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notesMasterIdLst>
    <p:notesMasterId r:id="rId37"/>
  </p:notesMasterIdLst>
  <p:handoutMasterIdLst>
    <p:handoutMasterId r:id="rId38"/>
  </p:handoutMasterIdLst>
  <p:sldIdLst>
    <p:sldId id="256" r:id="rId2"/>
    <p:sldId id="423" r:id="rId3"/>
    <p:sldId id="380" r:id="rId4"/>
    <p:sldId id="500" r:id="rId5"/>
    <p:sldId id="474" r:id="rId6"/>
    <p:sldId id="415" r:id="rId7"/>
    <p:sldId id="444" r:id="rId8"/>
    <p:sldId id="262" r:id="rId9"/>
    <p:sldId id="406" r:id="rId10"/>
    <p:sldId id="502" r:id="rId11"/>
    <p:sldId id="503" r:id="rId12"/>
    <p:sldId id="504" r:id="rId13"/>
    <p:sldId id="505" r:id="rId14"/>
    <p:sldId id="475" r:id="rId15"/>
    <p:sldId id="439" r:id="rId16"/>
    <p:sldId id="466" r:id="rId17"/>
    <p:sldId id="467" r:id="rId18"/>
    <p:sldId id="506" r:id="rId19"/>
    <p:sldId id="462" r:id="rId20"/>
    <p:sldId id="496" r:id="rId21"/>
    <p:sldId id="384" r:id="rId22"/>
    <p:sldId id="385" r:id="rId23"/>
    <p:sldId id="448" r:id="rId24"/>
    <p:sldId id="450" r:id="rId25"/>
    <p:sldId id="451" r:id="rId26"/>
    <p:sldId id="452" r:id="rId27"/>
    <p:sldId id="453" r:id="rId28"/>
    <p:sldId id="454" r:id="rId29"/>
    <p:sldId id="449" r:id="rId30"/>
    <p:sldId id="507" r:id="rId31"/>
    <p:sldId id="499" r:id="rId32"/>
    <p:sldId id="455" r:id="rId33"/>
    <p:sldId id="456" r:id="rId34"/>
    <p:sldId id="457" r:id="rId35"/>
    <p:sldId id="458" r:id="rId36"/>
  </p:sldIdLst>
  <p:sldSz cx="9144000" cy="6858000" type="screen4x3"/>
  <p:notesSz cx="6807200" cy="9939338"/>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5A5A"/>
    <a:srgbClr val="CC0000"/>
    <a:srgbClr val="CC66FF"/>
    <a:srgbClr val="0066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36" autoAdjust="0"/>
    <p:restoredTop sz="61861" autoAdjust="0"/>
  </p:normalViewPr>
  <p:slideViewPr>
    <p:cSldViewPr snapToGrid="0">
      <p:cViewPr varScale="1">
        <p:scale>
          <a:sx n="49" d="100"/>
          <a:sy n="49" d="100"/>
        </p:scale>
        <p:origin x="2448" y="62"/>
      </p:cViewPr>
      <p:guideLst>
        <p:guide orient="horz" pos="2160"/>
        <p:guide pos="2880"/>
      </p:guideLst>
    </p:cSldViewPr>
  </p:slideViewPr>
  <p:notesTextViewPr>
    <p:cViewPr>
      <p:scale>
        <a:sx n="150" d="100"/>
        <a:sy n="150" d="100"/>
      </p:scale>
      <p:origin x="0" y="0"/>
    </p:cViewPr>
  </p:notesTextViewPr>
  <p:sorterViewPr>
    <p:cViewPr>
      <p:scale>
        <a:sx n="200" d="100"/>
        <a:sy n="200" d="100"/>
      </p:scale>
      <p:origin x="0" y="-7347"/>
    </p:cViewPr>
  </p:sorterViewPr>
  <p:notesViewPr>
    <p:cSldViewPr snapToGrid="0">
      <p:cViewPr varScale="1">
        <p:scale>
          <a:sx n="77" d="100"/>
          <a:sy n="77" d="100"/>
        </p:scale>
        <p:origin x="4002"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C35F49DE-B476-4987-842C-2F425BA3762E}"/>
              </a:ext>
            </a:extLst>
          </p:cNvPr>
          <p:cNvSpPr>
            <a:spLocks noGrp="1"/>
          </p:cNvSpPr>
          <p:nvPr>
            <p:ph type="hdr" sz="quarter"/>
          </p:nvPr>
        </p:nvSpPr>
        <p:spPr>
          <a:xfrm>
            <a:off x="0" y="0"/>
            <a:ext cx="2951163" cy="498475"/>
          </a:xfrm>
          <a:prstGeom prst="rect">
            <a:avLst/>
          </a:prstGeom>
        </p:spPr>
        <p:txBody>
          <a:bodyPr vert="horz" lIns="91417" tIns="45709" rIns="91417" bIns="45709" rtlCol="0"/>
          <a:lstStyle>
            <a:lvl1pPr algn="l" eaLnBrk="1" fontAlgn="auto" hangingPunct="1">
              <a:spcBef>
                <a:spcPts val="0"/>
              </a:spcBef>
              <a:spcAft>
                <a:spcPts val="0"/>
              </a:spcAft>
              <a:defRPr sz="1200">
                <a:latin typeface="+mn-lt"/>
                <a:ea typeface="+mn-ea"/>
              </a:defRPr>
            </a:lvl1pPr>
          </a:lstStyle>
          <a:p>
            <a:pPr>
              <a:defRPr/>
            </a:pPr>
            <a:endParaRPr lang="ja-JP" altLang="en-US" dirty="0"/>
          </a:p>
        </p:txBody>
      </p:sp>
      <p:sp>
        <p:nvSpPr>
          <p:cNvPr id="4" name="フッター プレースホルダー 3">
            <a:extLst>
              <a:ext uri="{FF2B5EF4-FFF2-40B4-BE49-F238E27FC236}">
                <a16:creationId xmlns:a16="http://schemas.microsoft.com/office/drawing/2014/main" id="{85FB0F57-DC0B-4DCF-84D5-ABF797ADB49D}"/>
              </a:ext>
            </a:extLst>
          </p:cNvPr>
          <p:cNvSpPr>
            <a:spLocks noGrp="1"/>
          </p:cNvSpPr>
          <p:nvPr>
            <p:ph type="ftr" sz="quarter" idx="2"/>
          </p:nvPr>
        </p:nvSpPr>
        <p:spPr>
          <a:xfrm>
            <a:off x="0" y="9440863"/>
            <a:ext cx="2951163" cy="498475"/>
          </a:xfrm>
          <a:prstGeom prst="rect">
            <a:avLst/>
          </a:prstGeom>
        </p:spPr>
        <p:txBody>
          <a:bodyPr vert="horz" lIns="91417" tIns="45709" rIns="91417" bIns="45709" rtlCol="0" anchor="b"/>
          <a:lstStyle>
            <a:lvl1pPr algn="l" eaLnBrk="1" fontAlgn="auto" hangingPunct="1">
              <a:spcBef>
                <a:spcPts val="0"/>
              </a:spcBef>
              <a:spcAft>
                <a:spcPts val="0"/>
              </a:spcAft>
              <a:defRPr sz="1200">
                <a:latin typeface="+mn-lt"/>
                <a:ea typeface="+mn-ea"/>
              </a:defRPr>
            </a:lvl1pPr>
          </a:lstStyle>
          <a:p>
            <a:pPr>
              <a:defRPr/>
            </a:pPr>
            <a:endParaRPr lang="ja-JP" altLang="en-US" dirty="0"/>
          </a:p>
        </p:txBody>
      </p:sp>
      <p:sp>
        <p:nvSpPr>
          <p:cNvPr id="5" name="スライド番号プレースホルダー 4">
            <a:extLst>
              <a:ext uri="{FF2B5EF4-FFF2-40B4-BE49-F238E27FC236}">
                <a16:creationId xmlns:a16="http://schemas.microsoft.com/office/drawing/2014/main" id="{4A352BED-5DD3-48DB-ABDC-8F96680444AA}"/>
              </a:ext>
            </a:extLst>
          </p:cNvPr>
          <p:cNvSpPr>
            <a:spLocks noGrp="1"/>
          </p:cNvSpPr>
          <p:nvPr>
            <p:ph type="sldNum" sz="quarter" idx="3"/>
          </p:nvPr>
        </p:nvSpPr>
        <p:spPr>
          <a:xfrm>
            <a:off x="3856038" y="9440863"/>
            <a:ext cx="2949575" cy="498475"/>
          </a:xfrm>
          <a:prstGeom prst="rect">
            <a:avLst/>
          </a:prstGeom>
        </p:spPr>
        <p:txBody>
          <a:bodyPr vert="horz" wrap="square" lIns="91417" tIns="45709" rIns="91417" bIns="45709" numCol="1" anchor="b" anchorCtr="0" compatLnSpc="1">
            <a:prstTxWarp prst="textNoShape">
              <a:avLst/>
            </a:prstTxWarp>
          </a:bodyPr>
          <a:lstStyle>
            <a:lvl1pPr algn="r" eaLnBrk="1" hangingPunct="1">
              <a:defRPr sz="1200"/>
            </a:lvl1pPr>
          </a:lstStyle>
          <a:p>
            <a:pPr>
              <a:defRPr/>
            </a:pPr>
            <a:fld id="{1BB836AC-AE62-4893-9DA3-333C887A01DA}" type="slidenum">
              <a:rPr lang="ja-JP" altLang="en-US"/>
              <a:pPr>
                <a:defRPr/>
              </a:pPr>
              <a:t>‹#›</a:t>
            </a:fld>
            <a:endParaRPr lang="ja-JP"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E1BF475E-3138-4420-9798-9A2EE3D2643A}"/>
              </a:ext>
            </a:extLst>
          </p:cNvPr>
          <p:cNvSpPr>
            <a:spLocks noGrp="1"/>
          </p:cNvSpPr>
          <p:nvPr>
            <p:ph type="hdr" sz="quarter"/>
          </p:nvPr>
        </p:nvSpPr>
        <p:spPr>
          <a:xfrm>
            <a:off x="0" y="0"/>
            <a:ext cx="2951163" cy="498475"/>
          </a:xfrm>
          <a:prstGeom prst="rect">
            <a:avLst/>
          </a:prstGeom>
        </p:spPr>
        <p:txBody>
          <a:bodyPr vert="horz" lIns="92214" tIns="46108" rIns="92214" bIns="46108" rtlCol="0"/>
          <a:lstStyle>
            <a:lvl1pPr algn="l" eaLnBrk="1" fontAlgn="auto" hangingPunct="1">
              <a:spcBef>
                <a:spcPts val="0"/>
              </a:spcBef>
              <a:spcAft>
                <a:spcPts val="0"/>
              </a:spcAft>
              <a:defRPr sz="1200">
                <a:latin typeface="+mn-lt"/>
                <a:ea typeface="+mn-ea"/>
              </a:defRPr>
            </a:lvl1pPr>
          </a:lstStyle>
          <a:p>
            <a:pPr>
              <a:defRPr/>
            </a:pPr>
            <a:endParaRPr lang="ja-JP" altLang="en-US" dirty="0"/>
          </a:p>
        </p:txBody>
      </p:sp>
      <p:sp>
        <p:nvSpPr>
          <p:cNvPr id="3" name="日付プレースホルダー 2">
            <a:extLst>
              <a:ext uri="{FF2B5EF4-FFF2-40B4-BE49-F238E27FC236}">
                <a16:creationId xmlns:a16="http://schemas.microsoft.com/office/drawing/2014/main" id="{A3F2CB3A-B84C-45B8-80F6-C650CEF351D5}"/>
              </a:ext>
            </a:extLst>
          </p:cNvPr>
          <p:cNvSpPr>
            <a:spLocks noGrp="1"/>
          </p:cNvSpPr>
          <p:nvPr>
            <p:ph type="dt" idx="1"/>
          </p:nvPr>
        </p:nvSpPr>
        <p:spPr>
          <a:xfrm>
            <a:off x="3854450" y="0"/>
            <a:ext cx="2951163" cy="498475"/>
          </a:xfrm>
          <a:prstGeom prst="rect">
            <a:avLst/>
          </a:prstGeom>
        </p:spPr>
        <p:txBody>
          <a:bodyPr vert="horz" lIns="92214" tIns="46108" rIns="92214" bIns="46108" rtlCol="0"/>
          <a:lstStyle>
            <a:lvl1pPr algn="r" eaLnBrk="1" fontAlgn="auto" hangingPunct="1">
              <a:spcBef>
                <a:spcPts val="0"/>
              </a:spcBef>
              <a:spcAft>
                <a:spcPts val="0"/>
              </a:spcAft>
              <a:defRPr sz="1200">
                <a:latin typeface="+mn-lt"/>
                <a:ea typeface="+mn-ea"/>
              </a:defRPr>
            </a:lvl1pPr>
          </a:lstStyle>
          <a:p>
            <a:pPr>
              <a:defRPr/>
            </a:pPr>
            <a:fld id="{3CC8C672-CA36-49AA-BC64-3B54663B465C}" type="datetimeFigureOut">
              <a:rPr lang="ja-JP" altLang="en-US"/>
              <a:pPr>
                <a:defRPr/>
              </a:pPr>
              <a:t>2024/3/19</a:t>
            </a:fld>
            <a:endParaRPr lang="ja-JP" altLang="en-US" dirty="0"/>
          </a:p>
        </p:txBody>
      </p:sp>
      <p:sp>
        <p:nvSpPr>
          <p:cNvPr id="4" name="スライド イメージ プレースホルダー 3">
            <a:extLst>
              <a:ext uri="{FF2B5EF4-FFF2-40B4-BE49-F238E27FC236}">
                <a16:creationId xmlns:a16="http://schemas.microsoft.com/office/drawing/2014/main" id="{1B9FA751-8A49-4A51-832E-3BD404330E4A}"/>
              </a:ext>
            </a:extLst>
          </p:cNvPr>
          <p:cNvSpPr>
            <a:spLocks noGrp="1" noRot="1" noChangeAspect="1"/>
          </p:cNvSpPr>
          <p:nvPr>
            <p:ph type="sldImg" idx="2"/>
          </p:nvPr>
        </p:nvSpPr>
        <p:spPr>
          <a:xfrm>
            <a:off x="1168400" y="1243013"/>
            <a:ext cx="4470400" cy="3352800"/>
          </a:xfrm>
          <a:prstGeom prst="rect">
            <a:avLst/>
          </a:prstGeom>
          <a:noFill/>
          <a:ln w="12700">
            <a:solidFill>
              <a:prstClr val="black"/>
            </a:solidFill>
          </a:ln>
        </p:spPr>
        <p:txBody>
          <a:bodyPr vert="horz" lIns="92214" tIns="46108" rIns="92214" bIns="46108" rtlCol="0" anchor="ctr"/>
          <a:lstStyle/>
          <a:p>
            <a:pPr lvl="0"/>
            <a:endParaRPr lang="ja-JP" altLang="en-US" noProof="0" dirty="0"/>
          </a:p>
        </p:txBody>
      </p:sp>
      <p:sp>
        <p:nvSpPr>
          <p:cNvPr id="5" name="ノート プレースホルダー 4">
            <a:extLst>
              <a:ext uri="{FF2B5EF4-FFF2-40B4-BE49-F238E27FC236}">
                <a16:creationId xmlns:a16="http://schemas.microsoft.com/office/drawing/2014/main" id="{10536E8C-A32E-4DB1-9068-9EFBA0EB2D92}"/>
              </a:ext>
            </a:extLst>
          </p:cNvPr>
          <p:cNvSpPr>
            <a:spLocks noGrp="1"/>
          </p:cNvSpPr>
          <p:nvPr>
            <p:ph type="body" sz="quarter" idx="3"/>
          </p:nvPr>
        </p:nvSpPr>
        <p:spPr>
          <a:xfrm>
            <a:off x="679450" y="4783138"/>
            <a:ext cx="5448300" cy="3913187"/>
          </a:xfrm>
          <a:prstGeom prst="rect">
            <a:avLst/>
          </a:prstGeom>
        </p:spPr>
        <p:txBody>
          <a:bodyPr vert="horz" lIns="92214" tIns="46108" rIns="92214" bIns="46108"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5BCF364B-D4F2-4C83-BEE8-C54B53439FCA}"/>
              </a:ext>
            </a:extLst>
          </p:cNvPr>
          <p:cNvSpPr>
            <a:spLocks noGrp="1"/>
          </p:cNvSpPr>
          <p:nvPr>
            <p:ph type="ftr" sz="quarter" idx="4"/>
          </p:nvPr>
        </p:nvSpPr>
        <p:spPr>
          <a:xfrm>
            <a:off x="0" y="9440863"/>
            <a:ext cx="2951163" cy="498475"/>
          </a:xfrm>
          <a:prstGeom prst="rect">
            <a:avLst/>
          </a:prstGeom>
        </p:spPr>
        <p:txBody>
          <a:bodyPr vert="horz" lIns="92214" tIns="46108" rIns="92214" bIns="46108" rtlCol="0" anchor="b"/>
          <a:lstStyle>
            <a:lvl1pPr algn="l" eaLnBrk="1" fontAlgn="auto" hangingPunct="1">
              <a:spcBef>
                <a:spcPts val="0"/>
              </a:spcBef>
              <a:spcAft>
                <a:spcPts val="0"/>
              </a:spcAft>
              <a:defRPr sz="1200">
                <a:latin typeface="+mn-lt"/>
                <a:ea typeface="+mn-ea"/>
              </a:defRPr>
            </a:lvl1pPr>
          </a:lstStyle>
          <a:p>
            <a:pPr>
              <a:defRPr/>
            </a:pPr>
            <a:endParaRPr lang="ja-JP" altLang="en-US" dirty="0"/>
          </a:p>
        </p:txBody>
      </p:sp>
      <p:sp>
        <p:nvSpPr>
          <p:cNvPr id="7" name="スライド番号プレースホルダー 6">
            <a:extLst>
              <a:ext uri="{FF2B5EF4-FFF2-40B4-BE49-F238E27FC236}">
                <a16:creationId xmlns:a16="http://schemas.microsoft.com/office/drawing/2014/main" id="{45230F86-2621-43E6-B189-61E0C1C167B6}"/>
              </a:ext>
            </a:extLst>
          </p:cNvPr>
          <p:cNvSpPr>
            <a:spLocks noGrp="1"/>
          </p:cNvSpPr>
          <p:nvPr>
            <p:ph type="sldNum" sz="quarter" idx="5"/>
          </p:nvPr>
        </p:nvSpPr>
        <p:spPr>
          <a:xfrm>
            <a:off x="3854450" y="9440863"/>
            <a:ext cx="2951163" cy="498475"/>
          </a:xfrm>
          <a:prstGeom prst="rect">
            <a:avLst/>
          </a:prstGeom>
        </p:spPr>
        <p:txBody>
          <a:bodyPr vert="horz" wrap="square" lIns="92214" tIns="46108" rIns="92214" bIns="46108" numCol="1" anchor="b" anchorCtr="0" compatLnSpc="1">
            <a:prstTxWarp prst="textNoShape">
              <a:avLst/>
            </a:prstTxWarp>
          </a:bodyPr>
          <a:lstStyle>
            <a:lvl1pPr algn="r" eaLnBrk="1" hangingPunct="1">
              <a:defRPr sz="1200"/>
            </a:lvl1pPr>
          </a:lstStyle>
          <a:p>
            <a:pPr>
              <a:defRPr/>
            </a:pPr>
            <a:fld id="{2BF0BF65-97D1-41E4-AD74-1770C7FDF3A6}"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ー 1">
            <a:extLst>
              <a:ext uri="{FF2B5EF4-FFF2-40B4-BE49-F238E27FC236}">
                <a16:creationId xmlns:a16="http://schemas.microsoft.com/office/drawing/2014/main" id="{05BBEB3B-E33F-476E-BA4D-7240E54A07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ノート プレースホルダー 2">
            <a:extLst>
              <a:ext uri="{FF2B5EF4-FFF2-40B4-BE49-F238E27FC236}">
                <a16:creationId xmlns:a16="http://schemas.microsoft.com/office/drawing/2014/main" id="{43DE3350-A512-43C5-A825-084B01944569}"/>
              </a:ext>
            </a:extLst>
          </p:cNvPr>
          <p:cNvSpPr>
            <a:spLocks noGrp="1"/>
          </p:cNvSpPr>
          <p:nvPr>
            <p:ph type="body" idx="1"/>
          </p:nvPr>
        </p:nvSpPr>
        <p:spPr bwMode="auto">
          <a:xfrm>
            <a:off x="679450" y="4783138"/>
            <a:ext cx="5492750" cy="3913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 typeface="Calibri Light" panose="020F0302020204030204" pitchFamily="34" charset="0"/>
              <a:buNone/>
            </a:pPr>
            <a:endParaRPr lang="ja-JP" altLang="en-US" sz="1400" dirty="0"/>
          </a:p>
        </p:txBody>
      </p:sp>
      <p:sp>
        <p:nvSpPr>
          <p:cNvPr id="12292" name="スライド番号プレースホルダー 3">
            <a:extLst>
              <a:ext uri="{FF2B5EF4-FFF2-40B4-BE49-F238E27FC236}">
                <a16:creationId xmlns:a16="http://schemas.microsoft.com/office/drawing/2014/main" id="{DE6B06BD-1225-4AEA-BE9E-40EFFA4C16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7713" indent="-285750">
              <a:defRPr kumimoji="1">
                <a:solidFill>
                  <a:schemeClr val="tx1"/>
                </a:solidFill>
                <a:latin typeface="Calibri" panose="020F0502020204030204" pitchFamily="34" charset="0"/>
                <a:ea typeface="ＭＳ Ｐゴシック" panose="020B0600070205080204" pitchFamily="50" charset="-128"/>
              </a:defRPr>
            </a:lvl2pPr>
            <a:lvl3pPr marL="1150938" indent="-228600">
              <a:defRPr kumimoji="1">
                <a:solidFill>
                  <a:schemeClr val="tx1"/>
                </a:solidFill>
                <a:latin typeface="Calibri" panose="020F0502020204030204" pitchFamily="34" charset="0"/>
                <a:ea typeface="ＭＳ Ｐゴシック" panose="020B0600070205080204" pitchFamily="50" charset="-128"/>
              </a:defRPr>
            </a:lvl3pPr>
            <a:lvl4pPr marL="1611313" indent="-228600">
              <a:defRPr kumimoji="1">
                <a:solidFill>
                  <a:schemeClr val="tx1"/>
                </a:solidFill>
                <a:latin typeface="Calibri" panose="020F0502020204030204" pitchFamily="34" charset="0"/>
                <a:ea typeface="ＭＳ Ｐゴシック" panose="020B0600070205080204" pitchFamily="50" charset="-128"/>
              </a:defRPr>
            </a:lvl4pPr>
            <a:lvl5pPr marL="2073275" indent="-228600">
              <a:defRPr kumimoji="1">
                <a:solidFill>
                  <a:schemeClr val="tx1"/>
                </a:solidFill>
                <a:latin typeface="Calibri" panose="020F0502020204030204" pitchFamily="34" charset="0"/>
                <a:ea typeface="ＭＳ Ｐゴシック" panose="020B0600070205080204" pitchFamily="50" charset="-128"/>
              </a:defRPr>
            </a:lvl5pPr>
            <a:lvl6pPr marL="25304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76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48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020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04B5128C-A876-4CD7-BCA9-3BABE9E7BB3C}" type="slidenum">
              <a:rPr lang="ja-JP" altLang="en-US" smtClean="0"/>
              <a:pPr/>
              <a:t>1</a:t>
            </a:fld>
            <a:endParaRPr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ー 1">
            <a:extLst>
              <a:ext uri="{FF2B5EF4-FFF2-40B4-BE49-F238E27FC236}">
                <a16:creationId xmlns:a16="http://schemas.microsoft.com/office/drawing/2014/main" id="{98400799-2876-4ECF-BF00-B9B40F7647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ノート プレースホルダー 2">
            <a:extLst>
              <a:ext uri="{FF2B5EF4-FFF2-40B4-BE49-F238E27FC236}">
                <a16:creationId xmlns:a16="http://schemas.microsoft.com/office/drawing/2014/main" id="{E037B77D-AE65-48F5-BFAE-F5F68135D5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z="1200" dirty="0">
                <a:solidFill>
                  <a:schemeClr val="tx1"/>
                </a:solidFill>
                <a:latin typeface="+mn-ea"/>
                <a:ea typeface="+mn-ea"/>
              </a:rPr>
              <a:t>　テキスト５ページの円グラフを見てください。</a:t>
            </a:r>
            <a:endParaRPr lang="en-US" altLang="ja-JP" sz="1200" dirty="0">
              <a:solidFill>
                <a:schemeClr val="tx1"/>
              </a:solidFill>
              <a:latin typeface="+mn-ea"/>
              <a:ea typeface="+mn-ea"/>
            </a:endParaRPr>
          </a:p>
          <a:p>
            <a:pPr eaLnBrk="1" hangingPunct="1">
              <a:spcBef>
                <a:spcPct val="0"/>
              </a:spcBef>
            </a:pPr>
            <a:r>
              <a:rPr lang="ja-JP" altLang="en-US" sz="1200" dirty="0">
                <a:solidFill>
                  <a:schemeClr val="tx1"/>
                </a:solidFill>
                <a:latin typeface="+mn-ea"/>
                <a:ea typeface="+mn-ea"/>
              </a:rPr>
              <a:t>　令和</a:t>
            </a:r>
            <a:r>
              <a:rPr lang="en-US" altLang="ja-JP" sz="1200" dirty="0">
                <a:solidFill>
                  <a:schemeClr val="tx1"/>
                </a:solidFill>
                <a:latin typeface="+mn-ea"/>
                <a:ea typeface="+mn-ea"/>
              </a:rPr>
              <a:t>3</a:t>
            </a:r>
            <a:r>
              <a:rPr lang="ja-JP" altLang="en-US" sz="1200" dirty="0">
                <a:solidFill>
                  <a:schemeClr val="tx1"/>
                </a:solidFill>
                <a:latin typeface="+mn-ea"/>
                <a:ea typeface="+mn-ea"/>
              </a:rPr>
              <a:t>年度における野生鳥獣による森林被害面積は、全国で約</a:t>
            </a:r>
            <a:r>
              <a:rPr lang="en-US" altLang="ja-JP" sz="1200" dirty="0">
                <a:solidFill>
                  <a:schemeClr val="tx1"/>
                </a:solidFill>
                <a:latin typeface="+mn-ea"/>
                <a:ea typeface="+mn-ea"/>
              </a:rPr>
              <a:t>5</a:t>
            </a:r>
            <a:r>
              <a:rPr lang="ja-JP" altLang="en-US" sz="1200" dirty="0">
                <a:solidFill>
                  <a:schemeClr val="tx1"/>
                </a:solidFill>
                <a:latin typeface="+mn-ea"/>
                <a:ea typeface="+mn-ea"/>
              </a:rPr>
              <a:t>千ヘクタール発生しています。</a:t>
            </a:r>
            <a:endParaRPr lang="en-US" altLang="ja-JP" sz="1200" dirty="0">
              <a:solidFill>
                <a:schemeClr val="tx1"/>
              </a:solidFill>
              <a:latin typeface="+mn-ea"/>
              <a:ea typeface="+mn-ea"/>
            </a:endParaRPr>
          </a:p>
          <a:p>
            <a:pPr eaLnBrk="1" hangingPunct="1">
              <a:spcBef>
                <a:spcPct val="0"/>
              </a:spcBef>
            </a:pPr>
            <a:r>
              <a:rPr lang="ja-JP" altLang="en-US" sz="1200" dirty="0">
                <a:solidFill>
                  <a:schemeClr val="tx1"/>
                </a:solidFill>
                <a:latin typeface="+mn-ea"/>
                <a:ea typeface="+mn-ea"/>
              </a:rPr>
              <a:t>　このうち、ニホンジカによる枝葉の食害や剥皮被害が全体の約</a:t>
            </a:r>
            <a:r>
              <a:rPr lang="en-US" altLang="ja-JP" sz="1200" dirty="0">
                <a:solidFill>
                  <a:schemeClr val="tx1"/>
                </a:solidFill>
                <a:latin typeface="+mn-ea"/>
                <a:ea typeface="+mn-ea"/>
              </a:rPr>
              <a:t>7</a:t>
            </a:r>
            <a:r>
              <a:rPr lang="ja-JP" altLang="en-US" sz="1200" dirty="0">
                <a:solidFill>
                  <a:schemeClr val="tx1"/>
                </a:solidFill>
                <a:latin typeface="+mn-ea"/>
                <a:ea typeface="+mn-ea"/>
              </a:rPr>
              <a:t>割を占めていて、深刻な状況となっています。</a:t>
            </a:r>
            <a:endParaRPr lang="en-US" altLang="ja-JP" sz="1200" dirty="0">
              <a:solidFill>
                <a:schemeClr val="tx1"/>
              </a:solidFill>
              <a:latin typeface="+mn-ea"/>
              <a:ea typeface="+mn-ea"/>
            </a:endParaRPr>
          </a:p>
          <a:p>
            <a:pPr eaLnBrk="1" hangingPunct="1">
              <a:spcBef>
                <a:spcPct val="0"/>
              </a:spcBef>
            </a:pPr>
            <a:endParaRPr lang="en-US" altLang="ja-JP" sz="1200" dirty="0">
              <a:solidFill>
                <a:schemeClr val="tx1"/>
              </a:solidFill>
              <a:latin typeface="+mn-ea"/>
              <a:ea typeface="+mn-ea"/>
            </a:endParaRPr>
          </a:p>
          <a:p>
            <a:pPr eaLnBrk="1" hangingPunct="1">
              <a:spcBef>
                <a:spcPct val="0"/>
              </a:spcBef>
            </a:pPr>
            <a:r>
              <a:rPr lang="ja-JP" altLang="en-US" sz="1200" dirty="0">
                <a:solidFill>
                  <a:schemeClr val="tx1"/>
                </a:solidFill>
                <a:latin typeface="+mn-ea"/>
                <a:ea typeface="+mn-ea"/>
              </a:rPr>
              <a:t>　ニホンジカによる林業被害は、</a:t>
            </a:r>
            <a:r>
              <a:rPr lang="ja-JP" altLang="en-US" sz="1200" b="0" i="0" dirty="0">
                <a:solidFill>
                  <a:schemeClr val="tx1"/>
                </a:solidFill>
                <a:effectLst/>
                <a:latin typeface="+mn-ea"/>
                <a:ea typeface="+mn-ea"/>
              </a:rPr>
              <a:t>これまでは造林地における植栽木の食害が主でしたが、近年では成林したヒノキ等の樹皮の食害も目立つようになってきています。</a:t>
            </a:r>
            <a:endParaRPr lang="en-US" altLang="ja-JP" sz="1200" b="0" i="0" dirty="0">
              <a:solidFill>
                <a:schemeClr val="tx1"/>
              </a:solidFill>
              <a:effectLst/>
              <a:latin typeface="+mn-ea"/>
              <a:ea typeface="+mn-ea"/>
            </a:endParaRPr>
          </a:p>
          <a:p>
            <a:pPr eaLnBrk="1" hangingPunct="1">
              <a:spcBef>
                <a:spcPct val="0"/>
              </a:spcBef>
            </a:pPr>
            <a:r>
              <a:rPr lang="ja-JP" altLang="en-US" sz="1200" b="0" i="0" dirty="0">
                <a:solidFill>
                  <a:schemeClr val="tx1"/>
                </a:solidFill>
                <a:effectLst/>
                <a:latin typeface="+mn-ea"/>
                <a:ea typeface="+mn-ea"/>
              </a:rPr>
              <a:t>　このような被害の発生は、林業生産コストの増大や森林所有者の経営意欲の低下を招く恐れがあります。</a:t>
            </a:r>
            <a:endParaRPr lang="ja-JP" altLang="en-US" sz="1200" dirty="0">
              <a:solidFill>
                <a:schemeClr val="tx1"/>
              </a:solidFill>
              <a:latin typeface="+mn-ea"/>
              <a:ea typeface="+mn-ea"/>
            </a:endParaRPr>
          </a:p>
        </p:txBody>
      </p:sp>
      <p:sp>
        <p:nvSpPr>
          <p:cNvPr id="12292" name="スライド番号プレースホルダー 3">
            <a:extLst>
              <a:ext uri="{FF2B5EF4-FFF2-40B4-BE49-F238E27FC236}">
                <a16:creationId xmlns:a16="http://schemas.microsoft.com/office/drawing/2014/main" id="{4E6DC065-1415-48EB-A32D-8385B7028E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208" indent="-283264">
              <a:defRPr kumimoji="1">
                <a:solidFill>
                  <a:schemeClr val="tx1"/>
                </a:solidFill>
                <a:latin typeface="Calibri" panose="020F0502020204030204" pitchFamily="34" charset="0"/>
                <a:ea typeface="ＭＳ Ｐゴシック" panose="020B0600070205080204" pitchFamily="50" charset="-128"/>
              </a:defRPr>
            </a:lvl2pPr>
            <a:lvl3pPr marL="1140925" indent="-226611">
              <a:defRPr kumimoji="1">
                <a:solidFill>
                  <a:schemeClr val="tx1"/>
                </a:solidFill>
                <a:latin typeface="Calibri" panose="020F0502020204030204" pitchFamily="34" charset="0"/>
                <a:ea typeface="ＭＳ Ｐゴシック" panose="020B0600070205080204" pitchFamily="50" charset="-128"/>
              </a:defRPr>
            </a:lvl3pPr>
            <a:lvl4pPr marL="1597295" indent="-226611">
              <a:defRPr kumimoji="1">
                <a:solidFill>
                  <a:schemeClr val="tx1"/>
                </a:solidFill>
                <a:latin typeface="Calibri" panose="020F0502020204030204" pitchFamily="34" charset="0"/>
                <a:ea typeface="ＭＳ Ｐゴシック" panose="020B0600070205080204" pitchFamily="50" charset="-128"/>
              </a:defRPr>
            </a:lvl4pPr>
            <a:lvl5pPr marL="2055238" indent="-226611">
              <a:defRPr kumimoji="1">
                <a:solidFill>
                  <a:schemeClr val="tx1"/>
                </a:solidFill>
                <a:latin typeface="Calibri" panose="020F0502020204030204" pitchFamily="34" charset="0"/>
                <a:ea typeface="ＭＳ Ｐゴシック" panose="020B0600070205080204" pitchFamily="50" charset="-128"/>
              </a:defRPr>
            </a:lvl5pPr>
            <a:lvl6pPr marL="2508460"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1682"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14905"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8127"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8776A05A-5F05-4BBE-B611-8385DA55350A}" type="slidenum">
              <a:rPr lang="ja-JP" altLang="en-US" smtClean="0"/>
              <a:pPr/>
              <a:t>10</a:t>
            </a:fld>
            <a:endParaRPr lang="ja-JP" altLang="en-US" dirty="0"/>
          </a:p>
        </p:txBody>
      </p:sp>
    </p:spTree>
    <p:extLst>
      <p:ext uri="{BB962C8B-B14F-4D97-AF65-F5344CB8AC3E}">
        <p14:creationId xmlns:p14="http://schemas.microsoft.com/office/powerpoint/2010/main" val="3679982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ー 1">
            <a:extLst>
              <a:ext uri="{FF2B5EF4-FFF2-40B4-BE49-F238E27FC236}">
                <a16:creationId xmlns:a16="http://schemas.microsoft.com/office/drawing/2014/main" id="{AE9AA79E-F9D2-4B26-9167-186AAC753E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ノート プレースホルダー 2">
            <a:extLst>
              <a:ext uri="{FF2B5EF4-FFF2-40B4-BE49-F238E27FC236}">
                <a16:creationId xmlns:a16="http://schemas.microsoft.com/office/drawing/2014/main" id="{E013D452-C30B-4D36-9163-4D76751915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　大型獣が集落に出没して住民にけがを負わせる、大型獣と列車や自動車との衝突事故が増加する等、鳥獣による被害は生活に密着した問題にも拡大しつつあります。</a:t>
            </a:r>
          </a:p>
          <a:p>
            <a:pPr eaLnBrk="1" hangingPunct="1">
              <a:spcBef>
                <a:spcPct val="0"/>
              </a:spcBef>
            </a:pPr>
            <a:endParaRPr lang="en-US" altLang="ja-JP" dirty="0"/>
          </a:p>
          <a:p>
            <a:pPr eaLnBrk="1" hangingPunct="1">
              <a:spcBef>
                <a:spcPct val="0"/>
              </a:spcBef>
            </a:pPr>
            <a:r>
              <a:rPr lang="ja-JP" altLang="en-US" dirty="0"/>
              <a:t>　イノシシによる人身被害は、</a:t>
            </a:r>
            <a:r>
              <a:rPr lang="en-US" altLang="ja-JP" dirty="0"/>
              <a:t>2023</a:t>
            </a:r>
            <a:r>
              <a:rPr lang="ja-JP" altLang="en-US" dirty="0"/>
              <a:t>（令和５）年に</a:t>
            </a:r>
            <a:r>
              <a:rPr lang="en-US" altLang="ja-JP" dirty="0"/>
              <a:t>32</a:t>
            </a:r>
            <a:r>
              <a:rPr lang="ja-JP" altLang="en-US" dirty="0"/>
              <a:t>件（暫定値）発生しています。</a:t>
            </a:r>
          </a:p>
          <a:p>
            <a:pPr eaLnBrk="1" hangingPunct="1">
              <a:spcBef>
                <a:spcPct val="0"/>
              </a:spcBef>
            </a:pPr>
            <a:endParaRPr lang="en-US" altLang="ja-JP" dirty="0"/>
          </a:p>
          <a:p>
            <a:pPr eaLnBrk="1" hangingPunct="1">
              <a:spcBef>
                <a:spcPct val="0"/>
              </a:spcBef>
            </a:pPr>
            <a:r>
              <a:rPr lang="en-US" altLang="ja-JP" dirty="0"/>
              <a:t>※</a:t>
            </a:r>
            <a:r>
              <a:rPr lang="ja-JP" altLang="en-US" dirty="0"/>
              <a:t>この数値は、狩猟や捕獲作業等に伴う人身被害は除きます。</a:t>
            </a:r>
          </a:p>
          <a:p>
            <a:pPr eaLnBrk="1" hangingPunct="1">
              <a:spcBef>
                <a:spcPct val="0"/>
              </a:spcBef>
            </a:pPr>
            <a:r>
              <a:rPr lang="en-US" altLang="ja-JP" dirty="0"/>
              <a:t>※</a:t>
            </a:r>
            <a:r>
              <a:rPr lang="ja-JP" altLang="en-US" dirty="0"/>
              <a:t>暫定値のため、変更することがある。</a:t>
            </a:r>
          </a:p>
        </p:txBody>
      </p:sp>
      <p:sp>
        <p:nvSpPr>
          <p:cNvPr id="14340" name="スライド番号プレースホルダー 3">
            <a:extLst>
              <a:ext uri="{FF2B5EF4-FFF2-40B4-BE49-F238E27FC236}">
                <a16:creationId xmlns:a16="http://schemas.microsoft.com/office/drawing/2014/main" id="{F77B012B-BD72-4727-BB32-252DB30B0D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208" indent="-283264">
              <a:defRPr kumimoji="1">
                <a:solidFill>
                  <a:schemeClr val="tx1"/>
                </a:solidFill>
                <a:latin typeface="Calibri" panose="020F0502020204030204" pitchFamily="34" charset="0"/>
                <a:ea typeface="ＭＳ Ｐゴシック" panose="020B0600070205080204" pitchFamily="50" charset="-128"/>
              </a:defRPr>
            </a:lvl2pPr>
            <a:lvl3pPr marL="1140925" indent="-226611">
              <a:defRPr kumimoji="1">
                <a:solidFill>
                  <a:schemeClr val="tx1"/>
                </a:solidFill>
                <a:latin typeface="Calibri" panose="020F0502020204030204" pitchFamily="34" charset="0"/>
                <a:ea typeface="ＭＳ Ｐゴシック" panose="020B0600070205080204" pitchFamily="50" charset="-128"/>
              </a:defRPr>
            </a:lvl3pPr>
            <a:lvl4pPr marL="1597295" indent="-226611">
              <a:defRPr kumimoji="1">
                <a:solidFill>
                  <a:schemeClr val="tx1"/>
                </a:solidFill>
                <a:latin typeface="Calibri" panose="020F0502020204030204" pitchFamily="34" charset="0"/>
                <a:ea typeface="ＭＳ Ｐゴシック" panose="020B0600070205080204" pitchFamily="50" charset="-128"/>
              </a:defRPr>
            </a:lvl4pPr>
            <a:lvl5pPr marL="2055238" indent="-226611">
              <a:defRPr kumimoji="1">
                <a:solidFill>
                  <a:schemeClr val="tx1"/>
                </a:solidFill>
                <a:latin typeface="Calibri" panose="020F0502020204030204" pitchFamily="34" charset="0"/>
                <a:ea typeface="ＭＳ Ｐゴシック" panose="020B0600070205080204" pitchFamily="50" charset="-128"/>
              </a:defRPr>
            </a:lvl5pPr>
            <a:lvl6pPr marL="2508460"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1682"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14905"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8127"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EE0DF24-9AF7-43F9-ADEA-15D9F656155D}" type="slidenum">
              <a:rPr lang="ja-JP" altLang="en-US" smtClean="0"/>
              <a:pPr/>
              <a:t>11</a:t>
            </a:fld>
            <a:endParaRPr lang="ja-JP" altLang="en-US" dirty="0"/>
          </a:p>
        </p:txBody>
      </p:sp>
    </p:spTree>
    <p:extLst>
      <p:ext uri="{BB962C8B-B14F-4D97-AF65-F5344CB8AC3E}">
        <p14:creationId xmlns:p14="http://schemas.microsoft.com/office/powerpoint/2010/main" val="1956763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C6D23-781B-9A46-A5D4-D10A128F3504}"/>
            </a:ext>
          </a:extLst>
        </p:cNvPr>
        <p:cNvGrpSpPr/>
        <p:nvPr/>
      </p:nvGrpSpPr>
      <p:grpSpPr>
        <a:xfrm>
          <a:off x="0" y="0"/>
          <a:ext cx="0" cy="0"/>
          <a:chOff x="0" y="0"/>
          <a:chExt cx="0" cy="0"/>
        </a:xfrm>
      </p:grpSpPr>
      <p:sp>
        <p:nvSpPr>
          <p:cNvPr id="14338" name="スライド イメージ プレースホルダー 1">
            <a:extLst>
              <a:ext uri="{FF2B5EF4-FFF2-40B4-BE49-F238E27FC236}">
                <a16:creationId xmlns:a16="http://schemas.microsoft.com/office/drawing/2014/main" id="{ABE52601-A179-BD45-3E01-5E9C3C38A9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ノート プレースホルダー 2">
            <a:extLst>
              <a:ext uri="{FF2B5EF4-FFF2-40B4-BE49-F238E27FC236}">
                <a16:creationId xmlns:a16="http://schemas.microsoft.com/office/drawing/2014/main" id="{F7B184AC-836C-8551-1673-16E433BB58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z="1200" dirty="0">
                <a:solidFill>
                  <a:schemeClr val="tx1"/>
                </a:solidFill>
                <a:effectLst/>
                <a:latin typeface="+mn-ea"/>
                <a:ea typeface="+mn-ea"/>
                <a:cs typeface="Times New Roman" panose="02020603050405020304" pitchFamily="18" charset="0"/>
              </a:rPr>
              <a:t>　</a:t>
            </a:r>
            <a:r>
              <a:rPr lang="ja-JP" altLang="ja-JP" sz="1200" dirty="0">
                <a:solidFill>
                  <a:schemeClr val="tx1"/>
                </a:solidFill>
                <a:effectLst/>
                <a:latin typeface="+mn-ea"/>
                <a:ea typeface="+mn-ea"/>
                <a:cs typeface="Times New Roman" panose="02020603050405020304" pitchFamily="18" charset="0"/>
              </a:rPr>
              <a:t>国土交通省によると、直轄国道におけるロードキル件数は</a:t>
            </a:r>
            <a:r>
              <a:rPr lang="en-US" altLang="ja-JP" sz="1200" dirty="0">
                <a:solidFill>
                  <a:schemeClr val="tx1"/>
                </a:solidFill>
                <a:effectLst/>
                <a:latin typeface="+mn-ea"/>
                <a:ea typeface="+mn-ea"/>
                <a:cs typeface="Times New Roman" panose="02020603050405020304" pitchFamily="18" charset="0"/>
              </a:rPr>
              <a:t>7.0</a:t>
            </a:r>
            <a:r>
              <a:rPr lang="ja-JP" altLang="ja-JP" sz="1200" dirty="0">
                <a:solidFill>
                  <a:schemeClr val="tx1"/>
                </a:solidFill>
                <a:effectLst/>
                <a:latin typeface="+mn-ea"/>
                <a:ea typeface="+mn-ea"/>
                <a:cs typeface="Times New Roman" panose="02020603050405020304" pitchFamily="18" charset="0"/>
              </a:rPr>
              <a:t>万件発生しています。</a:t>
            </a:r>
            <a:endParaRPr lang="en-US" altLang="ja-JP" sz="1200" dirty="0">
              <a:solidFill>
                <a:schemeClr val="tx1"/>
              </a:solidFill>
              <a:effectLst/>
              <a:latin typeface="+mn-ea"/>
              <a:ea typeface="+mn-ea"/>
              <a:cs typeface="Times New Roman" panose="02020603050405020304" pitchFamily="18" charset="0"/>
            </a:endParaRPr>
          </a:p>
          <a:p>
            <a:pPr eaLnBrk="1" hangingPunct="1">
              <a:spcBef>
                <a:spcPct val="0"/>
              </a:spcBef>
            </a:pPr>
            <a:r>
              <a:rPr lang="ja-JP" altLang="en-US" sz="1200" dirty="0">
                <a:solidFill>
                  <a:schemeClr val="tx1"/>
                </a:solidFill>
                <a:effectLst/>
                <a:latin typeface="+mn-ea"/>
                <a:ea typeface="+mn-ea"/>
                <a:cs typeface="Times New Roman" panose="02020603050405020304" pitchFamily="18" charset="0"/>
              </a:rPr>
              <a:t>　</a:t>
            </a:r>
            <a:r>
              <a:rPr lang="ja-JP" altLang="ja-JP" sz="1200" dirty="0">
                <a:solidFill>
                  <a:schemeClr val="tx1"/>
                </a:solidFill>
                <a:effectLst/>
                <a:latin typeface="+mn-ea"/>
                <a:ea typeface="+mn-ea"/>
                <a:cs typeface="Times New Roman" panose="02020603050405020304" pitchFamily="18" charset="0"/>
              </a:rPr>
              <a:t>内訳をみると、犬・猫がもっとも多く</a:t>
            </a:r>
            <a:r>
              <a:rPr lang="en-US" altLang="ja-JP" sz="1200" dirty="0">
                <a:solidFill>
                  <a:schemeClr val="tx1"/>
                </a:solidFill>
                <a:effectLst/>
                <a:latin typeface="+mn-ea"/>
                <a:ea typeface="+mn-ea"/>
                <a:cs typeface="Times New Roman" panose="02020603050405020304" pitchFamily="18" charset="0"/>
              </a:rPr>
              <a:t>29</a:t>
            </a:r>
            <a:r>
              <a:rPr lang="ja-JP" altLang="ja-JP" sz="1200" dirty="0">
                <a:solidFill>
                  <a:schemeClr val="tx1"/>
                </a:solidFill>
                <a:effectLst/>
                <a:latin typeface="+mn-ea"/>
                <a:ea typeface="+mn-ea"/>
                <a:cs typeface="Times New Roman" panose="02020603050405020304" pitchFamily="18" charset="0"/>
              </a:rPr>
              <a:t>％を占めますが、ニホンジカが８％、イノシシが１％と、大型獣のロードキルも発生しています。</a:t>
            </a:r>
            <a:endParaRPr lang="en-US" altLang="ja-JP" sz="1200" dirty="0">
              <a:solidFill>
                <a:schemeClr val="tx1"/>
              </a:solidFill>
              <a:effectLst/>
              <a:latin typeface="+mn-ea"/>
              <a:ea typeface="+mn-ea"/>
              <a:cs typeface="Times New Roman" panose="02020603050405020304" pitchFamily="18" charset="0"/>
            </a:endParaRPr>
          </a:p>
          <a:p>
            <a:pPr eaLnBrk="1" hangingPunct="1">
              <a:spcBef>
                <a:spcPct val="0"/>
              </a:spcBef>
            </a:pPr>
            <a:r>
              <a:rPr lang="ja-JP" altLang="en-US" sz="1200" dirty="0">
                <a:solidFill>
                  <a:schemeClr val="tx1"/>
                </a:solidFill>
                <a:effectLst/>
                <a:latin typeface="+mn-ea"/>
                <a:ea typeface="+mn-ea"/>
                <a:cs typeface="Times New Roman" panose="02020603050405020304" pitchFamily="18" charset="0"/>
              </a:rPr>
              <a:t>　</a:t>
            </a:r>
            <a:r>
              <a:rPr lang="ja-JP" altLang="ja-JP" sz="1200" dirty="0">
                <a:solidFill>
                  <a:schemeClr val="tx1"/>
                </a:solidFill>
                <a:effectLst/>
                <a:latin typeface="+mn-ea"/>
                <a:ea typeface="+mn-ea"/>
                <a:cs typeface="Times New Roman" panose="02020603050405020304" pitchFamily="18" charset="0"/>
              </a:rPr>
              <a:t>大型獣との接触は、重大な交通事故につながるおそれもあります</a:t>
            </a:r>
            <a:r>
              <a:rPr lang="ja-JP" altLang="en-US" sz="1200" dirty="0">
                <a:solidFill>
                  <a:schemeClr val="tx1"/>
                </a:solidFill>
                <a:effectLst/>
                <a:latin typeface="+mn-ea"/>
                <a:ea typeface="+mn-ea"/>
                <a:cs typeface="Times New Roman" panose="02020603050405020304" pitchFamily="18" charset="0"/>
              </a:rPr>
              <a:t>。</a:t>
            </a:r>
            <a:endParaRPr lang="en-US" altLang="ja-JP" sz="1200" dirty="0">
              <a:solidFill>
                <a:schemeClr val="tx1"/>
              </a:solidFill>
              <a:latin typeface="+mn-ea"/>
              <a:ea typeface="+mn-ea"/>
            </a:endParaRPr>
          </a:p>
          <a:p>
            <a:pPr eaLnBrk="1" hangingPunct="1">
              <a:spcBef>
                <a:spcPct val="0"/>
              </a:spcBef>
            </a:pPr>
            <a:endParaRPr lang="en-US" altLang="ja-JP" sz="1200" dirty="0">
              <a:solidFill>
                <a:schemeClr val="tx1"/>
              </a:solidFill>
              <a:latin typeface="+mn-ea"/>
              <a:ea typeface="+mn-ea"/>
            </a:endParaRPr>
          </a:p>
          <a:p>
            <a:pPr eaLnBrk="1" hangingPunct="1">
              <a:spcBef>
                <a:spcPct val="0"/>
              </a:spcBef>
            </a:pPr>
            <a:r>
              <a:rPr lang="ja-JP" altLang="en-US" sz="1200" dirty="0">
                <a:solidFill>
                  <a:schemeClr val="tx1"/>
                </a:solidFill>
                <a:latin typeface="+mn-ea"/>
                <a:ea typeface="+mn-ea"/>
              </a:rPr>
              <a:t>　一部の鳥獣の生息数の増加・生息域の拡大が続けば、このように生活環境被害も深刻化し、私たちの生活にも影響しているということを認識しなければなりません。</a:t>
            </a:r>
          </a:p>
        </p:txBody>
      </p:sp>
      <p:sp>
        <p:nvSpPr>
          <p:cNvPr id="14340" name="スライド番号プレースホルダー 3">
            <a:extLst>
              <a:ext uri="{FF2B5EF4-FFF2-40B4-BE49-F238E27FC236}">
                <a16:creationId xmlns:a16="http://schemas.microsoft.com/office/drawing/2014/main" id="{077304D6-4DE7-0CF7-C6E2-C1637D11BD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208" indent="-283264">
              <a:defRPr kumimoji="1">
                <a:solidFill>
                  <a:schemeClr val="tx1"/>
                </a:solidFill>
                <a:latin typeface="Calibri" panose="020F0502020204030204" pitchFamily="34" charset="0"/>
                <a:ea typeface="ＭＳ Ｐゴシック" panose="020B0600070205080204" pitchFamily="50" charset="-128"/>
              </a:defRPr>
            </a:lvl2pPr>
            <a:lvl3pPr marL="1140925" indent="-226611">
              <a:defRPr kumimoji="1">
                <a:solidFill>
                  <a:schemeClr val="tx1"/>
                </a:solidFill>
                <a:latin typeface="Calibri" panose="020F0502020204030204" pitchFamily="34" charset="0"/>
                <a:ea typeface="ＭＳ Ｐゴシック" panose="020B0600070205080204" pitchFamily="50" charset="-128"/>
              </a:defRPr>
            </a:lvl3pPr>
            <a:lvl4pPr marL="1597295" indent="-226611">
              <a:defRPr kumimoji="1">
                <a:solidFill>
                  <a:schemeClr val="tx1"/>
                </a:solidFill>
                <a:latin typeface="Calibri" panose="020F0502020204030204" pitchFamily="34" charset="0"/>
                <a:ea typeface="ＭＳ Ｐゴシック" panose="020B0600070205080204" pitchFamily="50" charset="-128"/>
              </a:defRPr>
            </a:lvl4pPr>
            <a:lvl5pPr marL="2055238" indent="-226611">
              <a:defRPr kumimoji="1">
                <a:solidFill>
                  <a:schemeClr val="tx1"/>
                </a:solidFill>
                <a:latin typeface="Calibri" panose="020F0502020204030204" pitchFamily="34" charset="0"/>
                <a:ea typeface="ＭＳ Ｐゴシック" panose="020B0600070205080204" pitchFamily="50" charset="-128"/>
              </a:defRPr>
            </a:lvl5pPr>
            <a:lvl6pPr marL="2508460"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1682"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14905"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8127"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EE0DF24-9AF7-43F9-ADEA-15D9F656155D}" type="slidenum">
              <a:rPr lang="ja-JP" altLang="en-US" smtClean="0"/>
              <a:pPr/>
              <a:t>12</a:t>
            </a:fld>
            <a:endParaRPr lang="ja-JP" altLang="en-US" dirty="0"/>
          </a:p>
        </p:txBody>
      </p:sp>
    </p:spTree>
    <p:extLst>
      <p:ext uri="{BB962C8B-B14F-4D97-AF65-F5344CB8AC3E}">
        <p14:creationId xmlns:p14="http://schemas.microsoft.com/office/powerpoint/2010/main" val="3630114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ー 1">
            <a:extLst>
              <a:ext uri="{FF2B5EF4-FFF2-40B4-BE49-F238E27FC236}">
                <a16:creationId xmlns:a16="http://schemas.microsoft.com/office/drawing/2014/main" id="{AE9AA79E-F9D2-4B26-9167-186AAC753E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ノート プレースホルダー 2">
            <a:extLst>
              <a:ext uri="{FF2B5EF4-FFF2-40B4-BE49-F238E27FC236}">
                <a16:creationId xmlns:a16="http://schemas.microsoft.com/office/drawing/2014/main" id="{E013D452-C30B-4D36-9163-4D76751915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effectLst/>
                <a:cs typeface="Times New Roman" panose="02020603050405020304" pitchFamily="18" charset="0"/>
              </a:rPr>
              <a:t>　北海道では、エゾシカが関係する交通事故発生件数（届出件数）が、</a:t>
            </a:r>
            <a:r>
              <a:rPr lang="en-US" altLang="ja-JP" dirty="0">
                <a:effectLst/>
                <a:cs typeface="Times New Roman" panose="02020603050405020304" pitchFamily="18" charset="0"/>
              </a:rPr>
              <a:t>2022</a:t>
            </a:r>
            <a:r>
              <a:rPr lang="ja-JP" altLang="en-US" dirty="0">
                <a:effectLst/>
                <a:cs typeface="Times New Roman" panose="02020603050405020304" pitchFamily="18" charset="0"/>
              </a:rPr>
              <a:t>（令和４）年では</a:t>
            </a:r>
            <a:r>
              <a:rPr lang="en-US" altLang="ja-JP" dirty="0">
                <a:effectLst/>
                <a:cs typeface="Times New Roman" panose="02020603050405020304" pitchFamily="18" charset="0"/>
              </a:rPr>
              <a:t>4,480</a:t>
            </a:r>
            <a:r>
              <a:rPr lang="ja-JP" altLang="en-US" dirty="0">
                <a:effectLst/>
                <a:cs typeface="Times New Roman" panose="02020603050405020304" pitchFamily="18" charset="0"/>
              </a:rPr>
              <a:t>件発生しています。</a:t>
            </a:r>
            <a:endParaRPr lang="en-US" altLang="ja-JP" dirty="0">
              <a:effectLst/>
              <a:cs typeface="Times New Roman" panose="02020603050405020304" pitchFamily="18" charset="0"/>
            </a:endParaRPr>
          </a:p>
          <a:p>
            <a:pPr eaLnBrk="1" hangingPunct="1">
              <a:spcBef>
                <a:spcPct val="0"/>
              </a:spcBef>
            </a:pPr>
            <a:r>
              <a:rPr lang="ja-JP" altLang="en-US" dirty="0">
                <a:effectLst/>
                <a:cs typeface="Times New Roman" panose="02020603050405020304" pitchFamily="18" charset="0"/>
              </a:rPr>
              <a:t>　その特徴として、年間発生件数の約４割が</a:t>
            </a:r>
            <a:r>
              <a:rPr lang="en-US" altLang="ja-JP" dirty="0">
                <a:effectLst/>
                <a:cs typeface="Times New Roman" panose="02020603050405020304" pitchFamily="18" charset="0"/>
              </a:rPr>
              <a:t>10</a:t>
            </a:r>
            <a:r>
              <a:rPr lang="ja-JP" altLang="en-US" dirty="0">
                <a:effectLst/>
                <a:cs typeface="Times New Roman" panose="02020603050405020304" pitchFamily="18" charset="0"/>
              </a:rPr>
              <a:t>月から</a:t>
            </a:r>
            <a:r>
              <a:rPr lang="en-US" altLang="ja-JP" dirty="0">
                <a:effectLst/>
                <a:cs typeface="Times New Roman" panose="02020603050405020304" pitchFamily="18" charset="0"/>
              </a:rPr>
              <a:t>11</a:t>
            </a:r>
            <a:r>
              <a:rPr lang="ja-JP" altLang="en-US" dirty="0">
                <a:effectLst/>
                <a:cs typeface="Times New Roman" panose="02020603050405020304" pitchFamily="18" charset="0"/>
              </a:rPr>
              <a:t>月にかけて発生しており、時間帯では７割以上が</a:t>
            </a:r>
            <a:r>
              <a:rPr lang="en-US" altLang="ja-JP" dirty="0">
                <a:effectLst/>
                <a:cs typeface="Times New Roman" panose="02020603050405020304" pitchFamily="18" charset="0"/>
              </a:rPr>
              <a:t>16</a:t>
            </a:r>
            <a:r>
              <a:rPr lang="ja-JP" altLang="en-US" dirty="0">
                <a:effectLst/>
                <a:cs typeface="Times New Roman" panose="02020603050405020304" pitchFamily="18" charset="0"/>
              </a:rPr>
              <a:t>時から</a:t>
            </a:r>
            <a:r>
              <a:rPr lang="en-US" altLang="ja-JP" dirty="0">
                <a:effectLst/>
                <a:cs typeface="Times New Roman" panose="02020603050405020304" pitchFamily="18" charset="0"/>
              </a:rPr>
              <a:t>24</a:t>
            </a:r>
            <a:r>
              <a:rPr lang="ja-JP" altLang="en-US" dirty="0">
                <a:effectLst/>
                <a:cs typeface="Times New Roman" panose="02020603050405020304" pitchFamily="18" charset="0"/>
              </a:rPr>
              <a:t>時の間に発生しています。</a:t>
            </a:r>
            <a:endParaRPr lang="en-US" altLang="ja-JP" dirty="0"/>
          </a:p>
        </p:txBody>
      </p:sp>
      <p:sp>
        <p:nvSpPr>
          <p:cNvPr id="14340" name="スライド番号プレースホルダー 3">
            <a:extLst>
              <a:ext uri="{FF2B5EF4-FFF2-40B4-BE49-F238E27FC236}">
                <a16:creationId xmlns:a16="http://schemas.microsoft.com/office/drawing/2014/main" id="{F77B012B-BD72-4727-BB32-252DB30B0D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208" indent="-283264">
              <a:defRPr kumimoji="1">
                <a:solidFill>
                  <a:schemeClr val="tx1"/>
                </a:solidFill>
                <a:latin typeface="Calibri" panose="020F0502020204030204" pitchFamily="34" charset="0"/>
                <a:ea typeface="ＭＳ Ｐゴシック" panose="020B0600070205080204" pitchFamily="50" charset="-128"/>
              </a:defRPr>
            </a:lvl2pPr>
            <a:lvl3pPr marL="1140925" indent="-226611">
              <a:defRPr kumimoji="1">
                <a:solidFill>
                  <a:schemeClr val="tx1"/>
                </a:solidFill>
                <a:latin typeface="Calibri" panose="020F0502020204030204" pitchFamily="34" charset="0"/>
                <a:ea typeface="ＭＳ Ｐゴシック" panose="020B0600070205080204" pitchFamily="50" charset="-128"/>
              </a:defRPr>
            </a:lvl3pPr>
            <a:lvl4pPr marL="1597295" indent="-226611">
              <a:defRPr kumimoji="1">
                <a:solidFill>
                  <a:schemeClr val="tx1"/>
                </a:solidFill>
                <a:latin typeface="Calibri" panose="020F0502020204030204" pitchFamily="34" charset="0"/>
                <a:ea typeface="ＭＳ Ｐゴシック" panose="020B0600070205080204" pitchFamily="50" charset="-128"/>
              </a:defRPr>
            </a:lvl4pPr>
            <a:lvl5pPr marL="2055238" indent="-226611">
              <a:defRPr kumimoji="1">
                <a:solidFill>
                  <a:schemeClr val="tx1"/>
                </a:solidFill>
                <a:latin typeface="Calibri" panose="020F0502020204030204" pitchFamily="34" charset="0"/>
                <a:ea typeface="ＭＳ Ｐゴシック" panose="020B0600070205080204" pitchFamily="50" charset="-128"/>
              </a:defRPr>
            </a:lvl5pPr>
            <a:lvl6pPr marL="2508460"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1682"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14905"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8127"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EE0DF24-9AF7-43F9-ADEA-15D9F656155D}" type="slidenum">
              <a:rPr lang="ja-JP" altLang="en-US" smtClean="0"/>
              <a:pPr/>
              <a:t>13</a:t>
            </a:fld>
            <a:endParaRPr lang="ja-JP" altLang="en-US" dirty="0"/>
          </a:p>
        </p:txBody>
      </p:sp>
    </p:spTree>
    <p:extLst>
      <p:ext uri="{BB962C8B-B14F-4D97-AF65-F5344CB8AC3E}">
        <p14:creationId xmlns:p14="http://schemas.microsoft.com/office/powerpoint/2010/main" val="2620879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ー 1">
            <a:extLst>
              <a:ext uri="{FF2B5EF4-FFF2-40B4-BE49-F238E27FC236}">
                <a16:creationId xmlns:a16="http://schemas.microsoft.com/office/drawing/2014/main" id="{AE9AA79E-F9D2-4B26-9167-186AAC753E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ノート プレースホルダー 2">
            <a:extLst>
              <a:ext uri="{FF2B5EF4-FFF2-40B4-BE49-F238E27FC236}">
                <a16:creationId xmlns:a16="http://schemas.microsoft.com/office/drawing/2014/main" id="{E013D452-C30B-4D36-9163-4D76751915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effectLst/>
                <a:cs typeface="Times New Roman" panose="02020603050405020304" pitchFamily="18" charset="0"/>
              </a:rPr>
              <a:t>　また、エゾシカが関係する列車支障発生件数は全道で</a:t>
            </a:r>
            <a:r>
              <a:rPr lang="en-US" altLang="ja-JP" dirty="0">
                <a:effectLst/>
                <a:cs typeface="Times New Roman" panose="02020603050405020304" pitchFamily="18" charset="0"/>
              </a:rPr>
              <a:t>4,273</a:t>
            </a:r>
            <a:r>
              <a:rPr lang="ja-JP" altLang="en-US" dirty="0">
                <a:effectLst/>
                <a:cs typeface="Times New Roman" panose="02020603050405020304" pitchFamily="18" charset="0"/>
              </a:rPr>
              <a:t>件発生しています。</a:t>
            </a:r>
          </a:p>
          <a:p>
            <a:pPr eaLnBrk="1" hangingPunct="1">
              <a:spcBef>
                <a:spcPct val="0"/>
              </a:spcBef>
            </a:pPr>
            <a:endParaRPr lang="en-US" altLang="ja-JP" dirty="0"/>
          </a:p>
        </p:txBody>
      </p:sp>
      <p:sp>
        <p:nvSpPr>
          <p:cNvPr id="14340" name="スライド番号プレースホルダー 3">
            <a:extLst>
              <a:ext uri="{FF2B5EF4-FFF2-40B4-BE49-F238E27FC236}">
                <a16:creationId xmlns:a16="http://schemas.microsoft.com/office/drawing/2014/main" id="{F77B012B-BD72-4727-BB32-252DB30B0D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208" indent="-283264">
              <a:defRPr kumimoji="1">
                <a:solidFill>
                  <a:schemeClr val="tx1"/>
                </a:solidFill>
                <a:latin typeface="Calibri" panose="020F0502020204030204" pitchFamily="34" charset="0"/>
                <a:ea typeface="ＭＳ Ｐゴシック" panose="020B0600070205080204" pitchFamily="50" charset="-128"/>
              </a:defRPr>
            </a:lvl2pPr>
            <a:lvl3pPr marL="1140925" indent="-226611">
              <a:defRPr kumimoji="1">
                <a:solidFill>
                  <a:schemeClr val="tx1"/>
                </a:solidFill>
                <a:latin typeface="Calibri" panose="020F0502020204030204" pitchFamily="34" charset="0"/>
                <a:ea typeface="ＭＳ Ｐゴシック" panose="020B0600070205080204" pitchFamily="50" charset="-128"/>
              </a:defRPr>
            </a:lvl3pPr>
            <a:lvl4pPr marL="1597295" indent="-226611">
              <a:defRPr kumimoji="1">
                <a:solidFill>
                  <a:schemeClr val="tx1"/>
                </a:solidFill>
                <a:latin typeface="Calibri" panose="020F0502020204030204" pitchFamily="34" charset="0"/>
                <a:ea typeface="ＭＳ Ｐゴシック" panose="020B0600070205080204" pitchFamily="50" charset="-128"/>
              </a:defRPr>
            </a:lvl4pPr>
            <a:lvl5pPr marL="2055238" indent="-226611">
              <a:defRPr kumimoji="1">
                <a:solidFill>
                  <a:schemeClr val="tx1"/>
                </a:solidFill>
                <a:latin typeface="Calibri" panose="020F0502020204030204" pitchFamily="34" charset="0"/>
                <a:ea typeface="ＭＳ Ｐゴシック" panose="020B0600070205080204" pitchFamily="50" charset="-128"/>
              </a:defRPr>
            </a:lvl5pPr>
            <a:lvl6pPr marL="2508460"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1682"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14905"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8127"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EE0DF24-9AF7-43F9-ADEA-15D9F656155D}" type="slidenum">
              <a:rPr lang="ja-JP" altLang="en-US" smtClean="0"/>
              <a:pPr/>
              <a:t>14</a:t>
            </a:fld>
            <a:endParaRPr lang="ja-JP" altLang="en-US" dirty="0"/>
          </a:p>
        </p:txBody>
      </p:sp>
    </p:spTree>
    <p:extLst>
      <p:ext uri="{BB962C8B-B14F-4D97-AF65-F5344CB8AC3E}">
        <p14:creationId xmlns:p14="http://schemas.microsoft.com/office/powerpoint/2010/main" val="1625159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ー 1">
            <a:extLst>
              <a:ext uri="{FF2B5EF4-FFF2-40B4-BE49-F238E27FC236}">
                <a16:creationId xmlns:a16="http://schemas.microsoft.com/office/drawing/2014/main" id="{1A72C36A-95D8-4608-A485-F703486B77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ノート プレースホルダー 2">
            <a:extLst>
              <a:ext uri="{FF2B5EF4-FFF2-40B4-BE49-F238E27FC236}">
                <a16:creationId xmlns:a16="http://schemas.microsoft.com/office/drawing/2014/main" id="{9D6587A8-74E5-4494-8FDB-2DE3339C36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dirty="0"/>
          </a:p>
        </p:txBody>
      </p:sp>
      <p:sp>
        <p:nvSpPr>
          <p:cNvPr id="16388" name="スライド番号プレースホルダー 3">
            <a:extLst>
              <a:ext uri="{FF2B5EF4-FFF2-40B4-BE49-F238E27FC236}">
                <a16:creationId xmlns:a16="http://schemas.microsoft.com/office/drawing/2014/main" id="{48FFF882-4ADF-44A5-A26A-662FDAEA34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7713" indent="-285750">
              <a:defRPr kumimoji="1">
                <a:solidFill>
                  <a:schemeClr val="tx1"/>
                </a:solidFill>
                <a:latin typeface="Calibri" panose="020F0502020204030204" pitchFamily="34" charset="0"/>
                <a:ea typeface="ＭＳ Ｐゴシック" panose="020B0600070205080204" pitchFamily="50" charset="-128"/>
              </a:defRPr>
            </a:lvl2pPr>
            <a:lvl3pPr marL="1150938" indent="-228600">
              <a:defRPr kumimoji="1">
                <a:solidFill>
                  <a:schemeClr val="tx1"/>
                </a:solidFill>
                <a:latin typeface="Calibri" panose="020F0502020204030204" pitchFamily="34" charset="0"/>
                <a:ea typeface="ＭＳ Ｐゴシック" panose="020B0600070205080204" pitchFamily="50" charset="-128"/>
              </a:defRPr>
            </a:lvl3pPr>
            <a:lvl4pPr marL="1611313" indent="-228600">
              <a:defRPr kumimoji="1">
                <a:solidFill>
                  <a:schemeClr val="tx1"/>
                </a:solidFill>
                <a:latin typeface="Calibri" panose="020F0502020204030204" pitchFamily="34" charset="0"/>
                <a:ea typeface="ＭＳ Ｐゴシック" panose="020B0600070205080204" pitchFamily="50" charset="-128"/>
              </a:defRPr>
            </a:lvl4pPr>
            <a:lvl5pPr marL="2073275" indent="-228600">
              <a:defRPr kumimoji="1">
                <a:solidFill>
                  <a:schemeClr val="tx1"/>
                </a:solidFill>
                <a:latin typeface="Calibri" panose="020F0502020204030204" pitchFamily="34" charset="0"/>
                <a:ea typeface="ＭＳ Ｐゴシック" panose="020B0600070205080204" pitchFamily="50" charset="-128"/>
              </a:defRPr>
            </a:lvl5pPr>
            <a:lvl6pPr marL="25304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76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48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020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07371E6E-D882-4C38-9509-74EAFD460B93}" type="slidenum">
              <a:rPr lang="ja-JP" altLang="en-US" smtClean="0"/>
              <a:pPr/>
              <a:t>15</a:t>
            </a:fld>
            <a:endParaRPr lang="ja-JP"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2021</a:t>
            </a:r>
            <a:r>
              <a:rPr kumimoji="1" lang="ja-JP" altLang="en-US" dirty="0"/>
              <a:t>（令和３）年度のニホンジカ及びイノシシの捕獲数は、それぞれ約</a:t>
            </a:r>
            <a:r>
              <a:rPr kumimoji="1" lang="en-US" altLang="ja-JP" dirty="0"/>
              <a:t>72</a:t>
            </a:r>
            <a:r>
              <a:rPr kumimoji="1" lang="ja-JP" altLang="en-US" dirty="0"/>
              <a:t>万頭、約</a:t>
            </a:r>
            <a:r>
              <a:rPr kumimoji="1" lang="en-US" altLang="ja-JP" dirty="0"/>
              <a:t>59 </a:t>
            </a:r>
            <a:r>
              <a:rPr kumimoji="1" lang="ja-JP" altLang="en-US" dirty="0"/>
              <a:t>万頭であり、この十数年間でそれぞれ大幅に増加しており、許可を受けて行う捕獲数が狩猟による捕獲数を上回っています。</a:t>
            </a:r>
            <a:endParaRPr kumimoji="1" lang="en-US" altLang="ja-JP" dirty="0"/>
          </a:p>
          <a:p>
            <a:r>
              <a:rPr kumimoji="1" lang="ja-JP" altLang="en-US" dirty="0"/>
              <a:t>この結果、ニホンジカ及びイノシシについては、生息数の増加が抑えられている地域もあります。</a:t>
            </a:r>
          </a:p>
        </p:txBody>
      </p:sp>
      <p:sp>
        <p:nvSpPr>
          <p:cNvPr id="4" name="スライド番号プレースホルダー 3"/>
          <p:cNvSpPr>
            <a:spLocks noGrp="1"/>
          </p:cNvSpPr>
          <p:nvPr>
            <p:ph type="sldNum" sz="quarter" idx="5"/>
          </p:nvPr>
        </p:nvSpPr>
        <p:spPr/>
        <p:txBody>
          <a:bodyPr/>
          <a:lstStyle/>
          <a:p>
            <a:pPr>
              <a:defRPr/>
            </a:pPr>
            <a:fld id="{2BF0BF65-97D1-41E4-AD74-1770C7FDF3A6}" type="slidenum">
              <a:rPr lang="ja-JP" altLang="en-US" smtClean="0"/>
              <a:pPr>
                <a:defRPr/>
              </a:pPr>
              <a:t>16</a:t>
            </a:fld>
            <a:endParaRPr lang="ja-JP" altLang="en-US" dirty="0"/>
          </a:p>
        </p:txBody>
      </p:sp>
    </p:spTree>
    <p:extLst>
      <p:ext uri="{BB962C8B-B14F-4D97-AF65-F5344CB8AC3E}">
        <p14:creationId xmlns:p14="http://schemas.microsoft.com/office/powerpoint/2010/main" val="1219713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ja-JP" dirty="0"/>
              <a:t>2010</a:t>
            </a:r>
            <a:r>
              <a:rPr lang="ja-JP" altLang="en-US" dirty="0"/>
              <a:t>年以降、棒グラフのオレンジ色部分である有害鳥獣捕獲や個体数調整のための捕獲が、緑色の狩猟による捕獲数を上回ってきています。</a:t>
            </a:r>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BF0BF65-97D1-41E4-AD74-1770C7FDF3A6}" type="slidenum">
              <a:rPr lang="ja-JP" altLang="en-US" smtClean="0"/>
              <a:pPr>
                <a:defRPr/>
              </a:pPr>
              <a:t>17</a:t>
            </a:fld>
            <a:endParaRPr lang="ja-JP" altLang="en-US" dirty="0"/>
          </a:p>
        </p:txBody>
      </p:sp>
    </p:spTree>
    <p:extLst>
      <p:ext uri="{BB962C8B-B14F-4D97-AF65-F5344CB8AC3E}">
        <p14:creationId xmlns:p14="http://schemas.microsoft.com/office/powerpoint/2010/main" val="54283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ja-JP" dirty="0"/>
              <a:t>2010</a:t>
            </a:r>
            <a:r>
              <a:rPr lang="ja-JP" altLang="en-US" dirty="0"/>
              <a:t>年以降、棒グラフのオレンジ色部分である有害鳥獣捕獲や個体数調整のための捕獲が、緑色の狩猟による捕獲数を上回ってきています。</a:t>
            </a:r>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BF0BF65-97D1-41E4-AD74-1770C7FDF3A6}" type="slidenum">
              <a:rPr lang="ja-JP" altLang="en-US" smtClean="0"/>
              <a:pPr>
                <a:defRPr/>
              </a:pPr>
              <a:t>18</a:t>
            </a:fld>
            <a:endParaRPr lang="ja-JP" altLang="en-US" dirty="0"/>
          </a:p>
        </p:txBody>
      </p:sp>
    </p:spTree>
    <p:extLst>
      <p:ext uri="{BB962C8B-B14F-4D97-AF65-F5344CB8AC3E}">
        <p14:creationId xmlns:p14="http://schemas.microsoft.com/office/powerpoint/2010/main" val="4025976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BBB66F2B-D5B3-4B0C-9002-44830BDBF7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F5A42B44-EF64-42DF-8EE1-48272BA32E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　これは狩猟免許所持者数を示したグラフです。</a:t>
            </a:r>
            <a:endParaRPr lang="en-US" altLang="ja-JP" dirty="0"/>
          </a:p>
          <a:p>
            <a:pPr eaLnBrk="1" hangingPunct="1">
              <a:spcBef>
                <a:spcPct val="0"/>
              </a:spcBef>
            </a:pPr>
            <a:endParaRPr lang="en-US" altLang="ja-JP" dirty="0"/>
          </a:p>
          <a:p>
            <a:pPr eaLnBrk="1" hangingPunct="1">
              <a:spcBef>
                <a:spcPct val="0"/>
              </a:spcBef>
            </a:pPr>
            <a:r>
              <a:rPr lang="ja-JP" altLang="en-US" dirty="0"/>
              <a:t>　鳥獣捕獲の主たる担い手である狩猟免許所持者は、</a:t>
            </a:r>
            <a:r>
              <a:rPr lang="en-US" altLang="ja-JP" dirty="0"/>
              <a:t>1975</a:t>
            </a:r>
            <a:r>
              <a:rPr lang="ja-JP" altLang="en-US" dirty="0"/>
              <a:t>（昭和</a:t>
            </a:r>
            <a:r>
              <a:rPr lang="en-US" altLang="ja-JP" dirty="0"/>
              <a:t>50</a:t>
            </a:r>
            <a:r>
              <a:rPr lang="ja-JP" altLang="en-US" dirty="0"/>
              <a:t>）年度以降大きく減少し、</a:t>
            </a:r>
            <a:r>
              <a:rPr lang="en-US" altLang="ja-JP" dirty="0"/>
              <a:t>2012</a:t>
            </a:r>
            <a:r>
              <a:rPr lang="ja-JP" altLang="en-US" dirty="0"/>
              <a:t>（平成</a:t>
            </a:r>
            <a:r>
              <a:rPr lang="en-US" altLang="ja-JP" dirty="0"/>
              <a:t>24</a:t>
            </a:r>
            <a:r>
              <a:rPr lang="ja-JP" altLang="en-US" dirty="0"/>
              <a:t>）年度には過去最低の約</a:t>
            </a:r>
            <a:r>
              <a:rPr lang="en-US" altLang="ja-JP" dirty="0"/>
              <a:t>18</a:t>
            </a:r>
            <a:r>
              <a:rPr lang="ja-JP" altLang="en-US" dirty="0"/>
              <a:t>万人にまで減少しました。</a:t>
            </a:r>
            <a:endParaRPr lang="en-US" altLang="ja-JP" dirty="0"/>
          </a:p>
          <a:p>
            <a:pPr eaLnBrk="1" hangingPunct="1">
              <a:spcBef>
                <a:spcPct val="0"/>
              </a:spcBef>
            </a:pPr>
            <a:r>
              <a:rPr lang="ja-JP" altLang="en-US" dirty="0"/>
              <a:t>　このような状況を受けて、環境省では網猟・わな猟免許の取得年齢の引き下げや、認定鳥獣捕獲等事業者等を対象とした狩猟税の減免措置を実施したほか、狩猟免許の取得促進を目的としたフォーラムの実施などの取組を行いました。</a:t>
            </a:r>
            <a:endParaRPr lang="en-US" altLang="ja-JP" dirty="0"/>
          </a:p>
          <a:p>
            <a:pPr eaLnBrk="1" hangingPunct="1">
              <a:spcBef>
                <a:spcPct val="0"/>
              </a:spcBef>
            </a:pPr>
            <a:r>
              <a:rPr lang="ja-JP" altLang="en-US" dirty="0"/>
              <a:t>　その結果、新規の狩猟免許取得者は増加し、</a:t>
            </a:r>
            <a:r>
              <a:rPr lang="en-US" altLang="ja-JP" dirty="0"/>
              <a:t>2019</a:t>
            </a:r>
            <a:r>
              <a:rPr lang="ja-JP" altLang="en-US" dirty="0"/>
              <a:t>（令和元）年度は約</a:t>
            </a:r>
            <a:r>
              <a:rPr lang="en-US" altLang="ja-JP" dirty="0"/>
              <a:t>22</a:t>
            </a:r>
            <a:r>
              <a:rPr lang="ja-JP" altLang="en-US" dirty="0"/>
              <a:t>万人と持ち直しています。</a:t>
            </a:r>
            <a:endParaRPr lang="en-US" altLang="ja-JP" dirty="0"/>
          </a:p>
          <a:p>
            <a:pPr eaLnBrk="1" hangingPunct="1">
              <a:spcBef>
                <a:spcPct val="0"/>
              </a:spcBef>
            </a:pPr>
            <a:endParaRPr lang="en-US" altLang="ja-JP" dirty="0"/>
          </a:p>
          <a:p>
            <a:pPr eaLnBrk="1" hangingPunct="1">
              <a:spcBef>
                <a:spcPct val="0"/>
              </a:spcBef>
            </a:pPr>
            <a:r>
              <a:rPr lang="ja-JP" altLang="en-US" dirty="0"/>
              <a:t>　しかし、内訳をみると、わな猟免許の所持者は増加したものの、第一種銃猟免許の所持者は減少しています。</a:t>
            </a:r>
            <a:endParaRPr lang="en-US" altLang="ja-JP" dirty="0"/>
          </a:p>
        </p:txBody>
      </p:sp>
      <p:sp>
        <p:nvSpPr>
          <p:cNvPr id="38916" name="スライド番号プレースホルダー 3">
            <a:extLst>
              <a:ext uri="{FF2B5EF4-FFF2-40B4-BE49-F238E27FC236}">
                <a16:creationId xmlns:a16="http://schemas.microsoft.com/office/drawing/2014/main" id="{F1796F32-024C-41A0-82A8-91DB86056D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208" indent="-283264">
              <a:defRPr kumimoji="1">
                <a:solidFill>
                  <a:schemeClr val="tx1"/>
                </a:solidFill>
                <a:latin typeface="Calibri" panose="020F0502020204030204" pitchFamily="34" charset="0"/>
                <a:ea typeface="ＭＳ Ｐゴシック" panose="020B0600070205080204" pitchFamily="50" charset="-128"/>
              </a:defRPr>
            </a:lvl2pPr>
            <a:lvl3pPr marL="1140925" indent="-226611">
              <a:defRPr kumimoji="1">
                <a:solidFill>
                  <a:schemeClr val="tx1"/>
                </a:solidFill>
                <a:latin typeface="Calibri" panose="020F0502020204030204" pitchFamily="34" charset="0"/>
                <a:ea typeface="ＭＳ Ｐゴシック" panose="020B0600070205080204" pitchFamily="50" charset="-128"/>
              </a:defRPr>
            </a:lvl3pPr>
            <a:lvl4pPr marL="1597295" indent="-226611">
              <a:defRPr kumimoji="1">
                <a:solidFill>
                  <a:schemeClr val="tx1"/>
                </a:solidFill>
                <a:latin typeface="Calibri" panose="020F0502020204030204" pitchFamily="34" charset="0"/>
                <a:ea typeface="ＭＳ Ｐゴシック" panose="020B0600070205080204" pitchFamily="50" charset="-128"/>
              </a:defRPr>
            </a:lvl4pPr>
            <a:lvl5pPr marL="2055238" indent="-226611">
              <a:defRPr kumimoji="1">
                <a:solidFill>
                  <a:schemeClr val="tx1"/>
                </a:solidFill>
                <a:latin typeface="Calibri" panose="020F0502020204030204" pitchFamily="34" charset="0"/>
                <a:ea typeface="ＭＳ Ｐゴシック" panose="020B0600070205080204" pitchFamily="50" charset="-128"/>
              </a:defRPr>
            </a:lvl5pPr>
            <a:lvl6pPr marL="2508460"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1682"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14905"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8127"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0F483D69-2CF0-47A2-94B3-BA50A85497E9}" type="slidenum">
              <a:rPr lang="ja-JP" altLang="en-US" smtClean="0"/>
              <a:pPr/>
              <a:t>19</a:t>
            </a:fld>
            <a:endParaRPr lang="ja-JP" altLang="en-US" dirty="0"/>
          </a:p>
        </p:txBody>
      </p:sp>
    </p:spTree>
    <p:extLst>
      <p:ext uri="{BB962C8B-B14F-4D97-AF65-F5344CB8AC3E}">
        <p14:creationId xmlns:p14="http://schemas.microsoft.com/office/powerpoint/2010/main" val="2769310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ー 1">
            <a:extLst>
              <a:ext uri="{FF2B5EF4-FFF2-40B4-BE49-F238E27FC236}">
                <a16:creationId xmlns:a16="http://schemas.microsoft.com/office/drawing/2014/main" id="{4EE2866F-877C-4141-B077-F7C84B5104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ノート プレースホルダー 2">
            <a:extLst>
              <a:ext uri="{FF2B5EF4-FFF2-40B4-BE49-F238E27FC236}">
                <a16:creationId xmlns:a16="http://schemas.microsoft.com/office/drawing/2014/main" id="{971143A0-E608-460A-8D18-E28D95141D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はじめに、捕獲事業の背景として、現在進められている科学的・計画的な鳥獣の保護及び管理がどのようなものか、説明します。</a:t>
            </a:r>
          </a:p>
        </p:txBody>
      </p:sp>
      <p:sp>
        <p:nvSpPr>
          <p:cNvPr id="16388" name="スライド番号プレースホルダー 3">
            <a:extLst>
              <a:ext uri="{FF2B5EF4-FFF2-40B4-BE49-F238E27FC236}">
                <a16:creationId xmlns:a16="http://schemas.microsoft.com/office/drawing/2014/main" id="{126AEA9C-5F33-4275-9C9F-17CE9F33FB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7713" indent="-285750">
              <a:defRPr kumimoji="1">
                <a:solidFill>
                  <a:schemeClr val="tx1"/>
                </a:solidFill>
                <a:latin typeface="Calibri" panose="020F0502020204030204" pitchFamily="34" charset="0"/>
                <a:ea typeface="ＭＳ Ｐゴシック" panose="020B0600070205080204" pitchFamily="50" charset="-128"/>
              </a:defRPr>
            </a:lvl2pPr>
            <a:lvl3pPr marL="1150938" indent="-228600">
              <a:defRPr kumimoji="1">
                <a:solidFill>
                  <a:schemeClr val="tx1"/>
                </a:solidFill>
                <a:latin typeface="Calibri" panose="020F0502020204030204" pitchFamily="34" charset="0"/>
                <a:ea typeface="ＭＳ Ｐゴシック" panose="020B0600070205080204" pitchFamily="50" charset="-128"/>
              </a:defRPr>
            </a:lvl3pPr>
            <a:lvl4pPr marL="1611313" indent="-228600">
              <a:defRPr kumimoji="1">
                <a:solidFill>
                  <a:schemeClr val="tx1"/>
                </a:solidFill>
                <a:latin typeface="Calibri" panose="020F0502020204030204" pitchFamily="34" charset="0"/>
                <a:ea typeface="ＭＳ Ｐゴシック" panose="020B0600070205080204" pitchFamily="50" charset="-128"/>
              </a:defRPr>
            </a:lvl4pPr>
            <a:lvl5pPr marL="2073275" indent="-228600">
              <a:defRPr kumimoji="1">
                <a:solidFill>
                  <a:schemeClr val="tx1"/>
                </a:solidFill>
                <a:latin typeface="Calibri" panose="020F0502020204030204" pitchFamily="34" charset="0"/>
                <a:ea typeface="ＭＳ Ｐゴシック" panose="020B0600070205080204" pitchFamily="50" charset="-128"/>
              </a:defRPr>
            </a:lvl5pPr>
            <a:lvl6pPr marL="25304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76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48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020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C1945A6E-ACC9-4D0B-8D18-58E7483C3149}" type="slidenum">
              <a:rPr lang="ja-JP" altLang="en-US" smtClean="0"/>
              <a:pPr/>
              <a:t>2</a:t>
            </a:fld>
            <a:endParaRPr lang="ja-JP"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BBB66F2B-D5B3-4B0C-9002-44830BDBF7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F5A42B44-EF64-42DF-8EE1-48272BA32E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z="1200" dirty="0"/>
              <a:t>　年齢別にみると、</a:t>
            </a:r>
            <a:r>
              <a:rPr lang="en-US" altLang="ja-JP" sz="1200" dirty="0"/>
              <a:t>2008</a:t>
            </a:r>
            <a:r>
              <a:rPr lang="ja-JP" altLang="en-US" sz="1200" dirty="0"/>
              <a:t>（平成</a:t>
            </a:r>
            <a:r>
              <a:rPr lang="en-US" altLang="ja-JP" sz="1200" dirty="0"/>
              <a:t>20</a:t>
            </a:r>
            <a:r>
              <a:rPr lang="ja-JP" altLang="en-US" sz="1200" dirty="0"/>
              <a:t>）年度以降は</a:t>
            </a:r>
            <a:r>
              <a:rPr lang="en-US" altLang="ja-JP" sz="1200" dirty="0"/>
              <a:t>60</a:t>
            </a:r>
            <a:r>
              <a:rPr lang="ja-JP" altLang="en-US" sz="1200" dirty="0"/>
              <a:t>歳以上の狩猟免許所持者の割合が全体の約６割を占め（図</a:t>
            </a:r>
            <a:r>
              <a:rPr lang="en-US" altLang="ja-JP" sz="1200" dirty="0"/>
              <a:t>1-12</a:t>
            </a:r>
            <a:r>
              <a:rPr lang="ja-JP" altLang="en-US" sz="1200" dirty="0"/>
              <a:t>）、依然として高齢化している状況にあることから、引き続き捕獲等を行う担い手の育成が求められています。</a:t>
            </a:r>
            <a:endParaRPr lang="en-US" altLang="ja-JP" sz="1200" dirty="0"/>
          </a:p>
          <a:p>
            <a:pPr eaLnBrk="1" hangingPunct="1">
              <a:spcBef>
                <a:spcPct val="0"/>
              </a:spcBef>
            </a:pPr>
            <a:endParaRPr lang="en-US" altLang="ja-JP" sz="1200" dirty="0"/>
          </a:p>
        </p:txBody>
      </p:sp>
      <p:sp>
        <p:nvSpPr>
          <p:cNvPr id="38916" name="スライド番号プレースホルダー 3">
            <a:extLst>
              <a:ext uri="{FF2B5EF4-FFF2-40B4-BE49-F238E27FC236}">
                <a16:creationId xmlns:a16="http://schemas.microsoft.com/office/drawing/2014/main" id="{F1796F32-024C-41A0-82A8-91DB86056D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208" indent="-283264">
              <a:defRPr kumimoji="1">
                <a:solidFill>
                  <a:schemeClr val="tx1"/>
                </a:solidFill>
                <a:latin typeface="Calibri" panose="020F0502020204030204" pitchFamily="34" charset="0"/>
                <a:ea typeface="ＭＳ Ｐゴシック" panose="020B0600070205080204" pitchFamily="50" charset="-128"/>
              </a:defRPr>
            </a:lvl2pPr>
            <a:lvl3pPr marL="1140925" indent="-226611">
              <a:defRPr kumimoji="1">
                <a:solidFill>
                  <a:schemeClr val="tx1"/>
                </a:solidFill>
                <a:latin typeface="Calibri" panose="020F0502020204030204" pitchFamily="34" charset="0"/>
                <a:ea typeface="ＭＳ Ｐゴシック" panose="020B0600070205080204" pitchFamily="50" charset="-128"/>
              </a:defRPr>
            </a:lvl3pPr>
            <a:lvl4pPr marL="1597295" indent="-226611">
              <a:defRPr kumimoji="1">
                <a:solidFill>
                  <a:schemeClr val="tx1"/>
                </a:solidFill>
                <a:latin typeface="Calibri" panose="020F0502020204030204" pitchFamily="34" charset="0"/>
                <a:ea typeface="ＭＳ Ｐゴシック" panose="020B0600070205080204" pitchFamily="50" charset="-128"/>
              </a:defRPr>
            </a:lvl4pPr>
            <a:lvl5pPr marL="2055238" indent="-226611">
              <a:defRPr kumimoji="1">
                <a:solidFill>
                  <a:schemeClr val="tx1"/>
                </a:solidFill>
                <a:latin typeface="Calibri" panose="020F0502020204030204" pitchFamily="34" charset="0"/>
                <a:ea typeface="ＭＳ Ｐゴシック" panose="020B0600070205080204" pitchFamily="50" charset="-128"/>
              </a:defRPr>
            </a:lvl5pPr>
            <a:lvl6pPr marL="2508460"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1682"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14905"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8127"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0F483D69-2CF0-47A2-94B3-BA50A85497E9}" type="slidenum">
              <a:rPr lang="ja-JP" altLang="en-US" smtClean="0"/>
              <a:pPr/>
              <a:t>20</a:t>
            </a:fld>
            <a:endParaRPr lang="ja-JP" altLang="en-US" dirty="0"/>
          </a:p>
        </p:txBody>
      </p:sp>
    </p:spTree>
    <p:extLst>
      <p:ext uri="{BB962C8B-B14F-4D97-AF65-F5344CB8AC3E}">
        <p14:creationId xmlns:p14="http://schemas.microsoft.com/office/powerpoint/2010/main" val="1672726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A4CFE85D-262D-4D36-B482-AAC9BD15D3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71B2E220-B72C-4204-8D62-060298A99A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前のスライドで見たように、</a:t>
            </a:r>
            <a:r>
              <a:rPr lang="ja-JP" altLang="ja-JP" dirty="0"/>
              <a:t>近年はわなによる捕獲を中心に、</a:t>
            </a:r>
            <a:r>
              <a:rPr lang="ja-JP" altLang="en-US" dirty="0"/>
              <a:t>被害対策のために</a:t>
            </a:r>
            <a:r>
              <a:rPr lang="ja-JP" altLang="ja-JP" dirty="0"/>
              <a:t>新たに狩猟免許を取る人</a:t>
            </a:r>
            <a:r>
              <a:rPr lang="ja-JP" altLang="en-US" dirty="0"/>
              <a:t>も増えています</a:t>
            </a:r>
            <a:r>
              <a:rPr lang="ja-JP" altLang="ja-JP" dirty="0"/>
              <a:t>。</a:t>
            </a:r>
          </a:p>
          <a:p>
            <a:pPr eaLnBrk="1" hangingPunct="1">
              <a:spcBef>
                <a:spcPct val="0"/>
              </a:spcBef>
            </a:pPr>
            <a:endParaRPr lang="en-US" altLang="ja-JP" dirty="0"/>
          </a:p>
          <a:p>
            <a:pPr eaLnBrk="1" hangingPunct="1">
              <a:spcBef>
                <a:spcPct val="0"/>
              </a:spcBef>
            </a:pPr>
            <a:r>
              <a:rPr lang="ja-JP" altLang="ja-JP" dirty="0"/>
              <a:t>しかし、初心者にとって鳥獣の捕獲は決して簡単なものでは</a:t>
            </a:r>
            <a:r>
              <a:rPr lang="ja-JP" altLang="en-US" dirty="0"/>
              <a:t>ありません。</a:t>
            </a:r>
            <a:endParaRPr lang="en-US" altLang="ja-JP" dirty="0"/>
          </a:p>
          <a:p>
            <a:pPr eaLnBrk="1" hangingPunct="1">
              <a:spcBef>
                <a:spcPct val="0"/>
              </a:spcBef>
            </a:pPr>
            <a:r>
              <a:rPr lang="ja-JP" altLang="en-US" dirty="0"/>
              <a:t>グラフを見て下さい。</a:t>
            </a:r>
            <a:endParaRPr lang="en-US" altLang="ja-JP" dirty="0"/>
          </a:p>
          <a:p>
            <a:pPr eaLnBrk="1" hangingPunct="1">
              <a:spcBef>
                <a:spcPct val="0"/>
              </a:spcBef>
            </a:pPr>
            <a:r>
              <a:rPr lang="ja-JP" altLang="en-US" dirty="0"/>
              <a:t>これは兵庫県のある地域での調査結果です。グラフは、捕獲のためにわなを導入した集落が年間で捕獲した捕獲頭数を示しています。</a:t>
            </a:r>
            <a:endParaRPr lang="en-US" altLang="ja-JP" dirty="0"/>
          </a:p>
          <a:p>
            <a:pPr eaLnBrk="1" hangingPunct="1">
              <a:spcBef>
                <a:spcPct val="0"/>
              </a:spcBef>
            </a:pPr>
            <a:r>
              <a:rPr lang="ja-JP" altLang="ja-JP" dirty="0"/>
              <a:t>捕獲のためにわなを導入した集落のうち年間の捕獲頭数が</a:t>
            </a:r>
            <a:r>
              <a:rPr lang="en-US" altLang="ja-JP" dirty="0"/>
              <a:t>0</a:t>
            </a:r>
            <a:r>
              <a:rPr lang="ja-JP" altLang="ja-JP" dirty="0"/>
              <a:t>頭の集落が</a:t>
            </a:r>
            <a:r>
              <a:rPr lang="ja-JP" altLang="en-US" dirty="0"/>
              <a:t>全体の</a:t>
            </a:r>
            <a:r>
              <a:rPr lang="en-US" altLang="ja-JP" dirty="0"/>
              <a:t>36</a:t>
            </a:r>
            <a:r>
              <a:rPr lang="ja-JP" altLang="ja-JP" dirty="0"/>
              <a:t>％</a:t>
            </a:r>
            <a:r>
              <a:rPr lang="ja-JP" altLang="en-US" dirty="0"/>
              <a:t>を占めており</a:t>
            </a:r>
            <a:r>
              <a:rPr lang="ja-JP" altLang="ja-JP" dirty="0"/>
              <a:t>、</a:t>
            </a:r>
            <a:r>
              <a:rPr lang="en-US" altLang="ja-JP" dirty="0"/>
              <a:t>2</a:t>
            </a:r>
            <a:r>
              <a:rPr lang="ja-JP" altLang="ja-JP" dirty="0"/>
              <a:t>頭以下を含めると</a:t>
            </a:r>
            <a:r>
              <a:rPr lang="ja-JP" altLang="en-US" dirty="0"/>
              <a:t>、半数以上の</a:t>
            </a:r>
            <a:r>
              <a:rPr lang="en-US" altLang="ja-JP" dirty="0"/>
              <a:t>52</a:t>
            </a:r>
            <a:r>
              <a:rPr lang="ja-JP" altLang="ja-JP" dirty="0"/>
              <a:t>％</a:t>
            </a:r>
            <a:r>
              <a:rPr lang="ja-JP" altLang="en-US" dirty="0"/>
              <a:t>も占めていることがわかります</a:t>
            </a:r>
            <a:r>
              <a:rPr lang="ja-JP" altLang="ja-JP" dirty="0"/>
              <a:t>。</a:t>
            </a:r>
          </a:p>
        </p:txBody>
      </p:sp>
      <p:sp>
        <p:nvSpPr>
          <p:cNvPr id="45060" name="スライド番号プレースホルダー 3">
            <a:extLst>
              <a:ext uri="{FF2B5EF4-FFF2-40B4-BE49-F238E27FC236}">
                <a16:creationId xmlns:a16="http://schemas.microsoft.com/office/drawing/2014/main" id="{20E608AF-75EA-4211-8CD6-C57392D922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7713" indent="-285750">
              <a:defRPr kumimoji="1">
                <a:solidFill>
                  <a:schemeClr val="tx1"/>
                </a:solidFill>
                <a:latin typeface="Calibri" panose="020F0502020204030204" pitchFamily="34" charset="0"/>
                <a:ea typeface="ＭＳ Ｐゴシック" panose="020B0600070205080204" pitchFamily="50" charset="-128"/>
              </a:defRPr>
            </a:lvl2pPr>
            <a:lvl3pPr marL="1150938" indent="-228600">
              <a:defRPr kumimoji="1">
                <a:solidFill>
                  <a:schemeClr val="tx1"/>
                </a:solidFill>
                <a:latin typeface="Calibri" panose="020F0502020204030204" pitchFamily="34" charset="0"/>
                <a:ea typeface="ＭＳ Ｐゴシック" panose="020B0600070205080204" pitchFamily="50" charset="-128"/>
              </a:defRPr>
            </a:lvl3pPr>
            <a:lvl4pPr marL="1611313" indent="-228600">
              <a:defRPr kumimoji="1">
                <a:solidFill>
                  <a:schemeClr val="tx1"/>
                </a:solidFill>
                <a:latin typeface="Calibri" panose="020F0502020204030204" pitchFamily="34" charset="0"/>
                <a:ea typeface="ＭＳ Ｐゴシック" panose="020B0600070205080204" pitchFamily="50" charset="-128"/>
              </a:defRPr>
            </a:lvl4pPr>
            <a:lvl5pPr marL="2073275" indent="-228600">
              <a:defRPr kumimoji="1">
                <a:solidFill>
                  <a:schemeClr val="tx1"/>
                </a:solidFill>
                <a:latin typeface="Calibri" panose="020F0502020204030204" pitchFamily="34" charset="0"/>
                <a:ea typeface="ＭＳ Ｐゴシック" panose="020B0600070205080204" pitchFamily="50" charset="-128"/>
              </a:defRPr>
            </a:lvl5pPr>
            <a:lvl6pPr marL="25304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76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48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020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2D63752-3062-4435-BBC6-D250137A46DD}" type="slidenum">
              <a:rPr lang="ja-JP" altLang="en-US" smtClean="0"/>
              <a:pPr/>
              <a:t>21</a:t>
            </a:fld>
            <a:endParaRPr lang="ja-JP" altLang="en-US" dirty="0"/>
          </a:p>
        </p:txBody>
      </p:sp>
    </p:spTree>
    <p:extLst>
      <p:ext uri="{BB962C8B-B14F-4D97-AF65-F5344CB8AC3E}">
        <p14:creationId xmlns:p14="http://schemas.microsoft.com/office/powerpoint/2010/main" val="3843058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ー 1">
            <a:extLst>
              <a:ext uri="{FF2B5EF4-FFF2-40B4-BE49-F238E27FC236}">
                <a16:creationId xmlns:a16="http://schemas.microsoft.com/office/drawing/2014/main" id="{A5236B43-D04E-46D4-96AC-C3A6BAD07D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ー 2">
            <a:extLst>
              <a:ext uri="{FF2B5EF4-FFF2-40B4-BE49-F238E27FC236}">
                <a16:creationId xmlns:a16="http://schemas.microsoft.com/office/drawing/2014/main" id="{2A0F72A7-7195-441E-B273-6A3207F835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銃猟についてもみてみましょう。</a:t>
            </a:r>
            <a:endParaRPr lang="en-US" altLang="ja-JP" dirty="0"/>
          </a:p>
          <a:p>
            <a:pPr eaLnBrk="1" hangingPunct="1">
              <a:spcBef>
                <a:spcPct val="0"/>
              </a:spcBef>
            </a:pPr>
            <a:r>
              <a:rPr lang="ja-JP" altLang="en-US" dirty="0"/>
              <a:t>このグラフは、兵庫県における狩猟者一人あたりの銃猟による捕獲頭数を表しています。</a:t>
            </a:r>
            <a:endParaRPr lang="en-US" altLang="ja-JP" dirty="0"/>
          </a:p>
          <a:p>
            <a:pPr eaLnBrk="1" hangingPunct="1">
              <a:spcBef>
                <a:spcPct val="0"/>
              </a:spcBef>
            </a:pPr>
            <a:r>
              <a:rPr lang="ja-JP" altLang="en-US" dirty="0"/>
              <a:t>これは、シカとイノシシの生息が多い地域での銃猟の狩猟について調査した結果です。シカや</a:t>
            </a:r>
            <a:r>
              <a:rPr lang="ja-JP" altLang="ja-JP" dirty="0"/>
              <a:t>イノシシを</a:t>
            </a:r>
            <a:r>
              <a:rPr lang="en-US" altLang="ja-JP" dirty="0"/>
              <a:t>1</a:t>
            </a:r>
            <a:r>
              <a:rPr lang="ja-JP" altLang="ja-JP" dirty="0"/>
              <a:t>頭も</a:t>
            </a:r>
            <a:r>
              <a:rPr lang="ja-JP" altLang="en-US" dirty="0"/>
              <a:t>捕獲していない</a:t>
            </a:r>
            <a:r>
              <a:rPr lang="ja-JP" altLang="ja-JP" dirty="0"/>
              <a:t>狩猟者が</a:t>
            </a:r>
            <a:r>
              <a:rPr lang="ja-JP" altLang="en-US" dirty="0"/>
              <a:t>全体の</a:t>
            </a:r>
            <a:r>
              <a:rPr lang="en-US" altLang="ja-JP" dirty="0"/>
              <a:t>37</a:t>
            </a:r>
            <a:r>
              <a:rPr lang="ja-JP" altLang="ja-JP" dirty="0"/>
              <a:t>％、</a:t>
            </a:r>
            <a:r>
              <a:rPr lang="en-US" altLang="ja-JP" dirty="0"/>
              <a:t>2</a:t>
            </a:r>
            <a:r>
              <a:rPr lang="ja-JP" altLang="ja-JP" dirty="0"/>
              <a:t>頭以下を含めると</a:t>
            </a:r>
            <a:r>
              <a:rPr lang="ja-JP" altLang="en-US" dirty="0"/>
              <a:t>半数以上の</a:t>
            </a:r>
            <a:r>
              <a:rPr lang="en-US" altLang="ja-JP" dirty="0"/>
              <a:t>55</a:t>
            </a:r>
            <a:r>
              <a:rPr lang="ja-JP" altLang="ja-JP" dirty="0"/>
              <a:t>％にも上っていることがわかりました</a:t>
            </a:r>
            <a:r>
              <a:rPr lang="ja-JP" altLang="en-US" dirty="0"/>
              <a:t>。</a:t>
            </a:r>
            <a:endParaRPr lang="en-US" altLang="ja-JP" dirty="0"/>
          </a:p>
          <a:p>
            <a:pPr eaLnBrk="1" hangingPunct="1">
              <a:spcBef>
                <a:spcPct val="0"/>
              </a:spcBef>
            </a:pPr>
            <a:endParaRPr lang="en-US" altLang="ja-JP" dirty="0"/>
          </a:p>
          <a:p>
            <a:pPr eaLnBrk="1" hangingPunct="1">
              <a:spcBef>
                <a:spcPct val="0"/>
              </a:spcBef>
            </a:pPr>
            <a:r>
              <a:rPr lang="ja-JP" altLang="en-US" dirty="0"/>
              <a:t>このような現状から</a:t>
            </a:r>
            <a:r>
              <a:rPr lang="ja-JP" altLang="ja-JP" dirty="0"/>
              <a:t>、鳥獣の捕獲は狩猟免許や銃の所持許可</a:t>
            </a:r>
            <a:r>
              <a:rPr lang="ja-JP" altLang="en-US" dirty="0"/>
              <a:t>さえ</a:t>
            </a:r>
            <a:r>
              <a:rPr lang="ja-JP" altLang="ja-JP" dirty="0"/>
              <a:t>あれば、</a:t>
            </a:r>
            <a:r>
              <a:rPr lang="ja-JP" altLang="en-US" dirty="0"/>
              <a:t>すぐにできるといった</a:t>
            </a:r>
            <a:r>
              <a:rPr lang="ja-JP" altLang="ja-JP" dirty="0"/>
              <a:t>簡単なものではないこと</a:t>
            </a:r>
            <a:r>
              <a:rPr lang="ja-JP" altLang="en-US" dirty="0"/>
              <a:t>がわかります</a:t>
            </a:r>
            <a:r>
              <a:rPr lang="ja-JP" altLang="ja-JP" dirty="0"/>
              <a:t>。</a:t>
            </a:r>
            <a:endParaRPr lang="en-US" altLang="ja-JP" dirty="0"/>
          </a:p>
          <a:p>
            <a:pPr eaLnBrk="1" hangingPunct="1">
              <a:spcBef>
                <a:spcPct val="0"/>
              </a:spcBef>
            </a:pPr>
            <a:endParaRPr lang="en-US" altLang="ja-JP" dirty="0"/>
          </a:p>
          <a:p>
            <a:pPr eaLnBrk="1" hangingPunct="1">
              <a:spcBef>
                <a:spcPct val="0"/>
              </a:spcBef>
            </a:pPr>
            <a:r>
              <a:rPr lang="ja-JP" altLang="en-US" dirty="0"/>
              <a:t>つまり、狩猟免許取得者を単純に増やす、ということだけではなく、確実に捕獲ができる人材を、知識・技術面から支援するとともに、そのような人材が捕獲に従事できるような環境を整備する必要があるといえます。</a:t>
            </a:r>
            <a:endParaRPr lang="en-US" altLang="ja-JP" dirty="0"/>
          </a:p>
        </p:txBody>
      </p:sp>
      <p:sp>
        <p:nvSpPr>
          <p:cNvPr id="47108" name="スライド番号プレースホルダー 3">
            <a:extLst>
              <a:ext uri="{FF2B5EF4-FFF2-40B4-BE49-F238E27FC236}">
                <a16:creationId xmlns:a16="http://schemas.microsoft.com/office/drawing/2014/main" id="{58B217D0-57D4-442B-8BF7-5A8AB86217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7713" indent="-285750">
              <a:defRPr kumimoji="1">
                <a:solidFill>
                  <a:schemeClr val="tx1"/>
                </a:solidFill>
                <a:latin typeface="Calibri" panose="020F0502020204030204" pitchFamily="34" charset="0"/>
                <a:ea typeface="ＭＳ Ｐゴシック" panose="020B0600070205080204" pitchFamily="50" charset="-128"/>
              </a:defRPr>
            </a:lvl2pPr>
            <a:lvl3pPr marL="1150938" indent="-228600">
              <a:defRPr kumimoji="1">
                <a:solidFill>
                  <a:schemeClr val="tx1"/>
                </a:solidFill>
                <a:latin typeface="Calibri" panose="020F0502020204030204" pitchFamily="34" charset="0"/>
                <a:ea typeface="ＭＳ Ｐゴシック" panose="020B0600070205080204" pitchFamily="50" charset="-128"/>
              </a:defRPr>
            </a:lvl3pPr>
            <a:lvl4pPr marL="1611313" indent="-228600">
              <a:defRPr kumimoji="1">
                <a:solidFill>
                  <a:schemeClr val="tx1"/>
                </a:solidFill>
                <a:latin typeface="Calibri" panose="020F0502020204030204" pitchFamily="34" charset="0"/>
                <a:ea typeface="ＭＳ Ｐゴシック" panose="020B0600070205080204" pitchFamily="50" charset="-128"/>
              </a:defRPr>
            </a:lvl4pPr>
            <a:lvl5pPr marL="2073275" indent="-228600">
              <a:defRPr kumimoji="1">
                <a:solidFill>
                  <a:schemeClr val="tx1"/>
                </a:solidFill>
                <a:latin typeface="Calibri" panose="020F0502020204030204" pitchFamily="34" charset="0"/>
                <a:ea typeface="ＭＳ Ｐゴシック" panose="020B0600070205080204" pitchFamily="50" charset="-128"/>
              </a:defRPr>
            </a:lvl5pPr>
            <a:lvl6pPr marL="25304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76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48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020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AFEA12FB-257B-45FD-A09D-4B6F8FEC86FC}" type="slidenum">
              <a:rPr lang="ja-JP" altLang="en-US" smtClean="0"/>
              <a:pPr/>
              <a:t>22</a:t>
            </a:fld>
            <a:endParaRPr lang="ja-JP" altLang="en-US" dirty="0"/>
          </a:p>
        </p:txBody>
      </p:sp>
    </p:spTree>
    <p:extLst>
      <p:ext uri="{BB962C8B-B14F-4D97-AF65-F5344CB8AC3E}">
        <p14:creationId xmlns:p14="http://schemas.microsoft.com/office/powerpoint/2010/main" val="25389481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ー 1">
            <a:extLst>
              <a:ext uri="{FF2B5EF4-FFF2-40B4-BE49-F238E27FC236}">
                <a16:creationId xmlns:a16="http://schemas.microsoft.com/office/drawing/2014/main" id="{4EE2866F-877C-4141-B077-F7C84B5104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ノート プレースホルダー 2">
            <a:extLst>
              <a:ext uri="{FF2B5EF4-FFF2-40B4-BE49-F238E27FC236}">
                <a16:creationId xmlns:a16="http://schemas.microsoft.com/office/drawing/2014/main" id="{971143A0-E608-460A-8D18-E28D95141D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捕獲事業の背景として、現在進められている科学的・計画的な鳥獣の保護及び管理がどのようなものか、説明します。</a:t>
            </a:r>
          </a:p>
        </p:txBody>
      </p:sp>
      <p:sp>
        <p:nvSpPr>
          <p:cNvPr id="16388" name="スライド番号プレースホルダー 3">
            <a:extLst>
              <a:ext uri="{FF2B5EF4-FFF2-40B4-BE49-F238E27FC236}">
                <a16:creationId xmlns:a16="http://schemas.microsoft.com/office/drawing/2014/main" id="{126AEA9C-5F33-4275-9C9F-17CE9F33FB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7713" indent="-285750">
              <a:defRPr kumimoji="1">
                <a:solidFill>
                  <a:schemeClr val="tx1"/>
                </a:solidFill>
                <a:latin typeface="Calibri" panose="020F0502020204030204" pitchFamily="34" charset="0"/>
                <a:ea typeface="ＭＳ Ｐゴシック" panose="020B0600070205080204" pitchFamily="50" charset="-128"/>
              </a:defRPr>
            </a:lvl2pPr>
            <a:lvl3pPr marL="1150938" indent="-228600">
              <a:defRPr kumimoji="1">
                <a:solidFill>
                  <a:schemeClr val="tx1"/>
                </a:solidFill>
                <a:latin typeface="Calibri" panose="020F0502020204030204" pitchFamily="34" charset="0"/>
                <a:ea typeface="ＭＳ Ｐゴシック" panose="020B0600070205080204" pitchFamily="50" charset="-128"/>
              </a:defRPr>
            </a:lvl3pPr>
            <a:lvl4pPr marL="1611313" indent="-228600">
              <a:defRPr kumimoji="1">
                <a:solidFill>
                  <a:schemeClr val="tx1"/>
                </a:solidFill>
                <a:latin typeface="Calibri" panose="020F0502020204030204" pitchFamily="34" charset="0"/>
                <a:ea typeface="ＭＳ Ｐゴシック" panose="020B0600070205080204" pitchFamily="50" charset="-128"/>
              </a:defRPr>
            </a:lvl4pPr>
            <a:lvl5pPr marL="2073275" indent="-228600">
              <a:defRPr kumimoji="1">
                <a:solidFill>
                  <a:schemeClr val="tx1"/>
                </a:solidFill>
                <a:latin typeface="Calibri" panose="020F0502020204030204" pitchFamily="34" charset="0"/>
                <a:ea typeface="ＭＳ Ｐゴシック" panose="020B0600070205080204" pitchFamily="50" charset="-128"/>
              </a:defRPr>
            </a:lvl5pPr>
            <a:lvl6pPr marL="25304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76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48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020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C1945A6E-ACC9-4D0B-8D18-58E7483C3149}" type="slidenum">
              <a:rPr lang="ja-JP" altLang="en-US" smtClean="0"/>
              <a:pPr/>
              <a:t>23</a:t>
            </a:fld>
            <a:endParaRPr lang="ja-JP" altLang="en-US" dirty="0"/>
          </a:p>
        </p:txBody>
      </p:sp>
    </p:spTree>
    <p:extLst>
      <p:ext uri="{BB962C8B-B14F-4D97-AF65-F5344CB8AC3E}">
        <p14:creationId xmlns:p14="http://schemas.microsoft.com/office/powerpoint/2010/main" val="503680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野生鳥獣は、人間の生存の基盤となっている自然環境を構成する重要な要素の一つです。</a:t>
            </a:r>
            <a:endParaRPr kumimoji="1" lang="en-US" altLang="ja-JP" dirty="0"/>
          </a:p>
          <a:p>
            <a:r>
              <a:rPr kumimoji="1" lang="ja-JP" altLang="en-US" dirty="0"/>
              <a:t>野生鳥獣を適切に保全し、生物多様性や生態系の機能を維持し、子孫に引き継いでいくことは私達の重要な責務です。</a:t>
            </a:r>
            <a:endParaRPr kumimoji="1" lang="en-US" altLang="ja-JP" dirty="0"/>
          </a:p>
          <a:p>
            <a:r>
              <a:rPr kumimoji="1" lang="ja-JP" altLang="en-US" dirty="0"/>
              <a:t>一方で、生活環境の保全や農林水産業の健全な発展のために、被害防止の対策を講じたり、生息数や分布域を抑制することが必要な場合もあります。</a:t>
            </a:r>
          </a:p>
          <a:p>
            <a:r>
              <a:rPr kumimoji="1" lang="ja-JP" altLang="en-US" dirty="0"/>
              <a:t>野生動物の生息状況や、野生動物と関わる人の暮らしは、時代とともに変化していくものです。</a:t>
            </a:r>
            <a:endParaRPr kumimoji="1" lang="en-US" altLang="ja-JP" dirty="0"/>
          </a:p>
          <a:p>
            <a:r>
              <a:rPr kumimoji="1" lang="ja-JP" altLang="en-US" dirty="0"/>
              <a:t>また、同じ時代においても野生動物への対応については、様々な意見があります。これらの対立する意見を調整していくには、課題となっている生息状況や被害の状況をできる限り客観的に把握し、適切な対策を選択していく必要があります。</a:t>
            </a:r>
            <a:endParaRPr kumimoji="1" lang="en-US" altLang="ja-JP" dirty="0"/>
          </a:p>
          <a:p>
            <a:r>
              <a:rPr kumimoji="1" lang="ja-JP" altLang="en-US" dirty="0"/>
              <a:t>客観的なデータや見込みを提示して、合意できる目標に向けて一つ一つ意志決定を進めていく科学的・計画的な保護及び管理が求められます。</a:t>
            </a:r>
          </a:p>
          <a:p>
            <a:r>
              <a:rPr kumimoji="1" lang="ja-JP" altLang="en-US" dirty="0"/>
              <a:t>近年では、ニホンジカやイノシシ等については、被害や生息個体数の動向がおおよそ把握できるようになってきました。</a:t>
            </a:r>
            <a:endParaRPr kumimoji="1" lang="en-US" altLang="ja-JP" dirty="0"/>
          </a:p>
          <a:p>
            <a:r>
              <a:rPr kumimoji="1" lang="ja-JP" altLang="en-US" dirty="0"/>
              <a:t>これらの集計や推定には誤差もありますが、私達の置かれている現状や課題を明確にし、全体的な方針を意志決定するためには重要かつ効果的な指標となっています。</a:t>
            </a:r>
            <a:endParaRPr kumimoji="1" lang="en-US" altLang="ja-JP" dirty="0"/>
          </a:p>
          <a:p>
            <a:r>
              <a:rPr kumimoji="1" lang="ja-JP" altLang="en-US" dirty="0"/>
              <a:t>これらの現状把握や将来予測の精度を向上し、現状の客観的な理解を深めることで、野生動物対策について国民の共通理解を醸成していく必要があります。</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BF0BF65-97D1-41E4-AD74-1770C7FDF3A6}" type="slidenum">
              <a:rPr lang="ja-JP" altLang="en-US" smtClean="0"/>
              <a:pPr>
                <a:defRPr/>
              </a:pPr>
              <a:t>24</a:t>
            </a:fld>
            <a:endParaRPr lang="ja-JP" altLang="en-US" dirty="0"/>
          </a:p>
        </p:txBody>
      </p:sp>
    </p:spTree>
    <p:extLst>
      <p:ext uri="{BB962C8B-B14F-4D97-AF65-F5344CB8AC3E}">
        <p14:creationId xmlns:p14="http://schemas.microsoft.com/office/powerpoint/2010/main" val="34133569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1.2.1  </a:t>
            </a:r>
            <a:r>
              <a:rPr kumimoji="1" lang="ja-JP" altLang="en-US" dirty="0"/>
              <a:t>順応的管理（</a:t>
            </a:r>
            <a:r>
              <a:rPr kumimoji="1" lang="en-US" altLang="ja-JP" dirty="0"/>
              <a:t>PDCA</a:t>
            </a:r>
            <a:r>
              <a:rPr kumimoji="1" lang="ja-JP" altLang="en-US" dirty="0"/>
              <a:t>サイクル）</a:t>
            </a:r>
          </a:p>
          <a:p>
            <a:r>
              <a:rPr kumimoji="1" lang="ja-JP" altLang="en-US" dirty="0"/>
              <a:t>野生動物の増減のような自然現象は、当初から全貌を把握するのは難しく、不確定な要素も多いので、これらの科学的検証を繰り返しながら、経験則に基づいて、適切な対策を選んでいくことが必要です。そのために順応的管理と言う考え方があります。</a:t>
            </a:r>
            <a:endParaRPr kumimoji="1" lang="en-US" altLang="ja-JP" dirty="0"/>
          </a:p>
          <a:p>
            <a:endParaRPr kumimoji="1" lang="ja-JP" altLang="en-US" dirty="0"/>
          </a:p>
          <a:p>
            <a:r>
              <a:rPr kumimoji="1" lang="ja-JP" altLang="en-US" dirty="0"/>
              <a:t>選択した対策や将来予測の妥当性は、事前の調査結果や科学的な知見に基づいて検討することができ、事後に、対策を実施した結果によって評価することができます。</a:t>
            </a:r>
            <a:endParaRPr kumimoji="1" lang="en-US" altLang="ja-JP" dirty="0"/>
          </a:p>
          <a:p>
            <a:r>
              <a:rPr kumimoji="1" lang="ja-JP" altLang="en-US" dirty="0"/>
              <a:t>まず、対策を企画立案する段階では、予測や対策に科学的な根拠があるか、科学的な原理に沿っているかを事前に検証しながら、施策の方針を検討する必要があります。</a:t>
            </a:r>
            <a:endParaRPr kumimoji="1" lang="en-US" altLang="ja-JP" dirty="0"/>
          </a:p>
          <a:p>
            <a:endParaRPr kumimoji="1" lang="en-US" altLang="ja-JP" dirty="0"/>
          </a:p>
          <a:p>
            <a:r>
              <a:rPr kumimoji="1" lang="ja-JP" altLang="en-US" dirty="0"/>
              <a:t>例えば、ニホンジカの被害を減らす事が目的であれば、「個体数を減らせば被害が減るのかどうか」、「何か他の対策の方が被害を効果的に減らせるのかどうか」、その判断に科学的根拠があるかなどが科学的な検討の課題になります。また、個体数を減らす事が必要と言うことになれば、「何頭ぐらいのシカが自然に増加し、何頭ぐらいの捕獲をしないとシカが減らないのか？」などが次の課題になってきます。</a:t>
            </a:r>
          </a:p>
          <a:p>
            <a:endParaRPr kumimoji="1" lang="en-US" altLang="ja-JP" dirty="0"/>
          </a:p>
          <a:p>
            <a:r>
              <a:rPr kumimoji="1" lang="ja-JP" altLang="en-US" dirty="0"/>
              <a:t>しかし、これらのことは、はじめから正確にわかることはありません。</a:t>
            </a:r>
            <a:endParaRPr kumimoji="1" lang="en-US" altLang="ja-JP" dirty="0"/>
          </a:p>
          <a:p>
            <a:r>
              <a:rPr kumimoji="1" lang="ja-JP" altLang="en-US" dirty="0"/>
              <a:t>科学的根拠のしっかりしたデータは多くはありませんし、時期と場所によっても状況は変わります。</a:t>
            </a:r>
          </a:p>
        </p:txBody>
      </p:sp>
      <p:sp>
        <p:nvSpPr>
          <p:cNvPr id="4" name="スライド番号プレースホルダー 3"/>
          <p:cNvSpPr>
            <a:spLocks noGrp="1"/>
          </p:cNvSpPr>
          <p:nvPr>
            <p:ph type="sldNum" sz="quarter" idx="5"/>
          </p:nvPr>
        </p:nvSpPr>
        <p:spPr/>
        <p:txBody>
          <a:bodyPr/>
          <a:lstStyle/>
          <a:p>
            <a:pPr>
              <a:defRPr/>
            </a:pPr>
            <a:fld id="{2BF0BF65-97D1-41E4-AD74-1770C7FDF3A6}" type="slidenum">
              <a:rPr lang="ja-JP" altLang="en-US" smtClean="0"/>
              <a:pPr>
                <a:defRPr/>
              </a:pPr>
              <a:t>25</a:t>
            </a:fld>
            <a:endParaRPr lang="ja-JP" altLang="en-US" dirty="0"/>
          </a:p>
        </p:txBody>
      </p:sp>
    </p:spTree>
    <p:extLst>
      <p:ext uri="{BB962C8B-B14F-4D97-AF65-F5344CB8AC3E}">
        <p14:creationId xmlns:p14="http://schemas.microsoft.com/office/powerpoint/2010/main" val="39740319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現実的には、試しに捕獲をしてみて、「個体数の変化まではわからないけど、被害は減った。」「○頭ぐらいの捕獲では被害は逆に増えるだけだったが、</a:t>
            </a:r>
            <a:r>
              <a:rPr kumimoji="1" lang="en-US" altLang="ja-JP" dirty="0"/>
              <a:t>××</a:t>
            </a:r>
            <a:r>
              <a:rPr kumimoji="1" lang="ja-JP" altLang="en-US" dirty="0"/>
              <a:t>頭以上捕獲すると被害が減り始めた。」などといった事実を積み重ねることで、徐々に「このエリアで、この密度指標で、この程度の被害なら、年間何頭ぐらいの捕獲が必要。」「被害をこの程度にするには、密度指標はこの程度まで落とす必要がある。」等の知見を得ていかなくてはならないのです。</a:t>
            </a:r>
            <a:endParaRPr kumimoji="1" lang="en-US" altLang="ja-JP" dirty="0"/>
          </a:p>
          <a:p>
            <a:endParaRPr kumimoji="1" lang="en-US" altLang="ja-JP" dirty="0"/>
          </a:p>
          <a:p>
            <a:r>
              <a:rPr kumimoji="1" lang="ja-JP" altLang="en-US" dirty="0"/>
              <a:t>このように、試行錯誤しながら効果的な対策や適切な捕獲の規模を確認していく事が必要です。</a:t>
            </a:r>
            <a:endParaRPr kumimoji="1" lang="en-US" altLang="ja-JP" dirty="0"/>
          </a:p>
          <a:p>
            <a:endParaRPr kumimoji="1" lang="en-US" altLang="ja-JP" dirty="0"/>
          </a:p>
          <a:p>
            <a:r>
              <a:rPr kumimoji="1" lang="ja-JP" altLang="en-US" dirty="0"/>
              <a:t>時には、こうすれば効果があるはずだという仮説を立てて、その対策を実施し、効果があったかなかったかを検証していくことも、科学的な作業の一つです。</a:t>
            </a:r>
            <a:endParaRPr kumimoji="1" lang="en-US" altLang="ja-JP" dirty="0"/>
          </a:p>
          <a:p>
            <a:r>
              <a:rPr kumimoji="1" lang="ja-JP" altLang="en-US" dirty="0"/>
              <a:t>これらが、対策を実施した事後に妥当性を科学的に裏付けると言うことです。</a:t>
            </a:r>
          </a:p>
        </p:txBody>
      </p:sp>
      <p:sp>
        <p:nvSpPr>
          <p:cNvPr id="4" name="スライド番号プレースホルダー 3"/>
          <p:cNvSpPr>
            <a:spLocks noGrp="1"/>
          </p:cNvSpPr>
          <p:nvPr>
            <p:ph type="sldNum" sz="quarter" idx="5"/>
          </p:nvPr>
        </p:nvSpPr>
        <p:spPr/>
        <p:txBody>
          <a:bodyPr/>
          <a:lstStyle/>
          <a:p>
            <a:pPr>
              <a:defRPr/>
            </a:pPr>
            <a:fld id="{2BF0BF65-97D1-41E4-AD74-1770C7FDF3A6}" type="slidenum">
              <a:rPr lang="ja-JP" altLang="en-US" smtClean="0"/>
              <a:pPr>
                <a:defRPr/>
              </a:pPr>
              <a:t>26</a:t>
            </a:fld>
            <a:endParaRPr lang="ja-JP" altLang="en-US" dirty="0"/>
          </a:p>
        </p:txBody>
      </p:sp>
    </p:spTree>
    <p:extLst>
      <p:ext uri="{BB962C8B-B14F-4D97-AF65-F5344CB8AC3E}">
        <p14:creationId xmlns:p14="http://schemas.microsoft.com/office/powerpoint/2010/main" val="28740054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このように、計画策定（</a:t>
            </a:r>
            <a:r>
              <a:rPr kumimoji="1" lang="en-US" altLang="ja-JP" dirty="0"/>
              <a:t>Plan</a:t>
            </a:r>
            <a:r>
              <a:rPr kumimoji="1" lang="ja-JP" altLang="en-US" dirty="0"/>
              <a:t>）→実施（</a:t>
            </a:r>
            <a:r>
              <a:rPr kumimoji="1" lang="en-US" altLang="ja-JP" dirty="0"/>
              <a:t>Do</a:t>
            </a:r>
            <a:r>
              <a:rPr kumimoji="1" lang="ja-JP" altLang="en-US" dirty="0"/>
              <a:t>）→評価（</a:t>
            </a:r>
            <a:r>
              <a:rPr kumimoji="1" lang="en-US" altLang="ja-JP" dirty="0"/>
              <a:t>Check</a:t>
            </a:r>
            <a:r>
              <a:rPr kumimoji="1" lang="ja-JP" altLang="en-US" dirty="0"/>
              <a:t>）→改善（</a:t>
            </a:r>
            <a:r>
              <a:rPr kumimoji="1" lang="en-US" altLang="ja-JP" dirty="0"/>
              <a:t>Action</a:t>
            </a:r>
            <a:r>
              <a:rPr kumimoji="1" lang="ja-JP" altLang="en-US" dirty="0"/>
              <a:t>）の手順を繰り返しながら、事業を継続的に改善させ向上させていく方法を、「順応的管理」とか、「</a:t>
            </a:r>
            <a:r>
              <a:rPr kumimoji="1" lang="en-US" altLang="ja-JP" dirty="0"/>
              <a:t>PDCA</a:t>
            </a:r>
            <a:r>
              <a:rPr kumimoji="1" lang="ja-JP" altLang="en-US" dirty="0"/>
              <a:t>サイクルを回す」などと言います。</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BF0BF65-97D1-41E4-AD74-1770C7FDF3A6}" type="slidenum">
              <a:rPr lang="ja-JP" altLang="en-US" smtClean="0"/>
              <a:pPr>
                <a:defRPr/>
              </a:pPr>
              <a:t>27</a:t>
            </a:fld>
            <a:endParaRPr lang="ja-JP" altLang="en-US" dirty="0"/>
          </a:p>
        </p:txBody>
      </p:sp>
    </p:spTree>
    <p:extLst>
      <p:ext uri="{BB962C8B-B14F-4D97-AF65-F5344CB8AC3E}">
        <p14:creationId xmlns:p14="http://schemas.microsoft.com/office/powerpoint/2010/main" val="14787348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順応的管理のためにはデータの蓄積と分析が重要です。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つまり、被害や生息状況に関する情報とあわせて、捕獲業務等の対策を実施する際には正確な記録を残し、次の科学的な分析に活用できるようにする必要があるのです。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その記録と分析において、対策を実施する事業者の役割は重要です。</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例えば、当初の計画に沿って所定の業務を行うことで、その業務の効用や効率性を明らかにでき、次に行う対策の選択に活かせます。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また、業務内容を正確に記録し、分析すると、捕獲効率や捕獲に必要な労力や経費などが明確にでき、これも次の対策に活かされます。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このように、業務を計画的に実践することから、必要なデータを記録し、意志決定や業務の改善につなげていくことが欠かせないのです。</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このような事業者による業務の記録や分析の集積は、広域的な野生動物の保護及び管理にも活かされていきます。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例えば、第二種特定鳥獣管理計画のレベルでは、軽減を目的とする被害などの指標、生息数や分布の指標などを選定して継続的に把握し、対策の効果を検証する必要があります。ここでも、作業量や捕獲数、捕獲効率の変化などの事業者からの情報が、各種の調査データと組み合わされて分析され、活かされることになります。</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野生動物対策に投入される費用は徐々に増加しています。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その多くが行政施策によるものであり、税金でまかなわれているものです。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その支出が適正であるか、費用対効果は妥当かなどについて、より厳しい国民の目が向けられることになります。野生動物対策には相当な労力や費用がかかるものですが、私達は、一つ一つの事業に科学的根拠をもち、計画的に実行し、事後検証し、業務を改善していく責務があるので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そして、行政機関は、この過程を一般の納税者にわかりやすく説明していく必要があります。事業者は、その説明責任の一端を担い、適切に計画を遂行し、根拠となるデータをしっかりと報告しなければならないのです。</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BF0BF65-97D1-41E4-AD74-1770C7FDF3A6}" type="slidenum">
              <a:rPr lang="ja-JP" altLang="en-US" smtClean="0"/>
              <a:pPr>
                <a:defRPr/>
              </a:pPr>
              <a:t>28</a:t>
            </a:fld>
            <a:endParaRPr lang="ja-JP" altLang="en-US" dirty="0"/>
          </a:p>
        </p:txBody>
      </p:sp>
    </p:spTree>
    <p:extLst>
      <p:ext uri="{BB962C8B-B14F-4D97-AF65-F5344CB8AC3E}">
        <p14:creationId xmlns:p14="http://schemas.microsoft.com/office/powerpoint/2010/main" val="519146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ー 1">
            <a:extLst>
              <a:ext uri="{FF2B5EF4-FFF2-40B4-BE49-F238E27FC236}">
                <a16:creationId xmlns:a16="http://schemas.microsoft.com/office/drawing/2014/main" id="{4EE2866F-877C-4141-B077-F7C84B5104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ノート プレースホルダー 2">
            <a:extLst>
              <a:ext uri="{FF2B5EF4-FFF2-40B4-BE49-F238E27FC236}">
                <a16:creationId xmlns:a16="http://schemas.microsoft.com/office/drawing/2014/main" id="{971143A0-E608-460A-8D18-E28D95141D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16388" name="スライド番号プレースホルダー 3">
            <a:extLst>
              <a:ext uri="{FF2B5EF4-FFF2-40B4-BE49-F238E27FC236}">
                <a16:creationId xmlns:a16="http://schemas.microsoft.com/office/drawing/2014/main" id="{126AEA9C-5F33-4275-9C9F-17CE9F33FB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7713" indent="-285750">
              <a:defRPr kumimoji="1">
                <a:solidFill>
                  <a:schemeClr val="tx1"/>
                </a:solidFill>
                <a:latin typeface="Calibri" panose="020F0502020204030204" pitchFamily="34" charset="0"/>
                <a:ea typeface="ＭＳ Ｐゴシック" panose="020B0600070205080204" pitchFamily="50" charset="-128"/>
              </a:defRPr>
            </a:lvl2pPr>
            <a:lvl3pPr marL="1150938" indent="-228600">
              <a:defRPr kumimoji="1">
                <a:solidFill>
                  <a:schemeClr val="tx1"/>
                </a:solidFill>
                <a:latin typeface="Calibri" panose="020F0502020204030204" pitchFamily="34" charset="0"/>
                <a:ea typeface="ＭＳ Ｐゴシック" panose="020B0600070205080204" pitchFamily="50" charset="-128"/>
              </a:defRPr>
            </a:lvl3pPr>
            <a:lvl4pPr marL="1611313" indent="-228600">
              <a:defRPr kumimoji="1">
                <a:solidFill>
                  <a:schemeClr val="tx1"/>
                </a:solidFill>
                <a:latin typeface="Calibri" panose="020F0502020204030204" pitchFamily="34" charset="0"/>
                <a:ea typeface="ＭＳ Ｐゴシック" panose="020B0600070205080204" pitchFamily="50" charset="-128"/>
              </a:defRPr>
            </a:lvl4pPr>
            <a:lvl5pPr marL="2073275" indent="-228600">
              <a:defRPr kumimoji="1">
                <a:solidFill>
                  <a:schemeClr val="tx1"/>
                </a:solidFill>
                <a:latin typeface="Calibri" panose="020F0502020204030204" pitchFamily="34" charset="0"/>
                <a:ea typeface="ＭＳ Ｐゴシック" panose="020B0600070205080204" pitchFamily="50" charset="-128"/>
              </a:defRPr>
            </a:lvl5pPr>
            <a:lvl6pPr marL="25304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76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48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020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C1945A6E-ACC9-4D0B-8D18-58E7483C3149}" type="slidenum">
              <a:rPr lang="ja-JP" altLang="en-US" smtClean="0"/>
              <a:pPr/>
              <a:t>29</a:t>
            </a:fld>
            <a:endParaRPr lang="ja-JP" altLang="en-US" dirty="0"/>
          </a:p>
        </p:txBody>
      </p:sp>
    </p:spTree>
    <p:extLst>
      <p:ext uri="{BB962C8B-B14F-4D97-AF65-F5344CB8AC3E}">
        <p14:creationId xmlns:p14="http://schemas.microsoft.com/office/powerpoint/2010/main" val="1208069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a:extLst>
              <a:ext uri="{FF2B5EF4-FFF2-40B4-BE49-F238E27FC236}">
                <a16:creationId xmlns:a16="http://schemas.microsoft.com/office/drawing/2014/main" id="{3C986127-94AA-43B6-AFD5-D02EB67008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ノート プレースホルダー 2">
            <a:extLst>
              <a:ext uri="{FF2B5EF4-FFF2-40B4-BE49-F238E27FC236}">
                <a16:creationId xmlns:a16="http://schemas.microsoft.com/office/drawing/2014/main" id="{D5CD4D28-FF04-4AC0-8776-F803285C9F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まずは、現在の鳥獣の保護、管理の現状です。</a:t>
            </a:r>
            <a:endParaRPr lang="en-US" altLang="ja-JP" dirty="0"/>
          </a:p>
          <a:p>
            <a:pPr eaLnBrk="1" hangingPunct="1">
              <a:spcBef>
                <a:spcPct val="0"/>
              </a:spcBef>
            </a:pPr>
            <a:r>
              <a:rPr lang="ja-JP" altLang="en-US" dirty="0"/>
              <a:t>鳥獣の保護、管理の背景には、ニホンジカ（以下、便宜上口頭ではシカと表現します）やイノシシなどの分布域の拡大や生息数の増加と、それに伴う被害の深刻化があります。</a:t>
            </a:r>
            <a:endParaRPr lang="en-US" altLang="ja-JP" dirty="0"/>
          </a:p>
          <a:p>
            <a:pPr eaLnBrk="1" hangingPunct="1">
              <a:spcBef>
                <a:spcPct val="0"/>
              </a:spcBef>
            </a:pPr>
            <a:r>
              <a:rPr lang="ja-JP" altLang="en-US" dirty="0"/>
              <a:t>次に主な鳥獣の生態と捕獲の留意点を説明します。</a:t>
            </a:r>
            <a:endParaRPr lang="en-US" altLang="ja-JP" dirty="0"/>
          </a:p>
          <a:p>
            <a:pPr eaLnBrk="1" hangingPunct="1">
              <a:spcBef>
                <a:spcPct val="0"/>
              </a:spcBef>
            </a:pPr>
            <a:r>
              <a:rPr lang="ja-JP" altLang="en-US" dirty="0"/>
              <a:t>それを受け、被害対策や個体数管理の必要性が高まり、強化されつつあるのなかで、これらの対策は、科学的・計画的に行い、さらに社会の要請や地域の実情を踏まえて対応することが求められています。</a:t>
            </a:r>
            <a:endParaRPr lang="en-US" altLang="ja-JP" dirty="0"/>
          </a:p>
          <a:p>
            <a:pPr eaLnBrk="1" hangingPunct="1">
              <a:spcBef>
                <a:spcPct val="0"/>
              </a:spcBef>
            </a:pPr>
            <a:r>
              <a:rPr lang="ja-JP" altLang="en-US" dirty="0"/>
              <a:t>そうした中で、捕獲を適切に実施していく、事業者や従事者が必要になってきました。</a:t>
            </a:r>
            <a:endParaRPr lang="en-US" altLang="ja-JP" dirty="0"/>
          </a:p>
          <a:p>
            <a:pPr eaLnBrk="1" hangingPunct="1">
              <a:spcBef>
                <a:spcPct val="0"/>
              </a:spcBef>
            </a:pPr>
            <a:r>
              <a:rPr lang="ja-JP" altLang="en-US" dirty="0"/>
              <a:t>この流れを順を追って説明します。</a:t>
            </a:r>
            <a:endParaRPr lang="en-US" altLang="ja-JP" dirty="0"/>
          </a:p>
        </p:txBody>
      </p:sp>
      <p:sp>
        <p:nvSpPr>
          <p:cNvPr id="18436" name="スライド番号プレースホルダー 3">
            <a:extLst>
              <a:ext uri="{FF2B5EF4-FFF2-40B4-BE49-F238E27FC236}">
                <a16:creationId xmlns:a16="http://schemas.microsoft.com/office/drawing/2014/main" id="{E75402F2-0DB5-4B37-8436-3A004E6940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7713" indent="-285750">
              <a:defRPr kumimoji="1">
                <a:solidFill>
                  <a:schemeClr val="tx1"/>
                </a:solidFill>
                <a:latin typeface="Calibri" panose="020F0502020204030204" pitchFamily="34" charset="0"/>
                <a:ea typeface="ＭＳ Ｐゴシック" panose="020B0600070205080204" pitchFamily="50" charset="-128"/>
              </a:defRPr>
            </a:lvl2pPr>
            <a:lvl3pPr marL="1150938" indent="-228600">
              <a:defRPr kumimoji="1">
                <a:solidFill>
                  <a:schemeClr val="tx1"/>
                </a:solidFill>
                <a:latin typeface="Calibri" panose="020F0502020204030204" pitchFamily="34" charset="0"/>
                <a:ea typeface="ＭＳ Ｐゴシック" panose="020B0600070205080204" pitchFamily="50" charset="-128"/>
              </a:defRPr>
            </a:lvl3pPr>
            <a:lvl4pPr marL="1611313" indent="-228600">
              <a:defRPr kumimoji="1">
                <a:solidFill>
                  <a:schemeClr val="tx1"/>
                </a:solidFill>
                <a:latin typeface="Calibri" panose="020F0502020204030204" pitchFamily="34" charset="0"/>
                <a:ea typeface="ＭＳ Ｐゴシック" panose="020B0600070205080204" pitchFamily="50" charset="-128"/>
              </a:defRPr>
            </a:lvl4pPr>
            <a:lvl5pPr marL="2073275" indent="-228600">
              <a:defRPr kumimoji="1">
                <a:solidFill>
                  <a:schemeClr val="tx1"/>
                </a:solidFill>
                <a:latin typeface="Calibri" panose="020F0502020204030204" pitchFamily="34" charset="0"/>
                <a:ea typeface="ＭＳ Ｐゴシック" panose="020B0600070205080204" pitchFamily="50" charset="-128"/>
              </a:defRPr>
            </a:lvl5pPr>
            <a:lvl6pPr marL="25304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76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48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020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5C8D6B6-4C1A-44B0-B6ED-438B5489DF76}" type="slidenum">
              <a:rPr lang="ja-JP" altLang="en-US" smtClean="0"/>
              <a:pPr/>
              <a:t>3</a:t>
            </a:fld>
            <a:endParaRPr lang="ja-JP"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a:extLst>
              <a:ext uri="{FF2B5EF4-FFF2-40B4-BE49-F238E27FC236}">
                <a16:creationId xmlns:a16="http://schemas.microsoft.com/office/drawing/2014/main" id="{C65A6EE5-10A5-4334-8A51-B8D5A27652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a:extLst>
              <a:ext uri="{FF2B5EF4-FFF2-40B4-BE49-F238E27FC236}">
                <a16:creationId xmlns:a16="http://schemas.microsoft.com/office/drawing/2014/main" id="{E1B041FF-3B8F-4993-980D-136931CCA8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09592" rtl="0" eaLnBrk="1" fontAlgn="base" latinLnBrk="0" hangingPunct="1">
              <a:lnSpc>
                <a:spcPct val="100000"/>
              </a:lnSpc>
              <a:spcBef>
                <a:spcPct val="0"/>
              </a:spcBef>
              <a:spcAft>
                <a:spcPct val="0"/>
              </a:spcAft>
              <a:buClrTx/>
              <a:buSzTx/>
              <a:buFontTx/>
              <a:buNone/>
              <a:tabLst/>
              <a:defRPr/>
            </a:pPr>
            <a:r>
              <a:rPr lang="ja-JP" altLang="en-US" sz="1200" dirty="0">
                <a:solidFill>
                  <a:schemeClr val="tx1"/>
                </a:solidFill>
                <a:effectLst/>
                <a:latin typeface="+mn-ea"/>
                <a:ea typeface="+mn-ea"/>
                <a:cs typeface="Times New Roman" panose="02020603050405020304" pitchFamily="18" charset="0"/>
              </a:rPr>
              <a:t>　</a:t>
            </a:r>
            <a:r>
              <a:rPr lang="ja-JP" altLang="ja-JP" sz="1200" dirty="0">
                <a:solidFill>
                  <a:schemeClr val="tx1"/>
                </a:solidFill>
                <a:effectLst/>
                <a:latin typeface="+mn-ea"/>
                <a:ea typeface="+mn-ea"/>
                <a:cs typeface="Times New Roman" panose="02020603050405020304" pitchFamily="18" charset="0"/>
              </a:rPr>
              <a:t>これまで述べたような状況を踏まえ、</a:t>
            </a:r>
            <a:r>
              <a:rPr lang="en-US" altLang="ja-JP" sz="1200" dirty="0">
                <a:solidFill>
                  <a:schemeClr val="tx1"/>
                </a:solidFill>
                <a:effectLst/>
                <a:latin typeface="+mn-ea"/>
                <a:ea typeface="+mn-ea"/>
                <a:cs typeface="Times New Roman" panose="02020603050405020304" pitchFamily="18" charset="0"/>
              </a:rPr>
              <a:t>2013</a:t>
            </a:r>
            <a:r>
              <a:rPr lang="ja-JP" altLang="ja-JP" sz="1200" dirty="0">
                <a:solidFill>
                  <a:schemeClr val="tx1"/>
                </a:solidFill>
                <a:effectLst/>
                <a:latin typeface="+mn-ea"/>
                <a:ea typeface="+mn-ea"/>
                <a:cs typeface="Times New Roman" panose="02020603050405020304" pitchFamily="18" charset="0"/>
              </a:rPr>
              <a:t>（平成</a:t>
            </a:r>
            <a:r>
              <a:rPr lang="en-US" altLang="ja-JP" sz="1200" dirty="0">
                <a:solidFill>
                  <a:schemeClr val="tx1"/>
                </a:solidFill>
                <a:effectLst/>
                <a:latin typeface="+mn-ea"/>
                <a:ea typeface="+mn-ea"/>
                <a:cs typeface="Times New Roman" panose="02020603050405020304" pitchFamily="18" charset="0"/>
              </a:rPr>
              <a:t>25</a:t>
            </a:r>
            <a:r>
              <a:rPr lang="ja-JP" altLang="ja-JP" sz="1200" dirty="0">
                <a:solidFill>
                  <a:schemeClr val="tx1"/>
                </a:solidFill>
                <a:effectLst/>
                <a:latin typeface="+mn-ea"/>
                <a:ea typeface="+mn-ea"/>
                <a:cs typeface="Times New Roman" panose="02020603050405020304" pitchFamily="18" charset="0"/>
              </a:rPr>
              <a:t>）年</a:t>
            </a:r>
            <a:r>
              <a:rPr lang="en-US" altLang="ja-JP" sz="1200" dirty="0">
                <a:solidFill>
                  <a:schemeClr val="tx1"/>
                </a:solidFill>
                <a:effectLst/>
                <a:latin typeface="+mn-ea"/>
                <a:ea typeface="+mn-ea"/>
                <a:cs typeface="Times New Roman" panose="02020603050405020304" pitchFamily="18" charset="0"/>
              </a:rPr>
              <a:t>12</a:t>
            </a:r>
            <a:r>
              <a:rPr lang="ja-JP" altLang="ja-JP" sz="1200" dirty="0">
                <a:solidFill>
                  <a:schemeClr val="tx1"/>
                </a:solidFill>
                <a:effectLst/>
                <a:latin typeface="+mn-ea"/>
                <a:ea typeface="+mn-ea"/>
                <a:cs typeface="Times New Roman" panose="02020603050405020304" pitchFamily="18" charset="0"/>
              </a:rPr>
              <a:t>月、環境省と農林水産省は「抜本的な鳥獣捕獲強化対策」を共同で取りまとめ、この中で、</a:t>
            </a:r>
            <a:r>
              <a:rPr lang="en-US" altLang="ja-JP" sz="1200" dirty="0">
                <a:solidFill>
                  <a:schemeClr val="tx1"/>
                </a:solidFill>
                <a:effectLst/>
                <a:latin typeface="+mn-ea"/>
                <a:ea typeface="+mn-ea"/>
                <a:cs typeface="Times New Roman" panose="02020603050405020304" pitchFamily="18" charset="0"/>
              </a:rPr>
              <a:t>2023</a:t>
            </a:r>
            <a:r>
              <a:rPr lang="ja-JP" altLang="ja-JP" sz="1200" dirty="0">
                <a:solidFill>
                  <a:schemeClr val="tx1"/>
                </a:solidFill>
                <a:effectLst/>
                <a:latin typeface="+mn-ea"/>
                <a:ea typeface="+mn-ea"/>
                <a:cs typeface="Times New Roman" panose="02020603050405020304" pitchFamily="18" charset="0"/>
              </a:rPr>
              <a:t>（令和５）年度までにニホンジカ、イノシシの個体数を半減させることを目指すこととしていました。</a:t>
            </a:r>
            <a:endParaRPr lang="en-US" altLang="ja-JP" sz="1200" dirty="0">
              <a:solidFill>
                <a:schemeClr val="tx1"/>
              </a:solidFill>
              <a:effectLst/>
              <a:latin typeface="+mn-ea"/>
              <a:ea typeface="+mn-ea"/>
              <a:cs typeface="Times New Roman" panose="02020603050405020304" pitchFamily="18" charset="0"/>
            </a:endParaRPr>
          </a:p>
          <a:p>
            <a:pPr marL="0" marR="0" lvl="0" indent="0" algn="l" defTabSz="909592" rtl="0" eaLnBrk="1" fontAlgn="base" latinLnBrk="0" hangingPunct="1">
              <a:lnSpc>
                <a:spcPct val="100000"/>
              </a:lnSpc>
              <a:spcBef>
                <a:spcPct val="0"/>
              </a:spcBef>
              <a:spcAft>
                <a:spcPct val="0"/>
              </a:spcAft>
              <a:buClrTx/>
              <a:buSzTx/>
              <a:buFontTx/>
              <a:buNone/>
              <a:tabLst/>
              <a:defRPr/>
            </a:pPr>
            <a:endParaRPr lang="en-US" altLang="ja-JP" sz="1200" dirty="0">
              <a:solidFill>
                <a:schemeClr val="tx1"/>
              </a:solidFill>
              <a:effectLst/>
              <a:latin typeface="+mn-ea"/>
              <a:ea typeface="+mn-ea"/>
              <a:cs typeface="Times New Roman" panose="02020603050405020304" pitchFamily="18" charset="0"/>
            </a:endParaRPr>
          </a:p>
          <a:p>
            <a:pPr marL="0" marR="0" lvl="0" indent="0" algn="l" defTabSz="909592" rtl="0" eaLnBrk="1" fontAlgn="base" latinLnBrk="0" hangingPunct="1">
              <a:lnSpc>
                <a:spcPct val="100000"/>
              </a:lnSpc>
              <a:spcBef>
                <a:spcPct val="0"/>
              </a:spcBef>
              <a:spcAft>
                <a:spcPct val="0"/>
              </a:spcAft>
              <a:buClrTx/>
              <a:buSzTx/>
              <a:buFontTx/>
              <a:buNone/>
              <a:tabLst/>
              <a:defRPr/>
            </a:pPr>
            <a:r>
              <a:rPr lang="ja-JP" altLang="en-US" sz="1200" dirty="0">
                <a:solidFill>
                  <a:schemeClr val="tx1"/>
                </a:solidFill>
                <a:effectLst/>
                <a:latin typeface="+mn-ea"/>
                <a:ea typeface="+mn-ea"/>
                <a:cs typeface="Times New Roman" panose="02020603050405020304" pitchFamily="18" charset="0"/>
              </a:rPr>
              <a:t>　</a:t>
            </a:r>
            <a:r>
              <a:rPr lang="ja-JP" altLang="ja-JP" sz="1200" dirty="0">
                <a:solidFill>
                  <a:schemeClr val="tx1"/>
                </a:solidFill>
                <a:effectLst/>
                <a:latin typeface="+mn-ea"/>
                <a:ea typeface="+mn-ea"/>
                <a:cs typeface="Times New Roman" panose="02020603050405020304" pitchFamily="18" charset="0"/>
              </a:rPr>
              <a:t>この目標については、</a:t>
            </a:r>
            <a:r>
              <a:rPr lang="en-US" altLang="ja-JP" sz="1200" dirty="0">
                <a:solidFill>
                  <a:schemeClr val="tx1"/>
                </a:solidFill>
                <a:effectLst/>
                <a:latin typeface="+mn-ea"/>
                <a:ea typeface="+mn-ea"/>
                <a:cs typeface="Times New Roman" panose="02020603050405020304" pitchFamily="18" charset="0"/>
              </a:rPr>
              <a:t>2023</a:t>
            </a:r>
            <a:r>
              <a:rPr lang="ja-JP" altLang="ja-JP" sz="1200" dirty="0">
                <a:solidFill>
                  <a:schemeClr val="tx1"/>
                </a:solidFill>
                <a:effectLst/>
                <a:latin typeface="+mn-ea"/>
                <a:ea typeface="+mn-ea"/>
                <a:cs typeface="Times New Roman" panose="02020603050405020304" pitchFamily="18" charset="0"/>
              </a:rPr>
              <a:t>（令和５）年</a:t>
            </a:r>
            <a:r>
              <a:rPr lang="en-US" altLang="ja-JP" sz="1200" dirty="0">
                <a:solidFill>
                  <a:schemeClr val="tx1"/>
                </a:solidFill>
                <a:effectLst/>
                <a:latin typeface="+mn-ea"/>
                <a:ea typeface="+mn-ea"/>
                <a:cs typeface="Times New Roman" panose="02020603050405020304" pitchFamily="18" charset="0"/>
              </a:rPr>
              <a:t>9</a:t>
            </a:r>
            <a:r>
              <a:rPr lang="ja-JP" altLang="ja-JP" sz="1200" dirty="0">
                <a:solidFill>
                  <a:schemeClr val="tx1"/>
                </a:solidFill>
                <a:effectLst/>
                <a:latin typeface="+mn-ea"/>
                <a:ea typeface="+mn-ea"/>
                <a:cs typeface="Times New Roman" panose="02020603050405020304" pitchFamily="18" charset="0"/>
              </a:rPr>
              <a:t>月に捕獲強化対策と捕獲目標を延長し、</a:t>
            </a:r>
            <a:r>
              <a:rPr lang="en-US" altLang="ja-JP" sz="1200" dirty="0">
                <a:solidFill>
                  <a:schemeClr val="tx1"/>
                </a:solidFill>
                <a:effectLst/>
                <a:latin typeface="+mn-ea"/>
                <a:ea typeface="+mn-ea"/>
                <a:cs typeface="Times New Roman" panose="02020603050405020304" pitchFamily="18" charset="0"/>
              </a:rPr>
              <a:t>2028</a:t>
            </a:r>
            <a:r>
              <a:rPr lang="ja-JP" altLang="ja-JP" sz="1200" dirty="0">
                <a:solidFill>
                  <a:schemeClr val="tx1"/>
                </a:solidFill>
                <a:effectLst/>
                <a:latin typeface="+mn-ea"/>
                <a:ea typeface="+mn-ea"/>
                <a:cs typeface="Times New Roman" panose="02020603050405020304" pitchFamily="18" charset="0"/>
              </a:rPr>
              <a:t>（令和</a:t>
            </a:r>
            <a:r>
              <a:rPr lang="en-US" altLang="ja-JP" sz="1200" dirty="0">
                <a:solidFill>
                  <a:schemeClr val="tx1"/>
                </a:solidFill>
                <a:effectLst/>
                <a:latin typeface="+mn-ea"/>
                <a:ea typeface="+mn-ea"/>
                <a:cs typeface="Times New Roman" panose="02020603050405020304" pitchFamily="18" charset="0"/>
              </a:rPr>
              <a:t>10</a:t>
            </a:r>
            <a:r>
              <a:rPr lang="ja-JP" altLang="ja-JP" sz="1200" dirty="0">
                <a:solidFill>
                  <a:schemeClr val="tx1"/>
                </a:solidFill>
                <a:effectLst/>
                <a:latin typeface="+mn-ea"/>
                <a:ea typeface="+mn-ea"/>
                <a:cs typeface="Times New Roman" panose="02020603050405020304" pitchFamily="18" charset="0"/>
              </a:rPr>
              <a:t>）年度までにニホンジカ、イノシシの生息頭数を半減し、捕獲圧を維持することを掲げています。</a:t>
            </a:r>
            <a:endParaRPr lang="en-US" altLang="ja-JP" sz="1200" dirty="0">
              <a:solidFill>
                <a:schemeClr val="tx1"/>
              </a:solidFill>
              <a:effectLst/>
              <a:latin typeface="+mn-ea"/>
              <a:ea typeface="+mn-ea"/>
              <a:cs typeface="Times New Roman" panose="02020603050405020304" pitchFamily="18" charset="0"/>
            </a:endParaRPr>
          </a:p>
          <a:p>
            <a:pPr marL="0" marR="0" lvl="0" indent="0" algn="l" defTabSz="909592" rtl="0" eaLnBrk="1" fontAlgn="base" latinLnBrk="0" hangingPunct="1">
              <a:lnSpc>
                <a:spcPct val="100000"/>
              </a:lnSpc>
              <a:spcBef>
                <a:spcPct val="0"/>
              </a:spcBef>
              <a:spcAft>
                <a:spcPct val="0"/>
              </a:spcAft>
              <a:buClrTx/>
              <a:buSzTx/>
              <a:buFontTx/>
              <a:buNone/>
              <a:tabLst/>
              <a:defRPr/>
            </a:pPr>
            <a:endParaRPr lang="en-US" altLang="ja-JP" sz="1200" dirty="0">
              <a:solidFill>
                <a:schemeClr val="tx1"/>
              </a:solidFill>
              <a:effectLst/>
              <a:latin typeface="+mn-ea"/>
              <a:ea typeface="+mn-ea"/>
              <a:cs typeface="Times New Roman" panose="02020603050405020304" pitchFamily="18" charset="0"/>
            </a:endParaRPr>
          </a:p>
          <a:p>
            <a:pPr marL="0" marR="0" lvl="0" indent="0" algn="l" defTabSz="909592" rtl="0" eaLnBrk="1" fontAlgn="base" latinLnBrk="0" hangingPunct="1">
              <a:lnSpc>
                <a:spcPct val="100000"/>
              </a:lnSpc>
              <a:spcBef>
                <a:spcPct val="0"/>
              </a:spcBef>
              <a:spcAft>
                <a:spcPct val="0"/>
              </a:spcAft>
              <a:buClrTx/>
              <a:buSzTx/>
              <a:buFontTx/>
              <a:buNone/>
              <a:tabLst/>
              <a:defRPr/>
            </a:pPr>
            <a:r>
              <a:rPr lang="ja-JP" altLang="en-US" sz="1200" dirty="0">
                <a:solidFill>
                  <a:schemeClr val="tx1"/>
                </a:solidFill>
                <a:effectLst/>
                <a:latin typeface="+mn-ea"/>
                <a:ea typeface="+mn-ea"/>
                <a:cs typeface="Times New Roman" panose="02020603050405020304" pitchFamily="18" charset="0"/>
              </a:rPr>
              <a:t>　</a:t>
            </a:r>
            <a:r>
              <a:rPr lang="ja-JP" altLang="ja-JP" sz="1200" dirty="0">
                <a:solidFill>
                  <a:schemeClr val="tx1"/>
                </a:solidFill>
                <a:effectLst/>
                <a:latin typeface="+mn-ea"/>
                <a:ea typeface="+mn-ea"/>
                <a:cs typeface="Times New Roman" panose="02020603050405020304" pitchFamily="18" charset="0"/>
              </a:rPr>
              <a:t>また、</a:t>
            </a:r>
            <a:r>
              <a:rPr lang="en-US" altLang="ja-JP" sz="1200" dirty="0">
                <a:solidFill>
                  <a:schemeClr val="tx1"/>
                </a:solidFill>
                <a:effectLst/>
                <a:latin typeface="+mn-ea"/>
                <a:ea typeface="+mn-ea"/>
                <a:cs typeface="Times New Roman" panose="02020603050405020304" pitchFamily="18" charset="0"/>
              </a:rPr>
              <a:t>2014</a:t>
            </a:r>
            <a:r>
              <a:rPr lang="ja-JP" altLang="ja-JP" sz="1200" dirty="0">
                <a:solidFill>
                  <a:schemeClr val="tx1"/>
                </a:solidFill>
                <a:effectLst/>
                <a:latin typeface="+mn-ea"/>
                <a:ea typeface="+mn-ea"/>
                <a:cs typeface="Times New Roman" panose="02020603050405020304" pitchFamily="18" charset="0"/>
              </a:rPr>
              <a:t>（平成</a:t>
            </a:r>
            <a:r>
              <a:rPr lang="en-US" altLang="ja-JP" sz="1200" dirty="0">
                <a:solidFill>
                  <a:schemeClr val="tx1"/>
                </a:solidFill>
                <a:effectLst/>
                <a:latin typeface="+mn-ea"/>
                <a:ea typeface="+mn-ea"/>
                <a:cs typeface="Times New Roman" panose="02020603050405020304" pitchFamily="18" charset="0"/>
              </a:rPr>
              <a:t>26</a:t>
            </a:r>
            <a:r>
              <a:rPr lang="ja-JP" altLang="ja-JP" sz="1200" dirty="0">
                <a:solidFill>
                  <a:schemeClr val="tx1"/>
                </a:solidFill>
                <a:effectLst/>
                <a:latin typeface="+mn-ea"/>
                <a:ea typeface="+mn-ea"/>
                <a:cs typeface="Times New Roman" panose="02020603050405020304" pitchFamily="18" charset="0"/>
              </a:rPr>
              <a:t>）年４月に両省がとりまとめた「被害対策強化の考え方」においては、同じく</a:t>
            </a:r>
            <a:r>
              <a:rPr lang="en-US" altLang="ja-JP" sz="1200" dirty="0">
                <a:solidFill>
                  <a:schemeClr val="tx1"/>
                </a:solidFill>
                <a:effectLst/>
                <a:latin typeface="+mn-ea"/>
                <a:ea typeface="+mn-ea"/>
                <a:cs typeface="Times New Roman" panose="02020603050405020304" pitchFamily="18" charset="0"/>
              </a:rPr>
              <a:t>10</a:t>
            </a:r>
            <a:r>
              <a:rPr lang="ja-JP" altLang="ja-JP" sz="1200" dirty="0">
                <a:solidFill>
                  <a:schemeClr val="tx1"/>
                </a:solidFill>
                <a:effectLst/>
                <a:latin typeface="+mn-ea"/>
                <a:ea typeface="+mn-ea"/>
                <a:cs typeface="Times New Roman" panose="02020603050405020304" pitchFamily="18" charset="0"/>
              </a:rPr>
              <a:t>年後の</a:t>
            </a:r>
            <a:r>
              <a:rPr lang="en-US" altLang="ja-JP" sz="1200" dirty="0">
                <a:solidFill>
                  <a:schemeClr val="tx1"/>
                </a:solidFill>
                <a:effectLst/>
                <a:latin typeface="+mn-ea"/>
                <a:ea typeface="+mn-ea"/>
                <a:cs typeface="Times New Roman" panose="02020603050405020304" pitchFamily="18" charset="0"/>
              </a:rPr>
              <a:t>2023</a:t>
            </a:r>
            <a:r>
              <a:rPr lang="ja-JP" altLang="ja-JP" sz="1200" dirty="0">
                <a:solidFill>
                  <a:schemeClr val="tx1"/>
                </a:solidFill>
                <a:effectLst/>
                <a:latin typeface="+mn-ea"/>
                <a:ea typeface="+mn-ea"/>
                <a:cs typeface="Times New Roman" panose="02020603050405020304" pitchFamily="18" charset="0"/>
              </a:rPr>
              <a:t>（令和５）年度までに、ニホンザルについて「加害群の数の半減（被害防除対策を並行して実施し、群れの加害度を下げることを含む）」を、カワウについて「被害を与えるカワウの個体数の半減」を、それぞれ目指すこととしました。</a:t>
            </a:r>
            <a:endParaRPr lang="en-US" altLang="ja-JP" sz="1200" dirty="0">
              <a:solidFill>
                <a:schemeClr val="tx1"/>
              </a:solidFill>
              <a:effectLst/>
              <a:latin typeface="+mn-ea"/>
              <a:ea typeface="+mn-ea"/>
              <a:cs typeface="Times New Roman" panose="02020603050405020304" pitchFamily="18" charset="0"/>
            </a:endParaRPr>
          </a:p>
          <a:p>
            <a:pPr marL="0" marR="0" lvl="0" indent="0" algn="l" defTabSz="909592" rtl="0" eaLnBrk="1" fontAlgn="base" latinLnBrk="0" hangingPunct="1">
              <a:lnSpc>
                <a:spcPct val="100000"/>
              </a:lnSpc>
              <a:spcBef>
                <a:spcPct val="0"/>
              </a:spcBef>
              <a:spcAft>
                <a:spcPct val="0"/>
              </a:spcAft>
              <a:buClrTx/>
              <a:buSzTx/>
              <a:buFontTx/>
              <a:buNone/>
              <a:tabLst/>
              <a:defRPr/>
            </a:pPr>
            <a:endParaRPr lang="en-US" altLang="ja-JP" sz="1200" dirty="0">
              <a:solidFill>
                <a:schemeClr val="tx1"/>
              </a:solidFill>
              <a:effectLst/>
              <a:latin typeface="+mn-ea"/>
              <a:ea typeface="+mn-ea"/>
              <a:cs typeface="Times New Roman" panose="02020603050405020304" pitchFamily="18" charset="0"/>
            </a:endParaRPr>
          </a:p>
          <a:p>
            <a:pPr marL="0" marR="0" lvl="0" indent="0" algn="l" defTabSz="909592" rtl="0" eaLnBrk="1" fontAlgn="base" latinLnBrk="0" hangingPunct="1">
              <a:lnSpc>
                <a:spcPct val="100000"/>
              </a:lnSpc>
              <a:spcBef>
                <a:spcPct val="0"/>
              </a:spcBef>
              <a:spcAft>
                <a:spcPct val="0"/>
              </a:spcAft>
              <a:buClrTx/>
              <a:buSzTx/>
              <a:buFontTx/>
              <a:buNone/>
              <a:tabLst/>
              <a:defRPr/>
            </a:pPr>
            <a:r>
              <a:rPr lang="ja-JP" altLang="en-US" sz="1200" dirty="0">
                <a:solidFill>
                  <a:schemeClr val="tx1"/>
                </a:solidFill>
                <a:effectLst/>
                <a:latin typeface="+mn-ea"/>
                <a:ea typeface="+mn-ea"/>
                <a:cs typeface="Times New Roman" panose="02020603050405020304" pitchFamily="18" charset="0"/>
              </a:rPr>
              <a:t>　</a:t>
            </a:r>
            <a:r>
              <a:rPr lang="ja-JP" altLang="ja-JP" sz="1200" dirty="0">
                <a:solidFill>
                  <a:schemeClr val="tx1"/>
                </a:solidFill>
                <a:effectLst/>
                <a:latin typeface="+mn-ea"/>
                <a:ea typeface="+mn-ea"/>
                <a:cs typeface="Times New Roman" panose="02020603050405020304" pitchFamily="18" charset="0"/>
              </a:rPr>
              <a:t>いずれの種についても、捕獲等をはじめとする対策を強化し、種の特性に応じた、効果的な対策を進めていく必要があります。</a:t>
            </a:r>
          </a:p>
          <a:p>
            <a:pPr marL="0" marR="0" lvl="0" indent="0" algn="l" defTabSz="909592" rtl="0" eaLnBrk="1" fontAlgn="base" latinLnBrk="0" hangingPunct="1">
              <a:lnSpc>
                <a:spcPct val="100000"/>
              </a:lnSpc>
              <a:spcBef>
                <a:spcPct val="0"/>
              </a:spcBef>
              <a:spcAft>
                <a:spcPct val="0"/>
              </a:spcAft>
              <a:buClrTx/>
              <a:buSzTx/>
              <a:buFontTx/>
              <a:buNone/>
              <a:tabLst/>
              <a:defRPr/>
            </a:pPr>
            <a:endParaRPr lang="en-US" altLang="ja-JP" sz="1200" dirty="0">
              <a:solidFill>
                <a:schemeClr val="tx1"/>
              </a:solidFill>
              <a:latin typeface="+mn-ea"/>
              <a:ea typeface="+mn-ea"/>
            </a:endParaRPr>
          </a:p>
        </p:txBody>
      </p:sp>
      <p:sp>
        <p:nvSpPr>
          <p:cNvPr id="51204" name="スライド番号プレースホルダー 3">
            <a:extLst>
              <a:ext uri="{FF2B5EF4-FFF2-40B4-BE49-F238E27FC236}">
                <a16:creationId xmlns:a16="http://schemas.microsoft.com/office/drawing/2014/main" id="{0E8551F4-A18D-4889-B0A8-115291C85D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208" indent="-283264">
              <a:defRPr kumimoji="1">
                <a:solidFill>
                  <a:schemeClr val="tx1"/>
                </a:solidFill>
                <a:latin typeface="Calibri" panose="020F0502020204030204" pitchFamily="34" charset="0"/>
                <a:ea typeface="ＭＳ Ｐゴシック" panose="020B0600070205080204" pitchFamily="50" charset="-128"/>
              </a:defRPr>
            </a:lvl2pPr>
            <a:lvl3pPr marL="1140925" indent="-226611">
              <a:defRPr kumimoji="1">
                <a:solidFill>
                  <a:schemeClr val="tx1"/>
                </a:solidFill>
                <a:latin typeface="Calibri" panose="020F0502020204030204" pitchFamily="34" charset="0"/>
                <a:ea typeface="ＭＳ Ｐゴシック" panose="020B0600070205080204" pitchFamily="50" charset="-128"/>
              </a:defRPr>
            </a:lvl3pPr>
            <a:lvl4pPr marL="1597295" indent="-226611">
              <a:defRPr kumimoji="1">
                <a:solidFill>
                  <a:schemeClr val="tx1"/>
                </a:solidFill>
                <a:latin typeface="Calibri" panose="020F0502020204030204" pitchFamily="34" charset="0"/>
                <a:ea typeface="ＭＳ Ｐゴシック" panose="020B0600070205080204" pitchFamily="50" charset="-128"/>
              </a:defRPr>
            </a:lvl4pPr>
            <a:lvl5pPr marL="2055238" indent="-226611">
              <a:defRPr kumimoji="1">
                <a:solidFill>
                  <a:schemeClr val="tx1"/>
                </a:solidFill>
                <a:latin typeface="Calibri" panose="020F0502020204030204" pitchFamily="34" charset="0"/>
                <a:ea typeface="ＭＳ Ｐゴシック" panose="020B0600070205080204" pitchFamily="50" charset="-128"/>
              </a:defRPr>
            </a:lvl5pPr>
            <a:lvl6pPr marL="2508460"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1682"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14905"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8127"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73607E0-53A1-40D0-8E8C-A5E4D97FE96F}" type="slidenum">
              <a:rPr lang="ja-JP" altLang="en-US" smtClean="0"/>
              <a:pPr/>
              <a:t>30</a:t>
            </a:fld>
            <a:endParaRPr lang="ja-JP" altLang="en-US" dirty="0"/>
          </a:p>
        </p:txBody>
      </p:sp>
    </p:spTree>
    <p:extLst>
      <p:ext uri="{BB962C8B-B14F-4D97-AF65-F5344CB8AC3E}">
        <p14:creationId xmlns:p14="http://schemas.microsoft.com/office/powerpoint/2010/main" val="8106853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a:extLst>
              <a:ext uri="{FF2B5EF4-FFF2-40B4-BE49-F238E27FC236}">
                <a16:creationId xmlns:a16="http://schemas.microsoft.com/office/drawing/2014/main" id="{C65A6EE5-10A5-4334-8A51-B8D5A27652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a:extLst>
              <a:ext uri="{FF2B5EF4-FFF2-40B4-BE49-F238E27FC236}">
                <a16:creationId xmlns:a16="http://schemas.microsoft.com/office/drawing/2014/main" id="{E1B041FF-3B8F-4993-980D-136931CCA8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7575" eaLnBrk="1" hangingPunct="1">
              <a:spcBef>
                <a:spcPct val="0"/>
              </a:spcBef>
            </a:pPr>
            <a:r>
              <a:rPr lang="ja-JP" altLang="en-US" dirty="0"/>
              <a:t>　また、環境省の中央環境審議会においては、</a:t>
            </a:r>
            <a:r>
              <a:rPr lang="en-US" altLang="ja-JP" dirty="0"/>
              <a:t>2012</a:t>
            </a:r>
            <a:r>
              <a:rPr lang="ja-JP" altLang="en-US" dirty="0"/>
              <a:t>（平成</a:t>
            </a:r>
            <a:r>
              <a:rPr lang="en-US" altLang="ja-JP" dirty="0"/>
              <a:t>24</a:t>
            </a:r>
            <a:r>
              <a:rPr lang="ja-JP" altLang="en-US" dirty="0"/>
              <a:t>）年</a:t>
            </a:r>
            <a:r>
              <a:rPr lang="en-US" altLang="ja-JP" dirty="0"/>
              <a:t>11</a:t>
            </a:r>
            <a:r>
              <a:rPr lang="ja-JP" altLang="en-US" dirty="0"/>
              <a:t>月に環境大臣の諮問に応じ、鳥獣保護管理に携わる人材の育成と、将来にわたって適切に機能し得る鳥獣保護管理体制の構築に向けた議論が行われ、今後講ずべき措置について</a:t>
            </a:r>
            <a:r>
              <a:rPr lang="en-US" altLang="ja-JP" dirty="0"/>
              <a:t>2014</a:t>
            </a:r>
            <a:r>
              <a:rPr lang="ja-JP" altLang="en-US" dirty="0"/>
              <a:t>（平成</a:t>
            </a:r>
            <a:r>
              <a:rPr lang="en-US" altLang="ja-JP" dirty="0"/>
              <a:t>26</a:t>
            </a:r>
            <a:r>
              <a:rPr lang="ja-JP" altLang="en-US" dirty="0"/>
              <a:t>）年１月に答申が取りまとめられました。この答申においては、直面する課題に対して、取り組むべき最優先事項を「都道府県による捕獲の強化」と「鳥獣管理体制の強化」とし、被害防止のための捕獲の促進に向けて、国の指導力の発揮や、国民理解の醸成が必要であるとされました。 </a:t>
            </a:r>
            <a:endParaRPr lang="en-US" altLang="ja-JP" dirty="0"/>
          </a:p>
          <a:p>
            <a:pPr defTabSz="917575" eaLnBrk="1" hangingPunct="1">
              <a:spcBef>
                <a:spcPct val="0"/>
              </a:spcBef>
            </a:pPr>
            <a:endParaRPr lang="ja-JP" altLang="en-US" dirty="0"/>
          </a:p>
          <a:p>
            <a:pPr defTabSz="917575" eaLnBrk="1" hangingPunct="1">
              <a:spcBef>
                <a:spcPct val="0"/>
              </a:spcBef>
            </a:pPr>
            <a:r>
              <a:rPr lang="ja-JP" altLang="en-US" dirty="0"/>
              <a:t>　これらを踏まえ、</a:t>
            </a:r>
            <a:r>
              <a:rPr lang="en-US" altLang="ja-JP" dirty="0"/>
              <a:t>2014</a:t>
            </a:r>
            <a:r>
              <a:rPr lang="ja-JP" altLang="en-US" dirty="0"/>
              <a:t>（平成</a:t>
            </a:r>
            <a:r>
              <a:rPr lang="en-US" altLang="ja-JP" dirty="0"/>
              <a:t>26</a:t>
            </a:r>
            <a:r>
              <a:rPr lang="ja-JP" altLang="en-US" dirty="0"/>
              <a:t>）年に鳥獣保護法を改正し、認定鳥獣捕獲等事業者の制度を含む、鳥獣の管理を促進する措置を新たに導入することとしました。 </a:t>
            </a:r>
            <a:endParaRPr lang="en-US" altLang="ja-JP" dirty="0"/>
          </a:p>
          <a:p>
            <a:pPr defTabSz="917575" eaLnBrk="1" hangingPunct="1">
              <a:spcBef>
                <a:spcPct val="0"/>
              </a:spcBef>
            </a:pPr>
            <a:endParaRPr lang="en-US" altLang="ja-JP" dirty="0"/>
          </a:p>
          <a:p>
            <a:r>
              <a:rPr lang="en-US" altLang="ja-JP" sz="18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 </a:t>
            </a:r>
            <a:r>
              <a:rPr lang="ja-JP" altLang="en-US" sz="18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　</a:t>
            </a:r>
            <a:r>
              <a:rPr lang="ja-JP" altLang="ja-JP" sz="18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これまでの捕獲は、主に狩猟者の協力により、地域の中の相互扶助の精神に基づいた活動に支えられてきました。</a:t>
            </a:r>
            <a:endParaRPr lang="en-US" altLang="ja-JP" sz="18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p>
            <a:r>
              <a:rPr lang="ja-JP" altLang="en-US" sz="18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　</a:t>
            </a:r>
            <a:r>
              <a:rPr lang="ja-JP" altLang="ja-JP" sz="18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しかし、捕獲対策の強化が求められている中、捕獲に従事する狩猟者の負担は急激に増加しています。</a:t>
            </a:r>
            <a:endParaRPr lang="en-US" altLang="ja-JP" sz="18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p>
            <a:r>
              <a:rPr lang="ja-JP" altLang="en-US" sz="18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　</a:t>
            </a:r>
            <a:r>
              <a:rPr lang="ja-JP" altLang="ja-JP" sz="18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鳥獣の捕獲は、専門的な技術が必要な上に危険も伴う作業です。これまでのボランティア的な作業だけでは、今後、担い手の確保や維持がますます困難になっていくでしょう。</a:t>
            </a:r>
            <a:r>
              <a:rPr lang="en-US" altLang="ja-JP" sz="18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 </a:t>
            </a:r>
            <a:endParaRPr lang="ja-JP" altLang="ja-JP" sz="18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p>
            <a:pPr algn="just"/>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このような中で、認定鳥獣捕獲等事業者とその捕獲従事者には、社会の要請に沿った適切な捕獲事業の実施と、そのための体制作りが求められています。</a:t>
            </a:r>
          </a:p>
          <a:p>
            <a:pPr defTabSz="917575" eaLnBrk="1" hangingPunct="1">
              <a:spcBef>
                <a:spcPct val="0"/>
              </a:spcBef>
            </a:pPr>
            <a:endParaRPr lang="ja-JP" altLang="en-US" dirty="0"/>
          </a:p>
          <a:p>
            <a:pPr defTabSz="917575" eaLnBrk="1" hangingPunct="1">
              <a:spcBef>
                <a:spcPct val="0"/>
              </a:spcBef>
            </a:pPr>
            <a:endParaRPr lang="en-US" altLang="ja-JP" dirty="0"/>
          </a:p>
        </p:txBody>
      </p:sp>
      <p:sp>
        <p:nvSpPr>
          <p:cNvPr id="51204" name="スライド番号プレースホルダー 3">
            <a:extLst>
              <a:ext uri="{FF2B5EF4-FFF2-40B4-BE49-F238E27FC236}">
                <a16:creationId xmlns:a16="http://schemas.microsoft.com/office/drawing/2014/main" id="{0E8551F4-A18D-4889-B0A8-115291C85D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7713" indent="-285750">
              <a:defRPr kumimoji="1">
                <a:solidFill>
                  <a:schemeClr val="tx1"/>
                </a:solidFill>
                <a:latin typeface="Calibri" panose="020F0502020204030204" pitchFamily="34" charset="0"/>
                <a:ea typeface="ＭＳ Ｐゴシック" panose="020B0600070205080204" pitchFamily="50" charset="-128"/>
              </a:defRPr>
            </a:lvl2pPr>
            <a:lvl3pPr marL="1150938" indent="-228600">
              <a:defRPr kumimoji="1">
                <a:solidFill>
                  <a:schemeClr val="tx1"/>
                </a:solidFill>
                <a:latin typeface="Calibri" panose="020F0502020204030204" pitchFamily="34" charset="0"/>
                <a:ea typeface="ＭＳ Ｐゴシック" panose="020B0600070205080204" pitchFamily="50" charset="-128"/>
              </a:defRPr>
            </a:lvl3pPr>
            <a:lvl4pPr marL="1611313" indent="-228600">
              <a:defRPr kumimoji="1">
                <a:solidFill>
                  <a:schemeClr val="tx1"/>
                </a:solidFill>
                <a:latin typeface="Calibri" panose="020F0502020204030204" pitchFamily="34" charset="0"/>
                <a:ea typeface="ＭＳ Ｐゴシック" panose="020B0600070205080204" pitchFamily="50" charset="-128"/>
              </a:defRPr>
            </a:lvl4pPr>
            <a:lvl5pPr marL="2073275" indent="-228600">
              <a:defRPr kumimoji="1">
                <a:solidFill>
                  <a:schemeClr val="tx1"/>
                </a:solidFill>
                <a:latin typeface="Calibri" panose="020F0502020204030204" pitchFamily="34" charset="0"/>
                <a:ea typeface="ＭＳ Ｐゴシック" panose="020B0600070205080204" pitchFamily="50" charset="-128"/>
              </a:defRPr>
            </a:lvl5pPr>
            <a:lvl6pPr marL="25304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76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48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020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73607E0-53A1-40D0-8E8C-A5E4D97FE96F}" type="slidenum">
              <a:rPr lang="ja-JP" altLang="en-US" smtClean="0"/>
              <a:pPr/>
              <a:t>31</a:t>
            </a:fld>
            <a:endParaRPr lang="ja-JP" altLang="en-US" dirty="0"/>
          </a:p>
        </p:txBody>
      </p:sp>
    </p:spTree>
    <p:extLst>
      <p:ext uri="{BB962C8B-B14F-4D97-AF65-F5344CB8AC3E}">
        <p14:creationId xmlns:p14="http://schemas.microsoft.com/office/powerpoint/2010/main" val="1771872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認定鳥獣捕獲等事業者には、事業者としてのメリットがあると同時に、社会の要請に応える責務が生じます。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事業者は、発注者と従事者の間に立って、大きな責任とリスクを背負って、事業を実施していくことが求められます。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特に、発注者に対しての受託や請負者としての契約上の責任と、従事者に対しての使用者としての責任は重要です。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れまでの経緯からもわかるとおり、認定鳥獣捕獲等事業者には、「十分な安全管理体制」及び「適切かつ効果的な捕獲等の実施」と、そのための「捕獲等を実施する体制の確保」が求められています。これらの要請は、発注者と従事者の双方に対する責任に対応していま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これらの２つの責任は不可分なものであり、両方を成り立たせ全うする事こそが、事業者の役割と言っても過言ではありません。</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BF0BF65-97D1-41E4-AD74-1770C7FDF3A6}" type="slidenum">
              <a:rPr lang="ja-JP" altLang="en-US" smtClean="0"/>
              <a:pPr>
                <a:defRPr/>
              </a:pPr>
              <a:t>32</a:t>
            </a:fld>
            <a:endParaRPr lang="ja-JP" altLang="en-US" dirty="0"/>
          </a:p>
        </p:txBody>
      </p:sp>
    </p:spTree>
    <p:extLst>
      <p:ext uri="{BB962C8B-B14F-4D97-AF65-F5344CB8AC3E}">
        <p14:creationId xmlns:p14="http://schemas.microsoft.com/office/powerpoint/2010/main" val="24228712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事業者として「適切かつ効果的な捕獲等の実施」は、捕獲等事業の発注者に対して、受注者としての責任を的確に果たすことで実現していくことになります。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すなわち、社会の要請や上記計画に基づいて、発注者が決めた仕様に沿った作業を、契約に基づいて適切に実施することです。</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そのためには、従事者を確保し、技術的な訓練を行い、指揮命令系統のもとで適切に業務の管理をすることが求められます。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契約の求める技術者を確保し、適切に作業に従事させ、業務の履行や安全管理、法令遵守の上で、問題が生じそうであれば、是正の対策をとる必要があります。これらの基盤を確保するために、もう一つの責務である体制の確保の必要性が出てきます。</a:t>
            </a:r>
          </a:p>
          <a:p>
            <a:r>
              <a:rPr kumimoji="1" lang="ja-JP" altLang="ja-JP" sz="1200" kern="1200" dirty="0">
                <a:solidFill>
                  <a:schemeClr val="tx1"/>
                </a:solidFill>
                <a:effectLst/>
                <a:latin typeface="+mn-lt"/>
                <a:ea typeface="+mn-ea"/>
                <a:cs typeface="+mn-cs"/>
              </a:rPr>
              <a:t>また、不測の事故等の際には、そのために起こった損害に対して、発注者、事業者、従事者の間の役割や権限に応じて、責任者費用を分担する必要があります。発注者と従事者の間に立つ事業者は、適切にこれを処理し、責任を全うしなければなりません。</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事前にリスク分担と責任の範囲を明確にし、万一の際にも適切な対応をとる準備をしておくことも事業者の責務になります。</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BF0BF65-97D1-41E4-AD74-1770C7FDF3A6}" type="slidenum">
              <a:rPr lang="ja-JP" altLang="en-US" smtClean="0"/>
              <a:pPr>
                <a:defRPr/>
              </a:pPr>
              <a:t>33</a:t>
            </a:fld>
            <a:endParaRPr lang="ja-JP" altLang="en-US" dirty="0"/>
          </a:p>
        </p:txBody>
      </p:sp>
    </p:spTree>
    <p:extLst>
      <p:ext uri="{BB962C8B-B14F-4D97-AF65-F5344CB8AC3E}">
        <p14:creationId xmlns:p14="http://schemas.microsoft.com/office/powerpoint/2010/main" val="3675646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捕獲等を実施する体制の確保」は、従事者との契約関係から始まります。適切な条件で従事者を雇用し、従事者の技術力を高め、安全を確保することです。雇用に当たっては、労働関連の諸法を遵守することが基本になりますし、継続的に体制を維持するためには、安定した継続的な雇用を維持することが求められます。</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また、従事者の技能の向上や制度や社会環境の変化に合わせた研修等も、事業者の重要な役割になります。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制度上定められている最低限の条件をクリアするだけでなく、より効果的な人材育成を行っていくことで、事業者が差別化され、競争力が高まります。</a:t>
            </a:r>
          </a:p>
          <a:p>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趣味としては楽しい狩猟であっても、業務としての捕獲は、それとは異なる責務や作業が課されます。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現実は「きつい」「きたない」「きけん」といった要素を含む業務です。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そのなかで、従事者の雇用確保に必要な待遇や制度を整え、安全に業務に就いてもらう体制を作らなくてはなりません。</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昨今の人材確保が困難な現状や、働き方の改革が求められる中で、事業者はより高度な対応を求められています。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BF0BF65-97D1-41E4-AD74-1770C7FDF3A6}" type="slidenum">
              <a:rPr lang="ja-JP" altLang="en-US" smtClean="0"/>
              <a:pPr>
                <a:defRPr/>
              </a:pPr>
              <a:t>34</a:t>
            </a:fld>
            <a:endParaRPr lang="ja-JP" altLang="en-US" dirty="0"/>
          </a:p>
        </p:txBody>
      </p:sp>
    </p:spTree>
    <p:extLst>
      <p:ext uri="{BB962C8B-B14F-4D97-AF65-F5344CB8AC3E}">
        <p14:creationId xmlns:p14="http://schemas.microsoft.com/office/powerpoint/2010/main" val="36011154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捕獲等の業務については、発注者側も受注者側も業務実績が少なく、適切仕様や単価、歩掛等が、まだ確立していない分野です。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また、同じ作業をしても、得られる成果が、場所や時期、事前に把握できない自然環境等の条件によって大きく左右される業務です。さらに、事業者の技術力や実績が評価しにくいのが現状です。</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捕獲等事業は、２重３重の不確定要因の中で、試行錯誤も含めた業務の改善や、最適な仕様の検討を進めていくべき段階にあります。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発注者、受注者がともに客観的なデータを整理して、試行錯誤を前進させていかなければ、業務改善は実現できません。</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そのための提案や情報整理、データの提供などが、野生鳥獣の保護と管理全体にとっても、事業者の事業継続にとっても、従事者の確保にとっても、重要な課題となっています。</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また、行政機関の会計規則等に従い、適切な事業者間の競争原理を働かせて、捕獲等事業全体の質を高めていく努力が求められます。</a:t>
            </a:r>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BF0BF65-97D1-41E4-AD74-1770C7FDF3A6}" type="slidenum">
              <a:rPr lang="ja-JP" altLang="en-US" smtClean="0"/>
              <a:pPr>
                <a:defRPr/>
              </a:pPr>
              <a:t>35</a:t>
            </a:fld>
            <a:endParaRPr lang="ja-JP" altLang="en-US" dirty="0"/>
          </a:p>
        </p:txBody>
      </p:sp>
    </p:spTree>
    <p:extLst>
      <p:ext uri="{BB962C8B-B14F-4D97-AF65-F5344CB8AC3E}">
        <p14:creationId xmlns:p14="http://schemas.microsoft.com/office/powerpoint/2010/main" val="376545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7D189AD9-1D40-4103-BE07-4F92F526A2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D99263A0-F4AA-4DAF-8496-A660F83FDC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9592" eaLnBrk="1" hangingPunct="1">
              <a:spcBef>
                <a:spcPct val="0"/>
              </a:spcBef>
              <a:defRPr/>
            </a:pPr>
            <a:r>
              <a:rPr lang="ja-JP" altLang="en-US" sz="1200" dirty="0">
                <a:solidFill>
                  <a:schemeClr val="tx1"/>
                </a:solidFill>
                <a:effectLst/>
                <a:latin typeface="+mn-ea"/>
                <a:ea typeface="+mn-ea"/>
                <a:cs typeface="Times New Roman" panose="02020603050405020304" pitchFamily="18" charset="0"/>
              </a:rPr>
              <a:t>　</a:t>
            </a:r>
            <a:r>
              <a:rPr lang="ja-JP" altLang="ja-JP" sz="1200" dirty="0">
                <a:solidFill>
                  <a:schemeClr val="tx1"/>
                </a:solidFill>
                <a:effectLst/>
                <a:latin typeface="+mn-ea"/>
                <a:ea typeface="+mn-ea"/>
                <a:cs typeface="Times New Roman" panose="02020603050405020304" pitchFamily="18" charset="0"/>
              </a:rPr>
              <a:t>ニホンジカやイノシシ等については、急速な個体数の増加や生息域の拡大により、生態系、農林水産業及び生活環境に深刻な被害を及ぼしています。</a:t>
            </a:r>
            <a:endParaRPr lang="en-US" altLang="ja-JP" sz="1200" dirty="0">
              <a:solidFill>
                <a:schemeClr val="tx1"/>
              </a:solidFill>
              <a:effectLst/>
              <a:latin typeface="+mn-ea"/>
              <a:ea typeface="+mn-ea"/>
              <a:cs typeface="Times New Roman" panose="02020603050405020304" pitchFamily="18" charset="0"/>
            </a:endParaRPr>
          </a:p>
          <a:p>
            <a:pPr defTabSz="909592" eaLnBrk="1" hangingPunct="1">
              <a:spcBef>
                <a:spcPct val="0"/>
              </a:spcBef>
              <a:defRPr/>
            </a:pPr>
            <a:endParaRPr lang="ja-JP" altLang="ja-JP" sz="1200" dirty="0">
              <a:solidFill>
                <a:schemeClr val="tx1"/>
              </a:solidFill>
              <a:effectLst/>
              <a:latin typeface="+mn-ea"/>
              <a:ea typeface="+mn-ea"/>
              <a:cs typeface="Times New Roman" panose="02020603050405020304" pitchFamily="18" charset="0"/>
            </a:endParaRPr>
          </a:p>
          <a:p>
            <a:pPr defTabSz="909592" eaLnBrk="1" hangingPunct="1">
              <a:spcBef>
                <a:spcPct val="0"/>
              </a:spcBef>
            </a:pPr>
            <a:r>
              <a:rPr lang="ja-JP" altLang="en-US" sz="1200" dirty="0">
                <a:solidFill>
                  <a:schemeClr val="tx1"/>
                </a:solidFill>
                <a:latin typeface="+mn-ea"/>
                <a:ea typeface="+mn-ea"/>
              </a:rPr>
              <a:t>　スライドのグラフを見てください。このグラフは、テキスト２ページの図</a:t>
            </a:r>
            <a:r>
              <a:rPr lang="en-US" altLang="ja-JP" sz="1200" dirty="0">
                <a:solidFill>
                  <a:schemeClr val="tx1"/>
                </a:solidFill>
                <a:latin typeface="+mn-ea"/>
                <a:ea typeface="+mn-ea"/>
              </a:rPr>
              <a:t>1-1</a:t>
            </a:r>
            <a:r>
              <a:rPr lang="ja-JP" altLang="en-US" sz="1200" dirty="0">
                <a:solidFill>
                  <a:schemeClr val="tx1"/>
                </a:solidFill>
                <a:latin typeface="+mn-ea"/>
                <a:ea typeface="+mn-ea"/>
              </a:rPr>
              <a:t>のグラフです。</a:t>
            </a:r>
            <a:endParaRPr lang="en-US" altLang="ja-JP" sz="1200" dirty="0">
              <a:solidFill>
                <a:schemeClr val="tx1"/>
              </a:solidFill>
              <a:latin typeface="+mn-ea"/>
              <a:ea typeface="+mn-ea"/>
            </a:endParaRPr>
          </a:p>
          <a:p>
            <a:pPr defTabSz="909592" eaLnBrk="1" hangingPunct="1">
              <a:spcBef>
                <a:spcPct val="0"/>
              </a:spcBef>
            </a:pPr>
            <a:endParaRPr lang="en-US" altLang="ja-JP" sz="1200" dirty="0">
              <a:solidFill>
                <a:schemeClr val="tx1"/>
              </a:solidFill>
              <a:latin typeface="+mn-ea"/>
              <a:ea typeface="+mn-ea"/>
            </a:endParaRPr>
          </a:p>
          <a:p>
            <a:pPr defTabSz="909592" eaLnBrk="1" hangingPunct="1">
              <a:spcBef>
                <a:spcPct val="0"/>
              </a:spcBef>
            </a:pPr>
            <a:r>
              <a:rPr lang="ja-JP" altLang="en-US" sz="1200" dirty="0">
                <a:solidFill>
                  <a:schemeClr val="tx1"/>
                </a:solidFill>
                <a:effectLst/>
                <a:latin typeface="+mn-ea"/>
                <a:ea typeface="+mn-ea"/>
                <a:cs typeface="Times New Roman" panose="02020603050405020304" pitchFamily="18" charset="0"/>
              </a:rPr>
              <a:t>　最新の、</a:t>
            </a:r>
            <a:r>
              <a:rPr lang="en-US" altLang="ja-JP" sz="1200" dirty="0">
                <a:solidFill>
                  <a:schemeClr val="tx1"/>
                </a:solidFill>
                <a:effectLst/>
                <a:latin typeface="+mn-ea"/>
                <a:ea typeface="+mn-ea"/>
                <a:cs typeface="Times New Roman" panose="02020603050405020304" pitchFamily="18" charset="0"/>
              </a:rPr>
              <a:t>2021</a:t>
            </a:r>
            <a:r>
              <a:rPr lang="ja-JP" altLang="en-US" sz="1200" dirty="0">
                <a:solidFill>
                  <a:schemeClr val="tx1"/>
                </a:solidFill>
                <a:effectLst/>
                <a:latin typeface="+mn-ea"/>
                <a:ea typeface="+mn-ea"/>
                <a:cs typeface="Times New Roman" panose="02020603050405020304" pitchFamily="18" charset="0"/>
              </a:rPr>
              <a:t>（令和３）年度までの捕獲数等の情報をもとに推定された個体数は、</a:t>
            </a:r>
            <a:r>
              <a:rPr lang="ja-JP" altLang="ja-JP" sz="1200" dirty="0">
                <a:solidFill>
                  <a:schemeClr val="tx1"/>
                </a:solidFill>
                <a:effectLst/>
                <a:latin typeface="+mn-ea"/>
                <a:ea typeface="+mn-ea"/>
                <a:cs typeface="Times New Roman" panose="02020603050405020304" pitchFamily="18" charset="0"/>
              </a:rPr>
              <a:t>本州以南のニホンジカの推定個体数は、中央値で約</a:t>
            </a:r>
            <a:r>
              <a:rPr lang="en-US" altLang="ja-JP" sz="1200" dirty="0">
                <a:solidFill>
                  <a:schemeClr val="tx1"/>
                </a:solidFill>
                <a:effectLst/>
                <a:latin typeface="+mn-ea"/>
                <a:ea typeface="+mn-ea"/>
                <a:cs typeface="Times New Roman" panose="02020603050405020304" pitchFamily="18" charset="0"/>
              </a:rPr>
              <a:t>222</a:t>
            </a:r>
            <a:r>
              <a:rPr lang="ja-JP" altLang="ja-JP" sz="1200" dirty="0">
                <a:solidFill>
                  <a:schemeClr val="tx1"/>
                </a:solidFill>
                <a:effectLst/>
                <a:latin typeface="+mn-ea"/>
                <a:ea typeface="+mn-ea"/>
                <a:cs typeface="Times New Roman" panose="02020603050405020304" pitchFamily="18" charset="0"/>
              </a:rPr>
              <a:t>万頭</a:t>
            </a:r>
            <a:r>
              <a:rPr lang="ja-JP" altLang="en-US" sz="1200" dirty="0">
                <a:solidFill>
                  <a:schemeClr val="tx1"/>
                </a:solidFill>
                <a:effectLst/>
                <a:latin typeface="+mn-ea"/>
                <a:ea typeface="+mn-ea"/>
                <a:cs typeface="Times New Roman" panose="02020603050405020304" pitchFamily="18" charset="0"/>
              </a:rPr>
              <a:t>と推定されています。</a:t>
            </a:r>
            <a:endParaRPr lang="en-US" altLang="ja-JP" sz="1200" dirty="0">
              <a:solidFill>
                <a:schemeClr val="tx1"/>
              </a:solidFill>
              <a:effectLst/>
              <a:latin typeface="+mn-ea"/>
              <a:ea typeface="+mn-ea"/>
              <a:cs typeface="Times New Roman" panose="02020603050405020304" pitchFamily="18" charset="0"/>
            </a:endParaRPr>
          </a:p>
          <a:p>
            <a:pPr defTabSz="909592" eaLnBrk="1" hangingPunct="1">
              <a:spcBef>
                <a:spcPct val="0"/>
              </a:spcBef>
            </a:pPr>
            <a:endParaRPr lang="en-US" altLang="ja-JP" sz="1200" dirty="0">
              <a:solidFill>
                <a:schemeClr val="tx1"/>
              </a:solidFill>
              <a:latin typeface="+mn-ea"/>
              <a:ea typeface="+mn-ea"/>
            </a:endParaRPr>
          </a:p>
          <a:p>
            <a:pPr defTabSz="909592" eaLnBrk="1" hangingPunct="1">
              <a:spcBef>
                <a:spcPct val="0"/>
              </a:spcBef>
            </a:pPr>
            <a:r>
              <a:rPr lang="ja-JP" altLang="en-US" sz="1200" dirty="0">
                <a:solidFill>
                  <a:schemeClr val="tx1"/>
                </a:solidFill>
                <a:latin typeface="+mn-ea"/>
                <a:ea typeface="+mn-ea"/>
              </a:rPr>
              <a:t>　</a:t>
            </a:r>
            <a:r>
              <a:rPr lang="ja-JP" altLang="ja-JP" sz="1200" dirty="0">
                <a:solidFill>
                  <a:schemeClr val="tx1"/>
                </a:solidFill>
                <a:effectLst/>
                <a:latin typeface="+mn-ea"/>
                <a:ea typeface="+mn-ea"/>
                <a:cs typeface="Times New Roman" panose="02020603050405020304" pitchFamily="18" charset="0"/>
              </a:rPr>
              <a:t>環境省は、</a:t>
            </a:r>
            <a:r>
              <a:rPr lang="en-US" altLang="ja-JP" sz="1200" dirty="0">
                <a:solidFill>
                  <a:schemeClr val="tx1"/>
                </a:solidFill>
                <a:effectLst/>
                <a:latin typeface="+mn-ea"/>
                <a:ea typeface="+mn-ea"/>
                <a:cs typeface="Times New Roman" panose="02020603050405020304" pitchFamily="18" charset="0"/>
              </a:rPr>
              <a:t>2012</a:t>
            </a:r>
            <a:r>
              <a:rPr lang="ja-JP" altLang="ja-JP" sz="1200" dirty="0">
                <a:solidFill>
                  <a:schemeClr val="tx1"/>
                </a:solidFill>
                <a:effectLst/>
                <a:latin typeface="+mn-ea"/>
                <a:ea typeface="+mn-ea"/>
                <a:cs typeface="Times New Roman" panose="02020603050405020304" pitchFamily="18" charset="0"/>
              </a:rPr>
              <a:t>（平成</a:t>
            </a:r>
            <a:r>
              <a:rPr lang="en-US" altLang="ja-JP" sz="1200" dirty="0">
                <a:solidFill>
                  <a:schemeClr val="tx1"/>
                </a:solidFill>
                <a:effectLst/>
                <a:latin typeface="+mn-ea"/>
                <a:ea typeface="+mn-ea"/>
                <a:cs typeface="Times New Roman" panose="02020603050405020304" pitchFamily="18" charset="0"/>
              </a:rPr>
              <a:t>24</a:t>
            </a:r>
            <a:r>
              <a:rPr lang="ja-JP" altLang="ja-JP" sz="1200" dirty="0">
                <a:solidFill>
                  <a:schemeClr val="tx1"/>
                </a:solidFill>
                <a:effectLst/>
                <a:latin typeface="+mn-ea"/>
                <a:ea typeface="+mn-ea"/>
                <a:cs typeface="Times New Roman" panose="02020603050405020304" pitchFamily="18" charset="0"/>
              </a:rPr>
              <a:t>）年度以降、全国の捕獲数等の情報を基に、ハーベストベースドモデルを基本とした階層ベイズモデルと呼ばれる統計手法を用いて、毎年生息数推定を実施しています。</a:t>
            </a:r>
            <a:endParaRPr lang="en-US" altLang="ja-JP" sz="1200" dirty="0">
              <a:solidFill>
                <a:schemeClr val="tx1"/>
              </a:solidFill>
              <a:effectLst/>
              <a:latin typeface="+mn-ea"/>
              <a:ea typeface="+mn-ea"/>
              <a:cs typeface="Times New Roman" panose="02020603050405020304" pitchFamily="18" charset="0"/>
            </a:endParaRPr>
          </a:p>
          <a:p>
            <a:pPr defTabSz="909592" eaLnBrk="1" hangingPunct="1">
              <a:spcBef>
                <a:spcPct val="0"/>
              </a:spcBef>
            </a:pPr>
            <a:r>
              <a:rPr lang="ja-JP" altLang="en-US" sz="1200" dirty="0">
                <a:solidFill>
                  <a:schemeClr val="tx1"/>
                </a:solidFill>
                <a:effectLst/>
                <a:latin typeface="+mn-ea"/>
                <a:ea typeface="+mn-ea"/>
                <a:cs typeface="Times New Roman" panose="02020603050405020304" pitchFamily="18" charset="0"/>
              </a:rPr>
              <a:t>　この階層ベイズ法では、個体数と相関がある捕獲数や狩猟者登録数当たりの捕獲数等の指標と、これまでの研究で範囲が推定されている自然増加率等の生態情報を活用して、統計解析から個体数を推定します。</a:t>
            </a:r>
          </a:p>
          <a:p>
            <a:pPr defTabSz="909592" eaLnBrk="1" hangingPunct="1">
              <a:spcBef>
                <a:spcPct val="0"/>
              </a:spcBef>
            </a:pPr>
            <a:endParaRPr lang="en-US" altLang="ja-JP" sz="1200" dirty="0">
              <a:solidFill>
                <a:schemeClr val="tx1"/>
              </a:solidFill>
              <a:effectLst/>
              <a:latin typeface="+mn-ea"/>
              <a:ea typeface="+mn-ea"/>
              <a:cs typeface="Times New Roman" panose="02020603050405020304" pitchFamily="18" charset="0"/>
            </a:endParaRPr>
          </a:p>
          <a:p>
            <a:pPr defTabSz="909592" eaLnBrk="1" hangingPunct="1">
              <a:spcBef>
                <a:spcPct val="0"/>
              </a:spcBef>
            </a:pPr>
            <a:r>
              <a:rPr lang="ja-JP" altLang="en-US" sz="1200" dirty="0">
                <a:solidFill>
                  <a:schemeClr val="tx1"/>
                </a:solidFill>
                <a:effectLst/>
                <a:latin typeface="+mn-ea"/>
                <a:ea typeface="+mn-ea"/>
                <a:cs typeface="Times New Roman" panose="02020603050405020304" pitchFamily="18" charset="0"/>
              </a:rPr>
              <a:t>（</a:t>
            </a:r>
            <a:r>
              <a:rPr lang="ja-JP" altLang="en-US" sz="1200" dirty="0">
                <a:solidFill>
                  <a:schemeClr val="tx1"/>
                </a:solidFill>
                <a:latin typeface="+mn-ea"/>
                <a:ea typeface="+mn-ea"/>
              </a:rPr>
              <a:t>自然増加率とは、出生率から冬季や栄養不良による死亡率を引いた値（任意の地域の個体数が、 捕獲なしで１年間で何倍に増加するかを示す値）</a:t>
            </a:r>
            <a:r>
              <a:rPr lang="ja-JP" altLang="en-US" sz="1200" dirty="0">
                <a:solidFill>
                  <a:schemeClr val="tx1"/>
                </a:solidFill>
                <a:effectLst/>
                <a:latin typeface="+mn-ea"/>
                <a:ea typeface="+mn-ea"/>
                <a:cs typeface="Times New Roman" panose="02020603050405020304" pitchFamily="18" charset="0"/>
              </a:rPr>
              <a:t>）</a:t>
            </a:r>
            <a:endParaRPr lang="en-US" altLang="ja-JP" sz="1200" dirty="0">
              <a:solidFill>
                <a:schemeClr val="tx1"/>
              </a:solidFill>
              <a:effectLst/>
              <a:latin typeface="+mn-ea"/>
              <a:ea typeface="+mn-ea"/>
              <a:cs typeface="Times New Roman" panose="02020603050405020304" pitchFamily="18" charset="0"/>
            </a:endParaRPr>
          </a:p>
          <a:p>
            <a:pPr defTabSz="909592" eaLnBrk="1" hangingPunct="1">
              <a:spcBef>
                <a:spcPct val="0"/>
              </a:spcBef>
            </a:pPr>
            <a:endParaRPr lang="en-US" altLang="ja-JP" sz="1200" dirty="0">
              <a:solidFill>
                <a:schemeClr val="tx1"/>
              </a:solidFill>
              <a:effectLst/>
              <a:latin typeface="+mn-ea"/>
              <a:ea typeface="+mn-ea"/>
              <a:cs typeface="Times New Roman" panose="02020603050405020304" pitchFamily="18" charset="0"/>
            </a:endParaRPr>
          </a:p>
          <a:p>
            <a:pPr defTabSz="909592" eaLnBrk="1" hangingPunct="1">
              <a:spcBef>
                <a:spcPct val="0"/>
              </a:spcBef>
            </a:pPr>
            <a:r>
              <a:rPr lang="ja-JP" altLang="en-US" sz="1200" dirty="0">
                <a:solidFill>
                  <a:schemeClr val="tx1"/>
                </a:solidFill>
                <a:effectLst/>
                <a:latin typeface="+mn-ea"/>
                <a:ea typeface="+mn-ea"/>
                <a:cs typeface="Times New Roman" panose="02020603050405020304" pitchFamily="18" charset="0"/>
              </a:rPr>
              <a:t>　</a:t>
            </a:r>
            <a:r>
              <a:rPr lang="ja-JP" altLang="ja-JP" sz="1200" dirty="0">
                <a:solidFill>
                  <a:schemeClr val="tx1"/>
                </a:solidFill>
                <a:effectLst/>
                <a:latin typeface="+mn-ea"/>
                <a:ea typeface="+mn-ea"/>
                <a:cs typeface="Times New Roman" panose="02020603050405020304" pitchFamily="18" charset="0"/>
              </a:rPr>
              <a:t>北海道におけるニホンジカの個体数については、北海道が独自に推定を実施しています</a:t>
            </a:r>
            <a:r>
              <a:rPr lang="ja-JP" altLang="en-US" sz="1200" dirty="0">
                <a:solidFill>
                  <a:schemeClr val="tx1"/>
                </a:solidFill>
                <a:effectLst/>
                <a:latin typeface="+mn-ea"/>
                <a:ea typeface="+mn-ea"/>
                <a:cs typeface="Times New Roman" panose="02020603050405020304" pitchFamily="18" charset="0"/>
              </a:rPr>
              <a:t>。</a:t>
            </a:r>
            <a:endParaRPr lang="en-US" altLang="ja-JP" sz="1200" dirty="0">
              <a:solidFill>
                <a:schemeClr val="tx1"/>
              </a:solidFill>
              <a:effectLst/>
              <a:latin typeface="+mn-ea"/>
              <a:ea typeface="+mn-ea"/>
              <a:cs typeface="Times New Roman" panose="02020603050405020304" pitchFamily="18" charset="0"/>
            </a:endParaRPr>
          </a:p>
          <a:p>
            <a:pPr defTabSz="909592" eaLnBrk="1" hangingPunct="1">
              <a:spcBef>
                <a:spcPct val="0"/>
              </a:spcBef>
            </a:pPr>
            <a:r>
              <a:rPr lang="ja-JP" altLang="en-US" sz="1200" dirty="0">
                <a:solidFill>
                  <a:schemeClr val="tx1"/>
                </a:solidFill>
                <a:effectLst/>
                <a:latin typeface="+mn-ea"/>
                <a:ea typeface="+mn-ea"/>
                <a:cs typeface="Times New Roman" panose="02020603050405020304" pitchFamily="18" charset="0"/>
              </a:rPr>
              <a:t>　</a:t>
            </a:r>
            <a:r>
              <a:rPr lang="en-US" altLang="ja-JP" sz="1200" dirty="0">
                <a:solidFill>
                  <a:schemeClr val="tx1"/>
                </a:solidFill>
                <a:effectLst/>
                <a:latin typeface="+mn-ea"/>
                <a:ea typeface="+mn-ea"/>
                <a:cs typeface="Times New Roman" panose="02020603050405020304" pitchFamily="18" charset="0"/>
              </a:rPr>
              <a:t>2021</a:t>
            </a:r>
            <a:r>
              <a:rPr lang="ja-JP" altLang="ja-JP" sz="1200" dirty="0">
                <a:solidFill>
                  <a:schemeClr val="tx1"/>
                </a:solidFill>
                <a:effectLst/>
                <a:latin typeface="+mn-ea"/>
                <a:ea typeface="+mn-ea"/>
                <a:cs typeface="Times New Roman" panose="02020603050405020304" pitchFamily="18" charset="0"/>
              </a:rPr>
              <a:t>（令和３）年度末では東部地域</a:t>
            </a:r>
            <a:r>
              <a:rPr lang="en-US" altLang="ja-JP" sz="1200" dirty="0">
                <a:solidFill>
                  <a:schemeClr val="tx1"/>
                </a:solidFill>
                <a:effectLst/>
                <a:latin typeface="+mn-ea"/>
                <a:ea typeface="+mn-ea"/>
                <a:cs typeface="Times New Roman" panose="02020603050405020304" pitchFamily="18" charset="0"/>
              </a:rPr>
              <a:t>31</a:t>
            </a:r>
            <a:r>
              <a:rPr lang="ja-JP" altLang="ja-JP" sz="1200" dirty="0">
                <a:solidFill>
                  <a:schemeClr val="tx1"/>
                </a:solidFill>
                <a:effectLst/>
                <a:latin typeface="+mn-ea"/>
                <a:ea typeface="+mn-ea"/>
                <a:cs typeface="Times New Roman" panose="02020603050405020304" pitchFamily="18" charset="0"/>
              </a:rPr>
              <a:t>万頭、北部地域</a:t>
            </a:r>
            <a:r>
              <a:rPr lang="en-US" altLang="ja-JP" sz="1200" dirty="0">
                <a:solidFill>
                  <a:schemeClr val="tx1"/>
                </a:solidFill>
                <a:effectLst/>
                <a:latin typeface="+mn-ea"/>
                <a:ea typeface="+mn-ea"/>
                <a:cs typeface="Times New Roman" panose="02020603050405020304" pitchFamily="18" charset="0"/>
              </a:rPr>
              <a:t>18</a:t>
            </a:r>
            <a:r>
              <a:rPr lang="ja-JP" altLang="ja-JP" sz="1200" dirty="0">
                <a:solidFill>
                  <a:schemeClr val="tx1"/>
                </a:solidFill>
                <a:effectLst/>
                <a:latin typeface="+mn-ea"/>
                <a:ea typeface="+mn-ea"/>
                <a:cs typeface="Times New Roman" panose="02020603050405020304" pitchFamily="18" charset="0"/>
              </a:rPr>
              <a:t>万頭、中部地域</a:t>
            </a:r>
            <a:r>
              <a:rPr lang="en-US" altLang="ja-JP" sz="1200" dirty="0">
                <a:solidFill>
                  <a:schemeClr val="tx1"/>
                </a:solidFill>
                <a:effectLst/>
                <a:latin typeface="+mn-ea"/>
                <a:ea typeface="+mn-ea"/>
                <a:cs typeface="Times New Roman" panose="02020603050405020304" pitchFamily="18" charset="0"/>
              </a:rPr>
              <a:t>20</a:t>
            </a:r>
            <a:r>
              <a:rPr lang="ja-JP" altLang="ja-JP" sz="1200" dirty="0">
                <a:solidFill>
                  <a:schemeClr val="tx1"/>
                </a:solidFill>
                <a:effectLst/>
                <a:latin typeface="+mn-ea"/>
                <a:ea typeface="+mn-ea"/>
                <a:cs typeface="Times New Roman" panose="02020603050405020304" pitchFamily="18" charset="0"/>
              </a:rPr>
              <a:t>万頭、南部地域３～</a:t>
            </a:r>
            <a:r>
              <a:rPr lang="en-US" altLang="ja-JP" sz="1200" dirty="0">
                <a:solidFill>
                  <a:schemeClr val="tx1"/>
                </a:solidFill>
                <a:effectLst/>
                <a:latin typeface="+mn-ea"/>
                <a:ea typeface="+mn-ea"/>
                <a:cs typeface="Times New Roman" panose="02020603050405020304" pitchFamily="18" charset="0"/>
              </a:rPr>
              <a:t>20</a:t>
            </a:r>
            <a:r>
              <a:rPr lang="ja-JP" altLang="ja-JP" sz="1200" dirty="0">
                <a:solidFill>
                  <a:schemeClr val="tx1"/>
                </a:solidFill>
                <a:effectLst/>
                <a:latin typeface="+mn-ea"/>
                <a:ea typeface="+mn-ea"/>
                <a:cs typeface="Times New Roman" panose="02020603050405020304" pitchFamily="18" charset="0"/>
              </a:rPr>
              <a:t>万頭と推定</a:t>
            </a:r>
            <a:r>
              <a:rPr lang="ja-JP" altLang="en-US" sz="1200" dirty="0">
                <a:solidFill>
                  <a:schemeClr val="tx1"/>
                </a:solidFill>
                <a:effectLst/>
                <a:latin typeface="+mn-ea"/>
                <a:ea typeface="+mn-ea"/>
                <a:cs typeface="Times New Roman" panose="02020603050405020304" pitchFamily="18" charset="0"/>
              </a:rPr>
              <a:t>されています</a:t>
            </a:r>
            <a:r>
              <a:rPr lang="ja-JP" altLang="ja-JP" sz="1200" dirty="0">
                <a:solidFill>
                  <a:schemeClr val="tx1"/>
                </a:solidFill>
                <a:effectLst/>
                <a:latin typeface="+mn-ea"/>
                <a:ea typeface="+mn-ea"/>
                <a:cs typeface="Times New Roman" panose="02020603050405020304" pitchFamily="18" charset="0"/>
              </a:rPr>
              <a:t>。</a:t>
            </a:r>
            <a:endParaRPr lang="en-US" altLang="ja-JP" sz="1200" dirty="0">
              <a:solidFill>
                <a:schemeClr val="tx1"/>
              </a:solidFill>
              <a:effectLst/>
              <a:latin typeface="+mn-ea"/>
              <a:ea typeface="+mn-ea"/>
              <a:cs typeface="Times New Roman" panose="02020603050405020304" pitchFamily="18" charset="0"/>
            </a:endParaRPr>
          </a:p>
          <a:p>
            <a:pPr defTabSz="909592" eaLnBrk="1" hangingPunct="1">
              <a:spcBef>
                <a:spcPct val="0"/>
              </a:spcBef>
            </a:pPr>
            <a:endParaRPr lang="en-US" altLang="ja-JP" sz="1200" dirty="0">
              <a:solidFill>
                <a:schemeClr val="tx1"/>
              </a:solidFill>
              <a:effectLst/>
              <a:latin typeface="+mn-ea"/>
              <a:ea typeface="+mn-ea"/>
              <a:cs typeface="Times New Roman" panose="02020603050405020304" pitchFamily="18" charset="0"/>
            </a:endParaRPr>
          </a:p>
          <a:p>
            <a:pPr defTabSz="909592" eaLnBrk="1" hangingPunct="1">
              <a:spcBef>
                <a:spcPct val="0"/>
              </a:spcBef>
            </a:pPr>
            <a:r>
              <a:rPr lang="ja-JP" altLang="en-US" sz="1200" dirty="0">
                <a:solidFill>
                  <a:schemeClr val="tx1"/>
                </a:solidFill>
                <a:latin typeface="+mn-ea"/>
                <a:ea typeface="+mn-ea"/>
              </a:rPr>
              <a:t>　この推定結果から、シカの推定個体数は</a:t>
            </a:r>
            <a:r>
              <a:rPr lang="en-US" altLang="ja-JP" sz="1200" dirty="0">
                <a:solidFill>
                  <a:schemeClr val="tx1"/>
                </a:solidFill>
                <a:latin typeface="+mn-ea"/>
                <a:ea typeface="+mn-ea"/>
              </a:rPr>
              <a:t>2014</a:t>
            </a:r>
            <a:r>
              <a:rPr lang="ja-JP" altLang="en-US" sz="1200" dirty="0">
                <a:solidFill>
                  <a:schemeClr val="tx1"/>
                </a:solidFill>
                <a:latin typeface="+mn-ea"/>
                <a:ea typeface="+mn-ea"/>
              </a:rPr>
              <a:t>（平成</a:t>
            </a:r>
            <a:r>
              <a:rPr lang="en-US" altLang="ja-JP" sz="1200" dirty="0">
                <a:solidFill>
                  <a:schemeClr val="tx1"/>
                </a:solidFill>
                <a:latin typeface="+mn-ea"/>
                <a:ea typeface="+mn-ea"/>
              </a:rPr>
              <a:t>26</a:t>
            </a:r>
            <a:r>
              <a:rPr lang="ja-JP" altLang="en-US" sz="1200" dirty="0">
                <a:solidFill>
                  <a:schemeClr val="tx1"/>
                </a:solidFill>
                <a:latin typeface="+mn-ea"/>
                <a:ea typeface="+mn-ea"/>
              </a:rPr>
              <a:t>）年度をピークに、減少傾向が継続していることが明らかになりました。</a:t>
            </a:r>
            <a:endParaRPr lang="en-US" altLang="ja-JP" sz="1200" dirty="0">
              <a:solidFill>
                <a:schemeClr val="tx1"/>
              </a:solidFill>
              <a:latin typeface="+mn-ea"/>
              <a:ea typeface="+mn-ea"/>
            </a:endParaRPr>
          </a:p>
        </p:txBody>
      </p:sp>
      <p:sp>
        <p:nvSpPr>
          <p:cNvPr id="20484" name="スライド番号プレースホルダー 3">
            <a:extLst>
              <a:ext uri="{FF2B5EF4-FFF2-40B4-BE49-F238E27FC236}">
                <a16:creationId xmlns:a16="http://schemas.microsoft.com/office/drawing/2014/main" id="{E79AC406-3EBC-4AFA-8BC7-C0CDA17D7A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208" indent="-283264">
              <a:defRPr kumimoji="1">
                <a:solidFill>
                  <a:schemeClr val="tx1"/>
                </a:solidFill>
                <a:latin typeface="Calibri" panose="020F0502020204030204" pitchFamily="34" charset="0"/>
                <a:ea typeface="ＭＳ Ｐゴシック" panose="020B0600070205080204" pitchFamily="50" charset="-128"/>
              </a:defRPr>
            </a:lvl2pPr>
            <a:lvl3pPr marL="1140925" indent="-226611">
              <a:defRPr kumimoji="1">
                <a:solidFill>
                  <a:schemeClr val="tx1"/>
                </a:solidFill>
                <a:latin typeface="Calibri" panose="020F0502020204030204" pitchFamily="34" charset="0"/>
                <a:ea typeface="ＭＳ Ｐゴシック" panose="020B0600070205080204" pitchFamily="50" charset="-128"/>
              </a:defRPr>
            </a:lvl3pPr>
            <a:lvl4pPr marL="1597295" indent="-226611">
              <a:defRPr kumimoji="1">
                <a:solidFill>
                  <a:schemeClr val="tx1"/>
                </a:solidFill>
                <a:latin typeface="Calibri" panose="020F0502020204030204" pitchFamily="34" charset="0"/>
                <a:ea typeface="ＭＳ Ｐゴシック" panose="020B0600070205080204" pitchFamily="50" charset="-128"/>
              </a:defRPr>
            </a:lvl4pPr>
            <a:lvl5pPr marL="2055238" indent="-226611">
              <a:defRPr kumimoji="1">
                <a:solidFill>
                  <a:schemeClr val="tx1"/>
                </a:solidFill>
                <a:latin typeface="Calibri" panose="020F0502020204030204" pitchFamily="34" charset="0"/>
                <a:ea typeface="ＭＳ Ｐゴシック" panose="020B0600070205080204" pitchFamily="50" charset="-128"/>
              </a:defRPr>
            </a:lvl5pPr>
            <a:lvl6pPr marL="2508460"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1682"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14905"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8127"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2662C505-D893-40F3-B164-8A611C93BB3E}" type="slidenum">
              <a:rPr lang="ja-JP" altLang="en-US" smtClean="0"/>
              <a:pPr/>
              <a:t>4</a:t>
            </a:fld>
            <a:endParaRPr lang="ja-JP" altLang="en-US" dirty="0"/>
          </a:p>
        </p:txBody>
      </p:sp>
    </p:spTree>
    <p:extLst>
      <p:ext uri="{BB962C8B-B14F-4D97-AF65-F5344CB8AC3E}">
        <p14:creationId xmlns:p14="http://schemas.microsoft.com/office/powerpoint/2010/main" val="1635548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7D189AD9-1D40-4103-BE07-4F92F526A2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D99263A0-F4AA-4DAF-8496-A660F83FDC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z="1200" dirty="0">
                <a:latin typeface="+mn-ea"/>
                <a:ea typeface="+mn-ea"/>
              </a:rPr>
              <a:t>　同じく、イノシシについても</a:t>
            </a:r>
            <a:r>
              <a:rPr lang="ja-JP" altLang="en-US" sz="1200" dirty="0">
                <a:effectLst/>
                <a:latin typeface="+mn-ea"/>
                <a:ea typeface="+mn-ea"/>
                <a:cs typeface="Times New Roman" panose="02020603050405020304" pitchFamily="18" charset="0"/>
              </a:rPr>
              <a:t>階層ベイズ法を用いた</a:t>
            </a:r>
            <a:r>
              <a:rPr lang="ja-JP" altLang="en-US" sz="1200" dirty="0">
                <a:latin typeface="+mn-ea"/>
                <a:ea typeface="+mn-ea"/>
              </a:rPr>
              <a:t>個体数推定を実施しました。</a:t>
            </a:r>
            <a:endParaRPr lang="en-US" altLang="ja-JP" sz="1200" dirty="0">
              <a:latin typeface="+mn-ea"/>
              <a:ea typeface="+mn-ea"/>
            </a:endParaRPr>
          </a:p>
          <a:p>
            <a:pPr eaLnBrk="1" hangingPunct="1">
              <a:spcBef>
                <a:spcPct val="0"/>
              </a:spcBef>
            </a:pPr>
            <a:r>
              <a:rPr lang="ja-JP" altLang="en-US" sz="1200" dirty="0">
                <a:latin typeface="+mn-ea"/>
                <a:ea typeface="+mn-ea"/>
              </a:rPr>
              <a:t>　図</a:t>
            </a:r>
            <a:r>
              <a:rPr lang="en-US" altLang="ja-JP" sz="1200" dirty="0">
                <a:latin typeface="+mn-ea"/>
                <a:ea typeface="+mn-ea"/>
              </a:rPr>
              <a:t>1-2</a:t>
            </a:r>
            <a:r>
              <a:rPr lang="ja-JP" altLang="en-US" sz="1200" dirty="0">
                <a:latin typeface="+mn-ea"/>
                <a:ea typeface="+mn-ea"/>
              </a:rPr>
              <a:t>を見てください。</a:t>
            </a:r>
            <a:endParaRPr lang="en-US" altLang="ja-JP" sz="1200" dirty="0">
              <a:latin typeface="+mn-ea"/>
              <a:ea typeface="+mn-ea"/>
            </a:endParaRPr>
          </a:p>
          <a:p>
            <a:pPr eaLnBrk="1" hangingPunct="1">
              <a:spcBef>
                <a:spcPct val="0"/>
              </a:spcBef>
            </a:pPr>
            <a:r>
              <a:rPr lang="ja-JP" altLang="en-US" sz="1200" dirty="0">
                <a:latin typeface="+mn-ea"/>
                <a:ea typeface="+mn-ea"/>
              </a:rPr>
              <a:t>　全国のイノシシの推定個体数は、</a:t>
            </a:r>
            <a:r>
              <a:rPr lang="en-US" altLang="ja-JP" sz="1200" dirty="0">
                <a:latin typeface="+mn-ea"/>
                <a:ea typeface="+mn-ea"/>
              </a:rPr>
              <a:t>2021</a:t>
            </a:r>
            <a:r>
              <a:rPr lang="ja-JP" altLang="en-US" sz="1200" dirty="0">
                <a:latin typeface="+mn-ea"/>
                <a:ea typeface="+mn-ea"/>
              </a:rPr>
              <a:t>（令和</a:t>
            </a:r>
            <a:r>
              <a:rPr lang="en-US" altLang="ja-JP" sz="1200" dirty="0">
                <a:latin typeface="+mn-ea"/>
                <a:ea typeface="+mn-ea"/>
              </a:rPr>
              <a:t>3</a:t>
            </a:r>
            <a:r>
              <a:rPr lang="ja-JP" altLang="en-US" sz="1200" dirty="0">
                <a:latin typeface="+mn-ea"/>
                <a:ea typeface="+mn-ea"/>
              </a:rPr>
              <a:t>）年度末の時点で</a:t>
            </a:r>
            <a:r>
              <a:rPr lang="ja-JP" altLang="ja-JP" sz="1200" dirty="0">
                <a:effectLst/>
                <a:latin typeface="+mn-ea"/>
                <a:ea typeface="+mn-ea"/>
                <a:cs typeface="Times New Roman" panose="02020603050405020304" pitchFamily="18" charset="0"/>
              </a:rPr>
              <a:t>中央値で約</a:t>
            </a:r>
            <a:r>
              <a:rPr lang="en-US" altLang="ja-JP" sz="1200" dirty="0">
                <a:effectLst/>
                <a:latin typeface="+mn-ea"/>
                <a:ea typeface="+mn-ea"/>
                <a:cs typeface="Times New Roman" panose="02020603050405020304" pitchFamily="18" charset="0"/>
              </a:rPr>
              <a:t>72</a:t>
            </a:r>
            <a:r>
              <a:rPr lang="ja-JP" altLang="ja-JP" sz="1200" dirty="0">
                <a:effectLst/>
                <a:latin typeface="+mn-ea"/>
                <a:ea typeface="+mn-ea"/>
                <a:cs typeface="Times New Roman" panose="02020603050405020304" pitchFamily="18" charset="0"/>
              </a:rPr>
              <a:t>万頭</a:t>
            </a:r>
            <a:r>
              <a:rPr lang="ja-JP" altLang="en-US" sz="1200" dirty="0">
                <a:effectLst/>
                <a:latin typeface="+mn-ea"/>
                <a:ea typeface="+mn-ea"/>
                <a:cs typeface="Times New Roman" panose="02020603050405020304" pitchFamily="18" charset="0"/>
              </a:rPr>
              <a:t>と推定されています。</a:t>
            </a:r>
            <a:endParaRPr lang="en-US" altLang="ja-JP" sz="1200" dirty="0">
              <a:effectLst/>
              <a:latin typeface="+mn-ea"/>
              <a:ea typeface="+mn-ea"/>
              <a:cs typeface="Times New Roman" panose="02020603050405020304" pitchFamily="18" charset="0"/>
            </a:endParaRPr>
          </a:p>
          <a:p>
            <a:pPr eaLnBrk="1" hangingPunct="1">
              <a:spcBef>
                <a:spcPct val="0"/>
              </a:spcBef>
            </a:pPr>
            <a:endParaRPr lang="en-US" altLang="ja-JP" sz="1200" dirty="0">
              <a:effectLst/>
              <a:latin typeface="+mn-ea"/>
              <a:ea typeface="+mn-ea"/>
              <a:cs typeface="Times New Roman" panose="02020603050405020304" pitchFamily="18" charset="0"/>
            </a:endParaRPr>
          </a:p>
          <a:p>
            <a:pPr eaLnBrk="1" hangingPunct="1">
              <a:spcBef>
                <a:spcPct val="0"/>
              </a:spcBef>
            </a:pPr>
            <a:r>
              <a:rPr lang="ja-JP" altLang="en-US" sz="1200" dirty="0">
                <a:latin typeface="+mn-ea"/>
                <a:ea typeface="+mn-ea"/>
              </a:rPr>
              <a:t>　イノシシは</a:t>
            </a:r>
            <a:r>
              <a:rPr lang="en-US" altLang="ja-JP" sz="1200" dirty="0">
                <a:latin typeface="+mn-ea"/>
                <a:ea typeface="+mn-ea"/>
              </a:rPr>
              <a:t>4</a:t>
            </a:r>
            <a:r>
              <a:rPr lang="ja-JP" altLang="en-US" sz="1200" dirty="0">
                <a:latin typeface="+mn-ea"/>
                <a:ea typeface="+mn-ea"/>
              </a:rPr>
              <a:t>～５頭の子供を生むため、</a:t>
            </a:r>
            <a:r>
              <a:rPr lang="en-US" altLang="ja-JP" sz="1200" dirty="0">
                <a:latin typeface="+mn-ea"/>
                <a:ea typeface="+mn-ea"/>
              </a:rPr>
              <a:t>1</a:t>
            </a:r>
            <a:r>
              <a:rPr lang="ja-JP" altLang="en-US" sz="1200" dirty="0">
                <a:latin typeface="+mn-ea"/>
                <a:ea typeface="+mn-ea"/>
              </a:rPr>
              <a:t>年の中でも数の変動が激しいですが、おおむね年度末の一番少ない時期を想定した推定です。</a:t>
            </a:r>
            <a:endParaRPr lang="en-US" altLang="ja-JP" sz="1200" dirty="0">
              <a:latin typeface="+mn-ea"/>
              <a:ea typeface="+mn-ea"/>
            </a:endParaRPr>
          </a:p>
          <a:p>
            <a:pPr eaLnBrk="1" hangingPunct="1">
              <a:spcBef>
                <a:spcPct val="0"/>
              </a:spcBef>
            </a:pPr>
            <a:r>
              <a:rPr lang="ja-JP" altLang="en-US" sz="1200" dirty="0">
                <a:latin typeface="+mn-ea"/>
                <a:ea typeface="+mn-ea"/>
              </a:rPr>
              <a:t>（もし仮に、子供を産むメスが、このうちの</a:t>
            </a:r>
            <a:r>
              <a:rPr lang="en-US" altLang="ja-JP" sz="1200" dirty="0">
                <a:latin typeface="+mn-ea"/>
                <a:ea typeface="+mn-ea"/>
              </a:rPr>
              <a:t>30</a:t>
            </a:r>
            <a:r>
              <a:rPr lang="ja-JP" altLang="en-US" sz="1200" dirty="0">
                <a:latin typeface="+mn-ea"/>
                <a:ea typeface="+mn-ea"/>
              </a:rPr>
              <a:t>万頭だとして、４頭ずつ産めば、一時的には</a:t>
            </a:r>
            <a:r>
              <a:rPr lang="en-US" altLang="ja-JP" sz="1200" dirty="0">
                <a:latin typeface="+mn-ea"/>
                <a:ea typeface="+mn-ea"/>
              </a:rPr>
              <a:t>120</a:t>
            </a:r>
            <a:r>
              <a:rPr lang="ja-JP" altLang="en-US" sz="1200" dirty="0">
                <a:latin typeface="+mn-ea"/>
                <a:ea typeface="+mn-ea"/>
              </a:rPr>
              <a:t>万頭増えることになります。）</a:t>
            </a:r>
            <a:endParaRPr lang="en-US" altLang="ja-JP" sz="1200" dirty="0">
              <a:latin typeface="+mn-ea"/>
              <a:ea typeface="+mn-ea"/>
            </a:endParaRPr>
          </a:p>
          <a:p>
            <a:pPr eaLnBrk="1" hangingPunct="1">
              <a:spcBef>
                <a:spcPct val="0"/>
              </a:spcBef>
            </a:pPr>
            <a:endParaRPr lang="en-US" altLang="ja-JP" sz="1200" dirty="0">
              <a:latin typeface="+mn-ea"/>
              <a:ea typeface="+mn-ea"/>
            </a:endParaRPr>
          </a:p>
          <a:p>
            <a:pPr eaLnBrk="1" hangingPunct="1">
              <a:spcBef>
                <a:spcPct val="0"/>
              </a:spcBef>
            </a:pPr>
            <a:r>
              <a:rPr lang="ja-JP" altLang="en-US" sz="1200" dirty="0">
                <a:latin typeface="+mn-ea"/>
                <a:ea typeface="+mn-ea"/>
              </a:rPr>
              <a:t>　シカと同様に、イノシシの推定個体数についても、</a:t>
            </a:r>
            <a:r>
              <a:rPr lang="en-US" altLang="ja-JP" sz="1200" dirty="0">
                <a:latin typeface="+mn-ea"/>
                <a:ea typeface="+mn-ea"/>
              </a:rPr>
              <a:t>2014</a:t>
            </a:r>
            <a:r>
              <a:rPr lang="ja-JP" altLang="en-US" sz="1200" dirty="0">
                <a:latin typeface="+mn-ea"/>
                <a:ea typeface="+mn-ea"/>
              </a:rPr>
              <a:t>（平成</a:t>
            </a:r>
            <a:r>
              <a:rPr lang="en-US" altLang="ja-JP" sz="1200" dirty="0">
                <a:latin typeface="+mn-ea"/>
                <a:ea typeface="+mn-ea"/>
              </a:rPr>
              <a:t>26</a:t>
            </a:r>
            <a:r>
              <a:rPr lang="ja-JP" altLang="en-US" sz="1200" dirty="0">
                <a:latin typeface="+mn-ea"/>
                <a:ea typeface="+mn-ea"/>
              </a:rPr>
              <a:t>）年度をピークに、減少傾向が継続していることが明らかになりました。</a:t>
            </a:r>
            <a:endParaRPr lang="en-US" altLang="ja-JP" sz="1200" dirty="0">
              <a:latin typeface="+mn-ea"/>
              <a:ea typeface="+mn-ea"/>
            </a:endParaRPr>
          </a:p>
          <a:p>
            <a:pPr eaLnBrk="1" hangingPunct="1">
              <a:spcBef>
                <a:spcPct val="0"/>
              </a:spcBef>
            </a:pPr>
            <a:endParaRPr lang="en-US" altLang="ja-JP" sz="1200" dirty="0">
              <a:latin typeface="+mn-ea"/>
              <a:ea typeface="+mn-ea"/>
            </a:endParaRPr>
          </a:p>
          <a:p>
            <a:pPr defTabSz="906445" eaLnBrk="1" hangingPunct="1">
              <a:spcBef>
                <a:spcPct val="0"/>
              </a:spcBef>
              <a:defRPr/>
            </a:pPr>
            <a:r>
              <a:rPr lang="ja-JP" altLang="en-US" sz="1200" dirty="0">
                <a:effectLst/>
                <a:latin typeface="+mn-ea"/>
                <a:ea typeface="+mn-ea"/>
                <a:cs typeface="Times New Roman" panose="02020603050405020304" pitchFamily="18" charset="0"/>
              </a:rPr>
              <a:t>　いま述べたこれらの</a:t>
            </a:r>
            <a:r>
              <a:rPr lang="ja-JP" altLang="ja-JP" sz="1200" dirty="0">
                <a:effectLst/>
                <a:latin typeface="+mn-ea"/>
                <a:ea typeface="+mn-ea"/>
                <a:cs typeface="Times New Roman" panose="02020603050405020304" pitchFamily="18" charset="0"/>
              </a:rPr>
              <a:t>データについては、全国的にデータが豊富に存在するニホンジカとイノシシの捕獲数等から統計的に推定したもので</a:t>
            </a:r>
            <a:r>
              <a:rPr lang="ja-JP" altLang="en-US" sz="1200" dirty="0">
                <a:effectLst/>
                <a:latin typeface="+mn-ea"/>
                <a:ea typeface="+mn-ea"/>
                <a:cs typeface="Times New Roman" panose="02020603050405020304" pitchFamily="18" charset="0"/>
              </a:rPr>
              <a:t>す。推定</a:t>
            </a:r>
            <a:r>
              <a:rPr lang="ja-JP" altLang="ja-JP" sz="1200" dirty="0">
                <a:effectLst/>
                <a:latin typeface="+mn-ea"/>
                <a:ea typeface="+mn-ea"/>
                <a:cs typeface="Times New Roman" panose="02020603050405020304" pitchFamily="18" charset="0"/>
              </a:rPr>
              <a:t>結果に幅があることに注意が必要です。</a:t>
            </a:r>
          </a:p>
          <a:p>
            <a:pPr defTabSz="909592" eaLnBrk="1" hangingPunct="1">
              <a:spcBef>
                <a:spcPct val="0"/>
              </a:spcBef>
            </a:pPr>
            <a:endParaRPr lang="en-US" altLang="ja-JP" sz="1200" dirty="0">
              <a:latin typeface="+mn-ea"/>
              <a:ea typeface="+mn-ea"/>
            </a:endParaRPr>
          </a:p>
        </p:txBody>
      </p:sp>
      <p:sp>
        <p:nvSpPr>
          <p:cNvPr id="20484" name="スライド番号プレースホルダー 3">
            <a:extLst>
              <a:ext uri="{FF2B5EF4-FFF2-40B4-BE49-F238E27FC236}">
                <a16:creationId xmlns:a16="http://schemas.microsoft.com/office/drawing/2014/main" id="{E79AC406-3EBC-4AFA-8BC7-C0CDA17D7A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208" indent="-283264">
              <a:defRPr kumimoji="1">
                <a:solidFill>
                  <a:schemeClr val="tx1"/>
                </a:solidFill>
                <a:latin typeface="Calibri" panose="020F0502020204030204" pitchFamily="34" charset="0"/>
                <a:ea typeface="ＭＳ Ｐゴシック" panose="020B0600070205080204" pitchFamily="50" charset="-128"/>
              </a:defRPr>
            </a:lvl2pPr>
            <a:lvl3pPr marL="1140925" indent="-226611">
              <a:defRPr kumimoji="1">
                <a:solidFill>
                  <a:schemeClr val="tx1"/>
                </a:solidFill>
                <a:latin typeface="Calibri" panose="020F0502020204030204" pitchFamily="34" charset="0"/>
                <a:ea typeface="ＭＳ Ｐゴシック" panose="020B0600070205080204" pitchFamily="50" charset="-128"/>
              </a:defRPr>
            </a:lvl3pPr>
            <a:lvl4pPr marL="1597295" indent="-226611">
              <a:defRPr kumimoji="1">
                <a:solidFill>
                  <a:schemeClr val="tx1"/>
                </a:solidFill>
                <a:latin typeface="Calibri" panose="020F0502020204030204" pitchFamily="34" charset="0"/>
                <a:ea typeface="ＭＳ Ｐゴシック" panose="020B0600070205080204" pitchFamily="50" charset="-128"/>
              </a:defRPr>
            </a:lvl4pPr>
            <a:lvl5pPr marL="2055238" indent="-226611">
              <a:defRPr kumimoji="1">
                <a:solidFill>
                  <a:schemeClr val="tx1"/>
                </a:solidFill>
                <a:latin typeface="Calibri" panose="020F0502020204030204" pitchFamily="34" charset="0"/>
                <a:ea typeface="ＭＳ Ｐゴシック" panose="020B0600070205080204" pitchFamily="50" charset="-128"/>
              </a:defRPr>
            </a:lvl5pPr>
            <a:lvl6pPr marL="2508460"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1682"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14905"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8127"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2662C505-D893-40F3-B164-8A611C93BB3E}" type="slidenum">
              <a:rPr lang="ja-JP" altLang="en-US" smtClean="0"/>
              <a:pPr/>
              <a:t>5</a:t>
            </a:fld>
            <a:endParaRPr lang="ja-JP" altLang="en-US" dirty="0"/>
          </a:p>
        </p:txBody>
      </p:sp>
    </p:spTree>
    <p:extLst>
      <p:ext uri="{BB962C8B-B14F-4D97-AF65-F5344CB8AC3E}">
        <p14:creationId xmlns:p14="http://schemas.microsoft.com/office/powerpoint/2010/main" val="3944653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a:extLst>
              <a:ext uri="{FF2B5EF4-FFF2-40B4-BE49-F238E27FC236}">
                <a16:creationId xmlns:a16="http://schemas.microsoft.com/office/drawing/2014/main" id="{E6439C7E-E1CE-4657-9061-814B1E1625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ノート プレースホルダー 2">
            <a:extLst>
              <a:ext uri="{FF2B5EF4-FFF2-40B4-BE49-F238E27FC236}">
                <a16:creationId xmlns:a16="http://schemas.microsoft.com/office/drawing/2014/main" id="{4E6BAB6E-0BAE-48AC-8BCB-B85BD2D5A6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　次に、分布域の拡大について見ていきます。</a:t>
            </a:r>
            <a:endParaRPr lang="en-US" altLang="ja-JP" dirty="0"/>
          </a:p>
          <a:p>
            <a:pPr eaLnBrk="1" hangingPunct="1">
              <a:spcBef>
                <a:spcPct val="0"/>
              </a:spcBef>
            </a:pPr>
            <a:r>
              <a:rPr lang="ja-JP" altLang="en-US" dirty="0"/>
              <a:t>　テキスト３ページ、図</a:t>
            </a:r>
            <a:r>
              <a:rPr lang="en-US" altLang="ja-JP" dirty="0"/>
              <a:t>1-3</a:t>
            </a:r>
            <a:r>
              <a:rPr lang="ja-JP" altLang="en-US" dirty="0"/>
              <a:t>、</a:t>
            </a:r>
            <a:r>
              <a:rPr lang="en-US" altLang="ja-JP" dirty="0"/>
              <a:t>1-4</a:t>
            </a:r>
            <a:r>
              <a:rPr lang="ja-JP" altLang="en-US" dirty="0"/>
              <a:t>は、シカとイノシシの分布域の拡大の様子を示しています。</a:t>
            </a:r>
            <a:endParaRPr lang="en-US" altLang="ja-JP" dirty="0"/>
          </a:p>
          <a:p>
            <a:pPr eaLnBrk="1" hangingPunct="1">
              <a:spcBef>
                <a:spcPct val="0"/>
              </a:spcBef>
            </a:pPr>
            <a:endParaRPr lang="en-US" altLang="ja-JP" dirty="0"/>
          </a:p>
          <a:p>
            <a:pPr eaLnBrk="1" hangingPunct="1">
              <a:spcBef>
                <a:spcPct val="0"/>
              </a:spcBef>
            </a:pPr>
            <a:r>
              <a:rPr lang="ja-JP" altLang="en-US" dirty="0"/>
              <a:t>　環境省の最新の分布調査によると、ニホンジカの分布域は図</a:t>
            </a:r>
            <a:r>
              <a:rPr lang="en-US" altLang="ja-JP" dirty="0"/>
              <a:t>1-3</a:t>
            </a:r>
            <a:r>
              <a:rPr lang="ja-JP" altLang="en-US" dirty="0"/>
              <a:t>のとおり、</a:t>
            </a:r>
            <a:r>
              <a:rPr lang="en-US" altLang="ja-JP" sz="1800" dirty="0">
                <a:effectLst/>
                <a:latin typeface="游明朝" panose="02020400000000000000" pitchFamily="18" charset="-128"/>
                <a:cs typeface="Times New Roman" panose="02020603050405020304" pitchFamily="18" charset="0"/>
              </a:rPr>
              <a:t>1978</a:t>
            </a:r>
            <a:r>
              <a:rPr lang="ja-JP" altLang="ja-JP" sz="1800" dirty="0">
                <a:effectLst/>
                <a:ea typeface="游明朝" panose="02020400000000000000" pitchFamily="18" charset="-128"/>
                <a:cs typeface="Times New Roman" panose="02020603050405020304" pitchFamily="18" charset="0"/>
              </a:rPr>
              <a:t>（昭和</a:t>
            </a:r>
            <a:r>
              <a:rPr lang="en-US" altLang="ja-JP" sz="1800" dirty="0">
                <a:effectLst/>
                <a:ea typeface="游明朝" panose="02020400000000000000" pitchFamily="18" charset="-128"/>
                <a:cs typeface="Times New Roman" panose="02020603050405020304" pitchFamily="18" charset="0"/>
              </a:rPr>
              <a:t>53</a:t>
            </a:r>
            <a:r>
              <a:rPr lang="ja-JP" altLang="ja-JP" sz="1800" dirty="0">
                <a:effectLst/>
                <a:ea typeface="游明朝" panose="02020400000000000000" pitchFamily="18" charset="-128"/>
                <a:cs typeface="Times New Roman" panose="02020603050405020304" pitchFamily="18" charset="0"/>
              </a:rPr>
              <a:t>）年度調査から</a:t>
            </a:r>
            <a:r>
              <a:rPr lang="en-US" altLang="ja-JP" sz="1800" dirty="0">
                <a:effectLst/>
                <a:ea typeface="游明朝" panose="02020400000000000000" pitchFamily="18" charset="-128"/>
                <a:cs typeface="Times New Roman" panose="02020603050405020304" pitchFamily="18" charset="0"/>
              </a:rPr>
              <a:t>2020</a:t>
            </a:r>
            <a:r>
              <a:rPr lang="ja-JP" altLang="ja-JP" sz="1800" dirty="0">
                <a:effectLst/>
                <a:ea typeface="游明朝" panose="02020400000000000000" pitchFamily="18" charset="-128"/>
                <a:cs typeface="Times New Roman" panose="02020603050405020304" pitchFamily="18" charset="0"/>
              </a:rPr>
              <a:t>（令和２）年度調査の間で約</a:t>
            </a:r>
            <a:r>
              <a:rPr lang="en-US" altLang="ja-JP" sz="1800" dirty="0">
                <a:effectLst/>
                <a:ea typeface="游明朝" panose="02020400000000000000" pitchFamily="18" charset="-128"/>
                <a:cs typeface="Times New Roman" panose="02020603050405020304" pitchFamily="18" charset="0"/>
              </a:rPr>
              <a:t>2.7</a:t>
            </a:r>
            <a:r>
              <a:rPr lang="ja-JP" altLang="ja-JP" sz="1800" dirty="0">
                <a:effectLst/>
                <a:ea typeface="游明朝" panose="02020400000000000000" pitchFamily="18" charset="-128"/>
                <a:cs typeface="Times New Roman" panose="02020603050405020304" pitchFamily="18" charset="0"/>
              </a:rPr>
              <a:t>倍に拡大していることが確認されました。</a:t>
            </a:r>
            <a:r>
              <a:rPr lang="ja-JP" altLang="en-US" sz="1800" dirty="0">
                <a:effectLst/>
                <a:ea typeface="游明朝" panose="02020400000000000000" pitchFamily="18" charset="-128"/>
                <a:cs typeface="Times New Roman" panose="02020603050405020304" pitchFamily="18" charset="0"/>
              </a:rPr>
              <a:t>　</a:t>
            </a:r>
            <a:endParaRPr lang="en-US" altLang="ja-JP" sz="1800" dirty="0">
              <a:effectLst/>
              <a:ea typeface="游明朝" panose="02020400000000000000" pitchFamily="18" charset="-128"/>
              <a:cs typeface="Times New Roman" panose="02020603050405020304" pitchFamily="18" charset="0"/>
            </a:endParaRPr>
          </a:p>
          <a:p>
            <a:pPr eaLnBrk="1" hangingPunct="1">
              <a:spcBef>
                <a:spcPct val="0"/>
              </a:spcBef>
            </a:pPr>
            <a:r>
              <a:rPr lang="ja-JP" altLang="en-US" sz="1800" dirty="0">
                <a:effectLst/>
                <a:ea typeface="游明朝" panose="02020400000000000000" pitchFamily="18" charset="-128"/>
                <a:cs typeface="Times New Roman" panose="02020603050405020304" pitchFamily="18" charset="0"/>
              </a:rPr>
              <a:t>　</a:t>
            </a:r>
            <a:r>
              <a:rPr lang="ja-JP" altLang="ja-JP" sz="1800" dirty="0">
                <a:effectLst/>
                <a:ea typeface="游明朝" panose="02020400000000000000" pitchFamily="18" charset="-128"/>
                <a:cs typeface="Times New Roman" panose="02020603050405020304" pitchFamily="18" charset="0"/>
              </a:rPr>
              <a:t>特に、</a:t>
            </a:r>
            <a:r>
              <a:rPr lang="en-US" altLang="ja-JP" sz="1800" dirty="0">
                <a:effectLst/>
                <a:ea typeface="游明朝" panose="02020400000000000000" pitchFamily="18" charset="-128"/>
                <a:cs typeface="Times New Roman" panose="02020603050405020304" pitchFamily="18" charset="0"/>
              </a:rPr>
              <a:t>2003</a:t>
            </a:r>
            <a:r>
              <a:rPr lang="ja-JP" altLang="ja-JP" sz="1800" dirty="0">
                <a:effectLst/>
                <a:ea typeface="游明朝" panose="02020400000000000000" pitchFamily="18" charset="-128"/>
                <a:cs typeface="Times New Roman" panose="02020603050405020304" pitchFamily="18" charset="0"/>
              </a:rPr>
              <a:t>（平成</a:t>
            </a:r>
            <a:r>
              <a:rPr lang="en-US" altLang="ja-JP" sz="1800" dirty="0">
                <a:effectLst/>
                <a:ea typeface="游明朝" panose="02020400000000000000" pitchFamily="18" charset="-128"/>
                <a:cs typeface="Times New Roman" panose="02020603050405020304" pitchFamily="18" charset="0"/>
              </a:rPr>
              <a:t>15</a:t>
            </a:r>
            <a:r>
              <a:rPr lang="ja-JP" altLang="ja-JP" sz="1800" dirty="0">
                <a:effectLst/>
                <a:ea typeface="游明朝" panose="02020400000000000000" pitchFamily="18" charset="-128"/>
                <a:cs typeface="Times New Roman" panose="02020603050405020304" pitchFamily="18" charset="0"/>
              </a:rPr>
              <a:t>）年度調査以降、東北地方での分布域が拡大し、</a:t>
            </a:r>
            <a:r>
              <a:rPr lang="en-US" altLang="ja-JP" sz="1800" dirty="0">
                <a:effectLst/>
                <a:ea typeface="游明朝" panose="02020400000000000000" pitchFamily="18" charset="-128"/>
                <a:cs typeface="Times New Roman" panose="02020603050405020304" pitchFamily="18" charset="0"/>
              </a:rPr>
              <a:t>2020</a:t>
            </a:r>
            <a:r>
              <a:rPr lang="ja-JP" altLang="ja-JP" sz="1800" dirty="0">
                <a:effectLst/>
                <a:ea typeface="游明朝" panose="02020400000000000000" pitchFamily="18" charset="-128"/>
                <a:cs typeface="Times New Roman" panose="02020603050405020304" pitchFamily="18" charset="0"/>
              </a:rPr>
              <a:t>（令和２）年度調査では青森県及び秋田県で広く分布が確認されるようになりました。</a:t>
            </a:r>
            <a:endParaRPr lang="en-US" altLang="ja-JP" sz="1800" dirty="0">
              <a:effectLst/>
              <a:ea typeface="游明朝" panose="02020400000000000000" pitchFamily="18" charset="-128"/>
              <a:cs typeface="Times New Roman" panose="02020603050405020304" pitchFamily="18" charset="0"/>
            </a:endParaRPr>
          </a:p>
          <a:p>
            <a:pPr eaLnBrk="1" hangingPunct="1">
              <a:spcBef>
                <a:spcPct val="0"/>
              </a:spcBef>
            </a:pPr>
            <a:r>
              <a:rPr lang="ja-JP" altLang="en-US" sz="1800" dirty="0">
                <a:effectLst/>
                <a:ea typeface="游明朝" panose="02020400000000000000" pitchFamily="18" charset="-128"/>
                <a:cs typeface="Times New Roman" panose="02020603050405020304" pitchFamily="18" charset="0"/>
              </a:rPr>
              <a:t>　</a:t>
            </a:r>
            <a:r>
              <a:rPr lang="ja-JP" altLang="ja-JP" sz="1800" dirty="0">
                <a:effectLst/>
                <a:ea typeface="游明朝" panose="02020400000000000000" pitchFamily="18" charset="-128"/>
                <a:cs typeface="Times New Roman" panose="02020603050405020304" pitchFamily="18" charset="0"/>
              </a:rPr>
              <a:t>北陸地方や中国地方でも、モザイク状だった分布が面的に連続して存在するような変化が確認されています</a:t>
            </a:r>
            <a:r>
              <a:rPr lang="ja-JP" altLang="en-US" sz="1800" dirty="0">
                <a:effectLst/>
                <a:ea typeface="游明朝" panose="02020400000000000000" pitchFamily="18" charset="-128"/>
                <a:cs typeface="Times New Roman" panose="02020603050405020304" pitchFamily="18" charset="0"/>
              </a:rPr>
              <a:t>。</a:t>
            </a:r>
            <a:endParaRPr lang="ja-JP" altLang="en-US" dirty="0"/>
          </a:p>
        </p:txBody>
      </p:sp>
      <p:sp>
        <p:nvSpPr>
          <p:cNvPr id="26628" name="スライド番号プレースホルダー 3">
            <a:extLst>
              <a:ext uri="{FF2B5EF4-FFF2-40B4-BE49-F238E27FC236}">
                <a16:creationId xmlns:a16="http://schemas.microsoft.com/office/drawing/2014/main" id="{0F301DA8-41CD-4463-BE7A-F5292288B1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7713" indent="-285750">
              <a:defRPr kumimoji="1">
                <a:solidFill>
                  <a:schemeClr val="tx1"/>
                </a:solidFill>
                <a:latin typeface="Calibri" panose="020F0502020204030204" pitchFamily="34" charset="0"/>
                <a:ea typeface="ＭＳ Ｐゴシック" panose="020B0600070205080204" pitchFamily="50" charset="-128"/>
              </a:defRPr>
            </a:lvl2pPr>
            <a:lvl3pPr marL="1150938" indent="-228600">
              <a:defRPr kumimoji="1">
                <a:solidFill>
                  <a:schemeClr val="tx1"/>
                </a:solidFill>
                <a:latin typeface="Calibri" panose="020F0502020204030204" pitchFamily="34" charset="0"/>
                <a:ea typeface="ＭＳ Ｐゴシック" panose="020B0600070205080204" pitchFamily="50" charset="-128"/>
              </a:defRPr>
            </a:lvl3pPr>
            <a:lvl4pPr marL="1611313" indent="-228600">
              <a:defRPr kumimoji="1">
                <a:solidFill>
                  <a:schemeClr val="tx1"/>
                </a:solidFill>
                <a:latin typeface="Calibri" panose="020F0502020204030204" pitchFamily="34" charset="0"/>
                <a:ea typeface="ＭＳ Ｐゴシック" panose="020B0600070205080204" pitchFamily="50" charset="-128"/>
              </a:defRPr>
            </a:lvl4pPr>
            <a:lvl5pPr marL="2073275" indent="-228600">
              <a:defRPr kumimoji="1">
                <a:solidFill>
                  <a:schemeClr val="tx1"/>
                </a:solidFill>
                <a:latin typeface="Calibri" panose="020F0502020204030204" pitchFamily="34" charset="0"/>
                <a:ea typeface="ＭＳ Ｐゴシック" panose="020B0600070205080204" pitchFamily="50" charset="-128"/>
              </a:defRPr>
            </a:lvl5pPr>
            <a:lvl6pPr marL="25304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76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48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020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3E5C9C6A-88F3-4C87-B834-FF2AEC450848}" type="slidenum">
              <a:rPr lang="ja-JP" altLang="en-US" smtClean="0"/>
              <a:pPr/>
              <a:t>6</a:t>
            </a:fld>
            <a:endParaRPr lang="ja-JP"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5CFFCE16-7C69-4DB2-B5C5-133D745D79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A212B3A3-3BE1-47E0-9FBD-36E4CA2258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ja-JP" altLang="en-US" dirty="0"/>
              <a:t>　図</a:t>
            </a:r>
            <a:r>
              <a:rPr lang="en-US" altLang="ja-JP" dirty="0"/>
              <a:t>1-4</a:t>
            </a:r>
            <a:r>
              <a:rPr lang="ja-JP" altLang="en-US" dirty="0"/>
              <a:t>はイノシシの分布域の拡大について示しています。</a:t>
            </a:r>
            <a:endParaRPr lang="en-US" altLang="ja-JP" dirty="0"/>
          </a:p>
          <a:p>
            <a:pPr algn="just"/>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イノシシの分布域は、</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1978</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（昭和</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53</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）年度調査から</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2020</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（令和２）年度調査の間で約</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1.9</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倍に拡大していることが確認されました。</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特に、これまでイノシシの分布の空白地帯とされていた積雪地域や島嶼</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（とうしょ）</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部でも生息が確認されるようになっています（図</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1-4</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a:t>
            </a:r>
          </a:p>
          <a:p>
            <a:pPr eaLnBrk="1" hangingPunct="1">
              <a:spcBef>
                <a:spcPct val="0"/>
              </a:spcBef>
            </a:pPr>
            <a:endParaRPr lang="ja-JP" altLang="en-US" dirty="0"/>
          </a:p>
        </p:txBody>
      </p:sp>
      <p:sp>
        <p:nvSpPr>
          <p:cNvPr id="28676" name="スライド番号プレースホルダー 3">
            <a:extLst>
              <a:ext uri="{FF2B5EF4-FFF2-40B4-BE49-F238E27FC236}">
                <a16:creationId xmlns:a16="http://schemas.microsoft.com/office/drawing/2014/main" id="{FC25F5E5-1573-463F-9A2E-26F7C83320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7713" indent="-285750">
              <a:defRPr kumimoji="1">
                <a:solidFill>
                  <a:schemeClr val="tx1"/>
                </a:solidFill>
                <a:latin typeface="Calibri" panose="020F0502020204030204" pitchFamily="34" charset="0"/>
                <a:ea typeface="ＭＳ Ｐゴシック" panose="020B0600070205080204" pitchFamily="50" charset="-128"/>
              </a:defRPr>
            </a:lvl2pPr>
            <a:lvl3pPr marL="1150938" indent="-228600">
              <a:defRPr kumimoji="1">
                <a:solidFill>
                  <a:schemeClr val="tx1"/>
                </a:solidFill>
                <a:latin typeface="Calibri" panose="020F0502020204030204" pitchFamily="34" charset="0"/>
                <a:ea typeface="ＭＳ Ｐゴシック" panose="020B0600070205080204" pitchFamily="50" charset="-128"/>
              </a:defRPr>
            </a:lvl3pPr>
            <a:lvl4pPr marL="1611313" indent="-228600">
              <a:defRPr kumimoji="1">
                <a:solidFill>
                  <a:schemeClr val="tx1"/>
                </a:solidFill>
                <a:latin typeface="Calibri" panose="020F0502020204030204" pitchFamily="34" charset="0"/>
                <a:ea typeface="ＭＳ Ｐゴシック" panose="020B0600070205080204" pitchFamily="50" charset="-128"/>
              </a:defRPr>
            </a:lvl4pPr>
            <a:lvl5pPr marL="2073275" indent="-228600">
              <a:defRPr kumimoji="1">
                <a:solidFill>
                  <a:schemeClr val="tx1"/>
                </a:solidFill>
                <a:latin typeface="Calibri" panose="020F0502020204030204" pitchFamily="34" charset="0"/>
                <a:ea typeface="ＭＳ Ｐゴシック" panose="020B0600070205080204" pitchFamily="50" charset="-128"/>
              </a:defRPr>
            </a:lvl5pPr>
            <a:lvl6pPr marL="25304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76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48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020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CC3C24D-933C-4561-9204-F25628856813}" type="slidenum">
              <a:rPr lang="ja-JP" altLang="en-US" smtClean="0"/>
              <a:pPr/>
              <a:t>7</a:t>
            </a:fld>
            <a:endParaRPr lang="ja-JP"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a:extLst>
              <a:ext uri="{FF2B5EF4-FFF2-40B4-BE49-F238E27FC236}">
                <a16:creationId xmlns:a16="http://schemas.microsoft.com/office/drawing/2014/main" id="{933CDB84-AA7B-4D6E-AA22-D3EF23F81C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ー 2">
            <a:extLst>
              <a:ext uri="{FF2B5EF4-FFF2-40B4-BE49-F238E27FC236}">
                <a16:creationId xmlns:a16="http://schemas.microsoft.com/office/drawing/2014/main" id="{BD636561-7C59-46E8-A23C-C7DF784CF5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dirty="0"/>
              <a:t>　シカによる森林被害の状況についてお伝えします。</a:t>
            </a:r>
            <a:endParaRPr lang="en-US" altLang="ja-JP" dirty="0"/>
          </a:p>
          <a:p>
            <a:pPr eaLnBrk="1" hangingPunct="1">
              <a:spcBef>
                <a:spcPct val="0"/>
              </a:spcBef>
            </a:pPr>
            <a:r>
              <a:rPr lang="ja-JP" altLang="en-US" dirty="0"/>
              <a:t>　増加したシカによる具体的な影響として、樹皮剥ぎによる樹木の枯死、下層植生の食害による林床植生の消失、不嗜好性植物の増加等が挙げられます。</a:t>
            </a:r>
            <a:endParaRPr lang="en-US" altLang="ja-JP" dirty="0"/>
          </a:p>
          <a:p>
            <a:pPr eaLnBrk="1" hangingPunct="1">
              <a:spcBef>
                <a:spcPct val="0"/>
              </a:spcBef>
            </a:pPr>
            <a:r>
              <a:rPr lang="ja-JP" altLang="en-US" dirty="0"/>
              <a:t>　これらにより、森林や草原の衰退、そこに生息する様々な生物に影響を与えると考えられ、生物多様性の低下を引き起こす恐れがあります。</a:t>
            </a:r>
            <a:endParaRPr lang="en-US" altLang="ja-JP" dirty="0"/>
          </a:p>
          <a:p>
            <a:pPr eaLnBrk="1" hangingPunct="1">
              <a:spcBef>
                <a:spcPct val="0"/>
              </a:spcBef>
            </a:pPr>
            <a:r>
              <a:rPr lang="ja-JP" altLang="en-US" dirty="0"/>
              <a:t>　ニホンジカの採食圧による下層植生の衰退の例として、スライドに写真を掲載しています。</a:t>
            </a:r>
            <a:endParaRPr lang="en-US" altLang="ja-JP" dirty="0"/>
          </a:p>
          <a:p>
            <a:pPr eaLnBrk="1" hangingPunct="1">
              <a:spcBef>
                <a:spcPct val="0"/>
              </a:spcBef>
            </a:pPr>
            <a:r>
              <a:rPr lang="ja-JP" altLang="en-US" dirty="0"/>
              <a:t>　これらの写真に見られる森林・下層植生の衰退原因は、複合的な要因があると考えられますが、シカの食害による影響も大きく影響しており、数年の間に下層植生がかなり衰退しているのがわかります。</a:t>
            </a:r>
            <a:endParaRPr lang="en-US" altLang="ja-JP" dirty="0"/>
          </a:p>
          <a:p>
            <a:pPr eaLnBrk="1" hangingPunct="1">
              <a:spcBef>
                <a:spcPct val="0"/>
              </a:spcBef>
            </a:pPr>
            <a:endParaRPr lang="en-US" altLang="ja-JP" dirty="0"/>
          </a:p>
          <a:p>
            <a:pPr eaLnBrk="1" hangingPunct="1">
              <a:spcBef>
                <a:spcPct val="0"/>
              </a:spcBef>
            </a:pPr>
            <a:r>
              <a:rPr lang="ja-JP" altLang="en-US" dirty="0"/>
              <a:t>　大台ヶ原における森林衰退理由は、シカの食害の他、昭和</a:t>
            </a:r>
            <a:r>
              <a:rPr lang="en-US" altLang="ja-JP" dirty="0"/>
              <a:t>34</a:t>
            </a:r>
            <a:r>
              <a:rPr lang="ja-JP" altLang="en-US" dirty="0"/>
              <a:t>年の伊勢湾台風による大量の風倒木による乾燥化や、公園利用者の増加による踏み荒らし等の影響もあると考えられます。</a:t>
            </a:r>
            <a:endParaRPr lang="en-US" altLang="ja-JP" dirty="0"/>
          </a:p>
          <a:p>
            <a:pPr defTabSz="906445" eaLnBrk="1" hangingPunct="1">
              <a:spcBef>
                <a:spcPct val="0"/>
              </a:spcBef>
              <a:defRPr/>
            </a:pPr>
            <a:r>
              <a:rPr lang="ja-JP" altLang="en-US" dirty="0"/>
              <a:t>　シカによる摂食や踏圧の影響で、森林内の下層植生の消失、土壌の流出などの影響も確認されています。</a:t>
            </a:r>
            <a:endParaRPr lang="en-US" altLang="ja-JP" dirty="0"/>
          </a:p>
          <a:p>
            <a:pPr defTabSz="906445" eaLnBrk="1" hangingPunct="1">
              <a:spcBef>
                <a:spcPct val="0"/>
              </a:spcBef>
              <a:defRPr/>
            </a:pPr>
            <a:r>
              <a:rPr lang="ja-JP" altLang="en-US" dirty="0"/>
              <a:t>　水源涵養（かんよう）や国土保全等の森林がもつ公益的機能を低下させ、斜面崩壊による土砂災害を引き起こすことも懸念されています。</a:t>
            </a:r>
          </a:p>
          <a:p>
            <a:pPr eaLnBrk="1" hangingPunct="1">
              <a:spcBef>
                <a:spcPct val="0"/>
              </a:spcBef>
            </a:pPr>
            <a:endParaRPr lang="ja-JP" altLang="en-US" dirty="0"/>
          </a:p>
        </p:txBody>
      </p:sp>
      <p:sp>
        <p:nvSpPr>
          <p:cNvPr id="30724" name="スライド番号プレースホルダー 3">
            <a:extLst>
              <a:ext uri="{FF2B5EF4-FFF2-40B4-BE49-F238E27FC236}">
                <a16:creationId xmlns:a16="http://schemas.microsoft.com/office/drawing/2014/main" id="{CA24E400-A848-4F49-91DB-DCEBB79FAF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7713" indent="-285750">
              <a:defRPr kumimoji="1">
                <a:solidFill>
                  <a:schemeClr val="tx1"/>
                </a:solidFill>
                <a:latin typeface="Calibri" panose="020F0502020204030204" pitchFamily="34" charset="0"/>
                <a:ea typeface="ＭＳ Ｐゴシック" panose="020B0600070205080204" pitchFamily="50" charset="-128"/>
              </a:defRPr>
            </a:lvl2pPr>
            <a:lvl3pPr marL="1150938" indent="-228600">
              <a:defRPr kumimoji="1">
                <a:solidFill>
                  <a:schemeClr val="tx1"/>
                </a:solidFill>
                <a:latin typeface="Calibri" panose="020F0502020204030204" pitchFamily="34" charset="0"/>
                <a:ea typeface="ＭＳ Ｐゴシック" panose="020B0600070205080204" pitchFamily="50" charset="-128"/>
              </a:defRPr>
            </a:lvl3pPr>
            <a:lvl4pPr marL="1611313" indent="-228600">
              <a:defRPr kumimoji="1">
                <a:solidFill>
                  <a:schemeClr val="tx1"/>
                </a:solidFill>
                <a:latin typeface="Calibri" panose="020F0502020204030204" pitchFamily="34" charset="0"/>
                <a:ea typeface="ＭＳ Ｐゴシック" panose="020B0600070205080204" pitchFamily="50" charset="-128"/>
              </a:defRPr>
            </a:lvl4pPr>
            <a:lvl5pPr marL="2073275" indent="-228600">
              <a:defRPr kumimoji="1">
                <a:solidFill>
                  <a:schemeClr val="tx1"/>
                </a:solidFill>
                <a:latin typeface="Calibri" panose="020F0502020204030204" pitchFamily="34" charset="0"/>
                <a:ea typeface="ＭＳ Ｐゴシック" panose="020B0600070205080204" pitchFamily="50" charset="-128"/>
              </a:defRPr>
            </a:lvl5pPr>
            <a:lvl6pPr marL="25304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76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48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020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52B8D2C-7063-49C5-9235-A2228E30984D}" type="slidenum">
              <a:rPr lang="ja-JP" altLang="en-US" smtClean="0"/>
              <a:pPr/>
              <a:t>8</a:t>
            </a:fld>
            <a:endParaRPr lang="ja-JP"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ー 1">
            <a:extLst>
              <a:ext uri="{FF2B5EF4-FFF2-40B4-BE49-F238E27FC236}">
                <a16:creationId xmlns:a16="http://schemas.microsoft.com/office/drawing/2014/main" id="{99438D34-0157-4E06-90BF-2C7E642410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ノート プレースホルダー 2">
            <a:extLst>
              <a:ext uri="{FF2B5EF4-FFF2-40B4-BE49-F238E27FC236}">
                <a16:creationId xmlns:a16="http://schemas.microsoft.com/office/drawing/2014/main" id="{CA90535D-F360-44B8-A4E4-A6306C8290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z="1200" dirty="0">
                <a:latin typeface="+mn-ea"/>
                <a:ea typeface="+mn-ea"/>
              </a:rPr>
              <a:t>　次に、農業に対する被害の現状です。</a:t>
            </a:r>
            <a:endParaRPr lang="en-US" altLang="ja-JP" sz="1200" dirty="0">
              <a:latin typeface="+mn-ea"/>
              <a:ea typeface="+mn-ea"/>
            </a:endParaRPr>
          </a:p>
          <a:p>
            <a:pPr eaLnBrk="1" hangingPunct="1">
              <a:spcBef>
                <a:spcPct val="0"/>
              </a:spcBef>
            </a:pPr>
            <a:r>
              <a:rPr lang="ja-JP" altLang="en-US" sz="1200" dirty="0">
                <a:latin typeface="+mn-ea"/>
                <a:ea typeface="+mn-ea"/>
              </a:rPr>
              <a:t>　スライドをご覧ください。</a:t>
            </a:r>
            <a:endParaRPr lang="en-US" altLang="ja-JP" sz="1200" dirty="0">
              <a:latin typeface="+mn-ea"/>
              <a:ea typeface="+mn-ea"/>
            </a:endParaRPr>
          </a:p>
          <a:p>
            <a:pPr eaLnBrk="1" hangingPunct="1">
              <a:spcBef>
                <a:spcPct val="0"/>
              </a:spcBef>
            </a:pPr>
            <a:r>
              <a:rPr lang="ja-JP" altLang="en-US" sz="1200" dirty="0">
                <a:latin typeface="+mn-ea"/>
                <a:ea typeface="+mn-ea"/>
              </a:rPr>
              <a:t>　</a:t>
            </a:r>
            <a:r>
              <a:rPr lang="ja-JP" altLang="ja-JP" sz="1200" dirty="0">
                <a:latin typeface="+mn-ea"/>
                <a:ea typeface="+mn-ea"/>
              </a:rPr>
              <a:t>農作物被害額は、</a:t>
            </a:r>
            <a:r>
              <a:rPr lang="ja-JP" altLang="en-US" sz="1200" dirty="0">
                <a:latin typeface="+mn-ea"/>
                <a:ea typeface="+mn-ea"/>
              </a:rPr>
              <a:t>シカ</a:t>
            </a:r>
            <a:r>
              <a:rPr lang="ja-JP" altLang="ja-JP" sz="1200" dirty="0">
                <a:latin typeface="+mn-ea"/>
                <a:ea typeface="+mn-ea"/>
              </a:rPr>
              <a:t>、イノシシ</a:t>
            </a:r>
            <a:r>
              <a:rPr lang="ja-JP" altLang="en-US" sz="1200" dirty="0">
                <a:latin typeface="+mn-ea"/>
                <a:ea typeface="+mn-ea"/>
              </a:rPr>
              <a:t>が多くを占めています。</a:t>
            </a:r>
            <a:endParaRPr lang="en-US" altLang="ja-JP" sz="1200" dirty="0">
              <a:latin typeface="+mn-ea"/>
              <a:ea typeface="+mn-ea"/>
            </a:endParaRPr>
          </a:p>
          <a:p>
            <a:pPr eaLnBrk="1" hangingPunct="1">
              <a:spcBef>
                <a:spcPct val="0"/>
              </a:spcBef>
            </a:pPr>
            <a:r>
              <a:rPr lang="ja-JP" altLang="en-US" sz="1200" dirty="0">
                <a:latin typeface="+mn-ea"/>
                <a:ea typeface="+mn-ea"/>
              </a:rPr>
              <a:t>　グラフを見ると、</a:t>
            </a:r>
            <a:r>
              <a:rPr lang="ja-JP" altLang="ja-JP" sz="1200" dirty="0">
                <a:effectLst/>
                <a:latin typeface="+mn-ea"/>
                <a:ea typeface="+mn-ea"/>
                <a:cs typeface="Times New Roman" panose="02020603050405020304" pitchFamily="18" charset="0"/>
              </a:rPr>
              <a:t>野生鳥獣による農作物被害額は、</a:t>
            </a:r>
            <a:r>
              <a:rPr lang="en-US" altLang="ja-JP" sz="1200" dirty="0">
                <a:effectLst/>
                <a:latin typeface="+mn-ea"/>
                <a:ea typeface="+mn-ea"/>
                <a:cs typeface="Times New Roman" panose="02020603050405020304" pitchFamily="18" charset="0"/>
              </a:rPr>
              <a:t>2022</a:t>
            </a:r>
            <a:r>
              <a:rPr lang="ja-JP" altLang="ja-JP" sz="1200" dirty="0">
                <a:effectLst/>
                <a:latin typeface="+mn-ea"/>
                <a:ea typeface="+mn-ea"/>
                <a:cs typeface="Times New Roman" panose="02020603050405020304" pitchFamily="18" charset="0"/>
              </a:rPr>
              <a:t>（令和４）年度では約</a:t>
            </a:r>
            <a:r>
              <a:rPr lang="en-US" altLang="ja-JP" sz="1200" dirty="0">
                <a:effectLst/>
                <a:latin typeface="+mn-ea"/>
                <a:ea typeface="+mn-ea"/>
                <a:cs typeface="Times New Roman" panose="02020603050405020304" pitchFamily="18" charset="0"/>
              </a:rPr>
              <a:t>156</a:t>
            </a:r>
            <a:r>
              <a:rPr lang="ja-JP" altLang="ja-JP" sz="1200" dirty="0">
                <a:effectLst/>
                <a:latin typeface="+mn-ea"/>
                <a:ea typeface="+mn-ea"/>
                <a:cs typeface="Times New Roman" panose="02020603050405020304" pitchFamily="18" charset="0"/>
              </a:rPr>
              <a:t>億円発生しています。</a:t>
            </a:r>
            <a:endParaRPr lang="en-US" altLang="ja-JP" sz="1200" dirty="0">
              <a:effectLst/>
              <a:latin typeface="+mn-ea"/>
              <a:ea typeface="+mn-ea"/>
              <a:cs typeface="Times New Roman" panose="02020603050405020304" pitchFamily="18" charset="0"/>
            </a:endParaRPr>
          </a:p>
          <a:p>
            <a:pPr eaLnBrk="1" hangingPunct="1">
              <a:spcBef>
                <a:spcPct val="0"/>
              </a:spcBef>
            </a:pPr>
            <a:r>
              <a:rPr lang="ja-JP" altLang="en-US" sz="1200" dirty="0">
                <a:effectLst/>
                <a:latin typeface="+mn-ea"/>
                <a:ea typeface="+mn-ea"/>
                <a:cs typeface="Times New Roman" panose="02020603050405020304" pitchFamily="18" charset="0"/>
              </a:rPr>
              <a:t>　</a:t>
            </a:r>
            <a:r>
              <a:rPr lang="en-US" altLang="ja-JP" sz="1200" dirty="0">
                <a:effectLst/>
                <a:latin typeface="+mn-ea"/>
                <a:ea typeface="+mn-ea"/>
                <a:cs typeface="Times New Roman" panose="02020603050405020304" pitchFamily="18" charset="0"/>
              </a:rPr>
              <a:t>2010</a:t>
            </a:r>
            <a:r>
              <a:rPr lang="ja-JP" altLang="ja-JP" sz="1200" dirty="0">
                <a:effectLst/>
                <a:latin typeface="+mn-ea"/>
                <a:ea typeface="+mn-ea"/>
                <a:cs typeface="Times New Roman" panose="02020603050405020304" pitchFamily="18" charset="0"/>
              </a:rPr>
              <a:t>（平成</a:t>
            </a:r>
            <a:r>
              <a:rPr lang="en-US" altLang="ja-JP" sz="1200" dirty="0">
                <a:effectLst/>
                <a:latin typeface="+mn-ea"/>
                <a:ea typeface="+mn-ea"/>
                <a:cs typeface="Times New Roman" panose="02020603050405020304" pitchFamily="18" charset="0"/>
              </a:rPr>
              <a:t>22</a:t>
            </a:r>
            <a:r>
              <a:rPr lang="ja-JP" altLang="ja-JP" sz="1200" dirty="0">
                <a:effectLst/>
                <a:latin typeface="+mn-ea"/>
                <a:ea typeface="+mn-ea"/>
                <a:cs typeface="Times New Roman" panose="02020603050405020304" pitchFamily="18" charset="0"/>
              </a:rPr>
              <a:t>）年度には約</a:t>
            </a:r>
            <a:r>
              <a:rPr lang="en-US" altLang="ja-JP" sz="1200" dirty="0">
                <a:effectLst/>
                <a:latin typeface="+mn-ea"/>
                <a:ea typeface="+mn-ea"/>
                <a:cs typeface="Times New Roman" panose="02020603050405020304" pitchFamily="18" charset="0"/>
              </a:rPr>
              <a:t>239</a:t>
            </a:r>
            <a:r>
              <a:rPr lang="ja-JP" altLang="ja-JP" sz="1200" dirty="0">
                <a:effectLst/>
                <a:latin typeface="+mn-ea"/>
                <a:ea typeface="+mn-ea"/>
                <a:cs typeface="Times New Roman" panose="02020603050405020304" pitchFamily="18" charset="0"/>
              </a:rPr>
              <a:t>億円の被害額が発生しており、過去と比較すると減少傾向にありますが</a:t>
            </a:r>
            <a:r>
              <a:rPr lang="ja-JP" altLang="en-US" sz="1200" dirty="0">
                <a:effectLst/>
                <a:latin typeface="+mn-ea"/>
                <a:ea typeface="+mn-ea"/>
                <a:cs typeface="Times New Roman" panose="02020603050405020304" pitchFamily="18" charset="0"/>
              </a:rPr>
              <a:t>、</a:t>
            </a:r>
            <a:r>
              <a:rPr kumimoji="1" lang="ja-JP" altLang="en-US" sz="1200" kern="1200" dirty="0">
                <a:solidFill>
                  <a:schemeClr val="tx1"/>
                </a:solidFill>
                <a:effectLst/>
                <a:latin typeface="+mn-ea"/>
                <a:ea typeface="+mn-ea"/>
              </a:rPr>
              <a:t>昨年度は約</a:t>
            </a:r>
            <a:r>
              <a:rPr kumimoji="1" lang="en-US" altLang="ja-JP" sz="1200" kern="1200" dirty="0">
                <a:solidFill>
                  <a:schemeClr val="tx1"/>
                </a:solidFill>
                <a:effectLst/>
                <a:latin typeface="+mn-ea"/>
                <a:ea typeface="+mn-ea"/>
              </a:rPr>
              <a:t>155</a:t>
            </a:r>
            <a:r>
              <a:rPr kumimoji="1" lang="ja-JP" altLang="en-US" sz="1200" kern="1200" dirty="0">
                <a:solidFill>
                  <a:schemeClr val="tx1"/>
                </a:solidFill>
                <a:effectLst/>
                <a:latin typeface="+mn-ea"/>
                <a:ea typeface="+mn-ea"/>
              </a:rPr>
              <a:t>億円でしたので、昨年度より約</a:t>
            </a:r>
            <a:r>
              <a:rPr kumimoji="1" lang="en-US" altLang="ja-JP" sz="1200" kern="1200" dirty="0">
                <a:solidFill>
                  <a:schemeClr val="tx1"/>
                </a:solidFill>
                <a:effectLst/>
                <a:latin typeface="+mn-ea"/>
                <a:ea typeface="+mn-ea"/>
              </a:rPr>
              <a:t>1</a:t>
            </a:r>
            <a:r>
              <a:rPr kumimoji="1" lang="ja-JP" altLang="en-US" sz="1200" kern="1200" dirty="0">
                <a:solidFill>
                  <a:schemeClr val="tx1"/>
                </a:solidFill>
                <a:effectLst/>
                <a:latin typeface="+mn-ea"/>
                <a:ea typeface="+mn-ea"/>
              </a:rPr>
              <a:t>億円増加しています。</a:t>
            </a:r>
            <a:endParaRPr kumimoji="1" lang="en-US" altLang="ja-JP" sz="1200" kern="1200" dirty="0">
              <a:solidFill>
                <a:schemeClr val="tx1"/>
              </a:solidFill>
              <a:effectLst/>
              <a:latin typeface="+mn-ea"/>
              <a:ea typeface="+mn-ea"/>
            </a:endParaRPr>
          </a:p>
          <a:p>
            <a:pPr eaLnBrk="1" hangingPunct="1">
              <a:spcBef>
                <a:spcPct val="0"/>
              </a:spcBef>
            </a:pPr>
            <a:r>
              <a:rPr kumimoji="1" lang="ja-JP" altLang="en-US" sz="1200" kern="1200" dirty="0">
                <a:solidFill>
                  <a:schemeClr val="tx1"/>
                </a:solidFill>
                <a:effectLst/>
                <a:latin typeface="+mn-ea"/>
                <a:ea typeface="+mn-ea"/>
              </a:rPr>
              <a:t>　鳥獣別の被害金額をみると、イノシシが前年度より約３億円減少している一方、シカは約４億円、増加しています。</a:t>
            </a:r>
            <a:endParaRPr kumimoji="1" lang="en-US" altLang="ja-JP" sz="1200" kern="1200" dirty="0">
              <a:solidFill>
                <a:schemeClr val="tx1"/>
              </a:solidFill>
              <a:effectLst/>
              <a:latin typeface="+mn-ea"/>
              <a:ea typeface="+mn-ea"/>
            </a:endParaRPr>
          </a:p>
          <a:p>
            <a:pPr eaLnBrk="1" hangingPunct="1">
              <a:spcBef>
                <a:spcPct val="0"/>
              </a:spcBef>
            </a:pPr>
            <a:endParaRPr kumimoji="1" lang="en-US" altLang="ja-JP" sz="1200" kern="1200" dirty="0">
              <a:solidFill>
                <a:schemeClr val="tx1"/>
              </a:solidFill>
              <a:effectLst/>
              <a:latin typeface="+mn-ea"/>
              <a:ea typeface="+mn-ea"/>
            </a:endParaRPr>
          </a:p>
          <a:p>
            <a:pPr eaLnBrk="1" hangingPunct="1">
              <a:spcBef>
                <a:spcPct val="0"/>
              </a:spcBef>
            </a:pPr>
            <a:r>
              <a:rPr lang="ja-JP" altLang="en-US" sz="1200" dirty="0">
                <a:latin typeface="+mn-ea"/>
                <a:ea typeface="+mn-ea"/>
              </a:rPr>
              <a:t>　捕獲だけでなく、防護柵等の被害防除対策等も進められていますが、なかなか被害を減らすことが出来ないのが現状です。</a:t>
            </a:r>
            <a:endParaRPr lang="en-US" altLang="ja-JP" sz="1200" dirty="0">
              <a:latin typeface="+mn-ea"/>
              <a:ea typeface="+mn-ea"/>
            </a:endParaRPr>
          </a:p>
        </p:txBody>
      </p:sp>
      <p:sp>
        <p:nvSpPr>
          <p:cNvPr id="34820" name="スライド番号プレースホルダー 3">
            <a:extLst>
              <a:ext uri="{FF2B5EF4-FFF2-40B4-BE49-F238E27FC236}">
                <a16:creationId xmlns:a16="http://schemas.microsoft.com/office/drawing/2014/main" id="{60B78DE2-D2F9-4CFF-9522-A24D839404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208" indent="-283264">
              <a:defRPr kumimoji="1">
                <a:solidFill>
                  <a:schemeClr val="tx1"/>
                </a:solidFill>
                <a:latin typeface="Calibri" panose="020F0502020204030204" pitchFamily="34" charset="0"/>
                <a:ea typeface="ＭＳ Ｐゴシック" panose="020B0600070205080204" pitchFamily="50" charset="-128"/>
              </a:defRPr>
            </a:lvl2pPr>
            <a:lvl3pPr marL="1140925" indent="-226611">
              <a:defRPr kumimoji="1">
                <a:solidFill>
                  <a:schemeClr val="tx1"/>
                </a:solidFill>
                <a:latin typeface="Calibri" panose="020F0502020204030204" pitchFamily="34" charset="0"/>
                <a:ea typeface="ＭＳ Ｐゴシック" panose="020B0600070205080204" pitchFamily="50" charset="-128"/>
              </a:defRPr>
            </a:lvl3pPr>
            <a:lvl4pPr marL="1597295" indent="-226611">
              <a:defRPr kumimoji="1">
                <a:solidFill>
                  <a:schemeClr val="tx1"/>
                </a:solidFill>
                <a:latin typeface="Calibri" panose="020F0502020204030204" pitchFamily="34" charset="0"/>
                <a:ea typeface="ＭＳ Ｐゴシック" panose="020B0600070205080204" pitchFamily="50" charset="-128"/>
              </a:defRPr>
            </a:lvl4pPr>
            <a:lvl5pPr marL="2055238" indent="-226611">
              <a:defRPr kumimoji="1">
                <a:solidFill>
                  <a:schemeClr val="tx1"/>
                </a:solidFill>
                <a:latin typeface="Calibri" panose="020F0502020204030204" pitchFamily="34" charset="0"/>
                <a:ea typeface="ＭＳ Ｐゴシック" panose="020B0600070205080204" pitchFamily="50" charset="-128"/>
              </a:defRPr>
            </a:lvl5pPr>
            <a:lvl6pPr marL="2508460"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1682"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14905"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8127"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98A3F02-A67C-4E5B-843A-3DD77440D20E}" type="slidenum">
              <a:rPr lang="ja-JP" altLang="en-US" smtClean="0">
                <a:solidFill>
                  <a:srgbClr val="000000"/>
                </a:solidFill>
              </a:rPr>
              <a:pPr/>
              <a:t>9</a:t>
            </a:fld>
            <a:endParaRPr lang="ja-JP" altLang="en-US" dirty="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D4ADA7A2-D24D-429E-8A92-5CD7634C26D8}"/>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16:creationId xmlns:a16="http://schemas.microsoft.com/office/drawing/2014/main" id="{D545CA36-09E9-4C2A-A63D-EAB5DB172469}"/>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a:extLst>
              <a:ext uri="{FF2B5EF4-FFF2-40B4-BE49-F238E27FC236}">
                <a16:creationId xmlns:a16="http://schemas.microsoft.com/office/drawing/2014/main" id="{7AECD056-DC7C-4B81-A1E1-2AE9B31FC815}"/>
              </a:ext>
            </a:extLst>
          </p:cNvPr>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758952"/>
            <a:ext cx="7543800" cy="3566160"/>
          </a:xfrm>
        </p:spPr>
        <p:txBody>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7" name="Date Placeholder 3">
            <a:extLst>
              <a:ext uri="{FF2B5EF4-FFF2-40B4-BE49-F238E27FC236}">
                <a16:creationId xmlns:a16="http://schemas.microsoft.com/office/drawing/2014/main" id="{C05FCDF5-539D-4669-9774-6E45037C2245}"/>
              </a:ext>
            </a:extLst>
          </p:cNvPr>
          <p:cNvSpPr>
            <a:spLocks noGrp="1"/>
          </p:cNvSpPr>
          <p:nvPr>
            <p:ph type="dt" sz="half" idx="10"/>
          </p:nvPr>
        </p:nvSpPr>
        <p:spPr/>
        <p:txBody>
          <a:bodyPr/>
          <a:lstStyle>
            <a:lvl1pPr>
              <a:defRPr/>
            </a:lvl1pPr>
          </a:lstStyle>
          <a:p>
            <a:pPr>
              <a:defRPr/>
            </a:pPr>
            <a:fld id="{4FC1F103-1038-4661-8A0C-C5FDB0363276}" type="datetimeFigureOut">
              <a:rPr lang="ja-JP" altLang="en-US"/>
              <a:pPr>
                <a:defRPr/>
              </a:pPr>
              <a:t>2024/3/19</a:t>
            </a:fld>
            <a:endParaRPr lang="ja-JP" altLang="en-US" dirty="0"/>
          </a:p>
        </p:txBody>
      </p:sp>
      <p:sp>
        <p:nvSpPr>
          <p:cNvPr id="8" name="Footer Placeholder 4">
            <a:extLst>
              <a:ext uri="{FF2B5EF4-FFF2-40B4-BE49-F238E27FC236}">
                <a16:creationId xmlns:a16="http://schemas.microsoft.com/office/drawing/2014/main" id="{A6271066-402C-4754-8551-44D0ADA1D306}"/>
              </a:ext>
            </a:extLst>
          </p:cNvPr>
          <p:cNvSpPr>
            <a:spLocks noGrp="1"/>
          </p:cNvSpPr>
          <p:nvPr>
            <p:ph type="ftr" sz="quarter" idx="11"/>
          </p:nvPr>
        </p:nvSpPr>
        <p:spPr/>
        <p:txBody>
          <a:bodyPr/>
          <a:lstStyle>
            <a:lvl1pPr>
              <a:defRPr/>
            </a:lvl1pPr>
          </a:lstStyle>
          <a:p>
            <a:pPr>
              <a:defRPr/>
            </a:pPr>
            <a:endParaRPr lang="ja-JP" altLang="en-US" dirty="0"/>
          </a:p>
        </p:txBody>
      </p:sp>
      <p:sp>
        <p:nvSpPr>
          <p:cNvPr id="9" name="Slide Number Placeholder 5">
            <a:extLst>
              <a:ext uri="{FF2B5EF4-FFF2-40B4-BE49-F238E27FC236}">
                <a16:creationId xmlns:a16="http://schemas.microsoft.com/office/drawing/2014/main" id="{AFF38AF9-6354-46C1-9BF1-5B12D378F3FF}"/>
              </a:ext>
            </a:extLst>
          </p:cNvPr>
          <p:cNvSpPr>
            <a:spLocks noGrp="1"/>
          </p:cNvSpPr>
          <p:nvPr>
            <p:ph type="sldNum" sz="quarter" idx="12"/>
          </p:nvPr>
        </p:nvSpPr>
        <p:spPr/>
        <p:txBody>
          <a:bodyPr/>
          <a:lstStyle>
            <a:lvl1pPr>
              <a:defRPr/>
            </a:lvl1pPr>
          </a:lstStyle>
          <a:p>
            <a:pPr>
              <a:defRPr/>
            </a:pPr>
            <a:fld id="{D6D725D9-9A14-491E-9B17-F387CF2A642F}" type="slidenum">
              <a:rPr lang="ja-JP" altLang="en-US"/>
              <a:pPr>
                <a:defRPr/>
              </a:pPr>
              <a:t>‹#›</a:t>
            </a:fld>
            <a:endParaRPr lang="ja-JP" altLang="en-US" dirty="0"/>
          </a:p>
        </p:txBody>
      </p:sp>
    </p:spTree>
    <p:extLst>
      <p:ext uri="{BB962C8B-B14F-4D97-AF65-F5344CB8AC3E}">
        <p14:creationId xmlns:p14="http://schemas.microsoft.com/office/powerpoint/2010/main" val="2010516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B3662FCD-BE92-4A85-8DC3-74BE5E1A33EE}"/>
              </a:ext>
            </a:extLst>
          </p:cNvPr>
          <p:cNvSpPr>
            <a:spLocks noGrp="1"/>
          </p:cNvSpPr>
          <p:nvPr>
            <p:ph type="dt" sz="half" idx="10"/>
          </p:nvPr>
        </p:nvSpPr>
        <p:spPr/>
        <p:txBody>
          <a:bodyPr/>
          <a:lstStyle>
            <a:lvl1pPr>
              <a:defRPr/>
            </a:lvl1pPr>
          </a:lstStyle>
          <a:p>
            <a:pPr>
              <a:defRPr/>
            </a:pPr>
            <a:fld id="{E2788283-0311-4D22-8173-BD68F1B50446}" type="datetimeFigureOut">
              <a:rPr lang="ja-JP" altLang="en-US"/>
              <a:pPr>
                <a:defRPr/>
              </a:pPr>
              <a:t>2024/3/19</a:t>
            </a:fld>
            <a:endParaRPr lang="ja-JP" altLang="en-US" dirty="0"/>
          </a:p>
        </p:txBody>
      </p:sp>
      <p:sp>
        <p:nvSpPr>
          <p:cNvPr id="5" name="Footer Placeholder 4">
            <a:extLst>
              <a:ext uri="{FF2B5EF4-FFF2-40B4-BE49-F238E27FC236}">
                <a16:creationId xmlns:a16="http://schemas.microsoft.com/office/drawing/2014/main" id="{7021CCF2-7EE3-4A08-A1DD-AF0467E0406F}"/>
              </a:ext>
            </a:extLst>
          </p:cNvPr>
          <p:cNvSpPr>
            <a:spLocks noGrp="1"/>
          </p:cNvSpPr>
          <p:nvPr>
            <p:ph type="ftr" sz="quarter" idx="11"/>
          </p:nvPr>
        </p:nvSpPr>
        <p:spPr/>
        <p:txBody>
          <a:bodyPr/>
          <a:lstStyle>
            <a:lvl1pPr>
              <a:defRPr/>
            </a:lvl1pPr>
          </a:lstStyle>
          <a:p>
            <a:pPr>
              <a:defRPr/>
            </a:pPr>
            <a:endParaRPr lang="ja-JP" altLang="en-US" dirty="0"/>
          </a:p>
        </p:txBody>
      </p:sp>
      <p:sp>
        <p:nvSpPr>
          <p:cNvPr id="6" name="Slide Number Placeholder 5">
            <a:extLst>
              <a:ext uri="{FF2B5EF4-FFF2-40B4-BE49-F238E27FC236}">
                <a16:creationId xmlns:a16="http://schemas.microsoft.com/office/drawing/2014/main" id="{0F628CD2-D724-469A-BC63-BF5847E38EF6}"/>
              </a:ext>
            </a:extLst>
          </p:cNvPr>
          <p:cNvSpPr>
            <a:spLocks noGrp="1"/>
          </p:cNvSpPr>
          <p:nvPr>
            <p:ph type="sldNum" sz="quarter" idx="12"/>
          </p:nvPr>
        </p:nvSpPr>
        <p:spPr/>
        <p:txBody>
          <a:bodyPr/>
          <a:lstStyle>
            <a:lvl1pPr>
              <a:defRPr/>
            </a:lvl1pPr>
          </a:lstStyle>
          <a:p>
            <a:pPr>
              <a:defRPr/>
            </a:pPr>
            <a:fld id="{9F5E9A0C-CD70-460D-B20E-E218AD5F2DE1}" type="slidenum">
              <a:rPr lang="ja-JP" altLang="en-US"/>
              <a:pPr>
                <a:defRPr/>
              </a:pPr>
              <a:t>‹#›</a:t>
            </a:fld>
            <a:endParaRPr lang="ja-JP" altLang="en-US" dirty="0"/>
          </a:p>
        </p:txBody>
      </p:sp>
    </p:spTree>
    <p:extLst>
      <p:ext uri="{BB962C8B-B14F-4D97-AF65-F5344CB8AC3E}">
        <p14:creationId xmlns:p14="http://schemas.microsoft.com/office/powerpoint/2010/main" val="2882091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36B67B6E-584F-4A99-A079-976A2B52BC77}"/>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16:creationId xmlns:a16="http://schemas.microsoft.com/office/drawing/2014/main" id="{1E71CDC0-0C13-41FE-85AA-91443ABEB593}"/>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Date Placeholder 3">
            <a:extLst>
              <a:ext uri="{FF2B5EF4-FFF2-40B4-BE49-F238E27FC236}">
                <a16:creationId xmlns:a16="http://schemas.microsoft.com/office/drawing/2014/main" id="{7FA6EDF8-B85C-441A-9A36-03B63A8A72E8}"/>
              </a:ext>
            </a:extLst>
          </p:cNvPr>
          <p:cNvSpPr>
            <a:spLocks noGrp="1"/>
          </p:cNvSpPr>
          <p:nvPr>
            <p:ph type="dt" sz="half" idx="10"/>
          </p:nvPr>
        </p:nvSpPr>
        <p:spPr/>
        <p:txBody>
          <a:bodyPr/>
          <a:lstStyle>
            <a:lvl1pPr>
              <a:defRPr/>
            </a:lvl1pPr>
          </a:lstStyle>
          <a:p>
            <a:pPr>
              <a:defRPr/>
            </a:pPr>
            <a:fld id="{498AEE3D-ECA9-4BD8-B291-8B8F05E8A8CF}" type="datetimeFigureOut">
              <a:rPr lang="ja-JP" altLang="en-US"/>
              <a:pPr>
                <a:defRPr/>
              </a:pPr>
              <a:t>2024/3/19</a:t>
            </a:fld>
            <a:endParaRPr lang="ja-JP" altLang="en-US" dirty="0"/>
          </a:p>
        </p:txBody>
      </p:sp>
      <p:sp>
        <p:nvSpPr>
          <p:cNvPr id="7" name="Footer Placeholder 4">
            <a:extLst>
              <a:ext uri="{FF2B5EF4-FFF2-40B4-BE49-F238E27FC236}">
                <a16:creationId xmlns:a16="http://schemas.microsoft.com/office/drawing/2014/main" id="{B25FC941-0883-4457-9B2D-68BCD79FC1A1}"/>
              </a:ext>
            </a:extLst>
          </p:cNvPr>
          <p:cNvSpPr>
            <a:spLocks noGrp="1"/>
          </p:cNvSpPr>
          <p:nvPr>
            <p:ph type="ftr" sz="quarter" idx="11"/>
          </p:nvPr>
        </p:nvSpPr>
        <p:spPr/>
        <p:txBody>
          <a:bodyPr/>
          <a:lstStyle>
            <a:lvl1pPr>
              <a:defRPr/>
            </a:lvl1pPr>
          </a:lstStyle>
          <a:p>
            <a:pPr>
              <a:defRPr/>
            </a:pPr>
            <a:endParaRPr lang="ja-JP" altLang="en-US" dirty="0"/>
          </a:p>
        </p:txBody>
      </p:sp>
      <p:sp>
        <p:nvSpPr>
          <p:cNvPr id="8" name="Slide Number Placeholder 5">
            <a:extLst>
              <a:ext uri="{FF2B5EF4-FFF2-40B4-BE49-F238E27FC236}">
                <a16:creationId xmlns:a16="http://schemas.microsoft.com/office/drawing/2014/main" id="{31BB8B76-2966-48EF-8F79-4F0E3AC4C6D5}"/>
              </a:ext>
            </a:extLst>
          </p:cNvPr>
          <p:cNvSpPr>
            <a:spLocks noGrp="1"/>
          </p:cNvSpPr>
          <p:nvPr>
            <p:ph type="sldNum" sz="quarter" idx="12"/>
          </p:nvPr>
        </p:nvSpPr>
        <p:spPr/>
        <p:txBody>
          <a:bodyPr/>
          <a:lstStyle>
            <a:lvl1pPr>
              <a:defRPr/>
            </a:lvl1pPr>
          </a:lstStyle>
          <a:p>
            <a:pPr>
              <a:defRPr/>
            </a:pPr>
            <a:fld id="{94C9BFD3-536C-4790-873C-CD4D1FBA6861}" type="slidenum">
              <a:rPr lang="ja-JP" altLang="en-US"/>
              <a:pPr>
                <a:defRPr/>
              </a:pPr>
              <a:t>‹#›</a:t>
            </a:fld>
            <a:endParaRPr lang="ja-JP" altLang="en-US" dirty="0"/>
          </a:p>
        </p:txBody>
      </p:sp>
    </p:spTree>
    <p:extLst>
      <p:ext uri="{BB962C8B-B14F-4D97-AF65-F5344CB8AC3E}">
        <p14:creationId xmlns:p14="http://schemas.microsoft.com/office/powerpoint/2010/main" val="1515587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タイトル付きの&#10;コンテンツ">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08CE540C-1E08-41E0-A5D6-551991B575EA}"/>
              </a:ext>
            </a:extLst>
          </p:cNvPr>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8">
            <a:extLst>
              <a:ext uri="{FF2B5EF4-FFF2-40B4-BE49-F238E27FC236}">
                <a16:creationId xmlns:a16="http://schemas.microsoft.com/office/drawing/2014/main" id="{2D0A3651-7191-457B-A935-BFC7FE622D0E}"/>
              </a:ext>
            </a:extLst>
          </p:cNvPr>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8588" y="455575"/>
            <a:ext cx="2901465" cy="2286000"/>
          </a:xfrm>
        </p:spPr>
        <p:txBody>
          <a:bodyPr/>
          <a:lstStyle>
            <a:lvl1pPr>
              <a:defRPr sz="3600" b="0">
                <a:solidFill>
                  <a:srgbClr val="FFFFFF"/>
                </a:solidFill>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00450" y="731520"/>
            <a:ext cx="4869180" cy="5257800"/>
          </a:xfrm>
        </p:spPr>
        <p:txBody>
          <a:bodyPr/>
          <a:lstStyle>
            <a:lvl1pPr>
              <a:defRPr sz="3300"/>
            </a:lvl1pPr>
            <a:lvl2pPr>
              <a:defRPr sz="3300"/>
            </a:lvl2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6" name="Date Placeholder 4">
            <a:extLst>
              <a:ext uri="{FF2B5EF4-FFF2-40B4-BE49-F238E27FC236}">
                <a16:creationId xmlns:a16="http://schemas.microsoft.com/office/drawing/2014/main" id="{EC62EC39-C247-412A-A467-5EBC47665D5D}"/>
              </a:ext>
            </a:extLst>
          </p:cNvPr>
          <p:cNvSpPr>
            <a:spLocks noGrp="1"/>
          </p:cNvSpPr>
          <p:nvPr>
            <p:ph type="dt" sz="half" idx="10"/>
          </p:nvPr>
        </p:nvSpPr>
        <p:spPr>
          <a:xfrm>
            <a:off x="349250" y="6459538"/>
            <a:ext cx="1963738" cy="365125"/>
          </a:xfrm>
        </p:spPr>
        <p:txBody>
          <a:bodyPr/>
          <a:lstStyle>
            <a:lvl1pPr algn="l">
              <a:defRPr/>
            </a:lvl1pPr>
          </a:lstStyle>
          <a:p>
            <a:pPr>
              <a:defRPr/>
            </a:pPr>
            <a:fld id="{629C43F8-02C7-46DB-8F17-1AE2459C67DD}" type="datetimeFigureOut">
              <a:rPr lang="ja-JP" altLang="en-US"/>
              <a:pPr>
                <a:defRPr/>
              </a:pPr>
              <a:t>2024/3/19</a:t>
            </a:fld>
            <a:endParaRPr lang="ja-JP" altLang="en-US" dirty="0"/>
          </a:p>
        </p:txBody>
      </p:sp>
      <p:sp>
        <p:nvSpPr>
          <p:cNvPr id="7" name="Footer Placeholder 5">
            <a:extLst>
              <a:ext uri="{FF2B5EF4-FFF2-40B4-BE49-F238E27FC236}">
                <a16:creationId xmlns:a16="http://schemas.microsoft.com/office/drawing/2014/main" id="{D4D4679B-ED7D-483D-B86A-0208275EE9A9}"/>
              </a:ext>
            </a:extLst>
          </p:cNvPr>
          <p:cNvSpPr>
            <a:spLocks noGrp="1"/>
          </p:cNvSpPr>
          <p:nvPr>
            <p:ph type="ftr" sz="quarter" idx="11"/>
          </p:nvPr>
        </p:nvSpPr>
        <p:spPr>
          <a:xfrm>
            <a:off x="3600450" y="6459538"/>
            <a:ext cx="3486150" cy="365125"/>
          </a:xfrm>
        </p:spPr>
        <p:txBody>
          <a:bodyPr/>
          <a:lstStyle>
            <a:lvl1pPr algn="l">
              <a:defRPr>
                <a:solidFill>
                  <a:schemeClr val="tx2"/>
                </a:solidFill>
              </a:defRPr>
            </a:lvl1pPr>
          </a:lstStyle>
          <a:p>
            <a:pPr>
              <a:defRPr/>
            </a:pPr>
            <a:endParaRPr lang="ja-JP" altLang="en-US" dirty="0"/>
          </a:p>
        </p:txBody>
      </p:sp>
      <p:sp>
        <p:nvSpPr>
          <p:cNvPr id="8" name="Slide Number Placeholder 6">
            <a:extLst>
              <a:ext uri="{FF2B5EF4-FFF2-40B4-BE49-F238E27FC236}">
                <a16:creationId xmlns:a16="http://schemas.microsoft.com/office/drawing/2014/main" id="{6740AFCF-7FF6-4C98-8787-5018420F26F0}"/>
              </a:ext>
            </a:extLst>
          </p:cNvPr>
          <p:cNvSpPr>
            <a:spLocks noGrp="1"/>
          </p:cNvSpPr>
          <p:nvPr>
            <p:ph type="sldNum" sz="quarter" idx="12"/>
          </p:nvPr>
        </p:nvSpPr>
        <p:spPr/>
        <p:txBody>
          <a:bodyPr/>
          <a:lstStyle>
            <a:lvl1pPr>
              <a:defRPr>
                <a:solidFill>
                  <a:schemeClr val="tx2"/>
                </a:solidFill>
              </a:defRPr>
            </a:lvl1pPr>
          </a:lstStyle>
          <a:p>
            <a:pPr>
              <a:defRPr/>
            </a:pPr>
            <a:fld id="{E152E81D-C78E-468C-A568-2056254F6180}" type="slidenum">
              <a:rPr lang="ja-JP" altLang="en-US"/>
              <a:pPr>
                <a:defRPr/>
              </a:pPr>
              <a:t>‹#›</a:t>
            </a:fld>
            <a:endParaRPr lang="ja-JP" altLang="en-US" dirty="0"/>
          </a:p>
        </p:txBody>
      </p:sp>
    </p:spTree>
    <p:extLst>
      <p:ext uri="{BB962C8B-B14F-4D97-AF65-F5344CB8AC3E}">
        <p14:creationId xmlns:p14="http://schemas.microsoft.com/office/powerpoint/2010/main" val="71769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9630FC88-1B44-45C4-B92C-CB2B0C0EB0AD}"/>
              </a:ext>
            </a:extLst>
          </p:cNvPr>
          <p:cNvSpPr>
            <a:spLocks noGrp="1"/>
          </p:cNvSpPr>
          <p:nvPr>
            <p:ph type="dt" sz="half" idx="10"/>
          </p:nvPr>
        </p:nvSpPr>
        <p:spPr/>
        <p:txBody>
          <a:bodyPr/>
          <a:lstStyle>
            <a:lvl1pPr>
              <a:defRPr/>
            </a:lvl1pPr>
          </a:lstStyle>
          <a:p>
            <a:pPr>
              <a:defRPr/>
            </a:pPr>
            <a:fld id="{0FCC328B-4791-4D64-8CE9-7ED9DDB19224}" type="datetimeFigureOut">
              <a:rPr lang="ja-JP" altLang="en-US"/>
              <a:pPr>
                <a:defRPr/>
              </a:pPr>
              <a:t>2024/3/19</a:t>
            </a:fld>
            <a:endParaRPr lang="ja-JP" altLang="en-US" dirty="0"/>
          </a:p>
        </p:txBody>
      </p:sp>
      <p:sp>
        <p:nvSpPr>
          <p:cNvPr id="5" name="Footer Placeholder 4">
            <a:extLst>
              <a:ext uri="{FF2B5EF4-FFF2-40B4-BE49-F238E27FC236}">
                <a16:creationId xmlns:a16="http://schemas.microsoft.com/office/drawing/2014/main" id="{9E6493C9-703B-42ED-9C87-5EF4B88F37A6}"/>
              </a:ext>
            </a:extLst>
          </p:cNvPr>
          <p:cNvSpPr>
            <a:spLocks noGrp="1"/>
          </p:cNvSpPr>
          <p:nvPr>
            <p:ph type="ftr" sz="quarter" idx="11"/>
          </p:nvPr>
        </p:nvSpPr>
        <p:spPr/>
        <p:txBody>
          <a:bodyPr/>
          <a:lstStyle>
            <a:lvl1pPr>
              <a:defRPr/>
            </a:lvl1pPr>
          </a:lstStyle>
          <a:p>
            <a:pPr>
              <a:defRPr/>
            </a:pPr>
            <a:endParaRPr lang="ja-JP" altLang="en-US" dirty="0"/>
          </a:p>
        </p:txBody>
      </p:sp>
      <p:sp>
        <p:nvSpPr>
          <p:cNvPr id="6" name="Slide Number Placeholder 5">
            <a:extLst>
              <a:ext uri="{FF2B5EF4-FFF2-40B4-BE49-F238E27FC236}">
                <a16:creationId xmlns:a16="http://schemas.microsoft.com/office/drawing/2014/main" id="{39A05BD0-1197-4CA4-8EE9-515F9C28A258}"/>
              </a:ext>
            </a:extLst>
          </p:cNvPr>
          <p:cNvSpPr>
            <a:spLocks noGrp="1"/>
          </p:cNvSpPr>
          <p:nvPr>
            <p:ph type="sldNum" sz="quarter" idx="12"/>
          </p:nvPr>
        </p:nvSpPr>
        <p:spPr/>
        <p:txBody>
          <a:bodyPr/>
          <a:lstStyle>
            <a:lvl1pPr>
              <a:defRPr/>
            </a:lvl1pPr>
          </a:lstStyle>
          <a:p>
            <a:pPr>
              <a:defRPr/>
            </a:pPr>
            <a:fld id="{6AFE9030-045B-44E0-A97C-0F8BC6A2C86F}" type="slidenum">
              <a:rPr lang="ja-JP" altLang="en-US"/>
              <a:pPr>
                <a:defRPr/>
              </a:pPr>
              <a:t>‹#›</a:t>
            </a:fld>
            <a:endParaRPr lang="ja-JP" altLang="en-US" dirty="0"/>
          </a:p>
        </p:txBody>
      </p:sp>
    </p:spTree>
    <p:extLst>
      <p:ext uri="{BB962C8B-B14F-4D97-AF65-F5344CB8AC3E}">
        <p14:creationId xmlns:p14="http://schemas.microsoft.com/office/powerpoint/2010/main" val="3828631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E48E2786-081F-4D9D-8BBA-144F8FB0A1C9}"/>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16:creationId xmlns:a16="http://schemas.microsoft.com/office/drawing/2014/main" id="{A950028B-F196-43D4-BB81-EA11A87EBCBF}"/>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a:extLst>
              <a:ext uri="{FF2B5EF4-FFF2-40B4-BE49-F238E27FC236}">
                <a16:creationId xmlns:a16="http://schemas.microsoft.com/office/drawing/2014/main" id="{65AE744E-B9C2-4621-82D6-C4A86A9BE12E}"/>
              </a:ext>
            </a:extLst>
          </p:cNvPr>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7" name="Date Placeholder 3">
            <a:extLst>
              <a:ext uri="{FF2B5EF4-FFF2-40B4-BE49-F238E27FC236}">
                <a16:creationId xmlns:a16="http://schemas.microsoft.com/office/drawing/2014/main" id="{BEA443A6-635A-40D0-8231-CA8DC244E426}"/>
              </a:ext>
            </a:extLst>
          </p:cNvPr>
          <p:cNvSpPr>
            <a:spLocks noGrp="1"/>
          </p:cNvSpPr>
          <p:nvPr>
            <p:ph type="dt" sz="half" idx="10"/>
          </p:nvPr>
        </p:nvSpPr>
        <p:spPr/>
        <p:txBody>
          <a:bodyPr/>
          <a:lstStyle>
            <a:lvl1pPr>
              <a:defRPr/>
            </a:lvl1pPr>
          </a:lstStyle>
          <a:p>
            <a:pPr>
              <a:defRPr/>
            </a:pPr>
            <a:fld id="{34A3ADC9-205C-430D-B87C-E1388B1AE43D}" type="datetimeFigureOut">
              <a:rPr lang="ja-JP" altLang="en-US"/>
              <a:pPr>
                <a:defRPr/>
              </a:pPr>
              <a:t>2024/3/19</a:t>
            </a:fld>
            <a:endParaRPr lang="ja-JP" altLang="en-US" dirty="0"/>
          </a:p>
        </p:txBody>
      </p:sp>
      <p:sp>
        <p:nvSpPr>
          <p:cNvPr id="8" name="Footer Placeholder 4">
            <a:extLst>
              <a:ext uri="{FF2B5EF4-FFF2-40B4-BE49-F238E27FC236}">
                <a16:creationId xmlns:a16="http://schemas.microsoft.com/office/drawing/2014/main" id="{8EF7F6CD-8508-4CEC-ABD8-5D745AA9DCCE}"/>
              </a:ext>
            </a:extLst>
          </p:cNvPr>
          <p:cNvSpPr>
            <a:spLocks noGrp="1"/>
          </p:cNvSpPr>
          <p:nvPr>
            <p:ph type="ftr" sz="quarter" idx="11"/>
          </p:nvPr>
        </p:nvSpPr>
        <p:spPr/>
        <p:txBody>
          <a:bodyPr/>
          <a:lstStyle>
            <a:lvl1pPr>
              <a:defRPr/>
            </a:lvl1pPr>
          </a:lstStyle>
          <a:p>
            <a:pPr>
              <a:defRPr/>
            </a:pPr>
            <a:endParaRPr lang="ja-JP" altLang="en-US" dirty="0"/>
          </a:p>
        </p:txBody>
      </p:sp>
      <p:sp>
        <p:nvSpPr>
          <p:cNvPr id="9" name="Slide Number Placeholder 5">
            <a:extLst>
              <a:ext uri="{FF2B5EF4-FFF2-40B4-BE49-F238E27FC236}">
                <a16:creationId xmlns:a16="http://schemas.microsoft.com/office/drawing/2014/main" id="{0DEE28B8-7889-4085-A65D-DE1B6473AA6E}"/>
              </a:ext>
            </a:extLst>
          </p:cNvPr>
          <p:cNvSpPr>
            <a:spLocks noGrp="1"/>
          </p:cNvSpPr>
          <p:nvPr>
            <p:ph type="sldNum" sz="quarter" idx="12"/>
          </p:nvPr>
        </p:nvSpPr>
        <p:spPr/>
        <p:txBody>
          <a:bodyPr/>
          <a:lstStyle>
            <a:lvl1pPr>
              <a:defRPr/>
            </a:lvl1pPr>
          </a:lstStyle>
          <a:p>
            <a:pPr>
              <a:defRPr/>
            </a:pPr>
            <a:fld id="{3C1B5EF6-21BA-4A94-BBB7-A352D283DDD6}" type="slidenum">
              <a:rPr lang="ja-JP" altLang="en-US"/>
              <a:pPr>
                <a:defRPr/>
              </a:pPr>
              <a:t>‹#›</a:t>
            </a:fld>
            <a:endParaRPr lang="ja-JP" altLang="en-US" dirty="0"/>
          </a:p>
        </p:txBody>
      </p:sp>
    </p:spTree>
    <p:extLst>
      <p:ext uri="{BB962C8B-B14F-4D97-AF65-F5344CB8AC3E}">
        <p14:creationId xmlns:p14="http://schemas.microsoft.com/office/powerpoint/2010/main" val="2646281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a:extLst>
              <a:ext uri="{FF2B5EF4-FFF2-40B4-BE49-F238E27FC236}">
                <a16:creationId xmlns:a16="http://schemas.microsoft.com/office/drawing/2014/main" id="{5D7D7F1F-8CEA-4479-9FC2-C8F08F689FA9}"/>
              </a:ext>
            </a:extLst>
          </p:cNvPr>
          <p:cNvSpPr>
            <a:spLocks noGrp="1"/>
          </p:cNvSpPr>
          <p:nvPr>
            <p:ph type="dt" sz="half" idx="10"/>
          </p:nvPr>
        </p:nvSpPr>
        <p:spPr/>
        <p:txBody>
          <a:bodyPr/>
          <a:lstStyle>
            <a:lvl1pPr>
              <a:defRPr/>
            </a:lvl1pPr>
          </a:lstStyle>
          <a:p>
            <a:pPr>
              <a:defRPr/>
            </a:pPr>
            <a:fld id="{26BDDF80-5B30-4902-AE84-103A20DE6F86}" type="datetimeFigureOut">
              <a:rPr lang="ja-JP" altLang="en-US"/>
              <a:pPr>
                <a:defRPr/>
              </a:pPr>
              <a:t>2024/3/19</a:t>
            </a:fld>
            <a:endParaRPr lang="ja-JP" altLang="en-US" dirty="0"/>
          </a:p>
        </p:txBody>
      </p:sp>
      <p:sp>
        <p:nvSpPr>
          <p:cNvPr id="6" name="Footer Placeholder 4">
            <a:extLst>
              <a:ext uri="{FF2B5EF4-FFF2-40B4-BE49-F238E27FC236}">
                <a16:creationId xmlns:a16="http://schemas.microsoft.com/office/drawing/2014/main" id="{CAF77587-D6DE-4620-9639-4CD08C757E80}"/>
              </a:ext>
            </a:extLst>
          </p:cNvPr>
          <p:cNvSpPr>
            <a:spLocks noGrp="1"/>
          </p:cNvSpPr>
          <p:nvPr>
            <p:ph type="ftr" sz="quarter" idx="11"/>
          </p:nvPr>
        </p:nvSpPr>
        <p:spPr/>
        <p:txBody>
          <a:bodyPr/>
          <a:lstStyle>
            <a:lvl1pPr>
              <a:defRPr/>
            </a:lvl1pPr>
          </a:lstStyle>
          <a:p>
            <a:pPr>
              <a:defRPr/>
            </a:pPr>
            <a:endParaRPr lang="ja-JP" altLang="en-US" dirty="0"/>
          </a:p>
        </p:txBody>
      </p:sp>
      <p:sp>
        <p:nvSpPr>
          <p:cNvPr id="7" name="Slide Number Placeholder 5">
            <a:extLst>
              <a:ext uri="{FF2B5EF4-FFF2-40B4-BE49-F238E27FC236}">
                <a16:creationId xmlns:a16="http://schemas.microsoft.com/office/drawing/2014/main" id="{22E719D3-40C3-4F68-8C6F-5BC08664F25C}"/>
              </a:ext>
            </a:extLst>
          </p:cNvPr>
          <p:cNvSpPr>
            <a:spLocks noGrp="1"/>
          </p:cNvSpPr>
          <p:nvPr>
            <p:ph type="sldNum" sz="quarter" idx="12"/>
          </p:nvPr>
        </p:nvSpPr>
        <p:spPr/>
        <p:txBody>
          <a:bodyPr/>
          <a:lstStyle>
            <a:lvl1pPr>
              <a:defRPr/>
            </a:lvl1pPr>
          </a:lstStyle>
          <a:p>
            <a:pPr>
              <a:defRPr/>
            </a:pPr>
            <a:fld id="{EB2ECD29-8BA6-497E-A7F8-E332EAF8CEB2}" type="slidenum">
              <a:rPr lang="ja-JP" altLang="en-US"/>
              <a:pPr>
                <a:defRPr/>
              </a:pPr>
              <a:t>‹#›</a:t>
            </a:fld>
            <a:endParaRPr lang="ja-JP" altLang="en-US" dirty="0"/>
          </a:p>
        </p:txBody>
      </p:sp>
    </p:spTree>
    <p:extLst>
      <p:ext uri="{BB962C8B-B14F-4D97-AF65-F5344CB8AC3E}">
        <p14:creationId xmlns:p14="http://schemas.microsoft.com/office/powerpoint/2010/main" val="2004234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22960" y="2582334"/>
            <a:ext cx="370332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63440" y="2582334"/>
            <a:ext cx="370332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a:extLst>
              <a:ext uri="{FF2B5EF4-FFF2-40B4-BE49-F238E27FC236}">
                <a16:creationId xmlns:a16="http://schemas.microsoft.com/office/drawing/2014/main" id="{A738C379-ABF1-43F8-9657-7EEC823EBA7C}"/>
              </a:ext>
            </a:extLst>
          </p:cNvPr>
          <p:cNvSpPr>
            <a:spLocks noGrp="1"/>
          </p:cNvSpPr>
          <p:nvPr>
            <p:ph type="dt" sz="half" idx="10"/>
          </p:nvPr>
        </p:nvSpPr>
        <p:spPr/>
        <p:txBody>
          <a:bodyPr/>
          <a:lstStyle>
            <a:lvl1pPr>
              <a:defRPr/>
            </a:lvl1pPr>
          </a:lstStyle>
          <a:p>
            <a:pPr>
              <a:defRPr/>
            </a:pPr>
            <a:fld id="{E3CA588B-2069-489B-8D2B-99323BBBAC8F}" type="datetimeFigureOut">
              <a:rPr lang="ja-JP" altLang="en-US"/>
              <a:pPr>
                <a:defRPr/>
              </a:pPr>
              <a:t>2024/3/19</a:t>
            </a:fld>
            <a:endParaRPr lang="ja-JP" altLang="en-US" dirty="0"/>
          </a:p>
        </p:txBody>
      </p:sp>
      <p:sp>
        <p:nvSpPr>
          <p:cNvPr id="8" name="Footer Placeholder 4">
            <a:extLst>
              <a:ext uri="{FF2B5EF4-FFF2-40B4-BE49-F238E27FC236}">
                <a16:creationId xmlns:a16="http://schemas.microsoft.com/office/drawing/2014/main" id="{FC2C1D5D-49E4-4DA7-93E8-573CC5929996}"/>
              </a:ext>
            </a:extLst>
          </p:cNvPr>
          <p:cNvSpPr>
            <a:spLocks noGrp="1"/>
          </p:cNvSpPr>
          <p:nvPr>
            <p:ph type="ftr" sz="quarter" idx="11"/>
          </p:nvPr>
        </p:nvSpPr>
        <p:spPr/>
        <p:txBody>
          <a:bodyPr/>
          <a:lstStyle>
            <a:lvl1pPr>
              <a:defRPr/>
            </a:lvl1pPr>
          </a:lstStyle>
          <a:p>
            <a:pPr>
              <a:defRPr/>
            </a:pPr>
            <a:endParaRPr lang="ja-JP" altLang="en-US" dirty="0"/>
          </a:p>
        </p:txBody>
      </p:sp>
      <p:sp>
        <p:nvSpPr>
          <p:cNvPr id="9" name="Slide Number Placeholder 5">
            <a:extLst>
              <a:ext uri="{FF2B5EF4-FFF2-40B4-BE49-F238E27FC236}">
                <a16:creationId xmlns:a16="http://schemas.microsoft.com/office/drawing/2014/main" id="{DF920A6D-B17D-46BA-9AE3-F2599C297C09}"/>
              </a:ext>
            </a:extLst>
          </p:cNvPr>
          <p:cNvSpPr>
            <a:spLocks noGrp="1"/>
          </p:cNvSpPr>
          <p:nvPr>
            <p:ph type="sldNum" sz="quarter" idx="12"/>
          </p:nvPr>
        </p:nvSpPr>
        <p:spPr/>
        <p:txBody>
          <a:bodyPr/>
          <a:lstStyle>
            <a:lvl1pPr>
              <a:defRPr/>
            </a:lvl1pPr>
          </a:lstStyle>
          <a:p>
            <a:pPr>
              <a:defRPr/>
            </a:pPr>
            <a:fld id="{22395C67-6440-4FB4-B3FB-BBD261267579}" type="slidenum">
              <a:rPr lang="ja-JP" altLang="en-US"/>
              <a:pPr>
                <a:defRPr/>
              </a:pPr>
              <a:t>‹#›</a:t>
            </a:fld>
            <a:endParaRPr lang="ja-JP" altLang="en-US" dirty="0"/>
          </a:p>
        </p:txBody>
      </p:sp>
    </p:spTree>
    <p:extLst>
      <p:ext uri="{BB962C8B-B14F-4D97-AF65-F5344CB8AC3E}">
        <p14:creationId xmlns:p14="http://schemas.microsoft.com/office/powerpoint/2010/main" val="1853384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3">
            <a:extLst>
              <a:ext uri="{FF2B5EF4-FFF2-40B4-BE49-F238E27FC236}">
                <a16:creationId xmlns:a16="http://schemas.microsoft.com/office/drawing/2014/main" id="{AFCEB5E5-0BCE-42F7-A654-2255B36CE3D5}"/>
              </a:ext>
            </a:extLst>
          </p:cNvPr>
          <p:cNvSpPr>
            <a:spLocks noGrp="1"/>
          </p:cNvSpPr>
          <p:nvPr>
            <p:ph type="dt" sz="half" idx="10"/>
          </p:nvPr>
        </p:nvSpPr>
        <p:spPr/>
        <p:txBody>
          <a:bodyPr/>
          <a:lstStyle>
            <a:lvl1pPr>
              <a:defRPr/>
            </a:lvl1pPr>
          </a:lstStyle>
          <a:p>
            <a:pPr>
              <a:defRPr/>
            </a:pPr>
            <a:fld id="{38539B65-AC6B-4BCF-A2BF-BFB0674B0E03}" type="datetimeFigureOut">
              <a:rPr lang="ja-JP" altLang="en-US"/>
              <a:pPr>
                <a:defRPr/>
              </a:pPr>
              <a:t>2024/3/19</a:t>
            </a:fld>
            <a:endParaRPr lang="ja-JP" altLang="en-US" dirty="0"/>
          </a:p>
        </p:txBody>
      </p:sp>
      <p:sp>
        <p:nvSpPr>
          <p:cNvPr id="4" name="Footer Placeholder 4">
            <a:extLst>
              <a:ext uri="{FF2B5EF4-FFF2-40B4-BE49-F238E27FC236}">
                <a16:creationId xmlns:a16="http://schemas.microsoft.com/office/drawing/2014/main" id="{B4C63302-1470-40B4-82D3-82D191145F7C}"/>
              </a:ext>
            </a:extLst>
          </p:cNvPr>
          <p:cNvSpPr>
            <a:spLocks noGrp="1"/>
          </p:cNvSpPr>
          <p:nvPr>
            <p:ph type="ftr" sz="quarter" idx="11"/>
          </p:nvPr>
        </p:nvSpPr>
        <p:spPr/>
        <p:txBody>
          <a:bodyPr/>
          <a:lstStyle>
            <a:lvl1pPr>
              <a:defRPr/>
            </a:lvl1pPr>
          </a:lstStyle>
          <a:p>
            <a:pPr>
              <a:defRPr/>
            </a:pPr>
            <a:endParaRPr lang="ja-JP" altLang="en-US" dirty="0"/>
          </a:p>
        </p:txBody>
      </p:sp>
      <p:sp>
        <p:nvSpPr>
          <p:cNvPr id="5" name="Slide Number Placeholder 5">
            <a:extLst>
              <a:ext uri="{FF2B5EF4-FFF2-40B4-BE49-F238E27FC236}">
                <a16:creationId xmlns:a16="http://schemas.microsoft.com/office/drawing/2014/main" id="{2D6F3133-4502-4031-847F-0915B9217D1A}"/>
              </a:ext>
            </a:extLst>
          </p:cNvPr>
          <p:cNvSpPr>
            <a:spLocks noGrp="1"/>
          </p:cNvSpPr>
          <p:nvPr>
            <p:ph type="sldNum" sz="quarter" idx="12"/>
          </p:nvPr>
        </p:nvSpPr>
        <p:spPr/>
        <p:txBody>
          <a:bodyPr/>
          <a:lstStyle>
            <a:lvl1pPr>
              <a:defRPr/>
            </a:lvl1pPr>
          </a:lstStyle>
          <a:p>
            <a:pPr>
              <a:defRPr/>
            </a:pPr>
            <a:fld id="{070F8A67-119F-4712-BC4A-4848163D2717}" type="slidenum">
              <a:rPr lang="ja-JP" altLang="en-US"/>
              <a:pPr>
                <a:defRPr/>
              </a:pPr>
              <a:t>‹#›</a:t>
            </a:fld>
            <a:endParaRPr lang="ja-JP" altLang="en-US" dirty="0"/>
          </a:p>
        </p:txBody>
      </p:sp>
    </p:spTree>
    <p:extLst>
      <p:ext uri="{BB962C8B-B14F-4D97-AF65-F5344CB8AC3E}">
        <p14:creationId xmlns:p14="http://schemas.microsoft.com/office/powerpoint/2010/main" val="1243828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9213D24-46EE-4A23-9802-44134926DEC9}"/>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a:extLst>
              <a:ext uri="{FF2B5EF4-FFF2-40B4-BE49-F238E27FC236}">
                <a16:creationId xmlns:a16="http://schemas.microsoft.com/office/drawing/2014/main" id="{49DF1D9C-0780-4F6B-8FF2-D8C85BB18A00}"/>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a:extLst>
              <a:ext uri="{FF2B5EF4-FFF2-40B4-BE49-F238E27FC236}">
                <a16:creationId xmlns:a16="http://schemas.microsoft.com/office/drawing/2014/main" id="{F0D9EC01-FFAF-43FC-AB42-7CEB0E01FE08}"/>
              </a:ext>
            </a:extLst>
          </p:cNvPr>
          <p:cNvSpPr>
            <a:spLocks noGrp="1"/>
          </p:cNvSpPr>
          <p:nvPr>
            <p:ph type="dt" sz="half" idx="10"/>
          </p:nvPr>
        </p:nvSpPr>
        <p:spPr/>
        <p:txBody>
          <a:bodyPr/>
          <a:lstStyle>
            <a:lvl1pPr>
              <a:defRPr/>
            </a:lvl1pPr>
          </a:lstStyle>
          <a:p>
            <a:pPr>
              <a:defRPr/>
            </a:pPr>
            <a:fld id="{F015AE76-9D11-4706-AC6B-D5B7F8FCA46E}" type="datetimeFigureOut">
              <a:rPr lang="ja-JP" altLang="en-US"/>
              <a:pPr>
                <a:defRPr/>
              </a:pPr>
              <a:t>2024/3/19</a:t>
            </a:fld>
            <a:endParaRPr lang="ja-JP" altLang="en-US" dirty="0"/>
          </a:p>
        </p:txBody>
      </p:sp>
      <p:sp>
        <p:nvSpPr>
          <p:cNvPr id="5" name="Footer Placeholder 7">
            <a:extLst>
              <a:ext uri="{FF2B5EF4-FFF2-40B4-BE49-F238E27FC236}">
                <a16:creationId xmlns:a16="http://schemas.microsoft.com/office/drawing/2014/main" id="{187E3CE6-CB86-4AE1-AE3E-0C7BCCE06EEB}"/>
              </a:ext>
            </a:extLst>
          </p:cNvPr>
          <p:cNvSpPr>
            <a:spLocks noGrp="1"/>
          </p:cNvSpPr>
          <p:nvPr>
            <p:ph type="ftr" sz="quarter" idx="11"/>
          </p:nvPr>
        </p:nvSpPr>
        <p:spPr/>
        <p:txBody>
          <a:bodyPr/>
          <a:lstStyle>
            <a:lvl1pPr>
              <a:defRPr>
                <a:solidFill>
                  <a:srgbClr val="FFFFFF"/>
                </a:solidFill>
              </a:defRPr>
            </a:lvl1pPr>
          </a:lstStyle>
          <a:p>
            <a:pPr>
              <a:defRPr/>
            </a:pPr>
            <a:endParaRPr lang="ja-JP" altLang="en-US" dirty="0"/>
          </a:p>
        </p:txBody>
      </p:sp>
      <p:sp>
        <p:nvSpPr>
          <p:cNvPr id="6" name="Slide Number Placeholder 8">
            <a:extLst>
              <a:ext uri="{FF2B5EF4-FFF2-40B4-BE49-F238E27FC236}">
                <a16:creationId xmlns:a16="http://schemas.microsoft.com/office/drawing/2014/main" id="{DC4F1675-CE07-4B46-AF37-FBD621C53F69}"/>
              </a:ext>
            </a:extLst>
          </p:cNvPr>
          <p:cNvSpPr>
            <a:spLocks noGrp="1"/>
          </p:cNvSpPr>
          <p:nvPr>
            <p:ph type="sldNum" sz="quarter" idx="12"/>
          </p:nvPr>
        </p:nvSpPr>
        <p:spPr/>
        <p:txBody>
          <a:bodyPr/>
          <a:lstStyle>
            <a:lvl1pPr>
              <a:defRPr/>
            </a:lvl1pPr>
          </a:lstStyle>
          <a:p>
            <a:pPr>
              <a:defRPr/>
            </a:pPr>
            <a:fld id="{50FF0F85-4912-46F2-89FE-8B1AA6F0D9DF}" type="slidenum">
              <a:rPr lang="ja-JP" altLang="en-US"/>
              <a:pPr>
                <a:defRPr/>
              </a:pPr>
              <a:t>‹#›</a:t>
            </a:fld>
            <a:endParaRPr lang="ja-JP" altLang="en-US" dirty="0"/>
          </a:p>
        </p:txBody>
      </p:sp>
    </p:spTree>
    <p:extLst>
      <p:ext uri="{BB962C8B-B14F-4D97-AF65-F5344CB8AC3E}">
        <p14:creationId xmlns:p14="http://schemas.microsoft.com/office/powerpoint/2010/main" val="358022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B81B80F-F3BA-4231-9744-1001F3D41EF2}"/>
              </a:ext>
            </a:extLst>
          </p:cNvPr>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a:extLst>
              <a:ext uri="{FF2B5EF4-FFF2-40B4-BE49-F238E27FC236}">
                <a16:creationId xmlns:a16="http://schemas.microsoft.com/office/drawing/2014/main" id="{3D4BF9CD-A2E0-4644-A766-9E45C305F541}"/>
              </a:ext>
            </a:extLst>
          </p:cNvPr>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7" name="Date Placeholder 4">
            <a:extLst>
              <a:ext uri="{FF2B5EF4-FFF2-40B4-BE49-F238E27FC236}">
                <a16:creationId xmlns:a16="http://schemas.microsoft.com/office/drawing/2014/main" id="{63251431-2607-4BCA-87C1-985C7665C1CF}"/>
              </a:ext>
            </a:extLst>
          </p:cNvPr>
          <p:cNvSpPr>
            <a:spLocks noGrp="1"/>
          </p:cNvSpPr>
          <p:nvPr>
            <p:ph type="dt" sz="half" idx="10"/>
          </p:nvPr>
        </p:nvSpPr>
        <p:spPr>
          <a:xfrm>
            <a:off x="349250" y="6459538"/>
            <a:ext cx="1963738" cy="365125"/>
          </a:xfrm>
        </p:spPr>
        <p:txBody>
          <a:bodyPr/>
          <a:lstStyle>
            <a:lvl1pPr algn="l">
              <a:defRPr/>
            </a:lvl1pPr>
          </a:lstStyle>
          <a:p>
            <a:pPr>
              <a:defRPr/>
            </a:pPr>
            <a:fld id="{6FE862A0-8048-4DDC-9318-AA08AC92699B}" type="datetimeFigureOut">
              <a:rPr lang="ja-JP" altLang="en-US"/>
              <a:pPr>
                <a:defRPr/>
              </a:pPr>
              <a:t>2024/3/19</a:t>
            </a:fld>
            <a:endParaRPr lang="ja-JP" altLang="en-US" dirty="0"/>
          </a:p>
        </p:txBody>
      </p:sp>
      <p:sp>
        <p:nvSpPr>
          <p:cNvPr id="8" name="Footer Placeholder 5">
            <a:extLst>
              <a:ext uri="{FF2B5EF4-FFF2-40B4-BE49-F238E27FC236}">
                <a16:creationId xmlns:a16="http://schemas.microsoft.com/office/drawing/2014/main" id="{651D9119-0EA8-4D36-8D21-17F162B1BE64}"/>
              </a:ext>
            </a:extLst>
          </p:cNvPr>
          <p:cNvSpPr>
            <a:spLocks noGrp="1"/>
          </p:cNvSpPr>
          <p:nvPr>
            <p:ph type="ftr" sz="quarter" idx="11"/>
          </p:nvPr>
        </p:nvSpPr>
        <p:spPr>
          <a:xfrm>
            <a:off x="3600450" y="6459538"/>
            <a:ext cx="3486150" cy="365125"/>
          </a:xfrm>
        </p:spPr>
        <p:txBody>
          <a:bodyPr/>
          <a:lstStyle>
            <a:lvl1pPr algn="l">
              <a:defRPr>
                <a:solidFill>
                  <a:schemeClr val="tx2"/>
                </a:solidFill>
              </a:defRPr>
            </a:lvl1pPr>
          </a:lstStyle>
          <a:p>
            <a:pPr>
              <a:defRPr/>
            </a:pPr>
            <a:endParaRPr lang="ja-JP" altLang="en-US" dirty="0"/>
          </a:p>
        </p:txBody>
      </p:sp>
      <p:sp>
        <p:nvSpPr>
          <p:cNvPr id="9" name="Slide Number Placeholder 6">
            <a:extLst>
              <a:ext uri="{FF2B5EF4-FFF2-40B4-BE49-F238E27FC236}">
                <a16:creationId xmlns:a16="http://schemas.microsoft.com/office/drawing/2014/main" id="{7550F4F4-ECC0-47D0-8DC9-32B01BC94B67}"/>
              </a:ext>
            </a:extLst>
          </p:cNvPr>
          <p:cNvSpPr>
            <a:spLocks noGrp="1"/>
          </p:cNvSpPr>
          <p:nvPr>
            <p:ph type="sldNum" sz="quarter" idx="12"/>
          </p:nvPr>
        </p:nvSpPr>
        <p:spPr/>
        <p:txBody>
          <a:bodyPr/>
          <a:lstStyle>
            <a:lvl1pPr>
              <a:defRPr>
                <a:solidFill>
                  <a:schemeClr val="tx2"/>
                </a:solidFill>
              </a:defRPr>
            </a:lvl1pPr>
          </a:lstStyle>
          <a:p>
            <a:pPr>
              <a:defRPr/>
            </a:pPr>
            <a:fld id="{BF7A6027-1DCC-42C2-80C0-36235E326387}" type="slidenum">
              <a:rPr lang="ja-JP" altLang="en-US"/>
              <a:pPr>
                <a:defRPr/>
              </a:pPr>
              <a:t>‹#›</a:t>
            </a:fld>
            <a:endParaRPr lang="ja-JP" altLang="en-US" dirty="0"/>
          </a:p>
        </p:txBody>
      </p:sp>
    </p:spTree>
    <p:extLst>
      <p:ext uri="{BB962C8B-B14F-4D97-AF65-F5344CB8AC3E}">
        <p14:creationId xmlns:p14="http://schemas.microsoft.com/office/powerpoint/2010/main" val="2805976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4D6A7FA-1081-4F58-871A-976DEF0D60CD}"/>
              </a:ext>
            </a:extLst>
          </p:cNvPr>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a:extLst>
              <a:ext uri="{FF2B5EF4-FFF2-40B4-BE49-F238E27FC236}">
                <a16:creationId xmlns:a16="http://schemas.microsoft.com/office/drawing/2014/main" id="{2047D228-C4B6-41FB-B12F-5FA733AED9F1}"/>
              </a:ext>
            </a:extLst>
          </p:cNvPr>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dirty="0"/>
              <a:t>図を追加</a:t>
            </a:r>
            <a:endParaRPr lang="en-US" noProof="0"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7" name="Date Placeholder 4">
            <a:extLst>
              <a:ext uri="{FF2B5EF4-FFF2-40B4-BE49-F238E27FC236}">
                <a16:creationId xmlns:a16="http://schemas.microsoft.com/office/drawing/2014/main" id="{C3AE2498-ACA3-40D9-8A1D-3520E034E224}"/>
              </a:ext>
            </a:extLst>
          </p:cNvPr>
          <p:cNvSpPr>
            <a:spLocks noGrp="1"/>
          </p:cNvSpPr>
          <p:nvPr>
            <p:ph type="dt" sz="half" idx="10"/>
          </p:nvPr>
        </p:nvSpPr>
        <p:spPr/>
        <p:txBody>
          <a:bodyPr/>
          <a:lstStyle>
            <a:lvl1pPr>
              <a:defRPr/>
            </a:lvl1pPr>
          </a:lstStyle>
          <a:p>
            <a:pPr>
              <a:defRPr/>
            </a:pPr>
            <a:fld id="{FF22FC5C-608D-4A23-B098-2AD59289ABC1}" type="datetimeFigureOut">
              <a:rPr lang="ja-JP" altLang="en-US"/>
              <a:pPr>
                <a:defRPr/>
              </a:pPr>
              <a:t>2024/3/19</a:t>
            </a:fld>
            <a:endParaRPr lang="ja-JP" altLang="en-US" dirty="0"/>
          </a:p>
        </p:txBody>
      </p:sp>
      <p:sp>
        <p:nvSpPr>
          <p:cNvPr id="8" name="Footer Placeholder 5">
            <a:extLst>
              <a:ext uri="{FF2B5EF4-FFF2-40B4-BE49-F238E27FC236}">
                <a16:creationId xmlns:a16="http://schemas.microsoft.com/office/drawing/2014/main" id="{622F417B-2BBD-41F1-BB5C-8CD5872AEC45}"/>
              </a:ext>
            </a:extLst>
          </p:cNvPr>
          <p:cNvSpPr>
            <a:spLocks noGrp="1"/>
          </p:cNvSpPr>
          <p:nvPr>
            <p:ph type="ftr" sz="quarter" idx="11"/>
          </p:nvPr>
        </p:nvSpPr>
        <p:spPr/>
        <p:txBody>
          <a:bodyPr/>
          <a:lstStyle>
            <a:lvl1pPr>
              <a:defRPr/>
            </a:lvl1pPr>
          </a:lstStyle>
          <a:p>
            <a:pPr>
              <a:defRPr/>
            </a:pPr>
            <a:endParaRPr lang="ja-JP" altLang="en-US" dirty="0"/>
          </a:p>
        </p:txBody>
      </p:sp>
      <p:sp>
        <p:nvSpPr>
          <p:cNvPr id="9" name="Slide Number Placeholder 6">
            <a:extLst>
              <a:ext uri="{FF2B5EF4-FFF2-40B4-BE49-F238E27FC236}">
                <a16:creationId xmlns:a16="http://schemas.microsoft.com/office/drawing/2014/main" id="{FEEF7408-2BBC-4B38-BD08-A01B2868CB6D}"/>
              </a:ext>
            </a:extLst>
          </p:cNvPr>
          <p:cNvSpPr>
            <a:spLocks noGrp="1"/>
          </p:cNvSpPr>
          <p:nvPr>
            <p:ph type="sldNum" sz="quarter" idx="12"/>
          </p:nvPr>
        </p:nvSpPr>
        <p:spPr/>
        <p:txBody>
          <a:bodyPr/>
          <a:lstStyle>
            <a:lvl1pPr>
              <a:defRPr/>
            </a:lvl1pPr>
          </a:lstStyle>
          <a:p>
            <a:pPr>
              <a:defRPr/>
            </a:pPr>
            <a:fld id="{03FA470D-05D2-4144-B0EF-282E4F2D35F8}" type="slidenum">
              <a:rPr lang="ja-JP" altLang="en-US"/>
              <a:pPr>
                <a:defRPr/>
              </a:pPr>
              <a:t>‹#›</a:t>
            </a:fld>
            <a:endParaRPr lang="ja-JP" altLang="en-US" dirty="0"/>
          </a:p>
        </p:txBody>
      </p:sp>
    </p:spTree>
    <p:extLst>
      <p:ext uri="{BB962C8B-B14F-4D97-AF65-F5344CB8AC3E}">
        <p14:creationId xmlns:p14="http://schemas.microsoft.com/office/powerpoint/2010/main" val="4049855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2403917-664D-43BB-A38F-009842E80494}"/>
              </a:ext>
            </a:extLst>
          </p:cNvPr>
          <p:cNvSpPr/>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4CC95C00-9A43-460B-ADE5-751BC5A1BC94}"/>
              </a:ext>
            </a:extLst>
          </p:cNvPr>
          <p:cNvSpPr/>
          <p:nvPr/>
        </p:nvSpPr>
        <p:spPr>
          <a:xfrm>
            <a:off x="0" y="6334125"/>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23081B2-A7AA-48E5-AC8F-2893546AD8A6}"/>
              </a:ext>
            </a:extLst>
          </p:cNvPr>
          <p:cNvSpPr>
            <a:spLocks noGrp="1"/>
          </p:cNvSpPr>
          <p:nvPr>
            <p:ph type="title"/>
          </p:nvPr>
        </p:nvSpPr>
        <p:spPr>
          <a:xfrm>
            <a:off x="822325" y="287338"/>
            <a:ext cx="7543800" cy="144938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1029" name="Text Placeholder 2">
            <a:extLst>
              <a:ext uri="{FF2B5EF4-FFF2-40B4-BE49-F238E27FC236}">
                <a16:creationId xmlns:a16="http://schemas.microsoft.com/office/drawing/2014/main" id="{8E9975E7-B1FF-4363-81DA-6249AE0E2513}"/>
              </a:ext>
            </a:extLst>
          </p:cNvPr>
          <p:cNvSpPr>
            <a:spLocks noGrp="1"/>
          </p:cNvSpPr>
          <p:nvPr>
            <p:ph type="body" idx="1"/>
          </p:nvPr>
        </p:nvSpPr>
        <p:spPr bwMode="auto">
          <a:xfrm>
            <a:off x="822325" y="1846263"/>
            <a:ext cx="7543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a:extLst>
              <a:ext uri="{FF2B5EF4-FFF2-40B4-BE49-F238E27FC236}">
                <a16:creationId xmlns:a16="http://schemas.microsoft.com/office/drawing/2014/main" id="{277DEB86-BBDA-4E18-BB46-A30336C5F7D2}"/>
              </a:ext>
            </a:extLst>
          </p:cNvPr>
          <p:cNvSpPr>
            <a:spLocks noGrp="1"/>
          </p:cNvSpPr>
          <p:nvPr>
            <p:ph type="dt" sz="half" idx="2"/>
          </p:nvPr>
        </p:nvSpPr>
        <p:spPr>
          <a:xfrm>
            <a:off x="822325" y="6459538"/>
            <a:ext cx="1854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ea typeface="+mn-ea"/>
              </a:defRPr>
            </a:lvl1pPr>
          </a:lstStyle>
          <a:p>
            <a:pPr>
              <a:defRPr/>
            </a:pPr>
            <a:fld id="{8B524BCC-B537-4EBE-8945-00D2B38E526D}" type="datetimeFigureOut">
              <a:rPr lang="ja-JP" altLang="en-US"/>
              <a:pPr>
                <a:defRPr/>
              </a:pPr>
              <a:t>2024/3/19</a:t>
            </a:fld>
            <a:endParaRPr lang="ja-JP" altLang="en-US" dirty="0"/>
          </a:p>
        </p:txBody>
      </p:sp>
      <p:sp>
        <p:nvSpPr>
          <p:cNvPr id="5" name="Footer Placeholder 4">
            <a:extLst>
              <a:ext uri="{FF2B5EF4-FFF2-40B4-BE49-F238E27FC236}">
                <a16:creationId xmlns:a16="http://schemas.microsoft.com/office/drawing/2014/main" id="{82D61C3C-E2B7-43DD-8D03-2989033D03D3}"/>
              </a:ext>
            </a:extLst>
          </p:cNvPr>
          <p:cNvSpPr>
            <a:spLocks noGrp="1"/>
          </p:cNvSpPr>
          <p:nvPr>
            <p:ph type="ftr" sz="quarter" idx="3"/>
          </p:nvPr>
        </p:nvSpPr>
        <p:spPr>
          <a:xfrm>
            <a:off x="2765425" y="6459538"/>
            <a:ext cx="36163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ea typeface="+mn-ea"/>
              </a:defRPr>
            </a:lvl1pPr>
          </a:lstStyle>
          <a:p>
            <a:pPr>
              <a:defRPr/>
            </a:pPr>
            <a:endParaRPr lang="ja-JP" altLang="en-US" dirty="0"/>
          </a:p>
        </p:txBody>
      </p:sp>
      <p:sp>
        <p:nvSpPr>
          <p:cNvPr id="6" name="Slide Number Placeholder 5">
            <a:extLst>
              <a:ext uri="{FF2B5EF4-FFF2-40B4-BE49-F238E27FC236}">
                <a16:creationId xmlns:a16="http://schemas.microsoft.com/office/drawing/2014/main" id="{86731B19-99D7-4937-931D-B28CA2F61672}"/>
              </a:ext>
            </a:extLst>
          </p:cNvPr>
          <p:cNvSpPr>
            <a:spLocks noGrp="1"/>
          </p:cNvSpPr>
          <p:nvPr>
            <p:ph type="sldNum" sz="quarter" idx="4"/>
          </p:nvPr>
        </p:nvSpPr>
        <p:spPr>
          <a:xfrm>
            <a:off x="7424738" y="6459538"/>
            <a:ext cx="98425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pPr>
              <a:defRPr/>
            </a:pPr>
            <a:fld id="{ABA67F97-3AEF-4DE9-A0B2-5D3E2E964324}" type="slidenum">
              <a:rPr lang="ja-JP" altLang="en-US"/>
              <a:pPr>
                <a:defRPr/>
              </a:pPr>
              <a:t>‹#›</a:t>
            </a:fld>
            <a:endParaRPr lang="ja-JP" altLang="en-US" dirty="0"/>
          </a:p>
        </p:txBody>
      </p:sp>
      <p:cxnSp>
        <p:nvCxnSpPr>
          <p:cNvPr id="10" name="Straight Connector 9">
            <a:extLst>
              <a:ext uri="{FF2B5EF4-FFF2-40B4-BE49-F238E27FC236}">
                <a16:creationId xmlns:a16="http://schemas.microsoft.com/office/drawing/2014/main" id="{E64DFAF1-D9D7-4319-8636-7522CFF8B3AE}"/>
              </a:ext>
            </a:extLst>
          </p:cNvPr>
          <p:cNvCxnSpPr/>
          <p:nvPr/>
        </p:nvCxnSpPr>
        <p:spPr>
          <a:xfrm>
            <a:off x="895350" y="1738313"/>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259" r:id="rId1"/>
    <p:sldLayoutId id="2147484254" r:id="rId2"/>
    <p:sldLayoutId id="2147484260" r:id="rId3"/>
    <p:sldLayoutId id="2147484255" r:id="rId4"/>
    <p:sldLayoutId id="2147484256" r:id="rId5"/>
    <p:sldLayoutId id="2147484257" r:id="rId6"/>
    <p:sldLayoutId id="2147484261" r:id="rId7"/>
    <p:sldLayoutId id="2147484262" r:id="rId8"/>
    <p:sldLayoutId id="2147484263" r:id="rId9"/>
    <p:sldLayoutId id="2147484258" r:id="rId10"/>
    <p:sldLayoutId id="2147484264" r:id="rId11"/>
    <p:sldLayoutId id="2147484265" r:id="rId12"/>
  </p:sldLayoutIdLst>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E0DAAB-D5C8-4D60-89F7-F1E9AF580F3B}"/>
              </a:ext>
            </a:extLst>
          </p:cNvPr>
          <p:cNvSpPr>
            <a:spLocks noGrp="1"/>
          </p:cNvSpPr>
          <p:nvPr>
            <p:ph type="ctrTitle"/>
          </p:nvPr>
        </p:nvSpPr>
        <p:spPr>
          <a:xfrm>
            <a:off x="354796" y="1427163"/>
            <a:ext cx="8434409" cy="2673350"/>
          </a:xfrm>
        </p:spPr>
        <p:txBody>
          <a:bodyPr anchor="ctr" anchorCtr="1"/>
          <a:lstStyle/>
          <a:p>
            <a:pPr algn="ctr" eaLnBrk="1" fontAlgn="auto" hangingPunct="1">
              <a:spcAft>
                <a:spcPts val="0"/>
              </a:spcAft>
              <a:defRPr/>
            </a:pPr>
            <a:r>
              <a:rPr lang="ja-JP" altLang="en-US" sz="4000" dirty="0"/>
              <a:t>認定鳥獣捕獲等事業者　　</a:t>
            </a:r>
            <a:br>
              <a:rPr lang="en-US" altLang="ja-JP" sz="4000" dirty="0"/>
            </a:br>
            <a:r>
              <a:rPr lang="ja-JP" altLang="en-US" sz="4000" dirty="0"/>
              <a:t>事業管理責任者講習会資料</a:t>
            </a:r>
            <a:br>
              <a:rPr lang="en-US" altLang="ja-JP" sz="4000" dirty="0"/>
            </a:br>
            <a:br>
              <a:rPr lang="en-US" altLang="ja-JP" sz="4000" dirty="0">
                <a:solidFill>
                  <a:schemeClr val="tx1">
                    <a:lumMod val="75000"/>
                    <a:lumOff val="25000"/>
                  </a:schemeClr>
                </a:solidFill>
              </a:rPr>
            </a:br>
            <a:r>
              <a:rPr lang="ja-JP" altLang="en-US" sz="3600" dirty="0">
                <a:solidFill>
                  <a:schemeClr val="tx1">
                    <a:lumMod val="75000"/>
                    <a:lumOff val="25000"/>
                  </a:schemeClr>
                </a:solidFill>
              </a:rPr>
              <a:t>１　科学的・計画的な鳥獣の保護及び管理</a:t>
            </a:r>
            <a:endParaRPr lang="ja-JP" alt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コンテンツ プレースホルダー 2">
            <a:extLst>
              <a:ext uri="{FF2B5EF4-FFF2-40B4-BE49-F238E27FC236}">
                <a16:creationId xmlns:a16="http://schemas.microsoft.com/office/drawing/2014/main" id="{4B4A6A06-A5A4-4323-AA18-8B9FE54F3C87}"/>
              </a:ext>
            </a:extLst>
          </p:cNvPr>
          <p:cNvSpPr txBox="1">
            <a:spLocks/>
          </p:cNvSpPr>
          <p:nvPr/>
        </p:nvSpPr>
        <p:spPr bwMode="auto">
          <a:xfrm>
            <a:off x="0" y="1018980"/>
            <a:ext cx="9882910" cy="76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600"/>
              </a:spcBef>
              <a:spcAft>
                <a:spcPts val="200"/>
              </a:spcAft>
              <a:buClr>
                <a:schemeClr val="accent1"/>
              </a:buClr>
              <a:buSzPct val="100000"/>
              <a:buFont typeface="Calibri" panose="020F0502020204030204" pitchFamily="34" charset="0"/>
              <a:buNone/>
            </a:pPr>
            <a:r>
              <a:rPr lang="ja-JP" altLang="en-US" sz="2800" dirty="0">
                <a:latin typeface="ＭＳ ゴシック" panose="020B0609070205080204" pitchFamily="49" charset="-128"/>
                <a:ea typeface="ＭＳ ゴシック" panose="020B0609070205080204" pitchFamily="49" charset="-128"/>
              </a:rPr>
              <a:t>　主要な野生鳥獣による森林被害面積（令和４年度）</a:t>
            </a:r>
            <a:endParaRPr lang="en-US" altLang="ja-JP" sz="2000" dirty="0">
              <a:latin typeface="ＭＳ ゴシック" panose="020B0609070205080204" pitchFamily="49" charset="-128"/>
              <a:ea typeface="ＭＳ ゴシック" panose="020B0609070205080204" pitchFamily="49" charset="-128"/>
            </a:endParaRPr>
          </a:p>
        </p:txBody>
      </p:sp>
      <p:pic>
        <p:nvPicPr>
          <p:cNvPr id="11268" name="図 1">
            <a:extLst>
              <a:ext uri="{FF2B5EF4-FFF2-40B4-BE49-F238E27FC236}">
                <a16:creationId xmlns:a16="http://schemas.microsoft.com/office/drawing/2014/main" id="{5B7DBE21-6795-40C2-AF5B-2D92C82C2491}"/>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334000" y="2801938"/>
            <a:ext cx="3681413" cy="27257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テキスト ボックス 6">
            <a:extLst>
              <a:ext uri="{FF2B5EF4-FFF2-40B4-BE49-F238E27FC236}">
                <a16:creationId xmlns:a16="http://schemas.microsoft.com/office/drawing/2014/main" id="{A88BEC46-6454-49D5-B6B2-48522FB9FBE9}"/>
              </a:ext>
            </a:extLst>
          </p:cNvPr>
          <p:cNvSpPr txBox="1">
            <a:spLocks noChangeArrowheads="1"/>
          </p:cNvSpPr>
          <p:nvPr/>
        </p:nvSpPr>
        <p:spPr bwMode="auto">
          <a:xfrm>
            <a:off x="6731000" y="0"/>
            <a:ext cx="2397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5</a:t>
            </a:r>
            <a:r>
              <a:rPr lang="ja-JP" altLang="en-US" sz="2000" dirty="0"/>
              <a:t>ページ</a:t>
            </a:r>
          </a:p>
        </p:txBody>
      </p:sp>
      <p:sp>
        <p:nvSpPr>
          <p:cNvPr id="11271" name="テキスト ボックス 2">
            <a:extLst>
              <a:ext uri="{FF2B5EF4-FFF2-40B4-BE49-F238E27FC236}">
                <a16:creationId xmlns:a16="http://schemas.microsoft.com/office/drawing/2014/main" id="{917B5F70-124F-486A-A84E-AAC816F32DBF}"/>
              </a:ext>
            </a:extLst>
          </p:cNvPr>
          <p:cNvSpPr txBox="1">
            <a:spLocks noChangeArrowheads="1"/>
          </p:cNvSpPr>
          <p:nvPr/>
        </p:nvSpPr>
        <p:spPr bwMode="auto">
          <a:xfrm>
            <a:off x="7395301" y="6005246"/>
            <a:ext cx="19002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1200" dirty="0"/>
              <a:t>林野庁ウェブサイトから</a:t>
            </a:r>
          </a:p>
        </p:txBody>
      </p:sp>
      <p:sp>
        <p:nvSpPr>
          <p:cNvPr id="5" name="テキスト ボックス 4">
            <a:extLst>
              <a:ext uri="{FF2B5EF4-FFF2-40B4-BE49-F238E27FC236}">
                <a16:creationId xmlns:a16="http://schemas.microsoft.com/office/drawing/2014/main" id="{280AD50E-6E95-4CF1-883E-67DC5A49004E}"/>
              </a:ext>
            </a:extLst>
          </p:cNvPr>
          <p:cNvSpPr txBox="1"/>
          <p:nvPr/>
        </p:nvSpPr>
        <p:spPr>
          <a:xfrm>
            <a:off x="63932" y="5878308"/>
            <a:ext cx="6359236" cy="584775"/>
          </a:xfrm>
          <a:prstGeom prst="rect">
            <a:avLst/>
          </a:prstGeom>
          <a:noFill/>
        </p:spPr>
        <p:txBody>
          <a:bodyPr wrap="square" rtlCol="0">
            <a:spAutoFit/>
          </a:bodyPr>
          <a:lstStyle/>
          <a:p>
            <a:r>
              <a:rPr kumimoji="1" lang="en-US" altLang="ja-JP" sz="1600" dirty="0"/>
              <a:t>※</a:t>
            </a:r>
            <a:r>
              <a:rPr kumimoji="1" lang="ja-JP" altLang="en-US" sz="1600" dirty="0"/>
              <a:t>都道府県からの報告による、民有林および国有林の被害面積の合計。</a:t>
            </a:r>
          </a:p>
        </p:txBody>
      </p:sp>
      <p:sp>
        <p:nvSpPr>
          <p:cNvPr id="2" name="矢印: 右 1">
            <a:extLst>
              <a:ext uri="{FF2B5EF4-FFF2-40B4-BE49-F238E27FC236}">
                <a16:creationId xmlns:a16="http://schemas.microsoft.com/office/drawing/2014/main" id="{F2006BA5-BA63-A256-17E8-8FEEADCD619D}"/>
              </a:ext>
            </a:extLst>
          </p:cNvPr>
          <p:cNvSpPr/>
          <p:nvPr/>
        </p:nvSpPr>
        <p:spPr>
          <a:xfrm>
            <a:off x="5482400" y="1848292"/>
            <a:ext cx="659347" cy="476075"/>
          </a:xfrm>
          <a:prstGeom prst="rightArrow">
            <a:avLst>
              <a:gd name="adj1" fmla="val 50000"/>
              <a:gd name="adj2" fmla="val 4418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コンテンツ プレースホルダー 2">
            <a:extLst>
              <a:ext uri="{FF2B5EF4-FFF2-40B4-BE49-F238E27FC236}">
                <a16:creationId xmlns:a16="http://schemas.microsoft.com/office/drawing/2014/main" id="{151193F8-C804-A1BC-1294-966A3B9D1FB7}"/>
              </a:ext>
            </a:extLst>
          </p:cNvPr>
          <p:cNvSpPr txBox="1">
            <a:spLocks/>
          </p:cNvSpPr>
          <p:nvPr/>
        </p:nvSpPr>
        <p:spPr bwMode="auto">
          <a:xfrm>
            <a:off x="6225744" y="1687986"/>
            <a:ext cx="2918255" cy="76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600"/>
              </a:spcBef>
              <a:spcAft>
                <a:spcPts val="200"/>
              </a:spcAft>
              <a:buClr>
                <a:schemeClr val="accent1"/>
              </a:buClr>
              <a:buSzPct val="100000"/>
              <a:buFont typeface="Calibri" panose="020F0502020204030204" pitchFamily="34" charset="0"/>
              <a:buNone/>
            </a:pPr>
            <a:r>
              <a:rPr lang="ja-JP" altLang="en-US" sz="2800" dirty="0">
                <a:latin typeface="ＭＳ ゴシック" panose="020B0609070205080204" pitchFamily="49" charset="-128"/>
                <a:ea typeface="ＭＳ ゴシック" panose="020B0609070205080204" pitchFamily="49" charset="-128"/>
              </a:rPr>
              <a:t>全国で</a:t>
            </a:r>
            <a:r>
              <a:rPr lang="ja-JP" altLang="en-US" sz="3200" b="1" dirty="0">
                <a:solidFill>
                  <a:srgbClr val="C00000"/>
                </a:solidFill>
                <a:latin typeface="ＭＳ ゴシック" panose="020B0609070205080204" pitchFamily="49" charset="-128"/>
                <a:ea typeface="ＭＳ ゴシック" panose="020B0609070205080204" pitchFamily="49" charset="-128"/>
              </a:rPr>
              <a:t>約５千</a:t>
            </a:r>
            <a:r>
              <a:rPr lang="en-US" altLang="ja-JP" sz="3200" b="1" dirty="0">
                <a:solidFill>
                  <a:srgbClr val="C00000"/>
                </a:solidFill>
                <a:latin typeface="ＭＳ ゴシック" panose="020B0609070205080204" pitchFamily="49" charset="-128"/>
                <a:ea typeface="ＭＳ ゴシック" panose="020B0609070205080204" pitchFamily="49" charset="-128"/>
              </a:rPr>
              <a:t>ha</a:t>
            </a:r>
            <a:endParaRPr lang="en-US" altLang="ja-JP" sz="2800" b="1" dirty="0">
              <a:solidFill>
                <a:srgbClr val="C00000"/>
              </a:solidFill>
              <a:latin typeface="ＭＳ ゴシック" panose="020B0609070205080204" pitchFamily="49" charset="-128"/>
              <a:ea typeface="ＭＳ ゴシック" panose="020B0609070205080204" pitchFamily="49" charset="-128"/>
            </a:endParaRPr>
          </a:p>
        </p:txBody>
      </p:sp>
      <p:sp>
        <p:nvSpPr>
          <p:cNvPr id="4" name="コンテンツ プレースホルダー 2">
            <a:extLst>
              <a:ext uri="{FF2B5EF4-FFF2-40B4-BE49-F238E27FC236}">
                <a16:creationId xmlns:a16="http://schemas.microsoft.com/office/drawing/2014/main" id="{81A31E56-895B-3CA2-1D64-8109976FC9C1}"/>
              </a:ext>
            </a:extLst>
          </p:cNvPr>
          <p:cNvSpPr txBox="1">
            <a:spLocks/>
          </p:cNvSpPr>
          <p:nvPr/>
        </p:nvSpPr>
        <p:spPr bwMode="auto">
          <a:xfrm>
            <a:off x="0" y="424067"/>
            <a:ext cx="8974138" cy="66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3600" dirty="0">
                <a:latin typeface="ＭＳ ゴシック" panose="020B0609070205080204" pitchFamily="49" charset="-128"/>
                <a:ea typeface="ＭＳ ゴシック" panose="020B0609070205080204" pitchFamily="49" charset="-128"/>
              </a:rPr>
              <a:t> </a:t>
            </a:r>
            <a:r>
              <a:rPr lang="ja-JP" altLang="en-US" sz="3600" u="sng" dirty="0">
                <a:latin typeface="ＭＳ ゴシック" panose="020B0609070205080204" pitchFamily="49" charset="-128"/>
                <a:ea typeface="ＭＳ ゴシック" panose="020B0609070205080204" pitchFamily="49" charset="-128"/>
              </a:rPr>
              <a:t>ニホンジカの採食圧による森林被害</a:t>
            </a:r>
          </a:p>
        </p:txBody>
      </p:sp>
      <p:pic>
        <p:nvPicPr>
          <p:cNvPr id="7" name="図 6">
            <a:extLst>
              <a:ext uri="{FF2B5EF4-FFF2-40B4-BE49-F238E27FC236}">
                <a16:creationId xmlns:a16="http://schemas.microsoft.com/office/drawing/2014/main" id="{D58C4F77-BFCA-9FF5-0A5F-4D144ED45FF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2000" y="1966442"/>
            <a:ext cx="4529455" cy="3481705"/>
          </a:xfrm>
          <a:prstGeom prst="rect">
            <a:avLst/>
          </a:prstGeom>
          <a:noFill/>
          <a:ln>
            <a:solidFill>
              <a:schemeClr val="tx1"/>
            </a:solidFill>
          </a:ln>
        </p:spPr>
      </p:pic>
    </p:spTree>
    <p:extLst>
      <p:ext uri="{BB962C8B-B14F-4D97-AF65-F5344CB8AC3E}">
        <p14:creationId xmlns:p14="http://schemas.microsoft.com/office/powerpoint/2010/main" val="3116192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a:extLst>
              <a:ext uri="{FF2B5EF4-FFF2-40B4-BE49-F238E27FC236}">
                <a16:creationId xmlns:a16="http://schemas.microsoft.com/office/drawing/2014/main" id="{191B3E9B-7AF7-6192-13B2-55B20B79CE8C}"/>
              </a:ext>
            </a:extLst>
          </p:cNvPr>
          <p:cNvSpPr txBox="1">
            <a:spLocks/>
          </p:cNvSpPr>
          <p:nvPr/>
        </p:nvSpPr>
        <p:spPr bwMode="auto">
          <a:xfrm>
            <a:off x="0" y="424067"/>
            <a:ext cx="8974138" cy="66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3600" dirty="0">
                <a:latin typeface="ＭＳ ゴシック" panose="020B0609070205080204" pitchFamily="49" charset="-128"/>
                <a:ea typeface="ＭＳ ゴシック" panose="020B0609070205080204" pitchFamily="49" charset="-128"/>
              </a:rPr>
              <a:t> </a:t>
            </a:r>
            <a:r>
              <a:rPr lang="ja-JP" altLang="en-US" sz="3600" u="sng" dirty="0">
                <a:latin typeface="ＭＳ ゴシック" panose="020B0609070205080204" pitchFamily="49" charset="-128"/>
                <a:ea typeface="ＭＳ ゴシック" panose="020B0609070205080204" pitchFamily="49" charset="-128"/>
              </a:rPr>
              <a:t>イノシシによる人身被害</a:t>
            </a:r>
            <a:endParaRPr lang="en-US" altLang="ja-JP" sz="3600" u="sng" dirty="0">
              <a:latin typeface="ＭＳ ゴシック" panose="020B0609070205080204" pitchFamily="49" charset="-128"/>
              <a:ea typeface="ＭＳ ゴシック" panose="020B0609070205080204" pitchFamily="49" charset="-128"/>
            </a:endParaRPr>
          </a:p>
        </p:txBody>
      </p:sp>
      <p:sp>
        <p:nvSpPr>
          <p:cNvPr id="14" name="テキスト ボックス 13">
            <a:extLst>
              <a:ext uri="{FF2B5EF4-FFF2-40B4-BE49-F238E27FC236}">
                <a16:creationId xmlns:a16="http://schemas.microsoft.com/office/drawing/2014/main" id="{9825FEA4-6AD4-36FD-3C42-E2B765DDE8F1}"/>
              </a:ext>
            </a:extLst>
          </p:cNvPr>
          <p:cNvSpPr txBox="1"/>
          <p:nvPr/>
        </p:nvSpPr>
        <p:spPr>
          <a:xfrm>
            <a:off x="5675243" y="5711470"/>
            <a:ext cx="4094922" cy="584775"/>
          </a:xfrm>
          <a:prstGeom prst="rect">
            <a:avLst/>
          </a:prstGeom>
          <a:noFill/>
        </p:spPr>
        <p:txBody>
          <a:bodyPr wrap="square" rtlCol="0">
            <a:spAutoFit/>
          </a:bodyPr>
          <a:lstStyle/>
          <a:p>
            <a:r>
              <a:rPr lang="ja-JP" altLang="en-US" sz="1600" dirty="0"/>
              <a:t>環境省ウェブサイトから</a:t>
            </a:r>
            <a:endParaRPr lang="en-US" altLang="ja-JP" sz="1600" dirty="0"/>
          </a:p>
          <a:p>
            <a:r>
              <a:rPr lang="en-US" altLang="ja-JP" sz="1600" dirty="0"/>
              <a:t>※</a:t>
            </a:r>
            <a:r>
              <a:rPr lang="ja-JP" altLang="en-US" sz="1600" dirty="0"/>
              <a:t>暫定値のため、変更することがある。</a:t>
            </a:r>
            <a:endParaRPr kumimoji="1" lang="ja-JP" altLang="en-US" sz="1600" dirty="0"/>
          </a:p>
        </p:txBody>
      </p:sp>
      <p:pic>
        <p:nvPicPr>
          <p:cNvPr id="16" name="図 15">
            <a:extLst>
              <a:ext uri="{FF2B5EF4-FFF2-40B4-BE49-F238E27FC236}">
                <a16:creationId xmlns:a16="http://schemas.microsoft.com/office/drawing/2014/main" id="{F7889CD1-E134-95E4-860C-AF2F8D996D0D}"/>
              </a:ext>
            </a:extLst>
          </p:cNvPr>
          <p:cNvPicPr>
            <a:picLocks noChangeAspect="1"/>
          </p:cNvPicPr>
          <p:nvPr/>
        </p:nvPicPr>
        <p:blipFill>
          <a:blip r:embed="rId3"/>
          <a:stretch>
            <a:fillRect/>
          </a:stretch>
        </p:blipFill>
        <p:spPr>
          <a:xfrm>
            <a:off x="0" y="1131512"/>
            <a:ext cx="9144000" cy="4594975"/>
          </a:xfrm>
          <a:prstGeom prst="rect">
            <a:avLst/>
          </a:prstGeom>
        </p:spPr>
      </p:pic>
    </p:spTree>
    <p:extLst>
      <p:ext uri="{BB962C8B-B14F-4D97-AF65-F5344CB8AC3E}">
        <p14:creationId xmlns:p14="http://schemas.microsoft.com/office/powerpoint/2010/main" val="301097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B747F-C709-F908-9A68-E86CC85F8194}"/>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64B043C6-977F-F409-E933-149611EB57A6}"/>
              </a:ext>
            </a:extLst>
          </p:cNvPr>
          <p:cNvPicPr>
            <a:picLocks noChangeAspect="1"/>
          </p:cNvPicPr>
          <p:nvPr/>
        </p:nvPicPr>
        <p:blipFill>
          <a:blip r:embed="rId3"/>
          <a:stretch>
            <a:fillRect/>
          </a:stretch>
        </p:blipFill>
        <p:spPr>
          <a:xfrm>
            <a:off x="2312479" y="831441"/>
            <a:ext cx="6148948" cy="5472000"/>
          </a:xfrm>
          <a:prstGeom prst="rect">
            <a:avLst/>
          </a:prstGeom>
        </p:spPr>
      </p:pic>
      <p:sp>
        <p:nvSpPr>
          <p:cNvPr id="13320" name="テキスト ボックス 7">
            <a:extLst>
              <a:ext uri="{FF2B5EF4-FFF2-40B4-BE49-F238E27FC236}">
                <a16:creationId xmlns:a16="http://schemas.microsoft.com/office/drawing/2014/main" id="{C3E34AD7-C283-E074-0F2E-6CE41E554DE3}"/>
              </a:ext>
            </a:extLst>
          </p:cNvPr>
          <p:cNvSpPr txBox="1">
            <a:spLocks noChangeArrowheads="1"/>
          </p:cNvSpPr>
          <p:nvPr/>
        </p:nvSpPr>
        <p:spPr bwMode="auto">
          <a:xfrm>
            <a:off x="6692900" y="0"/>
            <a:ext cx="2451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6</a:t>
            </a:r>
            <a:r>
              <a:rPr lang="ja-JP" altLang="en-US" sz="2000" dirty="0"/>
              <a:t>ページ</a:t>
            </a:r>
          </a:p>
        </p:txBody>
      </p:sp>
      <p:sp>
        <p:nvSpPr>
          <p:cNvPr id="2" name="コンテンツ プレースホルダー 2">
            <a:extLst>
              <a:ext uri="{FF2B5EF4-FFF2-40B4-BE49-F238E27FC236}">
                <a16:creationId xmlns:a16="http://schemas.microsoft.com/office/drawing/2014/main" id="{533875DA-315D-DA19-8C0F-0CFE8F37736A}"/>
              </a:ext>
            </a:extLst>
          </p:cNvPr>
          <p:cNvSpPr txBox="1">
            <a:spLocks/>
          </p:cNvSpPr>
          <p:nvPr/>
        </p:nvSpPr>
        <p:spPr bwMode="auto">
          <a:xfrm>
            <a:off x="0" y="424067"/>
            <a:ext cx="8974138" cy="66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3600" dirty="0">
                <a:latin typeface="ＭＳ ゴシック" panose="020B0609070205080204" pitchFamily="49" charset="-128"/>
                <a:ea typeface="ＭＳ ゴシック" panose="020B0609070205080204" pitchFamily="49" charset="-128"/>
              </a:rPr>
              <a:t> </a:t>
            </a:r>
            <a:r>
              <a:rPr lang="ja-JP" altLang="en-US" sz="3600" u="sng" dirty="0">
                <a:latin typeface="ＭＳ ゴシック" panose="020B0609070205080204" pitchFamily="49" charset="-128"/>
                <a:ea typeface="ＭＳ ゴシック" panose="020B0609070205080204" pitchFamily="49" charset="-128"/>
              </a:rPr>
              <a:t>ロードキル件数</a:t>
            </a:r>
            <a:endParaRPr lang="en-US" altLang="ja-JP" sz="3600" u="sng" dirty="0">
              <a:latin typeface="ＭＳ ゴシック" panose="020B0609070205080204" pitchFamily="49" charset="-128"/>
              <a:ea typeface="ＭＳ ゴシック" panose="020B0609070205080204" pitchFamily="49" charset="-128"/>
            </a:endParaRPr>
          </a:p>
        </p:txBody>
      </p:sp>
      <p:sp>
        <p:nvSpPr>
          <p:cNvPr id="11" name="吹き出し: 折線 10">
            <a:extLst>
              <a:ext uri="{FF2B5EF4-FFF2-40B4-BE49-F238E27FC236}">
                <a16:creationId xmlns:a16="http://schemas.microsoft.com/office/drawing/2014/main" id="{8D65CFF2-EA42-D8E3-D5DD-4389D8338195}"/>
              </a:ext>
            </a:extLst>
          </p:cNvPr>
          <p:cNvSpPr/>
          <p:nvPr/>
        </p:nvSpPr>
        <p:spPr>
          <a:xfrm>
            <a:off x="133927" y="2015728"/>
            <a:ext cx="2359892" cy="1059982"/>
          </a:xfrm>
          <a:prstGeom prst="borderCallout2">
            <a:avLst>
              <a:gd name="adj1" fmla="val 13522"/>
              <a:gd name="adj2" fmla="val 100864"/>
              <a:gd name="adj3" fmla="val 13522"/>
              <a:gd name="adj4" fmla="val 127756"/>
              <a:gd name="adj5" fmla="val 101608"/>
              <a:gd name="adj6" fmla="val 202870"/>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rgbClr val="C00000"/>
                </a:solidFill>
                <a:latin typeface="ＭＳ ゴシック" panose="020B0609070205080204" pitchFamily="49" charset="-128"/>
                <a:ea typeface="ＭＳ ゴシック" panose="020B0609070205080204" pitchFamily="49" charset="-128"/>
              </a:rPr>
              <a:t>イノシシ</a:t>
            </a:r>
            <a:endParaRPr kumimoji="1" lang="en-US" altLang="ja-JP" sz="3200" b="1" dirty="0">
              <a:solidFill>
                <a:srgbClr val="C00000"/>
              </a:solidFill>
              <a:latin typeface="ＭＳ ゴシック" panose="020B0609070205080204" pitchFamily="49" charset="-128"/>
              <a:ea typeface="ＭＳ ゴシック" panose="020B0609070205080204" pitchFamily="49" charset="-128"/>
            </a:endParaRPr>
          </a:p>
          <a:p>
            <a:pPr algn="ctr"/>
            <a:r>
              <a:rPr lang="ja-JP" altLang="en-US" sz="3200" b="1" dirty="0">
                <a:solidFill>
                  <a:srgbClr val="C00000"/>
                </a:solidFill>
                <a:latin typeface="ＭＳ ゴシック" panose="020B0609070205080204" pitchFamily="49" charset="-128"/>
                <a:ea typeface="ＭＳ ゴシック" panose="020B0609070205080204" pitchFamily="49" charset="-128"/>
              </a:rPr>
              <a:t>１％</a:t>
            </a:r>
            <a:endParaRPr kumimoji="1" lang="ja-JP" altLang="en-US" sz="3200" b="1" dirty="0">
              <a:solidFill>
                <a:srgbClr val="C00000"/>
              </a:solidFill>
              <a:latin typeface="ＭＳ ゴシック" panose="020B0609070205080204" pitchFamily="49" charset="-128"/>
              <a:ea typeface="ＭＳ ゴシック" panose="020B0609070205080204" pitchFamily="49" charset="-128"/>
            </a:endParaRPr>
          </a:p>
        </p:txBody>
      </p:sp>
      <p:sp>
        <p:nvSpPr>
          <p:cNvPr id="12" name="吹き出し: 折線 11">
            <a:extLst>
              <a:ext uri="{FF2B5EF4-FFF2-40B4-BE49-F238E27FC236}">
                <a16:creationId xmlns:a16="http://schemas.microsoft.com/office/drawing/2014/main" id="{111DE2A6-C67E-871C-2462-69AD99C595F1}"/>
              </a:ext>
            </a:extLst>
          </p:cNvPr>
          <p:cNvSpPr/>
          <p:nvPr/>
        </p:nvSpPr>
        <p:spPr>
          <a:xfrm>
            <a:off x="498865" y="3998365"/>
            <a:ext cx="2359892" cy="1059982"/>
          </a:xfrm>
          <a:prstGeom prst="borderCallout2">
            <a:avLst>
              <a:gd name="adj1" fmla="val 44891"/>
              <a:gd name="adj2" fmla="val 100473"/>
              <a:gd name="adj3" fmla="val -16882"/>
              <a:gd name="adj4" fmla="val 134470"/>
              <a:gd name="adj5" fmla="val -16103"/>
              <a:gd name="adj6" fmla="val 185291"/>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rgbClr val="C00000"/>
                </a:solidFill>
                <a:latin typeface="ＭＳ ゴシック" panose="020B0609070205080204" pitchFamily="49" charset="-128"/>
                <a:ea typeface="ＭＳ ゴシック" panose="020B0609070205080204" pitchFamily="49" charset="-128"/>
              </a:rPr>
              <a:t>シカ</a:t>
            </a:r>
            <a:endParaRPr kumimoji="1" lang="en-US" altLang="ja-JP" sz="3200" b="1" dirty="0">
              <a:solidFill>
                <a:srgbClr val="C00000"/>
              </a:solidFill>
              <a:latin typeface="ＭＳ ゴシック" panose="020B0609070205080204" pitchFamily="49" charset="-128"/>
              <a:ea typeface="ＭＳ ゴシック" panose="020B0609070205080204" pitchFamily="49" charset="-128"/>
            </a:endParaRPr>
          </a:p>
          <a:p>
            <a:pPr algn="ctr"/>
            <a:r>
              <a:rPr lang="ja-JP" altLang="en-US" sz="3200" b="1" dirty="0">
                <a:solidFill>
                  <a:srgbClr val="C00000"/>
                </a:solidFill>
                <a:latin typeface="ＭＳ ゴシック" panose="020B0609070205080204" pitchFamily="49" charset="-128"/>
                <a:ea typeface="ＭＳ ゴシック" panose="020B0609070205080204" pitchFamily="49" charset="-128"/>
              </a:rPr>
              <a:t>８％</a:t>
            </a:r>
            <a:endParaRPr kumimoji="1" lang="ja-JP" altLang="en-US" sz="3200" b="1" dirty="0">
              <a:solidFill>
                <a:srgbClr val="C0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917547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0" name="テキスト ボックス 7">
            <a:extLst>
              <a:ext uri="{FF2B5EF4-FFF2-40B4-BE49-F238E27FC236}">
                <a16:creationId xmlns:a16="http://schemas.microsoft.com/office/drawing/2014/main" id="{16343424-A855-4B5E-8479-8C7EC55BF958}"/>
              </a:ext>
            </a:extLst>
          </p:cNvPr>
          <p:cNvSpPr txBox="1">
            <a:spLocks noChangeArrowheads="1"/>
          </p:cNvSpPr>
          <p:nvPr/>
        </p:nvSpPr>
        <p:spPr bwMode="auto">
          <a:xfrm>
            <a:off x="6692900" y="0"/>
            <a:ext cx="2451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4-6</a:t>
            </a:r>
            <a:r>
              <a:rPr lang="ja-JP" altLang="en-US" sz="2000" dirty="0"/>
              <a:t>ページ</a:t>
            </a:r>
          </a:p>
        </p:txBody>
      </p:sp>
      <p:sp>
        <p:nvSpPr>
          <p:cNvPr id="9" name="テキスト ボックス 2">
            <a:extLst>
              <a:ext uri="{FF2B5EF4-FFF2-40B4-BE49-F238E27FC236}">
                <a16:creationId xmlns:a16="http://schemas.microsoft.com/office/drawing/2014/main" id="{917B5F70-124F-486A-A84E-AAC816F32DBF}"/>
              </a:ext>
            </a:extLst>
          </p:cNvPr>
          <p:cNvSpPr txBox="1">
            <a:spLocks noChangeArrowheads="1"/>
          </p:cNvSpPr>
          <p:nvPr/>
        </p:nvSpPr>
        <p:spPr bwMode="auto">
          <a:xfrm>
            <a:off x="7243763" y="6070329"/>
            <a:ext cx="19002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1200" dirty="0"/>
              <a:t>北海道庁ウェブサイトから</a:t>
            </a:r>
          </a:p>
        </p:txBody>
      </p:sp>
      <p:sp>
        <p:nvSpPr>
          <p:cNvPr id="2" name="コンテンツ プレースホルダー 2">
            <a:extLst>
              <a:ext uri="{FF2B5EF4-FFF2-40B4-BE49-F238E27FC236}">
                <a16:creationId xmlns:a16="http://schemas.microsoft.com/office/drawing/2014/main" id="{EB7326B8-2B19-8EE6-75E9-F9085865CE3E}"/>
              </a:ext>
            </a:extLst>
          </p:cNvPr>
          <p:cNvSpPr txBox="1">
            <a:spLocks/>
          </p:cNvSpPr>
          <p:nvPr/>
        </p:nvSpPr>
        <p:spPr bwMode="auto">
          <a:xfrm>
            <a:off x="0" y="424067"/>
            <a:ext cx="8974138" cy="66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3600" dirty="0">
                <a:latin typeface="ＭＳ ゴシック" panose="020B0609070205080204" pitchFamily="49" charset="-128"/>
                <a:ea typeface="ＭＳ ゴシック" panose="020B0609070205080204" pitchFamily="49" charset="-128"/>
              </a:rPr>
              <a:t> </a:t>
            </a:r>
            <a:r>
              <a:rPr lang="ja-JP" altLang="en-US" sz="3600" u="sng" dirty="0">
                <a:latin typeface="ＭＳ ゴシック" panose="020B0609070205080204" pitchFamily="49" charset="-128"/>
                <a:ea typeface="ＭＳ ゴシック" panose="020B0609070205080204" pitchFamily="49" charset="-128"/>
              </a:rPr>
              <a:t>エゾシカが関係する交通事故発生件数</a:t>
            </a:r>
            <a:endParaRPr lang="en-US" altLang="ja-JP" sz="3600" u="sng" dirty="0">
              <a:latin typeface="ＭＳ ゴシック" panose="020B0609070205080204" pitchFamily="49" charset="-128"/>
              <a:ea typeface="ＭＳ ゴシック" panose="020B0609070205080204" pitchFamily="49" charset="-128"/>
            </a:endParaRPr>
          </a:p>
        </p:txBody>
      </p:sp>
      <p:pic>
        <p:nvPicPr>
          <p:cNvPr id="5" name="図 4">
            <a:extLst>
              <a:ext uri="{FF2B5EF4-FFF2-40B4-BE49-F238E27FC236}">
                <a16:creationId xmlns:a16="http://schemas.microsoft.com/office/drawing/2014/main" id="{AF009421-578D-EA4A-AD00-924F5077CEF0}"/>
              </a:ext>
            </a:extLst>
          </p:cNvPr>
          <p:cNvPicPr>
            <a:picLocks noChangeAspect="1"/>
          </p:cNvPicPr>
          <p:nvPr/>
        </p:nvPicPr>
        <p:blipFill>
          <a:blip r:embed="rId3"/>
          <a:stretch>
            <a:fillRect/>
          </a:stretch>
        </p:blipFill>
        <p:spPr>
          <a:xfrm>
            <a:off x="0" y="1006194"/>
            <a:ext cx="9144000" cy="5104025"/>
          </a:xfrm>
          <a:prstGeom prst="rect">
            <a:avLst/>
          </a:prstGeom>
        </p:spPr>
      </p:pic>
    </p:spTree>
    <p:extLst>
      <p:ext uri="{BB962C8B-B14F-4D97-AF65-F5344CB8AC3E}">
        <p14:creationId xmlns:p14="http://schemas.microsoft.com/office/powerpoint/2010/main" val="149644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0" name="テキスト ボックス 7">
            <a:extLst>
              <a:ext uri="{FF2B5EF4-FFF2-40B4-BE49-F238E27FC236}">
                <a16:creationId xmlns:a16="http://schemas.microsoft.com/office/drawing/2014/main" id="{16343424-A855-4B5E-8479-8C7EC55BF958}"/>
              </a:ext>
            </a:extLst>
          </p:cNvPr>
          <p:cNvSpPr txBox="1">
            <a:spLocks noChangeArrowheads="1"/>
          </p:cNvSpPr>
          <p:nvPr/>
        </p:nvSpPr>
        <p:spPr bwMode="auto">
          <a:xfrm>
            <a:off x="6692900" y="0"/>
            <a:ext cx="2451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6</a:t>
            </a:r>
            <a:r>
              <a:rPr lang="ja-JP" altLang="en-US" sz="2000" dirty="0"/>
              <a:t>ページ</a:t>
            </a:r>
          </a:p>
        </p:txBody>
      </p:sp>
      <p:sp>
        <p:nvSpPr>
          <p:cNvPr id="2" name="テキスト ボックス 2">
            <a:extLst>
              <a:ext uri="{FF2B5EF4-FFF2-40B4-BE49-F238E27FC236}">
                <a16:creationId xmlns:a16="http://schemas.microsoft.com/office/drawing/2014/main" id="{B9117D89-B569-AACA-B577-9D27DEC8903C}"/>
              </a:ext>
            </a:extLst>
          </p:cNvPr>
          <p:cNvSpPr txBox="1">
            <a:spLocks noChangeArrowheads="1"/>
          </p:cNvSpPr>
          <p:nvPr/>
        </p:nvSpPr>
        <p:spPr bwMode="auto">
          <a:xfrm>
            <a:off x="7243763" y="5016781"/>
            <a:ext cx="19002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1200" dirty="0"/>
              <a:t>北海道庁ウェブサイトから</a:t>
            </a:r>
          </a:p>
        </p:txBody>
      </p:sp>
      <p:sp>
        <p:nvSpPr>
          <p:cNvPr id="4" name="コンテンツ プレースホルダー 2">
            <a:extLst>
              <a:ext uri="{FF2B5EF4-FFF2-40B4-BE49-F238E27FC236}">
                <a16:creationId xmlns:a16="http://schemas.microsoft.com/office/drawing/2014/main" id="{BB76CBC6-B387-A59B-D959-93A9AA66DC8D}"/>
              </a:ext>
            </a:extLst>
          </p:cNvPr>
          <p:cNvSpPr txBox="1">
            <a:spLocks/>
          </p:cNvSpPr>
          <p:nvPr/>
        </p:nvSpPr>
        <p:spPr bwMode="auto">
          <a:xfrm>
            <a:off x="0" y="424067"/>
            <a:ext cx="8974138" cy="66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3600" dirty="0">
                <a:latin typeface="ＭＳ ゴシック" panose="020B0609070205080204" pitchFamily="49" charset="-128"/>
                <a:ea typeface="ＭＳ ゴシック" panose="020B0609070205080204" pitchFamily="49" charset="-128"/>
              </a:rPr>
              <a:t> </a:t>
            </a:r>
            <a:r>
              <a:rPr lang="ja-JP" altLang="en-US" sz="3600" u="sng" dirty="0">
                <a:latin typeface="ＭＳ ゴシック" panose="020B0609070205080204" pitchFamily="49" charset="-128"/>
                <a:ea typeface="ＭＳ ゴシック" panose="020B0609070205080204" pitchFamily="49" charset="-128"/>
              </a:rPr>
              <a:t>エゾシカが関係する列車支障発生件数</a:t>
            </a:r>
            <a:endParaRPr lang="en-US" altLang="ja-JP" sz="3600" u="sng" dirty="0">
              <a:latin typeface="ＭＳ ゴシック" panose="020B0609070205080204" pitchFamily="49" charset="-128"/>
              <a:ea typeface="ＭＳ ゴシック" panose="020B0609070205080204" pitchFamily="49" charset="-128"/>
            </a:endParaRPr>
          </a:p>
        </p:txBody>
      </p:sp>
      <p:pic>
        <p:nvPicPr>
          <p:cNvPr id="6" name="図 5">
            <a:extLst>
              <a:ext uri="{FF2B5EF4-FFF2-40B4-BE49-F238E27FC236}">
                <a16:creationId xmlns:a16="http://schemas.microsoft.com/office/drawing/2014/main" id="{F6D79328-C4CF-B8F3-1EAE-72AA319374C5}"/>
              </a:ext>
            </a:extLst>
          </p:cNvPr>
          <p:cNvPicPr>
            <a:picLocks noChangeAspect="1"/>
          </p:cNvPicPr>
          <p:nvPr/>
        </p:nvPicPr>
        <p:blipFill>
          <a:blip r:embed="rId3"/>
          <a:stretch>
            <a:fillRect/>
          </a:stretch>
        </p:blipFill>
        <p:spPr>
          <a:xfrm>
            <a:off x="0" y="2050049"/>
            <a:ext cx="9144000" cy="2757901"/>
          </a:xfrm>
          <a:prstGeom prst="rect">
            <a:avLst/>
          </a:prstGeom>
        </p:spPr>
      </p:pic>
    </p:spTree>
    <p:extLst>
      <p:ext uri="{BB962C8B-B14F-4D97-AF65-F5344CB8AC3E}">
        <p14:creationId xmlns:p14="http://schemas.microsoft.com/office/powerpoint/2010/main" val="441883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700137-39E3-44C6-9E47-CCCCC3572E54}"/>
              </a:ext>
            </a:extLst>
          </p:cNvPr>
          <p:cNvSpPr>
            <a:spLocks noGrp="1"/>
          </p:cNvSpPr>
          <p:nvPr>
            <p:ph type="title"/>
          </p:nvPr>
        </p:nvSpPr>
        <p:spPr>
          <a:xfrm>
            <a:off x="822325" y="1139825"/>
            <a:ext cx="7731125" cy="557213"/>
          </a:xfrm>
        </p:spPr>
        <p:txBody>
          <a:bodyPr>
            <a:noAutofit/>
          </a:bodyPr>
          <a:lstStyle/>
          <a:p>
            <a:pPr marL="1165225" indent="-1165225" eaLnBrk="1" fontAlgn="auto" hangingPunct="1">
              <a:spcAft>
                <a:spcPts val="0"/>
              </a:spcAft>
              <a:defRPr/>
            </a:pPr>
            <a:r>
              <a:rPr lang="ja-JP" altLang="en-US" sz="3600" b="1" dirty="0">
                <a:solidFill>
                  <a:schemeClr val="tx1">
                    <a:lumMod val="75000"/>
                    <a:lumOff val="25000"/>
                  </a:schemeClr>
                </a:solidFill>
              </a:rPr>
              <a:t>１．１　鳥獣の保護及び管理の現状</a:t>
            </a:r>
            <a:endParaRPr lang="en-US" sz="3600" b="1" dirty="0">
              <a:solidFill>
                <a:schemeClr val="tx1">
                  <a:lumMod val="75000"/>
                  <a:lumOff val="25000"/>
                </a:schemeClr>
              </a:solidFill>
            </a:endParaRPr>
          </a:p>
        </p:txBody>
      </p:sp>
      <p:sp>
        <p:nvSpPr>
          <p:cNvPr id="15363" name="コンテンツ プレースホルダー 2">
            <a:extLst>
              <a:ext uri="{FF2B5EF4-FFF2-40B4-BE49-F238E27FC236}">
                <a16:creationId xmlns:a16="http://schemas.microsoft.com/office/drawing/2014/main" id="{9490B560-6CBC-4DA1-BEEA-41511E449074}"/>
              </a:ext>
            </a:extLst>
          </p:cNvPr>
          <p:cNvSpPr>
            <a:spLocks noGrp="1"/>
          </p:cNvSpPr>
          <p:nvPr>
            <p:ph idx="1"/>
          </p:nvPr>
        </p:nvSpPr>
        <p:spPr>
          <a:xfrm>
            <a:off x="1263650" y="2287588"/>
            <a:ext cx="6623050" cy="3962400"/>
          </a:xfrm>
        </p:spPr>
        <p:txBody>
          <a:bodyPr/>
          <a:lstStyle/>
          <a:p>
            <a:pPr marL="1338263" indent="-1338263" eaLnBrk="1" hangingPunct="1">
              <a:lnSpc>
                <a:spcPct val="100000"/>
              </a:lnSpc>
              <a:buClr>
                <a:schemeClr val="tx1"/>
              </a:buClr>
              <a:buFont typeface="Calibri" panose="020F0502020204030204" pitchFamily="34" charset="0"/>
              <a:buNone/>
              <a:tabLst>
                <a:tab pos="1519238" algn="l"/>
                <a:tab pos="1878013" algn="r"/>
              </a:tabLst>
            </a:pPr>
            <a:r>
              <a:rPr lang="ja-JP" altLang="en-US" sz="2700" dirty="0"/>
              <a:t>１．１．１　ニホンジカ、イノシシ等の鳥獣の増加と被害の深刻化</a:t>
            </a:r>
            <a:endParaRPr lang="en-US" altLang="ja-JP" sz="2700" dirty="0"/>
          </a:p>
          <a:p>
            <a:pPr marL="1338263" indent="-1338263" eaLnBrk="1" hangingPunct="1">
              <a:lnSpc>
                <a:spcPct val="100000"/>
              </a:lnSpc>
              <a:buClr>
                <a:schemeClr val="tx1"/>
              </a:buClr>
              <a:buNone/>
              <a:tabLst>
                <a:tab pos="1519238" algn="l"/>
                <a:tab pos="1878013" algn="r"/>
              </a:tabLst>
            </a:pPr>
            <a:r>
              <a:rPr lang="ja-JP" altLang="en-US" sz="2700" dirty="0">
                <a:solidFill>
                  <a:srgbClr val="C00000"/>
                </a:solidFill>
              </a:rPr>
              <a:t>１．１．２　捕獲の現状（捕獲数の増加と目的の変化）</a:t>
            </a:r>
          </a:p>
          <a:p>
            <a:pPr marL="1338263" indent="-1338263" eaLnBrk="1" hangingPunct="1">
              <a:lnSpc>
                <a:spcPct val="100000"/>
              </a:lnSpc>
              <a:buClr>
                <a:schemeClr val="tx1"/>
              </a:buClr>
              <a:buFont typeface="Calibri" panose="020F0502020204030204" pitchFamily="34" charset="0"/>
              <a:buNone/>
              <a:tabLst>
                <a:tab pos="1519238" algn="l"/>
                <a:tab pos="1878013" algn="r"/>
              </a:tabLst>
            </a:pPr>
            <a:r>
              <a:rPr lang="ja-JP" altLang="en-US" sz="2700" dirty="0"/>
              <a:t>１．１．３　鳥獣捕獲の担い手にかかる現状</a:t>
            </a:r>
            <a:endParaRPr lang="en-US" altLang="ja-JP" sz="27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093AA-CC87-4E5F-8889-78ACB741C8E1}"/>
              </a:ext>
            </a:extLst>
          </p:cNvPr>
          <p:cNvSpPr>
            <a:spLocks noGrp="1"/>
          </p:cNvSpPr>
          <p:nvPr>
            <p:ph type="title"/>
          </p:nvPr>
        </p:nvSpPr>
        <p:spPr>
          <a:xfrm>
            <a:off x="822325" y="200026"/>
            <a:ext cx="7892184" cy="1517938"/>
          </a:xfrm>
        </p:spPr>
        <p:txBody>
          <a:bodyPr>
            <a:normAutofit/>
          </a:bodyPr>
          <a:lstStyle/>
          <a:p>
            <a:r>
              <a:rPr kumimoji="1" lang="en-US" altLang="ja-JP" sz="3600" dirty="0">
                <a:latin typeface="+mj-ea"/>
              </a:rPr>
              <a:t>1.1.2</a:t>
            </a:r>
            <a:r>
              <a:rPr kumimoji="1" lang="ja-JP" altLang="en-US" sz="3600" dirty="0">
                <a:latin typeface="+mj-ea"/>
              </a:rPr>
              <a:t>　捕獲の現状</a:t>
            </a:r>
            <a:br>
              <a:rPr kumimoji="1" lang="en-US" altLang="ja-JP" sz="3600" dirty="0">
                <a:latin typeface="+mj-ea"/>
              </a:rPr>
            </a:br>
            <a:r>
              <a:rPr kumimoji="1" lang="ja-JP" altLang="en-US" sz="3600" dirty="0">
                <a:latin typeface="+mj-ea"/>
              </a:rPr>
              <a:t>　　　　</a:t>
            </a:r>
            <a:r>
              <a:rPr kumimoji="1" lang="ja-JP" altLang="en-US" sz="3200" dirty="0">
                <a:latin typeface="+mj-ea"/>
              </a:rPr>
              <a:t>（捕獲数の増加と目的の変化）</a:t>
            </a:r>
          </a:p>
        </p:txBody>
      </p:sp>
      <p:sp>
        <p:nvSpPr>
          <p:cNvPr id="3" name="コンテンツ プレースホルダー 2">
            <a:extLst>
              <a:ext uri="{FF2B5EF4-FFF2-40B4-BE49-F238E27FC236}">
                <a16:creationId xmlns:a16="http://schemas.microsoft.com/office/drawing/2014/main" id="{A8E26C9F-AB5B-42C4-9C04-5509EFEED3AE}"/>
              </a:ext>
            </a:extLst>
          </p:cNvPr>
          <p:cNvSpPr>
            <a:spLocks noGrp="1"/>
          </p:cNvSpPr>
          <p:nvPr>
            <p:ph idx="1"/>
          </p:nvPr>
        </p:nvSpPr>
        <p:spPr>
          <a:xfrm>
            <a:off x="822325" y="2009192"/>
            <a:ext cx="7543800" cy="4236098"/>
          </a:xfrm>
        </p:spPr>
        <p:txBody>
          <a:bodyPr/>
          <a:lstStyle/>
          <a:p>
            <a:pPr>
              <a:lnSpc>
                <a:spcPct val="100000"/>
              </a:lnSpc>
              <a:buFont typeface="Wingdings" panose="05000000000000000000" pitchFamily="2" charset="2"/>
              <a:buChar char="n"/>
            </a:pPr>
            <a:r>
              <a:rPr kumimoji="1" lang="ja-JP" altLang="en-US" sz="2800" dirty="0"/>
              <a:t>捕獲数の増加</a:t>
            </a:r>
            <a:endParaRPr kumimoji="1" lang="en-US" altLang="ja-JP" sz="2800" dirty="0"/>
          </a:p>
          <a:p>
            <a:pPr lvl="1">
              <a:lnSpc>
                <a:spcPct val="100000"/>
              </a:lnSpc>
              <a:buFont typeface="Wingdings" panose="05000000000000000000" pitchFamily="2" charset="2"/>
              <a:buChar char="ü"/>
            </a:pPr>
            <a:r>
              <a:rPr kumimoji="1" lang="ja-JP" altLang="en-US" sz="2400" dirty="0"/>
              <a:t>ニホンジカ　約</a:t>
            </a:r>
            <a:r>
              <a:rPr kumimoji="1" lang="en-US" altLang="ja-JP" sz="2400" dirty="0"/>
              <a:t>72</a:t>
            </a:r>
            <a:r>
              <a:rPr kumimoji="1" lang="ja-JP" altLang="en-US" sz="2400" dirty="0"/>
              <a:t>万頭（</a:t>
            </a:r>
            <a:r>
              <a:rPr kumimoji="1" lang="en-US" altLang="ja-JP" sz="2400" dirty="0"/>
              <a:t>2022</a:t>
            </a:r>
            <a:r>
              <a:rPr kumimoji="1" lang="ja-JP" altLang="en-US" sz="2400" dirty="0"/>
              <a:t>年度）</a:t>
            </a:r>
            <a:endParaRPr kumimoji="1" lang="en-US" altLang="ja-JP" sz="2400" dirty="0"/>
          </a:p>
          <a:p>
            <a:pPr lvl="1">
              <a:lnSpc>
                <a:spcPct val="100000"/>
              </a:lnSpc>
              <a:buFont typeface="Wingdings" panose="05000000000000000000" pitchFamily="2" charset="2"/>
              <a:buChar char="ü"/>
            </a:pPr>
            <a:r>
              <a:rPr kumimoji="1" lang="ja-JP" altLang="en-US" sz="2400" dirty="0"/>
              <a:t>イノシシ　約</a:t>
            </a:r>
            <a:r>
              <a:rPr kumimoji="1" lang="en-US" altLang="ja-JP" sz="2400" dirty="0"/>
              <a:t>59</a:t>
            </a:r>
            <a:r>
              <a:rPr kumimoji="1" lang="ja-JP" altLang="en-US" sz="2400" dirty="0"/>
              <a:t>万頭（</a:t>
            </a:r>
            <a:r>
              <a:rPr kumimoji="1" lang="en-US" altLang="ja-JP" sz="2400" dirty="0"/>
              <a:t>2022</a:t>
            </a:r>
            <a:r>
              <a:rPr kumimoji="1" lang="ja-JP" altLang="en-US" sz="2400" dirty="0"/>
              <a:t>年度）</a:t>
            </a:r>
            <a:endParaRPr kumimoji="1" lang="en-US" altLang="ja-JP" sz="2400" dirty="0"/>
          </a:p>
          <a:p>
            <a:pPr>
              <a:lnSpc>
                <a:spcPct val="100000"/>
              </a:lnSpc>
              <a:buFont typeface="Wingdings" panose="05000000000000000000" pitchFamily="2" charset="2"/>
              <a:buChar char="n"/>
            </a:pPr>
            <a:r>
              <a:rPr kumimoji="1" lang="ja-JP" altLang="en-US" sz="2800" dirty="0"/>
              <a:t>目的の変化</a:t>
            </a:r>
            <a:endParaRPr kumimoji="1" lang="en-US" altLang="ja-JP" sz="2800" dirty="0"/>
          </a:p>
          <a:p>
            <a:pPr lvl="1">
              <a:lnSpc>
                <a:spcPct val="100000"/>
              </a:lnSpc>
              <a:buFont typeface="Wingdings" panose="05000000000000000000" pitchFamily="2" charset="2"/>
              <a:buChar char="ü"/>
            </a:pPr>
            <a:r>
              <a:rPr kumimoji="1" lang="ja-JP" altLang="en-US" sz="2400" dirty="0"/>
              <a:t>これまでは、狩猟による捕獲が中心だったが、</a:t>
            </a:r>
            <a:br>
              <a:rPr kumimoji="1" lang="en-US" altLang="ja-JP" sz="2400" dirty="0"/>
            </a:br>
            <a:r>
              <a:rPr kumimoji="1" lang="ja-JP" altLang="en-US" sz="2400" dirty="0"/>
              <a:t>現在は、被害防止や個体数調整の許可捕獲が中心。</a:t>
            </a:r>
            <a:endParaRPr kumimoji="1" lang="en-US" altLang="ja-JP" sz="2400" dirty="0"/>
          </a:p>
          <a:p>
            <a:pPr lvl="1">
              <a:lnSpc>
                <a:spcPct val="100000"/>
              </a:lnSpc>
              <a:buFont typeface="Wingdings" panose="05000000000000000000" pitchFamily="2" charset="2"/>
              <a:buChar char="ü"/>
            </a:pPr>
            <a:r>
              <a:rPr kumimoji="1" lang="ja-JP" altLang="en-US" sz="2400" dirty="0"/>
              <a:t>この結果、</a:t>
            </a:r>
            <a:br>
              <a:rPr kumimoji="1" lang="en-US" altLang="ja-JP" sz="2400" dirty="0"/>
            </a:br>
            <a:r>
              <a:rPr kumimoji="1" lang="ja-JP" altLang="en-US" sz="2400" dirty="0"/>
              <a:t>生息数の増加が抑えられている地域もある。</a:t>
            </a:r>
          </a:p>
          <a:p>
            <a:pPr>
              <a:lnSpc>
                <a:spcPct val="100000"/>
              </a:lnSpc>
            </a:pPr>
            <a:endParaRPr kumimoji="1" lang="ja-JP" altLang="en-US" dirty="0"/>
          </a:p>
        </p:txBody>
      </p:sp>
      <p:sp>
        <p:nvSpPr>
          <p:cNvPr id="4" name="テキスト ボックス 7">
            <a:extLst>
              <a:ext uri="{FF2B5EF4-FFF2-40B4-BE49-F238E27FC236}">
                <a16:creationId xmlns:a16="http://schemas.microsoft.com/office/drawing/2014/main" id="{F7CC14C9-B99A-4D2B-AF29-7F1C2730A822}"/>
              </a:ext>
            </a:extLst>
          </p:cNvPr>
          <p:cNvSpPr txBox="1">
            <a:spLocks noChangeArrowheads="1"/>
          </p:cNvSpPr>
          <p:nvPr/>
        </p:nvSpPr>
        <p:spPr bwMode="auto">
          <a:xfrm>
            <a:off x="6692900" y="0"/>
            <a:ext cx="2451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７ページ</a:t>
            </a:r>
          </a:p>
        </p:txBody>
      </p:sp>
    </p:spTree>
    <p:extLst>
      <p:ext uri="{BB962C8B-B14F-4D97-AF65-F5344CB8AC3E}">
        <p14:creationId xmlns:p14="http://schemas.microsoft.com/office/powerpoint/2010/main" val="400076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123C5B-5D31-470F-A2A6-2145B7286F15}"/>
              </a:ext>
            </a:extLst>
          </p:cNvPr>
          <p:cNvSpPr>
            <a:spLocks noGrp="1"/>
          </p:cNvSpPr>
          <p:nvPr>
            <p:ph type="title"/>
          </p:nvPr>
        </p:nvSpPr>
        <p:spPr>
          <a:xfrm>
            <a:off x="822325" y="330736"/>
            <a:ext cx="7543800" cy="772050"/>
          </a:xfrm>
        </p:spPr>
        <p:txBody>
          <a:bodyPr>
            <a:normAutofit/>
          </a:bodyPr>
          <a:lstStyle/>
          <a:p>
            <a:r>
              <a:rPr kumimoji="1" lang="ja-JP" altLang="en-US" sz="3600" dirty="0"/>
              <a:t>ニホンジカの捕獲数の推移</a:t>
            </a:r>
          </a:p>
        </p:txBody>
      </p:sp>
      <p:sp>
        <p:nvSpPr>
          <p:cNvPr id="8" name="テキスト ボックス 7">
            <a:extLst>
              <a:ext uri="{FF2B5EF4-FFF2-40B4-BE49-F238E27FC236}">
                <a16:creationId xmlns:a16="http://schemas.microsoft.com/office/drawing/2014/main" id="{3B19610F-E413-422F-A01A-F14A401CBE78}"/>
              </a:ext>
            </a:extLst>
          </p:cNvPr>
          <p:cNvSpPr txBox="1">
            <a:spLocks noChangeArrowheads="1"/>
          </p:cNvSpPr>
          <p:nvPr/>
        </p:nvSpPr>
        <p:spPr bwMode="auto">
          <a:xfrm>
            <a:off x="6692900" y="0"/>
            <a:ext cx="2451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７ページ</a:t>
            </a:r>
          </a:p>
        </p:txBody>
      </p:sp>
      <p:sp>
        <p:nvSpPr>
          <p:cNvPr id="3" name="コンテンツ プレースホルダー 2">
            <a:extLst>
              <a:ext uri="{FF2B5EF4-FFF2-40B4-BE49-F238E27FC236}">
                <a16:creationId xmlns:a16="http://schemas.microsoft.com/office/drawing/2014/main" id="{E0EAA378-F175-6F26-21DE-4357BD9212E8}"/>
              </a:ext>
            </a:extLst>
          </p:cNvPr>
          <p:cNvSpPr>
            <a:spLocks noGrp="1"/>
          </p:cNvSpPr>
          <p:nvPr>
            <p:ph idx="1"/>
          </p:nvPr>
        </p:nvSpPr>
        <p:spPr/>
        <p:txBody>
          <a:bodyPr/>
          <a:lstStyle/>
          <a:p>
            <a:endParaRPr kumimoji="1" lang="ja-JP" altLang="en-US" dirty="0"/>
          </a:p>
        </p:txBody>
      </p:sp>
      <p:pic>
        <p:nvPicPr>
          <p:cNvPr id="4" name="図 3">
            <a:extLst>
              <a:ext uri="{FF2B5EF4-FFF2-40B4-BE49-F238E27FC236}">
                <a16:creationId xmlns:a16="http://schemas.microsoft.com/office/drawing/2014/main" id="{84980942-B6D8-D853-65B4-A7D9DA52437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171" y="1553625"/>
            <a:ext cx="8746227" cy="4608000"/>
          </a:xfrm>
          <a:prstGeom prst="rect">
            <a:avLst/>
          </a:prstGeom>
          <a:noFill/>
          <a:ln>
            <a:noFill/>
          </a:ln>
        </p:spPr>
      </p:pic>
    </p:spTree>
    <p:extLst>
      <p:ext uri="{BB962C8B-B14F-4D97-AF65-F5344CB8AC3E}">
        <p14:creationId xmlns:p14="http://schemas.microsoft.com/office/powerpoint/2010/main" val="935086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123C5B-5D31-470F-A2A6-2145B7286F15}"/>
              </a:ext>
            </a:extLst>
          </p:cNvPr>
          <p:cNvSpPr>
            <a:spLocks noGrp="1"/>
          </p:cNvSpPr>
          <p:nvPr>
            <p:ph type="title"/>
          </p:nvPr>
        </p:nvSpPr>
        <p:spPr>
          <a:xfrm>
            <a:off x="822325" y="400049"/>
            <a:ext cx="7543800" cy="708903"/>
          </a:xfrm>
        </p:spPr>
        <p:txBody>
          <a:bodyPr>
            <a:normAutofit/>
          </a:bodyPr>
          <a:lstStyle/>
          <a:p>
            <a:r>
              <a:rPr kumimoji="1" lang="ja-JP" altLang="en-US" sz="3600" dirty="0"/>
              <a:t>イノシシの捕獲数の推移</a:t>
            </a:r>
          </a:p>
        </p:txBody>
      </p:sp>
      <p:sp>
        <p:nvSpPr>
          <p:cNvPr id="8" name="テキスト ボックス 7">
            <a:extLst>
              <a:ext uri="{FF2B5EF4-FFF2-40B4-BE49-F238E27FC236}">
                <a16:creationId xmlns:a16="http://schemas.microsoft.com/office/drawing/2014/main" id="{3B19610F-E413-422F-A01A-F14A401CBE78}"/>
              </a:ext>
            </a:extLst>
          </p:cNvPr>
          <p:cNvSpPr txBox="1">
            <a:spLocks noChangeArrowheads="1"/>
          </p:cNvSpPr>
          <p:nvPr/>
        </p:nvSpPr>
        <p:spPr bwMode="auto">
          <a:xfrm>
            <a:off x="6692900" y="0"/>
            <a:ext cx="2451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７ページ</a:t>
            </a:r>
          </a:p>
        </p:txBody>
      </p:sp>
      <p:sp>
        <p:nvSpPr>
          <p:cNvPr id="3" name="コンテンツ プレースホルダー 2">
            <a:extLst>
              <a:ext uri="{FF2B5EF4-FFF2-40B4-BE49-F238E27FC236}">
                <a16:creationId xmlns:a16="http://schemas.microsoft.com/office/drawing/2014/main" id="{D879511F-C95F-2175-7828-20036C50A196}"/>
              </a:ext>
            </a:extLst>
          </p:cNvPr>
          <p:cNvSpPr>
            <a:spLocks noGrp="1"/>
          </p:cNvSpPr>
          <p:nvPr>
            <p:ph idx="1"/>
          </p:nvPr>
        </p:nvSpPr>
        <p:spPr/>
        <p:txBody>
          <a:bodyPr/>
          <a:lstStyle/>
          <a:p>
            <a:endParaRPr kumimoji="1" lang="ja-JP" altLang="en-US" dirty="0"/>
          </a:p>
        </p:txBody>
      </p:sp>
      <p:pic>
        <p:nvPicPr>
          <p:cNvPr id="6" name="図 5">
            <a:extLst>
              <a:ext uri="{FF2B5EF4-FFF2-40B4-BE49-F238E27FC236}">
                <a16:creationId xmlns:a16="http://schemas.microsoft.com/office/drawing/2014/main" id="{C140D898-4464-7421-C625-778F9D5CC1C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031" y="1661625"/>
            <a:ext cx="8577420" cy="4392000"/>
          </a:xfrm>
          <a:prstGeom prst="rect">
            <a:avLst/>
          </a:prstGeom>
          <a:noFill/>
          <a:ln>
            <a:noFill/>
          </a:ln>
        </p:spPr>
      </p:pic>
    </p:spTree>
    <p:extLst>
      <p:ext uri="{BB962C8B-B14F-4D97-AF65-F5344CB8AC3E}">
        <p14:creationId xmlns:p14="http://schemas.microsoft.com/office/powerpoint/2010/main" val="1607041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97E4C66-E6DF-0694-ABAC-8695F61D5C75}"/>
              </a:ext>
            </a:extLst>
          </p:cNvPr>
          <p:cNvPicPr>
            <a:picLocks noChangeAspect="1"/>
          </p:cNvPicPr>
          <p:nvPr/>
        </p:nvPicPr>
        <p:blipFill>
          <a:blip r:embed="rId3"/>
          <a:stretch>
            <a:fillRect/>
          </a:stretch>
        </p:blipFill>
        <p:spPr>
          <a:xfrm>
            <a:off x="15874" y="891000"/>
            <a:ext cx="9013800" cy="5076000"/>
          </a:xfrm>
          <a:prstGeom prst="rect">
            <a:avLst/>
          </a:prstGeom>
        </p:spPr>
      </p:pic>
      <p:sp>
        <p:nvSpPr>
          <p:cNvPr id="37891" name="コンテンツ プレースホルダー 2">
            <a:extLst>
              <a:ext uri="{FF2B5EF4-FFF2-40B4-BE49-F238E27FC236}">
                <a16:creationId xmlns:a16="http://schemas.microsoft.com/office/drawing/2014/main" id="{8565D26F-CFAD-4B65-BAB1-9E0A33D36683}"/>
              </a:ext>
            </a:extLst>
          </p:cNvPr>
          <p:cNvSpPr txBox="1">
            <a:spLocks/>
          </p:cNvSpPr>
          <p:nvPr/>
        </p:nvSpPr>
        <p:spPr bwMode="auto">
          <a:xfrm>
            <a:off x="15874" y="339980"/>
            <a:ext cx="8065943" cy="67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4000" dirty="0">
                <a:latin typeface="ＭＳ ゴシック" panose="020B0609070205080204" pitchFamily="49" charset="-128"/>
                <a:ea typeface="ＭＳ ゴシック" panose="020B0609070205080204" pitchFamily="49" charset="-128"/>
              </a:rPr>
              <a:t> </a:t>
            </a:r>
            <a:r>
              <a:rPr lang="ja-JP" altLang="en-US" sz="4000" u="sng" dirty="0">
                <a:latin typeface="ＭＳ ゴシック" panose="020B0609070205080204" pitchFamily="49" charset="-128"/>
                <a:ea typeface="ＭＳ ゴシック" panose="020B0609070205080204" pitchFamily="49" charset="-128"/>
              </a:rPr>
              <a:t>狩猟免許所持者数（種別）の推移</a:t>
            </a:r>
            <a:endParaRPr lang="en-US" altLang="ja-JP" sz="4000" u="sng" dirty="0">
              <a:latin typeface="ＭＳ ゴシック" panose="020B0609070205080204" pitchFamily="49" charset="-128"/>
              <a:ea typeface="ＭＳ ゴシック" panose="020B0609070205080204" pitchFamily="49" charset="-128"/>
            </a:endParaRPr>
          </a:p>
        </p:txBody>
      </p:sp>
      <p:sp>
        <p:nvSpPr>
          <p:cNvPr id="37892" name="テキスト ボックス 4">
            <a:extLst>
              <a:ext uri="{FF2B5EF4-FFF2-40B4-BE49-F238E27FC236}">
                <a16:creationId xmlns:a16="http://schemas.microsoft.com/office/drawing/2014/main" id="{904F7D7D-1491-4FC0-BB65-A73F6ECE4851}"/>
              </a:ext>
            </a:extLst>
          </p:cNvPr>
          <p:cNvSpPr txBox="1">
            <a:spLocks noChangeArrowheads="1"/>
          </p:cNvSpPr>
          <p:nvPr/>
        </p:nvSpPr>
        <p:spPr bwMode="auto">
          <a:xfrm>
            <a:off x="6388100" y="-6350"/>
            <a:ext cx="2740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８ページ</a:t>
            </a:r>
          </a:p>
        </p:txBody>
      </p:sp>
      <p:sp>
        <p:nvSpPr>
          <p:cNvPr id="4" name="テキスト ボックス 3">
            <a:extLst>
              <a:ext uri="{FF2B5EF4-FFF2-40B4-BE49-F238E27FC236}">
                <a16:creationId xmlns:a16="http://schemas.microsoft.com/office/drawing/2014/main" id="{E93218AB-4CE4-4B5E-B373-F7C4B95454D3}"/>
              </a:ext>
            </a:extLst>
          </p:cNvPr>
          <p:cNvSpPr txBox="1"/>
          <p:nvPr/>
        </p:nvSpPr>
        <p:spPr>
          <a:xfrm>
            <a:off x="-63901" y="5767634"/>
            <a:ext cx="9128126" cy="584775"/>
          </a:xfrm>
          <a:prstGeom prst="rect">
            <a:avLst/>
          </a:prstGeom>
          <a:noFill/>
        </p:spPr>
        <p:txBody>
          <a:bodyPr wrap="square">
            <a:spAutoFit/>
          </a:bodyPr>
          <a:lstStyle/>
          <a:p>
            <a:pPr marL="719138" indent="-444500" eaLnBrk="1" fontAlgn="auto" hangingPunct="1">
              <a:spcBef>
                <a:spcPts val="0"/>
              </a:spcBef>
              <a:spcAft>
                <a:spcPts val="0"/>
              </a:spcAft>
              <a:buClr>
                <a:schemeClr val="accent1"/>
              </a:buClr>
              <a:buFont typeface="Arial" panose="020B0604020202020204" pitchFamily="34" charset="0"/>
              <a:buChar char="•"/>
              <a:defRPr/>
            </a:pPr>
            <a:r>
              <a:rPr lang="en-US" altLang="ja-JP" sz="3200" dirty="0">
                <a:latin typeface="+mj-ea"/>
                <a:ea typeface="+mj-ea"/>
              </a:rPr>
              <a:t>1975</a:t>
            </a:r>
            <a:r>
              <a:rPr lang="ja-JP" altLang="en-US" sz="3200" dirty="0">
                <a:latin typeface="+mj-ea"/>
                <a:ea typeface="+mj-ea"/>
              </a:rPr>
              <a:t>年の</a:t>
            </a:r>
            <a:r>
              <a:rPr lang="en-US" altLang="ja-JP" sz="3200" dirty="0">
                <a:latin typeface="+mj-ea"/>
                <a:ea typeface="+mj-ea"/>
              </a:rPr>
              <a:t>51.8</a:t>
            </a:r>
            <a:r>
              <a:rPr lang="ja-JP" altLang="en-US" sz="3200" dirty="0">
                <a:latin typeface="+mj-ea"/>
                <a:ea typeface="+mj-ea"/>
              </a:rPr>
              <a:t>万人から</a:t>
            </a:r>
            <a:r>
              <a:rPr lang="en-US" altLang="ja-JP" sz="3200" dirty="0">
                <a:latin typeface="+mj-ea"/>
                <a:ea typeface="+mj-ea"/>
              </a:rPr>
              <a:t>2019</a:t>
            </a:r>
            <a:r>
              <a:rPr lang="ja-JP" altLang="en-US" sz="3200" dirty="0">
                <a:latin typeface="+mj-ea"/>
                <a:ea typeface="+mj-ea"/>
              </a:rPr>
              <a:t>年は</a:t>
            </a:r>
            <a:r>
              <a:rPr lang="en-US" altLang="ja-JP" sz="3200" dirty="0">
                <a:latin typeface="+mj-ea"/>
                <a:ea typeface="+mj-ea"/>
              </a:rPr>
              <a:t>22</a:t>
            </a:r>
            <a:r>
              <a:rPr lang="ja-JP" altLang="en-US" sz="3200" dirty="0">
                <a:latin typeface="+mj-ea"/>
                <a:ea typeface="+mj-ea"/>
              </a:rPr>
              <a:t>万人に減少</a:t>
            </a:r>
            <a:endParaRPr lang="en-US" altLang="ja-JP" sz="3200" dirty="0">
              <a:latin typeface="+mj-ea"/>
              <a:ea typeface="+mj-ea"/>
            </a:endParaRPr>
          </a:p>
        </p:txBody>
      </p:sp>
      <p:sp>
        <p:nvSpPr>
          <p:cNvPr id="8" name="テキスト ボックス 7"/>
          <p:cNvSpPr txBox="1"/>
          <p:nvPr/>
        </p:nvSpPr>
        <p:spPr>
          <a:xfrm>
            <a:off x="7493288" y="5513718"/>
            <a:ext cx="1634837" cy="253916"/>
          </a:xfrm>
          <a:prstGeom prst="rect">
            <a:avLst/>
          </a:prstGeom>
          <a:noFill/>
        </p:spPr>
        <p:txBody>
          <a:bodyPr wrap="square" rtlCol="0">
            <a:spAutoFit/>
          </a:bodyPr>
          <a:lstStyle/>
          <a:p>
            <a:r>
              <a:rPr lang="ja-JP" altLang="en-US" sz="1050" dirty="0"/>
              <a:t>環境省ウェブサイトから</a:t>
            </a:r>
            <a:endParaRPr kumimoji="1" lang="ja-JP" altLang="en-US" sz="1050" dirty="0"/>
          </a:p>
        </p:txBody>
      </p:sp>
    </p:spTree>
    <p:extLst>
      <p:ext uri="{BB962C8B-B14F-4D97-AF65-F5344CB8AC3E}">
        <p14:creationId xmlns:p14="http://schemas.microsoft.com/office/powerpoint/2010/main" val="1632128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5E4229-0D64-44A6-896B-A5D21C87B378}"/>
              </a:ext>
            </a:extLst>
          </p:cNvPr>
          <p:cNvSpPr>
            <a:spLocks noGrp="1"/>
          </p:cNvSpPr>
          <p:nvPr>
            <p:ph type="title"/>
          </p:nvPr>
        </p:nvSpPr>
        <p:spPr>
          <a:xfrm>
            <a:off x="822325" y="1154113"/>
            <a:ext cx="8196415" cy="555625"/>
          </a:xfrm>
        </p:spPr>
        <p:txBody>
          <a:bodyPr>
            <a:noAutofit/>
          </a:bodyPr>
          <a:lstStyle/>
          <a:p>
            <a:pPr eaLnBrk="1" fontAlgn="auto" hangingPunct="1">
              <a:spcAft>
                <a:spcPts val="0"/>
              </a:spcAft>
              <a:defRPr/>
            </a:pPr>
            <a:r>
              <a:rPr lang="ja-JP" altLang="en-US" sz="3600" b="1" dirty="0">
                <a:solidFill>
                  <a:schemeClr val="tx1">
                    <a:lumMod val="75000"/>
                    <a:lumOff val="25000"/>
                  </a:schemeClr>
                </a:solidFill>
              </a:rPr>
              <a:t>１　科学的・計画的な鳥獣の保護及び管理</a:t>
            </a:r>
            <a:endParaRPr lang="en-US" sz="3600" b="1" dirty="0">
              <a:solidFill>
                <a:schemeClr val="tx1">
                  <a:lumMod val="75000"/>
                  <a:lumOff val="25000"/>
                </a:schemeClr>
              </a:solidFill>
            </a:endParaRPr>
          </a:p>
        </p:txBody>
      </p:sp>
      <p:sp>
        <p:nvSpPr>
          <p:cNvPr id="15363" name="コンテンツ プレースホルダー 2">
            <a:extLst>
              <a:ext uri="{FF2B5EF4-FFF2-40B4-BE49-F238E27FC236}">
                <a16:creationId xmlns:a16="http://schemas.microsoft.com/office/drawing/2014/main" id="{724C80EA-202E-4EE3-AE17-C439B22811E7}"/>
              </a:ext>
            </a:extLst>
          </p:cNvPr>
          <p:cNvSpPr>
            <a:spLocks noGrp="1"/>
          </p:cNvSpPr>
          <p:nvPr>
            <p:ph idx="1"/>
          </p:nvPr>
        </p:nvSpPr>
        <p:spPr>
          <a:xfrm>
            <a:off x="822325" y="2662238"/>
            <a:ext cx="7543800" cy="3017837"/>
          </a:xfrm>
        </p:spPr>
        <p:txBody>
          <a:bodyPr/>
          <a:lstStyle/>
          <a:p>
            <a:pPr eaLnBrk="1" hangingPunct="1">
              <a:lnSpc>
                <a:spcPct val="100000"/>
              </a:lnSpc>
            </a:pPr>
            <a:r>
              <a:rPr lang="ja-JP" altLang="en-US" sz="2700" dirty="0">
                <a:solidFill>
                  <a:srgbClr val="C00000"/>
                </a:solidFill>
              </a:rPr>
              <a:t>１．１　鳥獣の保護及び管理の現状</a:t>
            </a:r>
            <a:endParaRPr lang="en-US" altLang="ja-JP" sz="2700" dirty="0">
              <a:solidFill>
                <a:srgbClr val="C00000"/>
              </a:solidFill>
            </a:endParaRPr>
          </a:p>
          <a:p>
            <a:pPr eaLnBrk="1" hangingPunct="1">
              <a:lnSpc>
                <a:spcPct val="100000"/>
              </a:lnSpc>
            </a:pPr>
            <a:r>
              <a:rPr lang="ja-JP" altLang="en-US" sz="2700" dirty="0"/>
              <a:t>１．２　科学的・計画的な鳥獣の保護及び管理の</a:t>
            </a:r>
            <a:br>
              <a:rPr lang="en-US" altLang="ja-JP" sz="2700" dirty="0"/>
            </a:br>
            <a:r>
              <a:rPr lang="ja-JP" altLang="en-US" sz="2700" dirty="0"/>
              <a:t>　　　　必要性</a:t>
            </a:r>
            <a:endParaRPr lang="en-US" altLang="ja-JP" sz="2700" dirty="0"/>
          </a:p>
          <a:p>
            <a:pPr eaLnBrk="1" hangingPunct="1">
              <a:lnSpc>
                <a:spcPct val="100000"/>
              </a:lnSpc>
            </a:pPr>
            <a:r>
              <a:rPr lang="ja-JP" altLang="en-US" sz="2700" dirty="0"/>
              <a:t>１．３　鳥獣の管理の強化</a:t>
            </a:r>
            <a:endParaRPr lang="en-US" altLang="ja-JP" sz="27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8852DF64-10BA-3BAC-3A5D-E070A45BE2C0}"/>
              </a:ext>
            </a:extLst>
          </p:cNvPr>
          <p:cNvPicPr>
            <a:picLocks noChangeAspect="1"/>
          </p:cNvPicPr>
          <p:nvPr/>
        </p:nvPicPr>
        <p:blipFill>
          <a:blip r:embed="rId3"/>
          <a:stretch>
            <a:fillRect/>
          </a:stretch>
        </p:blipFill>
        <p:spPr>
          <a:xfrm>
            <a:off x="196119" y="864939"/>
            <a:ext cx="8438379" cy="4824000"/>
          </a:xfrm>
          <a:prstGeom prst="rect">
            <a:avLst/>
          </a:prstGeom>
        </p:spPr>
      </p:pic>
      <p:sp>
        <p:nvSpPr>
          <p:cNvPr id="37891" name="コンテンツ プレースホルダー 2">
            <a:extLst>
              <a:ext uri="{FF2B5EF4-FFF2-40B4-BE49-F238E27FC236}">
                <a16:creationId xmlns:a16="http://schemas.microsoft.com/office/drawing/2014/main" id="{8565D26F-CFAD-4B65-BAB1-9E0A33D36683}"/>
              </a:ext>
            </a:extLst>
          </p:cNvPr>
          <p:cNvSpPr txBox="1">
            <a:spLocks/>
          </p:cNvSpPr>
          <p:nvPr/>
        </p:nvSpPr>
        <p:spPr bwMode="auto">
          <a:xfrm>
            <a:off x="15874" y="339980"/>
            <a:ext cx="8610889" cy="67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4000" dirty="0">
                <a:latin typeface="ＭＳ ゴシック" panose="020B0609070205080204" pitchFamily="49" charset="-128"/>
                <a:ea typeface="ＭＳ ゴシック" panose="020B0609070205080204" pitchFamily="49" charset="-128"/>
              </a:rPr>
              <a:t> </a:t>
            </a:r>
            <a:r>
              <a:rPr lang="ja-JP" altLang="en-US" sz="4000" u="sng" dirty="0">
                <a:latin typeface="ＭＳ ゴシック" panose="020B0609070205080204" pitchFamily="49" charset="-128"/>
                <a:ea typeface="ＭＳ ゴシック" panose="020B0609070205080204" pitchFamily="49" charset="-128"/>
              </a:rPr>
              <a:t>狩猟免許所持者数（年齢別）の推移</a:t>
            </a:r>
            <a:endParaRPr lang="en-US" altLang="ja-JP" sz="4000" u="sng" dirty="0">
              <a:latin typeface="ＭＳ ゴシック" panose="020B0609070205080204" pitchFamily="49" charset="-128"/>
              <a:ea typeface="ＭＳ ゴシック" panose="020B0609070205080204" pitchFamily="49" charset="-128"/>
            </a:endParaRPr>
          </a:p>
        </p:txBody>
      </p:sp>
      <p:sp>
        <p:nvSpPr>
          <p:cNvPr id="37892" name="テキスト ボックス 4">
            <a:extLst>
              <a:ext uri="{FF2B5EF4-FFF2-40B4-BE49-F238E27FC236}">
                <a16:creationId xmlns:a16="http://schemas.microsoft.com/office/drawing/2014/main" id="{904F7D7D-1491-4FC0-BB65-A73F6ECE4851}"/>
              </a:ext>
            </a:extLst>
          </p:cNvPr>
          <p:cNvSpPr txBox="1">
            <a:spLocks noChangeArrowheads="1"/>
          </p:cNvSpPr>
          <p:nvPr/>
        </p:nvSpPr>
        <p:spPr bwMode="auto">
          <a:xfrm>
            <a:off x="6388100" y="-6350"/>
            <a:ext cx="2740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８ページ</a:t>
            </a:r>
          </a:p>
        </p:txBody>
      </p:sp>
      <p:sp>
        <p:nvSpPr>
          <p:cNvPr id="4" name="テキスト ボックス 3">
            <a:extLst>
              <a:ext uri="{FF2B5EF4-FFF2-40B4-BE49-F238E27FC236}">
                <a16:creationId xmlns:a16="http://schemas.microsoft.com/office/drawing/2014/main" id="{E93218AB-4CE4-4B5E-B373-F7C4B95454D3}"/>
              </a:ext>
            </a:extLst>
          </p:cNvPr>
          <p:cNvSpPr txBox="1"/>
          <p:nvPr/>
        </p:nvSpPr>
        <p:spPr>
          <a:xfrm>
            <a:off x="0" y="5315174"/>
            <a:ext cx="9128126" cy="1077218"/>
          </a:xfrm>
          <a:prstGeom prst="rect">
            <a:avLst/>
          </a:prstGeom>
          <a:noFill/>
        </p:spPr>
        <p:txBody>
          <a:bodyPr wrap="square">
            <a:spAutoFit/>
          </a:bodyPr>
          <a:lstStyle/>
          <a:p>
            <a:pPr marL="719138" indent="-444500" eaLnBrk="1" fontAlgn="auto" hangingPunct="1">
              <a:spcBef>
                <a:spcPts val="0"/>
              </a:spcBef>
              <a:spcAft>
                <a:spcPts val="0"/>
              </a:spcAft>
              <a:buClr>
                <a:schemeClr val="accent1"/>
              </a:buClr>
              <a:buFont typeface="Arial" panose="020B0604020202020204" pitchFamily="34" charset="0"/>
              <a:buChar char="•"/>
              <a:defRPr/>
            </a:pPr>
            <a:r>
              <a:rPr lang="ja-JP" altLang="en-US" sz="3200" dirty="0">
                <a:latin typeface="ＭＳ ゴシック" panose="020B0609070205080204" pitchFamily="49" charset="-128"/>
                <a:ea typeface="ＭＳ ゴシック" panose="020B0609070205080204" pitchFamily="49" charset="-128"/>
              </a:rPr>
              <a:t>全体の約６割が</a:t>
            </a:r>
            <a:r>
              <a:rPr lang="en-US" altLang="ja-JP" sz="3200" dirty="0">
                <a:latin typeface="ＭＳ ゴシック" panose="020B0609070205080204" pitchFamily="49" charset="-128"/>
                <a:ea typeface="ＭＳ ゴシック" panose="020B0609070205080204" pitchFamily="49" charset="-128"/>
              </a:rPr>
              <a:t>60</a:t>
            </a:r>
            <a:r>
              <a:rPr lang="ja-JP" altLang="en-US" sz="3200" dirty="0">
                <a:latin typeface="ＭＳ ゴシック" panose="020B0609070205080204" pitchFamily="49" charset="-128"/>
                <a:ea typeface="ＭＳ ゴシック" panose="020B0609070205080204" pitchFamily="49" charset="-128"/>
              </a:rPr>
              <a:t>歳以上</a:t>
            </a:r>
            <a:endParaRPr lang="en-US" altLang="ja-JP" sz="3200" dirty="0">
              <a:latin typeface="ＭＳ ゴシック" panose="020B0609070205080204" pitchFamily="49" charset="-128"/>
              <a:ea typeface="ＭＳ ゴシック" panose="020B0609070205080204" pitchFamily="49" charset="-128"/>
            </a:endParaRPr>
          </a:p>
          <a:p>
            <a:pPr marL="719138" indent="-444500" eaLnBrk="1" fontAlgn="auto" hangingPunct="1">
              <a:spcBef>
                <a:spcPts val="0"/>
              </a:spcBef>
              <a:spcAft>
                <a:spcPts val="0"/>
              </a:spcAft>
              <a:buClr>
                <a:schemeClr val="accent1"/>
              </a:buClr>
              <a:buFont typeface="Arial" panose="020B0604020202020204" pitchFamily="34" charset="0"/>
              <a:buChar char="•"/>
              <a:defRPr/>
            </a:pPr>
            <a:r>
              <a:rPr lang="ja-JP" altLang="en-US" sz="3200" dirty="0">
                <a:solidFill>
                  <a:srgbClr val="C00000"/>
                </a:solidFill>
                <a:latin typeface="ＭＳ ゴシック" panose="020B0609070205080204" pitchFamily="49" charset="-128"/>
                <a:ea typeface="ＭＳ ゴシック" panose="020B0609070205080204" pitchFamily="49" charset="-128"/>
              </a:rPr>
              <a:t>捕獲等の担い手の育成が求められる</a:t>
            </a:r>
            <a:endParaRPr lang="en-US" altLang="ja-JP" sz="3200" dirty="0">
              <a:latin typeface="ＭＳ ゴシック" panose="020B0609070205080204" pitchFamily="49" charset="-128"/>
              <a:ea typeface="ＭＳ ゴシック" panose="020B0609070205080204" pitchFamily="49" charset="-128"/>
            </a:endParaRPr>
          </a:p>
        </p:txBody>
      </p:sp>
      <p:sp>
        <p:nvSpPr>
          <p:cNvPr id="8" name="テキスト ボックス 7"/>
          <p:cNvSpPr txBox="1"/>
          <p:nvPr/>
        </p:nvSpPr>
        <p:spPr>
          <a:xfrm>
            <a:off x="7492886" y="5222918"/>
            <a:ext cx="1634837" cy="253916"/>
          </a:xfrm>
          <a:prstGeom prst="rect">
            <a:avLst/>
          </a:prstGeom>
          <a:noFill/>
        </p:spPr>
        <p:txBody>
          <a:bodyPr wrap="square" rtlCol="0">
            <a:spAutoFit/>
          </a:bodyPr>
          <a:lstStyle/>
          <a:p>
            <a:r>
              <a:rPr lang="ja-JP" altLang="en-US" sz="1050" dirty="0"/>
              <a:t>環境省ウェブサイトから</a:t>
            </a:r>
            <a:endParaRPr kumimoji="1" lang="ja-JP" altLang="en-US" sz="1050" dirty="0"/>
          </a:p>
        </p:txBody>
      </p:sp>
    </p:spTree>
    <p:extLst>
      <p:ext uri="{BB962C8B-B14F-4D97-AF65-F5344CB8AC3E}">
        <p14:creationId xmlns:p14="http://schemas.microsoft.com/office/powerpoint/2010/main" val="1832519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11" y="1524000"/>
            <a:ext cx="8425200" cy="4248000"/>
          </a:xfrm>
          <a:prstGeom prst="rect">
            <a:avLst/>
          </a:prstGeom>
        </p:spPr>
      </p:pic>
      <p:sp>
        <p:nvSpPr>
          <p:cNvPr id="6" name="テキスト ボックス 1">
            <a:extLst>
              <a:ext uri="{FF2B5EF4-FFF2-40B4-BE49-F238E27FC236}">
                <a16:creationId xmlns:a16="http://schemas.microsoft.com/office/drawing/2014/main" id="{32633B35-617F-41FF-94D6-B226B4BE4983}"/>
              </a:ext>
            </a:extLst>
          </p:cNvPr>
          <p:cNvSpPr txBox="1"/>
          <p:nvPr/>
        </p:nvSpPr>
        <p:spPr>
          <a:xfrm>
            <a:off x="5877802" y="5513843"/>
            <a:ext cx="3321050" cy="3143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lIns="68580" tIns="34290" rIns="68580" bIns="34290"/>
          <a:lstStyle/>
          <a:p>
            <a:pPr eaLnBrk="1" fontAlgn="auto" hangingPunct="1">
              <a:spcBef>
                <a:spcPts val="0"/>
              </a:spcBef>
              <a:spcAft>
                <a:spcPts val="0"/>
              </a:spcAft>
              <a:defRPr/>
            </a:pPr>
            <a:r>
              <a:rPr lang="ja-JP" altLang="en-US" sz="1500" dirty="0">
                <a:latin typeface="+mn-ea"/>
                <a:cs typeface="Times New Roman" panose="02020603050405020304" pitchFamily="18" charset="0"/>
              </a:rPr>
              <a:t>（兵庫ワイルドライフモノグラフ７号から）</a:t>
            </a:r>
            <a:endParaRPr lang="en-US" sz="1500" dirty="0">
              <a:latin typeface="+mn-ea"/>
              <a:cs typeface="Times New Roman" panose="02020603050405020304" pitchFamily="18" charset="0"/>
            </a:endParaRPr>
          </a:p>
        </p:txBody>
      </p:sp>
      <p:sp>
        <p:nvSpPr>
          <p:cNvPr id="44036" name="コンテンツ プレースホルダー 2">
            <a:extLst>
              <a:ext uri="{FF2B5EF4-FFF2-40B4-BE49-F238E27FC236}">
                <a16:creationId xmlns:a16="http://schemas.microsoft.com/office/drawing/2014/main" id="{5B6D030B-B689-41D1-B500-2F1FB14CD366}"/>
              </a:ext>
            </a:extLst>
          </p:cNvPr>
          <p:cNvSpPr txBox="1">
            <a:spLocks/>
          </p:cNvSpPr>
          <p:nvPr/>
        </p:nvSpPr>
        <p:spPr bwMode="auto">
          <a:xfrm>
            <a:off x="295275" y="463550"/>
            <a:ext cx="81311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3600" u="sng" dirty="0">
                <a:solidFill>
                  <a:srgbClr val="404040"/>
                </a:solidFill>
              </a:rPr>
              <a:t>集落に設置された箱わなによる捕獲状況</a:t>
            </a:r>
            <a:endParaRPr lang="en-US" altLang="ja-JP" sz="3600" u="sng" dirty="0">
              <a:solidFill>
                <a:srgbClr val="404040"/>
              </a:solidFill>
            </a:endParaRPr>
          </a:p>
        </p:txBody>
      </p:sp>
      <p:sp>
        <p:nvSpPr>
          <p:cNvPr id="44037" name="コンテンツ プレースホルダー 2">
            <a:extLst>
              <a:ext uri="{FF2B5EF4-FFF2-40B4-BE49-F238E27FC236}">
                <a16:creationId xmlns:a16="http://schemas.microsoft.com/office/drawing/2014/main" id="{7851AC55-382D-41EA-9AF4-14114FE0D600}"/>
              </a:ext>
            </a:extLst>
          </p:cNvPr>
          <p:cNvSpPr txBox="1">
            <a:spLocks/>
          </p:cNvSpPr>
          <p:nvPr/>
        </p:nvSpPr>
        <p:spPr bwMode="auto">
          <a:xfrm>
            <a:off x="2314575" y="1543050"/>
            <a:ext cx="6181725"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ts val="2000"/>
              </a:lnSpc>
              <a:spcBef>
                <a:spcPts val="1200"/>
              </a:spcBef>
              <a:spcAft>
                <a:spcPts val="200"/>
              </a:spcAft>
              <a:buClr>
                <a:schemeClr val="accent1"/>
              </a:buClr>
              <a:buSzPct val="100000"/>
              <a:buFont typeface="Calibri" panose="020F0502020204030204" pitchFamily="34" charset="0"/>
              <a:buNone/>
            </a:pPr>
            <a:r>
              <a:rPr lang="ja-JP" altLang="en-US" sz="2400" dirty="0">
                <a:solidFill>
                  <a:srgbClr val="404040"/>
                </a:solidFill>
              </a:rPr>
              <a:t>捕獲わなを導入した</a:t>
            </a:r>
            <a:r>
              <a:rPr lang="en-US" altLang="ja-JP" sz="2400" dirty="0">
                <a:solidFill>
                  <a:srgbClr val="404040"/>
                </a:solidFill>
              </a:rPr>
              <a:t>460</a:t>
            </a:r>
            <a:r>
              <a:rPr lang="ja-JP" altLang="en-US" sz="2400" dirty="0">
                <a:solidFill>
                  <a:srgbClr val="404040"/>
                </a:solidFill>
              </a:rPr>
              <a:t>集落の年間捕獲頭数</a:t>
            </a:r>
            <a:endParaRPr lang="en-US" altLang="ja-JP" sz="2400" dirty="0">
              <a:solidFill>
                <a:srgbClr val="404040"/>
              </a:solidFill>
            </a:endParaRPr>
          </a:p>
          <a:p>
            <a:pPr eaLnBrk="1" hangingPunct="1">
              <a:lnSpc>
                <a:spcPts val="2000"/>
              </a:lnSpc>
              <a:spcBef>
                <a:spcPts val="1200"/>
              </a:spcBef>
              <a:spcAft>
                <a:spcPts val="200"/>
              </a:spcAft>
              <a:buClr>
                <a:schemeClr val="accent1"/>
              </a:buClr>
              <a:buSzPct val="100000"/>
              <a:buFont typeface="Calibri" panose="020F0502020204030204" pitchFamily="34" charset="0"/>
              <a:buNone/>
            </a:pPr>
            <a:r>
              <a:rPr lang="ja-JP" altLang="en-US" sz="2400" dirty="0">
                <a:solidFill>
                  <a:srgbClr val="404040"/>
                </a:solidFill>
              </a:rPr>
              <a:t>・</a:t>
            </a:r>
            <a:r>
              <a:rPr lang="en-US" altLang="ja-JP" sz="2400" dirty="0">
                <a:solidFill>
                  <a:srgbClr val="404040"/>
                </a:solidFill>
              </a:rPr>
              <a:t>0</a:t>
            </a:r>
            <a:r>
              <a:rPr lang="ja-JP" altLang="en-US" sz="2400" dirty="0">
                <a:solidFill>
                  <a:srgbClr val="404040"/>
                </a:solidFill>
              </a:rPr>
              <a:t>頭の集落：全体の</a:t>
            </a:r>
            <a:r>
              <a:rPr lang="en-US" altLang="ja-JP" sz="2400" dirty="0">
                <a:solidFill>
                  <a:srgbClr val="404040"/>
                </a:solidFill>
              </a:rPr>
              <a:t>36</a:t>
            </a:r>
            <a:r>
              <a:rPr lang="ja-JP" altLang="en-US" sz="2400" dirty="0">
                <a:solidFill>
                  <a:srgbClr val="404040"/>
                </a:solidFill>
              </a:rPr>
              <a:t>％</a:t>
            </a:r>
            <a:endParaRPr lang="en-US" altLang="ja-JP" sz="2400" dirty="0">
              <a:solidFill>
                <a:srgbClr val="404040"/>
              </a:solidFill>
            </a:endParaRPr>
          </a:p>
          <a:p>
            <a:pPr eaLnBrk="1" hangingPunct="1">
              <a:lnSpc>
                <a:spcPts val="2000"/>
              </a:lnSpc>
              <a:spcBef>
                <a:spcPts val="1200"/>
              </a:spcBef>
              <a:spcAft>
                <a:spcPts val="200"/>
              </a:spcAft>
              <a:buClr>
                <a:schemeClr val="accent1"/>
              </a:buClr>
              <a:buSzPct val="100000"/>
              <a:buFont typeface="Calibri" panose="020F0502020204030204" pitchFamily="34" charset="0"/>
              <a:buNone/>
            </a:pPr>
            <a:r>
              <a:rPr lang="ja-JP" altLang="en-US" sz="2400" dirty="0">
                <a:solidFill>
                  <a:srgbClr val="404040"/>
                </a:solidFill>
              </a:rPr>
              <a:t>・</a:t>
            </a:r>
            <a:r>
              <a:rPr lang="en-US" altLang="ja-JP" sz="2400" dirty="0">
                <a:solidFill>
                  <a:srgbClr val="404040"/>
                </a:solidFill>
              </a:rPr>
              <a:t>2</a:t>
            </a:r>
            <a:r>
              <a:rPr lang="ja-JP" altLang="en-US" sz="2400" dirty="0">
                <a:solidFill>
                  <a:srgbClr val="404040"/>
                </a:solidFill>
              </a:rPr>
              <a:t>頭以下の集落：全体の</a:t>
            </a:r>
            <a:r>
              <a:rPr lang="en-US" altLang="ja-JP" sz="2400" dirty="0">
                <a:solidFill>
                  <a:srgbClr val="404040"/>
                </a:solidFill>
              </a:rPr>
              <a:t>52</a:t>
            </a:r>
            <a:r>
              <a:rPr lang="ja-JP" altLang="en-US" sz="2400" dirty="0">
                <a:solidFill>
                  <a:srgbClr val="404040"/>
                </a:solidFill>
              </a:rPr>
              <a:t>％</a:t>
            </a:r>
            <a:endParaRPr lang="en-US" altLang="ja-JP" sz="2400" dirty="0">
              <a:solidFill>
                <a:srgbClr val="404040"/>
              </a:solidFill>
            </a:endParaRPr>
          </a:p>
        </p:txBody>
      </p:sp>
      <p:sp>
        <p:nvSpPr>
          <p:cNvPr id="9" name="テキスト ボックス 8">
            <a:extLst>
              <a:ext uri="{FF2B5EF4-FFF2-40B4-BE49-F238E27FC236}">
                <a16:creationId xmlns:a16="http://schemas.microsoft.com/office/drawing/2014/main" id="{C55E6C45-6DDE-47AB-A4FC-B103DA576660}"/>
              </a:ext>
            </a:extLst>
          </p:cNvPr>
          <p:cNvSpPr txBox="1"/>
          <p:nvPr/>
        </p:nvSpPr>
        <p:spPr>
          <a:xfrm>
            <a:off x="2025197" y="5736698"/>
            <a:ext cx="5930900" cy="461963"/>
          </a:xfrm>
          <a:prstGeom prst="rect">
            <a:avLst/>
          </a:prstGeom>
          <a:noFill/>
        </p:spPr>
        <p:txBody>
          <a:bodyPr>
            <a:spAutoFit/>
          </a:bodyPr>
          <a:lstStyle/>
          <a:p>
            <a:pPr marL="285750" indent="-285750" eaLnBrk="1" fontAlgn="auto" hangingPunct="1">
              <a:spcBef>
                <a:spcPts val="0"/>
              </a:spcBef>
              <a:spcAft>
                <a:spcPts val="0"/>
              </a:spcAft>
              <a:buFont typeface="Arial" panose="020B0604020202020204" pitchFamily="34" charset="0"/>
              <a:buChar char="•"/>
              <a:defRPr/>
            </a:pPr>
            <a:r>
              <a:rPr lang="ja-JP" altLang="en-US" sz="2400" dirty="0">
                <a:latin typeface="+mj-ea"/>
                <a:ea typeface="+mj-ea"/>
              </a:rPr>
              <a:t>捕獲は簡単にできるものではない</a:t>
            </a:r>
            <a:endParaRPr lang="en-US" altLang="ja-JP" sz="2400" dirty="0">
              <a:latin typeface="+mj-ea"/>
              <a:ea typeface="+mj-ea"/>
            </a:endParaRPr>
          </a:p>
        </p:txBody>
      </p:sp>
      <p:sp>
        <p:nvSpPr>
          <p:cNvPr id="44039" name="テキスト ボックス 9">
            <a:extLst>
              <a:ext uri="{FF2B5EF4-FFF2-40B4-BE49-F238E27FC236}">
                <a16:creationId xmlns:a16="http://schemas.microsoft.com/office/drawing/2014/main" id="{8535BD21-E359-456B-83D5-BAF1E9738C79}"/>
              </a:ext>
            </a:extLst>
          </p:cNvPr>
          <p:cNvSpPr txBox="1">
            <a:spLocks noChangeArrowheads="1"/>
          </p:cNvSpPr>
          <p:nvPr/>
        </p:nvSpPr>
        <p:spPr bwMode="auto">
          <a:xfrm>
            <a:off x="6553200" y="0"/>
            <a:ext cx="2574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9</a:t>
            </a:r>
            <a:r>
              <a:rPr lang="ja-JP" altLang="en-US" sz="2000" dirty="0"/>
              <a:t>ページ</a:t>
            </a:r>
          </a:p>
        </p:txBody>
      </p:sp>
    </p:spTree>
    <p:extLst>
      <p:ext uri="{BB962C8B-B14F-4D97-AF65-F5344CB8AC3E}">
        <p14:creationId xmlns:p14="http://schemas.microsoft.com/office/powerpoint/2010/main" val="2039656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図 3">
            <a:extLst>
              <a:ext uri="{FF2B5EF4-FFF2-40B4-BE49-F238E27FC236}">
                <a16:creationId xmlns:a16="http://schemas.microsoft.com/office/drawing/2014/main" id="{417511F9-AAD2-4265-AC59-89384A5C9E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216" y="1191326"/>
            <a:ext cx="8315234" cy="4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コンテンツ プレースホルダー 2">
            <a:extLst>
              <a:ext uri="{FF2B5EF4-FFF2-40B4-BE49-F238E27FC236}">
                <a16:creationId xmlns:a16="http://schemas.microsoft.com/office/drawing/2014/main" id="{7D884310-7150-428F-8B47-A592D70C6610}"/>
              </a:ext>
            </a:extLst>
          </p:cNvPr>
          <p:cNvSpPr txBox="1">
            <a:spLocks/>
          </p:cNvSpPr>
          <p:nvPr/>
        </p:nvSpPr>
        <p:spPr bwMode="auto">
          <a:xfrm>
            <a:off x="295275" y="463550"/>
            <a:ext cx="81311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3600" u="sng" dirty="0">
                <a:solidFill>
                  <a:srgbClr val="404040"/>
                </a:solidFill>
              </a:rPr>
              <a:t>銃猟狩猟登録者の捕獲頭数</a:t>
            </a:r>
            <a:endParaRPr lang="en-US" altLang="ja-JP" sz="3600" u="sng" dirty="0">
              <a:solidFill>
                <a:srgbClr val="404040"/>
              </a:solidFill>
            </a:endParaRPr>
          </a:p>
        </p:txBody>
      </p:sp>
      <p:sp>
        <p:nvSpPr>
          <p:cNvPr id="46084" name="コンテンツ プレースホルダー 2">
            <a:extLst>
              <a:ext uri="{FF2B5EF4-FFF2-40B4-BE49-F238E27FC236}">
                <a16:creationId xmlns:a16="http://schemas.microsoft.com/office/drawing/2014/main" id="{C2EC56CB-A1FD-43B7-A042-60D744B9B348}"/>
              </a:ext>
            </a:extLst>
          </p:cNvPr>
          <p:cNvSpPr txBox="1">
            <a:spLocks/>
          </p:cNvSpPr>
          <p:nvPr/>
        </p:nvSpPr>
        <p:spPr bwMode="auto">
          <a:xfrm>
            <a:off x="3612356" y="1395662"/>
            <a:ext cx="4389438"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ts val="2000"/>
              </a:lnSpc>
              <a:spcBef>
                <a:spcPts val="1200"/>
              </a:spcBef>
              <a:spcAft>
                <a:spcPts val="200"/>
              </a:spcAft>
              <a:buClr>
                <a:schemeClr val="accent1"/>
              </a:buClr>
              <a:buSzPct val="100000"/>
              <a:buFont typeface="Calibri" panose="020F0502020204030204" pitchFamily="34" charset="0"/>
              <a:buNone/>
            </a:pPr>
            <a:r>
              <a:rPr lang="ja-JP" altLang="en-US" sz="2400" dirty="0">
                <a:solidFill>
                  <a:srgbClr val="404040"/>
                </a:solidFill>
              </a:rPr>
              <a:t>・</a:t>
            </a:r>
            <a:r>
              <a:rPr lang="en-US" altLang="ja-JP" sz="2400" dirty="0">
                <a:solidFill>
                  <a:srgbClr val="404040"/>
                </a:solidFill>
              </a:rPr>
              <a:t>0</a:t>
            </a:r>
            <a:r>
              <a:rPr lang="ja-JP" altLang="en-US" sz="2400" dirty="0">
                <a:solidFill>
                  <a:srgbClr val="404040"/>
                </a:solidFill>
              </a:rPr>
              <a:t>頭の狩猟者：全体の</a:t>
            </a:r>
            <a:r>
              <a:rPr lang="en-US" altLang="ja-JP" sz="2400" dirty="0">
                <a:solidFill>
                  <a:srgbClr val="404040"/>
                </a:solidFill>
              </a:rPr>
              <a:t>37</a:t>
            </a:r>
            <a:r>
              <a:rPr lang="ja-JP" altLang="en-US" sz="2400" dirty="0">
                <a:solidFill>
                  <a:srgbClr val="404040"/>
                </a:solidFill>
              </a:rPr>
              <a:t>％</a:t>
            </a:r>
            <a:endParaRPr lang="en-US" altLang="ja-JP" sz="2400" dirty="0">
              <a:solidFill>
                <a:srgbClr val="404040"/>
              </a:solidFill>
            </a:endParaRPr>
          </a:p>
          <a:p>
            <a:pPr eaLnBrk="1" hangingPunct="1">
              <a:lnSpc>
                <a:spcPts val="2000"/>
              </a:lnSpc>
              <a:spcBef>
                <a:spcPts val="1200"/>
              </a:spcBef>
              <a:spcAft>
                <a:spcPts val="200"/>
              </a:spcAft>
              <a:buClr>
                <a:schemeClr val="accent1"/>
              </a:buClr>
              <a:buSzPct val="100000"/>
              <a:buFont typeface="Calibri" panose="020F0502020204030204" pitchFamily="34" charset="0"/>
              <a:buNone/>
            </a:pPr>
            <a:r>
              <a:rPr lang="ja-JP" altLang="en-US" sz="2400" dirty="0">
                <a:solidFill>
                  <a:srgbClr val="404040"/>
                </a:solidFill>
              </a:rPr>
              <a:t>・</a:t>
            </a:r>
            <a:r>
              <a:rPr lang="en-US" altLang="ja-JP" sz="2400" dirty="0">
                <a:solidFill>
                  <a:srgbClr val="404040"/>
                </a:solidFill>
              </a:rPr>
              <a:t>2</a:t>
            </a:r>
            <a:r>
              <a:rPr lang="ja-JP" altLang="en-US" sz="2400" dirty="0">
                <a:solidFill>
                  <a:srgbClr val="404040"/>
                </a:solidFill>
              </a:rPr>
              <a:t>頭以下の狩猟者：全体の</a:t>
            </a:r>
            <a:r>
              <a:rPr lang="en-US" altLang="ja-JP" sz="2400" dirty="0">
                <a:solidFill>
                  <a:srgbClr val="404040"/>
                </a:solidFill>
              </a:rPr>
              <a:t>55</a:t>
            </a:r>
            <a:r>
              <a:rPr lang="ja-JP" altLang="en-US" sz="2400" dirty="0">
                <a:solidFill>
                  <a:srgbClr val="404040"/>
                </a:solidFill>
              </a:rPr>
              <a:t>％</a:t>
            </a:r>
            <a:endParaRPr lang="en-US" altLang="ja-JP" sz="2400" dirty="0">
              <a:solidFill>
                <a:srgbClr val="404040"/>
              </a:solidFill>
            </a:endParaRPr>
          </a:p>
        </p:txBody>
      </p:sp>
      <p:sp>
        <p:nvSpPr>
          <p:cNvPr id="2" name="正方形/長方形 1">
            <a:extLst>
              <a:ext uri="{FF2B5EF4-FFF2-40B4-BE49-F238E27FC236}">
                <a16:creationId xmlns:a16="http://schemas.microsoft.com/office/drawing/2014/main" id="{583069BE-86D5-4FDB-83E2-3EEFDC9A4693}"/>
              </a:ext>
            </a:extLst>
          </p:cNvPr>
          <p:cNvSpPr/>
          <p:nvPr/>
        </p:nvSpPr>
        <p:spPr>
          <a:xfrm>
            <a:off x="3140075" y="5285288"/>
            <a:ext cx="5988050" cy="347662"/>
          </a:xfrm>
          <a:prstGeom prst="rect">
            <a:avLst/>
          </a:prstGeom>
        </p:spPr>
        <p:txBody>
          <a:bodyPr wrap="none">
            <a:spAutoFit/>
          </a:bodyPr>
          <a:lstStyle/>
          <a:p>
            <a:pPr eaLnBrk="1" fontAlgn="auto" hangingPunct="1">
              <a:lnSpc>
                <a:spcPts val="2000"/>
              </a:lnSpc>
              <a:spcBef>
                <a:spcPts val="0"/>
              </a:spcBef>
              <a:spcAft>
                <a:spcPts val="0"/>
              </a:spcAft>
              <a:defRPr/>
            </a:pPr>
            <a:r>
              <a:rPr lang="ja-JP" altLang="en-US" sz="1600" dirty="0">
                <a:latin typeface="+mj-ea"/>
                <a:ea typeface="+mj-ea"/>
              </a:rPr>
              <a:t>のべ</a:t>
            </a:r>
            <a:r>
              <a:rPr lang="en-US" altLang="ja-JP" sz="1600" dirty="0">
                <a:latin typeface="+mj-ea"/>
                <a:ea typeface="+mj-ea"/>
              </a:rPr>
              <a:t>7350</a:t>
            </a:r>
            <a:r>
              <a:rPr lang="ja-JP" altLang="en-US" sz="1600" dirty="0">
                <a:latin typeface="+mj-ea"/>
                <a:ea typeface="+mj-ea"/>
              </a:rPr>
              <a:t>人の捕獲頭数</a:t>
            </a:r>
            <a:r>
              <a:rPr lang="en-US" altLang="ja-JP" sz="1600" dirty="0">
                <a:latin typeface="+mj-ea"/>
                <a:ea typeface="+mj-ea"/>
              </a:rPr>
              <a:t>53,408</a:t>
            </a:r>
            <a:r>
              <a:rPr lang="ja-JP" altLang="en-US" sz="1600" dirty="0">
                <a:latin typeface="+mj-ea"/>
                <a:ea typeface="+mj-ea"/>
              </a:rPr>
              <a:t>頭の分析結果（兵庫県</a:t>
            </a:r>
            <a:r>
              <a:rPr lang="en-US" altLang="ja-JP" sz="1600" dirty="0">
                <a:latin typeface="+mj-ea"/>
                <a:ea typeface="+mj-ea"/>
              </a:rPr>
              <a:t>H22</a:t>
            </a:r>
            <a:r>
              <a:rPr lang="ja-JP" altLang="en-US" sz="1600" dirty="0">
                <a:latin typeface="+mj-ea"/>
                <a:ea typeface="+mj-ea"/>
              </a:rPr>
              <a:t>年～</a:t>
            </a:r>
            <a:r>
              <a:rPr lang="en-US" altLang="ja-JP" sz="1600" dirty="0">
                <a:latin typeface="+mj-ea"/>
                <a:ea typeface="+mj-ea"/>
              </a:rPr>
              <a:t>24</a:t>
            </a:r>
            <a:r>
              <a:rPr lang="ja-JP" altLang="en-US" sz="1600" dirty="0">
                <a:latin typeface="+mj-ea"/>
                <a:ea typeface="+mj-ea"/>
              </a:rPr>
              <a:t>年</a:t>
            </a:r>
            <a:r>
              <a:rPr lang="en-US" altLang="ja-JP" sz="1600" dirty="0">
                <a:latin typeface="+mj-ea"/>
                <a:ea typeface="+mj-ea"/>
              </a:rPr>
              <a:t>)</a:t>
            </a:r>
          </a:p>
        </p:txBody>
      </p:sp>
      <p:sp>
        <p:nvSpPr>
          <p:cNvPr id="6" name="テキスト ボックス 1">
            <a:extLst>
              <a:ext uri="{FF2B5EF4-FFF2-40B4-BE49-F238E27FC236}">
                <a16:creationId xmlns:a16="http://schemas.microsoft.com/office/drawing/2014/main" id="{6C42DF7A-89FB-4BD2-BB4B-06DECE1C3880}"/>
              </a:ext>
            </a:extLst>
          </p:cNvPr>
          <p:cNvSpPr txBox="1"/>
          <p:nvPr/>
        </p:nvSpPr>
        <p:spPr>
          <a:xfrm>
            <a:off x="5807075" y="5628253"/>
            <a:ext cx="3321050" cy="3143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lIns="68580" tIns="34290" rIns="68580" bIns="34290"/>
          <a:lstStyle/>
          <a:p>
            <a:pPr eaLnBrk="1" fontAlgn="auto" hangingPunct="1">
              <a:spcBef>
                <a:spcPts val="0"/>
              </a:spcBef>
              <a:spcAft>
                <a:spcPts val="0"/>
              </a:spcAft>
              <a:defRPr/>
            </a:pPr>
            <a:r>
              <a:rPr lang="ja-JP" altLang="en-US" sz="1500" dirty="0">
                <a:latin typeface="+mn-ea"/>
                <a:cs typeface="Times New Roman" panose="02020603050405020304" pitchFamily="18" charset="0"/>
              </a:rPr>
              <a:t>（兵庫県森林動物研究センター調べ）</a:t>
            </a:r>
            <a:endParaRPr lang="en-US" sz="1500" dirty="0">
              <a:latin typeface="+mn-ea"/>
              <a:cs typeface="Times New Roman" panose="02020603050405020304" pitchFamily="18" charset="0"/>
            </a:endParaRPr>
          </a:p>
        </p:txBody>
      </p:sp>
      <p:sp>
        <p:nvSpPr>
          <p:cNvPr id="7" name="テキスト ボックス 6">
            <a:extLst>
              <a:ext uri="{FF2B5EF4-FFF2-40B4-BE49-F238E27FC236}">
                <a16:creationId xmlns:a16="http://schemas.microsoft.com/office/drawing/2014/main" id="{A10C875D-EDA8-414D-B939-93F76AEBD6A9}"/>
              </a:ext>
            </a:extLst>
          </p:cNvPr>
          <p:cNvSpPr txBox="1"/>
          <p:nvPr/>
        </p:nvSpPr>
        <p:spPr>
          <a:xfrm>
            <a:off x="1916112" y="5877604"/>
            <a:ext cx="5930900" cy="461963"/>
          </a:xfrm>
          <a:prstGeom prst="rect">
            <a:avLst/>
          </a:prstGeom>
          <a:noFill/>
        </p:spPr>
        <p:txBody>
          <a:bodyPr>
            <a:spAutoFit/>
          </a:bodyPr>
          <a:lstStyle/>
          <a:p>
            <a:pPr marL="285750" indent="-285750" eaLnBrk="1" fontAlgn="auto" hangingPunct="1">
              <a:spcBef>
                <a:spcPts val="0"/>
              </a:spcBef>
              <a:spcAft>
                <a:spcPts val="0"/>
              </a:spcAft>
              <a:buFont typeface="Arial" panose="020B0604020202020204" pitchFamily="34" charset="0"/>
              <a:buChar char="•"/>
              <a:defRPr/>
            </a:pPr>
            <a:r>
              <a:rPr lang="ja-JP" altLang="en-US" sz="2400" dirty="0">
                <a:latin typeface="+mj-ea"/>
                <a:ea typeface="+mj-ea"/>
              </a:rPr>
              <a:t>捕獲は簡単にできるものではない</a:t>
            </a:r>
            <a:endParaRPr lang="en-US" altLang="ja-JP" sz="2400" dirty="0">
              <a:latin typeface="+mj-ea"/>
              <a:ea typeface="+mj-ea"/>
            </a:endParaRPr>
          </a:p>
        </p:txBody>
      </p:sp>
      <p:sp>
        <p:nvSpPr>
          <p:cNvPr id="46088" name="テキスト ボックス 9">
            <a:extLst>
              <a:ext uri="{FF2B5EF4-FFF2-40B4-BE49-F238E27FC236}">
                <a16:creationId xmlns:a16="http://schemas.microsoft.com/office/drawing/2014/main" id="{D062BB86-B308-4D08-B065-A0F1916A9F9E}"/>
              </a:ext>
            </a:extLst>
          </p:cNvPr>
          <p:cNvSpPr txBox="1">
            <a:spLocks noChangeArrowheads="1"/>
          </p:cNvSpPr>
          <p:nvPr/>
        </p:nvSpPr>
        <p:spPr bwMode="auto">
          <a:xfrm>
            <a:off x="6565900" y="-3175"/>
            <a:ext cx="2562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9</a:t>
            </a:r>
            <a:r>
              <a:rPr lang="ja-JP" altLang="en-US" sz="2000" dirty="0"/>
              <a:t>ページ</a:t>
            </a:r>
          </a:p>
        </p:txBody>
      </p:sp>
    </p:spTree>
    <p:extLst>
      <p:ext uri="{BB962C8B-B14F-4D97-AF65-F5344CB8AC3E}">
        <p14:creationId xmlns:p14="http://schemas.microsoft.com/office/powerpoint/2010/main" val="1154780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5E4229-0D64-44A6-896B-A5D21C87B378}"/>
              </a:ext>
            </a:extLst>
          </p:cNvPr>
          <p:cNvSpPr>
            <a:spLocks noGrp="1"/>
          </p:cNvSpPr>
          <p:nvPr>
            <p:ph type="title"/>
          </p:nvPr>
        </p:nvSpPr>
        <p:spPr>
          <a:xfrm>
            <a:off x="822325" y="1154113"/>
            <a:ext cx="7543800" cy="555625"/>
          </a:xfrm>
        </p:spPr>
        <p:txBody>
          <a:bodyPr/>
          <a:lstStyle/>
          <a:p>
            <a:pPr eaLnBrk="1" fontAlgn="auto" hangingPunct="1">
              <a:spcAft>
                <a:spcPts val="0"/>
              </a:spcAft>
              <a:defRPr/>
            </a:pPr>
            <a:r>
              <a:rPr lang="ja-JP" altLang="en-US" sz="3200" b="1" dirty="0">
                <a:solidFill>
                  <a:schemeClr val="tx1">
                    <a:lumMod val="75000"/>
                    <a:lumOff val="25000"/>
                  </a:schemeClr>
                </a:solidFill>
              </a:rPr>
              <a:t>１　科学的・計画的な鳥獣の保護及び管理</a:t>
            </a:r>
            <a:endParaRPr lang="en-US" sz="3200" b="1" dirty="0">
              <a:solidFill>
                <a:schemeClr val="tx1">
                  <a:lumMod val="75000"/>
                  <a:lumOff val="25000"/>
                </a:schemeClr>
              </a:solidFill>
            </a:endParaRPr>
          </a:p>
        </p:txBody>
      </p:sp>
      <p:sp>
        <p:nvSpPr>
          <p:cNvPr id="15363" name="コンテンツ プレースホルダー 2">
            <a:extLst>
              <a:ext uri="{FF2B5EF4-FFF2-40B4-BE49-F238E27FC236}">
                <a16:creationId xmlns:a16="http://schemas.microsoft.com/office/drawing/2014/main" id="{724C80EA-202E-4EE3-AE17-C439B22811E7}"/>
              </a:ext>
            </a:extLst>
          </p:cNvPr>
          <p:cNvSpPr>
            <a:spLocks noGrp="1"/>
          </p:cNvSpPr>
          <p:nvPr>
            <p:ph idx="1"/>
          </p:nvPr>
        </p:nvSpPr>
        <p:spPr>
          <a:xfrm>
            <a:off x="822325" y="2662238"/>
            <a:ext cx="7543800" cy="3017837"/>
          </a:xfrm>
        </p:spPr>
        <p:txBody>
          <a:bodyPr/>
          <a:lstStyle/>
          <a:p>
            <a:pPr eaLnBrk="1" hangingPunct="1">
              <a:lnSpc>
                <a:spcPct val="100000"/>
              </a:lnSpc>
            </a:pPr>
            <a:r>
              <a:rPr lang="ja-JP" altLang="en-US" sz="2700" dirty="0"/>
              <a:t>１．１　鳥獣の保護及び管理の現状</a:t>
            </a:r>
            <a:endParaRPr lang="en-US" altLang="ja-JP" sz="2700" dirty="0"/>
          </a:p>
          <a:p>
            <a:pPr eaLnBrk="1" hangingPunct="1">
              <a:lnSpc>
                <a:spcPct val="100000"/>
              </a:lnSpc>
            </a:pPr>
            <a:r>
              <a:rPr lang="ja-JP" altLang="en-US" sz="2700" dirty="0">
                <a:solidFill>
                  <a:srgbClr val="C00000"/>
                </a:solidFill>
              </a:rPr>
              <a:t>１．２　科学的・計画的な鳥獣の保護及び管理の</a:t>
            </a:r>
            <a:br>
              <a:rPr lang="en-US" altLang="ja-JP" sz="2700" dirty="0">
                <a:solidFill>
                  <a:srgbClr val="C00000"/>
                </a:solidFill>
              </a:rPr>
            </a:br>
            <a:r>
              <a:rPr lang="ja-JP" altLang="en-US" sz="2700" dirty="0">
                <a:solidFill>
                  <a:srgbClr val="C00000"/>
                </a:solidFill>
              </a:rPr>
              <a:t>　　　　必要性</a:t>
            </a:r>
            <a:endParaRPr lang="en-US" altLang="ja-JP" sz="2700" dirty="0">
              <a:solidFill>
                <a:srgbClr val="C00000"/>
              </a:solidFill>
            </a:endParaRPr>
          </a:p>
          <a:p>
            <a:pPr eaLnBrk="1" hangingPunct="1">
              <a:lnSpc>
                <a:spcPct val="100000"/>
              </a:lnSpc>
            </a:pPr>
            <a:r>
              <a:rPr lang="ja-JP" altLang="en-US" sz="2700" dirty="0"/>
              <a:t>１．３　鳥獣の管理の強化</a:t>
            </a:r>
            <a:endParaRPr lang="en-US" altLang="ja-JP" sz="2700" dirty="0"/>
          </a:p>
        </p:txBody>
      </p:sp>
    </p:spTree>
    <p:extLst>
      <p:ext uri="{BB962C8B-B14F-4D97-AF65-F5344CB8AC3E}">
        <p14:creationId xmlns:p14="http://schemas.microsoft.com/office/powerpoint/2010/main" val="4052591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E57D86-357E-4293-8E8D-9BCA8AEB1D61}"/>
              </a:ext>
            </a:extLst>
          </p:cNvPr>
          <p:cNvSpPr>
            <a:spLocks noGrp="1"/>
          </p:cNvSpPr>
          <p:nvPr>
            <p:ph type="title"/>
          </p:nvPr>
        </p:nvSpPr>
        <p:spPr/>
        <p:txBody>
          <a:bodyPr>
            <a:normAutofit/>
          </a:bodyPr>
          <a:lstStyle/>
          <a:p>
            <a:r>
              <a:rPr kumimoji="1" lang="en-US" altLang="ja-JP" sz="3600" dirty="0"/>
              <a:t>1.2  </a:t>
            </a:r>
            <a:r>
              <a:rPr kumimoji="1" lang="ja-JP" altLang="en-US" sz="3600" dirty="0"/>
              <a:t>科学的・計画的な</a:t>
            </a:r>
            <a:br>
              <a:rPr kumimoji="1" lang="en-US" altLang="ja-JP" sz="3600" dirty="0"/>
            </a:br>
            <a:r>
              <a:rPr kumimoji="1" lang="ja-JP" altLang="en-US" sz="3600" dirty="0"/>
              <a:t>　　　　　鳥獣の保護及び管理の必要性</a:t>
            </a:r>
          </a:p>
        </p:txBody>
      </p:sp>
      <p:sp>
        <p:nvSpPr>
          <p:cNvPr id="3" name="コンテンツ プレースホルダー 2">
            <a:extLst>
              <a:ext uri="{FF2B5EF4-FFF2-40B4-BE49-F238E27FC236}">
                <a16:creationId xmlns:a16="http://schemas.microsoft.com/office/drawing/2014/main" id="{6D178CFA-5225-49A2-B78F-3059652C3D65}"/>
              </a:ext>
            </a:extLst>
          </p:cNvPr>
          <p:cNvSpPr>
            <a:spLocks noGrp="1"/>
          </p:cNvSpPr>
          <p:nvPr>
            <p:ph idx="1"/>
          </p:nvPr>
        </p:nvSpPr>
        <p:spPr>
          <a:xfrm>
            <a:off x="822325" y="1736725"/>
            <a:ext cx="7913462" cy="4615089"/>
          </a:xfrm>
        </p:spPr>
        <p:txBody>
          <a:bodyPr/>
          <a:lstStyle/>
          <a:p>
            <a:pPr>
              <a:lnSpc>
                <a:spcPct val="100000"/>
              </a:lnSpc>
              <a:buFont typeface="Wingdings" panose="05000000000000000000" pitchFamily="2" charset="2"/>
              <a:buChar char="n"/>
            </a:pPr>
            <a:r>
              <a:rPr kumimoji="1" lang="ja-JP" altLang="en-US" sz="2400" dirty="0"/>
              <a:t>野生鳥獣を適切な保全とともに、必要に応じた被害対策や生息数の抑制も必要。</a:t>
            </a:r>
            <a:endParaRPr kumimoji="1" lang="en-US" altLang="ja-JP" sz="2400" dirty="0"/>
          </a:p>
          <a:p>
            <a:pPr>
              <a:lnSpc>
                <a:spcPct val="100000"/>
              </a:lnSpc>
              <a:buFont typeface="Wingdings" panose="05000000000000000000" pitchFamily="2" charset="2"/>
              <a:buChar char="n"/>
            </a:pPr>
            <a:r>
              <a:rPr kumimoji="1" lang="ja-JP" altLang="en-US" sz="2400" dirty="0"/>
              <a:t>野生動物への対応には、様々な意見がある。</a:t>
            </a:r>
            <a:endParaRPr kumimoji="1" lang="en-US" altLang="ja-JP" sz="2400" dirty="0"/>
          </a:p>
          <a:p>
            <a:pPr lvl="1">
              <a:lnSpc>
                <a:spcPct val="100000"/>
              </a:lnSpc>
              <a:buFont typeface="Wingdings" panose="05000000000000000000" pitchFamily="2" charset="2"/>
              <a:buChar char="ü"/>
            </a:pPr>
            <a:r>
              <a:rPr kumimoji="1" lang="ja-JP" altLang="en-US" sz="2000" dirty="0"/>
              <a:t>状況を客観的に把握し、適切な対策を選択していく必要がある。</a:t>
            </a:r>
            <a:endParaRPr kumimoji="1" lang="en-US" altLang="ja-JP" sz="2000" dirty="0"/>
          </a:p>
          <a:p>
            <a:pPr lvl="1">
              <a:lnSpc>
                <a:spcPct val="100000"/>
              </a:lnSpc>
              <a:buFont typeface="Wingdings" panose="05000000000000000000" pitchFamily="2" charset="2"/>
              <a:buChar char="ü"/>
            </a:pPr>
            <a:r>
              <a:rPr kumimoji="1" lang="ja-JP" altLang="en-US" sz="2000" dirty="0"/>
              <a:t>客観的な情報をもとに、合意できる目標に向けて意志決定を進めていく、科学的・計画的な保護及び管理が求められる。</a:t>
            </a:r>
          </a:p>
          <a:p>
            <a:pPr lvl="1">
              <a:lnSpc>
                <a:spcPct val="100000"/>
              </a:lnSpc>
              <a:buFont typeface="Wingdings" panose="05000000000000000000" pitchFamily="2" charset="2"/>
              <a:buChar char="ü"/>
            </a:pPr>
            <a:r>
              <a:rPr kumimoji="1" lang="ja-JP" altLang="en-US" sz="2000" dirty="0"/>
              <a:t>近年では、ニホンジカやイノシシ等については、被害や生息個体数などの動向が把握できるようになってきた。</a:t>
            </a:r>
            <a:endParaRPr kumimoji="1" lang="en-US" altLang="ja-JP" sz="2000" dirty="0"/>
          </a:p>
          <a:p>
            <a:pPr lvl="1">
              <a:lnSpc>
                <a:spcPct val="100000"/>
              </a:lnSpc>
              <a:buFont typeface="Wingdings" panose="05000000000000000000" pitchFamily="2" charset="2"/>
              <a:buChar char="ü"/>
            </a:pPr>
            <a:r>
              <a:rPr kumimoji="1" lang="ja-JP" altLang="en-US" sz="2000" dirty="0"/>
              <a:t>私達の置かれている現状や課題を明確にし、全体的な方針を意志決定するためには重要かつ効果的な指標となっている。</a:t>
            </a:r>
          </a:p>
        </p:txBody>
      </p:sp>
      <p:sp>
        <p:nvSpPr>
          <p:cNvPr id="4" name="テキスト ボックス 7">
            <a:extLst>
              <a:ext uri="{FF2B5EF4-FFF2-40B4-BE49-F238E27FC236}">
                <a16:creationId xmlns:a16="http://schemas.microsoft.com/office/drawing/2014/main" id="{305F8E1C-59A7-4A31-8DDA-B1C6816CE6B8}"/>
              </a:ext>
            </a:extLst>
          </p:cNvPr>
          <p:cNvSpPr txBox="1">
            <a:spLocks noChangeArrowheads="1"/>
          </p:cNvSpPr>
          <p:nvPr/>
        </p:nvSpPr>
        <p:spPr bwMode="auto">
          <a:xfrm>
            <a:off x="6692900" y="0"/>
            <a:ext cx="2451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10</a:t>
            </a:r>
            <a:r>
              <a:rPr lang="ja-JP" altLang="en-US" sz="2000" dirty="0"/>
              <a:t>ページ</a:t>
            </a:r>
          </a:p>
        </p:txBody>
      </p:sp>
    </p:spTree>
    <p:extLst>
      <p:ext uri="{BB962C8B-B14F-4D97-AF65-F5344CB8AC3E}">
        <p14:creationId xmlns:p14="http://schemas.microsoft.com/office/powerpoint/2010/main" val="3729812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2723CF-CEFC-4271-B086-2D974A9C8E22}"/>
              </a:ext>
            </a:extLst>
          </p:cNvPr>
          <p:cNvSpPr>
            <a:spLocks noGrp="1"/>
          </p:cNvSpPr>
          <p:nvPr>
            <p:ph type="title"/>
          </p:nvPr>
        </p:nvSpPr>
        <p:spPr>
          <a:xfrm>
            <a:off x="822325" y="1004552"/>
            <a:ext cx="7543800" cy="732173"/>
          </a:xfrm>
        </p:spPr>
        <p:txBody>
          <a:bodyPr>
            <a:normAutofit/>
          </a:bodyPr>
          <a:lstStyle/>
          <a:p>
            <a:r>
              <a:rPr kumimoji="1" lang="en-US" altLang="ja-JP" sz="3600" dirty="0"/>
              <a:t>1.2.1  </a:t>
            </a:r>
            <a:r>
              <a:rPr kumimoji="1" lang="ja-JP" altLang="en-US" sz="3600" dirty="0"/>
              <a:t>順応的管理（</a:t>
            </a:r>
            <a:r>
              <a:rPr kumimoji="1" lang="en-US" altLang="ja-JP" sz="3600" dirty="0"/>
              <a:t>PDCA</a:t>
            </a:r>
            <a:r>
              <a:rPr kumimoji="1" lang="ja-JP" altLang="en-US" sz="3600" dirty="0"/>
              <a:t>サイクル）</a:t>
            </a:r>
          </a:p>
        </p:txBody>
      </p:sp>
      <p:sp>
        <p:nvSpPr>
          <p:cNvPr id="3" name="コンテンツ プレースホルダー 2">
            <a:extLst>
              <a:ext uri="{FF2B5EF4-FFF2-40B4-BE49-F238E27FC236}">
                <a16:creationId xmlns:a16="http://schemas.microsoft.com/office/drawing/2014/main" id="{4ADC6EC8-1B68-480E-8A42-C011710D154F}"/>
              </a:ext>
            </a:extLst>
          </p:cNvPr>
          <p:cNvSpPr>
            <a:spLocks noGrp="1"/>
          </p:cNvSpPr>
          <p:nvPr>
            <p:ph idx="1"/>
          </p:nvPr>
        </p:nvSpPr>
        <p:spPr>
          <a:xfrm>
            <a:off x="822324" y="1846263"/>
            <a:ext cx="8027761" cy="4391251"/>
          </a:xfrm>
        </p:spPr>
        <p:txBody>
          <a:bodyPr>
            <a:noAutofit/>
          </a:bodyPr>
          <a:lstStyle/>
          <a:p>
            <a:pPr>
              <a:lnSpc>
                <a:spcPct val="100000"/>
              </a:lnSpc>
              <a:buFont typeface="Wingdings" panose="05000000000000000000" pitchFamily="2" charset="2"/>
              <a:buChar char="n"/>
            </a:pPr>
            <a:r>
              <a:rPr kumimoji="1" lang="ja-JP" altLang="en-US" sz="2400" dirty="0"/>
              <a:t>予測が難しいことや、計画通りいかないことに</a:t>
            </a:r>
            <a:br>
              <a:rPr kumimoji="1" lang="en-US" altLang="ja-JP" sz="2400" dirty="0"/>
            </a:br>
            <a:r>
              <a:rPr kumimoji="1" lang="ja-JP" altLang="en-US" sz="2400" dirty="0"/>
              <a:t>　対応するため、順応的管理と言う考え方がある。</a:t>
            </a:r>
          </a:p>
          <a:p>
            <a:pPr>
              <a:lnSpc>
                <a:spcPct val="100000"/>
              </a:lnSpc>
              <a:buFont typeface="Wingdings" panose="05000000000000000000" pitchFamily="2" charset="2"/>
              <a:buChar char="n"/>
            </a:pPr>
            <a:r>
              <a:rPr kumimoji="1" lang="ja-JP" altLang="en-US" sz="2400" dirty="0"/>
              <a:t>対策を企画立案する段階</a:t>
            </a:r>
            <a:endParaRPr kumimoji="1" lang="en-US" altLang="ja-JP" sz="2400" dirty="0"/>
          </a:p>
          <a:p>
            <a:pPr marL="200025" lvl="1" indent="0">
              <a:lnSpc>
                <a:spcPct val="100000"/>
              </a:lnSpc>
              <a:buNone/>
            </a:pPr>
            <a:r>
              <a:rPr kumimoji="1" lang="ja-JP" altLang="en-US" sz="2000" dirty="0"/>
              <a:t>例えば、</a:t>
            </a:r>
            <a:endParaRPr kumimoji="1" lang="en-US" altLang="ja-JP" sz="2000" dirty="0"/>
          </a:p>
          <a:p>
            <a:pPr lvl="1">
              <a:lnSpc>
                <a:spcPct val="100000"/>
              </a:lnSpc>
              <a:buFont typeface="Wingdings" panose="05000000000000000000" pitchFamily="2" charset="2"/>
              <a:buChar char="ü"/>
            </a:pPr>
            <a:r>
              <a:rPr kumimoji="1" lang="ja-JP" altLang="en-US" sz="2000" dirty="0"/>
              <a:t>「個体数を減らせば被害が減るのかどうか」</a:t>
            </a:r>
            <a:endParaRPr kumimoji="1" lang="en-US" altLang="ja-JP" sz="2000" dirty="0"/>
          </a:p>
          <a:p>
            <a:pPr lvl="1">
              <a:lnSpc>
                <a:spcPct val="100000"/>
              </a:lnSpc>
              <a:buFont typeface="Wingdings" panose="05000000000000000000" pitchFamily="2" charset="2"/>
              <a:buChar char="ü"/>
            </a:pPr>
            <a:r>
              <a:rPr kumimoji="1" lang="ja-JP" altLang="en-US" sz="2000" dirty="0"/>
              <a:t>「何か他の対策の方が被害を効果的に減らせるのかどうか」</a:t>
            </a:r>
            <a:endParaRPr kumimoji="1" lang="en-US" altLang="ja-JP" sz="2000" dirty="0"/>
          </a:p>
          <a:p>
            <a:pPr lvl="1">
              <a:lnSpc>
                <a:spcPct val="100000"/>
              </a:lnSpc>
              <a:buFont typeface="Wingdings" panose="05000000000000000000" pitchFamily="2" charset="2"/>
              <a:buChar char="ü"/>
            </a:pPr>
            <a:r>
              <a:rPr kumimoji="1" lang="ja-JP" altLang="en-US" sz="2000" dirty="0"/>
              <a:t>「何頭ぐらいのシカが自然に増加し、何頭ぐらいの捕獲をしないとシカが減らないのか？」</a:t>
            </a:r>
            <a:endParaRPr kumimoji="1" lang="en-US" altLang="ja-JP" sz="2000" dirty="0"/>
          </a:p>
          <a:p>
            <a:pPr>
              <a:lnSpc>
                <a:spcPct val="100000"/>
              </a:lnSpc>
              <a:buFont typeface="Wingdings" panose="05000000000000000000" pitchFamily="2" charset="2"/>
              <a:buChar char="n"/>
            </a:pPr>
            <a:r>
              <a:rPr kumimoji="1" lang="ja-JP" altLang="en-US" sz="2400" dirty="0"/>
              <a:t>しかし、はじめは答えがわからない。</a:t>
            </a:r>
          </a:p>
          <a:p>
            <a:pPr lvl="1">
              <a:lnSpc>
                <a:spcPct val="100000"/>
              </a:lnSpc>
              <a:buFont typeface="Wingdings" panose="05000000000000000000" pitchFamily="2" charset="2"/>
              <a:buChar char="ü"/>
            </a:pPr>
            <a:r>
              <a:rPr kumimoji="1" lang="ja-JP" altLang="en-US" sz="2000" dirty="0"/>
              <a:t>わかる範囲で計画を立て、実行してみる。</a:t>
            </a:r>
            <a:endParaRPr kumimoji="1" lang="en-US" altLang="ja-JP" sz="2000" dirty="0"/>
          </a:p>
        </p:txBody>
      </p:sp>
      <p:sp>
        <p:nvSpPr>
          <p:cNvPr id="4" name="テキスト ボックス 7">
            <a:extLst>
              <a:ext uri="{FF2B5EF4-FFF2-40B4-BE49-F238E27FC236}">
                <a16:creationId xmlns:a16="http://schemas.microsoft.com/office/drawing/2014/main" id="{8F927B35-31DE-4BB1-A838-C286B96C427A}"/>
              </a:ext>
            </a:extLst>
          </p:cNvPr>
          <p:cNvSpPr txBox="1">
            <a:spLocks noChangeArrowheads="1"/>
          </p:cNvSpPr>
          <p:nvPr/>
        </p:nvSpPr>
        <p:spPr bwMode="auto">
          <a:xfrm>
            <a:off x="6391922" y="0"/>
            <a:ext cx="27520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10-12</a:t>
            </a:r>
            <a:r>
              <a:rPr lang="ja-JP" altLang="en-US" sz="2000" dirty="0"/>
              <a:t>ページ</a:t>
            </a:r>
          </a:p>
        </p:txBody>
      </p:sp>
    </p:spTree>
    <p:extLst>
      <p:ext uri="{BB962C8B-B14F-4D97-AF65-F5344CB8AC3E}">
        <p14:creationId xmlns:p14="http://schemas.microsoft.com/office/powerpoint/2010/main" val="2893765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2723CF-CEFC-4271-B086-2D974A9C8E22}"/>
              </a:ext>
            </a:extLst>
          </p:cNvPr>
          <p:cNvSpPr>
            <a:spLocks noGrp="1"/>
          </p:cNvSpPr>
          <p:nvPr>
            <p:ph type="title"/>
          </p:nvPr>
        </p:nvSpPr>
        <p:spPr/>
        <p:txBody>
          <a:bodyPr>
            <a:normAutofit/>
          </a:bodyPr>
          <a:lstStyle/>
          <a:p>
            <a:r>
              <a:rPr kumimoji="1" lang="en-US" altLang="ja-JP" sz="3600" dirty="0"/>
              <a:t>1.2.1  </a:t>
            </a:r>
            <a:r>
              <a:rPr kumimoji="1" lang="ja-JP" altLang="en-US" sz="3600" dirty="0"/>
              <a:t>順応的管理（</a:t>
            </a:r>
            <a:r>
              <a:rPr kumimoji="1" lang="en-US" altLang="ja-JP" sz="3600" dirty="0"/>
              <a:t>PDCA</a:t>
            </a:r>
            <a:r>
              <a:rPr kumimoji="1" lang="ja-JP" altLang="en-US" sz="3600" dirty="0"/>
              <a:t>サイクル）</a:t>
            </a:r>
          </a:p>
        </p:txBody>
      </p:sp>
      <p:sp>
        <p:nvSpPr>
          <p:cNvPr id="3" name="コンテンツ プレースホルダー 2">
            <a:extLst>
              <a:ext uri="{FF2B5EF4-FFF2-40B4-BE49-F238E27FC236}">
                <a16:creationId xmlns:a16="http://schemas.microsoft.com/office/drawing/2014/main" id="{4ADC6EC8-1B68-480E-8A42-C011710D154F}"/>
              </a:ext>
            </a:extLst>
          </p:cNvPr>
          <p:cNvSpPr>
            <a:spLocks noGrp="1"/>
          </p:cNvSpPr>
          <p:nvPr>
            <p:ph idx="1"/>
          </p:nvPr>
        </p:nvSpPr>
        <p:spPr/>
        <p:txBody>
          <a:bodyPr/>
          <a:lstStyle/>
          <a:p>
            <a:pPr>
              <a:buFont typeface="Wingdings" panose="05000000000000000000" pitchFamily="2" charset="2"/>
              <a:buChar char="n"/>
            </a:pPr>
            <a:r>
              <a:rPr kumimoji="1" lang="ja-JP" altLang="en-US" sz="2400" dirty="0"/>
              <a:t>試しに実行したことを検証する段階</a:t>
            </a:r>
            <a:endParaRPr kumimoji="1" lang="en-US" altLang="ja-JP" sz="2400" dirty="0"/>
          </a:p>
          <a:p>
            <a:pPr lvl="1">
              <a:buFont typeface="Wingdings" panose="05000000000000000000" pitchFamily="2" charset="2"/>
              <a:buChar char="ü"/>
            </a:pPr>
            <a:r>
              <a:rPr kumimoji="1" lang="ja-JP" altLang="en-US" sz="2200" dirty="0"/>
              <a:t>「個体数の変化まではわからないけど、被害は減った。」</a:t>
            </a:r>
            <a:endParaRPr kumimoji="1" lang="en-US" altLang="ja-JP" sz="2200" dirty="0"/>
          </a:p>
          <a:p>
            <a:pPr lvl="1">
              <a:buFont typeface="Wingdings" panose="05000000000000000000" pitchFamily="2" charset="2"/>
              <a:buChar char="ü"/>
            </a:pPr>
            <a:r>
              <a:rPr kumimoji="1" lang="ja-JP" altLang="en-US" sz="2200" dirty="0"/>
              <a:t>「○頭の捕獲では被害は増えたが、</a:t>
            </a:r>
            <a:r>
              <a:rPr kumimoji="1" lang="en-US" altLang="ja-JP" sz="2200" dirty="0"/>
              <a:t>××</a:t>
            </a:r>
            <a:r>
              <a:rPr kumimoji="1" lang="ja-JP" altLang="en-US" sz="2200" dirty="0"/>
              <a:t>頭以上捕獲すると被害が減り始めた。」</a:t>
            </a:r>
            <a:endParaRPr kumimoji="1" lang="en-US" altLang="ja-JP" sz="2200" dirty="0"/>
          </a:p>
          <a:p>
            <a:pPr marL="200025" lvl="1" indent="0">
              <a:buNone/>
            </a:pPr>
            <a:r>
              <a:rPr kumimoji="1" lang="ja-JP" altLang="en-US" sz="2200" dirty="0"/>
              <a:t>など事実を積み重ね、徐々に</a:t>
            </a:r>
            <a:endParaRPr kumimoji="1" lang="en-US" altLang="ja-JP" sz="2200" dirty="0"/>
          </a:p>
          <a:p>
            <a:pPr lvl="1">
              <a:buFont typeface="Wingdings" panose="05000000000000000000" pitchFamily="2" charset="2"/>
              <a:buChar char="ü"/>
            </a:pPr>
            <a:r>
              <a:rPr kumimoji="1" lang="ja-JP" altLang="en-US" sz="2200" dirty="0"/>
              <a:t>「この密度と被害なら、年間何頭の捕獲が必要。」というような知見を引き出す。</a:t>
            </a:r>
            <a:endParaRPr kumimoji="1" lang="en-US" altLang="ja-JP" sz="2200" dirty="0"/>
          </a:p>
          <a:p>
            <a:pPr>
              <a:buFont typeface="Wingdings" panose="05000000000000000000" pitchFamily="2" charset="2"/>
              <a:buChar char="n"/>
            </a:pPr>
            <a:r>
              <a:rPr kumimoji="1" lang="ja-JP" altLang="en-US" sz="2400" dirty="0"/>
              <a:t>試行錯誤しながら、適切な対策を確認していく事が科学的な作業の一つ。</a:t>
            </a:r>
            <a:endParaRPr kumimoji="1" lang="en-US" altLang="ja-JP" sz="2400" dirty="0"/>
          </a:p>
          <a:p>
            <a:pPr>
              <a:buFont typeface="Wingdings" panose="05000000000000000000" pitchFamily="2" charset="2"/>
              <a:buChar char="n"/>
            </a:pPr>
            <a:endParaRPr kumimoji="1" lang="ja-JP" altLang="en-US" sz="2400" dirty="0"/>
          </a:p>
        </p:txBody>
      </p:sp>
      <p:sp>
        <p:nvSpPr>
          <p:cNvPr id="4" name="テキスト ボックス 7">
            <a:extLst>
              <a:ext uri="{FF2B5EF4-FFF2-40B4-BE49-F238E27FC236}">
                <a16:creationId xmlns:a16="http://schemas.microsoft.com/office/drawing/2014/main" id="{5053E270-9288-4655-98A2-AF3B3AD4EC1B}"/>
              </a:ext>
            </a:extLst>
          </p:cNvPr>
          <p:cNvSpPr txBox="1">
            <a:spLocks noChangeArrowheads="1"/>
          </p:cNvSpPr>
          <p:nvPr/>
        </p:nvSpPr>
        <p:spPr bwMode="auto">
          <a:xfrm>
            <a:off x="6338656" y="0"/>
            <a:ext cx="28053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10-12</a:t>
            </a:r>
            <a:r>
              <a:rPr lang="ja-JP" altLang="en-US" sz="2000" dirty="0"/>
              <a:t>ページ</a:t>
            </a:r>
          </a:p>
        </p:txBody>
      </p:sp>
    </p:spTree>
    <p:extLst>
      <p:ext uri="{BB962C8B-B14F-4D97-AF65-F5344CB8AC3E}">
        <p14:creationId xmlns:p14="http://schemas.microsoft.com/office/powerpoint/2010/main" val="3179035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2006C4-A982-4468-BCA1-45BF02F76169}"/>
              </a:ext>
            </a:extLst>
          </p:cNvPr>
          <p:cNvSpPr>
            <a:spLocks noGrp="1"/>
          </p:cNvSpPr>
          <p:nvPr>
            <p:ph type="title"/>
          </p:nvPr>
        </p:nvSpPr>
        <p:spPr/>
        <p:txBody>
          <a:bodyPr>
            <a:normAutofit/>
          </a:bodyPr>
          <a:lstStyle/>
          <a:p>
            <a:r>
              <a:rPr kumimoji="1" lang="en-US" altLang="ja-JP" sz="3600" dirty="0"/>
              <a:t>1.2.1  </a:t>
            </a:r>
            <a:r>
              <a:rPr kumimoji="1" lang="ja-JP" altLang="en-US" sz="3600" dirty="0"/>
              <a:t>順応的管理（</a:t>
            </a:r>
            <a:r>
              <a:rPr kumimoji="1" lang="en-US" altLang="ja-JP" sz="3600" dirty="0"/>
              <a:t>PDCA</a:t>
            </a:r>
            <a:r>
              <a:rPr kumimoji="1" lang="ja-JP" altLang="en-US" sz="3600" dirty="0"/>
              <a:t>サイクル）</a:t>
            </a:r>
          </a:p>
        </p:txBody>
      </p:sp>
      <p:pic>
        <p:nvPicPr>
          <p:cNvPr id="6" name="コンテンツ プレースホルダー 5">
            <a:extLst>
              <a:ext uri="{FF2B5EF4-FFF2-40B4-BE49-F238E27FC236}">
                <a16:creationId xmlns:a16="http://schemas.microsoft.com/office/drawing/2014/main" id="{A45AA14A-6EF0-470E-8FBA-6A3A1DC46BDA}"/>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60576" y="1846263"/>
            <a:ext cx="7467297" cy="4022725"/>
          </a:xfrm>
          <a:prstGeom prst="rect">
            <a:avLst/>
          </a:prstGeom>
          <a:noFill/>
          <a:ln>
            <a:noFill/>
          </a:ln>
        </p:spPr>
      </p:pic>
      <p:sp>
        <p:nvSpPr>
          <p:cNvPr id="7" name="テキスト ボックス 7">
            <a:extLst>
              <a:ext uri="{FF2B5EF4-FFF2-40B4-BE49-F238E27FC236}">
                <a16:creationId xmlns:a16="http://schemas.microsoft.com/office/drawing/2014/main" id="{54E56A4E-EBCF-4CCB-9903-082DFEA6BEC2}"/>
              </a:ext>
            </a:extLst>
          </p:cNvPr>
          <p:cNvSpPr txBox="1">
            <a:spLocks noChangeArrowheads="1"/>
          </p:cNvSpPr>
          <p:nvPr/>
        </p:nvSpPr>
        <p:spPr bwMode="auto">
          <a:xfrm>
            <a:off x="6516210" y="0"/>
            <a:ext cx="26277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10-12</a:t>
            </a:r>
            <a:r>
              <a:rPr lang="ja-JP" altLang="en-US" sz="2000" dirty="0"/>
              <a:t>ページ</a:t>
            </a:r>
          </a:p>
        </p:txBody>
      </p:sp>
    </p:spTree>
    <p:extLst>
      <p:ext uri="{BB962C8B-B14F-4D97-AF65-F5344CB8AC3E}">
        <p14:creationId xmlns:p14="http://schemas.microsoft.com/office/powerpoint/2010/main" val="2199406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D9A635-5B98-4AD0-B149-13CE1FE700CC}"/>
              </a:ext>
            </a:extLst>
          </p:cNvPr>
          <p:cNvSpPr>
            <a:spLocks noGrp="1"/>
          </p:cNvSpPr>
          <p:nvPr>
            <p:ph type="title"/>
          </p:nvPr>
        </p:nvSpPr>
        <p:spPr/>
        <p:txBody>
          <a:bodyPr>
            <a:normAutofit/>
          </a:bodyPr>
          <a:lstStyle/>
          <a:p>
            <a:r>
              <a:rPr kumimoji="1" lang="ja-JP" altLang="en-US" sz="3600" dirty="0"/>
              <a:t>順応的管理には、</a:t>
            </a:r>
            <a:br>
              <a:rPr kumimoji="1" lang="en-US" altLang="ja-JP" sz="3600" dirty="0"/>
            </a:br>
            <a:r>
              <a:rPr kumimoji="1" lang="ja-JP" altLang="en-US" sz="3600" dirty="0"/>
              <a:t>業務内容の正確な記録と分析が必要</a:t>
            </a:r>
          </a:p>
        </p:txBody>
      </p:sp>
      <p:sp>
        <p:nvSpPr>
          <p:cNvPr id="3" name="コンテンツ プレースホルダー 2">
            <a:extLst>
              <a:ext uri="{FF2B5EF4-FFF2-40B4-BE49-F238E27FC236}">
                <a16:creationId xmlns:a16="http://schemas.microsoft.com/office/drawing/2014/main" id="{1EBD48F2-6E23-425B-A95C-EB43429DC443}"/>
              </a:ext>
            </a:extLst>
          </p:cNvPr>
          <p:cNvSpPr>
            <a:spLocks noGrp="1"/>
          </p:cNvSpPr>
          <p:nvPr>
            <p:ph idx="1"/>
          </p:nvPr>
        </p:nvSpPr>
        <p:spPr>
          <a:xfrm>
            <a:off x="822325" y="1846263"/>
            <a:ext cx="7543800" cy="4560976"/>
          </a:xfrm>
        </p:spPr>
        <p:txBody>
          <a:bodyPr/>
          <a:lstStyle/>
          <a:p>
            <a:pPr>
              <a:lnSpc>
                <a:spcPct val="100000"/>
              </a:lnSpc>
              <a:buFont typeface="Wingdings" panose="05000000000000000000" pitchFamily="2" charset="2"/>
              <a:buChar char="n"/>
            </a:pPr>
            <a:r>
              <a:rPr kumimoji="1" lang="ja-JP" altLang="en-US" sz="2800" dirty="0"/>
              <a:t>業務の効率化や改善に活かす</a:t>
            </a:r>
            <a:endParaRPr kumimoji="1" lang="en-US" altLang="ja-JP" sz="2800" dirty="0"/>
          </a:p>
          <a:p>
            <a:pPr lvl="1">
              <a:lnSpc>
                <a:spcPct val="100000"/>
              </a:lnSpc>
              <a:buFont typeface="Wingdings" panose="05000000000000000000" pitchFamily="2" charset="2"/>
              <a:buChar char="ü"/>
            </a:pPr>
            <a:r>
              <a:rPr kumimoji="1" lang="ja-JP" altLang="en-US" sz="2400" dirty="0"/>
              <a:t>業務の効用や効率性、必要な労力や経費などを明確にして、次の意志決定や業務の改善につなげる。</a:t>
            </a:r>
          </a:p>
          <a:p>
            <a:pPr>
              <a:lnSpc>
                <a:spcPct val="100000"/>
              </a:lnSpc>
              <a:buFont typeface="Wingdings" panose="05000000000000000000" pitchFamily="2" charset="2"/>
              <a:buChar char="n"/>
            </a:pPr>
            <a:r>
              <a:rPr kumimoji="1" lang="ja-JP" altLang="en-US" sz="2800" dirty="0"/>
              <a:t>広域的な野生動物の保護及び管理に活かす。</a:t>
            </a:r>
            <a:endParaRPr kumimoji="1" lang="en-US" altLang="ja-JP" sz="2800" dirty="0"/>
          </a:p>
          <a:p>
            <a:pPr lvl="1">
              <a:lnSpc>
                <a:spcPct val="100000"/>
              </a:lnSpc>
              <a:buFont typeface="Wingdings" panose="05000000000000000000" pitchFamily="2" charset="2"/>
              <a:buChar char="ü"/>
            </a:pPr>
            <a:r>
              <a:rPr kumimoji="1" lang="ja-JP" altLang="en-US" sz="2400" dirty="0"/>
              <a:t>作業量や捕獲数、捕獲効率の変化などの事業者からの情報が、各種の調査データと</a:t>
            </a:r>
            <a:r>
              <a:rPr kumimoji="1" lang="ja-JP" altLang="en-US" sz="2400" dirty="0">
                <a:solidFill>
                  <a:srgbClr val="5A5A5A"/>
                </a:solidFill>
              </a:rPr>
              <a:t>組み</a:t>
            </a:r>
            <a:r>
              <a:rPr kumimoji="1" lang="ja-JP" altLang="en-US" sz="2400" dirty="0"/>
              <a:t>合わされて</a:t>
            </a:r>
            <a:r>
              <a:rPr kumimoji="1" lang="ja-JP" altLang="en-US" sz="2400"/>
              <a:t>分析され、第二種特定鳥獣管理計画などに活かされる</a:t>
            </a:r>
            <a:r>
              <a:rPr kumimoji="1" lang="ja-JP" altLang="en-US" sz="2400" dirty="0"/>
              <a:t>ことになります。</a:t>
            </a:r>
          </a:p>
          <a:p>
            <a:pPr>
              <a:lnSpc>
                <a:spcPct val="100000"/>
              </a:lnSpc>
              <a:buFont typeface="Wingdings" panose="05000000000000000000" pitchFamily="2" charset="2"/>
              <a:buChar char="n"/>
            </a:pPr>
            <a:r>
              <a:rPr kumimoji="1" lang="ja-JP" altLang="en-US" sz="2800" dirty="0"/>
              <a:t>適切に計画を遂行し、その内容をしっかりと報告することで、支出に対する説明責任を果たす。</a:t>
            </a:r>
          </a:p>
          <a:p>
            <a:pPr marL="0" indent="0">
              <a:lnSpc>
                <a:spcPct val="100000"/>
              </a:lnSpc>
              <a:buNone/>
            </a:pPr>
            <a:endParaRPr kumimoji="1" lang="ja-JP" altLang="en-US" sz="2400" dirty="0"/>
          </a:p>
        </p:txBody>
      </p:sp>
      <p:sp>
        <p:nvSpPr>
          <p:cNvPr id="4" name="テキスト ボックス 7">
            <a:extLst>
              <a:ext uri="{FF2B5EF4-FFF2-40B4-BE49-F238E27FC236}">
                <a16:creationId xmlns:a16="http://schemas.microsoft.com/office/drawing/2014/main" id="{432FEDA9-B7FF-4604-B29D-97A2DA02740C}"/>
              </a:ext>
            </a:extLst>
          </p:cNvPr>
          <p:cNvSpPr txBox="1">
            <a:spLocks noChangeArrowheads="1"/>
          </p:cNvSpPr>
          <p:nvPr/>
        </p:nvSpPr>
        <p:spPr bwMode="auto">
          <a:xfrm>
            <a:off x="6587231" y="0"/>
            <a:ext cx="25567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10-12</a:t>
            </a:r>
            <a:r>
              <a:rPr lang="ja-JP" altLang="en-US" sz="2000" dirty="0"/>
              <a:t>ページ</a:t>
            </a:r>
          </a:p>
        </p:txBody>
      </p:sp>
    </p:spTree>
    <p:extLst>
      <p:ext uri="{BB962C8B-B14F-4D97-AF65-F5344CB8AC3E}">
        <p14:creationId xmlns:p14="http://schemas.microsoft.com/office/powerpoint/2010/main" val="122236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5E4229-0D64-44A6-896B-A5D21C87B378}"/>
              </a:ext>
            </a:extLst>
          </p:cNvPr>
          <p:cNvSpPr>
            <a:spLocks noGrp="1"/>
          </p:cNvSpPr>
          <p:nvPr>
            <p:ph type="title"/>
          </p:nvPr>
        </p:nvSpPr>
        <p:spPr>
          <a:xfrm>
            <a:off x="822325" y="1154113"/>
            <a:ext cx="7543800" cy="555625"/>
          </a:xfrm>
        </p:spPr>
        <p:txBody>
          <a:bodyPr/>
          <a:lstStyle/>
          <a:p>
            <a:pPr eaLnBrk="1" fontAlgn="auto" hangingPunct="1">
              <a:spcAft>
                <a:spcPts val="0"/>
              </a:spcAft>
              <a:defRPr/>
            </a:pPr>
            <a:r>
              <a:rPr lang="ja-JP" altLang="en-US" sz="3200" b="1" dirty="0">
                <a:solidFill>
                  <a:schemeClr val="tx1">
                    <a:lumMod val="75000"/>
                    <a:lumOff val="25000"/>
                  </a:schemeClr>
                </a:solidFill>
              </a:rPr>
              <a:t>１　科学的・計画的な鳥獣の保護及び管理</a:t>
            </a:r>
            <a:endParaRPr lang="en-US" sz="3200" b="1" dirty="0">
              <a:solidFill>
                <a:schemeClr val="tx1">
                  <a:lumMod val="75000"/>
                  <a:lumOff val="25000"/>
                </a:schemeClr>
              </a:solidFill>
            </a:endParaRPr>
          </a:p>
        </p:txBody>
      </p:sp>
      <p:sp>
        <p:nvSpPr>
          <p:cNvPr id="15363" name="コンテンツ プレースホルダー 2">
            <a:extLst>
              <a:ext uri="{FF2B5EF4-FFF2-40B4-BE49-F238E27FC236}">
                <a16:creationId xmlns:a16="http://schemas.microsoft.com/office/drawing/2014/main" id="{724C80EA-202E-4EE3-AE17-C439B22811E7}"/>
              </a:ext>
            </a:extLst>
          </p:cNvPr>
          <p:cNvSpPr>
            <a:spLocks noGrp="1"/>
          </p:cNvSpPr>
          <p:nvPr>
            <p:ph idx="1"/>
          </p:nvPr>
        </p:nvSpPr>
        <p:spPr>
          <a:xfrm>
            <a:off x="822325" y="2662238"/>
            <a:ext cx="7543800" cy="3017837"/>
          </a:xfrm>
        </p:spPr>
        <p:txBody>
          <a:bodyPr/>
          <a:lstStyle/>
          <a:p>
            <a:pPr eaLnBrk="1" hangingPunct="1">
              <a:lnSpc>
                <a:spcPct val="100000"/>
              </a:lnSpc>
            </a:pPr>
            <a:r>
              <a:rPr lang="ja-JP" altLang="en-US" sz="2700" dirty="0"/>
              <a:t>１．１　鳥獣の保護及び管理の現状</a:t>
            </a:r>
            <a:endParaRPr lang="en-US" altLang="ja-JP" sz="2700" dirty="0"/>
          </a:p>
          <a:p>
            <a:pPr eaLnBrk="1" hangingPunct="1">
              <a:lnSpc>
                <a:spcPct val="100000"/>
              </a:lnSpc>
            </a:pPr>
            <a:r>
              <a:rPr lang="ja-JP" altLang="en-US" sz="2700" dirty="0"/>
              <a:t>１．２　科学的・計画的な鳥獣の保護及び管理の</a:t>
            </a:r>
            <a:br>
              <a:rPr lang="en-US" altLang="ja-JP" sz="2700" dirty="0"/>
            </a:br>
            <a:r>
              <a:rPr lang="ja-JP" altLang="en-US" sz="2700" dirty="0"/>
              <a:t>　　　　必要性</a:t>
            </a:r>
            <a:endParaRPr lang="en-US" altLang="ja-JP" sz="2700" dirty="0"/>
          </a:p>
          <a:p>
            <a:pPr eaLnBrk="1" hangingPunct="1">
              <a:lnSpc>
                <a:spcPct val="100000"/>
              </a:lnSpc>
            </a:pPr>
            <a:r>
              <a:rPr lang="ja-JP" altLang="en-US" sz="2700" dirty="0">
                <a:solidFill>
                  <a:srgbClr val="C00000"/>
                </a:solidFill>
              </a:rPr>
              <a:t>１．３　鳥獣の管理の強化</a:t>
            </a:r>
            <a:endParaRPr lang="en-US" altLang="ja-JP" sz="2700" dirty="0">
              <a:solidFill>
                <a:srgbClr val="C00000"/>
              </a:solidFill>
            </a:endParaRPr>
          </a:p>
        </p:txBody>
      </p:sp>
    </p:spTree>
    <p:extLst>
      <p:ext uri="{BB962C8B-B14F-4D97-AF65-F5344CB8AC3E}">
        <p14:creationId xmlns:p14="http://schemas.microsoft.com/office/powerpoint/2010/main" val="2298103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076F2C-4B1C-4AC4-B33F-6AC9FAEEE847}"/>
              </a:ext>
            </a:extLst>
          </p:cNvPr>
          <p:cNvSpPr>
            <a:spLocks noGrp="1"/>
          </p:cNvSpPr>
          <p:nvPr>
            <p:ph type="title"/>
          </p:nvPr>
        </p:nvSpPr>
        <p:spPr>
          <a:xfrm>
            <a:off x="822325" y="1139825"/>
            <a:ext cx="7731125" cy="557213"/>
          </a:xfrm>
        </p:spPr>
        <p:txBody>
          <a:bodyPr>
            <a:noAutofit/>
          </a:bodyPr>
          <a:lstStyle/>
          <a:p>
            <a:pPr marL="1165225" indent="-1165225" eaLnBrk="1" fontAlgn="auto" hangingPunct="1">
              <a:spcAft>
                <a:spcPts val="0"/>
              </a:spcAft>
              <a:defRPr/>
            </a:pPr>
            <a:r>
              <a:rPr lang="ja-JP" altLang="en-US" sz="3600" b="1" dirty="0">
                <a:solidFill>
                  <a:schemeClr val="tx1">
                    <a:lumMod val="75000"/>
                    <a:lumOff val="25000"/>
                  </a:schemeClr>
                </a:solidFill>
              </a:rPr>
              <a:t>１．１　鳥獣の保護及び管理の現状</a:t>
            </a:r>
            <a:endParaRPr lang="en-US" sz="3600" b="1" dirty="0">
              <a:solidFill>
                <a:schemeClr val="tx1">
                  <a:lumMod val="75000"/>
                  <a:lumOff val="25000"/>
                </a:schemeClr>
              </a:solidFill>
            </a:endParaRPr>
          </a:p>
        </p:txBody>
      </p:sp>
      <p:sp>
        <p:nvSpPr>
          <p:cNvPr id="17411" name="コンテンツ プレースホルダー 2">
            <a:extLst>
              <a:ext uri="{FF2B5EF4-FFF2-40B4-BE49-F238E27FC236}">
                <a16:creationId xmlns:a16="http://schemas.microsoft.com/office/drawing/2014/main" id="{4D9FD94C-BC68-48D9-8496-733B783EE4E2}"/>
              </a:ext>
            </a:extLst>
          </p:cNvPr>
          <p:cNvSpPr>
            <a:spLocks noGrp="1"/>
          </p:cNvSpPr>
          <p:nvPr>
            <p:ph idx="1"/>
          </p:nvPr>
        </p:nvSpPr>
        <p:spPr>
          <a:xfrm>
            <a:off x="1263650" y="2287588"/>
            <a:ext cx="6623050" cy="3962400"/>
          </a:xfrm>
        </p:spPr>
        <p:txBody>
          <a:bodyPr/>
          <a:lstStyle/>
          <a:p>
            <a:pPr marL="1338263" indent="-1338263" eaLnBrk="1" hangingPunct="1">
              <a:lnSpc>
                <a:spcPct val="100000"/>
              </a:lnSpc>
              <a:buClr>
                <a:schemeClr val="tx1"/>
              </a:buClr>
              <a:buFont typeface="Calibri" panose="020F0502020204030204" pitchFamily="34" charset="0"/>
              <a:buNone/>
              <a:tabLst>
                <a:tab pos="1519238" algn="l"/>
                <a:tab pos="1878013" algn="r"/>
              </a:tabLst>
            </a:pPr>
            <a:r>
              <a:rPr lang="ja-JP" altLang="en-US" sz="2700" dirty="0">
                <a:solidFill>
                  <a:srgbClr val="C00000"/>
                </a:solidFill>
              </a:rPr>
              <a:t>１．１．１　ニホンジカ、イノシシ等の鳥獣の増加と被害の深刻化</a:t>
            </a:r>
            <a:endParaRPr lang="en-US" altLang="ja-JP" sz="2700" dirty="0">
              <a:solidFill>
                <a:srgbClr val="C00000"/>
              </a:solidFill>
            </a:endParaRPr>
          </a:p>
          <a:p>
            <a:pPr marL="1338263" indent="-1338263" eaLnBrk="1" hangingPunct="1">
              <a:lnSpc>
                <a:spcPct val="100000"/>
              </a:lnSpc>
              <a:buClr>
                <a:schemeClr val="tx1"/>
              </a:buClr>
              <a:buFont typeface="Calibri" panose="020F0502020204030204" pitchFamily="34" charset="0"/>
              <a:buNone/>
              <a:tabLst>
                <a:tab pos="1519238" algn="l"/>
                <a:tab pos="1878013" algn="r"/>
              </a:tabLst>
            </a:pPr>
            <a:r>
              <a:rPr lang="ja-JP" altLang="en-US" sz="2700" dirty="0"/>
              <a:t>１．１．２　捕獲の現状（捕獲数の増加と目的の変化）</a:t>
            </a:r>
            <a:endParaRPr lang="en-US" altLang="ja-JP" sz="2700" dirty="0"/>
          </a:p>
          <a:p>
            <a:pPr marL="1338263" indent="-1338263" eaLnBrk="1" hangingPunct="1">
              <a:lnSpc>
                <a:spcPct val="100000"/>
              </a:lnSpc>
              <a:buClr>
                <a:schemeClr val="tx1"/>
              </a:buClr>
              <a:buFont typeface="Calibri" panose="020F0502020204030204" pitchFamily="34" charset="0"/>
              <a:buNone/>
              <a:tabLst>
                <a:tab pos="1519238" algn="l"/>
                <a:tab pos="1878013" algn="r"/>
              </a:tabLst>
            </a:pPr>
            <a:r>
              <a:rPr lang="ja-JP" altLang="en-US" sz="2700" dirty="0"/>
              <a:t>１．１．３　鳥獣捕獲の担い手にかかる現状</a:t>
            </a:r>
            <a:endParaRPr lang="en-US" altLang="ja-JP" sz="27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3" name="テキスト ボックス 6">
            <a:extLst>
              <a:ext uri="{FF2B5EF4-FFF2-40B4-BE49-F238E27FC236}">
                <a16:creationId xmlns:a16="http://schemas.microsoft.com/office/drawing/2014/main" id="{08688729-539A-4044-872E-4E9D710E6882}"/>
              </a:ext>
            </a:extLst>
          </p:cNvPr>
          <p:cNvSpPr txBox="1">
            <a:spLocks noChangeArrowheads="1"/>
          </p:cNvSpPr>
          <p:nvPr/>
        </p:nvSpPr>
        <p:spPr bwMode="auto">
          <a:xfrm>
            <a:off x="6400800" y="0"/>
            <a:ext cx="2727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12</a:t>
            </a:r>
            <a:r>
              <a:rPr lang="ja-JP" altLang="en-US" sz="2000" dirty="0">
                <a:latin typeface="+mn-ea"/>
                <a:ea typeface="+mn-ea"/>
              </a:rPr>
              <a:t>ページ</a:t>
            </a:r>
          </a:p>
        </p:txBody>
      </p:sp>
      <p:sp>
        <p:nvSpPr>
          <p:cNvPr id="5" name="テキスト ボックス 4"/>
          <p:cNvSpPr txBox="1"/>
          <p:nvPr/>
        </p:nvSpPr>
        <p:spPr>
          <a:xfrm>
            <a:off x="31538" y="1179749"/>
            <a:ext cx="9112458" cy="1692771"/>
          </a:xfrm>
          <a:prstGeom prst="rect">
            <a:avLst/>
          </a:prstGeom>
          <a:noFill/>
        </p:spPr>
        <p:txBody>
          <a:bodyPr wrap="square" rtlCol="0">
            <a:spAutoFit/>
          </a:bodyPr>
          <a:lstStyle/>
          <a:p>
            <a:pPr marL="534988" indent="-534988">
              <a:buClr>
                <a:schemeClr val="accent1"/>
              </a:buClr>
              <a:buFont typeface="Wingdings" panose="05000000000000000000" pitchFamily="2" charset="2"/>
              <a:buChar char="q"/>
            </a:pPr>
            <a:r>
              <a:rPr lang="ja-JP" altLang="en-US" sz="3600" dirty="0">
                <a:latin typeface="ＭＳ ゴシック" panose="020B0609070205080204" pitchFamily="49" charset="-128"/>
                <a:ea typeface="ＭＳ ゴシック" panose="020B0609070205080204" pitchFamily="49" charset="-128"/>
              </a:rPr>
              <a:t>捕獲等をはじめとする</a:t>
            </a:r>
            <a:r>
              <a:rPr lang="ja-JP" altLang="en-US" sz="3600" dirty="0">
                <a:solidFill>
                  <a:srgbClr val="C00000"/>
                </a:solidFill>
                <a:latin typeface="ＭＳ ゴシック" panose="020B0609070205080204" pitchFamily="49" charset="-128"/>
                <a:ea typeface="ＭＳ ゴシック" panose="020B0609070205080204" pitchFamily="49" charset="-128"/>
              </a:rPr>
              <a:t>対策強化の必要性</a:t>
            </a:r>
            <a:endParaRPr lang="en-US" altLang="ja-JP" sz="3600" dirty="0">
              <a:solidFill>
                <a:srgbClr val="C00000"/>
              </a:solidFill>
              <a:latin typeface="ＭＳ ゴシック" panose="020B0609070205080204" pitchFamily="49" charset="-128"/>
              <a:ea typeface="ＭＳ ゴシック" panose="020B0609070205080204" pitchFamily="49" charset="-128"/>
            </a:endParaRPr>
          </a:p>
          <a:p>
            <a:pPr marL="719138" lvl="1" indent="-544513">
              <a:buClr>
                <a:schemeClr val="accent1"/>
              </a:buClr>
              <a:buFont typeface="Wingdings" panose="05000000000000000000" pitchFamily="2" charset="2"/>
              <a:buChar char="Ø"/>
            </a:pPr>
            <a:r>
              <a:rPr lang="ja-JP" altLang="en-US" sz="3600" dirty="0">
                <a:latin typeface="ＭＳ ゴシック" panose="020B0609070205080204" pitchFamily="49" charset="-128"/>
                <a:ea typeface="ＭＳ ゴシック" panose="020B0609070205080204" pitchFamily="49" charset="-128"/>
              </a:rPr>
              <a:t>「</a:t>
            </a:r>
            <a:r>
              <a:rPr lang="ja-JP" altLang="en-US" sz="3200" dirty="0">
                <a:latin typeface="ＭＳ ゴシック" panose="020B0609070205080204" pitchFamily="49" charset="-128"/>
                <a:ea typeface="ＭＳ ゴシック" panose="020B0609070205080204" pitchFamily="49" charset="-128"/>
              </a:rPr>
              <a:t>抜本的な鳥獣捕獲強化対策」および「被害対策強化の考え方」（環境省・農林水産省）</a:t>
            </a:r>
            <a:endParaRPr lang="ja-JP" altLang="en-US" sz="3600" dirty="0">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58EA0C90-8DB6-2098-DBA9-E78495F11B90}"/>
              </a:ext>
            </a:extLst>
          </p:cNvPr>
          <p:cNvSpPr txBox="1">
            <a:spLocks/>
          </p:cNvSpPr>
          <p:nvPr/>
        </p:nvSpPr>
        <p:spPr bwMode="auto">
          <a:xfrm>
            <a:off x="-1" y="463550"/>
            <a:ext cx="9494197" cy="737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en-US" altLang="zh-TW" sz="4000" dirty="0">
                <a:latin typeface="ＭＳ ゴシック" panose="020B0609070205080204" pitchFamily="49" charset="-128"/>
                <a:ea typeface="ＭＳ ゴシック" panose="020B0609070205080204" pitchFamily="49" charset="-128"/>
              </a:rPr>
              <a:t> </a:t>
            </a:r>
            <a:r>
              <a:rPr lang="en-US" altLang="zh-TW" sz="4000" u="sng" dirty="0">
                <a:latin typeface="ＭＳ ゴシック" panose="020B0609070205080204" pitchFamily="49" charset="-128"/>
                <a:ea typeface="ＭＳ ゴシック" panose="020B0609070205080204" pitchFamily="49" charset="-128"/>
              </a:rPr>
              <a:t>1.2.1 </a:t>
            </a:r>
            <a:r>
              <a:rPr lang="zh-TW" altLang="en-US" sz="4000" u="sng" dirty="0">
                <a:latin typeface="ＭＳ ゴシック" panose="020B0609070205080204" pitchFamily="49" charset="-128"/>
                <a:ea typeface="ＭＳ ゴシック" panose="020B0609070205080204" pitchFamily="49" charset="-128"/>
              </a:rPr>
              <a:t>認定鳥獣捕獲等事業者制度導入</a:t>
            </a:r>
            <a:endParaRPr lang="en-US" altLang="ja-JP" sz="4000" u="sng" dirty="0">
              <a:latin typeface="ＭＳ ゴシック" panose="020B0609070205080204" pitchFamily="49" charset="-128"/>
              <a:ea typeface="ＭＳ ゴシック" panose="020B0609070205080204" pitchFamily="49" charset="-128"/>
            </a:endParaRPr>
          </a:p>
        </p:txBody>
      </p:sp>
      <p:sp>
        <p:nvSpPr>
          <p:cNvPr id="6" name="テキスト ボックス 5">
            <a:extLst>
              <a:ext uri="{FF2B5EF4-FFF2-40B4-BE49-F238E27FC236}">
                <a16:creationId xmlns:a16="http://schemas.microsoft.com/office/drawing/2014/main" id="{35922F35-DDFB-77B7-8155-894757E8A48E}"/>
              </a:ext>
            </a:extLst>
          </p:cNvPr>
          <p:cNvSpPr txBox="1"/>
          <p:nvPr/>
        </p:nvSpPr>
        <p:spPr>
          <a:xfrm>
            <a:off x="122670" y="3595590"/>
            <a:ext cx="9005455" cy="1831657"/>
          </a:xfrm>
          <a:prstGeom prst="rect">
            <a:avLst/>
          </a:prstGeom>
          <a:solidFill>
            <a:schemeClr val="bg1"/>
          </a:solidFill>
          <a:ln w="57150">
            <a:solidFill>
              <a:srgbClr val="FF0000"/>
            </a:solidFill>
          </a:ln>
        </p:spPr>
        <p:txBody>
          <a:bodyPr wrap="square" rtlCol="0" anchor="b" anchorCtr="0">
            <a:noAutofit/>
          </a:bodyPr>
          <a:lstStyle/>
          <a:p>
            <a:pPr marL="719138" lvl="1" indent="-544513">
              <a:buClr>
                <a:schemeClr val="accent1"/>
              </a:buClr>
              <a:buFont typeface="Wingdings" panose="05000000000000000000" pitchFamily="2" charset="2"/>
              <a:buChar char="Ø"/>
            </a:pPr>
            <a:r>
              <a:rPr lang="ja-JP" altLang="en-US" sz="3200" dirty="0">
                <a:latin typeface="ＭＳ ゴシック" panose="020B0609070205080204" pitchFamily="49" charset="-128"/>
                <a:ea typeface="ＭＳ ゴシック" panose="020B0609070205080204" pitchFamily="49" charset="-128"/>
              </a:rPr>
              <a:t>ニホンジカ、イノシシ：</a:t>
            </a:r>
            <a:endParaRPr lang="en-US" altLang="ja-JP" sz="3200" dirty="0">
              <a:latin typeface="ＭＳ ゴシック" panose="020B0609070205080204" pitchFamily="49" charset="-128"/>
              <a:ea typeface="ＭＳ ゴシック" panose="020B0609070205080204" pitchFamily="49" charset="-128"/>
            </a:endParaRPr>
          </a:p>
          <a:p>
            <a:pPr marL="174625" lvl="1">
              <a:buClr>
                <a:schemeClr val="accent1"/>
              </a:buClr>
            </a:pPr>
            <a:r>
              <a:rPr lang="ja-JP" altLang="en-US" sz="3200" dirty="0">
                <a:latin typeface="ＭＳ ゴシック" panose="020B0609070205080204" pitchFamily="49" charset="-128"/>
                <a:ea typeface="ＭＳ ゴシック" panose="020B0609070205080204" pitchFamily="49" charset="-128"/>
              </a:rPr>
              <a:t>　</a:t>
            </a:r>
            <a:r>
              <a:rPr lang="en-US" altLang="ja-JP" sz="3200" dirty="0">
                <a:latin typeface="ＭＳ ゴシック" panose="020B0609070205080204" pitchFamily="49" charset="-128"/>
                <a:ea typeface="ＭＳ ゴシック" panose="020B0609070205080204" pitchFamily="49" charset="-128"/>
              </a:rPr>
              <a:t>2028</a:t>
            </a:r>
            <a:r>
              <a:rPr lang="ja-JP" altLang="en-US" sz="3200" dirty="0">
                <a:latin typeface="ＭＳ ゴシック" panose="020B0609070205080204" pitchFamily="49" charset="-128"/>
                <a:ea typeface="ＭＳ ゴシック" panose="020B0609070205080204" pitchFamily="49" charset="-128"/>
              </a:rPr>
              <a:t>年度までに</a:t>
            </a:r>
            <a:r>
              <a:rPr lang="ja-JP" altLang="en-US" sz="3200" dirty="0">
                <a:solidFill>
                  <a:srgbClr val="C00000"/>
                </a:solidFill>
                <a:latin typeface="ＭＳ ゴシック" panose="020B0609070205080204" pitchFamily="49" charset="-128"/>
                <a:ea typeface="ＭＳ ゴシック" panose="020B0609070205080204" pitchFamily="49" charset="-128"/>
              </a:rPr>
              <a:t>生息頭数を半減し、捕獲圧を維持。</a:t>
            </a:r>
          </a:p>
        </p:txBody>
      </p:sp>
      <p:sp>
        <p:nvSpPr>
          <p:cNvPr id="4" name="テキスト ボックス 3">
            <a:extLst>
              <a:ext uri="{FF2B5EF4-FFF2-40B4-BE49-F238E27FC236}">
                <a16:creationId xmlns:a16="http://schemas.microsoft.com/office/drawing/2014/main" id="{2C74B803-CAEA-1BD8-4A26-534011B93056}"/>
              </a:ext>
            </a:extLst>
          </p:cNvPr>
          <p:cNvSpPr txBox="1"/>
          <p:nvPr/>
        </p:nvSpPr>
        <p:spPr>
          <a:xfrm>
            <a:off x="2863840" y="3173930"/>
            <a:ext cx="3416320" cy="646331"/>
          </a:xfrm>
          <a:prstGeom prst="rect">
            <a:avLst/>
          </a:prstGeom>
          <a:solidFill>
            <a:srgbClr val="FFC000"/>
          </a:solidFill>
          <a:ln w="38100">
            <a:solidFill>
              <a:srgbClr val="FF0000"/>
            </a:solidFill>
          </a:ln>
        </p:spPr>
        <p:txBody>
          <a:bodyPr wrap="none" rtlCol="0">
            <a:spAutoFit/>
          </a:bodyPr>
          <a:lstStyle/>
          <a:p>
            <a:r>
              <a:rPr kumimoji="1" lang="ja-JP" altLang="en-US" sz="3600" dirty="0">
                <a:latin typeface="ＭＳ ゴシック" panose="020B0609070205080204" pitchFamily="49" charset="-128"/>
                <a:ea typeface="ＭＳ ゴシック" panose="020B0609070205080204" pitchFamily="49" charset="-128"/>
              </a:rPr>
              <a:t>当面の捕獲目標</a:t>
            </a:r>
          </a:p>
        </p:txBody>
      </p:sp>
    </p:spTree>
    <p:extLst>
      <p:ext uri="{BB962C8B-B14F-4D97-AF65-F5344CB8AC3E}">
        <p14:creationId xmlns:p14="http://schemas.microsoft.com/office/powerpoint/2010/main" val="1483457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3" name="テキスト ボックス 6">
            <a:extLst>
              <a:ext uri="{FF2B5EF4-FFF2-40B4-BE49-F238E27FC236}">
                <a16:creationId xmlns:a16="http://schemas.microsoft.com/office/drawing/2014/main" id="{08688729-539A-4044-872E-4E9D710E6882}"/>
              </a:ext>
            </a:extLst>
          </p:cNvPr>
          <p:cNvSpPr txBox="1">
            <a:spLocks noChangeArrowheads="1"/>
          </p:cNvSpPr>
          <p:nvPr/>
        </p:nvSpPr>
        <p:spPr bwMode="auto">
          <a:xfrm>
            <a:off x="6400800" y="0"/>
            <a:ext cx="2727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12</a:t>
            </a:r>
            <a:r>
              <a:rPr lang="ja-JP" altLang="en-US" sz="2000" dirty="0">
                <a:latin typeface="+mn-ea"/>
                <a:ea typeface="+mn-ea"/>
              </a:rPr>
              <a:t>ページ</a:t>
            </a:r>
          </a:p>
        </p:txBody>
      </p:sp>
      <p:sp>
        <p:nvSpPr>
          <p:cNvPr id="8" name="テキスト ボックス 7">
            <a:extLst>
              <a:ext uri="{FF2B5EF4-FFF2-40B4-BE49-F238E27FC236}">
                <a16:creationId xmlns:a16="http://schemas.microsoft.com/office/drawing/2014/main" id="{DB1CD8FE-DD9D-A8D5-408E-2CD032B318F2}"/>
              </a:ext>
            </a:extLst>
          </p:cNvPr>
          <p:cNvSpPr txBox="1"/>
          <p:nvPr/>
        </p:nvSpPr>
        <p:spPr>
          <a:xfrm>
            <a:off x="128818" y="1277022"/>
            <a:ext cx="8876635" cy="3293209"/>
          </a:xfrm>
          <a:prstGeom prst="rect">
            <a:avLst/>
          </a:prstGeom>
          <a:noFill/>
        </p:spPr>
        <p:txBody>
          <a:bodyPr wrap="square" rtlCol="0">
            <a:spAutoFit/>
          </a:bodyPr>
          <a:lstStyle/>
          <a:p>
            <a:pPr marL="534988" indent="-534988">
              <a:buClr>
                <a:schemeClr val="accent1"/>
              </a:buClr>
              <a:buFont typeface="Wingdings" panose="05000000000000000000" pitchFamily="2" charset="2"/>
              <a:buChar char="q"/>
            </a:pPr>
            <a:r>
              <a:rPr lang="ja-JP" altLang="en-US" sz="3600" dirty="0"/>
              <a:t>鳥獣保護管理の人材育成と体制構築</a:t>
            </a:r>
            <a:endParaRPr lang="en-US" altLang="ja-JP" sz="3600" dirty="0"/>
          </a:p>
          <a:p>
            <a:pPr>
              <a:buClr>
                <a:schemeClr val="accent1"/>
              </a:buClr>
            </a:pPr>
            <a:endParaRPr lang="en-US" altLang="ja-JP" sz="3600" dirty="0"/>
          </a:p>
          <a:p>
            <a:pPr>
              <a:buClr>
                <a:schemeClr val="accent1"/>
              </a:buClr>
            </a:pPr>
            <a:r>
              <a:rPr lang="ja-JP" altLang="en-US" sz="3200" dirty="0"/>
              <a:t>　　「鳥獣の保護及び狩猟の適正化につき講ずべき措置について」（中央環境審議会）から</a:t>
            </a:r>
            <a:endParaRPr lang="en-US" altLang="ja-JP" sz="3200" dirty="0"/>
          </a:p>
          <a:p>
            <a:pPr marL="534988" indent="-352425">
              <a:buClr>
                <a:schemeClr val="accent1"/>
              </a:buClr>
              <a:buFont typeface="Wingdings" panose="05000000000000000000" pitchFamily="2" charset="2"/>
              <a:buChar char="Ø"/>
            </a:pPr>
            <a:r>
              <a:rPr lang="ja-JP" altLang="en-US" sz="3600" dirty="0"/>
              <a:t>都道府県による捕獲の強化</a:t>
            </a:r>
            <a:endParaRPr lang="en-US" altLang="ja-JP" sz="3600" dirty="0"/>
          </a:p>
          <a:p>
            <a:pPr marL="534988" indent="-352425">
              <a:buClr>
                <a:schemeClr val="accent1"/>
              </a:buClr>
              <a:buFont typeface="Wingdings" panose="05000000000000000000" pitchFamily="2" charset="2"/>
              <a:buChar char="Ø"/>
            </a:pPr>
            <a:r>
              <a:rPr lang="ja-JP" altLang="en-US" sz="3600" dirty="0"/>
              <a:t>鳥獣管理体制の強化</a:t>
            </a:r>
          </a:p>
        </p:txBody>
      </p:sp>
      <p:sp>
        <p:nvSpPr>
          <p:cNvPr id="10" name="コンテンツ プレースホルダー 2">
            <a:extLst>
              <a:ext uri="{FF2B5EF4-FFF2-40B4-BE49-F238E27FC236}">
                <a16:creationId xmlns:a16="http://schemas.microsoft.com/office/drawing/2014/main" id="{FFB55621-14D4-6FB5-1824-C53DE90AC54F}"/>
              </a:ext>
            </a:extLst>
          </p:cNvPr>
          <p:cNvSpPr txBox="1">
            <a:spLocks/>
          </p:cNvSpPr>
          <p:nvPr/>
        </p:nvSpPr>
        <p:spPr bwMode="auto">
          <a:xfrm>
            <a:off x="204281" y="4708187"/>
            <a:ext cx="8801172" cy="1546699"/>
          </a:xfrm>
          <a:prstGeom prst="rect">
            <a:avLst/>
          </a:prstGeom>
          <a:solidFill>
            <a:schemeClr val="accent1">
              <a:lumMod val="40000"/>
              <a:lumOff val="60000"/>
            </a:schemeClr>
          </a:solidFill>
          <a:ln w="38100">
            <a:solidFill>
              <a:srgbClr val="FFC000"/>
            </a:solidFill>
          </a:ln>
        </p:spPr>
        <p:txBody>
          <a:bodyPr anchor="ctr" anchorCtr="0"/>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4000" b="1" dirty="0"/>
              <a:t>認定鳥獣捕獲等事業者の制度を含む</a:t>
            </a:r>
            <a:endParaRPr lang="en-US" altLang="ja-JP" sz="4000" b="1" dirty="0"/>
          </a:p>
          <a:p>
            <a:pPr algn="ct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4000" b="1" dirty="0"/>
              <a:t>鳥獣の管理を促進する措置の導入</a:t>
            </a:r>
            <a:endParaRPr lang="en-US" altLang="ja-JP" sz="4000" b="1" dirty="0"/>
          </a:p>
        </p:txBody>
      </p:sp>
      <p:sp>
        <p:nvSpPr>
          <p:cNvPr id="2" name="コンテンツ プレースホルダー 2">
            <a:extLst>
              <a:ext uri="{FF2B5EF4-FFF2-40B4-BE49-F238E27FC236}">
                <a16:creationId xmlns:a16="http://schemas.microsoft.com/office/drawing/2014/main" id="{03DBB114-4036-7E29-C0C6-3AB9C31975A4}"/>
              </a:ext>
            </a:extLst>
          </p:cNvPr>
          <p:cNvSpPr txBox="1">
            <a:spLocks/>
          </p:cNvSpPr>
          <p:nvPr/>
        </p:nvSpPr>
        <p:spPr bwMode="auto">
          <a:xfrm>
            <a:off x="-1" y="463550"/>
            <a:ext cx="9494197" cy="737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en-US" altLang="zh-TW" sz="4000" dirty="0">
                <a:latin typeface="ＭＳ ゴシック" panose="020B0609070205080204" pitchFamily="49" charset="-128"/>
                <a:ea typeface="ＭＳ ゴシック" panose="020B0609070205080204" pitchFamily="49" charset="-128"/>
              </a:rPr>
              <a:t> </a:t>
            </a:r>
            <a:r>
              <a:rPr lang="en-US" altLang="zh-TW" sz="3200" u="sng" dirty="0">
                <a:latin typeface="ＭＳ ゴシック" panose="020B0609070205080204" pitchFamily="49" charset="-128"/>
                <a:ea typeface="ＭＳ ゴシック" panose="020B0609070205080204" pitchFamily="49" charset="-128"/>
              </a:rPr>
              <a:t>1.3.1 </a:t>
            </a:r>
            <a:r>
              <a:rPr lang="ja-JP" altLang="en-US" sz="3200" u="sng" dirty="0">
                <a:latin typeface="ＭＳ ゴシック" panose="020B0609070205080204" pitchFamily="49" charset="-128"/>
                <a:ea typeface="ＭＳ ゴシック" panose="020B0609070205080204" pitchFamily="49" charset="-128"/>
              </a:rPr>
              <a:t>認定鳥獣捕獲等事業者制度導入の経緯</a:t>
            </a:r>
            <a:endParaRPr lang="en-US" altLang="ja-JP" sz="3200" u="sng"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2883776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BCF83CF-11F9-49F3-A718-F8F5F1ED17E9}"/>
              </a:ext>
            </a:extLst>
          </p:cNvPr>
          <p:cNvSpPr>
            <a:spLocks noGrp="1"/>
          </p:cNvSpPr>
          <p:nvPr>
            <p:ph type="title"/>
          </p:nvPr>
        </p:nvSpPr>
        <p:spPr>
          <a:xfrm>
            <a:off x="230819" y="287338"/>
            <a:ext cx="8913181" cy="1449387"/>
          </a:xfrm>
        </p:spPr>
        <p:txBody>
          <a:bodyPr>
            <a:normAutofit/>
          </a:bodyPr>
          <a:lstStyle/>
          <a:p>
            <a:r>
              <a:rPr kumimoji="1" lang="en-US" altLang="ja-JP" sz="3600" dirty="0">
                <a:solidFill>
                  <a:schemeClr val="tx1"/>
                </a:solidFill>
                <a:latin typeface="+mn-ea"/>
                <a:ea typeface="+mn-ea"/>
              </a:rPr>
              <a:t>1.3.2  </a:t>
            </a:r>
            <a:r>
              <a:rPr kumimoji="1" lang="ja-JP" altLang="en-US" sz="3600" dirty="0">
                <a:solidFill>
                  <a:schemeClr val="tx1"/>
                </a:solidFill>
                <a:latin typeface="+mn-ea"/>
                <a:ea typeface="+mn-ea"/>
              </a:rPr>
              <a:t>認定鳥獣捕獲等事業者の責務について</a:t>
            </a:r>
          </a:p>
        </p:txBody>
      </p:sp>
      <p:sp>
        <p:nvSpPr>
          <p:cNvPr id="5" name="コンテンツ プレースホルダー 4">
            <a:extLst>
              <a:ext uri="{FF2B5EF4-FFF2-40B4-BE49-F238E27FC236}">
                <a16:creationId xmlns:a16="http://schemas.microsoft.com/office/drawing/2014/main" id="{8FA68E3C-D238-47BC-BACB-75DF41F8691D}"/>
              </a:ext>
            </a:extLst>
          </p:cNvPr>
          <p:cNvSpPr>
            <a:spLocks noGrp="1"/>
          </p:cNvSpPr>
          <p:nvPr>
            <p:ph idx="1"/>
          </p:nvPr>
        </p:nvSpPr>
        <p:spPr/>
        <p:txBody>
          <a:bodyPr/>
          <a:lstStyle/>
          <a:p>
            <a:pPr>
              <a:lnSpc>
                <a:spcPct val="100000"/>
              </a:lnSpc>
              <a:buFont typeface="Wingdings" panose="05000000000000000000" pitchFamily="2" charset="2"/>
              <a:buChar char="n"/>
            </a:pPr>
            <a:r>
              <a:rPr kumimoji="1" lang="ja-JP" altLang="en-US" sz="2400" dirty="0"/>
              <a:t>事業者は、発注者と従事者の間に立って、</a:t>
            </a:r>
            <a:br>
              <a:rPr kumimoji="1" lang="en-US" altLang="ja-JP" sz="2400" dirty="0"/>
            </a:br>
            <a:r>
              <a:rPr kumimoji="1" lang="ja-JP" altLang="en-US" sz="2400" dirty="0"/>
              <a:t>　責任とリスクを背負った、事業実施が求められる。</a:t>
            </a:r>
            <a:endParaRPr kumimoji="1" lang="en-US" altLang="ja-JP" sz="2400" dirty="0"/>
          </a:p>
          <a:p>
            <a:pPr>
              <a:lnSpc>
                <a:spcPct val="100000"/>
              </a:lnSpc>
              <a:buFont typeface="Wingdings" panose="05000000000000000000" pitchFamily="2" charset="2"/>
              <a:buChar char="n"/>
            </a:pPr>
            <a:r>
              <a:rPr kumimoji="1" lang="ja-JP" altLang="en-US" sz="2400" dirty="0"/>
              <a:t>発注者に対しての「契約上の責任」と、従事者に対しての「使用者としての責任」は重要</a:t>
            </a:r>
            <a:endParaRPr kumimoji="1" lang="en-US" altLang="ja-JP" sz="2400" dirty="0"/>
          </a:p>
          <a:p>
            <a:pPr lvl="1">
              <a:lnSpc>
                <a:spcPct val="100000"/>
              </a:lnSpc>
              <a:buFont typeface="Wingdings" panose="05000000000000000000" pitchFamily="2" charset="2"/>
              <a:buChar char="ü"/>
            </a:pPr>
            <a:r>
              <a:rPr kumimoji="1" lang="ja-JP" altLang="en-US" sz="2200" dirty="0"/>
              <a:t>「十分な安全管理体制」を構築し、</a:t>
            </a:r>
            <a:endParaRPr kumimoji="1" lang="en-US" altLang="ja-JP" sz="2200" dirty="0"/>
          </a:p>
          <a:p>
            <a:pPr lvl="1">
              <a:lnSpc>
                <a:spcPct val="100000"/>
              </a:lnSpc>
              <a:buFont typeface="Wingdings" panose="05000000000000000000" pitchFamily="2" charset="2"/>
              <a:buChar char="ü"/>
            </a:pPr>
            <a:r>
              <a:rPr kumimoji="1" lang="ja-JP" altLang="en-US" sz="2200" dirty="0"/>
              <a:t>「適切かつ効果的な捕獲等の実施」しなければならない。</a:t>
            </a:r>
            <a:endParaRPr kumimoji="1" lang="en-US" altLang="ja-JP" sz="2200" dirty="0"/>
          </a:p>
          <a:p>
            <a:pPr lvl="1">
              <a:lnSpc>
                <a:spcPct val="100000"/>
              </a:lnSpc>
              <a:buFont typeface="Wingdings" panose="05000000000000000000" pitchFamily="2" charset="2"/>
              <a:buChar char="ü"/>
            </a:pPr>
            <a:r>
              <a:rPr kumimoji="1" lang="ja-JP" altLang="en-US" sz="2200" dirty="0"/>
              <a:t>そのために「捕獲等を実施する体制の確保」も必要。</a:t>
            </a:r>
            <a:endParaRPr kumimoji="1" lang="en-US" altLang="ja-JP" sz="2200" dirty="0"/>
          </a:p>
          <a:p>
            <a:pPr>
              <a:lnSpc>
                <a:spcPct val="100000"/>
              </a:lnSpc>
              <a:buFont typeface="Wingdings" panose="05000000000000000000" pitchFamily="2" charset="2"/>
              <a:buChar char="n"/>
            </a:pPr>
            <a:r>
              <a:rPr kumimoji="1" lang="ja-JP" altLang="en-US" sz="2400" dirty="0"/>
              <a:t>これらの責任は不可分なものであり、</a:t>
            </a:r>
            <a:br>
              <a:rPr kumimoji="1" lang="en-US" altLang="ja-JP" sz="2400" dirty="0"/>
            </a:br>
            <a:r>
              <a:rPr kumimoji="1" lang="ja-JP" altLang="en-US" sz="2400" dirty="0"/>
              <a:t>　両方を成り立たせ、全うする事が、事業者の役割</a:t>
            </a:r>
          </a:p>
        </p:txBody>
      </p:sp>
      <p:sp>
        <p:nvSpPr>
          <p:cNvPr id="6" name="テキスト ボックス 7">
            <a:extLst>
              <a:ext uri="{FF2B5EF4-FFF2-40B4-BE49-F238E27FC236}">
                <a16:creationId xmlns:a16="http://schemas.microsoft.com/office/drawing/2014/main" id="{37DBFEEB-1AB0-430E-9023-30E782E3043A}"/>
              </a:ext>
            </a:extLst>
          </p:cNvPr>
          <p:cNvSpPr txBox="1">
            <a:spLocks noChangeArrowheads="1"/>
          </p:cNvSpPr>
          <p:nvPr/>
        </p:nvSpPr>
        <p:spPr bwMode="auto">
          <a:xfrm>
            <a:off x="6692900" y="0"/>
            <a:ext cx="2451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13</a:t>
            </a:r>
            <a:r>
              <a:rPr lang="ja-JP" altLang="en-US" sz="2000" dirty="0"/>
              <a:t>ページ</a:t>
            </a:r>
          </a:p>
        </p:txBody>
      </p:sp>
    </p:spTree>
    <p:extLst>
      <p:ext uri="{BB962C8B-B14F-4D97-AF65-F5344CB8AC3E}">
        <p14:creationId xmlns:p14="http://schemas.microsoft.com/office/powerpoint/2010/main" val="9080821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97423D-BDC7-42E8-AF0E-3877BDF17D74}"/>
              </a:ext>
            </a:extLst>
          </p:cNvPr>
          <p:cNvSpPr>
            <a:spLocks noGrp="1"/>
          </p:cNvSpPr>
          <p:nvPr>
            <p:ph type="title"/>
          </p:nvPr>
        </p:nvSpPr>
        <p:spPr/>
        <p:txBody>
          <a:bodyPr>
            <a:noAutofit/>
          </a:bodyPr>
          <a:lstStyle/>
          <a:p>
            <a:r>
              <a:rPr kumimoji="1" lang="en-US" altLang="ja-JP" sz="3600" dirty="0">
                <a:solidFill>
                  <a:schemeClr val="tx1"/>
                </a:solidFill>
                <a:latin typeface="+mj-ea"/>
              </a:rPr>
              <a:t>1.3.3</a:t>
            </a:r>
            <a:r>
              <a:rPr kumimoji="1" lang="ja-JP" altLang="en-US" sz="3600" dirty="0">
                <a:solidFill>
                  <a:schemeClr val="tx1"/>
                </a:solidFill>
                <a:latin typeface="+mj-ea"/>
              </a:rPr>
              <a:t>　発注者に対する責務</a:t>
            </a:r>
            <a:br>
              <a:rPr kumimoji="1" lang="en-US" altLang="ja-JP" sz="3600" dirty="0">
                <a:solidFill>
                  <a:schemeClr val="tx1"/>
                </a:solidFill>
                <a:latin typeface="+mj-ea"/>
              </a:rPr>
            </a:br>
            <a:r>
              <a:rPr kumimoji="1" lang="ja-JP" altLang="en-US" sz="3600" dirty="0">
                <a:solidFill>
                  <a:schemeClr val="tx1"/>
                </a:solidFill>
                <a:latin typeface="+mj-ea"/>
              </a:rPr>
              <a:t> </a:t>
            </a:r>
            <a:r>
              <a:rPr kumimoji="1" lang="en-US" altLang="ja-JP" sz="2800" dirty="0">
                <a:solidFill>
                  <a:schemeClr val="tx1"/>
                </a:solidFill>
                <a:latin typeface="+mj-ea"/>
              </a:rPr>
              <a:t>―</a:t>
            </a:r>
            <a:r>
              <a:rPr kumimoji="1" lang="ja-JP" altLang="en-US" sz="2800" dirty="0">
                <a:solidFill>
                  <a:schemeClr val="tx1"/>
                </a:solidFill>
                <a:latin typeface="+mj-ea"/>
              </a:rPr>
              <a:t>適切かつ効果的な捕獲等の実施に向けて</a:t>
            </a:r>
            <a:r>
              <a:rPr kumimoji="1" lang="en-US" altLang="ja-JP" sz="2800" dirty="0">
                <a:solidFill>
                  <a:schemeClr val="tx1"/>
                </a:solidFill>
                <a:latin typeface="+mj-ea"/>
              </a:rPr>
              <a:t>―</a:t>
            </a:r>
            <a:endParaRPr kumimoji="1" lang="ja-JP" altLang="en-US" sz="3600" dirty="0">
              <a:solidFill>
                <a:schemeClr val="tx1"/>
              </a:solidFill>
              <a:latin typeface="+mj-ea"/>
            </a:endParaRPr>
          </a:p>
        </p:txBody>
      </p:sp>
      <p:sp>
        <p:nvSpPr>
          <p:cNvPr id="3" name="コンテンツ プレースホルダー 2">
            <a:extLst>
              <a:ext uri="{FF2B5EF4-FFF2-40B4-BE49-F238E27FC236}">
                <a16:creationId xmlns:a16="http://schemas.microsoft.com/office/drawing/2014/main" id="{5B76F477-A418-4A16-B76C-50881A8E48C0}"/>
              </a:ext>
            </a:extLst>
          </p:cNvPr>
          <p:cNvSpPr>
            <a:spLocks noGrp="1"/>
          </p:cNvSpPr>
          <p:nvPr>
            <p:ph idx="1"/>
          </p:nvPr>
        </p:nvSpPr>
        <p:spPr/>
        <p:txBody>
          <a:bodyPr/>
          <a:lstStyle/>
          <a:p>
            <a:pPr>
              <a:lnSpc>
                <a:spcPct val="100000"/>
              </a:lnSpc>
              <a:buFont typeface="Wingdings" panose="05000000000000000000" pitchFamily="2" charset="2"/>
              <a:buChar char="n"/>
            </a:pPr>
            <a:r>
              <a:rPr kumimoji="1" lang="ja-JP" altLang="ja-JP" sz="2400" dirty="0">
                <a:solidFill>
                  <a:schemeClr val="tx1"/>
                </a:solidFill>
              </a:rPr>
              <a:t>社会の要請や</a:t>
            </a:r>
            <a:r>
              <a:rPr kumimoji="1" lang="ja-JP" altLang="en-US" sz="2400" dirty="0">
                <a:solidFill>
                  <a:schemeClr val="tx1"/>
                </a:solidFill>
              </a:rPr>
              <a:t>上位</a:t>
            </a:r>
            <a:r>
              <a:rPr kumimoji="1" lang="ja-JP" altLang="ja-JP" sz="2400" dirty="0">
                <a:solidFill>
                  <a:schemeClr val="tx1"/>
                </a:solidFill>
              </a:rPr>
              <a:t>計画に基づいて、発注者が決めた仕様に沿った作業を、契約に基づいて適切に実施する。</a:t>
            </a:r>
            <a:endParaRPr kumimoji="1" lang="en-US" altLang="ja-JP" sz="2400" dirty="0">
              <a:solidFill>
                <a:schemeClr val="tx1"/>
              </a:solidFill>
            </a:endParaRPr>
          </a:p>
          <a:p>
            <a:pPr>
              <a:lnSpc>
                <a:spcPct val="100000"/>
              </a:lnSpc>
              <a:buFont typeface="Wingdings" panose="05000000000000000000" pitchFamily="2" charset="2"/>
              <a:buChar char="n"/>
            </a:pPr>
            <a:r>
              <a:rPr kumimoji="1" lang="ja-JP" altLang="ja-JP" sz="2400" dirty="0">
                <a:solidFill>
                  <a:schemeClr val="tx1"/>
                </a:solidFill>
              </a:rPr>
              <a:t>そのために、従事者を確保し、技術的な訓練を行い、指揮命令系統のもとで</a:t>
            </a:r>
            <a:r>
              <a:rPr kumimoji="1" lang="ja-JP" altLang="en-US" sz="2400" dirty="0">
                <a:solidFill>
                  <a:schemeClr val="tx1"/>
                </a:solidFill>
              </a:rPr>
              <a:t>、</a:t>
            </a:r>
            <a:r>
              <a:rPr kumimoji="1" lang="ja-JP" altLang="ja-JP" sz="2400" dirty="0">
                <a:solidFill>
                  <a:schemeClr val="tx1"/>
                </a:solidFill>
              </a:rPr>
              <a:t>適切に業務の管理をする。</a:t>
            </a:r>
            <a:endParaRPr kumimoji="1" lang="en-US" altLang="ja-JP" sz="2400" dirty="0">
              <a:solidFill>
                <a:schemeClr val="tx1"/>
              </a:solidFill>
            </a:endParaRPr>
          </a:p>
          <a:p>
            <a:pPr>
              <a:lnSpc>
                <a:spcPct val="100000"/>
              </a:lnSpc>
              <a:buFont typeface="Wingdings" panose="05000000000000000000" pitchFamily="2" charset="2"/>
              <a:buChar char="n"/>
            </a:pPr>
            <a:r>
              <a:rPr kumimoji="1" lang="ja-JP" altLang="ja-JP" sz="2400" dirty="0">
                <a:solidFill>
                  <a:schemeClr val="tx1"/>
                </a:solidFill>
              </a:rPr>
              <a:t>業務の履行や安全管理、法令遵守の上で、問題が生じそうであれば、是正の対策をとる。</a:t>
            </a:r>
            <a:endParaRPr kumimoji="1" lang="en-US" altLang="ja-JP" sz="2400" dirty="0">
              <a:solidFill>
                <a:schemeClr val="tx1"/>
              </a:solidFill>
            </a:endParaRPr>
          </a:p>
          <a:p>
            <a:pPr>
              <a:lnSpc>
                <a:spcPct val="100000"/>
              </a:lnSpc>
              <a:buFont typeface="Wingdings" panose="05000000000000000000" pitchFamily="2" charset="2"/>
              <a:buChar char="n"/>
            </a:pPr>
            <a:r>
              <a:rPr kumimoji="1" lang="ja-JP" altLang="ja-JP" sz="2400" dirty="0">
                <a:solidFill>
                  <a:schemeClr val="tx1"/>
                </a:solidFill>
              </a:rPr>
              <a:t>不測の事故等の際には、発注者、事業者、従事者</a:t>
            </a:r>
            <a:r>
              <a:rPr kumimoji="1" lang="ja-JP" altLang="en-US" sz="2400" dirty="0">
                <a:solidFill>
                  <a:schemeClr val="tx1"/>
                </a:solidFill>
              </a:rPr>
              <a:t>の役割分担に応じて</a:t>
            </a:r>
            <a:r>
              <a:rPr kumimoji="1" lang="ja-JP" altLang="ja-JP" sz="2400" dirty="0">
                <a:solidFill>
                  <a:schemeClr val="tx1"/>
                </a:solidFill>
              </a:rPr>
              <a:t>責任</a:t>
            </a:r>
            <a:r>
              <a:rPr kumimoji="1" lang="ja-JP" altLang="en-US" sz="2400" dirty="0">
                <a:solidFill>
                  <a:schemeClr val="tx1"/>
                </a:solidFill>
              </a:rPr>
              <a:t>と</a:t>
            </a:r>
            <a:r>
              <a:rPr kumimoji="1" lang="ja-JP" altLang="ja-JP" sz="2400" dirty="0">
                <a:solidFill>
                  <a:schemeClr val="tx1"/>
                </a:solidFill>
              </a:rPr>
              <a:t>費用を分担する</a:t>
            </a:r>
            <a:endParaRPr kumimoji="1" lang="en-US" altLang="ja-JP" sz="2400" dirty="0">
              <a:solidFill>
                <a:schemeClr val="tx1"/>
              </a:solidFill>
            </a:endParaRPr>
          </a:p>
          <a:p>
            <a:pPr lvl="1">
              <a:lnSpc>
                <a:spcPct val="100000"/>
              </a:lnSpc>
              <a:buFont typeface="Wingdings" panose="05000000000000000000" pitchFamily="2" charset="2"/>
              <a:buChar char="ü"/>
            </a:pPr>
            <a:r>
              <a:rPr kumimoji="1" lang="ja-JP" altLang="ja-JP" sz="2200" dirty="0">
                <a:solidFill>
                  <a:schemeClr val="tx1"/>
                </a:solidFill>
              </a:rPr>
              <a:t>事前にリスク分担と責任の範囲を明確にし、万一の際にも適切な対応をとる準備をしておくことも事業者の責務。</a:t>
            </a:r>
          </a:p>
          <a:p>
            <a:pPr>
              <a:lnSpc>
                <a:spcPct val="100000"/>
              </a:lnSpc>
            </a:pPr>
            <a:endParaRPr kumimoji="1" lang="ja-JP" altLang="en-US" dirty="0"/>
          </a:p>
        </p:txBody>
      </p:sp>
      <p:sp>
        <p:nvSpPr>
          <p:cNvPr id="4" name="テキスト ボックス 7">
            <a:extLst>
              <a:ext uri="{FF2B5EF4-FFF2-40B4-BE49-F238E27FC236}">
                <a16:creationId xmlns:a16="http://schemas.microsoft.com/office/drawing/2014/main" id="{ABE10CB9-00D3-445E-ABD5-634D4A1B32DE}"/>
              </a:ext>
            </a:extLst>
          </p:cNvPr>
          <p:cNvSpPr txBox="1">
            <a:spLocks noChangeArrowheads="1"/>
          </p:cNvSpPr>
          <p:nvPr/>
        </p:nvSpPr>
        <p:spPr bwMode="auto">
          <a:xfrm>
            <a:off x="6692900" y="0"/>
            <a:ext cx="2451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13</a:t>
            </a:r>
            <a:r>
              <a:rPr lang="ja-JP" altLang="en-US" sz="2000" dirty="0"/>
              <a:t>ページ</a:t>
            </a:r>
          </a:p>
        </p:txBody>
      </p:sp>
    </p:spTree>
    <p:extLst>
      <p:ext uri="{BB962C8B-B14F-4D97-AF65-F5344CB8AC3E}">
        <p14:creationId xmlns:p14="http://schemas.microsoft.com/office/powerpoint/2010/main" val="34923480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3EE588-43E1-469E-8C5B-4443503D0991}"/>
              </a:ext>
            </a:extLst>
          </p:cNvPr>
          <p:cNvSpPr>
            <a:spLocks noGrp="1"/>
          </p:cNvSpPr>
          <p:nvPr>
            <p:ph type="title"/>
          </p:nvPr>
        </p:nvSpPr>
        <p:spPr>
          <a:xfrm>
            <a:off x="822325" y="287338"/>
            <a:ext cx="7966568" cy="1449387"/>
          </a:xfrm>
        </p:spPr>
        <p:txBody>
          <a:bodyPr>
            <a:noAutofit/>
          </a:bodyPr>
          <a:lstStyle/>
          <a:p>
            <a:r>
              <a:rPr kumimoji="1" lang="en-US" altLang="ja-JP" sz="3600" dirty="0">
                <a:solidFill>
                  <a:schemeClr val="tx1"/>
                </a:solidFill>
                <a:effectLst>
                  <a:glow>
                    <a:srgbClr val="000000"/>
                  </a:glow>
                  <a:outerShdw sx="0" sy="0">
                    <a:srgbClr val="000000"/>
                  </a:outerShdw>
                  <a:reflection stA="0" endPos="0" fadeDir="0" sx="0" sy="0"/>
                </a:effectLst>
                <a:latin typeface="+mn-ea"/>
                <a:ea typeface="+mn-ea"/>
              </a:rPr>
              <a:t>1.3.4 </a:t>
            </a:r>
            <a:r>
              <a:rPr kumimoji="1" lang="ja-JP" altLang="ja-JP" sz="3600" dirty="0">
                <a:solidFill>
                  <a:schemeClr val="tx1"/>
                </a:solidFill>
                <a:effectLst>
                  <a:glow>
                    <a:srgbClr val="000000"/>
                  </a:glow>
                  <a:outerShdw sx="0" sy="0">
                    <a:srgbClr val="000000"/>
                  </a:outerShdw>
                  <a:reflection stA="0" endPos="0" fadeDir="0" sx="0" sy="0"/>
                </a:effectLst>
                <a:latin typeface="+mn-ea"/>
                <a:ea typeface="+mn-ea"/>
              </a:rPr>
              <a:t>従事者に対する責務 </a:t>
            </a:r>
            <a:br>
              <a:rPr kumimoji="1" lang="en-US" altLang="ja-JP" sz="3600" dirty="0">
                <a:solidFill>
                  <a:schemeClr val="tx1"/>
                </a:solidFill>
                <a:effectLst>
                  <a:glow>
                    <a:srgbClr val="000000"/>
                  </a:glow>
                  <a:outerShdw sx="0" sy="0">
                    <a:srgbClr val="000000"/>
                  </a:outerShdw>
                  <a:reflection stA="0" endPos="0" fadeDir="0" sx="0" sy="0"/>
                </a:effectLst>
                <a:latin typeface="+mn-ea"/>
                <a:ea typeface="+mn-ea"/>
              </a:rPr>
            </a:br>
            <a:r>
              <a:rPr kumimoji="1" lang="ja-JP" altLang="ja-JP" sz="3200" dirty="0">
                <a:solidFill>
                  <a:schemeClr val="tx1"/>
                </a:solidFill>
                <a:effectLst>
                  <a:glow>
                    <a:srgbClr val="000000"/>
                  </a:glow>
                  <a:outerShdw sx="0" sy="0">
                    <a:srgbClr val="000000"/>
                  </a:outerShdw>
                  <a:reflection stA="0" endPos="0" fadeDir="0" sx="0" sy="0"/>
                </a:effectLst>
                <a:latin typeface="+mn-ea"/>
                <a:ea typeface="+mn-ea"/>
              </a:rPr>
              <a:t>―捕獲等を実施する体制の確保に向けて―</a:t>
            </a:r>
            <a:endParaRPr kumimoji="1" lang="ja-JP" altLang="en-US" sz="3600" dirty="0">
              <a:solidFill>
                <a:schemeClr val="tx1"/>
              </a:solidFill>
              <a:latin typeface="+mn-ea"/>
              <a:ea typeface="+mn-ea"/>
            </a:endParaRPr>
          </a:p>
        </p:txBody>
      </p:sp>
      <p:sp>
        <p:nvSpPr>
          <p:cNvPr id="3" name="コンテンツ プレースホルダー 2">
            <a:extLst>
              <a:ext uri="{FF2B5EF4-FFF2-40B4-BE49-F238E27FC236}">
                <a16:creationId xmlns:a16="http://schemas.microsoft.com/office/drawing/2014/main" id="{E0E307A1-5C88-4044-B514-AA8E88404324}"/>
              </a:ext>
            </a:extLst>
          </p:cNvPr>
          <p:cNvSpPr>
            <a:spLocks noGrp="1"/>
          </p:cNvSpPr>
          <p:nvPr>
            <p:ph idx="1"/>
          </p:nvPr>
        </p:nvSpPr>
        <p:spPr/>
        <p:txBody>
          <a:bodyPr/>
          <a:lstStyle/>
          <a:p>
            <a:pPr>
              <a:lnSpc>
                <a:spcPct val="100000"/>
              </a:lnSpc>
              <a:buFont typeface="Wingdings" panose="05000000000000000000" pitchFamily="2" charset="2"/>
              <a:buChar char="n"/>
            </a:pPr>
            <a:r>
              <a:rPr kumimoji="1" lang="ja-JP" altLang="en-US" sz="2400" dirty="0"/>
              <a:t>体制の確保は、適切な条件で従事者を雇用することから始まる。</a:t>
            </a:r>
            <a:endParaRPr kumimoji="1" lang="en-US" altLang="ja-JP" sz="2400" dirty="0"/>
          </a:p>
          <a:p>
            <a:pPr lvl="1">
              <a:lnSpc>
                <a:spcPct val="100000"/>
              </a:lnSpc>
              <a:buFont typeface="Wingdings" panose="05000000000000000000" pitchFamily="2" charset="2"/>
              <a:buChar char="ü"/>
            </a:pPr>
            <a:r>
              <a:rPr kumimoji="1" lang="ja-JP" altLang="en-US" sz="2200" dirty="0"/>
              <a:t>労働関連の諸法を遵守することが基本</a:t>
            </a:r>
            <a:endParaRPr kumimoji="1" lang="en-US" altLang="ja-JP" sz="2200" dirty="0"/>
          </a:p>
          <a:p>
            <a:pPr lvl="1">
              <a:lnSpc>
                <a:spcPct val="100000"/>
              </a:lnSpc>
              <a:buFont typeface="Wingdings" panose="05000000000000000000" pitchFamily="2" charset="2"/>
              <a:buChar char="ü"/>
            </a:pPr>
            <a:r>
              <a:rPr kumimoji="1" lang="ja-JP" altLang="en-US" sz="2200" dirty="0"/>
              <a:t>継続的な体制の維持には、安定した継続的な雇用を維持することが求められる。</a:t>
            </a:r>
          </a:p>
          <a:p>
            <a:pPr>
              <a:lnSpc>
                <a:spcPct val="100000"/>
              </a:lnSpc>
              <a:buFont typeface="Wingdings" panose="05000000000000000000" pitchFamily="2" charset="2"/>
              <a:buChar char="n"/>
            </a:pPr>
            <a:r>
              <a:rPr kumimoji="1" lang="ja-JP" altLang="en-US" sz="2400" dirty="0"/>
              <a:t>研修</a:t>
            </a:r>
            <a:endParaRPr kumimoji="1" lang="en-US" altLang="ja-JP" sz="2400" dirty="0"/>
          </a:p>
          <a:p>
            <a:pPr lvl="1">
              <a:lnSpc>
                <a:spcPct val="100000"/>
              </a:lnSpc>
              <a:buFont typeface="Wingdings" panose="05000000000000000000" pitchFamily="2" charset="2"/>
              <a:buChar char="ü"/>
            </a:pPr>
            <a:r>
              <a:rPr kumimoji="1" lang="ja-JP" altLang="en-US" sz="2200" dirty="0"/>
              <a:t>従事者の技能の向上や制度や社会環境の変化に合わせた研修等も、事業者の重要な役割</a:t>
            </a:r>
            <a:endParaRPr kumimoji="1" lang="en-US" altLang="ja-JP" sz="2200" dirty="0"/>
          </a:p>
          <a:p>
            <a:pPr lvl="1">
              <a:lnSpc>
                <a:spcPct val="100000"/>
              </a:lnSpc>
              <a:buFont typeface="Wingdings" panose="05000000000000000000" pitchFamily="2" charset="2"/>
              <a:buChar char="ü"/>
            </a:pPr>
            <a:r>
              <a:rPr kumimoji="1" lang="ja-JP" altLang="en-US" sz="2200" dirty="0"/>
              <a:t>効果的な人材育成によって、事業者が差別化され、競争力が高まります。</a:t>
            </a:r>
          </a:p>
        </p:txBody>
      </p:sp>
      <p:sp>
        <p:nvSpPr>
          <p:cNvPr id="4" name="テキスト ボックス 7">
            <a:extLst>
              <a:ext uri="{FF2B5EF4-FFF2-40B4-BE49-F238E27FC236}">
                <a16:creationId xmlns:a16="http://schemas.microsoft.com/office/drawing/2014/main" id="{2946A90A-97DA-4543-B959-00A75A2B24BC}"/>
              </a:ext>
            </a:extLst>
          </p:cNvPr>
          <p:cNvSpPr txBox="1">
            <a:spLocks noChangeArrowheads="1"/>
          </p:cNvSpPr>
          <p:nvPr/>
        </p:nvSpPr>
        <p:spPr bwMode="auto">
          <a:xfrm>
            <a:off x="6450904" y="0"/>
            <a:ext cx="26930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13</a:t>
            </a:r>
            <a:r>
              <a:rPr lang="ja-JP" altLang="en-US" sz="2000" dirty="0"/>
              <a:t>ページ</a:t>
            </a:r>
          </a:p>
        </p:txBody>
      </p:sp>
    </p:spTree>
    <p:extLst>
      <p:ext uri="{BB962C8B-B14F-4D97-AF65-F5344CB8AC3E}">
        <p14:creationId xmlns:p14="http://schemas.microsoft.com/office/powerpoint/2010/main" val="23776468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6CB1C9-8832-4474-85DF-D0D4FA8DB7A9}"/>
              </a:ext>
            </a:extLst>
          </p:cNvPr>
          <p:cNvSpPr>
            <a:spLocks noGrp="1"/>
          </p:cNvSpPr>
          <p:nvPr>
            <p:ph type="title"/>
          </p:nvPr>
        </p:nvSpPr>
        <p:spPr/>
        <p:txBody>
          <a:bodyPr>
            <a:normAutofit/>
          </a:bodyPr>
          <a:lstStyle/>
          <a:p>
            <a:r>
              <a:rPr kumimoji="1" lang="en-US" altLang="ja-JP" sz="3600" dirty="0">
                <a:solidFill>
                  <a:schemeClr val="tx1"/>
                </a:solidFill>
                <a:latin typeface="+mj-ea"/>
              </a:rPr>
              <a:t>1.3.5 </a:t>
            </a:r>
            <a:r>
              <a:rPr kumimoji="1" lang="ja-JP" altLang="en-US" sz="3600" dirty="0">
                <a:solidFill>
                  <a:schemeClr val="tx1"/>
                </a:solidFill>
                <a:latin typeface="+mj-ea"/>
              </a:rPr>
              <a:t>適切な発注と受注に向けて</a:t>
            </a:r>
          </a:p>
        </p:txBody>
      </p:sp>
      <p:sp>
        <p:nvSpPr>
          <p:cNvPr id="3" name="コンテンツ プレースホルダー 2">
            <a:extLst>
              <a:ext uri="{FF2B5EF4-FFF2-40B4-BE49-F238E27FC236}">
                <a16:creationId xmlns:a16="http://schemas.microsoft.com/office/drawing/2014/main" id="{58885F3D-F271-42B9-B437-1C47461D20F9}"/>
              </a:ext>
            </a:extLst>
          </p:cNvPr>
          <p:cNvSpPr>
            <a:spLocks noGrp="1"/>
          </p:cNvSpPr>
          <p:nvPr>
            <p:ph idx="1"/>
          </p:nvPr>
        </p:nvSpPr>
        <p:spPr>
          <a:xfrm>
            <a:off x="822325" y="1917097"/>
            <a:ext cx="7543800" cy="4022725"/>
          </a:xfrm>
        </p:spPr>
        <p:txBody>
          <a:bodyPr/>
          <a:lstStyle/>
          <a:p>
            <a:pPr>
              <a:lnSpc>
                <a:spcPct val="100000"/>
              </a:lnSpc>
              <a:buFont typeface="Wingdings" panose="05000000000000000000" pitchFamily="2" charset="2"/>
              <a:buChar char="n"/>
            </a:pPr>
            <a:r>
              <a:rPr kumimoji="1" lang="ja-JP" altLang="ja-JP" sz="2400" dirty="0">
                <a:solidFill>
                  <a:schemeClr val="tx1"/>
                </a:solidFill>
              </a:rPr>
              <a:t>捕獲等業務は、業務実績が少なく、仕様や単価、歩掛等が、</a:t>
            </a:r>
            <a:r>
              <a:rPr kumimoji="1" lang="ja-JP" altLang="en-US" sz="2400" dirty="0">
                <a:solidFill>
                  <a:schemeClr val="tx1"/>
                </a:solidFill>
              </a:rPr>
              <a:t>十分に</a:t>
            </a:r>
            <a:r>
              <a:rPr kumimoji="1" lang="ja-JP" altLang="ja-JP" sz="2400" dirty="0">
                <a:solidFill>
                  <a:schemeClr val="tx1"/>
                </a:solidFill>
              </a:rPr>
              <a:t>確立していない。</a:t>
            </a:r>
            <a:endParaRPr kumimoji="1" lang="en-US" altLang="ja-JP" sz="2400" dirty="0">
              <a:solidFill>
                <a:schemeClr val="tx1"/>
              </a:solidFill>
            </a:endParaRPr>
          </a:p>
          <a:p>
            <a:pPr>
              <a:lnSpc>
                <a:spcPct val="100000"/>
              </a:lnSpc>
              <a:buFont typeface="Wingdings" panose="05000000000000000000" pitchFamily="2" charset="2"/>
              <a:buChar char="n"/>
            </a:pPr>
            <a:r>
              <a:rPr kumimoji="1" lang="ja-JP" altLang="ja-JP" sz="2400" dirty="0">
                <a:solidFill>
                  <a:schemeClr val="tx1"/>
                </a:solidFill>
              </a:rPr>
              <a:t>同じ作業をしても、得られる成果</a:t>
            </a:r>
            <a:r>
              <a:rPr kumimoji="1" lang="ja-JP" altLang="en-US" sz="2400" dirty="0">
                <a:solidFill>
                  <a:schemeClr val="tx1"/>
                </a:solidFill>
              </a:rPr>
              <a:t>は大きく異なるため、</a:t>
            </a:r>
            <a:r>
              <a:rPr kumimoji="1" lang="ja-JP" altLang="ja-JP" sz="2400" dirty="0">
                <a:solidFill>
                  <a:schemeClr val="tx1"/>
                </a:solidFill>
              </a:rPr>
              <a:t>事業者の技術力や実績が評価しにくいのが現状。</a:t>
            </a:r>
            <a:endParaRPr kumimoji="1" lang="en-US" altLang="ja-JP" sz="2400" dirty="0">
              <a:solidFill>
                <a:schemeClr val="tx1"/>
              </a:solidFill>
            </a:endParaRPr>
          </a:p>
          <a:p>
            <a:pPr>
              <a:lnSpc>
                <a:spcPct val="100000"/>
              </a:lnSpc>
              <a:buFont typeface="Wingdings" panose="05000000000000000000" pitchFamily="2" charset="2"/>
              <a:buChar char="n"/>
            </a:pPr>
            <a:r>
              <a:rPr kumimoji="1" lang="ja-JP" altLang="ja-JP" sz="2400" dirty="0">
                <a:solidFill>
                  <a:schemeClr val="tx1"/>
                </a:solidFill>
              </a:rPr>
              <a:t>不確定要因</a:t>
            </a:r>
            <a:r>
              <a:rPr kumimoji="1" lang="ja-JP" altLang="en-US" sz="2400" dirty="0">
                <a:solidFill>
                  <a:schemeClr val="tx1"/>
                </a:solidFill>
              </a:rPr>
              <a:t>が多い中</a:t>
            </a:r>
            <a:r>
              <a:rPr kumimoji="1" lang="ja-JP" altLang="ja-JP" sz="2400" dirty="0">
                <a:solidFill>
                  <a:schemeClr val="tx1"/>
                </a:solidFill>
              </a:rPr>
              <a:t>で、試行錯誤</a:t>
            </a:r>
            <a:r>
              <a:rPr kumimoji="1" lang="ja-JP" altLang="en-US" sz="2400" dirty="0">
                <a:solidFill>
                  <a:schemeClr val="tx1"/>
                </a:solidFill>
              </a:rPr>
              <a:t>で、</a:t>
            </a:r>
            <a:r>
              <a:rPr kumimoji="1" lang="ja-JP" altLang="ja-JP" sz="2400" dirty="0">
                <a:solidFill>
                  <a:schemeClr val="tx1"/>
                </a:solidFill>
              </a:rPr>
              <a:t>業務の改善や最適な仕様の検討を進めていくべき段階に</a:t>
            </a:r>
            <a:r>
              <a:rPr kumimoji="1" lang="ja-JP" altLang="en-US" sz="2400" dirty="0">
                <a:solidFill>
                  <a:schemeClr val="tx1"/>
                </a:solidFill>
              </a:rPr>
              <a:t>ある</a:t>
            </a:r>
            <a:r>
              <a:rPr kumimoji="1" lang="ja-JP" altLang="ja-JP" sz="2400" dirty="0">
                <a:solidFill>
                  <a:schemeClr val="tx1"/>
                </a:solidFill>
              </a:rPr>
              <a:t>。</a:t>
            </a:r>
            <a:endParaRPr kumimoji="1" lang="en-US" altLang="ja-JP" sz="2400" dirty="0">
              <a:solidFill>
                <a:schemeClr val="tx1"/>
              </a:solidFill>
            </a:endParaRPr>
          </a:p>
          <a:p>
            <a:pPr>
              <a:lnSpc>
                <a:spcPct val="100000"/>
              </a:lnSpc>
              <a:buFont typeface="Wingdings" panose="05000000000000000000" pitchFamily="2" charset="2"/>
              <a:buChar char="n"/>
            </a:pPr>
            <a:r>
              <a:rPr kumimoji="1" lang="ja-JP" altLang="ja-JP" sz="2400" dirty="0">
                <a:solidFill>
                  <a:schemeClr val="tx1"/>
                </a:solidFill>
              </a:rPr>
              <a:t>行政機関の会計規則等に従い、適切な事業者間の競争原理を働かせて、捕獲等事業全体の質を高めていく努力が求めら</a:t>
            </a:r>
            <a:r>
              <a:rPr kumimoji="1" lang="ja-JP" altLang="en-US" sz="2400" dirty="0">
                <a:solidFill>
                  <a:schemeClr val="tx1"/>
                </a:solidFill>
              </a:rPr>
              <a:t>れる</a:t>
            </a:r>
            <a:r>
              <a:rPr kumimoji="1" lang="ja-JP" altLang="ja-JP" sz="2400" dirty="0">
                <a:solidFill>
                  <a:schemeClr val="tx1"/>
                </a:solidFill>
              </a:rPr>
              <a:t>。</a:t>
            </a:r>
            <a:endParaRPr kumimoji="1" lang="ja-JP" altLang="en-US" sz="2400" dirty="0"/>
          </a:p>
          <a:p>
            <a:pPr>
              <a:lnSpc>
                <a:spcPct val="100000"/>
              </a:lnSpc>
              <a:buFont typeface="Wingdings" panose="05000000000000000000" pitchFamily="2" charset="2"/>
              <a:buChar char="n"/>
            </a:pPr>
            <a:endParaRPr kumimoji="1" lang="ja-JP" altLang="en-US" sz="2400" dirty="0"/>
          </a:p>
        </p:txBody>
      </p:sp>
      <p:sp>
        <p:nvSpPr>
          <p:cNvPr id="4" name="テキスト ボックス 7">
            <a:extLst>
              <a:ext uri="{FF2B5EF4-FFF2-40B4-BE49-F238E27FC236}">
                <a16:creationId xmlns:a16="http://schemas.microsoft.com/office/drawing/2014/main" id="{037690A4-45C9-4A40-80B0-124DBA7ECCC7}"/>
              </a:ext>
            </a:extLst>
          </p:cNvPr>
          <p:cNvSpPr txBox="1">
            <a:spLocks noChangeArrowheads="1"/>
          </p:cNvSpPr>
          <p:nvPr/>
        </p:nvSpPr>
        <p:spPr bwMode="auto">
          <a:xfrm>
            <a:off x="6692900" y="0"/>
            <a:ext cx="2451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14</a:t>
            </a:r>
            <a:r>
              <a:rPr lang="ja-JP" altLang="en-US" sz="2000" dirty="0"/>
              <a:t>ページ</a:t>
            </a:r>
          </a:p>
        </p:txBody>
      </p:sp>
    </p:spTree>
    <p:extLst>
      <p:ext uri="{BB962C8B-B14F-4D97-AF65-F5344CB8AC3E}">
        <p14:creationId xmlns:p14="http://schemas.microsoft.com/office/powerpoint/2010/main" val="3749031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D3CF7E1-6151-305A-EA8C-D5938EF5C1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1693" y="1721095"/>
            <a:ext cx="7760552" cy="4536000"/>
          </a:xfrm>
          <a:prstGeom prst="rect">
            <a:avLst/>
          </a:prstGeom>
          <a:noFill/>
          <a:ln>
            <a:noFill/>
          </a:ln>
        </p:spPr>
      </p:pic>
      <p:sp>
        <p:nvSpPr>
          <p:cNvPr id="19458" name="コンテンツ プレースホルダー 2">
            <a:extLst>
              <a:ext uri="{FF2B5EF4-FFF2-40B4-BE49-F238E27FC236}">
                <a16:creationId xmlns:a16="http://schemas.microsoft.com/office/drawing/2014/main" id="{3A5487AB-C43E-4CDF-9E51-38400D933F71}"/>
              </a:ext>
            </a:extLst>
          </p:cNvPr>
          <p:cNvSpPr txBox="1">
            <a:spLocks/>
          </p:cNvSpPr>
          <p:nvPr/>
        </p:nvSpPr>
        <p:spPr bwMode="auto">
          <a:xfrm>
            <a:off x="1351101" y="50476"/>
            <a:ext cx="5503641"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3600" u="sng" dirty="0"/>
              <a:t>ニホンジカの推定個体数</a:t>
            </a:r>
            <a:endParaRPr lang="en-US" altLang="ja-JP" sz="3600" u="sng" dirty="0"/>
          </a:p>
        </p:txBody>
      </p:sp>
      <p:sp>
        <p:nvSpPr>
          <p:cNvPr id="19459" name="コンテンツ プレースホルダー 2">
            <a:extLst>
              <a:ext uri="{FF2B5EF4-FFF2-40B4-BE49-F238E27FC236}">
                <a16:creationId xmlns:a16="http://schemas.microsoft.com/office/drawing/2014/main" id="{BD210CA7-92A3-41A1-A94A-6D316426E00F}"/>
              </a:ext>
            </a:extLst>
          </p:cNvPr>
          <p:cNvSpPr txBox="1">
            <a:spLocks/>
          </p:cNvSpPr>
          <p:nvPr/>
        </p:nvSpPr>
        <p:spPr bwMode="auto">
          <a:xfrm>
            <a:off x="788671" y="600905"/>
            <a:ext cx="7004230" cy="1045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3200" dirty="0"/>
              <a:t>推定個体数の中央値：</a:t>
            </a:r>
            <a:r>
              <a:rPr lang="ja-JP" altLang="en-US" sz="4000" b="1" dirty="0">
                <a:solidFill>
                  <a:srgbClr val="C00000"/>
                </a:solidFill>
              </a:rPr>
              <a:t>約</a:t>
            </a:r>
            <a:r>
              <a:rPr lang="en-US" altLang="ja-JP" sz="4000" b="1" i="0" dirty="0">
                <a:solidFill>
                  <a:srgbClr val="C00000"/>
                </a:solidFill>
                <a:effectLst/>
                <a:latin typeface="Noto Sans JP"/>
              </a:rPr>
              <a:t>222</a:t>
            </a:r>
            <a:r>
              <a:rPr lang="ja-JP" altLang="en-US" sz="4000" b="1" dirty="0">
                <a:solidFill>
                  <a:srgbClr val="C00000"/>
                </a:solidFill>
              </a:rPr>
              <a:t>万頭</a:t>
            </a:r>
            <a:endParaRPr lang="ja-JP" altLang="en-US" sz="3200" b="1" dirty="0">
              <a:solidFill>
                <a:srgbClr val="C00000"/>
              </a:solidFill>
            </a:endParaRPr>
          </a:p>
          <a:p>
            <a:pPr algn="ct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2400" dirty="0"/>
              <a:t>（</a:t>
            </a:r>
            <a:r>
              <a:rPr lang="en-US" altLang="ja-JP" sz="2400" dirty="0"/>
              <a:t>2021</a:t>
            </a:r>
            <a:r>
              <a:rPr lang="ja-JP" altLang="en-US" sz="2400" dirty="0"/>
              <a:t>年度末）</a:t>
            </a:r>
            <a:endParaRPr lang="en-US" altLang="ja-JP" sz="3200" dirty="0"/>
          </a:p>
        </p:txBody>
      </p:sp>
      <p:sp>
        <p:nvSpPr>
          <p:cNvPr id="23" name="テキスト ボックス 22">
            <a:extLst>
              <a:ext uri="{FF2B5EF4-FFF2-40B4-BE49-F238E27FC236}">
                <a16:creationId xmlns:a16="http://schemas.microsoft.com/office/drawing/2014/main" id="{AAE114BA-7E58-494E-8CBF-743CD89C28AF}"/>
              </a:ext>
            </a:extLst>
          </p:cNvPr>
          <p:cNvSpPr txBox="1"/>
          <p:nvPr/>
        </p:nvSpPr>
        <p:spPr>
          <a:xfrm>
            <a:off x="7497555" y="5995485"/>
            <a:ext cx="1643270" cy="261610"/>
          </a:xfrm>
          <a:prstGeom prst="rect">
            <a:avLst/>
          </a:prstGeom>
          <a:noFill/>
          <a:ln>
            <a:noFill/>
          </a:ln>
        </p:spPr>
        <p:txBody>
          <a:bodyPr wrap="square">
            <a:spAutoFit/>
          </a:bodyPr>
          <a:lstStyle/>
          <a:p>
            <a:pPr algn="r" eaLnBrk="1" fontAlgn="auto" hangingPunct="1">
              <a:spcBef>
                <a:spcPts val="0"/>
              </a:spcBef>
              <a:spcAft>
                <a:spcPts val="0"/>
              </a:spcAft>
              <a:defRPr/>
            </a:pPr>
            <a:r>
              <a:rPr lang="ja-JP" altLang="en-US" sz="1100" dirty="0">
                <a:solidFill>
                  <a:schemeClr val="tx1">
                    <a:lumMod val="75000"/>
                    <a:lumOff val="25000"/>
                  </a:schemeClr>
                </a:solidFill>
                <a:latin typeface="+mn-lt"/>
                <a:ea typeface="+mn-ea"/>
              </a:rPr>
              <a:t>環境省ウェブサイトから</a:t>
            </a:r>
          </a:p>
        </p:txBody>
      </p:sp>
      <p:sp>
        <p:nvSpPr>
          <p:cNvPr id="19461" name="テキスト ボックス 1">
            <a:extLst>
              <a:ext uri="{FF2B5EF4-FFF2-40B4-BE49-F238E27FC236}">
                <a16:creationId xmlns:a16="http://schemas.microsoft.com/office/drawing/2014/main" id="{C5454E11-96BD-4A3A-9F5C-48B480798570}"/>
              </a:ext>
            </a:extLst>
          </p:cNvPr>
          <p:cNvSpPr txBox="1">
            <a:spLocks noChangeArrowheads="1"/>
          </p:cNvSpPr>
          <p:nvPr/>
        </p:nvSpPr>
        <p:spPr bwMode="auto">
          <a:xfrm>
            <a:off x="6415548" y="1588"/>
            <a:ext cx="27252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1-2</a:t>
            </a:r>
            <a:r>
              <a:rPr lang="ja-JP" altLang="en-US" sz="2000" dirty="0">
                <a:latin typeface="+mn-ea"/>
                <a:ea typeface="+mn-ea"/>
              </a:rPr>
              <a:t>ページ</a:t>
            </a:r>
          </a:p>
        </p:txBody>
      </p:sp>
      <p:sp>
        <p:nvSpPr>
          <p:cNvPr id="5" name="テキスト ボックス 4">
            <a:extLst>
              <a:ext uri="{FF2B5EF4-FFF2-40B4-BE49-F238E27FC236}">
                <a16:creationId xmlns:a16="http://schemas.microsoft.com/office/drawing/2014/main" id="{57E00355-9CE4-1102-BBE5-AACB7108E249}"/>
              </a:ext>
            </a:extLst>
          </p:cNvPr>
          <p:cNvSpPr txBox="1"/>
          <p:nvPr/>
        </p:nvSpPr>
        <p:spPr>
          <a:xfrm>
            <a:off x="7621400" y="2782669"/>
            <a:ext cx="940907" cy="646331"/>
          </a:xfrm>
          <a:prstGeom prst="rect">
            <a:avLst/>
          </a:prstGeom>
          <a:solidFill>
            <a:schemeClr val="bg1"/>
          </a:solidFill>
          <a:ln w="38100">
            <a:solidFill>
              <a:srgbClr val="C00000"/>
            </a:solidFill>
          </a:ln>
        </p:spPr>
        <p:txBody>
          <a:bodyPr wrap="square" rtlCol="0">
            <a:spAutoFit/>
          </a:bodyPr>
          <a:lstStyle/>
          <a:p>
            <a:r>
              <a:rPr kumimoji="1" lang="en-US" altLang="ja-JP" sz="3600" b="1" dirty="0">
                <a:solidFill>
                  <a:srgbClr val="C00000"/>
                </a:solidFill>
              </a:rPr>
              <a:t>222</a:t>
            </a:r>
          </a:p>
        </p:txBody>
      </p:sp>
    </p:spTree>
    <p:extLst>
      <p:ext uri="{BB962C8B-B14F-4D97-AF65-F5344CB8AC3E}">
        <p14:creationId xmlns:p14="http://schemas.microsoft.com/office/powerpoint/2010/main" val="2585330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3AC7937-5BC8-F129-B1AB-283AC310DA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0179" y="1695214"/>
            <a:ext cx="7780974" cy="4464000"/>
          </a:xfrm>
          <a:prstGeom prst="rect">
            <a:avLst/>
          </a:prstGeom>
          <a:noFill/>
          <a:ln>
            <a:noFill/>
          </a:ln>
        </p:spPr>
      </p:pic>
      <p:sp>
        <p:nvSpPr>
          <p:cNvPr id="19458" name="コンテンツ プレースホルダー 2">
            <a:extLst>
              <a:ext uri="{FF2B5EF4-FFF2-40B4-BE49-F238E27FC236}">
                <a16:creationId xmlns:a16="http://schemas.microsoft.com/office/drawing/2014/main" id="{3A5487AB-C43E-4CDF-9E51-38400D933F71}"/>
              </a:ext>
            </a:extLst>
          </p:cNvPr>
          <p:cNvSpPr txBox="1">
            <a:spLocks/>
          </p:cNvSpPr>
          <p:nvPr/>
        </p:nvSpPr>
        <p:spPr bwMode="auto">
          <a:xfrm>
            <a:off x="1351101" y="50476"/>
            <a:ext cx="5503641"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3600" u="sng" dirty="0"/>
              <a:t>イノシシの推定個体数</a:t>
            </a:r>
            <a:endParaRPr lang="en-US" altLang="ja-JP" sz="3600" u="sng" dirty="0"/>
          </a:p>
        </p:txBody>
      </p:sp>
      <p:sp>
        <p:nvSpPr>
          <p:cNvPr id="19459" name="コンテンツ プレースホルダー 2">
            <a:extLst>
              <a:ext uri="{FF2B5EF4-FFF2-40B4-BE49-F238E27FC236}">
                <a16:creationId xmlns:a16="http://schemas.microsoft.com/office/drawing/2014/main" id="{BD210CA7-92A3-41A1-A94A-6D316426E00F}"/>
              </a:ext>
            </a:extLst>
          </p:cNvPr>
          <p:cNvSpPr txBox="1">
            <a:spLocks/>
          </p:cNvSpPr>
          <p:nvPr/>
        </p:nvSpPr>
        <p:spPr bwMode="auto">
          <a:xfrm>
            <a:off x="788671" y="600905"/>
            <a:ext cx="7004230" cy="1045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3200" dirty="0"/>
              <a:t>推定個体数の中央値：</a:t>
            </a:r>
            <a:r>
              <a:rPr lang="ja-JP" altLang="en-US" sz="4000" b="1" dirty="0">
                <a:solidFill>
                  <a:srgbClr val="C00000"/>
                </a:solidFill>
              </a:rPr>
              <a:t>約</a:t>
            </a:r>
            <a:r>
              <a:rPr lang="en-US" altLang="ja-JP" sz="4000" b="1" dirty="0">
                <a:solidFill>
                  <a:srgbClr val="C00000"/>
                </a:solidFill>
              </a:rPr>
              <a:t>72</a:t>
            </a:r>
            <a:r>
              <a:rPr lang="ja-JP" altLang="en-US" sz="4000" b="1" dirty="0">
                <a:solidFill>
                  <a:srgbClr val="C00000"/>
                </a:solidFill>
              </a:rPr>
              <a:t>万頭</a:t>
            </a:r>
            <a:endParaRPr lang="ja-JP" altLang="en-US" sz="3200" b="1" dirty="0">
              <a:solidFill>
                <a:srgbClr val="C00000"/>
              </a:solidFill>
            </a:endParaRPr>
          </a:p>
          <a:p>
            <a:pPr algn="ct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2400" dirty="0"/>
              <a:t>（</a:t>
            </a:r>
            <a:r>
              <a:rPr lang="en-US" altLang="ja-JP" sz="2400" dirty="0"/>
              <a:t>2021</a:t>
            </a:r>
            <a:r>
              <a:rPr lang="ja-JP" altLang="en-US" sz="2400" dirty="0"/>
              <a:t>年度末）</a:t>
            </a:r>
            <a:endParaRPr lang="en-US" altLang="ja-JP" sz="3200" dirty="0"/>
          </a:p>
        </p:txBody>
      </p:sp>
      <p:sp>
        <p:nvSpPr>
          <p:cNvPr id="19461" name="テキスト ボックス 1">
            <a:extLst>
              <a:ext uri="{FF2B5EF4-FFF2-40B4-BE49-F238E27FC236}">
                <a16:creationId xmlns:a16="http://schemas.microsoft.com/office/drawing/2014/main" id="{C5454E11-96BD-4A3A-9F5C-48B480798570}"/>
              </a:ext>
            </a:extLst>
          </p:cNvPr>
          <p:cNvSpPr txBox="1">
            <a:spLocks noChangeArrowheads="1"/>
          </p:cNvSpPr>
          <p:nvPr/>
        </p:nvSpPr>
        <p:spPr bwMode="auto">
          <a:xfrm>
            <a:off x="6415548" y="1588"/>
            <a:ext cx="27252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1-2</a:t>
            </a:r>
            <a:r>
              <a:rPr lang="ja-JP" altLang="en-US" sz="2000" dirty="0">
                <a:latin typeface="+mn-ea"/>
                <a:ea typeface="+mn-ea"/>
              </a:rPr>
              <a:t>ページ</a:t>
            </a:r>
          </a:p>
        </p:txBody>
      </p:sp>
      <p:sp>
        <p:nvSpPr>
          <p:cNvPr id="5" name="テキスト ボックス 4">
            <a:extLst>
              <a:ext uri="{FF2B5EF4-FFF2-40B4-BE49-F238E27FC236}">
                <a16:creationId xmlns:a16="http://schemas.microsoft.com/office/drawing/2014/main" id="{92D3BF57-9A24-C622-3F36-66DE419759E3}"/>
              </a:ext>
            </a:extLst>
          </p:cNvPr>
          <p:cNvSpPr txBox="1"/>
          <p:nvPr/>
        </p:nvSpPr>
        <p:spPr>
          <a:xfrm>
            <a:off x="7511732" y="6126290"/>
            <a:ext cx="1643270" cy="261610"/>
          </a:xfrm>
          <a:prstGeom prst="rect">
            <a:avLst/>
          </a:prstGeom>
          <a:noFill/>
          <a:ln>
            <a:noFill/>
          </a:ln>
        </p:spPr>
        <p:txBody>
          <a:bodyPr wrap="square">
            <a:spAutoFit/>
          </a:bodyPr>
          <a:lstStyle/>
          <a:p>
            <a:pPr algn="r" eaLnBrk="1" fontAlgn="auto" hangingPunct="1">
              <a:spcBef>
                <a:spcPts val="0"/>
              </a:spcBef>
              <a:spcAft>
                <a:spcPts val="0"/>
              </a:spcAft>
              <a:defRPr/>
            </a:pPr>
            <a:r>
              <a:rPr lang="ja-JP" altLang="en-US" sz="1100" dirty="0">
                <a:solidFill>
                  <a:schemeClr val="tx1">
                    <a:lumMod val="75000"/>
                    <a:lumOff val="25000"/>
                  </a:schemeClr>
                </a:solidFill>
                <a:latin typeface="+mn-lt"/>
                <a:ea typeface="+mn-ea"/>
              </a:rPr>
              <a:t>環境省ウェブサイトから</a:t>
            </a:r>
          </a:p>
        </p:txBody>
      </p:sp>
      <p:sp>
        <p:nvSpPr>
          <p:cNvPr id="6" name="テキスト ボックス 5">
            <a:extLst>
              <a:ext uri="{FF2B5EF4-FFF2-40B4-BE49-F238E27FC236}">
                <a16:creationId xmlns:a16="http://schemas.microsoft.com/office/drawing/2014/main" id="{198B1A1A-D2BD-EB2B-40A5-1BBDB6FA7816}"/>
              </a:ext>
            </a:extLst>
          </p:cNvPr>
          <p:cNvSpPr txBox="1"/>
          <p:nvPr/>
        </p:nvSpPr>
        <p:spPr>
          <a:xfrm>
            <a:off x="7392460" y="3837474"/>
            <a:ext cx="940907" cy="646331"/>
          </a:xfrm>
          <a:prstGeom prst="rect">
            <a:avLst/>
          </a:prstGeom>
          <a:solidFill>
            <a:schemeClr val="bg1"/>
          </a:solidFill>
          <a:ln w="38100">
            <a:solidFill>
              <a:srgbClr val="C00000"/>
            </a:solidFill>
          </a:ln>
        </p:spPr>
        <p:txBody>
          <a:bodyPr wrap="square" rtlCol="0">
            <a:spAutoFit/>
          </a:bodyPr>
          <a:lstStyle/>
          <a:p>
            <a:pPr algn="ctr"/>
            <a:r>
              <a:rPr kumimoji="1" lang="en-US" altLang="ja-JP" sz="3600" b="1" dirty="0">
                <a:solidFill>
                  <a:srgbClr val="C00000"/>
                </a:solidFill>
              </a:rPr>
              <a:t>72</a:t>
            </a:r>
            <a:endParaRPr kumimoji="1" lang="ja-JP" altLang="en-US" sz="3600" b="1" dirty="0">
              <a:solidFill>
                <a:srgbClr val="C00000"/>
              </a:solidFill>
            </a:endParaRPr>
          </a:p>
        </p:txBody>
      </p:sp>
    </p:spTree>
    <p:extLst>
      <p:ext uri="{BB962C8B-B14F-4D97-AF65-F5344CB8AC3E}">
        <p14:creationId xmlns:p14="http://schemas.microsoft.com/office/powerpoint/2010/main" val="1712828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9FD7F373-270C-1ABB-C812-81D16668A3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781" y="513000"/>
            <a:ext cx="8842455" cy="5832000"/>
          </a:xfrm>
          <a:prstGeom prst="rect">
            <a:avLst/>
          </a:prstGeom>
        </p:spPr>
      </p:pic>
      <p:sp>
        <p:nvSpPr>
          <p:cNvPr id="2" name="コンテンツ プレースホルダー 8">
            <a:extLst>
              <a:ext uri="{FF2B5EF4-FFF2-40B4-BE49-F238E27FC236}">
                <a16:creationId xmlns:a16="http://schemas.microsoft.com/office/drawing/2014/main" id="{D2283009-A83E-4F3E-9F33-7CCDC07F3D9E}"/>
              </a:ext>
            </a:extLst>
          </p:cNvPr>
          <p:cNvSpPr txBox="1">
            <a:spLocks/>
          </p:cNvSpPr>
          <p:nvPr/>
        </p:nvSpPr>
        <p:spPr>
          <a:xfrm>
            <a:off x="64942" y="1196322"/>
            <a:ext cx="6235650" cy="3154006"/>
          </a:xfrm>
          <a:prstGeom prst="rect">
            <a:avLst/>
          </a:prstGeom>
          <a:noFill/>
          <a:ln>
            <a:noFill/>
          </a:ln>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542925" indent="-542925" fontAlgn="auto">
              <a:lnSpc>
                <a:spcPct val="100000"/>
              </a:lnSpc>
              <a:buFont typeface="Wingdings" panose="05000000000000000000" pitchFamily="2" charset="2"/>
              <a:buChar char="q"/>
              <a:defRPr/>
            </a:pPr>
            <a:r>
              <a:rPr lang="ja-JP" altLang="en-US" sz="3600" dirty="0">
                <a:solidFill>
                  <a:schemeClr val="tx1"/>
                </a:solidFill>
                <a:latin typeface="ＭＳ ゴシック" panose="020B0609070205080204" pitchFamily="49" charset="-128"/>
                <a:ea typeface="ＭＳ ゴシック" panose="020B0609070205080204" pitchFamily="49" charset="-128"/>
              </a:rPr>
              <a:t>ニホンジカ</a:t>
            </a:r>
            <a:endParaRPr lang="en-US" altLang="ja-JP" sz="3600" dirty="0">
              <a:solidFill>
                <a:schemeClr val="tx1"/>
              </a:solidFill>
              <a:latin typeface="ＭＳ ゴシック" panose="020B0609070205080204" pitchFamily="49" charset="-128"/>
              <a:ea typeface="ＭＳ ゴシック" panose="020B0609070205080204" pitchFamily="49" charset="-128"/>
            </a:endParaRPr>
          </a:p>
          <a:p>
            <a:pPr marL="0" indent="0" fontAlgn="auto">
              <a:lnSpc>
                <a:spcPct val="100000"/>
              </a:lnSpc>
              <a:buNone/>
              <a:defRPr/>
            </a:pPr>
            <a:r>
              <a:rPr lang="ja-JP" altLang="en-US" sz="3600" dirty="0">
                <a:latin typeface="ＭＳ ゴシック" panose="020B0609070205080204" pitchFamily="49" charset="-128"/>
                <a:ea typeface="ＭＳ ゴシック" panose="020B0609070205080204" pitchFamily="49" charset="-128"/>
              </a:rPr>
              <a:t>・分布域が約</a:t>
            </a:r>
            <a:r>
              <a:rPr lang="en-US" altLang="ja-JP" sz="3600" dirty="0">
                <a:latin typeface="ＭＳ ゴシック" panose="020B0609070205080204" pitchFamily="49" charset="-128"/>
                <a:ea typeface="ＭＳ ゴシック" panose="020B0609070205080204" pitchFamily="49" charset="-128"/>
              </a:rPr>
              <a:t>2.7</a:t>
            </a:r>
            <a:r>
              <a:rPr lang="ja-JP" altLang="en-US" sz="3600" dirty="0">
                <a:latin typeface="ＭＳ ゴシック" panose="020B0609070205080204" pitchFamily="49" charset="-128"/>
                <a:ea typeface="ＭＳ ゴシック" panose="020B0609070205080204" pitchFamily="49" charset="-128"/>
              </a:rPr>
              <a:t>倍に拡大</a:t>
            </a:r>
            <a:endParaRPr lang="en-US" altLang="ja-JP" sz="3600" dirty="0">
              <a:latin typeface="ＭＳ ゴシック" panose="020B0609070205080204" pitchFamily="49" charset="-128"/>
              <a:ea typeface="ＭＳ ゴシック" panose="020B0609070205080204" pitchFamily="49" charset="-128"/>
            </a:endParaRPr>
          </a:p>
          <a:p>
            <a:pPr marL="0" indent="0" fontAlgn="auto">
              <a:lnSpc>
                <a:spcPct val="100000"/>
              </a:lnSpc>
              <a:buNone/>
              <a:defRPr/>
            </a:pPr>
            <a:r>
              <a:rPr lang="ja-JP" altLang="en-US" sz="3600" dirty="0">
                <a:latin typeface="ＭＳ ゴシック" panose="020B0609070205080204" pitchFamily="49" charset="-128"/>
                <a:ea typeface="ＭＳ ゴシック" panose="020B0609070205080204" pitchFamily="49" charset="-128"/>
              </a:rPr>
              <a:t>・特に東北地方での分布域が拡大</a:t>
            </a:r>
            <a:endParaRPr lang="en-US" altLang="ja-JP" sz="4000" dirty="0">
              <a:solidFill>
                <a:schemeClr val="tx1"/>
              </a:solidFill>
              <a:latin typeface="ＭＳ ゴシック" panose="020B0609070205080204" pitchFamily="49" charset="-128"/>
              <a:ea typeface="ＭＳ ゴシック" panose="020B0609070205080204" pitchFamily="49" charset="-128"/>
            </a:endParaRPr>
          </a:p>
        </p:txBody>
      </p:sp>
      <p:sp>
        <p:nvSpPr>
          <p:cNvPr id="25607" name="テキスト ボックス 6">
            <a:extLst>
              <a:ext uri="{FF2B5EF4-FFF2-40B4-BE49-F238E27FC236}">
                <a16:creationId xmlns:a16="http://schemas.microsoft.com/office/drawing/2014/main" id="{0F03D340-50FA-4071-B304-3ABB4B8C1021}"/>
              </a:ext>
            </a:extLst>
          </p:cNvPr>
          <p:cNvSpPr txBox="1">
            <a:spLocks noChangeArrowheads="1"/>
          </p:cNvSpPr>
          <p:nvPr/>
        </p:nvSpPr>
        <p:spPr bwMode="auto">
          <a:xfrm>
            <a:off x="6300592" y="0"/>
            <a:ext cx="28275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3</a:t>
            </a:r>
            <a:r>
              <a:rPr lang="ja-JP" altLang="en-US" sz="2000" dirty="0">
                <a:latin typeface="+mn-ea"/>
                <a:ea typeface="+mn-ea"/>
              </a:rPr>
              <a:t>ページ</a:t>
            </a:r>
          </a:p>
        </p:txBody>
      </p:sp>
      <p:sp>
        <p:nvSpPr>
          <p:cNvPr id="6" name="テキスト ボックス 5">
            <a:extLst>
              <a:ext uri="{FF2B5EF4-FFF2-40B4-BE49-F238E27FC236}">
                <a16:creationId xmlns:a16="http://schemas.microsoft.com/office/drawing/2014/main" id="{E7508DFF-BC85-E42A-DE2B-B5291B832221}"/>
              </a:ext>
            </a:extLst>
          </p:cNvPr>
          <p:cNvSpPr txBox="1"/>
          <p:nvPr/>
        </p:nvSpPr>
        <p:spPr>
          <a:xfrm>
            <a:off x="0" y="372114"/>
            <a:ext cx="3518912" cy="707886"/>
          </a:xfrm>
          <a:prstGeom prst="rect">
            <a:avLst/>
          </a:prstGeom>
          <a:noFill/>
        </p:spPr>
        <p:txBody>
          <a:bodyPr wrap="none" rtlCol="0" anchor="b" anchorCtr="0">
            <a:spAutoFit/>
          </a:bodyPr>
          <a:lstStyle/>
          <a:p>
            <a:r>
              <a:rPr lang="ja-JP" altLang="en-US" sz="4000" dirty="0">
                <a:latin typeface="ＭＳ ゴシック" panose="020B0609070205080204" pitchFamily="49" charset="-128"/>
                <a:ea typeface="ＭＳ ゴシック" panose="020B0609070205080204" pitchFamily="49" charset="-128"/>
              </a:rPr>
              <a:t> </a:t>
            </a:r>
            <a:r>
              <a:rPr lang="ja-JP" altLang="en-US" sz="4000" u="sng" dirty="0">
                <a:latin typeface="ＭＳ ゴシック" panose="020B0609070205080204" pitchFamily="49" charset="-128"/>
                <a:ea typeface="ＭＳ ゴシック" panose="020B0609070205080204" pitchFamily="49" charset="-128"/>
              </a:rPr>
              <a:t>分布域の拡大</a:t>
            </a:r>
            <a:endParaRPr kumimoji="1" lang="ja-JP" altLang="en-US" sz="4000" u="sng" dirty="0">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B651FD68-C6F7-3F12-10E6-D00197E5DD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983" y="1372465"/>
            <a:ext cx="7920000" cy="4930421"/>
          </a:xfrm>
          <a:prstGeom prst="rect">
            <a:avLst/>
          </a:prstGeom>
        </p:spPr>
      </p:pic>
      <p:sp>
        <p:nvSpPr>
          <p:cNvPr id="27655" name="テキスト ボックス 6">
            <a:extLst>
              <a:ext uri="{FF2B5EF4-FFF2-40B4-BE49-F238E27FC236}">
                <a16:creationId xmlns:a16="http://schemas.microsoft.com/office/drawing/2014/main" id="{CA86E206-30CC-4D49-B1B0-5A0A5B6702DC}"/>
              </a:ext>
            </a:extLst>
          </p:cNvPr>
          <p:cNvSpPr txBox="1">
            <a:spLocks noChangeArrowheads="1"/>
          </p:cNvSpPr>
          <p:nvPr/>
        </p:nvSpPr>
        <p:spPr bwMode="auto">
          <a:xfrm>
            <a:off x="6513534" y="0"/>
            <a:ext cx="26145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3</a:t>
            </a:r>
            <a:r>
              <a:rPr lang="ja-JP" altLang="en-US" sz="2000" dirty="0">
                <a:latin typeface="+mn-ea"/>
                <a:ea typeface="+mn-ea"/>
              </a:rPr>
              <a:t>ページ</a:t>
            </a:r>
          </a:p>
        </p:txBody>
      </p:sp>
      <p:sp>
        <p:nvSpPr>
          <p:cNvPr id="3" name="コンテンツ プレースホルダー 8">
            <a:extLst>
              <a:ext uri="{FF2B5EF4-FFF2-40B4-BE49-F238E27FC236}">
                <a16:creationId xmlns:a16="http://schemas.microsoft.com/office/drawing/2014/main" id="{BBB93744-C945-5F53-7E73-C2779A880411}"/>
              </a:ext>
            </a:extLst>
          </p:cNvPr>
          <p:cNvSpPr txBox="1">
            <a:spLocks/>
          </p:cNvSpPr>
          <p:nvPr/>
        </p:nvSpPr>
        <p:spPr>
          <a:xfrm>
            <a:off x="64942" y="1196322"/>
            <a:ext cx="6235650" cy="3154006"/>
          </a:xfrm>
          <a:prstGeom prst="rect">
            <a:avLst/>
          </a:prstGeom>
          <a:noFill/>
          <a:ln>
            <a:noFill/>
          </a:ln>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542925" indent="-542925" fontAlgn="auto">
              <a:lnSpc>
                <a:spcPct val="100000"/>
              </a:lnSpc>
              <a:buFont typeface="Wingdings" panose="05000000000000000000" pitchFamily="2" charset="2"/>
              <a:buChar char="q"/>
              <a:defRPr/>
            </a:pPr>
            <a:r>
              <a:rPr lang="ja-JP" altLang="en-US" sz="3600" dirty="0">
                <a:solidFill>
                  <a:schemeClr val="tx1"/>
                </a:solidFill>
                <a:latin typeface="ＭＳ ゴシック" panose="020B0609070205080204" pitchFamily="49" charset="-128"/>
                <a:ea typeface="ＭＳ ゴシック" panose="020B0609070205080204" pitchFamily="49" charset="-128"/>
              </a:rPr>
              <a:t>イノシシ</a:t>
            </a:r>
            <a:endParaRPr lang="en-US" altLang="ja-JP" sz="3600" dirty="0">
              <a:solidFill>
                <a:schemeClr val="tx1"/>
              </a:solidFill>
              <a:latin typeface="ＭＳ ゴシック" panose="020B0609070205080204" pitchFamily="49" charset="-128"/>
              <a:ea typeface="ＭＳ ゴシック" panose="020B0609070205080204" pitchFamily="49" charset="-128"/>
            </a:endParaRPr>
          </a:p>
          <a:p>
            <a:pPr marL="0" indent="0" fontAlgn="auto">
              <a:lnSpc>
                <a:spcPct val="100000"/>
              </a:lnSpc>
              <a:buNone/>
              <a:defRPr/>
            </a:pPr>
            <a:r>
              <a:rPr lang="ja-JP" altLang="en-US" sz="3600" dirty="0">
                <a:latin typeface="ＭＳ ゴシック" panose="020B0609070205080204" pitchFamily="49" charset="-128"/>
                <a:ea typeface="ＭＳ ゴシック" panose="020B0609070205080204" pitchFamily="49" charset="-128"/>
              </a:rPr>
              <a:t>・分布域が約</a:t>
            </a:r>
            <a:r>
              <a:rPr lang="en-US" altLang="ja-JP" sz="3600" dirty="0">
                <a:latin typeface="ＭＳ ゴシック" panose="020B0609070205080204" pitchFamily="49" charset="-128"/>
                <a:ea typeface="ＭＳ ゴシック" panose="020B0609070205080204" pitchFamily="49" charset="-128"/>
              </a:rPr>
              <a:t>1.9</a:t>
            </a:r>
            <a:r>
              <a:rPr lang="ja-JP" altLang="en-US" sz="3600" dirty="0">
                <a:latin typeface="ＭＳ ゴシック" panose="020B0609070205080204" pitchFamily="49" charset="-128"/>
                <a:ea typeface="ＭＳ ゴシック" panose="020B0609070205080204" pitchFamily="49" charset="-128"/>
              </a:rPr>
              <a:t>倍に拡大</a:t>
            </a:r>
            <a:endParaRPr lang="en-US" altLang="ja-JP" sz="3600" dirty="0">
              <a:latin typeface="ＭＳ ゴシック" panose="020B0609070205080204" pitchFamily="49" charset="-128"/>
              <a:ea typeface="ＭＳ ゴシック" panose="020B0609070205080204" pitchFamily="49" charset="-128"/>
            </a:endParaRPr>
          </a:p>
          <a:p>
            <a:pPr marL="0" indent="0" fontAlgn="auto">
              <a:lnSpc>
                <a:spcPct val="100000"/>
              </a:lnSpc>
              <a:buNone/>
              <a:defRPr/>
            </a:pPr>
            <a:r>
              <a:rPr lang="ja-JP" altLang="en-US" sz="3600" dirty="0">
                <a:latin typeface="ＭＳ ゴシック" panose="020B0609070205080204" pitchFamily="49" charset="-128"/>
                <a:ea typeface="ＭＳ ゴシック" panose="020B0609070205080204" pitchFamily="49" charset="-128"/>
              </a:rPr>
              <a:t>・積雪地域や島嶼部でも確認</a:t>
            </a:r>
            <a:endParaRPr lang="en-US" altLang="ja-JP" sz="4000" dirty="0">
              <a:solidFill>
                <a:schemeClr val="tx1"/>
              </a:solidFill>
              <a:latin typeface="ＭＳ ゴシック" panose="020B0609070205080204" pitchFamily="49" charset="-128"/>
              <a:ea typeface="ＭＳ ゴシック" panose="020B0609070205080204" pitchFamily="49" charset="-128"/>
            </a:endParaRPr>
          </a:p>
        </p:txBody>
      </p:sp>
      <p:sp>
        <p:nvSpPr>
          <p:cNvPr id="4" name="テキスト ボックス 3">
            <a:extLst>
              <a:ext uri="{FF2B5EF4-FFF2-40B4-BE49-F238E27FC236}">
                <a16:creationId xmlns:a16="http://schemas.microsoft.com/office/drawing/2014/main" id="{4B8899D8-0F97-F652-E757-ACB030BC19C5}"/>
              </a:ext>
            </a:extLst>
          </p:cNvPr>
          <p:cNvSpPr txBox="1"/>
          <p:nvPr/>
        </p:nvSpPr>
        <p:spPr>
          <a:xfrm>
            <a:off x="0" y="372114"/>
            <a:ext cx="3518912" cy="707886"/>
          </a:xfrm>
          <a:prstGeom prst="rect">
            <a:avLst/>
          </a:prstGeom>
          <a:noFill/>
        </p:spPr>
        <p:txBody>
          <a:bodyPr wrap="none" rtlCol="0" anchor="b" anchorCtr="0">
            <a:spAutoFit/>
          </a:bodyPr>
          <a:lstStyle/>
          <a:p>
            <a:r>
              <a:rPr lang="ja-JP" altLang="en-US" sz="4000" dirty="0">
                <a:latin typeface="ＭＳ ゴシック" panose="020B0609070205080204" pitchFamily="49" charset="-128"/>
                <a:ea typeface="ＭＳ ゴシック" panose="020B0609070205080204" pitchFamily="49" charset="-128"/>
              </a:rPr>
              <a:t> </a:t>
            </a:r>
            <a:r>
              <a:rPr lang="ja-JP" altLang="en-US" sz="4000" u="sng" dirty="0">
                <a:latin typeface="ＭＳ ゴシック" panose="020B0609070205080204" pitchFamily="49" charset="-128"/>
                <a:ea typeface="ＭＳ ゴシック" panose="020B0609070205080204" pitchFamily="49" charset="-128"/>
              </a:rPr>
              <a:t>分布域の拡大</a:t>
            </a:r>
            <a:endParaRPr kumimoji="1" lang="ja-JP" altLang="en-US" sz="4000" u="sng" dirty="0">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1">
            <a:extLst>
              <a:ext uri="{FF2B5EF4-FFF2-40B4-BE49-F238E27FC236}">
                <a16:creationId xmlns:a16="http://schemas.microsoft.com/office/drawing/2014/main" id="{5D6AE529-BD96-4595-B945-C48F8062EE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1300" y="802119"/>
            <a:ext cx="349885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2">
            <a:extLst>
              <a:ext uri="{FF2B5EF4-FFF2-40B4-BE49-F238E27FC236}">
                <a16:creationId xmlns:a16="http://schemas.microsoft.com/office/drawing/2014/main" id="{0D3DE9B4-3E2C-432C-A914-8CC6D546A8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6713" y="819582"/>
            <a:ext cx="3506787"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id="{623B6CBD-06B0-4610-8AFF-46ABF435A6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1144" y="3581009"/>
            <a:ext cx="3472927" cy="2737483"/>
          </a:xfrm>
          <a:prstGeom prst="rect">
            <a:avLst/>
          </a:prstGeom>
          <a:noFill/>
          <a:ln>
            <a:noFill/>
          </a:ln>
          <a:effectLst>
            <a:softEdge rad="127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CE0FEB08-33EF-4519-8A60-11966AA23E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1300" y="3580721"/>
            <a:ext cx="3499086" cy="2737483"/>
          </a:xfrm>
          <a:prstGeom prst="rect">
            <a:avLst/>
          </a:prstGeom>
          <a:noFill/>
          <a:ln>
            <a:noFill/>
          </a:ln>
          <a:effectLst>
            <a:softEdge rad="127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右矢印 6">
            <a:extLst>
              <a:ext uri="{FF2B5EF4-FFF2-40B4-BE49-F238E27FC236}">
                <a16:creationId xmlns:a16="http://schemas.microsoft.com/office/drawing/2014/main" id="{36A5E692-07AB-464D-B5A9-7E512040D958}"/>
              </a:ext>
            </a:extLst>
          </p:cNvPr>
          <p:cNvSpPr>
            <a:spLocks noChangeArrowheads="1"/>
          </p:cNvSpPr>
          <p:nvPr/>
        </p:nvSpPr>
        <p:spPr bwMode="auto">
          <a:xfrm>
            <a:off x="4922838" y="4764519"/>
            <a:ext cx="798512" cy="369888"/>
          </a:xfrm>
          <a:prstGeom prst="rightArrow">
            <a:avLst>
              <a:gd name="adj1" fmla="val 50000"/>
              <a:gd name="adj2" fmla="val 50045"/>
            </a:avLst>
          </a:prstGeom>
          <a:solidFill>
            <a:srgbClr val="FFC000"/>
          </a:solidFill>
          <a:ln w="9525">
            <a:solidFill>
              <a:srgbClr val="FFC000"/>
            </a:solidFill>
            <a:miter lim="800000"/>
            <a:headEnd/>
            <a:tailEnd/>
          </a:ln>
        </p:spPr>
        <p:txBody>
          <a:bodyPr wrap="none" anchor="ctr"/>
          <a:lstStyle/>
          <a:p>
            <a:pPr algn="ctr" eaLnBrk="1" fontAlgn="auto" hangingPunct="1">
              <a:spcBef>
                <a:spcPts val="0"/>
              </a:spcBef>
              <a:spcAft>
                <a:spcPts val="0"/>
              </a:spcAft>
              <a:defRPr/>
            </a:pPr>
            <a:endParaRPr kumimoji="0" lang="ja-JP" altLang="en-US" sz="2100" b="1" u="sng" dirty="0">
              <a:solidFill>
                <a:srgbClr val="333300"/>
              </a:solidFill>
              <a:latin typeface="+mn-ea"/>
              <a:ea typeface="+mn-ea"/>
            </a:endParaRPr>
          </a:p>
        </p:txBody>
      </p:sp>
      <p:sp>
        <p:nvSpPr>
          <p:cNvPr id="9" name="正方形/長方形 8">
            <a:extLst>
              <a:ext uri="{FF2B5EF4-FFF2-40B4-BE49-F238E27FC236}">
                <a16:creationId xmlns:a16="http://schemas.microsoft.com/office/drawing/2014/main" id="{CC108735-7BB1-40F2-8592-AF0948043E7D}"/>
              </a:ext>
            </a:extLst>
          </p:cNvPr>
          <p:cNvSpPr/>
          <p:nvPr/>
        </p:nvSpPr>
        <p:spPr bwMode="auto">
          <a:xfrm>
            <a:off x="165100" y="3696028"/>
            <a:ext cx="1456205" cy="523220"/>
          </a:xfrm>
          <a:prstGeom prst="rect">
            <a:avLst/>
          </a:prstGeom>
          <a:no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square" anchor="ctr">
            <a:spAutoFit/>
          </a:bodyPr>
          <a:lstStyle/>
          <a:p>
            <a:pPr eaLnBrk="1" fontAlgn="auto" hangingPunct="1">
              <a:spcBef>
                <a:spcPts val="0"/>
              </a:spcBef>
              <a:spcAft>
                <a:spcPts val="0"/>
              </a:spcAft>
              <a:defRPr/>
            </a:pPr>
            <a:r>
              <a:rPr kumimoji="0" lang="ja-JP" altLang="en-US" sz="2800" dirty="0">
                <a:latin typeface="ＭＳ ゴシック" panose="020B0609070205080204" pitchFamily="49" charset="-128"/>
                <a:ea typeface="ＭＳ ゴシック" panose="020B0609070205080204" pitchFamily="49" charset="-128"/>
              </a:rPr>
              <a:t>剣山</a:t>
            </a:r>
            <a:endParaRPr kumimoji="0" lang="ja-JP" altLang="en-US" sz="2800" dirty="0">
              <a:solidFill>
                <a:schemeClr val="tx1"/>
              </a:solidFill>
              <a:latin typeface="ＭＳ ゴシック" panose="020B0609070205080204" pitchFamily="49" charset="-128"/>
              <a:ea typeface="ＭＳ ゴシック" panose="020B0609070205080204" pitchFamily="49" charset="-128"/>
            </a:endParaRPr>
          </a:p>
        </p:txBody>
      </p:sp>
      <p:sp>
        <p:nvSpPr>
          <p:cNvPr id="10" name="Text Box 19">
            <a:extLst>
              <a:ext uri="{FF2B5EF4-FFF2-40B4-BE49-F238E27FC236}">
                <a16:creationId xmlns:a16="http://schemas.microsoft.com/office/drawing/2014/main" id="{5DBA37D0-BAE1-4073-92D6-D704A53EB9AA}"/>
              </a:ext>
            </a:extLst>
          </p:cNvPr>
          <p:cNvSpPr txBox="1">
            <a:spLocks noChangeArrowheads="1"/>
          </p:cNvSpPr>
          <p:nvPr/>
        </p:nvSpPr>
        <p:spPr bwMode="auto">
          <a:xfrm>
            <a:off x="90489" y="4217193"/>
            <a:ext cx="153081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just" eaLnBrk="1" fontAlgn="auto" hangingPunct="1">
              <a:spcBef>
                <a:spcPts val="0"/>
              </a:spcBef>
              <a:spcAft>
                <a:spcPts val="0"/>
              </a:spcAft>
              <a:defRPr/>
            </a:pPr>
            <a:r>
              <a:rPr lang="ja-JP" altLang="en-US" sz="2000" dirty="0">
                <a:latin typeface="ＭＳ ゴシック" panose="020B0609070205080204" pitchFamily="49" charset="-128"/>
                <a:ea typeface="ＭＳ ゴシック" panose="020B0609070205080204" pitchFamily="49" charset="-128"/>
              </a:rPr>
              <a:t>（高知県鳥獣対策課提供）</a:t>
            </a:r>
          </a:p>
        </p:txBody>
      </p:sp>
      <p:sp>
        <p:nvSpPr>
          <p:cNvPr id="11" name="右矢印 6">
            <a:extLst>
              <a:ext uri="{FF2B5EF4-FFF2-40B4-BE49-F238E27FC236}">
                <a16:creationId xmlns:a16="http://schemas.microsoft.com/office/drawing/2014/main" id="{72609A33-0AB2-4B2E-8A6E-CAD2F3D448AC}"/>
              </a:ext>
            </a:extLst>
          </p:cNvPr>
          <p:cNvSpPr>
            <a:spLocks noChangeArrowheads="1"/>
          </p:cNvSpPr>
          <p:nvPr/>
        </p:nvSpPr>
        <p:spPr bwMode="auto">
          <a:xfrm>
            <a:off x="4879975" y="1887969"/>
            <a:ext cx="798513" cy="369888"/>
          </a:xfrm>
          <a:prstGeom prst="rightArrow">
            <a:avLst>
              <a:gd name="adj1" fmla="val 50000"/>
              <a:gd name="adj2" fmla="val 50045"/>
            </a:avLst>
          </a:prstGeom>
          <a:solidFill>
            <a:srgbClr val="FFC000"/>
          </a:solidFill>
          <a:ln w="9525">
            <a:solidFill>
              <a:srgbClr val="FFC000"/>
            </a:solidFill>
            <a:miter lim="800000"/>
            <a:headEnd/>
            <a:tailEnd/>
          </a:ln>
        </p:spPr>
        <p:txBody>
          <a:bodyPr wrap="none" anchor="ctr"/>
          <a:lstStyle/>
          <a:p>
            <a:pPr algn="ctr" eaLnBrk="1" fontAlgn="auto" hangingPunct="1">
              <a:spcBef>
                <a:spcPts val="0"/>
              </a:spcBef>
              <a:spcAft>
                <a:spcPts val="0"/>
              </a:spcAft>
              <a:defRPr/>
            </a:pPr>
            <a:endParaRPr kumimoji="0" lang="ja-JP" altLang="en-US" sz="2100" b="1" u="sng" dirty="0">
              <a:solidFill>
                <a:srgbClr val="333300"/>
              </a:solidFill>
              <a:latin typeface="+mn-ea"/>
              <a:ea typeface="+mn-ea"/>
            </a:endParaRPr>
          </a:p>
        </p:txBody>
      </p:sp>
      <p:sp>
        <p:nvSpPr>
          <p:cNvPr id="29706" name="正方形/長方形 11">
            <a:extLst>
              <a:ext uri="{FF2B5EF4-FFF2-40B4-BE49-F238E27FC236}">
                <a16:creationId xmlns:a16="http://schemas.microsoft.com/office/drawing/2014/main" id="{D9D7F47E-A75C-476E-9D0F-18CED16885E4}"/>
              </a:ext>
            </a:extLst>
          </p:cNvPr>
          <p:cNvSpPr>
            <a:spLocks noChangeArrowheads="1"/>
          </p:cNvSpPr>
          <p:nvPr/>
        </p:nvSpPr>
        <p:spPr bwMode="auto">
          <a:xfrm>
            <a:off x="40422" y="889000"/>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sz="2800" dirty="0">
                <a:latin typeface="ＭＳ ゴシック" panose="020B0609070205080204" pitchFamily="49" charset="-128"/>
                <a:ea typeface="ＭＳ ゴシック" panose="020B0609070205080204" pitchFamily="49" charset="-128"/>
              </a:rPr>
              <a:t>大台ヶ原</a:t>
            </a:r>
          </a:p>
        </p:txBody>
      </p:sp>
      <p:sp>
        <p:nvSpPr>
          <p:cNvPr id="13" name="正方形/長方形 2">
            <a:extLst>
              <a:ext uri="{FF2B5EF4-FFF2-40B4-BE49-F238E27FC236}">
                <a16:creationId xmlns:a16="http://schemas.microsoft.com/office/drawing/2014/main" id="{B7DFCC74-942B-41B5-930D-96D89790BCD0}"/>
              </a:ext>
            </a:extLst>
          </p:cNvPr>
          <p:cNvSpPr>
            <a:spLocks noChangeArrowheads="1"/>
          </p:cNvSpPr>
          <p:nvPr/>
        </p:nvSpPr>
        <p:spPr bwMode="auto">
          <a:xfrm>
            <a:off x="6464300" y="6330665"/>
            <a:ext cx="1482724" cy="468000"/>
          </a:xfrm>
          <a:prstGeom prst="rect">
            <a:avLst/>
          </a:prstGeom>
          <a:noFill/>
          <a:ln>
            <a:noFill/>
          </a:ln>
        </p:spPr>
        <p:txBody>
          <a:bodyPr anchor="ctr"/>
          <a:lstStyle/>
          <a:p>
            <a:pPr algn="ctr" eaLnBrk="1" fontAlgn="auto" hangingPunct="1">
              <a:spcBef>
                <a:spcPts val="0"/>
              </a:spcBef>
              <a:spcAft>
                <a:spcPts val="0"/>
              </a:spcAft>
              <a:defRPr/>
            </a:pPr>
            <a:r>
              <a:rPr kumimoji="0" lang="en-US" altLang="ja-JP" sz="2800" b="1" dirty="0">
                <a:solidFill>
                  <a:schemeClr val="bg1"/>
                </a:solidFill>
                <a:latin typeface="+mn-ea"/>
                <a:ea typeface="+mn-ea"/>
              </a:rPr>
              <a:t>2008</a:t>
            </a:r>
            <a:r>
              <a:rPr kumimoji="0" lang="ja-JP" altLang="en-US" sz="2800" b="1" dirty="0">
                <a:solidFill>
                  <a:schemeClr val="bg1"/>
                </a:solidFill>
                <a:latin typeface="+mn-ea"/>
                <a:ea typeface="+mn-ea"/>
              </a:rPr>
              <a:t>年</a:t>
            </a:r>
          </a:p>
        </p:txBody>
      </p:sp>
      <p:sp>
        <p:nvSpPr>
          <p:cNvPr id="14" name="正方形/長方形 2">
            <a:extLst>
              <a:ext uri="{FF2B5EF4-FFF2-40B4-BE49-F238E27FC236}">
                <a16:creationId xmlns:a16="http://schemas.microsoft.com/office/drawing/2014/main" id="{A06CFF59-D454-44E3-94E3-BD66F95B9C45}"/>
              </a:ext>
            </a:extLst>
          </p:cNvPr>
          <p:cNvSpPr>
            <a:spLocks noChangeArrowheads="1"/>
          </p:cNvSpPr>
          <p:nvPr/>
        </p:nvSpPr>
        <p:spPr bwMode="auto">
          <a:xfrm>
            <a:off x="2666244" y="6306947"/>
            <a:ext cx="1482725" cy="523220"/>
          </a:xfrm>
          <a:prstGeom prst="rect">
            <a:avLst/>
          </a:prstGeom>
          <a:noFill/>
          <a:ln>
            <a:noFill/>
          </a:ln>
        </p:spPr>
        <p:txBody>
          <a:bodyPr anchor="ctr">
            <a:spAutoFit/>
          </a:bodyPr>
          <a:lstStyle/>
          <a:p>
            <a:pPr algn="ctr" eaLnBrk="1" fontAlgn="auto" hangingPunct="1">
              <a:spcBef>
                <a:spcPts val="0"/>
              </a:spcBef>
              <a:spcAft>
                <a:spcPts val="0"/>
              </a:spcAft>
              <a:defRPr/>
            </a:pPr>
            <a:r>
              <a:rPr kumimoji="0" lang="en-US" altLang="ja-JP" sz="2800" b="1" dirty="0">
                <a:solidFill>
                  <a:schemeClr val="bg1"/>
                </a:solidFill>
                <a:latin typeface="+mn-ea"/>
                <a:ea typeface="+mn-ea"/>
              </a:rPr>
              <a:t>2002</a:t>
            </a:r>
            <a:r>
              <a:rPr kumimoji="0" lang="ja-JP" altLang="en-US" sz="2800" b="1" dirty="0">
                <a:solidFill>
                  <a:schemeClr val="bg1"/>
                </a:solidFill>
                <a:latin typeface="+mn-ea"/>
                <a:ea typeface="+mn-ea"/>
              </a:rPr>
              <a:t>年</a:t>
            </a:r>
          </a:p>
        </p:txBody>
      </p:sp>
      <p:sp>
        <p:nvSpPr>
          <p:cNvPr id="29709" name="コンテンツ プレースホルダー 2">
            <a:extLst>
              <a:ext uri="{FF2B5EF4-FFF2-40B4-BE49-F238E27FC236}">
                <a16:creationId xmlns:a16="http://schemas.microsoft.com/office/drawing/2014/main" id="{FF6B18D5-B028-4FF4-9C09-23208C2A4B99}"/>
              </a:ext>
            </a:extLst>
          </p:cNvPr>
          <p:cNvSpPr txBox="1">
            <a:spLocks/>
          </p:cNvSpPr>
          <p:nvPr/>
        </p:nvSpPr>
        <p:spPr bwMode="auto">
          <a:xfrm>
            <a:off x="0" y="246063"/>
            <a:ext cx="9236364"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3600" dirty="0">
                <a:latin typeface="ＭＳ ゴシック" panose="020B0609070205080204" pitchFamily="49" charset="-128"/>
                <a:ea typeface="ＭＳ ゴシック" panose="020B0609070205080204" pitchFamily="49" charset="-128"/>
              </a:rPr>
              <a:t> </a:t>
            </a:r>
            <a:r>
              <a:rPr lang="ja-JP" altLang="en-US" sz="3600" u="sng" dirty="0">
                <a:latin typeface="ＭＳ ゴシック" panose="020B0609070205080204" pitchFamily="49" charset="-128"/>
                <a:ea typeface="ＭＳ ゴシック" panose="020B0609070205080204" pitchFamily="49" charset="-128"/>
              </a:rPr>
              <a:t>ニホンジカの採食圧による下層植生の衰退</a:t>
            </a:r>
            <a:endParaRPr lang="en-US" altLang="ja-JP" sz="3600" u="sng" dirty="0">
              <a:latin typeface="ＭＳ ゴシック" panose="020B0609070205080204" pitchFamily="49" charset="-128"/>
              <a:ea typeface="ＭＳ ゴシック" panose="020B0609070205080204" pitchFamily="49" charset="-128"/>
            </a:endParaRPr>
          </a:p>
        </p:txBody>
      </p:sp>
      <p:sp>
        <p:nvSpPr>
          <p:cNvPr id="29710" name="テキスト ボックス 15">
            <a:extLst>
              <a:ext uri="{FF2B5EF4-FFF2-40B4-BE49-F238E27FC236}">
                <a16:creationId xmlns:a16="http://schemas.microsoft.com/office/drawing/2014/main" id="{5D97F8D9-EB60-422E-9B4B-9D4E2F229F53}"/>
              </a:ext>
            </a:extLst>
          </p:cNvPr>
          <p:cNvSpPr txBox="1">
            <a:spLocks noChangeArrowheads="1"/>
          </p:cNvSpPr>
          <p:nvPr/>
        </p:nvSpPr>
        <p:spPr bwMode="auto">
          <a:xfrm>
            <a:off x="6784975" y="-28957"/>
            <a:ext cx="2359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４ページ</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4D71106-4C78-D7EC-7395-777FBF4BF1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685" y="3169492"/>
            <a:ext cx="6411415" cy="2808000"/>
          </a:xfrm>
          <a:prstGeom prst="rect">
            <a:avLst/>
          </a:prstGeom>
          <a:noFill/>
          <a:ln>
            <a:solidFill>
              <a:schemeClr val="tx1"/>
            </a:solidFill>
          </a:ln>
        </p:spPr>
      </p:pic>
      <p:sp>
        <p:nvSpPr>
          <p:cNvPr id="33794" name="コンテンツ プレースホルダー 2">
            <a:extLst>
              <a:ext uri="{FF2B5EF4-FFF2-40B4-BE49-F238E27FC236}">
                <a16:creationId xmlns:a16="http://schemas.microsoft.com/office/drawing/2014/main" id="{9D60A5AD-BACE-49E3-A00D-812FDA8418CC}"/>
              </a:ext>
            </a:extLst>
          </p:cNvPr>
          <p:cNvSpPr txBox="1">
            <a:spLocks/>
          </p:cNvSpPr>
          <p:nvPr/>
        </p:nvSpPr>
        <p:spPr bwMode="auto">
          <a:xfrm>
            <a:off x="0" y="424066"/>
            <a:ext cx="8974138" cy="1351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3600" u="sng" dirty="0">
                <a:latin typeface="ＭＳ ゴシック" panose="020B0609070205080204" pitchFamily="49" charset="-128"/>
                <a:ea typeface="ＭＳ ゴシック" panose="020B0609070205080204" pitchFamily="49" charset="-128"/>
              </a:rPr>
              <a:t>ニホンジカ・イノシシによる農作物被害　　</a:t>
            </a:r>
            <a:endParaRPr lang="en-US" altLang="ja-JP" sz="3600" u="sng" dirty="0">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3600" dirty="0">
                <a:solidFill>
                  <a:srgbClr val="404040"/>
                </a:solidFill>
                <a:latin typeface="ＭＳ ゴシック" panose="020B0609070205080204" pitchFamily="49" charset="-128"/>
                <a:ea typeface="ＭＳ ゴシック" panose="020B0609070205080204" pitchFamily="49" charset="-128"/>
              </a:rPr>
              <a:t>　　　　　　</a:t>
            </a:r>
            <a:r>
              <a:rPr lang="ja-JP" altLang="en-US" sz="3600" u="sng" dirty="0">
                <a:latin typeface="ＭＳ ゴシック" panose="020B0609070205080204" pitchFamily="49" charset="-128"/>
                <a:ea typeface="ＭＳ ゴシック" panose="020B0609070205080204" pitchFamily="49" charset="-128"/>
              </a:rPr>
              <a:t>全体の</a:t>
            </a:r>
            <a:r>
              <a:rPr lang="ja-JP" altLang="en-US" sz="3600" b="1" u="sng" dirty="0">
                <a:solidFill>
                  <a:srgbClr val="C00000"/>
                </a:solidFill>
                <a:latin typeface="ＭＳ ゴシック" panose="020B0609070205080204" pitchFamily="49" charset="-128"/>
                <a:ea typeface="ＭＳ ゴシック" panose="020B0609070205080204" pitchFamily="49" charset="-128"/>
              </a:rPr>
              <a:t>約６割</a:t>
            </a:r>
            <a:endParaRPr lang="en-US" altLang="ja-JP" sz="3600" b="1" u="sng" dirty="0">
              <a:solidFill>
                <a:srgbClr val="C00000"/>
              </a:solidFill>
              <a:latin typeface="ＭＳ ゴシック" panose="020B0609070205080204" pitchFamily="49" charset="-128"/>
              <a:ea typeface="ＭＳ ゴシック" panose="020B0609070205080204" pitchFamily="49" charset="-128"/>
            </a:endParaRPr>
          </a:p>
        </p:txBody>
      </p:sp>
      <p:sp>
        <p:nvSpPr>
          <p:cNvPr id="33796" name="テキスト ボックス 3">
            <a:extLst>
              <a:ext uri="{FF2B5EF4-FFF2-40B4-BE49-F238E27FC236}">
                <a16:creationId xmlns:a16="http://schemas.microsoft.com/office/drawing/2014/main" id="{2703AF20-10FF-49EC-8F4A-99D20AA17714}"/>
              </a:ext>
            </a:extLst>
          </p:cNvPr>
          <p:cNvSpPr txBox="1">
            <a:spLocks noChangeArrowheads="1"/>
          </p:cNvSpPr>
          <p:nvPr/>
        </p:nvSpPr>
        <p:spPr bwMode="auto">
          <a:xfrm>
            <a:off x="6585603" y="3297027"/>
            <a:ext cx="25257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dirty="0"/>
              <a:t>シカに食害されたダイズ</a:t>
            </a:r>
          </a:p>
        </p:txBody>
      </p:sp>
      <p:sp>
        <p:nvSpPr>
          <p:cNvPr id="33797" name="テキスト ボックス 16">
            <a:extLst>
              <a:ext uri="{FF2B5EF4-FFF2-40B4-BE49-F238E27FC236}">
                <a16:creationId xmlns:a16="http://schemas.microsoft.com/office/drawing/2014/main" id="{20B60391-26B0-47E4-AE51-F87875AE85B1}"/>
              </a:ext>
            </a:extLst>
          </p:cNvPr>
          <p:cNvSpPr txBox="1">
            <a:spLocks noChangeArrowheads="1"/>
          </p:cNvSpPr>
          <p:nvPr/>
        </p:nvSpPr>
        <p:spPr bwMode="auto">
          <a:xfrm>
            <a:off x="6156325" y="5977492"/>
            <a:ext cx="2987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dirty="0"/>
              <a:t>イノシシによる水稲の踏倒</a:t>
            </a:r>
          </a:p>
        </p:txBody>
      </p:sp>
      <p:sp>
        <p:nvSpPr>
          <p:cNvPr id="33799" name="テキスト ボックス 8">
            <a:extLst>
              <a:ext uri="{FF2B5EF4-FFF2-40B4-BE49-F238E27FC236}">
                <a16:creationId xmlns:a16="http://schemas.microsoft.com/office/drawing/2014/main" id="{5C77C558-1D4C-4E76-AC80-B5C39BD203ED}"/>
              </a:ext>
            </a:extLst>
          </p:cNvPr>
          <p:cNvSpPr txBox="1">
            <a:spLocks noChangeArrowheads="1"/>
          </p:cNvSpPr>
          <p:nvPr/>
        </p:nvSpPr>
        <p:spPr bwMode="auto">
          <a:xfrm>
            <a:off x="6731000" y="0"/>
            <a:ext cx="2397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5</a:t>
            </a:r>
            <a:r>
              <a:rPr lang="ja-JP" altLang="en-US" sz="2000" dirty="0"/>
              <a:t>ページ</a:t>
            </a:r>
          </a:p>
        </p:txBody>
      </p:sp>
      <p:sp>
        <p:nvSpPr>
          <p:cNvPr id="33801" name="コンテンツ プレースホルダー 2">
            <a:extLst>
              <a:ext uri="{FF2B5EF4-FFF2-40B4-BE49-F238E27FC236}">
                <a16:creationId xmlns:a16="http://schemas.microsoft.com/office/drawing/2014/main" id="{963F6962-123F-43FB-8B83-6B9EEF763BA7}"/>
              </a:ext>
            </a:extLst>
          </p:cNvPr>
          <p:cNvSpPr txBox="1">
            <a:spLocks/>
          </p:cNvSpPr>
          <p:nvPr/>
        </p:nvSpPr>
        <p:spPr bwMode="auto">
          <a:xfrm>
            <a:off x="148200" y="2502952"/>
            <a:ext cx="4981732" cy="564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rgbClr val="99CB38"/>
              </a:buClr>
              <a:buSzPct val="100000"/>
              <a:buFont typeface="Calibri" panose="020F0502020204030204" pitchFamily="34" charset="0"/>
              <a:buNone/>
            </a:pPr>
            <a:r>
              <a:rPr lang="ja-JP" altLang="en-US" sz="3200" b="1" dirty="0">
                <a:latin typeface="ＭＳ ゴシック" panose="020B0609070205080204" pitchFamily="49" charset="-128"/>
                <a:ea typeface="ＭＳ ゴシック" panose="020B0609070205080204" pitchFamily="49" charset="-128"/>
              </a:rPr>
              <a:t>農作物被害金額の推移</a:t>
            </a:r>
            <a:endParaRPr lang="en-US" altLang="ja-JP" sz="2800" b="1" dirty="0">
              <a:latin typeface="ＭＳ ゴシック" panose="020B0609070205080204" pitchFamily="49" charset="-128"/>
              <a:ea typeface="ＭＳ ゴシック" panose="020B0609070205080204" pitchFamily="49" charset="-128"/>
            </a:endParaRPr>
          </a:p>
        </p:txBody>
      </p:sp>
      <p:sp>
        <p:nvSpPr>
          <p:cNvPr id="10" name="コンテンツ プレースホルダー 2">
            <a:extLst>
              <a:ext uri="{FF2B5EF4-FFF2-40B4-BE49-F238E27FC236}">
                <a16:creationId xmlns:a16="http://schemas.microsoft.com/office/drawing/2014/main" id="{963F6962-123F-43FB-8B83-6B9EEF763BA7}"/>
              </a:ext>
            </a:extLst>
          </p:cNvPr>
          <p:cNvSpPr txBox="1">
            <a:spLocks/>
          </p:cNvSpPr>
          <p:nvPr/>
        </p:nvSpPr>
        <p:spPr bwMode="auto">
          <a:xfrm>
            <a:off x="4651190" y="6080678"/>
            <a:ext cx="1853745" cy="35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rgbClr val="99CB38"/>
              </a:buClr>
              <a:buSzPct val="100000"/>
              <a:buFont typeface="Calibri" panose="020F0502020204030204" pitchFamily="34" charset="0"/>
              <a:buNone/>
            </a:pPr>
            <a:r>
              <a:rPr lang="ja-JP" altLang="en-US" sz="1100" dirty="0">
                <a:solidFill>
                  <a:srgbClr val="404040"/>
                </a:solidFill>
              </a:rPr>
              <a:t>農林水産省ウェブサイトから</a:t>
            </a:r>
            <a:endParaRPr lang="en-US" altLang="ja-JP" sz="1100" dirty="0">
              <a:solidFill>
                <a:srgbClr val="404040"/>
              </a:solidFill>
            </a:endParaRPr>
          </a:p>
        </p:txBody>
      </p:sp>
      <p:sp>
        <p:nvSpPr>
          <p:cNvPr id="8" name="正方形/長方形 7">
            <a:extLst>
              <a:ext uri="{FF2B5EF4-FFF2-40B4-BE49-F238E27FC236}">
                <a16:creationId xmlns:a16="http://schemas.microsoft.com/office/drawing/2014/main" id="{8419D5C8-027D-A596-6200-15F415895B93}"/>
              </a:ext>
            </a:extLst>
          </p:cNvPr>
          <p:cNvSpPr/>
          <p:nvPr/>
        </p:nvSpPr>
        <p:spPr>
          <a:xfrm>
            <a:off x="4915802" y="3873139"/>
            <a:ext cx="3960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吹き出し: 四角形 6">
            <a:extLst>
              <a:ext uri="{FF2B5EF4-FFF2-40B4-BE49-F238E27FC236}">
                <a16:creationId xmlns:a16="http://schemas.microsoft.com/office/drawing/2014/main" id="{8C25F859-10C6-C8DF-2AC0-CD81A1AE1449}"/>
              </a:ext>
            </a:extLst>
          </p:cNvPr>
          <p:cNvSpPr/>
          <p:nvPr/>
        </p:nvSpPr>
        <p:spPr>
          <a:xfrm>
            <a:off x="4651190" y="2499358"/>
            <a:ext cx="1284051" cy="476006"/>
          </a:xfrm>
          <a:prstGeom prst="wedgeRectCallout">
            <a:avLst>
              <a:gd name="adj1" fmla="val -13967"/>
              <a:gd name="adj2" fmla="val 302745"/>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rgbClr val="C00000"/>
                </a:solidFill>
              </a:rPr>
              <a:t>156</a:t>
            </a:r>
            <a:r>
              <a:rPr kumimoji="1" lang="ja-JP" altLang="en-US" sz="2400" b="1" dirty="0">
                <a:solidFill>
                  <a:srgbClr val="C00000"/>
                </a:solidFill>
              </a:rPr>
              <a:t>億円</a:t>
            </a:r>
          </a:p>
        </p:txBody>
      </p:sp>
      <p:pic>
        <p:nvPicPr>
          <p:cNvPr id="33798" name="Picture 4">
            <a:extLst>
              <a:ext uri="{FF2B5EF4-FFF2-40B4-BE49-F238E27FC236}">
                <a16:creationId xmlns:a16="http://schemas.microsoft.com/office/drawing/2014/main" id="{913A1B19-908C-405B-A858-4ADF72E499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4935" y="1339741"/>
            <a:ext cx="2639065" cy="19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図 1">
            <a:extLst>
              <a:ext uri="{FF2B5EF4-FFF2-40B4-BE49-F238E27FC236}">
                <a16:creationId xmlns:a16="http://schemas.microsoft.com/office/drawing/2014/main" id="{C96F2358-A8A7-4FFD-9599-85B877DE090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05867" y="4010090"/>
            <a:ext cx="2638133" cy="19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右矢印 11">
            <a:extLst>
              <a:ext uri="{FF2B5EF4-FFF2-40B4-BE49-F238E27FC236}">
                <a16:creationId xmlns:a16="http://schemas.microsoft.com/office/drawing/2014/main" id="{73A7C1E0-2219-1A67-2ACB-1A4AFE91D1D7}"/>
              </a:ext>
            </a:extLst>
          </p:cNvPr>
          <p:cNvSpPr/>
          <p:nvPr/>
        </p:nvSpPr>
        <p:spPr>
          <a:xfrm>
            <a:off x="1507179" y="991306"/>
            <a:ext cx="1131887" cy="849313"/>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Tree>
  </p:cSld>
  <p:clrMapOvr>
    <a:masterClrMapping/>
  </p:clrMapOvr>
</p:sld>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7410</Words>
  <Application>Microsoft Office PowerPoint</Application>
  <PresentationFormat>画面に合わせる (4:3)</PresentationFormat>
  <Paragraphs>419</Paragraphs>
  <Slides>35</Slides>
  <Notes>35</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35</vt:i4>
      </vt:variant>
    </vt:vector>
  </HeadingPairs>
  <TitlesOfParts>
    <vt:vector size="45" baseType="lpstr">
      <vt:lpstr>ＭＳ Ｐゴシック</vt:lpstr>
      <vt:lpstr>ＭＳ ゴシック</vt:lpstr>
      <vt:lpstr>ＭＳ 明朝</vt:lpstr>
      <vt:lpstr>Noto Sans JP</vt:lpstr>
      <vt:lpstr>游明朝</vt:lpstr>
      <vt:lpstr>Arial</vt:lpstr>
      <vt:lpstr>Calibri</vt:lpstr>
      <vt:lpstr>Calibri Light</vt:lpstr>
      <vt:lpstr>Wingdings</vt:lpstr>
      <vt:lpstr>レトロスペクト</vt:lpstr>
      <vt:lpstr>認定鳥獣捕獲等事業者　　 事業管理責任者講習会資料  １　科学的・計画的な鳥獣の保護及び管理</vt:lpstr>
      <vt:lpstr>１　科学的・計画的な鳥獣の保護及び管理</vt:lpstr>
      <vt:lpstr>１．１　鳥獣の保護及び管理の現状</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１．１　鳥獣の保護及び管理の現状</vt:lpstr>
      <vt:lpstr>1.1.2　捕獲の現状 　　　　（捕獲数の増加と目的の変化）</vt:lpstr>
      <vt:lpstr>ニホンジカの捕獲数の推移</vt:lpstr>
      <vt:lpstr>イノシシの捕獲数の推移</vt:lpstr>
      <vt:lpstr>PowerPoint プレゼンテーション</vt:lpstr>
      <vt:lpstr>PowerPoint プレゼンテーション</vt:lpstr>
      <vt:lpstr>PowerPoint プレゼンテーション</vt:lpstr>
      <vt:lpstr>PowerPoint プレゼンテーション</vt:lpstr>
      <vt:lpstr>１　科学的・計画的な鳥獣の保護及び管理</vt:lpstr>
      <vt:lpstr>1.2  科学的・計画的な 　　　　　鳥獣の保護及び管理の必要性</vt:lpstr>
      <vt:lpstr>1.2.1  順応的管理（PDCAサイクル）</vt:lpstr>
      <vt:lpstr>1.2.1  順応的管理（PDCAサイクル）</vt:lpstr>
      <vt:lpstr>1.2.1  順応的管理（PDCAサイクル）</vt:lpstr>
      <vt:lpstr>順応的管理には、 業務内容の正確な記録と分析が必要</vt:lpstr>
      <vt:lpstr>１　科学的・計画的な鳥獣の保護及び管理</vt:lpstr>
      <vt:lpstr>PowerPoint プレゼンテーション</vt:lpstr>
      <vt:lpstr>PowerPoint プレゼンテーション</vt:lpstr>
      <vt:lpstr>1.3.2  認定鳥獣捕獲等事業者の責務について</vt:lpstr>
      <vt:lpstr>1.3.3　発注者に対する責務  ―適切かつ効果的な捕獲等の実施に向けて―</vt:lpstr>
      <vt:lpstr>1.3.4 従事者に対する責務  ―捕獲等を実施する体制の確保に向けて―</vt:lpstr>
      <vt:lpstr>1.3.5 適切な発注と受注に向けて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2024-03-18T19:25:06Z</dcterms:created>
  <dcterms:modified xsi:type="dcterms:W3CDTF">2024-03-18T19:25:10Z</dcterms:modified>
</cp:coreProperties>
</file>