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54" r:id="rId1"/>
  </p:sldMasterIdLst>
  <p:notesMasterIdLst>
    <p:notesMasterId r:id="rId21"/>
  </p:notesMasterIdLst>
  <p:handoutMasterIdLst>
    <p:handoutMasterId r:id="rId22"/>
  </p:handoutMasterIdLst>
  <p:sldIdLst>
    <p:sldId id="352" r:id="rId2"/>
    <p:sldId id="545" r:id="rId3"/>
    <p:sldId id="480" r:id="rId4"/>
    <p:sldId id="493" r:id="rId5"/>
    <p:sldId id="448" r:id="rId6"/>
    <p:sldId id="457" r:id="rId7"/>
    <p:sldId id="475" r:id="rId8"/>
    <p:sldId id="546" r:id="rId9"/>
    <p:sldId id="539" r:id="rId10"/>
    <p:sldId id="547" r:id="rId11"/>
    <p:sldId id="527" r:id="rId12"/>
    <p:sldId id="370" r:id="rId13"/>
    <p:sldId id="372" r:id="rId14"/>
    <p:sldId id="371" r:id="rId15"/>
    <p:sldId id="528" r:id="rId16"/>
    <p:sldId id="548" r:id="rId17"/>
    <p:sldId id="529" r:id="rId18"/>
    <p:sldId id="549" r:id="rId19"/>
    <p:sldId id="391" r:id="rId20"/>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CCFF9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67281" autoAdjust="0"/>
  </p:normalViewPr>
  <p:slideViewPr>
    <p:cSldViewPr snapToGrid="0">
      <p:cViewPr varScale="1">
        <p:scale>
          <a:sx n="54" d="100"/>
          <a:sy n="54" d="100"/>
        </p:scale>
        <p:origin x="2309" y="58"/>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1308"/>
    </p:cViewPr>
  </p:sorterViewPr>
  <p:notesViewPr>
    <p:cSldViewPr snapToGrid="0">
      <p:cViewPr varScale="1">
        <p:scale>
          <a:sx n="78" d="100"/>
          <a:sy n="78" d="100"/>
        </p:scale>
        <p:origin x="3996"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426534F-72B4-422A-BF70-614ED966873C}"/>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ja-JP" altLang="en-US" dirty="0"/>
          </a:p>
        </p:txBody>
      </p:sp>
      <p:sp>
        <p:nvSpPr>
          <p:cNvPr id="4" name="フッター プレースホルダー 3">
            <a:extLst>
              <a:ext uri="{FF2B5EF4-FFF2-40B4-BE49-F238E27FC236}">
                <a16:creationId xmlns:a16="http://schemas.microsoft.com/office/drawing/2014/main" id="{5C4811D1-73C1-47B6-A1E9-64A40CBF9D70}"/>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ja-JP" altLang="en-US" dirty="0"/>
          </a:p>
        </p:txBody>
      </p:sp>
      <p:sp>
        <p:nvSpPr>
          <p:cNvPr id="5" name="スライド番号プレースホルダー 4">
            <a:extLst>
              <a:ext uri="{FF2B5EF4-FFF2-40B4-BE49-F238E27FC236}">
                <a16:creationId xmlns:a16="http://schemas.microsoft.com/office/drawing/2014/main" id="{E3B74582-DE58-4455-94F3-501778C3CB19}"/>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pPr>
              <a:defRPr/>
            </a:pPr>
            <a:fld id="{21CAFF72-9844-4F5E-A727-26A044FCCA82}" type="slidenum">
              <a:rPr lang="ja-JP" altLang="en-US"/>
              <a:pPr>
                <a:defRPr/>
              </a:pPr>
              <a:t>‹#›</a:t>
            </a:fld>
            <a:endParaRPr lang="ja-JP"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EB784FC-3626-4605-8F05-636F3DCFAA8A}"/>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en-US" dirty="0"/>
          </a:p>
        </p:txBody>
      </p:sp>
      <p:sp>
        <p:nvSpPr>
          <p:cNvPr id="3" name="日付プレースホルダー 2">
            <a:extLst>
              <a:ext uri="{FF2B5EF4-FFF2-40B4-BE49-F238E27FC236}">
                <a16:creationId xmlns:a16="http://schemas.microsoft.com/office/drawing/2014/main" id="{13C46C61-DEB1-4E2D-9D1E-115360C112D8}"/>
              </a:ext>
            </a:extLst>
          </p:cNvPr>
          <p:cNvSpPr>
            <a:spLocks noGrp="1"/>
          </p:cNvSpPr>
          <p:nvPr>
            <p:ph type="dt" idx="1"/>
          </p:nvPr>
        </p:nvSpPr>
        <p:spPr>
          <a:xfrm>
            <a:off x="3814763" y="0"/>
            <a:ext cx="2919412" cy="4953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F31EB228-B634-46CA-9810-614CFCAB2161}" type="datetimeFigureOut">
              <a:rPr lang="en-US"/>
              <a:pPr>
                <a:defRPr/>
              </a:pPr>
              <a:t>3/19/2024</a:t>
            </a:fld>
            <a:endParaRPr lang="en-US" dirty="0"/>
          </a:p>
        </p:txBody>
      </p:sp>
      <p:sp>
        <p:nvSpPr>
          <p:cNvPr id="4" name="スライド イメージ プレースホルダー 3">
            <a:extLst>
              <a:ext uri="{FF2B5EF4-FFF2-40B4-BE49-F238E27FC236}">
                <a16:creationId xmlns:a16="http://schemas.microsoft.com/office/drawing/2014/main" id="{79DF4AAD-FF33-4460-939E-4B280631282E}"/>
              </a:ext>
            </a:extLst>
          </p:cNvPr>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ノート プレースホルダー 4">
            <a:extLst>
              <a:ext uri="{FF2B5EF4-FFF2-40B4-BE49-F238E27FC236}">
                <a16:creationId xmlns:a16="http://schemas.microsoft.com/office/drawing/2014/main" id="{8F796225-ACB7-429A-B54A-771178D2A10C}"/>
              </a:ext>
            </a:extLst>
          </p:cNvPr>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US" noProof="0"/>
          </a:p>
        </p:txBody>
      </p:sp>
      <p:sp>
        <p:nvSpPr>
          <p:cNvPr id="6" name="フッター プレースホルダー 5">
            <a:extLst>
              <a:ext uri="{FF2B5EF4-FFF2-40B4-BE49-F238E27FC236}">
                <a16:creationId xmlns:a16="http://schemas.microsoft.com/office/drawing/2014/main" id="{96DEAAC1-E390-43E2-875C-65A0B7654FE0}"/>
              </a:ext>
            </a:extLst>
          </p:cNvPr>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en-US" dirty="0"/>
          </a:p>
        </p:txBody>
      </p:sp>
      <p:sp>
        <p:nvSpPr>
          <p:cNvPr id="7" name="スライド番号プレースホルダー 6">
            <a:extLst>
              <a:ext uri="{FF2B5EF4-FFF2-40B4-BE49-F238E27FC236}">
                <a16:creationId xmlns:a16="http://schemas.microsoft.com/office/drawing/2014/main" id="{6F5F7F70-1934-466B-B096-36C67E8A319B}"/>
              </a:ext>
            </a:extLst>
          </p:cNvPr>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5800A246-F331-4198-B8ED-EC1D796FA43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a:extLst>
              <a:ext uri="{FF2B5EF4-FFF2-40B4-BE49-F238E27FC236}">
                <a16:creationId xmlns:a16="http://schemas.microsoft.com/office/drawing/2014/main" id="{022FB0E8-C7D4-41E4-AAEE-654D05645E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a:extLst>
              <a:ext uri="{FF2B5EF4-FFF2-40B4-BE49-F238E27FC236}">
                <a16:creationId xmlns:a16="http://schemas.microsoft.com/office/drawing/2014/main" id="{AB70B246-AB86-46DD-A5CC-2383979DD3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kumimoji="1" lang="ja-JP" altLang="en-US" dirty="0"/>
              <a:t>４章では、鳥獣捕獲等事業の工程管理を見ていきます。</a:t>
            </a:r>
            <a:endParaRPr kumimoji="1" lang="en-US" altLang="ja-JP" dirty="0"/>
          </a:p>
          <a:p>
            <a:pPr eaLnBrk="1" hangingPunct="1">
              <a:spcBef>
                <a:spcPct val="0"/>
              </a:spcBef>
            </a:pPr>
            <a:r>
              <a:rPr kumimoji="1" lang="ja-JP" altLang="en-US" dirty="0"/>
              <a:t>工程管理は、受注した業務を安全に効率的かつ確実に遂行し、また法令を遵守して業務を実施するために必要なものです。</a:t>
            </a:r>
            <a:endParaRPr kumimoji="1" lang="en-US" altLang="ja-JP"/>
          </a:p>
          <a:p>
            <a:pPr eaLnBrk="1" hangingPunct="1">
              <a:spcBef>
                <a:spcPct val="0"/>
              </a:spcBef>
            </a:pPr>
            <a:endParaRPr kumimoji="1" lang="en-US" altLang="ja-JP" dirty="0"/>
          </a:p>
          <a:p>
            <a:pPr eaLnBrk="1" hangingPunct="1">
              <a:spcBef>
                <a:spcPct val="0"/>
              </a:spcBef>
            </a:pPr>
            <a:endParaRPr kumimoji="1" lang="en-US" altLang="ja-JP" dirty="0"/>
          </a:p>
        </p:txBody>
      </p:sp>
      <p:sp>
        <p:nvSpPr>
          <p:cNvPr id="13316" name="スライド番号プレースホルダー 3">
            <a:extLst>
              <a:ext uri="{FF2B5EF4-FFF2-40B4-BE49-F238E27FC236}">
                <a16:creationId xmlns:a16="http://schemas.microsoft.com/office/drawing/2014/main" id="{B7167A03-A160-4A93-89D7-C6B65B0D58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AB9CB382-4CB8-4F76-8FEC-CA7E6F958A95}" type="slidenum">
              <a:rPr lang="ja-JP" altLang="en-US" smtClean="0">
                <a:solidFill>
                  <a:srgbClr val="000000"/>
                </a:solidFill>
              </a:rPr>
              <a:pPr fontAlgn="base">
                <a:spcBef>
                  <a:spcPct val="0"/>
                </a:spcBef>
                <a:spcAft>
                  <a:spcPct val="0"/>
                </a:spcAft>
              </a:pPr>
              <a:t>1</a:t>
            </a:fld>
            <a:endParaRPr lang="ja-JP" altLang="en-US" dirty="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8D88E950-1829-4DA1-8FA8-26E20435A1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a:extLst>
              <a:ext uri="{FF2B5EF4-FFF2-40B4-BE49-F238E27FC236}">
                <a16:creationId xmlns:a16="http://schemas.microsoft.com/office/drawing/2014/main" id="{E1579026-93FD-476A-B1B5-5800CD1EFC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9700" name="スライド番号プレースホルダー 3">
            <a:extLst>
              <a:ext uri="{FF2B5EF4-FFF2-40B4-BE49-F238E27FC236}">
                <a16:creationId xmlns:a16="http://schemas.microsoft.com/office/drawing/2014/main" id="{77D6C669-9A43-432C-B832-2E8C2DF8BD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798C1D-3427-42AC-BC45-2983206DE0E6}" type="slidenum">
              <a:rPr lang="ja-JP" altLang="en-US" smtClean="0"/>
              <a:pPr fontAlgn="base">
                <a:spcBef>
                  <a:spcPct val="0"/>
                </a:spcBef>
                <a:spcAft>
                  <a:spcPct val="0"/>
                </a:spcAft>
              </a:pPr>
              <a:t>10</a:t>
            </a:fld>
            <a:endParaRPr lang="ja-JP" altLang="en-US" dirty="0"/>
          </a:p>
        </p:txBody>
      </p:sp>
    </p:spTree>
    <p:extLst>
      <p:ext uri="{BB962C8B-B14F-4D97-AF65-F5344CB8AC3E}">
        <p14:creationId xmlns:p14="http://schemas.microsoft.com/office/powerpoint/2010/main" val="1079542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a:extLst>
              <a:ext uri="{FF2B5EF4-FFF2-40B4-BE49-F238E27FC236}">
                <a16:creationId xmlns:a16="http://schemas.microsoft.com/office/drawing/2014/main" id="{E025D50A-A500-4EE5-A27F-AAC018067747}"/>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a:extLst>
              <a:ext uri="{FF2B5EF4-FFF2-40B4-BE49-F238E27FC236}">
                <a16:creationId xmlns:a16="http://schemas.microsoft.com/office/drawing/2014/main" id="{8FC5CACD-5987-4E76-B8A8-EEEC4A888A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u="none" kern="1200" dirty="0">
                <a:solidFill>
                  <a:schemeClr val="tx1"/>
                </a:solidFill>
                <a:effectLst/>
                <a:latin typeface="+mn-lt"/>
                <a:ea typeface="+mn-ea"/>
                <a:cs typeface="+mn-cs"/>
              </a:rPr>
              <a:t>捕獲作業において報告や確認が必要な項目については、報告様式やチェックシート等の作業記録を作成し、もれなく確認できるよう準備してください。</a:t>
            </a:r>
            <a:endParaRPr lang="en-US" altLang="ja-JP" sz="1200" u="none" kern="1200" dirty="0">
              <a:solidFill>
                <a:schemeClr val="tx1"/>
              </a:solidFill>
              <a:effectLst/>
              <a:latin typeface="+mn-lt"/>
              <a:ea typeface="+mn-ea"/>
              <a:cs typeface="+mn-cs"/>
            </a:endParaRPr>
          </a:p>
          <a:p>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作業記録は、業務の進行管理や事後検証のために必要となる基礎資料の１つです。</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事業の目的や作業内容によって必要となる情報は異なります。</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したがって作業記録の様式は、受注した事業ごとに発注者と十分協議のうえ決定する必要があります。</a:t>
            </a:r>
            <a:endParaRPr lang="en-US" altLang="ja-JP" sz="1200" u="none" kern="1200" dirty="0">
              <a:solidFill>
                <a:schemeClr val="tx1"/>
              </a:solidFill>
              <a:effectLst/>
              <a:latin typeface="+mn-lt"/>
              <a:ea typeface="+mn-ea"/>
              <a:cs typeface="+mn-cs"/>
            </a:endParaRPr>
          </a:p>
          <a:p>
            <a:endParaRPr lang="ja-JP"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捕獲作業に着手する前に、作業に関わる全ての事業従事者が、実際の作業内容について十分理解しておくことが必要です。</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事業管理責任者は、業務計画書の中から捕獲作業に関係する項目だけを抜粋し、作業全体の流れや作業項目を整理した、事業従事者向けの作業マニュアルを作成するよう心がけましょう。</a:t>
            </a:r>
            <a:endParaRPr lang="en-US" altLang="ja-JP" sz="1200" u="none" kern="1200" dirty="0">
              <a:solidFill>
                <a:schemeClr val="tx1"/>
              </a:solidFill>
              <a:effectLst/>
              <a:latin typeface="+mn-lt"/>
              <a:ea typeface="+mn-ea"/>
              <a:cs typeface="+mn-cs"/>
            </a:endParaRPr>
          </a:p>
          <a:p>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また、いくら作業マニュアルを整備しても、実際に作業を行う事業従事者が十分理解していなければ何の意味もありません。</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事業管理責任者は、捕獲作業が始まる前に捕獲従事者向けの研修を実施する等、作業に関わる誰もが安全かつ正確な捕獲作業を実施し、作業内容を記録できるよう準備してください。</a:t>
            </a:r>
            <a:endParaRPr kumimoji="1" lang="ja-JP" altLang="en-US" u="none" dirty="0"/>
          </a:p>
        </p:txBody>
      </p:sp>
      <p:sp>
        <p:nvSpPr>
          <p:cNvPr id="48132" name="スライド番号プレースホルダー 3">
            <a:extLst>
              <a:ext uri="{FF2B5EF4-FFF2-40B4-BE49-F238E27FC236}">
                <a16:creationId xmlns:a16="http://schemas.microsoft.com/office/drawing/2014/main" id="{D1AE4931-6798-4287-8264-1AA63870E3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61C0021-4EF5-4CDE-BE5E-1053F9BDC17B}" type="slidenum">
              <a:rPr lang="ja-JP" altLang="en-US" smtClean="0">
                <a:solidFill>
                  <a:srgbClr val="000000"/>
                </a:solidFill>
              </a:rPr>
              <a:pPr fontAlgn="base">
                <a:spcBef>
                  <a:spcPct val="0"/>
                </a:spcBef>
                <a:spcAft>
                  <a:spcPct val="0"/>
                </a:spcAft>
              </a:pPr>
              <a:t>11</a:t>
            </a:fld>
            <a:endParaRPr lang="ja-JP" altLang="en-US" dirty="0">
              <a:solidFill>
                <a:srgbClr val="000000"/>
              </a:solidFill>
            </a:endParaRPr>
          </a:p>
        </p:txBody>
      </p:sp>
    </p:spTree>
    <p:extLst>
      <p:ext uri="{BB962C8B-B14F-4D97-AF65-F5344CB8AC3E}">
        <p14:creationId xmlns:p14="http://schemas.microsoft.com/office/powerpoint/2010/main" val="3291903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a:extLst>
              <a:ext uri="{FF2B5EF4-FFF2-40B4-BE49-F238E27FC236}">
                <a16:creationId xmlns:a16="http://schemas.microsoft.com/office/drawing/2014/main" id="{E025D50A-A500-4EE5-A27F-AAC018067747}"/>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a:extLst>
              <a:ext uri="{FF2B5EF4-FFF2-40B4-BE49-F238E27FC236}">
                <a16:creationId xmlns:a16="http://schemas.microsoft.com/office/drawing/2014/main" id="{8FC5CACD-5987-4E76-B8A8-EEEC4A888A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まずは作業開始時から見ていきましょう。</a:t>
            </a:r>
            <a:endParaRPr lang="en-US" altLang="ja-JP" dirty="0"/>
          </a:p>
          <a:p>
            <a:pPr eaLnBrk="1" hangingPunct="1">
              <a:spcBef>
                <a:spcPct val="0"/>
              </a:spcBef>
            </a:pPr>
            <a:endParaRPr lang="en-US" altLang="ja-JP" dirty="0"/>
          </a:p>
          <a:p>
            <a:pPr eaLnBrk="1" hangingPunct="1">
              <a:spcBef>
                <a:spcPct val="0"/>
              </a:spcBef>
            </a:pPr>
            <a:r>
              <a:rPr lang="ja-JP" altLang="en-US" dirty="0"/>
              <a:t>捕獲作業の実施時には、事業管理責任者と捕獲従事者が集合して、作業前の確認作業を行います。</a:t>
            </a:r>
            <a:endParaRPr lang="en-US" altLang="ja-JP" dirty="0"/>
          </a:p>
          <a:p>
            <a:pPr eaLnBrk="1" hangingPunct="1">
              <a:spcBef>
                <a:spcPct val="0"/>
              </a:spcBef>
            </a:pPr>
            <a:r>
              <a:rPr lang="ja-JP" altLang="en-US" dirty="0"/>
              <a:t>事業管理責任者が不在の場合は現場監督者が代わりに行います。</a:t>
            </a:r>
            <a:endParaRPr lang="en-US" altLang="ja-JP" dirty="0"/>
          </a:p>
          <a:p>
            <a:pPr eaLnBrk="1" hangingPunct="1">
              <a:spcBef>
                <a:spcPct val="0"/>
              </a:spcBef>
            </a:pPr>
            <a:r>
              <a:rPr lang="ja-JP" altLang="en-US" dirty="0"/>
              <a:t>業務計画書に基づいて必要な項目を確認し、各従事者が行うべき作業を現場監督者の指示のもと、全員で確認します。</a:t>
            </a:r>
            <a:endParaRPr lang="en-US" altLang="ja-JP" dirty="0"/>
          </a:p>
          <a:p>
            <a:pPr eaLnBrk="1" hangingPunct="1">
              <a:spcBef>
                <a:spcPct val="0"/>
              </a:spcBef>
            </a:pPr>
            <a:r>
              <a:rPr lang="ja-JP" altLang="en-US" dirty="0"/>
              <a:t>また、捕獲従事者の装備品等に漏れがないか、適正な機材を携行しているか、現場監督者が中心となって確認します。</a:t>
            </a:r>
            <a:endParaRPr lang="en-US" altLang="ja-JP" dirty="0"/>
          </a:p>
          <a:p>
            <a:pPr eaLnBrk="1" hangingPunct="1">
              <a:spcBef>
                <a:spcPct val="0"/>
              </a:spcBef>
            </a:pPr>
            <a:endParaRPr lang="en-US" altLang="ja-JP" dirty="0"/>
          </a:p>
          <a:p>
            <a:pPr eaLnBrk="1" hangingPunct="1">
              <a:spcBef>
                <a:spcPct val="0"/>
              </a:spcBef>
            </a:pPr>
            <a:r>
              <a:rPr lang="ja-JP" altLang="en-US" dirty="0"/>
              <a:t>特に、報告が必要な項目については入念に確認し、報告の方法や連絡体制について捕獲チーム内で認識のずれがないようにしておきます。</a:t>
            </a:r>
            <a:endParaRPr lang="en-US" altLang="ja-JP" dirty="0"/>
          </a:p>
          <a:p>
            <a:pPr eaLnBrk="1" hangingPunct="1">
              <a:spcBef>
                <a:spcPct val="0"/>
              </a:spcBef>
            </a:pPr>
            <a:r>
              <a:rPr lang="en-US" altLang="ja-JP" dirty="0"/>
              <a:t>  </a:t>
            </a:r>
          </a:p>
          <a:p>
            <a:pPr eaLnBrk="1" hangingPunct="1">
              <a:spcBef>
                <a:spcPct val="0"/>
              </a:spcBef>
            </a:pPr>
            <a:r>
              <a:rPr lang="ja-JP" altLang="en-US" dirty="0"/>
              <a:t>作業開始時ミーティングにおける主な確認事項としては、</a:t>
            </a:r>
            <a:endParaRPr lang="en-US" altLang="ja-JP" dirty="0"/>
          </a:p>
          <a:p>
            <a:pPr eaLnBrk="1" hangingPunct="1">
              <a:spcBef>
                <a:spcPct val="0"/>
              </a:spcBef>
            </a:pPr>
            <a:r>
              <a:rPr lang="ja-JP" altLang="en-US" dirty="0"/>
              <a:t>○当日の業務内容の確認（捕獲方法、スケジュール、場所、役割分担など）</a:t>
            </a:r>
            <a:endParaRPr lang="en-US" altLang="ja-JP" dirty="0"/>
          </a:p>
          <a:p>
            <a:pPr eaLnBrk="1" hangingPunct="1">
              <a:spcBef>
                <a:spcPct val="0"/>
              </a:spcBef>
            </a:pPr>
            <a:r>
              <a:rPr lang="ja-JP" altLang="en-US" dirty="0"/>
              <a:t>○従事者の健康状態の確認、装備のチェック</a:t>
            </a:r>
            <a:endParaRPr lang="en-US" altLang="ja-JP" dirty="0"/>
          </a:p>
          <a:p>
            <a:pPr eaLnBrk="1" hangingPunct="1">
              <a:spcBef>
                <a:spcPct val="0"/>
              </a:spcBef>
            </a:pPr>
            <a:r>
              <a:rPr lang="ja-JP" altLang="en-US" dirty="0"/>
              <a:t>○連絡方法の確認</a:t>
            </a:r>
            <a:endParaRPr lang="en-US" altLang="ja-JP" dirty="0"/>
          </a:p>
          <a:p>
            <a:pPr eaLnBrk="1" hangingPunct="1">
              <a:spcBef>
                <a:spcPct val="0"/>
              </a:spcBef>
            </a:pPr>
            <a:r>
              <a:rPr lang="ja-JP" altLang="en-US" dirty="0"/>
              <a:t>○注意事項の確認</a:t>
            </a:r>
            <a:endParaRPr lang="en-US" altLang="ja-JP" dirty="0"/>
          </a:p>
          <a:p>
            <a:pPr eaLnBrk="1" hangingPunct="1">
              <a:spcBef>
                <a:spcPct val="0"/>
              </a:spcBef>
            </a:pPr>
            <a:r>
              <a:rPr lang="ja-JP" altLang="en-US" dirty="0"/>
              <a:t>○要報告項目と報告方法の確認</a:t>
            </a:r>
            <a:endParaRPr lang="en-US" altLang="ja-JP" dirty="0"/>
          </a:p>
          <a:p>
            <a:pPr eaLnBrk="1" hangingPunct="1">
              <a:spcBef>
                <a:spcPct val="0"/>
              </a:spcBef>
            </a:pPr>
            <a:r>
              <a:rPr kumimoji="1" lang="ja-JP" altLang="en-US" dirty="0"/>
              <a:t>などが挙げられます。</a:t>
            </a:r>
          </a:p>
        </p:txBody>
      </p:sp>
      <p:sp>
        <p:nvSpPr>
          <p:cNvPr id="48132" name="スライド番号プレースホルダー 3">
            <a:extLst>
              <a:ext uri="{FF2B5EF4-FFF2-40B4-BE49-F238E27FC236}">
                <a16:creationId xmlns:a16="http://schemas.microsoft.com/office/drawing/2014/main" id="{D1AE4931-6798-4287-8264-1AA63870E3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61C0021-4EF5-4CDE-BE5E-1053F9BDC17B}" type="slidenum">
              <a:rPr lang="ja-JP" altLang="en-US" smtClean="0">
                <a:solidFill>
                  <a:srgbClr val="000000"/>
                </a:solidFill>
              </a:rPr>
              <a:pPr fontAlgn="base">
                <a:spcBef>
                  <a:spcPct val="0"/>
                </a:spcBef>
                <a:spcAft>
                  <a:spcPct val="0"/>
                </a:spcAft>
              </a:pPr>
              <a:t>12</a:t>
            </a:fld>
            <a:endParaRPr lang="ja-JP" altLang="en-US" dirty="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a:extLst>
              <a:ext uri="{FF2B5EF4-FFF2-40B4-BE49-F238E27FC236}">
                <a16:creationId xmlns:a16="http://schemas.microsoft.com/office/drawing/2014/main" id="{50270467-BBBF-46AE-9A3D-262E4548C764}"/>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a:extLst>
              <a:ext uri="{FF2B5EF4-FFF2-40B4-BE49-F238E27FC236}">
                <a16:creationId xmlns:a16="http://schemas.microsoft.com/office/drawing/2014/main" id="{F5864373-EF91-4DD0-A0F2-7C9E6F6DB0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そして、実際の作業に移ります。</a:t>
            </a:r>
            <a:endParaRPr lang="en-US" altLang="ja-JP" dirty="0"/>
          </a:p>
          <a:p>
            <a:pPr eaLnBrk="1" hangingPunct="1">
              <a:spcBef>
                <a:spcPct val="0"/>
              </a:spcBef>
            </a:pPr>
            <a:endParaRPr lang="en-US" altLang="ja-JP" dirty="0"/>
          </a:p>
          <a:p>
            <a:pPr eaLnBrk="1" hangingPunct="1">
              <a:spcBef>
                <a:spcPct val="0"/>
              </a:spcBef>
            </a:pPr>
            <a:r>
              <a:rPr lang="ja-JP" altLang="en-US" dirty="0"/>
              <a:t>法令を遵守し、仕様書、業務計画書、作業開始時ミーティングの指示にしたがって適切に作業を実施します。</a:t>
            </a:r>
            <a:endParaRPr lang="en-US" altLang="ja-JP" dirty="0"/>
          </a:p>
          <a:p>
            <a:pPr eaLnBrk="1" hangingPunct="1">
              <a:spcBef>
                <a:spcPct val="0"/>
              </a:spcBef>
            </a:pPr>
            <a:r>
              <a:rPr lang="ja-JP" altLang="en-US" dirty="0"/>
              <a:t>捕獲作業は、原則として単独で行わず、２名以上で行います。一時的に単独で作業することがある場合でも、無線や携帯電話での定時的な連絡などで、すぐに駆けつけられる範囲に他の捕獲従事者を配置し、常に作業の進行状況や安全を確認できるようにします。</a:t>
            </a:r>
            <a:endParaRPr lang="en-US" altLang="ja-JP" dirty="0"/>
          </a:p>
          <a:p>
            <a:pPr eaLnBrk="1" hangingPunct="1">
              <a:spcBef>
                <a:spcPct val="0"/>
              </a:spcBef>
            </a:pPr>
            <a:r>
              <a:rPr lang="ja-JP" altLang="en-US" dirty="0"/>
              <a:t>捕獲個体は、業務計画書に定めた方法に沿って搬出・処分します。なお、業務で捕獲した個体を処分する場合には、捕獲物等に該当します。そのため、市町村が定めた、あるいは事前に発注者と協議した方法に沿って処分します。</a:t>
            </a:r>
            <a:endParaRPr kumimoji="1" lang="ja-JP" altLang="en-US" dirty="0"/>
          </a:p>
        </p:txBody>
      </p:sp>
      <p:sp>
        <p:nvSpPr>
          <p:cNvPr id="50180" name="スライド番号プレースホルダー 3">
            <a:extLst>
              <a:ext uri="{FF2B5EF4-FFF2-40B4-BE49-F238E27FC236}">
                <a16:creationId xmlns:a16="http://schemas.microsoft.com/office/drawing/2014/main" id="{27F9AFB3-D6BF-4566-ACE0-ED05F51428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5850D3BA-157E-40CB-9744-6E21F90FB7A4}" type="slidenum">
              <a:rPr lang="ja-JP" altLang="en-US" smtClean="0">
                <a:solidFill>
                  <a:srgbClr val="000000"/>
                </a:solidFill>
              </a:rPr>
              <a:pPr fontAlgn="base">
                <a:spcBef>
                  <a:spcPct val="0"/>
                </a:spcBef>
                <a:spcAft>
                  <a:spcPct val="0"/>
                </a:spcAft>
              </a:pPr>
              <a:t>13</a:t>
            </a:fld>
            <a:endParaRPr lang="ja-JP" altLang="en-US" dirty="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16A8AFCD-D4CE-46A3-BF0E-1F7A627A547A}"/>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20840D09-B3AC-4D84-97BB-7BEE6C832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業務の進行管理や事後検証のために、作業記録や報告書を毎日きちんと作成しておく必要があります。</a:t>
            </a:r>
            <a:endParaRPr lang="en-US" altLang="ja-JP" dirty="0"/>
          </a:p>
          <a:p>
            <a:pPr eaLnBrk="1" hangingPunct="1">
              <a:spcBef>
                <a:spcPct val="0"/>
              </a:spcBef>
            </a:pPr>
            <a:r>
              <a:rPr lang="ja-JP" altLang="en-US" dirty="0"/>
              <a:t>捕獲従事者は、その日のうちに事業者に作業記録を提出し、事業者はそれを確認します。</a:t>
            </a:r>
            <a:endParaRPr lang="en-US" altLang="ja-JP" dirty="0"/>
          </a:p>
          <a:p>
            <a:pPr eaLnBrk="1" hangingPunct="1">
              <a:spcBef>
                <a:spcPct val="0"/>
              </a:spcBef>
            </a:pPr>
            <a:endParaRPr lang="en-US" altLang="ja-JP" dirty="0"/>
          </a:p>
          <a:p>
            <a:pPr eaLnBrk="1" hangingPunct="1">
              <a:spcBef>
                <a:spcPct val="0"/>
              </a:spcBef>
            </a:pPr>
            <a:r>
              <a:rPr lang="ja-JP" altLang="en-US" dirty="0"/>
              <a:t>特に、事故や違反があった場合は、速やかに事業者や発注者に報告して、適切な対応をとる必要があります。</a:t>
            </a:r>
            <a:endParaRPr lang="en-US" altLang="ja-JP" dirty="0"/>
          </a:p>
          <a:p>
            <a:pPr eaLnBrk="1" hangingPunct="1">
              <a:spcBef>
                <a:spcPct val="0"/>
              </a:spcBef>
            </a:pPr>
            <a:r>
              <a:rPr lang="ja-JP" altLang="en-US" dirty="0"/>
              <a:t>また、事故や違反に至らないものでも、安全確保の上で気になることがあれば、関係者間で共有しておく必要があります。</a:t>
            </a:r>
            <a:endParaRPr lang="en-US" altLang="ja-JP" dirty="0"/>
          </a:p>
          <a:p>
            <a:pPr eaLnBrk="1" hangingPunct="1">
              <a:spcBef>
                <a:spcPct val="0"/>
              </a:spcBef>
            </a:pPr>
            <a:r>
              <a:rPr lang="ja-JP" altLang="en-US" dirty="0"/>
              <a:t>さらに、周辺の住民等からのクレームなどがあった場合は、事業者を通じて発注者に報告し、指示に沿って対応します。</a:t>
            </a:r>
            <a:endParaRPr lang="en-US" altLang="ja-JP" dirty="0"/>
          </a:p>
          <a:p>
            <a:pPr eaLnBrk="1" hangingPunct="1">
              <a:spcBef>
                <a:spcPct val="0"/>
              </a:spcBef>
            </a:pPr>
            <a:r>
              <a:rPr lang="ja-JP" altLang="en-US" dirty="0"/>
              <a:t>このように、捕獲従事者と事業者の間での意思疎通を密にし、必要があれば発注者や関係者と協議して速やかに改善できる体制をとってください。</a:t>
            </a:r>
            <a:endParaRPr lang="en-US" altLang="ja-JP" dirty="0"/>
          </a:p>
          <a:p>
            <a:pPr eaLnBrk="1" hangingPunct="1">
              <a:spcBef>
                <a:spcPct val="0"/>
              </a:spcBef>
            </a:pPr>
            <a:endParaRPr lang="en-US" altLang="ja-JP" dirty="0"/>
          </a:p>
          <a:p>
            <a:pPr eaLnBrk="1" hangingPunct="1">
              <a:spcBef>
                <a:spcPct val="0"/>
              </a:spcBef>
            </a:pPr>
            <a:r>
              <a:rPr lang="ja-JP" altLang="en-US" dirty="0"/>
              <a:t>作業終了時ミーティングにおける主な確認事項としては、</a:t>
            </a:r>
            <a:endParaRPr lang="en-US" altLang="ja-JP" dirty="0"/>
          </a:p>
          <a:p>
            <a:pPr eaLnBrk="1" hangingPunct="1">
              <a:spcBef>
                <a:spcPct val="0"/>
              </a:spcBef>
            </a:pPr>
            <a:r>
              <a:rPr lang="ja-JP" altLang="en-US" dirty="0"/>
              <a:t>○終了した業務内容と捕獲成果、進行状況の確認</a:t>
            </a:r>
            <a:endParaRPr lang="en-US" altLang="ja-JP" dirty="0"/>
          </a:p>
          <a:p>
            <a:pPr eaLnBrk="1" hangingPunct="1">
              <a:spcBef>
                <a:spcPct val="0"/>
              </a:spcBef>
            </a:pPr>
            <a:r>
              <a:rPr lang="ja-JP" altLang="en-US" dirty="0"/>
              <a:t>○報告事項の確認</a:t>
            </a:r>
            <a:endParaRPr lang="en-US" altLang="ja-JP" dirty="0"/>
          </a:p>
          <a:p>
            <a:pPr eaLnBrk="1" hangingPunct="1">
              <a:spcBef>
                <a:spcPct val="0"/>
              </a:spcBef>
            </a:pPr>
            <a:r>
              <a:rPr lang="ja-JP" altLang="en-US" dirty="0"/>
              <a:t>○注意事項、反省点の確認</a:t>
            </a:r>
            <a:endParaRPr lang="en-US" altLang="ja-JP" dirty="0"/>
          </a:p>
          <a:p>
            <a:pPr eaLnBrk="1" hangingPunct="1">
              <a:spcBef>
                <a:spcPct val="0"/>
              </a:spcBef>
            </a:pPr>
            <a:r>
              <a:rPr lang="ja-JP" altLang="en-US" dirty="0"/>
              <a:t>○作業記録や報告書の提出</a:t>
            </a:r>
            <a:endParaRPr lang="en-US" altLang="ja-JP" dirty="0"/>
          </a:p>
          <a:p>
            <a:pPr eaLnBrk="1" hangingPunct="1">
              <a:spcBef>
                <a:spcPct val="0"/>
              </a:spcBef>
            </a:pPr>
            <a:r>
              <a:rPr kumimoji="1" lang="ja-JP" altLang="en-US" dirty="0"/>
              <a:t>などが挙げられます。</a:t>
            </a:r>
          </a:p>
        </p:txBody>
      </p:sp>
      <p:sp>
        <p:nvSpPr>
          <p:cNvPr id="52228" name="スライド番号プレースホルダー 3">
            <a:extLst>
              <a:ext uri="{FF2B5EF4-FFF2-40B4-BE49-F238E27FC236}">
                <a16:creationId xmlns:a16="http://schemas.microsoft.com/office/drawing/2014/main" id="{80D1D57A-6BFC-4140-8D68-6338FD1D22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014B2E-F407-42B2-8D68-03E938C60123}" type="slidenum">
              <a:rPr lang="ja-JP" altLang="en-US" smtClean="0">
                <a:solidFill>
                  <a:srgbClr val="000000"/>
                </a:solidFill>
              </a:rPr>
              <a:pPr fontAlgn="base">
                <a:spcBef>
                  <a:spcPct val="0"/>
                </a:spcBef>
                <a:spcAft>
                  <a:spcPct val="0"/>
                </a:spcAft>
              </a:pPr>
              <a:t>14</a:t>
            </a:fld>
            <a:endParaRPr lang="ja-JP" altLang="en-US" dirty="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16A8AFCD-D4CE-46A3-BF0E-1F7A627A547A}"/>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20840D09-B3AC-4D84-97BB-7BEE6C832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u="none" kern="1200" dirty="0">
                <a:solidFill>
                  <a:schemeClr val="tx1"/>
                </a:solidFill>
                <a:effectLst/>
                <a:latin typeface="+mn-lt"/>
                <a:ea typeface="+mn-ea"/>
                <a:cs typeface="+mn-cs"/>
              </a:rPr>
              <a:t>事業者には、その事業従事者に対し、労働基準法等のいわゆる労働法に適合した労務管理が求められます。</a:t>
            </a:r>
            <a:r>
              <a:rPr lang="ja-JP" altLang="ja-JP" sz="1200" kern="1200" dirty="0">
                <a:solidFill>
                  <a:schemeClr val="tx1"/>
                </a:solidFill>
                <a:effectLst/>
                <a:latin typeface="+mn-lt"/>
                <a:ea typeface="+mn-ea"/>
                <a:cs typeface="+mn-cs"/>
              </a:rPr>
              <a:t>万が一捕獲作業中に事故が発生した場合、事故を起こした事業従事者の労働環境の合法性について事業者の責任が問われることも想定されます。特に捕獲作業は、人間よりも力の強い野生動物を相手に野外で行う作業であり、常に危険と隣り合わせです。事業従事者の労務管理を適切に行うことに加え、作業当日の事業従事者の健康状態を把握し、無理をさせない対応が必要です。</a:t>
            </a:r>
            <a:endParaRPr kumimoji="1" lang="ja-JP" altLang="en-US" dirty="0"/>
          </a:p>
        </p:txBody>
      </p:sp>
      <p:sp>
        <p:nvSpPr>
          <p:cNvPr id="52228" name="スライド番号プレースホルダー 3">
            <a:extLst>
              <a:ext uri="{FF2B5EF4-FFF2-40B4-BE49-F238E27FC236}">
                <a16:creationId xmlns:a16="http://schemas.microsoft.com/office/drawing/2014/main" id="{80D1D57A-6BFC-4140-8D68-6338FD1D22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014B2E-F407-42B2-8D68-03E938C60123}" type="slidenum">
              <a:rPr lang="ja-JP" altLang="en-US" smtClean="0">
                <a:solidFill>
                  <a:srgbClr val="000000"/>
                </a:solidFill>
              </a:rPr>
              <a:pPr fontAlgn="base">
                <a:spcBef>
                  <a:spcPct val="0"/>
                </a:spcBef>
                <a:spcAft>
                  <a:spcPct val="0"/>
                </a:spcAft>
              </a:pPr>
              <a:t>15</a:t>
            </a:fld>
            <a:endParaRPr lang="ja-JP" altLang="en-US" dirty="0">
              <a:solidFill>
                <a:srgbClr val="000000"/>
              </a:solidFill>
            </a:endParaRPr>
          </a:p>
        </p:txBody>
      </p:sp>
    </p:spTree>
    <p:extLst>
      <p:ext uri="{BB962C8B-B14F-4D97-AF65-F5344CB8AC3E}">
        <p14:creationId xmlns:p14="http://schemas.microsoft.com/office/powerpoint/2010/main" val="1270119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8D88E950-1829-4DA1-8FA8-26E20435A1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a:extLst>
              <a:ext uri="{FF2B5EF4-FFF2-40B4-BE49-F238E27FC236}">
                <a16:creationId xmlns:a16="http://schemas.microsoft.com/office/drawing/2014/main" id="{E1579026-93FD-476A-B1B5-5800CD1EFC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9700" name="スライド番号プレースホルダー 3">
            <a:extLst>
              <a:ext uri="{FF2B5EF4-FFF2-40B4-BE49-F238E27FC236}">
                <a16:creationId xmlns:a16="http://schemas.microsoft.com/office/drawing/2014/main" id="{77D6C669-9A43-432C-B832-2E8C2DF8BD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798C1D-3427-42AC-BC45-2983206DE0E6}" type="slidenum">
              <a:rPr lang="ja-JP" altLang="en-US" smtClean="0"/>
              <a:pPr fontAlgn="base">
                <a:spcBef>
                  <a:spcPct val="0"/>
                </a:spcBef>
                <a:spcAft>
                  <a:spcPct val="0"/>
                </a:spcAft>
              </a:pPr>
              <a:t>16</a:t>
            </a:fld>
            <a:endParaRPr lang="ja-JP" altLang="en-US" dirty="0"/>
          </a:p>
        </p:txBody>
      </p:sp>
    </p:spTree>
    <p:extLst>
      <p:ext uri="{BB962C8B-B14F-4D97-AF65-F5344CB8AC3E}">
        <p14:creationId xmlns:p14="http://schemas.microsoft.com/office/powerpoint/2010/main" val="2111101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16A8AFCD-D4CE-46A3-BF0E-1F7A627A547A}"/>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20840D09-B3AC-4D84-97BB-7BEE6C832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認定鳥獣捕獲等事業者は、認定を受ける際に安全管理規程を作成し提出することが義務付けられています。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安全管理規程は、事業者の安全管理に関する体制と守るべき規範を定めた文書であり、事業者としての安全管理の根幹を担保するものです。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一方、</a:t>
            </a:r>
            <a:r>
              <a:rPr lang="ja-JP" altLang="ja-JP" sz="1200" u="none" kern="1200" dirty="0">
                <a:solidFill>
                  <a:schemeClr val="tx1"/>
                </a:solidFill>
                <a:effectLst/>
                <a:latin typeface="+mn-lt"/>
                <a:ea typeface="+mn-ea"/>
                <a:cs typeface="+mn-cs"/>
              </a:rPr>
              <a:t>捕獲現場で未然に事故を防止するためには、安全管理規程だけでなく、より様々な場面での具体的な対応等を定めた安全管理マニュアルの整備と運用が必要</a:t>
            </a:r>
            <a:r>
              <a:rPr lang="ja-JP" altLang="ja-JP" sz="1200" kern="1200" dirty="0">
                <a:solidFill>
                  <a:schemeClr val="tx1"/>
                </a:solidFill>
                <a:effectLst/>
                <a:latin typeface="+mn-lt"/>
                <a:ea typeface="+mn-ea"/>
                <a:cs typeface="+mn-cs"/>
              </a:rPr>
              <a:t>です。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こういった安全管理マニュアルは、受託した業務ごとに精査し、現場条件や作業内容に合致したものを作り上げていく必要があります。</a:t>
            </a:r>
            <a:endParaRPr kumimoji="1" lang="ja-JP" altLang="en-US" dirty="0"/>
          </a:p>
        </p:txBody>
      </p:sp>
      <p:sp>
        <p:nvSpPr>
          <p:cNvPr id="52228" name="スライド番号プレースホルダー 3">
            <a:extLst>
              <a:ext uri="{FF2B5EF4-FFF2-40B4-BE49-F238E27FC236}">
                <a16:creationId xmlns:a16="http://schemas.microsoft.com/office/drawing/2014/main" id="{80D1D57A-6BFC-4140-8D68-6338FD1D22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014B2E-F407-42B2-8D68-03E938C60123}" type="slidenum">
              <a:rPr lang="ja-JP" altLang="en-US" smtClean="0">
                <a:solidFill>
                  <a:srgbClr val="000000"/>
                </a:solidFill>
              </a:rPr>
              <a:pPr fontAlgn="base">
                <a:spcBef>
                  <a:spcPct val="0"/>
                </a:spcBef>
                <a:spcAft>
                  <a:spcPct val="0"/>
                </a:spcAft>
              </a:pPr>
              <a:t>17</a:t>
            </a:fld>
            <a:endParaRPr lang="ja-JP" altLang="en-US" dirty="0">
              <a:solidFill>
                <a:srgbClr val="000000"/>
              </a:solidFill>
            </a:endParaRPr>
          </a:p>
        </p:txBody>
      </p:sp>
    </p:spTree>
    <p:extLst>
      <p:ext uri="{BB962C8B-B14F-4D97-AF65-F5344CB8AC3E}">
        <p14:creationId xmlns:p14="http://schemas.microsoft.com/office/powerpoint/2010/main" val="1753893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8D88E950-1829-4DA1-8FA8-26E20435A1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a:extLst>
              <a:ext uri="{FF2B5EF4-FFF2-40B4-BE49-F238E27FC236}">
                <a16:creationId xmlns:a16="http://schemas.microsoft.com/office/drawing/2014/main" id="{E1579026-93FD-476A-B1B5-5800CD1EFC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9700" name="スライド番号プレースホルダー 3">
            <a:extLst>
              <a:ext uri="{FF2B5EF4-FFF2-40B4-BE49-F238E27FC236}">
                <a16:creationId xmlns:a16="http://schemas.microsoft.com/office/drawing/2014/main" id="{77D6C669-9A43-432C-B832-2E8C2DF8BD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798C1D-3427-42AC-BC45-2983206DE0E6}" type="slidenum">
              <a:rPr lang="ja-JP" altLang="en-US" smtClean="0"/>
              <a:pPr fontAlgn="base">
                <a:spcBef>
                  <a:spcPct val="0"/>
                </a:spcBef>
                <a:spcAft>
                  <a:spcPct val="0"/>
                </a:spcAft>
              </a:pPr>
              <a:t>18</a:t>
            </a:fld>
            <a:endParaRPr lang="ja-JP" altLang="en-US" dirty="0"/>
          </a:p>
        </p:txBody>
      </p:sp>
    </p:spTree>
    <p:extLst>
      <p:ext uri="{BB962C8B-B14F-4D97-AF65-F5344CB8AC3E}">
        <p14:creationId xmlns:p14="http://schemas.microsoft.com/office/powerpoint/2010/main" val="378411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a:extLst>
              <a:ext uri="{FF2B5EF4-FFF2-40B4-BE49-F238E27FC236}">
                <a16:creationId xmlns:a16="http://schemas.microsoft.com/office/drawing/2014/main" id="{13B9F8C6-B4C4-4E0B-A30E-0AAB30389626}"/>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a:extLst>
              <a:ext uri="{FF2B5EF4-FFF2-40B4-BE49-F238E27FC236}">
                <a16:creationId xmlns:a16="http://schemas.microsoft.com/office/drawing/2014/main" id="{41BA6F38-ADC2-45B9-969F-EBC30E2BBB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u="none" kern="1200" dirty="0">
                <a:solidFill>
                  <a:schemeClr val="tx1"/>
                </a:solidFill>
                <a:effectLst/>
                <a:latin typeface="+mn-lt"/>
                <a:ea typeface="+mn-ea"/>
                <a:cs typeface="+mn-cs"/>
              </a:rPr>
              <a:t>全ての業務の終了後には、発注者に業務報告書を提出する必要があります。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業務報告書の目的の１つは、実施した業務が仕様を満たしているかを客観的に示すことです。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したがって、作業記録や捕獲情報の記録といった証拠書類等とあわせて取りまとめる必要があります。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また、業務報告書のもう１つの目的は、作業記録等で得られたデータを分析し、事業としての改善点、事業者としてより効率的・効果的な捕獲方法や実施体制を検討することにあります。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こういった事業評価の積み重ねが、認定鳥獣捕獲等事業者の責務を果たすことにつながっていきます。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なお、業務報告書は発注者に提出するものとは別に、事業者で保管するためのものも作成しておくようにしてください。</a:t>
            </a:r>
            <a:endParaRPr lang="en-US" altLang="ja-JP" sz="1200" u="none"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endParaRPr lang="en-US" altLang="ja-JP" u="none" dirty="0"/>
          </a:p>
        </p:txBody>
      </p:sp>
      <p:sp>
        <p:nvSpPr>
          <p:cNvPr id="56324" name="スライド番号プレースホルダー 3">
            <a:extLst>
              <a:ext uri="{FF2B5EF4-FFF2-40B4-BE49-F238E27FC236}">
                <a16:creationId xmlns:a16="http://schemas.microsoft.com/office/drawing/2014/main" id="{79721482-7D95-47A1-8610-5E27A035D8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C78BA8DB-BB7A-4C45-914E-94BE9CAF10CF}" type="slidenum">
              <a:rPr lang="ja-JP" altLang="en-US" smtClean="0">
                <a:solidFill>
                  <a:srgbClr val="000000"/>
                </a:solidFill>
              </a:rPr>
              <a:pPr fontAlgn="base">
                <a:spcBef>
                  <a:spcPct val="0"/>
                </a:spcBef>
                <a:spcAft>
                  <a:spcPct val="0"/>
                </a:spcAft>
              </a:pPr>
              <a:t>19</a:t>
            </a:fld>
            <a:endParaRPr lang="ja-JP" altLang="en-US" dirty="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8D88E950-1829-4DA1-8FA8-26E20435A1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a:extLst>
              <a:ext uri="{FF2B5EF4-FFF2-40B4-BE49-F238E27FC236}">
                <a16:creationId xmlns:a16="http://schemas.microsoft.com/office/drawing/2014/main" id="{E1579026-93FD-476A-B1B5-5800CD1EFC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9700" name="スライド番号プレースホルダー 3">
            <a:extLst>
              <a:ext uri="{FF2B5EF4-FFF2-40B4-BE49-F238E27FC236}">
                <a16:creationId xmlns:a16="http://schemas.microsoft.com/office/drawing/2014/main" id="{77D6C669-9A43-432C-B832-2E8C2DF8BD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798C1D-3427-42AC-BC45-2983206DE0E6}" type="slidenum">
              <a:rPr lang="ja-JP" altLang="en-US" smtClean="0"/>
              <a:pPr fontAlgn="base">
                <a:spcBef>
                  <a:spcPct val="0"/>
                </a:spcBef>
                <a:spcAft>
                  <a:spcPct val="0"/>
                </a:spcAft>
              </a:pPr>
              <a:t>2</a:t>
            </a:fld>
            <a:endParaRPr lang="ja-JP" altLang="en-US" dirty="0"/>
          </a:p>
        </p:txBody>
      </p:sp>
    </p:spTree>
    <p:extLst>
      <p:ext uri="{BB962C8B-B14F-4D97-AF65-F5344CB8AC3E}">
        <p14:creationId xmlns:p14="http://schemas.microsoft.com/office/powerpoint/2010/main" val="2711089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ー 1">
            <a:extLst>
              <a:ext uri="{FF2B5EF4-FFF2-40B4-BE49-F238E27FC236}">
                <a16:creationId xmlns:a16="http://schemas.microsoft.com/office/drawing/2014/main" id="{23C0F945-4187-487B-9120-D009DA854765}"/>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ノート プレースホルダー 2">
            <a:extLst>
              <a:ext uri="{FF2B5EF4-FFF2-40B4-BE49-F238E27FC236}">
                <a16:creationId xmlns:a16="http://schemas.microsoft.com/office/drawing/2014/main" id="{186074EE-A457-46F8-B7C3-1BD8B788C7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指定管理鳥獣捕獲等事業について説明します。</a:t>
            </a:r>
          </a:p>
          <a:p>
            <a:pPr eaLnBrk="1" hangingPunct="1">
              <a:spcBef>
                <a:spcPct val="0"/>
              </a:spcBef>
            </a:pPr>
            <a:endParaRPr lang="ja-JP" altLang="en-US" dirty="0"/>
          </a:p>
          <a:p>
            <a:pPr eaLnBrk="1" hangingPunct="1">
              <a:spcBef>
                <a:spcPct val="0"/>
              </a:spcBef>
            </a:pPr>
            <a:r>
              <a:rPr lang="ja-JP" altLang="en-US" dirty="0"/>
              <a:t>捕獲事業は様々な計画に基づいて行われます。</a:t>
            </a:r>
          </a:p>
          <a:p>
            <a:pPr eaLnBrk="1" hangingPunct="1">
              <a:spcBef>
                <a:spcPct val="0"/>
              </a:spcBef>
            </a:pPr>
            <a:r>
              <a:rPr lang="ja-JP" altLang="en-US" dirty="0"/>
              <a:t>そのため、自身が関わる捕獲事業がどの計画に基づいて行われているものなのか、その計画が施策体系のどこに位置づけられているものなのかを認識することは非常に大事なことです。</a:t>
            </a:r>
          </a:p>
          <a:p>
            <a:pPr eaLnBrk="1" hangingPunct="1">
              <a:spcBef>
                <a:spcPct val="0"/>
              </a:spcBef>
            </a:pPr>
            <a:endParaRPr lang="ja-JP" altLang="en-US" dirty="0"/>
          </a:p>
          <a:p>
            <a:pPr eaLnBrk="1" hangingPunct="1">
              <a:spcBef>
                <a:spcPct val="0"/>
              </a:spcBef>
            </a:pPr>
            <a:r>
              <a:rPr lang="ja-JP" altLang="en-US" dirty="0"/>
              <a:t>鳥獣保護法の改正により、「鳥獣の管理」を含む計画制度に見直されました。</a:t>
            </a:r>
            <a:endParaRPr lang="en-US" altLang="ja-JP" dirty="0"/>
          </a:p>
          <a:p>
            <a:pPr eaLnBrk="1" hangingPunct="1">
              <a:spcBef>
                <a:spcPct val="0"/>
              </a:spcBef>
            </a:pPr>
            <a:r>
              <a:rPr lang="ja-JP" altLang="en-US" dirty="0"/>
              <a:t>都道府県知事が鳥獣全般を対象として都道府県内全体を対象に「鳥獣保護管理事業計画」を作成し、必要な場合は、管理が必要な特定鳥獣について、管理のための計画である「第二種特定鳥獣管理計画」を作成します。</a:t>
            </a:r>
            <a:endParaRPr lang="en-US" altLang="ja-JP" dirty="0"/>
          </a:p>
          <a:p>
            <a:pPr eaLnBrk="1" hangingPunct="1">
              <a:spcBef>
                <a:spcPct val="0"/>
              </a:spcBef>
            </a:pPr>
            <a:endParaRPr lang="ja-JP" altLang="en-US" dirty="0"/>
          </a:p>
          <a:p>
            <a:pPr eaLnBrk="1" hangingPunct="1">
              <a:spcBef>
                <a:spcPct val="0"/>
              </a:spcBef>
            </a:pPr>
            <a:r>
              <a:rPr lang="ja-JP" altLang="en-US" dirty="0"/>
              <a:t>鳥獣の管理とは、生物の多様性の確保、生活環境の保全又は農林水産業の健全な発展を図る観点からその生息数を適正な水準に減少させ、又はその生息地を適正な範囲に縮小させることを指しています。</a:t>
            </a:r>
          </a:p>
          <a:p>
            <a:pPr eaLnBrk="1" hangingPunct="1">
              <a:spcBef>
                <a:spcPct val="0"/>
              </a:spcBef>
            </a:pPr>
            <a:endParaRPr lang="en-US" altLang="ja-JP" dirty="0"/>
          </a:p>
          <a:p>
            <a:pPr eaLnBrk="1" hangingPunct="1">
              <a:spcBef>
                <a:spcPct val="0"/>
              </a:spcBef>
            </a:pPr>
            <a:r>
              <a:rPr lang="ja-JP" altLang="en-US" dirty="0"/>
              <a:t>皆さんがこれから頻繁に携わることになる、新たに設けられた指定管理鳥獣捕獲等事業は、「第二種特定鳥獣管理計画」に基づいて作成される「指定管理鳥獣捕獲等事業実施計画」に基づいて、実施されることになります。</a:t>
            </a:r>
          </a:p>
          <a:p>
            <a:pPr eaLnBrk="1" hangingPunct="1">
              <a:spcBef>
                <a:spcPct val="0"/>
              </a:spcBef>
            </a:pPr>
            <a:endParaRPr lang="ja-JP" altLang="en-US" dirty="0"/>
          </a:p>
          <a:p>
            <a:pPr eaLnBrk="1" hangingPunct="1">
              <a:spcBef>
                <a:spcPct val="0"/>
              </a:spcBef>
            </a:pPr>
            <a:r>
              <a:rPr lang="ja-JP" altLang="en-US" dirty="0"/>
              <a:t>指定管理鳥獣捕獲等事業とは、平成</a:t>
            </a:r>
            <a:r>
              <a:rPr lang="en-US" altLang="ja-JP" dirty="0"/>
              <a:t>26</a:t>
            </a:r>
            <a:r>
              <a:rPr lang="ja-JP" altLang="en-US" dirty="0"/>
              <a:t>年の鳥獣保護法改正によって導入された、都道府県又は国の機関が鳥獣の捕獲等を実施する事業です。</a:t>
            </a:r>
          </a:p>
          <a:p>
            <a:pPr eaLnBrk="1" hangingPunct="1">
              <a:spcBef>
                <a:spcPct val="0"/>
              </a:spcBef>
            </a:pPr>
            <a:r>
              <a:rPr lang="ja-JP" altLang="en-US" dirty="0"/>
              <a:t>①環境大臣が、集中的かつ広域的に管理を図る必要がある鳥獣を指定管理鳥獣として定め（ニホンジカ、イノシシ）、</a:t>
            </a:r>
            <a:endParaRPr lang="en-US" altLang="ja-JP" dirty="0"/>
          </a:p>
          <a:p>
            <a:pPr eaLnBrk="1" hangingPunct="1">
              <a:spcBef>
                <a:spcPct val="0"/>
              </a:spcBef>
            </a:pPr>
            <a:r>
              <a:rPr lang="ja-JP" altLang="en-US" dirty="0"/>
              <a:t>②都道府県知事が、当該鳥獣について、その生息状況、被害状況等を勘案して、捕獲を強化する必要があると判断した場合において、</a:t>
            </a:r>
            <a:endParaRPr lang="en-US" altLang="ja-JP" dirty="0"/>
          </a:p>
          <a:p>
            <a:pPr eaLnBrk="1" hangingPunct="1">
              <a:spcBef>
                <a:spcPct val="0"/>
              </a:spcBef>
            </a:pPr>
            <a:r>
              <a:rPr lang="ja-JP" altLang="en-US" dirty="0"/>
              <a:t>③第二種特定鳥獣管理計画において指定管理鳥獣捕獲等事業の実施に関する事項を定めるとともに、</a:t>
            </a:r>
            <a:endParaRPr lang="en-US" altLang="ja-JP" dirty="0"/>
          </a:p>
          <a:p>
            <a:pPr eaLnBrk="1" hangingPunct="1">
              <a:spcBef>
                <a:spcPct val="0"/>
              </a:spcBef>
            </a:pPr>
            <a:r>
              <a:rPr lang="ja-JP" altLang="en-US" dirty="0"/>
              <a:t>④指定管理鳥獣捕獲等事業実施計画を定め、</a:t>
            </a:r>
            <a:endParaRPr lang="en-US" altLang="ja-JP" dirty="0"/>
          </a:p>
          <a:p>
            <a:pPr eaLnBrk="1" hangingPunct="1">
              <a:spcBef>
                <a:spcPct val="0"/>
              </a:spcBef>
            </a:pPr>
            <a:r>
              <a:rPr lang="ja-JP" altLang="en-US" dirty="0"/>
              <a:t>⑤その計画に従って、都道府県又は国の機関が捕獲等する事業です。</a:t>
            </a:r>
            <a:endParaRPr lang="en-US" altLang="ja-JP" dirty="0"/>
          </a:p>
          <a:p>
            <a:pPr eaLnBrk="1" hangingPunct="1">
              <a:spcBef>
                <a:spcPct val="0"/>
              </a:spcBef>
            </a:pPr>
            <a:r>
              <a:rPr lang="ja-JP" altLang="en-US" dirty="0"/>
              <a:t>⑥指定管理鳥獣捕獲等事業は、認定鳥獣捕獲等事業者等に委託できることになっています。</a:t>
            </a:r>
          </a:p>
        </p:txBody>
      </p:sp>
      <p:sp>
        <p:nvSpPr>
          <p:cNvPr id="88068" name="スライド番号プレースホルダー 3">
            <a:extLst>
              <a:ext uri="{FF2B5EF4-FFF2-40B4-BE49-F238E27FC236}">
                <a16:creationId xmlns:a16="http://schemas.microsoft.com/office/drawing/2014/main" id="{FE5BEB2E-6961-477C-8D88-ABF874FA3D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2B2DF97-959B-4537-8303-CAC57B258082}" type="slidenum">
              <a:rPr lang="ja-JP" altLang="en-US" smtClean="0"/>
              <a:pPr/>
              <a:t>3</a:t>
            </a:fld>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スライド イメージ プレースホルダー 1">
            <a:extLst>
              <a:ext uri="{FF2B5EF4-FFF2-40B4-BE49-F238E27FC236}">
                <a16:creationId xmlns:a16="http://schemas.microsoft.com/office/drawing/2014/main" id="{9BA59FBA-8DCB-4A5C-A72B-5C1CD350B5FA}"/>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ノート プレースホルダー 2">
            <a:extLst>
              <a:ext uri="{FF2B5EF4-FFF2-40B4-BE49-F238E27FC236}">
                <a16:creationId xmlns:a16="http://schemas.microsoft.com/office/drawing/2014/main" id="{069F8A4B-4059-4D86-9EC8-5465B7B908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　環境省では、指定管理鳥獣捕獲等事業を実施する都道府県に、交付金を用意し、都道府県が実施する</a:t>
            </a:r>
            <a:r>
              <a:rPr lang="ja-JP" altLang="en-US" b="0" i="0" u="none" strike="noStrike" baseline="0" dirty="0">
                <a:latin typeface="+mn-ea"/>
              </a:rPr>
              <a:t>指定管理鳥獣捕獲等事業交付金事業（以下「交付金事業」といいます。）を支援しています。</a:t>
            </a:r>
            <a:endParaRPr lang="en-US" altLang="ja-JP" dirty="0">
              <a:latin typeface="+mn-ea"/>
            </a:endParaRPr>
          </a:p>
          <a:p>
            <a:endParaRPr lang="en-US" altLang="ja-JP" b="0" i="0" u="none" strike="noStrike" baseline="0" dirty="0">
              <a:latin typeface="+mn-ea"/>
            </a:endParaRPr>
          </a:p>
          <a:p>
            <a:pPr eaLnBrk="1" hangingPunct="1">
              <a:spcBef>
                <a:spcPct val="0"/>
              </a:spcBef>
            </a:pPr>
            <a:r>
              <a:rPr lang="ja-JP" altLang="en-US" dirty="0">
                <a:latin typeface="+mn-ea"/>
              </a:rPr>
              <a:t>　令和５年度は、令和５年度末までにニホンジカ・イノシシの個体数を半減させる目標の達成及び豚熱ウイルスの拡散防止を目的とした野生イノシシの捕獲強化に向けて、都道府県等が行うニホンジカ・イノシシの捕獲事業等を交付金により支援することを事業目的としています。</a:t>
            </a:r>
            <a:endParaRPr lang="en-US" altLang="ja-JP" dirty="0">
              <a:latin typeface="+mn-ea"/>
            </a:endParaRPr>
          </a:p>
          <a:p>
            <a:pPr eaLnBrk="1" hangingPunct="1">
              <a:spcBef>
                <a:spcPct val="0"/>
              </a:spcBef>
            </a:pPr>
            <a:endParaRPr lang="en-US" altLang="ja-JP" b="0" i="0" u="none" strike="noStrike" baseline="0" dirty="0">
              <a:latin typeface="+mn-ea"/>
            </a:endParaRPr>
          </a:p>
          <a:p>
            <a:r>
              <a:rPr lang="ja-JP" altLang="en-US" b="0" i="0" u="none" strike="noStrike" baseline="0" dirty="0">
                <a:latin typeface="+mn-ea"/>
              </a:rPr>
              <a:t>　認定鳥獣捕獲等事業者は、交付金事業の内、指定管理鳥獣の捕獲等を受託することが想定されますが、捕獲や搬出・処分の他に、将来的には指定管理鳥獣の生息状況調査や捕獲情報等の収集、整理、分析等を行うことも期待されています。 </a:t>
            </a:r>
            <a:endParaRPr lang="en-US" altLang="ja-JP" b="0" i="0" u="none" strike="noStrike" baseline="0" dirty="0">
              <a:latin typeface="+mn-ea"/>
            </a:endParaRPr>
          </a:p>
          <a:p>
            <a:endParaRPr lang="ja-JP" altLang="en-US" b="0" i="0" u="none" strike="noStrike" baseline="0"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b="0" i="0" u="none" strike="noStrike" baseline="0" dirty="0">
                <a:latin typeface="+mn-ea"/>
              </a:rPr>
              <a:t>　交付金事業により捕獲等を行う場合は、指定管理事業の評価を行う際に必要になる、次の情報を記録することが求められます。</a:t>
            </a:r>
            <a:endParaRPr lang="en-US" altLang="ja-JP" b="0" i="0" u="none" strike="noStrike" baseline="0" dirty="0">
              <a:latin typeface="+mn-ea"/>
            </a:endParaRPr>
          </a:p>
          <a:p>
            <a:r>
              <a:rPr lang="ja-JP" altLang="en-US" b="0" i="0" u="none" strike="noStrike" baseline="0" dirty="0">
                <a:latin typeface="+mn-ea"/>
              </a:rPr>
              <a:t>・作業項目（調査・捕獲・個体の処分・その他）</a:t>
            </a:r>
            <a:endParaRPr lang="en-US" altLang="ja-JP" b="0" i="0" u="none" strike="noStrike" baseline="0" dirty="0">
              <a:latin typeface="+mn-ea"/>
            </a:endParaRPr>
          </a:p>
          <a:p>
            <a:r>
              <a:rPr lang="ja-JP" altLang="en-US" b="0" i="0" u="none" strike="noStrike" baseline="0" dirty="0">
                <a:latin typeface="+mn-ea"/>
              </a:rPr>
              <a:t>・捕獲場所（ハンターマップのメッシュ）</a:t>
            </a:r>
            <a:endParaRPr lang="en-US" altLang="ja-JP" b="0" i="0" u="none" strike="noStrike" baseline="0" dirty="0">
              <a:latin typeface="+mn-ea"/>
            </a:endParaRPr>
          </a:p>
          <a:p>
            <a:r>
              <a:rPr lang="ja-JP" altLang="en-US" b="0" i="0" u="none" strike="noStrike" baseline="0" dirty="0">
                <a:latin typeface="+mn-ea"/>
              </a:rPr>
              <a:t>・作業人数（捕獲従事者・それ以外の従事者）</a:t>
            </a:r>
            <a:endParaRPr lang="en-US" altLang="ja-JP" b="0" i="0" u="none" strike="noStrike" baseline="0" dirty="0">
              <a:latin typeface="+mn-ea"/>
            </a:endParaRPr>
          </a:p>
          <a:p>
            <a:r>
              <a:rPr lang="ja-JP" altLang="en-US" b="0" i="0" u="none" strike="noStrike" baseline="0" dirty="0">
                <a:latin typeface="+mn-ea"/>
              </a:rPr>
              <a:t>・鳥獣の種類（ニホンジカ・イノシシ）</a:t>
            </a:r>
            <a:endParaRPr lang="en-US" altLang="ja-JP" b="0" i="0" u="none" strike="noStrike" baseline="0" dirty="0">
              <a:latin typeface="+mn-ea"/>
            </a:endParaRPr>
          </a:p>
          <a:p>
            <a:r>
              <a:rPr lang="ja-JP" altLang="en-US" b="0" i="0" u="none" strike="noStrike" baseline="0" dirty="0">
                <a:latin typeface="+mn-ea"/>
              </a:rPr>
              <a:t>・捕獲頭数（雌雄別、幼成獣別等）</a:t>
            </a:r>
            <a:endParaRPr lang="en-US" altLang="ja-JP" b="0" i="0" u="none" strike="noStrike" baseline="0" dirty="0">
              <a:latin typeface="+mn-ea"/>
            </a:endParaRPr>
          </a:p>
          <a:p>
            <a:r>
              <a:rPr lang="ja-JP" altLang="en-US" b="0" i="0" u="none" strike="noStrike" baseline="0" dirty="0">
                <a:latin typeface="+mn-ea"/>
              </a:rPr>
              <a:t>・目撃頭数</a:t>
            </a:r>
            <a:endParaRPr lang="en-US" altLang="ja-JP" b="0" i="0" u="none" strike="noStrike" baseline="0" dirty="0">
              <a:latin typeface="+mn-ea"/>
            </a:endParaRPr>
          </a:p>
          <a:p>
            <a:r>
              <a:rPr lang="ja-JP" altLang="en-US" b="0" i="0" u="none" strike="noStrike" baseline="0" dirty="0">
                <a:latin typeface="+mn-ea"/>
              </a:rPr>
              <a:t>・猟具の種類</a:t>
            </a:r>
            <a:endParaRPr lang="en-US" altLang="ja-JP" b="0" i="0" u="none" strike="noStrike" baseline="0" dirty="0">
              <a:latin typeface="+mn-ea"/>
            </a:endParaRPr>
          </a:p>
          <a:p>
            <a:r>
              <a:rPr lang="ja-JP" altLang="en-US" b="0" i="0" u="none" strike="noStrike" baseline="0" dirty="0">
                <a:latin typeface="+mn-ea"/>
              </a:rPr>
              <a:t>・わなの稼働数</a:t>
            </a:r>
            <a:endParaRPr lang="en-US" altLang="ja-JP" b="0" i="0" u="none" strike="noStrike" baseline="0" dirty="0">
              <a:latin typeface="+mn-ea"/>
            </a:endParaRPr>
          </a:p>
          <a:p>
            <a:r>
              <a:rPr lang="ja-JP" altLang="en-US" b="0" i="0" u="none" strike="noStrike" baseline="0" dirty="0">
                <a:latin typeface="+mn-ea"/>
              </a:rPr>
              <a:t>・処置の概要</a:t>
            </a:r>
            <a:endParaRPr lang="en-US" altLang="ja-JP" b="0" i="0" u="none" strike="noStrike" baseline="0" dirty="0">
              <a:latin typeface="+mn-ea"/>
            </a:endParaRPr>
          </a:p>
          <a:p>
            <a:r>
              <a:rPr lang="ja-JP" altLang="en-US" b="0" i="0" u="none" strike="noStrike" baseline="0" dirty="0">
                <a:latin typeface="+mn-ea"/>
              </a:rPr>
              <a:t>などの情報を、確実に記録します。</a:t>
            </a:r>
            <a:endParaRPr lang="en-US" altLang="ja-JP" b="0" i="0" u="none" strike="noStrike" baseline="0" dirty="0">
              <a:latin typeface="+mn-ea"/>
            </a:endParaRPr>
          </a:p>
          <a:p>
            <a:endParaRPr lang="en-US" altLang="ja-JP" b="0" i="0" u="none" strike="noStrike" baseline="0" dirty="0">
              <a:latin typeface="+mn-ea"/>
            </a:endParaRPr>
          </a:p>
          <a:p>
            <a:r>
              <a:rPr lang="ja-JP" altLang="en-US" b="0" i="0" u="none" strike="noStrike" baseline="0" dirty="0">
                <a:latin typeface="+mn-ea"/>
              </a:rPr>
              <a:t>　認定事業者から提出された、これらの情報を基に、捕獲努力量当たりの捕獲数や、捕獲努力量当たりの目撃数が算出され、それぞれのデータを捕獲場所ごとに比較することによって、指定管理鳥獣の経年的な密度の変化を把握することができます。</a:t>
            </a:r>
            <a:endParaRPr lang="en-US" altLang="ja-JP" b="0" i="0" u="none" strike="noStrike" baseline="0" dirty="0">
              <a:latin typeface="+mn-ea"/>
            </a:endParaRPr>
          </a:p>
          <a:p>
            <a:r>
              <a:rPr lang="ja-JP" altLang="en-US" b="0" i="0" u="none" strike="noStrike" baseline="0" dirty="0">
                <a:latin typeface="+mn-ea"/>
              </a:rPr>
              <a:t>　別で把握する生息密度や植生調査結果と考察することで、指定管理鳥獣捕獲等事業の効果を把握することができるようになります。</a:t>
            </a:r>
            <a:endParaRPr lang="en-US" altLang="ja-JP" b="0" i="0" u="none" strike="noStrike" baseline="0" dirty="0">
              <a:latin typeface="+mn-ea"/>
            </a:endParaRPr>
          </a:p>
          <a:p>
            <a:endParaRPr lang="en-US" altLang="ja-JP" b="0" i="0" u="none" strike="noStrike" baseline="0" dirty="0">
              <a:latin typeface="+mn-ea"/>
            </a:endParaRPr>
          </a:p>
          <a:p>
            <a:r>
              <a:rPr lang="ja-JP" altLang="en-US" b="0" i="0" u="none" strike="noStrike" baseline="0" dirty="0">
                <a:latin typeface="+mn-ea"/>
              </a:rPr>
              <a:t>　認定鳥獣捕獲等事業者は、都道府県の指示に従い、捕獲時に何を記録する必要があるのかを理解し、捕獲時に正確な情報を記録する必要があります。 </a:t>
            </a:r>
          </a:p>
          <a:p>
            <a:endParaRPr lang="en-US" altLang="ja-JP" b="0" i="0" u="none" strike="noStrike" baseline="0" dirty="0">
              <a:latin typeface="+mn-ea"/>
            </a:endParaRPr>
          </a:p>
          <a:p>
            <a:r>
              <a:rPr lang="ja-JP" altLang="en-US" b="0" i="0" u="none" strike="noStrike" baseline="0" dirty="0">
                <a:latin typeface="+mn-ea"/>
              </a:rPr>
              <a:t>　本事業は、国民、県民の税金を投入して行う事業です。</a:t>
            </a:r>
            <a:endParaRPr lang="en-US" altLang="ja-JP" b="0" i="0" u="none" strike="noStrike" baseline="0" dirty="0">
              <a:latin typeface="+mn-ea"/>
            </a:endParaRPr>
          </a:p>
          <a:p>
            <a:r>
              <a:rPr lang="ja-JP" altLang="en-US" b="0" i="0" u="none" strike="noStrike" baseline="0" dirty="0">
                <a:latin typeface="+mn-ea"/>
              </a:rPr>
              <a:t>　指定管理鳥獣捕獲等事業実施計画に定められた目標を効率的に達成するよう真摯に取り組んでいただく必要があります。</a:t>
            </a:r>
            <a:endParaRPr lang="en-US" altLang="ja-JP" b="0" i="0" u="none" strike="noStrike" baseline="0" dirty="0">
              <a:latin typeface="+mn-ea"/>
            </a:endParaRPr>
          </a:p>
          <a:p>
            <a:r>
              <a:rPr lang="ja-JP" altLang="en-US" b="0" i="0" u="none" strike="noStrike" baseline="0" dirty="0">
                <a:latin typeface="+mn-ea"/>
              </a:rPr>
              <a:t> </a:t>
            </a:r>
          </a:p>
          <a:p>
            <a:r>
              <a:rPr lang="ja-JP" altLang="en-US" b="0" i="0" u="none" strike="noStrike" baseline="0" dirty="0">
                <a:latin typeface="+mn-ea"/>
              </a:rPr>
              <a:t>　また、発注者である都道府県は、認定鳥獣捕獲等事業者が事業を実施するための経費について、その根拠となる作業日誌や領収書等の資料の提出を求めることがありますので、契約時に発注者にどのような資料が必要なのか確認してください。 </a:t>
            </a:r>
          </a:p>
          <a:p>
            <a:endParaRPr lang="en-US" altLang="ja-JP" b="0" i="0" u="none" strike="noStrike" baseline="0" dirty="0">
              <a:latin typeface="+mn-ea"/>
            </a:endParaRPr>
          </a:p>
          <a:p>
            <a:r>
              <a:rPr lang="ja-JP" altLang="en-US" b="0" i="0" u="none" strike="noStrike" baseline="0" dirty="0">
                <a:latin typeface="+mn-ea"/>
              </a:rPr>
              <a:t>　都道府県が指定管理事業を委託事業として発注する場合、入札を行うことがあります。</a:t>
            </a:r>
            <a:endParaRPr lang="en-US" altLang="ja-JP" b="0" i="0" u="none" strike="noStrike" baseline="0" dirty="0">
              <a:latin typeface="+mn-ea"/>
            </a:endParaRPr>
          </a:p>
          <a:p>
            <a:r>
              <a:rPr lang="ja-JP" altLang="en-US" b="0" i="0" u="none" strike="noStrike" baseline="0" dirty="0">
                <a:latin typeface="+mn-ea"/>
              </a:rPr>
              <a:t>　この場合は、事業者は入札説明書等を確認し、必要な書類をそろえて入札する必要があります。 </a:t>
            </a:r>
            <a:endParaRPr lang="en-US" altLang="ja-JP" dirty="0">
              <a:latin typeface="+mn-ea"/>
            </a:endParaRPr>
          </a:p>
        </p:txBody>
      </p:sp>
      <p:sp>
        <p:nvSpPr>
          <p:cNvPr id="92164" name="スライド番号プレースホルダー 3">
            <a:extLst>
              <a:ext uri="{FF2B5EF4-FFF2-40B4-BE49-F238E27FC236}">
                <a16:creationId xmlns:a16="http://schemas.microsoft.com/office/drawing/2014/main" id="{5CEF20BA-87ED-456B-A16D-8CA510DB66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A3AE6E0-705B-46AC-A325-376E4EFBF65C}" type="slidenum">
              <a:rPr lang="ja-JP" altLang="en-US" smtClean="0">
                <a:solidFill>
                  <a:srgbClr val="000000"/>
                </a:solidFill>
              </a:rPr>
              <a:pPr/>
              <a:t>4</a:t>
            </a:fld>
            <a:endParaRPr lang="ja-JP" alt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a:extLst>
              <a:ext uri="{FF2B5EF4-FFF2-40B4-BE49-F238E27FC236}">
                <a16:creationId xmlns:a16="http://schemas.microsoft.com/office/drawing/2014/main" id="{6D108DFA-940D-4243-AEC4-D3D797BA9E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a:extLst>
              <a:ext uri="{FF2B5EF4-FFF2-40B4-BE49-F238E27FC236}">
                <a16:creationId xmlns:a16="http://schemas.microsoft.com/office/drawing/2014/main" id="{118B24A0-D49D-4A00-969E-B89AB46EB5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スライドは、講習テキストの</a:t>
            </a:r>
            <a:r>
              <a:rPr lang="en-US" altLang="ja-JP" dirty="0"/>
              <a:t>18</a:t>
            </a:r>
            <a:r>
              <a:rPr lang="ja-JP" altLang="en-US" dirty="0"/>
              <a:t>ページを示したものです。</a:t>
            </a:r>
            <a:endParaRPr lang="en-US" altLang="ja-JP" dirty="0"/>
          </a:p>
          <a:p>
            <a:pPr eaLnBrk="1" hangingPunct="1">
              <a:spcBef>
                <a:spcPct val="0"/>
              </a:spcBef>
            </a:pPr>
            <a:r>
              <a:rPr lang="ja-JP" altLang="ja-JP" sz="1200" kern="1200" dirty="0">
                <a:solidFill>
                  <a:schemeClr val="tx1"/>
                </a:solidFill>
                <a:effectLst/>
                <a:latin typeface="+mn-lt"/>
                <a:ea typeface="+mn-ea"/>
                <a:cs typeface="+mn-cs"/>
              </a:rPr>
              <a:t>従来のニホンジカとイノシシの捕獲は、狩猟者の趣味（自由意志）に基づく狩猟と、鳥獣被害対策実施隊等、農林水産省からの財政的支援による被害防止目的の許可による捕獲が中心でした。</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都道府県の第二種特定鳥獣管理計画に基づき行われる個体数調整についても、目的は違えど、場所や実施体制は従来の捕獲と同じでした</a:t>
            </a:r>
            <a:r>
              <a:rPr lang="ja-JP" altLang="en-US" dirty="0"/>
              <a:t>。</a:t>
            </a:r>
            <a:endParaRPr lang="en-US" altLang="ja-JP" dirty="0"/>
          </a:p>
          <a:p>
            <a:pPr eaLnBrk="1" hangingPunct="1">
              <a:spcBef>
                <a:spcPct val="0"/>
              </a:spcBef>
            </a:pPr>
            <a:endParaRPr lang="en-US" altLang="ja-JP" dirty="0"/>
          </a:p>
          <a:p>
            <a:pPr eaLnBrk="1" hangingPunct="1">
              <a:spcBef>
                <a:spcPct val="0"/>
              </a:spcBef>
            </a:pPr>
            <a:r>
              <a:rPr lang="ja-JP" altLang="ja-JP" sz="1200" kern="1200" dirty="0">
                <a:solidFill>
                  <a:schemeClr val="tx1"/>
                </a:solidFill>
                <a:effectLst/>
                <a:latin typeface="+mn-lt"/>
                <a:ea typeface="+mn-ea"/>
                <a:cs typeface="+mn-cs"/>
              </a:rPr>
              <a:t>一方、指定管理鳥獣捕獲等事業は、従来の捕獲では困難であった地域や時期、方法で捕獲を行ったり、従来の捕獲に捕獲数を上乗せすることが期待されています。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したがって、一般の狩猟者や鳥獣被害対策実施隊等、ボランティアベースの捕獲とは異なった基準や考え方が求められます。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dirty="0"/>
          </a:p>
          <a:p>
            <a:pPr eaLnBrk="1" hangingPunct="1">
              <a:spcBef>
                <a:spcPct val="0"/>
              </a:spcBef>
            </a:pPr>
            <a:r>
              <a:rPr lang="ja-JP" altLang="en-US" dirty="0"/>
              <a:t>また、</a:t>
            </a:r>
            <a:r>
              <a:rPr lang="ja-JP" altLang="ja-JP" sz="1200" kern="1200" dirty="0">
                <a:solidFill>
                  <a:schemeClr val="tx1"/>
                </a:solidFill>
                <a:effectLst/>
                <a:latin typeface="+mn-lt"/>
                <a:ea typeface="+mn-ea"/>
                <a:cs typeface="+mn-cs"/>
              </a:rPr>
              <a:t>公的資金を投入した事業として実施するため、事業の目的に合った成果を達成することが重要になります。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捕獲技術の優劣だけでなく、従来の捕獲では求められてこなかった水準の安全管理や業務の品質等の確保が、受託した認定鳥獣捕獲等事業者には求められます。</a:t>
            </a:r>
            <a:endParaRPr lang="en-US" altLang="ja-JP" dirty="0"/>
          </a:p>
        </p:txBody>
      </p:sp>
      <p:sp>
        <p:nvSpPr>
          <p:cNvPr id="34820" name="スライド番号プレースホルダー 3">
            <a:extLst>
              <a:ext uri="{FF2B5EF4-FFF2-40B4-BE49-F238E27FC236}">
                <a16:creationId xmlns:a16="http://schemas.microsoft.com/office/drawing/2014/main" id="{4B7C89A7-8ADA-46D7-8036-4E2071234C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300AD58-AD62-4D3A-8DCF-ED1780B72CF3}" type="slidenum">
              <a:rPr lang="ja-JP" altLang="en-US" smtClean="0"/>
              <a:pPr/>
              <a:t>5</a:t>
            </a:fld>
            <a:endParaRPr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ー 1">
            <a:extLst>
              <a:ext uri="{FF2B5EF4-FFF2-40B4-BE49-F238E27FC236}">
                <a16:creationId xmlns:a16="http://schemas.microsoft.com/office/drawing/2014/main" id="{2F8F887B-7A66-472E-9EF3-78C7B3965B9B}"/>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ノート プレースホルダー 2">
            <a:extLst>
              <a:ext uri="{FF2B5EF4-FFF2-40B4-BE49-F238E27FC236}">
                <a16:creationId xmlns:a16="http://schemas.microsoft.com/office/drawing/2014/main" id="{153CA483-6C5F-435D-BC0B-3098D47FBF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この指定管理鳥獣捕獲等事業では事業を効率的に進めるため、いくつかの特例が設けられています。</a:t>
            </a:r>
            <a:endParaRPr lang="en-US" altLang="ja-JP" dirty="0"/>
          </a:p>
          <a:p>
            <a:pPr eaLnBrk="1" hangingPunct="1">
              <a:spcBef>
                <a:spcPct val="0"/>
              </a:spcBef>
            </a:pPr>
            <a:r>
              <a:rPr lang="ja-JP" altLang="en-US" dirty="0"/>
              <a:t>みなさんが認定事業者として指定管理鳥獣捕獲等事業を受託した場合には、以下の規制緩和が適用されます。</a:t>
            </a:r>
            <a:endParaRPr lang="en-US" altLang="ja-JP" dirty="0"/>
          </a:p>
          <a:p>
            <a:pPr eaLnBrk="1" hangingPunct="1">
              <a:spcBef>
                <a:spcPct val="0"/>
              </a:spcBef>
            </a:pPr>
            <a:endParaRPr lang="en-US" altLang="ja-JP" dirty="0"/>
          </a:p>
          <a:p>
            <a:pPr eaLnBrk="1" hangingPunct="1">
              <a:spcBef>
                <a:spcPct val="0"/>
              </a:spcBef>
            </a:pPr>
            <a:r>
              <a:rPr lang="ja-JP" altLang="en-US" dirty="0"/>
              <a:t>なお、いずれも都道府県又は国の機関が指定管理鳥獣捕獲等事業として行う場合に、限定的に認められる規制緩和であり、一般的な狩猟等で緩和される事項ではないことに注意が必要です。</a:t>
            </a:r>
            <a:endParaRPr lang="en-US" altLang="ja-JP" dirty="0"/>
          </a:p>
          <a:p>
            <a:pPr eaLnBrk="1" hangingPunct="1">
              <a:spcBef>
                <a:spcPct val="0"/>
              </a:spcBef>
            </a:pPr>
            <a:endParaRPr lang="en-US" altLang="ja-JP" dirty="0"/>
          </a:p>
          <a:p>
            <a:pPr eaLnBrk="1" hangingPunct="1">
              <a:spcBef>
                <a:spcPct val="0"/>
              </a:spcBef>
            </a:pPr>
            <a:r>
              <a:rPr lang="ja-JP" altLang="en-US" b="1" dirty="0"/>
              <a:t>１捕獲等の許可が不要</a:t>
            </a:r>
            <a:endParaRPr lang="en-US" altLang="ja-JP" b="1" dirty="0"/>
          </a:p>
          <a:p>
            <a:pPr eaLnBrk="1" hangingPunct="1">
              <a:spcBef>
                <a:spcPct val="0"/>
              </a:spcBef>
            </a:pPr>
            <a:r>
              <a:rPr lang="ja-JP" altLang="en-US" dirty="0"/>
              <a:t>指定管理鳥獣捕獲等事業においては、鳥獣の捕獲の禁止が適用されません。つまり、捕獲の許可申請が不要になります。</a:t>
            </a:r>
            <a:endParaRPr lang="en-US" altLang="ja-JP" dirty="0"/>
          </a:p>
          <a:p>
            <a:pPr eaLnBrk="1" hangingPunct="1">
              <a:spcBef>
                <a:spcPct val="0"/>
              </a:spcBef>
            </a:pPr>
            <a:r>
              <a:rPr lang="ja-JP" altLang="en-US" dirty="0"/>
              <a:t>これは、指定管理鳥獣捕獲等事業実施計画の作成主体が、捕獲許可の権限を有する都道府県知事に限定されており、その実施計画の作成の段階で許可申請の審査と同等の判断がなされるため、重複して許可の審査をする必要がないことによるものです。</a:t>
            </a:r>
            <a:endParaRPr lang="en-US" altLang="ja-JP" dirty="0"/>
          </a:p>
          <a:p>
            <a:pPr eaLnBrk="1" hangingPunct="1">
              <a:spcBef>
                <a:spcPct val="0"/>
              </a:spcBef>
            </a:pPr>
            <a:endParaRPr lang="en-US" altLang="ja-JP" dirty="0"/>
          </a:p>
          <a:p>
            <a:pPr eaLnBrk="1" hangingPunct="1">
              <a:spcBef>
                <a:spcPct val="0"/>
              </a:spcBef>
            </a:pPr>
            <a:r>
              <a:rPr lang="ja-JP" altLang="en-US" b="1" dirty="0"/>
              <a:t>２夜間銃猟の実施</a:t>
            </a:r>
            <a:endParaRPr lang="en-US" altLang="ja-JP" b="1" dirty="0"/>
          </a:p>
          <a:p>
            <a:pPr eaLnBrk="1" hangingPunct="1">
              <a:spcBef>
                <a:spcPct val="0"/>
              </a:spcBef>
            </a:pPr>
            <a:r>
              <a:rPr lang="ja-JP" altLang="en-US" dirty="0"/>
              <a:t>都道府県が、指定管理鳥獣捕獲等事業実施計画において夜間銃猟の実施を位置づけ、これらの計画に従って、都道府県又は国の機関が指定管理鳥獣捕獲等事業を実施する場合であって、認定鳥獣捕獲等事業者（夜間銃猟の認定を受けた事業者に限る）に委託をした場合においては、当該認定鳥獣捕獲等事業者が、あらかじめ現地を確認し、実施日時、実施区域、安全を確保するための実施方法（射撃場所、射撃方向、バックストップの確保等）、実施体制等について詳細な夜間銃猟作業計画を定め、都道府県知事の確認（都道府県公安委員会を含む）を受けて実施するときに限り、夜間銃猟の禁止は適用されません。</a:t>
            </a:r>
            <a:endParaRPr lang="en-US" altLang="ja-JP" dirty="0"/>
          </a:p>
          <a:p>
            <a:pPr eaLnBrk="1" hangingPunct="1">
              <a:spcBef>
                <a:spcPct val="0"/>
              </a:spcBef>
            </a:pPr>
            <a:r>
              <a:rPr lang="en-US" altLang="ja-JP" dirty="0"/>
              <a:t>※</a:t>
            </a:r>
            <a:r>
              <a:rPr lang="ja-JP" altLang="en-US" dirty="0"/>
              <a:t>夜間銃猟の認定が必要（夜間銃猟安全管理講習を受ける必要があります。）</a:t>
            </a:r>
            <a:endParaRPr lang="en-US" altLang="ja-JP" dirty="0"/>
          </a:p>
          <a:p>
            <a:pPr eaLnBrk="1" hangingPunct="1">
              <a:spcBef>
                <a:spcPct val="0"/>
              </a:spcBef>
            </a:pPr>
            <a:endParaRPr lang="en-US" altLang="ja-JP" dirty="0"/>
          </a:p>
          <a:p>
            <a:pPr eaLnBrk="1" hangingPunct="1">
              <a:spcBef>
                <a:spcPct val="0"/>
              </a:spcBef>
            </a:pPr>
            <a:r>
              <a:rPr lang="ja-JP" altLang="en-US" b="1" dirty="0"/>
              <a:t>３捕獲個体の放置</a:t>
            </a:r>
            <a:endParaRPr lang="en-US" altLang="ja-JP" b="1" dirty="0"/>
          </a:p>
          <a:p>
            <a:pPr eaLnBrk="1" hangingPunct="1">
              <a:spcBef>
                <a:spcPct val="0"/>
              </a:spcBef>
            </a:pPr>
            <a:r>
              <a:rPr lang="ja-JP" altLang="en-US" dirty="0"/>
              <a:t>都道府県が、指定管理鳥獣捕獲等事業実施計画において、捕獲した個体を放置することを位置づけ、これらの計画に従って、道府県又は国の機関が指定管理鳥獣捕獲等事業を実施する場合においては、生態系に重大な影響を及ぼすおそれがなく、かつ、指定管理鳥獣捕獲等事業の実施に当たって特に必要があると認められるときに限り、「捕獲個体の放置の禁止」は適用されません。</a:t>
            </a:r>
            <a:endParaRPr lang="en-US" altLang="ja-JP" dirty="0"/>
          </a:p>
          <a:p>
            <a:pPr eaLnBrk="1" hangingPunct="1">
              <a:spcBef>
                <a:spcPct val="0"/>
              </a:spcBef>
            </a:pPr>
            <a:r>
              <a:rPr lang="ja-JP" altLang="en-US" dirty="0"/>
              <a:t>それ以外の場合においては、原則として捕獲した個体を持ち帰るか、地形的な要因等により持ち帰ることが困難な場合は、捕獲した場所に埋設する等、適切に処理しなければなりません。</a:t>
            </a:r>
            <a:endParaRPr lang="en-US" altLang="ja-JP" dirty="0"/>
          </a:p>
          <a:p>
            <a:pPr eaLnBrk="1" hangingPunct="1">
              <a:spcBef>
                <a:spcPct val="0"/>
              </a:spcBef>
            </a:pPr>
            <a:endParaRPr lang="en-US" altLang="ja-JP" dirty="0"/>
          </a:p>
          <a:p>
            <a:pPr eaLnBrk="1" hangingPunct="1">
              <a:spcBef>
                <a:spcPct val="0"/>
              </a:spcBef>
            </a:pPr>
            <a:r>
              <a:rPr lang="ja-JP" altLang="en-US" dirty="0"/>
              <a:t>このように指定管理鳥獣捕獲等事業では特例がありますが、夜間銃猟や捕獲個体の放置については限定的に認められるものですので注意が必要です。</a:t>
            </a:r>
          </a:p>
        </p:txBody>
      </p:sp>
      <p:sp>
        <p:nvSpPr>
          <p:cNvPr id="90116" name="スライド番号プレースホルダー 3">
            <a:extLst>
              <a:ext uri="{FF2B5EF4-FFF2-40B4-BE49-F238E27FC236}">
                <a16:creationId xmlns:a16="http://schemas.microsoft.com/office/drawing/2014/main" id="{EF171845-0122-48FA-9338-7AC84FA041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1B0960EA-50BE-444E-A938-73A08CE0A15A}" type="slidenum">
              <a:rPr lang="ja-JP" altLang="en-US" smtClean="0"/>
              <a:pPr/>
              <a:t>6</a:t>
            </a:fld>
            <a:endParaRPr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環境省では、指定管理鳥獣捕獲等事業を実施する都道府県に、交付金を用意しています。</a:t>
            </a:r>
            <a:endParaRPr lang="en-US" altLang="ja-JP" dirty="0"/>
          </a:p>
          <a:p>
            <a:pPr eaLnBrk="1" hangingPunct="1">
              <a:spcBef>
                <a:spcPct val="0"/>
              </a:spcBef>
            </a:pPr>
            <a:endParaRPr lang="en-US" altLang="ja-JP" dirty="0"/>
          </a:p>
          <a:p>
            <a:pPr eaLnBrk="1" hangingPunct="1">
              <a:spcBef>
                <a:spcPct val="0"/>
              </a:spcBef>
            </a:pPr>
            <a:r>
              <a:rPr lang="ja-JP" altLang="en-US" dirty="0"/>
              <a:t>都道府県は、国からの交付金を受けて、指定管理鳥獣捕獲等事業を含む指定管理鳥獣捕獲等事業交付金事業を行うことができます。</a:t>
            </a:r>
            <a:endParaRPr lang="en-US" altLang="ja-JP" dirty="0"/>
          </a:p>
          <a:p>
            <a:pPr eaLnBrk="1" hangingPunct="1">
              <a:spcBef>
                <a:spcPct val="0"/>
              </a:spcBef>
            </a:pPr>
            <a:r>
              <a:rPr lang="ja-JP" altLang="en-US" dirty="0"/>
              <a:t>交付金事業として実施できるのは、以下のとおりです。</a:t>
            </a:r>
            <a:endParaRPr lang="en-US" altLang="ja-JP" dirty="0"/>
          </a:p>
          <a:p>
            <a:pPr eaLnBrk="1" hangingPunct="1">
              <a:spcBef>
                <a:spcPct val="0"/>
              </a:spcBef>
            </a:pPr>
            <a:endParaRPr lang="en-US" altLang="ja-JP" dirty="0"/>
          </a:p>
          <a:p>
            <a:pPr eaLnBrk="1" hangingPunct="1">
              <a:spcBef>
                <a:spcPct val="0"/>
              </a:spcBef>
            </a:pPr>
            <a:r>
              <a:rPr lang="ja-JP" altLang="en-US" dirty="0"/>
              <a:t>①　指定管理鳥獣捕獲等事業実施計画の検討・策定・変更</a:t>
            </a:r>
            <a:endParaRPr lang="en-US" altLang="ja-JP" dirty="0"/>
          </a:p>
          <a:p>
            <a:pPr eaLnBrk="1" hangingPunct="1">
              <a:spcBef>
                <a:spcPct val="0"/>
              </a:spcBef>
            </a:pPr>
            <a:r>
              <a:rPr lang="ja-JP" altLang="en-US" dirty="0"/>
              <a:t>②　指定管理鳥獣捕獲等事業実施計画の策定に必要となる、指定管理鳥獣の生息状況（生息数、生息密度、分布、個体数推定及び将来予測等）及び指定管理鳥獣による農林水産業、生態系、生活環境に係る被害状況の調査</a:t>
            </a:r>
            <a:endParaRPr lang="en-US" altLang="ja-JP" dirty="0"/>
          </a:p>
          <a:p>
            <a:pPr eaLnBrk="1" hangingPunct="1">
              <a:spcBef>
                <a:spcPct val="0"/>
              </a:spcBef>
            </a:pPr>
            <a:r>
              <a:rPr lang="ja-JP" altLang="en-US" dirty="0"/>
              <a:t>③　指定管理鳥獣の捕獲及び捕獲に付随する事項の実施</a:t>
            </a:r>
            <a:endParaRPr lang="en-US" altLang="ja-JP" dirty="0"/>
          </a:p>
          <a:p>
            <a:pPr eaLnBrk="1" hangingPunct="1">
              <a:spcBef>
                <a:spcPct val="0"/>
              </a:spcBef>
            </a:pPr>
            <a:r>
              <a:rPr lang="ja-JP" altLang="en-US" dirty="0"/>
              <a:t>④　捕獲個体の搬出・処分</a:t>
            </a:r>
            <a:endParaRPr lang="en-US" altLang="ja-JP" dirty="0"/>
          </a:p>
          <a:p>
            <a:pPr eaLnBrk="1" hangingPunct="1">
              <a:spcBef>
                <a:spcPct val="0"/>
              </a:spcBef>
            </a:pPr>
            <a:r>
              <a:rPr lang="ja-JP" altLang="en-US" dirty="0"/>
              <a:t>⑤　適正かつ効率的な捕獲方法等の技術開発</a:t>
            </a:r>
            <a:endParaRPr lang="en-US" altLang="ja-JP" dirty="0"/>
          </a:p>
          <a:p>
            <a:pPr eaLnBrk="1" hangingPunct="1">
              <a:spcBef>
                <a:spcPct val="0"/>
              </a:spcBef>
            </a:pPr>
            <a:r>
              <a:rPr lang="ja-JP" altLang="en-US" dirty="0"/>
              <a:t>⑥　③の事業実施による捕獲情報（鳥獣種、捕獲数（雌雄別、幼成獣別等）、捕獲場所、捕獲努力量、費用等）等の収集、整理、分析</a:t>
            </a:r>
            <a:endParaRPr lang="en-US" altLang="ja-JP" dirty="0"/>
          </a:p>
          <a:p>
            <a:pPr eaLnBrk="1" hangingPunct="1">
              <a:spcBef>
                <a:spcPct val="0"/>
              </a:spcBef>
            </a:pPr>
            <a:r>
              <a:rPr lang="ja-JP" altLang="en-US" dirty="0"/>
              <a:t>⑦　③の事業評価、検証（指定管理鳥獣捕獲等事業実施計画の目標の達成状況、第二種特定鳥獣管理計画の目標に対する寄与の程度、指定管理鳥獣捕獲等事業の効果及び妥当性の検証及び次期指定管理鳥獣捕獲等事業実施計画策定に向けて改善すべき事項の検討）</a:t>
            </a:r>
            <a:endParaRPr lang="en-US" altLang="ja-JP" dirty="0"/>
          </a:p>
          <a:p>
            <a:pPr eaLnBrk="1" hangingPunct="1">
              <a:spcBef>
                <a:spcPct val="0"/>
              </a:spcBef>
            </a:pPr>
            <a:r>
              <a:rPr lang="ja-JP" altLang="en-US" dirty="0"/>
              <a:t>⑧　認定鳥獣捕獲等事業者等の育成</a:t>
            </a:r>
            <a:endParaRPr lang="en-US" altLang="ja-JP" dirty="0"/>
          </a:p>
          <a:p>
            <a:pPr eaLnBrk="1" hangingPunct="1">
              <a:spcBef>
                <a:spcPct val="0"/>
              </a:spcBef>
            </a:pPr>
            <a:r>
              <a:rPr lang="ja-JP" altLang="en-US" dirty="0"/>
              <a:t>⑨　従来の捕獲方法に比べ効果的な捕獲方法を用いてモデル的に捕獲等を行い、捕獲効果を検証する取組又はこれまで実施されていない効果的な捕獲方法の技術開発</a:t>
            </a:r>
            <a:endParaRPr lang="en-US" altLang="ja-JP" dirty="0"/>
          </a:p>
          <a:p>
            <a:pPr eaLnBrk="1" hangingPunct="1">
              <a:spcBef>
                <a:spcPct val="0"/>
              </a:spcBef>
            </a:pPr>
            <a:r>
              <a:rPr lang="ja-JP" altLang="en-US" dirty="0"/>
              <a:t>⑩　都道府県が複数市町村と協議会を設置し、市町村と連携した効果的な捕獲等を行う取組</a:t>
            </a:r>
            <a:endParaRPr lang="en-US" altLang="ja-JP" dirty="0"/>
          </a:p>
          <a:p>
            <a:pPr eaLnBrk="1" hangingPunct="1">
              <a:spcBef>
                <a:spcPct val="0"/>
              </a:spcBef>
            </a:pPr>
            <a:endParaRPr lang="en-US" altLang="ja-JP" dirty="0"/>
          </a:p>
          <a:p>
            <a:pPr eaLnBrk="1" hangingPunct="1">
              <a:spcBef>
                <a:spcPct val="0"/>
              </a:spcBef>
            </a:pPr>
            <a:r>
              <a:rPr lang="ja-JP" altLang="en-US" dirty="0"/>
              <a:t>認定鳥獣捕獲等事業者は、交付金事業の内、指定管理鳥獣の捕獲等を受託することが想定されますが、捕獲や搬出・処分の他に、将来的には指定管理鳥獣の生息状況調査や捕獲情報等の収集、整理、分析等を行うことも期待されています。</a:t>
            </a:r>
            <a:endParaRPr lang="en-US" altLang="ja-JP" dirty="0"/>
          </a:p>
          <a:p>
            <a:pPr eaLnBrk="1" hangingPunct="1">
              <a:spcBef>
                <a:spcPct val="0"/>
              </a:spcBef>
            </a:pPr>
            <a:endParaRPr lang="en-US" altLang="ja-JP" dirty="0"/>
          </a:p>
          <a:p>
            <a:pPr eaLnBrk="1" hangingPunct="1">
              <a:spcBef>
                <a:spcPct val="0"/>
              </a:spcBef>
            </a:pPr>
            <a:r>
              <a:rPr lang="ja-JP" altLang="en-US" dirty="0"/>
              <a:t>交付金事業により捕獲等を行う時は、作業項目（調査・捕獲・固体の処分・その他）、捕獲場所（ハンターマップのメッシュ）、作業人数（捕獲従事者・それ以外の従事者）、鳥獣種（ニホンジカ・イノシシ）、捕獲数（雌雄別、幼成獣別等）、目撃数、猟具の種類、わなの稼働数、処置の概要等の情報を確実に記録します。</a:t>
            </a:r>
            <a:endParaRPr lang="en-US" altLang="ja-JP" dirty="0"/>
          </a:p>
          <a:p>
            <a:pPr eaLnBrk="1" hangingPunct="1">
              <a:spcBef>
                <a:spcPct val="0"/>
              </a:spcBef>
            </a:pPr>
            <a:r>
              <a:rPr lang="ja-JP" altLang="en-US" dirty="0"/>
              <a:t>これらの情報から捕獲努力量あたりの捕獲数や捕獲努力量あたりの目撃数を算出し、それぞれのデータを捕獲場所毎に比較することによって、指定管理鳥獣の経年的な密度の変化を把握することができ、別の調査で把握する生息密度や植生調査結果と考察することで、指定管理鳥獣捕獲等事業の効果を把握することができるようになります。</a:t>
            </a:r>
            <a:endParaRPr lang="en-US" altLang="ja-JP" dirty="0"/>
          </a:p>
          <a:p>
            <a:pPr eaLnBrk="1" hangingPunct="1">
              <a:spcBef>
                <a:spcPct val="0"/>
              </a:spcBef>
            </a:pPr>
            <a:r>
              <a:rPr lang="ja-JP" altLang="en-US" dirty="0"/>
              <a:t>このため⑦の事業評価・検証を行うために必ず必要なものです。</a:t>
            </a:r>
            <a:endParaRPr lang="en-US" altLang="ja-JP" dirty="0"/>
          </a:p>
          <a:p>
            <a:pPr eaLnBrk="1" hangingPunct="1">
              <a:spcBef>
                <a:spcPct val="0"/>
              </a:spcBef>
            </a:pPr>
            <a:r>
              <a:rPr lang="ja-JP" altLang="en-US" dirty="0"/>
              <a:t>捕獲従事者は都道府県の指示に従い捕獲時に何を記録する必要があるのかを理解し、捕獲時に正確な情報を記録する必要があります。</a:t>
            </a:r>
            <a:endParaRPr lang="en-US" altLang="ja-JP" dirty="0"/>
          </a:p>
          <a:p>
            <a:pPr eaLnBrk="1" hangingPunct="1">
              <a:spcBef>
                <a:spcPct val="0"/>
              </a:spcBef>
            </a:pPr>
            <a:endParaRPr lang="en-US" altLang="ja-JP" dirty="0"/>
          </a:p>
          <a:p>
            <a:pPr eaLnBrk="1" hangingPunct="1">
              <a:spcBef>
                <a:spcPct val="0"/>
              </a:spcBef>
            </a:pPr>
            <a:r>
              <a:rPr lang="ja-JP" altLang="en-US" dirty="0"/>
              <a:t>本事業は、国民、県民の税金を投入して行う事業です。指定管理鳥獣捕獲等事業実施計画に定められた目標を効率的に達成するよう真摯に取り組んでいただく必要があります。また、発注者である都道府県には、認定鳥獣捕獲等事業者が事業を実施するための経費についてその根拠となる作業日誌や領収書等の資料を提出することがあるため、契約時にどのような資料が必要なのか確認してください。</a:t>
            </a:r>
            <a:endParaRPr lang="en-US" altLang="ja-JP" dirty="0"/>
          </a:p>
          <a:p>
            <a:pPr eaLnBrk="1" hangingPunct="1">
              <a:spcBef>
                <a:spcPct val="0"/>
              </a:spcBef>
            </a:pPr>
            <a:endParaRPr lang="en-US" altLang="ja-JP" dirty="0"/>
          </a:p>
          <a:p>
            <a:pPr eaLnBrk="1" hangingPunct="1">
              <a:spcBef>
                <a:spcPct val="0"/>
              </a:spcBef>
            </a:pPr>
            <a:r>
              <a:rPr lang="ja-JP" altLang="en-US" dirty="0"/>
              <a:t>また、都道府県は、本事業を委託事業として発注する際に入札を行うこともあります。その場合、入札説明書等を確認し、必要な書類をそろえて入札する必要があります。</a:t>
            </a:r>
            <a:endParaRPr lang="en-US" altLang="ja-JP"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7</a:t>
            </a:fld>
            <a:endParaRPr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8D88E950-1829-4DA1-8FA8-26E20435A1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a:extLst>
              <a:ext uri="{FF2B5EF4-FFF2-40B4-BE49-F238E27FC236}">
                <a16:creationId xmlns:a16="http://schemas.microsoft.com/office/drawing/2014/main" id="{E1579026-93FD-476A-B1B5-5800CD1EFC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9700" name="スライド番号プレースホルダー 3">
            <a:extLst>
              <a:ext uri="{FF2B5EF4-FFF2-40B4-BE49-F238E27FC236}">
                <a16:creationId xmlns:a16="http://schemas.microsoft.com/office/drawing/2014/main" id="{77D6C669-9A43-432C-B832-2E8C2DF8BD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798C1D-3427-42AC-BC45-2983206DE0E6}" type="slidenum">
              <a:rPr lang="ja-JP" altLang="en-US" smtClean="0"/>
              <a:pPr fontAlgn="base">
                <a:spcBef>
                  <a:spcPct val="0"/>
                </a:spcBef>
                <a:spcAft>
                  <a:spcPct val="0"/>
                </a:spcAft>
              </a:pPr>
              <a:t>8</a:t>
            </a:fld>
            <a:endParaRPr lang="ja-JP" altLang="en-US" dirty="0"/>
          </a:p>
        </p:txBody>
      </p:sp>
    </p:spTree>
    <p:extLst>
      <p:ext uri="{BB962C8B-B14F-4D97-AF65-F5344CB8AC3E}">
        <p14:creationId xmlns:p14="http://schemas.microsoft.com/office/powerpoint/2010/main" val="1607814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D74D4D22-4455-4C91-8F5F-0FABF1318E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6B218A8F-98D1-433C-A4F2-388C0A2DB4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kumimoji="1" lang="ja-JP" altLang="en-US" dirty="0"/>
              <a:t>一般的な指定管理鳥獣捕獲等事業の流れをテキスト</a:t>
            </a:r>
            <a:r>
              <a:rPr kumimoji="1" lang="en-US" altLang="ja-JP" dirty="0"/>
              <a:t>74</a:t>
            </a:r>
            <a:r>
              <a:rPr kumimoji="1" lang="ja-JP" altLang="en-US" dirty="0"/>
              <a:t>ページ、図</a:t>
            </a:r>
            <a:r>
              <a:rPr kumimoji="1" lang="en-US" altLang="ja-JP" dirty="0"/>
              <a:t>4-2</a:t>
            </a:r>
            <a:r>
              <a:rPr kumimoji="1" lang="ja-JP" altLang="en-US" dirty="0"/>
              <a:t>に示します。</a:t>
            </a:r>
            <a:endParaRPr kumimoji="1" lang="en-US" altLang="ja-JP" dirty="0"/>
          </a:p>
          <a:p>
            <a:pPr eaLnBrk="1" hangingPunct="1">
              <a:spcBef>
                <a:spcPct val="0"/>
              </a:spcBef>
            </a:pPr>
            <a:endParaRPr kumimoji="1" lang="en-US" altLang="ja-JP" dirty="0"/>
          </a:p>
          <a:p>
            <a:pPr eaLnBrk="1" hangingPunct="1">
              <a:spcBef>
                <a:spcPct val="0"/>
              </a:spcBef>
            </a:pPr>
            <a:r>
              <a:rPr kumimoji="1" lang="ja-JP" altLang="en-US" dirty="0"/>
              <a:t>発注者である都道府県等は、指定鳥獣捕獲等事業実施計画に基づき、指定管理鳥獣捕獲等事業の業務内容等を仕様書として定めます。</a:t>
            </a:r>
            <a:endParaRPr kumimoji="1" lang="en-US" altLang="ja-JP" dirty="0"/>
          </a:p>
          <a:p>
            <a:pPr eaLnBrk="1" hangingPunct="1">
              <a:spcBef>
                <a:spcPct val="0"/>
              </a:spcBef>
            </a:pPr>
            <a:r>
              <a:rPr kumimoji="1" lang="ja-JP" altLang="en-US" dirty="0"/>
              <a:t>仕様書を定めたら、受託業者を選定するため入札公告を行います。</a:t>
            </a:r>
            <a:endParaRPr kumimoji="1" lang="en-US" altLang="ja-JP" dirty="0"/>
          </a:p>
          <a:p>
            <a:pPr eaLnBrk="1" hangingPunct="1">
              <a:spcBef>
                <a:spcPct val="0"/>
              </a:spcBef>
            </a:pPr>
            <a:r>
              <a:rPr kumimoji="1" lang="ja-JP" altLang="en-US" dirty="0"/>
              <a:t>認定鳥獣捕獲等事業者が業務を受注するためには、国における全省庁統一参加資格や都道府県ごとに申請する競争参加資格を取得する必要があります。</a:t>
            </a:r>
          </a:p>
          <a:p>
            <a:pPr eaLnBrk="1" hangingPunct="1">
              <a:spcBef>
                <a:spcPct val="0"/>
              </a:spcBef>
            </a:pPr>
            <a:r>
              <a:rPr kumimoji="1" lang="ja-JP" altLang="en-US" dirty="0"/>
              <a:t>また、発注者が契約者を選定する際には、競争入札を行う場合が一般的です。入札では、仕様書に示された業務を遂行するために必要な費用を見積もり、発注者が定める方法で入札することになります。</a:t>
            </a:r>
            <a:endParaRPr kumimoji="1" lang="en-US" altLang="ja-JP" dirty="0"/>
          </a:p>
          <a:p>
            <a:pPr eaLnBrk="1" hangingPunct="1">
              <a:spcBef>
                <a:spcPct val="0"/>
              </a:spcBef>
            </a:pPr>
            <a:endParaRPr kumimoji="1" lang="ja-JP" altLang="en-US" dirty="0"/>
          </a:p>
          <a:p>
            <a:pPr eaLnBrk="1" hangingPunct="1">
              <a:spcBef>
                <a:spcPct val="0"/>
              </a:spcBef>
            </a:pPr>
            <a:r>
              <a:rPr kumimoji="1" lang="ja-JP" altLang="en-US" dirty="0"/>
              <a:t>受注後は発注者と契約を締結し業務を実施します。</a:t>
            </a:r>
            <a:endParaRPr kumimoji="1" lang="en-US" altLang="ja-JP" dirty="0"/>
          </a:p>
          <a:p>
            <a:pPr eaLnBrk="1" hangingPunct="1">
              <a:spcBef>
                <a:spcPct val="0"/>
              </a:spcBef>
            </a:pPr>
            <a:r>
              <a:rPr kumimoji="1" lang="ja-JP" altLang="en-US" dirty="0"/>
              <a:t>まずは発注者と仕様書の内容について綿密な打ち合わせを行います。次に、事前調査等必要な調査を行い、その結果や仕様書の内容をもとに業務計画書を作成します。</a:t>
            </a:r>
            <a:endParaRPr kumimoji="1" lang="en-US" altLang="ja-JP" dirty="0"/>
          </a:p>
          <a:p>
            <a:pPr eaLnBrk="1" hangingPunct="1">
              <a:spcBef>
                <a:spcPct val="0"/>
              </a:spcBef>
            </a:pPr>
            <a:r>
              <a:rPr kumimoji="1" lang="ja-JP" altLang="en-US" dirty="0"/>
              <a:t>業務計画書の記載内容に対し、発注者の承認が得られたら、捕獲等を行うための準備や各種調整を経て、捕獲等の作業を実施します。発注者は業務の監督者になりますので、作業の内容や進捗状況等について、適宜報告をする義務があります。</a:t>
            </a:r>
          </a:p>
          <a:p>
            <a:pPr eaLnBrk="1" hangingPunct="1">
              <a:spcBef>
                <a:spcPct val="0"/>
              </a:spcBef>
            </a:pPr>
            <a:r>
              <a:rPr kumimoji="1" lang="ja-JP" altLang="en-US" dirty="0"/>
              <a:t>業務が完了したら、収集した捕獲情報や作業の記録を整理・分析し、報告書を作成します。報告書を発注者に提出し、業務完了検査を受け、適切に業務が完了していると認められたら、契約額の支払いを受けます。</a:t>
            </a:r>
            <a:endParaRPr kumimoji="1" lang="en-US" altLang="ja-JP" dirty="0"/>
          </a:p>
          <a:p>
            <a:pPr eaLnBrk="1" hangingPunct="1">
              <a:spcBef>
                <a:spcPct val="0"/>
              </a:spcBef>
            </a:pPr>
            <a:endParaRPr kumimoji="1" lang="ja-JP" altLang="en-US" dirty="0"/>
          </a:p>
          <a:p>
            <a:pPr eaLnBrk="1" hangingPunct="1">
              <a:spcBef>
                <a:spcPct val="0"/>
              </a:spcBef>
            </a:pPr>
            <a:r>
              <a:rPr kumimoji="1" lang="ja-JP" altLang="en-US" dirty="0"/>
              <a:t>発注者は、業務完了後に業務の評価を行い、策定した指定管理鳥獣捕獲等事業実施計画の課題抽出と改善策の検討を行います。</a:t>
            </a:r>
            <a:endParaRPr kumimoji="1" lang="en-US" altLang="ja-JP" dirty="0"/>
          </a:p>
          <a:p>
            <a:pPr eaLnBrk="1" hangingPunct="1">
              <a:spcBef>
                <a:spcPct val="0"/>
              </a:spcBef>
            </a:pPr>
            <a:r>
              <a:rPr kumimoji="1" lang="ja-JP" altLang="en-US" dirty="0"/>
              <a:t>その結果、次年度の事業実施に向けて策定される指定管理鳥獣捕獲等事業実施計画が改善され、より効率的・効果的な業務を実現していく流れを生み出します。</a:t>
            </a:r>
          </a:p>
          <a:p>
            <a:pPr eaLnBrk="1" hangingPunct="1">
              <a:spcBef>
                <a:spcPct val="0"/>
              </a:spcBef>
            </a:pPr>
            <a:endParaRPr kumimoji="1" lang="ja-JP" altLang="en-US" dirty="0"/>
          </a:p>
        </p:txBody>
      </p:sp>
      <p:sp>
        <p:nvSpPr>
          <p:cNvPr id="17412" name="スライド番号プレースホルダー 3">
            <a:extLst>
              <a:ext uri="{FF2B5EF4-FFF2-40B4-BE49-F238E27FC236}">
                <a16:creationId xmlns:a16="http://schemas.microsoft.com/office/drawing/2014/main" id="{1CCCECEB-3FB5-430A-8332-E44225F85F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0EF62561-EE81-4F85-9AC5-686F447537A0}" type="slidenum">
              <a:rPr lang="en-US" altLang="ja-JP" smtClean="0"/>
              <a:pPr fontAlgn="base">
                <a:spcBef>
                  <a:spcPct val="0"/>
                </a:spcBef>
                <a:spcAft>
                  <a:spcPct val="0"/>
                </a:spcAft>
              </a:pPr>
              <a:t>9</a:t>
            </a:fld>
            <a:endParaRPr lang="en-US" altLang="ja-JP" dirty="0"/>
          </a:p>
        </p:txBody>
      </p:sp>
    </p:spTree>
    <p:extLst>
      <p:ext uri="{BB962C8B-B14F-4D97-AF65-F5344CB8AC3E}">
        <p14:creationId xmlns:p14="http://schemas.microsoft.com/office/powerpoint/2010/main" val="4189814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C37D2117-D709-4F4C-ACD2-1DC2343948D1}"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79A84948-5566-4286-8E1B-4B4E0CC90941}" type="slidenum">
              <a:rPr lang="ja-JP" altLang="en-US" smtClean="0"/>
              <a:pPr>
                <a:defRPr/>
              </a:pPr>
              <a:t>‹#›</a:t>
            </a:fld>
            <a:endParaRPr lang="ja-JP" alt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7413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4149ADFF-4B75-4E35-B888-917E6FD93A67}"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358CCCAD-9BDE-4715-8EBB-47D73935B946}" type="slidenum">
              <a:rPr lang="ja-JP" altLang="en-US" smtClean="0"/>
              <a:pPr>
                <a:defRPr/>
              </a:pPr>
              <a:t>‹#›</a:t>
            </a:fld>
            <a:endParaRPr lang="ja-JP" altLang="en-US" dirty="0"/>
          </a:p>
        </p:txBody>
      </p:sp>
    </p:spTree>
    <p:extLst>
      <p:ext uri="{BB962C8B-B14F-4D97-AF65-F5344CB8AC3E}">
        <p14:creationId xmlns:p14="http://schemas.microsoft.com/office/powerpoint/2010/main" val="383083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8B5471A9-3B46-47DB-81B1-ECCE281EAA77}"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8B273EEE-4765-4A2B-8897-528DF828FC3F}" type="slidenum">
              <a:rPr lang="ja-JP" altLang="en-US" smtClean="0"/>
              <a:pPr>
                <a:defRPr/>
              </a:pPr>
              <a:t>‹#›</a:t>
            </a:fld>
            <a:endParaRPr lang="ja-JP" altLang="en-US" dirty="0"/>
          </a:p>
        </p:txBody>
      </p:sp>
    </p:spTree>
    <p:extLst>
      <p:ext uri="{BB962C8B-B14F-4D97-AF65-F5344CB8AC3E}">
        <p14:creationId xmlns:p14="http://schemas.microsoft.com/office/powerpoint/2010/main" val="428036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E8D44226-4556-4712-B60E-DFF7E88B765A}"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E33416AD-4D77-4468-BED3-2399B9BF7345}" type="slidenum">
              <a:rPr lang="ja-JP" altLang="en-US" smtClean="0"/>
              <a:pPr>
                <a:defRPr/>
              </a:pPr>
              <a:t>‹#›</a:t>
            </a:fld>
            <a:endParaRPr lang="ja-JP" altLang="en-US" dirty="0"/>
          </a:p>
        </p:txBody>
      </p:sp>
    </p:spTree>
    <p:extLst>
      <p:ext uri="{BB962C8B-B14F-4D97-AF65-F5344CB8AC3E}">
        <p14:creationId xmlns:p14="http://schemas.microsoft.com/office/powerpoint/2010/main" val="2012223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93272E3B-CBF8-4BD0-8780-C3E3811FE666}"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5396A297-FE13-4CAF-BDBA-3E99332B17C9}" type="slidenum">
              <a:rPr lang="ja-JP" altLang="en-US" smtClean="0"/>
              <a:pPr>
                <a:defRPr/>
              </a:pPr>
              <a:t>‹#›</a:t>
            </a:fld>
            <a:endParaRPr lang="ja-JP" alt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065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86583A89-64FC-44D1-BAAE-79E903FF31A7}" type="datetimeFigureOut">
              <a:rPr lang="ja-JP" altLang="en-US" smtClean="0"/>
              <a:pPr>
                <a:defRPr/>
              </a:pPr>
              <a:t>2024/3/19</a:t>
            </a:fld>
            <a:endParaRPr lang="ja-JP" altLang="en-US" dirty="0"/>
          </a:p>
        </p:txBody>
      </p:sp>
      <p:sp>
        <p:nvSpPr>
          <p:cNvPr id="6" name="Footer Placeholder 5"/>
          <p:cNvSpPr>
            <a:spLocks noGrp="1"/>
          </p:cNvSpPr>
          <p:nvPr>
            <p:ph type="ftr" sz="quarter" idx="11"/>
          </p:nvPr>
        </p:nvSpPr>
        <p:spPr/>
        <p:txBody>
          <a:bodyPr/>
          <a:lstStyle/>
          <a:p>
            <a:pPr>
              <a:defRPr/>
            </a:pPr>
            <a:endParaRPr lang="ja-JP" altLang="en-US" dirty="0"/>
          </a:p>
        </p:txBody>
      </p:sp>
      <p:sp>
        <p:nvSpPr>
          <p:cNvPr id="7" name="Slide Number Placeholder 6"/>
          <p:cNvSpPr>
            <a:spLocks noGrp="1"/>
          </p:cNvSpPr>
          <p:nvPr>
            <p:ph type="sldNum" sz="quarter" idx="12"/>
          </p:nvPr>
        </p:nvSpPr>
        <p:spPr/>
        <p:txBody>
          <a:bodyPr/>
          <a:lstStyle/>
          <a:p>
            <a:pPr>
              <a:defRPr/>
            </a:pPr>
            <a:fld id="{BB5F7F79-BE30-4ECA-AF13-74AB72D6924D}" type="slidenum">
              <a:rPr lang="ja-JP" altLang="en-US" smtClean="0"/>
              <a:pPr>
                <a:defRPr/>
              </a:pPr>
              <a:t>‹#›</a:t>
            </a:fld>
            <a:endParaRPr lang="ja-JP" altLang="en-US" dirty="0"/>
          </a:p>
        </p:txBody>
      </p:sp>
    </p:spTree>
    <p:extLst>
      <p:ext uri="{BB962C8B-B14F-4D97-AF65-F5344CB8AC3E}">
        <p14:creationId xmlns:p14="http://schemas.microsoft.com/office/powerpoint/2010/main" val="3777753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811BB0E7-8226-447B-9B17-5FE7C417B5AB}" type="datetimeFigureOut">
              <a:rPr lang="ja-JP" altLang="en-US" smtClean="0"/>
              <a:pPr>
                <a:defRPr/>
              </a:pPr>
              <a:t>2024/3/19</a:t>
            </a:fld>
            <a:endParaRPr lang="ja-JP" altLang="en-US" dirty="0"/>
          </a:p>
        </p:txBody>
      </p:sp>
      <p:sp>
        <p:nvSpPr>
          <p:cNvPr id="8" name="Footer Placeholder 7"/>
          <p:cNvSpPr>
            <a:spLocks noGrp="1"/>
          </p:cNvSpPr>
          <p:nvPr>
            <p:ph type="ftr" sz="quarter" idx="11"/>
          </p:nvPr>
        </p:nvSpPr>
        <p:spPr/>
        <p:txBody>
          <a:bodyPr/>
          <a:lstStyle/>
          <a:p>
            <a:pPr>
              <a:defRPr/>
            </a:pPr>
            <a:endParaRPr lang="ja-JP" altLang="en-US" dirty="0"/>
          </a:p>
        </p:txBody>
      </p:sp>
      <p:sp>
        <p:nvSpPr>
          <p:cNvPr id="9" name="Slide Number Placeholder 8"/>
          <p:cNvSpPr>
            <a:spLocks noGrp="1"/>
          </p:cNvSpPr>
          <p:nvPr>
            <p:ph type="sldNum" sz="quarter" idx="12"/>
          </p:nvPr>
        </p:nvSpPr>
        <p:spPr/>
        <p:txBody>
          <a:bodyPr/>
          <a:lstStyle/>
          <a:p>
            <a:pPr>
              <a:defRPr/>
            </a:pPr>
            <a:fld id="{614B5E58-1014-4100-B801-3A7ED0BB690B}" type="slidenum">
              <a:rPr lang="ja-JP" altLang="en-US" smtClean="0"/>
              <a:pPr>
                <a:defRPr/>
              </a:pPr>
              <a:t>‹#›</a:t>
            </a:fld>
            <a:endParaRPr lang="ja-JP" altLang="en-US" dirty="0"/>
          </a:p>
        </p:txBody>
      </p:sp>
    </p:spTree>
    <p:extLst>
      <p:ext uri="{BB962C8B-B14F-4D97-AF65-F5344CB8AC3E}">
        <p14:creationId xmlns:p14="http://schemas.microsoft.com/office/powerpoint/2010/main" val="1328318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809F3DC1-C73F-4FEB-81C3-062BFFB3D577}" type="datetimeFigureOut">
              <a:rPr lang="ja-JP" altLang="en-US" smtClean="0"/>
              <a:pPr>
                <a:defRPr/>
              </a:pPr>
              <a:t>2024/3/19</a:t>
            </a:fld>
            <a:endParaRPr lang="ja-JP" altLang="en-US" dirty="0"/>
          </a:p>
        </p:txBody>
      </p:sp>
      <p:sp>
        <p:nvSpPr>
          <p:cNvPr id="4" name="Footer Placeholder 3"/>
          <p:cNvSpPr>
            <a:spLocks noGrp="1"/>
          </p:cNvSpPr>
          <p:nvPr>
            <p:ph type="ftr" sz="quarter" idx="11"/>
          </p:nvPr>
        </p:nvSpPr>
        <p:spPr/>
        <p:txBody>
          <a:bodyPr/>
          <a:lstStyle/>
          <a:p>
            <a:pPr>
              <a:defRPr/>
            </a:pPr>
            <a:endParaRPr lang="ja-JP" altLang="en-US" dirty="0"/>
          </a:p>
        </p:txBody>
      </p:sp>
      <p:sp>
        <p:nvSpPr>
          <p:cNvPr id="5" name="Slide Number Placeholder 4"/>
          <p:cNvSpPr>
            <a:spLocks noGrp="1"/>
          </p:cNvSpPr>
          <p:nvPr>
            <p:ph type="sldNum" sz="quarter" idx="12"/>
          </p:nvPr>
        </p:nvSpPr>
        <p:spPr/>
        <p:txBody>
          <a:bodyPr/>
          <a:lstStyle/>
          <a:p>
            <a:pPr>
              <a:defRPr/>
            </a:pPr>
            <a:fld id="{D577B018-7F70-4ED2-86D9-F521912414ED}" type="slidenum">
              <a:rPr lang="ja-JP" altLang="en-US" smtClean="0"/>
              <a:pPr>
                <a:defRPr/>
              </a:pPr>
              <a:t>‹#›</a:t>
            </a:fld>
            <a:endParaRPr lang="ja-JP" altLang="en-US" dirty="0"/>
          </a:p>
        </p:txBody>
      </p:sp>
    </p:spTree>
    <p:extLst>
      <p:ext uri="{BB962C8B-B14F-4D97-AF65-F5344CB8AC3E}">
        <p14:creationId xmlns:p14="http://schemas.microsoft.com/office/powerpoint/2010/main" val="390960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0B57E2A9-74C3-4A7F-9F7E-07CD0F6FAD9D}" type="datetimeFigureOut">
              <a:rPr lang="ja-JP" altLang="en-US" smtClean="0"/>
              <a:pPr>
                <a:defRPr/>
              </a:pPr>
              <a:t>2024/3/19</a:t>
            </a:fld>
            <a:endParaRPr lang="ja-JP" alt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ja-JP" altLang="en-US" dirty="0"/>
          </a:p>
        </p:txBody>
      </p:sp>
      <p:sp>
        <p:nvSpPr>
          <p:cNvPr id="9" name="Slide Number Placeholder 8"/>
          <p:cNvSpPr>
            <a:spLocks noGrp="1"/>
          </p:cNvSpPr>
          <p:nvPr>
            <p:ph type="sldNum" sz="quarter" idx="12"/>
          </p:nvPr>
        </p:nvSpPr>
        <p:spPr/>
        <p:txBody>
          <a:bodyPr/>
          <a:lstStyle/>
          <a:p>
            <a:pPr>
              <a:defRPr/>
            </a:pPr>
            <a:fld id="{D43D292C-5392-460A-9F58-90B378E799BA}" type="slidenum">
              <a:rPr lang="ja-JP" altLang="en-US" smtClean="0"/>
              <a:pPr>
                <a:defRPr/>
              </a:pPr>
              <a:t>‹#›</a:t>
            </a:fld>
            <a:endParaRPr lang="ja-JP" altLang="en-US" dirty="0"/>
          </a:p>
        </p:txBody>
      </p:sp>
    </p:spTree>
    <p:extLst>
      <p:ext uri="{BB962C8B-B14F-4D97-AF65-F5344CB8AC3E}">
        <p14:creationId xmlns:p14="http://schemas.microsoft.com/office/powerpoint/2010/main" val="134416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4149ADFF-4B75-4E35-B888-917E6FD93A67}" type="datetimeFigureOut">
              <a:rPr lang="ja-JP" altLang="en-US" smtClean="0"/>
              <a:pPr>
                <a:defRPr/>
              </a:pPr>
              <a:t>2024/3/19</a:t>
            </a:fld>
            <a:endParaRPr lang="ja-JP" alt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ja-JP" alt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358CCCAD-9BDE-4715-8EBB-47D73935B946}" type="slidenum">
              <a:rPr lang="ja-JP" altLang="en-US" smtClean="0"/>
              <a:pPr>
                <a:defRPr/>
              </a:pPr>
              <a:t>‹#›</a:t>
            </a:fld>
            <a:endParaRPr lang="ja-JP" altLang="en-US" dirty="0"/>
          </a:p>
        </p:txBody>
      </p:sp>
    </p:spTree>
    <p:extLst>
      <p:ext uri="{BB962C8B-B14F-4D97-AF65-F5344CB8AC3E}">
        <p14:creationId xmlns:p14="http://schemas.microsoft.com/office/powerpoint/2010/main" val="2574703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8355688C-0AED-4AF3-9B0E-4A415EA789DD}" type="datetimeFigureOut">
              <a:rPr lang="ja-JP" altLang="en-US" smtClean="0"/>
              <a:pPr>
                <a:defRPr/>
              </a:pPr>
              <a:t>2024/3/19</a:t>
            </a:fld>
            <a:endParaRPr lang="ja-JP" altLang="en-US" dirty="0"/>
          </a:p>
        </p:txBody>
      </p:sp>
      <p:sp>
        <p:nvSpPr>
          <p:cNvPr id="6" name="Footer Placeholder 5"/>
          <p:cNvSpPr>
            <a:spLocks noGrp="1"/>
          </p:cNvSpPr>
          <p:nvPr>
            <p:ph type="ftr" sz="quarter" idx="11"/>
          </p:nvPr>
        </p:nvSpPr>
        <p:spPr/>
        <p:txBody>
          <a:bodyPr/>
          <a:lstStyle/>
          <a:p>
            <a:pPr>
              <a:defRPr/>
            </a:pPr>
            <a:endParaRPr lang="ja-JP" altLang="en-US" dirty="0"/>
          </a:p>
        </p:txBody>
      </p:sp>
      <p:sp>
        <p:nvSpPr>
          <p:cNvPr id="7" name="Slide Number Placeholder 6"/>
          <p:cNvSpPr>
            <a:spLocks noGrp="1"/>
          </p:cNvSpPr>
          <p:nvPr>
            <p:ph type="sldNum" sz="quarter" idx="12"/>
          </p:nvPr>
        </p:nvSpPr>
        <p:spPr/>
        <p:txBody>
          <a:bodyPr/>
          <a:lstStyle/>
          <a:p>
            <a:pPr>
              <a:defRPr/>
            </a:pPr>
            <a:fld id="{B24FA045-5FC6-4F0D-BA55-E8B44D1BA6AA}" type="slidenum">
              <a:rPr lang="ja-JP" altLang="en-US" smtClean="0"/>
              <a:pPr>
                <a:defRPr/>
              </a:pPr>
              <a:t>‹#›</a:t>
            </a:fld>
            <a:endParaRPr lang="ja-JP" altLang="en-US" dirty="0"/>
          </a:p>
        </p:txBody>
      </p:sp>
    </p:spTree>
    <p:extLst>
      <p:ext uri="{BB962C8B-B14F-4D97-AF65-F5344CB8AC3E}">
        <p14:creationId xmlns:p14="http://schemas.microsoft.com/office/powerpoint/2010/main" val="3213117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4149ADFF-4B75-4E35-B888-917E6FD93A67}" type="datetimeFigureOut">
              <a:rPr lang="ja-JP" altLang="en-US" smtClean="0"/>
              <a:pPr>
                <a:defRPr/>
              </a:pPr>
              <a:t>2024/3/19</a:t>
            </a:fld>
            <a:endParaRPr lang="ja-JP" alt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ja-JP" alt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358CCCAD-9BDE-4715-8EBB-47D73935B946}" type="slidenum">
              <a:rPr lang="ja-JP" altLang="en-US" smtClean="0"/>
              <a:pPr>
                <a:defRPr/>
              </a:pPr>
              <a:t>‹#›</a:t>
            </a:fld>
            <a:endParaRPr lang="ja-JP" alt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2205584"/>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C0EE02-AD18-430B-B3BA-893EFD243C96}"/>
              </a:ext>
            </a:extLst>
          </p:cNvPr>
          <p:cNvSpPr>
            <a:spLocks noGrp="1"/>
          </p:cNvSpPr>
          <p:nvPr>
            <p:ph type="ctrTitle"/>
          </p:nvPr>
        </p:nvSpPr>
        <p:spPr>
          <a:xfrm>
            <a:off x="665163" y="1673180"/>
            <a:ext cx="7813675" cy="2673350"/>
          </a:xfrm>
        </p:spPr>
        <p:txBody>
          <a:bodyPr anchor="ctr" anchorCtr="1">
            <a:normAutofit/>
          </a:bodyPr>
          <a:lstStyle/>
          <a:p>
            <a:pPr algn="ctr" eaLnBrk="1" fontAlgn="auto" hangingPunct="1">
              <a:spcAft>
                <a:spcPts val="0"/>
              </a:spcAft>
              <a:defRPr/>
            </a:pPr>
            <a:r>
              <a:rPr lang="ja-JP" altLang="en-US" sz="4100" dirty="0"/>
              <a:t>認定鳥獣捕獲等事業者</a:t>
            </a:r>
            <a:br>
              <a:rPr lang="en-US" altLang="ja-JP" sz="4100" dirty="0"/>
            </a:br>
            <a:r>
              <a:rPr lang="ja-JP" altLang="en-US" sz="4100" dirty="0"/>
              <a:t>捕獲従事者研修会資料</a:t>
            </a:r>
            <a:br>
              <a:rPr lang="en-US" altLang="ja-JP" sz="4100" dirty="0"/>
            </a:br>
            <a:br>
              <a:rPr lang="en-US" altLang="ja-JP" sz="4500" dirty="0"/>
            </a:br>
            <a:r>
              <a:rPr lang="ja-JP" altLang="en-US" sz="3600" dirty="0"/>
              <a:t>４　指定管理鳥獣捕獲等事業</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FDDD30-9195-49D6-98B9-ACBD25F3DDB3}"/>
              </a:ext>
            </a:extLst>
          </p:cNvPr>
          <p:cNvSpPr>
            <a:spLocks noGrp="1"/>
          </p:cNvSpPr>
          <p:nvPr>
            <p:ph type="title"/>
          </p:nvPr>
        </p:nvSpPr>
        <p:spPr>
          <a:xfrm>
            <a:off x="723471" y="264695"/>
            <a:ext cx="7543800" cy="1279942"/>
          </a:xfrm>
        </p:spPr>
        <p:txBody>
          <a:bodyPr>
            <a:noAutofit/>
          </a:bodyPr>
          <a:lstStyle/>
          <a:p>
            <a:pPr>
              <a:defRPr/>
            </a:pPr>
            <a:r>
              <a:rPr kumimoji="0" lang="en-US" altLang="ja-JP" sz="3600" dirty="0">
                <a:latin typeface="+mj-ea"/>
              </a:rPr>
              <a:t>4</a:t>
            </a:r>
            <a:r>
              <a:rPr kumimoji="0" lang="ja-JP" altLang="en-US" sz="3600" dirty="0">
                <a:latin typeface="+mj-ea"/>
              </a:rPr>
              <a:t>　指定管理鳥獣捕獲等事業</a:t>
            </a:r>
            <a:endParaRPr kumimoji="0" lang="en-US" altLang="ja-JP" sz="3600" dirty="0">
              <a:latin typeface="+mj-ea"/>
            </a:endParaRPr>
          </a:p>
        </p:txBody>
      </p:sp>
      <p:sp>
        <p:nvSpPr>
          <p:cNvPr id="28675" name="コンテンツ プレースホルダー 2">
            <a:extLst>
              <a:ext uri="{FF2B5EF4-FFF2-40B4-BE49-F238E27FC236}">
                <a16:creationId xmlns:a16="http://schemas.microsoft.com/office/drawing/2014/main" id="{4427C979-E40B-4EBF-812D-73A88E76648C}"/>
              </a:ext>
            </a:extLst>
          </p:cNvPr>
          <p:cNvSpPr>
            <a:spLocks noGrp="1"/>
          </p:cNvSpPr>
          <p:nvPr>
            <p:ph idx="1"/>
          </p:nvPr>
        </p:nvSpPr>
        <p:spPr>
          <a:xfrm>
            <a:off x="822325" y="1846263"/>
            <a:ext cx="7673975" cy="4022725"/>
          </a:xfrm>
        </p:spPr>
        <p:txBody>
          <a:bodyPr>
            <a:normAutofit/>
          </a:bodyPr>
          <a:lstStyle/>
          <a:p>
            <a:r>
              <a:rPr kumimoji="0" lang="en-US" altLang="ja-JP" sz="2800" dirty="0">
                <a:solidFill>
                  <a:schemeClr val="tx1"/>
                </a:solidFill>
                <a:latin typeface="+mj-ea"/>
                <a:ea typeface="+mj-ea"/>
              </a:rPr>
              <a:t>4.1</a:t>
            </a:r>
            <a:r>
              <a:rPr kumimoji="0" lang="ja-JP" altLang="en-US" sz="2800" dirty="0">
                <a:solidFill>
                  <a:schemeClr val="tx1"/>
                </a:solidFill>
                <a:latin typeface="+mj-ea"/>
                <a:ea typeface="+mj-ea"/>
              </a:rPr>
              <a:t>　指定管理鳥獣捕獲等事業とは</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4.2</a:t>
            </a:r>
            <a:r>
              <a:rPr kumimoji="0" lang="ja-JP" altLang="en-US" sz="2800" dirty="0">
                <a:solidFill>
                  <a:schemeClr val="tx1"/>
                </a:solidFill>
                <a:latin typeface="+mj-ea"/>
                <a:ea typeface="+mj-ea"/>
              </a:rPr>
              <a:t>　指定管理鳥獣捕獲等事業の流れ</a:t>
            </a:r>
            <a:endParaRPr kumimoji="0" lang="en-US" altLang="ja-JP" sz="2800" dirty="0">
              <a:solidFill>
                <a:schemeClr val="tx1"/>
              </a:solidFill>
              <a:latin typeface="+mj-ea"/>
              <a:ea typeface="+mj-ea"/>
            </a:endParaRPr>
          </a:p>
          <a:p>
            <a:r>
              <a:rPr kumimoji="0" lang="en-US" altLang="ja-JP" sz="2800" dirty="0">
                <a:solidFill>
                  <a:srgbClr val="C00000"/>
                </a:solidFill>
                <a:latin typeface="+mj-ea"/>
                <a:ea typeface="+mj-ea"/>
              </a:rPr>
              <a:t>4.3</a:t>
            </a:r>
            <a:r>
              <a:rPr kumimoji="0" lang="ja-JP" altLang="en-US" sz="2800" dirty="0">
                <a:solidFill>
                  <a:srgbClr val="C00000"/>
                </a:solidFill>
                <a:latin typeface="+mj-ea"/>
                <a:ea typeface="+mj-ea"/>
              </a:rPr>
              <a:t>　捕獲作業の実施</a:t>
            </a:r>
            <a:endParaRPr kumimoji="0" lang="en-US" altLang="ja-JP" sz="2800" dirty="0">
              <a:solidFill>
                <a:srgbClr val="C00000"/>
              </a:solidFill>
              <a:latin typeface="+mj-ea"/>
              <a:ea typeface="+mj-ea"/>
            </a:endParaRPr>
          </a:p>
          <a:p>
            <a:r>
              <a:rPr kumimoji="0" lang="en-US" altLang="ja-JP" sz="2800" dirty="0">
                <a:solidFill>
                  <a:schemeClr val="tx1"/>
                </a:solidFill>
                <a:latin typeface="+mj-ea"/>
                <a:ea typeface="+mj-ea"/>
              </a:rPr>
              <a:t>4.4</a:t>
            </a:r>
            <a:r>
              <a:rPr kumimoji="0" lang="ja-JP" altLang="en-US" sz="2800" dirty="0">
                <a:solidFill>
                  <a:schemeClr val="tx1"/>
                </a:solidFill>
                <a:latin typeface="+mj-ea"/>
                <a:ea typeface="+mj-ea"/>
              </a:rPr>
              <a:t>　安全管理マニュアル</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4.5</a:t>
            </a:r>
            <a:r>
              <a:rPr kumimoji="0" lang="ja-JP" altLang="en-US" sz="2800" dirty="0">
                <a:solidFill>
                  <a:schemeClr val="tx1"/>
                </a:solidFill>
                <a:latin typeface="+mj-ea"/>
                <a:ea typeface="+mj-ea"/>
              </a:rPr>
              <a:t>　受託事業の業務報告書の作成</a:t>
            </a:r>
            <a:endParaRPr kumimoji="0" lang="en-US" altLang="ja-JP" sz="2800" dirty="0">
              <a:solidFill>
                <a:schemeClr val="tx1"/>
              </a:solidFill>
              <a:latin typeface="+mj-ea"/>
              <a:ea typeface="+mj-ea"/>
            </a:endParaRPr>
          </a:p>
        </p:txBody>
      </p:sp>
    </p:spTree>
    <p:extLst>
      <p:ext uri="{BB962C8B-B14F-4D97-AF65-F5344CB8AC3E}">
        <p14:creationId xmlns:p14="http://schemas.microsoft.com/office/powerpoint/2010/main" val="3367162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コンテンツ プレースホルダー 2">
            <a:extLst>
              <a:ext uri="{FF2B5EF4-FFF2-40B4-BE49-F238E27FC236}">
                <a16:creationId xmlns:a16="http://schemas.microsoft.com/office/drawing/2014/main" id="{94C0BB57-477C-4859-BB56-DD46F2DD8696}"/>
              </a:ext>
            </a:extLst>
          </p:cNvPr>
          <p:cNvSpPr txBox="1">
            <a:spLocks/>
          </p:cNvSpPr>
          <p:nvPr/>
        </p:nvSpPr>
        <p:spPr bwMode="auto">
          <a:xfrm>
            <a:off x="652463" y="635000"/>
            <a:ext cx="849153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4.3.1</a:t>
            </a:r>
            <a:r>
              <a:rPr lang="ja-JP" altLang="en-US" sz="3600" u="sng" dirty="0"/>
              <a:t>　捕獲作業の準備</a:t>
            </a:r>
            <a:endParaRPr lang="en-US" altLang="ja-JP" sz="3600" u="sng" dirty="0"/>
          </a:p>
        </p:txBody>
      </p:sp>
      <p:sp>
        <p:nvSpPr>
          <p:cNvPr id="4" name="コンテンツ プレースホルダー 2">
            <a:extLst>
              <a:ext uri="{FF2B5EF4-FFF2-40B4-BE49-F238E27FC236}">
                <a16:creationId xmlns:a16="http://schemas.microsoft.com/office/drawing/2014/main" id="{79211A1E-E125-4370-AD15-9542BB09381C}"/>
              </a:ext>
            </a:extLst>
          </p:cNvPr>
          <p:cNvSpPr txBox="1">
            <a:spLocks/>
          </p:cNvSpPr>
          <p:nvPr/>
        </p:nvSpPr>
        <p:spPr>
          <a:xfrm>
            <a:off x="800100" y="1400175"/>
            <a:ext cx="7543800" cy="396398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10000"/>
              </a:lnSpc>
              <a:buFont typeface="Wingdings" panose="05000000000000000000" pitchFamily="2" charset="2"/>
              <a:buChar char="q"/>
              <a:defRPr/>
            </a:pPr>
            <a:r>
              <a:rPr kumimoji="0" lang="ja-JP" altLang="en-US" sz="2700" dirty="0"/>
              <a:t>報告様式やチェックシート等の作業記録の作成</a:t>
            </a:r>
            <a:endParaRPr kumimoji="0" lang="en-US" altLang="ja-JP" sz="2700" dirty="0"/>
          </a:p>
          <a:p>
            <a:pPr marL="263525" indent="-263525" fontAlgn="auto">
              <a:lnSpc>
                <a:spcPct val="110000"/>
              </a:lnSpc>
              <a:buFont typeface="Wingdings" panose="05000000000000000000" pitchFamily="2" charset="2"/>
              <a:buChar char="q"/>
              <a:defRPr/>
            </a:pPr>
            <a:r>
              <a:rPr kumimoji="0" lang="ja-JP" altLang="en-US" sz="2700" dirty="0"/>
              <a:t>作業全体の流れや作業項目を整理した、事業従事者向け作業マニュアルの作成</a:t>
            </a:r>
            <a:endParaRPr kumimoji="0" lang="en-US" altLang="ja-JP" sz="2700" dirty="0"/>
          </a:p>
          <a:p>
            <a:pPr fontAlgn="auto">
              <a:lnSpc>
                <a:spcPct val="110000"/>
              </a:lnSpc>
              <a:buFont typeface="Wingdings" panose="05000000000000000000" pitchFamily="2" charset="2"/>
              <a:buChar char="q"/>
              <a:defRPr/>
            </a:pPr>
            <a:r>
              <a:rPr kumimoji="0" lang="ja-JP" altLang="en-US" sz="2700" dirty="0"/>
              <a:t>事業従事者向け研修の実施</a:t>
            </a:r>
            <a:endParaRPr kumimoji="0" lang="en-US" sz="2700" dirty="0"/>
          </a:p>
        </p:txBody>
      </p:sp>
      <p:sp>
        <p:nvSpPr>
          <p:cNvPr id="47108" name="テキスト ボックス 4">
            <a:extLst>
              <a:ext uri="{FF2B5EF4-FFF2-40B4-BE49-F238E27FC236}">
                <a16:creationId xmlns:a16="http://schemas.microsoft.com/office/drawing/2014/main" id="{D37EEEF5-2F77-4240-A1F9-94D33CEFCB8E}"/>
              </a:ext>
            </a:extLst>
          </p:cNvPr>
          <p:cNvSpPr txBox="1">
            <a:spLocks noChangeArrowheads="1"/>
          </p:cNvSpPr>
          <p:nvPr/>
        </p:nvSpPr>
        <p:spPr bwMode="auto">
          <a:xfrm>
            <a:off x="6583363" y="0"/>
            <a:ext cx="25606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75</a:t>
            </a:r>
            <a:r>
              <a:rPr lang="ja-JP" altLang="en-US" sz="2000" dirty="0">
                <a:latin typeface="+mn-ea"/>
                <a:ea typeface="+mn-ea"/>
              </a:rPr>
              <a:t>ページ</a:t>
            </a:r>
          </a:p>
        </p:txBody>
      </p:sp>
    </p:spTree>
    <p:extLst>
      <p:ext uri="{BB962C8B-B14F-4D97-AF65-F5344CB8AC3E}">
        <p14:creationId xmlns:p14="http://schemas.microsoft.com/office/powerpoint/2010/main" val="1155610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コンテンツ プレースホルダー 2">
            <a:extLst>
              <a:ext uri="{FF2B5EF4-FFF2-40B4-BE49-F238E27FC236}">
                <a16:creationId xmlns:a16="http://schemas.microsoft.com/office/drawing/2014/main" id="{94C0BB57-477C-4859-BB56-DD46F2DD8696}"/>
              </a:ext>
            </a:extLst>
          </p:cNvPr>
          <p:cNvSpPr txBox="1">
            <a:spLocks/>
          </p:cNvSpPr>
          <p:nvPr/>
        </p:nvSpPr>
        <p:spPr bwMode="auto">
          <a:xfrm>
            <a:off x="652463" y="635000"/>
            <a:ext cx="849153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4.3.2</a:t>
            </a:r>
            <a:r>
              <a:rPr lang="ja-JP" altLang="en-US" sz="3600" u="sng" dirty="0"/>
              <a:t>　作業開始時ミーティング</a:t>
            </a:r>
            <a:endParaRPr lang="en-US" altLang="ja-JP" sz="3600" u="sng" dirty="0"/>
          </a:p>
        </p:txBody>
      </p:sp>
      <p:sp>
        <p:nvSpPr>
          <p:cNvPr id="4" name="コンテンツ プレースホルダー 2">
            <a:extLst>
              <a:ext uri="{FF2B5EF4-FFF2-40B4-BE49-F238E27FC236}">
                <a16:creationId xmlns:a16="http://schemas.microsoft.com/office/drawing/2014/main" id="{79211A1E-E125-4370-AD15-9542BB09381C}"/>
              </a:ext>
            </a:extLst>
          </p:cNvPr>
          <p:cNvSpPr txBox="1">
            <a:spLocks/>
          </p:cNvSpPr>
          <p:nvPr/>
        </p:nvSpPr>
        <p:spPr>
          <a:xfrm>
            <a:off x="846138" y="1722438"/>
            <a:ext cx="7543800" cy="396398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10000"/>
              </a:lnSpc>
              <a:buFont typeface="Calibri" panose="020F0502020204030204" pitchFamily="34" charset="0"/>
              <a:buNone/>
              <a:defRPr/>
            </a:pPr>
            <a:r>
              <a:rPr kumimoji="0" lang="ja-JP" altLang="en-US" sz="2700" dirty="0">
                <a:solidFill>
                  <a:srgbClr val="C00000"/>
                </a:solidFill>
              </a:rPr>
              <a:t>主な確認事項</a:t>
            </a:r>
            <a:endParaRPr kumimoji="0" lang="en-US" altLang="ja-JP" sz="2700" dirty="0"/>
          </a:p>
          <a:p>
            <a:pPr fontAlgn="auto">
              <a:lnSpc>
                <a:spcPct val="110000"/>
              </a:lnSpc>
              <a:buFont typeface="Wingdings" panose="05000000000000000000" pitchFamily="2" charset="2"/>
              <a:buChar char="q"/>
              <a:defRPr/>
            </a:pPr>
            <a:r>
              <a:rPr kumimoji="0" lang="ja-JP" altLang="en-US" sz="2700" dirty="0"/>
              <a:t>当日の業務内容の確認</a:t>
            </a:r>
            <a:endParaRPr kumimoji="0" lang="en-US" altLang="ja-JP" sz="2700" dirty="0"/>
          </a:p>
          <a:p>
            <a:pPr fontAlgn="auto">
              <a:lnSpc>
                <a:spcPct val="110000"/>
              </a:lnSpc>
              <a:buFont typeface="Wingdings" panose="05000000000000000000" pitchFamily="2" charset="2"/>
              <a:buChar char="q"/>
              <a:defRPr/>
            </a:pPr>
            <a:r>
              <a:rPr kumimoji="0" lang="ja-JP" altLang="en-US" sz="2700" dirty="0"/>
              <a:t>従事者の健康状態の確認、装備チェック</a:t>
            </a:r>
            <a:endParaRPr kumimoji="0" lang="en-US" altLang="ja-JP" sz="2700" dirty="0"/>
          </a:p>
          <a:p>
            <a:pPr fontAlgn="auto">
              <a:lnSpc>
                <a:spcPct val="110000"/>
              </a:lnSpc>
              <a:buFont typeface="Wingdings" panose="05000000000000000000" pitchFamily="2" charset="2"/>
              <a:buChar char="q"/>
              <a:defRPr/>
            </a:pPr>
            <a:r>
              <a:rPr kumimoji="0" lang="ja-JP" altLang="en-US" sz="2700" dirty="0"/>
              <a:t>連絡方法の確認</a:t>
            </a:r>
            <a:endParaRPr kumimoji="0" lang="en-US" altLang="ja-JP" sz="2700" dirty="0"/>
          </a:p>
          <a:p>
            <a:pPr fontAlgn="auto">
              <a:lnSpc>
                <a:spcPct val="110000"/>
              </a:lnSpc>
              <a:buFont typeface="Wingdings" panose="05000000000000000000" pitchFamily="2" charset="2"/>
              <a:buChar char="q"/>
              <a:defRPr/>
            </a:pPr>
            <a:r>
              <a:rPr kumimoji="0" lang="ja-JP" altLang="en-US" sz="2700" dirty="0"/>
              <a:t>注意事項の確認</a:t>
            </a:r>
            <a:endParaRPr kumimoji="0" lang="en-US" altLang="ja-JP" sz="2700" dirty="0"/>
          </a:p>
          <a:p>
            <a:pPr fontAlgn="auto">
              <a:lnSpc>
                <a:spcPct val="110000"/>
              </a:lnSpc>
              <a:buFont typeface="Wingdings" panose="05000000000000000000" pitchFamily="2" charset="2"/>
              <a:buChar char="q"/>
              <a:defRPr/>
            </a:pPr>
            <a:r>
              <a:rPr kumimoji="0" lang="ja-JP" altLang="en-US" sz="2700" dirty="0"/>
              <a:t>要報告項目と報告方法の確認</a:t>
            </a:r>
            <a:endParaRPr kumimoji="0" lang="en-US" sz="2700" dirty="0"/>
          </a:p>
        </p:txBody>
      </p:sp>
      <p:sp>
        <p:nvSpPr>
          <p:cNvPr id="47108" name="テキスト ボックス 4">
            <a:extLst>
              <a:ext uri="{FF2B5EF4-FFF2-40B4-BE49-F238E27FC236}">
                <a16:creationId xmlns:a16="http://schemas.microsoft.com/office/drawing/2014/main" id="{D37EEEF5-2F77-4240-A1F9-94D33CEFCB8E}"/>
              </a:ext>
            </a:extLst>
          </p:cNvPr>
          <p:cNvSpPr txBox="1">
            <a:spLocks noChangeArrowheads="1"/>
          </p:cNvSpPr>
          <p:nvPr/>
        </p:nvSpPr>
        <p:spPr bwMode="auto">
          <a:xfrm>
            <a:off x="6583363" y="0"/>
            <a:ext cx="25606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75</a:t>
            </a:r>
            <a:r>
              <a:rPr lang="ja-JP" altLang="en-US" sz="2000" dirty="0">
                <a:latin typeface="+mn-ea"/>
                <a:ea typeface="+mn-ea"/>
              </a:rPr>
              <a:t>ページ</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7D0ABE2-A211-41F6-AB33-7259FC3AC717}"/>
              </a:ext>
            </a:extLst>
          </p:cNvPr>
          <p:cNvSpPr txBox="1">
            <a:spLocks/>
          </p:cNvSpPr>
          <p:nvPr/>
        </p:nvSpPr>
        <p:spPr>
          <a:xfrm>
            <a:off x="615950" y="1619250"/>
            <a:ext cx="8224838" cy="450215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00000"/>
              </a:lnSpc>
              <a:buFont typeface="Calibri" panose="020F0502020204030204" pitchFamily="34" charset="0"/>
              <a:buNone/>
              <a:defRPr/>
            </a:pPr>
            <a:r>
              <a:rPr kumimoji="0" lang="ja-JP" altLang="en-US" sz="2700" dirty="0">
                <a:solidFill>
                  <a:srgbClr val="C00000"/>
                </a:solidFill>
              </a:rPr>
              <a:t>法令や仕様書等に従い、適切に作業を実施する</a:t>
            </a:r>
            <a:endParaRPr kumimoji="0" lang="en-US" altLang="ja-JP" sz="2700" dirty="0">
              <a:solidFill>
                <a:srgbClr val="C00000"/>
              </a:solidFill>
            </a:endParaRPr>
          </a:p>
          <a:p>
            <a:pPr fontAlgn="auto">
              <a:lnSpc>
                <a:spcPct val="100000"/>
              </a:lnSpc>
              <a:buFont typeface="Wingdings" panose="05000000000000000000" pitchFamily="2" charset="2"/>
              <a:buChar char="q"/>
              <a:defRPr/>
            </a:pPr>
            <a:r>
              <a:rPr kumimoji="0" lang="ja-JP" altLang="en-US" sz="2700" dirty="0"/>
              <a:t>捕獲作業は２名以上で行う（原則）</a:t>
            </a:r>
            <a:endParaRPr kumimoji="0" lang="en-US" altLang="ja-JP" sz="2700" dirty="0"/>
          </a:p>
          <a:p>
            <a:pPr lvl="1" fontAlgn="auto">
              <a:lnSpc>
                <a:spcPct val="100000"/>
              </a:lnSpc>
              <a:spcBef>
                <a:spcPts val="600"/>
              </a:spcBef>
              <a:spcAft>
                <a:spcPts val="200"/>
              </a:spcAft>
              <a:buFont typeface="Wingdings" panose="05000000000000000000" pitchFamily="2" charset="2"/>
              <a:buChar char="Ø"/>
              <a:defRPr/>
            </a:pPr>
            <a:r>
              <a:rPr kumimoji="0" lang="ja-JP" altLang="en-US" sz="2700" dirty="0"/>
              <a:t>一時的に単独になる場合にも、緊急時にすぐに駆けつけられる範囲に捕獲従事者を配置する</a:t>
            </a:r>
            <a:endParaRPr kumimoji="0" lang="en-US" altLang="ja-JP" sz="2700" dirty="0"/>
          </a:p>
          <a:p>
            <a:pPr fontAlgn="auto">
              <a:lnSpc>
                <a:spcPct val="100000"/>
              </a:lnSpc>
              <a:buFont typeface="Wingdings" panose="05000000000000000000" pitchFamily="2" charset="2"/>
              <a:buChar char="q"/>
              <a:defRPr/>
            </a:pPr>
            <a:r>
              <a:rPr kumimoji="0" lang="ja-JP" altLang="en-US" sz="2700" dirty="0"/>
              <a:t>捕獲個体の搬出・処分</a:t>
            </a:r>
            <a:endParaRPr kumimoji="0" lang="en-US" altLang="ja-JP" sz="2700" dirty="0"/>
          </a:p>
          <a:p>
            <a:pPr lvl="1" fontAlgn="auto">
              <a:lnSpc>
                <a:spcPct val="100000"/>
              </a:lnSpc>
              <a:spcBef>
                <a:spcPts val="600"/>
              </a:spcBef>
              <a:spcAft>
                <a:spcPts val="200"/>
              </a:spcAft>
              <a:buFont typeface="Wingdings" panose="05000000000000000000" pitchFamily="2" charset="2"/>
              <a:buChar char="Ø"/>
              <a:defRPr/>
            </a:pPr>
            <a:r>
              <a:rPr kumimoji="0" lang="ja-JP" altLang="en-US" sz="2700" dirty="0"/>
              <a:t>業務計画書に定めた方法に沿って行う</a:t>
            </a:r>
            <a:endParaRPr kumimoji="0" lang="en-US" altLang="ja-JP" sz="2700" dirty="0"/>
          </a:p>
          <a:p>
            <a:pPr fontAlgn="auto">
              <a:lnSpc>
                <a:spcPct val="100000"/>
              </a:lnSpc>
              <a:buFont typeface="Wingdings" panose="05000000000000000000" pitchFamily="2" charset="2"/>
              <a:buChar char="q"/>
              <a:defRPr/>
            </a:pPr>
            <a:r>
              <a:rPr kumimoji="0" lang="ja-JP" altLang="en-US" sz="2700" dirty="0"/>
              <a:t>捕獲情報の記録</a:t>
            </a:r>
            <a:endParaRPr kumimoji="0" lang="en-US" altLang="ja-JP" sz="2700" dirty="0"/>
          </a:p>
          <a:p>
            <a:pPr lvl="1" fontAlgn="auto">
              <a:lnSpc>
                <a:spcPct val="100000"/>
              </a:lnSpc>
              <a:spcBef>
                <a:spcPts val="600"/>
              </a:spcBef>
              <a:spcAft>
                <a:spcPts val="200"/>
              </a:spcAft>
              <a:buFont typeface="Wingdings" panose="05000000000000000000" pitchFamily="2" charset="2"/>
              <a:buChar char="Ø"/>
              <a:defRPr/>
            </a:pPr>
            <a:r>
              <a:rPr kumimoji="0" lang="ja-JP" altLang="en-US" sz="2700" dirty="0"/>
              <a:t>必要な記録を理解する</a:t>
            </a:r>
            <a:endParaRPr kumimoji="0" lang="en-US" altLang="ja-JP" sz="2700" dirty="0"/>
          </a:p>
          <a:p>
            <a:pPr marL="201168" lvl="1" indent="0" fontAlgn="auto">
              <a:lnSpc>
                <a:spcPct val="100000"/>
              </a:lnSpc>
              <a:spcBef>
                <a:spcPts val="600"/>
              </a:spcBef>
              <a:spcAft>
                <a:spcPts val="200"/>
              </a:spcAft>
              <a:buFont typeface="Calibri" pitchFamily="34" charset="0"/>
              <a:buNone/>
              <a:defRPr/>
            </a:pPr>
            <a:endParaRPr kumimoji="0" lang="en-US" altLang="ja-JP" sz="2700" dirty="0"/>
          </a:p>
          <a:p>
            <a:pPr lvl="1" fontAlgn="auto">
              <a:lnSpc>
                <a:spcPct val="100000"/>
              </a:lnSpc>
              <a:spcBef>
                <a:spcPts val="600"/>
              </a:spcBef>
              <a:spcAft>
                <a:spcPts val="200"/>
              </a:spcAft>
              <a:buFont typeface="Wingdings" panose="05000000000000000000" pitchFamily="2" charset="2"/>
              <a:buChar char="Ø"/>
              <a:defRPr/>
            </a:pPr>
            <a:endParaRPr kumimoji="0" lang="en-US" altLang="ja-JP" sz="2700" dirty="0"/>
          </a:p>
          <a:p>
            <a:pPr marL="201168" lvl="1" indent="0" fontAlgn="auto">
              <a:lnSpc>
                <a:spcPct val="100000"/>
              </a:lnSpc>
              <a:spcBef>
                <a:spcPts val="600"/>
              </a:spcBef>
              <a:spcAft>
                <a:spcPts val="200"/>
              </a:spcAft>
              <a:buFont typeface="Calibri" pitchFamily="34" charset="0"/>
              <a:buNone/>
              <a:defRPr/>
            </a:pPr>
            <a:endParaRPr kumimoji="0" lang="en-US" altLang="ja-JP" sz="2700" dirty="0"/>
          </a:p>
        </p:txBody>
      </p:sp>
      <p:sp>
        <p:nvSpPr>
          <p:cNvPr id="49155" name="コンテンツ プレースホルダー 2">
            <a:extLst>
              <a:ext uri="{FF2B5EF4-FFF2-40B4-BE49-F238E27FC236}">
                <a16:creationId xmlns:a16="http://schemas.microsoft.com/office/drawing/2014/main" id="{2A498E98-4AB3-48BF-8949-E41214C688A9}"/>
              </a:ext>
            </a:extLst>
          </p:cNvPr>
          <p:cNvSpPr txBox="1">
            <a:spLocks/>
          </p:cNvSpPr>
          <p:nvPr/>
        </p:nvSpPr>
        <p:spPr bwMode="auto">
          <a:xfrm>
            <a:off x="615950" y="742950"/>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4.3.3</a:t>
            </a:r>
            <a:r>
              <a:rPr lang="ja-JP" altLang="en-US" sz="3600" u="sng" dirty="0"/>
              <a:t>　作業の実施</a:t>
            </a:r>
            <a:endParaRPr lang="en-US" altLang="ja-JP" sz="3000" dirty="0"/>
          </a:p>
        </p:txBody>
      </p:sp>
      <p:sp>
        <p:nvSpPr>
          <p:cNvPr id="49156" name="テキスト ボックス 5">
            <a:extLst>
              <a:ext uri="{FF2B5EF4-FFF2-40B4-BE49-F238E27FC236}">
                <a16:creationId xmlns:a16="http://schemas.microsoft.com/office/drawing/2014/main" id="{A8C9C007-1370-45E3-9BF2-801623020FFC}"/>
              </a:ext>
            </a:extLst>
          </p:cNvPr>
          <p:cNvSpPr txBox="1">
            <a:spLocks noChangeArrowheads="1"/>
          </p:cNvSpPr>
          <p:nvPr/>
        </p:nvSpPr>
        <p:spPr bwMode="auto">
          <a:xfrm>
            <a:off x="6327775" y="-3175"/>
            <a:ext cx="28003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74-76	</a:t>
            </a:r>
            <a:r>
              <a:rPr lang="ja-JP" altLang="en-US" sz="2000" dirty="0">
                <a:latin typeface="+mn-ea"/>
                <a:ea typeface="+mn-ea"/>
              </a:rPr>
              <a:t>ページ</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コンテンツ プレースホルダー 2">
            <a:extLst>
              <a:ext uri="{FF2B5EF4-FFF2-40B4-BE49-F238E27FC236}">
                <a16:creationId xmlns:a16="http://schemas.microsoft.com/office/drawing/2014/main" id="{8191F16F-7807-42A2-8805-F8163A1BC4F4}"/>
              </a:ext>
            </a:extLst>
          </p:cNvPr>
          <p:cNvSpPr txBox="1">
            <a:spLocks/>
          </p:cNvSpPr>
          <p:nvPr/>
        </p:nvSpPr>
        <p:spPr bwMode="auto">
          <a:xfrm>
            <a:off x="793750" y="954088"/>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4.3.4</a:t>
            </a:r>
            <a:r>
              <a:rPr lang="ja-JP" altLang="en-US" sz="3600" u="sng" dirty="0"/>
              <a:t>　作業終了時ミーティング</a:t>
            </a:r>
            <a:endParaRPr lang="en-US" altLang="ja-JP" sz="3200" dirty="0"/>
          </a:p>
        </p:txBody>
      </p:sp>
      <p:sp>
        <p:nvSpPr>
          <p:cNvPr id="5" name="コンテンツ プレースホルダー 2">
            <a:extLst>
              <a:ext uri="{FF2B5EF4-FFF2-40B4-BE49-F238E27FC236}">
                <a16:creationId xmlns:a16="http://schemas.microsoft.com/office/drawing/2014/main" id="{C1878E7A-518A-43A2-96D6-12BE6A32111C}"/>
              </a:ext>
            </a:extLst>
          </p:cNvPr>
          <p:cNvSpPr txBox="1">
            <a:spLocks/>
          </p:cNvSpPr>
          <p:nvPr/>
        </p:nvSpPr>
        <p:spPr>
          <a:xfrm>
            <a:off x="939800" y="2174875"/>
            <a:ext cx="7543800" cy="357981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00000"/>
              </a:lnSpc>
              <a:buFont typeface="Calibri" panose="020F0502020204030204" pitchFamily="34" charset="0"/>
              <a:buNone/>
              <a:defRPr/>
            </a:pPr>
            <a:r>
              <a:rPr kumimoji="0" lang="ja-JP" altLang="en-US" sz="2700" dirty="0">
                <a:solidFill>
                  <a:srgbClr val="C00000"/>
                </a:solidFill>
              </a:rPr>
              <a:t>主な確認事項</a:t>
            </a:r>
            <a:endParaRPr kumimoji="0" lang="en-US" altLang="ja-JP" sz="2700" dirty="0">
              <a:solidFill>
                <a:srgbClr val="C00000"/>
              </a:solidFill>
            </a:endParaRPr>
          </a:p>
          <a:p>
            <a:pPr fontAlgn="auto">
              <a:lnSpc>
                <a:spcPct val="100000"/>
              </a:lnSpc>
              <a:buFont typeface="Wingdings" panose="05000000000000000000" pitchFamily="2" charset="2"/>
              <a:buChar char="q"/>
              <a:defRPr/>
            </a:pPr>
            <a:r>
              <a:rPr kumimoji="0" lang="ja-JP" altLang="en-US" sz="2700" dirty="0"/>
              <a:t>終了した業務内容と捕獲成果、進行状況の確認</a:t>
            </a:r>
            <a:endParaRPr kumimoji="0" lang="en-US" altLang="ja-JP" sz="2700" dirty="0"/>
          </a:p>
          <a:p>
            <a:pPr fontAlgn="auto">
              <a:lnSpc>
                <a:spcPct val="100000"/>
              </a:lnSpc>
              <a:buFont typeface="Wingdings" panose="05000000000000000000" pitchFamily="2" charset="2"/>
              <a:buChar char="q"/>
              <a:defRPr/>
            </a:pPr>
            <a:r>
              <a:rPr kumimoji="0" lang="ja-JP" altLang="en-US" sz="2700" dirty="0"/>
              <a:t>報告事項の確認</a:t>
            </a:r>
            <a:endParaRPr kumimoji="0" lang="en-US" altLang="ja-JP" sz="2700" dirty="0"/>
          </a:p>
          <a:p>
            <a:pPr fontAlgn="auto">
              <a:lnSpc>
                <a:spcPct val="100000"/>
              </a:lnSpc>
              <a:buFont typeface="Wingdings" panose="05000000000000000000" pitchFamily="2" charset="2"/>
              <a:buChar char="q"/>
              <a:defRPr/>
            </a:pPr>
            <a:r>
              <a:rPr kumimoji="0" lang="ja-JP" altLang="en-US" sz="2700" dirty="0"/>
              <a:t>注意事項、反省点の確認</a:t>
            </a:r>
            <a:endParaRPr kumimoji="0" lang="en-US" altLang="ja-JP" sz="2700" dirty="0"/>
          </a:p>
          <a:p>
            <a:pPr fontAlgn="auto">
              <a:lnSpc>
                <a:spcPct val="100000"/>
              </a:lnSpc>
              <a:buFont typeface="Wingdings" panose="05000000000000000000" pitchFamily="2" charset="2"/>
              <a:buChar char="q"/>
              <a:defRPr/>
            </a:pPr>
            <a:r>
              <a:rPr kumimoji="0" lang="ja-JP" altLang="en-US" sz="2700" dirty="0"/>
              <a:t>作業記録や報告書の提出</a:t>
            </a:r>
            <a:endParaRPr kumimoji="0" lang="en-US" altLang="ja-JP" sz="2700" dirty="0"/>
          </a:p>
        </p:txBody>
      </p:sp>
      <p:sp>
        <p:nvSpPr>
          <p:cNvPr id="51204" name="テキスト ボックス 3">
            <a:extLst>
              <a:ext uri="{FF2B5EF4-FFF2-40B4-BE49-F238E27FC236}">
                <a16:creationId xmlns:a16="http://schemas.microsoft.com/office/drawing/2014/main" id="{5C069CF9-D57C-45E8-9F53-03757BAA2544}"/>
              </a:ext>
            </a:extLst>
          </p:cNvPr>
          <p:cNvSpPr txBox="1">
            <a:spLocks noChangeArrowheads="1"/>
          </p:cNvSpPr>
          <p:nvPr/>
        </p:nvSpPr>
        <p:spPr bwMode="auto">
          <a:xfrm>
            <a:off x="6461125" y="6350"/>
            <a:ext cx="2667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76</a:t>
            </a:r>
            <a:r>
              <a:rPr lang="ja-JP" altLang="en-US" sz="2000" dirty="0">
                <a:latin typeface="+mn-ea"/>
                <a:ea typeface="+mn-ea"/>
              </a:rPr>
              <a:t>ページ</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コンテンツ プレースホルダー 2">
            <a:extLst>
              <a:ext uri="{FF2B5EF4-FFF2-40B4-BE49-F238E27FC236}">
                <a16:creationId xmlns:a16="http://schemas.microsoft.com/office/drawing/2014/main" id="{8191F16F-7807-42A2-8805-F8163A1BC4F4}"/>
              </a:ext>
            </a:extLst>
          </p:cNvPr>
          <p:cNvSpPr txBox="1">
            <a:spLocks/>
          </p:cNvSpPr>
          <p:nvPr/>
        </p:nvSpPr>
        <p:spPr bwMode="auto">
          <a:xfrm>
            <a:off x="793750" y="954088"/>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4.3.5</a:t>
            </a:r>
            <a:r>
              <a:rPr lang="ja-JP" altLang="en-US" sz="3600" u="sng" dirty="0"/>
              <a:t>　事業従事者の労務管理</a:t>
            </a:r>
            <a:endParaRPr lang="en-US" altLang="ja-JP" sz="3200" dirty="0"/>
          </a:p>
        </p:txBody>
      </p:sp>
      <p:sp>
        <p:nvSpPr>
          <p:cNvPr id="5" name="コンテンツ プレースホルダー 2">
            <a:extLst>
              <a:ext uri="{FF2B5EF4-FFF2-40B4-BE49-F238E27FC236}">
                <a16:creationId xmlns:a16="http://schemas.microsoft.com/office/drawing/2014/main" id="{C1878E7A-518A-43A2-96D6-12BE6A32111C}"/>
              </a:ext>
            </a:extLst>
          </p:cNvPr>
          <p:cNvSpPr txBox="1">
            <a:spLocks/>
          </p:cNvSpPr>
          <p:nvPr/>
        </p:nvSpPr>
        <p:spPr>
          <a:xfrm>
            <a:off x="345440" y="2174875"/>
            <a:ext cx="8491538" cy="357981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65125" indent="-365125" fontAlgn="auto">
              <a:lnSpc>
                <a:spcPct val="100000"/>
              </a:lnSpc>
              <a:buFont typeface="Wingdings" panose="05000000000000000000" pitchFamily="2" charset="2"/>
              <a:buChar char="q"/>
              <a:defRPr/>
            </a:pPr>
            <a:r>
              <a:rPr kumimoji="0" lang="ja-JP" altLang="en-US" sz="2700" dirty="0"/>
              <a:t>事業者には、その事業従事者に対し、労働法に適合した労務管理が求められる</a:t>
            </a:r>
            <a:endParaRPr kumimoji="0" lang="en-US" altLang="ja-JP" sz="2700" dirty="0"/>
          </a:p>
          <a:p>
            <a:pPr marL="365125" indent="-365125" fontAlgn="auto">
              <a:lnSpc>
                <a:spcPct val="100000"/>
              </a:lnSpc>
              <a:buFont typeface="Wingdings" panose="05000000000000000000" pitchFamily="2" charset="2"/>
              <a:buChar char="q"/>
              <a:defRPr/>
            </a:pPr>
            <a:r>
              <a:rPr kumimoji="0" lang="ja-JP" altLang="en-US" sz="2700" dirty="0"/>
              <a:t>事業従事者の労務管理を適切に行い、作業当日の事業従事者の健康状態を把握し、無理をさせない対応が必要</a:t>
            </a:r>
            <a:endParaRPr kumimoji="0" lang="en-US" altLang="ja-JP" sz="2700" dirty="0"/>
          </a:p>
        </p:txBody>
      </p:sp>
      <p:sp>
        <p:nvSpPr>
          <p:cNvPr id="51204" name="テキスト ボックス 3">
            <a:extLst>
              <a:ext uri="{FF2B5EF4-FFF2-40B4-BE49-F238E27FC236}">
                <a16:creationId xmlns:a16="http://schemas.microsoft.com/office/drawing/2014/main" id="{5C069CF9-D57C-45E8-9F53-03757BAA2544}"/>
              </a:ext>
            </a:extLst>
          </p:cNvPr>
          <p:cNvSpPr txBox="1">
            <a:spLocks noChangeArrowheads="1"/>
          </p:cNvSpPr>
          <p:nvPr/>
        </p:nvSpPr>
        <p:spPr bwMode="auto">
          <a:xfrm>
            <a:off x="6461125" y="6350"/>
            <a:ext cx="2667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76</a:t>
            </a:r>
            <a:r>
              <a:rPr lang="ja-JP" altLang="en-US" sz="2000" dirty="0">
                <a:latin typeface="+mn-ea"/>
                <a:ea typeface="+mn-ea"/>
              </a:rPr>
              <a:t>ページ</a:t>
            </a:r>
          </a:p>
        </p:txBody>
      </p:sp>
    </p:spTree>
    <p:extLst>
      <p:ext uri="{BB962C8B-B14F-4D97-AF65-F5344CB8AC3E}">
        <p14:creationId xmlns:p14="http://schemas.microsoft.com/office/powerpoint/2010/main" val="177707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FDDD30-9195-49D6-98B9-ACBD25F3DDB3}"/>
              </a:ext>
            </a:extLst>
          </p:cNvPr>
          <p:cNvSpPr>
            <a:spLocks noGrp="1"/>
          </p:cNvSpPr>
          <p:nvPr>
            <p:ph type="title"/>
          </p:nvPr>
        </p:nvSpPr>
        <p:spPr>
          <a:xfrm>
            <a:off x="723471" y="264695"/>
            <a:ext cx="7543800" cy="1279942"/>
          </a:xfrm>
        </p:spPr>
        <p:txBody>
          <a:bodyPr>
            <a:noAutofit/>
          </a:bodyPr>
          <a:lstStyle/>
          <a:p>
            <a:pPr>
              <a:defRPr/>
            </a:pPr>
            <a:r>
              <a:rPr kumimoji="0" lang="en-US" altLang="ja-JP" sz="3600" dirty="0">
                <a:latin typeface="+mj-ea"/>
              </a:rPr>
              <a:t>4</a:t>
            </a:r>
            <a:r>
              <a:rPr kumimoji="0" lang="ja-JP" altLang="en-US" sz="3600" dirty="0">
                <a:latin typeface="+mj-ea"/>
              </a:rPr>
              <a:t>　指定管理鳥獣捕獲等事業</a:t>
            </a:r>
            <a:endParaRPr kumimoji="0" lang="en-US" altLang="ja-JP" sz="3600" dirty="0">
              <a:latin typeface="+mj-ea"/>
            </a:endParaRPr>
          </a:p>
        </p:txBody>
      </p:sp>
      <p:sp>
        <p:nvSpPr>
          <p:cNvPr id="28675" name="コンテンツ プレースホルダー 2">
            <a:extLst>
              <a:ext uri="{FF2B5EF4-FFF2-40B4-BE49-F238E27FC236}">
                <a16:creationId xmlns:a16="http://schemas.microsoft.com/office/drawing/2014/main" id="{4427C979-E40B-4EBF-812D-73A88E76648C}"/>
              </a:ext>
            </a:extLst>
          </p:cNvPr>
          <p:cNvSpPr>
            <a:spLocks noGrp="1"/>
          </p:cNvSpPr>
          <p:nvPr>
            <p:ph idx="1"/>
          </p:nvPr>
        </p:nvSpPr>
        <p:spPr>
          <a:xfrm>
            <a:off x="822325" y="1846263"/>
            <a:ext cx="7673975" cy="4022725"/>
          </a:xfrm>
        </p:spPr>
        <p:txBody>
          <a:bodyPr>
            <a:normAutofit/>
          </a:bodyPr>
          <a:lstStyle/>
          <a:p>
            <a:r>
              <a:rPr kumimoji="0" lang="en-US" altLang="ja-JP" sz="2800" dirty="0">
                <a:solidFill>
                  <a:schemeClr val="tx1"/>
                </a:solidFill>
                <a:latin typeface="+mj-ea"/>
                <a:ea typeface="+mj-ea"/>
              </a:rPr>
              <a:t>4.1</a:t>
            </a:r>
            <a:r>
              <a:rPr kumimoji="0" lang="ja-JP" altLang="en-US" sz="2800" dirty="0">
                <a:solidFill>
                  <a:schemeClr val="tx1"/>
                </a:solidFill>
                <a:latin typeface="+mj-ea"/>
                <a:ea typeface="+mj-ea"/>
              </a:rPr>
              <a:t>　指定管理鳥獣捕獲等事業とは</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4.2</a:t>
            </a:r>
            <a:r>
              <a:rPr kumimoji="0" lang="ja-JP" altLang="en-US" sz="2800" dirty="0">
                <a:solidFill>
                  <a:schemeClr val="tx1"/>
                </a:solidFill>
                <a:latin typeface="+mj-ea"/>
                <a:ea typeface="+mj-ea"/>
              </a:rPr>
              <a:t>　指定管理鳥獣捕獲等事業の流れ</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4.3</a:t>
            </a:r>
            <a:r>
              <a:rPr kumimoji="0" lang="ja-JP" altLang="en-US" sz="2800" dirty="0">
                <a:solidFill>
                  <a:schemeClr val="tx1"/>
                </a:solidFill>
                <a:latin typeface="+mj-ea"/>
                <a:ea typeface="+mj-ea"/>
              </a:rPr>
              <a:t>　捕獲作業の実施</a:t>
            </a:r>
            <a:endParaRPr kumimoji="0" lang="en-US" altLang="ja-JP" sz="2800" dirty="0">
              <a:solidFill>
                <a:schemeClr val="tx1"/>
              </a:solidFill>
              <a:latin typeface="+mj-ea"/>
              <a:ea typeface="+mj-ea"/>
            </a:endParaRPr>
          </a:p>
          <a:p>
            <a:r>
              <a:rPr kumimoji="0" lang="en-US" altLang="ja-JP" sz="2800" dirty="0">
                <a:solidFill>
                  <a:srgbClr val="C00000"/>
                </a:solidFill>
                <a:latin typeface="+mj-ea"/>
                <a:ea typeface="+mj-ea"/>
              </a:rPr>
              <a:t>4.4</a:t>
            </a:r>
            <a:r>
              <a:rPr kumimoji="0" lang="ja-JP" altLang="en-US" sz="2800" dirty="0">
                <a:solidFill>
                  <a:srgbClr val="C00000"/>
                </a:solidFill>
                <a:latin typeface="+mj-ea"/>
                <a:ea typeface="+mj-ea"/>
              </a:rPr>
              <a:t>　安全管理マニュアル</a:t>
            </a:r>
            <a:endParaRPr kumimoji="0" lang="en-US" altLang="ja-JP" sz="2800" dirty="0">
              <a:solidFill>
                <a:srgbClr val="C00000"/>
              </a:solidFill>
              <a:latin typeface="+mj-ea"/>
              <a:ea typeface="+mj-ea"/>
            </a:endParaRPr>
          </a:p>
          <a:p>
            <a:r>
              <a:rPr kumimoji="0" lang="en-US" altLang="ja-JP" sz="2800" dirty="0">
                <a:solidFill>
                  <a:schemeClr val="tx1"/>
                </a:solidFill>
                <a:latin typeface="+mj-ea"/>
                <a:ea typeface="+mj-ea"/>
              </a:rPr>
              <a:t>4.5</a:t>
            </a:r>
            <a:r>
              <a:rPr kumimoji="0" lang="ja-JP" altLang="en-US" sz="2800" dirty="0">
                <a:solidFill>
                  <a:schemeClr val="tx1"/>
                </a:solidFill>
                <a:latin typeface="+mj-ea"/>
                <a:ea typeface="+mj-ea"/>
              </a:rPr>
              <a:t>　受託事業の業務報告書の作成</a:t>
            </a:r>
            <a:endParaRPr kumimoji="0" lang="en-US" altLang="ja-JP" sz="2800" dirty="0">
              <a:solidFill>
                <a:schemeClr val="tx1"/>
              </a:solidFill>
              <a:latin typeface="+mj-ea"/>
              <a:ea typeface="+mj-ea"/>
            </a:endParaRPr>
          </a:p>
        </p:txBody>
      </p:sp>
    </p:spTree>
    <p:extLst>
      <p:ext uri="{BB962C8B-B14F-4D97-AF65-F5344CB8AC3E}">
        <p14:creationId xmlns:p14="http://schemas.microsoft.com/office/powerpoint/2010/main" val="113745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コンテンツ プレースホルダー 2">
            <a:extLst>
              <a:ext uri="{FF2B5EF4-FFF2-40B4-BE49-F238E27FC236}">
                <a16:creationId xmlns:a16="http://schemas.microsoft.com/office/drawing/2014/main" id="{8191F16F-7807-42A2-8805-F8163A1BC4F4}"/>
              </a:ext>
            </a:extLst>
          </p:cNvPr>
          <p:cNvSpPr txBox="1">
            <a:spLocks/>
          </p:cNvSpPr>
          <p:nvPr/>
        </p:nvSpPr>
        <p:spPr bwMode="auto">
          <a:xfrm>
            <a:off x="345440" y="573087"/>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marL="1076325" indent="-1076325" eaLnBrk="1" hangingPunct="1">
              <a:buClr>
                <a:srgbClr val="99CB38"/>
              </a:buClr>
              <a:buFont typeface="Calibri" panose="020F0502020204030204" pitchFamily="34" charset="0"/>
              <a:buNone/>
            </a:pPr>
            <a:r>
              <a:rPr lang="en-US" altLang="ja-JP" sz="3600" u="sng" dirty="0"/>
              <a:t>4.4</a:t>
            </a:r>
            <a:r>
              <a:rPr lang="ja-JP" altLang="en-US" sz="3600" u="sng" dirty="0"/>
              <a:t>  安全管理マニュアル</a:t>
            </a:r>
            <a:endParaRPr lang="en-US" altLang="ja-JP" sz="3200" dirty="0"/>
          </a:p>
        </p:txBody>
      </p:sp>
      <p:sp>
        <p:nvSpPr>
          <p:cNvPr id="5" name="コンテンツ プレースホルダー 2">
            <a:extLst>
              <a:ext uri="{FF2B5EF4-FFF2-40B4-BE49-F238E27FC236}">
                <a16:creationId xmlns:a16="http://schemas.microsoft.com/office/drawing/2014/main" id="{C1878E7A-518A-43A2-96D6-12BE6A32111C}"/>
              </a:ext>
            </a:extLst>
          </p:cNvPr>
          <p:cNvSpPr txBox="1">
            <a:spLocks/>
          </p:cNvSpPr>
          <p:nvPr/>
        </p:nvSpPr>
        <p:spPr>
          <a:xfrm>
            <a:off x="345440" y="2174875"/>
            <a:ext cx="8491538" cy="357981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65125" indent="-365125" fontAlgn="auto">
              <a:lnSpc>
                <a:spcPct val="100000"/>
              </a:lnSpc>
              <a:buFont typeface="Wingdings" panose="05000000000000000000" pitchFamily="2" charset="2"/>
              <a:buChar char="q"/>
              <a:defRPr/>
            </a:pPr>
            <a:r>
              <a:rPr kumimoji="0" lang="ja-JP" altLang="en-US" sz="2700" dirty="0"/>
              <a:t>安全管理規程は、事業者の安全管理に関する体制と守るべき規範を定めた文書</a:t>
            </a:r>
            <a:endParaRPr kumimoji="0" lang="en-US" altLang="ja-JP" sz="2700" dirty="0"/>
          </a:p>
          <a:p>
            <a:pPr marL="365125" indent="-365125" fontAlgn="auto">
              <a:lnSpc>
                <a:spcPct val="100000"/>
              </a:lnSpc>
              <a:buFont typeface="Wingdings" panose="05000000000000000000" pitchFamily="2" charset="2"/>
              <a:buChar char="q"/>
              <a:defRPr/>
            </a:pPr>
            <a:r>
              <a:rPr kumimoji="0" lang="ja-JP" altLang="en-US" sz="2700" dirty="0"/>
              <a:t>一方、捕獲現場で未然に事故を防止するためには、より様々な場面での具体的な対応等を定めた安全管理マニュアルの整備と運用が必要</a:t>
            </a:r>
            <a:endParaRPr kumimoji="0" lang="en-US" altLang="ja-JP" sz="2700" dirty="0"/>
          </a:p>
          <a:p>
            <a:pPr marL="365125" indent="-365125" fontAlgn="auto">
              <a:lnSpc>
                <a:spcPct val="100000"/>
              </a:lnSpc>
              <a:buFont typeface="Wingdings" panose="05000000000000000000" pitchFamily="2" charset="2"/>
              <a:buChar char="q"/>
              <a:defRPr/>
            </a:pPr>
            <a:r>
              <a:rPr kumimoji="0" lang="ja-JP" altLang="en-US" sz="2700" dirty="0"/>
              <a:t>安全管理マニュアルは、受託した業務ごとに精査し、現場条件や作業内容に合致したものを作る必要性</a:t>
            </a:r>
            <a:endParaRPr kumimoji="0" lang="en-US" altLang="ja-JP" sz="2700" dirty="0"/>
          </a:p>
        </p:txBody>
      </p:sp>
      <p:sp>
        <p:nvSpPr>
          <p:cNvPr id="51204" name="テキスト ボックス 3">
            <a:extLst>
              <a:ext uri="{FF2B5EF4-FFF2-40B4-BE49-F238E27FC236}">
                <a16:creationId xmlns:a16="http://schemas.microsoft.com/office/drawing/2014/main" id="{5C069CF9-D57C-45E8-9F53-03757BAA2544}"/>
              </a:ext>
            </a:extLst>
          </p:cNvPr>
          <p:cNvSpPr txBox="1">
            <a:spLocks noChangeArrowheads="1"/>
          </p:cNvSpPr>
          <p:nvPr/>
        </p:nvSpPr>
        <p:spPr bwMode="auto">
          <a:xfrm>
            <a:off x="6461125" y="6350"/>
            <a:ext cx="2667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77</a:t>
            </a:r>
            <a:r>
              <a:rPr lang="ja-JP" altLang="en-US" sz="2000" dirty="0">
                <a:latin typeface="+mn-ea"/>
                <a:ea typeface="+mn-ea"/>
              </a:rPr>
              <a:t>ページ</a:t>
            </a:r>
          </a:p>
        </p:txBody>
      </p:sp>
    </p:spTree>
    <p:extLst>
      <p:ext uri="{BB962C8B-B14F-4D97-AF65-F5344CB8AC3E}">
        <p14:creationId xmlns:p14="http://schemas.microsoft.com/office/powerpoint/2010/main" val="3088721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FDDD30-9195-49D6-98B9-ACBD25F3DDB3}"/>
              </a:ext>
            </a:extLst>
          </p:cNvPr>
          <p:cNvSpPr>
            <a:spLocks noGrp="1"/>
          </p:cNvSpPr>
          <p:nvPr>
            <p:ph type="title"/>
          </p:nvPr>
        </p:nvSpPr>
        <p:spPr>
          <a:xfrm>
            <a:off x="723471" y="264695"/>
            <a:ext cx="7543800" cy="1279942"/>
          </a:xfrm>
        </p:spPr>
        <p:txBody>
          <a:bodyPr>
            <a:noAutofit/>
          </a:bodyPr>
          <a:lstStyle/>
          <a:p>
            <a:pPr>
              <a:defRPr/>
            </a:pPr>
            <a:r>
              <a:rPr kumimoji="0" lang="en-US" altLang="ja-JP" sz="3600" dirty="0">
                <a:latin typeface="+mj-ea"/>
              </a:rPr>
              <a:t>4</a:t>
            </a:r>
            <a:r>
              <a:rPr kumimoji="0" lang="ja-JP" altLang="en-US" sz="3600" dirty="0">
                <a:latin typeface="+mj-ea"/>
              </a:rPr>
              <a:t>　指定管理鳥獣捕獲等事業</a:t>
            </a:r>
            <a:endParaRPr kumimoji="0" lang="en-US" altLang="ja-JP" sz="3600" dirty="0">
              <a:latin typeface="+mj-ea"/>
            </a:endParaRPr>
          </a:p>
        </p:txBody>
      </p:sp>
      <p:sp>
        <p:nvSpPr>
          <p:cNvPr id="28675" name="コンテンツ プレースホルダー 2">
            <a:extLst>
              <a:ext uri="{FF2B5EF4-FFF2-40B4-BE49-F238E27FC236}">
                <a16:creationId xmlns:a16="http://schemas.microsoft.com/office/drawing/2014/main" id="{4427C979-E40B-4EBF-812D-73A88E76648C}"/>
              </a:ext>
            </a:extLst>
          </p:cNvPr>
          <p:cNvSpPr>
            <a:spLocks noGrp="1"/>
          </p:cNvSpPr>
          <p:nvPr>
            <p:ph idx="1"/>
          </p:nvPr>
        </p:nvSpPr>
        <p:spPr>
          <a:xfrm>
            <a:off x="822325" y="1846263"/>
            <a:ext cx="7673975" cy="4022725"/>
          </a:xfrm>
        </p:spPr>
        <p:txBody>
          <a:bodyPr>
            <a:normAutofit/>
          </a:bodyPr>
          <a:lstStyle/>
          <a:p>
            <a:r>
              <a:rPr kumimoji="0" lang="en-US" altLang="ja-JP" sz="2800" dirty="0">
                <a:solidFill>
                  <a:schemeClr val="tx1"/>
                </a:solidFill>
                <a:latin typeface="+mj-ea"/>
                <a:ea typeface="+mj-ea"/>
              </a:rPr>
              <a:t>4.1</a:t>
            </a:r>
            <a:r>
              <a:rPr kumimoji="0" lang="ja-JP" altLang="en-US" sz="2800" dirty="0">
                <a:solidFill>
                  <a:schemeClr val="tx1"/>
                </a:solidFill>
                <a:latin typeface="+mj-ea"/>
                <a:ea typeface="+mj-ea"/>
              </a:rPr>
              <a:t>　指定管理鳥獣捕獲等事業とは</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4.2</a:t>
            </a:r>
            <a:r>
              <a:rPr kumimoji="0" lang="ja-JP" altLang="en-US" sz="2800" dirty="0">
                <a:solidFill>
                  <a:schemeClr val="tx1"/>
                </a:solidFill>
                <a:latin typeface="+mj-ea"/>
                <a:ea typeface="+mj-ea"/>
              </a:rPr>
              <a:t>　指定管理鳥獣捕獲等事業の流れ</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4.3</a:t>
            </a:r>
            <a:r>
              <a:rPr kumimoji="0" lang="ja-JP" altLang="en-US" sz="2800" dirty="0">
                <a:solidFill>
                  <a:schemeClr val="tx1"/>
                </a:solidFill>
                <a:latin typeface="+mj-ea"/>
                <a:ea typeface="+mj-ea"/>
              </a:rPr>
              <a:t>　捕獲作業の実施</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4.4</a:t>
            </a:r>
            <a:r>
              <a:rPr kumimoji="0" lang="ja-JP" altLang="en-US" sz="2800" dirty="0">
                <a:solidFill>
                  <a:schemeClr val="tx1"/>
                </a:solidFill>
                <a:latin typeface="+mj-ea"/>
                <a:ea typeface="+mj-ea"/>
              </a:rPr>
              <a:t>　安全管理マニュアル</a:t>
            </a:r>
            <a:endParaRPr kumimoji="0" lang="en-US" altLang="ja-JP" sz="2800" dirty="0">
              <a:solidFill>
                <a:schemeClr val="tx1"/>
              </a:solidFill>
              <a:latin typeface="+mj-ea"/>
              <a:ea typeface="+mj-ea"/>
            </a:endParaRPr>
          </a:p>
          <a:p>
            <a:r>
              <a:rPr kumimoji="0" lang="en-US" altLang="ja-JP" sz="2800" dirty="0">
                <a:solidFill>
                  <a:srgbClr val="C00000"/>
                </a:solidFill>
                <a:latin typeface="+mj-ea"/>
                <a:ea typeface="+mj-ea"/>
              </a:rPr>
              <a:t>4.5</a:t>
            </a:r>
            <a:r>
              <a:rPr kumimoji="0" lang="ja-JP" altLang="en-US" sz="2800" dirty="0">
                <a:solidFill>
                  <a:srgbClr val="C00000"/>
                </a:solidFill>
                <a:latin typeface="+mj-ea"/>
                <a:ea typeface="+mj-ea"/>
              </a:rPr>
              <a:t>　受託事業の業務報告書の作成</a:t>
            </a:r>
            <a:endParaRPr kumimoji="0" lang="en-US" altLang="ja-JP" sz="2800" dirty="0">
              <a:solidFill>
                <a:srgbClr val="C00000"/>
              </a:solidFill>
              <a:latin typeface="+mj-ea"/>
              <a:ea typeface="+mj-ea"/>
            </a:endParaRPr>
          </a:p>
        </p:txBody>
      </p:sp>
    </p:spTree>
    <p:extLst>
      <p:ext uri="{BB962C8B-B14F-4D97-AF65-F5344CB8AC3E}">
        <p14:creationId xmlns:p14="http://schemas.microsoft.com/office/powerpoint/2010/main" val="1132723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コンテンツ プレースホルダー 2">
            <a:extLst>
              <a:ext uri="{FF2B5EF4-FFF2-40B4-BE49-F238E27FC236}">
                <a16:creationId xmlns:a16="http://schemas.microsoft.com/office/drawing/2014/main" id="{5E04039B-A3C9-4227-B41D-C772A7A25ED8}"/>
              </a:ext>
            </a:extLst>
          </p:cNvPr>
          <p:cNvSpPr txBox="1">
            <a:spLocks/>
          </p:cNvSpPr>
          <p:nvPr/>
        </p:nvSpPr>
        <p:spPr bwMode="auto">
          <a:xfrm>
            <a:off x="793750" y="954088"/>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4.5</a:t>
            </a:r>
            <a:r>
              <a:rPr lang="ja-JP" altLang="en-US" sz="3600" u="sng" dirty="0"/>
              <a:t>　受託事業の業務報告書の作成</a:t>
            </a:r>
          </a:p>
        </p:txBody>
      </p:sp>
      <p:sp>
        <p:nvSpPr>
          <p:cNvPr id="55299" name="コンテンツ プレースホルダー 2">
            <a:extLst>
              <a:ext uri="{FF2B5EF4-FFF2-40B4-BE49-F238E27FC236}">
                <a16:creationId xmlns:a16="http://schemas.microsoft.com/office/drawing/2014/main" id="{7082075E-CE3C-462A-8BD9-5C95C623DF13}"/>
              </a:ext>
            </a:extLst>
          </p:cNvPr>
          <p:cNvSpPr txBox="1">
            <a:spLocks/>
          </p:cNvSpPr>
          <p:nvPr/>
        </p:nvSpPr>
        <p:spPr bwMode="auto">
          <a:xfrm>
            <a:off x="939800" y="2174875"/>
            <a:ext cx="7818120" cy="357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lnSpc>
                <a:spcPct val="100000"/>
              </a:lnSpc>
              <a:buFont typeface="Wingdings" panose="05000000000000000000" pitchFamily="2" charset="2"/>
              <a:buChar char="q"/>
            </a:pPr>
            <a:r>
              <a:rPr kumimoji="0" lang="ja-JP" altLang="en-US" sz="2700" dirty="0"/>
              <a:t>業務報告書の目的は、以下の２つ</a:t>
            </a:r>
            <a:endParaRPr kumimoji="0" lang="en-US" altLang="ja-JP" sz="2700" dirty="0"/>
          </a:p>
          <a:p>
            <a:pPr eaLnBrk="1" hangingPunct="1">
              <a:lnSpc>
                <a:spcPct val="100000"/>
              </a:lnSpc>
              <a:buFont typeface="Arial" panose="020B0604020202020204" pitchFamily="34" charset="0"/>
              <a:buChar char="•"/>
            </a:pPr>
            <a:r>
              <a:rPr kumimoji="0" lang="ja-JP" altLang="en-US" sz="2400" dirty="0"/>
              <a:t>実施した業務が仕様を満たしているかを客観的に示すこと</a:t>
            </a:r>
            <a:endParaRPr kumimoji="0" lang="en-US" altLang="ja-JP" sz="2400" dirty="0"/>
          </a:p>
          <a:p>
            <a:pPr eaLnBrk="1" hangingPunct="1">
              <a:lnSpc>
                <a:spcPct val="100000"/>
              </a:lnSpc>
              <a:buFont typeface="Arial" panose="020B0604020202020204" pitchFamily="34" charset="0"/>
              <a:buChar char="•"/>
            </a:pPr>
            <a:r>
              <a:rPr kumimoji="0" lang="ja-JP" altLang="en-US" sz="2400" dirty="0"/>
              <a:t>作業記録などで得られたデータを分析し、事業としての改善点、事業者としてより効率的・効果的な捕獲方法や実施体制の検討</a:t>
            </a:r>
            <a:endParaRPr kumimoji="0" lang="en-US" altLang="ja-JP" sz="2400" dirty="0"/>
          </a:p>
          <a:p>
            <a:pPr eaLnBrk="1" hangingPunct="1">
              <a:lnSpc>
                <a:spcPct val="100000"/>
              </a:lnSpc>
              <a:buFont typeface="Wingdings" panose="05000000000000000000" pitchFamily="2" charset="2"/>
              <a:buChar char="q"/>
            </a:pPr>
            <a:r>
              <a:rPr kumimoji="0" lang="ja-JP" altLang="en-US" sz="2700" dirty="0"/>
              <a:t>仕様書に沿った報告書を作成</a:t>
            </a:r>
            <a:endParaRPr kumimoji="0" lang="en-US" altLang="ja-JP" sz="2700" dirty="0"/>
          </a:p>
          <a:p>
            <a:pPr eaLnBrk="1" hangingPunct="1">
              <a:lnSpc>
                <a:spcPct val="100000"/>
              </a:lnSpc>
              <a:buFont typeface="Wingdings" panose="05000000000000000000" pitchFamily="2" charset="2"/>
              <a:buChar char="q"/>
            </a:pPr>
            <a:r>
              <a:rPr kumimoji="0" lang="ja-JP" altLang="en-US" sz="2700" dirty="0"/>
              <a:t>捕獲情報の記録も、発注者の指示に従い提出</a:t>
            </a:r>
            <a:endParaRPr kumimoji="0" lang="en-US" altLang="ja-JP" sz="2700" dirty="0"/>
          </a:p>
        </p:txBody>
      </p:sp>
      <p:sp>
        <p:nvSpPr>
          <p:cNvPr id="55300" name="テキスト ボックス 3">
            <a:extLst>
              <a:ext uri="{FF2B5EF4-FFF2-40B4-BE49-F238E27FC236}">
                <a16:creationId xmlns:a16="http://schemas.microsoft.com/office/drawing/2014/main" id="{AA7AD0BD-30A5-4D43-A0A8-A1A94A413F8F}"/>
              </a:ext>
            </a:extLst>
          </p:cNvPr>
          <p:cNvSpPr txBox="1">
            <a:spLocks noChangeArrowheads="1"/>
          </p:cNvSpPr>
          <p:nvPr/>
        </p:nvSpPr>
        <p:spPr bwMode="auto">
          <a:xfrm>
            <a:off x="6437313" y="0"/>
            <a:ext cx="269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77</a:t>
            </a:r>
            <a:r>
              <a:rPr lang="ja-JP" altLang="en-US" sz="2000" dirty="0">
                <a:latin typeface="+mn-ea"/>
                <a:ea typeface="+mn-ea"/>
              </a:rPr>
              <a:t>ページ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FDDD30-9195-49D6-98B9-ACBD25F3DDB3}"/>
              </a:ext>
            </a:extLst>
          </p:cNvPr>
          <p:cNvSpPr>
            <a:spLocks noGrp="1"/>
          </p:cNvSpPr>
          <p:nvPr>
            <p:ph type="title"/>
          </p:nvPr>
        </p:nvSpPr>
        <p:spPr>
          <a:xfrm>
            <a:off x="723471" y="264695"/>
            <a:ext cx="7543800" cy="1279942"/>
          </a:xfrm>
        </p:spPr>
        <p:txBody>
          <a:bodyPr>
            <a:noAutofit/>
          </a:bodyPr>
          <a:lstStyle/>
          <a:p>
            <a:pPr>
              <a:defRPr/>
            </a:pPr>
            <a:r>
              <a:rPr kumimoji="0" lang="en-US" altLang="ja-JP" sz="3600" dirty="0">
                <a:latin typeface="+mj-ea"/>
              </a:rPr>
              <a:t>4</a:t>
            </a:r>
            <a:r>
              <a:rPr kumimoji="0" lang="ja-JP" altLang="en-US" sz="3600" dirty="0">
                <a:latin typeface="+mj-ea"/>
              </a:rPr>
              <a:t>　指定管理鳥獣捕獲等事業</a:t>
            </a:r>
            <a:endParaRPr kumimoji="0" lang="en-US" altLang="ja-JP" sz="3600" dirty="0">
              <a:latin typeface="+mj-ea"/>
            </a:endParaRPr>
          </a:p>
        </p:txBody>
      </p:sp>
      <p:sp>
        <p:nvSpPr>
          <p:cNvPr id="28675" name="コンテンツ プレースホルダー 2">
            <a:extLst>
              <a:ext uri="{FF2B5EF4-FFF2-40B4-BE49-F238E27FC236}">
                <a16:creationId xmlns:a16="http://schemas.microsoft.com/office/drawing/2014/main" id="{4427C979-E40B-4EBF-812D-73A88E76648C}"/>
              </a:ext>
            </a:extLst>
          </p:cNvPr>
          <p:cNvSpPr>
            <a:spLocks noGrp="1"/>
          </p:cNvSpPr>
          <p:nvPr>
            <p:ph idx="1"/>
          </p:nvPr>
        </p:nvSpPr>
        <p:spPr>
          <a:xfrm>
            <a:off x="822325" y="1846263"/>
            <a:ext cx="7673975" cy="4022725"/>
          </a:xfrm>
        </p:spPr>
        <p:txBody>
          <a:bodyPr>
            <a:normAutofit/>
          </a:bodyPr>
          <a:lstStyle/>
          <a:p>
            <a:r>
              <a:rPr kumimoji="0" lang="en-US" altLang="ja-JP" sz="2800" dirty="0">
                <a:solidFill>
                  <a:srgbClr val="C00000"/>
                </a:solidFill>
                <a:latin typeface="+mj-ea"/>
                <a:ea typeface="+mj-ea"/>
              </a:rPr>
              <a:t>4.1</a:t>
            </a:r>
            <a:r>
              <a:rPr kumimoji="0" lang="ja-JP" altLang="en-US" sz="2800" dirty="0">
                <a:solidFill>
                  <a:srgbClr val="C00000"/>
                </a:solidFill>
                <a:latin typeface="+mj-ea"/>
                <a:ea typeface="+mj-ea"/>
              </a:rPr>
              <a:t>　指定管理鳥獣捕獲等事業とは</a:t>
            </a:r>
            <a:endParaRPr kumimoji="0" lang="en-US" altLang="ja-JP" sz="2800" dirty="0">
              <a:solidFill>
                <a:srgbClr val="C00000"/>
              </a:solidFill>
              <a:latin typeface="+mj-ea"/>
              <a:ea typeface="+mj-ea"/>
            </a:endParaRPr>
          </a:p>
          <a:p>
            <a:r>
              <a:rPr kumimoji="0" lang="en-US" altLang="ja-JP" sz="2800" dirty="0">
                <a:solidFill>
                  <a:schemeClr val="tx1"/>
                </a:solidFill>
                <a:latin typeface="+mj-ea"/>
                <a:ea typeface="+mj-ea"/>
              </a:rPr>
              <a:t>4.2</a:t>
            </a:r>
            <a:r>
              <a:rPr kumimoji="0" lang="ja-JP" altLang="en-US" sz="2800" dirty="0">
                <a:solidFill>
                  <a:schemeClr val="tx1"/>
                </a:solidFill>
                <a:latin typeface="+mj-ea"/>
                <a:ea typeface="+mj-ea"/>
              </a:rPr>
              <a:t>　指定管理鳥獣捕獲等事業の流れ</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4.3</a:t>
            </a:r>
            <a:r>
              <a:rPr kumimoji="0" lang="ja-JP" altLang="en-US" sz="2800" dirty="0">
                <a:solidFill>
                  <a:schemeClr val="tx1"/>
                </a:solidFill>
                <a:latin typeface="+mj-ea"/>
                <a:ea typeface="+mj-ea"/>
              </a:rPr>
              <a:t>　捕獲作業の実施</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4.4</a:t>
            </a:r>
            <a:r>
              <a:rPr kumimoji="0" lang="ja-JP" altLang="en-US" sz="2800" dirty="0">
                <a:solidFill>
                  <a:schemeClr val="tx1"/>
                </a:solidFill>
                <a:latin typeface="+mj-ea"/>
                <a:ea typeface="+mj-ea"/>
              </a:rPr>
              <a:t>　安全管理マニュアル</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4.5</a:t>
            </a:r>
            <a:r>
              <a:rPr kumimoji="0" lang="ja-JP" altLang="en-US" sz="2800" dirty="0">
                <a:solidFill>
                  <a:schemeClr val="tx1"/>
                </a:solidFill>
                <a:latin typeface="+mj-ea"/>
                <a:ea typeface="+mj-ea"/>
              </a:rPr>
              <a:t>　受託事業の業務報告書の作成</a:t>
            </a:r>
            <a:endParaRPr kumimoji="0" lang="en-US" altLang="ja-JP" sz="2800" dirty="0">
              <a:solidFill>
                <a:schemeClr val="tx1"/>
              </a:solidFill>
              <a:latin typeface="+mj-ea"/>
              <a:ea typeface="+mj-ea"/>
            </a:endParaRPr>
          </a:p>
        </p:txBody>
      </p:sp>
    </p:spTree>
    <p:extLst>
      <p:ext uri="{BB962C8B-B14F-4D97-AF65-F5344CB8AC3E}">
        <p14:creationId xmlns:p14="http://schemas.microsoft.com/office/powerpoint/2010/main" val="191807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図 6">
            <a:extLst>
              <a:ext uri="{FF2B5EF4-FFF2-40B4-BE49-F238E27FC236}">
                <a16:creationId xmlns:a16="http://schemas.microsoft.com/office/drawing/2014/main" id="{4691CDA2-64BF-4D95-9556-E37932F881A7}"/>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69875" y="668338"/>
            <a:ext cx="7999413" cy="603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正方形/長方形 7">
            <a:extLst>
              <a:ext uri="{FF2B5EF4-FFF2-40B4-BE49-F238E27FC236}">
                <a16:creationId xmlns:a16="http://schemas.microsoft.com/office/drawing/2014/main" id="{9F293482-6C0D-4081-BE12-7AF817AB498F}"/>
              </a:ext>
            </a:extLst>
          </p:cNvPr>
          <p:cNvSpPr/>
          <p:nvPr/>
        </p:nvSpPr>
        <p:spPr>
          <a:xfrm>
            <a:off x="2871788" y="3862388"/>
            <a:ext cx="3716337" cy="525462"/>
          </a:xfrm>
          <a:prstGeom prst="rect">
            <a:avLst/>
          </a:prstGeom>
          <a:solidFill>
            <a:srgbClr val="FFCCCC">
              <a:alpha val="16863"/>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94AAE909-BCFA-4EDD-9D1B-E14F8D50A2C7}"/>
              </a:ext>
            </a:extLst>
          </p:cNvPr>
          <p:cNvSpPr/>
          <p:nvPr/>
        </p:nvSpPr>
        <p:spPr>
          <a:xfrm>
            <a:off x="2865439" y="3097213"/>
            <a:ext cx="3717925" cy="531812"/>
          </a:xfrm>
          <a:prstGeom prst="rect">
            <a:avLst/>
          </a:prstGeom>
          <a:solidFill>
            <a:schemeClr val="accent2">
              <a:lumMod val="40000"/>
              <a:lumOff val="60000"/>
              <a:alpha val="16863"/>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7045" name="コンテンツ プレースホルダー 2">
            <a:extLst>
              <a:ext uri="{FF2B5EF4-FFF2-40B4-BE49-F238E27FC236}">
                <a16:creationId xmlns:a16="http://schemas.microsoft.com/office/drawing/2014/main" id="{4400CAFB-3FB8-4457-A483-0A14DD40C2A6}"/>
              </a:ext>
            </a:extLst>
          </p:cNvPr>
          <p:cNvSpPr txBox="1">
            <a:spLocks/>
          </p:cNvSpPr>
          <p:nvPr/>
        </p:nvSpPr>
        <p:spPr bwMode="auto">
          <a:xfrm>
            <a:off x="371476" y="330201"/>
            <a:ext cx="85328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4.1.1</a:t>
            </a:r>
            <a:r>
              <a:rPr lang="ja-JP" altLang="en-US" sz="3600" u="sng" dirty="0">
                <a:solidFill>
                  <a:srgbClr val="404040"/>
                </a:solidFill>
              </a:rPr>
              <a:t>　指定管理鳥獣捕獲等事業の概要</a:t>
            </a:r>
            <a:endParaRPr lang="en-US" altLang="ja-JP" sz="3600" u="sng" dirty="0">
              <a:solidFill>
                <a:srgbClr val="404040"/>
              </a:solidFill>
            </a:endParaRPr>
          </a:p>
        </p:txBody>
      </p:sp>
      <p:sp>
        <p:nvSpPr>
          <p:cNvPr id="87046" name="正方形/長方形 1">
            <a:extLst>
              <a:ext uri="{FF2B5EF4-FFF2-40B4-BE49-F238E27FC236}">
                <a16:creationId xmlns:a16="http://schemas.microsoft.com/office/drawing/2014/main" id="{2608267B-E710-4C1A-BCCE-453138E909A5}"/>
              </a:ext>
            </a:extLst>
          </p:cNvPr>
          <p:cNvSpPr>
            <a:spLocks noChangeArrowheads="1"/>
          </p:cNvSpPr>
          <p:nvPr/>
        </p:nvSpPr>
        <p:spPr bwMode="auto">
          <a:xfrm>
            <a:off x="4146550" y="1073151"/>
            <a:ext cx="47577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buFont typeface="Wingdings" panose="05000000000000000000" pitchFamily="2" charset="2"/>
              <a:buChar char="Ø"/>
            </a:pPr>
            <a:r>
              <a:rPr lang="ja-JP" altLang="en-US" sz="2400" dirty="0"/>
              <a:t>集中的かつ広域的に管理を図る必要がある鳥獣について、都道府県等が捕獲を実施</a:t>
            </a:r>
          </a:p>
        </p:txBody>
      </p:sp>
      <p:sp>
        <p:nvSpPr>
          <p:cNvPr id="15" name="テキスト ボックス 14">
            <a:extLst>
              <a:ext uri="{FF2B5EF4-FFF2-40B4-BE49-F238E27FC236}">
                <a16:creationId xmlns:a16="http://schemas.microsoft.com/office/drawing/2014/main" id="{5B530375-FD8E-4A1B-A67A-FC554975271D}"/>
              </a:ext>
            </a:extLst>
          </p:cNvPr>
          <p:cNvSpPr txBox="1"/>
          <p:nvPr/>
        </p:nvSpPr>
        <p:spPr>
          <a:xfrm>
            <a:off x="6880226" y="1"/>
            <a:ext cx="226377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rPr>
              <a:t>69</a:t>
            </a:r>
            <a:r>
              <a:rPr lang="ja-JP" altLang="en-US" sz="2000" dirty="0">
                <a:latin typeface="+mn-ea"/>
                <a:ea typeface="+mn-ea"/>
              </a:rPr>
              <a:t>ページ</a:t>
            </a:r>
          </a:p>
        </p:txBody>
      </p:sp>
      <p:cxnSp>
        <p:nvCxnSpPr>
          <p:cNvPr id="3" name="直線コネクタ 2">
            <a:extLst>
              <a:ext uri="{FF2B5EF4-FFF2-40B4-BE49-F238E27FC236}">
                <a16:creationId xmlns:a16="http://schemas.microsoft.com/office/drawing/2014/main" id="{1FAE098C-3086-4B4E-8BA0-28A662747661}"/>
              </a:ext>
            </a:extLst>
          </p:cNvPr>
          <p:cNvCxnSpPr/>
          <p:nvPr/>
        </p:nvCxnSpPr>
        <p:spPr>
          <a:xfrm>
            <a:off x="2276475" y="1584325"/>
            <a:ext cx="0" cy="719138"/>
          </a:xfrm>
          <a:prstGeom prst="line">
            <a:avLst/>
          </a:prstGeom>
        </p:spPr>
        <p:style>
          <a:lnRef idx="1">
            <a:schemeClr val="dk1"/>
          </a:lnRef>
          <a:fillRef idx="0">
            <a:schemeClr val="dk1"/>
          </a:fillRef>
          <a:effectRef idx="0">
            <a:schemeClr val="dk1"/>
          </a:effectRef>
          <a:fontRef idx="minor">
            <a:schemeClr val="tx1"/>
          </a:fontRef>
        </p:style>
      </p:cxnSp>
      <p:sp>
        <p:nvSpPr>
          <p:cNvPr id="2" name="正方形/長方形 1">
            <a:extLst>
              <a:ext uri="{FF2B5EF4-FFF2-40B4-BE49-F238E27FC236}">
                <a16:creationId xmlns:a16="http://schemas.microsoft.com/office/drawing/2014/main" id="{01410C6F-8FE0-4168-86C0-310691B4F5B1}"/>
              </a:ext>
            </a:extLst>
          </p:cNvPr>
          <p:cNvSpPr/>
          <p:nvPr/>
        </p:nvSpPr>
        <p:spPr>
          <a:xfrm>
            <a:off x="358775" y="2349500"/>
            <a:ext cx="584200" cy="441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8FDAEA0-3EE7-4FE3-97E4-3864A903DEE2}"/>
              </a:ext>
            </a:extLst>
          </p:cNvPr>
          <p:cNvSpPr/>
          <p:nvPr/>
        </p:nvSpPr>
        <p:spPr>
          <a:xfrm>
            <a:off x="0" y="6163468"/>
            <a:ext cx="9144000" cy="714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2" name="正方形/長方形 1">
            <a:extLst>
              <a:ext uri="{FF2B5EF4-FFF2-40B4-BE49-F238E27FC236}">
                <a16:creationId xmlns:a16="http://schemas.microsoft.com/office/drawing/2014/main" id="{52E9E2E2-1DD7-40D7-90A8-F256296ABF54}"/>
              </a:ext>
            </a:extLst>
          </p:cNvPr>
          <p:cNvSpPr/>
          <p:nvPr/>
        </p:nvSpPr>
        <p:spPr>
          <a:xfrm>
            <a:off x="52389" y="57151"/>
            <a:ext cx="9070975" cy="635000"/>
          </a:xfrm>
          <a:prstGeom prst="rect">
            <a:avLst/>
          </a:prstGeom>
          <a:solidFill>
            <a:schemeClr val="accent2">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defRPr/>
            </a:pPr>
            <a:r>
              <a:rPr lang="ja-JP" altLang="en-US" sz="3200" dirty="0">
                <a:solidFill>
                  <a:prstClr val="black"/>
                </a:solidFill>
                <a:latin typeface="メイリオ" panose="020B0604030504040204" pitchFamily="50" charset="-128"/>
                <a:ea typeface="メイリオ" panose="020B0604030504040204" pitchFamily="50" charset="-128"/>
              </a:rPr>
              <a:t>指定管理鳥獣捕獲等事業費</a:t>
            </a:r>
            <a:endParaRPr lang="ja-JP" altLang="en-US" sz="2000" dirty="0">
              <a:solidFill>
                <a:prstClr val="black"/>
              </a:solidFill>
              <a:latin typeface="メイリオ" panose="020B0604030504040204" pitchFamily="50" charset="-128"/>
              <a:ea typeface="メイリオ" panose="020B0604030504040204" pitchFamily="50" charset="-128"/>
            </a:endParaRPr>
          </a:p>
        </p:txBody>
      </p:sp>
      <p:sp>
        <p:nvSpPr>
          <p:cNvPr id="5" name="角丸四角形 4">
            <a:extLst>
              <a:ext uri="{FF2B5EF4-FFF2-40B4-BE49-F238E27FC236}">
                <a16:creationId xmlns:a16="http://schemas.microsoft.com/office/drawing/2014/main" id="{36CB79AC-A438-4391-B77B-B180B154169B}"/>
              </a:ext>
            </a:extLst>
          </p:cNvPr>
          <p:cNvSpPr/>
          <p:nvPr/>
        </p:nvSpPr>
        <p:spPr>
          <a:xfrm>
            <a:off x="52388" y="749527"/>
            <a:ext cx="9039225" cy="1445918"/>
          </a:xfrm>
          <a:prstGeom prst="roundRect">
            <a:avLst>
              <a:gd name="adj" fmla="val 11857"/>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ja-JP" altLang="en-US" sz="1400" dirty="0">
              <a:solidFill>
                <a:prstClr val="black"/>
              </a:solidFill>
            </a:endParaRPr>
          </a:p>
        </p:txBody>
      </p:sp>
      <p:sp>
        <p:nvSpPr>
          <p:cNvPr id="91142" name="テキスト ボックス 5">
            <a:extLst>
              <a:ext uri="{FF2B5EF4-FFF2-40B4-BE49-F238E27FC236}">
                <a16:creationId xmlns:a16="http://schemas.microsoft.com/office/drawing/2014/main" id="{873DD6F5-20C6-4B90-B8DE-1F17E24C3E91}"/>
              </a:ext>
            </a:extLst>
          </p:cNvPr>
          <p:cNvSpPr txBox="1">
            <a:spLocks noChangeArrowheads="1"/>
          </p:cNvSpPr>
          <p:nvPr/>
        </p:nvSpPr>
        <p:spPr bwMode="auto">
          <a:xfrm>
            <a:off x="84932" y="742280"/>
            <a:ext cx="897413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6700" indent="-266700">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dirty="0">
                <a:solidFill>
                  <a:srgbClr val="000000"/>
                </a:solidFill>
              </a:rPr>
              <a:t>○事業目的：</a:t>
            </a:r>
            <a:endParaRPr lang="en-US" altLang="ja-JP" sz="2400" dirty="0">
              <a:solidFill>
                <a:srgbClr val="000000"/>
              </a:solidFill>
            </a:endParaRPr>
          </a:p>
          <a:p>
            <a:pPr indent="1588" eaLnBrk="1" hangingPunct="1"/>
            <a:r>
              <a:rPr lang="ja-JP" altLang="en-US" sz="2000" dirty="0">
                <a:solidFill>
                  <a:srgbClr val="000000"/>
                </a:solidFill>
              </a:rPr>
              <a:t>令和５年度末までにニホンジカ・イノシシの個体数を半減させる目標の達成及び豚熱ウイルスの拡散防止を目的とした野生イノシシの捕獲強化に向けて、都道府県等が行うニホンジカ・イノシシの捕獲事業等を交付金により支援する。</a:t>
            </a:r>
            <a:endParaRPr lang="en-US" altLang="ja-JP" sz="2000" dirty="0">
              <a:solidFill>
                <a:srgbClr val="000000"/>
              </a:solidFill>
            </a:endParaRPr>
          </a:p>
        </p:txBody>
      </p:sp>
      <p:sp>
        <p:nvSpPr>
          <p:cNvPr id="8" name="角丸四角形 7">
            <a:extLst>
              <a:ext uri="{FF2B5EF4-FFF2-40B4-BE49-F238E27FC236}">
                <a16:creationId xmlns:a16="http://schemas.microsoft.com/office/drawing/2014/main" id="{C744C1BF-6D61-404B-9ABF-3869393828D9}"/>
              </a:ext>
            </a:extLst>
          </p:cNvPr>
          <p:cNvSpPr/>
          <p:nvPr/>
        </p:nvSpPr>
        <p:spPr>
          <a:xfrm>
            <a:off x="52113" y="2549796"/>
            <a:ext cx="8974137" cy="4286434"/>
          </a:xfrm>
          <a:prstGeom prst="roundRect">
            <a:avLst>
              <a:gd name="adj" fmla="val 6533"/>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900" dirty="0">
                <a:solidFill>
                  <a:prstClr val="black"/>
                </a:solidFill>
              </a:rPr>
              <a:t>　</a:t>
            </a:r>
            <a:endParaRPr lang="en-US" altLang="ja-JP" sz="900" dirty="0">
              <a:solidFill>
                <a:prstClr val="black"/>
              </a:solidFill>
            </a:endParaRPr>
          </a:p>
          <a:p>
            <a:pPr eaLnBrk="1" fontAlgn="auto" hangingPunct="1">
              <a:spcBef>
                <a:spcPts val="0"/>
              </a:spcBef>
              <a:spcAft>
                <a:spcPts val="0"/>
              </a:spcAft>
              <a:defRPr/>
            </a:pPr>
            <a:endParaRPr lang="en-US" altLang="ja-JP" sz="900" dirty="0">
              <a:solidFill>
                <a:prstClr val="black"/>
              </a:solidFill>
            </a:endParaRPr>
          </a:p>
          <a:p>
            <a:pPr eaLnBrk="1" fontAlgn="auto" hangingPunct="1">
              <a:spcBef>
                <a:spcPts val="0"/>
              </a:spcBef>
              <a:spcAft>
                <a:spcPts val="0"/>
              </a:spcAft>
              <a:defRPr/>
            </a:pPr>
            <a:endParaRPr lang="en-US" altLang="ja-JP" sz="900" dirty="0">
              <a:solidFill>
                <a:prstClr val="black"/>
              </a:solidFill>
            </a:endParaRPr>
          </a:p>
          <a:p>
            <a:pPr marL="266693" indent="-266693" eaLnBrk="1" fontAlgn="auto" hangingPunct="1">
              <a:spcBef>
                <a:spcPts val="0"/>
              </a:spcBef>
              <a:spcAft>
                <a:spcPts val="0"/>
              </a:spcAft>
              <a:defRPr/>
            </a:pPr>
            <a:endParaRPr lang="en-US" altLang="ja-JP" sz="900" dirty="0">
              <a:solidFill>
                <a:prstClr val="black"/>
              </a:solidFill>
            </a:endParaRPr>
          </a:p>
          <a:p>
            <a:pPr eaLnBrk="1" fontAlgn="auto" hangingPunct="1">
              <a:spcBef>
                <a:spcPts val="0"/>
              </a:spcBef>
              <a:spcAft>
                <a:spcPts val="0"/>
              </a:spcAft>
              <a:defRPr/>
            </a:pPr>
            <a:endParaRPr lang="en-US" altLang="ja-JP" sz="2000" dirty="0">
              <a:solidFill>
                <a:prstClr val="black"/>
              </a:solidFill>
            </a:endParaRPr>
          </a:p>
        </p:txBody>
      </p:sp>
      <p:sp>
        <p:nvSpPr>
          <p:cNvPr id="91150" name="テキスト ボックス 17">
            <a:extLst>
              <a:ext uri="{FF2B5EF4-FFF2-40B4-BE49-F238E27FC236}">
                <a16:creationId xmlns:a16="http://schemas.microsoft.com/office/drawing/2014/main" id="{F4A95BC6-90E7-4AAB-A0E7-40D9A5B646CA}"/>
              </a:ext>
            </a:extLst>
          </p:cNvPr>
          <p:cNvSpPr txBox="1">
            <a:spLocks noChangeArrowheads="1"/>
          </p:cNvSpPr>
          <p:nvPr/>
        </p:nvSpPr>
        <p:spPr bwMode="auto">
          <a:xfrm>
            <a:off x="4443844" y="74908"/>
            <a:ext cx="470015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en-US" altLang="zh-TW" sz="1600" dirty="0"/>
              <a:t>【</a:t>
            </a:r>
            <a:r>
              <a:rPr lang="zh-TW" altLang="en-US" sz="1600" dirty="0"/>
              <a:t>令和</a:t>
            </a:r>
            <a:r>
              <a:rPr lang="ja-JP" altLang="en-US" sz="1600" dirty="0"/>
              <a:t>５</a:t>
            </a:r>
            <a:r>
              <a:rPr lang="zh-TW" altLang="en-US" sz="1600" dirty="0"/>
              <a:t>年度予算額</a:t>
            </a:r>
            <a:r>
              <a:rPr lang="en-US" altLang="zh-TW" sz="1600" dirty="0"/>
              <a:t>200</a:t>
            </a:r>
            <a:r>
              <a:rPr lang="zh-TW" altLang="en-US" sz="1600" dirty="0"/>
              <a:t>百万円（</a:t>
            </a:r>
            <a:r>
              <a:rPr lang="en-US" altLang="zh-TW" sz="1600" dirty="0"/>
              <a:t>200</a:t>
            </a:r>
            <a:r>
              <a:rPr lang="zh-TW" altLang="en-US" sz="1600" dirty="0"/>
              <a:t>百万円）</a:t>
            </a:r>
            <a:r>
              <a:rPr lang="en-US" altLang="zh-TW" sz="1600" dirty="0"/>
              <a:t>】</a:t>
            </a:r>
          </a:p>
          <a:p>
            <a:pPr algn="r" eaLnBrk="1" hangingPunct="1"/>
            <a:r>
              <a:rPr lang="en-US" altLang="zh-TW" sz="1600" dirty="0"/>
              <a:t> 【</a:t>
            </a:r>
            <a:r>
              <a:rPr lang="zh-TW" altLang="en-US" sz="1600" dirty="0"/>
              <a:t>令和</a:t>
            </a:r>
            <a:r>
              <a:rPr lang="en-US" altLang="zh-TW" sz="1600" dirty="0"/>
              <a:t>4</a:t>
            </a:r>
            <a:r>
              <a:rPr lang="zh-TW" altLang="en-US" sz="1600" dirty="0"/>
              <a:t>年度</a:t>
            </a:r>
            <a:r>
              <a:rPr lang="ja-JP" altLang="en-US" sz="1600" dirty="0"/>
              <a:t>第</a:t>
            </a:r>
            <a:r>
              <a:rPr lang="en-US" altLang="ja-JP" sz="1600" dirty="0"/>
              <a:t>2</a:t>
            </a:r>
            <a:r>
              <a:rPr lang="ja-JP" altLang="en-US" sz="1600" dirty="0"/>
              <a:t>次</a:t>
            </a:r>
            <a:r>
              <a:rPr lang="zh-TW" altLang="en-US" sz="1600" dirty="0"/>
              <a:t>補正予算額 </a:t>
            </a:r>
            <a:r>
              <a:rPr lang="en-US" altLang="zh-TW" sz="1600" dirty="0"/>
              <a:t>2,300</a:t>
            </a:r>
            <a:r>
              <a:rPr lang="zh-TW" altLang="en-US" sz="1600" dirty="0"/>
              <a:t>百万円</a:t>
            </a:r>
            <a:r>
              <a:rPr lang="en-US" altLang="zh-TW" sz="1600" dirty="0"/>
              <a:t>】</a:t>
            </a:r>
            <a:endParaRPr lang="ja-JP" altLang="en-US" sz="1600" dirty="0">
              <a:solidFill>
                <a:srgbClr val="000000"/>
              </a:solidFill>
            </a:endParaRPr>
          </a:p>
        </p:txBody>
      </p:sp>
      <p:sp>
        <p:nvSpPr>
          <p:cNvPr id="18" name="下矢印 17">
            <a:extLst>
              <a:ext uri="{FF2B5EF4-FFF2-40B4-BE49-F238E27FC236}">
                <a16:creationId xmlns:a16="http://schemas.microsoft.com/office/drawing/2014/main" id="{B57BF529-4B27-4CD1-8F6D-37682F60B2CA}"/>
              </a:ext>
            </a:extLst>
          </p:cNvPr>
          <p:cNvSpPr/>
          <p:nvPr/>
        </p:nvSpPr>
        <p:spPr>
          <a:xfrm>
            <a:off x="4949774" y="2195445"/>
            <a:ext cx="1130300" cy="216000"/>
          </a:xfrm>
          <a:prstGeom prst="downArrow">
            <a:avLst/>
          </a:prstGeom>
          <a:solidFill>
            <a:schemeClr val="accent2">
              <a:lumMod val="60000"/>
              <a:lumOff val="4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21" name="正方形/長方形 20">
            <a:extLst>
              <a:ext uri="{FF2B5EF4-FFF2-40B4-BE49-F238E27FC236}">
                <a16:creationId xmlns:a16="http://schemas.microsoft.com/office/drawing/2014/main" id="{44A61AE7-2674-486F-A065-85EDB47D625D}"/>
              </a:ext>
            </a:extLst>
          </p:cNvPr>
          <p:cNvSpPr/>
          <p:nvPr/>
        </p:nvSpPr>
        <p:spPr>
          <a:xfrm>
            <a:off x="168332" y="2269933"/>
            <a:ext cx="4645086" cy="449611"/>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指定管理鳥獣捕獲等事業交付金</a:t>
            </a:r>
          </a:p>
        </p:txBody>
      </p:sp>
      <p:sp>
        <p:nvSpPr>
          <p:cNvPr id="91159" name="正方形/長方形 5">
            <a:extLst>
              <a:ext uri="{FF2B5EF4-FFF2-40B4-BE49-F238E27FC236}">
                <a16:creationId xmlns:a16="http://schemas.microsoft.com/office/drawing/2014/main" id="{D6BBBEDD-CB38-4F1F-A9F7-C6280F53E5BB}"/>
              </a:ext>
            </a:extLst>
          </p:cNvPr>
          <p:cNvSpPr>
            <a:spLocks noChangeArrowheads="1"/>
          </p:cNvSpPr>
          <p:nvPr/>
        </p:nvSpPr>
        <p:spPr bwMode="auto">
          <a:xfrm>
            <a:off x="232627" y="2802141"/>
            <a:ext cx="8890737" cy="398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000" dirty="0">
                <a:solidFill>
                  <a:srgbClr val="000000"/>
                </a:solidFill>
              </a:rPr>
              <a:t>○　</a:t>
            </a:r>
            <a:r>
              <a:rPr lang="ja-JP" altLang="en-US" sz="2000" dirty="0"/>
              <a:t>都道府県等が行う以下の取組の一部又は全部について交付金により支援</a:t>
            </a:r>
            <a:endParaRPr lang="en-US" altLang="ja-JP" sz="2000" dirty="0"/>
          </a:p>
          <a:p>
            <a:r>
              <a:rPr lang="ja-JP" altLang="en-US" sz="2000" dirty="0">
                <a:solidFill>
                  <a:srgbClr val="000000"/>
                </a:solidFill>
              </a:rPr>
              <a:t>○　対象鳥獣　　　 ：指定管理鳥獣　（ニホンジカ・イノシシ）</a:t>
            </a:r>
            <a:endParaRPr lang="en-US" altLang="ja-JP" sz="2000" dirty="0">
              <a:solidFill>
                <a:srgbClr val="000000"/>
              </a:solidFill>
            </a:endParaRPr>
          </a:p>
          <a:p>
            <a:r>
              <a:rPr lang="ja-JP" altLang="en-US" sz="2000" dirty="0">
                <a:solidFill>
                  <a:srgbClr val="000000"/>
                </a:solidFill>
              </a:rPr>
              <a:t>○　対象者　　　　　：指定管理鳥獣捕獲等事業を実施する都道府県及び複数の</a:t>
            </a:r>
            <a:endParaRPr lang="en-US" altLang="ja-JP" sz="2000" dirty="0">
              <a:solidFill>
                <a:srgbClr val="000000"/>
              </a:solidFill>
            </a:endParaRPr>
          </a:p>
          <a:p>
            <a:r>
              <a:rPr lang="ja-JP" altLang="en-US" sz="2000" dirty="0">
                <a:solidFill>
                  <a:srgbClr val="000000"/>
                </a:solidFill>
              </a:rPr>
              <a:t>　　　　　　　　　　　　　都道府県が参加する連携捕獲協議会</a:t>
            </a:r>
            <a:endParaRPr lang="en-US" altLang="ja-JP" sz="2000" dirty="0">
              <a:solidFill>
                <a:srgbClr val="000000"/>
              </a:solidFill>
            </a:endParaRPr>
          </a:p>
          <a:p>
            <a:r>
              <a:rPr lang="ja-JP" altLang="en-US" sz="2000" dirty="0">
                <a:solidFill>
                  <a:srgbClr val="000000"/>
                </a:solidFill>
              </a:rPr>
              <a:t>○　交付対象事業 ：</a:t>
            </a:r>
            <a:endParaRPr lang="en-US" altLang="ja-JP" sz="2000" dirty="0">
              <a:solidFill>
                <a:srgbClr val="000000"/>
              </a:solidFill>
            </a:endParaRPr>
          </a:p>
          <a:p>
            <a:r>
              <a:rPr lang="ja-JP" altLang="en-US" sz="2000" dirty="0">
                <a:solidFill>
                  <a:srgbClr val="000000"/>
                </a:solidFill>
              </a:rPr>
              <a:t>①　定管理鳥獣捕獲等事業に係る実施計画策定、生息状況調査等</a:t>
            </a:r>
            <a:endParaRPr lang="en-US" altLang="ja-JP" sz="2000" dirty="0">
              <a:solidFill>
                <a:srgbClr val="000000"/>
              </a:solidFill>
            </a:endParaRPr>
          </a:p>
          <a:p>
            <a:r>
              <a:rPr lang="ja-JP" altLang="en-US" sz="2000" dirty="0">
                <a:solidFill>
                  <a:srgbClr val="000000"/>
                </a:solidFill>
              </a:rPr>
              <a:t>②　指定管理鳥獣の捕獲等（ニホンジカ・イノシシ）</a:t>
            </a:r>
            <a:endParaRPr lang="en-US" altLang="ja-JP" sz="2000" dirty="0">
              <a:solidFill>
                <a:srgbClr val="000000"/>
              </a:solidFill>
            </a:endParaRPr>
          </a:p>
          <a:p>
            <a:r>
              <a:rPr lang="ja-JP" altLang="en-US" sz="2000" dirty="0">
                <a:solidFill>
                  <a:srgbClr val="000000"/>
                </a:solidFill>
              </a:rPr>
              <a:t>③　</a:t>
            </a:r>
            <a:r>
              <a:rPr lang="ja-JP" altLang="en-US" sz="2000" dirty="0"/>
              <a:t>効果的な捕獲の促進</a:t>
            </a:r>
            <a:endParaRPr lang="en-US" altLang="ja-JP" sz="2000" dirty="0"/>
          </a:p>
          <a:p>
            <a:r>
              <a:rPr lang="ja-JP" altLang="en-US" sz="2000" dirty="0"/>
              <a:t>　　　（捕獲手法の技術開発・市町村連携による捕獲・広域連携による捕獲）</a:t>
            </a:r>
            <a:endParaRPr lang="en-US" altLang="ja-JP" sz="2000" dirty="0">
              <a:solidFill>
                <a:srgbClr val="000000"/>
              </a:solidFill>
            </a:endParaRPr>
          </a:p>
          <a:p>
            <a:r>
              <a:rPr lang="ja-JP" altLang="en-US" sz="2000" dirty="0">
                <a:solidFill>
                  <a:srgbClr val="000000"/>
                </a:solidFill>
              </a:rPr>
              <a:t>④　</a:t>
            </a:r>
            <a:r>
              <a:rPr lang="ja-JP" altLang="en-US" sz="2000" dirty="0"/>
              <a:t>認定鳥獣捕獲等事業者等の育成（捕獲技術向上のための研修会等）</a:t>
            </a:r>
            <a:endParaRPr lang="en-US" altLang="ja-JP" sz="2000" dirty="0">
              <a:solidFill>
                <a:srgbClr val="000000"/>
              </a:solidFill>
            </a:endParaRPr>
          </a:p>
          <a:p>
            <a:r>
              <a:rPr lang="ja-JP" altLang="en-US" sz="2000" dirty="0">
                <a:solidFill>
                  <a:srgbClr val="000000"/>
                </a:solidFill>
              </a:rPr>
              <a:t>⑤　</a:t>
            </a:r>
            <a:r>
              <a:rPr lang="ja-JP" altLang="en-US" sz="2000" dirty="0"/>
              <a:t>ジビエ利用拡大を考慮した狩猟者の育成（食肉衛生の講習会等）</a:t>
            </a:r>
            <a:endParaRPr lang="en-US" altLang="ja-JP" sz="2000" dirty="0"/>
          </a:p>
          <a:p>
            <a:r>
              <a:rPr lang="ja-JP" altLang="en-US" sz="2000" dirty="0">
                <a:solidFill>
                  <a:srgbClr val="000000"/>
                </a:solidFill>
              </a:rPr>
              <a:t>⑥　</a:t>
            </a:r>
            <a:r>
              <a:rPr lang="ja-JP" altLang="en-US" sz="2000" dirty="0"/>
              <a:t>ジビエ利用拡大等のための狩猟捕獲支援</a:t>
            </a:r>
            <a:endParaRPr lang="en-US" altLang="ja-JP" sz="2000" dirty="0"/>
          </a:p>
          <a:p>
            <a:r>
              <a:rPr lang="ja-JP" altLang="en-US" sz="2000" dirty="0"/>
              <a:t>　　　（捕獲個体の搬入への支援及び捕獲強化のための狩猟捕獲経費補助等）</a:t>
            </a:r>
            <a:endParaRPr lang="en-US" altLang="ja-JP" sz="2000" dirty="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コンテンツ プレースホルダー 2">
            <a:extLst>
              <a:ext uri="{FF2B5EF4-FFF2-40B4-BE49-F238E27FC236}">
                <a16:creationId xmlns:a16="http://schemas.microsoft.com/office/drawing/2014/main" id="{5E39F5DA-CC0F-4DAF-B65C-11C79E4ADDA1}"/>
              </a:ext>
            </a:extLst>
          </p:cNvPr>
          <p:cNvSpPr txBox="1">
            <a:spLocks/>
          </p:cNvSpPr>
          <p:nvPr/>
        </p:nvSpPr>
        <p:spPr bwMode="auto">
          <a:xfrm>
            <a:off x="338138" y="415925"/>
            <a:ext cx="863604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2800" u="sng" dirty="0"/>
              <a:t>4.1.2</a:t>
            </a:r>
            <a:r>
              <a:rPr lang="ja-JP" altLang="en-US" sz="2800" u="sng" dirty="0"/>
              <a:t>　指定管理鳥獣捕獲等事業と従来の捕獲との違い</a:t>
            </a:r>
            <a:endParaRPr lang="en-US" altLang="ja-JP" sz="2800" u="sng" dirty="0"/>
          </a:p>
        </p:txBody>
      </p:sp>
      <p:graphicFrame>
        <p:nvGraphicFramePr>
          <p:cNvPr id="3" name="表 2">
            <a:extLst>
              <a:ext uri="{FF2B5EF4-FFF2-40B4-BE49-F238E27FC236}">
                <a16:creationId xmlns:a16="http://schemas.microsoft.com/office/drawing/2014/main" id="{BAC09204-7DA3-ACAC-25AC-B44D95BABCDC}"/>
              </a:ext>
            </a:extLst>
          </p:cNvPr>
          <p:cNvGraphicFramePr>
            <a:graphicFrameLocks noGrp="1"/>
          </p:cNvGraphicFramePr>
          <p:nvPr>
            <p:extLst>
              <p:ext uri="{D42A27DB-BD31-4B8C-83A1-F6EECF244321}">
                <p14:modId xmlns:p14="http://schemas.microsoft.com/office/powerpoint/2010/main" val="1889702222"/>
              </p:ext>
            </p:extLst>
          </p:nvPr>
        </p:nvGraphicFramePr>
        <p:xfrm>
          <a:off x="118183" y="962025"/>
          <a:ext cx="8856000" cy="5616000"/>
        </p:xfrm>
        <a:graphic>
          <a:graphicData uri="http://schemas.openxmlformats.org/drawingml/2006/table">
            <a:tbl>
              <a:tblPr firstRow="1" firstCol="1" bandRow="1">
                <a:tableStyleId>{93296810-A885-4BE3-A3E7-6D5BEEA58F35}</a:tableStyleId>
              </a:tblPr>
              <a:tblGrid>
                <a:gridCol w="1045083">
                  <a:extLst>
                    <a:ext uri="{9D8B030D-6E8A-4147-A177-3AD203B41FA5}">
                      <a16:colId xmlns:a16="http://schemas.microsoft.com/office/drawing/2014/main" val="20000"/>
                    </a:ext>
                  </a:extLst>
                </a:gridCol>
                <a:gridCol w="1621738">
                  <a:extLst>
                    <a:ext uri="{9D8B030D-6E8A-4147-A177-3AD203B41FA5}">
                      <a16:colId xmlns:a16="http://schemas.microsoft.com/office/drawing/2014/main" val="20001"/>
                    </a:ext>
                  </a:extLst>
                </a:gridCol>
                <a:gridCol w="1884711">
                  <a:extLst>
                    <a:ext uri="{9D8B030D-6E8A-4147-A177-3AD203B41FA5}">
                      <a16:colId xmlns:a16="http://schemas.microsoft.com/office/drawing/2014/main" val="20002"/>
                    </a:ext>
                  </a:extLst>
                </a:gridCol>
                <a:gridCol w="1287973">
                  <a:extLst>
                    <a:ext uri="{9D8B030D-6E8A-4147-A177-3AD203B41FA5}">
                      <a16:colId xmlns:a16="http://schemas.microsoft.com/office/drawing/2014/main" val="20003"/>
                    </a:ext>
                  </a:extLst>
                </a:gridCol>
                <a:gridCol w="1287973">
                  <a:extLst>
                    <a:ext uri="{9D8B030D-6E8A-4147-A177-3AD203B41FA5}">
                      <a16:colId xmlns:a16="http://schemas.microsoft.com/office/drawing/2014/main" val="20004"/>
                    </a:ext>
                  </a:extLst>
                </a:gridCol>
                <a:gridCol w="261980">
                  <a:extLst>
                    <a:ext uri="{9D8B030D-6E8A-4147-A177-3AD203B41FA5}">
                      <a16:colId xmlns:a16="http://schemas.microsoft.com/office/drawing/2014/main" val="20005"/>
                    </a:ext>
                  </a:extLst>
                </a:gridCol>
                <a:gridCol w="1466542">
                  <a:extLst>
                    <a:ext uri="{9D8B030D-6E8A-4147-A177-3AD203B41FA5}">
                      <a16:colId xmlns:a16="http://schemas.microsoft.com/office/drawing/2014/main" val="864145383"/>
                    </a:ext>
                  </a:extLst>
                </a:gridCol>
              </a:tblGrid>
              <a:tr h="342340">
                <a:tc rowSpan="4">
                  <a:txBody>
                    <a:bodyPr/>
                    <a:lstStyle/>
                    <a:p>
                      <a:pPr algn="ctr">
                        <a:spcAft>
                          <a:spcPts val="0"/>
                        </a:spcAft>
                      </a:pPr>
                      <a:r>
                        <a:rPr lang="ja-JP" sz="1600" b="1" dirty="0">
                          <a:effectLst/>
                        </a:rPr>
                        <a:t>分類</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rowSpan="4">
                  <a:txBody>
                    <a:bodyPr/>
                    <a:lstStyle/>
                    <a:p>
                      <a:pPr algn="ctr">
                        <a:spcAft>
                          <a:spcPts val="0"/>
                        </a:spcAft>
                      </a:pPr>
                      <a:r>
                        <a:rPr lang="ja-JP" sz="1600" b="1" dirty="0">
                          <a:effectLst/>
                        </a:rPr>
                        <a:t>狩猟</a:t>
                      </a:r>
                      <a:endParaRPr lang="en-US" sz="1600" b="1" dirty="0">
                        <a:effectLst/>
                      </a:endParaRPr>
                    </a:p>
                    <a:p>
                      <a:pPr algn="ctr">
                        <a:spcAft>
                          <a:spcPts val="0"/>
                        </a:spcAft>
                      </a:pPr>
                      <a:r>
                        <a:rPr lang="ja-JP" sz="1600" b="1" dirty="0">
                          <a:effectLst/>
                        </a:rPr>
                        <a:t>（登録狩猟）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gridSpan="5">
                  <a:txBody>
                    <a:bodyPr/>
                    <a:lstStyle/>
                    <a:p>
                      <a:pPr algn="ctr">
                        <a:spcAft>
                          <a:spcPts val="0"/>
                        </a:spcAft>
                      </a:pPr>
                      <a:r>
                        <a:rPr lang="ja-JP" sz="1600" b="1" dirty="0">
                          <a:effectLst/>
                        </a:rPr>
                        <a:t>狩猟（登録狩猟）以外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solidFill>
                      <a:schemeClr val="accent5"/>
                    </a:solidFill>
                  </a:tcPr>
                </a:tc>
                <a:extLst>
                  <a:ext uri="{0D108BD9-81ED-4DB2-BD59-A6C34878D82A}">
                    <a16:rowId xmlns:a16="http://schemas.microsoft.com/office/drawing/2014/main" val="10000"/>
                  </a:ext>
                </a:extLst>
              </a:tr>
              <a:tr h="276504">
                <a:tc vMerge="1">
                  <a:txBody>
                    <a:bodyPr/>
                    <a:lstStyle/>
                    <a:p>
                      <a:endParaRPr lang="en-US"/>
                    </a:p>
                  </a:txBody>
                  <a:tcPr/>
                </a:tc>
                <a:tc vMerge="1">
                  <a:txBody>
                    <a:bodyPr/>
                    <a:lstStyle/>
                    <a:p>
                      <a:endParaRPr lang="en-US"/>
                    </a:p>
                  </a:txBody>
                  <a:tcPr/>
                </a:tc>
                <a:tc gridSpan="4">
                  <a:txBody>
                    <a:bodyPr/>
                    <a:lstStyle/>
                    <a:p>
                      <a:pPr algn="ctr">
                        <a:spcAft>
                          <a:spcPts val="0"/>
                        </a:spcAft>
                      </a:pPr>
                      <a:r>
                        <a:rPr lang="ja-JP" sz="1600" b="1" dirty="0">
                          <a:effectLst/>
                        </a:rPr>
                        <a:t>許可捕獲</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600" b="1" dirty="0">
                          <a:effectLst/>
                        </a:rPr>
                        <a:t>捕獲等事業</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rowSpan="3">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600" b="1" dirty="0">
                          <a:effectLst/>
                        </a:rPr>
                        <a:t>捕獲等事業</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1"/>
                  </a:ext>
                </a:extLst>
              </a:tr>
              <a:tr h="366770">
                <a:tc vMerge="1">
                  <a:txBody>
                    <a:bodyPr/>
                    <a:lstStyle/>
                    <a:p>
                      <a:endParaRPr lang="en-US"/>
                    </a:p>
                  </a:txBody>
                  <a:tcPr/>
                </a:tc>
                <a:tc vMerge="1">
                  <a:txBody>
                    <a:bodyPr/>
                    <a:lstStyle/>
                    <a:p>
                      <a:endParaRPr lang="en-US"/>
                    </a:p>
                  </a:txBody>
                  <a:tcPr/>
                </a:tc>
                <a:tc rowSpan="2">
                  <a:txBody>
                    <a:bodyPr/>
                    <a:lstStyle/>
                    <a:p>
                      <a:pPr algn="ctr">
                        <a:spcAft>
                          <a:spcPts val="0"/>
                        </a:spcAft>
                      </a:pPr>
                      <a:r>
                        <a:rPr lang="ja-JP" sz="1600" b="1" dirty="0">
                          <a:effectLst/>
                        </a:rPr>
                        <a:t>学術研究、鳥獣の</a:t>
                      </a:r>
                      <a:endParaRPr lang="en-US" altLang="ja-JP" sz="1600" b="1" dirty="0">
                        <a:effectLst/>
                      </a:endParaRPr>
                    </a:p>
                    <a:p>
                      <a:pPr algn="ctr">
                        <a:spcAft>
                          <a:spcPts val="0"/>
                        </a:spcAft>
                      </a:pPr>
                      <a:r>
                        <a:rPr lang="ja-JP" sz="1600" b="1" dirty="0">
                          <a:effectLst/>
                        </a:rPr>
                        <a:t>保護、その他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3">
                  <a:txBody>
                    <a:bodyPr/>
                    <a:lstStyle/>
                    <a:p>
                      <a:pPr algn="ctr">
                        <a:spcAft>
                          <a:spcPts val="0"/>
                        </a:spcAft>
                      </a:pPr>
                      <a:r>
                        <a:rPr lang="ja-JP" altLang="en-US" sz="1600" b="1" dirty="0">
                          <a:effectLst/>
                        </a:rPr>
                        <a:t>鳥獣の管理</a:t>
                      </a:r>
                      <a:endParaRPr lang="en-US" sz="1600" b="1" dirty="0">
                        <a:effectLst/>
                      </a:endParaRPr>
                    </a:p>
                  </a:txBody>
                  <a:tcPr marL="55269" marR="55269" marT="0" marB="0" anchor="ctr">
                    <a:lnB w="12700" cap="flat" cmpd="sng" algn="ctr">
                      <a:solidFill>
                        <a:schemeClr val="bg1"/>
                      </a:solidFill>
                      <a:prstDash val="solid"/>
                      <a:round/>
                      <a:headEnd type="none" w="med" len="med"/>
                      <a:tailEnd type="none" w="med" len="med"/>
                    </a:lnB>
                  </a:tcPr>
                </a:tc>
                <a:tc hMerge="1">
                  <a:txBody>
                    <a:bodyPr/>
                    <a:lstStyle/>
                    <a:p>
                      <a:endParaRPr dirty="0"/>
                    </a:p>
                  </a:txBody>
                  <a:tcPr marL="55269" marR="55269" marT="0" marB="0" anchor="ctr">
                    <a:lnB w="12700" cap="flat" cmpd="sng" algn="ctr">
                      <a:solidFill>
                        <a:schemeClr val="tx1"/>
                      </a:solidFill>
                      <a:prstDash val="solid"/>
                      <a:round/>
                      <a:headEnd type="none" w="med" len="med"/>
                      <a:tailEnd type="none" w="med" len="med"/>
                    </a:lnB>
                  </a:tcPr>
                </a:tc>
                <a:tc hMerge="1">
                  <a:txBody>
                    <a:bodyPr/>
                    <a:lstStyle/>
                    <a:p>
                      <a:endParaRPr lang="en-US"/>
                    </a:p>
                  </a:txBody>
                  <a:tcPr/>
                </a:tc>
                <a:tc vMerge="1">
                  <a:txBody>
                    <a:bodyPr/>
                    <a:lstStyle/>
                    <a:p>
                      <a:endParaRPr kumimoji="1" lang="ja-JP" altLang="en-US"/>
                    </a:p>
                  </a:txBody>
                  <a:tcPr/>
                </a:tc>
                <a:extLst>
                  <a:ext uri="{0D108BD9-81ED-4DB2-BD59-A6C34878D82A}">
                    <a16:rowId xmlns:a16="http://schemas.microsoft.com/office/drawing/2014/main" val="10002"/>
                  </a:ext>
                </a:extLst>
              </a:tr>
              <a:tr h="3667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effectLst/>
                        </a:rPr>
                        <a:t>被害防止</a:t>
                      </a:r>
                      <a:endParaRPr lang="en-US" altLang="ja-JP" sz="1600" b="1" dirty="0">
                        <a:effectLst/>
                      </a:endParaRPr>
                    </a:p>
                  </a:txBody>
                  <a:tcPr marL="55269" marR="55269" marT="0" marB="0" anchor="ctr">
                    <a:lnT w="12700" cap="flat" cmpd="sng" algn="ctr">
                      <a:solidFill>
                        <a:schemeClr val="bg1"/>
                      </a:solidFill>
                      <a:prstDash val="solid"/>
                      <a:round/>
                      <a:headEnd type="none" w="med" len="med"/>
                      <a:tailEnd type="none" w="med" len="med"/>
                    </a:lnT>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600" b="1" dirty="0">
                          <a:effectLst/>
                        </a:rPr>
                        <a:t>個体数調整</a:t>
                      </a:r>
                      <a:endParaRPr lang="en-US" altLang="ja-JP"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50897933"/>
                  </a:ext>
                </a:extLst>
              </a:tr>
              <a:tr h="489025">
                <a:tc>
                  <a:txBody>
                    <a:bodyPr/>
                    <a:lstStyle/>
                    <a:p>
                      <a:pPr algn="ctr">
                        <a:spcAft>
                          <a:spcPts val="0"/>
                        </a:spcAft>
                      </a:pPr>
                      <a:r>
                        <a:rPr lang="ja-JP" sz="1600" b="1" dirty="0">
                          <a:effectLst/>
                        </a:rPr>
                        <a:t>目的</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just">
                        <a:spcAft>
                          <a:spcPts val="0"/>
                        </a:spcAft>
                      </a:pPr>
                      <a:r>
                        <a:rPr lang="en-US" sz="1600" b="1" dirty="0">
                          <a:effectLst/>
                        </a:rPr>
                        <a:t> </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学術研究、鳥獣の</a:t>
                      </a:r>
                      <a:endParaRPr lang="en-US" altLang="ja-JP" sz="1600" b="1" dirty="0">
                        <a:effectLst/>
                      </a:endParaRPr>
                    </a:p>
                    <a:p>
                      <a:pPr algn="ctr">
                        <a:spcAft>
                          <a:spcPts val="0"/>
                        </a:spcAft>
                      </a:pPr>
                      <a:r>
                        <a:rPr lang="ja-JP" sz="1600" b="1" dirty="0">
                          <a:effectLst/>
                        </a:rPr>
                        <a:t>保護、その他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農林業被害等の防止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3">
                  <a:txBody>
                    <a:bodyPr/>
                    <a:lstStyle/>
                    <a:p>
                      <a:pPr algn="ctr">
                        <a:spcAft>
                          <a:spcPts val="0"/>
                        </a:spcAft>
                      </a:pPr>
                      <a:r>
                        <a:rPr lang="ja-JP" sz="1600" b="1">
                          <a:effectLst/>
                        </a:rPr>
                        <a:t>生息数または生息範囲の抑制</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pPr algn="ctr">
                        <a:spcAft>
                          <a:spcPts val="0"/>
                        </a:spcAft>
                      </a:pP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3"/>
                  </a:ext>
                </a:extLst>
              </a:tr>
              <a:tr h="489025">
                <a:tc>
                  <a:txBody>
                    <a:bodyPr/>
                    <a:lstStyle/>
                    <a:p>
                      <a:pPr algn="ctr">
                        <a:spcAft>
                          <a:spcPts val="0"/>
                        </a:spcAft>
                      </a:pPr>
                      <a:r>
                        <a:rPr lang="ja-JP" sz="1600" b="1" dirty="0">
                          <a:effectLst/>
                        </a:rPr>
                        <a:t>対象鳥獣</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狩猟鳥獣</a:t>
                      </a:r>
                      <a:r>
                        <a:rPr lang="en-US" sz="1600" b="1" dirty="0">
                          <a:effectLst/>
                        </a:rPr>
                        <a:t>(46</a:t>
                      </a:r>
                      <a:r>
                        <a:rPr lang="ja-JP" sz="1600" b="1" dirty="0">
                          <a:effectLst/>
                        </a:rPr>
                        <a:t>種</a:t>
                      </a:r>
                      <a:r>
                        <a:rPr lang="en-US" sz="1600" b="1" dirty="0">
                          <a:effectLst/>
                        </a:rPr>
                        <a:t>)</a:t>
                      </a:r>
                    </a:p>
                    <a:p>
                      <a:pPr algn="ctr">
                        <a:spcAft>
                          <a:spcPts val="0"/>
                        </a:spcAft>
                      </a:pPr>
                      <a:r>
                        <a:rPr lang="ja-JP" sz="1600" b="1" dirty="0">
                          <a:effectLst/>
                        </a:rPr>
                        <a:t>※卵、ひなを除く</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鳥獣及び卵</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a:txBody>
                    <a:bodyPr/>
                    <a:lstStyle/>
                    <a:p>
                      <a:pPr algn="ctr">
                        <a:spcAft>
                          <a:spcPts val="0"/>
                        </a:spcAft>
                      </a:pPr>
                      <a:r>
                        <a:rPr lang="ja-JP" sz="1600" b="1" dirty="0">
                          <a:effectLst/>
                        </a:rPr>
                        <a:t>第二種</a:t>
                      </a:r>
                      <a:endParaRPr lang="en-US" altLang="ja-JP" sz="1600" b="1" dirty="0">
                        <a:effectLst/>
                      </a:endParaRPr>
                    </a:p>
                    <a:p>
                      <a:pPr algn="ctr">
                        <a:spcAft>
                          <a:spcPts val="0"/>
                        </a:spcAft>
                      </a:pPr>
                      <a:r>
                        <a:rPr lang="ja-JP" sz="1600" b="1" dirty="0">
                          <a:effectLst/>
                        </a:rPr>
                        <a:t>特定鳥獣</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300" b="1" dirty="0">
                          <a:effectLst/>
                        </a:rPr>
                        <a:t>（ニホンジカ・イノシシ）</a:t>
                      </a:r>
                      <a:endParaRPr lang="en-US" sz="13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pPr algn="ctr">
                        <a:spcAft>
                          <a:spcPts val="0"/>
                        </a:spcAft>
                      </a:pPr>
                      <a:endParaRPr lang="en-US" sz="13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4"/>
                  </a:ext>
                </a:extLst>
              </a:tr>
              <a:tr h="489025">
                <a:tc>
                  <a:txBody>
                    <a:bodyPr/>
                    <a:lstStyle/>
                    <a:p>
                      <a:pPr algn="ctr">
                        <a:spcAft>
                          <a:spcPts val="0"/>
                        </a:spcAft>
                      </a:pPr>
                      <a:r>
                        <a:rPr lang="ja-JP" sz="1600" b="1" dirty="0">
                          <a:effectLst/>
                        </a:rPr>
                        <a:t>捕獲方法</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法定猟法</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5">
                  <a:txBody>
                    <a:bodyPr/>
                    <a:lstStyle/>
                    <a:p>
                      <a:pPr algn="ctr">
                        <a:spcAft>
                          <a:spcPts val="0"/>
                        </a:spcAft>
                      </a:pPr>
                      <a:r>
                        <a:rPr lang="ja-JP" sz="1600" b="1" dirty="0">
                          <a:effectLst/>
                        </a:rPr>
                        <a:t>法定猟法以外も可</a:t>
                      </a:r>
                      <a:endParaRPr lang="en-US" sz="1600" b="1" dirty="0">
                        <a:effectLst/>
                      </a:endParaRPr>
                    </a:p>
                    <a:p>
                      <a:pPr algn="ctr">
                        <a:spcAft>
                          <a:spcPts val="0"/>
                        </a:spcAft>
                      </a:pPr>
                      <a:r>
                        <a:rPr lang="ja-JP" sz="1600" b="1" dirty="0">
                          <a:effectLst/>
                        </a:rPr>
                        <a:t>（危険猟法等については制限あり）</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5"/>
                  </a:ext>
                </a:extLst>
              </a:tr>
              <a:tr h="513508">
                <a:tc>
                  <a:txBody>
                    <a:bodyPr/>
                    <a:lstStyle/>
                    <a:p>
                      <a:pPr algn="ctr">
                        <a:spcAft>
                          <a:spcPts val="0"/>
                        </a:spcAft>
                      </a:pPr>
                      <a:r>
                        <a:rPr lang="ja-JP" sz="1600" b="1" dirty="0">
                          <a:effectLst/>
                        </a:rPr>
                        <a:t>実施時期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a:effectLst/>
                        </a:rPr>
                        <a:t>狩猟期間</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許可された期間</a:t>
                      </a:r>
                      <a:endParaRPr lang="en-US" sz="1600" b="1" dirty="0">
                        <a:effectLst/>
                      </a:endParaRPr>
                    </a:p>
                    <a:p>
                      <a:pPr algn="ctr">
                        <a:spcAft>
                          <a:spcPts val="0"/>
                        </a:spcAft>
                      </a:pPr>
                      <a:r>
                        <a:rPr lang="ja-JP" sz="1600" b="1" dirty="0">
                          <a:effectLst/>
                        </a:rPr>
                        <a:t>（通年可能）</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事業実施期間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事業実施期間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6"/>
                  </a:ext>
                </a:extLst>
              </a:tr>
              <a:tr h="733539">
                <a:tc>
                  <a:txBody>
                    <a:bodyPr/>
                    <a:lstStyle/>
                    <a:p>
                      <a:pPr algn="ctr">
                        <a:spcAft>
                          <a:spcPts val="0"/>
                        </a:spcAft>
                      </a:pPr>
                      <a:r>
                        <a:rPr lang="ja-JP" sz="1600" b="1" dirty="0">
                          <a:effectLst/>
                        </a:rPr>
                        <a:t>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a:effectLst/>
                        </a:rPr>
                        <a:t>鳥獣保護区や休猟区等の狩猟禁止の区域以外</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許可された区域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事業実施区域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7"/>
                  </a:ext>
                </a:extLst>
              </a:tr>
              <a:tr h="489025">
                <a:tc>
                  <a:txBody>
                    <a:bodyPr/>
                    <a:lstStyle/>
                    <a:p>
                      <a:pPr algn="ctr">
                        <a:spcAft>
                          <a:spcPts val="0"/>
                        </a:spcAft>
                      </a:pPr>
                      <a:r>
                        <a:rPr lang="ja-JP" sz="1600" b="1" dirty="0">
                          <a:effectLst/>
                        </a:rPr>
                        <a:t>実施主体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rowSpan="2">
                  <a:txBody>
                    <a:bodyPr/>
                    <a:lstStyle/>
                    <a:p>
                      <a:pPr algn="ctr">
                        <a:spcAft>
                          <a:spcPts val="0"/>
                        </a:spcAft>
                      </a:pPr>
                      <a:r>
                        <a:rPr lang="ja-JP" sz="1600" b="1" dirty="0">
                          <a:effectLst/>
                        </a:rPr>
                        <a:t>狩猟者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許可申請者</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市町村等</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都道府県等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pPr algn="ctr">
                        <a:spcAft>
                          <a:spcPts val="0"/>
                        </a:spcAft>
                      </a:pPr>
                      <a:r>
                        <a:rPr lang="ja-JP" sz="1600" b="1" dirty="0">
                          <a:effectLst/>
                        </a:rPr>
                        <a:t>都道府県</a:t>
                      </a:r>
                      <a:endParaRPr lang="en-US" sz="1600" b="1" dirty="0">
                        <a:effectLst/>
                      </a:endParaRPr>
                    </a:p>
                    <a:p>
                      <a:pPr algn="ctr">
                        <a:spcAft>
                          <a:spcPts val="0"/>
                        </a:spcAft>
                      </a:pPr>
                      <a:r>
                        <a:rPr lang="ja-JP" sz="1600" b="1" dirty="0">
                          <a:effectLst/>
                        </a:rPr>
                        <a:t>国の機関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都道府県</a:t>
                      </a:r>
                      <a:endParaRPr lang="en-US" sz="1600" b="1">
                        <a:effectLst/>
                      </a:endParaRPr>
                    </a:p>
                    <a:p>
                      <a:pPr algn="ctr">
                        <a:spcAft>
                          <a:spcPts val="0"/>
                        </a:spcAft>
                      </a:pPr>
                      <a:r>
                        <a:rPr lang="ja-JP" sz="1600" b="1">
                          <a:effectLst/>
                        </a:rPr>
                        <a:t>国の機関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8"/>
                  </a:ext>
                </a:extLst>
              </a:tr>
              <a:tr h="571444">
                <a:tc>
                  <a:txBody>
                    <a:bodyPr/>
                    <a:lstStyle/>
                    <a:p>
                      <a:pPr algn="ctr">
                        <a:spcAft>
                          <a:spcPts val="0"/>
                        </a:spcAft>
                      </a:pPr>
                      <a:r>
                        <a:rPr lang="ja-JP" sz="1600" b="1" dirty="0">
                          <a:effectLst/>
                        </a:rPr>
                        <a:t>捕獲</a:t>
                      </a:r>
                      <a:endParaRPr lang="en-US" altLang="ja-JP" sz="1600" b="1" dirty="0">
                        <a:effectLst/>
                      </a:endParaRPr>
                    </a:p>
                    <a:p>
                      <a:pPr algn="ctr">
                        <a:spcAft>
                          <a:spcPts val="0"/>
                        </a:spcAft>
                      </a:pPr>
                      <a:r>
                        <a:rPr lang="ja-JP" sz="1600" b="1" dirty="0">
                          <a:effectLst/>
                        </a:rPr>
                        <a:t>実施者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vMerge="1">
                  <a:txBody>
                    <a:bodyPr/>
                    <a:lstStyle/>
                    <a:p>
                      <a:endParaRPr lang="en-US"/>
                    </a:p>
                  </a:txBody>
                  <a:tcPr/>
                </a:tc>
                <a:tc gridSpan="4">
                  <a:txBody>
                    <a:bodyPr/>
                    <a:lstStyle/>
                    <a:p>
                      <a:pPr algn="ctr">
                        <a:spcAft>
                          <a:spcPts val="0"/>
                        </a:spcAft>
                      </a:pPr>
                      <a:r>
                        <a:rPr lang="ja-JP" sz="1600" b="1" dirty="0">
                          <a:effectLst/>
                        </a:rPr>
                        <a:t>許可された者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認定鳥獣捕獲等</a:t>
                      </a:r>
                      <a:endParaRPr lang="en-US" altLang="ja-JP" sz="1600" b="1" dirty="0">
                        <a:effectLst/>
                      </a:endParaRPr>
                    </a:p>
                    <a:p>
                      <a:pPr algn="ctr">
                        <a:spcAft>
                          <a:spcPts val="0"/>
                        </a:spcAft>
                      </a:pPr>
                      <a:r>
                        <a:rPr lang="ja-JP" sz="1600" b="1" dirty="0">
                          <a:effectLst/>
                        </a:rPr>
                        <a:t>事業者等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認定鳥獣捕獲等事業者等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9"/>
                  </a:ext>
                </a:extLst>
              </a:tr>
              <a:tr h="489025">
                <a:tc>
                  <a:txBody>
                    <a:bodyPr/>
                    <a:lstStyle/>
                    <a:p>
                      <a:pPr algn="ctr">
                        <a:spcAft>
                          <a:spcPts val="0"/>
                        </a:spcAft>
                      </a:pPr>
                      <a:r>
                        <a:rPr lang="ja-JP" sz="1600" b="1" dirty="0">
                          <a:effectLst/>
                        </a:rPr>
                        <a:t>必要な</a:t>
                      </a:r>
                      <a:endParaRPr lang="en-US" altLang="ja-JP" sz="1600" b="1" dirty="0">
                        <a:effectLst/>
                      </a:endParaRPr>
                    </a:p>
                    <a:p>
                      <a:pPr algn="ctr">
                        <a:spcAft>
                          <a:spcPts val="0"/>
                        </a:spcAft>
                      </a:pPr>
                      <a:r>
                        <a:rPr lang="ja-JP" sz="1600" b="1" dirty="0">
                          <a:effectLst/>
                        </a:rPr>
                        <a:t>手続き</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狩猟免許の取得</a:t>
                      </a:r>
                      <a:endParaRPr lang="en-US" sz="1600" b="1" dirty="0">
                        <a:effectLst/>
                      </a:endParaRPr>
                    </a:p>
                    <a:p>
                      <a:pPr algn="ctr">
                        <a:spcAft>
                          <a:spcPts val="0"/>
                        </a:spcAft>
                      </a:pPr>
                      <a:r>
                        <a:rPr lang="ja-JP" sz="1600" b="1" dirty="0">
                          <a:effectLst/>
                        </a:rPr>
                        <a:t>狩猟者登録</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許可の取得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事業の受託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事業の受託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1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コンテンツ プレースホルダー 2">
            <a:extLst>
              <a:ext uri="{FF2B5EF4-FFF2-40B4-BE49-F238E27FC236}">
                <a16:creationId xmlns:a16="http://schemas.microsoft.com/office/drawing/2014/main" id="{C7B73F64-4944-4BA4-AE18-2ACE0A4C9D4A}"/>
              </a:ext>
            </a:extLst>
          </p:cNvPr>
          <p:cNvSpPr txBox="1">
            <a:spLocks/>
          </p:cNvSpPr>
          <p:nvPr/>
        </p:nvSpPr>
        <p:spPr bwMode="auto">
          <a:xfrm>
            <a:off x="1368425" y="1954213"/>
            <a:ext cx="6494463" cy="364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buFont typeface="Wingdings" panose="05000000000000000000" pitchFamily="2" charset="2"/>
              <a:buChar char="q"/>
            </a:pPr>
            <a:r>
              <a:rPr lang="ja-JP" altLang="en-US" sz="2800" dirty="0">
                <a:solidFill>
                  <a:srgbClr val="404040"/>
                </a:solidFill>
              </a:rPr>
              <a:t>捕獲等の許可手続きが不要</a:t>
            </a:r>
            <a:endParaRPr lang="en-US" altLang="ja-JP" sz="2800" dirty="0">
              <a:solidFill>
                <a:srgbClr val="404040"/>
              </a:solidFill>
            </a:endParaRPr>
          </a:p>
          <a:p>
            <a:pPr eaLnBrk="1" hangingPunct="1">
              <a:lnSpc>
                <a:spcPct val="90000"/>
              </a:lnSpc>
              <a:spcBef>
                <a:spcPts val="1200"/>
              </a:spcBef>
              <a:spcAft>
                <a:spcPts val="200"/>
              </a:spcAft>
              <a:buClr>
                <a:schemeClr val="accent1"/>
              </a:buClr>
              <a:buSzPct val="100000"/>
              <a:buFont typeface="Wingdings" panose="05000000000000000000" pitchFamily="2" charset="2"/>
              <a:buChar char="q"/>
            </a:pPr>
            <a:r>
              <a:rPr lang="ja-JP" altLang="en-US" sz="2800" dirty="0">
                <a:solidFill>
                  <a:srgbClr val="404040"/>
                </a:solidFill>
              </a:rPr>
              <a:t>夜間銃猟の実施（限定的）</a:t>
            </a:r>
            <a:endParaRPr lang="en-US" altLang="ja-JP" sz="2800" dirty="0">
              <a:solidFill>
                <a:srgbClr val="404040"/>
              </a:solidFill>
            </a:endParaRPr>
          </a:p>
          <a:p>
            <a:pPr eaLnBrk="1" hangingPunct="1">
              <a:lnSpc>
                <a:spcPct val="90000"/>
              </a:lnSpc>
              <a:spcBef>
                <a:spcPts val="1200"/>
              </a:spcBef>
              <a:spcAft>
                <a:spcPts val="200"/>
              </a:spcAft>
              <a:buClr>
                <a:schemeClr val="accent1"/>
              </a:buClr>
              <a:buSzPct val="100000"/>
              <a:buFont typeface="Wingdings" panose="05000000000000000000" pitchFamily="2" charset="2"/>
              <a:buChar char="q"/>
            </a:pPr>
            <a:r>
              <a:rPr lang="ja-JP" altLang="en-US" sz="2800" dirty="0">
                <a:solidFill>
                  <a:srgbClr val="404040"/>
                </a:solidFill>
              </a:rPr>
              <a:t>捕獲個体の放置（限定的）</a:t>
            </a:r>
            <a:endParaRPr lang="en-US" altLang="ja-JP" sz="2800" dirty="0">
              <a:solidFill>
                <a:srgbClr val="404040"/>
              </a:solidFill>
            </a:endParaRPr>
          </a:p>
        </p:txBody>
      </p:sp>
      <p:sp>
        <p:nvSpPr>
          <p:cNvPr id="89091" name="コンテンツ プレースホルダー 2">
            <a:extLst>
              <a:ext uri="{FF2B5EF4-FFF2-40B4-BE49-F238E27FC236}">
                <a16:creationId xmlns:a16="http://schemas.microsoft.com/office/drawing/2014/main" id="{EB5E8FAA-698B-4F51-A875-48D5D1971C93}"/>
              </a:ext>
            </a:extLst>
          </p:cNvPr>
          <p:cNvSpPr txBox="1">
            <a:spLocks/>
          </p:cNvSpPr>
          <p:nvPr/>
        </p:nvSpPr>
        <p:spPr bwMode="auto">
          <a:xfrm>
            <a:off x="774701" y="969964"/>
            <a:ext cx="85312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4.1.3</a:t>
            </a:r>
            <a:r>
              <a:rPr lang="ja-JP" altLang="en-US" sz="3600" u="sng" dirty="0">
                <a:solidFill>
                  <a:srgbClr val="404040"/>
                </a:solidFill>
              </a:rPr>
              <a:t>　指定管理鳥獣捕獲等事業の特例</a:t>
            </a:r>
            <a:endParaRPr lang="en-US" altLang="ja-JP" sz="3600" u="sng" dirty="0">
              <a:solidFill>
                <a:srgbClr val="404040"/>
              </a:solidFill>
            </a:endParaRPr>
          </a:p>
        </p:txBody>
      </p:sp>
      <p:sp>
        <p:nvSpPr>
          <p:cNvPr id="4" name="テキスト ボックス 3">
            <a:extLst>
              <a:ext uri="{FF2B5EF4-FFF2-40B4-BE49-F238E27FC236}">
                <a16:creationId xmlns:a16="http://schemas.microsoft.com/office/drawing/2014/main" id="{AEF04ECF-15F4-4DE7-9C43-7BA4224920EA}"/>
              </a:ext>
            </a:extLst>
          </p:cNvPr>
          <p:cNvSpPr txBox="1"/>
          <p:nvPr/>
        </p:nvSpPr>
        <p:spPr>
          <a:xfrm>
            <a:off x="6446520" y="1"/>
            <a:ext cx="269748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rPr>
              <a:t>70-71</a:t>
            </a:r>
            <a:r>
              <a:rPr lang="ja-JP" altLang="en-US" sz="2000" dirty="0">
                <a:latin typeface="+mn-ea"/>
                <a:ea typeface="+mn-ea"/>
              </a:rPr>
              <a:t>ページ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13E488CA-DF91-4C76-8098-B531FEC55646}"/>
              </a:ext>
            </a:extLst>
          </p:cNvPr>
          <p:cNvSpPr txBox="1">
            <a:spLocks/>
          </p:cNvSpPr>
          <p:nvPr/>
        </p:nvSpPr>
        <p:spPr>
          <a:xfrm>
            <a:off x="0" y="1130393"/>
            <a:ext cx="9144000" cy="4695643"/>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00000"/>
              </a:lnSpc>
              <a:buNone/>
              <a:defRPr/>
            </a:pPr>
            <a:r>
              <a:rPr kumimoji="0" lang="ja-JP" altLang="en-US" sz="2700" dirty="0"/>
              <a:t>　</a:t>
            </a:r>
            <a:r>
              <a:rPr kumimoji="0" lang="ja-JP" altLang="en-US" sz="2400" dirty="0"/>
              <a:t>①　指定管理鳥獣捕獲等事業実施計画の検討・策定・変更</a:t>
            </a:r>
            <a:endParaRPr kumimoji="0" lang="en-US" altLang="ja-JP" sz="2400" dirty="0"/>
          </a:p>
          <a:p>
            <a:pPr marL="898502" indent="-898502" fontAlgn="auto">
              <a:lnSpc>
                <a:spcPct val="100000"/>
              </a:lnSpc>
              <a:buNone/>
              <a:defRPr/>
            </a:pPr>
            <a:r>
              <a:rPr kumimoji="0" lang="ja-JP" altLang="en-US" sz="2400" dirty="0"/>
              <a:t>　②　①に必要となる指定管理鳥獣の生息状況及び被害状況の調査</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③　</a:t>
            </a:r>
            <a:r>
              <a:rPr kumimoji="0" lang="ja-JP" altLang="en-US" sz="2400" u="sng" dirty="0"/>
              <a:t>指定管理鳥獣の捕獲および捕獲に付随する事項の実施</a:t>
            </a:r>
            <a:endParaRPr kumimoji="0" lang="en-US" altLang="ja-JP" sz="2400" u="sng" dirty="0"/>
          </a:p>
          <a:p>
            <a:pPr marL="0" indent="0" fontAlgn="auto">
              <a:lnSpc>
                <a:spcPct val="100000"/>
              </a:lnSpc>
              <a:spcBef>
                <a:spcPts val="600"/>
              </a:spcBef>
              <a:spcAft>
                <a:spcPts val="0"/>
              </a:spcAft>
              <a:buNone/>
              <a:defRPr/>
            </a:pPr>
            <a:r>
              <a:rPr kumimoji="0" lang="en-US" altLang="ja-JP" sz="2400" dirty="0"/>
              <a:t>   </a:t>
            </a:r>
            <a:r>
              <a:rPr kumimoji="0" lang="ja-JP" altLang="en-US" sz="2400" dirty="0"/>
              <a:t>④　捕獲個体の搬出・処分</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⑤　適正かつ効率的な捕獲方法等の技術開発</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⑥　③の事業実施による捕獲情報等の収集、整理、分析</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⑦　③の事業評価・検証</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⑧　認定鳥獣捕獲等事業者等の育成</a:t>
            </a:r>
            <a:endParaRPr kumimoji="0" lang="en-US" altLang="ja-JP" sz="2400" dirty="0"/>
          </a:p>
          <a:p>
            <a:pPr marL="0" indent="0" fontAlgn="auto">
              <a:lnSpc>
                <a:spcPct val="100000"/>
              </a:lnSpc>
              <a:spcBef>
                <a:spcPts val="600"/>
              </a:spcBef>
              <a:spcAft>
                <a:spcPts val="0"/>
              </a:spcAft>
              <a:buNone/>
              <a:defRPr/>
            </a:pPr>
            <a:r>
              <a:rPr kumimoji="0" lang="ja-JP" altLang="en-US" sz="2400" dirty="0"/>
              <a:t>　⑨　効果的な捕獲方法の技術開発</a:t>
            </a:r>
            <a:endParaRPr kumimoji="0" lang="en-US" altLang="ja-JP" sz="2400" dirty="0"/>
          </a:p>
          <a:p>
            <a:pPr marL="0" indent="0" fontAlgn="auto">
              <a:lnSpc>
                <a:spcPct val="100000"/>
              </a:lnSpc>
              <a:spcBef>
                <a:spcPts val="600"/>
              </a:spcBef>
              <a:spcAft>
                <a:spcPts val="0"/>
              </a:spcAft>
              <a:buNone/>
              <a:defRPr/>
            </a:pPr>
            <a:r>
              <a:rPr kumimoji="0" lang="ja-JP" altLang="en-US" sz="2400" dirty="0"/>
              <a:t>　⑩　市町村と連携した効果的な捕獲等を行う取組</a:t>
            </a:r>
            <a:endParaRPr kumimoji="0" lang="en-US" altLang="ja-JP" sz="2400" dirty="0"/>
          </a:p>
          <a:p>
            <a:pPr marL="0" indent="0" fontAlgn="auto">
              <a:lnSpc>
                <a:spcPct val="100000"/>
              </a:lnSpc>
              <a:buNone/>
              <a:defRPr/>
            </a:pPr>
            <a:r>
              <a:rPr kumimoji="0" lang="ja-JP" altLang="en-US" sz="2800" dirty="0"/>
              <a:t>　　</a:t>
            </a:r>
            <a:endParaRPr kumimoji="0" lang="en-US" altLang="ja-JP" sz="2800" dirty="0"/>
          </a:p>
        </p:txBody>
      </p:sp>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200" u="sng" dirty="0">
                <a:solidFill>
                  <a:srgbClr val="404040"/>
                </a:solidFill>
              </a:rPr>
              <a:t>4.1.4</a:t>
            </a:r>
            <a:r>
              <a:rPr lang="ja-JP" altLang="en-US" sz="3200" u="sng" dirty="0">
                <a:solidFill>
                  <a:srgbClr val="404040"/>
                </a:solidFill>
              </a:rPr>
              <a:t>　指定管理鳥獣捕獲等事業交付金事業</a:t>
            </a:r>
            <a:endParaRPr lang="en-US" altLang="ja-JP" sz="32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469380" y="1"/>
            <a:ext cx="267462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rPr>
              <a:t>71-72</a:t>
            </a:r>
            <a:r>
              <a:rPr lang="ja-JP" altLang="en-US" sz="2000" dirty="0">
                <a:latin typeface="+mn-ea"/>
                <a:ea typeface="+mn-ea"/>
              </a:rPr>
              <a:t>ページ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FDDD30-9195-49D6-98B9-ACBD25F3DDB3}"/>
              </a:ext>
            </a:extLst>
          </p:cNvPr>
          <p:cNvSpPr>
            <a:spLocks noGrp="1"/>
          </p:cNvSpPr>
          <p:nvPr>
            <p:ph type="title"/>
          </p:nvPr>
        </p:nvSpPr>
        <p:spPr>
          <a:xfrm>
            <a:off x="723471" y="264695"/>
            <a:ext cx="7543800" cy="1279942"/>
          </a:xfrm>
        </p:spPr>
        <p:txBody>
          <a:bodyPr>
            <a:noAutofit/>
          </a:bodyPr>
          <a:lstStyle/>
          <a:p>
            <a:pPr>
              <a:defRPr/>
            </a:pPr>
            <a:r>
              <a:rPr kumimoji="0" lang="en-US" altLang="ja-JP" sz="3600" dirty="0">
                <a:latin typeface="+mj-ea"/>
              </a:rPr>
              <a:t>4</a:t>
            </a:r>
            <a:r>
              <a:rPr kumimoji="0" lang="ja-JP" altLang="en-US" sz="3600" dirty="0">
                <a:latin typeface="+mj-ea"/>
              </a:rPr>
              <a:t>　指定管理鳥獣捕獲等事業</a:t>
            </a:r>
            <a:endParaRPr kumimoji="0" lang="en-US" altLang="ja-JP" sz="3600" dirty="0">
              <a:latin typeface="+mj-ea"/>
            </a:endParaRPr>
          </a:p>
        </p:txBody>
      </p:sp>
      <p:sp>
        <p:nvSpPr>
          <p:cNvPr id="28675" name="コンテンツ プレースホルダー 2">
            <a:extLst>
              <a:ext uri="{FF2B5EF4-FFF2-40B4-BE49-F238E27FC236}">
                <a16:creationId xmlns:a16="http://schemas.microsoft.com/office/drawing/2014/main" id="{4427C979-E40B-4EBF-812D-73A88E76648C}"/>
              </a:ext>
            </a:extLst>
          </p:cNvPr>
          <p:cNvSpPr>
            <a:spLocks noGrp="1"/>
          </p:cNvSpPr>
          <p:nvPr>
            <p:ph idx="1"/>
          </p:nvPr>
        </p:nvSpPr>
        <p:spPr>
          <a:xfrm>
            <a:off x="822325" y="1846263"/>
            <a:ext cx="7673975" cy="4022725"/>
          </a:xfrm>
        </p:spPr>
        <p:txBody>
          <a:bodyPr>
            <a:normAutofit/>
          </a:bodyPr>
          <a:lstStyle/>
          <a:p>
            <a:r>
              <a:rPr kumimoji="0" lang="en-US" altLang="ja-JP" sz="2800" dirty="0">
                <a:solidFill>
                  <a:schemeClr val="tx1"/>
                </a:solidFill>
                <a:latin typeface="+mj-ea"/>
                <a:ea typeface="+mj-ea"/>
              </a:rPr>
              <a:t>4.1</a:t>
            </a:r>
            <a:r>
              <a:rPr kumimoji="0" lang="ja-JP" altLang="en-US" sz="2800" dirty="0">
                <a:solidFill>
                  <a:schemeClr val="tx1"/>
                </a:solidFill>
                <a:latin typeface="+mj-ea"/>
                <a:ea typeface="+mj-ea"/>
              </a:rPr>
              <a:t>　指定管理鳥獣捕獲等事業とは</a:t>
            </a:r>
            <a:endParaRPr kumimoji="0" lang="en-US" altLang="ja-JP" sz="2800" dirty="0">
              <a:solidFill>
                <a:schemeClr val="tx1"/>
              </a:solidFill>
              <a:latin typeface="+mj-ea"/>
              <a:ea typeface="+mj-ea"/>
            </a:endParaRPr>
          </a:p>
          <a:p>
            <a:r>
              <a:rPr kumimoji="0" lang="en-US" altLang="ja-JP" sz="2800" dirty="0">
                <a:solidFill>
                  <a:srgbClr val="C00000"/>
                </a:solidFill>
                <a:latin typeface="+mj-ea"/>
                <a:ea typeface="+mj-ea"/>
              </a:rPr>
              <a:t>4.2</a:t>
            </a:r>
            <a:r>
              <a:rPr kumimoji="0" lang="ja-JP" altLang="en-US" sz="2800" dirty="0">
                <a:solidFill>
                  <a:srgbClr val="C00000"/>
                </a:solidFill>
                <a:latin typeface="+mj-ea"/>
                <a:ea typeface="+mj-ea"/>
              </a:rPr>
              <a:t>　指定管理鳥獣捕獲等事業の流れ</a:t>
            </a:r>
            <a:endParaRPr kumimoji="0" lang="en-US" altLang="ja-JP" sz="2800" dirty="0">
              <a:solidFill>
                <a:srgbClr val="C00000"/>
              </a:solidFill>
              <a:latin typeface="+mj-ea"/>
              <a:ea typeface="+mj-ea"/>
            </a:endParaRPr>
          </a:p>
          <a:p>
            <a:r>
              <a:rPr kumimoji="0" lang="en-US" altLang="ja-JP" sz="2800" dirty="0">
                <a:solidFill>
                  <a:schemeClr val="tx1"/>
                </a:solidFill>
                <a:latin typeface="+mj-ea"/>
                <a:ea typeface="+mj-ea"/>
              </a:rPr>
              <a:t>4.3</a:t>
            </a:r>
            <a:r>
              <a:rPr kumimoji="0" lang="ja-JP" altLang="en-US" sz="2800" dirty="0">
                <a:solidFill>
                  <a:schemeClr val="tx1"/>
                </a:solidFill>
                <a:latin typeface="+mj-ea"/>
                <a:ea typeface="+mj-ea"/>
              </a:rPr>
              <a:t>　捕獲作業の実施</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4.4</a:t>
            </a:r>
            <a:r>
              <a:rPr kumimoji="0" lang="ja-JP" altLang="en-US" sz="2800" dirty="0">
                <a:solidFill>
                  <a:schemeClr val="tx1"/>
                </a:solidFill>
                <a:latin typeface="+mj-ea"/>
                <a:ea typeface="+mj-ea"/>
              </a:rPr>
              <a:t>　安全管理マニュアル</a:t>
            </a:r>
            <a:endParaRPr kumimoji="0" lang="en-US" altLang="ja-JP" sz="2800" dirty="0">
              <a:solidFill>
                <a:schemeClr val="tx1"/>
              </a:solidFill>
              <a:latin typeface="+mj-ea"/>
              <a:ea typeface="+mj-ea"/>
            </a:endParaRPr>
          </a:p>
          <a:p>
            <a:r>
              <a:rPr kumimoji="0" lang="en-US" altLang="ja-JP" sz="2800" dirty="0">
                <a:solidFill>
                  <a:schemeClr val="tx1"/>
                </a:solidFill>
                <a:latin typeface="+mj-ea"/>
                <a:ea typeface="+mj-ea"/>
              </a:rPr>
              <a:t>4.5</a:t>
            </a:r>
            <a:r>
              <a:rPr kumimoji="0" lang="ja-JP" altLang="en-US" sz="2800" dirty="0">
                <a:solidFill>
                  <a:schemeClr val="tx1"/>
                </a:solidFill>
                <a:latin typeface="+mj-ea"/>
                <a:ea typeface="+mj-ea"/>
              </a:rPr>
              <a:t>　受託事業の業務報告書の作成</a:t>
            </a:r>
            <a:endParaRPr kumimoji="0" lang="en-US" altLang="ja-JP" sz="2800" dirty="0">
              <a:solidFill>
                <a:schemeClr val="tx1"/>
              </a:solidFill>
              <a:latin typeface="+mj-ea"/>
              <a:ea typeface="+mj-ea"/>
            </a:endParaRPr>
          </a:p>
        </p:txBody>
      </p:sp>
    </p:spTree>
    <p:extLst>
      <p:ext uri="{BB962C8B-B14F-4D97-AF65-F5344CB8AC3E}">
        <p14:creationId xmlns:p14="http://schemas.microsoft.com/office/powerpoint/2010/main" val="3153142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6" name="正方形/長方形 16395"/>
          <p:cNvSpPr/>
          <p:nvPr/>
        </p:nvSpPr>
        <p:spPr>
          <a:xfrm>
            <a:off x="0" y="5309972"/>
            <a:ext cx="9144000" cy="15480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6" name="テキスト ボックス 65"/>
          <p:cNvSpPr txBox="1"/>
          <p:nvPr/>
        </p:nvSpPr>
        <p:spPr>
          <a:xfrm>
            <a:off x="5267302" y="0"/>
            <a:ext cx="3240000" cy="271132"/>
          </a:xfrm>
          <a:prstGeom prst="rect">
            <a:avLst/>
          </a:prstGeom>
          <a:solidFill>
            <a:schemeClr val="bg1"/>
          </a:solidFill>
          <a:ln>
            <a:noFill/>
          </a:ln>
        </p:spPr>
        <p:txBody>
          <a:bodyPr wrap="none" rtlCol="0" anchor="ctr" anchorCtr="0">
            <a:noAutofit/>
          </a:bodyPr>
          <a:lstStyle/>
          <a:p>
            <a:pPr algn="ctr"/>
            <a:r>
              <a:rPr lang="ja-JP" altLang="en-US" dirty="0"/>
              <a:t>受注</a:t>
            </a:r>
            <a:r>
              <a:rPr kumimoji="1" lang="ja-JP" altLang="en-US" dirty="0"/>
              <a:t>者（認定鳥獣捕獲等事業者）</a:t>
            </a:r>
          </a:p>
        </p:txBody>
      </p:sp>
      <p:sp>
        <p:nvSpPr>
          <p:cNvPr id="3" name="テキスト ボックス 2"/>
          <p:cNvSpPr txBox="1"/>
          <p:nvPr/>
        </p:nvSpPr>
        <p:spPr>
          <a:xfrm>
            <a:off x="674166" y="0"/>
            <a:ext cx="3240000" cy="271132"/>
          </a:xfrm>
          <a:prstGeom prst="rect">
            <a:avLst/>
          </a:prstGeom>
          <a:solidFill>
            <a:schemeClr val="bg1"/>
          </a:solidFill>
          <a:ln>
            <a:noFill/>
          </a:ln>
        </p:spPr>
        <p:txBody>
          <a:bodyPr wrap="none" rtlCol="0" anchor="ctr" anchorCtr="0">
            <a:noAutofit/>
          </a:bodyPr>
          <a:lstStyle/>
          <a:p>
            <a:pPr algn="ctr"/>
            <a:r>
              <a:rPr kumimoji="1" lang="ja-JP" altLang="en-US" dirty="0"/>
              <a:t>発注者（都道府県等）</a:t>
            </a:r>
          </a:p>
        </p:txBody>
      </p:sp>
      <p:grpSp>
        <p:nvGrpSpPr>
          <p:cNvPr id="16389" name="グループ化 16388"/>
          <p:cNvGrpSpPr/>
          <p:nvPr/>
        </p:nvGrpSpPr>
        <p:grpSpPr>
          <a:xfrm>
            <a:off x="469752" y="293680"/>
            <a:ext cx="3610391" cy="6383595"/>
            <a:chOff x="124691" y="340152"/>
            <a:chExt cx="3610391" cy="6383595"/>
          </a:xfrm>
          <a:effectLst>
            <a:outerShdw blurRad="50800" dist="38100" dir="2700000" algn="tl" rotWithShape="0">
              <a:prstClr val="black">
                <a:alpha val="40000"/>
              </a:prstClr>
            </a:outerShdw>
          </a:effectLst>
        </p:grpSpPr>
        <p:sp>
          <p:nvSpPr>
            <p:cNvPr id="5" name="テキスト ボックス 4"/>
            <p:cNvSpPr txBox="1"/>
            <p:nvPr/>
          </p:nvSpPr>
          <p:spPr>
            <a:xfrm>
              <a:off x="124691" y="340152"/>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kumimoji="1" lang="ja-JP" altLang="en-US" sz="1200" b="1" dirty="0"/>
                <a:t>生息・被害状況調査、捕獲等の目標の設定</a:t>
              </a:r>
            </a:p>
          </p:txBody>
        </p:sp>
        <p:sp>
          <p:nvSpPr>
            <p:cNvPr id="8" name="テキスト ボックス 7"/>
            <p:cNvSpPr txBox="1"/>
            <p:nvPr/>
          </p:nvSpPr>
          <p:spPr>
            <a:xfrm>
              <a:off x="135082" y="753146"/>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lang="ja-JP" altLang="en-US" sz="1200" b="1" dirty="0"/>
                <a:t>指定管理鳥獣捕獲等事業実施計画の策定</a:t>
              </a:r>
              <a:endParaRPr kumimoji="1" lang="ja-JP" altLang="en-US" sz="1200" b="1" dirty="0"/>
            </a:p>
          </p:txBody>
        </p:sp>
        <p:sp>
          <p:nvSpPr>
            <p:cNvPr id="7" name="テキスト ボックス 6"/>
            <p:cNvSpPr txBox="1"/>
            <p:nvPr/>
          </p:nvSpPr>
          <p:spPr>
            <a:xfrm>
              <a:off x="665599" y="1165573"/>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委託・請負業務の仕様の決定</a:t>
              </a:r>
            </a:p>
          </p:txBody>
        </p:sp>
        <p:sp>
          <p:nvSpPr>
            <p:cNvPr id="9" name="テキスト ボックス 8"/>
            <p:cNvSpPr txBox="1"/>
            <p:nvPr/>
          </p:nvSpPr>
          <p:spPr>
            <a:xfrm>
              <a:off x="665023" y="1581670"/>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業者の選定</a:t>
              </a:r>
            </a:p>
          </p:txBody>
        </p:sp>
        <p:sp>
          <p:nvSpPr>
            <p:cNvPr id="10" name="テキスト ボックス 9"/>
            <p:cNvSpPr txBox="1"/>
            <p:nvPr/>
          </p:nvSpPr>
          <p:spPr>
            <a:xfrm>
              <a:off x="654632" y="1990822"/>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契約</a:t>
              </a:r>
            </a:p>
          </p:txBody>
        </p:sp>
        <p:sp>
          <p:nvSpPr>
            <p:cNvPr id="11" name="テキスト ボックス 10"/>
            <p:cNvSpPr txBox="1"/>
            <p:nvPr/>
          </p:nvSpPr>
          <p:spPr>
            <a:xfrm>
              <a:off x="665023" y="2834615"/>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業務計画書の了承</a:t>
              </a:r>
            </a:p>
          </p:txBody>
        </p:sp>
        <p:sp>
          <p:nvSpPr>
            <p:cNvPr id="12" name="テキスト ボックス 11"/>
            <p:cNvSpPr txBox="1"/>
            <p:nvPr/>
          </p:nvSpPr>
          <p:spPr>
            <a:xfrm>
              <a:off x="644817" y="3251083"/>
              <a:ext cx="2520000" cy="804349"/>
            </a:xfrm>
            <a:prstGeom prst="rect">
              <a:avLst/>
            </a:prstGeom>
            <a:solidFill>
              <a:srgbClr val="C0E399"/>
            </a:solidFill>
            <a:ln w="19050">
              <a:solidFill>
                <a:srgbClr val="009900"/>
              </a:solidFill>
            </a:ln>
          </p:spPr>
          <p:txBody>
            <a:bodyPr wrap="none" rtlCol="0" anchor="ctr" anchorCtr="0">
              <a:noAutofit/>
            </a:bodyPr>
            <a:lstStyle/>
            <a:p>
              <a:pPr algn="ctr"/>
              <a:r>
                <a:rPr lang="ja-JP" altLang="en-US" sz="1200" b="1" dirty="0"/>
                <a:t>捕獲等の準備・調整</a:t>
              </a:r>
              <a:endParaRPr lang="en-US" altLang="ja-JP" sz="1200" b="1" dirty="0"/>
            </a:p>
            <a:p>
              <a:pPr marL="171450" indent="-171450" algn="ctr">
                <a:buFont typeface="Arial" panose="020B0604020202020204" pitchFamily="34" charset="0"/>
                <a:buChar char="•"/>
              </a:pPr>
              <a:r>
                <a:rPr kumimoji="1" lang="ja-JP" altLang="en-US" sz="1200" b="1" dirty="0"/>
                <a:t>法令等に基づく各種手続き</a:t>
              </a:r>
              <a:endParaRPr kumimoji="1" lang="en-US" altLang="ja-JP" sz="1200" b="1" dirty="0"/>
            </a:p>
            <a:p>
              <a:pPr marL="171450" indent="-171450" algn="ctr">
                <a:buFont typeface="Arial" panose="020B0604020202020204" pitchFamily="34" charset="0"/>
                <a:buChar char="•"/>
              </a:pPr>
              <a:r>
                <a:rPr lang="ja-JP" altLang="en-US" sz="1200" b="1" dirty="0"/>
                <a:t>関係機関との連絡調整</a:t>
              </a:r>
              <a:endParaRPr lang="en-US" altLang="ja-JP" sz="1200" b="1" dirty="0"/>
            </a:p>
            <a:p>
              <a:pPr marL="171450" indent="-171450" algn="ctr">
                <a:buFont typeface="Arial" panose="020B0604020202020204" pitchFamily="34" charset="0"/>
                <a:buChar char="•"/>
              </a:pPr>
              <a:r>
                <a:rPr kumimoji="1" lang="ja-JP" altLang="en-US" sz="1200" b="1" dirty="0"/>
                <a:t>住民等への周知　等</a:t>
              </a:r>
            </a:p>
          </p:txBody>
        </p:sp>
        <p:sp>
          <p:nvSpPr>
            <p:cNvPr id="13" name="テキスト ボックス 12"/>
            <p:cNvSpPr txBox="1"/>
            <p:nvPr/>
          </p:nvSpPr>
          <p:spPr>
            <a:xfrm>
              <a:off x="633850" y="4209135"/>
              <a:ext cx="2520000" cy="43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捕獲等の監督</a:t>
              </a:r>
            </a:p>
          </p:txBody>
        </p:sp>
        <p:sp>
          <p:nvSpPr>
            <p:cNvPr id="15" name="テキスト ボックス 14"/>
            <p:cNvSpPr txBox="1"/>
            <p:nvPr/>
          </p:nvSpPr>
          <p:spPr>
            <a:xfrm>
              <a:off x="633850" y="5220845"/>
              <a:ext cx="2520000" cy="252000"/>
            </a:xfrm>
            <a:prstGeom prst="rect">
              <a:avLst/>
            </a:prstGeom>
            <a:solidFill>
              <a:srgbClr val="C0E399"/>
            </a:solidFill>
            <a:ln w="19050">
              <a:solidFill>
                <a:srgbClr val="009900"/>
              </a:solidFill>
            </a:ln>
          </p:spPr>
          <p:txBody>
            <a:bodyPr wrap="none" rtlCol="0" anchor="ctr" anchorCtr="0">
              <a:noAutofit/>
            </a:bodyPr>
            <a:lstStyle/>
            <a:p>
              <a:pPr algn="ctr"/>
              <a:r>
                <a:rPr lang="ja-JP" altLang="en-US" sz="1200" b="1" dirty="0"/>
                <a:t>業務完了検査</a:t>
              </a:r>
              <a:endParaRPr kumimoji="1" lang="ja-JP" altLang="en-US" sz="1200" b="1" dirty="0"/>
            </a:p>
          </p:txBody>
        </p:sp>
        <p:sp>
          <p:nvSpPr>
            <p:cNvPr id="16" name="テキスト ボックス 15"/>
            <p:cNvSpPr txBox="1"/>
            <p:nvPr/>
          </p:nvSpPr>
          <p:spPr>
            <a:xfrm>
              <a:off x="633850" y="5617976"/>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契約額の支払い</a:t>
              </a:r>
            </a:p>
          </p:txBody>
        </p:sp>
        <p:sp>
          <p:nvSpPr>
            <p:cNvPr id="17" name="テキスト ボックス 16"/>
            <p:cNvSpPr txBox="1"/>
            <p:nvPr/>
          </p:nvSpPr>
          <p:spPr>
            <a:xfrm>
              <a:off x="633850" y="6026977"/>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委託・請負業務の評価</a:t>
              </a:r>
            </a:p>
          </p:txBody>
        </p:sp>
        <p:sp>
          <p:nvSpPr>
            <p:cNvPr id="18" name="テキスト ボックス 17"/>
            <p:cNvSpPr txBox="1"/>
            <p:nvPr/>
          </p:nvSpPr>
          <p:spPr>
            <a:xfrm>
              <a:off x="132525" y="6471747"/>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kumimoji="1" lang="ja-JP" altLang="en-US" sz="1200" b="1" dirty="0"/>
                <a:t>指定管理鳥獣捕獲等事業実施計画の評価</a:t>
              </a:r>
            </a:p>
          </p:txBody>
        </p:sp>
        <p:grpSp>
          <p:nvGrpSpPr>
            <p:cNvPr id="16387" name="グループ化 16386"/>
            <p:cNvGrpSpPr/>
            <p:nvPr/>
          </p:nvGrpSpPr>
          <p:grpSpPr>
            <a:xfrm>
              <a:off x="1909375" y="602543"/>
              <a:ext cx="31260" cy="5855534"/>
              <a:chOff x="1909375" y="602543"/>
              <a:chExt cx="31260" cy="5855534"/>
            </a:xfrm>
          </p:grpSpPr>
          <p:cxnSp>
            <p:nvCxnSpPr>
              <p:cNvPr id="16384" name="直線矢印コネクタ 16383"/>
              <p:cNvCxnSpPr/>
              <p:nvPr/>
            </p:nvCxnSpPr>
            <p:spPr>
              <a:xfrm>
                <a:off x="1930887" y="602543"/>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1935990" y="101385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1932525" y="1426030"/>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1940635" y="183820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935990" y="2242677"/>
                <a:ext cx="0" cy="576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1920954" y="3098971"/>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917489" y="4051473"/>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1912840" y="5471560"/>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909375" y="5873344"/>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1912840" y="4657453"/>
                <a:ext cx="0" cy="54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1911932" y="6278077"/>
                <a:ext cx="0" cy="18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16393" name="グループ化 16392"/>
          <p:cNvGrpSpPr/>
          <p:nvPr/>
        </p:nvGrpSpPr>
        <p:grpSpPr>
          <a:xfrm>
            <a:off x="5623937" y="1529965"/>
            <a:ext cx="2520000" cy="3897845"/>
            <a:chOff x="5807372" y="1575372"/>
            <a:chExt cx="2520000" cy="3897845"/>
          </a:xfrm>
          <a:effectLst>
            <a:outerShdw blurRad="50800" dist="38100" dir="2700000" algn="tl" rotWithShape="0">
              <a:prstClr val="black">
                <a:alpha val="40000"/>
              </a:prstClr>
            </a:outerShdw>
          </a:effectLst>
        </p:grpSpPr>
        <p:sp>
          <p:nvSpPr>
            <p:cNvPr id="23" name="テキスト ボックス 22"/>
            <p:cNvSpPr txBox="1"/>
            <p:nvPr/>
          </p:nvSpPr>
          <p:spPr>
            <a:xfrm>
              <a:off x="5807372" y="1575372"/>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応札</a:t>
              </a:r>
            </a:p>
          </p:txBody>
        </p:sp>
        <p:sp>
          <p:nvSpPr>
            <p:cNvPr id="25" name="テキスト ボックス 24"/>
            <p:cNvSpPr txBox="1"/>
            <p:nvPr/>
          </p:nvSpPr>
          <p:spPr>
            <a:xfrm>
              <a:off x="5807372" y="1990822"/>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契約</a:t>
              </a:r>
              <a:endParaRPr kumimoji="1" lang="ja-JP" altLang="en-US" sz="1200" b="1" dirty="0"/>
            </a:p>
          </p:txBody>
        </p:sp>
        <p:sp>
          <p:nvSpPr>
            <p:cNvPr id="26" name="テキスト ボックス 25"/>
            <p:cNvSpPr txBox="1"/>
            <p:nvPr/>
          </p:nvSpPr>
          <p:spPr>
            <a:xfrm>
              <a:off x="5807372" y="2421938"/>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事前調査</a:t>
              </a:r>
              <a:endParaRPr kumimoji="1" lang="ja-JP" altLang="en-US" sz="1200" b="1" dirty="0"/>
            </a:p>
          </p:txBody>
        </p:sp>
        <p:sp>
          <p:nvSpPr>
            <p:cNvPr id="27" name="テキスト ボックス 26"/>
            <p:cNvSpPr txBox="1"/>
            <p:nvPr/>
          </p:nvSpPr>
          <p:spPr>
            <a:xfrm>
              <a:off x="5807372" y="2829570"/>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業務計画書作成</a:t>
              </a:r>
            </a:p>
          </p:txBody>
        </p:sp>
        <p:sp>
          <p:nvSpPr>
            <p:cNvPr id="28" name="テキスト ボックス 27"/>
            <p:cNvSpPr txBox="1"/>
            <p:nvPr/>
          </p:nvSpPr>
          <p:spPr>
            <a:xfrm>
              <a:off x="5807372" y="3249902"/>
              <a:ext cx="2520000" cy="8028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捕獲等の準備・調整</a:t>
              </a:r>
              <a:endParaRPr lang="en-US" altLang="ja-JP" sz="1200" b="1" dirty="0"/>
            </a:p>
            <a:p>
              <a:pPr marL="171450" indent="-171450" algn="ctr">
                <a:buFont typeface="Arial" panose="020B0604020202020204" pitchFamily="34" charset="0"/>
                <a:buChar char="•"/>
              </a:pPr>
              <a:r>
                <a:rPr kumimoji="1" lang="ja-JP" altLang="en-US" sz="1200" b="1" dirty="0"/>
                <a:t>法令等に基づく各種手続き</a:t>
              </a:r>
              <a:endParaRPr kumimoji="1" lang="en-US" altLang="ja-JP" sz="1200" b="1" dirty="0"/>
            </a:p>
            <a:p>
              <a:pPr marL="171450" indent="-171450" algn="ctr">
                <a:buFont typeface="Arial" panose="020B0604020202020204" pitchFamily="34" charset="0"/>
                <a:buChar char="•"/>
              </a:pPr>
              <a:r>
                <a:rPr lang="ja-JP" altLang="en-US" sz="1200" b="1" dirty="0"/>
                <a:t>関係機関との連絡調整</a:t>
              </a:r>
              <a:endParaRPr lang="en-US" altLang="ja-JP" sz="1200" b="1" dirty="0"/>
            </a:p>
            <a:p>
              <a:pPr marL="171450" indent="-171450" algn="ctr">
                <a:buFont typeface="Arial" panose="020B0604020202020204" pitchFamily="34" charset="0"/>
                <a:buChar char="•"/>
              </a:pPr>
              <a:r>
                <a:rPr kumimoji="1" lang="ja-JP" altLang="en-US" sz="1200" b="1" dirty="0"/>
                <a:t>住民等への周知　等</a:t>
              </a:r>
            </a:p>
          </p:txBody>
        </p:sp>
        <p:sp>
          <p:nvSpPr>
            <p:cNvPr id="29" name="テキスト ボックス 28"/>
            <p:cNvSpPr txBox="1"/>
            <p:nvPr/>
          </p:nvSpPr>
          <p:spPr>
            <a:xfrm>
              <a:off x="5807372" y="4209135"/>
              <a:ext cx="2520000" cy="43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捕獲等の実施</a:t>
              </a:r>
              <a:endParaRPr kumimoji="1" lang="en-US" altLang="ja-JP" sz="1200" b="1" dirty="0"/>
            </a:p>
            <a:p>
              <a:pPr algn="ctr"/>
              <a:r>
                <a:rPr lang="ja-JP" altLang="en-US" sz="1200" b="1" dirty="0"/>
                <a:t>（捕獲情報の記録を含む）</a:t>
              </a:r>
              <a:endParaRPr kumimoji="1" lang="ja-JP" altLang="en-US" sz="1200" b="1" dirty="0"/>
            </a:p>
          </p:txBody>
        </p:sp>
        <p:sp>
          <p:nvSpPr>
            <p:cNvPr id="30" name="テキスト ボックス 29"/>
            <p:cNvSpPr txBox="1"/>
            <p:nvPr/>
          </p:nvSpPr>
          <p:spPr>
            <a:xfrm>
              <a:off x="5807372" y="4799277"/>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捕獲個体の処分</a:t>
              </a:r>
            </a:p>
          </p:txBody>
        </p:sp>
        <p:sp>
          <p:nvSpPr>
            <p:cNvPr id="31" name="テキスト ボックス 30"/>
            <p:cNvSpPr txBox="1"/>
            <p:nvPr/>
          </p:nvSpPr>
          <p:spPr>
            <a:xfrm>
              <a:off x="5807372" y="5221217"/>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業務終了報告（捕獲情報等を含む）</a:t>
              </a:r>
              <a:endParaRPr kumimoji="1" lang="ja-JP" altLang="en-US" sz="1200" b="1" dirty="0"/>
            </a:p>
          </p:txBody>
        </p:sp>
        <p:grpSp>
          <p:nvGrpSpPr>
            <p:cNvPr id="16392" name="グループ化 16391"/>
            <p:cNvGrpSpPr/>
            <p:nvPr/>
          </p:nvGrpSpPr>
          <p:grpSpPr>
            <a:xfrm>
              <a:off x="7068413" y="1846437"/>
              <a:ext cx="6579" cy="3356952"/>
              <a:chOff x="7068413" y="1846437"/>
              <a:chExt cx="6579" cy="3356952"/>
            </a:xfrm>
          </p:grpSpPr>
          <p:cxnSp>
            <p:nvCxnSpPr>
              <p:cNvPr id="37" name="直線矢印コネクタ 36"/>
              <p:cNvCxnSpPr/>
              <p:nvPr/>
            </p:nvCxnSpPr>
            <p:spPr>
              <a:xfrm>
                <a:off x="7070076" y="2260771"/>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7070073" y="2691648"/>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7068413" y="465760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7070072" y="5059389"/>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7074992" y="1846437"/>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7073705" y="3110748"/>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7069717" y="406963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6398" name="左矢印 16397"/>
          <p:cNvSpPr/>
          <p:nvPr/>
        </p:nvSpPr>
        <p:spPr>
          <a:xfrm>
            <a:off x="3759200" y="1546255"/>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399" name="左右矢印 16398"/>
          <p:cNvSpPr/>
          <p:nvPr/>
        </p:nvSpPr>
        <p:spPr>
          <a:xfrm>
            <a:off x="3759200" y="1962815"/>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1" name="左矢印 70"/>
          <p:cNvSpPr/>
          <p:nvPr/>
        </p:nvSpPr>
        <p:spPr>
          <a:xfrm>
            <a:off x="3759200" y="2786307"/>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2" name="左右矢印 71"/>
          <p:cNvSpPr/>
          <p:nvPr/>
        </p:nvSpPr>
        <p:spPr>
          <a:xfrm>
            <a:off x="3759200" y="3518037"/>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6" name="左右矢印 75"/>
          <p:cNvSpPr/>
          <p:nvPr/>
        </p:nvSpPr>
        <p:spPr>
          <a:xfrm>
            <a:off x="3759200" y="4308380"/>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7" name="左矢印 76"/>
          <p:cNvSpPr/>
          <p:nvPr/>
        </p:nvSpPr>
        <p:spPr>
          <a:xfrm>
            <a:off x="3759200" y="5192373"/>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00" name="テキスト ボックス 16399"/>
          <p:cNvSpPr txBox="1"/>
          <p:nvPr/>
        </p:nvSpPr>
        <p:spPr>
          <a:xfrm>
            <a:off x="5619891" y="1281743"/>
            <a:ext cx="2518638" cy="276999"/>
          </a:xfrm>
          <a:prstGeom prst="rect">
            <a:avLst/>
          </a:prstGeom>
          <a:noFill/>
        </p:spPr>
        <p:txBody>
          <a:bodyPr wrap="none" rtlCol="0">
            <a:spAutoFit/>
          </a:bodyPr>
          <a:lstStyle/>
          <a:p>
            <a:r>
              <a:rPr kumimoji="1" lang="en-US" altLang="ja-JP" sz="1200" dirty="0"/>
              <a:t>※</a:t>
            </a:r>
            <a:r>
              <a:rPr kumimoji="1" lang="ja-JP" altLang="en-US" sz="1200" dirty="0"/>
              <a:t>入札の場合</a:t>
            </a:r>
            <a:r>
              <a:rPr kumimoji="1" lang="ja-JP" altLang="en-US" sz="1100" dirty="0"/>
              <a:t>（競争参加資格の取得）</a:t>
            </a:r>
          </a:p>
        </p:txBody>
      </p:sp>
      <p:sp>
        <p:nvSpPr>
          <p:cNvPr id="79" name="テキスト ボックス 78"/>
          <p:cNvSpPr txBox="1"/>
          <p:nvPr/>
        </p:nvSpPr>
        <p:spPr>
          <a:xfrm>
            <a:off x="4331836" y="2570041"/>
            <a:ext cx="492443" cy="276999"/>
          </a:xfrm>
          <a:prstGeom prst="rect">
            <a:avLst/>
          </a:prstGeom>
          <a:noFill/>
        </p:spPr>
        <p:txBody>
          <a:bodyPr wrap="none" rtlCol="0">
            <a:spAutoFit/>
          </a:bodyPr>
          <a:lstStyle/>
          <a:p>
            <a:r>
              <a:rPr lang="ja-JP" altLang="en-US" sz="1200" dirty="0"/>
              <a:t>提出</a:t>
            </a:r>
            <a:endParaRPr kumimoji="1" lang="ja-JP" altLang="en-US" sz="1100" dirty="0"/>
          </a:p>
        </p:txBody>
      </p:sp>
      <p:sp>
        <p:nvSpPr>
          <p:cNvPr id="80" name="テキスト ボックス 79"/>
          <p:cNvSpPr txBox="1"/>
          <p:nvPr/>
        </p:nvSpPr>
        <p:spPr>
          <a:xfrm>
            <a:off x="4331836" y="3301462"/>
            <a:ext cx="492443" cy="276999"/>
          </a:xfrm>
          <a:prstGeom prst="rect">
            <a:avLst/>
          </a:prstGeom>
          <a:noFill/>
        </p:spPr>
        <p:txBody>
          <a:bodyPr wrap="none" rtlCol="0">
            <a:spAutoFit/>
          </a:bodyPr>
          <a:lstStyle/>
          <a:p>
            <a:r>
              <a:rPr lang="ja-JP" altLang="en-US" sz="1200" dirty="0"/>
              <a:t>調整</a:t>
            </a:r>
            <a:endParaRPr kumimoji="1" lang="ja-JP" altLang="en-US" sz="1100" dirty="0"/>
          </a:p>
        </p:txBody>
      </p:sp>
      <p:sp>
        <p:nvSpPr>
          <p:cNvPr id="81" name="テキスト ボックス 80"/>
          <p:cNvSpPr txBox="1"/>
          <p:nvPr/>
        </p:nvSpPr>
        <p:spPr>
          <a:xfrm>
            <a:off x="4333138" y="4085523"/>
            <a:ext cx="492443" cy="276999"/>
          </a:xfrm>
          <a:prstGeom prst="rect">
            <a:avLst/>
          </a:prstGeom>
          <a:noFill/>
        </p:spPr>
        <p:txBody>
          <a:bodyPr wrap="none" rtlCol="0">
            <a:spAutoFit/>
          </a:bodyPr>
          <a:lstStyle/>
          <a:p>
            <a:r>
              <a:rPr lang="ja-JP" altLang="en-US" sz="1200" dirty="0"/>
              <a:t>連絡</a:t>
            </a:r>
            <a:endParaRPr kumimoji="1" lang="ja-JP" altLang="en-US" sz="1100" dirty="0"/>
          </a:p>
        </p:txBody>
      </p:sp>
      <p:sp>
        <p:nvSpPr>
          <p:cNvPr id="82" name="テキスト ボックス 81"/>
          <p:cNvSpPr txBox="1"/>
          <p:nvPr/>
        </p:nvSpPr>
        <p:spPr>
          <a:xfrm>
            <a:off x="4333138" y="4969510"/>
            <a:ext cx="492443" cy="276999"/>
          </a:xfrm>
          <a:prstGeom prst="rect">
            <a:avLst/>
          </a:prstGeom>
          <a:noFill/>
        </p:spPr>
        <p:txBody>
          <a:bodyPr wrap="none" rtlCol="0">
            <a:spAutoFit/>
          </a:bodyPr>
          <a:lstStyle/>
          <a:p>
            <a:r>
              <a:rPr lang="ja-JP" altLang="en-US" sz="1200" dirty="0"/>
              <a:t>提出</a:t>
            </a:r>
            <a:endParaRPr kumimoji="1" lang="ja-JP" altLang="en-US" sz="1100" dirty="0"/>
          </a:p>
        </p:txBody>
      </p:sp>
      <p:sp>
        <p:nvSpPr>
          <p:cNvPr id="83" name="テキスト ボックス 82"/>
          <p:cNvSpPr txBox="1"/>
          <p:nvPr/>
        </p:nvSpPr>
        <p:spPr>
          <a:xfrm>
            <a:off x="5753347" y="5895010"/>
            <a:ext cx="3185487" cy="276999"/>
          </a:xfrm>
          <a:prstGeom prst="rect">
            <a:avLst/>
          </a:prstGeom>
          <a:noFill/>
        </p:spPr>
        <p:txBody>
          <a:bodyPr wrap="none" rtlCol="0">
            <a:spAutoFit/>
          </a:bodyPr>
          <a:lstStyle/>
          <a:p>
            <a:r>
              <a:rPr kumimoji="1" lang="en-US" altLang="ja-JP" sz="1200" dirty="0"/>
              <a:t>※</a:t>
            </a:r>
            <a:r>
              <a:rPr lang="ja-JP" altLang="en-US" sz="1200" dirty="0"/>
              <a:t>モニタリング調査等を業務に含む場合もある</a:t>
            </a:r>
            <a:endParaRPr kumimoji="1" lang="ja-JP" altLang="en-US" sz="1100" dirty="0"/>
          </a:p>
        </p:txBody>
      </p:sp>
    </p:spTree>
    <p:extLst>
      <p:ext uri="{BB962C8B-B14F-4D97-AF65-F5344CB8AC3E}">
        <p14:creationId xmlns:p14="http://schemas.microsoft.com/office/powerpoint/2010/main" val="3446924470"/>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5856</Words>
  <Application>Microsoft Office PowerPoint</Application>
  <PresentationFormat>画面に合わせる (4:3)</PresentationFormat>
  <Paragraphs>408</Paragraphs>
  <Slides>19</Slides>
  <Notes>19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ＭＳ Ｐゴシック</vt:lpstr>
      <vt:lpstr>ＭＳ 明朝</vt:lpstr>
      <vt:lpstr>メイリオ</vt:lpstr>
      <vt:lpstr>Arial</vt:lpstr>
      <vt:lpstr>Calibri</vt:lpstr>
      <vt:lpstr>Calibri Light</vt:lpstr>
      <vt:lpstr>Wingdings</vt:lpstr>
      <vt:lpstr>レトロスペクト</vt:lpstr>
      <vt:lpstr>認定鳥獣捕獲等事業者 捕獲従事者研修会資料  ４　指定管理鳥獣捕獲等事業</vt:lpstr>
      <vt:lpstr>4　指定管理鳥獣捕獲等事業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4　指定管理鳥獣捕獲等事業</vt:lpstr>
      <vt:lpstr>PowerPoint プレゼンテーション</vt:lpstr>
      <vt:lpstr>4　指定管理鳥獣捕獲等事業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4　指定管理鳥獣捕獲等事業</vt:lpstr>
      <vt:lpstr>PowerPoint プレゼンテーション</vt:lpstr>
      <vt:lpstr>4　指定管理鳥獣捕獲等事業</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2024-03-18T19:30:44Z</dcterms:created>
  <dcterms:modified xsi:type="dcterms:W3CDTF">2024-03-18T19:30:50Z</dcterms:modified>
</cp:coreProperties>
</file>