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0"/>
  </p:notesMasterIdLst>
  <p:handoutMasterIdLst>
    <p:handoutMasterId r:id="rId31"/>
  </p:handoutMasterIdLst>
  <p:sldIdLst>
    <p:sldId id="256" r:id="rId2"/>
    <p:sldId id="405" r:id="rId3"/>
    <p:sldId id="440" r:id="rId4"/>
    <p:sldId id="443" r:id="rId5"/>
    <p:sldId id="441" r:id="rId6"/>
    <p:sldId id="459" r:id="rId7"/>
    <p:sldId id="462" r:id="rId8"/>
    <p:sldId id="446" r:id="rId9"/>
    <p:sldId id="444" r:id="rId10"/>
    <p:sldId id="445" r:id="rId11"/>
    <p:sldId id="447" r:id="rId12"/>
    <p:sldId id="448" r:id="rId13"/>
    <p:sldId id="425" r:id="rId14"/>
    <p:sldId id="298" r:id="rId15"/>
    <p:sldId id="471" r:id="rId16"/>
    <p:sldId id="449" r:id="rId17"/>
    <p:sldId id="470" r:id="rId18"/>
    <p:sldId id="451" r:id="rId19"/>
    <p:sldId id="452" r:id="rId20"/>
    <p:sldId id="453" r:id="rId21"/>
    <p:sldId id="454" r:id="rId22"/>
    <p:sldId id="455" r:id="rId23"/>
    <p:sldId id="463" r:id="rId24"/>
    <p:sldId id="465" r:id="rId25"/>
    <p:sldId id="468" r:id="rId26"/>
    <p:sldId id="466" r:id="rId27"/>
    <p:sldId id="467" r:id="rId28"/>
    <p:sldId id="469" r:id="rId29"/>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B3C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09" autoAdjust="0"/>
    <p:restoredTop sz="71604" autoAdjust="0"/>
  </p:normalViewPr>
  <p:slideViewPr>
    <p:cSldViewPr snapToGrid="0">
      <p:cViewPr varScale="1">
        <p:scale>
          <a:sx n="58" d="100"/>
          <a:sy n="58" d="100"/>
        </p:scale>
        <p:origin x="1973" y="48"/>
      </p:cViewPr>
      <p:guideLst>
        <p:guide orient="horz" pos="2160"/>
        <p:guide pos="2880"/>
      </p:guideLst>
    </p:cSldViewPr>
  </p:slideViewPr>
  <p:notesTextViewPr>
    <p:cViewPr>
      <p:scale>
        <a:sx n="150" d="100"/>
        <a:sy n="150" d="100"/>
      </p:scale>
      <p:origin x="0" y="0"/>
    </p:cViewPr>
  </p:notesTextViewPr>
  <p:sorterViewPr>
    <p:cViewPr>
      <p:scale>
        <a:sx n="125" d="100"/>
        <a:sy n="125" d="100"/>
      </p:scale>
      <p:origin x="0" y="-2670"/>
    </p:cViewPr>
  </p:sorterViewPr>
  <p:notesViewPr>
    <p:cSldViewPr snapToGrid="0">
      <p:cViewPr>
        <p:scale>
          <a:sx n="75" d="100"/>
          <a:sy n="75" d="100"/>
        </p:scale>
        <p:origin x="4038"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D398728-6AFE-42A9-97FC-BA28241A9950}"/>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dirty="0"/>
          </a:p>
        </p:txBody>
      </p:sp>
      <p:sp>
        <p:nvSpPr>
          <p:cNvPr id="4" name="フッター プレースホルダー 3">
            <a:extLst>
              <a:ext uri="{FF2B5EF4-FFF2-40B4-BE49-F238E27FC236}">
                <a16:creationId xmlns:a16="http://schemas.microsoft.com/office/drawing/2014/main" id="{1178657D-F747-4496-9BAD-8D993262AFF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0697738B-ACAF-4BAC-8D24-8D4F36B481EF}"/>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F8F60069-E347-479F-BE20-8E8EC6E4A2B4}" type="slidenum">
              <a:rPr kumimoji="1" lang="ja-JP" altLang="en-US" smtClean="0"/>
              <a:t>‹#›</a:t>
            </a:fld>
            <a:endParaRPr kumimoji="1" lang="ja-JP" altLang="en-US" dirty="0"/>
          </a:p>
        </p:txBody>
      </p:sp>
    </p:spTree>
    <p:extLst>
      <p:ext uri="{BB962C8B-B14F-4D97-AF65-F5344CB8AC3E}">
        <p14:creationId xmlns:p14="http://schemas.microsoft.com/office/powerpoint/2010/main" val="7814123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63F88DB-3753-4F47-8588-D3A4561151D1}"/>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dirty="0"/>
          </a:p>
        </p:txBody>
      </p:sp>
      <p:sp>
        <p:nvSpPr>
          <p:cNvPr id="3" name="日付プレースホルダー 2">
            <a:extLst>
              <a:ext uri="{FF2B5EF4-FFF2-40B4-BE49-F238E27FC236}">
                <a16:creationId xmlns:a16="http://schemas.microsoft.com/office/drawing/2014/main" id="{038D3E1F-60DE-45FB-8DE3-6CE0E119AE51}"/>
              </a:ext>
            </a:extLst>
          </p:cNvPr>
          <p:cNvSpPr>
            <a:spLocks noGrp="1"/>
          </p:cNvSpPr>
          <p:nvPr>
            <p:ph type="dt" idx="1"/>
          </p:nvPr>
        </p:nvSpPr>
        <p:spPr>
          <a:xfrm>
            <a:off x="3814763" y="0"/>
            <a:ext cx="2919412" cy="4953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954CF985-0CD5-4676-9CA2-EE65EEFE91B9}" type="datetimeFigureOut">
              <a:rPr lang="ja-JP" altLang="en-US"/>
              <a:pPr>
                <a:defRPr/>
              </a:pPr>
              <a:t>2024/3/19</a:t>
            </a:fld>
            <a:endParaRPr lang="ja-JP" altLang="en-US" dirty="0"/>
          </a:p>
        </p:txBody>
      </p:sp>
      <p:sp>
        <p:nvSpPr>
          <p:cNvPr id="4" name="スライド イメージ プレースホルダー 3">
            <a:extLst>
              <a:ext uri="{FF2B5EF4-FFF2-40B4-BE49-F238E27FC236}">
                <a16:creationId xmlns:a16="http://schemas.microsoft.com/office/drawing/2014/main" id="{F24E6DC8-2FE4-4D5D-AEF5-4A5675AA339E}"/>
              </a:ext>
            </a:extLst>
          </p:cNvPr>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a:extLst>
              <a:ext uri="{FF2B5EF4-FFF2-40B4-BE49-F238E27FC236}">
                <a16:creationId xmlns:a16="http://schemas.microsoft.com/office/drawing/2014/main" id="{D3679040-1C21-4CCD-A568-4983C1B9F411}"/>
              </a:ext>
            </a:extLst>
          </p:cNvPr>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1804E80D-779D-4907-9E9C-57ABC993A5AB}"/>
              </a:ext>
            </a:extLst>
          </p:cNvPr>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a:extLst>
              <a:ext uri="{FF2B5EF4-FFF2-40B4-BE49-F238E27FC236}">
                <a16:creationId xmlns:a16="http://schemas.microsoft.com/office/drawing/2014/main" id="{6E1DC23F-5828-4161-B8C1-079345EF3B69}"/>
              </a:ext>
            </a:extLst>
          </p:cNvPr>
          <p:cNvSpPr>
            <a:spLocks noGrp="1"/>
          </p:cNvSpPr>
          <p:nvPr>
            <p:ph type="sldNum" sz="quarter" idx="5"/>
          </p:nvPr>
        </p:nvSpPr>
        <p:spPr>
          <a:xfrm>
            <a:off x="3814763" y="9371013"/>
            <a:ext cx="2919412" cy="4953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BA23EC8-1E7B-4A42-962B-C5A21A2333A9}"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557C5261-FA03-4738-92BE-B915E27B8C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a:extLst>
              <a:ext uri="{FF2B5EF4-FFF2-40B4-BE49-F238E27FC236}">
                <a16:creationId xmlns:a16="http://schemas.microsoft.com/office/drawing/2014/main" id="{1DD8B78A-556E-4DDF-8986-C435E09B01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捕獲作業を実施する際には、さまざまな法令を遵守する必要があります。</a:t>
            </a:r>
            <a:endParaRPr lang="en-US" altLang="ja-JP" dirty="0"/>
          </a:p>
          <a:p>
            <a:pPr eaLnBrk="1" hangingPunct="1">
              <a:spcBef>
                <a:spcPct val="0"/>
              </a:spcBef>
            </a:pPr>
            <a:r>
              <a:rPr lang="ja-JP" altLang="en-US" dirty="0"/>
              <a:t>そこで、この章では「法令遵守のために捕獲従事者が習得すべき知識」を説明します。</a:t>
            </a:r>
            <a:endParaRPr lang="en-US" altLang="ja-JP"/>
          </a:p>
          <a:p>
            <a:pPr eaLnBrk="1" hangingPunct="1">
              <a:spcBef>
                <a:spcPct val="0"/>
              </a:spcBef>
            </a:pPr>
            <a:endParaRPr lang="ja-JP" altLang="en-US" dirty="0"/>
          </a:p>
        </p:txBody>
      </p:sp>
      <p:sp>
        <p:nvSpPr>
          <p:cNvPr id="12292" name="スライド番号プレースホルダー 3">
            <a:extLst>
              <a:ext uri="{FF2B5EF4-FFF2-40B4-BE49-F238E27FC236}">
                <a16:creationId xmlns:a16="http://schemas.microsoft.com/office/drawing/2014/main" id="{3230C0BF-5FB5-46B2-A5F1-56E4319460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16EE19FE-9EBF-42AA-9512-B947F57AB3B5}" type="slidenum">
              <a:rPr lang="ja-JP" altLang="en-US" smtClean="0"/>
              <a:pPr/>
              <a:t>1</a:t>
            </a:fld>
            <a:endParaRPr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a:extLst>
              <a:ext uri="{FF2B5EF4-FFF2-40B4-BE49-F238E27FC236}">
                <a16:creationId xmlns:a16="http://schemas.microsoft.com/office/drawing/2014/main" id="{779D870E-D08E-417D-A505-E8D0F1E145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a:extLst>
              <a:ext uri="{FF2B5EF4-FFF2-40B4-BE49-F238E27FC236}">
                <a16:creationId xmlns:a16="http://schemas.microsoft.com/office/drawing/2014/main" id="{58D61FA8-A91C-4930-8E69-F3283561A2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また、鳥獣保護管理を行う民間団体や市民は、行政との連携を図り、人と鳥獣との適切な関係の構築について理解を深め、鳥獣保護管理に関わる活動に自主的、積極的に参加することが期待されます。</a:t>
            </a:r>
            <a:endParaRPr lang="en-US" altLang="ja-JP" dirty="0"/>
          </a:p>
          <a:p>
            <a:pPr eaLnBrk="1" hangingPunct="1">
              <a:spcBef>
                <a:spcPct val="0"/>
              </a:spcBef>
            </a:pPr>
            <a:r>
              <a:rPr lang="ja-JP" altLang="en-US" dirty="0"/>
              <a:t>特に、鳥獣の被害が大きい地域においては、地域住民が一体となって、出荷できない未収穫作物や生ごみ等の適切な管理や鳥獣の追い払いの徹底等による鳥獣を誘引しない取組に努める必要があります。</a:t>
            </a:r>
            <a:endParaRPr lang="en-US" altLang="ja-JP" dirty="0"/>
          </a:p>
          <a:p>
            <a:pPr eaLnBrk="1" hangingPunct="1">
              <a:spcBef>
                <a:spcPct val="0"/>
              </a:spcBef>
            </a:pPr>
            <a:endParaRPr lang="en-US" altLang="ja-JP" dirty="0"/>
          </a:p>
          <a:p>
            <a:pPr eaLnBrk="1" hangingPunct="1">
              <a:spcBef>
                <a:spcPct val="0"/>
              </a:spcBef>
            </a:pPr>
            <a:r>
              <a:rPr lang="ja-JP" altLang="en-US" dirty="0"/>
              <a:t>さらに、専門的な知識及び技術等を有している専門家や民間団体は、必要に応じて、地方公共団体等に対し、科学的な観点から適切な助言・指導を行うことが期待されます。</a:t>
            </a:r>
            <a:endParaRPr lang="en-US" altLang="ja-JP" dirty="0"/>
          </a:p>
          <a:p>
            <a:pPr eaLnBrk="1" hangingPunct="1">
              <a:spcBef>
                <a:spcPct val="0"/>
              </a:spcBef>
            </a:pPr>
            <a:endParaRPr lang="en-US" altLang="ja-JP" dirty="0"/>
          </a:p>
          <a:p>
            <a:pPr eaLnBrk="1" hangingPunct="1">
              <a:spcBef>
                <a:spcPct val="0"/>
              </a:spcBef>
            </a:pPr>
            <a:r>
              <a:rPr lang="ja-JP" altLang="en-US" dirty="0"/>
              <a:t>捕獲事業を実際に行う事業者は、人と鳥獣との適切な関係の構築について理解を深め、行政としっかりと連携を図りながら事業を行ってください。</a:t>
            </a:r>
            <a:endParaRPr lang="en-US" altLang="ja-JP" dirty="0"/>
          </a:p>
        </p:txBody>
      </p:sp>
      <p:sp>
        <p:nvSpPr>
          <p:cNvPr id="30724" name="スライド番号プレースホルダー 3">
            <a:extLst>
              <a:ext uri="{FF2B5EF4-FFF2-40B4-BE49-F238E27FC236}">
                <a16:creationId xmlns:a16="http://schemas.microsoft.com/office/drawing/2014/main" id="{076CDDEA-26EC-45FD-B592-35FB71DFF4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E59EF28-78AC-4457-9E86-713479314741}" type="slidenum">
              <a:rPr lang="ja-JP" altLang="en-US" smtClean="0"/>
              <a:pPr/>
              <a:t>10</a:t>
            </a:fld>
            <a:endParaRPr lang="ja-JP"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2C4B64D6-CCBB-4A0E-A249-A212FD3638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a:extLst>
              <a:ext uri="{FF2B5EF4-FFF2-40B4-BE49-F238E27FC236}">
                <a16:creationId xmlns:a16="http://schemas.microsoft.com/office/drawing/2014/main" id="{381021CC-38D3-49C2-A0C5-F43E978109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先にも述べたように、鳥獣保護管理法では、従来の狩猟、許可捕獲に加えて、新たに指定管理鳥獣捕獲等事業における捕獲が位置づけられました。</a:t>
            </a:r>
            <a:endParaRPr lang="en-US" altLang="ja-JP" dirty="0"/>
          </a:p>
          <a:p>
            <a:pPr eaLnBrk="1" hangingPunct="1">
              <a:spcBef>
                <a:spcPct val="0"/>
              </a:spcBef>
            </a:pPr>
            <a:r>
              <a:rPr lang="ja-JP" altLang="en-US" dirty="0"/>
              <a:t>そこで指定管理鳥獣捕獲等事業の枠組みをこれまでの鳥獣捕獲の枠組みと比較しながら違いを説明します。</a:t>
            </a:r>
            <a:endParaRPr lang="en-US" altLang="ja-JP" dirty="0"/>
          </a:p>
        </p:txBody>
      </p:sp>
      <p:sp>
        <p:nvSpPr>
          <p:cNvPr id="32772" name="スライド番号プレースホルダー 3">
            <a:extLst>
              <a:ext uri="{FF2B5EF4-FFF2-40B4-BE49-F238E27FC236}">
                <a16:creationId xmlns:a16="http://schemas.microsoft.com/office/drawing/2014/main" id="{F117A4FE-B79F-4729-B3D6-1E36D030A6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5CD39BD-FBAF-4A4E-8D12-45B156D706E3}" type="slidenum">
              <a:rPr lang="ja-JP" altLang="en-US" smtClean="0"/>
              <a:pPr/>
              <a:t>11</a:t>
            </a:fld>
            <a:endParaRPr lang="ja-JP"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a:extLst>
              <a:ext uri="{FF2B5EF4-FFF2-40B4-BE49-F238E27FC236}">
                <a16:creationId xmlns:a16="http://schemas.microsoft.com/office/drawing/2014/main" id="{6D108DFA-940D-4243-AEC4-D3D797BA9E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a:extLst>
              <a:ext uri="{FF2B5EF4-FFF2-40B4-BE49-F238E27FC236}">
                <a16:creationId xmlns:a16="http://schemas.microsoft.com/office/drawing/2014/main" id="{118B24A0-D49D-4A00-969E-B89AB46EB5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スライドは、講習テキストの</a:t>
            </a:r>
            <a:r>
              <a:rPr lang="en-US" altLang="ja-JP" dirty="0"/>
              <a:t>18</a:t>
            </a:r>
            <a:r>
              <a:rPr lang="ja-JP" altLang="en-US" dirty="0"/>
              <a:t>ページを示したものです。</a:t>
            </a:r>
            <a:endParaRPr lang="en-US" altLang="ja-JP" dirty="0"/>
          </a:p>
          <a:p>
            <a:pPr eaLnBrk="1" hangingPunct="1">
              <a:spcBef>
                <a:spcPct val="0"/>
              </a:spcBef>
            </a:pPr>
            <a:r>
              <a:rPr lang="ja-JP" altLang="en-US" dirty="0"/>
              <a:t>指定管理鳥獣捕獲等事業は、都道府県が策定する指定管理鳥獣捕獲等事業実施計画に基づき、実施主体である都道府県または国の機関はその事業を認定鳥獣捕獲等事業者等に委託することができます。</a:t>
            </a:r>
            <a:endParaRPr lang="en-US" altLang="ja-JP" dirty="0"/>
          </a:p>
          <a:p>
            <a:pPr eaLnBrk="1" hangingPunct="1">
              <a:spcBef>
                <a:spcPct val="0"/>
              </a:spcBef>
            </a:pPr>
            <a:endParaRPr lang="en-US" altLang="ja-JP" dirty="0"/>
          </a:p>
          <a:p>
            <a:pPr eaLnBrk="1" hangingPunct="1">
              <a:spcBef>
                <a:spcPct val="0"/>
              </a:spcBef>
            </a:pPr>
            <a:r>
              <a:rPr lang="ja-JP" altLang="en-US" dirty="0"/>
              <a:t>では、その枠組みを表を中心に説明していきます。</a:t>
            </a:r>
            <a:endParaRPr lang="en-US" altLang="ja-JP" dirty="0"/>
          </a:p>
          <a:p>
            <a:pPr eaLnBrk="1" hangingPunct="1">
              <a:spcBef>
                <a:spcPct val="0"/>
              </a:spcBef>
            </a:pPr>
            <a:r>
              <a:rPr lang="ja-JP" altLang="en-US" dirty="0"/>
              <a:t>指定管理鳥獣捕獲等事業の許可目的は、許可捕獲の個体数調整と同様で、第二種特定鳥獣管理計画に基づいて管理の目標を設定していることから、適正な生息数または生息範囲に減らしていくことです。</a:t>
            </a:r>
            <a:endParaRPr lang="en-US" altLang="ja-JP" dirty="0"/>
          </a:p>
          <a:p>
            <a:pPr eaLnBrk="1" hangingPunct="1">
              <a:spcBef>
                <a:spcPct val="0"/>
              </a:spcBef>
            </a:pPr>
            <a:r>
              <a:rPr lang="ja-JP" altLang="en-US" dirty="0"/>
              <a:t>そして、対象鳥獣は、環境大臣により指定されたシカ、イノシシの指定管理鳥獣です。</a:t>
            </a:r>
            <a:endParaRPr lang="en-US" altLang="ja-JP" dirty="0"/>
          </a:p>
          <a:p>
            <a:pPr eaLnBrk="1" hangingPunct="1">
              <a:spcBef>
                <a:spcPct val="0"/>
              </a:spcBef>
            </a:pPr>
            <a:r>
              <a:rPr lang="ja-JP" altLang="en-US" dirty="0"/>
              <a:t>捕獲方法は法定猟法以外も可能であり、捕獲の実施期間は事業実施期間になります。</a:t>
            </a:r>
            <a:endParaRPr lang="en-US" altLang="ja-JP" dirty="0"/>
          </a:p>
          <a:p>
            <a:pPr eaLnBrk="1" hangingPunct="1">
              <a:spcBef>
                <a:spcPct val="0"/>
              </a:spcBef>
            </a:pPr>
            <a:r>
              <a:rPr lang="ja-JP" altLang="en-US" dirty="0"/>
              <a:t>事業主体は、都道府県または国の機関です。</a:t>
            </a:r>
            <a:endParaRPr lang="en-US" altLang="ja-JP" dirty="0"/>
          </a:p>
          <a:p>
            <a:pPr eaLnBrk="1" hangingPunct="1">
              <a:spcBef>
                <a:spcPct val="0"/>
              </a:spcBef>
            </a:pPr>
            <a:r>
              <a:rPr lang="ja-JP" altLang="en-US" dirty="0"/>
              <a:t>また捕獲実施者は認定鳥獣捕獲等事業者等が想定されており、捕獲実施者に必要な手続きとしては事業の受託があります。</a:t>
            </a:r>
            <a:endParaRPr lang="en-US" altLang="ja-JP" dirty="0"/>
          </a:p>
          <a:p>
            <a:pPr eaLnBrk="1" hangingPunct="1">
              <a:spcBef>
                <a:spcPct val="0"/>
              </a:spcBef>
            </a:pPr>
            <a:endParaRPr lang="en-US" altLang="ja-JP" dirty="0"/>
          </a:p>
          <a:p>
            <a:pPr eaLnBrk="1" hangingPunct="1">
              <a:spcBef>
                <a:spcPct val="0"/>
              </a:spcBef>
            </a:pPr>
            <a:r>
              <a:rPr lang="ja-JP" altLang="en-US" dirty="0"/>
              <a:t>このように新たに導入された指定管理鳥獣捕獲等事業の枠組みは既存の枠組みと異なります。</a:t>
            </a:r>
            <a:endParaRPr lang="en-US" altLang="ja-JP" dirty="0"/>
          </a:p>
          <a:p>
            <a:pPr eaLnBrk="1" hangingPunct="1">
              <a:spcBef>
                <a:spcPct val="0"/>
              </a:spcBef>
            </a:pPr>
            <a:endParaRPr lang="en-US" altLang="ja-JP" dirty="0"/>
          </a:p>
          <a:p>
            <a:pPr eaLnBrk="1" hangingPunct="1">
              <a:spcBef>
                <a:spcPct val="0"/>
              </a:spcBef>
            </a:pPr>
            <a:r>
              <a:rPr lang="ja-JP" altLang="en-US" dirty="0"/>
              <a:t>捕獲事業を行う際には、それぞれの事業の枠組みをしっかりと認識しながら事業を行ってください。</a:t>
            </a:r>
            <a:endParaRPr lang="en-US" altLang="ja-JP" dirty="0"/>
          </a:p>
        </p:txBody>
      </p:sp>
      <p:sp>
        <p:nvSpPr>
          <p:cNvPr id="34820" name="スライド番号プレースホルダー 3">
            <a:extLst>
              <a:ext uri="{FF2B5EF4-FFF2-40B4-BE49-F238E27FC236}">
                <a16:creationId xmlns:a16="http://schemas.microsoft.com/office/drawing/2014/main" id="{4B7C89A7-8ADA-46D7-8036-4E2071234C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300AD58-AD62-4D3A-8DCF-ED1780B72CF3}" type="slidenum">
              <a:rPr lang="ja-JP" altLang="en-US" smtClean="0"/>
              <a:pPr/>
              <a:t>12</a:t>
            </a:fld>
            <a:endParaRPr lang="ja-JP"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a:extLst>
              <a:ext uri="{FF2B5EF4-FFF2-40B4-BE49-F238E27FC236}">
                <a16:creationId xmlns:a16="http://schemas.microsoft.com/office/drawing/2014/main" id="{7ABAD222-521D-40A1-A650-BD473ECBBF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ノート プレースホルダー 2">
            <a:extLst>
              <a:ext uri="{FF2B5EF4-FFF2-40B4-BE49-F238E27FC236}">
                <a16:creationId xmlns:a16="http://schemas.microsoft.com/office/drawing/2014/main" id="{66F49617-0DE8-48FF-B344-4A9C411D6D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ここからは、捕獲事業に関連のある、鳥獣保護管理法以外の法令について説明します。</a:t>
            </a:r>
            <a:endParaRPr lang="en-US" altLang="ja-JP" dirty="0"/>
          </a:p>
          <a:p>
            <a:pPr eaLnBrk="1" hangingPunct="1">
              <a:spcBef>
                <a:spcPct val="0"/>
              </a:spcBef>
            </a:pPr>
            <a:endParaRPr lang="en-US" altLang="ja-JP" dirty="0"/>
          </a:p>
        </p:txBody>
      </p:sp>
      <p:sp>
        <p:nvSpPr>
          <p:cNvPr id="39940" name="スライド番号プレースホルダー 3">
            <a:extLst>
              <a:ext uri="{FF2B5EF4-FFF2-40B4-BE49-F238E27FC236}">
                <a16:creationId xmlns:a16="http://schemas.microsoft.com/office/drawing/2014/main" id="{0A2D4840-2AC7-4990-AB8E-2BBC0BA184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04B6DDF-87D9-4976-8D65-2681D0338807}" type="slidenum">
              <a:rPr lang="ja-JP" altLang="en-US" smtClean="0"/>
              <a:pPr/>
              <a:t>13</a:t>
            </a:fld>
            <a:endParaRPr lang="ja-JP"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a:extLst>
              <a:ext uri="{FF2B5EF4-FFF2-40B4-BE49-F238E27FC236}">
                <a16:creationId xmlns:a16="http://schemas.microsoft.com/office/drawing/2014/main" id="{AA773DE3-02BE-4DDC-9F73-3FE947C68D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ー 2">
            <a:extLst>
              <a:ext uri="{FF2B5EF4-FFF2-40B4-BE49-F238E27FC236}">
                <a16:creationId xmlns:a16="http://schemas.microsoft.com/office/drawing/2014/main" id="{09EE7EC1-EB7F-488D-81C5-0C4EF3E60F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捕獲事業に関係する法令は、以下のようになっています。</a:t>
            </a:r>
            <a:endParaRPr lang="en-US" altLang="ja-JP" dirty="0"/>
          </a:p>
        </p:txBody>
      </p:sp>
      <p:sp>
        <p:nvSpPr>
          <p:cNvPr id="41988" name="スライド番号プレースホルダー 3">
            <a:extLst>
              <a:ext uri="{FF2B5EF4-FFF2-40B4-BE49-F238E27FC236}">
                <a16:creationId xmlns:a16="http://schemas.microsoft.com/office/drawing/2014/main" id="{46334908-F23C-4F7E-B4FD-8969D53104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9C93DA5-5888-407A-B20C-FEF3873A368D}" type="slidenum">
              <a:rPr lang="ja-JP" altLang="en-US" smtClean="0"/>
              <a:pPr/>
              <a:t>14</a:t>
            </a:fld>
            <a:endParaRPr lang="ja-JP"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6ED7B38A-F6A2-497C-9625-97A37EEFB0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ー 2">
            <a:extLst>
              <a:ext uri="{FF2B5EF4-FFF2-40B4-BE49-F238E27FC236}">
                <a16:creationId xmlns:a16="http://schemas.microsoft.com/office/drawing/2014/main" id="{23FDDFDC-3409-42B5-95EC-A676524417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テキストの</a:t>
            </a:r>
            <a:r>
              <a:rPr lang="en-US" altLang="ja-JP" dirty="0"/>
              <a:t>21</a:t>
            </a:r>
            <a:r>
              <a:rPr lang="ja-JP" altLang="en-US" dirty="0"/>
              <a:t>ページの図</a:t>
            </a:r>
            <a:r>
              <a:rPr lang="en-US" altLang="ja-JP" dirty="0"/>
              <a:t>2-3</a:t>
            </a:r>
            <a:r>
              <a:rPr lang="ja-JP" altLang="en-US" dirty="0"/>
              <a:t>は、一連の捕獲作業において、どのプロセスにどのような法令が関与するか、主要な法令についてまとめています。</a:t>
            </a:r>
            <a:endParaRPr lang="en-US" altLang="ja-JP" dirty="0"/>
          </a:p>
          <a:p>
            <a:pPr eaLnBrk="1" hangingPunct="1">
              <a:spcBef>
                <a:spcPct val="0"/>
              </a:spcBef>
            </a:pPr>
            <a:endParaRPr lang="en-US" altLang="ja-JP" dirty="0"/>
          </a:p>
          <a:p>
            <a:pPr eaLnBrk="1" hangingPunct="1">
              <a:spcBef>
                <a:spcPct val="0"/>
              </a:spcBef>
            </a:pPr>
            <a:r>
              <a:rPr lang="ja-JP" altLang="en-US" dirty="0"/>
              <a:t>　捕獲作業を実施する際には、これらの関係法令も含めてすべての法令を遵守しなければなりません。</a:t>
            </a:r>
            <a:endParaRPr lang="en-US" altLang="ja-JP" dirty="0"/>
          </a:p>
          <a:p>
            <a:pPr eaLnBrk="1" hangingPunct="1">
              <a:spcBef>
                <a:spcPct val="0"/>
              </a:spcBef>
            </a:pPr>
            <a:r>
              <a:rPr lang="ja-JP" altLang="en-US" dirty="0"/>
              <a:t>　日頃から関連法令まで含めて、知識を得るように努めてください。</a:t>
            </a:r>
          </a:p>
        </p:txBody>
      </p:sp>
      <p:sp>
        <p:nvSpPr>
          <p:cNvPr id="44036" name="スライド番号プレースホルダー 3">
            <a:extLst>
              <a:ext uri="{FF2B5EF4-FFF2-40B4-BE49-F238E27FC236}">
                <a16:creationId xmlns:a16="http://schemas.microsoft.com/office/drawing/2014/main" id="{437B6CE2-491E-4EB0-8AD0-03B56F92A7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BE262A6-E739-455A-B91C-52272F3DE5F4}" type="slidenum">
              <a:rPr lang="ja-JP" altLang="en-US" smtClean="0"/>
              <a:pPr/>
              <a:t>15</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ー 1">
            <a:extLst>
              <a:ext uri="{FF2B5EF4-FFF2-40B4-BE49-F238E27FC236}">
                <a16:creationId xmlns:a16="http://schemas.microsoft.com/office/drawing/2014/main" id="{6017B8C4-276B-40DF-8C73-1CC82BE7EB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ノート プレースホルダー 2">
            <a:extLst>
              <a:ext uri="{FF2B5EF4-FFF2-40B4-BE49-F238E27FC236}">
                <a16:creationId xmlns:a16="http://schemas.microsoft.com/office/drawing/2014/main" id="{0BEFFE15-E420-4E02-B10F-051C16DDCB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講習テキストの</a:t>
            </a:r>
            <a:r>
              <a:rPr lang="en-US" altLang="ja-JP" dirty="0"/>
              <a:t>22</a:t>
            </a:r>
            <a:r>
              <a:rPr lang="ja-JP" altLang="en-US" dirty="0"/>
              <a:t>ページから</a:t>
            </a:r>
            <a:r>
              <a:rPr lang="en-US" altLang="ja-JP" dirty="0"/>
              <a:t>23</a:t>
            </a:r>
            <a:r>
              <a:rPr lang="ja-JP" altLang="en-US" dirty="0"/>
              <a:t>ページをご覧ください。</a:t>
            </a:r>
            <a:endParaRPr lang="en-US" altLang="ja-JP" dirty="0"/>
          </a:p>
          <a:p>
            <a:pPr eaLnBrk="1" hangingPunct="1">
              <a:spcBef>
                <a:spcPct val="0"/>
              </a:spcBef>
            </a:pPr>
            <a:r>
              <a:rPr lang="ja-JP" altLang="en-US" dirty="0"/>
              <a:t>銃砲刀剣類所持等取締法</a:t>
            </a:r>
            <a:r>
              <a:rPr lang="en-US" altLang="ja-JP" dirty="0"/>
              <a:t>(</a:t>
            </a:r>
            <a:r>
              <a:rPr lang="ja-JP" altLang="en-US" dirty="0"/>
              <a:t>銃刀法</a:t>
            </a:r>
            <a:r>
              <a:rPr lang="en-US" altLang="ja-JP" dirty="0"/>
              <a:t>)</a:t>
            </a:r>
            <a:r>
              <a:rPr lang="ja-JP" altLang="en-US" dirty="0"/>
              <a:t>は、銃砲や刀剣等の危害を予防するために、銃砲の所持許可等の規制について定めた法律です。猟銃・空気銃により捕獲を行う従事者は、本法を遵守してください。銃刀法の許可を受けている方はご存じのことと思いますが、主な点を確認します。</a:t>
            </a:r>
            <a:endParaRPr lang="en-US" altLang="ja-JP" dirty="0"/>
          </a:p>
          <a:p>
            <a:pPr eaLnBrk="1" hangingPunct="1">
              <a:spcBef>
                <a:spcPct val="0"/>
              </a:spcBef>
            </a:pPr>
            <a:endParaRPr lang="en-US" altLang="ja-JP" dirty="0"/>
          </a:p>
          <a:p>
            <a:pPr eaLnBrk="1" hangingPunct="1">
              <a:spcBef>
                <a:spcPct val="0"/>
              </a:spcBef>
            </a:pPr>
            <a:r>
              <a:rPr lang="ja-JP" altLang="en-US" b="1" dirty="0"/>
              <a:t>（１）所持の態様の制限（法第</a:t>
            </a:r>
            <a:r>
              <a:rPr lang="en-US" altLang="ja-JP" b="1" dirty="0"/>
              <a:t>10</a:t>
            </a:r>
            <a:r>
              <a:rPr lang="ja-JP" altLang="en-US" b="1" dirty="0"/>
              <a:t>条）</a:t>
            </a:r>
            <a:endParaRPr lang="en-US" altLang="ja-JP" b="1" dirty="0"/>
          </a:p>
          <a:p>
            <a:pPr eaLnBrk="1" hangingPunct="1">
              <a:spcBef>
                <a:spcPct val="0"/>
              </a:spcBef>
            </a:pPr>
            <a:r>
              <a:rPr lang="ja-JP" altLang="en-US" dirty="0"/>
              <a:t>所持許可を受けた銃は、所持許可証に記載された用途に使用する場合又は正当な理由がある場合でなければ携帯、運搬することはできません。</a:t>
            </a:r>
            <a:endParaRPr lang="en-US" altLang="ja-JP" dirty="0"/>
          </a:p>
          <a:p>
            <a:pPr eaLnBrk="1" hangingPunct="1">
              <a:spcBef>
                <a:spcPct val="0"/>
              </a:spcBef>
            </a:pPr>
            <a:r>
              <a:rPr lang="ja-JP" altLang="en-US" dirty="0"/>
              <a:t>「正当な理由がある場合」とは修理、売買のため等、猟銃・空気銃を携帯又は運搬することが一般に正当な理由があると認められる場合をいいます。</a:t>
            </a:r>
            <a:endParaRPr lang="en-US" altLang="ja-JP" dirty="0"/>
          </a:p>
          <a:p>
            <a:pPr eaLnBrk="1" hangingPunct="1">
              <a:spcBef>
                <a:spcPct val="0"/>
              </a:spcBef>
            </a:pPr>
            <a:r>
              <a:rPr lang="ja-JP" altLang="en-US" dirty="0"/>
              <a:t>銃を携帯、運搬する場合は、事故防止のため銃に覆いをかぶせるか容器に入れること。</a:t>
            </a:r>
            <a:endParaRPr lang="en-US" altLang="ja-JP" dirty="0"/>
          </a:p>
          <a:p>
            <a:pPr eaLnBrk="1" hangingPunct="1">
              <a:spcBef>
                <a:spcPct val="0"/>
              </a:spcBef>
            </a:pPr>
            <a:r>
              <a:rPr lang="ja-JP" altLang="en-US" dirty="0"/>
              <a:t>また、用途に従って射撃する場合のほかは、銃に実包、空砲又は金属性弾丸を装塡しないこと。</a:t>
            </a:r>
            <a:endParaRPr lang="en-US" altLang="ja-JP" dirty="0"/>
          </a:p>
          <a:p>
            <a:pPr eaLnBrk="1" hangingPunct="1">
              <a:spcBef>
                <a:spcPct val="0"/>
              </a:spcBef>
            </a:pPr>
            <a:r>
              <a:rPr lang="ja-JP" altLang="en-US" dirty="0"/>
              <a:t>銃を発射する場合には、あらかじめ周囲を確認する等により、人の生命、身体又は財産に危害を及ぼさないように注意すること。</a:t>
            </a:r>
            <a:endParaRPr lang="en-US" altLang="ja-JP" dirty="0"/>
          </a:p>
          <a:p>
            <a:pPr eaLnBrk="1" hangingPunct="1">
              <a:spcBef>
                <a:spcPct val="0"/>
              </a:spcBef>
            </a:pPr>
            <a:r>
              <a:rPr lang="ja-JP" altLang="en-US" dirty="0"/>
              <a:t>　</a:t>
            </a:r>
            <a:endParaRPr lang="en-US" altLang="ja-JP" dirty="0"/>
          </a:p>
          <a:p>
            <a:pPr eaLnBrk="1" hangingPunct="1">
              <a:spcBef>
                <a:spcPct val="0"/>
              </a:spcBef>
            </a:pPr>
            <a:r>
              <a:rPr lang="ja-JP" altLang="en-US" b="1" dirty="0"/>
              <a:t>（２）銃砲等の保管（法第</a:t>
            </a:r>
            <a:r>
              <a:rPr lang="en-US" altLang="ja-JP" b="1" dirty="0"/>
              <a:t>10</a:t>
            </a:r>
            <a:r>
              <a:rPr lang="ja-JP" altLang="en-US" b="1" dirty="0"/>
              <a:t>条の４）</a:t>
            </a:r>
            <a:endParaRPr lang="en-US" altLang="ja-JP" b="1" dirty="0"/>
          </a:p>
          <a:p>
            <a:pPr eaLnBrk="1" hangingPunct="1">
              <a:spcBef>
                <a:spcPct val="0"/>
              </a:spcBef>
            </a:pPr>
            <a:r>
              <a:rPr lang="ja-JP" altLang="en-US" dirty="0"/>
              <a:t>猟銃・空気銃の所持者は、原則として許可を受けた銃を自ら保管すること。</a:t>
            </a:r>
            <a:endParaRPr lang="en-US" altLang="ja-JP" dirty="0"/>
          </a:p>
          <a:p>
            <a:pPr eaLnBrk="1" hangingPunct="1">
              <a:spcBef>
                <a:spcPct val="0"/>
              </a:spcBef>
            </a:pPr>
            <a:r>
              <a:rPr lang="ja-JP" altLang="en-US" dirty="0"/>
              <a:t>銃を自ら保管する場合は、自分の手で保管し、かつ、自分以外の者に所持させないこと。</a:t>
            </a:r>
            <a:endParaRPr lang="en-US" altLang="ja-JP" dirty="0"/>
          </a:p>
          <a:p>
            <a:pPr eaLnBrk="1" hangingPunct="1">
              <a:spcBef>
                <a:spcPct val="0"/>
              </a:spcBef>
            </a:pPr>
            <a:r>
              <a:rPr lang="ja-JP" altLang="en-US" dirty="0"/>
              <a:t>銃の保管は、堅固な金属製ロッカー又はこれと同じくらいに堅固な構造で、確実に施錠できる錠を備えていて、容易に持ち運びができないこと。</a:t>
            </a:r>
            <a:endParaRPr lang="en-US" altLang="ja-JP" dirty="0"/>
          </a:p>
          <a:p>
            <a:pPr eaLnBrk="1" hangingPunct="1">
              <a:spcBef>
                <a:spcPct val="0"/>
              </a:spcBef>
            </a:pPr>
            <a:r>
              <a:rPr lang="en-US" altLang="ja-JP" dirty="0"/>
              <a:t>  </a:t>
            </a:r>
          </a:p>
          <a:p>
            <a:pPr eaLnBrk="1" hangingPunct="1">
              <a:spcBef>
                <a:spcPct val="0"/>
              </a:spcBef>
            </a:pPr>
            <a:r>
              <a:rPr lang="ja-JP" altLang="en-US" b="1" dirty="0"/>
              <a:t>（３）帳簿の記載と保存（法第</a:t>
            </a:r>
            <a:r>
              <a:rPr lang="en-US" altLang="ja-JP" b="1" dirty="0"/>
              <a:t>10</a:t>
            </a:r>
            <a:r>
              <a:rPr lang="ja-JP" altLang="en-US" b="1" dirty="0"/>
              <a:t>条の５の２）</a:t>
            </a:r>
            <a:endParaRPr lang="en-US" altLang="ja-JP" b="1" dirty="0"/>
          </a:p>
          <a:p>
            <a:pPr eaLnBrk="1" hangingPunct="1">
              <a:spcBef>
                <a:spcPct val="0"/>
              </a:spcBef>
            </a:pPr>
            <a:r>
              <a:rPr lang="ja-JP" altLang="en-US" dirty="0"/>
              <a:t>猟銃の所持の許可を受けた者は、実包の管理状況を記録する帳簿を備えておき、当該猟銃に適合する実包を製造し、譲り渡し、譲り受け、交付し、交付され、消費し、又は廃棄したときは、それぞれに実包の種類・数量、行為の年月日、相手がいる場合は相手方の住所・氏名を帳簿に記載し、最終の記載をした日から３年間保存すること。</a:t>
            </a:r>
            <a:endParaRPr lang="en-US" altLang="ja-JP" dirty="0"/>
          </a:p>
          <a:p>
            <a:pPr eaLnBrk="1" hangingPunct="1">
              <a:spcBef>
                <a:spcPct val="0"/>
              </a:spcBef>
            </a:pPr>
            <a:r>
              <a:rPr lang="ja-JP" altLang="en-US" dirty="0"/>
              <a:t>また、指定射撃場、教習射撃場又は練習射撃場において実包を消費したときは、帳簿に射撃場のレシートや射票等消費の数量を証明する書面を添付。</a:t>
            </a:r>
            <a:endParaRPr lang="en-US" altLang="ja-JP" dirty="0"/>
          </a:p>
          <a:p>
            <a:pPr eaLnBrk="1" hangingPunct="1">
              <a:spcBef>
                <a:spcPct val="0"/>
              </a:spcBef>
            </a:pPr>
            <a:r>
              <a:rPr lang="ja-JP" altLang="en-US" dirty="0"/>
              <a:t>　　　　　　</a:t>
            </a:r>
            <a:endParaRPr lang="en-US" altLang="ja-JP" dirty="0"/>
          </a:p>
          <a:p>
            <a:pPr eaLnBrk="1" hangingPunct="1">
              <a:spcBef>
                <a:spcPct val="0"/>
              </a:spcBef>
            </a:pPr>
            <a:r>
              <a:rPr lang="ja-JP" altLang="en-US" b="1" dirty="0"/>
              <a:t>（４）射撃技能の維持向上（法第</a:t>
            </a:r>
            <a:r>
              <a:rPr lang="en-US" altLang="ja-JP" b="1" dirty="0"/>
              <a:t>10</a:t>
            </a:r>
            <a:r>
              <a:rPr lang="ja-JP" altLang="en-US" b="1" dirty="0"/>
              <a:t>条の２）</a:t>
            </a:r>
            <a:endParaRPr lang="en-US" altLang="ja-JP" b="1" dirty="0"/>
          </a:p>
          <a:p>
            <a:pPr eaLnBrk="1" hangingPunct="1">
              <a:spcBef>
                <a:spcPct val="0"/>
              </a:spcBef>
            </a:pPr>
            <a:r>
              <a:rPr lang="ja-JP" altLang="en-US" dirty="0"/>
              <a:t>猟銃による危害の発生を予防するため、射撃技能を維持向上させるよう努めること。</a:t>
            </a:r>
            <a:endParaRPr lang="en-US" altLang="ja-JP" dirty="0"/>
          </a:p>
          <a:p>
            <a:pPr eaLnBrk="1" hangingPunct="1">
              <a:spcBef>
                <a:spcPct val="0"/>
              </a:spcBef>
            </a:pPr>
            <a:r>
              <a:rPr lang="en-US" altLang="ja-JP" dirty="0"/>
              <a:t> </a:t>
            </a:r>
          </a:p>
          <a:p>
            <a:pPr eaLnBrk="1" hangingPunct="1">
              <a:spcBef>
                <a:spcPct val="0"/>
              </a:spcBef>
            </a:pPr>
            <a:r>
              <a:rPr lang="ja-JP" altLang="en-US" b="1" dirty="0"/>
              <a:t>（５）都道府県公安委員会の検査等（法第</a:t>
            </a:r>
            <a:r>
              <a:rPr lang="en-US" altLang="ja-JP" b="1" dirty="0"/>
              <a:t>10</a:t>
            </a:r>
            <a:r>
              <a:rPr lang="ja-JP" altLang="en-US" b="1" dirty="0"/>
              <a:t>条の６、法第</a:t>
            </a:r>
            <a:r>
              <a:rPr lang="en-US" altLang="ja-JP" b="1" dirty="0"/>
              <a:t>13</a:t>
            </a:r>
            <a:r>
              <a:rPr lang="ja-JP" altLang="en-US" b="1" dirty="0"/>
              <a:t>条、法第</a:t>
            </a:r>
            <a:r>
              <a:rPr lang="en-US" altLang="ja-JP" b="1" dirty="0"/>
              <a:t>13</a:t>
            </a:r>
            <a:r>
              <a:rPr lang="ja-JP" altLang="en-US" b="1" dirty="0"/>
              <a:t>条の２）</a:t>
            </a:r>
            <a:endParaRPr lang="en-US" altLang="ja-JP" b="1" dirty="0"/>
          </a:p>
          <a:p>
            <a:pPr eaLnBrk="1" hangingPunct="1">
              <a:spcBef>
                <a:spcPct val="0"/>
              </a:spcBef>
            </a:pPr>
            <a:r>
              <a:rPr lang="ja-JP" altLang="en-US" dirty="0"/>
              <a:t>通常年</a:t>
            </a:r>
            <a:r>
              <a:rPr lang="en-US" altLang="ja-JP" dirty="0"/>
              <a:t>1</a:t>
            </a:r>
            <a:r>
              <a:rPr lang="ja-JP" altLang="en-US" dirty="0"/>
              <a:t>回猟銃・空気銃の所持者は、公安委員会からの通知により、当該銃砲若しくは許可証又は実包の所持状況を記載した帳簿を指定された警察署、交番等に自ら持参し，許可された用途か、各種手続きをお行っているか、警察職員の検査を受けること。</a:t>
            </a:r>
            <a:endParaRPr lang="en-US" altLang="ja-JP" dirty="0"/>
          </a:p>
          <a:p>
            <a:pPr eaLnBrk="1" hangingPunct="1">
              <a:spcBef>
                <a:spcPct val="0"/>
              </a:spcBef>
            </a:pPr>
            <a:r>
              <a:rPr lang="en-US" altLang="ja-JP" dirty="0"/>
              <a:t> </a:t>
            </a:r>
          </a:p>
          <a:p>
            <a:pPr eaLnBrk="1" hangingPunct="1">
              <a:spcBef>
                <a:spcPct val="0"/>
              </a:spcBef>
            </a:pPr>
            <a:r>
              <a:rPr lang="ja-JP" altLang="en-US" dirty="0"/>
              <a:t>認定鳥獣捕獲等事業の捕獲従事者として、猟銃等の保管や実包の消費等の記載等を適正に実施してください。</a:t>
            </a:r>
            <a:endParaRPr lang="en-US" altLang="ja-JP" dirty="0"/>
          </a:p>
          <a:p>
            <a:pPr eaLnBrk="1" hangingPunct="1">
              <a:spcBef>
                <a:spcPct val="0"/>
              </a:spcBef>
            </a:pPr>
            <a:endParaRPr lang="en-US" altLang="ja-JP" sz="1600" dirty="0"/>
          </a:p>
        </p:txBody>
      </p:sp>
      <p:sp>
        <p:nvSpPr>
          <p:cNvPr id="46084" name="スライド番号プレースホルダー 3">
            <a:extLst>
              <a:ext uri="{FF2B5EF4-FFF2-40B4-BE49-F238E27FC236}">
                <a16:creationId xmlns:a16="http://schemas.microsoft.com/office/drawing/2014/main" id="{8DF7E01C-EC41-49CE-9EC7-10F90D2B26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C8735A3-A787-4F94-B841-35D5188138A0}" type="slidenum">
              <a:rPr lang="ja-JP" altLang="en-US" smtClean="0"/>
              <a:pPr/>
              <a:t>16</a:t>
            </a:fld>
            <a:endParaRPr lang="ja-JP"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a:extLst>
              <a:ext uri="{FF2B5EF4-FFF2-40B4-BE49-F238E27FC236}">
                <a16:creationId xmlns:a16="http://schemas.microsoft.com/office/drawing/2014/main" id="{EC888B51-8F27-4526-AD5E-ED7D570B2A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a:extLst>
              <a:ext uri="{FF2B5EF4-FFF2-40B4-BE49-F238E27FC236}">
                <a16:creationId xmlns:a16="http://schemas.microsoft.com/office/drawing/2014/main" id="{36A7B258-8879-4876-B393-98A077FEB2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次に、講習テキストの</a:t>
            </a:r>
            <a:r>
              <a:rPr lang="en-US" altLang="ja-JP" dirty="0"/>
              <a:t>24</a:t>
            </a:r>
            <a:r>
              <a:rPr lang="ja-JP" altLang="en-US" dirty="0"/>
              <a:t>ページから</a:t>
            </a:r>
            <a:r>
              <a:rPr lang="en-US" altLang="ja-JP" dirty="0"/>
              <a:t>25</a:t>
            </a:r>
            <a:r>
              <a:rPr lang="ja-JP" altLang="en-US" dirty="0"/>
              <a:t>ページをご覧ください。</a:t>
            </a:r>
            <a:endParaRPr lang="en-US" altLang="ja-JP" dirty="0"/>
          </a:p>
          <a:p>
            <a:pPr eaLnBrk="1" hangingPunct="1">
              <a:spcBef>
                <a:spcPct val="0"/>
              </a:spcBef>
            </a:pPr>
            <a:endParaRPr lang="en-US" altLang="ja-JP" dirty="0"/>
          </a:p>
          <a:p>
            <a:pPr eaLnBrk="1" hangingPunct="1">
              <a:spcBef>
                <a:spcPct val="0"/>
              </a:spcBef>
            </a:pPr>
            <a:r>
              <a:rPr lang="ja-JP" altLang="en-US" dirty="0"/>
              <a:t>火薬類取締法は、銃砲に使われる実包（散弾）等の火薬類に関する危険等を予防するために、それらの譲渡、譲受、貯蔵、消費等に関する規制について定めた法律です（猟銃用火薬類に関しては、譲受、譲渡、輸入、消費する場合は公安委員会の許可を受けることになります）。</a:t>
            </a:r>
            <a:endParaRPr lang="en-US" altLang="ja-JP" dirty="0"/>
          </a:p>
          <a:p>
            <a:pPr eaLnBrk="1" hangingPunct="1">
              <a:spcBef>
                <a:spcPct val="0"/>
              </a:spcBef>
            </a:pPr>
            <a:r>
              <a:rPr lang="ja-JP" altLang="en-US" dirty="0"/>
              <a:t>猟銃により捕獲を行う捕獲従事者は、本法を遵守してください。特に以下について留意してください。</a:t>
            </a:r>
            <a:endParaRPr lang="en-US" altLang="ja-JP" dirty="0"/>
          </a:p>
          <a:p>
            <a:pPr eaLnBrk="1" hangingPunct="1">
              <a:spcBef>
                <a:spcPct val="0"/>
              </a:spcBef>
            </a:pPr>
            <a:r>
              <a:rPr lang="en-US" altLang="ja-JP" dirty="0"/>
              <a:t> </a:t>
            </a:r>
          </a:p>
          <a:p>
            <a:pPr eaLnBrk="1" hangingPunct="1">
              <a:spcBef>
                <a:spcPct val="0"/>
              </a:spcBef>
            </a:pPr>
            <a:r>
              <a:rPr lang="ja-JP" altLang="en-US" b="1" dirty="0"/>
              <a:t>（１）猟銃用火薬類の譲渡又は譲受（法第</a:t>
            </a:r>
            <a:r>
              <a:rPr lang="en-US" altLang="ja-JP" b="1" dirty="0"/>
              <a:t>17</a:t>
            </a:r>
            <a:r>
              <a:rPr lang="ja-JP" altLang="en-US" b="1" dirty="0"/>
              <a:t>条）</a:t>
            </a:r>
            <a:endParaRPr lang="en-US" altLang="ja-JP" b="1"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火薬類の譲渡譲受には、都道府県公安委員会の許可を受ける必要があります。</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ただし、鳥獣保護管理法第９条第</a:t>
            </a:r>
            <a:r>
              <a:rPr lang="en-US" altLang="ja-JP" dirty="0"/>
              <a:t>1</a:t>
            </a:r>
            <a:r>
              <a:rPr lang="ja-JP" altLang="en-US" dirty="0"/>
              <a:t>項の許可捕獲又は登録狩猟は、許可等の有効期間につき、一定の数量を無許可で譲り受けることができます。</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指定管理鳥獣捕獲等事業</a:t>
            </a:r>
            <a:r>
              <a:rPr lang="ja-JP" altLang="en-US" b="0" dirty="0"/>
              <a:t>の従事者についても</a:t>
            </a:r>
            <a:r>
              <a:rPr lang="ja-JP" altLang="en-US" dirty="0"/>
              <a:t>、無許可譲受の対象となります。</a:t>
            </a:r>
            <a:endParaRPr lang="en-US" altLang="ja-JP" dirty="0"/>
          </a:p>
          <a:p>
            <a:pPr eaLnBrk="1" hangingPunct="1">
              <a:spcBef>
                <a:spcPct val="0"/>
              </a:spcBef>
            </a:pPr>
            <a:r>
              <a:rPr lang="ja-JP" altLang="en-US" dirty="0"/>
              <a:t>また、許可証の有効期間は１年以内の必要と認められた期間です。</a:t>
            </a:r>
            <a:endParaRPr lang="en-US" altLang="ja-JP" dirty="0"/>
          </a:p>
          <a:p>
            <a:pPr eaLnBrk="1" hangingPunct="1">
              <a:spcBef>
                <a:spcPct val="0"/>
              </a:spcBef>
            </a:pPr>
            <a:r>
              <a:rPr lang="en-US" altLang="ja-JP" dirty="0"/>
              <a:t> </a:t>
            </a:r>
          </a:p>
          <a:p>
            <a:pPr eaLnBrk="1" hangingPunct="1">
              <a:spcBef>
                <a:spcPct val="0"/>
              </a:spcBef>
            </a:pPr>
            <a:r>
              <a:rPr lang="ja-JP" altLang="en-US" b="1" dirty="0"/>
              <a:t>（２）猟銃用火薬類の貯蔵（法第</a:t>
            </a:r>
            <a:r>
              <a:rPr lang="en-US" altLang="ja-JP" b="1" dirty="0"/>
              <a:t>11</a:t>
            </a:r>
            <a:r>
              <a:rPr lang="ja-JP" altLang="en-US" b="1" dirty="0"/>
              <a:t>条）</a:t>
            </a:r>
            <a:endParaRPr lang="en-US" altLang="ja-JP" b="1" dirty="0"/>
          </a:p>
          <a:p>
            <a:pPr eaLnBrk="1" hangingPunct="1">
              <a:spcBef>
                <a:spcPct val="0"/>
              </a:spcBef>
            </a:pPr>
            <a:r>
              <a:rPr lang="ja-JP" altLang="en-US" dirty="0"/>
              <a:t>都道府県知事が設置許可した火薬庫で火薬類を貯蔵しなければなりませんが、実包と空包の合計</a:t>
            </a:r>
            <a:r>
              <a:rPr lang="en-US" altLang="ja-JP" dirty="0"/>
              <a:t>800</a:t>
            </a:r>
            <a:r>
              <a:rPr lang="ja-JP" altLang="en-US" dirty="0"/>
              <a:t>個以下、銃用雷管</a:t>
            </a:r>
            <a:r>
              <a:rPr lang="en-US" altLang="ja-JP" dirty="0"/>
              <a:t>2,000</a:t>
            </a:r>
            <a:r>
              <a:rPr lang="ja-JP" altLang="en-US" dirty="0"/>
              <a:t>個以下、火薬５キログラム以下は火薬庫外の（自宅等の）堅固な施錠できる設備に貯蔵することができます。</a:t>
            </a:r>
            <a:endParaRPr lang="en-US" altLang="ja-JP" dirty="0"/>
          </a:p>
          <a:p>
            <a:pPr eaLnBrk="1" hangingPunct="1">
              <a:spcBef>
                <a:spcPct val="0"/>
              </a:spcBef>
            </a:pPr>
            <a:r>
              <a:rPr lang="en-US" altLang="ja-JP" dirty="0"/>
              <a:t> </a:t>
            </a:r>
          </a:p>
          <a:p>
            <a:pPr eaLnBrk="1" hangingPunct="1">
              <a:spcBef>
                <a:spcPct val="0"/>
              </a:spcBef>
            </a:pPr>
            <a:r>
              <a:rPr lang="ja-JP" altLang="en-US" b="1" dirty="0"/>
              <a:t>（３）猟銃用火薬類の消費（法第</a:t>
            </a:r>
            <a:r>
              <a:rPr lang="en-US" altLang="ja-JP" b="1" dirty="0"/>
              <a:t>25</a:t>
            </a:r>
            <a:r>
              <a:rPr lang="ja-JP" altLang="en-US" b="1" dirty="0"/>
              <a:t>条）</a:t>
            </a:r>
            <a:endParaRPr lang="en-US" altLang="ja-JP" b="1" dirty="0"/>
          </a:p>
          <a:p>
            <a:pPr eaLnBrk="1" hangingPunct="1">
              <a:spcBef>
                <a:spcPct val="0"/>
              </a:spcBef>
            </a:pPr>
            <a:r>
              <a:rPr lang="ja-JP" altLang="en-US" dirty="0"/>
              <a:t>猟銃用火薬類を消費する場合は都道府県公安委員会の許可が必要です。</a:t>
            </a:r>
            <a:endParaRPr lang="en-US" altLang="ja-JP" dirty="0"/>
          </a:p>
          <a:p>
            <a:pPr eaLnBrk="1" hangingPunct="1">
              <a:spcBef>
                <a:spcPct val="0"/>
              </a:spcBef>
            </a:pPr>
            <a:r>
              <a:rPr lang="ja-JP" altLang="en-US" dirty="0"/>
              <a:t>ただし、鳥獣保護管理法第９条第１項の許可捕獲又は登録狩猟では、鳥獣の捕獲又は駆除のために１日に実包と空包の合計</a:t>
            </a:r>
            <a:r>
              <a:rPr lang="en-US" altLang="ja-JP" dirty="0"/>
              <a:t>100</a:t>
            </a:r>
            <a:r>
              <a:rPr lang="ja-JP" altLang="en-US" dirty="0"/>
              <a:t>個以下、猟銃の所持許可を受けた者が射撃練習のために１日に実包と空包の合計</a:t>
            </a:r>
            <a:r>
              <a:rPr lang="en-US" altLang="ja-JP" dirty="0"/>
              <a:t>400</a:t>
            </a:r>
            <a:r>
              <a:rPr lang="ja-JP" altLang="en-US" dirty="0"/>
              <a:t>個以下又は鳥獣の駆逐のために１日に空包</a:t>
            </a:r>
            <a:r>
              <a:rPr lang="en-US" altLang="ja-JP" dirty="0"/>
              <a:t>100</a:t>
            </a:r>
            <a:r>
              <a:rPr lang="ja-JP" altLang="en-US" dirty="0"/>
              <a:t>個以下を消費する場合等は許可不要となりますが、それ以上消費する場合は許可が必要になります。</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指定管理鳥獣捕獲等事業の従者についても、上記の許可又は狩猟者登録を受けた者と同様に、１日につき実包又は空包</a:t>
            </a:r>
            <a:r>
              <a:rPr lang="en-US" altLang="ja-JP" dirty="0"/>
              <a:t>100</a:t>
            </a:r>
            <a:r>
              <a:rPr lang="ja-JP" altLang="en-US" dirty="0"/>
              <a:t>個まで消費することができます。</a:t>
            </a:r>
            <a:endParaRPr lang="en-US" altLang="ja-JP" dirty="0"/>
          </a:p>
          <a:p>
            <a:pPr eaLnBrk="1" hangingPunct="1">
              <a:spcBef>
                <a:spcPct val="0"/>
              </a:spcBef>
            </a:pPr>
            <a:endParaRPr lang="en-US" altLang="ja-JP" dirty="0"/>
          </a:p>
          <a:p>
            <a:pPr eaLnBrk="1" hangingPunct="1">
              <a:spcBef>
                <a:spcPct val="0"/>
              </a:spcBef>
            </a:pPr>
            <a:r>
              <a:rPr lang="ja-JP" altLang="en-US" b="1" dirty="0"/>
              <a:t>（４）残火薬類の措置（法第</a:t>
            </a:r>
            <a:r>
              <a:rPr lang="en-US" altLang="ja-JP" b="1" dirty="0"/>
              <a:t>22</a:t>
            </a:r>
            <a:r>
              <a:rPr lang="ja-JP" altLang="en-US" b="1" dirty="0"/>
              <a:t>条）</a:t>
            </a:r>
            <a:endParaRPr lang="en-US" altLang="ja-JP" b="1" dirty="0"/>
          </a:p>
          <a:p>
            <a:pPr eaLnBrk="1" hangingPunct="1">
              <a:spcBef>
                <a:spcPct val="0"/>
              </a:spcBef>
            </a:pPr>
            <a:r>
              <a:rPr lang="ja-JP" altLang="en-US" dirty="0"/>
              <a:t>猟銃用火薬類等を所持する者が、消費することを要しなくなった場合又は消費の許可が取り消された場合に残火薬類があるときは譲渡又は廃棄が必要です。</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1200" b="0" i="0" u="none" strike="noStrike" kern="1200" baseline="0" dirty="0">
                <a:solidFill>
                  <a:schemeClr val="tx1"/>
                </a:solidFill>
                <a:latin typeface="+mn-lt"/>
                <a:ea typeface="+mn-ea"/>
                <a:cs typeface="+mn-cs"/>
              </a:rPr>
              <a:t>鳥獣保護管理</a:t>
            </a:r>
            <a:r>
              <a:rPr kumimoji="1" lang="ja-JP" altLang="en-US" sz="1200" b="0" i="0" u="none" strike="noStrike" kern="1200" baseline="0" dirty="0">
                <a:solidFill>
                  <a:schemeClr val="tx1"/>
                </a:solidFill>
                <a:latin typeface="+mn-lt"/>
                <a:ea typeface="+mn-ea"/>
                <a:cs typeface="+mn-cs"/>
              </a:rPr>
              <a:t>法第９条第１項の許可又は同条第８項の従事者証の交付を受けた者が許可等の有効期間満了の際に残火薬類がある場合においては、その許可満了日から３ヶ月、同法第</a:t>
            </a:r>
            <a:r>
              <a:rPr kumimoji="1" lang="en-US" altLang="ja-JP" sz="1200" b="0" i="0" u="none" strike="noStrike" kern="1200" baseline="0" dirty="0">
                <a:solidFill>
                  <a:schemeClr val="tx1"/>
                </a:solidFill>
                <a:latin typeface="+mn-lt"/>
                <a:ea typeface="+mn-ea"/>
                <a:cs typeface="+mn-cs"/>
              </a:rPr>
              <a:t>55 </a:t>
            </a:r>
            <a:r>
              <a:rPr kumimoji="1" lang="ja-JP" altLang="en-US" sz="1200" b="0" i="0" u="none" strike="noStrike" kern="1200" baseline="0" dirty="0">
                <a:solidFill>
                  <a:schemeClr val="tx1"/>
                </a:solidFill>
                <a:latin typeface="+mn-lt"/>
                <a:ea typeface="+mn-ea"/>
                <a:cs typeface="+mn-cs"/>
              </a:rPr>
              <a:t>条第２項の狩猟者登録を受けた者が登録の有効期日満了の際に残火薬類がある場合については、その狩猟満了日から１年を経過したときも同様です。</a:t>
            </a:r>
            <a:endParaRPr lang="en-US" altLang="ja-JP" dirty="0"/>
          </a:p>
          <a:p>
            <a:pPr eaLnBrk="1" hangingPunct="1">
              <a:spcBef>
                <a:spcPct val="0"/>
              </a:spcBef>
            </a:pPr>
            <a:endParaRPr kumimoji="1" lang="en-US" altLang="ja-JP" sz="1200" b="0" kern="1200" dirty="0">
              <a:solidFill>
                <a:schemeClr val="tx1"/>
              </a:solidFill>
              <a:effectLst/>
              <a:latin typeface="+mn-lt"/>
              <a:ea typeface="+mn-ea"/>
              <a:cs typeface="+mn-cs"/>
            </a:endParaRPr>
          </a:p>
          <a:p>
            <a:pPr eaLnBrk="1" hangingPunct="1">
              <a:spcBef>
                <a:spcPct val="0"/>
              </a:spcBef>
            </a:pPr>
            <a:r>
              <a:rPr lang="ja-JP" altLang="en-US" b="1" dirty="0"/>
              <a:t>（５）</a:t>
            </a:r>
            <a:r>
              <a:rPr kumimoji="1" lang="ja-JP" altLang="ja-JP" sz="1200" b="1" kern="1200" dirty="0">
                <a:solidFill>
                  <a:schemeClr val="tx1"/>
                </a:solidFill>
                <a:effectLst/>
                <a:latin typeface="+mn-lt"/>
                <a:ea typeface="+mn-ea"/>
                <a:cs typeface="+mn-cs"/>
              </a:rPr>
              <a:t>火薬類の製造（法第４条）</a:t>
            </a:r>
          </a:p>
          <a:p>
            <a:r>
              <a:rPr kumimoji="1" lang="ja-JP" altLang="ja-JP" sz="1200" kern="1200" dirty="0">
                <a:solidFill>
                  <a:schemeClr val="tx1"/>
                </a:solidFill>
                <a:effectLst/>
                <a:latin typeface="+mn-lt"/>
                <a:ea typeface="+mn-ea"/>
                <a:cs typeface="+mn-cs"/>
              </a:rPr>
              <a:t>火薬類の製造は、経済産業大臣の許可を受けた者でなければ、することができません。</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ただし、鳥獣の捕獲もしくは駆除、射的練習等に用いるため製造する火薬類であれば、１日</a:t>
            </a:r>
            <a:r>
              <a:rPr kumimoji="1" lang="en-US" altLang="ja-JP" sz="1200" kern="1200" dirty="0">
                <a:solidFill>
                  <a:schemeClr val="tx1"/>
                </a:solidFill>
                <a:effectLst/>
                <a:latin typeface="+mn-lt"/>
                <a:ea typeface="+mn-ea"/>
                <a:cs typeface="+mn-cs"/>
              </a:rPr>
              <a:t>100</a:t>
            </a:r>
            <a:r>
              <a:rPr kumimoji="1" lang="ja-JP" altLang="ja-JP" sz="1200" kern="1200" dirty="0">
                <a:solidFill>
                  <a:schemeClr val="tx1"/>
                </a:solidFill>
                <a:effectLst/>
                <a:latin typeface="+mn-lt"/>
                <a:ea typeface="+mn-ea"/>
                <a:cs typeface="+mn-cs"/>
              </a:rPr>
              <a:t>個以下のものを製造する場合に限り認められています。</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法第十七条第一項第三号に規定する者（鳥獣保護管理法第９条第１項の許可又は同法第</a:t>
            </a:r>
            <a:r>
              <a:rPr kumimoji="1" lang="en-US" altLang="ja-JP" sz="1200" kern="1200" dirty="0">
                <a:solidFill>
                  <a:schemeClr val="tx1"/>
                </a:solidFill>
                <a:effectLst/>
                <a:latin typeface="+mn-lt"/>
                <a:ea typeface="+mn-ea"/>
                <a:cs typeface="+mn-cs"/>
              </a:rPr>
              <a:t>55</a:t>
            </a:r>
            <a:r>
              <a:rPr kumimoji="1" lang="ja-JP" altLang="en-US" sz="1200" kern="1200" dirty="0">
                <a:solidFill>
                  <a:schemeClr val="tx1"/>
                </a:solidFill>
                <a:effectLst/>
                <a:latin typeface="+mn-lt"/>
                <a:ea typeface="+mn-ea"/>
                <a:cs typeface="+mn-cs"/>
              </a:rPr>
              <a:t>条第２項の狩猟者登録を受けた者）が鳥獣の捕獲又は駆除の用に供するために製造する場合には、１日につき実包又は空包</a:t>
            </a:r>
            <a:r>
              <a:rPr kumimoji="1" lang="en-US" altLang="ja-JP" sz="1200" kern="1200" dirty="0">
                <a:solidFill>
                  <a:schemeClr val="tx1"/>
                </a:solidFill>
                <a:effectLst/>
                <a:latin typeface="+mn-lt"/>
                <a:ea typeface="+mn-ea"/>
                <a:cs typeface="+mn-cs"/>
              </a:rPr>
              <a:t>100</a:t>
            </a:r>
            <a:r>
              <a:rPr kumimoji="1" lang="ja-JP" altLang="en-US" sz="1200" kern="1200" dirty="0">
                <a:solidFill>
                  <a:schemeClr val="tx1"/>
                </a:solidFill>
                <a:effectLst/>
                <a:latin typeface="+mn-lt"/>
                <a:ea typeface="+mn-ea"/>
                <a:cs typeface="+mn-cs"/>
              </a:rPr>
              <a:t>個まで製造することができます。</a:t>
            </a:r>
          </a:p>
          <a:p>
            <a:r>
              <a:rPr kumimoji="1" lang="ja-JP" altLang="en-US" sz="1200" kern="1200" dirty="0">
                <a:solidFill>
                  <a:schemeClr val="tx1"/>
                </a:solidFill>
                <a:effectLst/>
                <a:latin typeface="+mn-lt"/>
                <a:ea typeface="+mn-ea"/>
                <a:cs typeface="+mn-cs"/>
              </a:rPr>
              <a:t>指定管理鳥獣捕獲等事業の従事者についても、１日につき実包又は空包</a:t>
            </a:r>
            <a:r>
              <a:rPr kumimoji="1" lang="en-US" altLang="ja-JP" sz="1200" kern="1200" dirty="0">
                <a:solidFill>
                  <a:schemeClr val="tx1"/>
                </a:solidFill>
                <a:effectLst/>
                <a:latin typeface="+mn-lt"/>
                <a:ea typeface="+mn-ea"/>
                <a:cs typeface="+mn-cs"/>
              </a:rPr>
              <a:t>100</a:t>
            </a:r>
            <a:r>
              <a:rPr kumimoji="1" lang="ja-JP" altLang="en-US" sz="1200" kern="1200" dirty="0">
                <a:solidFill>
                  <a:schemeClr val="tx1"/>
                </a:solidFill>
                <a:effectLst/>
                <a:latin typeface="+mn-lt"/>
                <a:ea typeface="+mn-ea"/>
                <a:cs typeface="+mn-cs"/>
              </a:rPr>
              <a:t>個まで製造することができます（無許可製造）。</a:t>
            </a:r>
          </a:p>
          <a:p>
            <a:pPr eaLnBrk="1" hangingPunct="1">
              <a:spcBef>
                <a:spcPct val="0"/>
              </a:spcBef>
            </a:pPr>
            <a:endParaRPr lang="en-US" altLang="ja-JP" b="1" dirty="0"/>
          </a:p>
          <a:p>
            <a:pPr eaLnBrk="1" hangingPunct="1">
              <a:spcBef>
                <a:spcPct val="0"/>
              </a:spcBef>
            </a:pPr>
            <a:r>
              <a:rPr lang="ja-JP" altLang="en-US" b="1" dirty="0"/>
              <a:t>（６）運搬（法第</a:t>
            </a:r>
            <a:r>
              <a:rPr lang="en-US" altLang="ja-JP" b="1" dirty="0"/>
              <a:t>20</a:t>
            </a:r>
            <a:r>
              <a:rPr lang="ja-JP" altLang="en-US" b="1" dirty="0"/>
              <a:t>条）</a:t>
            </a:r>
            <a:endParaRPr lang="en-US" altLang="ja-JP" b="1" dirty="0"/>
          </a:p>
          <a:p>
            <a:pPr eaLnBrk="1" hangingPunct="1">
              <a:spcBef>
                <a:spcPct val="0"/>
              </a:spcBef>
            </a:pPr>
            <a:r>
              <a:rPr lang="ja-JP" altLang="en-US" dirty="0"/>
              <a:t>運搬方法等については、様々な規制をそれぞれ遵守してください。いずれも盗難及び紛失に注意してください。郵送は全面的に禁止されています。</a:t>
            </a:r>
            <a:endParaRPr lang="en-US" altLang="ja-JP" sz="1600" dirty="0"/>
          </a:p>
        </p:txBody>
      </p:sp>
      <p:sp>
        <p:nvSpPr>
          <p:cNvPr id="48132" name="スライド番号プレースホルダー 3">
            <a:extLst>
              <a:ext uri="{FF2B5EF4-FFF2-40B4-BE49-F238E27FC236}">
                <a16:creationId xmlns:a16="http://schemas.microsoft.com/office/drawing/2014/main" id="{41508150-8AF1-4FF9-AF15-2E058D3CFE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0EE069C-20E3-49BA-AFB3-9F23BB8D1619}" type="slidenum">
              <a:rPr lang="ja-JP" altLang="en-US" smtClean="0"/>
              <a:pPr/>
              <a:t>17</a:t>
            </a:fld>
            <a:endParaRPr lang="ja-JP" altLang="en-US" dirty="0"/>
          </a:p>
        </p:txBody>
      </p:sp>
    </p:spTree>
    <p:extLst>
      <p:ext uri="{BB962C8B-B14F-4D97-AF65-F5344CB8AC3E}">
        <p14:creationId xmlns:p14="http://schemas.microsoft.com/office/powerpoint/2010/main" val="2984050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a:extLst>
              <a:ext uri="{FF2B5EF4-FFF2-40B4-BE49-F238E27FC236}">
                <a16:creationId xmlns:a16="http://schemas.microsoft.com/office/drawing/2014/main" id="{58034E61-49AF-4A76-A0D7-5437454EEB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a:extLst>
              <a:ext uri="{FF2B5EF4-FFF2-40B4-BE49-F238E27FC236}">
                <a16:creationId xmlns:a16="http://schemas.microsoft.com/office/drawing/2014/main" id="{BE0EED2C-3AC8-4E80-B3A6-605E500DF3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鳥獣による農林水産業等に係る被害の防止のための特別措置に関する法律</a:t>
            </a:r>
            <a:r>
              <a:rPr lang="en-US" altLang="ja-JP" dirty="0"/>
              <a:t>(</a:t>
            </a:r>
            <a:r>
              <a:rPr lang="ja-JP" altLang="en-US" dirty="0"/>
              <a:t>鳥獣被害防止特措法</a:t>
            </a:r>
            <a:r>
              <a:rPr lang="en-US" altLang="ja-JP" dirty="0"/>
              <a:t>)</a:t>
            </a:r>
            <a:r>
              <a:rPr lang="ja-JP" altLang="en-US" dirty="0"/>
              <a:t>は、鳥獣による農林水産業等にかかる被害の防止のための施策を総合的かつ効果的に推進するための法律です。</a:t>
            </a:r>
            <a:endParaRPr lang="en-US" altLang="ja-JP" dirty="0"/>
          </a:p>
          <a:p>
            <a:pPr eaLnBrk="1" hangingPunct="1">
              <a:spcBef>
                <a:spcPct val="0"/>
              </a:spcBef>
            </a:pPr>
            <a:r>
              <a:rPr lang="ja-JP" altLang="en-US" dirty="0"/>
              <a:t>鳥獣の捕獲を進める上で、鳥獣保護管理法及び鳥獣被害防止特措法に基づき実施する捕獲は、整合性のあるものでなければなりません。</a:t>
            </a:r>
            <a:endParaRPr lang="en-US" altLang="ja-JP" dirty="0"/>
          </a:p>
        </p:txBody>
      </p:sp>
      <p:sp>
        <p:nvSpPr>
          <p:cNvPr id="50180" name="スライド番号プレースホルダー 3">
            <a:extLst>
              <a:ext uri="{FF2B5EF4-FFF2-40B4-BE49-F238E27FC236}">
                <a16:creationId xmlns:a16="http://schemas.microsoft.com/office/drawing/2014/main" id="{C2434CEB-75CE-4FE1-A443-37B79B7854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1DCF2ED-B61D-4BB2-B86B-8C4F3A903465}" type="slidenum">
              <a:rPr lang="ja-JP" altLang="en-US" smtClean="0"/>
              <a:pPr/>
              <a:t>18</a:t>
            </a:fld>
            <a:endParaRPr lang="ja-JP"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FBA6CF22-D878-4B8E-BAC4-34C9D6ED37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834F233B-CCCC-4D3D-8A47-3414DD7948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特定外来生物による生態系等に係る被害の防止に関する法律（外来生物法」）は、特定外来生物による生態系、人の生命・身体、農林水産業への被害を防止し、生物の多様性の確保、人の生命・身体の保護、農林水産業の健全な発展に寄与し、国民生活の安定向上に資するための法律です。</a:t>
            </a:r>
            <a:endParaRPr lang="en-US" altLang="ja-JP" dirty="0"/>
          </a:p>
          <a:p>
            <a:pPr eaLnBrk="1" hangingPunct="1">
              <a:spcBef>
                <a:spcPct val="0"/>
              </a:spcBef>
            </a:pPr>
            <a:endParaRPr lang="ja-JP" altLang="en-US" dirty="0"/>
          </a:p>
          <a:p>
            <a:pPr eaLnBrk="1" hangingPunct="1">
              <a:spcBef>
                <a:spcPct val="0"/>
              </a:spcBef>
            </a:pPr>
            <a:r>
              <a:rPr lang="ja-JP" altLang="en-US" dirty="0"/>
              <a:t>特定外来生物による生態系等に係る被害が生じ、又は生じるおそれがある場合において、特定外来生物による被害の発生を防止するために国が行う防除、公示された内容に従い環境大臣の確認または認定を受けた地方公共団体またはその他の者が防除として行う捕獲等は鳥獣保護管理法の適用は受けません</a:t>
            </a:r>
            <a:r>
              <a:rPr lang="en-US" altLang="ja-JP" dirty="0"/>
              <a:t>(※</a:t>
            </a:r>
            <a:r>
              <a:rPr lang="ja-JP" altLang="en-US" dirty="0"/>
              <a:t>１</a:t>
            </a:r>
            <a:r>
              <a:rPr lang="en-US" altLang="ja-JP" dirty="0"/>
              <a:t>)</a:t>
            </a:r>
            <a:r>
              <a:rPr lang="ja-JP" altLang="en-US" dirty="0"/>
              <a:t>。</a:t>
            </a:r>
            <a:endParaRPr lang="en-US" altLang="ja-JP" dirty="0"/>
          </a:p>
          <a:p>
            <a:pPr eaLnBrk="1" hangingPunct="1">
              <a:spcBef>
                <a:spcPct val="0"/>
              </a:spcBef>
            </a:pPr>
            <a:r>
              <a:rPr lang="ja-JP" altLang="en-US" dirty="0"/>
              <a:t>ただし、この場合であっても、下記①～⑤の行為は、原則として行わないこととされています</a:t>
            </a:r>
            <a:r>
              <a:rPr lang="en-US" altLang="ja-JP" dirty="0"/>
              <a:t>(※</a:t>
            </a:r>
            <a:r>
              <a:rPr lang="ja-JP" altLang="en-US" dirty="0"/>
              <a:t>２</a:t>
            </a:r>
            <a:r>
              <a:rPr lang="en-US" altLang="ja-JP" dirty="0"/>
              <a:t>)</a:t>
            </a:r>
            <a:r>
              <a:rPr lang="ja-JP" altLang="en-US" dirty="0"/>
              <a:t>。</a:t>
            </a:r>
          </a:p>
          <a:p>
            <a:pPr eaLnBrk="1" hangingPunct="1">
              <a:spcBef>
                <a:spcPct val="0"/>
              </a:spcBef>
            </a:pPr>
            <a:endParaRPr lang="ja-JP" altLang="en-US" dirty="0"/>
          </a:p>
          <a:p>
            <a:pPr eaLnBrk="1" hangingPunct="1">
              <a:spcBef>
                <a:spcPct val="0"/>
              </a:spcBef>
            </a:pPr>
            <a:r>
              <a:rPr lang="ja-JP" altLang="en-US" dirty="0"/>
              <a:t>①鳥獣保護管理法第</a:t>
            </a:r>
            <a:r>
              <a:rPr lang="en-US" altLang="ja-JP" dirty="0"/>
              <a:t>12</a:t>
            </a:r>
            <a:r>
              <a:rPr lang="ja-JP" altLang="en-US" dirty="0"/>
              <a:t>条第１項又は第２項で禁止又は制限された捕獲</a:t>
            </a:r>
          </a:p>
          <a:p>
            <a:pPr eaLnBrk="1" hangingPunct="1">
              <a:spcBef>
                <a:spcPct val="0"/>
              </a:spcBef>
            </a:pPr>
            <a:r>
              <a:rPr lang="ja-JP" altLang="en-US" dirty="0"/>
              <a:t>②同法第</a:t>
            </a:r>
            <a:r>
              <a:rPr lang="en-US" altLang="ja-JP" dirty="0"/>
              <a:t>15</a:t>
            </a:r>
            <a:r>
              <a:rPr lang="ja-JP" altLang="en-US" dirty="0"/>
              <a:t>条第１項に基づき指定された指定猟法禁止区域内における同区域内において使用を禁止された猟法による捕獲</a:t>
            </a:r>
          </a:p>
          <a:p>
            <a:pPr eaLnBrk="1" hangingPunct="1">
              <a:spcBef>
                <a:spcPct val="0"/>
              </a:spcBef>
            </a:pPr>
            <a:r>
              <a:rPr lang="ja-JP" altLang="en-US" dirty="0"/>
              <a:t>③同法第</a:t>
            </a:r>
            <a:r>
              <a:rPr lang="en-US" altLang="ja-JP" dirty="0"/>
              <a:t>35</a:t>
            </a:r>
            <a:r>
              <a:rPr lang="ja-JP" altLang="en-US" dirty="0"/>
              <a:t>条第１項で銃猟禁止区域として指定されている区域における銃器による防除</a:t>
            </a:r>
          </a:p>
          <a:p>
            <a:pPr eaLnBrk="1" hangingPunct="1">
              <a:spcBef>
                <a:spcPct val="0"/>
              </a:spcBef>
            </a:pPr>
            <a:r>
              <a:rPr lang="ja-JP" altLang="en-US" dirty="0"/>
              <a:t>④同法第</a:t>
            </a:r>
            <a:r>
              <a:rPr lang="en-US" altLang="ja-JP" dirty="0"/>
              <a:t>36</a:t>
            </a:r>
            <a:r>
              <a:rPr lang="ja-JP" altLang="en-US" dirty="0"/>
              <a:t>条に基づき危険猟法として規定される手段による防除</a:t>
            </a:r>
          </a:p>
          <a:p>
            <a:pPr eaLnBrk="1" hangingPunct="1">
              <a:spcBef>
                <a:spcPct val="0"/>
              </a:spcBef>
            </a:pPr>
            <a:r>
              <a:rPr lang="ja-JP" altLang="en-US" dirty="0"/>
              <a:t>⑤銃器による防除を行う場合、鳥獣保護管理法第</a:t>
            </a:r>
            <a:r>
              <a:rPr lang="en-US" altLang="ja-JP" dirty="0"/>
              <a:t>38</a:t>
            </a:r>
            <a:r>
              <a:rPr lang="ja-JP" altLang="en-US" dirty="0"/>
              <a:t>条において禁止されている行為</a:t>
            </a:r>
          </a:p>
          <a:p>
            <a:pPr eaLnBrk="1" hangingPunct="1">
              <a:spcBef>
                <a:spcPct val="0"/>
              </a:spcBef>
            </a:pPr>
            <a:r>
              <a:rPr lang="ja-JP" altLang="en-US" dirty="0"/>
              <a:t>また、前述の場合以外における、特定外来生物の鳥獣の捕獲等は、鳥獣保護管理法に基づく許可を受けて実施することもできます。</a:t>
            </a:r>
          </a:p>
          <a:p>
            <a:pPr eaLnBrk="1" hangingPunct="1">
              <a:spcBef>
                <a:spcPct val="0"/>
              </a:spcBef>
            </a:pPr>
            <a:r>
              <a:rPr lang="ja-JP" altLang="en-US" dirty="0"/>
              <a:t>ただし、上記の許可や狩猟により捕獲された特定外来生物（生きているものに限る）の飼養等（飼養、保管又は運搬）については、外来生物法で制限されることとなりますが、外来生物法施行規則第２条第</a:t>
            </a:r>
            <a:r>
              <a:rPr lang="en-US" altLang="ja-JP" dirty="0"/>
              <a:t>17</a:t>
            </a:r>
            <a:r>
              <a:rPr lang="ja-JP" altLang="en-US" dirty="0"/>
              <a:t>号により、許可捕獲や狩猟等により捕獲等をした特定外来生物を処分するために一時的に保管又は運搬をする場合は当該制限の適用除外とされています。</a:t>
            </a:r>
            <a:endParaRPr lang="en-US" altLang="ja-JP" dirty="0"/>
          </a:p>
          <a:p>
            <a:pPr eaLnBrk="1" hangingPunct="1">
              <a:spcBef>
                <a:spcPct val="0"/>
              </a:spcBef>
            </a:pPr>
            <a:endParaRPr lang="ja-JP" altLang="en-US" dirty="0"/>
          </a:p>
          <a:p>
            <a:pPr eaLnBrk="1" hangingPunct="1">
              <a:spcBef>
                <a:spcPct val="0"/>
              </a:spcBef>
            </a:pPr>
            <a:r>
              <a:rPr lang="en-US" altLang="ja-JP" dirty="0"/>
              <a:t>※</a:t>
            </a:r>
            <a:r>
              <a:rPr lang="ja-JP" altLang="en-US" dirty="0"/>
              <a:t>１　改正外来生物法が施行される令和５年４月１日以降は、都道府県は、防除の確認に拠らず、当該防除の内容をインターネット等の手段を活用して公示することで、外来生物法に基づく防除を行うことができるほか、市町村や民間事業者等が受けることができる確認又は認定の要件については、公示された内容ではなく外来生物法施行規則において定める防除の確認・認定の基準により判断することとなります。</a:t>
            </a:r>
          </a:p>
          <a:p>
            <a:pPr eaLnBrk="1" hangingPunct="1">
              <a:spcBef>
                <a:spcPct val="0"/>
              </a:spcBef>
            </a:pPr>
            <a:endParaRPr lang="ja-JP" altLang="en-US" dirty="0"/>
          </a:p>
          <a:p>
            <a:pPr eaLnBrk="1" hangingPunct="1">
              <a:spcBef>
                <a:spcPct val="0"/>
              </a:spcBef>
            </a:pPr>
            <a:r>
              <a:rPr lang="en-US" altLang="ja-JP" dirty="0"/>
              <a:t>※</a:t>
            </a:r>
            <a:r>
              <a:rPr lang="ja-JP" altLang="en-US" dirty="0"/>
              <a:t>２　改正外来生物法が施行される令和５年４月１日以降は、鳥獣保護管理法第</a:t>
            </a:r>
            <a:r>
              <a:rPr lang="en-US" altLang="ja-JP" dirty="0"/>
              <a:t>15</a:t>
            </a:r>
            <a:r>
              <a:rPr lang="ja-JP" altLang="en-US" dirty="0"/>
              <a:t>条、第</a:t>
            </a:r>
            <a:r>
              <a:rPr lang="en-US" altLang="ja-JP" dirty="0"/>
              <a:t>35</a:t>
            </a:r>
            <a:r>
              <a:rPr lang="ja-JP" altLang="en-US" dirty="0"/>
              <a:t>条、第</a:t>
            </a:r>
            <a:r>
              <a:rPr lang="en-US" altLang="ja-JP" dirty="0"/>
              <a:t>36</a:t>
            </a:r>
            <a:r>
              <a:rPr lang="ja-JP" altLang="en-US" dirty="0"/>
              <a:t>条、第</a:t>
            </a:r>
            <a:r>
              <a:rPr lang="en-US" altLang="ja-JP" dirty="0"/>
              <a:t>38</a:t>
            </a:r>
            <a:r>
              <a:rPr lang="ja-JP" altLang="en-US" dirty="0"/>
              <a:t>条に係る行為については、適用除外の対象外となります。また、同法第</a:t>
            </a:r>
            <a:r>
              <a:rPr lang="en-US" altLang="ja-JP" dirty="0"/>
              <a:t>12</a:t>
            </a:r>
            <a:r>
              <a:rPr lang="ja-JP" altLang="en-US" dirty="0"/>
              <a:t>条により禁止又は制限された捕獲行為の一部は防除の確認・認定の基準により規制されます。</a:t>
            </a:r>
          </a:p>
          <a:p>
            <a:pPr eaLnBrk="1" hangingPunct="1">
              <a:spcBef>
                <a:spcPct val="0"/>
              </a:spcBef>
            </a:pPr>
            <a:endParaRPr lang="en-US" altLang="ja-JP" dirty="0"/>
          </a:p>
        </p:txBody>
      </p:sp>
      <p:sp>
        <p:nvSpPr>
          <p:cNvPr id="52228" name="スライド番号プレースホルダー 3">
            <a:extLst>
              <a:ext uri="{FF2B5EF4-FFF2-40B4-BE49-F238E27FC236}">
                <a16:creationId xmlns:a16="http://schemas.microsoft.com/office/drawing/2014/main" id="{0880F6C3-2D44-4D42-BB8D-ECA274A42A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B371E79-F49E-46CE-95E8-AA4A2BDAC7AC}" type="slidenum">
              <a:rPr lang="ja-JP" altLang="en-US" smtClean="0"/>
              <a:pPr/>
              <a:t>19</a:t>
            </a:fld>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a:extLst>
              <a:ext uri="{FF2B5EF4-FFF2-40B4-BE49-F238E27FC236}">
                <a16:creationId xmlns:a16="http://schemas.microsoft.com/office/drawing/2014/main" id="{B35232C1-7CA8-4275-ACD1-EF3AD98E34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a:extLst>
              <a:ext uri="{FF2B5EF4-FFF2-40B4-BE49-F238E27FC236}">
                <a16:creationId xmlns:a16="http://schemas.microsoft.com/office/drawing/2014/main" id="{79CE22D0-165E-46BC-84FA-859B1FC323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この章では、まず前半で、鳥獣の捕獲に最も関連のある鳥獣の保護及び管理並びに狩猟の適正化に関する法律、以下「鳥獣保護管理法」といいます、について詳しく説明した後、後半で、捕獲事業に関連のあるその他の法令について説明します。</a:t>
            </a:r>
          </a:p>
          <a:p>
            <a:pPr eaLnBrk="1" hangingPunct="1">
              <a:spcBef>
                <a:spcPct val="0"/>
              </a:spcBef>
            </a:pPr>
            <a:endParaRPr lang="ja-JP" altLang="en-US" dirty="0"/>
          </a:p>
          <a:p>
            <a:pPr eaLnBrk="1" hangingPunct="1">
              <a:spcBef>
                <a:spcPct val="0"/>
              </a:spcBef>
            </a:pPr>
            <a:endParaRPr lang="ja-JP" altLang="en-US" dirty="0"/>
          </a:p>
          <a:p>
            <a:pPr eaLnBrk="1" hangingPunct="1">
              <a:spcBef>
                <a:spcPct val="0"/>
              </a:spcBef>
            </a:pPr>
            <a:endParaRPr lang="ja-JP" altLang="en-US" dirty="0"/>
          </a:p>
          <a:p>
            <a:pPr eaLnBrk="1" hangingPunct="1">
              <a:spcBef>
                <a:spcPct val="0"/>
              </a:spcBef>
            </a:pPr>
            <a:endParaRPr lang="en-US" altLang="ja-JP" dirty="0"/>
          </a:p>
        </p:txBody>
      </p:sp>
      <p:sp>
        <p:nvSpPr>
          <p:cNvPr id="14340" name="スライド番号プレースホルダー 3">
            <a:extLst>
              <a:ext uri="{FF2B5EF4-FFF2-40B4-BE49-F238E27FC236}">
                <a16:creationId xmlns:a16="http://schemas.microsoft.com/office/drawing/2014/main" id="{D87F9561-14E4-4E28-9C86-EE391C8445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FF96D26-B16B-4FE0-9B94-973376A20E3E}" type="slidenum">
              <a:rPr lang="ja-JP" altLang="en-US" smtClean="0"/>
              <a:pPr/>
              <a:t>2</a:t>
            </a:fld>
            <a:endParaRPr lang="ja-JP"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a:extLst>
              <a:ext uri="{FF2B5EF4-FFF2-40B4-BE49-F238E27FC236}">
                <a16:creationId xmlns:a16="http://schemas.microsoft.com/office/drawing/2014/main" id="{81C2B2CB-D30F-466A-ADBD-CF68B5185A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ー 2">
            <a:extLst>
              <a:ext uri="{FF2B5EF4-FFF2-40B4-BE49-F238E27FC236}">
                <a16:creationId xmlns:a16="http://schemas.microsoft.com/office/drawing/2014/main" id="{6E6ABA04-1B6D-4DCC-A261-3D2A7A6A6E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講習テキストの</a:t>
            </a:r>
            <a:r>
              <a:rPr lang="en-US" altLang="ja-JP" dirty="0"/>
              <a:t>26</a:t>
            </a:r>
            <a:r>
              <a:rPr lang="ja-JP" altLang="en-US" dirty="0"/>
              <a:t>ページから</a:t>
            </a:r>
            <a:r>
              <a:rPr lang="en-US" altLang="ja-JP" dirty="0"/>
              <a:t>27</a:t>
            </a:r>
            <a:r>
              <a:rPr lang="ja-JP" altLang="en-US" dirty="0"/>
              <a:t>ページをご覧ください。</a:t>
            </a:r>
            <a:endParaRPr lang="en-US" altLang="ja-JP" dirty="0"/>
          </a:p>
          <a:p>
            <a:pPr eaLnBrk="1" hangingPunct="1">
              <a:spcBef>
                <a:spcPct val="0"/>
              </a:spcBef>
            </a:pPr>
            <a:r>
              <a:rPr lang="ja-JP" altLang="en-US" dirty="0"/>
              <a:t>自然公園法に基づき指定された国立公園、国定公園の特別保護地区内、自然環境保全法に基づく原生自然環境保全地域においては、動物の捕獲が規制されています。そのため、該当する地域での動物の捕獲は、別途許可が必要になるとともに、制限されている行為を行わないよう留意する必要があります。</a:t>
            </a:r>
            <a:endParaRPr lang="en-US" altLang="ja-JP" dirty="0"/>
          </a:p>
        </p:txBody>
      </p:sp>
      <p:sp>
        <p:nvSpPr>
          <p:cNvPr id="54276" name="スライド番号プレースホルダー 3">
            <a:extLst>
              <a:ext uri="{FF2B5EF4-FFF2-40B4-BE49-F238E27FC236}">
                <a16:creationId xmlns:a16="http://schemas.microsoft.com/office/drawing/2014/main" id="{155F7E30-44EA-4476-AA3A-447D891D94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0D79506-F7E5-4D3A-9E66-FF782CB2822D}" type="slidenum">
              <a:rPr lang="ja-JP" altLang="en-US" smtClean="0"/>
              <a:pPr/>
              <a:t>20</a:t>
            </a:fld>
            <a:endParaRPr lang="ja-JP"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a:extLst>
              <a:ext uri="{FF2B5EF4-FFF2-40B4-BE49-F238E27FC236}">
                <a16:creationId xmlns:a16="http://schemas.microsoft.com/office/drawing/2014/main" id="{523A54DF-FCFB-4228-BDB3-B29DA9551C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a:extLst>
              <a:ext uri="{FF2B5EF4-FFF2-40B4-BE49-F238E27FC236}">
                <a16:creationId xmlns:a16="http://schemas.microsoft.com/office/drawing/2014/main" id="{109E709D-DC75-40DF-A014-6B50C102B5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講習テキストの</a:t>
            </a:r>
            <a:r>
              <a:rPr lang="en-US" altLang="ja-JP" dirty="0"/>
              <a:t>27</a:t>
            </a:r>
            <a:r>
              <a:rPr lang="ja-JP" altLang="en-US" dirty="0"/>
              <a:t>ページをご覧ください。</a:t>
            </a:r>
            <a:endParaRPr lang="en-US" altLang="ja-JP" dirty="0"/>
          </a:p>
          <a:p>
            <a:pPr eaLnBrk="1" hangingPunct="1">
              <a:spcBef>
                <a:spcPct val="0"/>
              </a:spcBef>
            </a:pPr>
            <a:endParaRPr lang="en-US" altLang="ja-JP" dirty="0"/>
          </a:p>
          <a:p>
            <a:pPr eaLnBrk="1" hangingPunct="1">
              <a:spcBef>
                <a:spcPct val="0"/>
              </a:spcBef>
            </a:pPr>
            <a:r>
              <a:rPr lang="ja-JP" altLang="en-US" b="1" dirty="0"/>
              <a:t>（１）森林法</a:t>
            </a:r>
            <a:endParaRPr lang="en-US" altLang="ja-JP" b="1" dirty="0"/>
          </a:p>
          <a:p>
            <a:pPr eaLnBrk="1" hangingPunct="1">
              <a:spcBef>
                <a:spcPct val="0"/>
              </a:spcBef>
            </a:pPr>
            <a:r>
              <a:rPr lang="ja-JP" altLang="en-US" dirty="0"/>
              <a:t>国有林や民有林においては、森林所有者の許可等無く木竹の伐採等を行わないように留意する必要があります。</a:t>
            </a:r>
            <a:endParaRPr lang="en-US" altLang="ja-JP" dirty="0"/>
          </a:p>
          <a:p>
            <a:pPr eaLnBrk="1" hangingPunct="1">
              <a:spcBef>
                <a:spcPct val="0"/>
              </a:spcBef>
            </a:pPr>
            <a:r>
              <a:rPr lang="ja-JP" altLang="en-US" dirty="0"/>
              <a:t>また、本法第</a:t>
            </a:r>
            <a:r>
              <a:rPr lang="en-US" altLang="ja-JP" dirty="0"/>
              <a:t>25</a:t>
            </a:r>
            <a:r>
              <a:rPr lang="ja-JP" altLang="en-US" dirty="0"/>
              <a:t>条及び第</a:t>
            </a:r>
            <a:r>
              <a:rPr lang="en-US" altLang="ja-JP" dirty="0"/>
              <a:t>25</a:t>
            </a:r>
            <a:r>
              <a:rPr lang="ja-JP" altLang="en-US" dirty="0"/>
              <a:t>条の２により保安林に指定された森林において、立木の伐採、立竹の伐採、立木の損傷、下草等の採取、開墾その他の土地の形質の変更を行う場合は、本法第</a:t>
            </a:r>
            <a:r>
              <a:rPr lang="en-US" altLang="ja-JP" dirty="0"/>
              <a:t>34</a:t>
            </a:r>
            <a:r>
              <a:rPr lang="ja-JP" altLang="en-US" dirty="0"/>
              <a:t>条に基づき、都道府県知事の許可が必要です。</a:t>
            </a:r>
            <a:endParaRPr lang="en-US" altLang="ja-JP" dirty="0"/>
          </a:p>
          <a:p>
            <a:pPr eaLnBrk="1" hangingPunct="1">
              <a:spcBef>
                <a:spcPct val="0"/>
              </a:spcBef>
            </a:pPr>
            <a:endParaRPr lang="en-US" altLang="ja-JP" dirty="0"/>
          </a:p>
          <a:p>
            <a:pPr eaLnBrk="1" hangingPunct="1">
              <a:spcBef>
                <a:spcPct val="0"/>
              </a:spcBef>
            </a:pPr>
            <a:r>
              <a:rPr lang="en-US" altLang="ja-JP" b="1" dirty="0"/>
              <a:t> </a:t>
            </a:r>
            <a:r>
              <a:rPr lang="ja-JP" altLang="en-US" b="1" dirty="0"/>
              <a:t>（２）国有林野管理経営規程</a:t>
            </a:r>
            <a:endParaRPr lang="en-US" altLang="ja-JP" b="1" dirty="0"/>
          </a:p>
          <a:p>
            <a:pPr eaLnBrk="1" hangingPunct="1">
              <a:spcBef>
                <a:spcPct val="0"/>
              </a:spcBef>
            </a:pPr>
            <a:r>
              <a:rPr lang="ja-JP" altLang="en-US" dirty="0"/>
              <a:t>国有林野に入林するときは、管轄する森林管理署等へ入林届を提出することが必要となります。</a:t>
            </a:r>
            <a:endParaRPr lang="en-US" altLang="ja-JP" dirty="0"/>
          </a:p>
          <a:p>
            <a:pPr eaLnBrk="1" hangingPunct="1">
              <a:spcBef>
                <a:spcPct val="0"/>
              </a:spcBef>
            </a:pPr>
            <a:r>
              <a:rPr lang="ja-JP" altLang="en-US" dirty="0"/>
              <a:t>国有林野内では、伐採作業や治山工事等のために多くの人が入林していることから、事故防止のため立入禁止区域を設定している場合があります。森林管理署等で配布している最新の立入禁止区域図で立入禁止区域を確認し遵守するとともに、安全確保のため森林管理署等の指示に従ってください。</a:t>
            </a:r>
            <a:endParaRPr lang="en-US" altLang="ja-JP" dirty="0"/>
          </a:p>
        </p:txBody>
      </p:sp>
      <p:sp>
        <p:nvSpPr>
          <p:cNvPr id="56324" name="スライド番号プレースホルダー 3">
            <a:extLst>
              <a:ext uri="{FF2B5EF4-FFF2-40B4-BE49-F238E27FC236}">
                <a16:creationId xmlns:a16="http://schemas.microsoft.com/office/drawing/2014/main" id="{16F15078-6243-43F0-B91E-C9D868E573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2CCFCF37-4328-4064-A75F-C641810A081E}" type="slidenum">
              <a:rPr lang="ja-JP" altLang="en-US" smtClean="0"/>
              <a:pPr/>
              <a:t>21</a:t>
            </a:fld>
            <a:endParaRPr lang="ja-JP"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ー 1">
            <a:extLst>
              <a:ext uri="{FF2B5EF4-FFF2-40B4-BE49-F238E27FC236}">
                <a16:creationId xmlns:a16="http://schemas.microsoft.com/office/drawing/2014/main" id="{9116716F-76DB-4EDD-9D76-76ABAAA6A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ー 2">
            <a:extLst>
              <a:ext uri="{FF2B5EF4-FFF2-40B4-BE49-F238E27FC236}">
                <a16:creationId xmlns:a16="http://schemas.microsoft.com/office/drawing/2014/main" id="{5DB912D0-D1E8-45F0-BEC7-6DAFBF5074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その他、捕獲に関連する主な法令は以下になります。</a:t>
            </a:r>
            <a:endParaRPr lang="en-US" altLang="ja-JP" dirty="0"/>
          </a:p>
          <a:p>
            <a:pPr eaLnBrk="1" hangingPunct="1">
              <a:spcBef>
                <a:spcPct val="0"/>
              </a:spcBef>
            </a:pPr>
            <a:r>
              <a:rPr lang="ja-JP" altLang="en-US" b="1" dirty="0"/>
              <a:t>（１）電波法</a:t>
            </a:r>
            <a:endParaRPr lang="en-US" altLang="ja-JP" b="1" dirty="0"/>
          </a:p>
          <a:p>
            <a:pPr eaLnBrk="1" hangingPunct="1">
              <a:spcBef>
                <a:spcPct val="0"/>
              </a:spcBef>
            </a:pPr>
            <a:r>
              <a:rPr lang="ja-JP" altLang="en-US" sz="1200" dirty="0"/>
              <a:t>　連絡用無線機やドッグマーカー等を使用する場合は、電波法令を遵守してください。</a:t>
            </a:r>
            <a:endParaRPr lang="en-US" altLang="ja-JP" sz="1200" dirty="0"/>
          </a:p>
          <a:p>
            <a:pPr eaLnBrk="1" hangingPunct="1">
              <a:spcBef>
                <a:spcPct val="0"/>
              </a:spcBef>
            </a:pPr>
            <a:r>
              <a:rPr lang="ja-JP" altLang="en-US" sz="1200" dirty="0"/>
              <a:t>　業務上で使用する連絡用無線機は、デジタル簡易無線（登録局）を推奨します。</a:t>
            </a:r>
            <a:endParaRPr lang="en-US" altLang="ja-JP" sz="1200" dirty="0"/>
          </a:p>
          <a:p>
            <a:pPr eaLnBrk="1" hangingPunct="1">
              <a:spcBef>
                <a:spcPct val="0"/>
              </a:spcBef>
            </a:pPr>
            <a:r>
              <a:rPr lang="ja-JP" altLang="en-US" sz="1200" dirty="0"/>
              <a:t>　デジタル簡易無線は、無線局の登録により使用でき、操作するための無線従事者資格は不要です。</a:t>
            </a:r>
            <a:endParaRPr lang="en-US" altLang="ja-JP" sz="1200" dirty="0"/>
          </a:p>
          <a:p>
            <a:pPr eaLnBrk="1" hangingPunct="1">
              <a:spcBef>
                <a:spcPct val="0"/>
              </a:spcBef>
            </a:pPr>
            <a:r>
              <a:rPr lang="ja-JP" altLang="en-US" sz="1200" dirty="0"/>
              <a:t>　令和３年３月に電波法関連省令が改正され、アマチュア無線を社会貢献活動等で活用できることが明確化されました。</a:t>
            </a:r>
          </a:p>
          <a:p>
            <a:pPr eaLnBrk="1" hangingPunct="1">
              <a:spcBef>
                <a:spcPct val="0"/>
              </a:spcBef>
            </a:pPr>
            <a:r>
              <a:rPr lang="ja-JP" altLang="en-US" sz="1200" dirty="0"/>
              <a:t>　この「社会貢献活動等」には有害鳥獣対策等も含まれ、条件を満たせばアマチュア無線を指定管理鳥獣捕獲等事業に使用することができるようになりました。</a:t>
            </a:r>
          </a:p>
          <a:p>
            <a:pPr eaLnBrk="1" hangingPunct="1">
              <a:spcBef>
                <a:spcPct val="0"/>
              </a:spcBef>
            </a:pPr>
            <a:r>
              <a:rPr lang="ja-JP" altLang="en-US" sz="1200" dirty="0"/>
              <a:t>　ただし、企業等の営利法人等の営利活動のためにアマチュア無線を使用することは認められていません。</a:t>
            </a:r>
          </a:p>
          <a:p>
            <a:pPr eaLnBrk="1" hangingPunct="1">
              <a:spcBef>
                <a:spcPct val="0"/>
              </a:spcBef>
            </a:pPr>
            <a:r>
              <a:rPr lang="ja-JP" altLang="en-US" sz="1200" dirty="0"/>
              <a:t>　アマチュア無線の使用にあたっては区域を管轄する総合通信局に確認いただき、適切に使用してください。</a:t>
            </a:r>
            <a:endParaRPr lang="en-US" altLang="ja-JP" sz="1200" dirty="0"/>
          </a:p>
          <a:p>
            <a:pPr eaLnBrk="1" hangingPunct="1">
              <a:spcBef>
                <a:spcPct val="0"/>
              </a:spcBef>
            </a:pPr>
            <a:endParaRPr lang="en-US" altLang="ja-JP" sz="1200" dirty="0"/>
          </a:p>
          <a:p>
            <a:pPr eaLnBrk="1" hangingPunct="1">
              <a:spcBef>
                <a:spcPct val="0"/>
              </a:spcBef>
            </a:pPr>
            <a:r>
              <a:rPr lang="ja-JP" altLang="en-US" sz="1200" dirty="0"/>
              <a:t>　また、狩猟犬やわな等に設置する発信器（ドッグマーカー等）は、電波法に定める技術基準に適合するマーク「技適マーク」の付いた無線設備を使用してください。</a:t>
            </a:r>
            <a:endParaRPr lang="en-US" altLang="ja-JP" sz="1200" dirty="0"/>
          </a:p>
          <a:p>
            <a:pPr eaLnBrk="1" hangingPunct="1">
              <a:spcBef>
                <a:spcPct val="0"/>
              </a:spcBef>
            </a:pPr>
            <a:endParaRPr lang="en-US" altLang="ja-JP" b="1" dirty="0"/>
          </a:p>
          <a:p>
            <a:pPr eaLnBrk="1" hangingPunct="1">
              <a:spcBef>
                <a:spcPct val="0"/>
              </a:spcBef>
            </a:pPr>
            <a:endParaRPr lang="en-US" altLang="ja-JP" b="1" dirty="0"/>
          </a:p>
        </p:txBody>
      </p:sp>
      <p:sp>
        <p:nvSpPr>
          <p:cNvPr id="58372" name="スライド番号プレースホルダー 3">
            <a:extLst>
              <a:ext uri="{FF2B5EF4-FFF2-40B4-BE49-F238E27FC236}">
                <a16:creationId xmlns:a16="http://schemas.microsoft.com/office/drawing/2014/main" id="{10BC257A-E422-473E-95CD-2A86EEBBBD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9AE1FC0-B1D1-4AF2-83AD-8EBC29C6A80F}" type="slidenum">
              <a:rPr lang="ja-JP" altLang="en-US" smtClean="0"/>
              <a:pPr/>
              <a:t>22</a:t>
            </a:fld>
            <a:endParaRPr lang="ja-JP"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a:extLst>
              <a:ext uri="{FF2B5EF4-FFF2-40B4-BE49-F238E27FC236}">
                <a16:creationId xmlns:a16="http://schemas.microsoft.com/office/drawing/2014/main" id="{C2AC5442-EA71-4E67-A85E-2075CA93CC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a:extLst>
              <a:ext uri="{FF2B5EF4-FFF2-40B4-BE49-F238E27FC236}">
                <a16:creationId xmlns:a16="http://schemas.microsoft.com/office/drawing/2014/main" id="{BB7D85CA-5A96-4C19-82C2-B638F389C6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次に、講習テキストの</a:t>
            </a:r>
            <a:r>
              <a:rPr lang="en-US" altLang="ja-JP" dirty="0"/>
              <a:t>28</a:t>
            </a:r>
            <a:r>
              <a:rPr lang="ja-JP" altLang="en-US" dirty="0"/>
              <a:t>ページをご覧ください。</a:t>
            </a:r>
            <a:endParaRPr lang="en-US" altLang="ja-JP" dirty="0"/>
          </a:p>
          <a:p>
            <a:pPr eaLnBrk="1" hangingPunct="1">
              <a:spcBef>
                <a:spcPct val="0"/>
              </a:spcBef>
            </a:pPr>
            <a:endParaRPr lang="en-US" altLang="ja-JP" dirty="0"/>
          </a:p>
          <a:p>
            <a:pPr eaLnBrk="1" hangingPunct="1">
              <a:spcBef>
                <a:spcPct val="0"/>
              </a:spcBef>
            </a:pPr>
            <a:r>
              <a:rPr lang="ja-JP" altLang="en-US" b="1" dirty="0"/>
              <a:t>（２）廃棄物の処理及び清掃に関する法律</a:t>
            </a:r>
            <a:endParaRPr lang="en-US" altLang="ja-JP" b="1" dirty="0"/>
          </a:p>
          <a:p>
            <a:pPr eaLnBrk="1" hangingPunct="1">
              <a:spcBef>
                <a:spcPct val="0"/>
              </a:spcBef>
            </a:pPr>
            <a:r>
              <a:rPr lang="ja-JP" altLang="en-US" dirty="0"/>
              <a:t>鳥獣保護管理法に従い、生態系に影響を与えないような適切な方法で、捕獲等をした場所に埋設された捕獲物等については、廃棄物の処理及び清掃に関する法律第</a:t>
            </a:r>
            <a:r>
              <a:rPr lang="en-US" altLang="ja-JP" dirty="0"/>
              <a:t>16</a:t>
            </a:r>
            <a:r>
              <a:rPr lang="ja-JP" altLang="en-US" dirty="0"/>
              <a:t>条で禁止している不法投棄には該当しません。しかし、生活環境の保全上支障が生じ、又は生ずるおそれがあると認められる場合は、同法第</a:t>
            </a:r>
            <a:r>
              <a:rPr lang="en-US" altLang="ja-JP" dirty="0"/>
              <a:t>19</a:t>
            </a:r>
            <a:r>
              <a:rPr lang="ja-JP" altLang="en-US" dirty="0"/>
              <a:t>条の４に規定する措置命令の対象となります。</a:t>
            </a:r>
            <a:endParaRPr lang="en-US" altLang="ja-JP" dirty="0"/>
          </a:p>
          <a:p>
            <a:pPr eaLnBrk="1" hangingPunct="1">
              <a:spcBef>
                <a:spcPct val="0"/>
              </a:spcBef>
            </a:pPr>
            <a:endParaRPr lang="en-US" altLang="ja-JP" dirty="0"/>
          </a:p>
          <a:p>
            <a:pPr eaLnBrk="1" hangingPunct="1">
              <a:spcBef>
                <a:spcPct val="0"/>
              </a:spcBef>
            </a:pPr>
            <a:r>
              <a:rPr lang="ja-JP" altLang="en-US" b="1" dirty="0"/>
              <a:t>（３）文化財保護法</a:t>
            </a:r>
            <a:endParaRPr lang="en-US" altLang="ja-JP" b="1" dirty="0"/>
          </a:p>
          <a:p>
            <a:pPr eaLnBrk="1" hangingPunct="1">
              <a:spcBef>
                <a:spcPct val="0"/>
              </a:spcBef>
            </a:pPr>
            <a:r>
              <a:rPr lang="ja-JP" altLang="en-US" dirty="0"/>
              <a:t>ニホンカモシカや下北半島のサル等は、文化財保護法に基づく特別天然記念物又は天然記念物に指定され、捕獲等については、現状変更についての文化庁長官の許可が必要となります。許可の申請を行う場合は、都道府県の教育委員会（当該天然記念物が指定都市の区域内に存する場合は当該指定都市の教育委員会）に相談するようにしてください。なお、許可の申請を行う場合は、市町村教育委員会にも相談するようにしてください。その他、地方自治体が指定する天然記念物等もあり、同様の制限がありますので、詳細は各地方自治体にお問い合わせください。</a:t>
            </a:r>
            <a:endParaRPr lang="en-US" altLang="ja-JP" dirty="0"/>
          </a:p>
          <a:p>
            <a:pPr eaLnBrk="1" hangingPunct="1">
              <a:spcBef>
                <a:spcPct val="0"/>
              </a:spcBef>
            </a:pPr>
            <a:r>
              <a:rPr lang="en-US" altLang="ja-JP" dirty="0"/>
              <a:t> </a:t>
            </a:r>
          </a:p>
          <a:p>
            <a:pPr eaLnBrk="1" hangingPunct="1">
              <a:spcBef>
                <a:spcPct val="0"/>
              </a:spcBef>
            </a:pPr>
            <a:r>
              <a:rPr lang="ja-JP" altLang="en-US" b="1" dirty="0"/>
              <a:t>（４）動物の愛護及び管理に関する法律</a:t>
            </a:r>
            <a:endParaRPr lang="en-US" altLang="ja-JP" b="1" dirty="0"/>
          </a:p>
          <a:p>
            <a:pPr eaLnBrk="1" hangingPunct="1">
              <a:spcBef>
                <a:spcPct val="0"/>
              </a:spcBef>
            </a:pPr>
            <a:r>
              <a:rPr lang="ja-JP" altLang="en-US" b="0" dirty="0"/>
              <a:t>動物の愛護及び管理に関する法律（以下「動物愛護管理法」といいます。）では、動物を飼育する飼い主の責務が定められています。猟犬を用いる場合、飼い主は、人や他の飼育動物に危害を加えないように管理をすること、マイクロチップや首輪、鑑札等の所有明示措置を講じること、最期まで責任をもって飼育（終生飼養）すること等が必要になります。現在飼養している猟犬については、マイクロチップの装着が推奨されています。マイクロチップを装着した場合、登録することが飼い主の義務です。</a:t>
            </a:r>
          </a:p>
          <a:p>
            <a:pPr eaLnBrk="1" hangingPunct="1">
              <a:spcBef>
                <a:spcPct val="0"/>
              </a:spcBef>
            </a:pPr>
            <a:r>
              <a:rPr lang="ja-JP" altLang="en-US" b="0" dirty="0"/>
              <a:t>また、猟犬を捕獲現場に置いてくる行為は、動物愛護管理法の遺棄（罰金</a:t>
            </a:r>
            <a:r>
              <a:rPr lang="en-US" altLang="ja-JP" b="0" dirty="0"/>
              <a:t>100</a:t>
            </a:r>
            <a:r>
              <a:rPr lang="ja-JP" altLang="en-US" b="0" dirty="0"/>
              <a:t>万円以下）となる可能性があります。</a:t>
            </a:r>
          </a:p>
          <a:p>
            <a:pPr eaLnBrk="1" hangingPunct="1">
              <a:spcBef>
                <a:spcPct val="0"/>
              </a:spcBef>
            </a:pPr>
            <a:endParaRPr lang="en-US" altLang="ja-JP" b="0" dirty="0"/>
          </a:p>
        </p:txBody>
      </p:sp>
      <p:sp>
        <p:nvSpPr>
          <p:cNvPr id="60420" name="スライド番号プレースホルダー 3">
            <a:extLst>
              <a:ext uri="{FF2B5EF4-FFF2-40B4-BE49-F238E27FC236}">
                <a16:creationId xmlns:a16="http://schemas.microsoft.com/office/drawing/2014/main" id="{77C39E5E-BCD5-4289-8F1D-BE69509362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5E7F04C-4435-470C-8190-1554651ACD8C}" type="slidenum">
              <a:rPr lang="ja-JP" altLang="en-US" smtClean="0"/>
              <a:pPr/>
              <a:t>23</a:t>
            </a:fld>
            <a:endParaRPr lang="ja-JP"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これまでは、捕獲事業に特有な関連法令について</a:t>
            </a:r>
            <a:r>
              <a:rPr kumimoji="1" lang="ja-JP" altLang="en-US" sz="1200" kern="1200" dirty="0">
                <a:solidFill>
                  <a:schemeClr val="tx1"/>
                </a:solidFill>
                <a:effectLst/>
                <a:latin typeface="+mn-lt"/>
                <a:ea typeface="+mn-ea"/>
                <a:cs typeface="+mn-cs"/>
              </a:rPr>
              <a:t>説明して</a:t>
            </a:r>
            <a:r>
              <a:rPr kumimoji="1" lang="ja-JP" altLang="ja-JP" sz="1200" kern="1200" dirty="0">
                <a:solidFill>
                  <a:schemeClr val="tx1"/>
                </a:solidFill>
                <a:effectLst/>
                <a:latin typeface="+mn-lt"/>
                <a:ea typeface="+mn-ea"/>
                <a:cs typeface="+mn-cs"/>
              </a:rPr>
              <a:t>きましたが、法人の運営や契約、労務管理などに関して、どのような法人でも一般的に適用される法令についても遵守する必要があるのは当然です。</a:t>
            </a:r>
            <a:endParaRPr kumimoji="1" lang="en-US" altLang="ja-JP" sz="1200" kern="1200" dirty="0">
              <a:solidFill>
                <a:schemeClr val="tx1"/>
              </a:solidFill>
              <a:effectLst/>
              <a:latin typeface="+mn-lt"/>
              <a:ea typeface="+mn-ea"/>
              <a:cs typeface="+mn-cs"/>
            </a:endParaRPr>
          </a:p>
          <a:p>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指定管理鳥獣捕獲等事業などの捕獲事業において、法人としての契約に基づき指揮命令系統に従って従事者が捕獲等の作業を行う場合には、これまでのボランティアによる捕獲や、報償費や奨励金、団体に対する補助などによる捕獲の支援や報償とは異なった要件や制約も生じる場合があります。関連する法令の確認や監督機関への照会等も行い、適正な捕獲事業の実施をお願いし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24</a:t>
            </a:fld>
            <a:endParaRPr lang="ja-JP" altLang="en-US" dirty="0"/>
          </a:p>
        </p:txBody>
      </p:sp>
    </p:spTree>
    <p:extLst>
      <p:ext uri="{BB962C8B-B14F-4D97-AF65-F5344CB8AC3E}">
        <p14:creationId xmlns:p14="http://schemas.microsoft.com/office/powerpoint/2010/main" val="40520988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(1) </a:t>
            </a:r>
            <a:r>
              <a:rPr kumimoji="1" lang="ja-JP" altLang="ja-JP" sz="1200" kern="1200" dirty="0">
                <a:solidFill>
                  <a:schemeClr val="tx1"/>
                </a:solidFill>
                <a:effectLst/>
                <a:latin typeface="+mn-lt"/>
                <a:ea typeface="+mn-ea"/>
                <a:cs typeface="+mn-cs"/>
              </a:rPr>
              <a:t>法人組織に関する法令</a:t>
            </a:r>
          </a:p>
          <a:p>
            <a:r>
              <a:rPr kumimoji="1" lang="ja-JP" altLang="ja-JP" sz="1200" kern="1200" dirty="0">
                <a:solidFill>
                  <a:schemeClr val="tx1"/>
                </a:solidFill>
                <a:effectLst/>
                <a:latin typeface="+mn-lt"/>
                <a:ea typeface="+mn-ea"/>
                <a:cs typeface="+mn-cs"/>
              </a:rPr>
              <a:t>法人格を有することは、認定鳥獣捕獲等事業者の要件の１つになっています。法人格を有する組織には、多くの種類がありますが、それぞれに法令の根拠があります。準拠すべき法令に基づき、適切に組織の設立や運営を行う必要があります。</a:t>
            </a:r>
          </a:p>
          <a:p>
            <a:r>
              <a:rPr kumimoji="1" lang="ja-JP" altLang="ja-JP" sz="1200" kern="1200" dirty="0">
                <a:solidFill>
                  <a:schemeClr val="tx1"/>
                </a:solidFill>
                <a:effectLst/>
                <a:latin typeface="+mn-lt"/>
                <a:ea typeface="+mn-ea"/>
                <a:cs typeface="+mn-cs"/>
              </a:rPr>
              <a:t>関連する法令には、会社法、一般社団法人及び一般財団法人に関する法律、公益社団法人及び公益財団法人の認定等に関する法律、特定非営利活動促進法、農業協同組合法などがありますが、それぞれの組織に対応する法令を確認して下さい。</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25</a:t>
            </a:fld>
            <a:endParaRPr lang="ja-JP" altLang="en-US" dirty="0"/>
          </a:p>
        </p:txBody>
      </p:sp>
    </p:spTree>
    <p:extLst>
      <p:ext uri="{BB962C8B-B14F-4D97-AF65-F5344CB8AC3E}">
        <p14:creationId xmlns:p14="http://schemas.microsoft.com/office/powerpoint/2010/main" val="28303450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(2) </a:t>
            </a:r>
            <a:r>
              <a:rPr kumimoji="1" lang="ja-JP" altLang="ja-JP" sz="1200" kern="1200" dirty="0">
                <a:solidFill>
                  <a:schemeClr val="tx1"/>
                </a:solidFill>
                <a:effectLst/>
                <a:latin typeface="+mn-lt"/>
                <a:ea typeface="+mn-ea"/>
                <a:cs typeface="+mn-cs"/>
              </a:rPr>
              <a:t>業務の契約に関する法令、規則</a:t>
            </a:r>
          </a:p>
          <a:p>
            <a:r>
              <a:rPr kumimoji="1" lang="ja-JP" altLang="ja-JP" sz="1200" kern="1200" dirty="0">
                <a:solidFill>
                  <a:schemeClr val="tx1"/>
                </a:solidFill>
                <a:effectLst/>
                <a:latin typeface="+mn-lt"/>
                <a:ea typeface="+mn-ea"/>
                <a:cs typeface="+mn-cs"/>
              </a:rPr>
              <a:t>捕獲事業を受注する際には、その作業の委託契約や請負契約を締結し、その契約に基づいて事業を実施することになります。契約を締結するとお互いに債権と債務が生じます。民法第三編債権には、債権や契約についての基本的なルールが記されています。</a:t>
            </a:r>
          </a:p>
          <a:p>
            <a:r>
              <a:rPr kumimoji="1" lang="ja-JP" altLang="ja-JP" sz="1200" kern="1200" dirty="0">
                <a:solidFill>
                  <a:schemeClr val="tx1"/>
                </a:solidFill>
                <a:effectLst/>
                <a:latin typeface="+mn-lt"/>
                <a:ea typeface="+mn-ea"/>
                <a:cs typeface="+mn-cs"/>
              </a:rPr>
              <a:t>国や都道府県など行政機関が行う事業の業者選定や契約、支払い等は、国については会計法、都道府県や市町村についてはその機関の会計規則、財務規則に沿って行われます。これらの法や規則を良く確認して、行政機関の契約や支払いのルールを理解しておくことは重要です。捕獲事業の受注に関連する主な項目については、４章で解説し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26</a:t>
            </a:fld>
            <a:endParaRPr lang="ja-JP" altLang="en-US" dirty="0"/>
          </a:p>
        </p:txBody>
      </p:sp>
    </p:spTree>
    <p:extLst>
      <p:ext uri="{BB962C8B-B14F-4D97-AF65-F5344CB8AC3E}">
        <p14:creationId xmlns:p14="http://schemas.microsoft.com/office/powerpoint/2010/main" val="3430910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(3) </a:t>
            </a:r>
            <a:r>
              <a:rPr kumimoji="1" lang="ja-JP" altLang="ja-JP" sz="1200" kern="1200" dirty="0">
                <a:solidFill>
                  <a:schemeClr val="tx1"/>
                </a:solidFill>
                <a:effectLst/>
                <a:latin typeface="+mn-lt"/>
                <a:ea typeface="+mn-ea"/>
                <a:cs typeface="+mn-cs"/>
              </a:rPr>
              <a:t>労働契約に関する法律</a:t>
            </a:r>
          </a:p>
          <a:p>
            <a:r>
              <a:rPr kumimoji="1" lang="ja-JP" altLang="ja-JP" sz="1200" kern="1200" dirty="0">
                <a:solidFill>
                  <a:schemeClr val="tx1"/>
                </a:solidFill>
                <a:effectLst/>
                <a:latin typeface="+mn-lt"/>
                <a:ea typeface="+mn-ea"/>
                <a:cs typeface="+mn-cs"/>
              </a:rPr>
              <a:t>捕獲従事者等を、法人の指揮命令系統おいて作業を行わせる場合には、適切な雇用契約に基づいた労働条件の確保・改善、労働者の安全と健康の確保、的確な労災補償の実施などが求められます。事業者には、労働基準法や労働安全衛生法に沿った、待遇や労働条件、補償・保険などの整備が求められます。一連の労働関連法規は、捕獲の担い手の確保や後継者育成の上で重要な法制度で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詳しくは、労働基準監督署や</a:t>
            </a:r>
            <a:r>
              <a:rPr kumimoji="1" lang="ja-JP" altLang="ja-JP" sz="1200" kern="1200" dirty="0">
                <a:solidFill>
                  <a:schemeClr val="tx1"/>
                </a:solidFill>
                <a:effectLst/>
                <a:latin typeface="+mn-lt"/>
                <a:ea typeface="+mn-ea"/>
                <a:cs typeface="+mn-cs"/>
              </a:rPr>
              <a:t>厚生労働省のホームページ</a:t>
            </a:r>
            <a:r>
              <a:rPr kumimoji="1" lang="ja-JP" altLang="en-US" sz="1200" kern="1200" dirty="0">
                <a:solidFill>
                  <a:schemeClr val="tx1"/>
                </a:solidFill>
                <a:effectLst/>
                <a:latin typeface="+mn-lt"/>
                <a:ea typeface="+mn-ea"/>
                <a:cs typeface="+mn-cs"/>
              </a:rPr>
              <a:t>などで確認してください。</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27</a:t>
            </a:fld>
            <a:endParaRPr lang="ja-JP" altLang="en-US" dirty="0"/>
          </a:p>
        </p:txBody>
      </p:sp>
    </p:spTree>
    <p:extLst>
      <p:ext uri="{BB962C8B-B14F-4D97-AF65-F5344CB8AC3E}">
        <p14:creationId xmlns:p14="http://schemas.microsoft.com/office/powerpoint/2010/main" val="2999570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(4) </a:t>
            </a:r>
            <a:r>
              <a:rPr kumimoji="1" lang="ja-JP" altLang="ja-JP" sz="1200" kern="1200" dirty="0">
                <a:solidFill>
                  <a:schemeClr val="tx1"/>
                </a:solidFill>
                <a:effectLst/>
                <a:latin typeface="+mn-lt"/>
                <a:ea typeface="+mn-ea"/>
                <a:cs typeface="+mn-cs"/>
              </a:rPr>
              <a:t>第三者に対する使用者責任に関して</a:t>
            </a:r>
          </a:p>
          <a:p>
            <a:r>
              <a:rPr kumimoji="1" lang="ja-JP" altLang="ja-JP" sz="1200" kern="1200" dirty="0">
                <a:solidFill>
                  <a:schemeClr val="tx1"/>
                </a:solidFill>
                <a:effectLst/>
                <a:latin typeface="+mn-lt"/>
                <a:ea typeface="+mn-ea"/>
                <a:cs typeface="+mn-cs"/>
              </a:rPr>
              <a:t>指揮命令系統にある捕獲従事者が第三者に損害を与えた場合には、業務を指示した使用者にも損害賠償責任が生じることがあります。このような場合にも対応できるように日常の指導・監督や保険加入等の準備が必要になりま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民法より</a:t>
            </a:r>
          </a:p>
          <a:p>
            <a:r>
              <a:rPr kumimoji="1" lang="ja-JP" altLang="ja-JP" sz="1200" kern="1200" dirty="0">
                <a:solidFill>
                  <a:schemeClr val="tx1"/>
                </a:solidFill>
                <a:effectLst/>
                <a:latin typeface="+mn-lt"/>
                <a:ea typeface="+mn-ea"/>
                <a:cs typeface="+mn-cs"/>
              </a:rPr>
              <a:t>（使用者等の責任）</a:t>
            </a:r>
          </a:p>
          <a:p>
            <a:r>
              <a:rPr kumimoji="1" lang="ja-JP" altLang="ja-JP" sz="1200" kern="1200" dirty="0">
                <a:solidFill>
                  <a:schemeClr val="tx1"/>
                </a:solidFill>
                <a:effectLst/>
                <a:latin typeface="+mn-lt"/>
                <a:ea typeface="+mn-ea"/>
                <a:cs typeface="+mn-cs"/>
              </a:rPr>
              <a:t>第七百十五条　ある事業のために他人を使用する者は、被用者がその事業の執行について第三者に加えた損害を賠償する責任を負う。ただし、使用者が被用者の選任及びその事業の監督について相当の注意をしたとき、又は相当の注意をしても損害が生ずべきであったときは、この限りでない。</a:t>
            </a:r>
          </a:p>
          <a:p>
            <a:r>
              <a:rPr kumimoji="1" lang="ja-JP" altLang="ja-JP" sz="1200" kern="1200" dirty="0">
                <a:solidFill>
                  <a:schemeClr val="tx1"/>
                </a:solidFill>
                <a:effectLst/>
                <a:latin typeface="+mn-lt"/>
                <a:ea typeface="+mn-ea"/>
                <a:cs typeface="+mn-cs"/>
              </a:rPr>
              <a:t>２　使用者に代わって事業を監督する者も、前項の責任を負う。</a:t>
            </a:r>
          </a:p>
          <a:p>
            <a:r>
              <a:rPr kumimoji="1" lang="ja-JP" altLang="ja-JP" sz="1200" kern="1200" dirty="0">
                <a:solidFill>
                  <a:schemeClr val="tx1"/>
                </a:solidFill>
                <a:effectLst/>
                <a:latin typeface="+mn-lt"/>
                <a:ea typeface="+mn-ea"/>
                <a:cs typeface="+mn-cs"/>
              </a:rPr>
              <a:t>３　前二項の規定は、使用者又は監督者から被用者に対する求償権の行使を妨げない。</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28</a:t>
            </a:fld>
            <a:endParaRPr lang="ja-JP" altLang="en-US" dirty="0"/>
          </a:p>
        </p:txBody>
      </p:sp>
    </p:spTree>
    <p:extLst>
      <p:ext uri="{BB962C8B-B14F-4D97-AF65-F5344CB8AC3E}">
        <p14:creationId xmlns:p14="http://schemas.microsoft.com/office/powerpoint/2010/main" val="3540502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a:extLst>
              <a:ext uri="{FF2B5EF4-FFF2-40B4-BE49-F238E27FC236}">
                <a16:creationId xmlns:a16="http://schemas.microsoft.com/office/drawing/2014/main" id="{431E38BE-05C2-4221-8268-38D1BC1EBB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a:extLst>
              <a:ext uri="{FF2B5EF4-FFF2-40B4-BE49-F238E27FC236}">
                <a16:creationId xmlns:a16="http://schemas.microsoft.com/office/drawing/2014/main" id="{B680C6E0-84CC-49C2-A17C-6B5EC85804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鳥獣保護管理法で取り上げる主な項目は、以下のとおりです。</a:t>
            </a:r>
            <a:endParaRPr lang="en-US" altLang="ja-JP" dirty="0"/>
          </a:p>
          <a:p>
            <a:pPr eaLnBrk="1" hangingPunct="1">
              <a:spcBef>
                <a:spcPct val="0"/>
              </a:spcBef>
            </a:pPr>
            <a:r>
              <a:rPr lang="ja-JP" altLang="en-US" dirty="0"/>
              <a:t>まず、初めに鳥獣保護管理法の目的、その後、改正により変更された新しい施策体系を説明します。</a:t>
            </a:r>
            <a:endParaRPr lang="en-US" altLang="ja-JP" dirty="0"/>
          </a:p>
          <a:p>
            <a:pPr eaLnBrk="1" hangingPunct="1">
              <a:spcBef>
                <a:spcPct val="0"/>
              </a:spcBef>
            </a:pPr>
            <a:r>
              <a:rPr lang="ja-JP" altLang="en-US" dirty="0"/>
              <a:t>そして、鳥獣保護管理法に携わる様々な主体の役割を確認した後、最後に、鳥獣保護管理法に位置づけられている様々な鳥獣捕獲の枠組みについて、法改正により新たに導入された指定管理鳥獣捕獲等事業との関係を中心に説明していきます。</a:t>
            </a:r>
            <a:endParaRPr lang="en-US" altLang="ja-JP" dirty="0"/>
          </a:p>
        </p:txBody>
      </p:sp>
      <p:sp>
        <p:nvSpPr>
          <p:cNvPr id="16388" name="スライド番号プレースホルダー 3">
            <a:extLst>
              <a:ext uri="{FF2B5EF4-FFF2-40B4-BE49-F238E27FC236}">
                <a16:creationId xmlns:a16="http://schemas.microsoft.com/office/drawing/2014/main" id="{F7B30CF8-3587-455C-93BC-3C8B32A225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61A7E43-79CF-469B-A1CC-A6E8976EF27A}" type="slidenum">
              <a:rPr lang="ja-JP" altLang="en-US" smtClean="0"/>
              <a:pPr/>
              <a:t>3</a:t>
            </a:fld>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a:extLst>
              <a:ext uri="{FF2B5EF4-FFF2-40B4-BE49-F238E27FC236}">
                <a16:creationId xmlns:a16="http://schemas.microsoft.com/office/drawing/2014/main" id="{3AD47BDE-7A87-4816-9991-28C4C4C1D8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ノート プレースホルダー 2">
            <a:extLst>
              <a:ext uri="{FF2B5EF4-FFF2-40B4-BE49-F238E27FC236}">
                <a16:creationId xmlns:a16="http://schemas.microsoft.com/office/drawing/2014/main" id="{DB7FF3D8-A1C3-49BC-991A-27C83D6FFA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鳥獣保護管理法は、鳥獣の保護及び管理を図るための事業を実施するとともに、猟具の使用に係る危険を予防することにより、鳥獣の保護及び管理並びに狩猟の適正化を図り、もって生物の多様性の確保、生活環境の保全及び農林水産業の健全な発展に寄与することを通じて、自然環境の恵沢を享受できる国民生活の確保及び地域社会の健全な発展に資することを目的としています。 </a:t>
            </a:r>
          </a:p>
          <a:p>
            <a:pPr eaLnBrk="1" hangingPunct="1">
              <a:spcBef>
                <a:spcPct val="0"/>
              </a:spcBef>
            </a:pPr>
            <a:endParaRPr lang="ja-JP" altLang="en-US" dirty="0"/>
          </a:p>
          <a:p>
            <a:pPr eaLnBrk="1" hangingPunct="1">
              <a:spcBef>
                <a:spcPct val="0"/>
              </a:spcBef>
            </a:pPr>
            <a:r>
              <a:rPr lang="ja-JP" altLang="en-US" dirty="0"/>
              <a:t>　この目的を達成するため、鳥獣保護管理法には、鳥獣の保護及び管理を図るための事業の実施や猟具の使用に係る危険の予防に関する規定等が定められています。 </a:t>
            </a:r>
          </a:p>
          <a:p>
            <a:pPr eaLnBrk="1" hangingPunct="1">
              <a:spcBef>
                <a:spcPct val="0"/>
              </a:spcBef>
            </a:pPr>
            <a:endParaRPr lang="ja-JP" altLang="en-US" dirty="0"/>
          </a:p>
          <a:p>
            <a:pPr eaLnBrk="1" hangingPunct="1">
              <a:spcBef>
                <a:spcPct val="0"/>
              </a:spcBef>
            </a:pPr>
            <a:r>
              <a:rPr lang="ja-JP" altLang="en-US" dirty="0"/>
              <a:t>　ここで言う生物多様性の確保とは、「生物多様性の構成員である鳥獣の保全、また鳥獣による生態系被害の防止」、生活環境の保全とは、「鳥獣による人身被害、交通被害、建物被害等の生活環境被害の防止」、農林水産業の健全な発展とは、「鳥獣による農林水産物の被害の防止」です。</a:t>
            </a:r>
          </a:p>
          <a:p>
            <a:pPr eaLnBrk="1" hangingPunct="1">
              <a:spcBef>
                <a:spcPct val="0"/>
              </a:spcBef>
            </a:pPr>
            <a:endParaRPr lang="en-US" altLang="ja-JP" dirty="0"/>
          </a:p>
          <a:p>
            <a:pPr eaLnBrk="1" hangingPunct="1">
              <a:spcBef>
                <a:spcPct val="0"/>
              </a:spcBef>
            </a:pPr>
            <a:r>
              <a:rPr lang="ja-JP" altLang="en-US" dirty="0"/>
              <a:t>　捕獲事業を行う際には、捕獲事業の目的が「生物多様性の確保」「生活環境の保全」「農林水産業の健全な発展」にあるということを意識してください。</a:t>
            </a:r>
          </a:p>
          <a:p>
            <a:pPr eaLnBrk="1" hangingPunct="1">
              <a:spcBef>
                <a:spcPct val="0"/>
              </a:spcBef>
            </a:pPr>
            <a:endParaRPr lang="ja-JP" altLang="en-US" dirty="0"/>
          </a:p>
          <a:p>
            <a:pPr eaLnBrk="1" hangingPunct="1">
              <a:spcBef>
                <a:spcPct val="0"/>
              </a:spcBef>
            </a:pPr>
            <a:r>
              <a:rPr lang="ja-JP" altLang="en-US" dirty="0"/>
              <a:t>　被害を発生させる鳥獣であっても、捕獲をして絶滅させてもよいということではなく、生物多様性の一員である鳥獣種の存続、遺伝的な多様性を保全するため地域個体群の保全、農作物や生活環境被害の軽減、それらも考慮して捕獲を行う必要があります。</a:t>
            </a:r>
          </a:p>
          <a:p>
            <a:pPr eaLnBrk="1" hangingPunct="1">
              <a:spcBef>
                <a:spcPct val="0"/>
              </a:spcBef>
            </a:pPr>
            <a:endParaRPr lang="ja-JP" altLang="en-US" dirty="0"/>
          </a:p>
          <a:p>
            <a:pPr eaLnBrk="1" hangingPunct="1">
              <a:spcBef>
                <a:spcPct val="0"/>
              </a:spcBef>
            </a:pPr>
            <a:r>
              <a:rPr lang="ja-JP" altLang="en-US" dirty="0"/>
              <a:t>なお、鳥獣保護管理法では、「鳥獣」を「鳥類又は哺乳類に属する野生動物」と定義しています。</a:t>
            </a:r>
          </a:p>
          <a:p>
            <a:pPr eaLnBrk="1" hangingPunct="1">
              <a:spcBef>
                <a:spcPct val="0"/>
              </a:spcBef>
            </a:pPr>
            <a:endParaRPr lang="en-US" altLang="ja-JP" dirty="0"/>
          </a:p>
        </p:txBody>
      </p:sp>
      <p:sp>
        <p:nvSpPr>
          <p:cNvPr id="18436" name="スライド番号プレースホルダー 3">
            <a:extLst>
              <a:ext uri="{FF2B5EF4-FFF2-40B4-BE49-F238E27FC236}">
                <a16:creationId xmlns:a16="http://schemas.microsoft.com/office/drawing/2014/main" id="{491D92BE-32FA-4D59-9B91-73A8281D0F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C012435-CD18-47C8-B3DD-0376111F2B43}" type="slidenum">
              <a:rPr lang="ja-JP" altLang="en-US" smtClean="0"/>
              <a:pPr/>
              <a:t>4</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a:extLst>
              <a:ext uri="{FF2B5EF4-FFF2-40B4-BE49-F238E27FC236}">
                <a16:creationId xmlns:a16="http://schemas.microsoft.com/office/drawing/2014/main" id="{51051A05-16BE-4EA7-9BC0-551A1A2858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ノート プレースホルダー 2">
            <a:extLst>
              <a:ext uri="{FF2B5EF4-FFF2-40B4-BE49-F238E27FC236}">
                <a16:creationId xmlns:a16="http://schemas.microsoft.com/office/drawing/2014/main" id="{CB393FC3-5B99-4AFB-9A86-7BDF1AA21A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次に、</a:t>
            </a:r>
            <a:r>
              <a:rPr lang="en-US" altLang="ja-JP" dirty="0"/>
              <a:t>2014</a:t>
            </a:r>
            <a:r>
              <a:rPr lang="ja-JP" altLang="en-US" dirty="0"/>
              <a:t>年（平成</a:t>
            </a:r>
            <a:r>
              <a:rPr lang="en-US" altLang="ja-JP" dirty="0"/>
              <a:t>26</a:t>
            </a:r>
            <a:r>
              <a:rPr lang="ja-JP" altLang="en-US" dirty="0"/>
              <a:t>年）に改正された鳥獣保護管理法の施策体系を説明します。</a:t>
            </a:r>
            <a:endParaRPr lang="en-US" altLang="ja-JP" dirty="0"/>
          </a:p>
        </p:txBody>
      </p:sp>
      <p:sp>
        <p:nvSpPr>
          <p:cNvPr id="20484" name="スライド番号プレースホルダー 3">
            <a:extLst>
              <a:ext uri="{FF2B5EF4-FFF2-40B4-BE49-F238E27FC236}">
                <a16:creationId xmlns:a16="http://schemas.microsoft.com/office/drawing/2014/main" id="{9F304CD1-4EF3-4D83-9FB0-0F29B1A48F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89D0429-50E0-47D0-B6C1-B4C15BA02202}" type="slidenum">
              <a:rPr lang="ja-JP" altLang="en-US" smtClean="0"/>
              <a:pPr/>
              <a:t>5</a:t>
            </a:fld>
            <a:endParaRPr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DD1D1B9D-E3C7-4E29-AD6E-F21A849CD9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A2D8031B-79B4-4FDA-9385-2A0A699BC5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図は、講習テキストの</a:t>
            </a:r>
            <a:r>
              <a:rPr lang="en-US" altLang="ja-JP" dirty="0"/>
              <a:t>14</a:t>
            </a:r>
            <a:r>
              <a:rPr lang="ja-JP" altLang="en-US" dirty="0"/>
              <a:t>ページにある鳥獣保護管理法の施策体系を簡略化したものです。</a:t>
            </a:r>
            <a:endParaRPr lang="en-US" altLang="ja-JP" dirty="0"/>
          </a:p>
          <a:p>
            <a:pPr eaLnBrk="1" hangingPunct="1">
              <a:spcBef>
                <a:spcPct val="0"/>
              </a:spcBef>
            </a:pPr>
            <a:endParaRPr lang="en-US" altLang="ja-JP" dirty="0"/>
          </a:p>
          <a:p>
            <a:pPr eaLnBrk="1" hangingPunct="1">
              <a:spcBef>
                <a:spcPct val="0"/>
              </a:spcBef>
            </a:pPr>
            <a:r>
              <a:rPr lang="ja-JP" altLang="en-US" dirty="0"/>
              <a:t>　鳥獣保護管理法では、国が鳥獣の保護及び管理の事業の基本指針を定め、都道府県がそれに基づき、各都道府県の鳥獣保護管理事業計画を策定しています。</a:t>
            </a:r>
            <a:endParaRPr lang="en-US" altLang="ja-JP" dirty="0"/>
          </a:p>
          <a:p>
            <a:pPr eaLnBrk="1" hangingPunct="1">
              <a:spcBef>
                <a:spcPct val="0"/>
              </a:spcBef>
            </a:pPr>
            <a:endParaRPr lang="en-US" altLang="ja-JP" dirty="0"/>
          </a:p>
          <a:p>
            <a:pPr eaLnBrk="1" hangingPunct="1">
              <a:spcBef>
                <a:spcPct val="0"/>
              </a:spcBef>
            </a:pPr>
            <a:r>
              <a:rPr lang="ja-JP" altLang="en-US" dirty="0"/>
              <a:t>　</a:t>
            </a:r>
            <a:r>
              <a:rPr lang="en-US" altLang="ja-JP" dirty="0"/>
              <a:t>2014</a:t>
            </a:r>
            <a:r>
              <a:rPr lang="ja-JP" altLang="en-US" dirty="0"/>
              <a:t>（平成</a:t>
            </a:r>
            <a:r>
              <a:rPr lang="en-US" altLang="ja-JP" dirty="0"/>
              <a:t>26</a:t>
            </a:r>
            <a:r>
              <a:rPr lang="ja-JP" altLang="en-US" dirty="0"/>
              <a:t>）年に改正された鳥獣保護管理法では、これまでの計画制度について、新たに法目的に加えた「鳥獣の管理」を含む計画制度を見直し、都道府県知事が鳥獣全般を対象として策定する「鳥獣保護事業計画」を「鳥獣保護管理事業計画」に改めました。 </a:t>
            </a:r>
          </a:p>
          <a:p>
            <a:pPr eaLnBrk="1" hangingPunct="1">
              <a:spcBef>
                <a:spcPct val="0"/>
              </a:spcBef>
            </a:pPr>
            <a:endParaRPr lang="en-US" altLang="ja-JP" dirty="0"/>
          </a:p>
          <a:p>
            <a:pPr eaLnBrk="1" hangingPunct="1">
              <a:spcBef>
                <a:spcPct val="0"/>
              </a:spcBef>
            </a:pPr>
            <a:r>
              <a:rPr lang="ja-JP" altLang="en-US" dirty="0"/>
              <a:t>　また、　都道府県が策定した鳥獣保護管理事業計画において、捕獲許可の運用、必要に応じて、</a:t>
            </a:r>
            <a:endParaRPr lang="en-US" altLang="ja-JP" dirty="0"/>
          </a:p>
          <a:p>
            <a:pPr eaLnBrk="1" hangingPunct="1">
              <a:spcBef>
                <a:spcPct val="0"/>
              </a:spcBef>
            </a:pPr>
            <a:r>
              <a:rPr lang="ja-JP" altLang="en-US" dirty="0"/>
              <a:t>・生息数が減少している鳥獣などは第一種特定鳥獣保護計画、</a:t>
            </a:r>
            <a:endParaRPr lang="en-US" altLang="ja-JP" dirty="0"/>
          </a:p>
          <a:p>
            <a:pPr eaLnBrk="1" hangingPunct="1">
              <a:spcBef>
                <a:spcPct val="0"/>
              </a:spcBef>
            </a:pPr>
            <a:r>
              <a:rPr lang="ja-JP" altLang="en-US" dirty="0"/>
              <a:t>・生息数が増加し、被害が深刻化している鳥獣などは第二種特定鳥獣管理計画</a:t>
            </a:r>
            <a:endParaRPr lang="en-US" altLang="ja-JP" dirty="0"/>
          </a:p>
          <a:p>
            <a:pPr eaLnBrk="1" hangingPunct="1">
              <a:spcBef>
                <a:spcPct val="0"/>
              </a:spcBef>
            </a:pPr>
            <a:r>
              <a:rPr lang="ja-JP" altLang="en-US" dirty="0"/>
              <a:t>を、策定することになりました。</a:t>
            </a:r>
            <a:endParaRPr lang="en-US" altLang="ja-JP" dirty="0"/>
          </a:p>
          <a:p>
            <a:pPr eaLnBrk="1" hangingPunct="1">
              <a:spcBef>
                <a:spcPct val="0"/>
              </a:spcBef>
            </a:pPr>
            <a:endParaRPr lang="en-US" altLang="ja-JP" dirty="0"/>
          </a:p>
          <a:p>
            <a:pPr eaLnBrk="1" hangingPunct="1">
              <a:spcBef>
                <a:spcPct val="0"/>
              </a:spcBef>
            </a:pPr>
            <a:r>
              <a:rPr lang="ja-JP" altLang="en-US" dirty="0"/>
              <a:t>　鳥獣の施策は、国と都道府県が役割分担しています。各主体の役割は、次項で詳しく説明しますが、</a:t>
            </a:r>
            <a:endParaRPr lang="en-US" altLang="ja-JP" dirty="0"/>
          </a:p>
          <a:p>
            <a:pPr eaLnBrk="1" hangingPunct="1">
              <a:spcBef>
                <a:spcPct val="0"/>
              </a:spcBef>
            </a:pPr>
            <a:r>
              <a:rPr lang="ja-JP" altLang="en-US" dirty="0"/>
              <a:t>この図をみると、国の役割は、</a:t>
            </a:r>
            <a:endParaRPr lang="en-US" altLang="ja-JP" dirty="0"/>
          </a:p>
          <a:p>
            <a:pPr eaLnBrk="1" hangingPunct="1">
              <a:spcBef>
                <a:spcPct val="0"/>
              </a:spcBef>
            </a:pPr>
            <a:r>
              <a:rPr lang="ja-JP" altLang="en-US" dirty="0"/>
              <a:t>・国際的、全国的な鳥獣の保護の観点から国指定鳥獣保護区の指定する</a:t>
            </a:r>
            <a:endParaRPr lang="en-US" altLang="ja-JP" dirty="0"/>
          </a:p>
          <a:p>
            <a:pPr eaLnBrk="1" hangingPunct="1">
              <a:spcBef>
                <a:spcPct val="0"/>
              </a:spcBef>
            </a:pPr>
            <a:r>
              <a:rPr lang="ja-JP" altLang="en-US" dirty="0"/>
              <a:t>・狩猟鳥獣の指定</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・狩猟制度の管理</a:t>
            </a:r>
            <a:endParaRPr lang="en-US" altLang="ja-JP" dirty="0"/>
          </a:p>
          <a:p>
            <a:pPr eaLnBrk="1" hangingPunct="1">
              <a:spcBef>
                <a:spcPct val="0"/>
              </a:spcBef>
            </a:pPr>
            <a:r>
              <a:rPr lang="ja-JP" altLang="en-US" dirty="0"/>
              <a:t>・今回の改正で加わった、指定管理鳥獣の指定</a:t>
            </a:r>
            <a:endParaRPr lang="en-US" altLang="ja-JP" dirty="0"/>
          </a:p>
          <a:p>
            <a:pPr eaLnBrk="1" hangingPunct="1">
              <a:spcBef>
                <a:spcPct val="0"/>
              </a:spcBef>
            </a:pPr>
            <a:r>
              <a:rPr lang="ja-JP" altLang="en-US" dirty="0"/>
              <a:t>です。</a:t>
            </a:r>
            <a:endParaRPr lang="en-US" altLang="ja-JP" dirty="0"/>
          </a:p>
          <a:p>
            <a:pPr eaLnBrk="1" hangingPunct="1">
              <a:spcBef>
                <a:spcPct val="0"/>
              </a:spcBef>
            </a:pPr>
            <a:endParaRPr lang="en-US" altLang="ja-JP" dirty="0"/>
          </a:p>
          <a:p>
            <a:pPr eaLnBrk="1" hangingPunct="1">
              <a:spcBef>
                <a:spcPct val="0"/>
              </a:spcBef>
            </a:pPr>
            <a:r>
              <a:rPr lang="ja-JP" altLang="en-US" dirty="0"/>
              <a:t>　また、</a:t>
            </a:r>
            <a:r>
              <a:rPr lang="en-US" altLang="ja-JP" dirty="0"/>
              <a:t>2014</a:t>
            </a:r>
            <a:r>
              <a:rPr lang="ja-JP" altLang="en-US" dirty="0"/>
              <a:t>年（平成</a:t>
            </a:r>
            <a:r>
              <a:rPr lang="en-US" altLang="ja-JP" dirty="0"/>
              <a:t>26</a:t>
            </a:r>
            <a:r>
              <a:rPr lang="ja-JP" altLang="en-US" dirty="0"/>
              <a:t>年）の改正で、国際的又は全国的に保護を図る希少鳥獣についても、国が保護又は管理計画を策定することになっています。</a:t>
            </a:r>
            <a:endParaRPr lang="en-US" altLang="ja-JP" dirty="0"/>
          </a:p>
          <a:p>
            <a:pPr eaLnBrk="1" hangingPunct="1">
              <a:spcBef>
                <a:spcPct val="0"/>
              </a:spcBef>
            </a:pPr>
            <a:endParaRPr lang="en-US" altLang="ja-JP" dirty="0"/>
          </a:p>
          <a:p>
            <a:pPr eaLnBrk="1" hangingPunct="1">
              <a:spcBef>
                <a:spcPct val="0"/>
              </a:spcBef>
            </a:pPr>
            <a:r>
              <a:rPr lang="ja-JP" altLang="en-US" dirty="0"/>
              <a:t>　都道府県の役割は、地域の鳥獣の保護の観点から都道府県指定鳥獣保護区の指定のほか、狩猟制度、捕獲許可等の具体的な運用を行うことです。</a:t>
            </a:r>
            <a:endParaRPr lang="en-US" altLang="ja-JP" dirty="0"/>
          </a:p>
          <a:p>
            <a:pPr eaLnBrk="1" hangingPunct="1">
              <a:spcBef>
                <a:spcPct val="0"/>
              </a:spcBef>
            </a:pPr>
            <a:r>
              <a:rPr lang="ja-JP" altLang="en-US" dirty="0"/>
              <a:t>　また、</a:t>
            </a:r>
            <a:r>
              <a:rPr lang="en-US" altLang="ja-JP" dirty="0"/>
              <a:t>2014</a:t>
            </a:r>
            <a:r>
              <a:rPr lang="ja-JP" altLang="en-US" dirty="0"/>
              <a:t>年の法改正で「鳥獣捕獲等の認定」も都道府県の役割になります。</a:t>
            </a:r>
            <a:endParaRPr lang="en-US" altLang="ja-JP" dirty="0"/>
          </a:p>
          <a:p>
            <a:pPr eaLnBrk="1" hangingPunct="1">
              <a:spcBef>
                <a:spcPct val="0"/>
              </a:spcBef>
            </a:pPr>
            <a:endParaRPr lang="en-US" altLang="ja-JP" dirty="0"/>
          </a:p>
          <a:p>
            <a:pPr eaLnBrk="1" hangingPunct="1">
              <a:spcBef>
                <a:spcPct val="0"/>
              </a:spcBef>
            </a:pPr>
            <a:endParaRPr lang="en-US" altLang="ja-JP" dirty="0"/>
          </a:p>
          <a:p>
            <a:pPr eaLnBrk="1" hangingPunct="1">
              <a:spcBef>
                <a:spcPct val="0"/>
              </a:spcBef>
            </a:pPr>
            <a:endParaRPr lang="en-US" altLang="ja-JP" dirty="0"/>
          </a:p>
          <a:p>
            <a:pPr eaLnBrk="1" hangingPunct="1">
              <a:spcBef>
                <a:spcPct val="0"/>
              </a:spcBef>
            </a:pPr>
            <a:endParaRPr lang="ja-JP" altLang="en-US" dirty="0"/>
          </a:p>
        </p:txBody>
      </p:sp>
      <p:sp>
        <p:nvSpPr>
          <p:cNvPr id="22532" name="スライド番号プレースホルダー 3">
            <a:extLst>
              <a:ext uri="{FF2B5EF4-FFF2-40B4-BE49-F238E27FC236}">
                <a16:creationId xmlns:a16="http://schemas.microsoft.com/office/drawing/2014/main" id="{CD7C98F7-949A-4046-B158-050626150F3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27400EA-413F-4195-9986-A60BF8EF9362}" type="slidenum">
              <a:rPr lang="ja-JP" altLang="en-US" smtClean="0"/>
              <a:pPr/>
              <a:t>6</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a:extLst>
              <a:ext uri="{FF2B5EF4-FFF2-40B4-BE49-F238E27FC236}">
                <a16:creationId xmlns:a16="http://schemas.microsoft.com/office/drawing/2014/main" id="{E3FA2F2E-312E-43CB-B460-A60191FBC7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ー 2">
            <a:extLst>
              <a:ext uri="{FF2B5EF4-FFF2-40B4-BE49-F238E27FC236}">
                <a16:creationId xmlns:a16="http://schemas.microsoft.com/office/drawing/2014/main" id="{12B88D7C-DC76-4C14-BD00-1ABC9BDB3E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テキスト</a:t>
            </a:r>
            <a:r>
              <a:rPr lang="en-US" altLang="ja-JP" dirty="0"/>
              <a:t>15</a:t>
            </a:r>
            <a:r>
              <a:rPr lang="ja-JP" altLang="en-US" dirty="0"/>
              <a:t>ページ、図</a:t>
            </a:r>
            <a:r>
              <a:rPr lang="en-US" altLang="ja-JP" dirty="0"/>
              <a:t>2-2-</a:t>
            </a:r>
            <a:r>
              <a:rPr lang="ja-JP" altLang="en-US" dirty="0"/>
              <a:t>を見てください。</a:t>
            </a:r>
            <a:endParaRPr lang="en-US" altLang="ja-JP" dirty="0"/>
          </a:p>
          <a:p>
            <a:pPr eaLnBrk="1" hangingPunct="1">
              <a:spcBef>
                <a:spcPct val="0"/>
              </a:spcBef>
            </a:pPr>
            <a:r>
              <a:rPr lang="ja-JP" altLang="en-US" dirty="0"/>
              <a:t>　</a:t>
            </a:r>
            <a:r>
              <a:rPr lang="en-US" altLang="ja-JP" dirty="0"/>
              <a:t>2014</a:t>
            </a:r>
            <a:r>
              <a:rPr lang="ja-JP" altLang="en-US" dirty="0"/>
              <a:t>年（平成</a:t>
            </a:r>
            <a:r>
              <a:rPr lang="en-US" altLang="ja-JP" dirty="0"/>
              <a:t>26</a:t>
            </a:r>
            <a:r>
              <a:rPr lang="ja-JP" altLang="en-US" dirty="0"/>
              <a:t>年）の鳥獣保護法の改正概要について掲載してあります。</a:t>
            </a:r>
            <a:endParaRPr lang="en-US" altLang="ja-JP" dirty="0"/>
          </a:p>
          <a:p>
            <a:pPr eaLnBrk="1" hangingPunct="1">
              <a:spcBef>
                <a:spcPct val="0"/>
              </a:spcBef>
            </a:pP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　ここで確認していただきたいことは、法目的に加えられた「鳥獣の管理」の定義です。</a:t>
            </a:r>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鳥獣の管理とは、生物の多様性の確保、生活環境の保全又は農林水産業の健全な発展を図る観点からその生息数を適正な水準に減少させ、又はその生息地を適正な範囲に縮小させることを指しています。</a:t>
            </a:r>
          </a:p>
          <a:p>
            <a:pPr eaLnBrk="1" hangingPunct="1">
              <a:spcBef>
                <a:spcPct val="0"/>
              </a:spcBef>
            </a:pPr>
            <a:endParaRPr lang="ja-JP" altLang="en-US" dirty="0"/>
          </a:p>
        </p:txBody>
      </p:sp>
      <p:sp>
        <p:nvSpPr>
          <p:cNvPr id="24580" name="スライド番号プレースホルダー 3">
            <a:extLst>
              <a:ext uri="{FF2B5EF4-FFF2-40B4-BE49-F238E27FC236}">
                <a16:creationId xmlns:a16="http://schemas.microsoft.com/office/drawing/2014/main" id="{BFFD71D7-B56B-4BA2-8C5C-A483C37A4C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35013" indent="-282575">
              <a:defRPr kumimoji="1">
                <a:solidFill>
                  <a:schemeClr val="tx1"/>
                </a:solidFill>
                <a:latin typeface="Calibri" panose="020F0502020204030204" pitchFamily="34" charset="0"/>
                <a:ea typeface="ＭＳ Ｐゴシック" panose="020B0600070205080204" pitchFamily="50" charset="-128"/>
              </a:defRPr>
            </a:lvl2pPr>
            <a:lvl3pPr marL="1131888" indent="-225425">
              <a:defRPr kumimoji="1">
                <a:solidFill>
                  <a:schemeClr val="tx1"/>
                </a:solidFill>
                <a:latin typeface="Calibri" panose="020F0502020204030204" pitchFamily="34" charset="0"/>
                <a:ea typeface="ＭＳ Ｐゴシック" panose="020B0600070205080204" pitchFamily="50" charset="-128"/>
              </a:defRPr>
            </a:lvl3pPr>
            <a:lvl4pPr marL="1585913" indent="-225425">
              <a:defRPr kumimoji="1">
                <a:solidFill>
                  <a:schemeClr val="tx1"/>
                </a:solidFill>
                <a:latin typeface="Calibri" panose="020F0502020204030204" pitchFamily="34" charset="0"/>
                <a:ea typeface="ＭＳ Ｐゴシック" panose="020B0600070205080204" pitchFamily="50" charset="-128"/>
              </a:defRPr>
            </a:lvl4pPr>
            <a:lvl5pPr marL="2038350" indent="-225425">
              <a:defRPr kumimoji="1">
                <a:solidFill>
                  <a:schemeClr val="tx1"/>
                </a:solidFill>
                <a:latin typeface="Calibri" panose="020F0502020204030204" pitchFamily="34" charset="0"/>
                <a:ea typeface="ＭＳ Ｐゴシック" panose="020B0600070205080204" pitchFamily="50" charset="-128"/>
              </a:defRPr>
            </a:lvl5pPr>
            <a:lvl6pPr marL="2495550" indent="-2254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52750" indent="-2254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09950" indent="-2254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67150" indent="-2254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64B7745-602E-44AA-BD72-4AA52BFF2CA9}" type="slidenum">
              <a:rPr lang="ja-JP" altLang="en-US" smtClean="0"/>
              <a:pPr/>
              <a:t>7</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a:extLst>
              <a:ext uri="{FF2B5EF4-FFF2-40B4-BE49-F238E27FC236}">
                <a16:creationId xmlns:a16="http://schemas.microsoft.com/office/drawing/2014/main" id="{AF9F8184-DD15-4768-938F-2DEA18AE35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a:extLst>
              <a:ext uri="{FF2B5EF4-FFF2-40B4-BE49-F238E27FC236}">
                <a16:creationId xmlns:a16="http://schemas.microsoft.com/office/drawing/2014/main" id="{F9CDD9CD-5F37-480A-BCFA-F3580D97E9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鳥獣保護管理法では、国、地方公共団体、事業者、民間団体、市民、専門家等が、役割を分担しながら鳥獣保護管理に取り組むことになります。</a:t>
            </a:r>
            <a:endParaRPr lang="en-US" altLang="ja-JP" dirty="0"/>
          </a:p>
          <a:p>
            <a:pPr eaLnBrk="1" hangingPunct="1">
              <a:spcBef>
                <a:spcPct val="0"/>
              </a:spcBef>
            </a:pPr>
            <a:r>
              <a:rPr lang="ja-JP" altLang="en-US" dirty="0"/>
              <a:t>捕獲事業を円滑に実施する上で、各主体にどのような役割があるのか、各主体の役割を説明します。</a:t>
            </a:r>
            <a:endParaRPr lang="en-US" altLang="ja-JP" dirty="0"/>
          </a:p>
        </p:txBody>
      </p:sp>
      <p:sp>
        <p:nvSpPr>
          <p:cNvPr id="26628" name="スライド番号プレースホルダー 3">
            <a:extLst>
              <a:ext uri="{FF2B5EF4-FFF2-40B4-BE49-F238E27FC236}">
                <a16:creationId xmlns:a16="http://schemas.microsoft.com/office/drawing/2014/main" id="{07CE2067-9257-433F-A58A-C2C0EBC4F5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BCACF8E-BD11-4CA2-AFFE-95E87B18E4DF}" type="slidenum">
              <a:rPr lang="ja-JP" altLang="en-US" smtClean="0"/>
              <a:pPr/>
              <a:t>8</a:t>
            </a:fld>
            <a:endParaRPr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ー 1">
            <a:extLst>
              <a:ext uri="{FF2B5EF4-FFF2-40B4-BE49-F238E27FC236}">
                <a16:creationId xmlns:a16="http://schemas.microsoft.com/office/drawing/2014/main" id="{9498B948-DCB6-48A6-8CF1-7F14F2B835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ー 2">
            <a:extLst>
              <a:ext uri="{FF2B5EF4-FFF2-40B4-BE49-F238E27FC236}">
                <a16:creationId xmlns:a16="http://schemas.microsoft.com/office/drawing/2014/main" id="{D8B48E8D-B995-43AC-AD71-1BB6892464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まず、国は、法律や基本指針等により、国全体としての鳥獣の保護及び管理の行政の方向性について示すとともに、これに沿った取組を促進します。</a:t>
            </a:r>
            <a:endParaRPr lang="en-US" altLang="ja-JP" dirty="0"/>
          </a:p>
          <a:p>
            <a:pPr eaLnBrk="1" hangingPunct="1">
              <a:spcBef>
                <a:spcPct val="0"/>
              </a:spcBef>
            </a:pPr>
            <a:r>
              <a:rPr lang="en-US" altLang="ja-JP" dirty="0"/>
              <a:t>2014</a:t>
            </a:r>
            <a:r>
              <a:rPr lang="ja-JP" altLang="en-US" dirty="0"/>
              <a:t>年（平成</a:t>
            </a:r>
            <a:r>
              <a:rPr lang="en-US" altLang="ja-JP" dirty="0"/>
              <a:t>26</a:t>
            </a:r>
            <a:r>
              <a:rPr lang="ja-JP" altLang="en-US" dirty="0"/>
              <a:t>年）の法律改正で大きく加わったこととしては、全国的に生息数が増加し、又は生息数の範囲が拡大し、様々な被害を及ぼし、集中的かつ広域的に管理を図る指定管理鳥獣を指定したことです。</a:t>
            </a:r>
            <a:endParaRPr lang="en-US" altLang="ja-JP" dirty="0"/>
          </a:p>
          <a:p>
            <a:pPr eaLnBrk="1" hangingPunct="1">
              <a:spcBef>
                <a:spcPct val="0"/>
              </a:spcBef>
            </a:pPr>
            <a:endParaRPr lang="en-US" altLang="ja-JP" dirty="0"/>
          </a:p>
          <a:p>
            <a:pPr eaLnBrk="1" hangingPunct="1">
              <a:spcBef>
                <a:spcPct val="0"/>
              </a:spcBef>
            </a:pPr>
            <a:r>
              <a:rPr lang="ja-JP" altLang="en-US" dirty="0"/>
              <a:t>次に、都道府県は、国の施策と連携しつつ、地域の実情を踏まえ、鳥獣保護管理事業計画や特定計画の作成により、科学的で計画的な鳥獣保護管理を実施します。</a:t>
            </a:r>
            <a:endParaRPr lang="en-US" altLang="ja-JP" dirty="0"/>
          </a:p>
          <a:p>
            <a:pPr eaLnBrk="1" hangingPunct="1">
              <a:spcBef>
                <a:spcPct val="0"/>
              </a:spcBef>
            </a:pPr>
            <a:r>
              <a:rPr lang="ja-JP" altLang="en-US" dirty="0"/>
              <a:t>特に、</a:t>
            </a:r>
            <a:r>
              <a:rPr lang="en-US" altLang="ja-JP" dirty="0"/>
              <a:t>2014</a:t>
            </a:r>
            <a:r>
              <a:rPr lang="ja-JP" altLang="en-US" dirty="0"/>
              <a:t>年（平成</a:t>
            </a:r>
            <a:r>
              <a:rPr lang="en-US" altLang="ja-JP" dirty="0"/>
              <a:t>26</a:t>
            </a:r>
            <a:r>
              <a:rPr lang="ja-JP" altLang="en-US" dirty="0"/>
              <a:t>年）の鳥獣保護法の改正により、全国的に集中的かつ広域的に管理を図る必要がある指定管理鳥獣については、必要に応じて、第二種特定鳥獣管理計画を作成し、当該鳥獣の管理の目標を設定するとともに、必要に応じて、指定管理鳥獣捕獲等実施計画で捕獲目標を定めて、市町村等が実施する当該鳥獣の捕獲全体の調整を行い、さらに、目標達成のために必要な捕獲を主体的に実施します。</a:t>
            </a:r>
            <a:endParaRPr lang="en-US" altLang="ja-JP" dirty="0"/>
          </a:p>
          <a:p>
            <a:pPr eaLnBrk="1" hangingPunct="1">
              <a:spcBef>
                <a:spcPct val="0"/>
              </a:spcBef>
            </a:pPr>
            <a:endParaRPr lang="en-US" altLang="ja-JP" dirty="0"/>
          </a:p>
          <a:p>
            <a:pPr eaLnBrk="1" hangingPunct="1">
              <a:spcBef>
                <a:spcPct val="0"/>
              </a:spcBef>
            </a:pPr>
            <a:r>
              <a:rPr lang="ja-JP" altLang="en-US" dirty="0"/>
              <a:t>市町村は、鳥獣の捕獲許可の権限を都道府県から委譲されるほか、特に農林水産物の被害防止対策等、鳥獣保護管理における市町村の役割が増大していることから、都道府県知事の定める鳥獣保護管理事業計画の下で、国及び都道府県と連携して鳥獣保護管理事業を実施していきます。</a:t>
            </a:r>
            <a:endParaRPr lang="en-US" altLang="ja-JP" dirty="0"/>
          </a:p>
        </p:txBody>
      </p:sp>
      <p:sp>
        <p:nvSpPr>
          <p:cNvPr id="28676" name="スライド番号プレースホルダー 3">
            <a:extLst>
              <a:ext uri="{FF2B5EF4-FFF2-40B4-BE49-F238E27FC236}">
                <a16:creationId xmlns:a16="http://schemas.microsoft.com/office/drawing/2014/main" id="{00D4789E-FB81-4C24-ABC2-9AB236C4CD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4CF56D5-776F-44C9-9C99-D98CDC921F84}" type="slidenum">
              <a:rPr lang="ja-JP" altLang="en-US" smtClean="0"/>
              <a:pPr/>
              <a:t>9</a:t>
            </a:fld>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F04989C5-06D1-4724-9A93-131EDA9AAC71}"/>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92486C06-B3B1-4C35-BDDC-69447EA1FDAF}"/>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a:extLst>
              <a:ext uri="{FF2B5EF4-FFF2-40B4-BE49-F238E27FC236}">
                <a16:creationId xmlns:a16="http://schemas.microsoft.com/office/drawing/2014/main" id="{727F9773-31B4-4E00-A431-A318C94AB3FD}"/>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7" name="Date Placeholder 3">
            <a:extLst>
              <a:ext uri="{FF2B5EF4-FFF2-40B4-BE49-F238E27FC236}">
                <a16:creationId xmlns:a16="http://schemas.microsoft.com/office/drawing/2014/main" id="{90887A66-3D42-443F-B27C-53AD4671CC14}"/>
              </a:ext>
            </a:extLst>
          </p:cNvPr>
          <p:cNvSpPr>
            <a:spLocks noGrp="1"/>
          </p:cNvSpPr>
          <p:nvPr>
            <p:ph type="dt" sz="half" idx="10"/>
          </p:nvPr>
        </p:nvSpPr>
        <p:spPr/>
        <p:txBody>
          <a:bodyPr/>
          <a:lstStyle>
            <a:lvl1pPr>
              <a:defRPr/>
            </a:lvl1pPr>
          </a:lstStyle>
          <a:p>
            <a:pPr>
              <a:defRPr/>
            </a:pPr>
            <a:fld id="{1E65BE47-B011-4BD7-9368-EF55F989C12E}" type="datetimeFigureOut">
              <a:rPr lang="ja-JP" altLang="en-US"/>
              <a:pPr>
                <a:defRPr/>
              </a:pPr>
              <a:t>2024/3/19</a:t>
            </a:fld>
            <a:endParaRPr lang="ja-JP" altLang="en-US" dirty="0"/>
          </a:p>
        </p:txBody>
      </p:sp>
      <p:sp>
        <p:nvSpPr>
          <p:cNvPr id="8" name="Footer Placeholder 4">
            <a:extLst>
              <a:ext uri="{FF2B5EF4-FFF2-40B4-BE49-F238E27FC236}">
                <a16:creationId xmlns:a16="http://schemas.microsoft.com/office/drawing/2014/main" id="{B74EB0FF-5D5F-4B9F-9275-33AB232D0313}"/>
              </a:ext>
            </a:extLst>
          </p:cNvPr>
          <p:cNvSpPr>
            <a:spLocks noGrp="1"/>
          </p:cNvSpPr>
          <p:nvPr>
            <p:ph type="ftr" sz="quarter" idx="11"/>
          </p:nvPr>
        </p:nvSpPr>
        <p:spPr/>
        <p:txBody>
          <a:bodyPr/>
          <a:lstStyle>
            <a:lvl1pPr>
              <a:defRPr/>
            </a:lvl1pPr>
          </a:lstStyle>
          <a:p>
            <a:pPr>
              <a:defRPr/>
            </a:pPr>
            <a:endParaRPr lang="ja-JP" altLang="en-US" dirty="0"/>
          </a:p>
        </p:txBody>
      </p:sp>
      <p:sp>
        <p:nvSpPr>
          <p:cNvPr id="9" name="Slide Number Placeholder 5">
            <a:extLst>
              <a:ext uri="{FF2B5EF4-FFF2-40B4-BE49-F238E27FC236}">
                <a16:creationId xmlns:a16="http://schemas.microsoft.com/office/drawing/2014/main" id="{4D7AEB0D-0A36-46DB-AD45-9FD6FE819093}"/>
              </a:ext>
            </a:extLst>
          </p:cNvPr>
          <p:cNvSpPr>
            <a:spLocks noGrp="1"/>
          </p:cNvSpPr>
          <p:nvPr>
            <p:ph type="sldNum" sz="quarter" idx="12"/>
          </p:nvPr>
        </p:nvSpPr>
        <p:spPr/>
        <p:txBody>
          <a:bodyPr/>
          <a:lstStyle>
            <a:lvl1pPr>
              <a:defRPr/>
            </a:lvl1pPr>
          </a:lstStyle>
          <a:p>
            <a:pPr>
              <a:defRPr/>
            </a:pPr>
            <a:fld id="{EB9D9CB4-986B-41D1-91EE-E1F656546FAA}" type="slidenum">
              <a:rPr lang="ja-JP" altLang="en-US"/>
              <a:pPr>
                <a:defRPr/>
              </a:pPr>
              <a:t>‹#›</a:t>
            </a:fld>
            <a:endParaRPr lang="ja-JP" altLang="en-US" dirty="0"/>
          </a:p>
        </p:txBody>
      </p:sp>
    </p:spTree>
    <p:extLst>
      <p:ext uri="{BB962C8B-B14F-4D97-AF65-F5344CB8AC3E}">
        <p14:creationId xmlns:p14="http://schemas.microsoft.com/office/powerpoint/2010/main" val="3289066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7468C42-D47A-4FBE-837D-01BECC755481}"/>
              </a:ext>
            </a:extLst>
          </p:cNvPr>
          <p:cNvSpPr>
            <a:spLocks noGrp="1"/>
          </p:cNvSpPr>
          <p:nvPr>
            <p:ph type="dt" sz="half" idx="10"/>
          </p:nvPr>
        </p:nvSpPr>
        <p:spPr/>
        <p:txBody>
          <a:bodyPr/>
          <a:lstStyle>
            <a:lvl1pPr>
              <a:defRPr/>
            </a:lvl1pPr>
          </a:lstStyle>
          <a:p>
            <a:pPr>
              <a:defRPr/>
            </a:pPr>
            <a:fld id="{6A4C6720-42E6-4C62-851F-94DB6AE89BC0}" type="datetimeFigureOut">
              <a:rPr lang="ja-JP" altLang="en-US"/>
              <a:pPr>
                <a:defRPr/>
              </a:pPr>
              <a:t>2024/3/19</a:t>
            </a:fld>
            <a:endParaRPr lang="ja-JP" altLang="en-US" dirty="0"/>
          </a:p>
        </p:txBody>
      </p:sp>
      <p:sp>
        <p:nvSpPr>
          <p:cNvPr id="5" name="Footer Placeholder 4">
            <a:extLst>
              <a:ext uri="{FF2B5EF4-FFF2-40B4-BE49-F238E27FC236}">
                <a16:creationId xmlns:a16="http://schemas.microsoft.com/office/drawing/2014/main" id="{359A9CF0-0FFF-47C4-BE06-859C668A6152}"/>
              </a:ext>
            </a:extLst>
          </p:cNvPr>
          <p:cNvSpPr>
            <a:spLocks noGrp="1"/>
          </p:cNvSpPr>
          <p:nvPr>
            <p:ph type="ftr" sz="quarter" idx="11"/>
          </p:nvPr>
        </p:nvSpPr>
        <p:spPr/>
        <p:txBody>
          <a:bodyPr/>
          <a:lstStyle>
            <a:lvl1pPr>
              <a:defRPr/>
            </a:lvl1pPr>
          </a:lstStyle>
          <a:p>
            <a:pPr>
              <a:defRPr/>
            </a:pPr>
            <a:endParaRPr lang="ja-JP" altLang="en-US" dirty="0"/>
          </a:p>
        </p:txBody>
      </p:sp>
      <p:sp>
        <p:nvSpPr>
          <p:cNvPr id="6" name="Slide Number Placeholder 5">
            <a:extLst>
              <a:ext uri="{FF2B5EF4-FFF2-40B4-BE49-F238E27FC236}">
                <a16:creationId xmlns:a16="http://schemas.microsoft.com/office/drawing/2014/main" id="{A85B2377-4A79-4CCC-993C-60A4C375FA5A}"/>
              </a:ext>
            </a:extLst>
          </p:cNvPr>
          <p:cNvSpPr>
            <a:spLocks noGrp="1"/>
          </p:cNvSpPr>
          <p:nvPr>
            <p:ph type="sldNum" sz="quarter" idx="12"/>
          </p:nvPr>
        </p:nvSpPr>
        <p:spPr/>
        <p:txBody>
          <a:bodyPr/>
          <a:lstStyle>
            <a:lvl1pPr>
              <a:defRPr/>
            </a:lvl1pPr>
          </a:lstStyle>
          <a:p>
            <a:pPr>
              <a:defRPr/>
            </a:pPr>
            <a:fld id="{92A09B61-A67D-4998-BFCB-B3DE7AF79D0A}" type="slidenum">
              <a:rPr lang="ja-JP" altLang="en-US"/>
              <a:pPr>
                <a:defRPr/>
              </a:pPr>
              <a:t>‹#›</a:t>
            </a:fld>
            <a:endParaRPr lang="ja-JP" altLang="en-US" dirty="0"/>
          </a:p>
        </p:txBody>
      </p:sp>
    </p:spTree>
    <p:extLst>
      <p:ext uri="{BB962C8B-B14F-4D97-AF65-F5344CB8AC3E}">
        <p14:creationId xmlns:p14="http://schemas.microsoft.com/office/powerpoint/2010/main" val="2708077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C116469E-28F9-4DC9-AAED-4BAD9666A8ED}"/>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4B808998-EBC2-46A6-A33C-406BB57BA203}"/>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Date Placeholder 3">
            <a:extLst>
              <a:ext uri="{FF2B5EF4-FFF2-40B4-BE49-F238E27FC236}">
                <a16:creationId xmlns:a16="http://schemas.microsoft.com/office/drawing/2014/main" id="{803F10E9-CD6C-4C5A-93BA-A66D2D126A8B}"/>
              </a:ext>
            </a:extLst>
          </p:cNvPr>
          <p:cNvSpPr>
            <a:spLocks noGrp="1"/>
          </p:cNvSpPr>
          <p:nvPr>
            <p:ph type="dt" sz="half" idx="10"/>
          </p:nvPr>
        </p:nvSpPr>
        <p:spPr/>
        <p:txBody>
          <a:bodyPr/>
          <a:lstStyle>
            <a:lvl1pPr>
              <a:defRPr/>
            </a:lvl1pPr>
          </a:lstStyle>
          <a:p>
            <a:pPr>
              <a:defRPr/>
            </a:pPr>
            <a:fld id="{062E7529-99E1-4848-887B-DCC2FDF918C3}" type="datetimeFigureOut">
              <a:rPr lang="ja-JP" altLang="en-US"/>
              <a:pPr>
                <a:defRPr/>
              </a:pPr>
              <a:t>2024/3/19</a:t>
            </a:fld>
            <a:endParaRPr lang="ja-JP" altLang="en-US" dirty="0"/>
          </a:p>
        </p:txBody>
      </p:sp>
      <p:sp>
        <p:nvSpPr>
          <p:cNvPr id="7" name="Footer Placeholder 4">
            <a:extLst>
              <a:ext uri="{FF2B5EF4-FFF2-40B4-BE49-F238E27FC236}">
                <a16:creationId xmlns:a16="http://schemas.microsoft.com/office/drawing/2014/main" id="{FAFCCF5E-41B6-4EBA-A870-33D313125703}"/>
              </a:ext>
            </a:extLst>
          </p:cNvPr>
          <p:cNvSpPr>
            <a:spLocks noGrp="1"/>
          </p:cNvSpPr>
          <p:nvPr>
            <p:ph type="ftr" sz="quarter" idx="11"/>
          </p:nvPr>
        </p:nvSpPr>
        <p:spPr/>
        <p:txBody>
          <a:bodyPr/>
          <a:lstStyle>
            <a:lvl1pPr>
              <a:defRPr/>
            </a:lvl1pPr>
          </a:lstStyle>
          <a:p>
            <a:pPr>
              <a:defRPr/>
            </a:pPr>
            <a:endParaRPr lang="ja-JP" altLang="en-US" dirty="0"/>
          </a:p>
        </p:txBody>
      </p:sp>
      <p:sp>
        <p:nvSpPr>
          <p:cNvPr id="8" name="Slide Number Placeholder 5">
            <a:extLst>
              <a:ext uri="{FF2B5EF4-FFF2-40B4-BE49-F238E27FC236}">
                <a16:creationId xmlns:a16="http://schemas.microsoft.com/office/drawing/2014/main" id="{78DE0095-61AC-4CCD-9665-0483713FB639}"/>
              </a:ext>
            </a:extLst>
          </p:cNvPr>
          <p:cNvSpPr>
            <a:spLocks noGrp="1"/>
          </p:cNvSpPr>
          <p:nvPr>
            <p:ph type="sldNum" sz="quarter" idx="12"/>
          </p:nvPr>
        </p:nvSpPr>
        <p:spPr/>
        <p:txBody>
          <a:bodyPr/>
          <a:lstStyle>
            <a:lvl1pPr>
              <a:defRPr/>
            </a:lvl1pPr>
          </a:lstStyle>
          <a:p>
            <a:pPr>
              <a:defRPr/>
            </a:pPr>
            <a:fld id="{2E41E4E5-A562-4F63-9BCB-C5C1198CE966}" type="slidenum">
              <a:rPr lang="ja-JP" altLang="en-US"/>
              <a:pPr>
                <a:defRPr/>
              </a:pPr>
              <a:t>‹#›</a:t>
            </a:fld>
            <a:endParaRPr lang="ja-JP" altLang="en-US" dirty="0"/>
          </a:p>
        </p:txBody>
      </p:sp>
    </p:spTree>
    <p:extLst>
      <p:ext uri="{BB962C8B-B14F-4D97-AF65-F5344CB8AC3E}">
        <p14:creationId xmlns:p14="http://schemas.microsoft.com/office/powerpoint/2010/main" val="1985378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タイトル付きの&#10;コンテンツ">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41011164-0BC1-4169-90E4-302AFF8D1AEA}"/>
              </a:ext>
            </a:extLst>
          </p:cNvPr>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8">
            <a:extLst>
              <a:ext uri="{FF2B5EF4-FFF2-40B4-BE49-F238E27FC236}">
                <a16:creationId xmlns:a16="http://schemas.microsoft.com/office/drawing/2014/main" id="{D598F8D9-B43F-4F7D-B07F-4F13494134E0}"/>
              </a:ext>
            </a:extLst>
          </p:cNvPr>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8588" y="455575"/>
            <a:ext cx="2901465" cy="2286000"/>
          </a:xfrm>
        </p:spPr>
        <p:txBody>
          <a:bodyPr/>
          <a:lstStyle>
            <a:lvl1pPr>
              <a:defRPr sz="3600" b="0">
                <a:solidFill>
                  <a:srgbClr val="FFFFFF"/>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lvl1pPr>
              <a:defRPr sz="3300"/>
            </a:lvl1pPr>
            <a:lvl2pPr>
              <a:defRPr sz="3300"/>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Date Placeholder 4">
            <a:extLst>
              <a:ext uri="{FF2B5EF4-FFF2-40B4-BE49-F238E27FC236}">
                <a16:creationId xmlns:a16="http://schemas.microsoft.com/office/drawing/2014/main" id="{723E32CF-1A4B-4BC1-8A2A-BC8B569ADBB0}"/>
              </a:ext>
            </a:extLst>
          </p:cNvPr>
          <p:cNvSpPr>
            <a:spLocks noGrp="1"/>
          </p:cNvSpPr>
          <p:nvPr>
            <p:ph type="dt" sz="half" idx="10"/>
          </p:nvPr>
        </p:nvSpPr>
        <p:spPr>
          <a:xfrm>
            <a:off x="349250" y="6459538"/>
            <a:ext cx="1963738" cy="365125"/>
          </a:xfrm>
        </p:spPr>
        <p:txBody>
          <a:bodyPr/>
          <a:lstStyle>
            <a:lvl1pPr algn="l">
              <a:defRPr/>
            </a:lvl1pPr>
          </a:lstStyle>
          <a:p>
            <a:pPr>
              <a:defRPr/>
            </a:pPr>
            <a:fld id="{3E37A4AF-4C31-4743-B05A-BEEF92EDD295}" type="datetimeFigureOut">
              <a:rPr lang="ja-JP" altLang="en-US"/>
              <a:pPr>
                <a:defRPr/>
              </a:pPr>
              <a:t>2024/3/19</a:t>
            </a:fld>
            <a:endParaRPr lang="ja-JP" altLang="en-US" dirty="0"/>
          </a:p>
        </p:txBody>
      </p:sp>
      <p:sp>
        <p:nvSpPr>
          <p:cNvPr id="7" name="Footer Placeholder 5">
            <a:extLst>
              <a:ext uri="{FF2B5EF4-FFF2-40B4-BE49-F238E27FC236}">
                <a16:creationId xmlns:a16="http://schemas.microsoft.com/office/drawing/2014/main" id="{BA359FAE-2A6F-46C7-A02B-2D7BE32E9546}"/>
              </a:ext>
            </a:extLst>
          </p:cNvPr>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ja-JP" altLang="en-US" dirty="0"/>
          </a:p>
        </p:txBody>
      </p:sp>
      <p:sp>
        <p:nvSpPr>
          <p:cNvPr id="8" name="Slide Number Placeholder 6">
            <a:extLst>
              <a:ext uri="{FF2B5EF4-FFF2-40B4-BE49-F238E27FC236}">
                <a16:creationId xmlns:a16="http://schemas.microsoft.com/office/drawing/2014/main" id="{E90B585B-A015-4077-A45D-3EA998681178}"/>
              </a:ext>
            </a:extLst>
          </p:cNvPr>
          <p:cNvSpPr>
            <a:spLocks noGrp="1"/>
          </p:cNvSpPr>
          <p:nvPr>
            <p:ph type="sldNum" sz="quarter" idx="12"/>
          </p:nvPr>
        </p:nvSpPr>
        <p:spPr/>
        <p:txBody>
          <a:bodyPr/>
          <a:lstStyle>
            <a:lvl1pPr>
              <a:defRPr>
                <a:solidFill>
                  <a:schemeClr val="tx2"/>
                </a:solidFill>
              </a:defRPr>
            </a:lvl1pPr>
          </a:lstStyle>
          <a:p>
            <a:pPr>
              <a:defRPr/>
            </a:pPr>
            <a:fld id="{A181F7A5-D048-44DF-B6D4-094790FD4366}" type="slidenum">
              <a:rPr lang="ja-JP" altLang="en-US"/>
              <a:pPr>
                <a:defRPr/>
              </a:pPr>
              <a:t>‹#›</a:t>
            </a:fld>
            <a:endParaRPr lang="ja-JP" altLang="en-US" dirty="0"/>
          </a:p>
        </p:txBody>
      </p:sp>
    </p:spTree>
    <p:extLst>
      <p:ext uri="{BB962C8B-B14F-4D97-AF65-F5344CB8AC3E}">
        <p14:creationId xmlns:p14="http://schemas.microsoft.com/office/powerpoint/2010/main" val="285372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97D3F47-8722-4A5B-8621-652740C7213F}"/>
              </a:ext>
            </a:extLst>
          </p:cNvPr>
          <p:cNvSpPr>
            <a:spLocks noGrp="1"/>
          </p:cNvSpPr>
          <p:nvPr>
            <p:ph type="dt" sz="half" idx="10"/>
          </p:nvPr>
        </p:nvSpPr>
        <p:spPr/>
        <p:txBody>
          <a:bodyPr/>
          <a:lstStyle>
            <a:lvl1pPr>
              <a:defRPr/>
            </a:lvl1pPr>
          </a:lstStyle>
          <a:p>
            <a:pPr>
              <a:defRPr/>
            </a:pPr>
            <a:fld id="{64C8F4A1-7A77-458D-86C3-BCB0319113E6}" type="datetimeFigureOut">
              <a:rPr lang="ja-JP" altLang="en-US"/>
              <a:pPr>
                <a:defRPr/>
              </a:pPr>
              <a:t>2024/3/19</a:t>
            </a:fld>
            <a:endParaRPr lang="ja-JP" altLang="en-US" dirty="0"/>
          </a:p>
        </p:txBody>
      </p:sp>
      <p:sp>
        <p:nvSpPr>
          <p:cNvPr id="5" name="Footer Placeholder 4">
            <a:extLst>
              <a:ext uri="{FF2B5EF4-FFF2-40B4-BE49-F238E27FC236}">
                <a16:creationId xmlns:a16="http://schemas.microsoft.com/office/drawing/2014/main" id="{0468523D-3C8A-4CCA-A09B-3C31138E8969}"/>
              </a:ext>
            </a:extLst>
          </p:cNvPr>
          <p:cNvSpPr>
            <a:spLocks noGrp="1"/>
          </p:cNvSpPr>
          <p:nvPr>
            <p:ph type="ftr" sz="quarter" idx="11"/>
          </p:nvPr>
        </p:nvSpPr>
        <p:spPr/>
        <p:txBody>
          <a:bodyPr/>
          <a:lstStyle>
            <a:lvl1pPr>
              <a:defRPr/>
            </a:lvl1pPr>
          </a:lstStyle>
          <a:p>
            <a:pPr>
              <a:defRPr/>
            </a:pPr>
            <a:endParaRPr lang="ja-JP" altLang="en-US" dirty="0"/>
          </a:p>
        </p:txBody>
      </p:sp>
      <p:sp>
        <p:nvSpPr>
          <p:cNvPr id="6" name="Slide Number Placeholder 5">
            <a:extLst>
              <a:ext uri="{FF2B5EF4-FFF2-40B4-BE49-F238E27FC236}">
                <a16:creationId xmlns:a16="http://schemas.microsoft.com/office/drawing/2014/main" id="{A69D6AB9-A460-4660-BFA2-D0EE624C814A}"/>
              </a:ext>
            </a:extLst>
          </p:cNvPr>
          <p:cNvSpPr>
            <a:spLocks noGrp="1"/>
          </p:cNvSpPr>
          <p:nvPr>
            <p:ph type="sldNum" sz="quarter" idx="12"/>
          </p:nvPr>
        </p:nvSpPr>
        <p:spPr/>
        <p:txBody>
          <a:bodyPr/>
          <a:lstStyle>
            <a:lvl1pPr>
              <a:defRPr/>
            </a:lvl1pPr>
          </a:lstStyle>
          <a:p>
            <a:pPr>
              <a:defRPr/>
            </a:pPr>
            <a:fld id="{C4CF2AB7-1E1A-49C5-B1DF-CBA186732925}" type="slidenum">
              <a:rPr lang="ja-JP" altLang="en-US"/>
              <a:pPr>
                <a:defRPr/>
              </a:pPr>
              <a:t>‹#›</a:t>
            </a:fld>
            <a:endParaRPr lang="ja-JP" altLang="en-US" dirty="0"/>
          </a:p>
        </p:txBody>
      </p:sp>
    </p:spTree>
    <p:extLst>
      <p:ext uri="{BB962C8B-B14F-4D97-AF65-F5344CB8AC3E}">
        <p14:creationId xmlns:p14="http://schemas.microsoft.com/office/powerpoint/2010/main" val="2215191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15E9E554-175D-437C-B490-EDBB0DF12FA4}"/>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E3E7FFF5-28C1-4D89-A691-EC572F1B162A}"/>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a:extLst>
              <a:ext uri="{FF2B5EF4-FFF2-40B4-BE49-F238E27FC236}">
                <a16:creationId xmlns:a16="http://schemas.microsoft.com/office/drawing/2014/main" id="{98FBB481-FF1C-4A41-97C6-94D2DA5D38E0}"/>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7" name="Date Placeholder 3">
            <a:extLst>
              <a:ext uri="{FF2B5EF4-FFF2-40B4-BE49-F238E27FC236}">
                <a16:creationId xmlns:a16="http://schemas.microsoft.com/office/drawing/2014/main" id="{89DE6C51-C2B8-4AE8-8ECD-57B886A485CD}"/>
              </a:ext>
            </a:extLst>
          </p:cNvPr>
          <p:cNvSpPr>
            <a:spLocks noGrp="1"/>
          </p:cNvSpPr>
          <p:nvPr>
            <p:ph type="dt" sz="half" idx="10"/>
          </p:nvPr>
        </p:nvSpPr>
        <p:spPr/>
        <p:txBody>
          <a:bodyPr/>
          <a:lstStyle>
            <a:lvl1pPr>
              <a:defRPr/>
            </a:lvl1pPr>
          </a:lstStyle>
          <a:p>
            <a:pPr>
              <a:defRPr/>
            </a:pPr>
            <a:fld id="{6D959A9E-5C00-47B2-AFE8-293F935E22E3}" type="datetimeFigureOut">
              <a:rPr lang="ja-JP" altLang="en-US"/>
              <a:pPr>
                <a:defRPr/>
              </a:pPr>
              <a:t>2024/3/19</a:t>
            </a:fld>
            <a:endParaRPr lang="ja-JP" altLang="en-US" dirty="0"/>
          </a:p>
        </p:txBody>
      </p:sp>
      <p:sp>
        <p:nvSpPr>
          <p:cNvPr id="8" name="Footer Placeholder 4">
            <a:extLst>
              <a:ext uri="{FF2B5EF4-FFF2-40B4-BE49-F238E27FC236}">
                <a16:creationId xmlns:a16="http://schemas.microsoft.com/office/drawing/2014/main" id="{EA45133D-3DE0-4CEE-BDB3-B90D8F9FD334}"/>
              </a:ext>
            </a:extLst>
          </p:cNvPr>
          <p:cNvSpPr>
            <a:spLocks noGrp="1"/>
          </p:cNvSpPr>
          <p:nvPr>
            <p:ph type="ftr" sz="quarter" idx="11"/>
          </p:nvPr>
        </p:nvSpPr>
        <p:spPr/>
        <p:txBody>
          <a:bodyPr/>
          <a:lstStyle>
            <a:lvl1pPr>
              <a:defRPr/>
            </a:lvl1pPr>
          </a:lstStyle>
          <a:p>
            <a:pPr>
              <a:defRPr/>
            </a:pPr>
            <a:endParaRPr lang="ja-JP" altLang="en-US" dirty="0"/>
          </a:p>
        </p:txBody>
      </p:sp>
      <p:sp>
        <p:nvSpPr>
          <p:cNvPr id="9" name="Slide Number Placeholder 5">
            <a:extLst>
              <a:ext uri="{FF2B5EF4-FFF2-40B4-BE49-F238E27FC236}">
                <a16:creationId xmlns:a16="http://schemas.microsoft.com/office/drawing/2014/main" id="{FA64020C-06EF-4BE2-93D7-2D6FDB662176}"/>
              </a:ext>
            </a:extLst>
          </p:cNvPr>
          <p:cNvSpPr>
            <a:spLocks noGrp="1"/>
          </p:cNvSpPr>
          <p:nvPr>
            <p:ph type="sldNum" sz="quarter" idx="12"/>
          </p:nvPr>
        </p:nvSpPr>
        <p:spPr/>
        <p:txBody>
          <a:bodyPr/>
          <a:lstStyle>
            <a:lvl1pPr>
              <a:defRPr/>
            </a:lvl1pPr>
          </a:lstStyle>
          <a:p>
            <a:pPr>
              <a:defRPr/>
            </a:pPr>
            <a:fld id="{E3EE2692-7271-421A-BA3C-A4A1940A884B}" type="slidenum">
              <a:rPr lang="ja-JP" altLang="en-US"/>
              <a:pPr>
                <a:defRPr/>
              </a:pPr>
              <a:t>‹#›</a:t>
            </a:fld>
            <a:endParaRPr lang="ja-JP" altLang="en-US" dirty="0"/>
          </a:p>
        </p:txBody>
      </p:sp>
    </p:spTree>
    <p:extLst>
      <p:ext uri="{BB962C8B-B14F-4D97-AF65-F5344CB8AC3E}">
        <p14:creationId xmlns:p14="http://schemas.microsoft.com/office/powerpoint/2010/main" val="1186613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5164E4B9-EE33-49A0-A88E-10286CC6ECFF}"/>
              </a:ext>
            </a:extLst>
          </p:cNvPr>
          <p:cNvSpPr>
            <a:spLocks noGrp="1"/>
          </p:cNvSpPr>
          <p:nvPr>
            <p:ph type="dt" sz="half" idx="10"/>
          </p:nvPr>
        </p:nvSpPr>
        <p:spPr/>
        <p:txBody>
          <a:bodyPr/>
          <a:lstStyle>
            <a:lvl1pPr>
              <a:defRPr/>
            </a:lvl1pPr>
          </a:lstStyle>
          <a:p>
            <a:pPr>
              <a:defRPr/>
            </a:pPr>
            <a:fld id="{75F23F11-0185-4242-BA22-45059ACF4F89}" type="datetimeFigureOut">
              <a:rPr lang="ja-JP" altLang="en-US"/>
              <a:pPr>
                <a:defRPr/>
              </a:pPr>
              <a:t>2024/3/19</a:t>
            </a:fld>
            <a:endParaRPr lang="ja-JP" altLang="en-US" dirty="0"/>
          </a:p>
        </p:txBody>
      </p:sp>
      <p:sp>
        <p:nvSpPr>
          <p:cNvPr id="6" name="Footer Placeholder 4">
            <a:extLst>
              <a:ext uri="{FF2B5EF4-FFF2-40B4-BE49-F238E27FC236}">
                <a16:creationId xmlns:a16="http://schemas.microsoft.com/office/drawing/2014/main" id="{AFCB62CD-90B1-43F1-B9C4-D70AB5E2E7E8}"/>
              </a:ext>
            </a:extLst>
          </p:cNvPr>
          <p:cNvSpPr>
            <a:spLocks noGrp="1"/>
          </p:cNvSpPr>
          <p:nvPr>
            <p:ph type="ftr" sz="quarter" idx="11"/>
          </p:nvPr>
        </p:nvSpPr>
        <p:spPr/>
        <p:txBody>
          <a:bodyPr/>
          <a:lstStyle>
            <a:lvl1pPr>
              <a:defRPr/>
            </a:lvl1pPr>
          </a:lstStyle>
          <a:p>
            <a:pPr>
              <a:defRPr/>
            </a:pPr>
            <a:endParaRPr lang="ja-JP" altLang="en-US" dirty="0"/>
          </a:p>
        </p:txBody>
      </p:sp>
      <p:sp>
        <p:nvSpPr>
          <p:cNvPr id="7" name="Slide Number Placeholder 5">
            <a:extLst>
              <a:ext uri="{FF2B5EF4-FFF2-40B4-BE49-F238E27FC236}">
                <a16:creationId xmlns:a16="http://schemas.microsoft.com/office/drawing/2014/main" id="{E1FC5311-A775-439F-88C1-EEA54E3A27E6}"/>
              </a:ext>
            </a:extLst>
          </p:cNvPr>
          <p:cNvSpPr>
            <a:spLocks noGrp="1"/>
          </p:cNvSpPr>
          <p:nvPr>
            <p:ph type="sldNum" sz="quarter" idx="12"/>
          </p:nvPr>
        </p:nvSpPr>
        <p:spPr/>
        <p:txBody>
          <a:bodyPr/>
          <a:lstStyle>
            <a:lvl1pPr>
              <a:defRPr/>
            </a:lvl1pPr>
          </a:lstStyle>
          <a:p>
            <a:pPr>
              <a:defRPr/>
            </a:pPr>
            <a:fld id="{EC1DF4F5-3008-4293-93B6-9D06D3D05882}" type="slidenum">
              <a:rPr lang="ja-JP" altLang="en-US"/>
              <a:pPr>
                <a:defRPr/>
              </a:pPr>
              <a:t>‹#›</a:t>
            </a:fld>
            <a:endParaRPr lang="ja-JP" altLang="en-US" dirty="0"/>
          </a:p>
        </p:txBody>
      </p:sp>
    </p:spTree>
    <p:extLst>
      <p:ext uri="{BB962C8B-B14F-4D97-AF65-F5344CB8AC3E}">
        <p14:creationId xmlns:p14="http://schemas.microsoft.com/office/powerpoint/2010/main" val="3718701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00BE0335-BD9C-473E-8889-088BB596A4C3}"/>
              </a:ext>
            </a:extLst>
          </p:cNvPr>
          <p:cNvSpPr>
            <a:spLocks noGrp="1"/>
          </p:cNvSpPr>
          <p:nvPr>
            <p:ph type="dt" sz="half" idx="10"/>
          </p:nvPr>
        </p:nvSpPr>
        <p:spPr/>
        <p:txBody>
          <a:bodyPr/>
          <a:lstStyle>
            <a:lvl1pPr>
              <a:defRPr/>
            </a:lvl1pPr>
          </a:lstStyle>
          <a:p>
            <a:pPr>
              <a:defRPr/>
            </a:pPr>
            <a:fld id="{4924C641-69FC-4F64-BBD5-55EB613D8CDF}" type="datetimeFigureOut">
              <a:rPr lang="ja-JP" altLang="en-US"/>
              <a:pPr>
                <a:defRPr/>
              </a:pPr>
              <a:t>2024/3/19</a:t>
            </a:fld>
            <a:endParaRPr lang="ja-JP" altLang="en-US" dirty="0"/>
          </a:p>
        </p:txBody>
      </p:sp>
      <p:sp>
        <p:nvSpPr>
          <p:cNvPr id="8" name="Footer Placeholder 4">
            <a:extLst>
              <a:ext uri="{FF2B5EF4-FFF2-40B4-BE49-F238E27FC236}">
                <a16:creationId xmlns:a16="http://schemas.microsoft.com/office/drawing/2014/main" id="{9B4FB1DE-6C58-4BDB-9963-5685574405EF}"/>
              </a:ext>
            </a:extLst>
          </p:cNvPr>
          <p:cNvSpPr>
            <a:spLocks noGrp="1"/>
          </p:cNvSpPr>
          <p:nvPr>
            <p:ph type="ftr" sz="quarter" idx="11"/>
          </p:nvPr>
        </p:nvSpPr>
        <p:spPr/>
        <p:txBody>
          <a:bodyPr/>
          <a:lstStyle>
            <a:lvl1pPr>
              <a:defRPr/>
            </a:lvl1pPr>
          </a:lstStyle>
          <a:p>
            <a:pPr>
              <a:defRPr/>
            </a:pPr>
            <a:endParaRPr lang="ja-JP" altLang="en-US" dirty="0"/>
          </a:p>
        </p:txBody>
      </p:sp>
      <p:sp>
        <p:nvSpPr>
          <p:cNvPr id="9" name="Slide Number Placeholder 5">
            <a:extLst>
              <a:ext uri="{FF2B5EF4-FFF2-40B4-BE49-F238E27FC236}">
                <a16:creationId xmlns:a16="http://schemas.microsoft.com/office/drawing/2014/main" id="{3EE378F6-7A72-4B8C-B9C2-F72E419B3DB2}"/>
              </a:ext>
            </a:extLst>
          </p:cNvPr>
          <p:cNvSpPr>
            <a:spLocks noGrp="1"/>
          </p:cNvSpPr>
          <p:nvPr>
            <p:ph type="sldNum" sz="quarter" idx="12"/>
          </p:nvPr>
        </p:nvSpPr>
        <p:spPr/>
        <p:txBody>
          <a:bodyPr/>
          <a:lstStyle>
            <a:lvl1pPr>
              <a:defRPr/>
            </a:lvl1pPr>
          </a:lstStyle>
          <a:p>
            <a:pPr>
              <a:defRPr/>
            </a:pPr>
            <a:fld id="{D7DB8B35-7B6D-4079-91AF-C8F7F0EAC0AB}" type="slidenum">
              <a:rPr lang="ja-JP" altLang="en-US"/>
              <a:pPr>
                <a:defRPr/>
              </a:pPr>
              <a:t>‹#›</a:t>
            </a:fld>
            <a:endParaRPr lang="ja-JP" altLang="en-US" dirty="0"/>
          </a:p>
        </p:txBody>
      </p:sp>
    </p:spTree>
    <p:extLst>
      <p:ext uri="{BB962C8B-B14F-4D97-AF65-F5344CB8AC3E}">
        <p14:creationId xmlns:p14="http://schemas.microsoft.com/office/powerpoint/2010/main" val="140167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9871F74F-7120-473F-9D73-3F274CBD4003}"/>
              </a:ext>
            </a:extLst>
          </p:cNvPr>
          <p:cNvSpPr>
            <a:spLocks noGrp="1"/>
          </p:cNvSpPr>
          <p:nvPr>
            <p:ph type="dt" sz="half" idx="10"/>
          </p:nvPr>
        </p:nvSpPr>
        <p:spPr/>
        <p:txBody>
          <a:bodyPr/>
          <a:lstStyle>
            <a:lvl1pPr>
              <a:defRPr/>
            </a:lvl1pPr>
          </a:lstStyle>
          <a:p>
            <a:pPr>
              <a:defRPr/>
            </a:pPr>
            <a:fld id="{B66B60DF-7BCF-4130-8EEA-4EE90E1D0D75}" type="datetimeFigureOut">
              <a:rPr lang="ja-JP" altLang="en-US"/>
              <a:pPr>
                <a:defRPr/>
              </a:pPr>
              <a:t>2024/3/19</a:t>
            </a:fld>
            <a:endParaRPr lang="ja-JP" altLang="en-US" dirty="0"/>
          </a:p>
        </p:txBody>
      </p:sp>
      <p:sp>
        <p:nvSpPr>
          <p:cNvPr id="4" name="Footer Placeholder 4">
            <a:extLst>
              <a:ext uri="{FF2B5EF4-FFF2-40B4-BE49-F238E27FC236}">
                <a16:creationId xmlns:a16="http://schemas.microsoft.com/office/drawing/2014/main" id="{CE82F50E-E556-408F-A71A-FB7DEEBAF803}"/>
              </a:ext>
            </a:extLst>
          </p:cNvPr>
          <p:cNvSpPr>
            <a:spLocks noGrp="1"/>
          </p:cNvSpPr>
          <p:nvPr>
            <p:ph type="ftr" sz="quarter" idx="11"/>
          </p:nvPr>
        </p:nvSpPr>
        <p:spPr/>
        <p:txBody>
          <a:bodyPr/>
          <a:lstStyle>
            <a:lvl1pPr>
              <a:defRPr/>
            </a:lvl1pPr>
          </a:lstStyle>
          <a:p>
            <a:pPr>
              <a:defRPr/>
            </a:pPr>
            <a:endParaRPr lang="ja-JP" altLang="en-US" dirty="0"/>
          </a:p>
        </p:txBody>
      </p:sp>
      <p:sp>
        <p:nvSpPr>
          <p:cNvPr id="5" name="Slide Number Placeholder 5">
            <a:extLst>
              <a:ext uri="{FF2B5EF4-FFF2-40B4-BE49-F238E27FC236}">
                <a16:creationId xmlns:a16="http://schemas.microsoft.com/office/drawing/2014/main" id="{C5842B5F-DB1D-42A4-B200-B97F8D1D263F}"/>
              </a:ext>
            </a:extLst>
          </p:cNvPr>
          <p:cNvSpPr>
            <a:spLocks noGrp="1"/>
          </p:cNvSpPr>
          <p:nvPr>
            <p:ph type="sldNum" sz="quarter" idx="12"/>
          </p:nvPr>
        </p:nvSpPr>
        <p:spPr/>
        <p:txBody>
          <a:bodyPr/>
          <a:lstStyle>
            <a:lvl1pPr>
              <a:defRPr/>
            </a:lvl1pPr>
          </a:lstStyle>
          <a:p>
            <a:pPr>
              <a:defRPr/>
            </a:pPr>
            <a:fld id="{B577B49B-8F99-4161-B3C4-EC2574A6BCE3}" type="slidenum">
              <a:rPr lang="ja-JP" altLang="en-US"/>
              <a:pPr>
                <a:defRPr/>
              </a:pPr>
              <a:t>‹#›</a:t>
            </a:fld>
            <a:endParaRPr lang="ja-JP" altLang="en-US" dirty="0"/>
          </a:p>
        </p:txBody>
      </p:sp>
    </p:spTree>
    <p:extLst>
      <p:ext uri="{BB962C8B-B14F-4D97-AF65-F5344CB8AC3E}">
        <p14:creationId xmlns:p14="http://schemas.microsoft.com/office/powerpoint/2010/main" val="278956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D006757-1DC0-46AC-B69C-E27A7DD70A48}"/>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a:extLst>
              <a:ext uri="{FF2B5EF4-FFF2-40B4-BE49-F238E27FC236}">
                <a16:creationId xmlns:a16="http://schemas.microsoft.com/office/drawing/2014/main" id="{9C0A5E0D-60DF-49B1-BCB9-90A93A5F16A1}"/>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id="{76C6DA15-DE4D-476E-B83A-B0F836D1E719}"/>
              </a:ext>
            </a:extLst>
          </p:cNvPr>
          <p:cNvSpPr>
            <a:spLocks noGrp="1"/>
          </p:cNvSpPr>
          <p:nvPr>
            <p:ph type="dt" sz="half" idx="10"/>
          </p:nvPr>
        </p:nvSpPr>
        <p:spPr/>
        <p:txBody>
          <a:bodyPr/>
          <a:lstStyle>
            <a:lvl1pPr>
              <a:defRPr/>
            </a:lvl1pPr>
          </a:lstStyle>
          <a:p>
            <a:pPr>
              <a:defRPr/>
            </a:pPr>
            <a:fld id="{28223AC6-EBEE-4DE3-8025-7B8C1725FF91}" type="datetimeFigureOut">
              <a:rPr lang="ja-JP" altLang="en-US"/>
              <a:pPr>
                <a:defRPr/>
              </a:pPr>
              <a:t>2024/3/19</a:t>
            </a:fld>
            <a:endParaRPr lang="ja-JP" altLang="en-US" dirty="0"/>
          </a:p>
        </p:txBody>
      </p:sp>
      <p:sp>
        <p:nvSpPr>
          <p:cNvPr id="5" name="Footer Placeholder 7">
            <a:extLst>
              <a:ext uri="{FF2B5EF4-FFF2-40B4-BE49-F238E27FC236}">
                <a16:creationId xmlns:a16="http://schemas.microsoft.com/office/drawing/2014/main" id="{C87DEDCC-D096-48DA-A9F5-4CF4A4C20BFA}"/>
              </a:ext>
            </a:extLst>
          </p:cNvPr>
          <p:cNvSpPr>
            <a:spLocks noGrp="1"/>
          </p:cNvSpPr>
          <p:nvPr>
            <p:ph type="ftr" sz="quarter" idx="11"/>
          </p:nvPr>
        </p:nvSpPr>
        <p:spPr/>
        <p:txBody>
          <a:bodyPr/>
          <a:lstStyle>
            <a:lvl1pPr>
              <a:defRPr>
                <a:solidFill>
                  <a:srgbClr val="FFFFFF"/>
                </a:solidFill>
              </a:defRPr>
            </a:lvl1pPr>
          </a:lstStyle>
          <a:p>
            <a:pPr>
              <a:defRPr/>
            </a:pPr>
            <a:endParaRPr lang="ja-JP" altLang="en-US" dirty="0"/>
          </a:p>
        </p:txBody>
      </p:sp>
      <p:sp>
        <p:nvSpPr>
          <p:cNvPr id="6" name="Slide Number Placeholder 8">
            <a:extLst>
              <a:ext uri="{FF2B5EF4-FFF2-40B4-BE49-F238E27FC236}">
                <a16:creationId xmlns:a16="http://schemas.microsoft.com/office/drawing/2014/main" id="{2497A0EA-D50F-4C94-8A01-E66D9EB69298}"/>
              </a:ext>
            </a:extLst>
          </p:cNvPr>
          <p:cNvSpPr>
            <a:spLocks noGrp="1"/>
          </p:cNvSpPr>
          <p:nvPr>
            <p:ph type="sldNum" sz="quarter" idx="12"/>
          </p:nvPr>
        </p:nvSpPr>
        <p:spPr/>
        <p:txBody>
          <a:bodyPr/>
          <a:lstStyle>
            <a:lvl1pPr>
              <a:defRPr/>
            </a:lvl1pPr>
          </a:lstStyle>
          <a:p>
            <a:pPr>
              <a:defRPr/>
            </a:pPr>
            <a:fld id="{F13BCFDB-C336-4717-AB6C-9CA488F7E663}" type="slidenum">
              <a:rPr lang="ja-JP" altLang="en-US"/>
              <a:pPr>
                <a:defRPr/>
              </a:pPr>
              <a:t>‹#›</a:t>
            </a:fld>
            <a:endParaRPr lang="ja-JP" altLang="en-US" dirty="0"/>
          </a:p>
        </p:txBody>
      </p:sp>
    </p:spTree>
    <p:extLst>
      <p:ext uri="{BB962C8B-B14F-4D97-AF65-F5344CB8AC3E}">
        <p14:creationId xmlns:p14="http://schemas.microsoft.com/office/powerpoint/2010/main" val="951231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22A7ED0-85FA-4518-BA6A-A92A48ED85A6}"/>
              </a:ext>
            </a:extLst>
          </p:cNvPr>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a:extLst>
              <a:ext uri="{FF2B5EF4-FFF2-40B4-BE49-F238E27FC236}">
                <a16:creationId xmlns:a16="http://schemas.microsoft.com/office/drawing/2014/main" id="{35AAE592-A8A9-4092-A8D9-BABC4E62B2D3}"/>
              </a:ext>
            </a:extLst>
          </p:cNvPr>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a:extLst>
              <a:ext uri="{FF2B5EF4-FFF2-40B4-BE49-F238E27FC236}">
                <a16:creationId xmlns:a16="http://schemas.microsoft.com/office/drawing/2014/main" id="{B524B1D6-F6D3-4315-9DB0-D44744C512C9}"/>
              </a:ext>
            </a:extLst>
          </p:cNvPr>
          <p:cNvSpPr>
            <a:spLocks noGrp="1"/>
          </p:cNvSpPr>
          <p:nvPr>
            <p:ph type="dt" sz="half" idx="10"/>
          </p:nvPr>
        </p:nvSpPr>
        <p:spPr>
          <a:xfrm>
            <a:off x="349250" y="6459538"/>
            <a:ext cx="1963738" cy="365125"/>
          </a:xfrm>
        </p:spPr>
        <p:txBody>
          <a:bodyPr/>
          <a:lstStyle>
            <a:lvl1pPr algn="l">
              <a:defRPr/>
            </a:lvl1pPr>
          </a:lstStyle>
          <a:p>
            <a:pPr>
              <a:defRPr/>
            </a:pPr>
            <a:fld id="{C2B2B436-50AD-4E83-9711-DA527D4AF34B}" type="datetimeFigureOut">
              <a:rPr lang="ja-JP" altLang="en-US"/>
              <a:pPr>
                <a:defRPr/>
              </a:pPr>
              <a:t>2024/3/19</a:t>
            </a:fld>
            <a:endParaRPr lang="ja-JP" altLang="en-US" dirty="0"/>
          </a:p>
        </p:txBody>
      </p:sp>
      <p:sp>
        <p:nvSpPr>
          <p:cNvPr id="8" name="Footer Placeholder 5">
            <a:extLst>
              <a:ext uri="{FF2B5EF4-FFF2-40B4-BE49-F238E27FC236}">
                <a16:creationId xmlns:a16="http://schemas.microsoft.com/office/drawing/2014/main" id="{EDFA07A5-E7EF-4A78-9493-68EABDCA84B0}"/>
              </a:ext>
            </a:extLst>
          </p:cNvPr>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ja-JP" altLang="en-US" dirty="0"/>
          </a:p>
        </p:txBody>
      </p:sp>
      <p:sp>
        <p:nvSpPr>
          <p:cNvPr id="9" name="Slide Number Placeholder 6">
            <a:extLst>
              <a:ext uri="{FF2B5EF4-FFF2-40B4-BE49-F238E27FC236}">
                <a16:creationId xmlns:a16="http://schemas.microsoft.com/office/drawing/2014/main" id="{E87F5F4F-7CCD-45F8-A5DA-1458F9A5DE90}"/>
              </a:ext>
            </a:extLst>
          </p:cNvPr>
          <p:cNvSpPr>
            <a:spLocks noGrp="1"/>
          </p:cNvSpPr>
          <p:nvPr>
            <p:ph type="sldNum" sz="quarter" idx="12"/>
          </p:nvPr>
        </p:nvSpPr>
        <p:spPr/>
        <p:txBody>
          <a:bodyPr/>
          <a:lstStyle>
            <a:lvl1pPr>
              <a:defRPr>
                <a:solidFill>
                  <a:schemeClr val="tx2"/>
                </a:solidFill>
              </a:defRPr>
            </a:lvl1pPr>
          </a:lstStyle>
          <a:p>
            <a:pPr>
              <a:defRPr/>
            </a:pPr>
            <a:fld id="{D504C3E8-7A1E-4D99-B276-FC6006E36F72}" type="slidenum">
              <a:rPr lang="ja-JP" altLang="en-US"/>
              <a:pPr>
                <a:defRPr/>
              </a:pPr>
              <a:t>‹#›</a:t>
            </a:fld>
            <a:endParaRPr lang="ja-JP" altLang="en-US" dirty="0"/>
          </a:p>
        </p:txBody>
      </p:sp>
    </p:spTree>
    <p:extLst>
      <p:ext uri="{BB962C8B-B14F-4D97-AF65-F5344CB8AC3E}">
        <p14:creationId xmlns:p14="http://schemas.microsoft.com/office/powerpoint/2010/main" val="230371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B8CD05-5F18-40A9-AA33-EDE33A5FF1D5}"/>
              </a:ext>
            </a:extLst>
          </p:cNvPr>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a:extLst>
              <a:ext uri="{FF2B5EF4-FFF2-40B4-BE49-F238E27FC236}">
                <a16:creationId xmlns:a16="http://schemas.microsoft.com/office/drawing/2014/main" id="{CFA494B1-4F3D-4DB1-B3C2-D0B634B21C38}"/>
              </a:ext>
            </a:extLst>
          </p:cNvPr>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dirty="0"/>
              <a:t>図を追加</a:t>
            </a:r>
            <a:endParaRPr lang="en-US" noProof="0"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a:extLst>
              <a:ext uri="{FF2B5EF4-FFF2-40B4-BE49-F238E27FC236}">
                <a16:creationId xmlns:a16="http://schemas.microsoft.com/office/drawing/2014/main" id="{3AC54B53-073F-4BF3-B90E-C6306A160E75}"/>
              </a:ext>
            </a:extLst>
          </p:cNvPr>
          <p:cNvSpPr>
            <a:spLocks noGrp="1"/>
          </p:cNvSpPr>
          <p:nvPr>
            <p:ph type="dt" sz="half" idx="10"/>
          </p:nvPr>
        </p:nvSpPr>
        <p:spPr/>
        <p:txBody>
          <a:bodyPr/>
          <a:lstStyle>
            <a:lvl1pPr>
              <a:defRPr/>
            </a:lvl1pPr>
          </a:lstStyle>
          <a:p>
            <a:pPr>
              <a:defRPr/>
            </a:pPr>
            <a:fld id="{05D79147-45FA-43C9-B854-CB9B3630B384}" type="datetimeFigureOut">
              <a:rPr lang="ja-JP" altLang="en-US"/>
              <a:pPr>
                <a:defRPr/>
              </a:pPr>
              <a:t>2024/3/19</a:t>
            </a:fld>
            <a:endParaRPr lang="ja-JP" altLang="en-US" dirty="0"/>
          </a:p>
        </p:txBody>
      </p:sp>
      <p:sp>
        <p:nvSpPr>
          <p:cNvPr id="8" name="Footer Placeholder 5">
            <a:extLst>
              <a:ext uri="{FF2B5EF4-FFF2-40B4-BE49-F238E27FC236}">
                <a16:creationId xmlns:a16="http://schemas.microsoft.com/office/drawing/2014/main" id="{4F9F6B55-B7C7-43D5-833B-A84A80515548}"/>
              </a:ext>
            </a:extLst>
          </p:cNvPr>
          <p:cNvSpPr>
            <a:spLocks noGrp="1"/>
          </p:cNvSpPr>
          <p:nvPr>
            <p:ph type="ftr" sz="quarter" idx="11"/>
          </p:nvPr>
        </p:nvSpPr>
        <p:spPr/>
        <p:txBody>
          <a:bodyPr/>
          <a:lstStyle>
            <a:lvl1pPr>
              <a:defRPr/>
            </a:lvl1pPr>
          </a:lstStyle>
          <a:p>
            <a:pPr>
              <a:defRPr/>
            </a:pPr>
            <a:endParaRPr lang="ja-JP" altLang="en-US" dirty="0"/>
          </a:p>
        </p:txBody>
      </p:sp>
      <p:sp>
        <p:nvSpPr>
          <p:cNvPr id="9" name="Slide Number Placeholder 6">
            <a:extLst>
              <a:ext uri="{FF2B5EF4-FFF2-40B4-BE49-F238E27FC236}">
                <a16:creationId xmlns:a16="http://schemas.microsoft.com/office/drawing/2014/main" id="{CEC7732F-BFDF-49E9-97C9-E054578D21BB}"/>
              </a:ext>
            </a:extLst>
          </p:cNvPr>
          <p:cNvSpPr>
            <a:spLocks noGrp="1"/>
          </p:cNvSpPr>
          <p:nvPr>
            <p:ph type="sldNum" sz="quarter" idx="12"/>
          </p:nvPr>
        </p:nvSpPr>
        <p:spPr/>
        <p:txBody>
          <a:bodyPr/>
          <a:lstStyle>
            <a:lvl1pPr>
              <a:defRPr/>
            </a:lvl1pPr>
          </a:lstStyle>
          <a:p>
            <a:pPr>
              <a:defRPr/>
            </a:pPr>
            <a:fld id="{991A2B5B-57D6-4728-82C1-102A5798115A}" type="slidenum">
              <a:rPr lang="ja-JP" altLang="en-US"/>
              <a:pPr>
                <a:defRPr/>
              </a:pPr>
              <a:t>‹#›</a:t>
            </a:fld>
            <a:endParaRPr lang="ja-JP" altLang="en-US" dirty="0"/>
          </a:p>
        </p:txBody>
      </p:sp>
    </p:spTree>
    <p:extLst>
      <p:ext uri="{BB962C8B-B14F-4D97-AF65-F5344CB8AC3E}">
        <p14:creationId xmlns:p14="http://schemas.microsoft.com/office/powerpoint/2010/main" val="772816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22401FD-EAE7-466C-A606-B31F5AA31DA7}"/>
              </a:ext>
            </a:extLst>
          </p:cNvPr>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999D15A9-E520-4A47-9086-399F96FF690B}"/>
              </a:ext>
            </a:extLst>
          </p:cNvPr>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219BAF91-3597-423C-9E12-4A23AFEC6D36}"/>
              </a:ext>
            </a:extLst>
          </p:cNvPr>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1029" name="Text Placeholder 2">
            <a:extLst>
              <a:ext uri="{FF2B5EF4-FFF2-40B4-BE49-F238E27FC236}">
                <a16:creationId xmlns:a16="http://schemas.microsoft.com/office/drawing/2014/main" id="{F5B98A9D-7E35-46FF-B8FC-9B23505E33EE}"/>
              </a:ext>
            </a:extLst>
          </p:cNvPr>
          <p:cNvSpPr>
            <a:spLocks noGrp="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9ADE9D97-8025-4115-97C0-57403322B475}"/>
              </a:ext>
            </a:extLst>
          </p:cNvPr>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ea typeface="+mn-ea"/>
              </a:defRPr>
            </a:lvl1pPr>
          </a:lstStyle>
          <a:p>
            <a:pPr>
              <a:defRPr/>
            </a:pPr>
            <a:fld id="{67CD8B77-02C5-4ED8-B65F-9B54C0D39715}" type="datetimeFigureOut">
              <a:rPr lang="ja-JP" altLang="en-US"/>
              <a:pPr>
                <a:defRPr/>
              </a:pPr>
              <a:t>2024/3/19</a:t>
            </a:fld>
            <a:endParaRPr lang="ja-JP" altLang="en-US" dirty="0"/>
          </a:p>
        </p:txBody>
      </p:sp>
      <p:sp>
        <p:nvSpPr>
          <p:cNvPr id="5" name="Footer Placeholder 4">
            <a:extLst>
              <a:ext uri="{FF2B5EF4-FFF2-40B4-BE49-F238E27FC236}">
                <a16:creationId xmlns:a16="http://schemas.microsoft.com/office/drawing/2014/main" id="{0A2CD443-7804-4585-A3F9-C65D3D11E6CA}"/>
              </a:ext>
            </a:extLst>
          </p:cNvPr>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ea typeface="+mn-ea"/>
              </a:defRPr>
            </a:lvl1pPr>
          </a:lstStyle>
          <a:p>
            <a:pPr>
              <a:defRPr/>
            </a:pPr>
            <a:endParaRPr lang="ja-JP" altLang="en-US" dirty="0"/>
          </a:p>
        </p:txBody>
      </p:sp>
      <p:sp>
        <p:nvSpPr>
          <p:cNvPr id="6" name="Slide Number Placeholder 5">
            <a:extLst>
              <a:ext uri="{FF2B5EF4-FFF2-40B4-BE49-F238E27FC236}">
                <a16:creationId xmlns:a16="http://schemas.microsoft.com/office/drawing/2014/main" id="{B26E9C5C-DDFF-47D4-A756-AF6381CE80D2}"/>
              </a:ext>
            </a:extLst>
          </p:cNvPr>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defRPr>
            </a:lvl1pPr>
          </a:lstStyle>
          <a:p>
            <a:pPr>
              <a:defRPr/>
            </a:pPr>
            <a:fld id="{47DBDCFF-DF5C-47CF-B5E8-899033E73C1B}" type="slidenum">
              <a:rPr lang="ja-JP" altLang="en-US"/>
              <a:pPr>
                <a:defRPr/>
              </a:pPr>
              <a:t>‹#›</a:t>
            </a:fld>
            <a:endParaRPr lang="ja-JP" altLang="en-US" dirty="0"/>
          </a:p>
        </p:txBody>
      </p:sp>
      <p:cxnSp>
        <p:nvCxnSpPr>
          <p:cNvPr id="10" name="Straight Connector 9">
            <a:extLst>
              <a:ext uri="{FF2B5EF4-FFF2-40B4-BE49-F238E27FC236}">
                <a16:creationId xmlns:a16="http://schemas.microsoft.com/office/drawing/2014/main" id="{F2CCA7C0-A3E1-42AD-9A7F-7F21478FFF87}"/>
              </a:ext>
            </a:extLst>
          </p:cNvPr>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11" r:id="rId1"/>
    <p:sldLayoutId id="2147483995" r:id="rId2"/>
    <p:sldLayoutId id="2147484012" r:id="rId3"/>
    <p:sldLayoutId id="2147483996" r:id="rId4"/>
    <p:sldLayoutId id="2147483997" r:id="rId5"/>
    <p:sldLayoutId id="2147483998" r:id="rId6"/>
    <p:sldLayoutId id="2147484013" r:id="rId7"/>
    <p:sldLayoutId id="2147484014" r:id="rId8"/>
    <p:sldLayoutId id="2147484015" r:id="rId9"/>
    <p:sldLayoutId id="2147483999" r:id="rId10"/>
    <p:sldLayoutId id="2147484016" r:id="rId11"/>
    <p:sldLayoutId id="2147484017" r:id="rId12"/>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017D24-74F4-466F-82B3-1F20A2405C89}"/>
              </a:ext>
            </a:extLst>
          </p:cNvPr>
          <p:cNvSpPr>
            <a:spLocks noGrp="1"/>
          </p:cNvSpPr>
          <p:nvPr>
            <p:ph type="ctrTitle"/>
          </p:nvPr>
        </p:nvSpPr>
        <p:spPr>
          <a:xfrm>
            <a:off x="633265" y="1492730"/>
            <a:ext cx="7813675" cy="2673350"/>
          </a:xfrm>
        </p:spPr>
        <p:txBody>
          <a:bodyPr anchor="ctr" anchorCtr="1"/>
          <a:lstStyle/>
          <a:p>
            <a:pPr algn="ctr" eaLnBrk="1" fontAlgn="auto" hangingPunct="1">
              <a:spcAft>
                <a:spcPts val="0"/>
              </a:spcAft>
              <a:defRPr/>
            </a:pPr>
            <a:r>
              <a:rPr lang="ja-JP" altLang="en-US" sz="4100" dirty="0"/>
              <a:t>認定鳥獣捕獲等事業者</a:t>
            </a:r>
            <a:br>
              <a:rPr lang="en-US" altLang="ja-JP" sz="4100" dirty="0"/>
            </a:br>
            <a:r>
              <a:rPr lang="ja-JP" altLang="en-US" sz="4100" dirty="0"/>
              <a:t>捕獲従事者研修資料</a:t>
            </a:r>
            <a:br>
              <a:rPr lang="en-US" altLang="ja-JP" sz="4100" dirty="0"/>
            </a:br>
            <a:br>
              <a:rPr lang="en-US" altLang="ja-JP" sz="4000" dirty="0"/>
            </a:br>
            <a:r>
              <a:rPr lang="en-US" altLang="ja-JP" sz="3600" dirty="0">
                <a:latin typeface="+mj-ea"/>
              </a:rPr>
              <a:t>2</a:t>
            </a:r>
            <a:r>
              <a:rPr lang="ja-JP" altLang="en-US" sz="3600" dirty="0">
                <a:latin typeface="+mj-ea"/>
              </a:rPr>
              <a:t>　</a:t>
            </a:r>
            <a:r>
              <a:rPr lang="ja-JP" altLang="en-US" sz="3600" dirty="0"/>
              <a:t>鳥獣の保護又は管理に関連する法令</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04E1F789-E33F-433A-A70E-5E09D24052A8}"/>
              </a:ext>
            </a:extLst>
          </p:cNvPr>
          <p:cNvSpPr txBox="1">
            <a:spLocks/>
          </p:cNvSpPr>
          <p:nvPr/>
        </p:nvSpPr>
        <p:spPr>
          <a:xfrm>
            <a:off x="552450" y="1812925"/>
            <a:ext cx="8151813" cy="3959225"/>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fontAlgn="auto">
              <a:buFont typeface="Calibri" panose="020F0502020204030204" pitchFamily="34" charset="0"/>
              <a:buNone/>
              <a:defRPr/>
            </a:pPr>
            <a:r>
              <a:rPr lang="ja-JP" altLang="en-US" sz="2700" dirty="0"/>
              <a:t>③事業者、民間団体、市民</a:t>
            </a:r>
            <a:endParaRPr lang="en-US" altLang="ja-JP" sz="2700" dirty="0"/>
          </a:p>
          <a:p>
            <a:pPr fontAlgn="auto">
              <a:buFont typeface="Wingdings" panose="05000000000000000000" pitchFamily="2" charset="2"/>
              <a:buChar char="q"/>
              <a:defRPr/>
            </a:pPr>
            <a:r>
              <a:rPr lang="ja-JP" altLang="en-US" sz="2700" dirty="0"/>
              <a:t>行政と連携を図り、鳥獣保護管理活動に参加</a:t>
            </a:r>
            <a:endParaRPr lang="en-US" altLang="ja-JP" sz="2700" dirty="0"/>
          </a:p>
          <a:p>
            <a:pPr fontAlgn="auto">
              <a:buFont typeface="Wingdings" panose="05000000000000000000" pitchFamily="2" charset="2"/>
              <a:buChar char="q"/>
              <a:defRPr/>
            </a:pPr>
            <a:r>
              <a:rPr lang="ja-JP" altLang="en-US" sz="2700" dirty="0"/>
              <a:t>地域住民が一体となり、被害防止活動を行う</a:t>
            </a:r>
            <a:endParaRPr lang="en-US" altLang="ja-JP" sz="2700" dirty="0"/>
          </a:p>
          <a:p>
            <a:pPr marL="0" indent="0" fontAlgn="auto">
              <a:buFont typeface="Calibri" panose="020F0502020204030204" pitchFamily="34" charset="0"/>
              <a:buNone/>
              <a:defRPr/>
            </a:pPr>
            <a:endParaRPr lang="en-US" altLang="ja-JP" sz="2700" dirty="0"/>
          </a:p>
          <a:p>
            <a:pPr marL="0" indent="0" fontAlgn="auto">
              <a:buFont typeface="Calibri" panose="020F0502020204030204" pitchFamily="34" charset="0"/>
              <a:buNone/>
              <a:defRPr/>
            </a:pPr>
            <a:r>
              <a:rPr lang="ja-JP" altLang="en-US" sz="2700" dirty="0"/>
              <a:t>④専門家等の役割</a:t>
            </a:r>
            <a:endParaRPr lang="en-US" altLang="ja-JP" sz="2700" dirty="0"/>
          </a:p>
          <a:p>
            <a:pPr fontAlgn="auto">
              <a:buFont typeface="Wingdings" panose="05000000000000000000" pitchFamily="2" charset="2"/>
              <a:buChar char="q"/>
              <a:defRPr/>
            </a:pPr>
            <a:r>
              <a:rPr lang="ja-JP" altLang="en-US" sz="2700" dirty="0"/>
              <a:t>必要に応じて、地方公共団体等に助言や指導を行う　　　　</a:t>
            </a:r>
            <a:endParaRPr lang="en-US" altLang="ja-JP" sz="2700" dirty="0"/>
          </a:p>
        </p:txBody>
      </p:sp>
      <p:sp>
        <p:nvSpPr>
          <p:cNvPr id="29699" name="コンテンツ プレースホルダー 2">
            <a:extLst>
              <a:ext uri="{FF2B5EF4-FFF2-40B4-BE49-F238E27FC236}">
                <a16:creationId xmlns:a16="http://schemas.microsoft.com/office/drawing/2014/main" id="{D16270FF-CB39-41C9-A459-4BB057706793}"/>
              </a:ext>
            </a:extLst>
          </p:cNvPr>
          <p:cNvSpPr txBox="1">
            <a:spLocks/>
          </p:cNvSpPr>
          <p:nvPr/>
        </p:nvSpPr>
        <p:spPr bwMode="auto">
          <a:xfrm>
            <a:off x="304800" y="717550"/>
            <a:ext cx="86471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200" u="sng" dirty="0">
                <a:latin typeface="+mj-ea"/>
                <a:ea typeface="+mj-ea"/>
              </a:rPr>
              <a:t>2.1.3</a:t>
            </a:r>
            <a:r>
              <a:rPr lang="ja-JP" altLang="en-US" sz="3200" u="sng" dirty="0">
                <a:latin typeface="+mj-ea"/>
                <a:ea typeface="+mj-ea"/>
              </a:rPr>
              <a:t>　鳥獣保護管理法における各主体の役割 ２</a:t>
            </a:r>
            <a:endParaRPr lang="en-US" altLang="ja-JP" sz="3200" u="sng" dirty="0">
              <a:latin typeface="+mj-ea"/>
              <a:ea typeface="+mj-ea"/>
            </a:endParaRPr>
          </a:p>
        </p:txBody>
      </p:sp>
      <p:sp>
        <p:nvSpPr>
          <p:cNvPr id="29700" name="テキスト ボックス 5">
            <a:extLst>
              <a:ext uri="{FF2B5EF4-FFF2-40B4-BE49-F238E27FC236}">
                <a16:creationId xmlns:a16="http://schemas.microsoft.com/office/drawing/2014/main" id="{3F0E4E69-4C68-46CC-A7E9-DF9332E0EFBE}"/>
              </a:ext>
            </a:extLst>
          </p:cNvPr>
          <p:cNvSpPr txBox="1">
            <a:spLocks noChangeArrowheads="1"/>
          </p:cNvSpPr>
          <p:nvPr/>
        </p:nvSpPr>
        <p:spPr bwMode="auto">
          <a:xfrm>
            <a:off x="6819900" y="0"/>
            <a:ext cx="232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16</a:t>
            </a:r>
            <a:r>
              <a:rPr lang="ja-JP" altLang="en-US" sz="2000" dirty="0">
                <a:latin typeface="+mn-ea"/>
                <a:ea typeface="+mn-ea"/>
              </a:rPr>
              <a:t>ページ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E680D1-B9C4-4B7E-BFE6-470D1FABFA91}"/>
              </a:ext>
            </a:extLst>
          </p:cNvPr>
          <p:cNvSpPr>
            <a:spLocks noGrp="1"/>
          </p:cNvSpPr>
          <p:nvPr>
            <p:ph type="title"/>
          </p:nvPr>
        </p:nvSpPr>
        <p:spPr>
          <a:xfrm>
            <a:off x="822324" y="353085"/>
            <a:ext cx="8222087" cy="1343953"/>
          </a:xfrm>
        </p:spPr>
        <p:txBody>
          <a:bodyPr>
            <a:noAutofit/>
          </a:bodyPr>
          <a:lstStyle/>
          <a:p>
            <a:pPr eaLnBrk="1" fontAlgn="auto" hangingPunct="1">
              <a:spcAft>
                <a:spcPts val="0"/>
              </a:spcAft>
              <a:defRPr/>
            </a:pPr>
            <a:r>
              <a:rPr lang="en-US" altLang="ja-JP" sz="3600" dirty="0">
                <a:solidFill>
                  <a:schemeClr val="tx1">
                    <a:lumMod val="75000"/>
                    <a:lumOff val="25000"/>
                  </a:schemeClr>
                </a:solidFill>
                <a:latin typeface="+mj-ea"/>
              </a:rPr>
              <a:t>2.1</a:t>
            </a:r>
            <a:r>
              <a:rPr lang="ja-JP" altLang="en-US" sz="3600" dirty="0">
                <a:solidFill>
                  <a:schemeClr val="tx1">
                    <a:lumMod val="75000"/>
                    <a:lumOff val="25000"/>
                  </a:schemeClr>
                </a:solidFill>
                <a:latin typeface="+mj-ea"/>
              </a:rPr>
              <a:t>　鳥獣の保護及び管理並びに狩猟の適正化に関する法律</a:t>
            </a:r>
            <a:endParaRPr lang="en-US" sz="3600" dirty="0">
              <a:solidFill>
                <a:schemeClr val="tx1">
                  <a:lumMod val="75000"/>
                  <a:lumOff val="25000"/>
                </a:schemeClr>
              </a:solidFill>
              <a:latin typeface="+mj-ea"/>
            </a:endParaRPr>
          </a:p>
        </p:txBody>
      </p:sp>
      <p:sp>
        <p:nvSpPr>
          <p:cNvPr id="31747" name="コンテンツ プレースホルダー 2">
            <a:extLst>
              <a:ext uri="{FF2B5EF4-FFF2-40B4-BE49-F238E27FC236}">
                <a16:creationId xmlns:a16="http://schemas.microsoft.com/office/drawing/2014/main" id="{6AB1C1AF-B59C-4867-BB43-2BB31645014D}"/>
              </a:ext>
            </a:extLst>
          </p:cNvPr>
          <p:cNvSpPr>
            <a:spLocks noGrp="1"/>
          </p:cNvSpPr>
          <p:nvPr>
            <p:ph idx="1"/>
          </p:nvPr>
        </p:nvSpPr>
        <p:spPr>
          <a:xfrm>
            <a:off x="1062038" y="2314575"/>
            <a:ext cx="7134225" cy="3962400"/>
          </a:xfrm>
        </p:spPr>
        <p:txBody>
          <a:bodyPr/>
          <a:lstStyle/>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latin typeface="+mj-ea"/>
                <a:ea typeface="+mj-ea"/>
              </a:rPr>
              <a:t>2.1.1</a:t>
            </a:r>
            <a:r>
              <a:rPr lang="ja-JP" altLang="en-US" sz="2700" dirty="0">
                <a:latin typeface="+mj-ea"/>
                <a:ea typeface="+mj-ea"/>
              </a:rPr>
              <a:t>　鳥獣保護管理法の目的</a:t>
            </a:r>
            <a:endParaRPr lang="en-US" altLang="ja-JP" sz="2700" dirty="0">
              <a:latin typeface="+mj-ea"/>
              <a:ea typeface="+mj-ea"/>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latin typeface="+mj-ea"/>
                <a:ea typeface="+mj-ea"/>
              </a:rPr>
              <a:t>2.1.2</a:t>
            </a:r>
            <a:r>
              <a:rPr lang="ja-JP" altLang="en-US" sz="2700" dirty="0">
                <a:latin typeface="+mj-ea"/>
                <a:ea typeface="+mj-ea"/>
              </a:rPr>
              <a:t>　鳥獣保護管理法の施策体系</a:t>
            </a:r>
            <a:endParaRPr lang="en-US" altLang="ja-JP" sz="2700" dirty="0">
              <a:latin typeface="+mj-ea"/>
              <a:ea typeface="+mj-ea"/>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latin typeface="+mj-ea"/>
                <a:ea typeface="+mj-ea"/>
              </a:rPr>
              <a:t>2.1.3</a:t>
            </a:r>
            <a:r>
              <a:rPr lang="ja-JP" altLang="en-US" sz="2700" dirty="0">
                <a:latin typeface="+mj-ea"/>
                <a:ea typeface="+mj-ea"/>
              </a:rPr>
              <a:t>　鳥獣保護管理法における各主体の役割</a:t>
            </a:r>
            <a:endParaRPr lang="en-US" altLang="ja-JP" sz="2700" dirty="0">
              <a:latin typeface="+mj-ea"/>
              <a:ea typeface="+mj-ea"/>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solidFill>
                  <a:srgbClr val="C00000"/>
                </a:solidFill>
                <a:latin typeface="+mj-ea"/>
                <a:ea typeface="+mj-ea"/>
              </a:rPr>
              <a:t>2.1.4</a:t>
            </a:r>
            <a:r>
              <a:rPr lang="ja-JP" altLang="en-US" sz="2700" dirty="0">
                <a:solidFill>
                  <a:srgbClr val="C00000"/>
                </a:solidFill>
                <a:latin typeface="+mj-ea"/>
                <a:ea typeface="+mj-ea"/>
              </a:rPr>
              <a:t>　鳥獣の捕獲等の種類</a:t>
            </a:r>
            <a:endParaRPr lang="en-US" altLang="ja-JP" sz="2700" dirty="0">
              <a:solidFill>
                <a:srgbClr val="C00000"/>
              </a:solidFill>
              <a:latin typeface="+mj-ea"/>
              <a:ea typeface="+mj-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コンテンツ プレースホルダー 2">
            <a:extLst>
              <a:ext uri="{FF2B5EF4-FFF2-40B4-BE49-F238E27FC236}">
                <a16:creationId xmlns:a16="http://schemas.microsoft.com/office/drawing/2014/main" id="{5E39F5DA-CC0F-4DAF-B65C-11C79E4ADDA1}"/>
              </a:ext>
            </a:extLst>
          </p:cNvPr>
          <p:cNvSpPr txBox="1">
            <a:spLocks/>
          </p:cNvSpPr>
          <p:nvPr/>
        </p:nvSpPr>
        <p:spPr bwMode="auto">
          <a:xfrm>
            <a:off x="289586" y="0"/>
            <a:ext cx="83661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latin typeface="+mj-ea"/>
                <a:ea typeface="+mj-ea"/>
              </a:rPr>
              <a:t>2.1.4</a:t>
            </a:r>
            <a:r>
              <a:rPr lang="ja-JP" altLang="en-US" sz="3600" u="sng" dirty="0">
                <a:latin typeface="+mj-ea"/>
                <a:ea typeface="+mj-ea"/>
              </a:rPr>
              <a:t>　鳥獣の捕獲等の種類</a:t>
            </a:r>
            <a:endParaRPr lang="en-US" altLang="ja-JP" sz="3600" u="sng" dirty="0">
              <a:latin typeface="+mj-ea"/>
              <a:ea typeface="+mj-ea"/>
            </a:endParaRPr>
          </a:p>
        </p:txBody>
      </p:sp>
      <p:sp>
        <p:nvSpPr>
          <p:cNvPr id="33865" name="テキスト ボックス 5">
            <a:extLst>
              <a:ext uri="{FF2B5EF4-FFF2-40B4-BE49-F238E27FC236}">
                <a16:creationId xmlns:a16="http://schemas.microsoft.com/office/drawing/2014/main" id="{083E1971-09B4-4E04-A78A-1A0A03F33C49}"/>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18</a:t>
            </a:r>
            <a:r>
              <a:rPr lang="ja-JP" altLang="en-US" sz="2000" dirty="0">
                <a:latin typeface="+mn-ea"/>
                <a:ea typeface="+mn-ea"/>
              </a:rPr>
              <a:t>ページ</a:t>
            </a:r>
          </a:p>
        </p:txBody>
      </p:sp>
      <p:graphicFrame>
        <p:nvGraphicFramePr>
          <p:cNvPr id="3" name="表 2">
            <a:extLst>
              <a:ext uri="{FF2B5EF4-FFF2-40B4-BE49-F238E27FC236}">
                <a16:creationId xmlns:a16="http://schemas.microsoft.com/office/drawing/2014/main" id="{B612F39F-3F65-E7FC-4101-E158609296C0}"/>
              </a:ext>
            </a:extLst>
          </p:cNvPr>
          <p:cNvGraphicFramePr>
            <a:graphicFrameLocks noGrp="1"/>
          </p:cNvGraphicFramePr>
          <p:nvPr>
            <p:extLst>
              <p:ext uri="{D42A27DB-BD31-4B8C-83A1-F6EECF244321}">
                <p14:modId xmlns:p14="http://schemas.microsoft.com/office/powerpoint/2010/main" val="3947282225"/>
              </p:ext>
            </p:extLst>
          </p:nvPr>
        </p:nvGraphicFramePr>
        <p:xfrm>
          <a:off x="144000" y="695938"/>
          <a:ext cx="8856000" cy="5616000"/>
        </p:xfrm>
        <a:graphic>
          <a:graphicData uri="http://schemas.openxmlformats.org/drawingml/2006/table">
            <a:tbl>
              <a:tblPr firstRow="1" firstCol="1" bandRow="1">
                <a:tableStyleId>{93296810-A885-4BE3-A3E7-6D5BEEA58F35}</a:tableStyleId>
              </a:tblPr>
              <a:tblGrid>
                <a:gridCol w="1045083">
                  <a:extLst>
                    <a:ext uri="{9D8B030D-6E8A-4147-A177-3AD203B41FA5}">
                      <a16:colId xmlns:a16="http://schemas.microsoft.com/office/drawing/2014/main" val="20000"/>
                    </a:ext>
                  </a:extLst>
                </a:gridCol>
                <a:gridCol w="1621738">
                  <a:extLst>
                    <a:ext uri="{9D8B030D-6E8A-4147-A177-3AD203B41FA5}">
                      <a16:colId xmlns:a16="http://schemas.microsoft.com/office/drawing/2014/main" val="20001"/>
                    </a:ext>
                  </a:extLst>
                </a:gridCol>
                <a:gridCol w="1884711">
                  <a:extLst>
                    <a:ext uri="{9D8B030D-6E8A-4147-A177-3AD203B41FA5}">
                      <a16:colId xmlns:a16="http://schemas.microsoft.com/office/drawing/2014/main" val="20002"/>
                    </a:ext>
                  </a:extLst>
                </a:gridCol>
                <a:gridCol w="1287973">
                  <a:extLst>
                    <a:ext uri="{9D8B030D-6E8A-4147-A177-3AD203B41FA5}">
                      <a16:colId xmlns:a16="http://schemas.microsoft.com/office/drawing/2014/main" val="20003"/>
                    </a:ext>
                  </a:extLst>
                </a:gridCol>
                <a:gridCol w="1287973">
                  <a:extLst>
                    <a:ext uri="{9D8B030D-6E8A-4147-A177-3AD203B41FA5}">
                      <a16:colId xmlns:a16="http://schemas.microsoft.com/office/drawing/2014/main" val="20004"/>
                    </a:ext>
                  </a:extLst>
                </a:gridCol>
                <a:gridCol w="261980">
                  <a:extLst>
                    <a:ext uri="{9D8B030D-6E8A-4147-A177-3AD203B41FA5}">
                      <a16:colId xmlns:a16="http://schemas.microsoft.com/office/drawing/2014/main" val="20005"/>
                    </a:ext>
                  </a:extLst>
                </a:gridCol>
                <a:gridCol w="1466542">
                  <a:extLst>
                    <a:ext uri="{9D8B030D-6E8A-4147-A177-3AD203B41FA5}">
                      <a16:colId xmlns:a16="http://schemas.microsoft.com/office/drawing/2014/main" val="864145383"/>
                    </a:ext>
                  </a:extLst>
                </a:gridCol>
              </a:tblGrid>
              <a:tr h="342340">
                <a:tc rowSpan="4">
                  <a:txBody>
                    <a:bodyPr/>
                    <a:lstStyle/>
                    <a:p>
                      <a:pPr algn="ctr">
                        <a:spcAft>
                          <a:spcPts val="0"/>
                        </a:spcAft>
                      </a:pPr>
                      <a:r>
                        <a:rPr lang="ja-JP" sz="1600" b="1" dirty="0">
                          <a:effectLst/>
                        </a:rPr>
                        <a:t>分類</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rowSpan="4">
                  <a:txBody>
                    <a:bodyPr/>
                    <a:lstStyle/>
                    <a:p>
                      <a:pPr algn="ctr">
                        <a:spcAft>
                          <a:spcPts val="0"/>
                        </a:spcAft>
                      </a:pPr>
                      <a:r>
                        <a:rPr lang="ja-JP" sz="1600" b="1" dirty="0">
                          <a:effectLst/>
                        </a:rPr>
                        <a:t>狩猟</a:t>
                      </a:r>
                      <a:endParaRPr lang="en-US" sz="1600" b="1" dirty="0">
                        <a:effectLst/>
                      </a:endParaRPr>
                    </a:p>
                    <a:p>
                      <a:pPr algn="ctr">
                        <a:spcAft>
                          <a:spcPts val="0"/>
                        </a:spcAft>
                      </a:pPr>
                      <a:r>
                        <a:rPr lang="ja-JP" sz="1600" b="1" dirty="0">
                          <a:effectLst/>
                        </a:rPr>
                        <a:t>（登録狩猟）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gridSpan="5">
                  <a:txBody>
                    <a:bodyPr/>
                    <a:lstStyle/>
                    <a:p>
                      <a:pPr algn="ctr">
                        <a:spcAft>
                          <a:spcPts val="0"/>
                        </a:spcAft>
                      </a:pPr>
                      <a:r>
                        <a:rPr lang="ja-JP" sz="1600" b="1" dirty="0">
                          <a:effectLst/>
                        </a:rPr>
                        <a:t>狩猟（登録狩猟）以外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solidFill>
                      <a:schemeClr val="accent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spcAft>
                          <a:spcPts val="0"/>
                        </a:spcAft>
                      </a:pP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solidFill>
                      <a:schemeClr val="accent5"/>
                    </a:solidFill>
                  </a:tcPr>
                </a:tc>
                <a:extLst>
                  <a:ext uri="{0D108BD9-81ED-4DB2-BD59-A6C34878D82A}">
                    <a16:rowId xmlns:a16="http://schemas.microsoft.com/office/drawing/2014/main" val="10000"/>
                  </a:ext>
                </a:extLst>
              </a:tr>
              <a:tr h="276504">
                <a:tc vMerge="1">
                  <a:txBody>
                    <a:bodyPr/>
                    <a:lstStyle/>
                    <a:p>
                      <a:endParaRPr lang="en-US"/>
                    </a:p>
                  </a:txBody>
                  <a:tcPr/>
                </a:tc>
                <a:tc vMerge="1">
                  <a:txBody>
                    <a:bodyPr/>
                    <a:lstStyle/>
                    <a:p>
                      <a:endParaRPr lang="en-US"/>
                    </a:p>
                  </a:txBody>
                  <a:tcPr/>
                </a:tc>
                <a:tc gridSpan="4">
                  <a:txBody>
                    <a:bodyPr/>
                    <a:lstStyle/>
                    <a:p>
                      <a:pPr algn="ctr">
                        <a:spcAft>
                          <a:spcPts val="0"/>
                        </a:spcAft>
                      </a:pPr>
                      <a:r>
                        <a:rPr lang="ja-JP" sz="1600" b="1" dirty="0">
                          <a:effectLst/>
                        </a:rPr>
                        <a:t>許可捕獲</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600" b="1" dirty="0">
                          <a:effectLst/>
                        </a:rPr>
                        <a:t>捕獲等事業</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rowSpan="3">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600" b="1" dirty="0">
                          <a:effectLst/>
                        </a:rPr>
                        <a:t>捕獲等事業</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1"/>
                  </a:ext>
                </a:extLst>
              </a:tr>
              <a:tr h="366770">
                <a:tc vMerge="1">
                  <a:txBody>
                    <a:bodyPr/>
                    <a:lstStyle/>
                    <a:p>
                      <a:endParaRPr lang="en-US"/>
                    </a:p>
                  </a:txBody>
                  <a:tcPr/>
                </a:tc>
                <a:tc vMerge="1">
                  <a:txBody>
                    <a:bodyPr/>
                    <a:lstStyle/>
                    <a:p>
                      <a:endParaRPr lang="en-US"/>
                    </a:p>
                  </a:txBody>
                  <a:tcPr/>
                </a:tc>
                <a:tc rowSpan="2">
                  <a:txBody>
                    <a:bodyPr/>
                    <a:lstStyle/>
                    <a:p>
                      <a:pPr algn="ctr">
                        <a:spcAft>
                          <a:spcPts val="0"/>
                        </a:spcAft>
                      </a:pPr>
                      <a:r>
                        <a:rPr lang="ja-JP" sz="1600" b="1" dirty="0">
                          <a:effectLst/>
                        </a:rPr>
                        <a:t>学術研究、鳥獣の</a:t>
                      </a:r>
                      <a:endParaRPr lang="en-US" altLang="ja-JP" sz="1600" b="1" dirty="0">
                        <a:effectLst/>
                      </a:endParaRPr>
                    </a:p>
                    <a:p>
                      <a:pPr algn="ctr">
                        <a:spcAft>
                          <a:spcPts val="0"/>
                        </a:spcAft>
                      </a:pPr>
                      <a:r>
                        <a:rPr lang="ja-JP" sz="1600" b="1" dirty="0">
                          <a:effectLst/>
                        </a:rPr>
                        <a:t>保護、その他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3">
                  <a:txBody>
                    <a:bodyPr/>
                    <a:lstStyle/>
                    <a:p>
                      <a:pPr algn="ctr">
                        <a:spcAft>
                          <a:spcPts val="0"/>
                        </a:spcAft>
                      </a:pPr>
                      <a:r>
                        <a:rPr lang="ja-JP" altLang="en-US" sz="1600" b="1" dirty="0">
                          <a:effectLst/>
                        </a:rPr>
                        <a:t>鳥獣の管理</a:t>
                      </a:r>
                      <a:endParaRPr lang="en-US" sz="1600" b="1" dirty="0">
                        <a:effectLst/>
                      </a:endParaRPr>
                    </a:p>
                  </a:txBody>
                  <a:tcPr marL="55269" marR="55269" marT="0" marB="0" anchor="ctr">
                    <a:lnB w="12700" cap="flat" cmpd="sng" algn="ctr">
                      <a:solidFill>
                        <a:schemeClr val="bg1"/>
                      </a:solidFill>
                      <a:prstDash val="solid"/>
                      <a:round/>
                      <a:headEnd type="none" w="med" len="med"/>
                      <a:tailEnd type="none" w="med" len="med"/>
                    </a:lnB>
                  </a:tcPr>
                </a:tc>
                <a:tc hMerge="1">
                  <a:txBody>
                    <a:bodyPr/>
                    <a:lstStyle/>
                    <a:p>
                      <a:endParaRPr dirty="0"/>
                    </a:p>
                  </a:txBody>
                  <a:tcPr marL="55269" marR="55269" marT="0" marB="0" anchor="ctr">
                    <a:lnB w="12700" cap="flat" cmpd="sng" algn="ctr">
                      <a:solidFill>
                        <a:schemeClr val="tx1"/>
                      </a:solidFill>
                      <a:prstDash val="solid"/>
                      <a:round/>
                      <a:headEnd type="none" w="med" len="med"/>
                      <a:tailEnd type="none" w="med" len="med"/>
                    </a:lnB>
                  </a:tcPr>
                </a:tc>
                <a:tc hMerge="1">
                  <a:txBody>
                    <a:bodyPr/>
                    <a:lstStyle/>
                    <a:p>
                      <a:endParaRPr lang="en-US"/>
                    </a:p>
                  </a:txBody>
                  <a:tcPr/>
                </a:tc>
                <a:tc vMerge="1">
                  <a:txBody>
                    <a:bodyPr/>
                    <a:lstStyle/>
                    <a:p>
                      <a:endParaRPr kumimoji="1" lang="ja-JP" altLang="en-US"/>
                    </a:p>
                  </a:txBody>
                  <a:tcPr/>
                </a:tc>
                <a:extLst>
                  <a:ext uri="{0D108BD9-81ED-4DB2-BD59-A6C34878D82A}">
                    <a16:rowId xmlns:a16="http://schemas.microsoft.com/office/drawing/2014/main" val="10002"/>
                  </a:ext>
                </a:extLst>
              </a:tr>
              <a:tr h="3667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effectLst/>
                        </a:rPr>
                        <a:t>被害防止</a:t>
                      </a:r>
                      <a:endParaRPr lang="en-US" altLang="ja-JP" sz="1600" b="1" dirty="0">
                        <a:effectLst/>
                      </a:endParaRPr>
                    </a:p>
                  </a:txBody>
                  <a:tcPr marL="55269" marR="55269" marT="0" marB="0" anchor="ctr">
                    <a:lnT w="12700" cap="flat" cmpd="sng" algn="ctr">
                      <a:solidFill>
                        <a:schemeClr val="bg1"/>
                      </a:solidFill>
                      <a:prstDash val="solid"/>
                      <a:round/>
                      <a:headEnd type="none" w="med" len="med"/>
                      <a:tailEnd type="none" w="med" len="med"/>
                    </a:lnT>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600" b="1" dirty="0">
                          <a:effectLst/>
                        </a:rPr>
                        <a:t>個体数調整</a:t>
                      </a:r>
                      <a:endParaRPr lang="en-US" altLang="ja-JP"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50897933"/>
                  </a:ext>
                </a:extLst>
              </a:tr>
              <a:tr h="489025">
                <a:tc>
                  <a:txBody>
                    <a:bodyPr/>
                    <a:lstStyle/>
                    <a:p>
                      <a:pPr algn="ctr">
                        <a:spcAft>
                          <a:spcPts val="0"/>
                        </a:spcAft>
                      </a:pPr>
                      <a:r>
                        <a:rPr lang="ja-JP" sz="1600" b="1" dirty="0">
                          <a:effectLst/>
                        </a:rPr>
                        <a:t>目的</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just">
                        <a:spcAft>
                          <a:spcPts val="0"/>
                        </a:spcAft>
                      </a:pPr>
                      <a:r>
                        <a:rPr lang="en-US" sz="1600" b="1" dirty="0">
                          <a:effectLst/>
                        </a:rPr>
                        <a:t> </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学術研究、鳥獣の</a:t>
                      </a:r>
                      <a:endParaRPr lang="en-US" altLang="ja-JP" sz="1600" b="1" dirty="0">
                        <a:effectLst/>
                      </a:endParaRPr>
                    </a:p>
                    <a:p>
                      <a:pPr algn="ctr">
                        <a:spcAft>
                          <a:spcPts val="0"/>
                        </a:spcAft>
                      </a:pPr>
                      <a:r>
                        <a:rPr lang="ja-JP" sz="1600" b="1" dirty="0">
                          <a:effectLst/>
                        </a:rPr>
                        <a:t>保護、その他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農林業被害等の防止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3">
                  <a:txBody>
                    <a:bodyPr/>
                    <a:lstStyle/>
                    <a:p>
                      <a:pPr algn="ctr">
                        <a:spcAft>
                          <a:spcPts val="0"/>
                        </a:spcAft>
                      </a:pPr>
                      <a:r>
                        <a:rPr lang="ja-JP" sz="1600" b="1">
                          <a:effectLst/>
                        </a:rPr>
                        <a:t>生息数または生息範囲の抑制</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pPr algn="ctr">
                        <a:spcAft>
                          <a:spcPts val="0"/>
                        </a:spcAft>
                      </a:pP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3"/>
                  </a:ext>
                </a:extLst>
              </a:tr>
              <a:tr h="489025">
                <a:tc>
                  <a:txBody>
                    <a:bodyPr/>
                    <a:lstStyle/>
                    <a:p>
                      <a:pPr algn="ctr">
                        <a:spcAft>
                          <a:spcPts val="0"/>
                        </a:spcAft>
                      </a:pPr>
                      <a:r>
                        <a:rPr lang="ja-JP" sz="1600" b="1" dirty="0">
                          <a:effectLst/>
                        </a:rPr>
                        <a:t>対象鳥獣</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狩猟鳥獣</a:t>
                      </a:r>
                      <a:r>
                        <a:rPr lang="en-US" sz="1600" b="1" dirty="0">
                          <a:effectLst/>
                        </a:rPr>
                        <a:t>(46</a:t>
                      </a:r>
                      <a:r>
                        <a:rPr lang="ja-JP" sz="1600" b="1" dirty="0">
                          <a:effectLst/>
                        </a:rPr>
                        <a:t>種</a:t>
                      </a:r>
                      <a:r>
                        <a:rPr lang="en-US" sz="1600" b="1" dirty="0">
                          <a:effectLst/>
                        </a:rPr>
                        <a:t>)</a:t>
                      </a:r>
                    </a:p>
                    <a:p>
                      <a:pPr algn="ctr">
                        <a:spcAft>
                          <a:spcPts val="0"/>
                        </a:spcAft>
                      </a:pPr>
                      <a:r>
                        <a:rPr lang="ja-JP" sz="1600" b="1" dirty="0">
                          <a:effectLst/>
                        </a:rPr>
                        <a:t>※卵、ひなを除く</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鳥獣及び卵</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a:txBody>
                    <a:bodyPr/>
                    <a:lstStyle/>
                    <a:p>
                      <a:pPr algn="ctr">
                        <a:spcAft>
                          <a:spcPts val="0"/>
                        </a:spcAft>
                      </a:pPr>
                      <a:r>
                        <a:rPr lang="ja-JP" sz="1600" b="1" dirty="0">
                          <a:effectLst/>
                        </a:rPr>
                        <a:t>第二種</a:t>
                      </a:r>
                      <a:endParaRPr lang="en-US" altLang="ja-JP" sz="1600" b="1" dirty="0">
                        <a:effectLst/>
                      </a:endParaRPr>
                    </a:p>
                    <a:p>
                      <a:pPr algn="ctr">
                        <a:spcAft>
                          <a:spcPts val="0"/>
                        </a:spcAft>
                      </a:pPr>
                      <a:r>
                        <a:rPr lang="ja-JP" sz="1600" b="1" dirty="0">
                          <a:effectLst/>
                        </a:rPr>
                        <a:t>特定鳥獣</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300" b="1" dirty="0">
                          <a:effectLst/>
                        </a:rPr>
                        <a:t>（ニホンジカ・イノシシ）</a:t>
                      </a:r>
                      <a:endParaRPr lang="en-US" sz="13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pPr algn="ctr">
                        <a:spcAft>
                          <a:spcPts val="0"/>
                        </a:spcAft>
                      </a:pPr>
                      <a:endParaRPr lang="en-US" sz="13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4"/>
                  </a:ext>
                </a:extLst>
              </a:tr>
              <a:tr h="489025">
                <a:tc>
                  <a:txBody>
                    <a:bodyPr/>
                    <a:lstStyle/>
                    <a:p>
                      <a:pPr algn="ctr">
                        <a:spcAft>
                          <a:spcPts val="0"/>
                        </a:spcAft>
                      </a:pPr>
                      <a:r>
                        <a:rPr lang="ja-JP" sz="1600" b="1" dirty="0">
                          <a:effectLst/>
                        </a:rPr>
                        <a:t>捕獲方法</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法定猟法</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5">
                  <a:txBody>
                    <a:bodyPr/>
                    <a:lstStyle/>
                    <a:p>
                      <a:pPr algn="ctr">
                        <a:spcAft>
                          <a:spcPts val="0"/>
                        </a:spcAft>
                      </a:pPr>
                      <a:r>
                        <a:rPr lang="ja-JP" sz="1600" b="1" dirty="0">
                          <a:effectLst/>
                        </a:rPr>
                        <a:t>法定猟法以外も可</a:t>
                      </a:r>
                      <a:endParaRPr lang="en-US" sz="1600" b="1" dirty="0">
                        <a:effectLst/>
                      </a:endParaRPr>
                    </a:p>
                    <a:p>
                      <a:pPr algn="ctr">
                        <a:spcAft>
                          <a:spcPts val="0"/>
                        </a:spcAft>
                      </a:pPr>
                      <a:r>
                        <a:rPr lang="ja-JP" sz="1600" b="1" dirty="0">
                          <a:effectLst/>
                        </a:rPr>
                        <a:t>（危険猟法等については制限あり）</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spcAft>
                          <a:spcPts val="0"/>
                        </a:spcAft>
                      </a:pP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5"/>
                  </a:ext>
                </a:extLst>
              </a:tr>
              <a:tr h="513508">
                <a:tc>
                  <a:txBody>
                    <a:bodyPr/>
                    <a:lstStyle/>
                    <a:p>
                      <a:pPr algn="ctr">
                        <a:spcAft>
                          <a:spcPts val="0"/>
                        </a:spcAft>
                      </a:pPr>
                      <a:r>
                        <a:rPr lang="ja-JP" sz="1600" b="1" dirty="0">
                          <a:effectLst/>
                        </a:rPr>
                        <a:t>実施時期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a:effectLst/>
                        </a:rPr>
                        <a:t>狩猟期間</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許可された期間</a:t>
                      </a:r>
                      <a:endParaRPr lang="en-US" sz="1600" b="1" dirty="0">
                        <a:effectLst/>
                      </a:endParaRPr>
                    </a:p>
                    <a:p>
                      <a:pPr algn="ctr">
                        <a:spcAft>
                          <a:spcPts val="0"/>
                        </a:spcAft>
                      </a:pPr>
                      <a:r>
                        <a:rPr lang="ja-JP" sz="1600" b="1" dirty="0">
                          <a:effectLst/>
                        </a:rPr>
                        <a:t>（通年可能）</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事業実施期間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事業実施期間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6"/>
                  </a:ext>
                </a:extLst>
              </a:tr>
              <a:tr h="733539">
                <a:tc>
                  <a:txBody>
                    <a:bodyPr/>
                    <a:lstStyle/>
                    <a:p>
                      <a:pPr algn="ctr">
                        <a:spcAft>
                          <a:spcPts val="0"/>
                        </a:spcAft>
                      </a:pPr>
                      <a:r>
                        <a:rPr lang="ja-JP" sz="1600" b="1" dirty="0">
                          <a:effectLst/>
                        </a:rPr>
                        <a:t>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a:effectLst/>
                        </a:rPr>
                        <a:t>鳥獣保護区や休猟区等の狩猟禁止の区域以外</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許可された区域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事業実施区域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7"/>
                  </a:ext>
                </a:extLst>
              </a:tr>
              <a:tr h="489025">
                <a:tc>
                  <a:txBody>
                    <a:bodyPr/>
                    <a:lstStyle/>
                    <a:p>
                      <a:pPr algn="ctr">
                        <a:spcAft>
                          <a:spcPts val="0"/>
                        </a:spcAft>
                      </a:pPr>
                      <a:r>
                        <a:rPr lang="ja-JP" sz="1600" b="1" dirty="0">
                          <a:effectLst/>
                        </a:rPr>
                        <a:t>実施主体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rowSpan="2">
                  <a:txBody>
                    <a:bodyPr/>
                    <a:lstStyle/>
                    <a:p>
                      <a:pPr algn="ctr">
                        <a:spcAft>
                          <a:spcPts val="0"/>
                        </a:spcAft>
                      </a:pPr>
                      <a:r>
                        <a:rPr lang="ja-JP" sz="1600" b="1" dirty="0">
                          <a:effectLst/>
                        </a:rPr>
                        <a:t>狩猟者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許可申請者</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市町村等</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都道府県等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pPr algn="ctr">
                        <a:spcAft>
                          <a:spcPts val="0"/>
                        </a:spcAft>
                      </a:pPr>
                      <a:r>
                        <a:rPr lang="ja-JP" sz="1600" b="1" dirty="0">
                          <a:effectLst/>
                        </a:rPr>
                        <a:t>都道府県</a:t>
                      </a:r>
                      <a:endParaRPr lang="en-US" sz="1600" b="1" dirty="0">
                        <a:effectLst/>
                      </a:endParaRPr>
                    </a:p>
                    <a:p>
                      <a:pPr algn="ctr">
                        <a:spcAft>
                          <a:spcPts val="0"/>
                        </a:spcAft>
                      </a:pPr>
                      <a:r>
                        <a:rPr lang="ja-JP" sz="1600" b="1" dirty="0">
                          <a:effectLst/>
                        </a:rPr>
                        <a:t>国の機関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都道府県</a:t>
                      </a:r>
                      <a:endParaRPr lang="en-US" sz="1600" b="1">
                        <a:effectLst/>
                      </a:endParaRPr>
                    </a:p>
                    <a:p>
                      <a:pPr algn="ctr">
                        <a:spcAft>
                          <a:spcPts val="0"/>
                        </a:spcAft>
                      </a:pPr>
                      <a:r>
                        <a:rPr lang="ja-JP" sz="1600" b="1">
                          <a:effectLst/>
                        </a:rPr>
                        <a:t>国の機関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8"/>
                  </a:ext>
                </a:extLst>
              </a:tr>
              <a:tr h="571444">
                <a:tc>
                  <a:txBody>
                    <a:bodyPr/>
                    <a:lstStyle/>
                    <a:p>
                      <a:pPr algn="ctr">
                        <a:spcAft>
                          <a:spcPts val="0"/>
                        </a:spcAft>
                      </a:pPr>
                      <a:r>
                        <a:rPr lang="ja-JP" sz="1600" b="1" dirty="0">
                          <a:effectLst/>
                        </a:rPr>
                        <a:t>捕獲</a:t>
                      </a:r>
                      <a:endParaRPr lang="en-US" altLang="ja-JP" sz="1600" b="1" dirty="0">
                        <a:effectLst/>
                      </a:endParaRPr>
                    </a:p>
                    <a:p>
                      <a:pPr algn="ctr">
                        <a:spcAft>
                          <a:spcPts val="0"/>
                        </a:spcAft>
                      </a:pPr>
                      <a:r>
                        <a:rPr lang="ja-JP" sz="1600" b="1" dirty="0">
                          <a:effectLst/>
                        </a:rPr>
                        <a:t>実施者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vMerge="1">
                  <a:txBody>
                    <a:bodyPr/>
                    <a:lstStyle/>
                    <a:p>
                      <a:endParaRPr lang="en-US"/>
                    </a:p>
                  </a:txBody>
                  <a:tcPr/>
                </a:tc>
                <a:tc gridSpan="4">
                  <a:txBody>
                    <a:bodyPr/>
                    <a:lstStyle/>
                    <a:p>
                      <a:pPr algn="ctr">
                        <a:spcAft>
                          <a:spcPts val="0"/>
                        </a:spcAft>
                      </a:pPr>
                      <a:r>
                        <a:rPr lang="ja-JP" sz="1600" b="1" dirty="0">
                          <a:effectLst/>
                        </a:rPr>
                        <a:t>許可された者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認定鳥獣捕獲等</a:t>
                      </a:r>
                      <a:endParaRPr lang="en-US" altLang="ja-JP" sz="1600" b="1" dirty="0">
                        <a:effectLst/>
                      </a:endParaRPr>
                    </a:p>
                    <a:p>
                      <a:pPr algn="ctr">
                        <a:spcAft>
                          <a:spcPts val="0"/>
                        </a:spcAft>
                      </a:pPr>
                      <a:r>
                        <a:rPr lang="ja-JP" sz="1600" b="1" dirty="0">
                          <a:effectLst/>
                        </a:rPr>
                        <a:t>事業者等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認定鳥獣捕獲等事業者等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9"/>
                  </a:ext>
                </a:extLst>
              </a:tr>
              <a:tr h="489025">
                <a:tc>
                  <a:txBody>
                    <a:bodyPr/>
                    <a:lstStyle/>
                    <a:p>
                      <a:pPr algn="ctr">
                        <a:spcAft>
                          <a:spcPts val="0"/>
                        </a:spcAft>
                      </a:pPr>
                      <a:r>
                        <a:rPr lang="ja-JP" sz="1600" b="1" dirty="0">
                          <a:effectLst/>
                        </a:rPr>
                        <a:t>必要な</a:t>
                      </a:r>
                      <a:endParaRPr lang="en-US" altLang="ja-JP" sz="1600" b="1" dirty="0">
                        <a:effectLst/>
                      </a:endParaRPr>
                    </a:p>
                    <a:p>
                      <a:pPr algn="ctr">
                        <a:spcAft>
                          <a:spcPts val="0"/>
                        </a:spcAft>
                      </a:pPr>
                      <a:r>
                        <a:rPr lang="ja-JP" sz="1600" b="1" dirty="0">
                          <a:effectLst/>
                        </a:rPr>
                        <a:t>手続き</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狩猟免許の取得</a:t>
                      </a:r>
                      <a:endParaRPr lang="en-US" sz="1600" b="1" dirty="0">
                        <a:effectLst/>
                      </a:endParaRPr>
                    </a:p>
                    <a:p>
                      <a:pPr algn="ctr">
                        <a:spcAft>
                          <a:spcPts val="0"/>
                        </a:spcAft>
                      </a:pPr>
                      <a:r>
                        <a:rPr lang="ja-JP" sz="1600" b="1" dirty="0">
                          <a:effectLst/>
                        </a:rPr>
                        <a:t>狩猟者登録</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許可の取得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事業の受託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事業の受託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EF4849-B20C-456D-9ABC-DC2C35146524}"/>
              </a:ext>
            </a:extLst>
          </p:cNvPr>
          <p:cNvSpPr>
            <a:spLocks noGrp="1"/>
          </p:cNvSpPr>
          <p:nvPr>
            <p:ph type="title"/>
          </p:nvPr>
        </p:nvSpPr>
        <p:spPr>
          <a:xfrm>
            <a:off x="822324" y="1163638"/>
            <a:ext cx="8321675" cy="555625"/>
          </a:xfrm>
        </p:spPr>
        <p:txBody>
          <a:bodyPr>
            <a:noAutofit/>
          </a:bodyPr>
          <a:lstStyle/>
          <a:p>
            <a:pPr eaLnBrk="1" fontAlgn="auto" hangingPunct="1">
              <a:spcAft>
                <a:spcPts val="0"/>
              </a:spcAft>
              <a:defRPr/>
            </a:pPr>
            <a:r>
              <a:rPr lang="en-US" altLang="ja-JP" sz="3600" dirty="0">
                <a:solidFill>
                  <a:schemeClr val="tx1">
                    <a:lumMod val="75000"/>
                    <a:lumOff val="25000"/>
                  </a:schemeClr>
                </a:solidFill>
                <a:latin typeface="+mj-ea"/>
              </a:rPr>
              <a:t>2</a:t>
            </a:r>
            <a:r>
              <a:rPr lang="ja-JP" altLang="en-US" sz="3600" dirty="0">
                <a:solidFill>
                  <a:schemeClr val="tx1">
                    <a:lumMod val="75000"/>
                    <a:lumOff val="25000"/>
                  </a:schemeClr>
                </a:solidFill>
                <a:latin typeface="+mj-ea"/>
              </a:rPr>
              <a:t>　鳥獣の保護又は管理に関連する法令</a:t>
            </a:r>
            <a:endParaRPr lang="en-US" sz="3600" dirty="0">
              <a:solidFill>
                <a:schemeClr val="tx1">
                  <a:lumMod val="75000"/>
                  <a:lumOff val="25000"/>
                </a:schemeClr>
              </a:solidFill>
              <a:latin typeface="+mj-ea"/>
            </a:endParaRPr>
          </a:p>
        </p:txBody>
      </p:sp>
      <p:sp>
        <p:nvSpPr>
          <p:cNvPr id="38915" name="コンテンツ プレースホルダー 2">
            <a:extLst>
              <a:ext uri="{FF2B5EF4-FFF2-40B4-BE49-F238E27FC236}">
                <a16:creationId xmlns:a16="http://schemas.microsoft.com/office/drawing/2014/main" id="{9E3C8B65-F98B-42E9-8D19-C5ED084B1C4E}"/>
              </a:ext>
            </a:extLst>
          </p:cNvPr>
          <p:cNvSpPr>
            <a:spLocks noGrp="1"/>
          </p:cNvSpPr>
          <p:nvPr>
            <p:ph idx="1"/>
          </p:nvPr>
        </p:nvSpPr>
        <p:spPr/>
        <p:txBody>
          <a:bodyPr/>
          <a:lstStyle/>
          <a:p>
            <a:pPr eaLnBrk="1" hangingPunct="1"/>
            <a:endParaRPr lang="en-US" altLang="ja-JP" sz="2700" dirty="0">
              <a:latin typeface="+mj-ea"/>
              <a:ea typeface="+mj-ea"/>
            </a:endParaRPr>
          </a:p>
          <a:p>
            <a:pPr eaLnBrk="1" hangingPunct="1"/>
            <a:r>
              <a:rPr lang="en-US" altLang="ja-JP" sz="2700" dirty="0">
                <a:latin typeface="+mj-ea"/>
                <a:ea typeface="+mj-ea"/>
              </a:rPr>
              <a:t>2.1</a:t>
            </a:r>
            <a:r>
              <a:rPr lang="ja-JP" altLang="en-US" sz="2700" dirty="0">
                <a:latin typeface="+mj-ea"/>
                <a:ea typeface="+mj-ea"/>
              </a:rPr>
              <a:t>　鳥獣の保護及び管理並びに狩猟の適正化に関する法律</a:t>
            </a:r>
            <a:endParaRPr lang="en-US" altLang="ja-JP" sz="2700" dirty="0">
              <a:latin typeface="+mj-ea"/>
              <a:ea typeface="+mj-ea"/>
            </a:endParaRPr>
          </a:p>
          <a:p>
            <a:pPr eaLnBrk="1" hangingPunct="1"/>
            <a:r>
              <a:rPr lang="en-US" altLang="ja-JP" sz="2700" dirty="0">
                <a:solidFill>
                  <a:srgbClr val="C00000"/>
                </a:solidFill>
                <a:latin typeface="+mj-ea"/>
                <a:ea typeface="+mj-ea"/>
              </a:rPr>
              <a:t>2.2</a:t>
            </a:r>
            <a:r>
              <a:rPr lang="ja-JP" altLang="en-US" sz="2700" dirty="0">
                <a:solidFill>
                  <a:srgbClr val="C00000"/>
                </a:solidFill>
                <a:latin typeface="+mj-ea"/>
                <a:ea typeface="+mj-ea"/>
              </a:rPr>
              <a:t>　各法令の概論</a:t>
            </a:r>
            <a:endParaRPr lang="en-US" altLang="ja-JP" sz="2700" dirty="0">
              <a:solidFill>
                <a:srgbClr val="C00000"/>
              </a:solidFill>
              <a:latin typeface="+mj-ea"/>
              <a:ea typeface="+mj-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6307DD-E58E-47A2-8C4C-E0C18EB4FEB8}"/>
              </a:ext>
            </a:extLst>
          </p:cNvPr>
          <p:cNvSpPr>
            <a:spLocks noGrp="1"/>
          </p:cNvSpPr>
          <p:nvPr>
            <p:ph type="title"/>
          </p:nvPr>
        </p:nvSpPr>
        <p:spPr>
          <a:xfrm>
            <a:off x="733331" y="287339"/>
            <a:ext cx="7632794" cy="663276"/>
          </a:xfrm>
        </p:spPr>
        <p:txBody>
          <a:bodyPr>
            <a:normAutofit/>
          </a:bodyPr>
          <a:lstStyle/>
          <a:p>
            <a:pPr eaLnBrk="1" fontAlgn="auto" hangingPunct="1">
              <a:spcAft>
                <a:spcPts val="0"/>
              </a:spcAft>
              <a:defRPr/>
            </a:pPr>
            <a:r>
              <a:rPr lang="en-US" altLang="ja-JP" sz="3600" dirty="0">
                <a:solidFill>
                  <a:schemeClr val="tx1">
                    <a:lumMod val="75000"/>
                    <a:lumOff val="25000"/>
                  </a:schemeClr>
                </a:solidFill>
                <a:latin typeface="+mj-ea"/>
              </a:rPr>
              <a:t>2.2</a:t>
            </a:r>
            <a:r>
              <a:rPr lang="ja-JP" altLang="en-US" sz="3600" dirty="0">
                <a:solidFill>
                  <a:schemeClr val="tx1">
                    <a:lumMod val="75000"/>
                    <a:lumOff val="25000"/>
                  </a:schemeClr>
                </a:solidFill>
                <a:latin typeface="+mj-ea"/>
              </a:rPr>
              <a:t>　各法令の概論</a:t>
            </a:r>
            <a:endParaRPr lang="en-US" sz="3600" dirty="0">
              <a:solidFill>
                <a:schemeClr val="tx1">
                  <a:lumMod val="75000"/>
                  <a:lumOff val="25000"/>
                </a:schemeClr>
              </a:solidFill>
              <a:latin typeface="+mj-ea"/>
            </a:endParaRPr>
          </a:p>
        </p:txBody>
      </p:sp>
      <p:sp>
        <p:nvSpPr>
          <p:cNvPr id="40963" name="コンテンツ プレースホルダー 2">
            <a:extLst>
              <a:ext uri="{FF2B5EF4-FFF2-40B4-BE49-F238E27FC236}">
                <a16:creationId xmlns:a16="http://schemas.microsoft.com/office/drawing/2014/main" id="{22E1387B-FA17-4EBD-A0F3-20918E6EC9A8}"/>
              </a:ext>
            </a:extLst>
          </p:cNvPr>
          <p:cNvSpPr>
            <a:spLocks noGrp="1"/>
          </p:cNvSpPr>
          <p:nvPr>
            <p:ph idx="1"/>
          </p:nvPr>
        </p:nvSpPr>
        <p:spPr>
          <a:xfrm>
            <a:off x="822325" y="950615"/>
            <a:ext cx="8321675" cy="5349332"/>
          </a:xfrm>
          <a:solidFill>
            <a:schemeClr val="bg1"/>
          </a:solidFill>
        </p:spPr>
        <p:txBody>
          <a:bodyPr/>
          <a:lstStyle/>
          <a:p>
            <a:pPr marL="0" indent="0" eaLnBrk="1" hangingPunct="1">
              <a:buFont typeface="Calibri" panose="020F0502020204030204" pitchFamily="34" charset="0"/>
              <a:buNone/>
            </a:pPr>
            <a:r>
              <a:rPr lang="en-US" altLang="ja-JP" sz="2700" dirty="0">
                <a:latin typeface="+mj-ea"/>
                <a:ea typeface="+mj-ea"/>
              </a:rPr>
              <a:t>2.2.1</a:t>
            </a:r>
            <a:r>
              <a:rPr lang="ja-JP" altLang="en-US" sz="2700" dirty="0">
                <a:latin typeface="+mj-ea"/>
                <a:ea typeface="+mj-ea"/>
              </a:rPr>
              <a:t>　銃砲刀剣類所持等取締法</a:t>
            </a:r>
            <a:endParaRPr lang="en-US" altLang="ja-JP" sz="2700" dirty="0">
              <a:latin typeface="+mj-ea"/>
              <a:ea typeface="+mj-ea"/>
            </a:endParaRPr>
          </a:p>
          <a:p>
            <a:pPr marL="0" indent="0" eaLnBrk="1" hangingPunct="1">
              <a:buFont typeface="Calibri" panose="020F0502020204030204" pitchFamily="34" charset="0"/>
              <a:buNone/>
            </a:pPr>
            <a:r>
              <a:rPr lang="en-US" altLang="ja-JP" sz="2700" dirty="0">
                <a:latin typeface="+mj-ea"/>
                <a:ea typeface="+mj-ea"/>
              </a:rPr>
              <a:t>2.2.2</a:t>
            </a:r>
            <a:r>
              <a:rPr lang="ja-JP" altLang="en-US" sz="2700" dirty="0">
                <a:latin typeface="+mj-ea"/>
                <a:ea typeface="+mj-ea"/>
              </a:rPr>
              <a:t>　火薬類取締法</a:t>
            </a:r>
            <a:endParaRPr lang="en-US" altLang="ja-JP" sz="2700" dirty="0">
              <a:latin typeface="+mj-ea"/>
              <a:ea typeface="+mj-ea"/>
            </a:endParaRPr>
          </a:p>
          <a:p>
            <a:pPr marL="0" indent="0" eaLnBrk="1" hangingPunct="1">
              <a:buFont typeface="Calibri" panose="020F0502020204030204" pitchFamily="34" charset="0"/>
              <a:buNone/>
            </a:pPr>
            <a:r>
              <a:rPr lang="en-US" altLang="ja-JP" sz="2700" dirty="0">
                <a:latin typeface="+mj-ea"/>
                <a:ea typeface="+mj-ea"/>
              </a:rPr>
              <a:t>2.2.3</a:t>
            </a:r>
            <a:r>
              <a:rPr lang="ja-JP" altLang="en-US" sz="2700" dirty="0">
                <a:latin typeface="+mj-ea"/>
                <a:ea typeface="+mj-ea"/>
              </a:rPr>
              <a:t>　鳥獣による農林水産業等に係る被害の防止の　</a:t>
            </a:r>
            <a:endParaRPr lang="en-US" altLang="ja-JP" sz="2700" dirty="0">
              <a:latin typeface="+mj-ea"/>
              <a:ea typeface="+mj-ea"/>
            </a:endParaRPr>
          </a:p>
          <a:p>
            <a:pPr marL="0" indent="0" eaLnBrk="1" hangingPunct="1">
              <a:buFont typeface="Calibri" panose="020F0502020204030204" pitchFamily="34" charset="0"/>
              <a:buNone/>
            </a:pPr>
            <a:r>
              <a:rPr lang="ja-JP" altLang="en-US" sz="2700" dirty="0">
                <a:latin typeface="+mj-ea"/>
                <a:ea typeface="+mj-ea"/>
              </a:rPr>
              <a:t>　　　　ための特別措置に関する法律</a:t>
            </a:r>
            <a:endParaRPr lang="en-US" altLang="ja-JP" sz="2700" dirty="0">
              <a:latin typeface="+mj-ea"/>
              <a:ea typeface="+mj-ea"/>
            </a:endParaRPr>
          </a:p>
          <a:p>
            <a:pPr marL="0" indent="0" eaLnBrk="1" hangingPunct="1">
              <a:buFont typeface="Calibri" panose="020F0502020204030204" pitchFamily="34" charset="0"/>
              <a:buNone/>
            </a:pPr>
            <a:r>
              <a:rPr lang="en-US" altLang="ja-JP" sz="2700" dirty="0">
                <a:latin typeface="+mj-ea"/>
                <a:ea typeface="+mj-ea"/>
              </a:rPr>
              <a:t>2.2.4</a:t>
            </a:r>
            <a:r>
              <a:rPr lang="ja-JP" altLang="en-US" sz="2700" dirty="0">
                <a:latin typeface="+mj-ea"/>
                <a:ea typeface="+mj-ea"/>
              </a:rPr>
              <a:t>　特定外来生物による生態系等に係る被害の防</a:t>
            </a:r>
            <a:endParaRPr lang="en-US" altLang="ja-JP" sz="2700" dirty="0">
              <a:latin typeface="+mj-ea"/>
              <a:ea typeface="+mj-ea"/>
            </a:endParaRPr>
          </a:p>
          <a:p>
            <a:pPr marL="0" indent="0" eaLnBrk="1" hangingPunct="1">
              <a:buFont typeface="Calibri" panose="020F0502020204030204" pitchFamily="34" charset="0"/>
              <a:buNone/>
            </a:pPr>
            <a:r>
              <a:rPr lang="ja-JP" altLang="en-US" sz="2700" dirty="0">
                <a:latin typeface="+mj-ea"/>
                <a:ea typeface="+mj-ea"/>
              </a:rPr>
              <a:t>　　　　止に関する法律</a:t>
            </a:r>
            <a:endParaRPr lang="en-US" altLang="ja-JP" sz="2700" dirty="0">
              <a:latin typeface="+mj-ea"/>
              <a:ea typeface="+mj-ea"/>
            </a:endParaRPr>
          </a:p>
          <a:p>
            <a:pPr marL="0" indent="0" eaLnBrk="1" hangingPunct="1">
              <a:buFont typeface="Calibri" panose="020F0502020204030204" pitchFamily="34" charset="0"/>
              <a:buNone/>
            </a:pPr>
            <a:r>
              <a:rPr lang="en-US" altLang="ja-JP" sz="2700" dirty="0">
                <a:latin typeface="+mj-ea"/>
                <a:ea typeface="+mj-ea"/>
              </a:rPr>
              <a:t>2.2.5</a:t>
            </a:r>
            <a:r>
              <a:rPr lang="ja-JP" altLang="en-US" sz="2700" dirty="0">
                <a:latin typeface="+mj-ea"/>
                <a:ea typeface="+mj-ea"/>
              </a:rPr>
              <a:t>　自然公園法・自然環境保全法</a:t>
            </a:r>
            <a:endParaRPr lang="en-US" altLang="ja-JP" sz="2700" dirty="0">
              <a:latin typeface="+mj-ea"/>
              <a:ea typeface="+mj-ea"/>
            </a:endParaRPr>
          </a:p>
          <a:p>
            <a:pPr marL="0" indent="0" eaLnBrk="1" hangingPunct="1">
              <a:buFont typeface="Calibri" panose="020F0502020204030204" pitchFamily="34" charset="0"/>
              <a:buNone/>
            </a:pPr>
            <a:r>
              <a:rPr lang="en-US" altLang="ja-JP" sz="2700" dirty="0">
                <a:latin typeface="+mj-ea"/>
                <a:ea typeface="+mj-ea"/>
              </a:rPr>
              <a:t>2.2.6</a:t>
            </a:r>
            <a:r>
              <a:rPr lang="ja-JP" altLang="en-US" sz="2700" dirty="0">
                <a:latin typeface="+mj-ea"/>
                <a:ea typeface="+mj-ea"/>
              </a:rPr>
              <a:t>　森林関係法令</a:t>
            </a:r>
            <a:endParaRPr lang="en-US" altLang="ja-JP" sz="2700" dirty="0">
              <a:latin typeface="+mj-ea"/>
              <a:ea typeface="+mj-ea"/>
            </a:endParaRPr>
          </a:p>
          <a:p>
            <a:pPr marL="0" indent="0" eaLnBrk="1" hangingPunct="1">
              <a:buNone/>
            </a:pPr>
            <a:r>
              <a:rPr lang="en-US" altLang="ja-JP" sz="2700" dirty="0">
                <a:latin typeface="+mj-ea"/>
                <a:ea typeface="+mj-ea"/>
              </a:rPr>
              <a:t>2.2.7</a:t>
            </a:r>
            <a:r>
              <a:rPr lang="ja-JP" altLang="en-US" sz="2700" dirty="0">
                <a:latin typeface="+mj-ea"/>
                <a:ea typeface="+mj-ea"/>
              </a:rPr>
              <a:t>　その他関係法令</a:t>
            </a:r>
            <a:endParaRPr lang="en-US" altLang="ja-JP" sz="2700" dirty="0">
              <a:latin typeface="+mj-ea"/>
              <a:ea typeface="+mj-ea"/>
            </a:endParaRPr>
          </a:p>
          <a:p>
            <a:pPr marL="0" indent="0" eaLnBrk="1" hangingPunct="1">
              <a:buNone/>
            </a:pPr>
            <a:r>
              <a:rPr lang="en-US" altLang="ja-JP" sz="2700" dirty="0">
                <a:latin typeface="+mj-ea"/>
                <a:ea typeface="+mj-ea"/>
              </a:rPr>
              <a:t>2.2.8</a:t>
            </a:r>
            <a:r>
              <a:rPr lang="ja-JP" altLang="en-US" sz="2700" dirty="0">
                <a:latin typeface="+mj-ea"/>
                <a:ea typeface="+mj-ea"/>
              </a:rPr>
              <a:t>　法人組織や契約、労務管理などに関する法律</a:t>
            </a:r>
            <a:endParaRPr lang="en-US" altLang="ja-JP" sz="2700" dirty="0">
              <a:latin typeface="+mj-ea"/>
              <a:ea typeface="+mj-ea"/>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022" name="直線矢印コネクタ 43">
            <a:extLst>
              <a:ext uri="{FF2B5EF4-FFF2-40B4-BE49-F238E27FC236}">
                <a16:creationId xmlns:a16="http://schemas.microsoft.com/office/drawing/2014/main" id="{36CBB24D-EE81-457E-9860-9E25C7FFC816}"/>
              </a:ext>
            </a:extLst>
          </p:cNvPr>
          <p:cNvCxnSpPr>
            <a:cxnSpLocks noChangeShapeType="1"/>
          </p:cNvCxnSpPr>
          <p:nvPr/>
        </p:nvCxnSpPr>
        <p:spPr bwMode="auto">
          <a:xfrm flipH="1">
            <a:off x="1544582" y="1243958"/>
            <a:ext cx="14073" cy="1332000"/>
          </a:xfrm>
          <a:prstGeom prst="straightConnector1">
            <a:avLst/>
          </a:prstGeom>
          <a:noFill/>
          <a:ln w="7620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3" name="直線矢印コネクタ 44">
            <a:extLst>
              <a:ext uri="{FF2B5EF4-FFF2-40B4-BE49-F238E27FC236}">
                <a16:creationId xmlns:a16="http://schemas.microsoft.com/office/drawing/2014/main" id="{FA7EE2D7-620E-489A-9827-AFE8054A54C7}"/>
              </a:ext>
            </a:extLst>
          </p:cNvPr>
          <p:cNvCxnSpPr>
            <a:cxnSpLocks noChangeShapeType="1"/>
          </p:cNvCxnSpPr>
          <p:nvPr/>
        </p:nvCxnSpPr>
        <p:spPr bwMode="auto">
          <a:xfrm>
            <a:off x="1544582" y="2922323"/>
            <a:ext cx="880" cy="720491"/>
          </a:xfrm>
          <a:prstGeom prst="straightConnector1">
            <a:avLst/>
          </a:prstGeom>
          <a:noFill/>
          <a:ln w="7620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4" name="直線矢印コネクタ 46">
            <a:extLst>
              <a:ext uri="{FF2B5EF4-FFF2-40B4-BE49-F238E27FC236}">
                <a16:creationId xmlns:a16="http://schemas.microsoft.com/office/drawing/2014/main" id="{A06FCB22-EB09-4DE4-B27A-E05179D766E4}"/>
              </a:ext>
            </a:extLst>
          </p:cNvPr>
          <p:cNvCxnSpPr>
            <a:cxnSpLocks noChangeShapeType="1"/>
          </p:cNvCxnSpPr>
          <p:nvPr/>
        </p:nvCxnSpPr>
        <p:spPr bwMode="auto">
          <a:xfrm>
            <a:off x="1544582" y="3882519"/>
            <a:ext cx="880" cy="1934764"/>
          </a:xfrm>
          <a:prstGeom prst="straightConnector1">
            <a:avLst/>
          </a:prstGeom>
          <a:noFill/>
          <a:ln w="7620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5" name="直線矢印コネクタ 49">
            <a:extLst>
              <a:ext uri="{FF2B5EF4-FFF2-40B4-BE49-F238E27FC236}">
                <a16:creationId xmlns:a16="http://schemas.microsoft.com/office/drawing/2014/main" id="{26E23031-9093-4F6E-9567-FA77E4EBC874}"/>
              </a:ext>
            </a:extLst>
          </p:cNvPr>
          <p:cNvCxnSpPr>
            <a:cxnSpLocks noChangeShapeType="1"/>
          </p:cNvCxnSpPr>
          <p:nvPr/>
        </p:nvCxnSpPr>
        <p:spPr bwMode="auto">
          <a:xfrm flipH="1">
            <a:off x="1688199" y="1872895"/>
            <a:ext cx="2321243" cy="0"/>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6" name="直線矢印コネクタ 50">
            <a:extLst>
              <a:ext uri="{FF2B5EF4-FFF2-40B4-BE49-F238E27FC236}">
                <a16:creationId xmlns:a16="http://schemas.microsoft.com/office/drawing/2014/main" id="{6A8DBFCB-6501-40FF-B7DB-AF1F3CF58018}"/>
              </a:ext>
            </a:extLst>
          </p:cNvPr>
          <p:cNvCxnSpPr>
            <a:cxnSpLocks noChangeShapeType="1"/>
          </p:cNvCxnSpPr>
          <p:nvPr/>
        </p:nvCxnSpPr>
        <p:spPr bwMode="auto">
          <a:xfrm flipH="1">
            <a:off x="1735697" y="3306255"/>
            <a:ext cx="2301892" cy="553"/>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7" name="直線矢印コネクタ 259">
            <a:extLst>
              <a:ext uri="{FF2B5EF4-FFF2-40B4-BE49-F238E27FC236}">
                <a16:creationId xmlns:a16="http://schemas.microsoft.com/office/drawing/2014/main" id="{58F0425B-A7C2-4FA5-93A9-1C355B231807}"/>
              </a:ext>
            </a:extLst>
          </p:cNvPr>
          <p:cNvCxnSpPr>
            <a:cxnSpLocks noChangeShapeType="1"/>
          </p:cNvCxnSpPr>
          <p:nvPr/>
        </p:nvCxnSpPr>
        <p:spPr bwMode="auto">
          <a:xfrm flipH="1">
            <a:off x="1688199" y="4836261"/>
            <a:ext cx="2372259" cy="553"/>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sp>
        <p:nvSpPr>
          <p:cNvPr id="43010" name="コンテンツ プレースホルダー 2">
            <a:extLst>
              <a:ext uri="{FF2B5EF4-FFF2-40B4-BE49-F238E27FC236}">
                <a16:creationId xmlns:a16="http://schemas.microsoft.com/office/drawing/2014/main" id="{BCA24D50-B17F-4E33-B00F-D6D2E9333B6E}"/>
              </a:ext>
            </a:extLst>
          </p:cNvPr>
          <p:cNvSpPr txBox="1">
            <a:spLocks/>
          </p:cNvSpPr>
          <p:nvPr/>
        </p:nvSpPr>
        <p:spPr bwMode="auto">
          <a:xfrm>
            <a:off x="1466850" y="190113"/>
            <a:ext cx="62103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algn="ctr" eaLnBrk="1" hangingPunct="1">
              <a:buFont typeface="Calibri" panose="020F0502020204030204" pitchFamily="34" charset="0"/>
              <a:buNone/>
            </a:pPr>
            <a:r>
              <a:rPr lang="ja-JP" altLang="en-US" sz="3600" b="1" u="sng" dirty="0">
                <a:latin typeface="ＭＳ ゴシック" panose="020B0609070205080204" pitchFamily="49" charset="-128"/>
                <a:ea typeface="ＭＳ ゴシック" panose="020B0609070205080204" pitchFamily="49" charset="-128"/>
              </a:rPr>
              <a:t>捕獲作業に関係する法令</a:t>
            </a:r>
            <a:endParaRPr lang="en-US" altLang="ja-JP" sz="3600" b="1" u="sng" dirty="0">
              <a:latin typeface="ＭＳ ゴシック" panose="020B0609070205080204" pitchFamily="49" charset="-128"/>
              <a:ea typeface="ＭＳ ゴシック" panose="020B0609070205080204" pitchFamily="49" charset="-128"/>
            </a:endParaRPr>
          </a:p>
        </p:txBody>
      </p:sp>
      <p:sp>
        <p:nvSpPr>
          <p:cNvPr id="43011" name="Rectangle 16">
            <a:extLst>
              <a:ext uri="{FF2B5EF4-FFF2-40B4-BE49-F238E27FC236}">
                <a16:creationId xmlns:a16="http://schemas.microsoft.com/office/drawing/2014/main" id="{D91ABA06-D91F-403A-AAA9-395648D2AC30}"/>
              </a:ext>
            </a:extLst>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endParaRPr lang="en-US" altLang="ja-JP"/>
          </a:p>
        </p:txBody>
      </p:sp>
      <p:sp>
        <p:nvSpPr>
          <p:cNvPr id="43014" name="AutoShape 15">
            <a:extLst>
              <a:ext uri="{FF2B5EF4-FFF2-40B4-BE49-F238E27FC236}">
                <a16:creationId xmlns:a16="http://schemas.microsoft.com/office/drawing/2014/main" id="{F1563DCE-D58A-4CB7-9A4A-192ECD925109}"/>
              </a:ext>
            </a:extLst>
          </p:cNvPr>
          <p:cNvSpPr>
            <a:spLocks noChangeAspect="1" noChangeArrowheads="1"/>
          </p:cNvSpPr>
          <p:nvPr/>
        </p:nvSpPr>
        <p:spPr bwMode="auto">
          <a:xfrm>
            <a:off x="439523" y="561975"/>
            <a:ext cx="8493340" cy="581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endParaRPr lang="en-US" altLang="ja-JP" sz="2800"/>
          </a:p>
        </p:txBody>
      </p:sp>
      <p:sp>
        <p:nvSpPr>
          <p:cNvPr id="43015" name="正方形/長方形 27">
            <a:extLst>
              <a:ext uri="{FF2B5EF4-FFF2-40B4-BE49-F238E27FC236}">
                <a16:creationId xmlns:a16="http://schemas.microsoft.com/office/drawing/2014/main" id="{25CA28ED-48A4-415B-B3B9-8E539725C727}"/>
              </a:ext>
            </a:extLst>
          </p:cNvPr>
          <p:cNvSpPr>
            <a:spLocks noChangeArrowheads="1"/>
          </p:cNvSpPr>
          <p:nvPr/>
        </p:nvSpPr>
        <p:spPr bwMode="auto">
          <a:xfrm>
            <a:off x="289705" y="852092"/>
            <a:ext cx="2520000" cy="504000"/>
          </a:xfrm>
          <a:prstGeom prst="rect">
            <a:avLst/>
          </a:prstGeom>
          <a:solidFill>
            <a:schemeClr val="bg1"/>
          </a:solidFill>
          <a:ln w="57150">
            <a:solidFill>
              <a:srgbClr val="4F81BD"/>
            </a:solidFill>
            <a:miter lim="800000"/>
            <a:headEnd/>
            <a:tailEnd/>
          </a:ln>
        </p:spPr>
        <p:txBody>
          <a:bodyPr vert="horz" anchor="ct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kumimoji="0" lang="ja-JP" altLang="en-US" sz="2400" dirty="0">
                <a:latin typeface="ＭＳ ゴシック" panose="020B0609070205080204" pitchFamily="49" charset="-128"/>
                <a:ea typeface="ＭＳ ゴシック" panose="020B0609070205080204" pitchFamily="49" charset="-128"/>
                <a:cs typeface="Times New Roman" panose="02020603050405020304" pitchFamily="18" charset="0"/>
              </a:rPr>
              <a:t>捕獲作業計画</a:t>
            </a:r>
            <a:endParaRPr kumimoji="0" lang="ja-JP" altLang="en-US" sz="48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3016" name="正方形/長方形 32">
            <a:extLst>
              <a:ext uri="{FF2B5EF4-FFF2-40B4-BE49-F238E27FC236}">
                <a16:creationId xmlns:a16="http://schemas.microsoft.com/office/drawing/2014/main" id="{B270E7D9-5D3B-4061-8387-020360FC4D80}"/>
              </a:ext>
            </a:extLst>
          </p:cNvPr>
          <p:cNvSpPr>
            <a:spLocks noChangeArrowheads="1"/>
          </p:cNvSpPr>
          <p:nvPr/>
        </p:nvSpPr>
        <p:spPr bwMode="auto">
          <a:xfrm>
            <a:off x="289705" y="3662905"/>
            <a:ext cx="2520000" cy="504000"/>
          </a:xfrm>
          <a:prstGeom prst="rect">
            <a:avLst/>
          </a:prstGeom>
          <a:solidFill>
            <a:srgbClr val="FFFFFF"/>
          </a:solidFill>
          <a:ln w="57150">
            <a:solidFill>
              <a:srgbClr val="4F81BD"/>
            </a:solidFill>
            <a:miter lim="800000"/>
            <a:headEnd/>
            <a:tailEnd/>
          </a:ln>
        </p:spPr>
        <p:txBody>
          <a:bodyPr vert="horz" anchor="ct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kumimoji="0" lang="ja-JP" altLang="en-US" sz="2400" dirty="0">
                <a:latin typeface="ＭＳ ゴシック" panose="020B0609070205080204" pitchFamily="49" charset="-128"/>
                <a:ea typeface="ＭＳ ゴシック" panose="020B0609070205080204" pitchFamily="49" charset="-128"/>
                <a:cs typeface="Times New Roman" panose="02020603050405020304" pitchFamily="18" charset="0"/>
              </a:rPr>
              <a:t>捕獲作業</a:t>
            </a:r>
            <a:endParaRPr kumimoji="0" lang="ja-JP" altLang="en-US" sz="48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3017" name="正方形/長方形 37">
            <a:extLst>
              <a:ext uri="{FF2B5EF4-FFF2-40B4-BE49-F238E27FC236}">
                <a16:creationId xmlns:a16="http://schemas.microsoft.com/office/drawing/2014/main" id="{49CABF45-C84D-444D-AC19-24709A7A763C}"/>
              </a:ext>
            </a:extLst>
          </p:cNvPr>
          <p:cNvSpPr>
            <a:spLocks noChangeArrowheads="1"/>
          </p:cNvSpPr>
          <p:nvPr/>
        </p:nvSpPr>
        <p:spPr bwMode="auto">
          <a:xfrm>
            <a:off x="289705" y="2612813"/>
            <a:ext cx="2520000" cy="504000"/>
          </a:xfrm>
          <a:prstGeom prst="rect">
            <a:avLst/>
          </a:prstGeom>
          <a:solidFill>
            <a:srgbClr val="FFFFFF"/>
          </a:solidFill>
          <a:ln w="57150">
            <a:solidFill>
              <a:srgbClr val="4F81BD"/>
            </a:solidFill>
            <a:miter lim="800000"/>
            <a:headEnd/>
            <a:tailEnd/>
          </a:ln>
        </p:spPr>
        <p:txBody>
          <a:bodyPr vert="horz" anchor="ct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kumimoji="0" lang="ja-JP" altLang="en-US" sz="2400" dirty="0">
                <a:latin typeface="ＭＳ ゴシック" panose="020B0609070205080204" pitchFamily="49" charset="-128"/>
                <a:ea typeface="ＭＳ ゴシック" panose="020B0609070205080204" pitchFamily="49" charset="-128"/>
                <a:cs typeface="Times New Roman" panose="02020603050405020304" pitchFamily="18" charset="0"/>
              </a:rPr>
              <a:t>捕獲作業準備</a:t>
            </a:r>
          </a:p>
        </p:txBody>
      </p:sp>
      <p:sp>
        <p:nvSpPr>
          <p:cNvPr id="43018" name="正方形/長方形 38">
            <a:extLst>
              <a:ext uri="{FF2B5EF4-FFF2-40B4-BE49-F238E27FC236}">
                <a16:creationId xmlns:a16="http://schemas.microsoft.com/office/drawing/2014/main" id="{4D1E566A-4EF1-41AD-870A-9C9A28A092B3}"/>
              </a:ext>
            </a:extLst>
          </p:cNvPr>
          <p:cNvSpPr>
            <a:spLocks noChangeArrowheads="1"/>
          </p:cNvSpPr>
          <p:nvPr/>
        </p:nvSpPr>
        <p:spPr bwMode="auto">
          <a:xfrm>
            <a:off x="289705" y="5819266"/>
            <a:ext cx="2520000" cy="504000"/>
          </a:xfrm>
          <a:prstGeom prst="rect">
            <a:avLst/>
          </a:prstGeom>
          <a:solidFill>
            <a:srgbClr val="FFFFFF"/>
          </a:solidFill>
          <a:ln w="57150">
            <a:solidFill>
              <a:srgbClr val="4F81BD"/>
            </a:solidFill>
            <a:miter lim="800000"/>
            <a:headEnd/>
            <a:tailEnd/>
          </a:ln>
        </p:spPr>
        <p:txBody>
          <a:bodyPr vert="horz" anchor="ct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kumimoji="0" lang="ja-JP" altLang="en-US" sz="2400" dirty="0">
                <a:latin typeface="ＭＳ ゴシック" panose="020B0609070205080204" pitchFamily="49" charset="-128"/>
                <a:ea typeface="ＭＳ ゴシック" panose="020B0609070205080204" pitchFamily="49" charset="-128"/>
                <a:cs typeface="Times New Roman" panose="02020603050405020304" pitchFamily="18" charset="0"/>
              </a:rPr>
              <a:t>捕獲個体の処分</a:t>
            </a:r>
            <a:endParaRPr kumimoji="0" lang="ja-JP" altLang="en-US" sz="48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正方形/長方形 40">
            <a:extLst>
              <a:ext uri="{FF2B5EF4-FFF2-40B4-BE49-F238E27FC236}">
                <a16:creationId xmlns:a16="http://schemas.microsoft.com/office/drawing/2014/main" id="{54FF59C8-CF58-4612-BB19-055B9158BC05}"/>
              </a:ext>
            </a:extLst>
          </p:cNvPr>
          <p:cNvSpPr>
            <a:spLocks noChangeArrowheads="1"/>
          </p:cNvSpPr>
          <p:nvPr/>
        </p:nvSpPr>
        <p:spPr bwMode="auto">
          <a:xfrm>
            <a:off x="3204927" y="835641"/>
            <a:ext cx="5849606" cy="1892826"/>
          </a:xfrm>
          <a:prstGeom prst="rect">
            <a:avLst/>
          </a:prstGeom>
          <a:solidFill>
            <a:srgbClr val="FFFFFF"/>
          </a:solidFill>
          <a:ln w="28575">
            <a:solidFill>
              <a:srgbClr val="FF6600"/>
            </a:solidFill>
            <a:miter lim="800000"/>
            <a:headEnd/>
            <a:tailEnd/>
          </a:ln>
        </p:spPr>
        <p:txBody>
          <a:bodyPr wrap="square" anchor="ctr">
            <a:spAutoFit/>
          </a:bodyPr>
          <a:lstStyle/>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鳥獣保護管理法第９条第１項：捕獲許可（指定管理鳥獣捕獲等事業を除く）</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同法第９条８項：従事者証の申請</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14</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条の２第８項：夜間銃猟を行う場合の確認</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自然公園法第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21</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条第３項：特別保護地区での捕獲許可</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国有林野管理経営規程：国有林への入林届</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電波法第４条：無線局免許の取得等（連絡用無線機やドッグマーカーを使用する場合の電波法令適合確認）</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文化財保護法第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125</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項：現状変更等（捕獲等）許可（天然記念物に指定された鳥獣の捕獲等を行う場合等）</a:t>
            </a:r>
            <a:endParaRPr kumimoji="0" lang="ja-JP" altLang="en-US" sz="1300" dirty="0">
              <a:latin typeface="ＭＳ ゴシック" panose="020B0609070205080204" pitchFamily="49" charset="-128"/>
              <a:ea typeface="ＭＳ ゴシック" panose="020B0609070205080204" pitchFamily="49" charset="-128"/>
            </a:endParaRPr>
          </a:p>
        </p:txBody>
      </p:sp>
      <p:sp>
        <p:nvSpPr>
          <p:cNvPr id="26" name="正方形/長方形 41">
            <a:extLst>
              <a:ext uri="{FF2B5EF4-FFF2-40B4-BE49-F238E27FC236}">
                <a16:creationId xmlns:a16="http://schemas.microsoft.com/office/drawing/2014/main" id="{E8E72E06-4689-4CAC-964A-5C7A08229B0A}"/>
              </a:ext>
            </a:extLst>
          </p:cNvPr>
          <p:cNvSpPr>
            <a:spLocks noChangeArrowheads="1"/>
          </p:cNvSpPr>
          <p:nvPr/>
        </p:nvSpPr>
        <p:spPr bwMode="auto">
          <a:xfrm>
            <a:off x="3204927" y="2925176"/>
            <a:ext cx="3856776" cy="692497"/>
          </a:xfrm>
          <a:prstGeom prst="rect">
            <a:avLst/>
          </a:prstGeom>
          <a:solidFill>
            <a:srgbClr val="FFFFFF"/>
          </a:solidFill>
          <a:ln w="28575">
            <a:solidFill>
              <a:srgbClr val="FF6600"/>
            </a:solidFill>
            <a:miter lim="800000"/>
            <a:headEnd/>
            <a:tailEnd/>
          </a:ln>
        </p:spPr>
        <p:txBody>
          <a:bodyPr wrap="square" anchor="ctr">
            <a:spAutoFit/>
          </a:bodyPr>
          <a:lstStyle/>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火薬類取締法</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17</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条：実包の譲り受け許可</a:t>
            </a:r>
            <a:endPar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defRPr/>
            </a:pPr>
            <a:r>
              <a:rPr kumimoji="0" lang="ja-JP" altLang="en-US" sz="1300" dirty="0">
                <a:latin typeface="ＭＳ ゴシック" panose="020B0609070205080204" pitchFamily="49" charset="-128"/>
                <a:ea typeface="ＭＳ ゴシック" panose="020B0609070205080204" pitchFamily="49" charset="-128"/>
              </a:rPr>
              <a:t>同法第４条：製造の許可</a:t>
            </a: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11</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条：貯蔵の遵守</a:t>
            </a:r>
            <a:endParaRPr kumimoji="0" lang="ja-JP" altLang="en-US" sz="1300" dirty="0">
              <a:latin typeface="ＭＳ ゴシック" panose="020B0609070205080204" pitchFamily="49" charset="-128"/>
              <a:ea typeface="ＭＳ ゴシック" panose="020B0609070205080204" pitchFamily="49" charset="-128"/>
            </a:endParaRPr>
          </a:p>
        </p:txBody>
      </p:sp>
      <p:sp>
        <p:nvSpPr>
          <p:cNvPr id="27" name="正方形/長方形 42">
            <a:extLst>
              <a:ext uri="{FF2B5EF4-FFF2-40B4-BE49-F238E27FC236}">
                <a16:creationId xmlns:a16="http://schemas.microsoft.com/office/drawing/2014/main" id="{3986DC3F-152E-4AD3-A551-8C0D0ADD51E5}"/>
              </a:ext>
            </a:extLst>
          </p:cNvPr>
          <p:cNvSpPr>
            <a:spLocks noChangeArrowheads="1"/>
          </p:cNvSpPr>
          <p:nvPr/>
        </p:nvSpPr>
        <p:spPr bwMode="auto">
          <a:xfrm>
            <a:off x="3204927" y="3758968"/>
            <a:ext cx="5849605" cy="2492990"/>
          </a:xfrm>
          <a:prstGeom prst="rect">
            <a:avLst/>
          </a:prstGeom>
          <a:solidFill>
            <a:srgbClr val="FFFFFF"/>
          </a:solidFill>
          <a:ln w="28575">
            <a:solidFill>
              <a:srgbClr val="FF6600"/>
            </a:solidFill>
            <a:miter lim="800000"/>
            <a:headEnd/>
            <a:tailEnd/>
          </a:ln>
        </p:spPr>
        <p:txBody>
          <a:bodyPr wrap="square" anchor="ctr">
            <a:spAutoFit/>
          </a:bodyPr>
          <a:lstStyle/>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銃刀法</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10</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条：猟銃の所持の態様についての制限等の遵守</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10</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条の４、５、８</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猟銃の保管等の遵守</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24</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条：猟銃所持の許可証の携帯</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鳥獣保護管理法第９条第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10</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項：従事者証の携帯</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同法第９条</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11</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13</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項：従事者証の返納、猟具（わな、網等）ごとの必要事項の記載、捕獲結果の報告</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18</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条：捕獲個体の放置の禁止（指定管理鳥獣捕獲等事業実施計画において放置の禁止の適用除外を受けている場合を除く。）</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自然公園：特別保護地区等制限地域における要許可行為等に該当する行為を行わないよう留意</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火薬取締法</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25</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条：消費の許可</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22</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条：残火薬類の措置</a:t>
            </a:r>
            <a:endParaRPr kumimoji="0" lang="ja-JP" altLang="en-US" sz="1300" dirty="0">
              <a:latin typeface="ＭＳ ゴシック" panose="020B0609070205080204" pitchFamily="49" charset="-128"/>
              <a:ea typeface="ＭＳ ゴシック" panose="020B0609070205080204" pitchFamily="49" charset="-128"/>
            </a:endParaRPr>
          </a:p>
        </p:txBody>
      </p:sp>
      <p:sp>
        <p:nvSpPr>
          <p:cNvPr id="43013" name="テキスト ボックス 5">
            <a:extLst>
              <a:ext uri="{FF2B5EF4-FFF2-40B4-BE49-F238E27FC236}">
                <a16:creationId xmlns:a16="http://schemas.microsoft.com/office/drawing/2014/main" id="{9EA8693F-5AFB-47F2-A3DF-BD06543A18E1}"/>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21</a:t>
            </a:r>
            <a:r>
              <a:rPr lang="ja-JP" altLang="en-US" sz="2000" dirty="0">
                <a:latin typeface="+mn-ea"/>
                <a:ea typeface="+mn-ea"/>
              </a:rPr>
              <a:t>ページ</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コンテンツ プレースホルダー 2">
            <a:extLst>
              <a:ext uri="{FF2B5EF4-FFF2-40B4-BE49-F238E27FC236}">
                <a16:creationId xmlns:a16="http://schemas.microsoft.com/office/drawing/2014/main" id="{10CD9862-73E2-490A-B69F-62A3A1B63676}"/>
              </a:ext>
            </a:extLst>
          </p:cNvPr>
          <p:cNvSpPr txBox="1">
            <a:spLocks/>
          </p:cNvSpPr>
          <p:nvPr/>
        </p:nvSpPr>
        <p:spPr bwMode="auto">
          <a:xfrm>
            <a:off x="776288" y="736600"/>
            <a:ext cx="83677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latin typeface="+mj-ea"/>
                <a:ea typeface="+mj-ea"/>
              </a:rPr>
              <a:t>2.2.1</a:t>
            </a:r>
            <a:r>
              <a:rPr lang="ja-JP" altLang="en-US" sz="3600" u="sng" dirty="0">
                <a:latin typeface="+mj-ea"/>
                <a:ea typeface="+mj-ea"/>
              </a:rPr>
              <a:t>　銃砲刀剣類所持等取締法</a:t>
            </a:r>
            <a:endParaRPr lang="en-US" altLang="ja-JP" sz="3600" u="sng" dirty="0">
              <a:latin typeface="+mj-ea"/>
              <a:ea typeface="+mj-ea"/>
            </a:endParaRPr>
          </a:p>
        </p:txBody>
      </p:sp>
      <p:sp>
        <p:nvSpPr>
          <p:cNvPr id="45059" name="コンテンツ プレースホルダー 2">
            <a:extLst>
              <a:ext uri="{FF2B5EF4-FFF2-40B4-BE49-F238E27FC236}">
                <a16:creationId xmlns:a16="http://schemas.microsoft.com/office/drawing/2014/main" id="{8CCCA3D5-149C-4758-9EDC-8A7028DBE0F2}"/>
              </a:ext>
            </a:extLst>
          </p:cNvPr>
          <p:cNvSpPr txBox="1">
            <a:spLocks/>
          </p:cNvSpPr>
          <p:nvPr/>
        </p:nvSpPr>
        <p:spPr bwMode="auto">
          <a:xfrm>
            <a:off x="1119188" y="1968500"/>
            <a:ext cx="7681912" cy="369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lnSpc>
                <a:spcPct val="100000"/>
              </a:lnSpc>
              <a:buFont typeface="Wingdings" panose="05000000000000000000" pitchFamily="2" charset="2"/>
              <a:buChar char="q"/>
            </a:pPr>
            <a:r>
              <a:rPr kumimoji="0" lang="ja-JP" altLang="en-US" sz="2700" dirty="0"/>
              <a:t>所持の態様の制限</a:t>
            </a:r>
            <a:endParaRPr kumimoji="0" lang="en-US" altLang="ja-JP" sz="2700" dirty="0"/>
          </a:p>
          <a:p>
            <a:pPr eaLnBrk="1" hangingPunct="1">
              <a:lnSpc>
                <a:spcPct val="100000"/>
              </a:lnSpc>
              <a:buFont typeface="Wingdings" panose="05000000000000000000" pitchFamily="2" charset="2"/>
              <a:buChar char="q"/>
            </a:pPr>
            <a:r>
              <a:rPr kumimoji="0" lang="ja-JP" altLang="en-US" sz="2700" dirty="0"/>
              <a:t>銃砲等の保管</a:t>
            </a:r>
            <a:endParaRPr kumimoji="0" lang="en-US" altLang="ja-JP" sz="2700" dirty="0"/>
          </a:p>
          <a:p>
            <a:pPr eaLnBrk="1" hangingPunct="1">
              <a:lnSpc>
                <a:spcPct val="100000"/>
              </a:lnSpc>
              <a:buFont typeface="Wingdings" panose="05000000000000000000" pitchFamily="2" charset="2"/>
              <a:buChar char="q"/>
            </a:pPr>
            <a:r>
              <a:rPr kumimoji="0" lang="ja-JP" altLang="en-US" sz="2700" dirty="0"/>
              <a:t>帳簿の記載と保存</a:t>
            </a:r>
            <a:endParaRPr kumimoji="0" lang="en-US" altLang="ja-JP" sz="2700" dirty="0"/>
          </a:p>
          <a:p>
            <a:pPr eaLnBrk="1" hangingPunct="1">
              <a:lnSpc>
                <a:spcPct val="100000"/>
              </a:lnSpc>
              <a:buFont typeface="Wingdings" panose="05000000000000000000" pitchFamily="2" charset="2"/>
              <a:buChar char="q"/>
            </a:pPr>
            <a:r>
              <a:rPr kumimoji="0" lang="ja-JP" altLang="en-US" sz="2700" dirty="0"/>
              <a:t>射撃技能の維持向上</a:t>
            </a:r>
            <a:endParaRPr kumimoji="0" lang="en-US" altLang="ja-JP" sz="2700" dirty="0"/>
          </a:p>
          <a:p>
            <a:pPr eaLnBrk="1" hangingPunct="1">
              <a:lnSpc>
                <a:spcPct val="100000"/>
              </a:lnSpc>
              <a:buFont typeface="Wingdings" panose="05000000000000000000" pitchFamily="2" charset="2"/>
              <a:buChar char="q"/>
            </a:pPr>
            <a:r>
              <a:rPr kumimoji="0" lang="ja-JP" altLang="en-US" sz="2700" dirty="0"/>
              <a:t>都道府県公安委員会の検査等</a:t>
            </a:r>
            <a:endParaRPr kumimoji="0" lang="en-US" altLang="ja-JP" sz="2700" dirty="0"/>
          </a:p>
        </p:txBody>
      </p:sp>
      <p:sp>
        <p:nvSpPr>
          <p:cNvPr id="45060" name="テキスト ボックス 5">
            <a:extLst>
              <a:ext uri="{FF2B5EF4-FFF2-40B4-BE49-F238E27FC236}">
                <a16:creationId xmlns:a16="http://schemas.microsoft.com/office/drawing/2014/main" id="{3B07E83D-525B-49F4-9E2C-3573AF0D4957}"/>
              </a:ext>
            </a:extLst>
          </p:cNvPr>
          <p:cNvSpPr txBox="1">
            <a:spLocks noChangeArrowheads="1"/>
          </p:cNvSpPr>
          <p:nvPr/>
        </p:nvSpPr>
        <p:spPr bwMode="auto">
          <a:xfrm>
            <a:off x="6441897" y="0"/>
            <a:ext cx="270210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22-23</a:t>
            </a:r>
            <a:r>
              <a:rPr lang="ja-JP" altLang="en-US" sz="2000" dirty="0">
                <a:latin typeface="+mn-ea"/>
                <a:ea typeface="+mn-ea"/>
              </a:rPr>
              <a:t>ページ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コンテンツ プレースホルダー 2">
            <a:extLst>
              <a:ext uri="{FF2B5EF4-FFF2-40B4-BE49-F238E27FC236}">
                <a16:creationId xmlns:a16="http://schemas.microsoft.com/office/drawing/2014/main" id="{1E528184-26A3-4BA8-9E60-07D95F4E66BA}"/>
              </a:ext>
            </a:extLst>
          </p:cNvPr>
          <p:cNvSpPr txBox="1">
            <a:spLocks/>
          </p:cNvSpPr>
          <p:nvPr/>
        </p:nvSpPr>
        <p:spPr bwMode="auto">
          <a:xfrm>
            <a:off x="776288" y="719138"/>
            <a:ext cx="83677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latin typeface="+mj-ea"/>
                <a:ea typeface="+mj-ea"/>
              </a:rPr>
              <a:t>2.2.2</a:t>
            </a:r>
            <a:r>
              <a:rPr lang="ja-JP" altLang="en-US" sz="3600" u="sng" dirty="0">
                <a:latin typeface="+mj-ea"/>
                <a:ea typeface="+mj-ea"/>
              </a:rPr>
              <a:t>　火薬類取締法</a:t>
            </a:r>
            <a:endParaRPr lang="en-US" altLang="ja-JP" sz="3600" u="sng" dirty="0">
              <a:latin typeface="+mj-ea"/>
              <a:ea typeface="+mj-ea"/>
            </a:endParaRPr>
          </a:p>
        </p:txBody>
      </p:sp>
      <p:sp>
        <p:nvSpPr>
          <p:cNvPr id="6" name="コンテンツ プレースホルダー 2">
            <a:extLst>
              <a:ext uri="{FF2B5EF4-FFF2-40B4-BE49-F238E27FC236}">
                <a16:creationId xmlns:a16="http://schemas.microsoft.com/office/drawing/2014/main" id="{60F6ACA1-D43D-4362-B497-038E1D0EEAA0}"/>
              </a:ext>
            </a:extLst>
          </p:cNvPr>
          <p:cNvSpPr txBox="1">
            <a:spLocks/>
          </p:cNvSpPr>
          <p:nvPr/>
        </p:nvSpPr>
        <p:spPr>
          <a:xfrm>
            <a:off x="776288" y="1532965"/>
            <a:ext cx="8024812" cy="4847664"/>
          </a:xfrm>
          <a:prstGeom prst="rect">
            <a:avLst/>
          </a:prstGeom>
        </p:spPr>
        <p:txBody>
          <a:bodyPr lIns="0" rIns="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00000"/>
              </a:lnSpc>
              <a:buFont typeface="Wingdings" panose="05000000000000000000" pitchFamily="2" charset="2"/>
              <a:buChar char="q"/>
              <a:defRPr/>
            </a:pPr>
            <a:r>
              <a:rPr kumimoji="0" lang="ja-JP" altLang="en-US" sz="2800" dirty="0"/>
              <a:t>猟銃用火薬類の譲渡又は譲受</a:t>
            </a:r>
            <a:endParaRPr kumimoji="0" lang="en-US" altLang="ja-JP" sz="2800" dirty="0"/>
          </a:p>
          <a:p>
            <a:pPr marL="542925" indent="-357188">
              <a:buFont typeface="Wingdings" panose="05000000000000000000" pitchFamily="2" charset="2"/>
              <a:buChar char="Ø"/>
            </a:pPr>
            <a:r>
              <a:rPr lang="ja-JP" altLang="en-US" sz="2800" dirty="0"/>
              <a:t>指定管理鳥獣捕獲等事業の従事者についても、無許可譲受の対象。</a:t>
            </a:r>
          </a:p>
          <a:p>
            <a:pPr fontAlgn="auto">
              <a:lnSpc>
                <a:spcPct val="100000"/>
              </a:lnSpc>
              <a:buFont typeface="Wingdings" panose="05000000000000000000" pitchFamily="2" charset="2"/>
              <a:buChar char="q"/>
              <a:defRPr/>
            </a:pPr>
            <a:r>
              <a:rPr kumimoji="0" lang="ja-JP" altLang="en-US" sz="2800" dirty="0"/>
              <a:t>猟銃用火薬類の貯蔵</a:t>
            </a:r>
            <a:endParaRPr kumimoji="0" lang="en-US" altLang="ja-JP" sz="2800" dirty="0"/>
          </a:p>
          <a:p>
            <a:pPr fontAlgn="auto">
              <a:lnSpc>
                <a:spcPct val="100000"/>
              </a:lnSpc>
              <a:buFont typeface="Wingdings" panose="05000000000000000000" pitchFamily="2" charset="2"/>
              <a:buChar char="q"/>
              <a:defRPr/>
            </a:pPr>
            <a:r>
              <a:rPr kumimoji="0" lang="ja-JP" altLang="en-US" sz="2800" dirty="0"/>
              <a:t>猟銃用火薬類の消費</a:t>
            </a:r>
            <a:endParaRPr kumimoji="0" lang="en-US" altLang="ja-JP" sz="2800" dirty="0"/>
          </a:p>
          <a:p>
            <a:pPr fontAlgn="auto">
              <a:lnSpc>
                <a:spcPct val="100000"/>
              </a:lnSpc>
              <a:buFont typeface="Wingdings" panose="05000000000000000000" pitchFamily="2" charset="2"/>
              <a:buChar char="q"/>
              <a:defRPr/>
            </a:pPr>
            <a:r>
              <a:rPr kumimoji="0" lang="ja-JP" altLang="en-US" sz="2800" dirty="0"/>
              <a:t>残火薬類の措置</a:t>
            </a:r>
            <a:endParaRPr kumimoji="0" lang="en-US" altLang="ja-JP" sz="2800" dirty="0"/>
          </a:p>
          <a:p>
            <a:pPr fontAlgn="auto">
              <a:lnSpc>
                <a:spcPct val="100000"/>
              </a:lnSpc>
              <a:buFont typeface="Wingdings" panose="05000000000000000000" pitchFamily="2" charset="2"/>
              <a:buChar char="q"/>
              <a:defRPr/>
            </a:pPr>
            <a:r>
              <a:rPr kumimoji="0" lang="ja-JP" altLang="en-US" sz="2800" dirty="0"/>
              <a:t>火薬類の製造</a:t>
            </a:r>
            <a:endParaRPr kumimoji="0" lang="en-US" altLang="ja-JP" sz="2800" dirty="0"/>
          </a:p>
          <a:p>
            <a:pPr fontAlgn="auto">
              <a:lnSpc>
                <a:spcPct val="100000"/>
              </a:lnSpc>
              <a:buFont typeface="Wingdings" panose="05000000000000000000" pitchFamily="2" charset="2"/>
              <a:buChar char="q"/>
              <a:defRPr/>
            </a:pPr>
            <a:r>
              <a:rPr kumimoji="0" lang="ja-JP" altLang="en-US" sz="2800" dirty="0"/>
              <a:t>運搬</a:t>
            </a:r>
            <a:endParaRPr kumimoji="0" lang="en-US" altLang="ja-JP" sz="2800" dirty="0"/>
          </a:p>
        </p:txBody>
      </p:sp>
      <p:sp>
        <p:nvSpPr>
          <p:cNvPr id="47108" name="テキスト ボックス 5">
            <a:extLst>
              <a:ext uri="{FF2B5EF4-FFF2-40B4-BE49-F238E27FC236}">
                <a16:creationId xmlns:a16="http://schemas.microsoft.com/office/drawing/2014/main" id="{D75E8237-CB78-4672-B3BA-65E8DE19531F}"/>
              </a:ext>
            </a:extLst>
          </p:cNvPr>
          <p:cNvSpPr txBox="1">
            <a:spLocks noChangeArrowheads="1"/>
          </p:cNvSpPr>
          <p:nvPr/>
        </p:nvSpPr>
        <p:spPr bwMode="auto">
          <a:xfrm>
            <a:off x="6431622" y="0"/>
            <a:ext cx="27123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24-25</a:t>
            </a:r>
            <a:r>
              <a:rPr lang="ja-JP" altLang="en-US" sz="2000" dirty="0">
                <a:latin typeface="+mn-ea"/>
                <a:ea typeface="+mn-ea"/>
              </a:rPr>
              <a:t>ページ</a:t>
            </a:r>
          </a:p>
        </p:txBody>
      </p:sp>
    </p:spTree>
    <p:extLst>
      <p:ext uri="{BB962C8B-B14F-4D97-AF65-F5344CB8AC3E}">
        <p14:creationId xmlns:p14="http://schemas.microsoft.com/office/powerpoint/2010/main" val="3309447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ー 2">
            <a:extLst>
              <a:ext uri="{FF2B5EF4-FFF2-40B4-BE49-F238E27FC236}">
                <a16:creationId xmlns:a16="http://schemas.microsoft.com/office/drawing/2014/main" id="{2BC23E27-CDBE-4943-BA02-8C64790E14EF}"/>
              </a:ext>
            </a:extLst>
          </p:cNvPr>
          <p:cNvSpPr txBox="1">
            <a:spLocks/>
          </p:cNvSpPr>
          <p:nvPr/>
        </p:nvSpPr>
        <p:spPr bwMode="auto">
          <a:xfrm>
            <a:off x="338138" y="338652"/>
            <a:ext cx="8670060" cy="1059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latin typeface="+mj-ea"/>
                <a:ea typeface="+mj-ea"/>
              </a:rPr>
              <a:t>2.2.3</a:t>
            </a:r>
            <a:r>
              <a:rPr lang="ja-JP" altLang="en-US" sz="3600" u="sng" dirty="0">
                <a:latin typeface="+mj-ea"/>
                <a:ea typeface="+mj-ea"/>
              </a:rPr>
              <a:t>　鳥獣による農林水産業等に係る被害の防止のための特別措置に関する法律</a:t>
            </a:r>
            <a:endParaRPr lang="en-US" altLang="ja-JP" sz="3600" u="sng" dirty="0">
              <a:latin typeface="+mj-ea"/>
              <a:ea typeface="+mj-ea"/>
            </a:endParaRPr>
          </a:p>
        </p:txBody>
      </p:sp>
      <p:sp>
        <p:nvSpPr>
          <p:cNvPr id="49155" name="テキスト ボックス 5">
            <a:extLst>
              <a:ext uri="{FF2B5EF4-FFF2-40B4-BE49-F238E27FC236}">
                <a16:creationId xmlns:a16="http://schemas.microsoft.com/office/drawing/2014/main" id="{FD77F533-C5F3-49AF-9453-A584F2EF20C0}"/>
              </a:ext>
            </a:extLst>
          </p:cNvPr>
          <p:cNvSpPr txBox="1">
            <a:spLocks noChangeArrowheads="1"/>
          </p:cNvSpPr>
          <p:nvPr/>
        </p:nvSpPr>
        <p:spPr bwMode="auto">
          <a:xfrm>
            <a:off x="6565187" y="0"/>
            <a:ext cx="25788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25-26</a:t>
            </a:r>
            <a:r>
              <a:rPr lang="ja-JP" altLang="en-US" sz="2000" dirty="0">
                <a:latin typeface="+mn-ea"/>
                <a:ea typeface="+mn-ea"/>
              </a:rPr>
              <a:t>ページ</a:t>
            </a:r>
          </a:p>
        </p:txBody>
      </p:sp>
      <p:pic>
        <p:nvPicPr>
          <p:cNvPr id="49156" name="図 1">
            <a:extLst>
              <a:ext uri="{FF2B5EF4-FFF2-40B4-BE49-F238E27FC236}">
                <a16:creationId xmlns:a16="http://schemas.microsoft.com/office/drawing/2014/main" id="{92F19772-C407-4DC2-92BD-2D4D758E0D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2172" y="1430841"/>
            <a:ext cx="7799655" cy="54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コンテンツ プレースホルダー 2">
            <a:extLst>
              <a:ext uri="{FF2B5EF4-FFF2-40B4-BE49-F238E27FC236}">
                <a16:creationId xmlns:a16="http://schemas.microsoft.com/office/drawing/2014/main" id="{C7FEE329-4024-40B3-8B9C-402DA5D13AFB}"/>
              </a:ext>
            </a:extLst>
          </p:cNvPr>
          <p:cNvSpPr txBox="1">
            <a:spLocks/>
          </p:cNvSpPr>
          <p:nvPr/>
        </p:nvSpPr>
        <p:spPr bwMode="auto">
          <a:xfrm>
            <a:off x="631825" y="768350"/>
            <a:ext cx="83661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latin typeface="+mj-ea"/>
                <a:ea typeface="+mj-ea"/>
              </a:rPr>
              <a:t>2.2.4</a:t>
            </a:r>
            <a:r>
              <a:rPr lang="ja-JP" altLang="en-US" sz="3600" u="sng" dirty="0">
                <a:latin typeface="+mj-ea"/>
                <a:ea typeface="+mj-ea"/>
              </a:rPr>
              <a:t>　特定外来生物による生態系等に係る被害の防止に関する法律</a:t>
            </a:r>
            <a:endParaRPr lang="en-US" altLang="ja-JP" sz="3600" u="sng" dirty="0">
              <a:latin typeface="+mj-ea"/>
              <a:ea typeface="+mj-ea"/>
            </a:endParaRPr>
          </a:p>
        </p:txBody>
      </p:sp>
      <p:sp>
        <p:nvSpPr>
          <p:cNvPr id="6" name="コンテンツ プレースホルダー 2">
            <a:extLst>
              <a:ext uri="{FF2B5EF4-FFF2-40B4-BE49-F238E27FC236}">
                <a16:creationId xmlns:a16="http://schemas.microsoft.com/office/drawing/2014/main" id="{9578B998-B665-4562-A4F1-0BD49672BC12}"/>
              </a:ext>
            </a:extLst>
          </p:cNvPr>
          <p:cNvSpPr txBox="1">
            <a:spLocks/>
          </p:cNvSpPr>
          <p:nvPr/>
        </p:nvSpPr>
        <p:spPr>
          <a:xfrm>
            <a:off x="631825" y="1892174"/>
            <a:ext cx="8138795" cy="4264786"/>
          </a:xfrm>
          <a:prstGeom prst="rect">
            <a:avLst/>
          </a:prstGeom>
        </p:spPr>
        <p:txBody>
          <a:bodyPr lIns="0" rIns="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00000"/>
              </a:lnSpc>
              <a:buFont typeface="Calibri" panose="020F0502020204030204" pitchFamily="34" charset="0"/>
              <a:buNone/>
              <a:defRPr/>
            </a:pPr>
            <a:r>
              <a:rPr kumimoji="0" lang="ja-JP" altLang="en-US" sz="2700" dirty="0"/>
              <a:t>特定外来生物による被害の発生を防止</a:t>
            </a:r>
            <a:endParaRPr kumimoji="0" lang="en-US" altLang="ja-JP" sz="2700" dirty="0"/>
          </a:p>
          <a:p>
            <a:pPr marL="0" indent="0" fontAlgn="auto">
              <a:lnSpc>
                <a:spcPct val="100000"/>
              </a:lnSpc>
              <a:buFont typeface="Calibri" panose="020F0502020204030204" pitchFamily="34" charset="0"/>
              <a:buNone/>
              <a:defRPr/>
            </a:pPr>
            <a:r>
              <a:rPr kumimoji="0" lang="ja-JP" altLang="en-US" sz="2700" dirty="0"/>
              <a:t>するために</a:t>
            </a:r>
            <a:endParaRPr kumimoji="0" lang="en-US" altLang="ja-JP" sz="2700" dirty="0"/>
          </a:p>
          <a:p>
            <a:pPr fontAlgn="auto">
              <a:lnSpc>
                <a:spcPct val="100000"/>
              </a:lnSpc>
              <a:buFont typeface="Wingdings" panose="05000000000000000000" pitchFamily="2" charset="2"/>
              <a:buChar char="q"/>
              <a:defRPr/>
            </a:pPr>
            <a:r>
              <a:rPr kumimoji="0" lang="ja-JP" altLang="en-US" sz="2700" dirty="0"/>
              <a:t>国が行う防除</a:t>
            </a:r>
            <a:endParaRPr kumimoji="0" lang="en-US" altLang="ja-JP" sz="2700" dirty="0"/>
          </a:p>
          <a:p>
            <a:pPr fontAlgn="auto">
              <a:lnSpc>
                <a:spcPct val="100000"/>
              </a:lnSpc>
              <a:buFont typeface="Wingdings" panose="05000000000000000000" pitchFamily="2" charset="2"/>
              <a:buChar char="q"/>
              <a:defRPr/>
            </a:pPr>
            <a:r>
              <a:rPr kumimoji="0" lang="ja-JP" altLang="en-US" sz="2700" dirty="0"/>
              <a:t>環境大臣の確認を受けた防除</a:t>
            </a:r>
            <a:endParaRPr kumimoji="0" lang="en-US" altLang="ja-JP" sz="2700" dirty="0"/>
          </a:p>
          <a:p>
            <a:pPr fontAlgn="auto">
              <a:lnSpc>
                <a:spcPct val="100000"/>
              </a:lnSpc>
              <a:buFont typeface="Wingdings" panose="05000000000000000000" pitchFamily="2" charset="2"/>
              <a:buChar char="q"/>
              <a:defRPr/>
            </a:pPr>
            <a:r>
              <a:rPr kumimoji="0" lang="ja-JP" altLang="en-US" sz="2700" dirty="0"/>
              <a:t>環境大臣が認定した者が行う防除</a:t>
            </a:r>
            <a:endParaRPr kumimoji="0" lang="en-US" altLang="ja-JP" sz="2700" dirty="0"/>
          </a:p>
          <a:p>
            <a:pPr marL="0" indent="0" fontAlgn="auto">
              <a:lnSpc>
                <a:spcPct val="100000"/>
              </a:lnSpc>
              <a:buFont typeface="Calibri" panose="020F0502020204030204" pitchFamily="34" charset="0"/>
              <a:buNone/>
              <a:defRPr/>
            </a:pPr>
            <a:r>
              <a:rPr kumimoji="0" lang="ja-JP" altLang="en-US" sz="2700" dirty="0"/>
              <a:t>　上記の捕獲等は鳥獣保護管理法の適用を受けない</a:t>
            </a:r>
            <a:endParaRPr kumimoji="0" lang="en-US" altLang="ja-JP" sz="2700" dirty="0"/>
          </a:p>
          <a:p>
            <a:pPr marL="0" indent="0" fontAlgn="auto">
              <a:lnSpc>
                <a:spcPct val="110000"/>
              </a:lnSpc>
              <a:buFont typeface="Calibri" panose="020F0502020204030204" pitchFamily="34" charset="0"/>
              <a:buNone/>
              <a:defRPr/>
            </a:pPr>
            <a:r>
              <a:rPr kumimoji="0" lang="ja-JP" altLang="en-US" sz="2200" dirty="0"/>
              <a:t>（</a:t>
            </a:r>
            <a:r>
              <a:rPr kumimoji="0" lang="en-US" altLang="ja-JP" sz="2200" dirty="0"/>
              <a:t>※</a:t>
            </a:r>
            <a:r>
              <a:rPr kumimoji="0" lang="ja-JP" altLang="en-US" sz="2200" dirty="0"/>
              <a:t>上記の許可や狩猟により捕獲された特定外来生物（生きているものに限る）の飼養等（飼養、保管又は運搬）については、外来生物法で制限されることとなるが、外来生物法施行規則第２条第</a:t>
            </a:r>
            <a:r>
              <a:rPr kumimoji="0" lang="en-US" altLang="ja-JP" sz="2200" dirty="0"/>
              <a:t>17</a:t>
            </a:r>
            <a:r>
              <a:rPr kumimoji="0" lang="ja-JP" altLang="en-US" sz="2200" dirty="0"/>
              <a:t>号により、許可捕獲や狩猟等により捕獲等をした特定外来生物を処分するために一時的に保管又は運搬をする場合は当該制限の適用除外。）</a:t>
            </a:r>
            <a:endParaRPr kumimoji="0" lang="en-US" altLang="ja-JP" sz="2200" dirty="0"/>
          </a:p>
          <a:p>
            <a:pPr marL="0" indent="0" fontAlgn="auto">
              <a:lnSpc>
                <a:spcPct val="100000"/>
              </a:lnSpc>
              <a:buFont typeface="Calibri" panose="020F0502020204030204" pitchFamily="34" charset="0"/>
              <a:buNone/>
              <a:defRPr/>
            </a:pPr>
            <a:endParaRPr kumimoji="0" lang="en-US" altLang="ja-JP" sz="2700" dirty="0"/>
          </a:p>
        </p:txBody>
      </p:sp>
      <p:sp>
        <p:nvSpPr>
          <p:cNvPr id="51205" name="テキスト ボックス 5">
            <a:extLst>
              <a:ext uri="{FF2B5EF4-FFF2-40B4-BE49-F238E27FC236}">
                <a16:creationId xmlns:a16="http://schemas.microsoft.com/office/drawing/2014/main" id="{0F861111-CA42-4400-B0E7-7AD499F2589A}"/>
              </a:ext>
            </a:extLst>
          </p:cNvPr>
          <p:cNvSpPr txBox="1">
            <a:spLocks noChangeArrowheads="1"/>
          </p:cNvSpPr>
          <p:nvPr/>
        </p:nvSpPr>
        <p:spPr bwMode="auto">
          <a:xfrm>
            <a:off x="6544638" y="0"/>
            <a:ext cx="25993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26-27</a:t>
            </a:r>
            <a:r>
              <a:rPr lang="ja-JP" altLang="en-US" sz="2000" dirty="0">
                <a:latin typeface="+mn-ea"/>
                <a:ea typeface="+mn-ea"/>
              </a:rPr>
              <a:t>ページ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CE4EEC-5896-468A-BEF9-48747EB5D623}"/>
              </a:ext>
            </a:extLst>
          </p:cNvPr>
          <p:cNvSpPr>
            <a:spLocks noGrp="1"/>
          </p:cNvSpPr>
          <p:nvPr>
            <p:ph type="title"/>
          </p:nvPr>
        </p:nvSpPr>
        <p:spPr>
          <a:xfrm>
            <a:off x="822325" y="1163638"/>
            <a:ext cx="8109024" cy="555625"/>
          </a:xfrm>
        </p:spPr>
        <p:txBody>
          <a:bodyPr>
            <a:noAutofit/>
          </a:bodyPr>
          <a:lstStyle/>
          <a:p>
            <a:pPr eaLnBrk="1" fontAlgn="auto" hangingPunct="1">
              <a:spcAft>
                <a:spcPts val="0"/>
              </a:spcAft>
              <a:defRPr/>
            </a:pPr>
            <a:r>
              <a:rPr lang="en-US" altLang="ja-JP" sz="3600" dirty="0">
                <a:solidFill>
                  <a:schemeClr val="tx1">
                    <a:lumMod val="75000"/>
                    <a:lumOff val="25000"/>
                  </a:schemeClr>
                </a:solidFill>
                <a:latin typeface="+mj-ea"/>
              </a:rPr>
              <a:t>2</a:t>
            </a:r>
            <a:r>
              <a:rPr lang="ja-JP" altLang="en-US" sz="3600" dirty="0">
                <a:solidFill>
                  <a:schemeClr val="tx1">
                    <a:lumMod val="75000"/>
                    <a:lumOff val="25000"/>
                  </a:schemeClr>
                </a:solidFill>
                <a:latin typeface="+mj-ea"/>
              </a:rPr>
              <a:t>　</a:t>
            </a:r>
            <a:r>
              <a:rPr lang="ja-JP" altLang="en-US" sz="3600" dirty="0">
                <a:solidFill>
                  <a:schemeClr val="tx1">
                    <a:lumMod val="75000"/>
                    <a:lumOff val="25000"/>
                  </a:schemeClr>
                </a:solidFill>
              </a:rPr>
              <a:t>鳥獣の保護又は管理に関連する法令</a:t>
            </a:r>
            <a:endParaRPr lang="en-US" sz="3600" dirty="0">
              <a:solidFill>
                <a:schemeClr val="tx1">
                  <a:lumMod val="75000"/>
                  <a:lumOff val="25000"/>
                </a:schemeClr>
              </a:solidFill>
            </a:endParaRPr>
          </a:p>
        </p:txBody>
      </p:sp>
      <p:sp>
        <p:nvSpPr>
          <p:cNvPr id="13315" name="コンテンツ プレースホルダー 2">
            <a:extLst>
              <a:ext uri="{FF2B5EF4-FFF2-40B4-BE49-F238E27FC236}">
                <a16:creationId xmlns:a16="http://schemas.microsoft.com/office/drawing/2014/main" id="{33B02253-F7CE-44A6-BF57-F1E53F7F406C}"/>
              </a:ext>
            </a:extLst>
          </p:cNvPr>
          <p:cNvSpPr>
            <a:spLocks noGrp="1"/>
          </p:cNvSpPr>
          <p:nvPr>
            <p:ph idx="1"/>
          </p:nvPr>
        </p:nvSpPr>
        <p:spPr/>
        <p:txBody>
          <a:bodyPr/>
          <a:lstStyle/>
          <a:p>
            <a:pPr eaLnBrk="1" hangingPunct="1"/>
            <a:endParaRPr lang="en-US" altLang="ja-JP" sz="2700" dirty="0"/>
          </a:p>
          <a:p>
            <a:pPr eaLnBrk="1" hangingPunct="1"/>
            <a:r>
              <a:rPr lang="en-US" altLang="ja-JP" sz="2700" dirty="0">
                <a:solidFill>
                  <a:srgbClr val="C00000"/>
                </a:solidFill>
              </a:rPr>
              <a:t>2.1</a:t>
            </a:r>
            <a:r>
              <a:rPr lang="ja-JP" altLang="en-US" sz="2700" dirty="0">
                <a:solidFill>
                  <a:srgbClr val="C00000"/>
                </a:solidFill>
              </a:rPr>
              <a:t>　鳥獣の保護及び管理並びに狩猟の適正化に関する法律</a:t>
            </a:r>
            <a:endParaRPr lang="en-US" altLang="ja-JP" sz="2700" dirty="0">
              <a:solidFill>
                <a:srgbClr val="C00000"/>
              </a:solidFill>
            </a:endParaRPr>
          </a:p>
          <a:p>
            <a:pPr eaLnBrk="1" hangingPunct="1"/>
            <a:r>
              <a:rPr lang="en-US" altLang="ja-JP" sz="2700" dirty="0"/>
              <a:t>2.2</a:t>
            </a:r>
            <a:r>
              <a:rPr lang="ja-JP" altLang="en-US" sz="2700" dirty="0"/>
              <a:t>　各法令の概論</a:t>
            </a:r>
            <a:endParaRPr lang="en-US" altLang="ja-JP" sz="27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コンテンツ プレースホルダー 2">
            <a:extLst>
              <a:ext uri="{FF2B5EF4-FFF2-40B4-BE49-F238E27FC236}">
                <a16:creationId xmlns:a16="http://schemas.microsoft.com/office/drawing/2014/main" id="{6E9923D4-2FE6-4FCE-8DD5-45C2E92B4168}"/>
              </a:ext>
            </a:extLst>
          </p:cNvPr>
          <p:cNvSpPr txBox="1">
            <a:spLocks/>
          </p:cNvSpPr>
          <p:nvPr/>
        </p:nvSpPr>
        <p:spPr bwMode="auto">
          <a:xfrm>
            <a:off x="647700" y="669925"/>
            <a:ext cx="83677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latin typeface="+mj-ea"/>
                <a:ea typeface="+mj-ea"/>
              </a:rPr>
              <a:t>2.2.5</a:t>
            </a:r>
            <a:r>
              <a:rPr lang="ja-JP" altLang="en-US" sz="3600" u="sng" dirty="0">
                <a:latin typeface="+mj-ea"/>
                <a:ea typeface="+mj-ea"/>
              </a:rPr>
              <a:t>　自然公園法・自然環境保全法</a:t>
            </a:r>
            <a:endParaRPr lang="en-US" altLang="ja-JP" sz="3600" u="sng" dirty="0">
              <a:latin typeface="+mj-ea"/>
              <a:ea typeface="+mj-ea"/>
            </a:endParaRPr>
          </a:p>
        </p:txBody>
      </p:sp>
      <p:sp>
        <p:nvSpPr>
          <p:cNvPr id="5" name="コンテンツ プレースホルダー 2">
            <a:extLst>
              <a:ext uri="{FF2B5EF4-FFF2-40B4-BE49-F238E27FC236}">
                <a16:creationId xmlns:a16="http://schemas.microsoft.com/office/drawing/2014/main" id="{C9FB6E58-7961-45EB-893A-35D27422B8F4}"/>
              </a:ext>
            </a:extLst>
          </p:cNvPr>
          <p:cNvSpPr txBox="1">
            <a:spLocks/>
          </p:cNvSpPr>
          <p:nvPr/>
        </p:nvSpPr>
        <p:spPr>
          <a:xfrm>
            <a:off x="379413" y="1619250"/>
            <a:ext cx="8636000" cy="4429125"/>
          </a:xfrm>
          <a:prstGeom prst="rect">
            <a:avLst/>
          </a:prstGeom>
        </p:spPr>
        <p:txBody>
          <a:bodyPr lIns="0" rIns="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00000"/>
              </a:lnSpc>
              <a:buFont typeface="Wingdings" panose="05000000000000000000" pitchFamily="2" charset="2"/>
              <a:buChar char="q"/>
              <a:defRPr/>
            </a:pPr>
            <a:r>
              <a:rPr kumimoji="0" lang="ja-JP" altLang="en-US" sz="2700" dirty="0"/>
              <a:t>自然公園法の制限行為</a:t>
            </a:r>
            <a:endParaRPr kumimoji="0" lang="en-US" altLang="ja-JP" sz="2700" dirty="0"/>
          </a:p>
          <a:p>
            <a:pPr marL="90488" indent="261938" fontAlgn="auto">
              <a:lnSpc>
                <a:spcPct val="100000"/>
              </a:lnSpc>
              <a:buFont typeface="Wingdings" panose="05000000000000000000" pitchFamily="2" charset="2"/>
              <a:buChar char="Ø"/>
              <a:defRPr/>
            </a:pPr>
            <a:r>
              <a:rPr kumimoji="0" lang="ja-JP" altLang="en-US" sz="2400" dirty="0"/>
              <a:t>特別保護地区内の動物の捕獲等の行為が規制</a:t>
            </a:r>
            <a:endParaRPr kumimoji="0" lang="en-US" altLang="ja-JP" sz="2400" dirty="0"/>
          </a:p>
          <a:p>
            <a:pPr marL="90488" indent="0" fontAlgn="auto">
              <a:lnSpc>
                <a:spcPct val="100000"/>
              </a:lnSpc>
              <a:buFont typeface="Calibri" panose="020F0502020204030204" pitchFamily="34" charset="0"/>
              <a:buNone/>
              <a:defRPr/>
            </a:pPr>
            <a:r>
              <a:rPr kumimoji="0" lang="ja-JP" altLang="en-US" sz="2400" dirty="0"/>
              <a:t>　（国立公園は環境大臣、国定公園は都道府県知</a:t>
            </a:r>
            <a:endParaRPr kumimoji="0" lang="en-US" altLang="ja-JP" sz="2400" dirty="0"/>
          </a:p>
          <a:p>
            <a:pPr marL="90488" indent="0" fontAlgn="auto">
              <a:lnSpc>
                <a:spcPct val="100000"/>
              </a:lnSpc>
              <a:buFont typeface="Calibri" panose="020F0502020204030204" pitchFamily="34" charset="0"/>
              <a:buNone/>
              <a:defRPr/>
            </a:pPr>
            <a:r>
              <a:rPr kumimoji="0" lang="ja-JP" altLang="en-US" sz="2400" dirty="0"/>
              <a:t>　事の別途許可が必要）</a:t>
            </a:r>
            <a:endParaRPr kumimoji="0" lang="en-US" altLang="ja-JP" sz="2400" dirty="0"/>
          </a:p>
          <a:p>
            <a:pPr fontAlgn="auto">
              <a:lnSpc>
                <a:spcPct val="100000"/>
              </a:lnSpc>
              <a:buFont typeface="Wingdings" panose="05000000000000000000" pitchFamily="2" charset="2"/>
              <a:buChar char="q"/>
              <a:defRPr/>
            </a:pPr>
            <a:r>
              <a:rPr kumimoji="0" lang="ja-JP" altLang="en-US" sz="2700" dirty="0"/>
              <a:t>自然環境保全法の制限行為</a:t>
            </a:r>
            <a:endParaRPr kumimoji="0" lang="en-US" altLang="ja-JP" sz="2700" dirty="0"/>
          </a:p>
          <a:p>
            <a:pPr marL="90488" indent="261938" fontAlgn="auto">
              <a:lnSpc>
                <a:spcPct val="100000"/>
              </a:lnSpc>
              <a:buFont typeface="Wingdings" panose="05000000000000000000" pitchFamily="2" charset="2"/>
              <a:buChar char="Ø"/>
              <a:defRPr/>
            </a:pPr>
            <a:r>
              <a:rPr kumimoji="0" lang="ja-JP" altLang="en-US" sz="2400" dirty="0"/>
              <a:t>原生自然環境保全地域内の動物の捕獲等の行為が規制</a:t>
            </a:r>
            <a:endParaRPr kumimoji="0" lang="en-US" altLang="ja-JP" sz="2400" dirty="0"/>
          </a:p>
          <a:p>
            <a:pPr fontAlgn="auto">
              <a:lnSpc>
                <a:spcPct val="100000"/>
              </a:lnSpc>
              <a:buFont typeface="Wingdings" panose="05000000000000000000" pitchFamily="2" charset="2"/>
              <a:buChar char="Ø"/>
              <a:defRPr/>
            </a:pPr>
            <a:endParaRPr kumimoji="0" lang="en-US" altLang="ja-JP" sz="2400" dirty="0"/>
          </a:p>
        </p:txBody>
      </p:sp>
      <p:pic>
        <p:nvPicPr>
          <p:cNvPr id="53252" name="Picture 2">
            <a:extLst>
              <a:ext uri="{FF2B5EF4-FFF2-40B4-BE49-F238E27FC236}">
                <a16:creationId xmlns:a16="http://schemas.microsoft.com/office/drawing/2014/main" id="{2BA35B4F-D85A-4F70-9011-1B6366C166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9163" y="1868488"/>
            <a:ext cx="15144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253" name="テキスト ボックス 5">
            <a:extLst>
              <a:ext uri="{FF2B5EF4-FFF2-40B4-BE49-F238E27FC236}">
                <a16:creationId xmlns:a16="http://schemas.microsoft.com/office/drawing/2014/main" id="{E73F94CA-0DC0-40F4-AF45-966219FB1B99}"/>
              </a:ext>
            </a:extLst>
          </p:cNvPr>
          <p:cNvSpPr txBox="1">
            <a:spLocks noChangeArrowheads="1"/>
          </p:cNvSpPr>
          <p:nvPr/>
        </p:nvSpPr>
        <p:spPr bwMode="auto">
          <a:xfrm>
            <a:off x="6554912" y="0"/>
            <a:ext cx="25890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27-28</a:t>
            </a:r>
            <a:r>
              <a:rPr lang="ja-JP" altLang="en-US" sz="2000" dirty="0">
                <a:latin typeface="+mn-ea"/>
                <a:ea typeface="+mn-ea"/>
              </a:rPr>
              <a:t>ページ</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コンテンツ プレースホルダー 2">
            <a:extLst>
              <a:ext uri="{FF2B5EF4-FFF2-40B4-BE49-F238E27FC236}">
                <a16:creationId xmlns:a16="http://schemas.microsoft.com/office/drawing/2014/main" id="{D7AF12BA-BE4E-49BE-AB57-8E9182958D79}"/>
              </a:ext>
            </a:extLst>
          </p:cNvPr>
          <p:cNvSpPr txBox="1">
            <a:spLocks/>
          </p:cNvSpPr>
          <p:nvPr/>
        </p:nvSpPr>
        <p:spPr bwMode="auto">
          <a:xfrm>
            <a:off x="776288" y="882650"/>
            <a:ext cx="83677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latin typeface="+mj-ea"/>
                <a:ea typeface="+mj-ea"/>
              </a:rPr>
              <a:t>2.2.6</a:t>
            </a:r>
            <a:r>
              <a:rPr lang="ja-JP" altLang="en-US" sz="3600" u="sng" dirty="0">
                <a:latin typeface="+mj-ea"/>
                <a:ea typeface="+mj-ea"/>
              </a:rPr>
              <a:t>　森林関係法令</a:t>
            </a:r>
            <a:endParaRPr lang="en-US" altLang="ja-JP" sz="3600" u="sng" dirty="0">
              <a:latin typeface="+mj-ea"/>
              <a:ea typeface="+mj-ea"/>
            </a:endParaRPr>
          </a:p>
        </p:txBody>
      </p:sp>
      <p:sp>
        <p:nvSpPr>
          <p:cNvPr id="6" name="コンテンツ プレースホルダー 2">
            <a:extLst>
              <a:ext uri="{FF2B5EF4-FFF2-40B4-BE49-F238E27FC236}">
                <a16:creationId xmlns:a16="http://schemas.microsoft.com/office/drawing/2014/main" id="{F30CCDB1-A9AA-43EB-AD72-8058F6DC9D77}"/>
              </a:ext>
            </a:extLst>
          </p:cNvPr>
          <p:cNvSpPr txBox="1">
            <a:spLocks/>
          </p:cNvSpPr>
          <p:nvPr/>
        </p:nvSpPr>
        <p:spPr>
          <a:xfrm>
            <a:off x="803275" y="1893888"/>
            <a:ext cx="7681913" cy="3697287"/>
          </a:xfrm>
          <a:prstGeom prst="rect">
            <a:avLst/>
          </a:prstGeom>
        </p:spPr>
        <p:txBody>
          <a:bodyPr lIns="0" rIns="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00000"/>
              </a:lnSpc>
              <a:buFont typeface="Wingdings" panose="05000000000000000000" pitchFamily="2" charset="2"/>
              <a:buChar char="q"/>
              <a:defRPr/>
            </a:pPr>
            <a:r>
              <a:rPr kumimoji="0" lang="ja-JP" altLang="en-US" sz="2700" dirty="0"/>
              <a:t>森林法</a:t>
            </a:r>
            <a:endParaRPr kumimoji="0" lang="en-US" altLang="ja-JP" sz="2700" dirty="0"/>
          </a:p>
          <a:p>
            <a:pPr lvl="1" fontAlgn="auto">
              <a:lnSpc>
                <a:spcPct val="100000"/>
              </a:lnSpc>
              <a:buFont typeface="Wingdings" panose="05000000000000000000" pitchFamily="2" charset="2"/>
              <a:buChar char="Ø"/>
              <a:defRPr/>
            </a:pPr>
            <a:r>
              <a:rPr kumimoji="0" lang="ja-JP" altLang="en-US" sz="2400" dirty="0"/>
              <a:t>森林所有者の許可等なく木材の伐採等は行わない</a:t>
            </a:r>
            <a:endParaRPr kumimoji="0" lang="en-US" altLang="ja-JP" sz="2400" dirty="0"/>
          </a:p>
          <a:p>
            <a:pPr lvl="1" fontAlgn="auto">
              <a:lnSpc>
                <a:spcPct val="100000"/>
              </a:lnSpc>
              <a:buFont typeface="Wingdings" panose="05000000000000000000" pitchFamily="2" charset="2"/>
              <a:buChar char="Ø"/>
              <a:defRPr/>
            </a:pPr>
            <a:r>
              <a:rPr kumimoji="0" lang="ja-JP" altLang="en-US" sz="2400" dirty="0"/>
              <a:t>保安林内の立木の伐採等の行為が規制</a:t>
            </a:r>
            <a:endParaRPr kumimoji="0" lang="en-US" altLang="ja-JP" sz="2400" dirty="0"/>
          </a:p>
          <a:p>
            <a:pPr marL="201168" lvl="1" indent="0" fontAlgn="auto">
              <a:lnSpc>
                <a:spcPct val="100000"/>
              </a:lnSpc>
              <a:buFont typeface="Calibri" pitchFamily="34" charset="0"/>
              <a:buNone/>
              <a:defRPr/>
            </a:pPr>
            <a:r>
              <a:rPr kumimoji="0" lang="ja-JP" altLang="en-US" sz="2400" dirty="0"/>
              <a:t>　　　（都道府県知事の許可が必要）</a:t>
            </a:r>
            <a:endParaRPr kumimoji="0" lang="en-US" altLang="ja-JP" sz="2400" dirty="0"/>
          </a:p>
          <a:p>
            <a:pPr fontAlgn="auto">
              <a:lnSpc>
                <a:spcPct val="100000"/>
              </a:lnSpc>
              <a:buFont typeface="Wingdings" panose="05000000000000000000" pitchFamily="2" charset="2"/>
              <a:buChar char="q"/>
              <a:defRPr/>
            </a:pPr>
            <a:r>
              <a:rPr kumimoji="0" lang="ja-JP" altLang="en-US" sz="2700" dirty="0"/>
              <a:t>国有林野管理経営規程</a:t>
            </a:r>
            <a:endParaRPr kumimoji="0" lang="en-US" altLang="ja-JP" sz="2700" dirty="0"/>
          </a:p>
          <a:p>
            <a:pPr lvl="1" fontAlgn="auto">
              <a:lnSpc>
                <a:spcPct val="100000"/>
              </a:lnSpc>
              <a:buFont typeface="Wingdings" panose="05000000000000000000" pitchFamily="2" charset="2"/>
              <a:buChar char="Ø"/>
              <a:defRPr/>
            </a:pPr>
            <a:r>
              <a:rPr kumimoji="0" lang="ja-JP" altLang="en-US" sz="2400" dirty="0"/>
              <a:t>国有林野への入林：森林管理署等への入林届が必要</a:t>
            </a:r>
            <a:endParaRPr kumimoji="0" lang="en-US" altLang="ja-JP" sz="2400" dirty="0"/>
          </a:p>
          <a:p>
            <a:pPr lvl="1" fontAlgn="auto">
              <a:lnSpc>
                <a:spcPct val="100000"/>
              </a:lnSpc>
              <a:buFont typeface="Wingdings" panose="05000000000000000000" pitchFamily="2" charset="2"/>
              <a:buChar char="Ø"/>
              <a:defRPr/>
            </a:pPr>
            <a:r>
              <a:rPr kumimoji="0" lang="ja-JP" altLang="en-US" sz="2400" dirty="0"/>
              <a:t>最新の立入禁止区域を確認し遵守すること</a:t>
            </a:r>
            <a:endParaRPr kumimoji="0" lang="en-US" altLang="ja-JP" sz="2400" dirty="0"/>
          </a:p>
        </p:txBody>
      </p:sp>
      <p:sp>
        <p:nvSpPr>
          <p:cNvPr id="55300" name="テキスト ボックス 5">
            <a:extLst>
              <a:ext uri="{FF2B5EF4-FFF2-40B4-BE49-F238E27FC236}">
                <a16:creationId xmlns:a16="http://schemas.microsoft.com/office/drawing/2014/main" id="{A97C5AF5-659B-4BF3-B69C-6E7EFE05594C}"/>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28</a:t>
            </a:r>
            <a:r>
              <a:rPr lang="ja-JP" altLang="en-US" sz="2000" dirty="0">
                <a:latin typeface="+mn-ea"/>
                <a:ea typeface="+mn-ea"/>
              </a:rPr>
              <a:t>ページ</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コンテンツ プレースホルダー 2">
            <a:extLst>
              <a:ext uri="{FF2B5EF4-FFF2-40B4-BE49-F238E27FC236}">
                <a16:creationId xmlns:a16="http://schemas.microsoft.com/office/drawing/2014/main" id="{8B5CF33B-5FF3-4C34-B23D-71F948D139BD}"/>
              </a:ext>
            </a:extLst>
          </p:cNvPr>
          <p:cNvSpPr txBox="1">
            <a:spLocks/>
          </p:cNvSpPr>
          <p:nvPr/>
        </p:nvSpPr>
        <p:spPr bwMode="auto">
          <a:xfrm>
            <a:off x="776288" y="850900"/>
            <a:ext cx="701198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latin typeface="+mj-ea"/>
                <a:ea typeface="+mj-ea"/>
              </a:rPr>
              <a:t>2.2.7</a:t>
            </a:r>
            <a:r>
              <a:rPr lang="ja-JP" altLang="en-US" sz="3600" u="sng" dirty="0">
                <a:latin typeface="+mj-ea"/>
                <a:ea typeface="+mj-ea"/>
              </a:rPr>
              <a:t>　その他関係法令</a:t>
            </a:r>
            <a:endParaRPr lang="en-US" altLang="ja-JP" sz="3600" u="sng" dirty="0">
              <a:latin typeface="+mj-ea"/>
              <a:ea typeface="+mj-ea"/>
            </a:endParaRPr>
          </a:p>
        </p:txBody>
      </p:sp>
      <p:sp>
        <p:nvSpPr>
          <p:cNvPr id="57349" name="テキスト ボックス 5">
            <a:extLst>
              <a:ext uri="{FF2B5EF4-FFF2-40B4-BE49-F238E27FC236}">
                <a16:creationId xmlns:a16="http://schemas.microsoft.com/office/drawing/2014/main" id="{50C88363-C2BC-4DB8-B48A-7A577C939AED}"/>
              </a:ext>
            </a:extLst>
          </p:cNvPr>
          <p:cNvSpPr txBox="1">
            <a:spLocks noChangeArrowheads="1"/>
          </p:cNvSpPr>
          <p:nvPr/>
        </p:nvSpPr>
        <p:spPr bwMode="auto">
          <a:xfrm>
            <a:off x="6554912" y="0"/>
            <a:ext cx="25890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29-30</a:t>
            </a:r>
            <a:r>
              <a:rPr lang="ja-JP" altLang="en-US" sz="2000" dirty="0">
                <a:latin typeface="+mn-ea"/>
                <a:ea typeface="+mn-ea"/>
              </a:rPr>
              <a:t>ページ</a:t>
            </a:r>
          </a:p>
        </p:txBody>
      </p:sp>
      <p:sp>
        <p:nvSpPr>
          <p:cNvPr id="7" name="コンテンツ プレースホルダー 2">
            <a:extLst>
              <a:ext uri="{FF2B5EF4-FFF2-40B4-BE49-F238E27FC236}">
                <a16:creationId xmlns:a16="http://schemas.microsoft.com/office/drawing/2014/main" id="{7848DFC1-D9D7-498F-8E16-E28E507F5A67}"/>
              </a:ext>
            </a:extLst>
          </p:cNvPr>
          <p:cNvSpPr txBox="1">
            <a:spLocks/>
          </p:cNvSpPr>
          <p:nvPr/>
        </p:nvSpPr>
        <p:spPr>
          <a:xfrm>
            <a:off x="803275" y="1893888"/>
            <a:ext cx="7113809" cy="3697287"/>
          </a:xfrm>
          <a:prstGeom prst="rect">
            <a:avLst/>
          </a:prstGeom>
        </p:spPr>
        <p:txBody>
          <a:bodyPr lIns="0" rIns="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00000"/>
              </a:lnSpc>
              <a:buFont typeface="Wingdings" panose="05000000000000000000" pitchFamily="2" charset="2"/>
              <a:buChar char="q"/>
              <a:defRPr/>
            </a:pPr>
            <a:r>
              <a:rPr kumimoji="0" lang="ja-JP" altLang="en-US" sz="2700" dirty="0"/>
              <a:t>電波法</a:t>
            </a:r>
            <a:endParaRPr kumimoji="0" lang="en-US" altLang="ja-JP" sz="2700" dirty="0"/>
          </a:p>
          <a:p>
            <a:pPr lvl="1" fontAlgn="auto">
              <a:lnSpc>
                <a:spcPct val="100000"/>
              </a:lnSpc>
              <a:buFont typeface="Wingdings" panose="05000000000000000000" pitchFamily="2" charset="2"/>
              <a:buChar char="Ø"/>
              <a:defRPr/>
            </a:pPr>
            <a:r>
              <a:rPr kumimoji="0" lang="ja-JP" altLang="en-US" sz="2500" dirty="0"/>
              <a:t>デジタル簡易無線を推奨</a:t>
            </a:r>
            <a:endParaRPr kumimoji="0" lang="en-US" altLang="ja-JP" sz="2500" dirty="0"/>
          </a:p>
          <a:p>
            <a:pPr lvl="1" fontAlgn="auto">
              <a:lnSpc>
                <a:spcPct val="100000"/>
              </a:lnSpc>
              <a:buFont typeface="Wingdings" panose="05000000000000000000" pitchFamily="2" charset="2"/>
              <a:buChar char="Ø"/>
              <a:defRPr/>
            </a:pPr>
            <a:r>
              <a:rPr kumimoji="0" lang="ja-JP" altLang="en-US" sz="2500" dirty="0"/>
              <a:t>無線機器は技適マーク　　　　のあるものを用いてください。</a:t>
            </a:r>
            <a:endParaRPr kumimoji="0" lang="en-US" altLang="ja-JP" sz="2500" dirty="0"/>
          </a:p>
          <a:p>
            <a:pPr marL="201168" lvl="1" indent="0" fontAlgn="auto">
              <a:lnSpc>
                <a:spcPct val="100000"/>
              </a:lnSpc>
              <a:buFont typeface="Calibri" pitchFamily="34" charset="0"/>
              <a:buNone/>
              <a:defRPr/>
            </a:pPr>
            <a:endParaRPr kumimoji="0" lang="en-US" altLang="ja-JP" sz="2500" dirty="0"/>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2020" y="2740007"/>
            <a:ext cx="652049" cy="65204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コンテンツ プレースホルダー 2">
            <a:extLst>
              <a:ext uri="{FF2B5EF4-FFF2-40B4-BE49-F238E27FC236}">
                <a16:creationId xmlns:a16="http://schemas.microsoft.com/office/drawing/2014/main" id="{A1C92974-0013-44E2-97ED-4FB1734744C6}"/>
              </a:ext>
            </a:extLst>
          </p:cNvPr>
          <p:cNvSpPr txBox="1">
            <a:spLocks/>
          </p:cNvSpPr>
          <p:nvPr/>
        </p:nvSpPr>
        <p:spPr bwMode="auto">
          <a:xfrm>
            <a:off x="776288" y="850900"/>
            <a:ext cx="701198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latin typeface="+mj-ea"/>
                <a:ea typeface="+mj-ea"/>
              </a:rPr>
              <a:t>2.2.7</a:t>
            </a:r>
            <a:r>
              <a:rPr lang="ja-JP" altLang="en-US" sz="3600" u="sng" dirty="0">
                <a:latin typeface="+mj-ea"/>
                <a:ea typeface="+mj-ea"/>
              </a:rPr>
              <a:t>　その他関係法令</a:t>
            </a:r>
            <a:endParaRPr lang="en-US" altLang="ja-JP" sz="3600" u="sng" dirty="0">
              <a:latin typeface="+mj-ea"/>
              <a:ea typeface="+mj-ea"/>
            </a:endParaRPr>
          </a:p>
        </p:txBody>
      </p:sp>
      <p:sp>
        <p:nvSpPr>
          <p:cNvPr id="59395" name="コンテンツ プレースホルダー 2">
            <a:extLst>
              <a:ext uri="{FF2B5EF4-FFF2-40B4-BE49-F238E27FC236}">
                <a16:creationId xmlns:a16="http://schemas.microsoft.com/office/drawing/2014/main" id="{47279855-7991-4DFB-9423-CD67687EE8EB}"/>
              </a:ext>
            </a:extLst>
          </p:cNvPr>
          <p:cNvSpPr txBox="1">
            <a:spLocks/>
          </p:cNvSpPr>
          <p:nvPr/>
        </p:nvSpPr>
        <p:spPr bwMode="auto">
          <a:xfrm>
            <a:off x="803275" y="1893888"/>
            <a:ext cx="7681913"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lvl="1" eaLnBrk="1" hangingPunct="1">
              <a:lnSpc>
                <a:spcPct val="100000"/>
              </a:lnSpc>
              <a:buFont typeface="Wingdings" panose="05000000000000000000" pitchFamily="2" charset="2"/>
              <a:buChar char="Ø"/>
            </a:pPr>
            <a:endParaRPr kumimoji="0" lang="en-US" altLang="ja-JP" sz="2500" dirty="0"/>
          </a:p>
          <a:p>
            <a:pPr eaLnBrk="1" hangingPunct="1">
              <a:lnSpc>
                <a:spcPct val="100000"/>
              </a:lnSpc>
              <a:buFont typeface="Wingdings" panose="05000000000000000000" pitchFamily="2" charset="2"/>
              <a:buChar char="q"/>
            </a:pPr>
            <a:r>
              <a:rPr kumimoji="0" lang="ja-JP" altLang="en-US" sz="2700" dirty="0"/>
              <a:t>廃棄物の処理及び清掃に関する法律</a:t>
            </a:r>
            <a:endParaRPr kumimoji="0" lang="en-US" altLang="ja-JP" sz="2700" dirty="0"/>
          </a:p>
          <a:p>
            <a:pPr eaLnBrk="1" hangingPunct="1">
              <a:lnSpc>
                <a:spcPct val="100000"/>
              </a:lnSpc>
              <a:buFont typeface="Wingdings" panose="05000000000000000000" pitchFamily="2" charset="2"/>
              <a:buChar char="q"/>
            </a:pPr>
            <a:r>
              <a:rPr kumimoji="0" lang="ja-JP" altLang="en-US" sz="2700" dirty="0"/>
              <a:t>文化財保護法</a:t>
            </a:r>
            <a:endParaRPr kumimoji="0" lang="en-US" altLang="ja-JP" sz="2700" dirty="0"/>
          </a:p>
          <a:p>
            <a:pPr eaLnBrk="1" hangingPunct="1">
              <a:lnSpc>
                <a:spcPct val="100000"/>
              </a:lnSpc>
              <a:buFont typeface="Wingdings" panose="05000000000000000000" pitchFamily="2" charset="2"/>
              <a:buChar char="q"/>
            </a:pPr>
            <a:r>
              <a:rPr kumimoji="0" lang="ja-JP" altLang="en-US" sz="2700" dirty="0"/>
              <a:t>動物の愛護及び管理に関する法律</a:t>
            </a:r>
            <a:endParaRPr kumimoji="0" lang="en-US" altLang="ja-JP" sz="2700" dirty="0"/>
          </a:p>
        </p:txBody>
      </p:sp>
      <p:sp>
        <p:nvSpPr>
          <p:cNvPr id="59396" name="テキスト ボックス 5">
            <a:extLst>
              <a:ext uri="{FF2B5EF4-FFF2-40B4-BE49-F238E27FC236}">
                <a16:creationId xmlns:a16="http://schemas.microsoft.com/office/drawing/2014/main" id="{3A43B2F2-C390-4C96-8BCC-6035DA73A7DE}"/>
              </a:ext>
            </a:extLst>
          </p:cNvPr>
          <p:cNvSpPr txBox="1">
            <a:spLocks noChangeArrowheads="1"/>
          </p:cNvSpPr>
          <p:nvPr/>
        </p:nvSpPr>
        <p:spPr bwMode="auto">
          <a:xfrm>
            <a:off x="6554912" y="0"/>
            <a:ext cx="25890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29-30</a:t>
            </a:r>
            <a:r>
              <a:rPr lang="ja-JP" altLang="en-US" sz="2000" dirty="0">
                <a:latin typeface="+mn-ea"/>
                <a:ea typeface="+mn-ea"/>
              </a:rPr>
              <a:t>ページ</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2450E1-CBFB-42F7-AB6F-B9D6EEF437AC}"/>
              </a:ext>
            </a:extLst>
          </p:cNvPr>
          <p:cNvSpPr>
            <a:spLocks noGrp="1"/>
          </p:cNvSpPr>
          <p:nvPr>
            <p:ph type="title"/>
          </p:nvPr>
        </p:nvSpPr>
        <p:spPr>
          <a:xfrm>
            <a:off x="822324" y="287338"/>
            <a:ext cx="7787521" cy="1449387"/>
          </a:xfrm>
        </p:spPr>
        <p:txBody>
          <a:bodyPr>
            <a:normAutofit/>
          </a:bodyPr>
          <a:lstStyle/>
          <a:p>
            <a:r>
              <a:rPr kumimoji="1" lang="en-US" altLang="ja-JP" sz="3600" dirty="0">
                <a:latin typeface="+mj-ea"/>
              </a:rPr>
              <a:t>2.2.8 </a:t>
            </a:r>
            <a:r>
              <a:rPr kumimoji="1" lang="ja-JP" altLang="en-US" sz="3600" dirty="0">
                <a:latin typeface="+mj-ea"/>
              </a:rPr>
              <a:t>法人組織や契約、労務管理などに</a:t>
            </a:r>
            <a:br>
              <a:rPr kumimoji="1" lang="en-US" altLang="ja-JP" sz="3600" dirty="0">
                <a:latin typeface="+mj-ea"/>
              </a:rPr>
            </a:br>
            <a:r>
              <a:rPr kumimoji="1" lang="en-US" altLang="ja-JP" sz="3600" dirty="0">
                <a:latin typeface="+mj-ea"/>
              </a:rPr>
              <a:t>       </a:t>
            </a:r>
            <a:r>
              <a:rPr kumimoji="1" lang="ja-JP" altLang="en-US" sz="3600" dirty="0">
                <a:latin typeface="+mj-ea"/>
              </a:rPr>
              <a:t>関する法律</a:t>
            </a:r>
          </a:p>
        </p:txBody>
      </p:sp>
      <p:sp>
        <p:nvSpPr>
          <p:cNvPr id="3" name="コンテンツ プレースホルダー 2">
            <a:extLst>
              <a:ext uri="{FF2B5EF4-FFF2-40B4-BE49-F238E27FC236}">
                <a16:creationId xmlns:a16="http://schemas.microsoft.com/office/drawing/2014/main" id="{1438B183-8C2A-47E1-9A93-5D1049D0FCEF}"/>
              </a:ext>
            </a:extLst>
          </p:cNvPr>
          <p:cNvSpPr>
            <a:spLocks noGrp="1"/>
          </p:cNvSpPr>
          <p:nvPr>
            <p:ph idx="1"/>
          </p:nvPr>
        </p:nvSpPr>
        <p:spPr>
          <a:xfrm>
            <a:off x="822325" y="1846263"/>
            <a:ext cx="7543800" cy="4422015"/>
          </a:xfrm>
        </p:spPr>
        <p:txBody>
          <a:bodyPr/>
          <a:lstStyle/>
          <a:p>
            <a:pPr>
              <a:lnSpc>
                <a:spcPct val="100000"/>
              </a:lnSpc>
              <a:buFont typeface="Wingdings" panose="05000000000000000000" pitchFamily="2" charset="2"/>
              <a:buChar char="n"/>
            </a:pPr>
            <a:r>
              <a:rPr kumimoji="1" lang="ja-JP" altLang="ja-JP" sz="2800" dirty="0">
                <a:solidFill>
                  <a:schemeClr val="tx1"/>
                </a:solidFill>
              </a:rPr>
              <a:t>法人の運営や契約、労務管理など</a:t>
            </a:r>
            <a:r>
              <a:rPr kumimoji="1" lang="ja-JP" altLang="en-US" sz="2800" dirty="0">
                <a:solidFill>
                  <a:schemeClr val="tx1"/>
                </a:solidFill>
              </a:rPr>
              <a:t>、</a:t>
            </a:r>
            <a:r>
              <a:rPr kumimoji="1" lang="ja-JP" altLang="ja-JP" sz="2800" dirty="0">
                <a:solidFill>
                  <a:schemeClr val="tx1"/>
                </a:solidFill>
              </a:rPr>
              <a:t>一般的に適用される法令</a:t>
            </a:r>
            <a:r>
              <a:rPr kumimoji="1" lang="ja-JP" altLang="en-US" sz="2800" dirty="0">
                <a:solidFill>
                  <a:schemeClr val="tx1"/>
                </a:solidFill>
              </a:rPr>
              <a:t>も当然</a:t>
            </a:r>
            <a:r>
              <a:rPr kumimoji="1" lang="ja-JP" altLang="ja-JP" sz="2800" dirty="0">
                <a:solidFill>
                  <a:schemeClr val="tx1"/>
                </a:solidFill>
              </a:rPr>
              <a:t>遵守</a:t>
            </a:r>
            <a:r>
              <a:rPr kumimoji="1" lang="ja-JP" altLang="en-US" sz="2800" dirty="0">
                <a:solidFill>
                  <a:schemeClr val="tx1"/>
                </a:solidFill>
              </a:rPr>
              <a:t>しなければならない</a:t>
            </a:r>
            <a:r>
              <a:rPr kumimoji="1" lang="ja-JP" altLang="ja-JP" sz="2800" dirty="0">
                <a:solidFill>
                  <a:schemeClr val="tx1"/>
                </a:solidFill>
              </a:rPr>
              <a:t>。</a:t>
            </a:r>
          </a:p>
          <a:p>
            <a:pPr>
              <a:lnSpc>
                <a:spcPct val="100000"/>
              </a:lnSpc>
              <a:buFont typeface="Wingdings" panose="05000000000000000000" pitchFamily="2" charset="2"/>
              <a:buChar char="n"/>
            </a:pPr>
            <a:r>
              <a:rPr kumimoji="1" lang="ja-JP" altLang="ja-JP" sz="2800" dirty="0">
                <a:solidFill>
                  <a:schemeClr val="tx1"/>
                </a:solidFill>
              </a:rPr>
              <a:t>捕獲事業において、法人として</a:t>
            </a:r>
            <a:r>
              <a:rPr kumimoji="1" lang="ja-JP" altLang="en-US" sz="2800" dirty="0">
                <a:solidFill>
                  <a:schemeClr val="tx1"/>
                </a:solidFill>
              </a:rPr>
              <a:t>の</a:t>
            </a:r>
            <a:r>
              <a:rPr kumimoji="1" lang="ja-JP" altLang="ja-JP" sz="2800" dirty="0">
                <a:solidFill>
                  <a:schemeClr val="tx1"/>
                </a:solidFill>
              </a:rPr>
              <a:t>契約に基づき指揮命令系統に従って従事者が捕獲等の作業を行う場合には、報償費や奨励金、団体に対する補助などによる捕獲の支援や報償とは異なった要件や制約</a:t>
            </a:r>
            <a:r>
              <a:rPr kumimoji="1" lang="ja-JP" altLang="en-US" sz="2800" dirty="0">
                <a:solidFill>
                  <a:schemeClr val="tx1"/>
                </a:solidFill>
              </a:rPr>
              <a:t>が</a:t>
            </a:r>
            <a:r>
              <a:rPr kumimoji="1" lang="ja-JP" altLang="ja-JP" sz="2800" dirty="0">
                <a:solidFill>
                  <a:schemeClr val="tx1"/>
                </a:solidFill>
              </a:rPr>
              <a:t>生じる場合があります。</a:t>
            </a:r>
            <a:endParaRPr kumimoji="1" lang="en-US" altLang="ja-JP" sz="2800" dirty="0">
              <a:solidFill>
                <a:schemeClr val="tx1"/>
              </a:solidFill>
            </a:endParaRPr>
          </a:p>
          <a:p>
            <a:pPr>
              <a:lnSpc>
                <a:spcPct val="100000"/>
              </a:lnSpc>
              <a:buFont typeface="Wingdings" panose="05000000000000000000" pitchFamily="2" charset="2"/>
              <a:buChar char="n"/>
            </a:pPr>
            <a:r>
              <a:rPr kumimoji="1" lang="ja-JP" altLang="ja-JP" sz="2800" dirty="0">
                <a:solidFill>
                  <a:schemeClr val="tx1"/>
                </a:solidFill>
              </a:rPr>
              <a:t>関連する法令の確認や監督機関への照会等も行い、適正な捕獲事業の実施をお願いします。</a:t>
            </a:r>
          </a:p>
          <a:p>
            <a:pPr>
              <a:lnSpc>
                <a:spcPct val="100000"/>
              </a:lnSpc>
            </a:pPr>
            <a:endParaRPr kumimoji="1" lang="ja-JP" altLang="en-US" dirty="0"/>
          </a:p>
        </p:txBody>
      </p:sp>
      <p:sp>
        <p:nvSpPr>
          <p:cNvPr id="4" name="テキスト ボックス 5">
            <a:extLst>
              <a:ext uri="{FF2B5EF4-FFF2-40B4-BE49-F238E27FC236}">
                <a16:creationId xmlns:a16="http://schemas.microsoft.com/office/drawing/2014/main" id="{31CAAA84-287A-43EE-BE9E-2604AA4CC2C0}"/>
              </a:ext>
            </a:extLst>
          </p:cNvPr>
          <p:cNvSpPr txBox="1">
            <a:spLocks noChangeArrowheads="1"/>
          </p:cNvSpPr>
          <p:nvPr/>
        </p:nvSpPr>
        <p:spPr bwMode="auto">
          <a:xfrm>
            <a:off x="6513816" y="0"/>
            <a:ext cx="26301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30-32</a:t>
            </a:r>
            <a:r>
              <a:rPr lang="ja-JP" altLang="en-US" sz="2000" dirty="0">
                <a:latin typeface="+mn-ea"/>
                <a:ea typeface="+mn-ea"/>
              </a:rPr>
              <a:t>ページ</a:t>
            </a:r>
          </a:p>
        </p:txBody>
      </p:sp>
    </p:spTree>
    <p:extLst>
      <p:ext uri="{BB962C8B-B14F-4D97-AF65-F5344CB8AC3E}">
        <p14:creationId xmlns:p14="http://schemas.microsoft.com/office/powerpoint/2010/main" val="1725407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E63028-7188-4B37-BFD2-6A3231EA019D}"/>
              </a:ext>
            </a:extLst>
          </p:cNvPr>
          <p:cNvSpPr>
            <a:spLocks noGrp="1"/>
          </p:cNvSpPr>
          <p:nvPr>
            <p:ph type="title"/>
          </p:nvPr>
        </p:nvSpPr>
        <p:spPr/>
        <p:txBody>
          <a:bodyPr>
            <a:normAutofit/>
          </a:bodyPr>
          <a:lstStyle/>
          <a:p>
            <a:r>
              <a:rPr kumimoji="1" lang="en-US" altLang="ja-JP" sz="3600" dirty="0">
                <a:latin typeface="+mj-ea"/>
              </a:rPr>
              <a:t>(1) </a:t>
            </a:r>
            <a:r>
              <a:rPr kumimoji="1" lang="ja-JP" altLang="en-US" sz="3600" dirty="0">
                <a:latin typeface="+mj-ea"/>
              </a:rPr>
              <a:t>法人組織に関する法令</a:t>
            </a:r>
          </a:p>
        </p:txBody>
      </p:sp>
      <p:sp>
        <p:nvSpPr>
          <p:cNvPr id="3" name="コンテンツ プレースホルダー 2">
            <a:extLst>
              <a:ext uri="{FF2B5EF4-FFF2-40B4-BE49-F238E27FC236}">
                <a16:creationId xmlns:a16="http://schemas.microsoft.com/office/drawing/2014/main" id="{DC1B83B8-2561-41EB-A5CD-85D7B15B41E6}"/>
              </a:ext>
            </a:extLst>
          </p:cNvPr>
          <p:cNvSpPr>
            <a:spLocks noGrp="1"/>
          </p:cNvSpPr>
          <p:nvPr>
            <p:ph idx="1"/>
          </p:nvPr>
        </p:nvSpPr>
        <p:spPr>
          <a:xfrm>
            <a:off x="822325" y="2115204"/>
            <a:ext cx="7543800" cy="4022725"/>
          </a:xfrm>
        </p:spPr>
        <p:txBody>
          <a:bodyPr/>
          <a:lstStyle/>
          <a:p>
            <a:pPr>
              <a:lnSpc>
                <a:spcPct val="100000"/>
              </a:lnSpc>
              <a:buFont typeface="Wingdings" panose="05000000000000000000" pitchFamily="2" charset="2"/>
              <a:buChar char="n"/>
            </a:pPr>
            <a:r>
              <a:rPr kumimoji="1" lang="ja-JP" altLang="ja-JP" sz="2800" dirty="0">
                <a:solidFill>
                  <a:schemeClr val="tx1"/>
                </a:solidFill>
              </a:rPr>
              <a:t>法人格を有することは、</a:t>
            </a:r>
            <a:br>
              <a:rPr kumimoji="1" lang="en-US" altLang="ja-JP" sz="2800" dirty="0">
                <a:solidFill>
                  <a:schemeClr val="tx1"/>
                </a:solidFill>
              </a:rPr>
            </a:br>
            <a:r>
              <a:rPr kumimoji="1" lang="ja-JP" altLang="en-US" sz="2800" dirty="0">
                <a:solidFill>
                  <a:schemeClr val="tx1"/>
                </a:solidFill>
              </a:rPr>
              <a:t>　</a:t>
            </a:r>
            <a:r>
              <a:rPr kumimoji="1" lang="ja-JP" altLang="ja-JP" sz="2800" dirty="0">
                <a:solidFill>
                  <a:schemeClr val="tx1"/>
                </a:solidFill>
              </a:rPr>
              <a:t>認定鳥獣捕獲等事業者の要件の１つ</a:t>
            </a:r>
            <a:endParaRPr kumimoji="1" lang="en-US" altLang="ja-JP" sz="2800" dirty="0">
              <a:solidFill>
                <a:schemeClr val="tx1"/>
              </a:solidFill>
            </a:endParaRPr>
          </a:p>
          <a:p>
            <a:pPr>
              <a:lnSpc>
                <a:spcPct val="100000"/>
              </a:lnSpc>
              <a:buFont typeface="Wingdings" panose="05000000000000000000" pitchFamily="2" charset="2"/>
              <a:buChar char="n"/>
            </a:pPr>
            <a:r>
              <a:rPr kumimoji="1" lang="ja-JP" altLang="ja-JP" sz="2800" dirty="0">
                <a:solidFill>
                  <a:schemeClr val="tx1"/>
                </a:solidFill>
              </a:rPr>
              <a:t>それぞれ</a:t>
            </a:r>
            <a:r>
              <a:rPr kumimoji="1" lang="ja-JP" altLang="en-US" sz="2800" dirty="0">
                <a:solidFill>
                  <a:schemeClr val="tx1"/>
                </a:solidFill>
              </a:rPr>
              <a:t>の法人が</a:t>
            </a:r>
            <a:r>
              <a:rPr kumimoji="1" lang="ja-JP" altLang="ja-JP" sz="2800" dirty="0">
                <a:solidFill>
                  <a:schemeClr val="tx1"/>
                </a:solidFill>
              </a:rPr>
              <a:t>準拠すべき法令に基づ</a:t>
            </a:r>
            <a:r>
              <a:rPr kumimoji="1" lang="ja-JP" altLang="en-US" sz="2800" dirty="0">
                <a:solidFill>
                  <a:schemeClr val="tx1"/>
                </a:solidFill>
              </a:rPr>
              <a:t>いて、</a:t>
            </a:r>
            <a:r>
              <a:rPr kumimoji="1" lang="ja-JP" altLang="ja-JP" sz="2800" dirty="0">
                <a:solidFill>
                  <a:schemeClr val="tx1"/>
                </a:solidFill>
              </a:rPr>
              <a:t>組織の設立や運営を行う必要があります。</a:t>
            </a:r>
            <a:endParaRPr kumimoji="1" lang="en-US" altLang="ja-JP" sz="2800" dirty="0">
              <a:solidFill>
                <a:schemeClr val="tx1"/>
              </a:solidFill>
            </a:endParaRPr>
          </a:p>
          <a:p>
            <a:pPr lvl="1">
              <a:lnSpc>
                <a:spcPct val="100000"/>
              </a:lnSpc>
              <a:buFont typeface="Wingdings" panose="05000000000000000000" pitchFamily="2" charset="2"/>
              <a:buChar char="ü"/>
            </a:pPr>
            <a:r>
              <a:rPr kumimoji="1" lang="ja-JP" altLang="ja-JP" sz="2400" dirty="0">
                <a:solidFill>
                  <a:schemeClr val="tx1"/>
                </a:solidFill>
              </a:rPr>
              <a:t>会社法、一般社団法人及び一般財団法人に関する法律、公益社団法人及び公益財団法人の認定等に関する法律、特定非営利活動促進法、農業協同組合法など</a:t>
            </a:r>
          </a:p>
        </p:txBody>
      </p:sp>
      <p:sp>
        <p:nvSpPr>
          <p:cNvPr id="4" name="テキスト ボックス 5">
            <a:extLst>
              <a:ext uri="{FF2B5EF4-FFF2-40B4-BE49-F238E27FC236}">
                <a16:creationId xmlns:a16="http://schemas.microsoft.com/office/drawing/2014/main" id="{D5452C1C-859D-42D8-8A4B-0580B4024740}"/>
              </a:ext>
            </a:extLst>
          </p:cNvPr>
          <p:cNvSpPr txBox="1">
            <a:spLocks noChangeArrowheads="1"/>
          </p:cNvSpPr>
          <p:nvPr/>
        </p:nvSpPr>
        <p:spPr bwMode="auto">
          <a:xfrm>
            <a:off x="6462445" y="0"/>
            <a:ext cx="268155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rPr>
              <a:t> 30</a:t>
            </a:r>
            <a:r>
              <a:rPr lang="ja-JP" altLang="en-US" sz="2000" dirty="0">
                <a:latin typeface="+mn-ea"/>
                <a:ea typeface="+mn-ea"/>
              </a:rPr>
              <a:t>ページ</a:t>
            </a:r>
          </a:p>
        </p:txBody>
      </p:sp>
    </p:spTree>
    <p:extLst>
      <p:ext uri="{BB962C8B-B14F-4D97-AF65-F5344CB8AC3E}">
        <p14:creationId xmlns:p14="http://schemas.microsoft.com/office/powerpoint/2010/main" val="1761730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82C9F0-3CC4-43AC-A08A-A543C1C8B13F}"/>
              </a:ext>
            </a:extLst>
          </p:cNvPr>
          <p:cNvSpPr>
            <a:spLocks noGrp="1"/>
          </p:cNvSpPr>
          <p:nvPr>
            <p:ph type="title"/>
          </p:nvPr>
        </p:nvSpPr>
        <p:spPr/>
        <p:txBody>
          <a:bodyPr>
            <a:normAutofit/>
          </a:bodyPr>
          <a:lstStyle/>
          <a:p>
            <a:r>
              <a:rPr kumimoji="1" lang="en-US" altLang="ja-JP" sz="3600" dirty="0">
                <a:latin typeface="+mj-ea"/>
              </a:rPr>
              <a:t>(2) </a:t>
            </a:r>
            <a:r>
              <a:rPr kumimoji="1" lang="ja-JP" altLang="en-US" sz="3600" dirty="0">
                <a:latin typeface="+mj-ea"/>
              </a:rPr>
              <a:t>業務の契約に関する法令、規則</a:t>
            </a:r>
          </a:p>
        </p:txBody>
      </p:sp>
      <p:sp>
        <p:nvSpPr>
          <p:cNvPr id="3" name="コンテンツ プレースホルダー 2">
            <a:extLst>
              <a:ext uri="{FF2B5EF4-FFF2-40B4-BE49-F238E27FC236}">
                <a16:creationId xmlns:a16="http://schemas.microsoft.com/office/drawing/2014/main" id="{AD508AF6-03F9-426E-843D-B0AC3403C29D}"/>
              </a:ext>
            </a:extLst>
          </p:cNvPr>
          <p:cNvSpPr>
            <a:spLocks noGrp="1"/>
          </p:cNvSpPr>
          <p:nvPr>
            <p:ph idx="1"/>
          </p:nvPr>
        </p:nvSpPr>
        <p:spPr>
          <a:xfrm>
            <a:off x="822325" y="1846263"/>
            <a:ext cx="7543800" cy="4211637"/>
          </a:xfrm>
        </p:spPr>
        <p:txBody>
          <a:bodyPr/>
          <a:lstStyle/>
          <a:p>
            <a:pPr>
              <a:lnSpc>
                <a:spcPct val="100000"/>
              </a:lnSpc>
              <a:buFont typeface="Wingdings" panose="05000000000000000000" pitchFamily="2" charset="2"/>
              <a:buChar char="n"/>
            </a:pPr>
            <a:r>
              <a:rPr kumimoji="1" lang="ja-JP" altLang="ja-JP" sz="2800" dirty="0">
                <a:solidFill>
                  <a:schemeClr val="tx1"/>
                </a:solidFill>
              </a:rPr>
              <a:t>契約に基づいて事業を実施する</a:t>
            </a:r>
            <a:r>
              <a:rPr kumimoji="1" lang="ja-JP" altLang="en-US" sz="2800" dirty="0">
                <a:solidFill>
                  <a:schemeClr val="tx1"/>
                </a:solidFill>
              </a:rPr>
              <a:t>場合、</a:t>
            </a:r>
            <a:r>
              <a:rPr kumimoji="1" lang="ja-JP" altLang="ja-JP" sz="2800" dirty="0">
                <a:solidFill>
                  <a:schemeClr val="tx1"/>
                </a:solidFill>
              </a:rPr>
              <a:t>契約を締結するとお互いに債権と債務が生じます。</a:t>
            </a:r>
            <a:endParaRPr kumimoji="1" lang="en-US" altLang="ja-JP" sz="2800" dirty="0">
              <a:solidFill>
                <a:schemeClr val="tx1"/>
              </a:solidFill>
            </a:endParaRPr>
          </a:p>
          <a:p>
            <a:pPr lvl="1">
              <a:lnSpc>
                <a:spcPct val="100000"/>
              </a:lnSpc>
              <a:buFont typeface="Wingdings" panose="05000000000000000000" pitchFamily="2" charset="2"/>
              <a:buChar char="ü"/>
            </a:pPr>
            <a:r>
              <a:rPr kumimoji="1" lang="ja-JP" altLang="ja-JP" sz="2400" dirty="0">
                <a:solidFill>
                  <a:schemeClr val="tx1"/>
                </a:solidFill>
              </a:rPr>
              <a:t>民法第三編債権には、債権や契約についての基本的なルールが記されています。</a:t>
            </a:r>
          </a:p>
          <a:p>
            <a:pPr>
              <a:lnSpc>
                <a:spcPct val="100000"/>
              </a:lnSpc>
              <a:buFont typeface="Wingdings" panose="05000000000000000000" pitchFamily="2" charset="2"/>
              <a:buChar char="n"/>
            </a:pPr>
            <a:r>
              <a:rPr kumimoji="1" lang="ja-JP" altLang="ja-JP" sz="2800" dirty="0">
                <a:solidFill>
                  <a:schemeClr val="tx1"/>
                </a:solidFill>
              </a:rPr>
              <a:t>行政機関が行う事業の業者選定や契約、支払い等は、会計法</a:t>
            </a:r>
            <a:r>
              <a:rPr kumimoji="1" lang="ja-JP" altLang="en-US" sz="2800" dirty="0">
                <a:solidFill>
                  <a:schemeClr val="tx1"/>
                </a:solidFill>
              </a:rPr>
              <a:t>や</a:t>
            </a:r>
            <a:r>
              <a:rPr kumimoji="1" lang="ja-JP" altLang="ja-JP" sz="2800" dirty="0">
                <a:solidFill>
                  <a:schemeClr val="tx1"/>
                </a:solidFill>
              </a:rPr>
              <a:t>会計規則</a:t>
            </a:r>
            <a:r>
              <a:rPr kumimoji="1" lang="ja-JP" altLang="en-US" sz="2800" dirty="0">
                <a:solidFill>
                  <a:schemeClr val="tx1"/>
                </a:solidFill>
              </a:rPr>
              <a:t>等</a:t>
            </a:r>
            <a:r>
              <a:rPr kumimoji="1" lang="ja-JP" altLang="ja-JP" sz="2800" dirty="0">
                <a:solidFill>
                  <a:schemeClr val="tx1"/>
                </a:solidFill>
              </a:rPr>
              <a:t>に沿って行われます。</a:t>
            </a:r>
            <a:endParaRPr kumimoji="1" lang="en-US" altLang="ja-JP" sz="2800" dirty="0">
              <a:solidFill>
                <a:schemeClr val="tx1"/>
              </a:solidFill>
            </a:endParaRPr>
          </a:p>
          <a:p>
            <a:pPr lvl="1">
              <a:lnSpc>
                <a:spcPct val="100000"/>
              </a:lnSpc>
              <a:buFont typeface="Wingdings" panose="05000000000000000000" pitchFamily="2" charset="2"/>
              <a:buChar char="ü"/>
            </a:pPr>
            <a:r>
              <a:rPr kumimoji="1" lang="ja-JP" altLang="ja-JP" sz="2400" dirty="0">
                <a:solidFill>
                  <a:schemeClr val="tx1"/>
                </a:solidFill>
              </a:rPr>
              <a:t>契約や支払いのルールを理解しておくことは重要です。捕獲事業の受注に関連する主な項目については、４章で解説します。</a:t>
            </a:r>
          </a:p>
          <a:p>
            <a:pPr>
              <a:lnSpc>
                <a:spcPct val="100000"/>
              </a:lnSpc>
            </a:pPr>
            <a:endParaRPr kumimoji="1" lang="ja-JP" altLang="en-US" sz="2400" dirty="0"/>
          </a:p>
        </p:txBody>
      </p:sp>
      <p:sp>
        <p:nvSpPr>
          <p:cNvPr id="4" name="テキスト ボックス 5">
            <a:extLst>
              <a:ext uri="{FF2B5EF4-FFF2-40B4-BE49-F238E27FC236}">
                <a16:creationId xmlns:a16="http://schemas.microsoft.com/office/drawing/2014/main" id="{EB627BA8-7F53-474C-892A-95445E3B2C14}"/>
              </a:ext>
            </a:extLst>
          </p:cNvPr>
          <p:cNvSpPr txBox="1">
            <a:spLocks noChangeArrowheads="1"/>
          </p:cNvSpPr>
          <p:nvPr/>
        </p:nvSpPr>
        <p:spPr bwMode="auto">
          <a:xfrm>
            <a:off x="6462445" y="0"/>
            <a:ext cx="268155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rPr>
              <a:t> 31</a:t>
            </a:r>
            <a:r>
              <a:rPr lang="ja-JP" altLang="en-US" sz="2000" dirty="0">
                <a:latin typeface="+mn-ea"/>
                <a:ea typeface="+mn-ea"/>
              </a:rPr>
              <a:t>ページ</a:t>
            </a:r>
          </a:p>
        </p:txBody>
      </p:sp>
    </p:spTree>
    <p:extLst>
      <p:ext uri="{BB962C8B-B14F-4D97-AF65-F5344CB8AC3E}">
        <p14:creationId xmlns:p14="http://schemas.microsoft.com/office/powerpoint/2010/main" val="1736464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FC2476-4225-49FD-8411-F2375113187C}"/>
              </a:ext>
            </a:extLst>
          </p:cNvPr>
          <p:cNvSpPr>
            <a:spLocks noGrp="1"/>
          </p:cNvSpPr>
          <p:nvPr>
            <p:ph type="title"/>
          </p:nvPr>
        </p:nvSpPr>
        <p:spPr/>
        <p:txBody>
          <a:bodyPr>
            <a:normAutofit/>
          </a:bodyPr>
          <a:lstStyle/>
          <a:p>
            <a:r>
              <a:rPr kumimoji="1" lang="en-US" altLang="ja-JP" sz="3600" dirty="0">
                <a:solidFill>
                  <a:schemeClr val="tx1"/>
                </a:solidFill>
                <a:latin typeface="+mj-ea"/>
              </a:rPr>
              <a:t>(3) </a:t>
            </a:r>
            <a:r>
              <a:rPr kumimoji="1" lang="ja-JP" altLang="ja-JP" sz="3600" dirty="0">
                <a:solidFill>
                  <a:schemeClr val="tx1"/>
                </a:solidFill>
                <a:latin typeface="+mj-ea"/>
              </a:rPr>
              <a:t>労働契約に関する法律</a:t>
            </a:r>
            <a:endParaRPr lang="ja-JP" altLang="en-US" sz="3600" dirty="0">
              <a:latin typeface="+mj-ea"/>
            </a:endParaRPr>
          </a:p>
        </p:txBody>
      </p:sp>
      <p:sp>
        <p:nvSpPr>
          <p:cNvPr id="3" name="コンテンツ プレースホルダー 2">
            <a:extLst>
              <a:ext uri="{FF2B5EF4-FFF2-40B4-BE49-F238E27FC236}">
                <a16:creationId xmlns:a16="http://schemas.microsoft.com/office/drawing/2014/main" id="{AC2FDE95-D935-4D50-89DF-64679A9407D9}"/>
              </a:ext>
            </a:extLst>
          </p:cNvPr>
          <p:cNvSpPr>
            <a:spLocks noGrp="1"/>
          </p:cNvSpPr>
          <p:nvPr>
            <p:ph idx="1"/>
          </p:nvPr>
        </p:nvSpPr>
        <p:spPr>
          <a:xfrm>
            <a:off x="822325" y="1846263"/>
            <a:ext cx="7543800" cy="4460408"/>
          </a:xfrm>
        </p:spPr>
        <p:txBody>
          <a:bodyPr/>
          <a:lstStyle/>
          <a:p>
            <a:pPr>
              <a:lnSpc>
                <a:spcPct val="100000"/>
              </a:lnSpc>
              <a:buFont typeface="Wingdings" panose="05000000000000000000" pitchFamily="2" charset="2"/>
              <a:buChar char="n"/>
            </a:pPr>
            <a:r>
              <a:rPr kumimoji="1" lang="ja-JP" altLang="en-US" sz="2400" dirty="0"/>
              <a:t>法人の指揮命令系統で作業を行わせる場合には、</a:t>
            </a:r>
            <a:endParaRPr kumimoji="1" lang="en-US" altLang="ja-JP" sz="2400" dirty="0"/>
          </a:p>
          <a:p>
            <a:pPr lvl="1">
              <a:lnSpc>
                <a:spcPct val="100000"/>
              </a:lnSpc>
              <a:buFont typeface="Wingdings" panose="05000000000000000000" pitchFamily="2" charset="2"/>
              <a:buChar char="ü"/>
            </a:pPr>
            <a:r>
              <a:rPr kumimoji="1" lang="ja-JP" altLang="en-US" sz="2200" dirty="0"/>
              <a:t>適切な雇用契約に基づいた労働条件の確保・改善</a:t>
            </a:r>
            <a:endParaRPr kumimoji="1" lang="en-US" altLang="ja-JP" sz="2200" dirty="0"/>
          </a:p>
          <a:p>
            <a:pPr lvl="1">
              <a:lnSpc>
                <a:spcPct val="100000"/>
              </a:lnSpc>
              <a:buFont typeface="Wingdings" panose="05000000000000000000" pitchFamily="2" charset="2"/>
              <a:buChar char="ü"/>
            </a:pPr>
            <a:r>
              <a:rPr kumimoji="1" lang="ja-JP" altLang="en-US" sz="2200" dirty="0"/>
              <a:t>労働者の安全と健康の確保</a:t>
            </a:r>
            <a:endParaRPr kumimoji="1" lang="en-US" altLang="ja-JP" sz="2200" dirty="0"/>
          </a:p>
          <a:p>
            <a:pPr lvl="1">
              <a:lnSpc>
                <a:spcPct val="100000"/>
              </a:lnSpc>
              <a:buFont typeface="Wingdings" panose="05000000000000000000" pitchFamily="2" charset="2"/>
              <a:buChar char="ü"/>
            </a:pPr>
            <a:r>
              <a:rPr kumimoji="1" lang="ja-JP" altLang="en-US" sz="2200" dirty="0"/>
              <a:t>的確な労災補償の実施</a:t>
            </a:r>
            <a:endParaRPr kumimoji="1" lang="en-US" altLang="ja-JP" sz="2200" dirty="0"/>
          </a:p>
          <a:p>
            <a:pPr marL="200025" lvl="1" indent="0">
              <a:lnSpc>
                <a:spcPct val="100000"/>
              </a:lnSpc>
              <a:buNone/>
            </a:pPr>
            <a:r>
              <a:rPr kumimoji="1" lang="ja-JP" altLang="en-US" sz="2400" dirty="0"/>
              <a:t>など、労働基準法や労働安全衛生法などに沿った対応が求められます。</a:t>
            </a:r>
            <a:endParaRPr kumimoji="1" lang="en-US" altLang="ja-JP" sz="2400" dirty="0"/>
          </a:p>
          <a:p>
            <a:pPr marL="90488" lvl="1" indent="-90488">
              <a:lnSpc>
                <a:spcPct val="100000"/>
              </a:lnSpc>
              <a:spcBef>
                <a:spcPts val="1200"/>
              </a:spcBef>
              <a:spcAft>
                <a:spcPts val="200"/>
              </a:spcAft>
              <a:buSzPct val="100000"/>
              <a:buFont typeface="Wingdings" panose="05000000000000000000" pitchFamily="2" charset="2"/>
              <a:buChar char="n"/>
            </a:pPr>
            <a:r>
              <a:rPr kumimoji="1" lang="ja-JP" altLang="en-US" sz="2400" dirty="0"/>
              <a:t>一連の労働関連法規は、捕獲の担い手の確保や後継者育成の上で重要な法制度です。</a:t>
            </a:r>
          </a:p>
          <a:p>
            <a:pPr>
              <a:lnSpc>
                <a:spcPct val="100000"/>
              </a:lnSpc>
              <a:buFont typeface="Wingdings" panose="05000000000000000000" pitchFamily="2" charset="2"/>
              <a:buChar char="n"/>
            </a:pPr>
            <a:r>
              <a:rPr kumimoji="1" lang="ja-JP" altLang="en-US" sz="2400" dirty="0"/>
              <a:t>詳しくは、管轄する労働基準監督署や厚生労働省のホームページなどで確認してください</a:t>
            </a:r>
          </a:p>
          <a:p>
            <a:pPr>
              <a:lnSpc>
                <a:spcPct val="100000"/>
              </a:lnSpc>
            </a:pPr>
            <a:endParaRPr kumimoji="1" lang="ja-JP" altLang="en-US" dirty="0"/>
          </a:p>
        </p:txBody>
      </p:sp>
      <p:sp>
        <p:nvSpPr>
          <p:cNvPr id="4" name="テキスト ボックス 5">
            <a:extLst>
              <a:ext uri="{FF2B5EF4-FFF2-40B4-BE49-F238E27FC236}">
                <a16:creationId xmlns:a16="http://schemas.microsoft.com/office/drawing/2014/main" id="{B239A393-519D-4186-BE9F-CA35F2F73CF7}"/>
              </a:ext>
            </a:extLst>
          </p:cNvPr>
          <p:cNvSpPr txBox="1">
            <a:spLocks noChangeArrowheads="1"/>
          </p:cNvSpPr>
          <p:nvPr/>
        </p:nvSpPr>
        <p:spPr bwMode="auto">
          <a:xfrm>
            <a:off x="6400800" y="0"/>
            <a:ext cx="2743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rPr>
              <a:t> 31</a:t>
            </a:r>
            <a:r>
              <a:rPr lang="ja-JP" altLang="en-US" sz="2000" dirty="0">
                <a:latin typeface="+mn-ea"/>
                <a:ea typeface="+mn-ea"/>
              </a:rPr>
              <a:t>ページ</a:t>
            </a:r>
          </a:p>
        </p:txBody>
      </p:sp>
    </p:spTree>
    <p:extLst>
      <p:ext uri="{BB962C8B-B14F-4D97-AF65-F5344CB8AC3E}">
        <p14:creationId xmlns:p14="http://schemas.microsoft.com/office/powerpoint/2010/main" val="2254239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9634CF-15FE-4CAF-B276-6460C2F1A8CE}"/>
              </a:ext>
            </a:extLst>
          </p:cNvPr>
          <p:cNvSpPr>
            <a:spLocks noGrp="1"/>
          </p:cNvSpPr>
          <p:nvPr>
            <p:ph type="title"/>
          </p:nvPr>
        </p:nvSpPr>
        <p:spPr>
          <a:xfrm>
            <a:off x="484094" y="287338"/>
            <a:ext cx="8659906" cy="1449387"/>
          </a:xfrm>
        </p:spPr>
        <p:txBody>
          <a:bodyPr>
            <a:normAutofit/>
          </a:bodyPr>
          <a:lstStyle/>
          <a:p>
            <a:r>
              <a:rPr kumimoji="1" lang="en-US" altLang="ja-JP" sz="3600" dirty="0">
                <a:solidFill>
                  <a:schemeClr val="tx1"/>
                </a:solidFill>
                <a:latin typeface="+mj-ea"/>
              </a:rPr>
              <a:t>(4) </a:t>
            </a:r>
            <a:r>
              <a:rPr kumimoji="1" lang="ja-JP" altLang="ja-JP" sz="3600" dirty="0">
                <a:solidFill>
                  <a:schemeClr val="tx1"/>
                </a:solidFill>
                <a:latin typeface="+mj-ea"/>
              </a:rPr>
              <a:t>第三者に対する使用者責任に関して</a:t>
            </a:r>
            <a:endParaRPr kumimoji="1" lang="ja-JP" altLang="en-US" sz="3600" dirty="0">
              <a:latin typeface="+mj-ea"/>
            </a:endParaRPr>
          </a:p>
        </p:txBody>
      </p:sp>
      <p:sp>
        <p:nvSpPr>
          <p:cNvPr id="3" name="コンテンツ プレースホルダー 2">
            <a:extLst>
              <a:ext uri="{FF2B5EF4-FFF2-40B4-BE49-F238E27FC236}">
                <a16:creationId xmlns:a16="http://schemas.microsoft.com/office/drawing/2014/main" id="{E98417B2-89DE-43D7-A5D0-E615161B24A9}"/>
              </a:ext>
            </a:extLst>
          </p:cNvPr>
          <p:cNvSpPr>
            <a:spLocks noGrp="1"/>
          </p:cNvSpPr>
          <p:nvPr>
            <p:ph idx="1"/>
          </p:nvPr>
        </p:nvSpPr>
        <p:spPr>
          <a:xfrm>
            <a:off x="822325" y="2151529"/>
            <a:ext cx="7543800" cy="3717459"/>
          </a:xfrm>
        </p:spPr>
        <p:txBody>
          <a:bodyPr/>
          <a:lstStyle/>
          <a:p>
            <a:pPr>
              <a:lnSpc>
                <a:spcPct val="100000"/>
              </a:lnSpc>
              <a:buFont typeface="Wingdings" panose="05000000000000000000" pitchFamily="2" charset="2"/>
              <a:buChar char="n"/>
            </a:pPr>
            <a:r>
              <a:rPr kumimoji="1" lang="ja-JP" altLang="ja-JP" sz="2800" dirty="0">
                <a:solidFill>
                  <a:schemeClr val="tx1"/>
                </a:solidFill>
              </a:rPr>
              <a:t>指揮命令系統にある従事者が</a:t>
            </a:r>
            <a:r>
              <a:rPr kumimoji="1" lang="ja-JP" altLang="en-US" sz="2800" dirty="0">
                <a:solidFill>
                  <a:schemeClr val="tx1"/>
                </a:solidFill>
              </a:rPr>
              <a:t>、</a:t>
            </a:r>
            <a:br>
              <a:rPr kumimoji="1" lang="en-US" altLang="ja-JP" sz="2800" dirty="0">
                <a:solidFill>
                  <a:schemeClr val="tx1"/>
                </a:solidFill>
              </a:rPr>
            </a:br>
            <a:r>
              <a:rPr kumimoji="1" lang="ja-JP" altLang="en-US" sz="2800" dirty="0">
                <a:solidFill>
                  <a:schemeClr val="tx1"/>
                </a:solidFill>
              </a:rPr>
              <a:t>　</a:t>
            </a:r>
            <a:r>
              <a:rPr kumimoji="1" lang="ja-JP" altLang="ja-JP" sz="2800" dirty="0">
                <a:solidFill>
                  <a:schemeClr val="tx1"/>
                </a:solidFill>
              </a:rPr>
              <a:t>第三者に損害を与えた場合には、</a:t>
            </a:r>
            <a:br>
              <a:rPr kumimoji="1" lang="en-US" altLang="ja-JP" sz="2800" dirty="0">
                <a:solidFill>
                  <a:schemeClr val="tx1"/>
                </a:solidFill>
              </a:rPr>
            </a:br>
            <a:r>
              <a:rPr kumimoji="1" lang="ja-JP" altLang="en-US" sz="2800" dirty="0">
                <a:solidFill>
                  <a:schemeClr val="tx1"/>
                </a:solidFill>
              </a:rPr>
              <a:t>　</a:t>
            </a:r>
            <a:r>
              <a:rPr kumimoji="1" lang="ja-JP" altLang="ja-JP" sz="2800" dirty="0">
                <a:solidFill>
                  <a:schemeClr val="tx1"/>
                </a:solidFill>
              </a:rPr>
              <a:t>業務を指示した使用者にも</a:t>
            </a:r>
            <a:br>
              <a:rPr kumimoji="1" lang="en-US" altLang="ja-JP" sz="2800" dirty="0">
                <a:solidFill>
                  <a:schemeClr val="tx1"/>
                </a:solidFill>
              </a:rPr>
            </a:br>
            <a:r>
              <a:rPr kumimoji="1" lang="ja-JP" altLang="en-US" sz="2800" dirty="0">
                <a:solidFill>
                  <a:schemeClr val="tx1"/>
                </a:solidFill>
              </a:rPr>
              <a:t>　</a:t>
            </a:r>
            <a:r>
              <a:rPr kumimoji="1" lang="ja-JP" altLang="ja-JP" sz="2800" dirty="0">
                <a:solidFill>
                  <a:schemeClr val="tx1"/>
                </a:solidFill>
              </a:rPr>
              <a:t>損害賠償責任が生じることがあります。</a:t>
            </a:r>
            <a:endParaRPr kumimoji="1" lang="en-US" altLang="ja-JP" sz="2800" dirty="0">
              <a:solidFill>
                <a:schemeClr val="tx1"/>
              </a:solidFill>
            </a:endParaRPr>
          </a:p>
          <a:p>
            <a:pPr lvl="1">
              <a:lnSpc>
                <a:spcPct val="100000"/>
              </a:lnSpc>
              <a:buFont typeface="Wingdings" panose="05000000000000000000" pitchFamily="2" charset="2"/>
              <a:buChar char="ü"/>
            </a:pPr>
            <a:r>
              <a:rPr kumimoji="1" lang="ja-JP" altLang="ja-JP" sz="2400" dirty="0">
                <a:solidFill>
                  <a:schemeClr val="tx1"/>
                </a:solidFill>
              </a:rPr>
              <a:t>このような場合にも対応できるように日常の指導・監督や保険加入等の準備が必要になります。</a:t>
            </a:r>
          </a:p>
        </p:txBody>
      </p:sp>
      <p:sp>
        <p:nvSpPr>
          <p:cNvPr id="4" name="テキスト ボックス 5">
            <a:extLst>
              <a:ext uri="{FF2B5EF4-FFF2-40B4-BE49-F238E27FC236}">
                <a16:creationId xmlns:a16="http://schemas.microsoft.com/office/drawing/2014/main" id="{C6F92CC3-CCC1-4361-A316-9B717F5391E4}"/>
              </a:ext>
            </a:extLst>
          </p:cNvPr>
          <p:cNvSpPr txBox="1">
            <a:spLocks noChangeArrowheads="1"/>
          </p:cNvSpPr>
          <p:nvPr/>
        </p:nvSpPr>
        <p:spPr bwMode="auto">
          <a:xfrm>
            <a:off x="6400800" y="0"/>
            <a:ext cx="2743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a:latin typeface="+mn-ea"/>
              </a:rPr>
              <a:t> 31-32</a:t>
            </a:r>
            <a:r>
              <a:rPr lang="ja-JP" altLang="en-US" sz="2000" dirty="0">
                <a:latin typeface="+mn-ea"/>
                <a:ea typeface="+mn-ea"/>
              </a:rPr>
              <a:t>ページ</a:t>
            </a:r>
          </a:p>
        </p:txBody>
      </p:sp>
    </p:spTree>
    <p:extLst>
      <p:ext uri="{BB962C8B-B14F-4D97-AF65-F5344CB8AC3E}">
        <p14:creationId xmlns:p14="http://schemas.microsoft.com/office/powerpoint/2010/main" val="54012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5BE17-797F-407E-A891-6D2932444B0F}"/>
              </a:ext>
            </a:extLst>
          </p:cNvPr>
          <p:cNvSpPr>
            <a:spLocks noGrp="1"/>
          </p:cNvSpPr>
          <p:nvPr>
            <p:ph type="title"/>
          </p:nvPr>
        </p:nvSpPr>
        <p:spPr>
          <a:xfrm>
            <a:off x="822325" y="425513"/>
            <a:ext cx="8176820" cy="1271525"/>
          </a:xfrm>
        </p:spPr>
        <p:txBody>
          <a:bodyPr>
            <a:noAutofit/>
          </a:bodyPr>
          <a:lstStyle/>
          <a:p>
            <a:pPr eaLnBrk="1" fontAlgn="auto" hangingPunct="1">
              <a:spcAft>
                <a:spcPts val="0"/>
              </a:spcAft>
              <a:defRPr/>
            </a:pPr>
            <a:r>
              <a:rPr lang="en-US" altLang="ja-JP" sz="3600" dirty="0">
                <a:solidFill>
                  <a:schemeClr val="tx1">
                    <a:lumMod val="75000"/>
                    <a:lumOff val="25000"/>
                  </a:schemeClr>
                </a:solidFill>
                <a:latin typeface="+mj-ea"/>
              </a:rPr>
              <a:t>2.1</a:t>
            </a:r>
            <a:r>
              <a:rPr lang="ja-JP" altLang="en-US" sz="3600" dirty="0">
                <a:solidFill>
                  <a:schemeClr val="tx1">
                    <a:lumMod val="75000"/>
                    <a:lumOff val="25000"/>
                  </a:schemeClr>
                </a:solidFill>
              </a:rPr>
              <a:t>　鳥獣の保護及び管理並びに狩猟の適正化に関する法律</a:t>
            </a:r>
            <a:endParaRPr lang="en-US" sz="3600" dirty="0">
              <a:solidFill>
                <a:schemeClr val="tx1">
                  <a:lumMod val="75000"/>
                  <a:lumOff val="25000"/>
                </a:schemeClr>
              </a:solidFill>
            </a:endParaRPr>
          </a:p>
        </p:txBody>
      </p:sp>
      <p:sp>
        <p:nvSpPr>
          <p:cNvPr id="15363" name="コンテンツ プレースホルダー 2">
            <a:extLst>
              <a:ext uri="{FF2B5EF4-FFF2-40B4-BE49-F238E27FC236}">
                <a16:creationId xmlns:a16="http://schemas.microsoft.com/office/drawing/2014/main" id="{BFFCC03B-011B-4C81-813A-FC7C959AF15F}"/>
              </a:ext>
            </a:extLst>
          </p:cNvPr>
          <p:cNvSpPr>
            <a:spLocks noGrp="1"/>
          </p:cNvSpPr>
          <p:nvPr>
            <p:ph idx="1"/>
          </p:nvPr>
        </p:nvSpPr>
        <p:spPr>
          <a:xfrm>
            <a:off x="1062038" y="2314575"/>
            <a:ext cx="7134225" cy="3962400"/>
          </a:xfrm>
        </p:spPr>
        <p:txBody>
          <a:bodyPr/>
          <a:lstStyle/>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solidFill>
                  <a:srgbClr val="C00000"/>
                </a:solidFill>
              </a:rPr>
              <a:t>2.1.1</a:t>
            </a:r>
            <a:r>
              <a:rPr lang="ja-JP" altLang="en-US" sz="2700" dirty="0">
                <a:solidFill>
                  <a:srgbClr val="C00000"/>
                </a:solidFill>
              </a:rPr>
              <a:t>　法の目的</a:t>
            </a:r>
            <a:endParaRPr lang="en-US" altLang="ja-JP" sz="2700" dirty="0">
              <a:solidFill>
                <a:srgbClr val="C00000"/>
              </a:solidFill>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t>2.1.2</a:t>
            </a:r>
            <a:r>
              <a:rPr lang="ja-JP" altLang="en-US" sz="2700" dirty="0"/>
              <a:t>　鳥獣保護管理法の施策体系</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t>2.1.3</a:t>
            </a:r>
            <a:r>
              <a:rPr lang="ja-JP" altLang="en-US" sz="2700" dirty="0"/>
              <a:t>　鳥獣保護管理法における各主体の役割</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t>2.1.4</a:t>
            </a:r>
            <a:r>
              <a:rPr lang="ja-JP" altLang="en-US" sz="2700" dirty="0"/>
              <a:t>　鳥獣の捕獲等の類型</a:t>
            </a:r>
            <a:endParaRPr lang="en-US" altLang="ja-JP" sz="2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コンテンツ プレースホルダー 2">
            <a:extLst>
              <a:ext uri="{FF2B5EF4-FFF2-40B4-BE49-F238E27FC236}">
                <a16:creationId xmlns:a16="http://schemas.microsoft.com/office/drawing/2014/main" id="{603CA402-18D8-40CC-9228-AFC8CEC19013}"/>
              </a:ext>
            </a:extLst>
          </p:cNvPr>
          <p:cNvSpPr txBox="1">
            <a:spLocks/>
          </p:cNvSpPr>
          <p:nvPr/>
        </p:nvSpPr>
        <p:spPr bwMode="auto">
          <a:xfrm>
            <a:off x="0" y="302373"/>
            <a:ext cx="8367713" cy="740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ja-JP" altLang="en-US" sz="4000" dirty="0">
                <a:solidFill>
                  <a:schemeClr val="tx1"/>
                </a:solidFill>
                <a:latin typeface="ＭＳ ゴシック" panose="020B0609070205080204" pitchFamily="49" charset="-128"/>
                <a:ea typeface="ＭＳ ゴシック" panose="020B0609070205080204" pitchFamily="49" charset="-128"/>
              </a:rPr>
              <a:t> </a:t>
            </a:r>
            <a:r>
              <a:rPr lang="en-US" altLang="ja-JP" sz="4000" u="sng" dirty="0">
                <a:solidFill>
                  <a:schemeClr val="tx1"/>
                </a:solidFill>
                <a:latin typeface="ＭＳ ゴシック" panose="020B0609070205080204" pitchFamily="49" charset="-128"/>
                <a:ea typeface="ＭＳ ゴシック" panose="020B0609070205080204" pitchFamily="49" charset="-128"/>
              </a:rPr>
              <a:t>2.1.1</a:t>
            </a:r>
            <a:r>
              <a:rPr lang="ja-JP" altLang="en-US" sz="4000" u="sng" dirty="0">
                <a:solidFill>
                  <a:schemeClr val="tx1"/>
                </a:solidFill>
                <a:latin typeface="ＭＳ ゴシック" panose="020B0609070205080204" pitchFamily="49" charset="-128"/>
                <a:ea typeface="ＭＳ ゴシック" panose="020B0609070205080204" pitchFamily="49" charset="-128"/>
              </a:rPr>
              <a:t> 法の目的</a:t>
            </a:r>
            <a:endParaRPr lang="en-US" altLang="ja-JP" sz="4000" u="sng" dirty="0">
              <a:solidFill>
                <a:schemeClr val="tx1"/>
              </a:solidFill>
              <a:latin typeface="ＭＳ ゴシック" panose="020B0609070205080204" pitchFamily="49" charset="-128"/>
              <a:ea typeface="ＭＳ ゴシック" panose="020B0609070205080204" pitchFamily="49" charset="-128"/>
            </a:endParaRPr>
          </a:p>
        </p:txBody>
      </p:sp>
      <p:sp>
        <p:nvSpPr>
          <p:cNvPr id="17416" name="テキスト ボックス 5">
            <a:extLst>
              <a:ext uri="{FF2B5EF4-FFF2-40B4-BE49-F238E27FC236}">
                <a16:creationId xmlns:a16="http://schemas.microsoft.com/office/drawing/2014/main" id="{36DA852E-3384-4E36-A09D-D051A77641FF}"/>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13</a:t>
            </a:r>
            <a:r>
              <a:rPr lang="ja-JP" altLang="en-US" sz="2000" dirty="0">
                <a:latin typeface="+mn-ea"/>
                <a:ea typeface="+mn-ea"/>
              </a:rPr>
              <a:t>ページ</a:t>
            </a:r>
          </a:p>
        </p:txBody>
      </p:sp>
      <p:sp>
        <p:nvSpPr>
          <p:cNvPr id="5" name="テキスト ボックス 4">
            <a:extLst>
              <a:ext uri="{FF2B5EF4-FFF2-40B4-BE49-F238E27FC236}">
                <a16:creationId xmlns:a16="http://schemas.microsoft.com/office/drawing/2014/main" id="{DAC9C05A-9063-9297-4469-1419E5651270}"/>
              </a:ext>
            </a:extLst>
          </p:cNvPr>
          <p:cNvSpPr txBox="1"/>
          <p:nvPr/>
        </p:nvSpPr>
        <p:spPr>
          <a:xfrm>
            <a:off x="4850095" y="4218278"/>
            <a:ext cx="4140000" cy="828000"/>
          </a:xfrm>
          <a:prstGeom prst="rect">
            <a:avLst/>
          </a:prstGeom>
          <a:solidFill>
            <a:srgbClr val="FFCCCC"/>
          </a:solidFill>
          <a:ln>
            <a:solidFill>
              <a:schemeClr val="tx1"/>
            </a:solidFill>
          </a:ln>
        </p:spPr>
        <p:txBody>
          <a:bodyPr wrap="none" rtlCol="0" anchor="ctr" anchorCtr="0">
            <a:noAutofit/>
          </a:bodyPr>
          <a:lstStyle/>
          <a:p>
            <a:pPr algn="ctr"/>
            <a:r>
              <a:rPr lang="ja-JP" altLang="en-US" sz="2400" dirty="0">
                <a:latin typeface="ＭＳ ゴシック" panose="020B0609070205080204" pitchFamily="49" charset="-128"/>
                <a:ea typeface="ＭＳ ゴシック" panose="020B0609070205080204" pitchFamily="49" charset="-128"/>
              </a:rPr>
              <a:t>鳥獣の保護及び管理を</a:t>
            </a:r>
            <a:endParaRPr lang="en-US" altLang="ja-JP" sz="2400" dirty="0">
              <a:latin typeface="ＭＳ ゴシック" panose="020B0609070205080204" pitchFamily="49" charset="-128"/>
              <a:ea typeface="ＭＳ ゴシック" panose="020B0609070205080204" pitchFamily="49" charset="-128"/>
            </a:endParaRPr>
          </a:p>
          <a:p>
            <a:pPr algn="ctr"/>
            <a:r>
              <a:rPr lang="ja-JP" altLang="en-US" sz="2400" dirty="0">
                <a:latin typeface="ＭＳ ゴシック" panose="020B0609070205080204" pitchFamily="49" charset="-128"/>
                <a:ea typeface="ＭＳ ゴシック" panose="020B0609070205080204" pitchFamily="49" charset="-128"/>
              </a:rPr>
              <a:t>図るための事業の実施</a:t>
            </a:r>
            <a:endParaRPr lang="en-US" altLang="ja-JP" sz="24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B0BA5081-DF74-9726-45F1-C6C88D2885FB}"/>
              </a:ext>
            </a:extLst>
          </p:cNvPr>
          <p:cNvSpPr txBox="1"/>
          <p:nvPr/>
        </p:nvSpPr>
        <p:spPr>
          <a:xfrm>
            <a:off x="4775671" y="1510448"/>
            <a:ext cx="4268746" cy="1631216"/>
          </a:xfrm>
          <a:prstGeom prst="rect">
            <a:avLst/>
          </a:prstGeom>
          <a:solidFill>
            <a:schemeClr val="bg1"/>
          </a:solidFill>
          <a:ln w="38100">
            <a:solidFill>
              <a:schemeClr val="accent3"/>
            </a:solidFill>
          </a:ln>
        </p:spPr>
        <p:txBody>
          <a:bodyPr wrap="square" rtlCol="0" anchor="ctr" anchorCtr="0">
            <a:spAutoFit/>
          </a:bodyPr>
          <a:lstStyle/>
          <a:p>
            <a:pPr algn="ctr"/>
            <a:r>
              <a:rPr lang="ja-JP" altLang="en-US" sz="2800" dirty="0">
                <a:latin typeface="ＭＳ ゴシック" panose="020B0609070205080204" pitchFamily="49" charset="-128"/>
                <a:ea typeface="ＭＳ ゴシック" panose="020B0609070205080204" pitchFamily="49" charset="-128"/>
              </a:rPr>
              <a:t>目的</a:t>
            </a:r>
            <a:endParaRPr lang="en-US" altLang="ja-JP" sz="2800" dirty="0">
              <a:latin typeface="ＭＳ ゴシック" panose="020B0609070205080204" pitchFamily="49" charset="-128"/>
              <a:ea typeface="ＭＳ ゴシック" panose="020B0609070205080204" pitchFamily="49" charset="-128"/>
            </a:endParaRPr>
          </a:p>
          <a:p>
            <a:pPr algn="ctr"/>
            <a:r>
              <a:rPr lang="ja-JP" altLang="en-US" sz="2400" dirty="0">
                <a:latin typeface="ＭＳ ゴシック" panose="020B0609070205080204" pitchFamily="49" charset="-128"/>
                <a:ea typeface="ＭＳ ゴシック" panose="020B0609070205080204" pitchFamily="49" charset="-128"/>
              </a:rPr>
              <a:t>自然環境の恵沢を享受できる国民生活の確保及び地域社会の健全な発展に資する</a:t>
            </a:r>
            <a:endParaRPr lang="en-US" altLang="ja-JP" sz="24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8E2B1D0B-0951-E2B1-B413-AEE3C9A80671}"/>
              </a:ext>
            </a:extLst>
          </p:cNvPr>
          <p:cNvSpPr txBox="1"/>
          <p:nvPr/>
        </p:nvSpPr>
        <p:spPr>
          <a:xfrm>
            <a:off x="256993" y="4686278"/>
            <a:ext cx="3717179" cy="954107"/>
          </a:xfrm>
          <a:prstGeom prst="rect">
            <a:avLst/>
          </a:prstGeom>
          <a:solidFill>
            <a:srgbClr val="FFC000"/>
          </a:solidFill>
          <a:ln>
            <a:solidFill>
              <a:schemeClr val="tx1"/>
            </a:solidFill>
          </a:ln>
        </p:spPr>
        <p:txBody>
          <a:bodyPr wrap="square" rtlCol="0" anchor="ctr" anchorCtr="0">
            <a:spAutoFit/>
          </a:bodyPr>
          <a:lstStyle/>
          <a:p>
            <a:pPr algn="ctr"/>
            <a:r>
              <a:rPr lang="ja-JP" altLang="en-US" sz="2800" dirty="0">
                <a:latin typeface="ＭＳ ゴシック" panose="020B0609070205080204" pitchFamily="49" charset="-128"/>
                <a:ea typeface="ＭＳ ゴシック" panose="020B0609070205080204" pitchFamily="49" charset="-128"/>
              </a:rPr>
              <a:t>鳥獣の保護及び管理</a:t>
            </a:r>
            <a:endParaRPr lang="en-US" altLang="ja-JP" sz="2800" dirty="0">
              <a:latin typeface="ＭＳ ゴシック" panose="020B0609070205080204" pitchFamily="49" charset="-128"/>
              <a:ea typeface="ＭＳ ゴシック" panose="020B0609070205080204" pitchFamily="49" charset="-128"/>
            </a:endParaRPr>
          </a:p>
          <a:p>
            <a:pPr algn="ctr"/>
            <a:r>
              <a:rPr lang="ja-JP" altLang="en-US" sz="2800" dirty="0">
                <a:latin typeface="ＭＳ ゴシック" panose="020B0609070205080204" pitchFamily="49" charset="-128"/>
                <a:ea typeface="ＭＳ ゴシック" panose="020B0609070205080204" pitchFamily="49" charset="-128"/>
              </a:rPr>
              <a:t>並びに狩猟の適正化</a:t>
            </a:r>
            <a:endParaRPr lang="en-US" altLang="ja-JP" sz="2800" dirty="0">
              <a:latin typeface="ＭＳ ゴシック" panose="020B0609070205080204" pitchFamily="49" charset="-128"/>
              <a:ea typeface="ＭＳ ゴシック" panose="020B0609070205080204" pitchFamily="49" charset="-128"/>
            </a:endParaRPr>
          </a:p>
        </p:txBody>
      </p:sp>
      <p:grpSp>
        <p:nvGrpSpPr>
          <p:cNvPr id="12" name="グループ化 11">
            <a:extLst>
              <a:ext uri="{FF2B5EF4-FFF2-40B4-BE49-F238E27FC236}">
                <a16:creationId xmlns:a16="http://schemas.microsoft.com/office/drawing/2014/main" id="{5600C886-6BAA-25EC-7457-C603BC512404}"/>
              </a:ext>
            </a:extLst>
          </p:cNvPr>
          <p:cNvGrpSpPr/>
          <p:nvPr/>
        </p:nvGrpSpPr>
        <p:grpSpPr>
          <a:xfrm>
            <a:off x="99583" y="1286350"/>
            <a:ext cx="4032000" cy="2166870"/>
            <a:chOff x="0" y="1286350"/>
            <a:chExt cx="4032000" cy="2166870"/>
          </a:xfrm>
        </p:grpSpPr>
        <p:sp>
          <p:nvSpPr>
            <p:cNvPr id="2" name="テキスト ボックス 1">
              <a:extLst>
                <a:ext uri="{FF2B5EF4-FFF2-40B4-BE49-F238E27FC236}">
                  <a16:creationId xmlns:a16="http://schemas.microsoft.com/office/drawing/2014/main" id="{317D9D1D-DDAB-63AC-3315-6129D923218D}"/>
                </a:ext>
              </a:extLst>
            </p:cNvPr>
            <p:cNvSpPr txBox="1"/>
            <p:nvPr/>
          </p:nvSpPr>
          <p:spPr>
            <a:xfrm>
              <a:off x="0" y="1286350"/>
              <a:ext cx="4032000" cy="720000"/>
            </a:xfrm>
            <a:prstGeom prst="rect">
              <a:avLst/>
            </a:prstGeom>
            <a:solidFill>
              <a:schemeClr val="accent6">
                <a:lumMod val="60000"/>
                <a:lumOff val="40000"/>
              </a:schemeClr>
            </a:solidFill>
            <a:ln>
              <a:solidFill>
                <a:schemeClr val="tx1"/>
              </a:solidFill>
            </a:ln>
          </p:spPr>
          <p:txBody>
            <a:bodyPr wrap="none" rtlCol="0" anchor="ctr" anchorCtr="0">
              <a:noAutofit/>
            </a:bodyPr>
            <a:lstStyle/>
            <a:p>
              <a:pPr algn="ctr"/>
              <a:r>
                <a:rPr lang="ja-JP" altLang="en-US" sz="2800" dirty="0">
                  <a:latin typeface="ＭＳ ゴシック" panose="020B0609070205080204" pitchFamily="49" charset="-128"/>
                  <a:ea typeface="ＭＳ ゴシック" panose="020B0609070205080204" pitchFamily="49" charset="-128"/>
                </a:rPr>
                <a:t>生物多様性の確保</a:t>
              </a:r>
              <a:endParaRPr kumimoji="1" lang="ja-JP" altLang="en-US" sz="28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493E88BF-3A1A-932C-5125-061F404E29E0}"/>
                </a:ext>
              </a:extLst>
            </p:cNvPr>
            <p:cNvSpPr txBox="1"/>
            <p:nvPr/>
          </p:nvSpPr>
          <p:spPr>
            <a:xfrm>
              <a:off x="0" y="2012917"/>
              <a:ext cx="4032000" cy="720000"/>
            </a:xfrm>
            <a:prstGeom prst="rect">
              <a:avLst/>
            </a:prstGeom>
            <a:solidFill>
              <a:schemeClr val="accent1">
                <a:lumMod val="60000"/>
                <a:lumOff val="40000"/>
              </a:schemeClr>
            </a:solidFill>
            <a:ln>
              <a:solidFill>
                <a:schemeClr val="tx1"/>
              </a:solidFill>
            </a:ln>
          </p:spPr>
          <p:txBody>
            <a:bodyPr wrap="none" rtlCol="0" anchor="ctr" anchorCtr="0">
              <a:noAutofit/>
            </a:bodyPr>
            <a:lstStyle/>
            <a:p>
              <a:pPr algn="ctr"/>
              <a:r>
                <a:rPr lang="ja-JP" altLang="en-US" sz="2800" dirty="0">
                  <a:latin typeface="ＭＳ ゴシック" panose="020B0609070205080204" pitchFamily="49" charset="-128"/>
                  <a:ea typeface="ＭＳ ゴシック" panose="020B0609070205080204" pitchFamily="49" charset="-128"/>
                </a:rPr>
                <a:t>生活環境の保全</a:t>
              </a:r>
              <a:endParaRPr lang="en-US" altLang="ja-JP" sz="2800" dirty="0">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AFFB5B5A-A362-701D-E87A-97B8835A92E2}"/>
                </a:ext>
              </a:extLst>
            </p:cNvPr>
            <p:cNvSpPr txBox="1"/>
            <p:nvPr/>
          </p:nvSpPr>
          <p:spPr>
            <a:xfrm>
              <a:off x="0" y="2733220"/>
              <a:ext cx="4032000" cy="720000"/>
            </a:xfrm>
            <a:prstGeom prst="rect">
              <a:avLst/>
            </a:prstGeom>
            <a:solidFill>
              <a:srgbClr val="FFFF00"/>
            </a:solidFill>
            <a:ln>
              <a:solidFill>
                <a:schemeClr val="tx1"/>
              </a:solidFill>
            </a:ln>
          </p:spPr>
          <p:txBody>
            <a:bodyPr wrap="none" rtlCol="0" anchor="ctr" anchorCtr="0">
              <a:noAutofit/>
            </a:bodyPr>
            <a:lstStyle/>
            <a:p>
              <a:pPr algn="ctr"/>
              <a:r>
                <a:rPr lang="ja-JP" altLang="en-US" sz="2800" dirty="0">
                  <a:latin typeface="ＭＳ ゴシック" panose="020B0609070205080204" pitchFamily="49" charset="-128"/>
                  <a:ea typeface="ＭＳ ゴシック" panose="020B0609070205080204" pitchFamily="49" charset="-128"/>
                </a:rPr>
                <a:t>農林水産業の健全な発展</a:t>
              </a:r>
              <a:endParaRPr lang="en-US" altLang="ja-JP" sz="2800" dirty="0">
                <a:latin typeface="ＭＳ ゴシック" panose="020B0609070205080204" pitchFamily="49" charset="-128"/>
                <a:ea typeface="ＭＳ ゴシック" panose="020B0609070205080204" pitchFamily="49" charset="-128"/>
              </a:endParaRPr>
            </a:p>
          </p:txBody>
        </p:sp>
      </p:grpSp>
      <p:sp>
        <p:nvSpPr>
          <p:cNvPr id="11" name="テキスト ボックス 10">
            <a:extLst>
              <a:ext uri="{FF2B5EF4-FFF2-40B4-BE49-F238E27FC236}">
                <a16:creationId xmlns:a16="http://schemas.microsoft.com/office/drawing/2014/main" id="{D97052EF-4A1B-519A-811B-98BC006AADAF}"/>
              </a:ext>
            </a:extLst>
          </p:cNvPr>
          <p:cNvSpPr txBox="1"/>
          <p:nvPr/>
        </p:nvSpPr>
        <p:spPr>
          <a:xfrm>
            <a:off x="4850095" y="5347552"/>
            <a:ext cx="4140000" cy="828920"/>
          </a:xfrm>
          <a:prstGeom prst="rect">
            <a:avLst/>
          </a:prstGeom>
          <a:solidFill>
            <a:srgbClr val="FFCCCC"/>
          </a:solidFill>
          <a:ln>
            <a:solidFill>
              <a:schemeClr val="tx1"/>
            </a:solidFill>
          </a:ln>
        </p:spPr>
        <p:txBody>
          <a:bodyPr wrap="none" rtlCol="0" anchor="ctr" anchorCtr="0">
            <a:noAutofit/>
          </a:bodyPr>
          <a:lstStyle/>
          <a:p>
            <a:pPr algn="ctr"/>
            <a:r>
              <a:rPr lang="ja-JP" altLang="en-US" sz="2400" dirty="0">
                <a:latin typeface="ＭＳ ゴシック" panose="020B0609070205080204" pitchFamily="49" charset="-128"/>
                <a:ea typeface="ＭＳ ゴシック" panose="020B0609070205080204" pitchFamily="49" charset="-128"/>
              </a:rPr>
              <a:t>猟具の使用に係る</a:t>
            </a:r>
            <a:endParaRPr lang="en-US" altLang="ja-JP" sz="2400" dirty="0">
              <a:latin typeface="ＭＳ ゴシック" panose="020B0609070205080204" pitchFamily="49" charset="-128"/>
              <a:ea typeface="ＭＳ ゴシック" panose="020B0609070205080204" pitchFamily="49" charset="-128"/>
            </a:endParaRPr>
          </a:p>
          <a:p>
            <a:pPr algn="ctr"/>
            <a:r>
              <a:rPr lang="ja-JP" altLang="en-US" sz="2400" dirty="0">
                <a:latin typeface="ＭＳ ゴシック" panose="020B0609070205080204" pitchFamily="49" charset="-128"/>
                <a:ea typeface="ＭＳ ゴシック" panose="020B0609070205080204" pitchFamily="49" charset="-128"/>
              </a:rPr>
              <a:t>危険の予防</a:t>
            </a:r>
            <a:endParaRPr lang="en-US" altLang="ja-JP" sz="2400" dirty="0">
              <a:latin typeface="ＭＳ ゴシック" panose="020B0609070205080204" pitchFamily="49" charset="-128"/>
              <a:ea typeface="ＭＳ ゴシック" panose="020B0609070205080204" pitchFamily="49" charset="-128"/>
            </a:endParaRPr>
          </a:p>
        </p:txBody>
      </p:sp>
      <p:sp>
        <p:nvSpPr>
          <p:cNvPr id="13" name="右中かっこ 12">
            <a:extLst>
              <a:ext uri="{FF2B5EF4-FFF2-40B4-BE49-F238E27FC236}">
                <a16:creationId xmlns:a16="http://schemas.microsoft.com/office/drawing/2014/main" id="{F33786B9-39B8-8D96-5BDC-DF114CAC677A}"/>
              </a:ext>
            </a:extLst>
          </p:cNvPr>
          <p:cNvSpPr/>
          <p:nvPr/>
        </p:nvSpPr>
        <p:spPr>
          <a:xfrm>
            <a:off x="4183856" y="1286350"/>
            <a:ext cx="469625" cy="214265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1" name="グループ化 20">
            <a:extLst>
              <a:ext uri="{FF2B5EF4-FFF2-40B4-BE49-F238E27FC236}">
                <a16:creationId xmlns:a16="http://schemas.microsoft.com/office/drawing/2014/main" id="{4156EF67-DC83-F6EE-7E9F-DC952E32DE50}"/>
              </a:ext>
            </a:extLst>
          </p:cNvPr>
          <p:cNvGrpSpPr/>
          <p:nvPr/>
        </p:nvGrpSpPr>
        <p:grpSpPr>
          <a:xfrm>
            <a:off x="4010384" y="4607581"/>
            <a:ext cx="849049" cy="1188000"/>
            <a:chOff x="4010384" y="4607581"/>
            <a:chExt cx="849049" cy="1188000"/>
          </a:xfrm>
        </p:grpSpPr>
        <p:cxnSp>
          <p:nvCxnSpPr>
            <p:cNvPr id="15" name="直線コネクタ 14">
              <a:extLst>
                <a:ext uri="{FF2B5EF4-FFF2-40B4-BE49-F238E27FC236}">
                  <a16:creationId xmlns:a16="http://schemas.microsoft.com/office/drawing/2014/main" id="{8BA96DED-3BC1-058D-80BF-A84DF8E28303}"/>
                </a:ext>
              </a:extLst>
            </p:cNvPr>
            <p:cNvCxnSpPr/>
            <p:nvPr/>
          </p:nvCxnSpPr>
          <p:spPr>
            <a:xfrm>
              <a:off x="4375105" y="4613850"/>
              <a:ext cx="4843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D862ECF0-FB1A-52E5-8FE7-951944E8AE9A}"/>
                </a:ext>
              </a:extLst>
            </p:cNvPr>
            <p:cNvCxnSpPr/>
            <p:nvPr/>
          </p:nvCxnSpPr>
          <p:spPr>
            <a:xfrm>
              <a:off x="4365767" y="5789292"/>
              <a:ext cx="4843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AE69A737-9AD7-DABA-22BB-87D88B3F5677}"/>
                </a:ext>
              </a:extLst>
            </p:cNvPr>
            <p:cNvCxnSpPr/>
            <p:nvPr/>
          </p:nvCxnSpPr>
          <p:spPr>
            <a:xfrm>
              <a:off x="4365767" y="4607581"/>
              <a:ext cx="0" cy="1188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D95F188-C14F-D468-444B-821013F9AD5C}"/>
                </a:ext>
              </a:extLst>
            </p:cNvPr>
            <p:cNvCxnSpPr/>
            <p:nvPr/>
          </p:nvCxnSpPr>
          <p:spPr>
            <a:xfrm flipH="1">
              <a:off x="4010384" y="5196689"/>
              <a:ext cx="3600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矢印: 上 21">
            <a:extLst>
              <a:ext uri="{FF2B5EF4-FFF2-40B4-BE49-F238E27FC236}">
                <a16:creationId xmlns:a16="http://schemas.microsoft.com/office/drawing/2014/main" id="{BD7BDEDB-09F0-B69F-B578-4C2689B27477}"/>
              </a:ext>
            </a:extLst>
          </p:cNvPr>
          <p:cNvSpPr/>
          <p:nvPr/>
        </p:nvSpPr>
        <p:spPr>
          <a:xfrm>
            <a:off x="1473585" y="3592696"/>
            <a:ext cx="1283994" cy="954106"/>
          </a:xfrm>
          <a:prstGeom prst="up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14CA26-70A9-41F6-8FCF-ED6F7D5225E9}"/>
              </a:ext>
            </a:extLst>
          </p:cNvPr>
          <p:cNvSpPr>
            <a:spLocks noGrp="1"/>
          </p:cNvSpPr>
          <p:nvPr>
            <p:ph type="title"/>
          </p:nvPr>
        </p:nvSpPr>
        <p:spPr>
          <a:xfrm>
            <a:off x="822324" y="371193"/>
            <a:ext cx="8258301" cy="1325846"/>
          </a:xfrm>
        </p:spPr>
        <p:txBody>
          <a:bodyPr>
            <a:noAutofit/>
          </a:bodyPr>
          <a:lstStyle/>
          <a:p>
            <a:pPr eaLnBrk="1" fontAlgn="auto" hangingPunct="1">
              <a:spcAft>
                <a:spcPts val="0"/>
              </a:spcAft>
              <a:defRPr/>
            </a:pPr>
            <a:r>
              <a:rPr lang="en-US" altLang="ja-JP" sz="3600" dirty="0">
                <a:solidFill>
                  <a:schemeClr val="tx1">
                    <a:lumMod val="75000"/>
                    <a:lumOff val="25000"/>
                  </a:schemeClr>
                </a:solidFill>
                <a:latin typeface="+mj-ea"/>
              </a:rPr>
              <a:t>2.1</a:t>
            </a:r>
            <a:r>
              <a:rPr lang="ja-JP" altLang="en-US" sz="3600" dirty="0">
                <a:solidFill>
                  <a:schemeClr val="tx1">
                    <a:lumMod val="75000"/>
                    <a:lumOff val="25000"/>
                  </a:schemeClr>
                </a:solidFill>
              </a:rPr>
              <a:t>　鳥獣の保護及び管理並びに狩猟の適正化に関する法律</a:t>
            </a:r>
            <a:endParaRPr lang="en-US" sz="3600" dirty="0">
              <a:solidFill>
                <a:schemeClr val="tx1">
                  <a:lumMod val="75000"/>
                  <a:lumOff val="25000"/>
                </a:schemeClr>
              </a:solidFill>
            </a:endParaRPr>
          </a:p>
        </p:txBody>
      </p:sp>
      <p:sp>
        <p:nvSpPr>
          <p:cNvPr id="19459" name="コンテンツ プレースホルダー 2">
            <a:extLst>
              <a:ext uri="{FF2B5EF4-FFF2-40B4-BE49-F238E27FC236}">
                <a16:creationId xmlns:a16="http://schemas.microsoft.com/office/drawing/2014/main" id="{400E1895-1137-4E84-B848-A1A2F51C721D}"/>
              </a:ext>
            </a:extLst>
          </p:cNvPr>
          <p:cNvSpPr>
            <a:spLocks noGrp="1"/>
          </p:cNvSpPr>
          <p:nvPr>
            <p:ph idx="1"/>
          </p:nvPr>
        </p:nvSpPr>
        <p:spPr>
          <a:xfrm>
            <a:off x="1062038" y="2314575"/>
            <a:ext cx="7134225" cy="3962400"/>
          </a:xfrm>
        </p:spPr>
        <p:txBody>
          <a:bodyPr/>
          <a:lstStyle/>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latin typeface="+mj-ea"/>
                <a:ea typeface="+mj-ea"/>
              </a:rPr>
              <a:t>2.1.1</a:t>
            </a:r>
            <a:r>
              <a:rPr lang="ja-JP" altLang="en-US" sz="2700" dirty="0">
                <a:latin typeface="+mj-ea"/>
                <a:ea typeface="+mj-ea"/>
              </a:rPr>
              <a:t>　法の目的</a:t>
            </a:r>
            <a:endParaRPr lang="en-US" altLang="ja-JP" sz="2700" dirty="0">
              <a:latin typeface="+mj-ea"/>
              <a:ea typeface="+mj-ea"/>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solidFill>
                  <a:srgbClr val="C00000"/>
                </a:solidFill>
                <a:latin typeface="+mj-ea"/>
                <a:ea typeface="+mj-ea"/>
              </a:rPr>
              <a:t>2.1.2</a:t>
            </a:r>
            <a:r>
              <a:rPr lang="ja-JP" altLang="en-US" sz="2700" dirty="0">
                <a:solidFill>
                  <a:srgbClr val="C00000"/>
                </a:solidFill>
                <a:latin typeface="+mj-ea"/>
                <a:ea typeface="+mj-ea"/>
              </a:rPr>
              <a:t>　鳥獣保護管理法の施策体系</a:t>
            </a:r>
            <a:endParaRPr lang="en-US" altLang="ja-JP" sz="2700" dirty="0">
              <a:solidFill>
                <a:srgbClr val="C00000"/>
              </a:solidFill>
              <a:latin typeface="+mj-ea"/>
              <a:ea typeface="+mj-ea"/>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latin typeface="+mj-ea"/>
                <a:ea typeface="+mj-ea"/>
              </a:rPr>
              <a:t>2.1.3</a:t>
            </a:r>
            <a:r>
              <a:rPr lang="ja-JP" altLang="en-US" sz="2700" dirty="0">
                <a:latin typeface="+mj-ea"/>
                <a:ea typeface="+mj-ea"/>
              </a:rPr>
              <a:t>　鳥獣保護管理法における各主体の役割</a:t>
            </a:r>
            <a:endParaRPr lang="en-US" altLang="ja-JP" sz="2700" dirty="0">
              <a:latin typeface="+mj-ea"/>
              <a:ea typeface="+mj-ea"/>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latin typeface="+mj-ea"/>
                <a:ea typeface="+mj-ea"/>
              </a:rPr>
              <a:t>2.1.4</a:t>
            </a:r>
            <a:r>
              <a:rPr lang="ja-JP" altLang="en-US" sz="2700" dirty="0">
                <a:latin typeface="+mj-ea"/>
                <a:ea typeface="+mj-ea"/>
              </a:rPr>
              <a:t>　鳥獣の捕獲等の類型</a:t>
            </a:r>
            <a:endParaRPr lang="en-US" altLang="ja-JP" sz="2700" dirty="0">
              <a:latin typeface="+mj-ea"/>
              <a:ea typeface="+mj-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90FCD98-3ED6-4139-B9C1-F5689B8C5B39}"/>
              </a:ext>
            </a:extLst>
          </p:cNvPr>
          <p:cNvSpPr/>
          <p:nvPr/>
        </p:nvSpPr>
        <p:spPr>
          <a:xfrm>
            <a:off x="381000" y="962025"/>
            <a:ext cx="2087563" cy="53975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800" b="1" dirty="0">
                <a:solidFill>
                  <a:prstClr val="black"/>
                </a:solidFill>
              </a:rPr>
              <a:t>国</a:t>
            </a:r>
          </a:p>
        </p:txBody>
      </p:sp>
      <p:sp>
        <p:nvSpPr>
          <p:cNvPr id="3" name="正方形/長方形 2">
            <a:extLst>
              <a:ext uri="{FF2B5EF4-FFF2-40B4-BE49-F238E27FC236}">
                <a16:creationId xmlns:a16="http://schemas.microsoft.com/office/drawing/2014/main" id="{08324BEB-4E9D-44B2-AA29-F4A64D834516}"/>
              </a:ext>
            </a:extLst>
          </p:cNvPr>
          <p:cNvSpPr/>
          <p:nvPr/>
        </p:nvSpPr>
        <p:spPr>
          <a:xfrm>
            <a:off x="396875" y="3805238"/>
            <a:ext cx="2087563" cy="53975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800" b="1" dirty="0">
                <a:solidFill>
                  <a:prstClr val="black"/>
                </a:solidFill>
              </a:rPr>
              <a:t>都道府県</a:t>
            </a:r>
          </a:p>
        </p:txBody>
      </p:sp>
      <p:sp>
        <p:nvSpPr>
          <p:cNvPr id="21510" name="テキスト ボックス 33">
            <a:extLst>
              <a:ext uri="{FF2B5EF4-FFF2-40B4-BE49-F238E27FC236}">
                <a16:creationId xmlns:a16="http://schemas.microsoft.com/office/drawing/2014/main" id="{C9E9ED2C-6678-4D1A-84D6-7AD5E3593B37}"/>
              </a:ext>
            </a:extLst>
          </p:cNvPr>
          <p:cNvSpPr txBox="1">
            <a:spLocks noChangeArrowheads="1"/>
          </p:cNvSpPr>
          <p:nvPr/>
        </p:nvSpPr>
        <p:spPr bwMode="auto">
          <a:xfrm>
            <a:off x="4212000" y="1382713"/>
            <a:ext cx="493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FF0000"/>
                </a:solidFill>
                <a:latin typeface="Arial" panose="020B0604020202020204" pitchFamily="34" charset="0"/>
              </a:rPr>
              <a:t>・　国指定鳥獣保護区の指定等</a:t>
            </a:r>
            <a:endParaRPr lang="en-US" altLang="ja-JP" b="1" dirty="0">
              <a:solidFill>
                <a:srgbClr val="FF0000"/>
              </a:solidFill>
              <a:latin typeface="Arial" panose="020B0604020202020204" pitchFamily="34" charset="0"/>
            </a:endParaRPr>
          </a:p>
          <a:p>
            <a:pPr eaLnBrk="1" hangingPunct="1"/>
            <a:r>
              <a:rPr lang="ja-JP" altLang="en-US" b="1" dirty="0">
                <a:solidFill>
                  <a:srgbClr val="0070C0"/>
                </a:solidFill>
                <a:latin typeface="Arial" panose="020B0604020202020204" pitchFamily="34" charset="0"/>
              </a:rPr>
              <a:t>・　都道府県指定鳥獣保護区の指定等</a:t>
            </a:r>
            <a:endParaRPr lang="en-US" altLang="ja-JP" b="1" dirty="0">
              <a:solidFill>
                <a:srgbClr val="0070C0"/>
              </a:solidFill>
              <a:latin typeface="Arial" panose="020B0604020202020204" pitchFamily="34" charset="0"/>
            </a:endParaRPr>
          </a:p>
        </p:txBody>
      </p:sp>
      <p:sp>
        <p:nvSpPr>
          <p:cNvPr id="21511" name="テキスト ボックス 34">
            <a:extLst>
              <a:ext uri="{FF2B5EF4-FFF2-40B4-BE49-F238E27FC236}">
                <a16:creationId xmlns:a16="http://schemas.microsoft.com/office/drawing/2014/main" id="{48F639F4-6AA2-444E-A90F-785BECEB6428}"/>
              </a:ext>
            </a:extLst>
          </p:cNvPr>
          <p:cNvSpPr txBox="1">
            <a:spLocks noChangeArrowheads="1"/>
          </p:cNvSpPr>
          <p:nvPr/>
        </p:nvSpPr>
        <p:spPr bwMode="auto">
          <a:xfrm>
            <a:off x="4212000" y="2642373"/>
            <a:ext cx="4932000" cy="189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FF0000"/>
                </a:solidFill>
                <a:latin typeface="Arial" panose="020B0604020202020204" pitchFamily="34" charset="0"/>
              </a:rPr>
              <a:t>・　狩猟鳥獣の指定</a:t>
            </a:r>
            <a:endParaRPr lang="en-US" altLang="ja-JP" b="1" dirty="0">
              <a:solidFill>
                <a:srgbClr val="FF0000"/>
              </a:solidFill>
              <a:latin typeface="Arial" panose="020B0604020202020204" pitchFamily="34" charset="0"/>
            </a:endParaRPr>
          </a:p>
          <a:p>
            <a:pPr eaLnBrk="1" hangingPunct="1"/>
            <a:r>
              <a:rPr lang="ja-JP" altLang="en-US" b="1" dirty="0">
                <a:solidFill>
                  <a:srgbClr val="FF0000"/>
                </a:solidFill>
                <a:latin typeface="Arial" panose="020B0604020202020204" pitchFamily="34" charset="0"/>
              </a:rPr>
              <a:t>・　狩猟制度の管理</a:t>
            </a:r>
            <a:endParaRPr lang="en-US" altLang="ja-JP" b="1" dirty="0">
              <a:solidFill>
                <a:srgbClr val="FF0000"/>
              </a:solidFill>
              <a:latin typeface="Arial" panose="020B0604020202020204" pitchFamily="34" charset="0"/>
            </a:endParaRPr>
          </a:p>
          <a:p>
            <a:pPr eaLnBrk="1" hangingPunct="1"/>
            <a:r>
              <a:rPr lang="ja-JP" altLang="en-US" b="1" dirty="0">
                <a:solidFill>
                  <a:srgbClr val="FF0000"/>
                </a:solidFill>
                <a:latin typeface="Arial" panose="020B0604020202020204" pitchFamily="34" charset="0"/>
              </a:rPr>
              <a:t>・　指定管理鳥獣の指定</a:t>
            </a:r>
            <a:endParaRPr lang="en-US" altLang="ja-JP" b="1" dirty="0">
              <a:solidFill>
                <a:srgbClr val="FF0000"/>
              </a:solidFill>
              <a:latin typeface="Arial" panose="020B0604020202020204" pitchFamily="34" charset="0"/>
            </a:endParaRPr>
          </a:p>
          <a:p>
            <a:pPr eaLnBrk="1" hangingPunct="1"/>
            <a:r>
              <a:rPr lang="ja-JP" altLang="en-US" sz="900" b="1" dirty="0">
                <a:solidFill>
                  <a:srgbClr val="000000"/>
                </a:solidFill>
                <a:latin typeface="Arial" panose="020B0604020202020204" pitchFamily="34" charset="0"/>
              </a:rPr>
              <a:t>－－－－－－－－－－－－－－－－－－－－－－－－－－－－－－－</a:t>
            </a:r>
            <a:endParaRPr lang="en-US" altLang="ja-JP" sz="900" b="1" dirty="0">
              <a:solidFill>
                <a:srgbClr val="000000"/>
              </a:solidFill>
              <a:latin typeface="Arial" panose="020B0604020202020204" pitchFamily="34" charset="0"/>
            </a:endParaRPr>
          </a:p>
          <a:p>
            <a:pPr eaLnBrk="1" hangingPunct="1"/>
            <a:r>
              <a:rPr lang="ja-JP" altLang="en-US" b="1" dirty="0">
                <a:solidFill>
                  <a:srgbClr val="0070C0"/>
                </a:solidFill>
                <a:latin typeface="Arial" panose="020B0604020202020204" pitchFamily="34" charset="0"/>
              </a:rPr>
              <a:t>・　狩猟制度の運用</a:t>
            </a:r>
            <a:endParaRPr lang="en-US" altLang="ja-JP" b="1" dirty="0">
              <a:solidFill>
                <a:srgbClr val="0070C0"/>
              </a:solidFill>
              <a:latin typeface="Arial" panose="020B0604020202020204" pitchFamily="34" charset="0"/>
            </a:endParaRPr>
          </a:p>
          <a:p>
            <a:pPr eaLnBrk="1" hangingPunct="1"/>
            <a:r>
              <a:rPr lang="ja-JP" altLang="en-US" b="1" dirty="0">
                <a:solidFill>
                  <a:srgbClr val="0070C0"/>
                </a:solidFill>
                <a:latin typeface="Arial" panose="020B0604020202020204" pitchFamily="34" charset="0"/>
              </a:rPr>
              <a:t>・　捕獲許可（有害鳥獣捕獲等）の運用</a:t>
            </a:r>
            <a:endParaRPr lang="en-US" altLang="ja-JP" b="1" dirty="0">
              <a:solidFill>
                <a:srgbClr val="0070C0"/>
              </a:solidFill>
              <a:latin typeface="Arial" panose="020B0604020202020204" pitchFamily="34" charset="0"/>
            </a:endParaRPr>
          </a:p>
          <a:p>
            <a:pPr eaLnBrk="1" hangingPunct="1"/>
            <a:r>
              <a:rPr lang="ja-JP" altLang="en-US" b="1" dirty="0">
                <a:solidFill>
                  <a:srgbClr val="0070C0"/>
                </a:solidFill>
                <a:latin typeface="Arial" panose="020B0604020202020204" pitchFamily="34" charset="0"/>
              </a:rPr>
              <a:t>・　鳥獣の飼養の登録、販売禁止鳥獣の管理等</a:t>
            </a:r>
          </a:p>
        </p:txBody>
      </p:sp>
      <p:sp>
        <p:nvSpPr>
          <p:cNvPr id="21512" name="テキスト ボックス 36">
            <a:extLst>
              <a:ext uri="{FF2B5EF4-FFF2-40B4-BE49-F238E27FC236}">
                <a16:creationId xmlns:a16="http://schemas.microsoft.com/office/drawing/2014/main" id="{FEBE4AA2-A307-4DC5-ABAD-3189A315A101}"/>
              </a:ext>
            </a:extLst>
          </p:cNvPr>
          <p:cNvSpPr txBox="1">
            <a:spLocks noChangeArrowheads="1"/>
          </p:cNvSpPr>
          <p:nvPr/>
        </p:nvSpPr>
        <p:spPr bwMode="auto">
          <a:xfrm>
            <a:off x="4212000" y="5795963"/>
            <a:ext cx="493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0070C0"/>
                </a:solidFill>
                <a:latin typeface="Arial" panose="020B0604020202020204" pitchFamily="34" charset="0"/>
              </a:rPr>
              <a:t>・　生息状況の調査、放鳥獣、傷病鳥獣の保護等</a:t>
            </a:r>
          </a:p>
        </p:txBody>
      </p:sp>
      <p:sp>
        <p:nvSpPr>
          <p:cNvPr id="9" name="正方形/長方形 8">
            <a:extLst>
              <a:ext uri="{FF2B5EF4-FFF2-40B4-BE49-F238E27FC236}">
                <a16:creationId xmlns:a16="http://schemas.microsoft.com/office/drawing/2014/main" id="{7D56C758-232E-464B-A8FC-7390C9820758}"/>
              </a:ext>
            </a:extLst>
          </p:cNvPr>
          <p:cNvSpPr/>
          <p:nvPr/>
        </p:nvSpPr>
        <p:spPr>
          <a:xfrm>
            <a:off x="1281113" y="1546225"/>
            <a:ext cx="2376487" cy="600075"/>
          </a:xfrm>
          <a:prstGeom prst="rect">
            <a:avLst/>
          </a:prstGeom>
          <a:noFill/>
          <a:ln w="15875"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b="1" dirty="0">
                <a:solidFill>
                  <a:prstClr val="black"/>
                </a:solidFill>
              </a:rPr>
              <a:t>鳥獣保護管理事業</a:t>
            </a:r>
            <a:endParaRPr lang="en-US" altLang="ja-JP" sz="2000" b="1" dirty="0">
              <a:solidFill>
                <a:prstClr val="black"/>
              </a:solidFill>
            </a:endParaRPr>
          </a:p>
          <a:p>
            <a:pPr algn="ctr" eaLnBrk="1" fontAlgn="auto" hangingPunct="1">
              <a:spcBef>
                <a:spcPts val="0"/>
              </a:spcBef>
              <a:spcAft>
                <a:spcPts val="0"/>
              </a:spcAft>
              <a:defRPr/>
            </a:pPr>
            <a:r>
              <a:rPr lang="ja-JP" altLang="en-US" sz="2000" b="1" dirty="0">
                <a:solidFill>
                  <a:prstClr val="black"/>
                </a:solidFill>
              </a:rPr>
              <a:t>の基本指針</a:t>
            </a:r>
          </a:p>
        </p:txBody>
      </p:sp>
      <p:sp>
        <p:nvSpPr>
          <p:cNvPr id="10" name="正方形/長方形 9">
            <a:extLst>
              <a:ext uri="{FF2B5EF4-FFF2-40B4-BE49-F238E27FC236}">
                <a16:creationId xmlns:a16="http://schemas.microsoft.com/office/drawing/2014/main" id="{31F9871A-5230-46AD-9871-08CDB00D98F2}"/>
              </a:ext>
            </a:extLst>
          </p:cNvPr>
          <p:cNvSpPr/>
          <p:nvPr/>
        </p:nvSpPr>
        <p:spPr>
          <a:xfrm>
            <a:off x="668338" y="4498976"/>
            <a:ext cx="2998787" cy="403224"/>
          </a:xfrm>
          <a:prstGeom prst="rect">
            <a:avLst/>
          </a:prstGeom>
          <a:noFill/>
          <a:ln w="15875" cmpd="dbl">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b="1" dirty="0">
                <a:solidFill>
                  <a:srgbClr val="C00000"/>
                </a:solidFill>
              </a:rPr>
              <a:t>鳥獣保護管理事業計画</a:t>
            </a:r>
            <a:endParaRPr lang="en-US" altLang="ja-JP" sz="2000" b="1" dirty="0">
              <a:solidFill>
                <a:srgbClr val="C00000"/>
              </a:solidFill>
            </a:endParaRPr>
          </a:p>
        </p:txBody>
      </p:sp>
      <p:sp>
        <p:nvSpPr>
          <p:cNvPr id="11" name="正方形/長方形 10">
            <a:extLst>
              <a:ext uri="{FF2B5EF4-FFF2-40B4-BE49-F238E27FC236}">
                <a16:creationId xmlns:a16="http://schemas.microsoft.com/office/drawing/2014/main" id="{A1053C9C-E1FD-46AA-BA57-DD1FEFC62284}"/>
              </a:ext>
            </a:extLst>
          </p:cNvPr>
          <p:cNvSpPr/>
          <p:nvPr/>
        </p:nvSpPr>
        <p:spPr>
          <a:xfrm>
            <a:off x="241300" y="5300663"/>
            <a:ext cx="3379788" cy="914400"/>
          </a:xfrm>
          <a:prstGeom prst="rect">
            <a:avLst/>
          </a:prstGeom>
          <a:solidFill>
            <a:schemeClr val="bg1"/>
          </a:solidFill>
          <a:ln w="76200" cmpd="dbl">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b="1" dirty="0">
                <a:solidFill>
                  <a:prstClr val="black"/>
                </a:solidFill>
              </a:rPr>
              <a:t>第一種特定鳥獣保護計画</a:t>
            </a:r>
            <a:endParaRPr lang="en-US" altLang="ja-JP" sz="2000" b="1" dirty="0">
              <a:solidFill>
                <a:prstClr val="black"/>
              </a:solidFill>
            </a:endParaRPr>
          </a:p>
          <a:p>
            <a:pPr algn="ctr" eaLnBrk="1" fontAlgn="auto" hangingPunct="1">
              <a:spcBef>
                <a:spcPts val="0"/>
              </a:spcBef>
              <a:spcAft>
                <a:spcPts val="0"/>
              </a:spcAft>
              <a:defRPr/>
            </a:pPr>
            <a:r>
              <a:rPr lang="ja-JP" altLang="en-US" sz="2000" b="1" dirty="0">
                <a:solidFill>
                  <a:prstClr val="black"/>
                </a:solidFill>
              </a:rPr>
              <a:t>第二種特定鳥獣管理計画</a:t>
            </a:r>
            <a:endParaRPr lang="en-US" altLang="ja-JP" sz="2000" b="1" dirty="0">
              <a:solidFill>
                <a:prstClr val="black"/>
              </a:solidFill>
            </a:endParaRPr>
          </a:p>
        </p:txBody>
      </p:sp>
      <p:cxnSp>
        <p:nvCxnSpPr>
          <p:cNvPr id="12" name="直線矢印コネクタ 11">
            <a:extLst>
              <a:ext uri="{FF2B5EF4-FFF2-40B4-BE49-F238E27FC236}">
                <a16:creationId xmlns:a16="http://schemas.microsoft.com/office/drawing/2014/main" id="{CDFF8BF0-7CCD-4243-BDF4-CAEA4849594F}"/>
              </a:ext>
            </a:extLst>
          </p:cNvPr>
          <p:cNvCxnSpPr/>
          <p:nvPr/>
        </p:nvCxnSpPr>
        <p:spPr>
          <a:xfrm>
            <a:off x="3306763" y="2174875"/>
            <a:ext cx="0" cy="2324100"/>
          </a:xfrm>
          <a:prstGeom prst="straightConnector1">
            <a:avLst/>
          </a:prstGeom>
          <a:ln w="571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F18EDF40-CB51-4F1F-AB03-A6266FD880EF}"/>
              </a:ext>
            </a:extLst>
          </p:cNvPr>
          <p:cNvCxnSpPr/>
          <p:nvPr/>
        </p:nvCxnSpPr>
        <p:spPr>
          <a:xfrm flipH="1">
            <a:off x="1931194" y="4938713"/>
            <a:ext cx="7236" cy="342900"/>
          </a:xfrm>
          <a:prstGeom prst="straightConnector1">
            <a:avLst/>
          </a:prstGeom>
          <a:ln w="571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4" name="下矢印 13">
            <a:extLst>
              <a:ext uri="{FF2B5EF4-FFF2-40B4-BE49-F238E27FC236}">
                <a16:creationId xmlns:a16="http://schemas.microsoft.com/office/drawing/2014/main" id="{82F685B4-B2E3-4276-9A2A-A68DA0D715B3}"/>
              </a:ext>
            </a:extLst>
          </p:cNvPr>
          <p:cNvSpPr/>
          <p:nvPr/>
        </p:nvSpPr>
        <p:spPr>
          <a:xfrm>
            <a:off x="287338" y="1546225"/>
            <a:ext cx="390525" cy="2232000"/>
          </a:xfrm>
          <a:prstGeom prst="downArrow">
            <a:avLst>
              <a:gd name="adj1" fmla="val 50000"/>
              <a:gd name="adj2" fmla="val 64634"/>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endParaRPr lang="ja-JP" altLang="en-US" b="1">
              <a:solidFill>
                <a:prstClr val="white"/>
              </a:solidFill>
            </a:endParaRPr>
          </a:p>
        </p:txBody>
      </p:sp>
      <p:sp>
        <p:nvSpPr>
          <p:cNvPr id="21519" name="テキスト ボックス 2">
            <a:extLst>
              <a:ext uri="{FF2B5EF4-FFF2-40B4-BE49-F238E27FC236}">
                <a16:creationId xmlns:a16="http://schemas.microsoft.com/office/drawing/2014/main" id="{211A6297-04FA-4467-9F66-00E4F93100A6}"/>
              </a:ext>
            </a:extLst>
          </p:cNvPr>
          <p:cNvSpPr txBox="1">
            <a:spLocks noChangeArrowheads="1"/>
          </p:cNvSpPr>
          <p:nvPr/>
        </p:nvSpPr>
        <p:spPr bwMode="auto">
          <a:xfrm>
            <a:off x="668338" y="3127157"/>
            <a:ext cx="21193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000000"/>
                </a:solidFill>
                <a:latin typeface="Arial" panose="020B0604020202020204" pitchFamily="34" charset="0"/>
              </a:rPr>
              <a:t>都道府県に対し</a:t>
            </a:r>
            <a:endParaRPr lang="en-US" altLang="ja-JP" b="1" dirty="0">
              <a:solidFill>
                <a:srgbClr val="000000"/>
              </a:solidFill>
              <a:latin typeface="Arial" panose="020B0604020202020204" pitchFamily="34" charset="0"/>
            </a:endParaRPr>
          </a:p>
          <a:p>
            <a:pPr eaLnBrk="1" hangingPunct="1"/>
            <a:r>
              <a:rPr lang="ja-JP" altLang="en-US" b="1" dirty="0">
                <a:solidFill>
                  <a:srgbClr val="000000"/>
                </a:solidFill>
                <a:latin typeface="Arial" panose="020B0604020202020204" pitchFamily="34" charset="0"/>
              </a:rPr>
              <a:t>技術的支援・助言</a:t>
            </a:r>
          </a:p>
        </p:txBody>
      </p:sp>
      <p:cxnSp>
        <p:nvCxnSpPr>
          <p:cNvPr id="17" name="直線コネクタ 16">
            <a:extLst>
              <a:ext uri="{FF2B5EF4-FFF2-40B4-BE49-F238E27FC236}">
                <a16:creationId xmlns:a16="http://schemas.microsoft.com/office/drawing/2014/main" id="{D44D6CCD-D098-41F3-8DB4-4CE17426E84A}"/>
              </a:ext>
            </a:extLst>
          </p:cNvPr>
          <p:cNvCxnSpPr/>
          <p:nvPr/>
        </p:nvCxnSpPr>
        <p:spPr>
          <a:xfrm>
            <a:off x="2484438" y="1249363"/>
            <a:ext cx="122396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75952CD9-2692-447D-B51B-C46837A95A14}"/>
              </a:ext>
            </a:extLst>
          </p:cNvPr>
          <p:cNvCxnSpPr/>
          <p:nvPr/>
        </p:nvCxnSpPr>
        <p:spPr>
          <a:xfrm>
            <a:off x="3708400" y="1011238"/>
            <a:ext cx="68421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01A9ECE-3F5B-423F-BF2C-B4A12B4C1DF6}"/>
              </a:ext>
            </a:extLst>
          </p:cNvPr>
          <p:cNvCxnSpPr/>
          <p:nvPr/>
        </p:nvCxnSpPr>
        <p:spPr>
          <a:xfrm>
            <a:off x="3708400" y="2338388"/>
            <a:ext cx="68421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DAF44B53-3325-4C68-8EC4-BDDB366108B4}"/>
              </a:ext>
            </a:extLst>
          </p:cNvPr>
          <p:cNvCxnSpPr/>
          <p:nvPr/>
        </p:nvCxnSpPr>
        <p:spPr>
          <a:xfrm>
            <a:off x="3708400" y="993775"/>
            <a:ext cx="0" cy="1368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D803F677-7607-4A30-A91F-CB29D889919D}"/>
              </a:ext>
            </a:extLst>
          </p:cNvPr>
          <p:cNvCxnSpPr/>
          <p:nvPr/>
        </p:nvCxnSpPr>
        <p:spPr>
          <a:xfrm>
            <a:off x="2484438" y="4044950"/>
            <a:ext cx="1439862"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F5550078-B4CC-4063-91E4-E2487AF6BFB0}"/>
              </a:ext>
            </a:extLst>
          </p:cNvPr>
          <p:cNvCxnSpPr/>
          <p:nvPr/>
        </p:nvCxnSpPr>
        <p:spPr>
          <a:xfrm>
            <a:off x="3924300" y="2473325"/>
            <a:ext cx="46831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675F34CF-1D68-4677-B1CF-DABA5DEA64EE}"/>
              </a:ext>
            </a:extLst>
          </p:cNvPr>
          <p:cNvCxnSpPr/>
          <p:nvPr/>
        </p:nvCxnSpPr>
        <p:spPr>
          <a:xfrm>
            <a:off x="3924300" y="4748213"/>
            <a:ext cx="46831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CD7FAEEF-B245-4DAC-9AE2-3B32B6FC9F6A}"/>
              </a:ext>
            </a:extLst>
          </p:cNvPr>
          <p:cNvCxnSpPr/>
          <p:nvPr/>
        </p:nvCxnSpPr>
        <p:spPr>
          <a:xfrm>
            <a:off x="3924300" y="1138238"/>
            <a:ext cx="0" cy="446400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870E0551-AD3B-42B7-88B3-1533B75C032E}"/>
              </a:ext>
            </a:extLst>
          </p:cNvPr>
          <p:cNvCxnSpPr/>
          <p:nvPr/>
        </p:nvCxnSpPr>
        <p:spPr>
          <a:xfrm>
            <a:off x="3924300" y="1165225"/>
            <a:ext cx="46831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530" name="コンテンツ プレースホルダー 2">
            <a:extLst>
              <a:ext uri="{FF2B5EF4-FFF2-40B4-BE49-F238E27FC236}">
                <a16:creationId xmlns:a16="http://schemas.microsoft.com/office/drawing/2014/main" id="{E698F6AA-4401-431D-AB06-2355F7895322}"/>
              </a:ext>
            </a:extLst>
          </p:cNvPr>
          <p:cNvSpPr txBox="1">
            <a:spLocks/>
          </p:cNvSpPr>
          <p:nvPr/>
        </p:nvSpPr>
        <p:spPr bwMode="auto">
          <a:xfrm>
            <a:off x="0" y="253185"/>
            <a:ext cx="83677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ja-JP" altLang="en-US" sz="3600" dirty="0">
                <a:solidFill>
                  <a:schemeClr val="tx1"/>
                </a:solidFill>
                <a:latin typeface="ＭＳ ゴシック" panose="020B0609070205080204" pitchFamily="49" charset="-128"/>
                <a:ea typeface="ＭＳ ゴシック" panose="020B0609070205080204" pitchFamily="49" charset="-128"/>
              </a:rPr>
              <a:t> </a:t>
            </a:r>
            <a:r>
              <a:rPr lang="en-US" altLang="ja-JP" sz="3600" u="sng" dirty="0">
                <a:solidFill>
                  <a:schemeClr val="tx1"/>
                </a:solidFill>
                <a:latin typeface="ＭＳ ゴシック" panose="020B0609070205080204" pitchFamily="49" charset="-128"/>
                <a:ea typeface="ＭＳ ゴシック" panose="020B0609070205080204" pitchFamily="49" charset="-128"/>
              </a:rPr>
              <a:t>2.1.2</a:t>
            </a:r>
            <a:r>
              <a:rPr lang="ja-JP" altLang="en-US" sz="3600" u="sng" dirty="0">
                <a:solidFill>
                  <a:schemeClr val="tx1"/>
                </a:solidFill>
                <a:latin typeface="ＭＳ ゴシック" panose="020B0609070205080204" pitchFamily="49" charset="-128"/>
                <a:ea typeface="ＭＳ ゴシック" panose="020B0609070205080204" pitchFamily="49" charset="-128"/>
              </a:rPr>
              <a:t> 鳥獣保護管理法の施策体系</a:t>
            </a:r>
            <a:endParaRPr lang="en-US" altLang="ja-JP" sz="3600" u="sng" dirty="0">
              <a:solidFill>
                <a:schemeClr val="tx1"/>
              </a:solidFill>
              <a:latin typeface="ＭＳ ゴシック" panose="020B0609070205080204" pitchFamily="49" charset="-128"/>
              <a:ea typeface="ＭＳ ゴシック" panose="020B0609070205080204" pitchFamily="49" charset="-128"/>
            </a:endParaRPr>
          </a:p>
        </p:txBody>
      </p:sp>
      <p:cxnSp>
        <p:nvCxnSpPr>
          <p:cNvPr id="29" name="直線コネクタ 28">
            <a:extLst>
              <a:ext uri="{FF2B5EF4-FFF2-40B4-BE49-F238E27FC236}">
                <a16:creationId xmlns:a16="http://schemas.microsoft.com/office/drawing/2014/main" id="{CA87412E-02B9-4C23-BFEA-5683B8B6B3B0}"/>
              </a:ext>
            </a:extLst>
          </p:cNvPr>
          <p:cNvCxnSpPr/>
          <p:nvPr/>
        </p:nvCxnSpPr>
        <p:spPr>
          <a:xfrm>
            <a:off x="3924300" y="5589588"/>
            <a:ext cx="46831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533" name="テキスト ボックス 36">
            <a:extLst>
              <a:ext uri="{FF2B5EF4-FFF2-40B4-BE49-F238E27FC236}">
                <a16:creationId xmlns:a16="http://schemas.microsoft.com/office/drawing/2014/main" id="{C8B24D4B-48E2-4676-94B7-5BD49A459416}"/>
              </a:ext>
            </a:extLst>
          </p:cNvPr>
          <p:cNvSpPr txBox="1">
            <a:spLocks noChangeArrowheads="1"/>
          </p:cNvSpPr>
          <p:nvPr/>
        </p:nvSpPr>
        <p:spPr bwMode="auto">
          <a:xfrm>
            <a:off x="4212000" y="4948238"/>
            <a:ext cx="493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0070C0"/>
                </a:solidFill>
                <a:latin typeface="Arial" panose="020B0604020202020204" pitchFamily="34" charset="0"/>
              </a:rPr>
              <a:t>・　鳥獣捕獲等事業の認定　</a:t>
            </a:r>
          </a:p>
        </p:txBody>
      </p:sp>
      <p:sp>
        <p:nvSpPr>
          <p:cNvPr id="35" name="正方形/長方形 34">
            <a:extLst>
              <a:ext uri="{FF2B5EF4-FFF2-40B4-BE49-F238E27FC236}">
                <a16:creationId xmlns:a16="http://schemas.microsoft.com/office/drawing/2014/main" id="{CB48B63D-3162-4157-BA74-19D2A1EE41A2}"/>
              </a:ext>
            </a:extLst>
          </p:cNvPr>
          <p:cNvSpPr/>
          <p:nvPr/>
        </p:nvSpPr>
        <p:spPr>
          <a:xfrm>
            <a:off x="668338" y="2463800"/>
            <a:ext cx="2495549" cy="620713"/>
          </a:xfrm>
          <a:prstGeom prst="rect">
            <a:avLst/>
          </a:prstGeom>
          <a:solidFill>
            <a:schemeClr val="bg1"/>
          </a:solidFill>
          <a:ln w="76200"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dirty="0">
                <a:solidFill>
                  <a:prstClr val="black"/>
                </a:solidFill>
              </a:rPr>
              <a:t>希少鳥獣保護計画</a:t>
            </a:r>
            <a:endParaRPr lang="en-US" altLang="ja-JP" b="1" dirty="0">
              <a:solidFill>
                <a:prstClr val="black"/>
              </a:solidFill>
            </a:endParaRPr>
          </a:p>
          <a:p>
            <a:pPr algn="ctr" eaLnBrk="1" fontAlgn="auto" hangingPunct="1">
              <a:spcBef>
                <a:spcPts val="0"/>
              </a:spcBef>
              <a:spcAft>
                <a:spcPts val="0"/>
              </a:spcAft>
              <a:defRPr/>
            </a:pPr>
            <a:r>
              <a:rPr lang="ja-JP" altLang="en-US" b="1" dirty="0">
                <a:solidFill>
                  <a:prstClr val="black"/>
                </a:solidFill>
              </a:rPr>
              <a:t>特定希少鳥獣管理計画</a:t>
            </a:r>
            <a:endParaRPr lang="en-US" altLang="ja-JP" b="1" dirty="0">
              <a:solidFill>
                <a:prstClr val="black"/>
              </a:solidFill>
            </a:endParaRPr>
          </a:p>
        </p:txBody>
      </p:sp>
      <p:cxnSp>
        <p:nvCxnSpPr>
          <p:cNvPr id="40" name="直線矢印コネクタ 39">
            <a:extLst>
              <a:ext uri="{FF2B5EF4-FFF2-40B4-BE49-F238E27FC236}">
                <a16:creationId xmlns:a16="http://schemas.microsoft.com/office/drawing/2014/main" id="{889E27AD-DAD6-405D-B606-39430F1360B5}"/>
              </a:ext>
            </a:extLst>
          </p:cNvPr>
          <p:cNvCxnSpPr/>
          <p:nvPr/>
        </p:nvCxnSpPr>
        <p:spPr>
          <a:xfrm>
            <a:off x="1895475" y="2155825"/>
            <a:ext cx="0" cy="285750"/>
          </a:xfrm>
          <a:prstGeom prst="straightConnector1">
            <a:avLst/>
          </a:prstGeom>
          <a:ln w="571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536" name="テキスト ボックス 5">
            <a:extLst>
              <a:ext uri="{FF2B5EF4-FFF2-40B4-BE49-F238E27FC236}">
                <a16:creationId xmlns:a16="http://schemas.microsoft.com/office/drawing/2014/main" id="{F38D17D1-6F4A-4F66-983C-86A6FCB92D44}"/>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14</a:t>
            </a:r>
            <a:r>
              <a:rPr lang="ja-JP" altLang="en-US" sz="2000" dirty="0">
                <a:latin typeface="+mn-ea"/>
                <a:ea typeface="+mn-ea"/>
              </a:rPr>
              <a:t>ページ</a:t>
            </a:r>
          </a:p>
        </p:txBody>
      </p:sp>
      <p:sp>
        <p:nvSpPr>
          <p:cNvPr id="4" name="角丸四角形 3">
            <a:extLst>
              <a:ext uri="{FF2B5EF4-FFF2-40B4-BE49-F238E27FC236}">
                <a16:creationId xmlns:a16="http://schemas.microsoft.com/office/drawing/2014/main" id="{328A9AC3-CAD7-42A9-AE0B-EFCA5760A410}"/>
              </a:ext>
            </a:extLst>
          </p:cNvPr>
          <p:cNvSpPr/>
          <p:nvPr/>
        </p:nvSpPr>
        <p:spPr>
          <a:xfrm>
            <a:off x="4256811" y="876300"/>
            <a:ext cx="4500562" cy="431800"/>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2000" b="1" dirty="0">
                <a:solidFill>
                  <a:prstClr val="black"/>
                </a:solidFill>
              </a:rPr>
              <a:t>●　生息環境の保護・整備</a:t>
            </a:r>
          </a:p>
        </p:txBody>
      </p:sp>
      <p:sp>
        <p:nvSpPr>
          <p:cNvPr id="5" name="角丸四角形 4">
            <a:extLst>
              <a:ext uri="{FF2B5EF4-FFF2-40B4-BE49-F238E27FC236}">
                <a16:creationId xmlns:a16="http://schemas.microsoft.com/office/drawing/2014/main" id="{8AF9AA03-40B9-4A08-A727-7918E2A4F05C}"/>
              </a:ext>
            </a:extLst>
          </p:cNvPr>
          <p:cNvSpPr/>
          <p:nvPr/>
        </p:nvSpPr>
        <p:spPr>
          <a:xfrm>
            <a:off x="4256811" y="2184400"/>
            <a:ext cx="4500562" cy="431800"/>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2000" b="1" dirty="0">
                <a:solidFill>
                  <a:prstClr val="black"/>
                </a:solidFill>
              </a:rPr>
              <a:t>●　鳥獣の捕獲規制</a:t>
            </a:r>
          </a:p>
        </p:txBody>
      </p:sp>
      <p:sp>
        <p:nvSpPr>
          <p:cNvPr id="16" name="角丸四角形 15">
            <a:extLst>
              <a:ext uri="{FF2B5EF4-FFF2-40B4-BE49-F238E27FC236}">
                <a16:creationId xmlns:a16="http://schemas.microsoft.com/office/drawing/2014/main" id="{C59A7EA0-673D-4E16-961A-450AC7C5F646}"/>
              </a:ext>
            </a:extLst>
          </p:cNvPr>
          <p:cNvSpPr/>
          <p:nvPr/>
        </p:nvSpPr>
        <p:spPr>
          <a:xfrm>
            <a:off x="4256811" y="4532314"/>
            <a:ext cx="4500562" cy="431800"/>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2000" b="1" dirty="0">
                <a:solidFill>
                  <a:prstClr val="black"/>
                </a:solidFill>
              </a:rPr>
              <a:t>●　鳥獣捕獲等事業の認定</a:t>
            </a:r>
          </a:p>
        </p:txBody>
      </p:sp>
      <p:sp>
        <p:nvSpPr>
          <p:cNvPr id="28" name="角丸四角形 27">
            <a:extLst>
              <a:ext uri="{FF2B5EF4-FFF2-40B4-BE49-F238E27FC236}">
                <a16:creationId xmlns:a16="http://schemas.microsoft.com/office/drawing/2014/main" id="{EC0E36DA-C3FB-4015-8239-04284437DF1E}"/>
              </a:ext>
            </a:extLst>
          </p:cNvPr>
          <p:cNvSpPr/>
          <p:nvPr/>
        </p:nvSpPr>
        <p:spPr>
          <a:xfrm>
            <a:off x="4256811" y="5364163"/>
            <a:ext cx="4500562" cy="431800"/>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2000" b="1" dirty="0">
                <a:solidFill>
                  <a:prstClr val="black"/>
                </a:solidFill>
              </a:rPr>
              <a:t>●　その他</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CD191708-0A57-4469-A347-DF2A4213871A}"/>
              </a:ext>
            </a:extLst>
          </p:cNvPr>
          <p:cNvSpPr/>
          <p:nvPr/>
        </p:nvSpPr>
        <p:spPr>
          <a:xfrm>
            <a:off x="95250" y="476250"/>
            <a:ext cx="1485900" cy="234950"/>
          </a:xfrm>
          <a:prstGeom prst="rect">
            <a:avLst/>
          </a:prstGeom>
          <a:ln w="28575"/>
          <a:effectLst/>
        </p:spPr>
        <p:style>
          <a:lnRef idx="1">
            <a:schemeClr val="accent2"/>
          </a:lnRef>
          <a:fillRef idx="2">
            <a:schemeClr val="accent2"/>
          </a:fillRef>
          <a:effectRef idx="1">
            <a:schemeClr val="accent2"/>
          </a:effectRef>
          <a:fontRef idx="minor">
            <a:schemeClr val="dk1"/>
          </a:fontRef>
        </p:style>
        <p:txBody>
          <a:bodyPr anchor="ctr"/>
          <a:lstStyle/>
          <a:p>
            <a:pPr algn="ctr" eaLnBrk="1" fontAlgn="auto" hangingPunct="1">
              <a:spcBef>
                <a:spcPts val="0"/>
              </a:spcBef>
              <a:spcAft>
                <a:spcPts val="0"/>
              </a:spcAft>
              <a:defRPr/>
            </a:pPr>
            <a:r>
              <a:rPr lang="ja-JP" altLang="en-US" sz="1500" b="1" dirty="0"/>
              <a:t>改正の必要性</a:t>
            </a:r>
          </a:p>
        </p:txBody>
      </p:sp>
      <p:sp>
        <p:nvSpPr>
          <p:cNvPr id="26" name="正方形/長方形 25">
            <a:extLst>
              <a:ext uri="{FF2B5EF4-FFF2-40B4-BE49-F238E27FC236}">
                <a16:creationId xmlns:a16="http://schemas.microsoft.com/office/drawing/2014/main" id="{A448ED35-69E1-4ADB-AD53-ED79433B977C}"/>
              </a:ext>
            </a:extLst>
          </p:cNvPr>
          <p:cNvSpPr/>
          <p:nvPr/>
        </p:nvSpPr>
        <p:spPr>
          <a:xfrm>
            <a:off x="1581150" y="476250"/>
            <a:ext cx="7454900" cy="660400"/>
          </a:xfrm>
          <a:prstGeom prst="rect">
            <a:avLst/>
          </a:prstGeom>
          <a:ln w="28575"/>
        </p:spPr>
        <p:style>
          <a:lnRef idx="2">
            <a:schemeClr val="accent2"/>
          </a:lnRef>
          <a:fillRef idx="1">
            <a:schemeClr val="lt1"/>
          </a:fillRef>
          <a:effectRef idx="0">
            <a:schemeClr val="accent2"/>
          </a:effectRef>
          <a:fontRef idx="minor">
            <a:schemeClr val="dk1"/>
          </a:fontRef>
        </p:style>
        <p:txBody>
          <a:bodyPr anchor="ctr"/>
          <a:lstStyle/>
          <a:p>
            <a:pPr algn="ctr" eaLnBrk="1" fontAlgn="auto" hangingPunct="1">
              <a:spcBef>
                <a:spcPts val="0"/>
              </a:spcBef>
              <a:spcAft>
                <a:spcPts val="0"/>
              </a:spcAft>
              <a:defRPr/>
            </a:pPr>
            <a:endParaRPr lang="ja-JP" altLang="en-US"/>
          </a:p>
        </p:txBody>
      </p:sp>
      <p:sp>
        <p:nvSpPr>
          <p:cNvPr id="27" name="テキスト ボックス 26">
            <a:extLst>
              <a:ext uri="{FF2B5EF4-FFF2-40B4-BE49-F238E27FC236}">
                <a16:creationId xmlns:a16="http://schemas.microsoft.com/office/drawing/2014/main" id="{C355716E-009E-488F-A17A-A6205A4F4299}"/>
              </a:ext>
            </a:extLst>
          </p:cNvPr>
          <p:cNvSpPr txBox="1"/>
          <p:nvPr/>
        </p:nvSpPr>
        <p:spPr>
          <a:xfrm>
            <a:off x="1547813" y="549275"/>
            <a:ext cx="5593651" cy="50323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pPr marL="171450" indent="-171450" eaLnBrk="1" fontAlgn="auto" hangingPunct="1">
              <a:lnSpc>
                <a:spcPts val="1600"/>
              </a:lnSpc>
              <a:spcBef>
                <a:spcPts val="0"/>
              </a:spcBef>
              <a:spcAft>
                <a:spcPts val="0"/>
              </a:spcAft>
              <a:buFont typeface="Wingdings" panose="05000000000000000000" pitchFamily="2" charset="2"/>
              <a:buChar char="Ø"/>
              <a:defRPr/>
            </a:pPr>
            <a:r>
              <a:rPr lang="ja-JP" altLang="en-US" sz="1200" dirty="0"/>
              <a:t> </a:t>
            </a:r>
            <a:r>
              <a:rPr lang="ja-JP" altLang="en-US" sz="1200" dirty="0">
                <a:solidFill>
                  <a:schemeClr val="tx1"/>
                </a:solidFill>
              </a:rPr>
              <a:t>ニホンジカ、イノシシ等による</a:t>
            </a:r>
            <a:r>
              <a:rPr lang="ja-JP" altLang="en-US" sz="1200" dirty="0">
                <a:solidFill>
                  <a:srgbClr val="FF0000"/>
                </a:solidFill>
              </a:rPr>
              <a:t>自然生態系への影響</a:t>
            </a:r>
            <a:r>
              <a:rPr lang="ja-JP" altLang="en-US" sz="1200" dirty="0"/>
              <a:t>及び</a:t>
            </a:r>
            <a:r>
              <a:rPr lang="ja-JP" altLang="en-US" sz="1200" dirty="0">
                <a:solidFill>
                  <a:srgbClr val="FF0000"/>
                </a:solidFill>
              </a:rPr>
              <a:t>農林水産業被害</a:t>
            </a:r>
            <a:r>
              <a:rPr lang="ja-JP" altLang="en-US" sz="1200" dirty="0">
                <a:solidFill>
                  <a:schemeClr val="tx1"/>
                </a:solidFill>
              </a:rPr>
              <a:t>が</a:t>
            </a:r>
            <a:r>
              <a:rPr lang="ja-JP" altLang="en-US" sz="1200" dirty="0">
                <a:solidFill>
                  <a:srgbClr val="FF0000"/>
                </a:solidFill>
              </a:rPr>
              <a:t>深刻化</a:t>
            </a:r>
            <a:endParaRPr lang="en-US" altLang="ja-JP" sz="1200" dirty="0">
              <a:solidFill>
                <a:srgbClr val="FF0000"/>
              </a:solidFill>
            </a:endParaRPr>
          </a:p>
          <a:p>
            <a:pPr marL="171450" indent="-171450" eaLnBrk="1" fontAlgn="auto" hangingPunct="1">
              <a:lnSpc>
                <a:spcPts val="1600"/>
              </a:lnSpc>
              <a:spcBef>
                <a:spcPts val="0"/>
              </a:spcBef>
              <a:spcAft>
                <a:spcPts val="0"/>
              </a:spcAft>
              <a:buFont typeface="Wingdings" panose="05000000000000000000" pitchFamily="2" charset="2"/>
              <a:buChar char="Ø"/>
              <a:defRPr/>
            </a:pPr>
            <a:r>
              <a:rPr lang="ja-JP" altLang="en-US" sz="1200" dirty="0">
                <a:solidFill>
                  <a:schemeClr val="tx1"/>
                </a:solidFill>
              </a:rPr>
              <a:t> </a:t>
            </a:r>
            <a:r>
              <a:rPr lang="ja-JP" altLang="en-US" sz="1200" dirty="0">
                <a:solidFill>
                  <a:srgbClr val="FF0000"/>
                </a:solidFill>
              </a:rPr>
              <a:t>狩猟者の減少・高齢化等</a:t>
            </a:r>
            <a:r>
              <a:rPr lang="ja-JP" altLang="en-US" sz="1200" dirty="0">
                <a:solidFill>
                  <a:schemeClr val="tx1"/>
                </a:solidFill>
              </a:rPr>
              <a:t>により</a:t>
            </a:r>
            <a:r>
              <a:rPr lang="ja-JP" altLang="en-US" sz="1200" dirty="0"/>
              <a:t>鳥獣捕獲の</a:t>
            </a:r>
            <a:r>
              <a:rPr lang="ja-JP" altLang="en-US" sz="1200" dirty="0">
                <a:solidFill>
                  <a:srgbClr val="FF0000"/>
                </a:solidFill>
              </a:rPr>
              <a:t>担い手が減少</a:t>
            </a:r>
            <a:endParaRPr lang="ja-JP" altLang="en-US" sz="1200" b="1" dirty="0">
              <a:solidFill>
                <a:schemeClr val="tx1"/>
              </a:solidFill>
            </a:endParaRPr>
          </a:p>
        </p:txBody>
      </p:sp>
      <p:sp>
        <p:nvSpPr>
          <p:cNvPr id="28" name="正方形/長方形 27">
            <a:extLst>
              <a:ext uri="{FF2B5EF4-FFF2-40B4-BE49-F238E27FC236}">
                <a16:creationId xmlns:a16="http://schemas.microsoft.com/office/drawing/2014/main" id="{BC736EC7-FB42-4A66-BC5E-76E816B5B6E6}"/>
              </a:ext>
            </a:extLst>
          </p:cNvPr>
          <p:cNvSpPr/>
          <p:nvPr/>
        </p:nvSpPr>
        <p:spPr>
          <a:xfrm>
            <a:off x="95250" y="25400"/>
            <a:ext cx="8940800" cy="379413"/>
          </a:xfrm>
          <a:prstGeom prst="rect">
            <a:avLst/>
          </a:prstGeom>
          <a:gradFill>
            <a:gsLst>
              <a:gs pos="0">
                <a:schemeClr val="accent1">
                  <a:lumMod val="20000"/>
                  <a:lumOff val="80000"/>
                </a:schemeClr>
              </a:gs>
              <a:gs pos="50000">
                <a:schemeClr val="bg1"/>
              </a:gs>
              <a:gs pos="100000">
                <a:schemeClr val="accent1">
                  <a:lumMod val="20000"/>
                  <a:lumOff val="8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500" b="1" dirty="0">
                <a:solidFill>
                  <a:schemeClr val="tx1"/>
                </a:solidFill>
                <a:latin typeface="+mn-ea"/>
              </a:rPr>
              <a:t>鳥獣の保護及び狩猟の適正化に関する法律（鳥獣保護法）の一部を改正する法律について</a:t>
            </a:r>
            <a:r>
              <a:rPr lang="en-US" altLang="ja-JP" sz="1100" dirty="0">
                <a:solidFill>
                  <a:schemeClr val="tx1"/>
                </a:solidFill>
                <a:latin typeface="+mn-ea"/>
              </a:rPr>
              <a:t>【</a:t>
            </a:r>
            <a:r>
              <a:rPr lang="ja-JP" altLang="en-US" sz="1100" dirty="0">
                <a:solidFill>
                  <a:schemeClr val="tx1"/>
                </a:solidFill>
                <a:latin typeface="+mn-ea"/>
              </a:rPr>
              <a:t>平成</a:t>
            </a:r>
            <a:r>
              <a:rPr lang="en-US" altLang="ja-JP" sz="1100" dirty="0">
                <a:solidFill>
                  <a:schemeClr val="tx1"/>
                </a:solidFill>
                <a:latin typeface="+mn-ea"/>
              </a:rPr>
              <a:t>26</a:t>
            </a:r>
            <a:r>
              <a:rPr lang="ja-JP" altLang="en-US" sz="1100" dirty="0">
                <a:solidFill>
                  <a:schemeClr val="tx1"/>
                </a:solidFill>
                <a:latin typeface="+mn-ea"/>
              </a:rPr>
              <a:t>年</a:t>
            </a:r>
            <a:r>
              <a:rPr lang="en-US" altLang="ja-JP" sz="1100" dirty="0">
                <a:solidFill>
                  <a:schemeClr val="tx1"/>
                </a:solidFill>
                <a:latin typeface="+mn-ea"/>
              </a:rPr>
              <a:t>5</a:t>
            </a:r>
            <a:r>
              <a:rPr lang="ja-JP" altLang="en-US" sz="1100" dirty="0">
                <a:solidFill>
                  <a:schemeClr val="tx1"/>
                </a:solidFill>
                <a:latin typeface="+mn-ea"/>
              </a:rPr>
              <a:t>月</a:t>
            </a:r>
            <a:r>
              <a:rPr lang="en-US" altLang="ja-JP" sz="1100" dirty="0">
                <a:solidFill>
                  <a:schemeClr val="tx1"/>
                </a:solidFill>
                <a:latin typeface="+mn-ea"/>
              </a:rPr>
              <a:t>30</a:t>
            </a:r>
            <a:r>
              <a:rPr lang="ja-JP" altLang="en-US" sz="1100" dirty="0">
                <a:solidFill>
                  <a:schemeClr val="tx1"/>
                </a:solidFill>
                <a:latin typeface="+mn-ea"/>
              </a:rPr>
              <a:t>日公布</a:t>
            </a:r>
            <a:r>
              <a:rPr lang="en-US" altLang="ja-JP" sz="1100" dirty="0">
                <a:solidFill>
                  <a:schemeClr val="tx1"/>
                </a:solidFill>
                <a:latin typeface="+mn-ea"/>
              </a:rPr>
              <a:t>】</a:t>
            </a:r>
            <a:endParaRPr lang="ja-JP" altLang="en-US" sz="1100" dirty="0"/>
          </a:p>
        </p:txBody>
      </p:sp>
      <p:sp>
        <p:nvSpPr>
          <p:cNvPr id="29" name="下矢印 28">
            <a:extLst>
              <a:ext uri="{FF2B5EF4-FFF2-40B4-BE49-F238E27FC236}">
                <a16:creationId xmlns:a16="http://schemas.microsoft.com/office/drawing/2014/main" id="{A788A600-2C3A-43FE-805F-16AA7E1F8204}"/>
              </a:ext>
            </a:extLst>
          </p:cNvPr>
          <p:cNvSpPr/>
          <p:nvPr/>
        </p:nvSpPr>
        <p:spPr>
          <a:xfrm>
            <a:off x="3635375" y="1196975"/>
            <a:ext cx="1584325" cy="258763"/>
          </a:xfrm>
          <a:prstGeom prst="downArrow">
            <a:avLst>
              <a:gd name="adj1" fmla="val 57586"/>
              <a:gd name="adj2" fmla="val 53135"/>
            </a:avLst>
          </a:prstGeom>
        </p:spPr>
        <p:style>
          <a:lnRef idx="1">
            <a:schemeClr val="accent2"/>
          </a:lnRef>
          <a:fillRef idx="2">
            <a:schemeClr val="accent2"/>
          </a:fillRef>
          <a:effectRef idx="1">
            <a:schemeClr val="accent2"/>
          </a:effectRef>
          <a:fontRef idx="minor">
            <a:schemeClr val="dk1"/>
          </a:fontRef>
        </p:style>
        <p:txBody>
          <a:bodyPr anchor="ctr"/>
          <a:lstStyle/>
          <a:p>
            <a:pPr algn="ctr" eaLnBrk="1" fontAlgn="auto" hangingPunct="1">
              <a:spcBef>
                <a:spcPts val="0"/>
              </a:spcBef>
              <a:spcAft>
                <a:spcPts val="0"/>
              </a:spcAft>
              <a:defRPr/>
            </a:pPr>
            <a:endParaRPr lang="ja-JP" altLang="en-US"/>
          </a:p>
        </p:txBody>
      </p:sp>
      <p:sp>
        <p:nvSpPr>
          <p:cNvPr id="30" name="テキスト ボックス 2">
            <a:extLst>
              <a:ext uri="{FF2B5EF4-FFF2-40B4-BE49-F238E27FC236}">
                <a16:creationId xmlns:a16="http://schemas.microsoft.com/office/drawing/2014/main" id="{8C19AB70-416D-4019-8108-319B2D41C1A1}"/>
              </a:ext>
            </a:extLst>
          </p:cNvPr>
          <p:cNvSpPr txBox="1">
            <a:spLocks noChangeArrowheads="1"/>
          </p:cNvSpPr>
          <p:nvPr/>
        </p:nvSpPr>
        <p:spPr bwMode="auto">
          <a:xfrm>
            <a:off x="4429125" y="1479550"/>
            <a:ext cx="3814763"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fontAlgn="auto">
              <a:lnSpc>
                <a:spcPts val="1600"/>
              </a:lnSpc>
              <a:spcBef>
                <a:spcPts val="0"/>
              </a:spcBef>
              <a:spcAft>
                <a:spcPts val="0"/>
              </a:spcAft>
              <a:defRPr/>
            </a:pPr>
            <a:r>
              <a:rPr lang="ja-JP" altLang="en-US" sz="1400" b="1" dirty="0"/>
              <a:t>３．指定管理鳥獣捕獲等事業の創設</a:t>
            </a:r>
            <a:endParaRPr lang="en-US" altLang="ja-JP" sz="1400" b="1" dirty="0"/>
          </a:p>
          <a:p>
            <a:pPr marL="87313" indent="-87313" fontAlgn="auto">
              <a:lnSpc>
                <a:spcPts val="1600"/>
              </a:lnSpc>
              <a:spcBef>
                <a:spcPts val="0"/>
              </a:spcBef>
              <a:spcAft>
                <a:spcPts val="0"/>
              </a:spcAft>
              <a:defRPr/>
            </a:pPr>
            <a:r>
              <a:rPr lang="ja-JP" altLang="en-US" sz="1300" dirty="0"/>
              <a:t>　　</a:t>
            </a:r>
            <a:r>
              <a:rPr lang="ja-JP" altLang="en-US" sz="1200" u="sng" dirty="0">
                <a:solidFill>
                  <a:srgbClr val="FF0000"/>
                </a:solidFill>
              </a:rPr>
              <a:t>集中的かつ広域的に管理を図る必要</a:t>
            </a:r>
            <a:r>
              <a:rPr lang="ja-JP" altLang="en-US" sz="1200" dirty="0"/>
              <a:t>があるとして環境大臣が定めた鳥獣（指定管理鳥獣）について、</a:t>
            </a:r>
            <a:r>
              <a:rPr lang="ja-JP" altLang="ja-JP" sz="1200" u="sng" dirty="0">
                <a:solidFill>
                  <a:srgbClr val="FF0000"/>
                </a:solidFill>
              </a:rPr>
              <a:t>都道府県又は国が捕獲等をする事業</a:t>
            </a:r>
            <a:r>
              <a:rPr lang="ja-JP" altLang="en-US" sz="1200" u="sng" dirty="0">
                <a:solidFill>
                  <a:srgbClr val="FF0000"/>
                </a:solidFill>
              </a:rPr>
              <a:t>（指定管理鳥獣捕獲等事業）</a:t>
            </a:r>
            <a:r>
              <a:rPr lang="ja-JP" altLang="ja-JP" sz="1200" u="sng" dirty="0">
                <a:solidFill>
                  <a:srgbClr val="FF0000"/>
                </a:solidFill>
              </a:rPr>
              <a:t>を</a:t>
            </a:r>
            <a:r>
              <a:rPr lang="ja-JP" altLang="en-US" sz="1200" u="sng" dirty="0">
                <a:solidFill>
                  <a:srgbClr val="FF0000"/>
                </a:solidFill>
              </a:rPr>
              <a:t>実施する</a:t>
            </a:r>
            <a:r>
              <a:rPr lang="ja-JP" altLang="ja-JP" sz="1200" u="sng" dirty="0">
                <a:solidFill>
                  <a:srgbClr val="FF0000"/>
                </a:solidFill>
              </a:rPr>
              <a:t>ことができる</a:t>
            </a:r>
            <a:r>
              <a:rPr lang="ja-JP" altLang="ja-JP" sz="1200" dirty="0"/>
              <a:t>ことと</a:t>
            </a:r>
            <a:r>
              <a:rPr lang="ja-JP" altLang="en-US" sz="1200" dirty="0"/>
              <a:t>する。当該事業については、①捕獲等の許可を不要とする。②</a:t>
            </a:r>
            <a:r>
              <a:rPr lang="ja-JP" altLang="en-US" sz="1200" u="sng" dirty="0">
                <a:solidFill>
                  <a:srgbClr val="FF0000"/>
                </a:solidFill>
              </a:rPr>
              <a:t>一定の条件下</a:t>
            </a:r>
            <a:r>
              <a:rPr lang="en-US" altLang="ja-JP" sz="1200" u="sng" baseline="30000" dirty="0">
                <a:solidFill>
                  <a:srgbClr val="FF0000"/>
                </a:solidFill>
              </a:rPr>
              <a:t>※</a:t>
            </a:r>
            <a:r>
              <a:rPr lang="ja-JP" altLang="en-US" sz="1200" u="sng" dirty="0">
                <a:solidFill>
                  <a:srgbClr val="FF0000"/>
                </a:solidFill>
              </a:rPr>
              <a:t>で夜間銃猟を可能とする等の規制緩和</a:t>
            </a:r>
            <a:r>
              <a:rPr lang="ja-JP" altLang="en-US" sz="1200" dirty="0"/>
              <a:t>を行う。</a:t>
            </a:r>
            <a:endParaRPr lang="en-US" altLang="ja-JP" sz="1200" dirty="0"/>
          </a:p>
          <a:p>
            <a:pPr marL="87313" indent="-87313" fontAlgn="auto">
              <a:lnSpc>
                <a:spcPts val="1600"/>
              </a:lnSpc>
              <a:spcBef>
                <a:spcPts val="0"/>
              </a:spcBef>
              <a:spcAft>
                <a:spcPts val="0"/>
              </a:spcAft>
              <a:defRPr/>
            </a:pPr>
            <a:r>
              <a:rPr lang="ja-JP" altLang="en-US" sz="1200" dirty="0"/>
              <a:t>　（第</a:t>
            </a:r>
            <a:r>
              <a:rPr lang="en-US" altLang="ja-JP" sz="1200" dirty="0">
                <a:latin typeface="+mn-ea"/>
                <a:ea typeface="+mn-ea"/>
              </a:rPr>
              <a:t>14</a:t>
            </a:r>
            <a:r>
              <a:rPr lang="ja-JP" altLang="en-US" sz="1200" dirty="0"/>
              <a:t>条の２）</a:t>
            </a:r>
            <a:endParaRPr lang="en-US" altLang="ja-JP" sz="1200" dirty="0"/>
          </a:p>
        </p:txBody>
      </p:sp>
      <p:sp>
        <p:nvSpPr>
          <p:cNvPr id="31" name="テキスト ボックス 30">
            <a:extLst>
              <a:ext uri="{FF2B5EF4-FFF2-40B4-BE49-F238E27FC236}">
                <a16:creationId xmlns:a16="http://schemas.microsoft.com/office/drawing/2014/main" id="{BF203F72-7C72-4C99-B0FE-84C44DDB454C}"/>
              </a:ext>
            </a:extLst>
          </p:cNvPr>
          <p:cNvSpPr txBox="1"/>
          <p:nvPr/>
        </p:nvSpPr>
        <p:spPr>
          <a:xfrm>
            <a:off x="88900" y="1468438"/>
            <a:ext cx="4319588" cy="1528762"/>
          </a:xfrm>
          <a:prstGeom prst="rect">
            <a:avLst/>
          </a:prstGeom>
          <a:noFill/>
        </p:spPr>
        <p:txBody>
          <a:bodyPr>
            <a:spAutoFit/>
          </a:bodyPr>
          <a:lstStyle/>
          <a:p>
            <a:pPr eaLnBrk="1" fontAlgn="auto" hangingPunct="1">
              <a:lnSpc>
                <a:spcPts val="1600"/>
              </a:lnSpc>
              <a:spcBef>
                <a:spcPts val="0"/>
              </a:spcBef>
              <a:spcAft>
                <a:spcPts val="0"/>
              </a:spcAft>
              <a:defRPr/>
            </a:pPr>
            <a:r>
              <a:rPr lang="ja-JP" altLang="en-US" sz="1400" b="1" dirty="0">
                <a:latin typeface="+mn-lt"/>
                <a:ea typeface="+mn-ea"/>
              </a:rPr>
              <a:t>１．題名、目的等の改正</a:t>
            </a:r>
            <a:endParaRPr lang="en-US" altLang="ja-JP" sz="1400" b="1" dirty="0">
              <a:latin typeface="+mn-lt"/>
              <a:ea typeface="+mn-ea"/>
            </a:endParaRPr>
          </a:p>
          <a:p>
            <a:pPr marL="87313" algn="just" eaLnBrk="1" fontAlgn="auto" hangingPunct="1">
              <a:lnSpc>
                <a:spcPts val="1600"/>
              </a:lnSpc>
              <a:spcBef>
                <a:spcPts val="0"/>
              </a:spcBef>
              <a:spcAft>
                <a:spcPts val="0"/>
              </a:spcAft>
              <a:defRPr/>
            </a:pPr>
            <a:r>
              <a:rPr lang="ja-JP" altLang="en-US" sz="1400" dirty="0">
                <a:latin typeface="+mn-lt"/>
                <a:ea typeface="+mn-ea"/>
              </a:rPr>
              <a:t>　</a:t>
            </a:r>
            <a:r>
              <a:rPr lang="ja-JP" altLang="ja-JP" sz="1200" dirty="0">
                <a:latin typeface="+mn-lt"/>
                <a:ea typeface="+mn-ea"/>
              </a:rPr>
              <a:t>その数が著しく増加し</a:t>
            </a:r>
            <a:r>
              <a:rPr lang="ja-JP" altLang="en-US" sz="1200" dirty="0">
                <a:latin typeface="+mn-lt"/>
                <a:ea typeface="+mn-ea"/>
              </a:rPr>
              <a:t>、</a:t>
            </a:r>
            <a:r>
              <a:rPr lang="ja-JP" altLang="ja-JP" sz="1200" dirty="0">
                <a:latin typeface="+mn-lt"/>
                <a:ea typeface="+mn-ea"/>
              </a:rPr>
              <a:t>又はその生息</a:t>
            </a:r>
            <a:r>
              <a:rPr lang="ja-JP" altLang="en-US" sz="1200" dirty="0">
                <a:latin typeface="+mn-lt"/>
                <a:ea typeface="+mn-ea"/>
              </a:rPr>
              <a:t>地の範囲が</a:t>
            </a:r>
            <a:r>
              <a:rPr lang="ja-JP" altLang="ja-JP" sz="1200" dirty="0">
                <a:latin typeface="+mn-lt"/>
                <a:ea typeface="+mn-ea"/>
              </a:rPr>
              <a:t>拡大している鳥獣による生活環境、農林水産</a:t>
            </a:r>
            <a:r>
              <a:rPr lang="ja-JP" altLang="en-US" sz="1200" dirty="0">
                <a:latin typeface="+mn-lt"/>
                <a:ea typeface="+mn-ea"/>
              </a:rPr>
              <a:t>業</a:t>
            </a:r>
            <a:r>
              <a:rPr lang="ja-JP" altLang="ja-JP" sz="1200" dirty="0">
                <a:latin typeface="+mn-lt"/>
                <a:ea typeface="+mn-ea"/>
              </a:rPr>
              <a:t>又は生態系に係る被害に対処するた</a:t>
            </a:r>
            <a:r>
              <a:rPr lang="ja-JP" altLang="en-US" sz="1200" dirty="0">
                <a:latin typeface="+mn-lt"/>
                <a:ea typeface="+mn-ea"/>
              </a:rPr>
              <a:t>めの措置を法に位置付けるため</a:t>
            </a:r>
            <a:r>
              <a:rPr lang="ja-JP" altLang="ja-JP" sz="1200" dirty="0">
                <a:latin typeface="+mn-lt"/>
                <a:ea typeface="+mn-ea"/>
              </a:rPr>
              <a:t>、</a:t>
            </a:r>
            <a:r>
              <a:rPr lang="ja-JP" altLang="ja-JP" sz="1200" u="sng" dirty="0">
                <a:latin typeface="+mn-lt"/>
                <a:ea typeface="+mn-ea"/>
              </a:rPr>
              <a:t>法の題名を</a:t>
            </a:r>
            <a:r>
              <a:rPr lang="ja-JP" altLang="en-US" sz="1200" u="sng" dirty="0">
                <a:latin typeface="+mn-lt"/>
                <a:ea typeface="+mn-ea"/>
              </a:rPr>
              <a:t>「</a:t>
            </a:r>
            <a:r>
              <a:rPr lang="ja-JP" altLang="ja-JP" sz="1200" u="sng" dirty="0">
                <a:solidFill>
                  <a:srgbClr val="FF0000"/>
                </a:solidFill>
                <a:latin typeface="+mn-lt"/>
                <a:ea typeface="+mn-ea"/>
              </a:rPr>
              <a:t>鳥獣の保護及び管理並びに狩猟の適正化に関する法律</a:t>
            </a:r>
            <a:r>
              <a:rPr lang="ja-JP" altLang="en-US" sz="1200" u="sng" dirty="0">
                <a:latin typeface="+mn-lt"/>
                <a:ea typeface="+mn-ea"/>
              </a:rPr>
              <a:t>」</a:t>
            </a:r>
            <a:r>
              <a:rPr lang="ja-JP" altLang="ja-JP" sz="1200" dirty="0">
                <a:latin typeface="+mn-lt"/>
                <a:ea typeface="+mn-ea"/>
              </a:rPr>
              <a:t>に改め、</a:t>
            </a:r>
            <a:r>
              <a:rPr lang="ja-JP" altLang="en-US" sz="1200" u="sng" dirty="0">
                <a:solidFill>
                  <a:srgbClr val="FF0000"/>
                </a:solidFill>
                <a:latin typeface="+mn-lt"/>
                <a:ea typeface="+mn-ea"/>
              </a:rPr>
              <a:t>法</a:t>
            </a:r>
            <a:r>
              <a:rPr lang="ja-JP" altLang="ja-JP" sz="1200" u="sng" dirty="0">
                <a:solidFill>
                  <a:srgbClr val="FF0000"/>
                </a:solidFill>
                <a:latin typeface="+mn-lt"/>
                <a:ea typeface="+mn-ea"/>
              </a:rPr>
              <a:t>目的</a:t>
            </a:r>
            <a:r>
              <a:rPr lang="ja-JP" altLang="en-US" sz="1200" u="sng" dirty="0">
                <a:solidFill>
                  <a:srgbClr val="FF0000"/>
                </a:solidFill>
                <a:latin typeface="+mn-lt"/>
                <a:ea typeface="+mn-ea"/>
              </a:rPr>
              <a:t>に鳥獣の管理</a:t>
            </a:r>
            <a:r>
              <a:rPr lang="ja-JP" altLang="en-US" sz="1200" dirty="0">
                <a:latin typeface="+mn-lt"/>
                <a:ea typeface="+mn-ea"/>
              </a:rPr>
              <a:t>を加える（第１条）。これに伴い、鳥獣の「保護」及び「管理」の定義を規定する（第２条）。</a:t>
            </a:r>
            <a:endParaRPr lang="en-US" altLang="ja-JP" sz="1200" dirty="0">
              <a:latin typeface="+mn-lt"/>
              <a:ea typeface="+mn-ea"/>
            </a:endParaRPr>
          </a:p>
        </p:txBody>
      </p:sp>
      <p:sp>
        <p:nvSpPr>
          <p:cNvPr id="32" name="テキスト ボックス 31">
            <a:extLst>
              <a:ext uri="{FF2B5EF4-FFF2-40B4-BE49-F238E27FC236}">
                <a16:creationId xmlns:a16="http://schemas.microsoft.com/office/drawing/2014/main" id="{7199CC70-E52D-4F38-967F-73E950CF5854}"/>
              </a:ext>
            </a:extLst>
          </p:cNvPr>
          <p:cNvSpPr txBox="1"/>
          <p:nvPr/>
        </p:nvSpPr>
        <p:spPr>
          <a:xfrm>
            <a:off x="179388" y="2943225"/>
            <a:ext cx="4229100" cy="1349375"/>
          </a:xfrm>
          <a:prstGeom prst="rect">
            <a:avLst/>
          </a:prstGeom>
          <a:noFill/>
          <a:ln w="3175">
            <a:solidFill>
              <a:schemeClr val="tx1"/>
            </a:solidFill>
            <a:prstDash val="dash"/>
          </a:ln>
        </p:spPr>
        <p:txBody>
          <a:bodyPr>
            <a:spAutoFit/>
          </a:bodyPr>
          <a:lstStyle/>
          <a:p>
            <a:pPr indent="1588" eaLnBrk="1" fontAlgn="auto" hangingPunct="1">
              <a:lnSpc>
                <a:spcPts val="1400"/>
              </a:lnSpc>
              <a:spcBef>
                <a:spcPts val="0"/>
              </a:spcBef>
              <a:spcAft>
                <a:spcPts val="0"/>
              </a:spcAft>
              <a:defRPr/>
            </a:pPr>
            <a:r>
              <a:rPr lang="en-US" altLang="ja-JP" sz="1000" dirty="0">
                <a:latin typeface="+mn-lt"/>
                <a:ea typeface="+mn-ea"/>
              </a:rPr>
              <a:t>【</a:t>
            </a:r>
            <a:r>
              <a:rPr lang="ja-JP" altLang="en-US" sz="1000" dirty="0">
                <a:latin typeface="+mn-lt"/>
                <a:ea typeface="+mn-ea"/>
              </a:rPr>
              <a:t>定義</a:t>
            </a:r>
            <a:r>
              <a:rPr lang="en-US" altLang="ja-JP" sz="1000" dirty="0">
                <a:latin typeface="+mn-lt"/>
                <a:ea typeface="+mn-ea"/>
              </a:rPr>
              <a:t>】</a:t>
            </a:r>
            <a:r>
              <a:rPr lang="ja-JP" altLang="en-US" sz="1000" dirty="0">
                <a:latin typeface="+mn-lt"/>
                <a:ea typeface="+mn-ea"/>
              </a:rPr>
              <a:t>　生物多様性の確保、生活環境の保全又は農林水産業の健全な発　展を図る観点から、</a:t>
            </a:r>
            <a:endParaRPr lang="en-US" altLang="ja-JP" sz="1000" dirty="0">
              <a:latin typeface="+mn-lt"/>
              <a:ea typeface="+mn-ea"/>
            </a:endParaRPr>
          </a:p>
          <a:p>
            <a:pPr marL="714375" indent="-712788" algn="just" eaLnBrk="1" fontAlgn="auto" hangingPunct="1">
              <a:lnSpc>
                <a:spcPts val="1400"/>
              </a:lnSpc>
              <a:spcBef>
                <a:spcPts val="0"/>
              </a:spcBef>
              <a:spcAft>
                <a:spcPts val="0"/>
              </a:spcAft>
              <a:defRPr/>
            </a:pPr>
            <a:r>
              <a:rPr lang="ja-JP" altLang="en-US" sz="1000" dirty="0">
                <a:latin typeface="+mn-lt"/>
                <a:ea typeface="+mn-ea"/>
              </a:rPr>
              <a:t>鳥獣の保護：その</a:t>
            </a:r>
            <a:r>
              <a:rPr lang="ja-JP" altLang="en-US" sz="1000" u="sng" dirty="0">
                <a:latin typeface="+mn-lt"/>
                <a:ea typeface="+mn-ea"/>
              </a:rPr>
              <a:t>生息数</a:t>
            </a:r>
            <a:r>
              <a:rPr lang="ja-JP" altLang="en-US" sz="1000" dirty="0">
                <a:latin typeface="+mn-lt"/>
                <a:ea typeface="+mn-ea"/>
              </a:rPr>
              <a:t>を適正な水準に</a:t>
            </a:r>
            <a:r>
              <a:rPr lang="ja-JP" altLang="en-US" sz="1000" u="sng" dirty="0">
                <a:latin typeface="+mn-lt"/>
                <a:ea typeface="+mn-ea"/>
              </a:rPr>
              <a:t>増加</a:t>
            </a:r>
            <a:r>
              <a:rPr lang="ja-JP" altLang="en-US" sz="1000" dirty="0">
                <a:latin typeface="+mn-lt"/>
                <a:ea typeface="+mn-ea"/>
              </a:rPr>
              <a:t>させ、若しくはその</a:t>
            </a:r>
            <a:r>
              <a:rPr lang="ja-JP" altLang="en-US" sz="1000" u="sng" dirty="0">
                <a:latin typeface="+mn-lt"/>
                <a:ea typeface="+mn-ea"/>
              </a:rPr>
              <a:t>生息地</a:t>
            </a:r>
            <a:r>
              <a:rPr lang="ja-JP" altLang="en-US" sz="1000" dirty="0">
                <a:latin typeface="+mn-lt"/>
                <a:ea typeface="+mn-ea"/>
              </a:rPr>
              <a:t>を適正な範囲に</a:t>
            </a:r>
            <a:r>
              <a:rPr lang="ja-JP" altLang="en-US" sz="1000" u="sng" dirty="0">
                <a:latin typeface="+mn-lt"/>
                <a:ea typeface="+mn-ea"/>
              </a:rPr>
              <a:t>拡大</a:t>
            </a:r>
            <a:r>
              <a:rPr lang="ja-JP" altLang="en-US" sz="1000" dirty="0">
                <a:latin typeface="+mn-lt"/>
                <a:ea typeface="+mn-ea"/>
              </a:rPr>
              <a:t>させること又はその</a:t>
            </a:r>
            <a:r>
              <a:rPr lang="ja-JP" altLang="en-US" sz="1000" u="sng" dirty="0">
                <a:latin typeface="+mn-lt"/>
                <a:ea typeface="+mn-ea"/>
              </a:rPr>
              <a:t>生息数</a:t>
            </a:r>
            <a:r>
              <a:rPr lang="ja-JP" altLang="en-US" sz="1000" dirty="0">
                <a:latin typeface="+mn-lt"/>
                <a:ea typeface="+mn-ea"/>
              </a:rPr>
              <a:t>の水準及びその</a:t>
            </a:r>
            <a:r>
              <a:rPr lang="ja-JP" altLang="en-US" sz="1000" u="sng" dirty="0">
                <a:latin typeface="+mn-lt"/>
                <a:ea typeface="+mn-ea"/>
              </a:rPr>
              <a:t>生息地</a:t>
            </a:r>
            <a:r>
              <a:rPr lang="ja-JP" altLang="en-US" sz="1000" dirty="0">
                <a:latin typeface="+mn-lt"/>
                <a:ea typeface="+mn-ea"/>
              </a:rPr>
              <a:t>の範囲を</a:t>
            </a:r>
            <a:r>
              <a:rPr lang="ja-JP" altLang="en-US" sz="1000" u="sng" dirty="0">
                <a:latin typeface="+mn-lt"/>
                <a:ea typeface="+mn-ea"/>
              </a:rPr>
              <a:t>維持</a:t>
            </a:r>
            <a:r>
              <a:rPr lang="ja-JP" altLang="en-US" sz="1000" dirty="0">
                <a:latin typeface="+mn-lt"/>
                <a:ea typeface="+mn-ea"/>
              </a:rPr>
              <a:t>すること</a:t>
            </a:r>
            <a:endParaRPr lang="en-US" altLang="ja-JP" sz="1000" dirty="0">
              <a:latin typeface="+mn-lt"/>
              <a:ea typeface="+mn-ea"/>
            </a:endParaRPr>
          </a:p>
          <a:p>
            <a:pPr indent="1588" eaLnBrk="1" fontAlgn="auto" hangingPunct="1">
              <a:lnSpc>
                <a:spcPts val="1400"/>
              </a:lnSpc>
              <a:spcBef>
                <a:spcPts val="0"/>
              </a:spcBef>
              <a:spcAft>
                <a:spcPts val="0"/>
              </a:spcAft>
              <a:defRPr/>
            </a:pPr>
            <a:r>
              <a:rPr lang="ja-JP" altLang="en-US" sz="1000" dirty="0">
                <a:latin typeface="+mn-lt"/>
                <a:ea typeface="+mn-ea"/>
              </a:rPr>
              <a:t>鳥獣の管理：その</a:t>
            </a:r>
            <a:r>
              <a:rPr lang="ja-JP" altLang="en-US" sz="1000" u="sng" dirty="0">
                <a:latin typeface="+mn-lt"/>
                <a:ea typeface="+mn-ea"/>
              </a:rPr>
              <a:t>生息数</a:t>
            </a:r>
            <a:r>
              <a:rPr lang="ja-JP" altLang="en-US" sz="1000" dirty="0">
                <a:latin typeface="+mn-lt"/>
                <a:ea typeface="+mn-ea"/>
              </a:rPr>
              <a:t>を適正な水準に</a:t>
            </a:r>
            <a:r>
              <a:rPr lang="ja-JP" altLang="en-US" sz="1000" u="sng" dirty="0">
                <a:latin typeface="+mn-lt"/>
                <a:ea typeface="+mn-ea"/>
              </a:rPr>
              <a:t>減少</a:t>
            </a:r>
            <a:r>
              <a:rPr lang="ja-JP" altLang="en-US" sz="1000" dirty="0">
                <a:latin typeface="+mn-lt"/>
                <a:ea typeface="+mn-ea"/>
              </a:rPr>
              <a:t>させ、又はその</a:t>
            </a:r>
            <a:r>
              <a:rPr lang="ja-JP" altLang="en-US" sz="1000" u="sng" dirty="0">
                <a:latin typeface="+mn-lt"/>
                <a:ea typeface="+mn-ea"/>
              </a:rPr>
              <a:t>生息地</a:t>
            </a:r>
            <a:r>
              <a:rPr lang="ja-JP" altLang="en-US" sz="1000" dirty="0">
                <a:latin typeface="+mn-lt"/>
                <a:ea typeface="+mn-ea"/>
              </a:rPr>
              <a:t>を適正</a:t>
            </a:r>
            <a:endParaRPr lang="en-US" altLang="ja-JP" sz="1000" dirty="0">
              <a:latin typeface="+mn-lt"/>
              <a:ea typeface="+mn-ea"/>
            </a:endParaRPr>
          </a:p>
          <a:p>
            <a:pPr indent="1588" eaLnBrk="1" fontAlgn="auto" hangingPunct="1">
              <a:lnSpc>
                <a:spcPts val="1400"/>
              </a:lnSpc>
              <a:spcBef>
                <a:spcPts val="0"/>
              </a:spcBef>
              <a:spcAft>
                <a:spcPts val="0"/>
              </a:spcAft>
              <a:defRPr/>
            </a:pPr>
            <a:r>
              <a:rPr lang="ja-JP" altLang="en-US" sz="1000" dirty="0">
                <a:latin typeface="+mn-lt"/>
                <a:ea typeface="+mn-ea"/>
              </a:rPr>
              <a:t>　　　　　　　　な範囲に</a:t>
            </a:r>
            <a:r>
              <a:rPr lang="ja-JP" altLang="en-US" sz="1000" u="sng" dirty="0">
                <a:latin typeface="+mn-lt"/>
                <a:ea typeface="+mn-ea"/>
              </a:rPr>
              <a:t>縮小</a:t>
            </a:r>
            <a:r>
              <a:rPr lang="ja-JP" altLang="en-US" sz="1000" dirty="0">
                <a:latin typeface="+mn-lt"/>
                <a:ea typeface="+mn-ea"/>
              </a:rPr>
              <a:t>させること　</a:t>
            </a:r>
            <a:endParaRPr lang="en-US" altLang="ja-JP" sz="1000" dirty="0">
              <a:latin typeface="+mn-lt"/>
              <a:ea typeface="+mn-ea"/>
            </a:endParaRPr>
          </a:p>
        </p:txBody>
      </p:sp>
      <p:sp>
        <p:nvSpPr>
          <p:cNvPr id="33" name="テキスト ボックス 32">
            <a:extLst>
              <a:ext uri="{FF2B5EF4-FFF2-40B4-BE49-F238E27FC236}">
                <a16:creationId xmlns:a16="http://schemas.microsoft.com/office/drawing/2014/main" id="{8410AED4-C1EE-499F-A7E9-0FBDCE8A6E55}"/>
              </a:ext>
            </a:extLst>
          </p:cNvPr>
          <p:cNvSpPr txBox="1"/>
          <p:nvPr/>
        </p:nvSpPr>
        <p:spPr>
          <a:xfrm>
            <a:off x="107950" y="4256088"/>
            <a:ext cx="4321175" cy="1117600"/>
          </a:xfrm>
          <a:prstGeom prst="rect">
            <a:avLst/>
          </a:prstGeom>
          <a:noFill/>
        </p:spPr>
        <p:txBody>
          <a:bodyPr>
            <a:spAutoFit/>
          </a:bodyPr>
          <a:lstStyle/>
          <a:p>
            <a:pPr eaLnBrk="1" fontAlgn="auto" hangingPunct="1">
              <a:lnSpc>
                <a:spcPts val="1600"/>
              </a:lnSpc>
              <a:spcBef>
                <a:spcPts val="0"/>
              </a:spcBef>
              <a:spcAft>
                <a:spcPts val="0"/>
              </a:spcAft>
              <a:defRPr/>
            </a:pPr>
            <a:r>
              <a:rPr lang="ja-JP" altLang="en-US" sz="1400" b="1" dirty="0">
                <a:latin typeface="+mn-lt"/>
                <a:ea typeface="+mn-ea"/>
              </a:rPr>
              <a:t>２．施策体系の整理</a:t>
            </a:r>
            <a:endParaRPr lang="en-US" altLang="ja-JP" sz="1400" b="1" dirty="0">
              <a:latin typeface="+mn-lt"/>
              <a:ea typeface="+mn-ea"/>
            </a:endParaRPr>
          </a:p>
          <a:p>
            <a:pPr marL="87313" algn="just" eaLnBrk="1" fontAlgn="auto" hangingPunct="1">
              <a:lnSpc>
                <a:spcPts val="1600"/>
              </a:lnSpc>
              <a:spcBef>
                <a:spcPts val="0"/>
              </a:spcBef>
              <a:spcAft>
                <a:spcPts val="0"/>
              </a:spcAft>
              <a:defRPr/>
            </a:pPr>
            <a:r>
              <a:rPr lang="ja-JP" altLang="en-US" sz="1300" dirty="0">
                <a:latin typeface="+mn-lt"/>
                <a:ea typeface="+mn-ea"/>
              </a:rPr>
              <a:t>　</a:t>
            </a:r>
            <a:r>
              <a:rPr lang="ja-JP" altLang="en-US" sz="1200" dirty="0">
                <a:latin typeface="+mn-lt"/>
                <a:ea typeface="+mn-ea"/>
              </a:rPr>
              <a:t>都道府県知事が鳥獣全般を対象として策定する「鳥獣保護事業計画」を</a:t>
            </a:r>
            <a:r>
              <a:rPr lang="ja-JP" altLang="en-US" sz="1200" u="sng" dirty="0">
                <a:solidFill>
                  <a:srgbClr val="FF0000"/>
                </a:solidFill>
                <a:latin typeface="+mn-lt"/>
                <a:ea typeface="+mn-ea"/>
              </a:rPr>
              <a:t>「鳥獣保護管理事業計画」</a:t>
            </a:r>
            <a:r>
              <a:rPr lang="ja-JP" altLang="en-US" sz="1200" dirty="0">
                <a:latin typeface="+mn-lt"/>
                <a:ea typeface="+mn-ea"/>
              </a:rPr>
              <a:t>に改める（第４条）。また、</a:t>
            </a:r>
            <a:r>
              <a:rPr lang="ja-JP" altLang="en-US" sz="1200" u="sng" dirty="0">
                <a:solidFill>
                  <a:srgbClr val="FF0000"/>
                </a:solidFill>
                <a:latin typeface="+mn-lt"/>
                <a:ea typeface="+mn-ea"/>
              </a:rPr>
              <a:t>特に保護すべき鳥獣のための計画</a:t>
            </a:r>
            <a:r>
              <a:rPr lang="ja-JP" altLang="en-US" sz="1200" dirty="0">
                <a:latin typeface="+mn-lt"/>
                <a:ea typeface="+mn-ea"/>
              </a:rPr>
              <a:t>と、</a:t>
            </a:r>
            <a:r>
              <a:rPr lang="ja-JP" altLang="en-US" sz="1200" u="sng" dirty="0">
                <a:solidFill>
                  <a:srgbClr val="FF0000"/>
                </a:solidFill>
                <a:latin typeface="+mn-lt"/>
                <a:ea typeface="+mn-ea"/>
              </a:rPr>
              <a:t>特に管理すべき鳥獣のための計画</a:t>
            </a:r>
            <a:r>
              <a:rPr lang="ja-JP" altLang="en-US" sz="1200" dirty="0">
                <a:latin typeface="+mn-lt"/>
                <a:ea typeface="+mn-ea"/>
              </a:rPr>
              <a:t>を以下のとおり位置づける（第７条及び第７条の２）。</a:t>
            </a:r>
          </a:p>
        </p:txBody>
      </p:sp>
      <p:graphicFrame>
        <p:nvGraphicFramePr>
          <p:cNvPr id="34" name="表 33">
            <a:extLst>
              <a:ext uri="{FF2B5EF4-FFF2-40B4-BE49-F238E27FC236}">
                <a16:creationId xmlns:a16="http://schemas.microsoft.com/office/drawing/2014/main" id="{E64D92A8-47DA-48C1-8DCE-F75286EBA217}"/>
              </a:ext>
            </a:extLst>
          </p:cNvPr>
          <p:cNvGraphicFramePr>
            <a:graphicFrameLocks noGrp="1"/>
          </p:cNvGraphicFramePr>
          <p:nvPr/>
        </p:nvGraphicFramePr>
        <p:xfrm>
          <a:off x="179388" y="5394325"/>
          <a:ext cx="4237037" cy="914400"/>
        </p:xfrm>
        <a:graphic>
          <a:graphicData uri="http://schemas.openxmlformats.org/drawingml/2006/table">
            <a:tbl>
              <a:tblPr firstRow="1" firstCol="1" bandRow="1"/>
              <a:tblGrid>
                <a:gridCol w="460692">
                  <a:extLst>
                    <a:ext uri="{9D8B030D-6E8A-4147-A177-3AD203B41FA5}">
                      <a16:colId xmlns:a16="http://schemas.microsoft.com/office/drawing/2014/main" val="20000"/>
                    </a:ext>
                  </a:extLst>
                </a:gridCol>
                <a:gridCol w="740664">
                  <a:extLst>
                    <a:ext uri="{9D8B030D-6E8A-4147-A177-3AD203B41FA5}">
                      <a16:colId xmlns:a16="http://schemas.microsoft.com/office/drawing/2014/main" val="20001"/>
                    </a:ext>
                  </a:extLst>
                </a:gridCol>
                <a:gridCol w="3035681">
                  <a:extLst>
                    <a:ext uri="{9D8B030D-6E8A-4147-A177-3AD203B41FA5}">
                      <a16:colId xmlns:a16="http://schemas.microsoft.com/office/drawing/2014/main" val="20002"/>
                    </a:ext>
                  </a:extLst>
                </a:gridCol>
              </a:tblGrid>
              <a:tr h="317086">
                <a:tc rowSpan="2">
                  <a:txBody>
                    <a:bodyPr/>
                    <a:lstStyle/>
                    <a:p>
                      <a:pPr algn="ctr">
                        <a:spcAft>
                          <a:spcPts val="0"/>
                        </a:spcAft>
                      </a:pPr>
                      <a:r>
                        <a:rPr lang="ja-JP" sz="1000" kern="100" dirty="0">
                          <a:effectLst/>
                          <a:latin typeface="Century"/>
                          <a:ea typeface="ＭＳ ゴシック"/>
                          <a:cs typeface="Times New Roman"/>
                        </a:rPr>
                        <a:t>都道府県</a:t>
                      </a:r>
                      <a:endParaRPr lang="en-US" altLang="ja-JP" sz="1000" kern="100" dirty="0">
                        <a:effectLst/>
                        <a:latin typeface="Century"/>
                        <a:ea typeface="ＭＳ ゴシック"/>
                        <a:cs typeface="Times New Roman"/>
                      </a:endParaRPr>
                    </a:p>
                    <a:p>
                      <a:pPr algn="ctr">
                        <a:spcAft>
                          <a:spcPts val="0"/>
                        </a:spcAft>
                      </a:pPr>
                      <a:r>
                        <a:rPr lang="ja-JP" altLang="en-US" sz="1000" kern="100" dirty="0">
                          <a:effectLst/>
                          <a:latin typeface="Century"/>
                          <a:ea typeface="ＭＳ ゴシック"/>
                          <a:cs typeface="Times New Roman"/>
                        </a:rPr>
                        <a:t>知事策定</a:t>
                      </a:r>
                      <a:endParaRPr lang="ja-JP" sz="1000" kern="100" dirty="0">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Century"/>
                          <a:ea typeface="ＭＳ ゴシック"/>
                          <a:cs typeface="Times New Roman"/>
                        </a:rPr>
                        <a:t>第一種</a:t>
                      </a:r>
                      <a:endParaRPr lang="en-US" altLang="ja-JP" sz="1000" kern="100" dirty="0">
                        <a:effectLst/>
                        <a:latin typeface="Century"/>
                        <a:ea typeface="ＭＳ ゴシック"/>
                        <a:cs typeface="Times New Roman"/>
                      </a:endParaRPr>
                    </a:p>
                    <a:p>
                      <a:pPr algn="just">
                        <a:spcAft>
                          <a:spcPts val="0"/>
                        </a:spcAft>
                      </a:pPr>
                      <a:r>
                        <a:rPr lang="ja-JP" sz="1000" kern="100" dirty="0">
                          <a:effectLst/>
                          <a:latin typeface="Century"/>
                          <a:ea typeface="ＭＳ ゴシック"/>
                          <a:cs typeface="Times New Roman"/>
                        </a:rPr>
                        <a:t>特定鳥獣</a:t>
                      </a:r>
                      <a:endParaRPr lang="ja-JP" sz="1000" kern="100" dirty="0">
                        <a:effectLst/>
                        <a:latin typeface="Century"/>
                        <a:ea typeface="ＭＳ 明朝"/>
                        <a:cs typeface="Times New Roman"/>
                      </a:endParaRPr>
                    </a:p>
                    <a:p>
                      <a:pPr algn="just">
                        <a:spcAft>
                          <a:spcPts val="0"/>
                        </a:spcAft>
                      </a:pPr>
                      <a:r>
                        <a:rPr lang="ja-JP" sz="1000" kern="100" dirty="0">
                          <a:solidFill>
                            <a:srgbClr val="FF0000"/>
                          </a:solidFill>
                          <a:effectLst/>
                          <a:latin typeface="Century"/>
                          <a:ea typeface="ＭＳ ゴシック"/>
                          <a:cs typeface="Times New Roman"/>
                        </a:rPr>
                        <a:t>保護計画</a:t>
                      </a:r>
                      <a:endParaRPr lang="ja-JP" sz="1000" kern="100" dirty="0">
                        <a:solidFill>
                          <a:srgbClr val="FF0000"/>
                        </a:solidFill>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Century"/>
                          <a:ea typeface="ＭＳ ゴシック"/>
                          <a:cs typeface="Times New Roman"/>
                        </a:rPr>
                        <a:t>その生息数が著しく減少し、又はその生息地の範囲が縮小している鳥獣（第一種特定鳥獣）の保護に関する計画</a:t>
                      </a:r>
                      <a:endParaRPr lang="ja-JP" sz="1000" kern="100" dirty="0">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7086">
                <a:tc vMerge="1">
                  <a:txBody>
                    <a:bodyPr/>
                    <a:lstStyle/>
                    <a:p>
                      <a:endParaRPr kumimoji="1" lang="ja-JP" altLang="en-US"/>
                    </a:p>
                  </a:txBody>
                  <a:tcPr/>
                </a:tc>
                <a:tc>
                  <a:txBody>
                    <a:bodyPr/>
                    <a:lstStyle/>
                    <a:p>
                      <a:pPr algn="just">
                        <a:spcAft>
                          <a:spcPts val="0"/>
                        </a:spcAft>
                      </a:pPr>
                      <a:r>
                        <a:rPr lang="ja-JP" sz="1000" kern="100" dirty="0">
                          <a:effectLst/>
                          <a:latin typeface="Century"/>
                          <a:ea typeface="ＭＳ ゴシック"/>
                          <a:cs typeface="Times New Roman"/>
                        </a:rPr>
                        <a:t>第二種</a:t>
                      </a:r>
                      <a:endParaRPr lang="en-US" altLang="ja-JP" sz="1000" kern="100" dirty="0">
                        <a:effectLst/>
                        <a:latin typeface="Century"/>
                        <a:ea typeface="ＭＳ ゴシック"/>
                        <a:cs typeface="Times New Roman"/>
                      </a:endParaRPr>
                    </a:p>
                    <a:p>
                      <a:pPr algn="just">
                        <a:spcAft>
                          <a:spcPts val="0"/>
                        </a:spcAft>
                      </a:pPr>
                      <a:r>
                        <a:rPr lang="ja-JP" sz="1000" kern="100" dirty="0">
                          <a:effectLst/>
                          <a:latin typeface="Century"/>
                          <a:ea typeface="ＭＳ ゴシック"/>
                          <a:cs typeface="Times New Roman"/>
                        </a:rPr>
                        <a:t>特定鳥獣</a:t>
                      </a:r>
                      <a:endParaRPr lang="ja-JP" sz="1000" kern="100" dirty="0">
                        <a:effectLst/>
                        <a:latin typeface="Century"/>
                        <a:ea typeface="ＭＳ 明朝"/>
                        <a:cs typeface="Times New Roman"/>
                      </a:endParaRPr>
                    </a:p>
                    <a:p>
                      <a:pPr algn="just">
                        <a:spcAft>
                          <a:spcPts val="0"/>
                        </a:spcAft>
                      </a:pPr>
                      <a:r>
                        <a:rPr lang="ja-JP" sz="1000" kern="100" dirty="0">
                          <a:solidFill>
                            <a:srgbClr val="FF0000"/>
                          </a:solidFill>
                          <a:effectLst/>
                          <a:latin typeface="Century"/>
                          <a:ea typeface="ＭＳ ゴシック"/>
                          <a:cs typeface="Times New Roman"/>
                        </a:rPr>
                        <a:t>管理計画</a:t>
                      </a:r>
                      <a:endParaRPr lang="ja-JP" sz="1000" kern="100" dirty="0">
                        <a:solidFill>
                          <a:srgbClr val="FF0000"/>
                        </a:solidFill>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Century"/>
                          <a:ea typeface="ＭＳ ゴシック"/>
                          <a:cs typeface="Times New Roman"/>
                        </a:rPr>
                        <a:t>その生息数が著しく増加し、又はその生息地の範囲が拡大している鳥獣（第二種特定鳥獣）の管理に関する</a:t>
                      </a:r>
                      <a:r>
                        <a:rPr lang="ja-JP" altLang="en-US" sz="1000" kern="100" dirty="0">
                          <a:effectLst/>
                          <a:latin typeface="Century"/>
                          <a:ea typeface="ＭＳ ゴシック"/>
                          <a:cs typeface="Times New Roman"/>
                        </a:rPr>
                        <a:t>計画</a:t>
                      </a:r>
                      <a:endParaRPr lang="ja-JP" sz="1000" kern="100" dirty="0">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5" name="テキスト ボックス 2">
            <a:extLst>
              <a:ext uri="{FF2B5EF4-FFF2-40B4-BE49-F238E27FC236}">
                <a16:creationId xmlns:a16="http://schemas.microsoft.com/office/drawing/2014/main" id="{836D9224-F6C0-4726-BF87-2EF1B273EAA4}"/>
              </a:ext>
            </a:extLst>
          </p:cNvPr>
          <p:cNvSpPr txBox="1">
            <a:spLocks noChangeArrowheads="1"/>
          </p:cNvSpPr>
          <p:nvPr/>
        </p:nvSpPr>
        <p:spPr bwMode="auto">
          <a:xfrm>
            <a:off x="4427538" y="3454400"/>
            <a:ext cx="3097212" cy="141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auto" hangingPunct="1">
              <a:spcBef>
                <a:spcPts val="0"/>
              </a:spcBef>
              <a:spcAft>
                <a:spcPts val="0"/>
              </a:spcAft>
              <a:defRPr/>
            </a:pPr>
            <a:r>
              <a:rPr lang="ja-JP" altLang="en-US" sz="1400" b="1" dirty="0"/>
              <a:t>４．認定鳥獣捕獲等事業者制度の導入</a:t>
            </a:r>
            <a:endParaRPr lang="en-US" altLang="ja-JP" sz="1400" b="1" dirty="0"/>
          </a:p>
          <a:p>
            <a:pPr eaLnBrk="1" fontAlgn="auto" hangingPunct="1">
              <a:spcBef>
                <a:spcPts val="0"/>
              </a:spcBef>
              <a:spcAft>
                <a:spcPts val="0"/>
              </a:spcAft>
              <a:defRPr/>
            </a:pPr>
            <a:r>
              <a:rPr lang="ja-JP" altLang="en-US" sz="1200" dirty="0"/>
              <a:t>　</a:t>
            </a:r>
            <a:r>
              <a:rPr lang="ja-JP" altLang="en-US" sz="1200" u="sng" dirty="0">
                <a:solidFill>
                  <a:srgbClr val="FF0000"/>
                </a:solidFill>
              </a:rPr>
              <a:t>鳥獣の捕獲等をする事業を実施する者</a:t>
            </a:r>
            <a:r>
              <a:rPr lang="ja-JP" altLang="en-US" sz="1200" dirty="0"/>
              <a:t>は、鳥獣の捕獲等に係る安全管理体制や従事する者の技能及び知識が</a:t>
            </a:r>
            <a:r>
              <a:rPr lang="ja-JP" altLang="en-US" sz="1200" u="sng" dirty="0">
                <a:solidFill>
                  <a:srgbClr val="FF0000"/>
                </a:solidFill>
              </a:rPr>
              <a:t>一定の基準に適合</a:t>
            </a:r>
            <a:r>
              <a:rPr lang="ja-JP" altLang="en-US" sz="1200" dirty="0"/>
              <a:t>していることについて、</a:t>
            </a:r>
            <a:r>
              <a:rPr lang="ja-JP" altLang="en-US" sz="1200" u="sng" dirty="0">
                <a:solidFill>
                  <a:srgbClr val="FF0000"/>
                </a:solidFill>
              </a:rPr>
              <a:t>都道府県知事の認定</a:t>
            </a:r>
            <a:r>
              <a:rPr lang="ja-JP" altLang="en-US" sz="1200" dirty="0"/>
              <a:t>を受けることができることとする（第</a:t>
            </a:r>
            <a:r>
              <a:rPr lang="en-US" altLang="ja-JP" sz="1200" dirty="0">
                <a:latin typeface="+mn-ea"/>
                <a:ea typeface="+mn-ea"/>
              </a:rPr>
              <a:t>18</a:t>
            </a:r>
            <a:r>
              <a:rPr lang="ja-JP" altLang="en-US" sz="1200" dirty="0"/>
              <a:t>条の２から第</a:t>
            </a:r>
            <a:r>
              <a:rPr lang="en-US" altLang="ja-JP" sz="1200" dirty="0">
                <a:latin typeface="+mj-ea"/>
                <a:ea typeface="+mj-ea"/>
              </a:rPr>
              <a:t>18</a:t>
            </a:r>
            <a:r>
              <a:rPr lang="ja-JP" altLang="en-US" sz="1200" dirty="0"/>
              <a:t>条の</a:t>
            </a:r>
            <a:r>
              <a:rPr lang="en-US" altLang="ja-JP" sz="1200" dirty="0">
                <a:latin typeface="+mn-ea"/>
                <a:ea typeface="+mn-ea"/>
              </a:rPr>
              <a:t>10</a:t>
            </a:r>
            <a:r>
              <a:rPr lang="ja-JP" altLang="en-US" sz="1200" dirty="0"/>
              <a:t>）。</a:t>
            </a:r>
          </a:p>
        </p:txBody>
      </p:sp>
      <p:sp>
        <p:nvSpPr>
          <p:cNvPr id="36" name="テキスト ボックス 2">
            <a:extLst>
              <a:ext uri="{FF2B5EF4-FFF2-40B4-BE49-F238E27FC236}">
                <a16:creationId xmlns:a16="http://schemas.microsoft.com/office/drawing/2014/main" id="{46A174BE-E734-4FC8-8605-7B39AC7ABAD2}"/>
              </a:ext>
            </a:extLst>
          </p:cNvPr>
          <p:cNvSpPr txBox="1">
            <a:spLocks noChangeArrowheads="1"/>
          </p:cNvSpPr>
          <p:nvPr/>
        </p:nvSpPr>
        <p:spPr bwMode="auto">
          <a:xfrm>
            <a:off x="4408488" y="4899025"/>
            <a:ext cx="4575175"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auto" hangingPunct="1">
              <a:spcBef>
                <a:spcPts val="0"/>
              </a:spcBef>
              <a:spcAft>
                <a:spcPts val="0"/>
              </a:spcAft>
              <a:defRPr/>
            </a:pPr>
            <a:r>
              <a:rPr lang="ja-JP" altLang="en-US" sz="1400" b="1" dirty="0"/>
              <a:t>５．住居集合地域等における麻酔銃猟の許可</a:t>
            </a:r>
            <a:endParaRPr lang="en-US" altLang="ja-JP" sz="1400" b="1" dirty="0"/>
          </a:p>
          <a:p>
            <a:pPr marL="87313" algn="just" eaLnBrk="1" fontAlgn="auto" hangingPunct="1">
              <a:spcBef>
                <a:spcPts val="0"/>
              </a:spcBef>
              <a:spcAft>
                <a:spcPts val="0"/>
              </a:spcAft>
              <a:defRPr/>
            </a:pPr>
            <a:r>
              <a:rPr lang="ja-JP" altLang="en-US" sz="1300" dirty="0"/>
              <a:t>　</a:t>
            </a:r>
            <a:r>
              <a:rPr lang="ja-JP" altLang="en-US" sz="1300" u="sng" dirty="0">
                <a:solidFill>
                  <a:srgbClr val="FF0000"/>
                </a:solidFill>
              </a:rPr>
              <a:t>都道府県知事の許可</a:t>
            </a:r>
            <a:r>
              <a:rPr lang="ja-JP" altLang="en-US" sz="1300" dirty="0"/>
              <a:t>を受けた者は、鳥獣による生活環境の被害の防止のため、</a:t>
            </a:r>
            <a:r>
              <a:rPr lang="ja-JP" altLang="en-US" sz="1300" u="sng" dirty="0">
                <a:solidFill>
                  <a:srgbClr val="FF0000"/>
                </a:solidFill>
              </a:rPr>
              <a:t>住居集合地域等</a:t>
            </a:r>
            <a:r>
              <a:rPr lang="ja-JP" altLang="en-US" sz="1300" dirty="0"/>
              <a:t>において</a:t>
            </a:r>
            <a:r>
              <a:rPr lang="ja-JP" altLang="en-US" sz="1300" u="sng" dirty="0">
                <a:solidFill>
                  <a:srgbClr val="FF0000"/>
                </a:solidFill>
              </a:rPr>
              <a:t>麻酔銃による鳥獣の捕獲等</a:t>
            </a:r>
            <a:r>
              <a:rPr lang="ja-JP" altLang="en-US" sz="1300" dirty="0"/>
              <a:t>ができることとする（第</a:t>
            </a:r>
            <a:r>
              <a:rPr lang="en-US" altLang="ja-JP" sz="1300" dirty="0">
                <a:latin typeface="+mj-ea"/>
                <a:ea typeface="+mj-ea"/>
              </a:rPr>
              <a:t>38</a:t>
            </a:r>
            <a:r>
              <a:rPr lang="ja-JP" altLang="en-US" sz="1300" dirty="0"/>
              <a:t>条の２）。</a:t>
            </a:r>
            <a:endParaRPr lang="en-US" altLang="ja-JP" sz="1300" dirty="0"/>
          </a:p>
        </p:txBody>
      </p:sp>
      <p:pic>
        <p:nvPicPr>
          <p:cNvPr id="23582" name="図 145">
            <a:extLst>
              <a:ext uri="{FF2B5EF4-FFF2-40B4-BE49-F238E27FC236}">
                <a16:creationId xmlns:a16="http://schemas.microsoft.com/office/drawing/2014/main" id="{D083F7CA-55B4-4A24-9FD4-4B4794D7BF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651"/>
          <a:stretch>
            <a:fillRect/>
          </a:stretch>
        </p:blipFill>
        <p:spPr bwMode="auto">
          <a:xfrm>
            <a:off x="8202613" y="1616075"/>
            <a:ext cx="7810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83" name="テキスト ボックス 2">
            <a:extLst>
              <a:ext uri="{FF2B5EF4-FFF2-40B4-BE49-F238E27FC236}">
                <a16:creationId xmlns:a16="http://schemas.microsoft.com/office/drawing/2014/main" id="{7F502D6E-F042-4127-A0EA-7B28FC3C6907}"/>
              </a:ext>
            </a:extLst>
          </p:cNvPr>
          <p:cNvSpPr txBox="1">
            <a:spLocks noChangeArrowheads="1"/>
          </p:cNvSpPr>
          <p:nvPr/>
        </p:nvSpPr>
        <p:spPr bwMode="auto">
          <a:xfrm>
            <a:off x="8161338" y="2724150"/>
            <a:ext cx="87471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ts val="700"/>
              </a:lnSpc>
            </a:pPr>
            <a:r>
              <a:rPr lang="ja-JP" altLang="en-US" sz="700">
                <a:latin typeface="ＭＳ Ｐゴシック" panose="020B0600070205080204" pitchFamily="50" charset="-128"/>
              </a:rPr>
              <a:t>夜間に撮影された</a:t>
            </a:r>
            <a:endParaRPr lang="en-US" altLang="ja-JP" sz="700">
              <a:latin typeface="ＭＳ Ｐゴシック" panose="020B0600070205080204" pitchFamily="50" charset="-128"/>
            </a:endParaRPr>
          </a:p>
          <a:p>
            <a:pPr eaLnBrk="1" hangingPunct="1">
              <a:lnSpc>
                <a:spcPts val="700"/>
              </a:lnSpc>
            </a:pPr>
            <a:r>
              <a:rPr lang="ja-JP" altLang="en-US" sz="700">
                <a:latin typeface="ＭＳ Ｐゴシック" panose="020B0600070205080204" pitchFamily="50" charset="-128"/>
              </a:rPr>
              <a:t>ニホンジカ </a:t>
            </a:r>
          </a:p>
        </p:txBody>
      </p:sp>
      <p:sp>
        <p:nvSpPr>
          <p:cNvPr id="23584" name="テキスト ボックス 2">
            <a:extLst>
              <a:ext uri="{FF2B5EF4-FFF2-40B4-BE49-F238E27FC236}">
                <a16:creationId xmlns:a16="http://schemas.microsoft.com/office/drawing/2014/main" id="{E6C58512-0B5A-46CD-BBEA-E595A0DDC6DB}"/>
              </a:ext>
            </a:extLst>
          </p:cNvPr>
          <p:cNvSpPr txBox="1">
            <a:spLocks noChangeArrowheads="1"/>
          </p:cNvSpPr>
          <p:nvPr/>
        </p:nvSpPr>
        <p:spPr bwMode="auto">
          <a:xfrm>
            <a:off x="7524750" y="4541838"/>
            <a:ext cx="15113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ts val="700"/>
              </a:lnSpc>
            </a:pPr>
            <a:r>
              <a:rPr lang="ja-JP" altLang="en-US" sz="700">
                <a:latin typeface="ＭＳ Ｐゴシック" panose="020B0600070205080204" pitchFamily="50" charset="-128"/>
              </a:rPr>
              <a:t>閉鎖車道を活用し、車両で移動し捕獲・回収</a:t>
            </a:r>
          </a:p>
        </p:txBody>
      </p:sp>
      <p:pic>
        <p:nvPicPr>
          <p:cNvPr id="23585" name="図 7">
            <a:extLst>
              <a:ext uri="{FF2B5EF4-FFF2-40B4-BE49-F238E27FC236}">
                <a16:creationId xmlns:a16="http://schemas.microsoft.com/office/drawing/2014/main" id="{3045A8CB-80E2-4162-A781-AEEF0B66E60E}"/>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7472363" y="3573463"/>
            <a:ext cx="1511300"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テキスト ボックス 2">
            <a:extLst>
              <a:ext uri="{FF2B5EF4-FFF2-40B4-BE49-F238E27FC236}">
                <a16:creationId xmlns:a16="http://schemas.microsoft.com/office/drawing/2014/main" id="{9A80148A-796D-4122-93CD-1EAE5AA2E7DF}"/>
              </a:ext>
            </a:extLst>
          </p:cNvPr>
          <p:cNvSpPr txBox="1">
            <a:spLocks noChangeArrowheads="1"/>
          </p:cNvSpPr>
          <p:nvPr/>
        </p:nvSpPr>
        <p:spPr bwMode="auto">
          <a:xfrm>
            <a:off x="4408488" y="5786438"/>
            <a:ext cx="41243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7313" indent="-87313"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just" eaLnBrk="1" fontAlgn="auto" hangingPunct="1">
              <a:spcBef>
                <a:spcPts val="0"/>
              </a:spcBef>
              <a:spcAft>
                <a:spcPts val="0"/>
              </a:spcAft>
              <a:defRPr/>
            </a:pPr>
            <a:r>
              <a:rPr lang="ja-JP" altLang="en-US" sz="1400" b="1" dirty="0"/>
              <a:t>６．</a:t>
            </a:r>
            <a:r>
              <a:rPr lang="ja-JP" altLang="en-US" sz="1400" u="sng" dirty="0">
                <a:solidFill>
                  <a:srgbClr val="FF0000"/>
                </a:solidFill>
              </a:rPr>
              <a:t>網猟免許</a:t>
            </a:r>
            <a:r>
              <a:rPr lang="ja-JP" altLang="en-US" sz="1400" dirty="0"/>
              <a:t>及び</a:t>
            </a:r>
            <a:r>
              <a:rPr lang="ja-JP" altLang="en-US" sz="1400" u="sng" dirty="0">
                <a:solidFill>
                  <a:srgbClr val="FF0000"/>
                </a:solidFill>
              </a:rPr>
              <a:t>わな猟免許</a:t>
            </a:r>
            <a:r>
              <a:rPr lang="ja-JP" altLang="en-US" sz="1400" dirty="0"/>
              <a:t>の</a:t>
            </a:r>
            <a:r>
              <a:rPr lang="ja-JP" altLang="en-US" sz="1400" u="sng" dirty="0">
                <a:solidFill>
                  <a:srgbClr val="FF0000"/>
                </a:solidFill>
              </a:rPr>
              <a:t>取得年齢の引き下げ</a:t>
            </a:r>
            <a:r>
              <a:rPr lang="ja-JP" altLang="en-US" sz="1300" dirty="0"/>
              <a:t>（</a:t>
            </a:r>
            <a:r>
              <a:rPr lang="en-US" altLang="ja-JP" sz="1300" dirty="0">
                <a:latin typeface="+mj-ea"/>
                <a:ea typeface="+mj-ea"/>
              </a:rPr>
              <a:t>20</a:t>
            </a:r>
            <a:r>
              <a:rPr lang="ja-JP" altLang="en-US" sz="1300" dirty="0"/>
              <a:t>歳以上→</a:t>
            </a:r>
            <a:r>
              <a:rPr lang="en-US" altLang="ja-JP" sz="1300" dirty="0">
                <a:latin typeface="+mn-ea"/>
                <a:ea typeface="+mn-ea"/>
              </a:rPr>
              <a:t>18</a:t>
            </a:r>
            <a:r>
              <a:rPr lang="ja-JP" altLang="en-US" sz="1300" dirty="0"/>
              <a:t>歳以上）</a:t>
            </a:r>
            <a:r>
              <a:rPr lang="ja-JP" altLang="en-US" sz="1300" dirty="0">
                <a:latin typeface="+mn-ea"/>
                <a:ea typeface="+mn-ea"/>
              </a:rPr>
              <a:t>（第</a:t>
            </a:r>
            <a:r>
              <a:rPr lang="en-US" altLang="ja-JP" sz="1300" dirty="0">
                <a:latin typeface="+mn-ea"/>
                <a:ea typeface="+mn-ea"/>
              </a:rPr>
              <a:t>40</a:t>
            </a:r>
            <a:r>
              <a:rPr lang="ja-JP" altLang="en-US" sz="1300" dirty="0">
                <a:latin typeface="+mn-ea"/>
                <a:ea typeface="+mn-ea"/>
              </a:rPr>
              <a:t>条）等</a:t>
            </a:r>
            <a:endParaRPr lang="en-US" altLang="ja-JP" sz="1100" dirty="0"/>
          </a:p>
        </p:txBody>
      </p:sp>
      <p:sp>
        <p:nvSpPr>
          <p:cNvPr id="42" name="正方形/長方形 41">
            <a:extLst>
              <a:ext uri="{FF2B5EF4-FFF2-40B4-BE49-F238E27FC236}">
                <a16:creationId xmlns:a16="http://schemas.microsoft.com/office/drawing/2014/main" id="{64E672EB-41E0-4CB9-9616-17BD0EA506FC}"/>
              </a:ext>
            </a:extLst>
          </p:cNvPr>
          <p:cNvSpPr/>
          <p:nvPr/>
        </p:nvSpPr>
        <p:spPr>
          <a:xfrm>
            <a:off x="88900" y="1196975"/>
            <a:ext cx="1492250" cy="287338"/>
          </a:xfrm>
          <a:prstGeom prst="rect">
            <a:avLst/>
          </a:prstGeom>
          <a:ln w="28575"/>
          <a:effectLst/>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500" b="1" dirty="0"/>
              <a:t>改正内容</a:t>
            </a:r>
          </a:p>
        </p:txBody>
      </p:sp>
      <p:sp>
        <p:nvSpPr>
          <p:cNvPr id="43" name="正方形/長方形 42">
            <a:extLst>
              <a:ext uri="{FF2B5EF4-FFF2-40B4-BE49-F238E27FC236}">
                <a16:creationId xmlns:a16="http://schemas.microsoft.com/office/drawing/2014/main" id="{EF6059B0-6CB8-42A5-AAB0-87E859D306E8}"/>
              </a:ext>
            </a:extLst>
          </p:cNvPr>
          <p:cNvSpPr/>
          <p:nvPr/>
        </p:nvSpPr>
        <p:spPr>
          <a:xfrm>
            <a:off x="88900" y="1497013"/>
            <a:ext cx="8947150" cy="5316537"/>
          </a:xfrm>
          <a:prstGeom prst="rect">
            <a:avLst/>
          </a:prstGeom>
          <a:noFill/>
          <a:ln w="28575"/>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ja-JP" altLang="en-US"/>
          </a:p>
        </p:txBody>
      </p:sp>
      <p:sp>
        <p:nvSpPr>
          <p:cNvPr id="23591" name="テキスト ボックス 1">
            <a:extLst>
              <a:ext uri="{FF2B5EF4-FFF2-40B4-BE49-F238E27FC236}">
                <a16:creationId xmlns:a16="http://schemas.microsoft.com/office/drawing/2014/main" id="{A2823DC8-8D78-4517-9FC9-C83294884883}"/>
              </a:ext>
            </a:extLst>
          </p:cNvPr>
          <p:cNvSpPr txBox="1">
            <a:spLocks noChangeArrowheads="1"/>
          </p:cNvSpPr>
          <p:nvPr/>
        </p:nvSpPr>
        <p:spPr bwMode="auto">
          <a:xfrm>
            <a:off x="119063" y="6342063"/>
            <a:ext cx="43545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eaLnBrk="1" hangingPunct="1"/>
            <a:r>
              <a:rPr lang="en-US" altLang="ja-JP" sz="1000"/>
              <a:t>※</a:t>
            </a:r>
            <a:r>
              <a:rPr lang="ja-JP" altLang="en-US" sz="1000"/>
              <a:t>　希少鳥獣については、環境大臣が計画を策定することができることとする（第７条の３及び第７条の４）。</a:t>
            </a:r>
          </a:p>
        </p:txBody>
      </p:sp>
      <p:sp>
        <p:nvSpPr>
          <p:cNvPr id="45" name="テキスト ボックス 44">
            <a:extLst>
              <a:ext uri="{FF2B5EF4-FFF2-40B4-BE49-F238E27FC236}">
                <a16:creationId xmlns:a16="http://schemas.microsoft.com/office/drawing/2014/main" id="{6F462B93-E5AD-4221-A42F-C70AC4570D9B}"/>
              </a:ext>
            </a:extLst>
          </p:cNvPr>
          <p:cNvSpPr txBox="1"/>
          <p:nvPr/>
        </p:nvSpPr>
        <p:spPr>
          <a:xfrm>
            <a:off x="4427538" y="3100388"/>
            <a:ext cx="4679950" cy="400050"/>
          </a:xfrm>
          <a:prstGeom prst="rect">
            <a:avLst/>
          </a:prstGeom>
          <a:noFill/>
        </p:spPr>
        <p:txBody>
          <a:bodyPr wrap="square">
            <a:spAutoFit/>
          </a:bodyPr>
          <a:lstStyle/>
          <a:p>
            <a:pPr marL="180975" indent="-180975" eaLnBrk="1" fontAlgn="auto" hangingPunct="1">
              <a:lnSpc>
                <a:spcPts val="1200"/>
              </a:lnSpc>
              <a:spcBef>
                <a:spcPts val="0"/>
              </a:spcBef>
              <a:spcAft>
                <a:spcPts val="0"/>
              </a:spcAft>
              <a:defRPr/>
            </a:pPr>
            <a:r>
              <a:rPr lang="en-US" altLang="ja-JP" sz="1050" dirty="0">
                <a:latin typeface="+mn-lt"/>
                <a:ea typeface="+mn-ea"/>
              </a:rPr>
              <a:t>※</a:t>
            </a:r>
            <a:r>
              <a:rPr lang="ja-JP" altLang="en-US" sz="1050" dirty="0">
                <a:latin typeface="+mn-lt"/>
                <a:ea typeface="+mn-ea"/>
              </a:rPr>
              <a:t>　都道府県知事又は国の機関が、４の認定鳥獣捕獲等事業者に委託して行わせ、方法や実施体制等について都道府県知事の確認等を受けた場合</a:t>
            </a:r>
            <a:endParaRPr lang="en-US" altLang="ja-JP" sz="1050" dirty="0">
              <a:latin typeface="+mn-lt"/>
              <a:ea typeface="+mn-ea"/>
            </a:endParaRPr>
          </a:p>
        </p:txBody>
      </p:sp>
      <p:sp>
        <p:nvSpPr>
          <p:cNvPr id="2083" name="テキスト ボックス 2">
            <a:extLst>
              <a:ext uri="{FF2B5EF4-FFF2-40B4-BE49-F238E27FC236}">
                <a16:creationId xmlns:a16="http://schemas.microsoft.com/office/drawing/2014/main" id="{052C32DB-8F62-4CF3-94E9-EEA6641B684D}"/>
              </a:ext>
            </a:extLst>
          </p:cNvPr>
          <p:cNvSpPr txBox="1">
            <a:spLocks noChangeArrowheads="1"/>
          </p:cNvSpPr>
          <p:nvPr/>
        </p:nvSpPr>
        <p:spPr bwMode="auto">
          <a:xfrm>
            <a:off x="5214938" y="6396038"/>
            <a:ext cx="372903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lvl="1" eaLnBrk="1" fontAlgn="auto" hangingPunct="1">
              <a:spcBef>
                <a:spcPts val="0"/>
              </a:spcBef>
              <a:spcAft>
                <a:spcPts val="0"/>
              </a:spcAft>
              <a:defRPr/>
            </a:pPr>
            <a:r>
              <a:rPr lang="en-US" altLang="ja-JP" sz="1300" b="1" dirty="0">
                <a:latin typeface="+mn-ea"/>
                <a:ea typeface="+mn-ea"/>
              </a:rPr>
              <a:t>※</a:t>
            </a:r>
            <a:r>
              <a:rPr lang="ja-JP" altLang="en-US" sz="1300" b="1" dirty="0">
                <a:latin typeface="+mn-ea"/>
                <a:ea typeface="+mn-ea"/>
              </a:rPr>
              <a:t>　平成</a:t>
            </a:r>
            <a:r>
              <a:rPr lang="en-US" altLang="ja-JP" sz="1300" b="1" dirty="0">
                <a:latin typeface="+mn-ea"/>
                <a:ea typeface="+mn-ea"/>
              </a:rPr>
              <a:t>27</a:t>
            </a:r>
            <a:r>
              <a:rPr lang="ja-JP" altLang="en-US" sz="1300" b="1" dirty="0">
                <a:latin typeface="+mn-ea"/>
                <a:ea typeface="+mn-ea"/>
              </a:rPr>
              <a:t>年５月</a:t>
            </a:r>
            <a:r>
              <a:rPr lang="en-US" altLang="ja-JP" sz="1300" b="1" dirty="0">
                <a:latin typeface="+mn-ea"/>
                <a:ea typeface="+mn-ea"/>
              </a:rPr>
              <a:t>29</a:t>
            </a:r>
            <a:r>
              <a:rPr lang="ja-JP" altLang="en-US" sz="1300" b="1" dirty="0">
                <a:latin typeface="+mn-ea"/>
                <a:ea typeface="+mn-ea"/>
              </a:rPr>
              <a:t>日（一部は公布日施行）</a:t>
            </a:r>
            <a:endParaRPr lang="en-US" altLang="ja-JP" sz="1300" b="1" dirty="0">
              <a:latin typeface="+mn-ea"/>
              <a:ea typeface="+mn-ea"/>
            </a:endParaRPr>
          </a:p>
        </p:txBody>
      </p:sp>
      <p:sp>
        <p:nvSpPr>
          <p:cNvPr id="23594" name="テキスト ボックス 3">
            <a:extLst>
              <a:ext uri="{FF2B5EF4-FFF2-40B4-BE49-F238E27FC236}">
                <a16:creationId xmlns:a16="http://schemas.microsoft.com/office/drawing/2014/main" id="{5D8BF666-2B73-4B95-A851-C8A28C64FA1D}"/>
              </a:ext>
            </a:extLst>
          </p:cNvPr>
          <p:cNvSpPr txBox="1">
            <a:spLocks noChangeArrowheads="1"/>
          </p:cNvSpPr>
          <p:nvPr/>
        </p:nvSpPr>
        <p:spPr bwMode="auto">
          <a:xfrm>
            <a:off x="7432675" y="476250"/>
            <a:ext cx="1603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200" b="1" dirty="0"/>
              <a:t>鳥獣の捕獲等の一層の促進と捕獲等の担い手育成が必要</a:t>
            </a:r>
          </a:p>
        </p:txBody>
      </p:sp>
      <p:sp>
        <p:nvSpPr>
          <p:cNvPr id="2" name="右矢印 1">
            <a:extLst>
              <a:ext uri="{FF2B5EF4-FFF2-40B4-BE49-F238E27FC236}">
                <a16:creationId xmlns:a16="http://schemas.microsoft.com/office/drawing/2014/main" id="{AFF49EF8-C579-4EAB-A349-412FDC250942}"/>
              </a:ext>
            </a:extLst>
          </p:cNvPr>
          <p:cNvSpPr/>
          <p:nvPr/>
        </p:nvSpPr>
        <p:spPr>
          <a:xfrm>
            <a:off x="7141464" y="639763"/>
            <a:ext cx="310261" cy="34131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185BEE-E057-45CA-86EF-C277B071BAC3}"/>
              </a:ext>
            </a:extLst>
          </p:cNvPr>
          <p:cNvSpPr>
            <a:spLocks noGrp="1"/>
          </p:cNvSpPr>
          <p:nvPr>
            <p:ph type="title"/>
          </p:nvPr>
        </p:nvSpPr>
        <p:spPr>
          <a:xfrm>
            <a:off x="822325" y="389299"/>
            <a:ext cx="8095338" cy="1307739"/>
          </a:xfrm>
        </p:spPr>
        <p:txBody>
          <a:bodyPr>
            <a:noAutofit/>
          </a:bodyPr>
          <a:lstStyle/>
          <a:p>
            <a:pPr eaLnBrk="1" fontAlgn="auto" hangingPunct="1">
              <a:spcAft>
                <a:spcPts val="0"/>
              </a:spcAft>
              <a:defRPr/>
            </a:pPr>
            <a:r>
              <a:rPr lang="en-US" altLang="ja-JP" sz="3600" dirty="0">
                <a:solidFill>
                  <a:schemeClr val="tx1">
                    <a:lumMod val="75000"/>
                    <a:lumOff val="25000"/>
                  </a:schemeClr>
                </a:solidFill>
                <a:latin typeface="+mj-ea"/>
              </a:rPr>
              <a:t>2.1</a:t>
            </a:r>
            <a:r>
              <a:rPr lang="ja-JP" altLang="en-US" sz="3600" dirty="0">
                <a:solidFill>
                  <a:schemeClr val="tx1">
                    <a:lumMod val="75000"/>
                    <a:lumOff val="25000"/>
                  </a:schemeClr>
                </a:solidFill>
                <a:latin typeface="+mj-ea"/>
              </a:rPr>
              <a:t>　</a:t>
            </a:r>
            <a:r>
              <a:rPr lang="ja-JP" altLang="en-US" sz="3600" dirty="0">
                <a:solidFill>
                  <a:schemeClr val="tx1">
                    <a:lumMod val="75000"/>
                    <a:lumOff val="25000"/>
                  </a:schemeClr>
                </a:solidFill>
              </a:rPr>
              <a:t>鳥獣の保護及び管理並びに狩猟の適正化に関する法律</a:t>
            </a:r>
            <a:endParaRPr lang="en-US" sz="3600" dirty="0">
              <a:solidFill>
                <a:schemeClr val="tx1">
                  <a:lumMod val="75000"/>
                  <a:lumOff val="25000"/>
                </a:schemeClr>
              </a:solidFill>
            </a:endParaRPr>
          </a:p>
        </p:txBody>
      </p:sp>
      <p:sp>
        <p:nvSpPr>
          <p:cNvPr id="25603" name="コンテンツ プレースホルダー 2">
            <a:extLst>
              <a:ext uri="{FF2B5EF4-FFF2-40B4-BE49-F238E27FC236}">
                <a16:creationId xmlns:a16="http://schemas.microsoft.com/office/drawing/2014/main" id="{726558B4-0086-42C0-B833-5BFF2941D572}"/>
              </a:ext>
            </a:extLst>
          </p:cNvPr>
          <p:cNvSpPr>
            <a:spLocks noGrp="1"/>
          </p:cNvSpPr>
          <p:nvPr>
            <p:ph idx="1"/>
          </p:nvPr>
        </p:nvSpPr>
        <p:spPr>
          <a:xfrm>
            <a:off x="1062038" y="2314575"/>
            <a:ext cx="7134225" cy="3962400"/>
          </a:xfrm>
        </p:spPr>
        <p:txBody>
          <a:bodyPr/>
          <a:lstStyle/>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latin typeface="+mj-ea"/>
                <a:ea typeface="+mj-ea"/>
              </a:rPr>
              <a:t>2.1.1</a:t>
            </a:r>
            <a:r>
              <a:rPr lang="ja-JP" altLang="en-US" sz="2700" dirty="0">
                <a:latin typeface="+mj-ea"/>
                <a:ea typeface="+mj-ea"/>
              </a:rPr>
              <a:t>　法の目的</a:t>
            </a:r>
            <a:endParaRPr lang="en-US" altLang="ja-JP" sz="2700" dirty="0">
              <a:latin typeface="+mj-ea"/>
              <a:ea typeface="+mj-ea"/>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latin typeface="+mj-ea"/>
                <a:ea typeface="+mj-ea"/>
              </a:rPr>
              <a:t>2.1.2</a:t>
            </a:r>
            <a:r>
              <a:rPr lang="ja-JP" altLang="en-US" sz="2700" dirty="0">
                <a:latin typeface="+mj-ea"/>
                <a:ea typeface="+mj-ea"/>
              </a:rPr>
              <a:t>　鳥獣保護管理法の施策体系</a:t>
            </a:r>
            <a:endParaRPr lang="en-US" altLang="ja-JP" sz="2700" dirty="0">
              <a:latin typeface="+mj-ea"/>
              <a:ea typeface="+mj-ea"/>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solidFill>
                  <a:srgbClr val="C00000"/>
                </a:solidFill>
                <a:latin typeface="+mj-ea"/>
                <a:ea typeface="+mj-ea"/>
              </a:rPr>
              <a:t>2.1.3</a:t>
            </a:r>
            <a:r>
              <a:rPr lang="ja-JP" altLang="en-US" sz="2700" dirty="0">
                <a:solidFill>
                  <a:srgbClr val="C00000"/>
                </a:solidFill>
                <a:latin typeface="+mj-ea"/>
                <a:ea typeface="+mj-ea"/>
              </a:rPr>
              <a:t>　鳥獣保護管理法における各主体の役割</a:t>
            </a:r>
            <a:endParaRPr lang="en-US" altLang="ja-JP" sz="2700" dirty="0">
              <a:solidFill>
                <a:srgbClr val="C00000"/>
              </a:solidFill>
              <a:latin typeface="+mj-ea"/>
              <a:ea typeface="+mj-ea"/>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en-US" altLang="ja-JP" sz="2700" dirty="0">
                <a:latin typeface="+mj-ea"/>
                <a:ea typeface="+mj-ea"/>
              </a:rPr>
              <a:t>2.1.4</a:t>
            </a:r>
            <a:r>
              <a:rPr lang="ja-JP" altLang="en-US" sz="2700" dirty="0">
                <a:latin typeface="+mj-ea"/>
                <a:ea typeface="+mj-ea"/>
              </a:rPr>
              <a:t>　鳥獣の捕獲等の種類</a:t>
            </a:r>
            <a:endParaRPr lang="en-US" altLang="ja-JP" sz="2700" dirty="0">
              <a:latin typeface="+mj-ea"/>
              <a:ea typeface="+mj-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コンテンツ プレースホルダー 2">
            <a:extLst>
              <a:ext uri="{FF2B5EF4-FFF2-40B4-BE49-F238E27FC236}">
                <a16:creationId xmlns:a16="http://schemas.microsoft.com/office/drawing/2014/main" id="{3D2B0B7D-ADCC-478E-B693-D5CD2968D850}"/>
              </a:ext>
            </a:extLst>
          </p:cNvPr>
          <p:cNvSpPr txBox="1">
            <a:spLocks/>
          </p:cNvSpPr>
          <p:nvPr/>
        </p:nvSpPr>
        <p:spPr bwMode="auto">
          <a:xfrm>
            <a:off x="319088" y="357188"/>
            <a:ext cx="86471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200" u="sng" dirty="0">
                <a:latin typeface="+mj-ea"/>
                <a:ea typeface="+mj-ea"/>
              </a:rPr>
              <a:t>2.1.3</a:t>
            </a:r>
            <a:r>
              <a:rPr lang="ja-JP" altLang="en-US" sz="3200" u="sng" dirty="0"/>
              <a:t>　鳥獣保護管理法における各主体の役割 １</a:t>
            </a:r>
            <a:endParaRPr lang="en-US" altLang="ja-JP" sz="3200" u="sng" dirty="0"/>
          </a:p>
          <a:p>
            <a:pPr eaLnBrk="1" hangingPunct="1">
              <a:buFont typeface="Calibri" panose="020F0502020204030204" pitchFamily="34" charset="0"/>
              <a:buNone/>
            </a:pPr>
            <a:endParaRPr lang="en-US" altLang="ja-JP" sz="3200" u="sng" dirty="0"/>
          </a:p>
          <a:p>
            <a:pPr eaLnBrk="1" hangingPunct="1">
              <a:buFont typeface="Calibri" panose="020F0502020204030204" pitchFamily="34" charset="0"/>
              <a:buNone/>
            </a:pPr>
            <a:endParaRPr lang="en-US" altLang="ja-JP" sz="3200" u="sng" dirty="0"/>
          </a:p>
        </p:txBody>
      </p:sp>
      <p:sp>
        <p:nvSpPr>
          <p:cNvPr id="5" name="コンテンツ プレースホルダー 2">
            <a:extLst>
              <a:ext uri="{FF2B5EF4-FFF2-40B4-BE49-F238E27FC236}">
                <a16:creationId xmlns:a16="http://schemas.microsoft.com/office/drawing/2014/main" id="{1987B46C-6D89-4843-A347-1651E59785FC}"/>
              </a:ext>
            </a:extLst>
          </p:cNvPr>
          <p:cNvSpPr txBox="1">
            <a:spLocks/>
          </p:cNvSpPr>
          <p:nvPr/>
        </p:nvSpPr>
        <p:spPr>
          <a:xfrm>
            <a:off x="581025" y="993775"/>
            <a:ext cx="8123238" cy="4729163"/>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buFont typeface="Calibri" panose="020F0502020204030204" pitchFamily="34" charset="0"/>
              <a:buNone/>
              <a:defRPr/>
            </a:pPr>
            <a:r>
              <a:rPr kumimoji="0" lang="ja-JP" altLang="en-US" sz="2700" dirty="0"/>
              <a:t>①国</a:t>
            </a:r>
            <a:endParaRPr kumimoji="0" lang="en-US" altLang="ja-JP" sz="2700" dirty="0"/>
          </a:p>
          <a:p>
            <a:pPr fontAlgn="auto">
              <a:buFont typeface="Wingdings" panose="05000000000000000000" pitchFamily="2" charset="2"/>
              <a:buChar char="q"/>
              <a:defRPr/>
            </a:pPr>
            <a:r>
              <a:rPr kumimoji="0" lang="ja-JP" altLang="en-US" sz="2700" dirty="0"/>
              <a:t>国全体としての鳥獣保護管理の方向性を示す</a:t>
            </a:r>
            <a:endParaRPr kumimoji="0" lang="en-US" altLang="ja-JP" sz="2700" dirty="0"/>
          </a:p>
          <a:p>
            <a:pPr fontAlgn="auto">
              <a:buFont typeface="Wingdings" panose="05000000000000000000" pitchFamily="2" charset="2"/>
              <a:buChar char="q"/>
              <a:defRPr/>
            </a:pPr>
            <a:r>
              <a:rPr kumimoji="0" lang="ja-JP" altLang="en-US" sz="2700" dirty="0"/>
              <a:t>その方向性に沿った取組を促進する</a:t>
            </a:r>
            <a:endParaRPr kumimoji="0" lang="en-US" altLang="ja-JP" sz="2700" dirty="0"/>
          </a:p>
          <a:p>
            <a:pPr fontAlgn="auto">
              <a:buFont typeface="Wingdings" panose="05000000000000000000" pitchFamily="2" charset="2"/>
              <a:buChar char="q"/>
              <a:defRPr/>
            </a:pPr>
            <a:r>
              <a:rPr kumimoji="0" lang="ja-JP" altLang="en-US" sz="2700" dirty="0"/>
              <a:t>指定管理鳥獣を指定</a:t>
            </a:r>
            <a:endParaRPr kumimoji="0" lang="en-US" altLang="ja-JP" sz="600" dirty="0"/>
          </a:p>
          <a:p>
            <a:pPr marL="0" indent="0" fontAlgn="auto">
              <a:buFont typeface="Calibri" panose="020F0502020204030204" pitchFamily="34" charset="0"/>
              <a:buNone/>
              <a:defRPr/>
            </a:pPr>
            <a:endParaRPr kumimoji="0" lang="en-US" altLang="ja-JP" sz="600" dirty="0"/>
          </a:p>
          <a:p>
            <a:pPr marL="0" indent="0" fontAlgn="auto">
              <a:buFont typeface="Calibri" panose="020F0502020204030204" pitchFamily="34" charset="0"/>
              <a:buNone/>
              <a:defRPr/>
            </a:pPr>
            <a:r>
              <a:rPr kumimoji="0" lang="ja-JP" altLang="en-US" sz="2700" dirty="0"/>
              <a:t>②地方公共団体</a:t>
            </a:r>
            <a:endParaRPr kumimoji="0" lang="en-US" altLang="ja-JP" sz="2700" dirty="0"/>
          </a:p>
          <a:p>
            <a:pPr fontAlgn="auto">
              <a:buFont typeface="Wingdings" panose="05000000000000000000" pitchFamily="2" charset="2"/>
              <a:buChar char="q"/>
              <a:defRPr/>
            </a:pPr>
            <a:r>
              <a:rPr kumimoji="0" lang="ja-JP" altLang="en-US" sz="2700" dirty="0"/>
              <a:t>鳥獣保護管理事業計画や特定計画の作成と実施</a:t>
            </a:r>
            <a:endParaRPr kumimoji="0" lang="en-US" altLang="ja-JP" sz="2700" dirty="0"/>
          </a:p>
          <a:p>
            <a:pPr fontAlgn="auto">
              <a:buFont typeface="Wingdings" panose="05000000000000000000" pitchFamily="2" charset="2"/>
              <a:buChar char="q"/>
              <a:defRPr/>
            </a:pPr>
            <a:r>
              <a:rPr kumimoji="0" lang="ja-JP" altLang="en-US" sz="2700" dirty="0"/>
              <a:t>指定管理鳥獣の捕獲目標を定めて捕獲を実施　　　　（都道府県）</a:t>
            </a:r>
            <a:endParaRPr kumimoji="0" lang="en-US" altLang="ja-JP" sz="2700" dirty="0"/>
          </a:p>
          <a:p>
            <a:pPr fontAlgn="auto">
              <a:buFont typeface="Wingdings" panose="05000000000000000000" pitchFamily="2" charset="2"/>
              <a:buChar char="q"/>
              <a:defRPr/>
            </a:pPr>
            <a:r>
              <a:rPr kumimoji="0" lang="ja-JP" altLang="en-US" sz="2700" dirty="0"/>
              <a:t>国及び都道府県と連携して鳥獣保護管理事業を実施（市町村）</a:t>
            </a:r>
            <a:endParaRPr kumimoji="0" lang="en-US" altLang="ja-JP" sz="2700" dirty="0"/>
          </a:p>
          <a:p>
            <a:pPr marL="0" indent="0" fontAlgn="auto">
              <a:buFont typeface="Calibri" panose="020F0502020204030204" pitchFamily="34" charset="0"/>
              <a:buNone/>
              <a:defRPr/>
            </a:pPr>
            <a:endParaRPr kumimoji="0" lang="en-US" altLang="ja-JP" sz="2700" dirty="0"/>
          </a:p>
          <a:p>
            <a:pPr marL="0" indent="0" fontAlgn="auto">
              <a:buFont typeface="Calibri" panose="020F0502020204030204" pitchFamily="34" charset="0"/>
              <a:buNone/>
              <a:defRPr/>
            </a:pPr>
            <a:endParaRPr kumimoji="0" lang="en-US" altLang="ja-JP" sz="2700" dirty="0"/>
          </a:p>
        </p:txBody>
      </p:sp>
      <p:sp>
        <p:nvSpPr>
          <p:cNvPr id="27652" name="テキスト ボックス 5">
            <a:extLst>
              <a:ext uri="{FF2B5EF4-FFF2-40B4-BE49-F238E27FC236}">
                <a16:creationId xmlns:a16="http://schemas.microsoft.com/office/drawing/2014/main" id="{F5427591-D783-4DAD-A384-B042DB7AD870}"/>
              </a:ext>
            </a:extLst>
          </p:cNvPr>
          <p:cNvSpPr txBox="1">
            <a:spLocks noChangeArrowheads="1"/>
          </p:cNvSpPr>
          <p:nvPr/>
        </p:nvSpPr>
        <p:spPr bwMode="auto">
          <a:xfrm>
            <a:off x="6819900" y="0"/>
            <a:ext cx="232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16</a:t>
            </a:r>
            <a:r>
              <a:rPr lang="ja-JP" altLang="en-US" sz="2000" dirty="0">
                <a:latin typeface="+mn-ea"/>
                <a:ea typeface="+mn-ea"/>
              </a:rPr>
              <a:t>ページ</a:t>
            </a:r>
          </a:p>
        </p:txBody>
      </p:sp>
    </p:spTree>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8975</Words>
  <Application>Microsoft Office PowerPoint</Application>
  <PresentationFormat>画面に合わせる (4:3)</PresentationFormat>
  <Paragraphs>549</Paragraphs>
  <Slides>28</Slides>
  <Notes>28</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28</vt:i4>
      </vt:variant>
    </vt:vector>
  </HeadingPairs>
  <TitlesOfParts>
    <vt:vector size="38" baseType="lpstr">
      <vt:lpstr>ＭＳ Ｐゴシック</vt:lpstr>
      <vt:lpstr>ＭＳ ゴシック</vt:lpstr>
      <vt:lpstr>ＭＳ 明朝</vt:lpstr>
      <vt:lpstr>游明朝</vt:lpstr>
      <vt:lpstr>Arial</vt:lpstr>
      <vt:lpstr>Calibri</vt:lpstr>
      <vt:lpstr>Calibri Light</vt:lpstr>
      <vt:lpstr>Century</vt:lpstr>
      <vt:lpstr>Wingdings</vt:lpstr>
      <vt:lpstr>レトロスペクト</vt:lpstr>
      <vt:lpstr>認定鳥獣捕獲等事業者 捕獲従事者研修資料  2　鳥獣の保護又は管理に関連する法令</vt:lpstr>
      <vt:lpstr>2　鳥獣の保護又は管理に関連する法令</vt:lpstr>
      <vt:lpstr>2.1　鳥獣の保護及び管理並びに狩猟の適正化に関する法律</vt:lpstr>
      <vt:lpstr>PowerPoint プレゼンテーション</vt:lpstr>
      <vt:lpstr>2.1　鳥獣の保護及び管理並びに狩猟の適正化に関する法律</vt:lpstr>
      <vt:lpstr>PowerPoint プレゼンテーション</vt:lpstr>
      <vt:lpstr>PowerPoint プレゼンテーション</vt:lpstr>
      <vt:lpstr>2.1　鳥獣の保護及び管理並びに狩猟の適正化に関する法律</vt:lpstr>
      <vt:lpstr>PowerPoint プレゼンテーション</vt:lpstr>
      <vt:lpstr>PowerPoint プレゼンテーション</vt:lpstr>
      <vt:lpstr>2.1　鳥獣の保護及び管理並びに狩猟の適正化に関する法律</vt:lpstr>
      <vt:lpstr>PowerPoint プレゼンテーション</vt:lpstr>
      <vt:lpstr>2　鳥獣の保護又は管理に関連する法令</vt:lpstr>
      <vt:lpstr>2.2　各法令の概論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2.2.8 法人組織や契約、労務管理などに        関する法律</vt:lpstr>
      <vt:lpstr>(1) 法人組織に関する法令</vt:lpstr>
      <vt:lpstr>(2) 業務の契約に関する法令、規則</vt:lpstr>
      <vt:lpstr>(3) 労働契約に関する法律</vt:lpstr>
      <vt:lpstr>(4) 第三者に対する使用者責任に関して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2024-03-18T19:29:33Z</dcterms:created>
  <dcterms:modified xsi:type="dcterms:W3CDTF">2024-03-18T19:29:38Z</dcterms:modified>
</cp:coreProperties>
</file>