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59"/>
  </p:notesMasterIdLst>
  <p:handoutMasterIdLst>
    <p:handoutMasterId r:id="rId60"/>
  </p:handoutMasterIdLst>
  <p:sldIdLst>
    <p:sldId id="586" r:id="rId2"/>
    <p:sldId id="399" r:id="rId3"/>
    <p:sldId id="476" r:id="rId4"/>
    <p:sldId id="390" r:id="rId5"/>
    <p:sldId id="595" r:id="rId6"/>
    <p:sldId id="596" r:id="rId7"/>
    <p:sldId id="597" r:id="rId8"/>
    <p:sldId id="559" r:id="rId9"/>
    <p:sldId id="560" r:id="rId10"/>
    <p:sldId id="561" r:id="rId11"/>
    <p:sldId id="629" r:id="rId12"/>
    <p:sldId id="562" r:id="rId13"/>
    <p:sldId id="572" r:id="rId14"/>
    <p:sldId id="598" r:id="rId15"/>
    <p:sldId id="558" r:id="rId16"/>
    <p:sldId id="582" r:id="rId17"/>
    <p:sldId id="583" r:id="rId18"/>
    <p:sldId id="584" r:id="rId19"/>
    <p:sldId id="585" r:id="rId20"/>
    <p:sldId id="403" r:id="rId21"/>
    <p:sldId id="588" r:id="rId22"/>
    <p:sldId id="601" r:id="rId23"/>
    <p:sldId id="600" r:id="rId24"/>
    <p:sldId id="602" r:id="rId25"/>
    <p:sldId id="603" r:id="rId26"/>
    <p:sldId id="604" r:id="rId27"/>
    <p:sldId id="605" r:id="rId28"/>
    <p:sldId id="606" r:id="rId29"/>
    <p:sldId id="589" r:id="rId30"/>
    <p:sldId id="607" r:id="rId31"/>
    <p:sldId id="608" r:id="rId32"/>
    <p:sldId id="630" r:id="rId33"/>
    <p:sldId id="613" r:id="rId34"/>
    <p:sldId id="609" r:id="rId35"/>
    <p:sldId id="610" r:id="rId36"/>
    <p:sldId id="611" r:id="rId37"/>
    <p:sldId id="612" r:id="rId38"/>
    <p:sldId id="615" r:id="rId39"/>
    <p:sldId id="614" r:id="rId40"/>
    <p:sldId id="590" r:id="rId41"/>
    <p:sldId id="616" r:id="rId42"/>
    <p:sldId id="617" r:id="rId43"/>
    <p:sldId id="591" r:id="rId44"/>
    <p:sldId id="619" r:id="rId45"/>
    <p:sldId id="618" r:id="rId46"/>
    <p:sldId id="620" r:id="rId47"/>
    <p:sldId id="621" r:id="rId48"/>
    <p:sldId id="622" r:id="rId49"/>
    <p:sldId id="623" r:id="rId50"/>
    <p:sldId id="624" r:id="rId51"/>
    <p:sldId id="625" r:id="rId52"/>
    <p:sldId id="592" r:id="rId53"/>
    <p:sldId id="626" r:id="rId54"/>
    <p:sldId id="593" r:id="rId55"/>
    <p:sldId id="627" r:id="rId56"/>
    <p:sldId id="594" r:id="rId57"/>
    <p:sldId id="628" r:id="rId58"/>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E48312"/>
    <a:srgbClr val="0000CC"/>
    <a:srgbClr val="CCFFFF"/>
    <a:srgbClr val="FFFFCC"/>
    <a:srgbClr val="E3F2D2"/>
    <a:srgbClr val="009900"/>
    <a:srgbClr val="C0E399"/>
    <a:srgbClr val="CCFF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42" autoAdjust="0"/>
    <p:restoredTop sz="79345" autoAdjust="0"/>
  </p:normalViewPr>
  <p:slideViewPr>
    <p:cSldViewPr snapToGrid="0">
      <p:cViewPr varScale="1">
        <p:scale>
          <a:sx n="64" d="100"/>
          <a:sy n="64" d="100"/>
        </p:scale>
        <p:origin x="2122" y="72"/>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1308"/>
    </p:cViewPr>
  </p:sorterViewPr>
  <p:notesViewPr>
    <p:cSldViewPr snapToGrid="0">
      <p:cViewPr varScale="1">
        <p:scale>
          <a:sx n="59" d="100"/>
          <a:sy n="59" d="100"/>
        </p:scale>
        <p:origin x="3245" y="77"/>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426534F-72B4-422A-BF70-614ED966873C}"/>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ー 2">
            <a:extLst>
              <a:ext uri="{FF2B5EF4-FFF2-40B4-BE49-F238E27FC236}">
                <a16:creationId xmlns:a16="http://schemas.microsoft.com/office/drawing/2014/main" id="{44BFD9C8-01DC-4EEA-A045-B66DA903A75C}"/>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pPr>
              <a:defRPr/>
            </a:pPr>
            <a:fld id="{17DCF036-F0C6-46BB-8F4E-3814624F8150}" type="datetimeFigureOut">
              <a:rPr lang="ja-JP" altLang="en-US"/>
              <a:pPr>
                <a:defRPr/>
              </a:pPr>
              <a:t>2024/3/19</a:t>
            </a:fld>
            <a:endParaRPr lang="ja-JP" altLang="en-US"/>
          </a:p>
        </p:txBody>
      </p:sp>
      <p:sp>
        <p:nvSpPr>
          <p:cNvPr id="4" name="フッター プレースホルダー 3">
            <a:extLst>
              <a:ext uri="{FF2B5EF4-FFF2-40B4-BE49-F238E27FC236}">
                <a16:creationId xmlns:a16="http://schemas.microsoft.com/office/drawing/2014/main" id="{5C4811D1-73C1-47B6-A1E9-64A40CBF9D70}"/>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ー 4">
            <a:extLst>
              <a:ext uri="{FF2B5EF4-FFF2-40B4-BE49-F238E27FC236}">
                <a16:creationId xmlns:a16="http://schemas.microsoft.com/office/drawing/2014/main" id="{E3B74582-DE58-4455-94F3-501778C3CB19}"/>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pPr>
              <a:defRPr/>
            </a:pPr>
            <a:fld id="{21CAFF72-9844-4F5E-A727-26A044FCCA82}"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EB784FC-3626-4605-8F05-636F3DCFAA8A}"/>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en-US"/>
          </a:p>
        </p:txBody>
      </p:sp>
      <p:sp>
        <p:nvSpPr>
          <p:cNvPr id="3" name="日付プレースホルダー 2">
            <a:extLst>
              <a:ext uri="{FF2B5EF4-FFF2-40B4-BE49-F238E27FC236}">
                <a16:creationId xmlns:a16="http://schemas.microsoft.com/office/drawing/2014/main" id="{13C46C61-DEB1-4E2D-9D1E-115360C112D8}"/>
              </a:ext>
            </a:extLst>
          </p:cNvPr>
          <p:cNvSpPr>
            <a:spLocks noGrp="1"/>
          </p:cNvSpPr>
          <p:nvPr>
            <p:ph type="dt" idx="1"/>
          </p:nvPr>
        </p:nvSpPr>
        <p:spPr>
          <a:xfrm>
            <a:off x="3814763" y="0"/>
            <a:ext cx="2919412" cy="4953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F31EB228-B634-46CA-9810-614CFCAB2161}" type="datetimeFigureOut">
              <a:rPr lang="en-US"/>
              <a:pPr>
                <a:defRPr/>
              </a:pPr>
              <a:t>3/19/2024</a:t>
            </a:fld>
            <a:endParaRPr lang="en-US"/>
          </a:p>
        </p:txBody>
      </p:sp>
      <p:sp>
        <p:nvSpPr>
          <p:cNvPr id="4" name="スライド イメージ プレースホルダー 3">
            <a:extLst>
              <a:ext uri="{FF2B5EF4-FFF2-40B4-BE49-F238E27FC236}">
                <a16:creationId xmlns:a16="http://schemas.microsoft.com/office/drawing/2014/main" id="{79DF4AAD-FF33-4460-939E-4B280631282E}"/>
              </a:ext>
            </a:extLst>
          </p:cNvPr>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ノート プレースホルダー 4">
            <a:extLst>
              <a:ext uri="{FF2B5EF4-FFF2-40B4-BE49-F238E27FC236}">
                <a16:creationId xmlns:a16="http://schemas.microsoft.com/office/drawing/2014/main" id="{8F796225-ACB7-429A-B54A-771178D2A10C}"/>
              </a:ext>
            </a:extLst>
          </p:cNvPr>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US" noProof="0"/>
          </a:p>
        </p:txBody>
      </p:sp>
      <p:sp>
        <p:nvSpPr>
          <p:cNvPr id="6" name="フッター プレースホルダー 5">
            <a:extLst>
              <a:ext uri="{FF2B5EF4-FFF2-40B4-BE49-F238E27FC236}">
                <a16:creationId xmlns:a16="http://schemas.microsoft.com/office/drawing/2014/main" id="{96DEAAC1-E390-43E2-875C-65A0B7654FE0}"/>
              </a:ext>
            </a:extLst>
          </p:cNvPr>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en-US"/>
          </a:p>
        </p:txBody>
      </p:sp>
      <p:sp>
        <p:nvSpPr>
          <p:cNvPr id="7" name="スライド番号プレースホルダー 6">
            <a:extLst>
              <a:ext uri="{FF2B5EF4-FFF2-40B4-BE49-F238E27FC236}">
                <a16:creationId xmlns:a16="http://schemas.microsoft.com/office/drawing/2014/main" id="{6F5F7F70-1934-466B-B096-36C67E8A319B}"/>
              </a:ext>
            </a:extLst>
          </p:cNvPr>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5800A246-F331-4198-B8ED-EC1D796FA43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a:extLst>
              <a:ext uri="{FF2B5EF4-FFF2-40B4-BE49-F238E27FC236}">
                <a16:creationId xmlns:a16="http://schemas.microsoft.com/office/drawing/2014/main" id="{7275A7DD-D90B-4602-B086-1530DDA9E8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a:extLst>
              <a:ext uri="{FF2B5EF4-FFF2-40B4-BE49-F238E27FC236}">
                <a16:creationId xmlns:a16="http://schemas.microsoft.com/office/drawing/2014/main" id="{8896B0C3-0F7E-4AB9-B014-DB2336C53A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z="1200" kern="1200" dirty="0">
                <a:solidFill>
                  <a:schemeClr val="tx1"/>
                </a:solidFill>
                <a:effectLst/>
                <a:latin typeface="+mn-lt"/>
                <a:ea typeface="+mn-ea"/>
                <a:cs typeface="+mn-cs"/>
              </a:rPr>
              <a:t>　</a:t>
            </a:r>
            <a:r>
              <a:rPr lang="en-US" altLang="ja-JP" sz="1200" kern="1200" dirty="0">
                <a:solidFill>
                  <a:schemeClr val="tx1"/>
                </a:solidFill>
                <a:effectLst/>
                <a:latin typeface="+mn-lt"/>
                <a:ea typeface="+mn-ea"/>
                <a:cs typeface="+mn-cs"/>
              </a:rPr>
              <a:t>1</a:t>
            </a:r>
            <a:r>
              <a:rPr lang="ja-JP" altLang="ja-JP" sz="1200" kern="1200" dirty="0">
                <a:solidFill>
                  <a:schemeClr val="tx1"/>
                </a:solidFill>
                <a:effectLst/>
                <a:latin typeface="+mn-lt"/>
                <a:ea typeface="+mn-ea"/>
                <a:cs typeface="+mn-cs"/>
              </a:rPr>
              <a:t>日目は、技能知識講習を</a:t>
            </a:r>
            <a:r>
              <a:rPr lang="ja-JP" altLang="en-US" sz="1200" kern="1200" dirty="0">
                <a:solidFill>
                  <a:schemeClr val="tx1"/>
                </a:solidFill>
                <a:effectLst/>
                <a:latin typeface="+mn-lt"/>
                <a:ea typeface="+mn-ea"/>
                <a:cs typeface="+mn-cs"/>
              </a:rPr>
              <a:t>５時間、</a:t>
            </a:r>
            <a:r>
              <a:rPr lang="ja-JP" altLang="ja-JP" sz="1200" kern="1200" dirty="0">
                <a:solidFill>
                  <a:schemeClr val="tx1"/>
                </a:solidFill>
                <a:effectLst/>
                <a:latin typeface="+mn-lt"/>
                <a:ea typeface="+mn-ea"/>
                <a:cs typeface="+mn-cs"/>
              </a:rPr>
              <a:t>行いました。</a:t>
            </a:r>
          </a:p>
          <a:p>
            <a:r>
              <a:rPr lang="ja-JP" altLang="en-US" sz="1200" kern="1200" dirty="0">
                <a:solidFill>
                  <a:schemeClr val="tx1"/>
                </a:solidFill>
                <a:effectLst/>
                <a:latin typeface="+mn-lt"/>
                <a:ea typeface="+mn-ea"/>
                <a:cs typeface="+mn-cs"/>
              </a:rPr>
              <a:t>　</a:t>
            </a:r>
            <a:r>
              <a:rPr lang="en-US" altLang="ja-JP" sz="1200" kern="1200" dirty="0">
                <a:solidFill>
                  <a:schemeClr val="tx1"/>
                </a:solidFill>
                <a:effectLst/>
                <a:latin typeface="+mn-lt"/>
                <a:ea typeface="+mn-ea"/>
                <a:cs typeface="+mn-cs"/>
              </a:rPr>
              <a:t>2</a:t>
            </a:r>
            <a:r>
              <a:rPr lang="ja-JP" altLang="ja-JP" sz="1200" kern="1200" dirty="0">
                <a:solidFill>
                  <a:schemeClr val="tx1"/>
                </a:solidFill>
                <a:effectLst/>
                <a:latin typeface="+mn-lt"/>
                <a:ea typeface="+mn-ea"/>
                <a:cs typeface="+mn-cs"/>
              </a:rPr>
              <a:t>日目は</a:t>
            </a:r>
            <a:r>
              <a:rPr lang="ja-JP" altLang="en-US" sz="1200" kern="1200" dirty="0">
                <a:solidFill>
                  <a:schemeClr val="tx1"/>
                </a:solidFill>
                <a:effectLst/>
                <a:latin typeface="+mn-lt"/>
                <a:ea typeface="+mn-ea"/>
                <a:cs typeface="+mn-cs"/>
              </a:rPr>
              <a:t>、</a:t>
            </a:r>
            <a:r>
              <a:rPr lang="ja-JP" altLang="ja-JP" sz="1200" kern="1200" dirty="0">
                <a:solidFill>
                  <a:schemeClr val="tx1"/>
                </a:solidFill>
                <a:effectLst/>
                <a:latin typeface="+mn-lt"/>
                <a:ea typeface="+mn-ea"/>
                <a:cs typeface="+mn-cs"/>
              </a:rPr>
              <a:t>安全管理</a:t>
            </a:r>
            <a:r>
              <a:rPr lang="ja-JP" altLang="en-US" sz="1200" kern="1200" dirty="0">
                <a:solidFill>
                  <a:schemeClr val="tx1"/>
                </a:solidFill>
                <a:effectLst/>
                <a:latin typeface="+mn-lt"/>
                <a:ea typeface="+mn-ea"/>
                <a:cs typeface="+mn-cs"/>
              </a:rPr>
              <a:t>についての</a:t>
            </a:r>
            <a:r>
              <a:rPr lang="ja-JP" altLang="ja-JP" sz="1200" kern="1200" dirty="0">
                <a:solidFill>
                  <a:schemeClr val="tx1"/>
                </a:solidFill>
                <a:effectLst/>
                <a:latin typeface="+mn-lt"/>
                <a:ea typeface="+mn-ea"/>
                <a:cs typeface="+mn-cs"/>
              </a:rPr>
              <a:t>講習</a:t>
            </a:r>
            <a:r>
              <a:rPr lang="ja-JP" altLang="en-US" sz="1200" kern="1200" dirty="0">
                <a:solidFill>
                  <a:schemeClr val="tx1"/>
                </a:solidFill>
                <a:effectLst/>
                <a:latin typeface="+mn-lt"/>
                <a:ea typeface="+mn-ea"/>
                <a:cs typeface="+mn-cs"/>
              </a:rPr>
              <a:t>を５時間、実施します</a:t>
            </a:r>
            <a:r>
              <a:rPr lang="ja-JP" altLang="ja-JP" sz="1200" kern="1200" dirty="0">
                <a:solidFill>
                  <a:schemeClr val="tx1"/>
                </a:solidFill>
                <a:effectLst/>
                <a:latin typeface="+mn-lt"/>
                <a:ea typeface="+mn-ea"/>
                <a:cs typeface="+mn-cs"/>
              </a:rPr>
              <a:t>。</a:t>
            </a:r>
            <a:endParaRPr lang="en-US" altLang="ja-JP" sz="1200" kern="1200" dirty="0">
              <a:solidFill>
                <a:schemeClr val="tx1"/>
              </a:solidFill>
              <a:effectLst/>
              <a:latin typeface="+mn-lt"/>
              <a:ea typeface="+mn-ea"/>
              <a:cs typeface="+mn-cs"/>
            </a:endParaRPr>
          </a:p>
          <a:p>
            <a:endParaRPr lang="en-US" altLang="ja-JP" sz="1200" kern="1200" dirty="0">
              <a:solidFill>
                <a:schemeClr val="tx1"/>
              </a:solidFill>
              <a:effectLst/>
              <a:latin typeface="+mn-lt"/>
              <a:ea typeface="+mn-ea"/>
              <a:cs typeface="+mn-cs"/>
            </a:endParaRPr>
          </a:p>
          <a:p>
            <a:pPr eaLnBrk="1" hangingPunct="1">
              <a:spcBef>
                <a:spcPct val="0"/>
              </a:spcBef>
            </a:pPr>
            <a:endParaRPr lang="ja-JP" altLang="en-US" dirty="0"/>
          </a:p>
          <a:p>
            <a:pPr eaLnBrk="1" hangingPunct="1">
              <a:spcBef>
                <a:spcPct val="0"/>
              </a:spcBef>
            </a:pPr>
            <a:endParaRPr lang="ja-JP" altLang="en-US" dirty="0"/>
          </a:p>
        </p:txBody>
      </p:sp>
      <p:sp>
        <p:nvSpPr>
          <p:cNvPr id="14340" name="スライド番号プレースホルダー 3">
            <a:extLst>
              <a:ext uri="{FF2B5EF4-FFF2-40B4-BE49-F238E27FC236}">
                <a16:creationId xmlns:a16="http://schemas.microsoft.com/office/drawing/2014/main" id="{FF8A86AE-AD16-455A-AEB1-4B68A0C4BA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7713" indent="-285750">
              <a:defRPr kumimoji="1">
                <a:solidFill>
                  <a:schemeClr val="tx1"/>
                </a:solidFill>
                <a:latin typeface="Calibri" panose="020F0502020204030204" pitchFamily="34" charset="0"/>
                <a:ea typeface="ＭＳ Ｐゴシック" panose="020B0600070205080204" pitchFamily="50" charset="-128"/>
              </a:defRPr>
            </a:lvl2pPr>
            <a:lvl3pPr marL="1150938" indent="-228600">
              <a:defRPr kumimoji="1">
                <a:solidFill>
                  <a:schemeClr val="tx1"/>
                </a:solidFill>
                <a:latin typeface="Calibri" panose="020F0502020204030204" pitchFamily="34" charset="0"/>
                <a:ea typeface="ＭＳ Ｐゴシック" panose="020B0600070205080204" pitchFamily="50" charset="-128"/>
              </a:defRPr>
            </a:lvl3pPr>
            <a:lvl4pPr marL="1611313" indent="-228600">
              <a:defRPr kumimoji="1">
                <a:solidFill>
                  <a:schemeClr val="tx1"/>
                </a:solidFill>
                <a:latin typeface="Calibri" panose="020F0502020204030204" pitchFamily="34" charset="0"/>
                <a:ea typeface="ＭＳ Ｐゴシック" panose="020B0600070205080204" pitchFamily="50" charset="-128"/>
              </a:defRPr>
            </a:lvl4pPr>
            <a:lvl5pPr marL="2073275" indent="-228600">
              <a:defRPr kumimoji="1">
                <a:solidFill>
                  <a:schemeClr val="tx1"/>
                </a:solidFill>
                <a:latin typeface="Calibri" panose="020F0502020204030204" pitchFamily="34" charset="0"/>
                <a:ea typeface="ＭＳ Ｐゴシック" panose="020B0600070205080204" pitchFamily="50" charset="-128"/>
              </a:defRPr>
            </a:lvl5pPr>
            <a:lvl6pPr marL="2530475"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87675"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44875"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02075"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8126E58-F2B8-4F05-AC79-2413350134E1}" type="slidenum">
              <a:rPr lang="ja-JP" altLang="en-US" smtClean="0"/>
              <a:pPr/>
              <a:t>1</a:t>
            </a:fld>
            <a:endParaRPr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契約には、大きく分けて請負契約と委託契約の２つがあります。</a:t>
            </a: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10</a:t>
            </a:fld>
            <a:endParaRPr lang="en-US"/>
          </a:p>
        </p:txBody>
      </p:sp>
    </p:spTree>
    <p:extLst>
      <p:ext uri="{BB962C8B-B14F-4D97-AF65-F5344CB8AC3E}">
        <p14:creationId xmlns:p14="http://schemas.microsoft.com/office/powerpoint/2010/main" val="3076104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14D4EF-A281-67DD-4E9B-EB9B66E3625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F7E5972-B5B0-1583-828F-F355289B204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91A20B3-91F0-1BD7-1F1C-537B59705F44}"/>
              </a:ext>
            </a:extLst>
          </p:cNvPr>
          <p:cNvSpPr>
            <a:spLocks noGrp="1"/>
          </p:cNvSpPr>
          <p:nvPr>
            <p:ph type="body" idx="1"/>
          </p:nvPr>
        </p:nvSpPr>
        <p:spPr/>
        <p:txBody>
          <a:bodyPr/>
          <a:lstStyle/>
          <a:p>
            <a:r>
              <a:rPr kumimoji="1" lang="ja-JP" altLang="en-US" dirty="0"/>
              <a:t>　請負契約は、ある仕事の完成を受注者が約束し、発注者がその成果に対し報酬を支払うことを約束した契約です（民法第</a:t>
            </a:r>
            <a:r>
              <a:rPr kumimoji="1" lang="en-US" altLang="ja-JP" dirty="0"/>
              <a:t>9</a:t>
            </a:r>
            <a:r>
              <a:rPr kumimoji="1" lang="ja-JP" altLang="en-US" dirty="0"/>
              <a:t>節第</a:t>
            </a:r>
            <a:r>
              <a:rPr kumimoji="1" lang="en-US" altLang="ja-JP" dirty="0"/>
              <a:t>632</a:t>
            </a:r>
            <a:r>
              <a:rPr kumimoji="1" lang="ja-JP" altLang="en-US" dirty="0"/>
              <a:t>条～第</a:t>
            </a:r>
            <a:r>
              <a:rPr kumimoji="1" lang="en-US" altLang="ja-JP" dirty="0"/>
              <a:t>642</a:t>
            </a:r>
            <a:r>
              <a:rPr kumimoji="1" lang="ja-JP" altLang="en-US" dirty="0"/>
              <a:t>条の規定参照）。</a:t>
            </a:r>
            <a:endParaRPr kumimoji="1" lang="en-US" altLang="ja-JP" dirty="0"/>
          </a:p>
          <a:p>
            <a:endParaRPr kumimoji="1" lang="ja-JP" altLang="en-US" dirty="0"/>
          </a:p>
          <a:p>
            <a:r>
              <a:rPr kumimoji="1" lang="ja-JP" altLang="en-US" dirty="0"/>
              <a:t>　指定管理鳥獣捕獲等事業の例で言えば、どの程度の労力をかけるかは問わず、ある区域で一定期間内に所定の頭数のニホンジカを、所定の契約金額で捕獲する業務が、請負契約に該当すると考えられます。</a:t>
            </a:r>
          </a:p>
        </p:txBody>
      </p:sp>
      <p:sp>
        <p:nvSpPr>
          <p:cNvPr id="4" name="スライド番号プレースホルダー 3">
            <a:extLst>
              <a:ext uri="{FF2B5EF4-FFF2-40B4-BE49-F238E27FC236}">
                <a16:creationId xmlns:a16="http://schemas.microsoft.com/office/drawing/2014/main" id="{884C8A4C-860E-6D3B-DA29-5BE4CC1D1511}"/>
              </a:ext>
            </a:extLst>
          </p:cNvPr>
          <p:cNvSpPr>
            <a:spLocks noGrp="1"/>
          </p:cNvSpPr>
          <p:nvPr>
            <p:ph type="sldNum" sz="quarter" idx="10"/>
          </p:nvPr>
        </p:nvSpPr>
        <p:spPr/>
        <p:txBody>
          <a:bodyPr/>
          <a:lstStyle/>
          <a:p>
            <a:pPr>
              <a:defRPr/>
            </a:pPr>
            <a:fld id="{5800A246-F331-4198-B8ED-EC1D796FA434}" type="slidenum">
              <a:rPr lang="en-US" smtClean="0"/>
              <a:pPr>
                <a:defRPr/>
              </a:pPr>
              <a:t>11</a:t>
            </a:fld>
            <a:endParaRPr lang="en-US"/>
          </a:p>
        </p:txBody>
      </p:sp>
    </p:spTree>
    <p:extLst>
      <p:ext uri="{BB962C8B-B14F-4D97-AF65-F5344CB8AC3E}">
        <p14:creationId xmlns:p14="http://schemas.microsoft.com/office/powerpoint/2010/main" val="4125816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一方、委託契約は、発注者が委任した事務の実行を受注者が約束し、発注者が必要経費を支払うことを約束した契約です（民法第</a:t>
            </a:r>
            <a:r>
              <a:rPr kumimoji="1" lang="en-US" altLang="ja-JP" dirty="0"/>
              <a:t>10</a:t>
            </a:r>
            <a:r>
              <a:rPr kumimoji="1" lang="ja-JP" altLang="en-US" dirty="0"/>
              <a:t>節第</a:t>
            </a:r>
            <a:r>
              <a:rPr kumimoji="1" lang="en-US" altLang="ja-JP" dirty="0"/>
              <a:t>643</a:t>
            </a:r>
            <a:r>
              <a:rPr kumimoji="1" lang="ja-JP" altLang="en-US" dirty="0"/>
              <a:t>条～第</a:t>
            </a:r>
            <a:r>
              <a:rPr kumimoji="1" lang="en-US" altLang="ja-JP" dirty="0"/>
              <a:t>656</a:t>
            </a:r>
            <a:r>
              <a:rPr kumimoji="1" lang="ja-JP" altLang="en-US" dirty="0"/>
              <a:t>条の規定参照）。</a:t>
            </a:r>
            <a:endParaRPr kumimoji="1" lang="en-US" altLang="ja-JP" dirty="0"/>
          </a:p>
          <a:p>
            <a:endParaRPr kumimoji="1" lang="ja-JP" altLang="en-US" dirty="0"/>
          </a:p>
          <a:p>
            <a:r>
              <a:rPr kumimoji="1" lang="ja-JP" altLang="en-US" dirty="0"/>
              <a:t>　指定管理鳥獣捕獲等事業の例で言えば、求められる捕獲努力量を仕様書で定め、捕獲目標は示すものの、目標の達成は必須とせず、委任事務の実行に必要な経費の積み上げによって積算された事業費で行う業務が、委託契約に該当すると考えられます。</a:t>
            </a:r>
            <a:endParaRPr kumimoji="1" lang="en-US" altLang="ja-JP" dirty="0"/>
          </a:p>
          <a:p>
            <a:endParaRPr kumimoji="1" lang="ja-JP" altLang="en-US" dirty="0"/>
          </a:p>
          <a:p>
            <a:r>
              <a:rPr kumimoji="1" lang="ja-JP" altLang="en-US" dirty="0"/>
              <a:t>　ただし、現在各地で行われている指定管理鳥獣捕獲等事業の業務内容が、必ずしも上記の内容となっているとは限りません。</a:t>
            </a:r>
          </a:p>
          <a:p>
            <a:r>
              <a:rPr kumimoji="1" lang="ja-JP" altLang="en-US" dirty="0"/>
              <a:t>　指定管理鳥獣捕獲等事業を受注するに当たっては、業務で求められる成果が何か（例えば捕獲目標の達成が必須かどうか）、また求められる成果などを発注者に十分確認しておくことが必要です。</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12</a:t>
            </a:fld>
            <a:endParaRPr lang="en-US"/>
          </a:p>
        </p:txBody>
      </p:sp>
    </p:spTree>
    <p:extLst>
      <p:ext uri="{BB962C8B-B14F-4D97-AF65-F5344CB8AC3E}">
        <p14:creationId xmlns:p14="http://schemas.microsoft.com/office/powerpoint/2010/main" val="25798794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公告される入札案件には、ほとんどの場合入札参加条件が設定されています。</a:t>
            </a:r>
          </a:p>
          <a:p>
            <a:r>
              <a:rPr kumimoji="1" lang="ja-JP" altLang="en-US" dirty="0"/>
              <a:t>　よくある入札参加条件としては、入札参加資格に加え、事業所の配置条件（例えば、発注者の都道府県内に本店又は支店を有すること等）、過去の類似業務の受託実績、捕獲従事者等が有する資格等が挙げられます。</a:t>
            </a: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13</a:t>
            </a:fld>
            <a:endParaRPr lang="en-US"/>
          </a:p>
        </p:txBody>
      </p:sp>
    </p:spTree>
    <p:extLst>
      <p:ext uri="{BB962C8B-B14F-4D97-AF65-F5344CB8AC3E}">
        <p14:creationId xmlns:p14="http://schemas.microsoft.com/office/powerpoint/2010/main" val="2345456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したがって、入札に参加しようとする認定鳥獣捕獲等事業者は、決められた期日までに、入札参加資格を満たすことを証明する書類を発注者に提出して確認を受けなければ、入札に参加することはできません。</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14</a:t>
            </a:fld>
            <a:endParaRPr lang="en-US"/>
          </a:p>
        </p:txBody>
      </p:sp>
    </p:spTree>
    <p:extLst>
      <p:ext uri="{BB962C8B-B14F-4D97-AF65-F5344CB8AC3E}">
        <p14:creationId xmlns:p14="http://schemas.microsoft.com/office/powerpoint/2010/main" val="2210488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spcBef>
                <a:spcPct val="0"/>
              </a:spcBef>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指名競争入札は、発注者が設定した入札参加条件を満たす事業者を発注者が指名し、指名された事業者間での価格による競争により、契約者を選定する方法です。一般競争入札とは異なり、入札案件の</a:t>
            </a:r>
            <a:r>
              <a:rPr lang="ja-JP" altLang="en-US" sz="1200" kern="1200" dirty="0">
                <a:solidFill>
                  <a:schemeClr val="tx1"/>
                </a:solidFill>
                <a:effectLst/>
                <a:latin typeface="+mn-lt"/>
                <a:ea typeface="+mn-ea"/>
                <a:cs typeface="+mn-cs"/>
              </a:rPr>
              <a:t>公告</a:t>
            </a:r>
            <a:r>
              <a:rPr lang="ja-JP" altLang="ja-JP" sz="1200" kern="1200" dirty="0">
                <a:solidFill>
                  <a:schemeClr val="tx1"/>
                </a:solidFill>
                <a:effectLst/>
                <a:latin typeface="+mn-lt"/>
                <a:ea typeface="+mn-ea"/>
                <a:cs typeface="+mn-cs"/>
              </a:rPr>
              <a:t>は行わず、発注者から発出された指名競争入札通知により、入札情報の周知を行います。</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sz="1200" u="none" kern="1200" dirty="0">
              <a:solidFill>
                <a:schemeClr val="tx1"/>
              </a:solidFill>
              <a:effectLst/>
              <a:latin typeface="+mn-lt"/>
              <a:ea typeface="+mn-ea"/>
              <a:cs typeface="+mn-cs"/>
            </a:endParaRPr>
          </a:p>
          <a:p>
            <a:pPr eaLnBrk="1" hangingPunct="1">
              <a:spcBef>
                <a:spcPct val="0"/>
              </a:spcBef>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一般競争入札は、入札案件を</a:t>
            </a:r>
            <a:r>
              <a:rPr lang="ja-JP" altLang="en-US" sz="1200" kern="1200" dirty="0">
                <a:solidFill>
                  <a:schemeClr val="tx1"/>
                </a:solidFill>
                <a:effectLst/>
                <a:latin typeface="+mn-lt"/>
                <a:ea typeface="+mn-ea"/>
                <a:cs typeface="+mn-cs"/>
              </a:rPr>
              <a:t>公告</a:t>
            </a:r>
            <a:r>
              <a:rPr lang="ja-JP" altLang="ja-JP" sz="1200" kern="1200" dirty="0">
                <a:solidFill>
                  <a:schemeClr val="tx1"/>
                </a:solidFill>
                <a:effectLst/>
                <a:latin typeface="+mn-lt"/>
                <a:ea typeface="+mn-ea"/>
                <a:cs typeface="+mn-cs"/>
              </a:rPr>
              <a:t>することによって入札を希望する者を広く募り、価格による競争により契約者を選定する方法です。</a:t>
            </a:r>
            <a:endParaRPr lang="en-US" altLang="ja-JP" sz="1200" kern="1200" dirty="0">
              <a:solidFill>
                <a:schemeClr val="tx1"/>
              </a:solidFill>
              <a:effectLst/>
              <a:latin typeface="+mn-lt"/>
              <a:ea typeface="+mn-ea"/>
              <a:cs typeface="+mn-cs"/>
            </a:endParaRPr>
          </a:p>
          <a:p>
            <a:pPr eaLnBrk="1" hangingPunct="1">
              <a:spcBef>
                <a:spcPct val="0"/>
              </a:spcBef>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複数の入札参加条件が設定された一般競争入札は、制限付き一般競争入札と呼ばれます。最も低い価格を入札した事業者が落札者となる場合が一般的ですが、最低制限価格が設定されている場合もあります。</a:t>
            </a:r>
            <a:endParaRPr lang="en-US" altLang="ja-JP" sz="1200" kern="1200" dirty="0">
              <a:solidFill>
                <a:schemeClr val="tx1"/>
              </a:solidFill>
              <a:effectLst/>
              <a:latin typeface="+mn-lt"/>
              <a:ea typeface="+mn-ea"/>
              <a:cs typeface="+mn-cs"/>
            </a:endParaRPr>
          </a:p>
          <a:p>
            <a:pPr eaLnBrk="1" hangingPunct="1">
              <a:spcBef>
                <a:spcPct val="0"/>
              </a:spcBef>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その場合、最低制限価格よりも安い価格を入札した事業者は失格となります。最低制限価格設定の有無については、入札説明書の記載内容等を確認してください。</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sz="1200" u="none" kern="1200" dirty="0">
              <a:solidFill>
                <a:schemeClr val="tx1"/>
              </a:solidFill>
              <a:effectLst/>
              <a:latin typeface="+mn-lt"/>
              <a:ea typeface="+mn-ea"/>
              <a:cs typeface="+mn-cs"/>
            </a:endParaRPr>
          </a:p>
          <a:p>
            <a:pPr eaLnBrk="1" hangingPunct="1">
              <a:spcBef>
                <a:spcPct val="0"/>
              </a:spcBef>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総合評価落札方式は、入札案件を</a:t>
            </a:r>
            <a:r>
              <a:rPr lang="ja-JP" altLang="en-US" sz="1200" kern="1200" dirty="0">
                <a:solidFill>
                  <a:schemeClr val="tx1"/>
                </a:solidFill>
                <a:effectLst/>
                <a:latin typeface="+mn-lt"/>
                <a:ea typeface="+mn-ea"/>
                <a:cs typeface="+mn-cs"/>
              </a:rPr>
              <a:t>公告</a:t>
            </a:r>
            <a:r>
              <a:rPr lang="ja-JP" altLang="ja-JP" sz="1200" kern="1200" dirty="0">
                <a:solidFill>
                  <a:schemeClr val="tx1"/>
                </a:solidFill>
                <a:effectLst/>
                <a:latin typeface="+mn-lt"/>
                <a:ea typeface="+mn-ea"/>
                <a:cs typeface="+mn-cs"/>
              </a:rPr>
              <a:t>し、入札参加希望者を広く募ったうえで、価格と技術提案等</a:t>
            </a:r>
            <a:r>
              <a:rPr lang="ja-JP" altLang="en-US" sz="1200" kern="1200" dirty="0">
                <a:solidFill>
                  <a:schemeClr val="tx1"/>
                </a:solidFill>
                <a:effectLst/>
                <a:latin typeface="+mn-lt"/>
                <a:ea typeface="+mn-ea"/>
                <a:cs typeface="+mn-cs"/>
              </a:rPr>
              <a:t>、</a:t>
            </a:r>
            <a:r>
              <a:rPr lang="ja-JP" altLang="ja-JP" sz="1200" kern="1200" dirty="0">
                <a:solidFill>
                  <a:schemeClr val="tx1"/>
                </a:solidFill>
                <a:effectLst/>
                <a:latin typeface="+mn-lt"/>
                <a:ea typeface="+mn-ea"/>
                <a:cs typeface="+mn-cs"/>
              </a:rPr>
              <a:t>価格以外の要素について総合的に評価を行い、落札者を決定する方式です</a:t>
            </a:r>
            <a:r>
              <a:rPr lang="ja-JP" altLang="en-US" sz="1200" kern="1200" dirty="0">
                <a:solidFill>
                  <a:schemeClr val="tx1"/>
                </a:solidFill>
                <a:effectLst/>
                <a:latin typeface="+mn-lt"/>
                <a:ea typeface="+mn-ea"/>
                <a:cs typeface="+mn-cs"/>
              </a:rPr>
              <a:t>。</a:t>
            </a:r>
            <a:endParaRPr lang="en-US" altLang="ja-JP" sz="1200" kern="1200" dirty="0">
              <a:solidFill>
                <a:schemeClr val="tx1"/>
              </a:solidFill>
              <a:effectLst/>
              <a:latin typeface="+mn-lt"/>
              <a:ea typeface="+mn-ea"/>
              <a:cs typeface="+mn-cs"/>
            </a:endParaRPr>
          </a:p>
          <a:p>
            <a:pPr eaLnBrk="1" hangingPunct="1">
              <a:spcBef>
                <a:spcPct val="0"/>
              </a:spcBef>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特に技術的な工夫の余地が大きい内容の業務に対して、採用されることが多い入札方法です。</a:t>
            </a:r>
            <a:endParaRPr lang="en-US" altLang="ja-JP" sz="1200" kern="1200" dirty="0">
              <a:solidFill>
                <a:schemeClr val="tx1"/>
              </a:solidFill>
              <a:effectLst/>
              <a:latin typeface="+mn-lt"/>
              <a:ea typeface="+mn-ea"/>
              <a:cs typeface="+mn-cs"/>
            </a:endParaRPr>
          </a:p>
          <a:p>
            <a:pPr eaLnBrk="1" hangingPunct="1">
              <a:spcBef>
                <a:spcPct val="0"/>
              </a:spcBef>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総合評価落札方式では、まずは入札説明書等に記載された項目について技術提案等を行い、業務に求められる技術的要件を満たしているか、提案内容に実現性や独自性があるかが、発注者により審査されます。審査に合格した提案書に係る入札書のみを落札決定の対象とし、技術点と価格点の総合評価点により落札者を決定します。</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sz="1200" u="none" kern="1200" dirty="0">
              <a:solidFill>
                <a:schemeClr val="tx1"/>
              </a:solidFill>
              <a:effectLst/>
              <a:latin typeface="+mn-lt"/>
              <a:ea typeface="+mn-ea"/>
              <a:cs typeface="+mn-cs"/>
            </a:endParaRPr>
          </a:p>
          <a:p>
            <a:pPr eaLnBrk="1" hangingPunct="1">
              <a:spcBef>
                <a:spcPct val="0"/>
              </a:spcBef>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企画競争型随意契約方式は、業務の概要を示した入札案件を</a:t>
            </a:r>
            <a:r>
              <a:rPr lang="ja-JP" altLang="en-US" sz="1200" kern="1200" dirty="0">
                <a:solidFill>
                  <a:schemeClr val="tx1"/>
                </a:solidFill>
                <a:effectLst/>
                <a:latin typeface="+mn-lt"/>
                <a:ea typeface="+mn-ea"/>
                <a:cs typeface="+mn-cs"/>
              </a:rPr>
              <a:t>公告</a:t>
            </a:r>
            <a:r>
              <a:rPr lang="ja-JP" altLang="ja-JP" sz="1200" kern="1200" dirty="0">
                <a:solidFill>
                  <a:schemeClr val="tx1"/>
                </a:solidFill>
                <a:effectLst/>
                <a:latin typeface="+mn-lt"/>
                <a:ea typeface="+mn-ea"/>
                <a:cs typeface="+mn-cs"/>
              </a:rPr>
              <a:t>し、入札参加希望者を広く募ったうえで、価格以外の技術提案、工程、業務の実施体制、業務の従事する者の実績等、組織としての類似業務の受託実績等の要素について評価を行い、業務の目的に最も合致した優秀な企画書等を提出した１者を選定し、契約候補者とする方式です。総合評価落札方式と同じく、特に技術的な工夫の余地が大きい内容の業務に対して、採用されることが多い入札方法です。しかし、予算額が企画競争説明書に記載されているため、企画提案者は予算の範囲内で企画を提案することになり、この点が総合評価落札方式と大きく異なる点です。また、</a:t>
            </a:r>
            <a:r>
              <a:rPr lang="ja-JP" altLang="en-US" sz="1200" kern="1200" dirty="0">
                <a:solidFill>
                  <a:schemeClr val="tx1"/>
                </a:solidFill>
                <a:effectLst/>
                <a:latin typeface="+mn-lt"/>
                <a:ea typeface="+mn-ea"/>
                <a:cs typeface="+mn-cs"/>
              </a:rPr>
              <a:t>公告</a:t>
            </a:r>
            <a:r>
              <a:rPr lang="ja-JP" altLang="ja-JP" sz="1200" kern="1200" dirty="0">
                <a:solidFill>
                  <a:schemeClr val="tx1"/>
                </a:solidFill>
                <a:effectLst/>
                <a:latin typeface="+mn-lt"/>
                <a:ea typeface="+mn-ea"/>
                <a:cs typeface="+mn-cs"/>
              </a:rPr>
              <a:t>時は業務の概要や方向性のみが記載された仕様書となっているため、実際の業務に係る仕様書は、採用された提案書の内容を踏まえ、発注者と契約候補者との協議の上確定されることになります。</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sz="1200" u="none" kern="1200" dirty="0">
              <a:solidFill>
                <a:schemeClr val="tx1"/>
              </a:solidFill>
              <a:effectLst/>
              <a:latin typeface="+mn-lt"/>
              <a:ea typeface="+mn-ea"/>
              <a:cs typeface="+mn-cs"/>
            </a:endParaRPr>
          </a:p>
          <a:p>
            <a:pPr eaLnBrk="1" hangingPunct="1">
              <a:spcBef>
                <a:spcPct val="0"/>
              </a:spcBef>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随意契約とは、競争入札によらず契約相手を決定する契約方法です。国及び地方公共団体では入札による契約が原則ですが、法令の規定等で定められた条件を満たした場合のみ随意契約を行うことができます。</a:t>
            </a:r>
            <a:endParaRPr lang="en-US" altLang="ja-JP" u="none"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15</a:t>
            </a:fld>
            <a:endParaRPr lang="en-US"/>
          </a:p>
        </p:txBody>
      </p:sp>
    </p:spTree>
    <p:extLst>
      <p:ext uri="{BB962C8B-B14F-4D97-AF65-F5344CB8AC3E}">
        <p14:creationId xmlns:p14="http://schemas.microsoft.com/office/powerpoint/2010/main" val="3038966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指定管理鳥獣捕獲等事業を受託するためには、</a:t>
            </a:r>
            <a:r>
              <a:rPr lang="ja-JP" altLang="ja-JP" sz="1200" u="none" kern="1200" dirty="0">
                <a:solidFill>
                  <a:schemeClr val="tx1"/>
                </a:solidFill>
                <a:effectLst/>
                <a:latin typeface="+mn-lt"/>
                <a:ea typeface="+mn-ea"/>
                <a:cs typeface="+mn-cs"/>
              </a:rPr>
              <a:t>実際に</a:t>
            </a:r>
            <a:r>
              <a:rPr lang="ja-JP" altLang="en-US" sz="1200" u="none" kern="1200" dirty="0">
                <a:solidFill>
                  <a:schemeClr val="tx1"/>
                </a:solidFill>
                <a:effectLst/>
                <a:latin typeface="+mn-lt"/>
                <a:ea typeface="+mn-ea"/>
                <a:cs typeface="+mn-cs"/>
              </a:rPr>
              <a:t>事業</a:t>
            </a:r>
            <a:r>
              <a:rPr lang="ja-JP" altLang="ja-JP" sz="1200" u="none" kern="1200" dirty="0">
                <a:solidFill>
                  <a:schemeClr val="tx1"/>
                </a:solidFill>
                <a:effectLst/>
                <a:latin typeface="+mn-lt"/>
                <a:ea typeface="+mn-ea"/>
                <a:cs typeface="+mn-cs"/>
              </a:rPr>
              <a:t>に従事する捕獲従事者等の人材を確保しておくことが必要</a:t>
            </a:r>
            <a:r>
              <a:rPr lang="ja-JP" altLang="ja-JP" sz="1200" kern="1200" dirty="0">
                <a:solidFill>
                  <a:schemeClr val="tx1"/>
                </a:solidFill>
                <a:effectLst/>
                <a:latin typeface="+mn-lt"/>
                <a:ea typeface="+mn-ea"/>
                <a:cs typeface="+mn-cs"/>
              </a:rPr>
              <a:t>です。</a:t>
            </a:r>
            <a:endParaRPr lang="en-US" altLang="ja-JP" sz="12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kern="1200" dirty="0">
                <a:solidFill>
                  <a:schemeClr val="tx1"/>
                </a:solidFill>
                <a:effectLst/>
                <a:latin typeface="+mn-lt"/>
                <a:ea typeface="+mn-ea"/>
                <a:cs typeface="+mn-cs"/>
              </a:rPr>
              <a:t>　事業</a:t>
            </a:r>
            <a:r>
              <a:rPr lang="ja-JP" altLang="ja-JP" sz="1200" kern="1200" dirty="0">
                <a:solidFill>
                  <a:schemeClr val="tx1"/>
                </a:solidFill>
                <a:effectLst/>
                <a:latin typeface="+mn-lt"/>
                <a:ea typeface="+mn-ea"/>
                <a:cs typeface="+mn-cs"/>
              </a:rPr>
              <a:t>を受託すると、一定期間、専属で</a:t>
            </a:r>
            <a:r>
              <a:rPr lang="ja-JP" altLang="en-US" sz="1200" kern="1200" dirty="0">
                <a:solidFill>
                  <a:schemeClr val="tx1"/>
                </a:solidFill>
                <a:effectLst/>
                <a:latin typeface="+mn-lt"/>
                <a:ea typeface="+mn-ea"/>
                <a:cs typeface="+mn-cs"/>
              </a:rPr>
              <a:t>事業</a:t>
            </a:r>
            <a:r>
              <a:rPr lang="ja-JP" altLang="ja-JP" sz="1200" kern="1200" dirty="0">
                <a:solidFill>
                  <a:schemeClr val="tx1"/>
                </a:solidFill>
                <a:effectLst/>
                <a:latin typeface="+mn-lt"/>
                <a:ea typeface="+mn-ea"/>
                <a:cs typeface="+mn-cs"/>
              </a:rPr>
              <a:t>に従事してもらうことも多くなりますので、事業管理責任者は</a:t>
            </a:r>
            <a:r>
              <a:rPr lang="ja-JP" altLang="en-US" sz="1200" kern="1200" dirty="0">
                <a:solidFill>
                  <a:schemeClr val="tx1"/>
                </a:solidFill>
                <a:effectLst/>
                <a:latin typeface="+mn-lt"/>
                <a:ea typeface="+mn-ea"/>
                <a:cs typeface="+mn-cs"/>
              </a:rPr>
              <a:t>、事業</a:t>
            </a:r>
            <a:r>
              <a:rPr lang="ja-JP" altLang="ja-JP" sz="1200" kern="1200" dirty="0">
                <a:solidFill>
                  <a:schemeClr val="tx1"/>
                </a:solidFill>
                <a:effectLst/>
                <a:latin typeface="+mn-lt"/>
                <a:ea typeface="+mn-ea"/>
                <a:cs typeface="+mn-cs"/>
              </a:rPr>
              <a:t>内容に応じた人員配置計画の見込みを適切に立てておかなければなりません。</a:t>
            </a:r>
            <a:endParaRPr lang="en-US" altLang="ja-JP" sz="12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指揮命令系統の確保を含め、事業の安全な遂行の視点から、捕獲従事者と認定鳥獣捕獲等事業者との間に本来雇用関係が締結されていることが望ましいと考えられます。</a:t>
            </a:r>
            <a:endParaRPr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16</a:t>
            </a:fld>
            <a:endParaRPr lang="en-US"/>
          </a:p>
        </p:txBody>
      </p:sp>
    </p:spTree>
    <p:extLst>
      <p:ext uri="{BB962C8B-B14F-4D97-AF65-F5344CB8AC3E}">
        <p14:creationId xmlns:p14="http://schemas.microsoft.com/office/powerpoint/2010/main" val="10955600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一方で、仮に雇用関係にない捕獲従事者等を確保しなければならない場合は、入札前に人員配置計画案を捕獲従事者等に示し、受託を目指す指定管理鳥獣捕獲等事業への従事に関して、当該法人の指揮命令系統に従うことを確認（担保）しておく必要があります。</a:t>
            </a:r>
            <a:endParaRPr lang="en-US" altLang="ja-JP" sz="12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sz="12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ja-JP" altLang="en-US" sz="1200" dirty="0">
                <a:solidFill>
                  <a:schemeClr val="tx1"/>
                </a:solidFill>
              </a:rPr>
              <a:t>　また、再委託先の認定事業者には、指定事業の特例（捕獲等の許可手続き不要）は適用されませんので、再委託先の認定事業者は捕獲許可の申請を行う必要があります。</a:t>
            </a:r>
            <a:endParaRPr kumimoji="0" lang="en-US" altLang="ja-JP" sz="1200" dirty="0">
              <a:solidFill>
                <a:schemeClr val="tx1"/>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17</a:t>
            </a:fld>
            <a:endParaRPr lang="en-US"/>
          </a:p>
        </p:txBody>
      </p:sp>
    </p:spTree>
    <p:extLst>
      <p:ext uri="{BB962C8B-B14F-4D97-AF65-F5344CB8AC3E}">
        <p14:creationId xmlns:p14="http://schemas.microsoft.com/office/powerpoint/2010/main" val="32848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業務を受託したら保険の加入は必須です。</a:t>
            </a:r>
          </a:p>
          <a:p>
            <a:r>
              <a:rPr kumimoji="1" lang="ja-JP" altLang="en-US" dirty="0"/>
              <a:t>　業務の受託に伴って、捕獲従事者と雇用契約を締結した場合、労働災害保険法の規定に基づき、政府が運営する労働者災害補償保険への加入が義務付けられています。</a:t>
            </a:r>
          </a:p>
          <a:p>
            <a:r>
              <a:rPr kumimoji="1" lang="ja-JP" altLang="en-US" dirty="0"/>
              <a:t>　また、対人・対物事故など業務中に第三者に被害を与えた場合に備え、これらの補償が受けられる損害賠償保険に加入してください。</a:t>
            </a:r>
          </a:p>
          <a:p>
            <a:r>
              <a:rPr kumimoji="1" lang="ja-JP" altLang="en-US" dirty="0"/>
              <a:t>　鳥獣捕獲等事業の認定を受けるための要件として、捕獲従事者の損害賠償保険加入が義務付けられていますが、契約期間が満了していることも考えられますので、受注した業務の契約期間が、保険の契約期間内であることを確認するようお願いします。</a:t>
            </a:r>
          </a:p>
          <a:p>
            <a:endParaRPr kumimoji="1" lang="ja-JP" altLang="en-US" dirty="0"/>
          </a:p>
          <a:p>
            <a:r>
              <a:rPr kumimoji="1" lang="ja-JP" altLang="en-US" dirty="0"/>
              <a:t>　また、業務中の事故により捕獲従事者が死亡や後遺障害等を被った場合、その使用者である認定鳥獣捕獲等事業者には、民法上の使用者賠償責任が生じる場合があります。</a:t>
            </a:r>
          </a:p>
          <a:p>
            <a:r>
              <a:rPr kumimoji="1" lang="ja-JP" altLang="en-US" dirty="0"/>
              <a:t>　法令で加入が義務付けられた労働者災害補償保険では、まかないきれない損害賠償金の支払い義務が事業者に発生することも考えられますので、任意の業務災害保険への加入についても検討してください。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18</a:t>
            </a:fld>
            <a:endParaRPr lang="en-US"/>
          </a:p>
        </p:txBody>
      </p:sp>
    </p:spTree>
    <p:extLst>
      <p:ext uri="{BB962C8B-B14F-4D97-AF65-F5344CB8AC3E}">
        <p14:creationId xmlns:p14="http://schemas.microsoft.com/office/powerpoint/2010/main" val="902217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鳥獣捕獲等事業を行うには、認定鳥獣捕獲等事業者は業務計画を策定して、計画的に業務を行う必要があります。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a:t>
            </a:r>
          </a:p>
          <a:p>
            <a:r>
              <a:rPr lang="ja-JP" altLang="en-US" b="0" i="0" u="none" strike="noStrike" baseline="0" dirty="0">
                <a:solidFill>
                  <a:srgbClr val="000000"/>
                </a:solidFill>
                <a:latin typeface="+mn-ea"/>
              </a:rPr>
              <a:t>　例えば、指定管理鳥獣捕獲等事業であれば、都道府県が策定する指定管理鳥獣捕獲等事業実施計画に基づいて、個別の捕獲事業の仕様等が示され発注されます。 </a:t>
            </a:r>
            <a:endParaRPr lang="en-US" altLang="ja-JP" b="0" i="0" u="none" strike="noStrike" baseline="0" dirty="0">
              <a:solidFill>
                <a:srgbClr val="000000"/>
              </a:solidFill>
              <a:latin typeface="+mn-ea"/>
            </a:endParaRPr>
          </a:p>
          <a:p>
            <a:endParaRPr lang="ja-JP" altLang="en-US" b="0" i="0" u="none" strike="noStrike" baseline="0" dirty="0">
              <a:solidFill>
                <a:srgbClr val="000000"/>
              </a:solidFill>
              <a:latin typeface="+mn-ea"/>
            </a:endParaRPr>
          </a:p>
          <a:p>
            <a:r>
              <a:rPr lang="ja-JP" altLang="en-US" b="0" i="0" u="none" strike="noStrike" baseline="0" dirty="0">
                <a:solidFill>
                  <a:srgbClr val="000000"/>
                </a:solidFill>
                <a:latin typeface="+mn-ea"/>
              </a:rPr>
              <a:t>　受注した事業者は、指定された地域や期間、捕獲目標や事業量等の仕様の範囲の中で、捕獲作業を実施する地点や時期、用いる捕獲方法についてのより具体的な業務計画を立てて事業を遂行することにな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業務計画は、発注者と十分に協議したうえで、事前調査に基づいて立案します。</a:t>
            </a:r>
            <a:endParaRPr lang="en-US" altLang="ja-JP" b="0" i="0" u="none" strike="noStrike" baseline="0" dirty="0">
              <a:solidFill>
                <a:srgbClr val="000000"/>
              </a:solidFill>
              <a:latin typeface="+mn-ea"/>
            </a:endParaRP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19</a:t>
            </a:fld>
            <a:endParaRPr lang="en-US"/>
          </a:p>
        </p:txBody>
      </p:sp>
    </p:spTree>
    <p:extLst>
      <p:ext uri="{BB962C8B-B14F-4D97-AF65-F5344CB8AC3E}">
        <p14:creationId xmlns:p14="http://schemas.microsoft.com/office/powerpoint/2010/main" val="2793119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a:extLst>
              <a:ext uri="{FF2B5EF4-FFF2-40B4-BE49-F238E27FC236}">
                <a16:creationId xmlns:a16="http://schemas.microsoft.com/office/drawing/2014/main" id="{BE78E5EF-7A02-4779-B6B3-49EE050476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40145693-DAC4-41CB-896F-01925031BB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kumimoji="1" lang="ja-JP" altLang="en-US" dirty="0"/>
              <a:t>　５章では、鳥獣捕獲等事業の工程管理を見ていきます。</a:t>
            </a:r>
          </a:p>
          <a:p>
            <a:pPr eaLnBrk="1" hangingPunct="1">
              <a:spcBef>
                <a:spcPct val="0"/>
              </a:spcBef>
            </a:pPr>
            <a:r>
              <a:rPr kumimoji="1" lang="ja-JP" altLang="en-US" dirty="0"/>
              <a:t>　認定事業者は法人として、発注者と契約を結び、鳥獣の捕獲業務を実施します。</a:t>
            </a:r>
            <a:endParaRPr kumimoji="1" lang="en-US" altLang="ja-JP" dirty="0"/>
          </a:p>
          <a:p>
            <a:pPr eaLnBrk="1" hangingPunct="1">
              <a:spcBef>
                <a:spcPct val="0"/>
              </a:spcBef>
            </a:pPr>
            <a:r>
              <a:rPr kumimoji="1" lang="ja-JP" altLang="en-US" dirty="0"/>
              <a:t>　工程管理は、受注した業務を安全に、効率的かつ確実に遂行し、また法令を遵守して業務を実施するために必要なものです。</a:t>
            </a:r>
            <a:endParaRPr kumimoji="1" lang="en-US" altLang="ja-JP" dirty="0"/>
          </a:p>
          <a:p>
            <a:pPr eaLnBrk="1" hangingPunct="1">
              <a:spcBef>
                <a:spcPct val="0"/>
              </a:spcBef>
            </a:pPr>
            <a:r>
              <a:rPr kumimoji="1" lang="ja-JP" altLang="en-US" dirty="0"/>
              <a:t>　発注者と確認すべきことや制約、注意点がありますので、その工程管理について、順に説明します。</a:t>
            </a:r>
            <a:endParaRPr kumimoji="1" lang="en-US" altLang="ja-JP" dirty="0"/>
          </a:p>
          <a:p>
            <a:pPr eaLnBrk="1" hangingPunct="1">
              <a:spcBef>
                <a:spcPct val="0"/>
              </a:spcBef>
            </a:pPr>
            <a:endParaRPr kumimoji="1"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dirty="0"/>
              <a:t>　本講習会テキストとあわせて、環境省ウェブサイトに掲載されています、事業管理責任者向けテキストも参考にしていますので、各自ご確認ください。</a:t>
            </a:r>
            <a:endParaRPr kumimoji="1" lang="en-US" altLang="ja-JP" dirty="0"/>
          </a:p>
          <a:p>
            <a:pPr eaLnBrk="1" hangingPunct="1">
              <a:spcBef>
                <a:spcPct val="0"/>
              </a:spcBef>
            </a:pPr>
            <a:endParaRPr kumimoji="1" lang="en-US" altLang="ja-JP" dirty="0"/>
          </a:p>
          <a:p>
            <a:pPr eaLnBrk="1" hangingPunct="1">
              <a:spcBef>
                <a:spcPct val="0"/>
              </a:spcBef>
            </a:pPr>
            <a:endParaRPr lang="ja-JP" altLang="en-US" dirty="0"/>
          </a:p>
        </p:txBody>
      </p:sp>
      <p:sp>
        <p:nvSpPr>
          <p:cNvPr id="27652" name="スライド番号プレースホルダー 3">
            <a:extLst>
              <a:ext uri="{FF2B5EF4-FFF2-40B4-BE49-F238E27FC236}">
                <a16:creationId xmlns:a16="http://schemas.microsoft.com/office/drawing/2014/main" id="{4ED6A011-539D-4314-B6B3-F0E319CB72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D0EF9263-FF8D-44B4-8907-3C968FF1703A}" type="slidenum">
              <a:rPr lang="ja-JP" altLang="en-US" smtClean="0">
                <a:solidFill>
                  <a:srgbClr val="000000"/>
                </a:solidFill>
              </a:rPr>
              <a:pPr fontAlgn="base">
                <a:spcBef>
                  <a:spcPct val="0"/>
                </a:spcBef>
                <a:spcAft>
                  <a:spcPct val="0"/>
                </a:spcAft>
              </a:pPr>
              <a:t>2</a:t>
            </a:fld>
            <a:endParaRPr lang="ja-JP" altLang="en-US">
              <a:solidFill>
                <a:srgbClr val="000000"/>
              </a:solidFill>
            </a:endParaRPr>
          </a:p>
        </p:txBody>
      </p:sp>
    </p:spTree>
    <p:extLst>
      <p:ext uri="{BB962C8B-B14F-4D97-AF65-F5344CB8AC3E}">
        <p14:creationId xmlns:p14="http://schemas.microsoft.com/office/powerpoint/2010/main" val="3934933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D74D4D22-4455-4C91-8F5F-0FABF1318E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a:extLst>
              <a:ext uri="{FF2B5EF4-FFF2-40B4-BE49-F238E27FC236}">
                <a16:creationId xmlns:a16="http://schemas.microsoft.com/office/drawing/2014/main" id="{6B218A8F-98D1-433C-A4F2-388C0A2DB4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テキスト</a:t>
            </a:r>
            <a:r>
              <a:rPr lang="en-US" altLang="ja-JP" sz="1200" kern="1200" dirty="0">
                <a:solidFill>
                  <a:schemeClr val="tx1"/>
                </a:solidFill>
                <a:effectLst/>
                <a:latin typeface="+mn-lt"/>
                <a:ea typeface="+mn-ea"/>
                <a:cs typeface="+mn-cs"/>
              </a:rPr>
              <a:t>86</a:t>
            </a:r>
            <a:r>
              <a:rPr lang="ja-JP" altLang="ja-JP" sz="1200" kern="1200" dirty="0">
                <a:solidFill>
                  <a:schemeClr val="tx1"/>
                </a:solidFill>
                <a:effectLst/>
                <a:latin typeface="+mn-lt"/>
                <a:ea typeface="+mn-ea"/>
                <a:cs typeface="+mn-cs"/>
              </a:rPr>
              <a:t>ページ、図５－１は、委託</a:t>
            </a:r>
            <a:r>
              <a:rPr lang="ja-JP" altLang="en-US" sz="1200" kern="1200" dirty="0">
                <a:solidFill>
                  <a:schemeClr val="tx1"/>
                </a:solidFill>
                <a:effectLst/>
                <a:latin typeface="+mn-lt"/>
                <a:ea typeface="+mn-ea"/>
                <a:cs typeface="+mn-cs"/>
              </a:rPr>
              <a:t>・</a:t>
            </a:r>
            <a:r>
              <a:rPr lang="ja-JP" altLang="ja-JP" sz="1200" kern="1200" dirty="0">
                <a:solidFill>
                  <a:schemeClr val="tx1"/>
                </a:solidFill>
                <a:effectLst/>
                <a:latin typeface="+mn-lt"/>
                <a:ea typeface="+mn-ea"/>
                <a:cs typeface="+mn-cs"/>
              </a:rPr>
              <a:t>請負業務の一般的な流れを示し</a:t>
            </a:r>
            <a:r>
              <a:rPr lang="ja-JP" altLang="en-US" sz="1200" kern="1200" dirty="0">
                <a:solidFill>
                  <a:schemeClr val="tx1"/>
                </a:solidFill>
                <a:effectLst/>
                <a:latin typeface="+mn-lt"/>
                <a:ea typeface="+mn-ea"/>
                <a:cs typeface="+mn-cs"/>
              </a:rPr>
              <a:t>たものです</a:t>
            </a:r>
            <a:r>
              <a:rPr lang="ja-JP" altLang="ja-JP" sz="1200" kern="1200" dirty="0">
                <a:solidFill>
                  <a:schemeClr val="tx1"/>
                </a:solidFill>
                <a:effectLst/>
                <a:latin typeface="+mn-lt"/>
                <a:ea typeface="+mn-ea"/>
                <a:cs typeface="+mn-cs"/>
              </a:rPr>
              <a:t>。</a:t>
            </a:r>
            <a:endParaRPr lang="en-US" altLang="ja-JP" sz="1200" kern="1200" dirty="0">
              <a:solidFill>
                <a:schemeClr val="tx1"/>
              </a:solidFill>
              <a:effectLst/>
              <a:latin typeface="+mn-lt"/>
              <a:ea typeface="+mn-ea"/>
              <a:cs typeface="+mn-cs"/>
            </a:endParaRPr>
          </a:p>
          <a:p>
            <a:endParaRPr lang="ja-JP" altLang="ja-JP" sz="1200" kern="1200" dirty="0">
              <a:solidFill>
                <a:schemeClr val="tx1"/>
              </a:solidFill>
              <a:effectLst/>
              <a:latin typeface="+mn-lt"/>
              <a:ea typeface="+mn-ea"/>
              <a:cs typeface="+mn-cs"/>
            </a:endParaRPr>
          </a:p>
          <a:p>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たとえば、指定管理鳥獣捕獲等事業であれば、一般的な工程に加えて、都道府県は、指定管理鳥獣捕獲等事業実施計画を策定するための生息・被害状況調査を行います。</a:t>
            </a:r>
          </a:p>
          <a:p>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調査の結果から捕獲等の目標を設定し、指定管理鳥獣捕獲等事業実施計画を策定した上で、実施計画に基づいて、個別の捕獲事業の仕様が示され、発注されます。</a:t>
            </a:r>
          </a:p>
          <a:p>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業務を受注した事業者は、指定された地域や期間、捕獲目標や事業量などの仕様の範囲の中で、捕獲作業を実施する地点や時期、用いる捕獲方法についての、より具体的な業務計画を立て、事業を遂行することになります。</a:t>
            </a:r>
          </a:p>
          <a:p>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業務計画は、発注者と十分に協議したうえで、事前調査に基づいて立案します。</a:t>
            </a:r>
            <a:endParaRPr lang="en-US" altLang="ja-JP" sz="1200" kern="1200" dirty="0">
              <a:solidFill>
                <a:schemeClr val="tx1"/>
              </a:solidFill>
              <a:effectLst/>
              <a:latin typeface="+mn-lt"/>
              <a:ea typeface="+mn-ea"/>
              <a:cs typeface="+mn-cs"/>
            </a:endParaRPr>
          </a:p>
          <a:p>
            <a:endParaRPr lang="ja-JP" altLang="ja-JP" sz="1200" kern="1200" dirty="0">
              <a:solidFill>
                <a:schemeClr val="tx1"/>
              </a:solidFill>
              <a:effectLst/>
              <a:latin typeface="+mn-lt"/>
              <a:ea typeface="+mn-ea"/>
              <a:cs typeface="+mn-cs"/>
            </a:endParaRPr>
          </a:p>
          <a:p>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業務によっては、予備的な捕獲試験を行うなどして、現場の実情に応じて、より安全で効率的に事業が推進できる計画になるよう検討することが求められることも想定されます。</a:t>
            </a:r>
          </a:p>
          <a:p>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計画は、関係者や許可権限を持つ者にわかりやすく、発注者が監督や検証をしやすいものである必要もあります。</a:t>
            </a:r>
            <a:endParaRPr lang="en-US" altLang="ja-JP" sz="1200" kern="1200" dirty="0">
              <a:solidFill>
                <a:schemeClr val="tx1"/>
              </a:solidFill>
              <a:effectLst/>
              <a:latin typeface="+mn-lt"/>
              <a:ea typeface="+mn-ea"/>
              <a:cs typeface="+mn-cs"/>
            </a:endParaRPr>
          </a:p>
          <a:p>
            <a:endParaRPr lang="en-US" altLang="ja-JP" sz="1200" kern="1200" dirty="0">
              <a:solidFill>
                <a:schemeClr val="tx1"/>
              </a:solidFill>
              <a:effectLst/>
              <a:latin typeface="+mn-lt"/>
              <a:ea typeface="+mn-ea"/>
              <a:cs typeface="+mn-cs"/>
            </a:endParaRPr>
          </a:p>
          <a:p>
            <a:r>
              <a:rPr lang="ja-JP" altLang="en-US" sz="1200" kern="1200" dirty="0">
                <a:solidFill>
                  <a:schemeClr val="tx1"/>
                </a:solidFill>
                <a:effectLst/>
                <a:latin typeface="+mn-lt"/>
                <a:ea typeface="+mn-ea"/>
                <a:cs typeface="+mn-cs"/>
              </a:rPr>
              <a:t>　次のスライドから、業務計画を作成するために必要な事前調査について説明します。</a:t>
            </a:r>
            <a:endParaRPr lang="en-US" altLang="ja-JP" sz="1200" kern="1200" dirty="0">
              <a:solidFill>
                <a:schemeClr val="tx1"/>
              </a:solidFill>
              <a:effectLst/>
              <a:latin typeface="+mn-lt"/>
              <a:ea typeface="+mn-ea"/>
              <a:cs typeface="+mn-cs"/>
            </a:endParaRPr>
          </a:p>
          <a:p>
            <a:endParaRPr lang="en-US" altLang="ja-JP" sz="1200" kern="1200" dirty="0">
              <a:solidFill>
                <a:schemeClr val="tx1"/>
              </a:solidFill>
              <a:effectLst/>
              <a:latin typeface="+mn-lt"/>
              <a:ea typeface="+mn-ea"/>
              <a:cs typeface="+mn-cs"/>
            </a:endParaRPr>
          </a:p>
          <a:p>
            <a:endParaRPr lang="ja-JP" altLang="ja-JP" sz="1200" kern="1200" dirty="0">
              <a:solidFill>
                <a:schemeClr val="tx1"/>
              </a:solidFill>
              <a:effectLst/>
              <a:latin typeface="+mn-lt"/>
              <a:ea typeface="+mn-ea"/>
              <a:cs typeface="+mn-cs"/>
            </a:endParaRPr>
          </a:p>
        </p:txBody>
      </p:sp>
      <p:sp>
        <p:nvSpPr>
          <p:cNvPr id="17412" name="スライド番号プレースホルダー 3">
            <a:extLst>
              <a:ext uri="{FF2B5EF4-FFF2-40B4-BE49-F238E27FC236}">
                <a16:creationId xmlns:a16="http://schemas.microsoft.com/office/drawing/2014/main" id="{1CCCECEB-3FB5-430A-8332-E44225F85F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0EF62561-EE81-4F85-9AC5-686F447537A0}" type="slidenum">
              <a:rPr lang="en-US" altLang="ja-JP" smtClean="0"/>
              <a:pPr fontAlgn="base">
                <a:spcBef>
                  <a:spcPct val="0"/>
                </a:spcBef>
                <a:spcAft>
                  <a:spcPct val="0"/>
                </a:spcAft>
              </a:pPr>
              <a:t>20</a:t>
            </a:fld>
            <a:endParaRPr lang="en-US" altLang="ja-JP"/>
          </a:p>
        </p:txBody>
      </p:sp>
    </p:spTree>
    <p:extLst>
      <p:ext uri="{BB962C8B-B14F-4D97-AF65-F5344CB8AC3E}">
        <p14:creationId xmlns:p14="http://schemas.microsoft.com/office/powerpoint/2010/main" val="29933329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dirty="0"/>
              <a:t>　鳥獣捕獲等事業を実施するにあたり、認定鳥獣捕獲等事業者は業務計画を策定し、計画的に業務を行う必要があります。</a:t>
            </a:r>
            <a:endParaRPr lang="en-US" altLang="ja-JP" dirty="0"/>
          </a:p>
          <a:p>
            <a:pPr eaLnBrk="1" hangingPunct="1">
              <a:spcBef>
                <a:spcPct val="0"/>
              </a:spcBef>
            </a:pPr>
            <a:r>
              <a:rPr lang="ja-JP" altLang="en-US" dirty="0"/>
              <a:t>　業務計画を立案するためには、まず事前調査を実施し、必要な項目について確認する必要があります。</a:t>
            </a:r>
            <a:endParaRPr lang="en-US" altLang="ja-JP" dirty="0"/>
          </a:p>
          <a:p>
            <a:pPr eaLnBrk="1" hangingPunct="1">
              <a:spcBef>
                <a:spcPct val="0"/>
              </a:spcBef>
            </a:pPr>
            <a:endParaRPr lang="en-US" altLang="ja-JP" dirty="0"/>
          </a:p>
          <a:p>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BF0BF65-97D1-41E4-AD74-1770C7FDF3A6}" type="slidenum">
              <a:rPr lang="ja-JP" altLang="en-US" smtClean="0"/>
              <a:pPr>
                <a:defRPr/>
              </a:pPr>
              <a:t>21</a:t>
            </a:fld>
            <a:endParaRPr lang="ja-JP" altLang="en-US" dirty="0"/>
          </a:p>
        </p:txBody>
      </p:sp>
    </p:spTree>
    <p:extLst>
      <p:ext uri="{BB962C8B-B14F-4D97-AF65-F5344CB8AC3E}">
        <p14:creationId xmlns:p14="http://schemas.microsoft.com/office/powerpoint/2010/main" val="35171618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b="0" i="0" u="none" strike="noStrike" baseline="0" dirty="0">
                <a:solidFill>
                  <a:srgbClr val="000000"/>
                </a:solidFill>
                <a:latin typeface="+mn-ea"/>
              </a:rPr>
              <a:t>　事前調査とは、事業の受注後、仕様書どおりに業務を実施することができるかどうか、また実施するためには何が必要なのか等を実際に現地で確認する調査のことです。 </a:t>
            </a:r>
          </a:p>
          <a:p>
            <a:r>
              <a:rPr lang="ja-JP" altLang="en-US" sz="1200" b="0" i="0" u="none" strike="noStrike" baseline="0" dirty="0">
                <a:solidFill>
                  <a:srgbClr val="000000"/>
                </a:solidFill>
                <a:latin typeface="+mn-ea"/>
              </a:rPr>
              <a:t>　受注した鳥獣捕獲等事業で捕獲対象となっている野生動物の状況は、日々変化しています。</a:t>
            </a:r>
            <a:endParaRPr lang="en-US" altLang="ja-JP" sz="1200" b="0" i="0" u="none" strike="noStrike" baseline="0" dirty="0">
              <a:solidFill>
                <a:srgbClr val="000000"/>
              </a:solidFill>
              <a:latin typeface="+mn-ea"/>
            </a:endParaRPr>
          </a:p>
          <a:p>
            <a:r>
              <a:rPr lang="ja-JP" altLang="en-US" sz="1200" b="0" i="0" u="none" strike="noStrike" baseline="0" dirty="0">
                <a:solidFill>
                  <a:srgbClr val="000000"/>
                </a:solidFill>
                <a:latin typeface="+mn-ea"/>
              </a:rPr>
              <a:t>　このため、業務発注時点でベストとされていたものが変わっている可能性は十分考えられます。</a:t>
            </a:r>
            <a:endParaRPr lang="en-US" altLang="ja-JP" sz="1200" b="0" i="0" u="none" strike="noStrike" baseline="0" dirty="0">
              <a:solidFill>
                <a:srgbClr val="000000"/>
              </a:solidFill>
              <a:latin typeface="+mn-ea"/>
            </a:endParaRPr>
          </a:p>
          <a:p>
            <a:r>
              <a:rPr lang="ja-JP" altLang="en-US" sz="1200" b="0" i="0" u="none" strike="noStrike" baseline="0" dirty="0">
                <a:solidFill>
                  <a:srgbClr val="000000"/>
                </a:solidFill>
                <a:latin typeface="+mn-ea"/>
              </a:rPr>
              <a:t>　よって、事業の実施直前の現地の状況を確認し、状況変化の判断及びより詳細な事業の実施方法を、具体的に検討する必要があります。 </a:t>
            </a:r>
            <a:endParaRPr lang="en-US" altLang="ja-JP" sz="1200" b="0" i="0" u="none" strike="noStrike" baseline="0" dirty="0">
              <a:solidFill>
                <a:srgbClr val="000000"/>
              </a:solidFill>
              <a:latin typeface="+mn-ea"/>
            </a:endParaRPr>
          </a:p>
          <a:p>
            <a:r>
              <a:rPr lang="ja-JP" altLang="en-US" sz="1200" b="0" i="0" u="none" strike="noStrike" baseline="0" dirty="0">
                <a:solidFill>
                  <a:srgbClr val="000000"/>
                </a:solidFill>
                <a:latin typeface="+mn-ea"/>
              </a:rPr>
              <a:t>　</a:t>
            </a:r>
          </a:p>
          <a:p>
            <a:r>
              <a:rPr lang="ja-JP" altLang="en-US" sz="1200" b="0" i="0" u="none" strike="noStrike" baseline="0" dirty="0">
                <a:solidFill>
                  <a:srgbClr val="000000"/>
                </a:solidFill>
                <a:latin typeface="+mn-ea"/>
              </a:rPr>
              <a:t>　さらに、安全管理上配慮すべき項目についても、いつも同様であるとは限りません。</a:t>
            </a:r>
            <a:endParaRPr lang="en-US" altLang="ja-JP" sz="1200" b="0" i="0" u="none" strike="noStrike" baseline="0" dirty="0">
              <a:solidFill>
                <a:srgbClr val="000000"/>
              </a:solidFill>
              <a:latin typeface="+mn-ea"/>
            </a:endParaRPr>
          </a:p>
          <a:p>
            <a:r>
              <a:rPr lang="ja-JP" altLang="en-US" sz="1200" b="0" i="0" u="none" strike="noStrike" baseline="0" dirty="0">
                <a:solidFill>
                  <a:srgbClr val="000000"/>
                </a:solidFill>
                <a:latin typeface="+mn-ea"/>
              </a:rPr>
              <a:t>　例えば森林施業は、場所を定期的に変更し実施されています。</a:t>
            </a:r>
            <a:endParaRPr lang="en-US" altLang="ja-JP" sz="1200" b="0" i="0" u="none" strike="noStrike" baseline="0" dirty="0">
              <a:solidFill>
                <a:srgbClr val="000000"/>
              </a:solidFill>
              <a:latin typeface="+mn-ea"/>
            </a:endParaRPr>
          </a:p>
          <a:p>
            <a:r>
              <a:rPr lang="ja-JP" altLang="en-US" sz="1200" b="0" i="0" u="none" strike="noStrike" baseline="0" dirty="0">
                <a:solidFill>
                  <a:srgbClr val="000000"/>
                </a:solidFill>
                <a:latin typeface="+mn-ea"/>
              </a:rPr>
              <a:t>　このように比較的短期間で状況が変わることについては、事業の実施前に発注者や関係者に確認し、捕獲実施区域・方法等を調整する必要があります。 </a:t>
            </a:r>
          </a:p>
          <a:p>
            <a:endParaRPr lang="en-US" altLang="ja-JP" sz="1200" b="0" i="0" u="none" strike="noStrike" baseline="0" dirty="0">
              <a:solidFill>
                <a:srgbClr val="000000"/>
              </a:solidFill>
              <a:latin typeface="+mn-ea"/>
            </a:endParaRPr>
          </a:p>
          <a:p>
            <a:r>
              <a:rPr lang="ja-JP" altLang="en-US" sz="1200" b="0" i="0" u="none" strike="noStrike" baseline="0" dirty="0">
                <a:solidFill>
                  <a:srgbClr val="000000"/>
                </a:solidFill>
                <a:latin typeface="+mn-ea"/>
              </a:rPr>
              <a:t>　事前調査で実施すべき項目は、これまでに事例が十分に蓄積されているとはいえず、仕様書で明確に定められるとは限りません。</a:t>
            </a:r>
            <a:endParaRPr lang="en-US" altLang="ja-JP" sz="1200" b="0" i="0" u="none" strike="noStrike" baseline="0" dirty="0">
              <a:solidFill>
                <a:srgbClr val="000000"/>
              </a:solidFill>
              <a:latin typeface="+mn-ea"/>
            </a:endParaRPr>
          </a:p>
          <a:p>
            <a:r>
              <a:rPr lang="ja-JP" altLang="en-US" sz="1200" b="0" i="0" u="none" strike="noStrike" baseline="0" dirty="0">
                <a:solidFill>
                  <a:srgbClr val="000000"/>
                </a:solidFill>
                <a:latin typeface="+mn-ea"/>
              </a:rPr>
              <a:t>　そのため、適切な項目を鳥獣捕獲等に関する専門的な技能・知識等を有する立場から、事業者に提案を求められることもあり得ます。 </a:t>
            </a:r>
          </a:p>
          <a:p>
            <a:r>
              <a:rPr lang="ja-JP" altLang="en-US" sz="1200" b="0" i="0" u="none" strike="noStrike" baseline="0" dirty="0">
                <a:solidFill>
                  <a:srgbClr val="000000"/>
                </a:solidFill>
                <a:latin typeface="+mn-ea"/>
              </a:rPr>
              <a:t>　また、事前調査が、捕獲業務とは別途に、一つの業務として発注されることもあります。 </a:t>
            </a:r>
            <a:endParaRPr lang="ja-JP" altLang="en-US" dirty="0">
              <a:latin typeface="+mn-ea"/>
            </a:endParaRPr>
          </a:p>
          <a:p>
            <a:pPr eaLnBrk="1" hangingPunct="1">
              <a:spcBef>
                <a:spcPct val="0"/>
              </a:spcBef>
            </a:pPr>
            <a:endParaRPr lang="en-US" altLang="ja-JP" dirty="0">
              <a:latin typeface="+mn-ea"/>
            </a:endParaRP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22</a:t>
            </a:fld>
            <a:endParaRPr lang="en-US"/>
          </a:p>
        </p:txBody>
      </p:sp>
    </p:spTree>
    <p:extLst>
      <p:ext uri="{BB962C8B-B14F-4D97-AF65-F5344CB8AC3E}">
        <p14:creationId xmlns:p14="http://schemas.microsoft.com/office/powerpoint/2010/main" val="22736172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事前調査は、業務で求められた成果を漏らさず適正なプロセスによって得るための重要な工程です。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そのため、事前調査に先立って、仕様書等から以下の項目を確認します。 </a:t>
            </a:r>
          </a:p>
          <a:p>
            <a:r>
              <a:rPr lang="ja-JP" altLang="en-US" b="0" i="0" u="none" strike="noStrike" baseline="0" dirty="0">
                <a:solidFill>
                  <a:srgbClr val="000000"/>
                </a:solidFill>
                <a:latin typeface="+mn-ea"/>
              </a:rPr>
              <a:t>　・事業の目的 </a:t>
            </a:r>
          </a:p>
          <a:p>
            <a:r>
              <a:rPr lang="ja-JP" altLang="en-US" b="0" i="0" u="none" strike="noStrike" baseline="0" dirty="0">
                <a:solidFill>
                  <a:srgbClr val="000000"/>
                </a:solidFill>
                <a:latin typeface="+mn-ea"/>
              </a:rPr>
              <a:t>　・捕獲等を実施する期間 </a:t>
            </a:r>
          </a:p>
          <a:p>
            <a:r>
              <a:rPr lang="ja-JP" altLang="en-US" b="0" i="0" u="none" strike="noStrike" baseline="0" dirty="0">
                <a:solidFill>
                  <a:srgbClr val="000000"/>
                </a:solidFill>
                <a:latin typeface="+mn-ea"/>
              </a:rPr>
              <a:t>　・捕獲等を実施する地域 </a:t>
            </a:r>
          </a:p>
          <a:p>
            <a:r>
              <a:rPr lang="ja-JP" altLang="en-US" b="0" i="0" u="none" strike="noStrike" baseline="0" dirty="0">
                <a:solidFill>
                  <a:srgbClr val="000000"/>
                </a:solidFill>
                <a:latin typeface="+mn-ea"/>
              </a:rPr>
              <a:t>　・事業の規模（投入する作業量や資機材） </a:t>
            </a:r>
          </a:p>
          <a:p>
            <a:r>
              <a:rPr lang="ja-JP" altLang="en-US" b="0" i="0" u="none" strike="noStrike" baseline="0" dirty="0">
                <a:solidFill>
                  <a:srgbClr val="000000"/>
                </a:solidFill>
                <a:latin typeface="+mn-ea"/>
              </a:rPr>
              <a:t>　・事前調査の規模 </a:t>
            </a:r>
          </a:p>
          <a:p>
            <a:r>
              <a:rPr lang="ja-JP" altLang="en-US" b="0" i="0" u="none" strike="noStrike" baseline="0" dirty="0">
                <a:solidFill>
                  <a:srgbClr val="000000"/>
                </a:solidFill>
                <a:latin typeface="+mn-ea"/>
              </a:rPr>
              <a:t>　・捕獲頭数の目標 </a:t>
            </a:r>
          </a:p>
          <a:p>
            <a:r>
              <a:rPr lang="ja-JP" altLang="en-US" b="0" i="0" u="none" strike="noStrike" baseline="0" dirty="0">
                <a:solidFill>
                  <a:srgbClr val="000000"/>
                </a:solidFill>
                <a:latin typeface="+mn-ea"/>
              </a:rPr>
              <a:t>　・捕獲個体の処理方法や引取り先 </a:t>
            </a:r>
          </a:p>
          <a:p>
            <a:r>
              <a:rPr lang="ja-JP" altLang="en-US" b="0" i="0" u="none" strike="noStrike" baseline="0" dirty="0">
                <a:solidFill>
                  <a:srgbClr val="000000"/>
                </a:solidFill>
                <a:latin typeface="+mn-ea"/>
              </a:rPr>
              <a:t>　・捕獲方法選択にあたっての制限 </a:t>
            </a:r>
          </a:p>
          <a:p>
            <a:r>
              <a:rPr lang="ja-JP" altLang="en-US" b="0" i="0" u="none" strike="noStrike" baseline="0" dirty="0">
                <a:solidFill>
                  <a:srgbClr val="000000"/>
                </a:solidFill>
                <a:latin typeface="+mn-ea"/>
              </a:rPr>
              <a:t>　・許可や申請が必要な項目（必要な他法令等の許可等手続きの申請者等） </a:t>
            </a:r>
          </a:p>
          <a:p>
            <a:r>
              <a:rPr lang="ja-JP" altLang="en-US" b="0" i="0" u="none" strike="noStrike" baseline="0" dirty="0">
                <a:solidFill>
                  <a:srgbClr val="000000"/>
                </a:solidFill>
                <a:latin typeface="+mn-ea"/>
              </a:rPr>
              <a:t>　・作業記録や報告の様式 等 </a:t>
            </a:r>
            <a:endParaRPr lang="en-US" altLang="ja-JP" b="0" i="0" u="none" strike="noStrike" baseline="0" dirty="0">
              <a:solidFill>
                <a:srgbClr val="000000"/>
              </a:solidFill>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b="0" i="0" u="none" strike="noStrike" baseline="0" dirty="0">
                <a:solidFill>
                  <a:srgbClr val="000000"/>
                </a:solidFill>
                <a:latin typeface="+mn-ea"/>
              </a:rPr>
              <a:t>　また、事前調査に先立って、都道府県が策定した第二種特定鳥獣管理計画及び指定管理鳥獣捕獲等事業等の内容についても十分に理解しておくことが必要です。 </a:t>
            </a:r>
          </a:p>
          <a:p>
            <a:endParaRPr lang="ja-JP" altLang="en-US" b="0" i="0" u="none" strike="noStrike" baseline="0" dirty="0">
              <a:solidFill>
                <a:srgbClr val="000000"/>
              </a:solidFill>
              <a:latin typeface="+mn-ea"/>
            </a:endParaRPr>
          </a:p>
          <a:p>
            <a:endParaRPr lang="ja-JP" altLang="en-US" b="0" i="0" u="none" strike="noStrike" baseline="0" dirty="0">
              <a:solidFill>
                <a:srgbClr val="000000"/>
              </a:solidFill>
              <a:latin typeface="+mn-ea"/>
            </a:endParaRP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23</a:t>
            </a:fld>
            <a:endParaRPr lang="en-US"/>
          </a:p>
        </p:txBody>
      </p:sp>
    </p:spTree>
    <p:extLst>
      <p:ext uri="{BB962C8B-B14F-4D97-AF65-F5344CB8AC3E}">
        <p14:creationId xmlns:p14="http://schemas.microsoft.com/office/powerpoint/2010/main" val="31911361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捕獲個体の処理方法については、地域によって体制や処理施設の状況も異なります。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清掃工場に搬入が可能な現場もあれば、埋設穴を掘削する必要がある現場もあります。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他業務で使用している埋設穴を使用して処分する場合には、別途、埋設穴の所有者と協議が必要な場合もあります。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その事業における方針や必要な手続き、費用等も事前調査で確認しておく必要があります。</a:t>
            </a:r>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24</a:t>
            </a:fld>
            <a:endParaRPr lang="en-US"/>
          </a:p>
        </p:txBody>
      </p:sp>
    </p:spTree>
    <p:extLst>
      <p:ext uri="{BB962C8B-B14F-4D97-AF65-F5344CB8AC3E}">
        <p14:creationId xmlns:p14="http://schemas.microsoft.com/office/powerpoint/2010/main" val="39321896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また、発注者である都道府県は、認定鳥獣捕獲等事業者が事業を実施するための経費について、 その根拠となる作業日誌や領収書等の資料の提出を求めることがあります。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契約時に発注者にどのような資料が必要なのか確認し上で、事業管理責任者だけでなく、捕獲従事者も提出資料について把握し、事業者全体で適切に資料を管理する必要があります。</a:t>
            </a:r>
            <a:endParaRPr lang="en-US" altLang="ja-JP" b="0" i="0" u="none" strike="noStrike" baseline="0" dirty="0">
              <a:solidFill>
                <a:srgbClr val="000000"/>
              </a:solidFill>
              <a:latin typeface="+mn-ea"/>
            </a:endParaRP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25</a:t>
            </a:fld>
            <a:endParaRPr lang="en-US"/>
          </a:p>
        </p:txBody>
      </p:sp>
    </p:spTree>
    <p:extLst>
      <p:ext uri="{BB962C8B-B14F-4D97-AF65-F5344CB8AC3E}">
        <p14:creationId xmlns:p14="http://schemas.microsoft.com/office/powerpoint/2010/main" val="12994078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事前調査は、捕獲等事業をより安全で効率よく実施するための調査です。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以下のような事項を調査します。 </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・捕獲等に関する法規制の有無の確認 </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・目的や地域の条件に合った安全かつ効率的な捕獲方法の選定 </a:t>
            </a:r>
          </a:p>
          <a:p>
            <a:r>
              <a:rPr lang="ja-JP" altLang="en-US" b="0" i="0" u="none" strike="noStrike" baseline="0" dirty="0">
                <a:solidFill>
                  <a:srgbClr val="000000"/>
                </a:solidFill>
                <a:latin typeface="+mn-ea"/>
              </a:rPr>
              <a:t>　・捕獲等を実施する場所（わなの配置や銃を使用する地点）や時期、時間帯の特定。 </a:t>
            </a:r>
          </a:p>
          <a:p>
            <a:r>
              <a:rPr lang="ja-JP" altLang="en-US" b="0" i="0" u="none" strike="noStrike" baseline="0" dirty="0">
                <a:solidFill>
                  <a:srgbClr val="000000"/>
                </a:solidFill>
                <a:latin typeface="+mn-ea"/>
              </a:rPr>
              <a:t>　・安全の確保に関する項目や、危険を回避するために必要な作業の抽出（地元調整等を含む）。</a:t>
            </a:r>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26</a:t>
            </a:fld>
            <a:endParaRPr lang="en-US"/>
          </a:p>
        </p:txBody>
      </p:sp>
    </p:spTree>
    <p:extLst>
      <p:ext uri="{BB962C8B-B14F-4D97-AF65-F5344CB8AC3E}">
        <p14:creationId xmlns:p14="http://schemas.microsoft.com/office/powerpoint/2010/main" val="4090149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業務においては、捕獲目標や対象地域や期間、事業の規模等が仕様書で規定されていたとしても、より詳細な業務内容、例えば、安全かつ効率的に捕獲できる方法や地点等）までは規定されていないこともあ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また、実際に捕獲しようとする時期の現場の状況等は、やはり業務実施の時点での事前調査で確認すべきことです。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事前調査では、業務計画立案のために必要な項目を網羅的に確認します。 </a:t>
            </a:r>
            <a:endParaRPr lang="en-US" altLang="ja-JP" b="0" i="0" u="none" strike="noStrike" baseline="0" dirty="0">
              <a:solidFill>
                <a:srgbClr val="000000"/>
              </a:solidFill>
              <a:latin typeface="+mn-ea"/>
            </a:endParaRPr>
          </a:p>
          <a:p>
            <a:endParaRPr lang="ja-JP" altLang="en-US" b="0" i="0" u="none" strike="noStrike" baseline="0" dirty="0">
              <a:solidFill>
                <a:srgbClr val="000000"/>
              </a:solidFill>
              <a:latin typeface="+mn-ea"/>
            </a:endParaRPr>
          </a:p>
          <a:p>
            <a:r>
              <a:rPr lang="ja-JP" altLang="en-US" b="0" i="0" u="none" strike="noStrike" baseline="0" dirty="0">
                <a:solidFill>
                  <a:srgbClr val="000000"/>
                </a:solidFill>
                <a:latin typeface="+mn-ea"/>
              </a:rPr>
              <a:t>　安全確保に関する項目には、例えば、地域住民等への周知や注意喚起、安全監視員等の配置等について、その要否や、実施する場合の方法の検討等があります。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発注者が事前に想定できていない項目が事前調査によって発覚することもあるので、その場合には発注者と協議の上、万全の対策をとるようにします。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また、捕獲期間中に森林施業が予定されていることも考えられますので、捕獲区域の森林を管理している森林組合や森林所有者等に問い合わせるなどの対応も必要です。 </a:t>
            </a:r>
            <a:endParaRPr lang="en-US" altLang="ja-JP" b="0" i="0" u="none" strike="noStrike" baseline="0" dirty="0">
              <a:solidFill>
                <a:srgbClr val="000000"/>
              </a:solidFill>
              <a:latin typeface="+mn-ea"/>
            </a:endParaRPr>
          </a:p>
          <a:p>
            <a:endParaRPr lang="ja-JP" altLang="en-US" b="0" i="0" u="none" strike="noStrike" baseline="0" dirty="0">
              <a:solidFill>
                <a:srgbClr val="000000"/>
              </a:solidFill>
              <a:latin typeface="+mn-ea"/>
            </a:endParaRPr>
          </a:p>
          <a:p>
            <a:r>
              <a:rPr lang="ja-JP" altLang="en-US" b="0" i="0" u="none" strike="noStrike" baseline="0" dirty="0">
                <a:solidFill>
                  <a:srgbClr val="000000"/>
                </a:solidFill>
                <a:latin typeface="+mn-ea"/>
              </a:rPr>
              <a:t>　この他、例えば、都道府県が実施する指定管理鳥獣捕獲等事業の実施区域と、市町村が実施する有害鳥獣捕獲の実施区域が重複している場合もあります。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指定管理鳥獣捕獲等事業の捕獲期間中に、市町村の有害鳥獣捕獲が実施された場合、お互いの従事者が作業していることに気づかなければ、重大な事故が発生するおそれもあり、発注者との打合せの際に確認が必要です。 </a:t>
            </a:r>
            <a:endParaRPr lang="en-US" altLang="ja-JP" b="0" i="0" u="none" strike="noStrike" baseline="0" dirty="0">
              <a:solidFill>
                <a:srgbClr val="000000"/>
              </a:solidFill>
              <a:latin typeface="+mn-ea"/>
            </a:endParaRPr>
          </a:p>
          <a:p>
            <a:endParaRPr lang="ja-JP" altLang="en-US" b="0" i="0" u="none" strike="noStrike" baseline="0" dirty="0">
              <a:solidFill>
                <a:srgbClr val="000000"/>
              </a:solidFill>
              <a:latin typeface="+mn-ea"/>
            </a:endParaRPr>
          </a:p>
          <a:p>
            <a:r>
              <a:rPr lang="ja-JP" altLang="en-US" b="0" i="0" u="none" strike="noStrike" baseline="0" dirty="0">
                <a:solidFill>
                  <a:srgbClr val="000000"/>
                </a:solidFill>
                <a:latin typeface="+mn-ea"/>
              </a:rPr>
              <a:t>　捕獲等事業の事前調査は、第二種特定鳥獣管理計画等の上位計画の策定や検証のための調査（生息密度や被害等の調査）とは、目的も方法も異なります。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捕獲による被害軽減等の効果は、一事業の実施や単年度だけで出るものではないため、第二種特定鳥獣管理計画等の上位計画で検証します。 </a:t>
            </a:r>
            <a:endParaRPr lang="en-US" altLang="ja-JP" b="0" i="0" u="none" strike="noStrike" baseline="0" dirty="0">
              <a:solidFill>
                <a:srgbClr val="000000"/>
              </a:solidFill>
              <a:latin typeface="+mn-ea"/>
            </a:endParaRPr>
          </a:p>
          <a:p>
            <a:endParaRPr lang="ja-JP" altLang="en-US" b="0" i="0" u="none" strike="noStrike" baseline="0" dirty="0">
              <a:solidFill>
                <a:srgbClr val="000000"/>
              </a:solidFill>
              <a:latin typeface="+mn-ea"/>
            </a:endParaRPr>
          </a:p>
          <a:p>
            <a:r>
              <a:rPr lang="ja-JP" altLang="en-US" b="0" i="0" u="none" strike="noStrike" baseline="0" dirty="0">
                <a:solidFill>
                  <a:srgbClr val="000000"/>
                </a:solidFill>
                <a:latin typeface="+mn-ea"/>
              </a:rPr>
              <a:t>　なお、事前調査の実施記録は、発注者に提出します。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発注者側では、事前調査の実施記録に基づいて業務計画の妥当性を検証するとともに、業務完了時の評価や振り返り（業務の目標とする捕獲ができたか、安全かつ適切に実施できたか、事業量や方針に対して目標は適切であったか、事前調査や捕獲方法に改善点はないか等）をすることにもな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そのためにも、事前調査の項目とそれぞれの確認事項は確実に記録します。   </a:t>
            </a:r>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27</a:t>
            </a:fld>
            <a:endParaRPr lang="en-US"/>
          </a:p>
        </p:txBody>
      </p:sp>
    </p:spTree>
    <p:extLst>
      <p:ext uri="{BB962C8B-B14F-4D97-AF65-F5344CB8AC3E}">
        <p14:creationId xmlns:p14="http://schemas.microsoft.com/office/powerpoint/2010/main" val="18577120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事前調査で行うべき項目には、以下のようなものが考えられます。 </a:t>
            </a:r>
          </a:p>
          <a:p>
            <a:pPr marL="171450" indent="-171450">
              <a:buFont typeface="Wingdings" panose="05000000000000000000" pitchFamily="2" charset="2"/>
              <a:buChar char="ü"/>
            </a:pPr>
            <a:r>
              <a:rPr lang="ja-JP" altLang="en-US" b="0" i="0" u="none" strike="noStrike" baseline="0" dirty="0">
                <a:solidFill>
                  <a:srgbClr val="000000"/>
                </a:solidFill>
                <a:latin typeface="+mn-ea"/>
              </a:rPr>
              <a:t>現地調査 </a:t>
            </a:r>
          </a:p>
          <a:p>
            <a:r>
              <a:rPr lang="ja-JP" altLang="en-US" b="0" i="0" u="none" strike="noStrike" baseline="0" dirty="0">
                <a:solidFill>
                  <a:srgbClr val="000000"/>
                </a:solidFill>
                <a:latin typeface="+mn-ea"/>
              </a:rPr>
              <a:t>・対象鳥獣の目撃や痕跡調査、ライトセンサス等。 </a:t>
            </a:r>
          </a:p>
          <a:p>
            <a:r>
              <a:rPr lang="ja-JP" altLang="en-US" b="0" i="0" u="none" strike="noStrike" baseline="0" dirty="0">
                <a:solidFill>
                  <a:srgbClr val="000000"/>
                </a:solidFill>
                <a:latin typeface="+mn-ea"/>
              </a:rPr>
              <a:t>・地形や植生、人家や施設の配置や人の出入り状況、道路網の確認等。 </a:t>
            </a:r>
          </a:p>
          <a:p>
            <a:r>
              <a:rPr lang="ja-JP" altLang="en-US" b="0" i="0" u="none" strike="noStrike" baseline="0" dirty="0">
                <a:solidFill>
                  <a:srgbClr val="000000"/>
                </a:solidFill>
                <a:latin typeface="+mn-ea"/>
              </a:rPr>
              <a:t>・餌付け等による誘引試験やセンサーカメラによる確認。 </a:t>
            </a:r>
          </a:p>
          <a:p>
            <a:endParaRPr lang="ja-JP" altLang="en-US" b="0" i="0" u="none" strike="noStrike" baseline="0" dirty="0">
              <a:solidFill>
                <a:srgbClr val="000000"/>
              </a:solidFill>
              <a:latin typeface="+mn-ea"/>
            </a:endParaRPr>
          </a:p>
          <a:p>
            <a:pPr marL="171450" indent="-171450">
              <a:buFont typeface="Wingdings" panose="05000000000000000000" pitchFamily="2" charset="2"/>
              <a:buChar char="ü"/>
            </a:pPr>
            <a:r>
              <a:rPr lang="ja-JP" altLang="en-US" b="0" i="0" u="none" strike="noStrike" baseline="0" dirty="0">
                <a:solidFill>
                  <a:srgbClr val="000000"/>
                </a:solidFill>
                <a:latin typeface="+mn-ea"/>
              </a:rPr>
              <a:t>聞き取り調査 </a:t>
            </a:r>
          </a:p>
          <a:p>
            <a:r>
              <a:rPr lang="ja-JP" altLang="en-US" b="0" i="0" u="none" strike="noStrike" baseline="0" dirty="0">
                <a:solidFill>
                  <a:srgbClr val="000000"/>
                </a:solidFill>
                <a:latin typeface="+mn-ea"/>
              </a:rPr>
              <a:t>・土地管理者や周辺の住民が把握している生息状況や安全管理に必要な情報の聞き取り等。 </a:t>
            </a:r>
          </a:p>
          <a:p>
            <a:r>
              <a:rPr lang="ja-JP" altLang="en-US" b="0" i="0" u="none" strike="noStrike" baseline="0" dirty="0">
                <a:solidFill>
                  <a:srgbClr val="000000"/>
                </a:solidFill>
                <a:latin typeface="+mn-ea"/>
              </a:rPr>
              <a:t>・これまでその地域で捕獲を行ってきた狩猟者等への捕獲等の実態や捕獲効率、目撃効率等に関する調査等。 </a:t>
            </a:r>
          </a:p>
          <a:p>
            <a:r>
              <a:rPr lang="ja-JP" altLang="en-US" b="0" i="0" u="none" strike="noStrike" baseline="0" dirty="0">
                <a:solidFill>
                  <a:srgbClr val="000000"/>
                </a:solidFill>
                <a:latin typeface="+mn-ea"/>
              </a:rPr>
              <a:t>・都道府県や市町村の担当者への、対象地域の捕獲等の状況や安全管理に必要な情報の聞き取り。 </a:t>
            </a:r>
          </a:p>
          <a:p>
            <a:endParaRPr lang="ja-JP" altLang="en-US" b="0" i="0" u="none" strike="noStrike" baseline="0" dirty="0">
              <a:solidFill>
                <a:srgbClr val="000000"/>
              </a:solidFill>
              <a:latin typeface="+mn-ea"/>
            </a:endParaRPr>
          </a:p>
          <a:p>
            <a:pPr marL="171450" indent="-171450">
              <a:buFont typeface="Wingdings" panose="05000000000000000000" pitchFamily="2" charset="2"/>
              <a:buChar char="ü"/>
            </a:pPr>
            <a:r>
              <a:rPr lang="ja-JP" altLang="en-US" b="0" i="0" u="none" strike="noStrike" baseline="0" dirty="0">
                <a:solidFill>
                  <a:srgbClr val="000000"/>
                </a:solidFill>
                <a:latin typeface="+mn-ea"/>
              </a:rPr>
              <a:t>既存の資料の確認、法規制、土地占有者等の調査 </a:t>
            </a:r>
          </a:p>
          <a:p>
            <a:endParaRPr lang="ja-JP" altLang="en-US" b="0" i="0" u="none" strike="noStrike" baseline="0" dirty="0">
              <a:solidFill>
                <a:srgbClr val="000000"/>
              </a:solidFill>
              <a:latin typeface="+mn-ea"/>
            </a:endParaRPr>
          </a:p>
          <a:p>
            <a:pPr marL="171450" indent="-171450">
              <a:buFont typeface="Wingdings" panose="05000000000000000000" pitchFamily="2" charset="2"/>
              <a:buChar char="ü"/>
            </a:pPr>
            <a:r>
              <a:rPr lang="ja-JP" altLang="en-US" b="0" i="0" u="none" strike="noStrike" baseline="0" dirty="0">
                <a:solidFill>
                  <a:srgbClr val="000000"/>
                </a:solidFill>
                <a:latin typeface="+mn-ea"/>
              </a:rPr>
              <a:t>（必要に応じて）捕獲試験 </a:t>
            </a:r>
          </a:p>
          <a:p>
            <a:r>
              <a:rPr lang="ja-JP" altLang="en-US" b="0" i="0" u="none" strike="noStrike" baseline="0" dirty="0">
                <a:solidFill>
                  <a:srgbClr val="000000"/>
                </a:solidFill>
                <a:latin typeface="+mn-ea"/>
              </a:rPr>
              <a:t>・効率的な捕獲方法の確証がもてない場合や、事業量が大きく当初の方針によって成果が大きく左右されることが想定される場合は、試験的な捕獲等を行って望ましい捕獲方法を決定することも一つの方法です。 </a:t>
            </a:r>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28</a:t>
            </a:fld>
            <a:endParaRPr lang="en-US"/>
          </a:p>
        </p:txBody>
      </p:sp>
    </p:spTree>
    <p:extLst>
      <p:ext uri="{BB962C8B-B14F-4D97-AF65-F5344CB8AC3E}">
        <p14:creationId xmlns:p14="http://schemas.microsoft.com/office/powerpoint/2010/main" val="6016198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発注された仕様書と事前調査の結果を元に、受託者は業務計画書を作成します。</a:t>
            </a:r>
            <a:endParaRPr lang="en-US" altLang="ja-JP" b="0" i="0" u="none" strike="noStrike" baseline="0" dirty="0">
              <a:solidFill>
                <a:srgbClr val="000000"/>
              </a:solidFill>
              <a:latin typeface="+mn-ea"/>
            </a:endParaRPr>
          </a:p>
          <a:p>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業務計画書とは、事業の具体的な進め方や最終的な事業の成果物を記載し、発注者、受託者双方の認識にずれがないことを保証する文書です。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そのため、委託者から提示された事業の仕様書を基に、事業の具体的な実施内容、実施スケジュール等を業務計画書にまとめます。 </a:t>
            </a:r>
            <a:endParaRPr kumimoji="1" lang="ja-JP" altLang="en-US" dirty="0">
              <a:latin typeface="+mn-ea"/>
            </a:endParaRPr>
          </a:p>
        </p:txBody>
      </p:sp>
      <p:sp>
        <p:nvSpPr>
          <p:cNvPr id="4" name="スライド番号プレースホルダー 3"/>
          <p:cNvSpPr>
            <a:spLocks noGrp="1"/>
          </p:cNvSpPr>
          <p:nvPr>
            <p:ph type="sldNum" sz="quarter" idx="5"/>
          </p:nvPr>
        </p:nvSpPr>
        <p:spPr/>
        <p:txBody>
          <a:bodyPr/>
          <a:lstStyle/>
          <a:p>
            <a:pPr>
              <a:defRPr/>
            </a:pPr>
            <a:fld id="{2BF0BF65-97D1-41E4-AD74-1770C7FDF3A6}" type="slidenum">
              <a:rPr lang="ja-JP" altLang="en-US" smtClean="0"/>
              <a:pPr>
                <a:defRPr/>
              </a:pPr>
              <a:t>29</a:t>
            </a:fld>
            <a:endParaRPr lang="ja-JP" altLang="en-US" dirty="0"/>
          </a:p>
        </p:txBody>
      </p:sp>
    </p:spTree>
    <p:extLst>
      <p:ext uri="{BB962C8B-B14F-4D97-AF65-F5344CB8AC3E}">
        <p14:creationId xmlns:p14="http://schemas.microsoft.com/office/powerpoint/2010/main" val="1296211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　まずは、鳥獣捕獲等事業の流れを確認していきます。</a:t>
            </a: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BF0BF65-97D1-41E4-AD74-1770C7FDF3A6}" type="slidenum">
              <a:rPr lang="ja-JP" altLang="en-US" smtClean="0"/>
              <a:pPr>
                <a:defRPr/>
              </a:pPr>
              <a:t>3</a:t>
            </a:fld>
            <a:endParaRPr lang="ja-JP" altLang="en-US" dirty="0"/>
          </a:p>
        </p:txBody>
      </p:sp>
    </p:spTree>
    <p:extLst>
      <p:ext uri="{BB962C8B-B14F-4D97-AF65-F5344CB8AC3E}">
        <p14:creationId xmlns:p14="http://schemas.microsoft.com/office/powerpoint/2010/main" val="42055099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業務計画書の役割をまとめると、以下のようになります。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・発注者や関係者、許可権限をもつ者等に作業内容を説明する資料 </a:t>
            </a:r>
          </a:p>
          <a:p>
            <a:r>
              <a:rPr lang="ja-JP" altLang="en-US" b="0" i="0" u="none" strike="noStrike" baseline="0" dirty="0">
                <a:solidFill>
                  <a:srgbClr val="000000"/>
                </a:solidFill>
                <a:latin typeface="+mn-ea"/>
              </a:rPr>
              <a:t>　・事業従事者が、事業者が採用する捕獲方法や手順を把握するための資料 </a:t>
            </a:r>
          </a:p>
          <a:p>
            <a:r>
              <a:rPr lang="ja-JP" altLang="en-US" b="0" i="0" u="none" strike="noStrike" baseline="0" dirty="0">
                <a:solidFill>
                  <a:srgbClr val="000000"/>
                </a:solidFill>
                <a:latin typeface="+mn-ea"/>
              </a:rPr>
              <a:t>　・発注者や受託者が、作業の監督や進行管理を行うための資料 </a:t>
            </a:r>
          </a:p>
          <a:p>
            <a:r>
              <a:rPr lang="ja-JP" altLang="en-US" b="0" i="0" u="none" strike="noStrike" baseline="0" dirty="0">
                <a:solidFill>
                  <a:srgbClr val="000000"/>
                </a:solidFill>
                <a:latin typeface="+mn-ea"/>
              </a:rPr>
              <a:t>　・事業の事後検証のための資料 </a:t>
            </a:r>
            <a:endParaRPr lang="en-US" altLang="ja-JP" b="0" i="0" u="none" strike="noStrike" baseline="0" dirty="0">
              <a:solidFill>
                <a:srgbClr val="000000"/>
              </a:solidFill>
              <a:latin typeface="+mn-ea"/>
            </a:endParaRPr>
          </a:p>
          <a:p>
            <a:endParaRPr lang="en-US" altLang="ja-JP" b="0" i="0" u="none" strike="noStrike" baseline="0" dirty="0">
              <a:solidFill>
                <a:srgbClr val="000000"/>
              </a:solidFill>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b="0" i="0" u="none" strike="noStrike" baseline="0" dirty="0">
                <a:solidFill>
                  <a:srgbClr val="000000"/>
                </a:solidFill>
                <a:latin typeface="+mn-ea"/>
              </a:rPr>
              <a:t>　業務計画書は、以下の目的に沿うように、それぞれの関係者にわかりやすい資料になるよう配慮して作成します。 </a:t>
            </a:r>
          </a:p>
          <a:p>
            <a:endParaRPr lang="ja-JP" altLang="en-US" b="0" i="0" u="none" strike="noStrike" baseline="0" dirty="0">
              <a:solidFill>
                <a:srgbClr val="000000"/>
              </a:solidFill>
              <a:latin typeface="+mn-ea"/>
            </a:endParaRP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30</a:t>
            </a:fld>
            <a:endParaRPr lang="en-US"/>
          </a:p>
        </p:txBody>
      </p:sp>
    </p:spTree>
    <p:extLst>
      <p:ext uri="{BB962C8B-B14F-4D97-AF65-F5344CB8AC3E}">
        <p14:creationId xmlns:p14="http://schemas.microsoft.com/office/powerpoint/2010/main" val="29454132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業務計画書に記載すべき項目は、大きく業務実施方法（内容）と実施体制、そして法令遵守及び安全管理の方策（潜在する事故発生のリスクへの対応方針）等です。 </a:t>
            </a:r>
            <a:endParaRPr lang="en-US" altLang="ja-JP" b="0" i="0" u="none" strike="noStrike" baseline="0" dirty="0">
              <a:solidFill>
                <a:srgbClr val="000000"/>
              </a:solidFill>
              <a:latin typeface="+mn-ea"/>
            </a:endParaRPr>
          </a:p>
          <a:p>
            <a:endParaRPr lang="ja-JP" altLang="en-US" b="0" i="0" u="none" strike="noStrike" baseline="0" dirty="0">
              <a:solidFill>
                <a:srgbClr val="000000"/>
              </a:solidFill>
              <a:latin typeface="+mn-ea"/>
            </a:endParaRPr>
          </a:p>
          <a:p>
            <a:r>
              <a:rPr lang="ja-JP" altLang="en-US" b="0" i="0" u="none" strike="noStrike" baseline="0" dirty="0">
                <a:solidFill>
                  <a:srgbClr val="000000"/>
                </a:solidFill>
                <a:latin typeface="+mn-ea"/>
              </a:rPr>
              <a:t>　これらを表にまとめると、テキスト</a:t>
            </a:r>
            <a:r>
              <a:rPr lang="en-US" altLang="ja-JP" b="0" i="0" u="none" strike="noStrike" baseline="0" dirty="0">
                <a:solidFill>
                  <a:srgbClr val="000000"/>
                </a:solidFill>
                <a:latin typeface="+mn-ea"/>
              </a:rPr>
              <a:t>91-92</a:t>
            </a:r>
            <a:r>
              <a:rPr lang="ja-JP" altLang="en-US" b="0" i="0" u="none" strike="noStrike" baseline="0" dirty="0">
                <a:solidFill>
                  <a:srgbClr val="000000"/>
                </a:solidFill>
                <a:latin typeface="+mn-ea"/>
              </a:rPr>
              <a:t>ページの表になります。</a:t>
            </a:r>
            <a:endParaRPr lang="en-US" altLang="ja-JP" b="0" i="0" u="none" strike="noStrike" baseline="0" dirty="0">
              <a:solidFill>
                <a:srgbClr val="000000"/>
              </a:solidFill>
              <a:latin typeface="+mn-ea"/>
            </a:endParaRPr>
          </a:p>
          <a:p>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また、業務計画書を作成することで、発注者との協議が必要な事項を整理し、業務を本格的に進める前に発注者－受託者の間の認識のずれをなくしておくようにします。 </a:t>
            </a:r>
            <a:endParaRPr lang="en-US" altLang="ja-JP" b="0" i="0" u="none" strike="noStrike" baseline="0" dirty="0">
              <a:solidFill>
                <a:srgbClr val="000000"/>
              </a:solidFill>
              <a:latin typeface="+mn-ea"/>
            </a:endParaRPr>
          </a:p>
          <a:p>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捕獲業務の成果は、自然環境や対象鳥獣の動向によって大きく左右されます。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また、このような業務は、まだ実績も知見も少ないため、想定外の要因で業務が遅延したり、事故が発生したりする可能性があります。また、錯誤捕獲の危険性もあります。 </a:t>
            </a:r>
            <a:endParaRPr lang="en-US" altLang="ja-JP" b="0" i="0" u="none" strike="noStrike" baseline="0" dirty="0">
              <a:solidFill>
                <a:srgbClr val="000000"/>
              </a:solidFill>
              <a:latin typeface="+mn-ea"/>
            </a:endParaRPr>
          </a:p>
          <a:p>
            <a:endParaRPr lang="ja-JP" altLang="en-US" b="0" i="0" u="none" strike="noStrike" baseline="0" dirty="0">
              <a:solidFill>
                <a:srgbClr val="000000"/>
              </a:solidFill>
              <a:latin typeface="+mn-ea"/>
            </a:endParaRPr>
          </a:p>
          <a:p>
            <a:r>
              <a:rPr lang="ja-JP" altLang="en-US" b="0" i="0" u="none" strike="noStrike" baseline="0" dirty="0">
                <a:solidFill>
                  <a:srgbClr val="000000"/>
                </a:solidFill>
                <a:latin typeface="+mn-ea"/>
              </a:rPr>
              <a:t>　想定できるリスクはできる限り抽出し、万一の場合の対応の役割分担や費用負担に関して、あらかじめ発注者と受注者で取り決めておくことで、次善の対応をスムーズにできます。 </a:t>
            </a:r>
            <a:endParaRPr lang="en-US" altLang="ja-JP" b="0" i="0" u="none" strike="noStrike" baseline="0" dirty="0">
              <a:solidFill>
                <a:srgbClr val="000000"/>
              </a:solidFill>
              <a:latin typeface="+mn-ea"/>
            </a:endParaRPr>
          </a:p>
          <a:p>
            <a:endParaRPr lang="en-US" altLang="ja-JP" b="0" i="0" u="none" strike="noStrike" baseline="0" dirty="0">
              <a:solidFill>
                <a:srgbClr val="000000"/>
              </a:solidFill>
              <a:latin typeface="+mn-ea"/>
            </a:endParaRPr>
          </a:p>
          <a:p>
            <a:endParaRPr lang="en-US" altLang="ja-JP" b="0" i="0" u="none" strike="noStrike" baseline="0" dirty="0">
              <a:solidFill>
                <a:srgbClr val="000000"/>
              </a:solidFill>
              <a:latin typeface="+mn-ea"/>
            </a:endParaRPr>
          </a:p>
          <a:p>
            <a:endParaRPr kumimoji="1" lang="ja-JP" altLang="en-US" sz="1000"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31</a:t>
            </a:fld>
            <a:endParaRPr lang="en-US"/>
          </a:p>
        </p:txBody>
      </p:sp>
    </p:spTree>
    <p:extLst>
      <p:ext uri="{BB962C8B-B14F-4D97-AF65-F5344CB8AC3E}">
        <p14:creationId xmlns:p14="http://schemas.microsoft.com/office/powerpoint/2010/main" val="15575850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8164B5-C57B-9FCD-45A9-0C2A94D71E1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FBDD33D-4871-08DD-7DA3-0236DA6AD53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52EE03D-5AD6-AE76-EED5-AA471DD2D104}"/>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b="0" i="0" u="none" strike="noStrike" baseline="0" dirty="0">
                <a:solidFill>
                  <a:srgbClr val="000000"/>
                </a:solidFill>
                <a:latin typeface="+mn-ea"/>
              </a:rPr>
              <a:t>　業務計画書の目次構成としては、スライドのとおりです。</a:t>
            </a:r>
            <a:endParaRPr lang="en-US" altLang="ja-JP" sz="1200" b="0" i="0" u="none" strike="noStrike" baseline="0" dirty="0">
              <a:solidFill>
                <a:srgbClr val="000000"/>
              </a:solidFill>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b="0" i="0" u="none" strike="noStrike" baseline="0" dirty="0">
                <a:solidFill>
                  <a:srgbClr val="000000"/>
                </a:solidFill>
                <a:latin typeface="+mn-ea"/>
              </a:rPr>
              <a:t>　テキスト</a:t>
            </a:r>
            <a:r>
              <a:rPr lang="en-US" altLang="ja-JP" sz="1200" b="0" i="0" u="none" strike="noStrike" baseline="0" dirty="0">
                <a:solidFill>
                  <a:srgbClr val="000000"/>
                </a:solidFill>
                <a:latin typeface="+mn-ea"/>
              </a:rPr>
              <a:t>91</a:t>
            </a:r>
            <a:r>
              <a:rPr lang="ja-JP" altLang="en-US" sz="1200" b="0" i="0" u="none" strike="noStrike" baseline="0" dirty="0">
                <a:solidFill>
                  <a:srgbClr val="000000"/>
                </a:solidFill>
                <a:latin typeface="+mn-ea"/>
              </a:rPr>
              <a:t>ページの表</a:t>
            </a:r>
            <a:r>
              <a:rPr lang="en-US" altLang="ja-JP" sz="1200" b="0" i="0" u="none" strike="noStrike" baseline="0" dirty="0">
                <a:solidFill>
                  <a:srgbClr val="000000"/>
                </a:solidFill>
                <a:latin typeface="+mn-ea"/>
              </a:rPr>
              <a:t>5-1</a:t>
            </a:r>
            <a:r>
              <a:rPr lang="ja-JP" altLang="en-US" sz="1200" b="0" i="0" u="none" strike="noStrike" baseline="0" dirty="0">
                <a:solidFill>
                  <a:srgbClr val="000000"/>
                </a:solidFill>
                <a:latin typeface="+mn-ea"/>
              </a:rPr>
              <a:t>に、目次構成と記載内容、確認すべき事項がまとめられています。</a:t>
            </a:r>
            <a:endParaRPr lang="en-US" altLang="ja-JP" sz="1200" b="0" i="0" u="none" strike="noStrike" baseline="0" dirty="0">
              <a:solidFill>
                <a:srgbClr val="000000"/>
              </a:solidFill>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sz="1200" b="0" i="0" u="none" strike="noStrike" baseline="0" dirty="0">
              <a:solidFill>
                <a:srgbClr val="000000"/>
              </a:solidFill>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b="0" i="0" u="none" strike="noStrike" baseline="0" dirty="0">
                <a:solidFill>
                  <a:srgbClr val="000000"/>
                </a:solidFill>
                <a:latin typeface="+mn-ea"/>
              </a:rPr>
              <a:t>　次のスライドから、表</a:t>
            </a:r>
            <a:r>
              <a:rPr lang="en-US" altLang="ja-JP" sz="1200" b="0" i="0" u="none" strike="noStrike" baseline="0" dirty="0">
                <a:solidFill>
                  <a:srgbClr val="000000"/>
                </a:solidFill>
                <a:latin typeface="+mn-ea"/>
              </a:rPr>
              <a:t>5-1</a:t>
            </a:r>
            <a:r>
              <a:rPr lang="ja-JP" altLang="en-US" sz="1200" b="0" i="0" u="none" strike="noStrike" baseline="0" dirty="0">
                <a:solidFill>
                  <a:srgbClr val="000000"/>
                </a:solidFill>
                <a:latin typeface="+mn-ea"/>
              </a:rPr>
              <a:t>の内容を確認していきます。</a:t>
            </a:r>
            <a:endParaRPr kumimoji="1" lang="ja-JP" altLang="en-US" sz="1200" dirty="0">
              <a:latin typeface="+mn-ea"/>
            </a:endParaRPr>
          </a:p>
        </p:txBody>
      </p:sp>
      <p:sp>
        <p:nvSpPr>
          <p:cNvPr id="4" name="スライド番号プレースホルダー 3">
            <a:extLst>
              <a:ext uri="{FF2B5EF4-FFF2-40B4-BE49-F238E27FC236}">
                <a16:creationId xmlns:a16="http://schemas.microsoft.com/office/drawing/2014/main" id="{D52F6D4F-F522-49AB-4F81-2C070D9DE72D}"/>
              </a:ext>
            </a:extLst>
          </p:cNvPr>
          <p:cNvSpPr>
            <a:spLocks noGrp="1"/>
          </p:cNvSpPr>
          <p:nvPr>
            <p:ph type="sldNum" sz="quarter" idx="10"/>
          </p:nvPr>
        </p:nvSpPr>
        <p:spPr/>
        <p:txBody>
          <a:bodyPr/>
          <a:lstStyle/>
          <a:p>
            <a:pPr>
              <a:defRPr/>
            </a:pPr>
            <a:fld id="{5800A246-F331-4198-B8ED-EC1D796FA434}" type="slidenum">
              <a:rPr lang="en-US" smtClean="0"/>
              <a:pPr>
                <a:defRPr/>
              </a:pPr>
              <a:t>32</a:t>
            </a:fld>
            <a:endParaRPr lang="en-US"/>
          </a:p>
        </p:txBody>
      </p:sp>
    </p:spTree>
    <p:extLst>
      <p:ext uri="{BB962C8B-B14F-4D97-AF65-F5344CB8AC3E}">
        <p14:creationId xmlns:p14="http://schemas.microsoft.com/office/powerpoint/2010/main" val="28522489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33</a:t>
            </a:fld>
            <a:endParaRPr lang="en-US"/>
          </a:p>
        </p:txBody>
      </p:sp>
    </p:spTree>
    <p:extLst>
      <p:ext uri="{BB962C8B-B14F-4D97-AF65-F5344CB8AC3E}">
        <p14:creationId xmlns:p14="http://schemas.microsoft.com/office/powerpoint/2010/main" val="31778638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34</a:t>
            </a:fld>
            <a:endParaRPr lang="en-US"/>
          </a:p>
        </p:txBody>
      </p:sp>
    </p:spTree>
    <p:extLst>
      <p:ext uri="{BB962C8B-B14F-4D97-AF65-F5344CB8AC3E}">
        <p14:creationId xmlns:p14="http://schemas.microsoft.com/office/powerpoint/2010/main" val="34940443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35</a:t>
            </a:fld>
            <a:endParaRPr lang="en-US"/>
          </a:p>
        </p:txBody>
      </p:sp>
    </p:spTree>
    <p:extLst>
      <p:ext uri="{BB962C8B-B14F-4D97-AF65-F5344CB8AC3E}">
        <p14:creationId xmlns:p14="http://schemas.microsoft.com/office/powerpoint/2010/main" val="9596517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36</a:t>
            </a:fld>
            <a:endParaRPr lang="en-US"/>
          </a:p>
        </p:txBody>
      </p:sp>
    </p:spTree>
    <p:extLst>
      <p:ext uri="{BB962C8B-B14F-4D97-AF65-F5344CB8AC3E}">
        <p14:creationId xmlns:p14="http://schemas.microsoft.com/office/powerpoint/2010/main" val="8385594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37</a:t>
            </a:fld>
            <a:endParaRPr lang="en-US"/>
          </a:p>
        </p:txBody>
      </p:sp>
    </p:spTree>
    <p:extLst>
      <p:ext uri="{BB962C8B-B14F-4D97-AF65-F5344CB8AC3E}">
        <p14:creationId xmlns:p14="http://schemas.microsoft.com/office/powerpoint/2010/main" val="38028177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38</a:t>
            </a:fld>
            <a:endParaRPr lang="en-US"/>
          </a:p>
        </p:txBody>
      </p:sp>
    </p:spTree>
    <p:extLst>
      <p:ext uri="{BB962C8B-B14F-4D97-AF65-F5344CB8AC3E}">
        <p14:creationId xmlns:p14="http://schemas.microsoft.com/office/powerpoint/2010/main" val="25689620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39</a:t>
            </a:fld>
            <a:endParaRPr lang="en-US"/>
          </a:p>
        </p:txBody>
      </p:sp>
    </p:spTree>
    <p:extLst>
      <p:ext uri="{BB962C8B-B14F-4D97-AF65-F5344CB8AC3E}">
        <p14:creationId xmlns:p14="http://schemas.microsoft.com/office/powerpoint/2010/main" val="1825081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D74D4D22-4455-4C91-8F5F-0FABF1318E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a:extLst>
              <a:ext uri="{FF2B5EF4-FFF2-40B4-BE49-F238E27FC236}">
                <a16:creationId xmlns:a16="http://schemas.microsoft.com/office/drawing/2014/main" id="{6B218A8F-98D1-433C-A4F2-388C0A2DB4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　テキスト</a:t>
            </a:r>
            <a:r>
              <a:rPr lang="en-US" altLang="ja-JP" dirty="0"/>
              <a:t>86</a:t>
            </a:r>
            <a:r>
              <a:rPr lang="ja-JP" altLang="en-US" dirty="0"/>
              <a:t>ページをご覧ください。</a:t>
            </a:r>
            <a:endParaRPr lang="en-US" altLang="ja-JP" dirty="0"/>
          </a:p>
          <a:p>
            <a:pPr eaLnBrk="1" hangingPunct="1">
              <a:spcBef>
                <a:spcPct val="0"/>
              </a:spcBef>
            </a:pPr>
            <a:r>
              <a:rPr lang="ja-JP" altLang="en-US" dirty="0"/>
              <a:t>　鳥獣捕獲等事業の実施にあたっては、図５－１に示すとおり数多くの工程があります。</a:t>
            </a:r>
            <a:endParaRPr lang="en-US" altLang="ja-JP" dirty="0"/>
          </a:p>
          <a:p>
            <a:pPr eaLnBrk="1" hangingPunct="1">
              <a:spcBef>
                <a:spcPct val="0"/>
              </a:spcBef>
            </a:pPr>
            <a:r>
              <a:rPr lang="ja-JP" altLang="en-US" dirty="0"/>
              <a:t>　事業を安全で効率的にかつ法令を遵守して遂行するためには、工程管理が重要です。</a:t>
            </a:r>
          </a:p>
          <a:p>
            <a:pPr eaLnBrk="1" hangingPunct="1">
              <a:spcBef>
                <a:spcPct val="0"/>
              </a:spcBef>
            </a:pPr>
            <a:r>
              <a:rPr lang="ja-JP" altLang="en-US" dirty="0"/>
              <a:t>　一般的な指定管理鳥獣捕獲等事業の流れは下記のとおりです。</a:t>
            </a:r>
          </a:p>
          <a:p>
            <a:pPr eaLnBrk="1" hangingPunct="1">
              <a:spcBef>
                <a:spcPct val="0"/>
              </a:spcBef>
            </a:pPr>
            <a:r>
              <a:rPr lang="ja-JP" altLang="en-US" dirty="0"/>
              <a:t>　①発注者である都道府県等</a:t>
            </a:r>
            <a:r>
              <a:rPr lang="ja-JP" altLang="en-US"/>
              <a:t>は、指定管理鳥獣捕獲等事業　実施</a:t>
            </a:r>
            <a:r>
              <a:rPr lang="ja-JP" altLang="en-US" dirty="0"/>
              <a:t>計画に基づき、指定管理鳥獣捕獲等事業の業務内容等を仕様書として定める。</a:t>
            </a:r>
          </a:p>
          <a:p>
            <a:pPr eaLnBrk="1" hangingPunct="1">
              <a:spcBef>
                <a:spcPct val="0"/>
              </a:spcBef>
            </a:pPr>
            <a:r>
              <a:rPr lang="ja-JP" altLang="en-US" dirty="0"/>
              <a:t>　②受託業者を選定するため入札公告を行う。</a:t>
            </a:r>
          </a:p>
          <a:p>
            <a:pPr eaLnBrk="1" hangingPunct="1">
              <a:spcBef>
                <a:spcPct val="0"/>
              </a:spcBef>
            </a:pPr>
            <a:r>
              <a:rPr lang="ja-JP" altLang="en-US" dirty="0"/>
              <a:t>　③認定鳥獣捕獲等事業者は仕様書に示された業務を遂行するために必要な費用を見積もり、発注者が定める方法で入札する（競争入札を行う場合が一般的である）。</a:t>
            </a:r>
          </a:p>
          <a:p>
            <a:pPr eaLnBrk="1" hangingPunct="1">
              <a:spcBef>
                <a:spcPct val="0"/>
              </a:spcBef>
            </a:pPr>
            <a:r>
              <a:rPr lang="ja-JP" altLang="en-US" dirty="0"/>
              <a:t>　④業務受注後、認定鳥獣捕獲等事業者は発注者である都道府県等と契約を締結し、業務を実施する。</a:t>
            </a:r>
          </a:p>
          <a:p>
            <a:pPr eaLnBrk="1" hangingPunct="1">
              <a:spcBef>
                <a:spcPct val="0"/>
              </a:spcBef>
            </a:pPr>
            <a:r>
              <a:rPr lang="ja-JP" altLang="en-US" dirty="0"/>
              <a:t>　⑤業務完了後、認定鳥獣捕獲等事業者は収集した捕獲情報や作業の記録を整理・分析し、報告書を作成する。</a:t>
            </a:r>
          </a:p>
          <a:p>
            <a:pPr eaLnBrk="1" hangingPunct="1">
              <a:spcBef>
                <a:spcPct val="0"/>
              </a:spcBef>
            </a:pPr>
            <a:r>
              <a:rPr lang="ja-JP" altLang="en-US" dirty="0"/>
              <a:t>　⑥報告書を発注者に提出し、業務完了検査を受ける。適切に業務が完了していると認められれば、契約額の支払いを受ける。</a:t>
            </a:r>
          </a:p>
          <a:p>
            <a:pPr eaLnBrk="1" hangingPunct="1">
              <a:spcBef>
                <a:spcPct val="0"/>
              </a:spcBef>
            </a:pPr>
            <a:r>
              <a:rPr lang="ja-JP" altLang="en-US" dirty="0"/>
              <a:t>　⑦発注者は業務完了後に業務の評価を行い、策定した指定管理鳥獣捕獲等事業実施計画の課題抽出と改善策の検討を行う。</a:t>
            </a:r>
            <a:endParaRPr lang="en-US" altLang="ja-JP" dirty="0"/>
          </a:p>
          <a:p>
            <a:pPr eaLnBrk="1" hangingPunct="1">
              <a:spcBef>
                <a:spcPct val="0"/>
              </a:spcBef>
            </a:pPr>
            <a:endParaRPr lang="en-US" altLang="ja-JP" dirty="0"/>
          </a:p>
        </p:txBody>
      </p:sp>
      <p:sp>
        <p:nvSpPr>
          <p:cNvPr id="17412" name="スライド番号プレースホルダー 3">
            <a:extLst>
              <a:ext uri="{FF2B5EF4-FFF2-40B4-BE49-F238E27FC236}">
                <a16:creationId xmlns:a16="http://schemas.microsoft.com/office/drawing/2014/main" id="{1CCCECEB-3FB5-430A-8332-E44225F85F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0EF62561-EE81-4F85-9AC5-686F447537A0}" type="slidenum">
              <a:rPr lang="en-US" altLang="ja-JP" smtClean="0"/>
              <a:pPr fontAlgn="base">
                <a:spcBef>
                  <a:spcPct val="0"/>
                </a:spcBef>
                <a:spcAft>
                  <a:spcPct val="0"/>
                </a:spcAft>
              </a:pPr>
              <a:t>4</a:t>
            </a:fld>
            <a:endParaRPr lang="en-US" altLang="ja-JP"/>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　業務計画書を元に、必要な許可を取得したり、関係機関等との調整や周知を行います。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BF0BF65-97D1-41E4-AD74-1770C7FDF3A6}" type="slidenum">
              <a:rPr lang="ja-JP" altLang="en-US" smtClean="0"/>
              <a:pPr>
                <a:defRPr/>
              </a:pPr>
              <a:t>40</a:t>
            </a:fld>
            <a:endParaRPr lang="ja-JP" altLang="en-US" dirty="0"/>
          </a:p>
        </p:txBody>
      </p:sp>
    </p:spTree>
    <p:extLst>
      <p:ext uri="{BB962C8B-B14F-4D97-AF65-F5344CB8AC3E}">
        <p14:creationId xmlns:p14="http://schemas.microsoft.com/office/powerpoint/2010/main" val="27385845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業務計画書を元に、捕獲作業の実施に必要となる許可等を取得します。</a:t>
            </a:r>
            <a:endParaRPr lang="en-US" altLang="ja-JP" sz="12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kern="1200" dirty="0">
                <a:solidFill>
                  <a:schemeClr val="tx1"/>
                </a:solidFill>
                <a:effectLst/>
                <a:latin typeface="+mn-lt"/>
                <a:ea typeface="+mn-ea"/>
                <a:cs typeface="+mn-cs"/>
              </a:rPr>
              <a:t>　</a:t>
            </a:r>
            <a:r>
              <a:rPr lang="ja-JP" altLang="ja-JP" sz="1200" kern="1200" dirty="0">
                <a:solidFill>
                  <a:schemeClr val="tx1"/>
                </a:solidFill>
                <a:effectLst/>
                <a:latin typeface="+mn-lt"/>
                <a:ea typeface="+mn-ea"/>
                <a:cs typeface="+mn-cs"/>
              </a:rPr>
              <a:t>申請から許可を受けるまでには一定の期間を要するため、工程計画の検討に当たっては、どの工程段階でどのような許可等（手続き）が必要かを踏まえ</a:t>
            </a:r>
            <a:r>
              <a:rPr lang="ja-JP" altLang="en-US" sz="1200" kern="1200" dirty="0">
                <a:solidFill>
                  <a:schemeClr val="tx1"/>
                </a:solidFill>
                <a:effectLst/>
                <a:latin typeface="+mn-lt"/>
                <a:ea typeface="+mn-ea"/>
                <a:cs typeface="+mn-cs"/>
              </a:rPr>
              <a:t>、</a:t>
            </a:r>
            <a:r>
              <a:rPr lang="ja-JP" altLang="ja-JP" sz="1200" kern="1200" dirty="0">
                <a:solidFill>
                  <a:schemeClr val="tx1"/>
                </a:solidFill>
                <a:effectLst/>
                <a:latin typeface="+mn-lt"/>
                <a:ea typeface="+mn-ea"/>
                <a:cs typeface="+mn-cs"/>
              </a:rPr>
              <a:t>十分な時間的な余裕を持った計画にする必要があります。</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41</a:t>
            </a:fld>
            <a:endParaRPr lang="en-US"/>
          </a:p>
        </p:txBody>
      </p:sp>
    </p:spTree>
    <p:extLst>
      <p:ext uri="{BB962C8B-B14F-4D97-AF65-F5344CB8AC3E}">
        <p14:creationId xmlns:p14="http://schemas.microsoft.com/office/powerpoint/2010/main" val="413032184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また、関係機関等との調整や周知を行います。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関係機関等としては、行政、地元住民、警察、土地所有者等が想定されます。 </a:t>
            </a:r>
          </a:p>
          <a:p>
            <a:r>
              <a:rPr lang="ja-JP" altLang="en-US" b="0" i="0" u="none" strike="noStrike" baseline="0" dirty="0">
                <a:solidFill>
                  <a:srgbClr val="000000"/>
                </a:solidFill>
                <a:latin typeface="+mn-ea"/>
              </a:rPr>
              <a:t>　行政機関が行うべき内容と、受託者が行うべき内容を検討し、役割分担をしてください。 </a:t>
            </a:r>
          </a:p>
          <a:p>
            <a:r>
              <a:rPr lang="ja-JP" altLang="en-US" b="0" i="0" u="none" strike="noStrike" baseline="0" dirty="0">
                <a:solidFill>
                  <a:srgbClr val="000000"/>
                </a:solidFill>
                <a:latin typeface="+mn-ea"/>
              </a:rPr>
              <a:t>　また、申請から許可を受けるまでには、一定の期間を要するため工程計画の検討に当たっては十分に考慮する必要があります。 </a:t>
            </a:r>
            <a:r>
              <a:rPr kumimoji="1" lang="ja-JP" altLang="en-US" dirty="0">
                <a:latin typeface="+mn-ea"/>
              </a:rPr>
              <a:t>　</a:t>
            </a:r>
            <a:endParaRPr kumimoji="1" lang="en-US" altLang="ja-JP" dirty="0">
              <a:latin typeface="+mn-ea"/>
            </a:endParaRPr>
          </a:p>
          <a:p>
            <a:endParaRPr kumimoji="1" lang="ja-JP" altLang="en-US" dirty="0">
              <a:latin typeface="+mn-ea"/>
            </a:endParaRPr>
          </a:p>
          <a:p>
            <a:r>
              <a:rPr lang="ja-JP" altLang="en-US" b="0" i="0" u="none" strike="noStrike" baseline="0" dirty="0">
                <a:solidFill>
                  <a:srgbClr val="000000"/>
                </a:solidFill>
                <a:latin typeface="+mn-ea"/>
              </a:rPr>
              <a:t>　関係機関との調整においては、発注者や地元の行政機関が行うべき内容と、受託者が行うべき内容を十分検討し、役割分担をすることが重要です。 </a:t>
            </a:r>
          </a:p>
          <a:p>
            <a:r>
              <a:rPr lang="ja-JP" altLang="en-US" b="0" i="0" u="none" strike="noStrike" baseline="0" dirty="0">
                <a:solidFill>
                  <a:srgbClr val="000000"/>
                </a:solidFill>
                <a:latin typeface="+mn-ea"/>
              </a:rPr>
              <a:t>　捕獲事業実施に際して、地域住民等の了承を得ておくことが安全な事業遂行に不可欠な事項（例えば地域住民等への作業日時や作業範囲の周知）については、地元行政等と協議します。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地元行政等との協議は、原則として事業の委託者が実施するものですが、受託者も同席して情報を共有することが不可欠です。 </a:t>
            </a:r>
          </a:p>
          <a:p>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協議の場では、表５－１に示した業務計画書の目次構成のうち、特に事業の実施位置及び方法、申請及び協議計画、緊急時の連絡体制に関して情報を共有します。これにより、地域住民等とのトラブルや事故を未然に防止するための周知、協議を一通り済ませることで、はじめて安全な捕獲作業が可能になります。 </a:t>
            </a:r>
          </a:p>
          <a:p>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なお、関係団体（地元行政等）との協議は、上記の委託者との業務計画書に関する協議と同じ機会に実施することもあります。 </a:t>
            </a:r>
            <a:endParaRPr kumimoji="1" lang="ja-JP" altLang="en-US" dirty="0">
              <a:latin typeface="+mn-ea"/>
            </a:endParaRPr>
          </a:p>
          <a:p>
            <a:endParaRPr kumimoji="1" lang="ja-JP" altLang="en-US" dirty="0">
              <a:latin typeface="+mn-ea"/>
            </a:endParaRP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42</a:t>
            </a:fld>
            <a:endParaRPr lang="en-US"/>
          </a:p>
        </p:txBody>
      </p:sp>
    </p:spTree>
    <p:extLst>
      <p:ext uri="{BB962C8B-B14F-4D97-AF65-F5344CB8AC3E}">
        <p14:creationId xmlns:p14="http://schemas.microsoft.com/office/powerpoint/2010/main" val="9752151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spcBef>
                <a:spcPct val="0"/>
              </a:spcBef>
            </a:pPr>
            <a:r>
              <a:rPr lang="ja-JP" altLang="en-US" dirty="0"/>
              <a:t>　業務計画に沿って実際に捕獲作業を実施します。</a:t>
            </a:r>
            <a:endParaRPr lang="en-US" altLang="ja-JP" dirty="0"/>
          </a:p>
          <a:p>
            <a:pPr eaLnBrk="1" hangingPunct="1">
              <a:spcBef>
                <a:spcPct val="0"/>
              </a:spcBef>
            </a:pPr>
            <a:endParaRPr lang="en-US" altLang="ja-JP" dirty="0"/>
          </a:p>
          <a:p>
            <a:r>
              <a:rPr kumimoji="1" lang="ja-JP" altLang="en-US" dirty="0"/>
              <a:t>　作業開始時と終了時にはミーティングを行い、その日に行う作業や安全管理のために必要な注意事項を十分に確認してください。</a:t>
            </a:r>
          </a:p>
          <a:p>
            <a:r>
              <a:rPr kumimoji="1" lang="ja-JP" altLang="en-US" dirty="0"/>
              <a:t>　報告や確認が必要な項目ついては、報告様式やチェックシートを作成し、もれなく確認できるように配慮してください。</a:t>
            </a:r>
          </a:p>
          <a:p>
            <a:r>
              <a:rPr kumimoji="1" lang="ja-JP" altLang="en-US" dirty="0"/>
              <a:t>　山岳地帯での捕獲等、特に高度な安全管理が求められる場合等は、発注者も立会いのもと作業することもありえます。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BF0BF65-97D1-41E4-AD74-1770C7FDF3A6}" type="slidenum">
              <a:rPr lang="ja-JP" altLang="en-US" smtClean="0"/>
              <a:pPr>
                <a:defRPr/>
              </a:pPr>
              <a:t>43</a:t>
            </a:fld>
            <a:endParaRPr lang="ja-JP" altLang="en-US" dirty="0"/>
          </a:p>
        </p:txBody>
      </p:sp>
    </p:spTree>
    <p:extLst>
      <p:ext uri="{BB962C8B-B14F-4D97-AF65-F5344CB8AC3E}">
        <p14:creationId xmlns:p14="http://schemas.microsoft.com/office/powerpoint/2010/main" val="1923912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捕獲作業は業務計画書にしたがって実施します。</a:t>
            </a:r>
            <a:endParaRPr lang="en-US" altLang="ja-JP" b="0" i="0" u="none" strike="noStrike" baseline="0" dirty="0">
              <a:solidFill>
                <a:srgbClr val="000000"/>
              </a:solidFill>
              <a:latin typeface="+mn-ea"/>
            </a:endParaRPr>
          </a:p>
          <a:p>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捕獲作業において報告や確認が必要な項目については、報告様式やチェックシート等の作業記録を作成し、もれなく確認できるよう準備することが必要です。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作業記録は、業務の進行管理や事後検証のために必要となる基礎資料の１つです。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事業の目的や作業内容によって必要となる情報は異なります。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したがって作業記録の様式は、受注した事業ごとに発注者と十分協議のうえ決定する必要があります。 </a:t>
            </a:r>
            <a:endParaRPr lang="en-US" altLang="ja-JP" b="0" i="0" u="none" strike="noStrike" baseline="0" dirty="0">
              <a:solidFill>
                <a:srgbClr val="000000"/>
              </a:solidFill>
              <a:latin typeface="+mn-ea"/>
            </a:endParaRPr>
          </a:p>
          <a:p>
            <a:endParaRPr lang="ja-JP" altLang="en-US" b="0" i="0" u="none" strike="noStrike" baseline="0" dirty="0">
              <a:solidFill>
                <a:srgbClr val="000000"/>
              </a:solidFill>
              <a:latin typeface="+mn-ea"/>
            </a:endParaRPr>
          </a:p>
          <a:p>
            <a:r>
              <a:rPr lang="ja-JP" altLang="en-US" b="0" i="0" u="none" strike="noStrike" baseline="0" dirty="0">
                <a:solidFill>
                  <a:srgbClr val="000000"/>
                </a:solidFill>
                <a:latin typeface="+mn-ea"/>
              </a:rPr>
              <a:t>　捕獲作業に着手する前に、作業に関わる全ての事業従事者が、実際の作業内容について十分理解しておくことが必要です。</a:t>
            </a:r>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44</a:t>
            </a:fld>
            <a:endParaRPr lang="en-US"/>
          </a:p>
        </p:txBody>
      </p:sp>
    </p:spTree>
    <p:extLst>
      <p:ext uri="{BB962C8B-B14F-4D97-AF65-F5344CB8AC3E}">
        <p14:creationId xmlns:p14="http://schemas.microsoft.com/office/powerpoint/2010/main" val="192835203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作業開始時と終了時にはミーティングを行い、その日に行う作業や安全管理のために必要な注意事項を十分に確認してください。 </a:t>
            </a:r>
          </a:p>
          <a:p>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山岳地帯での捕獲等、特に高度な安全管理が求められる場合等は、発注者も立会いのもと作業することもあり得ます。 </a:t>
            </a:r>
          </a:p>
          <a:p>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事業管理責任者は捕獲現場に応じて、業務が円滑に進むよう、作業マニュアルを作成する場合もあります。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作業全体の流れや作業項目を整理し、捕獲従事者に十分理解させたうえで、捕獲作業に従事させます。 </a:t>
            </a:r>
            <a:endParaRPr lang="en-US" altLang="ja-JP" b="0" i="0" u="none" strike="noStrike" baseline="0" dirty="0">
              <a:solidFill>
                <a:srgbClr val="000000"/>
              </a:solidFill>
              <a:latin typeface="+mn-ea"/>
            </a:endParaRP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45</a:t>
            </a:fld>
            <a:endParaRPr lang="en-US"/>
          </a:p>
        </p:txBody>
      </p:sp>
    </p:spTree>
    <p:extLst>
      <p:ext uri="{BB962C8B-B14F-4D97-AF65-F5344CB8AC3E}">
        <p14:creationId xmlns:p14="http://schemas.microsoft.com/office/powerpoint/2010/main" val="146043096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事業管理責任者は捕獲現場に応じて、業務が円滑に進むよう、作業マニュアルを作成する場合もあります。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作業全体の流れや作業項目を整理し、捕獲従事者に十分理解させたうえで、捕獲作業に従事させます。 </a:t>
            </a:r>
            <a:endParaRPr lang="en-US" altLang="ja-JP" b="0" i="0" u="none" strike="noStrike" baseline="0" dirty="0">
              <a:solidFill>
                <a:srgbClr val="000000"/>
              </a:solidFill>
              <a:latin typeface="+mn-ea"/>
            </a:endParaRP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46</a:t>
            </a:fld>
            <a:endParaRPr lang="en-US"/>
          </a:p>
        </p:txBody>
      </p:sp>
    </p:spTree>
    <p:extLst>
      <p:ext uri="{BB962C8B-B14F-4D97-AF65-F5344CB8AC3E}">
        <p14:creationId xmlns:p14="http://schemas.microsoft.com/office/powerpoint/2010/main" val="386391045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捕獲作業の実施時には、事業管理責任者と捕獲従事者が集合して、作業前の確認作業を行います。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事業管理責任者が不在の場合は、現場監督者が業務計画書に基づいて必要な項目を確認し、各従事者が行うべき作業を皆で確認します。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また、捕獲従事者の装備品等に</a:t>
            </a:r>
            <a:r>
              <a:rPr lang="ja-JP" altLang="en-US" b="0" i="0" u="none" strike="noStrike" baseline="0" dirty="0">
                <a:latin typeface="+mn-ea"/>
              </a:rPr>
              <a:t>漏れがないか、適正な機材を携行しているか、現場監督者が中心となって確認します。 </a:t>
            </a:r>
            <a:endParaRPr lang="en-US" altLang="ja-JP" b="0" i="0" u="none" strike="noStrike" baseline="0" dirty="0">
              <a:latin typeface="+mn-ea"/>
            </a:endParaRPr>
          </a:p>
          <a:p>
            <a:endParaRPr lang="ja-JP" altLang="en-US" b="0" i="0" u="none" strike="noStrike" baseline="0" dirty="0">
              <a:latin typeface="+mn-ea"/>
            </a:endParaRPr>
          </a:p>
          <a:p>
            <a:r>
              <a:rPr lang="ja-JP" altLang="en-US" b="0" i="0" u="none" strike="noStrike" baseline="0" dirty="0">
                <a:latin typeface="+mn-ea"/>
              </a:rPr>
              <a:t>　特に、報告が必要な項目については入念に確認し、報告の方法や連絡体制について捕獲チーム内で認識のずれがないようにしておきます。 </a:t>
            </a:r>
            <a:endParaRPr lang="en-US" altLang="ja-JP" b="0" i="0" u="none" strike="noStrike" baseline="0" dirty="0">
              <a:latin typeface="+mn-ea"/>
            </a:endParaRPr>
          </a:p>
          <a:p>
            <a:endParaRPr lang="ja-JP" altLang="en-US" b="0" i="0" u="none" strike="noStrike" baseline="0" dirty="0">
              <a:latin typeface="+mn-ea"/>
            </a:endParaRPr>
          </a:p>
          <a:p>
            <a:r>
              <a:rPr lang="ja-JP" altLang="en-US" b="0" i="0" u="none" strike="noStrike" baseline="0" dirty="0">
                <a:latin typeface="+mn-ea"/>
              </a:rPr>
              <a:t>　作業開始前ミーティングにおける主な確認事項</a:t>
            </a:r>
            <a:r>
              <a:rPr lang="en-US" altLang="ja-JP" b="0" i="0" u="none" strike="noStrike" baseline="0" dirty="0">
                <a:latin typeface="+mn-ea"/>
              </a:rPr>
              <a:t> </a:t>
            </a:r>
          </a:p>
          <a:p>
            <a:r>
              <a:rPr lang="ja-JP" altLang="en-US" b="0" i="0" u="none" strike="noStrike" baseline="0" dirty="0">
                <a:latin typeface="+mn-ea"/>
              </a:rPr>
              <a:t>　・当日の業務内容の確認（捕獲方法、スケジュール、場所、役割分担等） </a:t>
            </a:r>
          </a:p>
          <a:p>
            <a:r>
              <a:rPr lang="ja-JP" altLang="en-US" b="0" i="0" u="none" strike="noStrike" baseline="0" dirty="0">
                <a:latin typeface="+mn-ea"/>
              </a:rPr>
              <a:t>　・従事者の健康状態の確認、装備チェック </a:t>
            </a:r>
          </a:p>
          <a:p>
            <a:r>
              <a:rPr lang="ja-JP" altLang="en-US" b="0" i="0" u="none" strike="noStrike" baseline="0" dirty="0">
                <a:latin typeface="+mn-ea"/>
              </a:rPr>
              <a:t>　・連絡方法の確認 </a:t>
            </a:r>
          </a:p>
          <a:p>
            <a:r>
              <a:rPr lang="ja-JP" altLang="en-US" b="0" i="0" u="none" strike="noStrike" baseline="0" dirty="0">
                <a:latin typeface="+mn-ea"/>
              </a:rPr>
              <a:t>　・注意事項の確認 </a:t>
            </a:r>
          </a:p>
          <a:p>
            <a:r>
              <a:rPr lang="ja-JP" altLang="en-US" b="0" i="0" u="none" strike="noStrike" baseline="0" dirty="0">
                <a:latin typeface="+mn-ea"/>
              </a:rPr>
              <a:t>　・要報告項目と報告方法の確認 </a:t>
            </a: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47</a:t>
            </a:fld>
            <a:endParaRPr lang="en-US"/>
          </a:p>
        </p:txBody>
      </p:sp>
    </p:spTree>
    <p:extLst>
      <p:ext uri="{BB962C8B-B14F-4D97-AF65-F5344CB8AC3E}">
        <p14:creationId xmlns:p14="http://schemas.microsoft.com/office/powerpoint/2010/main" val="17855242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法令を遵守し、仕様書、業務計画書、作業開始時ミーティングの指示にしたがって適切に作業を実施します。 </a:t>
            </a:r>
          </a:p>
          <a:p>
            <a:r>
              <a:rPr lang="ja-JP" altLang="en-US" b="0" i="0" u="none" strike="noStrike" baseline="0" dirty="0">
                <a:solidFill>
                  <a:srgbClr val="000000"/>
                </a:solidFill>
                <a:latin typeface="+mn-ea"/>
              </a:rPr>
              <a:t>　捕獲作業は、原則として単独で行わず、２名以上で行います。</a:t>
            </a:r>
            <a:endParaRPr lang="en-US" altLang="ja-JP" b="0" i="0" u="none" strike="noStrike" baseline="0" dirty="0">
              <a:solidFill>
                <a:srgbClr val="000000"/>
              </a:solidFill>
              <a:latin typeface="+mn-ea"/>
            </a:endParaRPr>
          </a:p>
          <a:p>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一時的に単独で作業することがある場合でも、無線や携帯電話での定時的な連絡等で、万一の場合にすぐに駆けつけられる範囲に他の捕獲従事者を配置し、常に作業の進行状況や安全を確認できるようにします。</a:t>
            </a:r>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48</a:t>
            </a:fld>
            <a:endParaRPr lang="en-US"/>
          </a:p>
        </p:txBody>
      </p:sp>
    </p:spTree>
    <p:extLst>
      <p:ext uri="{BB962C8B-B14F-4D97-AF65-F5344CB8AC3E}">
        <p14:creationId xmlns:p14="http://schemas.microsoft.com/office/powerpoint/2010/main" val="2368832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捕獲個体は、業務計画書に定めた方法に沿って搬出・処分します。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市町村が定めた、あるいは事前に発注者と協議した方法に沿って処分します。</a:t>
            </a:r>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49</a:t>
            </a:fld>
            <a:endParaRPr lang="en-US"/>
          </a:p>
        </p:txBody>
      </p:sp>
    </p:spTree>
    <p:extLst>
      <p:ext uri="{BB962C8B-B14F-4D97-AF65-F5344CB8AC3E}">
        <p14:creationId xmlns:p14="http://schemas.microsoft.com/office/powerpoint/2010/main" val="3119232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latin typeface="+mn-ea"/>
              </a:rPr>
              <a:t>　委託業務、請負業務とは、事業主体（発注者）と契約を締結して実施する業務であり、受注者には、契約を履行する責任が発生し、契約内容を確実に遂行し、求められる成果を上げることが要求されます。</a:t>
            </a:r>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5</a:t>
            </a:fld>
            <a:endParaRPr lang="en-US"/>
          </a:p>
        </p:txBody>
      </p:sp>
    </p:spTree>
    <p:extLst>
      <p:ext uri="{BB962C8B-B14F-4D97-AF65-F5344CB8AC3E}">
        <p14:creationId xmlns:p14="http://schemas.microsoft.com/office/powerpoint/2010/main" val="259258311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捕獲作業に当たっては、作業項目、捕獲場所、作業人数、捕獲した鳥獣の種類、捕獲数、目撃数、捕獲に使用した猟具の種類、わなの稼働数、処置の概要等の捕獲情報を記録します。</a:t>
            </a:r>
            <a:endParaRPr lang="en-US" altLang="ja-JP" b="0" i="0" u="none" strike="noStrike" baseline="0" dirty="0">
              <a:solidFill>
                <a:srgbClr val="000000"/>
              </a:solidFill>
              <a:latin typeface="+mn-ea"/>
            </a:endParaRPr>
          </a:p>
          <a:p>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細かくみていくと、</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・作業項目：調査・捕獲・個体の処分・その他</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・捕獲場所：ハンターマップのメッシュ番号</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・作業人数：捕獲従事者と、それ以外の従事者</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・捕獲した鳥獣の種類：ニホンジカ・イノシシ</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・捕獲数：雌雄別、幼成獣別等</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・目撃数</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・捕獲に使用した猟具の種類</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・わなの稼働数</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・処置の概要等</a:t>
            </a:r>
            <a:endParaRPr lang="en-US" altLang="ja-JP" b="0" i="0" u="none" strike="noStrike" baseline="0" dirty="0">
              <a:solidFill>
                <a:srgbClr val="000000"/>
              </a:solidFill>
              <a:latin typeface="+mn-ea"/>
            </a:endParaRPr>
          </a:p>
          <a:p>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これらの情報は指定管理鳥獣捕獲等事業の評価を行う際に必ず必要になる情報です。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捕獲従事者は都道府県の指示に従い捕獲時に何を記録する必要があるのかを理解し、捕獲時に正確な情報を記録する必要があります。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a:t>
            </a:r>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50</a:t>
            </a:fld>
            <a:endParaRPr lang="en-US"/>
          </a:p>
        </p:txBody>
      </p:sp>
    </p:spTree>
    <p:extLst>
      <p:ext uri="{BB962C8B-B14F-4D97-AF65-F5344CB8AC3E}">
        <p14:creationId xmlns:p14="http://schemas.microsoft.com/office/powerpoint/2010/main" val="255930995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作業終了時には、ミーティングを行い、下記のような事項を確認します。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・終了した業務内容と捕獲成果、進行状況の確認。</a:t>
            </a:r>
          </a:p>
          <a:p>
            <a:r>
              <a:rPr lang="ja-JP" altLang="en-US" b="0" i="0" u="none" strike="noStrike" baseline="0" dirty="0">
                <a:solidFill>
                  <a:srgbClr val="000000"/>
                </a:solidFill>
                <a:latin typeface="+mn-ea"/>
              </a:rPr>
              <a:t>　・報告事項の確認</a:t>
            </a:r>
          </a:p>
          <a:p>
            <a:r>
              <a:rPr lang="ja-JP" altLang="en-US" b="0" i="0" u="none" strike="noStrike" baseline="0" dirty="0">
                <a:solidFill>
                  <a:srgbClr val="000000"/>
                </a:solidFill>
                <a:latin typeface="+mn-ea"/>
              </a:rPr>
              <a:t>　・注意事項、反省点の確認。 </a:t>
            </a:r>
          </a:p>
          <a:p>
            <a:r>
              <a:rPr lang="ja-JP" altLang="en-US" b="0" i="0" u="none" strike="noStrike" baseline="0" dirty="0">
                <a:solidFill>
                  <a:srgbClr val="000000"/>
                </a:solidFill>
                <a:latin typeface="+mn-ea"/>
              </a:rPr>
              <a:t>　・作業記録や報告書の提出 </a:t>
            </a:r>
          </a:p>
          <a:p>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作業記録や報告書は、業務の進行管理や事後検証のために、毎日きちんと作成しておく必要があります。 </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捕獲従事者は、その日のうちに事業者に作業記録を提出し、事業者はそれを確認します。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特に、事故や違反があった場合は、速やかに事業者や発注者に報告して、適切な対応をとる必要があります。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また、事故や違反に至らないものでも、安全確保の上で気になることがあれば、関係者で共有しておく必要があります。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さらに、周辺の住民等からのクレーム等があった場合は、事業者を通じて発注者に報告し、指示に沿って対応します。 </a:t>
            </a:r>
            <a:endParaRPr lang="en-US" altLang="ja-JP" b="0" i="0" u="none" strike="noStrike" baseline="0" dirty="0">
              <a:solidFill>
                <a:srgbClr val="000000"/>
              </a:solidFill>
              <a:latin typeface="+mn-ea"/>
            </a:endParaRPr>
          </a:p>
          <a:p>
            <a:endParaRPr lang="ja-JP" altLang="en-US" b="0" i="0" u="none" strike="noStrike" baseline="0" dirty="0">
              <a:solidFill>
                <a:srgbClr val="000000"/>
              </a:solidFill>
              <a:latin typeface="+mn-ea"/>
            </a:endParaRPr>
          </a:p>
          <a:p>
            <a:r>
              <a:rPr lang="ja-JP" altLang="en-US" b="0" i="0" u="none" strike="noStrike" baseline="0" dirty="0">
                <a:solidFill>
                  <a:srgbClr val="000000"/>
                </a:solidFill>
                <a:latin typeface="+mn-ea"/>
              </a:rPr>
              <a:t>　ミーティングを行うことで、捕獲従事者と事業者の間での意思疎通を密にし、必要があれば発注者や関係者と協議して速やかに改善できる体制をとってください。 </a:t>
            </a:r>
            <a:endParaRPr lang="en-US" altLang="ja-JP" b="0" i="0" u="none" strike="noStrike" baseline="0" dirty="0">
              <a:solidFill>
                <a:srgbClr val="000000"/>
              </a:solidFill>
              <a:latin typeface="+mn-ea"/>
            </a:endParaRPr>
          </a:p>
          <a:p>
            <a:endParaRPr lang="en-US" altLang="ja-JP" b="0" i="0" u="none" strike="noStrike" baseline="0" dirty="0">
              <a:solidFill>
                <a:srgbClr val="000000"/>
              </a:solidFill>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51</a:t>
            </a:fld>
            <a:endParaRPr lang="en-US"/>
          </a:p>
        </p:txBody>
      </p:sp>
    </p:spTree>
    <p:extLst>
      <p:ext uri="{BB962C8B-B14F-4D97-AF65-F5344CB8AC3E}">
        <p14:creationId xmlns:p14="http://schemas.microsoft.com/office/powerpoint/2010/main" val="168224735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　安全管理マニュアルについて説明します。</a:t>
            </a:r>
            <a:endParaRPr lang="en-US" altLang="ja-JP" dirty="0"/>
          </a:p>
        </p:txBody>
      </p:sp>
      <p:sp>
        <p:nvSpPr>
          <p:cNvPr id="4" name="スライド番号プレースホルダー 3"/>
          <p:cNvSpPr>
            <a:spLocks noGrp="1"/>
          </p:cNvSpPr>
          <p:nvPr>
            <p:ph type="sldNum" sz="quarter" idx="5"/>
          </p:nvPr>
        </p:nvSpPr>
        <p:spPr/>
        <p:txBody>
          <a:bodyPr/>
          <a:lstStyle/>
          <a:p>
            <a:pPr>
              <a:defRPr/>
            </a:pPr>
            <a:fld id="{2BF0BF65-97D1-41E4-AD74-1770C7FDF3A6}" type="slidenum">
              <a:rPr lang="ja-JP" altLang="en-US" smtClean="0"/>
              <a:pPr>
                <a:defRPr/>
              </a:pPr>
              <a:t>52</a:t>
            </a:fld>
            <a:endParaRPr lang="ja-JP" altLang="en-US" dirty="0"/>
          </a:p>
        </p:txBody>
      </p:sp>
    </p:spTree>
    <p:extLst>
      <p:ext uri="{BB962C8B-B14F-4D97-AF65-F5344CB8AC3E}">
        <p14:creationId xmlns:p14="http://schemas.microsoft.com/office/powerpoint/2010/main" val="82983808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b="0" i="0" u="none" strike="noStrike" baseline="0" dirty="0">
                <a:solidFill>
                  <a:srgbClr val="000000"/>
                </a:solidFill>
                <a:latin typeface="+mn-ea"/>
              </a:rPr>
              <a:t>　認定鳥獣捕獲等事業者は、認定を受ける際に安全管理規程を作成し提出することが義務付けられています。</a:t>
            </a:r>
            <a:endParaRPr lang="en-US" altLang="ja-JP" sz="1200" b="0" i="0" u="none" strike="noStrike" baseline="0" dirty="0">
              <a:solidFill>
                <a:srgbClr val="000000"/>
              </a:solidFill>
              <a:latin typeface="+mn-ea"/>
            </a:endParaRPr>
          </a:p>
          <a:p>
            <a:r>
              <a:rPr lang="ja-JP" altLang="en-US" sz="1200" b="0" i="0" u="none" strike="noStrike" baseline="0" dirty="0">
                <a:solidFill>
                  <a:srgbClr val="000000"/>
                </a:solidFill>
                <a:latin typeface="+mn-ea"/>
              </a:rPr>
              <a:t>　しかし、捕獲現場で未然に事故を防止するためには、安全管理規程だけでなく、より様々な場面での具体的な対応等を定めた安全管理マニュアルの整備と運用が必要です。</a:t>
            </a:r>
            <a:endParaRPr lang="en-US" altLang="ja-JP" sz="1200" b="0" i="0" u="none" strike="noStrike" baseline="0" dirty="0">
              <a:solidFill>
                <a:srgbClr val="000000"/>
              </a:solidFill>
              <a:latin typeface="+mn-ea"/>
            </a:endParaRPr>
          </a:p>
          <a:p>
            <a:r>
              <a:rPr lang="ja-JP" altLang="en-US" sz="1200" b="0" i="0" u="none" strike="noStrike" baseline="0" dirty="0">
                <a:solidFill>
                  <a:srgbClr val="000000"/>
                </a:solidFill>
                <a:latin typeface="+mn-ea"/>
              </a:rPr>
              <a:t>　こういった安全管理マニュアルは、受託した業務ごとに精査し、現場条件や作業内容に合致したものを作り上げていく必要があると考えられます。</a:t>
            </a:r>
            <a:endParaRPr lang="en-US" altLang="ja-JP" sz="1200" b="0" i="0" u="none" strike="noStrike" baseline="0" dirty="0">
              <a:solidFill>
                <a:srgbClr val="000000"/>
              </a:solidFill>
              <a:latin typeface="+mn-ea"/>
            </a:endParaRPr>
          </a:p>
          <a:p>
            <a:r>
              <a:rPr lang="ja-JP" altLang="en-US" sz="1200" b="0" i="0" u="none" strike="noStrike" baseline="0" dirty="0">
                <a:solidFill>
                  <a:srgbClr val="000000"/>
                </a:solidFill>
                <a:latin typeface="+mn-ea"/>
              </a:rPr>
              <a:t>　事業管理責任者が中心となり、各捕獲現場に応じたマニュアルを運用していくことが重要です。 </a:t>
            </a:r>
            <a:endParaRPr kumimoji="1" lang="ja-JP" altLang="en-US" dirty="0">
              <a:latin typeface="+mn-ea"/>
            </a:endParaRP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53</a:t>
            </a:fld>
            <a:endParaRPr lang="en-US"/>
          </a:p>
        </p:txBody>
      </p:sp>
    </p:spTree>
    <p:extLst>
      <p:ext uri="{BB962C8B-B14F-4D97-AF65-F5344CB8AC3E}">
        <p14:creationId xmlns:p14="http://schemas.microsoft.com/office/powerpoint/2010/main" val="280299933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　全ての業務の終了後には、発注者に業務報告書を提出する必要があります。</a:t>
            </a:r>
            <a:endParaRPr kumimoji="1" lang="en-US" altLang="ja-JP" dirty="0"/>
          </a:p>
          <a:p>
            <a:pPr eaLnBrk="1" hangingPunct="1">
              <a:spcBef>
                <a:spcPct val="0"/>
              </a:spcBef>
            </a:pPr>
            <a:r>
              <a:rPr kumimoji="1" lang="ja-JP" altLang="en-US" dirty="0"/>
              <a:t>　あわせて、捕獲情報の記録についても、発注者の指示に従って提出します。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BF0BF65-97D1-41E4-AD74-1770C7FDF3A6}" type="slidenum">
              <a:rPr lang="ja-JP" altLang="en-US" smtClean="0"/>
              <a:pPr>
                <a:defRPr/>
              </a:pPr>
              <a:t>54</a:t>
            </a:fld>
            <a:endParaRPr lang="ja-JP" altLang="en-US" dirty="0"/>
          </a:p>
        </p:txBody>
      </p:sp>
    </p:spTree>
    <p:extLst>
      <p:ext uri="{BB962C8B-B14F-4D97-AF65-F5344CB8AC3E}">
        <p14:creationId xmlns:p14="http://schemas.microsoft.com/office/powerpoint/2010/main" val="401287155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全ての業務の終了後には、発注者に業務報告書を提出する必要があります。 </a:t>
            </a:r>
            <a:endParaRPr lang="en-US" altLang="ja-JP" b="0" i="0" u="none" strike="noStrike" baseline="0" dirty="0">
              <a:solidFill>
                <a:srgbClr val="000000"/>
              </a:solidFill>
              <a:latin typeface="+mn-ea"/>
            </a:endParaRPr>
          </a:p>
          <a:p>
            <a:endParaRPr lang="ja-JP" altLang="en-US" b="0" i="0" u="none" strike="noStrike" baseline="0" dirty="0">
              <a:solidFill>
                <a:srgbClr val="000000"/>
              </a:solidFill>
              <a:latin typeface="+mn-ea"/>
            </a:endParaRPr>
          </a:p>
          <a:p>
            <a:r>
              <a:rPr lang="ja-JP" altLang="en-US" b="0" i="0" u="none" strike="noStrike" baseline="0" dirty="0">
                <a:solidFill>
                  <a:srgbClr val="000000"/>
                </a:solidFill>
                <a:latin typeface="+mn-ea"/>
              </a:rPr>
              <a:t>　業務報告書の目的の１つは、実施した業務が仕様を満たしているかを客観的に示すことです。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したがって、作業記録や捕獲情報の記録といった証拠書類等とあわせて取りまとめる必要があります。</a:t>
            </a:r>
            <a:endParaRPr lang="en-US" altLang="ja-JP" b="0" i="0" u="none" strike="noStrike" baseline="0" dirty="0">
              <a:solidFill>
                <a:srgbClr val="000000"/>
              </a:solidFill>
              <a:latin typeface="+mn-ea"/>
            </a:endParaRPr>
          </a:p>
          <a:p>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また、業務報告書のもう１つの目的は、作業記録等で得られたデータを分析し、事業としての改善点、事業者としてより効率的・効果的な捕獲方法や実施体制を検討することにあります。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こういった事業評価の積み重ねが、認定鳥獣捕獲等事業者の責務を果たすことにつながっていきます。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a:t>
            </a:r>
          </a:p>
          <a:p>
            <a:r>
              <a:rPr lang="ja-JP" altLang="en-US" b="0" i="0" u="none" strike="noStrike" baseline="0" dirty="0">
                <a:solidFill>
                  <a:srgbClr val="000000"/>
                </a:solidFill>
                <a:latin typeface="+mn-ea"/>
              </a:rPr>
              <a:t>　なお、業務報告書は発注者に提出するものとは別に、事業者で保管するためのものも作成しておくようにしてください 。</a:t>
            </a:r>
          </a:p>
          <a:p>
            <a:r>
              <a:rPr lang="ja-JP" altLang="en-US" b="0" i="0" u="none" strike="noStrike" baseline="0" dirty="0">
                <a:solidFill>
                  <a:srgbClr val="000000"/>
                </a:solidFill>
                <a:latin typeface="+mn-ea"/>
              </a:rPr>
              <a:t>　あわせて、捕獲情報の記録についても、発注者の指示に従って提出します。 </a:t>
            </a:r>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55</a:t>
            </a:fld>
            <a:endParaRPr lang="en-US"/>
          </a:p>
        </p:txBody>
      </p:sp>
    </p:spTree>
    <p:extLst>
      <p:ext uri="{BB962C8B-B14F-4D97-AF65-F5344CB8AC3E}">
        <p14:creationId xmlns:p14="http://schemas.microsoft.com/office/powerpoint/2010/main" val="223934161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　最後に、</a:t>
            </a:r>
            <a:r>
              <a:rPr kumimoji="1" lang="ja-JP" altLang="en-US" dirty="0"/>
              <a:t>事業完了後に必要な対応について説明します。</a:t>
            </a:r>
          </a:p>
        </p:txBody>
      </p:sp>
      <p:sp>
        <p:nvSpPr>
          <p:cNvPr id="4" name="スライド番号プレースホルダー 3"/>
          <p:cNvSpPr>
            <a:spLocks noGrp="1"/>
          </p:cNvSpPr>
          <p:nvPr>
            <p:ph type="sldNum" sz="quarter" idx="5"/>
          </p:nvPr>
        </p:nvSpPr>
        <p:spPr/>
        <p:txBody>
          <a:bodyPr/>
          <a:lstStyle/>
          <a:p>
            <a:pPr>
              <a:defRPr/>
            </a:pPr>
            <a:fld id="{2BF0BF65-97D1-41E4-AD74-1770C7FDF3A6}" type="slidenum">
              <a:rPr lang="ja-JP" altLang="en-US" smtClean="0"/>
              <a:pPr>
                <a:defRPr/>
              </a:pPr>
              <a:t>56</a:t>
            </a:fld>
            <a:endParaRPr lang="ja-JP" altLang="en-US" dirty="0"/>
          </a:p>
        </p:txBody>
      </p:sp>
    </p:spTree>
    <p:extLst>
      <p:ext uri="{BB962C8B-B14F-4D97-AF65-F5344CB8AC3E}">
        <p14:creationId xmlns:p14="http://schemas.microsoft.com/office/powerpoint/2010/main" val="148993066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solidFill>
                  <a:srgbClr val="000000"/>
                </a:solidFill>
                <a:latin typeface="+mn-ea"/>
              </a:rPr>
              <a:t>　　証拠書類については、発注者の監査機関が行う会計監査や会計検査院の実地検査等において、再提出が求められることも考えられます。</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事業完了後、事業に関連する証拠書類は発注者に相談し、必要に応じて一定期間保管しておくようにしてください。</a:t>
            </a:r>
            <a:endParaRPr lang="en-US" altLang="ja-JP" b="0" i="0" u="none" strike="noStrike" baseline="0" dirty="0">
              <a:solidFill>
                <a:srgbClr val="000000"/>
              </a:solidFill>
              <a:latin typeface="+mn-ea"/>
            </a:endParaRPr>
          </a:p>
          <a:p>
            <a:r>
              <a:rPr lang="ja-JP" altLang="en-US" b="0" i="0" u="none" strike="noStrike" baseline="0" dirty="0">
                <a:solidFill>
                  <a:srgbClr val="000000"/>
                </a:solidFill>
                <a:latin typeface="+mn-ea"/>
              </a:rPr>
              <a:t>　　また、労働法等で一定期間保管が義務付けられている勤務簿等の労務管理資料についても、同様の対応が必要です。 </a:t>
            </a:r>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57</a:t>
            </a:fld>
            <a:endParaRPr lang="en-US"/>
          </a:p>
        </p:txBody>
      </p:sp>
    </p:spTree>
    <p:extLst>
      <p:ext uri="{BB962C8B-B14F-4D97-AF65-F5344CB8AC3E}">
        <p14:creationId xmlns:p14="http://schemas.microsoft.com/office/powerpoint/2010/main" val="2880603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latin typeface="+mn-ea"/>
              </a:rPr>
              <a:t>　指定管理鳥獣捕獲等事業等の業務を受託するためには、入札参加資格が必要です。</a:t>
            </a:r>
            <a:endParaRPr lang="en-US" altLang="ja-JP" b="0" i="0" u="none" strike="noStrike" baseline="0" dirty="0">
              <a:latin typeface="+mn-ea"/>
            </a:endParaRPr>
          </a:p>
          <a:p>
            <a:r>
              <a:rPr lang="ja-JP" altLang="en-US" b="0" i="0" u="none" strike="noStrike" baseline="0" dirty="0">
                <a:latin typeface="+mn-ea"/>
              </a:rPr>
              <a:t> </a:t>
            </a:r>
          </a:p>
          <a:p>
            <a:r>
              <a:rPr lang="ja-JP" altLang="en-US" b="0" i="0" u="none" strike="noStrike" baseline="0" dirty="0">
                <a:latin typeface="+mn-ea"/>
              </a:rPr>
              <a:t>　発注者が都道府県の場合、都道府県ごとに入札参加資格の取得が必要となります。</a:t>
            </a:r>
            <a:endParaRPr lang="en-US" altLang="ja-JP" b="0" i="0" u="none" strike="noStrike" baseline="0" dirty="0">
              <a:latin typeface="+mn-ea"/>
            </a:endParaRPr>
          </a:p>
          <a:p>
            <a:r>
              <a:rPr lang="ja-JP" altLang="en-US" b="0" i="0" u="none" strike="noStrike" baseline="0" dirty="0">
                <a:latin typeface="+mn-ea"/>
              </a:rPr>
              <a:t>　発注者が国の場合、各省庁における物品の製造・販売等に係る一般競争（指名競争）の入札参加資格である、全省庁統一参加資格の取得が必要です。 </a:t>
            </a:r>
          </a:p>
          <a:p>
            <a:r>
              <a:rPr lang="ja-JP" altLang="en-US" b="0" i="0" u="none" strike="noStrike" baseline="0" dirty="0">
                <a:latin typeface="+mn-ea"/>
              </a:rPr>
              <a:t>　全省庁統一参加資格の取得については、ウェブサイト「調達ポータル」（</a:t>
            </a:r>
            <a:r>
              <a:rPr lang="en-US" altLang="ja-JP" b="0" i="0" u="none" strike="noStrike" baseline="0" dirty="0">
                <a:latin typeface="+mn-ea"/>
              </a:rPr>
              <a:t>https://www.p-portal.go.jp/pps-web-biz/UZA01/OZA0101#c4</a:t>
            </a:r>
            <a:r>
              <a:rPr lang="ja-JP" altLang="en-US" b="0" i="0" u="none" strike="noStrike" baseline="0" dirty="0">
                <a:latin typeface="+mn-ea"/>
              </a:rPr>
              <a:t>）で申請を行うことができます。 </a:t>
            </a:r>
            <a:endParaRPr lang="en-US" altLang="ja-JP" b="0" i="0" u="none" strike="noStrike" baseline="0" dirty="0">
              <a:latin typeface="+mn-ea"/>
            </a:endParaRPr>
          </a:p>
          <a:p>
            <a:endParaRPr lang="ja-JP" altLang="en-US" b="0" i="0" u="none" strike="noStrike" baseline="0" dirty="0">
              <a:latin typeface="+mn-ea"/>
            </a:endParaRPr>
          </a:p>
          <a:p>
            <a:r>
              <a:rPr lang="ja-JP" altLang="en-US" b="0" i="0" u="none" strike="noStrike" baseline="0" dirty="0">
                <a:latin typeface="+mn-ea"/>
              </a:rPr>
              <a:t>　発注者が都道府県、または国、いずれの場合も、申請が可能となる時期や資格の有効期限が設定されている場合がほとんどです。</a:t>
            </a:r>
            <a:endParaRPr lang="en-US" altLang="ja-JP" b="0" i="0" u="none" strike="noStrike" baseline="0" dirty="0">
              <a:latin typeface="+mn-ea"/>
            </a:endParaRPr>
          </a:p>
          <a:p>
            <a:r>
              <a:rPr lang="ja-JP" altLang="en-US" b="0" i="0" u="none" strike="noStrike" baseline="0" dirty="0">
                <a:latin typeface="+mn-ea"/>
              </a:rPr>
              <a:t>　入札への参加を検討している機関の入札参加資格に関する情報を事前に収集し、入札参加資格を取得しておくことが必要となります。</a:t>
            </a:r>
            <a:endParaRPr lang="en-US" altLang="ja-JP" b="0" i="0" u="none" strike="noStrike" baseline="0" dirty="0">
              <a:latin typeface="+mn-ea"/>
            </a:endParaRP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6</a:t>
            </a:fld>
            <a:endParaRPr lang="en-US"/>
          </a:p>
        </p:txBody>
      </p:sp>
    </p:spTree>
    <p:extLst>
      <p:ext uri="{BB962C8B-B14F-4D97-AF65-F5344CB8AC3E}">
        <p14:creationId xmlns:p14="http://schemas.microsoft.com/office/powerpoint/2010/main" val="1436694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baseline="0" dirty="0">
                <a:latin typeface="+mn-ea"/>
              </a:rPr>
              <a:t>　また、事業主体（発注者）が業者を選定する際に入札価格による競争入札を行う場合があります。</a:t>
            </a:r>
            <a:endParaRPr lang="en-US" altLang="ja-JP" b="0" i="0" u="none" strike="noStrike" baseline="0" dirty="0">
              <a:latin typeface="+mn-ea"/>
            </a:endParaRPr>
          </a:p>
          <a:p>
            <a:r>
              <a:rPr lang="ja-JP" altLang="en-US" b="0" i="0" u="none" strike="noStrike" baseline="0" dirty="0">
                <a:latin typeface="+mn-ea"/>
              </a:rPr>
              <a:t>　入札するためには必要な費用を見積もり、事業主体（発注者）が定める方法で入札することになります。 </a:t>
            </a:r>
          </a:p>
          <a:p>
            <a:r>
              <a:rPr lang="ja-JP" altLang="en-US" b="0" i="0" u="none" strike="noStrike" baseline="0" dirty="0">
                <a:latin typeface="+mn-ea"/>
              </a:rPr>
              <a:t>　事業主体（発注者）は、受注者が実施しなければならない内容を示す仕様書をあらかじめ提示しますので、その内容をよく確認した上で発注された業務を適切に履行するために必要な経費を見積もってください。 </a:t>
            </a:r>
            <a:endParaRPr lang="en-US" altLang="ja-JP" b="0" i="0" u="none" strike="noStrike" baseline="0" dirty="0">
              <a:latin typeface="+mn-ea"/>
            </a:endParaRPr>
          </a:p>
          <a:p>
            <a:endParaRPr lang="ja-JP" altLang="en-US" b="0" i="0" u="none" strike="noStrike" baseline="0" dirty="0">
              <a:latin typeface="+mn-ea"/>
            </a:endParaRPr>
          </a:p>
          <a:p>
            <a:r>
              <a:rPr lang="ja-JP" altLang="en-US" b="0" i="0" u="none" strike="noStrike" baseline="0" dirty="0">
                <a:latin typeface="+mn-ea"/>
              </a:rPr>
              <a:t>　ただし、公告される入札情報には、仕様書や場合によっては金抜き設計書が含まれています。</a:t>
            </a:r>
            <a:endParaRPr lang="en-US" altLang="ja-JP" b="0" i="0" u="none" strike="noStrike" baseline="0" dirty="0">
              <a:latin typeface="+mn-ea"/>
            </a:endParaRPr>
          </a:p>
          <a:p>
            <a:r>
              <a:rPr lang="ja-JP" altLang="en-US" b="0" i="0" u="none" strike="noStrike" baseline="0" dirty="0">
                <a:latin typeface="+mn-ea"/>
              </a:rPr>
              <a:t>　これらの資料を読み解き、自身の認定鳥獣捕獲等事業者が、事業を遂行するために必要な人員体制、資金、技術を有しているかを判断することが重要です。</a:t>
            </a:r>
            <a:endParaRPr lang="en-US" altLang="ja-JP" b="0" i="0" u="none" strike="noStrike" baseline="0" dirty="0">
              <a:latin typeface="+mn-ea"/>
            </a:endParaRPr>
          </a:p>
          <a:p>
            <a:r>
              <a:rPr lang="ja-JP" altLang="en-US" b="0" i="0" u="none" strike="noStrike" baseline="0" dirty="0">
                <a:latin typeface="+mn-ea"/>
              </a:rPr>
              <a:t>　また、これらの判断において必要な情報が、全て公告されているとは限りません。不明な点があれば、入札説明書等に定められた手続きにより、発注者へ問い合わせることが必要です。 </a:t>
            </a:r>
            <a:endParaRPr lang="en-US" altLang="ja-JP" b="0" i="0" u="none" strike="noStrike" baseline="0" dirty="0">
              <a:latin typeface="+mn-ea"/>
            </a:endParaRPr>
          </a:p>
          <a:p>
            <a:endParaRPr lang="ja-JP" altLang="en-US" b="0" i="0" u="none" strike="noStrike" baseline="0" dirty="0">
              <a:latin typeface="+mn-ea"/>
            </a:endParaRPr>
          </a:p>
          <a:p>
            <a:r>
              <a:rPr lang="ja-JP" altLang="en-US" b="0" i="0" u="none" strike="noStrike" baseline="0" dirty="0">
                <a:latin typeface="+mn-ea"/>
              </a:rPr>
              <a:t>受注後は発注者との密な調整が必要になります。</a:t>
            </a:r>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7</a:t>
            </a:fld>
            <a:endParaRPr lang="en-US"/>
          </a:p>
        </p:txBody>
      </p:sp>
    </p:spTree>
    <p:extLst>
      <p:ext uri="{BB962C8B-B14F-4D97-AF65-F5344CB8AC3E}">
        <p14:creationId xmlns:p14="http://schemas.microsoft.com/office/powerpoint/2010/main" val="4083351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一般的な契約の考え方についてご説明します。</a:t>
            </a:r>
            <a:endParaRPr kumimoji="1" lang="en-US" altLang="ja-JP" dirty="0"/>
          </a:p>
          <a:p>
            <a:endParaRPr kumimoji="1" lang="en-US" altLang="ja-JP" dirty="0"/>
          </a:p>
          <a:p>
            <a:r>
              <a:rPr kumimoji="1" lang="ja-JP" altLang="en-US" dirty="0"/>
              <a:t>　　契約とは、発注者が仕様を定めた業務を受注者が履行し、その対価として発注者が受注者に対し契約金を支払うことを、両者が約束することです。</a:t>
            </a:r>
          </a:p>
          <a:p>
            <a:r>
              <a:rPr kumimoji="1" lang="ja-JP" altLang="en-US" dirty="0"/>
              <a:t>　　この契約が成立した証として、合意内容を明文化した契約書が作成されます。</a:t>
            </a:r>
          </a:p>
          <a:p>
            <a:endParaRPr kumimoji="1" lang="en-US" altLang="ja-JP" dirty="0"/>
          </a:p>
          <a:p>
            <a:r>
              <a:rPr kumimoji="1" lang="ja-JP" altLang="en-US" dirty="0"/>
              <a:t>　　契約が成立すると、発注者と受注者に様々な債務が発生します。</a:t>
            </a:r>
          </a:p>
          <a:p>
            <a:r>
              <a:rPr kumimoji="1" lang="ja-JP" altLang="en-US" dirty="0"/>
              <a:t>　　受注者が適切に業務を完了したことが認められた場合には、契約書に示された期日までに、発注者は受注者に契約金を支払わなければなりません。</a:t>
            </a:r>
          </a:p>
          <a:p>
            <a:r>
              <a:rPr kumimoji="1" lang="ja-JP" altLang="en-US" dirty="0"/>
              <a:t>　　一方受注者は、定められた期日までに適切に業務を完了しなければなりません。</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8</a:t>
            </a:fld>
            <a:endParaRPr lang="en-US"/>
          </a:p>
        </p:txBody>
      </p:sp>
    </p:spTree>
    <p:extLst>
      <p:ext uri="{BB962C8B-B14F-4D97-AF65-F5344CB8AC3E}">
        <p14:creationId xmlns:p14="http://schemas.microsoft.com/office/powerpoint/2010/main" val="279935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万が一、これらの債務が不履行になった場合には、契約書に記載の取り決めにしたがって、違約金や損害賠償の支払い義務等が発生する場合があります。</a:t>
            </a:r>
          </a:p>
          <a:p>
            <a:r>
              <a:rPr kumimoji="1" lang="ja-JP" altLang="en-US" dirty="0"/>
              <a:t>　そのため、契約時には、受注者による債務の不履行により生ずる発注者への損害を保証するため、保険会社との間に履行保証保険契約の締結が求められることもあります。</a:t>
            </a:r>
          </a:p>
          <a:p>
            <a:r>
              <a:rPr kumimoji="1" lang="ja-JP" altLang="en-US" dirty="0"/>
              <a:t>　契約を締結する前に契約書の内容をよく読み、債務不履行になった場合、受注者が果たさなければならない義務についてよく理解しましょう。</a:t>
            </a:r>
            <a:endParaRPr kumimoji="1" lang="en-US" altLang="ja-JP" dirty="0"/>
          </a:p>
          <a:p>
            <a:endParaRPr kumimoji="1" lang="ja-JP" altLang="en-US" dirty="0"/>
          </a:p>
          <a:p>
            <a:r>
              <a:rPr kumimoji="1" lang="ja-JP" altLang="en-US" dirty="0"/>
              <a:t>　また、秘密の保持や個人情報の保護、適切な労働条件の確保など、一般企業として当たり前に遵守しなければならない項目についても、契約書内で取り決められていることも多々あります。</a:t>
            </a:r>
          </a:p>
          <a:p>
            <a:r>
              <a:rPr kumimoji="1" lang="ja-JP" altLang="en-US" dirty="0"/>
              <a:t>　業務を受注した認定事業者は、発注者との約束事である契約を遵守し、発注者との信頼関係を構築できるよう誠心誠意、取り組みましょう。</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800A246-F331-4198-B8ED-EC1D796FA434}" type="slidenum">
              <a:rPr lang="en-US" smtClean="0"/>
              <a:pPr>
                <a:defRPr/>
              </a:pPr>
              <a:t>9</a:t>
            </a:fld>
            <a:endParaRPr lang="en-US"/>
          </a:p>
        </p:txBody>
      </p:sp>
    </p:spTree>
    <p:extLst>
      <p:ext uri="{BB962C8B-B14F-4D97-AF65-F5344CB8AC3E}">
        <p14:creationId xmlns:p14="http://schemas.microsoft.com/office/powerpoint/2010/main" val="2122203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A6FEAEBD-59DB-4491-8145-7EDA9903B0AD}"/>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a:extLst>
              <a:ext uri="{FF2B5EF4-FFF2-40B4-BE49-F238E27FC236}">
                <a16:creationId xmlns:a16="http://schemas.microsoft.com/office/drawing/2014/main" id="{8623EBA3-70B8-48A6-99B5-4E4A8B06BC3A}"/>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a:extLst>
              <a:ext uri="{FF2B5EF4-FFF2-40B4-BE49-F238E27FC236}">
                <a16:creationId xmlns:a16="http://schemas.microsoft.com/office/drawing/2014/main" id="{EF4DEE16-90AF-4FE1-8278-A4CD68A4E381}"/>
              </a:ext>
            </a:extLst>
          </p:cNvPr>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7" name="Date Placeholder 3">
            <a:extLst>
              <a:ext uri="{FF2B5EF4-FFF2-40B4-BE49-F238E27FC236}">
                <a16:creationId xmlns:a16="http://schemas.microsoft.com/office/drawing/2014/main" id="{4C755925-2D6C-4BF7-A43B-AA8CF1E37954}"/>
              </a:ext>
            </a:extLst>
          </p:cNvPr>
          <p:cNvSpPr>
            <a:spLocks noGrp="1"/>
          </p:cNvSpPr>
          <p:nvPr>
            <p:ph type="dt" sz="half" idx="10"/>
          </p:nvPr>
        </p:nvSpPr>
        <p:spPr/>
        <p:txBody>
          <a:bodyPr/>
          <a:lstStyle>
            <a:lvl1pPr>
              <a:defRPr/>
            </a:lvl1pPr>
          </a:lstStyle>
          <a:p>
            <a:pPr>
              <a:defRPr/>
            </a:pPr>
            <a:fld id="{C37D2117-D709-4F4C-ACD2-1DC2343948D1}" type="datetimeFigureOut">
              <a:rPr lang="ja-JP" altLang="en-US"/>
              <a:pPr>
                <a:defRPr/>
              </a:pPr>
              <a:t>2024/3/19</a:t>
            </a:fld>
            <a:endParaRPr lang="ja-JP" altLang="en-US"/>
          </a:p>
        </p:txBody>
      </p:sp>
      <p:sp>
        <p:nvSpPr>
          <p:cNvPr id="8" name="Footer Placeholder 4">
            <a:extLst>
              <a:ext uri="{FF2B5EF4-FFF2-40B4-BE49-F238E27FC236}">
                <a16:creationId xmlns:a16="http://schemas.microsoft.com/office/drawing/2014/main" id="{3FFE95EB-28BF-4E12-B856-F26A0CE5B249}"/>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56D5532B-2978-4D05-B47F-98857CB831AC}"/>
              </a:ext>
            </a:extLst>
          </p:cNvPr>
          <p:cNvSpPr>
            <a:spLocks noGrp="1"/>
          </p:cNvSpPr>
          <p:nvPr>
            <p:ph type="sldNum" sz="quarter" idx="12"/>
          </p:nvPr>
        </p:nvSpPr>
        <p:spPr/>
        <p:txBody>
          <a:bodyPr/>
          <a:lstStyle>
            <a:lvl1pPr>
              <a:defRPr/>
            </a:lvl1pPr>
          </a:lstStyle>
          <a:p>
            <a:pPr>
              <a:defRPr/>
            </a:pPr>
            <a:fld id="{79A84948-5566-4286-8E1B-4B4E0CC90941}" type="slidenum">
              <a:rPr lang="ja-JP" altLang="en-US"/>
              <a:pPr>
                <a:defRPr/>
              </a:pPr>
              <a:t>‹#›</a:t>
            </a:fld>
            <a:endParaRPr lang="ja-JP" altLang="en-US"/>
          </a:p>
        </p:txBody>
      </p:sp>
    </p:spTree>
    <p:extLst>
      <p:ext uri="{BB962C8B-B14F-4D97-AF65-F5344CB8AC3E}">
        <p14:creationId xmlns:p14="http://schemas.microsoft.com/office/powerpoint/2010/main" val="741417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65BCDF14-0D12-4B9E-A3BB-D1D2A37A4BD8}"/>
              </a:ext>
            </a:extLst>
          </p:cNvPr>
          <p:cNvSpPr>
            <a:spLocks noGrp="1"/>
          </p:cNvSpPr>
          <p:nvPr>
            <p:ph type="dt" sz="half" idx="10"/>
          </p:nvPr>
        </p:nvSpPr>
        <p:spPr/>
        <p:txBody>
          <a:bodyPr/>
          <a:lstStyle>
            <a:lvl1pPr>
              <a:defRPr/>
            </a:lvl1pPr>
          </a:lstStyle>
          <a:p>
            <a:pPr>
              <a:defRPr/>
            </a:pPr>
            <a:fld id="{3FD75007-AA30-48E3-8794-84FE2EC365F3}" type="datetimeFigureOut">
              <a:rPr lang="ja-JP" altLang="en-US"/>
              <a:pPr>
                <a:defRPr/>
              </a:pPr>
              <a:t>2024/3/19</a:t>
            </a:fld>
            <a:endParaRPr lang="ja-JP" altLang="en-US"/>
          </a:p>
        </p:txBody>
      </p:sp>
      <p:sp>
        <p:nvSpPr>
          <p:cNvPr id="5" name="Footer Placeholder 4">
            <a:extLst>
              <a:ext uri="{FF2B5EF4-FFF2-40B4-BE49-F238E27FC236}">
                <a16:creationId xmlns:a16="http://schemas.microsoft.com/office/drawing/2014/main" id="{6776EE4F-79D5-4595-AAFD-A3A5901CA238}"/>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8BE0EC53-6E68-4AE6-90B3-DC429F41EA81}"/>
              </a:ext>
            </a:extLst>
          </p:cNvPr>
          <p:cNvSpPr>
            <a:spLocks noGrp="1"/>
          </p:cNvSpPr>
          <p:nvPr>
            <p:ph type="sldNum" sz="quarter" idx="12"/>
          </p:nvPr>
        </p:nvSpPr>
        <p:spPr/>
        <p:txBody>
          <a:bodyPr/>
          <a:lstStyle>
            <a:lvl1pPr>
              <a:defRPr/>
            </a:lvl1pPr>
          </a:lstStyle>
          <a:p>
            <a:pPr>
              <a:defRPr/>
            </a:pPr>
            <a:fld id="{F872A963-0211-4E65-B335-B157101BAE67}" type="slidenum">
              <a:rPr lang="ja-JP" altLang="en-US"/>
              <a:pPr>
                <a:defRPr/>
              </a:pPr>
              <a:t>‹#›</a:t>
            </a:fld>
            <a:endParaRPr lang="ja-JP" altLang="en-US"/>
          </a:p>
        </p:txBody>
      </p:sp>
    </p:spTree>
    <p:extLst>
      <p:ext uri="{BB962C8B-B14F-4D97-AF65-F5344CB8AC3E}">
        <p14:creationId xmlns:p14="http://schemas.microsoft.com/office/powerpoint/2010/main" val="388869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7BEEAE5E-09FF-4109-9157-B2F20DD90289}"/>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a:extLst>
              <a:ext uri="{FF2B5EF4-FFF2-40B4-BE49-F238E27FC236}">
                <a16:creationId xmlns:a16="http://schemas.microsoft.com/office/drawing/2014/main" id="{9C042EB6-A751-49B3-BE03-5C76B27BC0D7}"/>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Date Placeholder 3">
            <a:extLst>
              <a:ext uri="{FF2B5EF4-FFF2-40B4-BE49-F238E27FC236}">
                <a16:creationId xmlns:a16="http://schemas.microsoft.com/office/drawing/2014/main" id="{0F38AD6C-58D8-4A5B-8700-1847155277CC}"/>
              </a:ext>
            </a:extLst>
          </p:cNvPr>
          <p:cNvSpPr>
            <a:spLocks noGrp="1"/>
          </p:cNvSpPr>
          <p:nvPr>
            <p:ph type="dt" sz="half" idx="10"/>
          </p:nvPr>
        </p:nvSpPr>
        <p:spPr/>
        <p:txBody>
          <a:bodyPr/>
          <a:lstStyle>
            <a:lvl1pPr>
              <a:defRPr/>
            </a:lvl1pPr>
          </a:lstStyle>
          <a:p>
            <a:pPr>
              <a:defRPr/>
            </a:pPr>
            <a:fld id="{8B5471A9-3B46-47DB-81B1-ECCE281EAA77}" type="datetimeFigureOut">
              <a:rPr lang="ja-JP" altLang="en-US"/>
              <a:pPr>
                <a:defRPr/>
              </a:pPr>
              <a:t>2024/3/19</a:t>
            </a:fld>
            <a:endParaRPr lang="ja-JP" altLang="en-US"/>
          </a:p>
        </p:txBody>
      </p:sp>
      <p:sp>
        <p:nvSpPr>
          <p:cNvPr id="7" name="Footer Placeholder 4">
            <a:extLst>
              <a:ext uri="{FF2B5EF4-FFF2-40B4-BE49-F238E27FC236}">
                <a16:creationId xmlns:a16="http://schemas.microsoft.com/office/drawing/2014/main" id="{34EDA37C-B9F3-41BE-9538-86F2D6B34E52}"/>
              </a:ext>
            </a:extLst>
          </p:cNvPr>
          <p:cNvSpPr>
            <a:spLocks noGrp="1"/>
          </p:cNvSpPr>
          <p:nvPr>
            <p:ph type="ftr" sz="quarter" idx="11"/>
          </p:nvPr>
        </p:nvSpPr>
        <p:spPr/>
        <p:txBody>
          <a:bodyPr/>
          <a:lstStyle>
            <a:lvl1pPr>
              <a:defRPr/>
            </a:lvl1pPr>
          </a:lstStyle>
          <a:p>
            <a:pPr>
              <a:defRPr/>
            </a:pPr>
            <a:endParaRPr lang="ja-JP" altLang="en-US"/>
          </a:p>
        </p:txBody>
      </p:sp>
      <p:sp>
        <p:nvSpPr>
          <p:cNvPr id="8" name="Slide Number Placeholder 5">
            <a:extLst>
              <a:ext uri="{FF2B5EF4-FFF2-40B4-BE49-F238E27FC236}">
                <a16:creationId xmlns:a16="http://schemas.microsoft.com/office/drawing/2014/main" id="{67CD5BC4-CD58-46B8-B7E5-E34D638C07C0}"/>
              </a:ext>
            </a:extLst>
          </p:cNvPr>
          <p:cNvSpPr>
            <a:spLocks noGrp="1"/>
          </p:cNvSpPr>
          <p:nvPr>
            <p:ph type="sldNum" sz="quarter" idx="12"/>
          </p:nvPr>
        </p:nvSpPr>
        <p:spPr/>
        <p:txBody>
          <a:bodyPr/>
          <a:lstStyle>
            <a:lvl1pPr>
              <a:defRPr/>
            </a:lvl1pPr>
          </a:lstStyle>
          <a:p>
            <a:pPr>
              <a:defRPr/>
            </a:pPr>
            <a:fld id="{8B273EEE-4765-4A2B-8897-528DF828FC3F}" type="slidenum">
              <a:rPr lang="ja-JP" altLang="en-US"/>
              <a:pPr>
                <a:defRPr/>
              </a:pPr>
              <a:t>‹#›</a:t>
            </a:fld>
            <a:endParaRPr lang="ja-JP" altLang="en-US"/>
          </a:p>
        </p:txBody>
      </p:sp>
    </p:spTree>
    <p:extLst>
      <p:ext uri="{BB962C8B-B14F-4D97-AF65-F5344CB8AC3E}">
        <p14:creationId xmlns:p14="http://schemas.microsoft.com/office/powerpoint/2010/main" val="3790119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E5CD75F7-4365-40C1-A82C-BA08D32AA730}"/>
              </a:ext>
            </a:extLst>
          </p:cNvPr>
          <p:cNvSpPr>
            <a:spLocks noGrp="1"/>
          </p:cNvSpPr>
          <p:nvPr>
            <p:ph type="dt" sz="half" idx="10"/>
          </p:nvPr>
        </p:nvSpPr>
        <p:spPr/>
        <p:txBody>
          <a:bodyPr/>
          <a:lstStyle>
            <a:lvl1pPr>
              <a:defRPr/>
            </a:lvl1pPr>
          </a:lstStyle>
          <a:p>
            <a:pPr>
              <a:defRPr/>
            </a:pPr>
            <a:fld id="{E8D44226-4556-4712-B60E-DFF7E88B765A}" type="datetimeFigureOut">
              <a:rPr lang="ja-JP" altLang="en-US"/>
              <a:pPr>
                <a:defRPr/>
              </a:pPr>
              <a:t>2024/3/19</a:t>
            </a:fld>
            <a:endParaRPr lang="ja-JP" altLang="en-US"/>
          </a:p>
        </p:txBody>
      </p:sp>
      <p:sp>
        <p:nvSpPr>
          <p:cNvPr id="5" name="Footer Placeholder 4">
            <a:extLst>
              <a:ext uri="{FF2B5EF4-FFF2-40B4-BE49-F238E27FC236}">
                <a16:creationId xmlns:a16="http://schemas.microsoft.com/office/drawing/2014/main" id="{46CD5C87-E5F0-4559-BB79-A6A62D7461CE}"/>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B41C0164-E536-4FFA-A237-FA30184A5FB0}"/>
              </a:ext>
            </a:extLst>
          </p:cNvPr>
          <p:cNvSpPr>
            <a:spLocks noGrp="1"/>
          </p:cNvSpPr>
          <p:nvPr>
            <p:ph type="sldNum" sz="quarter" idx="12"/>
          </p:nvPr>
        </p:nvSpPr>
        <p:spPr/>
        <p:txBody>
          <a:bodyPr/>
          <a:lstStyle>
            <a:lvl1pPr>
              <a:defRPr/>
            </a:lvl1pPr>
          </a:lstStyle>
          <a:p>
            <a:pPr>
              <a:defRPr/>
            </a:pPr>
            <a:fld id="{E33416AD-4D77-4468-BED3-2399B9BF7345}" type="slidenum">
              <a:rPr lang="ja-JP" altLang="en-US"/>
              <a:pPr>
                <a:defRPr/>
              </a:pPr>
              <a:t>‹#›</a:t>
            </a:fld>
            <a:endParaRPr lang="ja-JP" altLang="en-US"/>
          </a:p>
        </p:txBody>
      </p:sp>
    </p:spTree>
    <p:extLst>
      <p:ext uri="{BB962C8B-B14F-4D97-AF65-F5344CB8AC3E}">
        <p14:creationId xmlns:p14="http://schemas.microsoft.com/office/powerpoint/2010/main" val="402980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007CE7E0-B969-4E83-A62D-61C9E63A0571}"/>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a:extLst>
              <a:ext uri="{FF2B5EF4-FFF2-40B4-BE49-F238E27FC236}">
                <a16:creationId xmlns:a16="http://schemas.microsoft.com/office/drawing/2014/main" id="{F2E9EF72-A5BD-44F5-B53D-E0DDEAF3D6E1}"/>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a:extLst>
              <a:ext uri="{FF2B5EF4-FFF2-40B4-BE49-F238E27FC236}">
                <a16:creationId xmlns:a16="http://schemas.microsoft.com/office/drawing/2014/main" id="{19294FC0-B3CC-47D5-B10B-E9A62D22B250}"/>
              </a:ext>
            </a:extLst>
          </p:cNvPr>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7" name="Date Placeholder 3">
            <a:extLst>
              <a:ext uri="{FF2B5EF4-FFF2-40B4-BE49-F238E27FC236}">
                <a16:creationId xmlns:a16="http://schemas.microsoft.com/office/drawing/2014/main" id="{F874877B-9960-4655-99AC-5B95261A1379}"/>
              </a:ext>
            </a:extLst>
          </p:cNvPr>
          <p:cNvSpPr>
            <a:spLocks noGrp="1"/>
          </p:cNvSpPr>
          <p:nvPr>
            <p:ph type="dt" sz="half" idx="10"/>
          </p:nvPr>
        </p:nvSpPr>
        <p:spPr/>
        <p:txBody>
          <a:bodyPr/>
          <a:lstStyle>
            <a:lvl1pPr>
              <a:defRPr/>
            </a:lvl1pPr>
          </a:lstStyle>
          <a:p>
            <a:pPr>
              <a:defRPr/>
            </a:pPr>
            <a:fld id="{93272E3B-CBF8-4BD0-8780-C3E3811FE666}" type="datetimeFigureOut">
              <a:rPr lang="ja-JP" altLang="en-US"/>
              <a:pPr>
                <a:defRPr/>
              </a:pPr>
              <a:t>2024/3/19</a:t>
            </a:fld>
            <a:endParaRPr lang="ja-JP" altLang="en-US"/>
          </a:p>
        </p:txBody>
      </p:sp>
      <p:sp>
        <p:nvSpPr>
          <p:cNvPr id="8" name="Footer Placeholder 4">
            <a:extLst>
              <a:ext uri="{FF2B5EF4-FFF2-40B4-BE49-F238E27FC236}">
                <a16:creationId xmlns:a16="http://schemas.microsoft.com/office/drawing/2014/main" id="{24E2A79D-2A0B-4DC2-8D14-7F04FB2CE093}"/>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F754DB20-19F7-416D-B789-7E11F46DFEFB}"/>
              </a:ext>
            </a:extLst>
          </p:cNvPr>
          <p:cNvSpPr>
            <a:spLocks noGrp="1"/>
          </p:cNvSpPr>
          <p:nvPr>
            <p:ph type="sldNum" sz="quarter" idx="12"/>
          </p:nvPr>
        </p:nvSpPr>
        <p:spPr/>
        <p:txBody>
          <a:bodyPr/>
          <a:lstStyle>
            <a:lvl1pPr>
              <a:defRPr/>
            </a:lvl1pPr>
          </a:lstStyle>
          <a:p>
            <a:pPr>
              <a:defRPr/>
            </a:pPr>
            <a:fld id="{5396A297-FE13-4CAF-BDBA-3E99332B17C9}" type="slidenum">
              <a:rPr lang="ja-JP" altLang="en-US"/>
              <a:pPr>
                <a:defRPr/>
              </a:pPr>
              <a:t>‹#›</a:t>
            </a:fld>
            <a:endParaRPr lang="ja-JP" altLang="en-US"/>
          </a:p>
        </p:txBody>
      </p:sp>
    </p:spTree>
    <p:extLst>
      <p:ext uri="{BB962C8B-B14F-4D97-AF65-F5344CB8AC3E}">
        <p14:creationId xmlns:p14="http://schemas.microsoft.com/office/powerpoint/2010/main" val="817368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5A134D10-C28D-42B7-A806-55AE8B300BC4}"/>
              </a:ext>
            </a:extLst>
          </p:cNvPr>
          <p:cNvSpPr>
            <a:spLocks noGrp="1"/>
          </p:cNvSpPr>
          <p:nvPr>
            <p:ph type="dt" sz="half" idx="10"/>
          </p:nvPr>
        </p:nvSpPr>
        <p:spPr/>
        <p:txBody>
          <a:bodyPr/>
          <a:lstStyle>
            <a:lvl1pPr>
              <a:defRPr/>
            </a:lvl1pPr>
          </a:lstStyle>
          <a:p>
            <a:pPr>
              <a:defRPr/>
            </a:pPr>
            <a:fld id="{86583A89-64FC-44D1-BAAE-79E903FF31A7}" type="datetimeFigureOut">
              <a:rPr lang="ja-JP" altLang="en-US"/>
              <a:pPr>
                <a:defRPr/>
              </a:pPr>
              <a:t>2024/3/19</a:t>
            </a:fld>
            <a:endParaRPr lang="ja-JP" altLang="en-US"/>
          </a:p>
        </p:txBody>
      </p:sp>
      <p:sp>
        <p:nvSpPr>
          <p:cNvPr id="6" name="Footer Placeholder 4">
            <a:extLst>
              <a:ext uri="{FF2B5EF4-FFF2-40B4-BE49-F238E27FC236}">
                <a16:creationId xmlns:a16="http://schemas.microsoft.com/office/drawing/2014/main" id="{497F0049-FB39-48C5-A814-A6C6FC146C24}"/>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A93578D1-DC6E-4A45-A9A0-7E5BA4013454}"/>
              </a:ext>
            </a:extLst>
          </p:cNvPr>
          <p:cNvSpPr>
            <a:spLocks noGrp="1"/>
          </p:cNvSpPr>
          <p:nvPr>
            <p:ph type="sldNum" sz="quarter" idx="12"/>
          </p:nvPr>
        </p:nvSpPr>
        <p:spPr/>
        <p:txBody>
          <a:bodyPr/>
          <a:lstStyle>
            <a:lvl1pPr>
              <a:defRPr/>
            </a:lvl1pPr>
          </a:lstStyle>
          <a:p>
            <a:pPr>
              <a:defRPr/>
            </a:pPr>
            <a:fld id="{BB5F7F79-BE30-4ECA-AF13-74AB72D6924D}" type="slidenum">
              <a:rPr lang="ja-JP" altLang="en-US"/>
              <a:pPr>
                <a:defRPr/>
              </a:pPr>
              <a:t>‹#›</a:t>
            </a:fld>
            <a:endParaRPr lang="ja-JP" altLang="en-US"/>
          </a:p>
        </p:txBody>
      </p:sp>
    </p:spTree>
    <p:extLst>
      <p:ext uri="{BB962C8B-B14F-4D97-AF65-F5344CB8AC3E}">
        <p14:creationId xmlns:p14="http://schemas.microsoft.com/office/powerpoint/2010/main" val="1020905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827BDCB4-7DEE-4E70-8FEC-0F2D80BE94B0}"/>
              </a:ext>
            </a:extLst>
          </p:cNvPr>
          <p:cNvSpPr>
            <a:spLocks noGrp="1"/>
          </p:cNvSpPr>
          <p:nvPr>
            <p:ph type="dt" sz="half" idx="10"/>
          </p:nvPr>
        </p:nvSpPr>
        <p:spPr/>
        <p:txBody>
          <a:bodyPr/>
          <a:lstStyle>
            <a:lvl1pPr>
              <a:defRPr/>
            </a:lvl1pPr>
          </a:lstStyle>
          <a:p>
            <a:pPr>
              <a:defRPr/>
            </a:pPr>
            <a:fld id="{811BB0E7-8226-447B-9B17-5FE7C417B5AB}" type="datetimeFigureOut">
              <a:rPr lang="ja-JP" altLang="en-US"/>
              <a:pPr>
                <a:defRPr/>
              </a:pPr>
              <a:t>2024/3/19</a:t>
            </a:fld>
            <a:endParaRPr lang="ja-JP" altLang="en-US"/>
          </a:p>
        </p:txBody>
      </p:sp>
      <p:sp>
        <p:nvSpPr>
          <p:cNvPr id="8" name="Footer Placeholder 4">
            <a:extLst>
              <a:ext uri="{FF2B5EF4-FFF2-40B4-BE49-F238E27FC236}">
                <a16:creationId xmlns:a16="http://schemas.microsoft.com/office/drawing/2014/main" id="{EB1C9402-7817-49F3-A2F4-995C5BE8CD06}"/>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56CF28CA-F889-4B53-BF52-365E7F3DA995}"/>
              </a:ext>
            </a:extLst>
          </p:cNvPr>
          <p:cNvSpPr>
            <a:spLocks noGrp="1"/>
          </p:cNvSpPr>
          <p:nvPr>
            <p:ph type="sldNum" sz="quarter" idx="12"/>
          </p:nvPr>
        </p:nvSpPr>
        <p:spPr/>
        <p:txBody>
          <a:bodyPr/>
          <a:lstStyle>
            <a:lvl1pPr>
              <a:defRPr/>
            </a:lvl1pPr>
          </a:lstStyle>
          <a:p>
            <a:pPr>
              <a:defRPr/>
            </a:pPr>
            <a:fld id="{614B5E58-1014-4100-B801-3A7ED0BB690B}" type="slidenum">
              <a:rPr lang="ja-JP" altLang="en-US"/>
              <a:pPr>
                <a:defRPr/>
              </a:pPr>
              <a:t>‹#›</a:t>
            </a:fld>
            <a:endParaRPr lang="ja-JP" altLang="en-US"/>
          </a:p>
        </p:txBody>
      </p:sp>
    </p:spTree>
    <p:extLst>
      <p:ext uri="{BB962C8B-B14F-4D97-AF65-F5344CB8AC3E}">
        <p14:creationId xmlns:p14="http://schemas.microsoft.com/office/powerpoint/2010/main" val="468626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8E828FE0-82FA-4351-A153-C05B7B68F485}"/>
              </a:ext>
            </a:extLst>
          </p:cNvPr>
          <p:cNvSpPr>
            <a:spLocks noGrp="1"/>
          </p:cNvSpPr>
          <p:nvPr>
            <p:ph type="dt" sz="half" idx="10"/>
          </p:nvPr>
        </p:nvSpPr>
        <p:spPr/>
        <p:txBody>
          <a:bodyPr/>
          <a:lstStyle>
            <a:lvl1pPr>
              <a:defRPr/>
            </a:lvl1pPr>
          </a:lstStyle>
          <a:p>
            <a:pPr>
              <a:defRPr/>
            </a:pPr>
            <a:fld id="{809F3DC1-C73F-4FEB-81C3-062BFFB3D577}" type="datetimeFigureOut">
              <a:rPr lang="ja-JP" altLang="en-US"/>
              <a:pPr>
                <a:defRPr/>
              </a:pPr>
              <a:t>2024/3/19</a:t>
            </a:fld>
            <a:endParaRPr lang="ja-JP" altLang="en-US"/>
          </a:p>
        </p:txBody>
      </p:sp>
      <p:sp>
        <p:nvSpPr>
          <p:cNvPr id="4" name="Footer Placeholder 4">
            <a:extLst>
              <a:ext uri="{FF2B5EF4-FFF2-40B4-BE49-F238E27FC236}">
                <a16:creationId xmlns:a16="http://schemas.microsoft.com/office/drawing/2014/main" id="{D79BD766-F3C6-41A9-AC67-1E4BDA653EC0}"/>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5">
            <a:extLst>
              <a:ext uri="{FF2B5EF4-FFF2-40B4-BE49-F238E27FC236}">
                <a16:creationId xmlns:a16="http://schemas.microsoft.com/office/drawing/2014/main" id="{B6AA7A0C-C311-4E73-B9A4-111C6913E108}"/>
              </a:ext>
            </a:extLst>
          </p:cNvPr>
          <p:cNvSpPr>
            <a:spLocks noGrp="1"/>
          </p:cNvSpPr>
          <p:nvPr>
            <p:ph type="sldNum" sz="quarter" idx="12"/>
          </p:nvPr>
        </p:nvSpPr>
        <p:spPr/>
        <p:txBody>
          <a:bodyPr/>
          <a:lstStyle>
            <a:lvl1pPr>
              <a:defRPr/>
            </a:lvl1pPr>
          </a:lstStyle>
          <a:p>
            <a:pPr>
              <a:defRPr/>
            </a:pPr>
            <a:fld id="{D577B018-7F70-4ED2-86D9-F521912414ED}" type="slidenum">
              <a:rPr lang="ja-JP" altLang="en-US"/>
              <a:pPr>
                <a:defRPr/>
              </a:pPr>
              <a:t>‹#›</a:t>
            </a:fld>
            <a:endParaRPr lang="ja-JP" altLang="en-US"/>
          </a:p>
        </p:txBody>
      </p:sp>
    </p:spTree>
    <p:extLst>
      <p:ext uri="{BB962C8B-B14F-4D97-AF65-F5344CB8AC3E}">
        <p14:creationId xmlns:p14="http://schemas.microsoft.com/office/powerpoint/2010/main" val="2109615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6BDE653-7546-47C9-9D74-252127D4B719}"/>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a:extLst>
              <a:ext uri="{FF2B5EF4-FFF2-40B4-BE49-F238E27FC236}">
                <a16:creationId xmlns:a16="http://schemas.microsoft.com/office/drawing/2014/main" id="{80204908-3C7E-408C-8688-6A1EDE62812E}"/>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a:extLst>
              <a:ext uri="{FF2B5EF4-FFF2-40B4-BE49-F238E27FC236}">
                <a16:creationId xmlns:a16="http://schemas.microsoft.com/office/drawing/2014/main" id="{F62639AA-98B9-4B5B-8BEF-355B80861FA7}"/>
              </a:ext>
            </a:extLst>
          </p:cNvPr>
          <p:cNvSpPr>
            <a:spLocks noGrp="1"/>
          </p:cNvSpPr>
          <p:nvPr>
            <p:ph type="dt" sz="half" idx="10"/>
          </p:nvPr>
        </p:nvSpPr>
        <p:spPr/>
        <p:txBody>
          <a:bodyPr/>
          <a:lstStyle>
            <a:lvl1pPr>
              <a:defRPr/>
            </a:lvl1pPr>
          </a:lstStyle>
          <a:p>
            <a:pPr>
              <a:defRPr/>
            </a:pPr>
            <a:fld id="{0B57E2A9-74C3-4A7F-9F7E-07CD0F6FAD9D}" type="datetimeFigureOut">
              <a:rPr lang="ja-JP" altLang="en-US"/>
              <a:pPr>
                <a:defRPr/>
              </a:pPr>
              <a:t>2024/3/19</a:t>
            </a:fld>
            <a:endParaRPr lang="ja-JP" altLang="en-US"/>
          </a:p>
        </p:txBody>
      </p:sp>
      <p:sp>
        <p:nvSpPr>
          <p:cNvPr id="5" name="Footer Placeholder 7">
            <a:extLst>
              <a:ext uri="{FF2B5EF4-FFF2-40B4-BE49-F238E27FC236}">
                <a16:creationId xmlns:a16="http://schemas.microsoft.com/office/drawing/2014/main" id="{4426A9DA-ECC3-486F-B573-DDF39EE69D73}"/>
              </a:ext>
            </a:extLst>
          </p:cNvPr>
          <p:cNvSpPr>
            <a:spLocks noGrp="1"/>
          </p:cNvSpPr>
          <p:nvPr>
            <p:ph type="ftr" sz="quarter" idx="11"/>
          </p:nvPr>
        </p:nvSpPr>
        <p:spPr/>
        <p:txBody>
          <a:bodyPr/>
          <a:lstStyle>
            <a:lvl1pPr>
              <a:defRPr>
                <a:solidFill>
                  <a:srgbClr val="FFFFFF"/>
                </a:solidFill>
              </a:defRPr>
            </a:lvl1pPr>
          </a:lstStyle>
          <a:p>
            <a:pPr>
              <a:defRPr/>
            </a:pPr>
            <a:endParaRPr lang="ja-JP" altLang="en-US"/>
          </a:p>
        </p:txBody>
      </p:sp>
      <p:sp>
        <p:nvSpPr>
          <p:cNvPr id="6" name="Slide Number Placeholder 8">
            <a:extLst>
              <a:ext uri="{FF2B5EF4-FFF2-40B4-BE49-F238E27FC236}">
                <a16:creationId xmlns:a16="http://schemas.microsoft.com/office/drawing/2014/main" id="{853F3023-BBB4-44EE-A491-BFBD23EF01CE}"/>
              </a:ext>
            </a:extLst>
          </p:cNvPr>
          <p:cNvSpPr>
            <a:spLocks noGrp="1"/>
          </p:cNvSpPr>
          <p:nvPr>
            <p:ph type="sldNum" sz="quarter" idx="12"/>
          </p:nvPr>
        </p:nvSpPr>
        <p:spPr/>
        <p:txBody>
          <a:bodyPr/>
          <a:lstStyle>
            <a:lvl1pPr>
              <a:defRPr/>
            </a:lvl1pPr>
          </a:lstStyle>
          <a:p>
            <a:pPr>
              <a:defRPr/>
            </a:pPr>
            <a:fld id="{D43D292C-5392-460A-9F58-90B378E799BA}" type="slidenum">
              <a:rPr lang="ja-JP" altLang="en-US"/>
              <a:pPr>
                <a:defRPr/>
              </a:pPr>
              <a:t>‹#›</a:t>
            </a:fld>
            <a:endParaRPr lang="ja-JP" altLang="en-US"/>
          </a:p>
        </p:txBody>
      </p:sp>
    </p:spTree>
    <p:extLst>
      <p:ext uri="{BB962C8B-B14F-4D97-AF65-F5344CB8AC3E}">
        <p14:creationId xmlns:p14="http://schemas.microsoft.com/office/powerpoint/2010/main" val="3443653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E37608C-B908-48F5-AA73-83B3E697ABA5}"/>
              </a:ext>
            </a:extLst>
          </p:cNvPr>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a:extLst>
              <a:ext uri="{FF2B5EF4-FFF2-40B4-BE49-F238E27FC236}">
                <a16:creationId xmlns:a16="http://schemas.microsoft.com/office/drawing/2014/main" id="{77746055-7910-4E8A-AF2F-59693D9E210E}"/>
              </a:ext>
            </a:extLst>
          </p:cNvPr>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a:extLst>
              <a:ext uri="{FF2B5EF4-FFF2-40B4-BE49-F238E27FC236}">
                <a16:creationId xmlns:a16="http://schemas.microsoft.com/office/drawing/2014/main" id="{14388965-A152-44C2-A2A3-85D777EA6554}"/>
              </a:ext>
            </a:extLst>
          </p:cNvPr>
          <p:cNvSpPr>
            <a:spLocks noGrp="1"/>
          </p:cNvSpPr>
          <p:nvPr>
            <p:ph type="dt" sz="half" idx="10"/>
          </p:nvPr>
        </p:nvSpPr>
        <p:spPr>
          <a:xfrm>
            <a:off x="349250" y="6459538"/>
            <a:ext cx="1963738" cy="365125"/>
          </a:xfrm>
        </p:spPr>
        <p:txBody>
          <a:bodyPr/>
          <a:lstStyle>
            <a:lvl1pPr algn="l">
              <a:defRPr/>
            </a:lvl1pPr>
          </a:lstStyle>
          <a:p>
            <a:pPr>
              <a:defRPr/>
            </a:pPr>
            <a:fld id="{562921D4-8425-45F0-BEC5-77C038702F01}" type="datetimeFigureOut">
              <a:rPr lang="ja-JP" altLang="en-US"/>
              <a:pPr>
                <a:defRPr/>
              </a:pPr>
              <a:t>2024/3/19</a:t>
            </a:fld>
            <a:endParaRPr lang="ja-JP" altLang="en-US"/>
          </a:p>
        </p:txBody>
      </p:sp>
      <p:sp>
        <p:nvSpPr>
          <p:cNvPr id="8" name="Footer Placeholder 5">
            <a:extLst>
              <a:ext uri="{FF2B5EF4-FFF2-40B4-BE49-F238E27FC236}">
                <a16:creationId xmlns:a16="http://schemas.microsoft.com/office/drawing/2014/main" id="{375A1AE3-61D9-41D4-8E75-22F9B1A0603F}"/>
              </a:ext>
            </a:extLst>
          </p:cNvPr>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ja-JP" altLang="en-US"/>
          </a:p>
        </p:txBody>
      </p:sp>
      <p:sp>
        <p:nvSpPr>
          <p:cNvPr id="9" name="Slide Number Placeholder 6">
            <a:extLst>
              <a:ext uri="{FF2B5EF4-FFF2-40B4-BE49-F238E27FC236}">
                <a16:creationId xmlns:a16="http://schemas.microsoft.com/office/drawing/2014/main" id="{76AC1250-3D26-4959-B042-959036AD4711}"/>
              </a:ext>
            </a:extLst>
          </p:cNvPr>
          <p:cNvSpPr>
            <a:spLocks noGrp="1"/>
          </p:cNvSpPr>
          <p:nvPr>
            <p:ph type="sldNum" sz="quarter" idx="12"/>
          </p:nvPr>
        </p:nvSpPr>
        <p:spPr/>
        <p:txBody>
          <a:bodyPr/>
          <a:lstStyle>
            <a:lvl1pPr>
              <a:defRPr>
                <a:solidFill>
                  <a:schemeClr val="tx2"/>
                </a:solidFill>
              </a:defRPr>
            </a:lvl1pPr>
          </a:lstStyle>
          <a:p>
            <a:pPr>
              <a:defRPr/>
            </a:pPr>
            <a:fld id="{208148A3-F4AA-4749-9121-F7E117E191F0}" type="slidenum">
              <a:rPr lang="ja-JP" altLang="en-US"/>
              <a:pPr>
                <a:defRPr/>
              </a:pPr>
              <a:t>‹#›</a:t>
            </a:fld>
            <a:endParaRPr lang="ja-JP" altLang="en-US"/>
          </a:p>
        </p:txBody>
      </p:sp>
    </p:spTree>
    <p:extLst>
      <p:ext uri="{BB962C8B-B14F-4D97-AF65-F5344CB8AC3E}">
        <p14:creationId xmlns:p14="http://schemas.microsoft.com/office/powerpoint/2010/main" val="306619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4174F34-108E-44BF-8F2F-208F74D0D44E}"/>
              </a:ext>
            </a:extLst>
          </p:cNvPr>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a:extLst>
              <a:ext uri="{FF2B5EF4-FFF2-40B4-BE49-F238E27FC236}">
                <a16:creationId xmlns:a16="http://schemas.microsoft.com/office/drawing/2014/main" id="{24CADD5F-0CDD-47C5-90DD-A6AE19B9F0C3}"/>
              </a:ext>
            </a:extLst>
          </p:cNvPr>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a:extLst>
              <a:ext uri="{FF2B5EF4-FFF2-40B4-BE49-F238E27FC236}">
                <a16:creationId xmlns:a16="http://schemas.microsoft.com/office/drawing/2014/main" id="{435EF416-B728-4CC5-995F-D3024E0037C4}"/>
              </a:ext>
            </a:extLst>
          </p:cNvPr>
          <p:cNvSpPr>
            <a:spLocks noGrp="1"/>
          </p:cNvSpPr>
          <p:nvPr>
            <p:ph type="dt" sz="half" idx="10"/>
          </p:nvPr>
        </p:nvSpPr>
        <p:spPr/>
        <p:txBody>
          <a:bodyPr/>
          <a:lstStyle>
            <a:lvl1pPr>
              <a:defRPr/>
            </a:lvl1pPr>
          </a:lstStyle>
          <a:p>
            <a:pPr>
              <a:defRPr/>
            </a:pPr>
            <a:fld id="{8355688C-0AED-4AF3-9B0E-4A415EA789DD}" type="datetimeFigureOut">
              <a:rPr lang="ja-JP" altLang="en-US"/>
              <a:pPr>
                <a:defRPr/>
              </a:pPr>
              <a:t>2024/3/19</a:t>
            </a:fld>
            <a:endParaRPr lang="ja-JP" altLang="en-US"/>
          </a:p>
        </p:txBody>
      </p:sp>
      <p:sp>
        <p:nvSpPr>
          <p:cNvPr id="8" name="Footer Placeholder 5">
            <a:extLst>
              <a:ext uri="{FF2B5EF4-FFF2-40B4-BE49-F238E27FC236}">
                <a16:creationId xmlns:a16="http://schemas.microsoft.com/office/drawing/2014/main" id="{C4BCDC28-1B65-4700-B6E8-7C7F8CF3A9E8}"/>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6">
            <a:extLst>
              <a:ext uri="{FF2B5EF4-FFF2-40B4-BE49-F238E27FC236}">
                <a16:creationId xmlns:a16="http://schemas.microsoft.com/office/drawing/2014/main" id="{28C4C5FC-F7C6-442E-A40C-8416D3C24EB6}"/>
              </a:ext>
            </a:extLst>
          </p:cNvPr>
          <p:cNvSpPr>
            <a:spLocks noGrp="1"/>
          </p:cNvSpPr>
          <p:nvPr>
            <p:ph type="sldNum" sz="quarter" idx="12"/>
          </p:nvPr>
        </p:nvSpPr>
        <p:spPr/>
        <p:txBody>
          <a:bodyPr/>
          <a:lstStyle>
            <a:lvl1pPr>
              <a:defRPr/>
            </a:lvl1pPr>
          </a:lstStyle>
          <a:p>
            <a:pPr>
              <a:defRPr/>
            </a:pPr>
            <a:fld id="{B24FA045-5FC6-4F0D-BA55-E8B44D1BA6AA}" type="slidenum">
              <a:rPr lang="ja-JP" altLang="en-US"/>
              <a:pPr>
                <a:defRPr/>
              </a:pPr>
              <a:t>‹#›</a:t>
            </a:fld>
            <a:endParaRPr lang="ja-JP" altLang="en-US"/>
          </a:p>
        </p:txBody>
      </p:sp>
    </p:spTree>
    <p:extLst>
      <p:ext uri="{BB962C8B-B14F-4D97-AF65-F5344CB8AC3E}">
        <p14:creationId xmlns:p14="http://schemas.microsoft.com/office/powerpoint/2010/main" val="4121896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4FEA7D1-2486-4BE6-9E6B-787F9C47443A}"/>
              </a:ext>
            </a:extLst>
          </p:cNvPr>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19E14750-C0C0-43CA-BECE-4B24CEF4D6EF}"/>
              </a:ext>
            </a:extLst>
          </p:cNvPr>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EC944905-8FC3-4617-9CFB-710A449EA232}"/>
              </a:ext>
            </a:extLst>
          </p:cNvPr>
          <p:cNvSpPr>
            <a:spLocks noGrp="1"/>
          </p:cNvSpPr>
          <p:nvPr>
            <p:ph type="title"/>
          </p:nvPr>
        </p:nvSpPr>
        <p:spPr>
          <a:xfrm>
            <a:off x="822325" y="287338"/>
            <a:ext cx="7543800" cy="144938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1029" name="Text Placeholder 2">
            <a:extLst>
              <a:ext uri="{FF2B5EF4-FFF2-40B4-BE49-F238E27FC236}">
                <a16:creationId xmlns:a16="http://schemas.microsoft.com/office/drawing/2014/main" id="{958D75BC-FE22-4A7E-B81C-4E6736ED8D60}"/>
              </a:ext>
            </a:extLst>
          </p:cNvPr>
          <p:cNvSpPr>
            <a:spLocks noGrp="1"/>
          </p:cNvSpPr>
          <p:nvPr>
            <p:ph type="body" idx="1"/>
          </p:nvPr>
        </p:nvSpPr>
        <p:spPr bwMode="auto">
          <a:xfrm>
            <a:off x="822325" y="1846263"/>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4EE5D15D-F8BC-47CF-B100-793E7FE6AC76}"/>
              </a:ext>
            </a:extLst>
          </p:cNvPr>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ea typeface="+mn-ea"/>
              </a:defRPr>
            </a:lvl1pPr>
          </a:lstStyle>
          <a:p>
            <a:pPr>
              <a:defRPr/>
            </a:pPr>
            <a:fld id="{4149ADFF-4B75-4E35-B888-917E6FD93A67}" type="datetimeFigureOut">
              <a:rPr lang="ja-JP" altLang="en-US"/>
              <a:pPr>
                <a:defRPr/>
              </a:pPr>
              <a:t>2024/3/19</a:t>
            </a:fld>
            <a:endParaRPr lang="ja-JP" altLang="en-US"/>
          </a:p>
        </p:txBody>
      </p:sp>
      <p:sp>
        <p:nvSpPr>
          <p:cNvPr id="5" name="Footer Placeholder 4">
            <a:extLst>
              <a:ext uri="{FF2B5EF4-FFF2-40B4-BE49-F238E27FC236}">
                <a16:creationId xmlns:a16="http://schemas.microsoft.com/office/drawing/2014/main" id="{98F0FB2A-296F-4A6F-AF0E-040754F55D82}"/>
              </a:ext>
            </a:extLst>
          </p:cNvPr>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ea typeface="+mn-ea"/>
              </a:defRPr>
            </a:lvl1pPr>
          </a:lstStyle>
          <a:p>
            <a:pPr>
              <a:defRPr/>
            </a:pPr>
            <a:endParaRPr lang="ja-JP" altLang="en-US"/>
          </a:p>
        </p:txBody>
      </p:sp>
      <p:sp>
        <p:nvSpPr>
          <p:cNvPr id="6" name="Slide Number Placeholder 5">
            <a:extLst>
              <a:ext uri="{FF2B5EF4-FFF2-40B4-BE49-F238E27FC236}">
                <a16:creationId xmlns:a16="http://schemas.microsoft.com/office/drawing/2014/main" id="{A3FCC9CB-EFC2-4E37-827E-77992BC80F14}"/>
              </a:ext>
            </a:extLst>
          </p:cNvPr>
          <p:cNvSpPr>
            <a:spLocks noGrp="1"/>
          </p:cNvSpPr>
          <p:nvPr>
            <p:ph type="sldNum" sz="quarter" idx="4"/>
          </p:nvPr>
        </p:nvSpPr>
        <p:spPr>
          <a:xfrm>
            <a:off x="7424738" y="6459538"/>
            <a:ext cx="984250" cy="365125"/>
          </a:xfrm>
          <a:prstGeom prst="rect">
            <a:avLst/>
          </a:prstGeom>
        </p:spPr>
        <p:txBody>
          <a:bodyPr vert="horz" lIns="91440" tIns="45720" rIns="91440" bIns="45720" rtlCol="0" anchor="ctr"/>
          <a:lstStyle>
            <a:lvl1pPr algn="r" eaLnBrk="1" fontAlgn="auto" hangingPunct="1">
              <a:spcBef>
                <a:spcPts val="0"/>
              </a:spcBef>
              <a:spcAft>
                <a:spcPts val="0"/>
              </a:spcAft>
              <a:defRPr sz="1050">
                <a:solidFill>
                  <a:srgbClr val="FFFFFF"/>
                </a:solidFill>
                <a:latin typeface="+mn-lt"/>
                <a:ea typeface="+mn-ea"/>
              </a:defRPr>
            </a:lvl1pPr>
          </a:lstStyle>
          <a:p>
            <a:pPr>
              <a:defRPr/>
            </a:pPr>
            <a:fld id="{358CCCAD-9BDE-4715-8EBB-47D73935B946}" type="slidenum">
              <a:rPr lang="ja-JP" altLang="en-US"/>
              <a:pPr>
                <a:defRPr/>
              </a:pPr>
              <a:t>‹#›</a:t>
            </a:fld>
            <a:endParaRPr lang="ja-JP" altLang="en-US"/>
          </a:p>
        </p:txBody>
      </p:sp>
      <p:cxnSp>
        <p:nvCxnSpPr>
          <p:cNvPr id="10" name="Straight Connector 9">
            <a:extLst>
              <a:ext uri="{FF2B5EF4-FFF2-40B4-BE49-F238E27FC236}">
                <a16:creationId xmlns:a16="http://schemas.microsoft.com/office/drawing/2014/main" id="{6DBC1AA5-5903-42E0-97A4-7039BEBB139F}"/>
              </a:ext>
            </a:extLst>
          </p:cNvPr>
          <p:cNvCxnSpPr/>
          <p:nvPr/>
        </p:nvCxnSpPr>
        <p:spPr>
          <a:xfrm>
            <a:off x="895350" y="17383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48" r:id="rId1"/>
    <p:sldLayoutId id="2147483843" r:id="rId2"/>
    <p:sldLayoutId id="2147483849" r:id="rId3"/>
    <p:sldLayoutId id="2147483844" r:id="rId4"/>
    <p:sldLayoutId id="2147483845" r:id="rId5"/>
    <p:sldLayoutId id="2147483846" r:id="rId6"/>
    <p:sldLayoutId id="2147483850" r:id="rId7"/>
    <p:sldLayoutId id="2147483851" r:id="rId8"/>
    <p:sldLayoutId id="2147483852" r:id="rId9"/>
    <p:sldLayoutId id="2147483847" r:id="rId10"/>
    <p:sldLayoutId id="2147483853" r:id="rId11"/>
  </p:sldLayoutIdLst>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コンテンツ プレースホルダー 2">
            <a:extLst>
              <a:ext uri="{FF2B5EF4-FFF2-40B4-BE49-F238E27FC236}">
                <a16:creationId xmlns:a16="http://schemas.microsoft.com/office/drawing/2014/main" id="{A4B32A52-8A3C-4265-B85A-459E09C3B1A6}"/>
              </a:ext>
            </a:extLst>
          </p:cNvPr>
          <p:cNvSpPr txBox="1">
            <a:spLocks/>
          </p:cNvSpPr>
          <p:nvPr/>
        </p:nvSpPr>
        <p:spPr bwMode="auto">
          <a:xfrm>
            <a:off x="203200" y="960582"/>
            <a:ext cx="8876145" cy="5237325"/>
          </a:xfrm>
          <a:prstGeom prst="rect">
            <a:avLst/>
          </a:prstGeom>
          <a:noFill/>
          <a:ln>
            <a:noFill/>
          </a:ln>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buFont typeface="Calibri" panose="020F0502020204030204" pitchFamily="34" charset="0"/>
              <a:buNone/>
            </a:pPr>
            <a:r>
              <a:rPr lang="ja-JP" altLang="en-US" sz="3400" b="1" u="sng" dirty="0">
                <a:solidFill>
                  <a:srgbClr val="00B050"/>
                </a:solidFill>
                <a:latin typeface="ＭＳ ゴシック" panose="020B0609070205080204" pitchFamily="49" charset="-128"/>
                <a:ea typeface="ＭＳ ゴシック" panose="020B0609070205080204" pitchFamily="49" charset="-128"/>
              </a:rPr>
              <a:t>技能知識講習（１日目）</a:t>
            </a:r>
            <a:endParaRPr lang="en-US" altLang="ja-JP" sz="3400" b="1" u="sng" dirty="0">
              <a:solidFill>
                <a:srgbClr val="00B050"/>
              </a:solidFill>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chemeClr val="accent1"/>
              </a:buClr>
              <a:buSzPct val="100000"/>
              <a:buFont typeface="Calibri" panose="020F0502020204030204" pitchFamily="34" charset="0"/>
              <a:buNone/>
            </a:pPr>
            <a:r>
              <a:rPr lang="en-US" altLang="ja-JP" sz="3400" b="1" dirty="0">
                <a:latin typeface="ＭＳ ゴシック" panose="020B0609070205080204" pitchFamily="49" charset="-128"/>
                <a:ea typeface="ＭＳ ゴシック" panose="020B0609070205080204" pitchFamily="49" charset="-128"/>
              </a:rPr>
              <a:t>   1 </a:t>
            </a:r>
            <a:r>
              <a:rPr lang="ja-JP" altLang="en-US" sz="3400" b="1" dirty="0">
                <a:latin typeface="ＭＳ ゴシック" panose="020B0609070205080204" pitchFamily="49" charset="-128"/>
                <a:ea typeface="ＭＳ ゴシック" panose="020B0609070205080204" pitchFamily="49" charset="-128"/>
              </a:rPr>
              <a:t>科学的・計画的な鳥獣の保護及び管理</a:t>
            </a:r>
            <a:endParaRPr lang="en-US" altLang="ja-JP" sz="3400" b="1"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chemeClr val="accent1"/>
              </a:buClr>
              <a:buSzPct val="100000"/>
              <a:buFont typeface="Calibri" panose="020F0502020204030204" pitchFamily="34" charset="0"/>
              <a:buNone/>
            </a:pPr>
            <a:r>
              <a:rPr lang="en-US" altLang="ja-JP" sz="3400" b="1" dirty="0">
                <a:latin typeface="ＭＳ ゴシック" panose="020B0609070205080204" pitchFamily="49" charset="-128"/>
                <a:ea typeface="ＭＳ ゴシック" panose="020B0609070205080204" pitchFamily="49" charset="-128"/>
              </a:rPr>
              <a:t>   2 </a:t>
            </a:r>
            <a:r>
              <a:rPr lang="ja-JP" altLang="en-US" sz="3400" b="1" dirty="0">
                <a:latin typeface="ＭＳ ゴシック" panose="020B0609070205080204" pitchFamily="49" charset="-128"/>
                <a:ea typeface="ＭＳ ゴシック" panose="020B0609070205080204" pitchFamily="49" charset="-128"/>
              </a:rPr>
              <a:t>鳥獣の保護又は管理に関連する法令</a:t>
            </a:r>
            <a:endParaRPr lang="en-US" altLang="ja-JP" sz="3400" b="1"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chemeClr val="accent1"/>
              </a:buClr>
              <a:buSzPct val="100000"/>
              <a:buFont typeface="Calibri" panose="020F0502020204030204" pitchFamily="34" charset="0"/>
              <a:buNone/>
            </a:pPr>
            <a:r>
              <a:rPr lang="en-US" altLang="ja-JP" sz="3400" b="1" dirty="0">
                <a:latin typeface="ＭＳ ゴシック" panose="020B0609070205080204" pitchFamily="49" charset="-128"/>
                <a:ea typeface="ＭＳ ゴシック" panose="020B0609070205080204" pitchFamily="49" charset="-128"/>
              </a:rPr>
              <a:t>   3 </a:t>
            </a:r>
            <a:r>
              <a:rPr lang="ja-JP" altLang="en-US" sz="3400" b="1" dirty="0">
                <a:latin typeface="ＭＳ ゴシック" panose="020B0609070205080204" pitchFamily="49" charset="-128"/>
                <a:ea typeface="ＭＳ ゴシック" panose="020B0609070205080204" pitchFamily="49" charset="-128"/>
              </a:rPr>
              <a:t>認定鳥獣捕獲等事業者制度</a:t>
            </a:r>
            <a:endParaRPr lang="en-US" altLang="ja-JP" sz="3400" b="1"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chemeClr val="accent1"/>
              </a:buClr>
              <a:buSzPct val="100000"/>
              <a:buFont typeface="Calibri" panose="020F0502020204030204" pitchFamily="34" charset="0"/>
              <a:buNone/>
            </a:pPr>
            <a:r>
              <a:rPr lang="en-US" altLang="ja-JP" sz="3400" b="1" dirty="0">
                <a:latin typeface="ＭＳ ゴシック" panose="020B0609070205080204" pitchFamily="49" charset="-128"/>
                <a:ea typeface="ＭＳ ゴシック" panose="020B0609070205080204" pitchFamily="49" charset="-128"/>
              </a:rPr>
              <a:t>   4 </a:t>
            </a:r>
            <a:r>
              <a:rPr lang="ja-JP" altLang="en-US" sz="3400" b="1" dirty="0">
                <a:latin typeface="ＭＳ ゴシック" panose="020B0609070205080204" pitchFamily="49" charset="-128"/>
                <a:ea typeface="ＭＳ ゴシック" panose="020B0609070205080204" pitchFamily="49" charset="-128"/>
              </a:rPr>
              <a:t>鳥獣捕獲等事業における捕獲方法</a:t>
            </a:r>
            <a:endParaRPr lang="en-US" altLang="ja-JP" sz="3400" b="1"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chemeClr val="accent1"/>
              </a:buClr>
              <a:buSzPct val="100000"/>
              <a:buFont typeface="Calibri" panose="020F0502020204030204" pitchFamily="34" charset="0"/>
              <a:buNone/>
            </a:pPr>
            <a:r>
              <a:rPr lang="ja-JP" altLang="en-US" sz="3400" b="1" u="sng" dirty="0">
                <a:solidFill>
                  <a:srgbClr val="FF9900"/>
                </a:solidFill>
                <a:latin typeface="ＭＳ ゴシック" panose="020B0609070205080204" pitchFamily="49" charset="-128"/>
                <a:ea typeface="ＭＳ ゴシック" panose="020B0609070205080204" pitchFamily="49" charset="-128"/>
              </a:rPr>
              <a:t>安全管理講習（２日目）</a:t>
            </a:r>
            <a:endParaRPr lang="en-US" altLang="ja-JP" sz="3400" b="1" u="sng" dirty="0">
              <a:solidFill>
                <a:srgbClr val="FF9900"/>
              </a:solidFill>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chemeClr val="accent1"/>
              </a:buClr>
              <a:buSzPct val="100000"/>
              <a:buFont typeface="Calibri" panose="020F0502020204030204" pitchFamily="34" charset="0"/>
              <a:buNone/>
            </a:pPr>
            <a:r>
              <a:rPr lang="en-US" altLang="ja-JP" sz="3400" b="1" dirty="0">
                <a:latin typeface="ＭＳ ゴシック" panose="020B0609070205080204" pitchFamily="49" charset="-128"/>
                <a:ea typeface="ＭＳ ゴシック" panose="020B0609070205080204" pitchFamily="49" charset="-128"/>
              </a:rPr>
              <a:t>   5 </a:t>
            </a:r>
            <a:r>
              <a:rPr lang="ja-JP" altLang="en-US" sz="3400" b="1" dirty="0">
                <a:latin typeface="ＭＳ ゴシック" panose="020B0609070205080204" pitchFamily="49" charset="-128"/>
                <a:ea typeface="ＭＳ ゴシック" panose="020B0609070205080204" pitchFamily="49" charset="-128"/>
              </a:rPr>
              <a:t>鳥獣捕獲等事業の工程管理</a:t>
            </a:r>
            <a:endParaRPr lang="en-US" altLang="ja-JP" sz="3400" b="1"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chemeClr val="accent1"/>
              </a:buClr>
              <a:buSzPct val="100000"/>
              <a:buFont typeface="Calibri" panose="020F0502020204030204" pitchFamily="34" charset="0"/>
              <a:buNone/>
            </a:pPr>
            <a:r>
              <a:rPr lang="en-US" altLang="ja-JP" sz="3400" b="1" dirty="0">
                <a:latin typeface="ＭＳ ゴシック" panose="020B0609070205080204" pitchFamily="49" charset="-128"/>
                <a:ea typeface="ＭＳ ゴシック" panose="020B0609070205080204" pitchFamily="49" charset="-128"/>
              </a:rPr>
              <a:t>   6 </a:t>
            </a:r>
            <a:r>
              <a:rPr lang="ja-JP" altLang="en-US" sz="3400" b="1" dirty="0">
                <a:latin typeface="ＭＳ ゴシック" panose="020B0609070205080204" pitchFamily="49" charset="-128"/>
                <a:ea typeface="ＭＳ ゴシック" panose="020B0609070205080204" pitchFamily="49" charset="-128"/>
              </a:rPr>
              <a:t>鳥獣捕獲等事業における安全確保</a:t>
            </a:r>
            <a:endParaRPr lang="en-US" altLang="ja-JP" sz="3400" b="1" dirty="0">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3492BE96-0A28-59F5-FD02-0F99E6406980}"/>
              </a:ext>
            </a:extLst>
          </p:cNvPr>
          <p:cNvSpPr txBox="1"/>
          <p:nvPr/>
        </p:nvSpPr>
        <p:spPr>
          <a:xfrm>
            <a:off x="203200" y="64655"/>
            <a:ext cx="8186857" cy="830997"/>
          </a:xfrm>
          <a:prstGeom prst="rect">
            <a:avLst/>
          </a:prstGeom>
          <a:noFill/>
        </p:spPr>
        <p:txBody>
          <a:bodyPr wrap="none" rtlCol="0">
            <a:spAutoFit/>
          </a:bodyPr>
          <a:lstStyle/>
          <a:p>
            <a:r>
              <a:rPr lang="ja-JP" altLang="en-US" sz="4800" b="1" u="sng" dirty="0">
                <a:latin typeface="ＭＳ ゴシック" panose="020B0609070205080204" pitchFamily="49" charset="-128"/>
                <a:ea typeface="ＭＳ ゴシック" panose="020B0609070205080204" pitchFamily="49" charset="-128"/>
              </a:rPr>
              <a:t>認定鳥獣捕獲等事業者講習会</a:t>
            </a:r>
            <a:endParaRPr kumimoji="1" lang="ja-JP" altLang="en-US" sz="4800" b="1" u="sng" dirty="0">
              <a:latin typeface="ＭＳ ゴシック" panose="020B0609070205080204" pitchFamily="49" charset="-128"/>
              <a:ea typeface="ＭＳ ゴシック" panose="020B0609070205080204" pitchFamily="49"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110799"/>
            <a:ext cx="8478982"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chemeClr val="accent1"/>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solidFill>
                  <a:srgbClr val="404040"/>
                </a:solidFill>
                <a:latin typeface="ＭＳ ゴシック" panose="020B0609070205080204" pitchFamily="49" charset="-128"/>
                <a:ea typeface="ＭＳ ゴシック" panose="020B0609070205080204" pitchFamily="49" charset="-128"/>
              </a:rPr>
              <a:t>契約の種類（請負・委託）</a:t>
            </a:r>
            <a:endParaRPr lang="en-US" altLang="ja-JP" sz="4000" u="sng" dirty="0">
              <a:solidFill>
                <a:srgbClr val="404040"/>
              </a:solidFill>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379864"/>
            <a:ext cx="8820000" cy="5478135"/>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a:lnSpc>
                <a:spcPct val="100000"/>
              </a:lnSpc>
              <a:buFont typeface="Wingdings" panose="05000000000000000000" pitchFamily="2" charset="2"/>
              <a:buChar char="q"/>
            </a:pPr>
            <a:r>
              <a:rPr kumimoji="0" lang="ja-JP" altLang="en-US" sz="3600" dirty="0">
                <a:solidFill>
                  <a:schemeClr val="tx1"/>
                </a:solidFill>
              </a:rPr>
              <a:t>契約には、大きく分けて請負契約と委託契約がある。</a:t>
            </a:r>
            <a:endParaRPr kumimoji="0" lang="en-US" altLang="ja-JP" sz="3600" dirty="0">
              <a:solidFill>
                <a:schemeClr val="tx1"/>
              </a:solidFill>
            </a:endParaRPr>
          </a:p>
          <a:p>
            <a:pPr lvl="1">
              <a:lnSpc>
                <a:spcPct val="100000"/>
              </a:lnSpc>
              <a:buFont typeface="Wingdings" panose="05000000000000000000" pitchFamily="2" charset="2"/>
              <a:buChar char="Ø"/>
            </a:pPr>
            <a:r>
              <a:rPr kumimoji="0" lang="ja-JP" altLang="en-US" sz="3200" dirty="0">
                <a:solidFill>
                  <a:schemeClr val="tx1"/>
                </a:solidFill>
              </a:rPr>
              <a:t>請負契約</a:t>
            </a:r>
            <a:endParaRPr kumimoji="0" lang="en-US" altLang="ja-JP" sz="3200" dirty="0">
              <a:solidFill>
                <a:schemeClr val="tx1"/>
              </a:solidFill>
            </a:endParaRPr>
          </a:p>
          <a:p>
            <a:pPr lvl="1">
              <a:lnSpc>
                <a:spcPct val="100000"/>
              </a:lnSpc>
              <a:buFont typeface="Wingdings" panose="05000000000000000000" pitchFamily="2" charset="2"/>
              <a:buChar char="Ø"/>
            </a:pPr>
            <a:r>
              <a:rPr kumimoji="0" lang="ja-JP" altLang="en-US" sz="3200" dirty="0">
                <a:solidFill>
                  <a:schemeClr val="tx1"/>
                </a:solidFill>
              </a:rPr>
              <a:t>委託契約</a:t>
            </a:r>
            <a:endParaRPr kumimoji="0" lang="en-US" altLang="ja-JP" sz="3200" dirty="0">
              <a:solidFill>
                <a:schemeClr val="tx1"/>
              </a:solidFill>
            </a:endParaRPr>
          </a:p>
          <a:p>
            <a:pPr marL="533400" indent="-533400">
              <a:lnSpc>
                <a:spcPct val="100000"/>
              </a:lnSpc>
              <a:buFont typeface="Wingdings" panose="05000000000000000000" pitchFamily="2" charset="2"/>
              <a:buChar char="q"/>
            </a:pPr>
            <a:endParaRPr kumimoji="0" lang="ja-JP" altLang="en-US" sz="3200" dirty="0">
              <a:solidFill>
                <a:schemeClr val="tx1"/>
              </a:solidFill>
            </a:endParaRPr>
          </a:p>
        </p:txBody>
      </p:sp>
      <p:sp>
        <p:nvSpPr>
          <p:cNvPr id="6" name="テキスト ボックス 5"/>
          <p:cNvSpPr txBox="1"/>
          <p:nvPr/>
        </p:nvSpPr>
        <p:spPr>
          <a:xfrm>
            <a:off x="5213684" y="0"/>
            <a:ext cx="3930316" cy="369332"/>
          </a:xfrm>
          <a:prstGeom prst="rect">
            <a:avLst/>
          </a:prstGeom>
          <a:noFill/>
        </p:spPr>
        <p:txBody>
          <a:bodyPr wrap="square" rtlCol="0">
            <a:spAutoFit/>
          </a:bodyPr>
          <a:lstStyle/>
          <a:p>
            <a:pPr algn="ctr"/>
            <a:r>
              <a:rPr kumimoji="1" lang="ja-JP" altLang="en-US" dirty="0"/>
              <a:t>（参考）事業管理責任者向けテキスト</a:t>
            </a:r>
          </a:p>
        </p:txBody>
      </p:sp>
    </p:spTree>
    <p:extLst>
      <p:ext uri="{BB962C8B-B14F-4D97-AF65-F5344CB8AC3E}">
        <p14:creationId xmlns:p14="http://schemas.microsoft.com/office/powerpoint/2010/main" val="3787438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3213EB-C0FB-20B9-5869-E3F0416A29B1}"/>
            </a:ext>
          </a:extLst>
        </p:cNvPr>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CCDA4EC6-F955-2764-ACE7-2DA66ED80D58}"/>
              </a:ext>
            </a:extLst>
          </p:cNvPr>
          <p:cNvSpPr txBox="1">
            <a:spLocks/>
          </p:cNvSpPr>
          <p:nvPr/>
        </p:nvSpPr>
        <p:spPr bwMode="auto">
          <a:xfrm>
            <a:off x="0" y="-110799"/>
            <a:ext cx="8478982"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chemeClr val="accent1"/>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solidFill>
                  <a:srgbClr val="404040"/>
                </a:solidFill>
                <a:latin typeface="ＭＳ ゴシック" panose="020B0609070205080204" pitchFamily="49" charset="-128"/>
                <a:ea typeface="ＭＳ ゴシック" panose="020B0609070205080204" pitchFamily="49" charset="-128"/>
              </a:rPr>
              <a:t>契約の種類</a:t>
            </a:r>
            <a:endParaRPr lang="en-US" altLang="ja-JP" sz="4000" u="sng" dirty="0">
              <a:solidFill>
                <a:srgbClr val="404040"/>
              </a:solidFill>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A2F3F576-FC81-77E0-4221-5462DF0D6708}"/>
              </a:ext>
            </a:extLst>
          </p:cNvPr>
          <p:cNvSpPr txBox="1">
            <a:spLocks/>
          </p:cNvSpPr>
          <p:nvPr/>
        </p:nvSpPr>
        <p:spPr>
          <a:xfrm>
            <a:off x="324000" y="1269066"/>
            <a:ext cx="8820000" cy="5588933"/>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a:lnSpc>
                <a:spcPct val="100000"/>
              </a:lnSpc>
              <a:buFont typeface="Wingdings" panose="05000000000000000000" pitchFamily="2" charset="2"/>
              <a:buChar char="q"/>
            </a:pPr>
            <a:r>
              <a:rPr kumimoji="0" lang="ja-JP" altLang="en-US" sz="3600" dirty="0">
                <a:solidFill>
                  <a:schemeClr val="tx1"/>
                </a:solidFill>
              </a:rPr>
              <a:t>請負契約</a:t>
            </a:r>
            <a:endParaRPr kumimoji="0" lang="en-US" altLang="ja-JP" sz="3600" dirty="0">
              <a:solidFill>
                <a:schemeClr val="tx1"/>
              </a:solidFill>
            </a:endParaRPr>
          </a:p>
          <a:p>
            <a:pPr marL="546100" indent="-369888">
              <a:lnSpc>
                <a:spcPct val="100000"/>
              </a:lnSpc>
              <a:buFont typeface="Wingdings" panose="05000000000000000000" pitchFamily="2" charset="2"/>
              <a:buChar char="Ø"/>
            </a:pPr>
            <a:r>
              <a:rPr kumimoji="0" lang="ja-JP" altLang="en-US" sz="3200" dirty="0">
                <a:solidFill>
                  <a:schemeClr val="tx1"/>
                </a:solidFill>
              </a:rPr>
              <a:t>ある仕事の完成を受注者が約束し、発注者がその成果に対し報酬を支払うことを約束した契約。</a:t>
            </a:r>
          </a:p>
          <a:p>
            <a:pPr marL="1171575" indent="-546100">
              <a:lnSpc>
                <a:spcPct val="100000"/>
              </a:lnSpc>
              <a:buNone/>
            </a:pPr>
            <a:r>
              <a:rPr kumimoji="0" lang="ja-JP" altLang="en-US" sz="3200" dirty="0">
                <a:solidFill>
                  <a:schemeClr val="tx1"/>
                </a:solidFill>
              </a:rPr>
              <a:t>例：どの程度の労力をかけるかを問わず、ある区域で一定期間内に所定の頭数のシカを所定の契約金額で捕獲する業務。</a:t>
            </a:r>
          </a:p>
        </p:txBody>
      </p:sp>
      <p:sp>
        <p:nvSpPr>
          <p:cNvPr id="6" name="テキスト ボックス 5">
            <a:extLst>
              <a:ext uri="{FF2B5EF4-FFF2-40B4-BE49-F238E27FC236}">
                <a16:creationId xmlns:a16="http://schemas.microsoft.com/office/drawing/2014/main" id="{12323034-C7F0-AE9E-C767-A1354D8D5F6B}"/>
              </a:ext>
            </a:extLst>
          </p:cNvPr>
          <p:cNvSpPr txBox="1"/>
          <p:nvPr/>
        </p:nvSpPr>
        <p:spPr>
          <a:xfrm>
            <a:off x="5213684" y="0"/>
            <a:ext cx="3930316" cy="369332"/>
          </a:xfrm>
          <a:prstGeom prst="rect">
            <a:avLst/>
          </a:prstGeom>
          <a:noFill/>
        </p:spPr>
        <p:txBody>
          <a:bodyPr wrap="square" rtlCol="0">
            <a:spAutoFit/>
          </a:bodyPr>
          <a:lstStyle/>
          <a:p>
            <a:pPr algn="ctr"/>
            <a:r>
              <a:rPr kumimoji="1" lang="ja-JP" altLang="en-US" dirty="0"/>
              <a:t>（参考）事業管理責任者向けテキスト</a:t>
            </a:r>
          </a:p>
        </p:txBody>
      </p:sp>
    </p:spTree>
    <p:extLst>
      <p:ext uri="{BB962C8B-B14F-4D97-AF65-F5344CB8AC3E}">
        <p14:creationId xmlns:p14="http://schemas.microsoft.com/office/powerpoint/2010/main" val="1993405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110799"/>
            <a:ext cx="8478982"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chemeClr val="accent1"/>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solidFill>
                  <a:srgbClr val="404040"/>
                </a:solidFill>
                <a:latin typeface="ＭＳ ゴシック" panose="020B0609070205080204" pitchFamily="49" charset="-128"/>
                <a:ea typeface="ＭＳ ゴシック" panose="020B0609070205080204" pitchFamily="49" charset="-128"/>
              </a:rPr>
              <a:t>契約の種類</a:t>
            </a:r>
            <a:endParaRPr lang="en-US" altLang="ja-JP" sz="4000" u="sng" dirty="0">
              <a:solidFill>
                <a:srgbClr val="404040"/>
              </a:solidFill>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269066"/>
            <a:ext cx="8820000" cy="5588934"/>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a:lnSpc>
                <a:spcPct val="100000"/>
              </a:lnSpc>
              <a:buFont typeface="Wingdings" panose="05000000000000000000" pitchFamily="2" charset="2"/>
              <a:buChar char="q"/>
            </a:pPr>
            <a:r>
              <a:rPr kumimoji="0" lang="ja-JP" altLang="en-US" sz="3600" dirty="0">
                <a:solidFill>
                  <a:schemeClr val="tx1"/>
                </a:solidFill>
              </a:rPr>
              <a:t>委託契約</a:t>
            </a:r>
            <a:endParaRPr kumimoji="0" lang="en-US" altLang="ja-JP" sz="3600" dirty="0">
              <a:solidFill>
                <a:schemeClr val="tx1"/>
              </a:solidFill>
            </a:endParaRPr>
          </a:p>
          <a:p>
            <a:pPr marL="546100" indent="-369888">
              <a:lnSpc>
                <a:spcPct val="100000"/>
              </a:lnSpc>
              <a:buFont typeface="Wingdings" panose="05000000000000000000" pitchFamily="2" charset="2"/>
              <a:buChar char="Ø"/>
            </a:pPr>
            <a:r>
              <a:rPr kumimoji="0" lang="ja-JP" altLang="en-US" sz="3200" dirty="0">
                <a:solidFill>
                  <a:schemeClr val="tx1"/>
                </a:solidFill>
              </a:rPr>
              <a:t>発注者が委任した事務の実行を受注者が約束し、発注者が必要経費を支払うことを約束した契約。</a:t>
            </a:r>
          </a:p>
          <a:p>
            <a:pPr marL="1074738" indent="-528638">
              <a:lnSpc>
                <a:spcPct val="100000"/>
              </a:lnSpc>
              <a:buNone/>
            </a:pPr>
            <a:r>
              <a:rPr kumimoji="0" lang="ja-JP" altLang="en-US" sz="3200" dirty="0">
                <a:solidFill>
                  <a:schemeClr val="tx1"/>
                </a:solidFill>
              </a:rPr>
              <a:t>例：求められる捕獲努力量を仕様書で定め、捕獲目標は示すものの、目標の達成を必須とせず、業務の実行に必要な経費の積み上げによって積算された事業費で行う業務。</a:t>
            </a:r>
          </a:p>
        </p:txBody>
      </p:sp>
      <p:sp>
        <p:nvSpPr>
          <p:cNvPr id="6" name="テキスト ボックス 5"/>
          <p:cNvSpPr txBox="1"/>
          <p:nvPr/>
        </p:nvSpPr>
        <p:spPr>
          <a:xfrm>
            <a:off x="5213684" y="0"/>
            <a:ext cx="3930316" cy="369332"/>
          </a:xfrm>
          <a:prstGeom prst="rect">
            <a:avLst/>
          </a:prstGeom>
          <a:noFill/>
        </p:spPr>
        <p:txBody>
          <a:bodyPr wrap="square" rtlCol="0">
            <a:spAutoFit/>
          </a:bodyPr>
          <a:lstStyle/>
          <a:p>
            <a:pPr algn="ctr"/>
            <a:r>
              <a:rPr kumimoji="1" lang="ja-JP" altLang="en-US" dirty="0"/>
              <a:t>（参考）事業管理責任者向けテキスト</a:t>
            </a:r>
          </a:p>
        </p:txBody>
      </p:sp>
    </p:spTree>
    <p:extLst>
      <p:ext uri="{BB962C8B-B14F-4D97-AF65-F5344CB8AC3E}">
        <p14:creationId xmlns:p14="http://schemas.microsoft.com/office/powerpoint/2010/main" val="2227253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110799"/>
            <a:ext cx="8478982"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latin typeface="ＭＳ ゴシック" panose="020B0609070205080204" pitchFamily="49" charset="-128"/>
                <a:ea typeface="ＭＳ ゴシック" panose="020B0609070205080204" pitchFamily="49" charset="-128"/>
              </a:rPr>
              <a:t>入札参加条件の設定　</a:t>
            </a:r>
            <a:endParaRPr lang="en-US" altLang="ja-JP" sz="4000" u="sng" dirty="0">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482212"/>
            <a:ext cx="8515200" cy="5375787"/>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76225" indent="-276225">
              <a:buFont typeface="Wingdings" panose="05000000000000000000" pitchFamily="2" charset="2"/>
              <a:buChar char="q"/>
            </a:pPr>
            <a:r>
              <a:rPr lang="ja-JP" altLang="en-US" sz="3600" dirty="0">
                <a:solidFill>
                  <a:schemeClr val="tx1"/>
                </a:solidFill>
              </a:rPr>
              <a:t>入札案件には、ほとんどの場合入札参加条件が設定されている。</a:t>
            </a:r>
            <a:endParaRPr lang="en-US" altLang="ja-JP" sz="3600" dirty="0">
              <a:solidFill>
                <a:schemeClr val="tx1"/>
              </a:solidFill>
            </a:endParaRPr>
          </a:p>
          <a:p>
            <a:pPr>
              <a:buFont typeface="Wingdings" panose="05000000000000000000" pitchFamily="2" charset="2"/>
              <a:buChar char="q"/>
            </a:pPr>
            <a:r>
              <a:rPr lang="ja-JP" altLang="en-US" sz="3600" dirty="0">
                <a:solidFill>
                  <a:schemeClr val="tx1"/>
                </a:solidFill>
              </a:rPr>
              <a:t>よくある入札参加条件の例</a:t>
            </a:r>
            <a:endParaRPr lang="en-US" altLang="ja-JP" sz="3600" dirty="0">
              <a:solidFill>
                <a:schemeClr val="tx1"/>
              </a:solidFill>
            </a:endParaRPr>
          </a:p>
          <a:p>
            <a:pPr marL="546100" indent="-371475" defTabSz="1171575">
              <a:buFont typeface="Wingdings" panose="05000000000000000000" pitchFamily="2" charset="2"/>
              <a:buChar char="Ø"/>
            </a:pPr>
            <a:r>
              <a:rPr lang="ja-JP" altLang="en-US" sz="3200" dirty="0">
                <a:solidFill>
                  <a:schemeClr val="tx1"/>
                </a:solidFill>
              </a:rPr>
              <a:t>事業所の配置条件</a:t>
            </a:r>
            <a:endParaRPr lang="en-US" altLang="ja-JP" sz="3200" dirty="0">
              <a:solidFill>
                <a:schemeClr val="tx1"/>
              </a:solidFill>
            </a:endParaRPr>
          </a:p>
          <a:p>
            <a:pPr marL="546100" indent="-371475" defTabSz="1171575">
              <a:buFont typeface="Wingdings" panose="05000000000000000000" pitchFamily="2" charset="2"/>
              <a:buChar char="Ø"/>
            </a:pPr>
            <a:r>
              <a:rPr lang="ja-JP" altLang="en-US" sz="3200" dirty="0">
                <a:solidFill>
                  <a:schemeClr val="tx1"/>
                </a:solidFill>
              </a:rPr>
              <a:t>類似業務の受託実績</a:t>
            </a:r>
            <a:endParaRPr lang="en-US" altLang="ja-JP" sz="3200" dirty="0">
              <a:solidFill>
                <a:schemeClr val="tx1"/>
              </a:solidFill>
            </a:endParaRPr>
          </a:p>
          <a:p>
            <a:pPr marL="546100" indent="-371475" defTabSz="1171575">
              <a:buFont typeface="Wingdings" panose="05000000000000000000" pitchFamily="2" charset="2"/>
              <a:buChar char="Ø"/>
            </a:pPr>
            <a:r>
              <a:rPr lang="ja-JP" altLang="en-US" sz="3200" dirty="0">
                <a:solidFill>
                  <a:schemeClr val="tx1"/>
                </a:solidFill>
              </a:rPr>
              <a:t>捕獲従事者等が有する資格等</a:t>
            </a:r>
            <a:endParaRPr kumimoji="0" lang="ja-JP" altLang="en-US" sz="3200" dirty="0">
              <a:solidFill>
                <a:schemeClr val="tx1"/>
              </a:solidFill>
            </a:endParaRPr>
          </a:p>
        </p:txBody>
      </p:sp>
      <p:sp>
        <p:nvSpPr>
          <p:cNvPr id="6" name="テキスト ボックス 5"/>
          <p:cNvSpPr txBox="1"/>
          <p:nvPr/>
        </p:nvSpPr>
        <p:spPr>
          <a:xfrm>
            <a:off x="5213684" y="0"/>
            <a:ext cx="3930316" cy="369332"/>
          </a:xfrm>
          <a:prstGeom prst="rect">
            <a:avLst/>
          </a:prstGeom>
          <a:noFill/>
        </p:spPr>
        <p:txBody>
          <a:bodyPr wrap="square" rtlCol="0">
            <a:spAutoFit/>
          </a:bodyPr>
          <a:lstStyle/>
          <a:p>
            <a:pPr algn="ctr"/>
            <a:r>
              <a:rPr kumimoji="1" lang="ja-JP" altLang="en-US" dirty="0"/>
              <a:t>（参考）事業管理責任者向けテキスト</a:t>
            </a:r>
          </a:p>
        </p:txBody>
      </p:sp>
    </p:spTree>
    <p:extLst>
      <p:ext uri="{BB962C8B-B14F-4D97-AF65-F5344CB8AC3E}">
        <p14:creationId xmlns:p14="http://schemas.microsoft.com/office/powerpoint/2010/main" val="17929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110799"/>
            <a:ext cx="8478982"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latin typeface="ＭＳ ゴシック" panose="020B0609070205080204" pitchFamily="49" charset="-128"/>
                <a:ea typeface="ＭＳ ゴシック" panose="020B0609070205080204" pitchFamily="49" charset="-128"/>
              </a:rPr>
              <a:t>入札参加条件の設定　</a:t>
            </a:r>
            <a:endParaRPr lang="en-US" altLang="ja-JP" sz="4000" u="sng" dirty="0">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482212"/>
            <a:ext cx="8515200" cy="5375787"/>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76225" lvl="0" indent="-276225">
              <a:buClr>
                <a:srgbClr val="E48312"/>
              </a:buClr>
              <a:buFont typeface="Wingdings" panose="05000000000000000000" pitchFamily="2" charset="2"/>
              <a:buChar char="q"/>
            </a:pPr>
            <a:r>
              <a:rPr lang="ja-JP" altLang="en-US" sz="3600" dirty="0">
                <a:solidFill>
                  <a:schemeClr val="tx1"/>
                </a:solidFill>
              </a:rPr>
              <a:t>入札への参加を希望する認定事業者は、入札参加資格を満たすことを証明する書類の提出と発注者による確認が必要。</a:t>
            </a:r>
            <a:endParaRPr kumimoji="0" lang="ja-JP" altLang="en-US" sz="3600" dirty="0">
              <a:solidFill>
                <a:schemeClr val="tx1"/>
              </a:solidFill>
            </a:endParaRPr>
          </a:p>
        </p:txBody>
      </p:sp>
      <p:sp>
        <p:nvSpPr>
          <p:cNvPr id="6" name="テキスト ボックス 5"/>
          <p:cNvSpPr txBox="1"/>
          <p:nvPr/>
        </p:nvSpPr>
        <p:spPr>
          <a:xfrm>
            <a:off x="5213684" y="0"/>
            <a:ext cx="3930316" cy="369332"/>
          </a:xfrm>
          <a:prstGeom prst="rect">
            <a:avLst/>
          </a:prstGeom>
          <a:noFill/>
        </p:spPr>
        <p:txBody>
          <a:bodyPr wrap="square" rtlCol="0">
            <a:spAutoFit/>
          </a:bodyPr>
          <a:lstStyle/>
          <a:p>
            <a:pPr algn="ctr"/>
            <a:r>
              <a:rPr kumimoji="1" lang="ja-JP" altLang="en-US" dirty="0"/>
              <a:t>（参考）事業管理責任者向けテキスト</a:t>
            </a:r>
          </a:p>
        </p:txBody>
      </p:sp>
    </p:spTree>
    <p:extLst>
      <p:ext uri="{BB962C8B-B14F-4D97-AF65-F5344CB8AC3E}">
        <p14:creationId xmlns:p14="http://schemas.microsoft.com/office/powerpoint/2010/main" val="3100966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110799"/>
            <a:ext cx="8478982"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solidFill>
                  <a:srgbClr val="404040"/>
                </a:solidFill>
                <a:latin typeface="ＭＳ ゴシック" panose="020B0609070205080204" pitchFamily="49" charset="-128"/>
                <a:ea typeface="ＭＳ ゴシック" panose="020B0609070205080204" pitchFamily="49" charset="-128"/>
              </a:rPr>
              <a:t>入札の方法</a:t>
            </a:r>
            <a:endParaRPr lang="en-US" altLang="ja-JP" sz="4000" u="sng" dirty="0">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563328"/>
            <a:ext cx="8820000" cy="5294671"/>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a:lnSpc>
                <a:spcPct val="100000"/>
              </a:lnSpc>
              <a:buFont typeface="Wingdings" panose="05000000000000000000" pitchFamily="2" charset="2"/>
              <a:buChar char="q"/>
            </a:pPr>
            <a:r>
              <a:rPr kumimoji="0" lang="ja-JP" altLang="en-US" sz="3600" dirty="0">
                <a:solidFill>
                  <a:schemeClr val="tx1"/>
                </a:solidFill>
                <a:latin typeface="ＭＳ ゴシック" panose="020B0609070205080204" pitchFamily="49" charset="-128"/>
                <a:ea typeface="ＭＳ ゴシック" panose="020B0609070205080204" pitchFamily="49" charset="-128"/>
              </a:rPr>
              <a:t>指名競争入札</a:t>
            </a:r>
          </a:p>
          <a:p>
            <a:pPr marL="533400" indent="-533400">
              <a:lnSpc>
                <a:spcPct val="100000"/>
              </a:lnSpc>
              <a:buFont typeface="Wingdings" panose="05000000000000000000" pitchFamily="2" charset="2"/>
              <a:buChar char="q"/>
            </a:pPr>
            <a:r>
              <a:rPr kumimoji="0" lang="ja-JP" altLang="en-US" sz="3600" dirty="0">
                <a:solidFill>
                  <a:schemeClr val="tx1"/>
                </a:solidFill>
                <a:latin typeface="ＭＳ ゴシック" panose="020B0609070205080204" pitchFamily="49" charset="-128"/>
                <a:ea typeface="ＭＳ ゴシック" panose="020B0609070205080204" pitchFamily="49" charset="-128"/>
              </a:rPr>
              <a:t>一般競争入札</a:t>
            </a:r>
          </a:p>
          <a:p>
            <a:pPr marL="533400" indent="-533400">
              <a:lnSpc>
                <a:spcPct val="100000"/>
              </a:lnSpc>
              <a:buFont typeface="Wingdings" panose="05000000000000000000" pitchFamily="2" charset="2"/>
              <a:buChar char="q"/>
            </a:pPr>
            <a:r>
              <a:rPr kumimoji="0" lang="ja-JP" altLang="en-US" sz="3600" dirty="0">
                <a:solidFill>
                  <a:schemeClr val="tx1"/>
                </a:solidFill>
                <a:latin typeface="ＭＳ ゴシック" panose="020B0609070205080204" pitchFamily="49" charset="-128"/>
                <a:ea typeface="ＭＳ ゴシック" panose="020B0609070205080204" pitchFamily="49" charset="-128"/>
              </a:rPr>
              <a:t>総合評価落札方式</a:t>
            </a:r>
          </a:p>
          <a:p>
            <a:pPr marL="533400" indent="-533400">
              <a:lnSpc>
                <a:spcPct val="100000"/>
              </a:lnSpc>
              <a:buFont typeface="Wingdings" panose="05000000000000000000" pitchFamily="2" charset="2"/>
              <a:buChar char="q"/>
            </a:pPr>
            <a:r>
              <a:rPr kumimoji="0" lang="ja-JP" altLang="en-US" sz="3600" dirty="0">
                <a:solidFill>
                  <a:schemeClr val="tx1"/>
                </a:solidFill>
                <a:latin typeface="ＭＳ ゴシック" panose="020B0609070205080204" pitchFamily="49" charset="-128"/>
                <a:ea typeface="ＭＳ ゴシック" panose="020B0609070205080204" pitchFamily="49" charset="-128"/>
              </a:rPr>
              <a:t>企画競争型随意契約方式</a:t>
            </a:r>
          </a:p>
          <a:p>
            <a:pPr marL="533400" indent="-533400">
              <a:lnSpc>
                <a:spcPct val="100000"/>
              </a:lnSpc>
              <a:buFont typeface="Wingdings" panose="05000000000000000000" pitchFamily="2" charset="2"/>
              <a:buChar char="q"/>
            </a:pPr>
            <a:r>
              <a:rPr kumimoji="0" lang="ja-JP" altLang="en-US" sz="3600" dirty="0">
                <a:solidFill>
                  <a:schemeClr val="tx1"/>
                </a:solidFill>
                <a:latin typeface="ＭＳ ゴシック" panose="020B0609070205080204" pitchFamily="49" charset="-128"/>
                <a:ea typeface="ＭＳ ゴシック" panose="020B0609070205080204" pitchFamily="49" charset="-128"/>
              </a:rPr>
              <a:t>随意契約</a:t>
            </a:r>
          </a:p>
        </p:txBody>
      </p:sp>
      <p:sp>
        <p:nvSpPr>
          <p:cNvPr id="6" name="テキスト ボックス 5"/>
          <p:cNvSpPr txBox="1"/>
          <p:nvPr/>
        </p:nvSpPr>
        <p:spPr>
          <a:xfrm>
            <a:off x="5213684" y="0"/>
            <a:ext cx="3930316" cy="369332"/>
          </a:xfrm>
          <a:prstGeom prst="rect">
            <a:avLst/>
          </a:prstGeom>
          <a:noFill/>
        </p:spPr>
        <p:txBody>
          <a:bodyPr wrap="square" rtlCol="0">
            <a:spAutoFit/>
          </a:bodyPr>
          <a:lstStyle/>
          <a:p>
            <a:pPr algn="ctr"/>
            <a:r>
              <a:rPr kumimoji="1" lang="ja-JP" altLang="en-US" dirty="0"/>
              <a:t>（参考）事業管理責任者向けテキスト</a:t>
            </a:r>
          </a:p>
        </p:txBody>
      </p:sp>
    </p:spTree>
    <p:extLst>
      <p:ext uri="{BB962C8B-B14F-4D97-AF65-F5344CB8AC3E}">
        <p14:creationId xmlns:p14="http://schemas.microsoft.com/office/powerpoint/2010/main" val="4230139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110799"/>
            <a:ext cx="8478982"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latin typeface="ＭＳ ゴシック" panose="020B0609070205080204" pitchFamily="49" charset="-128"/>
                <a:ea typeface="ＭＳ ゴシック" panose="020B0609070205080204" pitchFamily="49" charset="-128"/>
              </a:rPr>
              <a:t>捕獲従事者等の人材の確保</a:t>
            </a:r>
            <a:endParaRPr lang="en-US" altLang="ja-JP" sz="4000" u="sng" dirty="0">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206000"/>
            <a:ext cx="8820000" cy="5652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a:lnSpc>
                <a:spcPct val="100000"/>
              </a:lnSpc>
              <a:buFont typeface="Wingdings" panose="05000000000000000000" pitchFamily="2" charset="2"/>
              <a:buChar char="q"/>
            </a:pPr>
            <a:r>
              <a:rPr kumimoji="0" lang="ja-JP" altLang="en-US" sz="3400" dirty="0">
                <a:solidFill>
                  <a:schemeClr val="tx1"/>
                </a:solidFill>
                <a:latin typeface="ＭＳ ゴシック" panose="020B0609070205080204" pitchFamily="49" charset="-128"/>
                <a:ea typeface="ＭＳ ゴシック" panose="020B0609070205080204" pitchFamily="49" charset="-128"/>
              </a:rPr>
              <a:t>事業を受託した場合に備え、実際に事業に従事する人材の確保が必要。</a:t>
            </a:r>
          </a:p>
          <a:p>
            <a:pPr marL="533400" indent="-533400">
              <a:lnSpc>
                <a:spcPct val="100000"/>
              </a:lnSpc>
              <a:buFont typeface="Wingdings" panose="05000000000000000000" pitchFamily="2" charset="2"/>
              <a:buChar char="q"/>
            </a:pPr>
            <a:r>
              <a:rPr kumimoji="0" lang="ja-JP" altLang="en-US" sz="3400" dirty="0">
                <a:solidFill>
                  <a:schemeClr val="tx1"/>
                </a:solidFill>
                <a:latin typeface="ＭＳ ゴシック" panose="020B0609070205080204" pitchFamily="49" charset="-128"/>
                <a:ea typeface="ＭＳ ゴシック" panose="020B0609070205080204" pitchFamily="49" charset="-128"/>
              </a:rPr>
              <a:t>事業管理責任者は、業務の内容に応じた人員配置計画の見込みを立てることが必要。</a:t>
            </a:r>
          </a:p>
          <a:p>
            <a:pPr marL="533400" indent="-533400">
              <a:lnSpc>
                <a:spcPct val="100000"/>
              </a:lnSpc>
              <a:buFont typeface="Wingdings" panose="05000000000000000000" pitchFamily="2" charset="2"/>
              <a:buChar char="q"/>
            </a:pPr>
            <a:r>
              <a:rPr kumimoji="0" lang="ja-JP" altLang="en-US" sz="3400" dirty="0">
                <a:solidFill>
                  <a:schemeClr val="tx1"/>
                </a:solidFill>
                <a:latin typeface="ＭＳ ゴシック" panose="020B0609070205080204" pitchFamily="49" charset="-128"/>
                <a:ea typeface="ＭＳ ゴシック" panose="020B0609070205080204" pitchFamily="49" charset="-128"/>
              </a:rPr>
              <a:t>指揮命令系統の確保、事業の安全な遂行の視点から、捕獲従事者と認定事業者との間に雇用関係があることが望ましい。</a:t>
            </a:r>
          </a:p>
        </p:txBody>
      </p:sp>
      <p:sp>
        <p:nvSpPr>
          <p:cNvPr id="6" name="テキスト ボックス 5"/>
          <p:cNvSpPr txBox="1"/>
          <p:nvPr/>
        </p:nvSpPr>
        <p:spPr>
          <a:xfrm>
            <a:off x="5213684" y="0"/>
            <a:ext cx="3930316" cy="369332"/>
          </a:xfrm>
          <a:prstGeom prst="rect">
            <a:avLst/>
          </a:prstGeom>
          <a:noFill/>
        </p:spPr>
        <p:txBody>
          <a:bodyPr wrap="square" rtlCol="0">
            <a:spAutoFit/>
          </a:bodyPr>
          <a:lstStyle/>
          <a:p>
            <a:pPr algn="ctr"/>
            <a:r>
              <a:rPr kumimoji="1" lang="ja-JP" altLang="en-US" dirty="0"/>
              <a:t>（参考）事業管理責任者向けテキスト</a:t>
            </a:r>
          </a:p>
        </p:txBody>
      </p:sp>
    </p:spTree>
    <p:extLst>
      <p:ext uri="{BB962C8B-B14F-4D97-AF65-F5344CB8AC3E}">
        <p14:creationId xmlns:p14="http://schemas.microsoft.com/office/powerpoint/2010/main" val="3088593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110799"/>
            <a:ext cx="8478982"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latin typeface="ＭＳ ゴシック" panose="020B0609070205080204" pitchFamily="49" charset="-128"/>
                <a:ea typeface="ＭＳ ゴシック" panose="020B0609070205080204" pitchFamily="49" charset="-128"/>
              </a:rPr>
              <a:t>捕獲従事者等の人材の確保</a:t>
            </a:r>
            <a:endParaRPr lang="en-US" altLang="ja-JP" sz="4000" u="sng" dirty="0">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206000"/>
            <a:ext cx="8820000" cy="5652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a:lnSpc>
                <a:spcPct val="100000"/>
              </a:lnSpc>
              <a:buFont typeface="Wingdings" panose="05000000000000000000" pitchFamily="2" charset="2"/>
              <a:buChar char="q"/>
            </a:pPr>
            <a:r>
              <a:rPr kumimoji="0" lang="ja-JP" altLang="en-US" sz="3600" dirty="0">
                <a:solidFill>
                  <a:schemeClr val="tx1"/>
                </a:solidFill>
              </a:rPr>
              <a:t>事業の規模によっては、複数の認定事業者が共同で業務の実施体制を構築するケースも想定される。</a:t>
            </a:r>
            <a:endParaRPr kumimoji="0" lang="en-US" altLang="ja-JP" sz="3600" dirty="0">
              <a:solidFill>
                <a:schemeClr val="tx1"/>
              </a:solidFill>
            </a:endParaRPr>
          </a:p>
          <a:p>
            <a:pPr marL="533400" indent="-533400">
              <a:lnSpc>
                <a:spcPct val="100000"/>
              </a:lnSpc>
              <a:buFont typeface="Wingdings" panose="05000000000000000000" pitchFamily="2" charset="2"/>
              <a:buChar char="q"/>
            </a:pPr>
            <a:endParaRPr kumimoji="0" lang="ja-JP" altLang="en-US" sz="3600" dirty="0">
              <a:solidFill>
                <a:schemeClr val="tx1"/>
              </a:solidFill>
            </a:endParaRPr>
          </a:p>
          <a:p>
            <a:pPr marL="533400" indent="-533400">
              <a:lnSpc>
                <a:spcPct val="100000"/>
              </a:lnSpc>
              <a:buFont typeface="Wingdings" panose="05000000000000000000" pitchFamily="2" charset="2"/>
              <a:buChar char="q"/>
            </a:pPr>
            <a:r>
              <a:rPr kumimoji="0" lang="ja-JP" altLang="en-US" sz="3600" dirty="0">
                <a:solidFill>
                  <a:schemeClr val="tx1"/>
                </a:solidFill>
              </a:rPr>
              <a:t>再委託先の認定事業者には、指定事業の特例は適用されない。</a:t>
            </a:r>
          </a:p>
          <a:p>
            <a:pPr marL="0" indent="0" fontAlgn="auto">
              <a:buNone/>
              <a:defRPr/>
            </a:pPr>
            <a:endParaRPr kumimoji="0" lang="ja-JP" altLang="en-US" sz="3200" dirty="0">
              <a:solidFill>
                <a:schemeClr val="tx1"/>
              </a:solidFill>
            </a:endParaRPr>
          </a:p>
        </p:txBody>
      </p:sp>
      <p:sp>
        <p:nvSpPr>
          <p:cNvPr id="6" name="テキスト ボックス 5"/>
          <p:cNvSpPr txBox="1"/>
          <p:nvPr/>
        </p:nvSpPr>
        <p:spPr>
          <a:xfrm>
            <a:off x="5213684" y="0"/>
            <a:ext cx="3930316" cy="369332"/>
          </a:xfrm>
          <a:prstGeom prst="rect">
            <a:avLst/>
          </a:prstGeom>
          <a:noFill/>
        </p:spPr>
        <p:txBody>
          <a:bodyPr wrap="square" rtlCol="0">
            <a:spAutoFit/>
          </a:bodyPr>
          <a:lstStyle/>
          <a:p>
            <a:pPr algn="ctr"/>
            <a:r>
              <a:rPr kumimoji="1" lang="ja-JP" altLang="en-US" dirty="0"/>
              <a:t>（参考）事業管理責任者向けテキスト</a:t>
            </a:r>
          </a:p>
        </p:txBody>
      </p:sp>
    </p:spTree>
    <p:extLst>
      <p:ext uri="{BB962C8B-B14F-4D97-AF65-F5344CB8AC3E}">
        <p14:creationId xmlns:p14="http://schemas.microsoft.com/office/powerpoint/2010/main" val="3822361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110799"/>
            <a:ext cx="8478982"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p>
          <a:p>
            <a:pPr eaLnBrk="1" hangingPunct="1">
              <a:lnSpc>
                <a:spcPct val="90000"/>
              </a:lnSpc>
              <a:spcBef>
                <a:spcPts val="1200"/>
              </a:spcBef>
              <a:spcAft>
                <a:spcPts val="200"/>
              </a:spcAft>
              <a:buClr>
                <a:srgbClr val="99CB38"/>
              </a:buClr>
              <a:buSzPct val="100000"/>
            </a:pPr>
            <a:r>
              <a:rPr lang="ja-JP" altLang="en-US" sz="4000" dirty="0"/>
              <a:t>　</a:t>
            </a:r>
            <a:r>
              <a:rPr lang="ja-JP" altLang="en-US" sz="4000" u="sng" dirty="0">
                <a:solidFill>
                  <a:srgbClr val="404040"/>
                </a:solidFill>
              </a:rPr>
              <a:t>保険の加入</a:t>
            </a:r>
            <a:r>
              <a:rPr lang="ja-JP" altLang="en-US" sz="4000" u="sng" dirty="0"/>
              <a:t>　</a:t>
            </a:r>
            <a:endParaRPr lang="en-US" altLang="ja-JP" sz="4000" u="sng" dirty="0"/>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206000"/>
            <a:ext cx="8820000" cy="5652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a:lnSpc>
                <a:spcPct val="100000"/>
              </a:lnSpc>
              <a:buFont typeface="Wingdings" panose="05000000000000000000" pitchFamily="2" charset="2"/>
              <a:buChar char="q"/>
            </a:pPr>
            <a:r>
              <a:rPr kumimoji="0" lang="ja-JP" altLang="en-US" sz="3600" dirty="0">
                <a:solidFill>
                  <a:schemeClr val="tx1"/>
                </a:solidFill>
              </a:rPr>
              <a:t>業務を受託したら</a:t>
            </a:r>
            <a:r>
              <a:rPr kumimoji="0" lang="ja-JP" altLang="en-US" sz="3600" u="sng" dirty="0">
                <a:solidFill>
                  <a:schemeClr val="tx1"/>
                </a:solidFill>
              </a:rPr>
              <a:t>保険の加入は必須</a:t>
            </a:r>
          </a:p>
          <a:p>
            <a:pPr marL="546100" indent="-369888">
              <a:lnSpc>
                <a:spcPct val="100000"/>
              </a:lnSpc>
              <a:buFont typeface="Wingdings" panose="05000000000000000000" pitchFamily="2" charset="2"/>
              <a:buChar char="Ø"/>
            </a:pPr>
            <a:r>
              <a:rPr kumimoji="0" lang="ja-JP" altLang="en-US" sz="3200" dirty="0">
                <a:solidFill>
                  <a:schemeClr val="tx1"/>
                </a:solidFill>
              </a:rPr>
              <a:t>加入する保険の具体例</a:t>
            </a:r>
            <a:endParaRPr kumimoji="0" lang="en-US" altLang="ja-JP" sz="3200" dirty="0">
              <a:solidFill>
                <a:schemeClr val="tx1"/>
              </a:solidFill>
            </a:endParaRPr>
          </a:p>
          <a:p>
            <a:pPr marL="898525" indent="-352425">
              <a:lnSpc>
                <a:spcPct val="100000"/>
              </a:lnSpc>
              <a:buFont typeface="Wingdings" panose="05000000000000000000" pitchFamily="2" charset="2"/>
              <a:buChar char="ü"/>
            </a:pPr>
            <a:r>
              <a:rPr kumimoji="0" lang="ja-JP" altLang="en-US" sz="3200" dirty="0">
                <a:solidFill>
                  <a:schemeClr val="tx1"/>
                </a:solidFill>
              </a:rPr>
              <a:t>労働者災害補償保険（雇用契約を締結した場合は必須）</a:t>
            </a:r>
            <a:endParaRPr kumimoji="0" lang="en-US" altLang="ja-JP" sz="3200" dirty="0">
              <a:solidFill>
                <a:schemeClr val="tx1"/>
              </a:solidFill>
            </a:endParaRPr>
          </a:p>
          <a:p>
            <a:pPr marL="898525" indent="-352425">
              <a:lnSpc>
                <a:spcPct val="100000"/>
              </a:lnSpc>
              <a:buFont typeface="Wingdings" panose="05000000000000000000" pitchFamily="2" charset="2"/>
              <a:buChar char="ü"/>
            </a:pPr>
            <a:r>
              <a:rPr kumimoji="0" lang="ja-JP" altLang="en-US" sz="3200" dirty="0">
                <a:solidFill>
                  <a:schemeClr val="tx1"/>
                </a:solidFill>
              </a:rPr>
              <a:t>損害賠償保険（対人・対物事故等、第三者に被害を与えた場合の補償）</a:t>
            </a:r>
            <a:endParaRPr kumimoji="0" lang="en-US" altLang="ja-JP" sz="3200" dirty="0">
              <a:solidFill>
                <a:schemeClr val="tx1"/>
              </a:solidFill>
            </a:endParaRPr>
          </a:p>
          <a:p>
            <a:pPr marL="898525" indent="-352425">
              <a:lnSpc>
                <a:spcPct val="100000"/>
              </a:lnSpc>
              <a:buFont typeface="Wingdings" panose="05000000000000000000" pitchFamily="2" charset="2"/>
              <a:buChar char="ü"/>
            </a:pPr>
            <a:r>
              <a:rPr kumimoji="0" lang="ja-JP" altLang="en-US" sz="3200" dirty="0">
                <a:solidFill>
                  <a:schemeClr val="tx1"/>
                </a:solidFill>
              </a:rPr>
              <a:t>業務災害保険（民法上の使用者賠償責任に対する補償）</a:t>
            </a:r>
          </a:p>
        </p:txBody>
      </p:sp>
      <p:sp>
        <p:nvSpPr>
          <p:cNvPr id="6" name="テキスト ボックス 5"/>
          <p:cNvSpPr txBox="1"/>
          <p:nvPr/>
        </p:nvSpPr>
        <p:spPr>
          <a:xfrm>
            <a:off x="5213684" y="0"/>
            <a:ext cx="3930316" cy="369332"/>
          </a:xfrm>
          <a:prstGeom prst="rect">
            <a:avLst/>
          </a:prstGeom>
          <a:noFill/>
        </p:spPr>
        <p:txBody>
          <a:bodyPr wrap="square" rtlCol="0">
            <a:spAutoFit/>
          </a:bodyPr>
          <a:lstStyle/>
          <a:p>
            <a:pPr algn="ctr"/>
            <a:r>
              <a:rPr kumimoji="1" lang="ja-JP" altLang="en-US" dirty="0"/>
              <a:t>（参考）事業管理責任者向けテキスト</a:t>
            </a:r>
          </a:p>
        </p:txBody>
      </p:sp>
    </p:spTree>
    <p:extLst>
      <p:ext uri="{BB962C8B-B14F-4D97-AF65-F5344CB8AC3E}">
        <p14:creationId xmlns:p14="http://schemas.microsoft.com/office/powerpoint/2010/main" val="1072818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85</a:t>
            </a:r>
            <a:r>
              <a:rPr lang="ja-JP" altLang="en-US" sz="2000" dirty="0"/>
              <a:t>ページ</a:t>
            </a:r>
          </a:p>
        </p:txBody>
      </p:sp>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110799"/>
            <a:ext cx="8546690"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5.1.2 </a:t>
            </a:r>
            <a:r>
              <a:rPr lang="ja-JP" altLang="en-US" sz="4000" u="sng" dirty="0">
                <a:latin typeface="ＭＳ ゴシック" panose="020B0609070205080204" pitchFamily="49" charset="-128"/>
                <a:ea typeface="ＭＳ ゴシック" panose="020B0609070205080204" pitchFamily="49" charset="-128"/>
              </a:rPr>
              <a:t>計画的な業務の実施</a:t>
            </a:r>
            <a:endParaRPr lang="en-US" altLang="ja-JP" sz="4000" u="sng" dirty="0">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386214"/>
            <a:ext cx="8820000" cy="5471785"/>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業務計画の策定</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marL="533400" indent="-358775" fontAlgn="auto">
              <a:buFont typeface="Wingdings" panose="05000000000000000000" pitchFamily="2" charset="2"/>
              <a:buChar char="Ø"/>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計画的な業務の実施</a:t>
            </a: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a:p>
            <a:pPr marL="533400" indent="-358775" fontAlgn="auto">
              <a:buFont typeface="Wingdings" panose="05000000000000000000" pitchFamily="2" charset="2"/>
              <a:buChar char="Ø"/>
              <a:defRPr/>
            </a:pPr>
            <a:endParaRPr kumimoji="0" lang="en-US" altLang="ja-JP" sz="1050" dirty="0">
              <a:solidFill>
                <a:schemeClr val="tx1"/>
              </a:solidFill>
              <a:latin typeface="ＭＳ ゴシック" panose="020B0609070205080204" pitchFamily="49" charset="-128"/>
              <a:ea typeface="ＭＳ ゴシック" panose="020B0609070205080204" pitchFamily="49" charset="-128"/>
            </a:endParaRPr>
          </a:p>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指定管理鳥獣捕獲等事業の場合</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marL="533400" indent="-358775" fontAlgn="auto">
              <a:buFont typeface="Wingdings" panose="05000000000000000000" pitchFamily="2" charset="2"/>
              <a:buChar char="Ø"/>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捕獲作業の実施地点、時期、捕獲方法等について具体的な</a:t>
            </a:r>
            <a:r>
              <a:rPr kumimoji="0" lang="ja-JP" altLang="en-US" sz="3200" dirty="0">
                <a:solidFill>
                  <a:srgbClr val="C00000"/>
                </a:solidFill>
                <a:latin typeface="ＭＳ ゴシック" panose="020B0609070205080204" pitchFamily="49" charset="-128"/>
                <a:ea typeface="ＭＳ ゴシック" panose="020B0609070205080204" pitchFamily="49" charset="-128"/>
              </a:rPr>
              <a:t>業務計画</a:t>
            </a:r>
            <a:r>
              <a:rPr kumimoji="0" lang="ja-JP" altLang="en-US" sz="3200" dirty="0">
                <a:solidFill>
                  <a:schemeClr val="tx1"/>
                </a:solidFill>
                <a:latin typeface="ＭＳ ゴシック" panose="020B0609070205080204" pitchFamily="49" charset="-128"/>
                <a:ea typeface="ＭＳ ゴシック" panose="020B0609070205080204" pitchFamily="49" charset="-128"/>
              </a:rPr>
              <a:t>をたて、業務を遂行する。</a:t>
            </a: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a:p>
            <a:pPr marL="533400" indent="-358775" fontAlgn="auto">
              <a:buFont typeface="Wingdings" panose="05000000000000000000" pitchFamily="2" charset="2"/>
              <a:buChar char="Ø"/>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業務計画の立案については発注者と十分な協議が必要。</a:t>
            </a: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a:p>
            <a:pPr marL="0" indent="0" fontAlgn="auto">
              <a:buNone/>
              <a:defRPr/>
            </a:pPr>
            <a:endParaRPr kumimoji="0" lang="ja-JP" altLang="en-US" sz="36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10880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250899-005D-4CA6-A052-7813F11E4D7A}"/>
              </a:ext>
            </a:extLst>
          </p:cNvPr>
          <p:cNvSpPr>
            <a:spLocks noGrp="1"/>
          </p:cNvSpPr>
          <p:nvPr>
            <p:ph type="ctrTitle"/>
          </p:nvPr>
        </p:nvSpPr>
        <p:spPr>
          <a:xfrm>
            <a:off x="105508" y="112542"/>
            <a:ext cx="8961120" cy="4232652"/>
          </a:xfrm>
        </p:spPr>
        <p:txBody>
          <a:bodyPr anchor="ctr" anchorCtr="0">
            <a:noAutofit/>
          </a:bodyPr>
          <a:lstStyle/>
          <a:p>
            <a:pPr algn="ctr" eaLnBrk="1" fontAlgn="auto" hangingPunct="1">
              <a:spcAft>
                <a:spcPts val="0"/>
              </a:spcAft>
              <a:defRPr/>
            </a:pPr>
            <a:r>
              <a:rPr lang="ja-JP" altLang="en-US" sz="6600" dirty="0">
                <a:latin typeface="ＭＳ ゴシック" panose="020B0609070205080204" pitchFamily="49" charset="-128"/>
                <a:ea typeface="ＭＳ ゴシック" panose="020B0609070205080204" pitchFamily="49" charset="-128"/>
              </a:rPr>
              <a:t>認定鳥獣捕獲等事業者</a:t>
            </a:r>
            <a:br>
              <a:rPr lang="en-US" altLang="ja-JP" sz="6600" dirty="0">
                <a:latin typeface="ＭＳ ゴシック" panose="020B0609070205080204" pitchFamily="49" charset="-128"/>
                <a:ea typeface="ＭＳ ゴシック" panose="020B0609070205080204" pitchFamily="49" charset="-128"/>
              </a:rPr>
            </a:br>
            <a:r>
              <a:rPr lang="ja-JP" altLang="en-US" sz="6600" dirty="0">
                <a:latin typeface="ＭＳ ゴシック" panose="020B0609070205080204" pitchFamily="49" charset="-128"/>
                <a:ea typeface="ＭＳ ゴシック" panose="020B0609070205080204" pitchFamily="49" charset="-128"/>
              </a:rPr>
              <a:t>講習会</a:t>
            </a:r>
            <a:br>
              <a:rPr lang="en-US" altLang="ja-JP" sz="4400" dirty="0">
                <a:latin typeface="ＭＳ ゴシック" panose="020B0609070205080204" pitchFamily="49" charset="-128"/>
                <a:ea typeface="ＭＳ ゴシック" panose="020B0609070205080204" pitchFamily="49" charset="-128"/>
              </a:rPr>
            </a:br>
            <a:br>
              <a:rPr lang="en-US" altLang="ja-JP" sz="4500" dirty="0">
                <a:latin typeface="ＭＳ ゴシック" panose="020B0609070205080204" pitchFamily="49" charset="-128"/>
                <a:ea typeface="ＭＳ ゴシック" panose="020B0609070205080204" pitchFamily="49" charset="-128"/>
              </a:rPr>
            </a:br>
            <a:r>
              <a:rPr lang="ja-JP" altLang="en-US" sz="4800" dirty="0">
                <a:latin typeface="ＭＳ ゴシック" panose="020B0609070205080204" pitchFamily="49" charset="-128"/>
                <a:ea typeface="ＭＳ ゴシック" panose="020B0609070205080204" pitchFamily="49" charset="-128"/>
              </a:rPr>
              <a:t>５ </a:t>
            </a:r>
            <a:r>
              <a:rPr lang="ja-JP" altLang="en-US" sz="4800" dirty="0">
                <a:solidFill>
                  <a:schemeClr val="tx1"/>
                </a:solidFill>
                <a:latin typeface="ＭＳ ゴシック" panose="020B0609070205080204" pitchFamily="49" charset="-128"/>
                <a:ea typeface="ＭＳ ゴシック" panose="020B0609070205080204" pitchFamily="49" charset="-128"/>
              </a:rPr>
              <a:t>鳥獣捕獲等事業の工程管理</a:t>
            </a:r>
            <a:endParaRPr lang="ja-JP" altLang="en-US" sz="4800" dirty="0">
              <a:latin typeface="ＭＳ ゴシック" panose="020B0609070205080204" pitchFamily="49" charset="-128"/>
              <a:ea typeface="ＭＳ ゴシック" panose="020B0609070205080204" pitchFamily="49" charset="-128"/>
            </a:endParaRPr>
          </a:p>
        </p:txBody>
      </p:sp>
      <p:sp>
        <p:nvSpPr>
          <p:cNvPr id="3" name="サブタイトル 2">
            <a:extLst>
              <a:ext uri="{FF2B5EF4-FFF2-40B4-BE49-F238E27FC236}">
                <a16:creationId xmlns:a16="http://schemas.microsoft.com/office/drawing/2014/main" id="{4F36EBC5-7EA1-4277-940E-CE8946311F28}"/>
              </a:ext>
            </a:extLst>
          </p:cNvPr>
          <p:cNvSpPr>
            <a:spLocks noGrp="1"/>
          </p:cNvSpPr>
          <p:nvPr>
            <p:ph type="subTitle" idx="1"/>
          </p:nvPr>
        </p:nvSpPr>
        <p:spPr>
          <a:xfrm>
            <a:off x="972000" y="4357257"/>
            <a:ext cx="7200000" cy="1080000"/>
          </a:xfrm>
        </p:spPr>
        <p:txBody>
          <a:bodyPr rtlCol="0" anchor="ctr" anchorCtr="0">
            <a:normAutofit/>
          </a:bodyPr>
          <a:lstStyle/>
          <a:p>
            <a:pPr algn="ctr" eaLnBrk="1" fontAlgn="auto" hangingPunct="1">
              <a:defRPr/>
            </a:pPr>
            <a:r>
              <a:rPr lang="ja-JP" altLang="en-US" sz="5400" b="1" dirty="0">
                <a:solidFill>
                  <a:srgbClr val="C00000"/>
                </a:solidFill>
              </a:rPr>
              <a:t>安全管理講習編</a:t>
            </a:r>
          </a:p>
        </p:txBody>
      </p:sp>
    </p:spTree>
    <p:extLst>
      <p:ext uri="{BB962C8B-B14F-4D97-AF65-F5344CB8AC3E}">
        <p14:creationId xmlns:p14="http://schemas.microsoft.com/office/powerpoint/2010/main" val="3024868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6" name="正方形/長方形 16395"/>
          <p:cNvSpPr/>
          <p:nvPr/>
        </p:nvSpPr>
        <p:spPr>
          <a:xfrm>
            <a:off x="0" y="5309972"/>
            <a:ext cx="9144000" cy="15480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5267302" y="0"/>
            <a:ext cx="3240000" cy="271132"/>
          </a:xfrm>
          <a:prstGeom prst="rect">
            <a:avLst/>
          </a:prstGeom>
          <a:solidFill>
            <a:schemeClr val="bg1"/>
          </a:solidFill>
          <a:ln>
            <a:noFill/>
          </a:ln>
        </p:spPr>
        <p:txBody>
          <a:bodyPr wrap="none" rtlCol="0" anchor="ctr" anchorCtr="0">
            <a:noAutofit/>
          </a:bodyPr>
          <a:lstStyle/>
          <a:p>
            <a:pPr algn="ctr"/>
            <a:r>
              <a:rPr lang="ja-JP" altLang="en-US" dirty="0"/>
              <a:t>受注</a:t>
            </a:r>
            <a:r>
              <a:rPr kumimoji="1" lang="ja-JP" altLang="en-US" dirty="0"/>
              <a:t>者（認定鳥獣捕獲等事業者）</a:t>
            </a:r>
          </a:p>
        </p:txBody>
      </p:sp>
      <p:sp>
        <p:nvSpPr>
          <p:cNvPr id="3" name="テキスト ボックス 2"/>
          <p:cNvSpPr txBox="1"/>
          <p:nvPr/>
        </p:nvSpPr>
        <p:spPr>
          <a:xfrm>
            <a:off x="674166" y="0"/>
            <a:ext cx="3240000" cy="271132"/>
          </a:xfrm>
          <a:prstGeom prst="rect">
            <a:avLst/>
          </a:prstGeom>
          <a:solidFill>
            <a:schemeClr val="bg1"/>
          </a:solidFill>
          <a:ln>
            <a:noFill/>
          </a:ln>
        </p:spPr>
        <p:txBody>
          <a:bodyPr wrap="none" rtlCol="0" anchor="ctr" anchorCtr="0">
            <a:noAutofit/>
          </a:bodyPr>
          <a:lstStyle/>
          <a:p>
            <a:pPr algn="ctr"/>
            <a:r>
              <a:rPr kumimoji="1" lang="ja-JP" altLang="en-US" dirty="0"/>
              <a:t>発注者（都道府県等）</a:t>
            </a:r>
          </a:p>
        </p:txBody>
      </p:sp>
      <p:grpSp>
        <p:nvGrpSpPr>
          <p:cNvPr id="16389" name="グループ化 16388"/>
          <p:cNvGrpSpPr/>
          <p:nvPr/>
        </p:nvGrpSpPr>
        <p:grpSpPr>
          <a:xfrm>
            <a:off x="458177" y="293680"/>
            <a:ext cx="3610391" cy="6383595"/>
            <a:chOff x="124691" y="340152"/>
            <a:chExt cx="3610391" cy="6383595"/>
          </a:xfrm>
          <a:effectLst>
            <a:outerShdw blurRad="50800" dist="38100" dir="2700000" algn="tl" rotWithShape="0">
              <a:prstClr val="black">
                <a:alpha val="40000"/>
              </a:prstClr>
            </a:outerShdw>
          </a:effectLst>
        </p:grpSpPr>
        <p:sp>
          <p:nvSpPr>
            <p:cNvPr id="5" name="テキスト ボックス 4"/>
            <p:cNvSpPr txBox="1"/>
            <p:nvPr/>
          </p:nvSpPr>
          <p:spPr>
            <a:xfrm>
              <a:off x="124691" y="340152"/>
              <a:ext cx="3600000" cy="252000"/>
            </a:xfrm>
            <a:prstGeom prst="rect">
              <a:avLst/>
            </a:prstGeom>
            <a:solidFill>
              <a:srgbClr val="C0E399"/>
            </a:solidFill>
            <a:ln w="19050">
              <a:solidFill>
                <a:srgbClr val="009900"/>
              </a:solidFill>
              <a:prstDash val="sysDash"/>
            </a:ln>
          </p:spPr>
          <p:txBody>
            <a:bodyPr wrap="none" rtlCol="0" anchor="ctr" anchorCtr="0">
              <a:noAutofit/>
            </a:bodyPr>
            <a:lstStyle/>
            <a:p>
              <a:pPr algn="ctr"/>
              <a:r>
                <a:rPr kumimoji="1" lang="ja-JP" altLang="en-US" sz="1200" b="1" dirty="0"/>
                <a:t>生息・被害状況調査、捕獲等の目標の設定</a:t>
              </a:r>
            </a:p>
          </p:txBody>
        </p:sp>
        <p:sp>
          <p:nvSpPr>
            <p:cNvPr id="8" name="テキスト ボックス 7"/>
            <p:cNvSpPr txBox="1"/>
            <p:nvPr/>
          </p:nvSpPr>
          <p:spPr>
            <a:xfrm>
              <a:off x="135082" y="753146"/>
              <a:ext cx="3600000" cy="252000"/>
            </a:xfrm>
            <a:prstGeom prst="rect">
              <a:avLst/>
            </a:prstGeom>
            <a:solidFill>
              <a:srgbClr val="C0E399"/>
            </a:solidFill>
            <a:ln w="19050">
              <a:solidFill>
                <a:srgbClr val="009900"/>
              </a:solidFill>
              <a:prstDash val="sysDash"/>
            </a:ln>
          </p:spPr>
          <p:txBody>
            <a:bodyPr wrap="none" rtlCol="0" anchor="ctr" anchorCtr="0">
              <a:noAutofit/>
            </a:bodyPr>
            <a:lstStyle/>
            <a:p>
              <a:pPr algn="ctr"/>
              <a:r>
                <a:rPr lang="ja-JP" altLang="en-US" sz="1200" b="1" dirty="0"/>
                <a:t>指定管理鳥獣捕獲等事業実施計画の策定</a:t>
              </a:r>
              <a:endParaRPr kumimoji="1" lang="ja-JP" altLang="en-US" sz="1200" b="1" dirty="0"/>
            </a:p>
          </p:txBody>
        </p:sp>
        <p:sp>
          <p:nvSpPr>
            <p:cNvPr id="7" name="テキスト ボックス 6"/>
            <p:cNvSpPr txBox="1"/>
            <p:nvPr/>
          </p:nvSpPr>
          <p:spPr>
            <a:xfrm>
              <a:off x="665599" y="1165573"/>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委託・請負業務の仕様の決定</a:t>
              </a:r>
            </a:p>
          </p:txBody>
        </p:sp>
        <p:sp>
          <p:nvSpPr>
            <p:cNvPr id="9" name="テキスト ボックス 8"/>
            <p:cNvSpPr txBox="1"/>
            <p:nvPr/>
          </p:nvSpPr>
          <p:spPr>
            <a:xfrm>
              <a:off x="665023" y="1581670"/>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業者の選定</a:t>
              </a:r>
            </a:p>
          </p:txBody>
        </p:sp>
        <p:sp>
          <p:nvSpPr>
            <p:cNvPr id="10" name="テキスト ボックス 9"/>
            <p:cNvSpPr txBox="1"/>
            <p:nvPr/>
          </p:nvSpPr>
          <p:spPr>
            <a:xfrm>
              <a:off x="654632" y="1990822"/>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契約</a:t>
              </a:r>
            </a:p>
          </p:txBody>
        </p:sp>
        <p:sp>
          <p:nvSpPr>
            <p:cNvPr id="11" name="テキスト ボックス 10"/>
            <p:cNvSpPr txBox="1"/>
            <p:nvPr/>
          </p:nvSpPr>
          <p:spPr>
            <a:xfrm>
              <a:off x="665023" y="2834615"/>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業務計画書の了承</a:t>
              </a:r>
            </a:p>
          </p:txBody>
        </p:sp>
        <p:sp>
          <p:nvSpPr>
            <p:cNvPr id="12" name="テキスト ボックス 11"/>
            <p:cNvSpPr txBox="1"/>
            <p:nvPr/>
          </p:nvSpPr>
          <p:spPr>
            <a:xfrm>
              <a:off x="644817" y="3251083"/>
              <a:ext cx="2520000" cy="804349"/>
            </a:xfrm>
            <a:prstGeom prst="rect">
              <a:avLst/>
            </a:prstGeom>
            <a:solidFill>
              <a:srgbClr val="C0E399"/>
            </a:solidFill>
            <a:ln w="19050">
              <a:solidFill>
                <a:srgbClr val="009900"/>
              </a:solidFill>
            </a:ln>
          </p:spPr>
          <p:txBody>
            <a:bodyPr wrap="none" rtlCol="0" anchor="ctr" anchorCtr="0">
              <a:noAutofit/>
            </a:bodyPr>
            <a:lstStyle/>
            <a:p>
              <a:pPr algn="ctr"/>
              <a:r>
                <a:rPr lang="ja-JP" altLang="en-US" sz="1200" b="1" dirty="0"/>
                <a:t>捕獲等の準備・調整</a:t>
              </a:r>
              <a:endParaRPr lang="en-US" altLang="ja-JP" sz="1200" b="1" dirty="0"/>
            </a:p>
            <a:p>
              <a:pPr marL="171450" indent="-171450" algn="ctr">
                <a:buFont typeface="Arial" panose="020B0604020202020204" pitchFamily="34" charset="0"/>
                <a:buChar char="•"/>
              </a:pPr>
              <a:r>
                <a:rPr kumimoji="1" lang="ja-JP" altLang="en-US" sz="1200" b="1" dirty="0"/>
                <a:t>法令等に基づく各種手続き</a:t>
              </a:r>
              <a:endParaRPr kumimoji="1" lang="en-US" altLang="ja-JP" sz="1200" b="1" dirty="0"/>
            </a:p>
            <a:p>
              <a:pPr marL="171450" indent="-171450" algn="ctr">
                <a:buFont typeface="Arial" panose="020B0604020202020204" pitchFamily="34" charset="0"/>
                <a:buChar char="•"/>
              </a:pPr>
              <a:r>
                <a:rPr lang="ja-JP" altLang="en-US" sz="1200" b="1" dirty="0"/>
                <a:t>関係機関との連絡調整</a:t>
              </a:r>
              <a:endParaRPr lang="en-US" altLang="ja-JP" sz="1200" b="1" dirty="0"/>
            </a:p>
            <a:p>
              <a:pPr marL="171450" indent="-171450" algn="ctr">
                <a:buFont typeface="Arial" panose="020B0604020202020204" pitchFamily="34" charset="0"/>
                <a:buChar char="•"/>
              </a:pPr>
              <a:r>
                <a:rPr kumimoji="1" lang="ja-JP" altLang="en-US" sz="1200" b="1" dirty="0"/>
                <a:t>住民等への周知　等</a:t>
              </a:r>
            </a:p>
          </p:txBody>
        </p:sp>
        <p:sp>
          <p:nvSpPr>
            <p:cNvPr id="13" name="テキスト ボックス 12"/>
            <p:cNvSpPr txBox="1"/>
            <p:nvPr/>
          </p:nvSpPr>
          <p:spPr>
            <a:xfrm>
              <a:off x="633850" y="4209135"/>
              <a:ext cx="2520000" cy="43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捕獲等の監督</a:t>
              </a:r>
            </a:p>
          </p:txBody>
        </p:sp>
        <p:sp>
          <p:nvSpPr>
            <p:cNvPr id="15" name="テキスト ボックス 14"/>
            <p:cNvSpPr txBox="1"/>
            <p:nvPr/>
          </p:nvSpPr>
          <p:spPr>
            <a:xfrm>
              <a:off x="633850" y="5220845"/>
              <a:ext cx="2520000" cy="252000"/>
            </a:xfrm>
            <a:prstGeom prst="rect">
              <a:avLst/>
            </a:prstGeom>
            <a:solidFill>
              <a:srgbClr val="C0E399"/>
            </a:solidFill>
            <a:ln w="19050">
              <a:solidFill>
                <a:srgbClr val="009900"/>
              </a:solidFill>
            </a:ln>
          </p:spPr>
          <p:txBody>
            <a:bodyPr wrap="none" rtlCol="0" anchor="ctr" anchorCtr="0">
              <a:noAutofit/>
            </a:bodyPr>
            <a:lstStyle/>
            <a:p>
              <a:pPr algn="ctr"/>
              <a:r>
                <a:rPr lang="ja-JP" altLang="en-US" sz="1200" b="1" dirty="0"/>
                <a:t>業務完了検査</a:t>
              </a:r>
              <a:endParaRPr kumimoji="1" lang="ja-JP" altLang="en-US" sz="1200" b="1" dirty="0"/>
            </a:p>
          </p:txBody>
        </p:sp>
        <p:sp>
          <p:nvSpPr>
            <p:cNvPr id="16" name="テキスト ボックス 15"/>
            <p:cNvSpPr txBox="1"/>
            <p:nvPr/>
          </p:nvSpPr>
          <p:spPr>
            <a:xfrm>
              <a:off x="633850" y="5617976"/>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契約額の支払い</a:t>
              </a:r>
            </a:p>
          </p:txBody>
        </p:sp>
        <p:sp>
          <p:nvSpPr>
            <p:cNvPr id="17" name="テキスト ボックス 16"/>
            <p:cNvSpPr txBox="1"/>
            <p:nvPr/>
          </p:nvSpPr>
          <p:spPr>
            <a:xfrm>
              <a:off x="633850" y="6026977"/>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委託・請負業務の評価</a:t>
              </a:r>
            </a:p>
          </p:txBody>
        </p:sp>
        <p:sp>
          <p:nvSpPr>
            <p:cNvPr id="18" name="テキスト ボックス 17"/>
            <p:cNvSpPr txBox="1"/>
            <p:nvPr/>
          </p:nvSpPr>
          <p:spPr>
            <a:xfrm>
              <a:off x="132525" y="6471747"/>
              <a:ext cx="3600000" cy="252000"/>
            </a:xfrm>
            <a:prstGeom prst="rect">
              <a:avLst/>
            </a:prstGeom>
            <a:solidFill>
              <a:srgbClr val="C0E399"/>
            </a:solidFill>
            <a:ln w="19050">
              <a:solidFill>
                <a:srgbClr val="009900"/>
              </a:solidFill>
              <a:prstDash val="sysDash"/>
            </a:ln>
          </p:spPr>
          <p:txBody>
            <a:bodyPr wrap="none" rtlCol="0" anchor="ctr" anchorCtr="0">
              <a:noAutofit/>
            </a:bodyPr>
            <a:lstStyle/>
            <a:p>
              <a:pPr algn="ctr"/>
              <a:r>
                <a:rPr kumimoji="1" lang="ja-JP" altLang="en-US" sz="1200" b="1" dirty="0"/>
                <a:t>指定管理鳥獣捕獲等事業実施計画の評価</a:t>
              </a:r>
            </a:p>
          </p:txBody>
        </p:sp>
        <p:grpSp>
          <p:nvGrpSpPr>
            <p:cNvPr id="16387" name="グループ化 16386"/>
            <p:cNvGrpSpPr/>
            <p:nvPr/>
          </p:nvGrpSpPr>
          <p:grpSpPr>
            <a:xfrm>
              <a:off x="1929060" y="602543"/>
              <a:ext cx="6930" cy="5855534"/>
              <a:chOff x="1929060" y="602543"/>
              <a:chExt cx="6930" cy="5855534"/>
            </a:xfrm>
          </p:grpSpPr>
          <p:cxnSp>
            <p:nvCxnSpPr>
              <p:cNvPr id="16384" name="直線矢印コネクタ 16383"/>
              <p:cNvCxnSpPr/>
              <p:nvPr/>
            </p:nvCxnSpPr>
            <p:spPr>
              <a:xfrm>
                <a:off x="1930887" y="602543"/>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1935990" y="101385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1932525" y="1426030"/>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1929060" y="183820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1935990" y="2242677"/>
                <a:ext cx="0" cy="576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1932529" y="3098971"/>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1929064" y="4051473"/>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a:off x="1935990" y="5471560"/>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1932525" y="5873344"/>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1935990" y="4657453"/>
                <a:ext cx="0" cy="540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a:off x="1935082" y="6278077"/>
                <a:ext cx="0" cy="180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16393" name="グループ化 16392"/>
          <p:cNvGrpSpPr/>
          <p:nvPr/>
        </p:nvGrpSpPr>
        <p:grpSpPr>
          <a:xfrm>
            <a:off x="5623937" y="1529965"/>
            <a:ext cx="2520000" cy="3897845"/>
            <a:chOff x="5807372" y="1575372"/>
            <a:chExt cx="2520000" cy="3897845"/>
          </a:xfrm>
          <a:effectLst>
            <a:outerShdw blurRad="50800" dist="38100" dir="2700000" algn="tl" rotWithShape="0">
              <a:prstClr val="black">
                <a:alpha val="40000"/>
              </a:prstClr>
            </a:outerShdw>
          </a:effectLst>
        </p:grpSpPr>
        <p:sp>
          <p:nvSpPr>
            <p:cNvPr id="23" name="テキスト ボックス 22"/>
            <p:cNvSpPr txBox="1"/>
            <p:nvPr/>
          </p:nvSpPr>
          <p:spPr>
            <a:xfrm>
              <a:off x="5807372" y="1575372"/>
              <a:ext cx="2520000" cy="25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応札</a:t>
              </a:r>
            </a:p>
          </p:txBody>
        </p:sp>
        <p:sp>
          <p:nvSpPr>
            <p:cNvPr id="25" name="テキスト ボックス 24"/>
            <p:cNvSpPr txBox="1"/>
            <p:nvPr/>
          </p:nvSpPr>
          <p:spPr>
            <a:xfrm>
              <a:off x="5807372" y="1990822"/>
              <a:ext cx="2520000" cy="2520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契約</a:t>
              </a:r>
              <a:endParaRPr kumimoji="1" lang="ja-JP" altLang="en-US" sz="1200" b="1" dirty="0"/>
            </a:p>
          </p:txBody>
        </p:sp>
        <p:sp>
          <p:nvSpPr>
            <p:cNvPr id="26" name="テキスト ボックス 25"/>
            <p:cNvSpPr txBox="1"/>
            <p:nvPr/>
          </p:nvSpPr>
          <p:spPr>
            <a:xfrm>
              <a:off x="5807372" y="2421938"/>
              <a:ext cx="2520000" cy="2520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事前調査</a:t>
              </a:r>
              <a:endParaRPr kumimoji="1" lang="ja-JP" altLang="en-US" sz="1200" b="1" dirty="0"/>
            </a:p>
          </p:txBody>
        </p:sp>
        <p:sp>
          <p:nvSpPr>
            <p:cNvPr id="27" name="テキスト ボックス 26"/>
            <p:cNvSpPr txBox="1"/>
            <p:nvPr/>
          </p:nvSpPr>
          <p:spPr>
            <a:xfrm>
              <a:off x="5807372" y="2829570"/>
              <a:ext cx="2520000" cy="25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業務計画書作成</a:t>
              </a:r>
            </a:p>
          </p:txBody>
        </p:sp>
        <p:sp>
          <p:nvSpPr>
            <p:cNvPr id="28" name="テキスト ボックス 27"/>
            <p:cNvSpPr txBox="1"/>
            <p:nvPr/>
          </p:nvSpPr>
          <p:spPr>
            <a:xfrm>
              <a:off x="5807372" y="3249902"/>
              <a:ext cx="2520000" cy="8028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捕獲等の準備・調整</a:t>
              </a:r>
              <a:endParaRPr lang="en-US" altLang="ja-JP" sz="1200" b="1" dirty="0"/>
            </a:p>
            <a:p>
              <a:pPr marL="171450" indent="-171450" algn="ctr">
                <a:buFont typeface="Arial" panose="020B0604020202020204" pitchFamily="34" charset="0"/>
                <a:buChar char="•"/>
              </a:pPr>
              <a:r>
                <a:rPr kumimoji="1" lang="ja-JP" altLang="en-US" sz="1200" b="1" dirty="0"/>
                <a:t>法令等に基づく各種手続き</a:t>
              </a:r>
              <a:endParaRPr kumimoji="1" lang="en-US" altLang="ja-JP" sz="1200" b="1" dirty="0"/>
            </a:p>
            <a:p>
              <a:pPr marL="171450" indent="-171450" algn="ctr">
                <a:buFont typeface="Arial" panose="020B0604020202020204" pitchFamily="34" charset="0"/>
                <a:buChar char="•"/>
              </a:pPr>
              <a:r>
                <a:rPr lang="ja-JP" altLang="en-US" sz="1200" b="1" dirty="0"/>
                <a:t>関係機関との連絡調整</a:t>
              </a:r>
              <a:endParaRPr lang="en-US" altLang="ja-JP" sz="1200" b="1" dirty="0"/>
            </a:p>
            <a:p>
              <a:pPr marL="171450" indent="-171450" algn="ctr">
                <a:buFont typeface="Arial" panose="020B0604020202020204" pitchFamily="34" charset="0"/>
                <a:buChar char="•"/>
              </a:pPr>
              <a:r>
                <a:rPr kumimoji="1" lang="ja-JP" altLang="en-US" sz="1200" b="1" dirty="0"/>
                <a:t>住民等への周知　等</a:t>
              </a:r>
            </a:p>
          </p:txBody>
        </p:sp>
        <p:sp>
          <p:nvSpPr>
            <p:cNvPr id="29" name="テキスト ボックス 28"/>
            <p:cNvSpPr txBox="1"/>
            <p:nvPr/>
          </p:nvSpPr>
          <p:spPr>
            <a:xfrm>
              <a:off x="5807372" y="4209135"/>
              <a:ext cx="2520000" cy="43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捕獲等の実施</a:t>
              </a:r>
              <a:endParaRPr kumimoji="1" lang="en-US" altLang="ja-JP" sz="1200" b="1" dirty="0"/>
            </a:p>
            <a:p>
              <a:pPr algn="ctr"/>
              <a:r>
                <a:rPr lang="ja-JP" altLang="en-US" sz="1200" b="1" dirty="0"/>
                <a:t>（捕獲情報の記録を含む）</a:t>
              </a:r>
              <a:endParaRPr kumimoji="1" lang="ja-JP" altLang="en-US" sz="1200" b="1" dirty="0"/>
            </a:p>
          </p:txBody>
        </p:sp>
        <p:sp>
          <p:nvSpPr>
            <p:cNvPr id="30" name="テキスト ボックス 29"/>
            <p:cNvSpPr txBox="1"/>
            <p:nvPr/>
          </p:nvSpPr>
          <p:spPr>
            <a:xfrm>
              <a:off x="5807372" y="4799277"/>
              <a:ext cx="2520000" cy="25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捕獲個体の処分</a:t>
              </a:r>
            </a:p>
          </p:txBody>
        </p:sp>
        <p:sp>
          <p:nvSpPr>
            <p:cNvPr id="31" name="テキスト ボックス 30"/>
            <p:cNvSpPr txBox="1"/>
            <p:nvPr/>
          </p:nvSpPr>
          <p:spPr>
            <a:xfrm>
              <a:off x="5807372" y="5221217"/>
              <a:ext cx="2520000" cy="2520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業務終了報告（捕獲情報等を含む）</a:t>
              </a:r>
              <a:endParaRPr kumimoji="1" lang="ja-JP" altLang="en-US" sz="1200" b="1" dirty="0"/>
            </a:p>
          </p:txBody>
        </p:sp>
        <p:grpSp>
          <p:nvGrpSpPr>
            <p:cNvPr id="16392" name="グループ化 16391"/>
            <p:cNvGrpSpPr/>
            <p:nvPr/>
          </p:nvGrpSpPr>
          <p:grpSpPr>
            <a:xfrm>
              <a:off x="7068413" y="1846437"/>
              <a:ext cx="6579" cy="3356952"/>
              <a:chOff x="7068413" y="1846437"/>
              <a:chExt cx="6579" cy="3356952"/>
            </a:xfrm>
          </p:grpSpPr>
          <p:cxnSp>
            <p:nvCxnSpPr>
              <p:cNvPr id="37" name="直線矢印コネクタ 36"/>
              <p:cNvCxnSpPr/>
              <p:nvPr/>
            </p:nvCxnSpPr>
            <p:spPr>
              <a:xfrm>
                <a:off x="7070076" y="2260771"/>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7070073" y="2691648"/>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7068413" y="465760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7070072" y="5059389"/>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7074992" y="1846437"/>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7073705" y="3110748"/>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7069717" y="406963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16398" name="左矢印 16397"/>
          <p:cNvSpPr/>
          <p:nvPr/>
        </p:nvSpPr>
        <p:spPr>
          <a:xfrm>
            <a:off x="3759200" y="1546255"/>
            <a:ext cx="1620000" cy="216000"/>
          </a:xfrm>
          <a:prstGeom prst="lef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99" name="左右矢印 16398"/>
          <p:cNvSpPr/>
          <p:nvPr/>
        </p:nvSpPr>
        <p:spPr>
          <a:xfrm>
            <a:off x="3759200" y="1962815"/>
            <a:ext cx="1620000" cy="216000"/>
          </a:xfrm>
          <a:prstGeom prst="leftRigh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左矢印 70"/>
          <p:cNvSpPr/>
          <p:nvPr/>
        </p:nvSpPr>
        <p:spPr>
          <a:xfrm>
            <a:off x="3759200" y="2786307"/>
            <a:ext cx="1620000" cy="216000"/>
          </a:xfrm>
          <a:prstGeom prst="lef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左右矢印 71"/>
          <p:cNvSpPr/>
          <p:nvPr/>
        </p:nvSpPr>
        <p:spPr>
          <a:xfrm>
            <a:off x="3759200" y="3518037"/>
            <a:ext cx="1620000" cy="216000"/>
          </a:xfrm>
          <a:prstGeom prst="leftRigh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左右矢印 75"/>
          <p:cNvSpPr/>
          <p:nvPr/>
        </p:nvSpPr>
        <p:spPr>
          <a:xfrm>
            <a:off x="3759200" y="4308380"/>
            <a:ext cx="1620000" cy="216000"/>
          </a:xfrm>
          <a:prstGeom prst="leftRigh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左矢印 76"/>
          <p:cNvSpPr/>
          <p:nvPr/>
        </p:nvSpPr>
        <p:spPr>
          <a:xfrm>
            <a:off x="3759200" y="5192373"/>
            <a:ext cx="1620000" cy="216000"/>
          </a:xfrm>
          <a:prstGeom prst="lef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00" name="テキスト ボックス 16399"/>
          <p:cNvSpPr txBox="1"/>
          <p:nvPr/>
        </p:nvSpPr>
        <p:spPr>
          <a:xfrm>
            <a:off x="5619891" y="1281743"/>
            <a:ext cx="2518638" cy="276999"/>
          </a:xfrm>
          <a:prstGeom prst="rect">
            <a:avLst/>
          </a:prstGeom>
          <a:noFill/>
        </p:spPr>
        <p:txBody>
          <a:bodyPr wrap="none" rtlCol="0">
            <a:spAutoFit/>
          </a:bodyPr>
          <a:lstStyle/>
          <a:p>
            <a:r>
              <a:rPr kumimoji="1" lang="en-US" altLang="ja-JP" sz="1200" dirty="0"/>
              <a:t>※</a:t>
            </a:r>
            <a:r>
              <a:rPr kumimoji="1" lang="ja-JP" altLang="en-US" sz="1200" dirty="0"/>
              <a:t>入札の場合</a:t>
            </a:r>
            <a:r>
              <a:rPr kumimoji="1" lang="ja-JP" altLang="en-US" sz="1100" dirty="0"/>
              <a:t>（競争参加資格の取得）</a:t>
            </a:r>
          </a:p>
        </p:txBody>
      </p:sp>
      <p:sp>
        <p:nvSpPr>
          <p:cNvPr id="79" name="テキスト ボックス 78"/>
          <p:cNvSpPr txBox="1"/>
          <p:nvPr/>
        </p:nvSpPr>
        <p:spPr>
          <a:xfrm>
            <a:off x="4331836" y="2570041"/>
            <a:ext cx="492443" cy="276999"/>
          </a:xfrm>
          <a:prstGeom prst="rect">
            <a:avLst/>
          </a:prstGeom>
          <a:noFill/>
        </p:spPr>
        <p:txBody>
          <a:bodyPr wrap="none" rtlCol="0">
            <a:spAutoFit/>
          </a:bodyPr>
          <a:lstStyle/>
          <a:p>
            <a:r>
              <a:rPr lang="ja-JP" altLang="en-US" sz="1200" dirty="0"/>
              <a:t>提出</a:t>
            </a:r>
            <a:endParaRPr kumimoji="1" lang="ja-JP" altLang="en-US" sz="1100" dirty="0"/>
          </a:p>
        </p:txBody>
      </p:sp>
      <p:sp>
        <p:nvSpPr>
          <p:cNvPr id="80" name="テキスト ボックス 79"/>
          <p:cNvSpPr txBox="1"/>
          <p:nvPr/>
        </p:nvSpPr>
        <p:spPr>
          <a:xfrm>
            <a:off x="4331836" y="3301462"/>
            <a:ext cx="492443" cy="276999"/>
          </a:xfrm>
          <a:prstGeom prst="rect">
            <a:avLst/>
          </a:prstGeom>
          <a:noFill/>
        </p:spPr>
        <p:txBody>
          <a:bodyPr wrap="none" rtlCol="0">
            <a:spAutoFit/>
          </a:bodyPr>
          <a:lstStyle/>
          <a:p>
            <a:r>
              <a:rPr lang="ja-JP" altLang="en-US" sz="1200" dirty="0"/>
              <a:t>調整</a:t>
            </a:r>
            <a:endParaRPr kumimoji="1" lang="ja-JP" altLang="en-US" sz="1100" dirty="0"/>
          </a:p>
        </p:txBody>
      </p:sp>
      <p:sp>
        <p:nvSpPr>
          <p:cNvPr id="81" name="テキスト ボックス 80"/>
          <p:cNvSpPr txBox="1"/>
          <p:nvPr/>
        </p:nvSpPr>
        <p:spPr>
          <a:xfrm>
            <a:off x="4333138" y="4085523"/>
            <a:ext cx="492443" cy="276999"/>
          </a:xfrm>
          <a:prstGeom prst="rect">
            <a:avLst/>
          </a:prstGeom>
          <a:noFill/>
        </p:spPr>
        <p:txBody>
          <a:bodyPr wrap="none" rtlCol="0">
            <a:spAutoFit/>
          </a:bodyPr>
          <a:lstStyle/>
          <a:p>
            <a:r>
              <a:rPr lang="ja-JP" altLang="en-US" sz="1200" dirty="0"/>
              <a:t>連絡</a:t>
            </a:r>
            <a:endParaRPr kumimoji="1" lang="ja-JP" altLang="en-US" sz="1100" dirty="0"/>
          </a:p>
        </p:txBody>
      </p:sp>
      <p:sp>
        <p:nvSpPr>
          <p:cNvPr id="82" name="テキスト ボックス 81"/>
          <p:cNvSpPr txBox="1"/>
          <p:nvPr/>
        </p:nvSpPr>
        <p:spPr>
          <a:xfrm>
            <a:off x="4333138" y="4969510"/>
            <a:ext cx="492443" cy="276999"/>
          </a:xfrm>
          <a:prstGeom prst="rect">
            <a:avLst/>
          </a:prstGeom>
          <a:noFill/>
        </p:spPr>
        <p:txBody>
          <a:bodyPr wrap="none" rtlCol="0">
            <a:spAutoFit/>
          </a:bodyPr>
          <a:lstStyle/>
          <a:p>
            <a:r>
              <a:rPr lang="ja-JP" altLang="en-US" sz="1200" dirty="0"/>
              <a:t>提出</a:t>
            </a:r>
            <a:endParaRPr kumimoji="1" lang="ja-JP" altLang="en-US" sz="1100" dirty="0"/>
          </a:p>
        </p:txBody>
      </p:sp>
      <p:sp>
        <p:nvSpPr>
          <p:cNvPr id="83" name="テキスト ボックス 82"/>
          <p:cNvSpPr txBox="1"/>
          <p:nvPr/>
        </p:nvSpPr>
        <p:spPr>
          <a:xfrm>
            <a:off x="5753347" y="5895010"/>
            <a:ext cx="3185487" cy="276999"/>
          </a:xfrm>
          <a:prstGeom prst="rect">
            <a:avLst/>
          </a:prstGeom>
          <a:noFill/>
        </p:spPr>
        <p:txBody>
          <a:bodyPr wrap="none" rtlCol="0">
            <a:spAutoFit/>
          </a:bodyPr>
          <a:lstStyle/>
          <a:p>
            <a:r>
              <a:rPr kumimoji="1" lang="en-US" altLang="ja-JP" sz="1200" dirty="0"/>
              <a:t>※</a:t>
            </a:r>
            <a:r>
              <a:rPr lang="ja-JP" altLang="en-US" sz="1200" dirty="0"/>
              <a:t>モニタリング調査等を業務に含む場合もある</a:t>
            </a:r>
            <a:endParaRPr kumimoji="1" lang="ja-JP" altLang="en-US" sz="1100" dirty="0"/>
          </a:p>
        </p:txBody>
      </p:sp>
    </p:spTree>
    <p:extLst>
      <p:ext uri="{BB962C8B-B14F-4D97-AF65-F5344CB8AC3E}">
        <p14:creationId xmlns:p14="http://schemas.microsoft.com/office/powerpoint/2010/main" val="2731509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23F351C-B338-C44D-315E-B12C349D0C09}"/>
              </a:ext>
            </a:extLst>
          </p:cNvPr>
          <p:cNvSpPr txBox="1"/>
          <p:nvPr/>
        </p:nvSpPr>
        <p:spPr>
          <a:xfrm>
            <a:off x="0" y="402892"/>
            <a:ext cx="6763390" cy="677108"/>
          </a:xfrm>
          <a:prstGeom prst="rect">
            <a:avLst/>
          </a:prstGeom>
          <a:noFill/>
        </p:spPr>
        <p:txBody>
          <a:bodyPr wrap="none" rtlCol="0" anchor="b" anchorCtr="0">
            <a:spAutoFit/>
          </a:bodyPr>
          <a:lstStyle/>
          <a:p>
            <a:r>
              <a:rPr lang="en-US" altLang="ja-JP" sz="3800" dirty="0">
                <a:solidFill>
                  <a:schemeClr val="tx1"/>
                </a:solidFill>
                <a:latin typeface="ＭＳ ゴシック" panose="020B0609070205080204" pitchFamily="49" charset="-128"/>
                <a:ea typeface="ＭＳ ゴシック" panose="020B0609070205080204" pitchFamily="49" charset="-128"/>
              </a:rPr>
              <a:t> </a:t>
            </a:r>
            <a:r>
              <a:rPr lang="en-US" altLang="ja-JP" sz="3800" u="sng" dirty="0">
                <a:latin typeface="ＭＳ ゴシック" panose="020B0609070205080204" pitchFamily="49" charset="-128"/>
                <a:ea typeface="ＭＳ ゴシック" panose="020B0609070205080204" pitchFamily="49" charset="-128"/>
              </a:rPr>
              <a:t>5 </a:t>
            </a:r>
            <a:r>
              <a:rPr lang="ja-JP" altLang="en-US" sz="3800" u="sng" dirty="0">
                <a:solidFill>
                  <a:schemeClr val="tx1"/>
                </a:solidFill>
                <a:latin typeface="ＭＳ ゴシック" panose="020B0609070205080204" pitchFamily="49" charset="-128"/>
                <a:ea typeface="ＭＳ ゴシック" panose="020B0609070205080204" pitchFamily="49" charset="-128"/>
              </a:rPr>
              <a:t>鳥獣捕獲等事業の工程管理</a:t>
            </a:r>
            <a:endParaRPr kumimoji="1" lang="ja-JP" altLang="en-US" sz="3800" u="sng" dirty="0">
              <a:latin typeface="ＭＳ ゴシック" panose="020B0609070205080204" pitchFamily="49" charset="-128"/>
              <a:ea typeface="ＭＳ ゴシック" panose="020B0609070205080204" pitchFamily="49" charset="-128"/>
            </a:endParaRPr>
          </a:p>
        </p:txBody>
      </p:sp>
      <p:sp>
        <p:nvSpPr>
          <p:cNvPr id="4" name="コンテンツ プレースホルダー 2">
            <a:extLst>
              <a:ext uri="{FF2B5EF4-FFF2-40B4-BE49-F238E27FC236}">
                <a16:creationId xmlns:a16="http://schemas.microsoft.com/office/drawing/2014/main" id="{72CB095D-20A6-84FD-4EF5-217517CF47FA}"/>
              </a:ext>
            </a:extLst>
          </p:cNvPr>
          <p:cNvSpPr txBox="1">
            <a:spLocks/>
          </p:cNvSpPr>
          <p:nvPr/>
        </p:nvSpPr>
        <p:spPr>
          <a:xfrm>
            <a:off x="181894" y="1232693"/>
            <a:ext cx="8962105" cy="5057494"/>
          </a:xfrm>
          <a:prstGeom prst="rect">
            <a:avLst/>
          </a:prstGeom>
          <a:noFill/>
          <a:ln>
            <a:noFill/>
          </a:ln>
        </p:spPr>
        <p:txBody>
          <a:bodyPr/>
          <a:lst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5.1</a:t>
            </a:r>
            <a:r>
              <a:rPr kumimoji="0" lang="ja-JP" altLang="en-US" sz="2800" dirty="0">
                <a:solidFill>
                  <a:schemeClr val="tx1"/>
                </a:solidFill>
                <a:latin typeface="ＭＳ ゴシック" panose="020B0609070205080204" pitchFamily="49" charset="-128"/>
                <a:ea typeface="ＭＳ ゴシック" panose="020B0609070205080204" pitchFamily="49" charset="-128"/>
              </a:rPr>
              <a:t>　鳥獣捕獲等事業の流れ</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b="1" dirty="0">
                <a:solidFill>
                  <a:srgbClr val="C00000"/>
                </a:solidFill>
                <a:latin typeface="ＭＳ ゴシック" panose="020B0609070205080204" pitchFamily="49" charset="-128"/>
                <a:ea typeface="ＭＳ ゴシック" panose="020B0609070205080204" pitchFamily="49" charset="-128"/>
              </a:rPr>
              <a:t>5.2</a:t>
            </a:r>
            <a:r>
              <a:rPr kumimoji="0" lang="ja-JP" altLang="en-US" sz="2800" b="1" dirty="0">
                <a:solidFill>
                  <a:srgbClr val="C00000"/>
                </a:solidFill>
                <a:latin typeface="ＭＳ ゴシック" panose="020B0609070205080204" pitchFamily="49" charset="-128"/>
                <a:ea typeface="ＭＳ ゴシック" panose="020B0609070205080204" pitchFamily="49" charset="-128"/>
              </a:rPr>
              <a:t>　事前調査</a:t>
            </a:r>
            <a:endParaRPr kumimoji="0" lang="en-US" altLang="ja-JP" sz="2800" b="1" dirty="0">
              <a:solidFill>
                <a:srgbClr val="C00000"/>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5.3</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i="0" u="none" strike="noStrike" baseline="0" dirty="0">
                <a:solidFill>
                  <a:schemeClr val="tx1"/>
                </a:solidFill>
                <a:latin typeface="ＭＳ ゴシック" panose="020B0609070205080204" pitchFamily="49" charset="-128"/>
                <a:ea typeface="ＭＳ ゴシック" panose="020B0609070205080204" pitchFamily="49" charset="-128"/>
              </a:rPr>
              <a:t>業務計画書の作成 </a:t>
            </a:r>
            <a:endParaRPr kumimoji="0" lang="en-US" altLang="ja-JP" sz="280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5.4</a:t>
            </a:r>
            <a:r>
              <a:rPr kumimoji="0" lang="ja-JP" altLang="en-US" sz="2800" dirty="0">
                <a:solidFill>
                  <a:schemeClr val="tx1"/>
                </a:solidFill>
                <a:latin typeface="ＭＳ ゴシック" panose="020B0609070205080204" pitchFamily="49" charset="-128"/>
                <a:ea typeface="ＭＳ ゴシック" panose="020B0609070205080204" pitchFamily="49" charset="-128"/>
              </a:rPr>
              <a:t>　必要な許可の取得や関係機関等との調整、周知</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5.5</a:t>
            </a:r>
            <a:r>
              <a:rPr kumimoji="0" lang="ja-JP" altLang="en-US" sz="2800" dirty="0">
                <a:solidFill>
                  <a:schemeClr val="tx1"/>
                </a:solidFill>
                <a:latin typeface="ＭＳ ゴシック" panose="020B0609070205080204" pitchFamily="49" charset="-128"/>
                <a:ea typeface="ＭＳ ゴシック" panose="020B0609070205080204" pitchFamily="49" charset="-128"/>
              </a:rPr>
              <a:t>　捕獲作業の実施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5.6</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i="0" u="none" strike="noStrike" baseline="0" dirty="0">
                <a:solidFill>
                  <a:schemeClr val="tx1"/>
                </a:solidFill>
                <a:latin typeface="ＭＳ ゴシック" panose="020B0609070205080204" pitchFamily="49" charset="-128"/>
                <a:ea typeface="ＭＳ ゴシック" panose="020B0609070205080204" pitchFamily="49" charset="-128"/>
              </a:rPr>
              <a:t>安全管理マニュアル </a:t>
            </a:r>
            <a:endParaRPr kumimoji="0" lang="en-US" altLang="ja-JP" sz="280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5.7</a:t>
            </a:r>
            <a:r>
              <a:rPr kumimoji="0" lang="ja-JP" altLang="en-US" sz="2800" dirty="0">
                <a:solidFill>
                  <a:schemeClr val="tx1"/>
                </a:solidFill>
                <a:latin typeface="ＭＳ ゴシック" panose="020B0609070205080204" pitchFamily="49" charset="-128"/>
                <a:ea typeface="ＭＳ ゴシック" panose="020B0609070205080204" pitchFamily="49" charset="-128"/>
              </a:rPr>
              <a:t>　受託事業の業務報告書の作成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5.8</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事業完了後に必要な対応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p:txBody>
      </p:sp>
      <p:sp>
        <p:nvSpPr>
          <p:cNvPr id="2" name="テキスト ボックス 5">
            <a:extLst>
              <a:ext uri="{FF2B5EF4-FFF2-40B4-BE49-F238E27FC236}">
                <a16:creationId xmlns:a16="http://schemas.microsoft.com/office/drawing/2014/main" id="{DE95BF60-0CA2-B5D8-2C79-DBDB9B5445F6}"/>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87</a:t>
            </a:r>
            <a:r>
              <a:rPr lang="ja-JP" altLang="en-US" sz="2000" dirty="0"/>
              <a:t>ページ</a:t>
            </a:r>
          </a:p>
        </p:txBody>
      </p:sp>
    </p:spTree>
    <p:extLst>
      <p:ext uri="{BB962C8B-B14F-4D97-AF65-F5344CB8AC3E}">
        <p14:creationId xmlns:p14="http://schemas.microsoft.com/office/powerpoint/2010/main" val="657403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87</a:t>
            </a:r>
            <a:r>
              <a:rPr lang="ja-JP" altLang="en-US" sz="2000" dirty="0"/>
              <a:t>ページ</a:t>
            </a:r>
          </a:p>
        </p:txBody>
      </p:sp>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110799"/>
            <a:ext cx="8546690"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5.2 </a:t>
            </a:r>
            <a:r>
              <a:rPr lang="ja-JP" altLang="en-US" sz="4000" u="sng" dirty="0">
                <a:latin typeface="ＭＳ ゴシック" panose="020B0609070205080204" pitchFamily="49" charset="-128"/>
                <a:ea typeface="ＭＳ ゴシック" panose="020B0609070205080204" pitchFamily="49" charset="-128"/>
              </a:rPr>
              <a:t>事前調査</a:t>
            </a:r>
            <a:endParaRPr lang="en-US" altLang="ja-JP" sz="4000" u="sng" dirty="0">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386214"/>
            <a:ext cx="8820000" cy="5471785"/>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仕様書どおりに業務を実施することができるかどうか、また実施するためには何が必要なのか等を</a:t>
            </a:r>
            <a:r>
              <a:rPr kumimoji="0" lang="ja-JP" altLang="en-US" sz="3600" u="sng" dirty="0">
                <a:solidFill>
                  <a:schemeClr val="tx1"/>
                </a:solidFill>
                <a:latin typeface="ＭＳ ゴシック" panose="020B0609070205080204" pitchFamily="49" charset="-128"/>
                <a:ea typeface="ＭＳ ゴシック" panose="020B0609070205080204" pitchFamily="49" charset="-128"/>
              </a:rPr>
              <a:t>実際に現地で確認する調査。</a:t>
            </a:r>
            <a:endParaRPr kumimoji="0" lang="en-US" altLang="ja-JP" sz="3600" u="sng" dirty="0">
              <a:solidFill>
                <a:schemeClr val="tx1"/>
              </a:solidFill>
              <a:latin typeface="ＭＳ ゴシック" panose="020B0609070205080204" pitchFamily="49" charset="-128"/>
              <a:ea typeface="ＭＳ ゴシック" panose="020B0609070205080204" pitchFamily="49" charset="-128"/>
            </a:endParaRPr>
          </a:p>
          <a:p>
            <a:pPr marL="533400" indent="-533400" fontAlgn="auto">
              <a:buFont typeface="Wingdings" panose="05000000000000000000" pitchFamily="2" charset="2"/>
              <a:buChar char="q"/>
              <a:defRPr/>
            </a:pPr>
            <a:endParaRPr kumimoji="0" lang="en-US" altLang="ja-JP" sz="1050" u="sng"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事業の実施直前の現地の状況を確認</a:t>
            </a: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a:p>
            <a:pPr marL="201168" lvl="1" indent="0" fontAlgn="auto">
              <a:buNone/>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　　状況変化の判断、及びより詳細な事業の</a:t>
            </a: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a:p>
            <a:pPr marL="201168" lvl="1" indent="0" fontAlgn="auto">
              <a:buNone/>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　　実施方法を、具体的に検討する。</a:t>
            </a: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安全管理上配慮すべき項目についても確認</a:t>
            </a:r>
          </a:p>
        </p:txBody>
      </p:sp>
      <p:sp>
        <p:nvSpPr>
          <p:cNvPr id="3" name="矢印: 右 2">
            <a:extLst>
              <a:ext uri="{FF2B5EF4-FFF2-40B4-BE49-F238E27FC236}">
                <a16:creationId xmlns:a16="http://schemas.microsoft.com/office/drawing/2014/main" id="{B10A6BD9-5A78-AF7E-B49B-1E7CAAD9F401}"/>
              </a:ext>
            </a:extLst>
          </p:cNvPr>
          <p:cNvSpPr/>
          <p:nvPr/>
        </p:nvSpPr>
        <p:spPr>
          <a:xfrm>
            <a:off x="855406" y="4404361"/>
            <a:ext cx="470474" cy="2895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33369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87-88</a:t>
            </a:r>
            <a:r>
              <a:rPr lang="ja-JP" altLang="en-US" sz="2000" dirty="0"/>
              <a:t>ページ</a:t>
            </a:r>
          </a:p>
        </p:txBody>
      </p:sp>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15876" y="-118173"/>
            <a:ext cx="8346460"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5.2.1 </a:t>
            </a:r>
            <a:r>
              <a:rPr lang="ja-JP" altLang="en-US" sz="4000" u="sng" dirty="0">
                <a:latin typeface="ＭＳ ゴシック" panose="020B0609070205080204" pitchFamily="49" charset="-128"/>
                <a:ea typeface="ＭＳ ゴシック" panose="020B0609070205080204" pitchFamily="49" charset="-128"/>
              </a:rPr>
              <a:t>発注者に確認すべきこと</a:t>
            </a: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570702"/>
            <a:ext cx="8820000" cy="5287297"/>
          </a:xfrm>
          <a:prstGeom prst="rect">
            <a:avLst/>
          </a:prstGeom>
        </p:spPr>
        <p:txBody>
          <a:bodyPr numCol="2"/>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2800" dirty="0">
                <a:solidFill>
                  <a:schemeClr val="tx1"/>
                </a:solidFill>
              </a:rPr>
              <a:t>事業の目的</a:t>
            </a:r>
            <a:endParaRPr kumimoji="0" lang="en-US" altLang="ja-JP" sz="2800" dirty="0">
              <a:solidFill>
                <a:schemeClr val="tx1"/>
              </a:solidFill>
            </a:endParaRPr>
          </a:p>
          <a:p>
            <a:pPr marL="533400" indent="-533400" fontAlgn="auto">
              <a:buFont typeface="Wingdings" panose="05000000000000000000" pitchFamily="2" charset="2"/>
              <a:buChar char="q"/>
              <a:defRPr/>
            </a:pPr>
            <a:r>
              <a:rPr kumimoji="0" lang="ja-JP" altLang="en-US" sz="2800" dirty="0">
                <a:solidFill>
                  <a:schemeClr val="tx1"/>
                </a:solidFill>
              </a:rPr>
              <a:t>捕獲等を実施する期間</a:t>
            </a:r>
            <a:endParaRPr kumimoji="0" lang="en-US" altLang="ja-JP" sz="2800" dirty="0">
              <a:solidFill>
                <a:schemeClr val="tx1"/>
              </a:solidFill>
            </a:endParaRPr>
          </a:p>
          <a:p>
            <a:pPr marL="533400" indent="-533400" fontAlgn="auto">
              <a:buFont typeface="Wingdings" panose="05000000000000000000" pitchFamily="2" charset="2"/>
              <a:buChar char="q"/>
              <a:defRPr/>
            </a:pPr>
            <a:r>
              <a:rPr kumimoji="0" lang="ja-JP" altLang="en-US" sz="2800" dirty="0">
                <a:solidFill>
                  <a:schemeClr val="tx1"/>
                </a:solidFill>
              </a:rPr>
              <a:t>捕獲等を実施する地域</a:t>
            </a:r>
            <a:endParaRPr kumimoji="0" lang="en-US" altLang="ja-JP" sz="2800" dirty="0">
              <a:solidFill>
                <a:schemeClr val="tx1"/>
              </a:solidFill>
            </a:endParaRPr>
          </a:p>
          <a:p>
            <a:pPr marL="533400" indent="-533400" fontAlgn="auto">
              <a:buFont typeface="Wingdings" panose="05000000000000000000" pitchFamily="2" charset="2"/>
              <a:buChar char="q"/>
              <a:defRPr/>
            </a:pPr>
            <a:r>
              <a:rPr kumimoji="0" lang="ja-JP" altLang="en-US" sz="2800" dirty="0">
                <a:solidFill>
                  <a:schemeClr val="tx1"/>
                </a:solidFill>
              </a:rPr>
              <a:t>事業の規模</a:t>
            </a:r>
            <a:endParaRPr kumimoji="0" lang="en-US" altLang="ja-JP" sz="2800" dirty="0">
              <a:solidFill>
                <a:schemeClr val="tx1"/>
              </a:solidFill>
            </a:endParaRPr>
          </a:p>
          <a:p>
            <a:pPr marL="0" indent="0" fontAlgn="auto">
              <a:buNone/>
              <a:defRPr/>
            </a:pPr>
            <a:r>
              <a:rPr kumimoji="0" lang="ja-JP" altLang="en-US" sz="2400" dirty="0">
                <a:solidFill>
                  <a:schemeClr val="tx1"/>
                </a:solidFill>
              </a:rPr>
              <a:t>　　（投入する作業量や資機材）</a:t>
            </a:r>
            <a:endParaRPr kumimoji="0" lang="en-US" altLang="ja-JP" sz="2400" dirty="0">
              <a:solidFill>
                <a:schemeClr val="tx1"/>
              </a:solidFill>
            </a:endParaRPr>
          </a:p>
          <a:p>
            <a:pPr marL="533400" indent="-533400" fontAlgn="auto">
              <a:buFont typeface="Wingdings" panose="05000000000000000000" pitchFamily="2" charset="2"/>
              <a:buChar char="q"/>
              <a:defRPr/>
            </a:pPr>
            <a:r>
              <a:rPr kumimoji="0" lang="ja-JP" altLang="en-US" sz="2800" dirty="0">
                <a:solidFill>
                  <a:schemeClr val="tx1"/>
                </a:solidFill>
              </a:rPr>
              <a:t>事前調査の規模</a:t>
            </a:r>
            <a:endParaRPr kumimoji="0" lang="en-US" altLang="ja-JP" sz="2800" dirty="0">
              <a:solidFill>
                <a:schemeClr val="tx1"/>
              </a:solidFill>
            </a:endParaRPr>
          </a:p>
          <a:p>
            <a:pPr marL="533400" indent="-533400" fontAlgn="auto">
              <a:buFont typeface="Wingdings" panose="05000000000000000000" pitchFamily="2" charset="2"/>
              <a:buChar char="q"/>
              <a:defRPr/>
            </a:pPr>
            <a:r>
              <a:rPr kumimoji="0" lang="ja-JP" altLang="en-US" sz="2800" dirty="0">
                <a:solidFill>
                  <a:schemeClr val="tx1"/>
                </a:solidFill>
              </a:rPr>
              <a:t>捕獲頭数の目標</a:t>
            </a:r>
            <a:endParaRPr kumimoji="0" lang="en-US" altLang="ja-JP" sz="2800" dirty="0">
              <a:solidFill>
                <a:schemeClr val="tx1"/>
              </a:solidFill>
            </a:endParaRPr>
          </a:p>
          <a:p>
            <a:pPr marL="533400" indent="-533400" fontAlgn="auto">
              <a:buFont typeface="Wingdings" panose="05000000000000000000" pitchFamily="2" charset="2"/>
              <a:buChar char="q"/>
              <a:defRPr/>
            </a:pPr>
            <a:endParaRPr kumimoji="0" lang="en-US" altLang="ja-JP" sz="2800" dirty="0">
              <a:solidFill>
                <a:schemeClr val="tx1"/>
              </a:solidFill>
            </a:endParaRPr>
          </a:p>
          <a:p>
            <a:pPr marL="533400" indent="-533400" fontAlgn="auto">
              <a:buFont typeface="Wingdings" panose="05000000000000000000" pitchFamily="2" charset="2"/>
              <a:buChar char="q"/>
              <a:defRPr/>
            </a:pPr>
            <a:endParaRPr kumimoji="0" lang="en-US" altLang="ja-JP" sz="2800" dirty="0">
              <a:solidFill>
                <a:schemeClr val="tx1"/>
              </a:solidFill>
            </a:endParaRPr>
          </a:p>
          <a:p>
            <a:pPr marL="533400" indent="-533400" fontAlgn="auto">
              <a:buFont typeface="Wingdings" panose="05000000000000000000" pitchFamily="2" charset="2"/>
              <a:buChar char="q"/>
              <a:defRPr/>
            </a:pPr>
            <a:endParaRPr kumimoji="0" lang="en-US" altLang="ja-JP" sz="2800" dirty="0">
              <a:solidFill>
                <a:schemeClr val="tx1"/>
              </a:solidFill>
            </a:endParaRPr>
          </a:p>
          <a:p>
            <a:pPr marL="533400" indent="-533400" fontAlgn="auto">
              <a:buFont typeface="Wingdings" panose="05000000000000000000" pitchFamily="2" charset="2"/>
              <a:buChar char="q"/>
              <a:defRPr/>
            </a:pPr>
            <a:r>
              <a:rPr kumimoji="0" lang="ja-JP" altLang="en-US" sz="2800" dirty="0">
                <a:solidFill>
                  <a:schemeClr val="tx1"/>
                </a:solidFill>
              </a:rPr>
              <a:t>捕獲個体の処理方法や引取り先</a:t>
            </a:r>
            <a:endParaRPr kumimoji="0" lang="en-US" altLang="ja-JP" sz="2800" dirty="0">
              <a:solidFill>
                <a:schemeClr val="tx1"/>
              </a:solidFill>
            </a:endParaRPr>
          </a:p>
          <a:p>
            <a:pPr marL="533400" indent="-533400" fontAlgn="auto">
              <a:buFont typeface="Wingdings" panose="05000000000000000000" pitchFamily="2" charset="2"/>
              <a:buChar char="q"/>
              <a:defRPr/>
            </a:pPr>
            <a:r>
              <a:rPr kumimoji="0" lang="ja-JP" altLang="en-US" sz="2800" dirty="0">
                <a:solidFill>
                  <a:schemeClr val="tx1"/>
                </a:solidFill>
              </a:rPr>
              <a:t>捕獲方法選択にあたっての制限</a:t>
            </a:r>
            <a:endParaRPr kumimoji="0" lang="en-US" altLang="ja-JP" sz="2800" dirty="0">
              <a:solidFill>
                <a:schemeClr val="tx1"/>
              </a:solidFill>
            </a:endParaRPr>
          </a:p>
          <a:p>
            <a:pPr marL="533400" indent="-533400" fontAlgn="auto">
              <a:buFont typeface="Wingdings" panose="05000000000000000000" pitchFamily="2" charset="2"/>
              <a:buChar char="q"/>
              <a:defRPr/>
            </a:pPr>
            <a:r>
              <a:rPr kumimoji="0" lang="ja-JP" altLang="en-US" sz="2800" dirty="0">
                <a:solidFill>
                  <a:schemeClr val="tx1"/>
                </a:solidFill>
              </a:rPr>
              <a:t>許可や申請が必要な項目</a:t>
            </a:r>
            <a:endParaRPr kumimoji="0" lang="en-US" altLang="ja-JP" sz="2800" dirty="0">
              <a:solidFill>
                <a:schemeClr val="tx1"/>
              </a:solidFill>
            </a:endParaRPr>
          </a:p>
          <a:p>
            <a:pPr marL="533400" indent="-533400" fontAlgn="auto">
              <a:buFont typeface="Wingdings" panose="05000000000000000000" pitchFamily="2" charset="2"/>
              <a:buChar char="q"/>
              <a:defRPr/>
            </a:pPr>
            <a:r>
              <a:rPr kumimoji="0" lang="ja-JP" altLang="en-US" sz="2800" dirty="0">
                <a:solidFill>
                  <a:schemeClr val="tx1"/>
                </a:solidFill>
              </a:rPr>
              <a:t>作業記録や報告の様式</a:t>
            </a:r>
          </a:p>
          <a:p>
            <a:pPr fontAlgn="auto">
              <a:buFont typeface="Wingdings" panose="05000000000000000000" pitchFamily="2" charset="2"/>
              <a:buChar char="q"/>
              <a:defRPr/>
            </a:pPr>
            <a:endParaRPr kumimoji="0" lang="ja-JP" altLang="en-US" sz="2800" dirty="0">
              <a:solidFill>
                <a:schemeClr val="tx1"/>
              </a:solidFill>
            </a:endParaRPr>
          </a:p>
        </p:txBody>
      </p:sp>
    </p:spTree>
    <p:extLst>
      <p:ext uri="{BB962C8B-B14F-4D97-AF65-F5344CB8AC3E}">
        <p14:creationId xmlns:p14="http://schemas.microsoft.com/office/powerpoint/2010/main" val="1224216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87-88</a:t>
            </a:r>
            <a:r>
              <a:rPr lang="ja-JP" altLang="en-US" sz="2000" dirty="0"/>
              <a:t>ページ</a:t>
            </a:r>
          </a:p>
        </p:txBody>
      </p:sp>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1" y="-110799"/>
            <a:ext cx="8148484"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5.2.1 </a:t>
            </a:r>
            <a:r>
              <a:rPr lang="ja-JP" altLang="en-US" sz="4000" u="sng" dirty="0">
                <a:latin typeface="ＭＳ ゴシック" panose="020B0609070205080204" pitchFamily="49" charset="-128"/>
                <a:ea typeface="ＭＳ ゴシック" panose="020B0609070205080204" pitchFamily="49" charset="-128"/>
              </a:rPr>
              <a:t>発注者に確認すべきこと</a:t>
            </a:r>
          </a:p>
        </p:txBody>
      </p:sp>
      <p:sp>
        <p:nvSpPr>
          <p:cNvPr id="3" name="コンテンツ プレースホルダー 2">
            <a:extLst>
              <a:ext uri="{FF2B5EF4-FFF2-40B4-BE49-F238E27FC236}">
                <a16:creationId xmlns:a16="http://schemas.microsoft.com/office/drawing/2014/main" id="{6603F7AB-4E3E-84AA-B960-6D08DC156DB6}"/>
              </a:ext>
            </a:extLst>
          </p:cNvPr>
          <p:cNvSpPr txBox="1">
            <a:spLocks/>
          </p:cNvSpPr>
          <p:nvPr/>
        </p:nvSpPr>
        <p:spPr>
          <a:xfrm>
            <a:off x="308125" y="1386215"/>
            <a:ext cx="8820000" cy="5652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a:lnSpc>
                <a:spcPct val="100000"/>
              </a:lnSpc>
              <a:buFont typeface="Wingdings" panose="05000000000000000000" pitchFamily="2" charset="2"/>
              <a:buChar char="q"/>
            </a:pPr>
            <a:r>
              <a:rPr kumimoji="0" lang="ja-JP" altLang="en-US" sz="3600" dirty="0">
                <a:solidFill>
                  <a:schemeClr val="tx1"/>
                </a:solidFill>
                <a:latin typeface="ＭＳ ゴシック" panose="020B0609070205080204" pitchFamily="49" charset="-128"/>
                <a:ea typeface="ＭＳ ゴシック" panose="020B0609070205080204" pitchFamily="49" charset="-128"/>
              </a:rPr>
              <a:t>捕獲個体の処理方法</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a:lnSpc>
                <a:spcPct val="100000"/>
              </a:lnSpc>
              <a:buFont typeface="Wingdings" panose="05000000000000000000" pitchFamily="2" charset="2"/>
              <a:buChar char="Ø"/>
            </a:pPr>
            <a:r>
              <a:rPr lang="ja-JP" altLang="en-US" sz="3400" b="0" i="0" u="none" strike="noStrike" baseline="0" dirty="0">
                <a:solidFill>
                  <a:srgbClr val="000000"/>
                </a:solidFill>
                <a:latin typeface="ＭＳ ゴシック" panose="020B0609070205080204" pitchFamily="49" charset="-128"/>
                <a:ea typeface="ＭＳ ゴシック" panose="020B0609070205080204" pitchFamily="49" charset="-128"/>
              </a:rPr>
              <a:t>地域によって体制や処理施設の状況も異なる。</a:t>
            </a:r>
            <a:endParaRPr kumimoji="0" lang="en-US" altLang="ja-JP" sz="3400" dirty="0">
              <a:solidFill>
                <a:schemeClr val="tx1"/>
              </a:solidFill>
              <a:latin typeface="ＭＳ ゴシック" panose="020B0609070205080204" pitchFamily="49" charset="-128"/>
              <a:ea typeface="ＭＳ ゴシック" panose="020B0609070205080204" pitchFamily="49" charset="-128"/>
            </a:endParaRPr>
          </a:p>
          <a:p>
            <a:pPr lvl="2">
              <a:lnSpc>
                <a:spcPct val="100000"/>
              </a:lnSpc>
              <a:buFont typeface="Arial" panose="020B0604020202020204" pitchFamily="34" charset="0"/>
              <a:buChar char="•"/>
            </a:pPr>
            <a:r>
              <a:rPr lang="ja-JP" altLang="en-US" sz="3000" b="0" i="0" u="none" strike="noStrike" baseline="0" dirty="0">
                <a:solidFill>
                  <a:srgbClr val="000000"/>
                </a:solidFill>
                <a:latin typeface="ＭＳ ゴシック" panose="020B0609070205080204" pitchFamily="49" charset="-128"/>
                <a:ea typeface="ＭＳ ゴシック" panose="020B0609070205080204" pitchFamily="49" charset="-128"/>
              </a:rPr>
              <a:t>清掃工場に搬入</a:t>
            </a:r>
            <a:endParaRPr lang="en-US" altLang="ja-JP" sz="30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2">
              <a:lnSpc>
                <a:spcPct val="100000"/>
              </a:lnSpc>
              <a:buFont typeface="Arial" panose="020B0604020202020204" pitchFamily="34" charset="0"/>
              <a:buChar char="•"/>
            </a:pPr>
            <a:r>
              <a:rPr lang="ja-JP" altLang="en-US" sz="3000" b="0" i="0" u="none" strike="noStrike" baseline="0" dirty="0">
                <a:solidFill>
                  <a:srgbClr val="000000"/>
                </a:solidFill>
                <a:latin typeface="ＭＳ ゴシック" panose="020B0609070205080204" pitchFamily="49" charset="-128"/>
                <a:ea typeface="ＭＳ ゴシック" panose="020B0609070205080204" pitchFamily="49" charset="-128"/>
              </a:rPr>
              <a:t>埋設穴を掘削する</a:t>
            </a:r>
            <a:endParaRPr lang="en-US" altLang="ja-JP" sz="30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2">
              <a:lnSpc>
                <a:spcPct val="100000"/>
              </a:lnSpc>
              <a:buFont typeface="Arial" panose="020B0604020202020204" pitchFamily="34" charset="0"/>
              <a:buChar char="•"/>
            </a:pPr>
            <a:r>
              <a:rPr lang="ja-JP" altLang="en-US" sz="3000" b="0" i="0" u="none" strike="noStrike" baseline="0" dirty="0">
                <a:solidFill>
                  <a:srgbClr val="000000"/>
                </a:solidFill>
                <a:latin typeface="ＭＳ ゴシック" panose="020B0609070205080204" pitchFamily="49" charset="-128"/>
                <a:ea typeface="ＭＳ ゴシック" panose="020B0609070205080204" pitchFamily="49" charset="-128"/>
              </a:rPr>
              <a:t>業務で使用している埋設穴を使用して処分</a:t>
            </a:r>
            <a:endParaRPr lang="en-US" altLang="ja-JP" sz="30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384048" lvl="2" indent="0">
              <a:lnSpc>
                <a:spcPct val="100000"/>
              </a:lnSpc>
              <a:buNone/>
            </a:pPr>
            <a:r>
              <a:rPr lang="ja-JP" altLang="en-US" sz="3000" b="0" i="0" u="none" strike="noStrike" baseline="0" dirty="0">
                <a:solidFill>
                  <a:srgbClr val="000000"/>
                </a:solidFill>
                <a:latin typeface="ＭＳ ゴシック" panose="020B0609070205080204" pitchFamily="49" charset="-128"/>
                <a:ea typeface="ＭＳ ゴシック" panose="020B0609070205080204" pitchFamily="49" charset="-128"/>
              </a:rPr>
              <a:t>（別途、埋設穴の所有者と協議が必要）</a:t>
            </a:r>
            <a:endParaRPr lang="en-US" altLang="ja-JP" sz="30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2">
              <a:lnSpc>
                <a:spcPct val="100000"/>
              </a:lnSpc>
              <a:buFont typeface="Arial" panose="020B0604020202020204" pitchFamily="34" charset="0"/>
              <a:buChar char="•"/>
            </a:pPr>
            <a:r>
              <a:rPr lang="ja-JP" altLang="en-US" sz="3000" b="0" i="0" u="none" strike="noStrike" baseline="0" dirty="0">
                <a:solidFill>
                  <a:srgbClr val="000000"/>
                </a:solidFill>
                <a:latin typeface="ＭＳ ゴシック" panose="020B0609070205080204" pitchFamily="49" charset="-128"/>
                <a:ea typeface="ＭＳ ゴシック" panose="020B0609070205080204" pitchFamily="49" charset="-128"/>
              </a:rPr>
              <a:t>必要な手続き、費用等の確認</a:t>
            </a:r>
            <a:endParaRPr kumimoji="0" lang="ja-JP" altLang="en-US" sz="3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065232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87-88</a:t>
            </a:r>
            <a:r>
              <a:rPr lang="ja-JP" altLang="en-US" sz="2000" dirty="0"/>
              <a:t>ページ</a:t>
            </a:r>
          </a:p>
        </p:txBody>
      </p:sp>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1" y="-110799"/>
            <a:ext cx="8148484"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5.2.1 </a:t>
            </a:r>
            <a:r>
              <a:rPr lang="ja-JP" altLang="en-US" sz="4000" u="sng" dirty="0">
                <a:latin typeface="ＭＳ ゴシック" panose="020B0609070205080204" pitchFamily="49" charset="-128"/>
                <a:ea typeface="ＭＳ ゴシック" panose="020B0609070205080204" pitchFamily="49" charset="-128"/>
              </a:rPr>
              <a:t>発注者に確認すべきこと</a:t>
            </a:r>
          </a:p>
        </p:txBody>
      </p:sp>
      <p:sp>
        <p:nvSpPr>
          <p:cNvPr id="3" name="コンテンツ プレースホルダー 2">
            <a:extLst>
              <a:ext uri="{FF2B5EF4-FFF2-40B4-BE49-F238E27FC236}">
                <a16:creationId xmlns:a16="http://schemas.microsoft.com/office/drawing/2014/main" id="{6603F7AB-4E3E-84AA-B960-6D08DC156DB6}"/>
              </a:ext>
            </a:extLst>
          </p:cNvPr>
          <p:cNvSpPr txBox="1">
            <a:spLocks/>
          </p:cNvSpPr>
          <p:nvPr/>
        </p:nvSpPr>
        <p:spPr>
          <a:xfrm>
            <a:off x="308125" y="1386215"/>
            <a:ext cx="8820000" cy="5652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a:lnSpc>
                <a:spcPct val="100000"/>
              </a:lnSpc>
              <a:buFont typeface="Wingdings" panose="05000000000000000000" pitchFamily="2" charset="2"/>
              <a:buChar char="q"/>
            </a:pPr>
            <a:r>
              <a:rPr kumimoji="0" lang="ja-JP" altLang="en-US" sz="3600" dirty="0">
                <a:solidFill>
                  <a:schemeClr val="tx1"/>
                </a:solidFill>
                <a:latin typeface="ＭＳ ゴシック" panose="020B0609070205080204" pitchFamily="49" charset="-128"/>
                <a:ea typeface="ＭＳ ゴシック" panose="020B0609070205080204" pitchFamily="49" charset="-128"/>
              </a:rPr>
              <a:t>提出書類の確認</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a:lnSpc>
                <a:spcPct val="100000"/>
              </a:lnSpc>
              <a:buFont typeface="Wingdings" panose="05000000000000000000" pitchFamily="2" charset="2"/>
              <a:buChar char="Ø"/>
            </a:pPr>
            <a:r>
              <a:rPr lang="ja-JP" altLang="en-US" sz="3400" b="0" i="0" u="none" strike="noStrike" baseline="0" dirty="0">
                <a:solidFill>
                  <a:srgbClr val="000000"/>
                </a:solidFill>
                <a:latin typeface="ＭＳ ゴシック" panose="020B0609070205080204" pitchFamily="49" charset="-128"/>
                <a:ea typeface="ＭＳ ゴシック" panose="020B0609070205080204" pitchFamily="49" charset="-128"/>
              </a:rPr>
              <a:t>認定事業者が事業を実施するための経費について、 その根拠となる作業日誌や領収書等の資料の提出を求める場合がある。</a:t>
            </a:r>
            <a:endParaRPr lang="en-US" altLang="ja-JP" sz="34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2">
              <a:lnSpc>
                <a:spcPct val="100000"/>
              </a:lnSpc>
              <a:buFont typeface="Arial" panose="020B0604020202020204" pitchFamily="34" charset="0"/>
              <a:buChar char="•"/>
            </a:pPr>
            <a:r>
              <a:rPr lang="ja-JP" altLang="en-US" sz="3000" dirty="0">
                <a:solidFill>
                  <a:srgbClr val="000000"/>
                </a:solidFill>
                <a:latin typeface="ＭＳ ゴシック" panose="020B0609070205080204" pitchFamily="49" charset="-128"/>
                <a:ea typeface="ＭＳ ゴシック" panose="020B0609070205080204" pitchFamily="49" charset="-128"/>
              </a:rPr>
              <a:t>必要な資料を発注者に確認</a:t>
            </a:r>
            <a:endParaRPr lang="en-US" altLang="ja-JP" sz="3000" dirty="0">
              <a:solidFill>
                <a:srgbClr val="000000"/>
              </a:solidFill>
              <a:latin typeface="ＭＳ ゴシック" panose="020B0609070205080204" pitchFamily="49" charset="-128"/>
              <a:ea typeface="ＭＳ ゴシック" panose="020B0609070205080204" pitchFamily="49" charset="-128"/>
            </a:endParaRPr>
          </a:p>
          <a:p>
            <a:pPr lvl="2">
              <a:lnSpc>
                <a:spcPct val="100000"/>
              </a:lnSpc>
              <a:buFont typeface="Arial" panose="020B0604020202020204" pitchFamily="34" charset="0"/>
              <a:buChar char="•"/>
            </a:pPr>
            <a:r>
              <a:rPr lang="ja-JP" altLang="en-US" sz="3000" b="0" i="0" u="none" strike="noStrike" baseline="0" dirty="0">
                <a:solidFill>
                  <a:srgbClr val="000000"/>
                </a:solidFill>
                <a:latin typeface="ＭＳ ゴシック" panose="020B0609070205080204" pitchFamily="49" charset="-128"/>
                <a:ea typeface="ＭＳ ゴシック" panose="020B0609070205080204" pitchFamily="49" charset="-128"/>
              </a:rPr>
              <a:t>事業管理責任者・捕獲従事者全員が提出書類を把握、管理する。</a:t>
            </a:r>
            <a:endParaRPr lang="en-US" altLang="ja-JP" sz="30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a:lnSpc>
                <a:spcPct val="100000"/>
              </a:lnSpc>
              <a:buFont typeface="Wingdings" panose="05000000000000000000" pitchFamily="2" charset="2"/>
              <a:buChar char="Ø"/>
            </a:pPr>
            <a:endParaRPr kumimoji="0" lang="ja-JP" altLang="en-US" sz="3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28782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88-89</a:t>
            </a:r>
            <a:r>
              <a:rPr lang="ja-JP" altLang="en-US" sz="2000" dirty="0"/>
              <a:t>ページ</a:t>
            </a:r>
          </a:p>
        </p:txBody>
      </p:sp>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1" y="-110799"/>
            <a:ext cx="8148484"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5.2.2 </a:t>
            </a:r>
            <a:r>
              <a:rPr lang="ja-JP" altLang="en-US" sz="4000" u="sng" dirty="0">
                <a:latin typeface="ＭＳ ゴシック" panose="020B0609070205080204" pitchFamily="49" charset="-128"/>
                <a:ea typeface="ＭＳ ゴシック" panose="020B0609070205080204" pitchFamily="49" charset="-128"/>
              </a:rPr>
              <a:t>事前調査の目的</a:t>
            </a:r>
          </a:p>
        </p:txBody>
      </p:sp>
      <p:sp>
        <p:nvSpPr>
          <p:cNvPr id="3" name="コンテンツ プレースホルダー 2">
            <a:extLst>
              <a:ext uri="{FF2B5EF4-FFF2-40B4-BE49-F238E27FC236}">
                <a16:creationId xmlns:a16="http://schemas.microsoft.com/office/drawing/2014/main" id="{6603F7AB-4E3E-84AA-B960-6D08DC156DB6}"/>
              </a:ext>
            </a:extLst>
          </p:cNvPr>
          <p:cNvSpPr txBox="1">
            <a:spLocks/>
          </p:cNvSpPr>
          <p:nvPr/>
        </p:nvSpPr>
        <p:spPr>
          <a:xfrm>
            <a:off x="308125" y="1386215"/>
            <a:ext cx="8820000" cy="5652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a:lnSpc>
                <a:spcPct val="100000"/>
              </a:lnSpc>
              <a:buFont typeface="Wingdings" panose="05000000000000000000" pitchFamily="2" charset="2"/>
              <a:buChar char="q"/>
            </a:pPr>
            <a:r>
              <a:rPr kumimoji="0" lang="ja-JP" altLang="en-US" sz="3600" dirty="0">
                <a:solidFill>
                  <a:schemeClr val="tx1"/>
                </a:solidFill>
                <a:latin typeface="ＭＳ ゴシック" panose="020B0609070205080204" pitchFamily="49" charset="-128"/>
                <a:ea typeface="ＭＳ ゴシック" panose="020B0609070205080204" pitchFamily="49" charset="-128"/>
              </a:rPr>
              <a:t>実施事項</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a:lnSpc>
                <a:spcPct val="100000"/>
              </a:lnSpc>
              <a:buFont typeface="Wingdings" panose="05000000000000000000" pitchFamily="2" charset="2"/>
              <a:buChar char="Ø"/>
            </a:pPr>
            <a:r>
              <a:rPr lang="ja-JP" altLang="en-US" sz="3400" b="0" i="0" u="none" strike="noStrike" baseline="0" dirty="0">
                <a:solidFill>
                  <a:srgbClr val="000000"/>
                </a:solidFill>
                <a:latin typeface="ＭＳ ゴシック" panose="020B0609070205080204" pitchFamily="49" charset="-128"/>
                <a:ea typeface="ＭＳ ゴシック" panose="020B0609070205080204" pitchFamily="49" charset="-128"/>
              </a:rPr>
              <a:t>捕獲等に関する法規制の有無の確認 </a:t>
            </a:r>
            <a:endParaRPr lang="en-US" altLang="ja-JP" sz="34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a:lnSpc>
                <a:spcPct val="100000"/>
              </a:lnSpc>
              <a:buFont typeface="Wingdings" panose="05000000000000000000" pitchFamily="2" charset="2"/>
              <a:buChar char="Ø"/>
            </a:pPr>
            <a:r>
              <a:rPr lang="ja-JP" altLang="en-US" sz="3400" b="0" i="0" u="none" strike="noStrike" baseline="0" dirty="0">
                <a:solidFill>
                  <a:srgbClr val="000000"/>
                </a:solidFill>
                <a:latin typeface="ＭＳ ゴシック" panose="020B0609070205080204" pitchFamily="49" charset="-128"/>
                <a:ea typeface="ＭＳ ゴシック" panose="020B0609070205080204" pitchFamily="49" charset="-128"/>
              </a:rPr>
              <a:t>目的や地域の条件に合った安全かつ効率的な捕獲方法の選定 </a:t>
            </a:r>
            <a:endParaRPr lang="en-US" altLang="ja-JP" sz="34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a:lnSpc>
                <a:spcPct val="100000"/>
              </a:lnSpc>
              <a:buFont typeface="Wingdings" panose="05000000000000000000" pitchFamily="2" charset="2"/>
              <a:buChar char="Ø"/>
            </a:pPr>
            <a:r>
              <a:rPr lang="ja-JP" altLang="en-US" sz="3400" b="0" i="0" u="none" strike="noStrike" baseline="0" dirty="0">
                <a:solidFill>
                  <a:srgbClr val="000000"/>
                </a:solidFill>
                <a:latin typeface="ＭＳ ゴシック" panose="020B0609070205080204" pitchFamily="49" charset="-128"/>
                <a:ea typeface="ＭＳ ゴシック" panose="020B0609070205080204" pitchFamily="49" charset="-128"/>
              </a:rPr>
              <a:t>捕獲等を実施する場所や時期、時間帯の特定。 </a:t>
            </a:r>
            <a:endParaRPr lang="en-US" altLang="ja-JP" sz="34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a:lnSpc>
                <a:spcPct val="100000"/>
              </a:lnSpc>
              <a:buFont typeface="Wingdings" panose="05000000000000000000" pitchFamily="2" charset="2"/>
              <a:buChar char="Ø"/>
            </a:pPr>
            <a:r>
              <a:rPr lang="ja-JP" altLang="en-US" sz="3400" b="0" i="0" u="none" strike="noStrike" baseline="0" dirty="0">
                <a:solidFill>
                  <a:srgbClr val="000000"/>
                </a:solidFill>
                <a:latin typeface="ＭＳ ゴシック" panose="020B0609070205080204" pitchFamily="49" charset="-128"/>
                <a:ea typeface="ＭＳ ゴシック" panose="020B0609070205080204" pitchFamily="49" charset="-128"/>
              </a:rPr>
              <a:t>安全の確保に関する項目や、危険を回避するために必要な作業の抽出。</a:t>
            </a:r>
          </a:p>
          <a:p>
            <a:pPr lvl="1">
              <a:lnSpc>
                <a:spcPct val="100000"/>
              </a:lnSpc>
              <a:buFont typeface="Wingdings" panose="05000000000000000000" pitchFamily="2" charset="2"/>
              <a:buChar char="Ø"/>
            </a:pPr>
            <a:endParaRPr kumimoji="0" lang="ja-JP" altLang="en-US" sz="3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85084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88-89</a:t>
            </a:r>
            <a:r>
              <a:rPr lang="ja-JP" altLang="en-US" sz="2000" dirty="0"/>
              <a:t>ページ</a:t>
            </a:r>
          </a:p>
        </p:txBody>
      </p:sp>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1" y="-110799"/>
            <a:ext cx="8148484"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5.2.2 </a:t>
            </a:r>
            <a:r>
              <a:rPr lang="ja-JP" altLang="en-US" sz="4000" u="sng" dirty="0">
                <a:latin typeface="ＭＳ ゴシック" panose="020B0609070205080204" pitchFamily="49" charset="-128"/>
                <a:ea typeface="ＭＳ ゴシック" panose="020B0609070205080204" pitchFamily="49" charset="-128"/>
              </a:rPr>
              <a:t>事前調査の目的</a:t>
            </a:r>
          </a:p>
        </p:txBody>
      </p:sp>
      <p:sp>
        <p:nvSpPr>
          <p:cNvPr id="3" name="コンテンツ プレースホルダー 2">
            <a:extLst>
              <a:ext uri="{FF2B5EF4-FFF2-40B4-BE49-F238E27FC236}">
                <a16:creationId xmlns:a16="http://schemas.microsoft.com/office/drawing/2014/main" id="{6603F7AB-4E3E-84AA-B960-6D08DC156DB6}"/>
              </a:ext>
            </a:extLst>
          </p:cNvPr>
          <p:cNvSpPr txBox="1">
            <a:spLocks/>
          </p:cNvSpPr>
          <p:nvPr/>
        </p:nvSpPr>
        <p:spPr>
          <a:xfrm>
            <a:off x="308125" y="1386215"/>
            <a:ext cx="8820000" cy="5652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a:lnSpc>
                <a:spcPct val="100000"/>
              </a:lnSpc>
              <a:buFont typeface="Wingdings" panose="05000000000000000000" pitchFamily="2" charset="2"/>
              <a:buChar char="q"/>
            </a:pPr>
            <a:r>
              <a:rPr kumimoji="0" lang="ja-JP" altLang="en-US" sz="3600" dirty="0">
                <a:solidFill>
                  <a:schemeClr val="tx1"/>
                </a:solidFill>
                <a:latin typeface="ＭＳ ゴシック" panose="020B0609070205080204" pitchFamily="49" charset="-128"/>
                <a:ea typeface="ＭＳ ゴシック" panose="020B0609070205080204" pitchFamily="49" charset="-128"/>
              </a:rPr>
              <a:t>実際に捕獲しようとする時期の現場の状況等を確認する。</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marL="533400" indent="-533400">
              <a:lnSpc>
                <a:spcPct val="100000"/>
              </a:lnSpc>
              <a:buFont typeface="Wingdings" panose="05000000000000000000" pitchFamily="2" charset="2"/>
              <a:buChar char="q"/>
            </a:pPr>
            <a:r>
              <a:rPr kumimoji="0" lang="ja-JP" altLang="en-US" sz="3600" dirty="0">
                <a:solidFill>
                  <a:schemeClr val="tx1"/>
                </a:solidFill>
                <a:latin typeface="ＭＳ ゴシック" panose="020B0609070205080204" pitchFamily="49" charset="-128"/>
                <a:ea typeface="ＭＳ ゴシック" panose="020B0609070205080204" pitchFamily="49" charset="-128"/>
              </a:rPr>
              <a:t>安全確保に関する項目</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a:lnSpc>
                <a:spcPct val="100000"/>
              </a:lnSpc>
              <a:buFont typeface="Wingdings" panose="05000000000000000000" pitchFamily="2" charset="2"/>
              <a:buChar char="Ø"/>
            </a:pPr>
            <a:r>
              <a:rPr kumimoji="0" lang="ja-JP" altLang="en-US" sz="3400" dirty="0">
                <a:solidFill>
                  <a:schemeClr val="tx1"/>
                </a:solidFill>
                <a:latin typeface="ＭＳ ゴシック" panose="020B0609070205080204" pitchFamily="49" charset="-128"/>
                <a:ea typeface="ＭＳ ゴシック" panose="020B0609070205080204" pitchFamily="49" charset="-128"/>
              </a:rPr>
              <a:t>地域住民等への周知や注意喚起</a:t>
            </a:r>
            <a:endParaRPr kumimoji="0" lang="en-US" altLang="ja-JP" sz="3400" dirty="0">
              <a:solidFill>
                <a:schemeClr val="tx1"/>
              </a:solidFill>
              <a:latin typeface="ＭＳ ゴシック" panose="020B0609070205080204" pitchFamily="49" charset="-128"/>
              <a:ea typeface="ＭＳ ゴシック" panose="020B0609070205080204" pitchFamily="49" charset="-128"/>
            </a:endParaRPr>
          </a:p>
          <a:p>
            <a:pPr lvl="1">
              <a:lnSpc>
                <a:spcPct val="100000"/>
              </a:lnSpc>
              <a:buFont typeface="Wingdings" panose="05000000000000000000" pitchFamily="2" charset="2"/>
              <a:buChar char="Ø"/>
            </a:pPr>
            <a:r>
              <a:rPr kumimoji="0" lang="ja-JP" altLang="en-US" sz="3400" dirty="0">
                <a:solidFill>
                  <a:schemeClr val="tx1"/>
                </a:solidFill>
                <a:latin typeface="ＭＳ ゴシック" panose="020B0609070205080204" pitchFamily="49" charset="-128"/>
                <a:ea typeface="ＭＳ ゴシック" panose="020B0609070205080204" pitchFamily="49" charset="-128"/>
              </a:rPr>
              <a:t>安全監視員等の配置等についての要否</a:t>
            </a:r>
            <a:endParaRPr kumimoji="0" lang="en-US" altLang="ja-JP" sz="3400" dirty="0">
              <a:solidFill>
                <a:schemeClr val="tx1"/>
              </a:solidFill>
              <a:latin typeface="ＭＳ ゴシック" panose="020B0609070205080204" pitchFamily="49" charset="-128"/>
              <a:ea typeface="ＭＳ ゴシック" panose="020B0609070205080204" pitchFamily="49" charset="-128"/>
            </a:endParaRPr>
          </a:p>
          <a:p>
            <a:pPr marL="533400" indent="-533400">
              <a:lnSpc>
                <a:spcPct val="100000"/>
              </a:lnSpc>
              <a:buFont typeface="Wingdings" panose="05000000000000000000" pitchFamily="2" charset="2"/>
              <a:buChar char="q"/>
            </a:pPr>
            <a:endParaRPr kumimoji="0" lang="ja-JP" altLang="en-US" sz="3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332446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89</a:t>
            </a:r>
            <a:r>
              <a:rPr lang="ja-JP" altLang="en-US" sz="2000" dirty="0"/>
              <a:t>ページ</a:t>
            </a:r>
          </a:p>
        </p:txBody>
      </p:sp>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1" y="-110799"/>
            <a:ext cx="8148484"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5.2.3 </a:t>
            </a:r>
            <a:r>
              <a:rPr lang="ja-JP" altLang="en-US" sz="4000" u="sng" dirty="0">
                <a:latin typeface="ＭＳ ゴシック" panose="020B0609070205080204" pitchFamily="49" charset="-128"/>
                <a:ea typeface="ＭＳ ゴシック" panose="020B0609070205080204" pitchFamily="49" charset="-128"/>
              </a:rPr>
              <a:t>事前調査の方法</a:t>
            </a:r>
          </a:p>
        </p:txBody>
      </p:sp>
      <p:sp>
        <p:nvSpPr>
          <p:cNvPr id="3" name="コンテンツ プレースホルダー 2">
            <a:extLst>
              <a:ext uri="{FF2B5EF4-FFF2-40B4-BE49-F238E27FC236}">
                <a16:creationId xmlns:a16="http://schemas.microsoft.com/office/drawing/2014/main" id="{6603F7AB-4E3E-84AA-B960-6D08DC156DB6}"/>
              </a:ext>
            </a:extLst>
          </p:cNvPr>
          <p:cNvSpPr txBox="1">
            <a:spLocks/>
          </p:cNvSpPr>
          <p:nvPr/>
        </p:nvSpPr>
        <p:spPr>
          <a:xfrm>
            <a:off x="308125" y="1386215"/>
            <a:ext cx="8820000" cy="5652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事前調査で行うべき項目</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ü"/>
              <a:defRPr/>
            </a:pPr>
            <a:r>
              <a:rPr lang="ja-JP" altLang="en-US" sz="3400" b="0" i="0" u="none" strike="noStrike" baseline="0" dirty="0">
                <a:solidFill>
                  <a:srgbClr val="000000"/>
                </a:solidFill>
                <a:latin typeface="ＭＳ ゴシック" panose="020B0609070205080204" pitchFamily="49" charset="-128"/>
                <a:ea typeface="ＭＳ ゴシック" panose="020B0609070205080204" pitchFamily="49" charset="-128"/>
              </a:rPr>
              <a:t>現地調査</a:t>
            </a:r>
            <a:endParaRPr lang="en-US" altLang="ja-JP" sz="34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ü"/>
              <a:defRPr/>
            </a:pPr>
            <a:r>
              <a:rPr lang="ja-JP" altLang="en-US" sz="3600" b="0" i="0" u="none" strike="noStrike" baseline="0" dirty="0">
                <a:solidFill>
                  <a:srgbClr val="000000"/>
                </a:solidFill>
                <a:latin typeface="ＭＳ ゴシック" panose="020B0609070205080204" pitchFamily="49" charset="-128"/>
                <a:ea typeface="ＭＳ ゴシック" panose="020B0609070205080204" pitchFamily="49" charset="-128"/>
              </a:rPr>
              <a:t>聞き取り調査</a:t>
            </a:r>
            <a:endParaRPr lang="en-US" altLang="ja-JP" sz="360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ü"/>
              <a:defRPr/>
            </a:pPr>
            <a:r>
              <a:rPr lang="ja-JP" altLang="en-US" sz="3600" b="0" i="0" u="none" strike="noStrike" baseline="0" dirty="0">
                <a:solidFill>
                  <a:srgbClr val="000000"/>
                </a:solidFill>
                <a:latin typeface="ＭＳ ゴシック" panose="020B0609070205080204" pitchFamily="49" charset="-128"/>
                <a:ea typeface="ＭＳ ゴシック" panose="020B0609070205080204" pitchFamily="49" charset="-128"/>
              </a:rPr>
              <a:t>既存の資料の確認、法規制、土地占有者等の調査</a:t>
            </a:r>
            <a:endParaRPr lang="en-US" altLang="ja-JP" sz="360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ü"/>
              <a:defRPr/>
            </a:pPr>
            <a:r>
              <a:rPr lang="ja-JP" altLang="en-US" sz="3600" b="0" i="0" u="none" strike="noStrike" baseline="0" dirty="0">
                <a:solidFill>
                  <a:srgbClr val="000000"/>
                </a:solidFill>
                <a:latin typeface="ＭＳ ゴシック" panose="020B0609070205080204" pitchFamily="49" charset="-128"/>
                <a:ea typeface="ＭＳ ゴシック" panose="020B0609070205080204" pitchFamily="49" charset="-128"/>
              </a:rPr>
              <a:t>（必要に応じて）捕獲試験</a:t>
            </a:r>
            <a:endParaRPr kumimoji="0" lang="ja-JP" altLang="en-US" sz="3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17760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23F351C-B338-C44D-315E-B12C349D0C09}"/>
              </a:ext>
            </a:extLst>
          </p:cNvPr>
          <p:cNvSpPr txBox="1"/>
          <p:nvPr/>
        </p:nvSpPr>
        <p:spPr>
          <a:xfrm>
            <a:off x="0" y="402892"/>
            <a:ext cx="6763390" cy="677108"/>
          </a:xfrm>
          <a:prstGeom prst="rect">
            <a:avLst/>
          </a:prstGeom>
          <a:noFill/>
        </p:spPr>
        <p:txBody>
          <a:bodyPr wrap="none" rtlCol="0" anchor="b" anchorCtr="0">
            <a:spAutoFit/>
          </a:bodyPr>
          <a:lstStyle/>
          <a:p>
            <a:r>
              <a:rPr lang="en-US" altLang="ja-JP" sz="3800" dirty="0">
                <a:solidFill>
                  <a:schemeClr val="tx1"/>
                </a:solidFill>
                <a:latin typeface="ＭＳ ゴシック" panose="020B0609070205080204" pitchFamily="49" charset="-128"/>
                <a:ea typeface="ＭＳ ゴシック" panose="020B0609070205080204" pitchFamily="49" charset="-128"/>
              </a:rPr>
              <a:t> </a:t>
            </a:r>
            <a:r>
              <a:rPr lang="en-US" altLang="ja-JP" sz="3800" u="sng" dirty="0">
                <a:latin typeface="ＭＳ ゴシック" panose="020B0609070205080204" pitchFamily="49" charset="-128"/>
                <a:ea typeface="ＭＳ ゴシック" panose="020B0609070205080204" pitchFamily="49" charset="-128"/>
              </a:rPr>
              <a:t>5 </a:t>
            </a:r>
            <a:r>
              <a:rPr lang="ja-JP" altLang="en-US" sz="3800" u="sng" dirty="0">
                <a:solidFill>
                  <a:schemeClr val="tx1"/>
                </a:solidFill>
                <a:latin typeface="ＭＳ ゴシック" panose="020B0609070205080204" pitchFamily="49" charset="-128"/>
                <a:ea typeface="ＭＳ ゴシック" panose="020B0609070205080204" pitchFamily="49" charset="-128"/>
              </a:rPr>
              <a:t>鳥獣捕獲等事業の工程管理</a:t>
            </a:r>
            <a:endParaRPr kumimoji="1" lang="ja-JP" altLang="en-US" sz="3800" u="sng" dirty="0">
              <a:latin typeface="ＭＳ ゴシック" panose="020B0609070205080204" pitchFamily="49" charset="-128"/>
              <a:ea typeface="ＭＳ ゴシック" panose="020B0609070205080204" pitchFamily="49" charset="-128"/>
            </a:endParaRPr>
          </a:p>
        </p:txBody>
      </p:sp>
      <p:sp>
        <p:nvSpPr>
          <p:cNvPr id="4" name="コンテンツ プレースホルダー 2">
            <a:extLst>
              <a:ext uri="{FF2B5EF4-FFF2-40B4-BE49-F238E27FC236}">
                <a16:creationId xmlns:a16="http://schemas.microsoft.com/office/drawing/2014/main" id="{72CB095D-20A6-84FD-4EF5-217517CF47FA}"/>
              </a:ext>
            </a:extLst>
          </p:cNvPr>
          <p:cNvSpPr txBox="1">
            <a:spLocks/>
          </p:cNvSpPr>
          <p:nvPr/>
        </p:nvSpPr>
        <p:spPr>
          <a:xfrm>
            <a:off x="181894" y="1232693"/>
            <a:ext cx="8962105" cy="5057494"/>
          </a:xfrm>
          <a:prstGeom prst="rect">
            <a:avLst/>
          </a:prstGeom>
          <a:noFill/>
          <a:ln>
            <a:noFill/>
          </a:ln>
        </p:spPr>
        <p:txBody>
          <a:bodyPr/>
          <a:lst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5.1</a:t>
            </a:r>
            <a:r>
              <a:rPr kumimoji="0" lang="ja-JP" altLang="en-US" sz="2800" dirty="0">
                <a:solidFill>
                  <a:schemeClr val="tx1"/>
                </a:solidFill>
                <a:latin typeface="ＭＳ ゴシック" panose="020B0609070205080204" pitchFamily="49" charset="-128"/>
                <a:ea typeface="ＭＳ ゴシック" panose="020B0609070205080204" pitchFamily="49" charset="-128"/>
              </a:rPr>
              <a:t>　鳥獣捕獲等事業の流れ</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5.2</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事前調査</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b="1" dirty="0">
                <a:solidFill>
                  <a:srgbClr val="C00000"/>
                </a:solidFill>
                <a:latin typeface="ＭＳ ゴシック" panose="020B0609070205080204" pitchFamily="49" charset="-128"/>
                <a:ea typeface="ＭＳ ゴシック" panose="020B0609070205080204" pitchFamily="49" charset="-128"/>
              </a:rPr>
              <a:t>5.3</a:t>
            </a:r>
            <a:r>
              <a:rPr kumimoji="0" lang="ja-JP" altLang="en-US" sz="2800" b="1" dirty="0">
                <a:solidFill>
                  <a:srgbClr val="C00000"/>
                </a:solidFill>
                <a:latin typeface="ＭＳ ゴシック" panose="020B0609070205080204" pitchFamily="49" charset="-128"/>
                <a:ea typeface="ＭＳ ゴシック" panose="020B0609070205080204" pitchFamily="49" charset="-128"/>
              </a:rPr>
              <a:t>　</a:t>
            </a:r>
            <a:r>
              <a:rPr lang="ja-JP" altLang="en-US" sz="2800" b="1" i="0" u="none" strike="noStrike" baseline="0" dirty="0">
                <a:solidFill>
                  <a:srgbClr val="C00000"/>
                </a:solidFill>
                <a:latin typeface="ＭＳ ゴシック" panose="020B0609070205080204" pitchFamily="49" charset="-128"/>
                <a:ea typeface="ＭＳ ゴシック" panose="020B0609070205080204" pitchFamily="49" charset="-128"/>
              </a:rPr>
              <a:t>業務計画書の作成 </a:t>
            </a:r>
            <a:endParaRPr kumimoji="0" lang="en-US" altLang="ja-JP" sz="2800" b="1" i="0" u="none" strike="noStrike" baseline="0" dirty="0">
              <a:solidFill>
                <a:srgbClr val="C00000"/>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5.4</a:t>
            </a:r>
            <a:r>
              <a:rPr kumimoji="0" lang="ja-JP" altLang="en-US" sz="2800" dirty="0">
                <a:solidFill>
                  <a:schemeClr val="tx1"/>
                </a:solidFill>
                <a:latin typeface="ＭＳ ゴシック" panose="020B0609070205080204" pitchFamily="49" charset="-128"/>
                <a:ea typeface="ＭＳ ゴシック" panose="020B0609070205080204" pitchFamily="49" charset="-128"/>
              </a:rPr>
              <a:t>　必要な許可の取得や関係機関等との調整、周知</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5.5</a:t>
            </a:r>
            <a:r>
              <a:rPr kumimoji="0" lang="ja-JP" altLang="en-US" sz="2800" dirty="0">
                <a:solidFill>
                  <a:schemeClr val="tx1"/>
                </a:solidFill>
                <a:latin typeface="ＭＳ ゴシック" panose="020B0609070205080204" pitchFamily="49" charset="-128"/>
                <a:ea typeface="ＭＳ ゴシック" panose="020B0609070205080204" pitchFamily="49" charset="-128"/>
              </a:rPr>
              <a:t>　捕獲作業の実施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5.6</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i="0" u="none" strike="noStrike" baseline="0" dirty="0">
                <a:solidFill>
                  <a:schemeClr val="tx1"/>
                </a:solidFill>
                <a:latin typeface="ＭＳ ゴシック" panose="020B0609070205080204" pitchFamily="49" charset="-128"/>
                <a:ea typeface="ＭＳ ゴシック" panose="020B0609070205080204" pitchFamily="49" charset="-128"/>
              </a:rPr>
              <a:t>安全管理マニュアル </a:t>
            </a:r>
            <a:endParaRPr kumimoji="0" lang="en-US" altLang="ja-JP" sz="280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5.7</a:t>
            </a:r>
            <a:r>
              <a:rPr kumimoji="0" lang="ja-JP" altLang="en-US" sz="2800" dirty="0">
                <a:solidFill>
                  <a:schemeClr val="tx1"/>
                </a:solidFill>
                <a:latin typeface="ＭＳ ゴシック" panose="020B0609070205080204" pitchFamily="49" charset="-128"/>
                <a:ea typeface="ＭＳ ゴシック" panose="020B0609070205080204" pitchFamily="49" charset="-128"/>
              </a:rPr>
              <a:t>　受託事業の業務報告書の作成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5.8</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事業完了後に必要な対応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p:txBody>
      </p:sp>
      <p:sp>
        <p:nvSpPr>
          <p:cNvPr id="2" name="テキスト ボックス 5">
            <a:extLst>
              <a:ext uri="{FF2B5EF4-FFF2-40B4-BE49-F238E27FC236}">
                <a16:creationId xmlns:a16="http://schemas.microsoft.com/office/drawing/2014/main" id="{2B1110B2-00E3-0936-7C1E-CEB02E27E496}"/>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89</a:t>
            </a:r>
            <a:r>
              <a:rPr lang="ja-JP" altLang="en-US" sz="2000" dirty="0"/>
              <a:t>ページ</a:t>
            </a:r>
          </a:p>
        </p:txBody>
      </p:sp>
    </p:spTree>
    <p:extLst>
      <p:ext uri="{BB962C8B-B14F-4D97-AF65-F5344CB8AC3E}">
        <p14:creationId xmlns:p14="http://schemas.microsoft.com/office/powerpoint/2010/main" val="3480911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23F351C-B338-C44D-315E-B12C349D0C09}"/>
              </a:ext>
            </a:extLst>
          </p:cNvPr>
          <p:cNvSpPr txBox="1"/>
          <p:nvPr/>
        </p:nvSpPr>
        <p:spPr>
          <a:xfrm>
            <a:off x="0" y="402892"/>
            <a:ext cx="6763390" cy="677108"/>
          </a:xfrm>
          <a:prstGeom prst="rect">
            <a:avLst/>
          </a:prstGeom>
          <a:noFill/>
        </p:spPr>
        <p:txBody>
          <a:bodyPr wrap="none" rtlCol="0" anchor="b" anchorCtr="0">
            <a:spAutoFit/>
          </a:bodyPr>
          <a:lstStyle/>
          <a:p>
            <a:r>
              <a:rPr lang="en-US" altLang="ja-JP" sz="3800" dirty="0">
                <a:solidFill>
                  <a:schemeClr val="tx1"/>
                </a:solidFill>
                <a:latin typeface="ＭＳ ゴシック" panose="020B0609070205080204" pitchFamily="49" charset="-128"/>
                <a:ea typeface="ＭＳ ゴシック" panose="020B0609070205080204" pitchFamily="49" charset="-128"/>
              </a:rPr>
              <a:t> </a:t>
            </a:r>
            <a:r>
              <a:rPr lang="en-US" altLang="ja-JP" sz="3800" u="sng" dirty="0">
                <a:latin typeface="ＭＳ ゴシック" panose="020B0609070205080204" pitchFamily="49" charset="-128"/>
                <a:ea typeface="ＭＳ ゴシック" panose="020B0609070205080204" pitchFamily="49" charset="-128"/>
              </a:rPr>
              <a:t>5 </a:t>
            </a:r>
            <a:r>
              <a:rPr lang="ja-JP" altLang="en-US" sz="3800" u="sng" dirty="0">
                <a:solidFill>
                  <a:schemeClr val="tx1"/>
                </a:solidFill>
                <a:latin typeface="ＭＳ ゴシック" panose="020B0609070205080204" pitchFamily="49" charset="-128"/>
                <a:ea typeface="ＭＳ ゴシック" panose="020B0609070205080204" pitchFamily="49" charset="-128"/>
              </a:rPr>
              <a:t>鳥獣捕獲等事業の工程管理</a:t>
            </a:r>
            <a:endParaRPr kumimoji="1" lang="ja-JP" altLang="en-US" sz="3800" u="sng" dirty="0">
              <a:latin typeface="ＭＳ ゴシック" panose="020B0609070205080204" pitchFamily="49" charset="-128"/>
              <a:ea typeface="ＭＳ ゴシック" panose="020B0609070205080204" pitchFamily="49" charset="-128"/>
            </a:endParaRPr>
          </a:p>
        </p:txBody>
      </p:sp>
      <p:sp>
        <p:nvSpPr>
          <p:cNvPr id="4" name="コンテンツ プレースホルダー 2">
            <a:extLst>
              <a:ext uri="{FF2B5EF4-FFF2-40B4-BE49-F238E27FC236}">
                <a16:creationId xmlns:a16="http://schemas.microsoft.com/office/drawing/2014/main" id="{72CB095D-20A6-84FD-4EF5-217517CF47FA}"/>
              </a:ext>
            </a:extLst>
          </p:cNvPr>
          <p:cNvSpPr txBox="1">
            <a:spLocks/>
          </p:cNvSpPr>
          <p:nvPr/>
        </p:nvSpPr>
        <p:spPr>
          <a:xfrm>
            <a:off x="181894" y="1232693"/>
            <a:ext cx="8962105" cy="5057494"/>
          </a:xfrm>
          <a:prstGeom prst="rect">
            <a:avLst/>
          </a:prstGeom>
          <a:noFill/>
          <a:ln>
            <a:noFill/>
          </a:ln>
        </p:spPr>
        <p:txBody>
          <a:bodyPr/>
          <a:lst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eaLnBrk="1" hangingPunct="1">
              <a:lnSpc>
                <a:spcPct val="100000"/>
              </a:lnSpc>
            </a:pPr>
            <a:r>
              <a:rPr kumimoji="0" lang="en-US" altLang="ja-JP" sz="2800" b="1" dirty="0">
                <a:solidFill>
                  <a:srgbClr val="C00000"/>
                </a:solidFill>
                <a:latin typeface="ＭＳ ゴシック" panose="020B0609070205080204" pitchFamily="49" charset="-128"/>
                <a:ea typeface="ＭＳ ゴシック" panose="020B0609070205080204" pitchFamily="49" charset="-128"/>
              </a:rPr>
              <a:t>5.1</a:t>
            </a:r>
            <a:r>
              <a:rPr kumimoji="0" lang="ja-JP" altLang="en-US" sz="2800" b="1" dirty="0">
                <a:solidFill>
                  <a:srgbClr val="C00000"/>
                </a:solidFill>
                <a:latin typeface="ＭＳ ゴシック" panose="020B0609070205080204" pitchFamily="49" charset="-128"/>
                <a:ea typeface="ＭＳ ゴシック" panose="020B0609070205080204" pitchFamily="49" charset="-128"/>
              </a:rPr>
              <a:t>　鳥獣捕獲等事業の流れ</a:t>
            </a:r>
            <a:endParaRPr kumimoji="0" lang="en-US" altLang="ja-JP" sz="2800" b="1" dirty="0">
              <a:solidFill>
                <a:srgbClr val="C00000"/>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5.2</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事前調査</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5.3</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rPr>
              <a:t>業務計画書の作成 </a:t>
            </a:r>
            <a:endParaRPr kumimoji="0" lang="en-US" altLang="ja-JP" sz="2800" b="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5.4</a:t>
            </a:r>
            <a:r>
              <a:rPr kumimoji="0" lang="ja-JP" altLang="en-US" sz="2800" dirty="0">
                <a:solidFill>
                  <a:schemeClr val="tx1"/>
                </a:solidFill>
                <a:latin typeface="ＭＳ ゴシック" panose="020B0609070205080204" pitchFamily="49" charset="-128"/>
                <a:ea typeface="ＭＳ ゴシック" panose="020B0609070205080204" pitchFamily="49" charset="-128"/>
              </a:rPr>
              <a:t>　必要な許可の取得や関係機関等との調整、周知</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5.5</a:t>
            </a:r>
            <a:r>
              <a:rPr kumimoji="0" lang="ja-JP" altLang="en-US" sz="2800" dirty="0">
                <a:solidFill>
                  <a:schemeClr val="tx1"/>
                </a:solidFill>
                <a:latin typeface="ＭＳ ゴシック" panose="020B0609070205080204" pitchFamily="49" charset="-128"/>
                <a:ea typeface="ＭＳ ゴシック" panose="020B0609070205080204" pitchFamily="49" charset="-128"/>
              </a:rPr>
              <a:t>　捕獲作業の実施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5.6</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b="0" i="0" u="none" strike="noStrike" baseline="0" dirty="0">
                <a:solidFill>
                  <a:srgbClr val="000000"/>
                </a:solidFill>
                <a:latin typeface="ＭＳ ゴシック" panose="020B0609070205080204" pitchFamily="49" charset="-128"/>
                <a:ea typeface="ＭＳ ゴシック" panose="020B0609070205080204" pitchFamily="49" charset="-128"/>
              </a:rPr>
              <a:t>安全管理マニュアル </a:t>
            </a:r>
            <a:endParaRPr kumimoji="0" lang="en-US" altLang="ja-JP" sz="2800" b="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5.7</a:t>
            </a:r>
            <a:r>
              <a:rPr kumimoji="0" lang="ja-JP" altLang="en-US" sz="2800" dirty="0">
                <a:solidFill>
                  <a:schemeClr val="tx1"/>
                </a:solidFill>
                <a:latin typeface="ＭＳ ゴシック" panose="020B0609070205080204" pitchFamily="49" charset="-128"/>
                <a:ea typeface="ＭＳ ゴシック" panose="020B0609070205080204" pitchFamily="49" charset="-128"/>
              </a:rPr>
              <a:t>　受託事業の業務報告書の作成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5.8</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事業完了後に必要な対応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p:txBody>
      </p:sp>
      <p:sp>
        <p:nvSpPr>
          <p:cNvPr id="2" name="テキスト ボックス 5">
            <a:extLst>
              <a:ext uri="{FF2B5EF4-FFF2-40B4-BE49-F238E27FC236}">
                <a16:creationId xmlns:a16="http://schemas.microsoft.com/office/drawing/2014/main" id="{7E9B35A5-6958-B001-28EC-77438D97F9CA}"/>
              </a:ext>
            </a:extLst>
          </p:cNvPr>
          <p:cNvSpPr txBox="1">
            <a:spLocks noChangeArrowheads="1"/>
          </p:cNvSpPr>
          <p:nvPr/>
        </p:nvSpPr>
        <p:spPr bwMode="auto">
          <a:xfrm>
            <a:off x="628618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84</a:t>
            </a:r>
            <a:r>
              <a:rPr lang="ja-JP" altLang="en-US" sz="2000" dirty="0"/>
              <a:t>ページ</a:t>
            </a:r>
          </a:p>
        </p:txBody>
      </p:sp>
    </p:spTree>
    <p:extLst>
      <p:ext uri="{BB962C8B-B14F-4D97-AF65-F5344CB8AC3E}">
        <p14:creationId xmlns:p14="http://schemas.microsoft.com/office/powerpoint/2010/main" val="27634325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89-90</a:t>
            </a:r>
            <a:r>
              <a:rPr lang="ja-JP" altLang="en-US" sz="2000" dirty="0"/>
              <a:t>ページ</a:t>
            </a:r>
          </a:p>
        </p:txBody>
      </p:sp>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255968"/>
            <a:ext cx="81413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r>
              <a:rPr lang="en-US" altLang="ja-JP"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5.3.1 </a:t>
            </a:r>
            <a:r>
              <a:rPr lang="ja-JP" altLang="en-US" sz="4000" u="sng" dirty="0">
                <a:latin typeface="ＭＳ ゴシック" panose="020B0609070205080204" pitchFamily="49" charset="-128"/>
                <a:ea typeface="ＭＳ ゴシック" panose="020B0609070205080204" pitchFamily="49" charset="-128"/>
              </a:rPr>
              <a:t>業務計画書の役割</a:t>
            </a:r>
            <a:endParaRPr lang="en-US" altLang="ja-JP" sz="4000" u="sng" dirty="0">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206000"/>
            <a:ext cx="8820000" cy="5652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業務計画書の役割</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発注者や関係者、許可権限をもつ者等に作業内容を説明する資料。</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事業従事者が、事業者が採用する捕獲方法や手順を把握するための資料。</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発注者や受託者が、作業の監督や進行管理を行うための資料。</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事業の事後検証のための資料。</a:t>
            </a:r>
            <a:endParaRPr lang="en-US" altLang="ja-JP" sz="3200" dirty="0">
              <a:solidFill>
                <a:srgbClr val="000000"/>
              </a:solidFill>
              <a:latin typeface="ＭＳ ゴシック" panose="020B0609070205080204" pitchFamily="49" charset="-128"/>
              <a:ea typeface="ＭＳ ゴシック" panose="020B0609070205080204" pitchFamily="49" charset="-128"/>
            </a:endParaRPr>
          </a:p>
          <a:p>
            <a:pPr fontAlgn="auto">
              <a:buFont typeface="Wingdings" panose="05000000000000000000" pitchFamily="2" charset="2"/>
              <a:buChar char="q"/>
              <a:defRPr/>
            </a:pPr>
            <a:r>
              <a:rPr lang="ja-JP" altLang="en-US" sz="3600" b="0" i="0" u="none" strike="noStrike" baseline="0" dirty="0">
                <a:solidFill>
                  <a:srgbClr val="000000"/>
                </a:solidFill>
                <a:latin typeface="ＭＳ ゴシック" panose="020B0609070205080204" pitchFamily="49" charset="-128"/>
                <a:ea typeface="ＭＳ ゴシック" panose="020B0609070205080204" pitchFamily="49" charset="-128"/>
              </a:rPr>
              <a:t>それぞれの関係者にわかりやすい資料になるよう配慮して作成</a:t>
            </a:r>
            <a:endParaRPr kumimoji="0" lang="ja-JP" altLang="en-US" sz="36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38758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90</a:t>
            </a:r>
            <a:r>
              <a:rPr lang="ja-JP" altLang="en-US" sz="2000" dirty="0"/>
              <a:t>ページ</a:t>
            </a:r>
          </a:p>
        </p:txBody>
      </p:sp>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255968"/>
            <a:ext cx="873104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r>
              <a:rPr lang="en-US" altLang="ja-JP"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5.3.2 </a:t>
            </a:r>
            <a:r>
              <a:rPr lang="ja-JP" altLang="en-US" sz="4000" u="sng" dirty="0">
                <a:latin typeface="ＭＳ ゴシック" panose="020B0609070205080204" pitchFamily="49" charset="-128"/>
                <a:ea typeface="ＭＳ ゴシック" panose="020B0609070205080204" pitchFamily="49" charset="-128"/>
              </a:rPr>
              <a:t>業務計画書に記載すべき項目</a:t>
            </a:r>
            <a:endParaRPr lang="en-US" altLang="ja-JP" sz="4000" u="sng" dirty="0">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206000"/>
            <a:ext cx="8731045" cy="5652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buFont typeface="Wingdings" panose="05000000000000000000" pitchFamily="2" charset="2"/>
              <a:buChar char="q"/>
              <a:defRPr/>
            </a:pPr>
            <a:r>
              <a:rPr lang="ja-JP" altLang="en-US" sz="3600" b="0" i="0" u="none" strike="noStrike" baseline="0" dirty="0">
                <a:solidFill>
                  <a:srgbClr val="000000"/>
                </a:solidFill>
                <a:latin typeface="ＭＳ ゴシック" panose="020B0609070205080204" pitchFamily="49" charset="-128"/>
                <a:ea typeface="ＭＳ ゴシック" panose="020B0609070205080204" pitchFamily="49" charset="-128"/>
              </a:rPr>
              <a:t>業務実施方法</a:t>
            </a:r>
            <a:endParaRPr lang="en-US" altLang="ja-JP" sz="36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fontAlgn="auto">
              <a:buFont typeface="Wingdings" panose="05000000000000000000" pitchFamily="2" charset="2"/>
              <a:buChar char="q"/>
              <a:defRPr/>
            </a:pPr>
            <a:r>
              <a:rPr lang="ja-JP" altLang="en-US" sz="3600" b="0" i="0" u="none" strike="noStrike" baseline="0" dirty="0">
                <a:solidFill>
                  <a:srgbClr val="000000"/>
                </a:solidFill>
                <a:latin typeface="ＭＳ ゴシック" panose="020B0609070205080204" pitchFamily="49" charset="-128"/>
                <a:ea typeface="ＭＳ ゴシック" panose="020B0609070205080204" pitchFamily="49" charset="-128"/>
              </a:rPr>
              <a:t>実施体制</a:t>
            </a:r>
            <a:endParaRPr lang="en-US" altLang="ja-JP" sz="36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fontAlgn="auto">
              <a:buFont typeface="Wingdings" panose="05000000000000000000" pitchFamily="2" charset="2"/>
              <a:buChar char="q"/>
              <a:defRPr/>
            </a:pPr>
            <a:r>
              <a:rPr lang="ja-JP" altLang="en-US" sz="3600" b="0" i="0" u="none" strike="noStrike" baseline="0" dirty="0">
                <a:solidFill>
                  <a:srgbClr val="000000"/>
                </a:solidFill>
                <a:latin typeface="ＭＳ ゴシック" panose="020B0609070205080204" pitchFamily="49" charset="-128"/>
                <a:ea typeface="ＭＳ ゴシック" panose="020B0609070205080204" pitchFamily="49" charset="-128"/>
              </a:rPr>
              <a:t>法令遵守及び安全管理の方策</a:t>
            </a:r>
            <a:endParaRPr lang="en-US" altLang="ja-JP" sz="36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endParaRPr kumimoji="0" lang="en-US" altLang="ja-JP" sz="105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捕獲業務の成果は、自然環境や対象鳥獣の動向によって大きく左右される。</a:t>
            </a: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想定できるリスクを抽出し、万一の場合の対応の役割分担や費用負担に関して、発注者と受注者で取り決める。</a:t>
            </a:r>
            <a:endParaRPr kumimoji="0" lang="ja-JP" altLang="en-US" sz="32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001597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81BC15-C8C3-C509-32D5-9ED27649A572}"/>
            </a:ext>
          </a:extLst>
        </p:cNvPr>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17535845-8CC8-EA90-35C3-D7423D26BCB0}"/>
              </a:ext>
            </a:extLst>
          </p:cNvPr>
          <p:cNvSpPr txBox="1">
            <a:spLocks noChangeArrowheads="1"/>
          </p:cNvSpPr>
          <p:nvPr/>
        </p:nvSpPr>
        <p:spPr bwMode="auto">
          <a:xfrm>
            <a:off x="6278563" y="6350"/>
            <a:ext cx="28495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90</a:t>
            </a:r>
            <a:r>
              <a:rPr lang="ja-JP" altLang="en-US" sz="2000" dirty="0"/>
              <a:t>ページ</a:t>
            </a:r>
          </a:p>
        </p:txBody>
      </p:sp>
      <p:sp>
        <p:nvSpPr>
          <p:cNvPr id="4" name="コンテンツ プレースホルダー 2">
            <a:extLst>
              <a:ext uri="{FF2B5EF4-FFF2-40B4-BE49-F238E27FC236}">
                <a16:creationId xmlns:a16="http://schemas.microsoft.com/office/drawing/2014/main" id="{CDDA2351-38E4-6BBE-AAD7-1265890E6796}"/>
              </a:ext>
            </a:extLst>
          </p:cNvPr>
          <p:cNvSpPr txBox="1">
            <a:spLocks/>
          </p:cNvSpPr>
          <p:nvPr/>
        </p:nvSpPr>
        <p:spPr bwMode="auto">
          <a:xfrm>
            <a:off x="0" y="255968"/>
            <a:ext cx="873104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r>
              <a:rPr lang="en-US" altLang="ja-JP"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5.3.2 </a:t>
            </a:r>
            <a:r>
              <a:rPr lang="ja-JP" altLang="en-US" sz="4000" u="sng" dirty="0">
                <a:latin typeface="ＭＳ ゴシック" panose="020B0609070205080204" pitchFamily="49" charset="-128"/>
                <a:ea typeface="ＭＳ ゴシック" panose="020B0609070205080204" pitchFamily="49" charset="-128"/>
              </a:rPr>
              <a:t>業務計画書に記載すべき項目</a:t>
            </a:r>
            <a:endParaRPr lang="en-US" altLang="ja-JP" sz="4000" u="sng" dirty="0">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8C02D96A-35D6-8093-D4C6-FDB93B2345D9}"/>
              </a:ext>
            </a:extLst>
          </p:cNvPr>
          <p:cNvSpPr txBox="1">
            <a:spLocks/>
          </p:cNvSpPr>
          <p:nvPr/>
        </p:nvSpPr>
        <p:spPr>
          <a:xfrm>
            <a:off x="324000" y="1206000"/>
            <a:ext cx="8731045" cy="5652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buFont typeface="Wingdings" panose="05000000000000000000" pitchFamily="2" charset="2"/>
              <a:buChar char="q"/>
              <a:defRPr/>
            </a:pPr>
            <a:r>
              <a:rPr lang="ja-JP" altLang="en-US" sz="3600" b="0" i="0" u="none" strike="noStrike" baseline="0" dirty="0">
                <a:solidFill>
                  <a:srgbClr val="000000"/>
                </a:solidFill>
                <a:latin typeface="ＭＳ ゴシック" panose="020B0609070205080204" pitchFamily="49" charset="-128"/>
                <a:ea typeface="ＭＳ ゴシック" panose="020B0609070205080204" pitchFamily="49" charset="-128"/>
              </a:rPr>
              <a:t>目次構成</a:t>
            </a:r>
            <a:endParaRPr lang="en-US" altLang="ja-JP" sz="36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業務の概要</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業務の実施位置及び方法</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業務において使用する機材及び許可番号等</a:t>
            </a:r>
          </a:p>
          <a:p>
            <a:pPr lvl="1" fontAlgn="auto">
              <a:buFont typeface="Wingdings" panose="05000000000000000000" pitchFamily="2" charset="2"/>
              <a:buChar char="Ø"/>
              <a:defRPr/>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申請及び協議計画</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安全管理計画</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緊急時の連絡体制</a:t>
            </a: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rPr>
              <a:t>工程計画</a:t>
            </a:r>
          </a:p>
          <a:p>
            <a:pPr lvl="1" fontAlgn="auto">
              <a:buFont typeface="Wingdings" panose="05000000000000000000" pitchFamily="2" charset="2"/>
              <a:buChar char="Ø"/>
              <a:defRPr/>
            </a:pPr>
            <a:endPar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endPar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endParaRPr lang="ja-JP" altLang="en-US"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endParaRPr lang="en-US" altLang="ja-JP" sz="32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endParaRPr lang="ja-JP" altLang="en-US" sz="34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endParaRPr lang="en-US" altLang="ja-JP" sz="34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marL="0" indent="0" fontAlgn="auto">
              <a:buNone/>
              <a:defRPr/>
            </a:pPr>
            <a:endParaRPr kumimoji="0" lang="ja-JP" altLang="en-US" sz="32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649881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857835223"/>
              </p:ext>
            </p:extLst>
          </p:nvPr>
        </p:nvGraphicFramePr>
        <p:xfrm>
          <a:off x="38100" y="596105"/>
          <a:ext cx="9069530" cy="5400000"/>
        </p:xfrm>
        <a:graphic>
          <a:graphicData uri="http://schemas.openxmlformats.org/drawingml/2006/table">
            <a:tbl>
              <a:tblPr firstRow="1" bandRow="1">
                <a:tableStyleId>{5C22544A-7EE6-4342-B048-85BDC9FD1C3A}</a:tableStyleId>
              </a:tblPr>
              <a:tblGrid>
                <a:gridCol w="1675130">
                  <a:extLst>
                    <a:ext uri="{9D8B030D-6E8A-4147-A177-3AD203B41FA5}">
                      <a16:colId xmlns:a16="http://schemas.microsoft.com/office/drawing/2014/main" val="2366152899"/>
                    </a:ext>
                  </a:extLst>
                </a:gridCol>
                <a:gridCol w="3560400">
                  <a:extLst>
                    <a:ext uri="{9D8B030D-6E8A-4147-A177-3AD203B41FA5}">
                      <a16:colId xmlns:a16="http://schemas.microsoft.com/office/drawing/2014/main" val="3982872803"/>
                    </a:ext>
                  </a:extLst>
                </a:gridCol>
                <a:gridCol w="3834000">
                  <a:extLst>
                    <a:ext uri="{9D8B030D-6E8A-4147-A177-3AD203B41FA5}">
                      <a16:colId xmlns:a16="http://schemas.microsoft.com/office/drawing/2014/main" val="3377764833"/>
                    </a:ext>
                  </a:extLst>
                </a:gridCol>
              </a:tblGrid>
              <a:tr h="1084822">
                <a:tc>
                  <a:txBody>
                    <a:bodyPr/>
                    <a:lstStyle/>
                    <a:p>
                      <a:pPr algn="ctr"/>
                      <a:r>
                        <a:rPr kumimoji="1" lang="ja-JP" altLang="en-US" sz="2800" b="1" dirty="0">
                          <a:latin typeface="ＭＳ ゴシック" panose="020B0609070205080204" pitchFamily="49" charset="-128"/>
                          <a:ea typeface="ＭＳ ゴシック" panose="020B0609070205080204" pitchFamily="49" charset="-128"/>
                        </a:rPr>
                        <a:t>目次構成</a:t>
                      </a:r>
                    </a:p>
                  </a:txBody>
                  <a:tcPr anchor="ctr"/>
                </a:tc>
                <a:tc>
                  <a:txBody>
                    <a:bodyPr/>
                    <a:lstStyle/>
                    <a:p>
                      <a:pPr algn="ctr"/>
                      <a:r>
                        <a:rPr kumimoji="1" lang="ja-JP" altLang="en-US" sz="2800" b="1" dirty="0">
                          <a:latin typeface="ＭＳ ゴシック" panose="020B0609070205080204" pitchFamily="49" charset="-128"/>
                          <a:ea typeface="ＭＳ ゴシック" panose="020B0609070205080204" pitchFamily="49" charset="-128"/>
                        </a:rPr>
                        <a:t>記載内容</a:t>
                      </a:r>
                    </a:p>
                  </a:txBody>
                  <a:tcPr anchor="ctr"/>
                </a:tc>
                <a:tc>
                  <a:txBody>
                    <a:bodyPr/>
                    <a:lstStyle/>
                    <a:p>
                      <a:pPr algn="ctr"/>
                      <a:r>
                        <a:rPr kumimoji="1" lang="ja-JP" altLang="en-US" sz="2800" b="1" dirty="0">
                          <a:latin typeface="ＭＳ ゴシック" panose="020B0609070205080204" pitchFamily="49" charset="-128"/>
                          <a:ea typeface="ＭＳ ゴシック" panose="020B0609070205080204" pitchFamily="49" charset="-128"/>
                        </a:rPr>
                        <a:t>確認・調整すべき事項</a:t>
                      </a:r>
                    </a:p>
                  </a:txBody>
                  <a:tcPr anchor="ctr"/>
                </a:tc>
                <a:extLst>
                  <a:ext uri="{0D108BD9-81ED-4DB2-BD59-A6C34878D82A}">
                    <a16:rowId xmlns:a16="http://schemas.microsoft.com/office/drawing/2014/main" val="2456384840"/>
                  </a:ext>
                </a:extLst>
              </a:tr>
              <a:tr h="4315178">
                <a:tc>
                  <a:txBody>
                    <a:bodyPr/>
                    <a:lstStyle/>
                    <a:p>
                      <a:pPr algn="ctr"/>
                      <a:r>
                        <a:rPr kumimoji="1" lang="ja-JP" altLang="en-US" sz="2800" b="1" dirty="0">
                          <a:solidFill>
                            <a:schemeClr val="bg1"/>
                          </a:solidFill>
                          <a:latin typeface="ＭＳ ゴシック" panose="020B0609070205080204" pitchFamily="49" charset="-128"/>
                          <a:ea typeface="ＭＳ ゴシック" panose="020B0609070205080204" pitchFamily="49" charset="-128"/>
                        </a:rPr>
                        <a:t>業務の</a:t>
                      </a:r>
                      <a:endParaRPr kumimoji="1" lang="en-US" altLang="ja-JP" sz="2800" b="1" dirty="0">
                        <a:solidFill>
                          <a:schemeClr val="bg1"/>
                        </a:solidFill>
                        <a:latin typeface="ＭＳ ゴシック" panose="020B0609070205080204" pitchFamily="49" charset="-128"/>
                        <a:ea typeface="ＭＳ ゴシック" panose="020B0609070205080204" pitchFamily="49" charset="-128"/>
                      </a:endParaRPr>
                    </a:p>
                    <a:p>
                      <a:pPr algn="ctr"/>
                      <a:r>
                        <a:rPr kumimoji="1" lang="ja-JP" altLang="en-US" sz="2800" b="1" dirty="0">
                          <a:solidFill>
                            <a:schemeClr val="bg1"/>
                          </a:solidFill>
                          <a:latin typeface="ＭＳ ゴシック" panose="020B0609070205080204" pitchFamily="49" charset="-128"/>
                          <a:ea typeface="ＭＳ ゴシック" panose="020B0609070205080204" pitchFamily="49" charset="-128"/>
                        </a:rPr>
                        <a:t>概要</a:t>
                      </a:r>
                    </a:p>
                  </a:txBody>
                  <a:tcPr anchor="ctr">
                    <a:solidFill>
                      <a:srgbClr val="E48312"/>
                    </a:solidFill>
                  </a:tcPr>
                </a:tc>
                <a:tc>
                  <a:txBody>
                    <a:bodyPr/>
                    <a:lstStyle/>
                    <a:p>
                      <a:pPr marL="171450" indent="-171450" algn="l">
                        <a:buFont typeface="Wingdings" panose="05000000000000000000" pitchFamily="2" charset="2"/>
                        <a:buChar char="l"/>
                      </a:pPr>
                      <a:r>
                        <a:rPr kumimoji="1" lang="ja-JP" altLang="en-US" sz="2400" b="0" dirty="0">
                          <a:latin typeface="ＭＳ ゴシック" panose="020B0609070205080204" pitchFamily="49" charset="-128"/>
                          <a:ea typeface="ＭＳ ゴシック" panose="020B0609070205080204" pitchFamily="49" charset="-128"/>
                        </a:rPr>
                        <a:t>業務の目的・業務名・期間</a:t>
                      </a:r>
                      <a:endParaRPr kumimoji="1" lang="en-US" altLang="ja-JP" sz="2400" b="0" dirty="0">
                        <a:latin typeface="ＭＳ ゴシック" panose="020B0609070205080204" pitchFamily="49" charset="-128"/>
                        <a:ea typeface="ＭＳ ゴシック" panose="020B0609070205080204" pitchFamily="49" charset="-128"/>
                      </a:endParaRPr>
                    </a:p>
                    <a:p>
                      <a:pPr marL="171450" indent="-171450" algn="l">
                        <a:buFont typeface="Wingdings" panose="05000000000000000000" pitchFamily="2" charset="2"/>
                        <a:buChar char="l"/>
                      </a:pPr>
                      <a:r>
                        <a:rPr kumimoji="1" lang="ja-JP" altLang="en-US" sz="2400" b="0" dirty="0">
                          <a:latin typeface="ＭＳ ゴシック" panose="020B0609070205080204" pitchFamily="49" charset="-128"/>
                          <a:ea typeface="ＭＳ ゴシック" panose="020B0609070205080204" pitchFamily="49" charset="-128"/>
                        </a:rPr>
                        <a:t>業務の内容・成果物の内容</a:t>
                      </a:r>
                      <a:endParaRPr kumimoji="1" lang="en-US" altLang="ja-JP" sz="2400" b="0" dirty="0">
                        <a:latin typeface="ＭＳ ゴシック" panose="020B0609070205080204" pitchFamily="49" charset="-128"/>
                        <a:ea typeface="ＭＳ ゴシック" panose="020B0609070205080204" pitchFamily="49" charset="-128"/>
                      </a:endParaRPr>
                    </a:p>
                    <a:p>
                      <a:pPr marL="171450" indent="-171450" algn="l">
                        <a:buFont typeface="Wingdings" panose="05000000000000000000" pitchFamily="2" charset="2"/>
                        <a:buChar char="l"/>
                      </a:pPr>
                      <a:r>
                        <a:rPr kumimoji="1" lang="ja-JP" altLang="en-US" sz="2400" b="0" dirty="0">
                          <a:latin typeface="ＭＳ ゴシック" panose="020B0609070205080204" pitchFamily="49" charset="-128"/>
                          <a:ea typeface="ＭＳ ゴシック" panose="020B0609070205080204" pitchFamily="49" charset="-128"/>
                        </a:rPr>
                        <a:t>業務の実施体制</a:t>
                      </a:r>
                    </a:p>
                  </a:txBody>
                  <a:tcPr/>
                </a:tc>
                <a:tc>
                  <a:txBody>
                    <a:bodyPr/>
                    <a:lstStyle/>
                    <a:p>
                      <a:pPr marL="171450" indent="-171450" algn="l">
                        <a:buFont typeface="Wingdings" panose="05000000000000000000" pitchFamily="2" charset="2"/>
                        <a:buChar char="l"/>
                      </a:pPr>
                      <a:r>
                        <a:rPr kumimoji="1" lang="ja-JP" altLang="en-US" sz="2400" b="0" dirty="0">
                          <a:latin typeface="ＭＳ ゴシック" panose="020B0609070205080204" pitchFamily="49" charset="-128"/>
                          <a:ea typeface="ＭＳ ゴシック" panose="020B0609070205080204" pitchFamily="49" charset="-128"/>
                        </a:rPr>
                        <a:t>業務の仕様の確認</a:t>
                      </a:r>
                      <a:endParaRPr kumimoji="1" lang="en-US" altLang="ja-JP" sz="2400" b="0" dirty="0">
                        <a:latin typeface="ＭＳ ゴシック" panose="020B0609070205080204" pitchFamily="49" charset="-128"/>
                        <a:ea typeface="ＭＳ ゴシック" panose="020B0609070205080204" pitchFamily="49" charset="-128"/>
                      </a:endParaRPr>
                    </a:p>
                    <a:p>
                      <a:pPr marL="171450" indent="-171450" algn="l">
                        <a:buFont typeface="Wingdings" panose="05000000000000000000" pitchFamily="2" charset="2"/>
                        <a:buChar char="l"/>
                      </a:pPr>
                      <a:r>
                        <a:rPr kumimoji="1" lang="ja-JP" altLang="en-US" sz="2400" b="0" dirty="0">
                          <a:latin typeface="ＭＳ ゴシック" panose="020B0609070205080204" pitchFamily="49" charset="-128"/>
                          <a:ea typeface="ＭＳ ゴシック" panose="020B0609070205080204" pitchFamily="49" charset="-128"/>
                        </a:rPr>
                        <a:t>事業者の指揮命令の確認及び委託者の監督職員名の確認</a:t>
                      </a:r>
                    </a:p>
                  </a:txBody>
                  <a:tcPr/>
                </a:tc>
                <a:extLst>
                  <a:ext uri="{0D108BD9-81ED-4DB2-BD59-A6C34878D82A}">
                    <a16:rowId xmlns:a16="http://schemas.microsoft.com/office/drawing/2014/main" val="1731183809"/>
                  </a:ext>
                </a:extLst>
              </a:tr>
            </a:tbl>
          </a:graphicData>
        </a:graphic>
      </p:graphicFrame>
      <p:sp>
        <p:nvSpPr>
          <p:cNvPr id="3" name="テキスト ボックス 5">
            <a:extLst>
              <a:ext uri="{FF2B5EF4-FFF2-40B4-BE49-F238E27FC236}">
                <a16:creationId xmlns:a16="http://schemas.microsoft.com/office/drawing/2014/main" id="{F7EB2A91-52B5-2CBA-B7C8-7F8B866332CE}"/>
              </a:ext>
            </a:extLst>
          </p:cNvPr>
          <p:cNvSpPr txBox="1">
            <a:spLocks noChangeArrowheads="1"/>
          </p:cNvSpPr>
          <p:nvPr/>
        </p:nvSpPr>
        <p:spPr bwMode="auto">
          <a:xfrm>
            <a:off x="6278563" y="6350"/>
            <a:ext cx="28495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91</a:t>
            </a:r>
            <a:r>
              <a:rPr lang="ja-JP" altLang="en-US" sz="2000" dirty="0"/>
              <a:t>ページ</a:t>
            </a:r>
          </a:p>
        </p:txBody>
      </p:sp>
    </p:spTree>
    <p:extLst>
      <p:ext uri="{BB962C8B-B14F-4D97-AF65-F5344CB8AC3E}">
        <p14:creationId xmlns:p14="http://schemas.microsoft.com/office/powerpoint/2010/main" val="22912433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781597366"/>
              </p:ext>
            </p:extLst>
          </p:nvPr>
        </p:nvGraphicFramePr>
        <p:xfrm>
          <a:off x="38316" y="443970"/>
          <a:ext cx="9067368" cy="5400000"/>
        </p:xfrm>
        <a:graphic>
          <a:graphicData uri="http://schemas.openxmlformats.org/drawingml/2006/table">
            <a:tbl>
              <a:tblPr firstRow="1" bandRow="1">
                <a:tableStyleId>{5C22544A-7EE6-4342-B048-85BDC9FD1C3A}</a:tableStyleId>
              </a:tblPr>
              <a:tblGrid>
                <a:gridCol w="1675130">
                  <a:extLst>
                    <a:ext uri="{9D8B030D-6E8A-4147-A177-3AD203B41FA5}">
                      <a16:colId xmlns:a16="http://schemas.microsoft.com/office/drawing/2014/main" val="2366152899"/>
                    </a:ext>
                  </a:extLst>
                </a:gridCol>
                <a:gridCol w="3559102">
                  <a:extLst>
                    <a:ext uri="{9D8B030D-6E8A-4147-A177-3AD203B41FA5}">
                      <a16:colId xmlns:a16="http://schemas.microsoft.com/office/drawing/2014/main" val="3982872803"/>
                    </a:ext>
                  </a:extLst>
                </a:gridCol>
                <a:gridCol w="3833136">
                  <a:extLst>
                    <a:ext uri="{9D8B030D-6E8A-4147-A177-3AD203B41FA5}">
                      <a16:colId xmlns:a16="http://schemas.microsoft.com/office/drawing/2014/main" val="3377764833"/>
                    </a:ext>
                  </a:extLst>
                </a:gridCol>
              </a:tblGrid>
              <a:tr h="699865">
                <a:tc>
                  <a:txBody>
                    <a:bodyPr/>
                    <a:lstStyle/>
                    <a:p>
                      <a:pPr algn="ctr"/>
                      <a:r>
                        <a:rPr kumimoji="1" lang="ja-JP" altLang="en-US" sz="2800" b="1" dirty="0"/>
                        <a:t>目次構成</a:t>
                      </a:r>
                    </a:p>
                  </a:txBody>
                  <a:tcPr anchor="ctr"/>
                </a:tc>
                <a:tc>
                  <a:txBody>
                    <a:bodyPr/>
                    <a:lstStyle/>
                    <a:p>
                      <a:pPr algn="ctr"/>
                      <a:r>
                        <a:rPr kumimoji="1" lang="ja-JP" altLang="en-US" sz="2800" b="1" dirty="0"/>
                        <a:t>記載内容</a:t>
                      </a:r>
                    </a:p>
                  </a:txBody>
                  <a:tcPr anchor="ctr"/>
                </a:tc>
                <a:tc>
                  <a:txBody>
                    <a:bodyPr/>
                    <a:lstStyle/>
                    <a:p>
                      <a:pPr algn="ctr"/>
                      <a:r>
                        <a:rPr kumimoji="1" lang="ja-JP" altLang="en-US" sz="2800" b="1" dirty="0"/>
                        <a:t>確認・調整すべき事項</a:t>
                      </a:r>
                    </a:p>
                  </a:txBody>
                  <a:tcPr anchor="ctr"/>
                </a:tc>
                <a:extLst>
                  <a:ext uri="{0D108BD9-81ED-4DB2-BD59-A6C34878D82A}">
                    <a16:rowId xmlns:a16="http://schemas.microsoft.com/office/drawing/2014/main" val="2456384840"/>
                  </a:ext>
                </a:extLst>
              </a:tr>
              <a:tr h="4700135">
                <a:tc>
                  <a:txBody>
                    <a:bodyPr/>
                    <a:lstStyle/>
                    <a:p>
                      <a:pPr algn="ctr"/>
                      <a:endParaRPr kumimoji="1" lang="ja-JP" altLang="en-US" sz="2000" b="1" dirty="0">
                        <a:solidFill>
                          <a:schemeClr val="bg1"/>
                        </a:solidFill>
                      </a:endParaRPr>
                    </a:p>
                    <a:p>
                      <a:pPr algn="ctr"/>
                      <a:r>
                        <a:rPr kumimoji="1" lang="ja-JP" altLang="en-US" sz="2800" b="1" dirty="0">
                          <a:solidFill>
                            <a:schemeClr val="bg1"/>
                          </a:solidFill>
                        </a:rPr>
                        <a:t>業務の</a:t>
                      </a:r>
                      <a:endParaRPr kumimoji="1" lang="en-US" altLang="ja-JP" sz="2800" b="1" dirty="0">
                        <a:solidFill>
                          <a:schemeClr val="bg1"/>
                        </a:solidFill>
                      </a:endParaRPr>
                    </a:p>
                    <a:p>
                      <a:pPr algn="ctr"/>
                      <a:r>
                        <a:rPr kumimoji="1" lang="ja-JP" altLang="en-US" sz="2800" b="1" dirty="0">
                          <a:solidFill>
                            <a:schemeClr val="bg1"/>
                          </a:solidFill>
                        </a:rPr>
                        <a:t>実施位置</a:t>
                      </a:r>
                      <a:endParaRPr kumimoji="1" lang="en-US" altLang="ja-JP" sz="2800" b="1" dirty="0">
                        <a:solidFill>
                          <a:schemeClr val="bg1"/>
                        </a:solidFill>
                      </a:endParaRPr>
                    </a:p>
                    <a:p>
                      <a:pPr algn="ctr"/>
                      <a:r>
                        <a:rPr kumimoji="1" lang="ja-JP" altLang="en-US" sz="2800" b="1" dirty="0">
                          <a:solidFill>
                            <a:schemeClr val="bg1"/>
                          </a:solidFill>
                        </a:rPr>
                        <a:t>及び方法</a:t>
                      </a:r>
                    </a:p>
                  </a:txBody>
                  <a:tcPr anchor="ctr">
                    <a:solidFill>
                      <a:srgbClr val="E48312"/>
                    </a:solidFill>
                  </a:tcPr>
                </a:tc>
                <a:tc>
                  <a:txBody>
                    <a:bodyPr/>
                    <a:lstStyle/>
                    <a:p>
                      <a:pPr marL="171450" indent="-171450" algn="l">
                        <a:buFont typeface="Wingdings" panose="05000000000000000000" pitchFamily="2" charset="2"/>
                        <a:buChar char="l"/>
                      </a:pPr>
                      <a:r>
                        <a:rPr kumimoji="1" lang="ja-JP" altLang="en-US" sz="2000" b="0" dirty="0"/>
                        <a:t>業務の実施位置</a:t>
                      </a:r>
                      <a:endParaRPr kumimoji="1" lang="en-US" altLang="ja-JP" sz="2000" b="0" dirty="0"/>
                    </a:p>
                    <a:p>
                      <a:pPr marL="171450" indent="-171450" algn="l">
                        <a:buFont typeface="Wingdings" panose="05000000000000000000" pitchFamily="2" charset="2"/>
                        <a:buChar char="l"/>
                      </a:pPr>
                      <a:r>
                        <a:rPr kumimoji="1" lang="ja-JP" altLang="en-US" sz="2000" b="0" dirty="0"/>
                        <a:t>業務の実施方法</a:t>
                      </a:r>
                      <a:endParaRPr kumimoji="1" lang="en-US" altLang="ja-JP" sz="2000" b="0" dirty="0"/>
                    </a:p>
                    <a:p>
                      <a:pPr marL="0" indent="0" algn="l">
                        <a:buFont typeface="Arial" panose="020B0604020202020204" pitchFamily="34" charset="0"/>
                        <a:buNone/>
                      </a:pPr>
                      <a:r>
                        <a:rPr kumimoji="1" lang="ja-JP" altLang="en-US" sz="2000" b="0" dirty="0"/>
                        <a:t>　　・・・捕獲方法</a:t>
                      </a:r>
                      <a:endParaRPr kumimoji="1" lang="en-US" altLang="ja-JP" sz="2000" b="0" dirty="0"/>
                    </a:p>
                    <a:p>
                      <a:pPr marL="0" indent="0" algn="l">
                        <a:buFont typeface="Arial" panose="020B0604020202020204" pitchFamily="34" charset="0"/>
                        <a:buNone/>
                      </a:pPr>
                      <a:r>
                        <a:rPr kumimoji="1" lang="ja-JP" altLang="en-US" sz="2000" b="0" dirty="0"/>
                        <a:t>　　・・・捕獲個体の処分方法</a:t>
                      </a:r>
                      <a:endParaRPr kumimoji="1" lang="en-US" altLang="ja-JP" sz="2000" b="0" dirty="0"/>
                    </a:p>
                    <a:p>
                      <a:pPr marL="0" indent="0" algn="l">
                        <a:buFont typeface="Arial" panose="020B0604020202020204" pitchFamily="34" charset="0"/>
                        <a:buNone/>
                      </a:pPr>
                      <a:r>
                        <a:rPr kumimoji="1" lang="ja-JP" altLang="en-US" sz="2000" b="0" dirty="0"/>
                        <a:t>　　・・・成果の記録方法 </a:t>
                      </a:r>
                      <a:endParaRPr kumimoji="1" lang="en-US" altLang="ja-JP" sz="2000" b="0" dirty="0"/>
                    </a:p>
                    <a:p>
                      <a:pPr marL="0" indent="0" algn="l">
                        <a:buFont typeface="Arial" panose="020B0604020202020204" pitchFamily="34" charset="0"/>
                        <a:buNone/>
                      </a:pPr>
                      <a:r>
                        <a:rPr kumimoji="1" lang="ja-JP" altLang="en-US" sz="2000" b="0" dirty="0"/>
                        <a:t>　　　　（特に捕獲個体の性別等</a:t>
                      </a:r>
                      <a:endParaRPr kumimoji="1" lang="en-US" altLang="ja-JP" sz="2000" b="0" dirty="0"/>
                    </a:p>
                    <a:p>
                      <a:pPr marL="0" indent="0" algn="l">
                        <a:buFont typeface="Arial" panose="020B0604020202020204" pitchFamily="34" charset="0"/>
                        <a:buNone/>
                      </a:pPr>
                      <a:r>
                        <a:rPr kumimoji="1" lang="ja-JP" altLang="en-US" sz="2000" b="0" dirty="0"/>
                        <a:t>　　　　　の記録方法）</a:t>
                      </a:r>
                    </a:p>
                  </a:txBody>
                  <a:tcPr/>
                </a:tc>
                <a:tc>
                  <a:txBody>
                    <a:bodyPr/>
                    <a:lstStyle/>
                    <a:p>
                      <a:pPr marL="171450" indent="-171450" algn="l">
                        <a:buFont typeface="Wingdings" panose="05000000000000000000" pitchFamily="2" charset="2"/>
                        <a:buChar char="l"/>
                      </a:pPr>
                      <a:r>
                        <a:rPr kumimoji="1" lang="ja-JP" altLang="en-US" sz="2000" b="0" dirty="0"/>
                        <a:t>捕獲作業の実施位置の詳細</a:t>
                      </a:r>
                      <a:endParaRPr kumimoji="1" lang="en-US" altLang="ja-JP" sz="2000" b="0" dirty="0"/>
                    </a:p>
                    <a:p>
                      <a:pPr marL="171450" indent="-171450" algn="l">
                        <a:buFont typeface="Wingdings" panose="05000000000000000000" pitchFamily="2" charset="2"/>
                        <a:buChar char="l"/>
                      </a:pPr>
                      <a:r>
                        <a:rPr kumimoji="1" lang="ja-JP" altLang="en-US" sz="2000" b="0" dirty="0"/>
                        <a:t>捕獲方法の詳細確認</a:t>
                      </a:r>
                      <a:endParaRPr kumimoji="1" lang="en-US" altLang="ja-JP" sz="2000" b="0" dirty="0"/>
                    </a:p>
                    <a:p>
                      <a:pPr marL="171450" indent="-171450" algn="l">
                        <a:buFont typeface="Wingdings" panose="05000000000000000000" pitchFamily="2" charset="2"/>
                        <a:buChar char="l"/>
                      </a:pPr>
                      <a:r>
                        <a:rPr kumimoji="1" lang="ja-JP" altLang="en-US" sz="2000" b="0" dirty="0"/>
                        <a:t>捕獲個体の処分方法の確認</a:t>
                      </a:r>
                      <a:endParaRPr kumimoji="1" lang="en-US" altLang="ja-JP" sz="2000" b="0" dirty="0"/>
                    </a:p>
                    <a:p>
                      <a:pPr marL="171450" indent="-171450" algn="l">
                        <a:buFont typeface="Wingdings" panose="05000000000000000000" pitchFamily="2" charset="2"/>
                        <a:buChar char="l"/>
                      </a:pPr>
                      <a:r>
                        <a:rPr kumimoji="1" lang="ja-JP" altLang="en-US" sz="2000" b="0" dirty="0"/>
                        <a:t>成果物の記録方法の詳細</a:t>
                      </a:r>
                      <a:endParaRPr kumimoji="1" lang="en-US" altLang="ja-JP" sz="2000" b="0" dirty="0"/>
                    </a:p>
                    <a:p>
                      <a:pPr marL="0" indent="0" algn="l">
                        <a:buFont typeface="Wingdings" panose="05000000000000000000" pitchFamily="2" charset="2"/>
                        <a:buNone/>
                      </a:pPr>
                      <a:r>
                        <a:rPr kumimoji="1" lang="ja-JP" altLang="en-US" sz="2000" b="0" dirty="0"/>
                        <a:t>　（捕獲実績の証明方法、捕獲実</a:t>
                      </a:r>
                      <a:endParaRPr kumimoji="1" lang="en-US" altLang="ja-JP" sz="2000" b="0" dirty="0"/>
                    </a:p>
                    <a:p>
                      <a:pPr marL="0" indent="0" algn="l">
                        <a:buFont typeface="Wingdings" panose="05000000000000000000" pitchFamily="2" charset="2"/>
                        <a:buNone/>
                      </a:pPr>
                      <a:r>
                        <a:rPr kumimoji="1" lang="ja-JP" altLang="en-US" sz="2000" b="0" dirty="0"/>
                        <a:t>　　績に含む範囲）</a:t>
                      </a:r>
                      <a:endParaRPr kumimoji="1" lang="en-US" altLang="ja-JP" sz="2000" b="0" dirty="0"/>
                    </a:p>
                    <a:p>
                      <a:pPr marL="0" indent="0" algn="l">
                        <a:buFont typeface="Wingdings" panose="05000000000000000000" pitchFamily="2" charset="2"/>
                        <a:buNone/>
                      </a:pPr>
                      <a:r>
                        <a:rPr kumimoji="1" lang="ja-JP" altLang="en-US" sz="2000" b="0" dirty="0"/>
                        <a:t>　　例）幼獣を捕獲実績として計数するかどうか</a:t>
                      </a:r>
                      <a:endParaRPr kumimoji="1" lang="en-US" altLang="ja-JP" sz="2000" b="0" dirty="0"/>
                    </a:p>
                    <a:p>
                      <a:pPr marL="0" indent="0" algn="l">
                        <a:buFont typeface="Wingdings" panose="05000000000000000000" pitchFamily="2" charset="2"/>
                        <a:buNone/>
                      </a:pPr>
                      <a:endParaRPr kumimoji="1" lang="ja-JP" altLang="en-US" sz="2000" b="0" dirty="0"/>
                    </a:p>
                    <a:p>
                      <a:pPr marL="171450" indent="-171450" algn="l">
                        <a:buFont typeface="Wingdings" panose="05000000000000000000" pitchFamily="2" charset="2"/>
                        <a:buChar char="l"/>
                      </a:pPr>
                      <a:r>
                        <a:rPr kumimoji="1" lang="ja-JP" altLang="en-US" sz="2000" b="0" dirty="0"/>
                        <a:t>捕獲個体の回収が困難な場合の処置</a:t>
                      </a:r>
                      <a:endParaRPr kumimoji="1" lang="en-US" altLang="ja-JP" sz="2000" b="0" dirty="0"/>
                    </a:p>
                    <a:p>
                      <a:pPr marL="171450" indent="-171450" algn="l">
                        <a:buFont typeface="Wingdings" panose="05000000000000000000" pitchFamily="2" charset="2"/>
                        <a:buChar char="l"/>
                      </a:pPr>
                      <a:r>
                        <a:rPr kumimoji="1" lang="ja-JP" altLang="en-US" sz="2000" b="0" dirty="0"/>
                        <a:t>捕獲対象でない動物（ツキノワグマ等）との接触あるいは錯誤捕獲の危険性がある場合の対応の協議</a:t>
                      </a:r>
                    </a:p>
                  </a:txBody>
                  <a:tcPr/>
                </a:tc>
                <a:extLst>
                  <a:ext uri="{0D108BD9-81ED-4DB2-BD59-A6C34878D82A}">
                    <a16:rowId xmlns:a16="http://schemas.microsoft.com/office/drawing/2014/main" val="3738622684"/>
                  </a:ext>
                </a:extLst>
              </a:tr>
            </a:tbl>
          </a:graphicData>
        </a:graphic>
      </p:graphicFrame>
    </p:spTree>
    <p:extLst>
      <p:ext uri="{BB962C8B-B14F-4D97-AF65-F5344CB8AC3E}">
        <p14:creationId xmlns:p14="http://schemas.microsoft.com/office/powerpoint/2010/main" val="18629154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358503771"/>
              </p:ext>
            </p:extLst>
          </p:nvPr>
        </p:nvGraphicFramePr>
        <p:xfrm>
          <a:off x="38532" y="459211"/>
          <a:ext cx="9069530" cy="5400000"/>
        </p:xfrm>
        <a:graphic>
          <a:graphicData uri="http://schemas.openxmlformats.org/drawingml/2006/table">
            <a:tbl>
              <a:tblPr firstRow="1" bandRow="1">
                <a:tableStyleId>{5C22544A-7EE6-4342-B048-85BDC9FD1C3A}</a:tableStyleId>
              </a:tblPr>
              <a:tblGrid>
                <a:gridCol w="1675130">
                  <a:extLst>
                    <a:ext uri="{9D8B030D-6E8A-4147-A177-3AD203B41FA5}">
                      <a16:colId xmlns:a16="http://schemas.microsoft.com/office/drawing/2014/main" val="2366152899"/>
                    </a:ext>
                  </a:extLst>
                </a:gridCol>
                <a:gridCol w="3560400">
                  <a:extLst>
                    <a:ext uri="{9D8B030D-6E8A-4147-A177-3AD203B41FA5}">
                      <a16:colId xmlns:a16="http://schemas.microsoft.com/office/drawing/2014/main" val="3982872803"/>
                    </a:ext>
                  </a:extLst>
                </a:gridCol>
                <a:gridCol w="3834000">
                  <a:extLst>
                    <a:ext uri="{9D8B030D-6E8A-4147-A177-3AD203B41FA5}">
                      <a16:colId xmlns:a16="http://schemas.microsoft.com/office/drawing/2014/main" val="3377764833"/>
                    </a:ext>
                  </a:extLst>
                </a:gridCol>
              </a:tblGrid>
              <a:tr h="774745">
                <a:tc>
                  <a:txBody>
                    <a:bodyPr/>
                    <a:lstStyle/>
                    <a:p>
                      <a:pPr algn="ctr"/>
                      <a:r>
                        <a:rPr kumimoji="1" lang="ja-JP" altLang="en-US" sz="2800" b="1" dirty="0"/>
                        <a:t>目次構成</a:t>
                      </a:r>
                    </a:p>
                  </a:txBody>
                  <a:tcPr anchor="ctr"/>
                </a:tc>
                <a:tc>
                  <a:txBody>
                    <a:bodyPr/>
                    <a:lstStyle/>
                    <a:p>
                      <a:pPr algn="ctr"/>
                      <a:r>
                        <a:rPr kumimoji="1" lang="ja-JP" altLang="en-US" sz="2800" b="1" dirty="0"/>
                        <a:t>記載内容</a:t>
                      </a:r>
                    </a:p>
                  </a:txBody>
                  <a:tcPr anchor="ctr"/>
                </a:tc>
                <a:tc>
                  <a:txBody>
                    <a:bodyPr/>
                    <a:lstStyle/>
                    <a:p>
                      <a:pPr algn="ctr"/>
                      <a:r>
                        <a:rPr kumimoji="1" lang="ja-JP" altLang="en-US" sz="2800" b="1" dirty="0"/>
                        <a:t>確認・調整すべき事項</a:t>
                      </a:r>
                    </a:p>
                  </a:txBody>
                  <a:tcPr anchor="ctr"/>
                </a:tc>
                <a:extLst>
                  <a:ext uri="{0D108BD9-81ED-4DB2-BD59-A6C34878D82A}">
                    <a16:rowId xmlns:a16="http://schemas.microsoft.com/office/drawing/2014/main" val="2456384840"/>
                  </a:ext>
                </a:extLst>
              </a:tr>
              <a:tr h="4625255">
                <a:tc>
                  <a:txBody>
                    <a:bodyPr/>
                    <a:lstStyle/>
                    <a:p>
                      <a:pPr algn="ctr"/>
                      <a:r>
                        <a:rPr kumimoji="1" lang="ja-JP" altLang="en-US" sz="2800" b="1" dirty="0">
                          <a:solidFill>
                            <a:schemeClr val="bg1"/>
                          </a:solidFill>
                        </a:rPr>
                        <a:t>業務において使用する機材及び許可番号等</a:t>
                      </a:r>
                    </a:p>
                  </a:txBody>
                  <a:tcPr anchor="ctr">
                    <a:solidFill>
                      <a:srgbClr val="E48312"/>
                    </a:solidFill>
                  </a:tcPr>
                </a:tc>
                <a:tc>
                  <a:txBody>
                    <a:bodyPr/>
                    <a:lstStyle/>
                    <a:p>
                      <a:pPr marL="171450" indent="-171450" algn="l">
                        <a:buFont typeface="Wingdings" panose="05000000000000000000" pitchFamily="2" charset="2"/>
                        <a:buChar char="l"/>
                      </a:pPr>
                      <a:r>
                        <a:rPr kumimoji="1" lang="ja-JP" altLang="en-US" sz="2400" b="0" dirty="0"/>
                        <a:t>銃の種類・数量・許可番号</a:t>
                      </a:r>
                      <a:endParaRPr kumimoji="1" lang="en-US" altLang="ja-JP" sz="2400" b="0" dirty="0"/>
                    </a:p>
                    <a:p>
                      <a:pPr marL="171450" indent="-171450" algn="l">
                        <a:buFont typeface="Wingdings" panose="05000000000000000000" pitchFamily="2" charset="2"/>
                        <a:buChar char="l"/>
                      </a:pPr>
                      <a:r>
                        <a:rPr kumimoji="1" lang="ja-JP" altLang="en-US" sz="2400" b="0" dirty="0"/>
                        <a:t>使用する実包の種類・数量・許可番号</a:t>
                      </a:r>
                      <a:endParaRPr kumimoji="1" lang="en-US" altLang="ja-JP" sz="2400" b="0" dirty="0"/>
                    </a:p>
                    <a:p>
                      <a:pPr marL="171450" indent="-171450" algn="l">
                        <a:buFont typeface="Wingdings" panose="05000000000000000000" pitchFamily="2" charset="2"/>
                        <a:buChar char="l"/>
                      </a:pPr>
                      <a:r>
                        <a:rPr kumimoji="1" lang="ja-JP" altLang="en-US" sz="2400" b="0" dirty="0"/>
                        <a:t>わなの構造仕様（市販品・自作品の別）・数量</a:t>
                      </a:r>
                      <a:endParaRPr kumimoji="1" lang="en-US" altLang="ja-JP" sz="2400" b="0" dirty="0"/>
                    </a:p>
                    <a:p>
                      <a:pPr marL="171450" indent="-171450" algn="l">
                        <a:buFont typeface="Wingdings" panose="05000000000000000000" pitchFamily="2" charset="2"/>
                        <a:buChar char="l"/>
                      </a:pPr>
                      <a:r>
                        <a:rPr kumimoji="1" lang="ja-JP" altLang="en-US" sz="2400" b="0" dirty="0"/>
                        <a:t>止めさしに使用する機材及び構造仕様</a:t>
                      </a:r>
                      <a:endParaRPr kumimoji="1" lang="en-US" altLang="ja-JP" sz="2400" b="0" dirty="0"/>
                    </a:p>
                    <a:p>
                      <a:pPr marL="171450" indent="-171450" algn="l">
                        <a:buFont typeface="Wingdings" panose="05000000000000000000" pitchFamily="2" charset="2"/>
                        <a:buChar char="l"/>
                      </a:pPr>
                      <a:r>
                        <a:rPr kumimoji="1" lang="ja-JP" altLang="en-US" sz="2400" b="0" dirty="0"/>
                        <a:t>捕獲個体の回収の方法及び使用する機材</a:t>
                      </a:r>
                    </a:p>
                  </a:txBody>
                  <a:tcPr/>
                </a:tc>
                <a:tc>
                  <a:txBody>
                    <a:bodyPr/>
                    <a:lstStyle/>
                    <a:p>
                      <a:pPr marL="171450" indent="-171450" algn="l">
                        <a:buFont typeface="Wingdings" panose="05000000000000000000" pitchFamily="2" charset="2"/>
                        <a:buChar char="l"/>
                      </a:pPr>
                      <a:r>
                        <a:rPr kumimoji="1" lang="ja-JP" altLang="en-US" sz="2400" b="0" dirty="0"/>
                        <a:t>銃の所持許可証の写しの確認</a:t>
                      </a:r>
                      <a:endParaRPr kumimoji="1" lang="en-US" altLang="ja-JP" sz="2400" b="0" dirty="0"/>
                    </a:p>
                    <a:p>
                      <a:pPr marL="0" indent="0" algn="l">
                        <a:buFont typeface="Wingdings" panose="05000000000000000000" pitchFamily="2" charset="2"/>
                        <a:buNone/>
                      </a:pPr>
                      <a:endParaRPr kumimoji="1" lang="en-US" altLang="ja-JP" sz="2400" b="0" dirty="0"/>
                    </a:p>
                    <a:p>
                      <a:pPr marL="0" indent="0" algn="l">
                        <a:buFont typeface="Wingdings" panose="05000000000000000000" pitchFamily="2" charset="2"/>
                        <a:buNone/>
                      </a:pPr>
                      <a:r>
                        <a:rPr kumimoji="1" lang="ja-JP" altLang="en-US" sz="2400" b="0" dirty="0"/>
                        <a:t> </a:t>
                      </a:r>
                      <a:r>
                        <a:rPr kumimoji="1" lang="en-US" altLang="ja-JP" sz="2400" b="0" dirty="0"/>
                        <a:t>※</a:t>
                      </a:r>
                      <a:r>
                        <a:rPr kumimoji="1" lang="ja-JP" altLang="en-US" sz="2400" b="0" dirty="0"/>
                        <a:t>銃の所持許可に「有害捕獲」が含まれていることの確認</a:t>
                      </a:r>
                    </a:p>
                  </a:txBody>
                  <a:tcPr/>
                </a:tc>
                <a:extLst>
                  <a:ext uri="{0D108BD9-81ED-4DB2-BD59-A6C34878D82A}">
                    <a16:rowId xmlns:a16="http://schemas.microsoft.com/office/drawing/2014/main" val="1965435859"/>
                  </a:ext>
                </a:extLst>
              </a:tr>
            </a:tbl>
          </a:graphicData>
        </a:graphic>
      </p:graphicFrame>
    </p:spTree>
    <p:extLst>
      <p:ext uri="{BB962C8B-B14F-4D97-AF65-F5344CB8AC3E}">
        <p14:creationId xmlns:p14="http://schemas.microsoft.com/office/powerpoint/2010/main" val="17120327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20870502"/>
              </p:ext>
            </p:extLst>
          </p:nvPr>
        </p:nvGraphicFramePr>
        <p:xfrm>
          <a:off x="38316" y="477892"/>
          <a:ext cx="9069530" cy="5400000"/>
        </p:xfrm>
        <a:graphic>
          <a:graphicData uri="http://schemas.openxmlformats.org/drawingml/2006/table">
            <a:tbl>
              <a:tblPr firstRow="1" bandRow="1">
                <a:tableStyleId>{5C22544A-7EE6-4342-B048-85BDC9FD1C3A}</a:tableStyleId>
              </a:tblPr>
              <a:tblGrid>
                <a:gridCol w="1675130">
                  <a:extLst>
                    <a:ext uri="{9D8B030D-6E8A-4147-A177-3AD203B41FA5}">
                      <a16:colId xmlns:a16="http://schemas.microsoft.com/office/drawing/2014/main" val="2366152899"/>
                    </a:ext>
                  </a:extLst>
                </a:gridCol>
                <a:gridCol w="3560400">
                  <a:extLst>
                    <a:ext uri="{9D8B030D-6E8A-4147-A177-3AD203B41FA5}">
                      <a16:colId xmlns:a16="http://schemas.microsoft.com/office/drawing/2014/main" val="3982872803"/>
                    </a:ext>
                  </a:extLst>
                </a:gridCol>
                <a:gridCol w="3834000">
                  <a:extLst>
                    <a:ext uri="{9D8B030D-6E8A-4147-A177-3AD203B41FA5}">
                      <a16:colId xmlns:a16="http://schemas.microsoft.com/office/drawing/2014/main" val="3377764833"/>
                    </a:ext>
                  </a:extLst>
                </a:gridCol>
              </a:tblGrid>
              <a:tr h="1005148">
                <a:tc>
                  <a:txBody>
                    <a:bodyPr/>
                    <a:lstStyle/>
                    <a:p>
                      <a:pPr algn="ctr"/>
                      <a:r>
                        <a:rPr kumimoji="1" lang="ja-JP" altLang="en-US" sz="2800" b="1" dirty="0"/>
                        <a:t>目次構成</a:t>
                      </a:r>
                    </a:p>
                  </a:txBody>
                  <a:tcPr anchor="ctr"/>
                </a:tc>
                <a:tc>
                  <a:txBody>
                    <a:bodyPr/>
                    <a:lstStyle/>
                    <a:p>
                      <a:pPr algn="ctr"/>
                      <a:r>
                        <a:rPr kumimoji="1" lang="ja-JP" altLang="en-US" sz="2800" b="1" dirty="0"/>
                        <a:t>記載内容</a:t>
                      </a:r>
                    </a:p>
                  </a:txBody>
                  <a:tcPr anchor="ctr"/>
                </a:tc>
                <a:tc>
                  <a:txBody>
                    <a:bodyPr/>
                    <a:lstStyle/>
                    <a:p>
                      <a:pPr algn="ctr"/>
                      <a:r>
                        <a:rPr kumimoji="1" lang="ja-JP" altLang="en-US" sz="2800" b="1" dirty="0"/>
                        <a:t>確認・調整すべき事項</a:t>
                      </a:r>
                    </a:p>
                  </a:txBody>
                  <a:tcPr anchor="ctr"/>
                </a:tc>
                <a:extLst>
                  <a:ext uri="{0D108BD9-81ED-4DB2-BD59-A6C34878D82A}">
                    <a16:rowId xmlns:a16="http://schemas.microsoft.com/office/drawing/2014/main" val="2456384840"/>
                  </a:ext>
                </a:extLst>
              </a:tr>
              <a:tr h="4394852">
                <a:tc>
                  <a:txBody>
                    <a:bodyPr/>
                    <a:lstStyle/>
                    <a:p>
                      <a:pPr algn="ctr"/>
                      <a:r>
                        <a:rPr kumimoji="1" lang="ja-JP" altLang="en-US" sz="2800" b="1" dirty="0">
                          <a:solidFill>
                            <a:schemeClr val="bg1"/>
                          </a:solidFill>
                        </a:rPr>
                        <a:t>申請及び協議計画</a:t>
                      </a:r>
                    </a:p>
                  </a:txBody>
                  <a:tcPr anchor="ctr">
                    <a:solidFill>
                      <a:srgbClr val="E48312"/>
                    </a:solidFill>
                  </a:tcPr>
                </a:tc>
                <a:tc>
                  <a:txBody>
                    <a:bodyPr/>
                    <a:lstStyle/>
                    <a:p>
                      <a:pPr marL="171450" indent="-171450" algn="l">
                        <a:buFont typeface="Wingdings" panose="05000000000000000000" pitchFamily="2" charset="2"/>
                        <a:buChar char="l"/>
                      </a:pPr>
                      <a:r>
                        <a:rPr kumimoji="1" lang="ja-JP" altLang="en-US" sz="2400" b="0" dirty="0"/>
                        <a:t>入林許可申請等</a:t>
                      </a:r>
                      <a:endParaRPr kumimoji="1" lang="en-US" altLang="ja-JP" sz="2400" b="0" dirty="0"/>
                    </a:p>
                    <a:p>
                      <a:pPr marL="171450" indent="-171450" algn="l">
                        <a:buFont typeface="Wingdings" panose="05000000000000000000" pitchFamily="2" charset="2"/>
                        <a:buChar char="l"/>
                      </a:pPr>
                      <a:r>
                        <a:rPr kumimoji="1" lang="ja-JP" altLang="en-US" sz="2400" b="0" dirty="0"/>
                        <a:t>関係者との協議内容等（情報共有）</a:t>
                      </a:r>
                      <a:endParaRPr kumimoji="1" lang="en-US" altLang="ja-JP" sz="2400" b="0" dirty="0"/>
                    </a:p>
                    <a:p>
                      <a:pPr marL="171450" indent="-171450" algn="l">
                        <a:buFont typeface="Wingdings" panose="05000000000000000000" pitchFamily="2" charset="2"/>
                        <a:buChar char="l"/>
                      </a:pPr>
                      <a:r>
                        <a:rPr kumimoji="1" lang="ja-JP" altLang="en-US" sz="2400" b="0" dirty="0"/>
                        <a:t>実包許可譲受申請</a:t>
                      </a:r>
                    </a:p>
                  </a:txBody>
                  <a:tcPr/>
                </a:tc>
                <a:tc>
                  <a:txBody>
                    <a:bodyPr/>
                    <a:lstStyle/>
                    <a:p>
                      <a:pPr marL="171450" indent="-171450" algn="l">
                        <a:buFont typeface="Wingdings" panose="05000000000000000000" pitchFamily="2" charset="2"/>
                        <a:buChar char="l"/>
                      </a:pPr>
                      <a:r>
                        <a:rPr kumimoji="1" lang="ja-JP" altLang="en-US" sz="2400" b="0" dirty="0"/>
                        <a:t>委託者、受託者の役割分担（申請者、発議者）の明確化</a:t>
                      </a:r>
                      <a:endParaRPr kumimoji="1" lang="en-US" altLang="ja-JP" sz="2400" b="0" dirty="0"/>
                    </a:p>
                    <a:p>
                      <a:pPr marL="171450" indent="-171450" algn="l">
                        <a:buFont typeface="Wingdings" panose="05000000000000000000" pitchFamily="2" charset="2"/>
                        <a:buChar char="l"/>
                      </a:pPr>
                      <a:r>
                        <a:rPr kumimoji="1" lang="ja-JP" altLang="en-US" sz="2400" b="0" dirty="0"/>
                        <a:t>警察機関との協議</a:t>
                      </a:r>
                    </a:p>
                  </a:txBody>
                  <a:tcPr/>
                </a:tc>
                <a:extLst>
                  <a:ext uri="{0D108BD9-81ED-4DB2-BD59-A6C34878D82A}">
                    <a16:rowId xmlns:a16="http://schemas.microsoft.com/office/drawing/2014/main" val="3210583679"/>
                  </a:ext>
                </a:extLst>
              </a:tr>
            </a:tbl>
          </a:graphicData>
        </a:graphic>
      </p:graphicFrame>
    </p:spTree>
    <p:extLst>
      <p:ext uri="{BB962C8B-B14F-4D97-AF65-F5344CB8AC3E}">
        <p14:creationId xmlns:p14="http://schemas.microsoft.com/office/powerpoint/2010/main" val="23008955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864862744"/>
              </p:ext>
            </p:extLst>
          </p:nvPr>
        </p:nvGraphicFramePr>
        <p:xfrm>
          <a:off x="38316" y="535412"/>
          <a:ext cx="9069530" cy="5400000"/>
        </p:xfrm>
        <a:graphic>
          <a:graphicData uri="http://schemas.openxmlformats.org/drawingml/2006/table">
            <a:tbl>
              <a:tblPr firstRow="1" bandRow="1">
                <a:tableStyleId>{5C22544A-7EE6-4342-B048-85BDC9FD1C3A}</a:tableStyleId>
              </a:tblPr>
              <a:tblGrid>
                <a:gridCol w="1675130">
                  <a:extLst>
                    <a:ext uri="{9D8B030D-6E8A-4147-A177-3AD203B41FA5}">
                      <a16:colId xmlns:a16="http://schemas.microsoft.com/office/drawing/2014/main" val="2366152899"/>
                    </a:ext>
                  </a:extLst>
                </a:gridCol>
                <a:gridCol w="3560400">
                  <a:extLst>
                    <a:ext uri="{9D8B030D-6E8A-4147-A177-3AD203B41FA5}">
                      <a16:colId xmlns:a16="http://schemas.microsoft.com/office/drawing/2014/main" val="3982872803"/>
                    </a:ext>
                  </a:extLst>
                </a:gridCol>
                <a:gridCol w="3834000">
                  <a:extLst>
                    <a:ext uri="{9D8B030D-6E8A-4147-A177-3AD203B41FA5}">
                      <a16:colId xmlns:a16="http://schemas.microsoft.com/office/drawing/2014/main" val="3377764833"/>
                    </a:ext>
                  </a:extLst>
                </a:gridCol>
              </a:tblGrid>
              <a:tr h="652601">
                <a:tc>
                  <a:txBody>
                    <a:bodyPr/>
                    <a:lstStyle/>
                    <a:p>
                      <a:pPr algn="ctr"/>
                      <a:r>
                        <a:rPr kumimoji="1" lang="ja-JP" altLang="en-US" sz="2800" b="1" dirty="0"/>
                        <a:t>目次構成</a:t>
                      </a:r>
                    </a:p>
                  </a:txBody>
                  <a:tcPr anchor="ctr"/>
                </a:tc>
                <a:tc>
                  <a:txBody>
                    <a:bodyPr/>
                    <a:lstStyle/>
                    <a:p>
                      <a:pPr algn="ctr"/>
                      <a:r>
                        <a:rPr kumimoji="1" lang="ja-JP" altLang="en-US" sz="2800" b="1" dirty="0"/>
                        <a:t>記載内容</a:t>
                      </a:r>
                    </a:p>
                  </a:txBody>
                  <a:tcPr anchor="ctr"/>
                </a:tc>
                <a:tc>
                  <a:txBody>
                    <a:bodyPr/>
                    <a:lstStyle/>
                    <a:p>
                      <a:pPr algn="ctr"/>
                      <a:r>
                        <a:rPr kumimoji="1" lang="ja-JP" altLang="en-US" sz="2800" b="1" dirty="0"/>
                        <a:t>確認・調整すべき事項</a:t>
                      </a:r>
                    </a:p>
                  </a:txBody>
                  <a:tcPr anchor="ctr"/>
                </a:tc>
                <a:extLst>
                  <a:ext uri="{0D108BD9-81ED-4DB2-BD59-A6C34878D82A}">
                    <a16:rowId xmlns:a16="http://schemas.microsoft.com/office/drawing/2014/main" val="2456384840"/>
                  </a:ext>
                </a:extLst>
              </a:tr>
              <a:tr h="4747399">
                <a:tc>
                  <a:txBody>
                    <a:bodyPr/>
                    <a:lstStyle/>
                    <a:p>
                      <a:pPr algn="ctr"/>
                      <a:r>
                        <a:rPr kumimoji="1" lang="ja-JP" altLang="en-US" sz="2800" b="1" dirty="0">
                          <a:solidFill>
                            <a:schemeClr val="bg1"/>
                          </a:solidFill>
                        </a:rPr>
                        <a:t>安全管理計画</a:t>
                      </a:r>
                    </a:p>
                  </a:txBody>
                  <a:tcPr anchor="ctr">
                    <a:solidFill>
                      <a:srgbClr val="E48312"/>
                    </a:solidFill>
                  </a:tcPr>
                </a:tc>
                <a:tc>
                  <a:txBody>
                    <a:bodyPr/>
                    <a:lstStyle/>
                    <a:p>
                      <a:pPr marL="171450" indent="-171450" algn="l">
                        <a:buFont typeface="Wingdings" panose="05000000000000000000" pitchFamily="2" charset="2"/>
                        <a:buChar char="l"/>
                      </a:pPr>
                      <a:r>
                        <a:rPr kumimoji="1" lang="ja-JP" altLang="en-US" sz="2400" b="0" dirty="0"/>
                        <a:t>地域住民等への周知計画</a:t>
                      </a:r>
                      <a:endParaRPr kumimoji="1" lang="en-US" altLang="ja-JP" sz="2400" b="0" dirty="0"/>
                    </a:p>
                    <a:p>
                      <a:pPr marL="171450" indent="-171450" algn="l">
                        <a:buFont typeface="Wingdings" panose="05000000000000000000" pitchFamily="2" charset="2"/>
                        <a:buChar char="l"/>
                      </a:pPr>
                      <a:r>
                        <a:rPr kumimoji="1" lang="ja-JP" altLang="en-US" sz="2400" b="0" dirty="0"/>
                        <a:t>捕獲従事者の研修記録（日常的な教育訓練の内容提示）</a:t>
                      </a:r>
                      <a:endParaRPr kumimoji="1" lang="en-US" altLang="ja-JP" sz="2400" b="0" dirty="0"/>
                    </a:p>
                    <a:p>
                      <a:pPr marL="0" indent="0" algn="l">
                        <a:buFont typeface="Wingdings" panose="05000000000000000000" pitchFamily="2" charset="2"/>
                        <a:buNone/>
                      </a:pPr>
                      <a:r>
                        <a:rPr kumimoji="1" lang="ja-JP" altLang="en-US" sz="2400" b="0" dirty="0"/>
                        <a:t>　 </a:t>
                      </a:r>
                      <a:r>
                        <a:rPr kumimoji="1" lang="en-US" altLang="ja-JP" sz="2400" b="0" dirty="0"/>
                        <a:t>※</a:t>
                      </a:r>
                      <a:r>
                        <a:rPr kumimoji="1" lang="ja-JP" altLang="en-US" sz="2400" b="0" dirty="0"/>
                        <a:t>猟犬を使用する場合 </a:t>
                      </a:r>
                      <a:endParaRPr kumimoji="1" lang="en-US" altLang="ja-JP" sz="2400" b="0" dirty="0"/>
                    </a:p>
                    <a:p>
                      <a:pPr marL="0" indent="0" algn="l">
                        <a:buFont typeface="Wingdings" panose="05000000000000000000" pitchFamily="2" charset="2"/>
                        <a:buNone/>
                      </a:pPr>
                      <a:r>
                        <a:rPr kumimoji="1" lang="ja-JP" altLang="en-US" sz="2400" b="0" dirty="0"/>
                        <a:t>　には猟犬の行動特性に</a:t>
                      </a:r>
                      <a:endParaRPr kumimoji="1" lang="en-US" altLang="ja-JP" sz="2400" b="0" dirty="0"/>
                    </a:p>
                    <a:p>
                      <a:pPr marL="0" indent="0" algn="l">
                        <a:buFont typeface="Wingdings" panose="05000000000000000000" pitchFamily="2" charset="2"/>
                        <a:buNone/>
                      </a:pPr>
                      <a:r>
                        <a:rPr kumimoji="1" lang="ja-JP" altLang="en-US" sz="2400" b="0" dirty="0"/>
                        <a:t>　基づく安全運用計画</a:t>
                      </a:r>
                    </a:p>
                    <a:p>
                      <a:pPr marL="171450" indent="-171450" algn="l">
                        <a:buFont typeface="Wingdings" panose="05000000000000000000" pitchFamily="2" charset="2"/>
                        <a:buChar char="l"/>
                      </a:pPr>
                      <a:r>
                        <a:rPr kumimoji="1" lang="ja-JP" altLang="en-US" sz="2400" b="0" dirty="0"/>
                        <a:t>捕獲作業実施時の事故防止対策</a:t>
                      </a:r>
                    </a:p>
                  </a:txBody>
                  <a:tcPr/>
                </a:tc>
                <a:tc>
                  <a:txBody>
                    <a:bodyPr/>
                    <a:lstStyle/>
                    <a:p>
                      <a:pPr marL="171450" indent="-171450" algn="l">
                        <a:buFont typeface="Wingdings" panose="05000000000000000000" pitchFamily="2" charset="2"/>
                        <a:buChar char="l"/>
                      </a:pPr>
                      <a:r>
                        <a:rPr kumimoji="1" lang="ja-JP" altLang="en-US" sz="2400" b="0" dirty="0"/>
                        <a:t>地域住民等への周知内容の共有（周知は原則として委託者から発出）</a:t>
                      </a:r>
                      <a:endParaRPr kumimoji="1" lang="en-US" altLang="ja-JP" sz="2400" b="0" dirty="0"/>
                    </a:p>
                    <a:p>
                      <a:pPr marL="171450" indent="-171450" algn="l">
                        <a:buFont typeface="Wingdings" panose="05000000000000000000" pitchFamily="2" charset="2"/>
                        <a:buChar char="l"/>
                      </a:pPr>
                      <a:r>
                        <a:rPr kumimoji="1" lang="ja-JP" altLang="en-US" sz="2400" b="0" dirty="0"/>
                        <a:t>猟犬を使用する場合には狂犬病予防法や各種条例に対応すること</a:t>
                      </a:r>
                    </a:p>
                  </a:txBody>
                  <a:tcPr/>
                </a:tc>
                <a:extLst>
                  <a:ext uri="{0D108BD9-81ED-4DB2-BD59-A6C34878D82A}">
                    <a16:rowId xmlns:a16="http://schemas.microsoft.com/office/drawing/2014/main" val="82686103"/>
                  </a:ext>
                </a:extLst>
              </a:tr>
            </a:tbl>
          </a:graphicData>
        </a:graphic>
      </p:graphicFrame>
    </p:spTree>
    <p:extLst>
      <p:ext uri="{BB962C8B-B14F-4D97-AF65-F5344CB8AC3E}">
        <p14:creationId xmlns:p14="http://schemas.microsoft.com/office/powerpoint/2010/main" val="11458573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12776294"/>
              </p:ext>
            </p:extLst>
          </p:nvPr>
        </p:nvGraphicFramePr>
        <p:xfrm>
          <a:off x="38316" y="586740"/>
          <a:ext cx="9069530" cy="5400000"/>
        </p:xfrm>
        <a:graphic>
          <a:graphicData uri="http://schemas.openxmlformats.org/drawingml/2006/table">
            <a:tbl>
              <a:tblPr firstRow="1" bandRow="1">
                <a:tableStyleId>{5C22544A-7EE6-4342-B048-85BDC9FD1C3A}</a:tableStyleId>
              </a:tblPr>
              <a:tblGrid>
                <a:gridCol w="1675130">
                  <a:extLst>
                    <a:ext uri="{9D8B030D-6E8A-4147-A177-3AD203B41FA5}">
                      <a16:colId xmlns:a16="http://schemas.microsoft.com/office/drawing/2014/main" val="2366152899"/>
                    </a:ext>
                  </a:extLst>
                </a:gridCol>
                <a:gridCol w="3560400">
                  <a:extLst>
                    <a:ext uri="{9D8B030D-6E8A-4147-A177-3AD203B41FA5}">
                      <a16:colId xmlns:a16="http://schemas.microsoft.com/office/drawing/2014/main" val="3982872803"/>
                    </a:ext>
                  </a:extLst>
                </a:gridCol>
                <a:gridCol w="3834000">
                  <a:extLst>
                    <a:ext uri="{9D8B030D-6E8A-4147-A177-3AD203B41FA5}">
                      <a16:colId xmlns:a16="http://schemas.microsoft.com/office/drawing/2014/main" val="3377764833"/>
                    </a:ext>
                  </a:extLst>
                </a:gridCol>
              </a:tblGrid>
              <a:tr h="1018056">
                <a:tc>
                  <a:txBody>
                    <a:bodyPr/>
                    <a:lstStyle/>
                    <a:p>
                      <a:pPr algn="ctr"/>
                      <a:r>
                        <a:rPr kumimoji="1" lang="ja-JP" altLang="en-US" sz="2800" b="1" dirty="0"/>
                        <a:t>目次構成</a:t>
                      </a:r>
                    </a:p>
                  </a:txBody>
                  <a:tcPr anchor="ctr"/>
                </a:tc>
                <a:tc>
                  <a:txBody>
                    <a:bodyPr/>
                    <a:lstStyle/>
                    <a:p>
                      <a:pPr algn="ctr"/>
                      <a:r>
                        <a:rPr kumimoji="1" lang="ja-JP" altLang="en-US" sz="2800" b="1" dirty="0"/>
                        <a:t>記載内容</a:t>
                      </a:r>
                    </a:p>
                  </a:txBody>
                  <a:tcPr anchor="ctr"/>
                </a:tc>
                <a:tc>
                  <a:txBody>
                    <a:bodyPr/>
                    <a:lstStyle/>
                    <a:p>
                      <a:pPr algn="ctr"/>
                      <a:r>
                        <a:rPr kumimoji="1" lang="ja-JP" altLang="en-US" sz="2800" b="1" dirty="0"/>
                        <a:t>確認・調整すべき事項</a:t>
                      </a:r>
                    </a:p>
                  </a:txBody>
                  <a:tcPr anchor="ctr"/>
                </a:tc>
                <a:extLst>
                  <a:ext uri="{0D108BD9-81ED-4DB2-BD59-A6C34878D82A}">
                    <a16:rowId xmlns:a16="http://schemas.microsoft.com/office/drawing/2014/main" val="2456384840"/>
                  </a:ext>
                </a:extLst>
              </a:tr>
              <a:tr h="4381944">
                <a:tc>
                  <a:txBody>
                    <a:bodyPr/>
                    <a:lstStyle/>
                    <a:p>
                      <a:pPr algn="ctr"/>
                      <a:r>
                        <a:rPr kumimoji="1" lang="ja-JP" altLang="en-US" sz="2800" b="1" dirty="0">
                          <a:solidFill>
                            <a:schemeClr val="bg1"/>
                          </a:solidFill>
                        </a:rPr>
                        <a:t>緊急時の連絡体制</a:t>
                      </a:r>
                    </a:p>
                  </a:txBody>
                  <a:tcPr anchor="ctr">
                    <a:solidFill>
                      <a:srgbClr val="E48312"/>
                    </a:solidFill>
                  </a:tcPr>
                </a:tc>
                <a:tc>
                  <a:txBody>
                    <a:bodyPr/>
                    <a:lstStyle/>
                    <a:p>
                      <a:pPr marL="171450" indent="-171450" algn="l">
                        <a:buFont typeface="Wingdings" panose="05000000000000000000" pitchFamily="2" charset="2"/>
                        <a:buChar char="l"/>
                      </a:pPr>
                      <a:r>
                        <a:rPr kumimoji="1" lang="ja-JP" altLang="en-US" sz="2400" b="0" dirty="0"/>
                        <a:t>事故発生時の連絡網（関係機関・事業管理責任者・現場代理人）の記載</a:t>
                      </a:r>
                    </a:p>
                  </a:txBody>
                  <a:tcPr/>
                </a:tc>
                <a:tc>
                  <a:txBody>
                    <a:bodyPr/>
                    <a:lstStyle/>
                    <a:p>
                      <a:pPr marL="171450" indent="-171450" algn="l">
                        <a:buFont typeface="Wingdings" panose="05000000000000000000" pitchFamily="2" charset="2"/>
                        <a:buChar char="l"/>
                      </a:pPr>
                      <a:r>
                        <a:rPr kumimoji="1" lang="ja-JP" altLang="en-US" sz="2400" b="0" dirty="0"/>
                        <a:t>休日の緊急連絡先の確認</a:t>
                      </a:r>
                      <a:endParaRPr kumimoji="1" lang="en-US" altLang="ja-JP" sz="2400" b="0" dirty="0"/>
                    </a:p>
                    <a:p>
                      <a:pPr marL="171450" indent="-171450" algn="l">
                        <a:buFont typeface="Wingdings" panose="05000000000000000000" pitchFamily="2" charset="2"/>
                        <a:buChar char="l"/>
                      </a:pPr>
                      <a:r>
                        <a:rPr kumimoji="1" lang="ja-JP" altLang="en-US" sz="2400" b="0" dirty="0"/>
                        <a:t>通信困難な場所では連絡手段の確保</a:t>
                      </a:r>
                      <a:endParaRPr kumimoji="1" lang="en-US" altLang="ja-JP" sz="2400" b="0" dirty="0"/>
                    </a:p>
                    <a:p>
                      <a:pPr marL="0" indent="0" algn="l">
                        <a:buFont typeface="Wingdings" panose="05000000000000000000" pitchFamily="2" charset="2"/>
                        <a:buNone/>
                      </a:pPr>
                      <a:r>
                        <a:rPr kumimoji="1" lang="ja-JP" altLang="en-US" sz="2400" b="0" dirty="0"/>
                        <a:t>　（衛星電話の活用等）</a:t>
                      </a:r>
                    </a:p>
                  </a:txBody>
                  <a:tcPr/>
                </a:tc>
                <a:extLst>
                  <a:ext uri="{0D108BD9-81ED-4DB2-BD59-A6C34878D82A}">
                    <a16:rowId xmlns:a16="http://schemas.microsoft.com/office/drawing/2014/main" val="319119930"/>
                  </a:ext>
                </a:extLst>
              </a:tr>
            </a:tbl>
          </a:graphicData>
        </a:graphic>
      </p:graphicFrame>
    </p:spTree>
    <p:extLst>
      <p:ext uri="{BB962C8B-B14F-4D97-AF65-F5344CB8AC3E}">
        <p14:creationId xmlns:p14="http://schemas.microsoft.com/office/powerpoint/2010/main" val="29534653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802112340"/>
              </p:ext>
            </p:extLst>
          </p:nvPr>
        </p:nvGraphicFramePr>
        <p:xfrm>
          <a:off x="37235" y="527992"/>
          <a:ext cx="9069530" cy="5400000"/>
        </p:xfrm>
        <a:graphic>
          <a:graphicData uri="http://schemas.openxmlformats.org/drawingml/2006/table">
            <a:tbl>
              <a:tblPr firstRow="1" bandRow="1">
                <a:tableStyleId>{5C22544A-7EE6-4342-B048-85BDC9FD1C3A}</a:tableStyleId>
              </a:tblPr>
              <a:tblGrid>
                <a:gridCol w="1675130">
                  <a:extLst>
                    <a:ext uri="{9D8B030D-6E8A-4147-A177-3AD203B41FA5}">
                      <a16:colId xmlns:a16="http://schemas.microsoft.com/office/drawing/2014/main" val="2366152899"/>
                    </a:ext>
                  </a:extLst>
                </a:gridCol>
                <a:gridCol w="3560400">
                  <a:extLst>
                    <a:ext uri="{9D8B030D-6E8A-4147-A177-3AD203B41FA5}">
                      <a16:colId xmlns:a16="http://schemas.microsoft.com/office/drawing/2014/main" val="3982872803"/>
                    </a:ext>
                  </a:extLst>
                </a:gridCol>
                <a:gridCol w="3834000">
                  <a:extLst>
                    <a:ext uri="{9D8B030D-6E8A-4147-A177-3AD203B41FA5}">
                      <a16:colId xmlns:a16="http://schemas.microsoft.com/office/drawing/2014/main" val="3377764833"/>
                    </a:ext>
                  </a:extLst>
                </a:gridCol>
              </a:tblGrid>
              <a:tr h="1241890">
                <a:tc>
                  <a:txBody>
                    <a:bodyPr/>
                    <a:lstStyle/>
                    <a:p>
                      <a:pPr algn="ctr"/>
                      <a:r>
                        <a:rPr kumimoji="1" lang="ja-JP" altLang="en-US" sz="2800" b="1" dirty="0"/>
                        <a:t>目次構成</a:t>
                      </a:r>
                    </a:p>
                  </a:txBody>
                  <a:tcPr anchor="ctr"/>
                </a:tc>
                <a:tc>
                  <a:txBody>
                    <a:bodyPr/>
                    <a:lstStyle/>
                    <a:p>
                      <a:pPr algn="ctr"/>
                      <a:r>
                        <a:rPr kumimoji="1" lang="ja-JP" altLang="en-US" sz="2800" b="1" dirty="0"/>
                        <a:t>記載内容</a:t>
                      </a:r>
                    </a:p>
                  </a:txBody>
                  <a:tcPr anchor="ctr"/>
                </a:tc>
                <a:tc>
                  <a:txBody>
                    <a:bodyPr/>
                    <a:lstStyle/>
                    <a:p>
                      <a:pPr algn="ctr"/>
                      <a:r>
                        <a:rPr kumimoji="1" lang="ja-JP" altLang="en-US" sz="2800" b="1" dirty="0"/>
                        <a:t>確認・調整すべき事項</a:t>
                      </a:r>
                    </a:p>
                  </a:txBody>
                  <a:tcPr anchor="ctr"/>
                </a:tc>
                <a:extLst>
                  <a:ext uri="{0D108BD9-81ED-4DB2-BD59-A6C34878D82A}">
                    <a16:rowId xmlns:a16="http://schemas.microsoft.com/office/drawing/2014/main" val="2456384840"/>
                  </a:ext>
                </a:extLst>
              </a:tr>
              <a:tr h="4158110">
                <a:tc>
                  <a:txBody>
                    <a:bodyPr/>
                    <a:lstStyle/>
                    <a:p>
                      <a:pPr algn="ctr"/>
                      <a:r>
                        <a:rPr kumimoji="1" lang="ja-JP" altLang="en-US" sz="2800" b="1" dirty="0">
                          <a:solidFill>
                            <a:schemeClr val="bg1"/>
                          </a:solidFill>
                        </a:rPr>
                        <a:t>工程計画</a:t>
                      </a:r>
                    </a:p>
                  </a:txBody>
                  <a:tcPr anchor="ctr">
                    <a:solidFill>
                      <a:srgbClr val="E48312"/>
                    </a:solidFill>
                  </a:tcPr>
                </a:tc>
                <a:tc>
                  <a:txBody>
                    <a:bodyPr/>
                    <a:lstStyle/>
                    <a:p>
                      <a:pPr marL="171450" indent="-171450" algn="l">
                        <a:buFont typeface="Wingdings" panose="05000000000000000000" pitchFamily="2" charset="2"/>
                        <a:buChar char="l"/>
                      </a:pPr>
                      <a:r>
                        <a:rPr kumimoji="1" lang="ja-JP" altLang="en-US" sz="2400" b="0" dirty="0"/>
                        <a:t>計画準備から業務完了までのスケジュールを表にまとめて記載</a:t>
                      </a:r>
                    </a:p>
                  </a:txBody>
                  <a:tcPr/>
                </a:tc>
                <a:tc>
                  <a:txBody>
                    <a:bodyPr/>
                    <a:lstStyle/>
                    <a:p>
                      <a:pPr marL="171450" indent="-171450" algn="l">
                        <a:buFont typeface="Wingdings" panose="05000000000000000000" pitchFamily="2" charset="2"/>
                        <a:buChar char="l"/>
                      </a:pPr>
                      <a:r>
                        <a:rPr kumimoji="1" lang="ja-JP" altLang="en-US" sz="2400" b="0" dirty="0"/>
                        <a:t>業務成果の中間報告時期について確認</a:t>
                      </a:r>
                    </a:p>
                  </a:txBody>
                  <a:tcPr/>
                </a:tc>
                <a:extLst>
                  <a:ext uri="{0D108BD9-81ED-4DB2-BD59-A6C34878D82A}">
                    <a16:rowId xmlns:a16="http://schemas.microsoft.com/office/drawing/2014/main" val="2007259248"/>
                  </a:ext>
                </a:extLst>
              </a:tr>
            </a:tbl>
          </a:graphicData>
        </a:graphic>
      </p:graphicFrame>
    </p:spTree>
    <p:extLst>
      <p:ext uri="{BB962C8B-B14F-4D97-AF65-F5344CB8AC3E}">
        <p14:creationId xmlns:p14="http://schemas.microsoft.com/office/powerpoint/2010/main" val="2498789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6" name="正方形/長方形 16395"/>
          <p:cNvSpPr/>
          <p:nvPr/>
        </p:nvSpPr>
        <p:spPr>
          <a:xfrm>
            <a:off x="0" y="5309972"/>
            <a:ext cx="9144000" cy="15480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5379200" y="912577"/>
            <a:ext cx="3240000" cy="271132"/>
          </a:xfrm>
          <a:prstGeom prst="rect">
            <a:avLst/>
          </a:prstGeom>
          <a:solidFill>
            <a:schemeClr val="bg1"/>
          </a:solidFill>
          <a:ln>
            <a:noFill/>
          </a:ln>
        </p:spPr>
        <p:txBody>
          <a:bodyPr wrap="none" rtlCol="0" anchor="ctr" anchorCtr="0">
            <a:noAutofit/>
          </a:bodyPr>
          <a:lstStyle/>
          <a:p>
            <a:pPr algn="ctr"/>
            <a:r>
              <a:rPr lang="ja-JP" altLang="en-US" dirty="0"/>
              <a:t>受注</a:t>
            </a:r>
            <a:r>
              <a:rPr kumimoji="1" lang="ja-JP" altLang="en-US" dirty="0"/>
              <a:t>者（認定鳥獣捕獲等事業者）</a:t>
            </a:r>
          </a:p>
        </p:txBody>
      </p:sp>
      <p:sp>
        <p:nvSpPr>
          <p:cNvPr id="3" name="テキスト ボックス 2"/>
          <p:cNvSpPr txBox="1"/>
          <p:nvPr/>
        </p:nvSpPr>
        <p:spPr>
          <a:xfrm>
            <a:off x="674166" y="0"/>
            <a:ext cx="3240000" cy="271132"/>
          </a:xfrm>
          <a:prstGeom prst="rect">
            <a:avLst/>
          </a:prstGeom>
          <a:solidFill>
            <a:schemeClr val="bg1"/>
          </a:solidFill>
          <a:ln>
            <a:noFill/>
          </a:ln>
        </p:spPr>
        <p:txBody>
          <a:bodyPr wrap="none" rtlCol="0" anchor="ctr" anchorCtr="0">
            <a:noAutofit/>
          </a:bodyPr>
          <a:lstStyle/>
          <a:p>
            <a:pPr algn="ctr"/>
            <a:r>
              <a:rPr kumimoji="1" lang="ja-JP" altLang="en-US" dirty="0"/>
              <a:t>発注者（都道府県等）</a:t>
            </a:r>
          </a:p>
        </p:txBody>
      </p:sp>
      <p:grpSp>
        <p:nvGrpSpPr>
          <p:cNvPr id="16389" name="グループ化 16388"/>
          <p:cNvGrpSpPr/>
          <p:nvPr/>
        </p:nvGrpSpPr>
        <p:grpSpPr>
          <a:xfrm>
            <a:off x="469752" y="293680"/>
            <a:ext cx="3610391" cy="6383595"/>
            <a:chOff x="124691" y="340152"/>
            <a:chExt cx="3610391" cy="6383595"/>
          </a:xfrm>
          <a:effectLst>
            <a:outerShdw blurRad="50800" dist="38100" dir="2700000" algn="tl" rotWithShape="0">
              <a:prstClr val="black">
                <a:alpha val="40000"/>
              </a:prstClr>
            </a:outerShdw>
          </a:effectLst>
        </p:grpSpPr>
        <p:sp>
          <p:nvSpPr>
            <p:cNvPr id="5" name="テキスト ボックス 4"/>
            <p:cNvSpPr txBox="1"/>
            <p:nvPr/>
          </p:nvSpPr>
          <p:spPr>
            <a:xfrm>
              <a:off x="124691" y="340152"/>
              <a:ext cx="3600000" cy="252000"/>
            </a:xfrm>
            <a:prstGeom prst="rect">
              <a:avLst/>
            </a:prstGeom>
            <a:solidFill>
              <a:srgbClr val="C0E399"/>
            </a:solidFill>
            <a:ln w="19050">
              <a:solidFill>
                <a:srgbClr val="009900"/>
              </a:solidFill>
              <a:prstDash val="sysDash"/>
            </a:ln>
          </p:spPr>
          <p:txBody>
            <a:bodyPr wrap="none" rtlCol="0" anchor="ctr" anchorCtr="0">
              <a:noAutofit/>
            </a:bodyPr>
            <a:lstStyle/>
            <a:p>
              <a:pPr algn="ctr"/>
              <a:r>
                <a:rPr kumimoji="1" lang="ja-JP" altLang="en-US" sz="1200" b="1" dirty="0"/>
                <a:t>生息・被害状況調査、捕獲等の目標の設定</a:t>
              </a:r>
            </a:p>
          </p:txBody>
        </p:sp>
        <p:sp>
          <p:nvSpPr>
            <p:cNvPr id="8" name="テキスト ボックス 7"/>
            <p:cNvSpPr txBox="1"/>
            <p:nvPr/>
          </p:nvSpPr>
          <p:spPr>
            <a:xfrm>
              <a:off x="135082" y="753146"/>
              <a:ext cx="3600000" cy="252000"/>
            </a:xfrm>
            <a:prstGeom prst="rect">
              <a:avLst/>
            </a:prstGeom>
            <a:solidFill>
              <a:srgbClr val="C0E399"/>
            </a:solidFill>
            <a:ln w="19050">
              <a:solidFill>
                <a:srgbClr val="009900"/>
              </a:solidFill>
              <a:prstDash val="sysDash"/>
            </a:ln>
          </p:spPr>
          <p:txBody>
            <a:bodyPr wrap="none" rtlCol="0" anchor="ctr" anchorCtr="0">
              <a:noAutofit/>
            </a:bodyPr>
            <a:lstStyle/>
            <a:p>
              <a:pPr algn="ctr"/>
              <a:r>
                <a:rPr lang="ja-JP" altLang="en-US" sz="1200" b="1" dirty="0"/>
                <a:t>指定管理鳥獣捕獲等事業実施計画の策定</a:t>
              </a:r>
              <a:endParaRPr kumimoji="1" lang="ja-JP" altLang="en-US" sz="1200" b="1" dirty="0"/>
            </a:p>
          </p:txBody>
        </p:sp>
        <p:sp>
          <p:nvSpPr>
            <p:cNvPr id="7" name="テキスト ボックス 6"/>
            <p:cNvSpPr txBox="1"/>
            <p:nvPr/>
          </p:nvSpPr>
          <p:spPr>
            <a:xfrm>
              <a:off x="665599" y="1165573"/>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委託・請負業務の仕様の決定</a:t>
              </a:r>
            </a:p>
          </p:txBody>
        </p:sp>
        <p:sp>
          <p:nvSpPr>
            <p:cNvPr id="9" name="テキスト ボックス 8"/>
            <p:cNvSpPr txBox="1"/>
            <p:nvPr/>
          </p:nvSpPr>
          <p:spPr>
            <a:xfrm>
              <a:off x="665023" y="1581670"/>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業者の選定</a:t>
              </a:r>
            </a:p>
          </p:txBody>
        </p:sp>
        <p:sp>
          <p:nvSpPr>
            <p:cNvPr id="10" name="テキスト ボックス 9"/>
            <p:cNvSpPr txBox="1"/>
            <p:nvPr/>
          </p:nvSpPr>
          <p:spPr>
            <a:xfrm>
              <a:off x="654632" y="1990822"/>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契約</a:t>
              </a:r>
            </a:p>
          </p:txBody>
        </p:sp>
        <p:sp>
          <p:nvSpPr>
            <p:cNvPr id="11" name="テキスト ボックス 10"/>
            <p:cNvSpPr txBox="1"/>
            <p:nvPr/>
          </p:nvSpPr>
          <p:spPr>
            <a:xfrm>
              <a:off x="665023" y="2834615"/>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業務計画書の了承</a:t>
              </a:r>
            </a:p>
          </p:txBody>
        </p:sp>
        <p:sp>
          <p:nvSpPr>
            <p:cNvPr id="12" name="テキスト ボックス 11"/>
            <p:cNvSpPr txBox="1"/>
            <p:nvPr/>
          </p:nvSpPr>
          <p:spPr>
            <a:xfrm>
              <a:off x="644817" y="3251083"/>
              <a:ext cx="2520000" cy="804349"/>
            </a:xfrm>
            <a:prstGeom prst="rect">
              <a:avLst/>
            </a:prstGeom>
            <a:solidFill>
              <a:srgbClr val="C0E399"/>
            </a:solidFill>
            <a:ln w="19050">
              <a:solidFill>
                <a:srgbClr val="009900"/>
              </a:solidFill>
            </a:ln>
          </p:spPr>
          <p:txBody>
            <a:bodyPr wrap="none" rtlCol="0" anchor="ctr" anchorCtr="0">
              <a:noAutofit/>
            </a:bodyPr>
            <a:lstStyle/>
            <a:p>
              <a:pPr algn="ctr"/>
              <a:r>
                <a:rPr lang="ja-JP" altLang="en-US" sz="1200" b="1" dirty="0"/>
                <a:t>捕獲等の準備・調整</a:t>
              </a:r>
              <a:endParaRPr lang="en-US" altLang="ja-JP" sz="1200" b="1" dirty="0"/>
            </a:p>
            <a:p>
              <a:pPr marL="171450" indent="-171450" algn="ctr">
                <a:buFont typeface="Arial" panose="020B0604020202020204" pitchFamily="34" charset="0"/>
                <a:buChar char="•"/>
              </a:pPr>
              <a:r>
                <a:rPr kumimoji="1" lang="ja-JP" altLang="en-US" sz="1200" b="1" dirty="0"/>
                <a:t>法令等に基づく各種手続き</a:t>
              </a:r>
              <a:endParaRPr kumimoji="1" lang="en-US" altLang="ja-JP" sz="1200" b="1" dirty="0"/>
            </a:p>
            <a:p>
              <a:pPr marL="171450" indent="-171450" algn="ctr">
                <a:buFont typeface="Arial" panose="020B0604020202020204" pitchFamily="34" charset="0"/>
                <a:buChar char="•"/>
              </a:pPr>
              <a:r>
                <a:rPr lang="ja-JP" altLang="en-US" sz="1200" b="1" dirty="0"/>
                <a:t>関係機関との連絡調整</a:t>
              </a:r>
              <a:endParaRPr lang="en-US" altLang="ja-JP" sz="1200" b="1" dirty="0"/>
            </a:p>
            <a:p>
              <a:pPr marL="171450" indent="-171450" algn="ctr">
                <a:buFont typeface="Arial" panose="020B0604020202020204" pitchFamily="34" charset="0"/>
                <a:buChar char="•"/>
              </a:pPr>
              <a:r>
                <a:rPr kumimoji="1" lang="ja-JP" altLang="en-US" sz="1200" b="1" dirty="0"/>
                <a:t>住民等への周知　等</a:t>
              </a:r>
            </a:p>
          </p:txBody>
        </p:sp>
        <p:sp>
          <p:nvSpPr>
            <p:cNvPr id="13" name="テキスト ボックス 12"/>
            <p:cNvSpPr txBox="1"/>
            <p:nvPr/>
          </p:nvSpPr>
          <p:spPr>
            <a:xfrm>
              <a:off x="633850" y="4209135"/>
              <a:ext cx="2520000" cy="43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捕獲等の監督</a:t>
              </a:r>
            </a:p>
          </p:txBody>
        </p:sp>
        <p:sp>
          <p:nvSpPr>
            <p:cNvPr id="15" name="テキスト ボックス 14"/>
            <p:cNvSpPr txBox="1"/>
            <p:nvPr/>
          </p:nvSpPr>
          <p:spPr>
            <a:xfrm>
              <a:off x="633850" y="5220845"/>
              <a:ext cx="2520000" cy="252000"/>
            </a:xfrm>
            <a:prstGeom prst="rect">
              <a:avLst/>
            </a:prstGeom>
            <a:solidFill>
              <a:srgbClr val="C0E399"/>
            </a:solidFill>
            <a:ln w="19050">
              <a:solidFill>
                <a:srgbClr val="009900"/>
              </a:solidFill>
            </a:ln>
          </p:spPr>
          <p:txBody>
            <a:bodyPr wrap="none" rtlCol="0" anchor="ctr" anchorCtr="0">
              <a:noAutofit/>
            </a:bodyPr>
            <a:lstStyle/>
            <a:p>
              <a:pPr algn="ctr"/>
              <a:r>
                <a:rPr lang="ja-JP" altLang="en-US" sz="1200" b="1" dirty="0"/>
                <a:t>業務完了検査</a:t>
              </a:r>
              <a:endParaRPr kumimoji="1" lang="ja-JP" altLang="en-US" sz="1200" b="1" dirty="0"/>
            </a:p>
          </p:txBody>
        </p:sp>
        <p:sp>
          <p:nvSpPr>
            <p:cNvPr id="16" name="テキスト ボックス 15"/>
            <p:cNvSpPr txBox="1"/>
            <p:nvPr/>
          </p:nvSpPr>
          <p:spPr>
            <a:xfrm>
              <a:off x="633850" y="5617976"/>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契約額の支払い</a:t>
              </a:r>
            </a:p>
          </p:txBody>
        </p:sp>
        <p:sp>
          <p:nvSpPr>
            <p:cNvPr id="17" name="テキスト ボックス 16"/>
            <p:cNvSpPr txBox="1"/>
            <p:nvPr/>
          </p:nvSpPr>
          <p:spPr>
            <a:xfrm>
              <a:off x="633850" y="6026977"/>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委託・請負業務の評価</a:t>
              </a:r>
            </a:p>
          </p:txBody>
        </p:sp>
        <p:sp>
          <p:nvSpPr>
            <p:cNvPr id="18" name="テキスト ボックス 17"/>
            <p:cNvSpPr txBox="1"/>
            <p:nvPr/>
          </p:nvSpPr>
          <p:spPr>
            <a:xfrm>
              <a:off x="132525" y="6471747"/>
              <a:ext cx="3600000" cy="252000"/>
            </a:xfrm>
            <a:prstGeom prst="rect">
              <a:avLst/>
            </a:prstGeom>
            <a:solidFill>
              <a:srgbClr val="C0E399"/>
            </a:solidFill>
            <a:ln w="19050">
              <a:solidFill>
                <a:srgbClr val="009900"/>
              </a:solidFill>
              <a:prstDash val="sysDash"/>
            </a:ln>
          </p:spPr>
          <p:txBody>
            <a:bodyPr wrap="none" rtlCol="0" anchor="ctr" anchorCtr="0">
              <a:noAutofit/>
            </a:bodyPr>
            <a:lstStyle/>
            <a:p>
              <a:pPr algn="ctr"/>
              <a:r>
                <a:rPr kumimoji="1" lang="ja-JP" altLang="en-US" sz="1200" b="1" dirty="0"/>
                <a:t>指定管理鳥獣捕獲等事業実施計画の評価</a:t>
              </a:r>
            </a:p>
          </p:txBody>
        </p:sp>
        <p:grpSp>
          <p:nvGrpSpPr>
            <p:cNvPr id="16387" name="グループ化 16386"/>
            <p:cNvGrpSpPr/>
            <p:nvPr/>
          </p:nvGrpSpPr>
          <p:grpSpPr>
            <a:xfrm>
              <a:off x="1909375" y="602543"/>
              <a:ext cx="31260" cy="5855534"/>
              <a:chOff x="1909375" y="602543"/>
              <a:chExt cx="31260" cy="5855534"/>
            </a:xfrm>
          </p:grpSpPr>
          <p:cxnSp>
            <p:nvCxnSpPr>
              <p:cNvPr id="16384" name="直線矢印コネクタ 16383"/>
              <p:cNvCxnSpPr/>
              <p:nvPr/>
            </p:nvCxnSpPr>
            <p:spPr>
              <a:xfrm>
                <a:off x="1930887" y="602543"/>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1935990" y="101385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1932525" y="1426030"/>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1940635" y="183820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1935990" y="2242677"/>
                <a:ext cx="0" cy="576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1920954" y="3098971"/>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1917489" y="4051473"/>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a:off x="1912840" y="5471560"/>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1909375" y="5873344"/>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1912840" y="4657453"/>
                <a:ext cx="0" cy="540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a:off x="1911932" y="6278077"/>
                <a:ext cx="0" cy="180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16393" name="グループ化 16392"/>
          <p:cNvGrpSpPr/>
          <p:nvPr/>
        </p:nvGrpSpPr>
        <p:grpSpPr>
          <a:xfrm>
            <a:off x="5623937" y="1529965"/>
            <a:ext cx="2520000" cy="3897845"/>
            <a:chOff x="5807372" y="1575372"/>
            <a:chExt cx="2520000" cy="3897845"/>
          </a:xfrm>
          <a:effectLst>
            <a:outerShdw blurRad="50800" dist="38100" dir="2700000" algn="tl" rotWithShape="0">
              <a:prstClr val="black">
                <a:alpha val="40000"/>
              </a:prstClr>
            </a:outerShdw>
          </a:effectLst>
        </p:grpSpPr>
        <p:sp>
          <p:nvSpPr>
            <p:cNvPr id="23" name="テキスト ボックス 22"/>
            <p:cNvSpPr txBox="1"/>
            <p:nvPr/>
          </p:nvSpPr>
          <p:spPr>
            <a:xfrm>
              <a:off x="5807372" y="1575372"/>
              <a:ext cx="2520000" cy="25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応札</a:t>
              </a:r>
            </a:p>
          </p:txBody>
        </p:sp>
        <p:sp>
          <p:nvSpPr>
            <p:cNvPr id="25" name="テキスト ボックス 24"/>
            <p:cNvSpPr txBox="1"/>
            <p:nvPr/>
          </p:nvSpPr>
          <p:spPr>
            <a:xfrm>
              <a:off x="5807372" y="1990822"/>
              <a:ext cx="2520000" cy="2520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契約</a:t>
              </a:r>
              <a:endParaRPr kumimoji="1" lang="ja-JP" altLang="en-US" sz="1200" b="1" dirty="0"/>
            </a:p>
          </p:txBody>
        </p:sp>
        <p:sp>
          <p:nvSpPr>
            <p:cNvPr id="26" name="テキスト ボックス 25"/>
            <p:cNvSpPr txBox="1"/>
            <p:nvPr/>
          </p:nvSpPr>
          <p:spPr>
            <a:xfrm>
              <a:off x="5807372" y="2421938"/>
              <a:ext cx="2520000" cy="2520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事前調査</a:t>
              </a:r>
              <a:endParaRPr kumimoji="1" lang="ja-JP" altLang="en-US" sz="1200" b="1" dirty="0"/>
            </a:p>
          </p:txBody>
        </p:sp>
        <p:sp>
          <p:nvSpPr>
            <p:cNvPr id="27" name="テキスト ボックス 26"/>
            <p:cNvSpPr txBox="1"/>
            <p:nvPr/>
          </p:nvSpPr>
          <p:spPr>
            <a:xfrm>
              <a:off x="5807372" y="2829570"/>
              <a:ext cx="2520000" cy="25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業務計画書作成</a:t>
              </a:r>
            </a:p>
          </p:txBody>
        </p:sp>
        <p:sp>
          <p:nvSpPr>
            <p:cNvPr id="28" name="テキスト ボックス 27"/>
            <p:cNvSpPr txBox="1"/>
            <p:nvPr/>
          </p:nvSpPr>
          <p:spPr>
            <a:xfrm>
              <a:off x="5807372" y="3249902"/>
              <a:ext cx="2520000" cy="8028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捕獲等の準備・調整</a:t>
              </a:r>
              <a:endParaRPr lang="en-US" altLang="ja-JP" sz="1200" b="1" dirty="0"/>
            </a:p>
            <a:p>
              <a:pPr marL="171450" indent="-171450" algn="ctr">
                <a:buFont typeface="Arial" panose="020B0604020202020204" pitchFamily="34" charset="0"/>
                <a:buChar char="•"/>
              </a:pPr>
              <a:r>
                <a:rPr kumimoji="1" lang="ja-JP" altLang="en-US" sz="1200" b="1" dirty="0"/>
                <a:t>法令等に基づく各種手続き</a:t>
              </a:r>
              <a:endParaRPr kumimoji="1" lang="en-US" altLang="ja-JP" sz="1200" b="1" dirty="0"/>
            </a:p>
            <a:p>
              <a:pPr marL="171450" indent="-171450" algn="ctr">
                <a:buFont typeface="Arial" panose="020B0604020202020204" pitchFamily="34" charset="0"/>
                <a:buChar char="•"/>
              </a:pPr>
              <a:r>
                <a:rPr lang="ja-JP" altLang="en-US" sz="1200" b="1" dirty="0"/>
                <a:t>関係機関との連絡調整</a:t>
              </a:r>
              <a:endParaRPr lang="en-US" altLang="ja-JP" sz="1200" b="1" dirty="0"/>
            </a:p>
            <a:p>
              <a:pPr marL="171450" indent="-171450" algn="ctr">
                <a:buFont typeface="Arial" panose="020B0604020202020204" pitchFamily="34" charset="0"/>
                <a:buChar char="•"/>
              </a:pPr>
              <a:r>
                <a:rPr kumimoji="1" lang="ja-JP" altLang="en-US" sz="1200" b="1" dirty="0"/>
                <a:t>住民等への周知　等</a:t>
              </a:r>
            </a:p>
          </p:txBody>
        </p:sp>
        <p:sp>
          <p:nvSpPr>
            <p:cNvPr id="29" name="テキスト ボックス 28"/>
            <p:cNvSpPr txBox="1"/>
            <p:nvPr/>
          </p:nvSpPr>
          <p:spPr>
            <a:xfrm>
              <a:off x="5807372" y="4209135"/>
              <a:ext cx="2520000" cy="43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捕獲等の実施</a:t>
              </a:r>
              <a:endParaRPr kumimoji="1" lang="en-US" altLang="ja-JP" sz="1200" b="1" dirty="0"/>
            </a:p>
            <a:p>
              <a:pPr algn="ctr"/>
              <a:r>
                <a:rPr lang="ja-JP" altLang="en-US" sz="1200" b="1" dirty="0"/>
                <a:t>（捕獲情報の記録を含む）</a:t>
              </a:r>
              <a:endParaRPr kumimoji="1" lang="ja-JP" altLang="en-US" sz="1200" b="1" dirty="0"/>
            </a:p>
          </p:txBody>
        </p:sp>
        <p:sp>
          <p:nvSpPr>
            <p:cNvPr id="30" name="テキスト ボックス 29"/>
            <p:cNvSpPr txBox="1"/>
            <p:nvPr/>
          </p:nvSpPr>
          <p:spPr>
            <a:xfrm>
              <a:off x="5807372" y="4799277"/>
              <a:ext cx="2520000" cy="25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捕獲個体の処分</a:t>
              </a:r>
            </a:p>
          </p:txBody>
        </p:sp>
        <p:sp>
          <p:nvSpPr>
            <p:cNvPr id="31" name="テキスト ボックス 30"/>
            <p:cNvSpPr txBox="1"/>
            <p:nvPr/>
          </p:nvSpPr>
          <p:spPr>
            <a:xfrm>
              <a:off x="5807372" y="5221217"/>
              <a:ext cx="2520000" cy="2520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業務終了報告（捕獲情報等を含む）</a:t>
              </a:r>
              <a:endParaRPr kumimoji="1" lang="ja-JP" altLang="en-US" sz="1200" b="1" dirty="0"/>
            </a:p>
          </p:txBody>
        </p:sp>
        <p:grpSp>
          <p:nvGrpSpPr>
            <p:cNvPr id="16392" name="グループ化 16391"/>
            <p:cNvGrpSpPr/>
            <p:nvPr/>
          </p:nvGrpSpPr>
          <p:grpSpPr>
            <a:xfrm>
              <a:off x="7068413" y="1846437"/>
              <a:ext cx="6579" cy="3356952"/>
              <a:chOff x="7068413" y="1846437"/>
              <a:chExt cx="6579" cy="3356952"/>
            </a:xfrm>
          </p:grpSpPr>
          <p:cxnSp>
            <p:nvCxnSpPr>
              <p:cNvPr id="37" name="直線矢印コネクタ 36"/>
              <p:cNvCxnSpPr/>
              <p:nvPr/>
            </p:nvCxnSpPr>
            <p:spPr>
              <a:xfrm>
                <a:off x="7070076" y="2260771"/>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7070073" y="2691648"/>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7068413" y="465760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7070072" y="5059389"/>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7074992" y="1846437"/>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7073705" y="3110748"/>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7069717" y="406963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16398" name="左矢印 16397"/>
          <p:cNvSpPr/>
          <p:nvPr/>
        </p:nvSpPr>
        <p:spPr>
          <a:xfrm>
            <a:off x="3759200" y="1546255"/>
            <a:ext cx="1620000" cy="216000"/>
          </a:xfrm>
          <a:prstGeom prst="lef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99" name="左右矢印 16398"/>
          <p:cNvSpPr/>
          <p:nvPr/>
        </p:nvSpPr>
        <p:spPr>
          <a:xfrm>
            <a:off x="3759200" y="1962815"/>
            <a:ext cx="1620000" cy="216000"/>
          </a:xfrm>
          <a:prstGeom prst="leftRigh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左矢印 70"/>
          <p:cNvSpPr/>
          <p:nvPr/>
        </p:nvSpPr>
        <p:spPr>
          <a:xfrm>
            <a:off x="3759200" y="2786307"/>
            <a:ext cx="1620000" cy="216000"/>
          </a:xfrm>
          <a:prstGeom prst="lef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左右矢印 71"/>
          <p:cNvSpPr/>
          <p:nvPr/>
        </p:nvSpPr>
        <p:spPr>
          <a:xfrm>
            <a:off x="3759200" y="3518037"/>
            <a:ext cx="1620000" cy="216000"/>
          </a:xfrm>
          <a:prstGeom prst="leftRigh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左右矢印 75"/>
          <p:cNvSpPr/>
          <p:nvPr/>
        </p:nvSpPr>
        <p:spPr>
          <a:xfrm>
            <a:off x="3759200" y="4308380"/>
            <a:ext cx="1620000" cy="216000"/>
          </a:xfrm>
          <a:prstGeom prst="leftRigh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左矢印 76"/>
          <p:cNvSpPr/>
          <p:nvPr/>
        </p:nvSpPr>
        <p:spPr>
          <a:xfrm>
            <a:off x="3759200" y="5192373"/>
            <a:ext cx="1620000" cy="216000"/>
          </a:xfrm>
          <a:prstGeom prst="lef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00" name="テキスト ボックス 16399"/>
          <p:cNvSpPr txBox="1"/>
          <p:nvPr/>
        </p:nvSpPr>
        <p:spPr>
          <a:xfrm>
            <a:off x="5619891" y="1281743"/>
            <a:ext cx="2518638" cy="276999"/>
          </a:xfrm>
          <a:prstGeom prst="rect">
            <a:avLst/>
          </a:prstGeom>
          <a:noFill/>
        </p:spPr>
        <p:txBody>
          <a:bodyPr wrap="none" rtlCol="0">
            <a:spAutoFit/>
          </a:bodyPr>
          <a:lstStyle/>
          <a:p>
            <a:r>
              <a:rPr kumimoji="1" lang="en-US" altLang="ja-JP" sz="1200" dirty="0"/>
              <a:t>※</a:t>
            </a:r>
            <a:r>
              <a:rPr kumimoji="1" lang="ja-JP" altLang="en-US" sz="1200" dirty="0"/>
              <a:t>入札の場合</a:t>
            </a:r>
            <a:r>
              <a:rPr kumimoji="1" lang="ja-JP" altLang="en-US" sz="1100" dirty="0"/>
              <a:t>（競争参加資格の取得）</a:t>
            </a:r>
          </a:p>
        </p:txBody>
      </p:sp>
      <p:sp>
        <p:nvSpPr>
          <p:cNvPr id="79" name="テキスト ボックス 78"/>
          <p:cNvSpPr txBox="1"/>
          <p:nvPr/>
        </p:nvSpPr>
        <p:spPr>
          <a:xfrm>
            <a:off x="4331836" y="2570041"/>
            <a:ext cx="492443" cy="276999"/>
          </a:xfrm>
          <a:prstGeom prst="rect">
            <a:avLst/>
          </a:prstGeom>
          <a:noFill/>
        </p:spPr>
        <p:txBody>
          <a:bodyPr wrap="none" rtlCol="0">
            <a:spAutoFit/>
          </a:bodyPr>
          <a:lstStyle/>
          <a:p>
            <a:r>
              <a:rPr lang="ja-JP" altLang="en-US" sz="1200" dirty="0"/>
              <a:t>提出</a:t>
            </a:r>
            <a:endParaRPr kumimoji="1" lang="ja-JP" altLang="en-US" sz="1100" dirty="0"/>
          </a:p>
        </p:txBody>
      </p:sp>
      <p:sp>
        <p:nvSpPr>
          <p:cNvPr id="80" name="テキスト ボックス 79"/>
          <p:cNvSpPr txBox="1"/>
          <p:nvPr/>
        </p:nvSpPr>
        <p:spPr>
          <a:xfrm>
            <a:off x="4331836" y="3301462"/>
            <a:ext cx="492443" cy="276999"/>
          </a:xfrm>
          <a:prstGeom prst="rect">
            <a:avLst/>
          </a:prstGeom>
          <a:noFill/>
        </p:spPr>
        <p:txBody>
          <a:bodyPr wrap="none" rtlCol="0">
            <a:spAutoFit/>
          </a:bodyPr>
          <a:lstStyle/>
          <a:p>
            <a:r>
              <a:rPr lang="ja-JP" altLang="en-US" sz="1200" dirty="0"/>
              <a:t>調整</a:t>
            </a:r>
            <a:endParaRPr kumimoji="1" lang="ja-JP" altLang="en-US" sz="1100" dirty="0"/>
          </a:p>
        </p:txBody>
      </p:sp>
      <p:sp>
        <p:nvSpPr>
          <p:cNvPr id="81" name="テキスト ボックス 80"/>
          <p:cNvSpPr txBox="1"/>
          <p:nvPr/>
        </p:nvSpPr>
        <p:spPr>
          <a:xfrm>
            <a:off x="4333138" y="4085523"/>
            <a:ext cx="492443" cy="276999"/>
          </a:xfrm>
          <a:prstGeom prst="rect">
            <a:avLst/>
          </a:prstGeom>
          <a:noFill/>
        </p:spPr>
        <p:txBody>
          <a:bodyPr wrap="none" rtlCol="0">
            <a:spAutoFit/>
          </a:bodyPr>
          <a:lstStyle/>
          <a:p>
            <a:r>
              <a:rPr lang="ja-JP" altLang="en-US" sz="1200" dirty="0"/>
              <a:t>連絡</a:t>
            </a:r>
            <a:endParaRPr kumimoji="1" lang="ja-JP" altLang="en-US" sz="1100" dirty="0"/>
          </a:p>
        </p:txBody>
      </p:sp>
      <p:sp>
        <p:nvSpPr>
          <p:cNvPr id="82" name="テキスト ボックス 81"/>
          <p:cNvSpPr txBox="1"/>
          <p:nvPr/>
        </p:nvSpPr>
        <p:spPr>
          <a:xfrm>
            <a:off x="4333138" y="4969510"/>
            <a:ext cx="492443" cy="276999"/>
          </a:xfrm>
          <a:prstGeom prst="rect">
            <a:avLst/>
          </a:prstGeom>
          <a:noFill/>
        </p:spPr>
        <p:txBody>
          <a:bodyPr wrap="none" rtlCol="0">
            <a:spAutoFit/>
          </a:bodyPr>
          <a:lstStyle/>
          <a:p>
            <a:r>
              <a:rPr lang="ja-JP" altLang="en-US" sz="1200" dirty="0"/>
              <a:t>提出</a:t>
            </a:r>
            <a:endParaRPr kumimoji="1" lang="ja-JP" altLang="en-US" sz="1100" dirty="0"/>
          </a:p>
        </p:txBody>
      </p:sp>
      <p:sp>
        <p:nvSpPr>
          <p:cNvPr id="83" name="テキスト ボックス 82"/>
          <p:cNvSpPr txBox="1"/>
          <p:nvPr/>
        </p:nvSpPr>
        <p:spPr>
          <a:xfrm>
            <a:off x="5753347" y="5895010"/>
            <a:ext cx="3185487" cy="276999"/>
          </a:xfrm>
          <a:prstGeom prst="rect">
            <a:avLst/>
          </a:prstGeom>
          <a:noFill/>
        </p:spPr>
        <p:txBody>
          <a:bodyPr wrap="none" rtlCol="0">
            <a:spAutoFit/>
          </a:bodyPr>
          <a:lstStyle/>
          <a:p>
            <a:r>
              <a:rPr kumimoji="1" lang="en-US" altLang="ja-JP" sz="1200" dirty="0"/>
              <a:t>※</a:t>
            </a:r>
            <a:r>
              <a:rPr lang="ja-JP" altLang="en-US" sz="1200" dirty="0"/>
              <a:t>モニタリング調査等を業務に含む場合もある</a:t>
            </a:r>
            <a:endParaRPr kumimoji="1" lang="ja-JP" altLang="en-US" sz="1100" dirty="0"/>
          </a:p>
        </p:txBody>
      </p:sp>
      <p:sp>
        <p:nvSpPr>
          <p:cNvPr id="2" name="テキスト ボックス 5">
            <a:extLst>
              <a:ext uri="{FF2B5EF4-FFF2-40B4-BE49-F238E27FC236}">
                <a16:creationId xmlns:a16="http://schemas.microsoft.com/office/drawing/2014/main" id="{5C8829C8-EE5B-9029-AE66-007FFDA55FE2}"/>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86</a:t>
            </a:r>
            <a:r>
              <a:rPr lang="ja-JP" altLang="en-US" sz="2000" dirty="0"/>
              <a:t>ページ</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23F351C-B338-C44D-315E-B12C349D0C09}"/>
              </a:ext>
            </a:extLst>
          </p:cNvPr>
          <p:cNvSpPr txBox="1"/>
          <p:nvPr/>
        </p:nvSpPr>
        <p:spPr>
          <a:xfrm>
            <a:off x="0" y="402892"/>
            <a:ext cx="6763390" cy="677108"/>
          </a:xfrm>
          <a:prstGeom prst="rect">
            <a:avLst/>
          </a:prstGeom>
          <a:noFill/>
        </p:spPr>
        <p:txBody>
          <a:bodyPr wrap="none" rtlCol="0" anchor="b" anchorCtr="0">
            <a:spAutoFit/>
          </a:bodyPr>
          <a:lstStyle/>
          <a:p>
            <a:r>
              <a:rPr lang="en-US" altLang="ja-JP" sz="3800" dirty="0">
                <a:solidFill>
                  <a:schemeClr val="tx1"/>
                </a:solidFill>
                <a:latin typeface="ＭＳ ゴシック" panose="020B0609070205080204" pitchFamily="49" charset="-128"/>
                <a:ea typeface="ＭＳ ゴシック" panose="020B0609070205080204" pitchFamily="49" charset="-128"/>
              </a:rPr>
              <a:t> </a:t>
            </a:r>
            <a:r>
              <a:rPr lang="en-US" altLang="ja-JP" sz="3800" u="sng" dirty="0">
                <a:latin typeface="ＭＳ ゴシック" panose="020B0609070205080204" pitchFamily="49" charset="-128"/>
                <a:ea typeface="ＭＳ ゴシック" panose="020B0609070205080204" pitchFamily="49" charset="-128"/>
              </a:rPr>
              <a:t>5 </a:t>
            </a:r>
            <a:r>
              <a:rPr lang="ja-JP" altLang="en-US" sz="3800" u="sng" dirty="0">
                <a:solidFill>
                  <a:schemeClr val="tx1"/>
                </a:solidFill>
                <a:latin typeface="ＭＳ ゴシック" panose="020B0609070205080204" pitchFamily="49" charset="-128"/>
                <a:ea typeface="ＭＳ ゴシック" panose="020B0609070205080204" pitchFamily="49" charset="-128"/>
              </a:rPr>
              <a:t>鳥獣捕獲等事業の工程管理</a:t>
            </a:r>
            <a:endParaRPr kumimoji="1" lang="ja-JP" altLang="en-US" sz="3800" u="sng" dirty="0">
              <a:latin typeface="ＭＳ ゴシック" panose="020B0609070205080204" pitchFamily="49" charset="-128"/>
              <a:ea typeface="ＭＳ ゴシック" panose="020B0609070205080204" pitchFamily="49" charset="-128"/>
            </a:endParaRPr>
          </a:p>
        </p:txBody>
      </p:sp>
      <p:sp>
        <p:nvSpPr>
          <p:cNvPr id="4" name="コンテンツ プレースホルダー 2">
            <a:extLst>
              <a:ext uri="{FF2B5EF4-FFF2-40B4-BE49-F238E27FC236}">
                <a16:creationId xmlns:a16="http://schemas.microsoft.com/office/drawing/2014/main" id="{72CB095D-20A6-84FD-4EF5-217517CF47FA}"/>
              </a:ext>
            </a:extLst>
          </p:cNvPr>
          <p:cNvSpPr txBox="1">
            <a:spLocks/>
          </p:cNvSpPr>
          <p:nvPr/>
        </p:nvSpPr>
        <p:spPr>
          <a:xfrm>
            <a:off x="181894" y="1232693"/>
            <a:ext cx="8962105" cy="5057494"/>
          </a:xfrm>
          <a:prstGeom prst="rect">
            <a:avLst/>
          </a:prstGeom>
          <a:noFill/>
          <a:ln>
            <a:noFill/>
          </a:ln>
        </p:spPr>
        <p:txBody>
          <a:bodyPr/>
          <a:lst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5.1</a:t>
            </a:r>
            <a:r>
              <a:rPr kumimoji="0" lang="ja-JP" altLang="en-US" sz="2800" dirty="0">
                <a:solidFill>
                  <a:schemeClr val="tx1"/>
                </a:solidFill>
                <a:latin typeface="ＭＳ ゴシック" panose="020B0609070205080204" pitchFamily="49" charset="-128"/>
                <a:ea typeface="ＭＳ ゴシック" panose="020B0609070205080204" pitchFamily="49" charset="-128"/>
              </a:rPr>
              <a:t>　鳥獣捕獲等事業の流れ</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5.2</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事前調査</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5.3</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i="0" u="none" strike="noStrike" baseline="0" dirty="0">
                <a:solidFill>
                  <a:schemeClr val="tx1"/>
                </a:solidFill>
                <a:latin typeface="ＭＳ ゴシック" panose="020B0609070205080204" pitchFamily="49" charset="-128"/>
                <a:ea typeface="ＭＳ ゴシック" panose="020B0609070205080204" pitchFamily="49" charset="-128"/>
              </a:rPr>
              <a:t>業務計画書の作成 </a:t>
            </a:r>
            <a:endParaRPr kumimoji="0" lang="en-US" altLang="ja-JP" sz="280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b="1" dirty="0">
                <a:solidFill>
                  <a:srgbClr val="C00000"/>
                </a:solidFill>
                <a:latin typeface="ＭＳ ゴシック" panose="020B0609070205080204" pitchFamily="49" charset="-128"/>
                <a:ea typeface="ＭＳ ゴシック" panose="020B0609070205080204" pitchFamily="49" charset="-128"/>
              </a:rPr>
              <a:t>5.4</a:t>
            </a:r>
            <a:r>
              <a:rPr kumimoji="0" lang="ja-JP" altLang="en-US" sz="2800" b="1" dirty="0">
                <a:solidFill>
                  <a:srgbClr val="C00000"/>
                </a:solidFill>
                <a:latin typeface="ＭＳ ゴシック" panose="020B0609070205080204" pitchFamily="49" charset="-128"/>
                <a:ea typeface="ＭＳ ゴシック" panose="020B0609070205080204" pitchFamily="49" charset="-128"/>
              </a:rPr>
              <a:t>　必要な許可の取得や関係機関等との調整、周知</a:t>
            </a:r>
            <a:endParaRPr kumimoji="0" lang="en-US" altLang="ja-JP" sz="2800" b="1" dirty="0">
              <a:solidFill>
                <a:srgbClr val="C00000"/>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5.5</a:t>
            </a:r>
            <a:r>
              <a:rPr kumimoji="0" lang="ja-JP" altLang="en-US" sz="2800" dirty="0">
                <a:solidFill>
                  <a:schemeClr val="tx1"/>
                </a:solidFill>
                <a:latin typeface="ＭＳ ゴシック" panose="020B0609070205080204" pitchFamily="49" charset="-128"/>
                <a:ea typeface="ＭＳ ゴシック" panose="020B0609070205080204" pitchFamily="49" charset="-128"/>
              </a:rPr>
              <a:t>　捕獲作業の実施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5.6</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i="0" u="none" strike="noStrike" baseline="0" dirty="0">
                <a:solidFill>
                  <a:schemeClr val="tx1"/>
                </a:solidFill>
                <a:latin typeface="ＭＳ ゴシック" panose="020B0609070205080204" pitchFamily="49" charset="-128"/>
                <a:ea typeface="ＭＳ ゴシック" panose="020B0609070205080204" pitchFamily="49" charset="-128"/>
              </a:rPr>
              <a:t>安全管理マニュアル </a:t>
            </a:r>
            <a:endParaRPr kumimoji="0" lang="en-US" altLang="ja-JP" sz="280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5.7</a:t>
            </a:r>
            <a:r>
              <a:rPr kumimoji="0" lang="ja-JP" altLang="en-US" sz="2800" dirty="0">
                <a:solidFill>
                  <a:schemeClr val="tx1"/>
                </a:solidFill>
                <a:latin typeface="ＭＳ ゴシック" panose="020B0609070205080204" pitchFamily="49" charset="-128"/>
                <a:ea typeface="ＭＳ ゴシック" panose="020B0609070205080204" pitchFamily="49" charset="-128"/>
              </a:rPr>
              <a:t>　受託事業の業務報告書の作成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5.8</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事業完了後に必要な対応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p:txBody>
      </p:sp>
      <p:sp>
        <p:nvSpPr>
          <p:cNvPr id="2" name="テキスト ボックス 5">
            <a:extLst>
              <a:ext uri="{FF2B5EF4-FFF2-40B4-BE49-F238E27FC236}">
                <a16:creationId xmlns:a16="http://schemas.microsoft.com/office/drawing/2014/main" id="{6DE0D17B-7AC7-FAA1-FFF1-BF87B4D3CC70}"/>
              </a:ext>
            </a:extLst>
          </p:cNvPr>
          <p:cNvSpPr txBox="1">
            <a:spLocks noChangeArrowheads="1"/>
          </p:cNvSpPr>
          <p:nvPr/>
        </p:nvSpPr>
        <p:spPr bwMode="auto">
          <a:xfrm>
            <a:off x="6278563" y="6350"/>
            <a:ext cx="28495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92</a:t>
            </a:r>
            <a:r>
              <a:rPr lang="ja-JP" altLang="en-US" sz="2000" dirty="0"/>
              <a:t>ページ</a:t>
            </a:r>
          </a:p>
        </p:txBody>
      </p:sp>
    </p:spTree>
    <p:extLst>
      <p:ext uri="{BB962C8B-B14F-4D97-AF65-F5344CB8AC3E}">
        <p14:creationId xmlns:p14="http://schemas.microsoft.com/office/powerpoint/2010/main" val="42527351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9232"/>
            <a:ext cx="8478982" cy="1176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3200" dirty="0"/>
          </a:p>
          <a:p>
            <a:pPr marL="995363" indent="-995363" eaLnBrk="1" hangingPunct="1">
              <a:buClr>
                <a:srgbClr val="99CB38"/>
              </a:buClr>
              <a:buFont typeface="Calibri" panose="020F0502020204030204" pitchFamily="34" charset="0"/>
              <a:buNone/>
            </a:pPr>
            <a:r>
              <a:rPr lang="ja-JP" altLang="en-US" sz="3200" dirty="0"/>
              <a:t>　</a:t>
            </a:r>
            <a:r>
              <a:rPr lang="ja-JP" altLang="en-US" sz="4000" u="sng" dirty="0"/>
              <a:t>許可等の取得が必要な関係法令等</a:t>
            </a:r>
            <a:endParaRPr lang="en-US" altLang="ja-JP" sz="3200" u="sng" dirty="0"/>
          </a:p>
        </p:txBody>
      </p:sp>
      <p:graphicFrame>
        <p:nvGraphicFramePr>
          <p:cNvPr id="6" name="表 5">
            <a:extLst>
              <a:ext uri="{FF2B5EF4-FFF2-40B4-BE49-F238E27FC236}">
                <a16:creationId xmlns:a16="http://schemas.microsoft.com/office/drawing/2014/main" id="{5CAB01E0-27B5-49FE-941F-33C874CB5A5B}"/>
              </a:ext>
            </a:extLst>
          </p:cNvPr>
          <p:cNvGraphicFramePr>
            <a:graphicFrameLocks noGrp="1"/>
          </p:cNvGraphicFramePr>
          <p:nvPr>
            <p:extLst>
              <p:ext uri="{D42A27DB-BD31-4B8C-83A1-F6EECF244321}">
                <p14:modId xmlns:p14="http://schemas.microsoft.com/office/powerpoint/2010/main" val="781563167"/>
              </p:ext>
            </p:extLst>
          </p:nvPr>
        </p:nvGraphicFramePr>
        <p:xfrm>
          <a:off x="332509" y="1144640"/>
          <a:ext cx="8478982" cy="5144989"/>
        </p:xfrm>
        <a:graphic>
          <a:graphicData uri="http://schemas.openxmlformats.org/drawingml/2006/table">
            <a:tbl>
              <a:tblPr firstRow="1" firstCol="1" bandRow="1">
                <a:tableStyleId>{69012ECD-51FC-41F1-AA8D-1B2483CD663E}</a:tableStyleId>
              </a:tblPr>
              <a:tblGrid>
                <a:gridCol w="3215574">
                  <a:extLst>
                    <a:ext uri="{9D8B030D-6E8A-4147-A177-3AD203B41FA5}">
                      <a16:colId xmlns:a16="http://schemas.microsoft.com/office/drawing/2014/main" val="2185655872"/>
                    </a:ext>
                  </a:extLst>
                </a:gridCol>
                <a:gridCol w="5263408">
                  <a:extLst>
                    <a:ext uri="{9D8B030D-6E8A-4147-A177-3AD203B41FA5}">
                      <a16:colId xmlns:a16="http://schemas.microsoft.com/office/drawing/2014/main" val="3937494179"/>
                    </a:ext>
                  </a:extLst>
                </a:gridCol>
              </a:tblGrid>
              <a:tr h="496657">
                <a:tc>
                  <a:txBody>
                    <a:bodyPr/>
                    <a:lstStyle/>
                    <a:p>
                      <a:pPr algn="ctr">
                        <a:spcAft>
                          <a:spcPts val="0"/>
                        </a:spcAft>
                      </a:pPr>
                      <a:r>
                        <a:rPr lang="ja-JP" sz="2400" dirty="0">
                          <a:effectLst/>
                        </a:rPr>
                        <a:t>関係法令等</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bg1"/>
                      </a:solidFill>
                      <a:prstDash val="solid"/>
                      <a:round/>
                      <a:headEnd type="none" w="med" len="med"/>
                      <a:tailEnd type="none" w="med" len="med"/>
                    </a:lnR>
                  </a:tcPr>
                </a:tc>
                <a:tc>
                  <a:txBody>
                    <a:bodyPr/>
                    <a:lstStyle/>
                    <a:p>
                      <a:pPr algn="ctr">
                        <a:spcAft>
                          <a:spcPts val="0"/>
                        </a:spcAft>
                      </a:pPr>
                      <a:r>
                        <a:rPr lang="ja-JP" sz="2400" dirty="0">
                          <a:effectLst/>
                        </a:rPr>
                        <a:t>必要となる許可等</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681105765"/>
                  </a:ext>
                </a:extLst>
              </a:tr>
              <a:tr h="496657">
                <a:tc rowSpan="2">
                  <a:txBody>
                    <a:bodyPr/>
                    <a:lstStyle/>
                    <a:p>
                      <a:pPr algn="l">
                        <a:spcAft>
                          <a:spcPts val="0"/>
                        </a:spcAft>
                      </a:pPr>
                      <a:r>
                        <a:rPr lang="ja-JP" sz="2400" b="0" dirty="0">
                          <a:effectLst/>
                        </a:rPr>
                        <a:t>鳥獣保護管理法</a:t>
                      </a:r>
                      <a:endParaRPr lang="ja-JP" sz="2400" b="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pPr algn="l">
                        <a:spcAft>
                          <a:spcPts val="0"/>
                        </a:spcAft>
                      </a:pPr>
                      <a:r>
                        <a:rPr lang="ja-JP" sz="2400" dirty="0">
                          <a:effectLst/>
                        </a:rPr>
                        <a:t>指定管理鳥獣捕獲等事業従事者証</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4098022645"/>
                  </a:ext>
                </a:extLst>
              </a:tr>
              <a:tr h="993314">
                <a:tc vMerge="1">
                  <a:txBody>
                    <a:bodyPr/>
                    <a:lstStyle/>
                    <a:p>
                      <a:pPr algn="l">
                        <a:spcAft>
                          <a:spcPts val="0"/>
                        </a:spcAft>
                      </a:pPr>
                      <a:endParaRPr lang="ja-JP" sz="2400" b="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algn="l">
                        <a:spcAft>
                          <a:spcPts val="0"/>
                        </a:spcAft>
                      </a:pPr>
                      <a:r>
                        <a:rPr lang="ja-JP" sz="2400" dirty="0">
                          <a:effectLst/>
                        </a:rPr>
                        <a:t>捕獲許可証</a:t>
                      </a:r>
                      <a:endParaRPr lang="en-US" altLang="ja-JP" sz="2400" dirty="0">
                        <a:effectLst/>
                      </a:endParaRPr>
                    </a:p>
                    <a:p>
                      <a:pPr algn="l">
                        <a:spcAft>
                          <a:spcPts val="0"/>
                        </a:spcAft>
                      </a:pPr>
                      <a:r>
                        <a:rPr lang="ja-JP" sz="2400" dirty="0">
                          <a:effectLst/>
                        </a:rPr>
                        <a:t>（捕獲対象以外の鳥獣種が錯誤捕獲された場合の対応）</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008260217"/>
                  </a:ext>
                </a:extLst>
              </a:tr>
              <a:tr h="684938">
                <a:tc>
                  <a:txBody>
                    <a:bodyPr/>
                    <a:lstStyle/>
                    <a:p>
                      <a:pPr algn="l">
                        <a:spcAft>
                          <a:spcPts val="0"/>
                        </a:spcAft>
                      </a:pPr>
                      <a:r>
                        <a:rPr lang="ja-JP" sz="2400" b="0" dirty="0">
                          <a:effectLst/>
                        </a:rPr>
                        <a:t>国有林野管理経営規程</a:t>
                      </a:r>
                      <a:endParaRPr lang="ja-JP" sz="2400" b="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pPr algn="l">
                        <a:spcAft>
                          <a:spcPts val="0"/>
                        </a:spcAft>
                      </a:pPr>
                      <a:r>
                        <a:rPr lang="ja-JP" sz="2400" dirty="0">
                          <a:effectLst/>
                        </a:rPr>
                        <a:t>入林届</a:t>
                      </a:r>
                      <a:endParaRPr lang="en-US" altLang="ja-JP" sz="2400" dirty="0">
                        <a:effectLst/>
                      </a:endParaRPr>
                    </a:p>
                    <a:p>
                      <a:pPr algn="l">
                        <a:spcAft>
                          <a:spcPts val="0"/>
                        </a:spcAft>
                      </a:pPr>
                      <a:r>
                        <a:rPr lang="ja-JP" sz="2400" dirty="0">
                          <a:effectLst/>
                        </a:rPr>
                        <a:t>（鳥獣の捕獲等のための入林届）</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603263492"/>
                  </a:ext>
                </a:extLst>
              </a:tr>
              <a:tr h="496657">
                <a:tc>
                  <a:txBody>
                    <a:bodyPr/>
                    <a:lstStyle/>
                    <a:p>
                      <a:pPr algn="l">
                        <a:spcAft>
                          <a:spcPts val="0"/>
                        </a:spcAft>
                      </a:pPr>
                      <a:r>
                        <a:rPr lang="ja-JP" sz="2400" b="0" dirty="0">
                          <a:effectLst/>
                        </a:rPr>
                        <a:t>森林法</a:t>
                      </a:r>
                      <a:endParaRPr lang="ja-JP" sz="2400" b="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algn="l">
                        <a:spcAft>
                          <a:spcPts val="0"/>
                        </a:spcAft>
                      </a:pPr>
                      <a:r>
                        <a:rPr lang="ja-JP" sz="2400" dirty="0">
                          <a:effectLst/>
                        </a:rPr>
                        <a:t>保安林内作業許可</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165540083"/>
                  </a:ext>
                </a:extLst>
              </a:tr>
              <a:tr h="832904">
                <a:tc>
                  <a:txBody>
                    <a:bodyPr/>
                    <a:lstStyle/>
                    <a:p>
                      <a:pPr algn="l">
                        <a:spcAft>
                          <a:spcPts val="0"/>
                        </a:spcAft>
                      </a:pPr>
                      <a:r>
                        <a:rPr lang="ja-JP" sz="2400" b="0" dirty="0">
                          <a:effectLst/>
                        </a:rPr>
                        <a:t>自然公園法</a:t>
                      </a:r>
                      <a:endParaRPr lang="ja-JP" sz="2400" b="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algn="l">
                        <a:spcAft>
                          <a:spcPts val="0"/>
                        </a:spcAft>
                      </a:pPr>
                      <a:r>
                        <a:rPr lang="ja-JP" sz="2400" dirty="0">
                          <a:effectLst/>
                        </a:rPr>
                        <a:t>捕獲許可</a:t>
                      </a:r>
                      <a:endParaRPr lang="en-US" altLang="ja-JP" sz="2400" dirty="0">
                        <a:effectLst/>
                      </a:endParaRPr>
                    </a:p>
                    <a:p>
                      <a:pPr algn="l">
                        <a:spcAft>
                          <a:spcPts val="0"/>
                        </a:spcAft>
                      </a:pPr>
                      <a:r>
                        <a:rPr lang="ja-JP" sz="2400" dirty="0">
                          <a:effectLst/>
                        </a:rPr>
                        <a:t>（ただし、特別保護地区に限って必要</a:t>
                      </a:r>
                      <a:r>
                        <a:rPr lang="ja-JP" altLang="en-US" sz="2400" dirty="0">
                          <a:effectLst/>
                        </a:rPr>
                        <a:t>。</a:t>
                      </a:r>
                      <a:r>
                        <a:rPr lang="ja-JP" sz="2400" dirty="0">
                          <a:effectLst/>
                        </a:rPr>
                        <a:t>）</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430999875"/>
                  </a:ext>
                </a:extLst>
              </a:tr>
              <a:tr h="496657">
                <a:tc>
                  <a:txBody>
                    <a:bodyPr/>
                    <a:lstStyle/>
                    <a:p>
                      <a:pPr algn="l">
                        <a:spcAft>
                          <a:spcPts val="0"/>
                        </a:spcAft>
                      </a:pPr>
                      <a:r>
                        <a:rPr lang="ja-JP" sz="2400" b="0" dirty="0">
                          <a:effectLst/>
                        </a:rPr>
                        <a:t>火薬類取締法</a:t>
                      </a:r>
                      <a:endParaRPr lang="ja-JP" sz="2400" b="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algn="l">
                        <a:spcAft>
                          <a:spcPts val="0"/>
                        </a:spcAft>
                      </a:pPr>
                      <a:r>
                        <a:rPr lang="ja-JP" sz="2400" dirty="0">
                          <a:effectLst/>
                        </a:rPr>
                        <a:t>火薬類許可譲受</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4025488231"/>
                  </a:ext>
                </a:extLst>
              </a:tr>
              <a:tr h="496657">
                <a:tc>
                  <a:txBody>
                    <a:bodyPr/>
                    <a:lstStyle/>
                    <a:p>
                      <a:pPr algn="l">
                        <a:spcAft>
                          <a:spcPts val="0"/>
                        </a:spcAft>
                      </a:pPr>
                      <a:r>
                        <a:rPr lang="ja-JP" sz="2400" b="0" dirty="0">
                          <a:effectLst/>
                        </a:rPr>
                        <a:t>火薬類取締法</a:t>
                      </a:r>
                      <a:endParaRPr lang="ja-JP" sz="2400" b="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algn="l">
                        <a:spcAft>
                          <a:spcPts val="0"/>
                        </a:spcAft>
                      </a:pPr>
                      <a:r>
                        <a:rPr lang="ja-JP" sz="2400" dirty="0">
                          <a:effectLst/>
                        </a:rPr>
                        <a:t>火薬類消費許可</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459784233"/>
                  </a:ext>
                </a:extLst>
              </a:tr>
            </a:tbl>
          </a:graphicData>
        </a:graphic>
      </p:graphicFrame>
      <p:sp>
        <p:nvSpPr>
          <p:cNvPr id="2" name="テキスト ボックス 5">
            <a:extLst>
              <a:ext uri="{FF2B5EF4-FFF2-40B4-BE49-F238E27FC236}">
                <a16:creationId xmlns:a16="http://schemas.microsoft.com/office/drawing/2014/main" id="{2AEAAE90-1A2C-C7CF-E127-7F0219406C8E}"/>
              </a:ext>
            </a:extLst>
          </p:cNvPr>
          <p:cNvSpPr txBox="1">
            <a:spLocks noChangeArrowheads="1"/>
          </p:cNvSpPr>
          <p:nvPr/>
        </p:nvSpPr>
        <p:spPr bwMode="auto">
          <a:xfrm>
            <a:off x="6278563" y="6350"/>
            <a:ext cx="28495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92</a:t>
            </a:r>
            <a:r>
              <a:rPr lang="ja-JP" altLang="en-US" sz="2000" dirty="0"/>
              <a:t>ページ</a:t>
            </a:r>
          </a:p>
        </p:txBody>
      </p:sp>
    </p:spTree>
    <p:extLst>
      <p:ext uri="{BB962C8B-B14F-4D97-AF65-F5344CB8AC3E}">
        <p14:creationId xmlns:p14="http://schemas.microsoft.com/office/powerpoint/2010/main" val="2191870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92-93</a:t>
            </a:r>
            <a:r>
              <a:rPr lang="ja-JP" altLang="en-US" sz="2000" dirty="0"/>
              <a:t>ページ</a:t>
            </a: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818000"/>
            <a:ext cx="8820000" cy="5040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rPr>
              <a:t>関係機関との調整</a:t>
            </a:r>
            <a:endParaRPr kumimoji="0" lang="en-US" altLang="ja-JP" sz="3600" dirty="0">
              <a:solidFill>
                <a:schemeClr val="tx1"/>
              </a:solidFill>
            </a:endParaRPr>
          </a:p>
          <a:p>
            <a:pPr marL="533400" indent="-358775" fontAlgn="auto">
              <a:buFont typeface="Wingdings" panose="05000000000000000000" pitchFamily="2" charset="2"/>
              <a:buChar char="Ø"/>
              <a:tabLst>
                <a:tab pos="533400" algn="l"/>
              </a:tabLst>
              <a:defRPr/>
            </a:pPr>
            <a:r>
              <a:rPr kumimoji="0" lang="ja-JP" altLang="en-US" sz="3200" dirty="0">
                <a:solidFill>
                  <a:schemeClr val="tx1"/>
                </a:solidFill>
              </a:rPr>
              <a:t>行政</a:t>
            </a:r>
            <a:endParaRPr kumimoji="0" lang="en-US" altLang="ja-JP" sz="3200" dirty="0">
              <a:solidFill>
                <a:schemeClr val="tx1"/>
              </a:solidFill>
            </a:endParaRPr>
          </a:p>
          <a:p>
            <a:pPr marL="533400" indent="-358775" fontAlgn="auto">
              <a:buFont typeface="Wingdings" panose="05000000000000000000" pitchFamily="2" charset="2"/>
              <a:buChar char="Ø"/>
              <a:tabLst>
                <a:tab pos="533400" algn="l"/>
              </a:tabLst>
              <a:defRPr/>
            </a:pPr>
            <a:r>
              <a:rPr kumimoji="0" lang="ja-JP" altLang="en-US" sz="3200" dirty="0">
                <a:solidFill>
                  <a:schemeClr val="tx1"/>
                </a:solidFill>
              </a:rPr>
              <a:t>地元住民</a:t>
            </a:r>
            <a:endParaRPr kumimoji="0" lang="en-US" altLang="ja-JP" sz="3200" dirty="0">
              <a:solidFill>
                <a:schemeClr val="tx1"/>
              </a:solidFill>
            </a:endParaRPr>
          </a:p>
          <a:p>
            <a:pPr marL="533400" indent="-358775" fontAlgn="auto">
              <a:buFont typeface="Wingdings" panose="05000000000000000000" pitchFamily="2" charset="2"/>
              <a:buChar char="Ø"/>
              <a:tabLst>
                <a:tab pos="533400" algn="l"/>
              </a:tabLst>
              <a:defRPr/>
            </a:pPr>
            <a:r>
              <a:rPr kumimoji="0" lang="ja-JP" altLang="en-US" sz="3200" dirty="0">
                <a:solidFill>
                  <a:schemeClr val="tx1"/>
                </a:solidFill>
              </a:rPr>
              <a:t>警察</a:t>
            </a:r>
            <a:endParaRPr kumimoji="0" lang="en-US" altLang="ja-JP" sz="3200" dirty="0">
              <a:solidFill>
                <a:schemeClr val="tx1"/>
              </a:solidFill>
            </a:endParaRPr>
          </a:p>
          <a:p>
            <a:pPr marL="533400" indent="-358775" fontAlgn="auto">
              <a:buFont typeface="Wingdings" panose="05000000000000000000" pitchFamily="2" charset="2"/>
              <a:buChar char="Ø"/>
              <a:tabLst>
                <a:tab pos="533400" algn="l"/>
              </a:tabLst>
              <a:defRPr/>
            </a:pPr>
            <a:r>
              <a:rPr kumimoji="0" lang="ja-JP" altLang="en-US" sz="3200" dirty="0">
                <a:solidFill>
                  <a:schemeClr val="tx1"/>
                </a:solidFill>
              </a:rPr>
              <a:t>土地所有者　　等</a:t>
            </a:r>
            <a:endParaRPr kumimoji="0" lang="en-US" altLang="ja-JP" sz="3200" dirty="0">
              <a:solidFill>
                <a:schemeClr val="tx1"/>
              </a:solidFill>
            </a:endParaRPr>
          </a:p>
          <a:p>
            <a:pPr marL="533400" indent="-358775" fontAlgn="auto">
              <a:buFont typeface="Wingdings" panose="05000000000000000000" pitchFamily="2" charset="2"/>
              <a:buChar char="Ø"/>
              <a:tabLst>
                <a:tab pos="533400" algn="l"/>
              </a:tabLst>
              <a:defRPr/>
            </a:pPr>
            <a:endParaRPr kumimoji="0" lang="en-US" altLang="ja-JP" sz="1050" dirty="0">
              <a:solidFill>
                <a:schemeClr val="tx1"/>
              </a:solidFill>
            </a:endParaRPr>
          </a:p>
          <a:p>
            <a:pPr marL="533400" indent="-358775" fontAlgn="auto">
              <a:buFont typeface="Wingdings" panose="05000000000000000000" pitchFamily="2" charset="2"/>
              <a:buChar char="Ø"/>
              <a:tabLst>
                <a:tab pos="533400" algn="l"/>
              </a:tabLst>
              <a:defRPr/>
            </a:pPr>
            <a:r>
              <a:rPr kumimoji="0" lang="ja-JP" altLang="en-US" sz="3600" dirty="0">
                <a:solidFill>
                  <a:schemeClr val="tx1"/>
                </a:solidFill>
              </a:rPr>
              <a:t>事業がスムーズに行われるよう、発注者と受注者で役割を分担。</a:t>
            </a:r>
            <a:endParaRPr kumimoji="0" lang="en-US" altLang="ja-JP" sz="3600" dirty="0">
              <a:solidFill>
                <a:schemeClr val="tx1"/>
              </a:solidFill>
            </a:endParaRPr>
          </a:p>
        </p:txBody>
      </p:sp>
      <p:sp>
        <p:nvSpPr>
          <p:cNvPr id="3" name="コンテンツ プレースホルダー 2">
            <a:extLst>
              <a:ext uri="{FF2B5EF4-FFF2-40B4-BE49-F238E27FC236}">
                <a16:creationId xmlns:a16="http://schemas.microsoft.com/office/drawing/2014/main" id="{F73DC36F-E3B9-6019-318F-2326672898DC}"/>
              </a:ext>
            </a:extLst>
          </p:cNvPr>
          <p:cNvSpPr txBox="1">
            <a:spLocks/>
          </p:cNvSpPr>
          <p:nvPr/>
        </p:nvSpPr>
        <p:spPr bwMode="auto">
          <a:xfrm>
            <a:off x="0" y="-477566"/>
            <a:ext cx="8641080" cy="211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5.4 </a:t>
            </a:r>
            <a:r>
              <a:rPr lang="ja-JP" altLang="en-US" sz="4000" u="sng" dirty="0">
                <a:latin typeface="ＭＳ ゴシック" panose="020B0609070205080204" pitchFamily="49" charset="-128"/>
                <a:ea typeface="ＭＳ ゴシック" panose="020B0609070205080204" pitchFamily="49" charset="-128"/>
              </a:rPr>
              <a:t>必要な許可の取得や</a:t>
            </a:r>
            <a:endParaRPr lang="en-US" altLang="ja-JP" sz="4000" u="sng"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latin typeface="ＭＳ ゴシック" panose="020B0609070205080204" pitchFamily="49" charset="-128"/>
                <a:ea typeface="ＭＳ ゴシック" panose="020B0609070205080204" pitchFamily="49" charset="-128"/>
              </a:rPr>
              <a:t>関係機関等との調整、周知</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353694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23F351C-B338-C44D-315E-B12C349D0C09}"/>
              </a:ext>
            </a:extLst>
          </p:cNvPr>
          <p:cNvSpPr txBox="1"/>
          <p:nvPr/>
        </p:nvSpPr>
        <p:spPr>
          <a:xfrm>
            <a:off x="0" y="402892"/>
            <a:ext cx="6763390" cy="677108"/>
          </a:xfrm>
          <a:prstGeom prst="rect">
            <a:avLst/>
          </a:prstGeom>
          <a:noFill/>
        </p:spPr>
        <p:txBody>
          <a:bodyPr wrap="none" rtlCol="0" anchor="b" anchorCtr="0">
            <a:spAutoFit/>
          </a:bodyPr>
          <a:lstStyle/>
          <a:p>
            <a:r>
              <a:rPr lang="en-US" altLang="ja-JP" sz="3800" dirty="0">
                <a:solidFill>
                  <a:schemeClr val="tx1"/>
                </a:solidFill>
                <a:latin typeface="ＭＳ ゴシック" panose="020B0609070205080204" pitchFamily="49" charset="-128"/>
                <a:ea typeface="ＭＳ ゴシック" panose="020B0609070205080204" pitchFamily="49" charset="-128"/>
              </a:rPr>
              <a:t> </a:t>
            </a:r>
            <a:r>
              <a:rPr lang="en-US" altLang="ja-JP" sz="3800" u="sng" dirty="0">
                <a:latin typeface="ＭＳ ゴシック" panose="020B0609070205080204" pitchFamily="49" charset="-128"/>
                <a:ea typeface="ＭＳ ゴシック" panose="020B0609070205080204" pitchFamily="49" charset="-128"/>
              </a:rPr>
              <a:t>5 </a:t>
            </a:r>
            <a:r>
              <a:rPr lang="ja-JP" altLang="en-US" sz="3800" u="sng" dirty="0">
                <a:solidFill>
                  <a:schemeClr val="tx1"/>
                </a:solidFill>
                <a:latin typeface="ＭＳ ゴシック" panose="020B0609070205080204" pitchFamily="49" charset="-128"/>
                <a:ea typeface="ＭＳ ゴシック" panose="020B0609070205080204" pitchFamily="49" charset="-128"/>
              </a:rPr>
              <a:t>鳥獣捕獲等事業の工程管理</a:t>
            </a:r>
            <a:endParaRPr kumimoji="1" lang="ja-JP" altLang="en-US" sz="3800" u="sng" dirty="0">
              <a:latin typeface="ＭＳ ゴシック" panose="020B0609070205080204" pitchFamily="49" charset="-128"/>
              <a:ea typeface="ＭＳ ゴシック" panose="020B0609070205080204" pitchFamily="49" charset="-128"/>
            </a:endParaRPr>
          </a:p>
        </p:txBody>
      </p:sp>
      <p:sp>
        <p:nvSpPr>
          <p:cNvPr id="4" name="コンテンツ プレースホルダー 2">
            <a:extLst>
              <a:ext uri="{FF2B5EF4-FFF2-40B4-BE49-F238E27FC236}">
                <a16:creationId xmlns:a16="http://schemas.microsoft.com/office/drawing/2014/main" id="{72CB095D-20A6-84FD-4EF5-217517CF47FA}"/>
              </a:ext>
            </a:extLst>
          </p:cNvPr>
          <p:cNvSpPr txBox="1">
            <a:spLocks/>
          </p:cNvSpPr>
          <p:nvPr/>
        </p:nvSpPr>
        <p:spPr>
          <a:xfrm>
            <a:off x="181894" y="1232693"/>
            <a:ext cx="8962105" cy="5057494"/>
          </a:xfrm>
          <a:prstGeom prst="rect">
            <a:avLst/>
          </a:prstGeom>
          <a:noFill/>
          <a:ln>
            <a:noFill/>
          </a:ln>
        </p:spPr>
        <p:txBody>
          <a:bodyPr/>
          <a:lst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5.1</a:t>
            </a:r>
            <a:r>
              <a:rPr kumimoji="0" lang="ja-JP" altLang="en-US" sz="2800" dirty="0">
                <a:solidFill>
                  <a:schemeClr val="tx1"/>
                </a:solidFill>
                <a:latin typeface="ＭＳ ゴシック" panose="020B0609070205080204" pitchFamily="49" charset="-128"/>
                <a:ea typeface="ＭＳ ゴシック" panose="020B0609070205080204" pitchFamily="49" charset="-128"/>
              </a:rPr>
              <a:t>　鳥獣捕獲等事業の流れ</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5.2</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事前調査</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5.3</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i="0" u="none" strike="noStrike" baseline="0" dirty="0">
                <a:solidFill>
                  <a:schemeClr val="tx1"/>
                </a:solidFill>
                <a:latin typeface="ＭＳ ゴシック" panose="020B0609070205080204" pitchFamily="49" charset="-128"/>
                <a:ea typeface="ＭＳ ゴシック" panose="020B0609070205080204" pitchFamily="49" charset="-128"/>
              </a:rPr>
              <a:t>業務計画書の作成 </a:t>
            </a:r>
            <a:endParaRPr kumimoji="0" lang="en-US" altLang="ja-JP" sz="280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5.4</a:t>
            </a:r>
            <a:r>
              <a:rPr kumimoji="0" lang="ja-JP" altLang="en-US" sz="2800" dirty="0">
                <a:solidFill>
                  <a:schemeClr val="tx1"/>
                </a:solidFill>
                <a:latin typeface="ＭＳ ゴシック" panose="020B0609070205080204" pitchFamily="49" charset="-128"/>
                <a:ea typeface="ＭＳ ゴシック" panose="020B0609070205080204" pitchFamily="49" charset="-128"/>
              </a:rPr>
              <a:t>　必要な許可の取得や関係機関等との調整、周知</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b="1" dirty="0">
                <a:solidFill>
                  <a:srgbClr val="C00000"/>
                </a:solidFill>
                <a:latin typeface="ＭＳ ゴシック" panose="020B0609070205080204" pitchFamily="49" charset="-128"/>
                <a:ea typeface="ＭＳ ゴシック" panose="020B0609070205080204" pitchFamily="49" charset="-128"/>
              </a:rPr>
              <a:t>5.5</a:t>
            </a:r>
            <a:r>
              <a:rPr kumimoji="0" lang="ja-JP" altLang="en-US" sz="2800" b="1" dirty="0">
                <a:solidFill>
                  <a:srgbClr val="C00000"/>
                </a:solidFill>
                <a:latin typeface="ＭＳ ゴシック" panose="020B0609070205080204" pitchFamily="49" charset="-128"/>
                <a:ea typeface="ＭＳ ゴシック" panose="020B0609070205080204" pitchFamily="49" charset="-128"/>
              </a:rPr>
              <a:t>　捕獲作業の実施 </a:t>
            </a:r>
            <a:endParaRPr kumimoji="0" lang="en-US" altLang="ja-JP" sz="2800" b="1" dirty="0">
              <a:solidFill>
                <a:srgbClr val="C00000"/>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5.6</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i="0" u="none" strike="noStrike" baseline="0" dirty="0">
                <a:solidFill>
                  <a:schemeClr val="tx1"/>
                </a:solidFill>
                <a:latin typeface="ＭＳ ゴシック" panose="020B0609070205080204" pitchFamily="49" charset="-128"/>
                <a:ea typeface="ＭＳ ゴシック" panose="020B0609070205080204" pitchFamily="49" charset="-128"/>
              </a:rPr>
              <a:t>安全管理マニュアル </a:t>
            </a:r>
            <a:endParaRPr kumimoji="0" lang="en-US" altLang="ja-JP" sz="280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5.7</a:t>
            </a:r>
            <a:r>
              <a:rPr kumimoji="0" lang="ja-JP" altLang="en-US" sz="2800" dirty="0">
                <a:solidFill>
                  <a:schemeClr val="tx1"/>
                </a:solidFill>
                <a:latin typeface="ＭＳ ゴシック" panose="020B0609070205080204" pitchFamily="49" charset="-128"/>
                <a:ea typeface="ＭＳ ゴシック" panose="020B0609070205080204" pitchFamily="49" charset="-128"/>
              </a:rPr>
              <a:t>　受託事業の業務報告書の作成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5.8</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事業完了後に必要な対応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p:txBody>
      </p:sp>
      <p:sp>
        <p:nvSpPr>
          <p:cNvPr id="2" name="テキスト ボックス 5">
            <a:extLst>
              <a:ext uri="{FF2B5EF4-FFF2-40B4-BE49-F238E27FC236}">
                <a16:creationId xmlns:a16="http://schemas.microsoft.com/office/drawing/2014/main" id="{6177B914-2B64-FA46-F9D6-637106457147}"/>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93</a:t>
            </a:r>
            <a:r>
              <a:rPr lang="ja-JP" altLang="en-US" sz="2000" dirty="0"/>
              <a:t>ページ</a:t>
            </a:r>
          </a:p>
        </p:txBody>
      </p:sp>
    </p:spTree>
    <p:extLst>
      <p:ext uri="{BB962C8B-B14F-4D97-AF65-F5344CB8AC3E}">
        <p14:creationId xmlns:p14="http://schemas.microsoft.com/office/powerpoint/2010/main" val="13477144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93</a:t>
            </a:r>
            <a:r>
              <a:rPr lang="ja-JP" altLang="en-US" sz="2000" dirty="0"/>
              <a:t>ページ</a:t>
            </a: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08125" y="1497496"/>
            <a:ext cx="8820000" cy="4825614"/>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業務計画書に沿って捕獲作業を実施</a:t>
            </a: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報告様式やチェックシート等の作業記録を作成し、報告や確認が必要な項目について確認</a:t>
            </a: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「作業記録」の記入</a:t>
            </a:r>
          </a:p>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作業に関わる全ての事業従事者が、</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marL="0" indent="0" fontAlgn="auto">
              <a:buNone/>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　事前に作業内容を十分理解しておく</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marL="0" indent="0" fontAlgn="auto">
              <a:buNone/>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　こと。</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F73DC36F-E3B9-6019-318F-2326672898DC}"/>
              </a:ext>
            </a:extLst>
          </p:cNvPr>
          <p:cNvSpPr txBox="1">
            <a:spLocks/>
          </p:cNvSpPr>
          <p:nvPr/>
        </p:nvSpPr>
        <p:spPr bwMode="auto">
          <a:xfrm>
            <a:off x="0" y="-110799"/>
            <a:ext cx="8126361" cy="1393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5.5 </a:t>
            </a:r>
            <a:r>
              <a:rPr lang="ja-JP" altLang="en-US" sz="4000" u="sng" dirty="0">
                <a:latin typeface="ＭＳ ゴシック" panose="020B0609070205080204" pitchFamily="49" charset="-128"/>
                <a:ea typeface="ＭＳ ゴシック" panose="020B0609070205080204" pitchFamily="49" charset="-128"/>
              </a:rPr>
              <a:t>捕獲作業の実施</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439677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93</a:t>
            </a:r>
            <a:r>
              <a:rPr lang="ja-JP" altLang="en-US" sz="2000" dirty="0"/>
              <a:t>ページ</a:t>
            </a: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818000"/>
            <a:ext cx="8820000" cy="5040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作業開始時と終了時にミーティングを実施</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その日に行う作業や安全管理のために必要な注意事項の確認</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F73DC36F-E3B9-6019-318F-2326672898DC}"/>
              </a:ext>
            </a:extLst>
          </p:cNvPr>
          <p:cNvSpPr txBox="1">
            <a:spLocks/>
          </p:cNvSpPr>
          <p:nvPr/>
        </p:nvSpPr>
        <p:spPr bwMode="auto">
          <a:xfrm>
            <a:off x="0" y="-110799"/>
            <a:ext cx="8126361" cy="1393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5.5 </a:t>
            </a:r>
            <a:r>
              <a:rPr lang="ja-JP" altLang="en-US" sz="4000" u="sng" dirty="0">
                <a:latin typeface="ＭＳ ゴシック" panose="020B0609070205080204" pitchFamily="49" charset="-128"/>
                <a:ea typeface="ＭＳ ゴシック" panose="020B0609070205080204" pitchFamily="49" charset="-128"/>
              </a:rPr>
              <a:t>捕獲作業の実施</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40622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93</a:t>
            </a:r>
            <a:r>
              <a:rPr lang="ja-JP" altLang="en-US" sz="2000" dirty="0"/>
              <a:t>ページ</a:t>
            </a: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818000"/>
            <a:ext cx="8820000" cy="5040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作業マニュアルの作成</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捕獲現場に応じて、事業管理責任者は作業マニュアルを作成する</a:t>
            </a:r>
            <a:endParaRPr kumimoji="0" lang="en-US" altLang="ja-JP" sz="34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endParaRPr kumimoji="0" lang="en-US" altLang="ja-JP" sz="34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作業全体の流れや作業項目を整理し、捕獲従事者に十分理解させたうえで、捕獲作業に従事させる。</a:t>
            </a:r>
            <a:endParaRPr kumimoji="0" lang="en-US" altLang="ja-JP" sz="3400" dirty="0">
              <a:solidFill>
                <a:schemeClr val="tx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F73DC36F-E3B9-6019-318F-2326672898DC}"/>
              </a:ext>
            </a:extLst>
          </p:cNvPr>
          <p:cNvSpPr txBox="1">
            <a:spLocks/>
          </p:cNvSpPr>
          <p:nvPr/>
        </p:nvSpPr>
        <p:spPr bwMode="auto">
          <a:xfrm>
            <a:off x="0" y="-110799"/>
            <a:ext cx="8126361" cy="1393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5.5 </a:t>
            </a:r>
            <a:r>
              <a:rPr lang="ja-JP" altLang="en-US" sz="4000" u="sng" dirty="0">
                <a:latin typeface="ＭＳ ゴシック" panose="020B0609070205080204" pitchFamily="49" charset="-128"/>
                <a:ea typeface="ＭＳ ゴシック" panose="020B0609070205080204" pitchFamily="49" charset="-128"/>
              </a:rPr>
              <a:t>捕獲作業の実施</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410852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93-94</a:t>
            </a:r>
            <a:r>
              <a:rPr lang="ja-JP" altLang="en-US" sz="2000" dirty="0"/>
              <a:t>ページ</a:t>
            </a: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818000"/>
            <a:ext cx="8820000" cy="5040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主な確認事項</a:t>
            </a:r>
            <a:r>
              <a:rPr kumimoji="0" lang="en-US" altLang="ja-JP" sz="3600" dirty="0">
                <a:solidFill>
                  <a:schemeClr val="tx1"/>
                </a:solidFill>
                <a:latin typeface="ＭＳ ゴシック" panose="020B0609070205080204" pitchFamily="49" charset="-128"/>
                <a:ea typeface="ＭＳ ゴシック" panose="020B0609070205080204" pitchFamily="49" charset="-128"/>
              </a:rPr>
              <a:t> </a:t>
            </a: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当日の業務内容の確認</a:t>
            </a:r>
            <a:endParaRPr kumimoji="0" lang="en-US" altLang="ja-JP" sz="3400" dirty="0">
              <a:solidFill>
                <a:schemeClr val="tx1"/>
              </a:solidFill>
              <a:latin typeface="ＭＳ ゴシック" panose="020B0609070205080204" pitchFamily="49" charset="-128"/>
              <a:ea typeface="ＭＳ ゴシック" panose="020B0609070205080204" pitchFamily="49" charset="-128"/>
            </a:endParaRPr>
          </a:p>
          <a:p>
            <a:pPr marL="201168" lvl="1" indent="0" fontAlgn="auto">
              <a:buNone/>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　</a:t>
            </a:r>
            <a:r>
              <a:rPr kumimoji="0" lang="ja-JP" altLang="en-US" sz="2800" dirty="0">
                <a:solidFill>
                  <a:schemeClr val="tx1"/>
                </a:solidFill>
                <a:latin typeface="ＭＳ ゴシック" panose="020B0609070205080204" pitchFamily="49" charset="-128"/>
                <a:ea typeface="ＭＳ ゴシック" panose="020B0609070205080204" pitchFamily="49" charset="-128"/>
              </a:rPr>
              <a:t>捕獲方法、スケジュール、場所、役割分担等</a:t>
            </a:r>
            <a:endParaRPr kumimoji="0" lang="ja-JP" altLang="en-US" sz="34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従事者の健康状態の確認、装備チェック </a:t>
            </a: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連絡方法の確認 </a:t>
            </a: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注意事項の確認 </a:t>
            </a: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要報告項目と報告方法の確認 </a:t>
            </a:r>
          </a:p>
        </p:txBody>
      </p:sp>
      <p:sp>
        <p:nvSpPr>
          <p:cNvPr id="3" name="コンテンツ プレースホルダー 2">
            <a:extLst>
              <a:ext uri="{FF2B5EF4-FFF2-40B4-BE49-F238E27FC236}">
                <a16:creationId xmlns:a16="http://schemas.microsoft.com/office/drawing/2014/main" id="{F73DC36F-E3B9-6019-318F-2326672898DC}"/>
              </a:ext>
            </a:extLst>
          </p:cNvPr>
          <p:cNvSpPr txBox="1">
            <a:spLocks/>
          </p:cNvSpPr>
          <p:nvPr/>
        </p:nvSpPr>
        <p:spPr bwMode="auto">
          <a:xfrm>
            <a:off x="0" y="-103777"/>
            <a:ext cx="8126361"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5.5.1 </a:t>
            </a:r>
            <a:r>
              <a:rPr lang="ja-JP" altLang="en-US" sz="4000" u="sng" dirty="0">
                <a:latin typeface="ＭＳ ゴシック" panose="020B0609070205080204" pitchFamily="49" charset="-128"/>
                <a:ea typeface="ＭＳ ゴシック" panose="020B0609070205080204" pitchFamily="49" charset="-128"/>
              </a:rPr>
              <a:t>作業開始時ミーティング</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868498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94</a:t>
            </a:r>
            <a:r>
              <a:rPr lang="ja-JP" altLang="en-US" sz="2000" dirty="0"/>
              <a:t>ページ</a:t>
            </a: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818000"/>
            <a:ext cx="8820000" cy="5040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捕獲作業は原則として２名以上で実施</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一時的に単独で作業することがある場合は、無線や携帯電話での定時的な連絡等を行う。</a:t>
            </a: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a:p>
            <a:pPr marL="533400" indent="-533400" fontAlgn="auto">
              <a:buFont typeface="Wingdings" panose="05000000000000000000" pitchFamily="2" charset="2"/>
              <a:buChar char="q"/>
              <a:defRPr/>
            </a:pPr>
            <a:endParaRPr kumimoji="0" lang="ja-JP" altLang="en-US" sz="3400" dirty="0">
              <a:solidFill>
                <a:schemeClr val="tx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F73DC36F-E3B9-6019-318F-2326672898DC}"/>
              </a:ext>
            </a:extLst>
          </p:cNvPr>
          <p:cNvSpPr txBox="1">
            <a:spLocks/>
          </p:cNvSpPr>
          <p:nvPr/>
        </p:nvSpPr>
        <p:spPr bwMode="auto">
          <a:xfrm>
            <a:off x="0" y="-103777"/>
            <a:ext cx="8126361"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5.5.2 </a:t>
            </a:r>
            <a:r>
              <a:rPr lang="ja-JP" altLang="en-US" sz="4000" u="sng" dirty="0">
                <a:latin typeface="ＭＳ ゴシック" panose="020B0609070205080204" pitchFamily="49" charset="-128"/>
                <a:ea typeface="ＭＳ ゴシック" panose="020B0609070205080204" pitchFamily="49" charset="-128"/>
              </a:rPr>
              <a:t>作業の実施</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700834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94</a:t>
            </a:r>
            <a:r>
              <a:rPr lang="ja-JP" altLang="en-US" sz="2000" dirty="0"/>
              <a:t>ページ</a:t>
            </a: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3999" y="1818000"/>
            <a:ext cx="8915865" cy="5040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捕獲個体の搬出・処理</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業務計画書に定めた方法に沿って搬出・処分</a:t>
            </a: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a:p>
            <a:pPr marL="533400" indent="-533400" fontAlgn="auto">
              <a:buFont typeface="Wingdings" panose="05000000000000000000" pitchFamily="2" charset="2"/>
              <a:buChar char="q"/>
              <a:defRPr/>
            </a:pPr>
            <a:endParaRPr kumimoji="0" lang="ja-JP" altLang="en-US" sz="3400" dirty="0">
              <a:solidFill>
                <a:schemeClr val="tx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F73DC36F-E3B9-6019-318F-2326672898DC}"/>
              </a:ext>
            </a:extLst>
          </p:cNvPr>
          <p:cNvSpPr txBox="1">
            <a:spLocks/>
          </p:cNvSpPr>
          <p:nvPr/>
        </p:nvSpPr>
        <p:spPr bwMode="auto">
          <a:xfrm>
            <a:off x="0" y="-103777"/>
            <a:ext cx="8126361"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5.5.2 </a:t>
            </a:r>
            <a:r>
              <a:rPr lang="ja-JP" altLang="en-US" sz="4000" u="sng" dirty="0">
                <a:latin typeface="ＭＳ ゴシック" panose="020B0609070205080204" pitchFamily="49" charset="-128"/>
                <a:ea typeface="ＭＳ ゴシック" panose="020B0609070205080204" pitchFamily="49" charset="-128"/>
              </a:rPr>
              <a:t>作業の実施</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96435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84-85</a:t>
            </a:r>
            <a:r>
              <a:rPr lang="ja-JP" altLang="en-US" sz="2000" dirty="0"/>
              <a:t>ページ</a:t>
            </a:r>
          </a:p>
        </p:txBody>
      </p:sp>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1" y="-477566"/>
            <a:ext cx="8770937" cy="211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5.1.1 </a:t>
            </a:r>
            <a:r>
              <a:rPr lang="ja-JP" altLang="en-US" sz="4000" u="sng" dirty="0">
                <a:latin typeface="ＭＳ ゴシック" panose="020B0609070205080204" pitchFamily="49" charset="-128"/>
                <a:ea typeface="ＭＳ ゴシック" panose="020B0609070205080204" pitchFamily="49" charset="-128"/>
              </a:rPr>
              <a:t>委託又は請負で実施する</a:t>
            </a:r>
            <a:endParaRPr lang="en-US" altLang="ja-JP" sz="4000" u="sng"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latin typeface="ＭＳ ゴシック" panose="020B0609070205080204" pitchFamily="49" charset="-128"/>
                <a:ea typeface="ＭＳ ゴシック" panose="020B0609070205080204" pitchFamily="49" charset="-128"/>
              </a:rPr>
              <a:t>鳥獣捕獲等事業   </a:t>
            </a:r>
            <a:endParaRPr lang="en-US" altLang="ja-JP" sz="4000" u="sng" dirty="0">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73063" y="1814052"/>
            <a:ext cx="8770937" cy="504394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rPr>
              <a:t>委託・請負業務とは</a:t>
            </a:r>
          </a:p>
          <a:p>
            <a:pPr marL="533400" indent="-358775" fontAlgn="auto">
              <a:buFont typeface="Wingdings" panose="05000000000000000000" pitchFamily="2" charset="2"/>
              <a:buChar char="Ø"/>
              <a:tabLst>
                <a:tab pos="0" algn="l"/>
                <a:tab pos="717550" algn="l"/>
              </a:tabLst>
              <a:defRPr/>
            </a:pPr>
            <a:r>
              <a:rPr kumimoji="0" lang="ja-JP" altLang="en-US" sz="3200" dirty="0">
                <a:solidFill>
                  <a:schemeClr val="tx1"/>
                </a:solidFill>
              </a:rPr>
              <a:t>事業主体（発注者）と</a:t>
            </a:r>
            <a:r>
              <a:rPr kumimoji="0" lang="ja-JP" altLang="en-US" sz="3200" u="sng" dirty="0">
                <a:solidFill>
                  <a:srgbClr val="C00000"/>
                </a:solidFill>
              </a:rPr>
              <a:t>契約を締結</a:t>
            </a:r>
            <a:r>
              <a:rPr kumimoji="0" lang="ja-JP" altLang="en-US" sz="3200" dirty="0">
                <a:solidFill>
                  <a:schemeClr val="tx1"/>
                </a:solidFill>
              </a:rPr>
              <a:t>して実施する業務</a:t>
            </a:r>
            <a:endParaRPr kumimoji="0" lang="en-US" altLang="ja-JP" sz="3200" dirty="0">
              <a:solidFill>
                <a:schemeClr val="tx1"/>
              </a:solidFill>
            </a:endParaRPr>
          </a:p>
          <a:p>
            <a:pPr marL="898525" indent="-377825" fontAlgn="auto">
              <a:buFont typeface="Arial" panose="020B0604020202020204" pitchFamily="34" charset="0"/>
              <a:buChar char="•"/>
              <a:defRPr/>
            </a:pPr>
            <a:r>
              <a:rPr kumimoji="0" lang="ja-JP" altLang="en-US" sz="3200" dirty="0">
                <a:solidFill>
                  <a:schemeClr val="tx1"/>
                </a:solidFill>
              </a:rPr>
              <a:t>受注者には、</a:t>
            </a:r>
            <a:r>
              <a:rPr kumimoji="0" lang="ja-JP" altLang="en-US" sz="3200" u="sng" dirty="0">
                <a:solidFill>
                  <a:srgbClr val="C00000"/>
                </a:solidFill>
              </a:rPr>
              <a:t>契約を履行する責任が発生する。</a:t>
            </a:r>
            <a:endParaRPr kumimoji="0" lang="en-US" altLang="ja-JP" sz="3200" u="sng" dirty="0">
              <a:solidFill>
                <a:srgbClr val="C00000"/>
              </a:solidFill>
            </a:endParaRPr>
          </a:p>
          <a:p>
            <a:pPr marL="898525" indent="-377825" fontAlgn="auto">
              <a:buFont typeface="Arial" panose="020B0604020202020204" pitchFamily="34" charset="0"/>
              <a:buChar char="•"/>
              <a:defRPr/>
            </a:pPr>
            <a:r>
              <a:rPr kumimoji="0" lang="ja-JP" altLang="en-US" sz="3200" dirty="0">
                <a:solidFill>
                  <a:schemeClr val="tx1"/>
                </a:solidFill>
              </a:rPr>
              <a:t>契約内容を確実に遂行し、</a:t>
            </a:r>
            <a:r>
              <a:rPr kumimoji="0" lang="ja-JP" altLang="en-US" sz="3200" u="sng" dirty="0">
                <a:solidFill>
                  <a:srgbClr val="C00000"/>
                </a:solidFill>
              </a:rPr>
              <a:t>求められる成果を上げることが要求される。</a:t>
            </a:r>
            <a:endParaRPr kumimoji="0" lang="en-US" altLang="ja-JP" sz="3200" dirty="0">
              <a:solidFill>
                <a:schemeClr val="tx1"/>
              </a:solidFill>
            </a:endParaRPr>
          </a:p>
          <a:p>
            <a:pPr marL="536575" indent="-457200" fontAlgn="auto">
              <a:buFont typeface="Wingdings" panose="05000000000000000000" pitchFamily="2" charset="2"/>
              <a:buChar char="Ø"/>
              <a:defRPr/>
            </a:pPr>
            <a:endParaRPr kumimoji="0" lang="en-US" altLang="ja-JP" sz="2800" dirty="0">
              <a:solidFill>
                <a:schemeClr val="tx1"/>
              </a:solidFill>
            </a:endParaRPr>
          </a:p>
        </p:txBody>
      </p:sp>
    </p:spTree>
    <p:extLst>
      <p:ext uri="{BB962C8B-B14F-4D97-AF65-F5344CB8AC3E}">
        <p14:creationId xmlns:p14="http://schemas.microsoft.com/office/powerpoint/2010/main" val="129186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94</a:t>
            </a:r>
            <a:r>
              <a:rPr lang="ja-JP" altLang="en-US" sz="2000" dirty="0"/>
              <a:t>ページ</a:t>
            </a: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386215"/>
            <a:ext cx="8820000" cy="5471785"/>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捕獲情報の記録</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2800" dirty="0">
                <a:solidFill>
                  <a:schemeClr val="tx1"/>
                </a:solidFill>
                <a:latin typeface="ＭＳ ゴシック" panose="020B0609070205080204" pitchFamily="49" charset="-128"/>
                <a:ea typeface="ＭＳ ゴシック" panose="020B0609070205080204" pitchFamily="49" charset="-128"/>
              </a:rPr>
              <a:t>作業項目</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2800" dirty="0">
                <a:solidFill>
                  <a:schemeClr val="tx1"/>
                </a:solidFill>
                <a:latin typeface="ＭＳ ゴシック" panose="020B0609070205080204" pitchFamily="49" charset="-128"/>
                <a:ea typeface="ＭＳ ゴシック" panose="020B0609070205080204" pitchFamily="49" charset="-128"/>
              </a:rPr>
              <a:t>捕獲場所</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2800" dirty="0">
                <a:solidFill>
                  <a:schemeClr val="tx1"/>
                </a:solidFill>
                <a:latin typeface="ＭＳ ゴシック" panose="020B0609070205080204" pitchFamily="49" charset="-128"/>
                <a:ea typeface="ＭＳ ゴシック" panose="020B0609070205080204" pitchFamily="49" charset="-128"/>
              </a:rPr>
              <a:t>作業人数</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2800" dirty="0">
                <a:solidFill>
                  <a:schemeClr val="tx1"/>
                </a:solidFill>
                <a:latin typeface="ＭＳ ゴシック" panose="020B0609070205080204" pitchFamily="49" charset="-128"/>
                <a:ea typeface="ＭＳ ゴシック" panose="020B0609070205080204" pitchFamily="49" charset="-128"/>
              </a:rPr>
              <a:t>捕獲した鳥獣の種類</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2800" dirty="0">
                <a:solidFill>
                  <a:schemeClr val="tx1"/>
                </a:solidFill>
                <a:latin typeface="ＭＳ ゴシック" panose="020B0609070205080204" pitchFamily="49" charset="-128"/>
                <a:ea typeface="ＭＳ ゴシック" panose="020B0609070205080204" pitchFamily="49" charset="-128"/>
              </a:rPr>
              <a:t>捕獲数</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2800" dirty="0">
                <a:solidFill>
                  <a:schemeClr val="tx1"/>
                </a:solidFill>
                <a:latin typeface="ＭＳ ゴシック" panose="020B0609070205080204" pitchFamily="49" charset="-128"/>
                <a:ea typeface="ＭＳ ゴシック" panose="020B0609070205080204" pitchFamily="49" charset="-128"/>
              </a:rPr>
              <a:t>目撃数</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2800" dirty="0">
                <a:solidFill>
                  <a:schemeClr val="tx1"/>
                </a:solidFill>
                <a:latin typeface="ＭＳ ゴシック" panose="020B0609070205080204" pitchFamily="49" charset="-128"/>
                <a:ea typeface="ＭＳ ゴシック" panose="020B0609070205080204" pitchFamily="49" charset="-128"/>
              </a:rPr>
              <a:t>捕獲に使用した猟具の種類</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2800" dirty="0">
                <a:solidFill>
                  <a:schemeClr val="tx1"/>
                </a:solidFill>
                <a:latin typeface="ＭＳ ゴシック" panose="020B0609070205080204" pitchFamily="49" charset="-128"/>
                <a:ea typeface="ＭＳ ゴシック" panose="020B0609070205080204" pitchFamily="49" charset="-128"/>
              </a:rPr>
              <a:t>わなの稼働数</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2800" dirty="0">
                <a:solidFill>
                  <a:schemeClr val="tx1"/>
                </a:solidFill>
                <a:latin typeface="ＭＳ ゴシック" panose="020B0609070205080204" pitchFamily="49" charset="-128"/>
                <a:ea typeface="ＭＳ ゴシック" panose="020B0609070205080204" pitchFamily="49" charset="-128"/>
              </a:rPr>
              <a:t>処置の概要　　　　　　　　　　　　　　等</a:t>
            </a:r>
            <a:endParaRPr kumimoji="0" lang="ja-JP" altLang="en-US" sz="3400" dirty="0">
              <a:solidFill>
                <a:schemeClr val="tx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F73DC36F-E3B9-6019-318F-2326672898DC}"/>
              </a:ext>
            </a:extLst>
          </p:cNvPr>
          <p:cNvSpPr txBox="1">
            <a:spLocks/>
          </p:cNvSpPr>
          <p:nvPr/>
        </p:nvSpPr>
        <p:spPr bwMode="auto">
          <a:xfrm>
            <a:off x="0" y="-103777"/>
            <a:ext cx="8126361"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5.5.2 </a:t>
            </a:r>
            <a:r>
              <a:rPr lang="ja-JP" altLang="en-US" sz="4000" u="sng" dirty="0">
                <a:latin typeface="ＭＳ ゴシック" panose="020B0609070205080204" pitchFamily="49" charset="-128"/>
                <a:ea typeface="ＭＳ ゴシック" panose="020B0609070205080204" pitchFamily="49" charset="-128"/>
              </a:rPr>
              <a:t>作業の実施</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239011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95</a:t>
            </a:r>
            <a:r>
              <a:rPr lang="ja-JP" altLang="en-US" sz="2000" dirty="0"/>
              <a:t>ページ</a:t>
            </a: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386215"/>
            <a:ext cx="8820000" cy="5471785"/>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主な確認事項</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終了した業務内容と捕獲成果</a:t>
            </a:r>
            <a:endParaRPr kumimoji="0" lang="en-US" altLang="ja-JP" sz="34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進行状況の確認 </a:t>
            </a: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報告事項の確認 </a:t>
            </a: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注意事項、反省点の確認 </a:t>
            </a: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作業記録や報告書の提出  </a:t>
            </a:r>
          </a:p>
          <a:p>
            <a:pPr marL="533400" indent="-533400" fontAlgn="auto">
              <a:buFont typeface="Wingdings" panose="05000000000000000000" pitchFamily="2" charset="2"/>
              <a:buChar char="q"/>
              <a:defRPr/>
            </a:pPr>
            <a:endParaRPr kumimoji="0" lang="ja-JP" altLang="en-US" sz="3400" dirty="0">
              <a:solidFill>
                <a:schemeClr val="tx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F73DC36F-E3B9-6019-318F-2326672898DC}"/>
              </a:ext>
            </a:extLst>
          </p:cNvPr>
          <p:cNvSpPr txBox="1">
            <a:spLocks/>
          </p:cNvSpPr>
          <p:nvPr/>
        </p:nvSpPr>
        <p:spPr bwMode="auto">
          <a:xfrm>
            <a:off x="0" y="-103777"/>
            <a:ext cx="8126361"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5.5.3 </a:t>
            </a:r>
            <a:r>
              <a:rPr lang="ja-JP" altLang="en-US" sz="4000" u="sng" dirty="0">
                <a:latin typeface="ＭＳ ゴシック" panose="020B0609070205080204" pitchFamily="49" charset="-128"/>
                <a:ea typeface="ＭＳ ゴシック" panose="020B0609070205080204" pitchFamily="49" charset="-128"/>
              </a:rPr>
              <a:t>作業終了時ミーティング</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240184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23F351C-B338-C44D-315E-B12C349D0C09}"/>
              </a:ext>
            </a:extLst>
          </p:cNvPr>
          <p:cNvSpPr txBox="1"/>
          <p:nvPr/>
        </p:nvSpPr>
        <p:spPr>
          <a:xfrm>
            <a:off x="0" y="402892"/>
            <a:ext cx="6763390" cy="677108"/>
          </a:xfrm>
          <a:prstGeom prst="rect">
            <a:avLst/>
          </a:prstGeom>
          <a:noFill/>
        </p:spPr>
        <p:txBody>
          <a:bodyPr wrap="none" rtlCol="0" anchor="b" anchorCtr="0">
            <a:spAutoFit/>
          </a:bodyPr>
          <a:lstStyle/>
          <a:p>
            <a:r>
              <a:rPr lang="en-US" altLang="ja-JP" sz="3800" dirty="0">
                <a:solidFill>
                  <a:schemeClr val="tx1"/>
                </a:solidFill>
                <a:latin typeface="ＭＳ ゴシック" panose="020B0609070205080204" pitchFamily="49" charset="-128"/>
                <a:ea typeface="ＭＳ ゴシック" panose="020B0609070205080204" pitchFamily="49" charset="-128"/>
              </a:rPr>
              <a:t> </a:t>
            </a:r>
            <a:r>
              <a:rPr lang="en-US" altLang="ja-JP" sz="3800" u="sng" dirty="0">
                <a:latin typeface="ＭＳ ゴシック" panose="020B0609070205080204" pitchFamily="49" charset="-128"/>
                <a:ea typeface="ＭＳ ゴシック" panose="020B0609070205080204" pitchFamily="49" charset="-128"/>
              </a:rPr>
              <a:t>5 </a:t>
            </a:r>
            <a:r>
              <a:rPr lang="ja-JP" altLang="en-US" sz="3800" u="sng" dirty="0">
                <a:solidFill>
                  <a:schemeClr val="tx1"/>
                </a:solidFill>
                <a:latin typeface="ＭＳ ゴシック" panose="020B0609070205080204" pitchFamily="49" charset="-128"/>
                <a:ea typeface="ＭＳ ゴシック" panose="020B0609070205080204" pitchFamily="49" charset="-128"/>
              </a:rPr>
              <a:t>鳥獣捕獲等事業の工程管理</a:t>
            </a:r>
            <a:endParaRPr kumimoji="1" lang="ja-JP" altLang="en-US" sz="3800" u="sng" dirty="0">
              <a:latin typeface="ＭＳ ゴシック" panose="020B0609070205080204" pitchFamily="49" charset="-128"/>
              <a:ea typeface="ＭＳ ゴシック" panose="020B0609070205080204" pitchFamily="49" charset="-128"/>
            </a:endParaRPr>
          </a:p>
        </p:txBody>
      </p:sp>
      <p:sp>
        <p:nvSpPr>
          <p:cNvPr id="4" name="コンテンツ プレースホルダー 2">
            <a:extLst>
              <a:ext uri="{FF2B5EF4-FFF2-40B4-BE49-F238E27FC236}">
                <a16:creationId xmlns:a16="http://schemas.microsoft.com/office/drawing/2014/main" id="{72CB095D-20A6-84FD-4EF5-217517CF47FA}"/>
              </a:ext>
            </a:extLst>
          </p:cNvPr>
          <p:cNvSpPr txBox="1">
            <a:spLocks/>
          </p:cNvSpPr>
          <p:nvPr/>
        </p:nvSpPr>
        <p:spPr>
          <a:xfrm>
            <a:off x="181894" y="1232693"/>
            <a:ext cx="8962105" cy="5057494"/>
          </a:xfrm>
          <a:prstGeom prst="rect">
            <a:avLst/>
          </a:prstGeom>
          <a:noFill/>
          <a:ln>
            <a:noFill/>
          </a:ln>
        </p:spPr>
        <p:txBody>
          <a:bodyPr/>
          <a:lst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5.1</a:t>
            </a:r>
            <a:r>
              <a:rPr kumimoji="0" lang="ja-JP" altLang="en-US" sz="2800" dirty="0">
                <a:solidFill>
                  <a:schemeClr val="tx1"/>
                </a:solidFill>
                <a:latin typeface="ＭＳ ゴシック" panose="020B0609070205080204" pitchFamily="49" charset="-128"/>
                <a:ea typeface="ＭＳ ゴシック" panose="020B0609070205080204" pitchFamily="49" charset="-128"/>
              </a:rPr>
              <a:t>　鳥獣捕獲等事業の流れ</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5.2</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事前調査</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5.3</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i="0" u="none" strike="noStrike" baseline="0" dirty="0">
                <a:solidFill>
                  <a:schemeClr val="tx1"/>
                </a:solidFill>
                <a:latin typeface="ＭＳ ゴシック" panose="020B0609070205080204" pitchFamily="49" charset="-128"/>
                <a:ea typeface="ＭＳ ゴシック" panose="020B0609070205080204" pitchFamily="49" charset="-128"/>
              </a:rPr>
              <a:t>業務計画書の作成 </a:t>
            </a:r>
            <a:endParaRPr kumimoji="0" lang="en-US" altLang="ja-JP" sz="280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5.4</a:t>
            </a:r>
            <a:r>
              <a:rPr kumimoji="0" lang="ja-JP" altLang="en-US" sz="2800" dirty="0">
                <a:solidFill>
                  <a:schemeClr val="tx1"/>
                </a:solidFill>
                <a:latin typeface="ＭＳ ゴシック" panose="020B0609070205080204" pitchFamily="49" charset="-128"/>
                <a:ea typeface="ＭＳ ゴシック" panose="020B0609070205080204" pitchFamily="49" charset="-128"/>
              </a:rPr>
              <a:t>　必要な許可の取得や関係機関等との調整、周知</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5.5</a:t>
            </a:r>
            <a:r>
              <a:rPr kumimoji="0" lang="ja-JP" altLang="en-US" sz="2800" dirty="0">
                <a:solidFill>
                  <a:schemeClr val="tx1"/>
                </a:solidFill>
                <a:latin typeface="ＭＳ ゴシック" panose="020B0609070205080204" pitchFamily="49" charset="-128"/>
                <a:ea typeface="ＭＳ ゴシック" panose="020B0609070205080204" pitchFamily="49" charset="-128"/>
              </a:rPr>
              <a:t>　捕獲作業の実施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b="1" dirty="0">
                <a:solidFill>
                  <a:srgbClr val="C00000"/>
                </a:solidFill>
                <a:latin typeface="ＭＳ ゴシック" panose="020B0609070205080204" pitchFamily="49" charset="-128"/>
                <a:ea typeface="ＭＳ ゴシック" panose="020B0609070205080204" pitchFamily="49" charset="-128"/>
              </a:rPr>
              <a:t>5.6</a:t>
            </a:r>
            <a:r>
              <a:rPr kumimoji="0" lang="ja-JP" altLang="en-US" sz="2800" b="1" dirty="0">
                <a:solidFill>
                  <a:srgbClr val="C00000"/>
                </a:solidFill>
                <a:latin typeface="ＭＳ ゴシック" panose="020B0609070205080204" pitchFamily="49" charset="-128"/>
                <a:ea typeface="ＭＳ ゴシック" panose="020B0609070205080204" pitchFamily="49" charset="-128"/>
              </a:rPr>
              <a:t>　</a:t>
            </a:r>
            <a:r>
              <a:rPr lang="ja-JP" altLang="en-US" sz="2800" b="1" i="0" u="none" strike="noStrike" baseline="0" dirty="0">
                <a:solidFill>
                  <a:srgbClr val="C00000"/>
                </a:solidFill>
                <a:latin typeface="ＭＳ ゴシック" panose="020B0609070205080204" pitchFamily="49" charset="-128"/>
                <a:ea typeface="ＭＳ ゴシック" panose="020B0609070205080204" pitchFamily="49" charset="-128"/>
              </a:rPr>
              <a:t>安全管理マニュアル </a:t>
            </a:r>
            <a:endParaRPr kumimoji="0" lang="en-US" altLang="ja-JP" sz="2800" b="1" i="0" u="none" strike="noStrike" baseline="0" dirty="0">
              <a:solidFill>
                <a:srgbClr val="C00000"/>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5.7</a:t>
            </a:r>
            <a:r>
              <a:rPr kumimoji="0" lang="ja-JP" altLang="en-US" sz="2800" dirty="0">
                <a:solidFill>
                  <a:schemeClr val="tx1"/>
                </a:solidFill>
                <a:latin typeface="ＭＳ ゴシック" panose="020B0609070205080204" pitchFamily="49" charset="-128"/>
                <a:ea typeface="ＭＳ ゴシック" panose="020B0609070205080204" pitchFamily="49" charset="-128"/>
              </a:rPr>
              <a:t>　受託事業の業務報告書の作成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5.8</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事業完了後に必要な対応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p:txBody>
      </p:sp>
      <p:sp>
        <p:nvSpPr>
          <p:cNvPr id="2" name="テキスト ボックス 5">
            <a:extLst>
              <a:ext uri="{FF2B5EF4-FFF2-40B4-BE49-F238E27FC236}">
                <a16:creationId xmlns:a16="http://schemas.microsoft.com/office/drawing/2014/main" id="{88F3A1E4-AFD3-7439-742A-860F2D88E30E}"/>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95</a:t>
            </a:r>
            <a:r>
              <a:rPr lang="ja-JP" altLang="en-US" sz="2000" dirty="0"/>
              <a:t>ページ</a:t>
            </a:r>
          </a:p>
        </p:txBody>
      </p:sp>
    </p:spTree>
    <p:extLst>
      <p:ext uri="{BB962C8B-B14F-4D97-AF65-F5344CB8AC3E}">
        <p14:creationId xmlns:p14="http://schemas.microsoft.com/office/powerpoint/2010/main" val="29425565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95</a:t>
            </a:r>
            <a:r>
              <a:rPr lang="ja-JP" altLang="en-US" sz="2000" dirty="0"/>
              <a:t>ページ</a:t>
            </a: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818000"/>
            <a:ext cx="8820000" cy="5040000"/>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捕獲現場で未然に事故を防止するためのマニュアルの整備と運用が必要。</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marL="533400" indent="-533400" fontAlgn="auto">
              <a:buFont typeface="Wingdings" panose="05000000000000000000" pitchFamily="2" charset="2"/>
              <a:buChar char="q"/>
              <a:defRPr/>
            </a:pP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受託した業務ごとに作成する必要がある</a:t>
            </a: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事業管理責任者が中心となり、各捕獲現場に応じたマニュアルを運用していくことが重要。</a:t>
            </a: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F73DC36F-E3B9-6019-318F-2326672898DC}"/>
              </a:ext>
            </a:extLst>
          </p:cNvPr>
          <p:cNvSpPr txBox="1">
            <a:spLocks/>
          </p:cNvSpPr>
          <p:nvPr/>
        </p:nvSpPr>
        <p:spPr bwMode="auto">
          <a:xfrm>
            <a:off x="0" y="-103777"/>
            <a:ext cx="8126361"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5.6 </a:t>
            </a:r>
            <a:r>
              <a:rPr lang="ja-JP" altLang="en-US" sz="4000" u="sng" dirty="0">
                <a:latin typeface="ＭＳ ゴシック" panose="020B0609070205080204" pitchFamily="49" charset="-128"/>
                <a:ea typeface="ＭＳ ゴシック" panose="020B0609070205080204" pitchFamily="49" charset="-128"/>
              </a:rPr>
              <a:t>安全管理マニュアル</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577876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23F351C-B338-C44D-315E-B12C349D0C09}"/>
              </a:ext>
            </a:extLst>
          </p:cNvPr>
          <p:cNvSpPr txBox="1"/>
          <p:nvPr/>
        </p:nvSpPr>
        <p:spPr>
          <a:xfrm>
            <a:off x="0" y="402892"/>
            <a:ext cx="6763390" cy="677108"/>
          </a:xfrm>
          <a:prstGeom prst="rect">
            <a:avLst/>
          </a:prstGeom>
          <a:noFill/>
        </p:spPr>
        <p:txBody>
          <a:bodyPr wrap="none" rtlCol="0" anchor="b" anchorCtr="0">
            <a:spAutoFit/>
          </a:bodyPr>
          <a:lstStyle/>
          <a:p>
            <a:r>
              <a:rPr lang="en-US" altLang="ja-JP" sz="3800" dirty="0">
                <a:solidFill>
                  <a:schemeClr val="tx1"/>
                </a:solidFill>
                <a:latin typeface="ＭＳ ゴシック" panose="020B0609070205080204" pitchFamily="49" charset="-128"/>
                <a:ea typeface="ＭＳ ゴシック" panose="020B0609070205080204" pitchFamily="49" charset="-128"/>
              </a:rPr>
              <a:t> </a:t>
            </a:r>
            <a:r>
              <a:rPr lang="en-US" altLang="ja-JP" sz="3800" u="sng" dirty="0">
                <a:latin typeface="ＭＳ ゴシック" panose="020B0609070205080204" pitchFamily="49" charset="-128"/>
                <a:ea typeface="ＭＳ ゴシック" panose="020B0609070205080204" pitchFamily="49" charset="-128"/>
              </a:rPr>
              <a:t>5 </a:t>
            </a:r>
            <a:r>
              <a:rPr lang="ja-JP" altLang="en-US" sz="3800" u="sng" dirty="0">
                <a:solidFill>
                  <a:schemeClr val="tx1"/>
                </a:solidFill>
                <a:latin typeface="ＭＳ ゴシック" panose="020B0609070205080204" pitchFamily="49" charset="-128"/>
                <a:ea typeface="ＭＳ ゴシック" panose="020B0609070205080204" pitchFamily="49" charset="-128"/>
              </a:rPr>
              <a:t>鳥獣捕獲等事業の工程管理</a:t>
            </a:r>
            <a:endParaRPr kumimoji="1" lang="ja-JP" altLang="en-US" sz="3800" u="sng" dirty="0">
              <a:latin typeface="ＭＳ ゴシック" panose="020B0609070205080204" pitchFamily="49" charset="-128"/>
              <a:ea typeface="ＭＳ ゴシック" panose="020B0609070205080204" pitchFamily="49" charset="-128"/>
            </a:endParaRPr>
          </a:p>
        </p:txBody>
      </p:sp>
      <p:sp>
        <p:nvSpPr>
          <p:cNvPr id="4" name="コンテンツ プレースホルダー 2">
            <a:extLst>
              <a:ext uri="{FF2B5EF4-FFF2-40B4-BE49-F238E27FC236}">
                <a16:creationId xmlns:a16="http://schemas.microsoft.com/office/drawing/2014/main" id="{72CB095D-20A6-84FD-4EF5-217517CF47FA}"/>
              </a:ext>
            </a:extLst>
          </p:cNvPr>
          <p:cNvSpPr txBox="1">
            <a:spLocks/>
          </p:cNvSpPr>
          <p:nvPr/>
        </p:nvSpPr>
        <p:spPr>
          <a:xfrm>
            <a:off x="181894" y="1232693"/>
            <a:ext cx="8962105" cy="5057494"/>
          </a:xfrm>
          <a:prstGeom prst="rect">
            <a:avLst/>
          </a:prstGeom>
          <a:noFill/>
          <a:ln>
            <a:noFill/>
          </a:ln>
        </p:spPr>
        <p:txBody>
          <a:bodyPr/>
          <a:lst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5.1</a:t>
            </a:r>
            <a:r>
              <a:rPr kumimoji="0" lang="ja-JP" altLang="en-US" sz="2800" dirty="0">
                <a:solidFill>
                  <a:schemeClr val="tx1"/>
                </a:solidFill>
                <a:latin typeface="ＭＳ ゴシック" panose="020B0609070205080204" pitchFamily="49" charset="-128"/>
                <a:ea typeface="ＭＳ ゴシック" panose="020B0609070205080204" pitchFamily="49" charset="-128"/>
              </a:rPr>
              <a:t>　鳥獣捕獲等事業の流れ</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5.2</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事前調査</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5.3</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i="0" u="none" strike="noStrike" baseline="0" dirty="0">
                <a:solidFill>
                  <a:schemeClr val="tx1"/>
                </a:solidFill>
                <a:latin typeface="ＭＳ ゴシック" panose="020B0609070205080204" pitchFamily="49" charset="-128"/>
                <a:ea typeface="ＭＳ ゴシック" panose="020B0609070205080204" pitchFamily="49" charset="-128"/>
              </a:rPr>
              <a:t>業務計画書の作成 </a:t>
            </a:r>
            <a:endParaRPr kumimoji="0" lang="en-US" altLang="ja-JP" sz="280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5.4</a:t>
            </a:r>
            <a:r>
              <a:rPr kumimoji="0" lang="ja-JP" altLang="en-US" sz="2800" dirty="0">
                <a:solidFill>
                  <a:schemeClr val="tx1"/>
                </a:solidFill>
                <a:latin typeface="ＭＳ ゴシック" panose="020B0609070205080204" pitchFamily="49" charset="-128"/>
                <a:ea typeface="ＭＳ ゴシック" panose="020B0609070205080204" pitchFamily="49" charset="-128"/>
              </a:rPr>
              <a:t>　必要な許可の取得や関係機関等との調整、周知</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5.5</a:t>
            </a:r>
            <a:r>
              <a:rPr kumimoji="0" lang="ja-JP" altLang="en-US" sz="2800" dirty="0">
                <a:solidFill>
                  <a:schemeClr val="tx1"/>
                </a:solidFill>
                <a:latin typeface="ＭＳ ゴシック" panose="020B0609070205080204" pitchFamily="49" charset="-128"/>
                <a:ea typeface="ＭＳ ゴシック" panose="020B0609070205080204" pitchFamily="49" charset="-128"/>
              </a:rPr>
              <a:t>　捕獲作業の実施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5.6</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i="0" u="none" strike="noStrike" baseline="0" dirty="0">
                <a:solidFill>
                  <a:schemeClr val="tx1"/>
                </a:solidFill>
                <a:latin typeface="ＭＳ ゴシック" panose="020B0609070205080204" pitchFamily="49" charset="-128"/>
                <a:ea typeface="ＭＳ ゴシック" panose="020B0609070205080204" pitchFamily="49" charset="-128"/>
              </a:rPr>
              <a:t>安全管理マニュアル </a:t>
            </a:r>
            <a:endParaRPr kumimoji="0" lang="en-US" altLang="ja-JP" sz="280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b="1" dirty="0">
                <a:solidFill>
                  <a:srgbClr val="C00000"/>
                </a:solidFill>
                <a:latin typeface="ＭＳ ゴシック" panose="020B0609070205080204" pitchFamily="49" charset="-128"/>
                <a:ea typeface="ＭＳ ゴシック" panose="020B0609070205080204" pitchFamily="49" charset="-128"/>
              </a:rPr>
              <a:t>5.7</a:t>
            </a:r>
            <a:r>
              <a:rPr kumimoji="0" lang="ja-JP" altLang="en-US" sz="2800" b="1" dirty="0">
                <a:solidFill>
                  <a:srgbClr val="C00000"/>
                </a:solidFill>
                <a:latin typeface="ＭＳ ゴシック" panose="020B0609070205080204" pitchFamily="49" charset="-128"/>
                <a:ea typeface="ＭＳ ゴシック" panose="020B0609070205080204" pitchFamily="49" charset="-128"/>
              </a:rPr>
              <a:t>　受託事業の業務報告書の作成 </a:t>
            </a:r>
            <a:endParaRPr kumimoji="0" lang="en-US" altLang="ja-JP" sz="2800" b="1" dirty="0">
              <a:solidFill>
                <a:srgbClr val="C00000"/>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5.8</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事業完了後に必要な対応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p:txBody>
      </p:sp>
      <p:sp>
        <p:nvSpPr>
          <p:cNvPr id="2" name="テキスト ボックス 5">
            <a:extLst>
              <a:ext uri="{FF2B5EF4-FFF2-40B4-BE49-F238E27FC236}">
                <a16:creationId xmlns:a16="http://schemas.microsoft.com/office/drawing/2014/main" id="{99AFCD4C-11BD-643D-62F4-7C3A3762A1E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96</a:t>
            </a:r>
            <a:r>
              <a:rPr lang="ja-JP" altLang="en-US" sz="2000" dirty="0"/>
              <a:t>ページ</a:t>
            </a:r>
          </a:p>
        </p:txBody>
      </p:sp>
    </p:spTree>
    <p:extLst>
      <p:ext uri="{BB962C8B-B14F-4D97-AF65-F5344CB8AC3E}">
        <p14:creationId xmlns:p14="http://schemas.microsoft.com/office/powerpoint/2010/main" val="4952843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96</a:t>
            </a:r>
            <a:r>
              <a:rPr lang="ja-JP" altLang="en-US" sz="2000" dirty="0"/>
              <a:t>ページ</a:t>
            </a: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489587"/>
            <a:ext cx="8820000" cy="5368413"/>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全ての業務の終了後には、発注者に業務報告書を提出する必要がある。</a:t>
            </a:r>
          </a:p>
          <a:p>
            <a:pPr lvl="1" fontAlgn="auto">
              <a:buFont typeface="Wingdings" panose="05000000000000000000" pitchFamily="2" charset="2"/>
              <a:buChar char="Ø"/>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業務報告書の目的</a:t>
            </a: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a:p>
            <a:pPr lvl="2" fontAlgn="auto">
              <a:buFont typeface="Arial" panose="020B0604020202020204" pitchFamily="34" charset="0"/>
              <a:buChar char="•"/>
              <a:defRPr/>
            </a:pPr>
            <a:r>
              <a:rPr kumimoji="0" lang="ja-JP" altLang="en-US" sz="2800" dirty="0">
                <a:solidFill>
                  <a:schemeClr val="tx1"/>
                </a:solidFill>
                <a:latin typeface="ＭＳ ゴシック" panose="020B0609070205080204" pitchFamily="49" charset="-128"/>
                <a:ea typeface="ＭＳ ゴシック" panose="020B0609070205080204" pitchFamily="49" charset="-128"/>
              </a:rPr>
              <a:t>実施した業務が仕様を満たしているかを客観的に示す。</a:t>
            </a:r>
          </a:p>
          <a:p>
            <a:pPr lvl="2" fontAlgn="auto">
              <a:buFont typeface="Arial" panose="020B0604020202020204" pitchFamily="34" charset="0"/>
              <a:buChar char="•"/>
              <a:defRPr/>
            </a:pPr>
            <a:r>
              <a:rPr kumimoji="0" lang="ja-JP" altLang="en-US" sz="2800" dirty="0">
                <a:solidFill>
                  <a:schemeClr val="tx1"/>
                </a:solidFill>
                <a:latin typeface="ＭＳ ゴシック" panose="020B0609070205080204" pitchFamily="49" charset="-128"/>
                <a:ea typeface="ＭＳ ゴシック" panose="020B0609070205080204" pitchFamily="49" charset="-128"/>
              </a:rPr>
              <a:t>事業としての改善点、事業者としてより効率的・効果的な捕獲方法や実施体制を検討する</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lvl="2" fontAlgn="auto">
              <a:buFont typeface="Arial" panose="020B0604020202020204" pitchFamily="34" charset="0"/>
              <a:buChar char="•"/>
              <a:defRPr/>
            </a:pPr>
            <a:endParaRPr kumimoji="0" lang="ja-JP" altLang="en-US" sz="28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捕獲情報の記録についても、発注者の指示に従って提出する。 </a:t>
            </a:r>
          </a:p>
          <a:p>
            <a:pPr marL="533400" indent="-533400" fontAlgn="auto">
              <a:buFont typeface="Wingdings" panose="05000000000000000000" pitchFamily="2" charset="2"/>
              <a:buChar char="q"/>
              <a:defRPr/>
            </a:pP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marL="533400" indent="-533400" fontAlgn="auto">
              <a:buFont typeface="Wingdings" panose="05000000000000000000" pitchFamily="2" charset="2"/>
              <a:buChar char="q"/>
              <a:defRPr/>
            </a:pP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F73DC36F-E3B9-6019-318F-2326672898DC}"/>
              </a:ext>
            </a:extLst>
          </p:cNvPr>
          <p:cNvSpPr txBox="1">
            <a:spLocks/>
          </p:cNvSpPr>
          <p:nvPr/>
        </p:nvSpPr>
        <p:spPr bwMode="auto">
          <a:xfrm>
            <a:off x="0" y="-103777"/>
            <a:ext cx="8509820"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5.7 </a:t>
            </a:r>
            <a:r>
              <a:rPr lang="ja-JP" altLang="en-US" sz="4000" u="sng" dirty="0">
                <a:latin typeface="ＭＳ ゴシック" panose="020B0609070205080204" pitchFamily="49" charset="-128"/>
                <a:ea typeface="ＭＳ ゴシック" panose="020B0609070205080204" pitchFamily="49" charset="-128"/>
              </a:rPr>
              <a:t>受託業務の業務報告書の作成</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818834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23F351C-B338-C44D-315E-B12C349D0C09}"/>
              </a:ext>
            </a:extLst>
          </p:cNvPr>
          <p:cNvSpPr txBox="1"/>
          <p:nvPr/>
        </p:nvSpPr>
        <p:spPr>
          <a:xfrm>
            <a:off x="0" y="402892"/>
            <a:ext cx="6763390" cy="677108"/>
          </a:xfrm>
          <a:prstGeom prst="rect">
            <a:avLst/>
          </a:prstGeom>
          <a:noFill/>
        </p:spPr>
        <p:txBody>
          <a:bodyPr wrap="none" rtlCol="0" anchor="b" anchorCtr="0">
            <a:spAutoFit/>
          </a:bodyPr>
          <a:lstStyle/>
          <a:p>
            <a:r>
              <a:rPr lang="en-US" altLang="ja-JP" sz="3800" dirty="0">
                <a:solidFill>
                  <a:schemeClr val="tx1"/>
                </a:solidFill>
                <a:latin typeface="ＭＳ ゴシック" panose="020B0609070205080204" pitchFamily="49" charset="-128"/>
                <a:ea typeface="ＭＳ ゴシック" panose="020B0609070205080204" pitchFamily="49" charset="-128"/>
              </a:rPr>
              <a:t> </a:t>
            </a:r>
            <a:r>
              <a:rPr lang="en-US" altLang="ja-JP" sz="3800" u="sng" dirty="0">
                <a:latin typeface="ＭＳ ゴシック" panose="020B0609070205080204" pitchFamily="49" charset="-128"/>
                <a:ea typeface="ＭＳ ゴシック" panose="020B0609070205080204" pitchFamily="49" charset="-128"/>
              </a:rPr>
              <a:t>5 </a:t>
            </a:r>
            <a:r>
              <a:rPr lang="ja-JP" altLang="en-US" sz="3800" u="sng" dirty="0">
                <a:solidFill>
                  <a:schemeClr val="tx1"/>
                </a:solidFill>
                <a:latin typeface="ＭＳ ゴシック" panose="020B0609070205080204" pitchFamily="49" charset="-128"/>
                <a:ea typeface="ＭＳ ゴシック" panose="020B0609070205080204" pitchFamily="49" charset="-128"/>
              </a:rPr>
              <a:t>鳥獣捕獲等事業の工程管理</a:t>
            </a:r>
            <a:endParaRPr kumimoji="1" lang="ja-JP" altLang="en-US" sz="3800" u="sng" dirty="0">
              <a:latin typeface="ＭＳ ゴシック" panose="020B0609070205080204" pitchFamily="49" charset="-128"/>
              <a:ea typeface="ＭＳ ゴシック" panose="020B0609070205080204" pitchFamily="49" charset="-128"/>
            </a:endParaRPr>
          </a:p>
        </p:txBody>
      </p:sp>
      <p:sp>
        <p:nvSpPr>
          <p:cNvPr id="4" name="コンテンツ プレースホルダー 2">
            <a:extLst>
              <a:ext uri="{FF2B5EF4-FFF2-40B4-BE49-F238E27FC236}">
                <a16:creationId xmlns:a16="http://schemas.microsoft.com/office/drawing/2014/main" id="{72CB095D-20A6-84FD-4EF5-217517CF47FA}"/>
              </a:ext>
            </a:extLst>
          </p:cNvPr>
          <p:cNvSpPr txBox="1">
            <a:spLocks/>
          </p:cNvSpPr>
          <p:nvPr/>
        </p:nvSpPr>
        <p:spPr>
          <a:xfrm>
            <a:off x="181894" y="1232693"/>
            <a:ext cx="8962105" cy="5057494"/>
          </a:xfrm>
          <a:prstGeom prst="rect">
            <a:avLst/>
          </a:prstGeom>
          <a:noFill/>
          <a:ln>
            <a:noFill/>
          </a:ln>
        </p:spPr>
        <p:txBody>
          <a:bodyPr/>
          <a:lst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5.1</a:t>
            </a:r>
            <a:r>
              <a:rPr kumimoji="0" lang="ja-JP" altLang="en-US" sz="2800" dirty="0">
                <a:solidFill>
                  <a:schemeClr val="tx1"/>
                </a:solidFill>
                <a:latin typeface="ＭＳ ゴシック" panose="020B0609070205080204" pitchFamily="49" charset="-128"/>
                <a:ea typeface="ＭＳ ゴシック" panose="020B0609070205080204" pitchFamily="49" charset="-128"/>
              </a:rPr>
              <a:t>　鳥獣捕獲等事業の流れ</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5.2</a:t>
            </a:r>
            <a:r>
              <a:rPr kumimoji="0" lang="ja-JP" altLang="en-US" sz="2800" dirty="0">
                <a:solidFill>
                  <a:schemeClr val="tx1"/>
                </a:solidFill>
                <a:latin typeface="ＭＳ ゴシック" panose="020B0609070205080204" pitchFamily="49" charset="-128"/>
                <a:ea typeface="ＭＳ ゴシック" panose="020B0609070205080204" pitchFamily="49" charset="-128"/>
              </a:rPr>
              <a:t>　事前調査</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5.3</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i="0" u="none" strike="noStrike" baseline="0" dirty="0">
                <a:solidFill>
                  <a:schemeClr val="tx1"/>
                </a:solidFill>
                <a:latin typeface="ＭＳ ゴシック" panose="020B0609070205080204" pitchFamily="49" charset="-128"/>
                <a:ea typeface="ＭＳ ゴシック" panose="020B0609070205080204" pitchFamily="49" charset="-128"/>
              </a:rPr>
              <a:t>業務計画書の作成 </a:t>
            </a:r>
            <a:endParaRPr kumimoji="0" lang="en-US" altLang="ja-JP" sz="280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5.4</a:t>
            </a:r>
            <a:r>
              <a:rPr kumimoji="0" lang="ja-JP" altLang="en-US" sz="2800" dirty="0">
                <a:solidFill>
                  <a:schemeClr val="tx1"/>
                </a:solidFill>
                <a:latin typeface="ＭＳ ゴシック" panose="020B0609070205080204" pitchFamily="49" charset="-128"/>
                <a:ea typeface="ＭＳ ゴシック" panose="020B0609070205080204" pitchFamily="49" charset="-128"/>
              </a:rPr>
              <a:t>　必要な許可の取得や関係機関等との調整、周知</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5.5</a:t>
            </a:r>
            <a:r>
              <a:rPr kumimoji="0" lang="ja-JP" altLang="en-US" sz="2800" dirty="0">
                <a:solidFill>
                  <a:schemeClr val="tx1"/>
                </a:solidFill>
                <a:latin typeface="ＭＳ ゴシック" panose="020B0609070205080204" pitchFamily="49" charset="-128"/>
                <a:ea typeface="ＭＳ ゴシック" panose="020B0609070205080204" pitchFamily="49" charset="-128"/>
              </a:rPr>
              <a:t>　捕獲作業の実施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5.6</a:t>
            </a:r>
            <a:r>
              <a:rPr kumimoji="0"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i="0" u="none" strike="noStrike" baseline="0" dirty="0">
                <a:solidFill>
                  <a:schemeClr val="tx1"/>
                </a:solidFill>
                <a:latin typeface="ＭＳ ゴシック" panose="020B0609070205080204" pitchFamily="49" charset="-128"/>
                <a:ea typeface="ＭＳ ゴシック" panose="020B0609070205080204" pitchFamily="49" charset="-128"/>
              </a:rPr>
              <a:t>安全管理マニュアル </a:t>
            </a:r>
            <a:endParaRPr kumimoji="0" lang="en-US" altLang="ja-JP" sz="2800" i="0" u="none" strike="noStrike" baseline="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dirty="0">
                <a:solidFill>
                  <a:schemeClr val="tx1"/>
                </a:solidFill>
                <a:latin typeface="ＭＳ ゴシック" panose="020B0609070205080204" pitchFamily="49" charset="-128"/>
                <a:ea typeface="ＭＳ ゴシック" panose="020B0609070205080204" pitchFamily="49" charset="-128"/>
              </a:rPr>
              <a:t>5.7</a:t>
            </a:r>
            <a:r>
              <a:rPr kumimoji="0" lang="ja-JP" altLang="en-US" sz="2800" dirty="0">
                <a:solidFill>
                  <a:schemeClr val="tx1"/>
                </a:solidFill>
                <a:latin typeface="ＭＳ ゴシック" panose="020B0609070205080204" pitchFamily="49" charset="-128"/>
                <a:ea typeface="ＭＳ ゴシック" panose="020B0609070205080204" pitchFamily="49" charset="-128"/>
              </a:rPr>
              <a:t>　受託事業の業務報告書の作成 </a:t>
            </a:r>
            <a:endParaRPr kumimoji="0" lang="en-US" altLang="ja-JP" sz="2800" dirty="0">
              <a:solidFill>
                <a:schemeClr val="tx1"/>
              </a:solidFill>
              <a:latin typeface="ＭＳ ゴシック" panose="020B0609070205080204" pitchFamily="49" charset="-128"/>
              <a:ea typeface="ＭＳ ゴシック" panose="020B0609070205080204" pitchFamily="49" charset="-128"/>
            </a:endParaRPr>
          </a:p>
          <a:p>
            <a:pPr eaLnBrk="1" hangingPunct="1">
              <a:lnSpc>
                <a:spcPct val="100000"/>
              </a:lnSpc>
            </a:pPr>
            <a:r>
              <a:rPr kumimoji="0" lang="en-US" altLang="ja-JP" sz="2800" b="1" dirty="0">
                <a:solidFill>
                  <a:srgbClr val="C00000"/>
                </a:solidFill>
                <a:latin typeface="ＭＳ ゴシック" panose="020B0609070205080204" pitchFamily="49" charset="-128"/>
                <a:ea typeface="ＭＳ ゴシック" panose="020B0609070205080204" pitchFamily="49" charset="-128"/>
              </a:rPr>
              <a:t>5.8</a:t>
            </a:r>
            <a:r>
              <a:rPr kumimoji="0" lang="ja-JP" altLang="en-US" sz="2800" b="1" dirty="0">
                <a:solidFill>
                  <a:srgbClr val="C00000"/>
                </a:solidFill>
                <a:latin typeface="ＭＳ ゴシック" panose="020B0609070205080204" pitchFamily="49" charset="-128"/>
                <a:ea typeface="ＭＳ ゴシック" panose="020B0609070205080204" pitchFamily="49" charset="-128"/>
              </a:rPr>
              <a:t>　事業完了後に必要な対応 </a:t>
            </a:r>
            <a:endParaRPr kumimoji="0" lang="en-US" altLang="ja-JP" sz="2800" b="1" dirty="0">
              <a:solidFill>
                <a:srgbClr val="C00000"/>
              </a:solidFill>
              <a:latin typeface="ＭＳ ゴシック" panose="020B0609070205080204" pitchFamily="49" charset="-128"/>
              <a:ea typeface="ＭＳ ゴシック" panose="020B0609070205080204" pitchFamily="49" charset="-128"/>
            </a:endParaRPr>
          </a:p>
        </p:txBody>
      </p:sp>
      <p:sp>
        <p:nvSpPr>
          <p:cNvPr id="2" name="テキスト ボックス 5">
            <a:extLst>
              <a:ext uri="{FF2B5EF4-FFF2-40B4-BE49-F238E27FC236}">
                <a16:creationId xmlns:a16="http://schemas.microsoft.com/office/drawing/2014/main" id="{660F6DBD-7CCA-7452-BA19-00436BA56DB2}"/>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96</a:t>
            </a:r>
            <a:r>
              <a:rPr lang="ja-JP" altLang="en-US" sz="2000" dirty="0"/>
              <a:t>ページ</a:t>
            </a:r>
          </a:p>
        </p:txBody>
      </p:sp>
    </p:spTree>
    <p:extLst>
      <p:ext uri="{BB962C8B-B14F-4D97-AF65-F5344CB8AC3E}">
        <p14:creationId xmlns:p14="http://schemas.microsoft.com/office/powerpoint/2010/main" val="25664723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F296950A-30C3-4C85-9936-7697EF4E4C3F}"/>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96</a:t>
            </a:r>
            <a:r>
              <a:rPr lang="ja-JP" altLang="en-US" sz="2000" dirty="0"/>
              <a:t>ページ</a:t>
            </a: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489587"/>
            <a:ext cx="8820000" cy="5368413"/>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証拠書類の保管</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fontAlgn="auto">
              <a:buFont typeface="Wingdings" panose="05000000000000000000" pitchFamily="2" charset="2"/>
              <a:buChar char="Ø"/>
              <a:defRPr/>
            </a:pPr>
            <a:r>
              <a:rPr kumimoji="0" lang="ja-JP" altLang="en-US" sz="3200" dirty="0">
                <a:solidFill>
                  <a:schemeClr val="tx1"/>
                </a:solidFill>
                <a:latin typeface="ＭＳ ゴシック" panose="020B0609070205080204" pitchFamily="49" charset="-128"/>
                <a:ea typeface="ＭＳ ゴシック" panose="020B0609070205080204" pitchFamily="49" charset="-128"/>
              </a:rPr>
              <a:t>会計監査等で再提出が求められる場合がある</a:t>
            </a: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a:p>
            <a:pPr marL="533400" indent="-533400" fontAlgn="auto">
              <a:buFont typeface="Wingdings" panose="05000000000000000000" pitchFamily="2" charset="2"/>
              <a:buChar char="q"/>
              <a:defRPr/>
            </a:pP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marL="533400" indent="-533400" fontAlgn="auto">
              <a:buFont typeface="Wingdings" panose="05000000000000000000" pitchFamily="2" charset="2"/>
              <a:buChar char="q"/>
              <a:defRPr/>
            </a:pPr>
            <a:r>
              <a:rPr kumimoji="0" lang="ja-JP" altLang="en-US" sz="3600" dirty="0">
                <a:solidFill>
                  <a:schemeClr val="tx1"/>
                </a:solidFill>
                <a:latin typeface="ＭＳ ゴシック" panose="020B0609070205080204" pitchFamily="49" charset="-128"/>
                <a:ea typeface="ＭＳ ゴシック" panose="020B0609070205080204" pitchFamily="49" charset="-128"/>
              </a:rPr>
              <a:t>勤務簿等の労務管理資料の保管</a:t>
            </a: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lvl="1" fontAlgn="auto">
              <a:buFont typeface="Wingdings" panose="05000000000000000000" pitchFamily="2" charset="2"/>
              <a:buChar char="Ø"/>
              <a:defRPr/>
            </a:pPr>
            <a:r>
              <a:rPr kumimoji="0" lang="ja-JP" altLang="en-US" sz="3400" dirty="0">
                <a:solidFill>
                  <a:schemeClr val="tx1"/>
                </a:solidFill>
                <a:latin typeface="ＭＳ ゴシック" panose="020B0609070205080204" pitchFamily="49" charset="-128"/>
                <a:ea typeface="ＭＳ ゴシック" panose="020B0609070205080204" pitchFamily="49" charset="-128"/>
              </a:rPr>
              <a:t>一定期間保管が義務付けられている</a:t>
            </a:r>
            <a:endParaRPr kumimoji="0" lang="en-US" altLang="ja-JP" sz="3400" dirty="0">
              <a:solidFill>
                <a:schemeClr val="tx1"/>
              </a:solidFill>
              <a:latin typeface="ＭＳ ゴシック" panose="020B0609070205080204" pitchFamily="49" charset="-128"/>
              <a:ea typeface="ＭＳ ゴシック" panose="020B0609070205080204" pitchFamily="49" charset="-128"/>
            </a:endParaRPr>
          </a:p>
          <a:p>
            <a:pPr marL="533400" indent="-533400" fontAlgn="auto">
              <a:buFont typeface="Wingdings" panose="05000000000000000000" pitchFamily="2" charset="2"/>
              <a:buChar char="q"/>
              <a:defRPr/>
            </a:pPr>
            <a:endParaRPr kumimoji="0" lang="en-US" altLang="ja-JP" sz="3600" dirty="0">
              <a:solidFill>
                <a:schemeClr val="tx1"/>
              </a:solidFill>
              <a:latin typeface="ＭＳ ゴシック" panose="020B0609070205080204" pitchFamily="49" charset="-128"/>
              <a:ea typeface="ＭＳ ゴシック" panose="020B0609070205080204" pitchFamily="49" charset="-128"/>
            </a:endParaRPr>
          </a:p>
          <a:p>
            <a:pPr marL="533400" indent="-533400" fontAlgn="auto">
              <a:buFont typeface="Wingdings" panose="05000000000000000000" pitchFamily="2" charset="2"/>
              <a:buChar char="q"/>
              <a:defRPr/>
            </a:pPr>
            <a:endParaRPr kumimoji="0" lang="en-US" altLang="ja-JP" sz="3200" dirty="0">
              <a:solidFill>
                <a:schemeClr val="tx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F73DC36F-E3B9-6019-318F-2326672898DC}"/>
              </a:ext>
            </a:extLst>
          </p:cNvPr>
          <p:cNvSpPr txBox="1">
            <a:spLocks/>
          </p:cNvSpPr>
          <p:nvPr/>
        </p:nvSpPr>
        <p:spPr bwMode="auto">
          <a:xfrm>
            <a:off x="0" y="-103777"/>
            <a:ext cx="8509820"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5.7</a:t>
            </a:r>
            <a:r>
              <a:rPr lang="ja-JP" altLang="en-US" sz="4000" u="sng" dirty="0">
                <a:latin typeface="ＭＳ ゴシック" panose="020B0609070205080204" pitchFamily="49" charset="-128"/>
                <a:ea typeface="ＭＳ ゴシック" panose="020B0609070205080204" pitchFamily="49" charset="-128"/>
              </a:rPr>
              <a:t>事業完了後に必要な対応</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87385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73063" y="1814052"/>
            <a:ext cx="8770937" cy="504394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rPr>
              <a:t>入札参加資格</a:t>
            </a:r>
          </a:p>
          <a:p>
            <a:pPr marL="533400" indent="-358775" fontAlgn="auto">
              <a:buFont typeface="Wingdings" panose="05000000000000000000" pitchFamily="2" charset="2"/>
              <a:buChar char="Ø"/>
              <a:tabLst>
                <a:tab pos="0" algn="l"/>
                <a:tab pos="717550" algn="l"/>
              </a:tabLst>
              <a:defRPr/>
            </a:pPr>
            <a:r>
              <a:rPr kumimoji="0" lang="ja-JP" altLang="en-US" sz="3200" dirty="0">
                <a:solidFill>
                  <a:schemeClr val="tx1"/>
                </a:solidFill>
              </a:rPr>
              <a:t>指定管理鳥獣捕獲等事業等の業務を受託するためには、入札参加資格が必要</a:t>
            </a:r>
            <a:endParaRPr kumimoji="0" lang="en-US" altLang="ja-JP" sz="3200" dirty="0">
              <a:solidFill>
                <a:schemeClr val="tx1"/>
              </a:solidFill>
            </a:endParaRPr>
          </a:p>
          <a:p>
            <a:pPr marL="174625" indent="0" fontAlgn="auto">
              <a:buNone/>
              <a:tabLst>
                <a:tab pos="0" algn="l"/>
                <a:tab pos="717550" algn="l"/>
              </a:tabLst>
              <a:defRPr/>
            </a:pPr>
            <a:endParaRPr kumimoji="0" lang="en-US" altLang="ja-JP" sz="1050" dirty="0">
              <a:solidFill>
                <a:schemeClr val="tx1"/>
              </a:solidFill>
            </a:endParaRPr>
          </a:p>
          <a:p>
            <a:pPr marL="631825" indent="-457200" fontAlgn="auto">
              <a:buFont typeface="Arial" panose="020B0604020202020204" pitchFamily="34" charset="0"/>
              <a:buChar char="•"/>
              <a:tabLst>
                <a:tab pos="0" algn="l"/>
                <a:tab pos="717550" algn="l"/>
              </a:tabLst>
              <a:defRPr/>
            </a:pPr>
            <a:r>
              <a:rPr kumimoji="0" lang="ja-JP" altLang="en-US" sz="3200" dirty="0">
                <a:solidFill>
                  <a:schemeClr val="tx1"/>
                </a:solidFill>
              </a:rPr>
              <a:t>発注者が都道府県：</a:t>
            </a:r>
            <a:endParaRPr kumimoji="0" lang="en-US" altLang="ja-JP" sz="3200" dirty="0">
              <a:solidFill>
                <a:schemeClr val="tx1"/>
              </a:solidFill>
            </a:endParaRPr>
          </a:p>
          <a:p>
            <a:pPr marL="174625" indent="0" fontAlgn="auto">
              <a:buNone/>
              <a:tabLst>
                <a:tab pos="0" algn="l"/>
                <a:tab pos="717550" algn="l"/>
              </a:tabLst>
              <a:defRPr/>
            </a:pPr>
            <a:r>
              <a:rPr kumimoji="0" lang="ja-JP" altLang="en-US" sz="3200" dirty="0">
                <a:solidFill>
                  <a:schemeClr val="tx1"/>
                </a:solidFill>
              </a:rPr>
              <a:t>　　都道府県ごとに入札参加資格の取得が必要</a:t>
            </a:r>
            <a:endParaRPr kumimoji="0" lang="en-US" altLang="ja-JP" sz="3200" dirty="0">
              <a:solidFill>
                <a:schemeClr val="tx1"/>
              </a:solidFill>
            </a:endParaRPr>
          </a:p>
          <a:p>
            <a:pPr marL="631825" indent="-457200" fontAlgn="auto">
              <a:buFont typeface="Arial" panose="020B0604020202020204" pitchFamily="34" charset="0"/>
              <a:buChar char="•"/>
              <a:tabLst>
                <a:tab pos="0" algn="l"/>
                <a:tab pos="717550" algn="l"/>
              </a:tabLst>
              <a:defRPr/>
            </a:pPr>
            <a:r>
              <a:rPr kumimoji="0" lang="ja-JP" altLang="en-US" sz="3200" dirty="0">
                <a:solidFill>
                  <a:schemeClr val="tx1"/>
                </a:solidFill>
              </a:rPr>
              <a:t>発注者が国：</a:t>
            </a:r>
            <a:endParaRPr kumimoji="0" lang="en-US" altLang="ja-JP" sz="3200" dirty="0">
              <a:solidFill>
                <a:schemeClr val="tx1"/>
              </a:solidFill>
            </a:endParaRPr>
          </a:p>
          <a:p>
            <a:pPr marL="174625" indent="0" fontAlgn="auto">
              <a:buNone/>
              <a:tabLst>
                <a:tab pos="0" algn="l"/>
                <a:tab pos="717550" algn="l"/>
              </a:tabLst>
              <a:defRPr/>
            </a:pPr>
            <a:r>
              <a:rPr kumimoji="0" lang="ja-JP" altLang="en-US" sz="3200" dirty="0">
                <a:solidFill>
                  <a:schemeClr val="tx1"/>
                </a:solidFill>
              </a:rPr>
              <a:t>　　全省庁統一参加資格の取得が必要</a:t>
            </a:r>
            <a:endParaRPr kumimoji="0" lang="en-US" altLang="ja-JP" sz="3200" dirty="0">
              <a:solidFill>
                <a:schemeClr val="tx1"/>
              </a:solidFill>
            </a:endParaRPr>
          </a:p>
          <a:p>
            <a:pPr marL="174625" indent="0" fontAlgn="auto">
              <a:buNone/>
              <a:tabLst>
                <a:tab pos="0" algn="l"/>
                <a:tab pos="717550" algn="l"/>
              </a:tabLst>
              <a:defRPr/>
            </a:pPr>
            <a:endParaRPr kumimoji="0" lang="en-US" altLang="ja-JP" sz="3200" dirty="0">
              <a:solidFill>
                <a:schemeClr val="tx1"/>
              </a:solidFill>
            </a:endParaRPr>
          </a:p>
          <a:p>
            <a:pPr marL="533400" indent="-358775" fontAlgn="auto">
              <a:buFont typeface="Wingdings" panose="05000000000000000000" pitchFamily="2" charset="2"/>
              <a:buChar char="Ø"/>
              <a:tabLst>
                <a:tab pos="0" algn="l"/>
                <a:tab pos="717550" algn="l"/>
              </a:tabLst>
              <a:defRPr/>
            </a:pPr>
            <a:endParaRPr kumimoji="0" lang="en-US" altLang="ja-JP" sz="2800" dirty="0">
              <a:solidFill>
                <a:schemeClr val="tx1"/>
              </a:solidFill>
            </a:endParaRPr>
          </a:p>
        </p:txBody>
      </p:sp>
      <p:sp>
        <p:nvSpPr>
          <p:cNvPr id="3" name="テキスト ボックス 5">
            <a:extLst>
              <a:ext uri="{FF2B5EF4-FFF2-40B4-BE49-F238E27FC236}">
                <a16:creationId xmlns:a16="http://schemas.microsoft.com/office/drawing/2014/main" id="{3034CB68-3202-03C7-5303-325DF70E70C3}"/>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84-85</a:t>
            </a:r>
            <a:r>
              <a:rPr lang="ja-JP" altLang="en-US" sz="2000" dirty="0"/>
              <a:t>ページ</a:t>
            </a:r>
          </a:p>
        </p:txBody>
      </p:sp>
      <p:sp>
        <p:nvSpPr>
          <p:cNvPr id="6" name="コンテンツ プレースホルダー 2">
            <a:extLst>
              <a:ext uri="{FF2B5EF4-FFF2-40B4-BE49-F238E27FC236}">
                <a16:creationId xmlns:a16="http://schemas.microsoft.com/office/drawing/2014/main" id="{38D32B08-2CAA-7050-6A87-F8553B2A2EB2}"/>
              </a:ext>
            </a:extLst>
          </p:cNvPr>
          <p:cNvSpPr txBox="1">
            <a:spLocks/>
          </p:cNvSpPr>
          <p:nvPr/>
        </p:nvSpPr>
        <p:spPr bwMode="auto">
          <a:xfrm>
            <a:off x="-1" y="-477566"/>
            <a:ext cx="8770937" cy="211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5.1.1 </a:t>
            </a:r>
            <a:r>
              <a:rPr lang="ja-JP" altLang="en-US" sz="4000" u="sng" dirty="0">
                <a:latin typeface="ＭＳ ゴシック" panose="020B0609070205080204" pitchFamily="49" charset="-128"/>
                <a:ea typeface="ＭＳ ゴシック" panose="020B0609070205080204" pitchFamily="49" charset="-128"/>
              </a:rPr>
              <a:t>委託又は請負で実施する</a:t>
            </a:r>
            <a:endParaRPr lang="en-US" altLang="ja-JP" sz="4000" u="sng"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latin typeface="ＭＳ ゴシック" panose="020B0609070205080204" pitchFamily="49" charset="-128"/>
                <a:ea typeface="ＭＳ ゴシック" panose="020B0609070205080204" pitchFamily="49" charset="-128"/>
              </a:rPr>
              <a:t>鳥獣捕獲等事業   </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40753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73063" y="1814052"/>
            <a:ext cx="8770937" cy="504394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fontAlgn="auto">
              <a:buFont typeface="Wingdings" panose="05000000000000000000" pitchFamily="2" charset="2"/>
              <a:buChar char="q"/>
              <a:defRPr/>
            </a:pPr>
            <a:r>
              <a:rPr kumimoji="0" lang="ja-JP" altLang="en-US" sz="3600" dirty="0">
                <a:solidFill>
                  <a:schemeClr val="tx1"/>
                </a:solidFill>
              </a:rPr>
              <a:t>見積もりの作成</a:t>
            </a:r>
          </a:p>
          <a:p>
            <a:pPr marL="533400" indent="-358775" fontAlgn="auto">
              <a:buFont typeface="Wingdings" panose="05000000000000000000" pitchFamily="2" charset="2"/>
              <a:buChar char="Ø"/>
              <a:tabLst>
                <a:tab pos="0" algn="l"/>
                <a:tab pos="717550" algn="l"/>
              </a:tabLst>
              <a:defRPr/>
            </a:pPr>
            <a:r>
              <a:rPr kumimoji="0" lang="ja-JP" altLang="en-US" sz="3200" dirty="0">
                <a:solidFill>
                  <a:schemeClr val="tx1"/>
                </a:solidFill>
              </a:rPr>
              <a:t>仕様書の内容を確認した上で、必要経費を見積もる。</a:t>
            </a:r>
            <a:endParaRPr kumimoji="0" lang="en-US" altLang="ja-JP" sz="3200" dirty="0">
              <a:solidFill>
                <a:schemeClr val="tx1"/>
              </a:solidFill>
            </a:endParaRPr>
          </a:p>
          <a:p>
            <a:pPr marL="533400" indent="-358775" fontAlgn="auto">
              <a:buFont typeface="Wingdings" panose="05000000000000000000" pitchFamily="2" charset="2"/>
              <a:buChar char="Ø"/>
              <a:tabLst>
                <a:tab pos="0" algn="l"/>
                <a:tab pos="717550" algn="l"/>
              </a:tabLst>
              <a:defRPr/>
            </a:pPr>
            <a:endParaRPr kumimoji="0" lang="en-US" altLang="ja-JP" sz="2800" dirty="0">
              <a:solidFill>
                <a:schemeClr val="tx1"/>
              </a:solidFill>
            </a:endParaRPr>
          </a:p>
        </p:txBody>
      </p:sp>
      <p:sp>
        <p:nvSpPr>
          <p:cNvPr id="3" name="テキスト ボックス 5">
            <a:extLst>
              <a:ext uri="{FF2B5EF4-FFF2-40B4-BE49-F238E27FC236}">
                <a16:creationId xmlns:a16="http://schemas.microsoft.com/office/drawing/2014/main" id="{00A67897-8C1C-FEE9-E378-B717C2C0EB2B}"/>
              </a:ext>
            </a:extLst>
          </p:cNvPr>
          <p:cNvSpPr txBox="1">
            <a:spLocks noChangeArrowheads="1"/>
          </p:cNvSpPr>
          <p:nvPr/>
        </p:nvSpPr>
        <p:spPr bwMode="auto">
          <a:xfrm>
            <a:off x="6278563" y="6350"/>
            <a:ext cx="2849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84-85</a:t>
            </a:r>
            <a:r>
              <a:rPr lang="ja-JP" altLang="en-US" sz="2000" dirty="0"/>
              <a:t>ページ</a:t>
            </a:r>
          </a:p>
        </p:txBody>
      </p:sp>
      <p:sp>
        <p:nvSpPr>
          <p:cNvPr id="6" name="コンテンツ プレースホルダー 2">
            <a:extLst>
              <a:ext uri="{FF2B5EF4-FFF2-40B4-BE49-F238E27FC236}">
                <a16:creationId xmlns:a16="http://schemas.microsoft.com/office/drawing/2014/main" id="{A8B13349-5495-415E-3AD9-1EDC624D734A}"/>
              </a:ext>
            </a:extLst>
          </p:cNvPr>
          <p:cNvSpPr txBox="1">
            <a:spLocks/>
          </p:cNvSpPr>
          <p:nvPr/>
        </p:nvSpPr>
        <p:spPr bwMode="auto">
          <a:xfrm>
            <a:off x="-1" y="-477566"/>
            <a:ext cx="8770937" cy="211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en-US" altLang="ja-JP" sz="4000" u="sng" dirty="0">
                <a:latin typeface="ＭＳ ゴシック" panose="020B0609070205080204" pitchFamily="49" charset="-128"/>
                <a:ea typeface="ＭＳ ゴシック" panose="020B0609070205080204" pitchFamily="49" charset="-128"/>
              </a:rPr>
              <a:t>5.1.1 </a:t>
            </a:r>
            <a:r>
              <a:rPr lang="ja-JP" altLang="en-US" sz="4000" u="sng" dirty="0">
                <a:latin typeface="ＭＳ ゴシック" panose="020B0609070205080204" pitchFamily="49" charset="-128"/>
                <a:ea typeface="ＭＳ ゴシック" panose="020B0609070205080204" pitchFamily="49" charset="-128"/>
              </a:rPr>
              <a:t>委託又は請負で実施する</a:t>
            </a:r>
            <a:endParaRPr lang="en-US" altLang="ja-JP" sz="4000" u="sng"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latin typeface="ＭＳ ゴシック" panose="020B0609070205080204" pitchFamily="49" charset="-128"/>
                <a:ea typeface="ＭＳ ゴシック" panose="020B0609070205080204" pitchFamily="49" charset="-128"/>
              </a:rPr>
              <a:t>鳥獣捕獲等事業   </a:t>
            </a:r>
            <a:endParaRPr lang="en-US" altLang="ja-JP" sz="400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51914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110799"/>
            <a:ext cx="8478982"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latin typeface="ＭＳ ゴシック" panose="020B0609070205080204" pitchFamily="49" charset="-128"/>
                <a:ea typeface="ＭＳ ゴシック" panose="020B0609070205080204" pitchFamily="49" charset="-128"/>
              </a:rPr>
              <a:t>一般的な契約の考え方　</a:t>
            </a:r>
            <a:endParaRPr lang="en-US" altLang="ja-JP" sz="4000" u="sng" dirty="0">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452716"/>
            <a:ext cx="8820000" cy="5405284"/>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a:lnSpc>
                <a:spcPct val="100000"/>
              </a:lnSpc>
              <a:buFont typeface="Wingdings" panose="05000000000000000000" pitchFamily="2" charset="2"/>
              <a:buChar char="q"/>
            </a:pPr>
            <a:r>
              <a:rPr kumimoji="0" lang="ja-JP" altLang="en-US" sz="3200" dirty="0">
                <a:solidFill>
                  <a:schemeClr val="tx1"/>
                </a:solidFill>
              </a:rPr>
              <a:t>契約とは、発注者が仕様を定めた業務を受注者が履行し、その対価として、発注者が受注者に対し契約金を支払うことを、両者が約束すること。</a:t>
            </a:r>
          </a:p>
          <a:p>
            <a:pPr marL="533400" indent="-533400">
              <a:lnSpc>
                <a:spcPct val="100000"/>
              </a:lnSpc>
              <a:buFont typeface="Wingdings" panose="05000000000000000000" pitchFamily="2" charset="2"/>
              <a:buChar char="q"/>
            </a:pPr>
            <a:r>
              <a:rPr kumimoji="0" lang="ja-JP" altLang="en-US" sz="3200" dirty="0">
                <a:solidFill>
                  <a:schemeClr val="tx1"/>
                </a:solidFill>
              </a:rPr>
              <a:t>契約が成立すると、発注者と受注者に様々な債務が発生。</a:t>
            </a:r>
          </a:p>
          <a:p>
            <a:pPr marL="533400" indent="-533400">
              <a:lnSpc>
                <a:spcPct val="100000"/>
              </a:lnSpc>
              <a:buFont typeface="Wingdings" panose="05000000000000000000" pitchFamily="2" charset="2"/>
              <a:buChar char="q"/>
            </a:pPr>
            <a:r>
              <a:rPr kumimoji="0" lang="ja-JP" altLang="en-US" sz="3200" dirty="0">
                <a:solidFill>
                  <a:schemeClr val="tx1"/>
                </a:solidFill>
              </a:rPr>
              <a:t>受注者は、定められた期日までに適切に業務を完了しなければならない。</a:t>
            </a:r>
          </a:p>
        </p:txBody>
      </p:sp>
      <p:sp>
        <p:nvSpPr>
          <p:cNvPr id="6" name="テキスト ボックス 5"/>
          <p:cNvSpPr txBox="1"/>
          <p:nvPr/>
        </p:nvSpPr>
        <p:spPr>
          <a:xfrm>
            <a:off x="5213684" y="0"/>
            <a:ext cx="3930316" cy="369332"/>
          </a:xfrm>
          <a:prstGeom prst="rect">
            <a:avLst/>
          </a:prstGeom>
          <a:noFill/>
        </p:spPr>
        <p:txBody>
          <a:bodyPr wrap="square" rtlCol="0">
            <a:spAutoFit/>
          </a:bodyPr>
          <a:lstStyle/>
          <a:p>
            <a:pPr algn="ctr"/>
            <a:r>
              <a:rPr kumimoji="1" lang="ja-JP" altLang="en-US" dirty="0"/>
              <a:t>（参考）事業管理責任者向けテキスト</a:t>
            </a:r>
          </a:p>
        </p:txBody>
      </p:sp>
    </p:spTree>
    <p:extLst>
      <p:ext uri="{BB962C8B-B14F-4D97-AF65-F5344CB8AC3E}">
        <p14:creationId xmlns:p14="http://schemas.microsoft.com/office/powerpoint/2010/main" val="3787240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38CB49DE-AFAC-4011-A061-563E943AD523}"/>
              </a:ext>
            </a:extLst>
          </p:cNvPr>
          <p:cNvSpPr txBox="1">
            <a:spLocks/>
          </p:cNvSpPr>
          <p:nvPr/>
        </p:nvSpPr>
        <p:spPr bwMode="auto">
          <a:xfrm>
            <a:off x="0" y="-110799"/>
            <a:ext cx="8478982" cy="1379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rgbClr val="99CB38"/>
              </a:buClr>
              <a:buSzPct val="100000"/>
            </a:pPr>
            <a:endParaRPr lang="en-US" altLang="ja-JP" sz="4000" dirty="0">
              <a:latin typeface="ＭＳ ゴシック" panose="020B0609070205080204" pitchFamily="49" charset="-128"/>
              <a:ea typeface="ＭＳ ゴシック" panose="020B0609070205080204" pitchFamily="49" charset="-128"/>
            </a:endParaRPr>
          </a:p>
          <a:p>
            <a:pPr eaLnBrk="1" hangingPunct="1">
              <a:lnSpc>
                <a:spcPct val="90000"/>
              </a:lnSpc>
              <a:spcBef>
                <a:spcPts val="1200"/>
              </a:spcBef>
              <a:spcAft>
                <a:spcPts val="200"/>
              </a:spcAft>
              <a:buClr>
                <a:srgbClr val="99CB38"/>
              </a:buClr>
              <a:buSzPct val="100000"/>
            </a:pPr>
            <a:r>
              <a:rPr lang="ja-JP" altLang="en-US" sz="4000" dirty="0">
                <a:latin typeface="ＭＳ ゴシック" panose="020B0609070205080204" pitchFamily="49" charset="-128"/>
                <a:ea typeface="ＭＳ ゴシック" panose="020B0609070205080204" pitchFamily="49" charset="-128"/>
              </a:rPr>
              <a:t>　</a:t>
            </a:r>
            <a:r>
              <a:rPr lang="ja-JP" altLang="en-US" sz="4000" u="sng" dirty="0">
                <a:latin typeface="ＭＳ ゴシック" panose="020B0609070205080204" pitchFamily="49" charset="-128"/>
                <a:ea typeface="ＭＳ ゴシック" panose="020B0609070205080204" pitchFamily="49" charset="-128"/>
              </a:rPr>
              <a:t>一般的な契約の考え方　</a:t>
            </a:r>
            <a:endParaRPr lang="en-US" altLang="ja-JP" sz="4000" u="sng" dirty="0">
              <a:latin typeface="ＭＳ ゴシック" panose="020B0609070205080204" pitchFamily="49" charset="-128"/>
              <a:ea typeface="ＭＳ ゴシック" panose="020B0609070205080204" pitchFamily="49" charset="-128"/>
            </a:endParaRPr>
          </a:p>
        </p:txBody>
      </p:sp>
      <p:sp>
        <p:nvSpPr>
          <p:cNvPr id="5" name="コンテンツ プレースホルダー 2">
            <a:extLst>
              <a:ext uri="{FF2B5EF4-FFF2-40B4-BE49-F238E27FC236}">
                <a16:creationId xmlns:a16="http://schemas.microsoft.com/office/drawing/2014/main" id="{1EF6CE78-377C-4E3D-B674-15ADEDEFACB9}"/>
              </a:ext>
            </a:extLst>
          </p:cNvPr>
          <p:cNvSpPr txBox="1">
            <a:spLocks/>
          </p:cNvSpPr>
          <p:nvPr/>
        </p:nvSpPr>
        <p:spPr>
          <a:xfrm>
            <a:off x="324000" y="1379864"/>
            <a:ext cx="8820000" cy="5478135"/>
          </a:xfrm>
          <a:prstGeom prst="rect">
            <a:avLst/>
          </a:prstGeom>
        </p:spPr>
        <p:txBody>
          <a:bodyPr numCol="1"/>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33400" indent="-533400">
              <a:lnSpc>
                <a:spcPct val="100000"/>
              </a:lnSpc>
              <a:buFont typeface="Wingdings" panose="05000000000000000000" pitchFamily="2" charset="2"/>
              <a:buChar char="q"/>
            </a:pPr>
            <a:r>
              <a:rPr kumimoji="0" lang="ja-JP" altLang="en-US" sz="3200" dirty="0">
                <a:solidFill>
                  <a:schemeClr val="tx1"/>
                </a:solidFill>
              </a:rPr>
              <a:t>万が一、適切に業務が完了できなかった場合、契約書に記載の取り決めに従って、違約金や損害賠償の支払い義務等が発生する場合がある。</a:t>
            </a:r>
          </a:p>
          <a:p>
            <a:pPr marL="533400" indent="-533400">
              <a:lnSpc>
                <a:spcPct val="100000"/>
              </a:lnSpc>
              <a:buFont typeface="Wingdings" panose="05000000000000000000" pitchFamily="2" charset="2"/>
              <a:buChar char="q"/>
            </a:pPr>
            <a:r>
              <a:rPr kumimoji="0" lang="ja-JP" altLang="en-US" sz="3200" dirty="0">
                <a:solidFill>
                  <a:schemeClr val="tx1"/>
                </a:solidFill>
              </a:rPr>
              <a:t>契約を締結する前に契約書の内容をよく読み、受注者が果たさなければならない義務を理解する。</a:t>
            </a:r>
          </a:p>
        </p:txBody>
      </p:sp>
      <p:sp>
        <p:nvSpPr>
          <p:cNvPr id="6" name="テキスト ボックス 5"/>
          <p:cNvSpPr txBox="1"/>
          <p:nvPr/>
        </p:nvSpPr>
        <p:spPr>
          <a:xfrm>
            <a:off x="5213684" y="0"/>
            <a:ext cx="3930316" cy="369332"/>
          </a:xfrm>
          <a:prstGeom prst="rect">
            <a:avLst/>
          </a:prstGeom>
          <a:noFill/>
        </p:spPr>
        <p:txBody>
          <a:bodyPr wrap="square" rtlCol="0">
            <a:spAutoFit/>
          </a:bodyPr>
          <a:lstStyle/>
          <a:p>
            <a:pPr algn="ctr"/>
            <a:r>
              <a:rPr kumimoji="1" lang="ja-JP" altLang="en-US" dirty="0"/>
              <a:t>（参考）事業管理責任者向けテキスト</a:t>
            </a:r>
          </a:p>
        </p:txBody>
      </p:sp>
    </p:spTree>
    <p:extLst>
      <p:ext uri="{BB962C8B-B14F-4D97-AF65-F5344CB8AC3E}">
        <p14:creationId xmlns:p14="http://schemas.microsoft.com/office/powerpoint/2010/main" val="4088720942"/>
      </p:ext>
    </p:extLst>
  </p:cSld>
  <p:clrMapOvr>
    <a:masterClrMapping/>
  </p:clrMapOvr>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11245</Words>
  <Application>Microsoft Office PowerPoint</Application>
  <PresentationFormat>画面に合わせる (4:3)</PresentationFormat>
  <Paragraphs>939</Paragraphs>
  <Slides>57</Slides>
  <Notes>57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57</vt:i4>
      </vt:variant>
    </vt:vector>
  </HeadingPairs>
  <TitlesOfParts>
    <vt:vector size="65" baseType="lpstr">
      <vt:lpstr>ＭＳ Ｐゴシック</vt:lpstr>
      <vt:lpstr>ＭＳ ゴシック</vt:lpstr>
      <vt:lpstr>ＭＳ 明朝</vt:lpstr>
      <vt:lpstr>Arial</vt:lpstr>
      <vt:lpstr>Calibri</vt:lpstr>
      <vt:lpstr>Calibri Light</vt:lpstr>
      <vt:lpstr>Wingdings</vt:lpstr>
      <vt:lpstr>レトロスペクト</vt:lpstr>
      <vt:lpstr>PowerPoint プレゼンテーション</vt:lpstr>
      <vt:lpstr>認定鳥獣捕獲等事業者 講習会  ５ 鳥獣捕獲等事業の工程管理</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2024-03-18T19:20:47Z</dcterms:created>
  <dcterms:modified xsi:type="dcterms:W3CDTF">2024-03-18T19:20:51Z</dcterms:modified>
</cp:coreProperties>
</file>