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67"/>
  </p:notesMasterIdLst>
  <p:handoutMasterIdLst>
    <p:handoutMasterId r:id="rId68"/>
  </p:handoutMasterIdLst>
  <p:sldIdLst>
    <p:sldId id="431" r:id="rId3"/>
    <p:sldId id="532" r:id="rId4"/>
    <p:sldId id="470" r:id="rId5"/>
    <p:sldId id="535" r:id="rId6"/>
    <p:sldId id="471" r:id="rId7"/>
    <p:sldId id="472" r:id="rId8"/>
    <p:sldId id="473" r:id="rId9"/>
    <p:sldId id="476" r:id="rId10"/>
    <p:sldId id="492" r:id="rId11"/>
    <p:sldId id="482" r:id="rId12"/>
    <p:sldId id="495" r:id="rId13"/>
    <p:sldId id="537" r:id="rId14"/>
    <p:sldId id="496" r:id="rId15"/>
    <p:sldId id="542" r:id="rId16"/>
    <p:sldId id="539" r:id="rId17"/>
    <p:sldId id="544" r:id="rId18"/>
    <p:sldId id="497" r:id="rId19"/>
    <p:sldId id="545" r:id="rId20"/>
    <p:sldId id="481" r:id="rId21"/>
    <p:sldId id="498" r:id="rId22"/>
    <p:sldId id="546" r:id="rId23"/>
    <p:sldId id="313" r:id="rId24"/>
    <p:sldId id="499" r:id="rId25"/>
    <p:sldId id="501" r:id="rId26"/>
    <p:sldId id="548" r:id="rId27"/>
    <p:sldId id="550" r:id="rId28"/>
    <p:sldId id="554" r:id="rId29"/>
    <p:sldId id="552" r:id="rId30"/>
    <p:sldId id="555" r:id="rId31"/>
    <p:sldId id="556" r:id="rId32"/>
    <p:sldId id="557" r:id="rId33"/>
    <p:sldId id="558" r:id="rId34"/>
    <p:sldId id="559" r:id="rId35"/>
    <p:sldId id="560" r:id="rId36"/>
    <p:sldId id="561" r:id="rId37"/>
    <p:sldId id="562" r:id="rId38"/>
    <p:sldId id="563" r:id="rId39"/>
    <p:sldId id="564" r:id="rId40"/>
    <p:sldId id="565" r:id="rId41"/>
    <p:sldId id="566" r:id="rId42"/>
    <p:sldId id="567" r:id="rId43"/>
    <p:sldId id="568" r:id="rId44"/>
    <p:sldId id="571" r:id="rId45"/>
    <p:sldId id="570" r:id="rId46"/>
    <p:sldId id="572" r:id="rId47"/>
    <p:sldId id="573" r:id="rId48"/>
    <p:sldId id="574" r:id="rId49"/>
    <p:sldId id="575" r:id="rId50"/>
    <p:sldId id="547" r:id="rId51"/>
    <p:sldId id="577" r:id="rId52"/>
    <p:sldId id="578" r:id="rId53"/>
    <p:sldId id="579" r:id="rId54"/>
    <p:sldId id="520" r:id="rId55"/>
    <p:sldId id="580" r:id="rId56"/>
    <p:sldId id="581" r:id="rId57"/>
    <p:sldId id="582" r:id="rId58"/>
    <p:sldId id="583" r:id="rId59"/>
    <p:sldId id="584" r:id="rId60"/>
    <p:sldId id="585" r:id="rId61"/>
    <p:sldId id="586" r:id="rId62"/>
    <p:sldId id="493" r:id="rId63"/>
    <p:sldId id="587" r:id="rId64"/>
    <p:sldId id="529" r:id="rId65"/>
    <p:sldId id="588" r:id="rId66"/>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FFCC"/>
    <a:srgbClr val="EBF5D7"/>
    <a:srgbClr val="FFFF99"/>
    <a:srgbClr val="FFCCCC"/>
    <a:srgbClr val="CC0000"/>
    <a:srgbClr val="99CB38"/>
    <a:srgbClr val="4EB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autoAdjust="0"/>
    <p:restoredTop sz="59502" autoAdjust="0"/>
  </p:normalViewPr>
  <p:slideViewPr>
    <p:cSldViewPr snapToGrid="0">
      <p:cViewPr varScale="1">
        <p:scale>
          <a:sx n="47" d="100"/>
          <a:sy n="47" d="100"/>
        </p:scale>
        <p:origin x="2486" y="53"/>
      </p:cViewPr>
      <p:guideLst>
        <p:guide orient="horz" pos="2160"/>
        <p:guide pos="2880"/>
      </p:guideLst>
    </p:cSldViewPr>
  </p:slideViewPr>
  <p:outlineViewPr>
    <p:cViewPr>
      <p:scale>
        <a:sx n="33" d="100"/>
        <a:sy n="33" d="100"/>
      </p:scale>
      <p:origin x="0" y="562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3245" y="77"/>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7CEF266-AF33-433E-9EC0-8D4E4B30FB8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E2CC7B3-AC9A-41C0-AE3F-E0A79BC513B2}"/>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8719FA7-4E3A-4CDC-B7A2-1E8A711E1815}" type="datetimeFigureOut">
              <a:rPr lang="ja-JP" altLang="en-US"/>
              <a:pPr>
                <a:defRPr/>
              </a:pPr>
              <a:t>2024/3/19</a:t>
            </a:fld>
            <a:endParaRPr lang="ja-JP" altLang="en-US"/>
          </a:p>
        </p:txBody>
      </p:sp>
      <p:sp>
        <p:nvSpPr>
          <p:cNvPr id="4" name="フッター プレースホルダー 3">
            <a:extLst>
              <a:ext uri="{FF2B5EF4-FFF2-40B4-BE49-F238E27FC236}">
                <a16:creationId xmlns:a16="http://schemas.microsoft.com/office/drawing/2014/main" id="{04E54C9C-B033-46F4-BA4C-D2074E85E91D}"/>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1677E349-E777-4009-A4F8-D3410E52F7E0}"/>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4811041-49BC-42DF-A1F5-F8DD40042E16}"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62A7B6F-9E55-4539-BAD4-57A7FAA0939E}"/>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85C917D0-4402-4C79-87AE-A19D10A21684}"/>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81FEE95-1075-4C17-BC90-A023F39D4037}" type="datetimeFigureOut">
              <a:rPr lang="ja-JP" altLang="en-US"/>
              <a:pPr>
                <a:defRPr/>
              </a:pPr>
              <a:t>2024/3/19</a:t>
            </a:fld>
            <a:endParaRPr lang="ja-JP" altLang="en-US"/>
          </a:p>
        </p:txBody>
      </p:sp>
      <p:sp>
        <p:nvSpPr>
          <p:cNvPr id="4" name="スライド イメージ プレースホルダー 3">
            <a:extLst>
              <a:ext uri="{FF2B5EF4-FFF2-40B4-BE49-F238E27FC236}">
                <a16:creationId xmlns:a16="http://schemas.microsoft.com/office/drawing/2014/main" id="{438129B5-1BA8-41F8-8145-C49FE40F23B0}"/>
              </a:ext>
            </a:extLst>
          </p:cNvPr>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5EFED94A-4CF8-4195-854F-7915F590AA1B}"/>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D8635ED-A264-49C6-AF7E-10E825E50AF2}"/>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58B2ED5D-579B-4302-B80E-CE05FFC01957}"/>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0CEFB7-7C51-462B-BC2C-9A3D88D900E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AC4A2161-1F76-4F16-B69B-12A399EFA00E}"/>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5F5B7D1D-F404-4540-A1DB-FFE33B9026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t>　この講義では、認定鳥獣捕獲等事業者制度について説明します。</a:t>
            </a:r>
          </a:p>
          <a:p>
            <a:pPr eaLnBrk="1" hangingPunct="1">
              <a:spcBef>
                <a:spcPct val="0"/>
              </a:spcBef>
            </a:pPr>
            <a:endParaRPr lang="ja-JP" altLang="en-US" dirty="0"/>
          </a:p>
        </p:txBody>
      </p:sp>
      <p:sp>
        <p:nvSpPr>
          <p:cNvPr id="20484" name="スライド番号プレースホルダー 3">
            <a:extLst>
              <a:ext uri="{FF2B5EF4-FFF2-40B4-BE49-F238E27FC236}">
                <a16:creationId xmlns:a16="http://schemas.microsoft.com/office/drawing/2014/main" id="{917A69AF-1B5D-4B51-84B1-1770AB15C3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EBDED16-1A5E-4714-8066-7FDF8137A3A8}" type="slidenum">
              <a:rPr lang="ja-JP" altLang="en-US" smtClean="0">
                <a:solidFill>
                  <a:srgbClr val="000000"/>
                </a:solidFill>
              </a:rPr>
              <a:pPr/>
              <a:t>1</a:t>
            </a:fld>
            <a:endParaRPr lang="ja-JP"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それではまず、組織に関する基準について説明します。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b="0" i="0" u="none" strike="noStrike" baseline="0" dirty="0">
                <a:solidFill>
                  <a:srgbClr val="000000"/>
                </a:solidFill>
                <a:latin typeface="+mn-ea"/>
              </a:rPr>
              <a:t>　認定鳥獣捕獲等事業者は、法人格を有し、事業管理責任者の指揮命令のもと、現場ごとに現場監督者、捕獲従事者、捕獲以外の作業の従事者を適切に配置しなければなりません。</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認定鳥獣捕獲等事業者は、</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・組織として、契約に基づき、</a:t>
            </a:r>
            <a:endParaRPr lang="en-US" altLang="ja-JP" dirty="0">
              <a:latin typeface="+mn-ea"/>
            </a:endParaRPr>
          </a:p>
          <a:p>
            <a:pPr eaLnBrk="1" hangingPunct="1">
              <a:spcBef>
                <a:spcPct val="0"/>
              </a:spcBef>
            </a:pPr>
            <a:r>
              <a:rPr lang="ja-JP" altLang="en-US" dirty="0">
                <a:latin typeface="+mn-ea"/>
              </a:rPr>
              <a:t>・十分な安全管理体制を確保しつつ、</a:t>
            </a:r>
            <a:endParaRPr lang="en-US" altLang="ja-JP" dirty="0">
              <a:latin typeface="+mn-ea"/>
            </a:endParaRPr>
          </a:p>
          <a:p>
            <a:pPr eaLnBrk="1" hangingPunct="1">
              <a:spcBef>
                <a:spcPct val="0"/>
              </a:spcBef>
            </a:pPr>
            <a:r>
              <a:rPr lang="ja-JP" altLang="en-US" dirty="0">
                <a:latin typeface="+mn-ea"/>
              </a:rPr>
              <a:t>・一定の技能及び知識をもって、</a:t>
            </a:r>
            <a:endParaRPr lang="en-US" altLang="ja-JP" dirty="0">
              <a:latin typeface="+mn-ea"/>
            </a:endParaRPr>
          </a:p>
          <a:p>
            <a:pPr eaLnBrk="1" hangingPunct="1">
              <a:spcBef>
                <a:spcPct val="0"/>
              </a:spcBef>
            </a:pPr>
            <a:r>
              <a:rPr lang="ja-JP" altLang="en-US" dirty="0">
                <a:latin typeface="+mn-ea"/>
              </a:rPr>
              <a:t>・また一定の継続性を持ちながら、</a:t>
            </a:r>
            <a:endParaRPr lang="en-US" altLang="ja-JP" dirty="0">
              <a:latin typeface="+mn-ea"/>
            </a:endParaRPr>
          </a:p>
          <a:p>
            <a:pPr eaLnBrk="1" hangingPunct="1">
              <a:spcBef>
                <a:spcPct val="0"/>
              </a:spcBef>
            </a:pPr>
            <a:r>
              <a:rPr lang="ja-JP" altLang="en-US" dirty="0">
                <a:latin typeface="+mn-ea"/>
              </a:rPr>
              <a:t>　責任をもって、効率的かつ確実に鳥獣の捕獲等を遂行しなければなりません。</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この観点から、法人格を有することが必要としています。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法人格とは、「法律に基づいて団体に与えられる法律上の人格」であり、株式会社、合同会社、公益法人、特定非営利活動法人等、法人の種類は問いません。</a:t>
            </a:r>
            <a:endParaRPr lang="en-US" altLang="ja-JP" dirty="0">
              <a:latin typeface="+mn-ea"/>
            </a:endParaRPr>
          </a:p>
          <a:p>
            <a:pPr eaLnBrk="1" hangingPunct="1">
              <a:spcBef>
                <a:spcPct val="0"/>
              </a:spcBef>
            </a:pPr>
            <a:r>
              <a:rPr lang="ja-JP" altLang="en-US" dirty="0">
                <a:latin typeface="+mn-ea"/>
              </a:rPr>
              <a:t>　なお、法人格を持たない支社や支部等の下部組織については、申請者になることができません。</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法人格を有する団体は、契約を団体名義で結ぶことができ、事故が発生した場合においても団体として対応することができます。</a:t>
            </a:r>
            <a:endParaRPr lang="en-US" altLang="ja-JP" dirty="0">
              <a:latin typeface="+mn-ea"/>
            </a:endParaRPr>
          </a:p>
          <a:p>
            <a:pPr eaLnBrk="1" hangingPunct="1">
              <a:spcBef>
                <a:spcPct val="0"/>
              </a:spcBef>
            </a:pPr>
            <a:r>
              <a:rPr lang="ja-JP" altLang="en-US" dirty="0">
                <a:latin typeface="+mn-ea"/>
              </a:rPr>
              <a:t>　一方、法人格を有しない「任意団体」は、代表者の個人名義で契約を結ぶことになり、万一の活動中に事故が発生した場合に、代表者等の個人に負担がかかる可能性があります。</a:t>
            </a:r>
            <a:endParaRPr lang="en-US" altLang="ja-JP" dirty="0">
              <a:latin typeface="+mn-ea"/>
            </a:endParaRPr>
          </a:p>
          <a:p>
            <a:pPr eaLnBrk="1" hangingPunct="1">
              <a:spcBef>
                <a:spcPct val="0"/>
              </a:spcBef>
            </a:pPr>
            <a:endParaRPr lang="ja-JP" altLang="en-US" dirty="0">
              <a:latin typeface="+mn-ea"/>
            </a:endParaRPr>
          </a:p>
          <a:p>
            <a:pPr eaLnBrk="1" hangingPunct="1">
              <a:spcBef>
                <a:spcPct val="0"/>
              </a:spcBef>
            </a:pPr>
            <a:r>
              <a:rPr lang="ja-JP" altLang="en-US" dirty="0">
                <a:latin typeface="+mn-ea"/>
              </a:rPr>
              <a:t>　また、認定を受けることができない「欠格要件」も定められています。</a:t>
            </a:r>
            <a:endParaRPr lang="en-US" altLang="ja-JP" dirty="0">
              <a:latin typeface="+mn-ea"/>
            </a:endParaRPr>
          </a:p>
          <a:p>
            <a:pPr eaLnBrk="1" hangingPunct="1">
              <a:spcBef>
                <a:spcPct val="0"/>
              </a:spcBef>
            </a:pPr>
            <a:r>
              <a:rPr lang="ja-JP" altLang="en-US" dirty="0">
                <a:latin typeface="+mn-ea"/>
              </a:rPr>
              <a:t>　役員・事業管理責任者が、禁固刑以上の刑の終了後３年以内ではない、暴力団関係者ではない、鳥獣保護管理法違反をしていない、狩猟免許取り消しから３年以内でない、等が求められます。</a:t>
            </a:r>
            <a:endParaRPr lang="en-US" altLang="ja-JP" dirty="0">
              <a:latin typeface="+mn-ea"/>
            </a:endParaRPr>
          </a:p>
          <a:p>
            <a:pPr eaLnBrk="1" hangingPunct="1">
              <a:spcBef>
                <a:spcPct val="0"/>
              </a:spcBef>
            </a:pPr>
            <a:endParaRPr lang="ja-JP" altLang="en-US" dirty="0">
              <a:latin typeface="+mn-ea"/>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11</a:t>
            </a:fld>
            <a:endParaRPr lang="ja-JP" altLang="en-US"/>
          </a:p>
        </p:txBody>
      </p:sp>
    </p:spTree>
    <p:extLst>
      <p:ext uri="{BB962C8B-B14F-4D97-AF65-F5344CB8AC3E}">
        <p14:creationId xmlns:p14="http://schemas.microsoft.com/office/powerpoint/2010/main" val="62842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法人格を有する団体は、契約を団体名義で結ぶことができ、事故が発生した場合においても団体として対応することができます。</a:t>
            </a:r>
            <a:endParaRPr lang="en-US" altLang="ja-JP" dirty="0">
              <a:latin typeface="+mn-ea"/>
            </a:endParaRPr>
          </a:p>
          <a:p>
            <a:pPr eaLnBrk="1" hangingPunct="1">
              <a:spcBef>
                <a:spcPct val="0"/>
              </a:spcBef>
            </a:pPr>
            <a:r>
              <a:rPr lang="ja-JP" altLang="en-US" dirty="0">
                <a:latin typeface="+mn-ea"/>
              </a:rPr>
              <a:t>　一方、法人格を有しない「任意団体」は、代表者の個人名義で契約を結ぶことになり、万一の活動中に事故が発生した場合に、代表者等の個人に負担がかかる可能性があります。</a:t>
            </a:r>
            <a:endParaRPr lang="en-US" altLang="ja-JP" dirty="0">
              <a:latin typeface="+mn-ea"/>
            </a:endParaRPr>
          </a:p>
          <a:p>
            <a:pPr eaLnBrk="1" hangingPunct="1">
              <a:spcBef>
                <a:spcPct val="0"/>
              </a:spcBef>
            </a:pPr>
            <a:endParaRPr lang="ja-JP" altLang="en-US" dirty="0">
              <a:latin typeface="+mn-ea"/>
            </a:endParaRPr>
          </a:p>
          <a:p>
            <a:pPr eaLnBrk="1" hangingPunct="1">
              <a:spcBef>
                <a:spcPct val="0"/>
              </a:spcBef>
            </a:pPr>
            <a:r>
              <a:rPr lang="ja-JP" altLang="en-US" dirty="0">
                <a:latin typeface="+mn-ea"/>
              </a:rPr>
              <a:t>　また、認定を受けることができない「欠格要件」も定められています。</a:t>
            </a:r>
            <a:endParaRPr lang="en-US" altLang="ja-JP" dirty="0">
              <a:latin typeface="+mn-ea"/>
            </a:endParaRPr>
          </a:p>
          <a:p>
            <a:pPr eaLnBrk="1" hangingPunct="1">
              <a:spcBef>
                <a:spcPct val="0"/>
              </a:spcBef>
            </a:pPr>
            <a:r>
              <a:rPr lang="ja-JP" altLang="en-US" dirty="0">
                <a:latin typeface="+mn-ea"/>
              </a:rPr>
              <a:t>　役員・事業管理責任者が、禁固刑以上の刑の終了後３年以内ではない、暴力団関係者ではない、鳥獣保護管理法違反をしていない、狩猟免許取り消しから３年以内でない、等が求められます。</a:t>
            </a:r>
            <a:endParaRPr lang="en-US" altLang="ja-JP" dirty="0">
              <a:latin typeface="+mn-ea"/>
            </a:endParaRPr>
          </a:p>
          <a:p>
            <a:pPr eaLnBrk="1" hangingPunct="1">
              <a:spcBef>
                <a:spcPct val="0"/>
              </a:spcBef>
            </a:pPr>
            <a:endParaRPr lang="ja-JP" altLang="en-US" dirty="0">
              <a:latin typeface="+mn-ea"/>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12</a:t>
            </a:fld>
            <a:endParaRPr lang="ja-JP" altLang="en-US"/>
          </a:p>
        </p:txBody>
      </p:sp>
    </p:spTree>
    <p:extLst>
      <p:ext uri="{BB962C8B-B14F-4D97-AF65-F5344CB8AC3E}">
        <p14:creationId xmlns:p14="http://schemas.microsoft.com/office/powerpoint/2010/main" val="256826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次に、「事業管理責任者を配置すること」について説明します。</a:t>
            </a:r>
            <a:endParaRPr lang="en-US" altLang="ja-JP" dirty="0"/>
          </a:p>
          <a:p>
            <a:pPr eaLnBrk="1" hangingPunct="1">
              <a:spcBef>
                <a:spcPct val="0"/>
              </a:spcBef>
            </a:pPr>
            <a:endParaRPr lang="en-US" altLang="ja-JP" b="1" dirty="0"/>
          </a:p>
          <a:p>
            <a:pPr eaLnBrk="1" hangingPunct="1">
              <a:spcBef>
                <a:spcPct val="0"/>
              </a:spcBef>
            </a:pPr>
            <a:r>
              <a:rPr lang="ja-JP" altLang="en-US" dirty="0"/>
              <a:t>　事業管理責任者とは、</a:t>
            </a:r>
            <a:endParaRPr lang="en-US" altLang="ja-JP" dirty="0"/>
          </a:p>
          <a:p>
            <a:pPr eaLnBrk="1" hangingPunct="1">
              <a:spcBef>
                <a:spcPct val="0"/>
              </a:spcBef>
            </a:pPr>
            <a:r>
              <a:rPr lang="ja-JP" altLang="en-US" dirty="0"/>
              <a:t>・認定を受けようとする鳥獣捕獲等事業が適切に実施されるよう、鳥獣捕獲等事業の実施に係る安全管理体制を確保する責任者</a:t>
            </a:r>
            <a:endParaRPr lang="en-US" altLang="ja-JP" dirty="0"/>
          </a:p>
          <a:p>
            <a:pPr eaLnBrk="1" hangingPunct="1">
              <a:spcBef>
                <a:spcPct val="0"/>
              </a:spcBef>
            </a:pPr>
            <a:r>
              <a:rPr lang="ja-JP" altLang="en-US" dirty="0"/>
              <a:t>であり、かつ、</a:t>
            </a:r>
            <a:endParaRPr lang="en-US" altLang="ja-JP" dirty="0"/>
          </a:p>
          <a:p>
            <a:pPr eaLnBrk="1" hangingPunct="1">
              <a:spcBef>
                <a:spcPct val="0"/>
              </a:spcBef>
            </a:pPr>
            <a:r>
              <a:rPr lang="ja-JP" altLang="en-US" dirty="0"/>
              <a:t>・事業従事者に対して研修を実施する責任者</a:t>
            </a:r>
            <a:endParaRPr lang="en-US" altLang="ja-JP" dirty="0"/>
          </a:p>
          <a:p>
            <a:pPr eaLnBrk="1" hangingPunct="1">
              <a:spcBef>
                <a:spcPct val="0"/>
              </a:spcBef>
            </a:pPr>
            <a:r>
              <a:rPr lang="ja-JP" altLang="en-US" dirty="0"/>
              <a:t>です。</a:t>
            </a:r>
            <a:endParaRPr lang="en-US" altLang="ja-JP" dirty="0"/>
          </a:p>
          <a:p>
            <a:pPr eaLnBrk="1" hangingPunct="1">
              <a:spcBef>
                <a:spcPct val="0"/>
              </a:spcBef>
            </a:pPr>
            <a:endParaRPr lang="ja-JP" altLang="en-US" dirty="0"/>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13</a:t>
            </a:fld>
            <a:endParaRPr lang="ja-JP" altLang="en-US"/>
          </a:p>
        </p:txBody>
      </p:sp>
    </p:spTree>
    <p:extLst>
      <p:ext uri="{BB962C8B-B14F-4D97-AF65-F5344CB8AC3E}">
        <p14:creationId xmlns:p14="http://schemas.microsoft.com/office/powerpoint/2010/main" val="152799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このため、認定を受けた鳥獣捕獲等事業全体を統括し、監督する権限を有する者が事業管理責任者となります。</a:t>
            </a:r>
            <a:endParaRPr lang="en-US" altLang="ja-JP" dirty="0"/>
          </a:p>
          <a:p>
            <a:pPr eaLnBrk="1" hangingPunct="1">
              <a:spcBef>
                <a:spcPct val="0"/>
              </a:spcBef>
            </a:pPr>
            <a:endParaRPr lang="en-US" altLang="ja-JP" dirty="0"/>
          </a:p>
          <a:p>
            <a:pPr eaLnBrk="1" hangingPunct="1">
              <a:spcBef>
                <a:spcPct val="0"/>
              </a:spcBef>
            </a:pPr>
            <a:r>
              <a:rPr lang="ja-JP" altLang="en-US" dirty="0"/>
              <a:t>　具体的には、</a:t>
            </a:r>
            <a:endParaRPr lang="en-US" altLang="ja-JP" dirty="0"/>
          </a:p>
          <a:p>
            <a:pPr eaLnBrk="1" hangingPunct="1">
              <a:spcBef>
                <a:spcPct val="0"/>
              </a:spcBef>
            </a:pPr>
            <a:r>
              <a:rPr lang="ja-JP" altLang="en-US" dirty="0"/>
              <a:t>・組織内の安全管理体制の確保について、安全管理規程の改善、事業従事者に対する安全管理の周知徹底等を実施し、</a:t>
            </a:r>
            <a:endParaRPr lang="en-US" altLang="ja-JP" dirty="0"/>
          </a:p>
          <a:p>
            <a:pPr eaLnBrk="1" hangingPunct="1">
              <a:spcBef>
                <a:spcPct val="0"/>
              </a:spcBef>
            </a:pPr>
            <a:r>
              <a:rPr lang="ja-JP" altLang="en-US" dirty="0"/>
              <a:t>・事業従事者に対する研修については、研修計画の作成・改善、研修の適切な実施に係る監督等を実施することで、鳥獣捕獲等事業の品質管理及び事業従事者の労働衛生管理（作業環境管理、作業管理及び健康管理等）につながります。</a:t>
            </a:r>
            <a:endParaRPr lang="en-US" altLang="ja-JP" dirty="0"/>
          </a:p>
          <a:p>
            <a:pPr eaLnBrk="1" hangingPunct="1">
              <a:spcBef>
                <a:spcPct val="0"/>
              </a:spcBef>
            </a:pPr>
            <a:endParaRPr lang="en-US" altLang="ja-JP" dirty="0"/>
          </a:p>
          <a:p>
            <a:pPr eaLnBrk="1" hangingPunct="1">
              <a:spcBef>
                <a:spcPct val="0"/>
              </a:spcBef>
            </a:pPr>
            <a:r>
              <a:rPr lang="ja-JP" altLang="en-US" dirty="0"/>
              <a:t>　このような役割を果たすためには、鳥獣捕獲等事業者において一定の権限を有し、事業従事者に指導・指示をする必要があります。</a:t>
            </a:r>
            <a:endParaRPr lang="en-US" altLang="ja-JP" dirty="0"/>
          </a:p>
          <a:p>
            <a:pPr eaLnBrk="1" hangingPunct="1">
              <a:spcBef>
                <a:spcPct val="0"/>
              </a:spcBef>
            </a:pPr>
            <a:endParaRPr lang="en-US" altLang="ja-JP" dirty="0"/>
          </a:p>
          <a:p>
            <a:pPr eaLnBrk="1" hangingPunct="1">
              <a:spcBef>
                <a:spcPct val="0"/>
              </a:spcBef>
            </a:pPr>
            <a:r>
              <a:rPr lang="ja-JP" altLang="en-US" dirty="0"/>
              <a:t>　</a:t>
            </a: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14</a:t>
            </a:fld>
            <a:endParaRPr lang="ja-JP" altLang="en-US"/>
          </a:p>
        </p:txBody>
      </p:sp>
    </p:spTree>
    <p:extLst>
      <p:ext uri="{BB962C8B-B14F-4D97-AF65-F5344CB8AC3E}">
        <p14:creationId xmlns:p14="http://schemas.microsoft.com/office/powerpoint/2010/main" val="294378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このため、事業管理責任者は、常勤・非常勤は問いませんが、</a:t>
            </a:r>
          </a:p>
          <a:p>
            <a:pPr eaLnBrk="1" hangingPunct="1">
              <a:spcBef>
                <a:spcPct val="0"/>
              </a:spcBef>
            </a:pPr>
            <a:r>
              <a:rPr lang="ja-JP" altLang="en-US" dirty="0">
                <a:latin typeface="+mn-ea"/>
              </a:rPr>
              <a:t>・鳥獣捕獲等事業者である法人の役員（代表者を含む。）又は雇用する者から選任していること</a:t>
            </a:r>
            <a:endParaRPr lang="en-US" altLang="ja-JP" dirty="0">
              <a:latin typeface="+mn-ea"/>
            </a:endParaRPr>
          </a:p>
          <a:p>
            <a:pPr eaLnBrk="1" hangingPunct="1">
              <a:spcBef>
                <a:spcPct val="0"/>
              </a:spcBef>
            </a:pPr>
            <a:r>
              <a:rPr lang="ja-JP" altLang="en-US" dirty="0">
                <a:latin typeface="+mn-ea"/>
              </a:rPr>
              <a:t>・鳥獣捕獲等事業の統括や事業従事者の監督権限が与えられていること</a:t>
            </a:r>
            <a:endParaRPr lang="en-US" altLang="ja-JP" dirty="0">
              <a:latin typeface="+mn-ea"/>
            </a:endParaRPr>
          </a:p>
          <a:p>
            <a:pPr eaLnBrk="1" hangingPunct="1">
              <a:spcBef>
                <a:spcPct val="0"/>
              </a:spcBef>
            </a:pPr>
            <a:r>
              <a:rPr lang="ja-JP" altLang="en-US" dirty="0">
                <a:latin typeface="+mn-ea"/>
              </a:rPr>
              <a:t>が、求められます。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事業管理責任者の責務を遂行するに当たっては、鳥獣の捕獲等をする際の安全管理及び鳥獣の捕獲等に関する技能及び知識を有する必要があることから、実際に鳥獣の捕獲等に従事するか否かに関わらず、認定を受けようとする鳥獣捕獲等事業において用いる捕獲方法の種類に応じた狩猟免許を取得することが必要です（銃器・わな・網全ての方法を用いた認定を受ける場合は、３種類全ての狩猟免許を受けている必要があり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加えて、安全管理講習（５時間以上）、技能知識講習（５時間以上）を修了し、救急救命に関する知識を有している必要があります。</a:t>
            </a:r>
          </a:p>
          <a:p>
            <a:pPr eaLnBrk="1" hangingPunct="1">
              <a:spcBef>
                <a:spcPct val="0"/>
              </a:spcBef>
            </a:pPr>
            <a:endParaRPr lang="ja-JP" altLang="en-US" dirty="0">
              <a:latin typeface="+mn-ea"/>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15</a:t>
            </a:fld>
            <a:endParaRPr lang="ja-JP" altLang="en-US"/>
          </a:p>
        </p:txBody>
      </p:sp>
    </p:spTree>
    <p:extLst>
      <p:ext uri="{BB962C8B-B14F-4D97-AF65-F5344CB8AC3E}">
        <p14:creationId xmlns:p14="http://schemas.microsoft.com/office/powerpoint/2010/main" val="1852668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次に、「捕獲従事者を定められた人数以上配置すること」について説明します。</a:t>
            </a:r>
          </a:p>
          <a:p>
            <a:pPr eaLnBrk="1" hangingPunct="1">
              <a:spcBef>
                <a:spcPct val="0"/>
              </a:spcBef>
            </a:pPr>
            <a:endParaRPr lang="en-US" altLang="ja-JP" dirty="0"/>
          </a:p>
          <a:p>
            <a:pPr eaLnBrk="1" hangingPunct="1">
              <a:spcBef>
                <a:spcPct val="0"/>
              </a:spcBef>
            </a:pPr>
            <a:r>
              <a:rPr lang="ja-JP" altLang="en-US" dirty="0"/>
              <a:t>　捕獲従事者とは、</a:t>
            </a:r>
            <a:endParaRPr lang="en-US" altLang="ja-JP" dirty="0"/>
          </a:p>
          <a:p>
            <a:pPr eaLnBrk="1" hangingPunct="1">
              <a:spcBef>
                <a:spcPct val="0"/>
              </a:spcBef>
            </a:pPr>
            <a:r>
              <a:rPr lang="ja-JP" altLang="en-US" dirty="0"/>
              <a:t>・認定を受けようとする鳥獣捕獲等事業において鳥獣の捕獲等をする者</a:t>
            </a:r>
            <a:endParaRPr lang="en-US" altLang="ja-JP" dirty="0"/>
          </a:p>
          <a:p>
            <a:pPr eaLnBrk="1" hangingPunct="1">
              <a:spcBef>
                <a:spcPct val="0"/>
              </a:spcBef>
            </a:pPr>
            <a:r>
              <a:rPr lang="ja-JP" altLang="en-US" dirty="0"/>
              <a:t>　のことです。</a:t>
            </a:r>
            <a:endParaRPr lang="en-US" altLang="ja-JP" dirty="0"/>
          </a:p>
          <a:p>
            <a:pPr eaLnBrk="1" hangingPunct="1">
              <a:spcBef>
                <a:spcPct val="0"/>
              </a:spcBef>
            </a:pPr>
            <a:endParaRPr lang="en-US" altLang="ja-JP" dirty="0"/>
          </a:p>
          <a:p>
            <a:pPr eaLnBrk="1" hangingPunct="1">
              <a:spcBef>
                <a:spcPct val="0"/>
              </a:spcBef>
            </a:pPr>
            <a:r>
              <a:rPr lang="ja-JP" altLang="en-US" dirty="0"/>
              <a:t>　捕獲従事者は、必ずしも事業者との間で雇用関係にあることは義務付けられていませんが、安全で適正に業務を遂行する上では、指示命令系統を維持することが重要であり、捕獲従事者と事業者の間に何らかかの雇用関係があることが望ましいです。</a:t>
            </a:r>
            <a:endParaRPr lang="en-US" altLang="ja-JP" dirty="0"/>
          </a:p>
          <a:p>
            <a:pPr eaLnBrk="1" hangingPunct="1">
              <a:spcBef>
                <a:spcPct val="0"/>
              </a:spcBef>
            </a:pPr>
            <a:endParaRPr lang="en-US" altLang="ja-JP" dirty="0"/>
          </a:p>
          <a:p>
            <a:pPr eaLnBrk="1" hangingPunct="1">
              <a:spcBef>
                <a:spcPct val="0"/>
              </a:spcBef>
            </a:pPr>
            <a:r>
              <a:rPr lang="ja-JP" altLang="en-US" dirty="0"/>
              <a:t>　</a:t>
            </a: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16</a:t>
            </a:fld>
            <a:endParaRPr lang="ja-JP" altLang="en-US"/>
          </a:p>
        </p:txBody>
      </p:sp>
    </p:spTree>
    <p:extLst>
      <p:ext uri="{BB962C8B-B14F-4D97-AF65-F5344CB8AC3E}">
        <p14:creationId xmlns:p14="http://schemas.microsoft.com/office/powerpoint/2010/main" val="83834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捕獲従事者の要件は、</a:t>
            </a:r>
            <a:endParaRPr lang="en-US" altLang="ja-JP" dirty="0"/>
          </a:p>
          <a:p>
            <a:pPr eaLnBrk="1" hangingPunct="1">
              <a:spcBef>
                <a:spcPct val="0"/>
              </a:spcBef>
            </a:pPr>
            <a:r>
              <a:rPr lang="ja-JP" altLang="en-US" dirty="0"/>
              <a:t>・鳥獣捕獲等事業において実施する鳥獣の捕獲等のうち、自らが従事する捕獲方法に該当する狩猟免許を有すること、</a:t>
            </a:r>
            <a:endParaRPr lang="en-US" altLang="ja-JP" dirty="0"/>
          </a:p>
          <a:p>
            <a:pPr eaLnBrk="1" hangingPunct="1">
              <a:spcBef>
                <a:spcPct val="0"/>
              </a:spcBef>
            </a:pPr>
            <a:r>
              <a:rPr lang="ja-JP" altLang="en-US" dirty="0"/>
              <a:t>・銃器を使用して鳥獣の捕獲等をする場合は、捕獲従事者が狩猟免許の種類に応じた銃器を所持していること、</a:t>
            </a: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17</a:t>
            </a:fld>
            <a:endParaRPr lang="ja-JP" altLang="en-US"/>
          </a:p>
        </p:txBody>
      </p:sp>
    </p:spTree>
    <p:extLst>
      <p:ext uri="{BB962C8B-B14F-4D97-AF65-F5344CB8AC3E}">
        <p14:creationId xmlns:p14="http://schemas.microsoft.com/office/powerpoint/2010/main" val="179764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つづき</a:t>
            </a:r>
            <a:endParaRPr lang="en-US" altLang="ja-JP" dirty="0"/>
          </a:p>
          <a:p>
            <a:pPr eaLnBrk="1" hangingPunct="1">
              <a:spcBef>
                <a:spcPct val="0"/>
              </a:spcBef>
            </a:pPr>
            <a:endParaRPr lang="en-US" altLang="ja-JP" dirty="0"/>
          </a:p>
          <a:p>
            <a:pPr eaLnBrk="1" hangingPunct="1">
              <a:spcBef>
                <a:spcPct val="0"/>
              </a:spcBef>
            </a:pPr>
            <a:r>
              <a:rPr lang="ja-JP" altLang="en-US" dirty="0"/>
              <a:t>・安全管理講習（５時間以上）、技能知識講習（５時間以上）を修了すること、</a:t>
            </a:r>
            <a:endParaRPr lang="en-US" altLang="ja-JP" dirty="0"/>
          </a:p>
          <a:p>
            <a:pPr eaLnBrk="1" hangingPunct="1">
              <a:spcBef>
                <a:spcPct val="0"/>
              </a:spcBef>
            </a:pPr>
            <a:r>
              <a:rPr lang="ja-JP" altLang="en-US" dirty="0"/>
              <a:t>・法人に属する半数以上の捕獲従事者が、救急救命講習を修了していること、</a:t>
            </a:r>
            <a:endParaRPr lang="en-US" altLang="ja-JP" dirty="0"/>
          </a:p>
          <a:p>
            <a:pPr eaLnBrk="1" hangingPunct="1">
              <a:spcBef>
                <a:spcPct val="0"/>
              </a:spcBef>
            </a:pPr>
            <a:r>
              <a:rPr lang="ja-JP" altLang="en-US" dirty="0"/>
              <a:t>・損害賠償保険に加入すること</a:t>
            </a:r>
            <a:endParaRPr lang="en-US" altLang="ja-JP" dirty="0"/>
          </a:p>
          <a:p>
            <a:pPr eaLnBrk="1" hangingPunct="1">
              <a:spcBef>
                <a:spcPct val="0"/>
              </a:spcBef>
            </a:pPr>
            <a:r>
              <a:rPr lang="ja-JP" altLang="en-US" dirty="0"/>
              <a:t>が、必要です。</a:t>
            </a:r>
            <a:endParaRPr lang="en-US" altLang="ja-JP" dirty="0"/>
          </a:p>
          <a:p>
            <a:pPr eaLnBrk="1" hangingPunct="1">
              <a:spcBef>
                <a:spcPct val="0"/>
              </a:spcBef>
            </a:pPr>
            <a:endParaRPr lang="en-US" altLang="ja-JP" dirty="0"/>
          </a:p>
          <a:p>
            <a:pPr eaLnBrk="1" hangingPunct="1">
              <a:spcBef>
                <a:spcPct val="0"/>
              </a:spcBef>
            </a:pPr>
            <a:r>
              <a:rPr lang="ja-JP" altLang="en-US" dirty="0"/>
              <a:t>　損害賠償保険は、賠償額：銃による捕獲１億円、わな・網による捕獲</a:t>
            </a:r>
            <a:r>
              <a:rPr lang="en-US" altLang="ja-JP" dirty="0"/>
              <a:t>3,000</a:t>
            </a:r>
            <a:r>
              <a:rPr lang="ja-JP" altLang="en-US" dirty="0"/>
              <a:t>万円以上で、事業者が契約者となることが望ましいですが、捕獲従事者個人が契約者となっても構いません。</a:t>
            </a:r>
            <a:endParaRPr lang="en-US" altLang="ja-JP" dirty="0"/>
          </a:p>
          <a:p>
            <a:pPr eaLnBrk="1" hangingPunct="1">
              <a:spcBef>
                <a:spcPct val="0"/>
              </a:spcBef>
            </a:pPr>
            <a:r>
              <a:rPr lang="ja-JP" altLang="en-US" dirty="0"/>
              <a:t>　損害保険の契約内容は、鳥獣捕獲等事業の一環として実施する鳥獣の捕獲等に起因する事故のために、他人の生命又は身体を害したことによって生じた法律上の損害賠償責任を負うことによって被る損害に係るものであることが必要です。</a:t>
            </a:r>
            <a:endParaRPr lang="en-US" altLang="ja-JP" dirty="0"/>
          </a:p>
          <a:p>
            <a:pPr eaLnBrk="1" hangingPunct="1">
              <a:spcBef>
                <a:spcPct val="0"/>
              </a:spcBef>
            </a:pPr>
            <a:r>
              <a:rPr lang="ja-JP" altLang="en-US" dirty="0"/>
              <a:t>　複数の契約により当該基準を満たすことも可能です。</a:t>
            </a:r>
            <a:endParaRPr lang="en-US" altLang="ja-JP" dirty="0"/>
          </a:p>
          <a:p>
            <a:pPr eaLnBrk="1" hangingPunct="1">
              <a:spcBef>
                <a:spcPct val="0"/>
              </a:spcBef>
            </a:pPr>
            <a:r>
              <a:rPr lang="ja-JP" altLang="en-US" dirty="0"/>
              <a:t>　猟友会の共済も含まれます。</a:t>
            </a:r>
            <a:endParaRPr lang="en-US" altLang="ja-JP" dirty="0"/>
          </a:p>
          <a:p>
            <a:pPr eaLnBrk="1" hangingPunct="1">
              <a:spcBef>
                <a:spcPct val="0"/>
              </a:spcBef>
            </a:pPr>
            <a:endParaRPr lang="ja-JP" altLang="en-US" dirty="0"/>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18</a:t>
            </a:fld>
            <a:endParaRPr lang="ja-JP" altLang="en-US"/>
          </a:p>
        </p:txBody>
      </p:sp>
    </p:spTree>
    <p:extLst>
      <p:ext uri="{BB962C8B-B14F-4D97-AF65-F5344CB8AC3E}">
        <p14:creationId xmlns:p14="http://schemas.microsoft.com/office/powerpoint/2010/main" val="71561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F123EED-FF13-4768-B3BA-6FC2DA64445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E63E27-7A6C-421D-B11D-906FE36D6C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スライドは、テキスト</a:t>
            </a:r>
            <a:r>
              <a:rPr lang="en-US" altLang="ja-JP" dirty="0">
                <a:latin typeface="+mn-ea"/>
              </a:rPr>
              <a:t>45</a:t>
            </a:r>
            <a:r>
              <a:rPr lang="ja-JP" altLang="en-US" dirty="0">
                <a:latin typeface="+mn-ea"/>
              </a:rPr>
              <a:t>ページの表</a:t>
            </a:r>
            <a:r>
              <a:rPr lang="en-US" altLang="ja-JP" dirty="0">
                <a:latin typeface="+mn-ea"/>
              </a:rPr>
              <a:t>3-1</a:t>
            </a:r>
            <a:r>
              <a:rPr lang="ja-JP" altLang="en-US" dirty="0">
                <a:latin typeface="+mn-ea"/>
              </a:rPr>
              <a:t>の、捕獲従事者の人数要件の表です。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捕獲従事者は原則として４人以上必要です。</a:t>
            </a:r>
            <a:endParaRPr lang="en-US" altLang="ja-JP" dirty="0">
              <a:latin typeface="+mn-ea"/>
            </a:endParaRPr>
          </a:p>
          <a:p>
            <a:pPr eaLnBrk="1" hangingPunct="1">
              <a:spcBef>
                <a:spcPct val="0"/>
              </a:spcBef>
            </a:pPr>
            <a:r>
              <a:rPr lang="ja-JP" altLang="en-US" dirty="0">
                <a:latin typeface="+mn-ea"/>
              </a:rPr>
              <a:t>　わな猟における止めさしのみに装薬銃を使用する場合は、原則として２名以上の銃を扱うことができる捕獲従事者を確保することが必要です。</a:t>
            </a:r>
            <a:endParaRPr lang="en-US" altLang="ja-JP" dirty="0">
              <a:latin typeface="+mn-ea"/>
            </a:endParaRPr>
          </a:p>
          <a:p>
            <a:pPr eaLnBrk="1" hangingPunct="1">
              <a:spcBef>
                <a:spcPct val="0"/>
              </a:spcBef>
            </a:pPr>
            <a:r>
              <a:rPr lang="ja-JP" altLang="en-US" dirty="0">
                <a:latin typeface="+mn-ea"/>
              </a:rPr>
              <a:t>　</a:t>
            </a:r>
            <a:endParaRPr lang="en-US" altLang="ja-JP" dirty="0">
              <a:latin typeface="+mn-ea"/>
            </a:endParaRPr>
          </a:p>
          <a:p>
            <a:pPr eaLnBrk="1" hangingPunct="1">
              <a:spcBef>
                <a:spcPct val="0"/>
              </a:spcBef>
            </a:pPr>
            <a:r>
              <a:rPr lang="ja-JP" altLang="en-US" dirty="0">
                <a:latin typeface="+mn-ea"/>
              </a:rPr>
              <a:t>ただし、ニホンジカ、イノシシ、ヒグマ、ツキノワグマ、ニホンザルを装薬銃によって捕獲する場合には、原則として</a:t>
            </a:r>
            <a:r>
              <a:rPr lang="en-US" altLang="ja-JP" dirty="0">
                <a:latin typeface="+mn-ea"/>
              </a:rPr>
              <a:t>10</a:t>
            </a:r>
            <a:r>
              <a:rPr lang="ja-JP" altLang="en-US" dirty="0">
                <a:latin typeface="+mn-ea"/>
              </a:rPr>
              <a:t>人以上の「事業従事者」を有することが必要になります。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事業従事者とは、事業管理責任者や捕獲従事者の他、鳥獣捕獲等事業において、運転、連絡、わなの見回り、給餌、捕獲個体の搬出等、鳥獣の捕獲等に付随する作業を実施する者や、データ入力や契約等の事務を行う者のことで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認定鳥獣捕獲等事業者は、契約に基づき、一定の期間、一定の地域で組織的に捕獲等に従事することが求められます。</a:t>
            </a:r>
            <a:endParaRPr lang="en-US" altLang="ja-JP" dirty="0">
              <a:latin typeface="+mn-ea"/>
            </a:endParaRPr>
          </a:p>
          <a:p>
            <a:pPr eaLnBrk="1" hangingPunct="1">
              <a:spcBef>
                <a:spcPct val="0"/>
              </a:spcBef>
            </a:pPr>
            <a:r>
              <a:rPr lang="ja-JP" altLang="en-US" dirty="0">
                <a:latin typeface="+mn-ea"/>
              </a:rPr>
              <a:t>　万が一の事態に適切に対応するため、単独行動は想定しにくく、２名以上からなる捕獲チームによることが想定されます。</a:t>
            </a:r>
            <a:endParaRPr lang="en-US" altLang="ja-JP" dirty="0">
              <a:latin typeface="+mn-ea"/>
            </a:endParaRPr>
          </a:p>
          <a:p>
            <a:pPr eaLnBrk="1" hangingPunct="1">
              <a:spcBef>
                <a:spcPct val="0"/>
              </a:spcBef>
            </a:pPr>
            <a:r>
              <a:rPr lang="ja-JP" altLang="en-US" dirty="0">
                <a:latin typeface="+mn-ea"/>
              </a:rPr>
              <a:t>　さらに、業務規模が大きい場合や複数の案件を同時に受託する場合には、捕獲チームを複数配置することが必要になることが想定されます。</a:t>
            </a:r>
            <a:endParaRPr lang="en-US" altLang="ja-JP" dirty="0">
              <a:latin typeface="+mn-ea"/>
            </a:endParaRPr>
          </a:p>
          <a:p>
            <a:pPr eaLnBrk="1" hangingPunct="1">
              <a:spcBef>
                <a:spcPct val="0"/>
              </a:spcBef>
            </a:pPr>
            <a:r>
              <a:rPr lang="ja-JP" altLang="en-US" dirty="0">
                <a:latin typeface="+mn-ea"/>
              </a:rPr>
              <a:t>　このため、業務を適切に実施する観点から、原則として４人以上の捕獲従事者を確保することとしています。</a:t>
            </a:r>
          </a:p>
          <a:p>
            <a:pPr eaLnBrk="1" hangingPunct="1">
              <a:spcBef>
                <a:spcPct val="0"/>
              </a:spcBef>
            </a:pPr>
            <a:endParaRPr lang="en-US" altLang="ja-JP" dirty="0">
              <a:latin typeface="+mn-ea"/>
            </a:endParaRPr>
          </a:p>
          <a:p>
            <a:pPr eaLnBrk="1" hangingPunct="1">
              <a:spcBef>
                <a:spcPct val="0"/>
              </a:spcBef>
            </a:pPr>
            <a:r>
              <a:rPr lang="ja-JP" altLang="en-US" dirty="0">
                <a:latin typeface="+mn-ea"/>
              </a:rPr>
              <a:t>　さらに、中大型哺乳類を対象として装薬銃を用いた捕獲を実施する場合には、様々な地形等の条件に柔軟に応じ、より安全管理を強化するだけの十分な事業従事者数が求められます。</a:t>
            </a:r>
            <a:endParaRPr lang="en-US" altLang="ja-JP" dirty="0">
              <a:latin typeface="+mn-ea"/>
            </a:endParaRPr>
          </a:p>
          <a:p>
            <a:pPr eaLnBrk="1" hangingPunct="1">
              <a:spcBef>
                <a:spcPct val="0"/>
              </a:spcBef>
            </a:pPr>
            <a:r>
              <a:rPr lang="ja-JP" altLang="en-US" dirty="0">
                <a:latin typeface="+mn-ea"/>
              </a:rPr>
              <a:t>　このため、原則として</a:t>
            </a:r>
            <a:r>
              <a:rPr lang="en-US" altLang="ja-JP" dirty="0">
                <a:latin typeface="+mn-ea"/>
              </a:rPr>
              <a:t>10</a:t>
            </a:r>
            <a:r>
              <a:rPr lang="ja-JP" altLang="en-US" dirty="0">
                <a:latin typeface="+mn-ea"/>
              </a:rPr>
              <a:t>人以上の事業従事者を確保することとしています。</a:t>
            </a:r>
            <a:endParaRPr lang="en-US" altLang="ja-JP" dirty="0">
              <a:latin typeface="+mn-ea"/>
            </a:endParaRPr>
          </a:p>
          <a:p>
            <a:pPr eaLnBrk="1" hangingPunct="1">
              <a:spcBef>
                <a:spcPct val="0"/>
              </a:spcBef>
            </a:pPr>
            <a:endParaRPr lang="ja-JP" altLang="en-US" dirty="0">
              <a:latin typeface="+mn-ea"/>
            </a:endParaRPr>
          </a:p>
          <a:p>
            <a:pPr eaLnBrk="1" hangingPunct="1">
              <a:spcBef>
                <a:spcPct val="0"/>
              </a:spcBef>
            </a:pPr>
            <a:r>
              <a:rPr lang="ja-JP" altLang="en-US" dirty="0">
                <a:latin typeface="+mn-ea"/>
              </a:rPr>
              <a:t>　ただし、これまでに十分な実績等を有し、事業者として効率的・組織的な捕獲が可能な体制を有していると認められる場合には、人数がこの基準に満たなくとも認められる場合もあります。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kumimoji="1" lang="ja-JP" altLang="en-US" kern="1200" dirty="0">
                <a:solidFill>
                  <a:schemeClr val="tx1"/>
                </a:solidFill>
                <a:effectLst/>
                <a:latin typeface="+mn-ea"/>
              </a:rPr>
              <a:t>　</a:t>
            </a:r>
            <a:r>
              <a:rPr kumimoji="1" lang="ja-JP" altLang="ja-JP" kern="1200" dirty="0">
                <a:solidFill>
                  <a:schemeClr val="tx1"/>
                </a:solidFill>
                <a:effectLst/>
                <a:latin typeface="+mn-ea"/>
              </a:rPr>
              <a:t>なお、わな猟による鳥獣捕獲等事業の認定において、止めさしのために装薬銃を用いる場合、通常の銃猟（装薬銃）よりも少数で安全かつ効率的に遂行できることから、わな</a:t>
            </a:r>
            <a:r>
              <a:rPr kumimoji="1" lang="ja-JP" altLang="en-US" kern="1200" dirty="0">
                <a:solidFill>
                  <a:schemeClr val="tx1"/>
                </a:solidFill>
                <a:effectLst/>
                <a:latin typeface="+mn-ea"/>
              </a:rPr>
              <a:t>猟</a:t>
            </a:r>
            <a:r>
              <a:rPr kumimoji="1" lang="ja-JP" altLang="ja-JP" kern="1200" dirty="0">
                <a:solidFill>
                  <a:schemeClr val="tx1"/>
                </a:solidFill>
                <a:effectLst/>
                <a:latin typeface="+mn-ea"/>
              </a:rPr>
              <a:t>における銃猟（装薬銃）による</a:t>
            </a:r>
            <a:r>
              <a:rPr kumimoji="1" lang="ja-JP" altLang="ja-JP" kern="1200" dirty="0" err="1">
                <a:solidFill>
                  <a:schemeClr val="tx1"/>
                </a:solidFill>
                <a:effectLst/>
                <a:latin typeface="+mn-ea"/>
              </a:rPr>
              <a:t>止めさしを</a:t>
            </a:r>
            <a:r>
              <a:rPr kumimoji="1" lang="ja-JP" altLang="ja-JP" kern="1200" dirty="0">
                <a:solidFill>
                  <a:schemeClr val="tx1"/>
                </a:solidFill>
                <a:effectLst/>
                <a:latin typeface="+mn-ea"/>
              </a:rPr>
              <a:t>行う鳥獣捕獲等事業の認定については、対象とする鳥獣種に関わらず、原則２名以上の捕獲従事者の確保という要件が適用されます。</a:t>
            </a:r>
            <a:endParaRPr kumimoji="1" lang="en-US" altLang="ja-JP" kern="1200" dirty="0">
              <a:solidFill>
                <a:schemeClr val="tx1"/>
              </a:solidFill>
              <a:effectLst/>
              <a:latin typeface="+mn-ea"/>
            </a:endParaRPr>
          </a:p>
          <a:p>
            <a:pPr eaLnBrk="1" hangingPunct="1">
              <a:spcBef>
                <a:spcPct val="0"/>
              </a:spcBef>
            </a:pPr>
            <a:endParaRPr lang="en-US" altLang="ja-JP" dirty="0">
              <a:latin typeface="+mn-ea"/>
            </a:endParaRPr>
          </a:p>
        </p:txBody>
      </p:sp>
      <p:sp>
        <p:nvSpPr>
          <p:cNvPr id="36868" name="スライド番号プレースホルダー 3">
            <a:extLst>
              <a:ext uri="{FF2B5EF4-FFF2-40B4-BE49-F238E27FC236}">
                <a16:creationId xmlns:a16="http://schemas.microsoft.com/office/drawing/2014/main" id="{89B11676-ACB3-47CA-9B7C-54B0E4F61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AFACD84-AF07-423D-9E12-22C121C101C7}" type="slidenum">
              <a:rPr lang="ja-JP" altLang="en-US" smtClean="0"/>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まず、認定鳥獣捕獲等事業者制度の概要について説明します。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a:t>
            </a:fld>
            <a:endParaRPr lang="ja-JP" altLang="en-US" dirty="0"/>
          </a:p>
        </p:txBody>
      </p:sp>
    </p:spTree>
    <p:extLst>
      <p:ext uri="{BB962C8B-B14F-4D97-AF65-F5344CB8AC3E}">
        <p14:creationId xmlns:p14="http://schemas.microsoft.com/office/powerpoint/2010/main" val="266672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「捕獲以外の作業に従事する者の努力義務」について説明します。</a:t>
            </a:r>
            <a:endParaRPr lang="en-US" altLang="ja-JP" dirty="0"/>
          </a:p>
          <a:p>
            <a:pPr eaLnBrk="1" hangingPunct="1">
              <a:spcBef>
                <a:spcPct val="0"/>
              </a:spcBef>
            </a:pPr>
            <a:endParaRPr lang="en-US" altLang="ja-JP" dirty="0"/>
          </a:p>
          <a:p>
            <a:pPr eaLnBrk="1" hangingPunct="1">
              <a:spcBef>
                <a:spcPct val="0"/>
              </a:spcBef>
            </a:pPr>
            <a:r>
              <a:rPr lang="ja-JP" altLang="en-US" dirty="0"/>
              <a:t>　「捕獲以外の作業に従事する者」とは、鳥獣捕獲等事業において、運転、連絡、わなの見回り、給餌、捕獲個体の搬出等、鳥獣の捕獲等に付随する作業を実施する者、データ入力や契約等の事務を行う等、捕獲等以外の作業に従事する者のことです。</a:t>
            </a:r>
            <a:endParaRPr lang="en-US" altLang="ja-JP" dirty="0"/>
          </a:p>
          <a:p>
            <a:pPr eaLnBrk="1" hangingPunct="1">
              <a:spcBef>
                <a:spcPct val="0"/>
              </a:spcBef>
            </a:pPr>
            <a:endParaRPr lang="en-US" altLang="ja-JP" dirty="0"/>
          </a:p>
          <a:p>
            <a:pPr eaLnBrk="1" hangingPunct="1">
              <a:spcBef>
                <a:spcPct val="0"/>
              </a:spcBef>
            </a:pPr>
            <a:r>
              <a:rPr lang="ja-JP" altLang="en-US" dirty="0"/>
              <a:t>　</a:t>
            </a: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20</a:t>
            </a:fld>
            <a:endParaRPr lang="ja-JP" altLang="en-US"/>
          </a:p>
        </p:txBody>
      </p:sp>
    </p:spTree>
    <p:extLst>
      <p:ext uri="{BB962C8B-B14F-4D97-AF65-F5344CB8AC3E}">
        <p14:creationId xmlns:p14="http://schemas.microsoft.com/office/powerpoint/2010/main" val="2402912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つづき</a:t>
            </a:r>
            <a:endParaRPr lang="en-US" altLang="ja-JP" dirty="0"/>
          </a:p>
          <a:p>
            <a:pPr eaLnBrk="1" hangingPunct="1">
              <a:spcBef>
                <a:spcPct val="0"/>
              </a:spcBef>
            </a:pPr>
            <a:endParaRPr lang="en-US" altLang="ja-JP" dirty="0"/>
          </a:p>
          <a:p>
            <a:pPr eaLnBrk="1" hangingPunct="1">
              <a:spcBef>
                <a:spcPct val="0"/>
              </a:spcBef>
            </a:pPr>
            <a:r>
              <a:rPr lang="ja-JP" altLang="en-US" dirty="0"/>
              <a:t>　安全管理の観点から、事業管理責任者はこれらの者に対しても、安全管理規程を周知徹底し、遵守させるとともに、研修を実施するよう努めなければなりません。</a:t>
            </a:r>
            <a:endParaRPr lang="en-US" altLang="ja-JP" dirty="0"/>
          </a:p>
          <a:p>
            <a:pPr eaLnBrk="1" hangingPunct="1">
              <a:spcBef>
                <a:spcPct val="0"/>
              </a:spcBef>
            </a:pPr>
            <a:r>
              <a:rPr lang="ja-JP" altLang="en-US" dirty="0"/>
              <a:t>　安全管理講習及び技能知識講習についても修了していることが望ましいです。</a:t>
            </a:r>
            <a:endParaRPr lang="en-US" altLang="ja-JP" dirty="0"/>
          </a:p>
          <a:p>
            <a:pPr eaLnBrk="1" hangingPunct="1">
              <a:spcBef>
                <a:spcPct val="0"/>
              </a:spcBef>
            </a:pPr>
            <a:endParaRPr lang="ja-JP" altLang="en-US" dirty="0"/>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21</a:t>
            </a:fld>
            <a:endParaRPr lang="ja-JP" altLang="en-US"/>
          </a:p>
        </p:txBody>
      </p:sp>
    </p:spTree>
    <p:extLst>
      <p:ext uri="{BB962C8B-B14F-4D97-AF65-F5344CB8AC3E}">
        <p14:creationId xmlns:p14="http://schemas.microsoft.com/office/powerpoint/2010/main" val="2061625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216FF5D9-3CBA-4D5B-88D7-293ED6C8420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875FB515-1530-44DB-A0FE-1F426831D7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これまでみてきた、認定事業者の従事者の種類と要件をまとめると、テキスト</a:t>
            </a:r>
            <a:r>
              <a:rPr lang="en-US" altLang="ja-JP" dirty="0"/>
              <a:t>46</a:t>
            </a:r>
            <a:r>
              <a:rPr lang="ja-JP" altLang="en-US" dirty="0"/>
              <a:t>ページ、表</a:t>
            </a:r>
            <a:r>
              <a:rPr lang="en-US" altLang="ja-JP" dirty="0"/>
              <a:t>3-2</a:t>
            </a:r>
            <a:r>
              <a:rPr lang="ja-JP" altLang="en-US" dirty="0"/>
              <a:t>のようになります。</a:t>
            </a:r>
            <a:endParaRPr lang="en-US" altLang="ja-JP" dirty="0"/>
          </a:p>
          <a:p>
            <a:pPr eaLnBrk="1" hangingPunct="1">
              <a:spcBef>
                <a:spcPct val="0"/>
              </a:spcBef>
            </a:pPr>
            <a:endParaRPr lang="en-US" altLang="ja-JP" dirty="0"/>
          </a:p>
        </p:txBody>
      </p:sp>
      <p:sp>
        <p:nvSpPr>
          <p:cNvPr id="40964" name="スライド番号プレースホルダー 3">
            <a:extLst>
              <a:ext uri="{FF2B5EF4-FFF2-40B4-BE49-F238E27FC236}">
                <a16:creationId xmlns:a16="http://schemas.microsoft.com/office/drawing/2014/main" id="{176E6E0E-19F3-445C-B14E-931E03DB77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074B4D5-1272-42D8-8127-B8F963460ADF}" type="slidenum">
              <a:rPr lang="ja-JP" altLang="en-US" smtClean="0"/>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latin typeface="+mn-ea"/>
              </a:rPr>
              <a:t>次に、鳥獣捕獲等事業の認定を受けるための要件の中の、安全管理体制に関する基準を説明します。</a:t>
            </a:r>
            <a:endParaRPr lang="en-US" altLang="ja-JP" b="0" i="0" u="none" strike="noStrike" baseline="0" dirty="0">
              <a:solidFill>
                <a:srgbClr val="000000"/>
              </a:solidFill>
              <a:latin typeface="+mn-ea"/>
            </a:endParaRPr>
          </a:p>
          <a:p>
            <a:pPr eaLnBrk="1" hangingPunct="1">
              <a:spcBef>
                <a:spcPct val="0"/>
              </a:spcBef>
            </a:pPr>
            <a:endParaRPr lang="en-US" altLang="ja-JP" b="0" i="0" u="none" strike="noStrike" baseline="0" dirty="0">
              <a:solidFill>
                <a:srgbClr val="000000"/>
              </a:solidFill>
              <a:latin typeface="+mn-ea"/>
            </a:endParaRPr>
          </a:p>
          <a:p>
            <a:pPr eaLnBrk="1" hangingPunct="1">
              <a:spcBef>
                <a:spcPct val="0"/>
              </a:spcBef>
            </a:pPr>
            <a:r>
              <a:rPr lang="ja-JP" altLang="en-US" b="0" i="0" u="none" strike="noStrike" baseline="0" dirty="0">
                <a:solidFill>
                  <a:srgbClr val="000000"/>
                </a:solidFill>
                <a:latin typeface="+mn-ea"/>
              </a:rPr>
              <a:t>　認定鳥獣捕獲等事業者は、鳥獣を安全かつ適正に捕獲等するため、「安全管理規程」を作成し、従事者に周知し、遵守させるとともに、随時改善を行う必要があります。</a:t>
            </a:r>
            <a:endParaRPr lang="en-US" altLang="ja-JP" b="0" i="0" u="none" strike="noStrike" baseline="0" dirty="0">
              <a:solidFill>
                <a:srgbClr val="000000"/>
              </a:solidFill>
              <a:latin typeface="+mn-ea"/>
            </a:endParaRPr>
          </a:p>
          <a:p>
            <a:pPr eaLnBrk="1" hangingPunct="1">
              <a:spcBef>
                <a:spcPct val="0"/>
              </a:spcBef>
            </a:pPr>
            <a:r>
              <a:rPr lang="ja-JP" altLang="en-US" b="0" i="0" u="none" strike="noStrike" baseline="0" dirty="0">
                <a:solidFill>
                  <a:srgbClr val="000000"/>
                </a:solidFill>
                <a:latin typeface="+mn-ea"/>
              </a:rPr>
              <a:t>　これらの実施においては、事業管理責任者が責任を負います。</a:t>
            </a:r>
            <a:endParaRPr lang="en-US" altLang="ja-JP" b="0" i="0" u="none" strike="noStrike" baseline="0" dirty="0">
              <a:solidFill>
                <a:srgbClr val="000000"/>
              </a:solidFill>
              <a:latin typeface="+mn-ea"/>
            </a:endParaRPr>
          </a:p>
          <a:p>
            <a:pPr eaLnBrk="1" hangingPunct="1">
              <a:spcBef>
                <a:spcPct val="0"/>
              </a:spcBef>
            </a:pPr>
            <a:r>
              <a:rPr lang="ja-JP" altLang="en-US" b="0" i="0" u="none" strike="noStrike" baseline="0" dirty="0">
                <a:solidFill>
                  <a:srgbClr val="000000"/>
                </a:solidFill>
                <a:latin typeface="+mn-ea"/>
              </a:rPr>
              <a:t>　</a:t>
            </a:r>
            <a:endParaRPr lang="en-US" altLang="ja-JP" b="0" i="0" u="none" strike="noStrike" baseline="0" dirty="0">
              <a:solidFill>
                <a:srgbClr val="000000"/>
              </a:solidFill>
              <a:latin typeface="+mn-ea"/>
            </a:endParaRPr>
          </a:p>
          <a:p>
            <a:pPr eaLnBrk="1" hangingPunct="1">
              <a:spcBef>
                <a:spcPct val="0"/>
              </a:spcBef>
            </a:pPr>
            <a:r>
              <a:rPr lang="ja-JP" altLang="en-US" b="0" i="0" u="none" strike="noStrike" baseline="0" dirty="0">
                <a:solidFill>
                  <a:srgbClr val="000000"/>
                </a:solidFill>
                <a:latin typeface="+mn-ea"/>
              </a:rPr>
              <a:t>　また、安全管理規程は、捕獲従事者も内容をよく把握し、法人内での指揮命令系統の確認や、事業に関係する機関等を認識しておくことが重要です。 </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また、　事業管理責任者と、全ての捕獲従事者が安全管理講習を修了していること。</a:t>
            </a:r>
            <a:endParaRPr lang="en-US" altLang="ja-JP" dirty="0">
              <a:latin typeface="+mn-ea"/>
            </a:endParaRPr>
          </a:p>
          <a:p>
            <a:pPr eaLnBrk="1" hangingPunct="1">
              <a:spcBef>
                <a:spcPct val="0"/>
              </a:spcBef>
            </a:pPr>
            <a:r>
              <a:rPr lang="ja-JP" altLang="en-US" dirty="0">
                <a:latin typeface="+mn-ea"/>
              </a:rPr>
              <a:t>　事業管理責任者と、捕獲従事者の半数が救急救命講習を受講していること。</a:t>
            </a:r>
            <a:endParaRPr lang="en-US" altLang="ja-JP" dirty="0">
              <a:latin typeface="+mn-ea"/>
            </a:endParaRPr>
          </a:p>
          <a:p>
            <a:pPr eaLnBrk="1" hangingPunct="1">
              <a:spcBef>
                <a:spcPct val="0"/>
              </a:spcBef>
            </a:pPr>
            <a:r>
              <a:rPr lang="ja-JP" altLang="en-US" dirty="0">
                <a:latin typeface="+mn-ea"/>
              </a:rPr>
              <a:t>　以上が、必要になります。</a:t>
            </a:r>
            <a:endParaRPr lang="en-US" altLang="ja-JP" dirty="0">
              <a:latin typeface="+mn-ea"/>
            </a:endParaRPr>
          </a:p>
          <a:p>
            <a:pPr eaLnBrk="1" hangingPunct="1">
              <a:spcBef>
                <a:spcPct val="0"/>
              </a:spcBef>
            </a:pP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23</a:t>
            </a:fld>
            <a:endParaRPr lang="ja-JP" altLang="en-US"/>
          </a:p>
        </p:txBody>
      </p:sp>
    </p:spTree>
    <p:extLst>
      <p:ext uri="{BB962C8B-B14F-4D97-AF65-F5344CB8AC3E}">
        <p14:creationId xmlns:p14="http://schemas.microsoft.com/office/powerpoint/2010/main" val="142093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まずは、「安全管理規程の作成」について説明します。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安全管理規程とは、</a:t>
            </a:r>
            <a:r>
              <a:rPr lang="ja-JP" altLang="en-US" b="0" i="0" u="none" strike="noStrike" baseline="0" dirty="0">
                <a:solidFill>
                  <a:srgbClr val="000000"/>
                </a:solidFill>
                <a:latin typeface="+mn-ea"/>
              </a:rPr>
              <a:t>事業者の安全管理に関する体制や取り決めを定めた文書であり、安全管理の根幹を担保するものです。</a:t>
            </a:r>
            <a:r>
              <a:rPr lang="ja-JP" altLang="en-US" dirty="0">
                <a:latin typeface="+mn-ea"/>
              </a:rPr>
              <a:t>　</a:t>
            </a:r>
            <a:endParaRPr lang="en-US" altLang="ja-JP" dirty="0">
              <a:latin typeface="+mn-ea"/>
            </a:endParaRPr>
          </a:p>
          <a:p>
            <a:pPr eaLnBrk="1" hangingPunct="1">
              <a:spcBef>
                <a:spcPct val="0"/>
              </a:spcBef>
            </a:pPr>
            <a:r>
              <a:rPr lang="ja-JP" altLang="en-US" b="0" i="0" u="none" strike="noStrike" baseline="0" dirty="0">
                <a:solidFill>
                  <a:srgbClr val="000000"/>
                </a:solidFill>
                <a:latin typeface="+mn-ea"/>
              </a:rPr>
              <a:t>　鳥獣捕獲等事業者は、認定を受ける際に、安全管理規程を提出することが義務付けられています。</a:t>
            </a:r>
            <a:endParaRPr lang="en-US" altLang="ja-JP" b="0" i="0" u="none" strike="noStrike" baseline="0" dirty="0">
              <a:solidFill>
                <a:srgbClr val="000000"/>
              </a:solidFill>
              <a:latin typeface="+mn-ea"/>
            </a:endParaRPr>
          </a:p>
          <a:p>
            <a:r>
              <a:rPr lang="en-US" altLang="ja-JP" b="0" i="0" u="none" strike="noStrike" baseline="0" dirty="0">
                <a:solidFill>
                  <a:srgbClr val="000000"/>
                </a:solidFill>
                <a:latin typeface="+mn-ea"/>
              </a:rPr>
              <a:t> </a:t>
            </a:r>
          </a:p>
          <a:p>
            <a:r>
              <a:rPr lang="ja-JP" altLang="en-US" b="0" i="0" u="none" strike="noStrike" baseline="0" dirty="0">
                <a:solidFill>
                  <a:srgbClr val="000000"/>
                </a:solidFill>
                <a:latin typeface="+mn-ea"/>
              </a:rPr>
              <a:t>　個別の委託等業務を受託する際にも、発注者や関係機関等との協議を円滑にするうえで、安全管理規程を有効に活用することが望まれます。 </a:t>
            </a:r>
          </a:p>
          <a:p>
            <a:endParaRPr lang="en-US" altLang="ja-JP" b="0" i="0" u="none" strike="noStrike" baseline="0" dirty="0">
              <a:solidFill>
                <a:srgbClr val="000000"/>
              </a:solidFill>
              <a:latin typeface="+mn-ea"/>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24</a:t>
            </a:fld>
            <a:endParaRPr lang="ja-JP" altLang="en-US"/>
          </a:p>
        </p:txBody>
      </p:sp>
    </p:spTree>
    <p:extLst>
      <p:ext uri="{BB962C8B-B14F-4D97-AF65-F5344CB8AC3E}">
        <p14:creationId xmlns:p14="http://schemas.microsoft.com/office/powerpoint/2010/main" val="1831864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連絡体制図は、緊急時の連絡方法を含めて、鳥獣捕獲等事業を安全かつ適切に遂行する上で指揮命令系統及び関係機関等への報告・協議の経路を明らかにするものです。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そのため、連絡体制図には、申請者が行う鳥獣捕獲等事業における基本的な連絡体制図を記載するとともに、指揮命令系統を明確にすることが望まれます。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25</a:t>
            </a:fld>
            <a:endParaRPr lang="ja-JP" altLang="en-US"/>
          </a:p>
        </p:txBody>
      </p:sp>
    </p:spTree>
    <p:extLst>
      <p:ext uri="{BB962C8B-B14F-4D97-AF65-F5344CB8AC3E}">
        <p14:creationId xmlns:p14="http://schemas.microsoft.com/office/powerpoint/2010/main" val="3487103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D8F5AC8D-4CE3-4A48-88EE-54346AB96B31}"/>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F24C222C-C495-4363-B52E-8216FFD04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連絡体制図の例をテキスト</a:t>
            </a:r>
            <a:r>
              <a:rPr lang="en-US" altLang="ja-JP" dirty="0">
                <a:latin typeface="+mn-ea"/>
              </a:rPr>
              <a:t>58</a:t>
            </a:r>
            <a:r>
              <a:rPr lang="ja-JP" altLang="en-US" dirty="0">
                <a:latin typeface="+mn-ea"/>
              </a:rPr>
              <a:t>ページに掲載しています。</a:t>
            </a:r>
            <a:endParaRPr lang="en-US" altLang="ja-JP" dirty="0">
              <a:latin typeface="+mn-ea"/>
            </a:endParaRPr>
          </a:p>
          <a:p>
            <a:pPr eaLnBrk="1" hangingPunct="1">
              <a:spcBef>
                <a:spcPct val="0"/>
              </a:spcBef>
            </a:pPr>
            <a:endParaRPr lang="en-US" altLang="ja-JP" dirty="0">
              <a:latin typeface="+mn-ea"/>
            </a:endParaRPr>
          </a:p>
          <a:p>
            <a:r>
              <a:rPr lang="ja-JP" altLang="en-US" sz="1200" b="0" i="0" u="none" strike="noStrike" baseline="0" dirty="0">
                <a:solidFill>
                  <a:srgbClr val="000000"/>
                </a:solidFill>
                <a:latin typeface="+mn-ea"/>
              </a:rPr>
              <a:t>　連絡体制図には、発注者、法人の代表者、事業管理責任者、現場における監督者、捕獲従事者、その他の事業従事者について、個々の役割と指揮命令系統及び連絡体制を模式的に示します。</a:t>
            </a:r>
            <a:endParaRPr lang="en-US" altLang="ja-JP" sz="1200" b="0" i="0" u="none" strike="noStrike" baseline="0" dirty="0">
              <a:solidFill>
                <a:srgbClr val="000000"/>
              </a:solidFill>
              <a:latin typeface="+mn-ea"/>
            </a:endParaRPr>
          </a:p>
          <a:p>
            <a:endParaRPr lang="ja-JP" altLang="en-US"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現場監督者は、捕獲現場において捕獲従事者及び捕獲等以外の作業従事者の作業管理を担う立場です。</a:t>
            </a:r>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つまり、捕獲現場において指揮命令系統の頂点に立ち、指示・監督をする役割を担います。</a:t>
            </a:r>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認定を受ける際に選出する必要はありませんが、委託等業務では、一般的に委託者から現場監督者（「管理技術者」や「現場代理人」、「主任技術者」等と呼ぶことが一般的です）を定めることが求められます。</a:t>
            </a:r>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また、安全管理規程の連絡体制図に位置付けることが望まれます。 </a:t>
            </a:r>
          </a:p>
          <a:p>
            <a:r>
              <a:rPr lang="ja-JP" altLang="en-US" sz="1200" b="0" i="0" u="none" strike="noStrike" baseline="0" dirty="0">
                <a:solidFill>
                  <a:srgbClr val="000000"/>
                </a:solidFill>
                <a:latin typeface="+mn-ea"/>
              </a:rPr>
              <a:t>　なお、現場監督者は委託等業務ごとに変更する場合もあります。 </a:t>
            </a:r>
            <a:endParaRPr lang="en-US" altLang="ja-JP" sz="1200" b="0" i="0" u="none" strike="noStrike" baseline="0" dirty="0">
              <a:solidFill>
                <a:srgbClr val="000000"/>
              </a:solidFill>
              <a:latin typeface="+mn-ea"/>
            </a:endParaRPr>
          </a:p>
          <a:p>
            <a:endParaRPr lang="ja-JP" altLang="en-US"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加えて、緊急時の連絡方法として、警察署、消防署、病院等との連絡方法を記載する必要があります。</a:t>
            </a:r>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なお、業務ごとに従事者の役割分担や、連絡先等が変わることが想定されるため、個別の従事者や警察署、病院名等を記載する必要はありませんが、個別の委託等業務で活用される際には、業務ごとに必要な関係機関等（例えば警備業者等）を追加することが必要です。 </a:t>
            </a:r>
          </a:p>
          <a:p>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対象とする鳥獣の種類や適用する捕獲方法ごとに異なる体制を有する場合は、それぞれの体制にあわせた連絡体制図を準備しておくことが求められます。</a:t>
            </a:r>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また、携帯電話が圏外の場合や、休日や夜間時も想定して連絡方法を確認する必要があります。 </a:t>
            </a:r>
            <a:endParaRPr lang="en-US" altLang="ja-JP" sz="1200" b="0" i="0" u="none" strike="noStrike" baseline="0" dirty="0">
              <a:solidFill>
                <a:srgbClr val="000000"/>
              </a:solidFill>
              <a:latin typeface="+mn-ea"/>
            </a:endParaRPr>
          </a:p>
          <a:p>
            <a:endParaRPr lang="en-US" altLang="ja-JP" sz="1200" b="0" i="0" u="none" strike="noStrike" baseline="0" dirty="0">
              <a:solidFill>
                <a:srgbClr val="000000"/>
              </a:solidFill>
              <a:latin typeface="+mn-ea"/>
            </a:endParaRPr>
          </a:p>
          <a:p>
            <a:pPr eaLnBrk="1" hangingPunct="1">
              <a:spcBef>
                <a:spcPct val="0"/>
              </a:spcBef>
            </a:pPr>
            <a:endParaRPr lang="ja-JP" altLang="en-US" dirty="0">
              <a:latin typeface="+mn-ea"/>
            </a:endParaRPr>
          </a:p>
          <a:p>
            <a:pPr eaLnBrk="1" hangingPunct="1">
              <a:spcBef>
                <a:spcPct val="0"/>
              </a:spcBef>
            </a:pPr>
            <a:endParaRPr lang="ja-JP" altLang="en-US" dirty="0">
              <a:latin typeface="+mn-ea"/>
            </a:endParaRPr>
          </a:p>
        </p:txBody>
      </p:sp>
      <p:sp>
        <p:nvSpPr>
          <p:cNvPr id="49156" name="スライド番号プレースホルダー 3">
            <a:extLst>
              <a:ext uri="{FF2B5EF4-FFF2-40B4-BE49-F238E27FC236}">
                <a16:creationId xmlns:a16="http://schemas.microsoft.com/office/drawing/2014/main" id="{146E9930-980B-4B7E-B358-A128A08CEB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1E355E2-51CE-4744-90C2-A32DA700A8A3}" type="slidenum">
              <a:rPr lang="ja-JP" altLang="en-US" smtClean="0"/>
              <a:pPr/>
              <a:t>26</a:t>
            </a:fld>
            <a:endParaRPr lang="ja-JP" altLang="en-US"/>
          </a:p>
        </p:txBody>
      </p:sp>
    </p:spTree>
    <p:extLst>
      <p:ext uri="{BB962C8B-B14F-4D97-AF65-F5344CB8AC3E}">
        <p14:creationId xmlns:p14="http://schemas.microsoft.com/office/powerpoint/2010/main" val="152611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鳥獣捕獲等事業の安全確保のための配慮事項として、作業手順や人員配置等に関する考え方を記載します。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また、鳥獣捕獲等事業を実施する際、現場に救急救命に関する知識を有する事業従事者を配置する方針を記載する必要があります。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救急救命に関する知識を有する事業従事者を、原則として現場に複数配置することが望ましいです。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その内、少なくとも１名には必要な救急用具を携帯させて配置し、傷病者に対応できる体制を有するようにします。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なお、救急用具については業務ごとに必要なものが完備されているよう、点検を行うことも必要です。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27</a:t>
            </a:fld>
            <a:endParaRPr lang="ja-JP" altLang="en-US"/>
          </a:p>
        </p:txBody>
      </p:sp>
    </p:spTree>
    <p:extLst>
      <p:ext uri="{BB962C8B-B14F-4D97-AF65-F5344CB8AC3E}">
        <p14:creationId xmlns:p14="http://schemas.microsoft.com/office/powerpoint/2010/main" val="88993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猟具の定期的な点検計画及び安全な取扱いに関する事項には、次の３点を記載します。</a:t>
            </a:r>
            <a:endParaRPr lang="en-US" altLang="ja-JP" b="0" i="0" u="none" strike="noStrike" baseline="0" dirty="0">
              <a:solidFill>
                <a:srgbClr val="000000"/>
              </a:solidFill>
              <a:latin typeface="+mn-ea"/>
            </a:endParaRPr>
          </a:p>
          <a:p>
            <a:pPr marL="342900" marR="0" lvl="0" indent="-342900" algn="l" defTabSz="914400" rtl="0" eaLnBrk="0" fontAlgn="base" latinLnBrk="0" hangingPunct="0">
              <a:lnSpc>
                <a:spcPct val="100000"/>
              </a:lnSpc>
              <a:spcBef>
                <a:spcPct val="30000"/>
              </a:spcBef>
              <a:spcAft>
                <a:spcPct val="0"/>
              </a:spcAft>
              <a:buClrTx/>
              <a:buSzTx/>
              <a:buFontTx/>
              <a:buAutoNum type="alphaLcPeriod"/>
              <a:tabLst/>
              <a:defRPr/>
            </a:pPr>
            <a:r>
              <a:rPr lang="ja-JP" altLang="en-US" b="0" i="0" u="none" strike="noStrike" baseline="0" dirty="0">
                <a:solidFill>
                  <a:srgbClr val="000000"/>
                </a:solidFill>
                <a:latin typeface="+mn-ea"/>
              </a:rPr>
              <a:t>銃器に関する記載</a:t>
            </a:r>
            <a:endParaRPr lang="en-US" altLang="ja-JP" b="0" i="0" u="none" strike="noStrike" baseline="0" dirty="0">
              <a:solidFill>
                <a:srgbClr val="000000"/>
              </a:solidFill>
              <a:latin typeface="+mn-ea"/>
            </a:endParaRPr>
          </a:p>
          <a:p>
            <a:pPr marL="342900" marR="0" lvl="0" indent="-342900" algn="l" defTabSz="914400" rtl="0" eaLnBrk="0" fontAlgn="base" latinLnBrk="0" hangingPunct="0">
              <a:lnSpc>
                <a:spcPct val="100000"/>
              </a:lnSpc>
              <a:spcBef>
                <a:spcPct val="30000"/>
              </a:spcBef>
              <a:spcAft>
                <a:spcPct val="0"/>
              </a:spcAft>
              <a:buClrTx/>
              <a:buSzTx/>
              <a:buFontTx/>
              <a:buAutoNum type="alphaLcPeriod"/>
              <a:tabLst/>
              <a:defRPr/>
            </a:pPr>
            <a:r>
              <a:rPr lang="ja-JP" altLang="en-US" b="0" i="0" u="none" strike="noStrike" baseline="0" dirty="0">
                <a:solidFill>
                  <a:srgbClr val="000000"/>
                </a:solidFill>
                <a:latin typeface="+mn-ea"/>
              </a:rPr>
              <a:t>網・わなに関する記載</a:t>
            </a:r>
            <a:endParaRPr lang="en-US" altLang="ja-JP" b="0" i="0" u="none" strike="noStrike" baseline="0" dirty="0">
              <a:solidFill>
                <a:srgbClr val="000000"/>
              </a:solidFill>
              <a:latin typeface="+mn-ea"/>
            </a:endParaRPr>
          </a:p>
          <a:p>
            <a:pPr marL="342900" marR="0" lvl="0" indent="-342900" algn="l" defTabSz="914400" rtl="0" eaLnBrk="0" fontAlgn="base" latinLnBrk="0" hangingPunct="0">
              <a:lnSpc>
                <a:spcPct val="100000"/>
              </a:lnSpc>
              <a:spcBef>
                <a:spcPct val="30000"/>
              </a:spcBef>
              <a:spcAft>
                <a:spcPct val="0"/>
              </a:spcAft>
              <a:buClrTx/>
              <a:buSzTx/>
              <a:buFontTx/>
              <a:buAutoNum type="alphaLcPeriod"/>
              <a:tabLst/>
              <a:defRPr/>
            </a:pPr>
            <a:r>
              <a:rPr lang="ja-JP" altLang="en-US" b="0" i="0" u="none" strike="noStrike" baseline="0" dirty="0">
                <a:solidFill>
                  <a:srgbClr val="000000"/>
                </a:solidFill>
                <a:latin typeface="+mn-ea"/>
              </a:rPr>
              <a:t>銃器を使用する場合にあたっては次の２項を追加記載</a:t>
            </a:r>
            <a:endParaRPr lang="en-US" altLang="ja-JP" b="0" i="0" u="none" strike="noStrike" baseline="0" dirty="0">
              <a:solidFill>
                <a:srgbClr val="000000"/>
              </a:solidFill>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u="none" strike="noStrike" baseline="0" dirty="0">
                <a:solidFill>
                  <a:srgbClr val="000000"/>
                </a:solidFill>
                <a:latin typeface="+mn-ea"/>
              </a:rPr>
              <a:t>　・</a:t>
            </a:r>
            <a:r>
              <a:rPr lang="ja-JP" altLang="en-US" dirty="0">
                <a:solidFill>
                  <a:srgbClr val="000000"/>
                </a:solidFill>
                <a:latin typeface="+mn-ea"/>
              </a:rPr>
              <a:t>射撃場における射撃練習に関する事項</a:t>
            </a:r>
            <a:endParaRPr lang="en-US" altLang="ja-JP" dirty="0">
              <a:solidFill>
                <a:srgbClr val="000000"/>
              </a:solidFill>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u="none" strike="noStrike" baseline="0" dirty="0">
                <a:solidFill>
                  <a:srgbClr val="000000"/>
                </a:solidFill>
                <a:latin typeface="+mn-ea"/>
              </a:rPr>
              <a:t>　・銃器の保管および使用に関する事項</a:t>
            </a:r>
          </a:p>
          <a:p>
            <a:endParaRPr lang="en-US" altLang="ja-JP" b="0" i="0" u="none" strike="noStrike" baseline="0" dirty="0">
              <a:solidFill>
                <a:srgbClr val="000000"/>
              </a:solidFill>
              <a:latin typeface="+mn-ea"/>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28</a:t>
            </a:fld>
            <a:endParaRPr lang="ja-JP" altLang="en-US"/>
          </a:p>
        </p:txBody>
      </p:sp>
    </p:spTree>
    <p:extLst>
      <p:ext uri="{BB962C8B-B14F-4D97-AF65-F5344CB8AC3E}">
        <p14:creationId xmlns:p14="http://schemas.microsoft.com/office/powerpoint/2010/main" val="310623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安全管理の観点から、点検方法及び頻度を含む、銃器の定期的な点検に関する計画について記載します。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また、銃器の取扱いについて、捕獲従事者に遵守させる事項、例えば、脱包の確認、矢先の確認、バックストップ（安土）の確保等について記載します。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29</a:t>
            </a:fld>
            <a:endParaRPr lang="ja-JP" altLang="en-US"/>
          </a:p>
        </p:txBody>
      </p:sp>
    </p:spTree>
    <p:extLst>
      <p:ext uri="{BB962C8B-B14F-4D97-AF65-F5344CB8AC3E}">
        <p14:creationId xmlns:p14="http://schemas.microsoft.com/office/powerpoint/2010/main" val="75626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a:t>
            </a:r>
            <a:r>
              <a:rPr lang="ja-JP" altLang="ja-JP" dirty="0"/>
              <a:t>認定鳥獣捕獲等事業者制度とは</a:t>
            </a:r>
            <a:r>
              <a:rPr lang="ja-JP" altLang="en-US" dirty="0"/>
              <a:t>、</a:t>
            </a:r>
            <a:r>
              <a:rPr lang="ja-JP" altLang="ja-JP" dirty="0"/>
              <a:t>鳥獣捕獲等事業者が鳥獣の捕獲等に係る安全管理体制や、従事者の技能及び知識が一定の基準に適合していることについて、都道府県知事の認定を受けることができる制度です。</a:t>
            </a:r>
            <a:endParaRPr lang="en-US" altLang="ja-JP" dirty="0"/>
          </a:p>
          <a:p>
            <a:pPr eaLnBrk="1" hangingPunct="1">
              <a:spcBef>
                <a:spcPct val="0"/>
              </a:spcBef>
            </a:pPr>
            <a:r>
              <a:rPr lang="ja-JP" altLang="en-US" dirty="0"/>
              <a:t>　認定を受けた法人を「認定鳥獣捕獲等事業者」と呼びます。</a:t>
            </a:r>
            <a:endParaRPr lang="en-US" altLang="ja-JP" dirty="0"/>
          </a:p>
          <a:p>
            <a:pPr eaLnBrk="1" hangingPunct="1">
              <a:spcBef>
                <a:spcPct val="0"/>
              </a:spcBef>
            </a:pPr>
            <a:endParaRPr lang="en-US" altLang="ja-JP" dirty="0"/>
          </a:p>
          <a:p>
            <a:pPr eaLnBrk="1" hangingPunct="1">
              <a:spcBef>
                <a:spcPct val="0"/>
              </a:spcBef>
            </a:pPr>
            <a:r>
              <a:rPr lang="ja-JP" altLang="en-US" dirty="0"/>
              <a:t>　主に</a:t>
            </a:r>
            <a:r>
              <a:rPr lang="ja-JP" altLang="ja-JP" dirty="0"/>
              <a:t>公的な鳥獣捕獲等事業の委託</a:t>
            </a:r>
            <a:r>
              <a:rPr lang="ja-JP" altLang="en-US" dirty="0"/>
              <a:t>や</a:t>
            </a:r>
            <a:r>
              <a:rPr lang="ja-JP" altLang="ja-JP" dirty="0"/>
              <a:t>請負業務の担い手となる鳥獣捕獲等事業者を育成・確保すること</a:t>
            </a:r>
            <a:r>
              <a:rPr lang="ja-JP" altLang="en-US" dirty="0"/>
              <a:t>を目的に作られました</a:t>
            </a:r>
            <a:r>
              <a:rPr lang="ja-JP" altLang="ja-JP" dirty="0"/>
              <a:t>。</a:t>
            </a:r>
            <a:endParaRPr lang="en-US" altLang="ja-JP" dirty="0"/>
          </a:p>
          <a:p>
            <a:pPr eaLnBrk="1" hangingPunct="1">
              <a:spcBef>
                <a:spcPct val="0"/>
              </a:spcBef>
            </a:pPr>
            <a:r>
              <a:rPr lang="ja-JP" altLang="en-US" dirty="0"/>
              <a:t>　これらの鳥獣捕獲等業務においては、</a:t>
            </a:r>
            <a:r>
              <a:rPr lang="ja-JP" altLang="ja-JP" dirty="0"/>
              <a:t>契約内容を確実に遂行し</a:t>
            </a:r>
            <a:r>
              <a:rPr lang="ja-JP" altLang="en-US" dirty="0"/>
              <a:t>、</a:t>
            </a:r>
            <a:r>
              <a:rPr lang="ja-JP" altLang="ja-JP" dirty="0"/>
              <a:t>求められる成果を</a:t>
            </a:r>
            <a:r>
              <a:rPr lang="ja-JP" altLang="en-US" dirty="0"/>
              <a:t>あげなければなりません</a:t>
            </a:r>
            <a:r>
              <a:rPr lang="ja-JP" altLang="ja-JP" dirty="0"/>
              <a:t>。</a:t>
            </a: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3</a:t>
            </a:fld>
            <a:endParaRPr lang="ja-JP" altLang="en-US" dirty="0"/>
          </a:p>
        </p:txBody>
      </p:sp>
    </p:spTree>
    <p:extLst>
      <p:ext uri="{BB962C8B-B14F-4D97-AF65-F5344CB8AC3E}">
        <p14:creationId xmlns:p14="http://schemas.microsoft.com/office/powerpoint/2010/main" val="3487731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銃器と同様に、安全管理の観点から、点検の方法及び頻度を含む、網・わなの定期的な点検に関する計画を記載します。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また、網・わなの取扱いについて捕獲従事者に遵守させる事項、例えば、設置時の標識の設置方法、錯誤捕獲防止の方法等について記載します。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30</a:t>
            </a:fld>
            <a:endParaRPr lang="ja-JP" altLang="en-US"/>
          </a:p>
        </p:txBody>
      </p:sp>
    </p:spTree>
    <p:extLst>
      <p:ext uri="{BB962C8B-B14F-4D97-AF65-F5344CB8AC3E}">
        <p14:creationId xmlns:p14="http://schemas.microsoft.com/office/powerpoint/2010/main" val="2495779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安全管理の観点から、射撃場における射撃練習の頻度及び内容を記載します。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なお、全ての捕獲従事者が１年間に少なくとも２回以上実施する必要があります。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射撃練習の実施頻度及び内容については、捕獲従事者や業務内容ごとに適切な回数が異なると考えられ、また、住所地と射撃場との距離によって鳥獣捕獲等事業者の負担が異なること等に留意し、適切な頻度及び内容を定めま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ただし、麻酔銃は、射撃場での練習ができない一方、麻酔銃による一般的な銃猟は、一般の装薬銃に比べて有効射程が短く、安全な捕獲を遂行する観点からは一般の装薬銃ほど高度な命中技術を必要としないことから、麻酔銃のみを使用して捕獲等事業を実施する捕獲従事者については、射撃場における射撃練習が必要な捕獲従事者から除かれていま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31</a:t>
            </a:fld>
            <a:endParaRPr lang="ja-JP" altLang="en-US"/>
          </a:p>
        </p:txBody>
      </p:sp>
    </p:spTree>
    <p:extLst>
      <p:ext uri="{BB962C8B-B14F-4D97-AF65-F5344CB8AC3E}">
        <p14:creationId xmlns:p14="http://schemas.microsoft.com/office/powerpoint/2010/main" val="768708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安全管理の観点から、銃器の保管及び使用について、必要な事項を記載します。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なお、捕獲従事者が、事業被害防止の目的でライフル銃を所持しようとする場合にあっ</a:t>
            </a:r>
            <a:r>
              <a:rPr lang="ja-JP" altLang="en-US" b="0" i="0" u="none" strike="noStrike" baseline="0" dirty="0">
                <a:latin typeface="ＭＳ Ｐゴシック" panose="020B0600070205080204" pitchFamily="50" charset="-128"/>
                <a:ea typeface="ＭＳ Ｐゴシック" panose="020B0600070205080204" pitchFamily="50" charset="-128"/>
              </a:rPr>
              <a:t>ては、都道府県公安委員会に必要な所持許可申請を行うとともに、ライフル銃の保管及び使用に関する取り決めを遵守することについて記載します。 </a:t>
            </a:r>
          </a:p>
          <a:p>
            <a:r>
              <a:rPr lang="ja-JP" altLang="en-US" b="0" i="0" u="none" strike="noStrike" baseline="0" dirty="0">
                <a:latin typeface="ＭＳ Ｐゴシック" panose="020B0600070205080204" pitchFamily="50" charset="-128"/>
                <a:ea typeface="ＭＳ Ｐゴシック" panose="020B0600070205080204" pitchFamily="50" charset="-128"/>
              </a:rPr>
              <a:t>　また、麻酔銃のみを使用して捕獲等事業を実施する場合については、前述のとおり、一般の装薬銃に比べて有効射程距離が短いため、安全な捕獲を遂行する観点からは一般の装薬銃ほど高度な命中技術を必要としないため、射撃場における射撃練習が必要な従事者からは除かれていますが、無条件に安全性が高いわけではありません。</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効率的かつ効果的な捕獲作業を実施するためには、入念な事前準備と麻酔銃を安全に取り扱う技術が必要であり、その観点から、 </a:t>
            </a:r>
          </a:p>
          <a:p>
            <a:r>
              <a:rPr lang="ja-JP" altLang="en-US" b="0" i="0" u="none" strike="noStrike" baseline="0" dirty="0">
                <a:latin typeface="ＭＳ Ｐゴシック" panose="020B0600070205080204" pitchFamily="50" charset="-128"/>
                <a:ea typeface="ＭＳ Ｐゴシック" panose="020B0600070205080204" pitchFamily="50" charset="-128"/>
              </a:rPr>
              <a:t>・麻酔銃を使用した捕獲を実施する際には、事前の下見を十分に行うこと。 </a:t>
            </a:r>
          </a:p>
          <a:p>
            <a:r>
              <a:rPr lang="ja-JP" altLang="en-US" b="0" i="0" u="none" strike="noStrike" baseline="0" dirty="0">
                <a:latin typeface="ＭＳ Ｐゴシック" panose="020B0600070205080204" pitchFamily="50" charset="-128"/>
                <a:ea typeface="ＭＳ Ｐゴシック" panose="020B0600070205080204" pitchFamily="50" charset="-128"/>
              </a:rPr>
              <a:t>・捕獲対象となる個体の状況を確認し、薬品の種類や量を状況に応じて安全に配慮して調節すること。 </a:t>
            </a:r>
          </a:p>
          <a:p>
            <a:r>
              <a:rPr lang="ja-JP" altLang="en-US" b="0" i="0" u="none" strike="noStrike" baseline="0" dirty="0">
                <a:latin typeface="ＭＳ Ｐゴシック" panose="020B0600070205080204" pitchFamily="50" charset="-128"/>
                <a:ea typeface="ＭＳ Ｐゴシック" panose="020B0600070205080204" pitchFamily="50" charset="-128"/>
              </a:rPr>
              <a:t>・対象鳥獣の適切な部位に命中させるための技術の確保に努めること。 </a:t>
            </a:r>
          </a:p>
          <a:p>
            <a:r>
              <a:rPr lang="ja-JP" altLang="en-US" b="0" i="0" u="none" strike="noStrike" baseline="0" dirty="0">
                <a:latin typeface="ＭＳ Ｐゴシック" panose="020B0600070205080204" pitchFamily="50" charset="-128"/>
                <a:ea typeface="ＭＳ Ｐゴシック" panose="020B0600070205080204" pitchFamily="50" charset="-128"/>
              </a:rPr>
              <a:t>等を、安全管理規程の「銃器の保管及び使用に関する事項」などに記載することが望ましいです。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32</a:t>
            </a:fld>
            <a:endParaRPr lang="ja-JP" altLang="en-US"/>
          </a:p>
        </p:txBody>
      </p:sp>
    </p:spTree>
    <p:extLst>
      <p:ext uri="{BB962C8B-B14F-4D97-AF65-F5344CB8AC3E}">
        <p14:creationId xmlns:p14="http://schemas.microsoft.com/office/powerpoint/2010/main" val="328998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鳥獣捕獲等事業は、野外活動に危険を伴い得ること、猟具の使い方を誤ると人等に危害を及ぼし得ること、鳥獣の殺傷により精神的な負担を生じ得ること等から、事業従事者の心身の健康状態を把握し、良好に保つよう努めるとともに、例えば、体調や飲酒の状況等から、鳥獣の捕獲等に従事することが適当ではないと認められる場合においては従事させないことが必要で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作業の各プロセスに事故が発生する危険が潜んでおり、また、鳥獣を捕獲・処分することは、事業従事者の精神的な負担が大きくなる場合もあります。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こうした危険を回避するためには、事業従事者の心身の健康状態を良好に保つことが基本となります。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このため、事業従事者の心身の健康状態について、健康診断等により定期的に把握することとし、その頻度及び方法について記載します。 </a:t>
            </a: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また、鳥獣捕獲等に必要な適性を有することを確認するため、事業従事者の視力、聴力、運動能力を把握する必要があります。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認定事業者により鳥獣捕獲等に必要な適性を有することが確認された者については適性試験が免除されることがありますが、その場合は鳥獣捕獲等に必要な適性（視力、聴力、運動能力）の確認方法や実施内容についても規定す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なお、鳥獣の捕獲等に従事した年数が短い事業従事者や、高齢の事業従事者に対しては、より一層心身の健康状態の把握に努めるよう留意する必要があります。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33</a:t>
            </a:fld>
            <a:endParaRPr lang="ja-JP" altLang="en-US"/>
          </a:p>
        </p:txBody>
      </p:sp>
    </p:spTree>
    <p:extLst>
      <p:ext uri="{BB962C8B-B14F-4D97-AF65-F5344CB8AC3E}">
        <p14:creationId xmlns:p14="http://schemas.microsoft.com/office/powerpoint/2010/main" val="1317466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その他、捕獲等事業を実施するにあたり、必要なことを記載します。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例えば、事業の実</a:t>
            </a:r>
            <a:r>
              <a:rPr lang="ja-JP" altLang="en-US" b="0" i="0" u="none" strike="noStrike" baseline="0" dirty="0">
                <a:latin typeface="+mn-ea"/>
              </a:rPr>
              <a:t>施に当たって、基本的な装備や無線の使用に関する事業者内のルール等を記載することが想定されます。 </a:t>
            </a:r>
            <a:endParaRPr lang="en-US" altLang="ja-JP" b="0" i="0" u="none" strike="noStrike" baseline="0" dirty="0">
              <a:latin typeface="+mn-ea"/>
            </a:endParaRPr>
          </a:p>
          <a:p>
            <a:endParaRPr lang="en-US" altLang="ja-JP" b="0" i="0" u="none" strike="noStrike" baseline="0" dirty="0">
              <a:solidFill>
                <a:srgbClr val="000000"/>
              </a:solidFill>
              <a:latin typeface="+mn-ea"/>
            </a:endParaRPr>
          </a:p>
          <a:p>
            <a:pPr eaLnBrk="1" hangingPunct="1">
              <a:spcBef>
                <a:spcPct val="0"/>
              </a:spcBef>
            </a:pPr>
            <a:r>
              <a:rPr lang="ja-JP" altLang="en-US" dirty="0">
                <a:latin typeface="+mn-ea"/>
              </a:rPr>
              <a:t>テキスト</a:t>
            </a:r>
            <a:r>
              <a:rPr lang="en-US" altLang="ja-JP" dirty="0">
                <a:latin typeface="+mn-ea"/>
              </a:rPr>
              <a:t>51</a:t>
            </a:r>
            <a:r>
              <a:rPr lang="ja-JP" altLang="en-US" dirty="0">
                <a:latin typeface="+mn-ea"/>
              </a:rPr>
              <a:t>ページから</a:t>
            </a:r>
            <a:r>
              <a:rPr lang="en-US" altLang="ja-JP" dirty="0">
                <a:latin typeface="+mn-ea"/>
              </a:rPr>
              <a:t>58</a:t>
            </a:r>
            <a:r>
              <a:rPr lang="ja-JP" altLang="en-US" dirty="0">
                <a:latin typeface="+mn-ea"/>
              </a:rPr>
              <a:t>ページには、安全管理規程の作成例を記載していますので、参考にしてください。</a:t>
            </a:r>
            <a:endParaRPr lang="en-US" altLang="ja-JP" dirty="0">
              <a:latin typeface="+mn-ea"/>
            </a:endParaRPr>
          </a:p>
          <a:p>
            <a:pPr eaLnBrk="1" hangingPunct="1">
              <a:spcBef>
                <a:spcPct val="0"/>
              </a:spcBef>
            </a:pPr>
            <a:endParaRPr lang="ja-JP" altLang="en-US" dirty="0">
              <a:latin typeface="+mn-ea"/>
            </a:endParaRPr>
          </a:p>
          <a:p>
            <a:endParaRPr lang="en-US" altLang="ja-JP" b="0" i="0" u="none" strike="noStrike" baseline="0" dirty="0">
              <a:solidFill>
                <a:srgbClr val="000000"/>
              </a:solidFill>
              <a:latin typeface="+mn-ea"/>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34</a:t>
            </a:fld>
            <a:endParaRPr lang="ja-JP" altLang="en-US"/>
          </a:p>
        </p:txBody>
      </p:sp>
    </p:spTree>
    <p:extLst>
      <p:ext uri="{BB962C8B-B14F-4D97-AF65-F5344CB8AC3E}">
        <p14:creationId xmlns:p14="http://schemas.microsoft.com/office/powerpoint/2010/main" val="2522586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次に、安全管理体制に関する基準の中の「事業管理責任者と捕獲従事者が安全管理講習を修了していること」という基準について説明します。</a:t>
            </a:r>
            <a:endParaRPr lang="en-US" altLang="ja-JP" dirty="0">
              <a:latin typeface="+mn-ea"/>
            </a:endParaRPr>
          </a:p>
          <a:p>
            <a:pPr eaLnBrk="1" hangingPunct="1">
              <a:spcBef>
                <a:spcPct val="0"/>
              </a:spcBef>
            </a:pPr>
            <a:endParaRPr lang="en-US" altLang="ja-JP" dirty="0">
              <a:latin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latin typeface="+mn-ea"/>
              </a:rPr>
              <a:t>　事業者が認定を受けるためには、事業管理責任者と全ての捕獲従事者が、各５時間以上の安全管理講習を受講していることが必要です。</a:t>
            </a:r>
            <a:endParaRPr lang="en-US" altLang="ja-JP" dirty="0">
              <a:latin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latin typeface="+mn-ea"/>
              </a:rPr>
              <a:t>　この講習は申請日から遡って３年以内に受講している必要があります。</a:t>
            </a:r>
            <a:endParaRPr lang="en-US" altLang="ja-JP" dirty="0">
              <a:latin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dirty="0">
              <a:latin typeface="+mn-ea"/>
            </a:endParaRPr>
          </a:p>
          <a:p>
            <a:r>
              <a:rPr lang="ja-JP" altLang="en-US" dirty="0">
                <a:latin typeface="+mn-ea"/>
              </a:rPr>
              <a:t>　講習後には、受講者は講習事項に関する習熟度の確認を受け、</a:t>
            </a:r>
            <a:r>
              <a:rPr lang="ja-JP" altLang="en-US" b="0" i="0" u="none" strike="noStrike" baseline="0" dirty="0">
                <a:solidFill>
                  <a:srgbClr val="000000"/>
                </a:solidFill>
                <a:latin typeface="+mn-ea"/>
              </a:rPr>
              <a:t>一定の習熟度に達しない者については、講習の実施者又は事業者が補習等を行うことにより習熟度の向上を図るよう努めることが求められます。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なお、認定の際は講習の修了証が必要となります。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この講習は、鳥獣捕獲等事業者自らが実施するか、外部の団体が実施する講習を受講するかは問いません。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ただし、環境省が作成した講習テキスト又は相当の教材を使用します。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35</a:t>
            </a:fld>
            <a:endParaRPr lang="ja-JP" altLang="en-US"/>
          </a:p>
        </p:txBody>
      </p:sp>
    </p:spTree>
    <p:extLst>
      <p:ext uri="{BB962C8B-B14F-4D97-AF65-F5344CB8AC3E}">
        <p14:creationId xmlns:p14="http://schemas.microsoft.com/office/powerpoint/2010/main" val="2099836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救急救命に関する知識については、心肺蘇生、外傷の応急手当、搬送法等を含む救命講習を受講し、その修了証等を有している必要があります。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この「講習の受講」には、例えば、消防機関が主催する上級救命講習、日本赤十字社の救急員養成講習の受講が該当します。 </a:t>
            </a: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消防機関が開催する普通救命講習には、外傷の応急手当、搬送法は含まれません。</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このため、普通救命講習を受講した上で、申請者自らが不足している講習内容を、適切な講師を招聘し受講することも、「講習の受講」に該当します。 </a:t>
            </a: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この他、申請者が自ら実施する、次のような救命講習の受講も該当します。 </a:t>
            </a:r>
          </a:p>
          <a:p>
            <a:r>
              <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rPr>
              <a:t>• </a:t>
            </a:r>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申請者の内の救急救命士や応急手当指導員、医師等の資格を有する者を講師として開催する救命講習。 </a:t>
            </a:r>
          </a:p>
          <a:p>
            <a:r>
              <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rPr>
              <a:t>• </a:t>
            </a:r>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消防本部や日本赤十字社に依頼して外部から救急救命の指導者を派遣してもらう等、適切な講師を招聘して開催する救命講習。 </a:t>
            </a:r>
          </a:p>
          <a:p>
            <a:endPar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申請者が自ら救命講習を実施する場合は、実施報告書等により適切な講習実施者により適切な内容を実施したことを確認します。 </a:t>
            </a: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なお、救命講習の修了証の写し又はこれに類する書類については、有効期限が定められている場合は、原則として有効期限内である必要があります。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再受講の時期に係る目安が示されている講習等の場合においては、その時期を過ぎた場合は原則として再受講している必要があります。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安全管理体制に関する基準については以上です。</a:t>
            </a: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36</a:t>
            </a:fld>
            <a:endParaRPr lang="ja-JP" altLang="en-US"/>
          </a:p>
        </p:txBody>
      </p:sp>
    </p:spTree>
    <p:extLst>
      <p:ext uri="{BB962C8B-B14F-4D97-AF65-F5344CB8AC3E}">
        <p14:creationId xmlns:p14="http://schemas.microsoft.com/office/powerpoint/2010/main" val="61081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次に、事業従事者の技能・知識に関する基準について説明します。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事業者が認定を受けるためには、事業管理責任者及び全ての捕獲従事者が、５時間以上の技能知識講習を、申請日から遡って３年以内に受講していることが必要です。</a:t>
            </a:r>
          </a:p>
          <a:p>
            <a:pPr eaLnBrk="1" hangingPunct="1">
              <a:spcBef>
                <a:spcPct val="0"/>
              </a:spcBef>
            </a:pPr>
            <a:endParaRPr lang="en-US" altLang="ja-JP" dirty="0">
              <a:latin typeface="+mn-ea"/>
            </a:endParaRPr>
          </a:p>
          <a:p>
            <a:pPr eaLnBrk="1" hangingPunct="1">
              <a:spcBef>
                <a:spcPct val="0"/>
              </a:spcBef>
            </a:pPr>
            <a:r>
              <a:rPr lang="ja-JP" altLang="en-US" dirty="0">
                <a:latin typeface="+mn-ea"/>
              </a:rPr>
              <a:t>　安全管理講習と同様に、講習後には、受講者は講習事項に関する習熟度の確認を受け、一定の習熟度に達しない者については、講習の実施者又は事業者が補習等を行うことにより習熟度の向上を図るよう努めることが求められます。</a:t>
            </a:r>
          </a:p>
          <a:p>
            <a:pPr eaLnBrk="1" hangingPunct="1">
              <a:spcBef>
                <a:spcPct val="0"/>
              </a:spcBef>
            </a:pPr>
            <a:endParaRPr lang="en-US" altLang="ja-JP" dirty="0">
              <a:latin typeface="+mn-ea"/>
            </a:endParaRPr>
          </a:p>
          <a:p>
            <a:pPr eaLnBrk="1" hangingPunct="1">
              <a:spcBef>
                <a:spcPct val="0"/>
              </a:spcBef>
            </a:pPr>
            <a:r>
              <a:rPr lang="ja-JP" altLang="en-US" dirty="0">
                <a:latin typeface="+mn-ea"/>
              </a:rPr>
              <a:t>　これらの講習は、鳥獣捕獲等事業者自らが実施するか、外部の団体が実施する講習を受講するかは問いません。ただし、前述した安全管理講習と同様に環境省が作成した講習テキスト又は相当の教材を使用します。</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37</a:t>
            </a:fld>
            <a:endParaRPr lang="ja-JP" altLang="en-US"/>
          </a:p>
        </p:txBody>
      </p:sp>
    </p:spTree>
    <p:extLst>
      <p:ext uri="{BB962C8B-B14F-4D97-AF65-F5344CB8AC3E}">
        <p14:creationId xmlns:p14="http://schemas.microsoft.com/office/powerpoint/2010/main" val="3097376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認定鳥獣捕獲等事業者は、鳥獣を安全かつ適正に捕獲するため、研修計画を作成し、従事者に対して適切に実施されるよう監督するとともに、随時改善を行う必要があります。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これらの実行においては、事業管理責任者が責任を負います。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研修により、認定時に修了した安全管理講習及び技能知識講習で学んだ知識の定着を図るともに、随時最新の情報を蓄積することになりますので、従事者は積極的に研修に参加する必要があります。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研修は、全ての捕獲従事者が毎年５時間以上受ける必要があり、適正かつ効率的に鳥獣の捕獲等をするために必要な技能及び知識の維持向上に適切かつ十分なものである必要があります。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また、捕獲従事者を除く事業従事者についても、毎年５時間以上の研修を実施することが望まれます。 </a:t>
            </a: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研修の内容としては、安全管理講習、技能知識講習の内容のうち、反復して学ぶ必要がある事項及び最新の知識を得る必要がある事項等について実施しますが、事業者が鳥獣捕獲等事業の内容や組織の実態に応じて、適切な事項を定め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改正された法令に関する知識等、最新の知識を随時習得すべき事項については、確実に研修事項の中に含めることとなっています。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研修は自ら実施する他、他の団体が主催する講習等を受講する等により、研修とすることができます。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研修の実施形態については、座学、実技練習及び現場研修等、様々な形態が想定されます。 </a:t>
            </a:r>
            <a:endParaRPr lang="en-US" altLang="ja-JP" dirty="0">
              <a:latin typeface="ＭＳ Ｐゴシック" panose="020B0600070205080204" pitchFamily="50" charset="-128"/>
              <a:ea typeface="ＭＳ Ｐゴシック" panose="020B0600070205080204" pitchFamily="50" charset="-128"/>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38</a:t>
            </a:fld>
            <a:endParaRPr lang="ja-JP" altLang="en-US"/>
          </a:p>
        </p:txBody>
      </p:sp>
    </p:spTree>
    <p:extLst>
      <p:ext uri="{BB962C8B-B14F-4D97-AF65-F5344CB8AC3E}">
        <p14:creationId xmlns:p14="http://schemas.microsoft.com/office/powerpoint/2010/main" val="165797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契約に基づき鳥獣の捕獲等に関する業務を実施できることを審査するため、認定の申請前３年以内に、認定を受けようとする鳥獣捕獲等事業において用いる猟法により、認定を受けようとする鳥獣捕獲等事業において対象とする鳥獣の捕獲等を適切に実施した実績が必要で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例えば、ニホンジカの装薬銃猟及びイノシシの装薬銃猟の認定を受ける場合は、ニホンジカの装薬銃猟及びイノシシの装薬銃猟の実績が必要になります。 </a:t>
            </a: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実績は、認定を受けようとする法人の実績であり、当該法人が組織的に実施したと認められるものである必要があります。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当該法人が組織的に実施するとは、当該法人の鳥獣捕獲等事業として位置付けて、原則として発注者からの依頼を受けて捕獲等を実施すること</a:t>
            </a:r>
            <a:r>
              <a:rPr lang="ja-JP" altLang="en-US" b="0" i="0" u="none" strike="noStrike" baseline="0" dirty="0">
                <a:latin typeface="ＭＳ Ｐゴシック" panose="020B0600070205080204" pitchFamily="50" charset="-128"/>
                <a:ea typeface="ＭＳ Ｐゴシック" panose="020B0600070205080204" pitchFamily="50" charset="-128"/>
              </a:rPr>
              <a:t>を指します。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捕獲従事者が個人として行った捕獲等の実績（趣味としての狩猟や自らの農作物を守るための自衛のための捕獲等）は当該法人の実績として認められません。 </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このため、当該法人が発注者との契約に基づき捕獲許可を受ける等により捕獲等をした実績を積むことが望ましいです。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しかし、現状そのような捕獲等が実施されている事例が少ないことから、そのような捕獲等以外のものであっても、当該法人が組織的に捕獲等を実施したということが実質的に認められる場合にあっては、実績として認められる場合があります。 </a:t>
            </a: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例えば、当該法人以外の団体の鳥獣捕獲等事業に個人として参加し実施した捕獲等については、原則として当該法人の実績としては認められません。</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しかし、当該法人が当該捕獲等に対し相当数の人数を派遣又は推薦し、それらの者の中の指揮命令のもと共同で捕獲等をした実績を有する等、実質的に当該法人が組織的に実施したと認められる場合においては、実績として認められる場合があります。 </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また、新規に法人を設立した場合は、原則として、その構成員が以前所属していた団体において実施した捕獲等を新たな法人の実績とすることはできません。</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しかし、新たな法人が実質的に以前の団体の後継かつ同等の組織と認められる場合や、新たな法人の構成員のうち相当数が、鳥獣捕獲等事業において構成員の中の指揮命令のもと、共同で捕獲等をした実績を有する場合においては、実績として認められる場合があり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この他にも、既存の法人が捕獲実績を有していなかったとしても、捕獲実績を有している他の団体や組織を吸収・合併するなどして取り込み、既存の法人の事業内容に鳥獣捕獲等事業を位置付ける場合も、実績として認められる場合があります。 </a:t>
            </a: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捕獲等の実績については、鳥獣の管理の目的のほか、学術研究目的、鳥獣の保護の目的、その他の目的であっても構いません。</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業務として実施した捕獲等であれば、法第９条に基づく捕獲許可が不要な捕獲等（指定管理鳥獣捕獲等事業等）や登録狩猟として実施した捕獲等でも構いません。 </a:t>
            </a: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実績については、事故・違反がなく、計画どおり事業を遂行したものであるかを審査します。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なお、捕獲等の実績は申請前３年以内に少なくとも１件の実績が必要ですが、あわせて、申請前３年以内に実施した鳥獣の捕獲等において発生した全ての事故に関する報告書を提出することになっており、事故があった場合はその改善措置が十分に行われている必要があります。 </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39</a:t>
            </a:fld>
            <a:endParaRPr lang="ja-JP" altLang="en-US"/>
          </a:p>
        </p:txBody>
      </p:sp>
    </p:spTree>
    <p:extLst>
      <p:ext uri="{BB962C8B-B14F-4D97-AF65-F5344CB8AC3E}">
        <p14:creationId xmlns:p14="http://schemas.microsoft.com/office/powerpoint/2010/main" val="155490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a:t>
            </a:r>
            <a:r>
              <a:rPr lang="ja-JP" altLang="ja-JP" dirty="0"/>
              <a:t>このため、認定鳥獣捕獲等事業者</a:t>
            </a:r>
            <a:r>
              <a:rPr lang="ja-JP" altLang="en-US" dirty="0"/>
              <a:t>には</a:t>
            </a:r>
            <a:r>
              <a:rPr lang="ja-JP" altLang="ja-JP" dirty="0"/>
              <a:t>、</a:t>
            </a:r>
            <a:endParaRPr lang="en-US" altLang="ja-JP" dirty="0"/>
          </a:p>
          <a:p>
            <a:pPr eaLnBrk="1" hangingPunct="1">
              <a:spcBef>
                <a:spcPct val="0"/>
              </a:spcBef>
            </a:pPr>
            <a:r>
              <a:rPr lang="ja-JP" altLang="en-US" dirty="0"/>
              <a:t>　・</a:t>
            </a:r>
            <a:r>
              <a:rPr lang="ja-JP" altLang="ja-JP" dirty="0"/>
              <a:t>鳥獣の捕獲等をする際の安全</a:t>
            </a:r>
            <a:r>
              <a:rPr lang="ja-JP" altLang="en-US" dirty="0"/>
              <a:t>を</a:t>
            </a:r>
            <a:r>
              <a:rPr lang="ja-JP" altLang="ja-JP" dirty="0"/>
              <a:t>確保</a:t>
            </a:r>
            <a:r>
              <a:rPr lang="ja-JP" altLang="en-US" dirty="0"/>
              <a:t>するた</a:t>
            </a:r>
            <a:r>
              <a:rPr lang="ja-JP" altLang="ja-JP" dirty="0"/>
              <a:t>めの体制を整備</a:t>
            </a:r>
            <a:r>
              <a:rPr lang="ja-JP" altLang="en-US" dirty="0"/>
              <a:t>すること</a:t>
            </a:r>
            <a:r>
              <a:rPr lang="ja-JP" altLang="ja-JP" dirty="0"/>
              <a:t>、</a:t>
            </a:r>
            <a:endParaRPr lang="en-US" altLang="ja-JP" dirty="0"/>
          </a:p>
          <a:p>
            <a:pPr eaLnBrk="1" hangingPunct="1">
              <a:spcBef>
                <a:spcPct val="0"/>
              </a:spcBef>
            </a:pPr>
            <a:r>
              <a:rPr lang="ja-JP" altLang="en-US" dirty="0"/>
              <a:t>　・</a:t>
            </a:r>
            <a:r>
              <a:rPr lang="ja-JP" altLang="ja-JP" dirty="0"/>
              <a:t>適正に捕獲するために必要な技能・知識を有する従事者を十分に配置</a:t>
            </a:r>
            <a:r>
              <a:rPr lang="ja-JP" altLang="en-US" dirty="0"/>
              <a:t>すること</a:t>
            </a:r>
            <a:r>
              <a:rPr lang="ja-JP" altLang="ja-JP" dirty="0"/>
              <a:t>、</a:t>
            </a:r>
            <a:endParaRPr lang="en-US" altLang="ja-JP" dirty="0"/>
          </a:p>
          <a:p>
            <a:pPr eaLnBrk="1" hangingPunct="1">
              <a:spcBef>
                <a:spcPct val="0"/>
              </a:spcBef>
            </a:pPr>
            <a:r>
              <a:rPr lang="ja-JP" altLang="en-US" dirty="0"/>
              <a:t>　・適切に</a:t>
            </a:r>
            <a:r>
              <a:rPr lang="ja-JP" altLang="ja-JP" dirty="0"/>
              <a:t>業務を遂行するための体制を確保</a:t>
            </a:r>
            <a:r>
              <a:rPr lang="ja-JP" altLang="en-US" dirty="0"/>
              <a:t>すること</a:t>
            </a:r>
            <a:r>
              <a:rPr lang="ja-JP" altLang="ja-JP" dirty="0"/>
              <a:t>、</a:t>
            </a:r>
            <a:endParaRPr lang="en-US" altLang="ja-JP" dirty="0"/>
          </a:p>
          <a:p>
            <a:pPr eaLnBrk="1" hangingPunct="1">
              <a:spcBef>
                <a:spcPct val="0"/>
              </a:spcBef>
            </a:pPr>
            <a:r>
              <a:rPr lang="ja-JP" altLang="en-US" dirty="0"/>
              <a:t>　・</a:t>
            </a:r>
            <a:r>
              <a:rPr lang="ja-JP" altLang="ja-JP" dirty="0"/>
              <a:t>関係法令を遵守して</a:t>
            </a:r>
            <a:r>
              <a:rPr lang="ja-JP" altLang="en-US" dirty="0"/>
              <a:t>、契約に基づき仕様書に則って</a:t>
            </a:r>
            <a:r>
              <a:rPr lang="ja-JP" altLang="ja-JP" dirty="0"/>
              <a:t>業務を遂行する責任</a:t>
            </a:r>
            <a:r>
              <a:rPr lang="ja-JP" altLang="en-US" dirty="0"/>
              <a:t>、</a:t>
            </a:r>
            <a:endParaRPr lang="en-US" altLang="ja-JP" dirty="0"/>
          </a:p>
          <a:p>
            <a:pPr eaLnBrk="1" hangingPunct="1">
              <a:spcBef>
                <a:spcPct val="0"/>
              </a:spcBef>
            </a:pPr>
            <a:r>
              <a:rPr lang="ja-JP" altLang="en-US" dirty="0"/>
              <a:t>　があります</a:t>
            </a:r>
            <a:r>
              <a:rPr lang="ja-JP" altLang="ja-JP" dirty="0"/>
              <a:t>。</a:t>
            </a:r>
            <a:endParaRPr lang="en-US" altLang="ja-JP" dirty="0"/>
          </a:p>
          <a:p>
            <a:pPr eaLnBrk="1" hangingPunct="1">
              <a:spcBef>
                <a:spcPct val="0"/>
              </a:spcBef>
            </a:pPr>
            <a:endParaRPr lang="en-US" altLang="ja-JP" dirty="0"/>
          </a:p>
          <a:p>
            <a:pPr eaLnBrk="1" hangingPunct="1">
              <a:spcBef>
                <a:spcPct val="0"/>
              </a:spcBef>
            </a:pPr>
            <a:r>
              <a:rPr lang="ja-JP" altLang="en-US" dirty="0"/>
              <a:t>　これまで鳥獣の捕獲を行ってきた方々には、契約に基づくことは、あまり慣れていないかもしれません。</a:t>
            </a:r>
            <a:endParaRPr lang="en-US" altLang="ja-JP" dirty="0"/>
          </a:p>
          <a:p>
            <a:pPr eaLnBrk="1" hangingPunct="1">
              <a:spcBef>
                <a:spcPct val="0"/>
              </a:spcBef>
            </a:pPr>
            <a:r>
              <a:rPr lang="ja-JP" altLang="en-US" dirty="0"/>
              <a:t>　法人として契約して、その契約を履行していくためには、業務を契約、履行、報告するためのルールがありますので、それも知っていただくことも必要です。</a:t>
            </a:r>
            <a:endParaRPr lang="en-US" altLang="ja-JP" dirty="0"/>
          </a:p>
          <a:p>
            <a:pPr eaLnBrk="1" hangingPunct="1">
              <a:spcBef>
                <a:spcPct val="0"/>
              </a:spcBef>
            </a:pPr>
            <a:endParaRPr lang="en-US" altLang="ja-JP" dirty="0"/>
          </a:p>
          <a:p>
            <a:pPr eaLnBrk="1" hangingPunct="1">
              <a:spcBef>
                <a:spcPct val="0"/>
              </a:spcBef>
            </a:pPr>
            <a:r>
              <a:rPr lang="ja-JP" altLang="en-US" dirty="0"/>
              <a:t>　</a:t>
            </a:r>
            <a:r>
              <a:rPr lang="ja-JP" altLang="ja-JP" dirty="0"/>
              <a:t>認定鳥獣捕獲等事業者は、都道府県等による指定管理鳥獣捕獲等事業にとどまらず、幅広い鳥獣種を対象にした被害対策のための捕獲の担い手</a:t>
            </a:r>
            <a:r>
              <a:rPr lang="ja-JP" altLang="en-US" dirty="0"/>
              <a:t>にもなります。</a:t>
            </a:r>
            <a:endParaRPr lang="en-US" altLang="ja-JP" dirty="0"/>
          </a:p>
          <a:p>
            <a:pPr eaLnBrk="1" hangingPunct="1">
              <a:spcBef>
                <a:spcPct val="0"/>
              </a:spcBef>
            </a:pPr>
            <a:endParaRPr lang="ja-JP" altLang="ja-JP" dirty="0"/>
          </a:p>
          <a:p>
            <a:pPr eaLnBrk="1" hangingPunct="1">
              <a:spcBef>
                <a:spcPct val="0"/>
              </a:spcBef>
            </a:pPr>
            <a:r>
              <a:rPr lang="ja-JP" altLang="en-US" dirty="0"/>
              <a:t>　そして、</a:t>
            </a:r>
            <a:r>
              <a:rPr lang="ja-JP" altLang="ja-JP" dirty="0"/>
              <a:t>将来的には、鳥獣の生息状況や被害状況の調査、管理のための計画の検討、捕獲後のモニタリング、評価及び計画の見直しにも関与する等、地域の鳥獣保護管理の総合的な担い手となること</a:t>
            </a:r>
            <a:r>
              <a:rPr lang="ja-JP" altLang="en-US" dirty="0"/>
              <a:t>が</a:t>
            </a:r>
            <a:r>
              <a:rPr lang="ja-JP" altLang="ja-JP" dirty="0"/>
              <a:t>期待され</a:t>
            </a:r>
            <a:r>
              <a:rPr lang="ja-JP" altLang="en-US" dirty="0"/>
              <a:t>ています</a:t>
            </a:r>
            <a:r>
              <a:rPr lang="ja-JP" altLang="ja-JP" dirty="0"/>
              <a:t>。</a:t>
            </a: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4</a:t>
            </a:fld>
            <a:endParaRPr lang="ja-JP" altLang="en-US" dirty="0"/>
          </a:p>
        </p:txBody>
      </p:sp>
    </p:spTree>
    <p:extLst>
      <p:ext uri="{BB962C8B-B14F-4D97-AF65-F5344CB8AC3E}">
        <p14:creationId xmlns:p14="http://schemas.microsoft.com/office/powerpoint/2010/main" val="1484274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a:solidFill>
                  <a:schemeClr val="tx1"/>
                </a:solidFill>
                <a:latin typeface="+mn-ea"/>
              </a:rPr>
              <a:t>　参考に、鳥獣捕獲等事業者としての捕獲等の実績の事例をご紹介します。</a:t>
            </a:r>
            <a:endParaRPr lang="en-US" altLang="ja-JP" dirty="0">
              <a:latin typeface="+mn-ea"/>
            </a:endParaRPr>
          </a:p>
          <a:p>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40</a:t>
            </a:fld>
            <a:endParaRPr lang="ja-JP" altLang="en-US"/>
          </a:p>
        </p:txBody>
      </p:sp>
    </p:spTree>
    <p:extLst>
      <p:ext uri="{BB962C8B-B14F-4D97-AF65-F5344CB8AC3E}">
        <p14:creationId xmlns:p14="http://schemas.microsoft.com/office/powerpoint/2010/main" val="3752190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latin typeface="+mn-ea"/>
              </a:rPr>
              <a:t>　ここからは、認定を受けるための申請手続きについて具体的に説明します。</a:t>
            </a:r>
            <a:endParaRPr lang="en-US" altLang="ja-JP" dirty="0">
              <a:latin typeface="+mn-ea"/>
            </a:endParaRPr>
          </a:p>
          <a:p>
            <a:pPr eaLnBrk="1" hangingPunct="1">
              <a:spcBef>
                <a:spcPct val="0"/>
              </a:spcBef>
            </a:pP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41</a:t>
            </a:fld>
            <a:endParaRPr lang="ja-JP" altLang="en-US" dirty="0"/>
          </a:p>
        </p:txBody>
      </p:sp>
    </p:spTree>
    <p:extLst>
      <p:ext uri="{BB962C8B-B14F-4D97-AF65-F5344CB8AC3E}">
        <p14:creationId xmlns:p14="http://schemas.microsoft.com/office/powerpoint/2010/main" val="3945125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認定の申請は、認定を受けようとする都道府県知事に対し、都道府県知事が定める申請書及び添付書類を添えて提出します。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認定の申請は、一の法人につき一の申請とし、一の法人が複数の認定を受けることはできません。</a:t>
            </a:r>
            <a:endParaRPr lang="en-US" altLang="ja-JP" dirty="0">
              <a:latin typeface="ＭＳ Ｐゴシック" panose="020B0600070205080204" pitchFamily="50" charset="-128"/>
              <a:ea typeface="ＭＳ Ｐゴシック" panose="020B0600070205080204" pitchFamily="50" charset="-128"/>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42</a:t>
            </a:fld>
            <a:endParaRPr lang="ja-JP" altLang="en-US"/>
          </a:p>
        </p:txBody>
      </p:sp>
    </p:spTree>
    <p:extLst>
      <p:ext uri="{BB962C8B-B14F-4D97-AF65-F5344CB8AC3E}">
        <p14:creationId xmlns:p14="http://schemas.microsoft.com/office/powerpoint/2010/main" val="1943728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一の法人が、鳥獣捕獲等事業において複数の方法により捕獲等をする又は複数</a:t>
            </a:r>
            <a:r>
              <a:rPr lang="ja-JP" altLang="en-US" b="0" i="0" u="none" strike="noStrike" baseline="0" dirty="0">
                <a:latin typeface="+mn-ea"/>
              </a:rPr>
              <a:t>の鳥獣の種類を対象にする場合においては、捕獲等をする方法ごとに対象とする鳥獣の種類を定めて申請します。</a:t>
            </a:r>
            <a:endParaRPr lang="en-US" altLang="ja-JP" b="0" i="0" u="none" strike="noStrike" baseline="0" dirty="0">
              <a:latin typeface="+mn-ea"/>
            </a:endParaRPr>
          </a:p>
          <a:p>
            <a:endParaRPr lang="en-US" altLang="ja-JP" b="0" i="0" u="none" strike="noStrike" baseline="0" dirty="0">
              <a:latin typeface="+mn-ea"/>
            </a:endParaRPr>
          </a:p>
          <a:p>
            <a:r>
              <a:rPr lang="ja-JP" altLang="en-US" b="0" i="0" u="none" strike="noStrike" baseline="0" dirty="0">
                <a:latin typeface="+mn-ea"/>
              </a:rPr>
              <a:t>　捕獲等をする方法については法定猟法のみを認定の対象とし、申請に当たっては、法定猟法の区分に従って、「装薬銃」「空気銃」「わな」「網」から選択します。</a:t>
            </a:r>
            <a:endParaRPr lang="en-US" altLang="ja-JP" b="0" i="0" u="none" strike="noStrike" baseline="0" dirty="0">
              <a:latin typeface="+mn-ea"/>
            </a:endParaRPr>
          </a:p>
          <a:p>
            <a:r>
              <a:rPr lang="ja-JP" altLang="en-US" b="0" i="0" u="none" strike="noStrike" baseline="0" dirty="0">
                <a:latin typeface="+mn-ea"/>
              </a:rPr>
              <a:t>　なお、認定を受けた場合であっても、認定を受けた猟法以外の方法により捕獲等を行う場合においては、認定鳥獣捕獲等事業には該当しません。</a:t>
            </a:r>
            <a:endParaRPr lang="en-US" altLang="ja-JP" b="0" i="0" u="none" strike="noStrike" baseline="0" dirty="0">
              <a:latin typeface="+mn-ea"/>
            </a:endParaRPr>
          </a:p>
          <a:p>
            <a:r>
              <a:rPr lang="ja-JP" altLang="en-US" b="0" i="0" u="none" strike="noStrike" baseline="0" dirty="0">
                <a:latin typeface="+mn-ea"/>
              </a:rPr>
              <a:t>　認定の対象とする鳥獣の種類については、対象としようとする一又は複数の種名を記載します。 </a:t>
            </a:r>
          </a:p>
          <a:p>
            <a:endParaRPr lang="en-US" altLang="ja-JP" dirty="0">
              <a:latin typeface="+mn-ea"/>
            </a:endParaRPr>
          </a:p>
          <a:p>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43</a:t>
            </a:fld>
            <a:endParaRPr lang="ja-JP" altLang="en-US"/>
          </a:p>
        </p:txBody>
      </p:sp>
    </p:spTree>
    <p:extLst>
      <p:ext uri="{BB962C8B-B14F-4D97-AF65-F5344CB8AC3E}">
        <p14:creationId xmlns:p14="http://schemas.microsoft.com/office/powerpoint/2010/main" val="2135823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ＭＳ Ｐゴシック" panose="020B0600070205080204" pitchFamily="50" charset="-128"/>
                <a:ea typeface="ＭＳ Ｐゴシック" panose="020B0600070205080204" pitchFamily="50" charset="-128"/>
              </a:rPr>
              <a:t>　申請書の提出先については、主たる事務所の所在地又は鳥獣捕獲等事業として鳥獣の捕獲等を実施する主たる地域を管轄する都道府県知事のいずれかを選択します。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ja-JP" altLang="en-US" b="0" i="0" u="none" strike="noStrike" baseline="0" dirty="0">
                <a:latin typeface="ＭＳ Ｐゴシック" panose="020B0600070205080204" pitchFamily="50" charset="-128"/>
                <a:ea typeface="ＭＳ Ｐゴシック" panose="020B0600070205080204" pitchFamily="50" charset="-128"/>
              </a:rPr>
              <a:t>　例えば、主たる事務所の所在地が東京都、鳥獣の捕獲等を実施する主たる地域が神奈川県、の場合は、東京都か神奈川県か、どちらかを選択し、申請書を提出します。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en-US" altLang="ja-JP" b="0" i="0" u="none" strike="noStrike" baseline="0" dirty="0">
                <a:latin typeface="ＭＳ Ｐゴシック" panose="020B0600070205080204" pitchFamily="50" charset="-128"/>
                <a:ea typeface="ＭＳ Ｐゴシック" panose="020B0600070205080204" pitchFamily="50" charset="-128"/>
              </a:rPr>
              <a:t>※</a:t>
            </a:r>
            <a:r>
              <a:rPr lang="ja-JP" altLang="en-US" b="0" i="0" u="none" strike="noStrike" baseline="0" dirty="0">
                <a:latin typeface="ＭＳ Ｐゴシック" panose="020B0600070205080204" pitchFamily="50" charset="-128"/>
                <a:ea typeface="ＭＳ Ｐゴシック" panose="020B0600070205080204" pitchFamily="50" charset="-128"/>
              </a:rPr>
              <a:t>「鳥獣捕獲等事業」とは、鳥獣の捕獲等をする事業を指します。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en-US" altLang="ja-JP" b="0" i="0" u="none" strike="noStrike" baseline="0" dirty="0">
                <a:latin typeface="ＭＳ Ｐゴシック" panose="020B0600070205080204" pitchFamily="50" charset="-128"/>
                <a:ea typeface="ＭＳ Ｐゴシック" panose="020B0600070205080204" pitchFamily="50" charset="-128"/>
              </a:rPr>
              <a:t>※</a:t>
            </a:r>
            <a:r>
              <a:rPr lang="ja-JP" altLang="en-US" b="0" i="0" u="none" strike="noStrike" baseline="0" dirty="0">
                <a:latin typeface="ＭＳ Ｐゴシック" panose="020B0600070205080204" pitchFamily="50" charset="-128"/>
                <a:ea typeface="ＭＳ Ｐゴシック" panose="020B0600070205080204" pitchFamily="50" charset="-128"/>
              </a:rPr>
              <a:t>「鳥獣捕獲等事業として実施する鳥獣の捕獲等」とは、申請者である法人が、鳥獣捕獲等事業として、発注者との契約等に基づき、個別の業務として実施する鳥獣の捕獲等を指します。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b="0" i="0" u="none" strike="noStrike" baseline="0" dirty="0">
              <a:latin typeface="ＭＳ Ｐゴシック" panose="020B0600070205080204" pitchFamily="50" charset="-128"/>
              <a:ea typeface="ＭＳ Ｐゴシック" panose="020B0600070205080204" pitchFamily="50" charset="-128"/>
            </a:endParaRPr>
          </a:p>
          <a:p>
            <a:r>
              <a:rPr lang="en-US" altLang="ja-JP" b="0" i="0" u="none" strike="noStrike" baseline="0" dirty="0">
                <a:latin typeface="ＭＳ Ｐゴシック" panose="020B0600070205080204" pitchFamily="50" charset="-128"/>
                <a:ea typeface="ＭＳ Ｐゴシック" panose="020B0600070205080204" pitchFamily="50" charset="-128"/>
              </a:rPr>
              <a:t>※</a:t>
            </a:r>
            <a:r>
              <a:rPr lang="ja-JP" altLang="en-US" b="0" i="0" u="none" strike="noStrike" baseline="0" dirty="0">
                <a:latin typeface="ＭＳ Ｐゴシック" panose="020B0600070205080204" pitchFamily="50" charset="-128"/>
                <a:ea typeface="ＭＳ Ｐゴシック" panose="020B0600070205080204" pitchFamily="50" charset="-128"/>
              </a:rPr>
              <a:t>「鳥獣の捕獲等を実施する主たる地域」とは、既に捕獲等の実績がある地域や、今後事業を実施する見通しがある地域等を指します。</a:t>
            </a:r>
            <a:endParaRPr lang="en-US" altLang="ja-JP" b="0" i="0" u="none" strike="noStrike" baseline="0"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44</a:t>
            </a:fld>
            <a:endParaRPr lang="ja-JP" altLang="en-US"/>
          </a:p>
        </p:txBody>
      </p:sp>
    </p:spTree>
    <p:extLst>
      <p:ext uri="{BB962C8B-B14F-4D97-AF65-F5344CB8AC3E}">
        <p14:creationId xmlns:p14="http://schemas.microsoft.com/office/powerpoint/2010/main" val="3885564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mn-ea"/>
                <a:ea typeface="+mn-ea"/>
              </a:rPr>
              <a:t>　認定を受けた鳥獣捕獲等事業者には、認定証が交付されます。</a:t>
            </a:r>
          </a:p>
          <a:p>
            <a:r>
              <a:rPr lang="ja-JP" altLang="en-US" dirty="0">
                <a:latin typeface="+mn-ea"/>
                <a:ea typeface="+mn-ea"/>
              </a:rPr>
              <a:t>　認定の効力は全国において有効です。</a:t>
            </a:r>
          </a:p>
          <a:p>
            <a:r>
              <a:rPr lang="ja-JP" altLang="en-US" dirty="0">
                <a:latin typeface="+mn-ea"/>
                <a:ea typeface="+mn-ea"/>
              </a:rPr>
              <a:t>　申請書の様式例が、テキストの</a:t>
            </a:r>
            <a:r>
              <a:rPr lang="en-US" altLang="ja-JP" dirty="0">
                <a:latin typeface="+mn-ea"/>
                <a:ea typeface="+mn-ea"/>
              </a:rPr>
              <a:t>63</a:t>
            </a:r>
            <a:r>
              <a:rPr lang="ja-JP" altLang="en-US" dirty="0">
                <a:latin typeface="+mn-ea"/>
                <a:ea typeface="+mn-ea"/>
              </a:rPr>
              <a:t>ページから</a:t>
            </a:r>
            <a:r>
              <a:rPr lang="en-US" altLang="ja-JP" dirty="0">
                <a:latin typeface="+mn-ea"/>
                <a:ea typeface="+mn-ea"/>
              </a:rPr>
              <a:t>65</a:t>
            </a:r>
            <a:r>
              <a:rPr lang="ja-JP" altLang="en-US" dirty="0">
                <a:latin typeface="+mn-ea"/>
                <a:ea typeface="+mn-ea"/>
              </a:rPr>
              <a:t>ページに掲載されています。</a:t>
            </a:r>
          </a:p>
          <a:p>
            <a:r>
              <a:rPr lang="ja-JP" altLang="en-US" dirty="0">
                <a:latin typeface="+mn-ea"/>
                <a:ea typeface="+mn-ea"/>
              </a:rPr>
              <a:t>　</a:t>
            </a:r>
          </a:p>
          <a:p>
            <a:r>
              <a:rPr lang="ja-JP" altLang="en-US" dirty="0">
                <a:latin typeface="+mn-ea"/>
                <a:ea typeface="+mn-ea"/>
              </a:rPr>
              <a:t>また、都道府県が、認定をした鳥獣捕獲等事業者の名称、住所、代表者の氏名について、公示することとしています。さらに、環境省のウェブサイトにも掲載しています。</a:t>
            </a:r>
            <a:endParaRPr lang="en-US" altLang="ja-JP" dirty="0">
              <a:latin typeface="+mn-ea"/>
              <a:ea typeface="+mn-ea"/>
            </a:endParaRPr>
          </a:p>
          <a:p>
            <a:r>
              <a:rPr lang="ja-JP" altLang="en-US" dirty="0">
                <a:latin typeface="+mn-ea"/>
                <a:ea typeface="+mn-ea"/>
              </a:rPr>
              <a:t> 　認定鳥獣捕獲等事業者の数は、令和６年２月</a:t>
            </a:r>
            <a:r>
              <a:rPr lang="en-US" altLang="ja-JP" dirty="0">
                <a:latin typeface="+mn-ea"/>
                <a:ea typeface="+mn-ea"/>
              </a:rPr>
              <a:t>1</a:t>
            </a:r>
            <a:r>
              <a:rPr lang="ja-JP" altLang="en-US" dirty="0">
                <a:latin typeface="+mn-ea"/>
                <a:ea typeface="+mn-ea"/>
              </a:rPr>
              <a:t>日時点で、</a:t>
            </a:r>
            <a:r>
              <a:rPr lang="en-US" altLang="ja-JP" dirty="0">
                <a:latin typeface="+mn-ea"/>
                <a:ea typeface="+mn-ea"/>
              </a:rPr>
              <a:t>163</a:t>
            </a:r>
            <a:r>
              <a:rPr lang="ja-JP" altLang="en-US" dirty="0">
                <a:latin typeface="+mn-ea"/>
                <a:ea typeface="+mn-ea"/>
              </a:rPr>
              <a:t>事業者です。</a:t>
            </a:r>
            <a:endParaRPr lang="en-US" altLang="ja-JP" dirty="0">
              <a:latin typeface="+mn-ea"/>
              <a:ea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45</a:t>
            </a:fld>
            <a:endParaRPr lang="ja-JP" altLang="en-US"/>
          </a:p>
        </p:txBody>
      </p:sp>
    </p:spTree>
    <p:extLst>
      <p:ext uri="{BB962C8B-B14F-4D97-AF65-F5344CB8AC3E}">
        <p14:creationId xmlns:p14="http://schemas.microsoft.com/office/powerpoint/2010/main" val="2277524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次は、認定鳥獣捕獲等事業者に認定された後に、必要となる対応を説明します。</a:t>
            </a:r>
            <a:endParaRPr lang="en-US" altLang="ja-JP" dirty="0"/>
          </a:p>
          <a:p>
            <a:pPr eaLnBrk="1" hangingPunct="1">
              <a:spcBef>
                <a:spcPct val="0"/>
              </a:spcBef>
            </a:pPr>
            <a:endParaRPr lang="en-US" altLang="ja-JP"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46</a:t>
            </a:fld>
            <a:endParaRPr lang="ja-JP" altLang="en-US" dirty="0"/>
          </a:p>
        </p:txBody>
      </p:sp>
    </p:spTree>
    <p:extLst>
      <p:ext uri="{BB962C8B-B14F-4D97-AF65-F5344CB8AC3E}">
        <p14:creationId xmlns:p14="http://schemas.microsoft.com/office/powerpoint/2010/main" val="2222900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認定鳥獣捕獲等事業者は、認定鳥獣捕獲等事業を基準に適合するように維持しなければなりません。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そのため、事業管理責任者は、責任をもって安全管理規程の組織的な遵守を管理徹底し、捕獲従事者はその指示に従って安全管理規程を遵守することが必要です。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また、事業管理責任者は、組織内で研修を監督します。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既に説明したとおり、全ての捕獲従事者は、事業管理責任者の指示に従って、研修を１年に５時間以上受講しなければなりません。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研修は、認定申請時に提出した研修計画に従って適切な内容を実施します。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認定基準を満たさないような状態になれば、都道府県知事による報告徴収、立入検査、措置命令等の対象となり、認定が取り消される可能性があります。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47</a:t>
            </a:fld>
            <a:endParaRPr lang="ja-JP" altLang="en-US"/>
          </a:p>
        </p:txBody>
      </p:sp>
    </p:spTree>
    <p:extLst>
      <p:ext uri="{BB962C8B-B14F-4D97-AF65-F5344CB8AC3E}">
        <p14:creationId xmlns:p14="http://schemas.microsoft.com/office/powerpoint/2010/main" val="21235015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n-ea"/>
              </a:rPr>
              <a:t>　次に、認定の変更や更新等の手続きを簡単に紹介します。</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48</a:t>
            </a:fld>
            <a:endParaRPr lang="ja-JP" altLang="en-US"/>
          </a:p>
        </p:txBody>
      </p:sp>
    </p:spTree>
    <p:extLst>
      <p:ext uri="{BB962C8B-B14F-4D97-AF65-F5344CB8AC3E}">
        <p14:creationId xmlns:p14="http://schemas.microsoft.com/office/powerpoint/2010/main" val="3845791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baseline="0" dirty="0">
                <a:solidFill>
                  <a:srgbClr val="000000"/>
                </a:solidFill>
                <a:latin typeface="+mn-ea"/>
              </a:rPr>
              <a:t>　認定鳥獣捕獲等事業者は、捕獲従事者名簿を含む申請書に記載した事項について、次の事項を変更する場合は、改めて基準への適合を審査する必要があるため、変更する前に、認定を受けた都道府県知事に、変更の申請を行って、変更の認定を受けなければなりません。 </a:t>
            </a:r>
            <a:endParaRPr lang="en-US" altLang="ja-JP" b="0" i="0" u="none" strike="noStrike" baseline="0" dirty="0">
              <a:solidFill>
                <a:srgbClr val="000000"/>
              </a:solidFill>
              <a:latin typeface="+mn-ea"/>
            </a:endParaRPr>
          </a:p>
          <a:p>
            <a:endParaRPr kumimoji="1"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① 鳥獣捕獲等事業により捕獲等をする鳥獣の種類又はその方法の変更（追加を伴うもの） </a:t>
            </a:r>
          </a:p>
          <a:p>
            <a:r>
              <a:rPr lang="ja-JP" altLang="en-US" b="0" i="0" u="none" strike="noStrike" baseline="0" dirty="0">
                <a:solidFill>
                  <a:srgbClr val="000000"/>
                </a:solidFill>
                <a:latin typeface="+mn-ea"/>
              </a:rPr>
              <a:t>・鳥獣捕獲等事業により捕獲等をする鳥獣の種類を変更する場合であってその追加を伴う変更</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これまでニホンジカのみを対象として認定を受けており、新たにイノシシについても認定鳥獣捕獲等事業として捕獲等しようとする場合に、対象をニホンジカから、ニホンジカ・イノシシに追加変更する場合等</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・鳥獣の捕獲等の方法を変更する場合であってその追加を伴う変更</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例えば、これまでニホンジカについて銃猟のみで認定を受けており、新たにわな猟についても認定鳥獣捕獲等事業として実施しようとする場合に、方法を銃猟から、銃猟・わな猟に変更する場合等</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・認定を受けた後に追加で夜間銃猟を含む認定を受け、捕獲従事者が夜間銃猟を行うこととなった場合 </a:t>
            </a: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② 鳥獣捕獲等事業の実施体制に関する事項のうち、捕獲従事者の追加や狩猟免許の種類 </a:t>
            </a:r>
          </a:p>
          <a:p>
            <a:r>
              <a:rPr lang="ja-JP" altLang="en-US" b="0" i="0" u="none" strike="noStrike" baseline="0" dirty="0">
                <a:solidFill>
                  <a:srgbClr val="000000"/>
                </a:solidFill>
                <a:latin typeface="+mn-ea"/>
              </a:rPr>
              <a:t>に係る変更 </a:t>
            </a:r>
          </a:p>
          <a:p>
            <a:r>
              <a:rPr lang="ja-JP" altLang="en-US" b="0" i="0" u="none" strike="noStrike" baseline="0" dirty="0">
                <a:solidFill>
                  <a:srgbClr val="000000"/>
                </a:solidFill>
                <a:latin typeface="+mn-ea"/>
              </a:rPr>
              <a:t>・捕獲従事者を新たに追加する場合（既存の捕獲従事者に替えて新たに追加する場合を含む） </a:t>
            </a:r>
          </a:p>
          <a:p>
            <a:r>
              <a:rPr lang="ja-JP" altLang="en-US" b="0" i="0" u="none" strike="noStrike" baseline="0" dirty="0">
                <a:latin typeface="+mn-ea"/>
              </a:rPr>
              <a:t>・捕獲従事者の有する狩猟免許に変更がある場合（例えば、銃猟のみの捕獲従事者が新たにわな猟をする場合等） </a:t>
            </a:r>
          </a:p>
          <a:p>
            <a:endParaRPr lang="ja-JP" altLang="en-US" b="0" i="0" u="none" strike="noStrike" baseline="0" dirty="0">
              <a:latin typeface="+mn-ea"/>
            </a:endParaRPr>
          </a:p>
          <a:p>
            <a:r>
              <a:rPr lang="ja-JP" altLang="en-US" b="0" i="0" u="none" strike="noStrike" baseline="0" dirty="0">
                <a:latin typeface="+mn-ea"/>
              </a:rPr>
              <a:t>③ 鳥獣捕獲等事業の実施体制に関する事項のうち、事業管理責任者の変更。 </a:t>
            </a:r>
          </a:p>
          <a:p>
            <a:r>
              <a:rPr lang="ja-JP" altLang="en-US" b="0" i="0" u="none" strike="noStrike" baseline="0" dirty="0">
                <a:latin typeface="+mn-ea"/>
              </a:rPr>
              <a:t>④ 鳥獣捕獲等事業の実施体制に関する事項のうち、安全管理体制に関する事項の変更。 </a:t>
            </a:r>
          </a:p>
          <a:p>
            <a:r>
              <a:rPr lang="ja-JP" altLang="en-US" b="0" i="0" u="none" strike="noStrike" baseline="0" dirty="0">
                <a:latin typeface="+mn-ea"/>
              </a:rPr>
              <a:t>⑤ 鳥獣捕獲等事業の実施体制に関する事項のうち、夜間銃猟の実施に関する事項の変更。 </a:t>
            </a:r>
          </a:p>
          <a:p>
            <a:r>
              <a:rPr lang="ja-JP" altLang="en-US" b="0" i="0" u="none" strike="noStrike" baseline="0" dirty="0">
                <a:latin typeface="+mn-ea"/>
              </a:rPr>
              <a:t>⑥ 鳥獣捕獲等事業に従事する者に対する研修の実施に関する事項。 </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49</a:t>
            </a:fld>
            <a:endParaRPr lang="ja-JP" altLang="en-US"/>
          </a:p>
        </p:txBody>
      </p:sp>
    </p:spTree>
    <p:extLst>
      <p:ext uri="{BB962C8B-B14F-4D97-AF65-F5344CB8AC3E}">
        <p14:creationId xmlns:p14="http://schemas.microsoft.com/office/powerpoint/2010/main" val="49360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a:t>
            </a:r>
            <a:r>
              <a:rPr lang="ja-JP" altLang="ja-JP" dirty="0"/>
              <a:t>認定鳥獣捕獲等事業者は、鳥獣の捕獲等を請負う</a:t>
            </a:r>
            <a:r>
              <a:rPr lang="ja-JP" altLang="en-US" dirty="0"/>
              <a:t>ための</a:t>
            </a:r>
            <a:r>
              <a:rPr lang="ja-JP" altLang="ja-JP" dirty="0"/>
              <a:t>法人で</a:t>
            </a:r>
            <a:r>
              <a:rPr lang="ja-JP" altLang="en-US" dirty="0"/>
              <a:t>す。</a:t>
            </a:r>
            <a:endParaRPr lang="en-US" altLang="ja-JP" dirty="0"/>
          </a:p>
          <a:p>
            <a:pPr eaLnBrk="1" hangingPunct="1">
              <a:spcBef>
                <a:spcPct val="0"/>
              </a:spcBef>
            </a:pPr>
            <a:r>
              <a:rPr lang="ja-JP" altLang="en-US" dirty="0"/>
              <a:t>　契約に基づいて事業を行うことから、次の</a:t>
            </a:r>
            <a:r>
              <a:rPr lang="ja-JP" altLang="ja-JP" dirty="0"/>
              <a:t>社会的責任を</a:t>
            </a:r>
            <a:r>
              <a:rPr lang="ja-JP" altLang="en-US" dirty="0"/>
              <a:t>負う</a:t>
            </a:r>
            <a:r>
              <a:rPr lang="ja-JP" altLang="ja-JP" dirty="0"/>
              <a:t>ことになります。</a:t>
            </a:r>
          </a:p>
          <a:p>
            <a:pPr eaLnBrk="1" hangingPunct="1">
              <a:spcBef>
                <a:spcPct val="0"/>
              </a:spcBef>
            </a:pPr>
            <a:r>
              <a:rPr lang="en-US" altLang="ja-JP" dirty="0"/>
              <a:t> </a:t>
            </a:r>
            <a:endParaRPr lang="ja-JP" altLang="ja-JP" dirty="0"/>
          </a:p>
          <a:p>
            <a:pPr eaLnBrk="1" hangingPunct="1">
              <a:spcBef>
                <a:spcPct val="0"/>
              </a:spcBef>
            </a:pPr>
            <a:r>
              <a:rPr lang="ja-JP" altLang="en-US" dirty="0"/>
              <a:t>　１　</a:t>
            </a:r>
            <a:r>
              <a:rPr lang="ja-JP" altLang="ja-JP" dirty="0"/>
              <a:t>法令を遵守し、安全</a:t>
            </a:r>
            <a:r>
              <a:rPr lang="ja-JP" altLang="en-US" dirty="0"/>
              <a:t>かつ適正に</a:t>
            </a:r>
            <a:r>
              <a:rPr lang="ja-JP" altLang="ja-JP" dirty="0"/>
              <a:t>捕獲を行うこと</a:t>
            </a:r>
            <a:r>
              <a:rPr lang="ja-JP" altLang="en-US" dirty="0"/>
              <a:t>。</a:t>
            </a:r>
            <a:endParaRPr lang="en-US" altLang="ja-JP" dirty="0"/>
          </a:p>
          <a:p>
            <a:pPr eaLnBrk="1" hangingPunct="1">
              <a:spcBef>
                <a:spcPct val="0"/>
              </a:spcBef>
            </a:pPr>
            <a:r>
              <a:rPr lang="ja-JP" altLang="en-US" dirty="0"/>
              <a:t>　２　</a:t>
            </a:r>
            <a:r>
              <a:rPr lang="ja-JP" altLang="ja-JP" dirty="0"/>
              <a:t>被害軽減などの</a:t>
            </a:r>
            <a:r>
              <a:rPr lang="ja-JP" altLang="en-US" dirty="0"/>
              <a:t>目標を達成するため</a:t>
            </a:r>
            <a:r>
              <a:rPr lang="ja-JP" altLang="ja-JP" dirty="0"/>
              <a:t>効果的な捕獲を行うこと</a:t>
            </a:r>
            <a:r>
              <a:rPr lang="ja-JP" altLang="en-US" dirty="0"/>
              <a:t>。</a:t>
            </a:r>
            <a:endParaRPr lang="ja-JP" altLang="ja-JP" dirty="0"/>
          </a:p>
          <a:p>
            <a:pPr eaLnBrk="1" hangingPunct="1">
              <a:spcBef>
                <a:spcPct val="0"/>
              </a:spcBef>
            </a:pPr>
            <a:r>
              <a:rPr lang="ja-JP" altLang="en-US" dirty="0"/>
              <a:t>　３　契約した予算の範囲内で</a:t>
            </a:r>
            <a:r>
              <a:rPr lang="ja-JP" altLang="ja-JP" dirty="0"/>
              <a:t>適切な費用対効果のある効率的な捕獲を行うこと</a:t>
            </a:r>
            <a:endParaRPr lang="en-US" altLang="ja-JP" dirty="0"/>
          </a:p>
          <a:p>
            <a:pPr eaLnBrk="1" hangingPunct="1">
              <a:spcBef>
                <a:spcPct val="0"/>
              </a:spcBef>
            </a:pPr>
            <a:r>
              <a:rPr lang="ja-JP" altLang="en-US" dirty="0"/>
              <a:t>　です。</a:t>
            </a:r>
            <a:endParaRPr lang="ja-JP" altLang="ja-JP" dirty="0"/>
          </a:p>
          <a:p>
            <a:pPr eaLnBrk="1" hangingPunct="1">
              <a:spcBef>
                <a:spcPct val="0"/>
              </a:spcBef>
            </a:pPr>
            <a:endParaRPr lang="ja-JP" altLang="ja-JP" dirty="0"/>
          </a:p>
          <a:p>
            <a:pPr eaLnBrk="1" hangingPunct="1">
              <a:spcBef>
                <a:spcPct val="0"/>
              </a:spcBef>
            </a:pPr>
            <a:r>
              <a:rPr lang="ja-JP" altLang="en-US" dirty="0"/>
              <a:t>　</a:t>
            </a:r>
            <a:r>
              <a:rPr lang="ja-JP" altLang="ja-JP" dirty="0"/>
              <a:t>特に、公的な予算を投入しての事業の場合は、作業の安全性や効率性、</a:t>
            </a:r>
            <a:r>
              <a:rPr lang="ja-JP" altLang="en-US" dirty="0"/>
              <a:t>目標の達成度、</a:t>
            </a:r>
            <a:r>
              <a:rPr lang="ja-JP" altLang="ja-JP" dirty="0"/>
              <a:t>捕獲の効果にも一定の基準が求められます。</a:t>
            </a:r>
            <a:endParaRPr lang="en-US" altLang="ja-JP" dirty="0"/>
          </a:p>
          <a:p>
            <a:pPr eaLnBrk="1" hangingPunct="1">
              <a:spcBef>
                <a:spcPct val="0"/>
              </a:spcBef>
            </a:pPr>
            <a:r>
              <a:rPr lang="ja-JP" altLang="en-US" dirty="0"/>
              <a:t>　</a:t>
            </a:r>
            <a:r>
              <a:rPr lang="ja-JP" altLang="ja-JP" dirty="0"/>
              <a:t>業務を行った事業者には</a:t>
            </a:r>
            <a:r>
              <a:rPr lang="ja-JP" altLang="en-US" dirty="0"/>
              <a:t>契約に基づき、</a:t>
            </a:r>
            <a:r>
              <a:rPr lang="ja-JP" altLang="ja-JP" dirty="0"/>
              <a:t>その業務の成果に関する責任が生じることになります。また、事故等が発生した場合</a:t>
            </a:r>
            <a:r>
              <a:rPr lang="ja-JP" altLang="en-US" dirty="0"/>
              <a:t>に</a:t>
            </a:r>
            <a:r>
              <a:rPr lang="ja-JP" altLang="ja-JP" dirty="0"/>
              <a:t>は、</a:t>
            </a:r>
            <a:r>
              <a:rPr lang="ja-JP" altLang="en-US" dirty="0"/>
              <a:t>法人として</a:t>
            </a:r>
            <a:r>
              <a:rPr lang="ja-JP" altLang="ja-JP" dirty="0"/>
              <a:t>従事者</a:t>
            </a:r>
            <a:r>
              <a:rPr lang="ja-JP" altLang="en-US" dirty="0"/>
              <a:t>への</a:t>
            </a:r>
            <a:r>
              <a:rPr lang="ja-JP" altLang="ja-JP" dirty="0"/>
              <a:t>監督責任も問われ</a:t>
            </a:r>
            <a:r>
              <a:rPr lang="ja-JP" altLang="en-US" dirty="0"/>
              <a:t>、組織的な対応も必要とな</a:t>
            </a:r>
            <a:r>
              <a:rPr lang="ja-JP" altLang="ja-JP" dirty="0"/>
              <a:t>ります。</a:t>
            </a:r>
          </a:p>
          <a:p>
            <a:pPr eaLnBrk="1" hangingPunct="1">
              <a:spcBef>
                <a:spcPct val="0"/>
              </a:spcBef>
            </a:pPr>
            <a:endParaRPr lang="ja-JP" altLang="en-US" dirty="0"/>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5</a:t>
            </a:fld>
            <a:endParaRPr lang="ja-JP" altLang="en-US" dirty="0"/>
          </a:p>
        </p:txBody>
      </p:sp>
    </p:spTree>
    <p:extLst>
      <p:ext uri="{BB962C8B-B14F-4D97-AF65-F5344CB8AC3E}">
        <p14:creationId xmlns:p14="http://schemas.microsoft.com/office/powerpoint/2010/main" val="2357554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baseline="0" dirty="0">
                <a:solidFill>
                  <a:srgbClr val="000000"/>
                </a:solidFill>
                <a:latin typeface="+mn-ea"/>
              </a:rPr>
              <a:t>　認定鳥獣捕獲等事業者は、申請書（捕獲従事者名簿を含む）に記載した事項について、次に掲げる軽微な変更をした場合は、認定を受けた都道府県知事に、変更の日から</a:t>
            </a:r>
            <a:r>
              <a:rPr lang="en-US" altLang="ja-JP" b="0" i="0" u="none" strike="noStrike" baseline="0" dirty="0">
                <a:solidFill>
                  <a:srgbClr val="000000"/>
                </a:solidFill>
                <a:latin typeface="+mn-ea"/>
              </a:rPr>
              <a:t>30</a:t>
            </a:r>
            <a:r>
              <a:rPr lang="ja-JP" altLang="en-US" b="0" i="0" u="none" strike="noStrike" baseline="0" dirty="0">
                <a:solidFill>
                  <a:srgbClr val="000000"/>
                </a:solidFill>
                <a:latin typeface="+mn-ea"/>
              </a:rPr>
              <a:t>日を経過する日までの間に届出を行わなければなりません。</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なお、認定証に記載される法人の名称、住所、代表者名、捕獲等をする鳥獣の種類及びその方法の変更の届出をする場合は、認定証の書換えを受けなければなりません。 </a:t>
            </a:r>
          </a:p>
          <a:p>
            <a:r>
              <a:rPr lang="ja-JP" altLang="en-US" b="0" i="0" u="none" strike="noStrike" baseline="0" dirty="0">
                <a:solidFill>
                  <a:srgbClr val="000000"/>
                </a:solidFill>
                <a:latin typeface="+mn-ea"/>
              </a:rPr>
              <a:t>① 名称及び住所並びに代表者の氏名の変更 </a:t>
            </a:r>
          </a:p>
          <a:p>
            <a:r>
              <a:rPr lang="ja-JP" altLang="en-US" b="0" i="0" u="none" strike="noStrike" baseline="0" dirty="0">
                <a:solidFill>
                  <a:srgbClr val="000000"/>
                </a:solidFill>
                <a:latin typeface="+mn-ea"/>
              </a:rPr>
              <a:t>・認定鳥獣捕獲等事業者の名称及び住所並びに代表者の氏名の変更があった場合 </a:t>
            </a: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② 捕獲等をする鳥獣の種類又はその方法の一部変更 </a:t>
            </a:r>
          </a:p>
          <a:p>
            <a:r>
              <a:rPr lang="ja-JP" altLang="en-US" b="0" i="0" u="none" strike="noStrike" baseline="0" dirty="0">
                <a:solidFill>
                  <a:srgbClr val="000000"/>
                </a:solidFill>
                <a:latin typeface="+mn-ea"/>
              </a:rPr>
              <a:t>（鳥獣捕獲等事業により捕獲等をする鳥獣の種類又はその方法の追加を伴う変更を除く。） </a:t>
            </a:r>
          </a:p>
          <a:p>
            <a:r>
              <a:rPr lang="ja-JP" altLang="en-US" b="0" i="0" u="none" strike="noStrike" baseline="0" dirty="0">
                <a:solidFill>
                  <a:srgbClr val="000000"/>
                </a:solidFill>
                <a:latin typeface="+mn-ea"/>
              </a:rPr>
              <a:t>・鳥獣捕獲等事業により捕獲等をする鳥獣の種類の一部をその対象から除外し、かつ、別の鳥獣の種類の追加を伴わない場合</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例えば、これまでニホンジカとイノシシを対象として認定を受けていたが、イノシシを対象から外し、ニホンジカのみとする場合。</a:t>
            </a:r>
          </a:p>
          <a:p>
            <a:r>
              <a:rPr lang="ja-JP" altLang="en-US" b="0" i="0" u="none" strike="noStrike" baseline="0" dirty="0">
                <a:solidFill>
                  <a:srgbClr val="000000"/>
                </a:solidFill>
                <a:latin typeface="+mn-ea"/>
              </a:rPr>
              <a:t>・鳥獣の捕獲等の方法の一部を廃止し、かつ、別の方法の追加を伴わない場合</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例えば、これまで銃猟とわな猟について認定を受けていたが、わな猟をやめ、銃猟のみとする場合。</a:t>
            </a: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③ 鳥獣捕獲等事業の実施体制に関する事項のうち、捕獲従事者に係る変更 </a:t>
            </a:r>
          </a:p>
          <a:p>
            <a:r>
              <a:rPr lang="ja-JP" altLang="en-US" b="0" i="0" u="none" strike="noStrike" baseline="0" dirty="0">
                <a:solidFill>
                  <a:srgbClr val="000000"/>
                </a:solidFill>
                <a:latin typeface="+mn-ea"/>
              </a:rPr>
              <a:t>（捕獲従事者の追加及び狩猟免許の種類に係る変更を除く。） </a:t>
            </a:r>
          </a:p>
          <a:p>
            <a:r>
              <a:rPr lang="ja-JP" altLang="en-US" b="0" i="0" u="none" strike="noStrike" baseline="0" dirty="0">
                <a:solidFill>
                  <a:srgbClr val="000000"/>
                </a:solidFill>
                <a:latin typeface="+mn-ea"/>
              </a:rPr>
              <a:t>・変更後も捕獲従事者の数が基準に適合することが明らかな場合</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例えば、これまでわな猟の捕獲従事者が</a:t>
            </a:r>
            <a:r>
              <a:rPr lang="en-US" altLang="ja-JP" b="0" i="0" u="none" strike="noStrike" baseline="0" dirty="0">
                <a:solidFill>
                  <a:srgbClr val="000000"/>
                </a:solidFill>
                <a:latin typeface="+mn-ea"/>
              </a:rPr>
              <a:t>a</a:t>
            </a:r>
            <a:r>
              <a:rPr lang="ja-JP" altLang="en-US" b="0" i="0" u="none" strike="noStrike" baseline="0" dirty="0">
                <a:solidFill>
                  <a:srgbClr val="000000"/>
                </a:solidFill>
                <a:latin typeface="+mn-ea"/>
              </a:rPr>
              <a:t>、</a:t>
            </a:r>
            <a:r>
              <a:rPr lang="en-US" altLang="ja-JP" b="0" i="0" u="none" strike="noStrike" baseline="0" dirty="0">
                <a:solidFill>
                  <a:srgbClr val="000000"/>
                </a:solidFill>
                <a:latin typeface="+mn-ea"/>
              </a:rPr>
              <a:t>b</a:t>
            </a:r>
            <a:r>
              <a:rPr lang="ja-JP" altLang="en-US" b="0" i="0" u="none" strike="noStrike" baseline="0" dirty="0">
                <a:solidFill>
                  <a:srgbClr val="000000"/>
                </a:solidFill>
                <a:latin typeface="+mn-ea"/>
              </a:rPr>
              <a:t>、</a:t>
            </a:r>
            <a:r>
              <a:rPr lang="en-US" altLang="ja-JP" b="0" i="0" u="none" strike="noStrike" baseline="0" dirty="0">
                <a:solidFill>
                  <a:srgbClr val="000000"/>
                </a:solidFill>
                <a:latin typeface="+mn-ea"/>
              </a:rPr>
              <a:t>c</a:t>
            </a:r>
            <a:r>
              <a:rPr lang="ja-JP" altLang="en-US" b="0" i="0" u="none" strike="noStrike" baseline="0" dirty="0">
                <a:solidFill>
                  <a:srgbClr val="000000"/>
                </a:solidFill>
                <a:latin typeface="+mn-ea"/>
              </a:rPr>
              <a:t>、</a:t>
            </a:r>
            <a:r>
              <a:rPr lang="en-US" altLang="ja-JP" b="0" i="0" u="none" strike="noStrike" baseline="0" dirty="0">
                <a:solidFill>
                  <a:srgbClr val="000000"/>
                </a:solidFill>
                <a:latin typeface="+mn-ea"/>
              </a:rPr>
              <a:t>d</a:t>
            </a:r>
            <a:r>
              <a:rPr lang="ja-JP" altLang="en-US" b="0" i="0" u="none" strike="noStrike" baseline="0" dirty="0">
                <a:solidFill>
                  <a:srgbClr val="000000"/>
                </a:solidFill>
                <a:latin typeface="+mn-ea"/>
              </a:rPr>
              <a:t>、</a:t>
            </a:r>
            <a:r>
              <a:rPr lang="en-US" altLang="ja-JP" b="0" i="0" u="none" strike="noStrike" baseline="0" dirty="0">
                <a:solidFill>
                  <a:srgbClr val="000000"/>
                </a:solidFill>
                <a:latin typeface="+mn-ea"/>
              </a:rPr>
              <a:t>e</a:t>
            </a:r>
            <a:r>
              <a:rPr lang="ja-JP" altLang="en-US" b="0" i="0" u="none" strike="noStrike" baseline="0" dirty="0">
                <a:solidFill>
                  <a:srgbClr val="000000"/>
                </a:solidFill>
                <a:latin typeface="+mn-ea"/>
              </a:rPr>
              <a:t>、</a:t>
            </a:r>
            <a:r>
              <a:rPr lang="en-US" altLang="ja-JP" b="0" i="0" u="none" strike="noStrike" baseline="0" dirty="0">
                <a:solidFill>
                  <a:srgbClr val="000000"/>
                </a:solidFill>
                <a:latin typeface="+mn-ea"/>
              </a:rPr>
              <a:t>f</a:t>
            </a:r>
            <a:r>
              <a:rPr lang="ja-JP" altLang="en-US" b="0" i="0" u="none" strike="noStrike" baseline="0" dirty="0">
                <a:solidFill>
                  <a:srgbClr val="000000"/>
                </a:solidFill>
                <a:latin typeface="+mn-ea"/>
              </a:rPr>
              <a:t>の６名いたが、</a:t>
            </a:r>
            <a:r>
              <a:rPr lang="en-US" altLang="ja-JP" b="0" i="0" u="none" strike="noStrike" baseline="0" dirty="0">
                <a:solidFill>
                  <a:srgbClr val="000000"/>
                </a:solidFill>
                <a:latin typeface="+mn-ea"/>
              </a:rPr>
              <a:t>e</a:t>
            </a:r>
            <a:r>
              <a:rPr lang="ja-JP" altLang="en-US" b="0" i="0" u="none" strike="noStrike" baseline="0" dirty="0">
                <a:solidFill>
                  <a:srgbClr val="000000"/>
                </a:solidFill>
                <a:latin typeface="+mn-ea"/>
              </a:rPr>
              <a:t>、</a:t>
            </a:r>
            <a:r>
              <a:rPr lang="en-US" altLang="ja-JP" b="0" i="0" u="none" strike="noStrike" baseline="0" dirty="0">
                <a:solidFill>
                  <a:srgbClr val="000000"/>
                </a:solidFill>
                <a:latin typeface="+mn-ea"/>
              </a:rPr>
              <a:t>f</a:t>
            </a:r>
            <a:r>
              <a:rPr lang="ja-JP" altLang="en-US" b="0" i="0" u="none" strike="noStrike" baseline="0" dirty="0">
                <a:solidFill>
                  <a:srgbClr val="000000"/>
                </a:solidFill>
                <a:latin typeface="+mn-ea"/>
              </a:rPr>
              <a:t>の２名が退職して４名となり、新たな人員を加えない場合。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なお、新たな捕獲従事者</a:t>
            </a:r>
            <a:r>
              <a:rPr lang="en-US" altLang="ja-JP" b="0" i="0" u="none" strike="noStrike" baseline="0" dirty="0">
                <a:solidFill>
                  <a:srgbClr val="000000"/>
                </a:solidFill>
                <a:latin typeface="+mn-ea"/>
              </a:rPr>
              <a:t>g</a:t>
            </a:r>
            <a:r>
              <a:rPr lang="ja-JP" altLang="en-US" b="0" i="0" u="none" strike="noStrike" baseline="0" dirty="0">
                <a:solidFill>
                  <a:srgbClr val="000000"/>
                </a:solidFill>
                <a:latin typeface="+mn-ea"/>
              </a:rPr>
              <a:t>を加える場合は変更の申請が必要です。 </a:t>
            </a: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50</a:t>
            </a:fld>
            <a:endParaRPr lang="ja-JP" altLang="en-US"/>
          </a:p>
        </p:txBody>
      </p:sp>
    </p:spTree>
    <p:extLst>
      <p:ext uri="{BB962C8B-B14F-4D97-AF65-F5344CB8AC3E}">
        <p14:creationId xmlns:p14="http://schemas.microsoft.com/office/powerpoint/2010/main" val="3156937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事業を廃止するときは、認定証の交付を受けた都道府県に対して、廃止の手続きが必要です。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51</a:t>
            </a:fld>
            <a:endParaRPr lang="ja-JP" altLang="en-US"/>
          </a:p>
        </p:txBody>
      </p:sp>
    </p:spTree>
    <p:extLst>
      <p:ext uri="{BB962C8B-B14F-4D97-AF65-F5344CB8AC3E}">
        <p14:creationId xmlns:p14="http://schemas.microsoft.com/office/powerpoint/2010/main" val="2077533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認定の有効期間は３年です。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認定の有効期間の更新にあたっては、基本的には申請時と同様の手続きが必要ですが、前回認定を受けた都道府県知事に更新の申請をする場合は、内容に変更がない書類の提出を省略ができる場合があり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さらに、前回認定後の３年間における研修の実施状況やその他必要に応じて報告書を提出することになります。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52</a:t>
            </a:fld>
            <a:endParaRPr lang="ja-JP" altLang="en-US"/>
          </a:p>
        </p:txBody>
      </p:sp>
    </p:spTree>
    <p:extLst>
      <p:ext uri="{BB962C8B-B14F-4D97-AF65-F5344CB8AC3E}">
        <p14:creationId xmlns:p14="http://schemas.microsoft.com/office/powerpoint/2010/main" val="3998279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CDF34EC0-853A-4CC7-8E70-0CE0F6ED3E92}"/>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59348418-9E9A-4F1B-93FB-E34189E656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これは、これまで説明してきた認定に関する流れを示したものです。</a:t>
            </a:r>
            <a:endParaRPr lang="en-US" altLang="ja-JP" dirty="0">
              <a:latin typeface="+mn-ea"/>
            </a:endParaRPr>
          </a:p>
          <a:p>
            <a:pPr eaLnBrk="1" hangingPunct="1">
              <a:spcBef>
                <a:spcPct val="0"/>
              </a:spcBef>
            </a:pPr>
            <a:r>
              <a:rPr lang="ja-JP" altLang="en-US" dirty="0">
                <a:latin typeface="+mn-ea"/>
              </a:rPr>
              <a:t>　認定の要件や申請書の記載事項なども載っています。</a:t>
            </a:r>
            <a:endParaRPr lang="en-US" altLang="ja-JP" dirty="0">
              <a:latin typeface="+mn-ea"/>
            </a:endParaRPr>
          </a:p>
          <a:p>
            <a:pPr eaLnBrk="1" hangingPunct="1">
              <a:spcBef>
                <a:spcPct val="0"/>
              </a:spcBef>
            </a:pPr>
            <a:r>
              <a:rPr lang="ja-JP" altLang="en-US" dirty="0">
                <a:latin typeface="+mn-ea"/>
              </a:rPr>
              <a:t>　認定を受ける際には参考にしてください。</a:t>
            </a:r>
          </a:p>
        </p:txBody>
      </p:sp>
      <p:sp>
        <p:nvSpPr>
          <p:cNvPr id="81924" name="スライド番号プレースホルダー 3">
            <a:extLst>
              <a:ext uri="{FF2B5EF4-FFF2-40B4-BE49-F238E27FC236}">
                <a16:creationId xmlns:a16="http://schemas.microsoft.com/office/drawing/2014/main" id="{016C88A7-74AA-498A-BFB0-764DBCAD6A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4D01E5-D259-452B-89C6-B3412E77D072}" type="slidenum">
              <a:rPr lang="ja-JP" altLang="en-US" smtClean="0"/>
              <a:pPr/>
              <a:t>53</a:t>
            </a:fld>
            <a:endParaRPr lang="ja-JP" altLang="en-US"/>
          </a:p>
        </p:txBody>
      </p:sp>
    </p:spTree>
    <p:extLst>
      <p:ext uri="{BB962C8B-B14F-4D97-AF65-F5344CB8AC3E}">
        <p14:creationId xmlns:p14="http://schemas.microsoft.com/office/powerpoint/2010/main" val="1602527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　ここからは、認定を受けた後に認定鳥獣捕獲等事業者が受注することが想定される業務について説明します。</a:t>
            </a:r>
            <a:endParaRPr lang="en-US" altLang="ja-JP" dirty="0"/>
          </a:p>
          <a:p>
            <a:pPr eaLnBrk="1" hangingPunct="1">
              <a:spcBef>
                <a:spcPct val="0"/>
              </a:spcBef>
            </a:pPr>
            <a:endParaRPr lang="en-US" altLang="ja-JP" dirty="0"/>
          </a:p>
          <a:p>
            <a:pPr eaLnBrk="1" hangingPunct="1">
              <a:spcBef>
                <a:spcPct val="0"/>
              </a:spcBef>
            </a:pPr>
            <a:endParaRPr lang="en-US" altLang="ja-JP"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54</a:t>
            </a:fld>
            <a:endParaRPr lang="ja-JP" altLang="en-US" dirty="0"/>
          </a:p>
        </p:txBody>
      </p:sp>
    </p:spTree>
    <p:extLst>
      <p:ext uri="{BB962C8B-B14F-4D97-AF65-F5344CB8AC3E}">
        <p14:creationId xmlns:p14="http://schemas.microsoft.com/office/powerpoint/2010/main" val="333484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指定管理鳥獣捕獲等事業とは、</a:t>
            </a:r>
            <a:r>
              <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rPr>
              <a:t>2014</a:t>
            </a:r>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（平成</a:t>
            </a:r>
            <a:r>
              <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rPr>
              <a:t>26</a:t>
            </a:r>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）年の鳥獣保護法改正によって創設された、都道府県又は国の機関が鳥獣の捕獲等を実施する事業です。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環境大臣が、集中的かつ広域的に管理を図る必要がある鳥獣を「指定管理鳥獣」として定め、都道府県知事が、当該鳥獣について、その生息状況、被害状況等を勘案して、捕獲を強化する必要があると判断した場合において、第二種特定鳥獣管理計画において指定管理鳥獣捕獲等事業の実施に関する事項を定めるとともに、指定管理鳥獣捕獲等事業実施計画を定め、その計画に従って、都道府県又は国の機関が捕獲等する事業のことです。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「指定管理鳥獣」にはニホンジカ及びイノシシが指定されています。</a:t>
            </a:r>
            <a:endParaRPr lang="ja-JP" altLang="en-US" dirty="0">
              <a:latin typeface="ＭＳ Ｐゴシック" panose="020B0600070205080204" pitchFamily="50" charset="-128"/>
              <a:ea typeface="ＭＳ Ｐゴシック" panose="020B0600070205080204" pitchFamily="50" charset="-128"/>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55</a:t>
            </a:fld>
            <a:endParaRPr lang="ja-JP" altLang="en-US"/>
          </a:p>
        </p:txBody>
      </p:sp>
    </p:spTree>
    <p:extLst>
      <p:ext uri="{BB962C8B-B14F-4D97-AF65-F5344CB8AC3E}">
        <p14:creationId xmlns:p14="http://schemas.microsoft.com/office/powerpoint/2010/main" val="594780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ea typeface="+mn-ea"/>
              </a:rPr>
              <a:t>　指定管理鳥獣捕獲等事業の実施にあたっては、以下の規制緩和が適用されることになります。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0" i="0" u="none" strike="noStrike" baseline="0" dirty="0">
                <a:solidFill>
                  <a:srgbClr val="000000"/>
                </a:solidFill>
                <a:latin typeface="+mn-ea"/>
                <a:ea typeface="+mn-ea"/>
              </a:rPr>
              <a:t>(1) </a:t>
            </a:r>
            <a:r>
              <a:rPr lang="ja-JP" altLang="en-US" b="0" i="0" u="none" strike="noStrike" baseline="0" dirty="0">
                <a:solidFill>
                  <a:srgbClr val="000000"/>
                </a:solidFill>
                <a:latin typeface="+mn-ea"/>
                <a:ea typeface="+mn-ea"/>
              </a:rPr>
              <a:t>捕獲等の許可手続きが不要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0" i="0" u="none" strike="noStrike" baseline="0" dirty="0">
                <a:solidFill>
                  <a:srgbClr val="000000"/>
                </a:solidFill>
                <a:latin typeface="+mn-ea"/>
                <a:ea typeface="+mn-ea"/>
              </a:rPr>
              <a:t>(2) </a:t>
            </a:r>
            <a:r>
              <a:rPr lang="ja-JP" altLang="en-US" b="0" i="0" u="none" strike="noStrike" baseline="0" dirty="0">
                <a:solidFill>
                  <a:srgbClr val="000000"/>
                </a:solidFill>
                <a:latin typeface="+mn-ea"/>
                <a:ea typeface="+mn-ea"/>
              </a:rPr>
              <a:t>夜間銃猟の実施 </a:t>
            </a:r>
          </a:p>
          <a:p>
            <a:r>
              <a:rPr lang="en-US" altLang="ja-JP" b="0" i="0" u="none" strike="noStrike" baseline="0" dirty="0">
                <a:solidFill>
                  <a:srgbClr val="000000"/>
                </a:solidFill>
                <a:latin typeface="+mn-ea"/>
                <a:ea typeface="+mn-ea"/>
              </a:rPr>
              <a:t>(3) </a:t>
            </a:r>
            <a:r>
              <a:rPr lang="ja-JP" altLang="en-US" b="0" i="0" u="none" strike="noStrike" baseline="0" dirty="0">
                <a:solidFill>
                  <a:srgbClr val="000000"/>
                </a:solidFill>
                <a:latin typeface="+mn-ea"/>
                <a:ea typeface="+mn-ea"/>
              </a:rPr>
              <a:t>捕獲個体の放置 </a:t>
            </a:r>
          </a:p>
          <a:p>
            <a:endParaRPr lang="en-US" altLang="ja-JP" b="0" i="0" u="none" strike="noStrike" baseline="0" dirty="0">
              <a:solidFill>
                <a:srgbClr val="000000"/>
              </a:solidFill>
              <a:latin typeface="+mn-ea"/>
              <a:ea typeface="+mn-ea"/>
            </a:endParaRPr>
          </a:p>
          <a:p>
            <a:r>
              <a:rPr lang="ja-JP" altLang="en-US" b="0" i="0" u="none" strike="noStrike" baseline="0" dirty="0">
                <a:solidFill>
                  <a:srgbClr val="000000"/>
                </a:solidFill>
                <a:latin typeface="+mn-ea"/>
                <a:ea typeface="+mn-ea"/>
              </a:rPr>
              <a:t>　いずれも、都道府県又は国の機関が指定管理鳥獣捕獲等事業として行う場合に、限定的に認められる規制緩和であり、一般的な狩猟等で緩和される事項ではないことに注意が必要です。 </a:t>
            </a:r>
            <a:endParaRPr lang="en-US" altLang="ja-JP" b="0" i="0" u="none" strike="noStrike" baseline="0" dirty="0">
              <a:solidFill>
                <a:srgbClr val="000000"/>
              </a:solidFill>
              <a:latin typeface="+mn-ea"/>
              <a:ea typeface="+mn-ea"/>
            </a:endParaRPr>
          </a:p>
          <a:p>
            <a:endParaRPr lang="en-US" altLang="ja-JP" b="0" i="0" u="none" strike="noStrike" baseline="0" dirty="0">
              <a:solidFill>
                <a:srgbClr val="000000"/>
              </a:solidFill>
              <a:latin typeface="+mn-ea"/>
              <a:ea typeface="+mn-ea"/>
            </a:endParaRPr>
          </a:p>
          <a:p>
            <a:r>
              <a:rPr lang="ja-JP" altLang="en-US" b="0" i="0" dirty="0">
                <a:solidFill>
                  <a:srgbClr val="000000"/>
                </a:solidFill>
                <a:effectLst/>
                <a:latin typeface="+mn-ea"/>
                <a:ea typeface="+mn-ea"/>
              </a:rPr>
              <a:t>　認定鳥獣捕獲等事業者に対して、指定管理鳥獣捕獲等事業に係る特例が適用される訳ではありません。</a:t>
            </a:r>
            <a:endParaRPr lang="en-US" altLang="ja-JP" dirty="0">
              <a:latin typeface="+mn-ea"/>
              <a:ea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56</a:t>
            </a:fld>
            <a:endParaRPr lang="ja-JP" altLang="en-US"/>
          </a:p>
        </p:txBody>
      </p:sp>
    </p:spTree>
    <p:extLst>
      <p:ext uri="{BB962C8B-B14F-4D97-AF65-F5344CB8AC3E}">
        <p14:creationId xmlns:p14="http://schemas.microsoft.com/office/powerpoint/2010/main" val="2815482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i="0" u="none" strike="noStrike" baseline="0" dirty="0">
                <a:solidFill>
                  <a:srgbClr val="000000"/>
                </a:solidFill>
                <a:latin typeface="+mn-ea"/>
              </a:rPr>
              <a:t>(1) </a:t>
            </a:r>
            <a:r>
              <a:rPr lang="ja-JP" altLang="en-US" sz="1200" b="0" i="0" u="none" strike="noStrike" baseline="0" dirty="0">
                <a:solidFill>
                  <a:srgbClr val="000000"/>
                </a:solidFill>
                <a:latin typeface="+mn-ea"/>
              </a:rPr>
              <a:t>捕獲等の許可手続きが不要 </a:t>
            </a:r>
          </a:p>
          <a:p>
            <a:r>
              <a:rPr lang="ja-JP" altLang="en-US" sz="1200" b="0" i="0" u="none" strike="noStrike" baseline="0" dirty="0">
                <a:solidFill>
                  <a:srgbClr val="000000"/>
                </a:solidFill>
                <a:latin typeface="+mn-ea"/>
              </a:rPr>
              <a:t>　指定管理鳥獣捕獲等事業においては、法第</a:t>
            </a:r>
            <a:r>
              <a:rPr lang="en-US" altLang="ja-JP" sz="1200" b="0" i="0" u="none" strike="noStrike" baseline="0" dirty="0">
                <a:solidFill>
                  <a:srgbClr val="000000"/>
                </a:solidFill>
                <a:latin typeface="+mn-ea"/>
              </a:rPr>
              <a:t>8</a:t>
            </a:r>
            <a:r>
              <a:rPr lang="ja-JP" altLang="en-US" sz="1200" b="0" i="0" u="none" strike="noStrike" baseline="0" dirty="0">
                <a:solidFill>
                  <a:srgbClr val="000000"/>
                </a:solidFill>
                <a:latin typeface="+mn-ea"/>
              </a:rPr>
              <a:t>条にある、鳥獣の捕獲の禁止が適用されません。</a:t>
            </a:r>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つまり、捕獲の許可申請が不要になります。</a:t>
            </a:r>
            <a:endParaRPr lang="en-US" altLang="ja-JP"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なお、事業の受託者は都道府県に従事者証を申請し、指定管理鳥獣捕獲等事業の従事者に携帯させることにより、適法な捕獲に従事していることを証明する必要があります。 </a:t>
            </a:r>
            <a:endParaRPr lang="en-US" altLang="ja-JP" sz="1200" b="0" i="0" u="none" strike="noStrike" baseline="0" dirty="0">
              <a:solidFill>
                <a:srgbClr val="000000"/>
              </a:solidFill>
              <a:latin typeface="+mn-ea"/>
            </a:endParaRP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57</a:t>
            </a:fld>
            <a:endParaRPr lang="ja-JP" altLang="en-US"/>
          </a:p>
        </p:txBody>
      </p:sp>
    </p:spTree>
    <p:extLst>
      <p:ext uri="{BB962C8B-B14F-4D97-AF65-F5344CB8AC3E}">
        <p14:creationId xmlns:p14="http://schemas.microsoft.com/office/powerpoint/2010/main" val="1834716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i="0" u="none" strike="noStrike" baseline="0" dirty="0">
                <a:solidFill>
                  <a:srgbClr val="000000"/>
                </a:solidFill>
                <a:latin typeface="+mn-ea"/>
              </a:rPr>
              <a:t>(2) </a:t>
            </a:r>
            <a:r>
              <a:rPr lang="ja-JP" altLang="en-US" sz="1200" b="0" i="0" u="none" strike="noStrike" baseline="0" dirty="0">
                <a:solidFill>
                  <a:srgbClr val="000000"/>
                </a:solidFill>
                <a:latin typeface="+mn-ea"/>
              </a:rPr>
              <a:t>夜間銃猟の実施 </a:t>
            </a:r>
          </a:p>
          <a:p>
            <a:r>
              <a:rPr lang="ja-JP" altLang="en-US" sz="1200" b="0" i="0" u="none" strike="noStrike" baseline="0" dirty="0">
                <a:solidFill>
                  <a:srgbClr val="000000"/>
                </a:solidFill>
                <a:latin typeface="+mn-ea"/>
              </a:rPr>
              <a:t>　都道府県が、指定管理鳥獣捕獲等事業実施計画において夜間銃猟の実施を位置づけ、これらの計画に従って、都道府県又は国の機関が指定管理鳥獣捕獲等事業を実施する場合であって、夜間銃猟の認定を受けた認定鳥獣捕獲等事業者に委託をした場合においては、夜間銃猟の禁止は適用されません。 </a:t>
            </a:r>
            <a:endParaRPr lang="en-US" altLang="ja-JP" sz="1200" b="0" i="0" u="none" strike="noStrike" baseline="0" dirty="0">
              <a:solidFill>
                <a:srgbClr val="000000"/>
              </a:solidFill>
              <a:latin typeface="+mn-ea"/>
            </a:endParaRPr>
          </a:p>
          <a:p>
            <a:endParaRPr lang="ja-JP" altLang="en-US" sz="1200" b="0" i="0" u="none" strike="noStrike" baseline="0" dirty="0">
              <a:solidFill>
                <a:srgbClr val="000000"/>
              </a:solidFill>
              <a:latin typeface="+mn-ea"/>
            </a:endParaRPr>
          </a:p>
          <a:p>
            <a:r>
              <a:rPr lang="ja-JP" altLang="en-US" sz="1200" b="0" i="0" u="none" strike="noStrike" baseline="0" dirty="0">
                <a:solidFill>
                  <a:srgbClr val="000000"/>
                </a:solidFill>
                <a:latin typeface="+mn-ea"/>
              </a:rPr>
              <a:t>　ただし、当該認定鳥獣捕獲等事業者が、あらかじめ現地を確認し、実施日時、実施区域、安全を確保するための実施方法、例えば射撃場所、射撃方向、バックストップの確保等、実施体制等について詳細な夜間銃猟作業計画を定め、都道府県公安委員会を含む、都道府県知事の確認を受けて実施するときに限ります。 </a:t>
            </a:r>
            <a:endParaRPr lang="en-US" altLang="ja-JP" sz="1200" b="0" i="0" u="none" strike="noStrike" baseline="0" dirty="0">
              <a:solidFill>
                <a:srgbClr val="000000"/>
              </a:solidFill>
              <a:latin typeface="+mn-ea"/>
            </a:endParaRP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58</a:t>
            </a:fld>
            <a:endParaRPr lang="ja-JP" altLang="en-US"/>
          </a:p>
        </p:txBody>
      </p:sp>
    </p:spTree>
    <p:extLst>
      <p:ext uri="{BB962C8B-B14F-4D97-AF65-F5344CB8AC3E}">
        <p14:creationId xmlns:p14="http://schemas.microsoft.com/office/powerpoint/2010/main" val="5476615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i="0" u="none" strike="noStrike" baseline="0" dirty="0">
                <a:solidFill>
                  <a:srgbClr val="000000"/>
                </a:solidFill>
                <a:latin typeface="+mn-ea"/>
              </a:rPr>
              <a:t>(3) </a:t>
            </a:r>
            <a:r>
              <a:rPr lang="ja-JP" altLang="en-US" sz="1200" b="0" i="0" u="none" strike="noStrike" baseline="0" dirty="0">
                <a:solidFill>
                  <a:srgbClr val="000000"/>
                </a:solidFill>
                <a:latin typeface="+mn-ea"/>
              </a:rPr>
              <a:t>捕獲個体の放置 </a:t>
            </a:r>
          </a:p>
          <a:p>
            <a:r>
              <a:rPr lang="ja-JP" altLang="en-US" sz="1200" b="0" i="0" u="none" strike="noStrike" baseline="0" dirty="0">
                <a:solidFill>
                  <a:srgbClr val="000000"/>
                </a:solidFill>
                <a:latin typeface="+mn-ea"/>
              </a:rPr>
              <a:t>　都道府県が、指定管理鳥獣捕獲等事業実施計画において、捕獲した個体の放置をすることを位置づけ、これらの計画に従って、都道府県又は国の機関が指定管理鳥獣捕獲等事業を実施する場合においては、生態系に重大な影響を及ぼすおそれがなく、かつ、指定管理鳥獣捕獲等事業の実施に当たって特に必要があると認められるときに限り、「捕獲個体の放置の禁止」は適用されません。 </a:t>
            </a:r>
          </a:p>
          <a:p>
            <a:r>
              <a:rPr lang="ja-JP" altLang="en-US" sz="1200" b="0" i="0" u="none" strike="noStrike" baseline="0" dirty="0">
                <a:solidFill>
                  <a:srgbClr val="000000"/>
                </a:solidFill>
                <a:latin typeface="+mn-ea"/>
              </a:rPr>
              <a:t>　それ以外の場合においては、原則として捕獲した個体を持ち帰るか、地形的な要因等により持ち帰ることが困難な場合は、捕獲した場所に埋設する等、適切に処理しなければなりません。 </a:t>
            </a:r>
            <a:endParaRPr lang="en-US" altLang="ja-JP" sz="1200" b="0" i="0" u="none" strike="noStrike" baseline="0" dirty="0">
              <a:solidFill>
                <a:srgbClr val="000000"/>
              </a:solidFill>
              <a:latin typeface="+mn-ea"/>
            </a:endParaRPr>
          </a:p>
          <a:p>
            <a:endParaRPr lang="en-US" altLang="ja-JP" sz="1200" b="0" i="0" u="none" strike="noStrike" baseline="0" dirty="0">
              <a:solidFill>
                <a:srgbClr val="000000"/>
              </a:solidFill>
              <a:latin typeface="+mn-ea"/>
            </a:endParaRP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59</a:t>
            </a:fld>
            <a:endParaRPr lang="ja-JP" altLang="en-US"/>
          </a:p>
        </p:txBody>
      </p:sp>
    </p:spTree>
    <p:extLst>
      <p:ext uri="{BB962C8B-B14F-4D97-AF65-F5344CB8AC3E}">
        <p14:creationId xmlns:p14="http://schemas.microsoft.com/office/powerpoint/2010/main" val="326522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また、認定鳥獣捕獲等事業者は、適切に鳥獣捕獲等事業を推進していくために、認定を受けた後に、鳥獣捕獲等事業において鳥獣の捕獲等に従事する者、「捕獲従事者」に対して、適切な研修や訓練を行い、安全かつ効率的な捕獲を行うために捕獲従事者の技能を維持し、又は向上させる必要があります。</a:t>
            </a:r>
            <a:endParaRPr lang="en-US" altLang="ja-JP" dirty="0"/>
          </a:p>
          <a:p>
            <a:pPr eaLnBrk="1" hangingPunct="1">
              <a:spcBef>
                <a:spcPct val="0"/>
              </a:spcBef>
            </a:pPr>
            <a:r>
              <a:rPr lang="ja-JP" altLang="en-US" dirty="0"/>
              <a:t>　また、人材を確保するためには、求める技術や作業にふさわしい労働環境や待遇を用意する必要があります。</a:t>
            </a:r>
            <a:endParaRPr lang="en-US" altLang="ja-JP" dirty="0"/>
          </a:p>
          <a:p>
            <a:pPr eaLnBrk="1" hangingPunct="1">
              <a:spcBef>
                <a:spcPct val="0"/>
              </a:spcBef>
            </a:pPr>
            <a:endParaRPr lang="en-US" altLang="ja-JP" dirty="0"/>
          </a:p>
          <a:p>
            <a:pPr eaLnBrk="1" hangingPunct="1">
              <a:spcBef>
                <a:spcPct val="0"/>
              </a:spcBef>
            </a:pPr>
            <a:r>
              <a:rPr lang="ja-JP" altLang="en-US" dirty="0"/>
              <a:t>　以上のことをまとめると、認定鳥獣捕獲等事業者に求められる体制は、</a:t>
            </a:r>
            <a:endParaRPr lang="en-US" altLang="ja-JP" dirty="0"/>
          </a:p>
          <a:p>
            <a:pPr eaLnBrk="1" hangingPunct="1">
              <a:spcBef>
                <a:spcPct val="0"/>
              </a:spcBef>
            </a:pPr>
            <a:r>
              <a:rPr lang="ja-JP" altLang="en-US" dirty="0"/>
              <a:t>　１　鳥獣の捕獲等をする際の安全管理体制を確保すること</a:t>
            </a:r>
            <a:endParaRPr lang="en-US" altLang="ja-JP" dirty="0"/>
          </a:p>
          <a:p>
            <a:pPr eaLnBrk="1" hangingPunct="1">
              <a:spcBef>
                <a:spcPct val="0"/>
              </a:spcBef>
            </a:pPr>
            <a:r>
              <a:rPr lang="ja-JP" altLang="en-US" dirty="0"/>
              <a:t>　２　捕獲従事者の適正かつ効率的に鳥獣の捕獲等をするために必要な技能及び知識を維持向上させること</a:t>
            </a:r>
            <a:endParaRPr lang="en-US" altLang="ja-JP" dirty="0"/>
          </a:p>
          <a:p>
            <a:pPr eaLnBrk="1" hangingPunct="1">
              <a:spcBef>
                <a:spcPct val="0"/>
              </a:spcBef>
            </a:pPr>
            <a:r>
              <a:rPr lang="ja-JP" altLang="en-US" dirty="0"/>
              <a:t>　３　捕獲従事者が安心して捕獲に従事できる労働環境や待遇を確保すること</a:t>
            </a:r>
            <a:endParaRPr lang="en-US" altLang="ja-JP" dirty="0"/>
          </a:p>
          <a:p>
            <a:pPr eaLnBrk="1" hangingPunct="1">
              <a:spcBef>
                <a:spcPct val="0"/>
              </a:spcBef>
            </a:pPr>
            <a:r>
              <a:rPr lang="ja-JP" altLang="en-US" dirty="0"/>
              <a:t>　４　継続的に事業を実施するため、捕獲従事者を育成・確保することです。</a:t>
            </a:r>
            <a:endParaRPr lang="en-US" altLang="ja-JP" dirty="0"/>
          </a:p>
          <a:p>
            <a:pPr eaLnBrk="1" hangingPunct="1">
              <a:spcBef>
                <a:spcPct val="0"/>
              </a:spcBef>
            </a:pPr>
            <a:endParaRPr lang="en-US" altLang="ja-JP" dirty="0"/>
          </a:p>
          <a:p>
            <a:pPr eaLnBrk="1" hangingPunct="1">
              <a:spcBef>
                <a:spcPct val="0"/>
              </a:spcBef>
            </a:pPr>
            <a:r>
              <a:rPr lang="ja-JP" altLang="en-US" dirty="0"/>
              <a:t>　このような体制をつくり捕獲を推進する体制を構築することが、認定鳥獣捕獲等事業者の重要な責務となります。</a:t>
            </a:r>
          </a:p>
          <a:p>
            <a:pPr eaLnBrk="1" hangingPunct="1">
              <a:spcBef>
                <a:spcPct val="0"/>
              </a:spcBef>
            </a:pPr>
            <a:endParaRPr lang="ja-JP" altLang="en-US" dirty="0"/>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6</a:t>
            </a:fld>
            <a:endParaRPr lang="ja-JP" altLang="en-US" dirty="0"/>
          </a:p>
        </p:txBody>
      </p:sp>
    </p:spTree>
    <p:extLst>
      <p:ext uri="{BB962C8B-B14F-4D97-AF65-F5344CB8AC3E}">
        <p14:creationId xmlns:p14="http://schemas.microsoft.com/office/powerpoint/2010/main" val="8883357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ja-JP" altLang="en-US" sz="1200" b="0" i="0" u="none" strike="noStrike" baseline="0" dirty="0">
                <a:solidFill>
                  <a:srgbClr val="000000"/>
                </a:solidFill>
                <a:latin typeface="+mn-ea"/>
                <a:ea typeface="+mn-ea"/>
              </a:rPr>
              <a:t>想定される事業のとして、次の２つが挙げられます。</a:t>
            </a:r>
          </a:p>
          <a:p>
            <a:pPr marL="0" indent="0">
              <a:buNone/>
            </a:pPr>
            <a:endParaRPr lang="ja-JP" altLang="en-US" sz="1200" b="0" i="0" u="none" strike="noStrike" baseline="0" dirty="0">
              <a:solidFill>
                <a:srgbClr val="000000"/>
              </a:solidFill>
              <a:latin typeface="+mn-ea"/>
              <a:ea typeface="+mn-ea"/>
            </a:endParaRPr>
          </a:p>
          <a:p>
            <a:pPr marL="0" indent="0">
              <a:buNone/>
            </a:pPr>
            <a:r>
              <a:rPr lang="en-US" altLang="ja-JP" sz="1200" b="0" i="0" u="none" strike="noStrike" baseline="0" dirty="0">
                <a:solidFill>
                  <a:srgbClr val="000000"/>
                </a:solidFill>
                <a:latin typeface="+mn-ea"/>
                <a:ea typeface="+mn-ea"/>
              </a:rPr>
              <a:t>(1)</a:t>
            </a:r>
            <a:r>
              <a:rPr lang="ja-JP" altLang="en-US" sz="1200" b="0" i="0" u="none" strike="noStrike" baseline="0" dirty="0">
                <a:solidFill>
                  <a:srgbClr val="000000"/>
                </a:solidFill>
                <a:latin typeface="+mn-ea"/>
                <a:ea typeface="+mn-ea"/>
              </a:rPr>
              <a:t>指定管理鳥獣捕獲等事業交付金事業 </a:t>
            </a:r>
          </a:p>
          <a:p>
            <a:pPr marL="0" indent="0">
              <a:buNone/>
            </a:pPr>
            <a:endParaRPr lang="ja-JP" altLang="en-US" sz="1200" b="0" i="0" u="none" strike="noStrike" baseline="0" dirty="0">
              <a:solidFill>
                <a:srgbClr val="000000"/>
              </a:solidFill>
              <a:latin typeface="+mn-ea"/>
              <a:ea typeface="+mn-ea"/>
            </a:endParaRPr>
          </a:p>
          <a:p>
            <a:pPr marL="0" indent="0">
              <a:buNone/>
            </a:pPr>
            <a:r>
              <a:rPr lang="en-US" altLang="ja-JP" sz="1200" b="0" i="0" u="none" strike="noStrike" baseline="0" dirty="0">
                <a:solidFill>
                  <a:srgbClr val="000000"/>
                </a:solidFill>
                <a:latin typeface="+mn-ea"/>
                <a:ea typeface="+mn-ea"/>
              </a:rPr>
              <a:t>(2)</a:t>
            </a:r>
            <a:r>
              <a:rPr lang="ja-JP" altLang="en-US" sz="1200" b="0" i="0" u="none" strike="noStrike" baseline="0" dirty="0">
                <a:solidFill>
                  <a:srgbClr val="000000"/>
                </a:solidFill>
                <a:latin typeface="+mn-ea"/>
                <a:ea typeface="+mn-ea"/>
              </a:rPr>
              <a:t>国や市町村による捕獲等事業</a:t>
            </a:r>
            <a:endParaRPr lang="zh-TW" altLang="en-US" sz="1200" b="0" i="0" u="none" strike="noStrike" baseline="0" dirty="0">
              <a:solidFill>
                <a:srgbClr val="000000"/>
              </a:solidFill>
              <a:latin typeface="+mn-ea"/>
              <a:ea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60</a:t>
            </a:fld>
            <a:endParaRPr lang="ja-JP" altLang="en-US"/>
          </a:p>
        </p:txBody>
      </p:sp>
    </p:spTree>
    <p:extLst>
      <p:ext uri="{BB962C8B-B14F-4D97-AF65-F5344CB8AC3E}">
        <p14:creationId xmlns:p14="http://schemas.microsoft.com/office/powerpoint/2010/main" val="2446850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9BA59FBA-8DCB-4A5C-A72B-5C1CD350B5F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a:extLst>
              <a:ext uri="{FF2B5EF4-FFF2-40B4-BE49-F238E27FC236}">
                <a16:creationId xmlns:a16="http://schemas.microsoft.com/office/drawing/2014/main" id="{069F8A4B-4059-4D86-9EC8-5465B7B90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n-ea"/>
              </a:rPr>
              <a:t>　環境省では、指定管理鳥獣捕獲等事業を実施する都道府県に、交付金を用意し、都道府県が実施する</a:t>
            </a:r>
            <a:r>
              <a:rPr lang="ja-JP" altLang="en-US" b="0" i="0" u="none" strike="noStrike" baseline="0" dirty="0">
                <a:latin typeface="+mn-ea"/>
              </a:rPr>
              <a:t>指定管理鳥獣捕獲等事業交付金事業（以下「交付金事業」といいます。）を支援しています。</a:t>
            </a:r>
            <a:endParaRPr lang="en-US" altLang="ja-JP" dirty="0">
              <a:latin typeface="+mn-ea"/>
            </a:endParaRPr>
          </a:p>
          <a:p>
            <a:endParaRPr lang="en-US" altLang="ja-JP" b="0" i="0" u="none" strike="noStrike" baseline="0" dirty="0">
              <a:latin typeface="+mn-ea"/>
            </a:endParaRPr>
          </a:p>
          <a:p>
            <a:pPr eaLnBrk="1" hangingPunct="1">
              <a:spcBef>
                <a:spcPct val="0"/>
              </a:spcBef>
            </a:pPr>
            <a:r>
              <a:rPr lang="ja-JP" altLang="en-US" dirty="0">
                <a:latin typeface="+mn-ea"/>
              </a:rPr>
              <a:t>　令和５年度は、令和５年度末までにニホンジカ・イノシシの個体数を半減させる目標の達成及び豚熱ウイルスの拡散防止を目的とした野生イノシシの捕獲強化に向けて、都道府県等が行うニホンジカ・イノシシの捕獲事業等を交付金により支援することを事業目的としています。</a:t>
            </a:r>
            <a:endParaRPr lang="en-US" altLang="ja-JP" dirty="0">
              <a:latin typeface="+mn-ea"/>
            </a:endParaRPr>
          </a:p>
          <a:p>
            <a:pPr eaLnBrk="1" hangingPunct="1">
              <a:spcBef>
                <a:spcPct val="0"/>
              </a:spcBef>
            </a:pPr>
            <a:endParaRPr lang="en-US" altLang="ja-JP" b="0" i="0" u="none" strike="noStrike" baseline="0" dirty="0">
              <a:latin typeface="+mn-ea"/>
            </a:endParaRPr>
          </a:p>
          <a:p>
            <a:r>
              <a:rPr lang="ja-JP" altLang="en-US" b="0" i="0" u="none" strike="noStrike" baseline="0" dirty="0">
                <a:latin typeface="+mn-ea"/>
              </a:rPr>
              <a:t>　認定鳥獣捕獲等事業者は、交付金事業の内、指定管理鳥獣の捕獲等を受託することが想定されますが、捕獲や搬出・処分の他に、将来的には指定管理鳥獣の生息状況調査や捕獲情報等の収集、整理、分析等を行うことも期待されています。 </a:t>
            </a:r>
            <a:endParaRPr lang="en-US" altLang="ja-JP" b="0" i="0" u="none" strike="noStrike" baseline="0" dirty="0">
              <a:latin typeface="+mn-ea"/>
            </a:endParaRPr>
          </a:p>
          <a:p>
            <a:endParaRPr lang="ja-JP" altLang="en-US" b="0" i="0" u="none" strike="noStrike" baseline="0" dirty="0">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u="none" strike="noStrike" baseline="0" dirty="0">
                <a:latin typeface="+mn-ea"/>
              </a:rPr>
              <a:t>　交付金事業により捕獲等を行う場合は、指定管理事業の評価を行う際に必要になる、次の情報を記録することが求められます。</a:t>
            </a:r>
            <a:endParaRPr lang="en-US" altLang="ja-JP" b="0" i="0" u="none" strike="noStrike" baseline="0" dirty="0">
              <a:latin typeface="+mn-ea"/>
            </a:endParaRPr>
          </a:p>
          <a:p>
            <a:r>
              <a:rPr lang="ja-JP" altLang="en-US" b="0" i="0" u="none" strike="noStrike" baseline="0" dirty="0">
                <a:latin typeface="+mn-ea"/>
              </a:rPr>
              <a:t>・作業項目（調査・捕獲・個体の処分・その他）</a:t>
            </a:r>
            <a:endParaRPr lang="en-US" altLang="ja-JP" b="0" i="0" u="none" strike="noStrike" baseline="0" dirty="0">
              <a:latin typeface="+mn-ea"/>
            </a:endParaRPr>
          </a:p>
          <a:p>
            <a:r>
              <a:rPr lang="ja-JP" altLang="en-US" b="0" i="0" u="none" strike="noStrike" baseline="0" dirty="0">
                <a:latin typeface="+mn-ea"/>
              </a:rPr>
              <a:t>・捕獲場所（ハンターマップのメッシュ）</a:t>
            </a:r>
            <a:endParaRPr lang="en-US" altLang="ja-JP" b="0" i="0" u="none" strike="noStrike" baseline="0" dirty="0">
              <a:latin typeface="+mn-ea"/>
            </a:endParaRPr>
          </a:p>
          <a:p>
            <a:r>
              <a:rPr lang="ja-JP" altLang="en-US" b="0" i="0" u="none" strike="noStrike" baseline="0" dirty="0">
                <a:latin typeface="+mn-ea"/>
              </a:rPr>
              <a:t>・作業人数（捕獲従事者・それ以外の従事者）</a:t>
            </a:r>
            <a:endParaRPr lang="en-US" altLang="ja-JP" b="0" i="0" u="none" strike="noStrike" baseline="0" dirty="0">
              <a:latin typeface="+mn-ea"/>
            </a:endParaRPr>
          </a:p>
          <a:p>
            <a:r>
              <a:rPr lang="ja-JP" altLang="en-US" b="0" i="0" u="none" strike="noStrike" baseline="0" dirty="0">
                <a:latin typeface="+mn-ea"/>
              </a:rPr>
              <a:t>・鳥獣の種類（ニホンジカ・イノシシ）</a:t>
            </a:r>
            <a:endParaRPr lang="en-US" altLang="ja-JP" b="0" i="0" u="none" strike="noStrike" baseline="0" dirty="0">
              <a:latin typeface="+mn-ea"/>
            </a:endParaRPr>
          </a:p>
          <a:p>
            <a:r>
              <a:rPr lang="ja-JP" altLang="en-US" b="0" i="0" u="none" strike="noStrike" baseline="0" dirty="0">
                <a:latin typeface="+mn-ea"/>
              </a:rPr>
              <a:t>・捕獲頭数（雌雄別、幼成獣別等）</a:t>
            </a:r>
            <a:endParaRPr lang="en-US" altLang="ja-JP" b="0" i="0" u="none" strike="noStrike" baseline="0" dirty="0">
              <a:latin typeface="+mn-ea"/>
            </a:endParaRPr>
          </a:p>
          <a:p>
            <a:r>
              <a:rPr lang="ja-JP" altLang="en-US" b="0" i="0" u="none" strike="noStrike" baseline="0" dirty="0">
                <a:latin typeface="+mn-ea"/>
              </a:rPr>
              <a:t>・目撃頭数</a:t>
            </a:r>
            <a:endParaRPr lang="en-US" altLang="ja-JP" b="0" i="0" u="none" strike="noStrike" baseline="0" dirty="0">
              <a:latin typeface="+mn-ea"/>
            </a:endParaRPr>
          </a:p>
          <a:p>
            <a:r>
              <a:rPr lang="ja-JP" altLang="en-US" b="0" i="0" u="none" strike="noStrike" baseline="0" dirty="0">
                <a:latin typeface="+mn-ea"/>
              </a:rPr>
              <a:t>・猟具の種類</a:t>
            </a:r>
            <a:endParaRPr lang="en-US" altLang="ja-JP" b="0" i="0" u="none" strike="noStrike" baseline="0" dirty="0">
              <a:latin typeface="+mn-ea"/>
            </a:endParaRPr>
          </a:p>
          <a:p>
            <a:r>
              <a:rPr lang="ja-JP" altLang="en-US" b="0" i="0" u="none" strike="noStrike" baseline="0" dirty="0">
                <a:latin typeface="+mn-ea"/>
              </a:rPr>
              <a:t>・わなの稼働数</a:t>
            </a:r>
            <a:endParaRPr lang="en-US" altLang="ja-JP" b="0" i="0" u="none" strike="noStrike" baseline="0" dirty="0">
              <a:latin typeface="+mn-ea"/>
            </a:endParaRPr>
          </a:p>
          <a:p>
            <a:r>
              <a:rPr lang="ja-JP" altLang="en-US" b="0" i="0" u="none" strike="noStrike" baseline="0" dirty="0">
                <a:latin typeface="+mn-ea"/>
              </a:rPr>
              <a:t>・処置の概要</a:t>
            </a:r>
            <a:endParaRPr lang="en-US" altLang="ja-JP" b="0" i="0" u="none" strike="noStrike" baseline="0" dirty="0">
              <a:latin typeface="+mn-ea"/>
            </a:endParaRPr>
          </a:p>
          <a:p>
            <a:r>
              <a:rPr lang="ja-JP" altLang="en-US" b="0" i="0" u="none" strike="noStrike" baseline="0" dirty="0">
                <a:latin typeface="+mn-ea"/>
              </a:rPr>
              <a:t>などの情報を、確実に記録します。</a:t>
            </a:r>
            <a:endParaRPr lang="en-US" altLang="ja-JP" b="0" i="0" u="none" strike="noStrike" baseline="0" dirty="0">
              <a:latin typeface="+mn-ea"/>
            </a:endParaRPr>
          </a:p>
          <a:p>
            <a:endParaRPr lang="en-US" altLang="ja-JP" b="0" i="0" u="none" strike="noStrike" baseline="0" dirty="0">
              <a:latin typeface="+mn-ea"/>
            </a:endParaRPr>
          </a:p>
          <a:p>
            <a:r>
              <a:rPr lang="ja-JP" altLang="en-US" b="0" i="0" u="none" strike="noStrike" baseline="0" dirty="0">
                <a:latin typeface="+mn-ea"/>
              </a:rPr>
              <a:t>　認定事業者から提出された、これらの情報を基に、捕獲努力量当たりの捕獲数や、捕獲努力量当たりの目撃数が算出され、それぞれのデータを捕獲場所ごとに比較することによって、指定管理鳥獣の経年的な密度の変化を把握することができます。</a:t>
            </a:r>
            <a:endParaRPr lang="en-US" altLang="ja-JP" b="0" i="0" u="none" strike="noStrike" baseline="0" dirty="0">
              <a:latin typeface="+mn-ea"/>
            </a:endParaRPr>
          </a:p>
          <a:p>
            <a:r>
              <a:rPr lang="ja-JP" altLang="en-US" b="0" i="0" u="none" strike="noStrike" baseline="0" dirty="0">
                <a:latin typeface="+mn-ea"/>
              </a:rPr>
              <a:t>　別で把握する生息密度や植生調査結果と考察することで、指定管理鳥獣捕獲等事業の効果を把握することができるようになります。</a:t>
            </a:r>
            <a:endParaRPr lang="en-US" altLang="ja-JP" b="0" i="0" u="none" strike="noStrike" baseline="0" dirty="0">
              <a:latin typeface="+mn-ea"/>
            </a:endParaRPr>
          </a:p>
          <a:p>
            <a:endParaRPr lang="en-US" altLang="ja-JP" b="0" i="0" u="none" strike="noStrike" baseline="0" dirty="0">
              <a:latin typeface="+mn-ea"/>
            </a:endParaRPr>
          </a:p>
          <a:p>
            <a:r>
              <a:rPr lang="ja-JP" altLang="en-US" b="0" i="0" u="none" strike="noStrike" baseline="0" dirty="0">
                <a:latin typeface="+mn-ea"/>
              </a:rPr>
              <a:t>　認定鳥獣捕獲等事業者は、都道府県の指示に従い、捕獲時に何を記録する必要があるのかを理解し、捕獲時に正確な情報を記録する必要があります。 </a:t>
            </a:r>
          </a:p>
          <a:p>
            <a:endParaRPr lang="en-US" altLang="ja-JP" b="0" i="0" u="none" strike="noStrike" baseline="0" dirty="0">
              <a:latin typeface="+mn-ea"/>
            </a:endParaRPr>
          </a:p>
          <a:p>
            <a:r>
              <a:rPr lang="ja-JP" altLang="en-US" b="0" i="0" u="none" strike="noStrike" baseline="0" dirty="0">
                <a:latin typeface="+mn-ea"/>
              </a:rPr>
              <a:t>　本事業は、国民、県民の税金を投入して行う事業です。</a:t>
            </a:r>
            <a:endParaRPr lang="en-US" altLang="ja-JP" b="0" i="0" u="none" strike="noStrike" baseline="0" dirty="0">
              <a:latin typeface="+mn-ea"/>
            </a:endParaRPr>
          </a:p>
          <a:p>
            <a:r>
              <a:rPr lang="ja-JP" altLang="en-US" b="0" i="0" u="none" strike="noStrike" baseline="0" dirty="0">
                <a:latin typeface="+mn-ea"/>
              </a:rPr>
              <a:t>　指定管理鳥獣捕獲等事業実施計画に定められた目標を効率的に達成するよう真摯に取り組んでいただく必要があります。</a:t>
            </a:r>
            <a:endParaRPr lang="en-US" altLang="ja-JP" b="0" i="0" u="none" strike="noStrike" baseline="0" dirty="0">
              <a:latin typeface="+mn-ea"/>
            </a:endParaRPr>
          </a:p>
          <a:p>
            <a:r>
              <a:rPr lang="ja-JP" altLang="en-US" b="0" i="0" u="none" strike="noStrike" baseline="0" dirty="0">
                <a:latin typeface="+mn-ea"/>
              </a:rPr>
              <a:t> </a:t>
            </a:r>
          </a:p>
          <a:p>
            <a:r>
              <a:rPr lang="ja-JP" altLang="en-US" b="0" i="0" u="none" strike="noStrike" baseline="0" dirty="0">
                <a:latin typeface="+mn-ea"/>
              </a:rPr>
              <a:t>　また、発注者である都道府県は、認定鳥獣捕獲等事業者が事業を実施するための経費について、その根拠となる作業日誌や領収書等の資料の提出を求めることがありますので、契約時に発注者にどのような資料が必要なのか確認してください。 </a:t>
            </a:r>
          </a:p>
          <a:p>
            <a:endParaRPr lang="en-US" altLang="ja-JP" b="0" i="0" u="none" strike="noStrike" baseline="0" dirty="0">
              <a:latin typeface="+mn-ea"/>
            </a:endParaRPr>
          </a:p>
          <a:p>
            <a:r>
              <a:rPr lang="ja-JP" altLang="en-US" b="0" i="0" u="none" strike="noStrike" baseline="0" dirty="0">
                <a:latin typeface="+mn-ea"/>
              </a:rPr>
              <a:t>　都道府県が指定管理事業を委託事業として発注する場合、入札を行うことがあります。</a:t>
            </a:r>
            <a:endParaRPr lang="en-US" altLang="ja-JP" b="0" i="0" u="none" strike="noStrike" baseline="0" dirty="0">
              <a:latin typeface="+mn-ea"/>
            </a:endParaRPr>
          </a:p>
          <a:p>
            <a:r>
              <a:rPr lang="ja-JP" altLang="en-US" b="0" i="0" u="none" strike="noStrike" baseline="0" dirty="0">
                <a:latin typeface="+mn-ea"/>
              </a:rPr>
              <a:t>　この場合は、事業者は入札説明書等を確認し、必要な書類をそろえて入札する必要があります。 </a:t>
            </a:r>
            <a:endParaRPr lang="en-US" altLang="ja-JP" dirty="0">
              <a:latin typeface="+mn-ea"/>
            </a:endParaRPr>
          </a:p>
        </p:txBody>
      </p:sp>
      <p:sp>
        <p:nvSpPr>
          <p:cNvPr id="92164" name="スライド番号プレースホルダー 3">
            <a:extLst>
              <a:ext uri="{FF2B5EF4-FFF2-40B4-BE49-F238E27FC236}">
                <a16:creationId xmlns:a16="http://schemas.microsoft.com/office/drawing/2014/main" id="{5CEF20BA-87ED-456B-A16D-8CA510DB66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A3AE6E0-705B-46AC-A325-376E4EFBF65C}" type="slidenum">
              <a:rPr lang="ja-JP" altLang="en-US" smtClean="0">
                <a:solidFill>
                  <a:srgbClr val="000000"/>
                </a:solidFill>
              </a:rPr>
              <a:pPr/>
              <a:t>61</a:t>
            </a:fld>
            <a:endParaRPr lang="ja-JP" altLang="en-US">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u="none" strike="noStrike" baseline="0" dirty="0">
                <a:solidFill>
                  <a:srgbClr val="000000"/>
                </a:solidFill>
                <a:latin typeface="+mn-ea"/>
              </a:rPr>
              <a:t>(2) </a:t>
            </a:r>
            <a:r>
              <a:rPr lang="ja-JP" altLang="en-US" b="0" i="0" u="none" strike="noStrike" baseline="0" dirty="0">
                <a:solidFill>
                  <a:srgbClr val="000000"/>
                </a:solidFill>
                <a:latin typeface="+mn-ea"/>
              </a:rPr>
              <a:t>国や市町村による捕獲等事業 </a:t>
            </a:r>
          </a:p>
          <a:p>
            <a:r>
              <a:rPr lang="ja-JP" altLang="en-US" b="0" i="0" u="none" strike="noStrike" baseline="0" dirty="0">
                <a:solidFill>
                  <a:srgbClr val="000000"/>
                </a:solidFill>
                <a:latin typeface="+mn-ea"/>
              </a:rPr>
              <a:t>　国は、国が管理する地域（国立公園、国有林等）で指定管理鳥獣捕獲等事業を行うことができます。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また、市町村や土地管理者等が鳥獣の捕獲等を認定鳥獣捕獲等事業者に委託することが想定されます。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鳥獣による生態系への影響、農林業や生活環境への被害を早急に防止するため、一定以上の捕獲技術を有し安全にも配慮し確実に事業を行う認定鳥獣捕獲等事業者は、各種事業で活躍することが期待されてい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これらの捕獲等事業を実施する場合も、作業項目（調査・捕獲・個体の処分・その他）、捕獲場所（ハンターマップのメッシュ番号）、作業人数（捕獲従事者・それ以外の従事者）、鳥獣の種類（ニホンジカ・イノシシ）、捕獲数（雌雄別、幼成獣別等）、目撃数、猟具の種類、わなの稼働数、処置の概要、捕獲場所等の情報を確実に記録することが大切です。 </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600CEFB7-7C51-462B-BC2C-9A3D88D900EC}" type="slidenum">
              <a:rPr lang="ja-JP" altLang="en-US" smtClean="0"/>
              <a:pPr>
                <a:defRPr/>
              </a:pPr>
              <a:t>62</a:t>
            </a:fld>
            <a:endParaRPr lang="ja-JP" altLang="en-US"/>
          </a:p>
        </p:txBody>
      </p:sp>
    </p:spTree>
    <p:extLst>
      <p:ext uri="{BB962C8B-B14F-4D97-AF65-F5344CB8AC3E}">
        <p14:creationId xmlns:p14="http://schemas.microsoft.com/office/powerpoint/2010/main" val="1932199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最後に、非鉛弾の利用について説明します。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近年、北海道では、天然記念物であり国内希少野生動物に指定されているオオワシやオジロワシが鉛中毒になって死亡する事故が起きています。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北海道足寄町（あしょろちょう）では</a:t>
            </a:r>
            <a:r>
              <a:rPr lang="en-US" altLang="ja-JP" dirty="0">
                <a:latin typeface="+mn-ea"/>
              </a:rPr>
              <a:t>2024</a:t>
            </a:r>
            <a:r>
              <a:rPr lang="ja-JP" altLang="en-US" dirty="0">
                <a:latin typeface="+mn-ea"/>
              </a:rPr>
              <a:t>年（令和６年）１月</a:t>
            </a:r>
            <a:r>
              <a:rPr lang="en-US" altLang="ja-JP" dirty="0">
                <a:latin typeface="+mn-ea"/>
              </a:rPr>
              <a:t>18</a:t>
            </a:r>
            <a:r>
              <a:rPr lang="ja-JP" altLang="en-US" dirty="0">
                <a:latin typeface="+mn-ea"/>
              </a:rPr>
              <a:t>日に、鉛中毒で死亡したオオワシが発見されています。</a:t>
            </a:r>
            <a:endParaRPr lang="en-US" altLang="ja-JP" dirty="0">
              <a:latin typeface="+mn-ea"/>
            </a:endParaRPr>
          </a:p>
          <a:p>
            <a:pPr eaLnBrk="1" hangingPunct="1">
              <a:spcBef>
                <a:spcPct val="0"/>
              </a:spcBef>
            </a:pPr>
            <a:r>
              <a:rPr lang="ja-JP" altLang="en-US" dirty="0">
                <a:latin typeface="+mn-ea"/>
              </a:rPr>
              <a:t>　足寄町職員が死亡しているオオワシを回収し、死亡原因を猛禽類医学研究所が調査したところ、鉛ライフル弾の摂食による鉛中毒症での死亡であることがわかりました。</a:t>
            </a: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63</a:t>
            </a:fld>
            <a:endParaRPr lang="ja-JP" altLang="en-US"/>
          </a:p>
        </p:txBody>
      </p:sp>
    </p:spTree>
    <p:extLst>
      <p:ext uri="{BB962C8B-B14F-4D97-AF65-F5344CB8AC3E}">
        <p14:creationId xmlns:p14="http://schemas.microsoft.com/office/powerpoint/2010/main" val="2552972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5DF7-D631-B354-055D-4E4D526AE857}"/>
            </a:ext>
          </a:extLst>
        </p:cNvPr>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620B4927-F703-4422-F994-C88BF60FB9FB}"/>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D30C2AF5-13A2-76E1-16A2-BB8E8EFA77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北海道では、条例で、鉛弾の利用、所持が禁止されていますが、現在でも鉛中毒が発生しています。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鉛中毒は、猟場に放置されたエゾシカの残滓に含まれた鉛弾の破片を食べてしまうこと等が原因で起きるとされ、北海道以外の地域でも起こりえることです。</a:t>
            </a:r>
          </a:p>
          <a:p>
            <a:pPr eaLnBrk="1" hangingPunct="1">
              <a:spcBef>
                <a:spcPct val="0"/>
              </a:spcBef>
            </a:pPr>
            <a:endParaRPr lang="en-US" altLang="ja-JP" dirty="0">
              <a:latin typeface="+mn-ea"/>
            </a:endParaRPr>
          </a:p>
          <a:p>
            <a:pPr eaLnBrk="1" hangingPunct="1">
              <a:spcBef>
                <a:spcPct val="0"/>
              </a:spcBef>
            </a:pPr>
            <a:r>
              <a:rPr lang="ja-JP" altLang="en-US" dirty="0">
                <a:latin typeface="+mn-ea"/>
              </a:rPr>
              <a:t>　今後、指定管理鳥獣捕獲等事業が全国で展開されることにより、捕獲数が増大すれば、鉛</a:t>
            </a:r>
            <a:r>
              <a:rPr lang="ja-JP" altLang="en-US">
                <a:latin typeface="+mn-ea"/>
              </a:rPr>
              <a:t>中毒被害のリスク</a:t>
            </a:r>
            <a:r>
              <a:rPr lang="ja-JP" altLang="en-US" dirty="0">
                <a:latin typeface="+mn-ea"/>
              </a:rPr>
              <a:t>が高まることが懸念されます。</a:t>
            </a:r>
            <a:endParaRPr lang="en-US" altLang="ja-JP" dirty="0">
              <a:latin typeface="+mn-ea"/>
            </a:endParaRPr>
          </a:p>
          <a:p>
            <a:pPr eaLnBrk="1" hangingPunct="1">
              <a:spcBef>
                <a:spcPct val="0"/>
              </a:spcBef>
            </a:pPr>
            <a:r>
              <a:rPr lang="ja-JP" altLang="en-US" dirty="0">
                <a:latin typeface="+mn-ea"/>
              </a:rPr>
              <a:t>　鉛弾の所持・使用が条例で禁止されている北海道においては当然ですが、それ以外の地域においても、生態系の影響をできるだけ回避する観点から、発注者が発注する段階、事業者が事業を受注する段階においても、必要に応じて非鉛弾の利用を検討しましょう。</a:t>
            </a:r>
            <a:endParaRPr lang="en-US" altLang="ja-JP" dirty="0">
              <a:latin typeface="+mn-ea"/>
            </a:endParaRPr>
          </a:p>
          <a:p>
            <a:pPr eaLnBrk="1" hangingPunct="1">
              <a:spcBef>
                <a:spcPct val="0"/>
              </a:spcBef>
            </a:pPr>
            <a:r>
              <a:rPr lang="ja-JP" altLang="en-US" dirty="0">
                <a:latin typeface="+mn-ea"/>
              </a:rPr>
              <a:t>　また、発注者から非鉛弾を使用するよう指示があった場合は必ず守りましょう。</a:t>
            </a:r>
            <a:endParaRPr lang="en-US" altLang="ja-JP" dirty="0">
              <a:latin typeface="+mn-ea"/>
            </a:endParaRPr>
          </a:p>
          <a:p>
            <a:pPr eaLnBrk="1" hangingPunct="1">
              <a:spcBef>
                <a:spcPct val="0"/>
              </a:spcBef>
            </a:pPr>
            <a:r>
              <a:rPr lang="ja-JP" altLang="en-US" dirty="0">
                <a:latin typeface="+mn-ea"/>
              </a:rPr>
              <a:t>（なお、都道府県によって異なりますが、指定管理鳥獣捕獲等事業で使用される非鉛弾の購入費用についても交付金の事業対象費として認められています）</a:t>
            </a:r>
            <a:endParaRPr lang="en-US" altLang="ja-JP" dirty="0">
              <a:latin typeface="+mn-ea"/>
            </a:endParaRPr>
          </a:p>
        </p:txBody>
      </p:sp>
      <p:sp>
        <p:nvSpPr>
          <p:cNvPr id="30724" name="スライド番号プレースホルダー 3">
            <a:extLst>
              <a:ext uri="{FF2B5EF4-FFF2-40B4-BE49-F238E27FC236}">
                <a16:creationId xmlns:a16="http://schemas.microsoft.com/office/drawing/2014/main" id="{DBA1C029-242F-C0FF-B6A3-212B18494A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64</a:t>
            </a:fld>
            <a:endParaRPr lang="ja-JP" altLang="en-US"/>
          </a:p>
        </p:txBody>
      </p:sp>
    </p:spTree>
    <p:extLst>
      <p:ext uri="{BB962C8B-B14F-4D97-AF65-F5344CB8AC3E}">
        <p14:creationId xmlns:p14="http://schemas.microsoft.com/office/powerpoint/2010/main" val="97176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認定鳥獣捕獲等事業者制度は、</a:t>
            </a:r>
            <a:r>
              <a:rPr lang="en-US" altLang="ja-JP" dirty="0">
                <a:latin typeface="+mn-ea"/>
              </a:rPr>
              <a:t>2014</a:t>
            </a:r>
            <a:r>
              <a:rPr lang="ja-JP" altLang="en-US" dirty="0">
                <a:latin typeface="+mn-ea"/>
              </a:rPr>
              <a:t>（平成</a:t>
            </a:r>
            <a:r>
              <a:rPr lang="en-US" altLang="ja-JP" dirty="0">
                <a:latin typeface="+mn-ea"/>
              </a:rPr>
              <a:t>26</a:t>
            </a:r>
            <a:r>
              <a:rPr lang="ja-JP" altLang="en-US" dirty="0">
                <a:latin typeface="+mn-ea"/>
              </a:rPr>
              <a:t>）年の鳥獣保護法改正により導入された、鳥獣捕獲等事業者に関する唯一の公的な認定制度です。</a:t>
            </a:r>
            <a:endParaRPr lang="en-US" altLang="ja-JP" dirty="0">
              <a:latin typeface="+mn-ea"/>
            </a:endParaRPr>
          </a:p>
          <a:p>
            <a:pPr eaLnBrk="1" hangingPunct="1">
              <a:spcBef>
                <a:spcPct val="0"/>
              </a:spcBef>
            </a:pPr>
            <a:r>
              <a:rPr lang="ja-JP" altLang="en-US" dirty="0">
                <a:latin typeface="+mn-ea"/>
              </a:rPr>
              <a:t>　この認定を受けるメリットは以下のとおりです。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１つ目は、</a:t>
            </a:r>
            <a:r>
              <a:rPr lang="ja-JP" altLang="ja-JP" dirty="0">
                <a:latin typeface="+mn-ea"/>
              </a:rPr>
              <a:t>「認定鳥獣捕獲等事業者」の名称を使用することができます。</a:t>
            </a:r>
            <a:endParaRPr lang="en-US" altLang="ja-JP" dirty="0">
              <a:latin typeface="+mn-ea"/>
            </a:endParaRPr>
          </a:p>
          <a:p>
            <a:pPr eaLnBrk="1" hangingPunct="1">
              <a:spcBef>
                <a:spcPct val="0"/>
              </a:spcBef>
            </a:pPr>
            <a:r>
              <a:rPr lang="ja-JP" altLang="en-US" dirty="0">
                <a:latin typeface="+mn-ea"/>
              </a:rPr>
              <a:t>　今後、認定鳥獣捕獲等事業者の社会的な評価や信頼性が高まれば、認定鳥獣捕獲等事業者であることのメリットも高められると考えられます。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２つ目は、</a:t>
            </a:r>
            <a:r>
              <a:rPr lang="ja-JP" altLang="ja-JP" dirty="0">
                <a:latin typeface="+mn-ea"/>
              </a:rPr>
              <a:t>事業従事者は、狩猟免許更新時の適性試験が免除されます</a:t>
            </a:r>
            <a:r>
              <a:rPr lang="ja-JP" altLang="en-US" dirty="0">
                <a:latin typeface="+mn-ea"/>
              </a:rPr>
              <a:t>。</a:t>
            </a:r>
            <a:endParaRPr lang="en-US" altLang="ja-JP" dirty="0">
              <a:latin typeface="+mn-ea"/>
            </a:endParaRPr>
          </a:p>
          <a:p>
            <a:pPr eaLnBrk="1" hangingPunct="1">
              <a:spcBef>
                <a:spcPct val="0"/>
              </a:spcBef>
            </a:pPr>
            <a:r>
              <a:rPr lang="ja-JP" altLang="en-US" b="0" i="0" u="none" strike="noStrike" baseline="0" dirty="0">
                <a:solidFill>
                  <a:srgbClr val="000000"/>
                </a:solidFill>
                <a:latin typeface="+mn-ea"/>
              </a:rPr>
              <a:t>　なお、認定鳥獣捕獲等事業者の事業従事者が、狩猟免許を更新する際には、狩猟について必要な適性（視力、聴力、運動能力）を有することを健康診断等の際に確認した旨の書類を提出する必要があります。 </a:t>
            </a:r>
            <a:endParaRPr lang="en-US" altLang="ja-JP" b="0" i="0" u="none" strike="noStrike" baseline="0" dirty="0">
              <a:solidFill>
                <a:srgbClr val="000000"/>
              </a:solidFill>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３つ目は、</a:t>
            </a:r>
            <a:r>
              <a:rPr lang="ja-JP" altLang="ja-JP" dirty="0">
                <a:latin typeface="+mn-ea"/>
              </a:rPr>
              <a:t>認定鳥獣捕獲等事業者については</a:t>
            </a:r>
            <a:r>
              <a:rPr lang="ja-JP" altLang="en-US" dirty="0">
                <a:latin typeface="+mn-ea"/>
              </a:rPr>
              <a:t>、</a:t>
            </a:r>
            <a:r>
              <a:rPr lang="ja-JP" altLang="ja-JP" dirty="0">
                <a:latin typeface="+mn-ea"/>
              </a:rPr>
              <a:t>法人</a:t>
            </a:r>
            <a:r>
              <a:rPr lang="ja-JP" altLang="en-US" dirty="0">
                <a:latin typeface="+mn-ea"/>
              </a:rPr>
              <a:t>として捕獲許可を</a:t>
            </a:r>
            <a:r>
              <a:rPr lang="ja-JP" altLang="ja-JP" dirty="0">
                <a:latin typeface="+mn-ea"/>
              </a:rPr>
              <a:t>申請し</a:t>
            </a:r>
            <a:r>
              <a:rPr lang="ja-JP" altLang="en-US" dirty="0">
                <a:latin typeface="+mn-ea"/>
              </a:rPr>
              <a:t>、その</a:t>
            </a:r>
            <a:r>
              <a:rPr lang="ja-JP" altLang="ja-JP" dirty="0">
                <a:latin typeface="+mn-ea"/>
              </a:rPr>
              <a:t>許可を受けることができ</a:t>
            </a:r>
            <a:r>
              <a:rPr lang="ja-JP" altLang="en-US" dirty="0">
                <a:latin typeface="+mn-ea"/>
              </a:rPr>
              <a:t>ます。</a:t>
            </a:r>
            <a:endParaRPr lang="en-US" altLang="ja-JP" b="0" i="0" u="none" strike="noStrike" baseline="0" dirty="0">
              <a:solidFill>
                <a:schemeClr val="tx1"/>
              </a:solidFill>
              <a:latin typeface="+mn-ea"/>
            </a:endParaRPr>
          </a:p>
          <a:p>
            <a:pPr eaLnBrk="1" hangingPunct="1">
              <a:spcBef>
                <a:spcPct val="0"/>
              </a:spcBef>
            </a:pPr>
            <a:r>
              <a:rPr lang="ja-JP" altLang="en-US" b="0" i="0" u="none" strike="noStrike" baseline="0" dirty="0">
                <a:solidFill>
                  <a:schemeClr val="tx1"/>
                </a:solidFill>
                <a:latin typeface="+mn-ea"/>
              </a:rPr>
              <a:t>　</a:t>
            </a:r>
            <a:r>
              <a:rPr lang="ja-JP" altLang="en-US" b="0" i="0" u="none" strike="noStrike" baseline="0" dirty="0">
                <a:solidFill>
                  <a:srgbClr val="000000"/>
                </a:solidFill>
                <a:latin typeface="+mn-ea"/>
              </a:rPr>
              <a:t>通常、捕獲許可は被害を受けた個人等が申請し許可を得ますが、認定鳥獣捕獲等事業者の場合は、法人として申請し許可を受けることで、組織として安全管理を確保した上で捕獲に取り組むという位置づけや責任を明確化できます。 </a:t>
            </a:r>
          </a:p>
          <a:p>
            <a:r>
              <a:rPr lang="ja-JP" altLang="en-US" b="0" i="0" u="none" strike="noStrike" baseline="0" dirty="0">
                <a:solidFill>
                  <a:srgbClr val="000000"/>
                </a:solidFill>
                <a:latin typeface="+mn-ea"/>
              </a:rPr>
              <a:t>　法人として認定鳥獣捕獲等事業の許可を受けた場合、法人の監督の下に許可に係る捕獲等に従事する者であることを証明する従事者証の交付を受け、捕獲従事者に携帯させます。 </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４つ目は、ライフル銃を所持していない捕獲従事者にライフル銃を所持させて、鳥獣の捕獲等に従事させる必要がある場合は、猟銃の所持歴が</a:t>
            </a:r>
            <a:r>
              <a:rPr lang="en-US" altLang="ja-JP" dirty="0">
                <a:latin typeface="+mn-ea"/>
              </a:rPr>
              <a:t>10</a:t>
            </a:r>
            <a:r>
              <a:rPr lang="ja-JP" altLang="en-US" dirty="0">
                <a:latin typeface="+mn-ea"/>
              </a:rPr>
              <a:t>年に満たなくとも、ライフルが必要な事業を実施している事業者においては、銃の所持が許可される場合があります。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５つ目は、</a:t>
            </a:r>
            <a:r>
              <a:rPr lang="ja-JP" altLang="ja-JP" dirty="0">
                <a:latin typeface="+mn-ea"/>
              </a:rPr>
              <a:t>認定鳥獣捕獲等事業者の捕獲従事者は、</a:t>
            </a:r>
            <a:r>
              <a:rPr lang="ja-JP" altLang="en-US" dirty="0">
                <a:latin typeface="+mn-ea"/>
              </a:rPr>
              <a:t>申請前の１年以内に</a:t>
            </a:r>
            <a:r>
              <a:rPr lang="ja-JP" altLang="ja-JP" dirty="0">
                <a:latin typeface="+mn-ea"/>
              </a:rPr>
              <a:t>実際に捕獲に従事した都道府県に</a:t>
            </a:r>
            <a:r>
              <a:rPr lang="ja-JP" altLang="en-US" dirty="0">
                <a:latin typeface="+mn-ea"/>
              </a:rPr>
              <a:t>おいて狩猟登録をする場合、</a:t>
            </a:r>
            <a:r>
              <a:rPr lang="ja-JP" altLang="ja-JP" dirty="0">
                <a:latin typeface="+mn-ea"/>
              </a:rPr>
              <a:t>狩猟税が全額免除されます</a:t>
            </a:r>
            <a:r>
              <a:rPr lang="ja-JP" altLang="en-US" dirty="0">
                <a:latin typeface="+mn-ea"/>
              </a:rPr>
              <a:t>。</a:t>
            </a:r>
            <a:endParaRPr lang="en-US" altLang="ja-JP" dirty="0">
              <a:latin typeface="+mn-ea"/>
            </a:endParaRPr>
          </a:p>
          <a:p>
            <a:pPr eaLnBrk="1" hangingPunct="1">
              <a:spcBef>
                <a:spcPct val="0"/>
              </a:spcBef>
            </a:pPr>
            <a:endParaRPr lang="ja-JP" altLang="en-US" dirty="0">
              <a:latin typeface="+mn-ea"/>
            </a:endParaRPr>
          </a:p>
          <a:p>
            <a:pPr eaLnBrk="1" hangingPunct="1">
              <a:spcBef>
                <a:spcPct val="0"/>
              </a:spcBef>
            </a:pPr>
            <a:endParaRPr lang="ja-JP" altLang="en-US"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7</a:t>
            </a:fld>
            <a:endParaRPr lang="ja-JP" altLang="en-US" dirty="0"/>
          </a:p>
        </p:txBody>
      </p:sp>
    </p:spTree>
    <p:extLst>
      <p:ext uri="{BB962C8B-B14F-4D97-AF65-F5344CB8AC3E}">
        <p14:creationId xmlns:p14="http://schemas.microsoft.com/office/powerpoint/2010/main" val="373592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　次に、認定を受けるための要件について説明します。</a:t>
            </a:r>
            <a:endParaRPr kumimoji="1" lang="en-US" altLang="ja-JP" dirty="0">
              <a:latin typeface="+mn-ea"/>
            </a:endParaRPr>
          </a:p>
          <a:p>
            <a:endParaRPr kumimoji="1" lang="en-US" altLang="ja-JP" dirty="0">
              <a:latin typeface="+mn-ea"/>
            </a:endParaRPr>
          </a:p>
          <a:p>
            <a:r>
              <a:rPr lang="ja-JP" altLang="en-US" b="0" i="0" u="none" strike="noStrike" baseline="0" dirty="0">
                <a:solidFill>
                  <a:srgbClr val="000000"/>
                </a:solidFill>
                <a:latin typeface="+mn-ea"/>
              </a:rPr>
              <a:t>　鳥獣捕獲等事業の認定を受けるためには、</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・組織に関する基準</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・安全管理体制に関する基準</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・事業従事者の技能及び知識に関する基準</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・事業従事者への研修の内容に関する基準</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・鳥獣捕獲等事業者としての捕獲等の実績に関する基準</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等を満たす必要があります。 </a:t>
            </a:r>
            <a:endParaRPr lang="en-US" altLang="ja-JP" b="0" i="0" u="none" strike="noStrike" baseline="0" dirty="0">
              <a:solidFill>
                <a:srgbClr val="000000"/>
              </a:solidFill>
              <a:latin typeface="+mn-ea"/>
            </a:endParaRPr>
          </a:p>
          <a:p>
            <a:endParaRPr kumimoji="1" lang="en-US" altLang="ja-JP" b="0" i="0" u="none" strike="noStrike" baseline="0" dirty="0">
              <a:solidFill>
                <a:srgbClr val="000000"/>
              </a:solidFill>
              <a:latin typeface="+mn-ea"/>
            </a:endParaRPr>
          </a:p>
          <a:p>
            <a:r>
              <a:rPr kumimoji="1" lang="en-US" altLang="ja-JP" b="0" i="0" u="none" strike="noStrike" baseline="0" dirty="0">
                <a:solidFill>
                  <a:srgbClr val="000000"/>
                </a:solidFill>
                <a:latin typeface="+mn-ea"/>
              </a:rPr>
              <a:t>40</a:t>
            </a:r>
            <a:r>
              <a:rPr kumimoji="1" lang="ja-JP" altLang="en-US" b="0" i="0" u="none" strike="noStrike" baseline="0" dirty="0">
                <a:solidFill>
                  <a:srgbClr val="000000"/>
                </a:solidFill>
                <a:latin typeface="+mn-ea"/>
              </a:rPr>
              <a:t>、</a:t>
            </a:r>
            <a:r>
              <a:rPr kumimoji="1" lang="en-US" altLang="ja-JP" b="0" i="0" u="none" strike="noStrike" baseline="0" dirty="0">
                <a:solidFill>
                  <a:srgbClr val="000000"/>
                </a:solidFill>
                <a:latin typeface="+mn-ea"/>
              </a:rPr>
              <a:t>41</a:t>
            </a:r>
            <a:r>
              <a:rPr kumimoji="1" lang="ja-JP" altLang="en-US" b="0" i="0" u="none" strike="noStrike" baseline="0" dirty="0">
                <a:solidFill>
                  <a:srgbClr val="000000"/>
                </a:solidFill>
                <a:latin typeface="+mn-ea"/>
              </a:rPr>
              <a:t>ページに基準がまとめてありますが、一つ一つ、見ていきましょう。</a:t>
            </a:r>
            <a:endParaRPr kumimoji="1" lang="en-US" altLang="ja-JP" b="0" i="0" u="none" strike="noStrike" baseline="0" dirty="0">
              <a:solidFill>
                <a:srgbClr val="000000"/>
              </a:solidFill>
              <a:latin typeface="+mn-ea"/>
            </a:endParaRP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8</a:t>
            </a:fld>
            <a:endParaRPr lang="ja-JP" altLang="en-US" dirty="0"/>
          </a:p>
        </p:txBody>
      </p:sp>
    </p:spTree>
    <p:extLst>
      <p:ext uri="{BB962C8B-B14F-4D97-AF65-F5344CB8AC3E}">
        <p14:creationId xmlns:p14="http://schemas.microsoft.com/office/powerpoint/2010/main" val="420550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A72ECC89-98BC-42D1-93CE-DBD3FAFEBB26}"/>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47433176-35DE-4AC1-99F6-03BE06C6B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mn-ea"/>
              </a:rPr>
              <a:t>　テキスト</a:t>
            </a:r>
            <a:r>
              <a:rPr lang="en-US" altLang="ja-JP" dirty="0">
                <a:latin typeface="+mn-ea"/>
              </a:rPr>
              <a:t>42</a:t>
            </a:r>
            <a:r>
              <a:rPr lang="ja-JP" altLang="en-US" dirty="0">
                <a:latin typeface="+mn-ea"/>
              </a:rPr>
              <a:t>ページの図</a:t>
            </a:r>
            <a:r>
              <a:rPr lang="en-US" altLang="ja-JP" dirty="0">
                <a:latin typeface="+mn-ea"/>
              </a:rPr>
              <a:t>3-1</a:t>
            </a:r>
            <a:r>
              <a:rPr lang="ja-JP" altLang="en-US" dirty="0">
                <a:latin typeface="+mn-ea"/>
              </a:rPr>
              <a:t>をご覧ください。</a:t>
            </a:r>
            <a:endParaRPr lang="en-US" altLang="ja-JP" dirty="0">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n-ea"/>
              </a:rPr>
              <a:t>　認定鳥獣捕獲等事業者になるために必要な対応の概要について、全体の概要を簡単にまとめてあります。</a:t>
            </a:r>
            <a:endParaRPr lang="en-US" altLang="ja-JP" dirty="0">
              <a:latin typeface="+mn-ea"/>
            </a:endParaRPr>
          </a:p>
          <a:p>
            <a:endParaRPr lang="ja-JP" altLang="en-US" dirty="0">
              <a:latin typeface="+mn-ea"/>
            </a:endParaRPr>
          </a:p>
          <a:p>
            <a:r>
              <a:rPr lang="ja-JP" altLang="en-US" dirty="0">
                <a:latin typeface="+mn-ea"/>
              </a:rPr>
              <a:t>　認定を受けるための主な条件として、５つの条件が挙げられています。</a:t>
            </a:r>
            <a:endParaRPr lang="en-US" altLang="ja-JP" dirty="0">
              <a:latin typeface="+mn-ea"/>
            </a:endParaRPr>
          </a:p>
          <a:p>
            <a:r>
              <a:rPr lang="ja-JP" altLang="en-US" dirty="0">
                <a:latin typeface="+mn-ea"/>
              </a:rPr>
              <a:t>・法人としての捕獲等の実績</a:t>
            </a:r>
            <a:endParaRPr lang="en-US" altLang="ja-JP" dirty="0">
              <a:latin typeface="+mn-ea"/>
            </a:endParaRPr>
          </a:p>
          <a:p>
            <a:r>
              <a:rPr lang="ja-JP" altLang="en-US" dirty="0">
                <a:latin typeface="+mn-ea"/>
              </a:rPr>
              <a:t>・安全管理規程の整備</a:t>
            </a:r>
            <a:endParaRPr lang="en-US" altLang="ja-JP" dirty="0">
              <a:latin typeface="+mn-ea"/>
            </a:endParaRPr>
          </a:p>
          <a:p>
            <a:r>
              <a:rPr lang="ja-JP" altLang="en-US" dirty="0">
                <a:latin typeface="+mn-ea"/>
              </a:rPr>
              <a:t>・事業管理責任者の配置</a:t>
            </a:r>
            <a:endParaRPr lang="en-US" altLang="ja-JP" dirty="0">
              <a:latin typeface="+mn-ea"/>
            </a:endParaRPr>
          </a:p>
          <a:p>
            <a:r>
              <a:rPr lang="ja-JP" altLang="en-US" dirty="0">
                <a:latin typeface="+mn-ea"/>
              </a:rPr>
              <a:t>・捕獲従事者の配置</a:t>
            </a:r>
            <a:endParaRPr lang="en-US" altLang="ja-JP" dirty="0">
              <a:latin typeface="+mn-ea"/>
            </a:endParaRPr>
          </a:p>
          <a:p>
            <a:r>
              <a:rPr lang="ja-JP" altLang="en-US" dirty="0">
                <a:latin typeface="+mn-ea"/>
              </a:rPr>
              <a:t>・研修計画の作成</a:t>
            </a:r>
            <a:endParaRPr lang="en-US" altLang="ja-JP" dirty="0">
              <a:latin typeface="+mn-ea"/>
            </a:endParaRPr>
          </a:p>
          <a:p>
            <a:r>
              <a:rPr lang="ja-JP" altLang="en-US" dirty="0">
                <a:latin typeface="+mn-ea"/>
              </a:rPr>
              <a:t>の、５つです。</a:t>
            </a:r>
            <a:endParaRPr lang="en-US" altLang="ja-JP" dirty="0">
              <a:latin typeface="+mn-ea"/>
            </a:endParaRPr>
          </a:p>
          <a:p>
            <a:endParaRPr lang="en-US" altLang="ja-JP" dirty="0">
              <a:latin typeface="+mn-ea"/>
            </a:endParaRPr>
          </a:p>
          <a:p>
            <a:r>
              <a:rPr lang="ja-JP" altLang="en-US" dirty="0">
                <a:latin typeface="+mn-ea"/>
              </a:rPr>
              <a:t>　これに加え、夜間銃猟に係る認定を受ける場合には、夜間銃猟安全管理規程の整備や、事業管理責任者、捕獲従事者が夜間銃猟安全管理講習を修了すること、捕獲従事者が</a:t>
            </a:r>
            <a:r>
              <a:rPr lang="ja-JP" altLang="en-US" dirty="0">
                <a:effectLst/>
                <a:latin typeface="+mn-ea"/>
              </a:rPr>
              <a:t>夜間銃猟をする際の安全確保に関する技能の要件を満たす</a:t>
            </a:r>
            <a:r>
              <a:rPr lang="ja-JP" altLang="en-US" dirty="0">
                <a:latin typeface="+mn-ea"/>
              </a:rPr>
              <a:t>必要があります。</a:t>
            </a:r>
            <a:endParaRPr lang="en-US" altLang="ja-JP" dirty="0">
              <a:latin typeface="+mn-ea"/>
            </a:endParaRPr>
          </a:p>
          <a:p>
            <a:endParaRPr lang="en-US" altLang="ja-JP" dirty="0">
              <a:latin typeface="+mn-ea"/>
            </a:endParaRPr>
          </a:p>
          <a:p>
            <a:r>
              <a:rPr lang="ja-JP" altLang="en-US" dirty="0">
                <a:latin typeface="+mn-ea"/>
              </a:rPr>
              <a:t>　認定の申請は、主たる事務所の所在地、または鳥獣の捕獲等を実施する主たる地域を管轄する都道府県にします。</a:t>
            </a:r>
            <a:endParaRPr lang="en-US" altLang="ja-JP" dirty="0">
              <a:latin typeface="+mn-ea"/>
            </a:endParaRPr>
          </a:p>
          <a:p>
            <a:endParaRPr lang="en-US" altLang="ja-JP" dirty="0">
              <a:latin typeface="+mn-ea"/>
            </a:endParaRPr>
          </a:p>
          <a:p>
            <a:r>
              <a:rPr lang="ja-JP" altLang="en-US" dirty="0">
                <a:latin typeface="+mn-ea"/>
              </a:rPr>
              <a:t>　認定を受けた後には、事業者の責務として安全管理体制の維持、技術・知識の維持向上が求められます。</a:t>
            </a:r>
            <a:endParaRPr lang="en-US" altLang="ja-JP" dirty="0">
              <a:latin typeface="+mn-ea"/>
            </a:endParaRPr>
          </a:p>
          <a:p>
            <a:endParaRPr lang="ja-JP" altLang="en-US" dirty="0">
              <a:latin typeface="+mn-ea"/>
            </a:endParaRPr>
          </a:p>
        </p:txBody>
      </p:sp>
      <p:sp>
        <p:nvSpPr>
          <p:cNvPr id="24580" name="スライド番号プレースホルダー 3">
            <a:extLst>
              <a:ext uri="{FF2B5EF4-FFF2-40B4-BE49-F238E27FC236}">
                <a16:creationId xmlns:a16="http://schemas.microsoft.com/office/drawing/2014/main" id="{9DE0F640-E95C-47F6-B20E-2FE3560EF9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70C8942-F680-49DA-8CF8-9082701E8B1D}"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85511B1-659F-497A-AA8C-527F699D4AD1}"/>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BC68F28-26C2-4CEB-9C5D-69C05FEFCC23}"/>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D7863273-B2E7-4D3A-ABE6-564FFA4ACED3}"/>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8" indent="0" algn="ctr">
              <a:buNone/>
              <a:defRPr sz="2400"/>
            </a:lvl3pPr>
            <a:lvl4pPr marL="1371566" indent="0" algn="ctr">
              <a:buNone/>
              <a:defRPr sz="2000"/>
            </a:lvl4pPr>
            <a:lvl5pPr marL="1828754" indent="0" algn="ctr">
              <a:buNone/>
              <a:defRPr sz="2000"/>
            </a:lvl5pPr>
            <a:lvl6pPr marL="2285943" indent="0" algn="ctr">
              <a:buNone/>
              <a:defRPr sz="2000"/>
            </a:lvl6pPr>
            <a:lvl7pPr marL="2743132" indent="0" algn="ctr">
              <a:buNone/>
              <a:defRPr sz="2000"/>
            </a:lvl7pPr>
            <a:lvl8pPr marL="3200320" indent="0" algn="ctr">
              <a:buNone/>
              <a:defRPr sz="2000"/>
            </a:lvl8pPr>
            <a:lvl9pPr marL="3657509"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6B6C902F-1654-4700-8509-B8027FD4F8A0}"/>
              </a:ext>
            </a:extLst>
          </p:cNvPr>
          <p:cNvSpPr>
            <a:spLocks noGrp="1"/>
          </p:cNvSpPr>
          <p:nvPr>
            <p:ph type="dt" sz="half" idx="10"/>
          </p:nvPr>
        </p:nvSpPr>
        <p:spPr/>
        <p:txBody>
          <a:bodyPr/>
          <a:lstStyle>
            <a:lvl1pPr>
              <a:defRPr/>
            </a:lvl1pPr>
          </a:lstStyle>
          <a:p>
            <a:pPr>
              <a:defRPr/>
            </a:pPr>
            <a:fld id="{BC981467-0D94-4970-9500-5A5F0F4CE8ED}"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46C4F629-6700-48CD-887C-DFFD92368FF1}"/>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DF0CE08B-85EA-4123-96C6-4DFA56193B92}"/>
              </a:ext>
            </a:extLst>
          </p:cNvPr>
          <p:cNvSpPr>
            <a:spLocks noGrp="1"/>
          </p:cNvSpPr>
          <p:nvPr>
            <p:ph type="sldNum" sz="quarter" idx="12"/>
          </p:nvPr>
        </p:nvSpPr>
        <p:spPr/>
        <p:txBody>
          <a:bodyPr/>
          <a:lstStyle>
            <a:lvl1pPr>
              <a:defRPr/>
            </a:lvl1pPr>
          </a:lstStyle>
          <a:p>
            <a:pPr>
              <a:defRPr/>
            </a:pPr>
            <a:fld id="{D750A2D3-5347-446D-9437-542ADADA5A3E}" type="slidenum">
              <a:rPr lang="ja-JP" altLang="en-US"/>
              <a:pPr>
                <a:defRPr/>
              </a:pPr>
              <a:t>‹#›</a:t>
            </a:fld>
            <a:endParaRPr lang="ja-JP" altLang="en-US"/>
          </a:p>
        </p:txBody>
      </p:sp>
    </p:spTree>
    <p:extLst>
      <p:ext uri="{BB962C8B-B14F-4D97-AF65-F5344CB8AC3E}">
        <p14:creationId xmlns:p14="http://schemas.microsoft.com/office/powerpoint/2010/main" val="89037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BDA8D9D-8873-4ED0-91FD-EDFA61E987A5}"/>
              </a:ext>
            </a:extLst>
          </p:cNvPr>
          <p:cNvSpPr>
            <a:spLocks noGrp="1"/>
          </p:cNvSpPr>
          <p:nvPr>
            <p:ph type="dt" sz="half" idx="10"/>
          </p:nvPr>
        </p:nvSpPr>
        <p:spPr/>
        <p:txBody>
          <a:bodyPr/>
          <a:lstStyle>
            <a:lvl1pPr>
              <a:defRPr/>
            </a:lvl1pPr>
          </a:lstStyle>
          <a:p>
            <a:pPr>
              <a:defRPr/>
            </a:pPr>
            <a:fld id="{C61B7610-E2CB-4105-AF5F-03512A064029}"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05957008-7C77-4F84-BD45-51B2CB49910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2F6F8C69-0E7D-46CA-BFA9-B3CD4766809C}"/>
              </a:ext>
            </a:extLst>
          </p:cNvPr>
          <p:cNvSpPr>
            <a:spLocks noGrp="1"/>
          </p:cNvSpPr>
          <p:nvPr>
            <p:ph type="sldNum" sz="quarter" idx="12"/>
          </p:nvPr>
        </p:nvSpPr>
        <p:spPr/>
        <p:txBody>
          <a:bodyPr/>
          <a:lstStyle>
            <a:lvl1pPr>
              <a:defRPr/>
            </a:lvl1pPr>
          </a:lstStyle>
          <a:p>
            <a:pPr>
              <a:defRPr/>
            </a:pPr>
            <a:fld id="{F8DA63D0-2588-4BEE-A216-38BCC382402E}" type="slidenum">
              <a:rPr lang="ja-JP" altLang="en-US"/>
              <a:pPr>
                <a:defRPr/>
              </a:pPr>
              <a:t>‹#›</a:t>
            </a:fld>
            <a:endParaRPr lang="ja-JP" altLang="en-US"/>
          </a:p>
        </p:txBody>
      </p:sp>
    </p:spTree>
    <p:extLst>
      <p:ext uri="{BB962C8B-B14F-4D97-AF65-F5344CB8AC3E}">
        <p14:creationId xmlns:p14="http://schemas.microsoft.com/office/powerpoint/2010/main" val="325897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D7C4854-BFC1-454E-BFDF-60ABAF35B9A6}"/>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BAFAEA5E-5C1E-4AB8-8C44-0B078269C8FA}"/>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8E6AE15E-5E3A-492D-B440-6C2AF6E42252}"/>
              </a:ext>
            </a:extLst>
          </p:cNvPr>
          <p:cNvSpPr>
            <a:spLocks noGrp="1"/>
          </p:cNvSpPr>
          <p:nvPr>
            <p:ph type="dt" sz="half" idx="10"/>
          </p:nvPr>
        </p:nvSpPr>
        <p:spPr/>
        <p:txBody>
          <a:bodyPr/>
          <a:lstStyle>
            <a:lvl1pPr>
              <a:defRPr/>
            </a:lvl1pPr>
          </a:lstStyle>
          <a:p>
            <a:pPr>
              <a:defRPr/>
            </a:pPr>
            <a:fld id="{91BAE60F-292C-438E-8690-32C5E112273E}" type="datetimeFigureOut">
              <a:rPr lang="ja-JP" altLang="en-US"/>
              <a:pPr>
                <a:defRPr/>
              </a:pPr>
              <a:t>2024/3/19</a:t>
            </a:fld>
            <a:endParaRPr lang="ja-JP" altLang="en-US"/>
          </a:p>
        </p:txBody>
      </p:sp>
      <p:sp>
        <p:nvSpPr>
          <p:cNvPr id="7" name="Footer Placeholder 4">
            <a:extLst>
              <a:ext uri="{FF2B5EF4-FFF2-40B4-BE49-F238E27FC236}">
                <a16:creationId xmlns:a16="http://schemas.microsoft.com/office/drawing/2014/main" id="{A9038498-CA37-48BF-AC55-64808F298860}"/>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0E4E3049-B2A6-4BC1-A0F3-55520CB9236C}"/>
              </a:ext>
            </a:extLst>
          </p:cNvPr>
          <p:cNvSpPr>
            <a:spLocks noGrp="1"/>
          </p:cNvSpPr>
          <p:nvPr>
            <p:ph type="sldNum" sz="quarter" idx="12"/>
          </p:nvPr>
        </p:nvSpPr>
        <p:spPr/>
        <p:txBody>
          <a:bodyPr/>
          <a:lstStyle>
            <a:lvl1pPr>
              <a:defRPr/>
            </a:lvl1pPr>
          </a:lstStyle>
          <a:p>
            <a:pPr>
              <a:defRPr/>
            </a:pPr>
            <a:fld id="{0BE9273C-FF52-45D2-A8D2-76E9203C9DCC}" type="slidenum">
              <a:rPr lang="ja-JP" altLang="en-US"/>
              <a:pPr>
                <a:defRPr/>
              </a:pPr>
              <a:t>‹#›</a:t>
            </a:fld>
            <a:endParaRPr lang="ja-JP" altLang="en-US"/>
          </a:p>
        </p:txBody>
      </p:sp>
    </p:spTree>
    <p:extLst>
      <p:ext uri="{BB962C8B-B14F-4D97-AF65-F5344CB8AC3E}">
        <p14:creationId xmlns:p14="http://schemas.microsoft.com/office/powerpoint/2010/main" val="193253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5B026714-1D58-4E94-AB49-BA48B40F54FF}"/>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80BE93D1-0224-41E2-B029-B7EB213DC31A}"/>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9"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38E90FCC-BA73-4398-82C1-5020114B7CBB}"/>
              </a:ext>
            </a:extLst>
          </p:cNvPr>
          <p:cNvSpPr>
            <a:spLocks noGrp="1"/>
          </p:cNvSpPr>
          <p:nvPr>
            <p:ph type="dt" sz="half" idx="10"/>
          </p:nvPr>
        </p:nvSpPr>
        <p:spPr>
          <a:xfrm>
            <a:off x="349249" y="6459539"/>
            <a:ext cx="1963739" cy="365125"/>
          </a:xfrm>
        </p:spPr>
        <p:txBody>
          <a:bodyPr/>
          <a:lstStyle>
            <a:lvl1pPr algn="l">
              <a:defRPr/>
            </a:lvl1pPr>
          </a:lstStyle>
          <a:p>
            <a:pPr>
              <a:defRPr/>
            </a:pPr>
            <a:fld id="{1365F2BE-B4DD-41A5-9394-BE2ED96160AB}" type="datetimeFigureOut">
              <a:rPr lang="ja-JP" altLang="en-US"/>
              <a:pPr>
                <a:defRPr/>
              </a:pPr>
              <a:t>2024/3/19</a:t>
            </a:fld>
            <a:endParaRPr lang="ja-JP" altLang="en-US"/>
          </a:p>
        </p:txBody>
      </p:sp>
      <p:sp>
        <p:nvSpPr>
          <p:cNvPr id="7" name="Footer Placeholder 5">
            <a:extLst>
              <a:ext uri="{FF2B5EF4-FFF2-40B4-BE49-F238E27FC236}">
                <a16:creationId xmlns:a16="http://schemas.microsoft.com/office/drawing/2014/main" id="{22FE993C-E280-4D84-9F3B-77F7B9CA66F5}"/>
              </a:ext>
            </a:extLst>
          </p:cNvPr>
          <p:cNvSpPr>
            <a:spLocks noGrp="1"/>
          </p:cNvSpPr>
          <p:nvPr>
            <p:ph type="ftr" sz="quarter" idx="11"/>
          </p:nvPr>
        </p:nvSpPr>
        <p:spPr>
          <a:xfrm>
            <a:off x="3600450" y="6459539"/>
            <a:ext cx="3486151" cy="365125"/>
          </a:xfrm>
        </p:spPr>
        <p:txBody>
          <a:bodyPr/>
          <a:lstStyle>
            <a:lvl1pPr algn="l">
              <a:defRPr>
                <a:solidFill>
                  <a:schemeClr val="tx2"/>
                </a:solidFill>
              </a:defRPr>
            </a:lvl1pPr>
          </a:lstStyle>
          <a:p>
            <a:pPr>
              <a:defRPr/>
            </a:pPr>
            <a:endParaRPr lang="ja-JP" altLang="en-US"/>
          </a:p>
        </p:txBody>
      </p:sp>
      <p:sp>
        <p:nvSpPr>
          <p:cNvPr id="8" name="Slide Number Placeholder 6">
            <a:extLst>
              <a:ext uri="{FF2B5EF4-FFF2-40B4-BE49-F238E27FC236}">
                <a16:creationId xmlns:a16="http://schemas.microsoft.com/office/drawing/2014/main" id="{C3B72292-5730-4B20-BEED-0F5C64A1D21A}"/>
              </a:ext>
            </a:extLst>
          </p:cNvPr>
          <p:cNvSpPr>
            <a:spLocks noGrp="1"/>
          </p:cNvSpPr>
          <p:nvPr>
            <p:ph type="sldNum" sz="quarter" idx="12"/>
          </p:nvPr>
        </p:nvSpPr>
        <p:spPr/>
        <p:txBody>
          <a:bodyPr/>
          <a:lstStyle>
            <a:lvl1pPr>
              <a:defRPr>
                <a:solidFill>
                  <a:schemeClr val="tx2"/>
                </a:solidFill>
              </a:defRPr>
            </a:lvl1pPr>
          </a:lstStyle>
          <a:p>
            <a:pPr>
              <a:defRPr/>
            </a:pPr>
            <a:fld id="{622E25B7-0E6E-4788-BD22-0AEBE67B30E6}" type="slidenum">
              <a:rPr lang="ja-JP" altLang="en-US"/>
              <a:pPr>
                <a:defRPr/>
              </a:pPr>
              <a:t>‹#›</a:t>
            </a:fld>
            <a:endParaRPr lang="ja-JP" altLang="en-US"/>
          </a:p>
        </p:txBody>
      </p:sp>
    </p:spTree>
    <p:extLst>
      <p:ext uri="{BB962C8B-B14F-4D97-AF65-F5344CB8AC3E}">
        <p14:creationId xmlns:p14="http://schemas.microsoft.com/office/powerpoint/2010/main" val="706902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0E983E6-7290-4AD5-860A-9449DB2E80D5}"/>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A8C2089-1E06-48B5-8D3F-AC72EE464C21}"/>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3CEE0E48-DC5D-4974-BABE-7E8FAB2EDA6F}"/>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8" indent="0" algn="ctr">
              <a:buNone/>
              <a:defRPr sz="2400"/>
            </a:lvl3pPr>
            <a:lvl4pPr marL="1371566" indent="0" algn="ctr">
              <a:buNone/>
              <a:defRPr sz="2000"/>
            </a:lvl4pPr>
            <a:lvl5pPr marL="1828754" indent="0" algn="ctr">
              <a:buNone/>
              <a:defRPr sz="2000"/>
            </a:lvl5pPr>
            <a:lvl6pPr marL="2285943" indent="0" algn="ctr">
              <a:buNone/>
              <a:defRPr sz="2000"/>
            </a:lvl6pPr>
            <a:lvl7pPr marL="2743132" indent="0" algn="ctr">
              <a:buNone/>
              <a:defRPr sz="2000"/>
            </a:lvl7pPr>
            <a:lvl8pPr marL="3200320" indent="0" algn="ctr">
              <a:buNone/>
              <a:defRPr sz="2000"/>
            </a:lvl8pPr>
            <a:lvl9pPr marL="3657509"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2BB1C2E4-00EE-42DB-81C7-CFB6C7EA895D}"/>
              </a:ext>
            </a:extLst>
          </p:cNvPr>
          <p:cNvSpPr>
            <a:spLocks noGrp="1"/>
          </p:cNvSpPr>
          <p:nvPr>
            <p:ph type="dt" sz="half" idx="10"/>
          </p:nvPr>
        </p:nvSpPr>
        <p:spPr/>
        <p:txBody>
          <a:bodyPr/>
          <a:lstStyle>
            <a:lvl1pPr>
              <a:defRPr/>
            </a:lvl1pPr>
          </a:lstStyle>
          <a:p>
            <a:pPr>
              <a:defRPr/>
            </a:pPr>
            <a:fld id="{8F190132-D91C-4E0C-B8BD-DA3AED3A63E7}"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5E13BD83-AFA4-4DCC-B5F6-C22CFDF2CBEF}"/>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91688494-8DDC-4B17-8B10-67D700C73871}"/>
              </a:ext>
            </a:extLst>
          </p:cNvPr>
          <p:cNvSpPr>
            <a:spLocks noGrp="1"/>
          </p:cNvSpPr>
          <p:nvPr>
            <p:ph type="sldNum" sz="quarter" idx="12"/>
          </p:nvPr>
        </p:nvSpPr>
        <p:spPr/>
        <p:txBody>
          <a:bodyPr/>
          <a:lstStyle>
            <a:lvl1pPr>
              <a:defRPr/>
            </a:lvl1pPr>
          </a:lstStyle>
          <a:p>
            <a:pPr>
              <a:defRPr/>
            </a:pPr>
            <a:fld id="{C3063365-3B10-4E96-9717-96ED56203A94}" type="slidenum">
              <a:rPr lang="ja-JP" altLang="en-US"/>
              <a:pPr>
                <a:defRPr/>
              </a:pPr>
              <a:t>‹#›</a:t>
            </a:fld>
            <a:endParaRPr lang="ja-JP" altLang="en-US"/>
          </a:p>
        </p:txBody>
      </p:sp>
    </p:spTree>
    <p:extLst>
      <p:ext uri="{BB962C8B-B14F-4D97-AF65-F5344CB8AC3E}">
        <p14:creationId xmlns:p14="http://schemas.microsoft.com/office/powerpoint/2010/main" val="151015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D05A922E-A1B0-4C73-9896-356BAA3F284A}"/>
              </a:ext>
            </a:extLst>
          </p:cNvPr>
          <p:cNvSpPr>
            <a:spLocks noGrp="1"/>
          </p:cNvSpPr>
          <p:nvPr>
            <p:ph type="dt" sz="half" idx="10"/>
          </p:nvPr>
        </p:nvSpPr>
        <p:spPr/>
        <p:txBody>
          <a:bodyPr/>
          <a:lstStyle>
            <a:lvl1pPr>
              <a:defRPr/>
            </a:lvl1pPr>
          </a:lstStyle>
          <a:p>
            <a:pPr>
              <a:defRPr/>
            </a:pPr>
            <a:fld id="{9370989F-A6C9-4E16-9E26-A905B1CD3FEF}"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4B142FFA-83C3-42EA-9ED1-32595EDF5187}"/>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CF768CE-1475-4D57-ABCC-C12BF712641D}"/>
              </a:ext>
            </a:extLst>
          </p:cNvPr>
          <p:cNvSpPr>
            <a:spLocks noGrp="1"/>
          </p:cNvSpPr>
          <p:nvPr>
            <p:ph type="sldNum" sz="quarter" idx="12"/>
          </p:nvPr>
        </p:nvSpPr>
        <p:spPr/>
        <p:txBody>
          <a:bodyPr/>
          <a:lstStyle>
            <a:lvl1pPr>
              <a:defRPr/>
            </a:lvl1pPr>
          </a:lstStyle>
          <a:p>
            <a:pPr>
              <a:defRPr/>
            </a:pPr>
            <a:fld id="{F1F0277A-52CD-4926-89B6-F1D9A4D61BA6}" type="slidenum">
              <a:rPr lang="ja-JP" altLang="en-US"/>
              <a:pPr>
                <a:defRPr/>
              </a:pPr>
              <a:t>‹#›</a:t>
            </a:fld>
            <a:endParaRPr lang="ja-JP" altLang="en-US"/>
          </a:p>
        </p:txBody>
      </p:sp>
    </p:spTree>
    <p:extLst>
      <p:ext uri="{BB962C8B-B14F-4D97-AF65-F5344CB8AC3E}">
        <p14:creationId xmlns:p14="http://schemas.microsoft.com/office/powerpoint/2010/main" val="340844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9C45E02-40E0-4B26-B459-84BB33856514}"/>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083FD822-CE1A-4407-B32C-8AFCDAA29E8E}"/>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F02A549C-FB40-47B4-9589-293DB755C8BA}"/>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9A7FECD2-EFAB-47CC-8B99-2099229B8ECA}"/>
              </a:ext>
            </a:extLst>
          </p:cNvPr>
          <p:cNvSpPr>
            <a:spLocks noGrp="1"/>
          </p:cNvSpPr>
          <p:nvPr>
            <p:ph type="dt" sz="half" idx="10"/>
          </p:nvPr>
        </p:nvSpPr>
        <p:spPr/>
        <p:txBody>
          <a:bodyPr/>
          <a:lstStyle>
            <a:lvl1pPr>
              <a:defRPr/>
            </a:lvl1pPr>
          </a:lstStyle>
          <a:p>
            <a:pPr>
              <a:defRPr/>
            </a:pPr>
            <a:fld id="{289579CE-6D5C-43FB-B33F-B9D95F658EA7}"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A8B42A73-6709-474F-938E-9738815F4B54}"/>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A929EF4C-8253-4242-A11B-46E7F1886CF1}"/>
              </a:ext>
            </a:extLst>
          </p:cNvPr>
          <p:cNvSpPr>
            <a:spLocks noGrp="1"/>
          </p:cNvSpPr>
          <p:nvPr>
            <p:ph type="sldNum" sz="quarter" idx="12"/>
          </p:nvPr>
        </p:nvSpPr>
        <p:spPr/>
        <p:txBody>
          <a:bodyPr/>
          <a:lstStyle>
            <a:lvl1pPr>
              <a:defRPr/>
            </a:lvl1pPr>
          </a:lstStyle>
          <a:p>
            <a:pPr>
              <a:defRPr/>
            </a:pPr>
            <a:fld id="{3A2AA328-7168-443E-8509-D2862810BFB0}" type="slidenum">
              <a:rPr lang="ja-JP" altLang="en-US"/>
              <a:pPr>
                <a:defRPr/>
              </a:pPr>
              <a:t>‹#›</a:t>
            </a:fld>
            <a:endParaRPr lang="ja-JP" altLang="en-US"/>
          </a:p>
        </p:txBody>
      </p:sp>
    </p:spTree>
    <p:extLst>
      <p:ext uri="{BB962C8B-B14F-4D97-AF65-F5344CB8AC3E}">
        <p14:creationId xmlns:p14="http://schemas.microsoft.com/office/powerpoint/2010/main" val="31682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E98ADA9-ADE4-48A9-8434-E2A41C8B066B}"/>
              </a:ext>
            </a:extLst>
          </p:cNvPr>
          <p:cNvSpPr>
            <a:spLocks noGrp="1"/>
          </p:cNvSpPr>
          <p:nvPr>
            <p:ph type="dt" sz="half" idx="10"/>
          </p:nvPr>
        </p:nvSpPr>
        <p:spPr/>
        <p:txBody>
          <a:bodyPr/>
          <a:lstStyle>
            <a:lvl1pPr>
              <a:defRPr/>
            </a:lvl1pPr>
          </a:lstStyle>
          <a:p>
            <a:pPr>
              <a:defRPr/>
            </a:pPr>
            <a:fld id="{AEA3D8DC-DD15-4F7E-970A-4FF171F04207}" type="datetimeFigureOut">
              <a:rPr lang="ja-JP" altLang="en-US"/>
              <a:pPr>
                <a:defRPr/>
              </a:pPr>
              <a:t>2024/3/19</a:t>
            </a:fld>
            <a:endParaRPr lang="ja-JP" altLang="en-US"/>
          </a:p>
        </p:txBody>
      </p:sp>
      <p:sp>
        <p:nvSpPr>
          <p:cNvPr id="6" name="Footer Placeholder 4">
            <a:extLst>
              <a:ext uri="{FF2B5EF4-FFF2-40B4-BE49-F238E27FC236}">
                <a16:creationId xmlns:a16="http://schemas.microsoft.com/office/drawing/2014/main" id="{929160C7-1E82-4CC4-9072-00B0EDCDF00A}"/>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0521CF14-54FD-4021-8211-D86D782782DA}"/>
              </a:ext>
            </a:extLst>
          </p:cNvPr>
          <p:cNvSpPr>
            <a:spLocks noGrp="1"/>
          </p:cNvSpPr>
          <p:nvPr>
            <p:ph type="sldNum" sz="quarter" idx="12"/>
          </p:nvPr>
        </p:nvSpPr>
        <p:spPr/>
        <p:txBody>
          <a:bodyPr/>
          <a:lstStyle>
            <a:lvl1pPr>
              <a:defRPr/>
            </a:lvl1pPr>
          </a:lstStyle>
          <a:p>
            <a:pPr>
              <a:defRPr/>
            </a:pPr>
            <a:fld id="{6873C359-E9B2-4E31-B69A-39305853EBD7}" type="slidenum">
              <a:rPr lang="ja-JP" altLang="en-US"/>
              <a:pPr>
                <a:defRPr/>
              </a:pPr>
              <a:t>‹#›</a:t>
            </a:fld>
            <a:endParaRPr lang="ja-JP" altLang="en-US"/>
          </a:p>
        </p:txBody>
      </p:sp>
    </p:spTree>
    <p:extLst>
      <p:ext uri="{BB962C8B-B14F-4D97-AF65-F5344CB8AC3E}">
        <p14:creationId xmlns:p14="http://schemas.microsoft.com/office/powerpoint/2010/main" val="137745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1A8BA64F-790F-4EFD-97CD-8FE040F7C612}"/>
              </a:ext>
            </a:extLst>
          </p:cNvPr>
          <p:cNvSpPr>
            <a:spLocks noGrp="1"/>
          </p:cNvSpPr>
          <p:nvPr>
            <p:ph type="dt" sz="half" idx="10"/>
          </p:nvPr>
        </p:nvSpPr>
        <p:spPr/>
        <p:txBody>
          <a:bodyPr/>
          <a:lstStyle>
            <a:lvl1pPr>
              <a:defRPr/>
            </a:lvl1pPr>
          </a:lstStyle>
          <a:p>
            <a:pPr>
              <a:defRPr/>
            </a:pPr>
            <a:fld id="{13EF6539-D901-4073-B277-E009A66953A4}"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377F7B6B-DA08-4057-8AB3-04639BFADE3D}"/>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5BA6542-9FC0-4E03-8BB9-98F1743E8EE2}"/>
              </a:ext>
            </a:extLst>
          </p:cNvPr>
          <p:cNvSpPr>
            <a:spLocks noGrp="1"/>
          </p:cNvSpPr>
          <p:nvPr>
            <p:ph type="sldNum" sz="quarter" idx="12"/>
          </p:nvPr>
        </p:nvSpPr>
        <p:spPr/>
        <p:txBody>
          <a:bodyPr/>
          <a:lstStyle>
            <a:lvl1pPr>
              <a:defRPr/>
            </a:lvl1pPr>
          </a:lstStyle>
          <a:p>
            <a:pPr>
              <a:defRPr/>
            </a:pPr>
            <a:fld id="{1E4324CB-8FAB-4A39-963E-DFF60FFCC6EE}" type="slidenum">
              <a:rPr lang="ja-JP" altLang="en-US"/>
              <a:pPr>
                <a:defRPr/>
              </a:pPr>
              <a:t>‹#›</a:t>
            </a:fld>
            <a:endParaRPr lang="ja-JP" altLang="en-US"/>
          </a:p>
        </p:txBody>
      </p:sp>
    </p:spTree>
    <p:extLst>
      <p:ext uri="{BB962C8B-B14F-4D97-AF65-F5344CB8AC3E}">
        <p14:creationId xmlns:p14="http://schemas.microsoft.com/office/powerpoint/2010/main" val="2901494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308FBB40-C0D7-4516-BD4F-768B5CFC8735}"/>
              </a:ext>
            </a:extLst>
          </p:cNvPr>
          <p:cNvSpPr>
            <a:spLocks noGrp="1"/>
          </p:cNvSpPr>
          <p:nvPr>
            <p:ph type="dt" sz="half" idx="10"/>
          </p:nvPr>
        </p:nvSpPr>
        <p:spPr/>
        <p:txBody>
          <a:bodyPr/>
          <a:lstStyle>
            <a:lvl1pPr>
              <a:defRPr/>
            </a:lvl1pPr>
          </a:lstStyle>
          <a:p>
            <a:pPr>
              <a:defRPr/>
            </a:pPr>
            <a:fld id="{BC6BFC7E-501D-4D85-89A6-DF5F61538FD4}" type="datetimeFigureOut">
              <a:rPr lang="ja-JP" altLang="en-US"/>
              <a:pPr>
                <a:defRPr/>
              </a:pPr>
              <a:t>2024/3/19</a:t>
            </a:fld>
            <a:endParaRPr lang="ja-JP" altLang="en-US"/>
          </a:p>
        </p:txBody>
      </p:sp>
      <p:sp>
        <p:nvSpPr>
          <p:cNvPr id="4" name="Footer Placeholder 4">
            <a:extLst>
              <a:ext uri="{FF2B5EF4-FFF2-40B4-BE49-F238E27FC236}">
                <a16:creationId xmlns:a16="http://schemas.microsoft.com/office/drawing/2014/main" id="{FE4616D9-9BD2-496B-8724-12061906E5AA}"/>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065D5CBC-FFB2-4EF9-B30C-F5F468CB25E6}"/>
              </a:ext>
            </a:extLst>
          </p:cNvPr>
          <p:cNvSpPr>
            <a:spLocks noGrp="1"/>
          </p:cNvSpPr>
          <p:nvPr>
            <p:ph type="sldNum" sz="quarter" idx="12"/>
          </p:nvPr>
        </p:nvSpPr>
        <p:spPr/>
        <p:txBody>
          <a:bodyPr/>
          <a:lstStyle>
            <a:lvl1pPr>
              <a:defRPr/>
            </a:lvl1pPr>
          </a:lstStyle>
          <a:p>
            <a:pPr>
              <a:defRPr/>
            </a:pPr>
            <a:fld id="{93E4ED62-77C0-4EC5-B9AF-1CD0B8487C60}" type="slidenum">
              <a:rPr lang="ja-JP" altLang="en-US"/>
              <a:pPr>
                <a:defRPr/>
              </a:pPr>
              <a:t>‹#›</a:t>
            </a:fld>
            <a:endParaRPr lang="ja-JP" altLang="en-US"/>
          </a:p>
        </p:txBody>
      </p:sp>
    </p:spTree>
    <p:extLst>
      <p:ext uri="{BB962C8B-B14F-4D97-AF65-F5344CB8AC3E}">
        <p14:creationId xmlns:p14="http://schemas.microsoft.com/office/powerpoint/2010/main" val="23597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E37CD3-EDF1-46EF-BDD2-FFDE8FA6D445}"/>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CCE2140A-CF84-4FDE-B8B1-4D5F6B4F75CB}"/>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38FCF78F-A10F-41D7-A91E-B171AB0E6883}"/>
              </a:ext>
            </a:extLst>
          </p:cNvPr>
          <p:cNvSpPr>
            <a:spLocks noGrp="1"/>
          </p:cNvSpPr>
          <p:nvPr>
            <p:ph type="dt" sz="half" idx="10"/>
          </p:nvPr>
        </p:nvSpPr>
        <p:spPr/>
        <p:txBody>
          <a:bodyPr/>
          <a:lstStyle>
            <a:lvl1pPr>
              <a:defRPr/>
            </a:lvl1pPr>
          </a:lstStyle>
          <a:p>
            <a:pPr>
              <a:defRPr/>
            </a:pPr>
            <a:fld id="{653DECE0-B9F4-4451-B843-C1D5E4103EAC}" type="datetimeFigureOut">
              <a:rPr lang="ja-JP" altLang="en-US"/>
              <a:pPr>
                <a:defRPr/>
              </a:pPr>
              <a:t>2024/3/19</a:t>
            </a:fld>
            <a:endParaRPr lang="ja-JP" altLang="en-US"/>
          </a:p>
        </p:txBody>
      </p:sp>
      <p:sp>
        <p:nvSpPr>
          <p:cNvPr id="5" name="Footer Placeholder 7">
            <a:extLst>
              <a:ext uri="{FF2B5EF4-FFF2-40B4-BE49-F238E27FC236}">
                <a16:creationId xmlns:a16="http://schemas.microsoft.com/office/drawing/2014/main" id="{610BDD7E-42D9-4B48-93B6-F6CA354FE576}"/>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8">
            <a:extLst>
              <a:ext uri="{FF2B5EF4-FFF2-40B4-BE49-F238E27FC236}">
                <a16:creationId xmlns:a16="http://schemas.microsoft.com/office/drawing/2014/main" id="{D18E1F92-E3F9-498F-816E-1BDDCAECFC5A}"/>
              </a:ext>
            </a:extLst>
          </p:cNvPr>
          <p:cNvSpPr>
            <a:spLocks noGrp="1"/>
          </p:cNvSpPr>
          <p:nvPr>
            <p:ph type="sldNum" sz="quarter" idx="12"/>
          </p:nvPr>
        </p:nvSpPr>
        <p:spPr/>
        <p:txBody>
          <a:bodyPr/>
          <a:lstStyle>
            <a:lvl1pPr>
              <a:defRPr/>
            </a:lvl1pPr>
          </a:lstStyle>
          <a:p>
            <a:pPr>
              <a:defRPr/>
            </a:pPr>
            <a:fld id="{EBFCEE9A-8760-48D0-9B3C-C17D23D33577}" type="slidenum">
              <a:rPr lang="ja-JP" altLang="en-US"/>
              <a:pPr>
                <a:defRPr/>
              </a:pPr>
              <a:t>‹#›</a:t>
            </a:fld>
            <a:endParaRPr lang="ja-JP" altLang="en-US"/>
          </a:p>
        </p:txBody>
      </p:sp>
    </p:spTree>
    <p:extLst>
      <p:ext uri="{BB962C8B-B14F-4D97-AF65-F5344CB8AC3E}">
        <p14:creationId xmlns:p14="http://schemas.microsoft.com/office/powerpoint/2010/main" val="10055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32510D4-1C07-46CC-9716-34B488FD1E95}"/>
              </a:ext>
            </a:extLst>
          </p:cNvPr>
          <p:cNvSpPr>
            <a:spLocks noGrp="1"/>
          </p:cNvSpPr>
          <p:nvPr>
            <p:ph type="dt" sz="half" idx="10"/>
          </p:nvPr>
        </p:nvSpPr>
        <p:spPr/>
        <p:txBody>
          <a:bodyPr/>
          <a:lstStyle>
            <a:lvl1pPr>
              <a:defRPr/>
            </a:lvl1pPr>
          </a:lstStyle>
          <a:p>
            <a:pPr>
              <a:defRPr/>
            </a:pPr>
            <a:fld id="{C37BAC56-2E0D-41AD-A3F8-7D9F7095F2C3}"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58273401-9134-4A53-B2AB-80C8AAA622AC}"/>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24D5FA9B-E2C8-4279-B94A-C60811677291}"/>
              </a:ext>
            </a:extLst>
          </p:cNvPr>
          <p:cNvSpPr>
            <a:spLocks noGrp="1"/>
          </p:cNvSpPr>
          <p:nvPr>
            <p:ph type="sldNum" sz="quarter" idx="12"/>
          </p:nvPr>
        </p:nvSpPr>
        <p:spPr/>
        <p:txBody>
          <a:bodyPr/>
          <a:lstStyle>
            <a:lvl1pPr>
              <a:defRPr/>
            </a:lvl1pPr>
          </a:lstStyle>
          <a:p>
            <a:pPr>
              <a:defRPr/>
            </a:pPr>
            <a:fld id="{666991CD-0CC8-4656-BA71-8A644F898082}" type="slidenum">
              <a:rPr lang="ja-JP" altLang="en-US"/>
              <a:pPr>
                <a:defRPr/>
              </a:pPr>
              <a:t>‹#›</a:t>
            </a:fld>
            <a:endParaRPr lang="ja-JP" altLang="en-US"/>
          </a:p>
        </p:txBody>
      </p:sp>
    </p:spTree>
    <p:extLst>
      <p:ext uri="{BB962C8B-B14F-4D97-AF65-F5344CB8AC3E}">
        <p14:creationId xmlns:p14="http://schemas.microsoft.com/office/powerpoint/2010/main" val="2415543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9B6EDB-4C10-4E3D-9D63-BC424AC4396A}"/>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1535B63E-82FE-4305-A10D-87A4AB66F0C6}"/>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5CF52716-3A1D-4E02-A7A8-592A680B5108}"/>
              </a:ext>
            </a:extLst>
          </p:cNvPr>
          <p:cNvSpPr>
            <a:spLocks noGrp="1"/>
          </p:cNvSpPr>
          <p:nvPr>
            <p:ph type="dt" sz="half" idx="10"/>
          </p:nvPr>
        </p:nvSpPr>
        <p:spPr>
          <a:xfrm>
            <a:off x="349249" y="6459539"/>
            <a:ext cx="1963739" cy="365125"/>
          </a:xfrm>
        </p:spPr>
        <p:txBody>
          <a:bodyPr/>
          <a:lstStyle>
            <a:lvl1pPr algn="l">
              <a:defRPr/>
            </a:lvl1pPr>
          </a:lstStyle>
          <a:p>
            <a:pPr>
              <a:defRPr/>
            </a:pPr>
            <a:fld id="{E25DA665-61E0-47C0-9B0E-42202B44E1D1}"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B9058F51-034C-4C91-BD3D-CB34DF03B29D}"/>
              </a:ext>
            </a:extLst>
          </p:cNvPr>
          <p:cNvSpPr>
            <a:spLocks noGrp="1"/>
          </p:cNvSpPr>
          <p:nvPr>
            <p:ph type="ftr" sz="quarter" idx="11"/>
          </p:nvPr>
        </p:nvSpPr>
        <p:spPr>
          <a:xfrm>
            <a:off x="3600450" y="6459539"/>
            <a:ext cx="3486151" cy="365125"/>
          </a:xfrm>
        </p:spPr>
        <p:txBody>
          <a:bodyPr/>
          <a:lstStyle>
            <a:lvl1pPr algn="l">
              <a:defRPr>
                <a:solidFill>
                  <a:srgbClr val="455F51"/>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3393FE8D-B6CF-4E63-8F4B-111AC01480DF}"/>
              </a:ext>
            </a:extLst>
          </p:cNvPr>
          <p:cNvSpPr>
            <a:spLocks noGrp="1"/>
          </p:cNvSpPr>
          <p:nvPr>
            <p:ph type="sldNum" sz="quarter" idx="12"/>
          </p:nvPr>
        </p:nvSpPr>
        <p:spPr/>
        <p:txBody>
          <a:bodyPr/>
          <a:lstStyle>
            <a:lvl1pPr>
              <a:defRPr>
                <a:solidFill>
                  <a:srgbClr val="455F51"/>
                </a:solidFill>
              </a:defRPr>
            </a:lvl1pPr>
          </a:lstStyle>
          <a:p>
            <a:pPr>
              <a:defRPr/>
            </a:pPr>
            <a:fld id="{325339B6-8B46-4068-AEB3-8C01B2F14658}" type="slidenum">
              <a:rPr lang="ja-JP" altLang="en-US"/>
              <a:pPr>
                <a:defRPr/>
              </a:pPr>
              <a:t>‹#›</a:t>
            </a:fld>
            <a:endParaRPr lang="ja-JP" altLang="en-US"/>
          </a:p>
        </p:txBody>
      </p:sp>
    </p:spTree>
    <p:extLst>
      <p:ext uri="{BB962C8B-B14F-4D97-AF65-F5344CB8AC3E}">
        <p14:creationId xmlns:p14="http://schemas.microsoft.com/office/powerpoint/2010/main" val="2897499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539397-C341-4051-BCF6-8C86DA231B2B}"/>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EB142C06-6405-46D3-BB6C-6A10178AF701}"/>
              </a:ext>
            </a:extLst>
          </p:cNvPr>
          <p:cNvSpPr/>
          <p:nvPr/>
        </p:nvSpPr>
        <p:spPr>
          <a:xfrm>
            <a:off x="0" y="4914901"/>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5"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1"/>
            <a:ext cx="9143989" cy="4915076"/>
          </a:xfrm>
          <a:solidFill>
            <a:schemeClr val="bg2">
              <a:lumMod val="90000"/>
            </a:schemeClr>
          </a:solidFill>
        </p:spPr>
        <p:txBody>
          <a:bodyPr lIns="457200" tIns="457200"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39A8DDF5-EC81-4605-86EC-8EE597FBD56C}"/>
              </a:ext>
            </a:extLst>
          </p:cNvPr>
          <p:cNvSpPr>
            <a:spLocks noGrp="1"/>
          </p:cNvSpPr>
          <p:nvPr>
            <p:ph type="dt" sz="half" idx="10"/>
          </p:nvPr>
        </p:nvSpPr>
        <p:spPr/>
        <p:txBody>
          <a:bodyPr/>
          <a:lstStyle>
            <a:lvl1pPr>
              <a:defRPr/>
            </a:lvl1pPr>
          </a:lstStyle>
          <a:p>
            <a:pPr>
              <a:defRPr/>
            </a:pPr>
            <a:fld id="{23A5DFB1-C729-4872-8240-BAF5438C000B}"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2CBC197C-110B-428C-B4D6-F79A3758D683}"/>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6">
            <a:extLst>
              <a:ext uri="{FF2B5EF4-FFF2-40B4-BE49-F238E27FC236}">
                <a16:creationId xmlns:a16="http://schemas.microsoft.com/office/drawing/2014/main" id="{006E3DC7-98A0-4384-9831-8DEA69227E5D}"/>
              </a:ext>
            </a:extLst>
          </p:cNvPr>
          <p:cNvSpPr>
            <a:spLocks noGrp="1"/>
          </p:cNvSpPr>
          <p:nvPr>
            <p:ph type="sldNum" sz="quarter" idx="12"/>
          </p:nvPr>
        </p:nvSpPr>
        <p:spPr/>
        <p:txBody>
          <a:bodyPr/>
          <a:lstStyle>
            <a:lvl1pPr>
              <a:defRPr/>
            </a:lvl1pPr>
          </a:lstStyle>
          <a:p>
            <a:pPr>
              <a:defRPr/>
            </a:pPr>
            <a:fld id="{5A862C47-52E3-4EA9-BA89-6A9E309A849E}" type="slidenum">
              <a:rPr lang="ja-JP" altLang="en-US"/>
              <a:pPr>
                <a:defRPr/>
              </a:pPr>
              <a:t>‹#›</a:t>
            </a:fld>
            <a:endParaRPr lang="ja-JP" altLang="en-US"/>
          </a:p>
        </p:txBody>
      </p:sp>
    </p:spTree>
    <p:extLst>
      <p:ext uri="{BB962C8B-B14F-4D97-AF65-F5344CB8AC3E}">
        <p14:creationId xmlns:p14="http://schemas.microsoft.com/office/powerpoint/2010/main" val="2798716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65CAA4C-0C3E-44F3-BADA-69876F6BBE15}"/>
              </a:ext>
            </a:extLst>
          </p:cNvPr>
          <p:cNvSpPr>
            <a:spLocks noGrp="1"/>
          </p:cNvSpPr>
          <p:nvPr>
            <p:ph type="dt" sz="half" idx="10"/>
          </p:nvPr>
        </p:nvSpPr>
        <p:spPr/>
        <p:txBody>
          <a:bodyPr/>
          <a:lstStyle>
            <a:lvl1pPr>
              <a:defRPr/>
            </a:lvl1pPr>
          </a:lstStyle>
          <a:p>
            <a:pPr>
              <a:defRPr/>
            </a:pPr>
            <a:fld id="{40C19DA6-A18E-4EB7-A7C0-94AEBE62FA5F}"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BE08740A-9802-4D95-BC84-992A8239EBF3}"/>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E47EDA38-C0F1-45E1-9B9E-3B452608187F}"/>
              </a:ext>
            </a:extLst>
          </p:cNvPr>
          <p:cNvSpPr>
            <a:spLocks noGrp="1"/>
          </p:cNvSpPr>
          <p:nvPr>
            <p:ph type="sldNum" sz="quarter" idx="12"/>
          </p:nvPr>
        </p:nvSpPr>
        <p:spPr/>
        <p:txBody>
          <a:bodyPr/>
          <a:lstStyle>
            <a:lvl1pPr>
              <a:defRPr/>
            </a:lvl1pPr>
          </a:lstStyle>
          <a:p>
            <a:pPr>
              <a:defRPr/>
            </a:pPr>
            <a:fld id="{B186F0DC-2DE5-4CFA-BAB6-BA5BFF07AED2}" type="slidenum">
              <a:rPr lang="ja-JP" altLang="en-US"/>
              <a:pPr>
                <a:defRPr/>
              </a:pPr>
              <a:t>‹#›</a:t>
            </a:fld>
            <a:endParaRPr lang="ja-JP" altLang="en-US"/>
          </a:p>
        </p:txBody>
      </p:sp>
    </p:spTree>
    <p:extLst>
      <p:ext uri="{BB962C8B-B14F-4D97-AF65-F5344CB8AC3E}">
        <p14:creationId xmlns:p14="http://schemas.microsoft.com/office/powerpoint/2010/main" val="133962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ACE322E-7ECA-414F-8A89-0C0B5D6AFD96}"/>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47126468-A265-49A4-9951-5851A5A4494D}"/>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77457847-E409-42FA-99A1-1384CC998B5C}"/>
              </a:ext>
            </a:extLst>
          </p:cNvPr>
          <p:cNvSpPr>
            <a:spLocks noGrp="1"/>
          </p:cNvSpPr>
          <p:nvPr>
            <p:ph type="dt" sz="half" idx="10"/>
          </p:nvPr>
        </p:nvSpPr>
        <p:spPr/>
        <p:txBody>
          <a:bodyPr/>
          <a:lstStyle>
            <a:lvl1pPr>
              <a:defRPr/>
            </a:lvl1pPr>
          </a:lstStyle>
          <a:p>
            <a:pPr>
              <a:defRPr/>
            </a:pPr>
            <a:fld id="{8C5369E5-C5D4-4A05-BA05-741C6A449303}" type="datetimeFigureOut">
              <a:rPr lang="ja-JP" altLang="en-US"/>
              <a:pPr>
                <a:defRPr/>
              </a:pPr>
              <a:t>2024/3/19</a:t>
            </a:fld>
            <a:endParaRPr lang="ja-JP" altLang="en-US"/>
          </a:p>
        </p:txBody>
      </p:sp>
      <p:sp>
        <p:nvSpPr>
          <p:cNvPr id="7" name="Footer Placeholder 4">
            <a:extLst>
              <a:ext uri="{FF2B5EF4-FFF2-40B4-BE49-F238E27FC236}">
                <a16:creationId xmlns:a16="http://schemas.microsoft.com/office/drawing/2014/main" id="{0FE74AEE-B00A-417B-9D60-77DF4DD849C0}"/>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7B1A9318-BE61-4B39-8E3D-3BB7788F9B9F}"/>
              </a:ext>
            </a:extLst>
          </p:cNvPr>
          <p:cNvSpPr>
            <a:spLocks noGrp="1"/>
          </p:cNvSpPr>
          <p:nvPr>
            <p:ph type="sldNum" sz="quarter" idx="12"/>
          </p:nvPr>
        </p:nvSpPr>
        <p:spPr/>
        <p:txBody>
          <a:bodyPr/>
          <a:lstStyle>
            <a:lvl1pPr>
              <a:defRPr/>
            </a:lvl1pPr>
          </a:lstStyle>
          <a:p>
            <a:pPr>
              <a:defRPr/>
            </a:pPr>
            <a:fld id="{7711ACEA-3DD5-433A-A48E-E54F1C44C738}" type="slidenum">
              <a:rPr lang="ja-JP" altLang="en-US"/>
              <a:pPr>
                <a:defRPr/>
              </a:pPr>
              <a:t>‹#›</a:t>
            </a:fld>
            <a:endParaRPr lang="ja-JP" altLang="en-US"/>
          </a:p>
        </p:txBody>
      </p:sp>
    </p:spTree>
    <p:extLst>
      <p:ext uri="{BB962C8B-B14F-4D97-AF65-F5344CB8AC3E}">
        <p14:creationId xmlns:p14="http://schemas.microsoft.com/office/powerpoint/2010/main" val="245489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60B5BD8-2A65-4DF6-831D-2143FACBB27A}"/>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1D8D0337-0641-4B5B-A990-90248CC5E7D4}"/>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9"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C1EC5455-CDF1-4A51-9B41-2B5C09420F96}"/>
              </a:ext>
            </a:extLst>
          </p:cNvPr>
          <p:cNvSpPr>
            <a:spLocks noGrp="1"/>
          </p:cNvSpPr>
          <p:nvPr>
            <p:ph type="dt" sz="half" idx="10"/>
          </p:nvPr>
        </p:nvSpPr>
        <p:spPr>
          <a:xfrm>
            <a:off x="349249" y="6459539"/>
            <a:ext cx="1963739" cy="365125"/>
          </a:xfrm>
        </p:spPr>
        <p:txBody>
          <a:bodyPr/>
          <a:lstStyle>
            <a:lvl1pPr algn="l">
              <a:defRPr/>
            </a:lvl1pPr>
          </a:lstStyle>
          <a:p>
            <a:pPr>
              <a:defRPr/>
            </a:pPr>
            <a:fld id="{2BBFFDB8-5ADB-4CAD-830D-43F39781B8D0}" type="datetimeFigureOut">
              <a:rPr lang="ja-JP" altLang="en-US"/>
              <a:pPr>
                <a:defRPr/>
              </a:pPr>
              <a:t>2024/3/19</a:t>
            </a:fld>
            <a:endParaRPr lang="ja-JP" altLang="en-US"/>
          </a:p>
        </p:txBody>
      </p:sp>
      <p:sp>
        <p:nvSpPr>
          <p:cNvPr id="7" name="Footer Placeholder 5">
            <a:extLst>
              <a:ext uri="{FF2B5EF4-FFF2-40B4-BE49-F238E27FC236}">
                <a16:creationId xmlns:a16="http://schemas.microsoft.com/office/drawing/2014/main" id="{CCC276A4-9AC4-4FF9-AB30-FCCF2DCD5439}"/>
              </a:ext>
            </a:extLst>
          </p:cNvPr>
          <p:cNvSpPr>
            <a:spLocks noGrp="1"/>
          </p:cNvSpPr>
          <p:nvPr>
            <p:ph type="ftr" sz="quarter" idx="11"/>
          </p:nvPr>
        </p:nvSpPr>
        <p:spPr>
          <a:xfrm>
            <a:off x="3600450" y="6459539"/>
            <a:ext cx="3486151" cy="365125"/>
          </a:xfrm>
        </p:spPr>
        <p:txBody>
          <a:bodyPr/>
          <a:lstStyle>
            <a:lvl1pPr algn="l">
              <a:defRPr>
                <a:solidFill>
                  <a:srgbClr val="455F51"/>
                </a:solidFill>
              </a:defRPr>
            </a:lvl1pPr>
          </a:lstStyle>
          <a:p>
            <a:pPr>
              <a:defRPr/>
            </a:pPr>
            <a:endParaRPr lang="ja-JP" altLang="en-US"/>
          </a:p>
        </p:txBody>
      </p:sp>
      <p:sp>
        <p:nvSpPr>
          <p:cNvPr id="8" name="Slide Number Placeholder 6">
            <a:extLst>
              <a:ext uri="{FF2B5EF4-FFF2-40B4-BE49-F238E27FC236}">
                <a16:creationId xmlns:a16="http://schemas.microsoft.com/office/drawing/2014/main" id="{2481ECEE-01FC-4426-97A5-22E514A026FB}"/>
              </a:ext>
            </a:extLst>
          </p:cNvPr>
          <p:cNvSpPr>
            <a:spLocks noGrp="1"/>
          </p:cNvSpPr>
          <p:nvPr>
            <p:ph type="sldNum" sz="quarter" idx="12"/>
          </p:nvPr>
        </p:nvSpPr>
        <p:spPr/>
        <p:txBody>
          <a:bodyPr/>
          <a:lstStyle>
            <a:lvl1pPr>
              <a:defRPr>
                <a:solidFill>
                  <a:srgbClr val="455F51"/>
                </a:solidFill>
              </a:defRPr>
            </a:lvl1pPr>
          </a:lstStyle>
          <a:p>
            <a:pPr>
              <a:defRPr/>
            </a:pPr>
            <a:fld id="{DD063BA6-8B88-41D6-8623-741A5D5F943D}" type="slidenum">
              <a:rPr lang="ja-JP" altLang="en-US"/>
              <a:pPr>
                <a:defRPr/>
              </a:pPr>
              <a:t>‹#›</a:t>
            </a:fld>
            <a:endParaRPr lang="ja-JP" altLang="en-US"/>
          </a:p>
        </p:txBody>
      </p:sp>
    </p:spTree>
    <p:extLst>
      <p:ext uri="{BB962C8B-B14F-4D97-AF65-F5344CB8AC3E}">
        <p14:creationId xmlns:p14="http://schemas.microsoft.com/office/powerpoint/2010/main" val="252620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AB9E3A4-2825-4BF0-B873-0531D6E07F13}"/>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67DF50D4-1C0C-4EEB-8B6E-26735456B736}"/>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DE56E31D-EC64-44E9-B663-DFE866654C1E}"/>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CD92AC4A-BF26-4E03-9A76-8A06FDFB2121}"/>
              </a:ext>
            </a:extLst>
          </p:cNvPr>
          <p:cNvSpPr>
            <a:spLocks noGrp="1"/>
          </p:cNvSpPr>
          <p:nvPr>
            <p:ph type="dt" sz="half" idx="10"/>
          </p:nvPr>
        </p:nvSpPr>
        <p:spPr/>
        <p:txBody>
          <a:bodyPr/>
          <a:lstStyle>
            <a:lvl1pPr>
              <a:defRPr/>
            </a:lvl1pPr>
          </a:lstStyle>
          <a:p>
            <a:pPr>
              <a:defRPr/>
            </a:pPr>
            <a:fld id="{8D13B109-4889-443F-A7ED-1FA3BBF9624B}"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2DD93EA2-CCE4-4516-B635-E5C236622253}"/>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4B89BBB4-9F83-4B89-A3D5-9710F0E0152E}"/>
              </a:ext>
            </a:extLst>
          </p:cNvPr>
          <p:cNvSpPr>
            <a:spLocks noGrp="1"/>
          </p:cNvSpPr>
          <p:nvPr>
            <p:ph type="sldNum" sz="quarter" idx="12"/>
          </p:nvPr>
        </p:nvSpPr>
        <p:spPr/>
        <p:txBody>
          <a:bodyPr/>
          <a:lstStyle>
            <a:lvl1pPr>
              <a:defRPr/>
            </a:lvl1pPr>
          </a:lstStyle>
          <a:p>
            <a:pPr>
              <a:defRPr/>
            </a:pPr>
            <a:fld id="{60DC19C6-D530-4978-9F8F-A47412CFDE94}" type="slidenum">
              <a:rPr lang="ja-JP" altLang="en-US"/>
              <a:pPr>
                <a:defRPr/>
              </a:pPr>
              <a:t>‹#›</a:t>
            </a:fld>
            <a:endParaRPr lang="ja-JP" altLang="en-US"/>
          </a:p>
        </p:txBody>
      </p:sp>
    </p:spTree>
    <p:extLst>
      <p:ext uri="{BB962C8B-B14F-4D97-AF65-F5344CB8AC3E}">
        <p14:creationId xmlns:p14="http://schemas.microsoft.com/office/powerpoint/2010/main" val="334407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F8BA9A82-F351-46DF-80AB-6299E1147A9B}"/>
              </a:ext>
            </a:extLst>
          </p:cNvPr>
          <p:cNvSpPr>
            <a:spLocks noGrp="1"/>
          </p:cNvSpPr>
          <p:nvPr>
            <p:ph type="dt" sz="half" idx="10"/>
          </p:nvPr>
        </p:nvSpPr>
        <p:spPr/>
        <p:txBody>
          <a:bodyPr/>
          <a:lstStyle>
            <a:lvl1pPr>
              <a:defRPr/>
            </a:lvl1pPr>
          </a:lstStyle>
          <a:p>
            <a:pPr>
              <a:defRPr/>
            </a:pPr>
            <a:fld id="{7C35F576-CA7F-45D5-A9DE-9C0F0C2C0B61}" type="datetimeFigureOut">
              <a:rPr lang="ja-JP" altLang="en-US"/>
              <a:pPr>
                <a:defRPr/>
              </a:pPr>
              <a:t>2024/3/19</a:t>
            </a:fld>
            <a:endParaRPr lang="ja-JP" altLang="en-US"/>
          </a:p>
        </p:txBody>
      </p:sp>
      <p:sp>
        <p:nvSpPr>
          <p:cNvPr id="6" name="Footer Placeholder 4">
            <a:extLst>
              <a:ext uri="{FF2B5EF4-FFF2-40B4-BE49-F238E27FC236}">
                <a16:creationId xmlns:a16="http://schemas.microsoft.com/office/drawing/2014/main" id="{68B93DD3-806C-4872-BA9C-DCEA73ADB093}"/>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56A1C61F-5E10-4AD0-A140-70000786D2CD}"/>
              </a:ext>
            </a:extLst>
          </p:cNvPr>
          <p:cNvSpPr>
            <a:spLocks noGrp="1"/>
          </p:cNvSpPr>
          <p:nvPr>
            <p:ph type="sldNum" sz="quarter" idx="12"/>
          </p:nvPr>
        </p:nvSpPr>
        <p:spPr/>
        <p:txBody>
          <a:bodyPr/>
          <a:lstStyle>
            <a:lvl1pPr>
              <a:defRPr/>
            </a:lvl1pPr>
          </a:lstStyle>
          <a:p>
            <a:pPr>
              <a:defRPr/>
            </a:pPr>
            <a:fld id="{FB5416D1-531B-4A21-91F6-4A23AEDA315C}" type="slidenum">
              <a:rPr lang="ja-JP" altLang="en-US"/>
              <a:pPr>
                <a:defRPr/>
              </a:pPr>
              <a:t>‹#›</a:t>
            </a:fld>
            <a:endParaRPr lang="ja-JP" altLang="en-US"/>
          </a:p>
        </p:txBody>
      </p:sp>
    </p:spTree>
    <p:extLst>
      <p:ext uri="{BB962C8B-B14F-4D97-AF65-F5344CB8AC3E}">
        <p14:creationId xmlns:p14="http://schemas.microsoft.com/office/powerpoint/2010/main" val="173114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C2B8FC0F-6497-413C-B7FE-E2D374CEE34A}"/>
              </a:ext>
            </a:extLst>
          </p:cNvPr>
          <p:cNvSpPr>
            <a:spLocks noGrp="1"/>
          </p:cNvSpPr>
          <p:nvPr>
            <p:ph type="dt" sz="half" idx="10"/>
          </p:nvPr>
        </p:nvSpPr>
        <p:spPr/>
        <p:txBody>
          <a:bodyPr/>
          <a:lstStyle>
            <a:lvl1pPr>
              <a:defRPr/>
            </a:lvl1pPr>
          </a:lstStyle>
          <a:p>
            <a:pPr>
              <a:defRPr/>
            </a:pPr>
            <a:fld id="{C6A0BD5D-6E06-4936-B338-AAF7926D2A25}"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AE38EF31-1CC7-4076-A65E-8AC3A46E0A2D}"/>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2062F8BE-1825-4AD1-B7C2-71CC9FEE62E3}"/>
              </a:ext>
            </a:extLst>
          </p:cNvPr>
          <p:cNvSpPr>
            <a:spLocks noGrp="1"/>
          </p:cNvSpPr>
          <p:nvPr>
            <p:ph type="sldNum" sz="quarter" idx="12"/>
          </p:nvPr>
        </p:nvSpPr>
        <p:spPr/>
        <p:txBody>
          <a:bodyPr/>
          <a:lstStyle>
            <a:lvl1pPr>
              <a:defRPr/>
            </a:lvl1pPr>
          </a:lstStyle>
          <a:p>
            <a:pPr>
              <a:defRPr/>
            </a:pPr>
            <a:fld id="{F6E8D1E6-96F8-4EE3-83A5-CBB2E3FF5911}" type="slidenum">
              <a:rPr lang="ja-JP" altLang="en-US"/>
              <a:pPr>
                <a:defRPr/>
              </a:pPr>
              <a:t>‹#›</a:t>
            </a:fld>
            <a:endParaRPr lang="ja-JP" altLang="en-US"/>
          </a:p>
        </p:txBody>
      </p:sp>
    </p:spTree>
    <p:extLst>
      <p:ext uri="{BB962C8B-B14F-4D97-AF65-F5344CB8AC3E}">
        <p14:creationId xmlns:p14="http://schemas.microsoft.com/office/powerpoint/2010/main" val="59029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6E86D86C-A755-4D3D-9772-B80FC8BD9DA6}"/>
              </a:ext>
            </a:extLst>
          </p:cNvPr>
          <p:cNvSpPr>
            <a:spLocks noGrp="1"/>
          </p:cNvSpPr>
          <p:nvPr>
            <p:ph type="dt" sz="half" idx="10"/>
          </p:nvPr>
        </p:nvSpPr>
        <p:spPr/>
        <p:txBody>
          <a:bodyPr/>
          <a:lstStyle>
            <a:lvl1pPr>
              <a:defRPr/>
            </a:lvl1pPr>
          </a:lstStyle>
          <a:p>
            <a:pPr>
              <a:defRPr/>
            </a:pPr>
            <a:fld id="{AC3EBAD2-2B85-4446-94C5-CD3AF9D32395}" type="datetimeFigureOut">
              <a:rPr lang="ja-JP" altLang="en-US"/>
              <a:pPr>
                <a:defRPr/>
              </a:pPr>
              <a:t>2024/3/19</a:t>
            </a:fld>
            <a:endParaRPr lang="ja-JP" altLang="en-US"/>
          </a:p>
        </p:txBody>
      </p:sp>
      <p:sp>
        <p:nvSpPr>
          <p:cNvPr id="4" name="Footer Placeholder 4">
            <a:extLst>
              <a:ext uri="{FF2B5EF4-FFF2-40B4-BE49-F238E27FC236}">
                <a16:creationId xmlns:a16="http://schemas.microsoft.com/office/drawing/2014/main" id="{BF637B87-2772-4113-8693-891910C63B6D}"/>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C6A9EFF4-B41D-44F7-A2A3-F3C239810648}"/>
              </a:ext>
            </a:extLst>
          </p:cNvPr>
          <p:cNvSpPr>
            <a:spLocks noGrp="1"/>
          </p:cNvSpPr>
          <p:nvPr>
            <p:ph type="sldNum" sz="quarter" idx="12"/>
          </p:nvPr>
        </p:nvSpPr>
        <p:spPr/>
        <p:txBody>
          <a:bodyPr/>
          <a:lstStyle>
            <a:lvl1pPr>
              <a:defRPr/>
            </a:lvl1pPr>
          </a:lstStyle>
          <a:p>
            <a:pPr>
              <a:defRPr/>
            </a:pPr>
            <a:fld id="{163644F1-FA38-479F-A864-5981CDE6518A}" type="slidenum">
              <a:rPr lang="ja-JP" altLang="en-US"/>
              <a:pPr>
                <a:defRPr/>
              </a:pPr>
              <a:t>‹#›</a:t>
            </a:fld>
            <a:endParaRPr lang="ja-JP" altLang="en-US"/>
          </a:p>
        </p:txBody>
      </p:sp>
    </p:spTree>
    <p:extLst>
      <p:ext uri="{BB962C8B-B14F-4D97-AF65-F5344CB8AC3E}">
        <p14:creationId xmlns:p14="http://schemas.microsoft.com/office/powerpoint/2010/main" val="31398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54D3BF-037C-4E6C-AF4E-B7FBB8F0306B}"/>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FBD999F7-61F6-4632-AB2D-2C0B2C5C4DDE}"/>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D42B80BA-5738-4009-8659-CC00BF6080E4}"/>
              </a:ext>
            </a:extLst>
          </p:cNvPr>
          <p:cNvSpPr>
            <a:spLocks noGrp="1"/>
          </p:cNvSpPr>
          <p:nvPr>
            <p:ph type="dt" sz="half" idx="10"/>
          </p:nvPr>
        </p:nvSpPr>
        <p:spPr/>
        <p:txBody>
          <a:bodyPr/>
          <a:lstStyle>
            <a:lvl1pPr>
              <a:defRPr/>
            </a:lvl1pPr>
          </a:lstStyle>
          <a:p>
            <a:pPr>
              <a:defRPr/>
            </a:pPr>
            <a:fld id="{9523063A-1013-484C-90AD-04EB6942E013}" type="datetimeFigureOut">
              <a:rPr lang="ja-JP" altLang="en-US"/>
              <a:pPr>
                <a:defRPr/>
              </a:pPr>
              <a:t>2024/3/19</a:t>
            </a:fld>
            <a:endParaRPr lang="ja-JP" altLang="en-US"/>
          </a:p>
        </p:txBody>
      </p:sp>
      <p:sp>
        <p:nvSpPr>
          <p:cNvPr id="5" name="Footer Placeholder 7">
            <a:extLst>
              <a:ext uri="{FF2B5EF4-FFF2-40B4-BE49-F238E27FC236}">
                <a16:creationId xmlns:a16="http://schemas.microsoft.com/office/drawing/2014/main" id="{0E6965A9-2083-4706-A582-D512E329D4DB}"/>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8">
            <a:extLst>
              <a:ext uri="{FF2B5EF4-FFF2-40B4-BE49-F238E27FC236}">
                <a16:creationId xmlns:a16="http://schemas.microsoft.com/office/drawing/2014/main" id="{D3C319B6-859D-44CA-8544-DF498B4EFA63}"/>
              </a:ext>
            </a:extLst>
          </p:cNvPr>
          <p:cNvSpPr>
            <a:spLocks noGrp="1"/>
          </p:cNvSpPr>
          <p:nvPr>
            <p:ph type="sldNum" sz="quarter" idx="12"/>
          </p:nvPr>
        </p:nvSpPr>
        <p:spPr/>
        <p:txBody>
          <a:bodyPr/>
          <a:lstStyle>
            <a:lvl1pPr>
              <a:defRPr/>
            </a:lvl1pPr>
          </a:lstStyle>
          <a:p>
            <a:pPr>
              <a:defRPr/>
            </a:pPr>
            <a:fld id="{E10A63EC-6119-491D-A4E0-9A6A476419D1}" type="slidenum">
              <a:rPr lang="ja-JP" altLang="en-US"/>
              <a:pPr>
                <a:defRPr/>
              </a:pPr>
              <a:t>‹#›</a:t>
            </a:fld>
            <a:endParaRPr lang="ja-JP" altLang="en-US"/>
          </a:p>
        </p:txBody>
      </p:sp>
    </p:spTree>
    <p:extLst>
      <p:ext uri="{BB962C8B-B14F-4D97-AF65-F5344CB8AC3E}">
        <p14:creationId xmlns:p14="http://schemas.microsoft.com/office/powerpoint/2010/main" val="13172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05D1FA-B205-471F-B2E4-AE51770E5BAE}"/>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25768C11-7B04-42CA-B918-9217EEE5F4F4}"/>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43E8DC2F-C777-4D5B-BD91-097BA86B3C02}"/>
              </a:ext>
            </a:extLst>
          </p:cNvPr>
          <p:cNvSpPr>
            <a:spLocks noGrp="1"/>
          </p:cNvSpPr>
          <p:nvPr>
            <p:ph type="dt" sz="half" idx="10"/>
          </p:nvPr>
        </p:nvSpPr>
        <p:spPr>
          <a:xfrm>
            <a:off x="349249" y="6459539"/>
            <a:ext cx="1963739" cy="365125"/>
          </a:xfrm>
        </p:spPr>
        <p:txBody>
          <a:bodyPr/>
          <a:lstStyle>
            <a:lvl1pPr algn="l">
              <a:defRPr/>
            </a:lvl1pPr>
          </a:lstStyle>
          <a:p>
            <a:pPr>
              <a:defRPr/>
            </a:pPr>
            <a:fld id="{ABD1E997-1D2B-4D50-8214-53A4C033116B}"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FC04BAC8-A415-4BA9-ABD1-1CC552C8FA71}"/>
              </a:ext>
            </a:extLst>
          </p:cNvPr>
          <p:cNvSpPr>
            <a:spLocks noGrp="1"/>
          </p:cNvSpPr>
          <p:nvPr>
            <p:ph type="ftr" sz="quarter" idx="11"/>
          </p:nvPr>
        </p:nvSpPr>
        <p:spPr>
          <a:xfrm>
            <a:off x="3600450" y="6459539"/>
            <a:ext cx="3486151" cy="365125"/>
          </a:xfrm>
        </p:spPr>
        <p:txBody>
          <a:bodyPr/>
          <a:lstStyle>
            <a:lvl1pPr algn="l">
              <a:defRPr>
                <a:solidFill>
                  <a:schemeClr val="tx2"/>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C9DD775D-E3A0-4E52-B5B8-B93A08FC954E}"/>
              </a:ext>
            </a:extLst>
          </p:cNvPr>
          <p:cNvSpPr>
            <a:spLocks noGrp="1"/>
          </p:cNvSpPr>
          <p:nvPr>
            <p:ph type="sldNum" sz="quarter" idx="12"/>
          </p:nvPr>
        </p:nvSpPr>
        <p:spPr/>
        <p:txBody>
          <a:bodyPr/>
          <a:lstStyle>
            <a:lvl1pPr>
              <a:defRPr>
                <a:solidFill>
                  <a:schemeClr val="tx2"/>
                </a:solidFill>
              </a:defRPr>
            </a:lvl1pPr>
          </a:lstStyle>
          <a:p>
            <a:pPr>
              <a:defRPr/>
            </a:pPr>
            <a:fld id="{01152C13-BCB8-4896-81B3-5F169DA1F4D9}" type="slidenum">
              <a:rPr lang="ja-JP" altLang="en-US"/>
              <a:pPr>
                <a:defRPr/>
              </a:pPr>
              <a:t>‹#›</a:t>
            </a:fld>
            <a:endParaRPr lang="ja-JP" altLang="en-US"/>
          </a:p>
        </p:txBody>
      </p:sp>
    </p:spTree>
    <p:extLst>
      <p:ext uri="{BB962C8B-B14F-4D97-AF65-F5344CB8AC3E}">
        <p14:creationId xmlns:p14="http://schemas.microsoft.com/office/powerpoint/2010/main" val="177298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3997A8-C5AA-4B30-8DA0-1D0721871C0A}"/>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16AEF31C-D843-4872-A0C8-4CE1D422AE6E}"/>
              </a:ext>
            </a:extLst>
          </p:cNvPr>
          <p:cNvSpPr/>
          <p:nvPr/>
        </p:nvSpPr>
        <p:spPr>
          <a:xfrm>
            <a:off x="0" y="4914901"/>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5"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1"/>
            <a:ext cx="9143989" cy="4915076"/>
          </a:xfrm>
          <a:solidFill>
            <a:schemeClr val="bg2">
              <a:lumMod val="90000"/>
            </a:schemeClr>
          </a:solidFill>
        </p:spPr>
        <p:txBody>
          <a:bodyPr lIns="457200" tIns="457200"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B133DAEA-CE74-45B2-BACF-4EA290F87F96}"/>
              </a:ext>
            </a:extLst>
          </p:cNvPr>
          <p:cNvSpPr>
            <a:spLocks noGrp="1"/>
          </p:cNvSpPr>
          <p:nvPr>
            <p:ph type="dt" sz="half" idx="10"/>
          </p:nvPr>
        </p:nvSpPr>
        <p:spPr/>
        <p:txBody>
          <a:bodyPr/>
          <a:lstStyle>
            <a:lvl1pPr>
              <a:defRPr/>
            </a:lvl1pPr>
          </a:lstStyle>
          <a:p>
            <a:pPr>
              <a:defRPr/>
            </a:pPr>
            <a:fld id="{F971672C-4D8B-4D33-87D1-E290670D7E22}"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5CD2B5FD-8C61-427D-A724-B4D2992A43B5}"/>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6">
            <a:extLst>
              <a:ext uri="{FF2B5EF4-FFF2-40B4-BE49-F238E27FC236}">
                <a16:creationId xmlns:a16="http://schemas.microsoft.com/office/drawing/2014/main" id="{8BE42AB2-818F-4D4E-A940-E8059333D444}"/>
              </a:ext>
            </a:extLst>
          </p:cNvPr>
          <p:cNvSpPr>
            <a:spLocks noGrp="1"/>
          </p:cNvSpPr>
          <p:nvPr>
            <p:ph type="sldNum" sz="quarter" idx="12"/>
          </p:nvPr>
        </p:nvSpPr>
        <p:spPr/>
        <p:txBody>
          <a:bodyPr/>
          <a:lstStyle>
            <a:lvl1pPr>
              <a:defRPr/>
            </a:lvl1pPr>
          </a:lstStyle>
          <a:p>
            <a:pPr>
              <a:defRPr/>
            </a:pPr>
            <a:fld id="{6E300F03-0265-43F1-974C-1299EBB4A900}" type="slidenum">
              <a:rPr lang="ja-JP" altLang="en-US"/>
              <a:pPr>
                <a:defRPr/>
              </a:pPr>
              <a:t>‹#›</a:t>
            </a:fld>
            <a:endParaRPr lang="ja-JP" altLang="en-US"/>
          </a:p>
        </p:txBody>
      </p:sp>
    </p:spTree>
    <p:extLst>
      <p:ext uri="{BB962C8B-B14F-4D97-AF65-F5344CB8AC3E}">
        <p14:creationId xmlns:p14="http://schemas.microsoft.com/office/powerpoint/2010/main" val="24387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3E73D-57DD-4E46-A6AB-D56184193303}"/>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82B174-0431-47A9-8523-114467AB344E}"/>
              </a:ext>
            </a:extLst>
          </p:cNvPr>
          <p:cNvSpPr/>
          <p:nvPr/>
        </p:nvSpPr>
        <p:spPr>
          <a:xfrm>
            <a:off x="0" y="6334126"/>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494C0D4-BE47-4E14-8BB6-351C964C0305}"/>
              </a:ext>
            </a:extLst>
          </p:cNvPr>
          <p:cNvSpPr>
            <a:spLocks noGrp="1"/>
          </p:cNvSpPr>
          <p:nvPr>
            <p:ph type="title"/>
          </p:nvPr>
        </p:nvSpPr>
        <p:spPr>
          <a:xfrm>
            <a:off x="822325" y="287339"/>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9" name="Text Placeholder 2">
            <a:extLst>
              <a:ext uri="{FF2B5EF4-FFF2-40B4-BE49-F238E27FC236}">
                <a16:creationId xmlns:a16="http://schemas.microsoft.com/office/drawing/2014/main" id="{9F10EF06-42AE-44AE-AF24-A928DA3A80B7}"/>
              </a:ext>
            </a:extLst>
          </p:cNvPr>
          <p:cNvSpPr>
            <a:spLocks noGrp="1"/>
          </p:cNvSpPr>
          <p:nvPr>
            <p:ph type="body" idx="1"/>
          </p:nvPr>
        </p:nvSpPr>
        <p:spPr bwMode="auto">
          <a:xfrm>
            <a:off x="822325" y="1846264"/>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5B169859-9543-4BE2-958C-7284197E12DD}"/>
              </a:ext>
            </a:extLst>
          </p:cNvPr>
          <p:cNvSpPr>
            <a:spLocks noGrp="1"/>
          </p:cNvSpPr>
          <p:nvPr>
            <p:ph type="dt" sz="half" idx="2"/>
          </p:nvPr>
        </p:nvSpPr>
        <p:spPr>
          <a:xfrm>
            <a:off x="822325" y="6459539"/>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83A36926-DFF6-4C15-A868-06135D7561C4}"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BC9D1A63-F25E-4F6B-9BF6-BCC702816BC7}"/>
              </a:ext>
            </a:extLst>
          </p:cNvPr>
          <p:cNvSpPr>
            <a:spLocks noGrp="1"/>
          </p:cNvSpPr>
          <p:nvPr>
            <p:ph type="ftr" sz="quarter" idx="3"/>
          </p:nvPr>
        </p:nvSpPr>
        <p:spPr>
          <a:xfrm>
            <a:off x="2765426" y="6459539"/>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ED83BBB6-DD50-4928-8A1B-6AD19D1B7C2C}"/>
              </a:ext>
            </a:extLst>
          </p:cNvPr>
          <p:cNvSpPr>
            <a:spLocks noGrp="1"/>
          </p:cNvSpPr>
          <p:nvPr>
            <p:ph type="sldNum" sz="quarter" idx="4"/>
          </p:nvPr>
        </p:nvSpPr>
        <p:spPr>
          <a:xfrm>
            <a:off x="7424737" y="6459539"/>
            <a:ext cx="984251"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AFF6A448-52BA-4B86-AC4C-DB4EA8825F60}" type="slidenum">
              <a:rPr lang="ja-JP" altLang="en-US"/>
              <a:pPr>
                <a:defRPr/>
              </a:pPr>
              <a:t>‹#›</a:t>
            </a:fld>
            <a:endParaRPr lang="ja-JP" altLang="en-US"/>
          </a:p>
        </p:txBody>
      </p:sp>
      <p:cxnSp>
        <p:nvCxnSpPr>
          <p:cNvPr id="10" name="Straight Connector 9">
            <a:extLst>
              <a:ext uri="{FF2B5EF4-FFF2-40B4-BE49-F238E27FC236}">
                <a16:creationId xmlns:a16="http://schemas.microsoft.com/office/drawing/2014/main" id="{EA07B959-43F4-4215-B940-9636C3CB5815}"/>
              </a:ext>
            </a:extLst>
          </p:cNvPr>
          <p:cNvCxnSpPr/>
          <p:nvPr/>
        </p:nvCxnSpPr>
        <p:spPr>
          <a:xfrm>
            <a:off x="895349" y="1738313"/>
            <a:ext cx="747553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93" r:id="rId1"/>
    <p:sldLayoutId id="2147484483" r:id="rId2"/>
    <p:sldLayoutId id="2147484494" r:id="rId3"/>
    <p:sldLayoutId id="2147484484" r:id="rId4"/>
    <p:sldLayoutId id="2147484485" r:id="rId5"/>
    <p:sldLayoutId id="2147484486" r:id="rId6"/>
    <p:sldLayoutId id="2147484495" r:id="rId7"/>
    <p:sldLayoutId id="2147484496" r:id="rId8"/>
    <p:sldLayoutId id="2147484497" r:id="rId9"/>
    <p:sldLayoutId id="2147484487" r:id="rId10"/>
    <p:sldLayoutId id="2147484498" r:id="rId11"/>
    <p:sldLayoutId id="2147484499"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189"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378"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566"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754"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7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282"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40"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97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AFD282-98EE-4256-AC79-510EF5C6DDD8}"/>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671EF398-6833-45D5-BB44-5CEBF58CDD66}"/>
              </a:ext>
            </a:extLst>
          </p:cNvPr>
          <p:cNvSpPr/>
          <p:nvPr/>
        </p:nvSpPr>
        <p:spPr>
          <a:xfrm>
            <a:off x="0" y="6334126"/>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47AE81FC-9D1D-43E6-8364-AE96716C6682}"/>
              </a:ext>
            </a:extLst>
          </p:cNvPr>
          <p:cNvSpPr>
            <a:spLocks noGrp="1"/>
          </p:cNvSpPr>
          <p:nvPr>
            <p:ph type="title"/>
          </p:nvPr>
        </p:nvSpPr>
        <p:spPr>
          <a:xfrm>
            <a:off x="822325" y="287339"/>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2053" name="Text Placeholder 2">
            <a:extLst>
              <a:ext uri="{FF2B5EF4-FFF2-40B4-BE49-F238E27FC236}">
                <a16:creationId xmlns:a16="http://schemas.microsoft.com/office/drawing/2014/main" id="{5FC859C1-8304-474E-880F-F3A2EE0F4C0B}"/>
              </a:ext>
            </a:extLst>
          </p:cNvPr>
          <p:cNvSpPr>
            <a:spLocks noGrp="1"/>
          </p:cNvSpPr>
          <p:nvPr>
            <p:ph type="body" idx="1"/>
          </p:nvPr>
        </p:nvSpPr>
        <p:spPr bwMode="auto">
          <a:xfrm>
            <a:off x="822325" y="1846264"/>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ECEB39E2-2CCF-481D-B49A-E35B4482A25A}"/>
              </a:ext>
            </a:extLst>
          </p:cNvPr>
          <p:cNvSpPr>
            <a:spLocks noGrp="1"/>
          </p:cNvSpPr>
          <p:nvPr>
            <p:ph type="dt" sz="half" idx="2"/>
          </p:nvPr>
        </p:nvSpPr>
        <p:spPr>
          <a:xfrm>
            <a:off x="822325" y="6459539"/>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29E5B8B8-6A72-48D7-9370-6D990E8C935A}"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5A497235-3DA9-4B2B-9ABC-67F2DBA60352}"/>
              </a:ext>
            </a:extLst>
          </p:cNvPr>
          <p:cNvSpPr>
            <a:spLocks noGrp="1"/>
          </p:cNvSpPr>
          <p:nvPr>
            <p:ph type="ftr" sz="quarter" idx="3"/>
          </p:nvPr>
        </p:nvSpPr>
        <p:spPr>
          <a:xfrm>
            <a:off x="2765426" y="6459539"/>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22886E1A-C813-466D-BD49-D5F600114D94}"/>
              </a:ext>
            </a:extLst>
          </p:cNvPr>
          <p:cNvSpPr>
            <a:spLocks noGrp="1"/>
          </p:cNvSpPr>
          <p:nvPr>
            <p:ph type="sldNum" sz="quarter" idx="4"/>
          </p:nvPr>
        </p:nvSpPr>
        <p:spPr>
          <a:xfrm>
            <a:off x="7424737" y="6459539"/>
            <a:ext cx="984251"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6A068AC3-08A1-4319-B9DF-556B9F52B6C2}" type="slidenum">
              <a:rPr lang="ja-JP" altLang="en-US"/>
              <a:pPr>
                <a:defRPr/>
              </a:pPr>
              <a:t>‹#›</a:t>
            </a:fld>
            <a:endParaRPr lang="ja-JP" altLang="en-US"/>
          </a:p>
        </p:txBody>
      </p:sp>
      <p:cxnSp>
        <p:nvCxnSpPr>
          <p:cNvPr id="10" name="Straight Connector 9">
            <a:extLst>
              <a:ext uri="{FF2B5EF4-FFF2-40B4-BE49-F238E27FC236}">
                <a16:creationId xmlns:a16="http://schemas.microsoft.com/office/drawing/2014/main" id="{317D3B84-2710-4804-8B6F-1F462F979ABB}"/>
              </a:ext>
            </a:extLst>
          </p:cNvPr>
          <p:cNvCxnSpPr/>
          <p:nvPr/>
        </p:nvCxnSpPr>
        <p:spPr>
          <a:xfrm>
            <a:off x="895349" y="1738313"/>
            <a:ext cx="747553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00" r:id="rId1"/>
    <p:sldLayoutId id="2147484488" r:id="rId2"/>
    <p:sldLayoutId id="2147484501" r:id="rId3"/>
    <p:sldLayoutId id="2147484489" r:id="rId4"/>
    <p:sldLayoutId id="2147484490" r:id="rId5"/>
    <p:sldLayoutId id="2147484491" r:id="rId6"/>
    <p:sldLayoutId id="2147484502" r:id="rId7"/>
    <p:sldLayoutId id="2147484503" r:id="rId8"/>
    <p:sldLayoutId id="2147484504" r:id="rId9"/>
    <p:sldLayoutId id="2147484492" r:id="rId10"/>
    <p:sldLayoutId id="2147484505" r:id="rId11"/>
    <p:sldLayoutId id="2147484506"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189"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378"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566"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754"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7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282"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40"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97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155D2-F94B-4252-8BF7-A5A319B0D44B}"/>
              </a:ext>
            </a:extLst>
          </p:cNvPr>
          <p:cNvSpPr>
            <a:spLocks noGrp="1"/>
          </p:cNvSpPr>
          <p:nvPr>
            <p:ph type="ctrTitle"/>
          </p:nvPr>
        </p:nvSpPr>
        <p:spPr>
          <a:xfrm>
            <a:off x="134983" y="156754"/>
            <a:ext cx="8874034" cy="4181807"/>
          </a:xfrm>
        </p:spPr>
        <p:txBody>
          <a:bodyPr anchor="ctr" anchorCtr="0">
            <a:noAutofit/>
          </a:bodyPr>
          <a:lstStyle/>
          <a:p>
            <a:pPr algn="ctr" eaLnBrk="1" fontAlgn="auto" hangingPunct="1">
              <a:spcAft>
                <a:spcPts val="0"/>
              </a:spcAft>
              <a:defRPr/>
            </a:pPr>
            <a:r>
              <a:rPr lang="ja-JP" altLang="en-US" sz="6600" b="1" dirty="0">
                <a:latin typeface="ＭＳ ゴシック" panose="020B0609070205080204" pitchFamily="49" charset="-128"/>
                <a:ea typeface="ＭＳ ゴシック" panose="020B0609070205080204" pitchFamily="49" charset="-128"/>
              </a:rPr>
              <a:t>認定鳥獣捕獲等事業者</a:t>
            </a:r>
            <a:br>
              <a:rPr lang="en-US" altLang="ja-JP" sz="6600" b="1" dirty="0">
                <a:latin typeface="ＭＳ ゴシック" panose="020B0609070205080204" pitchFamily="49" charset="-128"/>
                <a:ea typeface="ＭＳ ゴシック" panose="020B0609070205080204" pitchFamily="49" charset="-128"/>
              </a:rPr>
            </a:br>
            <a:r>
              <a:rPr lang="ja-JP" altLang="en-US" sz="6600" b="1" dirty="0">
                <a:latin typeface="ＭＳ ゴシック" panose="020B0609070205080204" pitchFamily="49" charset="-128"/>
                <a:ea typeface="ＭＳ ゴシック" panose="020B0609070205080204" pitchFamily="49" charset="-128"/>
              </a:rPr>
              <a:t>講習会</a:t>
            </a:r>
            <a:br>
              <a:rPr lang="en-US" altLang="ja-JP" sz="6600" b="1" dirty="0">
                <a:latin typeface="ＭＳ ゴシック" panose="020B0609070205080204" pitchFamily="49" charset="-128"/>
                <a:ea typeface="ＭＳ ゴシック" panose="020B0609070205080204" pitchFamily="49" charset="-128"/>
              </a:rPr>
            </a:br>
            <a:br>
              <a:rPr lang="en-US" altLang="ja-JP" sz="66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３　認定鳥獣捕獲等事業者制度</a:t>
            </a:r>
          </a:p>
        </p:txBody>
      </p:sp>
      <p:sp>
        <p:nvSpPr>
          <p:cNvPr id="3" name="サブタイトル 2">
            <a:extLst>
              <a:ext uri="{FF2B5EF4-FFF2-40B4-BE49-F238E27FC236}">
                <a16:creationId xmlns:a16="http://schemas.microsoft.com/office/drawing/2014/main" id="{E4A67A30-4891-4622-82E4-91EA2C7AF778}"/>
              </a:ext>
            </a:extLst>
          </p:cNvPr>
          <p:cNvSpPr>
            <a:spLocks noGrp="1"/>
          </p:cNvSpPr>
          <p:nvPr>
            <p:ph type="subTitle" idx="1"/>
          </p:nvPr>
        </p:nvSpPr>
        <p:spPr>
          <a:xfrm>
            <a:off x="972000" y="4356363"/>
            <a:ext cx="7200000" cy="1080000"/>
          </a:xfrm>
        </p:spPr>
        <p:txBody>
          <a:bodyPr rtlCol="0" anchor="ctr" anchorCtr="0">
            <a:normAutofit/>
          </a:bodyPr>
          <a:lstStyle/>
          <a:p>
            <a:pPr algn="ctr" eaLnBrk="1" fontAlgn="auto" hangingPunct="1">
              <a:defRPr/>
            </a:pPr>
            <a:r>
              <a:rPr lang="ja-JP" altLang="en-US" sz="5400" b="1" dirty="0">
                <a:latin typeface="ＭＳ ゴシック" panose="020B0609070205080204" pitchFamily="49" charset="-128"/>
                <a:ea typeface="ＭＳ ゴシック" panose="020B0609070205080204" pitchFamily="49" charset="-128"/>
              </a:rPr>
              <a:t>技能知識講習編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00831" y="1193558"/>
            <a:ext cx="8519896" cy="432435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Wingdings" panose="05000000000000000000" pitchFamily="2" charset="2"/>
              <a:buChar char="q"/>
              <a:defRPr/>
            </a:pPr>
            <a:r>
              <a:rPr kumimoji="0" lang="ja-JP" altLang="en-US" sz="3600" dirty="0">
                <a:solidFill>
                  <a:schemeClr val="tx1"/>
                </a:solidFill>
              </a:rPr>
              <a:t>法人格を有すること</a:t>
            </a:r>
            <a:endParaRPr kumimoji="0" lang="en-US" altLang="ja-JP" sz="3600" dirty="0">
              <a:solidFill>
                <a:schemeClr val="tx1"/>
              </a:solidFill>
            </a:endParaRPr>
          </a:p>
          <a:p>
            <a:pPr marL="0" indent="0" fontAlgn="auto">
              <a:buNone/>
              <a:defRPr/>
            </a:pPr>
            <a:r>
              <a:rPr kumimoji="0" lang="ja-JP" altLang="en-US" sz="3600" dirty="0">
                <a:solidFill>
                  <a:schemeClr val="tx1"/>
                </a:solidFill>
              </a:rPr>
              <a:t>　</a:t>
            </a:r>
            <a:r>
              <a:rPr kumimoji="0" lang="en-US" altLang="ja-JP" sz="3200" dirty="0">
                <a:solidFill>
                  <a:schemeClr val="tx1"/>
                </a:solidFill>
              </a:rPr>
              <a:t>※</a:t>
            </a:r>
            <a:r>
              <a:rPr kumimoji="0" lang="ja-JP" altLang="en-US" sz="3200" dirty="0">
                <a:solidFill>
                  <a:schemeClr val="tx1"/>
                </a:solidFill>
              </a:rPr>
              <a:t>欠格要件に該当しないこと</a:t>
            </a:r>
            <a:endParaRPr kumimoji="0" lang="en-US" altLang="ja-JP" sz="3600" dirty="0">
              <a:solidFill>
                <a:schemeClr val="tx1"/>
              </a:solidFill>
            </a:endParaRPr>
          </a:p>
          <a:p>
            <a:pPr fontAlgn="auto">
              <a:buFont typeface="Wingdings" panose="05000000000000000000" pitchFamily="2" charset="2"/>
              <a:buChar char="q"/>
              <a:defRPr/>
            </a:pPr>
            <a:r>
              <a:rPr kumimoji="0" lang="ja-JP" altLang="en-US" sz="3600" dirty="0">
                <a:solidFill>
                  <a:schemeClr val="tx1"/>
                </a:solidFill>
              </a:rPr>
              <a:t>事業管理責任者を配置すること</a:t>
            </a:r>
            <a:endParaRPr kumimoji="0" lang="en-US" altLang="ja-JP" sz="3600" dirty="0">
              <a:solidFill>
                <a:schemeClr val="tx1"/>
              </a:solidFill>
            </a:endParaRPr>
          </a:p>
          <a:p>
            <a:pPr fontAlgn="auto">
              <a:buFont typeface="Wingdings" panose="05000000000000000000" pitchFamily="2" charset="2"/>
              <a:buChar char="q"/>
              <a:defRPr/>
            </a:pPr>
            <a:r>
              <a:rPr kumimoji="0" lang="ja-JP" altLang="en-US" sz="3600" dirty="0">
                <a:solidFill>
                  <a:schemeClr val="tx1"/>
                </a:solidFill>
              </a:rPr>
              <a:t>捕獲従事者を定められた人数以上 配置すること</a:t>
            </a:r>
            <a:endParaRPr kumimoji="0" lang="en-US" altLang="ja-JP" sz="3600" dirty="0">
              <a:solidFill>
                <a:schemeClr val="tx1"/>
              </a:solidFill>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43-46</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D75F5B88-8142-BC6B-FA0C-441A350E57DD}"/>
              </a:ext>
            </a:extLst>
          </p:cNvPr>
          <p:cNvSpPr txBox="1"/>
          <p:nvPr/>
        </p:nvSpPr>
        <p:spPr>
          <a:xfrm>
            <a:off x="0" y="372114"/>
            <a:ext cx="6083717"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3.2.1</a:t>
            </a:r>
            <a:r>
              <a:rPr lang="ja-JP" altLang="en-US" sz="4000" u="sng" dirty="0">
                <a:latin typeface="ＭＳ ゴシック" panose="020B0609070205080204" pitchFamily="49" charset="-128"/>
                <a:ea typeface="ＭＳ ゴシック" panose="020B0609070205080204" pitchFamily="49" charset="-128"/>
              </a:rPr>
              <a:t> 組織に関する基準</a:t>
            </a:r>
            <a:endParaRPr kumimoji="1" lang="ja-JP" altLang="en-US" sz="400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206000"/>
            <a:ext cx="8820000" cy="5167091"/>
          </a:xfrm>
          <a:prstGeom prst="rect">
            <a:avLst/>
          </a:prstGeom>
        </p:spPr>
        <p:txBody>
          <a:bodyPr anchor="t"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組織として、契約に基づき鳥獣の捕獲等を遂行しなければならない。</a:t>
            </a:r>
            <a:endParaRPr kumimoji="0" lang="en-US" altLang="ja-JP" sz="3600" dirty="0">
              <a:solidFill>
                <a:schemeClr val="tx1"/>
              </a:solidFill>
            </a:endParaRPr>
          </a:p>
          <a:p>
            <a:pPr marL="541338" indent="-360363" fontAlgn="auto">
              <a:buFont typeface="Wingdings" panose="05000000000000000000" pitchFamily="2" charset="2"/>
              <a:buChar char="Ø"/>
              <a:defRPr/>
            </a:pPr>
            <a:r>
              <a:rPr kumimoji="0" lang="ja-JP" altLang="en-US" sz="3600" dirty="0">
                <a:solidFill>
                  <a:schemeClr val="tx1"/>
                </a:solidFill>
              </a:rPr>
              <a:t>十分な安全管理体制を確保する</a:t>
            </a:r>
            <a:endParaRPr kumimoji="0" lang="en-US" altLang="ja-JP" sz="3600" dirty="0">
              <a:solidFill>
                <a:schemeClr val="tx1"/>
              </a:solidFill>
            </a:endParaRPr>
          </a:p>
          <a:p>
            <a:pPr marL="541338" indent="-360363" fontAlgn="auto">
              <a:buFont typeface="Wingdings" panose="05000000000000000000" pitchFamily="2" charset="2"/>
              <a:buChar char="Ø"/>
              <a:defRPr/>
            </a:pPr>
            <a:r>
              <a:rPr kumimoji="0" lang="ja-JP" altLang="en-US" sz="3600" dirty="0">
                <a:solidFill>
                  <a:schemeClr val="tx1"/>
                </a:solidFill>
              </a:rPr>
              <a:t>一定の技能及び知識を有する</a:t>
            </a:r>
            <a:endParaRPr kumimoji="0" lang="en-US" altLang="ja-JP" sz="3600" dirty="0">
              <a:solidFill>
                <a:schemeClr val="tx1"/>
              </a:solidFill>
            </a:endParaRPr>
          </a:p>
          <a:p>
            <a:pPr marL="541338" indent="-360363" fontAlgn="auto">
              <a:buFont typeface="Wingdings" panose="05000000000000000000" pitchFamily="2" charset="2"/>
              <a:buChar char="Ø"/>
              <a:defRPr/>
            </a:pPr>
            <a:r>
              <a:rPr kumimoji="0" lang="ja-JP" altLang="en-US" sz="3600" dirty="0">
                <a:solidFill>
                  <a:schemeClr val="tx1"/>
                </a:solidFill>
              </a:rPr>
              <a:t>一定の継続性を持つ</a:t>
            </a:r>
            <a:endParaRPr kumimoji="0" lang="en-US" altLang="ja-JP" sz="3600" dirty="0">
              <a:solidFill>
                <a:schemeClr val="tx1"/>
              </a:solidFill>
            </a:endParaRPr>
          </a:p>
          <a:p>
            <a:pPr marL="180975" indent="0" fontAlgn="auto">
              <a:buNone/>
              <a:defRPr/>
            </a:pPr>
            <a:r>
              <a:rPr kumimoji="0" lang="ja-JP" altLang="en-US" sz="3600" dirty="0">
                <a:solidFill>
                  <a:schemeClr val="tx1"/>
                </a:solidFill>
              </a:rPr>
              <a:t>　</a:t>
            </a:r>
            <a:endParaRPr kumimoji="0" lang="en-US" altLang="ja-JP" sz="3600" dirty="0">
              <a:solidFill>
                <a:schemeClr val="tx1"/>
              </a:solidFill>
            </a:endParaRPr>
          </a:p>
          <a:p>
            <a:pPr marL="180975" indent="0" algn="ctr" fontAlgn="auto">
              <a:buNone/>
              <a:defRPr/>
            </a:pPr>
            <a:r>
              <a:rPr kumimoji="0" lang="ja-JP" altLang="en-US" sz="3600" dirty="0">
                <a:solidFill>
                  <a:schemeClr val="tx1"/>
                </a:solidFill>
              </a:rPr>
              <a:t>責任をもって、効率的かつ確実に鳥獣の捕獲等を遂行。</a:t>
            </a:r>
            <a:endParaRPr kumimoji="0" lang="en-US" altLang="ja-JP" sz="36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59854DC9-5765-5163-F7D8-837EEFD77EEB}"/>
              </a:ext>
            </a:extLst>
          </p:cNvPr>
          <p:cNvSpPr txBox="1"/>
          <p:nvPr/>
        </p:nvSpPr>
        <p:spPr>
          <a:xfrm>
            <a:off x="0" y="400111"/>
            <a:ext cx="5848076"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(1)</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法人格を有すること</a:t>
            </a:r>
            <a:endParaRPr kumimoji="1" lang="ja-JP" altLang="en-US" sz="4000" b="1" u="sng"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AF32F72B-1C1C-8FC6-4438-E0AAB397CFAF}"/>
              </a:ext>
            </a:extLst>
          </p:cNvPr>
          <p:cNvSpPr/>
          <p:nvPr/>
        </p:nvSpPr>
        <p:spPr>
          <a:xfrm>
            <a:off x="4119419" y="4427815"/>
            <a:ext cx="1376218" cy="587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386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249382" y="1206000"/>
            <a:ext cx="8515927" cy="5652000"/>
          </a:xfrm>
          <a:prstGeom prst="rect">
            <a:avLst/>
          </a:prstGeom>
        </p:spPr>
        <p:txBody>
          <a:bodyPr anchor="t"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万が一、事故が発生した場合には、団体として対応する。</a:t>
            </a:r>
            <a:endParaRPr kumimoji="0" lang="en-US" altLang="ja-JP" sz="3600" dirty="0">
              <a:solidFill>
                <a:schemeClr val="tx1"/>
              </a:solidFill>
            </a:endParaRPr>
          </a:p>
          <a:p>
            <a:pPr marL="541338" indent="-541338" fontAlgn="auto">
              <a:buFont typeface="Wingdings" panose="05000000000000000000" pitchFamily="2" charset="2"/>
              <a:buChar char="q"/>
              <a:defRPr/>
            </a:pP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欠格要件に該当しないこと</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200" dirty="0">
                <a:solidFill>
                  <a:schemeClr val="tx1"/>
                </a:solidFill>
              </a:rPr>
              <a:t>役員や事業管理責任者が暴力団員等に該当しない</a:t>
            </a:r>
            <a:endParaRPr kumimoji="0" lang="en-US" altLang="ja-JP" sz="3200" dirty="0">
              <a:solidFill>
                <a:schemeClr val="tx1"/>
              </a:solidFill>
            </a:endParaRPr>
          </a:p>
          <a:p>
            <a:pPr lvl="1" fontAlgn="auto">
              <a:buFont typeface="Wingdings" panose="05000000000000000000" pitchFamily="2" charset="2"/>
              <a:buChar char="Ø"/>
              <a:defRPr/>
            </a:pPr>
            <a:r>
              <a:rPr kumimoji="0" lang="ja-JP" altLang="en-US" sz="3200" dirty="0">
                <a:solidFill>
                  <a:schemeClr val="tx1"/>
                </a:solidFill>
              </a:rPr>
              <a:t>役員が鳥獣保護管理法の罰金刑以上の刑の執行が終わる等してから３年が経過していない者ではない</a:t>
            </a:r>
            <a:endParaRPr kumimoji="0" lang="en-US" altLang="ja-JP" sz="32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59854DC9-5765-5163-F7D8-837EEFD77EEB}"/>
              </a:ext>
            </a:extLst>
          </p:cNvPr>
          <p:cNvSpPr txBox="1"/>
          <p:nvPr/>
        </p:nvSpPr>
        <p:spPr>
          <a:xfrm>
            <a:off x="0" y="400111"/>
            <a:ext cx="5266185"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rPr>
              <a:t>(1)</a:t>
            </a:r>
            <a:r>
              <a:rPr kumimoji="0" lang="ja-JP" altLang="en-US" sz="4000" b="1" u="sng" dirty="0">
                <a:solidFill>
                  <a:srgbClr val="C00000"/>
                </a:solidFill>
              </a:rPr>
              <a:t>法人格を有すること</a:t>
            </a:r>
            <a:endParaRPr kumimoji="1" lang="ja-JP" altLang="en-US"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5054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206000"/>
            <a:ext cx="8820000" cy="4963891"/>
          </a:xfrm>
          <a:prstGeom prst="rect">
            <a:avLst/>
          </a:prstGeom>
        </p:spPr>
        <p:txBody>
          <a:bodyPr anchor="t"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事業管理責任者とは、</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認定を受けようとする鳥獣捕獲等事業が適切に実施されるよう、鳥獣捕獲等事業の実施に係る安全管理体制を確保する責任者</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事業従事者に対して研修を実施する責任者</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43-44</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D42ABB7-77C4-7CE7-9505-55DC9F5A3AF6}"/>
              </a:ext>
            </a:extLst>
          </p:cNvPr>
          <p:cNvSpPr txBox="1"/>
          <p:nvPr/>
        </p:nvSpPr>
        <p:spPr>
          <a:xfrm>
            <a:off x="0" y="400111"/>
            <a:ext cx="8420895"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(2)</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事業管理責任者を配置すること</a:t>
            </a:r>
            <a:endParaRPr kumimoji="1" lang="ja-JP" altLang="en-US"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4998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206000"/>
            <a:ext cx="8820000" cy="4963891"/>
          </a:xfrm>
          <a:prstGeom prst="rect">
            <a:avLst/>
          </a:prstGeom>
        </p:spPr>
        <p:txBody>
          <a:bodyPr anchor="t"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lang="ja-JP" altLang="en-US" sz="3600" dirty="0">
                <a:latin typeface="ＭＳ ゴシック" panose="020B0609070205080204" pitchFamily="49" charset="-128"/>
                <a:ea typeface="ＭＳ ゴシック" panose="020B0609070205080204" pitchFamily="49" charset="-128"/>
              </a:rPr>
              <a:t>認定を受けた鳥獣捕獲等事業全体を統括し、監督する権限を有する者が事業管理責任者となる。</a:t>
            </a:r>
            <a:endParaRPr lang="en-US" altLang="ja-JP" sz="3600" dirty="0">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endParaRPr lang="en-US" altLang="ja-JP" sz="3600" dirty="0">
              <a:latin typeface="ＭＳ ゴシック" panose="020B0609070205080204" pitchFamily="49" charset="-128"/>
              <a:ea typeface="ＭＳ ゴシック" panose="020B0609070205080204" pitchFamily="49" charset="-128"/>
            </a:endParaRPr>
          </a:p>
          <a:p>
            <a:pPr marL="0" indent="0" fontAlgn="auto">
              <a:buNone/>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43-44</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D42ABB7-77C4-7CE7-9505-55DC9F5A3AF6}"/>
              </a:ext>
            </a:extLst>
          </p:cNvPr>
          <p:cNvSpPr txBox="1"/>
          <p:nvPr/>
        </p:nvSpPr>
        <p:spPr>
          <a:xfrm>
            <a:off x="0" y="400111"/>
            <a:ext cx="8420895"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(2)</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事業管理責任者を配置すること</a:t>
            </a:r>
            <a:endParaRPr kumimoji="1" lang="ja-JP" altLang="en-US"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5978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206000"/>
            <a:ext cx="8820000" cy="5652000"/>
          </a:xfrm>
          <a:prstGeom prst="rect">
            <a:avLst/>
          </a:prstGeom>
        </p:spPr>
        <p:txBody>
          <a:bodyPr anchor="t"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200" dirty="0">
                <a:solidFill>
                  <a:schemeClr val="tx1"/>
                </a:solidFill>
              </a:rPr>
              <a:t>鳥獣捕獲等事業者である法人の役員（代表者を含む。）又は雇用する者から選任</a:t>
            </a:r>
          </a:p>
          <a:p>
            <a:pPr marL="541338" indent="-541338" fontAlgn="auto">
              <a:buFont typeface="Wingdings" panose="05000000000000000000" pitchFamily="2" charset="2"/>
              <a:buChar char="q"/>
              <a:defRPr/>
            </a:pPr>
            <a:r>
              <a:rPr kumimoji="0" lang="ja-JP" altLang="en-US" sz="3200" dirty="0">
                <a:solidFill>
                  <a:schemeClr val="tx1"/>
                </a:solidFill>
              </a:rPr>
              <a:t>鳥獣捕獲等事業の統括や事業従事者の監督権限が与えられている</a:t>
            </a:r>
            <a:endParaRPr kumimoji="0" lang="en-US" altLang="ja-JP" sz="3200" dirty="0">
              <a:solidFill>
                <a:schemeClr val="tx1"/>
              </a:solidFill>
            </a:endParaRPr>
          </a:p>
          <a:p>
            <a:pPr marL="541338" indent="-541338" fontAlgn="auto">
              <a:buFont typeface="Wingdings" panose="05000000000000000000" pitchFamily="2" charset="2"/>
              <a:buChar char="q"/>
              <a:defRPr/>
            </a:pPr>
            <a:r>
              <a:rPr kumimoji="0" lang="ja-JP" altLang="en-US" sz="3200" dirty="0">
                <a:solidFill>
                  <a:schemeClr val="tx1"/>
                </a:solidFill>
              </a:rPr>
              <a:t>認定を受けようとする猟法の狩猟免許を所持している</a:t>
            </a:r>
            <a:endParaRPr kumimoji="0" lang="en-US" altLang="ja-JP" sz="3200" dirty="0">
              <a:solidFill>
                <a:schemeClr val="tx1"/>
              </a:solidFill>
            </a:endParaRPr>
          </a:p>
          <a:p>
            <a:pPr marL="541338" indent="-541338" fontAlgn="auto">
              <a:buFont typeface="Wingdings" panose="05000000000000000000" pitchFamily="2" charset="2"/>
              <a:buChar char="q"/>
              <a:defRPr/>
            </a:pPr>
            <a:r>
              <a:rPr kumimoji="0" lang="ja-JP" altLang="en-US" sz="3200" dirty="0">
                <a:solidFill>
                  <a:schemeClr val="tx1"/>
                </a:solidFill>
              </a:rPr>
              <a:t>安全管理講習の修了</a:t>
            </a:r>
            <a:endParaRPr kumimoji="0" lang="en-US" altLang="ja-JP" sz="3200" dirty="0">
              <a:solidFill>
                <a:schemeClr val="tx1"/>
              </a:solidFill>
            </a:endParaRPr>
          </a:p>
          <a:p>
            <a:pPr marL="541338" indent="-541338" fontAlgn="auto">
              <a:buFont typeface="Wingdings" panose="05000000000000000000" pitchFamily="2" charset="2"/>
              <a:buChar char="q"/>
              <a:defRPr/>
            </a:pPr>
            <a:r>
              <a:rPr kumimoji="0" lang="ja-JP" altLang="en-US" sz="3200" dirty="0">
                <a:solidFill>
                  <a:schemeClr val="tx1"/>
                </a:solidFill>
              </a:rPr>
              <a:t>技能知識講習の修了</a:t>
            </a:r>
            <a:endParaRPr kumimoji="0" lang="en-US" altLang="ja-JP" sz="3200" dirty="0">
              <a:solidFill>
                <a:schemeClr val="tx1"/>
              </a:solidFill>
            </a:endParaRPr>
          </a:p>
          <a:p>
            <a:pPr marL="541338" indent="-541338" fontAlgn="auto">
              <a:buFont typeface="Wingdings" panose="05000000000000000000" pitchFamily="2" charset="2"/>
              <a:buChar char="q"/>
              <a:defRPr/>
            </a:pPr>
            <a:r>
              <a:rPr kumimoji="0" lang="ja-JP" altLang="en-US" sz="3200" dirty="0">
                <a:solidFill>
                  <a:schemeClr val="tx1"/>
                </a:solidFill>
              </a:rPr>
              <a:t>救命救急講習の修了</a:t>
            </a:r>
            <a:endParaRPr kumimoji="0" lang="en-US" altLang="ja-JP" sz="28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43-44</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D42ABB7-77C4-7CE7-9505-55DC9F5A3AF6}"/>
              </a:ext>
            </a:extLst>
          </p:cNvPr>
          <p:cNvSpPr txBox="1"/>
          <p:nvPr/>
        </p:nvSpPr>
        <p:spPr>
          <a:xfrm>
            <a:off x="0" y="400111"/>
            <a:ext cx="5588389"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事業管理責任者の要件</a:t>
            </a:r>
            <a:endParaRPr kumimoji="1" lang="ja-JP" altLang="en-US"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6041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517236" y="2410690"/>
            <a:ext cx="8035637" cy="362065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捕獲従事者とは</a:t>
            </a:r>
          </a:p>
          <a:p>
            <a:pPr marL="541338" indent="-360363" fontAlgn="auto">
              <a:buFont typeface="Wingdings" panose="05000000000000000000" pitchFamily="2" charset="2"/>
              <a:buChar char="Ø"/>
              <a:defRPr/>
            </a:pPr>
            <a:r>
              <a:rPr kumimoji="0" lang="ja-JP" altLang="en-US" sz="3200" dirty="0">
                <a:solidFill>
                  <a:schemeClr val="tx1"/>
                </a:solidFill>
              </a:rPr>
              <a:t>鳥獣捕獲等事業において鳥獣の捕獲等をする者</a:t>
            </a:r>
            <a:endParaRPr kumimoji="0" lang="en-US" altLang="ja-JP" sz="3200" dirty="0">
              <a:solidFill>
                <a:schemeClr val="tx1"/>
              </a:solidFill>
            </a:endParaRPr>
          </a:p>
          <a:p>
            <a:pPr marL="541338" indent="-360363" fontAlgn="auto">
              <a:buFont typeface="Wingdings" panose="05000000000000000000" pitchFamily="2" charset="2"/>
              <a:buChar char="Ø"/>
              <a:defRPr/>
            </a:pPr>
            <a:endParaRPr kumimoji="0" lang="en-US" altLang="ja-JP" sz="3200" dirty="0">
              <a:solidFill>
                <a:schemeClr val="tx1"/>
              </a:solidFill>
            </a:endParaRPr>
          </a:p>
          <a:p>
            <a:pPr marL="541338" indent="-360363" fontAlgn="auto">
              <a:buFont typeface="Wingdings" panose="05000000000000000000" pitchFamily="2" charset="2"/>
              <a:buChar char="Ø"/>
              <a:defRPr/>
            </a:pPr>
            <a:r>
              <a:rPr kumimoji="0" lang="ja-JP" altLang="en-US" sz="3200" dirty="0">
                <a:solidFill>
                  <a:schemeClr val="tx1"/>
                </a:solidFill>
              </a:rPr>
              <a:t>捕獲従事者と事業者の間に何らかかの雇用関係があることが望ましい</a:t>
            </a:r>
            <a:endParaRPr kumimoji="0" lang="en-US" altLang="ja-JP" sz="3200" dirty="0">
              <a:solidFill>
                <a:schemeClr val="tx1"/>
              </a:solidFill>
            </a:endParaRPr>
          </a:p>
          <a:p>
            <a:pPr marL="541338" indent="-360363" fontAlgn="auto">
              <a:buFont typeface="Wingdings" panose="05000000000000000000" pitchFamily="2" charset="2"/>
              <a:buChar char="Ø"/>
              <a:defRPr/>
            </a:pPr>
            <a:endParaRPr kumimoji="0" lang="en-US" altLang="ja-JP" sz="32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44-45</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9189A45E-1414-D4F6-0990-DB0A2762443C}"/>
              </a:ext>
            </a:extLst>
          </p:cNvPr>
          <p:cNvSpPr txBox="1"/>
          <p:nvPr/>
        </p:nvSpPr>
        <p:spPr>
          <a:xfrm>
            <a:off x="0" y="615831"/>
            <a:ext cx="8935459" cy="1323439"/>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(3)</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捕獲従事者を定められた人数以上</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配置すること</a:t>
            </a:r>
            <a:endParaRPr kumimoji="1" lang="ja-JP" altLang="en-US"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3182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3273" y="1727199"/>
            <a:ext cx="8626764" cy="443328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lang="ja-JP" altLang="en-US" sz="3600" dirty="0">
                <a:latin typeface="ＭＳ ゴシック" panose="020B0609070205080204" pitchFamily="49" charset="-128"/>
                <a:ea typeface="ＭＳ ゴシック" panose="020B0609070205080204" pitchFamily="49" charset="-128"/>
              </a:rPr>
              <a:t>自らが従事する捕獲方法に該当する狩猟免許を有する。</a:t>
            </a:r>
            <a:endParaRPr lang="en-US" altLang="ja-JP" sz="3600" dirty="0">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lang="ja-JP" altLang="en-US" sz="3600" dirty="0">
                <a:latin typeface="ＭＳ ゴシック" panose="020B0609070205080204" pitchFamily="49" charset="-128"/>
                <a:ea typeface="ＭＳ ゴシック" panose="020B0609070205080204" pitchFamily="49" charset="-128"/>
              </a:rPr>
              <a:t>銃器を使用する場合は、狩猟免許の種類に応じた銃器を所持している。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44-45</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9189A45E-1414-D4F6-0990-DB0A2762443C}"/>
              </a:ext>
            </a:extLst>
          </p:cNvPr>
          <p:cNvSpPr txBox="1"/>
          <p:nvPr/>
        </p:nvSpPr>
        <p:spPr>
          <a:xfrm>
            <a:off x="12739" y="697515"/>
            <a:ext cx="4559261"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捕獲従事者の要件</a:t>
            </a:r>
            <a:endParaRPr kumimoji="1" lang="ja-JP" altLang="en-US"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7569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3273" y="1727199"/>
            <a:ext cx="8626764" cy="443328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安全管理講習の修了</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技能知識講習の修了</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法人に属する半数以上の捕獲従事者が、救急救命講習を修了。</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損害賠償保険の加入</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833946" lvl="1" indent="-5413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銃による捕獲　　　：１億</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833946" lvl="1" indent="-5413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わな・網による捕獲：３千万以上</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44-45</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9189A45E-1414-D4F6-0990-DB0A2762443C}"/>
              </a:ext>
            </a:extLst>
          </p:cNvPr>
          <p:cNvSpPr txBox="1"/>
          <p:nvPr/>
        </p:nvSpPr>
        <p:spPr>
          <a:xfrm>
            <a:off x="12739" y="697515"/>
            <a:ext cx="4559261"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捕獲従事者の要件</a:t>
            </a:r>
            <a:endParaRPr kumimoji="1" lang="ja-JP" altLang="en-US"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57653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0" name="テキスト ボックス 1">
            <a:extLst>
              <a:ext uri="{FF2B5EF4-FFF2-40B4-BE49-F238E27FC236}">
                <a16:creationId xmlns:a16="http://schemas.microsoft.com/office/drawing/2014/main" id="{8AB5FCA8-E7BA-43B3-84D8-D483F1F55717}"/>
              </a:ext>
            </a:extLst>
          </p:cNvPr>
          <p:cNvSpPr txBox="1">
            <a:spLocks noChangeArrowheads="1"/>
          </p:cNvSpPr>
          <p:nvPr/>
        </p:nvSpPr>
        <p:spPr bwMode="auto">
          <a:xfrm>
            <a:off x="233039" y="4239492"/>
            <a:ext cx="891096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t>※</a:t>
            </a:r>
            <a:r>
              <a:rPr lang="ja-JP" altLang="ja-JP" sz="3200" dirty="0"/>
              <a:t>ただし、ニホンジカ、イノシシ、ヒグマ、ツキノワグマ、ニホンザルを装薬銃によって捕獲する場合には、原則として</a:t>
            </a:r>
            <a:r>
              <a:rPr lang="en-US" altLang="ja-JP" sz="3200" dirty="0"/>
              <a:t>10</a:t>
            </a:r>
            <a:r>
              <a:rPr lang="ja-JP" altLang="ja-JP" sz="3200" dirty="0"/>
              <a:t>人以上の</a:t>
            </a:r>
            <a:r>
              <a:rPr lang="ja-JP" altLang="ja-JP" sz="3200" u="sng" dirty="0"/>
              <a:t>事業従事者</a:t>
            </a:r>
            <a:r>
              <a:rPr lang="ja-JP" altLang="ja-JP" sz="3200" dirty="0"/>
              <a:t>を有することが必要</a:t>
            </a:r>
            <a:r>
              <a:rPr lang="ja-JP" altLang="en-US" sz="3200" dirty="0"/>
              <a:t>。</a:t>
            </a:r>
          </a:p>
        </p:txBody>
      </p:sp>
      <p:sp>
        <p:nvSpPr>
          <p:cNvPr id="6" name="テキスト ボックス 5">
            <a:extLst>
              <a:ext uri="{FF2B5EF4-FFF2-40B4-BE49-F238E27FC236}">
                <a16:creationId xmlns:a16="http://schemas.microsoft.com/office/drawing/2014/main" id="{1D543CC8-21A1-4155-9E5A-CAA9D8A83D44}"/>
              </a:ext>
            </a:extLst>
          </p:cNvPr>
          <p:cNvSpPr txBox="1"/>
          <p:nvPr/>
        </p:nvSpPr>
        <p:spPr>
          <a:xfrm>
            <a:off x="6646864" y="1"/>
            <a:ext cx="24971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45</a:t>
            </a:r>
            <a:r>
              <a:rPr lang="ja-JP" altLang="en-US" sz="2000" dirty="0">
                <a:latin typeface="+mn-ea"/>
                <a:ea typeface="+mn-ea"/>
              </a:rPr>
              <a:t>ページ</a:t>
            </a:r>
          </a:p>
        </p:txBody>
      </p:sp>
      <p:graphicFrame>
        <p:nvGraphicFramePr>
          <p:cNvPr id="2" name="表 1">
            <a:extLst>
              <a:ext uri="{FF2B5EF4-FFF2-40B4-BE49-F238E27FC236}">
                <a16:creationId xmlns:a16="http://schemas.microsoft.com/office/drawing/2014/main" id="{B0908520-8284-4D6B-9206-30E70DAB8A4F}"/>
              </a:ext>
            </a:extLst>
          </p:cNvPr>
          <p:cNvGraphicFramePr>
            <a:graphicFrameLocks noGrp="1"/>
          </p:cNvGraphicFramePr>
          <p:nvPr>
            <p:extLst>
              <p:ext uri="{D42A27DB-BD31-4B8C-83A1-F6EECF244321}">
                <p14:modId xmlns:p14="http://schemas.microsoft.com/office/powerpoint/2010/main" val="2161132251"/>
              </p:ext>
            </p:extLst>
          </p:nvPr>
        </p:nvGraphicFramePr>
        <p:xfrm>
          <a:off x="433137" y="770084"/>
          <a:ext cx="8277726" cy="3183079"/>
        </p:xfrm>
        <a:graphic>
          <a:graphicData uri="http://schemas.openxmlformats.org/drawingml/2006/table">
            <a:tbl>
              <a:tblPr firstRow="1" firstCol="1" bandRow="1">
                <a:tableStyleId>{FABFCF23-3B69-468F-B69F-88F6DE6A72F2}</a:tableStyleId>
              </a:tblPr>
              <a:tblGrid>
                <a:gridCol w="4114800">
                  <a:extLst>
                    <a:ext uri="{9D8B030D-6E8A-4147-A177-3AD203B41FA5}">
                      <a16:colId xmlns:a16="http://schemas.microsoft.com/office/drawing/2014/main" val="613580389"/>
                    </a:ext>
                  </a:extLst>
                </a:gridCol>
                <a:gridCol w="4162926">
                  <a:extLst>
                    <a:ext uri="{9D8B030D-6E8A-4147-A177-3AD203B41FA5}">
                      <a16:colId xmlns:a16="http://schemas.microsoft.com/office/drawing/2014/main" val="2171477024"/>
                    </a:ext>
                  </a:extLst>
                </a:gridCol>
              </a:tblGrid>
              <a:tr h="503543">
                <a:tc gridSpan="2">
                  <a:txBody>
                    <a:bodyPr/>
                    <a:lstStyle/>
                    <a:p>
                      <a:pPr algn="ctr">
                        <a:spcAft>
                          <a:spcPts val="0"/>
                        </a:spcAft>
                      </a:pPr>
                      <a:r>
                        <a:rPr lang="ja-JP" sz="2800" dirty="0">
                          <a:effectLst/>
                        </a:rPr>
                        <a:t>捕獲</a:t>
                      </a:r>
                      <a:r>
                        <a:rPr lang="ja-JP" altLang="en-US" sz="2800" dirty="0">
                          <a:effectLst/>
                        </a:rPr>
                        <a:t>方法</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792402046"/>
                  </a:ext>
                </a:extLst>
              </a:tr>
              <a:tr h="1072828">
                <a:tc>
                  <a:txBody>
                    <a:bodyPr/>
                    <a:lstStyle/>
                    <a:p>
                      <a:pPr algn="ctr">
                        <a:spcAft>
                          <a:spcPts val="0"/>
                        </a:spcAft>
                      </a:pPr>
                      <a:r>
                        <a:rPr lang="ja-JP" sz="2800" dirty="0">
                          <a:effectLst/>
                        </a:rPr>
                        <a:t>銃（装薬銃）</a:t>
                      </a:r>
                      <a:r>
                        <a:rPr lang="ja-JP" altLang="en-US" sz="2800" dirty="0">
                          <a:effectLst/>
                        </a:rPr>
                        <a:t>・</a:t>
                      </a:r>
                      <a:r>
                        <a:rPr lang="ja-JP" sz="2800" dirty="0">
                          <a:effectLst/>
                        </a:rPr>
                        <a:t>銃（空気銃）</a:t>
                      </a:r>
                      <a:endParaRPr lang="en-US" altLang="ja-JP" sz="2800" dirty="0">
                        <a:effectLst/>
                      </a:endParaRPr>
                    </a:p>
                    <a:p>
                      <a:pPr algn="ctr">
                        <a:spcAft>
                          <a:spcPts val="0"/>
                        </a:spcAft>
                      </a:pPr>
                      <a:r>
                        <a:rPr lang="ja-JP" sz="2800" dirty="0">
                          <a:effectLst/>
                        </a:rPr>
                        <a:t>わな・網</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800" b="1" dirty="0">
                          <a:effectLst/>
                        </a:rPr>
                        <a:t>銃（装薬銃）</a:t>
                      </a:r>
                      <a:endParaRPr lang="en-US" altLang="ja-JP" sz="2800" b="1" dirty="0">
                        <a:effectLst/>
                      </a:endParaRPr>
                    </a:p>
                    <a:p>
                      <a:pPr algn="ctr">
                        <a:spcAft>
                          <a:spcPts val="0"/>
                        </a:spcAft>
                      </a:pPr>
                      <a:r>
                        <a:rPr lang="ja-JP" sz="2400" b="1" dirty="0">
                          <a:effectLst/>
                        </a:rPr>
                        <a:t>（わな猟における止めさしのみ）</a:t>
                      </a:r>
                      <a:endParaRPr lang="ja-JP" sz="24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932881"/>
                  </a:ext>
                </a:extLst>
              </a:tr>
              <a:tr h="1606708">
                <a:tc>
                  <a:txBody>
                    <a:bodyPr/>
                    <a:lstStyle/>
                    <a:p>
                      <a:pPr algn="ctr">
                        <a:spcAft>
                          <a:spcPts val="0"/>
                        </a:spcAft>
                      </a:pPr>
                      <a:r>
                        <a:rPr lang="ja-JP" sz="2800" dirty="0">
                          <a:effectLst/>
                        </a:rPr>
                        <a:t>原則４人以上</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800" b="1" dirty="0">
                          <a:effectLst/>
                        </a:rPr>
                        <a:t>原則２人以上</a:t>
                      </a:r>
                      <a:endParaRPr lang="ja-JP" sz="28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497855"/>
                  </a:ext>
                </a:extLst>
              </a:tr>
            </a:tbl>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090403"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a:t>
            </a:r>
            <a:r>
              <a:rPr lang="ja-JP" altLang="en-US" sz="4000" u="sng" dirty="0">
                <a:solidFill>
                  <a:schemeClr val="tx1"/>
                </a:solidFill>
                <a:latin typeface="ＭＳ ゴシック" panose="020B0609070205080204" pitchFamily="49" charset="-128"/>
                <a:ea typeface="ＭＳ ゴシック" panose="020B0609070205080204" pitchFamily="49" charset="-128"/>
              </a:rPr>
              <a:t> 認定鳥獣捕獲等事業者制度</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749669" cy="4706289"/>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3.1 </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認定鳥獣捕獲等事業者制度の概要　</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3.2 </a:t>
            </a:r>
            <a:r>
              <a:rPr kumimoji="0" lang="ja-JP" altLang="en-US" sz="3600" dirty="0">
                <a:solidFill>
                  <a:schemeClr val="tx1"/>
                </a:solidFill>
                <a:latin typeface="ＭＳ ゴシック" panose="020B0609070205080204" pitchFamily="49" charset="-128"/>
                <a:ea typeface="ＭＳ ゴシック" panose="020B0609070205080204" pitchFamily="49" charset="-128"/>
              </a:rPr>
              <a:t>鳥獣捕獲等事業の認定を受けるため</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の要件</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3.3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認定の申請手続き</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3.4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認定後に必要な対応</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3.5 </a:t>
            </a:r>
            <a:r>
              <a:rPr kumimoji="0" lang="zh-TW" altLang="en-US" sz="3600" dirty="0">
                <a:solidFill>
                  <a:schemeClr val="tx1"/>
                </a:solidFill>
                <a:latin typeface="ＭＳ ゴシック" panose="020B0609070205080204" pitchFamily="49" charset="-128"/>
                <a:ea typeface="ＭＳ ゴシック" panose="020B0609070205080204" pitchFamily="49" charset="-128"/>
              </a:rPr>
              <a:t>指定管理鳥獣捕獲等事業</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5">
            <a:extLst>
              <a:ext uri="{FF2B5EF4-FFF2-40B4-BE49-F238E27FC236}">
                <a16:creationId xmlns:a16="http://schemas.microsoft.com/office/drawing/2014/main" id="{3FC7A4A9-5FBB-CFB1-79A9-1C1C649EA6A2}"/>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38</a:t>
            </a:r>
            <a:r>
              <a:rPr lang="ja-JP" altLang="en-US" sz="2000" dirty="0">
                <a:latin typeface="+mn-ea"/>
                <a:ea typeface="+mn-ea"/>
              </a:rPr>
              <a:t>ページ</a:t>
            </a:r>
          </a:p>
        </p:txBody>
      </p:sp>
    </p:spTree>
    <p:extLst>
      <p:ext uri="{BB962C8B-B14F-4D97-AF65-F5344CB8AC3E}">
        <p14:creationId xmlns:p14="http://schemas.microsoft.com/office/powerpoint/2010/main" val="1285945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2022765"/>
            <a:ext cx="8820000" cy="401781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運転、連絡、わなの見回り、給餌、捕獲個体の搬出等、鳥獣の捕獲等に付随する作業を実施する者</a:t>
            </a: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データ入力や契約等の事務を行う等、捕獲等以外の作業に従事する者</a:t>
            </a:r>
            <a:endParaRPr kumimoji="0" lang="en-US" altLang="ja-JP" sz="32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46</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AE657A48-9C26-7217-44B7-87A65F2DDD99}"/>
              </a:ext>
            </a:extLst>
          </p:cNvPr>
          <p:cNvSpPr txBox="1"/>
          <p:nvPr/>
        </p:nvSpPr>
        <p:spPr>
          <a:xfrm>
            <a:off x="0" y="599198"/>
            <a:ext cx="8420895" cy="1323439"/>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lang="en-US" altLang="ja-JP" sz="4000" b="1" u="sng" dirty="0">
                <a:solidFill>
                  <a:srgbClr val="C00000"/>
                </a:solidFill>
                <a:latin typeface="ＭＳ ゴシック" panose="020B0609070205080204" pitchFamily="49" charset="-128"/>
                <a:ea typeface="ＭＳ ゴシック" panose="020B0609070205080204" pitchFamily="49" charset="-128"/>
              </a:rPr>
              <a:t>(4)</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捕獲以外の作業に従事する者の</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努力義務</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561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2198255"/>
            <a:ext cx="8820000" cy="38423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安全管理の観点から、事業管理責任者は安全管理規定を周知徹底、遵守させ、研修を実施する。</a:t>
            </a:r>
            <a:endParaRPr kumimoji="0" lang="en-US" altLang="ja-JP" sz="3600" dirty="0">
              <a:solidFill>
                <a:schemeClr val="tx1"/>
              </a:solidFill>
            </a:endParaRPr>
          </a:p>
          <a:p>
            <a:pPr marL="541338" indent="-541338" fontAlgn="auto">
              <a:buFont typeface="Wingdings" panose="05000000000000000000" pitchFamily="2" charset="2"/>
              <a:buChar char="q"/>
              <a:defRPr/>
            </a:pP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安全管理講習・技能知識講習の修了が望ましい。</a:t>
            </a:r>
            <a:endParaRPr kumimoji="0" lang="en-US" altLang="ja-JP" sz="32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46</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AE657A48-9C26-7217-44B7-87A65F2DDD99}"/>
              </a:ext>
            </a:extLst>
          </p:cNvPr>
          <p:cNvSpPr txBox="1"/>
          <p:nvPr/>
        </p:nvSpPr>
        <p:spPr>
          <a:xfrm>
            <a:off x="0" y="599198"/>
            <a:ext cx="8420895" cy="1323439"/>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lang="en-US" altLang="ja-JP" sz="4000" b="1" u="sng" dirty="0">
                <a:solidFill>
                  <a:srgbClr val="C00000"/>
                </a:solidFill>
                <a:latin typeface="ＭＳ ゴシック" panose="020B0609070205080204" pitchFamily="49" charset="-128"/>
                <a:ea typeface="ＭＳ ゴシック" panose="020B0609070205080204" pitchFamily="49" charset="-128"/>
              </a:rPr>
              <a:t>(4)</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捕獲以外の作業に従事する者の</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努力義務</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0594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コンテンツ プレースホルダー 2">
            <a:extLst>
              <a:ext uri="{FF2B5EF4-FFF2-40B4-BE49-F238E27FC236}">
                <a16:creationId xmlns:a16="http://schemas.microsoft.com/office/drawing/2014/main" id="{1801D768-1EE3-47CF-97D9-9386C0BF97A0}"/>
              </a:ext>
            </a:extLst>
          </p:cNvPr>
          <p:cNvSpPr txBox="1">
            <a:spLocks/>
          </p:cNvSpPr>
          <p:nvPr/>
        </p:nvSpPr>
        <p:spPr bwMode="auto">
          <a:xfrm>
            <a:off x="0" y="417831"/>
            <a:ext cx="9042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200" dirty="0">
                <a:solidFill>
                  <a:srgbClr val="404040"/>
                </a:solidFill>
                <a:latin typeface="ＭＳ ゴシック" panose="020B0609070205080204" pitchFamily="49" charset="-128"/>
                <a:ea typeface="ＭＳ ゴシック" panose="020B0609070205080204" pitchFamily="49" charset="-128"/>
              </a:rPr>
              <a:t>　</a:t>
            </a:r>
            <a:r>
              <a:rPr lang="ja-JP" altLang="en-US" sz="3200" u="sng" dirty="0">
                <a:solidFill>
                  <a:srgbClr val="404040"/>
                </a:solidFill>
                <a:latin typeface="ＭＳ ゴシック" panose="020B0609070205080204" pitchFamily="49" charset="-128"/>
                <a:ea typeface="ＭＳ ゴシック" panose="020B0609070205080204" pitchFamily="49" charset="-128"/>
              </a:rPr>
              <a:t>認定鳥獣捕獲等事業者の従事者の種類と要件</a:t>
            </a:r>
            <a:endParaRPr lang="en-US" altLang="ja-JP" sz="3200" u="sng" dirty="0">
              <a:solidFill>
                <a:srgbClr val="404040"/>
              </a:solidFill>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23529ECD-329A-4381-B4E2-1B33D54B19DC}"/>
              </a:ext>
            </a:extLst>
          </p:cNvPr>
          <p:cNvGraphicFramePr>
            <a:graphicFrameLocks noGrp="1"/>
          </p:cNvGraphicFramePr>
          <p:nvPr>
            <p:extLst>
              <p:ext uri="{D42A27DB-BD31-4B8C-83A1-F6EECF244321}">
                <p14:modId xmlns:p14="http://schemas.microsoft.com/office/powerpoint/2010/main" val="2148714141"/>
              </p:ext>
            </p:extLst>
          </p:nvPr>
        </p:nvGraphicFramePr>
        <p:xfrm>
          <a:off x="147783" y="1005840"/>
          <a:ext cx="8793018" cy="5303521"/>
        </p:xfrm>
        <a:graphic>
          <a:graphicData uri="http://schemas.openxmlformats.org/drawingml/2006/table">
            <a:tbl>
              <a:tblPr firstRow="1" firstCol="1" bandRow="1">
                <a:tableStyleId>{5A111915-BE36-4E01-A7E5-04B1672EAD32}</a:tableStyleId>
              </a:tblPr>
              <a:tblGrid>
                <a:gridCol w="635922">
                  <a:extLst>
                    <a:ext uri="{9D8B030D-6E8A-4147-A177-3AD203B41FA5}">
                      <a16:colId xmlns:a16="http://schemas.microsoft.com/office/drawing/2014/main" val="971304927"/>
                    </a:ext>
                  </a:extLst>
                </a:gridCol>
                <a:gridCol w="1728586">
                  <a:extLst>
                    <a:ext uri="{9D8B030D-6E8A-4147-A177-3AD203B41FA5}">
                      <a16:colId xmlns:a16="http://schemas.microsoft.com/office/drawing/2014/main" val="20000"/>
                    </a:ext>
                  </a:extLst>
                </a:gridCol>
                <a:gridCol w="2244436">
                  <a:extLst>
                    <a:ext uri="{9D8B030D-6E8A-4147-A177-3AD203B41FA5}">
                      <a16:colId xmlns:a16="http://schemas.microsoft.com/office/drawing/2014/main" val="20001"/>
                    </a:ext>
                  </a:extLst>
                </a:gridCol>
                <a:gridCol w="1921164">
                  <a:extLst>
                    <a:ext uri="{9D8B030D-6E8A-4147-A177-3AD203B41FA5}">
                      <a16:colId xmlns:a16="http://schemas.microsoft.com/office/drawing/2014/main" val="20002"/>
                    </a:ext>
                  </a:extLst>
                </a:gridCol>
                <a:gridCol w="2262910">
                  <a:extLst>
                    <a:ext uri="{9D8B030D-6E8A-4147-A177-3AD203B41FA5}">
                      <a16:colId xmlns:a16="http://schemas.microsoft.com/office/drawing/2014/main" val="20003"/>
                    </a:ext>
                  </a:extLst>
                </a:gridCol>
              </a:tblGrid>
              <a:tr h="696277">
                <a:tc>
                  <a:txBody>
                    <a:bodyPr/>
                    <a:lstStyle/>
                    <a:p>
                      <a:pPr algn="ctr">
                        <a:spcAft>
                          <a:spcPts val="0"/>
                        </a:spcAft>
                      </a:pPr>
                      <a:endParaRPr 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従事者の種類</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配置人数の規定</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講習の修了・</a:t>
                      </a:r>
                      <a:endParaRPr lang="en-US" altLang="ja-JP" sz="2000" b="1" dirty="0">
                        <a:effectLst/>
                      </a:endParaRPr>
                    </a:p>
                    <a:p>
                      <a:pPr algn="ctr">
                        <a:spcAft>
                          <a:spcPts val="0"/>
                        </a:spcAft>
                      </a:pPr>
                      <a:r>
                        <a:rPr lang="ja-JP" sz="2000" b="1" dirty="0">
                          <a:effectLst/>
                        </a:rPr>
                        <a:t>受講義務</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損害賠償保険</a:t>
                      </a:r>
                      <a:endParaRPr lang="en-US" altLang="ja-JP" sz="2000" b="1" dirty="0">
                        <a:effectLst/>
                      </a:endParaRPr>
                    </a:p>
                    <a:p>
                      <a:pPr algn="ctr">
                        <a:spcAft>
                          <a:spcPts val="0"/>
                        </a:spcAft>
                      </a:pPr>
                      <a:r>
                        <a:rPr lang="ja-JP" sz="2000" b="1" dirty="0">
                          <a:effectLst/>
                        </a:rPr>
                        <a:t>への加入</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6428">
                <a:tc rowSpan="3">
                  <a:txBody>
                    <a:bodyPr/>
                    <a:lstStyle/>
                    <a:p>
                      <a:pPr algn="ctr">
                        <a:spcAft>
                          <a:spcPts val="0"/>
                        </a:spcAft>
                      </a:pPr>
                      <a:r>
                        <a:rPr lang="ja-JP" altLang="en-US" sz="2400" b="1" dirty="0">
                          <a:effectLst/>
                        </a:rPr>
                        <a:t>事</a:t>
                      </a:r>
                      <a:endParaRPr lang="en-US" altLang="ja-JP" sz="2400" b="1" dirty="0">
                        <a:effectLst/>
                      </a:endParaRPr>
                    </a:p>
                    <a:p>
                      <a:pPr algn="ctr">
                        <a:spcAft>
                          <a:spcPts val="0"/>
                        </a:spcAft>
                      </a:pPr>
                      <a:r>
                        <a:rPr lang="ja-JP" altLang="en-US" sz="2400" b="1" dirty="0">
                          <a:effectLst/>
                        </a:rPr>
                        <a:t>業</a:t>
                      </a:r>
                      <a:endParaRPr lang="en-US" altLang="ja-JP" sz="2400" b="1" dirty="0">
                        <a:effectLst/>
                      </a:endParaRPr>
                    </a:p>
                    <a:p>
                      <a:pPr algn="ctr">
                        <a:spcAft>
                          <a:spcPts val="0"/>
                        </a:spcAft>
                      </a:pPr>
                      <a:r>
                        <a:rPr lang="ja-JP" altLang="en-US" sz="2400" b="1" dirty="0">
                          <a:effectLst/>
                        </a:rPr>
                        <a:t>従</a:t>
                      </a:r>
                      <a:endParaRPr lang="en-US" altLang="ja-JP" sz="2400" b="1" dirty="0">
                        <a:effectLst/>
                      </a:endParaRPr>
                    </a:p>
                    <a:p>
                      <a:pPr algn="ctr">
                        <a:spcAft>
                          <a:spcPts val="0"/>
                        </a:spcAft>
                      </a:pPr>
                      <a:r>
                        <a:rPr lang="ja-JP" altLang="en-US" sz="2400" b="1" dirty="0">
                          <a:effectLst/>
                        </a:rPr>
                        <a:t>事</a:t>
                      </a:r>
                      <a:endParaRPr lang="en-US" altLang="ja-JP" sz="2400" b="1" dirty="0">
                        <a:effectLst/>
                      </a:endParaRPr>
                    </a:p>
                    <a:p>
                      <a:pPr algn="ctr">
                        <a:spcAft>
                          <a:spcPts val="0"/>
                        </a:spcAft>
                      </a:pPr>
                      <a:r>
                        <a:rPr lang="ja-JP" altLang="en-US" sz="2400" b="1" dirty="0">
                          <a:effectLst/>
                        </a:rPr>
                        <a:t>者</a:t>
                      </a:r>
                      <a:endParaRPr lang="en-US" sz="24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2000" b="1" dirty="0">
                          <a:effectLst/>
                        </a:rPr>
                        <a:t>事業管理</a:t>
                      </a:r>
                      <a:endParaRPr lang="en-US" altLang="ja-JP" sz="2000" b="1" dirty="0">
                        <a:effectLst/>
                      </a:endParaRPr>
                    </a:p>
                    <a:p>
                      <a:pPr algn="ctr">
                        <a:spcAft>
                          <a:spcPts val="0"/>
                        </a:spcAft>
                      </a:pPr>
                      <a:r>
                        <a:rPr lang="ja-JP" sz="2000" b="1" dirty="0">
                          <a:effectLst/>
                        </a:rPr>
                        <a:t>責任者</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2400" b="1" dirty="0">
                          <a:solidFill>
                            <a:srgbClr val="C00000"/>
                          </a:solidFill>
                          <a:effectLst/>
                        </a:rPr>
                        <a:t>１人</a:t>
                      </a:r>
                      <a:endParaRPr lang="en-US" sz="2400" b="1" dirty="0">
                        <a:solidFill>
                          <a:srgbClr val="C00000"/>
                        </a:solidFill>
                        <a:effectLst/>
                      </a:endParaRPr>
                    </a:p>
                    <a:p>
                      <a:pPr marL="182880" indent="-182880" algn="l">
                        <a:spcAft>
                          <a:spcPts val="0"/>
                        </a:spcAft>
                      </a:pPr>
                      <a:r>
                        <a:rPr lang="ja-JP" sz="1600" b="1" dirty="0">
                          <a:effectLst/>
                        </a:rPr>
                        <a:t>※</a:t>
                      </a:r>
                      <a:r>
                        <a:rPr lang="ja-JP" altLang="en-US" sz="1600" b="1" dirty="0">
                          <a:effectLst/>
                        </a:rPr>
                        <a:t>申請者が自己の役員又は法人が雇用している者から選任</a:t>
                      </a:r>
                      <a:endParaRPr 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solidFill>
                            <a:srgbClr val="C00000"/>
                          </a:solidFill>
                          <a:effectLst/>
                        </a:rPr>
                        <a:t>安全管理講習</a:t>
                      </a:r>
                      <a:endParaRPr lang="en-US" sz="2000" b="1" dirty="0">
                        <a:solidFill>
                          <a:srgbClr val="C00000"/>
                        </a:solidFill>
                        <a:effectLst/>
                      </a:endParaRPr>
                    </a:p>
                    <a:p>
                      <a:pPr algn="just">
                        <a:spcAft>
                          <a:spcPts val="0"/>
                        </a:spcAft>
                      </a:pPr>
                      <a:r>
                        <a:rPr lang="ja-JP" sz="2000" b="1" dirty="0">
                          <a:solidFill>
                            <a:srgbClr val="C00000"/>
                          </a:solidFill>
                          <a:effectLst/>
                        </a:rPr>
                        <a:t>技能知識講習</a:t>
                      </a:r>
                      <a:endParaRPr lang="en-US" sz="2000" b="1" dirty="0">
                        <a:solidFill>
                          <a:srgbClr val="C00000"/>
                        </a:solidFill>
                        <a:effectLst/>
                      </a:endParaRPr>
                    </a:p>
                    <a:p>
                      <a:pPr algn="just">
                        <a:spcAft>
                          <a:spcPts val="0"/>
                        </a:spcAft>
                      </a:pPr>
                      <a:r>
                        <a:rPr lang="ja-JP" sz="2000" b="1" dirty="0">
                          <a:solidFill>
                            <a:srgbClr val="C00000"/>
                          </a:solidFill>
                          <a:effectLst/>
                        </a:rPr>
                        <a:t>救急救命講習</a:t>
                      </a:r>
                      <a:endParaRPr lang="en-US" sz="20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2000" b="1" dirty="0">
                          <a:effectLst/>
                        </a:rPr>
                        <a:t>不要</a:t>
                      </a:r>
                      <a:endParaRPr lang="en-US" sz="2000" b="1" dirty="0">
                        <a:effectLst/>
                      </a:endParaRPr>
                    </a:p>
                    <a:p>
                      <a:pPr algn="just">
                        <a:spcAft>
                          <a:spcPts val="0"/>
                        </a:spcAft>
                      </a:pPr>
                      <a:r>
                        <a:rPr lang="ja-JP" sz="1800" b="1" dirty="0">
                          <a:effectLst/>
                        </a:rPr>
                        <a:t>（捕獲従事者にな</a:t>
                      </a:r>
                      <a:r>
                        <a:rPr lang="ja-JP" altLang="en-US" sz="1800" b="1" dirty="0">
                          <a:effectLst/>
                        </a:rPr>
                        <a:t>る場合</a:t>
                      </a:r>
                      <a:r>
                        <a:rPr lang="ja-JP" sz="1800" b="1" dirty="0">
                          <a:effectLst/>
                        </a:rPr>
                        <a:t>は必要）</a:t>
                      </a:r>
                      <a:endParaRPr lang="en-US" sz="18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5408">
                <a:tc vMerge="1">
                  <a:txBody>
                    <a:bodyPr/>
                    <a:lstStyle/>
                    <a:p>
                      <a:pPr algn="ctr">
                        <a:spcAft>
                          <a:spcPts val="0"/>
                        </a:spcAft>
                      </a:pPr>
                      <a:endParaRPr lang="en-US" sz="14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7" marR="68587" marT="0" marB="0" anchor="ctr"/>
                </a:tc>
                <a:tc>
                  <a:txBody>
                    <a:bodyPr/>
                    <a:lstStyle/>
                    <a:p>
                      <a:pPr algn="ctr">
                        <a:spcAft>
                          <a:spcPts val="0"/>
                        </a:spcAft>
                      </a:pPr>
                      <a:r>
                        <a:rPr lang="ja-JP" sz="2000" b="1" dirty="0">
                          <a:effectLst/>
                        </a:rPr>
                        <a:t>捕獲従事者</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altLang="en-US" sz="2000" b="1" dirty="0">
                          <a:effectLst/>
                        </a:rPr>
                        <a:t>捕獲方法ごとに</a:t>
                      </a:r>
                      <a:endParaRPr lang="en-US" altLang="ja-JP" sz="2000" b="1" dirty="0">
                        <a:effectLst/>
                      </a:endParaRPr>
                    </a:p>
                    <a:p>
                      <a:pPr algn="just">
                        <a:spcAft>
                          <a:spcPts val="0"/>
                        </a:spcAft>
                      </a:pPr>
                      <a:r>
                        <a:rPr lang="ja-JP" sz="2400" b="1" dirty="0">
                          <a:solidFill>
                            <a:srgbClr val="C00000"/>
                          </a:solidFill>
                          <a:effectLst/>
                        </a:rPr>
                        <a:t>原則</a:t>
                      </a:r>
                      <a:r>
                        <a:rPr lang="ja-JP" altLang="en-US" sz="2400" b="1" dirty="0">
                          <a:solidFill>
                            <a:srgbClr val="C00000"/>
                          </a:solidFill>
                          <a:effectLst/>
                        </a:rPr>
                        <a:t>４</a:t>
                      </a:r>
                      <a:r>
                        <a:rPr lang="ja-JP" sz="2400" b="1" dirty="0">
                          <a:solidFill>
                            <a:srgbClr val="C00000"/>
                          </a:solidFill>
                          <a:effectLst/>
                        </a:rPr>
                        <a:t>人以上</a:t>
                      </a:r>
                      <a:endParaRPr lang="en-US" sz="24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solidFill>
                            <a:srgbClr val="C00000"/>
                          </a:solidFill>
                          <a:effectLst/>
                        </a:rPr>
                        <a:t>安全管理講習</a:t>
                      </a:r>
                      <a:endParaRPr lang="en-US" sz="2000" b="1" dirty="0">
                        <a:solidFill>
                          <a:srgbClr val="C00000"/>
                        </a:solidFill>
                        <a:effectLst/>
                      </a:endParaRPr>
                    </a:p>
                    <a:p>
                      <a:pPr algn="just">
                        <a:spcAft>
                          <a:spcPts val="0"/>
                        </a:spcAft>
                      </a:pPr>
                      <a:r>
                        <a:rPr lang="ja-JP" sz="2000" b="1" dirty="0">
                          <a:solidFill>
                            <a:srgbClr val="C00000"/>
                          </a:solidFill>
                          <a:effectLst/>
                        </a:rPr>
                        <a:t>技能知識講習</a:t>
                      </a:r>
                      <a:endParaRPr lang="en-US" altLang="ja-JP" sz="2000" b="1" dirty="0">
                        <a:solidFill>
                          <a:srgbClr val="C00000"/>
                        </a:solidFill>
                        <a:effectLst/>
                      </a:endParaRPr>
                    </a:p>
                    <a:p>
                      <a:pPr algn="just">
                        <a:spcAft>
                          <a:spcPts val="0"/>
                        </a:spcAft>
                      </a:pPr>
                      <a:endParaRPr lang="en-US" sz="2000" b="1" dirty="0">
                        <a:solidFill>
                          <a:srgbClr val="C00000"/>
                        </a:solidFill>
                        <a:effectLst/>
                      </a:endParaRPr>
                    </a:p>
                    <a:p>
                      <a:pPr algn="just">
                        <a:spcAft>
                          <a:spcPts val="0"/>
                        </a:spcAft>
                      </a:pPr>
                      <a:r>
                        <a:rPr lang="ja-JP" sz="2000" b="1" dirty="0">
                          <a:solidFill>
                            <a:srgbClr val="C00000"/>
                          </a:solidFill>
                          <a:effectLst/>
                        </a:rPr>
                        <a:t>救急救命講習</a:t>
                      </a:r>
                      <a:endParaRPr lang="en-US" altLang="ja-JP" sz="2000" b="1" dirty="0">
                        <a:solidFill>
                          <a:srgbClr val="C00000"/>
                        </a:solidFill>
                        <a:effectLst/>
                      </a:endParaRPr>
                    </a:p>
                    <a:p>
                      <a:pPr algn="just">
                        <a:spcAft>
                          <a:spcPts val="0"/>
                        </a:spcAft>
                      </a:pPr>
                      <a:r>
                        <a:rPr lang="ja-JP" sz="1800" b="1" u="none" dirty="0">
                          <a:solidFill>
                            <a:srgbClr val="C00000"/>
                          </a:solidFill>
                          <a:effectLst/>
                        </a:rPr>
                        <a:t>（半数以上）</a:t>
                      </a:r>
                      <a:endParaRPr lang="en-US" sz="1800" b="1" u="none"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solidFill>
                            <a:srgbClr val="C00000"/>
                          </a:solidFill>
                          <a:effectLst/>
                        </a:rPr>
                        <a:t>銃による捕獲</a:t>
                      </a:r>
                      <a:endParaRPr lang="en-US" altLang="ja-JP" sz="2000" b="1" dirty="0">
                        <a:solidFill>
                          <a:srgbClr val="C00000"/>
                        </a:solidFill>
                        <a:effectLst/>
                      </a:endParaRPr>
                    </a:p>
                    <a:p>
                      <a:pPr algn="just">
                        <a:spcAft>
                          <a:spcPts val="0"/>
                        </a:spcAft>
                      </a:pPr>
                      <a:r>
                        <a:rPr lang="ja-JP" altLang="en-US" sz="2000" b="1" dirty="0">
                          <a:solidFill>
                            <a:srgbClr val="C00000"/>
                          </a:solidFill>
                          <a:effectLst/>
                        </a:rPr>
                        <a:t>　　：</a:t>
                      </a:r>
                      <a:r>
                        <a:rPr lang="ja-JP" sz="2000" b="1" dirty="0">
                          <a:solidFill>
                            <a:srgbClr val="C00000"/>
                          </a:solidFill>
                          <a:effectLst/>
                        </a:rPr>
                        <a:t>１億円</a:t>
                      </a:r>
                      <a:endParaRPr lang="en-US" sz="2000" b="1" dirty="0">
                        <a:solidFill>
                          <a:srgbClr val="C00000"/>
                        </a:solidFill>
                        <a:effectLst/>
                      </a:endParaRPr>
                    </a:p>
                    <a:p>
                      <a:pPr algn="just">
                        <a:spcAft>
                          <a:spcPts val="0"/>
                        </a:spcAft>
                      </a:pPr>
                      <a:r>
                        <a:rPr lang="ja-JP" sz="2000" b="1" dirty="0">
                          <a:solidFill>
                            <a:srgbClr val="C00000"/>
                          </a:solidFill>
                          <a:effectLst/>
                        </a:rPr>
                        <a:t>わな・網による捕獲</a:t>
                      </a:r>
                      <a:endParaRPr lang="en-US" altLang="ja-JP" sz="2000" b="1" dirty="0">
                        <a:solidFill>
                          <a:srgbClr val="C00000"/>
                        </a:solidFill>
                        <a:effectLst/>
                      </a:endParaRPr>
                    </a:p>
                    <a:p>
                      <a:pPr algn="just">
                        <a:spcAft>
                          <a:spcPts val="0"/>
                        </a:spcAft>
                      </a:pPr>
                      <a:r>
                        <a:rPr lang="ja-JP" altLang="en-US" sz="2000" b="1" dirty="0">
                          <a:solidFill>
                            <a:srgbClr val="C00000"/>
                          </a:solidFill>
                          <a:effectLst/>
                        </a:rPr>
                        <a:t>　　：３千</a:t>
                      </a:r>
                      <a:r>
                        <a:rPr lang="ja-JP" sz="2000" b="1" dirty="0">
                          <a:solidFill>
                            <a:srgbClr val="C00000"/>
                          </a:solidFill>
                          <a:effectLst/>
                        </a:rPr>
                        <a:t>万円以上</a:t>
                      </a:r>
                      <a:endParaRPr lang="en-US" sz="20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5408">
                <a:tc vMerge="1">
                  <a:txBody>
                    <a:bodyPr/>
                    <a:lstStyle/>
                    <a:p>
                      <a:pPr algn="ctr">
                        <a:spcAft>
                          <a:spcPts val="0"/>
                        </a:spcAft>
                      </a:pPr>
                      <a:endParaRPr lang="en-US" sz="14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7" marR="68587" marT="0" marB="0" anchor="ctr"/>
                </a:tc>
                <a:tc>
                  <a:txBody>
                    <a:bodyPr/>
                    <a:lstStyle/>
                    <a:p>
                      <a:pPr algn="ctr">
                        <a:spcAft>
                          <a:spcPts val="0"/>
                        </a:spcAft>
                      </a:pPr>
                      <a:r>
                        <a:rPr lang="ja-JP" sz="2000" b="1" dirty="0">
                          <a:effectLst/>
                        </a:rPr>
                        <a:t>捕獲以外の</a:t>
                      </a:r>
                      <a:endParaRPr lang="en-US" altLang="ja-JP" sz="2000" b="1" dirty="0">
                        <a:effectLst/>
                      </a:endParaRPr>
                    </a:p>
                    <a:p>
                      <a:pPr algn="ctr">
                        <a:spcAft>
                          <a:spcPts val="0"/>
                        </a:spcAft>
                      </a:pPr>
                      <a:r>
                        <a:rPr lang="ja-JP" sz="2000" b="1" dirty="0">
                          <a:effectLst/>
                        </a:rPr>
                        <a:t>作業従事者</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altLang="ja-JP" sz="1700" b="1" kern="1200" dirty="0">
                          <a:solidFill>
                            <a:schemeClr val="dk1"/>
                          </a:solidFill>
                          <a:effectLst/>
                        </a:rPr>
                        <a:t>ニホンジカ等を装薬銃で捕獲する場合</a:t>
                      </a:r>
                      <a:r>
                        <a:rPr lang="ja-JP" altLang="en-US" sz="1700" b="1" kern="1200" dirty="0">
                          <a:solidFill>
                            <a:schemeClr val="dk1"/>
                          </a:solidFill>
                          <a:effectLst/>
                        </a:rPr>
                        <a:t>、事業管理責任者、</a:t>
                      </a:r>
                      <a:r>
                        <a:rPr lang="ja-JP" altLang="ja-JP" sz="1700" b="1" kern="1200" dirty="0">
                          <a:solidFill>
                            <a:schemeClr val="dk1"/>
                          </a:solidFill>
                          <a:effectLst/>
                        </a:rPr>
                        <a:t>捕獲従事者と合わせて</a:t>
                      </a:r>
                      <a:endParaRPr lang="en-US" altLang="ja-JP" sz="1700" b="1" kern="1200" dirty="0">
                        <a:solidFill>
                          <a:schemeClr val="dk1"/>
                        </a:solidFill>
                        <a:effectLst/>
                      </a:endParaRPr>
                    </a:p>
                    <a:p>
                      <a:pPr algn="just">
                        <a:spcAft>
                          <a:spcPts val="0"/>
                        </a:spcAft>
                      </a:pPr>
                      <a:r>
                        <a:rPr lang="ja-JP" altLang="ja-JP" sz="2400" b="1" kern="1200" dirty="0">
                          <a:solidFill>
                            <a:srgbClr val="C00000"/>
                          </a:solidFill>
                          <a:effectLst/>
                        </a:rPr>
                        <a:t>計</a:t>
                      </a:r>
                      <a:r>
                        <a:rPr lang="en-US" altLang="ja-JP" sz="2400" b="1" kern="1200" dirty="0">
                          <a:solidFill>
                            <a:srgbClr val="C00000"/>
                          </a:solidFill>
                          <a:effectLst/>
                        </a:rPr>
                        <a:t>10</a:t>
                      </a:r>
                      <a:r>
                        <a:rPr lang="ja-JP" altLang="ja-JP" sz="2400" b="1" kern="1200" dirty="0">
                          <a:solidFill>
                            <a:srgbClr val="C00000"/>
                          </a:solidFill>
                          <a:effectLst/>
                        </a:rPr>
                        <a:t>名以上</a:t>
                      </a:r>
                      <a:endParaRPr lang="en-US" sz="14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effectLst/>
                        </a:rPr>
                        <a:t>受講が望ましい</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不要</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テキスト ボックス 3">
            <a:extLst>
              <a:ext uri="{FF2B5EF4-FFF2-40B4-BE49-F238E27FC236}">
                <a16:creationId xmlns:a16="http://schemas.microsoft.com/office/drawing/2014/main" id="{72B08A17-D186-49A0-B532-4ADD9D5F5998}"/>
              </a:ext>
            </a:extLst>
          </p:cNvPr>
          <p:cNvSpPr txBox="1"/>
          <p:nvPr/>
        </p:nvSpPr>
        <p:spPr>
          <a:xfrm>
            <a:off x="6240463" y="0"/>
            <a:ext cx="29035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46</a:t>
            </a:r>
            <a:r>
              <a:rPr lang="ja-JP" altLang="en-US" sz="2000" dirty="0">
                <a:latin typeface="+mn-ea"/>
                <a:ea typeface="+mn-ea"/>
              </a:rPr>
              <a:t>ページ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1" y="1533236"/>
            <a:ext cx="8494420" cy="396795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安全管理規程を作成</a:t>
            </a:r>
            <a:endParaRPr kumimoji="0" lang="en-US" altLang="ja-JP" sz="3600" dirty="0">
              <a:solidFill>
                <a:schemeClr val="tx1"/>
              </a:solidFill>
            </a:endParaRPr>
          </a:p>
          <a:p>
            <a:pPr fontAlgn="auto">
              <a:buFont typeface="Wingdings" panose="05000000000000000000" pitchFamily="2" charset="2"/>
              <a:buChar char="q"/>
              <a:defRPr/>
            </a:pP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事業管理責任者・捕獲従事者について</a:t>
            </a:r>
            <a:endParaRPr kumimoji="0" lang="en-US" altLang="ja-JP" sz="3600" dirty="0">
              <a:solidFill>
                <a:schemeClr val="tx1"/>
              </a:solidFill>
            </a:endParaRPr>
          </a:p>
          <a:p>
            <a:pPr marL="541338" indent="-360363" fontAlgn="auto">
              <a:buFont typeface="Wingdings" panose="05000000000000000000" pitchFamily="2" charset="2"/>
              <a:buChar char="Ø"/>
              <a:defRPr/>
            </a:pPr>
            <a:r>
              <a:rPr kumimoji="0" lang="ja-JP" altLang="en-US" sz="3600" dirty="0">
                <a:solidFill>
                  <a:schemeClr val="tx1"/>
                </a:solidFill>
              </a:rPr>
              <a:t>安全管理講習を修了していること</a:t>
            </a:r>
            <a:endParaRPr kumimoji="0" lang="en-US" altLang="ja-JP" sz="3600" dirty="0">
              <a:solidFill>
                <a:schemeClr val="tx1"/>
              </a:solidFill>
            </a:endParaRPr>
          </a:p>
          <a:p>
            <a:pPr marL="541338" indent="-360363" fontAlgn="auto">
              <a:buFont typeface="Wingdings" panose="05000000000000000000" pitchFamily="2" charset="2"/>
              <a:buChar char="Ø"/>
              <a:defRPr/>
            </a:pPr>
            <a:r>
              <a:rPr kumimoji="0" lang="ja-JP" altLang="en-US" sz="3600" dirty="0">
                <a:solidFill>
                  <a:schemeClr val="tx1"/>
                </a:solidFill>
              </a:rPr>
              <a:t>救急救命講習を受講していること</a:t>
            </a:r>
            <a:endParaRPr kumimoji="0" lang="en-US" altLang="ja-JP" sz="3600" dirty="0">
              <a:solidFill>
                <a:schemeClr val="tx1"/>
              </a:solidFill>
            </a:endParaRPr>
          </a:p>
          <a:p>
            <a:pPr marL="180975" indent="0" fontAlgn="auto">
              <a:buNone/>
              <a:defRPr/>
            </a:pPr>
            <a:r>
              <a:rPr kumimoji="0" lang="ja-JP" altLang="en-US" sz="3600" dirty="0">
                <a:solidFill>
                  <a:schemeClr val="tx1"/>
                </a:solidFill>
              </a:rPr>
              <a:t>　（捕獲従事者の半数以上）</a:t>
            </a:r>
            <a:endParaRPr kumimoji="0" lang="en-US" altLang="ja-JP" sz="3600" dirty="0">
              <a:solidFill>
                <a:schemeClr val="tx1"/>
              </a:solidFill>
            </a:endParaRPr>
          </a:p>
          <a:p>
            <a:pPr fontAlgn="auto">
              <a:buFont typeface="Wingdings" panose="05000000000000000000" pitchFamily="2" charset="2"/>
              <a:buChar char="q"/>
              <a:defRPr/>
            </a:pPr>
            <a:endParaRPr kumimoji="0" lang="en-US" altLang="ja-JP" sz="3600" dirty="0">
              <a:solidFill>
                <a:schemeClr val="tx1"/>
              </a:solidFill>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46</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12739" y="759070"/>
            <a:ext cx="8026556" cy="646331"/>
          </a:xfrm>
          <a:prstGeom prst="rect">
            <a:avLst/>
          </a:prstGeom>
          <a:noFill/>
        </p:spPr>
        <p:txBody>
          <a:bodyPr wrap="non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3.2.2 </a:t>
            </a:r>
            <a:r>
              <a:rPr lang="ja-JP" altLang="en-US" sz="4000" u="sng" dirty="0"/>
              <a:t>安全管理体制に関する基準</a:t>
            </a:r>
            <a:endParaRPr lang="en-US" altLang="ja-JP" sz="4000" u="sng" dirty="0"/>
          </a:p>
        </p:txBody>
      </p:sp>
    </p:spTree>
    <p:extLst>
      <p:ext uri="{BB962C8B-B14F-4D97-AF65-F5344CB8AC3E}">
        <p14:creationId xmlns:p14="http://schemas.microsoft.com/office/powerpoint/2010/main" val="102739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206000"/>
            <a:ext cx="8820000" cy="410490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安全管理規程</a:t>
            </a:r>
            <a:endParaRPr kumimoji="0" lang="en-US" altLang="ja-JP" sz="3600" dirty="0">
              <a:solidFill>
                <a:schemeClr val="tx1"/>
              </a:solidFill>
            </a:endParaRPr>
          </a:p>
          <a:p>
            <a:pPr marL="541338" indent="-360363" fontAlgn="auto">
              <a:buFont typeface="Wingdings" panose="05000000000000000000" pitchFamily="2" charset="2"/>
              <a:buChar char="Ø"/>
              <a:defRPr/>
            </a:pPr>
            <a:r>
              <a:rPr kumimoji="0" lang="ja-JP" altLang="en-US" sz="3600" dirty="0">
                <a:solidFill>
                  <a:schemeClr val="tx1"/>
                </a:solidFill>
              </a:rPr>
              <a:t>事業者の安全管理に関する体制や取り決めを定めた文書であり、安全管理の根幹を担保するもの</a:t>
            </a:r>
            <a:endParaRPr kumimoji="0" lang="en-US" altLang="ja-JP" sz="3600" dirty="0">
              <a:solidFill>
                <a:schemeClr val="tx1"/>
              </a:solidFill>
            </a:endParaRPr>
          </a:p>
          <a:p>
            <a:pPr marL="541338" indent="-360363" fontAlgn="auto">
              <a:buFont typeface="Wingdings" panose="05000000000000000000" pitchFamily="2" charset="2"/>
              <a:buChar char="Ø"/>
              <a:defRPr/>
            </a:pPr>
            <a:r>
              <a:rPr kumimoji="0" lang="ja-JP" altLang="en-US" sz="3600" dirty="0">
                <a:solidFill>
                  <a:schemeClr val="tx1"/>
                </a:solidFill>
              </a:rPr>
              <a:t>認定を受ける際に提出が義務付けられている。</a:t>
            </a:r>
            <a:endParaRPr kumimoji="0" lang="en-US" altLang="ja-JP" sz="36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47</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0" y="400111"/>
            <a:ext cx="5848076" cy="707886"/>
          </a:xfrm>
          <a:prstGeom prst="rect">
            <a:avLst/>
          </a:prstGeom>
          <a:noFill/>
        </p:spPr>
        <p:txBody>
          <a:bodyPr wrap="non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(1)</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安全管理規程の作成</a:t>
            </a:r>
          </a:p>
        </p:txBody>
      </p:sp>
    </p:spTree>
    <p:extLst>
      <p:ext uri="{BB962C8B-B14F-4D97-AF65-F5344CB8AC3E}">
        <p14:creationId xmlns:p14="http://schemas.microsoft.com/office/powerpoint/2010/main" val="313522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2244436"/>
            <a:ext cx="8820000" cy="37776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指揮命令系統及び関係機関等への報告・協議の経路を明らかにするもの。</a:t>
            </a: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緊急時の連絡方法を含める。</a:t>
            </a: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鳥獣捕獲等事業における基本的な連絡体制図を記載するとともに、指揮命令系統を明確にする。</a:t>
            </a:r>
            <a:endParaRPr kumimoji="0" lang="en-US" altLang="ja-JP" sz="36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47</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60554"/>
            <a:ext cx="8959273" cy="1323439"/>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1)</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鳥獣捕獲等事業の実施時の連絡</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体制図</a:t>
            </a:r>
          </a:p>
        </p:txBody>
      </p:sp>
    </p:spTree>
    <p:extLst>
      <p:ext uri="{BB962C8B-B14F-4D97-AF65-F5344CB8AC3E}">
        <p14:creationId xmlns:p14="http://schemas.microsoft.com/office/powerpoint/2010/main" val="376027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キャンバス 254">
            <a:extLst>
              <a:ext uri="{FF2B5EF4-FFF2-40B4-BE49-F238E27FC236}">
                <a16:creationId xmlns:a16="http://schemas.microsoft.com/office/drawing/2014/main" id="{58817396-E3A8-470B-B85F-0F96D3EC799E}"/>
              </a:ext>
            </a:extLst>
          </p:cNvPr>
          <p:cNvGrpSpPr>
            <a:grpSpLocks/>
          </p:cNvGrpSpPr>
          <p:nvPr/>
        </p:nvGrpSpPr>
        <p:grpSpPr bwMode="auto">
          <a:xfrm>
            <a:off x="142322" y="275472"/>
            <a:ext cx="9452661" cy="6511925"/>
            <a:chOff x="1281" y="4333"/>
            <a:chExt cx="9706" cy="6984"/>
          </a:xfrm>
        </p:grpSpPr>
        <p:sp>
          <p:nvSpPr>
            <p:cNvPr id="48132" name="Text Box 6">
              <a:extLst>
                <a:ext uri="{FF2B5EF4-FFF2-40B4-BE49-F238E27FC236}">
                  <a16:creationId xmlns:a16="http://schemas.microsoft.com/office/drawing/2014/main" id="{34635C06-FEB5-49C6-9E72-8500C456926C}"/>
                </a:ext>
              </a:extLst>
            </p:cNvPr>
            <p:cNvSpPr txBox="1">
              <a:spLocks noChangeArrowheads="1"/>
            </p:cNvSpPr>
            <p:nvPr/>
          </p:nvSpPr>
          <p:spPr bwMode="auto">
            <a:xfrm>
              <a:off x="1281" y="4646"/>
              <a:ext cx="2218" cy="1577"/>
            </a:xfrm>
            <a:prstGeom prst="rect">
              <a:avLst/>
            </a:prstGeom>
            <a:solidFill>
              <a:srgbClr val="FFFF99"/>
            </a:solidFill>
            <a:ln w="6350">
              <a:solidFill>
                <a:srgbClr val="000000"/>
              </a:solidFill>
              <a:prstDash val="dash"/>
              <a:miter lim="800000"/>
              <a:headEnd/>
              <a:tailEnd/>
            </a:ln>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800" dirty="0">
                  <a:latin typeface="Meiryo UI" panose="020B0604030504040204" pitchFamily="50" charset="-128"/>
                  <a:ea typeface="Meiryo UI" panose="020B0604030504040204" pitchFamily="50" charset="-128"/>
                </a:rPr>
                <a:t>発注者</a:t>
              </a:r>
            </a:p>
          </p:txBody>
        </p:sp>
        <p:sp>
          <p:nvSpPr>
            <p:cNvPr id="48133" name="AutoShape 24">
              <a:extLst>
                <a:ext uri="{FF2B5EF4-FFF2-40B4-BE49-F238E27FC236}">
                  <a16:creationId xmlns:a16="http://schemas.microsoft.com/office/drawing/2014/main" id="{7F5436E1-07C0-46CE-8C53-4EC51F3D06CE}"/>
                </a:ext>
              </a:extLst>
            </p:cNvPr>
            <p:cNvSpPr>
              <a:spLocks noChangeAspect="1" noChangeArrowheads="1"/>
            </p:cNvSpPr>
            <p:nvPr/>
          </p:nvSpPr>
          <p:spPr bwMode="auto">
            <a:xfrm>
              <a:off x="1849" y="4333"/>
              <a:ext cx="9071" cy="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en-US" altLang="ja-JP" sz="320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98281335-8466-4C7A-980F-9EC157729DF5}"/>
                </a:ext>
              </a:extLst>
            </p:cNvPr>
            <p:cNvSpPr txBox="1">
              <a:spLocks noChangeArrowheads="1"/>
            </p:cNvSpPr>
            <p:nvPr/>
          </p:nvSpPr>
          <p:spPr bwMode="auto">
            <a:xfrm>
              <a:off x="4562" y="4646"/>
              <a:ext cx="3131" cy="4621"/>
            </a:xfrm>
            <a:prstGeom prst="rect">
              <a:avLst/>
            </a:prstGeom>
            <a:solidFill>
              <a:schemeClr val="accent6">
                <a:lumMod val="20000"/>
                <a:lumOff val="80000"/>
              </a:schemeClr>
            </a:solidFill>
            <a:ln w="6350">
              <a:solidFill>
                <a:srgbClr val="000000"/>
              </a:solidFill>
              <a:prstDash val="dash"/>
              <a:miter lim="800000"/>
              <a:headEnd/>
              <a:tailEnd/>
            </a:ln>
          </p:spPr>
          <p:txBody>
            <a:bodyPr lIns="74295" tIns="8890" rIns="74295" bIns="8890"/>
            <a:lstStyle/>
            <a:p>
              <a:pPr algn="ctr">
                <a:defRPr/>
              </a:pPr>
              <a:r>
                <a:rPr kumimoji="0" lang="ja-JP" altLang="en-US" sz="2800" dirty="0">
                  <a:latin typeface="Meiryo UI" panose="020B0604030504040204" pitchFamily="50" charset="-128"/>
                  <a:ea typeface="Meiryo UI" panose="020B0604030504040204" pitchFamily="50" charset="-128"/>
                  <a:cs typeface="Meiryo UI" panose="020B0604030504040204" pitchFamily="50" charset="-128"/>
                </a:rPr>
                <a:t>受託者</a:t>
              </a:r>
            </a:p>
          </p:txBody>
        </p:sp>
        <p:sp>
          <p:nvSpPr>
            <p:cNvPr id="48135" name="Text Box 6">
              <a:extLst>
                <a:ext uri="{FF2B5EF4-FFF2-40B4-BE49-F238E27FC236}">
                  <a16:creationId xmlns:a16="http://schemas.microsoft.com/office/drawing/2014/main" id="{A74FC382-97E7-44E3-B4C7-6BBC3D339E11}"/>
                </a:ext>
              </a:extLst>
            </p:cNvPr>
            <p:cNvSpPr txBox="1">
              <a:spLocks noChangeArrowheads="1"/>
            </p:cNvSpPr>
            <p:nvPr/>
          </p:nvSpPr>
          <p:spPr bwMode="auto">
            <a:xfrm>
              <a:off x="1382" y="5254"/>
              <a:ext cx="1998" cy="805"/>
            </a:xfrm>
            <a:prstGeom prst="rect">
              <a:avLst/>
            </a:prstGeom>
            <a:solidFill>
              <a:srgbClr val="FFFFFF"/>
            </a:solidFill>
            <a:ln w="19050">
              <a:solidFill>
                <a:srgbClr val="000000"/>
              </a:solidFill>
              <a:miter lim="800000"/>
              <a:headEnd/>
              <a:tailEnd/>
            </a:ln>
          </p:spPr>
          <p:txBody>
            <a:bodyPr wrap="none" lIns="74295" tIns="8890" rIns="74295" bIns="8890" anchor="ctr" anchorCtr="1">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2700"/>
                </a:lnSpc>
              </a:pPr>
              <a:r>
                <a:rPr kumimoji="0" lang="ja-JP" altLang="en-US" sz="2800" b="1" dirty="0">
                  <a:latin typeface="Meiryo UI" panose="020B0604030504040204" pitchFamily="50" charset="-128"/>
                  <a:ea typeface="Meiryo UI" panose="020B0604030504040204" pitchFamily="50" charset="-128"/>
                </a:rPr>
                <a:t>業務担当者</a:t>
              </a:r>
              <a:endParaRPr kumimoji="0" lang="ja-JP" altLang="en-US" sz="2800" dirty="0">
                <a:latin typeface="Meiryo UI" panose="020B0604030504040204" pitchFamily="50" charset="-128"/>
                <a:ea typeface="Meiryo UI" panose="020B0604030504040204" pitchFamily="50" charset="-128"/>
              </a:endParaRPr>
            </a:p>
          </p:txBody>
        </p:sp>
        <p:sp>
          <p:nvSpPr>
            <p:cNvPr id="48136" name="Text Box 8">
              <a:extLst>
                <a:ext uri="{FF2B5EF4-FFF2-40B4-BE49-F238E27FC236}">
                  <a16:creationId xmlns:a16="http://schemas.microsoft.com/office/drawing/2014/main" id="{76F4D125-C3BD-45B4-9F8D-8062A0B805A5}"/>
                </a:ext>
              </a:extLst>
            </p:cNvPr>
            <p:cNvSpPr txBox="1">
              <a:spLocks noChangeArrowheads="1"/>
            </p:cNvSpPr>
            <p:nvPr/>
          </p:nvSpPr>
          <p:spPr bwMode="auto">
            <a:xfrm>
              <a:off x="4653" y="5168"/>
              <a:ext cx="2957" cy="1544"/>
            </a:xfrm>
            <a:prstGeom prst="rect">
              <a:avLst/>
            </a:prstGeom>
            <a:solidFill>
              <a:schemeClr val="bg1"/>
            </a:solidFill>
            <a:ln w="19050">
              <a:solidFill>
                <a:srgbClr val="000000"/>
              </a:solidFill>
              <a:miter lim="800000"/>
              <a:headEnd/>
              <a:tailEnd/>
            </a:ln>
          </p:spPr>
          <p:txBody>
            <a:bodyPr wrap="square" lIns="74295" tIns="8890" rIns="74295" bIns="889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0" lang="ja-JP" altLang="en-US" sz="2800" b="1" dirty="0">
                  <a:latin typeface="Meiryo UI" panose="020B0604030504040204" pitchFamily="50" charset="-128"/>
                  <a:ea typeface="Meiryo UI" panose="020B0604030504040204" pitchFamily="50" charset="-128"/>
                </a:rPr>
                <a:t>管理者</a:t>
              </a:r>
              <a:endParaRPr kumimoji="0" lang="ja-JP" altLang="en-US" sz="2800" dirty="0">
                <a:latin typeface="Meiryo UI" panose="020B0604030504040204" pitchFamily="50" charset="-128"/>
                <a:ea typeface="Meiryo UI" panose="020B0604030504040204" pitchFamily="50" charset="-128"/>
              </a:endParaRPr>
            </a:p>
            <a:p>
              <a:pPr algn="ctr"/>
              <a:r>
                <a:rPr kumimoji="0" lang="ja-JP" altLang="en-US" sz="2800" dirty="0">
                  <a:latin typeface="Meiryo UI" panose="020B0604030504040204" pitchFamily="50" charset="-128"/>
                  <a:ea typeface="Meiryo UI" panose="020B0604030504040204" pitchFamily="50" charset="-128"/>
                </a:rPr>
                <a:t>法人の代表者</a:t>
              </a:r>
            </a:p>
            <a:p>
              <a:pPr algn="ctr"/>
              <a:r>
                <a:rPr kumimoji="0" lang="ja-JP" altLang="en-US" sz="2800" dirty="0">
                  <a:latin typeface="Meiryo UI" panose="020B0604030504040204" pitchFamily="50" charset="-128"/>
                  <a:ea typeface="Meiryo UI" panose="020B0604030504040204" pitchFamily="50" charset="-128"/>
                </a:rPr>
                <a:t>事業管理責任者</a:t>
              </a:r>
            </a:p>
          </p:txBody>
        </p:sp>
        <p:sp>
          <p:nvSpPr>
            <p:cNvPr id="48137" name="Text Box 9">
              <a:extLst>
                <a:ext uri="{FF2B5EF4-FFF2-40B4-BE49-F238E27FC236}">
                  <a16:creationId xmlns:a16="http://schemas.microsoft.com/office/drawing/2014/main" id="{5EF65FB3-AE57-4DA4-B5BD-6BBE7A030269}"/>
                </a:ext>
              </a:extLst>
            </p:cNvPr>
            <p:cNvSpPr txBox="1">
              <a:spLocks noChangeArrowheads="1"/>
            </p:cNvSpPr>
            <p:nvPr/>
          </p:nvSpPr>
          <p:spPr bwMode="auto">
            <a:xfrm>
              <a:off x="4047" y="9874"/>
              <a:ext cx="3960" cy="944"/>
            </a:xfrm>
            <a:prstGeom prst="rect">
              <a:avLst/>
            </a:prstGeom>
            <a:solidFill>
              <a:srgbClr val="FFCCCC"/>
            </a:solidFill>
            <a:ln w="19050">
              <a:solidFill>
                <a:srgbClr val="000000"/>
              </a:solidFill>
              <a:miter lim="800000"/>
              <a:headEnd/>
              <a:tailEnd/>
            </a:ln>
          </p:spPr>
          <p:txBody>
            <a:bodyPr wrap="square" lIns="74295" tIns="8890" rIns="74295" bIns="889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800" b="1" dirty="0">
                  <a:latin typeface="Meiryo UI" panose="020B0604030504040204" pitchFamily="50" charset="-128"/>
                  <a:ea typeface="Meiryo UI" panose="020B0604030504040204" pitchFamily="50" charset="-128"/>
                </a:rPr>
                <a:t>緊急連絡先</a:t>
              </a:r>
              <a:endParaRPr kumimoji="0" lang="en-US" altLang="ja-JP" sz="2800" b="1" dirty="0">
                <a:latin typeface="Meiryo UI" panose="020B0604030504040204" pitchFamily="50" charset="-128"/>
                <a:ea typeface="Meiryo UI" panose="020B0604030504040204" pitchFamily="50" charset="-128"/>
              </a:endParaRPr>
            </a:p>
            <a:p>
              <a:pPr algn="ctr"/>
              <a:r>
                <a:rPr kumimoji="0" lang="ja-JP" altLang="en-US" sz="2800" dirty="0">
                  <a:latin typeface="Meiryo UI" panose="020B0604030504040204" pitchFamily="50" charset="-128"/>
                  <a:ea typeface="Meiryo UI" panose="020B0604030504040204" pitchFamily="50" charset="-128"/>
                </a:rPr>
                <a:t>警察署・消防署・病院</a:t>
              </a:r>
            </a:p>
          </p:txBody>
        </p:sp>
        <p:sp>
          <p:nvSpPr>
            <p:cNvPr id="9" name="Text Box 13">
              <a:extLst>
                <a:ext uri="{FF2B5EF4-FFF2-40B4-BE49-F238E27FC236}">
                  <a16:creationId xmlns:a16="http://schemas.microsoft.com/office/drawing/2014/main" id="{CA37FEC8-50C9-4FA9-87C4-E307E91ED7C9}"/>
                </a:ext>
              </a:extLst>
            </p:cNvPr>
            <p:cNvSpPr txBox="1">
              <a:spLocks noChangeArrowheads="1"/>
            </p:cNvSpPr>
            <p:nvPr/>
          </p:nvSpPr>
          <p:spPr bwMode="auto">
            <a:xfrm>
              <a:off x="8077" y="4652"/>
              <a:ext cx="2364" cy="2792"/>
            </a:xfrm>
            <a:prstGeom prst="rect">
              <a:avLst/>
            </a:prstGeom>
            <a:solidFill>
              <a:schemeClr val="accent2">
                <a:lumMod val="20000"/>
                <a:lumOff val="80000"/>
              </a:schemeClr>
            </a:solidFill>
            <a:ln w="19050">
              <a:solidFill>
                <a:srgbClr val="000000"/>
              </a:solidFill>
              <a:miter lim="800000"/>
              <a:headEnd/>
              <a:tailEnd/>
            </a:ln>
          </p:spPr>
          <p:txBody>
            <a:bodyPr wrap="square" lIns="74295" tIns="8890" rIns="74295" bIns="8890">
              <a:spAutoFit/>
            </a:bodyPr>
            <a:lstStyle/>
            <a:p>
              <a:pPr algn="ctr">
                <a:defRPr/>
              </a:pPr>
              <a:r>
                <a:rPr kumimoji="0" lang="ja-JP" altLang="en-US" sz="2800" b="1" dirty="0">
                  <a:latin typeface="Meiryo UI" panose="020B0604030504040204" pitchFamily="50" charset="-128"/>
                  <a:ea typeface="Meiryo UI" panose="020B0604030504040204" pitchFamily="50" charset="-128"/>
                  <a:cs typeface="Meiryo UI" panose="020B0604030504040204" pitchFamily="50" charset="-128"/>
                </a:rPr>
                <a:t>地元関係者</a:t>
              </a:r>
              <a:endParaRPr kumimoji="0"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800" b="1" dirty="0">
                  <a:latin typeface="Meiryo UI" panose="020B0604030504040204" pitchFamily="50" charset="-128"/>
                  <a:ea typeface="Meiryo UI" panose="020B0604030504040204" pitchFamily="50" charset="-128"/>
                  <a:cs typeface="Meiryo UI" panose="020B0604030504040204" pitchFamily="50" charset="-128"/>
                </a:rPr>
                <a:t>（機関）</a:t>
              </a:r>
              <a:endParaRPr kumimoji="0" lang="ja-JP" altLang="en-US" sz="280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800" dirty="0">
                  <a:latin typeface="Meiryo UI" panose="020B0604030504040204" pitchFamily="50" charset="-128"/>
                  <a:ea typeface="Meiryo UI" panose="020B0604030504040204" pitchFamily="50" charset="-128"/>
                  <a:cs typeface="Meiryo UI" panose="020B0604030504040204" pitchFamily="50" charset="-128"/>
                </a:rPr>
                <a:t>地元行政</a:t>
              </a:r>
            </a:p>
            <a:p>
              <a:pPr algn="ctr">
                <a:defRPr/>
              </a:pPr>
              <a:r>
                <a:rPr kumimoji="0" lang="ja-JP" altLang="en-US" sz="2800" dirty="0">
                  <a:latin typeface="Meiryo UI" panose="020B0604030504040204" pitchFamily="50" charset="-128"/>
                  <a:ea typeface="Meiryo UI" panose="020B0604030504040204" pitchFamily="50" charset="-128"/>
                  <a:cs typeface="Meiryo UI" panose="020B0604030504040204" pitchFamily="50" charset="-128"/>
                </a:rPr>
                <a:t>地元自治会</a:t>
              </a:r>
            </a:p>
            <a:p>
              <a:pPr algn="ctr">
                <a:defRPr/>
              </a:pPr>
              <a:r>
                <a:rPr kumimoji="0" lang="ja-JP" altLang="en-US" sz="2800" dirty="0">
                  <a:latin typeface="Meiryo UI" panose="020B0604030504040204" pitchFamily="50" charset="-128"/>
                  <a:ea typeface="Meiryo UI" panose="020B0604030504040204" pitchFamily="50" charset="-128"/>
                  <a:cs typeface="Meiryo UI" panose="020B0604030504040204" pitchFamily="50" charset="-128"/>
                </a:rPr>
                <a:t>土地所有者</a:t>
              </a:r>
            </a:p>
            <a:p>
              <a:pPr algn="ctr">
                <a:defRPr/>
              </a:pPr>
              <a:r>
                <a:rPr kumimoji="0" lang="ja-JP" altLang="en-US" sz="28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48139" name="Text Box 15">
              <a:extLst>
                <a:ext uri="{FF2B5EF4-FFF2-40B4-BE49-F238E27FC236}">
                  <a16:creationId xmlns:a16="http://schemas.microsoft.com/office/drawing/2014/main" id="{C73F75FA-3423-4457-B623-9743F04766F5}"/>
                </a:ext>
              </a:extLst>
            </p:cNvPr>
            <p:cNvSpPr txBox="1">
              <a:spLocks noChangeArrowheads="1"/>
            </p:cNvSpPr>
            <p:nvPr/>
          </p:nvSpPr>
          <p:spPr bwMode="auto">
            <a:xfrm>
              <a:off x="4643" y="7628"/>
              <a:ext cx="2957" cy="1544"/>
            </a:xfrm>
            <a:prstGeom prst="rect">
              <a:avLst/>
            </a:prstGeom>
            <a:solidFill>
              <a:schemeClr val="bg1"/>
            </a:solidFill>
            <a:ln w="19050">
              <a:solidFill>
                <a:srgbClr val="000000"/>
              </a:solidFill>
              <a:miter lim="800000"/>
              <a:headEnd/>
              <a:tailEnd/>
            </a:ln>
          </p:spPr>
          <p:txBody>
            <a:bodyPr lIns="74295" tIns="8890" rIns="74295" bIns="8890">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0" lang="ja-JP" altLang="en-US" sz="2800" b="1" dirty="0">
                  <a:latin typeface="Meiryo UI" panose="020B0604030504040204" pitchFamily="50" charset="-128"/>
                  <a:ea typeface="Meiryo UI" panose="020B0604030504040204" pitchFamily="50" charset="-128"/>
                </a:rPr>
                <a:t>捕獲現場</a:t>
              </a:r>
              <a:endParaRPr kumimoji="0" lang="ja-JP" altLang="en-US" sz="2800" dirty="0">
                <a:latin typeface="Meiryo UI" panose="020B0604030504040204" pitchFamily="50" charset="-128"/>
                <a:ea typeface="Meiryo UI" panose="020B0604030504040204" pitchFamily="50" charset="-128"/>
              </a:endParaRPr>
            </a:p>
            <a:p>
              <a:pPr algn="ctr"/>
              <a:r>
                <a:rPr kumimoji="0" lang="ja-JP" altLang="en-US" sz="2800" dirty="0">
                  <a:latin typeface="Meiryo UI" panose="020B0604030504040204" pitchFamily="50" charset="-128"/>
                  <a:ea typeface="Meiryo UI" panose="020B0604030504040204" pitchFamily="50" charset="-128"/>
                </a:rPr>
                <a:t>現場監督者</a:t>
              </a:r>
            </a:p>
            <a:p>
              <a:pPr algn="ctr"/>
              <a:r>
                <a:rPr kumimoji="0" lang="ja-JP" altLang="en-US" sz="2800" dirty="0">
                  <a:latin typeface="Meiryo UI" panose="020B0604030504040204" pitchFamily="50" charset="-128"/>
                  <a:ea typeface="Meiryo UI" panose="020B0604030504040204" pitchFamily="50" charset="-128"/>
                </a:rPr>
                <a:t>捕獲従事者</a:t>
              </a:r>
            </a:p>
          </p:txBody>
        </p:sp>
        <p:sp>
          <p:nvSpPr>
            <p:cNvPr id="48140" name="Text Box 6">
              <a:extLst>
                <a:ext uri="{FF2B5EF4-FFF2-40B4-BE49-F238E27FC236}">
                  <a16:creationId xmlns:a16="http://schemas.microsoft.com/office/drawing/2014/main" id="{BC9DA8AB-7549-4AA0-869B-01ADA48C4923}"/>
                </a:ext>
              </a:extLst>
            </p:cNvPr>
            <p:cNvSpPr txBox="1">
              <a:spLocks noChangeArrowheads="1"/>
            </p:cNvSpPr>
            <p:nvPr/>
          </p:nvSpPr>
          <p:spPr bwMode="auto">
            <a:xfrm>
              <a:off x="1335" y="8229"/>
              <a:ext cx="2431" cy="422"/>
            </a:xfrm>
            <a:prstGeom prst="rect">
              <a:avLst/>
            </a:prstGeom>
            <a:solidFill>
              <a:srgbClr val="FFCCFF"/>
            </a:solidFill>
            <a:ln w="38100">
              <a:solidFill>
                <a:srgbClr val="000000"/>
              </a:solidFill>
              <a:prstDash val="sysDash"/>
              <a:miter lim="800000"/>
              <a:headEnd/>
              <a:tailEnd/>
            </a:ln>
          </p:spPr>
          <p:txBody>
            <a:bodyPr lIns="74295" tIns="8890" rIns="74295" bIns="8890"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（緊急時第一報）</a:t>
              </a:r>
              <a:endParaRPr kumimoji="0" lang="ja-JP" altLang="en-US" sz="4400" dirty="0">
                <a:latin typeface="Meiryo UI" panose="020B0604030504040204" pitchFamily="50" charset="-128"/>
                <a:ea typeface="Meiryo UI" panose="020B0604030504040204" pitchFamily="50" charset="-128"/>
              </a:endParaRPr>
            </a:p>
          </p:txBody>
        </p:sp>
        <p:cxnSp>
          <p:nvCxnSpPr>
            <p:cNvPr id="48141" name="直線矢印コネクタ 217">
              <a:extLst>
                <a:ext uri="{FF2B5EF4-FFF2-40B4-BE49-F238E27FC236}">
                  <a16:creationId xmlns:a16="http://schemas.microsoft.com/office/drawing/2014/main" id="{A75F42B2-8C8C-4B8D-991F-7C4FAF1C9168}"/>
                </a:ext>
              </a:extLst>
            </p:cNvPr>
            <p:cNvCxnSpPr>
              <a:cxnSpLocks noChangeShapeType="1"/>
            </p:cNvCxnSpPr>
            <p:nvPr/>
          </p:nvCxnSpPr>
          <p:spPr bwMode="auto">
            <a:xfrm>
              <a:off x="5829" y="6799"/>
              <a:ext cx="0" cy="772"/>
            </a:xfrm>
            <a:prstGeom prst="straightConnector1">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48142" name="直線矢印コネクタ 353">
              <a:extLst>
                <a:ext uri="{FF2B5EF4-FFF2-40B4-BE49-F238E27FC236}">
                  <a16:creationId xmlns:a16="http://schemas.microsoft.com/office/drawing/2014/main" id="{AC46CF97-9B6C-4123-93EA-BF4FDE2989EA}"/>
                </a:ext>
              </a:extLst>
            </p:cNvPr>
            <p:cNvCxnSpPr>
              <a:cxnSpLocks noChangeShapeType="1"/>
            </p:cNvCxnSpPr>
            <p:nvPr/>
          </p:nvCxnSpPr>
          <p:spPr bwMode="auto">
            <a:xfrm flipV="1">
              <a:off x="6170" y="6799"/>
              <a:ext cx="0" cy="772"/>
            </a:xfrm>
            <a:prstGeom prst="straightConnector1">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8143" name="Text Box 6">
              <a:extLst>
                <a:ext uri="{FF2B5EF4-FFF2-40B4-BE49-F238E27FC236}">
                  <a16:creationId xmlns:a16="http://schemas.microsoft.com/office/drawing/2014/main" id="{FD40BE69-6038-441A-9321-F2754D5B6A15}"/>
                </a:ext>
              </a:extLst>
            </p:cNvPr>
            <p:cNvSpPr txBox="1">
              <a:spLocks noChangeArrowheads="1"/>
            </p:cNvSpPr>
            <p:nvPr/>
          </p:nvSpPr>
          <p:spPr bwMode="auto">
            <a:xfrm>
              <a:off x="4410" y="6963"/>
              <a:ext cx="1559"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（指示）</a:t>
              </a:r>
            </a:p>
          </p:txBody>
        </p:sp>
        <p:sp>
          <p:nvSpPr>
            <p:cNvPr id="48144" name="Text Box 6">
              <a:extLst>
                <a:ext uri="{FF2B5EF4-FFF2-40B4-BE49-F238E27FC236}">
                  <a16:creationId xmlns:a16="http://schemas.microsoft.com/office/drawing/2014/main" id="{B657A30C-0E07-4186-82FA-B2BE030EC3C4}"/>
                </a:ext>
              </a:extLst>
            </p:cNvPr>
            <p:cNvSpPr txBox="1">
              <a:spLocks noChangeArrowheads="1"/>
            </p:cNvSpPr>
            <p:nvPr/>
          </p:nvSpPr>
          <p:spPr bwMode="auto">
            <a:xfrm>
              <a:off x="5670" y="6984"/>
              <a:ext cx="2957"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（緊急時第一報）</a:t>
              </a:r>
            </a:p>
          </p:txBody>
        </p:sp>
        <p:cxnSp>
          <p:nvCxnSpPr>
            <p:cNvPr id="48145" name="直線矢印コネクタ 378">
              <a:extLst>
                <a:ext uri="{FF2B5EF4-FFF2-40B4-BE49-F238E27FC236}">
                  <a16:creationId xmlns:a16="http://schemas.microsoft.com/office/drawing/2014/main" id="{F6F374E1-C10A-41A2-A38F-2F13FD317851}"/>
                </a:ext>
              </a:extLst>
            </p:cNvPr>
            <p:cNvCxnSpPr>
              <a:cxnSpLocks noChangeShapeType="1"/>
            </p:cNvCxnSpPr>
            <p:nvPr/>
          </p:nvCxnSpPr>
          <p:spPr bwMode="auto">
            <a:xfrm>
              <a:off x="3644" y="5752"/>
              <a:ext cx="739" cy="0"/>
            </a:xfrm>
            <a:prstGeom prst="straightConnector1">
              <a:avLst/>
            </a:prstGeom>
            <a:noFill/>
            <a:ln w="762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48146" name="直線矢印コネクタ 379">
              <a:extLst>
                <a:ext uri="{FF2B5EF4-FFF2-40B4-BE49-F238E27FC236}">
                  <a16:creationId xmlns:a16="http://schemas.microsoft.com/office/drawing/2014/main" id="{59A69178-946D-4CEE-878B-01C7BE2A8F2C}"/>
                </a:ext>
              </a:extLst>
            </p:cNvPr>
            <p:cNvCxnSpPr>
              <a:cxnSpLocks noChangeShapeType="1"/>
            </p:cNvCxnSpPr>
            <p:nvPr/>
          </p:nvCxnSpPr>
          <p:spPr bwMode="auto">
            <a:xfrm flipH="1">
              <a:off x="3597" y="6067"/>
              <a:ext cx="739" cy="0"/>
            </a:xfrm>
            <a:prstGeom prst="straightConnector1">
              <a:avLst/>
            </a:prstGeom>
            <a:noFill/>
            <a:ln w="762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8147" name="Text Box 6">
              <a:extLst>
                <a:ext uri="{FF2B5EF4-FFF2-40B4-BE49-F238E27FC236}">
                  <a16:creationId xmlns:a16="http://schemas.microsoft.com/office/drawing/2014/main" id="{5F827D83-582B-4067-8B80-E45C9C061D65}"/>
                </a:ext>
              </a:extLst>
            </p:cNvPr>
            <p:cNvSpPr txBox="1">
              <a:spLocks noChangeArrowheads="1"/>
            </p:cNvSpPr>
            <p:nvPr/>
          </p:nvSpPr>
          <p:spPr bwMode="auto">
            <a:xfrm>
              <a:off x="3141" y="5201"/>
              <a:ext cx="17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（指示）</a:t>
              </a:r>
            </a:p>
          </p:txBody>
        </p:sp>
        <p:sp>
          <p:nvSpPr>
            <p:cNvPr id="48148" name="Text Box 6">
              <a:extLst>
                <a:ext uri="{FF2B5EF4-FFF2-40B4-BE49-F238E27FC236}">
                  <a16:creationId xmlns:a16="http://schemas.microsoft.com/office/drawing/2014/main" id="{C053131A-4E68-454F-B73E-CE23A43291C6}"/>
                </a:ext>
              </a:extLst>
            </p:cNvPr>
            <p:cNvSpPr txBox="1">
              <a:spLocks noChangeArrowheads="1"/>
            </p:cNvSpPr>
            <p:nvPr/>
          </p:nvSpPr>
          <p:spPr bwMode="auto">
            <a:xfrm>
              <a:off x="2828" y="6274"/>
              <a:ext cx="219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wrap="square"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（状況報告）</a:t>
              </a:r>
            </a:p>
          </p:txBody>
        </p:sp>
        <p:cxnSp>
          <p:nvCxnSpPr>
            <p:cNvPr id="48150" name="直線矢印コネクタ 7262">
              <a:extLst>
                <a:ext uri="{FF2B5EF4-FFF2-40B4-BE49-F238E27FC236}">
                  <a16:creationId xmlns:a16="http://schemas.microsoft.com/office/drawing/2014/main" id="{E4B7EE6E-D999-4D3E-9216-9026A9C7C5EB}"/>
                </a:ext>
              </a:extLst>
            </p:cNvPr>
            <p:cNvCxnSpPr>
              <a:cxnSpLocks noChangeShapeType="1"/>
            </p:cNvCxnSpPr>
            <p:nvPr/>
          </p:nvCxnSpPr>
          <p:spPr bwMode="auto">
            <a:xfrm flipV="1">
              <a:off x="7844" y="7562"/>
              <a:ext cx="1351" cy="1197"/>
            </a:xfrm>
            <a:prstGeom prst="straightConnector1">
              <a:avLst/>
            </a:prstGeom>
            <a:noFill/>
            <a:ln w="7620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48151" name="Text Box 6">
              <a:extLst>
                <a:ext uri="{FF2B5EF4-FFF2-40B4-BE49-F238E27FC236}">
                  <a16:creationId xmlns:a16="http://schemas.microsoft.com/office/drawing/2014/main" id="{E3AF8637-731A-4E40-9E54-F15220C31C1E}"/>
                </a:ext>
              </a:extLst>
            </p:cNvPr>
            <p:cNvSpPr txBox="1">
              <a:spLocks noChangeArrowheads="1"/>
            </p:cNvSpPr>
            <p:nvPr/>
          </p:nvSpPr>
          <p:spPr bwMode="auto">
            <a:xfrm>
              <a:off x="7681" y="8420"/>
              <a:ext cx="330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（地元との調整・連絡）</a:t>
              </a:r>
            </a:p>
          </p:txBody>
        </p:sp>
        <p:cxnSp>
          <p:nvCxnSpPr>
            <p:cNvPr id="48152" name="直線矢印コネクタ 399">
              <a:extLst>
                <a:ext uri="{FF2B5EF4-FFF2-40B4-BE49-F238E27FC236}">
                  <a16:creationId xmlns:a16="http://schemas.microsoft.com/office/drawing/2014/main" id="{E065FB3D-08B5-4F5F-9EF0-DCEB719B1DB5}"/>
                </a:ext>
              </a:extLst>
            </p:cNvPr>
            <p:cNvCxnSpPr>
              <a:cxnSpLocks noChangeShapeType="1"/>
            </p:cNvCxnSpPr>
            <p:nvPr/>
          </p:nvCxnSpPr>
          <p:spPr bwMode="auto">
            <a:xfrm>
              <a:off x="5988" y="9303"/>
              <a:ext cx="0" cy="541"/>
            </a:xfrm>
            <a:prstGeom prst="straightConnector1">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8153" name="Text Box 6">
              <a:extLst>
                <a:ext uri="{FF2B5EF4-FFF2-40B4-BE49-F238E27FC236}">
                  <a16:creationId xmlns:a16="http://schemas.microsoft.com/office/drawing/2014/main" id="{46A47F0F-C929-40FF-BF98-B872E918304B}"/>
                </a:ext>
              </a:extLst>
            </p:cNvPr>
            <p:cNvSpPr txBox="1">
              <a:spLocks noChangeArrowheads="1"/>
            </p:cNvSpPr>
            <p:nvPr/>
          </p:nvSpPr>
          <p:spPr bwMode="auto">
            <a:xfrm>
              <a:off x="6027" y="9353"/>
              <a:ext cx="225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（緊急時の通報）</a:t>
              </a:r>
            </a:p>
          </p:txBody>
        </p:sp>
        <p:sp>
          <p:nvSpPr>
            <p:cNvPr id="48154" name="Text Box 6">
              <a:extLst>
                <a:ext uri="{FF2B5EF4-FFF2-40B4-BE49-F238E27FC236}">
                  <a16:creationId xmlns:a16="http://schemas.microsoft.com/office/drawing/2014/main" id="{83FF4222-F242-4EAE-8075-E67C442F141C}"/>
                </a:ext>
              </a:extLst>
            </p:cNvPr>
            <p:cNvSpPr txBox="1">
              <a:spLocks noChangeArrowheads="1"/>
            </p:cNvSpPr>
            <p:nvPr/>
          </p:nvSpPr>
          <p:spPr bwMode="auto">
            <a:xfrm>
              <a:off x="1810" y="7628"/>
              <a:ext cx="1780"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（指示）</a:t>
              </a:r>
              <a:endParaRPr kumimoji="0" lang="ja-JP" altLang="en-US" sz="4400" dirty="0">
                <a:latin typeface="Meiryo UI" panose="020B0604030504040204" pitchFamily="50" charset="-128"/>
                <a:ea typeface="Meiryo UI" panose="020B0604030504040204" pitchFamily="50" charset="-128"/>
              </a:endParaRPr>
            </a:p>
          </p:txBody>
        </p:sp>
      </p:grpSp>
      <p:sp>
        <p:nvSpPr>
          <p:cNvPr id="30" name="テキスト ボックス 29">
            <a:extLst>
              <a:ext uri="{FF2B5EF4-FFF2-40B4-BE49-F238E27FC236}">
                <a16:creationId xmlns:a16="http://schemas.microsoft.com/office/drawing/2014/main" id="{C3E45346-A742-413E-A4ED-D5C8A043A796}"/>
              </a:ext>
            </a:extLst>
          </p:cNvPr>
          <p:cNvSpPr txBox="1"/>
          <p:nvPr/>
        </p:nvSpPr>
        <p:spPr>
          <a:xfrm>
            <a:off x="6677026" y="1"/>
            <a:ext cx="2466975"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58</a:t>
            </a:r>
            <a:r>
              <a:rPr lang="ja-JP" altLang="en-US" sz="2000" dirty="0">
                <a:latin typeface="+mn-ea"/>
                <a:ea typeface="+mn-ea"/>
              </a:rPr>
              <a:t>ページ</a:t>
            </a:r>
          </a:p>
        </p:txBody>
      </p:sp>
      <p:sp>
        <p:nvSpPr>
          <p:cNvPr id="2" name="正方形/長方形 1"/>
          <p:cNvSpPr/>
          <p:nvPr/>
        </p:nvSpPr>
        <p:spPr>
          <a:xfrm>
            <a:off x="2771526" y="0"/>
            <a:ext cx="3716055" cy="584775"/>
          </a:xfrm>
          <a:prstGeom prst="rect">
            <a:avLst/>
          </a:prstGeom>
        </p:spPr>
        <p:txBody>
          <a:bodyPr wrap="square">
            <a:spAutoFit/>
          </a:bodyPr>
          <a:lstStyle/>
          <a:p>
            <a:pPr marL="0" indent="0" algn="ctr" fontAlgn="auto">
              <a:buNone/>
              <a:defRPr/>
            </a:pPr>
            <a:r>
              <a:rPr kumimoji="0" lang="ja-JP" altLang="en-US" sz="3200" dirty="0"/>
              <a:t>連絡体制図（例）</a:t>
            </a:r>
            <a:endParaRPr kumimoji="0" lang="en-US" altLang="ja-JP" sz="3200" dirty="0"/>
          </a:p>
        </p:txBody>
      </p:sp>
      <p:cxnSp>
        <p:nvCxnSpPr>
          <p:cNvPr id="10" name="直線矢印コネクタ 9">
            <a:extLst>
              <a:ext uri="{FF2B5EF4-FFF2-40B4-BE49-F238E27FC236}">
                <a16:creationId xmlns:a16="http://schemas.microsoft.com/office/drawing/2014/main" id="{B1C69CB6-9E26-9F89-B555-69D4F5F05DD9}"/>
              </a:ext>
            </a:extLst>
          </p:cNvPr>
          <p:cNvCxnSpPr>
            <a:cxnSpLocks/>
          </p:cNvCxnSpPr>
          <p:nvPr/>
        </p:nvCxnSpPr>
        <p:spPr>
          <a:xfrm flipV="1">
            <a:off x="1065229" y="1981158"/>
            <a:ext cx="0" cy="1728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8ADF7D93-BC0C-B729-272D-2D0D09DBDA53}"/>
              </a:ext>
            </a:extLst>
          </p:cNvPr>
          <p:cNvCxnSpPr/>
          <p:nvPr/>
        </p:nvCxnSpPr>
        <p:spPr>
          <a:xfrm>
            <a:off x="1065228" y="3675134"/>
            <a:ext cx="2160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64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2244436"/>
            <a:ext cx="8820000" cy="37776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作業手順や人員配置等に関する考え方を記載。</a:t>
            </a:r>
          </a:p>
          <a:p>
            <a:pPr marL="541338" indent="-541338" fontAlgn="auto">
              <a:buFont typeface="Wingdings" panose="05000000000000000000" pitchFamily="2" charset="2"/>
              <a:buChar char="q"/>
              <a:defRPr/>
            </a:pPr>
            <a:r>
              <a:rPr kumimoji="0" lang="ja-JP" altLang="en-US" sz="3600" dirty="0">
                <a:solidFill>
                  <a:schemeClr val="tx1"/>
                </a:solidFill>
              </a:rPr>
              <a:t>事業を実施する際に、現場に救急救命に関する知識を有する事業従事者を配置する方針を記載。</a:t>
            </a:r>
          </a:p>
          <a:p>
            <a:pPr lvl="1" fontAlgn="auto">
              <a:buFont typeface="Wingdings" panose="05000000000000000000" pitchFamily="2" charset="2"/>
              <a:buChar char="Ø"/>
              <a:defRPr/>
            </a:pPr>
            <a:r>
              <a:rPr kumimoji="0" lang="ja-JP" altLang="en-US" sz="3400" dirty="0">
                <a:solidFill>
                  <a:schemeClr val="tx1"/>
                </a:solidFill>
              </a:rPr>
              <a:t>現場に複数配置することが望ましい</a:t>
            </a:r>
            <a:endParaRPr kumimoji="0" lang="en-US" altLang="ja-JP" sz="34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48</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60554"/>
            <a:ext cx="9144001" cy="1323439"/>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dirty="0">
                <a:solidFill>
                  <a:srgbClr val="C00000"/>
                </a:solidFill>
                <a:latin typeface="ＭＳ ゴシック" panose="020B0609070205080204" pitchFamily="49" charset="-128"/>
                <a:ea typeface="ＭＳ ゴシック" panose="020B0609070205080204" pitchFamily="49" charset="-128"/>
              </a:rPr>
              <a:t>2</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鳥獣捕獲等事業を実施する際の安全</a:t>
            </a:r>
            <a:r>
              <a:rPr kumimoji="0" lang="en-US" altLang="ja-JP" sz="4000" b="1" dirty="0">
                <a:solidFill>
                  <a:srgbClr val="C00000"/>
                </a:solidFill>
                <a:latin typeface="ＭＳ ゴシック" panose="020B0609070205080204" pitchFamily="49" charset="-128"/>
                <a:ea typeface="ＭＳ ゴシック" panose="020B0609070205080204" pitchFamily="49" charset="-128"/>
              </a:rPr>
              <a:t>   </a:t>
            </a:r>
          </a:p>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の確保のための配慮事項</a:t>
            </a:r>
          </a:p>
        </p:txBody>
      </p:sp>
    </p:spTree>
    <p:extLst>
      <p:ext uri="{BB962C8B-B14F-4D97-AF65-F5344CB8AC3E}">
        <p14:creationId xmlns:p14="http://schemas.microsoft.com/office/powerpoint/2010/main" val="414574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2244436"/>
            <a:ext cx="8820000" cy="411941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0" fontAlgn="base" latinLnBrk="0" hangingPunct="0">
              <a:lnSpc>
                <a:spcPct val="100000"/>
              </a:lnSpc>
              <a:spcBef>
                <a:spcPct val="30000"/>
              </a:spcBef>
              <a:spcAft>
                <a:spcPct val="0"/>
              </a:spcAft>
              <a:buClrTx/>
              <a:buSzTx/>
              <a:buNone/>
              <a:tabLst/>
              <a:defRPr/>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ａ．銃器</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None/>
              <a:tabLst/>
              <a:defRPr/>
            </a:pPr>
            <a:r>
              <a:rPr lang="ja-JP" altLang="en-US" sz="3600" dirty="0">
                <a:solidFill>
                  <a:srgbClr val="000000"/>
                </a:solidFill>
                <a:latin typeface="ＭＳ ゴシック" panose="020B0609070205080204" pitchFamily="49" charset="-128"/>
                <a:ea typeface="ＭＳ ゴシック" panose="020B0609070205080204" pitchFamily="49" charset="-128"/>
              </a:rPr>
              <a:t>ｂ．</a:t>
            </a: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網・わな</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None/>
              <a:tabLst/>
              <a:defRPr/>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ｃ．銃器を使用する場合には次の２項を</a:t>
            </a:r>
            <a:endParaRPr lang="en-US" altLang="ja-JP" sz="3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None/>
              <a:tabLst/>
              <a:defRPr/>
            </a:pPr>
            <a:r>
              <a:rPr lang="ja-JP" altLang="en-US" sz="3600" dirty="0">
                <a:solidFill>
                  <a:srgbClr val="000000"/>
                </a:solidFill>
                <a:latin typeface="ＭＳ ゴシック" panose="020B0609070205080204" pitchFamily="49" charset="-128"/>
                <a:ea typeface="ＭＳ ゴシック" panose="020B0609070205080204" pitchFamily="49" charset="-128"/>
              </a:rPr>
              <a:t>　　追加記載</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lvl="5" eaLnBrk="0" hangingPunct="0">
              <a:lnSpc>
                <a:spcPct val="100000"/>
              </a:lnSpc>
              <a:spcBef>
                <a:spcPct val="30000"/>
              </a:spcBef>
              <a:spcAft>
                <a:spcPct val="0"/>
              </a:spcAft>
              <a:buFont typeface="Wingdings" panose="05000000000000000000" pitchFamily="2" charset="2"/>
              <a:buChar char="ü"/>
              <a:defRPr/>
            </a:pPr>
            <a:r>
              <a:rPr lang="ja-JP" altLang="en-US" sz="3200" dirty="0">
                <a:solidFill>
                  <a:srgbClr val="000000"/>
                </a:solidFill>
                <a:latin typeface="ＭＳ ゴシック" panose="020B0609070205080204" pitchFamily="49" charset="-128"/>
                <a:ea typeface="ＭＳ ゴシック" panose="020B0609070205080204" pitchFamily="49" charset="-128"/>
              </a:rPr>
              <a:t>射撃場における射撃練習に関する事項</a:t>
            </a:r>
            <a:endParaRPr lang="en-US" altLang="ja-JP" sz="3200" dirty="0">
              <a:solidFill>
                <a:srgbClr val="000000"/>
              </a:solidFill>
              <a:latin typeface="ＭＳ ゴシック" panose="020B0609070205080204" pitchFamily="49" charset="-128"/>
              <a:ea typeface="ＭＳ ゴシック" panose="020B0609070205080204" pitchFamily="49" charset="-128"/>
            </a:endParaRPr>
          </a:p>
          <a:p>
            <a:pPr lvl="5" eaLnBrk="0" hangingPunct="0">
              <a:lnSpc>
                <a:spcPct val="100000"/>
              </a:lnSpc>
              <a:spcBef>
                <a:spcPct val="30000"/>
              </a:spcBef>
              <a:spcAft>
                <a:spcPct val="0"/>
              </a:spcAft>
              <a:buFont typeface="Wingdings" panose="05000000000000000000" pitchFamily="2" charset="2"/>
              <a:buChar char="ü"/>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銃器の保管および使用に関する事項</a:t>
            </a: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48-49</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60554"/>
            <a:ext cx="9144001" cy="1323439"/>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dirty="0">
                <a:solidFill>
                  <a:srgbClr val="C00000"/>
                </a:solidFill>
                <a:latin typeface="ＭＳ ゴシック" panose="020B0609070205080204" pitchFamily="49" charset="-128"/>
                <a:ea typeface="ＭＳ ゴシック" panose="020B0609070205080204" pitchFamily="49" charset="-128"/>
              </a:rPr>
              <a:t>3</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猟具の定期的な点検計画及び安全な</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a:p>
            <a:r>
              <a:rPr kumimoji="0" lang="en-US" altLang="ja-JP"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取扱いに関する事項</a:t>
            </a:r>
          </a:p>
        </p:txBody>
      </p:sp>
    </p:spTree>
    <p:extLst>
      <p:ext uri="{BB962C8B-B14F-4D97-AF65-F5344CB8AC3E}">
        <p14:creationId xmlns:p14="http://schemas.microsoft.com/office/powerpoint/2010/main" val="326746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505528"/>
            <a:ext cx="8820000" cy="451658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銃器の点検に関する計画を記載</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点検方法</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頻度</a:t>
            </a:r>
          </a:p>
          <a:p>
            <a:pPr marL="541338" indent="-541338" fontAlgn="auto">
              <a:buFont typeface="Wingdings" panose="05000000000000000000" pitchFamily="2" charset="2"/>
              <a:buChar char="q"/>
              <a:defRPr/>
            </a:pPr>
            <a:r>
              <a:rPr kumimoji="0" lang="ja-JP" altLang="en-US" sz="3600" dirty="0">
                <a:solidFill>
                  <a:schemeClr val="tx1"/>
                </a:solidFill>
              </a:rPr>
              <a:t>銃器の取扱いについて捕獲従事者に遵守させる事項を記載</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脱包確認</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矢先の確認</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バックストップ（安土）の確保　等</a:t>
            </a:r>
            <a:endParaRPr kumimoji="0" lang="en-US" altLang="ja-JP" sz="36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48</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57274"/>
            <a:ext cx="9144001" cy="707886"/>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dirty="0">
                <a:solidFill>
                  <a:srgbClr val="C00000"/>
                </a:solidFill>
                <a:latin typeface="ＭＳ ゴシック" panose="020B0609070205080204" pitchFamily="49" charset="-128"/>
                <a:ea typeface="ＭＳ ゴシック" panose="020B0609070205080204" pitchFamily="49" charset="-128"/>
              </a:rPr>
              <a:t>a.</a:t>
            </a:r>
            <a:r>
              <a:rPr kumimoji="0" lang="ja-JP" altLang="en-US" sz="4000" b="1" dirty="0">
                <a:solidFill>
                  <a:srgbClr val="C00000"/>
                </a:solidFill>
                <a:latin typeface="ＭＳ ゴシック" panose="020B0609070205080204" pitchFamily="49" charset="-128"/>
                <a:ea typeface="ＭＳ ゴシック" panose="020B0609070205080204" pitchFamily="49" charset="-128"/>
              </a:rPr>
              <a:t>銃器</a:t>
            </a:r>
            <a:endParaRPr kumimoji="0" lang="ja-JP" altLang="en-US" sz="4000" b="1" u="sng"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1094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38</a:t>
            </a:r>
            <a:r>
              <a:rPr lang="ja-JP" altLang="en-US" sz="2000" dirty="0">
                <a:latin typeface="+mn-ea"/>
                <a:ea typeface="+mn-ea"/>
              </a:rPr>
              <a:t>ページ</a:t>
            </a:r>
          </a:p>
        </p:txBody>
      </p:sp>
      <p:sp>
        <p:nvSpPr>
          <p:cNvPr id="3" name="テキスト ボックス 2"/>
          <p:cNvSpPr txBox="1"/>
          <p:nvPr/>
        </p:nvSpPr>
        <p:spPr>
          <a:xfrm>
            <a:off x="477672" y="1728251"/>
            <a:ext cx="8472364" cy="4493545"/>
          </a:xfrm>
          <a:prstGeom prst="rect">
            <a:avLst/>
          </a:prstGeom>
          <a:noFill/>
        </p:spPr>
        <p:txBody>
          <a:bodyPr wrap="square" rtlCol="0">
            <a:noAutofit/>
          </a:bodyPr>
          <a:lstStyle/>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都道府県知事の認定を受けた事業者</a:t>
            </a:r>
            <a:endParaRPr lang="en-US" altLang="ja-JP" sz="3600" dirty="0">
              <a:latin typeface="ＭＳ ゴシック" panose="020B0609070205080204" pitchFamily="49" charset="-128"/>
              <a:ea typeface="ＭＳ ゴシック" panose="020B0609070205080204" pitchFamily="49" charset="-128"/>
            </a:endParaRPr>
          </a:p>
          <a:p>
            <a:pPr marL="901700" indent="-352425" defTabSz="1346200">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安全管理体制を確保</a:t>
            </a:r>
            <a:endParaRPr lang="en-US" altLang="ja-JP" sz="3600" dirty="0">
              <a:latin typeface="ＭＳ ゴシック" panose="020B0609070205080204" pitchFamily="49" charset="-128"/>
              <a:ea typeface="ＭＳ ゴシック" panose="020B0609070205080204" pitchFamily="49" charset="-128"/>
            </a:endParaRPr>
          </a:p>
          <a:p>
            <a:pPr marL="901700" indent="-352425" defTabSz="1346200">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適正かつ効率的に鳥獣の捕獲を実施</a:t>
            </a:r>
            <a:endParaRPr lang="en-US" altLang="ja-JP" sz="3600" dirty="0">
              <a:latin typeface="ＭＳ ゴシック" panose="020B0609070205080204" pitchFamily="49" charset="-128"/>
              <a:ea typeface="ＭＳ ゴシック" panose="020B0609070205080204" pitchFamily="49" charset="-128"/>
            </a:endParaRPr>
          </a:p>
          <a:p>
            <a:pPr marL="796925" defTabSz="1346200">
              <a:lnSpc>
                <a:spcPts val="1200"/>
              </a:lnSpc>
              <a:buClr>
                <a:schemeClr val="accent1"/>
              </a:buClr>
            </a:pPr>
            <a:endParaRPr lang="ja-JP" altLang="en-US"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公的な鳥獣捕獲等の業務を契約を結んで受託</a:t>
            </a:r>
            <a:endParaRPr lang="en-US" altLang="ja-JP" sz="3600" dirty="0">
              <a:latin typeface="ＭＳ ゴシック" panose="020B0609070205080204" pitchFamily="49" charset="-128"/>
              <a:ea typeface="ＭＳ ゴシック" panose="020B0609070205080204" pitchFamily="49" charset="-128"/>
            </a:endParaRPr>
          </a:p>
          <a:p>
            <a:pPr marL="901700" indent="-352425" defTabSz="1254125">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契約を適切に遂行する義務がある</a:t>
            </a:r>
            <a:endParaRPr lang="en-US" altLang="ja-JP" sz="36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9D5FBDD2-F35B-8C8E-F707-2666F55D9309}"/>
              </a:ext>
            </a:extLst>
          </p:cNvPr>
          <p:cNvSpPr txBox="1"/>
          <p:nvPr/>
        </p:nvSpPr>
        <p:spPr>
          <a:xfrm>
            <a:off x="0" y="757244"/>
            <a:ext cx="7391767" cy="707886"/>
          </a:xfrm>
          <a:prstGeom prst="rect">
            <a:avLst/>
          </a:prstGeom>
          <a:noFill/>
        </p:spPr>
        <p:txBody>
          <a:bodyPr wrap="none" rtlCol="0">
            <a:spAutoFit/>
          </a:bodyPr>
          <a:lstStyle/>
          <a:p>
            <a:r>
              <a:rPr lang="en-US" altLang="ja-JP" sz="4000" b="1" dirty="0">
                <a:latin typeface="ＭＳ ゴシック" panose="020B0609070205080204" pitchFamily="49" charset="-128"/>
                <a:ea typeface="ＭＳ ゴシック" panose="020B0609070205080204" pitchFamily="49" charset="-128"/>
              </a:rPr>
              <a:t> </a:t>
            </a:r>
            <a:r>
              <a:rPr lang="en-US" altLang="ja-JP" sz="4000" b="1" u="sng" dirty="0">
                <a:solidFill>
                  <a:srgbClr val="C00000"/>
                </a:solidFill>
                <a:latin typeface="ＭＳ ゴシック" panose="020B0609070205080204" pitchFamily="49" charset="-128"/>
                <a:ea typeface="ＭＳ ゴシック" panose="020B0609070205080204" pitchFamily="49" charset="-128"/>
              </a:rPr>
              <a:t>(1)</a:t>
            </a:r>
            <a:r>
              <a:rPr lang="ja-JP" altLang="en-US" sz="4000" b="1" u="sng" dirty="0">
                <a:solidFill>
                  <a:srgbClr val="C00000"/>
                </a:solidFill>
                <a:latin typeface="ＭＳ ゴシック" panose="020B0609070205080204" pitchFamily="49" charset="-128"/>
                <a:ea typeface="ＭＳ ゴシック" panose="020B0609070205080204" pitchFamily="49" charset="-128"/>
              </a:rPr>
              <a:t>認定鳥獣捕獲等事業者とは</a:t>
            </a:r>
            <a:endParaRPr lang="en-US" altLang="ja-JP"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8171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505528"/>
            <a:ext cx="8820000" cy="451658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網・わなの点検に関する計画を記載</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点検方法</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頻度</a:t>
            </a:r>
          </a:p>
          <a:p>
            <a:pPr marL="541338" indent="-541338" fontAlgn="auto">
              <a:buFont typeface="Wingdings" panose="05000000000000000000" pitchFamily="2" charset="2"/>
              <a:buChar char="q"/>
              <a:defRPr/>
            </a:pPr>
            <a:r>
              <a:rPr kumimoji="0" lang="ja-JP" altLang="en-US" sz="3600" dirty="0">
                <a:solidFill>
                  <a:schemeClr val="tx1"/>
                </a:solidFill>
              </a:rPr>
              <a:t>網・わなの取扱いについて捕獲従事者に遵守させる事項を記載</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設置時の標識の設置方法</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錯誤捕獲防止の方法　　　　　等</a:t>
            </a:r>
            <a:endParaRPr kumimoji="0" lang="en-US" altLang="ja-JP" sz="36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48</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57274"/>
            <a:ext cx="9144001" cy="707886"/>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dirty="0">
                <a:solidFill>
                  <a:srgbClr val="C00000"/>
                </a:solidFill>
                <a:latin typeface="ＭＳ ゴシック" panose="020B0609070205080204" pitchFamily="49" charset="-128"/>
                <a:ea typeface="ＭＳ ゴシック" panose="020B0609070205080204" pitchFamily="49" charset="-128"/>
              </a:rPr>
              <a:t>b.</a:t>
            </a:r>
            <a:r>
              <a:rPr kumimoji="0" lang="ja-JP" altLang="en-US" sz="4000" b="1" dirty="0">
                <a:solidFill>
                  <a:srgbClr val="C00000"/>
                </a:solidFill>
                <a:latin typeface="ＭＳ ゴシック" panose="020B0609070205080204" pitchFamily="49" charset="-128"/>
                <a:ea typeface="ＭＳ ゴシック" panose="020B0609070205080204" pitchFamily="49" charset="-128"/>
              </a:rPr>
              <a:t>網・わな</a:t>
            </a:r>
            <a:endParaRPr kumimoji="0" lang="ja-JP" altLang="en-US" sz="4000" b="1" u="sng"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8944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505528"/>
            <a:ext cx="8820000" cy="451658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射撃場における射撃を捕獲従事者に１年間に２回以上実施させることに関する事項</a:t>
            </a:r>
            <a:endParaRPr kumimoji="0" lang="en-US" altLang="ja-JP" sz="3600" dirty="0">
              <a:solidFill>
                <a:schemeClr val="tx1"/>
              </a:solidFill>
            </a:endParaRPr>
          </a:p>
          <a:p>
            <a:pPr marL="541338" indent="-541338" fontAlgn="auto">
              <a:buFont typeface="Wingdings" panose="05000000000000000000" pitchFamily="2" charset="2"/>
              <a:buChar char="q"/>
              <a:defRPr/>
            </a:pP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400" dirty="0">
                <a:solidFill>
                  <a:schemeClr val="tx1"/>
                </a:solidFill>
              </a:rPr>
              <a:t>射撃場における射撃練習の頻度及び内容を記載</a:t>
            </a:r>
            <a:endParaRPr kumimoji="0" lang="en-US" altLang="ja-JP" sz="3400" dirty="0">
              <a:solidFill>
                <a:schemeClr val="tx1"/>
              </a:solidFill>
            </a:endParaRPr>
          </a:p>
          <a:p>
            <a:pPr lvl="1" fontAlgn="auto">
              <a:buFont typeface="Wingdings" panose="05000000000000000000" pitchFamily="2" charset="2"/>
              <a:buChar char="Ø"/>
              <a:defRPr/>
            </a:pPr>
            <a:r>
              <a:rPr kumimoji="0" lang="ja-JP" altLang="en-US" sz="3400" dirty="0">
                <a:solidFill>
                  <a:schemeClr val="tx1"/>
                </a:solidFill>
              </a:rPr>
              <a:t>全ての捕獲従事者が</a:t>
            </a:r>
            <a:r>
              <a:rPr kumimoji="0" lang="ja-JP" altLang="en-US" sz="3400" dirty="0">
                <a:solidFill>
                  <a:srgbClr val="C00000"/>
                </a:solidFill>
              </a:rPr>
              <a:t>１年間に少なくとも２回以上</a:t>
            </a:r>
            <a:r>
              <a:rPr kumimoji="0" lang="ja-JP" altLang="en-US" sz="3400" dirty="0">
                <a:solidFill>
                  <a:schemeClr val="tx1"/>
                </a:solidFill>
              </a:rPr>
              <a:t>実施する。</a:t>
            </a:r>
            <a:endParaRPr kumimoji="0" lang="en-US" altLang="ja-JP" sz="34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48-49</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57274"/>
            <a:ext cx="9144001" cy="707886"/>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dirty="0">
                <a:solidFill>
                  <a:srgbClr val="C00000"/>
                </a:solidFill>
                <a:latin typeface="ＭＳ ゴシック" panose="020B0609070205080204" pitchFamily="49" charset="-128"/>
                <a:ea typeface="ＭＳ ゴシック" panose="020B0609070205080204" pitchFamily="49" charset="-128"/>
              </a:rPr>
              <a:t>c.</a:t>
            </a:r>
            <a:r>
              <a:rPr kumimoji="0" lang="ja-JP" altLang="en-US" sz="4000" b="1" dirty="0">
                <a:solidFill>
                  <a:srgbClr val="C00000"/>
                </a:solidFill>
                <a:latin typeface="ＭＳ ゴシック" panose="020B0609070205080204" pitchFamily="49" charset="-128"/>
                <a:ea typeface="ＭＳ ゴシック" panose="020B0609070205080204" pitchFamily="49" charset="-128"/>
              </a:rPr>
              <a:t>銃器を使用する場合の追加記載</a:t>
            </a:r>
          </a:p>
        </p:txBody>
      </p:sp>
    </p:spTree>
    <p:extLst>
      <p:ext uri="{BB962C8B-B14F-4D97-AF65-F5344CB8AC3E}">
        <p14:creationId xmlns:p14="http://schemas.microsoft.com/office/powerpoint/2010/main" val="53533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1505528"/>
            <a:ext cx="8820000" cy="451658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銃器の保管及び使用に関する事項</a:t>
            </a:r>
            <a:endParaRPr kumimoji="0" lang="en-US" altLang="ja-JP" sz="3400" dirty="0">
              <a:solidFill>
                <a:schemeClr val="tx1"/>
              </a:solidFill>
            </a:endParaRPr>
          </a:p>
          <a:p>
            <a:pPr lvl="1" fontAlgn="auto">
              <a:buFont typeface="Wingdings" panose="05000000000000000000" pitchFamily="2" charset="2"/>
              <a:buChar char="Ø"/>
              <a:defRPr/>
            </a:pPr>
            <a:r>
              <a:rPr kumimoji="0" lang="ja-JP" altLang="en-US" sz="3400" dirty="0">
                <a:solidFill>
                  <a:schemeClr val="tx1"/>
                </a:solidFill>
              </a:rPr>
              <a:t>捕獲従事者が、事業被害防止目的でライフルを使用する場合は、ライフル銃の保管及び使用に関する取り決めを遵守することについて記載。</a:t>
            </a:r>
            <a:endParaRPr kumimoji="0" lang="en-US" altLang="ja-JP" sz="3400" dirty="0">
              <a:solidFill>
                <a:schemeClr val="tx1"/>
              </a:solidFill>
            </a:endParaRPr>
          </a:p>
          <a:p>
            <a:pPr lvl="1" fontAlgn="auto">
              <a:buFont typeface="Wingdings" panose="05000000000000000000" pitchFamily="2" charset="2"/>
              <a:buChar char="Ø"/>
              <a:defRPr/>
            </a:pPr>
            <a:endParaRPr kumimoji="0" lang="ja-JP" altLang="en-US" sz="34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48-49</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57274"/>
            <a:ext cx="9144001" cy="707886"/>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dirty="0">
                <a:solidFill>
                  <a:srgbClr val="C00000"/>
                </a:solidFill>
                <a:latin typeface="ＭＳ ゴシック" panose="020B0609070205080204" pitchFamily="49" charset="-128"/>
                <a:ea typeface="ＭＳ ゴシック" panose="020B0609070205080204" pitchFamily="49" charset="-128"/>
              </a:rPr>
              <a:t>c.</a:t>
            </a:r>
            <a:r>
              <a:rPr kumimoji="0" lang="ja-JP" altLang="en-US" sz="4000" b="1" dirty="0">
                <a:solidFill>
                  <a:srgbClr val="C00000"/>
                </a:solidFill>
                <a:latin typeface="ＭＳ ゴシック" panose="020B0609070205080204" pitchFamily="49" charset="-128"/>
                <a:ea typeface="ＭＳ ゴシック" panose="020B0609070205080204" pitchFamily="49" charset="-128"/>
              </a:rPr>
              <a:t>銃器を使用する場合の追加記載</a:t>
            </a:r>
          </a:p>
        </p:txBody>
      </p:sp>
    </p:spTree>
    <p:extLst>
      <p:ext uri="{BB962C8B-B14F-4D97-AF65-F5344CB8AC3E}">
        <p14:creationId xmlns:p14="http://schemas.microsoft.com/office/powerpoint/2010/main" val="1460009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49</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1" y="660554"/>
            <a:ext cx="9144001" cy="1323439"/>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4)</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事業従事者の心身の健康状態の把握</a:t>
            </a:r>
            <a:endParaRPr kumimoji="0" lang="en-US" altLang="ja-JP" sz="4000" b="1" u="sng" dirty="0">
              <a:solidFill>
                <a:srgbClr val="C00000"/>
              </a:solidFill>
              <a:latin typeface="ＭＳ ゴシック" panose="020B0609070205080204" pitchFamily="49" charset="-128"/>
              <a:ea typeface="ＭＳ ゴシック" panose="020B0609070205080204" pitchFamily="49" charset="-128"/>
            </a:endParaRPr>
          </a:p>
          <a:p>
            <a:r>
              <a:rPr kumimoji="0" lang="en-US" altLang="ja-JP"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に関する事項</a:t>
            </a:r>
          </a:p>
        </p:txBody>
      </p:sp>
      <p:sp>
        <p:nvSpPr>
          <p:cNvPr id="2" name="コンテンツ プレースホルダー 2">
            <a:extLst>
              <a:ext uri="{FF2B5EF4-FFF2-40B4-BE49-F238E27FC236}">
                <a16:creationId xmlns:a16="http://schemas.microsoft.com/office/drawing/2014/main" id="{DAB29371-3D2B-758B-58C7-9998E07DEBE8}"/>
              </a:ext>
            </a:extLst>
          </p:cNvPr>
          <p:cNvSpPr txBox="1">
            <a:spLocks/>
          </p:cNvSpPr>
          <p:nvPr/>
        </p:nvSpPr>
        <p:spPr>
          <a:xfrm>
            <a:off x="324000" y="2318326"/>
            <a:ext cx="8820000" cy="37037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事業従事者の心身の健康状態の把握頻度と方法について記載</a:t>
            </a:r>
            <a:endParaRPr kumimoji="0" lang="en-US" altLang="ja-JP" sz="3600" dirty="0">
              <a:solidFill>
                <a:schemeClr val="tx1"/>
              </a:solidFill>
            </a:endParaRPr>
          </a:p>
          <a:p>
            <a:pPr marL="541338" indent="-541338" fontAlgn="auto">
              <a:buFont typeface="Wingdings" panose="05000000000000000000" pitchFamily="2" charset="2"/>
              <a:buChar char="q"/>
              <a:defRPr/>
            </a:pPr>
            <a:endParaRPr kumimoji="0" lang="ja-JP" altLang="en-US"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視力・聴力及び運動能力の確認の方法と内容</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200" dirty="0">
                <a:solidFill>
                  <a:schemeClr val="tx1"/>
                </a:solidFill>
              </a:rPr>
              <a:t>経験が浅い・高齢等の従事者についてはより一層、心身の健康状態の把握に努めること。</a:t>
            </a:r>
            <a:endParaRPr kumimoji="0" lang="en-US" altLang="ja-JP" sz="3200" dirty="0">
              <a:solidFill>
                <a:schemeClr val="tx1"/>
              </a:solidFill>
            </a:endParaRPr>
          </a:p>
        </p:txBody>
      </p:sp>
    </p:spTree>
    <p:extLst>
      <p:ext uri="{BB962C8B-B14F-4D97-AF65-F5344CB8AC3E}">
        <p14:creationId xmlns:p14="http://schemas.microsoft.com/office/powerpoint/2010/main" val="357452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49-50</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0" y="651332"/>
            <a:ext cx="9144001" cy="707886"/>
          </a:xfrm>
          <a:prstGeom prst="rect">
            <a:avLst/>
          </a:prstGeom>
          <a:noFill/>
        </p:spPr>
        <p:txBody>
          <a:bodyPr wrap="square" rtlCol="0" anchor="b" anchorCtr="0">
            <a:spAutoFit/>
          </a:bodyPr>
          <a:lstStyle/>
          <a:p>
            <a:r>
              <a:rPr kumimoji="0" lang="ja-JP" altLang="en-US" sz="40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5)</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その他必要な事項</a:t>
            </a:r>
          </a:p>
        </p:txBody>
      </p:sp>
      <p:sp>
        <p:nvSpPr>
          <p:cNvPr id="2" name="コンテンツ プレースホルダー 2">
            <a:extLst>
              <a:ext uri="{FF2B5EF4-FFF2-40B4-BE49-F238E27FC236}">
                <a16:creationId xmlns:a16="http://schemas.microsoft.com/office/drawing/2014/main" id="{DAB29371-3D2B-758B-58C7-9998E07DEBE8}"/>
              </a:ext>
            </a:extLst>
          </p:cNvPr>
          <p:cNvSpPr txBox="1">
            <a:spLocks/>
          </p:cNvSpPr>
          <p:nvPr/>
        </p:nvSpPr>
        <p:spPr>
          <a:xfrm>
            <a:off x="324000" y="1610440"/>
            <a:ext cx="8635273" cy="441167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捕獲等事業を実施するにあたり、必要なことを記載</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基本的な装備</a:t>
            </a:r>
            <a:endParaRPr kumimoji="0" lang="en-US" altLang="ja-JP" sz="3600" dirty="0">
              <a:solidFill>
                <a:schemeClr val="tx1"/>
              </a:solidFill>
            </a:endParaRPr>
          </a:p>
          <a:p>
            <a:pPr lvl="1" fontAlgn="auto">
              <a:buFont typeface="Wingdings" panose="05000000000000000000" pitchFamily="2" charset="2"/>
              <a:buChar char="Ø"/>
              <a:defRPr/>
            </a:pPr>
            <a:r>
              <a:rPr kumimoji="0" lang="ja-JP" altLang="en-US" sz="3600" dirty="0">
                <a:solidFill>
                  <a:schemeClr val="tx1"/>
                </a:solidFill>
              </a:rPr>
              <a:t>無線の使用に関するルール　　等</a:t>
            </a:r>
            <a:r>
              <a:rPr kumimoji="0" lang="en-US" altLang="ja-JP" sz="3600" dirty="0">
                <a:solidFill>
                  <a:schemeClr val="tx1"/>
                </a:solidFill>
              </a:rPr>
              <a:t>	</a:t>
            </a:r>
          </a:p>
          <a:p>
            <a:pPr marL="0" indent="0" fontAlgn="auto">
              <a:buNone/>
              <a:defRPr/>
            </a:pPr>
            <a:endParaRPr kumimoji="0" lang="ja-JP" altLang="en-US" sz="3600" dirty="0">
              <a:solidFill>
                <a:schemeClr val="tx1"/>
              </a:solidFill>
            </a:endParaRPr>
          </a:p>
        </p:txBody>
      </p:sp>
    </p:spTree>
    <p:extLst>
      <p:ext uri="{BB962C8B-B14F-4D97-AF65-F5344CB8AC3E}">
        <p14:creationId xmlns:p14="http://schemas.microsoft.com/office/powerpoint/2010/main" val="2463835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2010184"/>
            <a:ext cx="8820000" cy="424283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安全管理講習の受講</a:t>
            </a:r>
            <a:endParaRPr kumimoji="0" lang="en-US" altLang="ja-JP" sz="3600" dirty="0">
              <a:solidFill>
                <a:schemeClr val="tx1"/>
              </a:solidFill>
            </a:endParaRPr>
          </a:p>
          <a:p>
            <a:pPr marL="541338" indent="-360363" fontAlgn="auto">
              <a:buFont typeface="Wingdings" panose="05000000000000000000" pitchFamily="2" charset="2"/>
              <a:buChar char="Ø"/>
              <a:defRPr/>
            </a:pPr>
            <a:r>
              <a:rPr lang="ja-JP" altLang="en-US" sz="3600" dirty="0">
                <a:solidFill>
                  <a:srgbClr val="C00000"/>
                </a:solidFill>
              </a:rPr>
              <a:t>事管理責任者</a:t>
            </a:r>
            <a:r>
              <a:rPr lang="ja-JP" altLang="en-US" sz="3600" dirty="0"/>
              <a:t>と</a:t>
            </a:r>
            <a:r>
              <a:rPr lang="ja-JP" altLang="en-US" sz="3600" dirty="0">
                <a:solidFill>
                  <a:srgbClr val="C00000"/>
                </a:solidFill>
              </a:rPr>
              <a:t>全ての捕獲従事者</a:t>
            </a:r>
            <a:r>
              <a:rPr lang="ja-JP" altLang="en-US" sz="3600" dirty="0"/>
              <a:t>が、各５時間以上の安全管理講習を受講していること。</a:t>
            </a:r>
            <a:endParaRPr lang="en-US" altLang="ja-JP" sz="3600" dirty="0"/>
          </a:p>
          <a:p>
            <a:pPr marL="541338" indent="-360363" fontAlgn="auto">
              <a:buFont typeface="Wingdings" panose="05000000000000000000" pitchFamily="2" charset="2"/>
              <a:buChar char="Ø"/>
              <a:defRPr/>
            </a:pPr>
            <a:r>
              <a:rPr kumimoji="0" lang="ja-JP" altLang="en-US" sz="3600" dirty="0">
                <a:solidFill>
                  <a:schemeClr val="tx1"/>
                </a:solidFill>
              </a:rPr>
              <a:t>申請前から遡って３年以内に受講</a:t>
            </a:r>
            <a:endParaRPr kumimoji="0" lang="en-US" altLang="ja-JP" sz="3600" dirty="0">
              <a:solidFill>
                <a:schemeClr val="tx1"/>
              </a:solidFill>
            </a:endParaRPr>
          </a:p>
          <a:p>
            <a:pPr marL="541338" indent="-360363" fontAlgn="auto">
              <a:buFont typeface="Wingdings" panose="05000000000000000000" pitchFamily="2" charset="2"/>
              <a:buChar char="Ø"/>
              <a:defRPr/>
            </a:pPr>
            <a:endParaRPr kumimoji="0" lang="en-US" altLang="ja-JP" sz="36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59</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0" y="604983"/>
            <a:ext cx="8989962" cy="1200329"/>
          </a:xfrm>
          <a:prstGeom prst="rect">
            <a:avLst/>
          </a:prstGeom>
          <a:noFill/>
        </p:spPr>
        <p:txBody>
          <a:bodyPr wrap="none" rtlCol="0" anchor="b" anchorCtr="0">
            <a:spAutoFit/>
          </a:bodyPr>
          <a:lstStyle/>
          <a:p>
            <a:r>
              <a:rPr kumimoji="0" lang="ja-JP" altLang="en-US" sz="3600" b="1" dirty="0">
                <a:solidFill>
                  <a:srgbClr val="C00000"/>
                </a:solidFill>
                <a:latin typeface="ＭＳ ゴシック" panose="020B0609070205080204" pitchFamily="49" charset="-128"/>
                <a:ea typeface="ＭＳ ゴシック" panose="020B0609070205080204" pitchFamily="49" charset="-128"/>
              </a:rPr>
              <a:t> </a:t>
            </a:r>
            <a:r>
              <a:rPr kumimoji="0" lang="en-US" altLang="ja-JP" sz="3600" b="1" u="sng" dirty="0">
                <a:solidFill>
                  <a:srgbClr val="C00000"/>
                </a:solidFill>
                <a:latin typeface="ＭＳ ゴシック" panose="020B0609070205080204" pitchFamily="49" charset="-128"/>
                <a:ea typeface="ＭＳ ゴシック" panose="020B0609070205080204" pitchFamily="49" charset="-128"/>
              </a:rPr>
              <a:t>(2)</a:t>
            </a:r>
            <a:r>
              <a:rPr kumimoji="0" lang="ja-JP" altLang="en-US" sz="3600" b="1" u="sng" dirty="0">
                <a:solidFill>
                  <a:srgbClr val="C00000"/>
                </a:solidFill>
                <a:latin typeface="ＭＳ ゴシック" panose="020B0609070205080204" pitchFamily="49" charset="-128"/>
                <a:ea typeface="ＭＳ ゴシック" panose="020B0609070205080204" pitchFamily="49" charset="-128"/>
              </a:rPr>
              <a:t>事業管理責任者及び全ての捕獲従事者</a:t>
            </a:r>
            <a:endParaRPr kumimoji="0" lang="en-US" altLang="ja-JP" sz="3600" b="1" u="sng" dirty="0">
              <a:solidFill>
                <a:srgbClr val="C00000"/>
              </a:solidFill>
              <a:latin typeface="ＭＳ ゴシック" panose="020B0609070205080204" pitchFamily="49" charset="-128"/>
              <a:ea typeface="ＭＳ ゴシック" panose="020B0609070205080204" pitchFamily="49" charset="-128"/>
            </a:endParaRPr>
          </a:p>
          <a:p>
            <a:r>
              <a:rPr kumimoji="0" lang="ja-JP" altLang="en-US" sz="36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3600" b="1" u="sng" dirty="0">
                <a:solidFill>
                  <a:srgbClr val="C00000"/>
                </a:solidFill>
                <a:latin typeface="ＭＳ ゴシック" panose="020B0609070205080204" pitchFamily="49" charset="-128"/>
                <a:ea typeface="ＭＳ ゴシック" panose="020B0609070205080204" pitchFamily="49" charset="-128"/>
              </a:rPr>
              <a:t>が安全管理講習を修了していること</a:t>
            </a:r>
          </a:p>
        </p:txBody>
      </p:sp>
    </p:spTree>
    <p:extLst>
      <p:ext uri="{BB962C8B-B14F-4D97-AF65-F5344CB8AC3E}">
        <p14:creationId xmlns:p14="http://schemas.microsoft.com/office/powerpoint/2010/main" val="353182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4000" y="2010184"/>
            <a:ext cx="8820000" cy="424283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救命救急に関する知識（救命救急講習の受講）</a:t>
            </a:r>
            <a:endParaRPr kumimoji="0" lang="en-US" altLang="ja-JP" sz="3600" dirty="0">
              <a:solidFill>
                <a:schemeClr val="tx1"/>
              </a:solidFill>
            </a:endParaRPr>
          </a:p>
          <a:p>
            <a:pPr marL="541338" indent="-360363" fontAlgn="auto">
              <a:buFont typeface="Wingdings" panose="05000000000000000000" pitchFamily="2" charset="2"/>
              <a:buChar char="Ø"/>
              <a:defRPr/>
            </a:pPr>
            <a:r>
              <a:rPr lang="ja-JP" altLang="en-US" sz="3600" dirty="0">
                <a:solidFill>
                  <a:srgbClr val="C00000"/>
                </a:solidFill>
              </a:rPr>
              <a:t>事管理責任者</a:t>
            </a:r>
            <a:r>
              <a:rPr lang="ja-JP" altLang="en-US" sz="3600" dirty="0"/>
              <a:t>と</a:t>
            </a:r>
            <a:r>
              <a:rPr lang="ja-JP" altLang="en-US" sz="3600" dirty="0">
                <a:solidFill>
                  <a:srgbClr val="C00000"/>
                </a:solidFill>
              </a:rPr>
              <a:t>捕獲従事者の半数</a:t>
            </a:r>
            <a:r>
              <a:rPr lang="ja-JP" altLang="en-US" sz="3600" dirty="0"/>
              <a:t>が、各５時間以上の救命救急講習を受講していること</a:t>
            </a:r>
            <a:endParaRPr lang="en-US" altLang="ja-JP" sz="3600" dirty="0"/>
          </a:p>
          <a:p>
            <a:pPr marL="1045083" lvl="1" indent="-571500" fontAlgn="auto">
              <a:buFont typeface="Wingdings" panose="05000000000000000000" pitchFamily="2" charset="2"/>
              <a:buChar char="ü"/>
              <a:defRPr/>
            </a:pPr>
            <a:r>
              <a:rPr kumimoji="0" lang="ja-JP" altLang="en-US" sz="3400" dirty="0">
                <a:solidFill>
                  <a:schemeClr val="tx1"/>
                </a:solidFill>
              </a:rPr>
              <a:t>上級救命講習（消防機関主催）</a:t>
            </a:r>
            <a:endParaRPr kumimoji="0" lang="en-US" altLang="ja-JP" sz="3400" dirty="0">
              <a:solidFill>
                <a:schemeClr val="tx1"/>
              </a:solidFill>
            </a:endParaRPr>
          </a:p>
          <a:p>
            <a:pPr marL="1045083" lvl="1" indent="-571500" fontAlgn="auto">
              <a:buFont typeface="Wingdings" panose="05000000000000000000" pitchFamily="2" charset="2"/>
              <a:buChar char="ü"/>
              <a:defRPr/>
            </a:pPr>
            <a:r>
              <a:rPr kumimoji="0" lang="ja-JP" altLang="en-US" sz="3400" dirty="0">
                <a:solidFill>
                  <a:schemeClr val="tx1"/>
                </a:solidFill>
              </a:rPr>
              <a:t>救急員養成講習（日本赤十字社主催）</a:t>
            </a:r>
            <a:endParaRPr kumimoji="0" lang="en-US" altLang="ja-JP" sz="3400" dirty="0">
              <a:solidFill>
                <a:schemeClr val="tx1"/>
              </a:solidFill>
            </a:endParaRPr>
          </a:p>
          <a:p>
            <a:pPr marL="541338" indent="-360363" fontAlgn="auto">
              <a:buFont typeface="Wingdings" panose="05000000000000000000" pitchFamily="2" charset="2"/>
              <a:buChar char="Ø"/>
              <a:defRPr/>
            </a:pPr>
            <a:endParaRPr kumimoji="0" lang="en-US" altLang="ja-JP" sz="3600" dirty="0">
              <a:solidFill>
                <a:schemeClr val="tx1"/>
              </a:solidFill>
            </a:endParaRPr>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59</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25D4BA56-6426-E1C3-C215-16233DB674B4}"/>
              </a:ext>
            </a:extLst>
          </p:cNvPr>
          <p:cNvSpPr txBox="1"/>
          <p:nvPr/>
        </p:nvSpPr>
        <p:spPr>
          <a:xfrm>
            <a:off x="0" y="666539"/>
            <a:ext cx="9374910" cy="1138773"/>
          </a:xfrm>
          <a:prstGeom prst="rect">
            <a:avLst/>
          </a:prstGeom>
          <a:noFill/>
        </p:spPr>
        <p:txBody>
          <a:bodyPr wrap="square" rtlCol="0" anchor="b" anchorCtr="0">
            <a:spAutoFit/>
          </a:bodyPr>
          <a:lstStyle/>
          <a:p>
            <a:r>
              <a:rPr kumimoji="0" lang="en-US" altLang="ja-JP" sz="3400" b="1" u="sng" dirty="0">
                <a:solidFill>
                  <a:srgbClr val="C00000"/>
                </a:solidFill>
                <a:latin typeface="ＭＳ ゴシック" panose="020B0609070205080204" pitchFamily="49" charset="-128"/>
                <a:ea typeface="ＭＳ ゴシック" panose="020B0609070205080204" pitchFamily="49" charset="-128"/>
              </a:rPr>
              <a:t>(3)</a:t>
            </a:r>
            <a:r>
              <a:rPr kumimoji="0" lang="ja-JP" altLang="en-US" sz="3400" b="1" u="sng" dirty="0">
                <a:solidFill>
                  <a:srgbClr val="C00000"/>
                </a:solidFill>
                <a:latin typeface="ＭＳ ゴシック" panose="020B0609070205080204" pitchFamily="49" charset="-128"/>
                <a:ea typeface="ＭＳ ゴシック" panose="020B0609070205080204" pitchFamily="49" charset="-128"/>
              </a:rPr>
              <a:t>事業管理責任者及び捕獲従事者の半数以上</a:t>
            </a:r>
            <a:endParaRPr kumimoji="0" lang="en-US" altLang="ja-JP" sz="3400" b="1" u="sng" dirty="0">
              <a:solidFill>
                <a:srgbClr val="C00000"/>
              </a:solidFill>
              <a:latin typeface="ＭＳ ゴシック" panose="020B0609070205080204" pitchFamily="49" charset="-128"/>
              <a:ea typeface="ＭＳ ゴシック" panose="020B0609070205080204" pitchFamily="49" charset="-128"/>
            </a:endParaRPr>
          </a:p>
          <a:p>
            <a:r>
              <a:rPr kumimoji="0" lang="ja-JP" altLang="en-US" sz="3400" b="1" u="sng" dirty="0">
                <a:solidFill>
                  <a:srgbClr val="C00000"/>
                </a:solidFill>
                <a:latin typeface="ＭＳ ゴシック" panose="020B0609070205080204" pitchFamily="49" charset="-128"/>
                <a:ea typeface="ＭＳ ゴシック" panose="020B0609070205080204" pitchFamily="49" charset="-128"/>
              </a:rPr>
              <a:t>　 が救命救急に関する知識を有していること</a:t>
            </a:r>
          </a:p>
        </p:txBody>
      </p:sp>
    </p:spTree>
    <p:extLst>
      <p:ext uri="{BB962C8B-B14F-4D97-AF65-F5344CB8AC3E}">
        <p14:creationId xmlns:p14="http://schemas.microsoft.com/office/powerpoint/2010/main" val="3596812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59-60</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0" y="487354"/>
            <a:ext cx="8648521" cy="1379865"/>
          </a:xfrm>
          <a:prstGeom prst="rect">
            <a:avLst/>
          </a:prstGeom>
          <a:noFill/>
        </p:spPr>
        <p:txBody>
          <a:bodyPr wrap="non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3.2.3 </a:t>
            </a:r>
            <a:r>
              <a:rPr lang="ja-JP" altLang="en-US" sz="4000" u="sng" dirty="0">
                <a:latin typeface="ＭＳ ゴシック" panose="020B0609070205080204" pitchFamily="49" charset="-128"/>
                <a:ea typeface="ＭＳ ゴシック" panose="020B0609070205080204" pitchFamily="49" charset="-128"/>
              </a:rPr>
              <a:t>事業従事者の技能・知識に関</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する基準</a:t>
            </a:r>
            <a:endParaRPr lang="en-US" altLang="ja-JP" sz="4000" u="sng" dirty="0"/>
          </a:p>
        </p:txBody>
      </p:sp>
      <p:sp>
        <p:nvSpPr>
          <p:cNvPr id="3" name="コンテンツ プレースホルダー 2">
            <a:extLst>
              <a:ext uri="{FF2B5EF4-FFF2-40B4-BE49-F238E27FC236}">
                <a16:creationId xmlns:a16="http://schemas.microsoft.com/office/drawing/2014/main" id="{27A55A70-6429-F6EC-EBA8-589A3D1CF483}"/>
              </a:ext>
            </a:extLst>
          </p:cNvPr>
          <p:cNvSpPr txBox="1">
            <a:spLocks/>
          </p:cNvSpPr>
          <p:nvPr/>
        </p:nvSpPr>
        <p:spPr>
          <a:xfrm>
            <a:off x="324000" y="2010184"/>
            <a:ext cx="8820000" cy="424283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技能知識講習の受講</a:t>
            </a:r>
            <a:endParaRPr kumimoji="0" lang="en-US" altLang="ja-JP" sz="3600" dirty="0">
              <a:solidFill>
                <a:schemeClr val="tx1"/>
              </a:solidFill>
            </a:endParaRPr>
          </a:p>
          <a:p>
            <a:pPr marL="541338" indent="-360363" fontAlgn="auto">
              <a:buFont typeface="Wingdings" panose="05000000000000000000" pitchFamily="2" charset="2"/>
              <a:buChar char="Ø"/>
              <a:defRPr/>
            </a:pPr>
            <a:r>
              <a:rPr lang="ja-JP" altLang="en-US" sz="3600" dirty="0">
                <a:solidFill>
                  <a:srgbClr val="C00000"/>
                </a:solidFill>
              </a:rPr>
              <a:t>事管理責任者</a:t>
            </a:r>
            <a:r>
              <a:rPr lang="ja-JP" altLang="en-US" sz="3600" dirty="0"/>
              <a:t>と</a:t>
            </a:r>
            <a:r>
              <a:rPr lang="ja-JP" altLang="en-US" sz="3600" dirty="0">
                <a:solidFill>
                  <a:srgbClr val="C00000"/>
                </a:solidFill>
              </a:rPr>
              <a:t>全ての捕獲従事者</a:t>
            </a:r>
            <a:r>
              <a:rPr lang="ja-JP" altLang="en-US" sz="3600" dirty="0"/>
              <a:t>が、各５時間以上の技能知識講習を受講していること。</a:t>
            </a:r>
            <a:endParaRPr lang="en-US" altLang="ja-JP" sz="3600" dirty="0"/>
          </a:p>
          <a:p>
            <a:pPr marL="541338" indent="-360363" fontAlgn="auto">
              <a:buFont typeface="Wingdings" panose="05000000000000000000" pitchFamily="2" charset="2"/>
              <a:buChar char="Ø"/>
              <a:defRPr/>
            </a:pPr>
            <a:r>
              <a:rPr kumimoji="0" lang="ja-JP" altLang="en-US" sz="3600" dirty="0">
                <a:solidFill>
                  <a:schemeClr val="tx1"/>
                </a:solidFill>
              </a:rPr>
              <a:t>申請前から遡って３年以内に受講</a:t>
            </a:r>
            <a:endParaRPr kumimoji="0" lang="en-US" altLang="ja-JP" sz="3600" dirty="0">
              <a:solidFill>
                <a:schemeClr val="tx1"/>
              </a:solidFill>
            </a:endParaRPr>
          </a:p>
          <a:p>
            <a:pPr marL="541338" indent="-360363" fontAlgn="auto">
              <a:buFont typeface="Wingdings" panose="05000000000000000000" pitchFamily="2" charset="2"/>
              <a:buChar char="Ø"/>
              <a:defRPr/>
            </a:pPr>
            <a:endParaRPr kumimoji="0" lang="en-US" altLang="ja-JP" sz="3600" dirty="0">
              <a:solidFill>
                <a:schemeClr val="tx1"/>
              </a:solidFill>
            </a:endParaRPr>
          </a:p>
        </p:txBody>
      </p:sp>
    </p:spTree>
    <p:extLst>
      <p:ext uri="{BB962C8B-B14F-4D97-AF65-F5344CB8AC3E}">
        <p14:creationId xmlns:p14="http://schemas.microsoft.com/office/powerpoint/2010/main" val="3998418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1" y="2068944"/>
            <a:ext cx="8494420" cy="415636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研修計画を作成し、従事者に対して適切に実施。</a:t>
            </a: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事業管理責任者が責任を負って実行。</a:t>
            </a:r>
            <a:endParaRPr kumimoji="0" lang="en-US" altLang="ja-JP" sz="3600" dirty="0">
              <a:solidFill>
                <a:schemeClr val="tx1"/>
              </a:solidFill>
            </a:endParaRPr>
          </a:p>
          <a:p>
            <a:pPr marL="541338" indent="-541338" fontAlgn="auto">
              <a:buFont typeface="Wingdings" panose="05000000000000000000" pitchFamily="2" charset="2"/>
              <a:buChar char="q"/>
              <a:defRPr/>
            </a:pPr>
            <a:r>
              <a:rPr kumimoji="0" lang="ja-JP" altLang="en-US" sz="3600" dirty="0">
                <a:solidFill>
                  <a:schemeClr val="tx1"/>
                </a:solidFill>
              </a:rPr>
              <a:t>全ての捕獲従事者が毎年５時間以上受講すること</a:t>
            </a:r>
            <a:endParaRPr kumimoji="0" lang="en-US" altLang="ja-JP" sz="3400" dirty="0">
              <a:solidFill>
                <a:schemeClr val="tx1"/>
              </a:solidFill>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60</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0" y="506717"/>
            <a:ext cx="8648521" cy="1379865"/>
          </a:xfrm>
          <a:prstGeom prst="rect">
            <a:avLst/>
          </a:prstGeom>
          <a:noFill/>
        </p:spPr>
        <p:txBody>
          <a:bodyPr wrap="non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3.2.4 </a:t>
            </a:r>
            <a:r>
              <a:rPr lang="ja-JP" altLang="en-US" sz="4000" u="sng" dirty="0">
                <a:latin typeface="ＭＳ ゴシック" panose="020B0609070205080204" pitchFamily="49" charset="-128"/>
                <a:ea typeface="ＭＳ ゴシック" panose="020B0609070205080204" pitchFamily="49" charset="-128"/>
              </a:rPr>
              <a:t>事業従事者への研修の内容に</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関する基準</a:t>
            </a:r>
            <a:endParaRPr lang="en-US" altLang="ja-JP" sz="4000" u="sng" dirty="0"/>
          </a:p>
        </p:txBody>
      </p:sp>
    </p:spTree>
    <p:extLst>
      <p:ext uri="{BB962C8B-B14F-4D97-AF65-F5344CB8AC3E}">
        <p14:creationId xmlns:p14="http://schemas.microsoft.com/office/powerpoint/2010/main" val="637834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0" y="2068944"/>
            <a:ext cx="8844411" cy="415636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rPr>
              <a:t>申請前３年以内に対象鳥獣種を対象猟法で捕獲した</a:t>
            </a:r>
            <a:r>
              <a:rPr kumimoji="0" lang="ja-JP" altLang="en-US" sz="3600" dirty="0">
                <a:solidFill>
                  <a:srgbClr val="C00000"/>
                </a:solidFill>
              </a:rPr>
              <a:t>法人としての実績</a:t>
            </a:r>
            <a:r>
              <a:rPr kumimoji="0" lang="ja-JP" altLang="en-US" sz="3600" dirty="0">
                <a:solidFill>
                  <a:schemeClr val="tx1"/>
                </a:solidFill>
              </a:rPr>
              <a:t>があること</a:t>
            </a:r>
          </a:p>
          <a:p>
            <a:pPr marL="833946" lvl="1" indent="-360363" fontAlgn="auto">
              <a:buFont typeface="Wingdings" panose="05000000000000000000" pitchFamily="2" charset="2"/>
              <a:buChar char="Ø"/>
              <a:tabLst>
                <a:tab pos="541338" algn="l"/>
              </a:tabLst>
              <a:defRPr/>
            </a:pPr>
            <a:r>
              <a:rPr kumimoji="0" lang="ja-JP" altLang="en-US" sz="3600" dirty="0">
                <a:solidFill>
                  <a:schemeClr val="tx1"/>
                </a:solidFill>
              </a:rPr>
              <a:t>発注者からの依頼を受けて捕獲を実施していること</a:t>
            </a:r>
            <a:endParaRPr kumimoji="0" lang="en-US" altLang="ja-JP" sz="3600" dirty="0">
              <a:solidFill>
                <a:schemeClr val="tx1"/>
              </a:solidFill>
            </a:endParaRPr>
          </a:p>
          <a:p>
            <a:pPr marL="833946" lvl="1" indent="-360363" fontAlgn="auto">
              <a:buFont typeface="Wingdings" panose="05000000000000000000" pitchFamily="2" charset="2"/>
              <a:buChar char="Ø"/>
              <a:tabLst>
                <a:tab pos="541338" algn="l"/>
              </a:tabLst>
              <a:defRPr/>
            </a:pPr>
            <a:r>
              <a:rPr kumimoji="0" lang="ja-JP" altLang="en-US" sz="3600" dirty="0">
                <a:solidFill>
                  <a:schemeClr val="tx1"/>
                </a:solidFill>
              </a:rPr>
              <a:t>個人としての捕獲の実績は認められない</a:t>
            </a:r>
            <a:endParaRPr kumimoji="0" lang="en-US" altLang="ja-JP" sz="3600" dirty="0">
              <a:solidFill>
                <a:schemeClr val="tx1"/>
              </a:solidFill>
            </a:endParaRPr>
          </a:p>
          <a:p>
            <a:pPr marL="833946" lvl="1" indent="-360363" fontAlgn="auto">
              <a:buFont typeface="Wingdings" panose="05000000000000000000" pitchFamily="2" charset="2"/>
              <a:buChar char="Ø"/>
              <a:tabLst>
                <a:tab pos="541338" algn="l"/>
              </a:tabLst>
              <a:defRPr/>
            </a:pPr>
            <a:r>
              <a:rPr kumimoji="0" lang="ja-JP" altLang="en-US" sz="3600" dirty="0">
                <a:solidFill>
                  <a:schemeClr val="tx1"/>
                </a:solidFill>
              </a:rPr>
              <a:t>３年以内に事故があった場合は報告と改善が必要</a:t>
            </a:r>
            <a:endParaRPr kumimoji="0" lang="en-US" altLang="ja-JP" sz="3600" dirty="0">
              <a:solidFill>
                <a:schemeClr val="tx1"/>
              </a:solidFill>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60-61</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0" y="506717"/>
            <a:ext cx="9161482" cy="1379865"/>
          </a:xfrm>
          <a:prstGeom prst="rect">
            <a:avLst/>
          </a:prstGeom>
          <a:noFill/>
        </p:spPr>
        <p:txBody>
          <a:bodyPr wrap="non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3.2.5 </a:t>
            </a:r>
            <a:r>
              <a:rPr lang="ja-JP" altLang="en-US" sz="4000" u="sng" dirty="0">
                <a:latin typeface="ＭＳ ゴシック" panose="020B0609070205080204" pitchFamily="49" charset="-128"/>
                <a:ea typeface="ＭＳ ゴシック" panose="020B0609070205080204" pitchFamily="49" charset="-128"/>
              </a:rPr>
              <a:t>鳥獣捕獲等事業者としての捕獲</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等の実績に関する基準</a:t>
            </a:r>
            <a:endParaRPr lang="en-US" altLang="ja-JP" sz="4000" u="sng" dirty="0"/>
          </a:p>
        </p:txBody>
      </p:sp>
    </p:spTree>
    <p:extLst>
      <p:ext uri="{BB962C8B-B14F-4D97-AF65-F5344CB8AC3E}">
        <p14:creationId xmlns:p14="http://schemas.microsoft.com/office/powerpoint/2010/main" val="227285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38</a:t>
            </a:r>
            <a:r>
              <a:rPr lang="ja-JP" altLang="en-US" sz="2000" dirty="0">
                <a:latin typeface="+mn-ea"/>
                <a:ea typeface="+mn-ea"/>
              </a:rPr>
              <a:t>ページ</a:t>
            </a:r>
          </a:p>
        </p:txBody>
      </p:sp>
      <p:sp>
        <p:nvSpPr>
          <p:cNvPr id="3" name="テキスト ボックス 2"/>
          <p:cNvSpPr txBox="1"/>
          <p:nvPr/>
        </p:nvSpPr>
        <p:spPr>
          <a:xfrm>
            <a:off x="477672" y="1690255"/>
            <a:ext cx="8461612" cy="4531542"/>
          </a:xfrm>
          <a:prstGeom prst="rect">
            <a:avLst/>
          </a:prstGeom>
          <a:noFill/>
        </p:spPr>
        <p:txBody>
          <a:bodyPr wrap="square" rtlCol="0">
            <a:noAutofit/>
          </a:bodyPr>
          <a:lstStyle/>
          <a:p>
            <a:pPr marL="534988" indent="-365125">
              <a:buClr>
                <a:schemeClr val="accent1"/>
              </a:buClr>
              <a:buFont typeface="Wingdings" panose="05000000000000000000" pitchFamily="2" charset="2"/>
              <a:buChar char="q"/>
            </a:pPr>
            <a:r>
              <a:rPr lang="ja-JP" altLang="en-US" sz="3600" dirty="0"/>
              <a:t>認定鳥獣捕獲等事業者は、指定管理鳥獣捕獲等事業や、被害対策のための捕獲の担い手になる。</a:t>
            </a:r>
            <a:endParaRPr lang="en-US" altLang="ja-JP" sz="3600" dirty="0"/>
          </a:p>
          <a:p>
            <a:pPr marL="534988" indent="-365125">
              <a:buClr>
                <a:schemeClr val="accent1"/>
              </a:buClr>
              <a:buFont typeface="Wingdings" panose="05000000000000000000" pitchFamily="2" charset="2"/>
              <a:buChar char="q"/>
            </a:pPr>
            <a:endParaRPr lang="en-US" altLang="ja-JP" sz="3600" dirty="0"/>
          </a:p>
          <a:p>
            <a:pPr marL="444500">
              <a:lnSpc>
                <a:spcPts val="1200"/>
              </a:lnSpc>
              <a:buClr>
                <a:schemeClr val="accent1"/>
              </a:buClr>
            </a:pPr>
            <a:endParaRPr lang="en-US" altLang="ja-JP" sz="3600" dirty="0"/>
          </a:p>
          <a:p>
            <a:pPr marL="534988" indent="-365125">
              <a:buClr>
                <a:schemeClr val="accent1"/>
              </a:buClr>
              <a:buFont typeface="Wingdings" panose="05000000000000000000" pitchFamily="2" charset="2"/>
              <a:buChar char="q"/>
            </a:pPr>
            <a:r>
              <a:rPr lang="ja-JP" altLang="en-US" sz="3600" dirty="0"/>
              <a:t>将来的には、地域の鳥獣保護管理の総合的な担い手となることが期待される。</a:t>
            </a:r>
          </a:p>
        </p:txBody>
      </p:sp>
      <p:sp>
        <p:nvSpPr>
          <p:cNvPr id="2" name="テキスト ボックス 1">
            <a:extLst>
              <a:ext uri="{FF2B5EF4-FFF2-40B4-BE49-F238E27FC236}">
                <a16:creationId xmlns:a16="http://schemas.microsoft.com/office/drawing/2014/main" id="{0645E17C-A39B-DE20-536C-B3E627C35DD0}"/>
              </a:ext>
            </a:extLst>
          </p:cNvPr>
          <p:cNvSpPr txBox="1"/>
          <p:nvPr/>
        </p:nvSpPr>
        <p:spPr>
          <a:xfrm>
            <a:off x="0" y="757244"/>
            <a:ext cx="7391767" cy="707886"/>
          </a:xfrm>
          <a:prstGeom prst="rect">
            <a:avLst/>
          </a:prstGeom>
          <a:noFill/>
        </p:spPr>
        <p:txBody>
          <a:bodyPr wrap="none" rtlCol="0">
            <a:spAutoFit/>
          </a:bodyPr>
          <a:lstStyle/>
          <a:p>
            <a:r>
              <a:rPr lang="en-US" altLang="ja-JP" sz="4000" b="1" dirty="0">
                <a:latin typeface="ＭＳ ゴシック" panose="020B0609070205080204" pitchFamily="49" charset="-128"/>
                <a:ea typeface="ＭＳ ゴシック" panose="020B0609070205080204" pitchFamily="49" charset="-128"/>
              </a:rPr>
              <a:t> </a:t>
            </a:r>
            <a:r>
              <a:rPr lang="en-US" altLang="ja-JP" sz="4000" b="1" u="sng" dirty="0">
                <a:solidFill>
                  <a:srgbClr val="C00000"/>
                </a:solidFill>
                <a:latin typeface="ＭＳ ゴシック" panose="020B0609070205080204" pitchFamily="49" charset="-128"/>
                <a:ea typeface="ＭＳ ゴシック" panose="020B0609070205080204" pitchFamily="49" charset="-128"/>
              </a:rPr>
              <a:t>(1)</a:t>
            </a:r>
            <a:r>
              <a:rPr lang="ja-JP" altLang="en-US" sz="4000" b="1" u="sng" dirty="0">
                <a:solidFill>
                  <a:srgbClr val="C00000"/>
                </a:solidFill>
                <a:latin typeface="ＭＳ ゴシック" panose="020B0609070205080204" pitchFamily="49" charset="-128"/>
                <a:ea typeface="ＭＳ ゴシック" panose="020B0609070205080204" pitchFamily="49" charset="-128"/>
              </a:rPr>
              <a:t>認定鳥獣捕獲等事業者とは</a:t>
            </a:r>
            <a:endParaRPr lang="en-US" altLang="ja-JP" sz="4000"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55148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0" y="2068944"/>
            <a:ext cx="8844411" cy="415636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endParaRPr kumimoji="0" lang="en-US" altLang="ja-JP" sz="3600" dirty="0">
              <a:solidFill>
                <a:schemeClr val="tx1"/>
              </a:solidFill>
            </a:endParaRP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0" y="563143"/>
            <a:ext cx="8648521" cy="1323439"/>
          </a:xfrm>
          <a:prstGeom prst="rect">
            <a:avLst/>
          </a:prstGeom>
          <a:noFill/>
        </p:spPr>
        <p:txBody>
          <a:bodyPr wrap="none" rtlCol="0" anchor="b" anchorCtr="0">
            <a:spAutoFit/>
          </a:bodyPr>
          <a:lstStyle/>
          <a:p>
            <a:pPr fontAlgn="auto">
              <a:defRPr/>
            </a:pPr>
            <a:r>
              <a:rPr kumimoji="0" lang="ja-JP" altLang="en-US" sz="4000" dirty="0">
                <a:solidFill>
                  <a:schemeClr val="tx1"/>
                </a:solidFill>
                <a:latin typeface="ＭＳ ゴシック" panose="020B0609070205080204" pitchFamily="49" charset="-128"/>
                <a:ea typeface="ＭＳ ゴシック" panose="020B0609070205080204" pitchFamily="49" charset="-128"/>
              </a:rPr>
              <a:t> </a:t>
            </a:r>
            <a:r>
              <a:rPr kumimoji="0" lang="ja-JP" altLang="en-US" sz="4000" u="sng" dirty="0">
                <a:solidFill>
                  <a:schemeClr val="tx1"/>
                </a:solidFill>
                <a:latin typeface="ＭＳ ゴシック" panose="020B0609070205080204" pitchFamily="49" charset="-128"/>
                <a:ea typeface="ＭＳ ゴシック" panose="020B0609070205080204" pitchFamily="49" charset="-128"/>
              </a:rPr>
              <a:t>鳥獣捕獲等事業者としての捕獲等の</a:t>
            </a:r>
            <a:endParaRPr kumimoji="0" lang="en-US" altLang="ja-JP" sz="4000" u="sng" dirty="0">
              <a:solidFill>
                <a:schemeClr val="tx1"/>
              </a:solidFill>
              <a:latin typeface="ＭＳ ゴシック" panose="020B0609070205080204" pitchFamily="49" charset="-128"/>
              <a:ea typeface="ＭＳ ゴシック" panose="020B0609070205080204" pitchFamily="49" charset="-128"/>
            </a:endParaRPr>
          </a:p>
          <a:p>
            <a:pPr fontAlgn="auto">
              <a:defRPr/>
            </a:pPr>
            <a:r>
              <a:rPr kumimoji="0" lang="ja-JP" altLang="en-US" sz="4000" dirty="0">
                <a:solidFill>
                  <a:schemeClr val="tx1"/>
                </a:solidFill>
                <a:latin typeface="ＭＳ ゴシック" panose="020B0609070205080204" pitchFamily="49" charset="-128"/>
                <a:ea typeface="ＭＳ ゴシック" panose="020B0609070205080204" pitchFamily="49" charset="-128"/>
              </a:rPr>
              <a:t> </a:t>
            </a:r>
            <a:r>
              <a:rPr kumimoji="0" lang="ja-JP" altLang="en-US" sz="4000" u="sng" dirty="0">
                <a:solidFill>
                  <a:schemeClr val="tx1"/>
                </a:solidFill>
                <a:latin typeface="ＭＳ ゴシック" panose="020B0609070205080204" pitchFamily="49" charset="-128"/>
                <a:ea typeface="ＭＳ ゴシック" panose="020B0609070205080204" pitchFamily="49" charset="-128"/>
              </a:rPr>
              <a:t>実績の事例</a:t>
            </a:r>
          </a:p>
        </p:txBody>
      </p:sp>
      <p:sp>
        <p:nvSpPr>
          <p:cNvPr id="7" name="コンテンツ プレースホルダー 2">
            <a:extLst>
              <a:ext uri="{FF2B5EF4-FFF2-40B4-BE49-F238E27FC236}">
                <a16:creationId xmlns:a16="http://schemas.microsoft.com/office/drawing/2014/main" id="{106F1E6A-9500-7AEF-4442-CDF7FC914D42}"/>
              </a:ext>
            </a:extLst>
          </p:cNvPr>
          <p:cNvSpPr txBox="1">
            <a:spLocks/>
          </p:cNvSpPr>
          <p:nvPr/>
        </p:nvSpPr>
        <p:spPr>
          <a:xfrm>
            <a:off x="149795" y="2221344"/>
            <a:ext cx="8844411" cy="415636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2800" dirty="0">
                <a:solidFill>
                  <a:schemeClr val="tx1"/>
                </a:solidFill>
              </a:rPr>
              <a:t>国有林において、森林管理局と契約を締結し、法第９条に基づく被害防止目的の捕獲許可を取得してシカをくくりわなで捕獲した。</a:t>
            </a:r>
          </a:p>
          <a:p>
            <a:pPr marL="541338" indent="-541338" fontAlgn="auto">
              <a:buFont typeface="Wingdings" panose="05000000000000000000" pitchFamily="2" charset="2"/>
              <a:buChar char="q"/>
              <a:defRPr/>
            </a:pPr>
            <a:r>
              <a:rPr kumimoji="0" lang="ja-JP" altLang="en-US" sz="2800" dirty="0">
                <a:solidFill>
                  <a:schemeClr val="tx1"/>
                </a:solidFill>
              </a:rPr>
              <a:t>ゴルフ場経営者からの依頼を受け、ゴルフ場のコース内に出没するイノシシを捕獲するため、狩猟期間中に登録狩猟としてイノシシをはこわなで捕獲した。</a:t>
            </a:r>
          </a:p>
          <a:p>
            <a:pPr marL="541338" indent="-541338" fontAlgn="auto">
              <a:buFont typeface="Wingdings" panose="05000000000000000000" pitchFamily="2" charset="2"/>
              <a:buChar char="q"/>
              <a:defRPr/>
            </a:pPr>
            <a:r>
              <a:rPr kumimoji="0" lang="ja-JP" altLang="en-US" sz="2800" dirty="0">
                <a:solidFill>
                  <a:schemeClr val="tx1"/>
                </a:solidFill>
              </a:rPr>
              <a:t>大学等の研究機関から学術研究用の資料確保の依頼を受け、狩猟期間中に登録狩猟としてイノシシをはこわなで捕獲した。</a:t>
            </a:r>
            <a:endParaRPr kumimoji="0" lang="en-US" altLang="ja-JP" sz="2800" dirty="0">
              <a:solidFill>
                <a:schemeClr val="tx1"/>
              </a:solidFill>
            </a:endParaRPr>
          </a:p>
        </p:txBody>
      </p:sp>
    </p:spTree>
    <p:extLst>
      <p:ext uri="{BB962C8B-B14F-4D97-AF65-F5344CB8AC3E}">
        <p14:creationId xmlns:p14="http://schemas.microsoft.com/office/powerpoint/2010/main" val="4059851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090403"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a:t>
            </a:r>
            <a:r>
              <a:rPr lang="ja-JP" altLang="en-US" sz="4000" u="sng" dirty="0">
                <a:solidFill>
                  <a:schemeClr val="tx1"/>
                </a:solidFill>
                <a:latin typeface="ＭＳ ゴシック" panose="020B0609070205080204" pitchFamily="49" charset="-128"/>
                <a:ea typeface="ＭＳ ゴシック" panose="020B0609070205080204" pitchFamily="49" charset="-128"/>
              </a:rPr>
              <a:t> 認定鳥獣捕獲等事業者制度</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749669" cy="4706289"/>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3.1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認定鳥獣捕獲等事業者制度の概要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3.2 </a:t>
            </a:r>
            <a:r>
              <a:rPr kumimoji="0" lang="ja-JP" altLang="en-US" sz="3600" dirty="0">
                <a:solidFill>
                  <a:schemeClr val="tx1"/>
                </a:solidFill>
                <a:latin typeface="ＭＳ ゴシック" panose="020B0609070205080204" pitchFamily="49" charset="-128"/>
                <a:ea typeface="ＭＳ ゴシック" panose="020B0609070205080204" pitchFamily="49" charset="-128"/>
              </a:rPr>
              <a:t>鳥獣捕獲等事業の認定を受けるため</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の要件</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3.3 </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認定の申請手続き</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3.4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認定後に必要な対応</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3.5 </a:t>
            </a:r>
            <a:r>
              <a:rPr kumimoji="0" lang="zh-TW" altLang="en-US" sz="3600" dirty="0">
                <a:solidFill>
                  <a:schemeClr val="tx1"/>
                </a:solidFill>
                <a:latin typeface="ＭＳ ゴシック" panose="020B0609070205080204" pitchFamily="49" charset="-128"/>
                <a:ea typeface="ＭＳ ゴシック" panose="020B0609070205080204" pitchFamily="49" charset="-128"/>
              </a:rPr>
              <a:t>指定管理鳥獣捕獲等事業</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51CD7526-D46F-A58C-3BF7-265779DE90E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61</a:t>
            </a:r>
            <a:r>
              <a:rPr lang="ja-JP" altLang="en-US" sz="2000" dirty="0">
                <a:latin typeface="+mn-ea"/>
                <a:ea typeface="+mn-ea"/>
              </a:rPr>
              <a:t>ページ</a:t>
            </a:r>
          </a:p>
        </p:txBody>
      </p:sp>
    </p:spTree>
    <p:extLst>
      <p:ext uri="{BB962C8B-B14F-4D97-AF65-F5344CB8AC3E}">
        <p14:creationId xmlns:p14="http://schemas.microsoft.com/office/powerpoint/2010/main" val="117486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61-62</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D75F5B88-8142-BC6B-FA0C-441A350E57DD}"/>
              </a:ext>
            </a:extLst>
          </p:cNvPr>
          <p:cNvSpPr txBox="1"/>
          <p:nvPr/>
        </p:nvSpPr>
        <p:spPr>
          <a:xfrm>
            <a:off x="0" y="372114"/>
            <a:ext cx="5827236"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3.3.</a:t>
            </a:r>
            <a:r>
              <a:rPr lang="ja-JP" altLang="en-US" sz="4000" u="sng" dirty="0">
                <a:latin typeface="ＭＳ ゴシック" panose="020B0609070205080204" pitchFamily="49" charset="-128"/>
                <a:ea typeface="ＭＳ ゴシック" panose="020B0609070205080204" pitchFamily="49" charset="-128"/>
              </a:rPr>
              <a:t> 認定の申請手続き</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BB9D0D51-AEC4-3A96-B80A-54EC7DE90352}"/>
              </a:ext>
            </a:extLst>
          </p:cNvPr>
          <p:cNvSpPr txBox="1">
            <a:spLocks/>
          </p:cNvSpPr>
          <p:nvPr/>
        </p:nvSpPr>
        <p:spPr bwMode="auto">
          <a:xfrm>
            <a:off x="324000" y="1206000"/>
            <a:ext cx="8820000" cy="43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1338" indent="-541338" eaLnBrk="1" hangingPunct="1">
              <a:spcBef>
                <a:spcPts val="1200"/>
              </a:spcBef>
              <a:spcAft>
                <a:spcPts val="200"/>
              </a:spcAft>
              <a:buClr>
                <a:schemeClr val="accent1"/>
              </a:buClr>
              <a:buSzPct val="100000"/>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認定を受けようとする都道府県知事に対し、都道府県知事が定める申請書及び添付書類を添えて提出する。</a:t>
            </a:r>
            <a:endParaRPr lang="en-US" altLang="ja-JP" sz="3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41338" indent="-541338" eaLnBrk="1" hangingPunct="1">
              <a:spcBef>
                <a:spcPts val="1200"/>
              </a:spcBef>
              <a:spcAft>
                <a:spcPts val="200"/>
              </a:spcAft>
              <a:buClr>
                <a:schemeClr val="accent1"/>
              </a:buClr>
              <a:buSzPct val="100000"/>
              <a:buFont typeface="Wingdings" panose="05000000000000000000" pitchFamily="2" charset="2"/>
              <a:buChar char="q"/>
            </a:pPr>
            <a:endParaRPr lang="en-US" altLang="ja-JP" sz="3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41338" indent="-541338"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一法人につき一申請</a:t>
            </a:r>
            <a:endParaRPr lang="en-US" altLang="ja-JP" sz="3600" dirty="0">
              <a:latin typeface="ＭＳ ゴシック" panose="020B0609070205080204" pitchFamily="49" charset="-128"/>
              <a:ea typeface="ＭＳ ゴシック" panose="020B0609070205080204" pitchFamily="49" charset="-128"/>
            </a:endParaRPr>
          </a:p>
          <a:p>
            <a:pPr marL="0" indent="0" eaLnBrk="1" hangingPunct="1">
              <a:spcBef>
                <a:spcPts val="1200"/>
              </a:spcBef>
              <a:spcAft>
                <a:spcPts val="200"/>
              </a:spcAft>
              <a:buClr>
                <a:schemeClr val="accent1"/>
              </a:buClr>
              <a:buSzPct val="100000"/>
            </a:pPr>
            <a:r>
              <a:rPr lang="ja-JP" altLang="en-US" sz="3600" dirty="0">
                <a:latin typeface="ＭＳ ゴシック" panose="020B0609070205080204" pitchFamily="49" charset="-128"/>
                <a:ea typeface="ＭＳ ゴシック" panose="020B0609070205080204" pitchFamily="49" charset="-128"/>
              </a:rPr>
              <a:t>　（複数の認定不可）</a:t>
            </a:r>
            <a:endParaRPr lang="en-US" altLang="ja-JP"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81532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61-62</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D75F5B88-8142-BC6B-FA0C-441A350E57DD}"/>
              </a:ext>
            </a:extLst>
          </p:cNvPr>
          <p:cNvSpPr txBox="1"/>
          <p:nvPr/>
        </p:nvSpPr>
        <p:spPr>
          <a:xfrm>
            <a:off x="0" y="372114"/>
            <a:ext cx="5827236"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3.3.</a:t>
            </a:r>
            <a:r>
              <a:rPr lang="ja-JP" altLang="en-US" sz="4000" u="sng" dirty="0">
                <a:latin typeface="ＭＳ ゴシック" panose="020B0609070205080204" pitchFamily="49" charset="-128"/>
                <a:ea typeface="ＭＳ ゴシック" panose="020B0609070205080204" pitchFamily="49" charset="-128"/>
              </a:rPr>
              <a:t> 認定の申請手続き</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BB9D0D51-AEC4-3A96-B80A-54EC7DE90352}"/>
              </a:ext>
            </a:extLst>
          </p:cNvPr>
          <p:cNvSpPr txBox="1">
            <a:spLocks/>
          </p:cNvSpPr>
          <p:nvPr/>
        </p:nvSpPr>
        <p:spPr bwMode="auto">
          <a:xfrm>
            <a:off x="162000" y="1206000"/>
            <a:ext cx="8820000" cy="486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1338" indent="-541338"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複数の方法により捕獲等をする、又は複数の鳥獣の種類を対象にする場合には、捕獲等をする方法ごとに、対象とする鳥獣の種類を定めて申請する。</a:t>
            </a:r>
            <a:endParaRPr lang="en-US" altLang="ja-JP" sz="3600" dirty="0">
              <a:latin typeface="ＭＳ ゴシック" panose="020B0609070205080204" pitchFamily="49" charset="-128"/>
              <a:ea typeface="ＭＳ ゴシック" panose="020B0609070205080204" pitchFamily="49" charset="-128"/>
            </a:endParaRPr>
          </a:p>
          <a:p>
            <a:pPr marL="0" indent="0" eaLnBrk="1" hangingPunct="1">
              <a:spcBef>
                <a:spcPts val="1200"/>
              </a:spcBef>
              <a:spcAft>
                <a:spcPts val="200"/>
              </a:spcAft>
              <a:buClr>
                <a:schemeClr val="accent1"/>
              </a:buClr>
              <a:buSzPct val="100000"/>
            </a:pPr>
            <a:endParaRPr lang="en-US" altLang="ja-JP" sz="1000" dirty="0">
              <a:latin typeface="ＭＳ ゴシック" panose="020B0609070205080204" pitchFamily="49" charset="-128"/>
              <a:ea typeface="ＭＳ ゴシック" panose="020B0609070205080204" pitchFamily="49" charset="-128"/>
            </a:endParaRPr>
          </a:p>
          <a:p>
            <a:pPr marL="541338" indent="-541338"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捕獲方法は法定猟法のみ</a:t>
            </a:r>
            <a:endParaRPr lang="en-US" altLang="ja-JP" sz="3600" dirty="0">
              <a:latin typeface="ＭＳ ゴシック" panose="020B0609070205080204" pitchFamily="49" charset="-128"/>
              <a:ea typeface="ＭＳ ゴシック" panose="020B0609070205080204" pitchFamily="49" charset="-128"/>
            </a:endParaRPr>
          </a:p>
          <a:p>
            <a:pPr marL="1223962" lvl="1" indent="-571500"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装薬銃</a:t>
            </a:r>
            <a:endParaRPr lang="en-US" altLang="ja-JP" sz="3600" dirty="0">
              <a:latin typeface="ＭＳ ゴシック" panose="020B0609070205080204" pitchFamily="49" charset="-128"/>
              <a:ea typeface="ＭＳ ゴシック" panose="020B0609070205080204" pitchFamily="49" charset="-128"/>
            </a:endParaRPr>
          </a:p>
          <a:p>
            <a:pPr marL="1223962" lvl="1" indent="-571500"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空気銃</a:t>
            </a:r>
            <a:endParaRPr lang="en-US" altLang="ja-JP" sz="3600" dirty="0">
              <a:latin typeface="ＭＳ ゴシック" panose="020B0609070205080204" pitchFamily="49" charset="-128"/>
              <a:ea typeface="ＭＳ ゴシック" panose="020B0609070205080204" pitchFamily="49" charset="-128"/>
            </a:endParaRPr>
          </a:p>
          <a:p>
            <a:pPr marL="541338" indent="-541338" eaLnBrk="1" hangingPunct="1">
              <a:spcBef>
                <a:spcPts val="1200"/>
              </a:spcBef>
              <a:spcAft>
                <a:spcPts val="200"/>
              </a:spcAft>
              <a:buClr>
                <a:schemeClr val="accent1"/>
              </a:buClr>
              <a:buSzPct val="100000"/>
              <a:buFont typeface="Wingdings" panose="05000000000000000000" pitchFamily="2" charset="2"/>
              <a:buChar char="q"/>
            </a:pPr>
            <a:endParaRPr lang="en-US" altLang="ja-JP" sz="3600" dirty="0">
              <a:latin typeface="ＭＳ ゴシック" panose="020B0609070205080204" pitchFamily="49" charset="-128"/>
              <a:ea typeface="ＭＳ ゴシック" panose="020B0609070205080204" pitchFamily="49" charset="-128"/>
            </a:endParaRPr>
          </a:p>
        </p:txBody>
      </p:sp>
      <p:sp>
        <p:nvSpPr>
          <p:cNvPr id="6" name="コンテンツ プレースホルダー 2">
            <a:extLst>
              <a:ext uri="{FF2B5EF4-FFF2-40B4-BE49-F238E27FC236}">
                <a16:creationId xmlns:a16="http://schemas.microsoft.com/office/drawing/2014/main" id="{94B7F805-A192-E833-280F-174345EB02CB}"/>
              </a:ext>
            </a:extLst>
          </p:cNvPr>
          <p:cNvSpPr txBox="1">
            <a:spLocks/>
          </p:cNvSpPr>
          <p:nvPr/>
        </p:nvSpPr>
        <p:spPr bwMode="auto">
          <a:xfrm>
            <a:off x="3972003" y="4637964"/>
            <a:ext cx="2364145" cy="161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71500" indent="-571500"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わな</a:t>
            </a:r>
            <a:endParaRPr lang="en-US" altLang="ja-JP" sz="3600" dirty="0">
              <a:latin typeface="ＭＳ ゴシック" panose="020B0609070205080204" pitchFamily="49" charset="-128"/>
              <a:ea typeface="ＭＳ ゴシック" panose="020B0609070205080204" pitchFamily="49" charset="-128"/>
            </a:endParaRPr>
          </a:p>
          <a:p>
            <a:pPr marL="571500" indent="-571500"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網</a:t>
            </a:r>
            <a:endParaRPr lang="en-US" altLang="ja-JP"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51945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61-62</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D75F5B88-8142-BC6B-FA0C-441A350E57DD}"/>
              </a:ext>
            </a:extLst>
          </p:cNvPr>
          <p:cNvSpPr txBox="1"/>
          <p:nvPr/>
        </p:nvSpPr>
        <p:spPr>
          <a:xfrm>
            <a:off x="0" y="372114"/>
            <a:ext cx="5827236"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3.3.</a:t>
            </a:r>
            <a:r>
              <a:rPr lang="ja-JP" altLang="en-US" sz="4000" u="sng" dirty="0">
                <a:latin typeface="ＭＳ ゴシック" panose="020B0609070205080204" pitchFamily="49" charset="-128"/>
                <a:ea typeface="ＭＳ ゴシック" panose="020B0609070205080204" pitchFamily="49" charset="-128"/>
              </a:rPr>
              <a:t> 認定の申請手続き</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BB9D0D51-AEC4-3A96-B80A-54EC7DE90352}"/>
              </a:ext>
            </a:extLst>
          </p:cNvPr>
          <p:cNvSpPr txBox="1">
            <a:spLocks/>
          </p:cNvSpPr>
          <p:nvPr/>
        </p:nvSpPr>
        <p:spPr bwMode="auto">
          <a:xfrm>
            <a:off x="324000" y="1206000"/>
            <a:ext cx="8820000" cy="457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1338" indent="-541338"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申請書の提出先</a:t>
            </a:r>
          </a:p>
          <a:p>
            <a:pPr marL="541338" indent="-360363"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主たる事務所の所在地を管轄する都道府県知事</a:t>
            </a:r>
            <a:endParaRPr lang="en-US" altLang="ja-JP" sz="3600" dirty="0">
              <a:latin typeface="ＭＳ ゴシック" panose="020B0609070205080204" pitchFamily="49" charset="-128"/>
              <a:ea typeface="ＭＳ ゴシック" panose="020B0609070205080204" pitchFamily="49" charset="-128"/>
            </a:endParaRPr>
          </a:p>
          <a:p>
            <a:pPr marL="180975" indent="0" eaLnBrk="1" hangingPunct="1">
              <a:spcBef>
                <a:spcPts val="1200"/>
              </a:spcBef>
              <a:spcAft>
                <a:spcPts val="200"/>
              </a:spcAft>
              <a:buClr>
                <a:schemeClr val="accent1"/>
              </a:buClr>
              <a:buSzPct val="100000"/>
            </a:pPr>
            <a:r>
              <a:rPr lang="ja-JP" altLang="en-US" sz="3600" dirty="0">
                <a:latin typeface="ＭＳ ゴシック" panose="020B0609070205080204" pitchFamily="49" charset="-128"/>
                <a:ea typeface="ＭＳ ゴシック" panose="020B0609070205080204" pitchFamily="49" charset="-128"/>
              </a:rPr>
              <a:t>　または、</a:t>
            </a:r>
            <a:endParaRPr lang="en-US" altLang="ja-JP" sz="3600" dirty="0">
              <a:latin typeface="ＭＳ ゴシック" panose="020B0609070205080204" pitchFamily="49" charset="-128"/>
              <a:ea typeface="ＭＳ ゴシック" panose="020B0609070205080204" pitchFamily="49" charset="-128"/>
            </a:endParaRPr>
          </a:p>
          <a:p>
            <a:pPr marL="541338" indent="-360363"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鳥獣捕獲等事業を実施する主たる地域を管轄する都道府県知事</a:t>
            </a:r>
            <a:endParaRPr lang="en-US" altLang="ja-JP"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44510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61-62</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D75F5B88-8142-BC6B-FA0C-441A350E57DD}"/>
              </a:ext>
            </a:extLst>
          </p:cNvPr>
          <p:cNvSpPr txBox="1"/>
          <p:nvPr/>
        </p:nvSpPr>
        <p:spPr>
          <a:xfrm>
            <a:off x="0" y="372114"/>
            <a:ext cx="5827236"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3.3.</a:t>
            </a:r>
            <a:r>
              <a:rPr lang="ja-JP" altLang="en-US" sz="4000" u="sng" dirty="0">
                <a:latin typeface="ＭＳ ゴシック" panose="020B0609070205080204" pitchFamily="49" charset="-128"/>
                <a:ea typeface="ＭＳ ゴシック" panose="020B0609070205080204" pitchFamily="49" charset="-128"/>
              </a:rPr>
              <a:t> 認定の申請手続き</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BB9D0D51-AEC4-3A96-B80A-54EC7DE90352}"/>
              </a:ext>
            </a:extLst>
          </p:cNvPr>
          <p:cNvSpPr txBox="1">
            <a:spLocks/>
          </p:cNvSpPr>
          <p:nvPr/>
        </p:nvSpPr>
        <p:spPr bwMode="auto">
          <a:xfrm>
            <a:off x="324000" y="1206000"/>
            <a:ext cx="8820000" cy="459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1338" indent="-541338"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認定されると認定証が交付される</a:t>
            </a:r>
          </a:p>
          <a:p>
            <a:pPr marL="541338" indent="-360363"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認定は全国で有効</a:t>
            </a:r>
            <a:endParaRPr lang="en-US" altLang="ja-JP" sz="3600" dirty="0">
              <a:latin typeface="ＭＳ ゴシック" panose="020B0609070205080204" pitchFamily="49" charset="-128"/>
              <a:ea typeface="ＭＳ ゴシック" panose="020B0609070205080204" pitchFamily="49" charset="-128"/>
            </a:endParaRPr>
          </a:p>
          <a:p>
            <a:pPr marL="541338" indent="-360363"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事業者の名称・住所・代表者の氏名が公示される</a:t>
            </a:r>
            <a:endParaRPr lang="en-US" altLang="ja-JP" sz="3600" dirty="0">
              <a:latin typeface="ＭＳ ゴシック" panose="020B0609070205080204" pitchFamily="49" charset="-128"/>
              <a:ea typeface="ＭＳ ゴシック" panose="020B0609070205080204" pitchFamily="49" charset="-128"/>
            </a:endParaRPr>
          </a:p>
          <a:p>
            <a:pPr marL="541338" indent="-360363"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申請書の様式例：</a:t>
            </a:r>
            <a:r>
              <a:rPr lang="en-US" altLang="ja-JP" sz="3600" dirty="0">
                <a:latin typeface="ＭＳ ゴシック" panose="020B0609070205080204" pitchFamily="49" charset="-128"/>
                <a:ea typeface="ＭＳ ゴシック" panose="020B0609070205080204" pitchFamily="49" charset="-128"/>
              </a:rPr>
              <a:t>p.63-p.65</a:t>
            </a:r>
          </a:p>
        </p:txBody>
      </p:sp>
    </p:spTree>
    <p:extLst>
      <p:ext uri="{BB962C8B-B14F-4D97-AF65-F5344CB8AC3E}">
        <p14:creationId xmlns:p14="http://schemas.microsoft.com/office/powerpoint/2010/main" val="1967463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090403"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a:t>
            </a:r>
            <a:r>
              <a:rPr lang="ja-JP" altLang="en-US" sz="4000" u="sng" dirty="0">
                <a:solidFill>
                  <a:schemeClr val="tx1"/>
                </a:solidFill>
                <a:latin typeface="ＭＳ ゴシック" panose="020B0609070205080204" pitchFamily="49" charset="-128"/>
                <a:ea typeface="ＭＳ ゴシック" panose="020B0609070205080204" pitchFamily="49" charset="-128"/>
              </a:rPr>
              <a:t> 認定鳥獣捕獲等事業者制度</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749669" cy="4706289"/>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3.1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認定鳥獣捕獲等事業者制度の概要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3.2 </a:t>
            </a:r>
            <a:r>
              <a:rPr kumimoji="0" lang="ja-JP" altLang="en-US" sz="3600" dirty="0">
                <a:solidFill>
                  <a:schemeClr val="tx1"/>
                </a:solidFill>
                <a:latin typeface="ＭＳ ゴシック" panose="020B0609070205080204" pitchFamily="49" charset="-128"/>
                <a:ea typeface="ＭＳ ゴシック" panose="020B0609070205080204" pitchFamily="49" charset="-128"/>
              </a:rPr>
              <a:t>鳥獣捕獲等事業の認定を受けるため</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の要件</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3.3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認定の申請手続き</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3.4 </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認定後に必要な対応</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3.5 </a:t>
            </a:r>
            <a:r>
              <a:rPr kumimoji="0" lang="zh-TW" altLang="en-US" sz="3600" dirty="0">
                <a:solidFill>
                  <a:schemeClr val="tx1"/>
                </a:solidFill>
                <a:latin typeface="ＭＳ ゴシック" panose="020B0609070205080204" pitchFamily="49" charset="-128"/>
                <a:ea typeface="ＭＳ ゴシック" panose="020B0609070205080204" pitchFamily="49" charset="-128"/>
              </a:rPr>
              <a:t>指定管理鳥獣捕獲等事業</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5CDB4592-6B7F-C0DD-077B-4E1890DF4DE0}"/>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66</a:t>
            </a:r>
            <a:r>
              <a:rPr lang="ja-JP" altLang="en-US" sz="2000" dirty="0">
                <a:latin typeface="+mn-ea"/>
                <a:ea typeface="+mn-ea"/>
              </a:rPr>
              <a:t>ページ</a:t>
            </a:r>
          </a:p>
        </p:txBody>
      </p:sp>
    </p:spTree>
    <p:extLst>
      <p:ext uri="{BB962C8B-B14F-4D97-AF65-F5344CB8AC3E}">
        <p14:creationId xmlns:p14="http://schemas.microsoft.com/office/powerpoint/2010/main" val="643012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0" y="1662546"/>
            <a:ext cx="8844411" cy="45627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事業管理責任者</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360363"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安全管理規程の組織的な遵守の管理徹底</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41338" indent="-360363"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組織内で研修を実施</a:t>
            </a:r>
          </a:p>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捕獲従事者</a:t>
            </a:r>
          </a:p>
          <a:p>
            <a:pPr marL="541338" indent="-360363" fontAlgn="auto">
              <a:buFont typeface="Wingdings" panose="05000000000000000000" pitchFamily="2" charset="2"/>
              <a:buChar char="Ø"/>
              <a:tabLst>
                <a:tab pos="711200" algn="l"/>
              </a:tabLst>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責任者の指示に従い安全管理を遵守</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41338" indent="-360363" fontAlgn="auto">
              <a:buFont typeface="Wingdings" panose="05000000000000000000" pitchFamily="2" charset="2"/>
              <a:buChar char="Ø"/>
              <a:tabLst>
                <a:tab pos="711200" algn="l"/>
              </a:tabLst>
              <a:defRPr/>
            </a:pPr>
            <a:r>
              <a:rPr kumimoji="0" lang="en-US" altLang="ja-JP" sz="3200" dirty="0">
                <a:solidFill>
                  <a:schemeClr val="tx1"/>
                </a:solidFill>
                <a:latin typeface="ＭＳ ゴシック" panose="020B0609070205080204" pitchFamily="49" charset="-128"/>
                <a:ea typeface="ＭＳ ゴシック" panose="020B0609070205080204" pitchFamily="49" charset="-128"/>
              </a:rPr>
              <a:t>1</a:t>
            </a:r>
            <a:r>
              <a:rPr kumimoji="0" lang="ja-JP" altLang="en-US" sz="3200" dirty="0">
                <a:solidFill>
                  <a:schemeClr val="tx1"/>
                </a:solidFill>
                <a:latin typeface="ＭＳ ゴシック" panose="020B0609070205080204" pitchFamily="49" charset="-128"/>
                <a:ea typeface="ＭＳ ゴシック" panose="020B0609070205080204" pitchFamily="49" charset="-128"/>
              </a:rPr>
              <a:t>年に</a:t>
            </a:r>
            <a:r>
              <a:rPr kumimoji="0" lang="en-US" altLang="ja-JP" sz="3200" dirty="0">
                <a:solidFill>
                  <a:schemeClr val="tx1"/>
                </a:solidFill>
                <a:latin typeface="ＭＳ ゴシック" panose="020B0609070205080204" pitchFamily="49" charset="-128"/>
                <a:ea typeface="ＭＳ ゴシック" panose="020B0609070205080204" pitchFamily="49" charset="-128"/>
              </a:rPr>
              <a:t>5</a:t>
            </a:r>
            <a:r>
              <a:rPr kumimoji="0" lang="ja-JP" altLang="en-US" sz="3200" dirty="0">
                <a:solidFill>
                  <a:schemeClr val="tx1"/>
                </a:solidFill>
                <a:latin typeface="ＭＳ ゴシック" panose="020B0609070205080204" pitchFamily="49" charset="-128"/>
                <a:ea typeface="ＭＳ ゴシック" panose="020B0609070205080204" pitchFamily="49" charset="-128"/>
              </a:rPr>
              <a:t>時間以上の研修受講</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66</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0" y="759960"/>
            <a:ext cx="7666182" cy="646331"/>
          </a:xfrm>
          <a:prstGeom prst="rect">
            <a:avLst/>
          </a:prstGeom>
          <a:noFill/>
        </p:spPr>
        <p:txBody>
          <a:bodyPr wrap="squar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3.4.1 </a:t>
            </a:r>
            <a:r>
              <a:rPr lang="ja-JP" altLang="en-US" sz="4000" u="sng" dirty="0">
                <a:latin typeface="ＭＳ ゴシック" panose="020B0609070205080204" pitchFamily="49" charset="-128"/>
                <a:ea typeface="ＭＳ ゴシック" panose="020B0609070205080204" pitchFamily="49" charset="-128"/>
              </a:rPr>
              <a:t>技能知識の維持向上</a:t>
            </a:r>
            <a:r>
              <a:rPr lang="en-US" altLang="ja-JP" sz="4000" u="sng" dirty="0">
                <a:latin typeface="ＭＳ ゴシック" panose="020B0609070205080204" pitchFamily="49" charset="-128"/>
                <a:ea typeface="ＭＳ ゴシック" panose="020B0609070205080204" pitchFamily="49" charset="-128"/>
              </a:rPr>
              <a:t> </a:t>
            </a:r>
            <a:endParaRPr lang="en-US" altLang="ja-JP" sz="4000" u="sng" dirty="0"/>
          </a:p>
        </p:txBody>
      </p:sp>
    </p:spTree>
    <p:extLst>
      <p:ext uri="{BB962C8B-B14F-4D97-AF65-F5344CB8AC3E}">
        <p14:creationId xmlns:p14="http://schemas.microsoft.com/office/powerpoint/2010/main" val="1486518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0" y="1662546"/>
            <a:ext cx="8844411" cy="45627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0975" indent="0" fontAlgn="auto">
              <a:buNone/>
              <a:defRPr/>
            </a:pPr>
            <a:r>
              <a:rPr lang="en-US" altLang="ja-JP" sz="3600" b="0" i="0" u="none" strike="noStrike" baseline="0" dirty="0">
                <a:solidFill>
                  <a:schemeClr val="tx1"/>
                </a:solidFill>
                <a:latin typeface="ＭＳ ゴシック" panose="020B0609070205080204" pitchFamily="49" charset="-128"/>
                <a:ea typeface="ＭＳ ゴシック" panose="020B0609070205080204" pitchFamily="49" charset="-128"/>
              </a:rPr>
              <a:t>(1)</a:t>
            </a:r>
            <a:r>
              <a:rPr lang="ja-JP" altLang="en-US" sz="3600" b="0" i="0" u="none" strike="noStrike" baseline="0" dirty="0">
                <a:solidFill>
                  <a:schemeClr val="tx1"/>
                </a:solidFill>
                <a:latin typeface="ＭＳ ゴシック" panose="020B0609070205080204" pitchFamily="49" charset="-128"/>
                <a:ea typeface="ＭＳ ゴシック" panose="020B0609070205080204" pitchFamily="49" charset="-128"/>
              </a:rPr>
              <a:t>認定内容の変更</a:t>
            </a:r>
            <a:endParaRPr lang="en-US" altLang="ja-JP" sz="3600" b="0" i="0" u="none" strike="noStrike" baseline="0" dirty="0">
              <a:solidFill>
                <a:schemeClr val="tx1"/>
              </a:solidFill>
              <a:latin typeface="ＭＳ ゴシック" panose="020B0609070205080204" pitchFamily="49" charset="-128"/>
              <a:ea typeface="ＭＳ ゴシック" panose="020B0609070205080204" pitchFamily="49" charset="-128"/>
            </a:endParaRPr>
          </a:p>
          <a:p>
            <a:pPr marL="180975" indent="0" fontAlgn="auto">
              <a:buNone/>
              <a:defRPr/>
            </a:pPr>
            <a:r>
              <a:rPr lang="en-US" altLang="ja-JP" sz="3600" b="0" i="0" u="none" strike="noStrike" baseline="0" dirty="0">
                <a:solidFill>
                  <a:schemeClr val="tx1"/>
                </a:solidFill>
                <a:latin typeface="ＭＳ ゴシック" panose="020B0609070205080204" pitchFamily="49" charset="-128"/>
                <a:ea typeface="ＭＳ ゴシック" panose="020B0609070205080204" pitchFamily="49" charset="-128"/>
              </a:rPr>
              <a:t>(2)</a:t>
            </a:r>
            <a:r>
              <a:rPr lang="ja-JP" altLang="en-US" sz="3600" b="0" i="0" u="none" strike="noStrike" baseline="0" dirty="0">
                <a:solidFill>
                  <a:schemeClr val="tx1"/>
                </a:solidFill>
                <a:latin typeface="ＭＳ ゴシック" panose="020B0609070205080204" pitchFamily="49" charset="-128"/>
                <a:ea typeface="ＭＳ ゴシック" panose="020B0609070205080204" pitchFamily="49" charset="-128"/>
              </a:rPr>
              <a:t>軽微な変更の届出</a:t>
            </a:r>
            <a:endParaRPr lang="en-US" altLang="ja-JP" sz="3600" b="0" i="0" u="none" strike="noStrike" baseline="0" dirty="0">
              <a:solidFill>
                <a:schemeClr val="tx1"/>
              </a:solidFill>
              <a:latin typeface="ＭＳ ゴシック" panose="020B0609070205080204" pitchFamily="49" charset="-128"/>
              <a:ea typeface="ＭＳ ゴシック" panose="020B0609070205080204" pitchFamily="49" charset="-128"/>
            </a:endParaRPr>
          </a:p>
          <a:p>
            <a:pPr marL="180975" indent="0" fontAlgn="auto">
              <a:buNone/>
              <a:defRPr/>
            </a:pPr>
            <a:r>
              <a:rPr lang="en-US" altLang="ja-JP" sz="3600" dirty="0">
                <a:solidFill>
                  <a:schemeClr val="tx1"/>
                </a:solidFill>
                <a:latin typeface="ＭＳ ゴシック" panose="020B0609070205080204" pitchFamily="49" charset="-128"/>
                <a:ea typeface="ＭＳ ゴシック" panose="020B0609070205080204" pitchFamily="49" charset="-128"/>
              </a:rPr>
              <a:t>(3)</a:t>
            </a:r>
            <a:r>
              <a:rPr lang="ja-JP" altLang="en-US" sz="3600" dirty="0">
                <a:solidFill>
                  <a:schemeClr val="tx1"/>
                </a:solidFill>
                <a:latin typeface="ＭＳ ゴシック" panose="020B0609070205080204" pitchFamily="49" charset="-128"/>
                <a:ea typeface="ＭＳ ゴシック" panose="020B0609070205080204" pitchFamily="49" charset="-128"/>
              </a:rPr>
              <a:t>認定鳥獣捕獲等事業の廃止</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180975" indent="0" fontAlgn="auto">
              <a:buNone/>
              <a:defRPr/>
            </a:pPr>
            <a:r>
              <a:rPr lang="en-US" altLang="ja-JP" sz="3600" b="0" i="0" u="none" strike="noStrike" baseline="0" dirty="0">
                <a:solidFill>
                  <a:schemeClr val="tx1"/>
                </a:solidFill>
                <a:latin typeface="ＭＳ ゴシック" panose="020B0609070205080204" pitchFamily="49" charset="-128"/>
                <a:ea typeface="ＭＳ ゴシック" panose="020B0609070205080204" pitchFamily="49" charset="-128"/>
              </a:rPr>
              <a:t>(4)</a:t>
            </a:r>
            <a:r>
              <a:rPr lang="ja-JP" altLang="en-US" sz="3600" b="0" i="0" u="none" strike="noStrike" baseline="0" dirty="0">
                <a:solidFill>
                  <a:schemeClr val="tx1"/>
                </a:solidFill>
                <a:latin typeface="ＭＳ ゴシック" panose="020B0609070205080204" pitchFamily="49" charset="-128"/>
                <a:ea typeface="ＭＳ ゴシック" panose="020B0609070205080204" pitchFamily="49" charset="-128"/>
              </a:rPr>
              <a:t>認定の更新</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66</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1" y="759960"/>
            <a:ext cx="8977745" cy="646331"/>
          </a:xfrm>
          <a:prstGeom prst="rect">
            <a:avLst/>
          </a:prstGeom>
          <a:noFill/>
        </p:spPr>
        <p:txBody>
          <a:bodyPr wrap="squar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3.4.2 </a:t>
            </a:r>
            <a:r>
              <a:rPr lang="ja-JP" altLang="en-US" sz="4000" u="sng" dirty="0">
                <a:latin typeface="ＭＳ ゴシック" panose="020B0609070205080204" pitchFamily="49" charset="-128"/>
                <a:ea typeface="ＭＳ ゴシック" panose="020B0609070205080204" pitchFamily="49" charset="-128"/>
              </a:rPr>
              <a:t>認定内容の変更・更新手続き</a:t>
            </a:r>
            <a:r>
              <a:rPr lang="en-US" altLang="ja-JP" sz="4000" u="sng" dirty="0">
                <a:latin typeface="ＭＳ ゴシック" panose="020B0609070205080204" pitchFamily="49" charset="-128"/>
                <a:ea typeface="ＭＳ ゴシック" panose="020B0609070205080204" pitchFamily="49" charset="-128"/>
              </a:rPr>
              <a:t> </a:t>
            </a:r>
            <a:endParaRPr lang="en-US" altLang="ja-JP" sz="4000" u="sng" dirty="0"/>
          </a:p>
        </p:txBody>
      </p:sp>
    </p:spTree>
    <p:extLst>
      <p:ext uri="{BB962C8B-B14F-4D97-AF65-F5344CB8AC3E}">
        <p14:creationId xmlns:p14="http://schemas.microsoft.com/office/powerpoint/2010/main" val="2051674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4818948"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(1)</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認定内容の変更</a:t>
            </a:r>
            <a:endParaRPr kumimoji="1" lang="ja-JP" altLang="en-US" sz="4000" b="1"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317070" y="1376218"/>
            <a:ext cx="8844411" cy="484909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次の事項を変更する場合、変更の認定を受けなければならない。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①捕獲等をする鳥獣の種類又はその方法の変更</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②捕獲従事者の追加や狩猟免許の種類に係る変更</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③事業管理責任者の変更</a:t>
            </a: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④安全管理体制に関する事項の変更。 </a:t>
            </a: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⑤夜間銃猟の実施に関する事項の変更。 </a:t>
            </a: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⑥研修の実施に関する事項。 </a:t>
            </a:r>
          </a:p>
          <a:p>
            <a:pPr marL="0" indent="0" fontAlgn="auto">
              <a:buNone/>
              <a:defRPr/>
            </a:pPr>
            <a:endParaRPr kumimoji="0"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0A8EA549-C161-60EC-1496-54B0DF6B9D07}"/>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66-67</a:t>
            </a:r>
            <a:r>
              <a:rPr lang="ja-JP" altLang="en-US" sz="2000" dirty="0">
                <a:latin typeface="+mn-ea"/>
                <a:ea typeface="+mn-ea"/>
              </a:rPr>
              <a:t>ページ</a:t>
            </a:r>
          </a:p>
        </p:txBody>
      </p:sp>
    </p:spTree>
    <p:extLst>
      <p:ext uri="{BB962C8B-B14F-4D97-AF65-F5344CB8AC3E}">
        <p14:creationId xmlns:p14="http://schemas.microsoft.com/office/powerpoint/2010/main" val="64459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38</a:t>
            </a:r>
            <a:r>
              <a:rPr lang="ja-JP" altLang="en-US" sz="2000" dirty="0">
                <a:latin typeface="+mn-ea"/>
                <a:ea typeface="+mn-ea"/>
              </a:rPr>
              <a:t>ページ</a:t>
            </a:r>
          </a:p>
        </p:txBody>
      </p:sp>
      <p:sp>
        <p:nvSpPr>
          <p:cNvPr id="3" name="テキスト ボックス 2"/>
          <p:cNvSpPr txBox="1"/>
          <p:nvPr/>
        </p:nvSpPr>
        <p:spPr>
          <a:xfrm>
            <a:off x="477671" y="1588655"/>
            <a:ext cx="8490837" cy="4185128"/>
          </a:xfrm>
          <a:prstGeom prst="rect">
            <a:avLst/>
          </a:prstGeom>
          <a:noFill/>
        </p:spPr>
        <p:txBody>
          <a:bodyPr wrap="square" rtlCol="0">
            <a:noAutofit/>
          </a:bodyPr>
          <a:lstStyle/>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法令を遵守し、安全かつ適正に捕獲を行うこと。</a:t>
            </a:r>
            <a:endParaRPr lang="en-US" altLang="ja-JP" sz="3600" dirty="0">
              <a:latin typeface="ＭＳ ゴシック" panose="020B0609070205080204" pitchFamily="49" charset="-128"/>
              <a:ea typeface="ＭＳ ゴシック" panose="020B0609070205080204" pitchFamily="49" charset="-128"/>
            </a:endParaRPr>
          </a:p>
          <a:p>
            <a:pPr marL="444500">
              <a:lnSpc>
                <a:spcPts val="12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被害軽減等の目標を達成するため、効果的な捕獲を行うこと。</a:t>
            </a:r>
            <a:endParaRPr lang="en-US" altLang="ja-JP" sz="3600" dirty="0">
              <a:latin typeface="ＭＳ ゴシック" panose="020B0609070205080204" pitchFamily="49" charset="-128"/>
              <a:ea typeface="ＭＳ ゴシック" panose="020B0609070205080204" pitchFamily="49" charset="-128"/>
            </a:endParaRPr>
          </a:p>
          <a:p>
            <a:pPr marL="444500">
              <a:lnSpc>
                <a:spcPts val="12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契約した予算の範囲内で適切な費用体効果を考慮し、効率的な捕獲を行うこと。</a:t>
            </a:r>
          </a:p>
          <a:p>
            <a:pPr marL="457200" indent="-457200">
              <a:buClr>
                <a:schemeClr val="accent1"/>
              </a:buClr>
              <a:buFont typeface="Wingdings" panose="05000000000000000000" pitchFamily="2" charset="2"/>
              <a:buChar char="Ø"/>
            </a:pPr>
            <a:endParaRPr lang="ja-JP" altLang="en-US" sz="36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FC71D820-0B98-2B30-7486-4E56E4C7647F}"/>
              </a:ext>
            </a:extLst>
          </p:cNvPr>
          <p:cNvSpPr txBox="1"/>
          <p:nvPr/>
        </p:nvSpPr>
        <p:spPr>
          <a:xfrm>
            <a:off x="0" y="728082"/>
            <a:ext cx="9191940" cy="707886"/>
          </a:xfrm>
          <a:prstGeom prst="rect">
            <a:avLst/>
          </a:prstGeom>
          <a:noFill/>
        </p:spPr>
        <p:txBody>
          <a:bodyPr wrap="none" rtlCol="0">
            <a:spAutoFit/>
          </a:bodyPr>
          <a:lstStyle/>
          <a:p>
            <a:r>
              <a:rPr lang="en-US" altLang="ja-JP" sz="4000" b="1" u="sng" dirty="0">
                <a:solidFill>
                  <a:srgbClr val="C00000"/>
                </a:solidFill>
                <a:latin typeface="ＭＳ ゴシック" panose="020B0609070205080204" pitchFamily="49" charset="-128"/>
                <a:ea typeface="ＭＳ ゴシック" panose="020B0609070205080204" pitchFamily="49" charset="-128"/>
              </a:rPr>
              <a:t>(2)</a:t>
            </a:r>
            <a:r>
              <a:rPr lang="ja-JP" altLang="en-US" sz="4000" b="1" u="sng" dirty="0">
                <a:solidFill>
                  <a:srgbClr val="C00000"/>
                </a:solidFill>
                <a:latin typeface="ＭＳ ゴシック" panose="020B0609070205080204" pitchFamily="49" charset="-128"/>
                <a:ea typeface="ＭＳ ゴシック" panose="020B0609070205080204" pitchFamily="49" charset="-128"/>
              </a:rPr>
              <a:t>社会の要請に応じた捕獲事業の実施</a:t>
            </a:r>
            <a:endParaRPr lang="en-US" altLang="ja-JP" sz="4000" b="1" u="sng"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27594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5333511"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(2)</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軽微な変更の届出</a:t>
            </a:r>
            <a:endParaRPr kumimoji="1" lang="ja-JP" altLang="en-US" sz="4000" b="1"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317070" y="1376218"/>
            <a:ext cx="8844411" cy="484909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軽微な変更をした場合、届け出なければならない。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①名称及び住所並びに代表者の氏名の変更 </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②捕獲等をする鳥獣の種類又はその方法の一部</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　変更</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③鳥獣捕獲等事業の実施体制に関する事項のうち、</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　捕獲従事者に係る変更 </a:t>
            </a:r>
            <a:endParaRPr kumimoji="0"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E6748011-6DA9-9680-8115-C2C3471AEBBC}"/>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67</a:t>
            </a:r>
            <a:r>
              <a:rPr lang="ja-JP" altLang="en-US" sz="2000" dirty="0">
                <a:latin typeface="+mn-ea"/>
                <a:ea typeface="+mn-ea"/>
              </a:rPr>
              <a:t>ページ</a:t>
            </a:r>
          </a:p>
        </p:txBody>
      </p:sp>
    </p:spTree>
    <p:extLst>
      <p:ext uri="{BB962C8B-B14F-4D97-AF65-F5344CB8AC3E}">
        <p14:creationId xmlns:p14="http://schemas.microsoft.com/office/powerpoint/2010/main" val="1386844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7391767"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(3)</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認定鳥獣捕獲等事業の廃止</a:t>
            </a:r>
            <a:endParaRPr kumimoji="1" lang="ja-JP" altLang="en-US" sz="4000" b="1"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317070" y="1376218"/>
            <a:ext cx="8844411" cy="484909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事業を廃止するときは、認定証の交付を受けた都道府県に対して、廃止の手続きが必要。 </a:t>
            </a:r>
            <a:endParaRPr kumimoji="0"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EE1078D1-8E3D-F70B-F4FB-D6C0B58D9B5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68</a:t>
            </a:r>
            <a:r>
              <a:rPr lang="ja-JP" altLang="en-US" sz="2000" dirty="0">
                <a:latin typeface="+mn-ea"/>
                <a:ea typeface="+mn-ea"/>
              </a:rPr>
              <a:t>ページ</a:t>
            </a:r>
          </a:p>
        </p:txBody>
      </p:sp>
    </p:spTree>
    <p:extLst>
      <p:ext uri="{BB962C8B-B14F-4D97-AF65-F5344CB8AC3E}">
        <p14:creationId xmlns:p14="http://schemas.microsoft.com/office/powerpoint/2010/main" val="348845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3789820"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en-US" altLang="ja-JP" sz="4000" b="1" u="sng" dirty="0">
                <a:solidFill>
                  <a:srgbClr val="C00000"/>
                </a:solidFill>
                <a:latin typeface="ＭＳ ゴシック" panose="020B0609070205080204" pitchFamily="49" charset="-128"/>
                <a:ea typeface="ＭＳ ゴシック" panose="020B0609070205080204" pitchFamily="49" charset="-128"/>
              </a:rPr>
              <a:t>(4)</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認定の更新</a:t>
            </a:r>
            <a:endParaRPr kumimoji="1" lang="ja-JP" altLang="en-US" sz="4000" b="1"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317070" y="1376218"/>
            <a:ext cx="8844411" cy="484909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認定の有効期間は３年</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更新にあたっては申請時と同様の手続きが必要</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認定後の３年間における研修の実施状況や報告書を提出</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endParaRPr kumimoji="0"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8C7B8E8A-6D68-D5A0-1C06-BF4518275C47}"/>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68</a:t>
            </a:r>
            <a:r>
              <a:rPr lang="ja-JP" altLang="en-US" sz="2000" dirty="0">
                <a:latin typeface="+mn-ea"/>
                <a:ea typeface="+mn-ea"/>
              </a:rPr>
              <a:t>ページ</a:t>
            </a:r>
          </a:p>
        </p:txBody>
      </p:sp>
    </p:spTree>
    <p:extLst>
      <p:ext uri="{BB962C8B-B14F-4D97-AF65-F5344CB8AC3E}">
        <p14:creationId xmlns:p14="http://schemas.microsoft.com/office/powerpoint/2010/main" val="941813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9F7868-DB2C-401B-8D83-91364D2B55C2}"/>
              </a:ext>
            </a:extLst>
          </p:cNvPr>
          <p:cNvSpPr txBox="1"/>
          <p:nvPr/>
        </p:nvSpPr>
        <p:spPr>
          <a:xfrm>
            <a:off x="6327776" y="1"/>
            <a:ext cx="2816225"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68</a:t>
            </a:r>
            <a:r>
              <a:rPr lang="ja-JP" altLang="en-US" sz="2000" dirty="0">
                <a:latin typeface="+mn-ea"/>
                <a:ea typeface="+mn-ea"/>
              </a:rPr>
              <a:t>ページ</a:t>
            </a:r>
          </a:p>
        </p:txBody>
      </p:sp>
      <p:pic>
        <p:nvPicPr>
          <p:cNvPr id="2" name="図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6126" y="939987"/>
            <a:ext cx="9091749" cy="5400000"/>
          </a:xfrm>
          <a:prstGeom prst="rect">
            <a:avLst/>
          </a:prstGeom>
        </p:spPr>
      </p:pic>
      <p:sp>
        <p:nvSpPr>
          <p:cNvPr id="3" name="正方形/長方形 2"/>
          <p:cNvSpPr/>
          <p:nvPr/>
        </p:nvSpPr>
        <p:spPr>
          <a:xfrm>
            <a:off x="252000" y="387048"/>
            <a:ext cx="8640000" cy="54000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認定の流れ</a:t>
            </a:r>
          </a:p>
        </p:txBody>
      </p:sp>
    </p:spTree>
    <p:extLst>
      <p:ext uri="{BB962C8B-B14F-4D97-AF65-F5344CB8AC3E}">
        <p14:creationId xmlns:p14="http://schemas.microsoft.com/office/powerpoint/2010/main" val="1180848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090403"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3</a:t>
            </a:r>
            <a:r>
              <a:rPr lang="ja-JP" altLang="en-US" sz="4000" u="sng" dirty="0">
                <a:solidFill>
                  <a:schemeClr val="tx1"/>
                </a:solidFill>
                <a:latin typeface="ＭＳ ゴシック" panose="020B0609070205080204" pitchFamily="49" charset="-128"/>
                <a:ea typeface="ＭＳ ゴシック" panose="020B0609070205080204" pitchFamily="49" charset="-128"/>
              </a:rPr>
              <a:t> 認定鳥獣捕獲等事業者制度</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749669" cy="4706289"/>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3.1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認定鳥獣捕獲等事業者制度の概要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3.2 </a:t>
            </a:r>
            <a:r>
              <a:rPr kumimoji="0" lang="ja-JP" altLang="en-US" sz="3600" dirty="0">
                <a:solidFill>
                  <a:schemeClr val="tx1"/>
                </a:solidFill>
                <a:latin typeface="ＭＳ ゴシック" panose="020B0609070205080204" pitchFamily="49" charset="-128"/>
                <a:ea typeface="ＭＳ ゴシック" panose="020B0609070205080204" pitchFamily="49" charset="-128"/>
              </a:rPr>
              <a:t>鳥獣捕獲等事業の認定を受けるため</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の要件</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3.3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認定の申請手続き</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3.4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認定後に必要な対応</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3.5 </a:t>
            </a:r>
            <a:r>
              <a:rPr kumimoji="0" lang="zh-TW" altLang="en-US" sz="3600" b="1" dirty="0">
                <a:solidFill>
                  <a:srgbClr val="C00000"/>
                </a:solidFill>
                <a:latin typeface="ＭＳ ゴシック" panose="020B0609070205080204" pitchFamily="49" charset="-128"/>
                <a:ea typeface="ＭＳ ゴシック" panose="020B0609070205080204" pitchFamily="49" charset="-128"/>
              </a:rPr>
              <a:t>指定管理鳥獣捕獲等事業</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E310B05E-B5E0-9789-242E-8FABAEBF9583}"/>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69</a:t>
            </a:r>
            <a:r>
              <a:rPr lang="ja-JP" altLang="en-US" sz="2000" dirty="0">
                <a:latin typeface="+mn-ea"/>
                <a:ea typeface="+mn-ea"/>
              </a:rPr>
              <a:t>ページ</a:t>
            </a:r>
          </a:p>
        </p:txBody>
      </p:sp>
    </p:spTree>
    <p:extLst>
      <p:ext uri="{BB962C8B-B14F-4D97-AF65-F5344CB8AC3E}">
        <p14:creationId xmlns:p14="http://schemas.microsoft.com/office/powerpoint/2010/main" val="275521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2257815" y="1726316"/>
            <a:ext cx="0" cy="54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74822" y="1261228"/>
            <a:ext cx="3780000" cy="504000"/>
          </a:xfrm>
          <a:prstGeom prst="rect">
            <a:avLst/>
          </a:prstGeom>
          <a:solidFill>
            <a:schemeClr val="bg1"/>
          </a:solidFill>
          <a:ln>
            <a:solidFill>
              <a:schemeClr val="tx1"/>
            </a:solidFill>
          </a:ln>
        </p:spPr>
        <p:txBody>
          <a:bodyPr wrap="none" rtlCol="0" anchor="ctr" anchorCtr="0">
            <a:noAutofit/>
          </a:bodyPr>
          <a:lstStyle/>
          <a:p>
            <a:pPr algn="ctr"/>
            <a:r>
              <a:rPr kumimoji="1" lang="ja-JP" altLang="en-US" sz="1600" dirty="0">
                <a:latin typeface="ＭＳ 明朝" panose="02020609040205080304" pitchFamily="17" charset="-128"/>
                <a:ea typeface="ＭＳ 明朝" panose="02020609040205080304" pitchFamily="17" charset="-128"/>
              </a:rPr>
              <a:t>鳥獣保護管理に関する基本指針</a:t>
            </a:r>
          </a:p>
        </p:txBody>
      </p:sp>
      <p:cxnSp>
        <p:nvCxnSpPr>
          <p:cNvPr id="35" name="直線コネクタ 34"/>
          <p:cNvCxnSpPr/>
          <p:nvPr/>
        </p:nvCxnSpPr>
        <p:spPr>
          <a:xfrm flipH="1">
            <a:off x="8542043" y="6011250"/>
            <a:ext cx="504000"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sp>
        <p:nvSpPr>
          <p:cNvPr id="14" name="テキスト ボックス 13"/>
          <p:cNvSpPr txBox="1"/>
          <p:nvPr/>
        </p:nvSpPr>
        <p:spPr>
          <a:xfrm>
            <a:off x="5180487" y="5748536"/>
            <a:ext cx="3420000" cy="504000"/>
          </a:xfrm>
          <a:prstGeom prst="rect">
            <a:avLst/>
          </a:prstGeom>
          <a:solidFill>
            <a:srgbClr val="FFFFCC"/>
          </a:solidFill>
          <a:ln>
            <a:solidFill>
              <a:schemeClr val="tx1"/>
            </a:solidFill>
          </a:ln>
        </p:spPr>
        <p:txBody>
          <a:bodyPr wrap="none" rtlCol="0" anchor="ctr" anchorCtr="0">
            <a:noAutofit/>
          </a:bodyPr>
          <a:lstStyle/>
          <a:p>
            <a:pPr algn="ctr"/>
            <a:r>
              <a:rPr kumimoji="1" lang="ja-JP" altLang="en-US" sz="1600" dirty="0">
                <a:latin typeface="ＭＳ 明朝" panose="02020609040205080304" pitchFamily="17" charset="-128"/>
                <a:ea typeface="ＭＳ 明朝" panose="02020609040205080304" pitchFamily="17" charset="-128"/>
              </a:rPr>
              <a:t>指定管理鳥獣捕獲等事業の実施</a:t>
            </a:r>
          </a:p>
        </p:txBody>
      </p:sp>
      <p:grpSp>
        <p:nvGrpSpPr>
          <p:cNvPr id="40" name="グループ化 39"/>
          <p:cNvGrpSpPr/>
          <p:nvPr/>
        </p:nvGrpSpPr>
        <p:grpSpPr>
          <a:xfrm>
            <a:off x="190130" y="1474315"/>
            <a:ext cx="288001" cy="4467031"/>
            <a:chOff x="190130" y="1474315"/>
            <a:chExt cx="288001" cy="4467031"/>
          </a:xfrm>
        </p:grpSpPr>
        <p:cxnSp>
          <p:nvCxnSpPr>
            <p:cNvPr id="19" name="直線コネクタ 18"/>
            <p:cNvCxnSpPr/>
            <p:nvPr/>
          </p:nvCxnSpPr>
          <p:spPr>
            <a:xfrm flipH="1">
              <a:off x="190130" y="1474316"/>
              <a:ext cx="288000" cy="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190131" y="5126630"/>
              <a:ext cx="288000" cy="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190130" y="5937058"/>
              <a:ext cx="288000" cy="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93065" y="1474315"/>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2821022" y="2681497"/>
            <a:ext cx="396000" cy="1404000"/>
            <a:chOff x="2821022" y="2613401"/>
            <a:chExt cx="396000" cy="1404000"/>
          </a:xfrm>
        </p:grpSpPr>
        <p:cxnSp>
          <p:nvCxnSpPr>
            <p:cNvPr id="27" name="直線コネクタ 26"/>
            <p:cNvCxnSpPr/>
            <p:nvPr/>
          </p:nvCxnSpPr>
          <p:spPr>
            <a:xfrm>
              <a:off x="2821023" y="2613401"/>
              <a:ext cx="0" cy="14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2821022" y="3271849"/>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2821022" y="4014995"/>
              <a:ext cx="3814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4799238" y="4189063"/>
            <a:ext cx="381427" cy="648000"/>
            <a:chOff x="4799238" y="4189063"/>
            <a:chExt cx="381427" cy="648000"/>
          </a:xfrm>
        </p:grpSpPr>
        <p:cxnSp>
          <p:nvCxnSpPr>
            <p:cNvPr id="32" name="直線コネクタ 31"/>
            <p:cNvCxnSpPr/>
            <p:nvPr/>
          </p:nvCxnSpPr>
          <p:spPr>
            <a:xfrm flipH="1">
              <a:off x="4799238" y="4834800"/>
              <a:ext cx="3814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799238" y="4189063"/>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正方形/長方形 40"/>
          <p:cNvSpPr/>
          <p:nvPr/>
        </p:nvSpPr>
        <p:spPr>
          <a:xfrm>
            <a:off x="3091691" y="3763356"/>
            <a:ext cx="4541518" cy="684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flipH="1">
            <a:off x="7674214" y="4105356"/>
            <a:ext cx="13680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081963" y="2961050"/>
            <a:ext cx="4541518" cy="684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352699"/>
            <a:ext cx="9153979" cy="59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4000" u="sng"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3.5.1</a:t>
            </a:r>
            <a:r>
              <a:rPr lang="ja-JP" altLang="en-US" sz="4000" u="sng" dirty="0">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指定管理鳥獣捕獲等事業の概要</a:t>
            </a:r>
            <a:endParaRPr lang="en-US" altLang="ja-JP" sz="4000" u="sng"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69</a:t>
            </a:r>
            <a:r>
              <a:rPr lang="ja-JP" altLang="en-US" sz="2000" dirty="0">
                <a:latin typeface="+mn-ea"/>
                <a:ea typeface="+mn-ea"/>
              </a:rPr>
              <a:t>ページ</a:t>
            </a:r>
          </a:p>
        </p:txBody>
      </p:sp>
      <p:sp>
        <p:nvSpPr>
          <p:cNvPr id="3" name="テキスト ボックス 2"/>
          <p:cNvSpPr txBox="1"/>
          <p:nvPr/>
        </p:nvSpPr>
        <p:spPr>
          <a:xfrm>
            <a:off x="92851" y="970350"/>
            <a:ext cx="1570579" cy="338554"/>
          </a:xfrm>
          <a:prstGeom prst="rect">
            <a:avLst/>
          </a:prstGeom>
          <a:noFill/>
        </p:spPr>
        <p:txBody>
          <a:bodyPr wrap="square" rtlCol="0">
            <a:spAutoFit/>
          </a:bodyPr>
          <a:lstStyle/>
          <a:p>
            <a:pPr algn="ctr"/>
            <a:r>
              <a:rPr kumimoji="1" lang="en-US" altLang="ja-JP" sz="1600" dirty="0"/>
              <a:t>【</a:t>
            </a:r>
            <a:r>
              <a:rPr kumimoji="1" lang="ja-JP" altLang="en-US" sz="1600" dirty="0"/>
              <a:t>環境大臣</a:t>
            </a:r>
            <a:r>
              <a:rPr kumimoji="1" lang="en-US" altLang="ja-JP" sz="1600" dirty="0"/>
              <a:t>】</a:t>
            </a:r>
            <a:endParaRPr kumimoji="1" lang="ja-JP" altLang="en-US" sz="1600" dirty="0"/>
          </a:p>
        </p:txBody>
      </p:sp>
      <p:sp>
        <p:nvSpPr>
          <p:cNvPr id="8" name="テキスト ボックス 7"/>
          <p:cNvSpPr txBox="1"/>
          <p:nvPr/>
        </p:nvSpPr>
        <p:spPr>
          <a:xfrm>
            <a:off x="348745" y="2004065"/>
            <a:ext cx="1926077" cy="338554"/>
          </a:xfrm>
          <a:prstGeom prst="rect">
            <a:avLst/>
          </a:prstGeom>
          <a:noFill/>
        </p:spPr>
        <p:txBody>
          <a:bodyPr wrap="square" rtlCol="0">
            <a:spAutoFit/>
          </a:bodyPr>
          <a:lstStyle/>
          <a:p>
            <a:pPr algn="ctr"/>
            <a:r>
              <a:rPr kumimoji="1" lang="en-US" altLang="ja-JP" sz="1600" dirty="0"/>
              <a:t>【</a:t>
            </a:r>
            <a:r>
              <a:rPr lang="ja-JP" altLang="en-US" sz="1600" dirty="0"/>
              <a:t>都道府県知事</a:t>
            </a:r>
            <a:r>
              <a:rPr kumimoji="1" lang="en-US" altLang="ja-JP" sz="1600" dirty="0"/>
              <a:t>】</a:t>
            </a:r>
            <a:endParaRPr kumimoji="1" lang="ja-JP" altLang="en-US" sz="1600" dirty="0"/>
          </a:p>
        </p:txBody>
      </p:sp>
      <p:sp>
        <p:nvSpPr>
          <p:cNvPr id="10" name="テキスト ボックス 9"/>
          <p:cNvSpPr txBox="1"/>
          <p:nvPr/>
        </p:nvSpPr>
        <p:spPr>
          <a:xfrm>
            <a:off x="3202450" y="3019849"/>
            <a:ext cx="4320000" cy="576000"/>
          </a:xfrm>
          <a:prstGeom prst="rect">
            <a:avLst/>
          </a:prstGeom>
          <a:solidFill>
            <a:srgbClr val="EBF5D7">
              <a:alpha val="50196"/>
            </a:srgbClr>
          </a:solidFill>
          <a:ln w="28575">
            <a:solidFill>
              <a:schemeClr val="accent1"/>
            </a:solidFill>
          </a:ln>
        </p:spPr>
        <p:txBody>
          <a:bodyPr wrap="none" rtlCol="0" anchor="ctr" anchorCtr="0">
            <a:noAutofit/>
          </a:bodyPr>
          <a:lstStyle/>
          <a:p>
            <a:pPr algn="ctr"/>
            <a:r>
              <a:rPr kumimoji="1" lang="ja-JP" altLang="en-US" sz="1600" dirty="0">
                <a:latin typeface="ＭＳ 明朝" panose="02020609040205080304" pitchFamily="17" charset="-128"/>
                <a:ea typeface="ＭＳ 明朝" panose="02020609040205080304" pitchFamily="17" charset="-128"/>
              </a:rPr>
              <a:t>第一種特定鳥獣保護計画</a:t>
            </a:r>
            <a:endParaRPr kumimoji="1" lang="en-US" altLang="ja-JP" sz="1600" dirty="0">
              <a:latin typeface="ＭＳ 明朝" panose="02020609040205080304" pitchFamily="17" charset="-128"/>
              <a:ea typeface="ＭＳ 明朝" panose="02020609040205080304" pitchFamily="17" charset="-128"/>
            </a:endParaRPr>
          </a:p>
          <a:p>
            <a:pPr algn="ctr"/>
            <a:r>
              <a:rPr lang="ja-JP" altLang="en-US" sz="1600" dirty="0">
                <a:latin typeface="ＭＳ 明朝" panose="02020609040205080304" pitchFamily="17" charset="-128"/>
                <a:ea typeface="ＭＳ 明朝" panose="02020609040205080304" pitchFamily="17" charset="-128"/>
              </a:rPr>
              <a:t>（生息数または生息範囲が縮小している鳥獣）</a:t>
            </a:r>
            <a:endParaRPr kumimoji="1" lang="ja-JP" altLang="en-US" sz="1600" dirty="0">
              <a:latin typeface="ＭＳ 明朝" panose="02020609040205080304" pitchFamily="17" charset="-128"/>
              <a:ea typeface="ＭＳ 明朝" panose="02020609040205080304" pitchFamily="17" charset="-128"/>
            </a:endParaRPr>
          </a:p>
        </p:txBody>
      </p:sp>
      <p:sp>
        <p:nvSpPr>
          <p:cNvPr id="11" name="テキスト ボックス 10"/>
          <p:cNvSpPr txBox="1"/>
          <p:nvPr/>
        </p:nvSpPr>
        <p:spPr>
          <a:xfrm>
            <a:off x="3202450" y="3821251"/>
            <a:ext cx="4320000" cy="576000"/>
          </a:xfrm>
          <a:prstGeom prst="rect">
            <a:avLst/>
          </a:prstGeom>
          <a:solidFill>
            <a:srgbClr val="FFCCFF">
              <a:alpha val="50196"/>
            </a:srgbClr>
          </a:solidFill>
          <a:ln w="28575">
            <a:solidFill>
              <a:srgbClr val="FF0000"/>
            </a:solidFill>
          </a:ln>
        </p:spPr>
        <p:txBody>
          <a:bodyPr wrap="none" rtlCol="0" anchor="ctr" anchorCtr="0">
            <a:noAutofit/>
          </a:bodyPr>
          <a:lstStyle/>
          <a:p>
            <a:pPr algn="ctr"/>
            <a:r>
              <a:rPr kumimoji="1" lang="ja-JP" altLang="en-US" sz="1600" dirty="0">
                <a:latin typeface="ＭＳ 明朝" panose="02020609040205080304" pitchFamily="17" charset="-128"/>
                <a:ea typeface="ＭＳ 明朝" panose="02020609040205080304" pitchFamily="17" charset="-128"/>
              </a:rPr>
              <a:t>第二種特定鳥獣管理計画</a:t>
            </a:r>
            <a:endParaRPr kumimoji="1" lang="en-US" altLang="ja-JP" sz="1600" dirty="0">
              <a:latin typeface="ＭＳ 明朝" panose="02020609040205080304" pitchFamily="17" charset="-128"/>
              <a:ea typeface="ＭＳ 明朝" panose="02020609040205080304" pitchFamily="17" charset="-128"/>
            </a:endParaRPr>
          </a:p>
          <a:p>
            <a:pPr algn="ctr"/>
            <a:r>
              <a:rPr lang="ja-JP" altLang="en-US" sz="1600" dirty="0">
                <a:latin typeface="ＭＳ 明朝" panose="02020609040205080304" pitchFamily="17" charset="-128"/>
                <a:ea typeface="ＭＳ 明朝" panose="02020609040205080304" pitchFamily="17" charset="-128"/>
              </a:rPr>
              <a:t>（生息数または生息範囲が拡大している鳥獣）</a:t>
            </a:r>
            <a:endParaRPr kumimoji="1" lang="ja-JP" altLang="en-US" sz="1600" dirty="0">
              <a:latin typeface="ＭＳ 明朝" panose="02020609040205080304" pitchFamily="17" charset="-128"/>
              <a:ea typeface="ＭＳ 明朝" panose="02020609040205080304" pitchFamily="17" charset="-128"/>
            </a:endParaRPr>
          </a:p>
        </p:txBody>
      </p:sp>
      <p:sp>
        <p:nvSpPr>
          <p:cNvPr id="13" name="テキスト ボックス 12"/>
          <p:cNvSpPr txBox="1"/>
          <p:nvPr/>
        </p:nvSpPr>
        <p:spPr>
          <a:xfrm>
            <a:off x="4191321" y="5212099"/>
            <a:ext cx="3482503" cy="584775"/>
          </a:xfrm>
          <a:prstGeom prst="rect">
            <a:avLst/>
          </a:prstGeom>
          <a:noFill/>
        </p:spPr>
        <p:txBody>
          <a:bodyPr wrap="square" rtlCol="0">
            <a:spAutoFit/>
          </a:bodyPr>
          <a:lstStyle/>
          <a:p>
            <a:r>
              <a:rPr kumimoji="1" lang="en-US" altLang="ja-JP" sz="1600" dirty="0"/>
              <a:t>【</a:t>
            </a:r>
            <a:r>
              <a:rPr lang="ja-JP" altLang="en-US" sz="1600" dirty="0"/>
              <a:t>都道府県知事</a:t>
            </a:r>
            <a:endParaRPr lang="en-US" altLang="ja-JP" sz="1600" dirty="0"/>
          </a:p>
          <a:p>
            <a:r>
              <a:rPr lang="ja-JP" altLang="en-US" sz="1600" dirty="0"/>
              <a:t>　　　　または国の機関</a:t>
            </a:r>
            <a:r>
              <a:rPr kumimoji="1" lang="en-US" altLang="ja-JP" sz="1600" dirty="0"/>
              <a:t>】</a:t>
            </a:r>
            <a:endParaRPr kumimoji="1" lang="ja-JP" altLang="en-US" sz="1600" dirty="0"/>
          </a:p>
        </p:txBody>
      </p:sp>
      <p:sp>
        <p:nvSpPr>
          <p:cNvPr id="9" name="テキスト ボックス 8"/>
          <p:cNvSpPr txBox="1"/>
          <p:nvPr/>
        </p:nvSpPr>
        <p:spPr>
          <a:xfrm>
            <a:off x="1167318" y="2274775"/>
            <a:ext cx="3780000" cy="504000"/>
          </a:xfrm>
          <a:prstGeom prst="rect">
            <a:avLst/>
          </a:prstGeom>
          <a:solidFill>
            <a:schemeClr val="bg1"/>
          </a:solidFill>
          <a:ln>
            <a:solidFill>
              <a:schemeClr val="tx1"/>
            </a:solidFill>
          </a:ln>
        </p:spPr>
        <p:txBody>
          <a:bodyPr wrap="none" rtlCol="0" anchor="ctr" anchorCtr="0">
            <a:noAutofit/>
          </a:bodyPr>
          <a:lstStyle/>
          <a:p>
            <a:pPr algn="ctr"/>
            <a:r>
              <a:rPr lang="ja-JP" altLang="en-US" sz="1600" dirty="0">
                <a:latin typeface="ＭＳ 明朝" panose="02020609040205080304" pitchFamily="17" charset="-128"/>
                <a:ea typeface="ＭＳ 明朝" panose="02020609040205080304" pitchFamily="17" charset="-128"/>
              </a:rPr>
              <a:t>鳥獣保護管理事業計画</a:t>
            </a:r>
            <a:endParaRPr lang="en-US" altLang="ja-JP" sz="1600" dirty="0">
              <a:latin typeface="ＭＳ 明朝" panose="02020609040205080304" pitchFamily="17" charset="-128"/>
              <a:ea typeface="ＭＳ 明朝" panose="02020609040205080304" pitchFamily="17" charset="-128"/>
            </a:endParaRPr>
          </a:p>
          <a:p>
            <a:pPr algn="ctr"/>
            <a:r>
              <a:rPr kumimoji="1" lang="ja-JP" altLang="en-US" sz="1600" dirty="0">
                <a:latin typeface="ＭＳ 明朝" panose="02020609040205080304" pitchFamily="17" charset="-128"/>
                <a:ea typeface="ＭＳ 明朝" panose="02020609040205080304" pitchFamily="17" charset="-128"/>
              </a:rPr>
              <a:t>（すべての鳥獣を対象）</a:t>
            </a:r>
          </a:p>
        </p:txBody>
      </p:sp>
      <p:sp>
        <p:nvSpPr>
          <p:cNvPr id="12" name="テキスト ボックス 11"/>
          <p:cNvSpPr txBox="1"/>
          <p:nvPr/>
        </p:nvSpPr>
        <p:spPr>
          <a:xfrm>
            <a:off x="5180487" y="4582800"/>
            <a:ext cx="3418764" cy="504000"/>
          </a:xfrm>
          <a:prstGeom prst="rect">
            <a:avLst/>
          </a:prstGeom>
          <a:solidFill>
            <a:schemeClr val="bg1"/>
          </a:solidFill>
          <a:ln>
            <a:solidFill>
              <a:schemeClr val="tx1"/>
            </a:solidFill>
          </a:ln>
        </p:spPr>
        <p:txBody>
          <a:bodyPr wrap="none" rtlCol="0" anchor="ctr" anchorCtr="0">
            <a:noAutofit/>
          </a:bodyPr>
          <a:lstStyle/>
          <a:p>
            <a:pPr algn="ctr"/>
            <a:r>
              <a:rPr kumimoji="1" lang="ja-JP" altLang="en-US" sz="1600" dirty="0">
                <a:latin typeface="ＭＳ 明朝" panose="02020609040205080304" pitchFamily="17" charset="-128"/>
                <a:ea typeface="ＭＳ 明朝" panose="02020609040205080304" pitchFamily="17" charset="-128"/>
              </a:rPr>
              <a:t>指定管理鳥獣捕獲等事業実施計画</a:t>
            </a:r>
          </a:p>
        </p:txBody>
      </p:sp>
      <p:sp>
        <p:nvSpPr>
          <p:cNvPr id="15" name="テキスト ボックス 14"/>
          <p:cNvSpPr txBox="1"/>
          <p:nvPr/>
        </p:nvSpPr>
        <p:spPr>
          <a:xfrm>
            <a:off x="474822" y="4884357"/>
            <a:ext cx="3060000" cy="504000"/>
          </a:xfrm>
          <a:prstGeom prst="rect">
            <a:avLst/>
          </a:prstGeom>
          <a:solidFill>
            <a:schemeClr val="bg1"/>
          </a:solidFill>
          <a:ln>
            <a:solidFill>
              <a:schemeClr val="tx1"/>
            </a:solidFill>
          </a:ln>
        </p:spPr>
        <p:txBody>
          <a:bodyPr wrap="none" rtlCol="0" anchor="ctr" anchorCtr="0">
            <a:noAutofit/>
          </a:bodyPr>
          <a:lstStyle/>
          <a:p>
            <a:pPr algn="ctr"/>
            <a:r>
              <a:rPr kumimoji="1" lang="ja-JP" altLang="en-US" sz="1600" dirty="0">
                <a:latin typeface="ＭＳ 明朝" panose="02020609040205080304" pitchFamily="17" charset="-128"/>
                <a:ea typeface="ＭＳ 明朝" panose="02020609040205080304" pitchFamily="17" charset="-128"/>
              </a:rPr>
              <a:t>希少鳥獣保護計画</a:t>
            </a:r>
          </a:p>
        </p:txBody>
      </p:sp>
      <p:sp>
        <p:nvSpPr>
          <p:cNvPr id="16" name="テキスト ボックス 15"/>
          <p:cNvSpPr txBox="1"/>
          <p:nvPr/>
        </p:nvSpPr>
        <p:spPr>
          <a:xfrm>
            <a:off x="474822" y="5679616"/>
            <a:ext cx="3060000" cy="504000"/>
          </a:xfrm>
          <a:prstGeom prst="rect">
            <a:avLst/>
          </a:prstGeom>
          <a:solidFill>
            <a:schemeClr val="bg1"/>
          </a:solidFill>
          <a:ln>
            <a:solidFill>
              <a:schemeClr val="tx1"/>
            </a:solidFill>
          </a:ln>
        </p:spPr>
        <p:txBody>
          <a:bodyPr wrap="none" rtlCol="0" anchor="ctr" anchorCtr="0">
            <a:noAutofit/>
          </a:bodyPr>
          <a:lstStyle/>
          <a:p>
            <a:pPr algn="ctr"/>
            <a:r>
              <a:rPr kumimoji="1" lang="ja-JP" altLang="en-US" sz="1600" dirty="0">
                <a:latin typeface="ＭＳ 明朝" panose="02020609040205080304" pitchFamily="17" charset="-128"/>
                <a:ea typeface="ＭＳ 明朝" panose="02020609040205080304" pitchFamily="17" charset="-128"/>
              </a:rPr>
              <a:t>特定希少鳥獣管理計画</a:t>
            </a:r>
          </a:p>
        </p:txBody>
      </p:sp>
      <p:cxnSp>
        <p:nvCxnSpPr>
          <p:cNvPr id="34" name="直線コネクタ 33"/>
          <p:cNvCxnSpPr/>
          <p:nvPr/>
        </p:nvCxnSpPr>
        <p:spPr>
          <a:xfrm>
            <a:off x="9034752" y="4102436"/>
            <a:ext cx="0" cy="1908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6710487" y="5096528"/>
            <a:ext cx="0" cy="64800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867520" y="1078795"/>
            <a:ext cx="4322706"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ja-JP" altLang="en-US" sz="2400" dirty="0"/>
              <a:t>集中的かつ広域的に管理を図る必要がある鳥獣について都道府県等が捕獲を実施</a:t>
            </a:r>
            <a:endParaRPr kumimoji="1" lang="ja-JP" altLang="en-US" sz="2400" dirty="0"/>
          </a:p>
        </p:txBody>
      </p:sp>
      <p:sp>
        <p:nvSpPr>
          <p:cNvPr id="47" name="テキスト ボックス 46"/>
          <p:cNvSpPr txBox="1"/>
          <p:nvPr/>
        </p:nvSpPr>
        <p:spPr>
          <a:xfrm>
            <a:off x="7816057" y="3744101"/>
            <a:ext cx="1116011" cy="338554"/>
          </a:xfrm>
          <a:prstGeom prst="rect">
            <a:avLst/>
          </a:prstGeom>
          <a:noFill/>
        </p:spPr>
        <p:txBody>
          <a:bodyPr wrap="none" rtlCol="0">
            <a:spAutoFit/>
          </a:bodyPr>
          <a:lstStyle/>
          <a:p>
            <a:r>
              <a:rPr kumimoji="1" lang="ja-JP" altLang="en-US" sz="1600" b="1" dirty="0">
                <a:solidFill>
                  <a:srgbClr val="0070C0"/>
                </a:solidFill>
              </a:rPr>
              <a:t>検証・評価</a:t>
            </a:r>
          </a:p>
        </p:txBody>
      </p:sp>
    </p:spTree>
    <p:extLst>
      <p:ext uri="{BB962C8B-B14F-4D97-AF65-F5344CB8AC3E}">
        <p14:creationId xmlns:p14="http://schemas.microsoft.com/office/powerpoint/2010/main" val="1778810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0" y="1662546"/>
            <a:ext cx="8844411" cy="45627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None/>
              <a:defRPr/>
            </a:pPr>
            <a:r>
              <a:rPr kumimoji="0" lang="en-US" altLang="ja-JP" sz="3600" dirty="0">
                <a:solidFill>
                  <a:schemeClr val="tx1"/>
                </a:solidFill>
                <a:latin typeface="ＭＳ ゴシック" panose="020B0609070205080204" pitchFamily="49" charset="-128"/>
                <a:ea typeface="ＭＳ ゴシック" panose="020B0609070205080204" pitchFamily="49" charset="-128"/>
              </a:rPr>
              <a:t>(1)</a:t>
            </a:r>
            <a:r>
              <a:rPr kumimoji="0" lang="ja-JP" altLang="en-US" sz="3600" dirty="0">
                <a:solidFill>
                  <a:schemeClr val="tx1"/>
                </a:solidFill>
                <a:latin typeface="ＭＳ ゴシック" panose="020B0609070205080204" pitchFamily="49" charset="-128"/>
                <a:ea typeface="ＭＳ ゴシック" panose="020B0609070205080204" pitchFamily="49" charset="-128"/>
              </a:rPr>
              <a:t>捕獲等の許可手続きが不要</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en-US" altLang="ja-JP" sz="3600" dirty="0">
                <a:solidFill>
                  <a:schemeClr val="tx1"/>
                </a:solidFill>
                <a:latin typeface="ＭＳ ゴシック" panose="020B0609070205080204" pitchFamily="49" charset="-128"/>
                <a:ea typeface="ＭＳ ゴシック" panose="020B0609070205080204" pitchFamily="49" charset="-128"/>
              </a:rPr>
              <a:t>(2)</a:t>
            </a:r>
            <a:r>
              <a:rPr kumimoji="0" lang="ja-JP" altLang="en-US" sz="3600" dirty="0">
                <a:solidFill>
                  <a:schemeClr val="tx1"/>
                </a:solidFill>
                <a:latin typeface="ＭＳ ゴシック" panose="020B0609070205080204" pitchFamily="49" charset="-128"/>
                <a:ea typeface="ＭＳ ゴシック" panose="020B0609070205080204" pitchFamily="49" charset="-128"/>
              </a:rPr>
              <a:t>夜間銃猟の実施（限定的）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en-US" altLang="ja-JP" sz="3600" dirty="0">
                <a:solidFill>
                  <a:schemeClr val="tx1"/>
                </a:solidFill>
                <a:latin typeface="ＭＳ ゴシック" panose="020B0609070205080204" pitchFamily="49" charset="-128"/>
                <a:ea typeface="ＭＳ ゴシック" panose="020B0609070205080204" pitchFamily="49" charset="-128"/>
              </a:rPr>
              <a:t>(3)</a:t>
            </a:r>
            <a:r>
              <a:rPr kumimoji="0" lang="ja-JP" altLang="en-US" sz="3600" dirty="0">
                <a:solidFill>
                  <a:schemeClr val="tx1"/>
                </a:solidFill>
                <a:latin typeface="ＭＳ ゴシック" panose="020B0609070205080204" pitchFamily="49" charset="-128"/>
                <a:ea typeface="ＭＳ ゴシック" panose="020B0609070205080204" pitchFamily="49" charset="-128"/>
              </a:rPr>
              <a:t>捕獲個体の放置（限定的）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70</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1" y="759960"/>
            <a:ext cx="9161481" cy="646331"/>
          </a:xfrm>
          <a:prstGeom prst="rect">
            <a:avLst/>
          </a:prstGeom>
          <a:noFill/>
        </p:spPr>
        <p:txBody>
          <a:bodyPr wrap="squar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3.5.2 </a:t>
            </a:r>
            <a:r>
              <a:rPr lang="ja-JP" altLang="en-US" sz="4000" u="sng" dirty="0">
                <a:solidFill>
                  <a:srgbClr val="C00000"/>
                </a:solidFill>
                <a:latin typeface="ＭＳ ゴシック" panose="020B0609070205080204" pitchFamily="49" charset="-128"/>
                <a:ea typeface="ＭＳ ゴシック" panose="020B0609070205080204" pitchFamily="49" charset="-128"/>
              </a:rPr>
              <a:t>指定管理鳥獣捕獲等事業</a:t>
            </a:r>
            <a:r>
              <a:rPr lang="ja-JP" altLang="en-US" sz="4000" u="sng" dirty="0">
                <a:latin typeface="ＭＳ ゴシック" panose="020B0609070205080204" pitchFamily="49" charset="-128"/>
                <a:ea typeface="ＭＳ ゴシック" panose="020B0609070205080204" pitchFamily="49" charset="-128"/>
              </a:rPr>
              <a:t>の特例</a:t>
            </a:r>
            <a:r>
              <a:rPr lang="en-US" altLang="ja-JP" sz="4000" u="sng" dirty="0">
                <a:latin typeface="ＭＳ ゴシック" panose="020B0609070205080204" pitchFamily="49" charset="-128"/>
                <a:ea typeface="ＭＳ ゴシック" panose="020B0609070205080204" pitchFamily="49" charset="-128"/>
              </a:rPr>
              <a:t> </a:t>
            </a:r>
            <a:endParaRPr lang="en-US" altLang="ja-JP" sz="4000" u="sng" dirty="0"/>
          </a:p>
        </p:txBody>
      </p:sp>
    </p:spTree>
    <p:extLst>
      <p:ext uri="{BB962C8B-B14F-4D97-AF65-F5344CB8AC3E}">
        <p14:creationId xmlns:p14="http://schemas.microsoft.com/office/powerpoint/2010/main" val="433031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7366119" cy="707886"/>
          </a:xfrm>
          <a:prstGeom prst="rect">
            <a:avLst/>
          </a:prstGeom>
          <a:noFill/>
        </p:spPr>
        <p:txBody>
          <a:bodyPr wrap="none" rtlCol="0" anchor="b" anchorCtr="0">
            <a:spAutoFit/>
          </a:bodyPr>
          <a:lstStyle/>
          <a:p>
            <a:r>
              <a:rPr lang="en-US" altLang="ja-JP" sz="4000" dirty="0">
                <a:latin typeface="ＭＳ ゴシック" panose="020B0609070205080204" pitchFamily="49" charset="-128"/>
                <a:ea typeface="ＭＳ ゴシック" panose="020B0609070205080204" pitchFamily="49" charset="-128"/>
              </a:rPr>
              <a:t> </a:t>
            </a:r>
            <a:r>
              <a:rPr kumimoji="0" lang="en-US" altLang="ja-JP" sz="4000" u="sng" dirty="0">
                <a:latin typeface="ＭＳ ゴシック" panose="020B0609070205080204" pitchFamily="49" charset="-128"/>
                <a:ea typeface="ＭＳ ゴシック" panose="020B0609070205080204" pitchFamily="49" charset="-128"/>
              </a:rPr>
              <a:t>(1)</a:t>
            </a:r>
            <a:r>
              <a:rPr kumimoji="0" lang="ja-JP" altLang="en-US" sz="4000" u="sng" dirty="0">
                <a:latin typeface="ＭＳ ゴシック" panose="020B0609070205080204" pitchFamily="49" charset="-128"/>
                <a:ea typeface="ＭＳ ゴシック" panose="020B0609070205080204" pitchFamily="49" charset="-128"/>
              </a:rPr>
              <a:t>捕獲等の許可手続きが不要</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317070" y="1376218"/>
            <a:ext cx="8844411" cy="484909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指定管理鳥獣捕獲等事業においては、鳥獣の捕獲の禁止（法第</a:t>
            </a:r>
            <a:r>
              <a:rPr kumimoji="0" lang="en-US" altLang="ja-JP" sz="3600" dirty="0">
                <a:solidFill>
                  <a:schemeClr val="tx1"/>
                </a:solidFill>
                <a:latin typeface="ＭＳ ゴシック" panose="020B0609070205080204" pitchFamily="49" charset="-128"/>
                <a:ea typeface="ＭＳ ゴシック" panose="020B0609070205080204" pitchFamily="49" charset="-128"/>
              </a:rPr>
              <a:t>8</a:t>
            </a:r>
            <a:r>
              <a:rPr kumimoji="0" lang="ja-JP" altLang="en-US" sz="3600" dirty="0">
                <a:solidFill>
                  <a:schemeClr val="tx1"/>
                </a:solidFill>
                <a:latin typeface="ＭＳ ゴシック" panose="020B0609070205080204" pitchFamily="49" charset="-128"/>
                <a:ea typeface="ＭＳ ゴシック" panose="020B0609070205080204" pitchFamily="49" charset="-128"/>
              </a:rPr>
              <a:t>条）が適用されない。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事業の受託者は、</a:t>
            </a:r>
            <a:r>
              <a:rPr kumimoji="0" lang="ja-JP" altLang="en-US" sz="3600" u="sng" dirty="0">
                <a:solidFill>
                  <a:schemeClr val="tx1"/>
                </a:solidFill>
                <a:latin typeface="ＭＳ ゴシック" panose="020B0609070205080204" pitchFamily="49" charset="-128"/>
                <a:ea typeface="ＭＳ ゴシック" panose="020B0609070205080204" pitchFamily="49" charset="-128"/>
              </a:rPr>
              <a:t>都道府県に</a:t>
            </a:r>
            <a:r>
              <a:rPr kumimoji="0" lang="ja-JP" altLang="en-US" sz="3600" u="sng" dirty="0">
                <a:solidFill>
                  <a:srgbClr val="C00000"/>
                </a:solidFill>
                <a:latin typeface="ＭＳ ゴシック" panose="020B0609070205080204" pitchFamily="49" charset="-128"/>
                <a:ea typeface="ＭＳ ゴシック" panose="020B0609070205080204" pitchFamily="49" charset="-128"/>
              </a:rPr>
              <a:t>従事者証を申請</a:t>
            </a:r>
            <a:r>
              <a:rPr kumimoji="0" lang="ja-JP" altLang="en-US" sz="3600" u="sng" dirty="0">
                <a:solidFill>
                  <a:schemeClr val="tx1"/>
                </a:solidFill>
                <a:latin typeface="ＭＳ ゴシック" panose="020B0609070205080204" pitchFamily="49" charset="-128"/>
                <a:ea typeface="ＭＳ ゴシック" panose="020B0609070205080204" pitchFamily="49" charset="-128"/>
              </a:rPr>
              <a:t>し、</a:t>
            </a:r>
            <a:r>
              <a:rPr kumimoji="0" lang="ja-JP" altLang="en-US" sz="3600" u="sng" dirty="0">
                <a:solidFill>
                  <a:srgbClr val="C00000"/>
                </a:solidFill>
                <a:latin typeface="ＭＳ ゴシック" panose="020B0609070205080204" pitchFamily="49" charset="-128"/>
                <a:ea typeface="ＭＳ ゴシック" panose="020B0609070205080204" pitchFamily="49" charset="-128"/>
              </a:rPr>
              <a:t>従事者に携帯させる</a:t>
            </a:r>
            <a:r>
              <a:rPr kumimoji="0" lang="ja-JP" altLang="en-US" sz="3600" dirty="0">
                <a:solidFill>
                  <a:schemeClr val="tx1"/>
                </a:solidFill>
                <a:latin typeface="ＭＳ ゴシック" panose="020B0609070205080204" pitchFamily="49" charset="-128"/>
                <a:ea typeface="ＭＳ ゴシック" panose="020B0609070205080204" pitchFamily="49" charset="-128"/>
              </a:rPr>
              <a:t>ことにより、適法な捕獲に従事していることを証明する必要がある。</a:t>
            </a:r>
            <a:endParaRPr kumimoji="0"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8C7B8E8A-6D68-D5A0-1C06-BF4518275C47}"/>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70</a:t>
            </a:r>
            <a:r>
              <a:rPr lang="ja-JP" altLang="en-US" sz="2000" dirty="0">
                <a:latin typeface="+mn-ea"/>
                <a:ea typeface="+mn-ea"/>
              </a:rPr>
              <a:t>ページ</a:t>
            </a:r>
          </a:p>
        </p:txBody>
      </p:sp>
    </p:spTree>
    <p:extLst>
      <p:ext uri="{BB962C8B-B14F-4D97-AF65-F5344CB8AC3E}">
        <p14:creationId xmlns:p14="http://schemas.microsoft.com/office/powerpoint/2010/main" val="3024539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7366119" cy="707886"/>
          </a:xfrm>
          <a:prstGeom prst="rect">
            <a:avLst/>
          </a:prstGeom>
          <a:noFill/>
        </p:spPr>
        <p:txBody>
          <a:bodyPr wrap="none" rtlCol="0" anchor="b" anchorCtr="0">
            <a:spAutoFit/>
          </a:bodyPr>
          <a:lstStyle/>
          <a:p>
            <a:r>
              <a:rPr lang="en-US" altLang="ja-JP" sz="4000" dirty="0">
                <a:latin typeface="ＭＳ ゴシック" panose="020B0609070205080204" pitchFamily="49" charset="-128"/>
                <a:ea typeface="ＭＳ ゴシック" panose="020B0609070205080204" pitchFamily="49" charset="-128"/>
              </a:rPr>
              <a:t> </a:t>
            </a:r>
            <a:r>
              <a:rPr kumimoji="0" lang="en-US" altLang="ja-JP" sz="4000" u="sng" dirty="0">
                <a:latin typeface="ＭＳ ゴシック" panose="020B0609070205080204" pitchFamily="49" charset="-128"/>
                <a:ea typeface="ＭＳ ゴシック" panose="020B0609070205080204" pitchFamily="49" charset="-128"/>
              </a:rPr>
              <a:t>(2)</a:t>
            </a:r>
            <a:r>
              <a:rPr kumimoji="0" lang="ja-JP" altLang="en-US" sz="4000" u="sng" dirty="0">
                <a:latin typeface="ＭＳ ゴシック" panose="020B0609070205080204" pitchFamily="49" charset="-128"/>
                <a:ea typeface="ＭＳ ゴシック" panose="020B0609070205080204" pitchFamily="49" charset="-128"/>
              </a:rPr>
              <a:t>夜間銃猟の実施（限定的）</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317070" y="1376218"/>
            <a:ext cx="8844411" cy="484909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都道府県が、</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17462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指定管理鳥獣捕獲等事業実施計画において夜間銃猟の実施を位置づけ、</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4988" indent="-17462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これらの計画に従って、都道府県又は国の機関が指定管理鳥獣捕獲等事業を実施する場合、</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4988" indent="-17462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夜間銃猟の認定を受けた認定鳥獣捕獲等事業者に委託をした場合、</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　夜間銃猟の禁止は適用されない。 </a:t>
            </a:r>
            <a:endParaRPr kumimoji="0"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8C7B8E8A-6D68-D5A0-1C06-BF4518275C47}"/>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70</a:t>
            </a:r>
            <a:r>
              <a:rPr lang="ja-JP" altLang="en-US" sz="2000" dirty="0">
                <a:latin typeface="+mn-ea"/>
                <a:ea typeface="+mn-ea"/>
              </a:rPr>
              <a:t>ページ</a:t>
            </a:r>
          </a:p>
        </p:txBody>
      </p:sp>
    </p:spTree>
    <p:extLst>
      <p:ext uri="{BB962C8B-B14F-4D97-AF65-F5344CB8AC3E}">
        <p14:creationId xmlns:p14="http://schemas.microsoft.com/office/powerpoint/2010/main" val="3731579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7366119" cy="707886"/>
          </a:xfrm>
          <a:prstGeom prst="rect">
            <a:avLst/>
          </a:prstGeom>
          <a:noFill/>
        </p:spPr>
        <p:txBody>
          <a:bodyPr wrap="none" rtlCol="0" anchor="b" anchorCtr="0">
            <a:spAutoFit/>
          </a:bodyPr>
          <a:lstStyle/>
          <a:p>
            <a:r>
              <a:rPr lang="en-US" altLang="ja-JP" sz="4000" dirty="0">
                <a:latin typeface="ＭＳ ゴシック" panose="020B0609070205080204" pitchFamily="49" charset="-128"/>
                <a:ea typeface="ＭＳ ゴシック" panose="020B0609070205080204" pitchFamily="49" charset="-128"/>
              </a:rPr>
              <a:t> </a:t>
            </a:r>
            <a:r>
              <a:rPr kumimoji="0" lang="en-US" altLang="ja-JP" sz="4000" u="sng" dirty="0">
                <a:latin typeface="ＭＳ ゴシック" panose="020B0609070205080204" pitchFamily="49" charset="-128"/>
                <a:ea typeface="ＭＳ ゴシック" panose="020B0609070205080204" pitchFamily="49" charset="-128"/>
              </a:rPr>
              <a:t>(3)</a:t>
            </a:r>
            <a:r>
              <a:rPr kumimoji="0" lang="ja-JP" altLang="en-US" sz="4000" u="sng" dirty="0">
                <a:latin typeface="ＭＳ ゴシック" panose="020B0609070205080204" pitchFamily="49" charset="-128"/>
                <a:ea typeface="ＭＳ ゴシック" panose="020B0609070205080204" pitchFamily="49" charset="-128"/>
              </a:rPr>
              <a:t>捕獲個体の放置（限定的）</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45933" y="1200727"/>
            <a:ext cx="9235867" cy="535709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都道府県が、</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17462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指定管理鳥獣捕獲等事業実施計画において、捕獲した個体の放置をすることを位置づけ、</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4988" indent="-17462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都道府県又は国の機関が指定管理鳥獣捕獲等事業を実施する場合において、生態系に重大な影響を及ぼすおそれがなく、</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4988" indent="-17462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かつ、指定管理事業の実施に当たって特に必要があると認められるとき。</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360363" indent="0" fontAlgn="auto">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「捕獲個体の放置の禁止」は適用されない </a:t>
            </a:r>
            <a:endParaRPr kumimoji="0"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8C7B8E8A-6D68-D5A0-1C06-BF4518275C47}"/>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70</a:t>
            </a:r>
            <a:r>
              <a:rPr lang="ja-JP" altLang="en-US" sz="2000" dirty="0">
                <a:latin typeface="+mn-ea"/>
                <a:ea typeface="+mn-ea"/>
              </a:rPr>
              <a:t>ページ</a:t>
            </a:r>
          </a:p>
        </p:txBody>
      </p:sp>
    </p:spTree>
    <p:extLst>
      <p:ext uri="{BB962C8B-B14F-4D97-AF65-F5344CB8AC3E}">
        <p14:creationId xmlns:p14="http://schemas.microsoft.com/office/powerpoint/2010/main" val="261428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39</a:t>
            </a:r>
            <a:r>
              <a:rPr lang="ja-JP" altLang="en-US" sz="2000" dirty="0">
                <a:latin typeface="+mn-ea"/>
                <a:ea typeface="+mn-ea"/>
              </a:rPr>
              <a:t>ページ</a:t>
            </a:r>
          </a:p>
        </p:txBody>
      </p:sp>
      <p:sp>
        <p:nvSpPr>
          <p:cNvPr id="3" name="テキスト ボックス 2"/>
          <p:cNvSpPr txBox="1"/>
          <p:nvPr/>
        </p:nvSpPr>
        <p:spPr>
          <a:xfrm>
            <a:off x="477672" y="1967344"/>
            <a:ext cx="8461612" cy="3453741"/>
          </a:xfrm>
          <a:prstGeom prst="rect">
            <a:avLst/>
          </a:prstGeom>
          <a:noFill/>
        </p:spPr>
        <p:txBody>
          <a:bodyPr wrap="square" rtlCol="0">
            <a:noAutofit/>
          </a:bodyPr>
          <a:lstStyle/>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安全管理体制の確保</a:t>
            </a:r>
            <a:endParaRPr lang="en-US" altLang="ja-JP" sz="3600" dirty="0">
              <a:latin typeface="ＭＳ ゴシック" panose="020B0609070205080204" pitchFamily="49" charset="-128"/>
              <a:ea typeface="ＭＳ ゴシック" panose="020B0609070205080204" pitchFamily="49" charset="-128"/>
            </a:endParaRPr>
          </a:p>
          <a:p>
            <a:pPr marL="444500">
              <a:lnSpc>
                <a:spcPts val="10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従事者の技能や知識の維持向上</a:t>
            </a:r>
            <a:endParaRPr lang="en-US" altLang="ja-JP" sz="3600" dirty="0">
              <a:latin typeface="ＭＳ ゴシック" panose="020B0609070205080204" pitchFamily="49" charset="-128"/>
              <a:ea typeface="ＭＳ ゴシック" panose="020B0609070205080204" pitchFamily="49" charset="-128"/>
            </a:endParaRPr>
          </a:p>
          <a:p>
            <a:pPr marL="444500">
              <a:lnSpc>
                <a:spcPts val="10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従事者の労働環境や待遇を確保</a:t>
            </a:r>
            <a:endParaRPr lang="en-US" altLang="ja-JP" sz="3600" dirty="0">
              <a:latin typeface="ＭＳ ゴシック" panose="020B0609070205080204" pitchFamily="49" charset="-128"/>
              <a:ea typeface="ＭＳ ゴシック" panose="020B0609070205080204" pitchFamily="49" charset="-128"/>
            </a:endParaRPr>
          </a:p>
          <a:p>
            <a:pPr marL="444500">
              <a:lnSpc>
                <a:spcPts val="10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従事者の育成・確保</a:t>
            </a:r>
          </a:p>
        </p:txBody>
      </p:sp>
      <p:sp>
        <p:nvSpPr>
          <p:cNvPr id="2" name="テキスト ボックス 1">
            <a:extLst>
              <a:ext uri="{FF2B5EF4-FFF2-40B4-BE49-F238E27FC236}">
                <a16:creationId xmlns:a16="http://schemas.microsoft.com/office/drawing/2014/main" id="{A22507E4-C2DE-6D60-0224-D9D16779367F}"/>
              </a:ext>
            </a:extLst>
          </p:cNvPr>
          <p:cNvSpPr txBox="1"/>
          <p:nvPr/>
        </p:nvSpPr>
        <p:spPr>
          <a:xfrm>
            <a:off x="0" y="404813"/>
            <a:ext cx="8677375" cy="1323439"/>
          </a:xfrm>
          <a:prstGeom prst="rect">
            <a:avLst/>
          </a:prstGeom>
          <a:noFill/>
        </p:spPr>
        <p:txBody>
          <a:bodyPr wrap="none" rtlCol="0">
            <a:spAutoFit/>
          </a:bodyPr>
          <a:lstStyle/>
          <a:p>
            <a:pPr>
              <a:buClr>
                <a:schemeClr val="accent1"/>
              </a:buClr>
            </a:pPr>
            <a:r>
              <a:rPr lang="en-US" altLang="ja-JP" sz="4000" b="1" u="sng" dirty="0">
                <a:solidFill>
                  <a:srgbClr val="C00000"/>
                </a:solidFill>
                <a:latin typeface="ＭＳ ゴシック" panose="020B0609070205080204" pitchFamily="49" charset="-128"/>
                <a:ea typeface="ＭＳ ゴシック" panose="020B0609070205080204" pitchFamily="49" charset="-128"/>
              </a:rPr>
              <a:t>(3)</a:t>
            </a:r>
            <a:r>
              <a:rPr lang="ja-JP" altLang="en-US" sz="4000" b="1" u="sng" dirty="0">
                <a:solidFill>
                  <a:srgbClr val="C00000"/>
                </a:solidFill>
                <a:latin typeface="ＭＳ ゴシック" panose="020B0609070205080204" pitchFamily="49" charset="-128"/>
                <a:ea typeface="ＭＳ ゴシック" panose="020B0609070205080204" pitchFamily="49" charset="-128"/>
              </a:rPr>
              <a:t>従事者が適切に鳥獣捕獲等事業に</a:t>
            </a:r>
            <a:endParaRPr lang="en-US" altLang="ja-JP" sz="4000" b="1" u="sng" dirty="0">
              <a:solidFill>
                <a:srgbClr val="C00000"/>
              </a:solidFill>
              <a:latin typeface="ＭＳ ゴシック" panose="020B0609070205080204" pitchFamily="49" charset="-128"/>
              <a:ea typeface="ＭＳ ゴシック" panose="020B0609070205080204" pitchFamily="49" charset="-128"/>
            </a:endParaRPr>
          </a:p>
          <a:p>
            <a:pPr>
              <a:buClr>
                <a:schemeClr val="accent1"/>
              </a:buClr>
            </a:pPr>
            <a:r>
              <a:rPr lang="ja-JP" altLang="en-US" sz="4000" b="1" dirty="0">
                <a:solidFill>
                  <a:srgbClr val="C00000"/>
                </a:solidFill>
                <a:latin typeface="ＭＳ ゴシック" panose="020B0609070205080204" pitchFamily="49" charset="-128"/>
                <a:ea typeface="ＭＳ ゴシック" panose="020B0609070205080204" pitchFamily="49" charset="-128"/>
              </a:rPr>
              <a:t>　 </a:t>
            </a:r>
            <a:r>
              <a:rPr lang="ja-JP" altLang="en-US" sz="4000" b="1" u="sng" dirty="0">
                <a:solidFill>
                  <a:srgbClr val="C00000"/>
                </a:solidFill>
                <a:latin typeface="ＭＳ ゴシック" panose="020B0609070205080204" pitchFamily="49" charset="-128"/>
                <a:ea typeface="ＭＳ ゴシック" panose="020B0609070205080204" pitchFamily="49" charset="-128"/>
              </a:rPr>
              <a:t>従事できる体制作り</a:t>
            </a:r>
            <a:endParaRPr lang="en-US" altLang="ja-JP" sz="4000" b="1" u="sng"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67715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17070" y="1662546"/>
            <a:ext cx="8844411" cy="45627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None/>
              <a:defRPr/>
            </a:pPr>
            <a:r>
              <a:rPr kumimoji="0" lang="en-US" altLang="ja-JP" sz="3600" dirty="0">
                <a:solidFill>
                  <a:schemeClr val="tx1"/>
                </a:solidFill>
                <a:latin typeface="ＭＳ ゴシック" panose="020B0609070205080204" pitchFamily="49" charset="-128"/>
                <a:ea typeface="ＭＳ ゴシック" panose="020B0609070205080204" pitchFamily="49" charset="-128"/>
              </a:rPr>
              <a:t>(1)</a:t>
            </a:r>
            <a:r>
              <a:rPr kumimoji="0" lang="ja-JP" altLang="en-US" sz="3600" dirty="0">
                <a:solidFill>
                  <a:schemeClr val="tx1"/>
                </a:solidFill>
                <a:latin typeface="ＭＳ ゴシック" panose="020B0609070205080204" pitchFamily="49" charset="-128"/>
                <a:ea typeface="ＭＳ ゴシック" panose="020B0609070205080204" pitchFamily="49" charset="-128"/>
              </a:rPr>
              <a:t>指定管理鳥獣捕獲等事業交付金事業</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en-US" altLang="ja-JP" sz="3600" dirty="0">
                <a:solidFill>
                  <a:schemeClr val="tx1"/>
                </a:solidFill>
                <a:latin typeface="ＭＳ ゴシック" panose="020B0609070205080204" pitchFamily="49" charset="-128"/>
                <a:ea typeface="ＭＳ ゴシック" panose="020B0609070205080204" pitchFamily="49" charset="-128"/>
              </a:rPr>
              <a:t>(2)</a:t>
            </a:r>
            <a:r>
              <a:rPr kumimoji="0" lang="ja-JP" altLang="en-US" sz="3600" dirty="0">
                <a:solidFill>
                  <a:schemeClr val="tx1"/>
                </a:solidFill>
                <a:latin typeface="ＭＳ ゴシック" panose="020B0609070205080204" pitchFamily="49" charset="-128"/>
                <a:ea typeface="ＭＳ ゴシック" panose="020B0609070205080204" pitchFamily="49" charset="-128"/>
              </a:rPr>
              <a:t>国や市町村による捕獲等事業</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71</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9386F859-5BA2-D2F6-24DE-D2143D850278}"/>
              </a:ext>
            </a:extLst>
          </p:cNvPr>
          <p:cNvSpPr txBox="1"/>
          <p:nvPr/>
        </p:nvSpPr>
        <p:spPr>
          <a:xfrm>
            <a:off x="-1" y="759960"/>
            <a:ext cx="9161481" cy="646331"/>
          </a:xfrm>
          <a:prstGeom prst="rect">
            <a:avLst/>
          </a:prstGeom>
          <a:noFill/>
        </p:spPr>
        <p:txBody>
          <a:bodyPr wrap="square" rtlCol="0" anchor="b" anchorCtr="0">
            <a:spAutoFit/>
          </a:bodyPr>
          <a:lstStyle/>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3.5.3 </a:t>
            </a:r>
            <a:r>
              <a:rPr lang="ja-JP" altLang="en-US" sz="4000" u="sng" dirty="0">
                <a:latin typeface="ＭＳ ゴシック" panose="020B0609070205080204" pitchFamily="49" charset="-128"/>
                <a:ea typeface="ＭＳ ゴシック" panose="020B0609070205080204" pitchFamily="49" charset="-128"/>
              </a:rPr>
              <a:t>想定される事業の概要</a:t>
            </a:r>
            <a:endParaRPr lang="en-US" altLang="ja-JP" sz="4000" u="sng" dirty="0"/>
          </a:p>
        </p:txBody>
      </p:sp>
    </p:spTree>
    <p:extLst>
      <p:ext uri="{BB962C8B-B14F-4D97-AF65-F5344CB8AC3E}">
        <p14:creationId xmlns:p14="http://schemas.microsoft.com/office/powerpoint/2010/main" val="2295088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8FDAEA0-3EE7-4FE3-97E4-3864A903DEE2}"/>
              </a:ext>
            </a:extLst>
          </p:cNvPr>
          <p:cNvSpPr/>
          <p:nvPr/>
        </p:nvSpPr>
        <p:spPr>
          <a:xfrm>
            <a:off x="0" y="6163468"/>
            <a:ext cx="9144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 name="正方形/長方形 1">
            <a:extLst>
              <a:ext uri="{FF2B5EF4-FFF2-40B4-BE49-F238E27FC236}">
                <a16:creationId xmlns:a16="http://schemas.microsoft.com/office/drawing/2014/main" id="{52E9E2E2-1DD7-40D7-90A8-F256296ABF54}"/>
              </a:ext>
            </a:extLst>
          </p:cNvPr>
          <p:cNvSpPr/>
          <p:nvPr/>
        </p:nvSpPr>
        <p:spPr>
          <a:xfrm>
            <a:off x="52389" y="57151"/>
            <a:ext cx="9070975" cy="635000"/>
          </a:xfrm>
          <a:prstGeom prst="rect">
            <a:avLst/>
          </a:prstGeom>
          <a:solidFill>
            <a:schemeClr val="accent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3200" dirty="0">
                <a:solidFill>
                  <a:prstClr val="black"/>
                </a:solidFill>
                <a:latin typeface="メイリオ" panose="020B0604030504040204" pitchFamily="50" charset="-128"/>
                <a:ea typeface="メイリオ" panose="020B0604030504040204" pitchFamily="50" charset="-128"/>
              </a:rPr>
              <a:t>指定管理鳥獣捕獲等事業費</a:t>
            </a:r>
            <a:endParaRPr lang="ja-JP" altLang="en-US" sz="2000" dirty="0">
              <a:solidFill>
                <a:prstClr val="black"/>
              </a:solidFill>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36CB79AC-A438-4391-B77B-B180B154169B}"/>
              </a:ext>
            </a:extLst>
          </p:cNvPr>
          <p:cNvSpPr/>
          <p:nvPr/>
        </p:nvSpPr>
        <p:spPr>
          <a:xfrm>
            <a:off x="52388" y="749527"/>
            <a:ext cx="9039225" cy="1445918"/>
          </a:xfrm>
          <a:prstGeom prst="roundRect">
            <a:avLst>
              <a:gd name="adj" fmla="val 1185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400" dirty="0">
              <a:solidFill>
                <a:prstClr val="black"/>
              </a:solidFill>
            </a:endParaRPr>
          </a:p>
        </p:txBody>
      </p:sp>
      <p:sp>
        <p:nvSpPr>
          <p:cNvPr id="91142" name="テキスト ボックス 5">
            <a:extLst>
              <a:ext uri="{FF2B5EF4-FFF2-40B4-BE49-F238E27FC236}">
                <a16:creationId xmlns:a16="http://schemas.microsoft.com/office/drawing/2014/main" id="{873DD6F5-20C6-4B90-B8DE-1F17E24C3E91}"/>
              </a:ext>
            </a:extLst>
          </p:cNvPr>
          <p:cNvSpPr txBox="1">
            <a:spLocks noChangeArrowheads="1"/>
          </p:cNvSpPr>
          <p:nvPr/>
        </p:nvSpPr>
        <p:spPr bwMode="auto">
          <a:xfrm>
            <a:off x="84932" y="742280"/>
            <a:ext cx="89741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dirty="0">
                <a:solidFill>
                  <a:srgbClr val="000000"/>
                </a:solidFill>
              </a:rPr>
              <a:t>○事業目的：</a:t>
            </a:r>
            <a:endParaRPr lang="en-US" altLang="ja-JP" sz="2400" dirty="0">
              <a:solidFill>
                <a:srgbClr val="000000"/>
              </a:solidFill>
            </a:endParaRPr>
          </a:p>
          <a:p>
            <a:pPr indent="1588" eaLnBrk="1" hangingPunct="1"/>
            <a:r>
              <a:rPr lang="ja-JP" altLang="en-US" sz="2000" dirty="0">
                <a:solidFill>
                  <a:srgbClr val="000000"/>
                </a:solidFill>
              </a:rPr>
              <a:t>令和５年度末までにニホンジカ・イノシシの個体数を半減させる目標の達成及び豚熱ウイルスの拡散防止を目的とした野生イノシシの捕獲強化に向けて、都道府県等が行うニホンジカ・イノシシの捕獲事業等を交付金により支援する。</a:t>
            </a:r>
            <a:endParaRPr lang="en-US" altLang="ja-JP" sz="2000" dirty="0">
              <a:solidFill>
                <a:srgbClr val="000000"/>
              </a:solidFill>
            </a:endParaRPr>
          </a:p>
        </p:txBody>
      </p:sp>
      <p:sp>
        <p:nvSpPr>
          <p:cNvPr id="8" name="角丸四角形 7">
            <a:extLst>
              <a:ext uri="{FF2B5EF4-FFF2-40B4-BE49-F238E27FC236}">
                <a16:creationId xmlns:a16="http://schemas.microsoft.com/office/drawing/2014/main" id="{C744C1BF-6D61-404B-9ABF-3869393828D9}"/>
              </a:ext>
            </a:extLst>
          </p:cNvPr>
          <p:cNvSpPr/>
          <p:nvPr/>
        </p:nvSpPr>
        <p:spPr>
          <a:xfrm>
            <a:off x="52113" y="2549796"/>
            <a:ext cx="8974137" cy="4286434"/>
          </a:xfrm>
          <a:prstGeom prst="roundRect">
            <a:avLst>
              <a:gd name="adj" fmla="val 6533"/>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900" dirty="0">
                <a:solidFill>
                  <a:prstClr val="black"/>
                </a:solidFill>
              </a:rPr>
              <a:t>　</a:t>
            </a:r>
            <a:endParaRPr lang="en-US" altLang="ja-JP" sz="900" dirty="0">
              <a:solidFill>
                <a:prstClr val="black"/>
              </a:solidFill>
            </a:endParaRPr>
          </a:p>
          <a:p>
            <a:pPr eaLnBrk="1" fontAlgn="auto" hangingPunct="1">
              <a:spcBef>
                <a:spcPts val="0"/>
              </a:spcBef>
              <a:spcAft>
                <a:spcPts val="0"/>
              </a:spcAft>
              <a:defRPr/>
            </a:pPr>
            <a:endParaRPr lang="en-US" altLang="ja-JP" sz="900" dirty="0">
              <a:solidFill>
                <a:prstClr val="black"/>
              </a:solidFill>
            </a:endParaRPr>
          </a:p>
          <a:p>
            <a:pPr eaLnBrk="1" fontAlgn="auto" hangingPunct="1">
              <a:spcBef>
                <a:spcPts val="0"/>
              </a:spcBef>
              <a:spcAft>
                <a:spcPts val="0"/>
              </a:spcAft>
              <a:defRPr/>
            </a:pPr>
            <a:endParaRPr lang="en-US" altLang="ja-JP" sz="900" dirty="0">
              <a:solidFill>
                <a:prstClr val="black"/>
              </a:solidFill>
            </a:endParaRPr>
          </a:p>
          <a:p>
            <a:pPr marL="266693" indent="-266693" eaLnBrk="1" fontAlgn="auto" hangingPunct="1">
              <a:spcBef>
                <a:spcPts val="0"/>
              </a:spcBef>
              <a:spcAft>
                <a:spcPts val="0"/>
              </a:spcAft>
              <a:defRPr/>
            </a:pPr>
            <a:endParaRPr lang="en-US" altLang="ja-JP" sz="900" dirty="0">
              <a:solidFill>
                <a:prstClr val="black"/>
              </a:solidFill>
            </a:endParaRPr>
          </a:p>
          <a:p>
            <a:pPr eaLnBrk="1" fontAlgn="auto" hangingPunct="1">
              <a:spcBef>
                <a:spcPts val="0"/>
              </a:spcBef>
              <a:spcAft>
                <a:spcPts val="0"/>
              </a:spcAft>
              <a:defRPr/>
            </a:pPr>
            <a:endParaRPr lang="en-US" altLang="ja-JP" sz="2000" dirty="0">
              <a:solidFill>
                <a:prstClr val="black"/>
              </a:solidFill>
            </a:endParaRPr>
          </a:p>
        </p:txBody>
      </p:sp>
      <p:sp>
        <p:nvSpPr>
          <p:cNvPr id="91150" name="テキスト ボックス 17">
            <a:extLst>
              <a:ext uri="{FF2B5EF4-FFF2-40B4-BE49-F238E27FC236}">
                <a16:creationId xmlns:a16="http://schemas.microsoft.com/office/drawing/2014/main" id="{F4A95BC6-90E7-4AAB-A0E7-40D9A5B646CA}"/>
              </a:ext>
            </a:extLst>
          </p:cNvPr>
          <p:cNvSpPr txBox="1">
            <a:spLocks noChangeArrowheads="1"/>
          </p:cNvSpPr>
          <p:nvPr/>
        </p:nvSpPr>
        <p:spPr bwMode="auto">
          <a:xfrm>
            <a:off x="4443844" y="74908"/>
            <a:ext cx="47001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en-US" altLang="zh-TW" sz="1600" dirty="0"/>
              <a:t>【</a:t>
            </a:r>
            <a:r>
              <a:rPr lang="zh-TW" altLang="en-US" sz="1600" dirty="0"/>
              <a:t>令和</a:t>
            </a:r>
            <a:r>
              <a:rPr lang="ja-JP" altLang="en-US" sz="1600" dirty="0"/>
              <a:t>５</a:t>
            </a:r>
            <a:r>
              <a:rPr lang="zh-TW" altLang="en-US" sz="1600" dirty="0"/>
              <a:t>年度予算額</a:t>
            </a:r>
            <a:r>
              <a:rPr lang="en-US" altLang="zh-TW" sz="1600" dirty="0"/>
              <a:t>200</a:t>
            </a:r>
            <a:r>
              <a:rPr lang="zh-TW" altLang="en-US" sz="1600" dirty="0"/>
              <a:t>百万円（</a:t>
            </a:r>
            <a:r>
              <a:rPr lang="en-US" altLang="zh-TW" sz="1600" dirty="0"/>
              <a:t>200</a:t>
            </a:r>
            <a:r>
              <a:rPr lang="zh-TW" altLang="en-US" sz="1600" dirty="0"/>
              <a:t>百万円）</a:t>
            </a:r>
            <a:r>
              <a:rPr lang="en-US" altLang="zh-TW" sz="1600" dirty="0"/>
              <a:t>】</a:t>
            </a:r>
          </a:p>
          <a:p>
            <a:pPr algn="r" eaLnBrk="1" hangingPunct="1"/>
            <a:r>
              <a:rPr lang="en-US" altLang="zh-TW" sz="1600" dirty="0"/>
              <a:t> 【</a:t>
            </a:r>
            <a:r>
              <a:rPr lang="zh-TW" altLang="en-US" sz="1600" dirty="0"/>
              <a:t>令和</a:t>
            </a:r>
            <a:r>
              <a:rPr lang="en-US" altLang="zh-TW" sz="1600" dirty="0"/>
              <a:t>4</a:t>
            </a:r>
            <a:r>
              <a:rPr lang="zh-TW" altLang="en-US" sz="1600" dirty="0"/>
              <a:t>年度</a:t>
            </a:r>
            <a:r>
              <a:rPr lang="ja-JP" altLang="en-US" sz="1600" dirty="0"/>
              <a:t>第</a:t>
            </a:r>
            <a:r>
              <a:rPr lang="en-US" altLang="ja-JP" sz="1600" dirty="0"/>
              <a:t>2</a:t>
            </a:r>
            <a:r>
              <a:rPr lang="ja-JP" altLang="en-US" sz="1600" dirty="0"/>
              <a:t>次</a:t>
            </a:r>
            <a:r>
              <a:rPr lang="zh-TW" altLang="en-US" sz="1600" dirty="0"/>
              <a:t>補正予算額 </a:t>
            </a:r>
            <a:r>
              <a:rPr lang="en-US" altLang="zh-TW" sz="1600" dirty="0"/>
              <a:t>2,300</a:t>
            </a:r>
            <a:r>
              <a:rPr lang="zh-TW" altLang="en-US" sz="1600" dirty="0"/>
              <a:t>百万円</a:t>
            </a:r>
            <a:r>
              <a:rPr lang="en-US" altLang="zh-TW" sz="1600" dirty="0"/>
              <a:t>】</a:t>
            </a:r>
            <a:endParaRPr lang="ja-JP" altLang="en-US" sz="1600" dirty="0">
              <a:solidFill>
                <a:srgbClr val="000000"/>
              </a:solidFill>
            </a:endParaRPr>
          </a:p>
        </p:txBody>
      </p:sp>
      <p:sp>
        <p:nvSpPr>
          <p:cNvPr id="18" name="下矢印 17">
            <a:extLst>
              <a:ext uri="{FF2B5EF4-FFF2-40B4-BE49-F238E27FC236}">
                <a16:creationId xmlns:a16="http://schemas.microsoft.com/office/drawing/2014/main" id="{B57BF529-4B27-4CD1-8F6D-37682F60B2CA}"/>
              </a:ext>
            </a:extLst>
          </p:cNvPr>
          <p:cNvSpPr/>
          <p:nvPr/>
        </p:nvSpPr>
        <p:spPr>
          <a:xfrm>
            <a:off x="4949774" y="2195445"/>
            <a:ext cx="1130300" cy="216000"/>
          </a:xfrm>
          <a:prstGeom prst="downArrow">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1" name="正方形/長方形 20">
            <a:extLst>
              <a:ext uri="{FF2B5EF4-FFF2-40B4-BE49-F238E27FC236}">
                <a16:creationId xmlns:a16="http://schemas.microsoft.com/office/drawing/2014/main" id="{44A61AE7-2674-486F-A065-85EDB47D625D}"/>
              </a:ext>
            </a:extLst>
          </p:cNvPr>
          <p:cNvSpPr/>
          <p:nvPr/>
        </p:nvSpPr>
        <p:spPr>
          <a:xfrm>
            <a:off x="168332" y="2269933"/>
            <a:ext cx="4645086" cy="44961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指定管理鳥獣捕獲等事業交付金</a:t>
            </a:r>
          </a:p>
        </p:txBody>
      </p:sp>
      <p:sp>
        <p:nvSpPr>
          <p:cNvPr id="91159" name="正方形/長方形 5">
            <a:extLst>
              <a:ext uri="{FF2B5EF4-FFF2-40B4-BE49-F238E27FC236}">
                <a16:creationId xmlns:a16="http://schemas.microsoft.com/office/drawing/2014/main" id="{D6BBBEDD-CB38-4F1F-A9F7-C6280F53E5BB}"/>
              </a:ext>
            </a:extLst>
          </p:cNvPr>
          <p:cNvSpPr>
            <a:spLocks noChangeArrowheads="1"/>
          </p:cNvSpPr>
          <p:nvPr/>
        </p:nvSpPr>
        <p:spPr bwMode="auto">
          <a:xfrm>
            <a:off x="232627" y="2802141"/>
            <a:ext cx="8890737" cy="39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000" dirty="0">
                <a:solidFill>
                  <a:srgbClr val="000000"/>
                </a:solidFill>
              </a:rPr>
              <a:t>○　</a:t>
            </a:r>
            <a:r>
              <a:rPr lang="ja-JP" altLang="en-US" sz="2000" dirty="0"/>
              <a:t>都道府県等が行う以下の取組の一部又は全部について交付金により支援</a:t>
            </a:r>
            <a:endParaRPr lang="en-US" altLang="ja-JP" sz="2000" dirty="0"/>
          </a:p>
          <a:p>
            <a:r>
              <a:rPr lang="ja-JP" altLang="en-US" sz="2000" dirty="0">
                <a:solidFill>
                  <a:srgbClr val="000000"/>
                </a:solidFill>
              </a:rPr>
              <a:t>○　対象鳥獣　　　 ：指定管理鳥獣　（ニホンジカ・イノシシ）</a:t>
            </a:r>
            <a:endParaRPr lang="en-US" altLang="ja-JP" sz="2000" dirty="0">
              <a:solidFill>
                <a:srgbClr val="000000"/>
              </a:solidFill>
            </a:endParaRPr>
          </a:p>
          <a:p>
            <a:r>
              <a:rPr lang="ja-JP" altLang="en-US" sz="2000" dirty="0">
                <a:solidFill>
                  <a:srgbClr val="000000"/>
                </a:solidFill>
              </a:rPr>
              <a:t>○　対象者　　　　　：指定管理鳥獣捕獲等事業を実施する都道府県及び複数の</a:t>
            </a:r>
            <a:endParaRPr lang="en-US" altLang="ja-JP" sz="2000" dirty="0">
              <a:solidFill>
                <a:srgbClr val="000000"/>
              </a:solidFill>
            </a:endParaRPr>
          </a:p>
          <a:p>
            <a:r>
              <a:rPr lang="ja-JP" altLang="en-US" sz="2000" dirty="0">
                <a:solidFill>
                  <a:srgbClr val="000000"/>
                </a:solidFill>
              </a:rPr>
              <a:t>　　　　　　　　　　　　　都道府県が参加する連携捕獲協議会</a:t>
            </a:r>
            <a:endParaRPr lang="en-US" altLang="ja-JP" sz="2000" dirty="0">
              <a:solidFill>
                <a:srgbClr val="000000"/>
              </a:solidFill>
            </a:endParaRPr>
          </a:p>
          <a:p>
            <a:r>
              <a:rPr lang="ja-JP" altLang="en-US" sz="2000" dirty="0">
                <a:solidFill>
                  <a:srgbClr val="000000"/>
                </a:solidFill>
              </a:rPr>
              <a:t>○　交付対象事業 ：</a:t>
            </a:r>
            <a:endParaRPr lang="en-US" altLang="ja-JP" sz="2000" dirty="0">
              <a:solidFill>
                <a:srgbClr val="000000"/>
              </a:solidFill>
            </a:endParaRPr>
          </a:p>
          <a:p>
            <a:r>
              <a:rPr lang="ja-JP" altLang="en-US" sz="2000" dirty="0">
                <a:solidFill>
                  <a:srgbClr val="000000"/>
                </a:solidFill>
              </a:rPr>
              <a:t>①　定管理鳥獣捕獲等事業に係る実施計画策定、生息状況調査等</a:t>
            </a:r>
            <a:endParaRPr lang="en-US" altLang="ja-JP" sz="2000" dirty="0">
              <a:solidFill>
                <a:srgbClr val="000000"/>
              </a:solidFill>
            </a:endParaRPr>
          </a:p>
          <a:p>
            <a:r>
              <a:rPr lang="ja-JP" altLang="en-US" sz="2000" dirty="0">
                <a:solidFill>
                  <a:srgbClr val="000000"/>
                </a:solidFill>
              </a:rPr>
              <a:t>②　指定管理鳥獣の捕獲等（ニホンジカ・イノシシ）</a:t>
            </a:r>
            <a:endParaRPr lang="en-US" altLang="ja-JP" sz="2000" dirty="0">
              <a:solidFill>
                <a:srgbClr val="000000"/>
              </a:solidFill>
            </a:endParaRPr>
          </a:p>
          <a:p>
            <a:r>
              <a:rPr lang="ja-JP" altLang="en-US" sz="2000" dirty="0">
                <a:solidFill>
                  <a:srgbClr val="000000"/>
                </a:solidFill>
              </a:rPr>
              <a:t>③　</a:t>
            </a:r>
            <a:r>
              <a:rPr lang="ja-JP" altLang="en-US" sz="2000" dirty="0"/>
              <a:t>効果的な捕獲の促進</a:t>
            </a:r>
            <a:endParaRPr lang="en-US" altLang="ja-JP" sz="2000" dirty="0"/>
          </a:p>
          <a:p>
            <a:r>
              <a:rPr lang="ja-JP" altLang="en-US" sz="2000" dirty="0"/>
              <a:t>　　　（捕獲手法の技術開発・市町村連携による捕獲・広域連携による捕獲）</a:t>
            </a:r>
            <a:endParaRPr lang="en-US" altLang="ja-JP" sz="2000" dirty="0">
              <a:solidFill>
                <a:srgbClr val="000000"/>
              </a:solidFill>
            </a:endParaRPr>
          </a:p>
          <a:p>
            <a:r>
              <a:rPr lang="ja-JP" altLang="en-US" sz="2000" dirty="0">
                <a:solidFill>
                  <a:srgbClr val="000000"/>
                </a:solidFill>
              </a:rPr>
              <a:t>④　</a:t>
            </a:r>
            <a:r>
              <a:rPr lang="ja-JP" altLang="en-US" sz="2000" dirty="0"/>
              <a:t>認定鳥獣捕獲等事業者等の育成（捕獲技術向上のための研修会等）</a:t>
            </a:r>
            <a:endParaRPr lang="en-US" altLang="ja-JP" sz="2000" dirty="0">
              <a:solidFill>
                <a:srgbClr val="000000"/>
              </a:solidFill>
            </a:endParaRPr>
          </a:p>
          <a:p>
            <a:r>
              <a:rPr lang="ja-JP" altLang="en-US" sz="2000" dirty="0">
                <a:solidFill>
                  <a:srgbClr val="000000"/>
                </a:solidFill>
              </a:rPr>
              <a:t>⑤　</a:t>
            </a:r>
            <a:r>
              <a:rPr lang="ja-JP" altLang="en-US" sz="2000" dirty="0"/>
              <a:t>ジビエ利用拡大を考慮した狩猟者の育成（食肉衛生の講習会等）</a:t>
            </a:r>
            <a:endParaRPr lang="en-US" altLang="ja-JP" sz="2000" dirty="0"/>
          </a:p>
          <a:p>
            <a:r>
              <a:rPr lang="ja-JP" altLang="en-US" sz="2000" dirty="0">
                <a:solidFill>
                  <a:srgbClr val="000000"/>
                </a:solidFill>
              </a:rPr>
              <a:t>⑥　</a:t>
            </a:r>
            <a:r>
              <a:rPr lang="ja-JP" altLang="en-US" sz="2000" dirty="0"/>
              <a:t>ジビエ利用拡大等のための狩猟捕獲支援</a:t>
            </a:r>
            <a:endParaRPr lang="en-US" altLang="ja-JP" sz="2000" dirty="0"/>
          </a:p>
          <a:p>
            <a:r>
              <a:rPr lang="ja-JP" altLang="en-US" sz="2000" dirty="0"/>
              <a:t>　　　（捕獲個体の搬入への支援及び捕獲強化のための狩猟捕獲経費補助等）</a:t>
            </a:r>
            <a:endParaRPr lang="en-US" altLang="ja-JP" sz="2000"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FBDA0D-7E36-CF2D-70DB-B92BBFF73AD9}"/>
              </a:ext>
            </a:extLst>
          </p:cNvPr>
          <p:cNvSpPr txBox="1"/>
          <p:nvPr/>
        </p:nvSpPr>
        <p:spPr>
          <a:xfrm>
            <a:off x="0" y="400111"/>
            <a:ext cx="7879080" cy="707886"/>
          </a:xfrm>
          <a:prstGeom prst="rect">
            <a:avLst/>
          </a:prstGeom>
          <a:noFill/>
        </p:spPr>
        <p:txBody>
          <a:bodyPr wrap="none" rtlCol="0" anchor="b" anchorCtr="0">
            <a:spAutoFit/>
          </a:bodyPr>
          <a:lstStyle/>
          <a:p>
            <a:r>
              <a:rPr lang="en-US" altLang="ja-JP" sz="4000" dirty="0">
                <a:latin typeface="ＭＳ ゴシック" panose="020B0609070205080204" pitchFamily="49" charset="-128"/>
                <a:ea typeface="ＭＳ ゴシック" panose="020B0609070205080204" pitchFamily="49" charset="-128"/>
              </a:rPr>
              <a:t> </a:t>
            </a:r>
            <a:r>
              <a:rPr kumimoji="0" lang="en-US" altLang="ja-JP" sz="4000" u="sng" dirty="0">
                <a:latin typeface="ＭＳ ゴシック" panose="020B0609070205080204" pitchFamily="49" charset="-128"/>
                <a:ea typeface="ＭＳ ゴシック" panose="020B0609070205080204" pitchFamily="49" charset="-128"/>
              </a:rPr>
              <a:t>(2)</a:t>
            </a:r>
            <a:r>
              <a:rPr kumimoji="0" lang="ja-JP" altLang="en-US" sz="4000" u="sng" dirty="0">
                <a:latin typeface="ＭＳ ゴシック" panose="020B0609070205080204" pitchFamily="49" charset="-128"/>
                <a:ea typeface="ＭＳ ゴシック" panose="020B0609070205080204" pitchFamily="49" charset="-128"/>
              </a:rPr>
              <a:t>国や市町村による捕獲等事業</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A47E28F-C7F8-5783-BE8E-2C352F47372A}"/>
              </a:ext>
            </a:extLst>
          </p:cNvPr>
          <p:cNvSpPr txBox="1">
            <a:spLocks/>
          </p:cNvSpPr>
          <p:nvPr/>
        </p:nvSpPr>
        <p:spPr>
          <a:xfrm>
            <a:off x="387927" y="1200728"/>
            <a:ext cx="8562109" cy="502458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国</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国が管理する地域（国立公園、国有林等）で指定管理鳥獣捕獲等事業を行うことができる。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市町村</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鳥獣の捕獲等を認定事業者に委託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8C7B8E8A-6D68-D5A0-1C06-BF4518275C47}"/>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72</a:t>
            </a:r>
            <a:r>
              <a:rPr lang="ja-JP" altLang="en-US" sz="2000" dirty="0">
                <a:latin typeface="+mn-ea"/>
                <a:ea typeface="+mn-ea"/>
              </a:rPr>
              <a:t>ページ</a:t>
            </a:r>
          </a:p>
        </p:txBody>
      </p:sp>
    </p:spTree>
    <p:extLst>
      <p:ext uri="{BB962C8B-B14F-4D97-AF65-F5344CB8AC3E}">
        <p14:creationId xmlns:p14="http://schemas.microsoft.com/office/powerpoint/2010/main" val="1575669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73</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D3DB9ECE-6D59-BE77-769F-7FE74F9EB9EC}"/>
              </a:ext>
            </a:extLst>
          </p:cNvPr>
          <p:cNvSpPr txBox="1"/>
          <p:nvPr/>
        </p:nvSpPr>
        <p:spPr>
          <a:xfrm>
            <a:off x="0" y="400111"/>
            <a:ext cx="5588389"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非鉛弾の利用について</a:t>
            </a:r>
            <a:endParaRPr kumimoji="1" lang="ja-JP" altLang="en-US" sz="4000" b="1" u="sng" dirty="0">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a16="http://schemas.microsoft.com/office/drawing/2014/main" id="{A0958B96-C46F-C5E1-D770-290192A2BD0A}"/>
              </a:ext>
            </a:extLst>
          </p:cNvPr>
          <p:cNvSpPr txBox="1">
            <a:spLocks/>
          </p:cNvSpPr>
          <p:nvPr/>
        </p:nvSpPr>
        <p:spPr>
          <a:xfrm>
            <a:off x="390960" y="1107997"/>
            <a:ext cx="8679149" cy="6359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北海道では猛禽類の鉛中毒被害が発生</a:t>
            </a:r>
          </a:p>
          <a:p>
            <a:pPr marL="0" indent="0" fontAlgn="auto">
              <a:buNone/>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コンテンツ プレースホルダー 2">
            <a:extLst>
              <a:ext uri="{FF2B5EF4-FFF2-40B4-BE49-F238E27FC236}">
                <a16:creationId xmlns:a16="http://schemas.microsoft.com/office/drawing/2014/main" id="{B36CE2E4-7473-C598-8886-CD563DFA01CC}"/>
              </a:ext>
            </a:extLst>
          </p:cNvPr>
          <p:cNvSpPr txBox="1">
            <a:spLocks/>
          </p:cNvSpPr>
          <p:nvPr/>
        </p:nvSpPr>
        <p:spPr>
          <a:xfrm>
            <a:off x="804765" y="1957288"/>
            <a:ext cx="4642953" cy="314855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足寄町内において死亡しているオオワシが回収された。</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鉛ライフル弾の摂食による鉛中毒症で死亡と判明。</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1076686D-176B-5200-B6AC-01195C5AC734}"/>
              </a:ext>
            </a:extLst>
          </p:cNvPr>
          <p:cNvPicPr>
            <a:picLocks noChangeAspect="1"/>
          </p:cNvPicPr>
          <p:nvPr/>
        </p:nvPicPr>
        <p:blipFill>
          <a:blip r:embed="rId3"/>
          <a:stretch>
            <a:fillRect/>
          </a:stretch>
        </p:blipFill>
        <p:spPr>
          <a:xfrm>
            <a:off x="5447718" y="1957288"/>
            <a:ext cx="3622391" cy="4860000"/>
          </a:xfrm>
          <a:prstGeom prst="rect">
            <a:avLst/>
          </a:prstGeom>
        </p:spPr>
      </p:pic>
      <p:sp>
        <p:nvSpPr>
          <p:cNvPr id="8" name="テキスト ボックス 7">
            <a:extLst>
              <a:ext uri="{FF2B5EF4-FFF2-40B4-BE49-F238E27FC236}">
                <a16:creationId xmlns:a16="http://schemas.microsoft.com/office/drawing/2014/main" id="{373DB078-D10E-2797-3AD6-4627DE7EA73E}"/>
              </a:ext>
            </a:extLst>
          </p:cNvPr>
          <p:cNvSpPr txBox="1"/>
          <p:nvPr/>
        </p:nvSpPr>
        <p:spPr>
          <a:xfrm>
            <a:off x="659877" y="5567887"/>
            <a:ext cx="5033913" cy="1107996"/>
          </a:xfrm>
          <a:prstGeom prst="rect">
            <a:avLst/>
          </a:prstGeom>
          <a:noFill/>
        </p:spPr>
        <p:txBody>
          <a:bodyPr wrap="square" rtlCol="0">
            <a:spAutoFit/>
          </a:bodyPr>
          <a:lstStyle/>
          <a:p>
            <a:r>
              <a:rPr kumimoji="1" lang="ja-JP" altLang="en-US" sz="1600" dirty="0"/>
              <a:t>写真上</a:t>
            </a:r>
            <a:r>
              <a:rPr kumimoji="1" lang="ja-JP" altLang="en-US" sz="1600" dirty="0">
                <a:solidFill>
                  <a:srgbClr val="333333"/>
                </a:solidFill>
                <a:latin typeface="Noto Sans JP"/>
              </a:rPr>
              <a:t>：</a:t>
            </a:r>
            <a:r>
              <a:rPr lang="ja-JP" altLang="en-US" sz="1600" b="0" i="0" dirty="0">
                <a:solidFill>
                  <a:srgbClr val="333333"/>
                </a:solidFill>
                <a:effectLst/>
                <a:latin typeface="Noto Sans JP"/>
              </a:rPr>
              <a:t>発見当時のオオワシの様子</a:t>
            </a:r>
            <a:endParaRPr kumimoji="1" lang="en-US" altLang="ja-JP" sz="1600" dirty="0"/>
          </a:p>
          <a:p>
            <a:r>
              <a:rPr lang="ja-JP" altLang="en-US" sz="1600" dirty="0"/>
              <a:t>写真下：鉛片</a:t>
            </a:r>
            <a:endParaRPr lang="en-US" altLang="ja-JP" sz="1600" dirty="0"/>
          </a:p>
          <a:p>
            <a:r>
              <a:rPr lang="zh-TW" altLang="en-US" sz="1600" dirty="0"/>
              <a:t>北海道地方環境事務所</a:t>
            </a:r>
            <a:r>
              <a:rPr lang="ja-JP" altLang="en-US" sz="1600" dirty="0"/>
              <a:t>　報道発表資料から</a:t>
            </a:r>
            <a:endParaRPr lang="en-US" altLang="ja-JP" sz="1600" dirty="0"/>
          </a:p>
          <a:p>
            <a:endParaRPr kumimoji="1" lang="ja-JP" altLang="en-US" dirty="0"/>
          </a:p>
        </p:txBody>
      </p:sp>
    </p:spTree>
    <p:extLst>
      <p:ext uri="{BB962C8B-B14F-4D97-AF65-F5344CB8AC3E}">
        <p14:creationId xmlns:p14="http://schemas.microsoft.com/office/powerpoint/2010/main" val="1062598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6A3D-30E9-DC75-1F11-C6E886642D1E}"/>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35DE651-61A6-C1AA-CDC5-DB43BA2E610A}"/>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73</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EFFEE92-4A3E-72E4-B624-DA191FB92555}"/>
              </a:ext>
            </a:extLst>
          </p:cNvPr>
          <p:cNvSpPr txBox="1"/>
          <p:nvPr/>
        </p:nvSpPr>
        <p:spPr>
          <a:xfrm>
            <a:off x="0" y="400111"/>
            <a:ext cx="5588389" cy="707886"/>
          </a:xfrm>
          <a:prstGeom prst="rect">
            <a:avLst/>
          </a:prstGeom>
          <a:noFill/>
        </p:spPr>
        <p:txBody>
          <a:bodyPr wrap="none" rtlCol="0" anchor="b" anchorCtr="0">
            <a:spAutoFit/>
          </a:bodyPr>
          <a:lstStyle/>
          <a:p>
            <a:r>
              <a:rPr lang="en-US" altLang="ja-JP" sz="4000" b="1" dirty="0">
                <a:solidFill>
                  <a:schemeClr val="tx1"/>
                </a:solidFill>
                <a:latin typeface="ＭＳ ゴシック" panose="020B0609070205080204" pitchFamily="49" charset="-128"/>
                <a:ea typeface="ＭＳ ゴシック" panose="020B0609070205080204" pitchFamily="49" charset="-128"/>
              </a:rPr>
              <a:t> </a:t>
            </a:r>
            <a:r>
              <a:rPr kumimoji="0" lang="ja-JP" altLang="en-US" sz="4000" b="1" u="sng" dirty="0">
                <a:solidFill>
                  <a:srgbClr val="C00000"/>
                </a:solidFill>
                <a:latin typeface="ＭＳ ゴシック" panose="020B0609070205080204" pitchFamily="49" charset="-128"/>
                <a:ea typeface="ＭＳ ゴシック" panose="020B0609070205080204" pitchFamily="49" charset="-128"/>
              </a:rPr>
              <a:t>非鉛弾の利用について</a:t>
            </a:r>
            <a:endParaRPr kumimoji="1" lang="ja-JP" altLang="en-US" sz="4000" b="1" u="sng" dirty="0">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a16="http://schemas.microsoft.com/office/drawing/2014/main" id="{1317829D-61EC-8835-41C0-58D41F9D7C06}"/>
              </a:ext>
            </a:extLst>
          </p:cNvPr>
          <p:cNvSpPr txBox="1">
            <a:spLocks/>
          </p:cNvSpPr>
          <p:nvPr/>
        </p:nvSpPr>
        <p:spPr>
          <a:xfrm>
            <a:off x="390960" y="1107997"/>
            <a:ext cx="8679149" cy="484909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北海道では</a:t>
            </a:r>
            <a:r>
              <a:rPr kumimoji="0" lang="ja-JP" altLang="en-US" sz="3400" dirty="0">
                <a:solidFill>
                  <a:schemeClr val="tx1"/>
                </a:solidFill>
                <a:latin typeface="ＭＳ ゴシック" panose="020B0609070205080204" pitchFamily="49" charset="-128"/>
                <a:ea typeface="ＭＳ ゴシック" panose="020B0609070205080204" pitchFamily="49" charset="-128"/>
              </a:rPr>
              <a:t>条例で</a:t>
            </a:r>
            <a:r>
              <a:rPr kumimoji="0" lang="ja-JP" altLang="en-US" sz="3400" dirty="0">
                <a:solidFill>
                  <a:srgbClr val="C00000"/>
                </a:solidFill>
                <a:latin typeface="ＭＳ ゴシック" panose="020B0609070205080204" pitchFamily="49" charset="-128"/>
                <a:ea typeface="ＭＳ ゴシック" panose="020B0609070205080204" pitchFamily="49" charset="-128"/>
              </a:rPr>
              <a:t>鉛弾の利用・所持禁止</a:t>
            </a:r>
            <a:endParaRPr kumimoji="0" lang="en-US" altLang="ja-JP" sz="3400" dirty="0">
              <a:solidFill>
                <a:srgbClr val="C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endParaRPr kumimoji="0" lang="en-US" altLang="ja-JP" sz="34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今後、捕獲数の増大により鉛中毒が懸念される。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r>
              <a:rPr kumimoji="0" lang="ja-JP" altLang="en-US" sz="3600" dirty="0">
                <a:solidFill>
                  <a:srgbClr val="C00000"/>
                </a:solidFill>
                <a:latin typeface="ＭＳ ゴシック" panose="020B0609070205080204" pitchFamily="49" charset="-128"/>
                <a:ea typeface="ＭＳ ゴシック" panose="020B0609070205080204" pitchFamily="49" charset="-128"/>
              </a:rPr>
              <a:t>非鉛弾の積極的な利用</a:t>
            </a:r>
            <a:endParaRPr kumimoji="0" lang="en-US" altLang="ja-JP" sz="3600" dirty="0">
              <a:solidFill>
                <a:srgbClr val="C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400" dirty="0">
                <a:solidFill>
                  <a:schemeClr val="tx1"/>
                </a:solidFill>
                <a:latin typeface="ＭＳ ゴシック" panose="020B0609070205080204" pitchFamily="49" charset="-128"/>
                <a:ea typeface="ＭＳ ゴシック" panose="020B0609070205080204" pitchFamily="49" charset="-128"/>
              </a:rPr>
              <a:t>発注者から非鉛弾使用の指示があった場合には従うこと。</a:t>
            </a:r>
            <a:endParaRPr kumimoji="0" lang="en-US" altLang="ja-JP" sz="3400" dirty="0">
              <a:solidFill>
                <a:schemeClr val="tx1"/>
              </a:solidFill>
              <a:latin typeface="ＭＳ ゴシック" panose="020B0609070205080204" pitchFamily="49" charset="-128"/>
              <a:ea typeface="ＭＳ ゴシック" panose="020B0609070205080204" pitchFamily="49" charset="-128"/>
            </a:endParaRPr>
          </a:p>
          <a:p>
            <a:pPr marL="541338" indent="-541338" fontAlgn="auto">
              <a:buFont typeface="Wingdings" panose="05000000000000000000" pitchFamily="2" charset="2"/>
              <a:buChar char="q"/>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6897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39-40</a:t>
            </a:r>
            <a:r>
              <a:rPr lang="ja-JP" altLang="en-US" sz="2000" dirty="0">
                <a:latin typeface="+mn-ea"/>
                <a:ea typeface="+mn-ea"/>
              </a:rPr>
              <a:t>ページ</a:t>
            </a:r>
          </a:p>
        </p:txBody>
      </p:sp>
      <p:sp>
        <p:nvSpPr>
          <p:cNvPr id="3" name="テキスト ボックス 2"/>
          <p:cNvSpPr txBox="1"/>
          <p:nvPr/>
        </p:nvSpPr>
        <p:spPr>
          <a:xfrm>
            <a:off x="74882" y="1819564"/>
            <a:ext cx="9161482" cy="4006470"/>
          </a:xfrm>
          <a:prstGeom prst="rect">
            <a:avLst/>
          </a:prstGeom>
          <a:noFill/>
        </p:spPr>
        <p:txBody>
          <a:bodyPr wrap="square" rtlCol="0">
            <a:noAutofit/>
          </a:bodyPr>
          <a:lstStyle/>
          <a:p>
            <a:pPr marL="534988" indent="-352425">
              <a:buClr>
                <a:schemeClr val="accent1"/>
              </a:buClr>
              <a:buFont typeface="Wingdings" panose="05000000000000000000" pitchFamily="2" charset="2"/>
              <a:buChar char="q"/>
              <a:tabLst>
                <a:tab pos="534988" algn="l"/>
              </a:tabLst>
            </a:pPr>
            <a:r>
              <a:rPr lang="ja-JP" altLang="en-US" sz="3600" dirty="0">
                <a:latin typeface="ＭＳ ゴシック" panose="020B0609070205080204" pitchFamily="49" charset="-128"/>
                <a:ea typeface="ＭＳ ゴシック" panose="020B0609070205080204" pitchFamily="49" charset="-128"/>
              </a:rPr>
              <a:t>「認定鳥獣捕獲等事業者」の名称使用</a:t>
            </a:r>
            <a:endParaRPr lang="en-US" altLang="ja-JP" sz="3600" dirty="0">
              <a:latin typeface="ＭＳ ゴシック" panose="020B0609070205080204" pitchFamily="49" charset="-128"/>
              <a:ea typeface="ＭＳ ゴシック" panose="020B0609070205080204" pitchFamily="49" charset="-128"/>
            </a:endParaRPr>
          </a:p>
          <a:p>
            <a:pPr marL="444500">
              <a:lnSpc>
                <a:spcPts val="12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狩猟免許更新時の適性試験の免除</a:t>
            </a:r>
            <a:endParaRPr lang="en-US" altLang="ja-JP" sz="3600" dirty="0">
              <a:latin typeface="ＭＳ ゴシック" panose="020B0609070205080204" pitchFamily="49" charset="-128"/>
              <a:ea typeface="ＭＳ ゴシック" panose="020B0609070205080204" pitchFamily="49" charset="-128"/>
            </a:endParaRPr>
          </a:p>
          <a:p>
            <a:pPr marL="444500">
              <a:lnSpc>
                <a:spcPts val="12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法人としての捕獲許可の取得</a:t>
            </a:r>
            <a:endParaRPr lang="en-US" altLang="ja-JP" sz="3600" dirty="0">
              <a:latin typeface="ＭＳ ゴシック" panose="020B0609070205080204" pitchFamily="49" charset="-128"/>
              <a:ea typeface="ＭＳ ゴシック" panose="020B0609070205080204" pitchFamily="49" charset="-128"/>
            </a:endParaRPr>
          </a:p>
          <a:p>
            <a:pPr marL="182563">
              <a:buClr>
                <a:schemeClr val="accent1"/>
              </a:buClr>
            </a:pPr>
            <a:r>
              <a:rPr lang="ja-JP" altLang="en-US" sz="3600" dirty="0">
                <a:latin typeface="ＭＳ ゴシック" panose="020B0609070205080204" pitchFamily="49" charset="-128"/>
                <a:ea typeface="ＭＳ ゴシック" panose="020B0609070205080204" pitchFamily="49" charset="-128"/>
              </a:rPr>
              <a:t> （従事者証の発行）</a:t>
            </a:r>
            <a:endParaRPr lang="en-US" altLang="ja-JP" sz="3600" dirty="0">
              <a:latin typeface="ＭＳ ゴシック" panose="020B0609070205080204" pitchFamily="49" charset="-128"/>
              <a:ea typeface="ＭＳ ゴシック" panose="020B0609070205080204" pitchFamily="49" charset="-128"/>
            </a:endParaRPr>
          </a:p>
          <a:p>
            <a:pPr marL="444500">
              <a:lnSpc>
                <a:spcPts val="12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事業被害防止目的のライフル銃所持許可</a:t>
            </a:r>
            <a:endParaRPr lang="en-US" altLang="ja-JP" sz="3600" dirty="0">
              <a:latin typeface="ＭＳ ゴシック" panose="020B0609070205080204" pitchFamily="49" charset="-128"/>
              <a:ea typeface="ＭＳ ゴシック" panose="020B0609070205080204" pitchFamily="49" charset="-128"/>
            </a:endParaRPr>
          </a:p>
          <a:p>
            <a:pPr marL="444500">
              <a:lnSpc>
                <a:spcPts val="1200"/>
              </a:lnSpc>
              <a:buClr>
                <a:schemeClr val="accent1"/>
              </a:buClr>
            </a:pPr>
            <a:endParaRPr lang="en-US" altLang="ja-JP" sz="3600" dirty="0">
              <a:latin typeface="ＭＳ ゴシック" panose="020B0609070205080204" pitchFamily="49" charset="-128"/>
              <a:ea typeface="ＭＳ ゴシック" panose="020B0609070205080204" pitchFamily="49" charset="-128"/>
            </a:endParaRPr>
          </a:p>
          <a:p>
            <a:pPr marL="534988" indent="-352425">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狩猟税の免除</a:t>
            </a:r>
          </a:p>
          <a:p>
            <a:pPr>
              <a:buClr>
                <a:schemeClr val="accent1"/>
              </a:buClr>
            </a:pPr>
            <a:endParaRPr lang="en-US" altLang="ja-JP" sz="36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3F8D2DC7-8A39-F4B7-D78B-458C4BBB8DDC}"/>
              </a:ext>
            </a:extLst>
          </p:cNvPr>
          <p:cNvSpPr txBox="1"/>
          <p:nvPr/>
        </p:nvSpPr>
        <p:spPr>
          <a:xfrm>
            <a:off x="0" y="804923"/>
            <a:ext cx="9069118" cy="707886"/>
          </a:xfrm>
          <a:prstGeom prst="rect">
            <a:avLst/>
          </a:prstGeom>
          <a:noFill/>
        </p:spPr>
        <p:txBody>
          <a:bodyPr wrap="square" rtlCol="0">
            <a:spAutoFit/>
          </a:bodyPr>
          <a:lstStyle/>
          <a:p>
            <a:r>
              <a:rPr lang="en-US" altLang="ja-JP" sz="4000" dirty="0">
                <a:latin typeface="ＭＳ ゴシック" panose="020B0609070205080204" pitchFamily="49" charset="-128"/>
                <a:ea typeface="ＭＳ ゴシック" panose="020B0609070205080204" pitchFamily="49" charset="-128"/>
              </a:rPr>
              <a:t> </a:t>
            </a:r>
            <a:r>
              <a:rPr lang="en-US" altLang="ja-JP" sz="4000" b="1" u="sng" dirty="0">
                <a:solidFill>
                  <a:srgbClr val="C00000"/>
                </a:solidFill>
                <a:latin typeface="ＭＳ ゴシック" panose="020B0609070205080204" pitchFamily="49" charset="-128"/>
                <a:ea typeface="ＭＳ ゴシック" panose="020B0609070205080204" pitchFamily="49" charset="-128"/>
              </a:rPr>
              <a:t>(4)</a:t>
            </a:r>
            <a:r>
              <a:rPr lang="ja-JP" altLang="en-US" sz="4000" b="1" u="sng" dirty="0">
                <a:solidFill>
                  <a:srgbClr val="C00000"/>
                </a:solidFill>
                <a:latin typeface="ＭＳ ゴシック" panose="020B0609070205080204" pitchFamily="49" charset="-128"/>
                <a:ea typeface="ＭＳ ゴシック" panose="020B0609070205080204" pitchFamily="49" charset="-128"/>
              </a:rPr>
              <a:t>認定を受けるメリット</a:t>
            </a:r>
            <a:endParaRPr lang="en-US" altLang="ja-JP"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5768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090403"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3</a:t>
            </a:r>
            <a:r>
              <a:rPr lang="ja-JP" altLang="en-US" sz="4000" dirty="0">
                <a:solidFill>
                  <a:schemeClr val="tx1"/>
                </a:solidFill>
                <a:latin typeface="ＭＳ ゴシック" panose="020B0609070205080204" pitchFamily="49" charset="-128"/>
                <a:ea typeface="ＭＳ ゴシック" panose="020B0609070205080204" pitchFamily="49" charset="-128"/>
              </a:rPr>
              <a:t> 認定鳥獣捕獲等事業者制度</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749669" cy="4706289"/>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3.1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認定鳥獣捕獲等事業者制度の概要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3.2 </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鳥獣捕獲等事業の認定を受けるため</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b="1" dirty="0">
                <a:solidFill>
                  <a:srgbClr val="C00000"/>
                </a:solidFill>
                <a:latin typeface="ＭＳ ゴシック" panose="020B0609070205080204" pitchFamily="49" charset="-128"/>
                <a:ea typeface="ＭＳ ゴシック" panose="020B0609070205080204" pitchFamily="49" charset="-128"/>
              </a:rPr>
              <a:t>　　の要件</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3.3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認定の申請手続き</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3.4 </a:t>
            </a:r>
            <a:r>
              <a:rPr kumimoji="0" lang="ja-JP" altLang="en-US" sz="3600" dirty="0">
                <a:solidFill>
                  <a:schemeClr val="tx1"/>
                </a:solidFill>
                <a:latin typeface="ＭＳ ゴシック" panose="020B0609070205080204" pitchFamily="49" charset="-128"/>
                <a:ea typeface="ＭＳ ゴシック" panose="020B0609070205080204" pitchFamily="49" charset="-128"/>
              </a:rPr>
              <a:t>認定後に必要な対応</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3.5 </a:t>
            </a:r>
            <a:r>
              <a:rPr kumimoji="0" lang="zh-TW" altLang="en-US" sz="3600" dirty="0">
                <a:solidFill>
                  <a:schemeClr val="tx1"/>
                </a:solidFill>
                <a:latin typeface="ＭＳ ゴシック" panose="020B0609070205080204" pitchFamily="49" charset="-128"/>
                <a:ea typeface="ＭＳ ゴシック" panose="020B0609070205080204" pitchFamily="49" charset="-128"/>
              </a:rPr>
              <a:t>指定管理鳥獣捕獲等事業</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5">
            <a:extLst>
              <a:ext uri="{FF2B5EF4-FFF2-40B4-BE49-F238E27FC236}">
                <a16:creationId xmlns:a16="http://schemas.microsoft.com/office/drawing/2014/main" id="{DFB71844-2979-F7C3-589F-28684CC3E882}"/>
              </a:ext>
            </a:extLst>
          </p:cNvPr>
          <p:cNvSpPr txBox="1">
            <a:spLocks noChangeArrowheads="1"/>
          </p:cNvSpPr>
          <p:nvPr/>
        </p:nvSpPr>
        <p:spPr bwMode="auto">
          <a:xfrm>
            <a:off x="6502400" y="4763"/>
            <a:ext cx="262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40</a:t>
            </a:r>
            <a:r>
              <a:rPr lang="ja-JP" altLang="en-US" sz="2000" dirty="0">
                <a:latin typeface="+mn-ea"/>
                <a:ea typeface="+mn-ea"/>
              </a:rPr>
              <a:t>ページ</a:t>
            </a:r>
          </a:p>
        </p:txBody>
      </p:sp>
    </p:spTree>
    <p:extLst>
      <p:ext uri="{BB962C8B-B14F-4D97-AF65-F5344CB8AC3E}">
        <p14:creationId xmlns:p14="http://schemas.microsoft.com/office/powerpoint/2010/main" val="276343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0" y="868101"/>
            <a:ext cx="9144000" cy="5486400"/>
          </a:xfrm>
          <a:prstGeom prst="rect">
            <a:avLst/>
          </a:prstGeom>
        </p:spPr>
      </p:pic>
      <p:sp>
        <p:nvSpPr>
          <p:cNvPr id="4" name="テキスト ボックス 3">
            <a:extLst>
              <a:ext uri="{FF2B5EF4-FFF2-40B4-BE49-F238E27FC236}">
                <a16:creationId xmlns:a16="http://schemas.microsoft.com/office/drawing/2014/main" id="{73FC549F-3384-4F14-981C-C4B93C8F6875}"/>
              </a:ext>
            </a:extLst>
          </p:cNvPr>
          <p:cNvSpPr txBox="1"/>
          <p:nvPr/>
        </p:nvSpPr>
        <p:spPr>
          <a:xfrm>
            <a:off x="7081839" y="1"/>
            <a:ext cx="2062162" cy="400110"/>
          </a:xfrm>
          <a:prstGeom prst="rect">
            <a:avLst/>
          </a:prstGeom>
          <a:noFill/>
        </p:spPr>
        <p:txBody>
          <a:bodyPr>
            <a:spAutoFit/>
          </a:bodyPr>
          <a:lstStyle/>
          <a:p>
            <a:pPr algn="r">
              <a:defRPr/>
            </a:pPr>
            <a:r>
              <a:rPr lang="ja-JP" altLang="en-US" sz="2000" dirty="0">
                <a:latin typeface="+mn-ea"/>
                <a:ea typeface="+mn-ea"/>
              </a:rPr>
              <a:t>テキスト</a:t>
            </a:r>
            <a:r>
              <a:rPr lang="en-US" altLang="ja-JP" sz="2000" dirty="0">
                <a:latin typeface="+mn-ea"/>
                <a:ea typeface="+mn-ea"/>
              </a:rPr>
              <a:t>42</a:t>
            </a:r>
            <a:r>
              <a:rPr lang="ja-JP" altLang="en-US" sz="2000" dirty="0">
                <a:latin typeface="+mn-ea"/>
                <a:ea typeface="+mn-ea"/>
              </a:rPr>
              <a:t>ページ</a:t>
            </a:r>
          </a:p>
        </p:txBody>
      </p:sp>
      <p:sp>
        <p:nvSpPr>
          <p:cNvPr id="6"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604778" y="370825"/>
            <a:ext cx="7934445" cy="474559"/>
          </a:xfrm>
          <a:prstGeom prst="rect">
            <a:avLst/>
          </a:prstGeom>
          <a:solidFill>
            <a:schemeClr val="accent1">
              <a:lumMod val="40000"/>
              <a:lumOff val="60000"/>
            </a:schemeClr>
          </a:solidFill>
          <a:ln>
            <a:solidFill>
              <a:schemeClr val="accent1">
                <a:lumMod val="50000"/>
              </a:schemeClr>
            </a:solidFill>
          </a:ln>
          <a:scene3d>
            <a:camera prst="orthographicFront"/>
            <a:lightRig rig="threePt" dir="t"/>
          </a:scene3d>
          <a:sp3d>
            <a:bevelT/>
          </a:sp3d>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pPr>
            <a:r>
              <a:rPr lang="ja-JP" altLang="en-US" sz="2400" dirty="0">
                <a:solidFill>
                  <a:srgbClr val="404040"/>
                </a:solidFill>
              </a:rPr>
              <a:t>認定鳥獣捕獲等事業者になるために必要な対応の概要</a:t>
            </a:r>
            <a:endParaRPr lang="en-US" altLang="ja-JP" sz="2400" u="sng" dirty="0">
              <a:solidFill>
                <a:srgbClr val="404040"/>
              </a:solidFill>
            </a:endParaRPr>
          </a:p>
        </p:txBody>
      </p:sp>
    </p:spTree>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15201</Words>
  <Application>Microsoft Office PowerPoint</Application>
  <PresentationFormat>画面に合わせる (4:3)</PresentationFormat>
  <Paragraphs>1055</Paragraphs>
  <Slides>64</Slides>
  <Notes>64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64</vt:i4>
      </vt:variant>
    </vt:vector>
  </HeadingPairs>
  <TitlesOfParts>
    <vt:vector size="77" baseType="lpstr">
      <vt:lpstr>Meiryo UI</vt:lpstr>
      <vt:lpstr>ＭＳ Ｐゴシック</vt:lpstr>
      <vt:lpstr>ＭＳ ゴシック</vt:lpstr>
      <vt:lpstr>ＭＳ 明朝</vt:lpstr>
      <vt:lpstr>Noto Sans JP</vt:lpstr>
      <vt:lpstr>新細明體</vt:lpstr>
      <vt:lpstr>メイリオ</vt:lpstr>
      <vt:lpstr>Arial</vt:lpstr>
      <vt:lpstr>Calibri</vt:lpstr>
      <vt:lpstr>Calibri Light</vt:lpstr>
      <vt:lpstr>Wingdings</vt:lpstr>
      <vt:lpstr>レトロスペクト</vt:lpstr>
      <vt:lpstr>1_レトロスペクト</vt:lpstr>
      <vt:lpstr>認定鳥獣捕獲等事業者 講習会  ３　認定鳥獣捕獲等事業者制度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2024-03-18T19:18:57Z</dcterms:created>
  <dcterms:modified xsi:type="dcterms:W3CDTF">2024-03-18T19:19:02Z</dcterms:modified>
</cp:coreProperties>
</file>