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886" r:id="rId2"/>
  </p:sldMasterIdLst>
  <p:notesMasterIdLst>
    <p:notesMasterId r:id="rId45"/>
  </p:notesMasterIdLst>
  <p:sldIdLst>
    <p:sldId id="256" r:id="rId3"/>
    <p:sldId id="476" r:id="rId4"/>
    <p:sldId id="482" r:id="rId5"/>
    <p:sldId id="443" r:id="rId6"/>
    <p:sldId id="491" r:id="rId7"/>
    <p:sldId id="459" r:id="rId8"/>
    <p:sldId id="462" r:id="rId9"/>
    <p:sldId id="492" r:id="rId10"/>
    <p:sldId id="444" r:id="rId11"/>
    <p:sldId id="496" r:id="rId12"/>
    <p:sldId id="497" r:id="rId13"/>
    <p:sldId id="498" r:id="rId14"/>
    <p:sldId id="499" r:id="rId15"/>
    <p:sldId id="493" r:id="rId16"/>
    <p:sldId id="448" r:id="rId17"/>
    <p:sldId id="457" r:id="rId18"/>
    <p:sldId id="464" r:id="rId19"/>
    <p:sldId id="494" r:id="rId20"/>
    <p:sldId id="458" r:id="rId21"/>
    <p:sldId id="500" r:id="rId22"/>
    <p:sldId id="501" r:id="rId23"/>
    <p:sldId id="477" r:id="rId24"/>
    <p:sldId id="502" r:id="rId25"/>
    <p:sldId id="503" r:id="rId26"/>
    <p:sldId id="478" r:id="rId27"/>
    <p:sldId id="504" r:id="rId28"/>
    <p:sldId id="505" r:id="rId29"/>
    <p:sldId id="506" r:id="rId30"/>
    <p:sldId id="451" r:id="rId31"/>
    <p:sldId id="507" r:id="rId32"/>
    <p:sldId id="483" r:id="rId33"/>
    <p:sldId id="508" r:id="rId34"/>
    <p:sldId id="484" r:id="rId35"/>
    <p:sldId id="510" r:id="rId36"/>
    <p:sldId id="511" r:id="rId37"/>
    <p:sldId id="512" r:id="rId38"/>
    <p:sldId id="513" r:id="rId39"/>
    <p:sldId id="514" r:id="rId40"/>
    <p:sldId id="515" r:id="rId41"/>
    <p:sldId id="516" r:id="rId42"/>
    <p:sldId id="517" r:id="rId43"/>
    <p:sldId id="518" r:id="rId44"/>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CCCC"/>
    <a:srgbClr val="FFFFDD"/>
    <a:srgbClr val="FFFFCC"/>
    <a:srgbClr val="FFCCFF"/>
    <a:srgbClr val="FF99FF"/>
    <a:srgbClr val="FF6600"/>
    <a:srgbClr val="4EB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60468" autoAdjust="0"/>
  </p:normalViewPr>
  <p:slideViewPr>
    <p:cSldViewPr snapToGrid="0">
      <p:cViewPr varScale="1">
        <p:scale>
          <a:sx n="48" d="100"/>
          <a:sy n="48" d="100"/>
        </p:scale>
        <p:origin x="2597" y="53"/>
      </p:cViewPr>
      <p:guideLst>
        <p:guide orient="horz" pos="2160"/>
        <p:guide pos="2880"/>
      </p:guideLst>
    </p:cSldViewPr>
  </p:slideViewPr>
  <p:notesTextViewPr>
    <p:cViewPr>
      <p:scale>
        <a:sx n="3" d="2"/>
        <a:sy n="3" d="2"/>
      </p:scale>
      <p:origin x="0" y="0"/>
    </p:cViewPr>
  </p:notesTextViewPr>
  <p:sorterViewPr>
    <p:cViewPr>
      <p:scale>
        <a:sx n="125" d="100"/>
        <a:sy n="125" d="100"/>
      </p:scale>
      <p:origin x="0" y="-2670"/>
    </p:cViewPr>
  </p:sorterViewPr>
  <p:notesViewPr>
    <p:cSldViewPr snapToGrid="0">
      <p:cViewPr varScale="1">
        <p:scale>
          <a:sx n="59" d="100"/>
          <a:sy n="59"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63F88DB-3753-4F47-8588-D3A4561151D1}"/>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038D3E1F-60DE-45FB-8DE3-6CE0E119AE51}"/>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954CF985-0CD5-4676-9CA2-EE65EEFE91B9}" type="datetimeFigureOut">
              <a:rPr lang="ja-JP" altLang="en-US"/>
              <a:pPr>
                <a:defRPr/>
              </a:pPr>
              <a:t>2024/3/19</a:t>
            </a:fld>
            <a:endParaRPr lang="ja-JP" altLang="en-US"/>
          </a:p>
        </p:txBody>
      </p:sp>
      <p:sp>
        <p:nvSpPr>
          <p:cNvPr id="4" name="スライド イメージ プレースホルダー 3">
            <a:extLst>
              <a:ext uri="{FF2B5EF4-FFF2-40B4-BE49-F238E27FC236}">
                <a16:creationId xmlns:a16="http://schemas.microsoft.com/office/drawing/2014/main" id="{F24E6DC8-2FE4-4D5D-AEF5-4A5675AA339E}"/>
              </a:ext>
            </a:extLst>
          </p:cNvPr>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D3679040-1C21-4CCD-A568-4983C1B9F411}"/>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1804E80D-779D-4907-9E9C-57ABC993A5AB}"/>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E1DC23F-5828-4161-B8C1-079345EF3B69}"/>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A23EC8-1E7B-4A42-962B-C5A21A2333A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557C5261-FA03-4738-92BE-B915E27B8C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1DD8B78A-556E-4DDF-8986-C435E09B0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捕獲作業を実施する際には、さまざまな法令を遵守する必要があります。</a:t>
            </a:r>
            <a:endParaRPr lang="en-US" altLang="ja-JP" dirty="0"/>
          </a:p>
          <a:p>
            <a:pPr eaLnBrk="1" hangingPunct="1">
              <a:spcBef>
                <a:spcPct val="0"/>
              </a:spcBef>
            </a:pPr>
            <a:r>
              <a:rPr lang="ja-JP" altLang="en-US" dirty="0"/>
              <a:t>　そこで、この章では「法令遵守のために捕獲従事者が習得すべき知識」を説明します。</a:t>
            </a:r>
          </a:p>
        </p:txBody>
      </p:sp>
      <p:sp>
        <p:nvSpPr>
          <p:cNvPr id="12292" name="スライド番号プレースホルダー 3">
            <a:extLst>
              <a:ext uri="{FF2B5EF4-FFF2-40B4-BE49-F238E27FC236}">
                <a16:creationId xmlns:a16="http://schemas.microsoft.com/office/drawing/2014/main" id="{3230C0BF-5FB5-46B2-A5F1-56E4319460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6EE19FE-9EBF-42AA-9512-B947F57AB3B5}"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498B948-DCB6-48A6-8CF1-7F14F2B83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8B48E8D-B995-43AC-AD71-1BB689246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都道府県は、国の施策と連携しつつ、地域の実情を踏まえ、鳥獣保護管理事業計画や特定計画の作成により、科学的で計画的な鳥獣保護管理を実施します。</a:t>
            </a:r>
            <a:endParaRPr lang="en-US" altLang="ja-JP" dirty="0"/>
          </a:p>
          <a:p>
            <a:pPr eaLnBrk="1" hangingPunct="1">
              <a:spcBef>
                <a:spcPct val="0"/>
              </a:spcBef>
            </a:pPr>
            <a:r>
              <a:rPr lang="ja-JP" altLang="en-US" dirty="0"/>
              <a:t>　特に、</a:t>
            </a:r>
            <a:r>
              <a:rPr lang="en-US" altLang="ja-JP" dirty="0"/>
              <a:t>2014</a:t>
            </a:r>
            <a:r>
              <a:rPr lang="ja-JP" altLang="en-US" dirty="0"/>
              <a:t>年（平成</a:t>
            </a:r>
            <a:r>
              <a:rPr lang="en-US" altLang="ja-JP" dirty="0"/>
              <a:t>26</a:t>
            </a:r>
            <a:r>
              <a:rPr lang="ja-JP" altLang="en-US" dirty="0"/>
              <a:t>年）の鳥獣保護法の改正により、全国的に集中的かつ広域的に管理を図る必要がある指定管理鳥獣については、必要に応じて、第二種特定鳥獣管理計画を作成し、当該鳥獣の管理の目標を設定するとともに、必要に応じて、指定管理鳥獣捕獲等実施計画で捕獲目標を定めて、市町村等が実施する当該鳥獣の捕獲全体の調整を行い、目標達成のために必要な捕獲を主体的に実施します。</a:t>
            </a:r>
            <a:endParaRPr lang="en-US" altLang="ja-JP" dirty="0"/>
          </a:p>
        </p:txBody>
      </p:sp>
      <p:sp>
        <p:nvSpPr>
          <p:cNvPr id="28676" name="スライド番号プレースホルダー 3">
            <a:extLst>
              <a:ext uri="{FF2B5EF4-FFF2-40B4-BE49-F238E27FC236}">
                <a16:creationId xmlns:a16="http://schemas.microsoft.com/office/drawing/2014/main" id="{00D4789E-FB81-4C24-ABC2-9AB236C4C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CF56D5-776F-44C9-9C99-D98CDC921F84}" type="slidenum">
              <a:rPr lang="ja-JP" altLang="en-US" smtClean="0"/>
              <a:pPr/>
              <a:t>10</a:t>
            </a:fld>
            <a:endParaRPr lang="ja-JP" altLang="en-US"/>
          </a:p>
        </p:txBody>
      </p:sp>
    </p:spTree>
    <p:extLst>
      <p:ext uri="{BB962C8B-B14F-4D97-AF65-F5344CB8AC3E}">
        <p14:creationId xmlns:p14="http://schemas.microsoft.com/office/powerpoint/2010/main" val="348052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498B948-DCB6-48A6-8CF1-7F14F2B83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8B48E8D-B995-43AC-AD71-1BB689246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市町村については、鳥獣の捕獲許可の権限を都道府県から委譲されるほか、特に農林水産物の被害防止対策等、鳥獣保護管理における市町村の役割が増大していることから、都道府県知事の定める鳥獣保護管理事業計画の下で、国及び都道府県と連携して鳥獣保護管理事業を実施していきます。</a:t>
            </a:r>
            <a:endParaRPr lang="en-US" altLang="ja-JP" dirty="0"/>
          </a:p>
          <a:p>
            <a:pPr eaLnBrk="1" hangingPunct="1">
              <a:spcBef>
                <a:spcPct val="0"/>
              </a:spcBef>
            </a:pPr>
            <a:endParaRPr lang="en-US" altLang="ja-JP" dirty="0"/>
          </a:p>
        </p:txBody>
      </p:sp>
      <p:sp>
        <p:nvSpPr>
          <p:cNvPr id="28676" name="スライド番号プレースホルダー 3">
            <a:extLst>
              <a:ext uri="{FF2B5EF4-FFF2-40B4-BE49-F238E27FC236}">
                <a16:creationId xmlns:a16="http://schemas.microsoft.com/office/drawing/2014/main" id="{00D4789E-FB81-4C24-ABC2-9AB236C4C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CF56D5-776F-44C9-9C99-D98CDC921F84}" type="slidenum">
              <a:rPr lang="ja-JP" altLang="en-US" smtClean="0"/>
              <a:pPr/>
              <a:t>11</a:t>
            </a:fld>
            <a:endParaRPr lang="ja-JP" altLang="en-US"/>
          </a:p>
        </p:txBody>
      </p:sp>
    </p:spTree>
    <p:extLst>
      <p:ext uri="{BB962C8B-B14F-4D97-AF65-F5344CB8AC3E}">
        <p14:creationId xmlns:p14="http://schemas.microsoft.com/office/powerpoint/2010/main" val="207912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498B948-DCB6-48A6-8CF1-7F14F2B83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8B48E8D-B995-43AC-AD71-1BB689246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また、鳥獣保護管理を行う民間団体や市民は、行政との連携を図り、人と鳥獣との適切な関係の構築について理解を深め、鳥獣保護管理に関わる活動に自主的、積極的に参加することが期待されます。</a:t>
            </a:r>
            <a:endParaRPr lang="en-US" altLang="ja-JP" dirty="0"/>
          </a:p>
          <a:p>
            <a:pPr eaLnBrk="1" hangingPunct="1">
              <a:spcBef>
                <a:spcPct val="0"/>
              </a:spcBef>
            </a:pPr>
            <a:r>
              <a:rPr lang="ja-JP" altLang="en-US" dirty="0"/>
              <a:t>　特に、鳥獣の被害が大きい地域においては、地域住民が一体となって、出荷できない未収穫作物や生ごみ等の適切な管理や鳥獣の追い払いの徹底等による鳥獣を誘引しない取組に努める必要があります。</a:t>
            </a:r>
            <a:endParaRPr lang="en-US" altLang="ja-JP" dirty="0"/>
          </a:p>
          <a:p>
            <a:pPr eaLnBrk="1" hangingPunct="1">
              <a:spcBef>
                <a:spcPct val="0"/>
              </a:spcBef>
            </a:pPr>
            <a:endParaRPr lang="en-US" altLang="ja-JP" dirty="0"/>
          </a:p>
        </p:txBody>
      </p:sp>
      <p:sp>
        <p:nvSpPr>
          <p:cNvPr id="28676" name="スライド番号プレースホルダー 3">
            <a:extLst>
              <a:ext uri="{FF2B5EF4-FFF2-40B4-BE49-F238E27FC236}">
                <a16:creationId xmlns:a16="http://schemas.microsoft.com/office/drawing/2014/main" id="{00D4789E-FB81-4C24-ABC2-9AB236C4C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CF56D5-776F-44C9-9C99-D98CDC921F84}" type="slidenum">
              <a:rPr lang="ja-JP" altLang="en-US" smtClean="0"/>
              <a:pPr/>
              <a:t>12</a:t>
            </a:fld>
            <a:endParaRPr lang="ja-JP" altLang="en-US"/>
          </a:p>
        </p:txBody>
      </p:sp>
    </p:spTree>
    <p:extLst>
      <p:ext uri="{BB962C8B-B14F-4D97-AF65-F5344CB8AC3E}">
        <p14:creationId xmlns:p14="http://schemas.microsoft.com/office/powerpoint/2010/main" val="57740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498B948-DCB6-48A6-8CF1-7F14F2B83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8B48E8D-B995-43AC-AD71-1BB689246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専門的な知識及び技術等を有している専門家や民間団体は、必要に応じて、地方公共団体等に対し、科学的な観点から適切な助言・指導を行うことが期待されます。</a:t>
            </a:r>
            <a:endParaRPr lang="en-US" altLang="ja-JP" dirty="0"/>
          </a:p>
          <a:p>
            <a:pPr eaLnBrk="1" hangingPunct="1">
              <a:spcBef>
                <a:spcPct val="0"/>
              </a:spcBef>
            </a:pPr>
            <a:endParaRPr lang="en-US" altLang="ja-JP" dirty="0"/>
          </a:p>
          <a:p>
            <a:pPr eaLnBrk="1" hangingPunct="1">
              <a:spcBef>
                <a:spcPct val="0"/>
              </a:spcBef>
            </a:pPr>
            <a:r>
              <a:rPr lang="ja-JP" altLang="en-US" dirty="0"/>
              <a:t>　捕獲事業を実際に行う事業者は、人と鳥獣との適切な関係の構築について理解を深め、行政としっかりと連携を図りながら事業を行ってください。</a:t>
            </a:r>
            <a:endParaRPr lang="en-US" altLang="ja-JP" dirty="0"/>
          </a:p>
          <a:p>
            <a:pPr eaLnBrk="1" hangingPunct="1">
              <a:spcBef>
                <a:spcPct val="0"/>
              </a:spcBef>
            </a:pPr>
            <a:endParaRPr lang="en-US" altLang="ja-JP" dirty="0"/>
          </a:p>
        </p:txBody>
      </p:sp>
      <p:sp>
        <p:nvSpPr>
          <p:cNvPr id="28676" name="スライド番号プレースホルダー 3">
            <a:extLst>
              <a:ext uri="{FF2B5EF4-FFF2-40B4-BE49-F238E27FC236}">
                <a16:creationId xmlns:a16="http://schemas.microsoft.com/office/drawing/2014/main" id="{00D4789E-FB81-4C24-ABC2-9AB236C4C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CF56D5-776F-44C9-9C99-D98CDC921F84}" type="slidenum">
              <a:rPr lang="ja-JP" altLang="en-US" smtClean="0"/>
              <a:pPr/>
              <a:t>13</a:t>
            </a:fld>
            <a:endParaRPr lang="ja-JP" altLang="en-US"/>
          </a:p>
        </p:txBody>
      </p:sp>
    </p:spTree>
    <p:extLst>
      <p:ext uri="{BB962C8B-B14F-4D97-AF65-F5344CB8AC3E}">
        <p14:creationId xmlns:p14="http://schemas.microsoft.com/office/powerpoint/2010/main" val="93204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latin typeface="+mn-ea"/>
              </a:rPr>
              <a:t>　先にも述べたように、鳥獣保護管理法では、従来の狩猟、許可捕獲に加えて、新たに指定管理鳥獣捕獲等事業における捕獲が位置づけられました。</a:t>
            </a:r>
            <a:endParaRPr lang="en-US" altLang="ja-JP" dirty="0">
              <a:latin typeface="+mn-ea"/>
            </a:endParaRPr>
          </a:p>
          <a:p>
            <a:pPr eaLnBrk="1" hangingPunct="1">
              <a:spcBef>
                <a:spcPct val="0"/>
              </a:spcBef>
            </a:pP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指定管理鳥獣捕獲等事業は、都道府県が策定する、指定管理鳥獣捕獲等事業実施計画に基づき、都道府県または国の機関が実施する事業であり、実施主体である都道府県または国の機関はその事業を認定鳥獣捕獲等事業者等に委託することができます。</a:t>
            </a: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本事業では、科学的な視点をもち、計画、実施、成果の検証、計画へのフィードバック、という流れに沿って実施することが求められます。また、こうした流れを実践するためには、事業者が捕獲情報の記録や作業記録を確実に行い、検証に備えることが求められます。 </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指定管理鳥獣捕獲等事業の枠組みを、これまでの鳥獣捕獲の枠組みと比較しながら違いを説明します。</a:t>
            </a:r>
            <a:endParaRPr lang="en-US" altLang="ja-JP" dirty="0">
              <a:latin typeface="+mn-ea"/>
            </a:endParaRPr>
          </a:p>
          <a:p>
            <a:pPr eaLnBrk="1" hangingPunct="1">
              <a:spcBef>
                <a:spcPct val="0"/>
              </a:spcBef>
            </a:pPr>
            <a:endParaRPr lang="en-US" altLang="ja-JP" dirty="0">
              <a:latin typeface="+mn-ea"/>
            </a:endParaRP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14</a:t>
            </a:fld>
            <a:endParaRPr lang="ja-JP" altLang="en-US" dirty="0"/>
          </a:p>
        </p:txBody>
      </p:sp>
    </p:spTree>
    <p:extLst>
      <p:ext uri="{BB962C8B-B14F-4D97-AF65-F5344CB8AC3E}">
        <p14:creationId xmlns:p14="http://schemas.microsoft.com/office/powerpoint/2010/main" val="332294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6D108DFA-940D-4243-AEC4-D3D797BA9E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118B24A0-D49D-4A00-969E-B89AB46EB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スライドは、テキスト</a:t>
            </a:r>
            <a:r>
              <a:rPr lang="en-US" altLang="ja-JP" dirty="0"/>
              <a:t>25</a:t>
            </a:r>
            <a:r>
              <a:rPr lang="ja-JP" altLang="en-US" dirty="0"/>
              <a:t>ページの表を示したものです。</a:t>
            </a:r>
            <a:endParaRPr lang="en-US" altLang="ja-JP" dirty="0"/>
          </a:p>
          <a:p>
            <a:pPr eaLnBrk="1" hangingPunct="1">
              <a:spcBef>
                <a:spcPct val="0"/>
              </a:spcBef>
            </a:pPr>
            <a:r>
              <a:rPr lang="ja-JP" altLang="en-US" dirty="0"/>
              <a:t>　指定管理鳥獣捕獲等事業は、都道府県が策定する指定管理鳥獣捕獲等事業実施計画に基づき、実施主体である都道府県または国の機関はその事業を認定鳥獣捕獲等事業者等に委託することができます。</a:t>
            </a:r>
            <a:endParaRPr lang="en-US" altLang="ja-JP" dirty="0"/>
          </a:p>
          <a:p>
            <a:pPr eaLnBrk="1" hangingPunct="1">
              <a:spcBef>
                <a:spcPct val="0"/>
              </a:spcBef>
            </a:pPr>
            <a:endParaRPr lang="en-US" altLang="ja-JP" dirty="0"/>
          </a:p>
          <a:p>
            <a:pPr eaLnBrk="1" hangingPunct="1">
              <a:spcBef>
                <a:spcPct val="0"/>
              </a:spcBef>
            </a:pPr>
            <a:r>
              <a:rPr lang="ja-JP" altLang="en-US" dirty="0"/>
              <a:t>　では、その枠組みを表を中心に説明していきます。</a:t>
            </a:r>
            <a:endParaRPr lang="en-US" altLang="ja-JP" dirty="0"/>
          </a:p>
          <a:p>
            <a:pPr eaLnBrk="1" hangingPunct="1">
              <a:spcBef>
                <a:spcPct val="0"/>
              </a:spcBef>
            </a:pPr>
            <a:r>
              <a:rPr lang="ja-JP" altLang="en-US" dirty="0"/>
              <a:t>　指定管理鳥獣捕獲等事業の許可目的は、許可捕獲の個体数調整と同様で、第二種特定鳥獣管理計画に基づいて管理の目標を設定していることから、適正な生息数または生息範囲に減らしていくことです。</a:t>
            </a:r>
            <a:endParaRPr lang="en-US" altLang="ja-JP" dirty="0"/>
          </a:p>
          <a:p>
            <a:pPr eaLnBrk="1" hangingPunct="1">
              <a:spcBef>
                <a:spcPct val="0"/>
              </a:spcBef>
            </a:pPr>
            <a:r>
              <a:rPr lang="ja-JP" altLang="en-US" dirty="0"/>
              <a:t>　そして、対象鳥獣は、環境大臣により指定されたニホンジカ、イノシシの指定管理鳥獣です。</a:t>
            </a:r>
            <a:endParaRPr lang="en-US" altLang="ja-JP" dirty="0"/>
          </a:p>
          <a:p>
            <a:pPr eaLnBrk="1" hangingPunct="1">
              <a:spcBef>
                <a:spcPct val="0"/>
              </a:spcBef>
            </a:pPr>
            <a:endParaRPr lang="en-US" altLang="ja-JP" dirty="0"/>
          </a:p>
          <a:p>
            <a:pPr eaLnBrk="1" hangingPunct="1">
              <a:spcBef>
                <a:spcPct val="0"/>
              </a:spcBef>
            </a:pPr>
            <a:r>
              <a:rPr lang="en-US" altLang="ja-JP" dirty="0"/>
              <a:t>※</a:t>
            </a:r>
            <a:r>
              <a:rPr lang="ja-JP" altLang="en-US" dirty="0"/>
              <a:t>指定管理鳥獣は種指定のため、それに属す亜種が含まれます。</a:t>
            </a:r>
            <a:endParaRPr lang="en-US" altLang="ja-JP" dirty="0"/>
          </a:p>
          <a:p>
            <a:pPr eaLnBrk="1" hangingPunct="1">
              <a:spcBef>
                <a:spcPct val="0"/>
              </a:spcBef>
            </a:pPr>
            <a:r>
              <a:rPr lang="ja-JP" altLang="en-US" dirty="0"/>
              <a:t>　ニホンジカ（亜種のエゾシカ、ホンシュウジカ、キュウシュウジカ、ヤクシカ等が含まれる）</a:t>
            </a:r>
            <a:endParaRPr lang="en-US" altLang="ja-JP" dirty="0"/>
          </a:p>
          <a:p>
            <a:pPr eaLnBrk="1" hangingPunct="1">
              <a:spcBef>
                <a:spcPct val="0"/>
              </a:spcBef>
            </a:pPr>
            <a:r>
              <a:rPr lang="ja-JP" altLang="en-US" dirty="0"/>
              <a:t>　イノシシ（亜種のニホンイノシシ、リュウキュウイノシシのほか、イノブタが含まれる）</a:t>
            </a:r>
            <a:endParaRPr lang="en-US" altLang="ja-JP" dirty="0"/>
          </a:p>
          <a:p>
            <a:pPr eaLnBrk="1" hangingPunct="1">
              <a:spcBef>
                <a:spcPct val="0"/>
              </a:spcBef>
            </a:pPr>
            <a:endParaRPr lang="en-US" altLang="ja-JP" dirty="0"/>
          </a:p>
          <a:p>
            <a:pPr eaLnBrk="1" hangingPunct="1">
              <a:spcBef>
                <a:spcPct val="0"/>
              </a:spcBef>
            </a:pPr>
            <a:r>
              <a:rPr lang="ja-JP" altLang="en-US" dirty="0"/>
              <a:t>　捕獲方法は法定猟法以外も可能であり、捕獲の実施期間は事業実施期間になります。</a:t>
            </a:r>
            <a:endParaRPr lang="en-US" altLang="ja-JP" dirty="0"/>
          </a:p>
          <a:p>
            <a:pPr eaLnBrk="1" hangingPunct="1">
              <a:spcBef>
                <a:spcPct val="0"/>
              </a:spcBef>
            </a:pPr>
            <a:r>
              <a:rPr lang="ja-JP" altLang="en-US" dirty="0"/>
              <a:t>　事業主体は、都道府県または国の機関です。</a:t>
            </a:r>
            <a:endParaRPr lang="en-US" altLang="ja-JP" dirty="0"/>
          </a:p>
          <a:p>
            <a:pPr eaLnBrk="1" hangingPunct="1">
              <a:spcBef>
                <a:spcPct val="0"/>
              </a:spcBef>
            </a:pPr>
            <a:r>
              <a:rPr lang="ja-JP" altLang="en-US" dirty="0"/>
              <a:t>　また捕獲実施者は認定鳥獣捕獲等事業者等が想定されており、捕獲実施者に必要な手続きとしては事業の受託があります。</a:t>
            </a:r>
            <a:endParaRPr lang="en-US" altLang="ja-JP" dirty="0"/>
          </a:p>
          <a:p>
            <a:pPr eaLnBrk="1" hangingPunct="1">
              <a:spcBef>
                <a:spcPct val="0"/>
              </a:spcBef>
            </a:pPr>
            <a:endParaRPr lang="en-US" altLang="ja-JP" dirty="0"/>
          </a:p>
          <a:p>
            <a:pPr eaLnBrk="1" hangingPunct="1">
              <a:spcBef>
                <a:spcPct val="0"/>
              </a:spcBef>
            </a:pPr>
            <a:r>
              <a:rPr lang="ja-JP" altLang="en-US" dirty="0"/>
              <a:t>　このように新たに導入された指定管理鳥獣捕獲等事業の枠組みは既存の枠組みと異なります。</a:t>
            </a:r>
            <a:endParaRPr lang="en-US" altLang="ja-JP" dirty="0"/>
          </a:p>
          <a:p>
            <a:pPr eaLnBrk="1" hangingPunct="1">
              <a:spcBef>
                <a:spcPct val="0"/>
              </a:spcBef>
            </a:pPr>
            <a:endParaRPr lang="en-US" altLang="ja-JP" dirty="0"/>
          </a:p>
          <a:p>
            <a:pPr eaLnBrk="1" hangingPunct="1">
              <a:spcBef>
                <a:spcPct val="0"/>
              </a:spcBef>
            </a:pPr>
            <a:r>
              <a:rPr lang="ja-JP" altLang="en-US" dirty="0"/>
              <a:t>　捕獲事業を行う際には、それぞれの事業の枠組みをしっかりと認識しながら事業を行ってください。</a:t>
            </a:r>
            <a:endParaRPr lang="en-US" altLang="ja-JP" dirty="0"/>
          </a:p>
          <a:p>
            <a:pPr eaLnBrk="1" hangingPunct="1">
              <a:spcBef>
                <a:spcPct val="0"/>
              </a:spcBef>
            </a:pPr>
            <a:endParaRPr lang="en-US" altLang="ja-JP" dirty="0"/>
          </a:p>
        </p:txBody>
      </p:sp>
      <p:sp>
        <p:nvSpPr>
          <p:cNvPr id="34820" name="スライド番号プレースホルダー 3">
            <a:extLst>
              <a:ext uri="{FF2B5EF4-FFF2-40B4-BE49-F238E27FC236}">
                <a16:creationId xmlns:a16="http://schemas.microsoft.com/office/drawing/2014/main" id="{4B7C89A7-8ADA-46D7-8036-4E2071234C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300AD58-AD62-4D3A-8DCF-ED1780B72CF3}" type="slidenum">
              <a:rPr lang="ja-JP" altLang="en-US" smtClean="0"/>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7C7858F5-B7C4-468D-B742-A571C333C6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A367119D-F0FC-4C98-98F6-A0D08DB0E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u="none" dirty="0">
                <a:solidFill>
                  <a:schemeClr val="tx1"/>
                </a:solidFill>
              </a:rPr>
              <a:t>　指定管理鳥獣捕獲等事業と鳥獣被害対策実施隊制度の違いについて説明します。</a:t>
            </a:r>
            <a:endParaRPr lang="en-US" altLang="ja-JP" sz="1200" u="none" dirty="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u="none" dirty="0">
                <a:solidFill>
                  <a:schemeClr val="tx1"/>
                </a:solidFill>
              </a:rPr>
              <a:t>　</a:t>
            </a:r>
            <a:r>
              <a:rPr lang="ja-JP" altLang="en-US" dirty="0"/>
              <a:t>スライドは、講習テキストの</a:t>
            </a:r>
            <a:r>
              <a:rPr lang="en-US" altLang="ja-JP" dirty="0"/>
              <a:t>27</a:t>
            </a:r>
            <a:r>
              <a:rPr lang="ja-JP" altLang="en-US" dirty="0"/>
              <a:t>ページの表</a:t>
            </a:r>
            <a:r>
              <a:rPr lang="en-US" altLang="ja-JP" dirty="0"/>
              <a:t>2-2</a:t>
            </a:r>
            <a:r>
              <a:rPr lang="ja-JP" altLang="en-US" dirty="0"/>
              <a:t>を示しています。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　鳥獣被害対策実施隊は、農林水産業の被害防止を目的として、市町村長が市町村職員の指名する者、又は対策に積極的に取り組むと見込まれる者の中から任命し、民間隊員は市町村の非常勤職員となります。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　鳥獣被害対策実施隊への報酬や報奨金は、農林水産省の交付金が市町村に渡り、市町村から支払われます。</a:t>
            </a:r>
            <a:endParaRPr lang="en-US" altLang="ja-JP" dirty="0"/>
          </a:p>
          <a:p>
            <a:pPr eaLnBrk="1" hangingPunct="1">
              <a:spcBef>
                <a:spcPct val="0"/>
              </a:spcBef>
            </a:pPr>
            <a:endParaRPr lang="en-US" altLang="ja-JP" dirty="0"/>
          </a:p>
          <a:p>
            <a:pPr eaLnBrk="1" hangingPunct="1">
              <a:spcBef>
                <a:spcPct val="0"/>
              </a:spcBef>
            </a:pPr>
            <a:r>
              <a:rPr lang="ja-JP" altLang="en-US" dirty="0"/>
              <a:t>　一方、認定鳥獣捕獲等事業者は、都道府県知事が、鳥獣の捕獲に係る安全管理体制や従事者の技能及び知識が一定の基準に適合していることを認定した法人です。</a:t>
            </a:r>
            <a:endParaRPr lang="en-US" altLang="ja-JP" dirty="0"/>
          </a:p>
          <a:p>
            <a:pPr eaLnBrk="1" hangingPunct="1">
              <a:spcBef>
                <a:spcPct val="0"/>
              </a:spcBef>
            </a:pPr>
            <a:endParaRPr lang="en-US" altLang="ja-JP" dirty="0"/>
          </a:p>
          <a:p>
            <a:pPr eaLnBrk="1" hangingPunct="1">
              <a:spcBef>
                <a:spcPct val="0"/>
              </a:spcBef>
            </a:pPr>
            <a:r>
              <a:rPr lang="ja-JP" altLang="en-US" dirty="0"/>
              <a:t>　この認定鳥獣捕獲等事業者が受託する主な業務として、指定管理鳥獣捕獲等事業を想定しています。</a:t>
            </a:r>
            <a:endParaRPr lang="en-US" altLang="ja-JP" dirty="0"/>
          </a:p>
          <a:p>
            <a:pPr eaLnBrk="1" hangingPunct="1">
              <a:spcBef>
                <a:spcPct val="0"/>
              </a:spcBef>
            </a:pPr>
            <a:endParaRPr lang="en-US" altLang="ja-JP" dirty="0"/>
          </a:p>
          <a:p>
            <a:pPr eaLnBrk="1" hangingPunct="1">
              <a:spcBef>
                <a:spcPct val="0"/>
              </a:spcBef>
            </a:pPr>
            <a:r>
              <a:rPr lang="ja-JP" altLang="en-US" dirty="0"/>
              <a:t>　指定管理鳥獣捕獲等事業は、広域的な鳥獣の個体群管理を目的に、都道府県が策定する指定管理鳥獣捕獲等事業実施計画に基づいて実施します。</a:t>
            </a:r>
            <a:endParaRPr lang="en-US" altLang="ja-JP" dirty="0"/>
          </a:p>
          <a:p>
            <a:pPr eaLnBrk="1" hangingPunct="1">
              <a:spcBef>
                <a:spcPct val="0"/>
              </a:spcBef>
            </a:pPr>
            <a:r>
              <a:rPr lang="ja-JP" altLang="en-US" dirty="0"/>
              <a:t>　そのため、事業は、実施主体である都道府県や国からの仕様書に基づき、捕獲を行うことになります。法人としては、従事者に賃金を払って対価を得ることとなります。</a:t>
            </a:r>
            <a:endParaRPr lang="en-US" altLang="ja-JP" dirty="0"/>
          </a:p>
          <a:p>
            <a:pPr eaLnBrk="1" hangingPunct="1">
              <a:spcBef>
                <a:spcPct val="0"/>
              </a:spcBef>
            </a:pPr>
            <a:endParaRPr lang="en-US" altLang="ja-JP" dirty="0"/>
          </a:p>
          <a:p>
            <a:pPr eaLnBrk="1" hangingPunct="1">
              <a:spcBef>
                <a:spcPct val="0"/>
              </a:spcBef>
            </a:pPr>
            <a:r>
              <a:rPr lang="ja-JP" altLang="en-US" dirty="0"/>
              <a:t>　なお、環境省の交付金で捕獲した個体を流用して、他の国費の助成を受けて実施している事業（報奨金）を受け取ることはできません。</a:t>
            </a:r>
            <a:endParaRPr lang="en-US" altLang="ja-JP" dirty="0"/>
          </a:p>
          <a:p>
            <a:pPr eaLnBrk="1" hangingPunct="1">
              <a:spcBef>
                <a:spcPct val="0"/>
              </a:spcBef>
            </a:pPr>
            <a:endParaRPr lang="ja-JP" altLang="en-US" dirty="0"/>
          </a:p>
        </p:txBody>
      </p:sp>
      <p:sp>
        <p:nvSpPr>
          <p:cNvPr id="36868" name="スライド番号プレースホルダー 3">
            <a:extLst>
              <a:ext uri="{FF2B5EF4-FFF2-40B4-BE49-F238E27FC236}">
                <a16:creationId xmlns:a16="http://schemas.microsoft.com/office/drawing/2014/main" id="{5FB3FF8F-D062-4DAE-A1A2-CB24C8CD72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0EC1D8C-950E-4285-9AC6-9C935376A277}" type="slidenum">
              <a:rPr lang="ja-JP" altLang="en-US" smtClean="0"/>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鳥獣対策は、環境省と農水省が連携して実施しています。</a:t>
            </a:r>
            <a:endParaRPr kumimoji="1" lang="en-US" altLang="ja-JP" dirty="0"/>
          </a:p>
          <a:p>
            <a:r>
              <a:rPr kumimoji="1" lang="ja-JP" altLang="en-US" dirty="0"/>
              <a:t>　環境省が所管する鳥獣保護管理法は、生物の多様性の確保、生活環境の保全又は農林水産業の健全な発展を図るための全般的な役割を果たしています。</a:t>
            </a:r>
            <a:endParaRPr kumimoji="1" lang="en-US" altLang="ja-JP" dirty="0"/>
          </a:p>
          <a:p>
            <a:r>
              <a:rPr kumimoji="1" lang="ja-JP" altLang="en-US" dirty="0"/>
              <a:t>　農林水産省が所管する鳥獣被害防止特措法は、農林水産業の被害対策が中心です。</a:t>
            </a:r>
            <a:endParaRPr kumimoji="1" lang="en-US" altLang="ja-JP" dirty="0"/>
          </a:p>
          <a:p>
            <a:r>
              <a:rPr kumimoji="1" lang="ja-JP" altLang="en-US" dirty="0"/>
              <a:t>　テキスト</a:t>
            </a:r>
            <a:r>
              <a:rPr kumimoji="1" lang="en-US" altLang="ja-JP" dirty="0"/>
              <a:t>27</a:t>
            </a:r>
            <a:r>
              <a:rPr kumimoji="1" lang="ja-JP" altLang="en-US" dirty="0"/>
              <a:t>ページの図</a:t>
            </a:r>
            <a:r>
              <a:rPr kumimoji="1" lang="en-US" altLang="ja-JP" dirty="0"/>
              <a:t>2-3</a:t>
            </a:r>
            <a:r>
              <a:rPr kumimoji="1" lang="ja-JP" altLang="en-US" dirty="0"/>
              <a:t>は、この２つの法律の連携について示しています。</a:t>
            </a:r>
          </a:p>
        </p:txBody>
      </p:sp>
      <p:sp>
        <p:nvSpPr>
          <p:cNvPr id="4" name="スライド番号プレースホルダー 3"/>
          <p:cNvSpPr>
            <a:spLocks noGrp="1"/>
          </p:cNvSpPr>
          <p:nvPr>
            <p:ph type="sldNum" sz="quarter" idx="10"/>
          </p:nvPr>
        </p:nvSpPr>
        <p:spPr/>
        <p:txBody>
          <a:bodyPr/>
          <a:lstStyle/>
          <a:p>
            <a:pPr>
              <a:defRPr/>
            </a:pPr>
            <a:fld id="{9BA23EC8-1E7B-4A42-962B-C5A21A2333A9}" type="slidenum">
              <a:rPr lang="ja-JP" altLang="en-US" smtClean="0"/>
              <a:pPr>
                <a:defRPr/>
              </a:pPr>
              <a:t>17</a:t>
            </a:fld>
            <a:endParaRPr lang="ja-JP" altLang="en-US"/>
          </a:p>
        </p:txBody>
      </p:sp>
    </p:spTree>
    <p:extLst>
      <p:ext uri="{BB962C8B-B14F-4D97-AF65-F5344CB8AC3E}">
        <p14:creationId xmlns:p14="http://schemas.microsoft.com/office/powerpoint/2010/main" val="315584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latin typeface="+mn-ea"/>
              </a:rPr>
              <a:t>　ここからは、捕獲事業に関連のある、鳥獣保護管理法以外の法令について説明していきます。</a:t>
            </a:r>
            <a:endParaRPr lang="en-US" altLang="ja-JP" dirty="0">
              <a:latin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dirty="0">
              <a:latin typeface="+mn-ea"/>
            </a:endParaRPr>
          </a:p>
          <a:p>
            <a:r>
              <a:rPr lang="ja-JP" altLang="en-US" b="0" i="0" u="none" strike="noStrike" baseline="0" dirty="0">
                <a:solidFill>
                  <a:srgbClr val="000000"/>
                </a:solidFill>
                <a:latin typeface="+mn-ea"/>
              </a:rPr>
              <a:t>　捕獲作業の実施に際しては、種々の法令を遵守する必要があります。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捕獲従事者が実際の捕獲作業の中で遵守すべき事項はもちろん、直接手続きを行うことがなくとも捕獲従事者が認識しておく必要がある事項もあります。 </a:t>
            </a:r>
          </a:p>
          <a:p>
            <a:r>
              <a:rPr lang="ja-JP" altLang="en-US" b="0" i="0" u="none" strike="noStrike" baseline="0" dirty="0">
                <a:solidFill>
                  <a:srgbClr val="000000"/>
                </a:solidFill>
                <a:latin typeface="+mn-ea"/>
              </a:rPr>
              <a:t>　</a:t>
            </a:r>
            <a:endParaRPr lang="en-US" altLang="ja-JP" dirty="0">
              <a:latin typeface="+mn-ea"/>
            </a:endParaRPr>
          </a:p>
          <a:p>
            <a:pPr eaLnBrk="1" hangingPunct="1">
              <a:spcBef>
                <a:spcPct val="0"/>
              </a:spcBef>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18</a:t>
            </a:fld>
            <a:endParaRPr lang="ja-JP" altLang="en-US" dirty="0"/>
          </a:p>
        </p:txBody>
      </p:sp>
    </p:spTree>
    <p:extLst>
      <p:ext uri="{BB962C8B-B14F-4D97-AF65-F5344CB8AC3E}">
        <p14:creationId xmlns:p14="http://schemas.microsoft.com/office/powerpoint/2010/main" val="193877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6ED7B38A-F6A2-497C-9625-97A37EEFB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23FDDFDC-3409-42B5-95EC-A67652441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テキストの</a:t>
            </a:r>
            <a:r>
              <a:rPr lang="en-US" altLang="ja-JP" dirty="0"/>
              <a:t>29</a:t>
            </a:r>
            <a:r>
              <a:rPr lang="ja-JP" altLang="en-US" dirty="0"/>
              <a:t>ページの図</a:t>
            </a:r>
            <a:r>
              <a:rPr lang="en-US" altLang="ja-JP" dirty="0"/>
              <a:t>2-4</a:t>
            </a:r>
            <a:r>
              <a:rPr lang="ja-JP" altLang="en-US" dirty="0"/>
              <a:t>は、一連の捕獲作業において、どのプロセスにどのような法令が関与するか、主要な法令についてまとめています。</a:t>
            </a:r>
            <a:endParaRPr lang="en-US" altLang="ja-JP" dirty="0"/>
          </a:p>
          <a:p>
            <a:pPr eaLnBrk="1" hangingPunct="1">
              <a:spcBef>
                <a:spcPct val="0"/>
              </a:spcBef>
            </a:pPr>
            <a:r>
              <a:rPr lang="ja-JP" altLang="en-US" dirty="0"/>
              <a:t>　スライドの文字は小さいので、テキストの図をご覧ください。</a:t>
            </a:r>
            <a:endParaRPr lang="en-US" altLang="ja-JP" dirty="0"/>
          </a:p>
          <a:p>
            <a:pPr eaLnBrk="1" hangingPunct="1">
              <a:spcBef>
                <a:spcPct val="0"/>
              </a:spcBef>
            </a:pPr>
            <a:endParaRPr lang="en-US" altLang="ja-JP" dirty="0"/>
          </a:p>
          <a:p>
            <a:pPr eaLnBrk="1" hangingPunct="1">
              <a:spcBef>
                <a:spcPct val="0"/>
              </a:spcBef>
            </a:pPr>
            <a:r>
              <a:rPr lang="ja-JP" altLang="en-US" dirty="0"/>
              <a:t>　捕獲作業を実施する際には、これらの関係法令も含めてすべての法令を遵守しなければなりません。</a:t>
            </a:r>
            <a:endParaRPr lang="en-US" altLang="ja-JP" dirty="0"/>
          </a:p>
          <a:p>
            <a:pPr eaLnBrk="1" hangingPunct="1">
              <a:spcBef>
                <a:spcPct val="0"/>
              </a:spcBef>
            </a:pPr>
            <a:r>
              <a:rPr lang="ja-JP" altLang="en-US" dirty="0"/>
              <a:t>　日頃から関連法令まで含めて、知識を得るように努めてください。</a:t>
            </a:r>
          </a:p>
        </p:txBody>
      </p:sp>
      <p:sp>
        <p:nvSpPr>
          <p:cNvPr id="44036" name="スライド番号プレースホルダー 3">
            <a:extLst>
              <a:ext uri="{FF2B5EF4-FFF2-40B4-BE49-F238E27FC236}">
                <a16:creationId xmlns:a16="http://schemas.microsoft.com/office/drawing/2014/main" id="{437B6CE2-491E-4EB0-8AD0-03B56F92A7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BE262A6-E739-455A-B91C-52272F3DE5F4}" type="slidenum">
              <a:rPr lang="ja-JP" altLang="en-US" smtClean="0"/>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この章では、まず前半で、鳥獣の捕獲に最も関連のある鳥獣の保護及び管理並びに狩猟の適正化に関する法律、以下「鳥獣保護管理法」といいます、について詳しく説明した後、後半で、捕獲事業に関連のあるその他の法令について説明します。</a:t>
            </a:r>
            <a:endParaRPr lang="en-US" altLang="ja-JP" dirty="0"/>
          </a:p>
          <a:p>
            <a:pPr eaLnBrk="1" hangingPunct="1">
              <a:spcBef>
                <a:spcPct val="0"/>
              </a:spcBef>
            </a:pPr>
            <a:endParaRPr lang="en-US" altLang="ja-JP" dirty="0"/>
          </a:p>
          <a:p>
            <a:pPr eaLnBrk="1" hangingPunct="1">
              <a:spcBef>
                <a:spcPct val="0"/>
              </a:spcBef>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a:t>
            </a:fld>
            <a:endParaRPr lang="ja-JP" altLang="en-US" dirty="0"/>
          </a:p>
        </p:txBody>
      </p:sp>
    </p:spTree>
    <p:extLst>
      <p:ext uri="{BB962C8B-B14F-4D97-AF65-F5344CB8AC3E}">
        <p14:creationId xmlns:p14="http://schemas.microsoft.com/office/powerpoint/2010/main" val="420550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　</a:t>
            </a:r>
            <a:r>
              <a:rPr kumimoji="0" lang="ja-JP" altLang="en-US" sz="1200" dirty="0">
                <a:solidFill>
                  <a:schemeClr val="tx1"/>
                </a:solidFill>
                <a:latin typeface="ＭＳ ゴシック" panose="020B0609070205080204" pitchFamily="49" charset="-128"/>
                <a:ea typeface="ＭＳ ゴシック" panose="020B0609070205080204" pitchFamily="49" charset="-128"/>
              </a:rPr>
              <a:t>銃砲</a:t>
            </a:r>
            <a:r>
              <a:rPr kumimoji="0" lang="zh-TW" altLang="en-US" sz="1200" dirty="0">
                <a:solidFill>
                  <a:schemeClr val="tx1"/>
                </a:solidFill>
                <a:latin typeface="ＭＳ ゴシック" panose="020B0609070205080204" pitchFamily="49" charset="-128"/>
                <a:ea typeface="ＭＳ ゴシック" panose="020B0609070205080204" pitchFamily="49" charset="-128"/>
              </a:rPr>
              <a:t>刀剣類所持等取締法</a:t>
            </a:r>
            <a:r>
              <a:rPr kumimoji="0" lang="ja-JP" altLang="en-US" sz="1200" dirty="0">
                <a:solidFill>
                  <a:schemeClr val="tx1"/>
                </a:solidFill>
                <a:latin typeface="ＭＳ ゴシック" panose="020B0609070205080204" pitchFamily="49" charset="-128"/>
                <a:ea typeface="ＭＳ ゴシック" panose="020B0609070205080204" pitchFamily="49" charset="-128"/>
              </a:rPr>
              <a:t>について説明します。</a:t>
            </a:r>
            <a:endParaRPr kumimoji="0" lang="en-US" altLang="zh-TW" sz="12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20</a:t>
            </a:fld>
            <a:endParaRPr lang="ja-JP" altLang="en-US" dirty="0"/>
          </a:p>
        </p:txBody>
      </p:sp>
    </p:spTree>
    <p:extLst>
      <p:ext uri="{BB962C8B-B14F-4D97-AF65-F5344CB8AC3E}">
        <p14:creationId xmlns:p14="http://schemas.microsoft.com/office/powerpoint/2010/main" val="302266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テキストの</a:t>
            </a:r>
            <a:r>
              <a:rPr lang="en-US" altLang="ja-JP" dirty="0">
                <a:latin typeface="+mn-ea"/>
              </a:rPr>
              <a:t>30</a:t>
            </a:r>
            <a:r>
              <a:rPr lang="ja-JP" altLang="en-US" dirty="0">
                <a:latin typeface="+mn-ea"/>
              </a:rPr>
              <a:t>ページから</a:t>
            </a:r>
            <a:r>
              <a:rPr lang="en-US" altLang="ja-JP" dirty="0">
                <a:latin typeface="+mn-ea"/>
              </a:rPr>
              <a:t>31</a:t>
            </a:r>
            <a:r>
              <a:rPr lang="ja-JP" altLang="en-US" dirty="0">
                <a:latin typeface="+mn-ea"/>
              </a:rPr>
              <a:t>ページをご覧ください。</a:t>
            </a:r>
            <a:endParaRPr lang="en-US" altLang="ja-JP" dirty="0">
              <a:latin typeface="+mn-ea"/>
            </a:endParaRPr>
          </a:p>
          <a:p>
            <a:r>
              <a:rPr lang="ja-JP" altLang="en-US" b="0" i="0" u="none" strike="noStrike" baseline="0" dirty="0">
                <a:solidFill>
                  <a:srgbClr val="000000"/>
                </a:solidFill>
                <a:latin typeface="+mn-ea"/>
              </a:rPr>
              <a:t>　銃砲刀剣類所持等取締法は、銃砲や刀剣等の所持、使用等に関する危害を予防するために、銃砲の所持許可等の規制について定めた法律です。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猟銃・空気銃により捕獲を行う従事者は本法を遵守してください。特に以下について留意してください。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en-US" altLang="ja-JP" b="0" i="0" u="none" strike="noStrike" baseline="0" dirty="0">
                <a:solidFill>
                  <a:srgbClr val="000000"/>
                </a:solidFill>
                <a:latin typeface="+mn-ea"/>
              </a:rPr>
              <a:t>(1) </a:t>
            </a:r>
            <a:r>
              <a:rPr lang="ja-JP" altLang="en-US" b="0" i="0" u="none" strike="noStrike" baseline="0" dirty="0">
                <a:solidFill>
                  <a:srgbClr val="000000"/>
                </a:solidFill>
                <a:latin typeface="+mn-ea"/>
              </a:rPr>
              <a:t>所持の態様の制限（法第</a:t>
            </a:r>
            <a:r>
              <a:rPr lang="en-US" altLang="ja-JP" b="0" i="0" u="none" strike="noStrike" baseline="0" dirty="0">
                <a:solidFill>
                  <a:srgbClr val="000000"/>
                </a:solidFill>
                <a:latin typeface="+mn-ea"/>
              </a:rPr>
              <a:t>10</a:t>
            </a:r>
            <a:r>
              <a:rPr lang="ja-JP" altLang="en-US" b="0" i="0" u="none" strike="noStrike" baseline="0" dirty="0">
                <a:solidFill>
                  <a:srgbClr val="000000"/>
                </a:solidFill>
                <a:latin typeface="+mn-ea"/>
              </a:rPr>
              <a:t>条） </a:t>
            </a:r>
          </a:p>
          <a:p>
            <a:r>
              <a:rPr lang="ja-JP" altLang="en-US" b="0" i="0" u="none" strike="noStrike" baseline="0" dirty="0">
                <a:solidFill>
                  <a:srgbClr val="000000"/>
                </a:solidFill>
                <a:latin typeface="+mn-ea"/>
              </a:rPr>
              <a:t>　銃は、人の生命や身体に危害を加えることができる危険なものです。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所持許可を受けた銃は、所持許可証に記載された用途に使用する場合又は正当な理由がある場合でなければ携帯、運搬することはできません。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「正当な理由がある場合」とは修理、売買のため等、猟銃・空気銃を携帯又は運搬することが一般に正当な理由があると認められる場合をいいます。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また、「用途」とは正当な用途を意味し、例えば狩猟用途となっていても違法な狩猟をするためのものは正当な用途のための携帯、運搬とはいえません。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銃を携帯、運搬する場合は、事故防止のため銃に覆いをかぶせるか容器に入れなければなりません。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また、用途に従って射撃する場合のほかは、銃に実包、空砲又は金属性弾丸を装塡してはいけません。</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例えば鳥獣の捕獲等の実施中であっても明らかに銃を発射する必要がないときや、銃を発射することができない場所等において実包等を装塡していることは、不法な装塡に当たります。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猟銃・空気銃を発射できるのは、所持許可を受けた用途に使用する場合に限定されます。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銃を発射する場合には、あらかじめ周囲を確認する等により、人の生命、身体又は財産に危害を及ぼさないように注意しなければなりません。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実害が発生しなかったとしても違反になります。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en-US" altLang="ja-JP" b="0" i="0" u="none" strike="noStrike" baseline="0" dirty="0">
                <a:solidFill>
                  <a:srgbClr val="000000"/>
                </a:solidFill>
                <a:latin typeface="+mn-ea"/>
              </a:rPr>
              <a:t>(2) </a:t>
            </a:r>
            <a:r>
              <a:rPr lang="ja-JP" altLang="en-US" b="0" i="0" u="none" strike="noStrike" baseline="0" dirty="0">
                <a:solidFill>
                  <a:srgbClr val="000000"/>
                </a:solidFill>
                <a:latin typeface="+mn-ea"/>
              </a:rPr>
              <a:t>銃砲等の保管（法第</a:t>
            </a:r>
            <a:r>
              <a:rPr lang="en-US" altLang="ja-JP" b="0" i="0" u="none" strike="noStrike" baseline="0" dirty="0">
                <a:solidFill>
                  <a:srgbClr val="000000"/>
                </a:solidFill>
                <a:latin typeface="+mn-ea"/>
              </a:rPr>
              <a:t>10</a:t>
            </a:r>
            <a:r>
              <a:rPr lang="ja-JP" altLang="en-US" b="0" i="0" u="none" strike="noStrike" baseline="0" dirty="0">
                <a:solidFill>
                  <a:srgbClr val="000000"/>
                </a:solidFill>
                <a:latin typeface="+mn-ea"/>
              </a:rPr>
              <a:t>条の４） </a:t>
            </a:r>
          </a:p>
          <a:p>
            <a:r>
              <a:rPr lang="ja-JP" altLang="en-US" b="0" i="0" u="none" strike="noStrike" baseline="0" dirty="0">
                <a:solidFill>
                  <a:srgbClr val="000000"/>
                </a:solidFill>
                <a:latin typeface="+mn-ea"/>
              </a:rPr>
              <a:t>　猟銃・空気銃の所持者は、原則として許可を受けた銃を自ら保管しなければなりません。 </a:t>
            </a:r>
          </a:p>
          <a:p>
            <a:r>
              <a:rPr lang="ja-JP" altLang="en-US" b="0" i="0" u="none" strike="noStrike" baseline="0" dirty="0">
                <a:solidFill>
                  <a:srgbClr val="000000"/>
                </a:solidFill>
                <a:latin typeface="+mn-ea"/>
              </a:rPr>
              <a:t>　銃を自ら保管する場合は、自分の手で保管し、かつ、自分以外の者に所持させることのないようにしなければなりません。 </a:t>
            </a:r>
          </a:p>
          <a:p>
            <a:r>
              <a:rPr lang="ja-JP" altLang="en-US" b="0" i="0" u="none" strike="noStrike" baseline="0" dirty="0">
                <a:solidFill>
                  <a:srgbClr val="000000"/>
                </a:solidFill>
                <a:latin typeface="+mn-ea"/>
              </a:rPr>
              <a:t>　ガンロッカーの鍵を他人に預けたり、居室内であっても銃を壁に立てかけ、又は床（とこ）の間（ま）に置く等家族や知人が自由に持ち出せるような状態にしておくことは、自ら保管しているとはいえません。 </a:t>
            </a:r>
          </a:p>
          <a:p>
            <a:r>
              <a:rPr lang="ja-JP" altLang="en-US" b="0" i="0" u="none" strike="noStrike" baseline="0" dirty="0">
                <a:solidFill>
                  <a:srgbClr val="000000"/>
                </a:solidFill>
                <a:latin typeface="+mn-ea"/>
              </a:rPr>
              <a:t>　銃の保管は以下のような基準に適合する設備に確実に施錠して保管しなければなりません。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・堅固な金属製ロッカー又はこれと同じくらいに堅固な構造のものであること。 </a:t>
            </a:r>
          </a:p>
          <a:p>
            <a:r>
              <a:rPr lang="ja-JP" altLang="en-US" b="0" i="0" u="none" strike="noStrike" baseline="0" dirty="0">
                <a:solidFill>
                  <a:srgbClr val="000000"/>
                </a:solidFill>
                <a:latin typeface="+mn-ea"/>
              </a:rPr>
              <a:t>・確実に施錠できる錠を備えていること。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・管理上支障のない場所にあること。 </a:t>
            </a:r>
          </a:p>
          <a:p>
            <a:r>
              <a:rPr lang="ja-JP" altLang="en-US" b="0" i="0" u="none" strike="noStrike" baseline="0" dirty="0">
                <a:solidFill>
                  <a:srgbClr val="000000"/>
                </a:solidFill>
                <a:latin typeface="+mn-ea"/>
              </a:rPr>
              <a:t>・容易に持ち運びができないこと。 </a:t>
            </a:r>
          </a:p>
          <a:p>
            <a:r>
              <a:rPr lang="ja-JP" altLang="en-US" b="0" i="0" u="none" strike="noStrike" baseline="0" dirty="0">
                <a:solidFill>
                  <a:srgbClr val="000000"/>
                </a:solidFill>
                <a:latin typeface="+mn-ea"/>
              </a:rPr>
              <a:t>また、銃とその銃に適合する実包、空砲又は金属性弾丸は同一の建物内に保管しないように努めなければなりません。 </a:t>
            </a:r>
          </a:p>
          <a:p>
            <a:endParaRPr lang="ja-JP" altLang="en-US" dirty="0">
              <a:latin typeface="+mn-ea"/>
            </a:endParaRPr>
          </a:p>
          <a:p>
            <a:endParaRPr lang="ja-JP" altLang="en-US"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21</a:t>
            </a:fld>
            <a:endParaRPr lang="ja-JP" altLang="en-US"/>
          </a:p>
        </p:txBody>
      </p:sp>
    </p:spTree>
    <p:extLst>
      <p:ext uri="{BB962C8B-B14F-4D97-AF65-F5344CB8AC3E}">
        <p14:creationId xmlns:p14="http://schemas.microsoft.com/office/powerpoint/2010/main" val="202445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(3) </a:t>
            </a:r>
            <a:r>
              <a:rPr lang="ja-JP" altLang="en-US" b="0" i="0" u="none" strike="noStrike" baseline="0" dirty="0">
                <a:solidFill>
                  <a:srgbClr val="000000"/>
                </a:solidFill>
                <a:latin typeface="+mn-ea"/>
              </a:rPr>
              <a:t>帳簿の記載と保存（法第</a:t>
            </a:r>
            <a:r>
              <a:rPr lang="en-US" altLang="ja-JP" b="0" i="0" u="none" strike="noStrike" baseline="0" dirty="0">
                <a:solidFill>
                  <a:srgbClr val="000000"/>
                </a:solidFill>
                <a:latin typeface="+mn-ea"/>
              </a:rPr>
              <a:t>10</a:t>
            </a:r>
            <a:r>
              <a:rPr lang="ja-JP" altLang="en-US" b="0" i="0" u="none" strike="noStrike" baseline="0" dirty="0">
                <a:solidFill>
                  <a:srgbClr val="000000"/>
                </a:solidFill>
                <a:latin typeface="+mn-ea"/>
              </a:rPr>
              <a:t>条の５の２） </a:t>
            </a:r>
          </a:p>
          <a:p>
            <a:r>
              <a:rPr lang="ja-JP" altLang="en-US" b="0" i="0" u="none" strike="noStrike" baseline="0" dirty="0">
                <a:solidFill>
                  <a:srgbClr val="000000"/>
                </a:solidFill>
                <a:latin typeface="+mn-ea"/>
              </a:rPr>
              <a:t>　猟銃の所持の許可を受けた者は、実包の管理状況を記録する帳簿を備えておかなければなりません。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帳簿には、当該猟銃に適合する実包を製造し、譲り渡し、譲り受け、交付し、交付され、消費し、又は廃棄したときは、それぞれに実包の種類・数量、行為の年月日、相手がいる場合は相手方の住所・氏名を帳簿に記載し、最終の記載をした日から３年間保存しておかなければなりません。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また、指定射撃場、教習射撃場又は練習射撃場において実包を消費したときは、帳簿に射撃場のレシートや射票等消費の数量を証明する書面を添付しなければなりません。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en-US" altLang="ja-JP" dirty="0">
                <a:latin typeface="+mn-ea"/>
              </a:rPr>
              <a:t>(4) </a:t>
            </a:r>
            <a:r>
              <a:rPr lang="ja-JP" altLang="en-US" dirty="0">
                <a:latin typeface="+mn-ea"/>
              </a:rPr>
              <a:t>射撃技能の維持向上（法第</a:t>
            </a:r>
            <a:r>
              <a:rPr lang="en-US" altLang="ja-JP" dirty="0">
                <a:latin typeface="+mn-ea"/>
              </a:rPr>
              <a:t>10</a:t>
            </a:r>
            <a:r>
              <a:rPr lang="ja-JP" altLang="en-US" dirty="0">
                <a:latin typeface="+mn-ea"/>
              </a:rPr>
              <a:t>条の２）</a:t>
            </a:r>
          </a:p>
          <a:p>
            <a:r>
              <a:rPr lang="ja-JP" altLang="en-US">
                <a:latin typeface="+mn-ea"/>
              </a:rPr>
              <a:t>　猟銃</a:t>
            </a:r>
            <a:r>
              <a:rPr lang="ja-JP" altLang="en-US" dirty="0">
                <a:latin typeface="+mn-ea"/>
              </a:rPr>
              <a:t>の所持の許可を受けた者は猟銃による危害の発生を予防するため、猟銃の操作及び射撃に関する技能を維持向上させるよう努めなければなりません。</a:t>
            </a:r>
            <a:endParaRPr lang="en-US" altLang="ja-JP" dirty="0">
              <a:latin typeface="+mn-ea"/>
            </a:endParaRPr>
          </a:p>
          <a:p>
            <a:endParaRPr lang="en-US" altLang="ja-JP" dirty="0">
              <a:latin typeface="+mn-ea"/>
            </a:endParaRPr>
          </a:p>
          <a:p>
            <a:endParaRPr lang="ja-JP" altLang="en-US"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22</a:t>
            </a:fld>
            <a:endParaRPr lang="ja-JP" altLang="en-US"/>
          </a:p>
        </p:txBody>
      </p:sp>
    </p:spTree>
    <p:extLst>
      <p:ext uri="{BB962C8B-B14F-4D97-AF65-F5344CB8AC3E}">
        <p14:creationId xmlns:p14="http://schemas.microsoft.com/office/powerpoint/2010/main" val="81297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(5) </a:t>
            </a:r>
            <a:r>
              <a:rPr lang="ja-JP" altLang="en-US" b="0" i="0" u="none" strike="noStrike" baseline="0" dirty="0">
                <a:solidFill>
                  <a:srgbClr val="000000"/>
                </a:solidFill>
                <a:latin typeface="+mn-ea"/>
              </a:rPr>
              <a:t>都道府県公安委員会の検査等（法第</a:t>
            </a:r>
            <a:r>
              <a:rPr lang="en-US" altLang="ja-JP" b="0" i="0" u="none" strike="noStrike" baseline="0" dirty="0">
                <a:solidFill>
                  <a:srgbClr val="000000"/>
                </a:solidFill>
                <a:latin typeface="+mn-ea"/>
              </a:rPr>
              <a:t>10</a:t>
            </a:r>
            <a:r>
              <a:rPr lang="ja-JP" altLang="en-US" b="0" i="0" u="none" strike="noStrike" baseline="0" dirty="0">
                <a:solidFill>
                  <a:srgbClr val="000000"/>
                </a:solidFill>
                <a:latin typeface="+mn-ea"/>
              </a:rPr>
              <a:t>条の６、法第</a:t>
            </a:r>
            <a:r>
              <a:rPr lang="en-US" altLang="ja-JP" b="0" i="0" u="none" strike="noStrike" baseline="0" dirty="0">
                <a:solidFill>
                  <a:srgbClr val="000000"/>
                </a:solidFill>
                <a:latin typeface="+mn-ea"/>
              </a:rPr>
              <a:t>13</a:t>
            </a:r>
            <a:r>
              <a:rPr lang="ja-JP" altLang="en-US" b="0" i="0" u="none" strike="noStrike" baseline="0" dirty="0">
                <a:solidFill>
                  <a:srgbClr val="000000"/>
                </a:solidFill>
                <a:latin typeface="+mn-ea"/>
              </a:rPr>
              <a:t>条、法第</a:t>
            </a:r>
            <a:r>
              <a:rPr lang="en-US" altLang="ja-JP" b="0" i="0" u="none" strike="noStrike" baseline="0" dirty="0">
                <a:solidFill>
                  <a:srgbClr val="000000"/>
                </a:solidFill>
                <a:latin typeface="+mn-ea"/>
              </a:rPr>
              <a:t>13</a:t>
            </a:r>
            <a:r>
              <a:rPr lang="ja-JP" altLang="en-US" b="0" i="0" u="none" strike="noStrike" baseline="0" dirty="0">
                <a:solidFill>
                  <a:srgbClr val="000000"/>
                </a:solidFill>
                <a:latin typeface="+mn-ea"/>
              </a:rPr>
              <a:t>条の２） </a:t>
            </a:r>
          </a:p>
          <a:p>
            <a:r>
              <a:rPr lang="ja-JP" altLang="en-US" b="0" i="0" u="none" strike="noStrike" baseline="0" dirty="0">
                <a:solidFill>
                  <a:srgbClr val="000000"/>
                </a:solidFill>
                <a:latin typeface="+mn-ea"/>
              </a:rPr>
              <a:t>　猟銃・空気銃の所持者は、公安委員会からの通知により、当該銃砲若しくは許可証又は実包の所持状況を記載した帳簿を指定された警察署、交番等に自ら持参し、警察職員の検査を受けなければなりません。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この検査は、通常</a:t>
            </a:r>
            <a:r>
              <a:rPr lang="en-US" altLang="ja-JP" b="0" i="0" u="none" strike="noStrike" baseline="0" dirty="0">
                <a:solidFill>
                  <a:srgbClr val="000000"/>
                </a:solidFill>
                <a:latin typeface="+mn-ea"/>
              </a:rPr>
              <a:t>1</a:t>
            </a:r>
            <a:r>
              <a:rPr lang="ja-JP" altLang="en-US" b="0" i="0" u="none" strike="noStrike" baseline="0" dirty="0">
                <a:solidFill>
                  <a:srgbClr val="000000"/>
                </a:solidFill>
                <a:latin typeface="+mn-ea"/>
              </a:rPr>
              <a:t>年に</a:t>
            </a:r>
            <a:r>
              <a:rPr lang="en-US" altLang="ja-JP" b="0" i="0" u="none" strike="noStrike" baseline="0" dirty="0">
                <a:solidFill>
                  <a:srgbClr val="000000"/>
                </a:solidFill>
                <a:latin typeface="+mn-ea"/>
              </a:rPr>
              <a:t>1</a:t>
            </a:r>
            <a:r>
              <a:rPr lang="ja-JP" altLang="en-US" b="0" i="0" u="none" strike="noStrike" baseline="0" dirty="0">
                <a:solidFill>
                  <a:srgbClr val="000000"/>
                </a:solidFill>
                <a:latin typeface="+mn-ea"/>
              </a:rPr>
              <a:t>回行われ、以下について検査を受けます。 </a:t>
            </a:r>
          </a:p>
          <a:p>
            <a:r>
              <a:rPr lang="ja-JP" altLang="en-US" b="0" i="0" u="none" strike="noStrike" baseline="0" dirty="0">
                <a:solidFill>
                  <a:srgbClr val="000000"/>
                </a:solidFill>
                <a:latin typeface="+mn-ea"/>
              </a:rPr>
              <a:t>・銃の構造、機能をみだりに変更していないか。 </a:t>
            </a:r>
          </a:p>
          <a:p>
            <a:r>
              <a:rPr lang="ja-JP" altLang="en-US" b="0" i="0" u="none" strike="noStrike" baseline="0" dirty="0">
                <a:solidFill>
                  <a:srgbClr val="000000"/>
                </a:solidFill>
                <a:latin typeface="+mn-ea"/>
              </a:rPr>
              <a:t>・許可された用途に使われているか。 </a:t>
            </a:r>
          </a:p>
          <a:p>
            <a:r>
              <a:rPr lang="ja-JP" altLang="en-US" b="0" i="0" u="none" strike="noStrike" baseline="0" dirty="0">
                <a:solidFill>
                  <a:srgbClr val="000000"/>
                </a:solidFill>
                <a:latin typeface="+mn-ea"/>
              </a:rPr>
              <a:t>・許可証は適切に所持されているか。許可証の書き換え・再交付・返納等の義務を怠っていないか。 </a:t>
            </a:r>
          </a:p>
          <a:p>
            <a:r>
              <a:rPr lang="ja-JP" altLang="en-US" b="0" i="0" u="none" strike="noStrike" baseline="0" dirty="0">
                <a:solidFill>
                  <a:srgbClr val="000000"/>
                </a:solidFill>
                <a:latin typeface="+mn-ea"/>
              </a:rPr>
              <a:t>・実包の消費等の状況が帳簿に正しく記載されているか。 </a:t>
            </a: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認定鳥獣捕獲等事業の捕獲従事者として、猟銃等の保管や実包の消費等の記載等を適正に実施してください。 </a:t>
            </a:r>
            <a:endParaRPr lang="ja-JP" altLang="en-US"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23</a:t>
            </a:fld>
            <a:endParaRPr lang="ja-JP" altLang="en-US"/>
          </a:p>
        </p:txBody>
      </p:sp>
    </p:spTree>
    <p:extLst>
      <p:ext uri="{BB962C8B-B14F-4D97-AF65-F5344CB8AC3E}">
        <p14:creationId xmlns:p14="http://schemas.microsoft.com/office/powerpoint/2010/main" val="373337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　火薬類取締法</a:t>
            </a:r>
            <a:r>
              <a:rPr kumimoji="0" lang="ja-JP" altLang="en-US" sz="1200" dirty="0">
                <a:solidFill>
                  <a:schemeClr val="tx1"/>
                </a:solidFill>
                <a:latin typeface="ＭＳ ゴシック" panose="020B0609070205080204" pitchFamily="49" charset="-128"/>
                <a:ea typeface="ＭＳ ゴシック" panose="020B0609070205080204" pitchFamily="49" charset="-128"/>
              </a:rPr>
              <a:t>について説明します。</a:t>
            </a:r>
            <a:endParaRPr kumimoji="0" lang="en-US" altLang="zh-TW" sz="12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24</a:t>
            </a:fld>
            <a:endParaRPr lang="ja-JP" altLang="en-US" dirty="0"/>
          </a:p>
        </p:txBody>
      </p:sp>
    </p:spTree>
    <p:extLst>
      <p:ext uri="{BB962C8B-B14F-4D97-AF65-F5344CB8AC3E}">
        <p14:creationId xmlns:p14="http://schemas.microsoft.com/office/powerpoint/2010/main" val="3733049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テキスト</a:t>
            </a:r>
            <a:r>
              <a:rPr lang="en-US" altLang="ja-JP" b="0" i="0" u="none" strike="noStrike" baseline="0" dirty="0">
                <a:solidFill>
                  <a:srgbClr val="000000"/>
                </a:solidFill>
                <a:latin typeface="+mn-ea"/>
              </a:rPr>
              <a:t>31</a:t>
            </a:r>
            <a:r>
              <a:rPr lang="ja-JP" altLang="en-US" b="0" i="0" u="none" strike="noStrike" baseline="0" dirty="0">
                <a:solidFill>
                  <a:srgbClr val="000000"/>
                </a:solidFill>
                <a:latin typeface="+mn-ea"/>
              </a:rPr>
              <a:t>ページから</a:t>
            </a:r>
            <a:r>
              <a:rPr lang="en-US" altLang="ja-JP" b="0" i="0" u="none" strike="noStrike" baseline="0" dirty="0">
                <a:solidFill>
                  <a:srgbClr val="000000"/>
                </a:solidFill>
                <a:latin typeface="+mn-ea"/>
              </a:rPr>
              <a:t>33</a:t>
            </a:r>
            <a:r>
              <a:rPr lang="ja-JP" altLang="en-US" b="0" i="0" u="none" strike="noStrike" baseline="0" dirty="0">
                <a:solidFill>
                  <a:srgbClr val="000000"/>
                </a:solidFill>
                <a:latin typeface="+mn-ea"/>
              </a:rPr>
              <a:t>ページをご覧ください。</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火薬類取締法は、銃砲に使われる実包（散弾）、雷管、</a:t>
            </a:r>
            <a:r>
              <a:rPr lang="ja-JP" altLang="en-US" b="0" i="0" u="none" strike="noStrike" baseline="0" dirty="0">
                <a:latin typeface="+mn-ea"/>
              </a:rPr>
              <a:t>火薬等を含む火薬類に関する危険等を予防するために、それらの製造、譲渡、譲受、貯蔵、消費等に関する規制について定めた法律です。</a:t>
            </a:r>
            <a:endParaRPr lang="en-US" altLang="ja-JP" b="0" i="0" u="none" strike="noStrike" baseline="0" dirty="0">
              <a:latin typeface="+mn-ea"/>
            </a:endParaRPr>
          </a:p>
          <a:p>
            <a:r>
              <a:rPr lang="ja-JP" altLang="en-US" b="0" i="0" u="none" strike="noStrike" baseline="0" dirty="0">
                <a:latin typeface="+mn-ea"/>
              </a:rPr>
              <a:t>　猟銃用火薬類に関しては、製造、譲受、譲渡、輸入、消費する場合は公安委員会の許可を受けることになります。</a:t>
            </a:r>
            <a:endParaRPr lang="en-US" altLang="ja-JP" b="0" i="0" u="none" strike="noStrike" baseline="0" dirty="0">
              <a:latin typeface="+mn-ea"/>
            </a:endParaRPr>
          </a:p>
          <a:p>
            <a:r>
              <a:rPr lang="ja-JP" altLang="en-US" b="0" i="0" u="none" strike="noStrike" baseline="0" dirty="0">
                <a:latin typeface="+mn-ea"/>
              </a:rPr>
              <a:t>　猟銃により捕獲を行う捕獲従事者は、本法を遵守してください。特に次の事について留意してください。 </a:t>
            </a:r>
            <a:endParaRPr lang="en-US" altLang="ja-JP" b="0" i="0" u="none" strike="noStrike" baseline="0" dirty="0">
              <a:latin typeface="+mn-ea"/>
            </a:endParaRPr>
          </a:p>
          <a:p>
            <a:endParaRPr lang="en-US" altLang="ja-JP" b="0" i="0" u="none" strike="noStrike" baseline="0" dirty="0">
              <a:latin typeface="+mn-ea"/>
            </a:endParaRPr>
          </a:p>
          <a:p>
            <a:r>
              <a:rPr lang="en-US" altLang="ja-JP" dirty="0">
                <a:latin typeface="+mn-ea"/>
              </a:rPr>
              <a:t>(1) </a:t>
            </a:r>
            <a:r>
              <a:rPr lang="ja-JP" altLang="en-US" dirty="0">
                <a:latin typeface="+mn-ea"/>
              </a:rPr>
              <a:t>製造の許可（第</a:t>
            </a:r>
            <a:r>
              <a:rPr lang="en-US" altLang="ja-JP" dirty="0">
                <a:latin typeface="+mn-ea"/>
              </a:rPr>
              <a:t>4</a:t>
            </a:r>
            <a:r>
              <a:rPr lang="ja-JP" altLang="en-US" dirty="0">
                <a:latin typeface="+mn-ea"/>
              </a:rPr>
              <a:t>条）</a:t>
            </a:r>
          </a:p>
          <a:p>
            <a:r>
              <a:rPr lang="ja-JP" altLang="en-US" dirty="0">
                <a:latin typeface="+mn-ea"/>
              </a:rPr>
              <a:t>　火薬類の製造は、火取法第３条の許可を受けた者でなければ、することができません。</a:t>
            </a:r>
            <a:endParaRPr lang="en-US" altLang="ja-JP" dirty="0">
              <a:latin typeface="+mn-ea"/>
            </a:endParaRPr>
          </a:p>
          <a:p>
            <a:r>
              <a:rPr lang="ja-JP" altLang="en-US" dirty="0">
                <a:latin typeface="+mn-ea"/>
              </a:rPr>
              <a:t>　ただし、理化学上の実験、鳥獣の捕獲若しくは駆除、射的練習又は医療の用に供するため製造する火薬類で、経済産業省令で定める数量以下のものを製造する場合は、この限りではありません。</a:t>
            </a:r>
          </a:p>
          <a:p>
            <a:r>
              <a:rPr lang="ja-JP" altLang="en-US" dirty="0">
                <a:latin typeface="+mn-ea"/>
              </a:rPr>
              <a:t>　次の項で説明するとおり、法第十七条第一項第三号に規定する者（鳥獣保護管理法第９条第１項の許可又は同法第</a:t>
            </a:r>
            <a:r>
              <a:rPr lang="en-US" altLang="ja-JP" dirty="0">
                <a:latin typeface="+mn-ea"/>
              </a:rPr>
              <a:t>55</a:t>
            </a:r>
            <a:r>
              <a:rPr lang="ja-JP" altLang="en-US" dirty="0">
                <a:latin typeface="+mn-ea"/>
              </a:rPr>
              <a:t>条第２項の狩猟者登録を受けた者）が鳥獣の捕獲又は駆除の用に供するために製造する場合には、１日につき実包又は空包</a:t>
            </a:r>
            <a:r>
              <a:rPr lang="en-US" altLang="ja-JP" dirty="0">
                <a:latin typeface="+mn-ea"/>
              </a:rPr>
              <a:t>100</a:t>
            </a:r>
            <a:r>
              <a:rPr lang="ja-JP" altLang="en-US" dirty="0">
                <a:latin typeface="+mn-ea"/>
              </a:rPr>
              <a:t>個まで製造することができます。</a:t>
            </a:r>
          </a:p>
          <a:p>
            <a:r>
              <a:rPr lang="ja-JP" altLang="en-US" dirty="0">
                <a:latin typeface="+mn-ea"/>
              </a:rPr>
              <a:t>　指定管理鳥獣捕獲等事業の従事者についても、１日につき実包又は空包</a:t>
            </a:r>
            <a:r>
              <a:rPr lang="en-US" altLang="ja-JP" dirty="0">
                <a:latin typeface="+mn-ea"/>
              </a:rPr>
              <a:t>100</a:t>
            </a:r>
            <a:r>
              <a:rPr lang="ja-JP" altLang="en-US" dirty="0">
                <a:latin typeface="+mn-ea"/>
              </a:rPr>
              <a:t>個まで製造することができます（無許可製造）。</a:t>
            </a:r>
            <a:endParaRPr lang="en-US" altLang="ja-JP" dirty="0">
              <a:latin typeface="+mn-ea"/>
            </a:endParaRPr>
          </a:p>
          <a:p>
            <a:endParaRPr lang="en-US" altLang="ja-JP" dirty="0">
              <a:latin typeface="+mn-ea"/>
            </a:endParaRPr>
          </a:p>
          <a:p>
            <a:r>
              <a:rPr lang="en-US" altLang="ja-JP" dirty="0">
                <a:latin typeface="+mn-ea"/>
              </a:rPr>
              <a:t>(2) </a:t>
            </a:r>
            <a:r>
              <a:rPr lang="ja-JP" altLang="en-US" dirty="0">
                <a:latin typeface="+mn-ea"/>
              </a:rPr>
              <a:t>猟銃用火薬類の譲渡又は譲受（法第</a:t>
            </a:r>
            <a:r>
              <a:rPr lang="en-US" altLang="ja-JP" dirty="0">
                <a:latin typeface="+mn-ea"/>
              </a:rPr>
              <a:t>17</a:t>
            </a:r>
            <a:r>
              <a:rPr lang="ja-JP" altLang="en-US" dirty="0">
                <a:latin typeface="+mn-ea"/>
              </a:rPr>
              <a:t>条）</a:t>
            </a:r>
          </a:p>
          <a:p>
            <a:r>
              <a:rPr lang="ja-JP" altLang="en-US" dirty="0">
                <a:latin typeface="+mn-ea"/>
              </a:rPr>
              <a:t>　火薬類の譲渡譲受には都道府県公安委員会の許可を受ける必要があります。</a:t>
            </a:r>
            <a:endParaRPr lang="en-US" altLang="ja-JP" dirty="0">
              <a:latin typeface="+mn-ea"/>
            </a:endParaRPr>
          </a:p>
          <a:p>
            <a:r>
              <a:rPr lang="ja-JP" altLang="en-US" dirty="0">
                <a:latin typeface="+mn-ea"/>
              </a:rPr>
              <a:t>　ただし、鳥獣保護管理法第９条第１項の許可又は同法第</a:t>
            </a:r>
            <a:r>
              <a:rPr lang="en-US" altLang="ja-JP" dirty="0">
                <a:latin typeface="+mn-ea"/>
              </a:rPr>
              <a:t>55</a:t>
            </a:r>
            <a:r>
              <a:rPr lang="ja-JP" altLang="en-US" dirty="0">
                <a:latin typeface="+mn-ea"/>
              </a:rPr>
              <a:t>条第２項の狩猟者登録を受けた者は、許可等の有効期間につき、無煙火薬若しくは黒色猟用火薬合計</a:t>
            </a:r>
            <a:r>
              <a:rPr lang="en-US" altLang="ja-JP" dirty="0">
                <a:latin typeface="+mn-ea"/>
              </a:rPr>
              <a:t>600</a:t>
            </a:r>
            <a:r>
              <a:rPr lang="ja-JP" altLang="en-US" dirty="0">
                <a:latin typeface="+mn-ea"/>
              </a:rPr>
              <a:t>グラム以下銃用雷管</a:t>
            </a:r>
            <a:r>
              <a:rPr lang="en-US" altLang="ja-JP" dirty="0">
                <a:latin typeface="+mn-ea"/>
              </a:rPr>
              <a:t>300</a:t>
            </a:r>
            <a:r>
              <a:rPr lang="ja-JP" altLang="en-US" dirty="0">
                <a:latin typeface="+mn-ea"/>
              </a:rPr>
              <a:t>個（うちライフル銃用雷管は</a:t>
            </a:r>
            <a:r>
              <a:rPr lang="en-US" altLang="ja-JP" dirty="0">
                <a:latin typeface="+mn-ea"/>
              </a:rPr>
              <a:t>50</a:t>
            </a:r>
            <a:r>
              <a:rPr lang="ja-JP" altLang="en-US" dirty="0">
                <a:latin typeface="+mn-ea"/>
              </a:rPr>
              <a:t>個）以下又は実包</a:t>
            </a:r>
            <a:r>
              <a:rPr lang="en-US" altLang="ja-JP" dirty="0">
                <a:latin typeface="+mn-ea"/>
              </a:rPr>
              <a:t>300</a:t>
            </a:r>
            <a:r>
              <a:rPr lang="ja-JP" altLang="en-US" dirty="0">
                <a:latin typeface="+mn-ea"/>
              </a:rPr>
              <a:t>個（うちライフル銃用実包は</a:t>
            </a:r>
            <a:r>
              <a:rPr lang="en-US" altLang="ja-JP" dirty="0">
                <a:latin typeface="+mn-ea"/>
              </a:rPr>
              <a:t>50</a:t>
            </a:r>
            <a:r>
              <a:rPr lang="ja-JP" altLang="en-US" dirty="0">
                <a:latin typeface="+mn-ea"/>
              </a:rPr>
              <a:t>個）以下の数量を無許可で譲り受けることができます（無許可譲受け）。</a:t>
            </a:r>
          </a:p>
          <a:p>
            <a:r>
              <a:rPr lang="ja-JP" altLang="en-US" dirty="0">
                <a:latin typeface="+mn-ea"/>
              </a:rPr>
              <a:t>　指定管理鳥獣捕獲等事業の従事者についても、上記の許可又は狩猟者登録を受けた者と同様に、無許可譲受けの対象となります。</a:t>
            </a:r>
            <a:endParaRPr lang="en-US" altLang="ja-JP" dirty="0">
              <a:latin typeface="+mn-ea"/>
            </a:endParaRPr>
          </a:p>
          <a:p>
            <a:endParaRPr lang="en-US" altLang="ja-JP" dirty="0">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25</a:t>
            </a:fld>
            <a:endParaRPr lang="ja-JP" altLang="en-US"/>
          </a:p>
        </p:txBody>
      </p:sp>
    </p:spTree>
    <p:extLst>
      <p:ext uri="{BB962C8B-B14F-4D97-AF65-F5344CB8AC3E}">
        <p14:creationId xmlns:p14="http://schemas.microsoft.com/office/powerpoint/2010/main" val="291991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latin typeface="+mn-ea"/>
              </a:rPr>
              <a:t>(3) </a:t>
            </a:r>
            <a:r>
              <a:rPr lang="ja-JP" altLang="en-US" dirty="0">
                <a:latin typeface="+mn-ea"/>
              </a:rPr>
              <a:t>猟銃用火薬類の貯蔵（法第</a:t>
            </a:r>
            <a:r>
              <a:rPr lang="en-US" altLang="ja-JP" dirty="0">
                <a:latin typeface="+mn-ea"/>
              </a:rPr>
              <a:t>11</a:t>
            </a:r>
            <a:r>
              <a:rPr lang="ja-JP" altLang="en-US" dirty="0">
                <a:latin typeface="+mn-ea"/>
              </a:rPr>
              <a:t>条）</a:t>
            </a:r>
          </a:p>
          <a:p>
            <a:r>
              <a:rPr lang="ja-JP" altLang="en-US" dirty="0">
                <a:latin typeface="+mn-ea"/>
              </a:rPr>
              <a:t>　火薬類を貯蔵する者は、都道府県知事が設置許可した火薬庫で火薬類を貯蔵しなければなりませんが、実包と空包の合計</a:t>
            </a:r>
            <a:r>
              <a:rPr lang="en-US" altLang="ja-JP" dirty="0">
                <a:latin typeface="+mn-ea"/>
              </a:rPr>
              <a:t>800</a:t>
            </a:r>
            <a:r>
              <a:rPr lang="ja-JP" altLang="en-US" dirty="0">
                <a:latin typeface="+mn-ea"/>
              </a:rPr>
              <a:t>個以下、銃用雷管</a:t>
            </a:r>
            <a:r>
              <a:rPr lang="en-US" altLang="ja-JP" dirty="0">
                <a:latin typeface="+mn-ea"/>
              </a:rPr>
              <a:t>2,000</a:t>
            </a:r>
            <a:r>
              <a:rPr lang="ja-JP" altLang="en-US" dirty="0">
                <a:latin typeface="+mn-ea"/>
              </a:rPr>
              <a:t>個以下、火薬５キログラム以下は火薬庫外の（自宅等の）堅固な施錠できる設備に貯蔵することができます。</a:t>
            </a:r>
            <a:endParaRPr lang="en-US" altLang="ja-JP" dirty="0">
              <a:latin typeface="+mn-ea"/>
            </a:endParaRPr>
          </a:p>
          <a:p>
            <a:endParaRPr lang="en-US" altLang="ja-JP" dirty="0">
              <a:latin typeface="+mn-ea"/>
            </a:endParaRPr>
          </a:p>
          <a:p>
            <a:r>
              <a:rPr lang="en-US" altLang="ja-JP" dirty="0">
                <a:latin typeface="+mn-ea"/>
              </a:rPr>
              <a:t>(4) </a:t>
            </a:r>
            <a:r>
              <a:rPr lang="ja-JP" altLang="en-US" dirty="0">
                <a:latin typeface="+mn-ea"/>
              </a:rPr>
              <a:t>猟銃用火薬類の消費（法第</a:t>
            </a:r>
            <a:r>
              <a:rPr lang="en-US" altLang="ja-JP" dirty="0">
                <a:latin typeface="+mn-ea"/>
              </a:rPr>
              <a:t>25</a:t>
            </a:r>
            <a:r>
              <a:rPr lang="ja-JP" altLang="en-US" dirty="0">
                <a:latin typeface="+mn-ea"/>
              </a:rPr>
              <a:t>条）</a:t>
            </a:r>
          </a:p>
          <a:p>
            <a:r>
              <a:rPr lang="ja-JP" altLang="en-US" dirty="0">
                <a:latin typeface="+mn-ea"/>
              </a:rPr>
              <a:t>　猟銃用火薬類を消費する場合は都道府県公安委員会の許可が必要です。</a:t>
            </a:r>
            <a:endParaRPr lang="en-US" altLang="ja-JP" dirty="0">
              <a:latin typeface="+mn-ea"/>
            </a:endParaRPr>
          </a:p>
          <a:p>
            <a:r>
              <a:rPr lang="ja-JP" altLang="en-US" dirty="0">
                <a:latin typeface="+mn-ea"/>
              </a:rPr>
              <a:t>　ただし、鳥獣保護管理法第９条第１項の許可又は同法第</a:t>
            </a:r>
            <a:r>
              <a:rPr lang="en-US" altLang="ja-JP" dirty="0">
                <a:latin typeface="+mn-ea"/>
              </a:rPr>
              <a:t>55</a:t>
            </a:r>
            <a:r>
              <a:rPr lang="ja-JP" altLang="en-US" dirty="0">
                <a:latin typeface="+mn-ea"/>
              </a:rPr>
              <a:t>条第２項の狩猟者登録を受けた者が鳥獣の捕獲又は駆除のために１日に実包と空包の合計</a:t>
            </a:r>
            <a:r>
              <a:rPr lang="en-US" altLang="ja-JP" dirty="0">
                <a:latin typeface="+mn-ea"/>
              </a:rPr>
              <a:t>100</a:t>
            </a:r>
            <a:r>
              <a:rPr lang="ja-JP" altLang="en-US" dirty="0">
                <a:latin typeface="+mn-ea"/>
              </a:rPr>
              <a:t>個以下、猟銃の所持許可を受けた者が射撃練習のために１日に実包と空包の合計</a:t>
            </a:r>
            <a:r>
              <a:rPr lang="en-US" altLang="ja-JP" dirty="0">
                <a:latin typeface="+mn-ea"/>
              </a:rPr>
              <a:t>400</a:t>
            </a:r>
            <a:r>
              <a:rPr lang="ja-JP" altLang="en-US" dirty="0">
                <a:latin typeface="+mn-ea"/>
              </a:rPr>
              <a:t>個以下又は鳥獣の駆逐のために１日に空包</a:t>
            </a:r>
            <a:r>
              <a:rPr lang="en-US" altLang="ja-JP" dirty="0">
                <a:latin typeface="+mn-ea"/>
              </a:rPr>
              <a:t>100</a:t>
            </a:r>
            <a:r>
              <a:rPr lang="ja-JP" altLang="en-US" dirty="0">
                <a:latin typeface="+mn-ea"/>
              </a:rPr>
              <a:t>個以下を消費する場合等は許可不要（無許可消費）となりますが、それ以上消費する場合は許可が必要になります。</a:t>
            </a:r>
            <a:endParaRPr lang="en-US" altLang="ja-JP" dirty="0">
              <a:latin typeface="+mn-ea"/>
            </a:endParaRPr>
          </a:p>
          <a:p>
            <a:endParaRPr lang="en-US" altLang="ja-JP" dirty="0">
              <a:latin typeface="+mn-ea"/>
            </a:endParaRPr>
          </a:p>
          <a:p>
            <a:r>
              <a:rPr lang="ja-JP" altLang="en-US" dirty="0">
                <a:latin typeface="+mn-ea"/>
              </a:rPr>
              <a:t>　指定管理鳥獣捕獲等事業の従事者についても、上記の許可又は狩猟者登録を受けた者と同様に、１日につき実包又は空包</a:t>
            </a:r>
            <a:r>
              <a:rPr lang="en-US" altLang="ja-JP" dirty="0">
                <a:latin typeface="+mn-ea"/>
              </a:rPr>
              <a:t>100</a:t>
            </a:r>
            <a:r>
              <a:rPr lang="ja-JP" altLang="en-US" dirty="0">
                <a:latin typeface="+mn-ea"/>
              </a:rPr>
              <a:t>個まで消費することができます。</a:t>
            </a:r>
            <a:endParaRPr lang="en-US" altLang="ja-JP" dirty="0">
              <a:latin typeface="+mn-ea"/>
            </a:endParaRPr>
          </a:p>
          <a:p>
            <a:endParaRPr lang="en-US" altLang="ja-JP" dirty="0">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26</a:t>
            </a:fld>
            <a:endParaRPr lang="ja-JP" altLang="en-US"/>
          </a:p>
        </p:txBody>
      </p:sp>
    </p:spTree>
    <p:extLst>
      <p:ext uri="{BB962C8B-B14F-4D97-AF65-F5344CB8AC3E}">
        <p14:creationId xmlns:p14="http://schemas.microsoft.com/office/powerpoint/2010/main" val="3692280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latin typeface="+mn-ea"/>
              </a:rPr>
              <a:t>(5) </a:t>
            </a:r>
            <a:r>
              <a:rPr lang="ja-JP" altLang="en-US" dirty="0">
                <a:latin typeface="+mn-ea"/>
              </a:rPr>
              <a:t>残火薬類の措置（法第</a:t>
            </a:r>
            <a:r>
              <a:rPr lang="en-US" altLang="ja-JP" dirty="0">
                <a:latin typeface="+mn-ea"/>
              </a:rPr>
              <a:t>22</a:t>
            </a:r>
            <a:r>
              <a:rPr lang="ja-JP" altLang="en-US" dirty="0">
                <a:latin typeface="+mn-ea"/>
              </a:rPr>
              <a:t>条）</a:t>
            </a:r>
          </a:p>
          <a:p>
            <a:r>
              <a:rPr lang="ja-JP" altLang="en-US" dirty="0">
                <a:latin typeface="+mn-ea"/>
              </a:rPr>
              <a:t>　猟銃用火薬類等を所持する者が、消費することを要しなくなった場合又は消費の許可が取り消された場合に残火薬類があるときは譲渡又は廃棄が必要です。</a:t>
            </a:r>
            <a:endParaRPr lang="en-US" altLang="ja-JP" dirty="0">
              <a:latin typeface="+mn-ea"/>
            </a:endParaRPr>
          </a:p>
          <a:p>
            <a:r>
              <a:rPr lang="ja-JP" altLang="en-US" dirty="0">
                <a:latin typeface="+mn-ea"/>
              </a:rPr>
              <a:t>　また、鳥獣保護管理法第９条第１項の許可、又は同条第８項の従事者証の交付を受けた者が、許可等の有効期間満了の際に残火薬類がある場合においては、その許可満了日から３か月、同法第</a:t>
            </a:r>
            <a:r>
              <a:rPr lang="en-US" altLang="ja-JP" dirty="0">
                <a:latin typeface="+mn-ea"/>
              </a:rPr>
              <a:t>55</a:t>
            </a:r>
            <a:r>
              <a:rPr lang="ja-JP" altLang="en-US" dirty="0">
                <a:latin typeface="+mn-ea"/>
              </a:rPr>
              <a:t>条第２項の狩猟者登録を受けた者が登録の有効期日満了の際に残火薬類がある場合については、その狩猟満了日から１年を経過したときも同様です。</a:t>
            </a:r>
            <a:endParaRPr lang="en-US" altLang="ja-JP" dirty="0">
              <a:latin typeface="+mn-ea"/>
            </a:endParaRPr>
          </a:p>
          <a:p>
            <a:endParaRPr lang="en-US" altLang="ja-JP" dirty="0">
              <a:latin typeface="+mn-ea"/>
            </a:endParaRPr>
          </a:p>
          <a:p>
            <a:r>
              <a:rPr lang="en-US" altLang="ja-JP" dirty="0">
                <a:latin typeface="+mn-ea"/>
              </a:rPr>
              <a:t>(6) </a:t>
            </a:r>
            <a:r>
              <a:rPr lang="ja-JP" altLang="en-US" dirty="0">
                <a:latin typeface="+mn-ea"/>
              </a:rPr>
              <a:t>運搬（法第</a:t>
            </a:r>
            <a:r>
              <a:rPr lang="en-US" altLang="ja-JP" dirty="0">
                <a:latin typeface="+mn-ea"/>
              </a:rPr>
              <a:t>20</a:t>
            </a:r>
            <a:r>
              <a:rPr lang="ja-JP" altLang="en-US" dirty="0">
                <a:latin typeface="+mn-ea"/>
              </a:rPr>
              <a:t>条）</a:t>
            </a:r>
          </a:p>
          <a:p>
            <a:r>
              <a:rPr lang="ja-JP" altLang="en-US" dirty="0">
                <a:latin typeface="+mn-ea"/>
              </a:rPr>
              <a:t>　猟銃用火薬類を運搬する場合（船舶又は航空機により運搬する場合を除く）は、運搬方法等について内閣府令（鉄道、軌道、索道及び無軌条電車については国土交通省令）で定める技術上の基準等を遵守してください。</a:t>
            </a:r>
            <a:endParaRPr lang="en-US" altLang="ja-JP" dirty="0">
              <a:latin typeface="+mn-ea"/>
            </a:endParaRPr>
          </a:p>
          <a:p>
            <a:r>
              <a:rPr lang="ja-JP" altLang="en-US" dirty="0">
                <a:latin typeface="+mn-ea"/>
              </a:rPr>
              <a:t>　船舶又は航空機により運搬する場合は、船舶安全法又は航空法の規制をそれぞれ遵守してください。</a:t>
            </a:r>
            <a:endParaRPr lang="en-US" altLang="ja-JP" dirty="0">
              <a:latin typeface="+mn-ea"/>
            </a:endParaRPr>
          </a:p>
          <a:p>
            <a:r>
              <a:rPr lang="ja-JP" altLang="en-US" dirty="0">
                <a:latin typeface="+mn-ea"/>
              </a:rPr>
              <a:t>　いずれも盗難及び紛失に注意してください。</a:t>
            </a:r>
            <a:endParaRPr lang="en-US" altLang="ja-JP" dirty="0">
              <a:latin typeface="+mn-ea"/>
            </a:endParaRPr>
          </a:p>
          <a:p>
            <a:r>
              <a:rPr lang="ja-JP" altLang="en-US" dirty="0">
                <a:latin typeface="+mn-ea"/>
              </a:rPr>
              <a:t>　郵送は全面的に禁止されています。</a:t>
            </a:r>
            <a:endParaRPr lang="en-US" altLang="ja-JP" dirty="0">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27</a:t>
            </a:fld>
            <a:endParaRPr lang="ja-JP" altLang="en-US"/>
          </a:p>
        </p:txBody>
      </p:sp>
    </p:spTree>
    <p:extLst>
      <p:ext uri="{BB962C8B-B14F-4D97-AF65-F5344CB8AC3E}">
        <p14:creationId xmlns:p14="http://schemas.microsoft.com/office/powerpoint/2010/main" val="582317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鳥獣による農林水産業等に係る被害の防止のための特別措置に関する法律</a:t>
            </a:r>
            <a:r>
              <a:rPr kumimoji="0" lang="ja-JP" altLang="en-US" sz="1200" dirty="0">
                <a:solidFill>
                  <a:schemeClr val="tx1"/>
                </a:solidFill>
                <a:latin typeface="ＭＳ ゴシック" panose="020B0609070205080204" pitchFamily="49" charset="-128"/>
                <a:ea typeface="ＭＳ ゴシック" panose="020B0609070205080204" pitchFamily="49" charset="-128"/>
              </a:rPr>
              <a:t>について説明します。</a:t>
            </a:r>
            <a:endParaRPr kumimoji="0" lang="en-US" altLang="zh-TW" sz="12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28</a:t>
            </a:fld>
            <a:endParaRPr lang="ja-JP" altLang="en-US" dirty="0"/>
          </a:p>
        </p:txBody>
      </p:sp>
    </p:spTree>
    <p:extLst>
      <p:ext uri="{BB962C8B-B14F-4D97-AF65-F5344CB8AC3E}">
        <p14:creationId xmlns:p14="http://schemas.microsoft.com/office/powerpoint/2010/main" val="3364384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58034E61-49AF-4A76-A0D7-5437454EEB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a:extLst>
              <a:ext uri="{FF2B5EF4-FFF2-40B4-BE49-F238E27FC236}">
                <a16:creationId xmlns:a16="http://schemas.microsoft.com/office/drawing/2014/main" id="{BE0EED2C-3AC8-4E80-B3A6-605E500DF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鳥獣による農林水産業等に係る被害の防止のための特別措置に関する法律</a:t>
            </a:r>
            <a:r>
              <a:rPr lang="en-US" altLang="ja-JP" dirty="0"/>
              <a:t>(</a:t>
            </a:r>
            <a:r>
              <a:rPr lang="ja-JP" altLang="en-US" dirty="0"/>
              <a:t>鳥獣被害防止特措法</a:t>
            </a:r>
            <a:r>
              <a:rPr lang="en-US" altLang="ja-JP" dirty="0"/>
              <a:t>)</a:t>
            </a:r>
            <a:r>
              <a:rPr lang="ja-JP" altLang="en-US" dirty="0"/>
              <a:t>は、鳥獣による農林水産業等にかかる被害の防止のための施策を総合的かつ効果的に推進するための法律です。</a:t>
            </a:r>
            <a:endParaRPr lang="en-US" altLang="ja-JP" dirty="0"/>
          </a:p>
          <a:p>
            <a:pPr eaLnBrk="1" hangingPunct="1">
              <a:spcBef>
                <a:spcPct val="0"/>
              </a:spcBef>
            </a:pPr>
            <a:r>
              <a:rPr lang="ja-JP" altLang="en-US" dirty="0"/>
              <a:t>　鳥獣の捕獲を進める上で、鳥獣保護管理法及び鳥獣被害防止特措法に基づき実施する捕獲は、整合性のあるものでなければなりません。</a:t>
            </a:r>
            <a:endParaRPr lang="en-US" altLang="ja-JP" dirty="0"/>
          </a:p>
          <a:p>
            <a:pPr eaLnBrk="1" hangingPunct="1">
              <a:spcBef>
                <a:spcPct val="0"/>
              </a:spcBef>
            </a:pPr>
            <a:r>
              <a:rPr lang="ja-JP" altLang="en-US" dirty="0"/>
              <a:t>　鳥獣保護管理法及び鳥獣被害防止特措法の関係は、前述のとおりです。</a:t>
            </a:r>
            <a:endParaRPr lang="en-US" altLang="ja-JP" dirty="0"/>
          </a:p>
        </p:txBody>
      </p:sp>
      <p:sp>
        <p:nvSpPr>
          <p:cNvPr id="50180" name="スライド番号プレースホルダー 3">
            <a:extLst>
              <a:ext uri="{FF2B5EF4-FFF2-40B4-BE49-F238E27FC236}">
                <a16:creationId xmlns:a16="http://schemas.microsoft.com/office/drawing/2014/main" id="{C2434CEB-75CE-4FE1-A443-37B79B785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1DCF2ED-B61D-4BB2-B86B-8C4F3A903465}" type="slidenum">
              <a:rPr lang="ja-JP" altLang="en-US" smtClean="0"/>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鳥獣の保護及び管理並びに狩猟の適正化に関する法律で取り上げる主な項目は、以下のとおりです。</a:t>
            </a:r>
            <a:endParaRPr lang="en-US" altLang="ja-JP" dirty="0"/>
          </a:p>
          <a:p>
            <a:pPr eaLnBrk="1" hangingPunct="1">
              <a:spcBef>
                <a:spcPct val="0"/>
              </a:spcBef>
            </a:pPr>
            <a:r>
              <a:rPr lang="ja-JP" altLang="en-US" dirty="0"/>
              <a:t>　まず、初めに鳥獣保護管理法の目的、その後、改正により変更された新しい施策体系を説明します。</a:t>
            </a:r>
            <a:endParaRPr lang="en-US" altLang="ja-JP" dirty="0"/>
          </a:p>
          <a:p>
            <a:pPr eaLnBrk="1" hangingPunct="1">
              <a:spcBef>
                <a:spcPct val="0"/>
              </a:spcBef>
            </a:pPr>
            <a:r>
              <a:rPr lang="ja-JP" altLang="en-US" dirty="0"/>
              <a:t>　そして、鳥獣保護管理法に携わる様々な主体の役割を確認した後、最後に、鳥獣保護管理法に位置づけられている様々な鳥獣捕獲の枠組みについて、法改正により新たに導入された指定管理鳥獣捕獲等事業との関係を中心に説明していき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a:t>
            </a:fld>
            <a:endParaRPr lang="ja-JP" altLang="en-US" dirty="0"/>
          </a:p>
        </p:txBody>
      </p:sp>
    </p:spTree>
    <p:extLst>
      <p:ext uri="{BB962C8B-B14F-4D97-AF65-F5344CB8AC3E}">
        <p14:creationId xmlns:p14="http://schemas.microsoft.com/office/powerpoint/2010/main" val="252916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u="none" strike="noStrike" baseline="0" dirty="0">
                <a:solidFill>
                  <a:srgbClr val="000000"/>
                </a:solidFill>
                <a:latin typeface="+mn-ea"/>
              </a:rPr>
              <a:t>特定外来生物による生態系等に係る被害の防止に関する法律</a:t>
            </a:r>
            <a:r>
              <a:rPr kumimoji="0" lang="ja-JP" altLang="en-US" dirty="0">
                <a:solidFill>
                  <a:schemeClr val="tx1"/>
                </a:solidFill>
                <a:latin typeface="+mn-ea"/>
              </a:rPr>
              <a:t>について説明します。</a:t>
            </a:r>
            <a:endParaRPr kumimoji="0" lang="en-US" altLang="zh-TW" dirty="0">
              <a:solidFill>
                <a:schemeClr val="tx1"/>
              </a:solidFill>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30</a:t>
            </a:fld>
            <a:endParaRPr lang="ja-JP" altLang="en-US" dirty="0"/>
          </a:p>
        </p:txBody>
      </p:sp>
    </p:spTree>
    <p:extLst>
      <p:ext uri="{BB962C8B-B14F-4D97-AF65-F5344CB8AC3E}">
        <p14:creationId xmlns:p14="http://schemas.microsoft.com/office/powerpoint/2010/main" val="334953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テキストの</a:t>
            </a:r>
            <a:r>
              <a:rPr lang="en-US" altLang="ja-JP" dirty="0">
                <a:latin typeface="+mn-ea"/>
              </a:rPr>
              <a:t>33</a:t>
            </a:r>
            <a:r>
              <a:rPr lang="ja-JP" altLang="en-US" dirty="0">
                <a:latin typeface="+mn-ea"/>
              </a:rPr>
              <a:t>ページから</a:t>
            </a:r>
            <a:r>
              <a:rPr lang="en-US" altLang="ja-JP" dirty="0">
                <a:latin typeface="+mn-ea"/>
              </a:rPr>
              <a:t>34</a:t>
            </a:r>
            <a:r>
              <a:rPr lang="ja-JP" altLang="en-US" dirty="0">
                <a:latin typeface="+mn-ea"/>
              </a:rPr>
              <a:t>ページをご覧ください。</a:t>
            </a:r>
            <a:endParaRPr lang="en-US" altLang="ja-JP" dirty="0">
              <a:latin typeface="+mn-ea"/>
            </a:endParaRPr>
          </a:p>
          <a:p>
            <a:pPr eaLnBrk="1" hangingPunct="1">
              <a:spcBef>
                <a:spcPct val="0"/>
              </a:spcBef>
            </a:pPr>
            <a:r>
              <a:rPr lang="ja-JP" altLang="en-US" dirty="0">
                <a:latin typeface="+mn-ea"/>
              </a:rPr>
              <a:t>　特定外来生物による生態系等に係る被害の防止に関する法律（以下「外来生物法」といいます。）は、特定外来生物による生態系、人の生命・身体、農林水産業への被害を防止し、生物の多様性の確保、人の生命・身体の保護、農林水産業の健全な発展に寄与し、国民生活の安定向上に資するための法律です。</a:t>
            </a:r>
            <a:endParaRPr lang="en-US" altLang="ja-JP" dirty="0">
              <a:latin typeface="+mn-ea"/>
            </a:endParaRPr>
          </a:p>
          <a:p>
            <a:pPr eaLnBrk="1" hangingPunct="1">
              <a:spcBef>
                <a:spcPct val="0"/>
              </a:spcBef>
            </a:pPr>
            <a:endParaRPr lang="ja-JP" altLang="en-US" dirty="0">
              <a:latin typeface="+mn-ea"/>
            </a:endParaRPr>
          </a:p>
          <a:p>
            <a:pPr eaLnBrk="1" hangingPunct="1">
              <a:spcBef>
                <a:spcPct val="0"/>
              </a:spcBef>
            </a:pPr>
            <a:r>
              <a:rPr lang="ja-JP" altLang="en-US" dirty="0">
                <a:latin typeface="+mn-ea"/>
              </a:rPr>
              <a:t>　特定外来生物による生態系等に係る被害が生じ、又は生じるおそれがある場合において、特定外来生物による被害の発生を防止するために国が行う防除、公示された内容に従い環境大臣の確認または認定を受けた地方公共団体またはその他の者が防除として行う捕獲等は鳥獣保護管理法の適用は受けません</a:t>
            </a:r>
            <a:r>
              <a:rPr lang="en-US" altLang="ja-JP" dirty="0">
                <a:latin typeface="+mn-ea"/>
              </a:rPr>
              <a:t>(※</a:t>
            </a:r>
            <a:r>
              <a:rPr lang="ja-JP" altLang="en-US" dirty="0">
                <a:latin typeface="+mn-ea"/>
              </a:rPr>
              <a:t>１</a:t>
            </a:r>
            <a:r>
              <a:rPr lang="en-US" altLang="ja-JP" dirty="0">
                <a:latin typeface="+mn-ea"/>
              </a:rPr>
              <a:t>)</a:t>
            </a:r>
            <a:r>
              <a:rPr lang="ja-JP" altLang="en-US" dirty="0">
                <a:latin typeface="+mn-ea"/>
              </a:rPr>
              <a:t>。 </a:t>
            </a:r>
            <a:endParaRPr lang="en-US" altLang="ja-JP" dirty="0">
              <a:latin typeface="+mn-ea"/>
            </a:endParaRPr>
          </a:p>
          <a:p>
            <a:pPr eaLnBrk="1" hangingPunct="1">
              <a:spcBef>
                <a:spcPct val="0"/>
              </a:spcBef>
            </a:pPr>
            <a:r>
              <a:rPr lang="ja-JP" altLang="en-US" dirty="0">
                <a:latin typeface="+mn-ea"/>
              </a:rPr>
              <a:t>　ただし、この場合であっても、下記①から⑤の行為は、原則として行わないこととされています</a:t>
            </a:r>
            <a:r>
              <a:rPr lang="en-US" altLang="ja-JP" dirty="0">
                <a:latin typeface="+mn-ea"/>
              </a:rPr>
              <a:t>(※</a:t>
            </a:r>
            <a:r>
              <a:rPr lang="ja-JP" altLang="en-US" dirty="0">
                <a:latin typeface="+mn-ea"/>
              </a:rPr>
              <a:t>２</a:t>
            </a:r>
            <a:r>
              <a:rPr lang="en-US" altLang="ja-JP" dirty="0">
                <a:latin typeface="+mn-ea"/>
              </a:rPr>
              <a:t>)</a:t>
            </a:r>
            <a:r>
              <a:rPr lang="ja-JP" altLang="en-US" dirty="0">
                <a:latin typeface="+mn-ea"/>
              </a:rPr>
              <a:t>。</a:t>
            </a:r>
            <a:endParaRPr lang="en-US" altLang="ja-JP" dirty="0">
              <a:latin typeface="+mn-ea"/>
            </a:endParaRPr>
          </a:p>
          <a:p>
            <a:pPr eaLnBrk="1" hangingPunct="1">
              <a:spcBef>
                <a:spcPct val="0"/>
              </a:spcBef>
            </a:pPr>
            <a:endParaRPr lang="en-US" altLang="ja-JP" dirty="0">
              <a:latin typeface="+mn-ea"/>
            </a:endParaRPr>
          </a:p>
          <a:p>
            <a:r>
              <a:rPr lang="ja-JP" altLang="en-US" b="0" i="0" u="none" strike="noStrike" baseline="0" dirty="0">
                <a:solidFill>
                  <a:srgbClr val="000000"/>
                </a:solidFill>
                <a:latin typeface="+mn-ea"/>
              </a:rPr>
              <a:t>①鳥獣保護管理法第</a:t>
            </a:r>
            <a:r>
              <a:rPr lang="en-US" altLang="ja-JP" b="0" i="0" u="none" strike="noStrike" baseline="0" dirty="0">
                <a:solidFill>
                  <a:srgbClr val="000000"/>
                </a:solidFill>
                <a:latin typeface="+mn-ea"/>
              </a:rPr>
              <a:t>12</a:t>
            </a:r>
            <a:r>
              <a:rPr lang="ja-JP" altLang="en-US" b="0" i="0" u="none" strike="noStrike" baseline="0" dirty="0">
                <a:solidFill>
                  <a:srgbClr val="000000"/>
                </a:solidFill>
                <a:latin typeface="+mn-ea"/>
              </a:rPr>
              <a:t>条第１項又は第２項で禁止又は制限された捕獲</a:t>
            </a:r>
          </a:p>
          <a:p>
            <a:r>
              <a:rPr lang="ja-JP" altLang="en-US" b="0" i="0" u="none" strike="noStrike" baseline="0" dirty="0">
                <a:solidFill>
                  <a:srgbClr val="000000"/>
                </a:solidFill>
                <a:latin typeface="+mn-ea"/>
              </a:rPr>
              <a:t>②同法第</a:t>
            </a:r>
            <a:r>
              <a:rPr lang="en-US" altLang="ja-JP" b="0" i="0" u="none" strike="noStrike" baseline="0" dirty="0">
                <a:solidFill>
                  <a:srgbClr val="000000"/>
                </a:solidFill>
                <a:latin typeface="+mn-ea"/>
              </a:rPr>
              <a:t>15</a:t>
            </a:r>
            <a:r>
              <a:rPr lang="ja-JP" altLang="en-US" b="0" i="0" u="none" strike="noStrike" baseline="0" dirty="0">
                <a:solidFill>
                  <a:srgbClr val="000000"/>
                </a:solidFill>
                <a:latin typeface="+mn-ea"/>
              </a:rPr>
              <a:t>条第１項に基づき指定された指定猟法禁止区域内における同区域内において使用を禁止された猟法による捕獲 </a:t>
            </a:r>
          </a:p>
          <a:p>
            <a:r>
              <a:rPr lang="ja-JP" altLang="en-US" b="0" i="0" u="none" strike="noStrike" baseline="0" dirty="0">
                <a:solidFill>
                  <a:srgbClr val="000000"/>
                </a:solidFill>
                <a:latin typeface="+mn-ea"/>
              </a:rPr>
              <a:t>③同法第</a:t>
            </a:r>
            <a:r>
              <a:rPr lang="en-US" altLang="ja-JP" b="0" i="0" u="none" strike="noStrike" baseline="0" dirty="0">
                <a:solidFill>
                  <a:srgbClr val="000000"/>
                </a:solidFill>
                <a:latin typeface="+mn-ea"/>
              </a:rPr>
              <a:t>35</a:t>
            </a:r>
            <a:r>
              <a:rPr lang="ja-JP" altLang="en-US" b="0" i="0" u="none" strike="noStrike" baseline="0" dirty="0">
                <a:solidFill>
                  <a:srgbClr val="000000"/>
                </a:solidFill>
                <a:latin typeface="+mn-ea"/>
              </a:rPr>
              <a:t>条第１項で銃猟禁止区域として指定されている区域における銃器による防除 </a:t>
            </a:r>
          </a:p>
          <a:p>
            <a:r>
              <a:rPr lang="ja-JP" altLang="en-US" b="0" i="0" u="none" strike="noStrike" baseline="0" dirty="0">
                <a:solidFill>
                  <a:srgbClr val="000000"/>
                </a:solidFill>
                <a:latin typeface="+mn-ea"/>
              </a:rPr>
              <a:t>④同法第</a:t>
            </a:r>
            <a:r>
              <a:rPr lang="en-US" altLang="ja-JP" b="0" i="0" u="none" strike="noStrike" baseline="0" dirty="0">
                <a:solidFill>
                  <a:srgbClr val="000000"/>
                </a:solidFill>
                <a:latin typeface="+mn-ea"/>
              </a:rPr>
              <a:t>36</a:t>
            </a:r>
            <a:r>
              <a:rPr lang="ja-JP" altLang="en-US" b="0" i="0" u="none" strike="noStrike" baseline="0" dirty="0">
                <a:solidFill>
                  <a:srgbClr val="000000"/>
                </a:solidFill>
                <a:latin typeface="+mn-ea"/>
              </a:rPr>
              <a:t>条に基づき危険猟法として規定される手段による防除 </a:t>
            </a:r>
          </a:p>
          <a:p>
            <a:r>
              <a:rPr lang="ja-JP" altLang="en-US" b="0" i="0" u="none" strike="noStrike" baseline="0" dirty="0">
                <a:solidFill>
                  <a:srgbClr val="000000"/>
                </a:solidFill>
                <a:latin typeface="+mn-ea"/>
              </a:rPr>
              <a:t>⑤銃器による防除を行う場合、鳥獣保護管理法第</a:t>
            </a:r>
            <a:r>
              <a:rPr lang="en-US" altLang="ja-JP" b="0" i="0" u="none" strike="noStrike" baseline="0" dirty="0">
                <a:solidFill>
                  <a:srgbClr val="000000"/>
                </a:solidFill>
                <a:latin typeface="+mn-ea"/>
              </a:rPr>
              <a:t>38</a:t>
            </a:r>
            <a:r>
              <a:rPr lang="ja-JP" altLang="en-US" b="0" i="0" u="none" strike="noStrike" baseline="0" dirty="0">
                <a:solidFill>
                  <a:srgbClr val="000000"/>
                </a:solidFill>
                <a:latin typeface="+mn-ea"/>
              </a:rPr>
              <a:t>条において禁止されている行為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r>
              <a:rPr lang="ja-JP" altLang="en-US" b="0" i="0" u="none" strike="noStrike" baseline="0" dirty="0">
                <a:solidFill>
                  <a:srgbClr val="000000"/>
                </a:solidFill>
                <a:latin typeface="+mn-ea"/>
              </a:rPr>
              <a:t>　また、前述の場合以外における、特定外来生物の鳥獣の捕獲等は、鳥獣保護管理法に基づく許可を受けて実施することもできます。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r>
              <a:rPr lang="ja-JP" altLang="en-US" b="0" i="0" u="none" strike="noStrike" baseline="0" dirty="0">
                <a:solidFill>
                  <a:srgbClr val="000000"/>
                </a:solidFill>
                <a:latin typeface="+mn-ea"/>
              </a:rPr>
              <a:t>ただし、上記の許可や狩猟により捕獲された特定外来生物（生きているものに限る）の飼養等（飼養、保管又は運搬）などについては、外来生物法で規制されることとなりますが、外来生物法施行規則第２条第</a:t>
            </a:r>
            <a:r>
              <a:rPr lang="en-US" altLang="ja-JP" b="0" i="0" u="none" strike="noStrike" baseline="0" dirty="0">
                <a:solidFill>
                  <a:srgbClr val="000000"/>
                </a:solidFill>
                <a:latin typeface="+mn-ea"/>
              </a:rPr>
              <a:t>17</a:t>
            </a:r>
            <a:r>
              <a:rPr lang="ja-JP" altLang="en-US" b="0" i="0" u="none" strike="noStrike" baseline="0" dirty="0">
                <a:solidFill>
                  <a:srgbClr val="000000"/>
                </a:solidFill>
                <a:latin typeface="+mn-ea"/>
              </a:rPr>
              <a:t>号により、許可捕獲や狩猟等により捕獲等をした特定外来生物を処分するために一時的に保管又は運搬をする場合は当該制限の適用除外とされています。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en-US" altLang="ja-JP" b="0" i="0" u="none" strike="noStrike" baseline="0" dirty="0">
                <a:solidFill>
                  <a:srgbClr val="000000"/>
                </a:solidFill>
                <a:latin typeface="+mn-ea"/>
              </a:rPr>
              <a:t>※</a:t>
            </a:r>
            <a:r>
              <a:rPr lang="ja-JP" altLang="en-US" b="0" i="0" u="none" strike="noStrike" baseline="0" dirty="0">
                <a:solidFill>
                  <a:srgbClr val="000000"/>
                </a:solidFill>
                <a:latin typeface="+mn-ea"/>
              </a:rPr>
              <a:t>１</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改正外来生物法が施行される令和５年４月１日以降は、都道府県は、防除の確認に拠らず、当該防除の内容をインターネット等の手段を活用して公示することで、外来生物法に基づく防除を行うことができるほか、市町村や民間事業者等が受けることができる確認又は認定の要件については、公示された内容ではなく外来生物法施行規則において定める防除の確認・認定の基準により判断することとな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en-US" altLang="ja-JP" b="0" i="0" u="none" strike="noStrike" baseline="0" dirty="0">
                <a:solidFill>
                  <a:srgbClr val="000000"/>
                </a:solidFill>
                <a:latin typeface="+mn-ea"/>
              </a:rPr>
              <a:t>※</a:t>
            </a:r>
            <a:r>
              <a:rPr lang="ja-JP" altLang="en-US" b="0" i="0" u="none" strike="noStrike" baseline="0" dirty="0">
                <a:solidFill>
                  <a:srgbClr val="000000"/>
                </a:solidFill>
                <a:latin typeface="+mn-ea"/>
              </a:rPr>
              <a:t>２</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改正外来生物法が施行される令和５年４月１日以降は、鳥獣保護管理法第</a:t>
            </a:r>
            <a:r>
              <a:rPr lang="en-US" altLang="ja-JP" b="0" i="0" u="none" strike="noStrike" baseline="0" dirty="0">
                <a:solidFill>
                  <a:srgbClr val="000000"/>
                </a:solidFill>
                <a:latin typeface="+mn-ea"/>
              </a:rPr>
              <a:t>15</a:t>
            </a:r>
            <a:r>
              <a:rPr lang="ja-JP" altLang="en-US" b="0" i="0" u="none" strike="noStrike" baseline="0" dirty="0">
                <a:solidFill>
                  <a:srgbClr val="000000"/>
                </a:solidFill>
                <a:latin typeface="+mn-ea"/>
              </a:rPr>
              <a:t>条、第</a:t>
            </a:r>
            <a:r>
              <a:rPr lang="en-US" altLang="ja-JP" b="0" i="0" u="none" strike="noStrike" baseline="0" dirty="0">
                <a:solidFill>
                  <a:srgbClr val="000000"/>
                </a:solidFill>
                <a:latin typeface="+mn-ea"/>
              </a:rPr>
              <a:t>35</a:t>
            </a:r>
            <a:r>
              <a:rPr lang="ja-JP" altLang="en-US" b="0" i="0" u="none" strike="noStrike" baseline="0" dirty="0">
                <a:solidFill>
                  <a:srgbClr val="000000"/>
                </a:solidFill>
                <a:latin typeface="+mn-ea"/>
              </a:rPr>
              <a:t>条、第</a:t>
            </a:r>
            <a:r>
              <a:rPr lang="en-US" altLang="ja-JP" b="0" i="0" u="none" strike="noStrike" baseline="0" dirty="0">
                <a:solidFill>
                  <a:srgbClr val="000000"/>
                </a:solidFill>
                <a:latin typeface="+mn-ea"/>
              </a:rPr>
              <a:t>36</a:t>
            </a:r>
            <a:r>
              <a:rPr lang="ja-JP" altLang="en-US" b="0" i="0" u="none" strike="noStrike" baseline="0" dirty="0">
                <a:solidFill>
                  <a:srgbClr val="000000"/>
                </a:solidFill>
                <a:latin typeface="+mn-ea"/>
              </a:rPr>
              <a:t>条、第</a:t>
            </a:r>
            <a:r>
              <a:rPr lang="en-US" altLang="ja-JP" b="0" i="0" u="none" strike="noStrike" baseline="0" dirty="0">
                <a:solidFill>
                  <a:srgbClr val="000000"/>
                </a:solidFill>
                <a:latin typeface="+mn-ea"/>
              </a:rPr>
              <a:t>38</a:t>
            </a:r>
            <a:r>
              <a:rPr lang="ja-JP" altLang="en-US" b="0" i="0" u="none" strike="noStrike" baseline="0" dirty="0">
                <a:solidFill>
                  <a:srgbClr val="000000"/>
                </a:solidFill>
                <a:latin typeface="+mn-ea"/>
              </a:rPr>
              <a:t>条に係る行為については、適用除外の対象外となります。また、同法第</a:t>
            </a:r>
            <a:r>
              <a:rPr lang="en-US" altLang="ja-JP" b="0" i="0" u="none" strike="noStrike" baseline="0" dirty="0">
                <a:solidFill>
                  <a:srgbClr val="000000"/>
                </a:solidFill>
                <a:latin typeface="+mn-ea"/>
              </a:rPr>
              <a:t>12</a:t>
            </a:r>
            <a:r>
              <a:rPr lang="ja-JP" altLang="en-US" b="0" i="0" u="none" strike="noStrike" baseline="0" dirty="0">
                <a:solidFill>
                  <a:srgbClr val="000000"/>
                </a:solidFill>
                <a:latin typeface="+mn-ea"/>
              </a:rPr>
              <a:t>条により禁止又は制限された捕獲行為の一部は防除の確認・認定の基準により規制されます。 </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31</a:t>
            </a:fld>
            <a:endParaRPr lang="ja-JP" altLang="en-US"/>
          </a:p>
        </p:txBody>
      </p:sp>
    </p:spTree>
    <p:extLst>
      <p:ext uri="{BB962C8B-B14F-4D97-AF65-F5344CB8AC3E}">
        <p14:creationId xmlns:p14="http://schemas.microsoft.com/office/powerpoint/2010/main" val="3033926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u="none" strike="noStrike" baseline="0" dirty="0">
                <a:solidFill>
                  <a:srgbClr val="000000"/>
                </a:solidFill>
                <a:latin typeface="+mn-ea"/>
              </a:rPr>
              <a:t>自然公園法・自然環境保全法</a:t>
            </a:r>
            <a:r>
              <a:rPr kumimoji="0" lang="ja-JP" altLang="en-US" dirty="0">
                <a:solidFill>
                  <a:schemeClr val="tx1"/>
                </a:solidFill>
                <a:latin typeface="+mn-ea"/>
              </a:rPr>
              <a:t>について説明します。</a:t>
            </a:r>
            <a:endParaRPr kumimoji="0" lang="en-US" altLang="zh-TW" dirty="0">
              <a:solidFill>
                <a:schemeClr val="tx1"/>
              </a:solidFill>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32</a:t>
            </a:fld>
            <a:endParaRPr lang="ja-JP" altLang="en-US" dirty="0"/>
          </a:p>
        </p:txBody>
      </p:sp>
    </p:spTree>
    <p:extLst>
      <p:ext uri="{BB962C8B-B14F-4D97-AF65-F5344CB8AC3E}">
        <p14:creationId xmlns:p14="http://schemas.microsoft.com/office/powerpoint/2010/main" val="3557757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自然公園法に基づき指定された自然公園（国立公園、国定公園及び都道府県立自然公園）の特別地域及び特別保護地区内において、工作物の新築等の制限行為を行う場合は許可が必要です。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また、ほとんど人の手が加わっていない原生の状態が保たれている地域や優れた自然環</a:t>
            </a:r>
            <a:r>
              <a:rPr lang="ja-JP" altLang="en-US" b="0" i="0" u="none" strike="noStrike" baseline="0" dirty="0">
                <a:latin typeface="+mn-ea"/>
              </a:rPr>
              <a:t>境を維持している地域については、自然環境保全法に基づき自然環境保全地域に指定されています。</a:t>
            </a:r>
            <a:endParaRPr lang="en-US" altLang="ja-JP" b="0" i="0" u="none" strike="noStrike" baseline="0" dirty="0">
              <a:latin typeface="+mn-ea"/>
            </a:endParaRPr>
          </a:p>
          <a:p>
            <a:r>
              <a:rPr lang="ja-JP" altLang="en-US" b="0" i="0" u="none" strike="noStrike" baseline="0" dirty="0">
                <a:latin typeface="+mn-ea"/>
              </a:rPr>
              <a:t>　自然環境を保全することが特に必要な区域を原生自然環境保全地域、自然環境保全地域に指定し各種行為が制限されています。</a:t>
            </a:r>
            <a:endParaRPr lang="en-US" altLang="ja-JP" b="0" i="0" u="none" strike="noStrike" baseline="0" dirty="0">
              <a:latin typeface="+mn-ea"/>
            </a:endParaRPr>
          </a:p>
          <a:p>
            <a:r>
              <a:rPr lang="ja-JP" altLang="en-US" b="0" i="0" u="none" strike="noStrike" baseline="0" dirty="0">
                <a:latin typeface="+mn-ea"/>
              </a:rPr>
              <a:t>　これらの区域内での捕獲作業等を行う際は、必要な許可を得るほか、制限されている行為を行わないよう留意する必要があります。 </a:t>
            </a:r>
            <a:endParaRPr lang="en-US" altLang="ja-JP" b="0" i="0" u="none" strike="noStrike" baseline="0" dirty="0">
              <a:latin typeface="+mn-ea"/>
            </a:endParaRPr>
          </a:p>
          <a:p>
            <a:endParaRPr lang="en-US" altLang="ja-JP" b="0" i="0" u="none" strike="noStrike" baseline="0" dirty="0">
              <a:latin typeface="+mn-ea"/>
            </a:endParaRPr>
          </a:p>
          <a:p>
            <a:r>
              <a:rPr lang="en-US" altLang="ja-JP" b="0" i="0" u="none" strike="noStrike" baseline="0" dirty="0">
                <a:solidFill>
                  <a:srgbClr val="000000"/>
                </a:solidFill>
                <a:latin typeface="+mn-ea"/>
              </a:rPr>
              <a:t>(1) </a:t>
            </a:r>
            <a:r>
              <a:rPr lang="ja-JP" altLang="en-US" b="0" i="0" u="none" strike="noStrike" baseline="0" dirty="0">
                <a:solidFill>
                  <a:srgbClr val="000000"/>
                </a:solidFill>
                <a:latin typeface="+mn-ea"/>
              </a:rPr>
              <a:t>自然公園内の要許可行為 </a:t>
            </a:r>
          </a:p>
          <a:p>
            <a:r>
              <a:rPr lang="ja-JP" altLang="en-US" b="0" i="0" u="none" strike="noStrike" baseline="0" dirty="0">
                <a:solidFill>
                  <a:srgbClr val="000000"/>
                </a:solidFill>
                <a:latin typeface="+mn-ea"/>
              </a:rPr>
              <a:t>　自然公園内には当該公園の風致を維持するため、自然公園法第</a:t>
            </a:r>
            <a:r>
              <a:rPr lang="en-US" altLang="ja-JP" b="0" i="0" u="none" strike="noStrike" baseline="0" dirty="0">
                <a:solidFill>
                  <a:srgbClr val="000000"/>
                </a:solidFill>
                <a:latin typeface="+mn-ea"/>
              </a:rPr>
              <a:t>20</a:t>
            </a:r>
            <a:r>
              <a:rPr lang="ja-JP" altLang="en-US" b="0" i="0" u="none" strike="noStrike" baseline="0" dirty="0">
                <a:solidFill>
                  <a:srgbClr val="000000"/>
                </a:solidFill>
                <a:latin typeface="+mn-ea"/>
              </a:rPr>
              <a:t>条で特別地域が指定されています。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その中でも特に景観の維持が必要なところは同法第</a:t>
            </a:r>
            <a:r>
              <a:rPr lang="en-US" altLang="ja-JP" b="0" i="0" u="none" strike="noStrike" baseline="0" dirty="0">
                <a:solidFill>
                  <a:srgbClr val="000000"/>
                </a:solidFill>
                <a:latin typeface="+mn-ea"/>
              </a:rPr>
              <a:t>21</a:t>
            </a:r>
            <a:r>
              <a:rPr lang="ja-JP" altLang="en-US" b="0" i="0" u="none" strike="noStrike" baseline="0" dirty="0">
                <a:solidFill>
                  <a:srgbClr val="000000"/>
                </a:solidFill>
                <a:latin typeface="+mn-ea"/>
              </a:rPr>
              <a:t>条で特別保護地区に指定されています。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特別保護地区では動物の捕獲等の行為が制限されていますので、捕獲作業を行うには、国立公園では環境大臣の、国定公園では都道府県知事の許可が必要です。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特別地域内においては、工作物の新築、木竹の伐採等の行為が規制されていますが、野生鳥獣による被害を防ぐためのカメラや柵の設置、指定管理鳥獣捕獲等事業に伴う捕獲等については、許可を受けることが不要な行為も一部に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特別保護地区内においては、特別地域内の規制事項に加え、木竹の損傷、火入れやたき火等の行為も規制されています。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そのため、捕獲を行うために当該制限行為を行う場合は、環境大臣又は都道府県知事の許可が必要です。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さらに、都道府県が定める都道府県立自然公園においても、同様の制限があります。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申請が必要な行為かどうかについては、必ず各都道府県、国立公園については環境省の自然保護官事務所等にお問い合わせください。</a:t>
            </a:r>
            <a:endParaRPr lang="en-US" altLang="ja-JP" b="0" i="0" u="none" strike="noStrike" baseline="0" dirty="0">
              <a:solidFill>
                <a:srgbClr val="000000"/>
              </a:solidFill>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33</a:t>
            </a:fld>
            <a:endParaRPr lang="ja-JP" altLang="en-US"/>
          </a:p>
        </p:txBody>
      </p:sp>
    </p:spTree>
    <p:extLst>
      <p:ext uri="{BB962C8B-B14F-4D97-AF65-F5344CB8AC3E}">
        <p14:creationId xmlns:p14="http://schemas.microsoft.com/office/powerpoint/2010/main" val="1290192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b="0" i="0" u="none" strike="noStrike" baseline="0" dirty="0">
                <a:solidFill>
                  <a:srgbClr val="000000"/>
                </a:solidFill>
                <a:latin typeface="ＭＳ Ｐゴシック" panose="020B0600070205080204" pitchFamily="50" charset="-128"/>
                <a:ea typeface="ＭＳ Ｐゴシック" panose="020B0600070205080204" pitchFamily="50" charset="-128"/>
              </a:rPr>
              <a:t>(2) </a:t>
            </a:r>
            <a:r>
              <a:rPr lang="zh-TW"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自然環境保全法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自然環境が人の活動によって影響を受けることなく、原生の状態を維持している地域は自然環境保全法第</a:t>
            </a:r>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14</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条で「原生自然環境保全地域」として指定されています。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当該地域では動物の捕獲等の行為、工作物の設置、木竹の伐採・損傷、火入れ又はたき火をすること等の行為が原則として禁止されています。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また、「自然環境保全地域」の「特別地区」、「普通地区」において、捕獲を行うために工作物の新築や木竹の伐採等の制限行為を行う場合は、事前に環境大臣の許可もしくは届出が必要となりますので、各地方環境事務所又は自然保護官事務所に申請をしてください。</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さらに、都道府県が定める都道府県自然環境保全地域においても、同様の制限がありますので、詳細は各都道府県にお問い合わせください。 </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34</a:t>
            </a:fld>
            <a:endParaRPr lang="ja-JP" altLang="en-US"/>
          </a:p>
        </p:txBody>
      </p:sp>
    </p:spTree>
    <p:extLst>
      <p:ext uri="{BB962C8B-B14F-4D97-AF65-F5344CB8AC3E}">
        <p14:creationId xmlns:p14="http://schemas.microsoft.com/office/powerpoint/2010/main" val="340149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森林関係法令</a:t>
            </a:r>
            <a:r>
              <a:rPr kumimoji="0" lang="ja-JP" altLang="en-US" dirty="0">
                <a:solidFill>
                  <a:schemeClr val="tx1"/>
                </a:solidFill>
                <a:latin typeface="ＭＳ Ｐゴシック" panose="020B0600070205080204" pitchFamily="50" charset="-128"/>
                <a:ea typeface="ＭＳ Ｐゴシック" panose="020B0600070205080204" pitchFamily="50" charset="-128"/>
              </a:rPr>
              <a:t>について説明します。</a:t>
            </a:r>
            <a:endParaRPr kumimoji="0" lang="en-US" altLang="zh-TW"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35</a:t>
            </a:fld>
            <a:endParaRPr lang="ja-JP" altLang="en-US" dirty="0"/>
          </a:p>
        </p:txBody>
      </p:sp>
    </p:spTree>
    <p:extLst>
      <p:ext uri="{BB962C8B-B14F-4D97-AF65-F5344CB8AC3E}">
        <p14:creationId xmlns:p14="http://schemas.microsoft.com/office/powerpoint/2010/main" val="390064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(1) </a:t>
            </a:r>
            <a:r>
              <a:rPr lang="ja-JP" altLang="en-US" b="0" i="0" u="none" strike="noStrike" baseline="0" dirty="0">
                <a:solidFill>
                  <a:srgbClr val="000000"/>
                </a:solidFill>
                <a:latin typeface="+mn-ea"/>
              </a:rPr>
              <a:t>森林法 </a:t>
            </a:r>
          </a:p>
          <a:p>
            <a:r>
              <a:rPr lang="ja-JP" altLang="en-US" b="0" i="0" u="none" strike="noStrike" baseline="0" dirty="0">
                <a:solidFill>
                  <a:srgbClr val="000000"/>
                </a:solidFill>
                <a:latin typeface="+mn-ea"/>
              </a:rPr>
              <a:t>　国有林や民有林においては、森林所有者の許可等無く木竹の伐採等を行わないように留意する必要があります。 </a:t>
            </a:r>
          </a:p>
          <a:p>
            <a:r>
              <a:rPr lang="ja-JP" altLang="en-US" b="0" i="0" u="none" strike="noStrike" baseline="0" dirty="0">
                <a:solidFill>
                  <a:srgbClr val="000000"/>
                </a:solidFill>
                <a:latin typeface="+mn-ea"/>
              </a:rPr>
              <a:t>　また、本法第</a:t>
            </a:r>
            <a:r>
              <a:rPr lang="en-US" altLang="ja-JP" b="0" i="0" u="none" strike="noStrike" baseline="0" dirty="0">
                <a:solidFill>
                  <a:srgbClr val="000000"/>
                </a:solidFill>
                <a:latin typeface="+mn-ea"/>
              </a:rPr>
              <a:t>25</a:t>
            </a:r>
            <a:r>
              <a:rPr lang="ja-JP" altLang="en-US" b="0" i="0" u="none" strike="noStrike" baseline="0" dirty="0">
                <a:solidFill>
                  <a:srgbClr val="000000"/>
                </a:solidFill>
                <a:latin typeface="+mn-ea"/>
              </a:rPr>
              <a:t>条及び第</a:t>
            </a:r>
            <a:r>
              <a:rPr lang="en-US" altLang="ja-JP" b="0" i="0" u="none" strike="noStrike" baseline="0" dirty="0">
                <a:solidFill>
                  <a:srgbClr val="000000"/>
                </a:solidFill>
                <a:latin typeface="+mn-ea"/>
              </a:rPr>
              <a:t>25</a:t>
            </a:r>
            <a:r>
              <a:rPr lang="ja-JP" altLang="en-US" b="0" i="0" u="none" strike="noStrike" baseline="0" dirty="0">
                <a:solidFill>
                  <a:srgbClr val="000000"/>
                </a:solidFill>
                <a:latin typeface="+mn-ea"/>
              </a:rPr>
              <a:t>条の２により保安林に指定された森林において、立木の伐採、立竹の伐採、立木の損傷、下草等の採取、開墾その他の土地の形質の変更を行う場合は、本法第</a:t>
            </a:r>
            <a:r>
              <a:rPr lang="en-US" altLang="ja-JP" b="0" i="0" u="none" strike="noStrike" baseline="0" dirty="0">
                <a:solidFill>
                  <a:srgbClr val="000000"/>
                </a:solidFill>
                <a:latin typeface="+mn-ea"/>
              </a:rPr>
              <a:t>34</a:t>
            </a:r>
            <a:r>
              <a:rPr lang="ja-JP" altLang="en-US" b="0" i="0" u="none" strike="noStrike" baseline="0" dirty="0">
                <a:solidFill>
                  <a:srgbClr val="000000"/>
                </a:solidFill>
                <a:latin typeface="+mn-ea"/>
              </a:rPr>
              <a:t>条に基づき、都道府県知事の許可が必要です。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36</a:t>
            </a:fld>
            <a:endParaRPr lang="ja-JP" altLang="en-US"/>
          </a:p>
        </p:txBody>
      </p:sp>
    </p:spTree>
    <p:extLst>
      <p:ext uri="{BB962C8B-B14F-4D97-AF65-F5344CB8AC3E}">
        <p14:creationId xmlns:p14="http://schemas.microsoft.com/office/powerpoint/2010/main" val="2948361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(2) </a:t>
            </a:r>
            <a:r>
              <a:rPr lang="ja-JP" altLang="en-US" b="0" i="0" u="none" strike="noStrike" baseline="0" dirty="0">
                <a:solidFill>
                  <a:srgbClr val="000000"/>
                </a:solidFill>
                <a:latin typeface="+mn-ea"/>
              </a:rPr>
              <a:t>国有林野管理経営規程 </a:t>
            </a:r>
          </a:p>
          <a:p>
            <a:r>
              <a:rPr lang="ja-JP" altLang="en-US" b="0" i="0" u="none" strike="noStrike" baseline="0" dirty="0">
                <a:solidFill>
                  <a:srgbClr val="000000"/>
                </a:solidFill>
                <a:latin typeface="+mn-ea"/>
              </a:rPr>
              <a:t>　国有林野に入林するときは、管轄する森林管理署等へ入林届を提出する必要があります。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国有林野内では伐採作業や治山工事等のために多くの人が入林していることから、事故防止のため立入禁止区域を設定しています。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森林管理署等で配布している最新の立入禁止区域図で立入禁止区域を確認し、遵守するとともに、安全確保のため森林管理署等の指示に従ってください。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37</a:t>
            </a:fld>
            <a:endParaRPr lang="ja-JP" altLang="en-US"/>
          </a:p>
        </p:txBody>
      </p:sp>
    </p:spTree>
    <p:extLst>
      <p:ext uri="{BB962C8B-B14F-4D97-AF65-F5344CB8AC3E}">
        <p14:creationId xmlns:p14="http://schemas.microsoft.com/office/powerpoint/2010/main" val="3351593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b="0" i="0" u="none" strike="noStrike" baseline="0">
                <a:solidFill>
                  <a:srgbClr val="000000"/>
                </a:solidFill>
                <a:latin typeface="+mn-ea"/>
                <a:ea typeface="+mn-ea"/>
              </a:rPr>
              <a:t>その他関係法令について説明します。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38</a:t>
            </a:fld>
            <a:endParaRPr lang="ja-JP" altLang="en-US" dirty="0"/>
          </a:p>
        </p:txBody>
      </p:sp>
    </p:spTree>
    <p:extLst>
      <p:ext uri="{BB962C8B-B14F-4D97-AF65-F5344CB8AC3E}">
        <p14:creationId xmlns:p14="http://schemas.microsoft.com/office/powerpoint/2010/main" val="773257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(1)</a:t>
            </a:r>
            <a:r>
              <a:rPr lang="ja-JP" altLang="en-US" b="0" i="0" u="none" strike="noStrike" baseline="0" dirty="0">
                <a:solidFill>
                  <a:srgbClr val="000000"/>
                </a:solidFill>
                <a:latin typeface="+mn-ea"/>
              </a:rPr>
              <a:t>電波法</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連絡用無線機やドッグマーカー等を使用する場合は、電波法を遵守してください。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指定管理鳥獣捕獲等事業等の事業で使用する連絡用無線機は、デジタル簡易無線（登録局）を推奨します。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デジタル簡易無線は、無線局の登録により使用でき、操作するための無線従事者資格は不要です。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また、都道府県や認定鳥獣捕獲等事業者がデジタル簡易無線を整備し、捕獲従事者が借り受けて使用することも可能です。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令和３年３月に電波法関連省令が改正され、アマチュア無線を社会貢献活動等で活用できることが明確化され、地域の狩猟団体が地方公共団体からの委託等を受けて実施する指定管理鳥獣捕獲等事業や有害鳥獣捕獲等においても、アマチュア無線の活用が可能になりました。</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ただし、営利を目的とした団体・法人が実施する指定管理鳥獣捕獲等事業等は除きます。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アマチュア無線の使用にあたっては、区域を管轄する総合通信局に確認の上、適切に使用してください。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狩猟犬やわな等に設置する発信器（ドッグマーカー等）は、電波法に定める技術基準に適合するマーク「技適マーク」の付いた無線設備を使用してください。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技術基準に適合しない発信機の電波は、消防無線等の重要無線通信に妨害を与える場合がありますので、使用しないでください。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r>
              <a:rPr lang="ja-JP" altLang="en-US" b="0" i="0" u="none" strike="noStrike" baseline="0" dirty="0">
                <a:solidFill>
                  <a:srgbClr val="000000"/>
                </a:solidFill>
                <a:latin typeface="+mn-ea"/>
              </a:rPr>
              <a:t>　電波法令や無線局の手続き等に関する詳細は、各地の総合通信局等にお問い合わせください。 </a:t>
            </a:r>
            <a:endParaRPr lang="en-US" altLang="ja-JP" b="0" i="0" u="none" strike="noStrike" baseline="0" dirty="0">
              <a:solidFill>
                <a:srgbClr val="000000"/>
              </a:solidFill>
              <a:latin typeface="+mn-ea"/>
            </a:endParaRPr>
          </a:p>
          <a:p>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39</a:t>
            </a:fld>
            <a:endParaRPr lang="ja-JP" altLang="en-US"/>
          </a:p>
        </p:txBody>
      </p:sp>
    </p:spTree>
    <p:extLst>
      <p:ext uri="{BB962C8B-B14F-4D97-AF65-F5344CB8AC3E}">
        <p14:creationId xmlns:p14="http://schemas.microsoft.com/office/powerpoint/2010/main" val="42083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3AD47BDE-7A87-4816-9991-28C4C4C1D8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DB7FF3D8-A1C3-49BC-991A-27C83D6FF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鳥獣保護管理法は、鳥獣の保護及び管理を図るための事業を実施するとともに、猟具の使用に係る危険を予防することにより、鳥獣の保護及び管理並びに狩猟の適正化を図り、もって生物の多様性の確保、生活環境の保全及び農林水産業の健全な発展に寄与することを通じて、自然環境の恵沢を享受できる国民生活の確保及び地域社会の健全な発展に資することを目的としています。 </a:t>
            </a:r>
          </a:p>
          <a:p>
            <a:pPr eaLnBrk="1" hangingPunct="1">
              <a:spcBef>
                <a:spcPct val="0"/>
              </a:spcBef>
            </a:pPr>
            <a:endParaRPr lang="ja-JP" altLang="en-US" dirty="0"/>
          </a:p>
          <a:p>
            <a:pPr eaLnBrk="1" hangingPunct="1">
              <a:spcBef>
                <a:spcPct val="0"/>
              </a:spcBef>
            </a:pPr>
            <a:r>
              <a:rPr lang="ja-JP" altLang="en-US" dirty="0"/>
              <a:t>　この目的を達成するため、鳥獣保護管理法には、鳥獣の保護及び管理を図るための事業の実施や猟具の使用に係る危険の予防に関する規定等が定められています。 </a:t>
            </a:r>
          </a:p>
          <a:p>
            <a:pPr eaLnBrk="1" hangingPunct="1">
              <a:spcBef>
                <a:spcPct val="0"/>
              </a:spcBef>
            </a:pPr>
            <a:endParaRPr lang="ja-JP" altLang="en-US" dirty="0"/>
          </a:p>
          <a:p>
            <a:pPr eaLnBrk="1" hangingPunct="1">
              <a:spcBef>
                <a:spcPct val="0"/>
              </a:spcBef>
            </a:pPr>
            <a:r>
              <a:rPr lang="ja-JP" altLang="en-US" dirty="0"/>
              <a:t>　ここで言う生物多様性の確保とは、「生物多様性の構成員である鳥獣の保全、また鳥獣による生態系被害の防止」、生活環境の保全とは、「鳥獣による人身被害、交通被害、建物被害等の生活環境被害の防止」、農林水産業の健全な発展とは、「鳥獣による農林水産物の被害の防止」です。</a:t>
            </a:r>
          </a:p>
          <a:p>
            <a:pPr eaLnBrk="1" hangingPunct="1">
              <a:spcBef>
                <a:spcPct val="0"/>
              </a:spcBef>
            </a:pPr>
            <a:endParaRPr lang="en-US" altLang="ja-JP" dirty="0"/>
          </a:p>
          <a:p>
            <a:pPr eaLnBrk="1" hangingPunct="1">
              <a:spcBef>
                <a:spcPct val="0"/>
              </a:spcBef>
            </a:pPr>
            <a:r>
              <a:rPr lang="ja-JP" altLang="en-US" dirty="0"/>
              <a:t>　捕獲事業を行う際には、捕獲事業の目的が「生物多様性の確保」「生活環境の保全」「農林水産業の健全な発展」にあるということを意識してください。</a:t>
            </a:r>
          </a:p>
          <a:p>
            <a:pPr eaLnBrk="1" hangingPunct="1">
              <a:spcBef>
                <a:spcPct val="0"/>
              </a:spcBef>
            </a:pPr>
            <a:endParaRPr lang="ja-JP" altLang="en-US" dirty="0"/>
          </a:p>
          <a:p>
            <a:pPr eaLnBrk="1" hangingPunct="1">
              <a:spcBef>
                <a:spcPct val="0"/>
              </a:spcBef>
            </a:pPr>
            <a:r>
              <a:rPr lang="ja-JP" altLang="en-US" dirty="0"/>
              <a:t>　被害を発生させる鳥獣であっても、捕獲をして絶滅させてもよいということではなく、生物多様性の一員である鳥獣種の存続、遺伝的な多様性を保全するため地域個体群の保全、農作物や生活環境被害の軽減、それらも考慮して捕獲を行う必要があります。</a:t>
            </a:r>
          </a:p>
          <a:p>
            <a:pPr eaLnBrk="1" hangingPunct="1">
              <a:spcBef>
                <a:spcPct val="0"/>
              </a:spcBef>
            </a:pPr>
            <a:endParaRPr lang="ja-JP" altLang="en-US" dirty="0"/>
          </a:p>
          <a:p>
            <a:pPr eaLnBrk="1" hangingPunct="1">
              <a:spcBef>
                <a:spcPct val="0"/>
              </a:spcBef>
            </a:pPr>
            <a:r>
              <a:rPr lang="ja-JP" altLang="en-US" dirty="0"/>
              <a:t>なお、鳥獣保護管理法では、「鳥獣」を「鳥類又は哺乳類に属する野生動物」と定義しています。</a:t>
            </a:r>
          </a:p>
          <a:p>
            <a:pPr eaLnBrk="1" hangingPunct="1">
              <a:spcBef>
                <a:spcPct val="0"/>
              </a:spcBef>
            </a:pPr>
            <a:endParaRPr lang="en-US" altLang="ja-JP" dirty="0"/>
          </a:p>
        </p:txBody>
      </p:sp>
      <p:sp>
        <p:nvSpPr>
          <p:cNvPr id="18436" name="スライド番号プレースホルダー 3">
            <a:extLst>
              <a:ext uri="{FF2B5EF4-FFF2-40B4-BE49-F238E27FC236}">
                <a16:creationId xmlns:a16="http://schemas.microsoft.com/office/drawing/2014/main" id="{491D92BE-32FA-4D59-9B91-73A8281D0F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C012435-CD18-47C8-B3DD-0376111F2B43}" type="slidenum">
              <a:rPr lang="ja-JP" altLang="en-US" smtClean="0"/>
              <a:pPr/>
              <a:t>4</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(2) </a:t>
            </a:r>
            <a:r>
              <a:rPr lang="ja-JP" altLang="en-US" b="0" i="0" u="none" strike="noStrike" baseline="0" dirty="0">
                <a:solidFill>
                  <a:srgbClr val="000000"/>
                </a:solidFill>
                <a:latin typeface="+mn-ea"/>
              </a:rPr>
              <a:t>廃棄物の処理及び清掃に関する法律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鳥獣保護管理法に従い、生態系に影響を与えないような適切な方法で、捕獲等をした場所に埋設された捕獲物等については、廃棄物の処理及び清掃に関する法律第</a:t>
            </a:r>
            <a:r>
              <a:rPr lang="en-US" altLang="ja-JP" b="0" i="0" u="none" strike="noStrike" baseline="0" dirty="0">
                <a:solidFill>
                  <a:srgbClr val="000000"/>
                </a:solidFill>
                <a:latin typeface="+mn-ea"/>
              </a:rPr>
              <a:t>16</a:t>
            </a:r>
            <a:r>
              <a:rPr lang="ja-JP" altLang="en-US" b="0" i="0" u="none" strike="noStrike" baseline="0" dirty="0">
                <a:solidFill>
                  <a:srgbClr val="000000"/>
                </a:solidFill>
                <a:latin typeface="+mn-ea"/>
              </a:rPr>
              <a:t>条で禁止している不法投棄には該当しません。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しかし、生活環境の保全上支障が生じ、又は生ずるおそれがあると認められる場合は、同法第</a:t>
            </a:r>
            <a:r>
              <a:rPr lang="en-US" altLang="ja-JP" b="0" i="0" u="none" strike="noStrike" baseline="0" dirty="0">
                <a:solidFill>
                  <a:srgbClr val="000000"/>
                </a:solidFill>
                <a:latin typeface="+mn-ea"/>
              </a:rPr>
              <a:t>19</a:t>
            </a:r>
            <a:r>
              <a:rPr lang="ja-JP" altLang="en-US" b="0" i="0" u="none" strike="noStrike" baseline="0" dirty="0">
                <a:solidFill>
                  <a:srgbClr val="000000"/>
                </a:solidFill>
                <a:latin typeface="+mn-ea"/>
              </a:rPr>
              <a:t>条の４に規定する措置命令の対象となります。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詳細は各地方公共団体にお問い合わせください。 </a:t>
            </a:r>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40</a:t>
            </a:fld>
            <a:endParaRPr lang="ja-JP" altLang="en-US"/>
          </a:p>
        </p:txBody>
      </p:sp>
    </p:spTree>
    <p:extLst>
      <p:ext uri="{BB962C8B-B14F-4D97-AF65-F5344CB8AC3E}">
        <p14:creationId xmlns:p14="http://schemas.microsoft.com/office/powerpoint/2010/main" val="3983782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b="0" i="0" u="none" strike="noStrike" baseline="0" dirty="0">
                <a:solidFill>
                  <a:srgbClr val="000000"/>
                </a:solidFill>
                <a:latin typeface="ＭＳ Ｐゴシック" panose="020B0600070205080204" pitchFamily="50" charset="-128"/>
                <a:ea typeface="ＭＳ Ｐゴシック" panose="020B0600070205080204" pitchFamily="50" charset="-128"/>
              </a:rPr>
              <a:t>(3) </a:t>
            </a:r>
            <a:r>
              <a:rPr lang="zh-TW"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文化財保護法 </a:t>
            </a: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文部科学大臣は、文化財保護法の規定により、学術上価値の高い動植物及び地質鉱物のうち重要なものを国の天然記念物に、天然記念物のうち特に重要なものを特別天然記念物に指定することができます。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ニホンカモシカや下北半島のニホンザル等は、特別天然記念物又は天然記念物に指定されており、捕獲等をしようとするときは、同法第</a:t>
            </a:r>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125</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条第１項の規定により、現状変更等についての文化庁長官の許可を受けなければなりません。</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文化庁長官の許可の申請を行うための書類の提出は、同法第</a:t>
            </a:r>
            <a:r>
              <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rPr>
              <a:t>188</a:t>
            </a:r>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条第１項の規定により、都道府県の教育委員会（当該天然記念物が指定都市の区域内に存する場合は当該指定都市の教育委員会）を経由して行うこととされています。</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許可の申請を行う場合は、都道府県の教育委員会（当該天然記念物が指定都市の区域内に存する場合は当該指定都市の教育委員会）又は関係する市町村教育委員会に相談するようにしてください。</a:t>
            </a:r>
            <a:endParaRPr lang="en-US" altLang="ja-JP"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b="0" i="0" u="none" strike="noStrike" baseline="0" dirty="0">
                <a:solidFill>
                  <a:srgbClr val="000000"/>
                </a:solidFill>
                <a:latin typeface="ＭＳ Ｐゴシック" panose="020B0600070205080204" pitchFamily="50" charset="-128"/>
                <a:ea typeface="ＭＳ Ｐゴシック" panose="020B0600070205080204" pitchFamily="50" charset="-128"/>
              </a:rPr>
              <a:t>　なお、地方公共団体が指定する天然記念物等と重複している場合もあり、同様の制限等がありますので、詳細は各地方公共団体にお問い合わせください。 </a:t>
            </a:r>
            <a:endParaRPr lang="en-US" altLang="ja-JP" dirty="0">
              <a:latin typeface="ＭＳ Ｐゴシック" panose="020B0600070205080204" pitchFamily="50" charset="-128"/>
              <a:ea typeface="ＭＳ Ｐゴシック" panose="020B0600070205080204" pitchFamily="50" charset="-128"/>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41</a:t>
            </a:fld>
            <a:endParaRPr lang="ja-JP" altLang="en-US"/>
          </a:p>
        </p:txBody>
      </p:sp>
    </p:spTree>
    <p:extLst>
      <p:ext uri="{BB962C8B-B14F-4D97-AF65-F5344CB8AC3E}">
        <p14:creationId xmlns:p14="http://schemas.microsoft.com/office/powerpoint/2010/main" val="835384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15F666E8-0BC0-4293-BBE5-F6A37B741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E72894D-D026-4256-AC63-E12339DAC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0" i="0" u="none" strike="noStrike" baseline="0" dirty="0">
                <a:solidFill>
                  <a:srgbClr val="000000"/>
                </a:solidFill>
                <a:latin typeface="+mn-ea"/>
              </a:rPr>
              <a:t>(4) </a:t>
            </a:r>
            <a:r>
              <a:rPr lang="ja-JP" altLang="en-US" b="0" i="0" u="none" strike="noStrike" baseline="0" dirty="0">
                <a:solidFill>
                  <a:srgbClr val="000000"/>
                </a:solidFill>
                <a:latin typeface="+mn-ea"/>
              </a:rPr>
              <a:t>動物の愛護及び管理に関する法律 </a:t>
            </a:r>
          </a:p>
          <a:p>
            <a:r>
              <a:rPr lang="ja-JP" altLang="en-US" b="0" i="0" u="none" strike="noStrike" baseline="0" dirty="0">
                <a:solidFill>
                  <a:srgbClr val="000000"/>
                </a:solidFill>
                <a:latin typeface="+mn-ea"/>
              </a:rPr>
              <a:t>　動物の愛護及び管理に関する法律（以下「動物愛護管理法」といいます。）では、動物を飼育する飼い主の責務が定められています。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猟犬を用いる場合、飼い主は、人や他の飼育動物に危害を加えないように管理をすること、マイクロチップや首輪、鑑札等の所有明示措置を講じること、最期まで責任をもって飼育（終生飼養）すること等が必要にな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現在飼養している猟犬については、マイクロチップの装着が推奨されています。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マイクロチップを装着した場合、登録することが飼い主の義務です。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また、猟犬を捕獲現場に置いてくる行為は、動物愛護管理法の遺棄（罰金</a:t>
            </a:r>
            <a:r>
              <a:rPr lang="en-US" altLang="ja-JP" b="0" i="0" u="none" strike="noStrike" baseline="0" dirty="0">
                <a:solidFill>
                  <a:srgbClr val="000000"/>
                </a:solidFill>
                <a:latin typeface="+mn-ea"/>
              </a:rPr>
              <a:t>100</a:t>
            </a:r>
            <a:r>
              <a:rPr lang="ja-JP" altLang="en-US" b="0" i="0" u="none" strike="noStrike" baseline="0" dirty="0">
                <a:solidFill>
                  <a:srgbClr val="000000"/>
                </a:solidFill>
                <a:latin typeface="+mn-ea"/>
              </a:rPr>
              <a:t>万円以下）となる可能性があります。 </a:t>
            </a:r>
            <a:endParaRPr lang="en-US" altLang="ja-JP" dirty="0">
              <a:latin typeface="+mn-ea"/>
            </a:endParaRPr>
          </a:p>
        </p:txBody>
      </p:sp>
      <p:sp>
        <p:nvSpPr>
          <p:cNvPr id="55300" name="スライド番号プレースホルダー 3">
            <a:extLst>
              <a:ext uri="{FF2B5EF4-FFF2-40B4-BE49-F238E27FC236}">
                <a16:creationId xmlns:a16="http://schemas.microsoft.com/office/drawing/2014/main" id="{37181CD9-41EE-4EDE-A099-ACC4DFCE7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810195-277C-4ECE-B8D1-ED80C41AFD0E}" type="slidenum">
              <a:rPr lang="ja-JP" altLang="en-US" smtClean="0"/>
              <a:pPr/>
              <a:t>42</a:t>
            </a:fld>
            <a:endParaRPr lang="ja-JP" altLang="en-US"/>
          </a:p>
        </p:txBody>
      </p:sp>
    </p:spTree>
    <p:extLst>
      <p:ext uri="{BB962C8B-B14F-4D97-AF65-F5344CB8AC3E}">
        <p14:creationId xmlns:p14="http://schemas.microsoft.com/office/powerpoint/2010/main" val="32094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　次に、</a:t>
            </a:r>
            <a:r>
              <a:rPr lang="en-US" altLang="ja-JP" dirty="0"/>
              <a:t>2014</a:t>
            </a:r>
            <a:r>
              <a:rPr lang="ja-JP" altLang="en-US" dirty="0"/>
              <a:t>年（平成</a:t>
            </a:r>
            <a:r>
              <a:rPr lang="en-US" altLang="ja-JP" dirty="0"/>
              <a:t>26</a:t>
            </a:r>
            <a:r>
              <a:rPr lang="ja-JP" altLang="en-US" dirty="0"/>
              <a:t>年）に改正された鳥獣保護管理法の施策体系を見ていきましょう。</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5</a:t>
            </a:fld>
            <a:endParaRPr lang="ja-JP" altLang="en-US" dirty="0"/>
          </a:p>
        </p:txBody>
      </p:sp>
    </p:spTree>
    <p:extLst>
      <p:ext uri="{BB962C8B-B14F-4D97-AF65-F5344CB8AC3E}">
        <p14:creationId xmlns:p14="http://schemas.microsoft.com/office/powerpoint/2010/main" val="310668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DD1D1B9D-E3C7-4E29-AD6E-F21A849CD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A2D8031B-79B4-4FDA-9385-2A0A699BC5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図は、講習テキストの</a:t>
            </a:r>
            <a:r>
              <a:rPr lang="en-US" altLang="ja-JP" dirty="0"/>
              <a:t>19</a:t>
            </a:r>
            <a:r>
              <a:rPr lang="ja-JP" altLang="en-US" dirty="0"/>
              <a:t>ページにある鳥獣保護管理法の施策体系を簡略化したものです。</a:t>
            </a:r>
            <a:endParaRPr lang="en-US" altLang="ja-JP" dirty="0"/>
          </a:p>
          <a:p>
            <a:pPr eaLnBrk="1" hangingPunct="1">
              <a:spcBef>
                <a:spcPct val="0"/>
              </a:spcBef>
            </a:pPr>
            <a:endParaRPr lang="en-US" altLang="ja-JP" dirty="0"/>
          </a:p>
          <a:p>
            <a:pPr eaLnBrk="1" hangingPunct="1">
              <a:spcBef>
                <a:spcPct val="0"/>
              </a:spcBef>
            </a:pPr>
            <a:r>
              <a:rPr lang="ja-JP" altLang="en-US" dirty="0"/>
              <a:t>　鳥獣保護管理法では、国が鳥獣の保護及び管理の事業の基本指針を定め、都道府県がそれに基づき、各都道府県の鳥獣保護管理事業計画を策定しています。</a:t>
            </a:r>
            <a:endParaRPr lang="en-US" altLang="ja-JP" dirty="0"/>
          </a:p>
          <a:p>
            <a:pPr eaLnBrk="1" hangingPunct="1">
              <a:spcBef>
                <a:spcPct val="0"/>
              </a:spcBef>
            </a:pPr>
            <a:endParaRPr lang="en-US" altLang="ja-JP" dirty="0"/>
          </a:p>
          <a:p>
            <a:pPr eaLnBrk="1" hangingPunct="1">
              <a:spcBef>
                <a:spcPct val="0"/>
              </a:spcBef>
            </a:pPr>
            <a:r>
              <a:rPr lang="ja-JP" altLang="en-US" dirty="0"/>
              <a:t>　</a:t>
            </a:r>
            <a:r>
              <a:rPr lang="en-US" altLang="ja-JP" dirty="0"/>
              <a:t>2014</a:t>
            </a:r>
            <a:r>
              <a:rPr lang="ja-JP" altLang="en-US" dirty="0"/>
              <a:t>（平成</a:t>
            </a:r>
            <a:r>
              <a:rPr lang="en-US" altLang="ja-JP" dirty="0"/>
              <a:t>26</a:t>
            </a:r>
            <a:r>
              <a:rPr lang="ja-JP" altLang="en-US" dirty="0"/>
              <a:t>）年に改正された鳥獣保護管理法では、これまでの計画制度について、新たに法目的に加えた「鳥獣の管理」を含む計画制度を見直し、都道府県知事が鳥獣全般を対象として策定する「鳥獣保護事業計画」を「鳥獣保護管理事業計画」に改めました。 </a:t>
            </a:r>
          </a:p>
          <a:p>
            <a:pPr eaLnBrk="1" hangingPunct="1">
              <a:spcBef>
                <a:spcPct val="0"/>
              </a:spcBef>
            </a:pPr>
            <a:endParaRPr lang="en-US" altLang="ja-JP" dirty="0"/>
          </a:p>
          <a:p>
            <a:pPr eaLnBrk="1" hangingPunct="1">
              <a:spcBef>
                <a:spcPct val="0"/>
              </a:spcBef>
            </a:pPr>
            <a:r>
              <a:rPr lang="ja-JP" altLang="en-US" dirty="0"/>
              <a:t>　また、　都道府県が策定した鳥獣保護管理事業計画において、捕獲許可の運用、必要に応じて、</a:t>
            </a:r>
            <a:endParaRPr lang="en-US" altLang="ja-JP" dirty="0"/>
          </a:p>
          <a:p>
            <a:pPr eaLnBrk="1" hangingPunct="1">
              <a:spcBef>
                <a:spcPct val="0"/>
              </a:spcBef>
            </a:pPr>
            <a:r>
              <a:rPr lang="ja-JP" altLang="en-US" dirty="0"/>
              <a:t>・生息数が減少している鳥獣などは第一種特定鳥獣保護計画、</a:t>
            </a:r>
            <a:endParaRPr lang="en-US" altLang="ja-JP" dirty="0"/>
          </a:p>
          <a:p>
            <a:pPr eaLnBrk="1" hangingPunct="1">
              <a:spcBef>
                <a:spcPct val="0"/>
              </a:spcBef>
            </a:pPr>
            <a:r>
              <a:rPr lang="ja-JP" altLang="en-US" dirty="0"/>
              <a:t>・生息数が増加し、被害が深刻化している鳥獣などは第二種特定鳥獣管理計画</a:t>
            </a:r>
            <a:endParaRPr lang="en-US" altLang="ja-JP" dirty="0"/>
          </a:p>
          <a:p>
            <a:pPr eaLnBrk="1" hangingPunct="1">
              <a:spcBef>
                <a:spcPct val="0"/>
              </a:spcBef>
            </a:pPr>
            <a:r>
              <a:rPr lang="ja-JP" altLang="en-US" dirty="0"/>
              <a:t>を、策定することになりました。</a:t>
            </a:r>
            <a:endParaRPr lang="en-US" altLang="ja-JP" dirty="0"/>
          </a:p>
          <a:p>
            <a:pPr eaLnBrk="1" hangingPunct="1">
              <a:spcBef>
                <a:spcPct val="0"/>
              </a:spcBef>
            </a:pPr>
            <a:endParaRPr lang="en-US" altLang="ja-JP" dirty="0"/>
          </a:p>
          <a:p>
            <a:pPr eaLnBrk="1" hangingPunct="1">
              <a:spcBef>
                <a:spcPct val="0"/>
              </a:spcBef>
            </a:pPr>
            <a:r>
              <a:rPr lang="ja-JP" altLang="en-US" dirty="0"/>
              <a:t>　鳥獣の施策は、国と都道府県が役割分担しています。各主体の役割は、次項で詳しく説明しますが、</a:t>
            </a:r>
            <a:endParaRPr lang="en-US" altLang="ja-JP" dirty="0"/>
          </a:p>
          <a:p>
            <a:pPr eaLnBrk="1" hangingPunct="1">
              <a:spcBef>
                <a:spcPct val="0"/>
              </a:spcBef>
            </a:pPr>
            <a:r>
              <a:rPr lang="ja-JP" altLang="en-US" dirty="0"/>
              <a:t>この図をみると、国の役割は、</a:t>
            </a:r>
            <a:endParaRPr lang="en-US" altLang="ja-JP" dirty="0"/>
          </a:p>
          <a:p>
            <a:pPr eaLnBrk="1" hangingPunct="1">
              <a:spcBef>
                <a:spcPct val="0"/>
              </a:spcBef>
            </a:pPr>
            <a:r>
              <a:rPr lang="ja-JP" altLang="en-US" dirty="0"/>
              <a:t>・国際的、全国的な鳥獣の保護の観点から国指定鳥獣保護区の指定する</a:t>
            </a:r>
            <a:endParaRPr lang="en-US" altLang="ja-JP" dirty="0"/>
          </a:p>
          <a:p>
            <a:pPr eaLnBrk="1" hangingPunct="1">
              <a:spcBef>
                <a:spcPct val="0"/>
              </a:spcBef>
            </a:pPr>
            <a:r>
              <a:rPr lang="ja-JP" altLang="en-US" dirty="0"/>
              <a:t>・狩猟鳥獣の指定</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・狩猟制度の管理</a:t>
            </a:r>
            <a:endParaRPr lang="en-US" altLang="ja-JP" dirty="0"/>
          </a:p>
          <a:p>
            <a:pPr eaLnBrk="1" hangingPunct="1">
              <a:spcBef>
                <a:spcPct val="0"/>
              </a:spcBef>
            </a:pPr>
            <a:r>
              <a:rPr lang="ja-JP" altLang="en-US" dirty="0"/>
              <a:t>・指定管理鳥獣の指定</a:t>
            </a:r>
            <a:endParaRPr lang="en-US" altLang="ja-JP" dirty="0"/>
          </a:p>
          <a:p>
            <a:pPr eaLnBrk="1" hangingPunct="1">
              <a:spcBef>
                <a:spcPct val="0"/>
              </a:spcBef>
            </a:pPr>
            <a:r>
              <a:rPr lang="ja-JP" altLang="en-US" dirty="0"/>
              <a:t>です。</a:t>
            </a:r>
            <a:endParaRPr lang="en-US" altLang="ja-JP" dirty="0"/>
          </a:p>
          <a:p>
            <a:pPr eaLnBrk="1" hangingPunct="1">
              <a:spcBef>
                <a:spcPct val="0"/>
              </a:spcBef>
            </a:pPr>
            <a:endParaRPr lang="en-US" altLang="ja-JP" dirty="0"/>
          </a:p>
          <a:p>
            <a:pPr eaLnBrk="1" hangingPunct="1">
              <a:spcBef>
                <a:spcPct val="0"/>
              </a:spcBef>
            </a:pPr>
            <a:r>
              <a:rPr lang="ja-JP" altLang="en-US" dirty="0"/>
              <a:t>　また、</a:t>
            </a:r>
            <a:r>
              <a:rPr lang="en-US" altLang="ja-JP" dirty="0"/>
              <a:t>2014</a:t>
            </a:r>
            <a:r>
              <a:rPr lang="ja-JP" altLang="en-US" dirty="0"/>
              <a:t>年（平成</a:t>
            </a:r>
            <a:r>
              <a:rPr lang="en-US" altLang="ja-JP" dirty="0"/>
              <a:t>26</a:t>
            </a:r>
            <a:r>
              <a:rPr lang="ja-JP" altLang="en-US" dirty="0"/>
              <a:t>年）の改正で、国際的又は全国的に保護を図る希少鳥獣についても、国が保護又は管理計画を策定することになっています。</a:t>
            </a:r>
            <a:endParaRPr lang="en-US" altLang="ja-JP" dirty="0"/>
          </a:p>
          <a:p>
            <a:pPr eaLnBrk="1" hangingPunct="1">
              <a:spcBef>
                <a:spcPct val="0"/>
              </a:spcBef>
            </a:pPr>
            <a:endParaRPr lang="en-US" altLang="ja-JP" dirty="0"/>
          </a:p>
          <a:p>
            <a:pPr eaLnBrk="1" hangingPunct="1">
              <a:spcBef>
                <a:spcPct val="0"/>
              </a:spcBef>
            </a:pPr>
            <a:r>
              <a:rPr lang="ja-JP" altLang="en-US" dirty="0"/>
              <a:t>　都道府県の役割は、地域の鳥獣の保護の観点から都道府県指定鳥獣保護区の指定のほか、狩猟制度、捕獲許可等の具体的な運用を行うことです。</a:t>
            </a:r>
            <a:endParaRPr lang="en-US" altLang="ja-JP" dirty="0"/>
          </a:p>
          <a:p>
            <a:pPr eaLnBrk="1" hangingPunct="1">
              <a:spcBef>
                <a:spcPct val="0"/>
              </a:spcBef>
            </a:pPr>
            <a:r>
              <a:rPr lang="ja-JP" altLang="en-US" dirty="0"/>
              <a:t>　また、</a:t>
            </a:r>
            <a:r>
              <a:rPr lang="en-US" altLang="ja-JP" dirty="0"/>
              <a:t>2014</a:t>
            </a:r>
            <a:r>
              <a:rPr lang="ja-JP" altLang="en-US" dirty="0"/>
              <a:t>年の法改正で「鳥獣捕獲等の認定」も都道府県の役割になります。</a:t>
            </a: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22532" name="スライド番号プレースホルダー 3">
            <a:extLst>
              <a:ext uri="{FF2B5EF4-FFF2-40B4-BE49-F238E27FC236}">
                <a16:creationId xmlns:a16="http://schemas.microsoft.com/office/drawing/2014/main" id="{CD7C98F7-949A-4046-B158-050626150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27400EA-413F-4195-9986-A60BF8EF9362}"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E3FA2F2E-312E-43CB-B460-A60191FBC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12B88D7C-DC76-4C14-BD00-1ABC9BDB3E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テキスト</a:t>
            </a:r>
            <a:r>
              <a:rPr lang="en-US" altLang="ja-JP" dirty="0">
                <a:latin typeface="+mn-ea"/>
              </a:rPr>
              <a:t>20</a:t>
            </a:r>
            <a:r>
              <a:rPr lang="ja-JP" altLang="en-US" dirty="0">
                <a:latin typeface="+mn-ea"/>
              </a:rPr>
              <a:t>ページ、図</a:t>
            </a:r>
            <a:r>
              <a:rPr lang="en-US" altLang="ja-JP" dirty="0">
                <a:latin typeface="+mn-ea"/>
              </a:rPr>
              <a:t>2-2-</a:t>
            </a:r>
            <a:r>
              <a:rPr lang="ja-JP" altLang="en-US" dirty="0">
                <a:latin typeface="+mn-ea"/>
              </a:rPr>
              <a:t>を見てください。</a:t>
            </a:r>
            <a:endParaRPr lang="en-US" altLang="ja-JP" dirty="0">
              <a:latin typeface="+mn-ea"/>
            </a:endParaRPr>
          </a:p>
          <a:p>
            <a:pPr eaLnBrk="1" hangingPunct="1">
              <a:spcBef>
                <a:spcPct val="0"/>
              </a:spcBef>
            </a:pPr>
            <a:r>
              <a:rPr lang="ja-JP" altLang="en-US" dirty="0">
                <a:latin typeface="+mn-ea"/>
              </a:rPr>
              <a:t>　</a:t>
            </a:r>
            <a:r>
              <a:rPr lang="en-US" altLang="ja-JP" dirty="0">
                <a:latin typeface="+mn-ea"/>
              </a:rPr>
              <a:t>2014</a:t>
            </a:r>
            <a:r>
              <a:rPr lang="ja-JP" altLang="en-US" dirty="0">
                <a:latin typeface="+mn-ea"/>
              </a:rPr>
              <a:t>年（平成</a:t>
            </a:r>
            <a:r>
              <a:rPr lang="en-US" altLang="ja-JP" dirty="0">
                <a:latin typeface="+mn-ea"/>
              </a:rPr>
              <a:t>26</a:t>
            </a:r>
            <a:r>
              <a:rPr lang="ja-JP" altLang="en-US" dirty="0">
                <a:latin typeface="+mn-ea"/>
              </a:rPr>
              <a:t>年）の鳥獣保護法の改正概要について掲載してあります。</a:t>
            </a:r>
            <a:endParaRPr lang="en-US" altLang="ja-JP" dirty="0">
              <a:latin typeface="+mn-ea"/>
            </a:endParaRPr>
          </a:p>
          <a:p>
            <a:pPr eaLnBrk="1" hangingPunct="1">
              <a:spcBef>
                <a:spcPct val="0"/>
              </a:spcBef>
            </a:pPr>
            <a:endParaRPr lang="en-US" altLang="ja-JP" dirty="0">
              <a:latin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kern="100" dirty="0">
                <a:effectLst/>
                <a:latin typeface="+mn-ea"/>
                <a:cs typeface="Times New Roman" panose="02020603050405020304" pitchFamily="18" charset="0"/>
              </a:rPr>
              <a:t>　ここで確認していただきたいことは、方目的に加えられた「鳥獣の管理」の定義です。</a:t>
            </a:r>
            <a:endParaRPr lang="en-US" altLang="ja-JP" sz="1200" kern="100" dirty="0">
              <a:effectLst/>
              <a:latin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1200" kern="100" dirty="0">
              <a:effectLst/>
              <a:latin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kern="100" dirty="0">
                <a:effectLst/>
                <a:latin typeface="+mn-ea"/>
                <a:cs typeface="Times New Roman" panose="02020603050405020304" pitchFamily="18" charset="0"/>
              </a:rPr>
              <a:t>　</a:t>
            </a:r>
            <a:r>
              <a:rPr lang="ja-JP" altLang="ja-JP" sz="1200" kern="100" dirty="0">
                <a:effectLst/>
                <a:latin typeface="+mn-ea"/>
                <a:cs typeface="Times New Roman" panose="02020603050405020304" pitchFamily="18" charset="0"/>
              </a:rPr>
              <a:t>鳥獣の管理とは、生物の多様性の確保、生活環境の保全又は農林水産業の健全な発展を図る観点からその生息数を適正な水準に減少させ、又はその生息地を適正な範囲に縮小させることを指しています。</a:t>
            </a:r>
          </a:p>
          <a:p>
            <a:pPr eaLnBrk="1" hangingPunct="1">
              <a:spcBef>
                <a:spcPct val="0"/>
              </a:spcBef>
            </a:pPr>
            <a:endParaRPr lang="ja-JP" altLang="en-US" dirty="0">
              <a:latin typeface="+mn-ea"/>
            </a:endParaRPr>
          </a:p>
        </p:txBody>
      </p:sp>
      <p:sp>
        <p:nvSpPr>
          <p:cNvPr id="24580" name="スライド番号プレースホルダー 3">
            <a:extLst>
              <a:ext uri="{FF2B5EF4-FFF2-40B4-BE49-F238E27FC236}">
                <a16:creationId xmlns:a16="http://schemas.microsoft.com/office/drawing/2014/main" id="{BFFD71D7-B56B-4BA2-8C5C-A483C37A4C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64B7745-602E-44AA-BD72-4AA52BFF2CA9}" type="slidenum">
              <a:rPr lang="ja-JP" altLang="en-US" smtClean="0"/>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鳥獣保護管理法では、国、地方公共団体、事業者、民間団体、市民、専門家等が、役割を分担しながら鳥獣保護管理に取り組むことになります。</a:t>
            </a:r>
            <a:endParaRPr lang="en-US" altLang="ja-JP" dirty="0"/>
          </a:p>
          <a:p>
            <a:pPr eaLnBrk="1" hangingPunct="1">
              <a:spcBef>
                <a:spcPct val="0"/>
              </a:spcBef>
            </a:pPr>
            <a:r>
              <a:rPr lang="ja-JP" altLang="en-US" dirty="0"/>
              <a:t>　捕獲事業を円滑に実施する上で、各主体にどのような役割があるのか、各主体の役割を説明します。</a:t>
            </a:r>
            <a:endParaRPr lang="en-US" altLang="ja-JP" dirty="0"/>
          </a:p>
          <a:p>
            <a:pPr eaLnBrk="1" hangingPunct="1">
              <a:spcBef>
                <a:spcPct val="0"/>
              </a:spcBef>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8</a:t>
            </a:fld>
            <a:endParaRPr lang="ja-JP" altLang="en-US" dirty="0"/>
          </a:p>
        </p:txBody>
      </p:sp>
    </p:spTree>
    <p:extLst>
      <p:ext uri="{BB962C8B-B14F-4D97-AF65-F5344CB8AC3E}">
        <p14:creationId xmlns:p14="http://schemas.microsoft.com/office/powerpoint/2010/main" val="42368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498B948-DCB6-48A6-8CF1-7F14F2B83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8B48E8D-B995-43AC-AD71-1BB689246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0" i="0" u="none" strike="noStrike" baseline="0" dirty="0">
                <a:solidFill>
                  <a:srgbClr val="000000"/>
                </a:solidFill>
                <a:latin typeface="+mn-ea"/>
              </a:rPr>
              <a:t>　国は、関係省庁間の連携を強化しつつ、国際的、全国的な鳥獣の保護及び管理の見地から、法律・基本指針等により、国全体としての鳥獣の保護及び管理の行政の方向性について示すとともに、これに沿った取組を促進します。 </a:t>
            </a:r>
            <a:r>
              <a:rPr lang="ja-JP" altLang="en-US" dirty="0">
                <a:latin typeface="+mn-ea"/>
              </a:rPr>
              <a:t>　</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a:t>
            </a:r>
            <a:r>
              <a:rPr lang="en-US" altLang="ja-JP" dirty="0">
                <a:latin typeface="+mn-ea"/>
              </a:rPr>
              <a:t>2014</a:t>
            </a:r>
            <a:r>
              <a:rPr lang="ja-JP" altLang="en-US" dirty="0">
                <a:latin typeface="+mn-ea"/>
              </a:rPr>
              <a:t>年（平成</a:t>
            </a:r>
            <a:r>
              <a:rPr lang="en-US" altLang="ja-JP" dirty="0">
                <a:latin typeface="+mn-ea"/>
              </a:rPr>
              <a:t>26</a:t>
            </a:r>
            <a:r>
              <a:rPr lang="ja-JP" altLang="en-US" dirty="0">
                <a:latin typeface="+mn-ea"/>
              </a:rPr>
              <a:t>年）の法律改正で大きく加わったことは、全国的に生息数が増加し、又は生息数の範囲が拡大し、集中的かつ広域的に管理を図る必要がある鳥獣を指定したことです。</a:t>
            </a:r>
            <a:endParaRPr lang="en-US" altLang="ja-JP" dirty="0">
              <a:latin typeface="+mn-ea"/>
            </a:endParaRPr>
          </a:p>
          <a:p>
            <a:pPr eaLnBrk="1" hangingPunct="1">
              <a:spcBef>
                <a:spcPct val="0"/>
              </a:spcBef>
            </a:pP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00D4789E-FB81-4C24-ABC2-9AB236C4C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CF56D5-776F-44C9-9C99-D98CDC921F84}"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04989C5-06D1-4724-9A93-131EDA9AAC71}"/>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92486C06-B3B1-4C35-BDDC-69447EA1FDA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727F9773-31B4-4E00-A431-A318C94AB3FD}"/>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90887A66-3D42-443F-B27C-53AD4671CC14}"/>
              </a:ext>
            </a:extLst>
          </p:cNvPr>
          <p:cNvSpPr>
            <a:spLocks noGrp="1"/>
          </p:cNvSpPr>
          <p:nvPr>
            <p:ph type="dt" sz="half" idx="10"/>
          </p:nvPr>
        </p:nvSpPr>
        <p:spPr/>
        <p:txBody>
          <a:bodyPr/>
          <a:lstStyle>
            <a:lvl1pPr>
              <a:defRPr/>
            </a:lvl1pPr>
          </a:lstStyle>
          <a:p>
            <a:pPr>
              <a:defRPr/>
            </a:pPr>
            <a:fld id="{1E65BE47-B011-4BD7-9368-EF55F989C12E}"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B74EB0FF-5D5F-4B9F-9275-33AB232D0313}"/>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4D7AEB0D-0A36-46DB-AD45-9FD6FE819093}"/>
              </a:ext>
            </a:extLst>
          </p:cNvPr>
          <p:cNvSpPr>
            <a:spLocks noGrp="1"/>
          </p:cNvSpPr>
          <p:nvPr>
            <p:ph type="sldNum" sz="quarter" idx="12"/>
          </p:nvPr>
        </p:nvSpPr>
        <p:spPr/>
        <p:txBody>
          <a:bodyPr/>
          <a:lstStyle>
            <a:lvl1pPr>
              <a:defRPr/>
            </a:lvl1pPr>
          </a:lstStyle>
          <a:p>
            <a:pPr>
              <a:defRPr/>
            </a:pPr>
            <a:fld id="{EB9D9CB4-986B-41D1-91EE-E1F656546FAA}" type="slidenum">
              <a:rPr lang="ja-JP" altLang="en-US"/>
              <a:pPr>
                <a:defRPr/>
              </a:pPr>
              <a:t>‹#›</a:t>
            </a:fld>
            <a:endParaRPr lang="ja-JP" altLang="en-US"/>
          </a:p>
        </p:txBody>
      </p:sp>
    </p:spTree>
    <p:extLst>
      <p:ext uri="{BB962C8B-B14F-4D97-AF65-F5344CB8AC3E}">
        <p14:creationId xmlns:p14="http://schemas.microsoft.com/office/powerpoint/2010/main" val="328906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7468C42-D47A-4FBE-837D-01BECC755481}"/>
              </a:ext>
            </a:extLst>
          </p:cNvPr>
          <p:cNvSpPr>
            <a:spLocks noGrp="1"/>
          </p:cNvSpPr>
          <p:nvPr>
            <p:ph type="dt" sz="half" idx="10"/>
          </p:nvPr>
        </p:nvSpPr>
        <p:spPr/>
        <p:txBody>
          <a:bodyPr/>
          <a:lstStyle>
            <a:lvl1pPr>
              <a:defRPr/>
            </a:lvl1pPr>
          </a:lstStyle>
          <a:p>
            <a:pPr>
              <a:defRPr/>
            </a:pPr>
            <a:fld id="{6A4C6720-42E6-4C62-851F-94DB6AE89BC0}"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359A9CF0-0FFF-47C4-BE06-859C668A615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85B2377-4A79-4CCC-993C-60A4C375FA5A}"/>
              </a:ext>
            </a:extLst>
          </p:cNvPr>
          <p:cNvSpPr>
            <a:spLocks noGrp="1"/>
          </p:cNvSpPr>
          <p:nvPr>
            <p:ph type="sldNum" sz="quarter" idx="12"/>
          </p:nvPr>
        </p:nvSpPr>
        <p:spPr/>
        <p:txBody>
          <a:bodyPr/>
          <a:lstStyle>
            <a:lvl1pPr>
              <a:defRPr/>
            </a:lvl1pPr>
          </a:lstStyle>
          <a:p>
            <a:pPr>
              <a:defRPr/>
            </a:pPr>
            <a:fld id="{92A09B61-A67D-4998-BFCB-B3DE7AF79D0A}" type="slidenum">
              <a:rPr lang="ja-JP" altLang="en-US"/>
              <a:pPr>
                <a:defRPr/>
              </a:pPr>
              <a:t>‹#›</a:t>
            </a:fld>
            <a:endParaRPr lang="ja-JP" altLang="en-US"/>
          </a:p>
        </p:txBody>
      </p:sp>
    </p:spTree>
    <p:extLst>
      <p:ext uri="{BB962C8B-B14F-4D97-AF65-F5344CB8AC3E}">
        <p14:creationId xmlns:p14="http://schemas.microsoft.com/office/powerpoint/2010/main" val="270807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116469E-28F9-4DC9-AAED-4BAD9666A8ED}"/>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4B808998-EBC2-46A6-A33C-406BB57BA20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803F10E9-CD6C-4C5A-93BA-A66D2D126A8B}"/>
              </a:ext>
            </a:extLst>
          </p:cNvPr>
          <p:cNvSpPr>
            <a:spLocks noGrp="1"/>
          </p:cNvSpPr>
          <p:nvPr>
            <p:ph type="dt" sz="half" idx="10"/>
          </p:nvPr>
        </p:nvSpPr>
        <p:spPr/>
        <p:txBody>
          <a:bodyPr/>
          <a:lstStyle>
            <a:lvl1pPr>
              <a:defRPr/>
            </a:lvl1pPr>
          </a:lstStyle>
          <a:p>
            <a:pPr>
              <a:defRPr/>
            </a:pPr>
            <a:fld id="{062E7529-99E1-4848-887B-DCC2FDF918C3}" type="datetimeFigureOut">
              <a:rPr lang="ja-JP" altLang="en-US"/>
              <a:pPr>
                <a:defRPr/>
              </a:pPr>
              <a:t>2024/3/19</a:t>
            </a:fld>
            <a:endParaRPr lang="ja-JP" altLang="en-US"/>
          </a:p>
        </p:txBody>
      </p:sp>
      <p:sp>
        <p:nvSpPr>
          <p:cNvPr id="7" name="Footer Placeholder 4">
            <a:extLst>
              <a:ext uri="{FF2B5EF4-FFF2-40B4-BE49-F238E27FC236}">
                <a16:creationId xmlns:a16="http://schemas.microsoft.com/office/drawing/2014/main" id="{FAFCCF5E-41B6-4EBA-A870-33D313125703}"/>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78DE0095-61AC-4CCD-9665-0483713FB639}"/>
              </a:ext>
            </a:extLst>
          </p:cNvPr>
          <p:cNvSpPr>
            <a:spLocks noGrp="1"/>
          </p:cNvSpPr>
          <p:nvPr>
            <p:ph type="sldNum" sz="quarter" idx="12"/>
          </p:nvPr>
        </p:nvSpPr>
        <p:spPr/>
        <p:txBody>
          <a:bodyPr/>
          <a:lstStyle>
            <a:lvl1pPr>
              <a:defRPr/>
            </a:lvl1pPr>
          </a:lstStyle>
          <a:p>
            <a:pPr>
              <a:defRPr/>
            </a:pPr>
            <a:fld id="{2E41E4E5-A562-4F63-9BCB-C5C1198CE966}" type="slidenum">
              <a:rPr lang="ja-JP" altLang="en-US"/>
              <a:pPr>
                <a:defRPr/>
              </a:pPr>
              <a:t>‹#›</a:t>
            </a:fld>
            <a:endParaRPr lang="ja-JP" altLang="en-US"/>
          </a:p>
        </p:txBody>
      </p:sp>
    </p:spTree>
    <p:extLst>
      <p:ext uri="{BB962C8B-B14F-4D97-AF65-F5344CB8AC3E}">
        <p14:creationId xmlns:p14="http://schemas.microsoft.com/office/powerpoint/2010/main" val="198537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1011164-0BC1-4169-90E4-302AFF8D1AEA}"/>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D598F8D9-B43F-4F7D-B07F-4F13494134E0}"/>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8"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723E32CF-1A4B-4BC1-8A2A-BC8B569ADBB0}"/>
              </a:ext>
            </a:extLst>
          </p:cNvPr>
          <p:cNvSpPr>
            <a:spLocks noGrp="1"/>
          </p:cNvSpPr>
          <p:nvPr>
            <p:ph type="dt" sz="half" idx="10"/>
          </p:nvPr>
        </p:nvSpPr>
        <p:spPr>
          <a:xfrm>
            <a:off x="349250" y="6459538"/>
            <a:ext cx="1963738" cy="365125"/>
          </a:xfrm>
        </p:spPr>
        <p:txBody>
          <a:bodyPr/>
          <a:lstStyle>
            <a:lvl1pPr algn="l">
              <a:defRPr/>
            </a:lvl1pPr>
          </a:lstStyle>
          <a:p>
            <a:pPr>
              <a:defRPr/>
            </a:pPr>
            <a:fld id="{3E37A4AF-4C31-4743-B05A-BEEF92EDD295}" type="datetimeFigureOut">
              <a:rPr lang="ja-JP" altLang="en-US"/>
              <a:pPr>
                <a:defRPr/>
              </a:pPr>
              <a:t>2024/3/19</a:t>
            </a:fld>
            <a:endParaRPr lang="ja-JP" altLang="en-US"/>
          </a:p>
        </p:txBody>
      </p:sp>
      <p:sp>
        <p:nvSpPr>
          <p:cNvPr id="7" name="Footer Placeholder 5">
            <a:extLst>
              <a:ext uri="{FF2B5EF4-FFF2-40B4-BE49-F238E27FC236}">
                <a16:creationId xmlns:a16="http://schemas.microsoft.com/office/drawing/2014/main" id="{BA359FAE-2A6F-46C7-A02B-2D7BE32E9546}"/>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a:p>
        </p:txBody>
      </p:sp>
      <p:sp>
        <p:nvSpPr>
          <p:cNvPr id="8" name="Slide Number Placeholder 6">
            <a:extLst>
              <a:ext uri="{FF2B5EF4-FFF2-40B4-BE49-F238E27FC236}">
                <a16:creationId xmlns:a16="http://schemas.microsoft.com/office/drawing/2014/main" id="{E90B585B-A015-4077-A45D-3EA998681178}"/>
              </a:ext>
            </a:extLst>
          </p:cNvPr>
          <p:cNvSpPr>
            <a:spLocks noGrp="1"/>
          </p:cNvSpPr>
          <p:nvPr>
            <p:ph type="sldNum" sz="quarter" idx="12"/>
          </p:nvPr>
        </p:nvSpPr>
        <p:spPr/>
        <p:txBody>
          <a:bodyPr/>
          <a:lstStyle>
            <a:lvl1pPr>
              <a:defRPr>
                <a:solidFill>
                  <a:schemeClr val="tx2"/>
                </a:solidFill>
              </a:defRPr>
            </a:lvl1pPr>
          </a:lstStyle>
          <a:p>
            <a:pPr>
              <a:defRPr/>
            </a:pPr>
            <a:fld id="{A181F7A5-D048-44DF-B6D4-094790FD4366}" type="slidenum">
              <a:rPr lang="ja-JP" altLang="en-US"/>
              <a:pPr>
                <a:defRPr/>
              </a:pPr>
              <a:t>‹#›</a:t>
            </a:fld>
            <a:endParaRPr lang="ja-JP" altLang="en-US"/>
          </a:p>
        </p:txBody>
      </p:sp>
    </p:spTree>
    <p:extLst>
      <p:ext uri="{BB962C8B-B14F-4D97-AF65-F5344CB8AC3E}">
        <p14:creationId xmlns:p14="http://schemas.microsoft.com/office/powerpoint/2010/main" val="285372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02F1AA4-0142-4447-8E81-16530851F3B7}"/>
              </a:ext>
            </a:extLst>
          </p:cNvPr>
          <p:cNvSpPr>
            <a:spLocks noGrp="1"/>
          </p:cNvSpPr>
          <p:nvPr>
            <p:ph type="dt" sz="half" idx="10"/>
          </p:nvPr>
        </p:nvSpPr>
        <p:spPr/>
        <p:txBody>
          <a:bodyPr/>
          <a:lstStyle>
            <a:lvl1pPr>
              <a:defRPr/>
            </a:lvl1pPr>
          </a:lstStyle>
          <a:p>
            <a:pPr>
              <a:defRPr/>
            </a:pPr>
            <a:fld id="{BF779D40-EC5D-42A7-8DB4-13A81B67E23E}" type="datetimeFigureOut">
              <a:rPr lang="ja-JP" altLang="en-US"/>
              <a:pPr>
                <a:defRPr/>
              </a:pPr>
              <a:t>2024/3/19</a:t>
            </a:fld>
            <a:endParaRPr lang="ja-JP" altLang="en-US"/>
          </a:p>
        </p:txBody>
      </p:sp>
      <p:sp>
        <p:nvSpPr>
          <p:cNvPr id="5" name="フッター プレースホルダー 4">
            <a:extLst>
              <a:ext uri="{FF2B5EF4-FFF2-40B4-BE49-F238E27FC236}">
                <a16:creationId xmlns:a16="http://schemas.microsoft.com/office/drawing/2014/main" id="{07F54EB9-ED13-4896-BD6D-02A323F78EC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CDD6E17-ACEF-4305-8694-50EA081A0047}"/>
              </a:ext>
            </a:extLst>
          </p:cNvPr>
          <p:cNvSpPr>
            <a:spLocks noGrp="1"/>
          </p:cNvSpPr>
          <p:nvPr>
            <p:ph type="sldNum" sz="quarter" idx="12"/>
          </p:nvPr>
        </p:nvSpPr>
        <p:spPr/>
        <p:txBody>
          <a:bodyPr/>
          <a:lstStyle>
            <a:lvl1pPr>
              <a:defRPr/>
            </a:lvl1pPr>
          </a:lstStyle>
          <a:p>
            <a:pPr>
              <a:defRPr/>
            </a:pPr>
            <a:fld id="{D9D8175D-01DD-4BFB-AD4A-8B6669594759}" type="slidenum">
              <a:rPr lang="ja-JP" altLang="en-US"/>
              <a:pPr>
                <a:defRPr/>
              </a:pPr>
              <a:t>‹#›</a:t>
            </a:fld>
            <a:endParaRPr lang="ja-JP" altLang="en-US"/>
          </a:p>
        </p:txBody>
      </p:sp>
    </p:spTree>
    <p:extLst>
      <p:ext uri="{BB962C8B-B14F-4D97-AF65-F5344CB8AC3E}">
        <p14:creationId xmlns:p14="http://schemas.microsoft.com/office/powerpoint/2010/main" val="2505645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737065E-D735-479B-A9B5-4B9265FEAAB0}"/>
              </a:ext>
            </a:extLst>
          </p:cNvPr>
          <p:cNvSpPr>
            <a:spLocks noGrp="1"/>
          </p:cNvSpPr>
          <p:nvPr>
            <p:ph type="dt" sz="half" idx="10"/>
          </p:nvPr>
        </p:nvSpPr>
        <p:spPr/>
        <p:txBody>
          <a:bodyPr/>
          <a:lstStyle>
            <a:lvl1pPr>
              <a:defRPr/>
            </a:lvl1pPr>
          </a:lstStyle>
          <a:p>
            <a:pPr>
              <a:defRPr/>
            </a:pPr>
            <a:fld id="{F6214905-290D-42B6-8D13-8DFF51BAA67D}" type="datetimeFigureOut">
              <a:rPr lang="ja-JP" altLang="en-US"/>
              <a:pPr>
                <a:defRPr/>
              </a:pPr>
              <a:t>2024/3/19</a:t>
            </a:fld>
            <a:endParaRPr lang="ja-JP" altLang="en-US"/>
          </a:p>
        </p:txBody>
      </p:sp>
      <p:sp>
        <p:nvSpPr>
          <p:cNvPr id="5" name="フッター プレースホルダー 4">
            <a:extLst>
              <a:ext uri="{FF2B5EF4-FFF2-40B4-BE49-F238E27FC236}">
                <a16:creationId xmlns:a16="http://schemas.microsoft.com/office/drawing/2014/main" id="{49E1C5BD-02D5-457D-848C-CC41453C048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F6BB997-8825-49E3-94B5-87EADC5CABBD}"/>
              </a:ext>
            </a:extLst>
          </p:cNvPr>
          <p:cNvSpPr>
            <a:spLocks noGrp="1"/>
          </p:cNvSpPr>
          <p:nvPr>
            <p:ph type="sldNum" sz="quarter" idx="12"/>
          </p:nvPr>
        </p:nvSpPr>
        <p:spPr/>
        <p:txBody>
          <a:bodyPr/>
          <a:lstStyle>
            <a:lvl1pPr>
              <a:defRPr/>
            </a:lvl1pPr>
          </a:lstStyle>
          <a:p>
            <a:pPr>
              <a:defRPr/>
            </a:pPr>
            <a:fld id="{5F5C612F-CBE1-4598-B35E-5C69FD0437DC}" type="slidenum">
              <a:rPr lang="ja-JP" altLang="en-US"/>
              <a:pPr>
                <a:defRPr/>
              </a:pPr>
              <a:t>‹#›</a:t>
            </a:fld>
            <a:endParaRPr lang="ja-JP" altLang="en-US"/>
          </a:p>
        </p:txBody>
      </p:sp>
    </p:spTree>
    <p:extLst>
      <p:ext uri="{BB962C8B-B14F-4D97-AF65-F5344CB8AC3E}">
        <p14:creationId xmlns:p14="http://schemas.microsoft.com/office/powerpoint/2010/main" val="401843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CE1039C9-99D5-4004-AD53-192BC6B391FC}"/>
              </a:ext>
            </a:extLst>
          </p:cNvPr>
          <p:cNvSpPr>
            <a:spLocks noGrp="1"/>
          </p:cNvSpPr>
          <p:nvPr>
            <p:ph type="dt" sz="half" idx="10"/>
          </p:nvPr>
        </p:nvSpPr>
        <p:spPr/>
        <p:txBody>
          <a:bodyPr/>
          <a:lstStyle>
            <a:lvl1pPr>
              <a:defRPr/>
            </a:lvl1pPr>
          </a:lstStyle>
          <a:p>
            <a:pPr>
              <a:defRPr/>
            </a:pPr>
            <a:fld id="{B55C8C97-B92E-44EE-BE3A-667613BD6969}" type="datetimeFigureOut">
              <a:rPr lang="ja-JP" altLang="en-US"/>
              <a:pPr>
                <a:defRPr/>
              </a:pPr>
              <a:t>2024/3/19</a:t>
            </a:fld>
            <a:endParaRPr lang="ja-JP" altLang="en-US"/>
          </a:p>
        </p:txBody>
      </p:sp>
      <p:sp>
        <p:nvSpPr>
          <p:cNvPr id="5" name="フッター プレースホルダー 4">
            <a:extLst>
              <a:ext uri="{FF2B5EF4-FFF2-40B4-BE49-F238E27FC236}">
                <a16:creationId xmlns:a16="http://schemas.microsoft.com/office/drawing/2014/main" id="{051D1D52-FDE0-43DF-93CD-BEEB3260FFC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2A16D3E-8BD0-4F10-9613-8228876EE4E9}"/>
              </a:ext>
            </a:extLst>
          </p:cNvPr>
          <p:cNvSpPr>
            <a:spLocks noGrp="1"/>
          </p:cNvSpPr>
          <p:nvPr>
            <p:ph type="sldNum" sz="quarter" idx="12"/>
          </p:nvPr>
        </p:nvSpPr>
        <p:spPr/>
        <p:txBody>
          <a:bodyPr/>
          <a:lstStyle>
            <a:lvl1pPr>
              <a:defRPr/>
            </a:lvl1pPr>
          </a:lstStyle>
          <a:p>
            <a:pPr>
              <a:defRPr/>
            </a:pPr>
            <a:fld id="{A6778C85-D8C0-4F2A-9D2A-9FC5253B582D}" type="slidenum">
              <a:rPr lang="ja-JP" altLang="en-US"/>
              <a:pPr>
                <a:defRPr/>
              </a:pPr>
              <a:t>‹#›</a:t>
            </a:fld>
            <a:endParaRPr lang="ja-JP" altLang="en-US"/>
          </a:p>
        </p:txBody>
      </p:sp>
    </p:spTree>
    <p:extLst>
      <p:ext uri="{BB962C8B-B14F-4D97-AF65-F5344CB8AC3E}">
        <p14:creationId xmlns:p14="http://schemas.microsoft.com/office/powerpoint/2010/main" val="80480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C93912AC-8118-4531-9F40-2BD210B842D0}"/>
              </a:ext>
            </a:extLst>
          </p:cNvPr>
          <p:cNvSpPr>
            <a:spLocks noGrp="1"/>
          </p:cNvSpPr>
          <p:nvPr>
            <p:ph type="dt" sz="half" idx="10"/>
          </p:nvPr>
        </p:nvSpPr>
        <p:spPr/>
        <p:txBody>
          <a:bodyPr/>
          <a:lstStyle>
            <a:lvl1pPr>
              <a:defRPr/>
            </a:lvl1pPr>
          </a:lstStyle>
          <a:p>
            <a:pPr>
              <a:defRPr/>
            </a:pPr>
            <a:fld id="{FF41E814-DCFE-4754-8BE8-7E246963EED6}" type="datetimeFigureOut">
              <a:rPr lang="ja-JP" altLang="en-US"/>
              <a:pPr>
                <a:defRPr/>
              </a:pPr>
              <a:t>2024/3/19</a:t>
            </a:fld>
            <a:endParaRPr lang="ja-JP" altLang="en-US"/>
          </a:p>
        </p:txBody>
      </p:sp>
      <p:sp>
        <p:nvSpPr>
          <p:cNvPr id="6" name="フッター プレースホルダー 4">
            <a:extLst>
              <a:ext uri="{FF2B5EF4-FFF2-40B4-BE49-F238E27FC236}">
                <a16:creationId xmlns:a16="http://schemas.microsoft.com/office/drawing/2014/main" id="{28BD2329-4E3F-4388-9892-618D69C3FC9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B858C18-26EA-4208-AC2E-9287DEF63826}"/>
              </a:ext>
            </a:extLst>
          </p:cNvPr>
          <p:cNvSpPr>
            <a:spLocks noGrp="1"/>
          </p:cNvSpPr>
          <p:nvPr>
            <p:ph type="sldNum" sz="quarter" idx="12"/>
          </p:nvPr>
        </p:nvSpPr>
        <p:spPr/>
        <p:txBody>
          <a:bodyPr/>
          <a:lstStyle>
            <a:lvl1pPr>
              <a:defRPr/>
            </a:lvl1pPr>
          </a:lstStyle>
          <a:p>
            <a:pPr>
              <a:defRPr/>
            </a:pPr>
            <a:fld id="{9EC2F5FB-B252-4CA3-BD6C-CF1C0CFC9157}" type="slidenum">
              <a:rPr lang="ja-JP" altLang="en-US"/>
              <a:pPr>
                <a:defRPr/>
              </a:pPr>
              <a:t>‹#›</a:t>
            </a:fld>
            <a:endParaRPr lang="ja-JP" altLang="en-US"/>
          </a:p>
        </p:txBody>
      </p:sp>
    </p:spTree>
    <p:extLst>
      <p:ext uri="{BB962C8B-B14F-4D97-AF65-F5344CB8AC3E}">
        <p14:creationId xmlns:p14="http://schemas.microsoft.com/office/powerpoint/2010/main" val="1021685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BE8290E0-6000-4533-B4E3-1570BE19CB55}"/>
              </a:ext>
            </a:extLst>
          </p:cNvPr>
          <p:cNvSpPr>
            <a:spLocks noGrp="1"/>
          </p:cNvSpPr>
          <p:nvPr>
            <p:ph type="dt" sz="half" idx="10"/>
          </p:nvPr>
        </p:nvSpPr>
        <p:spPr/>
        <p:txBody>
          <a:bodyPr/>
          <a:lstStyle>
            <a:lvl1pPr>
              <a:defRPr/>
            </a:lvl1pPr>
          </a:lstStyle>
          <a:p>
            <a:pPr>
              <a:defRPr/>
            </a:pPr>
            <a:fld id="{D3B6567A-CE55-4069-A0AC-CC0B007E60B8}" type="datetimeFigureOut">
              <a:rPr lang="ja-JP" altLang="en-US"/>
              <a:pPr>
                <a:defRPr/>
              </a:pPr>
              <a:t>2024/3/19</a:t>
            </a:fld>
            <a:endParaRPr lang="ja-JP" altLang="en-US"/>
          </a:p>
        </p:txBody>
      </p:sp>
      <p:sp>
        <p:nvSpPr>
          <p:cNvPr id="8" name="フッター プレースホルダー 4">
            <a:extLst>
              <a:ext uri="{FF2B5EF4-FFF2-40B4-BE49-F238E27FC236}">
                <a16:creationId xmlns:a16="http://schemas.microsoft.com/office/drawing/2014/main" id="{80D030DA-322D-4FC0-8C70-98BE927CA76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A8157241-176F-42E3-835B-AD9162A630AA}"/>
              </a:ext>
            </a:extLst>
          </p:cNvPr>
          <p:cNvSpPr>
            <a:spLocks noGrp="1"/>
          </p:cNvSpPr>
          <p:nvPr>
            <p:ph type="sldNum" sz="quarter" idx="12"/>
          </p:nvPr>
        </p:nvSpPr>
        <p:spPr/>
        <p:txBody>
          <a:bodyPr/>
          <a:lstStyle>
            <a:lvl1pPr>
              <a:defRPr/>
            </a:lvl1pPr>
          </a:lstStyle>
          <a:p>
            <a:pPr>
              <a:defRPr/>
            </a:pPr>
            <a:fld id="{CE77B3C9-0380-4A0A-8251-D7EE953ED747}" type="slidenum">
              <a:rPr lang="ja-JP" altLang="en-US"/>
              <a:pPr>
                <a:defRPr/>
              </a:pPr>
              <a:t>‹#›</a:t>
            </a:fld>
            <a:endParaRPr lang="ja-JP" altLang="en-US"/>
          </a:p>
        </p:txBody>
      </p:sp>
    </p:spTree>
    <p:extLst>
      <p:ext uri="{BB962C8B-B14F-4D97-AF65-F5344CB8AC3E}">
        <p14:creationId xmlns:p14="http://schemas.microsoft.com/office/powerpoint/2010/main" val="3413454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A67EC426-CFD4-4F0F-98B7-274809B5019C}"/>
              </a:ext>
            </a:extLst>
          </p:cNvPr>
          <p:cNvSpPr>
            <a:spLocks noGrp="1"/>
          </p:cNvSpPr>
          <p:nvPr>
            <p:ph type="dt" sz="half" idx="10"/>
          </p:nvPr>
        </p:nvSpPr>
        <p:spPr/>
        <p:txBody>
          <a:bodyPr/>
          <a:lstStyle>
            <a:lvl1pPr>
              <a:defRPr/>
            </a:lvl1pPr>
          </a:lstStyle>
          <a:p>
            <a:pPr>
              <a:defRPr/>
            </a:pPr>
            <a:fld id="{756A6E74-B5E0-473D-B029-C39B3AEB21ED}" type="datetimeFigureOut">
              <a:rPr lang="ja-JP" altLang="en-US"/>
              <a:pPr>
                <a:defRPr/>
              </a:pPr>
              <a:t>2024/3/19</a:t>
            </a:fld>
            <a:endParaRPr lang="ja-JP" altLang="en-US"/>
          </a:p>
        </p:txBody>
      </p:sp>
      <p:sp>
        <p:nvSpPr>
          <p:cNvPr id="4" name="フッター プレースホルダー 4">
            <a:extLst>
              <a:ext uri="{FF2B5EF4-FFF2-40B4-BE49-F238E27FC236}">
                <a16:creationId xmlns:a16="http://schemas.microsoft.com/office/drawing/2014/main" id="{F9376AD8-0076-4900-81E0-A5C71FC2568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F055149-822F-49CC-9634-FAF6B18B4C7A}"/>
              </a:ext>
            </a:extLst>
          </p:cNvPr>
          <p:cNvSpPr>
            <a:spLocks noGrp="1"/>
          </p:cNvSpPr>
          <p:nvPr>
            <p:ph type="sldNum" sz="quarter" idx="12"/>
          </p:nvPr>
        </p:nvSpPr>
        <p:spPr/>
        <p:txBody>
          <a:bodyPr/>
          <a:lstStyle>
            <a:lvl1pPr>
              <a:defRPr/>
            </a:lvl1pPr>
          </a:lstStyle>
          <a:p>
            <a:pPr>
              <a:defRPr/>
            </a:pPr>
            <a:fld id="{3E0A2C2C-9CA9-4184-91A9-0D666C66D040}" type="slidenum">
              <a:rPr lang="ja-JP" altLang="en-US"/>
              <a:pPr>
                <a:defRPr/>
              </a:pPr>
              <a:t>‹#›</a:t>
            </a:fld>
            <a:endParaRPr lang="ja-JP" altLang="en-US"/>
          </a:p>
        </p:txBody>
      </p:sp>
    </p:spTree>
    <p:extLst>
      <p:ext uri="{BB962C8B-B14F-4D97-AF65-F5344CB8AC3E}">
        <p14:creationId xmlns:p14="http://schemas.microsoft.com/office/powerpoint/2010/main" val="403983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6C3FD8F8-76C2-4BF9-979B-CD7CF4CBA951}"/>
              </a:ext>
            </a:extLst>
          </p:cNvPr>
          <p:cNvSpPr>
            <a:spLocks noGrp="1"/>
          </p:cNvSpPr>
          <p:nvPr>
            <p:ph type="dt" sz="half" idx="10"/>
          </p:nvPr>
        </p:nvSpPr>
        <p:spPr/>
        <p:txBody>
          <a:bodyPr/>
          <a:lstStyle>
            <a:lvl1pPr>
              <a:defRPr/>
            </a:lvl1pPr>
          </a:lstStyle>
          <a:p>
            <a:pPr>
              <a:defRPr/>
            </a:pPr>
            <a:fld id="{62E43C13-5242-48CE-B16B-1149C556A0C0}" type="datetimeFigureOut">
              <a:rPr lang="ja-JP" altLang="en-US"/>
              <a:pPr>
                <a:defRPr/>
              </a:pPr>
              <a:t>2024/3/19</a:t>
            </a:fld>
            <a:endParaRPr lang="ja-JP" altLang="en-US"/>
          </a:p>
        </p:txBody>
      </p:sp>
      <p:sp>
        <p:nvSpPr>
          <p:cNvPr id="3" name="フッター プレースホルダー 4">
            <a:extLst>
              <a:ext uri="{FF2B5EF4-FFF2-40B4-BE49-F238E27FC236}">
                <a16:creationId xmlns:a16="http://schemas.microsoft.com/office/drawing/2014/main" id="{F00992FC-31D8-431D-BCEE-25E606077F92}"/>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3F2789F-0E78-4400-A91A-2D6B9E7A5493}"/>
              </a:ext>
            </a:extLst>
          </p:cNvPr>
          <p:cNvSpPr>
            <a:spLocks noGrp="1"/>
          </p:cNvSpPr>
          <p:nvPr>
            <p:ph type="sldNum" sz="quarter" idx="12"/>
          </p:nvPr>
        </p:nvSpPr>
        <p:spPr/>
        <p:txBody>
          <a:bodyPr/>
          <a:lstStyle>
            <a:lvl1pPr>
              <a:defRPr/>
            </a:lvl1pPr>
          </a:lstStyle>
          <a:p>
            <a:pPr>
              <a:defRPr/>
            </a:pPr>
            <a:fld id="{91B52FF8-BBB2-40FD-8387-1DDFE9C566A4}" type="slidenum">
              <a:rPr lang="ja-JP" altLang="en-US"/>
              <a:pPr>
                <a:defRPr/>
              </a:pPr>
              <a:t>‹#›</a:t>
            </a:fld>
            <a:endParaRPr lang="ja-JP" altLang="en-US"/>
          </a:p>
        </p:txBody>
      </p:sp>
    </p:spTree>
    <p:extLst>
      <p:ext uri="{BB962C8B-B14F-4D97-AF65-F5344CB8AC3E}">
        <p14:creationId xmlns:p14="http://schemas.microsoft.com/office/powerpoint/2010/main" val="128613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97D3F47-8722-4A5B-8621-652740C7213F}"/>
              </a:ext>
            </a:extLst>
          </p:cNvPr>
          <p:cNvSpPr>
            <a:spLocks noGrp="1"/>
          </p:cNvSpPr>
          <p:nvPr>
            <p:ph type="dt" sz="half" idx="10"/>
          </p:nvPr>
        </p:nvSpPr>
        <p:spPr/>
        <p:txBody>
          <a:bodyPr/>
          <a:lstStyle>
            <a:lvl1pPr>
              <a:defRPr/>
            </a:lvl1pPr>
          </a:lstStyle>
          <a:p>
            <a:pPr>
              <a:defRPr/>
            </a:pPr>
            <a:fld id="{64C8F4A1-7A77-458D-86C3-BCB0319113E6}"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0468523D-3C8A-4CCA-A09B-3C31138E896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69D6AB9-A460-4660-BFA2-D0EE624C814A}"/>
              </a:ext>
            </a:extLst>
          </p:cNvPr>
          <p:cNvSpPr>
            <a:spLocks noGrp="1"/>
          </p:cNvSpPr>
          <p:nvPr>
            <p:ph type="sldNum" sz="quarter" idx="12"/>
          </p:nvPr>
        </p:nvSpPr>
        <p:spPr/>
        <p:txBody>
          <a:bodyPr/>
          <a:lstStyle>
            <a:lvl1pPr>
              <a:defRPr/>
            </a:lvl1pPr>
          </a:lstStyle>
          <a:p>
            <a:pPr>
              <a:defRPr/>
            </a:pPr>
            <a:fld id="{C4CF2AB7-1E1A-49C5-B1DF-CBA186732925}" type="slidenum">
              <a:rPr lang="ja-JP" altLang="en-US"/>
              <a:pPr>
                <a:defRPr/>
              </a:pPr>
              <a:t>‹#›</a:t>
            </a:fld>
            <a:endParaRPr lang="ja-JP" altLang="en-US"/>
          </a:p>
        </p:txBody>
      </p:sp>
    </p:spTree>
    <p:extLst>
      <p:ext uri="{BB962C8B-B14F-4D97-AF65-F5344CB8AC3E}">
        <p14:creationId xmlns:p14="http://schemas.microsoft.com/office/powerpoint/2010/main" val="2215191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BB224C5-E837-4BD3-9EB5-ACBB6D27BB34}"/>
              </a:ext>
            </a:extLst>
          </p:cNvPr>
          <p:cNvSpPr>
            <a:spLocks noGrp="1"/>
          </p:cNvSpPr>
          <p:nvPr>
            <p:ph type="dt" sz="half" idx="10"/>
          </p:nvPr>
        </p:nvSpPr>
        <p:spPr/>
        <p:txBody>
          <a:bodyPr/>
          <a:lstStyle>
            <a:lvl1pPr>
              <a:defRPr/>
            </a:lvl1pPr>
          </a:lstStyle>
          <a:p>
            <a:pPr>
              <a:defRPr/>
            </a:pPr>
            <a:fld id="{7C40DF0C-111D-45AB-BD55-69C23654CE33}" type="datetimeFigureOut">
              <a:rPr lang="ja-JP" altLang="en-US"/>
              <a:pPr>
                <a:defRPr/>
              </a:pPr>
              <a:t>2024/3/19</a:t>
            </a:fld>
            <a:endParaRPr lang="ja-JP" altLang="en-US"/>
          </a:p>
        </p:txBody>
      </p:sp>
      <p:sp>
        <p:nvSpPr>
          <p:cNvPr id="6" name="フッター プレースホルダー 4">
            <a:extLst>
              <a:ext uri="{FF2B5EF4-FFF2-40B4-BE49-F238E27FC236}">
                <a16:creationId xmlns:a16="http://schemas.microsoft.com/office/drawing/2014/main" id="{391E1E2B-B027-44AD-9719-463595D1D99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CB3E1D9-51BA-4F98-836D-F7C47E49D552}"/>
              </a:ext>
            </a:extLst>
          </p:cNvPr>
          <p:cNvSpPr>
            <a:spLocks noGrp="1"/>
          </p:cNvSpPr>
          <p:nvPr>
            <p:ph type="sldNum" sz="quarter" idx="12"/>
          </p:nvPr>
        </p:nvSpPr>
        <p:spPr/>
        <p:txBody>
          <a:bodyPr/>
          <a:lstStyle>
            <a:lvl1pPr>
              <a:defRPr/>
            </a:lvl1pPr>
          </a:lstStyle>
          <a:p>
            <a:pPr>
              <a:defRPr/>
            </a:pPr>
            <a:fld id="{920E2174-67EF-4AE1-9988-552B3AEAD9E9}" type="slidenum">
              <a:rPr lang="ja-JP" altLang="en-US"/>
              <a:pPr>
                <a:defRPr/>
              </a:pPr>
              <a:t>‹#›</a:t>
            </a:fld>
            <a:endParaRPr lang="ja-JP" altLang="en-US"/>
          </a:p>
        </p:txBody>
      </p:sp>
    </p:spTree>
    <p:extLst>
      <p:ext uri="{BB962C8B-B14F-4D97-AF65-F5344CB8AC3E}">
        <p14:creationId xmlns:p14="http://schemas.microsoft.com/office/powerpoint/2010/main" val="38149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3BABCBA-A8BB-428C-A728-B276098816B9}"/>
              </a:ext>
            </a:extLst>
          </p:cNvPr>
          <p:cNvSpPr>
            <a:spLocks noGrp="1"/>
          </p:cNvSpPr>
          <p:nvPr>
            <p:ph type="dt" sz="half" idx="10"/>
          </p:nvPr>
        </p:nvSpPr>
        <p:spPr/>
        <p:txBody>
          <a:bodyPr/>
          <a:lstStyle>
            <a:lvl1pPr>
              <a:defRPr/>
            </a:lvl1pPr>
          </a:lstStyle>
          <a:p>
            <a:pPr>
              <a:defRPr/>
            </a:pPr>
            <a:fld id="{3F6A12FA-A3F1-4F3B-A0BE-9DE6152BBFCA}" type="datetimeFigureOut">
              <a:rPr lang="ja-JP" altLang="en-US"/>
              <a:pPr>
                <a:defRPr/>
              </a:pPr>
              <a:t>2024/3/19</a:t>
            </a:fld>
            <a:endParaRPr lang="ja-JP" altLang="en-US"/>
          </a:p>
        </p:txBody>
      </p:sp>
      <p:sp>
        <p:nvSpPr>
          <p:cNvPr id="6" name="フッター プレースホルダー 4">
            <a:extLst>
              <a:ext uri="{FF2B5EF4-FFF2-40B4-BE49-F238E27FC236}">
                <a16:creationId xmlns:a16="http://schemas.microsoft.com/office/drawing/2014/main" id="{C49D0038-9A08-472E-B6F2-C7306455BE5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6296EB5-B122-4B35-B244-70E9415DA9E1}"/>
              </a:ext>
            </a:extLst>
          </p:cNvPr>
          <p:cNvSpPr>
            <a:spLocks noGrp="1"/>
          </p:cNvSpPr>
          <p:nvPr>
            <p:ph type="sldNum" sz="quarter" idx="12"/>
          </p:nvPr>
        </p:nvSpPr>
        <p:spPr/>
        <p:txBody>
          <a:bodyPr/>
          <a:lstStyle>
            <a:lvl1pPr>
              <a:defRPr/>
            </a:lvl1pPr>
          </a:lstStyle>
          <a:p>
            <a:pPr>
              <a:defRPr/>
            </a:pPr>
            <a:fld id="{37E4CE4E-A620-4C92-810D-54CF57331C9B}" type="slidenum">
              <a:rPr lang="ja-JP" altLang="en-US"/>
              <a:pPr>
                <a:defRPr/>
              </a:pPr>
              <a:t>‹#›</a:t>
            </a:fld>
            <a:endParaRPr lang="ja-JP" altLang="en-US"/>
          </a:p>
        </p:txBody>
      </p:sp>
    </p:spTree>
    <p:extLst>
      <p:ext uri="{BB962C8B-B14F-4D97-AF65-F5344CB8AC3E}">
        <p14:creationId xmlns:p14="http://schemas.microsoft.com/office/powerpoint/2010/main" val="3516689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EF0DB00-AFD9-432C-BAB7-7ADF743ECEF5}"/>
              </a:ext>
            </a:extLst>
          </p:cNvPr>
          <p:cNvSpPr>
            <a:spLocks noGrp="1"/>
          </p:cNvSpPr>
          <p:nvPr>
            <p:ph type="dt" sz="half" idx="10"/>
          </p:nvPr>
        </p:nvSpPr>
        <p:spPr/>
        <p:txBody>
          <a:bodyPr/>
          <a:lstStyle>
            <a:lvl1pPr>
              <a:defRPr/>
            </a:lvl1pPr>
          </a:lstStyle>
          <a:p>
            <a:pPr>
              <a:defRPr/>
            </a:pPr>
            <a:fld id="{11CD4168-39DB-4AC7-8354-289A80C05E07}" type="datetimeFigureOut">
              <a:rPr lang="ja-JP" altLang="en-US"/>
              <a:pPr>
                <a:defRPr/>
              </a:pPr>
              <a:t>2024/3/19</a:t>
            </a:fld>
            <a:endParaRPr lang="ja-JP" altLang="en-US"/>
          </a:p>
        </p:txBody>
      </p:sp>
      <p:sp>
        <p:nvSpPr>
          <p:cNvPr id="5" name="フッター プレースホルダー 4">
            <a:extLst>
              <a:ext uri="{FF2B5EF4-FFF2-40B4-BE49-F238E27FC236}">
                <a16:creationId xmlns:a16="http://schemas.microsoft.com/office/drawing/2014/main" id="{160EDC36-35BD-48FF-B515-779987CFB93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01A9DA4-FED2-45F3-8A32-F678A65AA076}"/>
              </a:ext>
            </a:extLst>
          </p:cNvPr>
          <p:cNvSpPr>
            <a:spLocks noGrp="1"/>
          </p:cNvSpPr>
          <p:nvPr>
            <p:ph type="sldNum" sz="quarter" idx="12"/>
          </p:nvPr>
        </p:nvSpPr>
        <p:spPr/>
        <p:txBody>
          <a:bodyPr/>
          <a:lstStyle>
            <a:lvl1pPr>
              <a:defRPr/>
            </a:lvl1pPr>
          </a:lstStyle>
          <a:p>
            <a:pPr>
              <a:defRPr/>
            </a:pPr>
            <a:fld id="{73AF7B3F-32ED-44FE-BB96-EFB2F1BDC64F}" type="slidenum">
              <a:rPr lang="ja-JP" altLang="en-US"/>
              <a:pPr>
                <a:defRPr/>
              </a:pPr>
              <a:t>‹#›</a:t>
            </a:fld>
            <a:endParaRPr lang="ja-JP" altLang="en-US"/>
          </a:p>
        </p:txBody>
      </p:sp>
    </p:spTree>
    <p:extLst>
      <p:ext uri="{BB962C8B-B14F-4D97-AF65-F5344CB8AC3E}">
        <p14:creationId xmlns:p14="http://schemas.microsoft.com/office/powerpoint/2010/main" val="249885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C53ECA1-E913-40EB-9E68-3931C21B6B00}"/>
              </a:ext>
            </a:extLst>
          </p:cNvPr>
          <p:cNvSpPr>
            <a:spLocks noGrp="1"/>
          </p:cNvSpPr>
          <p:nvPr>
            <p:ph type="dt" sz="half" idx="10"/>
          </p:nvPr>
        </p:nvSpPr>
        <p:spPr/>
        <p:txBody>
          <a:bodyPr/>
          <a:lstStyle>
            <a:lvl1pPr>
              <a:defRPr/>
            </a:lvl1pPr>
          </a:lstStyle>
          <a:p>
            <a:pPr>
              <a:defRPr/>
            </a:pPr>
            <a:fld id="{E0A046B9-6054-4AD0-88E2-9374B481D0A3}" type="datetimeFigureOut">
              <a:rPr lang="ja-JP" altLang="en-US"/>
              <a:pPr>
                <a:defRPr/>
              </a:pPr>
              <a:t>2024/3/19</a:t>
            </a:fld>
            <a:endParaRPr lang="ja-JP" altLang="en-US"/>
          </a:p>
        </p:txBody>
      </p:sp>
      <p:sp>
        <p:nvSpPr>
          <p:cNvPr id="5" name="フッター プレースホルダー 4">
            <a:extLst>
              <a:ext uri="{FF2B5EF4-FFF2-40B4-BE49-F238E27FC236}">
                <a16:creationId xmlns:a16="http://schemas.microsoft.com/office/drawing/2014/main" id="{6F90485F-91EB-4A2E-BC7B-56CC1C0392C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AC18ACF-E55B-425D-9FC2-4738E9B63189}"/>
              </a:ext>
            </a:extLst>
          </p:cNvPr>
          <p:cNvSpPr>
            <a:spLocks noGrp="1"/>
          </p:cNvSpPr>
          <p:nvPr>
            <p:ph type="sldNum" sz="quarter" idx="12"/>
          </p:nvPr>
        </p:nvSpPr>
        <p:spPr/>
        <p:txBody>
          <a:bodyPr/>
          <a:lstStyle>
            <a:lvl1pPr>
              <a:defRPr/>
            </a:lvl1pPr>
          </a:lstStyle>
          <a:p>
            <a:pPr>
              <a:defRPr/>
            </a:pPr>
            <a:fld id="{169B2191-B935-4E68-B406-D5C8DE8DC800}" type="slidenum">
              <a:rPr lang="ja-JP" altLang="en-US"/>
              <a:pPr>
                <a:defRPr/>
              </a:pPr>
              <a:t>‹#›</a:t>
            </a:fld>
            <a:endParaRPr lang="ja-JP" altLang="en-US"/>
          </a:p>
        </p:txBody>
      </p:sp>
    </p:spTree>
    <p:extLst>
      <p:ext uri="{BB962C8B-B14F-4D97-AF65-F5344CB8AC3E}">
        <p14:creationId xmlns:p14="http://schemas.microsoft.com/office/powerpoint/2010/main" val="272712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5E9E554-175D-437C-B490-EDBB0DF12FA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E3E7FFF5-28C1-4D89-A691-EC572F1B162A}"/>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98FBB481-FF1C-4A41-97C6-94D2DA5D38E0}"/>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89DE6C51-C2B8-4AE8-8ECD-57B886A485CD}"/>
              </a:ext>
            </a:extLst>
          </p:cNvPr>
          <p:cNvSpPr>
            <a:spLocks noGrp="1"/>
          </p:cNvSpPr>
          <p:nvPr>
            <p:ph type="dt" sz="half" idx="10"/>
          </p:nvPr>
        </p:nvSpPr>
        <p:spPr/>
        <p:txBody>
          <a:bodyPr/>
          <a:lstStyle>
            <a:lvl1pPr>
              <a:defRPr/>
            </a:lvl1pPr>
          </a:lstStyle>
          <a:p>
            <a:pPr>
              <a:defRPr/>
            </a:pPr>
            <a:fld id="{6D959A9E-5C00-47B2-AFE8-293F935E22E3}"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EA45133D-3DE0-4CEE-BDB3-B90D8F9FD334}"/>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FA64020C-06EF-4BE2-93D7-2D6FDB662176}"/>
              </a:ext>
            </a:extLst>
          </p:cNvPr>
          <p:cNvSpPr>
            <a:spLocks noGrp="1"/>
          </p:cNvSpPr>
          <p:nvPr>
            <p:ph type="sldNum" sz="quarter" idx="12"/>
          </p:nvPr>
        </p:nvSpPr>
        <p:spPr/>
        <p:txBody>
          <a:bodyPr/>
          <a:lstStyle>
            <a:lvl1pPr>
              <a:defRPr/>
            </a:lvl1pPr>
          </a:lstStyle>
          <a:p>
            <a:pPr>
              <a:defRPr/>
            </a:pPr>
            <a:fld id="{E3EE2692-7271-421A-BA3C-A4A1940A884B}" type="slidenum">
              <a:rPr lang="ja-JP" altLang="en-US"/>
              <a:pPr>
                <a:defRPr/>
              </a:pPr>
              <a:t>‹#›</a:t>
            </a:fld>
            <a:endParaRPr lang="ja-JP" altLang="en-US"/>
          </a:p>
        </p:txBody>
      </p:sp>
    </p:spTree>
    <p:extLst>
      <p:ext uri="{BB962C8B-B14F-4D97-AF65-F5344CB8AC3E}">
        <p14:creationId xmlns:p14="http://schemas.microsoft.com/office/powerpoint/2010/main" val="118661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164E4B9-EE33-49A0-A88E-10286CC6ECFF}"/>
              </a:ext>
            </a:extLst>
          </p:cNvPr>
          <p:cNvSpPr>
            <a:spLocks noGrp="1"/>
          </p:cNvSpPr>
          <p:nvPr>
            <p:ph type="dt" sz="half" idx="10"/>
          </p:nvPr>
        </p:nvSpPr>
        <p:spPr/>
        <p:txBody>
          <a:bodyPr/>
          <a:lstStyle>
            <a:lvl1pPr>
              <a:defRPr/>
            </a:lvl1pPr>
          </a:lstStyle>
          <a:p>
            <a:pPr>
              <a:defRPr/>
            </a:pPr>
            <a:fld id="{75F23F11-0185-4242-BA22-45059ACF4F89}" type="datetimeFigureOut">
              <a:rPr lang="ja-JP" altLang="en-US"/>
              <a:pPr>
                <a:defRPr/>
              </a:pPr>
              <a:t>2024/3/19</a:t>
            </a:fld>
            <a:endParaRPr lang="ja-JP" altLang="en-US"/>
          </a:p>
        </p:txBody>
      </p:sp>
      <p:sp>
        <p:nvSpPr>
          <p:cNvPr id="6" name="Footer Placeholder 4">
            <a:extLst>
              <a:ext uri="{FF2B5EF4-FFF2-40B4-BE49-F238E27FC236}">
                <a16:creationId xmlns:a16="http://schemas.microsoft.com/office/drawing/2014/main" id="{AFCB62CD-90B1-43F1-B9C4-D70AB5E2E7E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1FC5311-A775-439F-88C1-EEA54E3A27E6}"/>
              </a:ext>
            </a:extLst>
          </p:cNvPr>
          <p:cNvSpPr>
            <a:spLocks noGrp="1"/>
          </p:cNvSpPr>
          <p:nvPr>
            <p:ph type="sldNum" sz="quarter" idx="12"/>
          </p:nvPr>
        </p:nvSpPr>
        <p:spPr/>
        <p:txBody>
          <a:bodyPr/>
          <a:lstStyle>
            <a:lvl1pPr>
              <a:defRPr/>
            </a:lvl1pPr>
          </a:lstStyle>
          <a:p>
            <a:pPr>
              <a:defRPr/>
            </a:pPr>
            <a:fld id="{EC1DF4F5-3008-4293-93B6-9D06D3D05882}" type="slidenum">
              <a:rPr lang="ja-JP" altLang="en-US"/>
              <a:pPr>
                <a:defRPr/>
              </a:pPr>
              <a:t>‹#›</a:t>
            </a:fld>
            <a:endParaRPr lang="ja-JP" altLang="en-US"/>
          </a:p>
        </p:txBody>
      </p:sp>
    </p:spTree>
    <p:extLst>
      <p:ext uri="{BB962C8B-B14F-4D97-AF65-F5344CB8AC3E}">
        <p14:creationId xmlns:p14="http://schemas.microsoft.com/office/powerpoint/2010/main" val="371870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00BE0335-BD9C-473E-8889-088BB596A4C3}"/>
              </a:ext>
            </a:extLst>
          </p:cNvPr>
          <p:cNvSpPr>
            <a:spLocks noGrp="1"/>
          </p:cNvSpPr>
          <p:nvPr>
            <p:ph type="dt" sz="half" idx="10"/>
          </p:nvPr>
        </p:nvSpPr>
        <p:spPr/>
        <p:txBody>
          <a:bodyPr/>
          <a:lstStyle>
            <a:lvl1pPr>
              <a:defRPr/>
            </a:lvl1pPr>
          </a:lstStyle>
          <a:p>
            <a:pPr>
              <a:defRPr/>
            </a:pPr>
            <a:fld id="{4924C641-69FC-4F64-BBD5-55EB613D8CDF}"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9B4FB1DE-6C58-4BDB-9963-5685574405EF}"/>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3EE378F6-7A72-4B8C-B9C2-F72E419B3DB2}"/>
              </a:ext>
            </a:extLst>
          </p:cNvPr>
          <p:cNvSpPr>
            <a:spLocks noGrp="1"/>
          </p:cNvSpPr>
          <p:nvPr>
            <p:ph type="sldNum" sz="quarter" idx="12"/>
          </p:nvPr>
        </p:nvSpPr>
        <p:spPr/>
        <p:txBody>
          <a:bodyPr/>
          <a:lstStyle>
            <a:lvl1pPr>
              <a:defRPr/>
            </a:lvl1pPr>
          </a:lstStyle>
          <a:p>
            <a:pPr>
              <a:defRPr/>
            </a:pPr>
            <a:fld id="{D7DB8B35-7B6D-4079-91AF-C8F7F0EAC0AB}" type="slidenum">
              <a:rPr lang="ja-JP" altLang="en-US"/>
              <a:pPr>
                <a:defRPr/>
              </a:pPr>
              <a:t>‹#›</a:t>
            </a:fld>
            <a:endParaRPr lang="ja-JP" altLang="en-US"/>
          </a:p>
        </p:txBody>
      </p:sp>
    </p:spTree>
    <p:extLst>
      <p:ext uri="{BB962C8B-B14F-4D97-AF65-F5344CB8AC3E}">
        <p14:creationId xmlns:p14="http://schemas.microsoft.com/office/powerpoint/2010/main" val="14016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9871F74F-7120-473F-9D73-3F274CBD4003}"/>
              </a:ext>
            </a:extLst>
          </p:cNvPr>
          <p:cNvSpPr>
            <a:spLocks noGrp="1"/>
          </p:cNvSpPr>
          <p:nvPr>
            <p:ph type="dt" sz="half" idx="10"/>
          </p:nvPr>
        </p:nvSpPr>
        <p:spPr/>
        <p:txBody>
          <a:bodyPr/>
          <a:lstStyle>
            <a:lvl1pPr>
              <a:defRPr/>
            </a:lvl1pPr>
          </a:lstStyle>
          <a:p>
            <a:pPr>
              <a:defRPr/>
            </a:pPr>
            <a:fld id="{B66B60DF-7BCF-4130-8EEA-4EE90E1D0D75}" type="datetimeFigureOut">
              <a:rPr lang="ja-JP" altLang="en-US"/>
              <a:pPr>
                <a:defRPr/>
              </a:pPr>
              <a:t>2024/3/19</a:t>
            </a:fld>
            <a:endParaRPr lang="ja-JP" altLang="en-US"/>
          </a:p>
        </p:txBody>
      </p:sp>
      <p:sp>
        <p:nvSpPr>
          <p:cNvPr id="4" name="Footer Placeholder 4">
            <a:extLst>
              <a:ext uri="{FF2B5EF4-FFF2-40B4-BE49-F238E27FC236}">
                <a16:creationId xmlns:a16="http://schemas.microsoft.com/office/drawing/2014/main" id="{CE82F50E-E556-408F-A71A-FB7DEEBAF803}"/>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C5842B5F-DB1D-42A4-B200-B97F8D1D263F}"/>
              </a:ext>
            </a:extLst>
          </p:cNvPr>
          <p:cNvSpPr>
            <a:spLocks noGrp="1"/>
          </p:cNvSpPr>
          <p:nvPr>
            <p:ph type="sldNum" sz="quarter" idx="12"/>
          </p:nvPr>
        </p:nvSpPr>
        <p:spPr/>
        <p:txBody>
          <a:bodyPr/>
          <a:lstStyle>
            <a:lvl1pPr>
              <a:defRPr/>
            </a:lvl1pPr>
          </a:lstStyle>
          <a:p>
            <a:pPr>
              <a:defRPr/>
            </a:pPr>
            <a:fld id="{B577B49B-8F99-4161-B3C4-EC2574A6BCE3}" type="slidenum">
              <a:rPr lang="ja-JP" altLang="en-US"/>
              <a:pPr>
                <a:defRPr/>
              </a:pPr>
              <a:t>‹#›</a:t>
            </a:fld>
            <a:endParaRPr lang="ja-JP" altLang="en-US"/>
          </a:p>
        </p:txBody>
      </p:sp>
    </p:spTree>
    <p:extLst>
      <p:ext uri="{BB962C8B-B14F-4D97-AF65-F5344CB8AC3E}">
        <p14:creationId xmlns:p14="http://schemas.microsoft.com/office/powerpoint/2010/main" val="278956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006757-1DC0-46AC-B69C-E27A7DD70A48}"/>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9C0A5E0D-60DF-49B1-BCB9-90A93A5F16A1}"/>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76C6DA15-DE4D-476E-B83A-B0F836D1E719}"/>
              </a:ext>
            </a:extLst>
          </p:cNvPr>
          <p:cNvSpPr>
            <a:spLocks noGrp="1"/>
          </p:cNvSpPr>
          <p:nvPr>
            <p:ph type="dt" sz="half" idx="10"/>
          </p:nvPr>
        </p:nvSpPr>
        <p:spPr/>
        <p:txBody>
          <a:bodyPr/>
          <a:lstStyle>
            <a:lvl1pPr>
              <a:defRPr/>
            </a:lvl1pPr>
          </a:lstStyle>
          <a:p>
            <a:pPr>
              <a:defRPr/>
            </a:pPr>
            <a:fld id="{28223AC6-EBEE-4DE3-8025-7B8C1725FF91}" type="datetimeFigureOut">
              <a:rPr lang="ja-JP" altLang="en-US"/>
              <a:pPr>
                <a:defRPr/>
              </a:pPr>
              <a:t>2024/3/19</a:t>
            </a:fld>
            <a:endParaRPr lang="ja-JP" altLang="en-US"/>
          </a:p>
        </p:txBody>
      </p:sp>
      <p:sp>
        <p:nvSpPr>
          <p:cNvPr id="5" name="Footer Placeholder 7">
            <a:extLst>
              <a:ext uri="{FF2B5EF4-FFF2-40B4-BE49-F238E27FC236}">
                <a16:creationId xmlns:a16="http://schemas.microsoft.com/office/drawing/2014/main" id="{C87DEDCC-D096-48DA-A9F5-4CF4A4C20BFA}"/>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2497A0EA-D50F-4C94-8A01-E66D9EB69298}"/>
              </a:ext>
            </a:extLst>
          </p:cNvPr>
          <p:cNvSpPr>
            <a:spLocks noGrp="1"/>
          </p:cNvSpPr>
          <p:nvPr>
            <p:ph type="sldNum" sz="quarter" idx="12"/>
          </p:nvPr>
        </p:nvSpPr>
        <p:spPr/>
        <p:txBody>
          <a:bodyPr/>
          <a:lstStyle>
            <a:lvl1pPr>
              <a:defRPr/>
            </a:lvl1pPr>
          </a:lstStyle>
          <a:p>
            <a:pPr>
              <a:defRPr/>
            </a:pPr>
            <a:fld id="{F13BCFDB-C336-4717-AB6C-9CA488F7E663}" type="slidenum">
              <a:rPr lang="ja-JP" altLang="en-US"/>
              <a:pPr>
                <a:defRPr/>
              </a:pPr>
              <a:t>‹#›</a:t>
            </a:fld>
            <a:endParaRPr lang="ja-JP" altLang="en-US"/>
          </a:p>
        </p:txBody>
      </p:sp>
    </p:spTree>
    <p:extLst>
      <p:ext uri="{BB962C8B-B14F-4D97-AF65-F5344CB8AC3E}">
        <p14:creationId xmlns:p14="http://schemas.microsoft.com/office/powerpoint/2010/main" val="95123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2A7ED0-85FA-4518-BA6A-A92A48ED85A6}"/>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35AAE592-A8A9-4092-A8D9-BABC4E62B2D3}"/>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B524B1D6-F6D3-4315-9DB0-D44744C512C9}"/>
              </a:ext>
            </a:extLst>
          </p:cNvPr>
          <p:cNvSpPr>
            <a:spLocks noGrp="1"/>
          </p:cNvSpPr>
          <p:nvPr>
            <p:ph type="dt" sz="half" idx="10"/>
          </p:nvPr>
        </p:nvSpPr>
        <p:spPr>
          <a:xfrm>
            <a:off x="349250" y="6459538"/>
            <a:ext cx="1963738" cy="365125"/>
          </a:xfrm>
        </p:spPr>
        <p:txBody>
          <a:bodyPr/>
          <a:lstStyle>
            <a:lvl1pPr algn="l">
              <a:defRPr/>
            </a:lvl1pPr>
          </a:lstStyle>
          <a:p>
            <a:pPr>
              <a:defRPr/>
            </a:pPr>
            <a:fld id="{C2B2B436-50AD-4E83-9711-DA527D4AF34B}"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EDFA07A5-E7EF-4A78-9493-68EABDCA84B0}"/>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E87F5F4F-7CCD-45F8-A5DA-1458F9A5DE90}"/>
              </a:ext>
            </a:extLst>
          </p:cNvPr>
          <p:cNvSpPr>
            <a:spLocks noGrp="1"/>
          </p:cNvSpPr>
          <p:nvPr>
            <p:ph type="sldNum" sz="quarter" idx="12"/>
          </p:nvPr>
        </p:nvSpPr>
        <p:spPr/>
        <p:txBody>
          <a:bodyPr/>
          <a:lstStyle>
            <a:lvl1pPr>
              <a:defRPr>
                <a:solidFill>
                  <a:schemeClr val="tx2"/>
                </a:solidFill>
              </a:defRPr>
            </a:lvl1pPr>
          </a:lstStyle>
          <a:p>
            <a:pPr>
              <a:defRPr/>
            </a:pPr>
            <a:fld id="{D504C3E8-7A1E-4D99-B276-FC6006E36F72}" type="slidenum">
              <a:rPr lang="ja-JP" altLang="en-US"/>
              <a:pPr>
                <a:defRPr/>
              </a:pPr>
              <a:t>‹#›</a:t>
            </a:fld>
            <a:endParaRPr lang="ja-JP" altLang="en-US"/>
          </a:p>
        </p:txBody>
      </p:sp>
    </p:spTree>
    <p:extLst>
      <p:ext uri="{BB962C8B-B14F-4D97-AF65-F5344CB8AC3E}">
        <p14:creationId xmlns:p14="http://schemas.microsoft.com/office/powerpoint/2010/main" val="230371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B8CD05-5F18-40A9-AA33-EDE33A5FF1D5}"/>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CFA494B1-4F3D-4DB1-B3C2-D0B634B21C38}"/>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3AC54B53-073F-4BF3-B90E-C6306A160E75}"/>
              </a:ext>
            </a:extLst>
          </p:cNvPr>
          <p:cNvSpPr>
            <a:spLocks noGrp="1"/>
          </p:cNvSpPr>
          <p:nvPr>
            <p:ph type="dt" sz="half" idx="10"/>
          </p:nvPr>
        </p:nvSpPr>
        <p:spPr/>
        <p:txBody>
          <a:bodyPr/>
          <a:lstStyle>
            <a:lvl1pPr>
              <a:defRPr/>
            </a:lvl1pPr>
          </a:lstStyle>
          <a:p>
            <a:pPr>
              <a:defRPr/>
            </a:pPr>
            <a:fld id="{05D79147-45FA-43C9-B854-CB9B3630B384}"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4F9F6B55-B7C7-43D5-833B-A84A80515548}"/>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6">
            <a:extLst>
              <a:ext uri="{FF2B5EF4-FFF2-40B4-BE49-F238E27FC236}">
                <a16:creationId xmlns:a16="http://schemas.microsoft.com/office/drawing/2014/main" id="{CEC7732F-BFDF-49E9-97C9-E054578D21BB}"/>
              </a:ext>
            </a:extLst>
          </p:cNvPr>
          <p:cNvSpPr>
            <a:spLocks noGrp="1"/>
          </p:cNvSpPr>
          <p:nvPr>
            <p:ph type="sldNum" sz="quarter" idx="12"/>
          </p:nvPr>
        </p:nvSpPr>
        <p:spPr/>
        <p:txBody>
          <a:bodyPr/>
          <a:lstStyle>
            <a:lvl1pPr>
              <a:defRPr/>
            </a:lvl1pPr>
          </a:lstStyle>
          <a:p>
            <a:pPr>
              <a:defRPr/>
            </a:pPr>
            <a:fld id="{991A2B5B-57D6-4728-82C1-102A5798115A}" type="slidenum">
              <a:rPr lang="ja-JP" altLang="en-US"/>
              <a:pPr>
                <a:defRPr/>
              </a:pPr>
              <a:t>‹#›</a:t>
            </a:fld>
            <a:endParaRPr lang="ja-JP" altLang="en-US"/>
          </a:p>
        </p:txBody>
      </p:sp>
    </p:spTree>
    <p:extLst>
      <p:ext uri="{BB962C8B-B14F-4D97-AF65-F5344CB8AC3E}">
        <p14:creationId xmlns:p14="http://schemas.microsoft.com/office/powerpoint/2010/main" val="7728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2401FD-EAE7-466C-A606-B31F5AA31DA7}"/>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999D15A9-E520-4A47-9086-399F96FF690B}"/>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19BAF91-3597-423C-9E12-4A23AFEC6D36}"/>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F5B98A9D-7E35-46FF-B8FC-9B23505E33EE}"/>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9ADE9D97-8025-4115-97C0-57403322B475}"/>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67CD8B77-02C5-4ED8-B65F-9B54C0D39715}"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0A2CD443-7804-4585-A3F9-C65D3D11E6CA}"/>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B26E9C5C-DDFF-47D4-A756-AF6381CE80D2}"/>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47DBDCFF-DF5C-47CF-B5E8-899033E73C1B}" type="slidenum">
              <a:rPr lang="ja-JP" altLang="en-US"/>
              <a:pPr>
                <a:defRPr/>
              </a:pPr>
              <a:t>‹#›</a:t>
            </a:fld>
            <a:endParaRPr lang="ja-JP" altLang="en-US"/>
          </a:p>
        </p:txBody>
      </p:sp>
      <p:cxnSp>
        <p:nvCxnSpPr>
          <p:cNvPr id="10" name="Straight Connector 9">
            <a:extLst>
              <a:ext uri="{FF2B5EF4-FFF2-40B4-BE49-F238E27FC236}">
                <a16:creationId xmlns:a16="http://schemas.microsoft.com/office/drawing/2014/main" id="{F2CCA7C0-A3E1-42AD-9A7F-7F21478FFF87}"/>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11" r:id="rId1"/>
    <p:sldLayoutId id="2147483995" r:id="rId2"/>
    <p:sldLayoutId id="2147484012" r:id="rId3"/>
    <p:sldLayoutId id="2147483996" r:id="rId4"/>
    <p:sldLayoutId id="2147483997" r:id="rId5"/>
    <p:sldLayoutId id="2147483998" r:id="rId6"/>
    <p:sldLayoutId id="2147484013" r:id="rId7"/>
    <p:sldLayoutId id="2147484014" r:id="rId8"/>
    <p:sldLayoutId id="2147484015" r:id="rId9"/>
    <p:sldLayoutId id="2147483999" r:id="rId10"/>
    <p:sldLayoutId id="2147484016" r:id="rId11"/>
    <p:sldLayoutId id="2147484017"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C0F27188-EEC0-4FE9-B9D7-C0A018EEA4F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294A8C3C-F42F-4E19-B212-2701CAED0D0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6E3E326-18B4-4977-8E9A-E3A83FC888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108">
                <a:solidFill>
                  <a:prstClr val="black">
                    <a:tint val="75000"/>
                  </a:prstClr>
                </a:solidFill>
                <a:latin typeface="+mn-lt"/>
                <a:ea typeface="+mn-ea"/>
              </a:defRPr>
            </a:lvl1pPr>
          </a:lstStyle>
          <a:p>
            <a:pPr>
              <a:defRPr/>
            </a:pPr>
            <a:fld id="{BE87135F-486A-467F-9948-15034EAB5795}" type="datetimeFigureOut">
              <a:rPr lang="ja-JP" altLang="en-US"/>
              <a:pPr>
                <a:defRPr/>
              </a:pPr>
              <a:t>2024/3/19</a:t>
            </a:fld>
            <a:endParaRPr lang="ja-JP" altLang="en-US"/>
          </a:p>
        </p:txBody>
      </p:sp>
      <p:sp>
        <p:nvSpPr>
          <p:cNvPr id="5" name="フッター プレースホルダー 4">
            <a:extLst>
              <a:ext uri="{FF2B5EF4-FFF2-40B4-BE49-F238E27FC236}">
                <a16:creationId xmlns:a16="http://schemas.microsoft.com/office/drawing/2014/main" id="{C1841366-E1F8-4E38-971E-65C6B4BE1F4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108">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7C1E228-C0BB-4630-BC19-09F1C9ED8AD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a:solidFill>
                  <a:srgbClr val="898989"/>
                </a:solidFill>
              </a:defRPr>
            </a:lvl1pPr>
          </a:lstStyle>
          <a:p>
            <a:pPr>
              <a:defRPr/>
            </a:pPr>
            <a:fld id="{8E5BFC50-BA00-4C63-8D68-C891CC5509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5pPr>
      <a:lvl6pPr marL="422041" algn="ctr" rtl="0" fontAlgn="base">
        <a:spcBef>
          <a:spcPct val="0"/>
        </a:spcBef>
        <a:spcAft>
          <a:spcPct val="0"/>
        </a:spcAft>
        <a:defRPr kumimoji="1" sz="4062">
          <a:solidFill>
            <a:schemeClr val="tx1"/>
          </a:solidFill>
          <a:latin typeface="Calibri" pitchFamily="34" charset="0"/>
          <a:ea typeface="ＭＳ Ｐゴシック" charset="-128"/>
        </a:defRPr>
      </a:lvl6pPr>
      <a:lvl7pPr marL="844083" algn="ctr" rtl="0" fontAlgn="base">
        <a:spcBef>
          <a:spcPct val="0"/>
        </a:spcBef>
        <a:spcAft>
          <a:spcPct val="0"/>
        </a:spcAft>
        <a:defRPr kumimoji="1" sz="4062">
          <a:solidFill>
            <a:schemeClr val="tx1"/>
          </a:solidFill>
          <a:latin typeface="Calibri" pitchFamily="34" charset="0"/>
          <a:ea typeface="ＭＳ Ｐゴシック"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5913" indent="-315913" algn="l" rtl="0" eaLnBrk="0" fontAlgn="base" hangingPunct="0">
        <a:spcBef>
          <a:spcPct val="20000"/>
        </a:spcBef>
        <a:spcAft>
          <a:spcPct val="0"/>
        </a:spcAft>
        <a:buFont typeface="Arial" panose="020B0604020202020204" pitchFamily="34" charset="0"/>
        <a:buChar char="•"/>
        <a:defRPr kumimoji="1" sz="29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476375"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898650"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17D24-74F4-466F-82B3-1F20A2405C89}"/>
              </a:ext>
            </a:extLst>
          </p:cNvPr>
          <p:cNvSpPr>
            <a:spLocks noGrp="1"/>
          </p:cNvSpPr>
          <p:nvPr>
            <p:ph type="ctrTitle"/>
          </p:nvPr>
        </p:nvSpPr>
        <p:spPr>
          <a:xfrm>
            <a:off x="111096" y="170916"/>
            <a:ext cx="8921809" cy="4186341"/>
          </a:xfrm>
        </p:spPr>
        <p:txBody>
          <a:bodyPr anchor="ctr" anchorCtr="0">
            <a:noAutofit/>
          </a:bodyPr>
          <a:lstStyle/>
          <a:p>
            <a:pPr algn="ctr" eaLnBrk="1" fontAlgn="auto" hangingPunct="1">
              <a:spcAft>
                <a:spcPts val="0"/>
              </a:spcAft>
              <a:defRPr/>
            </a:pPr>
            <a:r>
              <a:rPr lang="ja-JP" altLang="en-US" sz="6600" b="1" dirty="0">
                <a:latin typeface="ＭＳ ゴシック" panose="020B0609070205080204" pitchFamily="49" charset="-128"/>
                <a:ea typeface="ＭＳ ゴシック" panose="020B0609070205080204" pitchFamily="49" charset="-128"/>
              </a:rPr>
              <a:t>認定鳥獣捕獲等事業者</a:t>
            </a:r>
            <a:br>
              <a:rPr lang="en-US" altLang="ja-JP" sz="6600" b="1" dirty="0">
                <a:latin typeface="ＭＳ ゴシック" panose="020B0609070205080204" pitchFamily="49" charset="-128"/>
                <a:ea typeface="ＭＳ ゴシック" panose="020B0609070205080204" pitchFamily="49" charset="-128"/>
              </a:rPr>
            </a:br>
            <a:r>
              <a:rPr lang="ja-JP" altLang="en-US" sz="6600" b="1" dirty="0">
                <a:latin typeface="ＭＳ ゴシック" panose="020B0609070205080204" pitchFamily="49" charset="-128"/>
                <a:ea typeface="ＭＳ ゴシック" panose="020B0609070205080204" pitchFamily="49" charset="-128"/>
              </a:rPr>
              <a:t>講習会</a:t>
            </a:r>
            <a:br>
              <a:rPr lang="en-US" altLang="ja-JP" sz="4400" b="1" dirty="0">
                <a:latin typeface="ＭＳ ゴシック" panose="020B0609070205080204" pitchFamily="49" charset="-128"/>
                <a:ea typeface="ＭＳ ゴシック" panose="020B0609070205080204" pitchFamily="49" charset="-128"/>
              </a:rPr>
            </a:br>
            <a:br>
              <a:rPr lang="en-US" altLang="ja-JP" sz="4400" b="1" dirty="0">
                <a:latin typeface="ＭＳ ゴシック" panose="020B0609070205080204" pitchFamily="49" charset="-128"/>
                <a:ea typeface="ＭＳ ゴシック" panose="020B0609070205080204" pitchFamily="49" charset="-128"/>
              </a:rPr>
            </a:br>
            <a:r>
              <a:rPr lang="en-US" altLang="ja-JP" sz="4800" b="1" dirty="0">
                <a:latin typeface="ＭＳ ゴシック" panose="020B0609070205080204" pitchFamily="49" charset="-128"/>
                <a:ea typeface="ＭＳ ゴシック" panose="020B0609070205080204" pitchFamily="49" charset="-128"/>
              </a:rPr>
              <a:t>2 </a:t>
            </a:r>
            <a:r>
              <a:rPr lang="ja-JP" altLang="en-US" sz="4800" b="1" dirty="0">
                <a:latin typeface="ＭＳ ゴシック" panose="020B0609070205080204" pitchFamily="49" charset="-128"/>
                <a:ea typeface="ＭＳ ゴシック" panose="020B0609070205080204" pitchFamily="49" charset="-128"/>
              </a:rPr>
              <a:t>鳥獣の保護及び管理に</a:t>
            </a:r>
            <a:br>
              <a:rPr lang="en-US" altLang="ja-JP" sz="48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関連する法令</a:t>
            </a:r>
            <a:endParaRPr lang="ja-JP" altLang="en-US" sz="3200" b="1" dirty="0">
              <a:latin typeface="ＭＳ ゴシック" panose="020B0609070205080204" pitchFamily="49" charset="-128"/>
              <a:ea typeface="ＭＳ ゴシック" panose="020B0609070205080204" pitchFamily="49" charset="-128"/>
            </a:endParaRPr>
          </a:p>
        </p:txBody>
      </p:sp>
      <p:sp>
        <p:nvSpPr>
          <p:cNvPr id="3" name="サブタイトル 2">
            <a:extLst>
              <a:ext uri="{FF2B5EF4-FFF2-40B4-BE49-F238E27FC236}">
                <a16:creationId xmlns:a16="http://schemas.microsoft.com/office/drawing/2014/main" id="{27BE83DB-BCB2-468D-BB40-AD9E18EE7894}"/>
              </a:ext>
            </a:extLst>
          </p:cNvPr>
          <p:cNvSpPr>
            <a:spLocks noGrp="1"/>
          </p:cNvSpPr>
          <p:nvPr>
            <p:ph type="subTitle" idx="1"/>
          </p:nvPr>
        </p:nvSpPr>
        <p:spPr>
          <a:xfrm>
            <a:off x="972000" y="4357257"/>
            <a:ext cx="7200000" cy="1080000"/>
          </a:xfrm>
        </p:spPr>
        <p:txBody>
          <a:bodyPr rtlCol="0" anchor="ctr" anchorCtr="0">
            <a:normAutofit/>
          </a:bodyPr>
          <a:lstStyle/>
          <a:p>
            <a:pPr algn="ctr" eaLnBrk="1" fontAlgn="auto" hangingPunct="1">
              <a:defRPr/>
            </a:pPr>
            <a:r>
              <a:rPr lang="ja-JP" altLang="en-US" sz="5400" b="1" dirty="0">
                <a:solidFill>
                  <a:schemeClr val="accent2">
                    <a:lumMod val="50000"/>
                  </a:schemeClr>
                </a:solidFill>
                <a:latin typeface="ＭＳ ゴシック" panose="020B0609070205080204" pitchFamily="49" charset="-128"/>
                <a:ea typeface="ＭＳ ゴシック" panose="020B0609070205080204" pitchFamily="49" charset="-128"/>
              </a:rPr>
              <a:t>技能知識講習編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D2B0B7D-ADCC-478E-B693-D5CD2968D850}"/>
              </a:ext>
            </a:extLst>
          </p:cNvPr>
          <p:cNvSpPr txBox="1">
            <a:spLocks/>
          </p:cNvSpPr>
          <p:nvPr/>
        </p:nvSpPr>
        <p:spPr bwMode="auto">
          <a:xfrm>
            <a:off x="0" y="408242"/>
            <a:ext cx="9080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2.1.3 </a:t>
            </a:r>
            <a:r>
              <a:rPr lang="ja-JP" altLang="en-US" sz="4000" u="sng" dirty="0">
                <a:latin typeface="ＭＳ ゴシック" panose="020B0609070205080204" pitchFamily="49" charset="-128"/>
                <a:ea typeface="ＭＳ ゴシック" panose="020B0609070205080204" pitchFamily="49" charset="-128"/>
              </a:rPr>
              <a:t>鳥獣保護管理法における各主体の役割</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1987B46C-6D89-4843-A347-1651E59785FC}"/>
              </a:ext>
            </a:extLst>
          </p:cNvPr>
          <p:cNvSpPr txBox="1">
            <a:spLocks/>
          </p:cNvSpPr>
          <p:nvPr/>
        </p:nvSpPr>
        <p:spPr>
          <a:xfrm>
            <a:off x="63375" y="1707298"/>
            <a:ext cx="8464989" cy="41866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②地方公共団体</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90488" indent="268288" fontAlgn="auto">
              <a:buFont typeface="Wingdings" panose="05000000000000000000" pitchFamily="2" charset="2"/>
              <a:buChar char="q"/>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都道府県</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840296" lvl="1" indent="-457200"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鳥獣保護管理事業計画や特定計画の作成と実施</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840296" lvl="1" indent="-457200"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指定管理鳥獣の捕獲目標を定めて捕獲を実施</a:t>
            </a:r>
            <a:endParaRPr kumimoji="0" lang="en-US" altLang="ja-JP" sz="3200" dirty="0">
              <a:latin typeface="ＭＳ ゴシック" panose="020B0609070205080204" pitchFamily="49" charset="-128"/>
              <a:ea typeface="ＭＳ ゴシック" panose="020B0609070205080204" pitchFamily="49" charset="-128"/>
            </a:endParaRPr>
          </a:p>
        </p:txBody>
      </p:sp>
      <p:sp>
        <p:nvSpPr>
          <p:cNvPr id="27652" name="テキスト ボックス 5">
            <a:extLst>
              <a:ext uri="{FF2B5EF4-FFF2-40B4-BE49-F238E27FC236}">
                <a16:creationId xmlns:a16="http://schemas.microsoft.com/office/drawing/2014/main" id="{F5427591-D783-4DAD-A384-B042DB7AD870}"/>
              </a:ext>
            </a:extLst>
          </p:cNvPr>
          <p:cNvSpPr txBox="1">
            <a:spLocks noChangeArrowheads="1"/>
          </p:cNvSpPr>
          <p:nvPr/>
        </p:nvSpPr>
        <p:spPr bwMode="auto">
          <a:xfrm>
            <a:off x="6500388" y="0"/>
            <a:ext cx="2643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23</a:t>
            </a:r>
            <a:r>
              <a:rPr lang="ja-JP" altLang="en-US" sz="2000" dirty="0">
                <a:latin typeface="+mn-ea"/>
                <a:ea typeface="+mn-ea"/>
              </a:rPr>
              <a:t>ページ</a:t>
            </a:r>
          </a:p>
        </p:txBody>
      </p:sp>
    </p:spTree>
    <p:extLst>
      <p:ext uri="{BB962C8B-B14F-4D97-AF65-F5344CB8AC3E}">
        <p14:creationId xmlns:p14="http://schemas.microsoft.com/office/powerpoint/2010/main" val="137191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D2B0B7D-ADCC-478E-B693-D5CD2968D850}"/>
              </a:ext>
            </a:extLst>
          </p:cNvPr>
          <p:cNvSpPr txBox="1">
            <a:spLocks/>
          </p:cNvSpPr>
          <p:nvPr/>
        </p:nvSpPr>
        <p:spPr bwMode="auto">
          <a:xfrm>
            <a:off x="0" y="408242"/>
            <a:ext cx="9080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2.1.3 </a:t>
            </a:r>
            <a:r>
              <a:rPr lang="ja-JP" altLang="en-US" sz="4000" u="sng" dirty="0">
                <a:latin typeface="ＭＳ ゴシック" panose="020B0609070205080204" pitchFamily="49" charset="-128"/>
                <a:ea typeface="ＭＳ ゴシック" panose="020B0609070205080204" pitchFamily="49" charset="-128"/>
              </a:rPr>
              <a:t>鳥獣保護管理法における各主体の役割</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1987B46C-6D89-4843-A347-1651E59785FC}"/>
              </a:ext>
            </a:extLst>
          </p:cNvPr>
          <p:cNvSpPr txBox="1">
            <a:spLocks/>
          </p:cNvSpPr>
          <p:nvPr/>
        </p:nvSpPr>
        <p:spPr>
          <a:xfrm>
            <a:off x="63375" y="1707298"/>
            <a:ext cx="9080625" cy="41866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②地方公共団体</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90488" indent="268288" fontAlgn="auto">
              <a:buFont typeface="Wingdings" panose="05000000000000000000" pitchFamily="2" charset="2"/>
              <a:buChar char="q"/>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市町村</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901700" indent="-358775"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国及び都道府県と連携して鳥獣保護管理事業を実施</a:t>
            </a:r>
            <a:endParaRPr kumimoji="0" lang="en-US" altLang="ja-JP" sz="3200" dirty="0">
              <a:latin typeface="ＭＳ ゴシック" panose="020B0609070205080204" pitchFamily="49" charset="-128"/>
              <a:ea typeface="ＭＳ ゴシック" panose="020B0609070205080204" pitchFamily="49" charset="-128"/>
            </a:endParaRPr>
          </a:p>
          <a:p>
            <a:pPr marL="444500" indent="-85725" fontAlgn="auto">
              <a:buFont typeface="Wingdings" panose="05000000000000000000" pitchFamily="2" charset="2"/>
              <a:buChar char="q"/>
              <a:defRPr/>
            </a:pPr>
            <a:endParaRPr kumimoji="0" lang="en-US" altLang="ja-JP" sz="3600" dirty="0">
              <a:latin typeface="ＭＳ ゴシック" panose="020B0609070205080204" pitchFamily="49" charset="-128"/>
              <a:ea typeface="ＭＳ ゴシック" panose="020B0609070205080204" pitchFamily="49" charset="-128"/>
            </a:endParaRPr>
          </a:p>
        </p:txBody>
      </p:sp>
      <p:sp>
        <p:nvSpPr>
          <p:cNvPr id="27652" name="テキスト ボックス 5">
            <a:extLst>
              <a:ext uri="{FF2B5EF4-FFF2-40B4-BE49-F238E27FC236}">
                <a16:creationId xmlns:a16="http://schemas.microsoft.com/office/drawing/2014/main" id="{F5427591-D783-4DAD-A384-B042DB7AD870}"/>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23</a:t>
            </a:r>
            <a:r>
              <a:rPr lang="ja-JP" altLang="en-US" sz="2000" dirty="0">
                <a:latin typeface="+mn-ea"/>
                <a:ea typeface="+mn-ea"/>
              </a:rPr>
              <a:t>ページ</a:t>
            </a:r>
          </a:p>
        </p:txBody>
      </p:sp>
    </p:spTree>
    <p:extLst>
      <p:ext uri="{BB962C8B-B14F-4D97-AF65-F5344CB8AC3E}">
        <p14:creationId xmlns:p14="http://schemas.microsoft.com/office/powerpoint/2010/main" val="183333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D2B0B7D-ADCC-478E-B693-D5CD2968D850}"/>
              </a:ext>
            </a:extLst>
          </p:cNvPr>
          <p:cNvSpPr txBox="1">
            <a:spLocks/>
          </p:cNvSpPr>
          <p:nvPr/>
        </p:nvSpPr>
        <p:spPr bwMode="auto">
          <a:xfrm>
            <a:off x="0" y="408242"/>
            <a:ext cx="9080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2.1.3 </a:t>
            </a:r>
            <a:r>
              <a:rPr lang="ja-JP" altLang="en-US" sz="4000" u="sng" dirty="0">
                <a:latin typeface="ＭＳ ゴシック" panose="020B0609070205080204" pitchFamily="49" charset="-128"/>
                <a:ea typeface="ＭＳ ゴシック" panose="020B0609070205080204" pitchFamily="49" charset="-128"/>
              </a:rPr>
              <a:t>鳥獣保護管理法における各主体の役割</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1987B46C-6D89-4843-A347-1651E59785FC}"/>
              </a:ext>
            </a:extLst>
          </p:cNvPr>
          <p:cNvSpPr txBox="1">
            <a:spLocks/>
          </p:cNvSpPr>
          <p:nvPr/>
        </p:nvSpPr>
        <p:spPr>
          <a:xfrm>
            <a:off x="63375" y="1707298"/>
            <a:ext cx="9080625" cy="41866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③事業者、</a:t>
            </a:r>
            <a:r>
              <a:rPr kumimoji="0" lang="zh-TW" altLang="en-US" sz="3600" dirty="0">
                <a:solidFill>
                  <a:schemeClr val="tx1"/>
                </a:solidFill>
                <a:latin typeface="ＭＳ ゴシック" panose="020B0609070205080204" pitchFamily="49" charset="-128"/>
                <a:ea typeface="ＭＳ ゴシック" panose="020B0609070205080204" pitchFamily="49" charset="-128"/>
              </a:rPr>
              <a:t>民間団体、市民</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90488" indent="268288" fontAlgn="auto">
              <a:buFont typeface="Wingdings" panose="05000000000000000000" pitchFamily="2" charset="2"/>
              <a:buChar char="q"/>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行政と連携を図り鳥獣保護管理活動に参加</a:t>
            </a:r>
          </a:p>
          <a:p>
            <a:pPr marL="90488" indent="268288" fontAlgn="auto">
              <a:buFont typeface="Wingdings" panose="05000000000000000000" pitchFamily="2" charset="2"/>
              <a:buChar char="q"/>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地域住民が一体となり被害防止活動を行う</a:t>
            </a:r>
          </a:p>
          <a:p>
            <a:pPr marL="90488" indent="268288" fontAlgn="auto">
              <a:buFont typeface="Wingdings" panose="05000000000000000000" pitchFamily="2" charset="2"/>
              <a:buChar char="q"/>
              <a:defRPr/>
            </a:pPr>
            <a:endParaRPr kumimoji="0" lang="en-US" altLang="ja-JP" sz="3600" dirty="0">
              <a:latin typeface="ＭＳ ゴシック" panose="020B0609070205080204" pitchFamily="49" charset="-128"/>
              <a:ea typeface="ＭＳ ゴシック" panose="020B0609070205080204" pitchFamily="49" charset="-128"/>
            </a:endParaRPr>
          </a:p>
        </p:txBody>
      </p:sp>
      <p:sp>
        <p:nvSpPr>
          <p:cNvPr id="27652" name="テキスト ボックス 5">
            <a:extLst>
              <a:ext uri="{FF2B5EF4-FFF2-40B4-BE49-F238E27FC236}">
                <a16:creationId xmlns:a16="http://schemas.microsoft.com/office/drawing/2014/main" id="{F5427591-D783-4DAD-A384-B042DB7AD870}"/>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23</a:t>
            </a:r>
            <a:r>
              <a:rPr lang="ja-JP" altLang="en-US" sz="2000" dirty="0">
                <a:latin typeface="+mn-ea"/>
                <a:ea typeface="+mn-ea"/>
              </a:rPr>
              <a:t>ページ</a:t>
            </a:r>
          </a:p>
        </p:txBody>
      </p:sp>
    </p:spTree>
    <p:extLst>
      <p:ext uri="{BB962C8B-B14F-4D97-AF65-F5344CB8AC3E}">
        <p14:creationId xmlns:p14="http://schemas.microsoft.com/office/powerpoint/2010/main" val="373320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D2B0B7D-ADCC-478E-B693-D5CD2968D850}"/>
              </a:ext>
            </a:extLst>
          </p:cNvPr>
          <p:cNvSpPr txBox="1">
            <a:spLocks/>
          </p:cNvSpPr>
          <p:nvPr/>
        </p:nvSpPr>
        <p:spPr bwMode="auto">
          <a:xfrm>
            <a:off x="0" y="408242"/>
            <a:ext cx="9080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2.1.3 </a:t>
            </a:r>
            <a:r>
              <a:rPr lang="ja-JP" altLang="en-US" sz="4000" u="sng" dirty="0">
                <a:latin typeface="ＭＳ ゴシック" panose="020B0609070205080204" pitchFamily="49" charset="-128"/>
                <a:ea typeface="ＭＳ ゴシック" panose="020B0609070205080204" pitchFamily="49" charset="-128"/>
              </a:rPr>
              <a:t>鳥獣保護管理法における各主体の役割</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1987B46C-6D89-4843-A347-1651E59785FC}"/>
              </a:ext>
            </a:extLst>
          </p:cNvPr>
          <p:cNvSpPr txBox="1">
            <a:spLocks/>
          </p:cNvSpPr>
          <p:nvPr/>
        </p:nvSpPr>
        <p:spPr>
          <a:xfrm>
            <a:off x="63375" y="1707298"/>
            <a:ext cx="9080625" cy="41866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④専門家等</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444500" indent="-85725" fontAlgn="auto">
              <a:buFont typeface="Wingdings" panose="05000000000000000000" pitchFamily="2" charset="2"/>
              <a:buChar char="q"/>
              <a:defRPr/>
            </a:pPr>
            <a:r>
              <a:rPr lang="ja-JP" altLang="en-US" sz="3200" dirty="0">
                <a:latin typeface="ＭＳ ゴシック" panose="020B0609070205080204" pitchFamily="49" charset="-128"/>
                <a:ea typeface="ＭＳ ゴシック" panose="020B0609070205080204" pitchFamily="49" charset="-128"/>
              </a:rPr>
              <a:t>必要に応じて地方公共団体等に助言や指導を行う　</a:t>
            </a:r>
            <a:endParaRPr kumimoji="0" lang="en-US" altLang="ja-JP" sz="3200" dirty="0">
              <a:latin typeface="ＭＳ ゴシック" panose="020B0609070205080204" pitchFamily="49" charset="-128"/>
              <a:ea typeface="ＭＳ ゴシック" panose="020B0609070205080204" pitchFamily="49" charset="-128"/>
            </a:endParaRPr>
          </a:p>
          <a:p>
            <a:pPr marL="90488" indent="268288" fontAlgn="auto">
              <a:buFont typeface="Wingdings" panose="05000000000000000000" pitchFamily="2" charset="2"/>
              <a:buChar char="q"/>
              <a:defRPr/>
            </a:pPr>
            <a:endParaRPr kumimoji="0" lang="en-US" altLang="ja-JP" sz="3600" dirty="0">
              <a:latin typeface="ＭＳ ゴシック" panose="020B0609070205080204" pitchFamily="49" charset="-128"/>
              <a:ea typeface="ＭＳ ゴシック" panose="020B0609070205080204" pitchFamily="49" charset="-128"/>
            </a:endParaRPr>
          </a:p>
        </p:txBody>
      </p:sp>
      <p:sp>
        <p:nvSpPr>
          <p:cNvPr id="27652" name="テキスト ボックス 5">
            <a:extLst>
              <a:ext uri="{FF2B5EF4-FFF2-40B4-BE49-F238E27FC236}">
                <a16:creationId xmlns:a16="http://schemas.microsoft.com/office/drawing/2014/main" id="{F5427591-D783-4DAD-A384-B042DB7AD870}"/>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23</a:t>
            </a:r>
            <a:r>
              <a:rPr lang="ja-JP" altLang="en-US" sz="2000" dirty="0">
                <a:latin typeface="+mn-ea"/>
                <a:ea typeface="+mn-ea"/>
              </a:rPr>
              <a:t>ページ</a:t>
            </a:r>
          </a:p>
        </p:txBody>
      </p:sp>
    </p:spTree>
    <p:extLst>
      <p:ext uri="{BB962C8B-B14F-4D97-AF65-F5344CB8AC3E}">
        <p14:creationId xmlns:p14="http://schemas.microsoft.com/office/powerpoint/2010/main" val="37176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452491"/>
            <a:ext cx="9161482" cy="1323439"/>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.1 </a:t>
            </a:r>
            <a:r>
              <a:rPr kumimoji="1" lang="ja-JP" altLang="en-US" sz="4000" u="sng" dirty="0">
                <a:latin typeface="ＭＳ ゴシック" panose="020B0609070205080204" pitchFamily="49" charset="-128"/>
                <a:ea typeface="ＭＳ ゴシック" panose="020B0609070205080204" pitchFamily="49" charset="-128"/>
              </a:rPr>
              <a:t>鳥獣の保護及び管理並びに狩猟の</a:t>
            </a:r>
            <a:endParaRPr kumimoji="1" lang="en-US" altLang="ja-JP" sz="4000" u="sng" dirty="0">
              <a:latin typeface="ＭＳ ゴシック" panose="020B0609070205080204" pitchFamily="49" charset="-128"/>
              <a:ea typeface="ＭＳ ゴシック" panose="020B0609070205080204" pitchFamily="49" charset="-128"/>
            </a:endParaRPr>
          </a:p>
          <a:p>
            <a:r>
              <a:rPr kumimoji="1" lang="ja-JP" altLang="en-US" sz="4000" u="sng" dirty="0">
                <a:latin typeface="ＭＳ ゴシック" panose="020B0609070205080204" pitchFamily="49" charset="-128"/>
                <a:ea typeface="ＭＳ ゴシック" panose="020B0609070205080204" pitchFamily="49" charset="-128"/>
              </a:rPr>
              <a:t>適正化に関する法律</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49384" y="2036848"/>
            <a:ext cx="9045233" cy="427104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法の目的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鳥獣保護管理法の施策体系</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2.1.3</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鳥獣保護管理法における各主体の</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       </a:t>
            </a:r>
            <a:r>
              <a:rPr kumimoji="0" lang="ja-JP" altLang="en-US" sz="3600" dirty="0">
                <a:solidFill>
                  <a:schemeClr val="tx1"/>
                </a:solidFill>
                <a:latin typeface="ＭＳ ゴシック" panose="020B0609070205080204" pitchFamily="49" charset="-128"/>
                <a:ea typeface="ＭＳ ゴシック" panose="020B0609070205080204" pitchFamily="49" charset="-128"/>
              </a:rPr>
              <a:t>役割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2.1.4</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鳥獣の捕獲等の種類</a:t>
            </a:r>
          </a:p>
        </p:txBody>
      </p:sp>
      <p:sp>
        <p:nvSpPr>
          <p:cNvPr id="2" name="テキスト ボックス 5">
            <a:extLst>
              <a:ext uri="{FF2B5EF4-FFF2-40B4-BE49-F238E27FC236}">
                <a16:creationId xmlns:a16="http://schemas.microsoft.com/office/drawing/2014/main" id="{66F91B79-C353-CAD1-6E37-BCC28B8C7A7C}"/>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24</a:t>
            </a:r>
            <a:r>
              <a:rPr lang="ja-JP" altLang="en-US" sz="2000" dirty="0">
                <a:latin typeface="+mn-ea"/>
                <a:ea typeface="+mn-ea"/>
              </a:rPr>
              <a:t>ページ</a:t>
            </a:r>
          </a:p>
        </p:txBody>
      </p:sp>
    </p:spTree>
    <p:extLst>
      <p:ext uri="{BB962C8B-B14F-4D97-AF65-F5344CB8AC3E}">
        <p14:creationId xmlns:p14="http://schemas.microsoft.com/office/powerpoint/2010/main" val="5908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a:extLst>
              <a:ext uri="{FF2B5EF4-FFF2-40B4-BE49-F238E27FC236}">
                <a16:creationId xmlns:a16="http://schemas.microsoft.com/office/drawing/2014/main" id="{5E39F5DA-CC0F-4DAF-B65C-11C79E4ADDA1}"/>
              </a:ext>
            </a:extLst>
          </p:cNvPr>
          <p:cNvSpPr txBox="1">
            <a:spLocks/>
          </p:cNvSpPr>
          <p:nvPr/>
        </p:nvSpPr>
        <p:spPr bwMode="auto">
          <a:xfrm>
            <a:off x="0" y="1"/>
            <a:ext cx="8366125" cy="64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en-US" altLang="ja-JP" sz="3600" u="sng" dirty="0">
                <a:solidFill>
                  <a:schemeClr val="tx1"/>
                </a:solidFill>
                <a:latin typeface="ＭＳ ゴシック" panose="020B0609070205080204" pitchFamily="49" charset="-128"/>
                <a:ea typeface="ＭＳ ゴシック" panose="020B0609070205080204" pitchFamily="49" charset="-128"/>
              </a:rPr>
              <a:t>2.1.4 </a:t>
            </a:r>
            <a:r>
              <a:rPr lang="ja-JP" altLang="en-US" sz="3600" u="sng" dirty="0">
                <a:solidFill>
                  <a:schemeClr val="tx1"/>
                </a:solidFill>
                <a:latin typeface="ＭＳ ゴシック" panose="020B0609070205080204" pitchFamily="49" charset="-128"/>
                <a:ea typeface="ＭＳ ゴシック" panose="020B0609070205080204" pitchFamily="49" charset="-128"/>
              </a:rPr>
              <a:t>鳥獣の捕獲等の種類</a:t>
            </a:r>
            <a:endParaRPr lang="en-US" altLang="ja-JP" sz="3600" u="sng"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6F789C7F-0FC4-42CB-8FF4-607B2687BFA1}"/>
              </a:ext>
            </a:extLst>
          </p:cNvPr>
          <p:cNvGraphicFramePr>
            <a:graphicFrameLocks noGrp="1"/>
          </p:cNvGraphicFramePr>
          <p:nvPr>
            <p:extLst>
              <p:ext uri="{D42A27DB-BD31-4B8C-83A1-F6EECF244321}">
                <p14:modId xmlns:p14="http://schemas.microsoft.com/office/powerpoint/2010/main" val="1370166540"/>
              </p:ext>
            </p:extLst>
          </p:nvPr>
        </p:nvGraphicFramePr>
        <p:xfrm>
          <a:off x="73025" y="647386"/>
          <a:ext cx="8997950" cy="5726253"/>
        </p:xfrm>
        <a:graphic>
          <a:graphicData uri="http://schemas.openxmlformats.org/drawingml/2006/table">
            <a:tbl>
              <a:tblPr firstRow="1" firstCol="1" bandRow="1">
                <a:tableStyleId>{93296810-A885-4BE3-A3E7-6D5BEEA58F35}</a:tableStyleId>
              </a:tblPr>
              <a:tblGrid>
                <a:gridCol w="1061833">
                  <a:extLst>
                    <a:ext uri="{9D8B030D-6E8A-4147-A177-3AD203B41FA5}">
                      <a16:colId xmlns:a16="http://schemas.microsoft.com/office/drawing/2014/main" val="20000"/>
                    </a:ext>
                  </a:extLst>
                </a:gridCol>
                <a:gridCol w="1647731">
                  <a:extLst>
                    <a:ext uri="{9D8B030D-6E8A-4147-A177-3AD203B41FA5}">
                      <a16:colId xmlns:a16="http://schemas.microsoft.com/office/drawing/2014/main" val="20001"/>
                    </a:ext>
                  </a:extLst>
                </a:gridCol>
                <a:gridCol w="1914919">
                  <a:extLst>
                    <a:ext uri="{9D8B030D-6E8A-4147-A177-3AD203B41FA5}">
                      <a16:colId xmlns:a16="http://schemas.microsoft.com/office/drawing/2014/main" val="20002"/>
                    </a:ext>
                  </a:extLst>
                </a:gridCol>
                <a:gridCol w="1308619">
                  <a:extLst>
                    <a:ext uri="{9D8B030D-6E8A-4147-A177-3AD203B41FA5}">
                      <a16:colId xmlns:a16="http://schemas.microsoft.com/office/drawing/2014/main" val="20003"/>
                    </a:ext>
                  </a:extLst>
                </a:gridCol>
                <a:gridCol w="1308619">
                  <a:extLst>
                    <a:ext uri="{9D8B030D-6E8A-4147-A177-3AD203B41FA5}">
                      <a16:colId xmlns:a16="http://schemas.microsoft.com/office/drawing/2014/main" val="20004"/>
                    </a:ext>
                  </a:extLst>
                </a:gridCol>
                <a:gridCol w="266179">
                  <a:extLst>
                    <a:ext uri="{9D8B030D-6E8A-4147-A177-3AD203B41FA5}">
                      <a16:colId xmlns:a16="http://schemas.microsoft.com/office/drawing/2014/main" val="20005"/>
                    </a:ext>
                  </a:extLst>
                </a:gridCol>
                <a:gridCol w="1490050">
                  <a:extLst>
                    <a:ext uri="{9D8B030D-6E8A-4147-A177-3AD203B41FA5}">
                      <a16:colId xmlns:a16="http://schemas.microsoft.com/office/drawing/2014/main" val="864145383"/>
                    </a:ext>
                  </a:extLst>
                </a:gridCol>
              </a:tblGrid>
              <a:tr h="349060">
                <a:tc rowSpan="4">
                  <a:txBody>
                    <a:bodyPr/>
                    <a:lstStyle/>
                    <a:p>
                      <a:pPr algn="ctr">
                        <a:spcAft>
                          <a:spcPts val="0"/>
                        </a:spcAft>
                      </a:pPr>
                      <a:r>
                        <a:rPr lang="ja-JP" sz="1600" b="1" dirty="0">
                          <a:effectLst/>
                        </a:rPr>
                        <a:t>分類</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rowSpan="4">
                  <a:txBody>
                    <a:bodyPr/>
                    <a:lstStyle/>
                    <a:p>
                      <a:pPr algn="ctr">
                        <a:spcAft>
                          <a:spcPts val="0"/>
                        </a:spcAft>
                      </a:pPr>
                      <a:r>
                        <a:rPr lang="ja-JP" sz="1600" b="1" dirty="0">
                          <a:effectLst/>
                        </a:rPr>
                        <a:t>狩猟</a:t>
                      </a:r>
                      <a:endParaRPr lang="en-US" sz="1600" b="1" dirty="0">
                        <a:effectLst/>
                      </a:endParaRPr>
                    </a:p>
                    <a:p>
                      <a:pPr algn="ctr">
                        <a:spcAft>
                          <a:spcPts val="0"/>
                        </a:spcAft>
                      </a:pPr>
                      <a:r>
                        <a:rPr lang="ja-JP" sz="1600" b="1" dirty="0">
                          <a:effectLst/>
                        </a:rPr>
                        <a:t>（登録狩猟）</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gridSpan="5">
                  <a:txBody>
                    <a:bodyPr/>
                    <a:lstStyle/>
                    <a:p>
                      <a:pPr algn="ctr">
                        <a:spcAft>
                          <a:spcPts val="0"/>
                        </a:spcAft>
                      </a:pPr>
                      <a:r>
                        <a:rPr lang="ja-JP" sz="1600" b="1" dirty="0">
                          <a:effectLst/>
                        </a:rPr>
                        <a:t>狩猟（登録狩猟）以外</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solidFill>
                      <a:schemeClr val="accent5"/>
                    </a:solidFill>
                  </a:tcPr>
                </a:tc>
                <a:extLst>
                  <a:ext uri="{0D108BD9-81ED-4DB2-BD59-A6C34878D82A}">
                    <a16:rowId xmlns:a16="http://schemas.microsoft.com/office/drawing/2014/main" val="10000"/>
                  </a:ext>
                </a:extLst>
              </a:tr>
              <a:tr h="281932">
                <a:tc vMerge="1">
                  <a:txBody>
                    <a:bodyPr/>
                    <a:lstStyle/>
                    <a:p>
                      <a:endParaRPr lang="en-US"/>
                    </a:p>
                  </a:txBody>
                  <a:tcPr/>
                </a:tc>
                <a:tc vMerge="1">
                  <a:txBody>
                    <a:bodyPr/>
                    <a:lstStyle/>
                    <a:p>
                      <a:endParaRPr lang="en-US"/>
                    </a:p>
                  </a:txBody>
                  <a:tcPr/>
                </a:tc>
                <a:tc gridSpan="4">
                  <a:txBody>
                    <a:bodyPr/>
                    <a:lstStyle/>
                    <a:p>
                      <a:pPr algn="ctr">
                        <a:spcAft>
                          <a:spcPts val="0"/>
                        </a:spcAft>
                      </a:pPr>
                      <a:r>
                        <a:rPr lang="ja-JP" sz="1600" b="1" dirty="0">
                          <a:effectLst/>
                        </a:rPr>
                        <a:t>許可捕獲</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endParaRPr lang="en-US"/>
                    </a:p>
                  </a:txBody>
                  <a:tcPr/>
                </a:tc>
                <a:tc hMerge="1">
                  <a:txBody>
                    <a:bodyPr/>
                    <a:lstStyle/>
                    <a:p>
                      <a:pPr algn="ctr">
                        <a:spcAft>
                          <a:spcPts val="0"/>
                        </a:spcAft>
                      </a:pPr>
                      <a:r>
                        <a:rPr lang="ja-JP" sz="1600" b="1" dirty="0">
                          <a:effectLst/>
                        </a:rPr>
                        <a:t>指定管理鳥獣</a:t>
                      </a:r>
                      <a:endParaRPr lang="en-US" altLang="ja-JP" sz="1600" b="1" dirty="0">
                        <a:effectLst/>
                      </a:endParaRPr>
                    </a:p>
                    <a:p>
                      <a:pPr algn="ctr">
                        <a:spcAft>
                          <a:spcPts val="0"/>
                        </a:spcAft>
                      </a:pPr>
                      <a:r>
                        <a:rPr lang="ja-JP" sz="1600" b="1" dirty="0">
                          <a:effectLst/>
                        </a:rPr>
                        <a:t>捕獲等事業</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rowSpan="3">
                  <a:txBody>
                    <a:bodyPr/>
                    <a:lstStyle/>
                    <a:p>
                      <a:pPr algn="ctr">
                        <a:spcAft>
                          <a:spcPts val="0"/>
                        </a:spcAft>
                      </a:pPr>
                      <a:r>
                        <a:rPr lang="ja-JP" sz="1600" b="1" dirty="0">
                          <a:effectLst/>
                        </a:rPr>
                        <a:t>指定管理鳥獣</a:t>
                      </a:r>
                      <a:endParaRPr lang="en-US" altLang="ja-JP" sz="1600" b="1" dirty="0">
                        <a:effectLst/>
                      </a:endParaRPr>
                    </a:p>
                    <a:p>
                      <a:pPr algn="ctr">
                        <a:spcAft>
                          <a:spcPts val="0"/>
                        </a:spcAft>
                      </a:pPr>
                      <a:r>
                        <a:rPr lang="ja-JP" sz="1600" b="1" dirty="0">
                          <a:effectLst/>
                        </a:rPr>
                        <a:t>捕獲等事業</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1"/>
                  </a:ext>
                </a:extLst>
              </a:tr>
              <a:tr h="373970">
                <a:tc vMerge="1">
                  <a:txBody>
                    <a:bodyPr/>
                    <a:lstStyle/>
                    <a:p>
                      <a:endParaRPr lang="en-US"/>
                    </a:p>
                  </a:txBody>
                  <a:tcPr/>
                </a:tc>
                <a:tc vMerge="1">
                  <a:txBody>
                    <a:bodyPr/>
                    <a:lstStyle/>
                    <a:p>
                      <a:endParaRPr lang="en-US"/>
                    </a:p>
                  </a:txBody>
                  <a:tcPr/>
                </a:tc>
                <a:tc rowSpan="2">
                  <a:txBody>
                    <a:bodyPr/>
                    <a:lstStyle/>
                    <a:p>
                      <a:pPr algn="ctr">
                        <a:spcAft>
                          <a:spcPts val="0"/>
                        </a:spcAft>
                      </a:pPr>
                      <a:r>
                        <a:rPr lang="ja-JP" sz="1600" b="1" dirty="0">
                          <a:effectLst/>
                        </a:rPr>
                        <a:t>学術研究、鳥獣の</a:t>
                      </a:r>
                      <a:endParaRPr lang="en-US" altLang="ja-JP" sz="1600" b="1" dirty="0">
                        <a:effectLst/>
                      </a:endParaRPr>
                    </a:p>
                    <a:p>
                      <a:pPr algn="ctr">
                        <a:spcAft>
                          <a:spcPts val="0"/>
                        </a:spcAft>
                      </a:pPr>
                      <a:r>
                        <a:rPr lang="ja-JP" sz="1600" b="1" dirty="0">
                          <a:effectLst/>
                        </a:rPr>
                        <a:t>保護、その他</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3">
                  <a:txBody>
                    <a:bodyPr/>
                    <a:lstStyle/>
                    <a:p>
                      <a:pPr algn="ctr">
                        <a:spcAft>
                          <a:spcPts val="0"/>
                        </a:spcAft>
                      </a:pPr>
                      <a:r>
                        <a:rPr lang="ja-JP" altLang="en-US" sz="1600" b="1" dirty="0">
                          <a:effectLst/>
                        </a:rPr>
                        <a:t>鳥獣の管理</a:t>
                      </a:r>
                      <a:endParaRPr lang="en-US" sz="1600" b="1" dirty="0">
                        <a:effectLst/>
                      </a:endParaRPr>
                    </a:p>
                  </a:txBody>
                  <a:tcPr marL="55269" marR="55269" marT="0" marB="0" anchor="ctr">
                    <a:lnB w="12700" cap="flat" cmpd="sng" algn="ctr">
                      <a:solidFill>
                        <a:schemeClr val="bg1"/>
                      </a:solidFill>
                      <a:prstDash val="solid"/>
                      <a:round/>
                      <a:headEnd type="none" w="med" len="med"/>
                      <a:tailEnd type="none" w="med" len="med"/>
                    </a:lnB>
                  </a:tcPr>
                </a:tc>
                <a:tc hMerge="1">
                  <a:txBody>
                    <a:bodyPr/>
                    <a:lstStyle/>
                    <a:p>
                      <a:endParaRPr dirty="0"/>
                    </a:p>
                  </a:txBody>
                  <a:tcPr marL="55269" marR="55269"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kumimoji="1" lang="ja-JP" altLang="en-US"/>
                    </a:p>
                  </a:txBody>
                  <a:tcPr/>
                </a:tc>
                <a:extLst>
                  <a:ext uri="{0D108BD9-81ED-4DB2-BD59-A6C34878D82A}">
                    <a16:rowId xmlns:a16="http://schemas.microsoft.com/office/drawing/2014/main" val="10002"/>
                  </a:ext>
                </a:extLst>
              </a:tr>
              <a:tr h="3739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effectLst/>
                        </a:rPr>
                        <a:t>被害防止</a:t>
                      </a:r>
                      <a:endParaRPr lang="en-US" altLang="ja-JP" sz="1600" b="1" dirty="0">
                        <a:effectLst/>
                      </a:endParaRPr>
                    </a:p>
                  </a:txBody>
                  <a:tcPr marL="55269" marR="55269" marT="0" marB="0" anchor="ctr">
                    <a:lnT w="12700" cap="flat" cmpd="sng" algn="ctr">
                      <a:solidFill>
                        <a:schemeClr val="bg1"/>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b="1" dirty="0">
                          <a:effectLst/>
                        </a:rPr>
                        <a:t>個体数調整</a:t>
                      </a:r>
                      <a:endParaRPr lang="en-US" alt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50897933"/>
                  </a:ext>
                </a:extLst>
              </a:tr>
              <a:tr h="498626">
                <a:tc>
                  <a:txBody>
                    <a:bodyPr/>
                    <a:lstStyle/>
                    <a:p>
                      <a:pPr algn="ctr">
                        <a:spcAft>
                          <a:spcPts val="0"/>
                        </a:spcAft>
                      </a:pPr>
                      <a:r>
                        <a:rPr lang="ja-JP" sz="1600" b="1" dirty="0">
                          <a:effectLst/>
                        </a:rPr>
                        <a:t>目的</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a:txBody>
                    <a:bodyPr/>
                    <a:lstStyle/>
                    <a:p>
                      <a:pPr algn="just">
                        <a:spcAft>
                          <a:spcPts val="0"/>
                        </a:spcAft>
                      </a:pPr>
                      <a:r>
                        <a:rPr lang="en-US" sz="1600" b="1" dirty="0">
                          <a:effectLst/>
                        </a:rPr>
                        <a:t> </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dirty="0">
                          <a:effectLst/>
                        </a:rPr>
                        <a:t>学術研究、鳥獣の</a:t>
                      </a:r>
                      <a:endParaRPr lang="en-US" altLang="ja-JP" sz="1600" b="1" dirty="0">
                        <a:effectLst/>
                      </a:endParaRPr>
                    </a:p>
                    <a:p>
                      <a:pPr algn="ctr">
                        <a:spcAft>
                          <a:spcPts val="0"/>
                        </a:spcAft>
                      </a:pPr>
                      <a:r>
                        <a:rPr lang="ja-JP" sz="1600" b="1" dirty="0">
                          <a:effectLst/>
                        </a:rPr>
                        <a:t>保護、その他</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dirty="0">
                          <a:effectLst/>
                        </a:rPr>
                        <a:t>農林業被害等の防止</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3">
                  <a:txBody>
                    <a:bodyPr/>
                    <a:lstStyle/>
                    <a:p>
                      <a:pPr algn="ctr">
                        <a:spcAft>
                          <a:spcPts val="0"/>
                        </a:spcAft>
                      </a:pPr>
                      <a:r>
                        <a:rPr lang="ja-JP" sz="1600" b="1">
                          <a:effectLst/>
                        </a:rPr>
                        <a:t>生息数または生息範囲の抑制</a:t>
                      </a:r>
                      <a:endParaRPr lang="en-US" sz="1600" b="1">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pPr algn="ctr">
                        <a:spcAft>
                          <a:spcPts val="0"/>
                        </a:spcAft>
                      </a:pPr>
                      <a:endParaRPr lang="en-US" sz="1600" b="1">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3"/>
                  </a:ext>
                </a:extLst>
              </a:tr>
              <a:tr h="498626">
                <a:tc>
                  <a:txBody>
                    <a:bodyPr/>
                    <a:lstStyle/>
                    <a:p>
                      <a:pPr algn="ctr">
                        <a:spcAft>
                          <a:spcPts val="0"/>
                        </a:spcAft>
                      </a:pPr>
                      <a:r>
                        <a:rPr lang="ja-JP" sz="1600" b="1" dirty="0">
                          <a:effectLst/>
                        </a:rPr>
                        <a:t>対象鳥獣</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a:txBody>
                    <a:bodyPr/>
                    <a:lstStyle/>
                    <a:p>
                      <a:pPr algn="ctr">
                        <a:spcAft>
                          <a:spcPts val="0"/>
                        </a:spcAft>
                      </a:pPr>
                      <a:r>
                        <a:rPr lang="ja-JP" sz="1600" b="1" dirty="0">
                          <a:effectLst/>
                        </a:rPr>
                        <a:t>狩猟鳥獣</a:t>
                      </a:r>
                      <a:r>
                        <a:rPr lang="en-US" sz="1600" b="1" dirty="0">
                          <a:effectLst/>
                        </a:rPr>
                        <a:t>(46</a:t>
                      </a:r>
                      <a:r>
                        <a:rPr lang="ja-JP" sz="1600" b="1" dirty="0">
                          <a:effectLst/>
                        </a:rPr>
                        <a:t>種</a:t>
                      </a:r>
                      <a:r>
                        <a:rPr lang="en-US" sz="1600" b="1" dirty="0">
                          <a:effectLst/>
                        </a:rPr>
                        <a:t>)</a:t>
                      </a:r>
                    </a:p>
                    <a:p>
                      <a:pPr algn="ctr">
                        <a:spcAft>
                          <a:spcPts val="0"/>
                        </a:spcAft>
                      </a:pPr>
                      <a:r>
                        <a:rPr lang="ja-JP" sz="1600" b="1" dirty="0">
                          <a:effectLst/>
                        </a:rPr>
                        <a:t>※卵、ひなを除く</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2">
                  <a:txBody>
                    <a:bodyPr/>
                    <a:lstStyle/>
                    <a:p>
                      <a:pPr algn="ctr">
                        <a:spcAft>
                          <a:spcPts val="0"/>
                        </a:spcAft>
                      </a:pPr>
                      <a:r>
                        <a:rPr lang="ja-JP" sz="1600" b="1" dirty="0">
                          <a:effectLst/>
                        </a:rPr>
                        <a:t>鳥獣及び卵</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a:txBody>
                    <a:bodyPr/>
                    <a:lstStyle/>
                    <a:p>
                      <a:pPr algn="ctr">
                        <a:spcAft>
                          <a:spcPts val="0"/>
                        </a:spcAft>
                      </a:pPr>
                      <a:r>
                        <a:rPr lang="ja-JP" sz="1600" b="1" dirty="0">
                          <a:effectLst/>
                        </a:rPr>
                        <a:t>第二種</a:t>
                      </a:r>
                      <a:endParaRPr lang="en-US" altLang="ja-JP" sz="1600" b="1" dirty="0">
                        <a:effectLst/>
                      </a:endParaRPr>
                    </a:p>
                    <a:p>
                      <a:pPr algn="ctr">
                        <a:spcAft>
                          <a:spcPts val="0"/>
                        </a:spcAft>
                      </a:pPr>
                      <a:r>
                        <a:rPr lang="ja-JP" sz="1600" b="1" dirty="0">
                          <a:effectLst/>
                        </a:rPr>
                        <a:t>特定鳥獣</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2">
                  <a:txBody>
                    <a:bodyPr/>
                    <a:lstStyle/>
                    <a:p>
                      <a:pPr algn="ctr">
                        <a:spcAft>
                          <a:spcPts val="0"/>
                        </a:spcAft>
                      </a:pPr>
                      <a:r>
                        <a:rPr lang="ja-JP" sz="1600" b="1" dirty="0">
                          <a:effectLst/>
                        </a:rPr>
                        <a:t>指定管理鳥獣</a:t>
                      </a:r>
                      <a:endParaRPr lang="en-US" altLang="ja-JP" sz="1600" b="1" dirty="0">
                        <a:effectLst/>
                      </a:endParaRPr>
                    </a:p>
                    <a:p>
                      <a:pPr algn="ctr">
                        <a:spcAft>
                          <a:spcPts val="0"/>
                        </a:spcAft>
                      </a:pPr>
                      <a:r>
                        <a:rPr lang="ja-JP" sz="1300" b="1" dirty="0">
                          <a:effectLst/>
                        </a:rPr>
                        <a:t>（ニホンジカ・イノシシ）</a:t>
                      </a:r>
                      <a:endParaRPr lang="en-US" sz="13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pPr algn="ctr">
                        <a:spcAft>
                          <a:spcPts val="0"/>
                        </a:spcAft>
                      </a:pPr>
                      <a:endParaRPr lang="en-US" sz="13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4"/>
                  </a:ext>
                </a:extLst>
              </a:tr>
              <a:tr h="498626">
                <a:tc>
                  <a:txBody>
                    <a:bodyPr/>
                    <a:lstStyle/>
                    <a:p>
                      <a:pPr algn="ctr">
                        <a:spcAft>
                          <a:spcPts val="0"/>
                        </a:spcAft>
                      </a:pPr>
                      <a:r>
                        <a:rPr lang="ja-JP" sz="1600" b="1" dirty="0">
                          <a:effectLst/>
                        </a:rPr>
                        <a:t>捕獲方法</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a:txBody>
                    <a:bodyPr/>
                    <a:lstStyle/>
                    <a:p>
                      <a:pPr algn="ctr">
                        <a:spcAft>
                          <a:spcPts val="0"/>
                        </a:spcAft>
                      </a:pPr>
                      <a:r>
                        <a:rPr lang="ja-JP" sz="1600" b="1" dirty="0">
                          <a:effectLst/>
                        </a:rPr>
                        <a:t>法定猟法</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5">
                  <a:txBody>
                    <a:bodyPr/>
                    <a:lstStyle/>
                    <a:p>
                      <a:pPr algn="ctr">
                        <a:spcAft>
                          <a:spcPts val="0"/>
                        </a:spcAft>
                      </a:pPr>
                      <a:r>
                        <a:rPr lang="ja-JP" sz="1600" b="1" dirty="0">
                          <a:effectLst/>
                        </a:rPr>
                        <a:t>法定猟法以外も可</a:t>
                      </a:r>
                      <a:endParaRPr lang="en-US" sz="1600" b="1" dirty="0">
                        <a:effectLst/>
                      </a:endParaRPr>
                    </a:p>
                    <a:p>
                      <a:pPr algn="ctr">
                        <a:spcAft>
                          <a:spcPts val="0"/>
                        </a:spcAft>
                      </a:pPr>
                      <a:r>
                        <a:rPr lang="ja-JP" sz="1600" b="1" dirty="0">
                          <a:effectLst/>
                        </a:rPr>
                        <a:t>（危険猟法等については制限あり）</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5"/>
                  </a:ext>
                </a:extLst>
              </a:tr>
              <a:tr h="523590">
                <a:tc>
                  <a:txBody>
                    <a:bodyPr/>
                    <a:lstStyle/>
                    <a:p>
                      <a:pPr algn="ctr">
                        <a:spcAft>
                          <a:spcPts val="0"/>
                        </a:spcAft>
                      </a:pPr>
                      <a:r>
                        <a:rPr lang="ja-JP" sz="1600" b="1" dirty="0">
                          <a:effectLst/>
                        </a:rPr>
                        <a:t>実施時期</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a:txBody>
                    <a:bodyPr/>
                    <a:lstStyle/>
                    <a:p>
                      <a:pPr algn="ctr">
                        <a:spcAft>
                          <a:spcPts val="0"/>
                        </a:spcAft>
                      </a:pPr>
                      <a:r>
                        <a:rPr lang="ja-JP" sz="1600" b="1">
                          <a:effectLst/>
                        </a:rPr>
                        <a:t>狩猟期間</a:t>
                      </a:r>
                      <a:endParaRPr lang="en-US" sz="1600" b="1">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4">
                  <a:txBody>
                    <a:bodyPr/>
                    <a:lstStyle/>
                    <a:p>
                      <a:pPr algn="ctr">
                        <a:spcAft>
                          <a:spcPts val="0"/>
                        </a:spcAft>
                      </a:pPr>
                      <a:r>
                        <a:rPr lang="ja-JP" sz="1600" b="1" dirty="0">
                          <a:effectLst/>
                        </a:rPr>
                        <a:t>許可された期間</a:t>
                      </a:r>
                      <a:endParaRPr lang="en-US" sz="1600" b="1" dirty="0">
                        <a:effectLst/>
                      </a:endParaRPr>
                    </a:p>
                    <a:p>
                      <a:pPr algn="ctr">
                        <a:spcAft>
                          <a:spcPts val="0"/>
                        </a:spcAft>
                      </a:pPr>
                      <a:r>
                        <a:rPr lang="ja-JP" sz="1600" b="1" dirty="0">
                          <a:effectLst/>
                        </a:rPr>
                        <a:t>（通年可能）</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endParaRPr lang="en-US"/>
                    </a:p>
                  </a:txBody>
                  <a:tcPr/>
                </a:tc>
                <a:tc hMerge="1">
                  <a:txBody>
                    <a:bodyPr/>
                    <a:lstStyle/>
                    <a:p>
                      <a:pPr algn="ctr">
                        <a:spcAft>
                          <a:spcPts val="0"/>
                        </a:spcAft>
                      </a:pPr>
                      <a:r>
                        <a:rPr lang="ja-JP" sz="1600" b="1" dirty="0">
                          <a:effectLst/>
                        </a:rPr>
                        <a:t>事業実施期間</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a:effectLst/>
                        </a:rPr>
                        <a:t>事業実施期間</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6"/>
                  </a:ext>
                </a:extLst>
              </a:tr>
              <a:tr h="747939">
                <a:tc>
                  <a:txBody>
                    <a:bodyPr/>
                    <a:lstStyle/>
                    <a:p>
                      <a:pPr algn="ctr">
                        <a:spcAft>
                          <a:spcPts val="0"/>
                        </a:spcAft>
                      </a:pPr>
                      <a:r>
                        <a:rPr lang="ja-JP" sz="1600" b="1" dirty="0">
                          <a:effectLst/>
                        </a:rPr>
                        <a:t>実施区域</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a:txBody>
                    <a:bodyPr/>
                    <a:lstStyle/>
                    <a:p>
                      <a:pPr algn="ctr">
                        <a:spcAft>
                          <a:spcPts val="0"/>
                        </a:spcAft>
                      </a:pPr>
                      <a:r>
                        <a:rPr lang="ja-JP" sz="1600" b="1">
                          <a:effectLst/>
                        </a:rPr>
                        <a:t>鳥獣保護区や休猟区等の狩猟禁止の区域以外</a:t>
                      </a:r>
                      <a:endParaRPr lang="en-US" sz="1600" b="1">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4">
                  <a:txBody>
                    <a:bodyPr/>
                    <a:lstStyle/>
                    <a:p>
                      <a:pPr algn="ctr">
                        <a:spcAft>
                          <a:spcPts val="0"/>
                        </a:spcAft>
                      </a:pPr>
                      <a:r>
                        <a:rPr lang="ja-JP" sz="1600" b="1" dirty="0">
                          <a:effectLst/>
                        </a:rPr>
                        <a:t>許可された区域</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endParaRPr lang="en-US"/>
                    </a:p>
                  </a:txBody>
                  <a:tcPr/>
                </a:tc>
                <a:tc hMerge="1">
                  <a:txBody>
                    <a:bodyPr/>
                    <a:lstStyle/>
                    <a:p>
                      <a:pPr algn="ctr">
                        <a:spcAft>
                          <a:spcPts val="0"/>
                        </a:spcAft>
                      </a:pPr>
                      <a:r>
                        <a:rPr lang="ja-JP" sz="1600" b="1" dirty="0">
                          <a:effectLst/>
                        </a:rPr>
                        <a:t>事業実施区域</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a:effectLst/>
                        </a:rPr>
                        <a:t>事業実施区域</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7"/>
                  </a:ext>
                </a:extLst>
              </a:tr>
              <a:tr h="498626">
                <a:tc>
                  <a:txBody>
                    <a:bodyPr/>
                    <a:lstStyle/>
                    <a:p>
                      <a:pPr algn="ctr">
                        <a:spcAft>
                          <a:spcPts val="0"/>
                        </a:spcAft>
                      </a:pPr>
                      <a:r>
                        <a:rPr lang="ja-JP" sz="1600" b="1" dirty="0">
                          <a:effectLst/>
                        </a:rPr>
                        <a:t>実施主体</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rowSpan="2">
                  <a:txBody>
                    <a:bodyPr/>
                    <a:lstStyle/>
                    <a:p>
                      <a:pPr algn="ctr">
                        <a:spcAft>
                          <a:spcPts val="0"/>
                        </a:spcAft>
                      </a:pPr>
                      <a:r>
                        <a:rPr lang="ja-JP" sz="1600" b="1" dirty="0">
                          <a:effectLst/>
                        </a:rPr>
                        <a:t>狩猟者</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a:effectLst/>
                        </a:rPr>
                        <a:t>許可申請者</a:t>
                      </a:r>
                      <a:endParaRPr lang="en-US" sz="1600" b="1">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a:effectLst/>
                        </a:rPr>
                        <a:t>市町村等</a:t>
                      </a:r>
                      <a:endParaRPr lang="en-US" sz="1600" b="1">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2">
                  <a:txBody>
                    <a:bodyPr/>
                    <a:lstStyle/>
                    <a:p>
                      <a:pPr algn="ctr">
                        <a:spcAft>
                          <a:spcPts val="0"/>
                        </a:spcAft>
                      </a:pPr>
                      <a:r>
                        <a:rPr lang="ja-JP" sz="1600" b="1" dirty="0">
                          <a:effectLst/>
                        </a:rPr>
                        <a:t>都道府県等</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pPr algn="ctr">
                        <a:spcAft>
                          <a:spcPts val="0"/>
                        </a:spcAft>
                      </a:pPr>
                      <a:r>
                        <a:rPr lang="ja-JP" sz="1600" b="1" dirty="0">
                          <a:effectLst/>
                        </a:rPr>
                        <a:t>都道府県</a:t>
                      </a:r>
                      <a:endParaRPr lang="en-US" sz="1600" b="1" dirty="0">
                        <a:effectLst/>
                      </a:endParaRPr>
                    </a:p>
                    <a:p>
                      <a:pPr algn="ctr">
                        <a:spcAft>
                          <a:spcPts val="0"/>
                        </a:spcAft>
                      </a:pPr>
                      <a:r>
                        <a:rPr lang="ja-JP" sz="1600" b="1" dirty="0">
                          <a:effectLst/>
                        </a:rPr>
                        <a:t>国の機関</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a:effectLst/>
                        </a:rPr>
                        <a:t>都道府県</a:t>
                      </a:r>
                      <a:endParaRPr lang="en-US" sz="1600" b="1">
                        <a:effectLst/>
                      </a:endParaRPr>
                    </a:p>
                    <a:p>
                      <a:pPr algn="ctr">
                        <a:spcAft>
                          <a:spcPts val="0"/>
                        </a:spcAft>
                      </a:pPr>
                      <a:r>
                        <a:rPr lang="ja-JP" sz="1600" b="1">
                          <a:effectLst/>
                        </a:rPr>
                        <a:t>国の機関</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8"/>
                  </a:ext>
                </a:extLst>
              </a:tr>
              <a:tr h="582662">
                <a:tc>
                  <a:txBody>
                    <a:bodyPr/>
                    <a:lstStyle/>
                    <a:p>
                      <a:pPr algn="ctr">
                        <a:spcAft>
                          <a:spcPts val="0"/>
                        </a:spcAft>
                      </a:pPr>
                      <a:r>
                        <a:rPr lang="ja-JP" sz="1600" b="1" dirty="0">
                          <a:effectLst/>
                        </a:rPr>
                        <a:t>捕獲</a:t>
                      </a:r>
                      <a:endParaRPr lang="en-US" altLang="ja-JP" sz="1600" b="1" dirty="0">
                        <a:effectLst/>
                      </a:endParaRPr>
                    </a:p>
                    <a:p>
                      <a:pPr algn="ctr">
                        <a:spcAft>
                          <a:spcPts val="0"/>
                        </a:spcAft>
                      </a:pPr>
                      <a:r>
                        <a:rPr lang="ja-JP" sz="1600" b="1" dirty="0">
                          <a:effectLst/>
                        </a:rPr>
                        <a:t>実施者</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vMerge="1">
                  <a:txBody>
                    <a:bodyPr/>
                    <a:lstStyle/>
                    <a:p>
                      <a:endParaRPr lang="en-US"/>
                    </a:p>
                  </a:txBody>
                  <a:tcPr/>
                </a:tc>
                <a:tc gridSpan="4">
                  <a:txBody>
                    <a:bodyPr/>
                    <a:lstStyle/>
                    <a:p>
                      <a:pPr algn="ctr">
                        <a:spcAft>
                          <a:spcPts val="0"/>
                        </a:spcAft>
                      </a:pPr>
                      <a:r>
                        <a:rPr lang="ja-JP" sz="1600" b="1" dirty="0">
                          <a:effectLst/>
                        </a:rPr>
                        <a:t>許可された者</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endParaRPr lang="en-US"/>
                    </a:p>
                  </a:txBody>
                  <a:tcPr/>
                </a:tc>
                <a:tc hMerge="1">
                  <a:txBody>
                    <a:bodyPr/>
                    <a:lstStyle/>
                    <a:p>
                      <a:pPr algn="ctr">
                        <a:spcAft>
                          <a:spcPts val="0"/>
                        </a:spcAft>
                      </a:pPr>
                      <a:r>
                        <a:rPr lang="ja-JP" sz="1600" b="1" dirty="0">
                          <a:effectLst/>
                        </a:rPr>
                        <a:t>認定鳥獣捕獲等</a:t>
                      </a:r>
                      <a:endParaRPr lang="en-US" altLang="ja-JP" sz="1600" b="1" dirty="0">
                        <a:effectLst/>
                      </a:endParaRPr>
                    </a:p>
                    <a:p>
                      <a:pPr algn="ctr">
                        <a:spcAft>
                          <a:spcPts val="0"/>
                        </a:spcAft>
                      </a:pPr>
                      <a:r>
                        <a:rPr lang="ja-JP" sz="1600" b="1" dirty="0">
                          <a:effectLst/>
                        </a:rPr>
                        <a:t>事業者等</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dirty="0">
                          <a:effectLst/>
                        </a:rPr>
                        <a:t>認定鳥獣捕獲等事業者等</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09"/>
                  </a:ext>
                </a:extLst>
              </a:tr>
              <a:tr h="498626">
                <a:tc>
                  <a:txBody>
                    <a:bodyPr/>
                    <a:lstStyle/>
                    <a:p>
                      <a:pPr algn="ctr">
                        <a:spcAft>
                          <a:spcPts val="0"/>
                        </a:spcAft>
                      </a:pPr>
                      <a:r>
                        <a:rPr lang="ja-JP" sz="1600" b="1" dirty="0">
                          <a:effectLst/>
                        </a:rPr>
                        <a:t>必要な</a:t>
                      </a:r>
                      <a:endParaRPr lang="en-US" altLang="ja-JP" sz="1600" b="1" dirty="0">
                        <a:effectLst/>
                      </a:endParaRPr>
                    </a:p>
                    <a:p>
                      <a:pPr algn="ctr">
                        <a:spcAft>
                          <a:spcPts val="0"/>
                        </a:spcAft>
                      </a:pPr>
                      <a:r>
                        <a:rPr lang="ja-JP" sz="1600" b="1" dirty="0">
                          <a:effectLst/>
                        </a:rPr>
                        <a:t>手続き</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solidFill>
                      <a:schemeClr val="accent5"/>
                    </a:solidFill>
                  </a:tcPr>
                </a:tc>
                <a:tc>
                  <a:txBody>
                    <a:bodyPr/>
                    <a:lstStyle/>
                    <a:p>
                      <a:pPr algn="ctr">
                        <a:spcAft>
                          <a:spcPts val="0"/>
                        </a:spcAft>
                      </a:pPr>
                      <a:r>
                        <a:rPr lang="ja-JP" sz="1600" b="1" dirty="0">
                          <a:effectLst/>
                        </a:rPr>
                        <a:t>狩猟免許の取得</a:t>
                      </a:r>
                      <a:endParaRPr lang="en-US" sz="1600" b="1" dirty="0">
                        <a:effectLst/>
                      </a:endParaRPr>
                    </a:p>
                    <a:p>
                      <a:pPr algn="ctr">
                        <a:spcAft>
                          <a:spcPts val="0"/>
                        </a:spcAft>
                      </a:pPr>
                      <a:r>
                        <a:rPr lang="ja-JP" sz="1600" b="1" dirty="0">
                          <a:effectLst/>
                        </a:rPr>
                        <a:t>狩猟者登録</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gridSpan="4">
                  <a:txBody>
                    <a:bodyPr/>
                    <a:lstStyle/>
                    <a:p>
                      <a:pPr algn="ctr">
                        <a:spcAft>
                          <a:spcPts val="0"/>
                        </a:spcAft>
                      </a:pPr>
                      <a:r>
                        <a:rPr lang="ja-JP" sz="1600" b="1" dirty="0">
                          <a:effectLst/>
                        </a:rPr>
                        <a:t>許可の取得</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hMerge="1">
                  <a:txBody>
                    <a:bodyPr/>
                    <a:lstStyle/>
                    <a:p>
                      <a:endParaRPr lang="en-US"/>
                    </a:p>
                  </a:txBody>
                  <a:tcPr/>
                </a:tc>
                <a:tc hMerge="1">
                  <a:txBody>
                    <a:bodyPr/>
                    <a:lstStyle/>
                    <a:p>
                      <a:endParaRPr lang="en-US"/>
                    </a:p>
                  </a:txBody>
                  <a:tcPr/>
                </a:tc>
                <a:tc hMerge="1">
                  <a:txBody>
                    <a:bodyPr/>
                    <a:lstStyle/>
                    <a:p>
                      <a:pPr algn="ctr">
                        <a:spcAft>
                          <a:spcPts val="0"/>
                        </a:spcAft>
                      </a:pPr>
                      <a:r>
                        <a:rPr lang="ja-JP" sz="1600" b="1" dirty="0">
                          <a:effectLst/>
                        </a:rPr>
                        <a:t>事業の受託</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tc>
                  <a:txBody>
                    <a:bodyPr/>
                    <a:lstStyle/>
                    <a:p>
                      <a:pPr algn="ctr">
                        <a:spcAft>
                          <a:spcPts val="0"/>
                        </a:spcAft>
                      </a:pPr>
                      <a:r>
                        <a:rPr lang="ja-JP" sz="1600" b="1" dirty="0">
                          <a:effectLst/>
                        </a:rPr>
                        <a:t>事業の受託</a:t>
                      </a:r>
                      <a:endParaRPr lang="en-US"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5269" marR="55269" marT="0" marB="0" anchor="ctr"/>
                </a:tc>
                <a:extLst>
                  <a:ext uri="{0D108BD9-81ED-4DB2-BD59-A6C34878D82A}">
                    <a16:rowId xmlns:a16="http://schemas.microsoft.com/office/drawing/2014/main" val="10010"/>
                  </a:ext>
                </a:extLst>
              </a:tr>
            </a:tbl>
          </a:graphicData>
        </a:graphic>
      </p:graphicFrame>
      <p:sp>
        <p:nvSpPr>
          <p:cNvPr id="33865" name="テキスト ボックス 5">
            <a:extLst>
              <a:ext uri="{FF2B5EF4-FFF2-40B4-BE49-F238E27FC236}">
                <a16:creationId xmlns:a16="http://schemas.microsoft.com/office/drawing/2014/main" id="{083E1971-09B4-4E04-A78A-1A0A03F33C49}"/>
              </a:ext>
            </a:extLst>
          </p:cNvPr>
          <p:cNvSpPr txBox="1">
            <a:spLocks noChangeArrowheads="1"/>
          </p:cNvSpPr>
          <p:nvPr/>
        </p:nvSpPr>
        <p:spPr bwMode="auto">
          <a:xfrm>
            <a:off x="6819900" y="0"/>
            <a:ext cx="2324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25</a:t>
            </a:r>
            <a:r>
              <a:rPr lang="ja-JP" altLang="en-US" sz="2000" dirty="0">
                <a:latin typeface="+mn-ea"/>
                <a:ea typeface="+mn-ea"/>
              </a:rPr>
              <a:t>ページ</a:t>
            </a:r>
          </a:p>
        </p:txBody>
      </p:sp>
      <p:graphicFrame>
        <p:nvGraphicFramePr>
          <p:cNvPr id="3" name="表 2">
            <a:extLst>
              <a:ext uri="{FF2B5EF4-FFF2-40B4-BE49-F238E27FC236}">
                <a16:creationId xmlns:a16="http://schemas.microsoft.com/office/drawing/2014/main" id="{D59D6E8E-1FD3-2055-32B9-ED27AAA2E73D}"/>
              </a:ext>
            </a:extLst>
          </p:cNvPr>
          <p:cNvGraphicFramePr>
            <a:graphicFrameLocks noGrp="1"/>
          </p:cNvGraphicFramePr>
          <p:nvPr/>
        </p:nvGraphicFramePr>
        <p:xfrm>
          <a:off x="13169245" y="1847654"/>
          <a:ext cx="208280" cy="365760"/>
        </p:xfrm>
        <a:graphic>
          <a:graphicData uri="http://schemas.openxmlformats.org/drawingml/2006/table">
            <a:tbl>
              <a:tblPr/>
              <a:tblGrid>
                <a:gridCol w="208280">
                  <a:extLst>
                    <a:ext uri="{9D8B030D-6E8A-4147-A177-3AD203B41FA5}">
                      <a16:colId xmlns:a16="http://schemas.microsoft.com/office/drawing/2014/main" val="1793566791"/>
                    </a:ext>
                  </a:extLst>
                </a:gridCol>
              </a:tblGrid>
              <a:tr h="0">
                <a:tc>
                  <a:txBody>
                    <a:bodyPr/>
                    <a:lstStyle/>
                    <a:p>
                      <a:endParaRPr kumimoji="1" lang="ja-JP" alt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408823478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0754C97-6B02-4002-8E78-54AC60C31698}"/>
              </a:ext>
            </a:extLst>
          </p:cNvPr>
          <p:cNvGraphicFramePr>
            <a:graphicFrameLocks noGrp="1"/>
          </p:cNvGraphicFramePr>
          <p:nvPr>
            <p:extLst>
              <p:ext uri="{D42A27DB-BD31-4B8C-83A1-F6EECF244321}">
                <p14:modId xmlns:p14="http://schemas.microsoft.com/office/powerpoint/2010/main" val="450024149"/>
              </p:ext>
            </p:extLst>
          </p:nvPr>
        </p:nvGraphicFramePr>
        <p:xfrm>
          <a:off x="221321" y="933088"/>
          <a:ext cx="8701359" cy="5316536"/>
        </p:xfrm>
        <a:graphic>
          <a:graphicData uri="http://schemas.openxmlformats.org/drawingml/2006/table">
            <a:tbl>
              <a:tblPr firstRow="1" firstCol="1" bandRow="1">
                <a:tableStyleId>{93296810-A885-4BE3-A3E7-6D5BEEA58F35}</a:tableStyleId>
              </a:tblPr>
              <a:tblGrid>
                <a:gridCol w="1316655">
                  <a:extLst>
                    <a:ext uri="{9D8B030D-6E8A-4147-A177-3AD203B41FA5}">
                      <a16:colId xmlns:a16="http://schemas.microsoft.com/office/drawing/2014/main" val="20000"/>
                    </a:ext>
                  </a:extLst>
                </a:gridCol>
                <a:gridCol w="3692352">
                  <a:extLst>
                    <a:ext uri="{9D8B030D-6E8A-4147-A177-3AD203B41FA5}">
                      <a16:colId xmlns:a16="http://schemas.microsoft.com/office/drawing/2014/main" val="20001"/>
                    </a:ext>
                  </a:extLst>
                </a:gridCol>
                <a:gridCol w="3692352">
                  <a:extLst>
                    <a:ext uri="{9D8B030D-6E8A-4147-A177-3AD203B41FA5}">
                      <a16:colId xmlns:a16="http://schemas.microsoft.com/office/drawing/2014/main" val="20002"/>
                    </a:ext>
                  </a:extLst>
                </a:gridCol>
              </a:tblGrid>
              <a:tr h="839453">
                <a:tc>
                  <a:txBody>
                    <a:bodyPr/>
                    <a:lstStyle/>
                    <a:p>
                      <a:pPr algn="just">
                        <a:spcAft>
                          <a:spcPts val="0"/>
                        </a:spcAft>
                      </a:pPr>
                      <a:r>
                        <a:rPr lang="en-US" sz="1400" dirty="0">
                          <a:effectLst/>
                        </a:rPr>
                        <a:t> </a:t>
                      </a:r>
                      <a:endParaRPr lang="en-US" sz="14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800" dirty="0">
                          <a:solidFill>
                            <a:schemeClr val="tx1"/>
                          </a:solidFill>
                          <a:effectLst/>
                        </a:rPr>
                        <a:t>指定管理鳥獣捕獲等事業</a:t>
                      </a:r>
                      <a:endParaRPr lang="en-US" sz="1800" dirty="0">
                        <a:solidFill>
                          <a:schemeClr val="tx1"/>
                        </a:solidFill>
                        <a:effectLst/>
                      </a:endParaRPr>
                    </a:p>
                    <a:p>
                      <a:pPr algn="ctr">
                        <a:spcAft>
                          <a:spcPts val="0"/>
                        </a:spcAft>
                      </a:pPr>
                      <a:r>
                        <a:rPr lang="ja-JP" sz="1400" b="1" dirty="0">
                          <a:solidFill>
                            <a:schemeClr val="tx1"/>
                          </a:solidFill>
                          <a:effectLst/>
                        </a:rPr>
                        <a:t>（認定鳥獣捕獲等事業者が</a:t>
                      </a:r>
                      <a:endParaRPr lang="en-US" altLang="ja-JP" sz="1400" b="1" dirty="0">
                        <a:solidFill>
                          <a:schemeClr val="tx1"/>
                        </a:solidFill>
                        <a:effectLst/>
                      </a:endParaRPr>
                    </a:p>
                    <a:p>
                      <a:pPr algn="ctr">
                        <a:spcAft>
                          <a:spcPts val="0"/>
                        </a:spcAft>
                      </a:pPr>
                      <a:r>
                        <a:rPr lang="ja-JP" sz="1400" b="1" dirty="0">
                          <a:solidFill>
                            <a:schemeClr val="tx1"/>
                          </a:solidFill>
                          <a:effectLst/>
                        </a:rPr>
                        <a:t>受託することを想定</a:t>
                      </a:r>
                      <a:r>
                        <a:rPr lang="ja-JP" altLang="en-US" sz="1400" b="1" dirty="0">
                          <a:solidFill>
                            <a:schemeClr val="tx1"/>
                          </a:solidFill>
                          <a:effectLst/>
                        </a:rPr>
                        <a:t>）</a:t>
                      </a:r>
                      <a:endParaRPr lang="en-US" sz="1400" b="1"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ja-JP" sz="1800" dirty="0">
                          <a:solidFill>
                            <a:schemeClr val="tx1"/>
                          </a:solidFill>
                          <a:effectLst/>
                        </a:rPr>
                        <a:t>鳥獣被害対策実施隊制度</a:t>
                      </a:r>
                      <a:endParaRPr lang="en-US" altLang="ja-JP" sz="1800" dirty="0">
                        <a:solidFill>
                          <a:schemeClr val="tx1"/>
                        </a:solidFill>
                        <a:effectLst/>
                      </a:endParaRPr>
                    </a:p>
                    <a:p>
                      <a:pPr algn="ctr">
                        <a:spcAft>
                          <a:spcPts val="0"/>
                        </a:spcAft>
                      </a:pPr>
                      <a:endParaRPr lang="en-US" altLang="ja-JP" sz="1400" dirty="0">
                        <a:solidFill>
                          <a:schemeClr val="tx1"/>
                        </a:solidFill>
                        <a:effectLst/>
                      </a:endParaRPr>
                    </a:p>
                    <a:p>
                      <a:pPr algn="ctr">
                        <a:spcAft>
                          <a:spcPts val="0"/>
                        </a:spcAft>
                      </a:pPr>
                      <a:endParaRPr lang="en-US" altLang="ja-JP" sz="14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279818">
                <a:tc>
                  <a:txBody>
                    <a:bodyPr/>
                    <a:lstStyle/>
                    <a:p>
                      <a:pPr algn="ctr">
                        <a:spcAft>
                          <a:spcPts val="0"/>
                        </a:spcAft>
                      </a:pPr>
                      <a:r>
                        <a:rPr lang="ja-JP" sz="1600" dirty="0">
                          <a:solidFill>
                            <a:schemeClr val="tx1"/>
                          </a:solidFill>
                          <a:effectLst/>
                        </a:rPr>
                        <a:t>根拠法</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鳥獣保護管理法（環境省）</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鳥獣被害防止特別措置法（農林水産省）</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1"/>
                  </a:ext>
                </a:extLst>
              </a:tr>
              <a:tr h="559635">
                <a:tc>
                  <a:txBody>
                    <a:bodyPr/>
                    <a:lstStyle/>
                    <a:p>
                      <a:pPr algn="ctr">
                        <a:spcAft>
                          <a:spcPts val="0"/>
                        </a:spcAft>
                      </a:pPr>
                      <a:r>
                        <a:rPr lang="ja-JP" sz="1600" dirty="0">
                          <a:solidFill>
                            <a:schemeClr val="tx1"/>
                          </a:solidFill>
                          <a:effectLst/>
                        </a:rPr>
                        <a:t>財源</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環境省の交付金が都道府県に支払われる</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農林水産省の交付金が市町村に支払われる</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2"/>
                  </a:ext>
                </a:extLst>
              </a:tr>
              <a:tr h="279818">
                <a:tc>
                  <a:txBody>
                    <a:bodyPr/>
                    <a:lstStyle/>
                    <a:p>
                      <a:pPr algn="ctr">
                        <a:spcAft>
                          <a:spcPts val="0"/>
                        </a:spcAft>
                      </a:pPr>
                      <a:r>
                        <a:rPr lang="ja-JP" sz="1600" dirty="0">
                          <a:solidFill>
                            <a:schemeClr val="tx1"/>
                          </a:solidFill>
                          <a:effectLst/>
                        </a:rPr>
                        <a:t>目的</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広域的な鳥獣の個体群管理</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農林水産業への被害防止</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3"/>
                  </a:ext>
                </a:extLst>
              </a:tr>
              <a:tr h="559635">
                <a:tc>
                  <a:txBody>
                    <a:bodyPr/>
                    <a:lstStyle/>
                    <a:p>
                      <a:pPr algn="ctr">
                        <a:spcAft>
                          <a:spcPts val="0"/>
                        </a:spcAft>
                      </a:pPr>
                      <a:r>
                        <a:rPr lang="ja-JP" sz="1600" dirty="0">
                          <a:solidFill>
                            <a:schemeClr val="tx1"/>
                          </a:solidFill>
                          <a:effectLst/>
                        </a:rPr>
                        <a:t>計画</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指定管理鳥獣捕獲等事業実施計画</a:t>
                      </a:r>
                      <a:endParaRPr lang="en-US" altLang="ja-JP" sz="1600" dirty="0">
                        <a:effectLst/>
                      </a:endParaRPr>
                    </a:p>
                    <a:p>
                      <a:pPr algn="just">
                        <a:spcAft>
                          <a:spcPts val="0"/>
                        </a:spcAft>
                      </a:pPr>
                      <a:r>
                        <a:rPr lang="ja-JP" sz="1600" dirty="0">
                          <a:effectLst/>
                        </a:rPr>
                        <a:t>（都道府県作成）</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被害防止計画及び緊急捕獲計画</a:t>
                      </a:r>
                      <a:endParaRPr lang="en-US" altLang="ja-JP" sz="1600" kern="100" dirty="0">
                        <a:effectLst/>
                      </a:endParaRPr>
                    </a:p>
                    <a:p>
                      <a:pPr algn="just">
                        <a:spcAft>
                          <a:spcPts val="0"/>
                        </a:spcAft>
                      </a:pPr>
                      <a:r>
                        <a:rPr lang="ja-JP" sz="1600" kern="100" dirty="0">
                          <a:effectLst/>
                        </a:rPr>
                        <a:t>（市町村作成）</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4"/>
                  </a:ext>
                </a:extLst>
              </a:tr>
              <a:tr h="279818">
                <a:tc>
                  <a:txBody>
                    <a:bodyPr/>
                    <a:lstStyle/>
                    <a:p>
                      <a:pPr algn="ctr">
                        <a:spcAft>
                          <a:spcPts val="0"/>
                        </a:spcAft>
                      </a:pPr>
                      <a:r>
                        <a:rPr lang="ja-JP" sz="1600" dirty="0">
                          <a:solidFill>
                            <a:schemeClr val="tx1"/>
                          </a:solidFill>
                          <a:effectLst/>
                        </a:rPr>
                        <a:t>事業主体</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都道府県又は国の機関</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市町村等（注：事業でなく設置主体）</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5"/>
                  </a:ext>
                </a:extLst>
              </a:tr>
              <a:tr h="839453">
                <a:tc>
                  <a:txBody>
                    <a:bodyPr/>
                    <a:lstStyle/>
                    <a:p>
                      <a:pPr algn="ctr">
                        <a:spcAft>
                          <a:spcPts val="0"/>
                        </a:spcAft>
                      </a:pPr>
                      <a:r>
                        <a:rPr lang="ja-JP" sz="1600" dirty="0">
                          <a:solidFill>
                            <a:schemeClr val="tx1"/>
                          </a:solidFill>
                          <a:effectLst/>
                        </a:rPr>
                        <a:t>事業の</a:t>
                      </a:r>
                      <a:endParaRPr lang="en-US" altLang="ja-JP" sz="1600" dirty="0">
                        <a:solidFill>
                          <a:schemeClr val="tx1"/>
                        </a:solidFill>
                        <a:effectLst/>
                      </a:endParaRPr>
                    </a:p>
                    <a:p>
                      <a:pPr algn="ctr">
                        <a:spcAft>
                          <a:spcPts val="0"/>
                        </a:spcAft>
                      </a:pPr>
                      <a:r>
                        <a:rPr lang="ja-JP" sz="1600" dirty="0">
                          <a:solidFill>
                            <a:schemeClr val="tx1"/>
                          </a:solidFill>
                          <a:effectLst/>
                        </a:rPr>
                        <a:t>担い手</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u="sng" dirty="0">
                          <a:effectLst/>
                        </a:rPr>
                        <a:t>認定鳥獣捕獲等事業者</a:t>
                      </a:r>
                      <a:r>
                        <a:rPr lang="ja-JP" sz="1600" dirty="0">
                          <a:effectLst/>
                        </a:rPr>
                        <a:t>等（法人）</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市町村長が①市町村職員から指名する者、又は②対策に積極的に取り組むと見込まれる者から任命する者</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6"/>
                  </a:ext>
                </a:extLst>
              </a:tr>
              <a:tr h="559635">
                <a:tc>
                  <a:txBody>
                    <a:bodyPr/>
                    <a:lstStyle/>
                    <a:p>
                      <a:pPr algn="ctr">
                        <a:spcAft>
                          <a:spcPts val="0"/>
                        </a:spcAft>
                      </a:pPr>
                      <a:r>
                        <a:rPr lang="ja-JP" sz="1600" dirty="0">
                          <a:solidFill>
                            <a:schemeClr val="tx1"/>
                          </a:solidFill>
                          <a:effectLst/>
                        </a:rPr>
                        <a:t>捕獲従事者の立場</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捕獲従事者は上記法人に所属</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民間隊員は市町村の非常勤職員</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7"/>
                  </a:ext>
                </a:extLst>
              </a:tr>
              <a:tr h="1119271">
                <a:tc>
                  <a:txBody>
                    <a:bodyPr/>
                    <a:lstStyle/>
                    <a:p>
                      <a:pPr algn="ctr">
                        <a:spcAft>
                          <a:spcPts val="0"/>
                        </a:spcAft>
                      </a:pPr>
                      <a:r>
                        <a:rPr lang="ja-JP" sz="1600" dirty="0">
                          <a:solidFill>
                            <a:schemeClr val="tx1"/>
                          </a:solidFill>
                          <a:effectLst/>
                        </a:rPr>
                        <a:t>対価の</a:t>
                      </a:r>
                      <a:endParaRPr lang="en-US" altLang="ja-JP" sz="1600" dirty="0">
                        <a:solidFill>
                          <a:schemeClr val="tx1"/>
                        </a:solidFill>
                        <a:effectLst/>
                      </a:endParaRPr>
                    </a:p>
                    <a:p>
                      <a:pPr algn="ctr">
                        <a:spcAft>
                          <a:spcPts val="0"/>
                        </a:spcAft>
                      </a:pPr>
                      <a:r>
                        <a:rPr lang="ja-JP" sz="1600" dirty="0">
                          <a:solidFill>
                            <a:schemeClr val="tx1"/>
                          </a:solidFill>
                          <a:effectLst/>
                        </a:rPr>
                        <a:t>支払い</a:t>
                      </a:r>
                      <a:endParaRPr lang="en-US" sz="16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600" dirty="0">
                          <a:effectLst/>
                        </a:rPr>
                        <a:t>発注者と法人が委託等契約を結び、業務に対する契約金額が支払われ、法人が捕獲従事者に賃金等を支払う。</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1600" kern="100" dirty="0">
                          <a:effectLst/>
                        </a:rPr>
                        <a:t>非常勤職員として市町村から</a:t>
                      </a:r>
                      <a:r>
                        <a:rPr lang="ja-JP" altLang="en-US" sz="1600" kern="100" dirty="0">
                          <a:effectLst/>
                        </a:rPr>
                        <a:t>報酬</a:t>
                      </a:r>
                      <a:r>
                        <a:rPr lang="ja-JP" sz="1600" kern="100" dirty="0">
                          <a:effectLst/>
                        </a:rPr>
                        <a:t>が支払われるほか、別途、市町村から捕獲報償費が支払われる場合がある。</a:t>
                      </a:r>
                      <a:endParaRPr lang="en-US" sz="1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extLst>
                  <a:ext uri="{0D108BD9-81ED-4DB2-BD59-A6C34878D82A}">
                    <a16:rowId xmlns:a16="http://schemas.microsoft.com/office/drawing/2014/main" val="10008"/>
                  </a:ext>
                </a:extLst>
              </a:tr>
            </a:tbl>
          </a:graphicData>
        </a:graphic>
      </p:graphicFrame>
      <p:sp>
        <p:nvSpPr>
          <p:cNvPr id="35884" name="コンテンツ プレースホルダー 2">
            <a:extLst>
              <a:ext uri="{FF2B5EF4-FFF2-40B4-BE49-F238E27FC236}">
                <a16:creationId xmlns:a16="http://schemas.microsoft.com/office/drawing/2014/main" id="{13189E5A-3E6E-47D3-A8F4-257C8709B4CE}"/>
              </a:ext>
            </a:extLst>
          </p:cNvPr>
          <p:cNvSpPr txBox="1">
            <a:spLocks/>
          </p:cNvSpPr>
          <p:nvPr/>
        </p:nvSpPr>
        <p:spPr bwMode="auto">
          <a:xfrm>
            <a:off x="-71404" y="383058"/>
            <a:ext cx="9286809"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2600" dirty="0">
                <a:solidFill>
                  <a:schemeClr val="tx1"/>
                </a:solidFill>
              </a:rPr>
              <a:t>　</a:t>
            </a:r>
            <a:r>
              <a:rPr lang="ja-JP" altLang="en-US" sz="2600" u="sng" dirty="0">
                <a:solidFill>
                  <a:schemeClr val="tx1"/>
                </a:solidFill>
              </a:rPr>
              <a:t>指定管理鳥獣捕獲等事業と鳥獣被害対策実施隊制度の違い</a:t>
            </a:r>
            <a:endParaRPr lang="en-US" altLang="ja-JP" sz="2600" u="sng" dirty="0">
              <a:solidFill>
                <a:schemeClr val="tx1"/>
              </a:solidFill>
            </a:endParaRPr>
          </a:p>
        </p:txBody>
      </p:sp>
      <p:sp>
        <p:nvSpPr>
          <p:cNvPr id="35885" name="テキスト ボックス 5">
            <a:extLst>
              <a:ext uri="{FF2B5EF4-FFF2-40B4-BE49-F238E27FC236}">
                <a16:creationId xmlns:a16="http://schemas.microsoft.com/office/drawing/2014/main" id="{4CC680C7-CC7A-40BD-B6C8-6093FEE5FA03}"/>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27</a:t>
            </a:r>
            <a:r>
              <a:rPr lang="ja-JP" altLang="en-US" sz="2000" dirty="0">
                <a:latin typeface="+mn-ea"/>
                <a:ea typeface="+mn-ea"/>
              </a:rPr>
              <a:t>ページ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5BB1C086-1C5D-4D57-B6D6-CF3C087585F7}"/>
              </a:ext>
            </a:extLst>
          </p:cNvPr>
          <p:cNvSpPr>
            <a:spLocks noGrp="1"/>
          </p:cNvSpPr>
          <p:nvPr>
            <p:ph type="title"/>
          </p:nvPr>
        </p:nvSpPr>
        <p:spPr>
          <a:xfrm>
            <a:off x="0" y="52388"/>
            <a:ext cx="7514376" cy="476134"/>
          </a:xfrm>
        </p:spPr>
        <p:txBody>
          <a:bodyPr/>
          <a:lstStyle/>
          <a:p>
            <a:pPr algn="l" eaLnBrk="1" hangingPunct="1">
              <a:defRPr/>
            </a:pPr>
            <a:r>
              <a:rPr lang="ja-JP" altLang="en-US" sz="2400" dirty="0">
                <a:latin typeface="ＭＳ ゴシック" panose="020B0609070205080204" pitchFamily="49" charset="-128"/>
                <a:ea typeface="ＭＳ ゴシック" panose="020B0609070205080204" pitchFamily="49" charset="-128"/>
              </a:rPr>
              <a:t>　</a:t>
            </a:r>
            <a:r>
              <a:rPr lang="ja-JP" altLang="en-US" sz="2400" u="sng" dirty="0">
                <a:latin typeface="ＭＳ ゴシック" panose="020B0609070205080204" pitchFamily="49" charset="-128"/>
                <a:ea typeface="ＭＳ ゴシック" panose="020B0609070205080204" pitchFamily="49" charset="-128"/>
              </a:rPr>
              <a:t>鳥獣保護管理法と鳥獣被害防止特措法との連携</a:t>
            </a:r>
          </a:p>
        </p:txBody>
      </p:sp>
      <p:cxnSp>
        <p:nvCxnSpPr>
          <p:cNvPr id="3" name="直線コネクタ 2">
            <a:extLst>
              <a:ext uri="{FF2B5EF4-FFF2-40B4-BE49-F238E27FC236}">
                <a16:creationId xmlns:a16="http://schemas.microsoft.com/office/drawing/2014/main" id="{3B70987D-8D0A-4099-8531-43CDD76F49BD}"/>
              </a:ext>
            </a:extLst>
          </p:cNvPr>
          <p:cNvCxnSpPr/>
          <p:nvPr/>
        </p:nvCxnSpPr>
        <p:spPr>
          <a:xfrm>
            <a:off x="179388" y="3086100"/>
            <a:ext cx="8569325" cy="9525"/>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F461C76-663E-4F6E-BC00-8E0BB6AA1B1B}"/>
              </a:ext>
            </a:extLst>
          </p:cNvPr>
          <p:cNvCxnSpPr/>
          <p:nvPr/>
        </p:nvCxnSpPr>
        <p:spPr>
          <a:xfrm>
            <a:off x="179388" y="6032770"/>
            <a:ext cx="8569325"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663752F3-0264-44D9-82E8-79ECB42B5877}"/>
              </a:ext>
            </a:extLst>
          </p:cNvPr>
          <p:cNvCxnSpPr/>
          <p:nvPr/>
        </p:nvCxnSpPr>
        <p:spPr>
          <a:xfrm>
            <a:off x="466725" y="1614488"/>
            <a:ext cx="0" cy="484346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0B329554-C00F-4C39-8EC0-75F4D4779279}"/>
              </a:ext>
            </a:extLst>
          </p:cNvPr>
          <p:cNvCxnSpPr/>
          <p:nvPr/>
        </p:nvCxnSpPr>
        <p:spPr>
          <a:xfrm>
            <a:off x="5038725" y="1374775"/>
            <a:ext cx="19050" cy="521970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8">
            <a:extLst>
              <a:ext uri="{FF2B5EF4-FFF2-40B4-BE49-F238E27FC236}">
                <a16:creationId xmlns:a16="http://schemas.microsoft.com/office/drawing/2014/main" id="{57ECEA45-1636-4177-8FBB-D4416138D1DF}"/>
              </a:ext>
            </a:extLst>
          </p:cNvPr>
          <p:cNvSpPr txBox="1">
            <a:spLocks noChangeArrowheads="1"/>
          </p:cNvSpPr>
          <p:nvPr/>
        </p:nvSpPr>
        <p:spPr bwMode="auto">
          <a:xfrm>
            <a:off x="582613" y="1274247"/>
            <a:ext cx="4322762" cy="369332"/>
          </a:xfrm>
          <a:prstGeom prst="rect">
            <a:avLst/>
          </a:prstGeom>
          <a:solidFill>
            <a:schemeClr val="accent1">
              <a:lumMod val="60000"/>
              <a:lumOff val="40000"/>
            </a:schemeClr>
          </a:solidFill>
          <a:ln>
            <a:noFill/>
          </a:ln>
        </p:spPr>
        <p:txBody>
          <a:bodyPr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dirty="0">
                <a:solidFill>
                  <a:prstClr val="black"/>
                </a:solidFill>
                <a:latin typeface="HG創英角ｺﾞｼｯｸUB" pitchFamily="49" charset="-128"/>
                <a:ea typeface="HG創英角ｺﾞｼｯｸUB" pitchFamily="49" charset="-128"/>
              </a:rPr>
              <a:t>鳥獣保護管理法（環境省）</a:t>
            </a:r>
            <a:endParaRPr lang="en-US" altLang="ja-JP" dirty="0">
              <a:solidFill>
                <a:prstClr val="black"/>
              </a:solidFill>
              <a:latin typeface="HG創英角ｺﾞｼｯｸUB" pitchFamily="49" charset="-128"/>
              <a:ea typeface="HG創英角ｺﾞｼｯｸUB" pitchFamily="49" charset="-128"/>
            </a:endParaRPr>
          </a:p>
        </p:txBody>
      </p:sp>
      <p:sp>
        <p:nvSpPr>
          <p:cNvPr id="9" name="テキスト ボックス 13">
            <a:extLst>
              <a:ext uri="{FF2B5EF4-FFF2-40B4-BE49-F238E27FC236}">
                <a16:creationId xmlns:a16="http://schemas.microsoft.com/office/drawing/2014/main" id="{BBAB8359-5593-4870-8655-EE7D6543DE33}"/>
              </a:ext>
            </a:extLst>
          </p:cNvPr>
          <p:cNvSpPr txBox="1">
            <a:spLocks noChangeArrowheads="1"/>
          </p:cNvSpPr>
          <p:nvPr/>
        </p:nvSpPr>
        <p:spPr bwMode="auto">
          <a:xfrm>
            <a:off x="5170488" y="1274247"/>
            <a:ext cx="3886200" cy="369332"/>
          </a:xfrm>
          <a:prstGeom prst="rect">
            <a:avLst/>
          </a:prstGeom>
          <a:solidFill>
            <a:schemeClr val="accent2">
              <a:lumMod val="60000"/>
              <a:lumOff val="40000"/>
            </a:schemeClr>
          </a:solidFill>
          <a:ln>
            <a:noFill/>
          </a:ln>
        </p:spPr>
        <p:txBody>
          <a:bodyPr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dirty="0">
                <a:solidFill>
                  <a:prstClr val="black"/>
                </a:solidFill>
                <a:latin typeface="HG創英角ｺﾞｼｯｸUB" pitchFamily="49" charset="-128"/>
                <a:ea typeface="HG創英角ｺﾞｼｯｸUB" pitchFamily="49" charset="-128"/>
              </a:rPr>
              <a:t>鳥獣被害防止特措法（農林水産省）</a:t>
            </a:r>
          </a:p>
        </p:txBody>
      </p:sp>
      <p:sp>
        <p:nvSpPr>
          <p:cNvPr id="3081" name="テキスト ボックス 12">
            <a:extLst>
              <a:ext uri="{FF2B5EF4-FFF2-40B4-BE49-F238E27FC236}">
                <a16:creationId xmlns:a16="http://schemas.microsoft.com/office/drawing/2014/main" id="{ED0AC59F-7FB0-4256-ABC2-1C3B9722E261}"/>
              </a:ext>
            </a:extLst>
          </p:cNvPr>
          <p:cNvSpPr txBox="1">
            <a:spLocks noChangeArrowheads="1"/>
          </p:cNvSpPr>
          <p:nvPr/>
        </p:nvSpPr>
        <p:spPr bwMode="auto">
          <a:xfrm>
            <a:off x="66615" y="2036763"/>
            <a:ext cx="40011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1400" dirty="0">
                <a:solidFill>
                  <a:prstClr val="black"/>
                </a:solidFill>
                <a:latin typeface="HG創英角ｺﾞｼｯｸUB" panose="020B0909000000000000" pitchFamily="49" charset="-128"/>
                <a:ea typeface="HG創英角ｺﾞｼｯｸUB" panose="020B0909000000000000" pitchFamily="49" charset="-128"/>
              </a:rPr>
              <a:t>【</a:t>
            </a:r>
            <a:r>
              <a:rPr lang="ja-JP" altLang="en-US" sz="1400" dirty="0">
                <a:solidFill>
                  <a:prstClr val="black"/>
                </a:solidFill>
                <a:latin typeface="HG創英角ｺﾞｼｯｸUB" panose="020B0909000000000000" pitchFamily="49" charset="-128"/>
                <a:ea typeface="HG創英角ｺﾞｼｯｸUB" panose="020B0909000000000000" pitchFamily="49" charset="-128"/>
              </a:rPr>
              <a:t>国</a:t>
            </a:r>
            <a:r>
              <a:rPr lang="en-US" altLang="ja-JP" sz="1400" dirty="0">
                <a:solidFill>
                  <a:prstClr val="black"/>
                </a:solidFill>
                <a:latin typeface="HG創英角ｺﾞｼｯｸUB" panose="020B0909000000000000" pitchFamily="49" charset="-128"/>
                <a:ea typeface="HG創英角ｺﾞｼｯｸUB" panose="020B0909000000000000" pitchFamily="49" charset="-128"/>
              </a:rPr>
              <a:t>】</a:t>
            </a:r>
            <a:endParaRPr lang="ja-JP" altLang="en-US" sz="14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3082" name="テキスト ボックス 15">
            <a:extLst>
              <a:ext uri="{FF2B5EF4-FFF2-40B4-BE49-F238E27FC236}">
                <a16:creationId xmlns:a16="http://schemas.microsoft.com/office/drawing/2014/main" id="{A5DEFE61-37C7-4E97-9D39-55E364A1FE76}"/>
              </a:ext>
            </a:extLst>
          </p:cNvPr>
          <p:cNvSpPr txBox="1">
            <a:spLocks noChangeArrowheads="1"/>
          </p:cNvSpPr>
          <p:nvPr/>
        </p:nvSpPr>
        <p:spPr bwMode="auto">
          <a:xfrm>
            <a:off x="66982" y="3792232"/>
            <a:ext cx="40011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1400" dirty="0">
                <a:solidFill>
                  <a:prstClr val="black"/>
                </a:solidFill>
                <a:latin typeface="HG創英角ｺﾞｼｯｸUB" panose="020B0909000000000000" pitchFamily="49" charset="-128"/>
                <a:ea typeface="HG創英角ｺﾞｼｯｸUB" panose="020B0909000000000000" pitchFamily="49" charset="-128"/>
              </a:rPr>
              <a:t>【</a:t>
            </a:r>
            <a:r>
              <a:rPr lang="ja-JP" altLang="en-US" sz="1400" dirty="0">
                <a:solidFill>
                  <a:prstClr val="black"/>
                </a:solidFill>
                <a:latin typeface="HG創英角ｺﾞｼｯｸUB" panose="020B0909000000000000" pitchFamily="49" charset="-128"/>
                <a:ea typeface="HG創英角ｺﾞｼｯｸUB" panose="020B0909000000000000" pitchFamily="49" charset="-128"/>
              </a:rPr>
              <a:t>都道府県</a:t>
            </a:r>
            <a:r>
              <a:rPr lang="en-US" altLang="ja-JP" sz="1400" dirty="0">
                <a:solidFill>
                  <a:prstClr val="black"/>
                </a:solidFill>
                <a:latin typeface="HG創英角ｺﾞｼｯｸUB" panose="020B0909000000000000" pitchFamily="49" charset="-128"/>
                <a:ea typeface="HG創英角ｺﾞｼｯｸUB" panose="020B0909000000000000" pitchFamily="49" charset="-128"/>
              </a:rPr>
              <a:t>】</a:t>
            </a:r>
            <a:endParaRPr lang="ja-JP" altLang="en-US" sz="14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12" name="角丸四角形 11">
            <a:extLst>
              <a:ext uri="{FF2B5EF4-FFF2-40B4-BE49-F238E27FC236}">
                <a16:creationId xmlns:a16="http://schemas.microsoft.com/office/drawing/2014/main" id="{53EB691C-EAAE-4D29-8C09-C2C87B239082}"/>
              </a:ext>
            </a:extLst>
          </p:cNvPr>
          <p:cNvSpPr/>
          <p:nvPr/>
        </p:nvSpPr>
        <p:spPr>
          <a:xfrm>
            <a:off x="1527175" y="2432050"/>
            <a:ext cx="2951163" cy="303213"/>
          </a:xfrm>
          <a:prstGeom prst="roundRect">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基本指針（環境省）</a:t>
            </a:r>
          </a:p>
        </p:txBody>
      </p:sp>
      <p:sp>
        <p:nvSpPr>
          <p:cNvPr id="13" name="角丸四角形 12">
            <a:extLst>
              <a:ext uri="{FF2B5EF4-FFF2-40B4-BE49-F238E27FC236}">
                <a16:creationId xmlns:a16="http://schemas.microsoft.com/office/drawing/2014/main" id="{810FC02D-B982-4192-889D-6D6D0BFE6EF4}"/>
              </a:ext>
            </a:extLst>
          </p:cNvPr>
          <p:cNvSpPr/>
          <p:nvPr/>
        </p:nvSpPr>
        <p:spPr>
          <a:xfrm>
            <a:off x="1908175" y="2795588"/>
            <a:ext cx="2555875" cy="21431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15" dirty="0">
                <a:solidFill>
                  <a:prstClr val="black"/>
                </a:solidFill>
                <a:latin typeface="HG丸ｺﾞｼｯｸM-PRO" pitchFamily="50" charset="-128"/>
                <a:ea typeface="HG丸ｺﾞｼｯｸM-PRO" pitchFamily="50" charset="-128"/>
              </a:rPr>
              <a:t>国指定鳥獣保護区の管理等</a:t>
            </a:r>
          </a:p>
        </p:txBody>
      </p:sp>
      <p:sp>
        <p:nvSpPr>
          <p:cNvPr id="14" name="角丸四角形 13">
            <a:extLst>
              <a:ext uri="{FF2B5EF4-FFF2-40B4-BE49-F238E27FC236}">
                <a16:creationId xmlns:a16="http://schemas.microsoft.com/office/drawing/2014/main" id="{812ACC46-8AC5-46AF-8CA4-ED6B103A834E}"/>
              </a:ext>
            </a:extLst>
          </p:cNvPr>
          <p:cNvSpPr/>
          <p:nvPr/>
        </p:nvSpPr>
        <p:spPr>
          <a:xfrm>
            <a:off x="1319097" y="3419475"/>
            <a:ext cx="3672000" cy="476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鳥獣保護管理事業計画</a:t>
            </a:r>
            <a:endParaRPr lang="en-US" altLang="ja-JP" sz="1292"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900" dirty="0">
                <a:solidFill>
                  <a:prstClr val="black"/>
                </a:solidFill>
                <a:latin typeface="HG丸ｺﾞｼｯｸM-PRO" pitchFamily="50" charset="-128"/>
                <a:ea typeface="HG丸ｺﾞｼｯｸM-PRO" pitchFamily="50" charset="-128"/>
              </a:rPr>
              <a:t>（県が行う全般的な鳥獣保護管理事業の実施に関する計画：必須）</a:t>
            </a:r>
          </a:p>
        </p:txBody>
      </p:sp>
      <p:sp>
        <p:nvSpPr>
          <p:cNvPr id="15" name="角丸四角形 14">
            <a:extLst>
              <a:ext uri="{FF2B5EF4-FFF2-40B4-BE49-F238E27FC236}">
                <a16:creationId xmlns:a16="http://schemas.microsoft.com/office/drawing/2014/main" id="{49663D4D-475F-4554-80A5-6C400C217181}"/>
              </a:ext>
            </a:extLst>
          </p:cNvPr>
          <p:cNvSpPr/>
          <p:nvPr/>
        </p:nvSpPr>
        <p:spPr>
          <a:xfrm>
            <a:off x="1285644" y="4094163"/>
            <a:ext cx="1727200" cy="728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第１種特定鳥獣保護計画</a:t>
            </a:r>
            <a:endParaRPr lang="en-US" altLang="ja-JP" sz="1292"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900" dirty="0">
                <a:solidFill>
                  <a:prstClr val="black"/>
                </a:solidFill>
                <a:latin typeface="HG丸ｺﾞｼｯｸM-PRO" pitchFamily="50" charset="-128"/>
                <a:ea typeface="HG丸ｺﾞｼｯｸM-PRO" pitchFamily="50" charset="-128"/>
              </a:rPr>
              <a:t>（減少している鳥獣の保護に関する計画：任意）</a:t>
            </a:r>
            <a:endParaRPr lang="en-US" altLang="ja-JP" sz="900" dirty="0">
              <a:solidFill>
                <a:prstClr val="black"/>
              </a:solidFill>
              <a:latin typeface="HG丸ｺﾞｼｯｸM-PRO" pitchFamily="50" charset="-128"/>
              <a:ea typeface="HG丸ｺﾞｼｯｸM-PRO" pitchFamily="50" charset="-128"/>
            </a:endParaRPr>
          </a:p>
        </p:txBody>
      </p:sp>
      <p:sp>
        <p:nvSpPr>
          <p:cNvPr id="16" name="角丸四角形 15">
            <a:extLst>
              <a:ext uri="{FF2B5EF4-FFF2-40B4-BE49-F238E27FC236}">
                <a16:creationId xmlns:a16="http://schemas.microsoft.com/office/drawing/2014/main" id="{BC28AB34-9BC8-464A-9ED1-A98FE4E6E1A7}"/>
              </a:ext>
            </a:extLst>
          </p:cNvPr>
          <p:cNvSpPr/>
          <p:nvPr/>
        </p:nvSpPr>
        <p:spPr>
          <a:xfrm>
            <a:off x="5597120" y="2433675"/>
            <a:ext cx="2952750" cy="303213"/>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基本指針（農林水産省）</a:t>
            </a:r>
          </a:p>
        </p:txBody>
      </p:sp>
      <p:sp>
        <p:nvSpPr>
          <p:cNvPr id="17" name="角丸四角形 16">
            <a:extLst>
              <a:ext uri="{FF2B5EF4-FFF2-40B4-BE49-F238E27FC236}">
                <a16:creationId xmlns:a16="http://schemas.microsoft.com/office/drawing/2014/main" id="{CFFE91B8-912C-429B-B1B5-44828DC4F26E}"/>
              </a:ext>
            </a:extLst>
          </p:cNvPr>
          <p:cNvSpPr/>
          <p:nvPr/>
        </p:nvSpPr>
        <p:spPr>
          <a:xfrm>
            <a:off x="5300355" y="6131079"/>
            <a:ext cx="2952750" cy="477838"/>
          </a:xfrm>
          <a:prstGeom prst="round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被害防止計画</a:t>
            </a:r>
            <a:endParaRPr lang="en-US" altLang="ja-JP" sz="1292"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900" u="sng" dirty="0">
                <a:solidFill>
                  <a:prstClr val="black"/>
                </a:solidFill>
                <a:latin typeface="HG丸ｺﾞｼｯｸM-PRO" pitchFamily="50" charset="-128"/>
                <a:ea typeface="HG丸ｺﾞｼｯｸM-PRO" pitchFamily="50" charset="-128"/>
              </a:rPr>
              <a:t>対象：市町村</a:t>
            </a:r>
          </a:p>
        </p:txBody>
      </p:sp>
      <p:sp>
        <p:nvSpPr>
          <p:cNvPr id="3089" name="テキスト ボックス 8">
            <a:extLst>
              <a:ext uri="{FF2B5EF4-FFF2-40B4-BE49-F238E27FC236}">
                <a16:creationId xmlns:a16="http://schemas.microsoft.com/office/drawing/2014/main" id="{267D29D0-0C49-48A7-AA76-61272B29AF64}"/>
              </a:ext>
            </a:extLst>
          </p:cNvPr>
          <p:cNvSpPr txBox="1">
            <a:spLocks noChangeArrowheads="1"/>
          </p:cNvSpPr>
          <p:nvPr/>
        </p:nvSpPr>
        <p:spPr bwMode="auto">
          <a:xfrm>
            <a:off x="1765300" y="3095625"/>
            <a:ext cx="1809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108" dirty="0">
                <a:solidFill>
                  <a:prstClr val="black"/>
                </a:solidFill>
                <a:latin typeface="HG創英角ｺﾞｼｯｸUB" panose="020B0909000000000000" pitchFamily="49" charset="-128"/>
                <a:ea typeface="HG創英角ｺﾞｼｯｸUB" panose="020B0909000000000000" pitchFamily="49" charset="-128"/>
              </a:rPr>
              <a:t>基本指針に即して作成</a:t>
            </a:r>
          </a:p>
        </p:txBody>
      </p:sp>
      <p:sp>
        <p:nvSpPr>
          <p:cNvPr id="3090" name="テキスト ボックス 8">
            <a:extLst>
              <a:ext uri="{FF2B5EF4-FFF2-40B4-BE49-F238E27FC236}">
                <a16:creationId xmlns:a16="http://schemas.microsoft.com/office/drawing/2014/main" id="{09277CB6-1C3E-49A2-BE38-9305700CDF28}"/>
              </a:ext>
            </a:extLst>
          </p:cNvPr>
          <p:cNvSpPr txBox="1">
            <a:spLocks noChangeArrowheads="1"/>
          </p:cNvSpPr>
          <p:nvPr/>
        </p:nvSpPr>
        <p:spPr bwMode="auto">
          <a:xfrm>
            <a:off x="6831013" y="5499100"/>
            <a:ext cx="17629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200" dirty="0">
                <a:solidFill>
                  <a:prstClr val="black"/>
                </a:solidFill>
                <a:latin typeface="HG創英角ｺﾞｼｯｸUB" panose="020B0909000000000000" pitchFamily="49" charset="-128"/>
                <a:ea typeface="HG創英角ｺﾞｼｯｸUB" panose="020B0909000000000000" pitchFamily="49" charset="-128"/>
              </a:rPr>
              <a:t>基本指針に即して作成</a:t>
            </a:r>
          </a:p>
        </p:txBody>
      </p:sp>
      <p:cxnSp>
        <p:nvCxnSpPr>
          <p:cNvPr id="22" name="直線矢印コネクタ 21">
            <a:extLst>
              <a:ext uri="{FF2B5EF4-FFF2-40B4-BE49-F238E27FC236}">
                <a16:creationId xmlns:a16="http://schemas.microsoft.com/office/drawing/2014/main" id="{0B8DC4A0-A329-4657-8320-21AB89D94B16}"/>
              </a:ext>
            </a:extLst>
          </p:cNvPr>
          <p:cNvCxnSpPr/>
          <p:nvPr/>
        </p:nvCxnSpPr>
        <p:spPr>
          <a:xfrm>
            <a:off x="4478338" y="2549409"/>
            <a:ext cx="1062037"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92" name="テキスト ボックス 8">
            <a:extLst>
              <a:ext uri="{FF2B5EF4-FFF2-40B4-BE49-F238E27FC236}">
                <a16:creationId xmlns:a16="http://schemas.microsoft.com/office/drawing/2014/main" id="{0D494711-E417-45F5-BB4C-18BC69380FDF}"/>
              </a:ext>
            </a:extLst>
          </p:cNvPr>
          <p:cNvSpPr txBox="1">
            <a:spLocks noChangeArrowheads="1"/>
          </p:cNvSpPr>
          <p:nvPr/>
        </p:nvSpPr>
        <p:spPr bwMode="auto">
          <a:xfrm>
            <a:off x="4543425" y="2621390"/>
            <a:ext cx="996139"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050" dirty="0">
                <a:solidFill>
                  <a:srgbClr val="FF0000"/>
                </a:solidFill>
                <a:latin typeface="HG創英角ｺﾞｼｯｸUB" panose="020B0909000000000000" pitchFamily="49" charset="-128"/>
                <a:ea typeface="HG創英角ｺﾞｼｯｸUB" panose="020B0909000000000000" pitchFamily="49" charset="-128"/>
              </a:rPr>
              <a:t>大臣協議</a:t>
            </a:r>
            <a:endParaRPr lang="en-US" altLang="ja-JP" sz="1050" dirty="0">
              <a:solidFill>
                <a:srgbClr val="FF0000"/>
              </a:solidFill>
              <a:latin typeface="HG創英角ｺﾞｼｯｸUB" panose="020B0909000000000000" pitchFamily="49" charset="-128"/>
              <a:ea typeface="HG創英角ｺﾞｼｯｸUB" panose="020B0909000000000000" pitchFamily="49" charset="-128"/>
            </a:endParaRPr>
          </a:p>
          <a:p>
            <a:pPr algn="ctr" eaLnBrk="1" hangingPunct="1">
              <a:spcBef>
                <a:spcPct val="0"/>
              </a:spcBef>
              <a:buFontTx/>
              <a:buNone/>
              <a:defRPr/>
            </a:pPr>
            <a:r>
              <a:rPr lang="ja-JP" altLang="en-US" sz="1050" dirty="0">
                <a:solidFill>
                  <a:srgbClr val="FF0000"/>
                </a:solidFill>
                <a:latin typeface="HG創英角ｺﾞｼｯｸUB" panose="020B0909000000000000" pitchFamily="49" charset="-128"/>
                <a:ea typeface="HG創英角ｺﾞｼｯｸUB" panose="020B0909000000000000" pitchFamily="49" charset="-128"/>
              </a:rPr>
              <a:t>（整合性）</a:t>
            </a:r>
          </a:p>
        </p:txBody>
      </p:sp>
      <p:sp>
        <p:nvSpPr>
          <p:cNvPr id="3093" name="テキスト ボックス 8">
            <a:extLst>
              <a:ext uri="{FF2B5EF4-FFF2-40B4-BE49-F238E27FC236}">
                <a16:creationId xmlns:a16="http://schemas.microsoft.com/office/drawing/2014/main" id="{6EBB1585-4733-4DA7-BC94-EBF20B22EBFA}"/>
              </a:ext>
            </a:extLst>
          </p:cNvPr>
          <p:cNvSpPr txBox="1">
            <a:spLocks noChangeArrowheads="1"/>
          </p:cNvSpPr>
          <p:nvPr/>
        </p:nvSpPr>
        <p:spPr bwMode="auto">
          <a:xfrm>
            <a:off x="5143500" y="5210175"/>
            <a:ext cx="14636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050" dirty="0">
                <a:solidFill>
                  <a:srgbClr val="FF0000"/>
                </a:solidFill>
                <a:latin typeface="HG創英角ｺﾞｼｯｸUB" panose="020B0909000000000000" pitchFamily="49" charset="-128"/>
                <a:ea typeface="HG創英角ｺﾞｼｯｸUB" panose="020B0909000000000000" pitchFamily="49" charset="-128"/>
              </a:rPr>
              <a:t>都道府県知事協議</a:t>
            </a:r>
            <a:endParaRPr lang="en-US" altLang="ja-JP" sz="1050" dirty="0">
              <a:solidFill>
                <a:srgbClr val="FF0000"/>
              </a:solidFill>
              <a:latin typeface="HG創英角ｺﾞｼｯｸUB" panose="020B0909000000000000" pitchFamily="49" charset="-128"/>
              <a:ea typeface="HG創英角ｺﾞｼｯｸUB" panose="020B0909000000000000" pitchFamily="49" charset="-128"/>
            </a:endParaRPr>
          </a:p>
          <a:p>
            <a:pPr algn="ctr" eaLnBrk="1" hangingPunct="1">
              <a:spcBef>
                <a:spcPct val="0"/>
              </a:spcBef>
              <a:buFontTx/>
              <a:buNone/>
              <a:defRPr/>
            </a:pPr>
            <a:r>
              <a:rPr lang="ja-JP" altLang="en-US" sz="1050" dirty="0">
                <a:solidFill>
                  <a:srgbClr val="FF0000"/>
                </a:solidFill>
                <a:latin typeface="HG創英角ｺﾞｼｯｸUB" panose="020B0909000000000000" pitchFamily="49" charset="-128"/>
                <a:ea typeface="HG創英角ｺﾞｼｯｸUB" panose="020B0909000000000000" pitchFamily="49" charset="-128"/>
              </a:rPr>
              <a:t>（整合性）</a:t>
            </a:r>
          </a:p>
        </p:txBody>
      </p:sp>
      <p:sp>
        <p:nvSpPr>
          <p:cNvPr id="25" name="円/楕円 24">
            <a:extLst>
              <a:ext uri="{FF2B5EF4-FFF2-40B4-BE49-F238E27FC236}">
                <a16:creationId xmlns:a16="http://schemas.microsoft.com/office/drawing/2014/main" id="{749E8205-06E8-457B-9C04-171BB2135FF1}"/>
              </a:ext>
            </a:extLst>
          </p:cNvPr>
          <p:cNvSpPr/>
          <p:nvPr/>
        </p:nvSpPr>
        <p:spPr>
          <a:xfrm>
            <a:off x="650875" y="2368550"/>
            <a:ext cx="503238" cy="347027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鳥獣管理全般</a:t>
            </a:r>
          </a:p>
        </p:txBody>
      </p:sp>
      <p:sp>
        <p:nvSpPr>
          <p:cNvPr id="26" name="円/楕円 25">
            <a:extLst>
              <a:ext uri="{FF2B5EF4-FFF2-40B4-BE49-F238E27FC236}">
                <a16:creationId xmlns:a16="http://schemas.microsoft.com/office/drawing/2014/main" id="{82994A12-D102-4CDD-8F55-8E109B9DCFA3}"/>
              </a:ext>
            </a:extLst>
          </p:cNvPr>
          <p:cNvSpPr/>
          <p:nvPr/>
        </p:nvSpPr>
        <p:spPr>
          <a:xfrm>
            <a:off x="8561388" y="2365375"/>
            <a:ext cx="501650" cy="419735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被害対策中心</a:t>
            </a:r>
          </a:p>
        </p:txBody>
      </p:sp>
      <p:sp>
        <p:nvSpPr>
          <p:cNvPr id="30" name="角丸四角形 29">
            <a:extLst>
              <a:ext uri="{FF2B5EF4-FFF2-40B4-BE49-F238E27FC236}">
                <a16:creationId xmlns:a16="http://schemas.microsoft.com/office/drawing/2014/main" id="{95752CFA-7169-42FE-B5C4-AFAE8AFAAB60}"/>
              </a:ext>
            </a:extLst>
          </p:cNvPr>
          <p:cNvSpPr/>
          <p:nvPr/>
        </p:nvSpPr>
        <p:spPr>
          <a:xfrm>
            <a:off x="2151178" y="5026025"/>
            <a:ext cx="2685935" cy="862013"/>
          </a:xfrm>
          <a:prstGeom prst="roundRect">
            <a:avLst/>
          </a:prstGeom>
          <a:solidFill>
            <a:schemeClr val="bg1"/>
          </a:solidFill>
          <a:ln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指定管理鳥獣捕獲等事業</a:t>
            </a:r>
            <a:endParaRPr lang="en-US" altLang="ja-JP" sz="1292"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に関する実施計画</a:t>
            </a:r>
            <a:endParaRPr lang="en-US" altLang="ja-JP" sz="1292"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900" dirty="0">
                <a:solidFill>
                  <a:prstClr val="black"/>
                </a:solidFill>
                <a:latin typeface="HG丸ｺﾞｼｯｸM-PRO" pitchFamily="50" charset="-128"/>
                <a:ea typeface="HG丸ｺﾞｼｯｸM-PRO" pitchFamily="50" charset="-128"/>
              </a:rPr>
              <a:t>（集中的・広域的管理の必要がある指定管理鳥獣の捕獲等事業に関する実施計画：任意）</a:t>
            </a:r>
            <a:endParaRPr lang="en-US" altLang="ja-JP" sz="900"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900" u="sng" dirty="0">
                <a:solidFill>
                  <a:prstClr val="black"/>
                </a:solidFill>
                <a:latin typeface="HG丸ｺﾞｼｯｸM-PRO" pitchFamily="50" charset="-128"/>
                <a:ea typeface="HG丸ｺﾞｼｯｸM-PRO" pitchFamily="50" charset="-128"/>
              </a:rPr>
              <a:t>対象：都道府県</a:t>
            </a:r>
          </a:p>
        </p:txBody>
      </p:sp>
      <p:sp>
        <p:nvSpPr>
          <p:cNvPr id="31" name="右大かっこ 30">
            <a:extLst>
              <a:ext uri="{FF2B5EF4-FFF2-40B4-BE49-F238E27FC236}">
                <a16:creationId xmlns:a16="http://schemas.microsoft.com/office/drawing/2014/main" id="{EB371B59-590B-4012-9AEF-DC79C305A38C}"/>
              </a:ext>
            </a:extLst>
          </p:cNvPr>
          <p:cNvSpPr/>
          <p:nvPr/>
        </p:nvSpPr>
        <p:spPr>
          <a:xfrm>
            <a:off x="4781550" y="3959225"/>
            <a:ext cx="123825" cy="1928813"/>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sz="1292">
              <a:solidFill>
                <a:prstClr val="black"/>
              </a:solidFill>
            </a:endParaRPr>
          </a:p>
        </p:txBody>
      </p:sp>
      <p:cxnSp>
        <p:nvCxnSpPr>
          <p:cNvPr id="32" name="直線矢印コネクタ 31">
            <a:extLst>
              <a:ext uri="{FF2B5EF4-FFF2-40B4-BE49-F238E27FC236}">
                <a16:creationId xmlns:a16="http://schemas.microsoft.com/office/drawing/2014/main" id="{59698C73-3DFB-4028-834D-C9353F688661}"/>
              </a:ext>
            </a:extLst>
          </p:cNvPr>
          <p:cNvCxnSpPr/>
          <p:nvPr/>
        </p:nvCxnSpPr>
        <p:spPr>
          <a:xfrm flipH="1" flipV="1">
            <a:off x="4938077" y="4911724"/>
            <a:ext cx="868998" cy="12193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9" name="テキスト ボックス 16">
            <a:extLst>
              <a:ext uri="{FF2B5EF4-FFF2-40B4-BE49-F238E27FC236}">
                <a16:creationId xmlns:a16="http://schemas.microsoft.com/office/drawing/2014/main" id="{A36879D0-DD0B-46D1-9EDD-C124CBE423A6}"/>
              </a:ext>
            </a:extLst>
          </p:cNvPr>
          <p:cNvSpPr txBox="1">
            <a:spLocks noChangeArrowheads="1"/>
          </p:cNvSpPr>
          <p:nvPr/>
        </p:nvSpPr>
        <p:spPr bwMode="auto">
          <a:xfrm>
            <a:off x="67349" y="5950959"/>
            <a:ext cx="400110" cy="109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1400" dirty="0">
                <a:solidFill>
                  <a:prstClr val="black"/>
                </a:solidFill>
                <a:latin typeface="HG創英角ｺﾞｼｯｸUB" panose="020B0909000000000000" pitchFamily="49" charset="-128"/>
                <a:ea typeface="HG創英角ｺﾞｼｯｸUB" panose="020B0909000000000000" pitchFamily="49" charset="-128"/>
              </a:rPr>
              <a:t>【</a:t>
            </a:r>
            <a:r>
              <a:rPr lang="ja-JP" altLang="en-US" sz="1400" dirty="0">
                <a:solidFill>
                  <a:prstClr val="black"/>
                </a:solidFill>
                <a:latin typeface="HG創英角ｺﾞｼｯｸUB" panose="020B0909000000000000" pitchFamily="49" charset="-128"/>
                <a:ea typeface="HG創英角ｺﾞｼｯｸUB" panose="020B0909000000000000" pitchFamily="49" charset="-128"/>
              </a:rPr>
              <a:t>市町村</a:t>
            </a:r>
            <a:r>
              <a:rPr lang="en-US" altLang="ja-JP" sz="1400" dirty="0">
                <a:solidFill>
                  <a:prstClr val="black"/>
                </a:solidFill>
                <a:latin typeface="HG創英角ｺﾞｼｯｸUB" panose="020B0909000000000000" pitchFamily="49" charset="-128"/>
                <a:ea typeface="HG創英角ｺﾞｼｯｸUB" panose="020B0909000000000000" pitchFamily="49" charset="-128"/>
              </a:rPr>
              <a:t>】</a:t>
            </a:r>
          </a:p>
        </p:txBody>
      </p:sp>
      <p:sp>
        <p:nvSpPr>
          <p:cNvPr id="34" name="角丸四角形 33">
            <a:extLst>
              <a:ext uri="{FF2B5EF4-FFF2-40B4-BE49-F238E27FC236}">
                <a16:creationId xmlns:a16="http://schemas.microsoft.com/office/drawing/2014/main" id="{82B953EA-CAD4-40FB-BE5E-60EFA281BE4B}"/>
              </a:ext>
            </a:extLst>
          </p:cNvPr>
          <p:cNvSpPr/>
          <p:nvPr/>
        </p:nvSpPr>
        <p:spPr>
          <a:xfrm>
            <a:off x="30163" y="604722"/>
            <a:ext cx="9026525" cy="623888"/>
          </a:xfrm>
          <a:prstGeom prst="roundRect">
            <a:avLst/>
          </a:prstGeom>
          <a:ln w="15875"/>
        </p:spPr>
        <p:style>
          <a:lnRef idx="2">
            <a:schemeClr val="dk1"/>
          </a:lnRef>
          <a:fillRef idx="1">
            <a:schemeClr val="lt1"/>
          </a:fillRef>
          <a:effectRef idx="0">
            <a:schemeClr val="dk1"/>
          </a:effectRef>
          <a:fontRef idx="minor">
            <a:schemeClr val="dk1"/>
          </a:fontRef>
        </p:style>
        <p:txBody>
          <a:bodyPr anchor="ctr"/>
          <a:lstStyle/>
          <a:p>
            <a:pPr eaLnBrk="1" fontAlgn="auto" hangingPunct="1">
              <a:lnSpc>
                <a:spcPct val="150000"/>
              </a:lnSpc>
              <a:spcBef>
                <a:spcPts val="0"/>
              </a:spcBef>
              <a:spcAft>
                <a:spcPts val="0"/>
              </a:spcAft>
              <a:defRPr/>
            </a:pPr>
            <a:r>
              <a:rPr lang="ja-JP" altLang="en-US" sz="1200" dirty="0">
                <a:solidFill>
                  <a:prstClr val="black"/>
                </a:solidFill>
                <a:latin typeface="ＭＳ Ｐゴシック" panose="020B0600070205080204" pitchFamily="50" charset="-128"/>
              </a:rPr>
              <a:t>○　鳥獣対策に関しては、環境省と農水省が連携して実施しており、鳥獣保護管法は生物の多様性の確保、生活環境の保全又は農林水産業の健全な発展を図るための全般的な役割を果たし、鳥獣被害防止特措法は農林水産業被害対策が中心となっている。</a:t>
            </a:r>
          </a:p>
        </p:txBody>
      </p:sp>
      <p:sp>
        <p:nvSpPr>
          <p:cNvPr id="47" name="大かっこ 46">
            <a:extLst>
              <a:ext uri="{FF2B5EF4-FFF2-40B4-BE49-F238E27FC236}">
                <a16:creationId xmlns:a16="http://schemas.microsoft.com/office/drawing/2014/main" id="{EB362B4F-BA1D-403B-A9E6-8D1AAF9BFC57}"/>
              </a:ext>
            </a:extLst>
          </p:cNvPr>
          <p:cNvSpPr/>
          <p:nvPr/>
        </p:nvSpPr>
        <p:spPr>
          <a:xfrm>
            <a:off x="582613" y="1701800"/>
            <a:ext cx="4343399" cy="663575"/>
          </a:xfrm>
          <a:prstGeom prst="bracketPair">
            <a:avLst/>
          </a:prstGeom>
          <a:ln w="19050"/>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r>
              <a:rPr lang="en-US" altLang="ja-JP" sz="1100" dirty="0">
                <a:solidFill>
                  <a:prstClr val="black"/>
                </a:solidFill>
              </a:rPr>
              <a:t>【</a:t>
            </a:r>
            <a:r>
              <a:rPr lang="ja-JP" altLang="en-US" sz="1100" dirty="0">
                <a:solidFill>
                  <a:prstClr val="black"/>
                </a:solidFill>
              </a:rPr>
              <a:t>目的</a:t>
            </a:r>
            <a:r>
              <a:rPr lang="en-US" altLang="ja-JP" sz="1100" dirty="0">
                <a:solidFill>
                  <a:prstClr val="black"/>
                </a:solidFill>
              </a:rPr>
              <a:t>】 </a:t>
            </a:r>
            <a:r>
              <a:rPr lang="ja-JP" altLang="en-US" sz="1100" dirty="0">
                <a:solidFill>
                  <a:prstClr val="black"/>
                </a:solidFill>
              </a:rPr>
              <a:t>鳥獣の保護及び管理を図るための事業の実施、猟具の使用  </a:t>
            </a:r>
            <a:endParaRPr lang="en-US" altLang="ja-JP" sz="1100" dirty="0">
              <a:solidFill>
                <a:prstClr val="black"/>
              </a:solidFill>
            </a:endParaRPr>
          </a:p>
          <a:p>
            <a:pPr eaLnBrk="1" hangingPunct="1">
              <a:defRPr/>
            </a:pPr>
            <a:r>
              <a:rPr lang="en-US" altLang="ja-JP" sz="1100" dirty="0">
                <a:solidFill>
                  <a:prstClr val="black"/>
                </a:solidFill>
              </a:rPr>
              <a:t>               </a:t>
            </a:r>
            <a:r>
              <a:rPr lang="ja-JP" altLang="en-US" sz="1100" dirty="0">
                <a:solidFill>
                  <a:prstClr val="black"/>
                </a:solidFill>
              </a:rPr>
              <a:t>に係る危険の予防することにより、生物多様性の確保、生活</a:t>
            </a:r>
            <a:endParaRPr lang="en-US" altLang="ja-JP" sz="1100" dirty="0">
              <a:solidFill>
                <a:prstClr val="black"/>
              </a:solidFill>
            </a:endParaRPr>
          </a:p>
          <a:p>
            <a:pPr eaLnBrk="1" hangingPunct="1">
              <a:defRPr/>
            </a:pPr>
            <a:r>
              <a:rPr lang="ja-JP" altLang="en-US" sz="1100" dirty="0">
                <a:solidFill>
                  <a:prstClr val="black"/>
                </a:solidFill>
              </a:rPr>
              <a:t>　　　　   環境の保全及び農林水産業の健全な発展寄与。</a:t>
            </a:r>
          </a:p>
        </p:txBody>
      </p:sp>
      <p:sp>
        <p:nvSpPr>
          <p:cNvPr id="50" name="大かっこ 49">
            <a:extLst>
              <a:ext uri="{FF2B5EF4-FFF2-40B4-BE49-F238E27FC236}">
                <a16:creationId xmlns:a16="http://schemas.microsoft.com/office/drawing/2014/main" id="{C082391F-9FED-4E71-A029-2D6CFA234BD3}"/>
              </a:ext>
            </a:extLst>
          </p:cNvPr>
          <p:cNvSpPr/>
          <p:nvPr/>
        </p:nvSpPr>
        <p:spPr>
          <a:xfrm>
            <a:off x="5191125" y="1701800"/>
            <a:ext cx="3865563" cy="666750"/>
          </a:xfrm>
          <a:prstGeom prst="bracketPair">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r>
              <a:rPr lang="en-US" altLang="ja-JP" sz="1100" dirty="0">
                <a:solidFill>
                  <a:prstClr val="black"/>
                </a:solidFill>
              </a:rPr>
              <a:t>【</a:t>
            </a:r>
            <a:r>
              <a:rPr lang="ja-JP" altLang="en-US" sz="1100" dirty="0">
                <a:solidFill>
                  <a:prstClr val="black"/>
                </a:solidFill>
              </a:rPr>
              <a:t>目的</a:t>
            </a:r>
            <a:r>
              <a:rPr lang="en-US" altLang="ja-JP" sz="1100" dirty="0">
                <a:solidFill>
                  <a:prstClr val="black"/>
                </a:solidFill>
              </a:rPr>
              <a:t>】</a:t>
            </a:r>
            <a:r>
              <a:rPr lang="ja-JP" altLang="en-US" sz="1100" dirty="0">
                <a:solidFill>
                  <a:prstClr val="black"/>
                </a:solidFill>
              </a:rPr>
              <a:t> 農林水産業等の鳥獣被害防止のための施策の総合　</a:t>
            </a:r>
            <a:endParaRPr lang="en-US" altLang="ja-JP" sz="1100" dirty="0">
              <a:solidFill>
                <a:prstClr val="black"/>
              </a:solidFill>
            </a:endParaRPr>
          </a:p>
          <a:p>
            <a:pPr eaLnBrk="1" hangingPunct="1">
              <a:defRPr/>
            </a:pPr>
            <a:r>
              <a:rPr lang="ja-JP" altLang="en-US" sz="1100" dirty="0">
                <a:solidFill>
                  <a:prstClr val="black"/>
                </a:solidFill>
              </a:rPr>
              <a:t>　　　　   的推進により、農林水産業の発展、農山漁村地域の</a:t>
            </a:r>
            <a:endParaRPr lang="en-US" altLang="ja-JP" sz="1100" dirty="0">
              <a:solidFill>
                <a:prstClr val="black"/>
              </a:solidFill>
            </a:endParaRPr>
          </a:p>
          <a:p>
            <a:pPr eaLnBrk="1" hangingPunct="1">
              <a:defRPr/>
            </a:pPr>
            <a:r>
              <a:rPr lang="ja-JP" altLang="en-US" sz="1100" dirty="0">
                <a:solidFill>
                  <a:prstClr val="black"/>
                </a:solidFill>
              </a:rPr>
              <a:t>　　　　   振興に寄与。</a:t>
            </a:r>
          </a:p>
        </p:txBody>
      </p:sp>
      <p:sp>
        <p:nvSpPr>
          <p:cNvPr id="28" name="角丸四角形 27">
            <a:extLst>
              <a:ext uri="{FF2B5EF4-FFF2-40B4-BE49-F238E27FC236}">
                <a16:creationId xmlns:a16="http://schemas.microsoft.com/office/drawing/2014/main" id="{5428D928-5EF7-4FD2-841B-01487EF156A8}"/>
              </a:ext>
            </a:extLst>
          </p:cNvPr>
          <p:cNvSpPr/>
          <p:nvPr/>
        </p:nvSpPr>
        <p:spPr>
          <a:xfrm>
            <a:off x="3079750" y="4094163"/>
            <a:ext cx="1757363" cy="7381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第</a:t>
            </a:r>
            <a:r>
              <a:rPr lang="en-US" altLang="ja-JP" sz="1292" dirty="0">
                <a:solidFill>
                  <a:prstClr val="black"/>
                </a:solidFill>
                <a:latin typeface="HG丸ｺﾞｼｯｸM-PRO" pitchFamily="50" charset="-128"/>
                <a:ea typeface="HG丸ｺﾞｼｯｸM-PRO" pitchFamily="50" charset="-128"/>
              </a:rPr>
              <a:t>2</a:t>
            </a:r>
            <a:r>
              <a:rPr lang="ja-JP" altLang="en-US" sz="1292" dirty="0">
                <a:solidFill>
                  <a:prstClr val="black"/>
                </a:solidFill>
                <a:latin typeface="HG丸ｺﾞｼｯｸM-PRO" pitchFamily="50" charset="-128"/>
                <a:ea typeface="HG丸ｺﾞｼｯｸM-PRO" pitchFamily="50" charset="-128"/>
              </a:rPr>
              <a:t>種特定鳥獣管理計画</a:t>
            </a:r>
            <a:endParaRPr lang="en-US" altLang="ja-JP" sz="1292" dirty="0">
              <a:solidFill>
                <a:prstClr val="black"/>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900" dirty="0">
                <a:solidFill>
                  <a:prstClr val="black"/>
                </a:solidFill>
                <a:latin typeface="HG丸ｺﾞｼｯｸM-PRO" pitchFamily="50" charset="-128"/>
                <a:ea typeface="HG丸ｺﾞｼｯｸM-PRO" pitchFamily="50" charset="-128"/>
              </a:rPr>
              <a:t>（増加している鳥獣の管理に関する計画：任意）</a:t>
            </a:r>
          </a:p>
        </p:txBody>
      </p:sp>
      <p:sp>
        <p:nvSpPr>
          <p:cNvPr id="12289" name="下矢印 12288">
            <a:extLst>
              <a:ext uri="{FF2B5EF4-FFF2-40B4-BE49-F238E27FC236}">
                <a16:creationId xmlns:a16="http://schemas.microsoft.com/office/drawing/2014/main" id="{A10A4143-2429-4C1D-B4C6-2DA1475B5149}"/>
              </a:ext>
            </a:extLst>
          </p:cNvPr>
          <p:cNvSpPr/>
          <p:nvPr/>
        </p:nvSpPr>
        <p:spPr>
          <a:xfrm>
            <a:off x="6632574" y="2773363"/>
            <a:ext cx="266400" cy="3289300"/>
          </a:xfrm>
          <a:prstGeom prst="down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67" name="下矢印 66">
            <a:extLst>
              <a:ext uri="{FF2B5EF4-FFF2-40B4-BE49-F238E27FC236}">
                <a16:creationId xmlns:a16="http://schemas.microsoft.com/office/drawing/2014/main" id="{D82DE1FB-E0E3-4B1C-A007-A71984405D4E}"/>
              </a:ext>
            </a:extLst>
          </p:cNvPr>
          <p:cNvSpPr/>
          <p:nvPr/>
        </p:nvSpPr>
        <p:spPr>
          <a:xfrm>
            <a:off x="1563688" y="2763838"/>
            <a:ext cx="265112" cy="609600"/>
          </a:xfrm>
          <a:prstGeom prst="down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68" name="下矢印 67">
            <a:extLst>
              <a:ext uri="{FF2B5EF4-FFF2-40B4-BE49-F238E27FC236}">
                <a16:creationId xmlns:a16="http://schemas.microsoft.com/office/drawing/2014/main" id="{E5B986C4-1197-4AFD-99F0-2957B85E0046}"/>
              </a:ext>
            </a:extLst>
          </p:cNvPr>
          <p:cNvSpPr/>
          <p:nvPr/>
        </p:nvSpPr>
        <p:spPr>
          <a:xfrm>
            <a:off x="2776422" y="3924300"/>
            <a:ext cx="533400" cy="169863"/>
          </a:xfrm>
          <a:prstGeom prst="down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69" name="下矢印 68">
            <a:extLst>
              <a:ext uri="{FF2B5EF4-FFF2-40B4-BE49-F238E27FC236}">
                <a16:creationId xmlns:a16="http://schemas.microsoft.com/office/drawing/2014/main" id="{0924AFD4-B1D7-42E2-BD32-2617DA80BA0C}"/>
              </a:ext>
            </a:extLst>
          </p:cNvPr>
          <p:cNvSpPr/>
          <p:nvPr/>
        </p:nvSpPr>
        <p:spPr>
          <a:xfrm>
            <a:off x="3808413" y="4854575"/>
            <a:ext cx="296862" cy="147638"/>
          </a:xfrm>
          <a:prstGeom prst="down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37924" name="テキスト ボックス 5">
            <a:extLst>
              <a:ext uri="{FF2B5EF4-FFF2-40B4-BE49-F238E27FC236}">
                <a16:creationId xmlns:a16="http://schemas.microsoft.com/office/drawing/2014/main" id="{213739B9-AF47-481C-B1F1-715888080ED1}"/>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27</a:t>
            </a:r>
            <a:r>
              <a:rPr lang="ja-JP" altLang="en-US" sz="2000" dirty="0">
                <a:latin typeface="+mn-ea"/>
                <a:ea typeface="+mn-ea"/>
              </a:rPr>
              <a:t>ページ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9161482" cy="707886"/>
          </a:xfrm>
          <a:prstGeom prst="rect">
            <a:avLst/>
          </a:prstGeom>
          <a:noFill/>
        </p:spPr>
        <p:txBody>
          <a:bodyPr wrap="none" rtlCol="0" anchor="b" anchorCtr="0">
            <a:spAutoFit/>
          </a:bodyPr>
          <a:lstStyle/>
          <a:p>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 </a:t>
            </a:r>
            <a:r>
              <a:rPr lang="ja-JP" altLang="en-US" sz="4000" u="sng" dirty="0">
                <a:latin typeface="ＭＳ ゴシック" panose="020B0609070205080204" pitchFamily="49" charset="-128"/>
                <a:ea typeface="ＭＳ ゴシック" panose="020B0609070205080204" pitchFamily="49" charset="-128"/>
              </a:rPr>
              <a:t>鳥獣の保護及び管理に関連する法令</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962105"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4000" dirty="0">
                <a:solidFill>
                  <a:schemeClr val="tx1"/>
                </a:solidFill>
                <a:latin typeface="ＭＳ ゴシック" panose="020B0609070205080204" pitchFamily="49" charset="-128"/>
                <a:ea typeface="ＭＳ ゴシック" panose="020B0609070205080204" pitchFamily="49" charset="-128"/>
              </a:rPr>
              <a:t>2.1</a:t>
            </a:r>
            <a:r>
              <a:rPr kumimoji="0" lang="ja-JP" altLang="en-US" sz="4000" dirty="0">
                <a:solidFill>
                  <a:schemeClr val="tx1"/>
                </a:solidFill>
                <a:latin typeface="ＭＳ ゴシック" panose="020B0609070205080204" pitchFamily="49" charset="-128"/>
                <a:ea typeface="ＭＳ ゴシック" panose="020B0609070205080204" pitchFamily="49" charset="-128"/>
              </a:rPr>
              <a:t>　鳥獣の保護及び管理並びに狩猟</a:t>
            </a:r>
            <a:endParaRPr kumimoji="0" lang="en-US" altLang="ja-JP" sz="4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4000" dirty="0">
                <a:solidFill>
                  <a:schemeClr val="tx1"/>
                </a:solidFill>
                <a:latin typeface="ＭＳ ゴシック" panose="020B0609070205080204" pitchFamily="49" charset="-128"/>
                <a:ea typeface="ＭＳ ゴシック" panose="020B0609070205080204" pitchFamily="49" charset="-128"/>
              </a:rPr>
              <a:t>     </a:t>
            </a:r>
            <a:r>
              <a:rPr kumimoji="0" lang="ja-JP" altLang="en-US" sz="4000" dirty="0">
                <a:solidFill>
                  <a:schemeClr val="tx1"/>
                </a:solidFill>
                <a:latin typeface="ＭＳ ゴシック" panose="020B0609070205080204" pitchFamily="49" charset="-128"/>
                <a:ea typeface="ＭＳ ゴシック" panose="020B0609070205080204" pitchFamily="49" charset="-128"/>
              </a:rPr>
              <a:t>の適正化に関する法律</a:t>
            </a:r>
            <a:endParaRPr kumimoji="0" lang="en-US" altLang="ja-JP" sz="4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4000" b="1" dirty="0">
                <a:solidFill>
                  <a:srgbClr val="C00000"/>
                </a:solidFill>
                <a:latin typeface="ＭＳ ゴシック" panose="020B0609070205080204" pitchFamily="49" charset="-128"/>
                <a:ea typeface="ＭＳ ゴシック" panose="020B0609070205080204" pitchFamily="49" charset="-128"/>
              </a:rPr>
              <a:t>2.2</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　各法令の概論</a:t>
            </a:r>
            <a:endParaRPr kumimoji="0" lang="en-US" altLang="ja-JP" sz="40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テキスト ボックス 5">
            <a:extLst>
              <a:ext uri="{FF2B5EF4-FFF2-40B4-BE49-F238E27FC236}">
                <a16:creationId xmlns:a16="http://schemas.microsoft.com/office/drawing/2014/main" id="{862EFF29-8895-7272-77DC-348454790304}"/>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28</a:t>
            </a:r>
            <a:r>
              <a:rPr lang="ja-JP" altLang="en-US" sz="2000" dirty="0">
                <a:latin typeface="+mn-ea"/>
                <a:ea typeface="+mn-ea"/>
              </a:rPr>
              <a:t>ページ</a:t>
            </a:r>
          </a:p>
        </p:txBody>
      </p:sp>
    </p:spTree>
    <p:extLst>
      <p:ext uri="{BB962C8B-B14F-4D97-AF65-F5344CB8AC3E}">
        <p14:creationId xmlns:p14="http://schemas.microsoft.com/office/powerpoint/2010/main" val="21410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22" name="直線矢印コネクタ 43">
            <a:extLst>
              <a:ext uri="{FF2B5EF4-FFF2-40B4-BE49-F238E27FC236}">
                <a16:creationId xmlns:a16="http://schemas.microsoft.com/office/drawing/2014/main" id="{36CBB24D-EE81-457E-9860-9E25C7FFC816}"/>
              </a:ext>
            </a:extLst>
          </p:cNvPr>
          <p:cNvCxnSpPr>
            <a:cxnSpLocks noChangeShapeType="1"/>
          </p:cNvCxnSpPr>
          <p:nvPr/>
        </p:nvCxnSpPr>
        <p:spPr bwMode="auto">
          <a:xfrm flipH="1">
            <a:off x="1544582" y="1243958"/>
            <a:ext cx="14073" cy="1332000"/>
          </a:xfrm>
          <a:prstGeom prst="straightConnector1">
            <a:avLst/>
          </a:prstGeom>
          <a:noFill/>
          <a:ln w="76200">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023" name="直線矢印コネクタ 44">
            <a:extLst>
              <a:ext uri="{FF2B5EF4-FFF2-40B4-BE49-F238E27FC236}">
                <a16:creationId xmlns:a16="http://schemas.microsoft.com/office/drawing/2014/main" id="{FA7EE2D7-620E-489A-9827-AFE8054A54C7}"/>
              </a:ext>
            </a:extLst>
          </p:cNvPr>
          <p:cNvCxnSpPr>
            <a:cxnSpLocks noChangeShapeType="1"/>
          </p:cNvCxnSpPr>
          <p:nvPr/>
        </p:nvCxnSpPr>
        <p:spPr bwMode="auto">
          <a:xfrm>
            <a:off x="1544582" y="2922323"/>
            <a:ext cx="880" cy="720491"/>
          </a:xfrm>
          <a:prstGeom prst="straightConnector1">
            <a:avLst/>
          </a:prstGeom>
          <a:noFill/>
          <a:ln w="76200">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024" name="直線矢印コネクタ 46">
            <a:extLst>
              <a:ext uri="{FF2B5EF4-FFF2-40B4-BE49-F238E27FC236}">
                <a16:creationId xmlns:a16="http://schemas.microsoft.com/office/drawing/2014/main" id="{A06FCB22-EB09-4DE4-B27A-E05179D766E4}"/>
              </a:ext>
            </a:extLst>
          </p:cNvPr>
          <p:cNvCxnSpPr>
            <a:cxnSpLocks noChangeShapeType="1"/>
          </p:cNvCxnSpPr>
          <p:nvPr/>
        </p:nvCxnSpPr>
        <p:spPr bwMode="auto">
          <a:xfrm>
            <a:off x="1544582" y="3882519"/>
            <a:ext cx="880" cy="1934764"/>
          </a:xfrm>
          <a:prstGeom prst="straightConnector1">
            <a:avLst/>
          </a:prstGeom>
          <a:noFill/>
          <a:ln w="76200">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025" name="直線矢印コネクタ 49">
            <a:extLst>
              <a:ext uri="{FF2B5EF4-FFF2-40B4-BE49-F238E27FC236}">
                <a16:creationId xmlns:a16="http://schemas.microsoft.com/office/drawing/2014/main" id="{26E23031-9093-4F6E-9567-FA77E4EBC874}"/>
              </a:ext>
            </a:extLst>
          </p:cNvPr>
          <p:cNvCxnSpPr>
            <a:cxnSpLocks noChangeShapeType="1"/>
          </p:cNvCxnSpPr>
          <p:nvPr/>
        </p:nvCxnSpPr>
        <p:spPr bwMode="auto">
          <a:xfrm flipH="1">
            <a:off x="1688199" y="1872895"/>
            <a:ext cx="2321243" cy="0"/>
          </a:xfrm>
          <a:prstGeom prst="straightConnector1">
            <a:avLst/>
          </a:prstGeom>
          <a:noFill/>
          <a:ln w="57150">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026" name="直線矢印コネクタ 50">
            <a:extLst>
              <a:ext uri="{FF2B5EF4-FFF2-40B4-BE49-F238E27FC236}">
                <a16:creationId xmlns:a16="http://schemas.microsoft.com/office/drawing/2014/main" id="{6A8DBFCB-6501-40FF-B7DB-AF1F3CF58018}"/>
              </a:ext>
            </a:extLst>
          </p:cNvPr>
          <p:cNvCxnSpPr>
            <a:cxnSpLocks noChangeShapeType="1"/>
          </p:cNvCxnSpPr>
          <p:nvPr/>
        </p:nvCxnSpPr>
        <p:spPr bwMode="auto">
          <a:xfrm flipH="1">
            <a:off x="1735697" y="3306255"/>
            <a:ext cx="2301892" cy="553"/>
          </a:xfrm>
          <a:prstGeom prst="straightConnector1">
            <a:avLst/>
          </a:prstGeom>
          <a:noFill/>
          <a:ln w="57150">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027" name="直線矢印コネクタ 259">
            <a:extLst>
              <a:ext uri="{FF2B5EF4-FFF2-40B4-BE49-F238E27FC236}">
                <a16:creationId xmlns:a16="http://schemas.microsoft.com/office/drawing/2014/main" id="{58F0425B-A7C2-4FA5-93A9-1C355B231807}"/>
              </a:ext>
            </a:extLst>
          </p:cNvPr>
          <p:cNvCxnSpPr>
            <a:cxnSpLocks noChangeShapeType="1"/>
          </p:cNvCxnSpPr>
          <p:nvPr/>
        </p:nvCxnSpPr>
        <p:spPr bwMode="auto">
          <a:xfrm flipH="1">
            <a:off x="1688199" y="4836261"/>
            <a:ext cx="2372259" cy="553"/>
          </a:xfrm>
          <a:prstGeom prst="straightConnector1">
            <a:avLst/>
          </a:prstGeom>
          <a:noFill/>
          <a:ln w="57150">
            <a:solidFill>
              <a:srgbClr val="4A7EBB"/>
            </a:solidFill>
            <a:round/>
            <a:headEnd/>
            <a:tailEnd type="arrow" w="med" len="med"/>
          </a:ln>
          <a:extLst>
            <a:ext uri="{909E8E84-426E-40DD-AFC4-6F175D3DCCD1}">
              <a14:hiddenFill xmlns:a14="http://schemas.microsoft.com/office/drawing/2010/main">
                <a:noFill/>
              </a14:hiddenFill>
            </a:ext>
          </a:extLst>
        </p:spPr>
      </p:cxnSp>
      <p:sp>
        <p:nvSpPr>
          <p:cNvPr id="43010" name="コンテンツ プレースホルダー 2">
            <a:extLst>
              <a:ext uri="{FF2B5EF4-FFF2-40B4-BE49-F238E27FC236}">
                <a16:creationId xmlns:a16="http://schemas.microsoft.com/office/drawing/2014/main" id="{BCA24D50-B17F-4E33-B00F-D6D2E9333B6E}"/>
              </a:ext>
            </a:extLst>
          </p:cNvPr>
          <p:cNvSpPr txBox="1">
            <a:spLocks/>
          </p:cNvSpPr>
          <p:nvPr/>
        </p:nvSpPr>
        <p:spPr bwMode="auto">
          <a:xfrm>
            <a:off x="1466850" y="190113"/>
            <a:ext cx="62103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algn="ctr" eaLnBrk="1" hangingPunct="1">
              <a:buFont typeface="Calibri" panose="020F0502020204030204" pitchFamily="34" charset="0"/>
              <a:buNone/>
            </a:pPr>
            <a:r>
              <a:rPr lang="ja-JP" altLang="en-US" sz="3600" b="1" u="sng" dirty="0">
                <a:latin typeface="ＭＳ ゴシック" panose="020B0609070205080204" pitchFamily="49" charset="-128"/>
                <a:ea typeface="ＭＳ ゴシック" panose="020B0609070205080204" pitchFamily="49" charset="-128"/>
              </a:rPr>
              <a:t>捕獲作業に関係する法令</a:t>
            </a:r>
            <a:endParaRPr lang="en-US" altLang="ja-JP" sz="3600" b="1" u="sng" dirty="0">
              <a:latin typeface="ＭＳ ゴシック" panose="020B0609070205080204" pitchFamily="49" charset="-128"/>
              <a:ea typeface="ＭＳ ゴシック" panose="020B0609070205080204" pitchFamily="49" charset="-128"/>
            </a:endParaRPr>
          </a:p>
        </p:txBody>
      </p:sp>
      <p:sp>
        <p:nvSpPr>
          <p:cNvPr id="43011" name="Rectangle 16">
            <a:extLst>
              <a:ext uri="{FF2B5EF4-FFF2-40B4-BE49-F238E27FC236}">
                <a16:creationId xmlns:a16="http://schemas.microsoft.com/office/drawing/2014/main" id="{D91ABA06-D91F-403A-AAA9-395648D2AC30}"/>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en-US" altLang="ja-JP"/>
          </a:p>
        </p:txBody>
      </p:sp>
      <p:sp>
        <p:nvSpPr>
          <p:cNvPr id="43014" name="AutoShape 15">
            <a:extLst>
              <a:ext uri="{FF2B5EF4-FFF2-40B4-BE49-F238E27FC236}">
                <a16:creationId xmlns:a16="http://schemas.microsoft.com/office/drawing/2014/main" id="{F1563DCE-D58A-4CB7-9A4A-192ECD925109}"/>
              </a:ext>
            </a:extLst>
          </p:cNvPr>
          <p:cNvSpPr>
            <a:spLocks noChangeAspect="1" noChangeArrowheads="1"/>
          </p:cNvSpPr>
          <p:nvPr/>
        </p:nvSpPr>
        <p:spPr bwMode="auto">
          <a:xfrm>
            <a:off x="439523" y="561975"/>
            <a:ext cx="849334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en-US" altLang="ja-JP" sz="2800"/>
          </a:p>
        </p:txBody>
      </p:sp>
      <p:sp>
        <p:nvSpPr>
          <p:cNvPr id="43015" name="正方形/長方形 27">
            <a:extLst>
              <a:ext uri="{FF2B5EF4-FFF2-40B4-BE49-F238E27FC236}">
                <a16:creationId xmlns:a16="http://schemas.microsoft.com/office/drawing/2014/main" id="{25CA28ED-48A4-415B-B3B9-8E539725C727}"/>
              </a:ext>
            </a:extLst>
          </p:cNvPr>
          <p:cNvSpPr>
            <a:spLocks noChangeArrowheads="1"/>
          </p:cNvSpPr>
          <p:nvPr/>
        </p:nvSpPr>
        <p:spPr bwMode="auto">
          <a:xfrm>
            <a:off x="289705" y="852092"/>
            <a:ext cx="2520000" cy="504000"/>
          </a:xfrm>
          <a:prstGeom prst="rect">
            <a:avLst/>
          </a:prstGeom>
          <a:solidFill>
            <a:schemeClr val="bg1"/>
          </a:solidFill>
          <a:ln w="57150">
            <a:solidFill>
              <a:srgbClr val="4F81BD"/>
            </a:solidFill>
            <a:miter lim="800000"/>
            <a:headEnd/>
            <a:tailEnd/>
          </a:ln>
        </p:spPr>
        <p:txBody>
          <a:bodyPr vert="horz" anchor="ct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捕獲作業計画</a:t>
            </a:r>
            <a:endParaRPr kumimoji="0" lang="ja-JP" altLang="en-US" sz="48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3016" name="正方形/長方形 32">
            <a:extLst>
              <a:ext uri="{FF2B5EF4-FFF2-40B4-BE49-F238E27FC236}">
                <a16:creationId xmlns:a16="http://schemas.microsoft.com/office/drawing/2014/main" id="{B270E7D9-5D3B-4061-8387-020360FC4D80}"/>
              </a:ext>
            </a:extLst>
          </p:cNvPr>
          <p:cNvSpPr>
            <a:spLocks noChangeArrowheads="1"/>
          </p:cNvSpPr>
          <p:nvPr/>
        </p:nvSpPr>
        <p:spPr bwMode="auto">
          <a:xfrm>
            <a:off x="289705" y="3662905"/>
            <a:ext cx="2520000" cy="504000"/>
          </a:xfrm>
          <a:prstGeom prst="rect">
            <a:avLst/>
          </a:prstGeom>
          <a:solidFill>
            <a:srgbClr val="FFFFFF"/>
          </a:solidFill>
          <a:ln w="57150">
            <a:solidFill>
              <a:srgbClr val="4F81BD"/>
            </a:solidFill>
            <a:miter lim="800000"/>
            <a:headEnd/>
            <a:tailEnd/>
          </a:ln>
        </p:spPr>
        <p:txBody>
          <a:bodyPr vert="horz" anchor="ct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捕獲作業</a:t>
            </a:r>
            <a:endParaRPr kumimoji="0" lang="ja-JP" altLang="en-US" sz="48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3017" name="正方形/長方形 37">
            <a:extLst>
              <a:ext uri="{FF2B5EF4-FFF2-40B4-BE49-F238E27FC236}">
                <a16:creationId xmlns:a16="http://schemas.microsoft.com/office/drawing/2014/main" id="{49CABF45-C84D-444D-AC19-24709A7A763C}"/>
              </a:ext>
            </a:extLst>
          </p:cNvPr>
          <p:cNvSpPr>
            <a:spLocks noChangeArrowheads="1"/>
          </p:cNvSpPr>
          <p:nvPr/>
        </p:nvSpPr>
        <p:spPr bwMode="auto">
          <a:xfrm>
            <a:off x="289705" y="2612813"/>
            <a:ext cx="2520000" cy="504000"/>
          </a:xfrm>
          <a:prstGeom prst="rect">
            <a:avLst/>
          </a:prstGeom>
          <a:solidFill>
            <a:srgbClr val="FFFFFF"/>
          </a:solidFill>
          <a:ln w="57150">
            <a:solidFill>
              <a:srgbClr val="4F81BD"/>
            </a:solidFill>
            <a:miter lim="800000"/>
            <a:headEnd/>
            <a:tailEnd/>
          </a:ln>
        </p:spPr>
        <p:txBody>
          <a:bodyPr vert="horz" anchor="ct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捕獲作業準備</a:t>
            </a:r>
          </a:p>
        </p:txBody>
      </p:sp>
      <p:sp>
        <p:nvSpPr>
          <p:cNvPr id="43018" name="正方形/長方形 38">
            <a:extLst>
              <a:ext uri="{FF2B5EF4-FFF2-40B4-BE49-F238E27FC236}">
                <a16:creationId xmlns:a16="http://schemas.microsoft.com/office/drawing/2014/main" id="{4D1E566A-4EF1-41AD-870A-9C9A28A092B3}"/>
              </a:ext>
            </a:extLst>
          </p:cNvPr>
          <p:cNvSpPr>
            <a:spLocks noChangeArrowheads="1"/>
          </p:cNvSpPr>
          <p:nvPr/>
        </p:nvSpPr>
        <p:spPr bwMode="auto">
          <a:xfrm>
            <a:off x="289705" y="5819266"/>
            <a:ext cx="2520000" cy="504000"/>
          </a:xfrm>
          <a:prstGeom prst="rect">
            <a:avLst/>
          </a:prstGeom>
          <a:solidFill>
            <a:srgbClr val="FFFFFF"/>
          </a:solidFill>
          <a:ln w="57150">
            <a:solidFill>
              <a:srgbClr val="4F81BD"/>
            </a:solidFill>
            <a:miter lim="800000"/>
            <a:headEnd/>
            <a:tailEnd/>
          </a:ln>
        </p:spPr>
        <p:txBody>
          <a:bodyPr vert="horz" anchor="ct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捕獲個体の処分</a:t>
            </a:r>
            <a:endParaRPr kumimoji="0" lang="ja-JP" altLang="en-US" sz="48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5" name="正方形/長方形 40">
            <a:extLst>
              <a:ext uri="{FF2B5EF4-FFF2-40B4-BE49-F238E27FC236}">
                <a16:creationId xmlns:a16="http://schemas.microsoft.com/office/drawing/2014/main" id="{54FF59C8-CF58-4612-BB19-055B9158BC05}"/>
              </a:ext>
            </a:extLst>
          </p:cNvPr>
          <p:cNvSpPr>
            <a:spLocks noChangeArrowheads="1"/>
          </p:cNvSpPr>
          <p:nvPr/>
        </p:nvSpPr>
        <p:spPr bwMode="auto">
          <a:xfrm>
            <a:off x="3204927" y="835641"/>
            <a:ext cx="5849606" cy="1892826"/>
          </a:xfrm>
          <a:prstGeom prst="rect">
            <a:avLst/>
          </a:prstGeom>
          <a:solidFill>
            <a:srgbClr val="FFFFFF"/>
          </a:solidFill>
          <a:ln w="28575">
            <a:solidFill>
              <a:srgbClr val="FF6600"/>
            </a:solidFill>
            <a:miter lim="800000"/>
            <a:headEnd/>
            <a:tailEnd/>
          </a:ln>
        </p:spPr>
        <p:txBody>
          <a:bodyPr wrap="square" anchor="ctr">
            <a:spAutoFit/>
          </a:bodyPr>
          <a:lstStyle/>
          <a:p>
            <a:pPr indent="7938">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鳥獣保護管理法第９条第１項：捕獲許可（指定管理鳥獣捕獲等事業を除く）</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同法第９条８項：従事者証の申請</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条の２第８項：夜間銃猟を行う場合の確認</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自然公園法第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21</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条第３項：特別保護地区での捕獲許可</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国有林野管理経営規程：国有林への入林届</a:t>
            </a:r>
            <a:endParaRPr kumimoji="0" lang="ja-JP" altLang="en-US" sz="1300" dirty="0">
              <a:latin typeface="ＭＳ ゴシック" panose="020B0609070205080204" pitchFamily="49" charset="-128"/>
              <a:ea typeface="ＭＳ ゴシック" panose="020B0609070205080204" pitchFamily="49" charset="-128"/>
            </a:endParaRPr>
          </a:p>
          <a:p>
            <a:pPr indent="7938">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電波法第４条：無線局免許の取得等（連絡用無線機やドッグマーカーを使用する場合の電波法令適合確認）</a:t>
            </a:r>
            <a:endParaRPr kumimoji="0" lang="ja-JP" altLang="en-US" sz="1300" dirty="0">
              <a:latin typeface="ＭＳ ゴシック" panose="020B0609070205080204" pitchFamily="49" charset="-128"/>
              <a:ea typeface="ＭＳ ゴシック" panose="020B0609070205080204" pitchFamily="49" charset="-128"/>
            </a:endParaRPr>
          </a:p>
          <a:p>
            <a:pPr indent="7938">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文化財保護法第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125</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項：現状変更等（捕獲等）許可（天然記念物に指定された鳥獣の捕獲等を行う場合等）</a:t>
            </a:r>
            <a:endParaRPr kumimoji="0" lang="ja-JP" altLang="en-US" sz="1300" dirty="0">
              <a:latin typeface="ＭＳ ゴシック" panose="020B0609070205080204" pitchFamily="49" charset="-128"/>
              <a:ea typeface="ＭＳ ゴシック" panose="020B0609070205080204" pitchFamily="49" charset="-128"/>
            </a:endParaRPr>
          </a:p>
        </p:txBody>
      </p:sp>
      <p:sp>
        <p:nvSpPr>
          <p:cNvPr id="26" name="正方形/長方形 41">
            <a:extLst>
              <a:ext uri="{FF2B5EF4-FFF2-40B4-BE49-F238E27FC236}">
                <a16:creationId xmlns:a16="http://schemas.microsoft.com/office/drawing/2014/main" id="{E8E72E06-4689-4CAC-964A-5C7A08229B0A}"/>
              </a:ext>
            </a:extLst>
          </p:cNvPr>
          <p:cNvSpPr>
            <a:spLocks noChangeArrowheads="1"/>
          </p:cNvSpPr>
          <p:nvPr/>
        </p:nvSpPr>
        <p:spPr bwMode="auto">
          <a:xfrm>
            <a:off x="3204927" y="2925176"/>
            <a:ext cx="3856776" cy="692497"/>
          </a:xfrm>
          <a:prstGeom prst="rect">
            <a:avLst/>
          </a:prstGeom>
          <a:solidFill>
            <a:srgbClr val="FFFFFF"/>
          </a:solidFill>
          <a:ln w="28575">
            <a:solidFill>
              <a:srgbClr val="FF6600"/>
            </a:solidFill>
            <a:miter lim="800000"/>
            <a:headEnd/>
            <a:tailEnd/>
          </a:ln>
        </p:spPr>
        <p:txBody>
          <a:bodyPr wrap="square" anchor="ctr">
            <a:spAutoFit/>
          </a:bodyPr>
          <a:lstStyle/>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火薬類取締法</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17</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条：実包の譲り受け許可</a:t>
            </a:r>
            <a:endPar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defRPr/>
            </a:pPr>
            <a:r>
              <a:rPr kumimoji="0" lang="ja-JP" altLang="en-US" sz="1300" dirty="0">
                <a:latin typeface="ＭＳ ゴシック" panose="020B0609070205080204" pitchFamily="49" charset="-128"/>
                <a:ea typeface="ＭＳ ゴシック" panose="020B0609070205080204" pitchFamily="49" charset="-128"/>
              </a:rPr>
              <a:t>同法第４条：製造の許可</a:t>
            </a: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条：貯蔵の遵守</a:t>
            </a:r>
            <a:endParaRPr kumimoji="0" lang="ja-JP" altLang="en-US" sz="1300" dirty="0">
              <a:latin typeface="ＭＳ ゴシック" panose="020B0609070205080204" pitchFamily="49" charset="-128"/>
              <a:ea typeface="ＭＳ ゴシック" panose="020B0609070205080204" pitchFamily="49" charset="-128"/>
            </a:endParaRPr>
          </a:p>
        </p:txBody>
      </p:sp>
      <p:sp>
        <p:nvSpPr>
          <p:cNvPr id="27" name="正方形/長方形 42">
            <a:extLst>
              <a:ext uri="{FF2B5EF4-FFF2-40B4-BE49-F238E27FC236}">
                <a16:creationId xmlns:a16="http://schemas.microsoft.com/office/drawing/2014/main" id="{3986DC3F-152E-4AD3-A551-8C0D0ADD51E5}"/>
              </a:ext>
            </a:extLst>
          </p:cNvPr>
          <p:cNvSpPr>
            <a:spLocks noChangeArrowheads="1"/>
          </p:cNvSpPr>
          <p:nvPr/>
        </p:nvSpPr>
        <p:spPr bwMode="auto">
          <a:xfrm>
            <a:off x="3204927" y="3758968"/>
            <a:ext cx="5849605" cy="2492990"/>
          </a:xfrm>
          <a:prstGeom prst="rect">
            <a:avLst/>
          </a:prstGeom>
          <a:solidFill>
            <a:srgbClr val="FFFFFF"/>
          </a:solidFill>
          <a:ln w="28575">
            <a:solidFill>
              <a:srgbClr val="FF6600"/>
            </a:solidFill>
            <a:miter lim="800000"/>
            <a:headEnd/>
            <a:tailEnd/>
          </a:ln>
        </p:spPr>
        <p:txBody>
          <a:bodyPr wrap="square" anchor="ctr">
            <a:spAutoFit/>
          </a:bodyPr>
          <a:lstStyle/>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銃刀法</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条：猟銃の所持の態様についての制限等の遵守</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条の４、５、８</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猟銃の保管等の遵守</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24</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条：猟銃所持の許可証の携帯</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鳥獣保護管理法第９条第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項：従事者証の携帯</a:t>
            </a:r>
            <a:endParaRPr kumimoji="0" lang="ja-JP" altLang="en-US" sz="1300" dirty="0">
              <a:latin typeface="ＭＳ ゴシック" panose="020B0609070205080204" pitchFamily="49" charset="-128"/>
              <a:ea typeface="ＭＳ ゴシック" panose="020B0609070205080204" pitchFamily="49" charset="-128"/>
            </a:endParaRPr>
          </a:p>
          <a:p>
            <a:pPr indent="7938">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同法第９条</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13</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項：従事者証の返納、猟具（わな、網等）ごとの必要事項の記載、捕獲結果の報告</a:t>
            </a:r>
            <a:endParaRPr kumimoji="0" lang="ja-JP" altLang="en-US" sz="1300" dirty="0">
              <a:latin typeface="ＭＳ ゴシック" panose="020B0609070205080204" pitchFamily="49" charset="-128"/>
              <a:ea typeface="ＭＳ ゴシック" panose="020B0609070205080204" pitchFamily="49" charset="-128"/>
            </a:endParaRPr>
          </a:p>
          <a:p>
            <a:pPr indent="7938">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同法第</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18</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条：捕獲個体の放置の禁止（指定管理鳥獣捕獲等事業実施計画において放置の禁止の適用除外を受けている場合を除く。）</a:t>
            </a:r>
            <a:endParaRPr kumimoji="0" lang="ja-JP" altLang="en-US" sz="1300" dirty="0">
              <a:latin typeface="ＭＳ ゴシック" panose="020B0609070205080204" pitchFamily="49" charset="-128"/>
              <a:ea typeface="ＭＳ ゴシック" panose="020B0609070205080204" pitchFamily="49" charset="-128"/>
            </a:endParaRPr>
          </a:p>
          <a:p>
            <a:pPr indent="7938">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自然公園：特別保護地区等制限地域における要許可行為等に該当する行為を行わないよう留意</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火薬取締法</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25</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条：消費の許可</a:t>
            </a:r>
            <a:endParaRPr kumimoji="0" lang="ja-JP" altLang="en-US" sz="1300" dirty="0">
              <a:latin typeface="ＭＳ ゴシック" panose="020B0609070205080204" pitchFamily="49" charset="-128"/>
              <a:ea typeface="ＭＳ ゴシック" panose="020B0609070205080204" pitchFamily="49" charset="-128"/>
            </a:endParaRPr>
          </a:p>
          <a:p>
            <a:pPr>
              <a:defRPr/>
            </a:pP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同法</a:t>
            </a:r>
            <a:r>
              <a:rPr kumimoji="0" lang="en-US" altLang="ja-JP" sz="1300" dirty="0">
                <a:latin typeface="ＭＳ ゴシック" panose="020B0609070205080204" pitchFamily="49" charset="-128"/>
                <a:ea typeface="ＭＳ ゴシック" panose="020B0609070205080204" pitchFamily="49" charset="-128"/>
                <a:cs typeface="Times New Roman" panose="02020603050405020304" pitchFamily="18" charset="0"/>
              </a:rPr>
              <a:t>22</a:t>
            </a:r>
            <a:r>
              <a:rPr kumimoji="0" lang="ja-JP" altLang="en-US" sz="1300" dirty="0">
                <a:latin typeface="ＭＳ ゴシック" panose="020B0609070205080204" pitchFamily="49" charset="-128"/>
                <a:ea typeface="ＭＳ ゴシック" panose="020B0609070205080204" pitchFamily="49" charset="-128"/>
                <a:cs typeface="Times New Roman" panose="02020603050405020304" pitchFamily="18" charset="0"/>
              </a:rPr>
              <a:t>条：残火薬類の措置</a:t>
            </a:r>
            <a:endParaRPr kumimoji="0" lang="ja-JP" altLang="en-US" sz="1300" dirty="0">
              <a:latin typeface="ＭＳ ゴシック" panose="020B0609070205080204" pitchFamily="49" charset="-128"/>
              <a:ea typeface="ＭＳ ゴシック" panose="020B0609070205080204" pitchFamily="49" charset="-128"/>
            </a:endParaRPr>
          </a:p>
        </p:txBody>
      </p:sp>
      <p:sp>
        <p:nvSpPr>
          <p:cNvPr id="43013" name="テキスト ボックス 5">
            <a:extLst>
              <a:ext uri="{FF2B5EF4-FFF2-40B4-BE49-F238E27FC236}">
                <a16:creationId xmlns:a16="http://schemas.microsoft.com/office/drawing/2014/main" id="{9EA8693F-5AFB-47F2-A3DF-BD06543A18E1}"/>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29</a:t>
            </a:r>
            <a:r>
              <a:rPr lang="ja-JP" altLang="en-US" sz="2000" dirty="0">
                <a:latin typeface="+mn-ea"/>
                <a:ea typeface="+mn-ea"/>
              </a:rPr>
              <a:t>ページ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9161482" cy="707886"/>
          </a:xfrm>
          <a:prstGeom prst="rect">
            <a:avLst/>
          </a:prstGeom>
          <a:noFill/>
        </p:spPr>
        <p:txBody>
          <a:bodyPr wrap="none" rtlCol="0" anchor="b" anchorCtr="0">
            <a:spAutoFit/>
          </a:bodyPr>
          <a:lstStyle/>
          <a:p>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 </a:t>
            </a:r>
            <a:r>
              <a:rPr lang="ja-JP" altLang="en-US" sz="4000" u="sng" dirty="0">
                <a:latin typeface="ＭＳ ゴシック" panose="020B0609070205080204" pitchFamily="49" charset="-128"/>
                <a:ea typeface="ＭＳ ゴシック" panose="020B0609070205080204" pitchFamily="49" charset="-128"/>
              </a:rPr>
              <a:t>鳥獣の保護及び管理に関連する法令</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962105"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4000" b="1" dirty="0">
                <a:solidFill>
                  <a:srgbClr val="C00000"/>
                </a:solidFill>
                <a:latin typeface="ＭＳ ゴシック" panose="020B0609070205080204" pitchFamily="49" charset="-128"/>
                <a:ea typeface="ＭＳ ゴシック" panose="020B0609070205080204" pitchFamily="49" charset="-128"/>
              </a:rPr>
              <a:t>2.1</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　鳥獣の保護及び管理並びに狩猟</a:t>
            </a:r>
            <a:endParaRPr kumimoji="0" lang="en-US" altLang="ja-JP" sz="4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4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4000" b="1" dirty="0">
                <a:solidFill>
                  <a:srgbClr val="C00000"/>
                </a:solidFill>
                <a:latin typeface="ＭＳ ゴシック" panose="020B0609070205080204" pitchFamily="49" charset="-128"/>
                <a:ea typeface="ＭＳ ゴシック" panose="020B0609070205080204" pitchFamily="49" charset="-128"/>
              </a:rPr>
              <a:t>の適正化に関する法律</a:t>
            </a:r>
            <a:endParaRPr kumimoji="0" lang="en-US" altLang="ja-JP" sz="4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4000" dirty="0">
                <a:solidFill>
                  <a:schemeClr val="tx1"/>
                </a:solidFill>
                <a:latin typeface="ＭＳ ゴシック" panose="020B0609070205080204" pitchFamily="49" charset="-128"/>
                <a:ea typeface="ＭＳ ゴシック" panose="020B0609070205080204" pitchFamily="49" charset="-128"/>
              </a:rPr>
              <a:t>2.2</a:t>
            </a:r>
            <a:r>
              <a:rPr kumimoji="0" lang="ja-JP" altLang="en-US" sz="4000" dirty="0">
                <a:solidFill>
                  <a:schemeClr val="tx1"/>
                </a:solidFill>
                <a:latin typeface="ＭＳ ゴシック" panose="020B0609070205080204" pitchFamily="49" charset="-128"/>
                <a:ea typeface="ＭＳ ゴシック" panose="020B0609070205080204" pitchFamily="49" charset="-128"/>
              </a:rPr>
              <a:t>　各法令の概論</a:t>
            </a:r>
            <a:endParaRPr kumimoji="0" lang="en-US" altLang="ja-JP" sz="40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5">
            <a:extLst>
              <a:ext uri="{FF2B5EF4-FFF2-40B4-BE49-F238E27FC236}">
                <a16:creationId xmlns:a16="http://schemas.microsoft.com/office/drawing/2014/main" id="{CA2E9ACF-40E7-39D5-C038-F539C472076F}"/>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18</a:t>
            </a:r>
            <a:r>
              <a:rPr lang="ja-JP" altLang="en-US" sz="2000" dirty="0">
                <a:latin typeface="+mn-ea"/>
                <a:ea typeface="+mn-ea"/>
              </a:rPr>
              <a:t>ページ</a:t>
            </a:r>
          </a:p>
        </p:txBody>
      </p:sp>
    </p:spTree>
    <p:extLst>
      <p:ext uri="{BB962C8B-B14F-4D97-AF65-F5344CB8AC3E}">
        <p14:creationId xmlns:p14="http://schemas.microsoft.com/office/powerpoint/2010/main" val="276343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2.2.1</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銃砲</a:t>
            </a:r>
            <a:r>
              <a:rPr kumimoji="0" lang="zh-TW" altLang="en-US" sz="3000" b="1" dirty="0">
                <a:solidFill>
                  <a:srgbClr val="C00000"/>
                </a:solidFill>
                <a:latin typeface="ＭＳ ゴシック" panose="020B0609070205080204" pitchFamily="49" charset="-128"/>
                <a:ea typeface="ＭＳ ゴシック" panose="020B0609070205080204" pitchFamily="49" charset="-128"/>
              </a:rPr>
              <a:t>刀剣類所持等取締法</a:t>
            </a:r>
            <a:endParaRPr kumimoji="0" lang="en-US" altLang="zh-TW"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2.2.2</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火薬類取締法</a:t>
            </a:r>
            <a:endParaRPr kumimoji="0" lang="ja-JP" altLang="en-US"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2.2.3</a:t>
            </a:r>
            <a:r>
              <a:rPr kumimoji="0" lang="ja-JP" altLang="en-US" sz="3000" dirty="0">
                <a:solidFill>
                  <a:schemeClr val="tx1"/>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dirty="0">
                <a:solidFill>
                  <a:schemeClr val="tx1"/>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2.2.4</a:t>
            </a:r>
            <a:r>
              <a:rPr kumimoji="0" lang="ja-JP" altLang="en-US" sz="3000" dirty="0">
                <a:solidFill>
                  <a:schemeClr val="tx1"/>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       </a:t>
            </a:r>
            <a:r>
              <a:rPr kumimoji="0" lang="ja-JP" altLang="en-US" sz="3000" dirty="0">
                <a:solidFill>
                  <a:schemeClr val="tx1"/>
                </a:solidFill>
                <a:latin typeface="ＭＳ ゴシック" panose="020B0609070205080204" pitchFamily="49" charset="-128"/>
                <a:ea typeface="ＭＳ ゴシック" panose="020B0609070205080204" pitchFamily="49" charset="-128"/>
              </a:rPr>
              <a:t>害の防止に関する法律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2.2.5</a:t>
            </a:r>
            <a:r>
              <a:rPr kumimoji="0" lang="ja-JP" altLang="en-US" sz="3000" dirty="0">
                <a:solidFill>
                  <a:schemeClr val="tx1"/>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2.2.6</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森林関係法令</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2.2.7</a:t>
            </a:r>
            <a:r>
              <a:rPr kumimoji="0" lang="ja-JP" altLang="en-US" sz="3000" dirty="0">
                <a:solidFill>
                  <a:schemeClr val="tx1"/>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9A34FF2F-8799-1475-D65F-A60C9F683CAE}"/>
              </a:ext>
            </a:extLst>
          </p:cNvPr>
          <p:cNvSpPr txBox="1">
            <a:spLocks noChangeArrowheads="1"/>
          </p:cNvSpPr>
          <p:nvPr/>
        </p:nvSpPr>
        <p:spPr bwMode="auto">
          <a:xfrm>
            <a:off x="6438507" y="0"/>
            <a:ext cx="27054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30-31</a:t>
            </a:r>
            <a:r>
              <a:rPr lang="ja-JP" altLang="en-US" sz="2000" dirty="0">
                <a:latin typeface="+mn-ea"/>
                <a:ea typeface="+mn-ea"/>
              </a:rPr>
              <a:t>ページ</a:t>
            </a:r>
          </a:p>
        </p:txBody>
      </p:sp>
    </p:spTree>
    <p:extLst>
      <p:ext uri="{BB962C8B-B14F-4D97-AF65-F5344CB8AC3E}">
        <p14:creationId xmlns:p14="http://schemas.microsoft.com/office/powerpoint/2010/main" val="250479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28420" y="1227885"/>
            <a:ext cx="8460000"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所持の態様の制限</a:t>
            </a:r>
            <a:endParaRPr lang="en-US" altLang="ja-JP" sz="3600" dirty="0">
              <a:latin typeface="ＭＳ ゴシック" panose="020B0609070205080204" pitchFamily="49" charset="-128"/>
              <a:ea typeface="ＭＳ ゴシック" panose="020B0609070205080204" pitchFamily="49" charset="-128"/>
            </a:endParaRPr>
          </a:p>
          <a:p>
            <a:pPr marL="715963"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所持許可を受けた銃は、所持許可証に記載された用途に使用する場合又は正当な理由がある場合でなければ携帯、運搬することはできない。 </a:t>
            </a:r>
            <a:endParaRPr lang="en-US" altLang="ja-JP" sz="3200" dirty="0">
              <a:latin typeface="ＭＳ ゴシック" panose="020B0609070205080204" pitchFamily="49" charset="-128"/>
              <a:ea typeface="ＭＳ ゴシック" panose="020B0609070205080204" pitchFamily="49" charset="-128"/>
            </a:endParaRPr>
          </a:p>
          <a:p>
            <a:pPr marL="715963"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latin typeface="ＭＳ ゴシック" panose="020B0609070205080204" pitchFamily="49" charset="-128"/>
              <a:ea typeface="ＭＳ ゴシック" panose="020B0609070205080204" pitchFamily="49" charset="-128"/>
            </a:endParaRPr>
          </a:p>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銃砲等の保管</a:t>
            </a:r>
            <a:endParaRPr lang="en-US" altLang="ja-JP" sz="3600" dirty="0">
              <a:latin typeface="ＭＳ ゴシック" panose="020B0609070205080204" pitchFamily="49" charset="-128"/>
              <a:ea typeface="ＭＳ ゴシック" panose="020B0609070205080204" pitchFamily="49" charset="-128"/>
            </a:endParaRPr>
          </a:p>
          <a:p>
            <a:pPr marL="715963" lvl="1"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許可を受けた銃を自ら保管しなければならない。</a:t>
            </a:r>
            <a:endParaRPr lang="ja-JP" altLang="en-US" sz="3600" dirty="0">
              <a:latin typeface="ＭＳ ゴシック" panose="020B0609070205080204" pitchFamily="49" charset="-128"/>
              <a:ea typeface="ＭＳ ゴシック" panose="020B0609070205080204" pitchFamily="49" charset="-128"/>
            </a:endParaRP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404154" y="0"/>
            <a:ext cx="2710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30-31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6DB0E1CC-C095-01BF-3C8C-336AE0970357}"/>
              </a:ext>
            </a:extLst>
          </p:cNvPr>
          <p:cNvSpPr txBox="1"/>
          <p:nvPr/>
        </p:nvSpPr>
        <p:spPr>
          <a:xfrm>
            <a:off x="0" y="400110"/>
            <a:ext cx="8188859"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2.2.1 </a:t>
            </a:r>
            <a:r>
              <a:rPr lang="zh-TW" altLang="en-US" sz="4000" b="0" i="0" u="sng" strike="noStrike" baseline="0" dirty="0">
                <a:solidFill>
                  <a:srgbClr val="000000"/>
                </a:solidFill>
                <a:latin typeface="ＭＳ ゴシック" panose="020B0609070205080204" pitchFamily="49" charset="-128"/>
                <a:ea typeface="ＭＳ ゴシック" panose="020B0609070205080204" pitchFamily="49" charset="-128"/>
              </a:rPr>
              <a:t>銃砲刀剣類所持等取締法 </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3582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28420" y="1227885"/>
            <a:ext cx="8460000"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帳簿の記載と保存</a:t>
            </a:r>
            <a:endParaRPr lang="en-US" altLang="ja-JP" sz="3600" dirty="0">
              <a:latin typeface="ＭＳ ゴシック" panose="020B0609070205080204" pitchFamily="49" charset="-128"/>
              <a:ea typeface="ＭＳ ゴシック" panose="020B0609070205080204" pitchFamily="49" charset="-128"/>
            </a:endParaRPr>
          </a:p>
          <a:p>
            <a:pPr marL="715963"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実包の管理状況を記録する帳簿を備えておかなければならない。</a:t>
            </a:r>
            <a:endParaRPr lang="en-US" altLang="ja-JP" sz="3200" dirty="0">
              <a:latin typeface="ＭＳ ゴシック" panose="020B0609070205080204" pitchFamily="49" charset="-128"/>
              <a:ea typeface="ＭＳ ゴシック" panose="020B0609070205080204" pitchFamily="49" charset="-128"/>
            </a:endParaRPr>
          </a:p>
          <a:p>
            <a:pPr marL="715963"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latin typeface="ＭＳ ゴシック" panose="020B0609070205080204" pitchFamily="49" charset="-128"/>
              <a:ea typeface="ＭＳ ゴシック" panose="020B0609070205080204" pitchFamily="49" charset="-128"/>
            </a:endParaRPr>
          </a:p>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射撃技能の維持向上</a:t>
            </a:r>
            <a:endParaRPr lang="en-US" altLang="ja-JP" sz="3600" dirty="0">
              <a:latin typeface="ＭＳ ゴシック" panose="020B0609070205080204" pitchFamily="49" charset="-128"/>
              <a:ea typeface="ＭＳ ゴシック" panose="020B0609070205080204" pitchFamily="49" charset="-128"/>
            </a:endParaRPr>
          </a:p>
          <a:p>
            <a:pPr marL="715963"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猟銃の所持の許可を受けた者は猟銃による危害の発生を予防するため、猟銃の操作及び射撃に関する技能を</a:t>
            </a:r>
            <a:r>
              <a:rPr lang="ja-JP" altLang="en-US" sz="3200" dirty="0">
                <a:solidFill>
                  <a:srgbClr val="C00000"/>
                </a:solidFill>
                <a:latin typeface="ＭＳ ゴシック" panose="020B0609070205080204" pitchFamily="49" charset="-128"/>
                <a:ea typeface="ＭＳ ゴシック" panose="020B0609070205080204" pitchFamily="49" charset="-128"/>
              </a:rPr>
              <a:t>維持向上</a:t>
            </a:r>
            <a:r>
              <a:rPr lang="ja-JP" altLang="en-US" sz="3200" dirty="0">
                <a:latin typeface="ＭＳ ゴシック" panose="020B0609070205080204" pitchFamily="49" charset="-128"/>
                <a:ea typeface="ＭＳ ゴシック" panose="020B0609070205080204" pitchFamily="49" charset="-128"/>
              </a:rPr>
              <a:t>させるよう努めなければらない。</a:t>
            </a:r>
            <a:endParaRPr lang="ja-JP" altLang="en-US" sz="3600" dirty="0">
              <a:latin typeface="ＭＳ ゴシック" panose="020B0609070205080204" pitchFamily="49" charset="-128"/>
              <a:ea typeface="ＭＳ ゴシック" panose="020B0609070205080204" pitchFamily="49" charset="-128"/>
            </a:endParaRP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404154" y="0"/>
            <a:ext cx="2710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30-31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6DB0E1CC-C095-01BF-3C8C-336AE0970357}"/>
              </a:ext>
            </a:extLst>
          </p:cNvPr>
          <p:cNvSpPr txBox="1"/>
          <p:nvPr/>
        </p:nvSpPr>
        <p:spPr>
          <a:xfrm>
            <a:off x="0" y="400110"/>
            <a:ext cx="8188859"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2.2.1 </a:t>
            </a:r>
            <a:r>
              <a:rPr lang="zh-TW" altLang="en-US" sz="4000" b="0" i="0" u="sng" strike="noStrike" baseline="0" dirty="0">
                <a:solidFill>
                  <a:srgbClr val="000000"/>
                </a:solidFill>
                <a:latin typeface="ＭＳ ゴシック" panose="020B0609070205080204" pitchFamily="49" charset="-128"/>
                <a:ea typeface="ＭＳ ゴシック" panose="020B0609070205080204" pitchFamily="49" charset="-128"/>
              </a:rPr>
              <a:t>銃砲刀剣類所持等取締法 </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8455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28420" y="1227885"/>
            <a:ext cx="8460000"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都道府県公安委員会の検査等</a:t>
            </a:r>
            <a:endParaRPr lang="en-US" altLang="ja-JP" sz="3600" dirty="0">
              <a:latin typeface="ＭＳ ゴシック" panose="020B0609070205080204" pitchFamily="49" charset="-128"/>
              <a:ea typeface="ＭＳ ゴシック" panose="020B0609070205080204" pitchFamily="49" charset="-128"/>
            </a:endParaRPr>
          </a:p>
          <a:p>
            <a:pPr marL="715963"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猟銃・空気銃の所持者は、警察職員の検査を受けなければならない（年一回）。</a:t>
            </a:r>
            <a:endParaRPr lang="en-US" altLang="ja-JP" sz="3200" dirty="0">
              <a:latin typeface="ＭＳ ゴシック" panose="020B0609070205080204" pitchFamily="49" charset="-128"/>
              <a:ea typeface="ＭＳ ゴシック" panose="020B0609070205080204" pitchFamily="49" charset="-128"/>
            </a:endParaRPr>
          </a:p>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endParaRPr lang="ja-JP" altLang="en-US" sz="3600" dirty="0">
              <a:latin typeface="ＭＳ ゴシック" panose="020B0609070205080204" pitchFamily="49" charset="-128"/>
              <a:ea typeface="ＭＳ ゴシック" panose="020B0609070205080204" pitchFamily="49" charset="-128"/>
            </a:endParaRP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404154" y="0"/>
            <a:ext cx="2710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30-31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6DB0E1CC-C095-01BF-3C8C-336AE0970357}"/>
              </a:ext>
            </a:extLst>
          </p:cNvPr>
          <p:cNvSpPr txBox="1"/>
          <p:nvPr/>
        </p:nvSpPr>
        <p:spPr>
          <a:xfrm>
            <a:off x="0" y="400110"/>
            <a:ext cx="8188859"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2.2.1 </a:t>
            </a:r>
            <a:r>
              <a:rPr lang="zh-TW" altLang="en-US" sz="4000" b="0" i="0" u="sng" strike="noStrike" baseline="0" dirty="0">
                <a:solidFill>
                  <a:srgbClr val="000000"/>
                </a:solidFill>
                <a:latin typeface="ＭＳ ゴシック" panose="020B0609070205080204" pitchFamily="49" charset="-128"/>
                <a:ea typeface="ＭＳ ゴシック" panose="020B0609070205080204" pitchFamily="49" charset="-128"/>
              </a:rPr>
              <a:t>銃砲刀剣類所持等取締法 </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4885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2.2.1</a:t>
            </a:r>
            <a:r>
              <a:rPr kumimoji="0" lang="ja-JP" altLang="en-US" sz="3000" dirty="0">
                <a:solidFill>
                  <a:schemeClr val="tx1"/>
                </a:solidFill>
                <a:latin typeface="ＭＳ ゴシック" panose="020B0609070205080204" pitchFamily="49" charset="-128"/>
                <a:ea typeface="ＭＳ ゴシック" panose="020B0609070205080204" pitchFamily="49" charset="-128"/>
              </a:rPr>
              <a:t>　銃砲</a:t>
            </a:r>
            <a:r>
              <a:rPr kumimoji="0" lang="zh-TW" altLang="en-US" sz="3000" dirty="0">
                <a:solidFill>
                  <a:schemeClr val="tx1"/>
                </a:solidFill>
                <a:latin typeface="ＭＳ ゴシック" panose="020B0609070205080204" pitchFamily="49" charset="-128"/>
                <a:ea typeface="ＭＳ ゴシック" panose="020B0609070205080204" pitchFamily="49" charset="-128"/>
              </a:rPr>
              <a:t>刀剣類所持等取締法</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2.2.2</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a:t>
            </a:r>
            <a:r>
              <a:rPr kumimoji="0" lang="zh-TW" altLang="en-US" sz="3000" b="1" dirty="0">
                <a:solidFill>
                  <a:srgbClr val="C00000"/>
                </a:solidFill>
                <a:latin typeface="ＭＳ ゴシック" panose="020B0609070205080204" pitchFamily="49" charset="-128"/>
                <a:ea typeface="ＭＳ ゴシック" panose="020B0609070205080204" pitchFamily="49" charset="-128"/>
              </a:rPr>
              <a:t>火薬類取締法</a:t>
            </a:r>
            <a:endParaRPr kumimoji="0" lang="ja-JP" altLang="en-US"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2.2.3</a:t>
            </a:r>
            <a:r>
              <a:rPr kumimoji="0" lang="ja-JP" altLang="en-US" sz="3000" dirty="0">
                <a:solidFill>
                  <a:schemeClr val="tx1"/>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dirty="0">
                <a:solidFill>
                  <a:schemeClr val="tx1"/>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2.2.4</a:t>
            </a:r>
            <a:r>
              <a:rPr kumimoji="0" lang="ja-JP" altLang="en-US" sz="3000" dirty="0">
                <a:solidFill>
                  <a:schemeClr val="tx1"/>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       </a:t>
            </a:r>
            <a:r>
              <a:rPr kumimoji="0" lang="ja-JP" altLang="en-US" sz="3000" dirty="0">
                <a:solidFill>
                  <a:schemeClr val="tx1"/>
                </a:solidFill>
                <a:latin typeface="ＭＳ ゴシック" panose="020B0609070205080204" pitchFamily="49" charset="-128"/>
                <a:ea typeface="ＭＳ ゴシック" panose="020B0609070205080204" pitchFamily="49" charset="-128"/>
              </a:rPr>
              <a:t>害の防止に関する法律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2.2.5</a:t>
            </a:r>
            <a:r>
              <a:rPr kumimoji="0" lang="ja-JP" altLang="en-US" sz="3000" dirty="0">
                <a:solidFill>
                  <a:schemeClr val="tx1"/>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2.2.6</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森林関係法令</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2.2.7</a:t>
            </a:r>
            <a:r>
              <a:rPr kumimoji="0" lang="ja-JP" altLang="en-US" sz="3000" dirty="0">
                <a:solidFill>
                  <a:schemeClr val="tx1"/>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9F6D3D21-259C-78F4-E209-D5F351A9B1DE}"/>
              </a:ext>
            </a:extLst>
          </p:cNvPr>
          <p:cNvSpPr txBox="1">
            <a:spLocks noChangeArrowheads="1"/>
          </p:cNvSpPr>
          <p:nvPr/>
        </p:nvSpPr>
        <p:spPr bwMode="auto">
          <a:xfrm>
            <a:off x="6404154" y="0"/>
            <a:ext cx="2710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31-33</a:t>
            </a:r>
            <a:r>
              <a:rPr lang="ja-JP" altLang="en-US" sz="2000" dirty="0">
                <a:latin typeface="+mn-ea"/>
                <a:ea typeface="+mn-ea"/>
              </a:rPr>
              <a:t>ページ</a:t>
            </a:r>
          </a:p>
        </p:txBody>
      </p:sp>
    </p:spTree>
    <p:extLst>
      <p:ext uri="{BB962C8B-B14F-4D97-AF65-F5344CB8AC3E}">
        <p14:creationId xmlns:p14="http://schemas.microsoft.com/office/powerpoint/2010/main" val="2422097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271427" y="1216580"/>
            <a:ext cx="8856698"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製造の許可</a:t>
            </a:r>
            <a:endParaRPr lang="en-US" altLang="ja-JP" sz="36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指定管理鳥獣捕獲等事業の従事者についても、無許可製造が可能。</a:t>
            </a:r>
            <a:endParaRPr lang="en-US" altLang="ja-JP" sz="32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猟銃用火薬類の譲渡又は譲受</a:t>
            </a:r>
            <a:endParaRPr lang="en-US" altLang="ja-JP" sz="3600" dirty="0"/>
          </a:p>
          <a:p>
            <a:pPr marL="542925" indent="-3571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指定管理鳥獣捕獲等事業の従事者についても、無許可譲受の対象。</a:t>
            </a:r>
            <a:endParaRPr lang="ja-JP" altLang="en-US" sz="3600" dirty="0"/>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31-33</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839ECEE0-69C6-0B74-5FD3-7BEEEDD7527A}"/>
              </a:ext>
            </a:extLst>
          </p:cNvPr>
          <p:cNvSpPr txBox="1"/>
          <p:nvPr/>
        </p:nvSpPr>
        <p:spPr>
          <a:xfrm>
            <a:off x="0" y="400110"/>
            <a:ext cx="8188859"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2.2.2 </a:t>
            </a:r>
            <a:r>
              <a:rPr kumimoji="1" lang="zh-TW" altLang="en-US" sz="4000" u="sng" dirty="0">
                <a:latin typeface="ＭＳ ゴシック" panose="020B0609070205080204" pitchFamily="49" charset="-128"/>
                <a:ea typeface="ＭＳ ゴシック" panose="020B0609070205080204" pitchFamily="49" charset="-128"/>
              </a:rPr>
              <a:t>火薬類取締法</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625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271427" y="1243741"/>
            <a:ext cx="8856698"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銃猟用火薬類の貯蔵</a:t>
            </a:r>
            <a:endParaRPr lang="en-US" altLang="ja-JP" sz="36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実包と空包の合計</a:t>
            </a:r>
            <a:r>
              <a:rPr lang="en-US" altLang="ja-JP" sz="3200" dirty="0"/>
              <a:t>800</a:t>
            </a:r>
            <a:r>
              <a:rPr lang="ja-JP" altLang="en-US" sz="3200" dirty="0"/>
              <a:t>個以下</a:t>
            </a:r>
            <a:endParaRPr lang="en-US" altLang="ja-JP" sz="32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銃用雷管</a:t>
            </a:r>
            <a:r>
              <a:rPr lang="en-US" altLang="ja-JP" sz="3200" dirty="0"/>
              <a:t>2,000</a:t>
            </a:r>
            <a:r>
              <a:rPr lang="ja-JP" altLang="en-US" sz="3200" dirty="0"/>
              <a:t>個以下</a:t>
            </a:r>
            <a:endParaRPr lang="en-US" altLang="ja-JP" sz="32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火薬５</a:t>
            </a:r>
            <a:r>
              <a:rPr lang="en-US" altLang="ja-JP" sz="3200" dirty="0"/>
              <a:t>kg</a:t>
            </a:r>
            <a:r>
              <a:rPr lang="ja-JP" altLang="en-US" sz="3200" dirty="0"/>
              <a:t>以下　　　　　　　</a:t>
            </a:r>
            <a:endParaRPr lang="en-US" altLang="ja-JP" sz="3200" dirty="0"/>
          </a:p>
          <a:p>
            <a:pPr marL="182562" eaLnBrk="1" hangingPunct="1">
              <a:lnSpc>
                <a:spcPct val="90000"/>
              </a:lnSpc>
              <a:spcBef>
                <a:spcPts val="1200"/>
              </a:spcBef>
              <a:spcAft>
                <a:spcPts val="200"/>
              </a:spcAft>
              <a:buClr>
                <a:schemeClr val="accent1"/>
              </a:buClr>
              <a:buSzPct val="100000"/>
            </a:pPr>
            <a:r>
              <a:rPr lang="ja-JP" altLang="en-US" sz="3200" dirty="0"/>
              <a:t>　　火薬庫外の堅固な施錠できる設備に貯蔵可能</a:t>
            </a:r>
            <a:endParaRPr lang="en-US" altLang="ja-JP" sz="32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猟銃用火薬類の消費</a:t>
            </a:r>
            <a:endParaRPr lang="en-US" altLang="ja-JP" sz="3600" dirty="0"/>
          </a:p>
          <a:p>
            <a:pPr marL="542925" indent="-3571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１日につき実包又は空包</a:t>
            </a:r>
            <a:r>
              <a:rPr lang="en-US" altLang="ja-JP" sz="3200" dirty="0"/>
              <a:t>100</a:t>
            </a:r>
            <a:r>
              <a:rPr lang="ja-JP" altLang="en-US" sz="3200" dirty="0"/>
              <a:t>個まで消費可能</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31-33</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839ECEE0-69C6-0B74-5FD3-7BEEEDD7527A}"/>
              </a:ext>
            </a:extLst>
          </p:cNvPr>
          <p:cNvSpPr txBox="1"/>
          <p:nvPr/>
        </p:nvSpPr>
        <p:spPr>
          <a:xfrm>
            <a:off x="0" y="400110"/>
            <a:ext cx="8188859"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2.2.2 </a:t>
            </a:r>
            <a:r>
              <a:rPr kumimoji="1" lang="zh-TW" altLang="en-US" sz="4000" u="sng" dirty="0">
                <a:latin typeface="ＭＳ ゴシック" panose="020B0609070205080204" pitchFamily="49" charset="-128"/>
                <a:ea typeface="ＭＳ ゴシック" panose="020B0609070205080204" pitchFamily="49" charset="-128"/>
              </a:rPr>
              <a:t>火薬類取締法</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2242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271427" y="1243741"/>
            <a:ext cx="8856698"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残火薬類の措置</a:t>
            </a:r>
            <a:endParaRPr lang="en-US" altLang="ja-JP" sz="36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消費することを要しなくなった場合は、残火薬類は譲渡又は破棄する。</a:t>
            </a:r>
            <a:endParaRPr lang="en-US" altLang="ja-JP" sz="3200" dirty="0"/>
          </a:p>
          <a:p>
            <a:pPr marL="457200" indent="-274638"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運搬</a:t>
            </a:r>
            <a:endParaRPr lang="en-US" altLang="ja-JP" sz="3600" dirty="0"/>
          </a:p>
          <a:p>
            <a:pPr marL="542925" indent="-3571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猟銃用火薬類を運搬する場合は内閣府令等の基準を遵守</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31-33</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839ECEE0-69C6-0B74-5FD3-7BEEEDD7527A}"/>
              </a:ext>
            </a:extLst>
          </p:cNvPr>
          <p:cNvSpPr txBox="1"/>
          <p:nvPr/>
        </p:nvSpPr>
        <p:spPr>
          <a:xfrm>
            <a:off x="0" y="400110"/>
            <a:ext cx="8188859"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2.2.2 </a:t>
            </a:r>
            <a:r>
              <a:rPr kumimoji="1" lang="zh-TW" altLang="en-US" sz="4000" u="sng" dirty="0">
                <a:latin typeface="ＭＳ ゴシック" panose="020B0609070205080204" pitchFamily="49" charset="-128"/>
                <a:ea typeface="ＭＳ ゴシック" panose="020B0609070205080204" pitchFamily="49" charset="-128"/>
              </a:rPr>
              <a:t>火薬類取締法</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4304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2.2.1</a:t>
            </a:r>
            <a:r>
              <a:rPr kumimoji="0" lang="ja-JP" altLang="en-US" sz="3000" dirty="0">
                <a:solidFill>
                  <a:schemeClr val="tx1"/>
                </a:solidFill>
                <a:latin typeface="ＭＳ ゴシック" panose="020B0609070205080204" pitchFamily="49" charset="-128"/>
                <a:ea typeface="ＭＳ ゴシック" panose="020B0609070205080204" pitchFamily="49" charset="-128"/>
              </a:rPr>
              <a:t>　銃砲</a:t>
            </a:r>
            <a:r>
              <a:rPr kumimoji="0" lang="zh-TW" altLang="en-US" sz="3000" dirty="0">
                <a:solidFill>
                  <a:schemeClr val="tx1"/>
                </a:solidFill>
                <a:latin typeface="ＭＳ ゴシック" panose="020B0609070205080204" pitchFamily="49" charset="-128"/>
                <a:ea typeface="ＭＳ ゴシック" panose="020B0609070205080204" pitchFamily="49" charset="-128"/>
              </a:rPr>
              <a:t>刀剣類所持等取締法</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2.2.2</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火薬類取締法</a:t>
            </a:r>
            <a:endParaRPr kumimoji="0" lang="ja-JP" altLang="en-US"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2.2.3</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b="1" dirty="0">
                <a:solidFill>
                  <a:srgbClr val="C00000"/>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2.2.4</a:t>
            </a:r>
            <a:r>
              <a:rPr kumimoji="0" lang="ja-JP" altLang="en-US" sz="3000" dirty="0">
                <a:solidFill>
                  <a:schemeClr val="tx1"/>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       </a:t>
            </a:r>
            <a:r>
              <a:rPr kumimoji="0" lang="ja-JP" altLang="en-US" sz="3000" dirty="0">
                <a:solidFill>
                  <a:schemeClr val="tx1"/>
                </a:solidFill>
                <a:latin typeface="ＭＳ ゴシック" panose="020B0609070205080204" pitchFamily="49" charset="-128"/>
                <a:ea typeface="ＭＳ ゴシック" panose="020B0609070205080204" pitchFamily="49" charset="-128"/>
              </a:rPr>
              <a:t>害の防止に関する法律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2.2.5</a:t>
            </a:r>
            <a:r>
              <a:rPr kumimoji="0" lang="ja-JP" altLang="en-US" sz="3000" dirty="0">
                <a:solidFill>
                  <a:schemeClr val="tx1"/>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2.2.6</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森林関係法令</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2.2.7</a:t>
            </a:r>
            <a:r>
              <a:rPr kumimoji="0" lang="ja-JP" altLang="en-US" sz="3000" dirty="0">
                <a:solidFill>
                  <a:schemeClr val="tx1"/>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400EB0F4-7541-CF29-35D4-42FEE35EAF3E}"/>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33</a:t>
            </a:r>
            <a:r>
              <a:rPr lang="ja-JP" altLang="en-US" sz="2000" dirty="0">
                <a:latin typeface="+mn-ea"/>
                <a:ea typeface="+mn-ea"/>
              </a:rPr>
              <a:t>ページ</a:t>
            </a:r>
          </a:p>
        </p:txBody>
      </p:sp>
    </p:spTree>
    <p:extLst>
      <p:ext uri="{BB962C8B-B14F-4D97-AF65-F5344CB8AC3E}">
        <p14:creationId xmlns:p14="http://schemas.microsoft.com/office/powerpoint/2010/main" val="20514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コンテンツ プレースホルダー 2">
            <a:extLst>
              <a:ext uri="{FF2B5EF4-FFF2-40B4-BE49-F238E27FC236}">
                <a16:creationId xmlns:a16="http://schemas.microsoft.com/office/drawing/2014/main" id="{2BC23E27-CDBE-4943-BA02-8C64790E14EF}"/>
              </a:ext>
            </a:extLst>
          </p:cNvPr>
          <p:cNvSpPr txBox="1">
            <a:spLocks/>
          </p:cNvSpPr>
          <p:nvPr/>
        </p:nvSpPr>
        <p:spPr bwMode="auto">
          <a:xfrm>
            <a:off x="1" y="300723"/>
            <a:ext cx="8595774" cy="92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en-US" altLang="ja-JP" sz="2800" dirty="0">
                <a:latin typeface="ＭＳ ゴシック" panose="020B0609070205080204" pitchFamily="49" charset="-128"/>
                <a:ea typeface="ＭＳ ゴシック" panose="020B0609070205080204" pitchFamily="49" charset="-128"/>
              </a:rPr>
              <a:t> </a:t>
            </a:r>
            <a:r>
              <a:rPr lang="en-US" altLang="ja-JP" sz="2800" u="sng" dirty="0">
                <a:latin typeface="ＭＳ ゴシック" panose="020B0609070205080204" pitchFamily="49" charset="-128"/>
                <a:ea typeface="ＭＳ ゴシック" panose="020B0609070205080204" pitchFamily="49" charset="-128"/>
              </a:rPr>
              <a:t>2.2.3 </a:t>
            </a:r>
            <a:r>
              <a:rPr lang="ja-JP" altLang="en-US" sz="2800" u="sng" dirty="0">
                <a:latin typeface="ＭＳ ゴシック" panose="020B0609070205080204" pitchFamily="49" charset="-128"/>
                <a:ea typeface="ＭＳ ゴシック" panose="020B0609070205080204" pitchFamily="49" charset="-128"/>
              </a:rPr>
              <a:t>鳥獣による農林水産業等に係る被害の防止のための特別措置に関する法律</a:t>
            </a:r>
            <a:endParaRPr lang="en-US" altLang="ja-JP" sz="2800" u="sng" dirty="0">
              <a:latin typeface="ＭＳ ゴシック" panose="020B0609070205080204" pitchFamily="49" charset="-128"/>
              <a:ea typeface="ＭＳ ゴシック" panose="020B0609070205080204" pitchFamily="49" charset="-128"/>
            </a:endParaRPr>
          </a:p>
        </p:txBody>
      </p:sp>
      <p:sp>
        <p:nvSpPr>
          <p:cNvPr id="49155" name="テキスト ボックス 5">
            <a:extLst>
              <a:ext uri="{FF2B5EF4-FFF2-40B4-BE49-F238E27FC236}">
                <a16:creationId xmlns:a16="http://schemas.microsoft.com/office/drawing/2014/main" id="{FD77F533-C5F3-49AF-9453-A584F2EF20C0}"/>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33</a:t>
            </a:r>
            <a:r>
              <a:rPr lang="ja-JP" altLang="en-US" sz="2000" dirty="0">
                <a:latin typeface="+mn-ea"/>
                <a:ea typeface="+mn-ea"/>
              </a:rPr>
              <a:t>ページ</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70" y="1212450"/>
            <a:ext cx="8152061" cy="5616000"/>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17482" y="369163"/>
            <a:ext cx="9161482" cy="1323439"/>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.1 </a:t>
            </a:r>
            <a:r>
              <a:rPr kumimoji="1" lang="ja-JP" altLang="en-US" sz="4000" u="sng" dirty="0">
                <a:latin typeface="ＭＳ ゴシック" panose="020B0609070205080204" pitchFamily="49" charset="-128"/>
                <a:ea typeface="ＭＳ ゴシック" panose="020B0609070205080204" pitchFamily="49" charset="-128"/>
              </a:rPr>
              <a:t>鳥獣の保護及び管理並びに狩猟の</a:t>
            </a:r>
            <a:endParaRPr kumimoji="1" lang="en-US" altLang="ja-JP" sz="4000" u="sng" dirty="0">
              <a:latin typeface="ＭＳ ゴシック" panose="020B0609070205080204" pitchFamily="49" charset="-128"/>
              <a:ea typeface="ＭＳ ゴシック" panose="020B0609070205080204" pitchFamily="49" charset="-128"/>
            </a:endParaRPr>
          </a:p>
          <a:p>
            <a:r>
              <a:rPr kumimoji="1" lang="ja-JP" altLang="en-US" sz="4000" u="sng" dirty="0">
                <a:latin typeface="ＭＳ ゴシック" panose="020B0609070205080204" pitchFamily="49" charset="-128"/>
                <a:ea typeface="ＭＳ ゴシック" panose="020B0609070205080204" pitchFamily="49" charset="-128"/>
              </a:rPr>
              <a:t>適正化に関する法律</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49384" y="1678627"/>
            <a:ext cx="9045233" cy="427104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2.1.1</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法の目的</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鳥獣保護管理法の施策体系</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2.1.3</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鳥獣保護管理法における各主体の</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       </a:t>
            </a:r>
            <a:r>
              <a:rPr kumimoji="0" lang="ja-JP" altLang="en-US" sz="3600" dirty="0">
                <a:solidFill>
                  <a:schemeClr val="tx1"/>
                </a:solidFill>
                <a:latin typeface="ＭＳ ゴシック" panose="020B0609070205080204" pitchFamily="49" charset="-128"/>
                <a:ea typeface="ＭＳ ゴシック" panose="020B0609070205080204" pitchFamily="49" charset="-128"/>
              </a:rPr>
              <a:t>役割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鳥獣の捕獲等の種類</a:t>
            </a:r>
          </a:p>
        </p:txBody>
      </p:sp>
      <p:sp>
        <p:nvSpPr>
          <p:cNvPr id="2" name="テキスト ボックス 5">
            <a:extLst>
              <a:ext uri="{FF2B5EF4-FFF2-40B4-BE49-F238E27FC236}">
                <a16:creationId xmlns:a16="http://schemas.microsoft.com/office/drawing/2014/main" id="{BEE8A3C5-4930-CDAF-044A-91971B2876CF}"/>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18</a:t>
            </a:r>
            <a:r>
              <a:rPr lang="ja-JP" altLang="en-US" sz="2000" dirty="0">
                <a:latin typeface="+mn-ea"/>
                <a:ea typeface="+mn-ea"/>
              </a:rPr>
              <a:t>ページ</a:t>
            </a:r>
          </a:p>
        </p:txBody>
      </p:sp>
    </p:spTree>
    <p:extLst>
      <p:ext uri="{BB962C8B-B14F-4D97-AF65-F5344CB8AC3E}">
        <p14:creationId xmlns:p14="http://schemas.microsoft.com/office/powerpoint/2010/main" val="15132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2.2.1</a:t>
            </a:r>
            <a:r>
              <a:rPr kumimoji="0" lang="ja-JP" altLang="en-US" sz="3000" dirty="0">
                <a:solidFill>
                  <a:schemeClr val="tx1"/>
                </a:solidFill>
                <a:latin typeface="ＭＳ ゴシック" panose="020B0609070205080204" pitchFamily="49" charset="-128"/>
                <a:ea typeface="ＭＳ ゴシック" panose="020B0609070205080204" pitchFamily="49" charset="-128"/>
              </a:rPr>
              <a:t>　銃砲</a:t>
            </a:r>
            <a:r>
              <a:rPr kumimoji="0" lang="zh-TW" altLang="en-US" sz="3000" dirty="0">
                <a:solidFill>
                  <a:schemeClr val="tx1"/>
                </a:solidFill>
                <a:latin typeface="ＭＳ ゴシック" panose="020B0609070205080204" pitchFamily="49" charset="-128"/>
                <a:ea typeface="ＭＳ ゴシック" panose="020B0609070205080204" pitchFamily="49" charset="-128"/>
              </a:rPr>
              <a:t>刀剣類所持等取締法</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2.2.2</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火薬類取締法</a:t>
            </a:r>
            <a:endParaRPr kumimoji="0" lang="ja-JP" altLang="en-US"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2.2.3</a:t>
            </a:r>
            <a:r>
              <a:rPr kumimoji="0" lang="ja-JP" altLang="en-US" sz="3000" dirty="0">
                <a:solidFill>
                  <a:schemeClr val="tx1"/>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dirty="0">
                <a:solidFill>
                  <a:schemeClr val="tx1"/>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2.2.4</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害の防止に関する法律</a:t>
            </a:r>
            <a:endParaRPr kumimoji="0" lang="en-US" altLang="ja-JP"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2.2.5</a:t>
            </a:r>
            <a:r>
              <a:rPr kumimoji="0" lang="ja-JP" altLang="en-US" sz="3000" dirty="0">
                <a:solidFill>
                  <a:schemeClr val="tx1"/>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2.2.6</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森林関係法令</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2.2.7</a:t>
            </a:r>
            <a:r>
              <a:rPr kumimoji="0" lang="ja-JP" altLang="en-US" sz="3000" dirty="0">
                <a:solidFill>
                  <a:schemeClr val="tx1"/>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73DF95B4-9920-CA0B-3A52-3363EECFD351}"/>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33-34</a:t>
            </a:r>
            <a:r>
              <a:rPr lang="ja-JP" altLang="en-US" sz="2000" dirty="0">
                <a:latin typeface="+mn-ea"/>
                <a:ea typeface="+mn-ea"/>
              </a:rPr>
              <a:t>ページ</a:t>
            </a:r>
          </a:p>
        </p:txBody>
      </p:sp>
    </p:spTree>
    <p:extLst>
      <p:ext uri="{BB962C8B-B14F-4D97-AF65-F5344CB8AC3E}">
        <p14:creationId xmlns:p14="http://schemas.microsoft.com/office/powerpoint/2010/main" val="174743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21065" y="1937442"/>
            <a:ext cx="8807060" cy="439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444500" indent="-444500"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特定外来生物による被害の発生を防止するため行う防除の内、</a:t>
            </a:r>
            <a:endParaRPr lang="en-US" altLang="ja-JP" sz="3600" dirty="0"/>
          </a:p>
          <a:p>
            <a:pPr marL="715963" lvl="1"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国が行う防除</a:t>
            </a:r>
            <a:endParaRPr lang="en-US" altLang="ja-JP" sz="3200" dirty="0"/>
          </a:p>
          <a:p>
            <a:pPr marL="715963" lvl="1"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公示された内容に従い環境大臣の確認または認定を受けた地方公共団体</a:t>
            </a:r>
            <a:endParaRPr lang="en-US" altLang="ja-JP" sz="3200" dirty="0"/>
          </a:p>
          <a:p>
            <a:pPr marL="715963" lvl="1" indent="-534988"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その他の者が防除として行う捕獲等</a:t>
            </a:r>
            <a:endParaRPr lang="en-US" altLang="ja-JP" sz="3200" dirty="0"/>
          </a:p>
          <a:p>
            <a:pPr marL="180975" lvl="1" indent="0" eaLnBrk="1" hangingPunct="1">
              <a:lnSpc>
                <a:spcPct val="90000"/>
              </a:lnSpc>
              <a:spcBef>
                <a:spcPts val="1200"/>
              </a:spcBef>
              <a:spcAft>
                <a:spcPts val="200"/>
              </a:spcAft>
              <a:buClr>
                <a:schemeClr val="accent1"/>
              </a:buClr>
              <a:buSzPct val="100000"/>
            </a:pPr>
            <a:r>
              <a:rPr lang="ja-JP" altLang="en-US" sz="3200" dirty="0"/>
              <a:t>　上記の捕獲等は</a:t>
            </a:r>
            <a:r>
              <a:rPr lang="ja-JP" altLang="en-US" sz="3200" u="sng" dirty="0"/>
              <a:t>鳥獣保護管理法の適用を受けない。</a:t>
            </a:r>
          </a:p>
          <a:p>
            <a:pPr marL="444500" indent="-444500" eaLnBrk="1" hangingPunct="1">
              <a:lnSpc>
                <a:spcPct val="90000"/>
              </a:lnSpc>
              <a:spcBef>
                <a:spcPts val="1200"/>
              </a:spcBef>
              <a:spcAft>
                <a:spcPts val="200"/>
              </a:spcAft>
              <a:buClr>
                <a:schemeClr val="accent1"/>
              </a:buClr>
              <a:buSzPct val="100000"/>
              <a:buFont typeface="Wingdings" panose="05000000000000000000" pitchFamily="2" charset="2"/>
              <a:buChar char="q"/>
            </a:pPr>
            <a:endParaRPr lang="ja-JP" altLang="en-US" sz="4000" dirty="0"/>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33-34</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0559A9BF-BEA3-0B89-2A72-144D21CD0A77}"/>
              </a:ext>
            </a:extLst>
          </p:cNvPr>
          <p:cNvSpPr txBox="1"/>
          <p:nvPr/>
        </p:nvSpPr>
        <p:spPr>
          <a:xfrm>
            <a:off x="0" y="400110"/>
            <a:ext cx="9128125" cy="1323439"/>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2.2.2 </a:t>
            </a:r>
            <a:r>
              <a:rPr kumimoji="1" lang="ja-JP" altLang="en-US" sz="4000" u="sng" dirty="0">
                <a:latin typeface="ＭＳ ゴシック" panose="020B0609070205080204" pitchFamily="49" charset="-128"/>
                <a:ea typeface="ＭＳ ゴシック" panose="020B0609070205080204" pitchFamily="49" charset="-128"/>
              </a:rPr>
              <a:t>特定外来生物による生態系等に係る被害の防止に関する法律</a:t>
            </a:r>
          </a:p>
        </p:txBody>
      </p:sp>
    </p:spTree>
    <p:extLst>
      <p:ext uri="{BB962C8B-B14F-4D97-AF65-F5344CB8AC3E}">
        <p14:creationId xmlns:p14="http://schemas.microsoft.com/office/powerpoint/2010/main" val="159780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2.2.1</a:t>
            </a:r>
            <a:r>
              <a:rPr kumimoji="0" lang="ja-JP" altLang="en-US" sz="3000" dirty="0">
                <a:solidFill>
                  <a:schemeClr val="tx1"/>
                </a:solidFill>
                <a:latin typeface="ＭＳ ゴシック" panose="020B0609070205080204" pitchFamily="49" charset="-128"/>
                <a:ea typeface="ＭＳ ゴシック" panose="020B0609070205080204" pitchFamily="49" charset="-128"/>
              </a:rPr>
              <a:t>　銃砲</a:t>
            </a:r>
            <a:r>
              <a:rPr kumimoji="0" lang="zh-TW" altLang="en-US" sz="3000" dirty="0">
                <a:solidFill>
                  <a:schemeClr val="tx1"/>
                </a:solidFill>
                <a:latin typeface="ＭＳ ゴシック" panose="020B0609070205080204" pitchFamily="49" charset="-128"/>
                <a:ea typeface="ＭＳ ゴシック" panose="020B0609070205080204" pitchFamily="49" charset="-128"/>
              </a:rPr>
              <a:t>刀剣類所持等取締法</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2.2.2</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火薬類取締法</a:t>
            </a:r>
            <a:endParaRPr kumimoji="0" lang="ja-JP" altLang="en-US"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2.2.3</a:t>
            </a:r>
            <a:r>
              <a:rPr kumimoji="0" lang="ja-JP" altLang="en-US" sz="3000" dirty="0">
                <a:solidFill>
                  <a:schemeClr val="tx1"/>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dirty="0">
                <a:solidFill>
                  <a:schemeClr val="tx1"/>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2.2.4</a:t>
            </a:r>
            <a:r>
              <a:rPr kumimoji="0" lang="ja-JP" altLang="en-US" sz="3000" dirty="0">
                <a:solidFill>
                  <a:schemeClr val="tx1"/>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       </a:t>
            </a:r>
            <a:r>
              <a:rPr kumimoji="0" lang="ja-JP" altLang="en-US" sz="3000" dirty="0">
                <a:solidFill>
                  <a:schemeClr val="tx1"/>
                </a:solidFill>
                <a:latin typeface="ＭＳ ゴシック" panose="020B0609070205080204" pitchFamily="49" charset="-128"/>
                <a:ea typeface="ＭＳ ゴシック" panose="020B0609070205080204" pitchFamily="49" charset="-128"/>
              </a:rPr>
              <a:t>害の防止に関する法律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2.2.5</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2.2.6</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森林関係法令</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2.2.7</a:t>
            </a:r>
            <a:r>
              <a:rPr kumimoji="0" lang="ja-JP" altLang="en-US" sz="3000" dirty="0">
                <a:solidFill>
                  <a:schemeClr val="tx1"/>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266CC690-C458-492A-CD22-99E79DFC5E8B}"/>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34-35</a:t>
            </a:r>
            <a:r>
              <a:rPr lang="ja-JP" altLang="en-US" sz="2000" dirty="0">
                <a:latin typeface="+mn-ea"/>
                <a:ea typeface="+mn-ea"/>
              </a:rPr>
              <a:t>ページ</a:t>
            </a:r>
          </a:p>
        </p:txBody>
      </p:sp>
    </p:spTree>
    <p:extLst>
      <p:ext uri="{BB962C8B-B14F-4D97-AF65-F5344CB8AC3E}">
        <p14:creationId xmlns:p14="http://schemas.microsoft.com/office/powerpoint/2010/main" val="1502788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8" y="1267485"/>
            <a:ext cx="8460000"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t>自然公園法</a:t>
            </a:r>
            <a:endParaRPr lang="en-US" altLang="ja-JP" sz="36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自然公園内の特別保護地区では動物の捕獲等の行為が制限されている。</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捕獲作業を行う場合は、</a:t>
            </a:r>
            <a:endParaRPr lang="en-US" altLang="ja-JP" sz="3200" dirty="0"/>
          </a:p>
          <a:p>
            <a:pPr marL="180975" eaLnBrk="1" hangingPunct="1">
              <a:lnSpc>
                <a:spcPct val="90000"/>
              </a:lnSpc>
              <a:spcBef>
                <a:spcPts val="1200"/>
              </a:spcBef>
              <a:spcAft>
                <a:spcPts val="200"/>
              </a:spcAft>
              <a:buClr>
                <a:schemeClr val="accent1"/>
              </a:buClr>
              <a:buSzPct val="100000"/>
            </a:pPr>
            <a:r>
              <a:rPr lang="ja-JP" altLang="en-US" sz="3200" dirty="0"/>
              <a:t>　　国立公園の場合：環境大臣</a:t>
            </a:r>
            <a:endParaRPr lang="en-US" altLang="ja-JP" sz="3200" dirty="0"/>
          </a:p>
          <a:p>
            <a:pPr marL="180975" eaLnBrk="1" hangingPunct="1">
              <a:lnSpc>
                <a:spcPct val="90000"/>
              </a:lnSpc>
              <a:spcBef>
                <a:spcPts val="1200"/>
              </a:spcBef>
              <a:spcAft>
                <a:spcPts val="200"/>
              </a:spcAft>
              <a:buClr>
                <a:schemeClr val="accent1"/>
              </a:buClr>
              <a:buSzPct val="100000"/>
            </a:pPr>
            <a:r>
              <a:rPr lang="ja-JP" altLang="en-US" sz="3200" dirty="0"/>
              <a:t>　　国定公園の場合：都道府県知事</a:t>
            </a:r>
            <a:endParaRPr lang="en-US" altLang="ja-JP" sz="3200" dirty="0"/>
          </a:p>
          <a:p>
            <a:pPr marL="180975" eaLnBrk="1" hangingPunct="1">
              <a:lnSpc>
                <a:spcPct val="90000"/>
              </a:lnSpc>
              <a:spcBef>
                <a:spcPts val="1200"/>
              </a:spcBef>
              <a:spcAft>
                <a:spcPts val="200"/>
              </a:spcAft>
              <a:buClr>
                <a:schemeClr val="accent1"/>
              </a:buClr>
              <a:buSzPct val="100000"/>
            </a:pPr>
            <a:r>
              <a:rPr lang="ja-JP" altLang="en-US" sz="3200" dirty="0"/>
              <a:t>　　の許可が必要となる。</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ja-JP" altLang="en-US" sz="3200" dirty="0"/>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34-35</a:t>
            </a:r>
            <a:r>
              <a:rPr lang="ja-JP" altLang="en-US" sz="2000" dirty="0">
                <a:latin typeface="+mn-ea"/>
                <a:ea typeface="+mn-ea"/>
              </a:rPr>
              <a:t>ページ</a:t>
            </a:r>
          </a:p>
        </p:txBody>
      </p:sp>
      <p:pic>
        <p:nvPicPr>
          <p:cNvPr id="6" name="Picture 2">
            <a:extLst>
              <a:ext uri="{FF2B5EF4-FFF2-40B4-BE49-F238E27FC236}">
                <a16:creationId xmlns:a16="http://schemas.microsoft.com/office/drawing/2014/main" id="{2BA35B4F-D85A-4F70-9011-1B6366C16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809" y="4508214"/>
            <a:ext cx="14840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2.2.5 </a:t>
            </a:r>
            <a:r>
              <a:rPr kumimoji="1" lang="ja-JP" altLang="en-US" sz="4000" u="sng" dirty="0">
                <a:latin typeface="ＭＳ ゴシック" panose="020B0609070205080204" pitchFamily="49" charset="-128"/>
                <a:ea typeface="ＭＳ ゴシック" panose="020B0609070205080204" pitchFamily="49" charset="-128"/>
              </a:rPr>
              <a:t>自然公園法・自然環境保全法</a:t>
            </a:r>
          </a:p>
        </p:txBody>
      </p:sp>
    </p:spTree>
    <p:extLst>
      <p:ext uri="{BB962C8B-B14F-4D97-AF65-F5344CB8AC3E}">
        <p14:creationId xmlns:p14="http://schemas.microsoft.com/office/powerpoint/2010/main" val="635270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8" y="1267485"/>
            <a:ext cx="8460000"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zh-TW"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自然環境保全法 </a:t>
            </a:r>
            <a:endParaRPr lang="en-US" altLang="ja-JP" sz="36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zh-TW" altLang="en-US" sz="3200" dirty="0"/>
              <a:t>「原生自然環境保全地域」</a:t>
            </a:r>
            <a:r>
              <a:rPr lang="ja-JP" altLang="en-US" sz="3200" dirty="0"/>
              <a:t>では、動物の捕獲等の行為、工作物の設置、木竹の伐採・損傷、火入れ又はたき火をすること等の行為が原則として禁止されている。</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制限行為を行う場合は、事前に環境大臣の許可もしくは届出が必要。</a:t>
            </a:r>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ja-JP" altLang="en-US" sz="3200" dirty="0"/>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34-35</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2.2.5 </a:t>
            </a:r>
            <a:r>
              <a:rPr kumimoji="1" lang="ja-JP" altLang="en-US" sz="4000" u="sng" dirty="0">
                <a:latin typeface="ＭＳ ゴシック" panose="020B0609070205080204" pitchFamily="49" charset="-128"/>
                <a:ea typeface="ＭＳ ゴシック" panose="020B0609070205080204" pitchFamily="49" charset="-128"/>
              </a:rPr>
              <a:t>自然公園法・自然環境保全法</a:t>
            </a:r>
          </a:p>
        </p:txBody>
      </p:sp>
    </p:spTree>
    <p:extLst>
      <p:ext uri="{BB962C8B-B14F-4D97-AF65-F5344CB8AC3E}">
        <p14:creationId xmlns:p14="http://schemas.microsoft.com/office/powerpoint/2010/main" val="382600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2.2.1</a:t>
            </a:r>
            <a:r>
              <a:rPr kumimoji="0" lang="ja-JP" altLang="en-US" sz="3000" dirty="0">
                <a:solidFill>
                  <a:schemeClr val="tx1"/>
                </a:solidFill>
                <a:latin typeface="ＭＳ ゴシック" panose="020B0609070205080204" pitchFamily="49" charset="-128"/>
                <a:ea typeface="ＭＳ ゴシック" panose="020B0609070205080204" pitchFamily="49" charset="-128"/>
              </a:rPr>
              <a:t>　銃砲</a:t>
            </a:r>
            <a:r>
              <a:rPr kumimoji="0" lang="zh-TW" altLang="en-US" sz="3000" dirty="0">
                <a:solidFill>
                  <a:schemeClr val="tx1"/>
                </a:solidFill>
                <a:latin typeface="ＭＳ ゴシック" panose="020B0609070205080204" pitchFamily="49" charset="-128"/>
                <a:ea typeface="ＭＳ ゴシック" panose="020B0609070205080204" pitchFamily="49" charset="-128"/>
              </a:rPr>
              <a:t>刀剣類所持等取締法</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2.2.2</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火薬類取締法</a:t>
            </a:r>
            <a:endParaRPr kumimoji="0" lang="ja-JP" altLang="en-US"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2.2.3</a:t>
            </a:r>
            <a:r>
              <a:rPr kumimoji="0" lang="ja-JP" altLang="en-US" sz="3000" dirty="0">
                <a:solidFill>
                  <a:schemeClr val="tx1"/>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dirty="0">
                <a:solidFill>
                  <a:schemeClr val="tx1"/>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2.2.4</a:t>
            </a:r>
            <a:r>
              <a:rPr kumimoji="0" lang="ja-JP" altLang="en-US" sz="3000" dirty="0">
                <a:solidFill>
                  <a:schemeClr val="tx1"/>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       </a:t>
            </a:r>
            <a:r>
              <a:rPr kumimoji="0" lang="ja-JP" altLang="en-US" sz="3000" dirty="0">
                <a:solidFill>
                  <a:schemeClr val="tx1"/>
                </a:solidFill>
                <a:latin typeface="ＭＳ ゴシック" panose="020B0609070205080204" pitchFamily="49" charset="-128"/>
                <a:ea typeface="ＭＳ ゴシック" panose="020B0609070205080204" pitchFamily="49" charset="-128"/>
              </a:rPr>
              <a:t>害の防止に関する法律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2.2.5</a:t>
            </a:r>
            <a:r>
              <a:rPr kumimoji="0" lang="ja-JP" altLang="en-US" sz="3000" dirty="0">
                <a:solidFill>
                  <a:schemeClr val="tx1"/>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2.2.6</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a:t>
            </a:r>
            <a:r>
              <a:rPr kumimoji="0" lang="zh-TW" altLang="en-US" sz="3000" b="1" dirty="0">
                <a:solidFill>
                  <a:srgbClr val="C00000"/>
                </a:solidFill>
                <a:latin typeface="ＭＳ ゴシック" panose="020B0609070205080204" pitchFamily="49" charset="-128"/>
                <a:ea typeface="ＭＳ ゴシック" panose="020B0609070205080204" pitchFamily="49" charset="-128"/>
              </a:rPr>
              <a:t>森林関係法令</a:t>
            </a:r>
            <a:endParaRPr kumimoji="0" lang="en-US" altLang="zh-TW" sz="30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2.2.7</a:t>
            </a:r>
            <a:r>
              <a:rPr kumimoji="0" lang="ja-JP" altLang="en-US" sz="3000" dirty="0">
                <a:solidFill>
                  <a:schemeClr val="tx1"/>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CEE30D17-4329-98AE-F4B2-69C718198447}"/>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35-36</a:t>
            </a:r>
            <a:r>
              <a:rPr lang="ja-JP" altLang="en-US" sz="2000" dirty="0">
                <a:latin typeface="+mn-ea"/>
                <a:ea typeface="+mn-ea"/>
              </a:rPr>
              <a:t>ページ</a:t>
            </a:r>
          </a:p>
        </p:txBody>
      </p:sp>
    </p:spTree>
    <p:extLst>
      <p:ext uri="{BB962C8B-B14F-4D97-AF65-F5344CB8AC3E}">
        <p14:creationId xmlns:p14="http://schemas.microsoft.com/office/powerpoint/2010/main" val="200239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8" y="1267485"/>
            <a:ext cx="8460000"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森林法</a:t>
            </a:r>
            <a:r>
              <a:rPr lang="zh-TW"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 </a:t>
            </a:r>
            <a:endParaRPr lang="en-US" altLang="ja-JP" sz="36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国有林や民有林においては、森林所有者の許可等無く木竹の伐採等を行わないように留意。</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保安林に指定された森林においては、立木の伐採等の行為は都道府県知事の許可が必要。</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ja-JP" altLang="en-US" sz="3200" dirty="0"/>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35-36</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2.2.6 </a:t>
            </a:r>
            <a:r>
              <a:rPr kumimoji="1" lang="zh-TW" altLang="en-US" sz="4000" u="sng" dirty="0">
                <a:latin typeface="ＭＳ ゴシック" panose="020B0609070205080204" pitchFamily="49" charset="-128"/>
                <a:ea typeface="ＭＳ ゴシック" panose="020B0609070205080204" pitchFamily="49" charset="-128"/>
              </a:rPr>
              <a:t>森林関係法令</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0895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8" y="1267485"/>
            <a:ext cx="8460000"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国有林野管理経営規程 </a:t>
            </a:r>
            <a:r>
              <a:rPr lang="zh-TW"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 </a:t>
            </a:r>
            <a:endParaRPr lang="en-US" altLang="ja-JP" sz="36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国有林野に入林するときは、管轄する森林管理署等へ</a:t>
            </a:r>
            <a:r>
              <a:rPr lang="ja-JP" altLang="en-US" sz="3200" u="sng" dirty="0"/>
              <a:t>入林届を提出</a:t>
            </a:r>
            <a:r>
              <a:rPr lang="ja-JP" altLang="en-US" sz="3200" dirty="0"/>
              <a:t>。</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安全確保のため、森林管理署等の指示に従って作業を実施。 </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35-36</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2.2.6 </a:t>
            </a:r>
            <a:r>
              <a:rPr kumimoji="1" lang="zh-TW" altLang="en-US" sz="4000" u="sng" dirty="0">
                <a:latin typeface="ＭＳ ゴシック" panose="020B0609070205080204" pitchFamily="49" charset="-128"/>
                <a:ea typeface="ＭＳ ゴシック" panose="020B0609070205080204" pitchFamily="49" charset="-128"/>
              </a:rPr>
              <a:t>森林関係法令</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7490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0"/>
            <a:ext cx="4544834"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.2 </a:t>
            </a:r>
            <a:r>
              <a:rPr kumimoji="1" lang="ja-JP" altLang="en-US" sz="4000" u="sng" dirty="0">
                <a:latin typeface="ＭＳ ゴシック" panose="020B0609070205080204" pitchFamily="49" charset="-128"/>
                <a:ea typeface="ＭＳ ゴシック" panose="020B0609070205080204" pitchFamily="49" charset="-128"/>
              </a:rPr>
              <a:t>各法令の概論</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262545" y="707886"/>
            <a:ext cx="8759639" cy="6156356"/>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2.2.1</a:t>
            </a:r>
            <a:r>
              <a:rPr kumimoji="0" lang="ja-JP" altLang="en-US" sz="3000" dirty="0">
                <a:solidFill>
                  <a:schemeClr val="tx1"/>
                </a:solidFill>
                <a:latin typeface="ＭＳ ゴシック" panose="020B0609070205080204" pitchFamily="49" charset="-128"/>
                <a:ea typeface="ＭＳ ゴシック" panose="020B0609070205080204" pitchFamily="49" charset="-128"/>
              </a:rPr>
              <a:t>　銃砲</a:t>
            </a:r>
            <a:r>
              <a:rPr kumimoji="0" lang="zh-TW" altLang="en-US" sz="3000" dirty="0">
                <a:solidFill>
                  <a:schemeClr val="tx1"/>
                </a:solidFill>
                <a:latin typeface="ＭＳ ゴシック" panose="020B0609070205080204" pitchFamily="49" charset="-128"/>
                <a:ea typeface="ＭＳ ゴシック" panose="020B0609070205080204" pitchFamily="49" charset="-128"/>
              </a:rPr>
              <a:t>刀剣類所持等取締法</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2.2.2</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火薬類取締法</a:t>
            </a:r>
            <a:endParaRPr kumimoji="0" lang="ja-JP" altLang="en-US"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2.2.3</a:t>
            </a:r>
            <a:r>
              <a:rPr kumimoji="0" lang="ja-JP" altLang="en-US" sz="3000" dirty="0">
                <a:solidFill>
                  <a:schemeClr val="tx1"/>
                </a:solidFill>
                <a:latin typeface="ＭＳ ゴシック" panose="020B0609070205080204" pitchFamily="49" charset="-128"/>
                <a:ea typeface="ＭＳ ゴシック" panose="020B0609070205080204" pitchFamily="49" charset="-128"/>
              </a:rPr>
              <a:t>　鳥獣による農林水産業等に係る被害の</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000" dirty="0">
                <a:solidFill>
                  <a:schemeClr val="tx1"/>
                </a:solidFill>
                <a:latin typeface="ＭＳ ゴシック" panose="020B0609070205080204" pitchFamily="49" charset="-128"/>
                <a:ea typeface="ＭＳ ゴシック" panose="020B0609070205080204" pitchFamily="49" charset="-128"/>
              </a:rPr>
              <a:t>　　　 防止のための特別措置に関する法律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2.2.4</a:t>
            </a:r>
            <a:r>
              <a:rPr kumimoji="0" lang="ja-JP" altLang="en-US" sz="3000" dirty="0">
                <a:solidFill>
                  <a:schemeClr val="tx1"/>
                </a:solidFill>
                <a:latin typeface="ＭＳ ゴシック" panose="020B0609070205080204" pitchFamily="49" charset="-128"/>
                <a:ea typeface="ＭＳ ゴシック" panose="020B0609070205080204" pitchFamily="49" charset="-128"/>
              </a:rPr>
              <a:t>　特定外来生物による生態系等に係る被</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       </a:t>
            </a:r>
            <a:r>
              <a:rPr kumimoji="0" lang="ja-JP" altLang="en-US" sz="3000" dirty="0">
                <a:solidFill>
                  <a:schemeClr val="tx1"/>
                </a:solidFill>
                <a:latin typeface="ＭＳ ゴシック" panose="020B0609070205080204" pitchFamily="49" charset="-128"/>
                <a:ea typeface="ＭＳ ゴシック" panose="020B0609070205080204" pitchFamily="49" charset="-128"/>
              </a:rPr>
              <a:t>害の防止に関する法律</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2.2.5</a:t>
            </a:r>
            <a:r>
              <a:rPr kumimoji="0" lang="ja-JP" altLang="en-US" sz="3000" dirty="0">
                <a:solidFill>
                  <a:schemeClr val="tx1"/>
                </a:solidFill>
                <a:latin typeface="ＭＳ ゴシック" panose="020B0609070205080204" pitchFamily="49" charset="-128"/>
                <a:ea typeface="ＭＳ ゴシック" panose="020B0609070205080204" pitchFamily="49" charset="-128"/>
              </a:rPr>
              <a:t>　自然公園法・自然環境保全法</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dirty="0">
                <a:solidFill>
                  <a:schemeClr val="tx1"/>
                </a:solidFill>
                <a:latin typeface="ＭＳ ゴシック" panose="020B0609070205080204" pitchFamily="49" charset="-128"/>
                <a:ea typeface="ＭＳ ゴシック" panose="020B0609070205080204" pitchFamily="49" charset="-128"/>
              </a:rPr>
              <a:t>2.2.6</a:t>
            </a:r>
            <a:r>
              <a:rPr kumimoji="0" lang="ja-JP" altLang="en-US" sz="3000" dirty="0">
                <a:solidFill>
                  <a:schemeClr val="tx1"/>
                </a:solidFill>
                <a:latin typeface="ＭＳ ゴシック" panose="020B0609070205080204" pitchFamily="49" charset="-128"/>
                <a:ea typeface="ＭＳ ゴシック" panose="020B0609070205080204" pitchFamily="49" charset="-128"/>
              </a:rPr>
              <a:t>　</a:t>
            </a:r>
            <a:r>
              <a:rPr kumimoji="0" lang="zh-TW" altLang="en-US" sz="3000" dirty="0">
                <a:solidFill>
                  <a:schemeClr val="tx1"/>
                </a:solidFill>
                <a:latin typeface="ＭＳ ゴシック" panose="020B0609070205080204" pitchFamily="49" charset="-128"/>
                <a:ea typeface="ＭＳ ゴシック" panose="020B0609070205080204" pitchFamily="49" charset="-128"/>
              </a:rPr>
              <a:t>森林関係法令</a:t>
            </a:r>
            <a:endParaRPr kumimoji="0" lang="en-US" altLang="zh-TW" sz="30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000" b="1" dirty="0">
                <a:solidFill>
                  <a:srgbClr val="C00000"/>
                </a:solidFill>
                <a:latin typeface="ＭＳ ゴシック" panose="020B0609070205080204" pitchFamily="49" charset="-128"/>
                <a:ea typeface="ＭＳ ゴシック" panose="020B0609070205080204" pitchFamily="49" charset="-128"/>
              </a:rPr>
              <a:t>2.2.7</a:t>
            </a:r>
            <a:r>
              <a:rPr kumimoji="0" lang="ja-JP" altLang="en-US" sz="3000" b="1" dirty="0">
                <a:solidFill>
                  <a:srgbClr val="C00000"/>
                </a:solidFill>
                <a:latin typeface="ＭＳ ゴシック" panose="020B0609070205080204" pitchFamily="49" charset="-128"/>
                <a:ea typeface="ＭＳ ゴシック" panose="020B0609070205080204" pitchFamily="49" charset="-128"/>
              </a:rPr>
              <a:t>　その他関係法令</a:t>
            </a:r>
          </a:p>
        </p:txBody>
      </p:sp>
      <p:sp>
        <p:nvSpPr>
          <p:cNvPr id="2" name="テキスト ボックス 5">
            <a:extLst>
              <a:ext uri="{FF2B5EF4-FFF2-40B4-BE49-F238E27FC236}">
                <a16:creationId xmlns:a16="http://schemas.microsoft.com/office/drawing/2014/main" id="{5B43E569-A6FA-229B-6411-8D3C48D29C56}"/>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36-37</a:t>
            </a:r>
            <a:r>
              <a:rPr lang="ja-JP" altLang="en-US" sz="2000" dirty="0">
                <a:latin typeface="+mn-ea"/>
                <a:ea typeface="+mn-ea"/>
              </a:rPr>
              <a:t>ページ</a:t>
            </a:r>
          </a:p>
        </p:txBody>
      </p:sp>
    </p:spTree>
    <p:extLst>
      <p:ext uri="{BB962C8B-B14F-4D97-AF65-F5344CB8AC3E}">
        <p14:creationId xmlns:p14="http://schemas.microsoft.com/office/powerpoint/2010/main" val="374272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8" y="1267485"/>
            <a:ext cx="8460000"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dirty="0">
                <a:solidFill>
                  <a:srgbClr val="000000"/>
                </a:solidFill>
                <a:latin typeface="ＭＳ ゴシック" panose="020B0609070205080204" pitchFamily="49" charset="-128"/>
                <a:ea typeface="ＭＳ ゴシック" panose="020B0609070205080204" pitchFamily="49" charset="-128"/>
              </a:rPr>
              <a:t>電波法</a:t>
            </a: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 </a:t>
            </a:r>
            <a:r>
              <a:rPr lang="zh-TW"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 </a:t>
            </a:r>
            <a:endParaRPr lang="en-US" altLang="ja-JP" sz="36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指定管理鳥獣捕獲等事業等の事業で使用する連絡用無線機は、</a:t>
            </a:r>
            <a:r>
              <a:rPr lang="ja-JP" altLang="en-US" sz="3200" dirty="0">
                <a:solidFill>
                  <a:srgbClr val="C00000"/>
                </a:solidFill>
              </a:rPr>
              <a:t>デジタル簡易無線（登録局）</a:t>
            </a:r>
            <a:r>
              <a:rPr lang="ja-JP" altLang="en-US" sz="3200" dirty="0"/>
              <a:t>を推奨。</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狩猟犬やわな等に設置する発信器は</a:t>
            </a:r>
            <a:endParaRPr lang="en-US" altLang="ja-JP" sz="3200" dirty="0"/>
          </a:p>
          <a:p>
            <a:pPr marL="180975" eaLnBrk="1" hangingPunct="1">
              <a:lnSpc>
                <a:spcPct val="90000"/>
              </a:lnSpc>
              <a:spcBef>
                <a:spcPts val="1200"/>
              </a:spcBef>
              <a:spcAft>
                <a:spcPts val="200"/>
              </a:spcAft>
              <a:buClr>
                <a:schemeClr val="accent1"/>
              </a:buClr>
              <a:buSzPct val="100000"/>
            </a:pPr>
            <a:r>
              <a:rPr lang="ja-JP" altLang="en-US" sz="3200" dirty="0"/>
              <a:t>　　「技適マーク　　　」のあるものを用いること。</a:t>
            </a:r>
            <a:endParaRPr lang="en-US" altLang="ja-JP" sz="3200" dirty="0"/>
          </a:p>
          <a:p>
            <a:pPr marL="638175" indent="-457200"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電波法令や無線局の手続き等に関する詳細は、各地の総合通信局等に確認すること。</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36</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2.2.7 </a:t>
            </a:r>
            <a:r>
              <a:rPr kumimoji="1" lang="ja-JP" altLang="en-US" sz="4000" u="sng" dirty="0">
                <a:latin typeface="ＭＳ ゴシック" panose="020B0609070205080204" pitchFamily="49" charset="-128"/>
                <a:ea typeface="ＭＳ ゴシック" panose="020B0609070205080204" pitchFamily="49" charset="-128"/>
              </a:rPr>
              <a:t>その他関係法令</a:t>
            </a:r>
          </a:p>
        </p:txBody>
      </p:sp>
      <p:pic>
        <p:nvPicPr>
          <p:cNvPr id="2" name="図 1">
            <a:extLst>
              <a:ext uri="{FF2B5EF4-FFF2-40B4-BE49-F238E27FC236}">
                <a16:creationId xmlns:a16="http://schemas.microsoft.com/office/drawing/2014/main" id="{F326646D-4774-2C6C-30E3-B5C30EB2D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945" y="3915468"/>
            <a:ext cx="652049" cy="652049"/>
          </a:xfrm>
          <a:prstGeom prst="rect">
            <a:avLst/>
          </a:prstGeom>
        </p:spPr>
      </p:pic>
    </p:spTree>
    <p:extLst>
      <p:ext uri="{BB962C8B-B14F-4D97-AF65-F5344CB8AC3E}">
        <p14:creationId xmlns:p14="http://schemas.microsoft.com/office/powerpoint/2010/main" val="77388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コンテンツ プレースホルダー 2">
            <a:extLst>
              <a:ext uri="{FF2B5EF4-FFF2-40B4-BE49-F238E27FC236}">
                <a16:creationId xmlns:a16="http://schemas.microsoft.com/office/drawing/2014/main" id="{603CA402-18D8-40CC-9228-AFC8CEC19013}"/>
              </a:ext>
            </a:extLst>
          </p:cNvPr>
          <p:cNvSpPr txBox="1">
            <a:spLocks/>
          </p:cNvSpPr>
          <p:nvPr/>
        </p:nvSpPr>
        <p:spPr bwMode="auto">
          <a:xfrm>
            <a:off x="0" y="302373"/>
            <a:ext cx="8367713" cy="74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2.1.1</a:t>
            </a:r>
            <a:r>
              <a:rPr lang="ja-JP" altLang="en-US" sz="4000" u="sng" dirty="0">
                <a:solidFill>
                  <a:schemeClr val="tx1"/>
                </a:solidFill>
                <a:latin typeface="ＭＳ ゴシック" panose="020B0609070205080204" pitchFamily="49" charset="-128"/>
                <a:ea typeface="ＭＳ ゴシック" panose="020B0609070205080204" pitchFamily="49" charset="-128"/>
              </a:rPr>
              <a:t> 法の目的</a:t>
            </a:r>
            <a:endParaRPr lang="en-US" altLang="ja-JP" sz="4000" u="sng" dirty="0">
              <a:solidFill>
                <a:schemeClr val="tx1"/>
              </a:solidFill>
              <a:latin typeface="ＭＳ ゴシック" panose="020B0609070205080204" pitchFamily="49" charset="-128"/>
              <a:ea typeface="ＭＳ ゴシック" panose="020B0609070205080204" pitchFamily="49" charset="-128"/>
            </a:endParaRPr>
          </a:p>
        </p:txBody>
      </p:sp>
      <p:sp>
        <p:nvSpPr>
          <p:cNvPr id="17416" name="テキスト ボックス 5">
            <a:extLst>
              <a:ext uri="{FF2B5EF4-FFF2-40B4-BE49-F238E27FC236}">
                <a16:creationId xmlns:a16="http://schemas.microsoft.com/office/drawing/2014/main" id="{36DA852E-3384-4E36-A09D-D051A77641FF}"/>
              </a:ext>
            </a:extLst>
          </p:cNvPr>
          <p:cNvSpPr txBox="1">
            <a:spLocks noChangeArrowheads="1"/>
          </p:cNvSpPr>
          <p:nvPr/>
        </p:nvSpPr>
        <p:spPr bwMode="auto">
          <a:xfrm>
            <a:off x="6447934" y="0"/>
            <a:ext cx="2696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18</a:t>
            </a:r>
            <a:r>
              <a:rPr lang="ja-JP" altLang="en-US" sz="2000" dirty="0">
                <a:latin typeface="+mn-ea"/>
                <a:ea typeface="+mn-ea"/>
              </a:rPr>
              <a:t>ページ</a:t>
            </a:r>
          </a:p>
        </p:txBody>
      </p:sp>
      <p:sp>
        <p:nvSpPr>
          <p:cNvPr id="5" name="テキスト ボックス 4">
            <a:extLst>
              <a:ext uri="{FF2B5EF4-FFF2-40B4-BE49-F238E27FC236}">
                <a16:creationId xmlns:a16="http://schemas.microsoft.com/office/drawing/2014/main" id="{DAC9C05A-9063-9297-4469-1419E5651270}"/>
              </a:ext>
            </a:extLst>
          </p:cNvPr>
          <p:cNvSpPr txBox="1"/>
          <p:nvPr/>
        </p:nvSpPr>
        <p:spPr>
          <a:xfrm>
            <a:off x="4850095" y="4218278"/>
            <a:ext cx="4140000" cy="828000"/>
          </a:xfrm>
          <a:prstGeom prst="rect">
            <a:avLst/>
          </a:prstGeom>
          <a:solidFill>
            <a:srgbClr val="FFCCCC"/>
          </a:solidFill>
          <a:ln>
            <a:solidFill>
              <a:schemeClr val="tx1"/>
            </a:solidFill>
          </a:ln>
        </p:spPr>
        <p:txBody>
          <a:bodyPr wrap="none" rtlCol="0" anchor="ctr" anchorCtr="0">
            <a:noAutofit/>
          </a:bodyPr>
          <a:lstStyle/>
          <a:p>
            <a:pPr algn="ctr"/>
            <a:r>
              <a:rPr lang="ja-JP" altLang="en-US" sz="2400" dirty="0">
                <a:latin typeface="ＭＳ ゴシック" panose="020B0609070205080204" pitchFamily="49" charset="-128"/>
                <a:ea typeface="ＭＳ ゴシック" panose="020B0609070205080204" pitchFamily="49" charset="-128"/>
              </a:rPr>
              <a:t>鳥獣の保護及び管理を</a:t>
            </a:r>
            <a:endParaRPr lang="en-US" altLang="ja-JP" sz="2400" dirty="0">
              <a:latin typeface="ＭＳ ゴシック" panose="020B0609070205080204" pitchFamily="49" charset="-128"/>
              <a:ea typeface="ＭＳ ゴシック" panose="020B0609070205080204" pitchFamily="49" charset="-128"/>
            </a:endParaRPr>
          </a:p>
          <a:p>
            <a:pPr algn="ctr"/>
            <a:r>
              <a:rPr lang="ja-JP" altLang="en-US" sz="2400" dirty="0">
                <a:latin typeface="ＭＳ ゴシック" panose="020B0609070205080204" pitchFamily="49" charset="-128"/>
                <a:ea typeface="ＭＳ ゴシック" panose="020B0609070205080204" pitchFamily="49" charset="-128"/>
              </a:rPr>
              <a:t>図るための事業の実施</a:t>
            </a:r>
            <a:endParaRPr lang="en-US" altLang="ja-JP" sz="2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0BA5081-DF74-9726-45F1-C6C88D2885FB}"/>
              </a:ext>
            </a:extLst>
          </p:cNvPr>
          <p:cNvSpPr txBox="1"/>
          <p:nvPr/>
        </p:nvSpPr>
        <p:spPr>
          <a:xfrm>
            <a:off x="4775671" y="1510448"/>
            <a:ext cx="4268746" cy="1631216"/>
          </a:xfrm>
          <a:prstGeom prst="rect">
            <a:avLst/>
          </a:prstGeom>
          <a:solidFill>
            <a:schemeClr val="bg1"/>
          </a:solidFill>
          <a:ln w="38100">
            <a:solidFill>
              <a:schemeClr val="accent3"/>
            </a:solidFill>
          </a:ln>
        </p:spPr>
        <p:txBody>
          <a:bodyPr wrap="square" rtlCol="0" anchor="ctr" anchorCtr="0">
            <a:spAutoFit/>
          </a:bodyPr>
          <a:lstStyle/>
          <a:p>
            <a:pPr algn="ctr"/>
            <a:r>
              <a:rPr lang="ja-JP" altLang="en-US" sz="2800" dirty="0">
                <a:latin typeface="ＭＳ ゴシック" panose="020B0609070205080204" pitchFamily="49" charset="-128"/>
                <a:ea typeface="ＭＳ ゴシック" panose="020B0609070205080204" pitchFamily="49" charset="-128"/>
              </a:rPr>
              <a:t>目的</a:t>
            </a:r>
            <a:endParaRPr lang="en-US" altLang="ja-JP" sz="2800" dirty="0">
              <a:latin typeface="ＭＳ ゴシック" panose="020B0609070205080204" pitchFamily="49" charset="-128"/>
              <a:ea typeface="ＭＳ ゴシック" panose="020B0609070205080204" pitchFamily="49" charset="-128"/>
            </a:endParaRPr>
          </a:p>
          <a:p>
            <a:pPr algn="ctr"/>
            <a:r>
              <a:rPr lang="ja-JP" altLang="en-US" sz="2400" dirty="0">
                <a:latin typeface="ＭＳ ゴシック" panose="020B0609070205080204" pitchFamily="49" charset="-128"/>
                <a:ea typeface="ＭＳ ゴシック" panose="020B0609070205080204" pitchFamily="49" charset="-128"/>
              </a:rPr>
              <a:t>自然環境の恵沢を享受できる国民生活の確保及び地域社会の健全な発展に資する</a:t>
            </a:r>
            <a:endParaRPr lang="en-US" altLang="ja-JP" sz="24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8E2B1D0B-0951-E2B1-B413-AEE3C9A80671}"/>
              </a:ext>
            </a:extLst>
          </p:cNvPr>
          <p:cNvSpPr txBox="1"/>
          <p:nvPr/>
        </p:nvSpPr>
        <p:spPr>
          <a:xfrm>
            <a:off x="256993" y="4686278"/>
            <a:ext cx="3717179" cy="954107"/>
          </a:xfrm>
          <a:prstGeom prst="rect">
            <a:avLst/>
          </a:prstGeom>
          <a:solidFill>
            <a:srgbClr val="FFC000"/>
          </a:solidFill>
          <a:ln>
            <a:solidFill>
              <a:schemeClr val="tx1"/>
            </a:solidFill>
          </a:ln>
        </p:spPr>
        <p:txBody>
          <a:bodyPr wrap="square" rtlCol="0" anchor="ctr" anchorCtr="0">
            <a:spAutoFit/>
          </a:bodyPr>
          <a:lstStyle/>
          <a:p>
            <a:pPr algn="ctr"/>
            <a:r>
              <a:rPr lang="ja-JP" altLang="en-US" sz="2800" dirty="0">
                <a:latin typeface="ＭＳ ゴシック" panose="020B0609070205080204" pitchFamily="49" charset="-128"/>
                <a:ea typeface="ＭＳ ゴシック" panose="020B0609070205080204" pitchFamily="49" charset="-128"/>
              </a:rPr>
              <a:t>鳥獣の保護及び管理</a:t>
            </a:r>
            <a:endParaRPr lang="en-US" altLang="ja-JP" sz="2800" dirty="0">
              <a:latin typeface="ＭＳ ゴシック" panose="020B0609070205080204" pitchFamily="49" charset="-128"/>
              <a:ea typeface="ＭＳ ゴシック" panose="020B0609070205080204" pitchFamily="49" charset="-128"/>
            </a:endParaRPr>
          </a:p>
          <a:p>
            <a:pPr algn="ctr"/>
            <a:r>
              <a:rPr lang="ja-JP" altLang="en-US" sz="2800" dirty="0">
                <a:latin typeface="ＭＳ ゴシック" panose="020B0609070205080204" pitchFamily="49" charset="-128"/>
                <a:ea typeface="ＭＳ ゴシック" panose="020B0609070205080204" pitchFamily="49" charset="-128"/>
              </a:rPr>
              <a:t>並びに狩猟の適正化</a:t>
            </a:r>
            <a:endParaRPr lang="en-US" altLang="ja-JP" sz="2800" dirty="0">
              <a:latin typeface="ＭＳ ゴシック" panose="020B0609070205080204" pitchFamily="49" charset="-128"/>
              <a:ea typeface="ＭＳ ゴシック" panose="020B0609070205080204" pitchFamily="49" charset="-128"/>
            </a:endParaRPr>
          </a:p>
        </p:txBody>
      </p:sp>
      <p:grpSp>
        <p:nvGrpSpPr>
          <p:cNvPr id="12" name="グループ化 11">
            <a:extLst>
              <a:ext uri="{FF2B5EF4-FFF2-40B4-BE49-F238E27FC236}">
                <a16:creationId xmlns:a16="http://schemas.microsoft.com/office/drawing/2014/main" id="{5600C886-6BAA-25EC-7457-C603BC512404}"/>
              </a:ext>
            </a:extLst>
          </p:cNvPr>
          <p:cNvGrpSpPr/>
          <p:nvPr/>
        </p:nvGrpSpPr>
        <p:grpSpPr>
          <a:xfrm>
            <a:off x="99583" y="1286350"/>
            <a:ext cx="4032000" cy="2166870"/>
            <a:chOff x="0" y="1286350"/>
            <a:chExt cx="4032000" cy="2166870"/>
          </a:xfrm>
        </p:grpSpPr>
        <p:sp>
          <p:nvSpPr>
            <p:cNvPr id="2" name="テキスト ボックス 1">
              <a:extLst>
                <a:ext uri="{FF2B5EF4-FFF2-40B4-BE49-F238E27FC236}">
                  <a16:creationId xmlns:a16="http://schemas.microsoft.com/office/drawing/2014/main" id="{317D9D1D-DDAB-63AC-3315-6129D923218D}"/>
                </a:ext>
              </a:extLst>
            </p:cNvPr>
            <p:cNvSpPr txBox="1"/>
            <p:nvPr/>
          </p:nvSpPr>
          <p:spPr>
            <a:xfrm>
              <a:off x="0" y="1286350"/>
              <a:ext cx="4032000" cy="720000"/>
            </a:xfrm>
            <a:prstGeom prst="rect">
              <a:avLst/>
            </a:prstGeom>
            <a:solidFill>
              <a:schemeClr val="accent6">
                <a:lumMod val="60000"/>
                <a:lumOff val="40000"/>
              </a:schemeClr>
            </a:solidFill>
            <a:ln>
              <a:solidFill>
                <a:schemeClr val="tx1"/>
              </a:solidFill>
            </a:ln>
          </p:spPr>
          <p:txBody>
            <a:bodyPr wrap="none" rtlCol="0" anchor="ctr" anchorCtr="0">
              <a:noAutofit/>
            </a:bodyPr>
            <a:lstStyle/>
            <a:p>
              <a:pPr algn="ctr"/>
              <a:r>
                <a:rPr lang="ja-JP" altLang="en-US" sz="2800" dirty="0">
                  <a:latin typeface="ＭＳ ゴシック" panose="020B0609070205080204" pitchFamily="49" charset="-128"/>
                  <a:ea typeface="ＭＳ ゴシック" panose="020B0609070205080204" pitchFamily="49" charset="-128"/>
                </a:rPr>
                <a:t>生物多様性の確保</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493E88BF-3A1A-932C-5125-061F404E29E0}"/>
                </a:ext>
              </a:extLst>
            </p:cNvPr>
            <p:cNvSpPr txBox="1"/>
            <p:nvPr/>
          </p:nvSpPr>
          <p:spPr>
            <a:xfrm>
              <a:off x="0" y="2012917"/>
              <a:ext cx="4032000" cy="720000"/>
            </a:xfrm>
            <a:prstGeom prst="rect">
              <a:avLst/>
            </a:prstGeom>
            <a:solidFill>
              <a:schemeClr val="accent1">
                <a:lumMod val="60000"/>
                <a:lumOff val="40000"/>
              </a:schemeClr>
            </a:solidFill>
            <a:ln>
              <a:solidFill>
                <a:schemeClr val="tx1"/>
              </a:solidFill>
            </a:ln>
          </p:spPr>
          <p:txBody>
            <a:bodyPr wrap="none" rtlCol="0" anchor="ctr" anchorCtr="0">
              <a:noAutofit/>
            </a:bodyPr>
            <a:lstStyle/>
            <a:p>
              <a:pPr algn="ctr"/>
              <a:r>
                <a:rPr lang="ja-JP" altLang="en-US" sz="2800" dirty="0">
                  <a:latin typeface="ＭＳ ゴシック" panose="020B0609070205080204" pitchFamily="49" charset="-128"/>
                  <a:ea typeface="ＭＳ ゴシック" panose="020B0609070205080204" pitchFamily="49" charset="-128"/>
                </a:rPr>
                <a:t>生活環境の保全</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AFFB5B5A-A362-701D-E87A-97B8835A92E2}"/>
                </a:ext>
              </a:extLst>
            </p:cNvPr>
            <p:cNvSpPr txBox="1"/>
            <p:nvPr/>
          </p:nvSpPr>
          <p:spPr>
            <a:xfrm>
              <a:off x="0" y="2733220"/>
              <a:ext cx="4032000" cy="720000"/>
            </a:xfrm>
            <a:prstGeom prst="rect">
              <a:avLst/>
            </a:prstGeom>
            <a:solidFill>
              <a:srgbClr val="FFFF00"/>
            </a:solidFill>
            <a:ln>
              <a:solidFill>
                <a:schemeClr val="tx1"/>
              </a:solidFill>
            </a:ln>
          </p:spPr>
          <p:txBody>
            <a:bodyPr wrap="none" rtlCol="0" anchor="ctr" anchorCtr="0">
              <a:noAutofit/>
            </a:bodyPr>
            <a:lstStyle/>
            <a:p>
              <a:pPr algn="ctr"/>
              <a:r>
                <a:rPr lang="ja-JP" altLang="en-US" sz="2800" dirty="0">
                  <a:latin typeface="ＭＳ ゴシック" panose="020B0609070205080204" pitchFamily="49" charset="-128"/>
                  <a:ea typeface="ＭＳ ゴシック" panose="020B0609070205080204" pitchFamily="49" charset="-128"/>
                </a:rPr>
                <a:t>農林水産業の健全な発展</a:t>
              </a:r>
              <a:endParaRPr lang="en-US" altLang="ja-JP" sz="2800" dirty="0">
                <a:latin typeface="ＭＳ ゴシック" panose="020B0609070205080204" pitchFamily="49" charset="-128"/>
                <a:ea typeface="ＭＳ ゴシック" panose="020B0609070205080204" pitchFamily="49" charset="-128"/>
              </a:endParaRPr>
            </a:p>
          </p:txBody>
        </p:sp>
      </p:grpSp>
      <p:sp>
        <p:nvSpPr>
          <p:cNvPr id="11" name="テキスト ボックス 10">
            <a:extLst>
              <a:ext uri="{FF2B5EF4-FFF2-40B4-BE49-F238E27FC236}">
                <a16:creationId xmlns:a16="http://schemas.microsoft.com/office/drawing/2014/main" id="{D97052EF-4A1B-519A-811B-98BC006AADAF}"/>
              </a:ext>
            </a:extLst>
          </p:cNvPr>
          <p:cNvSpPr txBox="1"/>
          <p:nvPr/>
        </p:nvSpPr>
        <p:spPr>
          <a:xfrm>
            <a:off x="4850095" y="5347552"/>
            <a:ext cx="4140000" cy="828920"/>
          </a:xfrm>
          <a:prstGeom prst="rect">
            <a:avLst/>
          </a:prstGeom>
          <a:solidFill>
            <a:srgbClr val="FFCCCC"/>
          </a:solidFill>
          <a:ln>
            <a:solidFill>
              <a:schemeClr val="tx1"/>
            </a:solidFill>
          </a:ln>
        </p:spPr>
        <p:txBody>
          <a:bodyPr wrap="none" rtlCol="0" anchor="ctr" anchorCtr="0">
            <a:noAutofit/>
          </a:bodyPr>
          <a:lstStyle/>
          <a:p>
            <a:pPr algn="ctr"/>
            <a:r>
              <a:rPr lang="ja-JP" altLang="en-US" sz="2400" dirty="0">
                <a:latin typeface="ＭＳ ゴシック" panose="020B0609070205080204" pitchFamily="49" charset="-128"/>
                <a:ea typeface="ＭＳ ゴシック" panose="020B0609070205080204" pitchFamily="49" charset="-128"/>
              </a:rPr>
              <a:t>猟具の使用に係る</a:t>
            </a:r>
            <a:endParaRPr lang="en-US" altLang="ja-JP" sz="2400" dirty="0">
              <a:latin typeface="ＭＳ ゴシック" panose="020B0609070205080204" pitchFamily="49" charset="-128"/>
              <a:ea typeface="ＭＳ ゴシック" panose="020B0609070205080204" pitchFamily="49" charset="-128"/>
            </a:endParaRPr>
          </a:p>
          <a:p>
            <a:pPr algn="ctr"/>
            <a:r>
              <a:rPr lang="ja-JP" altLang="en-US" sz="2400" dirty="0">
                <a:latin typeface="ＭＳ ゴシック" panose="020B0609070205080204" pitchFamily="49" charset="-128"/>
                <a:ea typeface="ＭＳ ゴシック" panose="020B0609070205080204" pitchFamily="49" charset="-128"/>
              </a:rPr>
              <a:t>危険の予防</a:t>
            </a:r>
            <a:endParaRPr lang="en-US" altLang="ja-JP" sz="2400" dirty="0">
              <a:latin typeface="ＭＳ ゴシック" panose="020B0609070205080204" pitchFamily="49" charset="-128"/>
              <a:ea typeface="ＭＳ ゴシック" panose="020B0609070205080204" pitchFamily="49" charset="-128"/>
            </a:endParaRPr>
          </a:p>
        </p:txBody>
      </p:sp>
      <p:sp>
        <p:nvSpPr>
          <p:cNvPr id="13" name="右中かっこ 12">
            <a:extLst>
              <a:ext uri="{FF2B5EF4-FFF2-40B4-BE49-F238E27FC236}">
                <a16:creationId xmlns:a16="http://schemas.microsoft.com/office/drawing/2014/main" id="{F33786B9-39B8-8D96-5BDC-DF114CAC677A}"/>
              </a:ext>
            </a:extLst>
          </p:cNvPr>
          <p:cNvSpPr/>
          <p:nvPr/>
        </p:nvSpPr>
        <p:spPr>
          <a:xfrm>
            <a:off x="4183856" y="1286350"/>
            <a:ext cx="469625" cy="21426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4156EF67-DC83-F6EE-7E9F-DC952E32DE50}"/>
              </a:ext>
            </a:extLst>
          </p:cNvPr>
          <p:cNvGrpSpPr/>
          <p:nvPr/>
        </p:nvGrpSpPr>
        <p:grpSpPr>
          <a:xfrm>
            <a:off x="4010384" y="4607581"/>
            <a:ext cx="849049" cy="1188000"/>
            <a:chOff x="4010384" y="4607581"/>
            <a:chExt cx="849049" cy="1188000"/>
          </a:xfrm>
        </p:grpSpPr>
        <p:cxnSp>
          <p:nvCxnSpPr>
            <p:cNvPr id="15" name="直線コネクタ 14">
              <a:extLst>
                <a:ext uri="{FF2B5EF4-FFF2-40B4-BE49-F238E27FC236}">
                  <a16:creationId xmlns:a16="http://schemas.microsoft.com/office/drawing/2014/main" id="{8BA96DED-3BC1-058D-80BF-A84DF8E28303}"/>
                </a:ext>
              </a:extLst>
            </p:cNvPr>
            <p:cNvCxnSpPr/>
            <p:nvPr/>
          </p:nvCxnSpPr>
          <p:spPr>
            <a:xfrm>
              <a:off x="4375105" y="4613850"/>
              <a:ext cx="4843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862ECF0-FB1A-52E5-8FE7-951944E8AE9A}"/>
                </a:ext>
              </a:extLst>
            </p:cNvPr>
            <p:cNvCxnSpPr/>
            <p:nvPr/>
          </p:nvCxnSpPr>
          <p:spPr>
            <a:xfrm>
              <a:off x="4365767" y="5789292"/>
              <a:ext cx="4843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E69A737-9AD7-DABA-22BB-87D88B3F5677}"/>
                </a:ext>
              </a:extLst>
            </p:cNvPr>
            <p:cNvCxnSpPr/>
            <p:nvPr/>
          </p:nvCxnSpPr>
          <p:spPr>
            <a:xfrm>
              <a:off x="4365767" y="4607581"/>
              <a:ext cx="0" cy="11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D95F188-C14F-D468-444B-821013F9AD5C}"/>
                </a:ext>
              </a:extLst>
            </p:cNvPr>
            <p:cNvCxnSpPr/>
            <p:nvPr/>
          </p:nvCxnSpPr>
          <p:spPr>
            <a:xfrm flipH="1">
              <a:off x="4010384" y="5196689"/>
              <a:ext cx="36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矢印: 上 21">
            <a:extLst>
              <a:ext uri="{FF2B5EF4-FFF2-40B4-BE49-F238E27FC236}">
                <a16:creationId xmlns:a16="http://schemas.microsoft.com/office/drawing/2014/main" id="{BD7BDEDB-09F0-B69F-B578-4C2689B27477}"/>
              </a:ext>
            </a:extLst>
          </p:cNvPr>
          <p:cNvSpPr/>
          <p:nvPr/>
        </p:nvSpPr>
        <p:spPr>
          <a:xfrm>
            <a:off x="1473585" y="3592696"/>
            <a:ext cx="1283994" cy="954106"/>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8" y="1267485"/>
            <a:ext cx="8460000"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廃棄物の処理及び清掃に関する法律</a:t>
            </a:r>
            <a:endParaRPr lang="en-US" altLang="ja-JP" sz="36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生態系に影響を与えないような適切な方法で、捕獲等をした場所に埋設された捕獲物等については、不法投棄には該当しない。</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36-37</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2.2.7 </a:t>
            </a:r>
            <a:r>
              <a:rPr kumimoji="1" lang="ja-JP" altLang="en-US" sz="4000" u="sng" dirty="0">
                <a:latin typeface="ＭＳ ゴシック" panose="020B0609070205080204" pitchFamily="49" charset="-128"/>
                <a:ea typeface="ＭＳ ゴシック" panose="020B0609070205080204" pitchFamily="49" charset="-128"/>
              </a:rPr>
              <a:t>その他関係法令</a:t>
            </a:r>
          </a:p>
        </p:txBody>
      </p:sp>
    </p:spTree>
    <p:extLst>
      <p:ext uri="{BB962C8B-B14F-4D97-AF65-F5344CB8AC3E}">
        <p14:creationId xmlns:p14="http://schemas.microsoft.com/office/powerpoint/2010/main" val="1881180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7" y="1267485"/>
            <a:ext cx="8615739"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zh-TW"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文化財保護法 </a:t>
            </a:r>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ニホンカモシカや下北半島のニホンザル等は、特別天然記念物又は天然記念物に指定。</a:t>
            </a:r>
            <a:endParaRPr lang="en-US" altLang="ja-JP" sz="3200" dirty="0"/>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捕獲等をしようとするときは、現状変更等についての文化庁長官の許可を受けなければならない。</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37</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2.2.7 </a:t>
            </a:r>
            <a:r>
              <a:rPr kumimoji="1" lang="ja-JP" altLang="en-US" sz="4000" u="sng" dirty="0">
                <a:latin typeface="ＭＳ ゴシック" panose="020B0609070205080204" pitchFamily="49" charset="-128"/>
                <a:ea typeface="ＭＳ ゴシック" panose="020B0609070205080204" pitchFamily="49" charset="-128"/>
              </a:rPr>
              <a:t>その他関係法令</a:t>
            </a:r>
          </a:p>
        </p:txBody>
      </p:sp>
    </p:spTree>
    <p:extLst>
      <p:ext uri="{BB962C8B-B14F-4D97-AF65-F5344CB8AC3E}">
        <p14:creationId xmlns:p14="http://schemas.microsoft.com/office/powerpoint/2010/main" val="2612319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コンテンツ プレースホルダー 2">
            <a:extLst>
              <a:ext uri="{FF2B5EF4-FFF2-40B4-BE49-F238E27FC236}">
                <a16:creationId xmlns:a16="http://schemas.microsoft.com/office/drawing/2014/main" id="{FB3BD6D4-0250-4597-A68A-E214745FA34A}"/>
              </a:ext>
            </a:extLst>
          </p:cNvPr>
          <p:cNvSpPr txBox="1">
            <a:spLocks/>
          </p:cNvSpPr>
          <p:nvPr/>
        </p:nvSpPr>
        <p:spPr bwMode="auto">
          <a:xfrm>
            <a:off x="338137" y="1267485"/>
            <a:ext cx="8923558" cy="50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動物の愛護及び管理に関する法律</a:t>
            </a:r>
            <a:r>
              <a:rPr lang="zh-TW"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 </a:t>
            </a:r>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猟犬を用いる場合、飼い主は、</a:t>
            </a:r>
            <a:endParaRPr lang="en-US" altLang="ja-JP" sz="3200" dirty="0"/>
          </a:p>
          <a:p>
            <a:pPr marL="1381125" lvl="1" indent="-457200" eaLnBrk="1" hangingPunct="1">
              <a:lnSpc>
                <a:spcPct val="90000"/>
              </a:lnSpc>
              <a:spcBef>
                <a:spcPts val="1200"/>
              </a:spcBef>
              <a:spcAft>
                <a:spcPts val="200"/>
              </a:spcAft>
              <a:buClr>
                <a:schemeClr val="accent1"/>
              </a:buClr>
              <a:buSzPct val="100000"/>
              <a:buFont typeface="Wingdings" panose="05000000000000000000" pitchFamily="2" charset="2"/>
              <a:buChar char="ü"/>
            </a:pPr>
            <a:r>
              <a:rPr lang="ja-JP" altLang="en-US" sz="2400" dirty="0"/>
              <a:t>人や他の飼育動物に危害を加えないように管理する</a:t>
            </a:r>
            <a:endParaRPr lang="en-US" altLang="ja-JP" sz="2400" dirty="0"/>
          </a:p>
          <a:p>
            <a:pPr marL="1381125" lvl="1" indent="-457200" eaLnBrk="1" hangingPunct="1">
              <a:lnSpc>
                <a:spcPct val="90000"/>
              </a:lnSpc>
              <a:spcBef>
                <a:spcPts val="1200"/>
              </a:spcBef>
              <a:spcAft>
                <a:spcPts val="200"/>
              </a:spcAft>
              <a:buClr>
                <a:schemeClr val="accent1"/>
              </a:buClr>
              <a:buSzPct val="100000"/>
              <a:buFont typeface="Wingdings" panose="05000000000000000000" pitchFamily="2" charset="2"/>
              <a:buChar char="ü"/>
            </a:pPr>
            <a:r>
              <a:rPr lang="ja-JP" altLang="en-US" sz="2400" dirty="0"/>
              <a:t>マイクロチップや首輪、鑑札等の所有明示措置を講じる</a:t>
            </a:r>
            <a:endParaRPr lang="en-US" altLang="ja-JP" sz="2400" dirty="0"/>
          </a:p>
          <a:p>
            <a:pPr marL="1381125" lvl="1" indent="-457200" eaLnBrk="1" hangingPunct="1">
              <a:lnSpc>
                <a:spcPct val="90000"/>
              </a:lnSpc>
              <a:spcBef>
                <a:spcPts val="1200"/>
              </a:spcBef>
              <a:spcAft>
                <a:spcPts val="200"/>
              </a:spcAft>
              <a:buClr>
                <a:schemeClr val="accent1"/>
              </a:buClr>
              <a:buSzPct val="100000"/>
              <a:buFont typeface="Wingdings" panose="05000000000000000000" pitchFamily="2" charset="2"/>
              <a:buChar char="ü"/>
            </a:pPr>
            <a:r>
              <a:rPr lang="ja-JP" altLang="en-US" sz="2400" dirty="0"/>
              <a:t>終生飼養すること</a:t>
            </a:r>
            <a:endParaRPr lang="en-US" altLang="ja-JP" sz="2400" dirty="0"/>
          </a:p>
          <a:p>
            <a:pPr marL="180975" eaLnBrk="1" hangingPunct="1">
              <a:lnSpc>
                <a:spcPct val="90000"/>
              </a:lnSpc>
              <a:spcBef>
                <a:spcPts val="1200"/>
              </a:spcBef>
              <a:spcAft>
                <a:spcPts val="200"/>
              </a:spcAft>
              <a:buClr>
                <a:schemeClr val="accent1"/>
              </a:buClr>
              <a:buSzPct val="100000"/>
            </a:pPr>
            <a:r>
              <a:rPr lang="ja-JP" altLang="en-US" sz="3200" dirty="0"/>
              <a:t>　　等が必要になる。</a:t>
            </a:r>
          </a:p>
          <a:p>
            <a:pPr marL="742950" indent="-561975" eaLnBrk="1" hangingPunct="1">
              <a:lnSpc>
                <a:spcPct val="90000"/>
              </a:lnSpc>
              <a:spcBef>
                <a:spcPts val="1200"/>
              </a:spcBef>
              <a:spcAft>
                <a:spcPts val="200"/>
              </a:spcAft>
              <a:buClr>
                <a:schemeClr val="accent1"/>
              </a:buClr>
              <a:buSzPct val="100000"/>
              <a:buFont typeface="Wingdings" panose="05000000000000000000" pitchFamily="2" charset="2"/>
              <a:buChar char="Ø"/>
            </a:pPr>
            <a:r>
              <a:rPr lang="ja-JP" altLang="en-US" sz="3200" dirty="0"/>
              <a:t>現在飼養している猟犬については、マイクロチップの装着が推奨されている。</a:t>
            </a:r>
          </a:p>
        </p:txBody>
      </p:sp>
      <p:sp>
        <p:nvSpPr>
          <p:cNvPr id="54277" name="テキスト ボックス 5">
            <a:extLst>
              <a:ext uri="{FF2B5EF4-FFF2-40B4-BE49-F238E27FC236}">
                <a16:creationId xmlns:a16="http://schemas.microsoft.com/office/drawing/2014/main" id="{3A24D5D1-2196-470F-9151-F289E34CC784}"/>
              </a:ext>
            </a:extLst>
          </p:cNvPr>
          <p:cNvSpPr txBox="1">
            <a:spLocks noChangeArrowheads="1"/>
          </p:cNvSpPr>
          <p:nvPr/>
        </p:nvSpPr>
        <p:spPr bwMode="auto">
          <a:xfrm>
            <a:off x="6502400" y="4763"/>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37</a:t>
            </a:r>
            <a:r>
              <a:rPr lang="ja-JP" altLang="en-US" sz="2000" dirty="0">
                <a:latin typeface="+mn-ea"/>
                <a:ea typeface="+mn-ea"/>
              </a:rPr>
              <a:t>ページ</a:t>
            </a:r>
          </a:p>
        </p:txBody>
      </p:sp>
      <p:sp>
        <p:nvSpPr>
          <p:cNvPr id="3" name="テキスト ボックス 2">
            <a:extLst>
              <a:ext uri="{FF2B5EF4-FFF2-40B4-BE49-F238E27FC236}">
                <a16:creationId xmlns:a16="http://schemas.microsoft.com/office/drawing/2014/main" id="{F7BE304F-AB0D-731B-FC2F-06B4A43347A4}"/>
              </a:ext>
            </a:extLst>
          </p:cNvPr>
          <p:cNvSpPr txBox="1"/>
          <p:nvPr/>
        </p:nvSpPr>
        <p:spPr>
          <a:xfrm>
            <a:off x="0" y="400110"/>
            <a:ext cx="9128125" cy="707886"/>
          </a:xfrm>
          <a:prstGeom prst="rect">
            <a:avLst/>
          </a:prstGeom>
          <a:noFill/>
        </p:spPr>
        <p:txBody>
          <a:bodyPr wrap="square" rtlCol="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2.2.7 </a:t>
            </a:r>
            <a:r>
              <a:rPr kumimoji="1" lang="ja-JP" altLang="en-US" sz="4000" u="sng" dirty="0">
                <a:latin typeface="ＭＳ ゴシック" panose="020B0609070205080204" pitchFamily="49" charset="-128"/>
                <a:ea typeface="ＭＳ ゴシック" panose="020B0609070205080204" pitchFamily="49" charset="-128"/>
              </a:rPr>
              <a:t>その他関係法令</a:t>
            </a:r>
          </a:p>
        </p:txBody>
      </p:sp>
    </p:spTree>
    <p:extLst>
      <p:ext uri="{BB962C8B-B14F-4D97-AF65-F5344CB8AC3E}">
        <p14:creationId xmlns:p14="http://schemas.microsoft.com/office/powerpoint/2010/main" val="123675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452488"/>
            <a:ext cx="9161482" cy="1323439"/>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.1 </a:t>
            </a:r>
            <a:r>
              <a:rPr kumimoji="1" lang="ja-JP" altLang="en-US" sz="4000" u="sng" dirty="0">
                <a:latin typeface="ＭＳ ゴシック" panose="020B0609070205080204" pitchFamily="49" charset="-128"/>
                <a:ea typeface="ＭＳ ゴシック" panose="020B0609070205080204" pitchFamily="49" charset="-128"/>
              </a:rPr>
              <a:t>鳥獣の保護及び管理並びに狩猟の</a:t>
            </a:r>
            <a:endParaRPr kumimoji="1" lang="en-US" altLang="ja-JP" sz="4000" u="sng" dirty="0">
              <a:latin typeface="ＭＳ ゴシック" panose="020B0609070205080204" pitchFamily="49" charset="-128"/>
              <a:ea typeface="ＭＳ ゴシック" panose="020B0609070205080204" pitchFamily="49" charset="-128"/>
            </a:endParaRPr>
          </a:p>
          <a:p>
            <a:r>
              <a:rPr kumimoji="1" lang="ja-JP" altLang="en-US" sz="4000" u="sng" dirty="0">
                <a:latin typeface="ＭＳ ゴシック" panose="020B0609070205080204" pitchFamily="49" charset="-128"/>
                <a:ea typeface="ＭＳ ゴシック" panose="020B0609070205080204" pitchFamily="49" charset="-128"/>
              </a:rPr>
              <a:t>適正化に関する法律</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49384" y="2036845"/>
            <a:ext cx="9045233" cy="427104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法の目的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2.1.2</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鳥獣保護管理法の施策体系</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2.1.3</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鳥獣保護管理法における各主体の</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       </a:t>
            </a:r>
            <a:r>
              <a:rPr kumimoji="0" lang="ja-JP" altLang="en-US" sz="3600" dirty="0">
                <a:solidFill>
                  <a:schemeClr val="tx1"/>
                </a:solidFill>
                <a:latin typeface="ＭＳ ゴシック" panose="020B0609070205080204" pitchFamily="49" charset="-128"/>
                <a:ea typeface="ＭＳ ゴシック" panose="020B0609070205080204" pitchFamily="49" charset="-128"/>
              </a:rPr>
              <a:t>役割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鳥獣の捕獲等の種類</a:t>
            </a:r>
          </a:p>
        </p:txBody>
      </p:sp>
      <p:sp>
        <p:nvSpPr>
          <p:cNvPr id="2" name="テキスト ボックス 5">
            <a:extLst>
              <a:ext uri="{FF2B5EF4-FFF2-40B4-BE49-F238E27FC236}">
                <a16:creationId xmlns:a16="http://schemas.microsoft.com/office/drawing/2014/main" id="{A5628392-0316-8476-487C-4FB8D75525A3}"/>
              </a:ext>
            </a:extLst>
          </p:cNvPr>
          <p:cNvSpPr txBox="1">
            <a:spLocks noChangeArrowheads="1"/>
          </p:cNvSpPr>
          <p:nvPr/>
        </p:nvSpPr>
        <p:spPr bwMode="auto">
          <a:xfrm>
            <a:off x="6447934" y="0"/>
            <a:ext cx="2696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18-19</a:t>
            </a:r>
            <a:r>
              <a:rPr lang="ja-JP" altLang="en-US" sz="2000" dirty="0">
                <a:latin typeface="+mn-ea"/>
                <a:ea typeface="+mn-ea"/>
              </a:rPr>
              <a:t>ページ</a:t>
            </a:r>
          </a:p>
        </p:txBody>
      </p:sp>
    </p:spTree>
    <p:extLst>
      <p:ext uri="{BB962C8B-B14F-4D97-AF65-F5344CB8AC3E}">
        <p14:creationId xmlns:p14="http://schemas.microsoft.com/office/powerpoint/2010/main" val="129701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90FCD98-3ED6-4139-B9C1-F5689B8C5B39}"/>
              </a:ext>
            </a:extLst>
          </p:cNvPr>
          <p:cNvSpPr/>
          <p:nvPr/>
        </p:nvSpPr>
        <p:spPr>
          <a:xfrm>
            <a:off x="381000" y="962025"/>
            <a:ext cx="2087563" cy="539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prstClr val="black"/>
                </a:solidFill>
              </a:rPr>
              <a:t>国</a:t>
            </a:r>
          </a:p>
        </p:txBody>
      </p:sp>
      <p:sp>
        <p:nvSpPr>
          <p:cNvPr id="3" name="正方形/長方形 2">
            <a:extLst>
              <a:ext uri="{FF2B5EF4-FFF2-40B4-BE49-F238E27FC236}">
                <a16:creationId xmlns:a16="http://schemas.microsoft.com/office/drawing/2014/main" id="{08324BEB-4E9D-44B2-AA29-F4A64D834516}"/>
              </a:ext>
            </a:extLst>
          </p:cNvPr>
          <p:cNvSpPr/>
          <p:nvPr/>
        </p:nvSpPr>
        <p:spPr>
          <a:xfrm>
            <a:off x="396875" y="3805238"/>
            <a:ext cx="2087563" cy="53975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prstClr val="black"/>
                </a:solidFill>
              </a:rPr>
              <a:t>都道府県</a:t>
            </a:r>
          </a:p>
        </p:txBody>
      </p:sp>
      <p:sp>
        <p:nvSpPr>
          <p:cNvPr id="21510" name="テキスト ボックス 33">
            <a:extLst>
              <a:ext uri="{FF2B5EF4-FFF2-40B4-BE49-F238E27FC236}">
                <a16:creationId xmlns:a16="http://schemas.microsoft.com/office/drawing/2014/main" id="{C9E9ED2C-6678-4D1A-84D6-7AD5E3593B37}"/>
              </a:ext>
            </a:extLst>
          </p:cNvPr>
          <p:cNvSpPr txBox="1">
            <a:spLocks noChangeArrowheads="1"/>
          </p:cNvSpPr>
          <p:nvPr/>
        </p:nvSpPr>
        <p:spPr bwMode="auto">
          <a:xfrm>
            <a:off x="4212000" y="1382713"/>
            <a:ext cx="49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b="1" dirty="0">
                <a:solidFill>
                  <a:srgbClr val="FF0000"/>
                </a:solidFill>
                <a:latin typeface="Arial" panose="020B0604020202020204" pitchFamily="34" charset="0"/>
              </a:rPr>
              <a:t>・　国指定鳥獣保護区の指定等</a:t>
            </a:r>
            <a:endParaRPr lang="en-US" altLang="ja-JP" b="1" dirty="0">
              <a:solidFill>
                <a:srgbClr val="FF0000"/>
              </a:solidFill>
              <a:latin typeface="Arial" panose="020B0604020202020204" pitchFamily="34" charset="0"/>
            </a:endParaRPr>
          </a:p>
          <a:p>
            <a:pPr eaLnBrk="1" hangingPunct="1"/>
            <a:r>
              <a:rPr lang="ja-JP" altLang="en-US" b="1" dirty="0">
                <a:solidFill>
                  <a:srgbClr val="0070C0"/>
                </a:solidFill>
                <a:latin typeface="Arial" panose="020B0604020202020204" pitchFamily="34" charset="0"/>
              </a:rPr>
              <a:t>・　都道府県指定鳥獣保護区の指定等</a:t>
            </a:r>
            <a:endParaRPr lang="en-US" altLang="ja-JP" b="1" dirty="0">
              <a:solidFill>
                <a:srgbClr val="0070C0"/>
              </a:solidFill>
              <a:latin typeface="Arial" panose="020B0604020202020204" pitchFamily="34" charset="0"/>
            </a:endParaRPr>
          </a:p>
        </p:txBody>
      </p:sp>
      <p:sp>
        <p:nvSpPr>
          <p:cNvPr id="21511" name="テキスト ボックス 34">
            <a:extLst>
              <a:ext uri="{FF2B5EF4-FFF2-40B4-BE49-F238E27FC236}">
                <a16:creationId xmlns:a16="http://schemas.microsoft.com/office/drawing/2014/main" id="{48F639F4-6AA2-444E-A90F-785BECEB6428}"/>
              </a:ext>
            </a:extLst>
          </p:cNvPr>
          <p:cNvSpPr txBox="1">
            <a:spLocks noChangeArrowheads="1"/>
          </p:cNvSpPr>
          <p:nvPr/>
        </p:nvSpPr>
        <p:spPr bwMode="auto">
          <a:xfrm>
            <a:off x="4212000" y="2642373"/>
            <a:ext cx="49320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b="1" dirty="0">
                <a:solidFill>
                  <a:srgbClr val="FF0000"/>
                </a:solidFill>
                <a:latin typeface="Arial" panose="020B0604020202020204" pitchFamily="34" charset="0"/>
              </a:rPr>
              <a:t>・　狩猟鳥獣の指定</a:t>
            </a:r>
            <a:endParaRPr lang="en-US" altLang="ja-JP" b="1" dirty="0">
              <a:solidFill>
                <a:srgbClr val="FF0000"/>
              </a:solidFill>
              <a:latin typeface="Arial" panose="020B0604020202020204" pitchFamily="34" charset="0"/>
            </a:endParaRPr>
          </a:p>
          <a:p>
            <a:pPr eaLnBrk="1" hangingPunct="1"/>
            <a:r>
              <a:rPr lang="ja-JP" altLang="en-US" b="1" dirty="0">
                <a:solidFill>
                  <a:srgbClr val="FF0000"/>
                </a:solidFill>
                <a:latin typeface="Arial" panose="020B0604020202020204" pitchFamily="34" charset="0"/>
              </a:rPr>
              <a:t>・　狩猟制度の管理</a:t>
            </a:r>
            <a:endParaRPr lang="en-US" altLang="ja-JP" b="1" dirty="0">
              <a:solidFill>
                <a:srgbClr val="FF0000"/>
              </a:solidFill>
              <a:latin typeface="Arial" panose="020B0604020202020204" pitchFamily="34" charset="0"/>
            </a:endParaRPr>
          </a:p>
          <a:p>
            <a:pPr eaLnBrk="1" hangingPunct="1"/>
            <a:r>
              <a:rPr lang="ja-JP" altLang="en-US" b="1" dirty="0">
                <a:solidFill>
                  <a:srgbClr val="FF0000"/>
                </a:solidFill>
                <a:latin typeface="Arial" panose="020B0604020202020204" pitchFamily="34" charset="0"/>
              </a:rPr>
              <a:t>・　指定管理鳥獣の指定</a:t>
            </a:r>
            <a:endParaRPr lang="en-US" altLang="ja-JP" b="1" dirty="0">
              <a:solidFill>
                <a:srgbClr val="FF0000"/>
              </a:solidFill>
              <a:latin typeface="Arial" panose="020B0604020202020204" pitchFamily="34" charset="0"/>
            </a:endParaRPr>
          </a:p>
          <a:p>
            <a:pPr eaLnBrk="1" hangingPunct="1"/>
            <a:r>
              <a:rPr lang="ja-JP" altLang="en-US" sz="900" b="1" dirty="0">
                <a:solidFill>
                  <a:srgbClr val="000000"/>
                </a:solidFill>
                <a:latin typeface="Arial" panose="020B0604020202020204" pitchFamily="34" charset="0"/>
              </a:rPr>
              <a:t>－－－－－－－－－－－－－－－－－－－－－－－－－－－－－－－</a:t>
            </a:r>
            <a:endParaRPr lang="en-US" altLang="ja-JP" sz="900" b="1" dirty="0">
              <a:solidFill>
                <a:srgbClr val="000000"/>
              </a:solidFill>
              <a:latin typeface="Arial" panose="020B0604020202020204" pitchFamily="34" charset="0"/>
            </a:endParaRPr>
          </a:p>
          <a:p>
            <a:pPr eaLnBrk="1" hangingPunct="1"/>
            <a:r>
              <a:rPr lang="ja-JP" altLang="en-US" b="1" dirty="0">
                <a:solidFill>
                  <a:srgbClr val="0070C0"/>
                </a:solidFill>
                <a:latin typeface="Arial" panose="020B0604020202020204" pitchFamily="34" charset="0"/>
              </a:rPr>
              <a:t>・　狩猟制度の運用</a:t>
            </a:r>
            <a:endParaRPr lang="en-US" altLang="ja-JP" b="1" dirty="0">
              <a:solidFill>
                <a:srgbClr val="0070C0"/>
              </a:solidFill>
              <a:latin typeface="Arial" panose="020B0604020202020204" pitchFamily="34" charset="0"/>
            </a:endParaRPr>
          </a:p>
          <a:p>
            <a:pPr eaLnBrk="1" hangingPunct="1"/>
            <a:r>
              <a:rPr lang="ja-JP" altLang="en-US" b="1" dirty="0">
                <a:solidFill>
                  <a:srgbClr val="0070C0"/>
                </a:solidFill>
                <a:latin typeface="Arial" panose="020B0604020202020204" pitchFamily="34" charset="0"/>
              </a:rPr>
              <a:t>・　捕獲許可（有害鳥獣捕獲等）の運用</a:t>
            </a:r>
            <a:endParaRPr lang="en-US" altLang="ja-JP" b="1" dirty="0">
              <a:solidFill>
                <a:srgbClr val="0070C0"/>
              </a:solidFill>
              <a:latin typeface="Arial" panose="020B0604020202020204" pitchFamily="34" charset="0"/>
            </a:endParaRPr>
          </a:p>
          <a:p>
            <a:pPr eaLnBrk="1" hangingPunct="1"/>
            <a:r>
              <a:rPr lang="ja-JP" altLang="en-US" b="1" dirty="0">
                <a:solidFill>
                  <a:srgbClr val="0070C0"/>
                </a:solidFill>
                <a:latin typeface="Arial" panose="020B0604020202020204" pitchFamily="34" charset="0"/>
              </a:rPr>
              <a:t>・　鳥獣の飼養の登録、販売禁止鳥獣の管理等</a:t>
            </a:r>
          </a:p>
        </p:txBody>
      </p:sp>
      <p:sp>
        <p:nvSpPr>
          <p:cNvPr id="21512" name="テキスト ボックス 36">
            <a:extLst>
              <a:ext uri="{FF2B5EF4-FFF2-40B4-BE49-F238E27FC236}">
                <a16:creationId xmlns:a16="http://schemas.microsoft.com/office/drawing/2014/main" id="{FEBE4AA2-A307-4DC5-ABAD-3189A315A101}"/>
              </a:ext>
            </a:extLst>
          </p:cNvPr>
          <p:cNvSpPr txBox="1">
            <a:spLocks noChangeArrowheads="1"/>
          </p:cNvSpPr>
          <p:nvPr/>
        </p:nvSpPr>
        <p:spPr bwMode="auto">
          <a:xfrm>
            <a:off x="4212000" y="5795963"/>
            <a:ext cx="49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b="1" dirty="0">
                <a:solidFill>
                  <a:srgbClr val="0070C0"/>
                </a:solidFill>
                <a:latin typeface="Arial" panose="020B0604020202020204" pitchFamily="34" charset="0"/>
              </a:rPr>
              <a:t>・　生息状況の調査、放鳥獣、傷病鳥獣の保護等</a:t>
            </a:r>
          </a:p>
        </p:txBody>
      </p:sp>
      <p:sp>
        <p:nvSpPr>
          <p:cNvPr id="9" name="正方形/長方形 8">
            <a:extLst>
              <a:ext uri="{FF2B5EF4-FFF2-40B4-BE49-F238E27FC236}">
                <a16:creationId xmlns:a16="http://schemas.microsoft.com/office/drawing/2014/main" id="{7D56C758-232E-464B-A8FC-7390C9820758}"/>
              </a:ext>
            </a:extLst>
          </p:cNvPr>
          <p:cNvSpPr/>
          <p:nvPr/>
        </p:nvSpPr>
        <p:spPr>
          <a:xfrm>
            <a:off x="1281113" y="1546225"/>
            <a:ext cx="2376487" cy="600075"/>
          </a:xfrm>
          <a:prstGeom prst="rect">
            <a:avLst/>
          </a:prstGeom>
          <a:noFill/>
          <a:ln w="158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prstClr val="black"/>
                </a:solidFill>
              </a:rPr>
              <a:t>鳥獣保護管理事業</a:t>
            </a:r>
            <a:endParaRPr lang="en-US" altLang="ja-JP" sz="2000" b="1" dirty="0">
              <a:solidFill>
                <a:prstClr val="black"/>
              </a:solidFill>
            </a:endParaRPr>
          </a:p>
          <a:p>
            <a:pPr algn="ctr" eaLnBrk="1" fontAlgn="auto" hangingPunct="1">
              <a:spcBef>
                <a:spcPts val="0"/>
              </a:spcBef>
              <a:spcAft>
                <a:spcPts val="0"/>
              </a:spcAft>
              <a:defRPr/>
            </a:pPr>
            <a:r>
              <a:rPr lang="ja-JP" altLang="en-US" sz="2000" b="1" dirty="0">
                <a:solidFill>
                  <a:prstClr val="black"/>
                </a:solidFill>
              </a:rPr>
              <a:t>の基本指針</a:t>
            </a:r>
          </a:p>
        </p:txBody>
      </p:sp>
      <p:sp>
        <p:nvSpPr>
          <p:cNvPr id="10" name="正方形/長方形 9">
            <a:extLst>
              <a:ext uri="{FF2B5EF4-FFF2-40B4-BE49-F238E27FC236}">
                <a16:creationId xmlns:a16="http://schemas.microsoft.com/office/drawing/2014/main" id="{31F9871A-5230-46AD-9871-08CDB00D98F2}"/>
              </a:ext>
            </a:extLst>
          </p:cNvPr>
          <p:cNvSpPr/>
          <p:nvPr/>
        </p:nvSpPr>
        <p:spPr>
          <a:xfrm>
            <a:off x="668338" y="4498976"/>
            <a:ext cx="2998787" cy="403224"/>
          </a:xfrm>
          <a:prstGeom prst="rect">
            <a:avLst/>
          </a:prstGeom>
          <a:noFill/>
          <a:ln w="15875" cmpd="dbl">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rgbClr val="C00000"/>
                </a:solidFill>
              </a:rPr>
              <a:t>鳥獣保護管理事業計画</a:t>
            </a:r>
            <a:endParaRPr lang="en-US" altLang="ja-JP" sz="2000" b="1" dirty="0">
              <a:solidFill>
                <a:srgbClr val="C00000"/>
              </a:solidFill>
            </a:endParaRPr>
          </a:p>
        </p:txBody>
      </p:sp>
      <p:sp>
        <p:nvSpPr>
          <p:cNvPr id="11" name="正方形/長方形 10">
            <a:extLst>
              <a:ext uri="{FF2B5EF4-FFF2-40B4-BE49-F238E27FC236}">
                <a16:creationId xmlns:a16="http://schemas.microsoft.com/office/drawing/2014/main" id="{A1053C9C-E1FD-46AA-BA57-DD1FEFC62284}"/>
              </a:ext>
            </a:extLst>
          </p:cNvPr>
          <p:cNvSpPr/>
          <p:nvPr/>
        </p:nvSpPr>
        <p:spPr>
          <a:xfrm>
            <a:off x="241300" y="5300663"/>
            <a:ext cx="3379788" cy="914400"/>
          </a:xfrm>
          <a:prstGeom prst="rect">
            <a:avLst/>
          </a:prstGeom>
          <a:solidFill>
            <a:schemeClr val="bg1"/>
          </a:solidFill>
          <a:ln w="76200" cmpd="dbl">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prstClr val="black"/>
                </a:solidFill>
              </a:rPr>
              <a:t>第一種特定鳥獣保護計画</a:t>
            </a:r>
            <a:endParaRPr lang="en-US" altLang="ja-JP" sz="2000" b="1" dirty="0">
              <a:solidFill>
                <a:prstClr val="black"/>
              </a:solidFill>
            </a:endParaRPr>
          </a:p>
          <a:p>
            <a:pPr algn="ctr" eaLnBrk="1" fontAlgn="auto" hangingPunct="1">
              <a:spcBef>
                <a:spcPts val="0"/>
              </a:spcBef>
              <a:spcAft>
                <a:spcPts val="0"/>
              </a:spcAft>
              <a:defRPr/>
            </a:pPr>
            <a:r>
              <a:rPr lang="ja-JP" altLang="en-US" sz="2000" b="1" dirty="0">
                <a:solidFill>
                  <a:prstClr val="black"/>
                </a:solidFill>
              </a:rPr>
              <a:t>第二種特定鳥獣管理計画</a:t>
            </a:r>
            <a:endParaRPr lang="en-US" altLang="ja-JP" sz="2000" b="1" dirty="0">
              <a:solidFill>
                <a:prstClr val="black"/>
              </a:solidFill>
            </a:endParaRPr>
          </a:p>
        </p:txBody>
      </p:sp>
      <p:cxnSp>
        <p:nvCxnSpPr>
          <p:cNvPr id="12" name="直線矢印コネクタ 11">
            <a:extLst>
              <a:ext uri="{FF2B5EF4-FFF2-40B4-BE49-F238E27FC236}">
                <a16:creationId xmlns:a16="http://schemas.microsoft.com/office/drawing/2014/main" id="{CDFF8BF0-7CCD-4243-BDF4-CAEA4849594F}"/>
              </a:ext>
            </a:extLst>
          </p:cNvPr>
          <p:cNvCxnSpPr/>
          <p:nvPr/>
        </p:nvCxnSpPr>
        <p:spPr>
          <a:xfrm>
            <a:off x="3306763" y="2174875"/>
            <a:ext cx="0" cy="2324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F18EDF40-CB51-4F1F-AB03-A6266FD880EF}"/>
              </a:ext>
            </a:extLst>
          </p:cNvPr>
          <p:cNvCxnSpPr/>
          <p:nvPr/>
        </p:nvCxnSpPr>
        <p:spPr>
          <a:xfrm flipH="1">
            <a:off x="1931194" y="4938713"/>
            <a:ext cx="7236" cy="3429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下矢印 13">
            <a:extLst>
              <a:ext uri="{FF2B5EF4-FFF2-40B4-BE49-F238E27FC236}">
                <a16:creationId xmlns:a16="http://schemas.microsoft.com/office/drawing/2014/main" id="{82F685B4-B2E3-4276-9A2A-A68DA0D715B3}"/>
              </a:ext>
            </a:extLst>
          </p:cNvPr>
          <p:cNvSpPr/>
          <p:nvPr/>
        </p:nvSpPr>
        <p:spPr>
          <a:xfrm>
            <a:off x="287338" y="1546225"/>
            <a:ext cx="390525" cy="2232000"/>
          </a:xfrm>
          <a:prstGeom prst="downArrow">
            <a:avLst>
              <a:gd name="adj1" fmla="val 50000"/>
              <a:gd name="adj2" fmla="val 64634"/>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ja-JP" altLang="en-US" b="1">
              <a:solidFill>
                <a:prstClr val="white"/>
              </a:solidFill>
            </a:endParaRPr>
          </a:p>
        </p:txBody>
      </p:sp>
      <p:sp>
        <p:nvSpPr>
          <p:cNvPr id="21519" name="テキスト ボックス 2">
            <a:extLst>
              <a:ext uri="{FF2B5EF4-FFF2-40B4-BE49-F238E27FC236}">
                <a16:creationId xmlns:a16="http://schemas.microsoft.com/office/drawing/2014/main" id="{211A6297-04FA-4467-9F66-00E4F93100A6}"/>
              </a:ext>
            </a:extLst>
          </p:cNvPr>
          <p:cNvSpPr txBox="1">
            <a:spLocks noChangeArrowheads="1"/>
          </p:cNvSpPr>
          <p:nvPr/>
        </p:nvSpPr>
        <p:spPr bwMode="auto">
          <a:xfrm>
            <a:off x="668338" y="3127157"/>
            <a:ext cx="2119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b="1" dirty="0">
                <a:solidFill>
                  <a:srgbClr val="000000"/>
                </a:solidFill>
                <a:latin typeface="Arial" panose="020B0604020202020204" pitchFamily="34" charset="0"/>
              </a:rPr>
              <a:t>都道府県に対し</a:t>
            </a:r>
            <a:endParaRPr lang="en-US" altLang="ja-JP" b="1" dirty="0">
              <a:solidFill>
                <a:srgbClr val="000000"/>
              </a:solidFill>
              <a:latin typeface="Arial" panose="020B0604020202020204" pitchFamily="34" charset="0"/>
            </a:endParaRPr>
          </a:p>
          <a:p>
            <a:pPr eaLnBrk="1" hangingPunct="1"/>
            <a:r>
              <a:rPr lang="ja-JP" altLang="en-US" b="1" dirty="0">
                <a:solidFill>
                  <a:srgbClr val="000000"/>
                </a:solidFill>
                <a:latin typeface="Arial" panose="020B0604020202020204" pitchFamily="34" charset="0"/>
              </a:rPr>
              <a:t>技術的支援・助言</a:t>
            </a:r>
          </a:p>
        </p:txBody>
      </p:sp>
      <p:cxnSp>
        <p:nvCxnSpPr>
          <p:cNvPr id="17" name="直線コネクタ 16">
            <a:extLst>
              <a:ext uri="{FF2B5EF4-FFF2-40B4-BE49-F238E27FC236}">
                <a16:creationId xmlns:a16="http://schemas.microsoft.com/office/drawing/2014/main" id="{D44D6CCD-D098-41F3-8DB4-4CE17426E84A}"/>
              </a:ext>
            </a:extLst>
          </p:cNvPr>
          <p:cNvCxnSpPr/>
          <p:nvPr/>
        </p:nvCxnSpPr>
        <p:spPr>
          <a:xfrm>
            <a:off x="2484438" y="1249363"/>
            <a:ext cx="1223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5952CD9-2692-447D-B51B-C46837A95A14}"/>
              </a:ext>
            </a:extLst>
          </p:cNvPr>
          <p:cNvCxnSpPr/>
          <p:nvPr/>
        </p:nvCxnSpPr>
        <p:spPr>
          <a:xfrm>
            <a:off x="3708400" y="1011238"/>
            <a:ext cx="684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01A9ECE-3F5B-423F-BF2C-B4A12B4C1DF6}"/>
              </a:ext>
            </a:extLst>
          </p:cNvPr>
          <p:cNvCxnSpPr/>
          <p:nvPr/>
        </p:nvCxnSpPr>
        <p:spPr>
          <a:xfrm>
            <a:off x="3708400" y="2338388"/>
            <a:ext cx="684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AF44B53-3325-4C68-8EC4-BDDB366108B4}"/>
              </a:ext>
            </a:extLst>
          </p:cNvPr>
          <p:cNvCxnSpPr/>
          <p:nvPr/>
        </p:nvCxnSpPr>
        <p:spPr>
          <a:xfrm>
            <a:off x="3708400" y="993775"/>
            <a:ext cx="0" cy="13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803F677-7607-4A30-A91F-CB29D889919D}"/>
              </a:ext>
            </a:extLst>
          </p:cNvPr>
          <p:cNvCxnSpPr/>
          <p:nvPr/>
        </p:nvCxnSpPr>
        <p:spPr>
          <a:xfrm>
            <a:off x="2484438" y="4044950"/>
            <a:ext cx="14398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5550078-B4CC-4063-91E4-E2487AF6BFB0}"/>
              </a:ext>
            </a:extLst>
          </p:cNvPr>
          <p:cNvCxnSpPr/>
          <p:nvPr/>
        </p:nvCxnSpPr>
        <p:spPr>
          <a:xfrm>
            <a:off x="3924300" y="2473325"/>
            <a:ext cx="4683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75F34CF-1D68-4677-B1CF-DABA5DEA64EE}"/>
              </a:ext>
            </a:extLst>
          </p:cNvPr>
          <p:cNvCxnSpPr/>
          <p:nvPr/>
        </p:nvCxnSpPr>
        <p:spPr>
          <a:xfrm>
            <a:off x="3924300" y="4748213"/>
            <a:ext cx="4683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D7FAEEF-B245-4DAC-9AE2-3B32B6FC9F6A}"/>
              </a:ext>
            </a:extLst>
          </p:cNvPr>
          <p:cNvCxnSpPr/>
          <p:nvPr/>
        </p:nvCxnSpPr>
        <p:spPr>
          <a:xfrm>
            <a:off x="3924300" y="1138238"/>
            <a:ext cx="0" cy="4464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0E0551-AD3B-42B7-88B3-1533B75C032E}"/>
              </a:ext>
            </a:extLst>
          </p:cNvPr>
          <p:cNvCxnSpPr/>
          <p:nvPr/>
        </p:nvCxnSpPr>
        <p:spPr>
          <a:xfrm>
            <a:off x="3924300" y="1165225"/>
            <a:ext cx="4683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530" name="コンテンツ プレースホルダー 2">
            <a:extLst>
              <a:ext uri="{FF2B5EF4-FFF2-40B4-BE49-F238E27FC236}">
                <a16:creationId xmlns:a16="http://schemas.microsoft.com/office/drawing/2014/main" id="{E698F6AA-4401-431D-AB06-2355F7895322}"/>
              </a:ext>
            </a:extLst>
          </p:cNvPr>
          <p:cNvSpPr txBox="1">
            <a:spLocks/>
          </p:cNvSpPr>
          <p:nvPr/>
        </p:nvSpPr>
        <p:spPr bwMode="auto">
          <a:xfrm>
            <a:off x="0" y="253185"/>
            <a:ext cx="83677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en-US" altLang="ja-JP" sz="3600" u="sng" dirty="0">
                <a:solidFill>
                  <a:schemeClr val="tx1"/>
                </a:solidFill>
                <a:latin typeface="ＭＳ ゴシック" panose="020B0609070205080204" pitchFamily="49" charset="-128"/>
                <a:ea typeface="ＭＳ ゴシック" panose="020B0609070205080204" pitchFamily="49" charset="-128"/>
              </a:rPr>
              <a:t>2.1.2</a:t>
            </a:r>
            <a:r>
              <a:rPr lang="ja-JP" altLang="en-US" sz="3600" u="sng" dirty="0">
                <a:solidFill>
                  <a:schemeClr val="tx1"/>
                </a:solidFill>
                <a:latin typeface="ＭＳ ゴシック" panose="020B0609070205080204" pitchFamily="49" charset="-128"/>
                <a:ea typeface="ＭＳ ゴシック" panose="020B0609070205080204" pitchFamily="49" charset="-128"/>
              </a:rPr>
              <a:t> 鳥獣保護管理法の施策体系</a:t>
            </a:r>
            <a:endParaRPr lang="en-US" altLang="ja-JP" sz="3600" u="sng" dirty="0">
              <a:solidFill>
                <a:schemeClr val="tx1"/>
              </a:solidFill>
              <a:latin typeface="ＭＳ ゴシック" panose="020B0609070205080204" pitchFamily="49" charset="-128"/>
              <a:ea typeface="ＭＳ ゴシック" panose="020B0609070205080204" pitchFamily="49" charset="-128"/>
            </a:endParaRPr>
          </a:p>
        </p:txBody>
      </p:sp>
      <p:cxnSp>
        <p:nvCxnSpPr>
          <p:cNvPr id="29" name="直線コネクタ 28">
            <a:extLst>
              <a:ext uri="{FF2B5EF4-FFF2-40B4-BE49-F238E27FC236}">
                <a16:creationId xmlns:a16="http://schemas.microsoft.com/office/drawing/2014/main" id="{CA87412E-02B9-4C23-BFEA-5683B8B6B3B0}"/>
              </a:ext>
            </a:extLst>
          </p:cNvPr>
          <p:cNvCxnSpPr/>
          <p:nvPr/>
        </p:nvCxnSpPr>
        <p:spPr>
          <a:xfrm>
            <a:off x="3924300" y="5589588"/>
            <a:ext cx="4683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533" name="テキスト ボックス 36">
            <a:extLst>
              <a:ext uri="{FF2B5EF4-FFF2-40B4-BE49-F238E27FC236}">
                <a16:creationId xmlns:a16="http://schemas.microsoft.com/office/drawing/2014/main" id="{C8B24D4B-48E2-4676-94B7-5BD49A459416}"/>
              </a:ext>
            </a:extLst>
          </p:cNvPr>
          <p:cNvSpPr txBox="1">
            <a:spLocks noChangeArrowheads="1"/>
          </p:cNvSpPr>
          <p:nvPr/>
        </p:nvSpPr>
        <p:spPr bwMode="auto">
          <a:xfrm>
            <a:off x="4212000" y="4948238"/>
            <a:ext cx="49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b="1" dirty="0">
                <a:solidFill>
                  <a:srgbClr val="0070C0"/>
                </a:solidFill>
                <a:latin typeface="Arial" panose="020B0604020202020204" pitchFamily="34" charset="0"/>
              </a:rPr>
              <a:t>・　鳥獣捕獲等事業の認定　</a:t>
            </a:r>
          </a:p>
        </p:txBody>
      </p:sp>
      <p:sp>
        <p:nvSpPr>
          <p:cNvPr id="35" name="正方形/長方形 34">
            <a:extLst>
              <a:ext uri="{FF2B5EF4-FFF2-40B4-BE49-F238E27FC236}">
                <a16:creationId xmlns:a16="http://schemas.microsoft.com/office/drawing/2014/main" id="{CB48B63D-3162-4157-BA74-19D2A1EE41A2}"/>
              </a:ext>
            </a:extLst>
          </p:cNvPr>
          <p:cNvSpPr/>
          <p:nvPr/>
        </p:nvSpPr>
        <p:spPr>
          <a:xfrm>
            <a:off x="668338" y="2463800"/>
            <a:ext cx="2495549" cy="620713"/>
          </a:xfrm>
          <a:prstGeom prst="rect">
            <a:avLst/>
          </a:prstGeom>
          <a:solidFill>
            <a:schemeClr val="bg1"/>
          </a:solidFill>
          <a:ln w="762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prstClr val="black"/>
                </a:solidFill>
              </a:rPr>
              <a:t>希少鳥獣保護計画</a:t>
            </a:r>
            <a:endParaRPr lang="en-US" altLang="ja-JP" b="1" dirty="0">
              <a:solidFill>
                <a:prstClr val="black"/>
              </a:solidFill>
            </a:endParaRPr>
          </a:p>
          <a:p>
            <a:pPr algn="ctr" eaLnBrk="1" fontAlgn="auto" hangingPunct="1">
              <a:spcBef>
                <a:spcPts val="0"/>
              </a:spcBef>
              <a:spcAft>
                <a:spcPts val="0"/>
              </a:spcAft>
              <a:defRPr/>
            </a:pPr>
            <a:r>
              <a:rPr lang="ja-JP" altLang="en-US" b="1" dirty="0">
                <a:solidFill>
                  <a:prstClr val="black"/>
                </a:solidFill>
              </a:rPr>
              <a:t>特定希少鳥獣管理計画</a:t>
            </a:r>
            <a:endParaRPr lang="en-US" altLang="ja-JP" b="1" dirty="0">
              <a:solidFill>
                <a:prstClr val="black"/>
              </a:solidFill>
            </a:endParaRPr>
          </a:p>
        </p:txBody>
      </p:sp>
      <p:cxnSp>
        <p:nvCxnSpPr>
          <p:cNvPr id="40" name="直線矢印コネクタ 39">
            <a:extLst>
              <a:ext uri="{FF2B5EF4-FFF2-40B4-BE49-F238E27FC236}">
                <a16:creationId xmlns:a16="http://schemas.microsoft.com/office/drawing/2014/main" id="{889E27AD-DAD6-405D-B606-39430F1360B5}"/>
              </a:ext>
            </a:extLst>
          </p:cNvPr>
          <p:cNvCxnSpPr/>
          <p:nvPr/>
        </p:nvCxnSpPr>
        <p:spPr>
          <a:xfrm>
            <a:off x="1895475" y="2155825"/>
            <a:ext cx="0" cy="28575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536" name="テキスト ボックス 5">
            <a:extLst>
              <a:ext uri="{FF2B5EF4-FFF2-40B4-BE49-F238E27FC236}">
                <a16:creationId xmlns:a16="http://schemas.microsoft.com/office/drawing/2014/main" id="{F38D17D1-6F4A-4F66-983C-86A6FCB92D44}"/>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19</a:t>
            </a:r>
            <a:r>
              <a:rPr lang="ja-JP" altLang="en-US" sz="2000" dirty="0">
                <a:latin typeface="+mn-ea"/>
                <a:ea typeface="+mn-ea"/>
              </a:rPr>
              <a:t>ページ</a:t>
            </a:r>
          </a:p>
        </p:txBody>
      </p:sp>
      <p:sp>
        <p:nvSpPr>
          <p:cNvPr id="4" name="角丸四角形 3">
            <a:extLst>
              <a:ext uri="{FF2B5EF4-FFF2-40B4-BE49-F238E27FC236}">
                <a16:creationId xmlns:a16="http://schemas.microsoft.com/office/drawing/2014/main" id="{328A9AC3-CAD7-42A9-AE0B-EFCA5760A410}"/>
              </a:ext>
            </a:extLst>
          </p:cNvPr>
          <p:cNvSpPr/>
          <p:nvPr/>
        </p:nvSpPr>
        <p:spPr>
          <a:xfrm>
            <a:off x="4256811" y="876300"/>
            <a:ext cx="4500562" cy="431800"/>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prstClr val="black"/>
                </a:solidFill>
              </a:rPr>
              <a:t>●　生息環境の保護・整備</a:t>
            </a:r>
          </a:p>
        </p:txBody>
      </p:sp>
      <p:sp>
        <p:nvSpPr>
          <p:cNvPr id="5" name="角丸四角形 4">
            <a:extLst>
              <a:ext uri="{FF2B5EF4-FFF2-40B4-BE49-F238E27FC236}">
                <a16:creationId xmlns:a16="http://schemas.microsoft.com/office/drawing/2014/main" id="{8AF9AA03-40B9-4A08-A727-7918E2A4F05C}"/>
              </a:ext>
            </a:extLst>
          </p:cNvPr>
          <p:cNvSpPr/>
          <p:nvPr/>
        </p:nvSpPr>
        <p:spPr>
          <a:xfrm>
            <a:off x="4256811" y="2184400"/>
            <a:ext cx="4500562" cy="431800"/>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prstClr val="black"/>
                </a:solidFill>
              </a:rPr>
              <a:t>●　鳥獣の捕獲規制</a:t>
            </a:r>
          </a:p>
        </p:txBody>
      </p:sp>
      <p:sp>
        <p:nvSpPr>
          <p:cNvPr id="16" name="角丸四角形 15">
            <a:extLst>
              <a:ext uri="{FF2B5EF4-FFF2-40B4-BE49-F238E27FC236}">
                <a16:creationId xmlns:a16="http://schemas.microsoft.com/office/drawing/2014/main" id="{C59A7EA0-673D-4E16-961A-450AC7C5F646}"/>
              </a:ext>
            </a:extLst>
          </p:cNvPr>
          <p:cNvSpPr/>
          <p:nvPr/>
        </p:nvSpPr>
        <p:spPr>
          <a:xfrm>
            <a:off x="4256811" y="4532314"/>
            <a:ext cx="4500562" cy="431800"/>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prstClr val="black"/>
                </a:solidFill>
              </a:rPr>
              <a:t>●　鳥獣捕獲等事業の認定</a:t>
            </a:r>
          </a:p>
        </p:txBody>
      </p:sp>
      <p:sp>
        <p:nvSpPr>
          <p:cNvPr id="28" name="角丸四角形 27">
            <a:extLst>
              <a:ext uri="{FF2B5EF4-FFF2-40B4-BE49-F238E27FC236}">
                <a16:creationId xmlns:a16="http://schemas.microsoft.com/office/drawing/2014/main" id="{EC0E36DA-C3FB-4015-8239-04284437DF1E}"/>
              </a:ext>
            </a:extLst>
          </p:cNvPr>
          <p:cNvSpPr/>
          <p:nvPr/>
        </p:nvSpPr>
        <p:spPr>
          <a:xfrm>
            <a:off x="4256811" y="5364163"/>
            <a:ext cx="4500562" cy="431800"/>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prstClr val="black"/>
                </a:solidFill>
              </a:rPr>
              <a:t>●　その他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D191708-0A57-4469-A347-DF2A4213871A}"/>
              </a:ext>
            </a:extLst>
          </p:cNvPr>
          <p:cNvSpPr/>
          <p:nvPr/>
        </p:nvSpPr>
        <p:spPr>
          <a:xfrm>
            <a:off x="95250" y="476250"/>
            <a:ext cx="1485900" cy="234950"/>
          </a:xfrm>
          <a:prstGeom prst="rect">
            <a:avLst/>
          </a:prstGeom>
          <a:ln w="28575"/>
          <a:effectLst/>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ja-JP" altLang="en-US" sz="1500" b="1" dirty="0"/>
              <a:t>改正の必要性</a:t>
            </a:r>
          </a:p>
        </p:txBody>
      </p:sp>
      <p:sp>
        <p:nvSpPr>
          <p:cNvPr id="26" name="正方形/長方形 25">
            <a:extLst>
              <a:ext uri="{FF2B5EF4-FFF2-40B4-BE49-F238E27FC236}">
                <a16:creationId xmlns:a16="http://schemas.microsoft.com/office/drawing/2014/main" id="{A448ED35-69E1-4ADB-AD53-ED79433B977C}"/>
              </a:ext>
            </a:extLst>
          </p:cNvPr>
          <p:cNvSpPr/>
          <p:nvPr/>
        </p:nvSpPr>
        <p:spPr>
          <a:xfrm>
            <a:off x="1581150" y="476250"/>
            <a:ext cx="7454900" cy="660400"/>
          </a:xfrm>
          <a:prstGeom prst="rect">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27" name="テキスト ボックス 26">
            <a:extLst>
              <a:ext uri="{FF2B5EF4-FFF2-40B4-BE49-F238E27FC236}">
                <a16:creationId xmlns:a16="http://schemas.microsoft.com/office/drawing/2014/main" id="{C355716E-009E-488F-A17A-A6205A4F4299}"/>
              </a:ext>
            </a:extLst>
          </p:cNvPr>
          <p:cNvSpPr txBox="1"/>
          <p:nvPr/>
        </p:nvSpPr>
        <p:spPr>
          <a:xfrm>
            <a:off x="1547813" y="549275"/>
            <a:ext cx="5593651" cy="5032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1450" indent="-171450" eaLnBrk="1" fontAlgn="auto" hangingPunct="1">
              <a:lnSpc>
                <a:spcPts val="1600"/>
              </a:lnSpc>
              <a:spcBef>
                <a:spcPts val="0"/>
              </a:spcBef>
              <a:spcAft>
                <a:spcPts val="0"/>
              </a:spcAft>
              <a:buFont typeface="Wingdings" panose="05000000000000000000" pitchFamily="2" charset="2"/>
              <a:buChar char="Ø"/>
              <a:defRPr/>
            </a:pPr>
            <a:r>
              <a:rPr lang="ja-JP" altLang="en-US" sz="1200" dirty="0"/>
              <a:t> </a:t>
            </a:r>
            <a:r>
              <a:rPr lang="ja-JP" altLang="en-US" sz="1200" dirty="0">
                <a:solidFill>
                  <a:schemeClr val="tx1"/>
                </a:solidFill>
              </a:rPr>
              <a:t>ニホンジカ、イノシシ等による</a:t>
            </a:r>
            <a:r>
              <a:rPr lang="ja-JP" altLang="en-US" sz="1200" dirty="0">
                <a:solidFill>
                  <a:srgbClr val="FF0000"/>
                </a:solidFill>
              </a:rPr>
              <a:t>自然生態系への影響</a:t>
            </a:r>
            <a:r>
              <a:rPr lang="ja-JP" altLang="en-US" sz="1200" dirty="0"/>
              <a:t>及び</a:t>
            </a:r>
            <a:r>
              <a:rPr lang="ja-JP" altLang="en-US" sz="1200" dirty="0">
                <a:solidFill>
                  <a:srgbClr val="FF0000"/>
                </a:solidFill>
              </a:rPr>
              <a:t>農林水産業被害</a:t>
            </a:r>
            <a:r>
              <a:rPr lang="ja-JP" altLang="en-US" sz="1200" dirty="0">
                <a:solidFill>
                  <a:schemeClr val="tx1"/>
                </a:solidFill>
              </a:rPr>
              <a:t>が</a:t>
            </a:r>
            <a:r>
              <a:rPr lang="ja-JP" altLang="en-US" sz="1200" dirty="0">
                <a:solidFill>
                  <a:srgbClr val="FF0000"/>
                </a:solidFill>
              </a:rPr>
              <a:t>深刻化</a:t>
            </a:r>
            <a:endParaRPr lang="en-US" altLang="ja-JP" sz="1200" dirty="0">
              <a:solidFill>
                <a:srgbClr val="FF0000"/>
              </a:solidFill>
            </a:endParaRPr>
          </a:p>
          <a:p>
            <a:pPr marL="171450" indent="-171450" eaLnBrk="1" fontAlgn="auto" hangingPunct="1">
              <a:lnSpc>
                <a:spcPts val="1600"/>
              </a:lnSpc>
              <a:spcBef>
                <a:spcPts val="0"/>
              </a:spcBef>
              <a:spcAft>
                <a:spcPts val="0"/>
              </a:spcAft>
              <a:buFont typeface="Wingdings" panose="05000000000000000000" pitchFamily="2" charset="2"/>
              <a:buChar char="Ø"/>
              <a:defRPr/>
            </a:pPr>
            <a:r>
              <a:rPr lang="ja-JP" altLang="en-US" sz="1200" dirty="0">
                <a:solidFill>
                  <a:schemeClr val="tx1"/>
                </a:solidFill>
              </a:rPr>
              <a:t> </a:t>
            </a:r>
            <a:r>
              <a:rPr lang="ja-JP" altLang="en-US" sz="1200" dirty="0">
                <a:solidFill>
                  <a:srgbClr val="FF0000"/>
                </a:solidFill>
              </a:rPr>
              <a:t>狩猟者の減少・高齢化等</a:t>
            </a:r>
            <a:r>
              <a:rPr lang="ja-JP" altLang="en-US" sz="1200" dirty="0">
                <a:solidFill>
                  <a:schemeClr val="tx1"/>
                </a:solidFill>
              </a:rPr>
              <a:t>により</a:t>
            </a:r>
            <a:r>
              <a:rPr lang="ja-JP" altLang="en-US" sz="1200" dirty="0"/>
              <a:t>鳥獣捕獲の</a:t>
            </a:r>
            <a:r>
              <a:rPr lang="ja-JP" altLang="en-US" sz="1200" dirty="0">
                <a:solidFill>
                  <a:srgbClr val="FF0000"/>
                </a:solidFill>
              </a:rPr>
              <a:t>担い手が減少</a:t>
            </a:r>
            <a:endParaRPr lang="ja-JP" altLang="en-US" sz="1200" b="1" dirty="0">
              <a:solidFill>
                <a:schemeClr val="tx1"/>
              </a:solidFill>
            </a:endParaRPr>
          </a:p>
        </p:txBody>
      </p:sp>
      <p:sp>
        <p:nvSpPr>
          <p:cNvPr id="28" name="正方形/長方形 27">
            <a:extLst>
              <a:ext uri="{FF2B5EF4-FFF2-40B4-BE49-F238E27FC236}">
                <a16:creationId xmlns:a16="http://schemas.microsoft.com/office/drawing/2014/main" id="{BC736EC7-FB42-4A66-BC5E-76E816B5B6E6}"/>
              </a:ext>
            </a:extLst>
          </p:cNvPr>
          <p:cNvSpPr/>
          <p:nvPr/>
        </p:nvSpPr>
        <p:spPr>
          <a:xfrm>
            <a:off x="95250" y="25400"/>
            <a:ext cx="8940800" cy="379413"/>
          </a:xfrm>
          <a:prstGeom prst="rect">
            <a:avLst/>
          </a:prstGeom>
          <a:gradFill>
            <a:gsLst>
              <a:gs pos="0">
                <a:schemeClr val="accent1">
                  <a:lumMod val="20000"/>
                  <a:lumOff val="80000"/>
                </a:schemeClr>
              </a:gs>
              <a:gs pos="50000">
                <a:schemeClr val="bg1"/>
              </a:gs>
              <a:gs pos="100000">
                <a:schemeClr val="accent1">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500" b="1" dirty="0">
                <a:solidFill>
                  <a:schemeClr val="tx1"/>
                </a:solidFill>
                <a:latin typeface="+mn-ea"/>
              </a:rPr>
              <a:t>鳥獣の保護及び狩猟の適正化に関する法律（鳥獣保護法）の一部を改正する法律について</a:t>
            </a:r>
            <a:r>
              <a:rPr lang="en-US" altLang="ja-JP" sz="1100" dirty="0">
                <a:solidFill>
                  <a:schemeClr val="tx1"/>
                </a:solidFill>
                <a:latin typeface="+mn-ea"/>
              </a:rPr>
              <a:t>【</a:t>
            </a:r>
            <a:r>
              <a:rPr lang="ja-JP" altLang="en-US" sz="1100" dirty="0">
                <a:solidFill>
                  <a:schemeClr val="tx1"/>
                </a:solidFill>
                <a:latin typeface="+mn-ea"/>
              </a:rPr>
              <a:t>平成</a:t>
            </a:r>
            <a:r>
              <a:rPr lang="en-US" altLang="ja-JP" sz="1100" dirty="0">
                <a:solidFill>
                  <a:schemeClr val="tx1"/>
                </a:solidFill>
                <a:latin typeface="+mn-ea"/>
              </a:rPr>
              <a:t>26</a:t>
            </a:r>
            <a:r>
              <a:rPr lang="ja-JP" altLang="en-US" sz="1100" dirty="0">
                <a:solidFill>
                  <a:schemeClr val="tx1"/>
                </a:solidFill>
                <a:latin typeface="+mn-ea"/>
              </a:rPr>
              <a:t>年</a:t>
            </a:r>
            <a:r>
              <a:rPr lang="en-US" altLang="ja-JP" sz="1100" dirty="0">
                <a:solidFill>
                  <a:schemeClr val="tx1"/>
                </a:solidFill>
                <a:latin typeface="+mn-ea"/>
              </a:rPr>
              <a:t>5</a:t>
            </a:r>
            <a:r>
              <a:rPr lang="ja-JP" altLang="en-US" sz="1100" dirty="0">
                <a:solidFill>
                  <a:schemeClr val="tx1"/>
                </a:solidFill>
                <a:latin typeface="+mn-ea"/>
              </a:rPr>
              <a:t>月</a:t>
            </a:r>
            <a:r>
              <a:rPr lang="en-US" altLang="ja-JP" sz="1100" dirty="0">
                <a:solidFill>
                  <a:schemeClr val="tx1"/>
                </a:solidFill>
                <a:latin typeface="+mn-ea"/>
              </a:rPr>
              <a:t>30</a:t>
            </a:r>
            <a:r>
              <a:rPr lang="ja-JP" altLang="en-US" sz="1100" dirty="0">
                <a:solidFill>
                  <a:schemeClr val="tx1"/>
                </a:solidFill>
                <a:latin typeface="+mn-ea"/>
              </a:rPr>
              <a:t>日公布</a:t>
            </a:r>
            <a:r>
              <a:rPr lang="en-US" altLang="ja-JP" sz="1100" dirty="0">
                <a:solidFill>
                  <a:schemeClr val="tx1"/>
                </a:solidFill>
                <a:latin typeface="+mn-ea"/>
              </a:rPr>
              <a:t>】</a:t>
            </a:r>
            <a:endParaRPr lang="ja-JP" altLang="en-US" sz="1100" dirty="0"/>
          </a:p>
        </p:txBody>
      </p:sp>
      <p:sp>
        <p:nvSpPr>
          <p:cNvPr id="29" name="下矢印 28">
            <a:extLst>
              <a:ext uri="{FF2B5EF4-FFF2-40B4-BE49-F238E27FC236}">
                <a16:creationId xmlns:a16="http://schemas.microsoft.com/office/drawing/2014/main" id="{A788A600-2C3A-43FE-805F-16AA7E1F8204}"/>
              </a:ext>
            </a:extLst>
          </p:cNvPr>
          <p:cNvSpPr/>
          <p:nvPr/>
        </p:nvSpPr>
        <p:spPr>
          <a:xfrm>
            <a:off x="3635375" y="1196975"/>
            <a:ext cx="1584325" cy="258763"/>
          </a:xfrm>
          <a:prstGeom prst="downArrow">
            <a:avLst>
              <a:gd name="adj1" fmla="val 57586"/>
              <a:gd name="adj2" fmla="val 53135"/>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30" name="テキスト ボックス 2">
            <a:extLst>
              <a:ext uri="{FF2B5EF4-FFF2-40B4-BE49-F238E27FC236}">
                <a16:creationId xmlns:a16="http://schemas.microsoft.com/office/drawing/2014/main" id="{8C19AB70-416D-4019-8108-319B2D41C1A1}"/>
              </a:ext>
            </a:extLst>
          </p:cNvPr>
          <p:cNvSpPr txBox="1">
            <a:spLocks noChangeArrowheads="1"/>
          </p:cNvSpPr>
          <p:nvPr/>
        </p:nvSpPr>
        <p:spPr bwMode="auto">
          <a:xfrm>
            <a:off x="4429125" y="1479550"/>
            <a:ext cx="38147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auto">
              <a:lnSpc>
                <a:spcPts val="1600"/>
              </a:lnSpc>
              <a:spcBef>
                <a:spcPts val="0"/>
              </a:spcBef>
              <a:spcAft>
                <a:spcPts val="0"/>
              </a:spcAft>
              <a:defRPr/>
            </a:pPr>
            <a:r>
              <a:rPr lang="ja-JP" altLang="en-US" sz="1400" b="1" dirty="0"/>
              <a:t>３．指定管理鳥獣捕獲等事業の創設</a:t>
            </a:r>
            <a:endParaRPr lang="en-US" altLang="ja-JP" sz="1400" b="1" dirty="0"/>
          </a:p>
          <a:p>
            <a:pPr marL="87313" indent="-87313" fontAlgn="auto">
              <a:lnSpc>
                <a:spcPts val="1600"/>
              </a:lnSpc>
              <a:spcBef>
                <a:spcPts val="0"/>
              </a:spcBef>
              <a:spcAft>
                <a:spcPts val="0"/>
              </a:spcAft>
              <a:defRPr/>
            </a:pPr>
            <a:r>
              <a:rPr lang="ja-JP" altLang="en-US" sz="1300" dirty="0"/>
              <a:t>　　</a:t>
            </a:r>
            <a:r>
              <a:rPr lang="ja-JP" altLang="en-US" sz="1200" u="sng" dirty="0">
                <a:solidFill>
                  <a:srgbClr val="FF0000"/>
                </a:solidFill>
              </a:rPr>
              <a:t>集中的かつ広域的に管理を図る必要</a:t>
            </a:r>
            <a:r>
              <a:rPr lang="ja-JP" altLang="en-US" sz="1200" dirty="0"/>
              <a:t>があるとして環境大臣が定めた鳥獣（指定管理鳥獣）について、</a:t>
            </a:r>
            <a:r>
              <a:rPr lang="ja-JP" altLang="ja-JP" sz="1200" u="sng" dirty="0">
                <a:solidFill>
                  <a:srgbClr val="FF0000"/>
                </a:solidFill>
              </a:rPr>
              <a:t>都道府県又は国が捕獲等をする事業</a:t>
            </a:r>
            <a:r>
              <a:rPr lang="ja-JP" altLang="en-US" sz="1200" u="sng" dirty="0">
                <a:solidFill>
                  <a:srgbClr val="FF0000"/>
                </a:solidFill>
              </a:rPr>
              <a:t>（指定管理鳥獣捕獲等事業）</a:t>
            </a:r>
            <a:r>
              <a:rPr lang="ja-JP" altLang="ja-JP" sz="1200" u="sng" dirty="0">
                <a:solidFill>
                  <a:srgbClr val="FF0000"/>
                </a:solidFill>
              </a:rPr>
              <a:t>を</a:t>
            </a:r>
            <a:r>
              <a:rPr lang="ja-JP" altLang="en-US" sz="1200" u="sng" dirty="0">
                <a:solidFill>
                  <a:srgbClr val="FF0000"/>
                </a:solidFill>
              </a:rPr>
              <a:t>実施する</a:t>
            </a:r>
            <a:r>
              <a:rPr lang="ja-JP" altLang="ja-JP" sz="1200" u="sng" dirty="0">
                <a:solidFill>
                  <a:srgbClr val="FF0000"/>
                </a:solidFill>
              </a:rPr>
              <a:t>ことができる</a:t>
            </a:r>
            <a:r>
              <a:rPr lang="ja-JP" altLang="ja-JP" sz="1200" dirty="0"/>
              <a:t>ことと</a:t>
            </a:r>
            <a:r>
              <a:rPr lang="ja-JP" altLang="en-US" sz="1200" dirty="0"/>
              <a:t>する。当該事業については、①捕獲等の許可を不要とする。②</a:t>
            </a:r>
            <a:r>
              <a:rPr lang="ja-JP" altLang="en-US" sz="1200" u="sng" dirty="0">
                <a:solidFill>
                  <a:srgbClr val="FF0000"/>
                </a:solidFill>
              </a:rPr>
              <a:t>一定の条件下</a:t>
            </a:r>
            <a:r>
              <a:rPr lang="en-US" altLang="ja-JP" sz="1200" u="sng" baseline="30000" dirty="0">
                <a:solidFill>
                  <a:srgbClr val="FF0000"/>
                </a:solidFill>
              </a:rPr>
              <a:t>※</a:t>
            </a:r>
            <a:r>
              <a:rPr lang="ja-JP" altLang="en-US" sz="1200" u="sng" dirty="0">
                <a:solidFill>
                  <a:srgbClr val="FF0000"/>
                </a:solidFill>
              </a:rPr>
              <a:t>で夜間銃猟を可能とする等の規制緩和</a:t>
            </a:r>
            <a:r>
              <a:rPr lang="ja-JP" altLang="en-US" sz="1200" dirty="0"/>
              <a:t>を行う。</a:t>
            </a:r>
            <a:endParaRPr lang="en-US" altLang="ja-JP" sz="1200" dirty="0"/>
          </a:p>
          <a:p>
            <a:pPr marL="87313" indent="-87313" fontAlgn="auto">
              <a:lnSpc>
                <a:spcPts val="1600"/>
              </a:lnSpc>
              <a:spcBef>
                <a:spcPts val="0"/>
              </a:spcBef>
              <a:spcAft>
                <a:spcPts val="0"/>
              </a:spcAft>
              <a:defRPr/>
            </a:pPr>
            <a:r>
              <a:rPr lang="ja-JP" altLang="en-US" sz="1200" dirty="0"/>
              <a:t>　（第</a:t>
            </a:r>
            <a:r>
              <a:rPr lang="en-US" altLang="ja-JP" sz="1200" dirty="0">
                <a:latin typeface="+mn-ea"/>
                <a:ea typeface="+mn-ea"/>
              </a:rPr>
              <a:t>14</a:t>
            </a:r>
            <a:r>
              <a:rPr lang="ja-JP" altLang="en-US" sz="1200" dirty="0"/>
              <a:t>条の２）</a:t>
            </a:r>
            <a:endParaRPr lang="en-US" altLang="ja-JP" sz="1200" dirty="0"/>
          </a:p>
        </p:txBody>
      </p:sp>
      <p:sp>
        <p:nvSpPr>
          <p:cNvPr id="31" name="テキスト ボックス 30">
            <a:extLst>
              <a:ext uri="{FF2B5EF4-FFF2-40B4-BE49-F238E27FC236}">
                <a16:creationId xmlns:a16="http://schemas.microsoft.com/office/drawing/2014/main" id="{BF203F72-7C72-4C99-B0FE-84C44DDB454C}"/>
              </a:ext>
            </a:extLst>
          </p:cNvPr>
          <p:cNvSpPr txBox="1"/>
          <p:nvPr/>
        </p:nvSpPr>
        <p:spPr>
          <a:xfrm>
            <a:off x="88900" y="1468438"/>
            <a:ext cx="4319588" cy="1528762"/>
          </a:xfrm>
          <a:prstGeom prst="rect">
            <a:avLst/>
          </a:prstGeom>
          <a:noFill/>
        </p:spPr>
        <p:txBody>
          <a:bodyPr>
            <a:spAutoFit/>
          </a:bodyPr>
          <a:lstStyle/>
          <a:p>
            <a:pPr eaLnBrk="1" fontAlgn="auto" hangingPunct="1">
              <a:lnSpc>
                <a:spcPts val="1600"/>
              </a:lnSpc>
              <a:spcBef>
                <a:spcPts val="0"/>
              </a:spcBef>
              <a:spcAft>
                <a:spcPts val="0"/>
              </a:spcAft>
              <a:defRPr/>
            </a:pPr>
            <a:r>
              <a:rPr lang="ja-JP" altLang="en-US" sz="1400" b="1" dirty="0">
                <a:latin typeface="+mn-lt"/>
                <a:ea typeface="+mn-ea"/>
              </a:rPr>
              <a:t>１．題名、目的等の改正</a:t>
            </a:r>
            <a:endParaRPr lang="en-US" altLang="ja-JP" sz="1400" b="1" dirty="0">
              <a:latin typeface="+mn-lt"/>
              <a:ea typeface="+mn-ea"/>
            </a:endParaRPr>
          </a:p>
          <a:p>
            <a:pPr marL="87313" algn="just" eaLnBrk="1" fontAlgn="auto" hangingPunct="1">
              <a:lnSpc>
                <a:spcPts val="1600"/>
              </a:lnSpc>
              <a:spcBef>
                <a:spcPts val="0"/>
              </a:spcBef>
              <a:spcAft>
                <a:spcPts val="0"/>
              </a:spcAft>
              <a:defRPr/>
            </a:pPr>
            <a:r>
              <a:rPr lang="ja-JP" altLang="en-US" sz="1400" dirty="0">
                <a:latin typeface="+mn-lt"/>
                <a:ea typeface="+mn-ea"/>
              </a:rPr>
              <a:t>　</a:t>
            </a:r>
            <a:r>
              <a:rPr lang="ja-JP" altLang="ja-JP" sz="1200" dirty="0">
                <a:latin typeface="+mn-lt"/>
                <a:ea typeface="+mn-ea"/>
              </a:rPr>
              <a:t>その数が著しく増加し</a:t>
            </a:r>
            <a:r>
              <a:rPr lang="ja-JP" altLang="en-US" sz="1200" dirty="0">
                <a:latin typeface="+mn-lt"/>
                <a:ea typeface="+mn-ea"/>
              </a:rPr>
              <a:t>、</a:t>
            </a:r>
            <a:r>
              <a:rPr lang="ja-JP" altLang="ja-JP" sz="1200" dirty="0">
                <a:latin typeface="+mn-lt"/>
                <a:ea typeface="+mn-ea"/>
              </a:rPr>
              <a:t>又はその生息</a:t>
            </a:r>
            <a:r>
              <a:rPr lang="ja-JP" altLang="en-US" sz="1200" dirty="0">
                <a:latin typeface="+mn-lt"/>
                <a:ea typeface="+mn-ea"/>
              </a:rPr>
              <a:t>地の範囲が</a:t>
            </a:r>
            <a:r>
              <a:rPr lang="ja-JP" altLang="ja-JP" sz="1200" dirty="0">
                <a:latin typeface="+mn-lt"/>
                <a:ea typeface="+mn-ea"/>
              </a:rPr>
              <a:t>拡大している鳥獣による生活環境、農林水産</a:t>
            </a:r>
            <a:r>
              <a:rPr lang="ja-JP" altLang="en-US" sz="1200" dirty="0">
                <a:latin typeface="+mn-lt"/>
                <a:ea typeface="+mn-ea"/>
              </a:rPr>
              <a:t>業</a:t>
            </a:r>
            <a:r>
              <a:rPr lang="ja-JP" altLang="ja-JP" sz="1200" dirty="0">
                <a:latin typeface="+mn-lt"/>
                <a:ea typeface="+mn-ea"/>
              </a:rPr>
              <a:t>又は生態系に係る被害に対処するた</a:t>
            </a:r>
            <a:r>
              <a:rPr lang="ja-JP" altLang="en-US" sz="1200" dirty="0">
                <a:latin typeface="+mn-lt"/>
                <a:ea typeface="+mn-ea"/>
              </a:rPr>
              <a:t>めの措置を法に位置付けるため</a:t>
            </a:r>
            <a:r>
              <a:rPr lang="ja-JP" altLang="ja-JP" sz="1200" dirty="0">
                <a:latin typeface="+mn-lt"/>
                <a:ea typeface="+mn-ea"/>
              </a:rPr>
              <a:t>、</a:t>
            </a:r>
            <a:r>
              <a:rPr lang="ja-JP" altLang="ja-JP" sz="1200" u="sng" dirty="0">
                <a:latin typeface="+mn-lt"/>
                <a:ea typeface="+mn-ea"/>
              </a:rPr>
              <a:t>法の題名を</a:t>
            </a:r>
            <a:r>
              <a:rPr lang="ja-JP" altLang="en-US" sz="1200" u="sng" dirty="0">
                <a:latin typeface="+mn-lt"/>
                <a:ea typeface="+mn-ea"/>
              </a:rPr>
              <a:t>「</a:t>
            </a:r>
            <a:r>
              <a:rPr lang="ja-JP" altLang="ja-JP" sz="1200" u="sng" dirty="0">
                <a:solidFill>
                  <a:srgbClr val="FF0000"/>
                </a:solidFill>
                <a:latin typeface="+mn-lt"/>
                <a:ea typeface="+mn-ea"/>
              </a:rPr>
              <a:t>鳥獣の保護及び管理並びに狩猟の適正化に関する法律</a:t>
            </a:r>
            <a:r>
              <a:rPr lang="ja-JP" altLang="en-US" sz="1200" u="sng" dirty="0">
                <a:latin typeface="+mn-lt"/>
                <a:ea typeface="+mn-ea"/>
              </a:rPr>
              <a:t>」</a:t>
            </a:r>
            <a:r>
              <a:rPr lang="ja-JP" altLang="ja-JP" sz="1200" dirty="0">
                <a:latin typeface="+mn-lt"/>
                <a:ea typeface="+mn-ea"/>
              </a:rPr>
              <a:t>に改め、</a:t>
            </a:r>
            <a:r>
              <a:rPr lang="ja-JP" altLang="en-US" sz="1200" u="sng" dirty="0">
                <a:solidFill>
                  <a:srgbClr val="FF0000"/>
                </a:solidFill>
                <a:latin typeface="+mn-lt"/>
                <a:ea typeface="+mn-ea"/>
              </a:rPr>
              <a:t>法</a:t>
            </a:r>
            <a:r>
              <a:rPr lang="ja-JP" altLang="ja-JP" sz="1200" u="sng" dirty="0">
                <a:solidFill>
                  <a:srgbClr val="FF0000"/>
                </a:solidFill>
                <a:latin typeface="+mn-lt"/>
                <a:ea typeface="+mn-ea"/>
              </a:rPr>
              <a:t>目的</a:t>
            </a:r>
            <a:r>
              <a:rPr lang="ja-JP" altLang="en-US" sz="1200" u="sng" dirty="0">
                <a:solidFill>
                  <a:srgbClr val="FF0000"/>
                </a:solidFill>
                <a:latin typeface="+mn-lt"/>
                <a:ea typeface="+mn-ea"/>
              </a:rPr>
              <a:t>に鳥獣の管理</a:t>
            </a:r>
            <a:r>
              <a:rPr lang="ja-JP" altLang="en-US" sz="1200" dirty="0">
                <a:latin typeface="+mn-lt"/>
                <a:ea typeface="+mn-ea"/>
              </a:rPr>
              <a:t>を加える（第１条）。これに伴い、鳥獣の「保護」及び「管理」の定義を規定する（第２条）。</a:t>
            </a:r>
            <a:endParaRPr lang="en-US" altLang="ja-JP" sz="1200" dirty="0">
              <a:latin typeface="+mn-lt"/>
              <a:ea typeface="+mn-ea"/>
            </a:endParaRPr>
          </a:p>
        </p:txBody>
      </p:sp>
      <p:sp>
        <p:nvSpPr>
          <p:cNvPr id="32" name="テキスト ボックス 31">
            <a:extLst>
              <a:ext uri="{FF2B5EF4-FFF2-40B4-BE49-F238E27FC236}">
                <a16:creationId xmlns:a16="http://schemas.microsoft.com/office/drawing/2014/main" id="{7199CC70-E52D-4F38-967F-73E950CF5854}"/>
              </a:ext>
            </a:extLst>
          </p:cNvPr>
          <p:cNvSpPr txBox="1"/>
          <p:nvPr/>
        </p:nvSpPr>
        <p:spPr>
          <a:xfrm>
            <a:off x="179388" y="2943225"/>
            <a:ext cx="4229100" cy="1349375"/>
          </a:xfrm>
          <a:prstGeom prst="rect">
            <a:avLst/>
          </a:prstGeom>
          <a:noFill/>
          <a:ln w="3175">
            <a:solidFill>
              <a:schemeClr val="tx1"/>
            </a:solidFill>
            <a:prstDash val="dash"/>
          </a:ln>
        </p:spPr>
        <p:txBody>
          <a:bodyPr>
            <a:spAutoFit/>
          </a:bodyPr>
          <a:lstStyle/>
          <a:p>
            <a:pPr indent="1588" eaLnBrk="1" fontAlgn="auto" hangingPunct="1">
              <a:lnSpc>
                <a:spcPts val="1400"/>
              </a:lnSpc>
              <a:spcBef>
                <a:spcPts val="0"/>
              </a:spcBef>
              <a:spcAft>
                <a:spcPts val="0"/>
              </a:spcAft>
              <a:defRPr/>
            </a:pPr>
            <a:r>
              <a:rPr lang="en-US" altLang="ja-JP" sz="1000" dirty="0">
                <a:latin typeface="+mn-lt"/>
                <a:ea typeface="+mn-ea"/>
              </a:rPr>
              <a:t>【</a:t>
            </a:r>
            <a:r>
              <a:rPr lang="ja-JP" altLang="en-US" sz="1000" dirty="0">
                <a:latin typeface="+mn-lt"/>
                <a:ea typeface="+mn-ea"/>
              </a:rPr>
              <a:t>定義</a:t>
            </a:r>
            <a:r>
              <a:rPr lang="en-US" altLang="ja-JP" sz="1000" dirty="0">
                <a:latin typeface="+mn-lt"/>
                <a:ea typeface="+mn-ea"/>
              </a:rPr>
              <a:t>】</a:t>
            </a:r>
            <a:r>
              <a:rPr lang="ja-JP" altLang="en-US" sz="1000" dirty="0">
                <a:latin typeface="+mn-lt"/>
                <a:ea typeface="+mn-ea"/>
              </a:rPr>
              <a:t>　生物多様性の確保、生活環境の保全又は農林水産業の健全な発　展を図る観点から、</a:t>
            </a:r>
            <a:endParaRPr lang="en-US" altLang="ja-JP" sz="1000" dirty="0">
              <a:latin typeface="+mn-lt"/>
              <a:ea typeface="+mn-ea"/>
            </a:endParaRPr>
          </a:p>
          <a:p>
            <a:pPr marL="714375" indent="-712788" algn="just" eaLnBrk="1" fontAlgn="auto" hangingPunct="1">
              <a:lnSpc>
                <a:spcPts val="1400"/>
              </a:lnSpc>
              <a:spcBef>
                <a:spcPts val="0"/>
              </a:spcBef>
              <a:spcAft>
                <a:spcPts val="0"/>
              </a:spcAft>
              <a:defRPr/>
            </a:pPr>
            <a:r>
              <a:rPr lang="ja-JP" altLang="en-US" sz="1000" dirty="0">
                <a:latin typeface="+mn-lt"/>
                <a:ea typeface="+mn-ea"/>
              </a:rPr>
              <a:t>鳥獣の保護：その</a:t>
            </a:r>
            <a:r>
              <a:rPr lang="ja-JP" altLang="en-US" sz="1000" u="sng" dirty="0">
                <a:latin typeface="+mn-lt"/>
                <a:ea typeface="+mn-ea"/>
              </a:rPr>
              <a:t>生息数</a:t>
            </a:r>
            <a:r>
              <a:rPr lang="ja-JP" altLang="en-US" sz="1000" dirty="0">
                <a:latin typeface="+mn-lt"/>
                <a:ea typeface="+mn-ea"/>
              </a:rPr>
              <a:t>を適正な水準に</a:t>
            </a:r>
            <a:r>
              <a:rPr lang="ja-JP" altLang="en-US" sz="1000" u="sng" dirty="0">
                <a:latin typeface="+mn-lt"/>
                <a:ea typeface="+mn-ea"/>
              </a:rPr>
              <a:t>増加</a:t>
            </a:r>
            <a:r>
              <a:rPr lang="ja-JP" altLang="en-US" sz="1000" dirty="0">
                <a:latin typeface="+mn-lt"/>
                <a:ea typeface="+mn-ea"/>
              </a:rPr>
              <a:t>させ、若しくはその</a:t>
            </a:r>
            <a:r>
              <a:rPr lang="ja-JP" altLang="en-US" sz="1000" u="sng" dirty="0">
                <a:latin typeface="+mn-lt"/>
                <a:ea typeface="+mn-ea"/>
              </a:rPr>
              <a:t>生息地</a:t>
            </a:r>
            <a:r>
              <a:rPr lang="ja-JP" altLang="en-US" sz="1000" dirty="0">
                <a:latin typeface="+mn-lt"/>
                <a:ea typeface="+mn-ea"/>
              </a:rPr>
              <a:t>を適正な範囲に</a:t>
            </a:r>
            <a:r>
              <a:rPr lang="ja-JP" altLang="en-US" sz="1000" u="sng" dirty="0">
                <a:latin typeface="+mn-lt"/>
                <a:ea typeface="+mn-ea"/>
              </a:rPr>
              <a:t>拡大</a:t>
            </a:r>
            <a:r>
              <a:rPr lang="ja-JP" altLang="en-US" sz="1000" dirty="0">
                <a:latin typeface="+mn-lt"/>
                <a:ea typeface="+mn-ea"/>
              </a:rPr>
              <a:t>させること又はその</a:t>
            </a:r>
            <a:r>
              <a:rPr lang="ja-JP" altLang="en-US" sz="1000" u="sng" dirty="0">
                <a:latin typeface="+mn-lt"/>
                <a:ea typeface="+mn-ea"/>
              </a:rPr>
              <a:t>生息数</a:t>
            </a:r>
            <a:r>
              <a:rPr lang="ja-JP" altLang="en-US" sz="1000" dirty="0">
                <a:latin typeface="+mn-lt"/>
                <a:ea typeface="+mn-ea"/>
              </a:rPr>
              <a:t>の水準及びその</a:t>
            </a:r>
            <a:r>
              <a:rPr lang="ja-JP" altLang="en-US" sz="1000" u="sng" dirty="0">
                <a:latin typeface="+mn-lt"/>
                <a:ea typeface="+mn-ea"/>
              </a:rPr>
              <a:t>生息地</a:t>
            </a:r>
            <a:r>
              <a:rPr lang="ja-JP" altLang="en-US" sz="1000" dirty="0">
                <a:latin typeface="+mn-lt"/>
                <a:ea typeface="+mn-ea"/>
              </a:rPr>
              <a:t>の範囲を</a:t>
            </a:r>
            <a:r>
              <a:rPr lang="ja-JP" altLang="en-US" sz="1000" u="sng" dirty="0">
                <a:latin typeface="+mn-lt"/>
                <a:ea typeface="+mn-ea"/>
              </a:rPr>
              <a:t>維持</a:t>
            </a:r>
            <a:r>
              <a:rPr lang="ja-JP" altLang="en-US" sz="1000" dirty="0">
                <a:latin typeface="+mn-lt"/>
                <a:ea typeface="+mn-ea"/>
              </a:rPr>
              <a:t>すること</a:t>
            </a:r>
            <a:endParaRPr lang="en-US" altLang="ja-JP" sz="1000" dirty="0">
              <a:latin typeface="+mn-lt"/>
              <a:ea typeface="+mn-ea"/>
            </a:endParaRPr>
          </a:p>
          <a:p>
            <a:pPr indent="1588" eaLnBrk="1" fontAlgn="auto" hangingPunct="1">
              <a:lnSpc>
                <a:spcPts val="1400"/>
              </a:lnSpc>
              <a:spcBef>
                <a:spcPts val="0"/>
              </a:spcBef>
              <a:spcAft>
                <a:spcPts val="0"/>
              </a:spcAft>
              <a:defRPr/>
            </a:pPr>
            <a:r>
              <a:rPr lang="ja-JP" altLang="en-US" sz="1000" dirty="0">
                <a:latin typeface="+mn-lt"/>
                <a:ea typeface="+mn-ea"/>
              </a:rPr>
              <a:t>鳥獣の管理：その</a:t>
            </a:r>
            <a:r>
              <a:rPr lang="ja-JP" altLang="en-US" sz="1000" u="sng" dirty="0">
                <a:latin typeface="+mn-lt"/>
                <a:ea typeface="+mn-ea"/>
              </a:rPr>
              <a:t>生息数</a:t>
            </a:r>
            <a:r>
              <a:rPr lang="ja-JP" altLang="en-US" sz="1000" dirty="0">
                <a:latin typeface="+mn-lt"/>
                <a:ea typeface="+mn-ea"/>
              </a:rPr>
              <a:t>を適正な水準に</a:t>
            </a:r>
            <a:r>
              <a:rPr lang="ja-JP" altLang="en-US" sz="1000" u="sng" dirty="0">
                <a:latin typeface="+mn-lt"/>
                <a:ea typeface="+mn-ea"/>
              </a:rPr>
              <a:t>減少</a:t>
            </a:r>
            <a:r>
              <a:rPr lang="ja-JP" altLang="en-US" sz="1000" dirty="0">
                <a:latin typeface="+mn-lt"/>
                <a:ea typeface="+mn-ea"/>
              </a:rPr>
              <a:t>させ、又はその</a:t>
            </a:r>
            <a:r>
              <a:rPr lang="ja-JP" altLang="en-US" sz="1000" u="sng" dirty="0">
                <a:latin typeface="+mn-lt"/>
                <a:ea typeface="+mn-ea"/>
              </a:rPr>
              <a:t>生息地</a:t>
            </a:r>
            <a:r>
              <a:rPr lang="ja-JP" altLang="en-US" sz="1000" dirty="0">
                <a:latin typeface="+mn-lt"/>
                <a:ea typeface="+mn-ea"/>
              </a:rPr>
              <a:t>を適正</a:t>
            </a:r>
            <a:endParaRPr lang="en-US" altLang="ja-JP" sz="1000" dirty="0">
              <a:latin typeface="+mn-lt"/>
              <a:ea typeface="+mn-ea"/>
            </a:endParaRPr>
          </a:p>
          <a:p>
            <a:pPr indent="1588" eaLnBrk="1" fontAlgn="auto" hangingPunct="1">
              <a:lnSpc>
                <a:spcPts val="1400"/>
              </a:lnSpc>
              <a:spcBef>
                <a:spcPts val="0"/>
              </a:spcBef>
              <a:spcAft>
                <a:spcPts val="0"/>
              </a:spcAft>
              <a:defRPr/>
            </a:pPr>
            <a:r>
              <a:rPr lang="ja-JP" altLang="en-US" sz="1000" dirty="0">
                <a:latin typeface="+mn-lt"/>
                <a:ea typeface="+mn-ea"/>
              </a:rPr>
              <a:t>　　　　　　　　な範囲に</a:t>
            </a:r>
            <a:r>
              <a:rPr lang="ja-JP" altLang="en-US" sz="1000" u="sng" dirty="0">
                <a:latin typeface="+mn-lt"/>
                <a:ea typeface="+mn-ea"/>
              </a:rPr>
              <a:t>縮小</a:t>
            </a:r>
            <a:r>
              <a:rPr lang="ja-JP" altLang="en-US" sz="1000" dirty="0">
                <a:latin typeface="+mn-lt"/>
                <a:ea typeface="+mn-ea"/>
              </a:rPr>
              <a:t>させること　</a:t>
            </a:r>
            <a:endParaRPr lang="en-US" altLang="ja-JP" sz="1000" dirty="0">
              <a:latin typeface="+mn-lt"/>
              <a:ea typeface="+mn-ea"/>
            </a:endParaRPr>
          </a:p>
        </p:txBody>
      </p:sp>
      <p:sp>
        <p:nvSpPr>
          <p:cNvPr id="33" name="テキスト ボックス 32">
            <a:extLst>
              <a:ext uri="{FF2B5EF4-FFF2-40B4-BE49-F238E27FC236}">
                <a16:creationId xmlns:a16="http://schemas.microsoft.com/office/drawing/2014/main" id="{8410AED4-C1EE-499F-A7E9-0FBDCE8A6E55}"/>
              </a:ext>
            </a:extLst>
          </p:cNvPr>
          <p:cNvSpPr txBox="1"/>
          <p:nvPr/>
        </p:nvSpPr>
        <p:spPr>
          <a:xfrm>
            <a:off x="107950" y="4256088"/>
            <a:ext cx="4321175" cy="1117600"/>
          </a:xfrm>
          <a:prstGeom prst="rect">
            <a:avLst/>
          </a:prstGeom>
          <a:noFill/>
        </p:spPr>
        <p:txBody>
          <a:bodyPr>
            <a:spAutoFit/>
          </a:bodyPr>
          <a:lstStyle/>
          <a:p>
            <a:pPr eaLnBrk="1" fontAlgn="auto" hangingPunct="1">
              <a:lnSpc>
                <a:spcPts val="1600"/>
              </a:lnSpc>
              <a:spcBef>
                <a:spcPts val="0"/>
              </a:spcBef>
              <a:spcAft>
                <a:spcPts val="0"/>
              </a:spcAft>
              <a:defRPr/>
            </a:pPr>
            <a:r>
              <a:rPr lang="ja-JP" altLang="en-US" sz="1400" b="1" dirty="0">
                <a:latin typeface="+mn-lt"/>
                <a:ea typeface="+mn-ea"/>
              </a:rPr>
              <a:t>２．施策体系の整理</a:t>
            </a:r>
            <a:endParaRPr lang="en-US" altLang="ja-JP" sz="1400" b="1" dirty="0">
              <a:latin typeface="+mn-lt"/>
              <a:ea typeface="+mn-ea"/>
            </a:endParaRPr>
          </a:p>
          <a:p>
            <a:pPr marL="87313" algn="just" eaLnBrk="1" fontAlgn="auto" hangingPunct="1">
              <a:lnSpc>
                <a:spcPts val="1600"/>
              </a:lnSpc>
              <a:spcBef>
                <a:spcPts val="0"/>
              </a:spcBef>
              <a:spcAft>
                <a:spcPts val="0"/>
              </a:spcAft>
              <a:defRPr/>
            </a:pPr>
            <a:r>
              <a:rPr lang="ja-JP" altLang="en-US" sz="1300" dirty="0">
                <a:latin typeface="+mn-lt"/>
                <a:ea typeface="+mn-ea"/>
              </a:rPr>
              <a:t>　</a:t>
            </a:r>
            <a:r>
              <a:rPr lang="ja-JP" altLang="en-US" sz="1200" dirty="0">
                <a:latin typeface="+mn-lt"/>
                <a:ea typeface="+mn-ea"/>
              </a:rPr>
              <a:t>都道府県知事が鳥獣全般を対象として策定する「鳥獣保護事業計画」を</a:t>
            </a:r>
            <a:r>
              <a:rPr lang="ja-JP" altLang="en-US" sz="1200" u="sng" dirty="0">
                <a:solidFill>
                  <a:srgbClr val="FF0000"/>
                </a:solidFill>
                <a:latin typeface="+mn-lt"/>
                <a:ea typeface="+mn-ea"/>
              </a:rPr>
              <a:t>「鳥獣保護管理事業計画」</a:t>
            </a:r>
            <a:r>
              <a:rPr lang="ja-JP" altLang="en-US" sz="1200" dirty="0">
                <a:latin typeface="+mn-lt"/>
                <a:ea typeface="+mn-ea"/>
              </a:rPr>
              <a:t>に改める（第４条）。また、</a:t>
            </a:r>
            <a:r>
              <a:rPr lang="ja-JP" altLang="en-US" sz="1200" u="sng" dirty="0">
                <a:solidFill>
                  <a:srgbClr val="FF0000"/>
                </a:solidFill>
                <a:latin typeface="+mn-lt"/>
                <a:ea typeface="+mn-ea"/>
              </a:rPr>
              <a:t>特に保護すべき鳥獣のための計画</a:t>
            </a:r>
            <a:r>
              <a:rPr lang="ja-JP" altLang="en-US" sz="1200" dirty="0">
                <a:latin typeface="+mn-lt"/>
                <a:ea typeface="+mn-ea"/>
              </a:rPr>
              <a:t>と、</a:t>
            </a:r>
            <a:r>
              <a:rPr lang="ja-JP" altLang="en-US" sz="1200" u="sng" dirty="0">
                <a:solidFill>
                  <a:srgbClr val="FF0000"/>
                </a:solidFill>
                <a:latin typeface="+mn-lt"/>
                <a:ea typeface="+mn-ea"/>
              </a:rPr>
              <a:t>特に管理すべき鳥獣のための計画</a:t>
            </a:r>
            <a:r>
              <a:rPr lang="ja-JP" altLang="en-US" sz="1200" dirty="0">
                <a:latin typeface="+mn-lt"/>
                <a:ea typeface="+mn-ea"/>
              </a:rPr>
              <a:t>を以下のとおり位置づける（第７条及び第７条の２）。</a:t>
            </a:r>
          </a:p>
        </p:txBody>
      </p:sp>
      <p:graphicFrame>
        <p:nvGraphicFramePr>
          <p:cNvPr id="34" name="表 33">
            <a:extLst>
              <a:ext uri="{FF2B5EF4-FFF2-40B4-BE49-F238E27FC236}">
                <a16:creationId xmlns:a16="http://schemas.microsoft.com/office/drawing/2014/main" id="{E64D92A8-47DA-48C1-8DCE-F75286EBA217}"/>
              </a:ext>
            </a:extLst>
          </p:cNvPr>
          <p:cNvGraphicFramePr>
            <a:graphicFrameLocks noGrp="1"/>
          </p:cNvGraphicFramePr>
          <p:nvPr>
            <p:extLst>
              <p:ext uri="{D42A27DB-BD31-4B8C-83A1-F6EECF244321}">
                <p14:modId xmlns:p14="http://schemas.microsoft.com/office/powerpoint/2010/main" val="3013993991"/>
              </p:ext>
            </p:extLst>
          </p:nvPr>
        </p:nvGraphicFramePr>
        <p:xfrm>
          <a:off x="179388" y="5394325"/>
          <a:ext cx="4237037" cy="914400"/>
        </p:xfrm>
        <a:graphic>
          <a:graphicData uri="http://schemas.openxmlformats.org/drawingml/2006/table">
            <a:tbl>
              <a:tblPr firstRow="1" firstCol="1" bandRow="1"/>
              <a:tblGrid>
                <a:gridCol w="460692">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3035681">
                  <a:extLst>
                    <a:ext uri="{9D8B030D-6E8A-4147-A177-3AD203B41FA5}">
                      <a16:colId xmlns:a16="http://schemas.microsoft.com/office/drawing/2014/main" val="20002"/>
                    </a:ext>
                  </a:extLst>
                </a:gridCol>
              </a:tblGrid>
              <a:tr h="317086">
                <a:tc rowSpan="2">
                  <a:txBody>
                    <a:bodyPr/>
                    <a:lstStyle/>
                    <a:p>
                      <a:pPr algn="ctr">
                        <a:spcAft>
                          <a:spcPts val="0"/>
                        </a:spcAft>
                      </a:pPr>
                      <a:r>
                        <a:rPr lang="ja-JP" sz="1000" kern="100" dirty="0">
                          <a:effectLst/>
                          <a:latin typeface="Century"/>
                          <a:ea typeface="ＭＳ ゴシック"/>
                          <a:cs typeface="Times New Roman"/>
                        </a:rPr>
                        <a:t>都道府県</a:t>
                      </a:r>
                      <a:endParaRPr lang="en-US" altLang="ja-JP" sz="1000" kern="100" dirty="0">
                        <a:effectLst/>
                        <a:latin typeface="Century"/>
                        <a:ea typeface="ＭＳ ゴシック"/>
                        <a:cs typeface="Times New Roman"/>
                      </a:endParaRPr>
                    </a:p>
                    <a:p>
                      <a:pPr algn="ctr">
                        <a:spcAft>
                          <a:spcPts val="0"/>
                        </a:spcAft>
                      </a:pPr>
                      <a:r>
                        <a:rPr lang="ja-JP" altLang="en-US" sz="1000" kern="100" dirty="0">
                          <a:effectLst/>
                          <a:latin typeface="Century"/>
                          <a:ea typeface="ＭＳ ゴシック"/>
                          <a:cs typeface="Times New Roman"/>
                        </a:rPr>
                        <a:t>知事策定</a:t>
                      </a:r>
                      <a:endParaRPr lang="ja-JP" sz="1000" kern="100" dirty="0">
                        <a:effectLst/>
                        <a:latin typeface="Century"/>
                        <a:ea typeface="ＭＳ 明朝"/>
                        <a:cs typeface="Times New Roman"/>
                      </a:endParaRPr>
                    </a:p>
                  </a:txBody>
                  <a:tcPr marL="45875" marR="45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Century"/>
                          <a:ea typeface="ＭＳ ゴシック"/>
                          <a:cs typeface="Times New Roman"/>
                        </a:rPr>
                        <a:t>第一種</a:t>
                      </a:r>
                      <a:endParaRPr lang="en-US" altLang="ja-JP" sz="1000" kern="100" dirty="0">
                        <a:effectLst/>
                        <a:latin typeface="Century"/>
                        <a:ea typeface="ＭＳ ゴシック"/>
                        <a:cs typeface="Times New Roman"/>
                      </a:endParaRPr>
                    </a:p>
                    <a:p>
                      <a:pPr algn="just">
                        <a:spcAft>
                          <a:spcPts val="0"/>
                        </a:spcAft>
                      </a:pPr>
                      <a:r>
                        <a:rPr lang="ja-JP" sz="1000" kern="100" dirty="0">
                          <a:effectLst/>
                          <a:latin typeface="Century"/>
                          <a:ea typeface="ＭＳ ゴシック"/>
                          <a:cs typeface="Times New Roman"/>
                        </a:rPr>
                        <a:t>特定鳥獣</a:t>
                      </a:r>
                      <a:endParaRPr lang="ja-JP" sz="1000" kern="100" dirty="0">
                        <a:effectLst/>
                        <a:latin typeface="Century"/>
                        <a:ea typeface="ＭＳ 明朝"/>
                        <a:cs typeface="Times New Roman"/>
                      </a:endParaRPr>
                    </a:p>
                    <a:p>
                      <a:pPr algn="just">
                        <a:spcAft>
                          <a:spcPts val="0"/>
                        </a:spcAft>
                      </a:pPr>
                      <a:r>
                        <a:rPr lang="ja-JP" sz="1000" kern="100" dirty="0">
                          <a:solidFill>
                            <a:srgbClr val="FF0000"/>
                          </a:solidFill>
                          <a:effectLst/>
                          <a:latin typeface="Century"/>
                          <a:ea typeface="ＭＳ ゴシック"/>
                          <a:cs typeface="Times New Roman"/>
                        </a:rPr>
                        <a:t>保護計画</a:t>
                      </a:r>
                      <a:endParaRPr lang="ja-JP" sz="1000" kern="100" dirty="0">
                        <a:solidFill>
                          <a:srgbClr val="FF0000"/>
                        </a:solidFill>
                        <a:effectLst/>
                        <a:latin typeface="Century"/>
                        <a:ea typeface="ＭＳ 明朝"/>
                        <a:cs typeface="Times New Roman"/>
                      </a:endParaRPr>
                    </a:p>
                  </a:txBody>
                  <a:tcPr marL="45875" marR="45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Century"/>
                          <a:ea typeface="ＭＳ ゴシック"/>
                          <a:cs typeface="Times New Roman"/>
                        </a:rPr>
                        <a:t>その生息数が著しく減少し、又はその生息地の範囲が縮小している鳥獣（第一種特定鳥獣）の保護に関する計画</a:t>
                      </a:r>
                      <a:endParaRPr lang="ja-JP" sz="1000" kern="100" dirty="0">
                        <a:effectLst/>
                        <a:latin typeface="Century"/>
                        <a:ea typeface="ＭＳ 明朝"/>
                        <a:cs typeface="Times New Roman"/>
                      </a:endParaRPr>
                    </a:p>
                  </a:txBody>
                  <a:tcPr marL="45875" marR="45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086">
                <a:tc vMerge="1">
                  <a:txBody>
                    <a:bodyPr/>
                    <a:lstStyle/>
                    <a:p>
                      <a:endParaRPr kumimoji="1" lang="ja-JP" altLang="en-US"/>
                    </a:p>
                  </a:txBody>
                  <a:tcPr/>
                </a:tc>
                <a:tc>
                  <a:txBody>
                    <a:bodyPr/>
                    <a:lstStyle/>
                    <a:p>
                      <a:pPr algn="just">
                        <a:spcAft>
                          <a:spcPts val="0"/>
                        </a:spcAft>
                      </a:pPr>
                      <a:r>
                        <a:rPr lang="ja-JP" sz="1000" kern="100" dirty="0">
                          <a:effectLst/>
                          <a:latin typeface="Century"/>
                          <a:ea typeface="ＭＳ ゴシック"/>
                          <a:cs typeface="Times New Roman"/>
                        </a:rPr>
                        <a:t>第二種</a:t>
                      </a:r>
                      <a:endParaRPr lang="en-US" altLang="ja-JP" sz="1000" kern="100" dirty="0">
                        <a:effectLst/>
                        <a:latin typeface="Century"/>
                        <a:ea typeface="ＭＳ ゴシック"/>
                        <a:cs typeface="Times New Roman"/>
                      </a:endParaRPr>
                    </a:p>
                    <a:p>
                      <a:pPr algn="just">
                        <a:spcAft>
                          <a:spcPts val="0"/>
                        </a:spcAft>
                      </a:pPr>
                      <a:r>
                        <a:rPr lang="ja-JP" sz="1000" kern="100" dirty="0">
                          <a:effectLst/>
                          <a:latin typeface="Century"/>
                          <a:ea typeface="ＭＳ ゴシック"/>
                          <a:cs typeface="Times New Roman"/>
                        </a:rPr>
                        <a:t>特定鳥獣</a:t>
                      </a:r>
                      <a:endParaRPr lang="ja-JP" sz="1000" kern="100" dirty="0">
                        <a:effectLst/>
                        <a:latin typeface="Century"/>
                        <a:ea typeface="ＭＳ 明朝"/>
                        <a:cs typeface="Times New Roman"/>
                      </a:endParaRPr>
                    </a:p>
                    <a:p>
                      <a:pPr algn="just">
                        <a:spcAft>
                          <a:spcPts val="0"/>
                        </a:spcAft>
                      </a:pPr>
                      <a:r>
                        <a:rPr lang="ja-JP" sz="1000" kern="100" dirty="0">
                          <a:solidFill>
                            <a:srgbClr val="FF0000"/>
                          </a:solidFill>
                          <a:effectLst/>
                          <a:latin typeface="Century"/>
                          <a:ea typeface="ＭＳ ゴシック"/>
                          <a:cs typeface="Times New Roman"/>
                        </a:rPr>
                        <a:t>管理計画</a:t>
                      </a:r>
                      <a:endParaRPr lang="ja-JP" sz="1000" kern="100" dirty="0">
                        <a:solidFill>
                          <a:srgbClr val="FF0000"/>
                        </a:solidFill>
                        <a:effectLst/>
                        <a:latin typeface="Century"/>
                        <a:ea typeface="ＭＳ 明朝"/>
                        <a:cs typeface="Times New Roman"/>
                      </a:endParaRPr>
                    </a:p>
                  </a:txBody>
                  <a:tcPr marL="45875" marR="45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Century"/>
                          <a:ea typeface="ＭＳ ゴシック"/>
                          <a:cs typeface="Times New Roman"/>
                        </a:rPr>
                        <a:t>その生息数が著しく増加し、又はその生息地の範囲が拡大している鳥獣（第二種特定鳥獣）の管理に関する</a:t>
                      </a:r>
                      <a:r>
                        <a:rPr lang="ja-JP" altLang="en-US" sz="1000" kern="100" dirty="0">
                          <a:effectLst/>
                          <a:latin typeface="Century"/>
                          <a:ea typeface="ＭＳ ゴシック"/>
                          <a:cs typeface="Times New Roman"/>
                        </a:rPr>
                        <a:t>計画</a:t>
                      </a:r>
                      <a:endParaRPr lang="ja-JP" sz="1000" kern="100" dirty="0">
                        <a:effectLst/>
                        <a:latin typeface="Century"/>
                        <a:ea typeface="ＭＳ 明朝"/>
                        <a:cs typeface="Times New Roman"/>
                      </a:endParaRPr>
                    </a:p>
                  </a:txBody>
                  <a:tcPr marL="45875" marR="45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5" name="テキスト ボックス 2">
            <a:extLst>
              <a:ext uri="{FF2B5EF4-FFF2-40B4-BE49-F238E27FC236}">
                <a16:creationId xmlns:a16="http://schemas.microsoft.com/office/drawing/2014/main" id="{836D9224-F6C0-4726-BF87-2EF1B273EAA4}"/>
              </a:ext>
            </a:extLst>
          </p:cNvPr>
          <p:cNvSpPr txBox="1">
            <a:spLocks noChangeArrowheads="1"/>
          </p:cNvSpPr>
          <p:nvPr/>
        </p:nvSpPr>
        <p:spPr bwMode="auto">
          <a:xfrm>
            <a:off x="4427538" y="3454400"/>
            <a:ext cx="3097212"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auto" hangingPunct="1">
              <a:spcBef>
                <a:spcPts val="0"/>
              </a:spcBef>
              <a:spcAft>
                <a:spcPts val="0"/>
              </a:spcAft>
              <a:defRPr/>
            </a:pPr>
            <a:r>
              <a:rPr lang="ja-JP" altLang="en-US" sz="1400" b="1" dirty="0"/>
              <a:t>４．認定鳥獣捕獲等事業者制度の導入</a:t>
            </a:r>
            <a:endParaRPr lang="en-US" altLang="ja-JP" sz="1400" b="1" dirty="0"/>
          </a:p>
          <a:p>
            <a:pPr eaLnBrk="1" fontAlgn="auto" hangingPunct="1">
              <a:spcBef>
                <a:spcPts val="0"/>
              </a:spcBef>
              <a:spcAft>
                <a:spcPts val="0"/>
              </a:spcAft>
              <a:defRPr/>
            </a:pPr>
            <a:r>
              <a:rPr lang="ja-JP" altLang="en-US" sz="1200" dirty="0"/>
              <a:t>　</a:t>
            </a:r>
            <a:r>
              <a:rPr lang="ja-JP" altLang="en-US" sz="1200" u="sng" dirty="0">
                <a:solidFill>
                  <a:srgbClr val="FF0000"/>
                </a:solidFill>
              </a:rPr>
              <a:t>鳥獣の捕獲等をする事業を実施する者</a:t>
            </a:r>
            <a:r>
              <a:rPr lang="ja-JP" altLang="en-US" sz="1200" dirty="0"/>
              <a:t>は、鳥獣の捕獲等に係る安全管理体制や従事する者の技能及び知識が</a:t>
            </a:r>
            <a:r>
              <a:rPr lang="ja-JP" altLang="en-US" sz="1200" u="sng" dirty="0">
                <a:solidFill>
                  <a:srgbClr val="FF0000"/>
                </a:solidFill>
              </a:rPr>
              <a:t>一定の基準に適合</a:t>
            </a:r>
            <a:r>
              <a:rPr lang="ja-JP" altLang="en-US" sz="1200" dirty="0"/>
              <a:t>していることについて、</a:t>
            </a:r>
            <a:r>
              <a:rPr lang="ja-JP" altLang="en-US" sz="1200" u="sng" dirty="0">
                <a:solidFill>
                  <a:srgbClr val="FF0000"/>
                </a:solidFill>
              </a:rPr>
              <a:t>都道府県知事の認定</a:t>
            </a:r>
            <a:r>
              <a:rPr lang="ja-JP" altLang="en-US" sz="1200" dirty="0"/>
              <a:t>を受けることができることとする（第</a:t>
            </a:r>
            <a:r>
              <a:rPr lang="en-US" altLang="ja-JP" sz="1200" dirty="0">
                <a:latin typeface="+mn-ea"/>
                <a:ea typeface="+mn-ea"/>
              </a:rPr>
              <a:t>18</a:t>
            </a:r>
            <a:r>
              <a:rPr lang="ja-JP" altLang="en-US" sz="1200" dirty="0"/>
              <a:t>条の２から第</a:t>
            </a:r>
            <a:r>
              <a:rPr lang="en-US" altLang="ja-JP" sz="1200" dirty="0">
                <a:latin typeface="+mj-ea"/>
                <a:ea typeface="+mj-ea"/>
              </a:rPr>
              <a:t>18</a:t>
            </a:r>
            <a:r>
              <a:rPr lang="ja-JP" altLang="en-US" sz="1200" dirty="0"/>
              <a:t>条の</a:t>
            </a:r>
            <a:r>
              <a:rPr lang="en-US" altLang="ja-JP" sz="1200" dirty="0">
                <a:latin typeface="+mn-ea"/>
                <a:ea typeface="+mn-ea"/>
              </a:rPr>
              <a:t>10</a:t>
            </a:r>
            <a:r>
              <a:rPr lang="ja-JP" altLang="en-US" sz="1200" dirty="0"/>
              <a:t>）。</a:t>
            </a:r>
          </a:p>
        </p:txBody>
      </p:sp>
      <p:sp>
        <p:nvSpPr>
          <p:cNvPr id="36" name="テキスト ボックス 2">
            <a:extLst>
              <a:ext uri="{FF2B5EF4-FFF2-40B4-BE49-F238E27FC236}">
                <a16:creationId xmlns:a16="http://schemas.microsoft.com/office/drawing/2014/main" id="{46A174BE-E734-4FC8-8605-7B39AC7ABAD2}"/>
              </a:ext>
            </a:extLst>
          </p:cNvPr>
          <p:cNvSpPr txBox="1">
            <a:spLocks noChangeArrowheads="1"/>
          </p:cNvSpPr>
          <p:nvPr/>
        </p:nvSpPr>
        <p:spPr bwMode="auto">
          <a:xfrm>
            <a:off x="4408488" y="4899025"/>
            <a:ext cx="45751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auto" hangingPunct="1">
              <a:spcBef>
                <a:spcPts val="0"/>
              </a:spcBef>
              <a:spcAft>
                <a:spcPts val="0"/>
              </a:spcAft>
              <a:defRPr/>
            </a:pPr>
            <a:r>
              <a:rPr lang="ja-JP" altLang="en-US" sz="1400" b="1" dirty="0"/>
              <a:t>５．住居集合地域等における麻酔銃猟の許可</a:t>
            </a:r>
            <a:endParaRPr lang="en-US" altLang="ja-JP" sz="1400" b="1" dirty="0"/>
          </a:p>
          <a:p>
            <a:pPr marL="87313" algn="just" eaLnBrk="1" fontAlgn="auto" hangingPunct="1">
              <a:spcBef>
                <a:spcPts val="0"/>
              </a:spcBef>
              <a:spcAft>
                <a:spcPts val="0"/>
              </a:spcAft>
              <a:defRPr/>
            </a:pPr>
            <a:r>
              <a:rPr lang="ja-JP" altLang="en-US" sz="1300" dirty="0"/>
              <a:t>　</a:t>
            </a:r>
            <a:r>
              <a:rPr lang="ja-JP" altLang="en-US" sz="1300" u="sng" dirty="0">
                <a:solidFill>
                  <a:srgbClr val="FF0000"/>
                </a:solidFill>
              </a:rPr>
              <a:t>都道府県知事の許可</a:t>
            </a:r>
            <a:r>
              <a:rPr lang="ja-JP" altLang="en-US" sz="1300" dirty="0"/>
              <a:t>を受けた者は、鳥獣による生活環境の被害の防止のため、</a:t>
            </a:r>
            <a:r>
              <a:rPr lang="ja-JP" altLang="en-US" sz="1300" u="sng" dirty="0">
                <a:solidFill>
                  <a:srgbClr val="FF0000"/>
                </a:solidFill>
              </a:rPr>
              <a:t>住居集合地域等</a:t>
            </a:r>
            <a:r>
              <a:rPr lang="ja-JP" altLang="en-US" sz="1300" dirty="0"/>
              <a:t>において</a:t>
            </a:r>
            <a:r>
              <a:rPr lang="ja-JP" altLang="en-US" sz="1300" u="sng" dirty="0">
                <a:solidFill>
                  <a:srgbClr val="FF0000"/>
                </a:solidFill>
              </a:rPr>
              <a:t>麻酔銃による鳥獣の捕獲等</a:t>
            </a:r>
            <a:r>
              <a:rPr lang="ja-JP" altLang="en-US" sz="1300" dirty="0"/>
              <a:t>ができることとする（第</a:t>
            </a:r>
            <a:r>
              <a:rPr lang="en-US" altLang="ja-JP" sz="1300" dirty="0">
                <a:latin typeface="+mj-ea"/>
                <a:ea typeface="+mj-ea"/>
              </a:rPr>
              <a:t>38</a:t>
            </a:r>
            <a:r>
              <a:rPr lang="ja-JP" altLang="en-US" sz="1300" dirty="0"/>
              <a:t>条の２）。</a:t>
            </a:r>
            <a:endParaRPr lang="en-US" altLang="ja-JP" sz="1300" dirty="0"/>
          </a:p>
        </p:txBody>
      </p:sp>
      <p:pic>
        <p:nvPicPr>
          <p:cNvPr id="23582" name="図 145">
            <a:extLst>
              <a:ext uri="{FF2B5EF4-FFF2-40B4-BE49-F238E27FC236}">
                <a16:creationId xmlns:a16="http://schemas.microsoft.com/office/drawing/2014/main" id="{D083F7CA-55B4-4A24-9FD4-4B4794D7B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51"/>
          <a:stretch>
            <a:fillRect/>
          </a:stretch>
        </p:blipFill>
        <p:spPr bwMode="auto">
          <a:xfrm>
            <a:off x="8202613" y="1616075"/>
            <a:ext cx="7810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3" name="テキスト ボックス 2">
            <a:extLst>
              <a:ext uri="{FF2B5EF4-FFF2-40B4-BE49-F238E27FC236}">
                <a16:creationId xmlns:a16="http://schemas.microsoft.com/office/drawing/2014/main" id="{7F502D6E-F042-4127-A0EA-7B28FC3C6907}"/>
              </a:ext>
            </a:extLst>
          </p:cNvPr>
          <p:cNvSpPr txBox="1">
            <a:spLocks noChangeArrowheads="1"/>
          </p:cNvSpPr>
          <p:nvPr/>
        </p:nvSpPr>
        <p:spPr bwMode="auto">
          <a:xfrm>
            <a:off x="8161338" y="2724150"/>
            <a:ext cx="8747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700"/>
              </a:lnSpc>
            </a:pPr>
            <a:r>
              <a:rPr lang="ja-JP" altLang="en-US" sz="700">
                <a:latin typeface="ＭＳ Ｐゴシック" panose="020B0600070205080204" pitchFamily="50" charset="-128"/>
              </a:rPr>
              <a:t>夜間に撮影された</a:t>
            </a:r>
            <a:endParaRPr lang="en-US" altLang="ja-JP" sz="700">
              <a:latin typeface="ＭＳ Ｐゴシック" panose="020B0600070205080204" pitchFamily="50" charset="-128"/>
            </a:endParaRPr>
          </a:p>
          <a:p>
            <a:pPr eaLnBrk="1" hangingPunct="1">
              <a:lnSpc>
                <a:spcPts val="700"/>
              </a:lnSpc>
            </a:pPr>
            <a:r>
              <a:rPr lang="ja-JP" altLang="en-US" sz="700">
                <a:latin typeface="ＭＳ Ｐゴシック" panose="020B0600070205080204" pitchFamily="50" charset="-128"/>
              </a:rPr>
              <a:t>ニホンジカ </a:t>
            </a:r>
          </a:p>
        </p:txBody>
      </p:sp>
      <p:sp>
        <p:nvSpPr>
          <p:cNvPr id="23584" name="テキスト ボックス 2">
            <a:extLst>
              <a:ext uri="{FF2B5EF4-FFF2-40B4-BE49-F238E27FC236}">
                <a16:creationId xmlns:a16="http://schemas.microsoft.com/office/drawing/2014/main" id="{E6C58512-0B5A-46CD-BBEA-E595A0DDC6DB}"/>
              </a:ext>
            </a:extLst>
          </p:cNvPr>
          <p:cNvSpPr txBox="1">
            <a:spLocks noChangeArrowheads="1"/>
          </p:cNvSpPr>
          <p:nvPr/>
        </p:nvSpPr>
        <p:spPr bwMode="auto">
          <a:xfrm>
            <a:off x="7524750" y="4541838"/>
            <a:ext cx="1511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700"/>
              </a:lnSpc>
            </a:pPr>
            <a:r>
              <a:rPr lang="ja-JP" altLang="en-US" sz="700">
                <a:latin typeface="ＭＳ Ｐゴシック" panose="020B0600070205080204" pitchFamily="50" charset="-128"/>
              </a:rPr>
              <a:t>閉鎖車道を活用し、車両で移動し捕獲・回収</a:t>
            </a:r>
          </a:p>
        </p:txBody>
      </p:sp>
      <p:pic>
        <p:nvPicPr>
          <p:cNvPr id="23585" name="図 7">
            <a:extLst>
              <a:ext uri="{FF2B5EF4-FFF2-40B4-BE49-F238E27FC236}">
                <a16:creationId xmlns:a16="http://schemas.microsoft.com/office/drawing/2014/main" id="{3045A8CB-80E2-4162-A781-AEEF0B66E60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472363" y="3573463"/>
            <a:ext cx="1511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2">
            <a:extLst>
              <a:ext uri="{FF2B5EF4-FFF2-40B4-BE49-F238E27FC236}">
                <a16:creationId xmlns:a16="http://schemas.microsoft.com/office/drawing/2014/main" id="{9A80148A-796D-4122-93CD-1EAE5AA2E7DF}"/>
              </a:ext>
            </a:extLst>
          </p:cNvPr>
          <p:cNvSpPr txBox="1">
            <a:spLocks noChangeArrowheads="1"/>
          </p:cNvSpPr>
          <p:nvPr/>
        </p:nvSpPr>
        <p:spPr bwMode="auto">
          <a:xfrm>
            <a:off x="4408488" y="5786438"/>
            <a:ext cx="4124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indent="-87313"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just" eaLnBrk="1" fontAlgn="auto" hangingPunct="1">
              <a:spcBef>
                <a:spcPts val="0"/>
              </a:spcBef>
              <a:spcAft>
                <a:spcPts val="0"/>
              </a:spcAft>
              <a:defRPr/>
            </a:pPr>
            <a:r>
              <a:rPr lang="ja-JP" altLang="en-US" sz="1400" b="1" dirty="0"/>
              <a:t>６．</a:t>
            </a:r>
            <a:r>
              <a:rPr lang="ja-JP" altLang="en-US" sz="1400" u="sng" dirty="0">
                <a:solidFill>
                  <a:srgbClr val="FF0000"/>
                </a:solidFill>
              </a:rPr>
              <a:t>網猟免許</a:t>
            </a:r>
            <a:r>
              <a:rPr lang="ja-JP" altLang="en-US" sz="1400" dirty="0"/>
              <a:t>及び</a:t>
            </a:r>
            <a:r>
              <a:rPr lang="ja-JP" altLang="en-US" sz="1400" u="sng" dirty="0">
                <a:solidFill>
                  <a:srgbClr val="FF0000"/>
                </a:solidFill>
              </a:rPr>
              <a:t>わな猟免許</a:t>
            </a:r>
            <a:r>
              <a:rPr lang="ja-JP" altLang="en-US" sz="1400" dirty="0"/>
              <a:t>の</a:t>
            </a:r>
            <a:r>
              <a:rPr lang="ja-JP" altLang="en-US" sz="1400" u="sng" dirty="0">
                <a:solidFill>
                  <a:srgbClr val="FF0000"/>
                </a:solidFill>
              </a:rPr>
              <a:t>取得年齢の引き下げ</a:t>
            </a:r>
            <a:r>
              <a:rPr lang="ja-JP" altLang="en-US" sz="1300" dirty="0"/>
              <a:t>（</a:t>
            </a:r>
            <a:r>
              <a:rPr lang="en-US" altLang="ja-JP" sz="1300" dirty="0">
                <a:latin typeface="+mj-ea"/>
                <a:ea typeface="+mj-ea"/>
              </a:rPr>
              <a:t>20</a:t>
            </a:r>
            <a:r>
              <a:rPr lang="ja-JP" altLang="en-US" sz="1300" dirty="0"/>
              <a:t>歳以上→</a:t>
            </a:r>
            <a:r>
              <a:rPr lang="en-US" altLang="ja-JP" sz="1300" dirty="0">
                <a:latin typeface="+mn-ea"/>
                <a:ea typeface="+mn-ea"/>
              </a:rPr>
              <a:t>18</a:t>
            </a:r>
            <a:r>
              <a:rPr lang="ja-JP" altLang="en-US" sz="1300" dirty="0"/>
              <a:t>歳以上）</a:t>
            </a:r>
            <a:r>
              <a:rPr lang="ja-JP" altLang="en-US" sz="1300" dirty="0">
                <a:latin typeface="+mn-ea"/>
                <a:ea typeface="+mn-ea"/>
              </a:rPr>
              <a:t>（第</a:t>
            </a:r>
            <a:r>
              <a:rPr lang="en-US" altLang="ja-JP" sz="1300" dirty="0">
                <a:latin typeface="+mn-ea"/>
                <a:ea typeface="+mn-ea"/>
              </a:rPr>
              <a:t>40</a:t>
            </a:r>
            <a:r>
              <a:rPr lang="ja-JP" altLang="en-US" sz="1300" dirty="0">
                <a:latin typeface="+mn-ea"/>
                <a:ea typeface="+mn-ea"/>
              </a:rPr>
              <a:t>条）等</a:t>
            </a:r>
            <a:endParaRPr lang="en-US" altLang="ja-JP" sz="1100" dirty="0"/>
          </a:p>
        </p:txBody>
      </p:sp>
      <p:sp>
        <p:nvSpPr>
          <p:cNvPr id="42" name="正方形/長方形 41">
            <a:extLst>
              <a:ext uri="{FF2B5EF4-FFF2-40B4-BE49-F238E27FC236}">
                <a16:creationId xmlns:a16="http://schemas.microsoft.com/office/drawing/2014/main" id="{64E672EB-41E0-4CB9-9616-17BD0EA506FC}"/>
              </a:ext>
            </a:extLst>
          </p:cNvPr>
          <p:cNvSpPr/>
          <p:nvPr/>
        </p:nvSpPr>
        <p:spPr>
          <a:xfrm>
            <a:off x="88900" y="1196975"/>
            <a:ext cx="1492250" cy="287338"/>
          </a:xfrm>
          <a:prstGeom prst="rect">
            <a:avLst/>
          </a:prstGeom>
          <a:ln w="28575"/>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ja-JP" altLang="en-US" sz="1500" b="1" dirty="0"/>
              <a:t>改正内容</a:t>
            </a:r>
          </a:p>
        </p:txBody>
      </p:sp>
      <p:sp>
        <p:nvSpPr>
          <p:cNvPr id="43" name="正方形/長方形 42">
            <a:extLst>
              <a:ext uri="{FF2B5EF4-FFF2-40B4-BE49-F238E27FC236}">
                <a16:creationId xmlns:a16="http://schemas.microsoft.com/office/drawing/2014/main" id="{EF6059B0-6CB8-42A5-AAB0-87E859D306E8}"/>
              </a:ext>
            </a:extLst>
          </p:cNvPr>
          <p:cNvSpPr/>
          <p:nvPr/>
        </p:nvSpPr>
        <p:spPr>
          <a:xfrm>
            <a:off x="88900" y="1497013"/>
            <a:ext cx="8947150" cy="5316537"/>
          </a:xfrm>
          <a:prstGeom prst="rect">
            <a:avLst/>
          </a:prstGeom>
          <a:noFill/>
          <a:ln w="28575"/>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23591" name="テキスト ボックス 1">
            <a:extLst>
              <a:ext uri="{FF2B5EF4-FFF2-40B4-BE49-F238E27FC236}">
                <a16:creationId xmlns:a16="http://schemas.microsoft.com/office/drawing/2014/main" id="{A2823DC8-8D78-4517-9FC9-C83294884883}"/>
              </a:ext>
            </a:extLst>
          </p:cNvPr>
          <p:cNvSpPr txBox="1">
            <a:spLocks noChangeArrowheads="1"/>
          </p:cNvSpPr>
          <p:nvPr/>
        </p:nvSpPr>
        <p:spPr bwMode="auto">
          <a:xfrm>
            <a:off x="119063" y="6342063"/>
            <a:ext cx="435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en-US" altLang="ja-JP" sz="1000"/>
              <a:t>※</a:t>
            </a:r>
            <a:r>
              <a:rPr lang="ja-JP" altLang="en-US" sz="1000"/>
              <a:t>　希少鳥獣については、環境大臣が計画を策定することができることとする（第７条の３及び第７条の４）。</a:t>
            </a:r>
          </a:p>
        </p:txBody>
      </p:sp>
      <p:sp>
        <p:nvSpPr>
          <p:cNvPr id="45" name="テキスト ボックス 44">
            <a:extLst>
              <a:ext uri="{FF2B5EF4-FFF2-40B4-BE49-F238E27FC236}">
                <a16:creationId xmlns:a16="http://schemas.microsoft.com/office/drawing/2014/main" id="{6F462B93-E5AD-4221-A42F-C70AC4570D9B}"/>
              </a:ext>
            </a:extLst>
          </p:cNvPr>
          <p:cNvSpPr txBox="1"/>
          <p:nvPr/>
        </p:nvSpPr>
        <p:spPr>
          <a:xfrm>
            <a:off x="4427538" y="3100388"/>
            <a:ext cx="4679950" cy="400050"/>
          </a:xfrm>
          <a:prstGeom prst="rect">
            <a:avLst/>
          </a:prstGeom>
          <a:noFill/>
        </p:spPr>
        <p:txBody>
          <a:bodyPr wrap="square">
            <a:spAutoFit/>
          </a:bodyPr>
          <a:lstStyle/>
          <a:p>
            <a:pPr marL="180975" indent="-180975" eaLnBrk="1" fontAlgn="auto" hangingPunct="1">
              <a:lnSpc>
                <a:spcPts val="1200"/>
              </a:lnSpc>
              <a:spcBef>
                <a:spcPts val="0"/>
              </a:spcBef>
              <a:spcAft>
                <a:spcPts val="0"/>
              </a:spcAft>
              <a:defRPr/>
            </a:pPr>
            <a:r>
              <a:rPr lang="en-US" altLang="ja-JP" sz="1050" dirty="0">
                <a:latin typeface="+mn-lt"/>
                <a:ea typeface="+mn-ea"/>
              </a:rPr>
              <a:t>※</a:t>
            </a:r>
            <a:r>
              <a:rPr lang="ja-JP" altLang="en-US" sz="1050" dirty="0">
                <a:latin typeface="+mn-lt"/>
                <a:ea typeface="+mn-ea"/>
              </a:rPr>
              <a:t>　都道府県知事又は国の機関が、４の認定鳥獣捕獲等事業者に委託して行わせ、方法や実施体制等について都道府県知事の確認等を受けた場合</a:t>
            </a:r>
            <a:endParaRPr lang="en-US" altLang="ja-JP" sz="1050" dirty="0">
              <a:latin typeface="+mn-lt"/>
              <a:ea typeface="+mn-ea"/>
            </a:endParaRPr>
          </a:p>
        </p:txBody>
      </p:sp>
      <p:sp>
        <p:nvSpPr>
          <p:cNvPr id="2083" name="テキスト ボックス 2">
            <a:extLst>
              <a:ext uri="{FF2B5EF4-FFF2-40B4-BE49-F238E27FC236}">
                <a16:creationId xmlns:a16="http://schemas.microsoft.com/office/drawing/2014/main" id="{052C32DB-8F62-4CF3-94E9-EEA6641B684D}"/>
              </a:ext>
            </a:extLst>
          </p:cNvPr>
          <p:cNvSpPr txBox="1">
            <a:spLocks noChangeArrowheads="1"/>
          </p:cNvSpPr>
          <p:nvPr/>
        </p:nvSpPr>
        <p:spPr bwMode="auto">
          <a:xfrm>
            <a:off x="5214938" y="6396038"/>
            <a:ext cx="37290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eaLnBrk="1" fontAlgn="auto" hangingPunct="1">
              <a:spcBef>
                <a:spcPts val="0"/>
              </a:spcBef>
              <a:spcAft>
                <a:spcPts val="0"/>
              </a:spcAft>
              <a:defRPr/>
            </a:pPr>
            <a:r>
              <a:rPr lang="en-US" altLang="ja-JP" sz="1300" b="1" dirty="0">
                <a:latin typeface="+mn-ea"/>
                <a:ea typeface="+mn-ea"/>
              </a:rPr>
              <a:t>※</a:t>
            </a:r>
            <a:r>
              <a:rPr lang="ja-JP" altLang="en-US" sz="1300" b="1" dirty="0">
                <a:latin typeface="+mn-ea"/>
                <a:ea typeface="+mn-ea"/>
              </a:rPr>
              <a:t>　平成</a:t>
            </a:r>
            <a:r>
              <a:rPr lang="en-US" altLang="ja-JP" sz="1300" b="1" dirty="0">
                <a:latin typeface="+mn-ea"/>
                <a:ea typeface="+mn-ea"/>
              </a:rPr>
              <a:t>27</a:t>
            </a:r>
            <a:r>
              <a:rPr lang="ja-JP" altLang="en-US" sz="1300" b="1" dirty="0">
                <a:latin typeface="+mn-ea"/>
                <a:ea typeface="+mn-ea"/>
              </a:rPr>
              <a:t>年５月</a:t>
            </a:r>
            <a:r>
              <a:rPr lang="en-US" altLang="ja-JP" sz="1300" b="1" dirty="0">
                <a:latin typeface="+mn-ea"/>
                <a:ea typeface="+mn-ea"/>
              </a:rPr>
              <a:t>29</a:t>
            </a:r>
            <a:r>
              <a:rPr lang="ja-JP" altLang="en-US" sz="1300" b="1" dirty="0">
                <a:latin typeface="+mn-ea"/>
                <a:ea typeface="+mn-ea"/>
              </a:rPr>
              <a:t>日（一部は公布日施行）</a:t>
            </a:r>
            <a:endParaRPr lang="en-US" altLang="ja-JP" sz="1300" b="1" dirty="0">
              <a:latin typeface="+mn-ea"/>
              <a:ea typeface="+mn-ea"/>
            </a:endParaRPr>
          </a:p>
        </p:txBody>
      </p:sp>
      <p:sp>
        <p:nvSpPr>
          <p:cNvPr id="23594" name="テキスト ボックス 3">
            <a:extLst>
              <a:ext uri="{FF2B5EF4-FFF2-40B4-BE49-F238E27FC236}">
                <a16:creationId xmlns:a16="http://schemas.microsoft.com/office/drawing/2014/main" id="{5D8BF666-2B73-4B95-A851-C8A28C64FA1D}"/>
              </a:ext>
            </a:extLst>
          </p:cNvPr>
          <p:cNvSpPr txBox="1">
            <a:spLocks noChangeArrowheads="1"/>
          </p:cNvSpPr>
          <p:nvPr/>
        </p:nvSpPr>
        <p:spPr bwMode="auto">
          <a:xfrm>
            <a:off x="7432675" y="476250"/>
            <a:ext cx="160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200" b="1" dirty="0"/>
              <a:t>鳥獣の捕獲等の一層の促進と捕獲等の担い手育成が必要</a:t>
            </a:r>
          </a:p>
        </p:txBody>
      </p:sp>
      <p:sp>
        <p:nvSpPr>
          <p:cNvPr id="2" name="右矢印 1">
            <a:extLst>
              <a:ext uri="{FF2B5EF4-FFF2-40B4-BE49-F238E27FC236}">
                <a16:creationId xmlns:a16="http://schemas.microsoft.com/office/drawing/2014/main" id="{AFF49EF8-C579-4EAB-A349-412FDC250942}"/>
              </a:ext>
            </a:extLst>
          </p:cNvPr>
          <p:cNvSpPr/>
          <p:nvPr/>
        </p:nvSpPr>
        <p:spPr>
          <a:xfrm>
            <a:off x="7141464" y="639763"/>
            <a:ext cx="310261" cy="3413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452489"/>
            <a:ext cx="9161482" cy="1323439"/>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a:t>
            </a:r>
            <a:r>
              <a:rPr kumimoji="1" lang="en-US" altLang="ja-JP" sz="4000" u="sng" dirty="0">
                <a:latin typeface="ＭＳ ゴシック" panose="020B0609070205080204" pitchFamily="49" charset="-128"/>
                <a:ea typeface="ＭＳ ゴシック" panose="020B0609070205080204" pitchFamily="49" charset="-128"/>
              </a:rPr>
              <a:t>.1 </a:t>
            </a:r>
            <a:r>
              <a:rPr kumimoji="1" lang="ja-JP" altLang="en-US" sz="4000" u="sng" dirty="0">
                <a:latin typeface="ＭＳ ゴシック" panose="020B0609070205080204" pitchFamily="49" charset="-128"/>
                <a:ea typeface="ＭＳ ゴシック" panose="020B0609070205080204" pitchFamily="49" charset="-128"/>
              </a:rPr>
              <a:t>鳥獣の保護及び管理並びに狩猟の</a:t>
            </a:r>
            <a:endParaRPr kumimoji="1" lang="en-US" altLang="ja-JP" sz="4000" u="sng" dirty="0">
              <a:latin typeface="ＭＳ ゴシック" panose="020B0609070205080204" pitchFamily="49" charset="-128"/>
              <a:ea typeface="ＭＳ ゴシック" panose="020B0609070205080204" pitchFamily="49" charset="-128"/>
            </a:endParaRPr>
          </a:p>
          <a:p>
            <a:r>
              <a:rPr kumimoji="1" lang="ja-JP" altLang="en-US" sz="4000" u="sng" dirty="0">
                <a:latin typeface="ＭＳ ゴシック" panose="020B0609070205080204" pitchFamily="49" charset="-128"/>
                <a:ea typeface="ＭＳ ゴシック" panose="020B0609070205080204" pitchFamily="49" charset="-128"/>
              </a:rPr>
              <a:t>適正化に関する法律</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49384" y="2036846"/>
            <a:ext cx="9045233" cy="427104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法の目的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鳥獣保護管理法の施策体系</a:t>
            </a: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2.1.3</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鳥獣保護管理法における各主体の</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役割</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2.1.4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鳥獣の捕獲等の種類</a:t>
            </a:r>
          </a:p>
        </p:txBody>
      </p:sp>
      <p:sp>
        <p:nvSpPr>
          <p:cNvPr id="2" name="テキスト ボックス 5">
            <a:extLst>
              <a:ext uri="{FF2B5EF4-FFF2-40B4-BE49-F238E27FC236}">
                <a16:creationId xmlns:a16="http://schemas.microsoft.com/office/drawing/2014/main" id="{FBAD9090-9724-0528-3689-405E05FBA675}"/>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23</a:t>
            </a:r>
            <a:r>
              <a:rPr lang="ja-JP" altLang="en-US" sz="2000" dirty="0">
                <a:latin typeface="+mn-ea"/>
                <a:ea typeface="+mn-ea"/>
              </a:rPr>
              <a:t>ページ</a:t>
            </a:r>
          </a:p>
        </p:txBody>
      </p:sp>
    </p:spTree>
    <p:extLst>
      <p:ext uri="{BB962C8B-B14F-4D97-AF65-F5344CB8AC3E}">
        <p14:creationId xmlns:p14="http://schemas.microsoft.com/office/powerpoint/2010/main" val="423643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D2B0B7D-ADCC-478E-B693-D5CD2968D850}"/>
              </a:ext>
            </a:extLst>
          </p:cNvPr>
          <p:cNvSpPr txBox="1">
            <a:spLocks/>
          </p:cNvSpPr>
          <p:nvPr/>
        </p:nvSpPr>
        <p:spPr bwMode="auto">
          <a:xfrm>
            <a:off x="0" y="408242"/>
            <a:ext cx="9080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50" charset="-128"/>
              </a:defRPr>
            </a:lvl9pPr>
          </a:lstStyle>
          <a:p>
            <a:pPr eaLnBrk="1" hangingPunct="1">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2.1.3 </a:t>
            </a:r>
            <a:r>
              <a:rPr lang="ja-JP" altLang="en-US" sz="4000" u="sng" dirty="0">
                <a:latin typeface="ＭＳ ゴシック" panose="020B0609070205080204" pitchFamily="49" charset="-128"/>
                <a:ea typeface="ＭＳ ゴシック" panose="020B0609070205080204" pitchFamily="49" charset="-128"/>
              </a:rPr>
              <a:t>鳥獣保護管理法における各主体の役割</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a16="http://schemas.microsoft.com/office/drawing/2014/main" id="{1987B46C-6D89-4843-A347-1651E59785FC}"/>
              </a:ext>
            </a:extLst>
          </p:cNvPr>
          <p:cNvSpPr txBox="1">
            <a:spLocks/>
          </p:cNvSpPr>
          <p:nvPr/>
        </p:nvSpPr>
        <p:spPr>
          <a:xfrm>
            <a:off x="194575" y="1707298"/>
            <a:ext cx="8754849" cy="41866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①国</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444500" indent="-857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国全体としての鳥獣保護管理の方向性を示す</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444500" indent="-857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その方向性に沿った取組を促進する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444500" indent="-857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集中的かつ広域的に管理を図る必要がある鳥獣を指定（指定管理鳥獣）</a:t>
            </a:r>
            <a:endParaRPr kumimoji="0" lang="en-US" altLang="ja-JP" sz="3600" dirty="0">
              <a:latin typeface="ＭＳ ゴシック" panose="020B0609070205080204" pitchFamily="49" charset="-128"/>
              <a:ea typeface="ＭＳ ゴシック" panose="020B0609070205080204" pitchFamily="49" charset="-128"/>
            </a:endParaRPr>
          </a:p>
        </p:txBody>
      </p:sp>
      <p:sp>
        <p:nvSpPr>
          <p:cNvPr id="27652" name="テキスト ボックス 5">
            <a:extLst>
              <a:ext uri="{FF2B5EF4-FFF2-40B4-BE49-F238E27FC236}">
                <a16:creationId xmlns:a16="http://schemas.microsoft.com/office/drawing/2014/main" id="{F5427591-D783-4DAD-A384-B042DB7AD870}"/>
              </a:ext>
            </a:extLst>
          </p:cNvPr>
          <p:cNvSpPr txBox="1">
            <a:spLocks noChangeArrowheads="1"/>
          </p:cNvSpPr>
          <p:nvPr/>
        </p:nvSpPr>
        <p:spPr bwMode="auto">
          <a:xfrm>
            <a:off x="6819900" y="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23</a:t>
            </a:r>
            <a:r>
              <a:rPr lang="ja-JP" altLang="en-US" sz="2000" dirty="0">
                <a:latin typeface="+mn-ea"/>
                <a:ea typeface="+mn-ea"/>
              </a:rPr>
              <a:t>ページ</a:t>
            </a:r>
          </a:p>
        </p:txBody>
      </p:sp>
    </p:spTree>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11348</Words>
  <Application>Microsoft Office PowerPoint</Application>
  <PresentationFormat>画面に合わせる (4:3)</PresentationFormat>
  <Paragraphs>815</Paragraphs>
  <Slides>42</Slides>
  <Notes>42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42</vt:i4>
      </vt:variant>
    </vt:vector>
  </HeadingPairs>
  <TitlesOfParts>
    <vt:vector size="55" baseType="lpstr">
      <vt:lpstr>HG丸ｺﾞｼｯｸM-PRO</vt:lpstr>
      <vt:lpstr>HG創英角ｺﾞｼｯｸUB</vt:lpstr>
      <vt:lpstr>ＭＳ Ｐゴシック</vt:lpstr>
      <vt:lpstr>ＭＳ ゴシック</vt:lpstr>
      <vt:lpstr>ＭＳ 明朝</vt:lpstr>
      <vt:lpstr>新細明體</vt:lpstr>
      <vt:lpstr>Arial</vt:lpstr>
      <vt:lpstr>Calibri</vt:lpstr>
      <vt:lpstr>Calibri Light</vt:lpstr>
      <vt:lpstr>Century</vt:lpstr>
      <vt:lpstr>Wingdings</vt:lpstr>
      <vt:lpstr>レトロスペクト</vt:lpstr>
      <vt:lpstr>Office ​​テーマ</vt:lpstr>
      <vt:lpstr>認定鳥獣捕獲等事業者 講習会  2 鳥獣の保護及び管理に 関連する法令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鳥獣保護管理法と鳥獣被害防止特措法との連携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2024-03-18T19:18:23Z</dcterms:created>
  <dcterms:modified xsi:type="dcterms:W3CDTF">2024-03-18T19:18:28Z</dcterms:modified>
</cp:coreProperties>
</file>