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40"/>
  </p:notesMasterIdLst>
  <p:handoutMasterIdLst>
    <p:handoutMasterId r:id="rId41"/>
  </p:handoutMasterIdLst>
  <p:sldIdLst>
    <p:sldId id="256" r:id="rId2"/>
    <p:sldId id="392" r:id="rId3"/>
    <p:sldId id="476" r:id="rId4"/>
    <p:sldId id="482" r:id="rId5"/>
    <p:sldId id="445" r:id="rId6"/>
    <p:sldId id="474" r:id="rId7"/>
    <p:sldId id="415" r:id="rId8"/>
    <p:sldId id="444" r:id="rId9"/>
    <p:sldId id="262" r:id="rId10"/>
    <p:sldId id="406" r:id="rId11"/>
    <p:sldId id="448" r:id="rId12"/>
    <p:sldId id="450" r:id="rId13"/>
    <p:sldId id="500" r:id="rId14"/>
    <p:sldId id="449" r:id="rId15"/>
    <p:sldId id="475" r:id="rId16"/>
    <p:sldId id="478" r:id="rId17"/>
    <p:sldId id="452" r:id="rId18"/>
    <p:sldId id="486" r:id="rId19"/>
    <p:sldId id="485" r:id="rId20"/>
    <p:sldId id="487" r:id="rId21"/>
    <p:sldId id="488" r:id="rId22"/>
    <p:sldId id="489" r:id="rId23"/>
    <p:sldId id="491" r:id="rId24"/>
    <p:sldId id="492" r:id="rId25"/>
    <p:sldId id="483" r:id="rId26"/>
    <p:sldId id="494" r:id="rId27"/>
    <p:sldId id="495" r:id="rId28"/>
    <p:sldId id="459" r:id="rId29"/>
    <p:sldId id="460" r:id="rId30"/>
    <p:sldId id="484" r:id="rId31"/>
    <p:sldId id="462" r:id="rId32"/>
    <p:sldId id="496" r:id="rId33"/>
    <p:sldId id="464" r:id="rId34"/>
    <p:sldId id="465" r:id="rId35"/>
    <p:sldId id="466" r:id="rId36"/>
    <p:sldId id="497" r:id="rId37"/>
    <p:sldId id="468" r:id="rId38"/>
    <p:sldId id="499" r:id="rId39"/>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a:srgbClr val="CC0000"/>
    <a:srgbClr val="CC66FF"/>
    <a:srgbClr val="0066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7" autoAdjust="0"/>
    <p:restoredTop sz="56273" autoAdjust="0"/>
  </p:normalViewPr>
  <p:slideViewPr>
    <p:cSldViewPr snapToGrid="0">
      <p:cViewPr varScale="1">
        <p:scale>
          <a:sx n="45" d="100"/>
          <a:sy n="45" d="100"/>
        </p:scale>
        <p:origin x="2477" y="29"/>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7086"/>
    </p:cViewPr>
  </p:sorterViewPr>
  <p:notesViewPr>
    <p:cSldViewPr snapToGrid="0">
      <p:cViewPr varScale="1">
        <p:scale>
          <a:sx n="59" d="100"/>
          <a:sy n="59" d="100"/>
        </p:scale>
        <p:origin x="3245"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35F49DE-B476-4987-842C-2F425BA3762E}"/>
              </a:ext>
            </a:extLst>
          </p:cNvPr>
          <p:cNvSpPr>
            <a:spLocks noGrp="1"/>
          </p:cNvSpPr>
          <p:nvPr>
            <p:ph type="hdr" sz="quarter"/>
          </p:nvPr>
        </p:nvSpPr>
        <p:spPr>
          <a:xfrm>
            <a:off x="0" y="0"/>
            <a:ext cx="2920193" cy="494813"/>
          </a:xfrm>
          <a:prstGeom prst="rect">
            <a:avLst/>
          </a:prstGeom>
        </p:spPr>
        <p:txBody>
          <a:bodyPr vert="horz" lIns="90622" tIns="45311" rIns="90622" bIns="45311" rtlCol="0"/>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3" name="日付プレースホルダー 2">
            <a:extLst>
              <a:ext uri="{FF2B5EF4-FFF2-40B4-BE49-F238E27FC236}">
                <a16:creationId xmlns:a16="http://schemas.microsoft.com/office/drawing/2014/main" id="{2463EF3F-8261-490E-95EC-BD722DD6CE2B}"/>
              </a:ext>
            </a:extLst>
          </p:cNvPr>
          <p:cNvSpPr>
            <a:spLocks noGrp="1"/>
          </p:cNvSpPr>
          <p:nvPr>
            <p:ph type="dt" sz="quarter" idx="1"/>
          </p:nvPr>
        </p:nvSpPr>
        <p:spPr>
          <a:xfrm>
            <a:off x="3815572" y="0"/>
            <a:ext cx="2918621" cy="494813"/>
          </a:xfrm>
          <a:prstGeom prst="rect">
            <a:avLst/>
          </a:prstGeom>
        </p:spPr>
        <p:txBody>
          <a:bodyPr vert="horz" lIns="90622" tIns="45311" rIns="90622" bIns="45311" rtlCol="0"/>
          <a:lstStyle>
            <a:lvl1pPr algn="r" eaLnBrk="1" fontAlgn="auto" hangingPunct="1">
              <a:spcBef>
                <a:spcPts val="0"/>
              </a:spcBef>
              <a:spcAft>
                <a:spcPts val="0"/>
              </a:spcAft>
              <a:defRPr sz="1200">
                <a:latin typeface="+mn-lt"/>
                <a:ea typeface="+mn-ea"/>
              </a:defRPr>
            </a:lvl1pPr>
          </a:lstStyle>
          <a:p>
            <a:pPr>
              <a:defRPr/>
            </a:pPr>
            <a:fld id="{0DDC0E06-892D-4DF9-9561-62E393159346}" type="datetimeFigureOut">
              <a:rPr lang="ja-JP" altLang="en-US"/>
              <a:pPr>
                <a:defRPr/>
              </a:pPr>
              <a:t>2024/3/19</a:t>
            </a:fld>
            <a:endParaRPr lang="ja-JP" altLang="en-US" dirty="0"/>
          </a:p>
        </p:txBody>
      </p:sp>
      <p:sp>
        <p:nvSpPr>
          <p:cNvPr id="4" name="フッター プレースホルダー 3">
            <a:extLst>
              <a:ext uri="{FF2B5EF4-FFF2-40B4-BE49-F238E27FC236}">
                <a16:creationId xmlns:a16="http://schemas.microsoft.com/office/drawing/2014/main" id="{85FB0F57-DC0B-4DCF-84D5-ABF797ADB49D}"/>
              </a:ext>
            </a:extLst>
          </p:cNvPr>
          <p:cNvSpPr>
            <a:spLocks noGrp="1"/>
          </p:cNvSpPr>
          <p:nvPr>
            <p:ph type="ftr" sz="quarter" idx="2"/>
          </p:nvPr>
        </p:nvSpPr>
        <p:spPr>
          <a:xfrm>
            <a:off x="0" y="9371501"/>
            <a:ext cx="2920193" cy="494813"/>
          </a:xfrm>
          <a:prstGeom prst="rect">
            <a:avLst/>
          </a:prstGeom>
        </p:spPr>
        <p:txBody>
          <a:bodyPr vert="horz" lIns="90622" tIns="45311" rIns="90622" bIns="45311"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5" name="スライド番号プレースホルダー 4">
            <a:extLst>
              <a:ext uri="{FF2B5EF4-FFF2-40B4-BE49-F238E27FC236}">
                <a16:creationId xmlns:a16="http://schemas.microsoft.com/office/drawing/2014/main" id="{4A352BED-5DD3-48DB-ABDC-8F96680444AA}"/>
              </a:ext>
            </a:extLst>
          </p:cNvPr>
          <p:cNvSpPr>
            <a:spLocks noGrp="1"/>
          </p:cNvSpPr>
          <p:nvPr>
            <p:ph type="sldNum" sz="quarter" idx="3"/>
          </p:nvPr>
        </p:nvSpPr>
        <p:spPr>
          <a:xfrm>
            <a:off x="3815572" y="9371501"/>
            <a:ext cx="2918621" cy="494813"/>
          </a:xfrm>
          <a:prstGeom prst="rect">
            <a:avLst/>
          </a:prstGeom>
        </p:spPr>
        <p:txBody>
          <a:bodyPr vert="horz" wrap="square" lIns="90622" tIns="45311" rIns="90622" bIns="45311" numCol="1" anchor="b" anchorCtr="0" compatLnSpc="1">
            <a:prstTxWarp prst="textNoShape">
              <a:avLst/>
            </a:prstTxWarp>
          </a:bodyPr>
          <a:lstStyle>
            <a:lvl1pPr algn="r" eaLnBrk="1" hangingPunct="1">
              <a:defRPr sz="1200"/>
            </a:lvl1pPr>
          </a:lstStyle>
          <a:p>
            <a:pPr>
              <a:defRPr/>
            </a:pPr>
            <a:fld id="{1BB836AC-AE62-4893-9DA3-333C887A01DA}" type="slidenum">
              <a:rPr lang="ja-JP" altLang="en-US"/>
              <a:pPr>
                <a:defRPr/>
              </a:pPr>
              <a:t>‹#›</a:t>
            </a:fld>
            <a:endParaRPr lang="ja-JP"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1BF475E-3138-4420-9798-9A2EE3D2643A}"/>
              </a:ext>
            </a:extLst>
          </p:cNvPr>
          <p:cNvSpPr>
            <a:spLocks noGrp="1"/>
          </p:cNvSpPr>
          <p:nvPr>
            <p:ph type="hdr" sz="quarter"/>
          </p:nvPr>
        </p:nvSpPr>
        <p:spPr>
          <a:xfrm>
            <a:off x="0" y="0"/>
            <a:ext cx="2920193" cy="494813"/>
          </a:xfrm>
          <a:prstGeom prst="rect">
            <a:avLst/>
          </a:prstGeom>
        </p:spPr>
        <p:txBody>
          <a:bodyPr vert="horz" lIns="91412" tIns="45707" rIns="91412" bIns="45707" rtlCol="0"/>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3" name="日付プレースホルダー 2">
            <a:extLst>
              <a:ext uri="{FF2B5EF4-FFF2-40B4-BE49-F238E27FC236}">
                <a16:creationId xmlns:a16="http://schemas.microsoft.com/office/drawing/2014/main" id="{A3F2CB3A-B84C-45B8-80F6-C650CEF351D5}"/>
              </a:ext>
            </a:extLst>
          </p:cNvPr>
          <p:cNvSpPr>
            <a:spLocks noGrp="1"/>
          </p:cNvSpPr>
          <p:nvPr>
            <p:ph type="dt" idx="1"/>
          </p:nvPr>
        </p:nvSpPr>
        <p:spPr>
          <a:xfrm>
            <a:off x="3814000" y="0"/>
            <a:ext cx="2920193" cy="494813"/>
          </a:xfrm>
          <a:prstGeom prst="rect">
            <a:avLst/>
          </a:prstGeom>
        </p:spPr>
        <p:txBody>
          <a:bodyPr vert="horz" lIns="91412" tIns="45707" rIns="91412" bIns="45707" rtlCol="0"/>
          <a:lstStyle>
            <a:lvl1pPr algn="r" eaLnBrk="1" fontAlgn="auto" hangingPunct="1">
              <a:spcBef>
                <a:spcPts val="0"/>
              </a:spcBef>
              <a:spcAft>
                <a:spcPts val="0"/>
              </a:spcAft>
              <a:defRPr sz="1200">
                <a:latin typeface="+mn-lt"/>
                <a:ea typeface="+mn-ea"/>
              </a:defRPr>
            </a:lvl1pPr>
          </a:lstStyle>
          <a:p>
            <a:pPr>
              <a:defRPr/>
            </a:pPr>
            <a:fld id="{3CC8C672-CA36-49AA-BC64-3B54663B465C}" type="datetimeFigureOut">
              <a:rPr lang="ja-JP" altLang="en-US"/>
              <a:pPr>
                <a:defRPr/>
              </a:pPr>
              <a:t>2024/3/19</a:t>
            </a:fld>
            <a:endParaRPr lang="ja-JP" altLang="en-US" dirty="0"/>
          </a:p>
        </p:txBody>
      </p:sp>
      <p:sp>
        <p:nvSpPr>
          <p:cNvPr id="4" name="スライド イメージ プレースホルダー 3">
            <a:extLst>
              <a:ext uri="{FF2B5EF4-FFF2-40B4-BE49-F238E27FC236}">
                <a16:creationId xmlns:a16="http://schemas.microsoft.com/office/drawing/2014/main" id="{1B9FA751-8A49-4A51-832E-3BD404330E4A}"/>
              </a:ext>
            </a:extLst>
          </p:cNvPr>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12" tIns="45707" rIns="91412" bIns="45707" rtlCol="0" anchor="ctr"/>
          <a:lstStyle/>
          <a:p>
            <a:pPr lvl="0"/>
            <a:endParaRPr lang="ja-JP" altLang="en-US" noProof="0" dirty="0"/>
          </a:p>
        </p:txBody>
      </p:sp>
      <p:sp>
        <p:nvSpPr>
          <p:cNvPr id="5" name="ノート プレースホルダー 4">
            <a:extLst>
              <a:ext uri="{FF2B5EF4-FFF2-40B4-BE49-F238E27FC236}">
                <a16:creationId xmlns:a16="http://schemas.microsoft.com/office/drawing/2014/main" id="{10536E8C-A32E-4DB1-9068-9EFBA0EB2D92}"/>
              </a:ext>
            </a:extLst>
          </p:cNvPr>
          <p:cNvSpPr>
            <a:spLocks noGrp="1"/>
          </p:cNvSpPr>
          <p:nvPr>
            <p:ph type="body" sz="quarter" idx="3"/>
          </p:nvPr>
        </p:nvSpPr>
        <p:spPr>
          <a:xfrm>
            <a:off x="672320" y="4747996"/>
            <a:ext cx="5391124" cy="3884437"/>
          </a:xfrm>
          <a:prstGeom prst="rect">
            <a:avLst/>
          </a:prstGeom>
        </p:spPr>
        <p:txBody>
          <a:bodyPr vert="horz" lIns="91412" tIns="45707" rIns="91412" bIns="45707"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a:extLst>
              <a:ext uri="{FF2B5EF4-FFF2-40B4-BE49-F238E27FC236}">
                <a16:creationId xmlns:a16="http://schemas.microsoft.com/office/drawing/2014/main" id="{5BCF364B-D4F2-4C83-BEE8-C54B53439FCA}"/>
              </a:ext>
            </a:extLst>
          </p:cNvPr>
          <p:cNvSpPr>
            <a:spLocks noGrp="1"/>
          </p:cNvSpPr>
          <p:nvPr>
            <p:ph type="ftr" sz="quarter" idx="4"/>
          </p:nvPr>
        </p:nvSpPr>
        <p:spPr>
          <a:xfrm>
            <a:off x="0" y="9371501"/>
            <a:ext cx="2920193" cy="494813"/>
          </a:xfrm>
          <a:prstGeom prst="rect">
            <a:avLst/>
          </a:prstGeom>
        </p:spPr>
        <p:txBody>
          <a:bodyPr vert="horz" lIns="91412" tIns="45707" rIns="91412" bIns="45707" rtlCol="0" anchor="b"/>
          <a:lstStyle>
            <a:lvl1pPr algn="l" eaLnBrk="1" fontAlgn="auto" hangingPunct="1">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a:extLst>
              <a:ext uri="{FF2B5EF4-FFF2-40B4-BE49-F238E27FC236}">
                <a16:creationId xmlns:a16="http://schemas.microsoft.com/office/drawing/2014/main" id="{45230F86-2621-43E6-B189-61E0C1C167B6}"/>
              </a:ext>
            </a:extLst>
          </p:cNvPr>
          <p:cNvSpPr>
            <a:spLocks noGrp="1"/>
          </p:cNvSpPr>
          <p:nvPr>
            <p:ph type="sldNum" sz="quarter" idx="5"/>
          </p:nvPr>
        </p:nvSpPr>
        <p:spPr>
          <a:xfrm>
            <a:off x="3814000" y="9371501"/>
            <a:ext cx="2920193" cy="494813"/>
          </a:xfrm>
          <a:prstGeom prst="rect">
            <a:avLst/>
          </a:prstGeom>
        </p:spPr>
        <p:txBody>
          <a:bodyPr vert="horz" wrap="square" lIns="91412" tIns="45707" rIns="91412" bIns="45707" numCol="1" anchor="b" anchorCtr="0" compatLnSpc="1">
            <a:prstTxWarp prst="textNoShape">
              <a:avLst/>
            </a:prstTxWarp>
          </a:bodyPr>
          <a:lstStyle>
            <a:lvl1pPr algn="r" eaLnBrk="1" hangingPunct="1">
              <a:defRPr sz="1200"/>
            </a:lvl1pPr>
          </a:lstStyle>
          <a:p>
            <a:pPr>
              <a:defRPr/>
            </a:pPr>
            <a:fld id="{2BF0BF65-97D1-41E4-AD74-1770C7FDF3A6}"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ea"/>
        <a:ea typeface="+mn-ea"/>
        <a:cs typeface="+mn-cs"/>
      </a:defRPr>
    </a:lvl1pPr>
    <a:lvl2pPr marL="457200" algn="l" rtl="0" eaLnBrk="0" fontAlgn="base" hangingPunct="0">
      <a:spcBef>
        <a:spcPct val="30000"/>
      </a:spcBef>
      <a:spcAft>
        <a:spcPct val="0"/>
      </a:spcAft>
      <a:defRPr kumimoji="1" sz="1200" kern="1200">
        <a:solidFill>
          <a:schemeClr val="tx1"/>
        </a:solidFill>
        <a:latin typeface="+mn-ea"/>
        <a:ea typeface="+mn-ea"/>
        <a:cs typeface="+mn-cs"/>
      </a:defRPr>
    </a:lvl2pPr>
    <a:lvl3pPr marL="914400" algn="l" rtl="0" eaLnBrk="0" fontAlgn="base" hangingPunct="0">
      <a:spcBef>
        <a:spcPct val="30000"/>
      </a:spcBef>
      <a:spcAft>
        <a:spcPct val="0"/>
      </a:spcAft>
      <a:defRPr kumimoji="1" sz="1200" kern="1200">
        <a:solidFill>
          <a:schemeClr val="tx1"/>
        </a:solidFill>
        <a:latin typeface="+mn-ea"/>
        <a:ea typeface="+mn-ea"/>
        <a:cs typeface="+mn-cs"/>
      </a:defRPr>
    </a:lvl3pPr>
    <a:lvl4pPr marL="1371600" algn="l" rtl="0" eaLnBrk="0" fontAlgn="base" hangingPunct="0">
      <a:spcBef>
        <a:spcPct val="30000"/>
      </a:spcBef>
      <a:spcAft>
        <a:spcPct val="0"/>
      </a:spcAft>
      <a:defRPr kumimoji="1" sz="1200" kern="1200">
        <a:solidFill>
          <a:schemeClr val="tx1"/>
        </a:solidFill>
        <a:latin typeface="+mn-ea"/>
        <a:ea typeface="+mn-ea"/>
        <a:cs typeface="+mn-cs"/>
      </a:defRPr>
    </a:lvl4pPr>
    <a:lvl5pPr marL="1828800" algn="l" rtl="0" eaLnBrk="0" fontAlgn="base" hangingPunct="0">
      <a:spcBef>
        <a:spcPct val="30000"/>
      </a:spcBef>
      <a:spcAft>
        <a:spcPct val="0"/>
      </a:spcAft>
      <a:defRPr kumimoji="1" sz="1200" kern="1200">
        <a:solidFill>
          <a:schemeClr val="tx1"/>
        </a:solidFill>
        <a:latin typeface="+mn-ea"/>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05BBEB3B-E33F-476E-BA4D-7240E54A0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43DE3350-A512-43C5-A825-084B01944569}"/>
              </a:ext>
            </a:extLst>
          </p:cNvPr>
          <p:cNvSpPr>
            <a:spLocks noGrp="1"/>
          </p:cNvSpPr>
          <p:nvPr>
            <p:ph type="body" idx="1"/>
          </p:nvPr>
        </p:nvSpPr>
        <p:spPr bwMode="auto">
          <a:xfrm>
            <a:off x="672320" y="4747996"/>
            <a:ext cx="5435107" cy="45233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400" dirty="0"/>
              <a:t>　この講習は、認定鳥獣捕獲等事業者を目指している事業管理責任者、捕獲従事者の方が受講する必要があるものです。</a:t>
            </a:r>
            <a:endParaRPr lang="en-US" altLang="ja-JP" sz="1400" dirty="0"/>
          </a:p>
          <a:p>
            <a:pPr eaLnBrk="1" hangingPunct="1">
              <a:spcBef>
                <a:spcPct val="0"/>
              </a:spcBef>
            </a:pPr>
            <a:r>
              <a:rPr lang="ja-JP" altLang="en-US" sz="1400" dirty="0"/>
              <a:t>　講習会は、環境省が作成した講習テキストの内容に沿って、必要な時間を受講すれば、環境省主催でも、事業者が従事者に対して開催した講習会でも、または第三者が主催した講習会であっても、講習会終了後、修了証を発行する講習会であれば、いずれを受講しても構いません。</a:t>
            </a:r>
            <a:endParaRPr lang="en-US" altLang="ja-JP" sz="1400" dirty="0"/>
          </a:p>
          <a:p>
            <a:pPr eaLnBrk="1" hangingPunct="1">
              <a:spcBef>
                <a:spcPct val="0"/>
              </a:spcBef>
            </a:pPr>
            <a:endParaRPr lang="en-US" altLang="ja-JP" sz="1400" dirty="0"/>
          </a:p>
          <a:p>
            <a:pPr eaLnBrk="1" hangingPunct="1">
              <a:spcBef>
                <a:spcPct val="0"/>
              </a:spcBef>
            </a:pPr>
            <a:r>
              <a:rPr lang="ja-JP" altLang="en-US" sz="1400" dirty="0"/>
              <a:t>　この講習会は、</a:t>
            </a:r>
            <a:r>
              <a:rPr lang="en-US" altLang="ja-JP" sz="1400" dirty="0"/>
              <a:t>2014</a:t>
            </a:r>
            <a:r>
              <a:rPr lang="ja-JP" altLang="en-US" sz="1400" dirty="0"/>
              <a:t>年（平成</a:t>
            </a:r>
            <a:r>
              <a:rPr lang="en-US" altLang="ja-JP" sz="1400" dirty="0"/>
              <a:t>26</a:t>
            </a:r>
            <a:r>
              <a:rPr lang="ja-JP" altLang="en-US" sz="1400" dirty="0"/>
              <a:t>年）の法改正によって、事業者の認定に必要な講習会で講習すべき内容をまとめたテキストを元に実施します。</a:t>
            </a:r>
            <a:endParaRPr lang="en-US" altLang="ja-JP" sz="1400" dirty="0"/>
          </a:p>
          <a:p>
            <a:pPr eaLnBrk="1" hangingPunct="1">
              <a:spcBef>
                <a:spcPct val="0"/>
              </a:spcBef>
            </a:pPr>
            <a:endParaRPr lang="en-US" altLang="ja-JP" sz="1400" dirty="0"/>
          </a:p>
          <a:p>
            <a:pPr eaLnBrk="1" hangingPunct="1">
              <a:spcBef>
                <a:spcPct val="0"/>
              </a:spcBef>
            </a:pPr>
            <a:r>
              <a:rPr lang="ja-JP" altLang="en-US" sz="1400" dirty="0"/>
              <a:t>　この講習では、捕獲事業に関する基本的なことや、捕獲従事者が知るべき内容をお伝えします。</a:t>
            </a:r>
            <a:endParaRPr lang="en-US" altLang="ja-JP" sz="1400" dirty="0"/>
          </a:p>
          <a:p>
            <a:pPr eaLnBrk="1" hangingPunct="1">
              <a:spcBef>
                <a:spcPct val="0"/>
              </a:spcBef>
            </a:pPr>
            <a:r>
              <a:rPr lang="ja-JP" altLang="en-US" sz="1400" dirty="0"/>
              <a:t>　認定鳥獣捕獲等事業者（以下、認定事業者と呼びます）を目指す皆さんは、このテキストでお伝えすることに加えて、それぞれが委託される事業の方針や採用する捕獲方法などもふまえた、より具体的な内容を、従事者向けに講習することも必要になります。</a:t>
            </a:r>
            <a:endParaRPr lang="en-US" altLang="ja-JP" sz="1400" dirty="0"/>
          </a:p>
          <a:p>
            <a:pPr eaLnBrk="1" hangingPunct="1">
              <a:spcBef>
                <a:spcPct val="0"/>
              </a:spcBef>
            </a:pPr>
            <a:r>
              <a:rPr lang="ja-JP" altLang="en-US" sz="1400" dirty="0"/>
              <a:t>　従事者を目指す皆さんは、この研修の内容に加え、所属する事業者の方針に従って、安全管理には万全を期してください。</a:t>
            </a:r>
          </a:p>
        </p:txBody>
      </p:sp>
      <p:sp>
        <p:nvSpPr>
          <p:cNvPr id="12292" name="スライド番号プレースホルダー 3">
            <a:extLst>
              <a:ext uri="{FF2B5EF4-FFF2-40B4-BE49-F238E27FC236}">
                <a16:creationId xmlns:a16="http://schemas.microsoft.com/office/drawing/2014/main" id="{DE6B06BD-1225-4AEA-BE9E-40EFFA4C16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4B5128C-A876-4CD7-BCA9-3BABE9E7BB3C}" type="slidenum">
              <a:rPr lang="ja-JP" altLang="en-US" smtClean="0"/>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99438D34-0157-4E06-90BF-2C7E642410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CA90535D-F360-44B8-A4E4-A6306C8290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latin typeface="+mn-ea"/>
                <a:ea typeface="+mn-ea"/>
              </a:rPr>
              <a:t>　次に、農業に対する被害の現状です。</a:t>
            </a:r>
            <a:endParaRPr lang="en-US" altLang="ja-JP" sz="1200" dirty="0">
              <a:latin typeface="+mn-ea"/>
              <a:ea typeface="+mn-ea"/>
            </a:endParaRPr>
          </a:p>
          <a:p>
            <a:pPr eaLnBrk="1" hangingPunct="1">
              <a:spcBef>
                <a:spcPct val="0"/>
              </a:spcBef>
            </a:pPr>
            <a:r>
              <a:rPr lang="ja-JP" altLang="en-US" sz="1200" dirty="0">
                <a:latin typeface="+mn-ea"/>
                <a:ea typeface="+mn-ea"/>
              </a:rPr>
              <a:t>　スライドをご覧ください。</a:t>
            </a:r>
            <a:endParaRPr lang="en-US" altLang="ja-JP" sz="1200" dirty="0">
              <a:latin typeface="+mn-ea"/>
              <a:ea typeface="+mn-ea"/>
            </a:endParaRPr>
          </a:p>
          <a:p>
            <a:pPr eaLnBrk="1" hangingPunct="1">
              <a:spcBef>
                <a:spcPct val="0"/>
              </a:spcBef>
            </a:pPr>
            <a:r>
              <a:rPr lang="ja-JP" altLang="en-US" sz="1200" dirty="0">
                <a:latin typeface="+mn-ea"/>
                <a:ea typeface="+mn-ea"/>
              </a:rPr>
              <a:t>　</a:t>
            </a:r>
            <a:r>
              <a:rPr lang="ja-JP" altLang="ja-JP" sz="1200" dirty="0">
                <a:latin typeface="+mn-ea"/>
                <a:ea typeface="+mn-ea"/>
              </a:rPr>
              <a:t>農作物被害額は、</a:t>
            </a:r>
            <a:r>
              <a:rPr lang="ja-JP" altLang="en-US" sz="1200" dirty="0">
                <a:latin typeface="+mn-ea"/>
                <a:ea typeface="+mn-ea"/>
              </a:rPr>
              <a:t>シカ</a:t>
            </a:r>
            <a:r>
              <a:rPr lang="ja-JP" altLang="ja-JP" sz="1200" dirty="0">
                <a:latin typeface="+mn-ea"/>
                <a:ea typeface="+mn-ea"/>
              </a:rPr>
              <a:t>、イノシシ</a:t>
            </a:r>
            <a:r>
              <a:rPr lang="ja-JP" altLang="en-US" sz="1200" dirty="0">
                <a:latin typeface="+mn-ea"/>
                <a:ea typeface="+mn-ea"/>
              </a:rPr>
              <a:t>が多くを占めています。</a:t>
            </a:r>
            <a:endParaRPr lang="en-US" altLang="ja-JP" sz="1200" dirty="0">
              <a:latin typeface="+mn-ea"/>
              <a:ea typeface="+mn-ea"/>
            </a:endParaRPr>
          </a:p>
          <a:p>
            <a:pPr eaLnBrk="1" hangingPunct="1">
              <a:spcBef>
                <a:spcPct val="0"/>
              </a:spcBef>
            </a:pPr>
            <a:r>
              <a:rPr lang="ja-JP" altLang="en-US" sz="1200" dirty="0">
                <a:latin typeface="+mn-ea"/>
                <a:ea typeface="+mn-ea"/>
              </a:rPr>
              <a:t>　グラフを見ると、</a:t>
            </a:r>
            <a:r>
              <a:rPr lang="ja-JP" altLang="ja-JP" sz="1200" dirty="0">
                <a:effectLst/>
                <a:latin typeface="+mn-ea"/>
                <a:ea typeface="+mn-ea"/>
                <a:cs typeface="Times New Roman" panose="02020603050405020304" pitchFamily="18" charset="0"/>
              </a:rPr>
              <a:t>野生鳥獣による農作物被害額は、</a:t>
            </a:r>
            <a:r>
              <a:rPr lang="en-US" altLang="ja-JP" sz="1200" dirty="0">
                <a:effectLst/>
                <a:latin typeface="+mn-ea"/>
                <a:ea typeface="+mn-ea"/>
                <a:cs typeface="Times New Roman" panose="02020603050405020304" pitchFamily="18" charset="0"/>
              </a:rPr>
              <a:t>2022</a:t>
            </a:r>
            <a:r>
              <a:rPr lang="ja-JP" altLang="ja-JP" sz="1200" dirty="0">
                <a:effectLst/>
                <a:latin typeface="+mn-ea"/>
                <a:ea typeface="+mn-ea"/>
                <a:cs typeface="Times New Roman" panose="02020603050405020304" pitchFamily="18" charset="0"/>
              </a:rPr>
              <a:t>（令和４）年度では約</a:t>
            </a:r>
            <a:r>
              <a:rPr lang="en-US" altLang="ja-JP" sz="1200" dirty="0">
                <a:effectLst/>
                <a:latin typeface="+mn-ea"/>
                <a:ea typeface="+mn-ea"/>
                <a:cs typeface="Times New Roman" panose="02020603050405020304" pitchFamily="18" charset="0"/>
              </a:rPr>
              <a:t>156</a:t>
            </a:r>
            <a:r>
              <a:rPr lang="ja-JP" altLang="ja-JP" sz="1200" dirty="0">
                <a:effectLst/>
                <a:latin typeface="+mn-ea"/>
                <a:ea typeface="+mn-ea"/>
                <a:cs typeface="Times New Roman" panose="02020603050405020304" pitchFamily="18" charset="0"/>
              </a:rPr>
              <a:t>億円発生しています。</a:t>
            </a:r>
            <a:endParaRPr lang="en-US" altLang="ja-JP" sz="1200" dirty="0">
              <a:effectLst/>
              <a:latin typeface="+mn-ea"/>
              <a:ea typeface="+mn-ea"/>
              <a:cs typeface="Times New Roman" panose="02020603050405020304" pitchFamily="18" charset="0"/>
            </a:endParaRPr>
          </a:p>
          <a:p>
            <a:pPr eaLnBrk="1" hangingPunct="1">
              <a:spcBef>
                <a:spcPct val="0"/>
              </a:spcBef>
            </a:pPr>
            <a:r>
              <a:rPr lang="ja-JP" altLang="en-US" sz="1200" dirty="0">
                <a:effectLst/>
                <a:latin typeface="+mn-ea"/>
                <a:ea typeface="+mn-ea"/>
                <a:cs typeface="Times New Roman" panose="02020603050405020304" pitchFamily="18" charset="0"/>
              </a:rPr>
              <a:t>　</a:t>
            </a:r>
            <a:r>
              <a:rPr lang="en-US" altLang="ja-JP" sz="1200" dirty="0">
                <a:effectLst/>
                <a:latin typeface="+mn-ea"/>
                <a:ea typeface="+mn-ea"/>
                <a:cs typeface="Times New Roman" panose="02020603050405020304" pitchFamily="18" charset="0"/>
              </a:rPr>
              <a:t>2010</a:t>
            </a:r>
            <a:r>
              <a:rPr lang="ja-JP" altLang="ja-JP" sz="1200" dirty="0">
                <a:effectLst/>
                <a:latin typeface="+mn-ea"/>
                <a:ea typeface="+mn-ea"/>
                <a:cs typeface="Times New Roman" panose="02020603050405020304" pitchFamily="18" charset="0"/>
              </a:rPr>
              <a:t>（平成</a:t>
            </a:r>
            <a:r>
              <a:rPr lang="en-US" altLang="ja-JP" sz="1200" dirty="0">
                <a:effectLst/>
                <a:latin typeface="+mn-ea"/>
                <a:ea typeface="+mn-ea"/>
                <a:cs typeface="Times New Roman" panose="02020603050405020304" pitchFamily="18" charset="0"/>
              </a:rPr>
              <a:t>22</a:t>
            </a:r>
            <a:r>
              <a:rPr lang="ja-JP" altLang="ja-JP" sz="1200" dirty="0">
                <a:effectLst/>
                <a:latin typeface="+mn-ea"/>
                <a:ea typeface="+mn-ea"/>
                <a:cs typeface="Times New Roman" panose="02020603050405020304" pitchFamily="18" charset="0"/>
              </a:rPr>
              <a:t>）年度には約</a:t>
            </a:r>
            <a:r>
              <a:rPr lang="en-US" altLang="ja-JP" sz="1200" dirty="0">
                <a:effectLst/>
                <a:latin typeface="+mn-ea"/>
                <a:ea typeface="+mn-ea"/>
                <a:cs typeface="Times New Roman" panose="02020603050405020304" pitchFamily="18" charset="0"/>
              </a:rPr>
              <a:t>239</a:t>
            </a:r>
            <a:r>
              <a:rPr lang="ja-JP" altLang="ja-JP" sz="1200" dirty="0">
                <a:effectLst/>
                <a:latin typeface="+mn-ea"/>
                <a:ea typeface="+mn-ea"/>
                <a:cs typeface="Times New Roman" panose="02020603050405020304" pitchFamily="18" charset="0"/>
              </a:rPr>
              <a:t>億円の被害額が発生しており、過去と比較すると減少傾向にありますが</a:t>
            </a:r>
            <a:r>
              <a:rPr lang="ja-JP" altLang="en-US" sz="1200" dirty="0">
                <a:effectLst/>
                <a:latin typeface="+mn-ea"/>
                <a:ea typeface="+mn-ea"/>
                <a:cs typeface="Times New Roman" panose="02020603050405020304" pitchFamily="18" charset="0"/>
              </a:rPr>
              <a:t>、</a:t>
            </a:r>
            <a:r>
              <a:rPr kumimoji="1" lang="ja-JP" altLang="en-US" sz="1200" kern="1200" dirty="0">
                <a:solidFill>
                  <a:schemeClr val="tx1"/>
                </a:solidFill>
                <a:effectLst/>
                <a:latin typeface="+mn-ea"/>
                <a:ea typeface="+mn-ea"/>
              </a:rPr>
              <a:t>昨年度は約</a:t>
            </a:r>
            <a:r>
              <a:rPr kumimoji="1" lang="en-US" altLang="ja-JP" sz="1200" kern="1200" dirty="0">
                <a:solidFill>
                  <a:schemeClr val="tx1"/>
                </a:solidFill>
                <a:effectLst/>
                <a:latin typeface="+mn-ea"/>
                <a:ea typeface="+mn-ea"/>
              </a:rPr>
              <a:t>155</a:t>
            </a:r>
            <a:r>
              <a:rPr kumimoji="1" lang="ja-JP" altLang="en-US" sz="1200" kern="1200" dirty="0">
                <a:solidFill>
                  <a:schemeClr val="tx1"/>
                </a:solidFill>
                <a:effectLst/>
                <a:latin typeface="+mn-ea"/>
                <a:ea typeface="+mn-ea"/>
              </a:rPr>
              <a:t>億円でしたので、昨年度より約</a:t>
            </a:r>
            <a:r>
              <a:rPr kumimoji="1" lang="en-US" altLang="ja-JP" sz="1200" kern="1200" dirty="0">
                <a:solidFill>
                  <a:schemeClr val="tx1"/>
                </a:solidFill>
                <a:effectLst/>
                <a:latin typeface="+mn-ea"/>
                <a:ea typeface="+mn-ea"/>
              </a:rPr>
              <a:t>1</a:t>
            </a:r>
            <a:r>
              <a:rPr kumimoji="1" lang="ja-JP" altLang="en-US" sz="1200" kern="1200" dirty="0">
                <a:solidFill>
                  <a:schemeClr val="tx1"/>
                </a:solidFill>
                <a:effectLst/>
                <a:latin typeface="+mn-ea"/>
                <a:ea typeface="+mn-ea"/>
              </a:rPr>
              <a:t>億円増加しています。</a:t>
            </a:r>
            <a:endParaRPr kumimoji="1" lang="en-US" altLang="ja-JP" sz="1200" kern="1200" dirty="0">
              <a:solidFill>
                <a:schemeClr val="tx1"/>
              </a:solidFill>
              <a:effectLst/>
              <a:latin typeface="+mn-ea"/>
              <a:ea typeface="+mn-ea"/>
            </a:endParaRPr>
          </a:p>
          <a:p>
            <a:pPr eaLnBrk="1" hangingPunct="1">
              <a:spcBef>
                <a:spcPct val="0"/>
              </a:spcBef>
            </a:pPr>
            <a:r>
              <a:rPr kumimoji="1" lang="ja-JP" altLang="en-US" sz="1200" kern="1200" dirty="0">
                <a:solidFill>
                  <a:schemeClr val="tx1"/>
                </a:solidFill>
                <a:effectLst/>
                <a:latin typeface="+mn-ea"/>
                <a:ea typeface="+mn-ea"/>
              </a:rPr>
              <a:t>　鳥獣別の被害金額をみると、イノシシが前年度より約３億円減少している一方、シカは約４億円、増加しています。</a:t>
            </a:r>
            <a:endParaRPr kumimoji="1" lang="en-US" altLang="ja-JP" sz="1200" kern="1200" dirty="0">
              <a:solidFill>
                <a:schemeClr val="tx1"/>
              </a:solidFill>
              <a:effectLst/>
              <a:latin typeface="+mn-ea"/>
              <a:ea typeface="+mn-ea"/>
            </a:endParaRPr>
          </a:p>
          <a:p>
            <a:pPr eaLnBrk="1" hangingPunct="1">
              <a:spcBef>
                <a:spcPct val="0"/>
              </a:spcBef>
            </a:pPr>
            <a:endParaRPr kumimoji="1" lang="en-US" altLang="ja-JP" sz="1200" kern="1200" dirty="0">
              <a:solidFill>
                <a:schemeClr val="tx1"/>
              </a:solidFill>
              <a:effectLst/>
              <a:latin typeface="+mn-ea"/>
              <a:ea typeface="+mn-ea"/>
            </a:endParaRPr>
          </a:p>
          <a:p>
            <a:pPr eaLnBrk="1" hangingPunct="1">
              <a:spcBef>
                <a:spcPct val="0"/>
              </a:spcBef>
            </a:pPr>
            <a:r>
              <a:rPr lang="ja-JP" altLang="en-US" sz="1200" dirty="0">
                <a:latin typeface="+mn-ea"/>
                <a:ea typeface="+mn-ea"/>
              </a:rPr>
              <a:t>　捕獲だけでなく、防護柵等の被害防除対策等も進められていますが、なかなか被害を減らすことが出来ないのが現状です。</a:t>
            </a:r>
            <a:endParaRPr lang="en-US" altLang="ja-JP" sz="1200" dirty="0">
              <a:latin typeface="+mn-ea"/>
              <a:ea typeface="+mn-ea"/>
            </a:endParaRPr>
          </a:p>
        </p:txBody>
      </p:sp>
      <p:sp>
        <p:nvSpPr>
          <p:cNvPr id="34820" name="スライド番号プレースホルダー 3">
            <a:extLst>
              <a:ext uri="{FF2B5EF4-FFF2-40B4-BE49-F238E27FC236}">
                <a16:creationId xmlns:a16="http://schemas.microsoft.com/office/drawing/2014/main" id="{60B78DE2-D2F9-4CFF-9522-A24D839404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98A3F02-A67C-4E5B-843A-3DD77440D20E}" type="slidenum">
              <a:rPr lang="ja-JP" altLang="en-US" smtClean="0">
                <a:solidFill>
                  <a:srgbClr val="000000"/>
                </a:solidFill>
              </a:rPr>
              <a:pPr/>
              <a:t>10</a:t>
            </a:fld>
            <a:endParaRPr lang="ja-JP" altLang="en-US"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98400799-2876-4ECF-BF00-B9B40F7647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E037B77D-AE65-48F5-BFAE-F5F68135D5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solidFill>
                  <a:schemeClr val="tx1"/>
                </a:solidFill>
                <a:latin typeface="+mn-ea"/>
                <a:ea typeface="+mn-ea"/>
              </a:rPr>
              <a:t>　テキスト５ページの円グラフを見てください。</a:t>
            </a: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令和</a:t>
            </a:r>
            <a:r>
              <a:rPr lang="en-US" altLang="ja-JP" sz="1200" dirty="0">
                <a:solidFill>
                  <a:schemeClr val="tx1"/>
                </a:solidFill>
                <a:latin typeface="+mn-ea"/>
                <a:ea typeface="+mn-ea"/>
              </a:rPr>
              <a:t>3</a:t>
            </a:r>
            <a:r>
              <a:rPr lang="ja-JP" altLang="en-US" sz="1200" dirty="0">
                <a:solidFill>
                  <a:schemeClr val="tx1"/>
                </a:solidFill>
                <a:latin typeface="+mn-ea"/>
                <a:ea typeface="+mn-ea"/>
              </a:rPr>
              <a:t>年度における野生鳥獣による森林被害面積は、全国で約</a:t>
            </a:r>
            <a:r>
              <a:rPr lang="en-US" altLang="ja-JP" sz="1200" dirty="0">
                <a:solidFill>
                  <a:schemeClr val="tx1"/>
                </a:solidFill>
                <a:latin typeface="+mn-ea"/>
                <a:ea typeface="+mn-ea"/>
              </a:rPr>
              <a:t>5</a:t>
            </a:r>
            <a:r>
              <a:rPr lang="ja-JP" altLang="en-US" sz="1200" dirty="0">
                <a:solidFill>
                  <a:schemeClr val="tx1"/>
                </a:solidFill>
                <a:latin typeface="+mn-ea"/>
                <a:ea typeface="+mn-ea"/>
              </a:rPr>
              <a:t>千ヘクタール発生しています。</a:t>
            </a: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このうち、ニホンジカによる枝葉の食害や剥皮被害が全体の約</a:t>
            </a:r>
            <a:r>
              <a:rPr lang="en-US" altLang="ja-JP" sz="1200" dirty="0">
                <a:solidFill>
                  <a:schemeClr val="tx1"/>
                </a:solidFill>
                <a:latin typeface="+mn-ea"/>
                <a:ea typeface="+mn-ea"/>
              </a:rPr>
              <a:t>7</a:t>
            </a:r>
            <a:r>
              <a:rPr lang="ja-JP" altLang="en-US" sz="1200" dirty="0">
                <a:solidFill>
                  <a:schemeClr val="tx1"/>
                </a:solidFill>
                <a:latin typeface="+mn-ea"/>
                <a:ea typeface="+mn-ea"/>
              </a:rPr>
              <a:t>割を占めていて、深刻な状況となっています。</a:t>
            </a:r>
            <a:endParaRPr lang="en-US" altLang="ja-JP" sz="1200" dirty="0">
              <a:solidFill>
                <a:schemeClr val="tx1"/>
              </a:solidFill>
              <a:latin typeface="+mn-ea"/>
              <a:ea typeface="+mn-ea"/>
            </a:endParaRPr>
          </a:p>
          <a:p>
            <a:pPr eaLnBrk="1" hangingPunct="1">
              <a:spcBef>
                <a:spcPct val="0"/>
              </a:spcBef>
            </a:pP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ニホンジカによる林業被害は、</a:t>
            </a:r>
            <a:r>
              <a:rPr lang="ja-JP" altLang="en-US" sz="1200" b="0" i="0" dirty="0">
                <a:solidFill>
                  <a:schemeClr val="tx1"/>
                </a:solidFill>
                <a:effectLst/>
                <a:latin typeface="+mn-ea"/>
                <a:ea typeface="+mn-ea"/>
              </a:rPr>
              <a:t>これまでは造林地における植栽木の食害が主でしたが、近年では成林したヒノキ等の樹皮の食害も目立つようになってきています。</a:t>
            </a:r>
            <a:endParaRPr lang="en-US" altLang="ja-JP" sz="1200" b="0" i="0" dirty="0">
              <a:solidFill>
                <a:schemeClr val="tx1"/>
              </a:solidFill>
              <a:effectLst/>
              <a:latin typeface="+mn-ea"/>
              <a:ea typeface="+mn-ea"/>
            </a:endParaRPr>
          </a:p>
          <a:p>
            <a:pPr eaLnBrk="1" hangingPunct="1">
              <a:spcBef>
                <a:spcPct val="0"/>
              </a:spcBef>
            </a:pPr>
            <a:r>
              <a:rPr lang="ja-JP" altLang="en-US" sz="1200" b="0" i="0" dirty="0">
                <a:solidFill>
                  <a:schemeClr val="tx1"/>
                </a:solidFill>
                <a:effectLst/>
                <a:latin typeface="+mn-ea"/>
                <a:ea typeface="+mn-ea"/>
              </a:rPr>
              <a:t>　このような被害の発生は、林業生産コストの増大や森林所有者の経営意欲の低下を招く恐れがあります。</a:t>
            </a:r>
            <a:endParaRPr lang="ja-JP" altLang="en-US" sz="1200" dirty="0">
              <a:solidFill>
                <a:schemeClr val="tx1"/>
              </a:solidFill>
              <a:latin typeface="+mn-ea"/>
              <a:ea typeface="+mn-ea"/>
            </a:endParaRPr>
          </a:p>
        </p:txBody>
      </p:sp>
      <p:sp>
        <p:nvSpPr>
          <p:cNvPr id="12292" name="スライド番号プレースホルダー 3">
            <a:extLst>
              <a:ext uri="{FF2B5EF4-FFF2-40B4-BE49-F238E27FC236}">
                <a16:creationId xmlns:a16="http://schemas.microsoft.com/office/drawing/2014/main" id="{4E6DC065-1415-48EB-A32D-8385B7028E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776A05A-5F05-4BBE-B611-8385DA55350A}" type="slidenum">
              <a:rPr lang="ja-JP" altLang="en-US" smtClean="0"/>
              <a:pPr/>
              <a:t>11</a:t>
            </a:fld>
            <a:endParaRPr lang="ja-JP" altLang="en-US" dirty="0"/>
          </a:p>
        </p:txBody>
      </p:sp>
    </p:spTree>
    <p:extLst>
      <p:ext uri="{BB962C8B-B14F-4D97-AF65-F5344CB8AC3E}">
        <p14:creationId xmlns:p14="http://schemas.microsoft.com/office/powerpoint/2010/main" val="3679982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E9AA79E-F9D2-4B26-9167-186AAC753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E013D452-C30B-4D36-9163-4D7675191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大型獣が集落に出没して住民にけがを負わせる、大型獣と列車や自動車との衝突事故が増加する等、鳥獣による被害は生活に密着した問題にも拡大しつつあります。</a:t>
            </a:r>
          </a:p>
          <a:p>
            <a:pPr eaLnBrk="1" hangingPunct="1">
              <a:spcBef>
                <a:spcPct val="0"/>
              </a:spcBef>
            </a:pPr>
            <a:endParaRPr lang="en-US" altLang="ja-JP" dirty="0"/>
          </a:p>
          <a:p>
            <a:pPr eaLnBrk="1" hangingPunct="1">
              <a:spcBef>
                <a:spcPct val="0"/>
              </a:spcBef>
            </a:pPr>
            <a:r>
              <a:rPr lang="ja-JP" altLang="en-US" dirty="0"/>
              <a:t>　イノシシによる人身被害は、</a:t>
            </a:r>
            <a:r>
              <a:rPr lang="en-US" altLang="ja-JP" dirty="0"/>
              <a:t>2023</a:t>
            </a:r>
            <a:r>
              <a:rPr lang="ja-JP" altLang="en-US" dirty="0"/>
              <a:t>（令和５）年に</a:t>
            </a:r>
            <a:r>
              <a:rPr lang="en-US" altLang="ja-JP" dirty="0"/>
              <a:t>32</a:t>
            </a:r>
            <a:r>
              <a:rPr lang="ja-JP" altLang="en-US" dirty="0"/>
              <a:t>件（暫定値）発生しています。</a:t>
            </a:r>
          </a:p>
          <a:p>
            <a:pPr eaLnBrk="1" hangingPunct="1">
              <a:spcBef>
                <a:spcPct val="0"/>
              </a:spcBef>
            </a:pPr>
            <a:endParaRPr lang="en-US" altLang="ja-JP" dirty="0"/>
          </a:p>
          <a:p>
            <a:pPr eaLnBrk="1" hangingPunct="1">
              <a:spcBef>
                <a:spcPct val="0"/>
              </a:spcBef>
            </a:pPr>
            <a:r>
              <a:rPr lang="en-US" altLang="ja-JP" dirty="0"/>
              <a:t>※</a:t>
            </a:r>
            <a:r>
              <a:rPr lang="ja-JP" altLang="en-US" dirty="0"/>
              <a:t>この数値は、狩猟や捕獲作業等に伴う人身被害は除きます。</a:t>
            </a:r>
          </a:p>
          <a:p>
            <a:pPr eaLnBrk="1" hangingPunct="1">
              <a:spcBef>
                <a:spcPct val="0"/>
              </a:spcBef>
            </a:pPr>
            <a:r>
              <a:rPr lang="en-US" altLang="ja-JP" dirty="0"/>
              <a:t>※</a:t>
            </a:r>
            <a:r>
              <a:rPr lang="ja-JP" altLang="en-US" dirty="0"/>
              <a:t>暫定値のため、変更することがある。</a:t>
            </a:r>
          </a:p>
        </p:txBody>
      </p:sp>
      <p:sp>
        <p:nvSpPr>
          <p:cNvPr id="14340" name="スライド番号プレースホルダー 3">
            <a:extLst>
              <a:ext uri="{FF2B5EF4-FFF2-40B4-BE49-F238E27FC236}">
                <a16:creationId xmlns:a16="http://schemas.microsoft.com/office/drawing/2014/main" id="{F77B012B-BD72-4727-BB32-252DB30B0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12</a:t>
            </a:fld>
            <a:endParaRPr lang="ja-JP" altLang="en-US" dirty="0"/>
          </a:p>
        </p:txBody>
      </p:sp>
    </p:spTree>
    <p:extLst>
      <p:ext uri="{BB962C8B-B14F-4D97-AF65-F5344CB8AC3E}">
        <p14:creationId xmlns:p14="http://schemas.microsoft.com/office/powerpoint/2010/main" val="1956763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C6D23-781B-9A46-A5D4-D10A128F3504}"/>
            </a:ext>
          </a:extLst>
        </p:cNvPr>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BE52601-A179-BD45-3E01-5E9C3C38A9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F7B184AC-836C-8551-1673-16E433BB5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国土交通省によると、直轄国道におけるロードキル件数は</a:t>
            </a:r>
            <a:r>
              <a:rPr lang="en-US" altLang="ja-JP" sz="1200" dirty="0">
                <a:solidFill>
                  <a:schemeClr val="tx1"/>
                </a:solidFill>
                <a:effectLst/>
                <a:latin typeface="+mn-ea"/>
                <a:ea typeface="+mn-ea"/>
                <a:cs typeface="Times New Roman" panose="02020603050405020304" pitchFamily="18" charset="0"/>
              </a:rPr>
              <a:t>7.0</a:t>
            </a:r>
            <a:r>
              <a:rPr lang="ja-JP" altLang="ja-JP" sz="1200" dirty="0">
                <a:solidFill>
                  <a:schemeClr val="tx1"/>
                </a:solidFill>
                <a:effectLst/>
                <a:latin typeface="+mn-ea"/>
                <a:ea typeface="+mn-ea"/>
                <a:cs typeface="Times New Roman" panose="02020603050405020304" pitchFamily="18" charset="0"/>
              </a:rPr>
              <a:t>万件発生しています。</a:t>
            </a:r>
            <a:endParaRPr lang="en-US" altLang="ja-JP" sz="1200" dirty="0">
              <a:solidFill>
                <a:schemeClr val="tx1"/>
              </a:solidFill>
              <a:effectLst/>
              <a:latin typeface="+mn-ea"/>
              <a:ea typeface="+mn-ea"/>
              <a:cs typeface="Times New Roman" panose="02020603050405020304" pitchFamily="18" charset="0"/>
            </a:endParaRPr>
          </a:p>
          <a:p>
            <a:pPr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内訳をみると、犬・猫がもっとも多く</a:t>
            </a:r>
            <a:r>
              <a:rPr lang="en-US" altLang="ja-JP" sz="1200" dirty="0">
                <a:solidFill>
                  <a:schemeClr val="tx1"/>
                </a:solidFill>
                <a:effectLst/>
                <a:latin typeface="+mn-ea"/>
                <a:ea typeface="+mn-ea"/>
                <a:cs typeface="Times New Roman" panose="02020603050405020304" pitchFamily="18" charset="0"/>
              </a:rPr>
              <a:t>29</a:t>
            </a:r>
            <a:r>
              <a:rPr lang="ja-JP" altLang="ja-JP" sz="1200" dirty="0">
                <a:solidFill>
                  <a:schemeClr val="tx1"/>
                </a:solidFill>
                <a:effectLst/>
                <a:latin typeface="+mn-ea"/>
                <a:ea typeface="+mn-ea"/>
                <a:cs typeface="Times New Roman" panose="02020603050405020304" pitchFamily="18" charset="0"/>
              </a:rPr>
              <a:t>％を占めますが、ニホンジカが８％、イノシシが１％と、大型獣のロードキルも発生しています。</a:t>
            </a:r>
            <a:endParaRPr lang="en-US" altLang="ja-JP" sz="1200" dirty="0">
              <a:solidFill>
                <a:schemeClr val="tx1"/>
              </a:solidFill>
              <a:effectLst/>
              <a:latin typeface="+mn-ea"/>
              <a:ea typeface="+mn-ea"/>
              <a:cs typeface="Times New Roman" panose="02020603050405020304" pitchFamily="18" charset="0"/>
            </a:endParaRPr>
          </a:p>
          <a:p>
            <a:pPr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大型獣との接触は、重大な交通事故につながるおそれもあります</a:t>
            </a:r>
            <a:r>
              <a:rPr lang="ja-JP" altLang="en-US"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latin typeface="+mn-ea"/>
              <a:ea typeface="+mn-ea"/>
            </a:endParaRPr>
          </a:p>
          <a:p>
            <a:pPr eaLnBrk="1" hangingPunct="1">
              <a:spcBef>
                <a:spcPct val="0"/>
              </a:spcBef>
            </a:pPr>
            <a:endParaRPr lang="en-US" altLang="ja-JP" sz="1200" dirty="0">
              <a:solidFill>
                <a:schemeClr val="tx1"/>
              </a:solidFill>
              <a:latin typeface="+mn-ea"/>
              <a:ea typeface="+mn-ea"/>
            </a:endParaRPr>
          </a:p>
          <a:p>
            <a:pPr eaLnBrk="1" hangingPunct="1">
              <a:spcBef>
                <a:spcPct val="0"/>
              </a:spcBef>
            </a:pPr>
            <a:r>
              <a:rPr lang="ja-JP" altLang="en-US" sz="1200" dirty="0">
                <a:solidFill>
                  <a:schemeClr val="tx1"/>
                </a:solidFill>
                <a:latin typeface="+mn-ea"/>
                <a:ea typeface="+mn-ea"/>
              </a:rPr>
              <a:t>　一部の鳥獣の生息数の増加・生息域の拡大が続けば、このように生活環境被害も深刻化し、私たちの生活にも影響しているということを認識しなければなりません。</a:t>
            </a:r>
          </a:p>
        </p:txBody>
      </p:sp>
      <p:sp>
        <p:nvSpPr>
          <p:cNvPr id="14340" name="スライド番号プレースホルダー 3">
            <a:extLst>
              <a:ext uri="{FF2B5EF4-FFF2-40B4-BE49-F238E27FC236}">
                <a16:creationId xmlns:a16="http://schemas.microsoft.com/office/drawing/2014/main" id="{077304D6-4DE7-0CF7-C6E2-C1637D11BD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13</a:t>
            </a:fld>
            <a:endParaRPr lang="ja-JP" altLang="en-US" dirty="0"/>
          </a:p>
        </p:txBody>
      </p:sp>
    </p:spTree>
    <p:extLst>
      <p:ext uri="{BB962C8B-B14F-4D97-AF65-F5344CB8AC3E}">
        <p14:creationId xmlns:p14="http://schemas.microsoft.com/office/powerpoint/2010/main" val="3630114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E9AA79E-F9D2-4B26-9167-186AAC753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E013D452-C30B-4D36-9163-4D7675191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effectLst/>
                <a:cs typeface="Times New Roman" panose="02020603050405020304" pitchFamily="18" charset="0"/>
              </a:rPr>
              <a:t>　北海道では、エゾシカが関係する交通事故発生件数（届出件数）が、</a:t>
            </a:r>
            <a:r>
              <a:rPr lang="en-US" altLang="ja-JP" dirty="0">
                <a:effectLst/>
                <a:cs typeface="Times New Roman" panose="02020603050405020304" pitchFamily="18" charset="0"/>
              </a:rPr>
              <a:t>2022</a:t>
            </a:r>
            <a:r>
              <a:rPr lang="ja-JP" altLang="en-US" dirty="0">
                <a:effectLst/>
                <a:cs typeface="Times New Roman" panose="02020603050405020304" pitchFamily="18" charset="0"/>
              </a:rPr>
              <a:t>（令和４）年では</a:t>
            </a:r>
            <a:r>
              <a:rPr lang="en-US" altLang="ja-JP" dirty="0">
                <a:effectLst/>
                <a:cs typeface="Times New Roman" panose="02020603050405020304" pitchFamily="18" charset="0"/>
              </a:rPr>
              <a:t>4,480</a:t>
            </a:r>
            <a:r>
              <a:rPr lang="ja-JP" altLang="en-US" dirty="0">
                <a:effectLst/>
                <a:cs typeface="Times New Roman" panose="02020603050405020304" pitchFamily="18" charset="0"/>
              </a:rPr>
              <a:t>件発生しています。</a:t>
            </a:r>
            <a:endParaRPr lang="en-US" altLang="ja-JP" dirty="0">
              <a:effectLst/>
              <a:cs typeface="Times New Roman" panose="02020603050405020304" pitchFamily="18" charset="0"/>
            </a:endParaRPr>
          </a:p>
          <a:p>
            <a:pPr eaLnBrk="1" hangingPunct="1">
              <a:spcBef>
                <a:spcPct val="0"/>
              </a:spcBef>
            </a:pPr>
            <a:r>
              <a:rPr lang="ja-JP" altLang="en-US" dirty="0">
                <a:effectLst/>
                <a:cs typeface="Times New Roman" panose="02020603050405020304" pitchFamily="18" charset="0"/>
              </a:rPr>
              <a:t>　その特徴として、年間発生件数の約４割が</a:t>
            </a:r>
            <a:r>
              <a:rPr lang="en-US" altLang="ja-JP" dirty="0">
                <a:effectLst/>
                <a:cs typeface="Times New Roman" panose="02020603050405020304" pitchFamily="18" charset="0"/>
              </a:rPr>
              <a:t>10</a:t>
            </a:r>
            <a:r>
              <a:rPr lang="ja-JP" altLang="en-US" dirty="0">
                <a:effectLst/>
                <a:cs typeface="Times New Roman" panose="02020603050405020304" pitchFamily="18" charset="0"/>
              </a:rPr>
              <a:t>月から</a:t>
            </a:r>
            <a:r>
              <a:rPr lang="en-US" altLang="ja-JP" dirty="0">
                <a:effectLst/>
                <a:cs typeface="Times New Roman" panose="02020603050405020304" pitchFamily="18" charset="0"/>
              </a:rPr>
              <a:t>11</a:t>
            </a:r>
            <a:r>
              <a:rPr lang="ja-JP" altLang="en-US" dirty="0">
                <a:effectLst/>
                <a:cs typeface="Times New Roman" panose="02020603050405020304" pitchFamily="18" charset="0"/>
              </a:rPr>
              <a:t>月にかけて発生しており、時間帯では７割以上が</a:t>
            </a:r>
            <a:r>
              <a:rPr lang="en-US" altLang="ja-JP" dirty="0">
                <a:effectLst/>
                <a:cs typeface="Times New Roman" panose="02020603050405020304" pitchFamily="18" charset="0"/>
              </a:rPr>
              <a:t>16</a:t>
            </a:r>
            <a:r>
              <a:rPr lang="ja-JP" altLang="en-US" dirty="0">
                <a:effectLst/>
                <a:cs typeface="Times New Roman" panose="02020603050405020304" pitchFamily="18" charset="0"/>
              </a:rPr>
              <a:t>時から</a:t>
            </a:r>
            <a:r>
              <a:rPr lang="en-US" altLang="ja-JP" dirty="0">
                <a:effectLst/>
                <a:cs typeface="Times New Roman" panose="02020603050405020304" pitchFamily="18" charset="0"/>
              </a:rPr>
              <a:t>24</a:t>
            </a:r>
            <a:r>
              <a:rPr lang="ja-JP" altLang="en-US" dirty="0">
                <a:effectLst/>
                <a:cs typeface="Times New Roman" panose="02020603050405020304" pitchFamily="18" charset="0"/>
              </a:rPr>
              <a:t>時の間に発生しています。</a:t>
            </a:r>
            <a:endParaRPr lang="en-US" altLang="ja-JP" dirty="0"/>
          </a:p>
        </p:txBody>
      </p:sp>
      <p:sp>
        <p:nvSpPr>
          <p:cNvPr id="14340" name="スライド番号プレースホルダー 3">
            <a:extLst>
              <a:ext uri="{FF2B5EF4-FFF2-40B4-BE49-F238E27FC236}">
                <a16:creationId xmlns:a16="http://schemas.microsoft.com/office/drawing/2014/main" id="{F77B012B-BD72-4727-BB32-252DB30B0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14</a:t>
            </a:fld>
            <a:endParaRPr lang="ja-JP" altLang="en-US" dirty="0"/>
          </a:p>
        </p:txBody>
      </p:sp>
    </p:spTree>
    <p:extLst>
      <p:ext uri="{BB962C8B-B14F-4D97-AF65-F5344CB8AC3E}">
        <p14:creationId xmlns:p14="http://schemas.microsoft.com/office/powerpoint/2010/main" val="2620879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AE9AA79E-F9D2-4B26-9167-186AAC753E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E013D452-C30B-4D36-9163-4D76751915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effectLst/>
                <a:cs typeface="Times New Roman" panose="02020603050405020304" pitchFamily="18" charset="0"/>
              </a:rPr>
              <a:t>　また、エゾシカが関係する列車支障発生件数は全道で</a:t>
            </a:r>
            <a:r>
              <a:rPr lang="en-US" altLang="ja-JP" dirty="0">
                <a:effectLst/>
                <a:cs typeface="Times New Roman" panose="02020603050405020304" pitchFamily="18" charset="0"/>
              </a:rPr>
              <a:t>4,273</a:t>
            </a:r>
            <a:r>
              <a:rPr lang="ja-JP" altLang="en-US" dirty="0">
                <a:effectLst/>
                <a:cs typeface="Times New Roman" panose="02020603050405020304" pitchFamily="18" charset="0"/>
              </a:rPr>
              <a:t>件発生しています。</a:t>
            </a:r>
          </a:p>
          <a:p>
            <a:pPr eaLnBrk="1" hangingPunct="1">
              <a:spcBef>
                <a:spcPct val="0"/>
              </a:spcBef>
            </a:pPr>
            <a:endParaRPr lang="en-US" altLang="ja-JP" dirty="0"/>
          </a:p>
        </p:txBody>
      </p:sp>
      <p:sp>
        <p:nvSpPr>
          <p:cNvPr id="14340" name="スライド番号プレースホルダー 3">
            <a:extLst>
              <a:ext uri="{FF2B5EF4-FFF2-40B4-BE49-F238E27FC236}">
                <a16:creationId xmlns:a16="http://schemas.microsoft.com/office/drawing/2014/main" id="{F77B012B-BD72-4727-BB32-252DB30B0D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EE0DF24-9AF7-43F9-ADEA-15D9F656155D}" type="slidenum">
              <a:rPr lang="ja-JP" altLang="en-US" smtClean="0"/>
              <a:pPr/>
              <a:t>15</a:t>
            </a:fld>
            <a:endParaRPr lang="ja-JP" altLang="en-US" dirty="0"/>
          </a:p>
        </p:txBody>
      </p:sp>
    </p:spTree>
    <p:extLst>
      <p:ext uri="{BB962C8B-B14F-4D97-AF65-F5344CB8AC3E}">
        <p14:creationId xmlns:p14="http://schemas.microsoft.com/office/powerpoint/2010/main" val="1625159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次に主な鳥獣の生態と捕獲の留意点を説明します。</a:t>
            </a:r>
            <a:endParaRPr lang="en-US" altLang="ja-JP" dirty="0"/>
          </a:p>
          <a:p>
            <a:pPr eaLnBrk="1" hangingPunct="1">
              <a:spcBef>
                <a:spcPct val="0"/>
              </a:spcBef>
            </a:pPr>
            <a:r>
              <a:rPr lang="ja-JP" altLang="en-US" dirty="0"/>
              <a:t>　鳥獣種ごとの詳しい説明はここでは割愛しますので、各自、テキスト等を使って確認してください。</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16</a:t>
            </a:fld>
            <a:endParaRPr lang="ja-JP" altLang="en-US" dirty="0"/>
          </a:p>
        </p:txBody>
      </p:sp>
    </p:spTree>
    <p:extLst>
      <p:ext uri="{BB962C8B-B14F-4D97-AF65-F5344CB8AC3E}">
        <p14:creationId xmlns:p14="http://schemas.microsoft.com/office/powerpoint/2010/main" val="1290828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　ニホンジカは、集団性が強く、群れをつくって生活します。オスとメスは、通常、別々の群れをつくります。</a:t>
            </a:r>
            <a:endParaRPr lang="en-US" altLang="ja-JP" dirty="0"/>
          </a:p>
          <a:p>
            <a:r>
              <a:rPr lang="ja-JP" altLang="en-US" dirty="0"/>
              <a:t>　繁殖期には順位の高いオスがメスの群れを囲い、一夫多妻の群れ、すなわち「ハレム」をつくります。</a:t>
            </a:r>
            <a:endParaRPr lang="en-US" altLang="ja-JP" dirty="0"/>
          </a:p>
          <a:p>
            <a:r>
              <a:rPr lang="ja-JP" altLang="en-US" dirty="0"/>
              <a:t>　ニホンジカの行動圏については、交尾期におけるオスの移動や、越冬地への移動・分散が観察されています。</a:t>
            </a:r>
            <a:endParaRPr lang="en-US" altLang="ja-JP" dirty="0"/>
          </a:p>
          <a:p>
            <a:r>
              <a:rPr lang="ja-JP" altLang="en-US" dirty="0"/>
              <a:t>　季節移動を行う要因としては、積雪や食物量などを指摘する報告が多いものの、明確な要因は明らかになっていません。</a:t>
            </a:r>
            <a:endParaRPr lang="en-US" altLang="ja-JP" dirty="0"/>
          </a:p>
          <a:p>
            <a:r>
              <a:rPr lang="ja-JP" altLang="en-US" dirty="0"/>
              <a:t>　一方で、一年を通して餌資源量が変化しない環境では、季節移動がない場合も</a:t>
            </a:r>
            <a:r>
              <a:rPr lang="ja-JP" altLang="en-US"/>
              <a:t>あります。</a:t>
            </a:r>
            <a:endParaRPr lang="ja-JP" altLang="en-US" dirty="0"/>
          </a:p>
          <a:p>
            <a:r>
              <a:rPr lang="ja-JP" altLang="en-US" dirty="0"/>
              <a:t>　ニホンジカは年齢の成熟に伴って分散行動を行います。</a:t>
            </a:r>
            <a:endParaRPr lang="en-US" altLang="ja-JP" dirty="0"/>
          </a:p>
          <a:p>
            <a:r>
              <a:rPr lang="ja-JP" altLang="en-US" dirty="0"/>
              <a:t>　メスは出生地である母親の近くに行動圏を確保して分布が拡大していくのに対し、オスは遠く離れた場所へ移動するため、分布の先端部ではオスだけが確認されやすくなります。</a:t>
            </a:r>
            <a:endParaRPr lang="en-US" altLang="ja-JP" dirty="0"/>
          </a:p>
          <a:p>
            <a:r>
              <a:rPr lang="ja-JP" altLang="en-US" dirty="0"/>
              <a:t>　ニホンジカは、多種類の植物を季節ごとに餌資源として利用しており、生息地域の植生に影響を受けて食性を変化させます。</a:t>
            </a:r>
            <a:endParaRPr lang="en-US" altLang="ja-JP" dirty="0"/>
          </a:p>
          <a:p>
            <a:r>
              <a:rPr lang="ja-JP" altLang="en-US" dirty="0"/>
              <a:t>　ほとんどの種類の樹皮や植物を食べ、なくなれば餌があるところに移動するため、餌に不自由しません。</a:t>
            </a:r>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17</a:t>
            </a:fld>
            <a:endParaRPr lang="ja-JP" altLang="en-US" dirty="0"/>
          </a:p>
        </p:txBody>
      </p:sp>
    </p:spTree>
    <p:extLst>
      <p:ext uri="{BB962C8B-B14F-4D97-AF65-F5344CB8AC3E}">
        <p14:creationId xmlns:p14="http://schemas.microsoft.com/office/powerpoint/2010/main" val="181438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32190"/>
            <a:r>
              <a:rPr lang="ja-JP" altLang="ja-JP" dirty="0">
                <a:solidFill>
                  <a:srgbClr val="000000"/>
                </a:solidFill>
                <a:effectLst/>
                <a:cs typeface="ＭＳ 明朝" panose="02020609040205080304" pitchFamily="17" charset="-128"/>
              </a:rPr>
              <a:t>ニホンジカは１産１仔で、</a:t>
            </a:r>
            <a:r>
              <a:rPr lang="en-US" altLang="ja-JP" dirty="0">
                <a:solidFill>
                  <a:srgbClr val="000000"/>
                </a:solidFill>
                <a:effectLst/>
                <a:cs typeface="ＭＳ 明朝" panose="02020609040205080304" pitchFamily="17" charset="-128"/>
              </a:rPr>
              <a:t>10</a:t>
            </a:r>
            <a:r>
              <a:rPr lang="ja-JP" altLang="ja-JP" dirty="0">
                <a:solidFill>
                  <a:srgbClr val="000000"/>
                </a:solidFill>
                <a:effectLst/>
                <a:cs typeface="ＭＳ 明朝" panose="02020609040205080304" pitchFamily="17" charset="-128"/>
              </a:rPr>
              <a:t>から</a:t>
            </a:r>
            <a:r>
              <a:rPr lang="en-US" altLang="ja-JP" dirty="0">
                <a:solidFill>
                  <a:srgbClr val="000000"/>
                </a:solidFill>
                <a:effectLst/>
                <a:cs typeface="ＭＳ 明朝" panose="02020609040205080304" pitchFamily="17" charset="-128"/>
              </a:rPr>
              <a:t>11</a:t>
            </a:r>
            <a:r>
              <a:rPr lang="ja-JP" altLang="ja-JP" dirty="0">
                <a:solidFill>
                  <a:srgbClr val="000000"/>
                </a:solidFill>
                <a:effectLst/>
                <a:cs typeface="ＭＳ 明朝" panose="02020609040205080304" pitchFamily="17" charset="-128"/>
              </a:rPr>
              <a:t>月に繁殖期を迎え、地域によりますが５から６月ごろに出産のピークを迎えます。</a:t>
            </a:r>
          </a:p>
          <a:p>
            <a:pPr indent="132190"/>
            <a:r>
              <a:rPr lang="ja-JP" altLang="ja-JP" dirty="0">
                <a:solidFill>
                  <a:srgbClr val="000000"/>
                </a:solidFill>
                <a:effectLst/>
                <a:cs typeface="ＭＳ 明朝" panose="02020609040205080304" pitchFamily="17" charset="-128"/>
              </a:rPr>
              <a:t>繁殖力が高く、栄養状態がよいメス個体は、１歳から発情を開始し、２歳以降は毎年繁殖を繰り返します。</a:t>
            </a:r>
            <a:endParaRPr lang="en-US" altLang="ja-JP" dirty="0">
              <a:solidFill>
                <a:srgbClr val="000000"/>
              </a:solidFill>
              <a:effectLst/>
              <a:cs typeface="ＭＳ 明朝" panose="02020609040205080304" pitchFamily="17" charset="-128"/>
            </a:endParaRPr>
          </a:p>
          <a:p>
            <a:pPr indent="132190"/>
            <a:endParaRPr lang="en-US" altLang="ja-JP" dirty="0">
              <a:solidFill>
                <a:srgbClr val="000000"/>
              </a:solidFill>
              <a:effectLst/>
              <a:cs typeface="ＭＳ 明朝" panose="02020609040205080304" pitchFamily="17" charset="-128"/>
            </a:endParaRPr>
          </a:p>
          <a:p>
            <a:pPr indent="132190"/>
            <a:r>
              <a:rPr lang="ja-JP" altLang="ja-JP" dirty="0">
                <a:solidFill>
                  <a:srgbClr val="000000"/>
                </a:solidFill>
                <a:effectLst/>
                <a:cs typeface="ＭＳ 明朝" panose="02020609040205080304" pitchFamily="17" charset="-128"/>
              </a:rPr>
              <a:t>寿命はオスで</a:t>
            </a:r>
            <a:r>
              <a:rPr lang="en-US" altLang="ja-JP" dirty="0">
                <a:solidFill>
                  <a:srgbClr val="000000"/>
                </a:solidFill>
                <a:effectLst/>
                <a:cs typeface="ＭＳ 明朝" panose="02020609040205080304" pitchFamily="17" charset="-128"/>
              </a:rPr>
              <a:t>10</a:t>
            </a:r>
            <a:r>
              <a:rPr lang="ja-JP" altLang="ja-JP" dirty="0">
                <a:solidFill>
                  <a:srgbClr val="000000"/>
                </a:solidFill>
                <a:effectLst/>
                <a:cs typeface="ＭＳ 明朝" panose="02020609040205080304" pitchFamily="17" charset="-128"/>
              </a:rPr>
              <a:t>から</a:t>
            </a:r>
            <a:r>
              <a:rPr lang="en-US" altLang="ja-JP" dirty="0">
                <a:solidFill>
                  <a:srgbClr val="000000"/>
                </a:solidFill>
                <a:effectLst/>
                <a:cs typeface="ＭＳ 明朝" panose="02020609040205080304" pitchFamily="17" charset="-128"/>
              </a:rPr>
              <a:t>13 </a:t>
            </a:r>
            <a:r>
              <a:rPr lang="ja-JP" altLang="ja-JP" dirty="0">
                <a:solidFill>
                  <a:srgbClr val="000000"/>
                </a:solidFill>
                <a:effectLst/>
                <a:cs typeface="ＭＳ 明朝" panose="02020609040205080304" pitchFamily="17" charset="-128"/>
              </a:rPr>
              <a:t>歳、メスで</a:t>
            </a:r>
            <a:r>
              <a:rPr lang="en-US" altLang="ja-JP" dirty="0">
                <a:solidFill>
                  <a:srgbClr val="000000"/>
                </a:solidFill>
                <a:effectLst/>
                <a:cs typeface="ＭＳ 明朝" panose="02020609040205080304" pitchFamily="17" charset="-128"/>
              </a:rPr>
              <a:t>12</a:t>
            </a:r>
            <a:r>
              <a:rPr lang="ja-JP" altLang="ja-JP" dirty="0">
                <a:solidFill>
                  <a:srgbClr val="000000"/>
                </a:solidFill>
                <a:effectLst/>
                <a:cs typeface="ＭＳ 明朝" panose="02020609040205080304" pitchFamily="17" charset="-128"/>
              </a:rPr>
              <a:t>から</a:t>
            </a:r>
            <a:r>
              <a:rPr lang="en-US" altLang="ja-JP" dirty="0">
                <a:solidFill>
                  <a:srgbClr val="000000"/>
                </a:solidFill>
                <a:effectLst/>
                <a:cs typeface="ＭＳ 明朝" panose="02020609040205080304" pitchFamily="17" charset="-128"/>
              </a:rPr>
              <a:t>15 </a:t>
            </a:r>
            <a:r>
              <a:rPr lang="ja-JP" altLang="ja-JP" dirty="0">
                <a:solidFill>
                  <a:srgbClr val="000000"/>
                </a:solidFill>
                <a:effectLst/>
                <a:cs typeface="ＭＳ 明朝" panose="02020609040205080304" pitchFamily="17" charset="-128"/>
              </a:rPr>
              <a:t>歳まで生きるものもおり、野生下でもこれらより長寿の個体も確認されています。</a:t>
            </a:r>
            <a:endParaRPr lang="en-US" altLang="ja-JP" dirty="0">
              <a:solidFill>
                <a:srgbClr val="000000"/>
              </a:solidFill>
              <a:effectLst/>
              <a:cs typeface="ＭＳ 明朝" panose="02020609040205080304" pitchFamily="17" charset="-128"/>
            </a:endParaRPr>
          </a:p>
          <a:p>
            <a:pPr indent="132190"/>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pPr indent="132190" algn="just"/>
            <a:r>
              <a:rPr lang="ja-JP" altLang="ja-JP" kern="100" dirty="0">
                <a:effectLst/>
                <a:cs typeface="Times New Roman" panose="02020603050405020304" pitchFamily="18" charset="0"/>
              </a:rPr>
              <a:t>ニホンジカの個体数低減を行うには、繁殖可能なメス成獣を捕獲することが重要です。</a:t>
            </a:r>
            <a:endParaRPr lang="en-US" altLang="ja-JP" kern="100" dirty="0">
              <a:effectLst/>
              <a:cs typeface="Times New Roman" panose="02020603050405020304" pitchFamily="18" charset="0"/>
            </a:endParaRPr>
          </a:p>
          <a:p>
            <a:pPr indent="132190" algn="just"/>
            <a:r>
              <a:rPr lang="ja-JP" altLang="ja-JP" kern="100" dirty="0">
                <a:effectLst/>
                <a:cs typeface="Times New Roman" panose="02020603050405020304" pitchFamily="18" charset="0"/>
              </a:rPr>
              <a:t>オスはハレムの複数のメスと交尾するため、オスを捕獲しても、別のオスがメスの群れに入ることになり、個体数低減には寄与しないと考えられます。</a:t>
            </a:r>
          </a:p>
          <a:p>
            <a:pPr eaLnBrk="1" hangingPunct="1">
              <a:spcBef>
                <a:spcPct val="0"/>
              </a:spcBef>
            </a:pP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18</a:t>
            </a:fld>
            <a:endParaRPr lang="ja-JP" altLang="en-US" dirty="0"/>
          </a:p>
        </p:txBody>
      </p:sp>
    </p:spTree>
    <p:extLst>
      <p:ext uri="{BB962C8B-B14F-4D97-AF65-F5344CB8AC3E}">
        <p14:creationId xmlns:p14="http://schemas.microsoft.com/office/powerpoint/2010/main" val="3021432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32190"/>
            <a:r>
              <a:rPr lang="ja-JP" altLang="ja-JP" dirty="0">
                <a:solidFill>
                  <a:srgbClr val="000000"/>
                </a:solidFill>
                <a:effectLst/>
                <a:cs typeface="ＭＳ 明朝" panose="02020609040205080304" pitchFamily="17" charset="-128"/>
              </a:rPr>
              <a:t>イノシシの基本的な社会単位は、①子を連れた成獣メスの母系的グループ、②単独の成獣オス、③生殖に参加しない若齢オス、の３グループに分けられます。</a:t>
            </a:r>
          </a:p>
          <a:p>
            <a:pPr indent="132190"/>
            <a:r>
              <a:rPr lang="ja-JP" altLang="ja-JP" dirty="0">
                <a:solidFill>
                  <a:srgbClr val="000000"/>
                </a:solidFill>
                <a:effectLst/>
                <a:cs typeface="ＭＳ 明朝" panose="02020609040205080304" pitchFamily="17" charset="-128"/>
              </a:rPr>
              <a:t>特定のなわばりをもたず、人の活動等の影響で夜間あるいは朝夕の薄暮期に活動することが多いですが、危険がないことが分かれば、日中も活発に活動します。 </a:t>
            </a:r>
          </a:p>
          <a:p>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pPr indent="132190"/>
            <a:r>
              <a:rPr lang="ja-JP" altLang="ja-JP" dirty="0">
                <a:solidFill>
                  <a:srgbClr val="000000"/>
                </a:solidFill>
                <a:effectLst/>
                <a:cs typeface="ＭＳ 明朝" panose="02020609040205080304" pitchFamily="17" charset="-128"/>
              </a:rPr>
              <a:t>イノシシにとって好適な環境は、食物や水があること、茂み等の隠れ場所があること、人間活動が少ないこと等が挙げられ、放棄果樹園や水田放棄地がそれに当てはまります。 </a:t>
            </a:r>
          </a:p>
          <a:p>
            <a:pPr indent="132190"/>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pPr indent="132190"/>
            <a:r>
              <a:rPr lang="ja-JP" altLang="ja-JP" dirty="0">
                <a:solidFill>
                  <a:srgbClr val="000000"/>
                </a:solidFill>
                <a:effectLst/>
                <a:cs typeface="ＭＳ 明朝" panose="02020609040205080304" pitchFamily="17" charset="-128"/>
              </a:rPr>
              <a:t>イノシシは植物食を主とした雑食性です。</a:t>
            </a:r>
          </a:p>
          <a:p>
            <a:pPr indent="132190"/>
            <a:r>
              <a:rPr lang="ja-JP" altLang="ja-JP" dirty="0">
                <a:solidFill>
                  <a:srgbClr val="000000"/>
                </a:solidFill>
                <a:effectLst/>
                <a:cs typeface="ＭＳ 明朝" panose="02020609040205080304" pitchFamily="17" charset="-128"/>
              </a:rPr>
              <a:t>タケノコや双子葉植物、堅果や根・塊茎を採食する他、両生類</a:t>
            </a:r>
            <a:r>
              <a:rPr lang="ja-JP" altLang="en-US" dirty="0">
                <a:solidFill>
                  <a:srgbClr val="000000"/>
                </a:solidFill>
                <a:effectLst/>
                <a:cs typeface="ＭＳ 明朝" panose="02020609040205080304" pitchFamily="17" charset="-128"/>
              </a:rPr>
              <a:t>・</a:t>
            </a:r>
            <a:r>
              <a:rPr lang="ja-JP" altLang="ja-JP" dirty="0">
                <a:solidFill>
                  <a:srgbClr val="000000"/>
                </a:solidFill>
                <a:effectLst/>
                <a:cs typeface="ＭＳ 明朝" panose="02020609040205080304" pitchFamily="17" charset="-128"/>
              </a:rPr>
              <a:t>甲殻類</a:t>
            </a:r>
            <a:r>
              <a:rPr lang="ja-JP" altLang="en-US" dirty="0">
                <a:solidFill>
                  <a:srgbClr val="000000"/>
                </a:solidFill>
                <a:effectLst/>
                <a:cs typeface="ＭＳ 明朝" panose="02020609040205080304" pitchFamily="17" charset="-128"/>
              </a:rPr>
              <a:t>・</a:t>
            </a:r>
            <a:r>
              <a:rPr lang="ja-JP" altLang="ja-JP" dirty="0">
                <a:solidFill>
                  <a:srgbClr val="000000"/>
                </a:solidFill>
                <a:effectLst/>
                <a:cs typeface="ＭＳ 明朝" panose="02020609040205080304" pitchFamily="17" charset="-128"/>
              </a:rPr>
              <a:t>腹足類等</a:t>
            </a:r>
            <a:r>
              <a:rPr lang="ja-JP" altLang="en-US" dirty="0">
                <a:solidFill>
                  <a:srgbClr val="000000"/>
                </a:solidFill>
                <a:effectLst/>
                <a:cs typeface="ＭＳ 明朝" panose="02020609040205080304" pitchFamily="17" charset="-128"/>
              </a:rPr>
              <a:t>の</a:t>
            </a:r>
            <a:r>
              <a:rPr lang="ja-JP" altLang="ja-JP" dirty="0">
                <a:solidFill>
                  <a:srgbClr val="000000"/>
                </a:solidFill>
                <a:effectLst/>
                <a:cs typeface="ＭＳ 明朝" panose="02020609040205080304" pitchFamily="17" charset="-128"/>
              </a:rPr>
              <a:t>動物質も採食します。</a:t>
            </a: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19</a:t>
            </a:fld>
            <a:endParaRPr lang="ja-JP" altLang="en-US" dirty="0"/>
          </a:p>
        </p:txBody>
      </p:sp>
    </p:spTree>
    <p:extLst>
      <p:ext uri="{BB962C8B-B14F-4D97-AF65-F5344CB8AC3E}">
        <p14:creationId xmlns:p14="http://schemas.microsoft.com/office/powerpoint/2010/main" val="139916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7275A7DD-D90B-4602-B086-1530DDA9E8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8896B0C3-0F7E-4AB9-B014-DB2336C53A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latin typeface="+mn-ea"/>
              </a:rPr>
              <a:t>　これが今回の研修の内容です。</a:t>
            </a:r>
            <a:endParaRPr lang="en-US" altLang="ja-JP" dirty="0">
              <a:latin typeface="+mn-ea"/>
            </a:endParaRPr>
          </a:p>
          <a:p>
            <a:pPr eaLnBrk="1" hangingPunct="1">
              <a:spcBef>
                <a:spcPct val="0"/>
              </a:spcBef>
            </a:pPr>
            <a:r>
              <a:rPr lang="ja-JP" altLang="en-US" dirty="0">
                <a:latin typeface="+mn-ea"/>
              </a:rPr>
              <a:t>　１日目は、捕獲に必要な技能についての講習を行います。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講義１：科学的・計画的な鳥獣の保護及び管理</a:t>
            </a:r>
            <a:endParaRPr lang="en-US" altLang="ja-JP" dirty="0">
              <a:latin typeface="+mn-ea"/>
            </a:endParaRPr>
          </a:p>
          <a:p>
            <a:pPr eaLnBrk="1" hangingPunct="1">
              <a:spcBef>
                <a:spcPct val="0"/>
              </a:spcBef>
            </a:pPr>
            <a:r>
              <a:rPr lang="ja-JP" altLang="en-US" dirty="0">
                <a:latin typeface="+mn-ea"/>
              </a:rPr>
              <a:t>　鳥獣管理は科学的、計画的に行われています。この講義では、鳥獣の保護及び管理がどのように行われているかを理解し、捕獲を計画する上で必要な事項、留意点について説明します。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講義２：鳥獣の保護及び管理に関連する法令</a:t>
            </a:r>
            <a:endParaRPr lang="en-US" altLang="ja-JP" dirty="0">
              <a:latin typeface="+mn-ea"/>
            </a:endParaRPr>
          </a:p>
          <a:p>
            <a:pPr eaLnBrk="1" hangingPunct="1">
              <a:spcBef>
                <a:spcPct val="0"/>
              </a:spcBef>
            </a:pPr>
            <a:r>
              <a:rPr lang="ja-JP" altLang="en-US" dirty="0">
                <a:latin typeface="+mn-ea"/>
              </a:rPr>
              <a:t>　鳥獣の捕獲を行うには、様々な守るべき法令があります。事業として捕獲を行うために、これらの法令を再度確認し、理解して捕獲等事業に従事してください。</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講義３：認定鳥獣捕獲等事業者制度</a:t>
            </a:r>
            <a:endParaRPr lang="en-US" altLang="ja-JP" dirty="0">
              <a:latin typeface="+mn-ea"/>
            </a:endParaRPr>
          </a:p>
          <a:p>
            <a:pPr eaLnBrk="1" hangingPunct="1">
              <a:spcBef>
                <a:spcPct val="0"/>
              </a:spcBef>
            </a:pPr>
            <a:r>
              <a:rPr lang="ja-JP" altLang="en-US" dirty="0">
                <a:latin typeface="+mn-ea"/>
              </a:rPr>
              <a:t>　この講義では、皆さんが認定を受けようとしている認定鳥獣捕獲事業者制度について、その要件、留意点を説明します。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講義４：鳥獣捕獲等事業における捕獲方法</a:t>
            </a:r>
            <a:endParaRPr lang="en-US" altLang="ja-JP" dirty="0">
              <a:latin typeface="+mn-ea"/>
            </a:endParaRPr>
          </a:p>
          <a:p>
            <a:pPr eaLnBrk="1" hangingPunct="1">
              <a:spcBef>
                <a:spcPct val="0"/>
              </a:spcBef>
            </a:pPr>
            <a:r>
              <a:rPr lang="ja-JP" altLang="en-US" dirty="0">
                <a:latin typeface="+mn-ea"/>
              </a:rPr>
              <a:t>　事業として捕獲を行うためには、発注者側から求められる契約内容、捕獲する場所、環境に応じて、捕獲方法を検討する必要があります。様々な捕獲方法と、その留意点について説明します。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２日目は、安全管理についての講習を行います。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講義５：鳥獣捕獲等事業の工程管理</a:t>
            </a:r>
            <a:endParaRPr lang="en-US" altLang="ja-JP" dirty="0">
              <a:latin typeface="+mn-ea"/>
            </a:endParaRPr>
          </a:p>
          <a:p>
            <a:pPr eaLnBrk="1" hangingPunct="1">
              <a:spcBef>
                <a:spcPct val="0"/>
              </a:spcBef>
            </a:pPr>
            <a:r>
              <a:rPr lang="ja-JP" altLang="en-US" dirty="0">
                <a:latin typeface="+mn-ea"/>
              </a:rPr>
              <a:t>　認定事業者は、鳥獣の捕獲等業務を発注者と契約を締結し、実施します。</a:t>
            </a:r>
            <a:endParaRPr lang="en-US" altLang="ja-JP" dirty="0">
              <a:latin typeface="+mn-ea"/>
            </a:endParaRPr>
          </a:p>
          <a:p>
            <a:pPr eaLnBrk="1" hangingPunct="1">
              <a:spcBef>
                <a:spcPct val="0"/>
              </a:spcBef>
            </a:pPr>
            <a:r>
              <a:rPr lang="ja-JP" altLang="en-US" dirty="0">
                <a:latin typeface="+mn-ea"/>
              </a:rPr>
              <a:t>　これまで個人として関わっていた捕獲と異なり、発注者と確認すべきことや制約、注意点がありますので、その工程管理について、順に説明します。</a:t>
            </a:r>
            <a:endParaRPr lang="en-US" altLang="ja-JP" dirty="0">
              <a:latin typeface="+mn-ea"/>
            </a:endParaRPr>
          </a:p>
          <a:p>
            <a:pPr eaLnBrk="1" hangingPunct="1">
              <a:spcBef>
                <a:spcPct val="0"/>
              </a:spcBef>
            </a:pPr>
            <a:endParaRPr lang="en-US" altLang="ja-JP" dirty="0">
              <a:latin typeface="+mn-ea"/>
            </a:endParaRPr>
          </a:p>
          <a:p>
            <a:pPr eaLnBrk="1" hangingPunct="1">
              <a:spcBef>
                <a:spcPct val="0"/>
              </a:spcBef>
            </a:pPr>
            <a:r>
              <a:rPr lang="ja-JP" altLang="en-US" dirty="0">
                <a:latin typeface="+mn-ea"/>
              </a:rPr>
              <a:t>　講義６：鳥獣捕獲等事業における安全確保</a:t>
            </a:r>
            <a:endParaRPr lang="en-US" altLang="ja-JP" dirty="0">
              <a:latin typeface="+mn-ea"/>
            </a:endParaRPr>
          </a:p>
          <a:p>
            <a:pPr eaLnBrk="1" hangingPunct="1">
              <a:spcBef>
                <a:spcPct val="0"/>
              </a:spcBef>
            </a:pPr>
            <a:r>
              <a:rPr lang="ja-JP" altLang="en-US" dirty="0">
                <a:latin typeface="+mn-ea"/>
              </a:rPr>
              <a:t>　実際の鳥獣の捕獲の現場において、どのように安全を確保すべきかについて、説明します。</a:t>
            </a:r>
            <a:endParaRPr lang="en-US" altLang="ja-JP" dirty="0">
              <a:latin typeface="+mn-ea"/>
            </a:endParaRPr>
          </a:p>
          <a:p>
            <a:pPr eaLnBrk="1" hangingPunct="1">
              <a:spcBef>
                <a:spcPct val="0"/>
              </a:spcBef>
            </a:pPr>
            <a:r>
              <a:rPr lang="ja-JP" altLang="en-US" dirty="0">
                <a:latin typeface="+mn-ea"/>
              </a:rPr>
              <a:t>　</a:t>
            </a:r>
          </a:p>
        </p:txBody>
      </p:sp>
      <p:sp>
        <p:nvSpPr>
          <p:cNvPr id="14340" name="スライド番号プレースホルダー 3">
            <a:extLst>
              <a:ext uri="{FF2B5EF4-FFF2-40B4-BE49-F238E27FC236}">
                <a16:creationId xmlns:a16="http://schemas.microsoft.com/office/drawing/2014/main" id="{FF8A86AE-AD16-455A-AEB1-4B68A0C4BA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48126E58-F2B8-4F05-AC79-2413350134E1}" type="slidenum">
              <a:rPr lang="ja-JP" altLang="en-US" smtClean="0"/>
              <a:pPr/>
              <a:t>2</a:t>
            </a:fld>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32190"/>
            <a:r>
              <a:rPr lang="ja-JP" altLang="ja-JP" dirty="0">
                <a:solidFill>
                  <a:srgbClr val="000000"/>
                </a:solidFill>
                <a:effectLst/>
                <a:cs typeface="ＭＳ 明朝" panose="02020609040205080304" pitchFamily="17" charset="-128"/>
              </a:rPr>
              <a:t>イノシシの繁殖力は高く、基本的に年１産です。</a:t>
            </a:r>
          </a:p>
          <a:p>
            <a:pPr indent="132190"/>
            <a:r>
              <a:rPr lang="ja-JP" altLang="ja-JP" dirty="0">
                <a:solidFill>
                  <a:srgbClr val="000000"/>
                </a:solidFill>
                <a:effectLst/>
                <a:cs typeface="ＭＳ 明朝" panose="02020609040205080304" pitchFamily="17" charset="-128"/>
              </a:rPr>
              <a:t>通常春から初夏に出産しますが、春の出産に失敗した場合や、出産した子を失った場合は、交尾期と異なる時期に再度発情が起こり、秋頃に出産することがあります。 </a:t>
            </a:r>
          </a:p>
          <a:p>
            <a:pPr indent="132190"/>
            <a:r>
              <a:rPr lang="ja-JP" altLang="ja-JP" dirty="0">
                <a:solidFill>
                  <a:srgbClr val="000000"/>
                </a:solidFill>
                <a:effectLst/>
                <a:cs typeface="ＭＳ 明朝" panose="02020609040205080304" pitchFamily="17" charset="-128"/>
              </a:rPr>
              <a:t>１回の産子数の平均は、飼育イノシシでは</a:t>
            </a:r>
            <a:r>
              <a:rPr lang="en-US" altLang="ja-JP" dirty="0">
                <a:solidFill>
                  <a:srgbClr val="000000"/>
                </a:solidFill>
                <a:effectLst/>
                <a:cs typeface="ＭＳ 明朝" panose="02020609040205080304" pitchFamily="17" charset="-128"/>
              </a:rPr>
              <a:t>4.5 </a:t>
            </a:r>
            <a:r>
              <a:rPr lang="ja-JP" altLang="ja-JP" dirty="0">
                <a:solidFill>
                  <a:srgbClr val="000000"/>
                </a:solidFill>
                <a:effectLst/>
                <a:cs typeface="ＭＳ 明朝" panose="02020609040205080304" pitchFamily="17" charset="-128"/>
              </a:rPr>
              <a:t>頭程度でした。 </a:t>
            </a:r>
            <a:endParaRPr lang="en-US" altLang="ja-JP" dirty="0">
              <a:solidFill>
                <a:srgbClr val="000000"/>
              </a:solidFill>
              <a:effectLst/>
              <a:cs typeface="ＭＳ 明朝" panose="02020609040205080304" pitchFamily="17" charset="-128"/>
            </a:endParaRPr>
          </a:p>
          <a:p>
            <a:pPr indent="132190"/>
            <a:endParaRPr lang="ja-JP" altLang="ja-JP" dirty="0">
              <a:solidFill>
                <a:srgbClr val="000000"/>
              </a:solidFill>
              <a:effectLst/>
              <a:cs typeface="ＭＳ 明朝" panose="02020609040205080304" pitchFamily="17" charset="-128"/>
            </a:endParaRPr>
          </a:p>
          <a:p>
            <a:pPr indent="132190"/>
            <a:r>
              <a:rPr lang="ja-JP" altLang="ja-JP" dirty="0">
                <a:solidFill>
                  <a:srgbClr val="000000"/>
                </a:solidFill>
                <a:effectLst/>
                <a:cs typeface="ＭＳ 明朝" panose="02020609040205080304" pitchFamily="17" charset="-128"/>
              </a:rPr>
              <a:t>イノシシの捕獲では、繁殖可能なメス成獣を捕獲することが重要なポイントです。 </a:t>
            </a:r>
            <a:endParaRPr lang="en-US" altLang="ja-JP" dirty="0">
              <a:solidFill>
                <a:srgbClr val="000000"/>
              </a:solidFill>
              <a:effectLst/>
              <a:cs typeface="ＭＳ 明朝" panose="02020609040205080304" pitchFamily="17" charset="-128"/>
            </a:endParaRPr>
          </a:p>
          <a:p>
            <a:pPr indent="132190"/>
            <a:endParaRPr lang="ja-JP" altLang="ja-JP" dirty="0">
              <a:solidFill>
                <a:srgbClr val="000000"/>
              </a:solidFill>
              <a:effectLst/>
              <a:cs typeface="ＭＳ 明朝" panose="02020609040205080304" pitchFamily="17" charset="-128"/>
            </a:endParaRPr>
          </a:p>
          <a:p>
            <a:pPr indent="132190" algn="just"/>
            <a:r>
              <a:rPr lang="ja-JP" altLang="ja-JP" kern="100" dirty="0">
                <a:effectLst/>
                <a:cs typeface="Times New Roman" panose="02020603050405020304" pitchFamily="18" charset="0"/>
              </a:rPr>
              <a:t>箱わなの場合、成獣に比べて警戒心の弱い幼獣（うり坊）はわなにかかりやすいですが、それを見た成獣は、さらに警戒心を高め、</a:t>
            </a:r>
            <a:r>
              <a:rPr lang="ja-JP" altLang="en-US" kern="100" dirty="0">
                <a:effectLst/>
                <a:cs typeface="Times New Roman" panose="02020603050405020304" pitchFamily="18" charset="0"/>
              </a:rPr>
              <a:t>捕獲が難しくなる場合がある</a:t>
            </a:r>
            <a:r>
              <a:rPr lang="ja-JP" altLang="ja-JP" kern="100" dirty="0">
                <a:effectLst/>
                <a:cs typeface="Times New Roman" panose="02020603050405020304" pitchFamily="18" charset="0"/>
              </a:rPr>
              <a:t>ため、わなの運用には注意が必要です。</a:t>
            </a:r>
          </a:p>
          <a:p>
            <a:pPr eaLnBrk="1" hangingPunct="1">
              <a:spcBef>
                <a:spcPct val="0"/>
              </a:spcBef>
            </a:pP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20</a:t>
            </a:fld>
            <a:endParaRPr lang="ja-JP" altLang="en-US" dirty="0"/>
          </a:p>
        </p:txBody>
      </p:sp>
    </p:spTree>
    <p:extLst>
      <p:ext uri="{BB962C8B-B14F-4D97-AF65-F5344CB8AC3E}">
        <p14:creationId xmlns:p14="http://schemas.microsoft.com/office/powerpoint/2010/main" val="44469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32190"/>
            <a:r>
              <a:rPr lang="ja-JP" altLang="ja-JP" dirty="0">
                <a:solidFill>
                  <a:srgbClr val="000000"/>
                </a:solidFill>
                <a:effectLst/>
                <a:cs typeface="ＭＳ 明朝" panose="02020609040205080304" pitchFamily="17" charset="-128"/>
              </a:rPr>
              <a:t>ニホンザルは、昼行性です。</a:t>
            </a:r>
          </a:p>
          <a:p>
            <a:pPr indent="132190"/>
            <a:r>
              <a:rPr lang="ja-JP" altLang="ja-JP" dirty="0">
                <a:solidFill>
                  <a:srgbClr val="000000"/>
                </a:solidFill>
                <a:effectLst/>
                <a:cs typeface="ＭＳ 明朝" panose="02020609040205080304" pitchFamily="17" charset="-128"/>
              </a:rPr>
              <a:t>一般に数十頭からなる母系の群れ（集団）を作って、一定の行動域をもって生活します。</a:t>
            </a:r>
          </a:p>
          <a:p>
            <a:pPr indent="132190"/>
            <a:r>
              <a:rPr lang="ja-JP" altLang="ja-JP" dirty="0">
                <a:solidFill>
                  <a:srgbClr val="000000"/>
                </a:solidFill>
                <a:effectLst/>
                <a:cs typeface="ＭＳ 明朝" panose="02020609040205080304" pitchFamily="17" charset="-128"/>
              </a:rPr>
              <a:t>季節によって行動域内の利用する場所は異なります。 </a:t>
            </a:r>
          </a:p>
          <a:p>
            <a:pPr indent="132190"/>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pPr indent="132190"/>
            <a:r>
              <a:rPr lang="ja-JP" altLang="ja-JP" dirty="0">
                <a:solidFill>
                  <a:srgbClr val="000000"/>
                </a:solidFill>
                <a:effectLst/>
                <a:cs typeface="ＭＳ 明朝" panose="02020609040205080304" pitchFamily="17" charset="-128"/>
              </a:rPr>
              <a:t>ニホンザルの群れでは、メスは生まれた群れで一生を過ごします。オスは概ね５から８歳に成長すると生まれた群れから離れ、他の群れに加入したり、オスのグループを作ったりするほか、いわゆる「ハナレザル」として単独で生活します。</a:t>
            </a: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21</a:t>
            </a:fld>
            <a:endParaRPr lang="ja-JP" altLang="en-US" dirty="0"/>
          </a:p>
        </p:txBody>
      </p:sp>
    </p:spTree>
    <p:extLst>
      <p:ext uri="{BB962C8B-B14F-4D97-AF65-F5344CB8AC3E}">
        <p14:creationId xmlns:p14="http://schemas.microsoft.com/office/powerpoint/2010/main" val="3816743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32190"/>
            <a:r>
              <a:rPr lang="ja-JP" altLang="ja-JP" dirty="0">
                <a:solidFill>
                  <a:srgbClr val="000000"/>
                </a:solidFill>
                <a:effectLst/>
                <a:cs typeface="ＭＳ 明朝" panose="02020609040205080304" pitchFamily="17" charset="-128"/>
              </a:rPr>
              <a:t>ニホンザルは、植物を中心とした雑食性です。果実・種子及び昆虫が好物であり、花や若葉もよく食べます。</a:t>
            </a:r>
            <a:endParaRPr lang="en-US" altLang="ja-JP" dirty="0">
              <a:solidFill>
                <a:srgbClr val="000000"/>
              </a:solidFill>
              <a:effectLst/>
              <a:cs typeface="ＭＳ 明朝" panose="02020609040205080304" pitchFamily="17" charset="-128"/>
            </a:endParaRPr>
          </a:p>
          <a:p>
            <a:pPr indent="132190"/>
            <a:r>
              <a:rPr lang="ja-JP" altLang="ja-JP" dirty="0">
                <a:solidFill>
                  <a:srgbClr val="000000"/>
                </a:solidFill>
                <a:effectLst/>
                <a:cs typeface="ＭＳ 明朝" panose="02020609040205080304" pitchFamily="17" charset="-128"/>
              </a:rPr>
              <a:t>基本的には、トウガラシなど多少の例外を除けば、人間の食べるものは何でも食べると考えられます。 </a:t>
            </a:r>
            <a:endParaRPr lang="en-US" altLang="ja-JP" dirty="0">
              <a:solidFill>
                <a:srgbClr val="000000"/>
              </a:solidFill>
              <a:effectLst/>
              <a:cs typeface="ＭＳ 明朝" panose="02020609040205080304" pitchFamily="17" charset="-128"/>
            </a:endParaRPr>
          </a:p>
          <a:p>
            <a:pPr indent="132190"/>
            <a:endParaRPr lang="en-US" altLang="ja-JP" dirty="0">
              <a:solidFill>
                <a:srgbClr val="000000"/>
              </a:solidFill>
              <a:effectLst/>
              <a:cs typeface="ＭＳ 明朝" panose="02020609040205080304" pitchFamily="17" charset="-128"/>
            </a:endParaRPr>
          </a:p>
          <a:p>
            <a:pPr indent="132190"/>
            <a:r>
              <a:rPr lang="ja-JP" altLang="ja-JP" dirty="0">
                <a:solidFill>
                  <a:srgbClr val="000000"/>
                </a:solidFill>
                <a:effectLst/>
                <a:cs typeface="Times New Roman" panose="02020603050405020304" pitchFamily="18" charset="0"/>
              </a:rPr>
              <a:t>繁殖期は秋から冬、出産は春から夏、妊娠期間はおよそ６か月です。</a:t>
            </a:r>
            <a:endParaRPr lang="en-US" altLang="ja-JP" dirty="0">
              <a:solidFill>
                <a:srgbClr val="000000"/>
              </a:solidFill>
              <a:effectLst/>
              <a:cs typeface="Times New Roman" panose="02020603050405020304" pitchFamily="18" charset="0"/>
            </a:endParaRPr>
          </a:p>
          <a:p>
            <a:pPr indent="132190"/>
            <a:r>
              <a:rPr lang="ja-JP" altLang="ja-JP" dirty="0">
                <a:solidFill>
                  <a:srgbClr val="000000"/>
                </a:solidFill>
                <a:effectLst/>
                <a:cs typeface="Times New Roman" panose="02020603050405020304" pitchFamily="18" charset="0"/>
              </a:rPr>
              <a:t>通常は１産１仔で、普通、連年出産は少ないですが、栄養条件次第ではそれも稀でないと考えられています。</a:t>
            </a:r>
            <a:endParaRPr lang="en-US" altLang="ja-JP" dirty="0">
              <a:solidFill>
                <a:srgbClr val="000000"/>
              </a:solidFill>
              <a:effectLst/>
              <a:cs typeface="Times New Roman" panose="02020603050405020304" pitchFamily="18" charset="0"/>
            </a:endParaRPr>
          </a:p>
          <a:p>
            <a:pPr indent="132190"/>
            <a:endParaRPr lang="en-US" altLang="ja-JP" dirty="0">
              <a:solidFill>
                <a:srgbClr val="000000"/>
              </a:solidFill>
              <a:effectLst/>
              <a:cs typeface="Times New Roman" panose="02020603050405020304" pitchFamily="18" charset="0"/>
            </a:endParaRPr>
          </a:p>
          <a:p>
            <a:pPr indent="132190"/>
            <a:r>
              <a:rPr lang="ja-JP" altLang="ja-JP" kern="100" dirty="0">
                <a:effectLst/>
                <a:cs typeface="Times New Roman" panose="02020603050405020304" pitchFamily="18" charset="0"/>
              </a:rPr>
              <a:t>ニホンザルの捕獲は、基本的に群れで行動する動物であるため、群れごとに管理方針を決定していくことが基本です。</a:t>
            </a:r>
            <a:endParaRPr lang="en-US" altLang="ja-JP" kern="100" dirty="0">
              <a:effectLst/>
              <a:cs typeface="Times New Roman" panose="02020603050405020304" pitchFamily="18" charset="0"/>
            </a:endParaRPr>
          </a:p>
          <a:p>
            <a:pPr indent="132190"/>
            <a:r>
              <a:rPr lang="ja-JP" altLang="ja-JP" kern="100" dirty="0">
                <a:effectLst/>
                <a:cs typeface="Times New Roman" panose="02020603050405020304" pitchFamily="18" charset="0"/>
              </a:rPr>
              <a:t>無計画な捕獲は、群れの分裂を招き、農業集落におけるニホンザル被害対策を複雑にする可能性があります。</a:t>
            </a:r>
            <a:endParaRPr lang="en-US" altLang="ja-JP" kern="100" dirty="0">
              <a:effectLst/>
              <a:cs typeface="Times New Roman" panose="02020603050405020304" pitchFamily="18" charset="0"/>
            </a:endParaRPr>
          </a:p>
          <a:p>
            <a:pPr indent="132190"/>
            <a:r>
              <a:rPr lang="ja-JP" altLang="ja-JP" kern="100" dirty="0">
                <a:effectLst/>
                <a:cs typeface="Times New Roman" panose="02020603050405020304" pitchFamily="18" charset="0"/>
              </a:rPr>
              <a:t>そのため、加害する群れを特定し、群れの加害程度、群れの分布状況や個体数、生息環境に応じて群れごとに管理方針を決め、目標を明確にした計画的な捕獲が求められます。</a:t>
            </a:r>
          </a:p>
          <a:p>
            <a:pPr eaLnBrk="1" hangingPunct="1">
              <a:spcBef>
                <a:spcPct val="0"/>
              </a:spcBef>
            </a:pP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22</a:t>
            </a:fld>
            <a:endParaRPr lang="ja-JP" altLang="en-US" dirty="0"/>
          </a:p>
        </p:txBody>
      </p:sp>
    </p:spTree>
    <p:extLst>
      <p:ext uri="{BB962C8B-B14F-4D97-AF65-F5344CB8AC3E}">
        <p14:creationId xmlns:p14="http://schemas.microsoft.com/office/powerpoint/2010/main" val="414180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国内には北海道にヒグマ、本州・四国にツキノワグマが恒常的に生息しています。</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九州のツキノワグマは</a:t>
            </a:r>
            <a:r>
              <a:rPr lang="en-US" altLang="ja-JP" dirty="0">
                <a:solidFill>
                  <a:srgbClr val="000000"/>
                </a:solidFill>
                <a:effectLst/>
                <a:cs typeface="ＭＳ 明朝" panose="02020609040205080304" pitchFamily="17" charset="-128"/>
              </a:rPr>
              <a:t>2012</a:t>
            </a:r>
            <a:r>
              <a:rPr lang="ja-JP" altLang="ja-JP" dirty="0">
                <a:solidFill>
                  <a:srgbClr val="000000"/>
                </a:solidFill>
                <a:effectLst/>
                <a:cs typeface="ＭＳ 明朝" panose="02020609040205080304" pitchFamily="17" charset="-128"/>
              </a:rPr>
              <a:t>（平成</a:t>
            </a:r>
            <a:r>
              <a:rPr lang="en-US" altLang="ja-JP" dirty="0">
                <a:solidFill>
                  <a:srgbClr val="000000"/>
                </a:solidFill>
                <a:effectLst/>
                <a:cs typeface="ＭＳ 明朝" panose="02020609040205080304" pitchFamily="17" charset="-128"/>
              </a:rPr>
              <a:t>24</a:t>
            </a:r>
            <a:r>
              <a:rPr lang="ja-JP" altLang="ja-JP" dirty="0">
                <a:solidFill>
                  <a:srgbClr val="000000"/>
                </a:solidFill>
                <a:effectLst/>
                <a:cs typeface="ＭＳ 明朝" panose="02020609040205080304" pitchFamily="17" charset="-128"/>
              </a:rPr>
              <a:t>）年に絶滅と判断されました。 </a:t>
            </a:r>
          </a:p>
          <a:p>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ヒグマは冬眠明けから交尾期である４月から７月にかけて、アキタブキ、オオハナウドなどの多年生高茎草本の地上部を多く食べています。</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初夏に入るとアリ類や農作物を採食します。</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晩夏の終わりから秋は、液果類や堅果類を採食します。</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サケ科魚類の遡上する地域ではカラフトマスやシロザケも採食します。 </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また、捕獲後に適正に処理されなかったエゾシカの残滓を採食することが確認されており、捕獲個体の適切な処理が求められます。</a:t>
            </a:r>
          </a:p>
          <a:p>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ツキノワグマは、冬眠明け直後の春には、草本類や木本類の新芽・新葉・花を採食します。</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初夏には、多肉質の高茎草本を採食し、夏は、木本の果実類、スズメバチ科、アリ類などの昆虫を採食します。</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また、ヒノキやスギなどの樹皮剥ぎが発生するのもこの時期です。</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秋は堅果類を多く採食します。</a:t>
            </a:r>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ツキノワグマは、秋季は食物となる堅果類の結実の豊凶によって行動圏が変化すると考えられています。堅果類が不作の年は、エサを探索し広範囲を移動するため、人里付近に出没することもあります。 </a:t>
            </a:r>
          </a:p>
          <a:p>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地域や個体による差がありますが、初夏に交尾し、１月から２月の冬眠中に出産します。ヒグマの子育て期間は１年半から２年半、ツキノワグマの子育て期間は１年半です。また、ツキノワグマの一腹産子数は１から２頭（平均</a:t>
            </a:r>
            <a:r>
              <a:rPr lang="en-US" altLang="ja-JP" dirty="0">
                <a:solidFill>
                  <a:srgbClr val="000000"/>
                </a:solidFill>
                <a:effectLst/>
                <a:cs typeface="ＭＳ 明朝" panose="02020609040205080304" pitchFamily="17" charset="-128"/>
              </a:rPr>
              <a:t> 1.86 </a:t>
            </a:r>
            <a:r>
              <a:rPr lang="ja-JP" altLang="ja-JP" dirty="0">
                <a:solidFill>
                  <a:srgbClr val="000000"/>
                </a:solidFill>
                <a:effectLst/>
                <a:cs typeface="ＭＳ 明朝" panose="02020609040205080304" pitchFamily="17" charset="-128"/>
              </a:rPr>
              <a:t>頭）との報告があり、繁殖率は低いと考えられます。</a:t>
            </a:r>
            <a:r>
              <a:rPr lang="en-US" altLang="ja-JP" dirty="0">
                <a:solidFill>
                  <a:srgbClr val="000000"/>
                </a:solidFill>
                <a:effectLst/>
                <a:cs typeface="ＭＳ 明朝" panose="02020609040205080304" pitchFamily="17" charset="-128"/>
              </a:rPr>
              <a:t> </a:t>
            </a:r>
            <a:endParaRPr lang="ja-JP" altLang="ja-JP" dirty="0">
              <a:solidFill>
                <a:srgbClr val="000000"/>
              </a:solidFill>
              <a:effectLst/>
              <a:cs typeface="ＭＳ 明朝" panose="02020609040205080304" pitchFamily="17" charset="-128"/>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ニホンジカやイノシシをわなで捕獲する際に誤ってクマが捕獲される「錯誤捕獲」が発生していますが、多くの場合、殺処分されており、麻酔による不動化と放獣体制を整えるなどの対策が急務です。</a:t>
            </a:r>
          </a:p>
          <a:p>
            <a:pPr eaLnBrk="1" hangingPunct="1">
              <a:spcBef>
                <a:spcPct val="0"/>
              </a:spcBef>
            </a:pP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23</a:t>
            </a:fld>
            <a:endParaRPr lang="ja-JP" altLang="en-US" dirty="0"/>
          </a:p>
        </p:txBody>
      </p:sp>
    </p:spTree>
    <p:extLst>
      <p:ext uri="{BB962C8B-B14F-4D97-AF65-F5344CB8AC3E}">
        <p14:creationId xmlns:p14="http://schemas.microsoft.com/office/powerpoint/2010/main" val="1769345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カワウはかつて全国に分布していましたが、</a:t>
            </a:r>
            <a:r>
              <a:rPr lang="en-US" altLang="ja-JP" dirty="0">
                <a:solidFill>
                  <a:srgbClr val="000000"/>
                </a:solidFill>
                <a:effectLst/>
                <a:cs typeface="ＭＳ 明朝" panose="02020609040205080304" pitchFamily="17" charset="-128"/>
              </a:rPr>
              <a:t>1970</a:t>
            </a:r>
            <a:r>
              <a:rPr lang="ja-JP" altLang="ja-JP" dirty="0">
                <a:solidFill>
                  <a:srgbClr val="000000"/>
                </a:solidFill>
                <a:effectLst/>
                <a:cs typeface="ＭＳ 明朝" panose="02020609040205080304" pitchFamily="17" charset="-128"/>
              </a:rPr>
              <a:t>年代に絶滅が危惧されるほど個体数が激減し、分布域も縮小しました。</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その原因については、環境汚染物質の影響など、いくつかの原因が関与していたと指摘されていますが、明らかではありません。</a:t>
            </a: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しかし、</a:t>
            </a:r>
            <a:r>
              <a:rPr lang="en-US" altLang="ja-JP" dirty="0">
                <a:solidFill>
                  <a:srgbClr val="000000"/>
                </a:solidFill>
                <a:effectLst/>
                <a:cs typeface="ＭＳ 明朝" panose="02020609040205080304" pitchFamily="17" charset="-128"/>
              </a:rPr>
              <a:t>1980</a:t>
            </a:r>
            <a:r>
              <a:rPr lang="ja-JP" altLang="ja-JP" dirty="0">
                <a:solidFill>
                  <a:srgbClr val="000000"/>
                </a:solidFill>
                <a:effectLst/>
                <a:cs typeface="ＭＳ 明朝" panose="02020609040205080304" pitchFamily="17" charset="-128"/>
              </a:rPr>
              <a:t>年代になると分布は拡大し、個体数は増加に転じました。</a:t>
            </a:r>
            <a:endParaRPr lang="en-US" altLang="ja-JP" dirty="0">
              <a:solidFill>
                <a:srgbClr val="000000"/>
              </a:solidFill>
              <a:effectLst/>
              <a:cs typeface="ＭＳ 明朝" panose="02020609040205080304" pitchFamily="17" charset="-128"/>
            </a:endParaRPr>
          </a:p>
          <a:p>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カワウは魚食性です。</a:t>
            </a:r>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繁殖時期は地域により大きな違いがみられ、北海道や青森県では春から夏にかけて、その他の地域では繁殖期も繁殖期間も様々です</a:t>
            </a:r>
            <a:r>
              <a:rPr lang="ja-JP" altLang="en-US" dirty="0">
                <a:solidFill>
                  <a:srgbClr val="000000"/>
                </a:solidFill>
                <a:effectLst/>
                <a:cs typeface="ＭＳ 明朝" panose="02020609040205080304" pitchFamily="17" charset="-128"/>
              </a:rPr>
              <a:t>。</a:t>
            </a:r>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１回の営巣で産む卵数は１から７個であり、３個が最も多いです。</a:t>
            </a:r>
            <a:endParaRPr lang="en-US" altLang="ja-JP" dirty="0">
              <a:solidFill>
                <a:srgbClr val="000000"/>
              </a:solidFill>
              <a:effectLst/>
              <a:cs typeface="ＭＳ 明朝" panose="02020609040205080304" pitchFamily="17" charset="-128"/>
            </a:endParaRPr>
          </a:p>
          <a:p>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カワウの行動時間帯は昼間に限られ、夜間は樹上のねぐらやコロニーで集団で過ごし、採食・移動はしないと考えられています。</a:t>
            </a:r>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日の出の</a:t>
            </a:r>
            <a:r>
              <a:rPr lang="en-US" altLang="ja-JP" dirty="0">
                <a:solidFill>
                  <a:srgbClr val="000000"/>
                </a:solidFill>
                <a:effectLst/>
                <a:cs typeface="ＭＳ 明朝" panose="02020609040205080304" pitchFamily="17" charset="-128"/>
              </a:rPr>
              <a:t>30</a:t>
            </a:r>
            <a:r>
              <a:rPr lang="ja-JP" altLang="ja-JP" dirty="0">
                <a:solidFill>
                  <a:srgbClr val="000000"/>
                </a:solidFill>
                <a:effectLst/>
                <a:cs typeface="ＭＳ 明朝" panose="02020609040205080304" pitchFamily="17" charset="-128"/>
              </a:rPr>
              <a:t>分前から、ねぐらからの飛び立ちが始まり、採食場所である河川、湖沼、海に飛来し、潜水して採食を行います。</a:t>
            </a:r>
            <a:endParaRPr lang="en-US" altLang="ja-JP" dirty="0">
              <a:solidFill>
                <a:srgbClr val="000000"/>
              </a:solidFill>
              <a:effectLst/>
              <a:cs typeface="ＭＳ 明朝" panose="02020609040205080304" pitchFamily="17" charset="-128"/>
            </a:endParaRPr>
          </a:p>
          <a:p>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集団で行動するため、コロニー等で効果的に捕獲する際には、発砲音等で一斉に飛翔させないことが重要です。</a:t>
            </a:r>
            <a:endParaRPr lang="en-US" altLang="ja-JP" dirty="0">
              <a:solidFill>
                <a:srgbClr val="000000"/>
              </a:solidFill>
              <a:effectLst/>
              <a:cs typeface="ＭＳ 明朝" panose="02020609040205080304" pitchFamily="17" charset="-128"/>
            </a:endParaRPr>
          </a:p>
          <a:p>
            <a:r>
              <a:rPr lang="ja-JP" altLang="en-US" dirty="0">
                <a:solidFill>
                  <a:srgbClr val="000000"/>
                </a:solidFill>
                <a:effectLst/>
                <a:cs typeface="ＭＳ 明朝" panose="02020609040205080304" pitchFamily="17" charset="-128"/>
              </a:rPr>
              <a:t>　</a:t>
            </a:r>
            <a:r>
              <a:rPr lang="ja-JP" altLang="ja-JP" dirty="0">
                <a:solidFill>
                  <a:srgbClr val="000000"/>
                </a:solidFill>
                <a:effectLst/>
                <a:cs typeface="ＭＳ 明朝" panose="02020609040205080304" pitchFamily="17" charset="-128"/>
              </a:rPr>
              <a:t>なお、巣が壊れたり、卵がなくなったりすると、カワウは再営巣して卵を産みなおすので、繁殖期間が長くなり被害が長期化します</a:t>
            </a:r>
            <a:r>
              <a:rPr lang="ja-JP" altLang="en-US" dirty="0">
                <a:solidFill>
                  <a:srgbClr val="000000"/>
                </a:solidFill>
                <a:effectLst/>
                <a:cs typeface="ＭＳ 明朝" panose="02020609040205080304" pitchFamily="17" charset="-128"/>
              </a:rPr>
              <a:t>。</a:t>
            </a:r>
            <a:endParaRPr lang="en-US" altLang="ja-JP" dirty="0">
              <a:solidFill>
                <a:srgbClr val="000000"/>
              </a:solidFill>
              <a:effectLst/>
              <a:cs typeface="ＭＳ 明朝" panose="02020609040205080304" pitchFamily="17" charset="-128"/>
            </a:endParaRPr>
          </a:p>
          <a:p>
            <a:endParaRPr lang="en-US" altLang="ja-JP" kern="100" dirty="0">
              <a:solidFill>
                <a:srgbClr val="000000"/>
              </a:solidFill>
              <a:effectLst/>
              <a:cs typeface="Times New Roman" panose="02020603050405020304" pitchFamily="18" charset="0"/>
            </a:endParaRPr>
          </a:p>
          <a:p>
            <a:r>
              <a:rPr lang="ja-JP" altLang="en-US" kern="100" dirty="0">
                <a:solidFill>
                  <a:srgbClr val="000000"/>
                </a:solidFill>
                <a:effectLst/>
                <a:cs typeface="Times New Roman" panose="02020603050405020304" pitchFamily="18" charset="0"/>
              </a:rPr>
              <a:t>　</a:t>
            </a:r>
            <a:r>
              <a:rPr lang="ja-JP" altLang="ja-JP" kern="100" dirty="0">
                <a:effectLst/>
                <a:cs typeface="Times New Roman" panose="02020603050405020304" pitchFamily="18" charset="0"/>
              </a:rPr>
              <a:t>カワウの捕獲では、ねぐらやコロニーの移動・分散を防ぐため、無計画に攪乱しないように捕獲することが重要なポイントです</a:t>
            </a:r>
            <a:r>
              <a:rPr lang="ja-JP" altLang="en-US" kern="100" dirty="0">
                <a:effectLst/>
                <a:cs typeface="Times New Roman" panose="02020603050405020304" pitchFamily="18" charset="0"/>
              </a:rPr>
              <a:t>。</a:t>
            </a:r>
            <a:endParaRPr lang="en-US" altLang="ja-JP" kern="100" dirty="0">
              <a:effectLst/>
              <a:cs typeface="Times New Roman" panose="02020603050405020304" pitchFamily="18" charset="0"/>
            </a:endParaRPr>
          </a:p>
          <a:p>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散弾銃より発砲音が小さく、射程の長い高性能空気銃（エアライフル）を用いて計画的に捕獲することにより、発砲音で一斉に飛翔することを防ぎ、効果的に捕獲することができます。</a:t>
            </a:r>
          </a:p>
          <a:p>
            <a:pPr eaLnBrk="1" hangingPunct="1">
              <a:spcBef>
                <a:spcPct val="0"/>
              </a:spcBef>
            </a:pP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24</a:t>
            </a:fld>
            <a:endParaRPr lang="ja-JP" altLang="en-US" dirty="0"/>
          </a:p>
        </p:txBody>
      </p:sp>
    </p:spTree>
    <p:extLst>
      <p:ext uri="{BB962C8B-B14F-4D97-AF65-F5344CB8AC3E}">
        <p14:creationId xmlns:p14="http://schemas.microsoft.com/office/powerpoint/2010/main" val="746320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日本には</a:t>
            </a:r>
            <a:r>
              <a:rPr kumimoji="1" lang="en-US" altLang="ja-JP" sz="1200" dirty="0"/>
              <a:t>700</a:t>
            </a:r>
            <a:r>
              <a:rPr kumimoji="1" lang="ja-JP" altLang="en-US" sz="1200" dirty="0"/>
              <a:t>種以上の哺乳類・鳥類が生息しています。</a:t>
            </a:r>
            <a:endParaRPr kumimoji="1" lang="en-US" altLang="ja-JP" sz="1200" dirty="0"/>
          </a:p>
          <a:p>
            <a:r>
              <a:rPr kumimoji="1" lang="ja-JP" altLang="en-US" sz="1200" dirty="0"/>
              <a:t>　これらの鳥獣は、人間の生存の基盤となっている自然環境を構成する重要な要素の一つであり、それを豊かにするものであると同時に、私たちの生活環境を保持・改善する上で欠くことのできない役割を果たしています。</a:t>
            </a:r>
            <a:endParaRPr kumimoji="1" lang="en-US" altLang="ja-JP" sz="1200" dirty="0"/>
          </a:p>
          <a:p>
            <a:endParaRPr kumimoji="1" lang="en-US" altLang="ja-JP" sz="1200" dirty="0"/>
          </a:p>
          <a:p>
            <a:r>
              <a:rPr kumimoji="1" lang="ja-JP" altLang="en-US" sz="1200" dirty="0"/>
              <a:t>　しかし、今日、種によっては全国的又は地域的に生息分布の減少や消滅が進行したり、ツキノワグマのように地域的に絶滅のおそれのある種や、孤立した地域個体群も存在します。</a:t>
            </a:r>
            <a:endParaRPr kumimoji="1" lang="en-US" altLang="ja-JP" sz="1200" dirty="0"/>
          </a:p>
          <a:p>
            <a:r>
              <a:rPr kumimoji="1" lang="ja-JP" altLang="en-US" sz="1200" dirty="0"/>
              <a:t>　一方で、ニホンジカやイノシシのように、生息分布が全国的に見て拡大し、生息数が増加傾向拡大増加傾向にある鳥獣が存在することから、これらの鳥獣に対して、個体群管理及び生息環境管理、被害防除対策を総合的に実施し、鳥獣の保護管理をより一層推進することが必要となっています。</a:t>
            </a:r>
            <a:endParaRPr kumimoji="1" lang="en-US" altLang="ja-JP" sz="1200" dirty="0"/>
          </a:p>
          <a:p>
            <a:endParaRPr kumimoji="1" lang="ja-JP" altLang="en-US" sz="1200" dirty="0"/>
          </a:p>
          <a:p>
            <a:r>
              <a:rPr kumimoji="1" lang="ja-JP" altLang="en-US" sz="1200" dirty="0"/>
              <a:t>　特に、近年、ニホンジカやイノシシ等については、急速な生息数の増加と生息域の拡大が生じており、生態系、農林業等への被害が深刻な状況となっています。</a:t>
            </a:r>
            <a:endParaRPr kumimoji="1" lang="en-US" altLang="ja-JP" sz="1200" dirty="0"/>
          </a:p>
          <a:p>
            <a:r>
              <a:rPr kumimoji="1" lang="ja-JP" altLang="en-US" sz="1200" dirty="0"/>
              <a:t>　これらの種による被害については、防護柵の設置などの被害防除対策や、加害している個体の捕獲による対策では限界があります。</a:t>
            </a:r>
            <a:endParaRPr kumimoji="1" lang="en-US" altLang="ja-JP" sz="1200" dirty="0"/>
          </a:p>
          <a:p>
            <a:r>
              <a:rPr kumimoji="1" lang="ja-JP" altLang="en-US" sz="1200" dirty="0"/>
              <a:t>　増加する農林業被害や生活環境被害、加害個体を特定しにくい生態系被害に対しては、積極的な個体群管理、つまり捕獲の強化が不可欠です。</a:t>
            </a:r>
            <a:endParaRPr kumimoji="1" lang="en-US" altLang="ja-JP" sz="1200" dirty="0"/>
          </a:p>
          <a:p>
            <a:endParaRPr kumimoji="1" lang="ja-JP" altLang="en-US" sz="1200" dirty="0"/>
          </a:p>
          <a:p>
            <a:r>
              <a:rPr kumimoji="1" lang="ja-JP" altLang="en-US" sz="1200" dirty="0"/>
              <a:t>　元来、在来種であるニホンジカ等は、国内の自然環境を構成する重要な要素の一つであり、根絶ではなく、人との適切な関係を構築し、共存を目指すべきものです。</a:t>
            </a:r>
            <a:endParaRPr kumimoji="1" lang="en-US" altLang="ja-JP" sz="1200" dirty="0"/>
          </a:p>
          <a:p>
            <a:r>
              <a:rPr kumimoji="1" lang="ja-JP" altLang="en-US" sz="1200" dirty="0"/>
              <a:t>　そうした前提においては、ニホンジカ等をむやみに駆除や間引きすればよいというものではなく、鳥獣の個体群とその生息地を適切な状態に誘導し、維持するよう科学的・計画的に管理することが求められます。</a:t>
            </a:r>
          </a:p>
          <a:p>
            <a:endParaRPr kumimoji="1" lang="ja-JP" altLang="en-US" sz="1200"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25</a:t>
            </a:fld>
            <a:endParaRPr lang="ja-JP" altLang="en-US" dirty="0"/>
          </a:p>
        </p:txBody>
      </p:sp>
    </p:spTree>
    <p:extLst>
      <p:ext uri="{BB962C8B-B14F-4D97-AF65-F5344CB8AC3E}">
        <p14:creationId xmlns:p14="http://schemas.microsoft.com/office/powerpoint/2010/main" val="806913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132190" algn="just"/>
            <a:r>
              <a:rPr lang="ja-JP" altLang="ja-JP" kern="100" dirty="0">
                <a:effectLst/>
                <a:cs typeface="Times New Roman" panose="02020603050405020304" pitchFamily="18" charset="0"/>
              </a:rPr>
              <a:t>科学的・計画的な鳥獣の保護及び管理（以下「鳥獣保護管理」といいます。）を行うためには、個体群管理、生息環境管理、被害防除対策を適切に組み合わせて、対策を行うことが必要になります。</a:t>
            </a:r>
          </a:p>
          <a:p>
            <a:pPr indent="132190" algn="just"/>
            <a:r>
              <a:rPr lang="ja-JP" altLang="ja-JP" kern="100" dirty="0">
                <a:effectLst/>
                <a:cs typeface="Times New Roman" panose="02020603050405020304" pitchFamily="18" charset="0"/>
              </a:rPr>
              <a:t>この３つは鳥獣保護管理の三本柱と呼ばれます。</a:t>
            </a:r>
            <a:endParaRPr lang="en-US" altLang="ja-JP" kern="100" dirty="0">
              <a:effectLst/>
              <a:cs typeface="Times New Roman" panose="02020603050405020304" pitchFamily="18" charset="0"/>
            </a:endParaRPr>
          </a:p>
          <a:p>
            <a:pPr indent="132190" algn="just"/>
            <a:endParaRPr lang="ja-JP" altLang="ja-JP" kern="100" dirty="0">
              <a:effectLst/>
              <a:cs typeface="Times New Roman" panose="02020603050405020304" pitchFamily="18" charset="0"/>
            </a:endParaRPr>
          </a:p>
          <a:p>
            <a:pPr indent="132190" algn="just"/>
            <a:r>
              <a:rPr lang="ja-JP" altLang="ja-JP" kern="100" dirty="0">
                <a:effectLst/>
                <a:cs typeface="Times New Roman" panose="02020603050405020304" pitchFamily="18" charset="0"/>
              </a:rPr>
              <a:t>特にシカやイノシシ等、生息数が増加、生息域が拡大した鳥獣については、これまで実施していた被害防除対策では限界があることから、捕獲の強化が不可欠であると考えられます。</a:t>
            </a:r>
          </a:p>
          <a:p>
            <a:pPr indent="132190" algn="just"/>
            <a:r>
              <a:rPr lang="ja-JP" altLang="ja-JP" kern="100" dirty="0">
                <a:effectLst/>
                <a:cs typeface="Times New Roman" panose="02020603050405020304" pitchFamily="18" charset="0"/>
              </a:rPr>
              <a:t>これに加え、防護柵の設置等の被害防除対策や、里地里山の管理、耕作放棄地の管理等の生息環境管理を組み合わせ、実施していくことが鳥獣保護管理には重要になります。</a:t>
            </a:r>
          </a:p>
          <a:p>
            <a:pPr eaLnBrk="1" hangingPunct="1">
              <a:spcBef>
                <a:spcPct val="0"/>
              </a:spcBef>
            </a:pP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26</a:t>
            </a:fld>
            <a:endParaRPr lang="ja-JP" altLang="en-US" dirty="0"/>
          </a:p>
        </p:txBody>
      </p:sp>
    </p:spTree>
    <p:extLst>
      <p:ext uri="{BB962C8B-B14F-4D97-AF65-F5344CB8AC3E}">
        <p14:creationId xmlns:p14="http://schemas.microsoft.com/office/powerpoint/2010/main" val="294693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2E6D1669-F5B9-41AE-8063-D44457B9F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AF8B557A-1B89-4049-AA0A-48715A87CA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鳥獣保護管理は、</a:t>
            </a:r>
          </a:p>
          <a:p>
            <a:pPr eaLnBrk="1" hangingPunct="1">
              <a:spcBef>
                <a:spcPct val="0"/>
              </a:spcBef>
            </a:pPr>
            <a:r>
              <a:rPr lang="ja-JP" altLang="en-US" dirty="0"/>
              <a:t>・生息状況や被害状況等の継続的な調査等により現状を客観的に把握・認識し、</a:t>
            </a:r>
          </a:p>
          <a:p>
            <a:pPr eaLnBrk="1" hangingPunct="1">
              <a:spcBef>
                <a:spcPct val="0"/>
              </a:spcBef>
            </a:pPr>
            <a:r>
              <a:rPr lang="ja-JP" altLang="en-US" dirty="0"/>
              <a:t>・それを踏まえて具体的な管理目標を設定し、</a:t>
            </a:r>
          </a:p>
          <a:p>
            <a:pPr eaLnBrk="1" hangingPunct="1">
              <a:spcBef>
                <a:spcPct val="0"/>
              </a:spcBef>
            </a:pPr>
            <a:r>
              <a:rPr lang="ja-JP" altLang="en-US" dirty="0"/>
              <a:t>・管理作業を推進しながらその経過をモニタリングし、</a:t>
            </a:r>
          </a:p>
          <a:p>
            <a:pPr eaLnBrk="1" hangingPunct="1">
              <a:spcBef>
                <a:spcPct val="0"/>
              </a:spcBef>
            </a:pPr>
            <a:r>
              <a:rPr lang="ja-JP" altLang="en-US" dirty="0"/>
              <a:t>・作業内容を見直す。</a:t>
            </a:r>
          </a:p>
          <a:p>
            <a:pPr eaLnBrk="1" hangingPunct="1">
              <a:spcBef>
                <a:spcPct val="0"/>
              </a:spcBef>
            </a:pPr>
            <a:r>
              <a:rPr lang="ja-JP" altLang="en-US" dirty="0"/>
              <a:t>という、いわゆる</a:t>
            </a:r>
            <a:r>
              <a:rPr lang="en-US" altLang="ja-JP" dirty="0"/>
              <a:t>PDCA</a:t>
            </a:r>
            <a:r>
              <a:rPr lang="ja-JP" altLang="en-US" dirty="0"/>
              <a:t>サイクルに沿って進めます。</a:t>
            </a:r>
          </a:p>
          <a:p>
            <a:pPr eaLnBrk="1" hangingPunct="1">
              <a:spcBef>
                <a:spcPct val="0"/>
              </a:spcBef>
            </a:pPr>
            <a:r>
              <a:rPr lang="ja-JP" altLang="en-US" dirty="0"/>
              <a:t> </a:t>
            </a:r>
          </a:p>
          <a:p>
            <a:pPr eaLnBrk="1" hangingPunct="1">
              <a:spcBef>
                <a:spcPct val="0"/>
              </a:spcBef>
            </a:pPr>
            <a:r>
              <a:rPr lang="ja-JP" altLang="en-US" dirty="0"/>
              <a:t>　具体的な管理目標とは、例えば「現状で１㎢あたり</a:t>
            </a:r>
            <a:r>
              <a:rPr lang="en-US" altLang="ja-JP" dirty="0"/>
              <a:t>20</a:t>
            </a:r>
            <a:r>
              <a:rPr lang="ja-JP" altLang="en-US" dirty="0"/>
              <a:t>頭のニホンジカ生息密度を、５年間で１㎢あたり５頭に低減する」といったものです。</a:t>
            </a:r>
          </a:p>
          <a:p>
            <a:pPr eaLnBrk="1" hangingPunct="1">
              <a:spcBef>
                <a:spcPct val="0"/>
              </a:spcBef>
            </a:pPr>
            <a:r>
              <a:rPr lang="ja-JP" altLang="en-US" dirty="0"/>
              <a:t>　特に、自然界では原因と結果の関係等が必ずしも明らかでないことから、不確実性があることを前提にして、モニタリングによって計画と作業内容を見直すことが重要です。</a:t>
            </a:r>
          </a:p>
          <a:p>
            <a:pPr eaLnBrk="1" hangingPunct="1">
              <a:spcBef>
                <a:spcPct val="0"/>
              </a:spcBef>
            </a:pPr>
            <a:r>
              <a:rPr lang="ja-JP" altLang="en-US" dirty="0"/>
              <a:t> </a:t>
            </a:r>
          </a:p>
          <a:p>
            <a:pPr eaLnBrk="1" hangingPunct="1">
              <a:spcBef>
                <a:spcPct val="0"/>
              </a:spcBef>
            </a:pPr>
            <a:r>
              <a:rPr lang="ja-JP" altLang="en-US" dirty="0"/>
              <a:t>　Ｐ：</a:t>
            </a:r>
            <a:r>
              <a:rPr lang="en-US" altLang="ja-JP" dirty="0"/>
              <a:t>Plan</a:t>
            </a:r>
            <a:r>
              <a:rPr lang="ja-JP" altLang="en-US" dirty="0"/>
              <a:t>で計画を立て、現在の情報を元に目標を設定する</a:t>
            </a:r>
          </a:p>
          <a:p>
            <a:pPr eaLnBrk="1" hangingPunct="1">
              <a:spcBef>
                <a:spcPct val="0"/>
              </a:spcBef>
            </a:pPr>
            <a:r>
              <a:rPr lang="ja-JP" altLang="en-US" dirty="0"/>
              <a:t>　Ｄ：</a:t>
            </a:r>
            <a:r>
              <a:rPr lang="en-US" altLang="ja-JP" dirty="0"/>
              <a:t>Do</a:t>
            </a:r>
            <a:r>
              <a:rPr lang="ja-JP" altLang="en-US" dirty="0"/>
              <a:t>で、計画をもとに対策を実施する</a:t>
            </a:r>
          </a:p>
          <a:p>
            <a:pPr eaLnBrk="1" hangingPunct="1">
              <a:spcBef>
                <a:spcPct val="0"/>
              </a:spcBef>
            </a:pPr>
            <a:r>
              <a:rPr lang="ja-JP" altLang="en-US" dirty="0"/>
              <a:t>　Ｃ：</a:t>
            </a:r>
            <a:r>
              <a:rPr lang="en-US" altLang="ja-JP" dirty="0"/>
              <a:t>Check</a:t>
            </a:r>
            <a:r>
              <a:rPr lang="ja-JP" altLang="en-US" dirty="0"/>
              <a:t>で、計画のとおりに実施できたか評価し、また計画が適切だったかも含め評価する</a:t>
            </a:r>
          </a:p>
          <a:p>
            <a:pPr eaLnBrk="1" hangingPunct="1">
              <a:spcBef>
                <a:spcPct val="0"/>
              </a:spcBef>
            </a:pPr>
            <a:r>
              <a:rPr lang="ja-JP" altLang="en-US" dirty="0"/>
              <a:t>　Ａ：</a:t>
            </a:r>
            <a:r>
              <a:rPr lang="en-US" altLang="ja-JP" dirty="0"/>
              <a:t>Act</a:t>
            </a:r>
            <a:r>
              <a:rPr lang="ja-JP" altLang="en-US" dirty="0"/>
              <a:t>で、計画のとおりに実施できなかった部分を改善、次期計画についても改善を行う</a:t>
            </a:r>
          </a:p>
          <a:p>
            <a:pPr eaLnBrk="1" hangingPunct="1">
              <a:spcBef>
                <a:spcPct val="0"/>
              </a:spcBef>
            </a:pPr>
            <a:endParaRPr lang="ja-JP" altLang="en-US" dirty="0"/>
          </a:p>
        </p:txBody>
      </p:sp>
      <p:sp>
        <p:nvSpPr>
          <p:cNvPr id="18436" name="スライド番号プレースホルダー 3">
            <a:extLst>
              <a:ext uri="{FF2B5EF4-FFF2-40B4-BE49-F238E27FC236}">
                <a16:creationId xmlns:a16="http://schemas.microsoft.com/office/drawing/2014/main" id="{7EF16A6C-D8DF-4B98-81D8-83F5E28974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DDC825C-2CE4-43FA-AED8-21DC9B67FA86}" type="slidenum">
              <a:rPr lang="ja-JP" altLang="en-US" smtClean="0"/>
              <a:pPr/>
              <a:t>27</a:t>
            </a:fld>
            <a:endParaRPr lang="ja-JP" altLang="en-US" dirty="0"/>
          </a:p>
        </p:txBody>
      </p:sp>
    </p:spTree>
    <p:extLst>
      <p:ext uri="{BB962C8B-B14F-4D97-AF65-F5344CB8AC3E}">
        <p14:creationId xmlns:p14="http://schemas.microsoft.com/office/powerpoint/2010/main" val="114922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9493FD71-78D7-4657-994B-FCEEFF0C34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AE32548F-E598-4D16-B9AA-0E47737E84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鳥獣保護管理においては、いくつかの期間や地理的範囲の異なる</a:t>
            </a:r>
            <a:r>
              <a:rPr lang="en-US" altLang="ja-JP" kern="100" dirty="0">
                <a:effectLst/>
                <a:cs typeface="Times New Roman" panose="02020603050405020304" pitchFamily="18" charset="0"/>
              </a:rPr>
              <a:t>PDCA</a:t>
            </a:r>
            <a:r>
              <a:rPr lang="ja-JP" altLang="ja-JP" kern="100" dirty="0">
                <a:effectLst/>
                <a:cs typeface="Times New Roman" panose="02020603050405020304" pitchFamily="18" charset="0"/>
              </a:rPr>
              <a:t>サイクルがあります。</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例えば、テキスト</a:t>
            </a:r>
            <a:r>
              <a:rPr lang="en-US" altLang="ja-JP" kern="100" dirty="0">
                <a:effectLst/>
                <a:cs typeface="Times New Roman" panose="02020603050405020304" pitchFamily="18" charset="0"/>
              </a:rPr>
              <a:t>13</a:t>
            </a:r>
            <a:r>
              <a:rPr lang="ja-JP" altLang="ja-JP" kern="100" dirty="0">
                <a:effectLst/>
                <a:cs typeface="Times New Roman" panose="02020603050405020304" pitchFamily="18" charset="0"/>
              </a:rPr>
              <a:t>ページの図</a:t>
            </a:r>
            <a:r>
              <a:rPr lang="en-US" altLang="ja-JP" kern="100" dirty="0">
                <a:effectLst/>
                <a:cs typeface="Times New Roman" panose="02020603050405020304" pitchFamily="18" charset="0"/>
              </a:rPr>
              <a:t>1-9</a:t>
            </a:r>
            <a:r>
              <a:rPr lang="ja-JP" altLang="ja-JP" kern="100" dirty="0">
                <a:effectLst/>
                <a:cs typeface="Times New Roman" panose="02020603050405020304" pitchFamily="18" charset="0"/>
              </a:rPr>
              <a:t>に示した、第二種特定鳥獣管理計画における</a:t>
            </a:r>
            <a:r>
              <a:rPr lang="en-US" altLang="ja-JP" kern="100" dirty="0">
                <a:effectLst/>
                <a:cs typeface="Times New Roman" panose="02020603050405020304" pitchFamily="18" charset="0"/>
              </a:rPr>
              <a:t>PDCA</a:t>
            </a:r>
            <a:r>
              <a:rPr lang="ja-JP" altLang="ja-JP" kern="100" dirty="0">
                <a:effectLst/>
                <a:cs typeface="Times New Roman" panose="02020603050405020304" pitchFamily="18" charset="0"/>
              </a:rPr>
              <a:t>サイクルは、都道府県域において、都道府県が５年間程度の期間で、都道府県が管理の目標をたて、個体群管理、生息環境管理及び被害防除対策の実施による総合的な鳥獣の管理を実施し、被害や生息個体数の増減を評価しながら、一連の捕獲事業や被害対策の効果を検証していくスケールの大きなサイクルです。</a:t>
            </a:r>
            <a:endParaRPr lang="en-US" altLang="ja-JP" kern="100" dirty="0">
              <a:effectLst/>
              <a:cs typeface="Times New Roman" panose="02020603050405020304" pitchFamily="18" charset="0"/>
            </a:endParaRPr>
          </a:p>
          <a:p>
            <a:pPr algn="just"/>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まず、</a:t>
            </a:r>
            <a:r>
              <a:rPr lang="en-US" altLang="ja-JP" kern="100" dirty="0">
                <a:effectLst/>
                <a:cs typeface="Times New Roman" panose="02020603050405020304" pitchFamily="18" charset="0"/>
              </a:rPr>
              <a:t>P</a:t>
            </a:r>
            <a:r>
              <a:rPr lang="ja-JP" altLang="ja-JP" kern="100" dirty="0">
                <a:effectLst/>
                <a:cs typeface="Times New Roman" panose="02020603050405020304" pitchFamily="18" charset="0"/>
              </a:rPr>
              <a:t>にあたる計画の策定段階では、計画期間と対象地域の設定、被害指標、生息密度指標、捕獲頭数など、目標値の設定、実施する管理の方策などを明らかにします。</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次に、</a:t>
            </a:r>
            <a:r>
              <a:rPr lang="en-US" altLang="ja-JP" kern="100" dirty="0">
                <a:effectLst/>
                <a:cs typeface="Times New Roman" panose="02020603050405020304" pitchFamily="18" charset="0"/>
              </a:rPr>
              <a:t>D</a:t>
            </a:r>
            <a:r>
              <a:rPr lang="ja-JP" altLang="ja-JP" kern="100" dirty="0">
                <a:effectLst/>
                <a:cs typeface="Times New Roman" panose="02020603050405020304" pitchFamily="18" charset="0"/>
              </a:rPr>
              <a:t>にあたる事業実施段階では、規制等の緩和や強化、個体群管理、被害防除、生息環境管理等の管理事業を実施します。</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そして、</a:t>
            </a:r>
            <a:r>
              <a:rPr lang="en-US" altLang="ja-JP" kern="100" dirty="0">
                <a:effectLst/>
                <a:cs typeface="Times New Roman" panose="02020603050405020304" pitchFamily="18" charset="0"/>
              </a:rPr>
              <a:t>C</a:t>
            </a:r>
            <a:r>
              <a:rPr lang="ja-JP" altLang="ja-JP" kern="100" dirty="0">
                <a:effectLst/>
                <a:cs typeface="Times New Roman" panose="02020603050405020304" pitchFamily="18" charset="0"/>
              </a:rPr>
              <a:t>にあたる評価・検証段階では、被害状況や生息状況（推定個体数等）の変化等から、管理事業の成果を確認し、</a:t>
            </a:r>
            <a:r>
              <a:rPr lang="en-US" altLang="ja-JP" kern="100" dirty="0">
                <a:effectLst/>
                <a:cs typeface="Times New Roman" panose="02020603050405020304" pitchFamily="18" charset="0"/>
              </a:rPr>
              <a:t>A</a:t>
            </a:r>
            <a:r>
              <a:rPr lang="ja-JP" altLang="ja-JP" kern="100" dirty="0">
                <a:effectLst/>
                <a:cs typeface="Times New Roman" panose="02020603050405020304" pitchFamily="18" charset="0"/>
              </a:rPr>
              <a:t>にあたる評価反映段階で、先の評価を新たな次期計画へ反映していきます。</a:t>
            </a:r>
            <a:endParaRPr lang="ja-JP" altLang="ja-JP" dirty="0"/>
          </a:p>
        </p:txBody>
      </p:sp>
      <p:sp>
        <p:nvSpPr>
          <p:cNvPr id="32772" name="スライド番号プレースホルダー 3">
            <a:extLst>
              <a:ext uri="{FF2B5EF4-FFF2-40B4-BE49-F238E27FC236}">
                <a16:creationId xmlns:a16="http://schemas.microsoft.com/office/drawing/2014/main" id="{D5AE858F-CCB2-4928-99BB-E54876004F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B614FCB-259C-4A42-825E-686BE9DEB1A1}" type="slidenum">
              <a:rPr lang="ja-JP" altLang="en-US" smtClean="0"/>
              <a:pPr/>
              <a:t>28</a:t>
            </a:fld>
            <a:endParaRPr lang="ja-JP" altLang="en-US" dirty="0"/>
          </a:p>
        </p:txBody>
      </p:sp>
    </p:spTree>
    <p:extLst>
      <p:ext uri="{BB962C8B-B14F-4D97-AF65-F5344CB8AC3E}">
        <p14:creationId xmlns:p14="http://schemas.microsoft.com/office/powerpoint/2010/main" val="4162368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CF559212-1D0B-4CBE-8F0A-CB3C8ECB49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18FAC756-8167-4B3B-90A6-7A1857E8E4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図</a:t>
            </a:r>
            <a:r>
              <a:rPr lang="en-US" altLang="ja-JP" kern="100" dirty="0">
                <a:effectLst/>
                <a:cs typeface="Times New Roman" panose="02020603050405020304" pitchFamily="18" charset="0"/>
              </a:rPr>
              <a:t>1-10</a:t>
            </a:r>
            <a:r>
              <a:rPr lang="ja-JP" altLang="ja-JP" kern="100" dirty="0">
                <a:effectLst/>
                <a:cs typeface="Times New Roman" panose="02020603050405020304" pitchFamily="18" charset="0"/>
              </a:rPr>
              <a:t>を見てください。</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個々の捕獲等事業においては、事業単位で捕獲成果や安全性の確保、費用対効果等を検証していく、スケールの小さい</a:t>
            </a:r>
            <a:r>
              <a:rPr lang="en-US" altLang="ja-JP" kern="100" dirty="0">
                <a:effectLst/>
                <a:cs typeface="Times New Roman" panose="02020603050405020304" pitchFamily="18" charset="0"/>
              </a:rPr>
              <a:t>PDCA</a:t>
            </a:r>
            <a:r>
              <a:rPr lang="ja-JP" altLang="ja-JP" kern="100" dirty="0">
                <a:effectLst/>
                <a:cs typeface="Times New Roman" panose="02020603050405020304" pitchFamily="18" charset="0"/>
              </a:rPr>
              <a:t>サイクルがあります。</a:t>
            </a:r>
          </a:p>
          <a:p>
            <a:pPr algn="just"/>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受託者が仕様に基づいて、</a:t>
            </a: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Ｐ：</a:t>
            </a:r>
            <a:r>
              <a:rPr lang="en-US" altLang="ja-JP" kern="100" dirty="0">
                <a:effectLst/>
                <a:cs typeface="Times New Roman" panose="02020603050405020304" pitchFamily="18" charset="0"/>
              </a:rPr>
              <a:t>Plan</a:t>
            </a:r>
            <a:r>
              <a:rPr lang="ja-JP" altLang="ja-JP" kern="100" dirty="0">
                <a:effectLst/>
                <a:cs typeface="Times New Roman" panose="02020603050405020304" pitchFamily="18" charset="0"/>
              </a:rPr>
              <a:t>で、事前調査（現場の状況を確認し、仕様書のとおりできるのか、具体的にどのように進めるべきかを確認）により、スケジュール、工程・進行管理も含めて、業務計画を立てる。</a:t>
            </a:r>
          </a:p>
          <a:p>
            <a:pPr algn="just"/>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Ｄ：Ｄ</a:t>
            </a:r>
            <a:r>
              <a:rPr lang="en-US" altLang="ja-JP" kern="100" dirty="0">
                <a:effectLst/>
                <a:cs typeface="Times New Roman" panose="02020603050405020304" pitchFamily="18" charset="0"/>
              </a:rPr>
              <a:t>o</a:t>
            </a:r>
            <a:r>
              <a:rPr lang="ja-JP" altLang="ja-JP" kern="100" dirty="0">
                <a:effectLst/>
                <a:cs typeface="Times New Roman" panose="02020603050405020304" pitchFamily="18" charset="0"/>
              </a:rPr>
              <a:t>で、</a:t>
            </a:r>
            <a:r>
              <a:rPr lang="ja-JP" altLang="en-US" kern="100" dirty="0">
                <a:effectLst/>
                <a:cs typeface="Times New Roman" panose="02020603050405020304" pitchFamily="18" charset="0"/>
              </a:rPr>
              <a:t>事業</a:t>
            </a:r>
            <a:r>
              <a:rPr lang="ja-JP" altLang="ja-JP" kern="100" dirty="0">
                <a:effectLst/>
                <a:cs typeface="Times New Roman" panose="02020603050405020304" pitchFamily="18" charset="0"/>
              </a:rPr>
              <a:t>計画に基づいて事業を実施</a:t>
            </a:r>
            <a:r>
              <a:rPr lang="ja-JP" altLang="en-US" kern="100" dirty="0">
                <a:effectLst/>
                <a:cs typeface="Times New Roman" panose="02020603050405020304" pitchFamily="18" charset="0"/>
              </a:rPr>
              <a:t>する</a:t>
            </a:r>
            <a:r>
              <a:rPr lang="ja-JP" altLang="ja-JP" kern="100" dirty="0">
                <a:effectLst/>
                <a:cs typeface="Times New Roman" panose="02020603050405020304" pitchFamily="18" charset="0"/>
              </a:rPr>
              <a:t>。</a:t>
            </a:r>
          </a:p>
          <a:p>
            <a:pPr algn="just"/>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Ｃ：</a:t>
            </a:r>
            <a:r>
              <a:rPr lang="en-US" altLang="ja-JP" kern="100" dirty="0">
                <a:effectLst/>
                <a:cs typeface="Times New Roman" panose="02020603050405020304" pitchFamily="18" charset="0"/>
              </a:rPr>
              <a:t>Check</a:t>
            </a:r>
            <a:r>
              <a:rPr lang="ja-JP" altLang="ja-JP" kern="100" dirty="0">
                <a:effectLst/>
                <a:cs typeface="Times New Roman" panose="02020603050405020304" pitchFamily="18" charset="0"/>
              </a:rPr>
              <a:t>で、受託者あるいは発注者が</a:t>
            </a:r>
            <a:r>
              <a:rPr lang="ja-JP" altLang="en-US" kern="100" dirty="0">
                <a:effectLst/>
                <a:cs typeface="Times New Roman" panose="02020603050405020304" pitchFamily="18" charset="0"/>
              </a:rPr>
              <a:t>、捕獲事業による効果の評価・検証を行う</a:t>
            </a:r>
            <a:r>
              <a:rPr lang="ja-JP" altLang="ja-JP" kern="100" dirty="0">
                <a:effectLst/>
                <a:cs typeface="Times New Roman" panose="02020603050405020304" pitchFamily="18" charset="0"/>
              </a:rPr>
              <a:t>。</a:t>
            </a:r>
            <a:endParaRPr lang="en-US" altLang="ja-JP" kern="100" dirty="0">
              <a:effectLst/>
              <a:cs typeface="Times New Roman" panose="02020603050405020304" pitchFamily="18" charset="0"/>
            </a:endParaRPr>
          </a:p>
          <a:p>
            <a:pPr algn="just"/>
            <a:endParaRPr lang="ja-JP"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Ａ：</a:t>
            </a:r>
            <a:r>
              <a:rPr lang="en-US" altLang="ja-JP" kern="100" dirty="0">
                <a:effectLst/>
                <a:cs typeface="Times New Roman" panose="02020603050405020304" pitchFamily="18" charset="0"/>
              </a:rPr>
              <a:t>Act</a:t>
            </a:r>
            <a:r>
              <a:rPr lang="ja-JP" altLang="ja-JP" kern="100" dirty="0">
                <a:effectLst/>
                <a:cs typeface="Times New Roman" panose="02020603050405020304" pitchFamily="18" charset="0"/>
              </a:rPr>
              <a:t>で、業務報告書</a:t>
            </a:r>
            <a:r>
              <a:rPr lang="ja-JP" altLang="en-US" kern="100" dirty="0">
                <a:effectLst/>
                <a:cs typeface="Times New Roman" panose="02020603050405020304" pitchFamily="18" charset="0"/>
              </a:rPr>
              <a:t>等</a:t>
            </a:r>
            <a:r>
              <a:rPr lang="ja-JP" altLang="ja-JP" kern="100" dirty="0">
                <a:effectLst/>
                <a:cs typeface="Times New Roman" panose="02020603050405020304" pitchFamily="18" charset="0"/>
              </a:rPr>
              <a:t>で改善点</a:t>
            </a:r>
            <a:r>
              <a:rPr lang="ja-JP" altLang="en-US" kern="100" dirty="0">
                <a:effectLst/>
                <a:cs typeface="Times New Roman" panose="02020603050405020304" pitchFamily="18" charset="0"/>
              </a:rPr>
              <a:t>を洗い出し見直しを行う。</a:t>
            </a:r>
            <a:r>
              <a:rPr lang="ja-JP" altLang="ja-JP" kern="100" dirty="0">
                <a:effectLst/>
                <a:cs typeface="Times New Roman" panose="02020603050405020304" pitchFamily="18" charset="0"/>
              </a:rPr>
              <a:t>捕獲方法や作業手順、安全管理等を記載し、次回の業務計画に反映すべき事項としてまとめておくことも必要になる。</a:t>
            </a:r>
            <a:endParaRPr lang="en-US" altLang="ja-JP" kern="100" dirty="0">
              <a:effectLst/>
              <a:cs typeface="Times New Roman" panose="02020603050405020304" pitchFamily="18" charset="0"/>
            </a:endParaRPr>
          </a:p>
          <a:p>
            <a:pPr algn="just"/>
            <a:endParaRPr lang="ja-JP"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鳥獣保護管理の重要な一面は、適正な個体数になるまで安全かつ効率的に必要な捕獲を進めることにあります。</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目標を達成するためには、鳥獣ごとの生態学的特徴を知り、特に捕獲行為を学習して、警戒心の強い個体を生み出さないこと等、効果的かつ効率的に科学的な捕獲を進めることが重要です。</a:t>
            </a:r>
          </a:p>
          <a:p>
            <a:pPr eaLnBrk="1" hangingPunct="1">
              <a:spcBef>
                <a:spcPct val="0"/>
              </a:spcBef>
            </a:pPr>
            <a:endParaRPr lang="en-US" altLang="ja-JP" dirty="0"/>
          </a:p>
        </p:txBody>
      </p:sp>
      <p:sp>
        <p:nvSpPr>
          <p:cNvPr id="34820" name="スライド番号プレースホルダー 3">
            <a:extLst>
              <a:ext uri="{FF2B5EF4-FFF2-40B4-BE49-F238E27FC236}">
                <a16:creationId xmlns:a16="http://schemas.microsoft.com/office/drawing/2014/main" id="{EA93DF4A-E6BE-4DD3-80D5-5F495D6BDC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4E030EB-36F6-4433-A8BE-C9BD8585C2F1}" type="slidenum">
              <a:rPr lang="ja-JP" altLang="en-US" smtClean="0"/>
              <a:pPr/>
              <a:t>29</a:t>
            </a:fld>
            <a:endParaRPr lang="ja-JP" altLang="en-US" dirty="0"/>
          </a:p>
        </p:txBody>
      </p:sp>
    </p:spTree>
    <p:extLst>
      <p:ext uri="{BB962C8B-B14F-4D97-AF65-F5344CB8AC3E}">
        <p14:creationId xmlns:p14="http://schemas.microsoft.com/office/powerpoint/2010/main" val="187107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6445">
              <a:defRPr/>
            </a:pPr>
            <a:r>
              <a:rPr lang="ja-JP" altLang="en-US" dirty="0"/>
              <a:t>　はじめに、捕獲事業の背景として、現在進められている科学的・計画的な鳥獣の保護及び管理がどのようなものか、説明します。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a:t>
            </a:fld>
            <a:endParaRPr lang="ja-JP" altLang="en-US" dirty="0"/>
          </a:p>
        </p:txBody>
      </p:sp>
    </p:spTree>
    <p:extLst>
      <p:ext uri="{BB962C8B-B14F-4D97-AF65-F5344CB8AC3E}">
        <p14:creationId xmlns:p14="http://schemas.microsoft.com/office/powerpoint/2010/main" val="4205509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最後に、鳥獣捕獲の担い手の現状について説明します。</a:t>
            </a:r>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30</a:t>
            </a:fld>
            <a:endParaRPr lang="ja-JP" altLang="en-US" dirty="0"/>
          </a:p>
        </p:txBody>
      </p:sp>
    </p:spTree>
    <p:extLst>
      <p:ext uri="{BB962C8B-B14F-4D97-AF65-F5344CB8AC3E}">
        <p14:creationId xmlns:p14="http://schemas.microsoft.com/office/powerpoint/2010/main" val="2818825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BB66F2B-D5B3-4B0C-9002-44830BDBF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F5A42B44-EF64-42DF-8EE1-48272BA32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これは狩猟免許所持者数を示したグラフです。</a:t>
            </a:r>
            <a:endParaRPr lang="en-US" altLang="ja-JP" dirty="0"/>
          </a:p>
          <a:p>
            <a:pPr eaLnBrk="1" hangingPunct="1">
              <a:spcBef>
                <a:spcPct val="0"/>
              </a:spcBef>
            </a:pPr>
            <a:endParaRPr lang="en-US" altLang="ja-JP" dirty="0"/>
          </a:p>
          <a:p>
            <a:pPr eaLnBrk="1" hangingPunct="1">
              <a:spcBef>
                <a:spcPct val="0"/>
              </a:spcBef>
            </a:pPr>
            <a:r>
              <a:rPr lang="ja-JP" altLang="en-US" dirty="0"/>
              <a:t>　鳥獣捕獲の主たる担い手である狩猟免許所持者は、</a:t>
            </a:r>
            <a:r>
              <a:rPr lang="en-US" altLang="ja-JP" dirty="0"/>
              <a:t>1975</a:t>
            </a:r>
            <a:r>
              <a:rPr lang="ja-JP" altLang="en-US" dirty="0"/>
              <a:t>（昭和</a:t>
            </a:r>
            <a:r>
              <a:rPr lang="en-US" altLang="ja-JP" dirty="0"/>
              <a:t>50</a:t>
            </a:r>
            <a:r>
              <a:rPr lang="ja-JP" altLang="en-US" dirty="0"/>
              <a:t>）年度以降大きく減少し、</a:t>
            </a:r>
            <a:r>
              <a:rPr lang="en-US" altLang="ja-JP" dirty="0"/>
              <a:t>2012</a:t>
            </a:r>
            <a:r>
              <a:rPr lang="ja-JP" altLang="en-US" dirty="0"/>
              <a:t>（平成</a:t>
            </a:r>
            <a:r>
              <a:rPr lang="en-US" altLang="ja-JP" dirty="0"/>
              <a:t>24</a:t>
            </a:r>
            <a:r>
              <a:rPr lang="ja-JP" altLang="en-US" dirty="0"/>
              <a:t>）年度には過去最低の約</a:t>
            </a:r>
            <a:r>
              <a:rPr lang="en-US" altLang="ja-JP" dirty="0"/>
              <a:t>18</a:t>
            </a:r>
            <a:r>
              <a:rPr lang="ja-JP" altLang="en-US" dirty="0"/>
              <a:t>万人にまで減少しました。</a:t>
            </a:r>
            <a:endParaRPr lang="en-US" altLang="ja-JP" dirty="0"/>
          </a:p>
          <a:p>
            <a:pPr eaLnBrk="1" hangingPunct="1">
              <a:spcBef>
                <a:spcPct val="0"/>
              </a:spcBef>
            </a:pPr>
            <a:r>
              <a:rPr lang="ja-JP" altLang="en-US" dirty="0"/>
              <a:t>　このような状況を受けて、環境省では網猟・わな猟免許の取得年齢の引き下げや、認定鳥獣捕獲等事業者等を対象とした狩猟税の減免措置を実施したほか、狩猟免許の取得促進を目的としたフォーラムの実施などの取組を行いました。</a:t>
            </a:r>
            <a:endParaRPr lang="en-US" altLang="ja-JP" dirty="0"/>
          </a:p>
          <a:p>
            <a:pPr eaLnBrk="1" hangingPunct="1">
              <a:spcBef>
                <a:spcPct val="0"/>
              </a:spcBef>
            </a:pPr>
            <a:r>
              <a:rPr lang="ja-JP" altLang="en-US" dirty="0"/>
              <a:t>　その結果、新規の狩猟免許取得者は増加し、</a:t>
            </a:r>
            <a:r>
              <a:rPr lang="en-US" altLang="ja-JP" dirty="0"/>
              <a:t>2019</a:t>
            </a:r>
            <a:r>
              <a:rPr lang="ja-JP" altLang="en-US" dirty="0"/>
              <a:t>（令和元）年度は約</a:t>
            </a:r>
            <a:r>
              <a:rPr lang="en-US" altLang="ja-JP" dirty="0"/>
              <a:t>22</a:t>
            </a:r>
            <a:r>
              <a:rPr lang="ja-JP" altLang="en-US" dirty="0"/>
              <a:t>万人と持ち直しています。</a:t>
            </a:r>
            <a:endParaRPr lang="en-US" altLang="ja-JP" dirty="0"/>
          </a:p>
          <a:p>
            <a:pPr eaLnBrk="1" hangingPunct="1">
              <a:spcBef>
                <a:spcPct val="0"/>
              </a:spcBef>
            </a:pPr>
            <a:endParaRPr lang="en-US" altLang="ja-JP" dirty="0"/>
          </a:p>
          <a:p>
            <a:pPr eaLnBrk="1" hangingPunct="1">
              <a:spcBef>
                <a:spcPct val="0"/>
              </a:spcBef>
            </a:pPr>
            <a:r>
              <a:rPr lang="ja-JP" altLang="en-US" dirty="0"/>
              <a:t>　しかし、内訳をみると、わな猟免許の所持者は増加したものの、第一種銃猟免許の所持者は減少しています。</a:t>
            </a:r>
            <a:endParaRPr lang="en-US" altLang="ja-JP" dirty="0"/>
          </a:p>
        </p:txBody>
      </p:sp>
      <p:sp>
        <p:nvSpPr>
          <p:cNvPr id="38916" name="スライド番号プレースホルダー 3">
            <a:extLst>
              <a:ext uri="{FF2B5EF4-FFF2-40B4-BE49-F238E27FC236}">
                <a16:creationId xmlns:a16="http://schemas.microsoft.com/office/drawing/2014/main" id="{F1796F32-024C-41A0-82A8-91DB86056D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F483D69-2CF0-47A2-94B3-BA50A85497E9}" type="slidenum">
              <a:rPr lang="ja-JP" altLang="en-US" smtClean="0"/>
              <a:pPr/>
              <a:t>31</a:t>
            </a:fld>
            <a:endParaRPr lang="ja-JP" altLang="en-US" dirty="0"/>
          </a:p>
        </p:txBody>
      </p:sp>
    </p:spTree>
    <p:extLst>
      <p:ext uri="{BB962C8B-B14F-4D97-AF65-F5344CB8AC3E}">
        <p14:creationId xmlns:p14="http://schemas.microsoft.com/office/powerpoint/2010/main" val="2769310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BBB66F2B-D5B3-4B0C-9002-44830BDBF7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F5A42B44-EF64-42DF-8EE1-48272BA32E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t>　年齢別にみると、</a:t>
            </a:r>
            <a:r>
              <a:rPr lang="en-US" altLang="ja-JP" sz="1200" dirty="0"/>
              <a:t>2008</a:t>
            </a:r>
            <a:r>
              <a:rPr lang="ja-JP" altLang="en-US" sz="1200" dirty="0"/>
              <a:t>（平成</a:t>
            </a:r>
            <a:r>
              <a:rPr lang="en-US" altLang="ja-JP" sz="1200" dirty="0"/>
              <a:t>20</a:t>
            </a:r>
            <a:r>
              <a:rPr lang="ja-JP" altLang="en-US" sz="1200" dirty="0"/>
              <a:t>）年度以降は</a:t>
            </a:r>
            <a:r>
              <a:rPr lang="en-US" altLang="ja-JP" sz="1200" dirty="0"/>
              <a:t>60</a:t>
            </a:r>
            <a:r>
              <a:rPr lang="ja-JP" altLang="en-US" sz="1200" dirty="0"/>
              <a:t>歳以上の狩猟免許所持者の割合が全体の約６割を占め（図</a:t>
            </a:r>
            <a:r>
              <a:rPr lang="en-US" altLang="ja-JP" sz="1200" dirty="0"/>
              <a:t>1-12</a:t>
            </a:r>
            <a:r>
              <a:rPr lang="ja-JP" altLang="en-US" sz="1200" dirty="0"/>
              <a:t>）、依然として高齢化している状況にあることから、引き続き捕獲等を行う担い手の育成が求められています。</a:t>
            </a:r>
            <a:endParaRPr lang="en-US" altLang="ja-JP" sz="1200" dirty="0"/>
          </a:p>
          <a:p>
            <a:pPr eaLnBrk="1" hangingPunct="1">
              <a:spcBef>
                <a:spcPct val="0"/>
              </a:spcBef>
            </a:pPr>
            <a:endParaRPr lang="en-US" altLang="ja-JP" sz="1200" dirty="0"/>
          </a:p>
        </p:txBody>
      </p:sp>
      <p:sp>
        <p:nvSpPr>
          <p:cNvPr id="38916" name="スライド番号プレースホルダー 3">
            <a:extLst>
              <a:ext uri="{FF2B5EF4-FFF2-40B4-BE49-F238E27FC236}">
                <a16:creationId xmlns:a16="http://schemas.microsoft.com/office/drawing/2014/main" id="{F1796F32-024C-41A0-82A8-91DB86056D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F483D69-2CF0-47A2-94B3-BA50A85497E9}" type="slidenum">
              <a:rPr lang="ja-JP" altLang="en-US" smtClean="0"/>
              <a:pPr/>
              <a:t>32</a:t>
            </a:fld>
            <a:endParaRPr lang="ja-JP" altLang="en-US" dirty="0"/>
          </a:p>
        </p:txBody>
      </p:sp>
    </p:spTree>
    <p:extLst>
      <p:ext uri="{BB962C8B-B14F-4D97-AF65-F5344CB8AC3E}">
        <p14:creationId xmlns:p14="http://schemas.microsoft.com/office/powerpoint/2010/main" val="167272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t>　狩猟者が減少している中で、捕獲数についてはどうなっているのでしょうか。</a:t>
            </a:r>
            <a:endParaRPr lang="en-US" altLang="ja-JP" dirty="0"/>
          </a:p>
          <a:p>
            <a:pPr eaLnBrk="1" hangingPunct="1">
              <a:spcBef>
                <a:spcPct val="0"/>
              </a:spcBef>
            </a:pPr>
            <a:r>
              <a:rPr lang="ja-JP" altLang="en-US" dirty="0"/>
              <a:t>　テキスト</a:t>
            </a:r>
            <a:r>
              <a:rPr lang="en-US" altLang="ja-JP" dirty="0"/>
              <a:t>15</a:t>
            </a:r>
            <a:r>
              <a:rPr lang="ja-JP" altLang="en-US" dirty="0"/>
              <a:t>ページの図</a:t>
            </a:r>
            <a:r>
              <a:rPr lang="en-US" altLang="ja-JP" dirty="0"/>
              <a:t>1-13</a:t>
            </a:r>
            <a:r>
              <a:rPr lang="ja-JP" altLang="en-US" dirty="0"/>
              <a:t>は、ニホンジカとイノシシの捕獲数を示したグラフです。</a:t>
            </a:r>
            <a:endParaRPr lang="en-US" altLang="ja-JP" dirty="0"/>
          </a:p>
          <a:p>
            <a:pPr eaLnBrk="1" hangingPunct="1">
              <a:spcBef>
                <a:spcPct val="0"/>
              </a:spcBef>
            </a:pPr>
            <a:endParaRPr lang="en-US" altLang="ja-JP" dirty="0"/>
          </a:p>
          <a:p>
            <a:pPr eaLnBrk="1" hangingPunct="1">
              <a:spcBef>
                <a:spcPct val="0"/>
              </a:spcBef>
            </a:pPr>
            <a:r>
              <a:rPr lang="ja-JP" altLang="en-US" dirty="0"/>
              <a:t>　</a:t>
            </a:r>
            <a:r>
              <a:rPr lang="en-US" altLang="ja-JP" dirty="0"/>
              <a:t>2022</a:t>
            </a:r>
            <a:r>
              <a:rPr lang="ja-JP" altLang="en-US" dirty="0"/>
              <a:t>（令和４）年度のニホンジカ及びイノシシの捕獲数は、それぞれ約</a:t>
            </a:r>
            <a:r>
              <a:rPr lang="en-US" altLang="ja-JP" dirty="0"/>
              <a:t>72</a:t>
            </a:r>
            <a:r>
              <a:rPr lang="ja-JP" altLang="en-US" dirty="0"/>
              <a:t>万頭、約</a:t>
            </a:r>
            <a:r>
              <a:rPr lang="en-US" altLang="ja-JP" dirty="0"/>
              <a:t>59</a:t>
            </a:r>
            <a:r>
              <a:rPr lang="ja-JP" altLang="en-US" dirty="0"/>
              <a:t>万頭であり、この十数年間でそれぞれ大幅に増加しています。</a:t>
            </a:r>
            <a:endParaRPr lang="en-US" altLang="ja-JP" dirty="0"/>
          </a:p>
          <a:p>
            <a:pPr eaLnBrk="1" hangingPunct="1">
              <a:spcBef>
                <a:spcPct val="0"/>
              </a:spcBef>
            </a:pPr>
            <a:r>
              <a:rPr lang="ja-JP" altLang="en-US" dirty="0"/>
              <a:t>　この結果、ニホンジカ及びイノシシについては、生息数の増加が抑えられている地域もあります。</a:t>
            </a:r>
            <a:endParaRPr lang="en-US" altLang="ja-JP" dirty="0"/>
          </a:p>
          <a:p>
            <a:pPr eaLnBrk="1" hangingPunct="1">
              <a:spcBef>
                <a:spcPct val="0"/>
              </a:spcBef>
            </a:pPr>
            <a:endParaRPr lang="en-US" altLang="ja-JP" dirty="0"/>
          </a:p>
          <a:p>
            <a:pPr eaLnBrk="1" hangingPunct="1">
              <a:spcBef>
                <a:spcPct val="0"/>
              </a:spcBef>
            </a:pPr>
            <a:r>
              <a:rPr lang="ja-JP" altLang="en-US" dirty="0"/>
              <a:t>　このように捕獲が強化されてきた一方で、これまで鳥獣の捕獲の主たる担い手であった狩猟者人口の減少や高齢化が進み、一人一人の捕獲従事者の負担が大きくなってきています。</a:t>
            </a:r>
            <a:endParaRPr lang="en-US" altLang="ja-JP" dirty="0"/>
          </a:p>
          <a:p>
            <a:pPr eaLnBrk="1" hangingPunct="1">
              <a:spcBef>
                <a:spcPct val="0"/>
              </a:spcBef>
            </a:pPr>
            <a:endParaRPr lang="en-US" altLang="ja-JP" dirty="0"/>
          </a:p>
          <a:p>
            <a:pPr eaLnBrk="1" hangingPunct="1">
              <a:spcBef>
                <a:spcPct val="0"/>
              </a:spcBef>
            </a:pPr>
            <a:r>
              <a:rPr lang="ja-JP" altLang="en-US" dirty="0"/>
              <a:t>　今後、鳥獣捕獲の担い手を確保していくことが重要な課題になっています。</a:t>
            </a:r>
            <a:endParaRPr lang="en-US" altLang="ja-JP" dirty="0"/>
          </a:p>
        </p:txBody>
      </p:sp>
      <p:sp>
        <p:nvSpPr>
          <p:cNvPr id="4" name="スライド番号プレースホルダー 3"/>
          <p:cNvSpPr>
            <a:spLocks noGrp="1"/>
          </p:cNvSpPr>
          <p:nvPr>
            <p:ph type="sldNum" sz="quarter" idx="10"/>
          </p:nvPr>
        </p:nvSpPr>
        <p:spPr/>
        <p:txBody>
          <a:bodyPr/>
          <a:lstStyle/>
          <a:p>
            <a:pPr>
              <a:defRPr/>
            </a:pPr>
            <a:fld id="{2C2857C3-B3F6-411C-BAC4-475D6E128C13}" type="slidenum">
              <a:rPr lang="ja-JP" altLang="en-US" smtClean="0"/>
              <a:pPr>
                <a:defRPr/>
              </a:pPr>
              <a:t>33</a:t>
            </a:fld>
            <a:endParaRPr lang="ja-JP" altLang="en-US" dirty="0"/>
          </a:p>
        </p:txBody>
      </p:sp>
    </p:spTree>
    <p:extLst>
      <p:ext uri="{BB962C8B-B14F-4D97-AF65-F5344CB8AC3E}">
        <p14:creationId xmlns:p14="http://schemas.microsoft.com/office/powerpoint/2010/main" val="2068827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A4CFE85D-262D-4D36-B482-AAC9BD15D3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71B2E220-B72C-4204-8D62-060298A99A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a:t>
            </a:r>
            <a:r>
              <a:rPr lang="ja-JP" altLang="ja-JP" dirty="0"/>
              <a:t>近年はわなによる捕獲を中心に、</a:t>
            </a:r>
            <a:r>
              <a:rPr lang="ja-JP" altLang="en-US" dirty="0"/>
              <a:t>被害対策のために</a:t>
            </a:r>
            <a:r>
              <a:rPr lang="ja-JP" altLang="ja-JP" dirty="0"/>
              <a:t>新たに狩猟免許を取る人</a:t>
            </a:r>
            <a:r>
              <a:rPr lang="ja-JP" altLang="en-US" dirty="0"/>
              <a:t>も増えています</a:t>
            </a:r>
            <a:r>
              <a:rPr lang="ja-JP" altLang="ja-JP" dirty="0"/>
              <a:t>。</a:t>
            </a:r>
          </a:p>
          <a:p>
            <a:pPr eaLnBrk="1" hangingPunct="1">
              <a:spcBef>
                <a:spcPct val="0"/>
              </a:spcBef>
            </a:pPr>
            <a:endParaRPr lang="en-US" altLang="ja-JP" dirty="0"/>
          </a:p>
          <a:p>
            <a:pPr eaLnBrk="1" hangingPunct="1">
              <a:spcBef>
                <a:spcPct val="0"/>
              </a:spcBef>
            </a:pPr>
            <a:r>
              <a:rPr lang="ja-JP" altLang="en-US" dirty="0"/>
              <a:t>　</a:t>
            </a:r>
            <a:r>
              <a:rPr lang="ja-JP" altLang="ja-JP" dirty="0"/>
              <a:t>しかし、初心者にとって鳥獣の捕獲は決して簡単なものでは</a:t>
            </a:r>
            <a:r>
              <a:rPr lang="ja-JP" altLang="en-US" dirty="0"/>
              <a:t>ありません。</a:t>
            </a:r>
            <a:endParaRPr lang="en-US" altLang="ja-JP" dirty="0"/>
          </a:p>
          <a:p>
            <a:pPr eaLnBrk="1" hangingPunct="1">
              <a:spcBef>
                <a:spcPct val="0"/>
              </a:spcBef>
            </a:pPr>
            <a:r>
              <a:rPr lang="ja-JP" altLang="en-US" dirty="0"/>
              <a:t>　テキスト</a:t>
            </a:r>
            <a:r>
              <a:rPr lang="en-US" altLang="ja-JP" dirty="0"/>
              <a:t>16</a:t>
            </a:r>
            <a:r>
              <a:rPr lang="ja-JP" altLang="en-US" dirty="0"/>
              <a:t>ページの図</a:t>
            </a:r>
            <a:r>
              <a:rPr lang="en-US" altLang="ja-JP" dirty="0"/>
              <a:t>1-14</a:t>
            </a:r>
            <a:r>
              <a:rPr lang="ja-JP" altLang="en-US" dirty="0"/>
              <a:t>を見て下さい。</a:t>
            </a:r>
            <a:endParaRPr lang="en-US" altLang="ja-JP" dirty="0"/>
          </a:p>
          <a:p>
            <a:pPr eaLnBrk="1" hangingPunct="1">
              <a:spcBef>
                <a:spcPct val="0"/>
              </a:spcBef>
            </a:pPr>
            <a:endParaRPr lang="en-US" altLang="ja-JP" dirty="0"/>
          </a:p>
          <a:p>
            <a:pPr eaLnBrk="1" hangingPunct="1">
              <a:spcBef>
                <a:spcPct val="0"/>
              </a:spcBef>
            </a:pPr>
            <a:r>
              <a:rPr lang="ja-JP" altLang="en-US" dirty="0"/>
              <a:t>　これは兵庫県のある地域での調査結果です。</a:t>
            </a:r>
            <a:endParaRPr lang="en-US" altLang="ja-JP" dirty="0"/>
          </a:p>
          <a:p>
            <a:pPr eaLnBrk="1" hangingPunct="1">
              <a:spcBef>
                <a:spcPct val="0"/>
              </a:spcBef>
            </a:pPr>
            <a:r>
              <a:rPr lang="ja-JP" altLang="en-US" dirty="0"/>
              <a:t>　グラフは、捕獲のためにわなを導入した集落が年間で捕獲した捕獲頭数を示しています。</a:t>
            </a:r>
            <a:endParaRPr lang="en-US" altLang="ja-JP" dirty="0"/>
          </a:p>
          <a:p>
            <a:pPr eaLnBrk="1" hangingPunct="1">
              <a:spcBef>
                <a:spcPct val="0"/>
              </a:spcBef>
            </a:pPr>
            <a:r>
              <a:rPr lang="ja-JP" altLang="en-US" dirty="0"/>
              <a:t>　</a:t>
            </a:r>
            <a:r>
              <a:rPr lang="ja-JP" altLang="ja-JP" dirty="0"/>
              <a:t>捕獲のためにわなを導入した集落のうち年間の捕獲頭数が</a:t>
            </a:r>
            <a:r>
              <a:rPr lang="en-US" altLang="ja-JP" dirty="0"/>
              <a:t>0</a:t>
            </a:r>
            <a:r>
              <a:rPr lang="ja-JP" altLang="ja-JP" dirty="0"/>
              <a:t>頭の集落が</a:t>
            </a:r>
            <a:r>
              <a:rPr lang="ja-JP" altLang="en-US" dirty="0"/>
              <a:t>全体の</a:t>
            </a:r>
            <a:r>
              <a:rPr lang="en-US" altLang="ja-JP" dirty="0"/>
              <a:t>36</a:t>
            </a:r>
            <a:r>
              <a:rPr lang="ja-JP" altLang="ja-JP" dirty="0"/>
              <a:t>％</a:t>
            </a:r>
            <a:r>
              <a:rPr lang="ja-JP" altLang="en-US" dirty="0"/>
              <a:t>を占めており</a:t>
            </a:r>
            <a:r>
              <a:rPr lang="ja-JP" altLang="ja-JP" dirty="0"/>
              <a:t>、</a:t>
            </a:r>
            <a:r>
              <a:rPr lang="en-US" altLang="ja-JP" dirty="0"/>
              <a:t>2</a:t>
            </a:r>
            <a:r>
              <a:rPr lang="ja-JP" altLang="ja-JP" dirty="0"/>
              <a:t>頭以下を含めると</a:t>
            </a:r>
            <a:r>
              <a:rPr lang="ja-JP" altLang="en-US" dirty="0"/>
              <a:t>、半数以上の</a:t>
            </a:r>
            <a:r>
              <a:rPr lang="en-US" altLang="ja-JP" dirty="0"/>
              <a:t>52</a:t>
            </a:r>
            <a:r>
              <a:rPr lang="ja-JP" altLang="ja-JP" dirty="0"/>
              <a:t>％</a:t>
            </a:r>
            <a:r>
              <a:rPr lang="ja-JP" altLang="en-US" dirty="0"/>
              <a:t>も占めていることがわかります</a:t>
            </a:r>
            <a:r>
              <a:rPr lang="ja-JP" altLang="ja-JP" dirty="0"/>
              <a:t>。</a:t>
            </a:r>
          </a:p>
        </p:txBody>
      </p:sp>
      <p:sp>
        <p:nvSpPr>
          <p:cNvPr id="45060" name="スライド番号プレースホルダー 3">
            <a:extLst>
              <a:ext uri="{FF2B5EF4-FFF2-40B4-BE49-F238E27FC236}">
                <a16:creationId xmlns:a16="http://schemas.microsoft.com/office/drawing/2014/main" id="{20E608AF-75EA-4211-8CD6-C57392D922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2D63752-3062-4435-BBC6-D250137A46DD}" type="slidenum">
              <a:rPr lang="ja-JP" altLang="en-US" smtClean="0"/>
              <a:pPr/>
              <a:t>34</a:t>
            </a:fld>
            <a:endParaRPr lang="ja-JP" altLang="en-US" dirty="0"/>
          </a:p>
        </p:txBody>
      </p:sp>
    </p:spTree>
    <p:extLst>
      <p:ext uri="{BB962C8B-B14F-4D97-AF65-F5344CB8AC3E}">
        <p14:creationId xmlns:p14="http://schemas.microsoft.com/office/powerpoint/2010/main" val="40529220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A5236B43-D04E-46D4-96AC-C3A6BAD07D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2A0F72A7-7195-441E-B273-6A3207F835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銃猟についてもみてみましょう。</a:t>
            </a:r>
            <a:endParaRPr lang="en-US" altLang="ja-JP" dirty="0"/>
          </a:p>
          <a:p>
            <a:pPr eaLnBrk="1" hangingPunct="1">
              <a:spcBef>
                <a:spcPct val="0"/>
              </a:spcBef>
            </a:pPr>
            <a:r>
              <a:rPr lang="ja-JP" altLang="en-US" dirty="0"/>
              <a:t>　図</a:t>
            </a:r>
            <a:r>
              <a:rPr lang="en-US" altLang="ja-JP" dirty="0"/>
              <a:t>1-15</a:t>
            </a:r>
            <a:r>
              <a:rPr lang="ja-JP" altLang="en-US" dirty="0"/>
              <a:t>は、兵庫県における狩猟者一人あたりの銃猟による捕獲頭数を表しています。</a:t>
            </a:r>
            <a:endParaRPr lang="en-US" altLang="ja-JP" dirty="0"/>
          </a:p>
          <a:p>
            <a:pPr eaLnBrk="1" hangingPunct="1">
              <a:spcBef>
                <a:spcPct val="0"/>
              </a:spcBef>
            </a:pPr>
            <a:r>
              <a:rPr lang="ja-JP" altLang="en-US" dirty="0"/>
              <a:t>　これは、シカとイノシシの生息が多い地域での銃猟の狩猟について調査した結果です。</a:t>
            </a:r>
            <a:endParaRPr lang="en-US" altLang="ja-JP" dirty="0"/>
          </a:p>
          <a:p>
            <a:pPr eaLnBrk="1" hangingPunct="1">
              <a:spcBef>
                <a:spcPct val="0"/>
              </a:spcBef>
            </a:pPr>
            <a:r>
              <a:rPr lang="ja-JP" altLang="en-US" dirty="0"/>
              <a:t>　シカや</a:t>
            </a:r>
            <a:r>
              <a:rPr lang="ja-JP" altLang="ja-JP" dirty="0"/>
              <a:t>イノシシを</a:t>
            </a:r>
            <a:r>
              <a:rPr lang="en-US" altLang="ja-JP" dirty="0"/>
              <a:t>1</a:t>
            </a:r>
            <a:r>
              <a:rPr lang="ja-JP" altLang="ja-JP" dirty="0"/>
              <a:t>頭も</a:t>
            </a:r>
            <a:r>
              <a:rPr lang="ja-JP" altLang="en-US" dirty="0"/>
              <a:t>捕獲していない</a:t>
            </a:r>
            <a:r>
              <a:rPr lang="ja-JP" altLang="ja-JP" dirty="0"/>
              <a:t>狩猟者が</a:t>
            </a:r>
            <a:r>
              <a:rPr lang="ja-JP" altLang="en-US" dirty="0"/>
              <a:t>全体の</a:t>
            </a:r>
            <a:r>
              <a:rPr lang="en-US" altLang="ja-JP" dirty="0"/>
              <a:t>37</a:t>
            </a:r>
            <a:r>
              <a:rPr lang="ja-JP" altLang="ja-JP" dirty="0"/>
              <a:t>％、</a:t>
            </a:r>
            <a:r>
              <a:rPr lang="en-US" altLang="ja-JP" dirty="0"/>
              <a:t>2</a:t>
            </a:r>
            <a:r>
              <a:rPr lang="ja-JP" altLang="ja-JP" dirty="0"/>
              <a:t>頭以下を含めると</a:t>
            </a:r>
            <a:r>
              <a:rPr lang="ja-JP" altLang="en-US" dirty="0"/>
              <a:t>半数以上の</a:t>
            </a:r>
            <a:r>
              <a:rPr lang="en-US" altLang="ja-JP" dirty="0"/>
              <a:t>55</a:t>
            </a:r>
            <a:r>
              <a:rPr lang="ja-JP" altLang="ja-JP" dirty="0"/>
              <a:t>％にも上っていることがわかりました</a:t>
            </a:r>
            <a:r>
              <a:rPr lang="ja-JP" altLang="en-US" dirty="0"/>
              <a:t>。</a:t>
            </a:r>
            <a:endParaRPr lang="en-US" altLang="ja-JP" dirty="0"/>
          </a:p>
          <a:p>
            <a:pPr eaLnBrk="1" hangingPunct="1">
              <a:spcBef>
                <a:spcPct val="0"/>
              </a:spcBef>
            </a:pPr>
            <a:endParaRPr lang="en-US" altLang="ja-JP" dirty="0"/>
          </a:p>
          <a:p>
            <a:pPr eaLnBrk="1" hangingPunct="1">
              <a:spcBef>
                <a:spcPct val="0"/>
              </a:spcBef>
            </a:pPr>
            <a:r>
              <a:rPr lang="ja-JP" altLang="en-US" dirty="0"/>
              <a:t>　</a:t>
            </a:r>
            <a:r>
              <a:rPr lang="ja-JP" altLang="en-US" b="0" i="0" u="none" strike="noStrike" baseline="0" dirty="0">
                <a:solidFill>
                  <a:srgbClr val="000000"/>
                </a:solidFill>
              </a:rPr>
              <a:t>これらのことは、鳥獣の捕獲は、狩猟免許や銃の所持許可があれば、すぐにできるような簡単なものではないことを示しています。</a:t>
            </a:r>
            <a:endParaRPr lang="en-US" altLang="ja-JP" b="0" i="0" u="none" strike="noStrike" baseline="0" dirty="0">
              <a:solidFill>
                <a:srgbClr val="000000"/>
              </a:solidFill>
            </a:endParaRPr>
          </a:p>
          <a:p>
            <a:pPr eaLnBrk="1" hangingPunct="1">
              <a:spcBef>
                <a:spcPct val="0"/>
              </a:spcBef>
            </a:pPr>
            <a:r>
              <a:rPr lang="ja-JP" altLang="en-US" b="0" i="0" u="none" strike="noStrike" baseline="0" dirty="0">
                <a:solidFill>
                  <a:srgbClr val="000000"/>
                </a:solidFill>
              </a:rPr>
              <a:t>　つまり、狩猟免許取得者を単純に増やす、ということだけではなく、確実に捕獲ができる人材を、知識・技術面から支援するとともに、そのような人材が捕獲に従事できるような環境を整備する必要があるといえます。 </a:t>
            </a:r>
            <a:endParaRPr lang="en-US" altLang="ja-JP" b="0" i="0" u="none" strike="noStrike" baseline="0" dirty="0">
              <a:solidFill>
                <a:srgbClr val="000000"/>
              </a:solidFill>
            </a:endParaRPr>
          </a:p>
          <a:p>
            <a:pPr eaLnBrk="1" hangingPunct="1">
              <a:spcBef>
                <a:spcPct val="0"/>
              </a:spcBef>
            </a:pPr>
            <a:endParaRPr lang="ja-JP" altLang="en-US" dirty="0"/>
          </a:p>
        </p:txBody>
      </p:sp>
      <p:sp>
        <p:nvSpPr>
          <p:cNvPr id="47108" name="スライド番号プレースホルダー 3">
            <a:extLst>
              <a:ext uri="{FF2B5EF4-FFF2-40B4-BE49-F238E27FC236}">
                <a16:creationId xmlns:a16="http://schemas.microsoft.com/office/drawing/2014/main" id="{58B217D0-57D4-442B-8BF7-5A8AB86217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FEA12FB-257B-45FD-A09D-4B6F8FEC86FC}" type="slidenum">
              <a:rPr lang="ja-JP" altLang="en-US" smtClean="0"/>
              <a:pPr/>
              <a:t>35</a:t>
            </a:fld>
            <a:endParaRPr lang="ja-JP" altLang="en-US" dirty="0"/>
          </a:p>
        </p:txBody>
      </p:sp>
    </p:spTree>
    <p:extLst>
      <p:ext uri="{BB962C8B-B14F-4D97-AF65-F5344CB8AC3E}">
        <p14:creationId xmlns:p14="http://schemas.microsoft.com/office/powerpoint/2010/main" val="2362071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u="none" strike="noStrike" dirty="0">
                <a:solidFill>
                  <a:srgbClr val="000000"/>
                </a:solidFill>
                <a:effectLst/>
              </a:rPr>
              <a:t>　</a:t>
            </a:r>
            <a:r>
              <a:rPr lang="ja-JP" altLang="ja-JP" b="0" i="0" u="none" strike="noStrike" dirty="0">
                <a:solidFill>
                  <a:srgbClr val="000000"/>
                </a:solidFill>
                <a:effectLst/>
              </a:rPr>
              <a:t>以上のような背景から</a:t>
            </a:r>
            <a:r>
              <a:rPr lang="ja-JP" altLang="en-US" b="0" i="0" u="none" strike="noStrike" dirty="0">
                <a:solidFill>
                  <a:srgbClr val="000000"/>
                </a:solidFill>
                <a:effectLst/>
              </a:rPr>
              <a:t>、</a:t>
            </a:r>
            <a:r>
              <a:rPr lang="en-US" altLang="ja-JP" b="0" i="0" u="none" strike="noStrike" baseline="0" dirty="0">
                <a:solidFill>
                  <a:srgbClr val="000000"/>
                </a:solidFill>
              </a:rPr>
              <a:t>2014</a:t>
            </a:r>
            <a:r>
              <a:rPr lang="ja-JP" altLang="en-US" b="0" i="0" u="none" strike="noStrike" baseline="0" dirty="0">
                <a:solidFill>
                  <a:srgbClr val="000000"/>
                </a:solidFill>
              </a:rPr>
              <a:t>（平成</a:t>
            </a:r>
            <a:r>
              <a:rPr lang="en-US" altLang="ja-JP" b="0" i="0" u="none" strike="noStrike" baseline="0" dirty="0">
                <a:solidFill>
                  <a:srgbClr val="000000"/>
                </a:solidFill>
              </a:rPr>
              <a:t>26</a:t>
            </a:r>
            <a:r>
              <a:rPr lang="ja-JP" altLang="en-US" b="0" i="0" u="none" strike="noStrike" baseline="0" dirty="0">
                <a:solidFill>
                  <a:srgbClr val="000000"/>
                </a:solidFill>
              </a:rPr>
              <a:t>）年に鳥獣保護法を改正し、認定鳥獣捕獲等事業者の制度を含む、鳥獣の管理を促進する措置を新たに導入することなりました。</a:t>
            </a:r>
            <a:endParaRPr lang="en-US" altLang="ja-JP" b="0" i="0" u="none" strike="noStrike" baseline="0" dirty="0">
              <a:solidFill>
                <a:srgbClr val="000000"/>
              </a:solidFill>
            </a:endParaRPr>
          </a:p>
          <a:p>
            <a:r>
              <a:rPr kumimoji="1" lang="ja-JP" altLang="en-US" b="0" i="0" u="none" strike="noStrike" baseline="0" dirty="0">
                <a:solidFill>
                  <a:srgbClr val="000000"/>
                </a:solidFill>
              </a:rPr>
              <a:t>その経緯をこれから説明していきます。</a:t>
            </a:r>
            <a:endParaRPr kumimoji="1" lang="en-US" altLang="ja-JP" b="0" i="0" u="none" strike="noStrike" baseline="0" dirty="0">
              <a:solidFill>
                <a:srgbClr val="000000"/>
              </a:solidFill>
            </a:endParaRPr>
          </a:p>
          <a:p>
            <a:endParaRPr kumimoji="1" lang="en-US" altLang="ja-JP" b="0" i="0" u="none" strike="noStrike" baseline="0" dirty="0">
              <a:solidFill>
                <a:srgbClr val="00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36</a:t>
            </a:fld>
            <a:endParaRPr lang="ja-JP" altLang="en-US" dirty="0"/>
          </a:p>
        </p:txBody>
      </p:sp>
    </p:spTree>
    <p:extLst>
      <p:ext uri="{BB962C8B-B14F-4D97-AF65-F5344CB8AC3E}">
        <p14:creationId xmlns:p14="http://schemas.microsoft.com/office/powerpoint/2010/main" val="1406070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これまで述べたような状況を踏まえ、</a:t>
            </a:r>
            <a:r>
              <a:rPr lang="en-US" altLang="ja-JP" sz="1200" dirty="0">
                <a:solidFill>
                  <a:schemeClr val="tx1"/>
                </a:solidFill>
                <a:effectLst/>
                <a:latin typeface="+mn-ea"/>
                <a:ea typeface="+mn-ea"/>
                <a:cs typeface="Times New Roman" panose="02020603050405020304" pitchFamily="18" charset="0"/>
              </a:rPr>
              <a:t>2013</a:t>
            </a:r>
            <a:r>
              <a:rPr lang="ja-JP" altLang="ja-JP" sz="1200" dirty="0">
                <a:solidFill>
                  <a:schemeClr val="tx1"/>
                </a:solidFill>
                <a:effectLst/>
                <a:latin typeface="+mn-ea"/>
                <a:ea typeface="+mn-ea"/>
                <a:cs typeface="Times New Roman" panose="02020603050405020304" pitchFamily="18" charset="0"/>
              </a:rPr>
              <a:t>（平成</a:t>
            </a:r>
            <a:r>
              <a:rPr lang="en-US" altLang="ja-JP" sz="1200" dirty="0">
                <a:solidFill>
                  <a:schemeClr val="tx1"/>
                </a:solidFill>
                <a:effectLst/>
                <a:latin typeface="+mn-ea"/>
                <a:ea typeface="+mn-ea"/>
                <a:cs typeface="Times New Roman" panose="02020603050405020304" pitchFamily="18" charset="0"/>
              </a:rPr>
              <a:t>25</a:t>
            </a:r>
            <a:r>
              <a:rPr lang="ja-JP" altLang="ja-JP" sz="1200" dirty="0">
                <a:solidFill>
                  <a:schemeClr val="tx1"/>
                </a:solidFill>
                <a:effectLst/>
                <a:latin typeface="+mn-ea"/>
                <a:ea typeface="+mn-ea"/>
                <a:cs typeface="Times New Roman" panose="02020603050405020304" pitchFamily="18" charset="0"/>
              </a:rPr>
              <a:t>）年</a:t>
            </a:r>
            <a:r>
              <a:rPr lang="en-US" altLang="ja-JP" sz="1200" dirty="0">
                <a:solidFill>
                  <a:schemeClr val="tx1"/>
                </a:solidFill>
                <a:effectLst/>
                <a:latin typeface="+mn-ea"/>
                <a:ea typeface="+mn-ea"/>
                <a:cs typeface="Times New Roman" panose="02020603050405020304" pitchFamily="18" charset="0"/>
              </a:rPr>
              <a:t>12</a:t>
            </a:r>
            <a:r>
              <a:rPr lang="ja-JP" altLang="ja-JP" sz="1200" dirty="0">
                <a:solidFill>
                  <a:schemeClr val="tx1"/>
                </a:solidFill>
                <a:effectLst/>
                <a:latin typeface="+mn-ea"/>
                <a:ea typeface="+mn-ea"/>
                <a:cs typeface="Times New Roman" panose="02020603050405020304" pitchFamily="18" charset="0"/>
              </a:rPr>
              <a:t>月、環境省と農林水産省は「抜本的な鳥獣捕獲強化対策」を共同で取りまとめ、この中で、</a:t>
            </a:r>
            <a:r>
              <a:rPr lang="en-US" altLang="ja-JP" sz="1200" dirty="0">
                <a:solidFill>
                  <a:schemeClr val="tx1"/>
                </a:solidFill>
                <a:effectLst/>
                <a:latin typeface="+mn-ea"/>
                <a:ea typeface="+mn-ea"/>
                <a:cs typeface="Times New Roman" panose="02020603050405020304" pitchFamily="18" charset="0"/>
              </a:rPr>
              <a:t>2023</a:t>
            </a:r>
            <a:r>
              <a:rPr lang="ja-JP" altLang="ja-JP" sz="1200" dirty="0">
                <a:solidFill>
                  <a:schemeClr val="tx1"/>
                </a:solidFill>
                <a:effectLst/>
                <a:latin typeface="+mn-ea"/>
                <a:ea typeface="+mn-ea"/>
                <a:cs typeface="Times New Roman" panose="02020603050405020304" pitchFamily="18" charset="0"/>
              </a:rPr>
              <a:t>（令和５）年度までにニホンジカ、イノシシの個体数を半減させることを目指すこととしていました。</a:t>
            </a: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この目標については、</a:t>
            </a:r>
            <a:r>
              <a:rPr lang="en-US" altLang="ja-JP" sz="1200" dirty="0">
                <a:solidFill>
                  <a:schemeClr val="tx1"/>
                </a:solidFill>
                <a:effectLst/>
                <a:latin typeface="+mn-ea"/>
                <a:ea typeface="+mn-ea"/>
                <a:cs typeface="Times New Roman" panose="02020603050405020304" pitchFamily="18" charset="0"/>
              </a:rPr>
              <a:t>2023</a:t>
            </a:r>
            <a:r>
              <a:rPr lang="ja-JP" altLang="ja-JP" sz="1200" dirty="0">
                <a:solidFill>
                  <a:schemeClr val="tx1"/>
                </a:solidFill>
                <a:effectLst/>
                <a:latin typeface="+mn-ea"/>
                <a:ea typeface="+mn-ea"/>
                <a:cs typeface="Times New Roman" panose="02020603050405020304" pitchFamily="18" charset="0"/>
              </a:rPr>
              <a:t>（令和５）年</a:t>
            </a:r>
            <a:r>
              <a:rPr lang="en-US" altLang="ja-JP" sz="1200" dirty="0">
                <a:solidFill>
                  <a:schemeClr val="tx1"/>
                </a:solidFill>
                <a:effectLst/>
                <a:latin typeface="+mn-ea"/>
                <a:ea typeface="+mn-ea"/>
                <a:cs typeface="Times New Roman" panose="02020603050405020304" pitchFamily="18" charset="0"/>
              </a:rPr>
              <a:t>9</a:t>
            </a:r>
            <a:r>
              <a:rPr lang="ja-JP" altLang="ja-JP" sz="1200" dirty="0">
                <a:solidFill>
                  <a:schemeClr val="tx1"/>
                </a:solidFill>
                <a:effectLst/>
                <a:latin typeface="+mn-ea"/>
                <a:ea typeface="+mn-ea"/>
                <a:cs typeface="Times New Roman" panose="02020603050405020304" pitchFamily="18" charset="0"/>
              </a:rPr>
              <a:t>月に捕獲強化対策と捕獲目標を延長し、</a:t>
            </a:r>
            <a:r>
              <a:rPr lang="en-US" altLang="ja-JP" sz="1200" dirty="0">
                <a:solidFill>
                  <a:schemeClr val="tx1"/>
                </a:solidFill>
                <a:effectLst/>
                <a:latin typeface="+mn-ea"/>
                <a:ea typeface="+mn-ea"/>
                <a:cs typeface="Times New Roman" panose="02020603050405020304" pitchFamily="18" charset="0"/>
              </a:rPr>
              <a:t>2028</a:t>
            </a:r>
            <a:r>
              <a:rPr lang="ja-JP" altLang="ja-JP" sz="1200" dirty="0">
                <a:solidFill>
                  <a:schemeClr val="tx1"/>
                </a:solidFill>
                <a:effectLst/>
                <a:latin typeface="+mn-ea"/>
                <a:ea typeface="+mn-ea"/>
                <a:cs typeface="Times New Roman" panose="02020603050405020304" pitchFamily="18" charset="0"/>
              </a:rPr>
              <a:t>（令和</a:t>
            </a:r>
            <a:r>
              <a:rPr lang="en-US" altLang="ja-JP" sz="1200" dirty="0">
                <a:solidFill>
                  <a:schemeClr val="tx1"/>
                </a:solidFill>
                <a:effectLst/>
                <a:latin typeface="+mn-ea"/>
                <a:ea typeface="+mn-ea"/>
                <a:cs typeface="Times New Roman" panose="02020603050405020304" pitchFamily="18" charset="0"/>
              </a:rPr>
              <a:t>10</a:t>
            </a:r>
            <a:r>
              <a:rPr lang="ja-JP" altLang="ja-JP" sz="1200" dirty="0">
                <a:solidFill>
                  <a:schemeClr val="tx1"/>
                </a:solidFill>
                <a:effectLst/>
                <a:latin typeface="+mn-ea"/>
                <a:ea typeface="+mn-ea"/>
                <a:cs typeface="Times New Roman" panose="02020603050405020304" pitchFamily="18" charset="0"/>
              </a:rPr>
              <a:t>）年度までにニホンジカ、イノシシの生息頭数を半減し、捕獲圧を維持することを掲げています。</a:t>
            </a: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また、</a:t>
            </a:r>
            <a:r>
              <a:rPr lang="en-US" altLang="ja-JP" sz="1200" dirty="0">
                <a:solidFill>
                  <a:schemeClr val="tx1"/>
                </a:solidFill>
                <a:effectLst/>
                <a:latin typeface="+mn-ea"/>
                <a:ea typeface="+mn-ea"/>
                <a:cs typeface="Times New Roman" panose="02020603050405020304" pitchFamily="18" charset="0"/>
              </a:rPr>
              <a:t>2014</a:t>
            </a:r>
            <a:r>
              <a:rPr lang="ja-JP" altLang="ja-JP" sz="1200" dirty="0">
                <a:solidFill>
                  <a:schemeClr val="tx1"/>
                </a:solidFill>
                <a:effectLst/>
                <a:latin typeface="+mn-ea"/>
                <a:ea typeface="+mn-ea"/>
                <a:cs typeface="Times New Roman" panose="02020603050405020304" pitchFamily="18" charset="0"/>
              </a:rPr>
              <a:t>（平成</a:t>
            </a:r>
            <a:r>
              <a:rPr lang="en-US" altLang="ja-JP" sz="1200" dirty="0">
                <a:solidFill>
                  <a:schemeClr val="tx1"/>
                </a:solidFill>
                <a:effectLst/>
                <a:latin typeface="+mn-ea"/>
                <a:ea typeface="+mn-ea"/>
                <a:cs typeface="Times New Roman" panose="02020603050405020304" pitchFamily="18" charset="0"/>
              </a:rPr>
              <a:t>26</a:t>
            </a:r>
            <a:r>
              <a:rPr lang="ja-JP" altLang="ja-JP" sz="1200" dirty="0">
                <a:solidFill>
                  <a:schemeClr val="tx1"/>
                </a:solidFill>
                <a:effectLst/>
                <a:latin typeface="+mn-ea"/>
                <a:ea typeface="+mn-ea"/>
                <a:cs typeface="Times New Roman" panose="02020603050405020304" pitchFamily="18" charset="0"/>
              </a:rPr>
              <a:t>）年４月に両省がとりまとめた「被害対策強化の考え方」においては、同じく</a:t>
            </a:r>
            <a:r>
              <a:rPr lang="en-US" altLang="ja-JP" sz="1200" dirty="0">
                <a:solidFill>
                  <a:schemeClr val="tx1"/>
                </a:solidFill>
                <a:effectLst/>
                <a:latin typeface="+mn-ea"/>
                <a:ea typeface="+mn-ea"/>
                <a:cs typeface="Times New Roman" panose="02020603050405020304" pitchFamily="18" charset="0"/>
              </a:rPr>
              <a:t>10</a:t>
            </a:r>
            <a:r>
              <a:rPr lang="ja-JP" altLang="ja-JP" sz="1200" dirty="0">
                <a:solidFill>
                  <a:schemeClr val="tx1"/>
                </a:solidFill>
                <a:effectLst/>
                <a:latin typeface="+mn-ea"/>
                <a:ea typeface="+mn-ea"/>
                <a:cs typeface="Times New Roman" panose="02020603050405020304" pitchFamily="18" charset="0"/>
              </a:rPr>
              <a:t>年後の</a:t>
            </a:r>
            <a:r>
              <a:rPr lang="en-US" altLang="ja-JP" sz="1200" dirty="0">
                <a:solidFill>
                  <a:schemeClr val="tx1"/>
                </a:solidFill>
                <a:effectLst/>
                <a:latin typeface="+mn-ea"/>
                <a:ea typeface="+mn-ea"/>
                <a:cs typeface="Times New Roman" panose="02020603050405020304" pitchFamily="18" charset="0"/>
              </a:rPr>
              <a:t>2023</a:t>
            </a:r>
            <a:r>
              <a:rPr lang="ja-JP" altLang="ja-JP" sz="1200" dirty="0">
                <a:solidFill>
                  <a:schemeClr val="tx1"/>
                </a:solidFill>
                <a:effectLst/>
                <a:latin typeface="+mn-ea"/>
                <a:ea typeface="+mn-ea"/>
                <a:cs typeface="Times New Roman" panose="02020603050405020304" pitchFamily="18" charset="0"/>
              </a:rPr>
              <a:t>（令和５）年度までに、ニホンザルについて「加害群の数の半減（被害防除対策を並行して実施し、群れの加害度を下げることを含む）」を、カワウについて「被害を与えるカワウの個体数の半減」を、それぞれ目指すこととしました。</a:t>
            </a: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effectLst/>
              <a:latin typeface="+mn-ea"/>
              <a:ea typeface="+mn-ea"/>
              <a:cs typeface="Times New Roman" panose="02020603050405020304" pitchFamily="18" charset="0"/>
            </a:endParaRPr>
          </a:p>
          <a:p>
            <a:pPr marL="0" marR="0" lvl="0" indent="0" algn="l" defTabSz="909592" rtl="0" eaLnBrk="1" fontAlgn="base" latinLnBrk="0" hangingPunct="1">
              <a:lnSpc>
                <a:spcPct val="100000"/>
              </a:lnSpc>
              <a:spcBef>
                <a:spcPct val="0"/>
              </a:spcBef>
              <a:spcAft>
                <a:spcPct val="0"/>
              </a:spcAft>
              <a:buClrTx/>
              <a:buSzTx/>
              <a:buFontTx/>
              <a:buNone/>
              <a:tabLst/>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いずれの種についても、捕獲等をはじめとする対策を強化し、種の特性に応じた、効果的な対策を進めていく必要があります。</a:t>
            </a:r>
          </a:p>
          <a:p>
            <a:pPr marL="0" marR="0" lvl="0" indent="0" algn="l" defTabSz="909592" rtl="0" eaLnBrk="1" fontAlgn="base" latinLnBrk="0" hangingPunct="1">
              <a:lnSpc>
                <a:spcPct val="100000"/>
              </a:lnSpc>
              <a:spcBef>
                <a:spcPct val="0"/>
              </a:spcBef>
              <a:spcAft>
                <a:spcPct val="0"/>
              </a:spcAft>
              <a:buClrTx/>
              <a:buSzTx/>
              <a:buFontTx/>
              <a:buNone/>
              <a:tabLst/>
              <a:defRPr/>
            </a:pPr>
            <a:endParaRPr lang="en-US" altLang="ja-JP" sz="1200" dirty="0">
              <a:solidFill>
                <a:schemeClr val="tx1"/>
              </a:solidFill>
              <a:latin typeface="+mn-ea"/>
              <a:ea typeface="+mn-ea"/>
            </a:endParaRPr>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37</a:t>
            </a:fld>
            <a:endParaRPr lang="ja-JP" altLang="en-US" dirty="0"/>
          </a:p>
        </p:txBody>
      </p:sp>
    </p:spTree>
    <p:extLst>
      <p:ext uri="{BB962C8B-B14F-4D97-AF65-F5344CB8AC3E}">
        <p14:creationId xmlns:p14="http://schemas.microsoft.com/office/powerpoint/2010/main" val="810685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C65A6EE5-10A5-4334-8A51-B8D5A27652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E1B041FF-3B8F-4993-980D-136931CCA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592" eaLnBrk="1" hangingPunct="1">
              <a:spcBef>
                <a:spcPct val="0"/>
              </a:spcBef>
            </a:pPr>
            <a:r>
              <a:rPr lang="ja-JP" altLang="en-US" dirty="0"/>
              <a:t>　また、環境省の中央環境審議会においては、</a:t>
            </a:r>
            <a:r>
              <a:rPr lang="en-US" altLang="ja-JP" dirty="0"/>
              <a:t>2012</a:t>
            </a:r>
            <a:r>
              <a:rPr lang="ja-JP" altLang="en-US" dirty="0"/>
              <a:t>（平成</a:t>
            </a:r>
            <a:r>
              <a:rPr lang="en-US" altLang="ja-JP" dirty="0"/>
              <a:t>24</a:t>
            </a:r>
            <a:r>
              <a:rPr lang="ja-JP" altLang="en-US" dirty="0"/>
              <a:t>）年</a:t>
            </a:r>
            <a:r>
              <a:rPr lang="en-US" altLang="ja-JP" dirty="0"/>
              <a:t>11</a:t>
            </a:r>
            <a:r>
              <a:rPr lang="ja-JP" altLang="en-US" dirty="0"/>
              <a:t>月に環境大臣の諮問に応じ、鳥獣保護管理に携わる人材の育成と、将来にわたって適切に機能し得る鳥獣保護管理体制の構築に向けた議論が行われ、今後講ずべき措置について</a:t>
            </a:r>
            <a:r>
              <a:rPr lang="en-US" altLang="ja-JP" dirty="0"/>
              <a:t>2014</a:t>
            </a:r>
            <a:r>
              <a:rPr lang="ja-JP" altLang="en-US" dirty="0"/>
              <a:t>（平成</a:t>
            </a:r>
            <a:r>
              <a:rPr lang="en-US" altLang="ja-JP" dirty="0"/>
              <a:t>26</a:t>
            </a:r>
            <a:r>
              <a:rPr lang="ja-JP" altLang="en-US" dirty="0"/>
              <a:t>）年１月に答申が取りまとめられました。</a:t>
            </a:r>
            <a:endParaRPr lang="en-US" altLang="ja-JP" dirty="0"/>
          </a:p>
          <a:p>
            <a:pPr defTabSz="909592" eaLnBrk="1" hangingPunct="1">
              <a:spcBef>
                <a:spcPct val="0"/>
              </a:spcBef>
            </a:pPr>
            <a:r>
              <a:rPr lang="ja-JP" altLang="en-US" dirty="0"/>
              <a:t>　この答申においては、直面する課題に対して、取り組むべき最優先事項を「都道府県による捕獲の強化」と「鳥獣管理体制の強化」とし、被害防止のための捕獲の促進に向けて、国の指導力の発揮や、国民理解の醸成が必要であるとされました。</a:t>
            </a:r>
          </a:p>
          <a:p>
            <a:pPr defTabSz="909592" eaLnBrk="1" hangingPunct="1">
              <a:spcBef>
                <a:spcPct val="0"/>
              </a:spcBef>
            </a:pPr>
            <a:endParaRPr lang="en-US" altLang="ja-JP" dirty="0"/>
          </a:p>
          <a:p>
            <a:pPr defTabSz="909592" eaLnBrk="1" hangingPunct="1">
              <a:spcBef>
                <a:spcPct val="0"/>
              </a:spcBef>
            </a:pPr>
            <a:r>
              <a:rPr lang="ja-JP" altLang="en-US" dirty="0"/>
              <a:t>　これらを踏まえ、</a:t>
            </a:r>
            <a:r>
              <a:rPr lang="en-US" altLang="ja-JP" dirty="0"/>
              <a:t>2014</a:t>
            </a:r>
            <a:r>
              <a:rPr lang="ja-JP" altLang="en-US" dirty="0"/>
              <a:t>（平成</a:t>
            </a:r>
            <a:r>
              <a:rPr lang="en-US" altLang="ja-JP" dirty="0"/>
              <a:t>26</a:t>
            </a:r>
            <a:r>
              <a:rPr lang="ja-JP" altLang="en-US" dirty="0"/>
              <a:t>）年に鳥獣保護法を改正し、認定鳥獣捕獲等事業者の制度を含む、鳥獣の管理を促進する措置を新たに導入することとしました。</a:t>
            </a:r>
          </a:p>
          <a:p>
            <a:pPr defTabSz="909592" eaLnBrk="1" hangingPunct="1">
              <a:spcBef>
                <a:spcPct val="0"/>
              </a:spcBef>
            </a:pPr>
            <a:endParaRPr lang="en-US" altLang="ja-JP" dirty="0"/>
          </a:p>
          <a:p>
            <a:pPr defTabSz="909592" eaLnBrk="1" hangingPunct="1">
              <a:spcBef>
                <a:spcPct val="0"/>
              </a:spcBef>
            </a:pPr>
            <a:r>
              <a:rPr lang="ja-JP" altLang="en-US" dirty="0"/>
              <a:t>　これまでの捕獲は、主に狩猟者の協力により、地域の中の相互扶助の精神に基づいた活動に支えられてきました。</a:t>
            </a:r>
            <a:endParaRPr lang="en-US" altLang="ja-JP" dirty="0"/>
          </a:p>
          <a:p>
            <a:pPr defTabSz="909592" eaLnBrk="1" hangingPunct="1">
              <a:spcBef>
                <a:spcPct val="0"/>
              </a:spcBef>
            </a:pPr>
            <a:r>
              <a:rPr lang="ja-JP" altLang="en-US" dirty="0"/>
              <a:t>　しかし、捕獲対策の強化が求められている中、捕獲に従事する狩猟者の負担は急激に増加しています。鳥獣の捕獲は、専門的な技術が必要な上に危険も伴う作業です。これまでのボランティア的な作業だけでは、今後、担い手の確保や維持がますます困難になっていくでしょう。</a:t>
            </a:r>
          </a:p>
          <a:p>
            <a:pPr defTabSz="909592" eaLnBrk="1" hangingPunct="1">
              <a:spcBef>
                <a:spcPct val="0"/>
              </a:spcBef>
            </a:pPr>
            <a:r>
              <a:rPr lang="ja-JP" altLang="en-US" dirty="0"/>
              <a:t>　このような中で、認定鳥獣捕獲等事業者とその捕獲従事者には、社会の要請に沿った適切な捕獲事業の実施と、そのための体制作りが求められています。</a:t>
            </a:r>
            <a:endParaRPr lang="en-US" altLang="ja-JP" dirty="0"/>
          </a:p>
        </p:txBody>
      </p:sp>
      <p:sp>
        <p:nvSpPr>
          <p:cNvPr id="51204" name="スライド番号プレースホルダー 3">
            <a:extLst>
              <a:ext uri="{FF2B5EF4-FFF2-40B4-BE49-F238E27FC236}">
                <a16:creationId xmlns:a16="http://schemas.microsoft.com/office/drawing/2014/main" id="{0E8551F4-A18D-4889-B0A8-115291C85D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73607E0-53A1-40D0-8E8C-A5E4D97FE96F}" type="slidenum">
              <a:rPr lang="ja-JP" altLang="en-US" smtClean="0"/>
              <a:pPr/>
              <a:t>38</a:t>
            </a:fld>
            <a:endParaRPr lang="ja-JP" altLang="en-US" dirty="0"/>
          </a:p>
        </p:txBody>
      </p:sp>
    </p:spTree>
    <p:extLst>
      <p:ext uri="{BB962C8B-B14F-4D97-AF65-F5344CB8AC3E}">
        <p14:creationId xmlns:p14="http://schemas.microsoft.com/office/powerpoint/2010/main" val="17718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lt"/>
              </a:rPr>
              <a:t>　</a:t>
            </a:r>
            <a:r>
              <a:rPr lang="ja-JP" altLang="ja-JP" dirty="0">
                <a:latin typeface="+mn-lt"/>
              </a:rPr>
              <a:t>鳥獣の保護、管理の背景には、ニホンジカやイノシシなどの生息数の増加</a:t>
            </a:r>
            <a:r>
              <a:rPr lang="ja-JP" altLang="en-US" dirty="0">
                <a:latin typeface="+mn-lt"/>
              </a:rPr>
              <a:t>や</a:t>
            </a:r>
            <a:r>
              <a:rPr lang="ja-JP" altLang="ja-JP" dirty="0">
                <a:latin typeface="+mn-lt"/>
              </a:rPr>
              <a:t>分布域の拡大、それに伴う被害の深刻化がありました。</a:t>
            </a:r>
          </a:p>
          <a:p>
            <a:r>
              <a:rPr lang="ja-JP" altLang="en-US" dirty="0">
                <a:latin typeface="+mn-lt"/>
              </a:rPr>
              <a:t>　</a:t>
            </a:r>
            <a:r>
              <a:rPr lang="ja-JP" altLang="ja-JP" dirty="0">
                <a:latin typeface="+mn-lt"/>
              </a:rPr>
              <a:t>それを受け、被害対策や個体数管理の必要性が高まり、強化されています</a:t>
            </a:r>
            <a:r>
              <a:rPr lang="ja-JP" altLang="en-US" dirty="0">
                <a:latin typeface="+mn-lt"/>
              </a:rPr>
              <a:t>。</a:t>
            </a:r>
            <a:r>
              <a:rPr lang="ja-JP" altLang="ja-JP" dirty="0">
                <a:latin typeface="+mn-lt"/>
              </a:rPr>
              <a:t>これらの対策は、科学的・計画的に行い、さらに社会の要請や地域の実情を踏まえて対応することが求められています。</a:t>
            </a:r>
          </a:p>
          <a:p>
            <a:r>
              <a:rPr lang="ja-JP" altLang="en-US" dirty="0">
                <a:latin typeface="+mn-lt"/>
              </a:rPr>
              <a:t>　このような</a:t>
            </a:r>
            <a:r>
              <a:rPr lang="ja-JP" altLang="ja-JP" dirty="0">
                <a:latin typeface="+mn-lt"/>
              </a:rPr>
              <a:t>中で、捕獲を適切に実施していく、事業者や従事者が必要になってきました。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2BF0BF65-97D1-41E4-AD74-1770C7FDF3A6}" type="slidenum">
              <a:rPr lang="ja-JP" altLang="en-US" smtClean="0"/>
              <a:pPr>
                <a:defRPr/>
              </a:pPr>
              <a:t>4</a:t>
            </a:fld>
            <a:endParaRPr lang="ja-JP" altLang="en-US" dirty="0"/>
          </a:p>
        </p:txBody>
      </p:sp>
    </p:spTree>
    <p:extLst>
      <p:ext uri="{BB962C8B-B14F-4D97-AF65-F5344CB8AC3E}">
        <p14:creationId xmlns:p14="http://schemas.microsoft.com/office/powerpoint/2010/main" val="2529165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D189AD9-1D40-4103-BE07-4F92F526A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99263A0-F4AA-4DAF-8496-A660F83FD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592" eaLnBrk="1" hangingPunct="1">
              <a:spcBef>
                <a:spcPct val="0"/>
              </a:spcBef>
              <a:defRPr/>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ニホンジカやイノシシ等については、急速な個体数の増加や生息域の拡大により、生態系、農林水産業及び生活環境に深刻な被害を及ぼしています。</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defRPr/>
            </a:pPr>
            <a:endParaRPr lang="ja-JP"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latin typeface="+mn-ea"/>
                <a:ea typeface="+mn-ea"/>
              </a:rPr>
              <a:t>　スライドのグラフを見てください。このグラフは、テキスト２ページの図</a:t>
            </a:r>
            <a:r>
              <a:rPr lang="en-US" altLang="ja-JP" sz="1200" dirty="0">
                <a:solidFill>
                  <a:schemeClr val="tx1"/>
                </a:solidFill>
                <a:latin typeface="+mn-ea"/>
                <a:ea typeface="+mn-ea"/>
              </a:rPr>
              <a:t>1-1</a:t>
            </a:r>
            <a:r>
              <a:rPr lang="ja-JP" altLang="en-US" sz="1200" dirty="0">
                <a:solidFill>
                  <a:schemeClr val="tx1"/>
                </a:solidFill>
                <a:latin typeface="+mn-ea"/>
                <a:ea typeface="+mn-ea"/>
              </a:rPr>
              <a:t>のグラフです。</a:t>
            </a:r>
            <a:endParaRPr lang="en-US" altLang="ja-JP" sz="1200" dirty="0">
              <a:solidFill>
                <a:schemeClr val="tx1"/>
              </a:solidFill>
              <a:latin typeface="+mn-ea"/>
              <a:ea typeface="+mn-ea"/>
            </a:endParaRPr>
          </a:p>
          <a:p>
            <a:pPr defTabSz="909592" eaLnBrk="1" hangingPunct="1">
              <a:spcBef>
                <a:spcPct val="0"/>
              </a:spcBef>
            </a:pPr>
            <a:endParaRPr lang="en-US" altLang="ja-JP" sz="1200" dirty="0">
              <a:solidFill>
                <a:schemeClr val="tx1"/>
              </a:solidFill>
              <a:latin typeface="+mn-ea"/>
              <a:ea typeface="+mn-ea"/>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最新の、</a:t>
            </a:r>
            <a:r>
              <a:rPr lang="en-US" altLang="ja-JP" sz="1200" dirty="0">
                <a:solidFill>
                  <a:schemeClr val="tx1"/>
                </a:solidFill>
                <a:effectLst/>
                <a:latin typeface="+mn-ea"/>
                <a:ea typeface="+mn-ea"/>
                <a:cs typeface="Times New Roman" panose="02020603050405020304" pitchFamily="18" charset="0"/>
              </a:rPr>
              <a:t>2021</a:t>
            </a:r>
            <a:r>
              <a:rPr lang="ja-JP" altLang="en-US" sz="1200" dirty="0">
                <a:solidFill>
                  <a:schemeClr val="tx1"/>
                </a:solidFill>
                <a:effectLst/>
                <a:latin typeface="+mn-ea"/>
                <a:ea typeface="+mn-ea"/>
                <a:cs typeface="Times New Roman" panose="02020603050405020304" pitchFamily="18" charset="0"/>
              </a:rPr>
              <a:t>（令和３）年度までの捕獲数等の情報をもとに推定された個体数は、</a:t>
            </a:r>
            <a:r>
              <a:rPr lang="ja-JP" altLang="ja-JP" sz="1200" dirty="0">
                <a:solidFill>
                  <a:schemeClr val="tx1"/>
                </a:solidFill>
                <a:effectLst/>
                <a:latin typeface="+mn-ea"/>
                <a:ea typeface="+mn-ea"/>
                <a:cs typeface="Times New Roman" panose="02020603050405020304" pitchFamily="18" charset="0"/>
              </a:rPr>
              <a:t>本州以南のニホンジカの推定個体数は、中央値で約</a:t>
            </a:r>
            <a:r>
              <a:rPr lang="en-US" altLang="ja-JP" sz="1200" dirty="0">
                <a:solidFill>
                  <a:schemeClr val="tx1"/>
                </a:solidFill>
                <a:effectLst/>
                <a:latin typeface="+mn-ea"/>
                <a:ea typeface="+mn-ea"/>
                <a:cs typeface="Times New Roman" panose="02020603050405020304" pitchFamily="18" charset="0"/>
              </a:rPr>
              <a:t>222</a:t>
            </a:r>
            <a:r>
              <a:rPr lang="ja-JP" altLang="ja-JP" sz="1200" dirty="0">
                <a:solidFill>
                  <a:schemeClr val="tx1"/>
                </a:solidFill>
                <a:effectLst/>
                <a:latin typeface="+mn-ea"/>
                <a:ea typeface="+mn-ea"/>
                <a:cs typeface="Times New Roman" panose="02020603050405020304" pitchFamily="18" charset="0"/>
              </a:rPr>
              <a:t>万頭</a:t>
            </a:r>
            <a:r>
              <a:rPr lang="ja-JP" altLang="en-US" sz="1200" dirty="0">
                <a:solidFill>
                  <a:schemeClr val="tx1"/>
                </a:solidFill>
                <a:effectLst/>
                <a:latin typeface="+mn-ea"/>
                <a:ea typeface="+mn-ea"/>
                <a:cs typeface="Times New Roman" panose="02020603050405020304" pitchFamily="18" charset="0"/>
              </a:rPr>
              <a:t>と推定されています。</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endParaRPr lang="en-US" altLang="ja-JP" sz="1200" dirty="0">
              <a:solidFill>
                <a:schemeClr val="tx1"/>
              </a:solidFill>
              <a:latin typeface="+mn-ea"/>
              <a:ea typeface="+mn-ea"/>
            </a:endParaRPr>
          </a:p>
          <a:p>
            <a:pPr defTabSz="909592" eaLnBrk="1" hangingPunct="1">
              <a:spcBef>
                <a:spcPct val="0"/>
              </a:spcBef>
            </a:pPr>
            <a:r>
              <a:rPr lang="ja-JP" altLang="en-US" sz="1200" dirty="0">
                <a:solidFill>
                  <a:schemeClr val="tx1"/>
                </a:solidFill>
                <a:latin typeface="+mn-ea"/>
                <a:ea typeface="+mn-ea"/>
              </a:rPr>
              <a:t>　</a:t>
            </a:r>
            <a:r>
              <a:rPr lang="ja-JP" altLang="ja-JP" sz="1200" dirty="0">
                <a:solidFill>
                  <a:schemeClr val="tx1"/>
                </a:solidFill>
                <a:effectLst/>
                <a:latin typeface="+mn-ea"/>
                <a:ea typeface="+mn-ea"/>
                <a:cs typeface="Times New Roman" panose="02020603050405020304" pitchFamily="18" charset="0"/>
              </a:rPr>
              <a:t>環境省は、</a:t>
            </a:r>
            <a:r>
              <a:rPr lang="en-US" altLang="ja-JP" sz="1200" dirty="0">
                <a:solidFill>
                  <a:schemeClr val="tx1"/>
                </a:solidFill>
                <a:effectLst/>
                <a:latin typeface="+mn-ea"/>
                <a:ea typeface="+mn-ea"/>
                <a:cs typeface="Times New Roman" panose="02020603050405020304" pitchFamily="18" charset="0"/>
              </a:rPr>
              <a:t>2012</a:t>
            </a:r>
            <a:r>
              <a:rPr lang="ja-JP" altLang="ja-JP" sz="1200" dirty="0">
                <a:solidFill>
                  <a:schemeClr val="tx1"/>
                </a:solidFill>
                <a:effectLst/>
                <a:latin typeface="+mn-ea"/>
                <a:ea typeface="+mn-ea"/>
                <a:cs typeface="Times New Roman" panose="02020603050405020304" pitchFamily="18" charset="0"/>
              </a:rPr>
              <a:t>（平成</a:t>
            </a:r>
            <a:r>
              <a:rPr lang="en-US" altLang="ja-JP" sz="1200" dirty="0">
                <a:solidFill>
                  <a:schemeClr val="tx1"/>
                </a:solidFill>
                <a:effectLst/>
                <a:latin typeface="+mn-ea"/>
                <a:ea typeface="+mn-ea"/>
                <a:cs typeface="Times New Roman" panose="02020603050405020304" pitchFamily="18" charset="0"/>
              </a:rPr>
              <a:t>24</a:t>
            </a:r>
            <a:r>
              <a:rPr lang="ja-JP" altLang="ja-JP" sz="1200" dirty="0">
                <a:solidFill>
                  <a:schemeClr val="tx1"/>
                </a:solidFill>
                <a:effectLst/>
                <a:latin typeface="+mn-ea"/>
                <a:ea typeface="+mn-ea"/>
                <a:cs typeface="Times New Roman" panose="02020603050405020304" pitchFamily="18" charset="0"/>
              </a:rPr>
              <a:t>）年度以降、全国の捕獲数等の情報を基に、ハーベストベースドモデルを基本とした階層ベイズモデルと呼ばれる統計手法を用いて、毎年生息数推定を実施しています。</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この階層ベイズ法では、個体数と相関がある捕獲数や狩猟者登録数当たりの捕獲数等の指標と、これまでの研究で範囲が推定されている自然増加率等の生態情報を活用して、統計解析から個体数を推定します。</a:t>
            </a:r>
          </a:p>
          <a:p>
            <a:pPr defTabSz="909592" eaLnBrk="1" hangingPunct="1">
              <a:spcBef>
                <a:spcPct val="0"/>
              </a:spcBef>
            </a:pP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a:t>
            </a:r>
            <a:r>
              <a:rPr lang="ja-JP" altLang="en-US" sz="1200" dirty="0">
                <a:solidFill>
                  <a:schemeClr val="tx1"/>
                </a:solidFill>
                <a:latin typeface="+mn-ea"/>
                <a:ea typeface="+mn-ea"/>
              </a:rPr>
              <a:t>自然増加率とは、出生率から冬季や栄養不良による死亡率を引いた値（任意の地域の個体数が、 捕獲なしで１年間で何倍に増加するかを示す値）</a:t>
            </a:r>
            <a:r>
              <a:rPr lang="ja-JP" altLang="en-US"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ja-JP" altLang="ja-JP" sz="1200" dirty="0">
                <a:solidFill>
                  <a:schemeClr val="tx1"/>
                </a:solidFill>
                <a:effectLst/>
                <a:latin typeface="+mn-ea"/>
                <a:ea typeface="+mn-ea"/>
                <a:cs typeface="Times New Roman" panose="02020603050405020304" pitchFamily="18" charset="0"/>
              </a:rPr>
              <a:t>北海道におけるニホンジカの個体数については、北海道が独自に推定を実施しています</a:t>
            </a:r>
            <a:r>
              <a:rPr lang="ja-JP" altLang="en-US"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effectLst/>
                <a:latin typeface="+mn-ea"/>
                <a:ea typeface="+mn-ea"/>
                <a:cs typeface="Times New Roman" panose="02020603050405020304" pitchFamily="18" charset="0"/>
              </a:rPr>
              <a:t>　</a:t>
            </a:r>
            <a:r>
              <a:rPr lang="en-US" altLang="ja-JP" sz="1200" dirty="0">
                <a:solidFill>
                  <a:schemeClr val="tx1"/>
                </a:solidFill>
                <a:effectLst/>
                <a:latin typeface="+mn-ea"/>
                <a:ea typeface="+mn-ea"/>
                <a:cs typeface="Times New Roman" panose="02020603050405020304" pitchFamily="18" charset="0"/>
              </a:rPr>
              <a:t>2021</a:t>
            </a:r>
            <a:r>
              <a:rPr lang="ja-JP" altLang="ja-JP" sz="1200" dirty="0">
                <a:solidFill>
                  <a:schemeClr val="tx1"/>
                </a:solidFill>
                <a:effectLst/>
                <a:latin typeface="+mn-ea"/>
                <a:ea typeface="+mn-ea"/>
                <a:cs typeface="Times New Roman" panose="02020603050405020304" pitchFamily="18" charset="0"/>
              </a:rPr>
              <a:t>（令和３）年度末では東部地域</a:t>
            </a:r>
            <a:r>
              <a:rPr lang="en-US" altLang="ja-JP" sz="1200" dirty="0">
                <a:solidFill>
                  <a:schemeClr val="tx1"/>
                </a:solidFill>
                <a:effectLst/>
                <a:latin typeface="+mn-ea"/>
                <a:ea typeface="+mn-ea"/>
                <a:cs typeface="Times New Roman" panose="02020603050405020304" pitchFamily="18" charset="0"/>
              </a:rPr>
              <a:t>31</a:t>
            </a:r>
            <a:r>
              <a:rPr lang="ja-JP" altLang="ja-JP" sz="1200" dirty="0">
                <a:solidFill>
                  <a:schemeClr val="tx1"/>
                </a:solidFill>
                <a:effectLst/>
                <a:latin typeface="+mn-ea"/>
                <a:ea typeface="+mn-ea"/>
                <a:cs typeface="Times New Roman" panose="02020603050405020304" pitchFamily="18" charset="0"/>
              </a:rPr>
              <a:t>万頭、北部地域</a:t>
            </a:r>
            <a:r>
              <a:rPr lang="en-US" altLang="ja-JP" sz="1200" dirty="0">
                <a:solidFill>
                  <a:schemeClr val="tx1"/>
                </a:solidFill>
                <a:effectLst/>
                <a:latin typeface="+mn-ea"/>
                <a:ea typeface="+mn-ea"/>
                <a:cs typeface="Times New Roman" panose="02020603050405020304" pitchFamily="18" charset="0"/>
              </a:rPr>
              <a:t>18</a:t>
            </a:r>
            <a:r>
              <a:rPr lang="ja-JP" altLang="ja-JP" sz="1200" dirty="0">
                <a:solidFill>
                  <a:schemeClr val="tx1"/>
                </a:solidFill>
                <a:effectLst/>
                <a:latin typeface="+mn-ea"/>
                <a:ea typeface="+mn-ea"/>
                <a:cs typeface="Times New Roman" panose="02020603050405020304" pitchFamily="18" charset="0"/>
              </a:rPr>
              <a:t>万頭、中部地域</a:t>
            </a:r>
            <a:r>
              <a:rPr lang="en-US" altLang="ja-JP" sz="1200" dirty="0">
                <a:solidFill>
                  <a:schemeClr val="tx1"/>
                </a:solidFill>
                <a:effectLst/>
                <a:latin typeface="+mn-ea"/>
                <a:ea typeface="+mn-ea"/>
                <a:cs typeface="Times New Roman" panose="02020603050405020304" pitchFamily="18" charset="0"/>
              </a:rPr>
              <a:t>20</a:t>
            </a:r>
            <a:r>
              <a:rPr lang="ja-JP" altLang="ja-JP" sz="1200" dirty="0">
                <a:solidFill>
                  <a:schemeClr val="tx1"/>
                </a:solidFill>
                <a:effectLst/>
                <a:latin typeface="+mn-ea"/>
                <a:ea typeface="+mn-ea"/>
                <a:cs typeface="Times New Roman" panose="02020603050405020304" pitchFamily="18" charset="0"/>
              </a:rPr>
              <a:t>万頭、南部地域３～</a:t>
            </a:r>
            <a:r>
              <a:rPr lang="en-US" altLang="ja-JP" sz="1200" dirty="0">
                <a:solidFill>
                  <a:schemeClr val="tx1"/>
                </a:solidFill>
                <a:effectLst/>
                <a:latin typeface="+mn-ea"/>
                <a:ea typeface="+mn-ea"/>
                <a:cs typeface="Times New Roman" panose="02020603050405020304" pitchFamily="18" charset="0"/>
              </a:rPr>
              <a:t>20</a:t>
            </a:r>
            <a:r>
              <a:rPr lang="ja-JP" altLang="ja-JP" sz="1200" dirty="0">
                <a:solidFill>
                  <a:schemeClr val="tx1"/>
                </a:solidFill>
                <a:effectLst/>
                <a:latin typeface="+mn-ea"/>
                <a:ea typeface="+mn-ea"/>
                <a:cs typeface="Times New Roman" panose="02020603050405020304" pitchFamily="18" charset="0"/>
              </a:rPr>
              <a:t>万頭と推定</a:t>
            </a:r>
            <a:r>
              <a:rPr lang="ja-JP" altLang="en-US" sz="1200" dirty="0">
                <a:solidFill>
                  <a:schemeClr val="tx1"/>
                </a:solidFill>
                <a:effectLst/>
                <a:latin typeface="+mn-ea"/>
                <a:ea typeface="+mn-ea"/>
                <a:cs typeface="Times New Roman" panose="02020603050405020304" pitchFamily="18" charset="0"/>
              </a:rPr>
              <a:t>されています</a:t>
            </a:r>
            <a:r>
              <a:rPr lang="ja-JP" altLang="ja-JP" sz="1200" dirty="0">
                <a:solidFill>
                  <a:schemeClr val="tx1"/>
                </a:solidFill>
                <a:effectLst/>
                <a:latin typeface="+mn-ea"/>
                <a:ea typeface="+mn-ea"/>
                <a:cs typeface="Times New Roman" panose="02020603050405020304" pitchFamily="18" charset="0"/>
              </a:rPr>
              <a:t>。</a:t>
            </a: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endParaRPr lang="en-US" altLang="ja-JP" sz="1200" dirty="0">
              <a:solidFill>
                <a:schemeClr val="tx1"/>
              </a:solidFill>
              <a:effectLst/>
              <a:latin typeface="+mn-ea"/>
              <a:ea typeface="+mn-ea"/>
              <a:cs typeface="Times New Roman" panose="02020603050405020304" pitchFamily="18" charset="0"/>
            </a:endParaRPr>
          </a:p>
          <a:p>
            <a:pPr defTabSz="909592" eaLnBrk="1" hangingPunct="1">
              <a:spcBef>
                <a:spcPct val="0"/>
              </a:spcBef>
            </a:pPr>
            <a:r>
              <a:rPr lang="ja-JP" altLang="en-US" sz="1200" dirty="0">
                <a:solidFill>
                  <a:schemeClr val="tx1"/>
                </a:solidFill>
                <a:latin typeface="+mn-ea"/>
                <a:ea typeface="+mn-ea"/>
              </a:rPr>
              <a:t>　この推定結果から、シカの推定個体数は</a:t>
            </a:r>
            <a:r>
              <a:rPr lang="en-US" altLang="ja-JP" sz="1200" dirty="0">
                <a:solidFill>
                  <a:schemeClr val="tx1"/>
                </a:solidFill>
                <a:latin typeface="+mn-ea"/>
                <a:ea typeface="+mn-ea"/>
              </a:rPr>
              <a:t>2014</a:t>
            </a:r>
            <a:r>
              <a:rPr lang="ja-JP" altLang="en-US" sz="1200" dirty="0">
                <a:solidFill>
                  <a:schemeClr val="tx1"/>
                </a:solidFill>
                <a:latin typeface="+mn-ea"/>
                <a:ea typeface="+mn-ea"/>
              </a:rPr>
              <a:t>（平成</a:t>
            </a:r>
            <a:r>
              <a:rPr lang="en-US" altLang="ja-JP" sz="1200" dirty="0">
                <a:solidFill>
                  <a:schemeClr val="tx1"/>
                </a:solidFill>
                <a:latin typeface="+mn-ea"/>
                <a:ea typeface="+mn-ea"/>
              </a:rPr>
              <a:t>26</a:t>
            </a:r>
            <a:r>
              <a:rPr lang="ja-JP" altLang="en-US" sz="1200" dirty="0">
                <a:solidFill>
                  <a:schemeClr val="tx1"/>
                </a:solidFill>
                <a:latin typeface="+mn-ea"/>
                <a:ea typeface="+mn-ea"/>
              </a:rPr>
              <a:t>）年度をピークに、減少傾向が継続していることが明らかになりました。</a:t>
            </a:r>
            <a:endParaRPr lang="en-US" altLang="ja-JP" sz="1200" dirty="0">
              <a:solidFill>
                <a:schemeClr val="tx1"/>
              </a:solidFill>
              <a:latin typeface="+mn-ea"/>
              <a:ea typeface="+mn-ea"/>
            </a:endParaRPr>
          </a:p>
        </p:txBody>
      </p:sp>
      <p:sp>
        <p:nvSpPr>
          <p:cNvPr id="20484" name="スライド番号プレースホルダー 3">
            <a:extLst>
              <a:ext uri="{FF2B5EF4-FFF2-40B4-BE49-F238E27FC236}">
                <a16:creationId xmlns:a16="http://schemas.microsoft.com/office/drawing/2014/main" id="{E79AC406-3EBC-4AFA-8BC7-C0CDA17D7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62C505-D893-40F3-B164-8A611C93BB3E}" type="slidenum">
              <a:rPr lang="ja-JP" altLang="en-US" smtClean="0"/>
              <a:pPr/>
              <a:t>5</a:t>
            </a:fld>
            <a:endParaRPr lang="ja-JP" altLang="en-US" dirty="0"/>
          </a:p>
        </p:txBody>
      </p:sp>
    </p:spTree>
    <p:extLst>
      <p:ext uri="{BB962C8B-B14F-4D97-AF65-F5344CB8AC3E}">
        <p14:creationId xmlns:p14="http://schemas.microsoft.com/office/powerpoint/2010/main" val="163554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7D189AD9-1D40-4103-BE07-4F92F526A2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99263A0-F4AA-4DAF-8496-A660F83FDC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200" dirty="0">
                <a:latin typeface="+mn-ea"/>
                <a:ea typeface="+mn-ea"/>
              </a:rPr>
              <a:t>　同じく、イノシシについても</a:t>
            </a:r>
            <a:r>
              <a:rPr lang="ja-JP" altLang="en-US" sz="1200" dirty="0">
                <a:effectLst/>
                <a:latin typeface="+mn-ea"/>
                <a:ea typeface="+mn-ea"/>
                <a:cs typeface="Times New Roman" panose="02020603050405020304" pitchFamily="18" charset="0"/>
              </a:rPr>
              <a:t>階層ベイズ法を用いた</a:t>
            </a:r>
            <a:r>
              <a:rPr lang="ja-JP" altLang="en-US" sz="1200" dirty="0">
                <a:latin typeface="+mn-ea"/>
                <a:ea typeface="+mn-ea"/>
              </a:rPr>
              <a:t>個体数推定を実施しました。</a:t>
            </a:r>
            <a:endParaRPr lang="en-US" altLang="ja-JP" sz="1200" dirty="0">
              <a:latin typeface="+mn-ea"/>
              <a:ea typeface="+mn-ea"/>
            </a:endParaRPr>
          </a:p>
          <a:p>
            <a:pPr eaLnBrk="1" hangingPunct="1">
              <a:spcBef>
                <a:spcPct val="0"/>
              </a:spcBef>
            </a:pPr>
            <a:r>
              <a:rPr lang="ja-JP" altLang="en-US" sz="1200" dirty="0">
                <a:latin typeface="+mn-ea"/>
                <a:ea typeface="+mn-ea"/>
              </a:rPr>
              <a:t>　図</a:t>
            </a:r>
            <a:r>
              <a:rPr lang="en-US" altLang="ja-JP" sz="1200" dirty="0">
                <a:latin typeface="+mn-ea"/>
                <a:ea typeface="+mn-ea"/>
              </a:rPr>
              <a:t>1-2</a:t>
            </a:r>
            <a:r>
              <a:rPr lang="ja-JP" altLang="en-US" sz="1200" dirty="0">
                <a:latin typeface="+mn-ea"/>
                <a:ea typeface="+mn-ea"/>
              </a:rPr>
              <a:t>を見てください。</a:t>
            </a:r>
            <a:endParaRPr lang="en-US" altLang="ja-JP" sz="1200" dirty="0">
              <a:latin typeface="+mn-ea"/>
              <a:ea typeface="+mn-ea"/>
            </a:endParaRPr>
          </a:p>
          <a:p>
            <a:pPr eaLnBrk="1" hangingPunct="1">
              <a:spcBef>
                <a:spcPct val="0"/>
              </a:spcBef>
            </a:pPr>
            <a:r>
              <a:rPr lang="ja-JP" altLang="en-US" sz="1200" dirty="0">
                <a:latin typeface="+mn-ea"/>
                <a:ea typeface="+mn-ea"/>
              </a:rPr>
              <a:t>　全国のイノシシの推定個体数は、</a:t>
            </a:r>
            <a:r>
              <a:rPr lang="en-US" altLang="ja-JP" sz="1200" dirty="0">
                <a:latin typeface="+mn-ea"/>
                <a:ea typeface="+mn-ea"/>
              </a:rPr>
              <a:t>2021</a:t>
            </a:r>
            <a:r>
              <a:rPr lang="ja-JP" altLang="en-US" sz="1200" dirty="0">
                <a:latin typeface="+mn-ea"/>
                <a:ea typeface="+mn-ea"/>
              </a:rPr>
              <a:t>（令和</a:t>
            </a:r>
            <a:r>
              <a:rPr lang="en-US" altLang="ja-JP" sz="1200" dirty="0">
                <a:latin typeface="+mn-ea"/>
                <a:ea typeface="+mn-ea"/>
              </a:rPr>
              <a:t>3</a:t>
            </a:r>
            <a:r>
              <a:rPr lang="ja-JP" altLang="en-US" sz="1200" dirty="0">
                <a:latin typeface="+mn-ea"/>
                <a:ea typeface="+mn-ea"/>
              </a:rPr>
              <a:t>）年度末の時点で</a:t>
            </a:r>
            <a:r>
              <a:rPr lang="ja-JP" altLang="ja-JP" sz="1200" dirty="0">
                <a:effectLst/>
                <a:latin typeface="+mn-ea"/>
                <a:ea typeface="+mn-ea"/>
                <a:cs typeface="Times New Roman" panose="02020603050405020304" pitchFamily="18" charset="0"/>
              </a:rPr>
              <a:t>中央値で約</a:t>
            </a:r>
            <a:r>
              <a:rPr lang="en-US" altLang="ja-JP" sz="1200" dirty="0">
                <a:effectLst/>
                <a:latin typeface="+mn-ea"/>
                <a:ea typeface="+mn-ea"/>
                <a:cs typeface="Times New Roman" panose="02020603050405020304" pitchFamily="18" charset="0"/>
              </a:rPr>
              <a:t>72</a:t>
            </a:r>
            <a:r>
              <a:rPr lang="ja-JP" altLang="ja-JP" sz="1200" dirty="0">
                <a:effectLst/>
                <a:latin typeface="+mn-ea"/>
                <a:ea typeface="+mn-ea"/>
                <a:cs typeface="Times New Roman" panose="02020603050405020304" pitchFamily="18" charset="0"/>
              </a:rPr>
              <a:t>万頭</a:t>
            </a:r>
            <a:r>
              <a:rPr lang="ja-JP" altLang="en-US" sz="1200" dirty="0">
                <a:effectLst/>
                <a:latin typeface="+mn-ea"/>
                <a:ea typeface="+mn-ea"/>
                <a:cs typeface="Times New Roman" panose="02020603050405020304" pitchFamily="18" charset="0"/>
              </a:rPr>
              <a:t>と推定されています。</a:t>
            </a:r>
            <a:endParaRPr lang="en-US" altLang="ja-JP" sz="1200" dirty="0">
              <a:effectLst/>
              <a:latin typeface="+mn-ea"/>
              <a:ea typeface="+mn-ea"/>
              <a:cs typeface="Times New Roman" panose="02020603050405020304" pitchFamily="18" charset="0"/>
            </a:endParaRPr>
          </a:p>
          <a:p>
            <a:pPr eaLnBrk="1" hangingPunct="1">
              <a:spcBef>
                <a:spcPct val="0"/>
              </a:spcBef>
            </a:pPr>
            <a:endParaRPr lang="en-US" altLang="ja-JP" sz="1200" dirty="0">
              <a:effectLst/>
              <a:latin typeface="+mn-ea"/>
              <a:ea typeface="+mn-ea"/>
              <a:cs typeface="Times New Roman" panose="02020603050405020304" pitchFamily="18" charset="0"/>
            </a:endParaRPr>
          </a:p>
          <a:p>
            <a:pPr eaLnBrk="1" hangingPunct="1">
              <a:spcBef>
                <a:spcPct val="0"/>
              </a:spcBef>
            </a:pPr>
            <a:r>
              <a:rPr lang="ja-JP" altLang="en-US" sz="1200" dirty="0">
                <a:latin typeface="+mn-ea"/>
                <a:ea typeface="+mn-ea"/>
              </a:rPr>
              <a:t>　イノシシは</a:t>
            </a:r>
            <a:r>
              <a:rPr lang="en-US" altLang="ja-JP" sz="1200" dirty="0">
                <a:latin typeface="+mn-ea"/>
                <a:ea typeface="+mn-ea"/>
              </a:rPr>
              <a:t>4</a:t>
            </a:r>
            <a:r>
              <a:rPr lang="ja-JP" altLang="en-US" sz="1200" dirty="0">
                <a:latin typeface="+mn-ea"/>
                <a:ea typeface="+mn-ea"/>
              </a:rPr>
              <a:t>～５頭の子供を生むため、</a:t>
            </a:r>
            <a:r>
              <a:rPr lang="en-US" altLang="ja-JP" sz="1200" dirty="0">
                <a:latin typeface="+mn-ea"/>
                <a:ea typeface="+mn-ea"/>
              </a:rPr>
              <a:t>1</a:t>
            </a:r>
            <a:r>
              <a:rPr lang="ja-JP" altLang="en-US" sz="1200" dirty="0">
                <a:latin typeface="+mn-ea"/>
                <a:ea typeface="+mn-ea"/>
              </a:rPr>
              <a:t>年の中でも数の変動が激しいですが、おおむね年度末の一番少ない時期を想定した推定です。</a:t>
            </a:r>
            <a:endParaRPr lang="en-US" altLang="ja-JP" sz="1200" dirty="0">
              <a:latin typeface="+mn-ea"/>
              <a:ea typeface="+mn-ea"/>
            </a:endParaRPr>
          </a:p>
          <a:p>
            <a:pPr eaLnBrk="1" hangingPunct="1">
              <a:spcBef>
                <a:spcPct val="0"/>
              </a:spcBef>
            </a:pPr>
            <a:r>
              <a:rPr lang="ja-JP" altLang="en-US" sz="1200" dirty="0">
                <a:latin typeface="+mn-ea"/>
                <a:ea typeface="+mn-ea"/>
              </a:rPr>
              <a:t>（もし仮に、子供を産むメスが、このうちの</a:t>
            </a:r>
            <a:r>
              <a:rPr lang="en-US" altLang="ja-JP" sz="1200" dirty="0">
                <a:latin typeface="+mn-ea"/>
                <a:ea typeface="+mn-ea"/>
              </a:rPr>
              <a:t>30</a:t>
            </a:r>
            <a:r>
              <a:rPr lang="ja-JP" altLang="en-US" sz="1200" dirty="0">
                <a:latin typeface="+mn-ea"/>
                <a:ea typeface="+mn-ea"/>
              </a:rPr>
              <a:t>万頭だとして、４頭ずつ産めば、一時的には</a:t>
            </a:r>
            <a:r>
              <a:rPr lang="en-US" altLang="ja-JP" sz="1200" dirty="0">
                <a:latin typeface="+mn-ea"/>
                <a:ea typeface="+mn-ea"/>
              </a:rPr>
              <a:t>120</a:t>
            </a:r>
            <a:r>
              <a:rPr lang="ja-JP" altLang="en-US" sz="1200" dirty="0">
                <a:latin typeface="+mn-ea"/>
                <a:ea typeface="+mn-ea"/>
              </a:rPr>
              <a:t>万頭増えることになります。）</a:t>
            </a:r>
            <a:endParaRPr lang="en-US" altLang="ja-JP" sz="1200" dirty="0">
              <a:latin typeface="+mn-ea"/>
              <a:ea typeface="+mn-ea"/>
            </a:endParaRPr>
          </a:p>
          <a:p>
            <a:pPr eaLnBrk="1" hangingPunct="1">
              <a:spcBef>
                <a:spcPct val="0"/>
              </a:spcBef>
            </a:pPr>
            <a:endParaRPr lang="en-US" altLang="ja-JP" sz="1200" dirty="0">
              <a:latin typeface="+mn-ea"/>
              <a:ea typeface="+mn-ea"/>
            </a:endParaRPr>
          </a:p>
          <a:p>
            <a:pPr eaLnBrk="1" hangingPunct="1">
              <a:spcBef>
                <a:spcPct val="0"/>
              </a:spcBef>
            </a:pPr>
            <a:r>
              <a:rPr lang="ja-JP" altLang="en-US" sz="1200" dirty="0">
                <a:latin typeface="+mn-ea"/>
                <a:ea typeface="+mn-ea"/>
              </a:rPr>
              <a:t>　シカと同様に、イノシシの推定個体数についても、</a:t>
            </a:r>
            <a:r>
              <a:rPr lang="en-US" altLang="ja-JP" sz="1200" dirty="0">
                <a:latin typeface="+mn-ea"/>
                <a:ea typeface="+mn-ea"/>
              </a:rPr>
              <a:t>2014</a:t>
            </a:r>
            <a:r>
              <a:rPr lang="ja-JP" altLang="en-US" sz="1200" dirty="0">
                <a:latin typeface="+mn-ea"/>
                <a:ea typeface="+mn-ea"/>
              </a:rPr>
              <a:t>（平成</a:t>
            </a:r>
            <a:r>
              <a:rPr lang="en-US" altLang="ja-JP" sz="1200" dirty="0">
                <a:latin typeface="+mn-ea"/>
                <a:ea typeface="+mn-ea"/>
              </a:rPr>
              <a:t>26</a:t>
            </a:r>
            <a:r>
              <a:rPr lang="ja-JP" altLang="en-US" sz="1200" dirty="0">
                <a:latin typeface="+mn-ea"/>
                <a:ea typeface="+mn-ea"/>
              </a:rPr>
              <a:t>）年度をピークに、減少傾向が継続していることが明らかになりました。</a:t>
            </a:r>
            <a:endParaRPr lang="en-US" altLang="ja-JP" sz="1200" dirty="0">
              <a:latin typeface="+mn-ea"/>
              <a:ea typeface="+mn-ea"/>
            </a:endParaRPr>
          </a:p>
          <a:p>
            <a:pPr eaLnBrk="1" hangingPunct="1">
              <a:spcBef>
                <a:spcPct val="0"/>
              </a:spcBef>
            </a:pPr>
            <a:endParaRPr lang="en-US" altLang="ja-JP" sz="1200" dirty="0">
              <a:latin typeface="+mn-ea"/>
              <a:ea typeface="+mn-ea"/>
            </a:endParaRPr>
          </a:p>
          <a:p>
            <a:pPr defTabSz="906445" eaLnBrk="1" hangingPunct="1">
              <a:spcBef>
                <a:spcPct val="0"/>
              </a:spcBef>
              <a:defRPr/>
            </a:pPr>
            <a:r>
              <a:rPr lang="ja-JP" altLang="en-US" sz="1200" dirty="0">
                <a:effectLst/>
                <a:latin typeface="+mn-ea"/>
                <a:ea typeface="+mn-ea"/>
                <a:cs typeface="Times New Roman" panose="02020603050405020304" pitchFamily="18" charset="0"/>
              </a:rPr>
              <a:t>　いま述べたこれらの</a:t>
            </a:r>
            <a:r>
              <a:rPr lang="ja-JP" altLang="ja-JP" sz="1200" dirty="0">
                <a:effectLst/>
                <a:latin typeface="+mn-ea"/>
                <a:ea typeface="+mn-ea"/>
                <a:cs typeface="Times New Roman" panose="02020603050405020304" pitchFamily="18" charset="0"/>
              </a:rPr>
              <a:t>データについては、全国的にデータが豊富に存在するニホンジカとイノシシの捕獲数等から統計的に推定したもので</a:t>
            </a:r>
            <a:r>
              <a:rPr lang="ja-JP" altLang="en-US" sz="1200" dirty="0">
                <a:effectLst/>
                <a:latin typeface="+mn-ea"/>
                <a:ea typeface="+mn-ea"/>
                <a:cs typeface="Times New Roman" panose="02020603050405020304" pitchFamily="18" charset="0"/>
              </a:rPr>
              <a:t>す。推定</a:t>
            </a:r>
            <a:r>
              <a:rPr lang="ja-JP" altLang="ja-JP" sz="1200" dirty="0">
                <a:effectLst/>
                <a:latin typeface="+mn-ea"/>
                <a:ea typeface="+mn-ea"/>
                <a:cs typeface="Times New Roman" panose="02020603050405020304" pitchFamily="18" charset="0"/>
              </a:rPr>
              <a:t>結果に幅があることに注意が必要です。</a:t>
            </a:r>
          </a:p>
          <a:p>
            <a:pPr defTabSz="909592" eaLnBrk="1" hangingPunct="1">
              <a:spcBef>
                <a:spcPct val="0"/>
              </a:spcBef>
            </a:pPr>
            <a:endParaRPr lang="en-US" altLang="ja-JP" sz="1200" dirty="0">
              <a:latin typeface="+mn-ea"/>
              <a:ea typeface="+mn-ea"/>
            </a:endParaRPr>
          </a:p>
        </p:txBody>
      </p:sp>
      <p:sp>
        <p:nvSpPr>
          <p:cNvPr id="20484" name="スライド番号プレースホルダー 3">
            <a:extLst>
              <a:ext uri="{FF2B5EF4-FFF2-40B4-BE49-F238E27FC236}">
                <a16:creationId xmlns:a16="http://schemas.microsoft.com/office/drawing/2014/main" id="{E79AC406-3EBC-4AFA-8BC7-C0CDA17D7A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662C505-D893-40F3-B164-8A611C93BB3E}" type="slidenum">
              <a:rPr lang="ja-JP" altLang="en-US" smtClean="0"/>
              <a:pPr/>
              <a:t>6</a:t>
            </a:fld>
            <a:endParaRPr lang="ja-JP" altLang="en-US" dirty="0"/>
          </a:p>
        </p:txBody>
      </p:sp>
    </p:spTree>
    <p:extLst>
      <p:ext uri="{BB962C8B-B14F-4D97-AF65-F5344CB8AC3E}">
        <p14:creationId xmlns:p14="http://schemas.microsoft.com/office/powerpoint/2010/main" val="394465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E6439C7E-E1CE-4657-9061-814B1E162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4E6BAB6E-0BAE-48AC-8BCB-B85BD2D5A6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dirty="0"/>
              <a:t>　次に、分布域の拡大について見ていきます。</a:t>
            </a:r>
            <a:endParaRPr lang="en-US" altLang="ja-JP" dirty="0"/>
          </a:p>
          <a:p>
            <a:pPr eaLnBrk="1" hangingPunct="1">
              <a:spcBef>
                <a:spcPct val="0"/>
              </a:spcBef>
            </a:pPr>
            <a:r>
              <a:rPr lang="ja-JP" altLang="en-US" dirty="0"/>
              <a:t>　テキスト３ページ、図</a:t>
            </a:r>
            <a:r>
              <a:rPr lang="en-US" altLang="ja-JP" dirty="0"/>
              <a:t>1-3</a:t>
            </a:r>
            <a:r>
              <a:rPr lang="ja-JP" altLang="en-US" dirty="0"/>
              <a:t>、</a:t>
            </a:r>
            <a:r>
              <a:rPr lang="en-US" altLang="ja-JP" dirty="0"/>
              <a:t>1-4</a:t>
            </a:r>
            <a:r>
              <a:rPr lang="ja-JP" altLang="en-US" dirty="0"/>
              <a:t>は、シカとイノシシの分布域の拡大の様子を示しています。</a:t>
            </a:r>
            <a:endParaRPr lang="en-US" altLang="ja-JP" dirty="0"/>
          </a:p>
          <a:p>
            <a:pPr eaLnBrk="1" hangingPunct="1">
              <a:spcBef>
                <a:spcPct val="0"/>
              </a:spcBef>
            </a:pPr>
            <a:endParaRPr lang="en-US" altLang="ja-JP" dirty="0"/>
          </a:p>
          <a:p>
            <a:pPr eaLnBrk="1" hangingPunct="1">
              <a:spcBef>
                <a:spcPct val="0"/>
              </a:spcBef>
            </a:pPr>
            <a:r>
              <a:rPr lang="ja-JP" altLang="en-US" dirty="0"/>
              <a:t>　環境省の最新の分布調査によると、ニホンジカの分布域は図</a:t>
            </a:r>
            <a:r>
              <a:rPr lang="en-US" altLang="ja-JP" dirty="0"/>
              <a:t>1-3</a:t>
            </a:r>
            <a:r>
              <a:rPr lang="ja-JP" altLang="en-US" dirty="0"/>
              <a:t>のとおり、</a:t>
            </a:r>
            <a:r>
              <a:rPr lang="en-US" altLang="ja-JP" dirty="0">
                <a:effectLst/>
                <a:cs typeface="Times New Roman" panose="02020603050405020304" pitchFamily="18" charset="0"/>
              </a:rPr>
              <a:t>1978</a:t>
            </a:r>
            <a:r>
              <a:rPr lang="ja-JP" altLang="ja-JP" dirty="0">
                <a:effectLst/>
                <a:cs typeface="Times New Roman" panose="02020603050405020304" pitchFamily="18" charset="0"/>
              </a:rPr>
              <a:t>（昭和</a:t>
            </a:r>
            <a:r>
              <a:rPr lang="en-US" altLang="ja-JP" dirty="0">
                <a:effectLst/>
                <a:cs typeface="Times New Roman" panose="02020603050405020304" pitchFamily="18" charset="0"/>
              </a:rPr>
              <a:t>53</a:t>
            </a:r>
            <a:r>
              <a:rPr lang="ja-JP" altLang="ja-JP" dirty="0">
                <a:effectLst/>
                <a:cs typeface="Times New Roman" panose="02020603050405020304" pitchFamily="18" charset="0"/>
              </a:rPr>
              <a:t>）年度調査から</a:t>
            </a:r>
            <a:r>
              <a:rPr lang="en-US" altLang="ja-JP" dirty="0">
                <a:effectLst/>
                <a:cs typeface="Times New Roman" panose="02020603050405020304" pitchFamily="18" charset="0"/>
              </a:rPr>
              <a:t>2020</a:t>
            </a:r>
            <a:r>
              <a:rPr lang="ja-JP" altLang="ja-JP" dirty="0">
                <a:effectLst/>
                <a:cs typeface="Times New Roman" panose="02020603050405020304" pitchFamily="18" charset="0"/>
              </a:rPr>
              <a:t>（令和２）年度調査の間で約</a:t>
            </a:r>
            <a:r>
              <a:rPr lang="en-US" altLang="ja-JP" dirty="0">
                <a:effectLst/>
                <a:cs typeface="Times New Roman" panose="02020603050405020304" pitchFamily="18" charset="0"/>
              </a:rPr>
              <a:t>2.7</a:t>
            </a:r>
            <a:r>
              <a:rPr lang="ja-JP" altLang="ja-JP" dirty="0">
                <a:effectLst/>
                <a:cs typeface="Times New Roman" panose="02020603050405020304" pitchFamily="18" charset="0"/>
              </a:rPr>
              <a:t>倍に拡大していることが確認されました。</a:t>
            </a:r>
            <a:endParaRPr lang="en-US" altLang="ja-JP" dirty="0">
              <a:effectLst/>
              <a:cs typeface="Times New Roman" panose="02020603050405020304" pitchFamily="18" charset="0"/>
            </a:endParaRPr>
          </a:p>
          <a:p>
            <a:pPr eaLnBrk="1" hangingPunct="1">
              <a:spcBef>
                <a:spcPct val="0"/>
              </a:spcBef>
            </a:pPr>
            <a:r>
              <a:rPr lang="ja-JP" altLang="en-US" dirty="0">
                <a:effectLst/>
                <a:cs typeface="Times New Roman" panose="02020603050405020304" pitchFamily="18" charset="0"/>
              </a:rPr>
              <a:t>　</a:t>
            </a:r>
            <a:endParaRPr lang="en-US" altLang="ja-JP" dirty="0">
              <a:effectLst/>
              <a:cs typeface="Times New Roman" panose="02020603050405020304" pitchFamily="18" charset="0"/>
            </a:endParaRPr>
          </a:p>
          <a:p>
            <a:pPr eaLnBrk="1" hangingPunct="1">
              <a:spcBef>
                <a:spcPct val="0"/>
              </a:spcBef>
            </a:pPr>
            <a:r>
              <a:rPr lang="ja-JP" altLang="en-US" dirty="0">
                <a:effectLst/>
                <a:cs typeface="Times New Roman" panose="02020603050405020304" pitchFamily="18" charset="0"/>
              </a:rPr>
              <a:t>　</a:t>
            </a:r>
            <a:r>
              <a:rPr lang="ja-JP" altLang="ja-JP" dirty="0">
                <a:effectLst/>
                <a:cs typeface="Times New Roman" panose="02020603050405020304" pitchFamily="18" charset="0"/>
              </a:rPr>
              <a:t>特に、</a:t>
            </a:r>
            <a:r>
              <a:rPr lang="en-US" altLang="ja-JP" dirty="0">
                <a:effectLst/>
                <a:cs typeface="Times New Roman" panose="02020603050405020304" pitchFamily="18" charset="0"/>
              </a:rPr>
              <a:t>2003</a:t>
            </a:r>
            <a:r>
              <a:rPr lang="ja-JP" altLang="ja-JP" dirty="0">
                <a:effectLst/>
                <a:cs typeface="Times New Roman" panose="02020603050405020304" pitchFamily="18" charset="0"/>
              </a:rPr>
              <a:t>（平成</a:t>
            </a:r>
            <a:r>
              <a:rPr lang="en-US" altLang="ja-JP" dirty="0">
                <a:effectLst/>
                <a:cs typeface="Times New Roman" panose="02020603050405020304" pitchFamily="18" charset="0"/>
              </a:rPr>
              <a:t>15</a:t>
            </a:r>
            <a:r>
              <a:rPr lang="ja-JP" altLang="ja-JP" dirty="0">
                <a:effectLst/>
                <a:cs typeface="Times New Roman" panose="02020603050405020304" pitchFamily="18" charset="0"/>
              </a:rPr>
              <a:t>）年度調査以降、東北地方での分布域が拡大し、</a:t>
            </a:r>
            <a:r>
              <a:rPr lang="en-US" altLang="ja-JP" dirty="0">
                <a:effectLst/>
                <a:cs typeface="Times New Roman" panose="02020603050405020304" pitchFamily="18" charset="0"/>
              </a:rPr>
              <a:t>2020</a:t>
            </a:r>
            <a:r>
              <a:rPr lang="ja-JP" altLang="ja-JP" dirty="0">
                <a:effectLst/>
                <a:cs typeface="Times New Roman" panose="02020603050405020304" pitchFamily="18" charset="0"/>
              </a:rPr>
              <a:t>（令和２）年度調査では青森県及び秋田県で広く分布が確認されるようになりました。</a:t>
            </a:r>
            <a:endParaRPr lang="en-US" altLang="ja-JP" dirty="0">
              <a:effectLst/>
              <a:cs typeface="Times New Roman" panose="02020603050405020304" pitchFamily="18" charset="0"/>
            </a:endParaRPr>
          </a:p>
          <a:p>
            <a:pPr eaLnBrk="1" hangingPunct="1">
              <a:spcBef>
                <a:spcPct val="0"/>
              </a:spcBef>
            </a:pPr>
            <a:r>
              <a:rPr lang="ja-JP" altLang="en-US" dirty="0">
                <a:effectLst/>
                <a:cs typeface="Times New Roman" panose="02020603050405020304" pitchFamily="18" charset="0"/>
              </a:rPr>
              <a:t>　</a:t>
            </a:r>
            <a:r>
              <a:rPr lang="ja-JP" altLang="ja-JP" dirty="0">
                <a:effectLst/>
                <a:cs typeface="Times New Roman" panose="02020603050405020304" pitchFamily="18" charset="0"/>
              </a:rPr>
              <a:t>北陸地方や中国地方でも、モザイク状だった分布が面的に連続して存在するような変化が確認されています</a:t>
            </a:r>
            <a:r>
              <a:rPr lang="ja-JP" altLang="en-US" dirty="0">
                <a:effectLst/>
                <a:cs typeface="Times New Roman" panose="02020603050405020304" pitchFamily="18" charset="0"/>
              </a:rPr>
              <a:t>。</a:t>
            </a:r>
            <a:endParaRPr lang="ja-JP" altLang="en-US" dirty="0"/>
          </a:p>
        </p:txBody>
      </p:sp>
      <p:sp>
        <p:nvSpPr>
          <p:cNvPr id="26628" name="スライド番号プレースホルダー 3">
            <a:extLst>
              <a:ext uri="{FF2B5EF4-FFF2-40B4-BE49-F238E27FC236}">
                <a16:creationId xmlns:a16="http://schemas.microsoft.com/office/drawing/2014/main" id="{0F301DA8-41CD-4463-BE7A-F5292288B1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E5C9C6A-88F3-4C87-B834-FF2AEC450848}" type="slidenum">
              <a:rPr lang="ja-JP" altLang="en-US" smtClean="0"/>
              <a:pPr/>
              <a:t>7</a:t>
            </a:fld>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5CFFCE16-7C69-4DB2-B5C5-133D745D79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A212B3A3-3BE1-47E0-9FBD-36E4CA2258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ja-JP" altLang="en-US" dirty="0"/>
              <a:t>　図</a:t>
            </a:r>
            <a:r>
              <a:rPr lang="en-US" altLang="ja-JP" dirty="0"/>
              <a:t>1-4</a:t>
            </a:r>
            <a:r>
              <a:rPr lang="ja-JP" altLang="en-US" dirty="0"/>
              <a:t>はイノシシの分布域の拡大について示しています。</a:t>
            </a:r>
            <a:endParaRPr lang="en-US" altLang="ja-JP" dirty="0"/>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イノシシの分布域は、</a:t>
            </a:r>
            <a:r>
              <a:rPr lang="en-US" altLang="ja-JP" kern="100" dirty="0">
                <a:effectLst/>
                <a:cs typeface="Times New Roman" panose="02020603050405020304" pitchFamily="18" charset="0"/>
              </a:rPr>
              <a:t>1978</a:t>
            </a:r>
            <a:r>
              <a:rPr lang="ja-JP" altLang="ja-JP" kern="100" dirty="0">
                <a:effectLst/>
                <a:cs typeface="Times New Roman" panose="02020603050405020304" pitchFamily="18" charset="0"/>
              </a:rPr>
              <a:t>（昭和</a:t>
            </a:r>
            <a:r>
              <a:rPr lang="en-US" altLang="ja-JP" kern="100" dirty="0">
                <a:effectLst/>
                <a:cs typeface="Times New Roman" panose="02020603050405020304" pitchFamily="18" charset="0"/>
              </a:rPr>
              <a:t>53</a:t>
            </a:r>
            <a:r>
              <a:rPr lang="ja-JP" altLang="ja-JP" kern="100" dirty="0">
                <a:effectLst/>
                <a:cs typeface="Times New Roman" panose="02020603050405020304" pitchFamily="18" charset="0"/>
              </a:rPr>
              <a:t>）年度調査から</a:t>
            </a:r>
            <a:r>
              <a:rPr lang="en-US" altLang="ja-JP" kern="100" dirty="0">
                <a:effectLst/>
                <a:cs typeface="Times New Roman" panose="02020603050405020304" pitchFamily="18" charset="0"/>
              </a:rPr>
              <a:t>2020</a:t>
            </a:r>
            <a:r>
              <a:rPr lang="ja-JP" altLang="ja-JP" kern="100" dirty="0">
                <a:effectLst/>
                <a:cs typeface="Times New Roman" panose="02020603050405020304" pitchFamily="18" charset="0"/>
              </a:rPr>
              <a:t>（令和２）年度調査の間で約</a:t>
            </a:r>
            <a:r>
              <a:rPr lang="en-US" altLang="ja-JP" kern="100" dirty="0">
                <a:effectLst/>
                <a:cs typeface="Times New Roman" panose="02020603050405020304" pitchFamily="18" charset="0"/>
              </a:rPr>
              <a:t>1.9</a:t>
            </a:r>
            <a:r>
              <a:rPr lang="ja-JP" altLang="ja-JP" kern="100" dirty="0">
                <a:effectLst/>
                <a:cs typeface="Times New Roman" panose="02020603050405020304" pitchFamily="18" charset="0"/>
              </a:rPr>
              <a:t>倍に拡大していることが確認されました。</a:t>
            </a:r>
            <a:endParaRPr lang="en-US" altLang="ja-JP" kern="100" dirty="0">
              <a:effectLst/>
              <a:cs typeface="Times New Roman" panose="02020603050405020304" pitchFamily="18" charset="0"/>
            </a:endParaRPr>
          </a:p>
          <a:p>
            <a:pPr algn="just"/>
            <a:r>
              <a:rPr lang="ja-JP" altLang="en-US" kern="100" dirty="0">
                <a:effectLst/>
                <a:cs typeface="Times New Roman" panose="02020603050405020304" pitchFamily="18" charset="0"/>
              </a:rPr>
              <a:t>　</a:t>
            </a:r>
            <a:r>
              <a:rPr lang="ja-JP" altLang="ja-JP" kern="100" dirty="0">
                <a:effectLst/>
                <a:cs typeface="Times New Roman" panose="02020603050405020304" pitchFamily="18" charset="0"/>
              </a:rPr>
              <a:t>特に、これまでイノシシの分布の空白地帯とされていた積雪地域や島嶼</a:t>
            </a:r>
            <a:r>
              <a:rPr lang="ja-JP" altLang="en-US" kern="100" dirty="0">
                <a:effectLst/>
                <a:cs typeface="Times New Roman" panose="02020603050405020304" pitchFamily="18" charset="0"/>
              </a:rPr>
              <a:t>（とうしょ）</a:t>
            </a:r>
            <a:r>
              <a:rPr lang="ja-JP" altLang="ja-JP" kern="100" dirty="0">
                <a:effectLst/>
                <a:cs typeface="Times New Roman" panose="02020603050405020304" pitchFamily="18" charset="0"/>
              </a:rPr>
              <a:t>部でも生息が確認されるようになっています（図</a:t>
            </a:r>
            <a:r>
              <a:rPr lang="en-US" altLang="ja-JP" kern="100" dirty="0">
                <a:effectLst/>
                <a:cs typeface="Times New Roman" panose="02020603050405020304" pitchFamily="18" charset="0"/>
              </a:rPr>
              <a:t>1-4</a:t>
            </a:r>
            <a:r>
              <a:rPr lang="ja-JP" altLang="ja-JP" kern="100" dirty="0">
                <a:effectLst/>
                <a:cs typeface="Times New Roman" panose="02020603050405020304" pitchFamily="18" charset="0"/>
              </a:rPr>
              <a:t>）。</a:t>
            </a:r>
          </a:p>
          <a:p>
            <a:pPr eaLnBrk="1" hangingPunct="1">
              <a:spcBef>
                <a:spcPct val="0"/>
              </a:spcBef>
            </a:pPr>
            <a:endParaRPr lang="ja-JP" altLang="en-US" dirty="0"/>
          </a:p>
        </p:txBody>
      </p:sp>
      <p:sp>
        <p:nvSpPr>
          <p:cNvPr id="28676" name="スライド番号プレースホルダー 3">
            <a:extLst>
              <a:ext uri="{FF2B5EF4-FFF2-40B4-BE49-F238E27FC236}">
                <a16:creationId xmlns:a16="http://schemas.microsoft.com/office/drawing/2014/main" id="{FC25F5E5-1573-463F-9A2E-26F7C8332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BCC3C24D-933C-4561-9204-F25628856813}" type="slidenum">
              <a:rPr lang="ja-JP" altLang="en-US" smtClean="0"/>
              <a:pPr/>
              <a:t>8</a:t>
            </a:fld>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33CDB84-AA7B-4D6E-AA22-D3EF23F81C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BD636561-7C59-46E8-A23C-C7DF784CF5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6445" eaLnBrk="1" hangingPunct="1">
              <a:spcBef>
                <a:spcPct val="0"/>
              </a:spcBef>
              <a:defRPr/>
            </a:pPr>
            <a:r>
              <a:rPr lang="ja-JP" altLang="en-US" dirty="0"/>
              <a:t>　シカによる森林被害の状況についてお伝えします。</a:t>
            </a:r>
            <a:endParaRPr lang="en-US" altLang="ja-JP" dirty="0"/>
          </a:p>
          <a:p>
            <a:pPr eaLnBrk="1" hangingPunct="1">
              <a:spcBef>
                <a:spcPct val="0"/>
              </a:spcBef>
            </a:pPr>
            <a:r>
              <a:rPr lang="ja-JP" altLang="en-US" dirty="0"/>
              <a:t>　増加したシカによる具体的な影響として、樹皮剥ぎによる樹木の枯死、下層植生の食害による林床植生の消失、不嗜好性植物の増加等が挙げられます。</a:t>
            </a:r>
            <a:endParaRPr lang="en-US" altLang="ja-JP" dirty="0"/>
          </a:p>
          <a:p>
            <a:pPr eaLnBrk="1" hangingPunct="1">
              <a:spcBef>
                <a:spcPct val="0"/>
              </a:spcBef>
            </a:pPr>
            <a:r>
              <a:rPr lang="ja-JP" altLang="en-US" dirty="0"/>
              <a:t>　これらにより、森林や草原の衰退、そこに生息する様々な生物に影響を与えると考えられ、生物多様性の低下を引き起こす恐れがあります。</a:t>
            </a:r>
            <a:endParaRPr lang="en-US" altLang="ja-JP" dirty="0"/>
          </a:p>
          <a:p>
            <a:pPr eaLnBrk="1" hangingPunct="1">
              <a:spcBef>
                <a:spcPct val="0"/>
              </a:spcBef>
            </a:pPr>
            <a:r>
              <a:rPr lang="ja-JP" altLang="en-US" dirty="0"/>
              <a:t>　ニホンジカの採食圧による下層植生の衰退の例として、スライドに写真を掲載しています。</a:t>
            </a:r>
            <a:endParaRPr lang="en-US" altLang="ja-JP" dirty="0"/>
          </a:p>
          <a:p>
            <a:pPr eaLnBrk="1" hangingPunct="1">
              <a:spcBef>
                <a:spcPct val="0"/>
              </a:spcBef>
            </a:pPr>
            <a:r>
              <a:rPr lang="ja-JP" altLang="en-US" dirty="0"/>
              <a:t>　上の写真は、奈良県と三重県の県境にある大台ケ原の様子、下の写真は、高知県の剣山の様子です。</a:t>
            </a:r>
            <a:endParaRPr lang="en-US" altLang="ja-JP" dirty="0"/>
          </a:p>
          <a:p>
            <a:pPr eaLnBrk="1" hangingPunct="1">
              <a:spcBef>
                <a:spcPct val="0"/>
              </a:spcBef>
            </a:pPr>
            <a:r>
              <a:rPr lang="ja-JP" altLang="en-US" dirty="0"/>
              <a:t>　　これらの写真に見られる森林・下層植生の衰退原因は、複合的な要因があると考えられますが、シカの食害による影響も大きく影響しており、数年の間に下層植生がかなり衰退しているのがわかります。</a:t>
            </a:r>
            <a:endParaRPr lang="en-US" altLang="ja-JP" dirty="0"/>
          </a:p>
          <a:p>
            <a:pPr eaLnBrk="1" hangingPunct="1">
              <a:spcBef>
                <a:spcPct val="0"/>
              </a:spcBef>
            </a:pPr>
            <a:endParaRPr lang="en-US" altLang="ja-JP" dirty="0"/>
          </a:p>
          <a:p>
            <a:pPr eaLnBrk="1" hangingPunct="1">
              <a:spcBef>
                <a:spcPct val="0"/>
              </a:spcBef>
            </a:pPr>
            <a:r>
              <a:rPr lang="ja-JP" altLang="en-US" dirty="0"/>
              <a:t>　大台ヶ原における森林衰退理由は、シカの食害の他、昭和</a:t>
            </a:r>
            <a:r>
              <a:rPr lang="en-US" altLang="ja-JP" dirty="0"/>
              <a:t>34</a:t>
            </a:r>
            <a:r>
              <a:rPr lang="ja-JP" altLang="en-US" dirty="0"/>
              <a:t>年の伊勢湾台風による大量の風倒木による乾燥化や、公園利用者の増加による踏み荒らし等の影響もあると考えられます。</a:t>
            </a:r>
            <a:endParaRPr lang="en-US" altLang="ja-JP" dirty="0"/>
          </a:p>
          <a:p>
            <a:pPr defTabSz="906445" eaLnBrk="1" hangingPunct="1">
              <a:spcBef>
                <a:spcPct val="0"/>
              </a:spcBef>
              <a:defRPr/>
            </a:pPr>
            <a:r>
              <a:rPr lang="ja-JP" altLang="en-US" dirty="0"/>
              <a:t>　シカによる摂食や踏圧の影響で、森林内の下層植生の消失、土壌の流出などの影響も確認されています。</a:t>
            </a:r>
            <a:endParaRPr lang="en-US" altLang="ja-JP" dirty="0"/>
          </a:p>
          <a:p>
            <a:pPr defTabSz="906445" eaLnBrk="1" hangingPunct="1">
              <a:spcBef>
                <a:spcPct val="0"/>
              </a:spcBef>
              <a:defRPr/>
            </a:pPr>
            <a:r>
              <a:rPr lang="ja-JP" altLang="en-US" dirty="0"/>
              <a:t>　水源涵養（かんよう）や国土保全等の森林がもつ公益的機能を低下させ、斜面崩壊による土砂災害を引き起こすことも懸念されています。</a:t>
            </a:r>
          </a:p>
        </p:txBody>
      </p:sp>
      <p:sp>
        <p:nvSpPr>
          <p:cNvPr id="30724" name="スライド番号プレースホルダー 3">
            <a:extLst>
              <a:ext uri="{FF2B5EF4-FFF2-40B4-BE49-F238E27FC236}">
                <a16:creationId xmlns:a16="http://schemas.microsoft.com/office/drawing/2014/main" id="{CA24E400-A848-4F49-91DB-DCEBB79FA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1208" indent="-283264">
              <a:defRPr kumimoji="1">
                <a:solidFill>
                  <a:schemeClr val="tx1"/>
                </a:solidFill>
                <a:latin typeface="Calibri" panose="020F0502020204030204" pitchFamily="34" charset="0"/>
                <a:ea typeface="ＭＳ Ｐゴシック" panose="020B0600070205080204" pitchFamily="50" charset="-128"/>
              </a:defRPr>
            </a:lvl2pPr>
            <a:lvl3pPr marL="1140925" indent="-226611">
              <a:defRPr kumimoji="1">
                <a:solidFill>
                  <a:schemeClr val="tx1"/>
                </a:solidFill>
                <a:latin typeface="Calibri" panose="020F0502020204030204" pitchFamily="34" charset="0"/>
                <a:ea typeface="ＭＳ Ｐゴシック" panose="020B0600070205080204" pitchFamily="50" charset="-128"/>
              </a:defRPr>
            </a:lvl3pPr>
            <a:lvl4pPr marL="1597295" indent="-226611">
              <a:defRPr kumimoji="1">
                <a:solidFill>
                  <a:schemeClr val="tx1"/>
                </a:solidFill>
                <a:latin typeface="Calibri" panose="020F0502020204030204" pitchFamily="34" charset="0"/>
                <a:ea typeface="ＭＳ Ｐゴシック" panose="020B0600070205080204" pitchFamily="50" charset="-128"/>
              </a:defRPr>
            </a:lvl4pPr>
            <a:lvl5pPr marL="2055238" indent="-226611">
              <a:defRPr kumimoji="1">
                <a:solidFill>
                  <a:schemeClr val="tx1"/>
                </a:solidFill>
                <a:latin typeface="Calibri" panose="020F0502020204030204" pitchFamily="34" charset="0"/>
                <a:ea typeface="ＭＳ Ｐゴシック" panose="020B0600070205080204" pitchFamily="50" charset="-128"/>
              </a:defRPr>
            </a:lvl5pPr>
            <a:lvl6pPr marL="2508460"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61682"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14905"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68127" indent="-226611"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52B8D2C-7063-49C5-9235-A2228E30984D}" type="slidenum">
              <a:rPr lang="ja-JP" altLang="en-US" smtClean="0"/>
              <a:pPr/>
              <a:t>9</a:t>
            </a:fld>
            <a:endParaRPr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4ADA7A2-D24D-429E-8A92-5CD7634C26D8}"/>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D545CA36-09E9-4C2A-A63D-EAB5DB172469}"/>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7AECD056-DC7C-4B81-A1E1-2AE9B31FC815}"/>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822960" y="758952"/>
            <a:ext cx="7543800" cy="3566160"/>
          </a:xfrm>
        </p:spPr>
        <p:txBody>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7" name="Date Placeholder 3">
            <a:extLst>
              <a:ext uri="{FF2B5EF4-FFF2-40B4-BE49-F238E27FC236}">
                <a16:creationId xmlns:a16="http://schemas.microsoft.com/office/drawing/2014/main" id="{C05FCDF5-539D-4669-9774-6E45037C2245}"/>
              </a:ext>
            </a:extLst>
          </p:cNvPr>
          <p:cNvSpPr>
            <a:spLocks noGrp="1"/>
          </p:cNvSpPr>
          <p:nvPr>
            <p:ph type="dt" sz="half" idx="10"/>
          </p:nvPr>
        </p:nvSpPr>
        <p:spPr/>
        <p:txBody>
          <a:bodyPr/>
          <a:lstStyle>
            <a:lvl1pPr>
              <a:defRPr/>
            </a:lvl1pPr>
          </a:lstStyle>
          <a:p>
            <a:pPr>
              <a:defRPr/>
            </a:pPr>
            <a:fld id="{4FC1F103-1038-4661-8A0C-C5FDB0363276}"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A6271066-402C-4754-8551-44D0ADA1D306}"/>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AFF38AF9-6354-46C1-9BF1-5B12D378F3FF}"/>
              </a:ext>
            </a:extLst>
          </p:cNvPr>
          <p:cNvSpPr>
            <a:spLocks noGrp="1"/>
          </p:cNvSpPr>
          <p:nvPr>
            <p:ph type="sldNum" sz="quarter" idx="12"/>
          </p:nvPr>
        </p:nvSpPr>
        <p:spPr/>
        <p:txBody>
          <a:bodyPr/>
          <a:lstStyle>
            <a:lvl1pPr>
              <a:defRPr/>
            </a:lvl1pPr>
          </a:lstStyle>
          <a:p>
            <a:pPr>
              <a:defRPr/>
            </a:pPr>
            <a:fld id="{D6D725D9-9A14-491E-9B17-F387CF2A642F}" type="slidenum">
              <a:rPr lang="ja-JP" altLang="en-US"/>
              <a:pPr>
                <a:defRPr/>
              </a:pPr>
              <a:t>‹#›</a:t>
            </a:fld>
            <a:endParaRPr lang="ja-JP" altLang="en-US" dirty="0"/>
          </a:p>
        </p:txBody>
      </p:sp>
    </p:spTree>
    <p:extLst>
      <p:ext uri="{BB962C8B-B14F-4D97-AF65-F5344CB8AC3E}">
        <p14:creationId xmlns:p14="http://schemas.microsoft.com/office/powerpoint/2010/main" val="201051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3662FCD-BE92-4A85-8DC3-74BE5E1A33EE}"/>
              </a:ext>
            </a:extLst>
          </p:cNvPr>
          <p:cNvSpPr>
            <a:spLocks noGrp="1"/>
          </p:cNvSpPr>
          <p:nvPr>
            <p:ph type="dt" sz="half" idx="10"/>
          </p:nvPr>
        </p:nvSpPr>
        <p:spPr/>
        <p:txBody>
          <a:bodyPr/>
          <a:lstStyle>
            <a:lvl1pPr>
              <a:defRPr/>
            </a:lvl1pPr>
          </a:lstStyle>
          <a:p>
            <a:pPr>
              <a:defRPr/>
            </a:pPr>
            <a:fld id="{E2788283-0311-4D22-8173-BD68F1B50446}"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7021CCF2-7EE3-4A08-A1DD-AF0467E0406F}"/>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0F628CD2-D724-469A-BC63-BF5847E38EF6}"/>
              </a:ext>
            </a:extLst>
          </p:cNvPr>
          <p:cNvSpPr>
            <a:spLocks noGrp="1"/>
          </p:cNvSpPr>
          <p:nvPr>
            <p:ph type="sldNum" sz="quarter" idx="12"/>
          </p:nvPr>
        </p:nvSpPr>
        <p:spPr/>
        <p:txBody>
          <a:bodyPr/>
          <a:lstStyle>
            <a:lvl1pPr>
              <a:defRPr/>
            </a:lvl1pPr>
          </a:lstStyle>
          <a:p>
            <a:pPr>
              <a:defRPr/>
            </a:pPr>
            <a:fld id="{9F5E9A0C-CD70-460D-B20E-E218AD5F2DE1}" type="slidenum">
              <a:rPr lang="ja-JP" altLang="en-US"/>
              <a:pPr>
                <a:defRPr/>
              </a:pPr>
              <a:t>‹#›</a:t>
            </a:fld>
            <a:endParaRPr lang="ja-JP" altLang="en-US" dirty="0"/>
          </a:p>
        </p:txBody>
      </p:sp>
    </p:spTree>
    <p:extLst>
      <p:ext uri="{BB962C8B-B14F-4D97-AF65-F5344CB8AC3E}">
        <p14:creationId xmlns:p14="http://schemas.microsoft.com/office/powerpoint/2010/main" val="288209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6B67B6E-584F-4A99-A079-976A2B52BC77}"/>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1E71CDC0-0C13-41FE-85AA-91443ABEB593}"/>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Date Placeholder 3">
            <a:extLst>
              <a:ext uri="{FF2B5EF4-FFF2-40B4-BE49-F238E27FC236}">
                <a16:creationId xmlns:a16="http://schemas.microsoft.com/office/drawing/2014/main" id="{7FA6EDF8-B85C-441A-9A36-03B63A8A72E8}"/>
              </a:ext>
            </a:extLst>
          </p:cNvPr>
          <p:cNvSpPr>
            <a:spLocks noGrp="1"/>
          </p:cNvSpPr>
          <p:nvPr>
            <p:ph type="dt" sz="half" idx="10"/>
          </p:nvPr>
        </p:nvSpPr>
        <p:spPr/>
        <p:txBody>
          <a:bodyPr/>
          <a:lstStyle>
            <a:lvl1pPr>
              <a:defRPr/>
            </a:lvl1pPr>
          </a:lstStyle>
          <a:p>
            <a:pPr>
              <a:defRPr/>
            </a:pPr>
            <a:fld id="{498AEE3D-ECA9-4BD8-B291-8B8F05E8A8CF}" type="datetimeFigureOut">
              <a:rPr lang="ja-JP" altLang="en-US"/>
              <a:pPr>
                <a:defRPr/>
              </a:pPr>
              <a:t>2024/3/19</a:t>
            </a:fld>
            <a:endParaRPr lang="ja-JP" altLang="en-US" dirty="0"/>
          </a:p>
        </p:txBody>
      </p:sp>
      <p:sp>
        <p:nvSpPr>
          <p:cNvPr id="7" name="Footer Placeholder 4">
            <a:extLst>
              <a:ext uri="{FF2B5EF4-FFF2-40B4-BE49-F238E27FC236}">
                <a16:creationId xmlns:a16="http://schemas.microsoft.com/office/drawing/2014/main" id="{B25FC941-0883-4457-9B2D-68BCD79FC1A1}"/>
              </a:ext>
            </a:extLst>
          </p:cNvPr>
          <p:cNvSpPr>
            <a:spLocks noGrp="1"/>
          </p:cNvSpPr>
          <p:nvPr>
            <p:ph type="ftr" sz="quarter" idx="11"/>
          </p:nvPr>
        </p:nvSpPr>
        <p:spPr/>
        <p:txBody>
          <a:bodyPr/>
          <a:lstStyle>
            <a:lvl1pPr>
              <a:defRPr/>
            </a:lvl1pPr>
          </a:lstStyle>
          <a:p>
            <a:pPr>
              <a:defRPr/>
            </a:pPr>
            <a:endParaRPr lang="ja-JP" altLang="en-US" dirty="0"/>
          </a:p>
        </p:txBody>
      </p:sp>
      <p:sp>
        <p:nvSpPr>
          <p:cNvPr id="8" name="Slide Number Placeholder 5">
            <a:extLst>
              <a:ext uri="{FF2B5EF4-FFF2-40B4-BE49-F238E27FC236}">
                <a16:creationId xmlns:a16="http://schemas.microsoft.com/office/drawing/2014/main" id="{31BB8B76-2966-48EF-8F79-4F0E3AC4C6D5}"/>
              </a:ext>
            </a:extLst>
          </p:cNvPr>
          <p:cNvSpPr>
            <a:spLocks noGrp="1"/>
          </p:cNvSpPr>
          <p:nvPr>
            <p:ph type="sldNum" sz="quarter" idx="12"/>
          </p:nvPr>
        </p:nvSpPr>
        <p:spPr/>
        <p:txBody>
          <a:bodyPr/>
          <a:lstStyle>
            <a:lvl1pPr>
              <a:defRPr/>
            </a:lvl1pPr>
          </a:lstStyle>
          <a:p>
            <a:pPr>
              <a:defRPr/>
            </a:pPr>
            <a:fld id="{94C9BFD3-536C-4790-873C-CD4D1FBA6861}" type="slidenum">
              <a:rPr lang="ja-JP" altLang="en-US"/>
              <a:pPr>
                <a:defRPr/>
              </a:pPr>
              <a:t>‹#›</a:t>
            </a:fld>
            <a:endParaRPr lang="ja-JP" altLang="en-US" dirty="0"/>
          </a:p>
        </p:txBody>
      </p:sp>
    </p:spTree>
    <p:extLst>
      <p:ext uri="{BB962C8B-B14F-4D97-AF65-F5344CB8AC3E}">
        <p14:creationId xmlns:p14="http://schemas.microsoft.com/office/powerpoint/2010/main" val="151558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タイトル付きの&#10;コンテンツ">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08CE540C-1E08-41E0-A5D6-551991B575EA}"/>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8">
            <a:extLst>
              <a:ext uri="{FF2B5EF4-FFF2-40B4-BE49-F238E27FC236}">
                <a16:creationId xmlns:a16="http://schemas.microsoft.com/office/drawing/2014/main" id="{2D0A3651-7191-457B-A935-BFC7FE622D0E}"/>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8588" y="455575"/>
            <a:ext cx="2901465" cy="2286000"/>
          </a:xfrm>
        </p:spPr>
        <p:txBody>
          <a:bodyPr/>
          <a:lstStyle>
            <a:lvl1pPr>
              <a:defRPr sz="3600" b="0">
                <a:solidFill>
                  <a:srgbClr val="FFFFFF"/>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lvl1pPr>
              <a:defRPr sz="3300"/>
            </a:lvl1pPr>
            <a:lvl2pPr>
              <a:defRPr sz="33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Date Placeholder 4">
            <a:extLst>
              <a:ext uri="{FF2B5EF4-FFF2-40B4-BE49-F238E27FC236}">
                <a16:creationId xmlns:a16="http://schemas.microsoft.com/office/drawing/2014/main" id="{EC62EC39-C247-412A-A467-5EBC47665D5D}"/>
              </a:ext>
            </a:extLst>
          </p:cNvPr>
          <p:cNvSpPr>
            <a:spLocks noGrp="1"/>
          </p:cNvSpPr>
          <p:nvPr>
            <p:ph type="dt" sz="half" idx="10"/>
          </p:nvPr>
        </p:nvSpPr>
        <p:spPr>
          <a:xfrm>
            <a:off x="349250" y="6459538"/>
            <a:ext cx="1963738" cy="365125"/>
          </a:xfrm>
        </p:spPr>
        <p:txBody>
          <a:bodyPr/>
          <a:lstStyle>
            <a:lvl1pPr algn="l">
              <a:defRPr/>
            </a:lvl1pPr>
          </a:lstStyle>
          <a:p>
            <a:pPr>
              <a:defRPr/>
            </a:pPr>
            <a:fld id="{629C43F8-02C7-46DB-8F17-1AE2459C67DD}" type="datetimeFigureOut">
              <a:rPr lang="ja-JP" altLang="en-US"/>
              <a:pPr>
                <a:defRPr/>
              </a:pPr>
              <a:t>2024/3/19</a:t>
            </a:fld>
            <a:endParaRPr lang="ja-JP" altLang="en-US" dirty="0"/>
          </a:p>
        </p:txBody>
      </p:sp>
      <p:sp>
        <p:nvSpPr>
          <p:cNvPr id="7" name="Footer Placeholder 5">
            <a:extLst>
              <a:ext uri="{FF2B5EF4-FFF2-40B4-BE49-F238E27FC236}">
                <a16:creationId xmlns:a16="http://schemas.microsoft.com/office/drawing/2014/main" id="{D4D4679B-ED7D-483D-B86A-0208275EE9A9}"/>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dirty="0"/>
          </a:p>
        </p:txBody>
      </p:sp>
      <p:sp>
        <p:nvSpPr>
          <p:cNvPr id="8" name="Slide Number Placeholder 6">
            <a:extLst>
              <a:ext uri="{FF2B5EF4-FFF2-40B4-BE49-F238E27FC236}">
                <a16:creationId xmlns:a16="http://schemas.microsoft.com/office/drawing/2014/main" id="{6740AFCF-7FF6-4C98-8787-5018420F26F0}"/>
              </a:ext>
            </a:extLst>
          </p:cNvPr>
          <p:cNvSpPr>
            <a:spLocks noGrp="1"/>
          </p:cNvSpPr>
          <p:nvPr>
            <p:ph type="sldNum" sz="quarter" idx="12"/>
          </p:nvPr>
        </p:nvSpPr>
        <p:spPr/>
        <p:txBody>
          <a:bodyPr/>
          <a:lstStyle>
            <a:lvl1pPr>
              <a:defRPr>
                <a:solidFill>
                  <a:schemeClr val="tx2"/>
                </a:solidFill>
              </a:defRPr>
            </a:lvl1pPr>
          </a:lstStyle>
          <a:p>
            <a:pPr>
              <a:defRPr/>
            </a:pPr>
            <a:fld id="{E152E81D-C78E-468C-A568-2056254F6180}" type="slidenum">
              <a:rPr lang="ja-JP" altLang="en-US"/>
              <a:pPr>
                <a:defRPr/>
              </a:pPr>
              <a:t>‹#›</a:t>
            </a:fld>
            <a:endParaRPr lang="ja-JP" altLang="en-US" dirty="0"/>
          </a:p>
        </p:txBody>
      </p:sp>
    </p:spTree>
    <p:extLst>
      <p:ext uri="{BB962C8B-B14F-4D97-AF65-F5344CB8AC3E}">
        <p14:creationId xmlns:p14="http://schemas.microsoft.com/office/powerpoint/2010/main" val="71769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9630FC88-1B44-45C4-B92C-CB2B0C0EB0AD}"/>
              </a:ext>
            </a:extLst>
          </p:cNvPr>
          <p:cNvSpPr>
            <a:spLocks noGrp="1"/>
          </p:cNvSpPr>
          <p:nvPr>
            <p:ph type="dt" sz="half" idx="10"/>
          </p:nvPr>
        </p:nvSpPr>
        <p:spPr/>
        <p:txBody>
          <a:bodyPr/>
          <a:lstStyle>
            <a:lvl1pPr>
              <a:defRPr/>
            </a:lvl1pPr>
          </a:lstStyle>
          <a:p>
            <a:pPr>
              <a:defRPr/>
            </a:pPr>
            <a:fld id="{0FCC328B-4791-4D64-8CE9-7ED9DDB19224}"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9E6493C9-703B-42ED-9C87-5EF4B88F37A6}"/>
              </a:ext>
            </a:extLst>
          </p:cNvPr>
          <p:cNvSpPr>
            <a:spLocks noGrp="1"/>
          </p:cNvSpPr>
          <p:nvPr>
            <p:ph type="ftr" sz="quarter" idx="11"/>
          </p:nvPr>
        </p:nvSpPr>
        <p:spPr/>
        <p:txBody>
          <a:bodyPr/>
          <a:lstStyle>
            <a:lvl1pPr>
              <a:defRPr/>
            </a:lvl1pPr>
          </a:lstStyle>
          <a:p>
            <a:pPr>
              <a:defRPr/>
            </a:pPr>
            <a:endParaRPr lang="ja-JP" altLang="en-US" dirty="0"/>
          </a:p>
        </p:txBody>
      </p:sp>
      <p:sp>
        <p:nvSpPr>
          <p:cNvPr id="6" name="Slide Number Placeholder 5">
            <a:extLst>
              <a:ext uri="{FF2B5EF4-FFF2-40B4-BE49-F238E27FC236}">
                <a16:creationId xmlns:a16="http://schemas.microsoft.com/office/drawing/2014/main" id="{39A05BD0-1197-4CA4-8EE9-515F9C28A258}"/>
              </a:ext>
            </a:extLst>
          </p:cNvPr>
          <p:cNvSpPr>
            <a:spLocks noGrp="1"/>
          </p:cNvSpPr>
          <p:nvPr>
            <p:ph type="sldNum" sz="quarter" idx="12"/>
          </p:nvPr>
        </p:nvSpPr>
        <p:spPr/>
        <p:txBody>
          <a:bodyPr/>
          <a:lstStyle>
            <a:lvl1pPr>
              <a:defRPr/>
            </a:lvl1pPr>
          </a:lstStyle>
          <a:p>
            <a:pPr>
              <a:defRPr/>
            </a:pPr>
            <a:fld id="{6AFE9030-045B-44E0-A97C-0F8BC6A2C86F}" type="slidenum">
              <a:rPr lang="ja-JP" altLang="en-US"/>
              <a:pPr>
                <a:defRPr/>
              </a:pPr>
              <a:t>‹#›</a:t>
            </a:fld>
            <a:endParaRPr lang="ja-JP" altLang="en-US" dirty="0"/>
          </a:p>
        </p:txBody>
      </p:sp>
    </p:spTree>
    <p:extLst>
      <p:ext uri="{BB962C8B-B14F-4D97-AF65-F5344CB8AC3E}">
        <p14:creationId xmlns:p14="http://schemas.microsoft.com/office/powerpoint/2010/main" val="382863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48E2786-081F-4D9D-8BBA-144F8FB0A1C9}"/>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7">
            <a:extLst>
              <a:ext uri="{FF2B5EF4-FFF2-40B4-BE49-F238E27FC236}">
                <a16:creationId xmlns:a16="http://schemas.microsoft.com/office/drawing/2014/main" id="{A950028B-F196-43D4-BB81-EA11A87EBCBF}"/>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8">
            <a:extLst>
              <a:ext uri="{FF2B5EF4-FFF2-40B4-BE49-F238E27FC236}">
                <a16:creationId xmlns:a16="http://schemas.microsoft.com/office/drawing/2014/main" id="{65AE744E-B9C2-4621-82D6-C4A86A9BE12E}"/>
              </a:ext>
            </a:extLst>
          </p:cNvPr>
          <p:cNvCxnSpPr/>
          <p:nvPr/>
        </p:nvCxnSpPr>
        <p:spPr>
          <a:xfrm>
            <a:off x="906463" y="4343400"/>
            <a:ext cx="740568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22960" y="758952"/>
            <a:ext cx="7543800" cy="3566160"/>
          </a:xfrm>
        </p:spPr>
        <p:txBody>
          <a:bodyPr anchorCtr="0"/>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BEA443A6-635A-40D0-8231-CA8DC244E426}"/>
              </a:ext>
            </a:extLst>
          </p:cNvPr>
          <p:cNvSpPr>
            <a:spLocks noGrp="1"/>
          </p:cNvSpPr>
          <p:nvPr>
            <p:ph type="dt" sz="half" idx="10"/>
          </p:nvPr>
        </p:nvSpPr>
        <p:spPr/>
        <p:txBody>
          <a:bodyPr/>
          <a:lstStyle>
            <a:lvl1pPr>
              <a:defRPr/>
            </a:lvl1pPr>
          </a:lstStyle>
          <a:p>
            <a:pPr>
              <a:defRPr/>
            </a:pPr>
            <a:fld id="{34A3ADC9-205C-430D-B87C-E1388B1AE43D}"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8EF7F6CD-8508-4CEC-ABD8-5D745AA9DCCE}"/>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0DEE28B8-7889-4085-A65D-DE1B6473AA6E}"/>
              </a:ext>
            </a:extLst>
          </p:cNvPr>
          <p:cNvSpPr>
            <a:spLocks noGrp="1"/>
          </p:cNvSpPr>
          <p:nvPr>
            <p:ph type="sldNum" sz="quarter" idx="12"/>
          </p:nvPr>
        </p:nvSpPr>
        <p:spPr/>
        <p:txBody>
          <a:bodyPr/>
          <a:lstStyle>
            <a:lvl1pPr>
              <a:defRPr/>
            </a:lvl1pPr>
          </a:lstStyle>
          <a:p>
            <a:pPr>
              <a:defRPr/>
            </a:pPr>
            <a:fld id="{3C1B5EF6-21BA-4A94-BBB7-A352D283DDD6}" type="slidenum">
              <a:rPr lang="ja-JP" altLang="en-US"/>
              <a:pPr>
                <a:defRPr/>
              </a:pPr>
              <a:t>‹#›</a:t>
            </a:fld>
            <a:endParaRPr lang="ja-JP" altLang="en-US" dirty="0"/>
          </a:p>
        </p:txBody>
      </p:sp>
    </p:spTree>
    <p:extLst>
      <p:ext uri="{BB962C8B-B14F-4D97-AF65-F5344CB8AC3E}">
        <p14:creationId xmlns:p14="http://schemas.microsoft.com/office/powerpoint/2010/main" val="264628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5D7D7F1F-8CEA-4479-9FC2-C8F08F689FA9}"/>
              </a:ext>
            </a:extLst>
          </p:cNvPr>
          <p:cNvSpPr>
            <a:spLocks noGrp="1"/>
          </p:cNvSpPr>
          <p:nvPr>
            <p:ph type="dt" sz="half" idx="10"/>
          </p:nvPr>
        </p:nvSpPr>
        <p:spPr/>
        <p:txBody>
          <a:bodyPr/>
          <a:lstStyle>
            <a:lvl1pPr>
              <a:defRPr/>
            </a:lvl1pPr>
          </a:lstStyle>
          <a:p>
            <a:pPr>
              <a:defRPr/>
            </a:pPr>
            <a:fld id="{26BDDF80-5B30-4902-AE84-103A20DE6F86}" type="datetimeFigureOut">
              <a:rPr lang="ja-JP" altLang="en-US"/>
              <a:pPr>
                <a:defRPr/>
              </a:pPr>
              <a:t>2024/3/19</a:t>
            </a:fld>
            <a:endParaRPr lang="ja-JP" altLang="en-US" dirty="0"/>
          </a:p>
        </p:txBody>
      </p:sp>
      <p:sp>
        <p:nvSpPr>
          <p:cNvPr id="6" name="Footer Placeholder 4">
            <a:extLst>
              <a:ext uri="{FF2B5EF4-FFF2-40B4-BE49-F238E27FC236}">
                <a16:creationId xmlns:a16="http://schemas.microsoft.com/office/drawing/2014/main" id="{CAF77587-D6DE-4620-9639-4CD08C757E80}"/>
              </a:ext>
            </a:extLst>
          </p:cNvPr>
          <p:cNvSpPr>
            <a:spLocks noGrp="1"/>
          </p:cNvSpPr>
          <p:nvPr>
            <p:ph type="ftr" sz="quarter" idx="11"/>
          </p:nvPr>
        </p:nvSpPr>
        <p:spPr/>
        <p:txBody>
          <a:bodyPr/>
          <a:lstStyle>
            <a:lvl1pPr>
              <a:defRPr/>
            </a:lvl1pPr>
          </a:lstStyle>
          <a:p>
            <a:pPr>
              <a:defRPr/>
            </a:pPr>
            <a:endParaRPr lang="ja-JP" altLang="en-US" dirty="0"/>
          </a:p>
        </p:txBody>
      </p:sp>
      <p:sp>
        <p:nvSpPr>
          <p:cNvPr id="7" name="Slide Number Placeholder 5">
            <a:extLst>
              <a:ext uri="{FF2B5EF4-FFF2-40B4-BE49-F238E27FC236}">
                <a16:creationId xmlns:a16="http://schemas.microsoft.com/office/drawing/2014/main" id="{22E719D3-40C3-4F68-8C6F-5BC08664F25C}"/>
              </a:ext>
            </a:extLst>
          </p:cNvPr>
          <p:cNvSpPr>
            <a:spLocks noGrp="1"/>
          </p:cNvSpPr>
          <p:nvPr>
            <p:ph type="sldNum" sz="quarter" idx="12"/>
          </p:nvPr>
        </p:nvSpPr>
        <p:spPr/>
        <p:txBody>
          <a:bodyPr/>
          <a:lstStyle>
            <a:lvl1pPr>
              <a:defRPr/>
            </a:lvl1pPr>
          </a:lstStyle>
          <a:p>
            <a:pPr>
              <a:defRPr/>
            </a:pPr>
            <a:fld id="{EB2ECD29-8BA6-497E-A7F8-E332EAF8CEB2}" type="slidenum">
              <a:rPr lang="ja-JP" altLang="en-US"/>
              <a:pPr>
                <a:defRPr/>
              </a:pPr>
              <a:t>‹#›</a:t>
            </a:fld>
            <a:endParaRPr lang="ja-JP" altLang="en-US" dirty="0"/>
          </a:p>
        </p:txBody>
      </p:sp>
    </p:spTree>
    <p:extLst>
      <p:ext uri="{BB962C8B-B14F-4D97-AF65-F5344CB8AC3E}">
        <p14:creationId xmlns:p14="http://schemas.microsoft.com/office/powerpoint/2010/main" val="2004234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A738C379-ABF1-43F8-9657-7EEC823EBA7C}"/>
              </a:ext>
            </a:extLst>
          </p:cNvPr>
          <p:cNvSpPr>
            <a:spLocks noGrp="1"/>
          </p:cNvSpPr>
          <p:nvPr>
            <p:ph type="dt" sz="half" idx="10"/>
          </p:nvPr>
        </p:nvSpPr>
        <p:spPr/>
        <p:txBody>
          <a:bodyPr/>
          <a:lstStyle>
            <a:lvl1pPr>
              <a:defRPr/>
            </a:lvl1pPr>
          </a:lstStyle>
          <a:p>
            <a:pPr>
              <a:defRPr/>
            </a:pPr>
            <a:fld id="{E3CA588B-2069-489B-8D2B-99323BBBAC8F}" type="datetimeFigureOut">
              <a:rPr lang="ja-JP" altLang="en-US"/>
              <a:pPr>
                <a:defRPr/>
              </a:pPr>
              <a:t>2024/3/19</a:t>
            </a:fld>
            <a:endParaRPr lang="ja-JP" altLang="en-US" dirty="0"/>
          </a:p>
        </p:txBody>
      </p:sp>
      <p:sp>
        <p:nvSpPr>
          <p:cNvPr id="8" name="Footer Placeholder 4">
            <a:extLst>
              <a:ext uri="{FF2B5EF4-FFF2-40B4-BE49-F238E27FC236}">
                <a16:creationId xmlns:a16="http://schemas.microsoft.com/office/drawing/2014/main" id="{FC2C1D5D-49E4-4DA7-93E8-573CC5929996}"/>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5">
            <a:extLst>
              <a:ext uri="{FF2B5EF4-FFF2-40B4-BE49-F238E27FC236}">
                <a16:creationId xmlns:a16="http://schemas.microsoft.com/office/drawing/2014/main" id="{DF920A6D-B17D-46BA-9AE3-F2599C297C09}"/>
              </a:ext>
            </a:extLst>
          </p:cNvPr>
          <p:cNvSpPr>
            <a:spLocks noGrp="1"/>
          </p:cNvSpPr>
          <p:nvPr>
            <p:ph type="sldNum" sz="quarter" idx="12"/>
          </p:nvPr>
        </p:nvSpPr>
        <p:spPr/>
        <p:txBody>
          <a:bodyPr/>
          <a:lstStyle>
            <a:lvl1pPr>
              <a:defRPr/>
            </a:lvl1pPr>
          </a:lstStyle>
          <a:p>
            <a:pPr>
              <a:defRPr/>
            </a:pPr>
            <a:fld id="{22395C67-6440-4FB4-B3FB-BBD261267579}" type="slidenum">
              <a:rPr lang="ja-JP" altLang="en-US"/>
              <a:pPr>
                <a:defRPr/>
              </a:pPr>
              <a:t>‹#›</a:t>
            </a:fld>
            <a:endParaRPr lang="ja-JP" altLang="en-US" dirty="0"/>
          </a:p>
        </p:txBody>
      </p:sp>
    </p:spTree>
    <p:extLst>
      <p:ext uri="{BB962C8B-B14F-4D97-AF65-F5344CB8AC3E}">
        <p14:creationId xmlns:p14="http://schemas.microsoft.com/office/powerpoint/2010/main" val="185338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AFCEB5E5-0BCE-42F7-A654-2255B36CE3D5}"/>
              </a:ext>
            </a:extLst>
          </p:cNvPr>
          <p:cNvSpPr>
            <a:spLocks noGrp="1"/>
          </p:cNvSpPr>
          <p:nvPr>
            <p:ph type="dt" sz="half" idx="10"/>
          </p:nvPr>
        </p:nvSpPr>
        <p:spPr/>
        <p:txBody>
          <a:bodyPr/>
          <a:lstStyle>
            <a:lvl1pPr>
              <a:defRPr/>
            </a:lvl1pPr>
          </a:lstStyle>
          <a:p>
            <a:pPr>
              <a:defRPr/>
            </a:pPr>
            <a:fld id="{38539B65-AC6B-4BCF-A2BF-BFB0674B0E03}" type="datetimeFigureOut">
              <a:rPr lang="ja-JP" altLang="en-US"/>
              <a:pPr>
                <a:defRPr/>
              </a:pPr>
              <a:t>2024/3/19</a:t>
            </a:fld>
            <a:endParaRPr lang="ja-JP" altLang="en-US" dirty="0"/>
          </a:p>
        </p:txBody>
      </p:sp>
      <p:sp>
        <p:nvSpPr>
          <p:cNvPr id="4" name="Footer Placeholder 4">
            <a:extLst>
              <a:ext uri="{FF2B5EF4-FFF2-40B4-BE49-F238E27FC236}">
                <a16:creationId xmlns:a16="http://schemas.microsoft.com/office/drawing/2014/main" id="{B4C63302-1470-40B4-82D3-82D191145F7C}"/>
              </a:ext>
            </a:extLst>
          </p:cNvPr>
          <p:cNvSpPr>
            <a:spLocks noGrp="1"/>
          </p:cNvSpPr>
          <p:nvPr>
            <p:ph type="ftr" sz="quarter" idx="11"/>
          </p:nvPr>
        </p:nvSpPr>
        <p:spPr/>
        <p:txBody>
          <a:bodyPr/>
          <a:lstStyle>
            <a:lvl1pPr>
              <a:defRPr/>
            </a:lvl1pPr>
          </a:lstStyle>
          <a:p>
            <a:pPr>
              <a:defRPr/>
            </a:pPr>
            <a:endParaRPr lang="ja-JP" altLang="en-US" dirty="0"/>
          </a:p>
        </p:txBody>
      </p:sp>
      <p:sp>
        <p:nvSpPr>
          <p:cNvPr id="5" name="Slide Number Placeholder 5">
            <a:extLst>
              <a:ext uri="{FF2B5EF4-FFF2-40B4-BE49-F238E27FC236}">
                <a16:creationId xmlns:a16="http://schemas.microsoft.com/office/drawing/2014/main" id="{2D6F3133-4502-4031-847F-0915B9217D1A}"/>
              </a:ext>
            </a:extLst>
          </p:cNvPr>
          <p:cNvSpPr>
            <a:spLocks noGrp="1"/>
          </p:cNvSpPr>
          <p:nvPr>
            <p:ph type="sldNum" sz="quarter" idx="12"/>
          </p:nvPr>
        </p:nvSpPr>
        <p:spPr/>
        <p:txBody>
          <a:bodyPr/>
          <a:lstStyle>
            <a:lvl1pPr>
              <a:defRPr/>
            </a:lvl1pPr>
          </a:lstStyle>
          <a:p>
            <a:pPr>
              <a:defRPr/>
            </a:pPr>
            <a:fld id="{070F8A67-119F-4712-BC4A-4848163D2717}" type="slidenum">
              <a:rPr lang="ja-JP" altLang="en-US"/>
              <a:pPr>
                <a:defRPr/>
              </a:pPr>
              <a:t>‹#›</a:t>
            </a:fld>
            <a:endParaRPr lang="ja-JP" altLang="en-US" dirty="0"/>
          </a:p>
        </p:txBody>
      </p:sp>
    </p:spTree>
    <p:extLst>
      <p:ext uri="{BB962C8B-B14F-4D97-AF65-F5344CB8AC3E}">
        <p14:creationId xmlns:p14="http://schemas.microsoft.com/office/powerpoint/2010/main" val="124382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9213D24-46EE-4A23-9802-44134926DEC9}"/>
              </a:ext>
            </a:extLst>
          </p:cNvPr>
          <p:cNvSpPr/>
          <p:nvPr/>
        </p:nvSpPr>
        <p:spPr>
          <a:xfrm>
            <a:off x="3175" y="6400800"/>
            <a:ext cx="9140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5">
            <a:extLst>
              <a:ext uri="{FF2B5EF4-FFF2-40B4-BE49-F238E27FC236}">
                <a16:creationId xmlns:a16="http://schemas.microsoft.com/office/drawing/2014/main" id="{49DF1D9C-0780-4F6B-8FF2-D8C85BB18A00}"/>
              </a:ext>
            </a:extLst>
          </p:cNvPr>
          <p:cNvSpPr/>
          <p:nvPr/>
        </p:nvSpPr>
        <p:spPr>
          <a:xfrm>
            <a:off x="0" y="6334125"/>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F0D9EC01-FFAF-43FC-AB42-7CEB0E01FE08}"/>
              </a:ext>
            </a:extLst>
          </p:cNvPr>
          <p:cNvSpPr>
            <a:spLocks noGrp="1"/>
          </p:cNvSpPr>
          <p:nvPr>
            <p:ph type="dt" sz="half" idx="10"/>
          </p:nvPr>
        </p:nvSpPr>
        <p:spPr/>
        <p:txBody>
          <a:bodyPr/>
          <a:lstStyle>
            <a:lvl1pPr>
              <a:defRPr/>
            </a:lvl1pPr>
          </a:lstStyle>
          <a:p>
            <a:pPr>
              <a:defRPr/>
            </a:pPr>
            <a:fld id="{F015AE76-9D11-4706-AC6B-D5B7F8FCA46E}" type="datetimeFigureOut">
              <a:rPr lang="ja-JP" altLang="en-US"/>
              <a:pPr>
                <a:defRPr/>
              </a:pPr>
              <a:t>2024/3/19</a:t>
            </a:fld>
            <a:endParaRPr lang="ja-JP" altLang="en-US" dirty="0"/>
          </a:p>
        </p:txBody>
      </p:sp>
      <p:sp>
        <p:nvSpPr>
          <p:cNvPr id="5" name="Footer Placeholder 7">
            <a:extLst>
              <a:ext uri="{FF2B5EF4-FFF2-40B4-BE49-F238E27FC236}">
                <a16:creationId xmlns:a16="http://schemas.microsoft.com/office/drawing/2014/main" id="{187E3CE6-CB86-4AE1-AE3E-0C7BCCE06EEB}"/>
              </a:ext>
            </a:extLst>
          </p:cNvPr>
          <p:cNvSpPr>
            <a:spLocks noGrp="1"/>
          </p:cNvSpPr>
          <p:nvPr>
            <p:ph type="ftr" sz="quarter" idx="11"/>
          </p:nvPr>
        </p:nvSpPr>
        <p:spPr/>
        <p:txBody>
          <a:bodyPr/>
          <a:lstStyle>
            <a:lvl1pPr>
              <a:defRPr>
                <a:solidFill>
                  <a:srgbClr val="FFFFFF"/>
                </a:solidFill>
              </a:defRPr>
            </a:lvl1pPr>
          </a:lstStyle>
          <a:p>
            <a:pPr>
              <a:defRPr/>
            </a:pPr>
            <a:endParaRPr lang="ja-JP" altLang="en-US" dirty="0"/>
          </a:p>
        </p:txBody>
      </p:sp>
      <p:sp>
        <p:nvSpPr>
          <p:cNvPr id="6" name="Slide Number Placeholder 8">
            <a:extLst>
              <a:ext uri="{FF2B5EF4-FFF2-40B4-BE49-F238E27FC236}">
                <a16:creationId xmlns:a16="http://schemas.microsoft.com/office/drawing/2014/main" id="{DC4F1675-CE07-4B46-AF37-FBD621C53F69}"/>
              </a:ext>
            </a:extLst>
          </p:cNvPr>
          <p:cNvSpPr>
            <a:spLocks noGrp="1"/>
          </p:cNvSpPr>
          <p:nvPr>
            <p:ph type="sldNum" sz="quarter" idx="12"/>
          </p:nvPr>
        </p:nvSpPr>
        <p:spPr/>
        <p:txBody>
          <a:bodyPr/>
          <a:lstStyle>
            <a:lvl1pPr>
              <a:defRPr/>
            </a:lvl1pPr>
          </a:lstStyle>
          <a:p>
            <a:pPr>
              <a:defRPr/>
            </a:pPr>
            <a:fld id="{50FF0F85-4912-46F2-89FE-8B1AA6F0D9DF}" type="slidenum">
              <a:rPr lang="ja-JP" altLang="en-US"/>
              <a:pPr>
                <a:defRPr/>
              </a:pPr>
              <a:t>‹#›</a:t>
            </a:fld>
            <a:endParaRPr lang="ja-JP" altLang="en-US" dirty="0"/>
          </a:p>
        </p:txBody>
      </p:sp>
    </p:spTree>
    <p:extLst>
      <p:ext uri="{BB962C8B-B14F-4D97-AF65-F5344CB8AC3E}">
        <p14:creationId xmlns:p14="http://schemas.microsoft.com/office/powerpoint/2010/main" val="3580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81B80F-F3BA-4231-9744-1001F3D41EF2}"/>
              </a:ext>
            </a:extLst>
          </p:cNvPr>
          <p:cNvSpPr/>
          <p:nvPr/>
        </p:nvSpPr>
        <p:spPr>
          <a:xfrm>
            <a:off x="0" y="0"/>
            <a:ext cx="30384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3D4BF9CD-A2E0-4644-A766-9E45C305F541}"/>
              </a:ext>
            </a:extLst>
          </p:cNvPr>
          <p:cNvSpPr/>
          <p:nvPr/>
        </p:nvSpPr>
        <p:spPr>
          <a:xfrm>
            <a:off x="3030538" y="0"/>
            <a:ext cx="476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63251431-2607-4BCA-87C1-985C7665C1CF}"/>
              </a:ext>
            </a:extLst>
          </p:cNvPr>
          <p:cNvSpPr>
            <a:spLocks noGrp="1"/>
          </p:cNvSpPr>
          <p:nvPr>
            <p:ph type="dt" sz="half" idx="10"/>
          </p:nvPr>
        </p:nvSpPr>
        <p:spPr>
          <a:xfrm>
            <a:off x="349250" y="6459538"/>
            <a:ext cx="1963738" cy="365125"/>
          </a:xfrm>
        </p:spPr>
        <p:txBody>
          <a:bodyPr/>
          <a:lstStyle>
            <a:lvl1pPr algn="l">
              <a:defRPr/>
            </a:lvl1pPr>
          </a:lstStyle>
          <a:p>
            <a:pPr>
              <a:defRPr/>
            </a:pPr>
            <a:fld id="{6FE862A0-8048-4DDC-9318-AA08AC92699B}"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651D9119-0EA8-4D36-8D21-17F162B1BE64}"/>
              </a:ext>
            </a:extLst>
          </p:cNvPr>
          <p:cNvSpPr>
            <a:spLocks noGrp="1"/>
          </p:cNvSpPr>
          <p:nvPr>
            <p:ph type="ftr" sz="quarter" idx="11"/>
          </p:nvPr>
        </p:nvSpPr>
        <p:spPr>
          <a:xfrm>
            <a:off x="3600450" y="6459538"/>
            <a:ext cx="3486150" cy="365125"/>
          </a:xfrm>
        </p:spPr>
        <p:txBody>
          <a:bodyPr/>
          <a:lstStyle>
            <a:lvl1pPr algn="l">
              <a:defRPr>
                <a:solidFill>
                  <a:schemeClr val="tx2"/>
                </a:solidFill>
              </a:defRPr>
            </a:lvl1pPr>
          </a:lstStyle>
          <a:p>
            <a:pPr>
              <a:defRPr/>
            </a:pPr>
            <a:endParaRPr lang="ja-JP" altLang="en-US" dirty="0"/>
          </a:p>
        </p:txBody>
      </p:sp>
      <p:sp>
        <p:nvSpPr>
          <p:cNvPr id="9" name="Slide Number Placeholder 6">
            <a:extLst>
              <a:ext uri="{FF2B5EF4-FFF2-40B4-BE49-F238E27FC236}">
                <a16:creationId xmlns:a16="http://schemas.microsoft.com/office/drawing/2014/main" id="{7550F4F4-ECC0-47D0-8DC9-32B01BC94B67}"/>
              </a:ext>
            </a:extLst>
          </p:cNvPr>
          <p:cNvSpPr>
            <a:spLocks noGrp="1"/>
          </p:cNvSpPr>
          <p:nvPr>
            <p:ph type="sldNum" sz="quarter" idx="12"/>
          </p:nvPr>
        </p:nvSpPr>
        <p:spPr/>
        <p:txBody>
          <a:bodyPr/>
          <a:lstStyle>
            <a:lvl1pPr>
              <a:defRPr>
                <a:solidFill>
                  <a:schemeClr val="tx2"/>
                </a:solidFill>
              </a:defRPr>
            </a:lvl1pPr>
          </a:lstStyle>
          <a:p>
            <a:pPr>
              <a:defRPr/>
            </a:pPr>
            <a:fld id="{BF7A6027-1DCC-42C2-80C0-36235E326387}" type="slidenum">
              <a:rPr lang="ja-JP" altLang="en-US"/>
              <a:pPr>
                <a:defRPr/>
              </a:pPr>
              <a:t>‹#›</a:t>
            </a:fld>
            <a:endParaRPr lang="ja-JP" altLang="en-US" dirty="0"/>
          </a:p>
        </p:txBody>
      </p:sp>
    </p:spTree>
    <p:extLst>
      <p:ext uri="{BB962C8B-B14F-4D97-AF65-F5344CB8AC3E}">
        <p14:creationId xmlns:p14="http://schemas.microsoft.com/office/powerpoint/2010/main" val="280597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D6A7FA-1081-4F58-871A-976DEF0D60CD}"/>
              </a:ext>
            </a:extLst>
          </p:cNvPr>
          <p:cNvSpPr/>
          <p:nvPr/>
        </p:nvSpPr>
        <p:spPr>
          <a:xfrm>
            <a:off x="0" y="4953000"/>
            <a:ext cx="9142413"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a:extLst>
              <a:ext uri="{FF2B5EF4-FFF2-40B4-BE49-F238E27FC236}">
                <a16:creationId xmlns:a16="http://schemas.microsoft.com/office/drawing/2014/main" id="{2047D228-C4B6-41FB-B12F-5FA733AED9F1}"/>
              </a:ext>
            </a:extLst>
          </p:cNvPr>
          <p:cNvSpPr/>
          <p:nvPr/>
        </p:nvSpPr>
        <p:spPr>
          <a:xfrm>
            <a:off x="0" y="4914900"/>
            <a:ext cx="9142413"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図を追加</a:t>
            </a:r>
            <a:endParaRPr lang="en-US" noProof="0"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a:extLst>
              <a:ext uri="{FF2B5EF4-FFF2-40B4-BE49-F238E27FC236}">
                <a16:creationId xmlns:a16="http://schemas.microsoft.com/office/drawing/2014/main" id="{C3AE2498-ACA3-40D9-8A1D-3520E034E224}"/>
              </a:ext>
            </a:extLst>
          </p:cNvPr>
          <p:cNvSpPr>
            <a:spLocks noGrp="1"/>
          </p:cNvSpPr>
          <p:nvPr>
            <p:ph type="dt" sz="half" idx="10"/>
          </p:nvPr>
        </p:nvSpPr>
        <p:spPr/>
        <p:txBody>
          <a:bodyPr/>
          <a:lstStyle>
            <a:lvl1pPr>
              <a:defRPr/>
            </a:lvl1pPr>
          </a:lstStyle>
          <a:p>
            <a:pPr>
              <a:defRPr/>
            </a:pPr>
            <a:fld id="{FF22FC5C-608D-4A23-B098-2AD59289ABC1}" type="datetimeFigureOut">
              <a:rPr lang="ja-JP" altLang="en-US"/>
              <a:pPr>
                <a:defRPr/>
              </a:pPr>
              <a:t>2024/3/19</a:t>
            </a:fld>
            <a:endParaRPr lang="ja-JP" altLang="en-US" dirty="0"/>
          </a:p>
        </p:txBody>
      </p:sp>
      <p:sp>
        <p:nvSpPr>
          <p:cNvPr id="8" name="Footer Placeholder 5">
            <a:extLst>
              <a:ext uri="{FF2B5EF4-FFF2-40B4-BE49-F238E27FC236}">
                <a16:creationId xmlns:a16="http://schemas.microsoft.com/office/drawing/2014/main" id="{622F417B-2BBD-41F1-BB5C-8CD5872AEC45}"/>
              </a:ext>
            </a:extLst>
          </p:cNvPr>
          <p:cNvSpPr>
            <a:spLocks noGrp="1"/>
          </p:cNvSpPr>
          <p:nvPr>
            <p:ph type="ftr" sz="quarter" idx="11"/>
          </p:nvPr>
        </p:nvSpPr>
        <p:spPr/>
        <p:txBody>
          <a:bodyPr/>
          <a:lstStyle>
            <a:lvl1pPr>
              <a:defRPr/>
            </a:lvl1pPr>
          </a:lstStyle>
          <a:p>
            <a:pPr>
              <a:defRPr/>
            </a:pPr>
            <a:endParaRPr lang="ja-JP" altLang="en-US" dirty="0"/>
          </a:p>
        </p:txBody>
      </p:sp>
      <p:sp>
        <p:nvSpPr>
          <p:cNvPr id="9" name="Slide Number Placeholder 6">
            <a:extLst>
              <a:ext uri="{FF2B5EF4-FFF2-40B4-BE49-F238E27FC236}">
                <a16:creationId xmlns:a16="http://schemas.microsoft.com/office/drawing/2014/main" id="{FEEF7408-2BBC-4B38-BD08-A01B2868CB6D}"/>
              </a:ext>
            </a:extLst>
          </p:cNvPr>
          <p:cNvSpPr>
            <a:spLocks noGrp="1"/>
          </p:cNvSpPr>
          <p:nvPr>
            <p:ph type="sldNum" sz="quarter" idx="12"/>
          </p:nvPr>
        </p:nvSpPr>
        <p:spPr/>
        <p:txBody>
          <a:bodyPr/>
          <a:lstStyle>
            <a:lvl1pPr>
              <a:defRPr/>
            </a:lvl1pPr>
          </a:lstStyle>
          <a:p>
            <a:pPr>
              <a:defRPr/>
            </a:pPr>
            <a:fld id="{03FA470D-05D2-4144-B0EF-282E4F2D35F8}" type="slidenum">
              <a:rPr lang="ja-JP" altLang="en-US"/>
              <a:pPr>
                <a:defRPr/>
              </a:pPr>
              <a:t>‹#›</a:t>
            </a:fld>
            <a:endParaRPr lang="ja-JP" altLang="en-US" dirty="0"/>
          </a:p>
        </p:txBody>
      </p:sp>
    </p:spTree>
    <p:extLst>
      <p:ext uri="{BB962C8B-B14F-4D97-AF65-F5344CB8AC3E}">
        <p14:creationId xmlns:p14="http://schemas.microsoft.com/office/powerpoint/2010/main" val="404985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403917-664D-43BB-A38F-009842E80494}"/>
              </a:ext>
            </a:extLst>
          </p:cNvPr>
          <p:cNvSpPr/>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CC95C00-9A43-460B-ADE5-751BC5A1BC94}"/>
              </a:ext>
            </a:extLst>
          </p:cNvPr>
          <p:cNvSpPr/>
          <p:nvPr/>
        </p:nvSpPr>
        <p:spPr>
          <a:xfrm>
            <a:off x="0" y="6334125"/>
            <a:ext cx="9144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23081B2-A7AA-48E5-AC8F-2893546AD8A6}"/>
              </a:ext>
            </a:extLst>
          </p:cNvPr>
          <p:cNvSpPr>
            <a:spLocks noGrp="1"/>
          </p:cNvSpPr>
          <p:nvPr>
            <p:ph type="title"/>
          </p:nvPr>
        </p:nvSpPr>
        <p:spPr>
          <a:xfrm>
            <a:off x="822325" y="287338"/>
            <a:ext cx="7543800" cy="144938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1029" name="Text Placeholder 2">
            <a:extLst>
              <a:ext uri="{FF2B5EF4-FFF2-40B4-BE49-F238E27FC236}">
                <a16:creationId xmlns:a16="http://schemas.microsoft.com/office/drawing/2014/main" id="{8E9975E7-B1FF-4363-81DA-6249AE0E2513}"/>
              </a:ext>
            </a:extLst>
          </p:cNvPr>
          <p:cNvSpPr>
            <a:spLocks noGrp="1"/>
          </p:cNvSpPr>
          <p:nvPr>
            <p:ph type="body" idx="1"/>
          </p:nvPr>
        </p:nvSpPr>
        <p:spPr bwMode="auto">
          <a:xfrm>
            <a:off x="822325" y="1846263"/>
            <a:ext cx="75438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277DEB86-BBDA-4E18-BB46-A30336C5F7D2}"/>
              </a:ext>
            </a:extLst>
          </p:cNvPr>
          <p:cNvSpPr>
            <a:spLocks noGrp="1"/>
          </p:cNvSpPr>
          <p:nvPr>
            <p:ph type="dt" sz="half" idx="2"/>
          </p:nvPr>
        </p:nvSpPr>
        <p:spPr>
          <a:xfrm>
            <a:off x="822325" y="6459538"/>
            <a:ext cx="18542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ea typeface="+mn-ea"/>
              </a:defRPr>
            </a:lvl1pPr>
          </a:lstStyle>
          <a:p>
            <a:pPr>
              <a:defRPr/>
            </a:pPr>
            <a:fld id="{8B524BCC-B537-4EBE-8945-00D2B38E526D}" type="datetimeFigureOut">
              <a:rPr lang="ja-JP" altLang="en-US"/>
              <a:pPr>
                <a:defRPr/>
              </a:pPr>
              <a:t>2024/3/19</a:t>
            </a:fld>
            <a:endParaRPr lang="ja-JP" altLang="en-US" dirty="0"/>
          </a:p>
        </p:txBody>
      </p:sp>
      <p:sp>
        <p:nvSpPr>
          <p:cNvPr id="5" name="Footer Placeholder 4">
            <a:extLst>
              <a:ext uri="{FF2B5EF4-FFF2-40B4-BE49-F238E27FC236}">
                <a16:creationId xmlns:a16="http://schemas.microsoft.com/office/drawing/2014/main" id="{82D61C3C-E2B7-43DD-8D03-2989033D03D3}"/>
              </a:ext>
            </a:extLst>
          </p:cNvPr>
          <p:cNvSpPr>
            <a:spLocks noGrp="1"/>
          </p:cNvSpPr>
          <p:nvPr>
            <p:ph type="ftr" sz="quarter" idx="3"/>
          </p:nvPr>
        </p:nvSpPr>
        <p:spPr>
          <a:xfrm>
            <a:off x="2765425" y="6459538"/>
            <a:ext cx="36163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ea typeface="+mn-ea"/>
              </a:defRPr>
            </a:lvl1pPr>
          </a:lstStyle>
          <a:p>
            <a:pPr>
              <a:defRPr/>
            </a:pPr>
            <a:endParaRPr lang="ja-JP" altLang="en-US" dirty="0"/>
          </a:p>
        </p:txBody>
      </p:sp>
      <p:sp>
        <p:nvSpPr>
          <p:cNvPr id="6" name="Slide Number Placeholder 5">
            <a:extLst>
              <a:ext uri="{FF2B5EF4-FFF2-40B4-BE49-F238E27FC236}">
                <a16:creationId xmlns:a16="http://schemas.microsoft.com/office/drawing/2014/main" id="{86731B19-99D7-4937-931D-B28CA2F61672}"/>
              </a:ext>
            </a:extLst>
          </p:cNvPr>
          <p:cNvSpPr>
            <a:spLocks noGrp="1"/>
          </p:cNvSpPr>
          <p:nvPr>
            <p:ph type="sldNum" sz="quarter" idx="4"/>
          </p:nvPr>
        </p:nvSpPr>
        <p:spPr>
          <a:xfrm>
            <a:off x="7424738" y="6459538"/>
            <a:ext cx="9842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pPr>
              <a:defRPr/>
            </a:pPr>
            <a:fld id="{ABA67F97-3AEF-4DE9-A0B2-5D3E2E964324}" type="slidenum">
              <a:rPr lang="ja-JP" altLang="en-US"/>
              <a:pPr>
                <a:defRPr/>
              </a:pPr>
              <a:t>‹#›</a:t>
            </a:fld>
            <a:endParaRPr lang="ja-JP" altLang="en-US" dirty="0"/>
          </a:p>
        </p:txBody>
      </p:sp>
      <p:cxnSp>
        <p:nvCxnSpPr>
          <p:cNvPr id="10" name="Straight Connector 9">
            <a:extLst>
              <a:ext uri="{FF2B5EF4-FFF2-40B4-BE49-F238E27FC236}">
                <a16:creationId xmlns:a16="http://schemas.microsoft.com/office/drawing/2014/main" id="{E64DFAF1-D9D7-4319-8636-7522CFF8B3AE}"/>
              </a:ext>
            </a:extLst>
          </p:cNvPr>
          <p:cNvCxnSpPr/>
          <p:nvPr/>
        </p:nvCxnSpPr>
        <p:spPr>
          <a:xfrm>
            <a:off x="895350" y="1738313"/>
            <a:ext cx="74755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259" r:id="rId1"/>
    <p:sldLayoutId id="2147484254" r:id="rId2"/>
    <p:sldLayoutId id="2147484260" r:id="rId3"/>
    <p:sldLayoutId id="2147484255" r:id="rId4"/>
    <p:sldLayoutId id="2147484256" r:id="rId5"/>
    <p:sldLayoutId id="2147484257" r:id="rId6"/>
    <p:sldLayoutId id="2147484261" r:id="rId7"/>
    <p:sldLayoutId id="2147484262" r:id="rId8"/>
    <p:sldLayoutId id="2147484263" r:id="rId9"/>
    <p:sldLayoutId id="2147484258" r:id="rId10"/>
    <p:sldLayoutId id="2147484264" r:id="rId11"/>
    <p:sldLayoutId id="2147484265" r:id="rId12"/>
  </p:sldLayoutIdLst>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ea typeface="ＭＳ Ｐゴシック" panose="020B0600070205080204" pitchFamily="50" charset="-128"/>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0DAAB-D5C8-4D60-89F7-F1E9AF580F3B}"/>
              </a:ext>
            </a:extLst>
          </p:cNvPr>
          <p:cNvSpPr>
            <a:spLocks noGrp="1"/>
          </p:cNvSpPr>
          <p:nvPr>
            <p:ph type="ctrTitle"/>
          </p:nvPr>
        </p:nvSpPr>
        <p:spPr>
          <a:xfrm>
            <a:off x="86139" y="1642664"/>
            <a:ext cx="8971722" cy="2707433"/>
          </a:xfrm>
          <a:noFill/>
        </p:spPr>
        <p:txBody>
          <a:bodyPr anchor="ctr" anchorCtr="0">
            <a:noAutofit/>
          </a:bodyPr>
          <a:lstStyle/>
          <a:p>
            <a:pPr algn="ctr" eaLnBrk="1" fontAlgn="auto" hangingPunct="1">
              <a:spcAft>
                <a:spcPts val="0"/>
              </a:spcAft>
              <a:defRPr/>
            </a:pPr>
            <a:r>
              <a:rPr lang="zh-TW" altLang="en-US" sz="6600" b="1" dirty="0">
                <a:solidFill>
                  <a:schemeClr val="tx1"/>
                </a:solidFill>
                <a:latin typeface="ＭＳ ゴシック" panose="020B0609070205080204" pitchFamily="49" charset="-128"/>
                <a:ea typeface="ＭＳ ゴシック" panose="020B0609070205080204" pitchFamily="49" charset="-128"/>
              </a:rPr>
              <a:t>認定鳥獣捕獲等事業者講習会</a:t>
            </a:r>
            <a:endParaRPr lang="ja-JP" altLang="en-US" sz="6600" b="1" dirty="0">
              <a:solidFill>
                <a:schemeClr val="tx1"/>
              </a:solidFill>
              <a:latin typeface="ＭＳ ゴシック" panose="020B0609070205080204" pitchFamily="49" charset="-128"/>
              <a:ea typeface="ＭＳ ゴシック" panose="020B0609070205080204" pitchFamily="49" charset="-128"/>
            </a:endParaRPr>
          </a:p>
        </p:txBody>
      </p:sp>
      <p:sp>
        <p:nvSpPr>
          <p:cNvPr id="3" name="サブタイトル 2">
            <a:extLst>
              <a:ext uri="{FF2B5EF4-FFF2-40B4-BE49-F238E27FC236}">
                <a16:creationId xmlns:a16="http://schemas.microsoft.com/office/drawing/2014/main" id="{9A76557D-7CB2-43AF-80AA-EA5E5ACF91FC}"/>
              </a:ext>
            </a:extLst>
          </p:cNvPr>
          <p:cNvSpPr>
            <a:spLocks noGrp="1"/>
          </p:cNvSpPr>
          <p:nvPr>
            <p:ph type="subTitle" idx="1"/>
          </p:nvPr>
        </p:nvSpPr>
        <p:spPr>
          <a:xfrm>
            <a:off x="800100" y="4363349"/>
            <a:ext cx="7543800" cy="1143000"/>
          </a:xfrm>
          <a:noFill/>
        </p:spPr>
        <p:txBody>
          <a:bodyPr rtlCol="0" anchor="ctr" anchorCtr="0">
            <a:normAutofit/>
          </a:bodyPr>
          <a:lstStyle/>
          <a:p>
            <a:pPr algn="ctr" eaLnBrk="1" fontAlgn="auto" hangingPunct="1">
              <a:defRPr/>
            </a:pPr>
            <a:r>
              <a:rPr lang="ja-JP" altLang="en-US" sz="6000" b="1" dirty="0">
                <a:solidFill>
                  <a:schemeClr val="accent2">
                    <a:lumMod val="50000"/>
                  </a:schemeClr>
                </a:solidFill>
                <a:latin typeface="ＭＳ ゴシック" panose="020B0609070205080204" pitchFamily="49" charset="-128"/>
                <a:ea typeface="ＭＳ ゴシック" panose="020B0609070205080204" pitchFamily="49" charset="-128"/>
              </a:rPr>
              <a:t>技能知識講習編</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D71106-4C78-D7EC-7395-777FBF4BF1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685" y="3169492"/>
            <a:ext cx="6411415" cy="2808000"/>
          </a:xfrm>
          <a:prstGeom prst="rect">
            <a:avLst/>
          </a:prstGeom>
          <a:noFill/>
          <a:ln>
            <a:solidFill>
              <a:schemeClr val="tx1"/>
            </a:solidFill>
          </a:ln>
        </p:spPr>
      </p:pic>
      <p:sp>
        <p:nvSpPr>
          <p:cNvPr id="33794" name="コンテンツ プレースホルダー 2">
            <a:extLst>
              <a:ext uri="{FF2B5EF4-FFF2-40B4-BE49-F238E27FC236}">
                <a16:creationId xmlns:a16="http://schemas.microsoft.com/office/drawing/2014/main" id="{9D60A5AD-BACE-49E3-A00D-812FDA8418CC}"/>
              </a:ext>
            </a:extLst>
          </p:cNvPr>
          <p:cNvSpPr txBox="1">
            <a:spLocks/>
          </p:cNvSpPr>
          <p:nvPr/>
        </p:nvSpPr>
        <p:spPr bwMode="auto">
          <a:xfrm>
            <a:off x="0" y="424066"/>
            <a:ext cx="8974138" cy="135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latin typeface="ＭＳ ゴシック" panose="020B0609070205080204" pitchFamily="49" charset="-128"/>
                <a:ea typeface="ＭＳ ゴシック" panose="020B0609070205080204" pitchFamily="49" charset="-128"/>
              </a:rPr>
              <a:t>ニホンジカ・イノシシによる農作物被害　　</a:t>
            </a:r>
            <a:endParaRPr lang="en-US" altLang="ja-JP" sz="3600" u="sng"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solidFill>
                  <a:srgbClr val="404040"/>
                </a:solidFill>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全体の</a:t>
            </a:r>
            <a:r>
              <a:rPr lang="ja-JP" altLang="en-US" sz="3600" b="1" u="sng" dirty="0">
                <a:solidFill>
                  <a:srgbClr val="C00000"/>
                </a:solidFill>
                <a:latin typeface="ＭＳ ゴシック" panose="020B0609070205080204" pitchFamily="49" charset="-128"/>
                <a:ea typeface="ＭＳ ゴシック" panose="020B0609070205080204" pitchFamily="49" charset="-128"/>
              </a:rPr>
              <a:t>約６割</a:t>
            </a:r>
            <a:endParaRPr lang="en-US" altLang="ja-JP" sz="3600" b="1" u="sng" dirty="0">
              <a:solidFill>
                <a:srgbClr val="C00000"/>
              </a:solidFill>
              <a:latin typeface="ＭＳ ゴシック" panose="020B0609070205080204" pitchFamily="49" charset="-128"/>
              <a:ea typeface="ＭＳ ゴシック" panose="020B0609070205080204" pitchFamily="49" charset="-128"/>
            </a:endParaRPr>
          </a:p>
        </p:txBody>
      </p:sp>
      <p:sp>
        <p:nvSpPr>
          <p:cNvPr id="33796" name="テキスト ボックス 3">
            <a:extLst>
              <a:ext uri="{FF2B5EF4-FFF2-40B4-BE49-F238E27FC236}">
                <a16:creationId xmlns:a16="http://schemas.microsoft.com/office/drawing/2014/main" id="{2703AF20-10FF-49EC-8F4A-99D20AA17714}"/>
              </a:ext>
            </a:extLst>
          </p:cNvPr>
          <p:cNvSpPr txBox="1">
            <a:spLocks noChangeArrowheads="1"/>
          </p:cNvSpPr>
          <p:nvPr/>
        </p:nvSpPr>
        <p:spPr bwMode="auto">
          <a:xfrm>
            <a:off x="6585603" y="3297027"/>
            <a:ext cx="2525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dirty="0"/>
              <a:t>シカに食害されたダイズ</a:t>
            </a:r>
          </a:p>
        </p:txBody>
      </p:sp>
      <p:sp>
        <p:nvSpPr>
          <p:cNvPr id="33797" name="テキスト ボックス 16">
            <a:extLst>
              <a:ext uri="{FF2B5EF4-FFF2-40B4-BE49-F238E27FC236}">
                <a16:creationId xmlns:a16="http://schemas.microsoft.com/office/drawing/2014/main" id="{20B60391-26B0-47E4-AE51-F87875AE85B1}"/>
              </a:ext>
            </a:extLst>
          </p:cNvPr>
          <p:cNvSpPr txBox="1">
            <a:spLocks noChangeArrowheads="1"/>
          </p:cNvSpPr>
          <p:nvPr/>
        </p:nvSpPr>
        <p:spPr bwMode="auto">
          <a:xfrm>
            <a:off x="6156325" y="5977492"/>
            <a:ext cx="2987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dirty="0"/>
              <a:t>イノシシによる水稲の踏倒</a:t>
            </a:r>
          </a:p>
        </p:txBody>
      </p:sp>
      <p:sp>
        <p:nvSpPr>
          <p:cNvPr id="33799" name="テキスト ボックス 8">
            <a:extLst>
              <a:ext uri="{FF2B5EF4-FFF2-40B4-BE49-F238E27FC236}">
                <a16:creationId xmlns:a16="http://schemas.microsoft.com/office/drawing/2014/main" id="{5C77C558-1D4C-4E76-AC80-B5C39BD203ED}"/>
              </a:ext>
            </a:extLst>
          </p:cNvPr>
          <p:cNvSpPr txBox="1">
            <a:spLocks noChangeArrowheads="1"/>
          </p:cNvSpPr>
          <p:nvPr/>
        </p:nvSpPr>
        <p:spPr bwMode="auto">
          <a:xfrm>
            <a:off x="6731000" y="0"/>
            <a:ext cx="239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4-5</a:t>
            </a:r>
            <a:r>
              <a:rPr lang="ja-JP" altLang="en-US" sz="2000" dirty="0"/>
              <a:t>ページ</a:t>
            </a:r>
          </a:p>
        </p:txBody>
      </p:sp>
      <p:sp>
        <p:nvSpPr>
          <p:cNvPr id="33801" name="コンテンツ プレースホルダー 2">
            <a:extLst>
              <a:ext uri="{FF2B5EF4-FFF2-40B4-BE49-F238E27FC236}">
                <a16:creationId xmlns:a16="http://schemas.microsoft.com/office/drawing/2014/main" id="{963F6962-123F-43FB-8B83-6B9EEF763BA7}"/>
              </a:ext>
            </a:extLst>
          </p:cNvPr>
          <p:cNvSpPr txBox="1">
            <a:spLocks/>
          </p:cNvSpPr>
          <p:nvPr/>
        </p:nvSpPr>
        <p:spPr bwMode="auto">
          <a:xfrm>
            <a:off x="148200" y="2502952"/>
            <a:ext cx="4981732" cy="56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buFont typeface="Calibri" panose="020F0502020204030204" pitchFamily="34" charset="0"/>
              <a:buNone/>
            </a:pPr>
            <a:r>
              <a:rPr lang="ja-JP" altLang="en-US" sz="3200" b="1" dirty="0">
                <a:latin typeface="ＭＳ ゴシック" panose="020B0609070205080204" pitchFamily="49" charset="-128"/>
                <a:ea typeface="ＭＳ ゴシック" panose="020B0609070205080204" pitchFamily="49" charset="-128"/>
              </a:rPr>
              <a:t>農作物被害金額の推移</a:t>
            </a:r>
            <a:endParaRPr lang="en-US" altLang="ja-JP" sz="2800" b="1" dirty="0">
              <a:latin typeface="ＭＳ ゴシック" panose="020B0609070205080204" pitchFamily="49" charset="-128"/>
              <a:ea typeface="ＭＳ ゴシック" panose="020B0609070205080204" pitchFamily="49" charset="-128"/>
            </a:endParaRPr>
          </a:p>
        </p:txBody>
      </p:sp>
      <p:sp>
        <p:nvSpPr>
          <p:cNvPr id="10" name="コンテンツ プレースホルダー 2">
            <a:extLst>
              <a:ext uri="{FF2B5EF4-FFF2-40B4-BE49-F238E27FC236}">
                <a16:creationId xmlns:a16="http://schemas.microsoft.com/office/drawing/2014/main" id="{963F6962-123F-43FB-8B83-6B9EEF763BA7}"/>
              </a:ext>
            </a:extLst>
          </p:cNvPr>
          <p:cNvSpPr txBox="1">
            <a:spLocks/>
          </p:cNvSpPr>
          <p:nvPr/>
        </p:nvSpPr>
        <p:spPr bwMode="auto">
          <a:xfrm>
            <a:off x="4651190" y="6080678"/>
            <a:ext cx="1853745" cy="35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rgbClr val="99CB38"/>
              </a:buClr>
              <a:buSzPct val="100000"/>
              <a:buFont typeface="Calibri" panose="020F0502020204030204" pitchFamily="34" charset="0"/>
              <a:buNone/>
            </a:pPr>
            <a:r>
              <a:rPr lang="ja-JP" altLang="en-US" sz="1100" dirty="0">
                <a:solidFill>
                  <a:srgbClr val="404040"/>
                </a:solidFill>
              </a:rPr>
              <a:t>農林水産省ウェブサイトから</a:t>
            </a:r>
            <a:endParaRPr lang="en-US" altLang="ja-JP" sz="1100" dirty="0">
              <a:solidFill>
                <a:srgbClr val="404040"/>
              </a:solidFill>
            </a:endParaRPr>
          </a:p>
        </p:txBody>
      </p:sp>
      <p:sp>
        <p:nvSpPr>
          <p:cNvPr id="8" name="正方形/長方形 7">
            <a:extLst>
              <a:ext uri="{FF2B5EF4-FFF2-40B4-BE49-F238E27FC236}">
                <a16:creationId xmlns:a16="http://schemas.microsoft.com/office/drawing/2014/main" id="{8419D5C8-027D-A596-6200-15F415895B93}"/>
              </a:ext>
            </a:extLst>
          </p:cNvPr>
          <p:cNvSpPr/>
          <p:nvPr/>
        </p:nvSpPr>
        <p:spPr>
          <a:xfrm>
            <a:off x="4915802" y="3873139"/>
            <a:ext cx="396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四角形 6">
            <a:extLst>
              <a:ext uri="{FF2B5EF4-FFF2-40B4-BE49-F238E27FC236}">
                <a16:creationId xmlns:a16="http://schemas.microsoft.com/office/drawing/2014/main" id="{8C25F859-10C6-C8DF-2AC0-CD81A1AE1449}"/>
              </a:ext>
            </a:extLst>
          </p:cNvPr>
          <p:cNvSpPr/>
          <p:nvPr/>
        </p:nvSpPr>
        <p:spPr>
          <a:xfrm>
            <a:off x="4651190" y="2499358"/>
            <a:ext cx="1284051" cy="476006"/>
          </a:xfrm>
          <a:prstGeom prst="wedgeRectCallout">
            <a:avLst>
              <a:gd name="adj1" fmla="val -13967"/>
              <a:gd name="adj2" fmla="val 302745"/>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rgbClr val="C00000"/>
                </a:solidFill>
              </a:rPr>
              <a:t>156</a:t>
            </a:r>
            <a:r>
              <a:rPr kumimoji="1" lang="ja-JP" altLang="en-US" sz="2400" b="1" dirty="0">
                <a:solidFill>
                  <a:srgbClr val="C00000"/>
                </a:solidFill>
              </a:rPr>
              <a:t>億円</a:t>
            </a:r>
          </a:p>
        </p:txBody>
      </p:sp>
      <p:pic>
        <p:nvPicPr>
          <p:cNvPr id="33798" name="Picture 4">
            <a:extLst>
              <a:ext uri="{FF2B5EF4-FFF2-40B4-BE49-F238E27FC236}">
                <a16:creationId xmlns:a16="http://schemas.microsoft.com/office/drawing/2014/main" id="{913A1B19-908C-405B-A858-4ADF72E49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935" y="1339741"/>
            <a:ext cx="2639065"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図 1">
            <a:extLst>
              <a:ext uri="{FF2B5EF4-FFF2-40B4-BE49-F238E27FC236}">
                <a16:creationId xmlns:a16="http://schemas.microsoft.com/office/drawing/2014/main" id="{C96F2358-A8A7-4FFD-9599-85B877DE09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05867" y="4010090"/>
            <a:ext cx="2638133"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11">
            <a:extLst>
              <a:ext uri="{FF2B5EF4-FFF2-40B4-BE49-F238E27FC236}">
                <a16:creationId xmlns:a16="http://schemas.microsoft.com/office/drawing/2014/main" id="{73A7C1E0-2219-1A67-2ACB-1A4AFE91D1D7}"/>
              </a:ext>
            </a:extLst>
          </p:cNvPr>
          <p:cNvSpPr/>
          <p:nvPr/>
        </p:nvSpPr>
        <p:spPr>
          <a:xfrm>
            <a:off x="1507179" y="991306"/>
            <a:ext cx="1131887" cy="849313"/>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コンテンツ プレースホルダー 2">
            <a:extLst>
              <a:ext uri="{FF2B5EF4-FFF2-40B4-BE49-F238E27FC236}">
                <a16:creationId xmlns:a16="http://schemas.microsoft.com/office/drawing/2014/main" id="{4B4A6A06-A5A4-4323-AA18-8B9FE54F3C87}"/>
              </a:ext>
            </a:extLst>
          </p:cNvPr>
          <p:cNvSpPr txBox="1">
            <a:spLocks/>
          </p:cNvSpPr>
          <p:nvPr/>
        </p:nvSpPr>
        <p:spPr bwMode="auto">
          <a:xfrm>
            <a:off x="0" y="1018980"/>
            <a:ext cx="9882910" cy="7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600"/>
              </a:spcBef>
              <a:spcAft>
                <a:spcPts val="200"/>
              </a:spcAft>
              <a:buClr>
                <a:schemeClr val="accent1"/>
              </a:buClr>
              <a:buSzPct val="100000"/>
              <a:buFont typeface="Calibri" panose="020F0502020204030204" pitchFamily="34" charset="0"/>
              <a:buNone/>
            </a:pPr>
            <a:r>
              <a:rPr lang="ja-JP" altLang="en-US" sz="2800" dirty="0">
                <a:latin typeface="ＭＳ ゴシック" panose="020B0609070205080204" pitchFamily="49" charset="-128"/>
                <a:ea typeface="ＭＳ ゴシック" panose="020B0609070205080204" pitchFamily="49" charset="-128"/>
              </a:rPr>
              <a:t>　主要な野生鳥獣による森林被害面積（令和４年度）</a:t>
            </a:r>
            <a:endParaRPr lang="en-US" altLang="ja-JP" sz="2000" dirty="0">
              <a:latin typeface="ＭＳ ゴシック" panose="020B0609070205080204" pitchFamily="49" charset="-128"/>
              <a:ea typeface="ＭＳ ゴシック" panose="020B0609070205080204" pitchFamily="49" charset="-128"/>
            </a:endParaRPr>
          </a:p>
        </p:txBody>
      </p:sp>
      <p:pic>
        <p:nvPicPr>
          <p:cNvPr id="11268" name="図 1">
            <a:extLst>
              <a:ext uri="{FF2B5EF4-FFF2-40B4-BE49-F238E27FC236}">
                <a16:creationId xmlns:a16="http://schemas.microsoft.com/office/drawing/2014/main" id="{5B7DBE21-6795-40C2-AF5B-2D92C82C2491}"/>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34000" y="2801938"/>
            <a:ext cx="3681413" cy="2725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テキスト ボックス 6">
            <a:extLst>
              <a:ext uri="{FF2B5EF4-FFF2-40B4-BE49-F238E27FC236}">
                <a16:creationId xmlns:a16="http://schemas.microsoft.com/office/drawing/2014/main" id="{A88BEC46-6454-49D5-B6B2-48522FB9FBE9}"/>
              </a:ext>
            </a:extLst>
          </p:cNvPr>
          <p:cNvSpPr txBox="1">
            <a:spLocks noChangeArrowheads="1"/>
          </p:cNvSpPr>
          <p:nvPr/>
        </p:nvSpPr>
        <p:spPr bwMode="auto">
          <a:xfrm>
            <a:off x="6731000" y="0"/>
            <a:ext cx="2397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4-5</a:t>
            </a:r>
            <a:r>
              <a:rPr lang="ja-JP" altLang="en-US" sz="2000" dirty="0"/>
              <a:t>ページ</a:t>
            </a:r>
          </a:p>
        </p:txBody>
      </p:sp>
      <p:sp>
        <p:nvSpPr>
          <p:cNvPr id="11271" name="テキスト ボックス 2">
            <a:extLst>
              <a:ext uri="{FF2B5EF4-FFF2-40B4-BE49-F238E27FC236}">
                <a16:creationId xmlns:a16="http://schemas.microsoft.com/office/drawing/2014/main" id="{917B5F70-124F-486A-A84E-AAC816F32DBF}"/>
              </a:ext>
            </a:extLst>
          </p:cNvPr>
          <p:cNvSpPr txBox="1">
            <a:spLocks noChangeArrowheads="1"/>
          </p:cNvSpPr>
          <p:nvPr/>
        </p:nvSpPr>
        <p:spPr bwMode="auto">
          <a:xfrm>
            <a:off x="7395301" y="6005246"/>
            <a:ext cx="190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200" dirty="0"/>
              <a:t>林野庁ウェブサイトから</a:t>
            </a:r>
          </a:p>
        </p:txBody>
      </p:sp>
      <p:sp>
        <p:nvSpPr>
          <p:cNvPr id="5" name="テキスト ボックス 4">
            <a:extLst>
              <a:ext uri="{FF2B5EF4-FFF2-40B4-BE49-F238E27FC236}">
                <a16:creationId xmlns:a16="http://schemas.microsoft.com/office/drawing/2014/main" id="{280AD50E-6E95-4CF1-883E-67DC5A49004E}"/>
              </a:ext>
            </a:extLst>
          </p:cNvPr>
          <p:cNvSpPr txBox="1"/>
          <p:nvPr/>
        </p:nvSpPr>
        <p:spPr>
          <a:xfrm>
            <a:off x="63932" y="5878308"/>
            <a:ext cx="6359236" cy="584775"/>
          </a:xfrm>
          <a:prstGeom prst="rect">
            <a:avLst/>
          </a:prstGeom>
          <a:noFill/>
        </p:spPr>
        <p:txBody>
          <a:bodyPr wrap="square" rtlCol="0">
            <a:spAutoFit/>
          </a:bodyPr>
          <a:lstStyle/>
          <a:p>
            <a:r>
              <a:rPr kumimoji="1" lang="en-US" altLang="ja-JP" sz="1600" dirty="0"/>
              <a:t>※</a:t>
            </a:r>
            <a:r>
              <a:rPr kumimoji="1" lang="ja-JP" altLang="en-US" sz="1600" dirty="0"/>
              <a:t>都道府県からの報告による、民有林および国有林の被害面積の合計。</a:t>
            </a:r>
          </a:p>
        </p:txBody>
      </p:sp>
      <p:sp>
        <p:nvSpPr>
          <p:cNvPr id="2" name="矢印: 右 1">
            <a:extLst>
              <a:ext uri="{FF2B5EF4-FFF2-40B4-BE49-F238E27FC236}">
                <a16:creationId xmlns:a16="http://schemas.microsoft.com/office/drawing/2014/main" id="{F2006BA5-BA63-A256-17E8-8FEEADCD619D}"/>
              </a:ext>
            </a:extLst>
          </p:cNvPr>
          <p:cNvSpPr/>
          <p:nvPr/>
        </p:nvSpPr>
        <p:spPr>
          <a:xfrm>
            <a:off x="5482400" y="1848292"/>
            <a:ext cx="659347" cy="476075"/>
          </a:xfrm>
          <a:prstGeom prst="rightArrow">
            <a:avLst>
              <a:gd name="adj1" fmla="val 50000"/>
              <a:gd name="adj2" fmla="val 4418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151193F8-C804-A1BC-1294-966A3B9D1FB7}"/>
              </a:ext>
            </a:extLst>
          </p:cNvPr>
          <p:cNvSpPr txBox="1">
            <a:spLocks/>
          </p:cNvSpPr>
          <p:nvPr/>
        </p:nvSpPr>
        <p:spPr bwMode="auto">
          <a:xfrm>
            <a:off x="6225744" y="1687986"/>
            <a:ext cx="2918255" cy="7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600"/>
              </a:spcBef>
              <a:spcAft>
                <a:spcPts val="200"/>
              </a:spcAft>
              <a:buClr>
                <a:schemeClr val="accent1"/>
              </a:buClr>
              <a:buSzPct val="100000"/>
              <a:buFont typeface="Calibri" panose="020F0502020204030204" pitchFamily="34" charset="0"/>
              <a:buNone/>
            </a:pPr>
            <a:r>
              <a:rPr lang="ja-JP" altLang="en-US" sz="2800" dirty="0">
                <a:latin typeface="ＭＳ ゴシック" panose="020B0609070205080204" pitchFamily="49" charset="-128"/>
                <a:ea typeface="ＭＳ ゴシック" panose="020B0609070205080204" pitchFamily="49" charset="-128"/>
              </a:rPr>
              <a:t>全国で</a:t>
            </a:r>
            <a:r>
              <a:rPr lang="ja-JP" altLang="en-US" sz="3200" b="1" dirty="0">
                <a:solidFill>
                  <a:srgbClr val="C00000"/>
                </a:solidFill>
                <a:latin typeface="ＭＳ ゴシック" panose="020B0609070205080204" pitchFamily="49" charset="-128"/>
                <a:ea typeface="ＭＳ ゴシック" panose="020B0609070205080204" pitchFamily="49" charset="-128"/>
              </a:rPr>
              <a:t>約５千</a:t>
            </a:r>
            <a:r>
              <a:rPr lang="en-US" altLang="ja-JP" sz="3200" b="1" dirty="0">
                <a:solidFill>
                  <a:srgbClr val="C00000"/>
                </a:solidFill>
                <a:latin typeface="ＭＳ ゴシック" panose="020B0609070205080204" pitchFamily="49" charset="-128"/>
                <a:ea typeface="ＭＳ ゴシック" panose="020B0609070205080204" pitchFamily="49" charset="-128"/>
              </a:rPr>
              <a:t>ha</a:t>
            </a:r>
            <a:endParaRPr lang="en-US" altLang="ja-JP" sz="2800" b="1" dirty="0">
              <a:solidFill>
                <a:srgbClr val="C00000"/>
              </a:solidFill>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81A31E56-895B-3CA2-1D64-8109976FC9C1}"/>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ニホンジカの採食圧による森林被害</a:t>
            </a:r>
          </a:p>
        </p:txBody>
      </p:sp>
      <p:pic>
        <p:nvPicPr>
          <p:cNvPr id="7" name="図 6">
            <a:extLst>
              <a:ext uri="{FF2B5EF4-FFF2-40B4-BE49-F238E27FC236}">
                <a16:creationId xmlns:a16="http://schemas.microsoft.com/office/drawing/2014/main" id="{D58C4F77-BFCA-9FF5-0A5F-4D144ED45F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2000" y="1966442"/>
            <a:ext cx="4529455" cy="3481705"/>
          </a:xfrm>
          <a:prstGeom prst="rect">
            <a:avLst/>
          </a:prstGeom>
          <a:noFill/>
          <a:ln>
            <a:solidFill>
              <a:schemeClr val="tx1"/>
            </a:solidFill>
          </a:ln>
        </p:spPr>
      </p:pic>
    </p:spTree>
    <p:extLst>
      <p:ext uri="{BB962C8B-B14F-4D97-AF65-F5344CB8AC3E}">
        <p14:creationId xmlns:p14="http://schemas.microsoft.com/office/powerpoint/2010/main" val="311619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テキスト ボックス 7">
            <a:extLst>
              <a:ext uri="{FF2B5EF4-FFF2-40B4-BE49-F238E27FC236}">
                <a16:creationId xmlns:a16="http://schemas.microsoft.com/office/drawing/2014/main" id="{16343424-A855-4B5E-8479-8C7EC55BF95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4</a:t>
            </a:r>
            <a:r>
              <a:rPr lang="ja-JP" altLang="en-US" sz="2000" dirty="0"/>
              <a:t>ページ</a:t>
            </a:r>
          </a:p>
        </p:txBody>
      </p:sp>
      <p:sp>
        <p:nvSpPr>
          <p:cNvPr id="2" name="コンテンツ プレースホルダー 2">
            <a:extLst>
              <a:ext uri="{FF2B5EF4-FFF2-40B4-BE49-F238E27FC236}">
                <a16:creationId xmlns:a16="http://schemas.microsoft.com/office/drawing/2014/main" id="{191B3E9B-7AF7-6192-13B2-55B20B79CE8C}"/>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イノシシによる人身被害</a:t>
            </a:r>
            <a:endParaRPr lang="en-US" altLang="ja-JP" sz="3600" u="sng" dirty="0">
              <a:latin typeface="ＭＳ ゴシック" panose="020B0609070205080204" pitchFamily="49" charset="-128"/>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9825FEA4-6AD4-36FD-3C42-E2B765DDE8F1}"/>
              </a:ext>
            </a:extLst>
          </p:cNvPr>
          <p:cNvSpPr txBox="1"/>
          <p:nvPr/>
        </p:nvSpPr>
        <p:spPr>
          <a:xfrm>
            <a:off x="5675243" y="5711470"/>
            <a:ext cx="4094922" cy="584775"/>
          </a:xfrm>
          <a:prstGeom prst="rect">
            <a:avLst/>
          </a:prstGeom>
          <a:noFill/>
        </p:spPr>
        <p:txBody>
          <a:bodyPr wrap="square" rtlCol="0">
            <a:spAutoFit/>
          </a:bodyPr>
          <a:lstStyle/>
          <a:p>
            <a:r>
              <a:rPr lang="ja-JP" altLang="en-US" sz="1600" dirty="0"/>
              <a:t>環境省ウェブサイトから</a:t>
            </a:r>
            <a:endParaRPr lang="en-US" altLang="ja-JP" sz="1600" dirty="0"/>
          </a:p>
          <a:p>
            <a:r>
              <a:rPr lang="en-US" altLang="ja-JP" sz="1600" dirty="0"/>
              <a:t>※</a:t>
            </a:r>
            <a:r>
              <a:rPr lang="ja-JP" altLang="en-US" sz="1600" dirty="0"/>
              <a:t>暫定値のため、変更することがある。</a:t>
            </a:r>
            <a:endParaRPr kumimoji="1" lang="ja-JP" altLang="en-US" sz="1600" dirty="0"/>
          </a:p>
        </p:txBody>
      </p:sp>
      <p:pic>
        <p:nvPicPr>
          <p:cNvPr id="16" name="図 15">
            <a:extLst>
              <a:ext uri="{FF2B5EF4-FFF2-40B4-BE49-F238E27FC236}">
                <a16:creationId xmlns:a16="http://schemas.microsoft.com/office/drawing/2014/main" id="{F7889CD1-E134-95E4-860C-AF2F8D996D0D}"/>
              </a:ext>
            </a:extLst>
          </p:cNvPr>
          <p:cNvPicPr>
            <a:picLocks noChangeAspect="1"/>
          </p:cNvPicPr>
          <p:nvPr/>
        </p:nvPicPr>
        <p:blipFill>
          <a:blip r:embed="rId3"/>
          <a:stretch>
            <a:fillRect/>
          </a:stretch>
        </p:blipFill>
        <p:spPr>
          <a:xfrm>
            <a:off x="0" y="1131512"/>
            <a:ext cx="9144000" cy="4594975"/>
          </a:xfrm>
          <a:prstGeom prst="rect">
            <a:avLst/>
          </a:prstGeom>
        </p:spPr>
      </p:pic>
    </p:spTree>
    <p:extLst>
      <p:ext uri="{BB962C8B-B14F-4D97-AF65-F5344CB8AC3E}">
        <p14:creationId xmlns:p14="http://schemas.microsoft.com/office/powerpoint/2010/main" val="30109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B747F-C709-F908-9A68-E86CC85F8194}"/>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64B043C6-977F-F409-E933-149611EB57A6}"/>
              </a:ext>
            </a:extLst>
          </p:cNvPr>
          <p:cNvPicPr>
            <a:picLocks noChangeAspect="1"/>
          </p:cNvPicPr>
          <p:nvPr/>
        </p:nvPicPr>
        <p:blipFill>
          <a:blip r:embed="rId3"/>
          <a:stretch>
            <a:fillRect/>
          </a:stretch>
        </p:blipFill>
        <p:spPr>
          <a:xfrm>
            <a:off x="2312479" y="831441"/>
            <a:ext cx="6148948" cy="5472000"/>
          </a:xfrm>
          <a:prstGeom prst="rect">
            <a:avLst/>
          </a:prstGeom>
        </p:spPr>
      </p:pic>
      <p:sp>
        <p:nvSpPr>
          <p:cNvPr id="13320" name="テキスト ボックス 7">
            <a:extLst>
              <a:ext uri="{FF2B5EF4-FFF2-40B4-BE49-F238E27FC236}">
                <a16:creationId xmlns:a16="http://schemas.microsoft.com/office/drawing/2014/main" id="{C3E34AD7-C283-E074-0F2E-6CE41E554DE3}"/>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4-6</a:t>
            </a:r>
            <a:r>
              <a:rPr lang="ja-JP" altLang="en-US" sz="2000" dirty="0"/>
              <a:t>ページ</a:t>
            </a:r>
          </a:p>
        </p:txBody>
      </p:sp>
      <p:sp>
        <p:nvSpPr>
          <p:cNvPr id="2" name="コンテンツ プレースホルダー 2">
            <a:extLst>
              <a:ext uri="{FF2B5EF4-FFF2-40B4-BE49-F238E27FC236}">
                <a16:creationId xmlns:a16="http://schemas.microsoft.com/office/drawing/2014/main" id="{533875DA-315D-DA19-8C0F-0CFE8F37736A}"/>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ロードキル件数</a:t>
            </a:r>
            <a:endParaRPr lang="en-US" altLang="ja-JP" sz="3600" u="sng" dirty="0">
              <a:latin typeface="ＭＳ ゴシック" panose="020B0609070205080204" pitchFamily="49" charset="-128"/>
              <a:ea typeface="ＭＳ ゴシック" panose="020B0609070205080204" pitchFamily="49" charset="-128"/>
            </a:endParaRPr>
          </a:p>
        </p:txBody>
      </p:sp>
      <p:sp>
        <p:nvSpPr>
          <p:cNvPr id="11" name="吹き出し: 折線 10">
            <a:extLst>
              <a:ext uri="{FF2B5EF4-FFF2-40B4-BE49-F238E27FC236}">
                <a16:creationId xmlns:a16="http://schemas.microsoft.com/office/drawing/2014/main" id="{8D65CFF2-EA42-D8E3-D5DD-4389D8338195}"/>
              </a:ext>
            </a:extLst>
          </p:cNvPr>
          <p:cNvSpPr/>
          <p:nvPr/>
        </p:nvSpPr>
        <p:spPr>
          <a:xfrm>
            <a:off x="133927" y="2015728"/>
            <a:ext cx="2359892" cy="1059982"/>
          </a:xfrm>
          <a:prstGeom prst="borderCallout2">
            <a:avLst>
              <a:gd name="adj1" fmla="val 13522"/>
              <a:gd name="adj2" fmla="val 100864"/>
              <a:gd name="adj3" fmla="val 13522"/>
              <a:gd name="adj4" fmla="val 127756"/>
              <a:gd name="adj5" fmla="val 101608"/>
              <a:gd name="adj6" fmla="val 202870"/>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C00000"/>
                </a:solidFill>
                <a:latin typeface="ＭＳ ゴシック" panose="020B0609070205080204" pitchFamily="49" charset="-128"/>
                <a:ea typeface="ＭＳ ゴシック" panose="020B0609070205080204" pitchFamily="49" charset="-128"/>
              </a:rPr>
              <a:t>イノシシ</a:t>
            </a:r>
            <a:endParaRPr kumimoji="1" lang="en-US" altLang="ja-JP" sz="3200" b="1" dirty="0">
              <a:solidFill>
                <a:srgbClr val="C00000"/>
              </a:solidFill>
              <a:latin typeface="ＭＳ ゴシック" panose="020B0609070205080204" pitchFamily="49" charset="-128"/>
              <a:ea typeface="ＭＳ ゴシック" panose="020B0609070205080204" pitchFamily="49" charset="-128"/>
            </a:endParaRPr>
          </a:p>
          <a:p>
            <a:pPr algn="ctr"/>
            <a:r>
              <a:rPr lang="ja-JP" altLang="en-US" sz="3200" b="1" dirty="0">
                <a:solidFill>
                  <a:srgbClr val="C00000"/>
                </a:solidFill>
                <a:latin typeface="ＭＳ ゴシック" panose="020B0609070205080204" pitchFamily="49" charset="-128"/>
                <a:ea typeface="ＭＳ ゴシック" panose="020B0609070205080204" pitchFamily="49" charset="-128"/>
              </a:rPr>
              <a:t>１％</a:t>
            </a:r>
            <a:endParaRPr kumimoji="1" lang="ja-JP" altLang="en-US" sz="3200" b="1" dirty="0">
              <a:solidFill>
                <a:srgbClr val="C00000"/>
              </a:solidFill>
              <a:latin typeface="ＭＳ ゴシック" panose="020B0609070205080204" pitchFamily="49" charset="-128"/>
              <a:ea typeface="ＭＳ ゴシック" panose="020B0609070205080204" pitchFamily="49" charset="-128"/>
            </a:endParaRPr>
          </a:p>
        </p:txBody>
      </p:sp>
      <p:sp>
        <p:nvSpPr>
          <p:cNvPr id="12" name="吹き出し: 折線 11">
            <a:extLst>
              <a:ext uri="{FF2B5EF4-FFF2-40B4-BE49-F238E27FC236}">
                <a16:creationId xmlns:a16="http://schemas.microsoft.com/office/drawing/2014/main" id="{111DE2A6-C67E-871C-2462-69AD99C595F1}"/>
              </a:ext>
            </a:extLst>
          </p:cNvPr>
          <p:cNvSpPr/>
          <p:nvPr/>
        </p:nvSpPr>
        <p:spPr>
          <a:xfrm>
            <a:off x="498865" y="3998365"/>
            <a:ext cx="2359892" cy="1059982"/>
          </a:xfrm>
          <a:prstGeom prst="borderCallout2">
            <a:avLst>
              <a:gd name="adj1" fmla="val 44891"/>
              <a:gd name="adj2" fmla="val 100473"/>
              <a:gd name="adj3" fmla="val -16882"/>
              <a:gd name="adj4" fmla="val 134470"/>
              <a:gd name="adj5" fmla="val -16103"/>
              <a:gd name="adj6" fmla="val 185291"/>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C00000"/>
                </a:solidFill>
                <a:latin typeface="ＭＳ ゴシック" panose="020B0609070205080204" pitchFamily="49" charset="-128"/>
                <a:ea typeface="ＭＳ ゴシック" panose="020B0609070205080204" pitchFamily="49" charset="-128"/>
              </a:rPr>
              <a:t>シカ</a:t>
            </a:r>
            <a:endParaRPr kumimoji="1" lang="en-US" altLang="ja-JP" sz="3200" b="1" dirty="0">
              <a:solidFill>
                <a:srgbClr val="C00000"/>
              </a:solidFill>
              <a:latin typeface="ＭＳ ゴシック" panose="020B0609070205080204" pitchFamily="49" charset="-128"/>
              <a:ea typeface="ＭＳ ゴシック" panose="020B0609070205080204" pitchFamily="49" charset="-128"/>
            </a:endParaRPr>
          </a:p>
          <a:p>
            <a:pPr algn="ctr"/>
            <a:r>
              <a:rPr lang="ja-JP" altLang="en-US" sz="3200" b="1" dirty="0">
                <a:solidFill>
                  <a:srgbClr val="C00000"/>
                </a:solidFill>
                <a:latin typeface="ＭＳ ゴシック" panose="020B0609070205080204" pitchFamily="49" charset="-128"/>
                <a:ea typeface="ＭＳ ゴシック" panose="020B0609070205080204" pitchFamily="49" charset="-128"/>
              </a:rPr>
              <a:t>８％</a:t>
            </a:r>
            <a:endParaRPr kumimoji="1" lang="ja-JP" altLang="en-US" sz="3200" b="1"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17547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テキスト ボックス 7">
            <a:extLst>
              <a:ext uri="{FF2B5EF4-FFF2-40B4-BE49-F238E27FC236}">
                <a16:creationId xmlns:a16="http://schemas.microsoft.com/office/drawing/2014/main" id="{16343424-A855-4B5E-8479-8C7EC55BF95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4-6</a:t>
            </a:r>
            <a:r>
              <a:rPr lang="ja-JP" altLang="en-US" sz="2000" dirty="0"/>
              <a:t>ページ</a:t>
            </a:r>
          </a:p>
        </p:txBody>
      </p:sp>
      <p:sp>
        <p:nvSpPr>
          <p:cNvPr id="9" name="テキスト ボックス 2">
            <a:extLst>
              <a:ext uri="{FF2B5EF4-FFF2-40B4-BE49-F238E27FC236}">
                <a16:creationId xmlns:a16="http://schemas.microsoft.com/office/drawing/2014/main" id="{917B5F70-124F-486A-A84E-AAC816F32DBF}"/>
              </a:ext>
            </a:extLst>
          </p:cNvPr>
          <p:cNvSpPr txBox="1">
            <a:spLocks noChangeArrowheads="1"/>
          </p:cNvSpPr>
          <p:nvPr/>
        </p:nvSpPr>
        <p:spPr bwMode="auto">
          <a:xfrm>
            <a:off x="7243763" y="6070329"/>
            <a:ext cx="190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200" dirty="0"/>
              <a:t>北海道庁ウェブサイトから</a:t>
            </a:r>
          </a:p>
        </p:txBody>
      </p:sp>
      <p:sp>
        <p:nvSpPr>
          <p:cNvPr id="2" name="コンテンツ プレースホルダー 2">
            <a:extLst>
              <a:ext uri="{FF2B5EF4-FFF2-40B4-BE49-F238E27FC236}">
                <a16:creationId xmlns:a16="http://schemas.microsoft.com/office/drawing/2014/main" id="{EB7326B8-2B19-8EE6-75E9-F9085865CE3E}"/>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エゾシカが関係する交通事故発生件数</a:t>
            </a:r>
            <a:endParaRPr lang="en-US" altLang="ja-JP" sz="3600" u="sng"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AF009421-578D-EA4A-AD00-924F5077CEF0}"/>
              </a:ext>
            </a:extLst>
          </p:cNvPr>
          <p:cNvPicPr>
            <a:picLocks noChangeAspect="1"/>
          </p:cNvPicPr>
          <p:nvPr/>
        </p:nvPicPr>
        <p:blipFill>
          <a:blip r:embed="rId3"/>
          <a:stretch>
            <a:fillRect/>
          </a:stretch>
        </p:blipFill>
        <p:spPr>
          <a:xfrm>
            <a:off x="0" y="1006194"/>
            <a:ext cx="9144000" cy="5104025"/>
          </a:xfrm>
          <a:prstGeom prst="rect">
            <a:avLst/>
          </a:prstGeom>
        </p:spPr>
      </p:pic>
    </p:spTree>
    <p:extLst>
      <p:ext uri="{BB962C8B-B14F-4D97-AF65-F5344CB8AC3E}">
        <p14:creationId xmlns:p14="http://schemas.microsoft.com/office/powerpoint/2010/main" val="14964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テキスト ボックス 7">
            <a:extLst>
              <a:ext uri="{FF2B5EF4-FFF2-40B4-BE49-F238E27FC236}">
                <a16:creationId xmlns:a16="http://schemas.microsoft.com/office/drawing/2014/main" id="{16343424-A855-4B5E-8479-8C7EC55BF958}"/>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4-6</a:t>
            </a:r>
            <a:r>
              <a:rPr lang="ja-JP" altLang="en-US" sz="2000" dirty="0"/>
              <a:t>ページ</a:t>
            </a:r>
          </a:p>
        </p:txBody>
      </p:sp>
      <p:sp>
        <p:nvSpPr>
          <p:cNvPr id="2" name="テキスト ボックス 2">
            <a:extLst>
              <a:ext uri="{FF2B5EF4-FFF2-40B4-BE49-F238E27FC236}">
                <a16:creationId xmlns:a16="http://schemas.microsoft.com/office/drawing/2014/main" id="{B9117D89-B569-AACA-B577-9D27DEC8903C}"/>
              </a:ext>
            </a:extLst>
          </p:cNvPr>
          <p:cNvSpPr txBox="1">
            <a:spLocks noChangeArrowheads="1"/>
          </p:cNvSpPr>
          <p:nvPr/>
        </p:nvSpPr>
        <p:spPr bwMode="auto">
          <a:xfrm>
            <a:off x="7243763" y="5016781"/>
            <a:ext cx="19002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200" dirty="0"/>
              <a:t>北海道庁ウェブサイトから</a:t>
            </a:r>
          </a:p>
        </p:txBody>
      </p:sp>
      <p:sp>
        <p:nvSpPr>
          <p:cNvPr id="4" name="コンテンツ プレースホルダー 2">
            <a:extLst>
              <a:ext uri="{FF2B5EF4-FFF2-40B4-BE49-F238E27FC236}">
                <a16:creationId xmlns:a16="http://schemas.microsoft.com/office/drawing/2014/main" id="{BB76CBC6-B387-A59B-D959-93A9AA66DC8D}"/>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エゾシカが関係する列車支障発生件数</a:t>
            </a:r>
            <a:endParaRPr lang="en-US" altLang="ja-JP" sz="3600" u="sng" dirty="0">
              <a:latin typeface="ＭＳ ゴシック" panose="020B0609070205080204" pitchFamily="49" charset="-128"/>
              <a:ea typeface="ＭＳ ゴシック" panose="020B0609070205080204" pitchFamily="49" charset="-128"/>
            </a:endParaRPr>
          </a:p>
        </p:txBody>
      </p:sp>
      <p:pic>
        <p:nvPicPr>
          <p:cNvPr id="6" name="図 5">
            <a:extLst>
              <a:ext uri="{FF2B5EF4-FFF2-40B4-BE49-F238E27FC236}">
                <a16:creationId xmlns:a16="http://schemas.microsoft.com/office/drawing/2014/main" id="{F6D79328-C4CF-B8F3-1EAE-72AA319374C5}"/>
              </a:ext>
            </a:extLst>
          </p:cNvPr>
          <p:cNvPicPr>
            <a:picLocks noChangeAspect="1"/>
          </p:cNvPicPr>
          <p:nvPr/>
        </p:nvPicPr>
        <p:blipFill>
          <a:blip r:embed="rId3"/>
          <a:stretch>
            <a:fillRect/>
          </a:stretch>
        </p:blipFill>
        <p:spPr>
          <a:xfrm>
            <a:off x="0" y="2050049"/>
            <a:ext cx="9144000" cy="2757901"/>
          </a:xfrm>
          <a:prstGeom prst="rect">
            <a:avLst/>
          </a:prstGeom>
        </p:spPr>
      </p:pic>
    </p:spTree>
    <p:extLst>
      <p:ext uri="{BB962C8B-B14F-4D97-AF65-F5344CB8AC3E}">
        <p14:creationId xmlns:p14="http://schemas.microsoft.com/office/powerpoint/2010/main" val="441883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622600"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1.1 </a:t>
            </a:r>
            <a:r>
              <a:rPr kumimoji="1" lang="ja-JP" altLang="en-US" sz="4000" u="sng" dirty="0">
                <a:latin typeface="ＭＳ ゴシック" panose="020B0609070205080204" pitchFamily="49" charset="-128"/>
                <a:ea typeface="ＭＳ ゴシック" panose="020B0609070205080204" pitchFamily="49" charset="-128"/>
              </a:rPr>
              <a:t>鳥獣の保護及び管理の現状</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9045233" cy="505727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1.1.1</a:t>
            </a:r>
            <a:r>
              <a:rPr kumimoji="0" lang="ja-JP" altLang="en-US" sz="3600" dirty="0">
                <a:solidFill>
                  <a:schemeClr val="tx1"/>
                </a:solidFill>
                <a:latin typeface="ＭＳ ゴシック" panose="020B0609070205080204" pitchFamily="49" charset="-128"/>
                <a:ea typeface="ＭＳ ゴシック" panose="020B0609070205080204" pitchFamily="49" charset="-128"/>
              </a:rPr>
              <a:t>　ニホンジカ、イノシシ等の増加と</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被害の深刻化</a:t>
            </a: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1.1.2</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主な鳥獣の生態と捕獲の留意点 </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1.1.3</a:t>
            </a:r>
            <a:r>
              <a:rPr kumimoji="0" lang="ja-JP" altLang="en-US" sz="3600" dirty="0">
                <a:solidFill>
                  <a:schemeClr val="tx1"/>
                </a:solidFill>
                <a:latin typeface="ＭＳ ゴシック" panose="020B0609070205080204" pitchFamily="49" charset="-128"/>
                <a:ea typeface="ＭＳ ゴシック" panose="020B0609070205080204" pitchFamily="49" charset="-128"/>
              </a:rPr>
              <a:t>　科学的・計画的な鳥獣の保護及び</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管理の必要性</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鳥獣捕獲の担い手の現状</a:t>
            </a:r>
          </a:p>
        </p:txBody>
      </p:sp>
      <p:sp>
        <p:nvSpPr>
          <p:cNvPr id="2" name="テキスト ボックス 7">
            <a:extLst>
              <a:ext uri="{FF2B5EF4-FFF2-40B4-BE49-F238E27FC236}">
                <a16:creationId xmlns:a16="http://schemas.microsoft.com/office/drawing/2014/main" id="{D2C005B7-74E8-151E-386A-26182E16BDEE}"/>
              </a:ext>
            </a:extLst>
          </p:cNvPr>
          <p:cNvSpPr txBox="1">
            <a:spLocks noChangeArrowheads="1"/>
          </p:cNvSpPr>
          <p:nvPr/>
        </p:nvSpPr>
        <p:spPr bwMode="auto">
          <a:xfrm>
            <a:off x="6692900" y="0"/>
            <a:ext cx="2451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7</a:t>
            </a:r>
            <a:r>
              <a:rPr lang="ja-JP" altLang="en-US" sz="2000" dirty="0"/>
              <a:t>ページ</a:t>
            </a:r>
          </a:p>
        </p:txBody>
      </p:sp>
    </p:spTree>
    <p:extLst>
      <p:ext uri="{BB962C8B-B14F-4D97-AF65-F5344CB8AC3E}">
        <p14:creationId xmlns:p14="http://schemas.microsoft.com/office/powerpoint/2010/main" val="11319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8700655" cy="3857466"/>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ニホンジカ</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群れをつくって生活する。</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分布の先端部ではオスだけが確認されやすい。</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ほとんどの種類の植物</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dirty="0">
                <a:solidFill>
                  <a:schemeClr val="tx1"/>
                </a:solidFill>
                <a:latin typeface="ＭＳ ゴシック" panose="020B0609070205080204" pitchFamily="49" charset="-128"/>
                <a:ea typeface="ＭＳ ゴシック" panose="020B0609070205080204" pitchFamily="49" charset="-128"/>
              </a:rPr>
              <a:t>　を食べる。</a:t>
            </a: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08763"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7</a:t>
            </a:r>
            <a:r>
              <a:rPr lang="ja-JP" altLang="en-US" sz="2000" dirty="0"/>
              <a:t>ページ</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327" y="3820990"/>
            <a:ext cx="3410673" cy="2556000"/>
          </a:xfrm>
          <a:prstGeom prst="rect">
            <a:avLst/>
          </a:prstGeom>
          <a:ln>
            <a:noFill/>
          </a:ln>
          <a:effectLst>
            <a:softEdge rad="112500"/>
          </a:effectLst>
        </p:spPr>
      </p:pic>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spTree>
    <p:extLst>
      <p:ext uri="{BB962C8B-B14F-4D97-AF65-F5344CB8AC3E}">
        <p14:creationId xmlns:p14="http://schemas.microsoft.com/office/powerpoint/2010/main" val="114085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9017289" cy="4535601"/>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ニホンジカ</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１産１仔</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繁殖力が高く、メス個体は１歳から発情を開始、２歳以降は毎年繁殖を繰り返す。</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754063" indent="-571500" eaLnBrk="1" fontAlgn="auto" hangingPunct="1">
              <a:buFont typeface="Wingdings" panose="05000000000000000000" pitchFamily="2" charset="2"/>
              <a:buChar char="Ø"/>
              <a:defRPr/>
            </a:pPr>
            <a:r>
              <a:rPr lang="ja-JP" altLang="en-US" sz="3600" b="1" dirty="0">
                <a:solidFill>
                  <a:srgbClr val="C00000"/>
                </a:solidFill>
                <a:latin typeface="ＭＳ ゴシック" panose="020B0609070205080204" pitchFamily="49" charset="-128"/>
                <a:ea typeface="ＭＳ ゴシック" panose="020B0609070205080204" pitchFamily="49" charset="-128"/>
              </a:rPr>
              <a:t>繁殖可能なメス成獣を</a:t>
            </a:r>
            <a:endParaRPr lang="en-US" altLang="ja-JP" sz="3600" b="1" dirty="0">
              <a:solidFill>
                <a:srgbClr val="C00000"/>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b="1" dirty="0">
                <a:solidFill>
                  <a:srgbClr val="C00000"/>
                </a:solidFill>
                <a:latin typeface="ＭＳ ゴシック" panose="020B0609070205080204" pitchFamily="49" charset="-128"/>
                <a:ea typeface="ＭＳ ゴシック" panose="020B0609070205080204" pitchFamily="49" charset="-128"/>
              </a:rPr>
              <a:t>　捕獲することが重要</a:t>
            </a:r>
            <a:endParaRPr lang="en-US" altLang="ja-JP" sz="3600" b="1" dirty="0">
              <a:solidFill>
                <a:srgbClr val="C00000"/>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08763"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7</a:t>
            </a:r>
            <a:r>
              <a:rPr lang="ja-JP" altLang="en-US" sz="2000" dirty="0"/>
              <a:t>ページ</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327" y="3820990"/>
            <a:ext cx="3410673" cy="2556000"/>
          </a:xfrm>
          <a:prstGeom prst="rect">
            <a:avLst/>
          </a:prstGeom>
          <a:ln>
            <a:noFill/>
          </a:ln>
          <a:effectLst>
            <a:softEdge rad="112500"/>
          </a:effectLst>
        </p:spPr>
      </p:pic>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spTree>
    <p:extLst>
      <p:ext uri="{BB962C8B-B14F-4D97-AF65-F5344CB8AC3E}">
        <p14:creationId xmlns:p14="http://schemas.microsoft.com/office/powerpoint/2010/main" val="117099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B4936B5-5AB1-C773-4EFC-4736D0D9A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713" y="3551960"/>
            <a:ext cx="2323287" cy="2808000"/>
          </a:xfrm>
          <a:prstGeom prst="rect">
            <a:avLst/>
          </a:prstGeom>
          <a:ln>
            <a:noFill/>
          </a:ln>
          <a:effectLst>
            <a:softEdge rad="112500"/>
          </a:effectLst>
        </p:spPr>
      </p:pic>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8460509" cy="4535601"/>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イノシシ</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特定のなわばりをもたない。</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人の活動等の影響で夜間あるいは朝夕の薄暮期に活動することが多い。</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放棄果樹園や水田放棄地など</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dirty="0">
                <a:solidFill>
                  <a:schemeClr val="tx1"/>
                </a:solidFill>
                <a:latin typeface="ＭＳ ゴシック" panose="020B0609070205080204" pitchFamily="49" charset="-128"/>
                <a:ea typeface="ＭＳ ゴシック" panose="020B0609070205080204" pitchFamily="49" charset="-128"/>
              </a:rPr>
              <a:t>の環境を好む。</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植物食を主とした雑食性</a:t>
            </a: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08763"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8</a:t>
            </a:r>
            <a:r>
              <a:rPr lang="ja-JP" altLang="en-US" sz="2000" dirty="0"/>
              <a:t>ページ</a:t>
            </a:r>
          </a:p>
        </p:txBody>
      </p:sp>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spTree>
    <p:extLst>
      <p:ext uri="{BB962C8B-B14F-4D97-AF65-F5344CB8AC3E}">
        <p14:creationId xmlns:p14="http://schemas.microsoft.com/office/powerpoint/2010/main" val="874497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コンテンツ プレースホルダー 2">
            <a:extLst>
              <a:ext uri="{FF2B5EF4-FFF2-40B4-BE49-F238E27FC236}">
                <a16:creationId xmlns:a16="http://schemas.microsoft.com/office/drawing/2014/main" id="{A4B32A52-8A3C-4265-B85A-459E09C3B1A6}"/>
              </a:ext>
            </a:extLst>
          </p:cNvPr>
          <p:cNvSpPr txBox="1">
            <a:spLocks/>
          </p:cNvSpPr>
          <p:nvPr/>
        </p:nvSpPr>
        <p:spPr bwMode="auto">
          <a:xfrm>
            <a:off x="203200" y="960582"/>
            <a:ext cx="8876145" cy="5237325"/>
          </a:xfrm>
          <a:prstGeom prst="rect">
            <a:avLst/>
          </a:prstGeom>
          <a:noFill/>
          <a:ln>
            <a:noFill/>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400" b="1" u="sng" dirty="0">
                <a:solidFill>
                  <a:srgbClr val="00B050"/>
                </a:solidFill>
                <a:latin typeface="ＭＳ ゴシック" panose="020B0609070205080204" pitchFamily="49" charset="-128"/>
                <a:ea typeface="ＭＳ ゴシック" panose="020B0609070205080204" pitchFamily="49" charset="-128"/>
              </a:rPr>
              <a:t>技能知識講習（１日目）</a:t>
            </a:r>
            <a:endParaRPr lang="en-US" altLang="ja-JP" sz="3400" b="1" u="sng" dirty="0">
              <a:solidFill>
                <a:srgbClr val="00B05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ja-JP" sz="3400" b="1" dirty="0">
                <a:latin typeface="ＭＳ ゴシック" panose="020B0609070205080204" pitchFamily="49" charset="-128"/>
                <a:ea typeface="ＭＳ ゴシック" panose="020B0609070205080204" pitchFamily="49" charset="-128"/>
              </a:rPr>
              <a:t>   1 </a:t>
            </a:r>
            <a:r>
              <a:rPr lang="ja-JP" altLang="en-US" sz="3400" b="1" dirty="0">
                <a:latin typeface="ＭＳ ゴシック" panose="020B0609070205080204" pitchFamily="49" charset="-128"/>
                <a:ea typeface="ＭＳ ゴシック" panose="020B0609070205080204" pitchFamily="49" charset="-128"/>
              </a:rPr>
              <a:t>科学的・計画的な鳥獣の保護及び管理</a:t>
            </a:r>
            <a:endParaRPr lang="en-US" altLang="ja-JP" sz="3400" b="1"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ja-JP" sz="3400" b="1" dirty="0">
                <a:latin typeface="ＭＳ ゴシック" panose="020B0609070205080204" pitchFamily="49" charset="-128"/>
                <a:ea typeface="ＭＳ ゴシック" panose="020B0609070205080204" pitchFamily="49" charset="-128"/>
              </a:rPr>
              <a:t>   2 </a:t>
            </a:r>
            <a:r>
              <a:rPr lang="ja-JP" altLang="en-US" sz="3400" b="1" dirty="0">
                <a:latin typeface="ＭＳ ゴシック" panose="020B0609070205080204" pitchFamily="49" charset="-128"/>
                <a:ea typeface="ＭＳ ゴシック" panose="020B0609070205080204" pitchFamily="49" charset="-128"/>
              </a:rPr>
              <a:t>鳥獣の保護及び管理に関連する法令</a:t>
            </a:r>
            <a:endParaRPr lang="en-US" altLang="ja-JP" sz="3400" b="1"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ja-JP" sz="3400" b="1" dirty="0">
                <a:latin typeface="ＭＳ ゴシック" panose="020B0609070205080204" pitchFamily="49" charset="-128"/>
                <a:ea typeface="ＭＳ ゴシック" panose="020B0609070205080204" pitchFamily="49" charset="-128"/>
              </a:rPr>
              <a:t>   3 </a:t>
            </a:r>
            <a:r>
              <a:rPr lang="ja-JP" altLang="en-US" sz="3400" b="1" dirty="0">
                <a:latin typeface="ＭＳ ゴシック" panose="020B0609070205080204" pitchFamily="49" charset="-128"/>
                <a:ea typeface="ＭＳ ゴシック" panose="020B0609070205080204" pitchFamily="49" charset="-128"/>
              </a:rPr>
              <a:t>認定鳥獣捕獲等事業者制度</a:t>
            </a:r>
            <a:endParaRPr lang="en-US" altLang="ja-JP" sz="3400" b="1"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ja-JP" sz="3400" b="1" dirty="0">
                <a:latin typeface="ＭＳ ゴシック" panose="020B0609070205080204" pitchFamily="49" charset="-128"/>
                <a:ea typeface="ＭＳ ゴシック" panose="020B0609070205080204" pitchFamily="49" charset="-128"/>
              </a:rPr>
              <a:t>   4 </a:t>
            </a:r>
            <a:r>
              <a:rPr lang="ja-JP" altLang="en-US" sz="3400" b="1" dirty="0">
                <a:latin typeface="ＭＳ ゴシック" panose="020B0609070205080204" pitchFamily="49" charset="-128"/>
                <a:ea typeface="ＭＳ ゴシック" panose="020B0609070205080204" pitchFamily="49" charset="-128"/>
              </a:rPr>
              <a:t>鳥獣捕獲等事業における捕獲方法</a:t>
            </a:r>
            <a:endParaRPr lang="en-US" altLang="ja-JP" sz="3400" b="1"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400" b="1" u="sng" dirty="0">
                <a:solidFill>
                  <a:srgbClr val="FF9900"/>
                </a:solidFill>
                <a:latin typeface="ＭＳ ゴシック" panose="020B0609070205080204" pitchFamily="49" charset="-128"/>
                <a:ea typeface="ＭＳ ゴシック" panose="020B0609070205080204" pitchFamily="49" charset="-128"/>
              </a:rPr>
              <a:t>安全管理講習（２日目）</a:t>
            </a:r>
            <a:endParaRPr lang="en-US" altLang="ja-JP" sz="3400" b="1" u="sng" dirty="0">
              <a:solidFill>
                <a:srgbClr val="FF9900"/>
              </a:solidFill>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ja-JP" sz="3400" b="1" dirty="0">
                <a:latin typeface="ＭＳ ゴシック" panose="020B0609070205080204" pitchFamily="49" charset="-128"/>
                <a:ea typeface="ＭＳ ゴシック" panose="020B0609070205080204" pitchFamily="49" charset="-128"/>
              </a:rPr>
              <a:t>   5 </a:t>
            </a:r>
            <a:r>
              <a:rPr lang="ja-JP" altLang="en-US" sz="3400" b="1" dirty="0">
                <a:latin typeface="ＭＳ ゴシック" panose="020B0609070205080204" pitchFamily="49" charset="-128"/>
                <a:ea typeface="ＭＳ ゴシック" panose="020B0609070205080204" pitchFamily="49" charset="-128"/>
              </a:rPr>
              <a:t>鳥獣捕獲等事業の工程管理</a:t>
            </a:r>
            <a:endParaRPr lang="en-US" altLang="ja-JP" sz="3400" b="1" dirty="0">
              <a:latin typeface="ＭＳ ゴシック" panose="020B0609070205080204" pitchFamily="49" charset="-128"/>
              <a:ea typeface="ＭＳ ゴシック" panose="020B0609070205080204" pitchFamily="49" charset="-128"/>
            </a:endParaRPr>
          </a:p>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ja-JP" sz="3400" b="1" dirty="0">
                <a:latin typeface="ＭＳ ゴシック" panose="020B0609070205080204" pitchFamily="49" charset="-128"/>
                <a:ea typeface="ＭＳ ゴシック" panose="020B0609070205080204" pitchFamily="49" charset="-128"/>
              </a:rPr>
              <a:t>   6 </a:t>
            </a:r>
            <a:r>
              <a:rPr lang="ja-JP" altLang="en-US" sz="3400" b="1" dirty="0">
                <a:latin typeface="ＭＳ ゴシック" panose="020B0609070205080204" pitchFamily="49" charset="-128"/>
                <a:ea typeface="ＭＳ ゴシック" panose="020B0609070205080204" pitchFamily="49" charset="-128"/>
              </a:rPr>
              <a:t>鳥獣捕獲等事業における安全確保</a:t>
            </a:r>
            <a:endParaRPr lang="en-US" altLang="ja-JP" sz="3400" b="1"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3492BE96-0A28-59F5-FD02-0F99E6406980}"/>
              </a:ext>
            </a:extLst>
          </p:cNvPr>
          <p:cNvSpPr txBox="1"/>
          <p:nvPr/>
        </p:nvSpPr>
        <p:spPr>
          <a:xfrm>
            <a:off x="203200" y="64655"/>
            <a:ext cx="8186857" cy="830997"/>
          </a:xfrm>
          <a:prstGeom prst="rect">
            <a:avLst/>
          </a:prstGeom>
          <a:noFill/>
        </p:spPr>
        <p:txBody>
          <a:bodyPr wrap="none" rtlCol="0">
            <a:spAutoFit/>
          </a:bodyPr>
          <a:lstStyle/>
          <a:p>
            <a:r>
              <a:rPr lang="ja-JP" altLang="en-US" sz="4800" b="1" u="sng" dirty="0">
                <a:latin typeface="ＭＳ ゴシック" panose="020B0609070205080204" pitchFamily="49" charset="-128"/>
                <a:ea typeface="ＭＳ ゴシック" panose="020B0609070205080204" pitchFamily="49" charset="-128"/>
              </a:rPr>
              <a:t>認定鳥獣捕獲等事業者講習会</a:t>
            </a:r>
            <a:endParaRPr kumimoji="1" lang="ja-JP" altLang="en-US" sz="4800" b="1"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B4936B5-5AB1-C773-4EFC-4736D0D9A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639" y="3164033"/>
            <a:ext cx="2591361" cy="3132000"/>
          </a:xfrm>
          <a:prstGeom prst="rect">
            <a:avLst/>
          </a:prstGeom>
          <a:ln>
            <a:noFill/>
          </a:ln>
          <a:effectLst>
            <a:softEdge rad="112500"/>
          </a:effectLst>
        </p:spPr>
      </p:pic>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8608291" cy="3857466"/>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イノシシ</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年１産、一回の産子数の平均は</a:t>
            </a:r>
            <a:r>
              <a:rPr lang="en-US" altLang="ja-JP" sz="3600" dirty="0">
                <a:solidFill>
                  <a:schemeClr val="tx1"/>
                </a:solidFill>
                <a:latin typeface="ＭＳ ゴシック" panose="020B0609070205080204" pitchFamily="49" charset="-128"/>
                <a:ea typeface="ＭＳ ゴシック" panose="020B0609070205080204" pitchFamily="49" charset="-128"/>
              </a:rPr>
              <a:t>4.5 </a:t>
            </a:r>
            <a:r>
              <a:rPr lang="ja-JP" altLang="en-US" sz="3600" dirty="0">
                <a:solidFill>
                  <a:schemeClr val="tx1"/>
                </a:solidFill>
                <a:latin typeface="ＭＳ ゴシック" panose="020B0609070205080204" pitchFamily="49" charset="-128"/>
                <a:ea typeface="ＭＳ ゴシック" panose="020B0609070205080204" pitchFamily="49" charset="-128"/>
              </a:rPr>
              <a:t>頭程度（飼育イノシシの場合）。</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b="1" dirty="0">
                <a:solidFill>
                  <a:srgbClr val="C00000"/>
                </a:solidFill>
                <a:latin typeface="ＭＳ ゴシック" panose="020B0609070205080204" pitchFamily="49" charset="-128"/>
                <a:ea typeface="ＭＳ ゴシック" panose="020B0609070205080204" pitchFamily="49" charset="-128"/>
              </a:rPr>
              <a:t>繁殖可能なメス成獣を</a:t>
            </a:r>
            <a:endParaRPr lang="en-US" altLang="ja-JP" sz="3600" b="1" dirty="0">
              <a:solidFill>
                <a:srgbClr val="C00000"/>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b="1" dirty="0">
                <a:solidFill>
                  <a:srgbClr val="C00000"/>
                </a:solidFill>
                <a:latin typeface="ＭＳ ゴシック" panose="020B0609070205080204" pitchFamily="49" charset="-128"/>
                <a:ea typeface="ＭＳ ゴシック" panose="020B0609070205080204" pitchFamily="49" charset="-128"/>
              </a:rPr>
              <a:t>　捕獲することが重要</a:t>
            </a:r>
            <a:endParaRPr lang="en-US" altLang="ja-JP" sz="3600" b="1" dirty="0">
              <a:solidFill>
                <a:srgbClr val="C00000"/>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08763"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8</a:t>
            </a:r>
            <a:r>
              <a:rPr lang="ja-JP" altLang="en-US" sz="2000" dirty="0"/>
              <a:t>ページ</a:t>
            </a:r>
          </a:p>
        </p:txBody>
      </p:sp>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spTree>
    <p:extLst>
      <p:ext uri="{BB962C8B-B14F-4D97-AF65-F5344CB8AC3E}">
        <p14:creationId xmlns:p14="http://schemas.microsoft.com/office/powerpoint/2010/main" val="1928140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2AFB9D6-8A70-B03B-EE34-C0BAD8DFC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964" y="3834873"/>
            <a:ext cx="2679161" cy="2520000"/>
          </a:xfrm>
          <a:prstGeom prst="rect">
            <a:avLst/>
          </a:prstGeom>
          <a:ln>
            <a:noFill/>
          </a:ln>
          <a:effectLst>
            <a:softEdge rad="112500"/>
          </a:effectLst>
        </p:spPr>
      </p:pic>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8608291" cy="5393271"/>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ニホンザル</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昼行性</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数十頭からなる群れを作る。</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一定の行動域をもつ。</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オスは成長すると生まれた</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dirty="0">
                <a:solidFill>
                  <a:schemeClr val="tx1"/>
                </a:solidFill>
                <a:latin typeface="ＭＳ ゴシック" panose="020B0609070205080204" pitchFamily="49" charset="-128"/>
                <a:ea typeface="ＭＳ ゴシック" panose="020B0609070205080204" pitchFamily="49" charset="-128"/>
              </a:rPr>
              <a:t>　群れから離れる</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dirty="0">
                <a:solidFill>
                  <a:schemeClr val="tx1"/>
                </a:solidFill>
                <a:latin typeface="ＭＳ ゴシック" panose="020B0609070205080204" pitchFamily="49" charset="-128"/>
                <a:ea typeface="ＭＳ ゴシック" panose="020B0609070205080204" pitchFamily="49" charset="-128"/>
              </a:rPr>
              <a:t>　（ハナレザル）。</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08763"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8-9</a:t>
            </a:r>
            <a:r>
              <a:rPr lang="ja-JP" altLang="en-US" sz="2000" dirty="0"/>
              <a:t>ページ</a:t>
            </a:r>
          </a:p>
        </p:txBody>
      </p:sp>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spTree>
    <p:extLst>
      <p:ext uri="{BB962C8B-B14F-4D97-AF65-F5344CB8AC3E}">
        <p14:creationId xmlns:p14="http://schemas.microsoft.com/office/powerpoint/2010/main" val="2939207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8201891" cy="3857466"/>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ニホンザル</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植物を中心とした雑食性。</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１産１仔</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群れごとに管理方針を決定していくことが基本。</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08763"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8-9</a:t>
            </a:r>
            <a:r>
              <a:rPr lang="ja-JP" altLang="en-US" sz="2000" dirty="0"/>
              <a:t>ページ</a:t>
            </a:r>
          </a:p>
        </p:txBody>
      </p:sp>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pic>
        <p:nvPicPr>
          <p:cNvPr id="4" name="図 3">
            <a:extLst>
              <a:ext uri="{FF2B5EF4-FFF2-40B4-BE49-F238E27FC236}">
                <a16:creationId xmlns:a16="http://schemas.microsoft.com/office/drawing/2014/main" id="{9D6ABD06-A7D5-C428-EB65-A056348E71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964" y="3834873"/>
            <a:ext cx="2679161" cy="2520000"/>
          </a:xfrm>
          <a:prstGeom prst="rect">
            <a:avLst/>
          </a:prstGeom>
          <a:ln>
            <a:noFill/>
          </a:ln>
          <a:effectLst>
            <a:softEdge rad="112500"/>
          </a:effectLst>
        </p:spPr>
      </p:pic>
    </p:spTree>
    <p:extLst>
      <p:ext uri="{BB962C8B-B14F-4D97-AF65-F5344CB8AC3E}">
        <p14:creationId xmlns:p14="http://schemas.microsoft.com/office/powerpoint/2010/main" val="107203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8201891" cy="4715137"/>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ヒグマ・ツキノワグマ</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ヒグマ：北海道に生息</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ツキノワグマ：本州・四国に生息</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植物のほか動物質のものも食べる。</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初夏に交尾し冬眠中に出産する。</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b="1" dirty="0">
                <a:solidFill>
                  <a:srgbClr val="C00000"/>
                </a:solidFill>
                <a:latin typeface="ＭＳ ゴシック" panose="020B0609070205080204" pitchFamily="49" charset="-128"/>
                <a:ea typeface="ＭＳ ゴシック" panose="020B0609070205080204" pitchFamily="49" charset="-128"/>
              </a:rPr>
              <a:t>「錯誤捕獲」の対策が急務。</a:t>
            </a:r>
            <a:endParaRPr lang="en-US" altLang="ja-JP" sz="3600" b="1" dirty="0">
              <a:solidFill>
                <a:srgbClr val="C00000"/>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17999"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9-10</a:t>
            </a:r>
            <a:r>
              <a:rPr lang="ja-JP" altLang="en-US" sz="2000" dirty="0"/>
              <a:t>ページ</a:t>
            </a:r>
          </a:p>
        </p:txBody>
      </p:sp>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spTree>
    <p:extLst>
      <p:ext uri="{BB962C8B-B14F-4D97-AF65-F5344CB8AC3E}">
        <p14:creationId xmlns:p14="http://schemas.microsoft.com/office/powerpoint/2010/main" val="141951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138238"/>
            <a:ext cx="9033164" cy="5213735"/>
          </a:xfrm>
        </p:spPr>
        <p:txBody>
          <a:bodyPr wrap="square" rtlCol="0">
            <a:spAutoFit/>
          </a:bodyPr>
          <a:lstStyle/>
          <a:p>
            <a:pPr marL="534988" indent="-534988" eaLnBrk="1" fontAlgn="auto" hangingPunct="1">
              <a:buFont typeface="Wingdings" panose="05000000000000000000" pitchFamily="2" charset="2"/>
              <a:buChar char="q"/>
              <a:defRPr/>
            </a:pPr>
            <a:r>
              <a:rPr lang="ja-JP" altLang="en-US" sz="4000" dirty="0">
                <a:solidFill>
                  <a:schemeClr val="tx1"/>
                </a:solidFill>
                <a:latin typeface="ＭＳ ゴシック" panose="020B0609070205080204" pitchFamily="49" charset="-128"/>
                <a:ea typeface="ＭＳ ゴシック" panose="020B0609070205080204" pitchFamily="49" charset="-128"/>
              </a:rPr>
              <a:t>カワウ</a:t>
            </a:r>
            <a:endParaRPr lang="en-US" altLang="ja-JP" sz="40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魚食性</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昼行性</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夜間は樹上のねぐらやコロニーで集団で過ごす。</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534988" indent="-352425" eaLnBrk="1" fontAlgn="auto" hangingPunct="1">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高性能空気銃を用いて</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dirty="0">
                <a:solidFill>
                  <a:schemeClr val="tx1"/>
                </a:solidFill>
                <a:latin typeface="ＭＳ ゴシック" panose="020B0609070205080204" pitchFamily="49" charset="-128"/>
                <a:ea typeface="ＭＳ ゴシック" panose="020B0609070205080204" pitchFamily="49" charset="-128"/>
              </a:rPr>
              <a:t>　計画的に捕獲することが</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182563" indent="0" eaLnBrk="1" fontAlgn="auto" hangingPunct="1">
              <a:buNone/>
              <a:defRPr/>
            </a:pPr>
            <a:r>
              <a:rPr lang="ja-JP" altLang="en-US" sz="3600" dirty="0">
                <a:solidFill>
                  <a:schemeClr val="tx1"/>
                </a:solidFill>
                <a:latin typeface="ＭＳ ゴシック" panose="020B0609070205080204" pitchFamily="49" charset="-128"/>
                <a:ea typeface="ＭＳ ゴシック" panose="020B0609070205080204" pitchFamily="49" charset="-128"/>
              </a:rPr>
              <a:t>　効果的。</a:t>
            </a: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617999"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10</a:t>
            </a:r>
            <a:r>
              <a:rPr lang="ja-JP" altLang="en-US" sz="2000" dirty="0"/>
              <a:t>ページ</a:t>
            </a:r>
          </a:p>
        </p:txBody>
      </p:sp>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0" y="424067"/>
            <a:ext cx="8974138" cy="66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b="1" u="sng" dirty="0">
                <a:solidFill>
                  <a:srgbClr val="C00000"/>
                </a:solidFill>
              </a:rPr>
              <a:t>主な鳥獣の生態と捕獲の留意点</a:t>
            </a:r>
            <a:endParaRPr lang="en-US" altLang="ja-JP" sz="3600" b="1" u="sng" dirty="0">
              <a:solidFill>
                <a:srgbClr val="C00000"/>
              </a:solidFill>
            </a:endParaRPr>
          </a:p>
        </p:txBody>
      </p:sp>
    </p:spTree>
    <p:extLst>
      <p:ext uri="{BB962C8B-B14F-4D97-AF65-F5344CB8AC3E}">
        <p14:creationId xmlns:p14="http://schemas.microsoft.com/office/powerpoint/2010/main" val="18633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622600"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1.1 </a:t>
            </a:r>
            <a:r>
              <a:rPr kumimoji="1" lang="ja-JP" altLang="en-US" sz="4000" u="sng" dirty="0">
                <a:latin typeface="ＭＳ ゴシック" panose="020B0609070205080204" pitchFamily="49" charset="-128"/>
                <a:ea typeface="ＭＳ ゴシック" panose="020B0609070205080204" pitchFamily="49" charset="-128"/>
              </a:rPr>
              <a:t>鳥獣の保護及び管理の現状</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9045233" cy="505727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1.1.1</a:t>
            </a:r>
            <a:r>
              <a:rPr kumimoji="0" lang="ja-JP" altLang="en-US" sz="3600" dirty="0">
                <a:solidFill>
                  <a:schemeClr val="tx1"/>
                </a:solidFill>
                <a:latin typeface="ＭＳ ゴシック" panose="020B0609070205080204" pitchFamily="49" charset="-128"/>
                <a:ea typeface="ＭＳ ゴシック" panose="020B0609070205080204" pitchFamily="49" charset="-128"/>
              </a:rPr>
              <a:t>　ニホンジカ、イノシシ等の増加と</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被害の深刻化</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1.1.2</a:t>
            </a:r>
            <a:r>
              <a:rPr kumimoji="0" lang="ja-JP" altLang="en-US" sz="3600" dirty="0">
                <a:solidFill>
                  <a:schemeClr val="tx1"/>
                </a:solidFill>
                <a:latin typeface="ＭＳ ゴシック" panose="020B0609070205080204" pitchFamily="49" charset="-128"/>
                <a:ea typeface="ＭＳ ゴシック" panose="020B0609070205080204" pitchFamily="49" charset="-128"/>
              </a:rPr>
              <a:t>　主な鳥獣の生態と捕獲の留意点 </a:t>
            </a: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1.1.3</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科学的・計画的な鳥獣の保護及び</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b="1" dirty="0">
                <a:solidFill>
                  <a:srgbClr val="C00000"/>
                </a:solidFill>
                <a:latin typeface="ＭＳ ゴシック" panose="020B0609070205080204" pitchFamily="49" charset="-128"/>
                <a:ea typeface="ＭＳ ゴシック" panose="020B0609070205080204" pitchFamily="49" charset="-128"/>
              </a:rPr>
              <a:t>　　　 管理の必要性</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鳥獣捕獲の担い手の現状</a:t>
            </a:r>
          </a:p>
        </p:txBody>
      </p:sp>
      <p:sp>
        <p:nvSpPr>
          <p:cNvPr id="2" name="テキスト ボックス 4">
            <a:extLst>
              <a:ext uri="{FF2B5EF4-FFF2-40B4-BE49-F238E27FC236}">
                <a16:creationId xmlns:a16="http://schemas.microsoft.com/office/drawing/2014/main" id="{94B0BF18-C733-F917-4924-C7BA50FC26F2}"/>
              </a:ext>
            </a:extLst>
          </p:cNvPr>
          <p:cNvSpPr txBox="1">
            <a:spLocks noChangeArrowheads="1"/>
          </p:cNvSpPr>
          <p:nvPr/>
        </p:nvSpPr>
        <p:spPr bwMode="auto">
          <a:xfrm>
            <a:off x="6617999" y="0"/>
            <a:ext cx="251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a:t>
            </a:r>
            <a:r>
              <a:rPr lang="ja-JP" altLang="en-US" sz="2000" dirty="0"/>
              <a:t>ページ</a:t>
            </a:r>
          </a:p>
        </p:txBody>
      </p:sp>
    </p:spTree>
    <p:extLst>
      <p:ext uri="{BB962C8B-B14F-4D97-AF65-F5344CB8AC3E}">
        <p14:creationId xmlns:p14="http://schemas.microsoft.com/office/powerpoint/2010/main" val="280386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997213"/>
            <a:ext cx="9033164" cy="4197046"/>
          </a:xfrm>
        </p:spPr>
        <p:txBody>
          <a:bodyPr wrap="square" rtlCol="0">
            <a:spAutoFit/>
          </a:bodyPr>
          <a:lstStyle/>
          <a:p>
            <a:pPr marL="534988" indent="-534988" eaLnBrk="1" fontAlgn="auto" hangingPunct="1">
              <a:lnSpc>
                <a:spcPct val="150000"/>
              </a:lnSpc>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鳥獣保護管理の三本柱</a:t>
            </a:r>
          </a:p>
          <a:p>
            <a:pPr lvl="1" eaLnBrk="1" fontAlgn="auto" hangingPunct="1">
              <a:lnSpc>
                <a:spcPct val="150000"/>
              </a:lnSpc>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個体群管理　　　</a:t>
            </a:r>
            <a:r>
              <a:rPr kumimoji="0" lang="ja-JP" altLang="en-US" sz="3600" dirty="0">
                <a:solidFill>
                  <a:schemeClr val="tx1"/>
                </a:solidFill>
              </a:rPr>
              <a:t>捕獲の強化が不可欠</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lvl="1" eaLnBrk="1" fontAlgn="auto" hangingPunct="1">
              <a:lnSpc>
                <a:spcPct val="150000"/>
              </a:lnSpc>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生息環境管理</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lvl="1" eaLnBrk="1" fontAlgn="auto" hangingPunct="1">
              <a:lnSpc>
                <a:spcPct val="150000"/>
              </a:lnSpc>
              <a:buFont typeface="Wingdings" panose="05000000000000000000" pitchFamily="2" charset="2"/>
              <a:buChar char="Ø"/>
              <a:defRPr/>
            </a:pPr>
            <a:r>
              <a:rPr lang="ja-JP" altLang="en-US" sz="3600" dirty="0">
                <a:solidFill>
                  <a:schemeClr val="tx1"/>
                </a:solidFill>
                <a:latin typeface="ＭＳ ゴシック" panose="020B0609070205080204" pitchFamily="49" charset="-128"/>
                <a:ea typeface="ＭＳ ゴシック" panose="020B0609070205080204" pitchFamily="49" charset="-128"/>
              </a:rPr>
              <a:t>被害防除対策</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lvl="1" eaLnBrk="1" fontAlgn="auto" hangingPunct="1">
              <a:buFont typeface="Wingdings" panose="05000000000000000000" pitchFamily="2" charset="2"/>
              <a:buChar char="Ø"/>
              <a:defRPr/>
            </a:pP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428509" y="0"/>
            <a:ext cx="2708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11-13</a:t>
            </a:r>
            <a:r>
              <a:rPr lang="ja-JP" altLang="en-US" sz="2000" dirty="0"/>
              <a:t>ページ</a:t>
            </a:r>
          </a:p>
        </p:txBody>
      </p:sp>
      <p:sp>
        <p:nvSpPr>
          <p:cNvPr id="3" name="コンテンツ プレースホルダー 2">
            <a:extLst>
              <a:ext uri="{FF2B5EF4-FFF2-40B4-BE49-F238E27FC236}">
                <a16:creationId xmlns:a16="http://schemas.microsoft.com/office/drawing/2014/main" id="{94A9FA04-D6E4-FA6A-8DB0-23F457428930}"/>
              </a:ext>
            </a:extLst>
          </p:cNvPr>
          <p:cNvSpPr txBox="1">
            <a:spLocks/>
          </p:cNvSpPr>
          <p:nvPr/>
        </p:nvSpPr>
        <p:spPr bwMode="auto">
          <a:xfrm>
            <a:off x="-1" y="424066"/>
            <a:ext cx="9241278" cy="12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科学的・計画的な鳥獣の保護及び管理の基本的な考え方</a:t>
            </a:r>
            <a:endParaRPr lang="en-US" altLang="ja-JP" sz="4000" u="sng" dirty="0">
              <a:latin typeface="ＭＳ ゴシック" panose="020B0609070205080204" pitchFamily="49" charset="-128"/>
              <a:ea typeface="ＭＳ ゴシック" panose="020B0609070205080204" pitchFamily="49" charset="-128"/>
            </a:endParaRPr>
          </a:p>
        </p:txBody>
      </p:sp>
      <p:sp>
        <p:nvSpPr>
          <p:cNvPr id="2" name="矢印: 右 1">
            <a:extLst>
              <a:ext uri="{FF2B5EF4-FFF2-40B4-BE49-F238E27FC236}">
                <a16:creationId xmlns:a16="http://schemas.microsoft.com/office/drawing/2014/main" id="{0BEB27C9-3F1E-87D6-B0C7-9723D04E5917}"/>
              </a:ext>
            </a:extLst>
          </p:cNvPr>
          <p:cNvSpPr/>
          <p:nvPr/>
        </p:nvSpPr>
        <p:spPr>
          <a:xfrm>
            <a:off x="3445163" y="3094182"/>
            <a:ext cx="757382" cy="51723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5746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B34BEF26-5409-4203-96C3-ED4B903E256F}"/>
              </a:ext>
            </a:extLst>
          </p:cNvPr>
          <p:cNvSpPr>
            <a:spLocks noGrp="1"/>
          </p:cNvSpPr>
          <p:nvPr>
            <p:ph idx="4294967295"/>
          </p:nvPr>
        </p:nvSpPr>
        <p:spPr>
          <a:xfrm>
            <a:off x="110836" y="1997213"/>
            <a:ext cx="8442037" cy="4329390"/>
          </a:xfrm>
        </p:spPr>
        <p:txBody>
          <a:bodyPr wrap="square" rtlCol="0">
            <a:spAutoFit/>
          </a:bodyPr>
          <a:lstStyle/>
          <a:p>
            <a:pPr marL="534988" indent="-534988" eaLnBrk="1" fontAlgn="auto" hangingPunct="1">
              <a:lnSpc>
                <a:spcPct val="100000"/>
              </a:lnSpc>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鳥獣保護管理は</a:t>
            </a:r>
            <a:r>
              <a:rPr lang="ja-JP" altLang="en-US" sz="3600" b="1" dirty="0">
                <a:solidFill>
                  <a:srgbClr val="C00000"/>
                </a:solidFill>
                <a:latin typeface="ＭＳ ゴシック" panose="020B0609070205080204" pitchFamily="49" charset="-128"/>
                <a:ea typeface="ＭＳ ゴシック" panose="020B0609070205080204" pitchFamily="49" charset="-128"/>
              </a:rPr>
              <a:t>ＰＤＣＡサイクル</a:t>
            </a:r>
            <a:r>
              <a:rPr lang="ja-JP" altLang="en-US" sz="3600" dirty="0">
                <a:solidFill>
                  <a:schemeClr val="tx1"/>
                </a:solidFill>
                <a:latin typeface="ＭＳ ゴシック" panose="020B0609070205080204" pitchFamily="49" charset="-128"/>
                <a:ea typeface="ＭＳ ゴシック" panose="020B0609070205080204" pitchFamily="49" charset="-128"/>
              </a:rPr>
              <a:t>に沿って進める</a:t>
            </a:r>
          </a:p>
          <a:p>
            <a:pPr lvl="1" eaLnBrk="1" fontAlgn="auto" hangingPunct="1">
              <a:lnSpc>
                <a:spcPct val="100000"/>
              </a:lnSpc>
              <a:buFont typeface="Wingdings" panose="05000000000000000000" pitchFamily="2" charset="2"/>
              <a:buChar char="Ø"/>
              <a:defRPr/>
            </a:pPr>
            <a:r>
              <a:rPr lang="ja-JP" altLang="en-US" sz="3600" dirty="0">
                <a:solidFill>
                  <a:srgbClr val="C00000"/>
                </a:solidFill>
                <a:latin typeface="ＭＳ ゴシック" panose="020B0609070205080204" pitchFamily="49" charset="-128"/>
                <a:ea typeface="ＭＳ ゴシック" panose="020B0609070205080204" pitchFamily="49" charset="-128"/>
              </a:rPr>
              <a:t>Ｐ</a:t>
            </a:r>
            <a:r>
              <a:rPr lang="ja-JP" altLang="en-US" sz="3600" dirty="0">
                <a:solidFill>
                  <a:schemeClr val="tx1"/>
                </a:solidFill>
                <a:latin typeface="ＭＳ ゴシック" panose="020B0609070205080204" pitchFamily="49" charset="-128"/>
                <a:ea typeface="ＭＳ ゴシック" panose="020B0609070205080204" pitchFamily="49" charset="-128"/>
              </a:rPr>
              <a:t>ｌａｎ　：計画を立てる</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lvl="1" eaLnBrk="1" fontAlgn="auto" hangingPunct="1">
              <a:lnSpc>
                <a:spcPct val="100000"/>
              </a:lnSpc>
              <a:buFont typeface="Wingdings" panose="05000000000000000000" pitchFamily="2" charset="2"/>
              <a:buChar char="Ø"/>
              <a:defRPr/>
            </a:pPr>
            <a:r>
              <a:rPr lang="ja-JP" altLang="en-US" sz="3600" dirty="0">
                <a:solidFill>
                  <a:srgbClr val="C00000"/>
                </a:solidFill>
                <a:latin typeface="ＭＳ ゴシック" panose="020B0609070205080204" pitchFamily="49" charset="-128"/>
                <a:ea typeface="ＭＳ ゴシック" panose="020B0609070205080204" pitchFamily="49" charset="-128"/>
              </a:rPr>
              <a:t>Ｄ</a:t>
            </a:r>
            <a:r>
              <a:rPr lang="ja-JP" altLang="en-US" sz="3600" dirty="0">
                <a:solidFill>
                  <a:schemeClr val="tx1"/>
                </a:solidFill>
                <a:latin typeface="ＭＳ ゴシック" panose="020B0609070205080204" pitchFamily="49" charset="-128"/>
                <a:ea typeface="ＭＳ ゴシック" panose="020B0609070205080204" pitchFamily="49" charset="-128"/>
              </a:rPr>
              <a:t>ｏ　　　：対策を実施</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lvl="1" eaLnBrk="1" fontAlgn="auto" hangingPunct="1">
              <a:lnSpc>
                <a:spcPct val="100000"/>
              </a:lnSpc>
              <a:buFont typeface="Wingdings" panose="05000000000000000000" pitchFamily="2" charset="2"/>
              <a:buChar char="Ø"/>
              <a:defRPr/>
            </a:pPr>
            <a:r>
              <a:rPr lang="ja-JP" altLang="en-US" sz="3600" dirty="0">
                <a:solidFill>
                  <a:srgbClr val="C00000"/>
                </a:solidFill>
                <a:latin typeface="ＭＳ ゴシック" panose="020B0609070205080204" pitchFamily="49" charset="-128"/>
                <a:ea typeface="ＭＳ ゴシック" panose="020B0609070205080204" pitchFamily="49" charset="-128"/>
              </a:rPr>
              <a:t>Ｃ</a:t>
            </a:r>
            <a:r>
              <a:rPr lang="ja-JP" altLang="en-US" sz="3600" dirty="0">
                <a:solidFill>
                  <a:schemeClr val="tx1"/>
                </a:solidFill>
                <a:latin typeface="ＭＳ ゴシック" panose="020B0609070205080204" pitchFamily="49" charset="-128"/>
                <a:ea typeface="ＭＳ ゴシック" panose="020B0609070205080204" pitchFamily="49" charset="-128"/>
              </a:rPr>
              <a:t>ｈｅｃｋ：実施結果を評価</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lvl="1" eaLnBrk="1" fontAlgn="auto" hangingPunct="1">
              <a:lnSpc>
                <a:spcPct val="100000"/>
              </a:lnSpc>
              <a:buFont typeface="Wingdings" panose="05000000000000000000" pitchFamily="2" charset="2"/>
              <a:buChar char="Ø"/>
              <a:defRPr/>
            </a:pPr>
            <a:r>
              <a:rPr lang="ja-JP" altLang="en-US" sz="3600" dirty="0">
                <a:solidFill>
                  <a:srgbClr val="C00000"/>
                </a:solidFill>
                <a:latin typeface="ＭＳ ゴシック" panose="020B0609070205080204" pitchFamily="49" charset="-128"/>
                <a:ea typeface="ＭＳ ゴシック" panose="020B0609070205080204" pitchFamily="49" charset="-128"/>
              </a:rPr>
              <a:t>Ａ</a:t>
            </a:r>
            <a:r>
              <a:rPr lang="ja-JP" altLang="en-US" sz="3600" dirty="0">
                <a:solidFill>
                  <a:schemeClr val="tx1"/>
                </a:solidFill>
                <a:latin typeface="ＭＳ ゴシック" panose="020B0609070205080204" pitchFamily="49" charset="-128"/>
                <a:ea typeface="ＭＳ ゴシック" panose="020B0609070205080204" pitchFamily="49" charset="-128"/>
              </a:rPr>
              <a:t>ｃｔ　　：改善</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lvl="1" eaLnBrk="1" fontAlgn="auto" hangingPunct="1">
              <a:lnSpc>
                <a:spcPct val="100000"/>
              </a:lnSpc>
              <a:buFont typeface="Wingdings" panose="05000000000000000000" pitchFamily="2" charset="2"/>
              <a:buChar char="Ø"/>
              <a:defRPr/>
            </a:pPr>
            <a:endParaRPr lang="ja-JP" altLang="en-US" sz="3600" dirty="0">
              <a:solidFill>
                <a:schemeClr val="tx1"/>
              </a:solidFill>
              <a:latin typeface="ＭＳ ゴシック" panose="020B0609070205080204" pitchFamily="49" charset="-128"/>
              <a:ea typeface="ＭＳ ゴシック" panose="020B0609070205080204" pitchFamily="49" charset="-128"/>
            </a:endParaRPr>
          </a:p>
        </p:txBody>
      </p:sp>
      <p:sp>
        <p:nvSpPr>
          <p:cNvPr id="17413" name="テキスト ボックス 4">
            <a:extLst>
              <a:ext uri="{FF2B5EF4-FFF2-40B4-BE49-F238E27FC236}">
                <a16:creationId xmlns:a16="http://schemas.microsoft.com/office/drawing/2014/main" id="{C9D1E189-343D-45E3-B8F6-DB48BF2CD7BA}"/>
              </a:ext>
            </a:extLst>
          </p:cNvPr>
          <p:cNvSpPr txBox="1">
            <a:spLocks noChangeArrowheads="1"/>
          </p:cNvSpPr>
          <p:nvPr/>
        </p:nvSpPr>
        <p:spPr bwMode="auto">
          <a:xfrm>
            <a:off x="6428509" y="0"/>
            <a:ext cx="27088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t>テキスト　</a:t>
            </a:r>
            <a:r>
              <a:rPr lang="en-US" altLang="ja-JP" sz="2000" dirty="0"/>
              <a:t>11-13</a:t>
            </a:r>
            <a:r>
              <a:rPr lang="ja-JP" altLang="en-US" sz="2000" dirty="0"/>
              <a:t>ページ</a:t>
            </a:r>
          </a:p>
        </p:txBody>
      </p:sp>
      <p:sp>
        <p:nvSpPr>
          <p:cNvPr id="2" name="コンテンツ プレースホルダー 2">
            <a:extLst>
              <a:ext uri="{FF2B5EF4-FFF2-40B4-BE49-F238E27FC236}">
                <a16:creationId xmlns:a16="http://schemas.microsoft.com/office/drawing/2014/main" id="{8D933E23-6B9A-C318-9A83-15A3FEAF433D}"/>
              </a:ext>
            </a:extLst>
          </p:cNvPr>
          <p:cNvSpPr txBox="1">
            <a:spLocks/>
          </p:cNvSpPr>
          <p:nvPr/>
        </p:nvSpPr>
        <p:spPr bwMode="auto">
          <a:xfrm>
            <a:off x="-1" y="424066"/>
            <a:ext cx="9241278" cy="121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科学的・計画的な鳥獣の保護及び管理の基本的な考え方</a:t>
            </a:r>
            <a:endParaRPr lang="en-US" altLang="ja-JP" sz="4000" u="sng"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65266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51">
            <a:extLst>
              <a:ext uri="{FF2B5EF4-FFF2-40B4-BE49-F238E27FC236}">
                <a16:creationId xmlns:a16="http://schemas.microsoft.com/office/drawing/2014/main" id="{AEA56579-71D7-4E7E-B660-D0297D3F4A28}"/>
              </a:ext>
            </a:extLst>
          </p:cNvPr>
          <p:cNvSpPr>
            <a:spLocks noChangeArrowheads="1"/>
          </p:cNvSpPr>
          <p:nvPr/>
        </p:nvSpPr>
        <p:spPr bwMode="auto">
          <a:xfrm>
            <a:off x="53722" y="1055688"/>
            <a:ext cx="2314370" cy="1613791"/>
          </a:xfrm>
          <a:prstGeom prst="rect">
            <a:avLst/>
          </a:prstGeom>
          <a:solidFill>
            <a:srgbClr val="FFFFFF"/>
          </a:solidFill>
          <a:ln w="9525">
            <a:solidFill>
              <a:srgbClr val="000000"/>
            </a:solidFill>
            <a:prstDash val="dash"/>
            <a:miter lim="800000"/>
            <a:headEnd/>
            <a:tailEnd/>
          </a:ln>
        </p:spPr>
        <p:txBody>
          <a:bodyPr wrap="square" lIns="74295" tIns="8890" rIns="74295" bIns="8890" anchor="ctr" anchorCtr="0">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dirty="0">
                <a:latin typeface="ＭＳ Ｐゴシック" panose="020B0600070205080204" pitchFamily="50" charset="-128"/>
                <a:cs typeface="Times New Roman" panose="02020603050405020304" pitchFamily="18" charset="0"/>
              </a:rPr>
              <a:t>目的</a:t>
            </a:r>
            <a:endParaRPr lang="en-US" altLang="ja-JP" sz="2000" dirty="0">
              <a:latin typeface="ＭＳ Ｐゴシック" panose="020B0600070205080204" pitchFamily="50" charset="-128"/>
              <a:cs typeface="Times New Roman" panose="02020603050405020304" pitchFamily="18" charset="0"/>
            </a:endParaRPr>
          </a:p>
          <a:p>
            <a:pPr eaLnBrk="1" hangingPunct="1"/>
            <a:r>
              <a:rPr lang="ja-JP" altLang="en-US" sz="2000" dirty="0">
                <a:latin typeface="ＭＳ Ｐゴシック" panose="020B0600070205080204" pitchFamily="50" charset="-128"/>
                <a:cs typeface="Times New Roman" panose="02020603050405020304" pitchFamily="18" charset="0"/>
              </a:rPr>
              <a:t>農林業被害の軽減</a:t>
            </a:r>
          </a:p>
          <a:p>
            <a:pPr eaLnBrk="1" hangingPunct="1"/>
            <a:r>
              <a:rPr lang="ja-JP" altLang="en-US" sz="2000" dirty="0">
                <a:latin typeface="ＭＳ Ｐゴシック" panose="020B0600070205080204" pitchFamily="50" charset="-128"/>
                <a:cs typeface="Times New Roman" panose="02020603050405020304" pitchFamily="18" charset="0"/>
              </a:rPr>
              <a:t>生態系被害の軽減</a:t>
            </a:r>
            <a:endParaRPr lang="en-US" altLang="ja-JP" sz="2000" dirty="0">
              <a:latin typeface="ＭＳ Ｐゴシック" panose="020B0600070205080204" pitchFamily="50" charset="-128"/>
              <a:cs typeface="Times New Roman" panose="02020603050405020304" pitchFamily="18" charset="0"/>
            </a:endParaRPr>
          </a:p>
          <a:p>
            <a:pPr eaLnBrk="1" hangingPunct="1"/>
            <a:r>
              <a:rPr lang="ja-JP" altLang="en-US" sz="2000" dirty="0">
                <a:latin typeface="ＭＳ Ｐゴシック" panose="020B0600070205080204" pitchFamily="50" charset="-128"/>
                <a:cs typeface="Times New Roman" panose="02020603050405020304" pitchFamily="18" charset="0"/>
              </a:rPr>
              <a:t>地域個体群の存続</a:t>
            </a:r>
            <a:endParaRPr lang="en-US" altLang="ja-JP" sz="2000" dirty="0">
              <a:latin typeface="ＭＳ Ｐゴシック" panose="020B0600070205080204" pitchFamily="50" charset="-128"/>
              <a:cs typeface="Times New Roman" panose="02020603050405020304" pitchFamily="18" charset="0"/>
            </a:endParaRPr>
          </a:p>
          <a:p>
            <a:pPr eaLnBrk="1" hangingPunct="1"/>
            <a:r>
              <a:rPr lang="ja-JP" altLang="en-US" sz="2000" dirty="0">
                <a:latin typeface="ＭＳ Ｐゴシック" panose="020B0600070205080204" pitchFamily="50" charset="-128"/>
                <a:cs typeface="Times New Roman" panose="02020603050405020304" pitchFamily="18" charset="0"/>
              </a:rPr>
              <a:t>など</a:t>
            </a:r>
          </a:p>
        </p:txBody>
      </p:sp>
      <p:sp>
        <p:nvSpPr>
          <p:cNvPr id="31758" name="正方形/長方形 4">
            <a:extLst>
              <a:ext uri="{FF2B5EF4-FFF2-40B4-BE49-F238E27FC236}">
                <a16:creationId xmlns:a16="http://schemas.microsoft.com/office/drawing/2014/main" id="{F3826905-B129-479E-B889-D06A12AF676D}"/>
              </a:ext>
            </a:extLst>
          </p:cNvPr>
          <p:cNvSpPr>
            <a:spLocks noChangeArrowheads="1"/>
          </p:cNvSpPr>
          <p:nvPr/>
        </p:nvSpPr>
        <p:spPr bwMode="auto">
          <a:xfrm>
            <a:off x="2066925" y="521390"/>
            <a:ext cx="643286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dirty="0"/>
          </a:p>
        </p:txBody>
      </p:sp>
      <p:sp>
        <p:nvSpPr>
          <p:cNvPr id="31759" name="Rectangle 316">
            <a:extLst>
              <a:ext uri="{FF2B5EF4-FFF2-40B4-BE49-F238E27FC236}">
                <a16:creationId xmlns:a16="http://schemas.microsoft.com/office/drawing/2014/main" id="{5576CD61-ED3C-487B-A95E-866F8A85C012}"/>
              </a:ext>
            </a:extLst>
          </p:cNvPr>
          <p:cNvSpPr>
            <a:spLocks noChangeArrowheads="1"/>
          </p:cNvSpPr>
          <p:nvPr/>
        </p:nvSpPr>
        <p:spPr bwMode="auto">
          <a:xfrm>
            <a:off x="2734377" y="2612551"/>
            <a:ext cx="2520000" cy="494551"/>
          </a:xfrm>
          <a:prstGeom prst="rect">
            <a:avLst/>
          </a:prstGeom>
          <a:solidFill>
            <a:srgbClr val="FFFFFF"/>
          </a:solidFill>
          <a:ln w="9525">
            <a:solidFill>
              <a:srgbClr val="000000"/>
            </a:solidFill>
            <a:miter lim="800000"/>
            <a:headEnd/>
            <a:tailEnd/>
          </a:ln>
        </p:spPr>
        <p:txBody>
          <a:bodyPr lIns="74295" tIns="8890" rIns="74295" bIns="8890" anchor="ctr" anchorCtr="0">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solidFill>
                  <a:srgbClr val="000000"/>
                </a:solidFill>
                <a:latin typeface="ＭＳ Ｐゴシック" panose="020B0600070205080204" pitchFamily="50" charset="-128"/>
              </a:rPr>
              <a:t>計画の策定・見直し</a:t>
            </a:r>
          </a:p>
        </p:txBody>
      </p:sp>
      <p:sp>
        <p:nvSpPr>
          <p:cNvPr id="31760" name="Rectangle 314">
            <a:extLst>
              <a:ext uri="{FF2B5EF4-FFF2-40B4-BE49-F238E27FC236}">
                <a16:creationId xmlns:a16="http://schemas.microsoft.com/office/drawing/2014/main" id="{EE7BB42A-D687-463B-BD36-06376CB64111}"/>
              </a:ext>
            </a:extLst>
          </p:cNvPr>
          <p:cNvSpPr>
            <a:spLocks noChangeArrowheads="1"/>
          </p:cNvSpPr>
          <p:nvPr/>
        </p:nvSpPr>
        <p:spPr bwMode="auto">
          <a:xfrm>
            <a:off x="2687913" y="1326669"/>
            <a:ext cx="2520000" cy="387286"/>
          </a:xfrm>
          <a:prstGeom prst="rect">
            <a:avLst/>
          </a:prstGeom>
          <a:solidFill>
            <a:srgbClr val="FFFFFF"/>
          </a:solidFill>
          <a:ln w="9525">
            <a:solidFill>
              <a:srgbClr val="000000"/>
            </a:solidFill>
            <a:miter lim="800000"/>
            <a:headEnd/>
            <a:tailEnd/>
          </a:ln>
        </p:spPr>
        <p:txBody>
          <a:bodyPr lIns="74295" tIns="8890" rIns="74295" bIns="8890" anchor="ctr" anchorCtr="0">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solidFill>
                  <a:srgbClr val="000000"/>
                </a:solidFill>
                <a:latin typeface="ＭＳ Ｐゴシック" panose="020B0600070205080204" pitchFamily="50" charset="-128"/>
              </a:rPr>
              <a:t>現状確認</a:t>
            </a:r>
            <a:endParaRPr lang="ja-JP" altLang="en-US" sz="2800" dirty="0">
              <a:solidFill>
                <a:srgbClr val="000000"/>
              </a:solidFill>
              <a:latin typeface="ＭＳ Ｐゴシック" panose="020B0600070205080204" pitchFamily="50" charset="-128"/>
            </a:endParaRPr>
          </a:p>
        </p:txBody>
      </p:sp>
      <p:sp>
        <p:nvSpPr>
          <p:cNvPr id="31761" name="Rectangle 318">
            <a:extLst>
              <a:ext uri="{FF2B5EF4-FFF2-40B4-BE49-F238E27FC236}">
                <a16:creationId xmlns:a16="http://schemas.microsoft.com/office/drawing/2014/main" id="{7BBC53A3-B3D7-43AF-9ADB-11C28ED5F5D5}"/>
              </a:ext>
            </a:extLst>
          </p:cNvPr>
          <p:cNvSpPr>
            <a:spLocks noChangeArrowheads="1"/>
          </p:cNvSpPr>
          <p:nvPr/>
        </p:nvSpPr>
        <p:spPr bwMode="auto">
          <a:xfrm>
            <a:off x="2735745" y="5504497"/>
            <a:ext cx="2520000" cy="633507"/>
          </a:xfrm>
          <a:prstGeom prst="rect">
            <a:avLst/>
          </a:prstGeom>
          <a:solidFill>
            <a:srgbClr val="FFFFFF"/>
          </a:solidFill>
          <a:ln w="9525">
            <a:solidFill>
              <a:srgbClr val="000000"/>
            </a:solidFill>
            <a:miter lim="800000"/>
            <a:headEnd/>
            <a:tailEnd/>
          </a:ln>
        </p:spPr>
        <p:txBody>
          <a:bodyPr lIns="74295" tIns="8890" rIns="74295" bIns="8890" anchor="ctr" anchorCtr="0">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solidFill>
                  <a:srgbClr val="000000"/>
                </a:solidFill>
                <a:latin typeface="ＭＳ Ｐゴシック" panose="020B0600070205080204" pitchFamily="50" charset="-128"/>
              </a:rPr>
              <a:t>計画の評価・検証</a:t>
            </a:r>
            <a:br>
              <a:rPr lang="en-US" altLang="ja-JP" sz="2000" dirty="0">
                <a:solidFill>
                  <a:srgbClr val="000000"/>
                </a:solidFill>
                <a:latin typeface="ＭＳ Ｐゴシック" panose="020B0600070205080204" pitchFamily="50" charset="-128"/>
              </a:rPr>
            </a:br>
            <a:r>
              <a:rPr lang="ja-JP" altLang="en-US" sz="2000" dirty="0">
                <a:solidFill>
                  <a:srgbClr val="000000"/>
                </a:solidFill>
                <a:latin typeface="ＭＳ Ｐゴシック" panose="020B0600070205080204" pitchFamily="50" charset="-128"/>
              </a:rPr>
              <a:t>（現状の再確認）</a:t>
            </a:r>
            <a:endParaRPr lang="ja-JP" altLang="en-US" sz="2800" dirty="0">
              <a:solidFill>
                <a:srgbClr val="000000"/>
              </a:solidFill>
              <a:latin typeface="ＭＳ Ｐゴシック" panose="020B0600070205080204" pitchFamily="50" charset="-128"/>
            </a:endParaRPr>
          </a:p>
        </p:txBody>
      </p:sp>
      <p:sp>
        <p:nvSpPr>
          <p:cNvPr id="31763" name="AutoShape 343">
            <a:extLst>
              <a:ext uri="{FF2B5EF4-FFF2-40B4-BE49-F238E27FC236}">
                <a16:creationId xmlns:a16="http://schemas.microsoft.com/office/drawing/2014/main" id="{4221556C-C5A4-441A-AE6F-61834B1183C6}"/>
              </a:ext>
            </a:extLst>
          </p:cNvPr>
          <p:cNvSpPr>
            <a:spLocks noChangeArrowheads="1"/>
          </p:cNvSpPr>
          <p:nvPr/>
        </p:nvSpPr>
        <p:spPr bwMode="auto">
          <a:xfrm>
            <a:off x="3656978" y="4445390"/>
            <a:ext cx="610262" cy="990909"/>
          </a:xfrm>
          <a:prstGeom prst="downArrow">
            <a:avLst>
              <a:gd name="adj1" fmla="val 50000"/>
              <a:gd name="adj2" fmla="val 55489"/>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dirty="0">
              <a:solidFill>
                <a:srgbClr val="000000"/>
              </a:solidFill>
            </a:endParaRPr>
          </a:p>
        </p:txBody>
      </p:sp>
      <p:sp>
        <p:nvSpPr>
          <p:cNvPr id="31765" name="Rectangle 351">
            <a:extLst>
              <a:ext uri="{FF2B5EF4-FFF2-40B4-BE49-F238E27FC236}">
                <a16:creationId xmlns:a16="http://schemas.microsoft.com/office/drawing/2014/main" id="{8182102E-BA28-4061-8FB6-9B811CFF0BB2}"/>
              </a:ext>
            </a:extLst>
          </p:cNvPr>
          <p:cNvSpPr>
            <a:spLocks noChangeArrowheads="1"/>
          </p:cNvSpPr>
          <p:nvPr/>
        </p:nvSpPr>
        <p:spPr bwMode="auto">
          <a:xfrm>
            <a:off x="5503189" y="5392846"/>
            <a:ext cx="3619135" cy="848950"/>
          </a:xfrm>
          <a:prstGeom prst="rect">
            <a:avLst/>
          </a:prstGeom>
          <a:solidFill>
            <a:srgbClr val="FFFFFF"/>
          </a:solidFill>
          <a:ln w="9525">
            <a:solidFill>
              <a:srgbClr val="000000"/>
            </a:solidFill>
            <a:prstDash val="dash"/>
            <a:miter lim="800000"/>
            <a:headEnd/>
            <a:tailEnd/>
          </a:ln>
        </p:spPr>
        <p:txBody>
          <a:bodyPr wrap="square"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dirty="0">
                <a:solidFill>
                  <a:srgbClr val="000000"/>
                </a:solidFill>
                <a:latin typeface="ＭＳ Ｐゴシック" panose="020B0600070205080204" pitchFamily="50" charset="-128"/>
                <a:cs typeface="Times New Roman" panose="02020603050405020304" pitchFamily="18" charset="0"/>
              </a:rPr>
              <a:t>被害状況や生息状況（推定個体数等）の変化等から、管理事業の成果を確認。</a:t>
            </a:r>
          </a:p>
        </p:txBody>
      </p:sp>
      <p:cxnSp>
        <p:nvCxnSpPr>
          <p:cNvPr id="31766" name="直線コネクタ 14">
            <a:extLst>
              <a:ext uri="{FF2B5EF4-FFF2-40B4-BE49-F238E27FC236}">
                <a16:creationId xmlns:a16="http://schemas.microsoft.com/office/drawing/2014/main" id="{91B0CF95-5B93-414B-8D08-EA3FF25E3A15}"/>
              </a:ext>
            </a:extLst>
          </p:cNvPr>
          <p:cNvCxnSpPr>
            <a:cxnSpLocks noChangeShapeType="1"/>
            <a:stCxn id="31761" idx="3"/>
            <a:endCxn id="31765" idx="1"/>
          </p:cNvCxnSpPr>
          <p:nvPr/>
        </p:nvCxnSpPr>
        <p:spPr bwMode="auto">
          <a:xfrm flipV="1">
            <a:off x="5255745" y="5817321"/>
            <a:ext cx="247444" cy="3930"/>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1767" name="Rectangle 351">
            <a:extLst>
              <a:ext uri="{FF2B5EF4-FFF2-40B4-BE49-F238E27FC236}">
                <a16:creationId xmlns:a16="http://schemas.microsoft.com/office/drawing/2014/main" id="{BC6625B4-707E-4C42-B397-641E5ACD7D89}"/>
              </a:ext>
            </a:extLst>
          </p:cNvPr>
          <p:cNvSpPr>
            <a:spLocks noChangeArrowheads="1"/>
          </p:cNvSpPr>
          <p:nvPr/>
        </p:nvSpPr>
        <p:spPr bwMode="auto">
          <a:xfrm>
            <a:off x="5511668" y="2969101"/>
            <a:ext cx="3612029" cy="633507"/>
          </a:xfrm>
          <a:prstGeom prst="rect">
            <a:avLst/>
          </a:prstGeom>
          <a:solidFill>
            <a:srgbClr val="FFFFFF"/>
          </a:solidFill>
          <a:ln w="9525">
            <a:solidFill>
              <a:srgbClr val="000000"/>
            </a:solidFill>
            <a:prstDash val="dash"/>
            <a:miter lim="800000"/>
            <a:headEnd/>
            <a:tailEnd/>
          </a:ln>
        </p:spPr>
        <p:txBody>
          <a:bodyPr wrap="square"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000" dirty="0">
                <a:solidFill>
                  <a:srgbClr val="000000"/>
                </a:solidFill>
                <a:latin typeface="ＭＳ Ｐゴシック" panose="020B0600070205080204" pitchFamily="50" charset="-128"/>
                <a:cs typeface="Times New Roman" panose="02020603050405020304" pitchFamily="18" charset="0"/>
              </a:rPr>
              <a:t>被害指標、生息密度指標、捕獲頭数など、目標値の設定。</a:t>
            </a:r>
            <a:endParaRPr lang="en-US" altLang="ja-JP" sz="2000" dirty="0">
              <a:solidFill>
                <a:srgbClr val="000000"/>
              </a:solidFill>
              <a:latin typeface="ＭＳ Ｐゴシック" panose="020B0600070205080204" pitchFamily="50" charset="-128"/>
              <a:cs typeface="Times New Roman" panose="02020603050405020304" pitchFamily="18" charset="0"/>
            </a:endParaRPr>
          </a:p>
        </p:txBody>
      </p:sp>
      <p:cxnSp>
        <p:nvCxnSpPr>
          <p:cNvPr id="31768" name="直線コネクタ 16">
            <a:extLst>
              <a:ext uri="{FF2B5EF4-FFF2-40B4-BE49-F238E27FC236}">
                <a16:creationId xmlns:a16="http://schemas.microsoft.com/office/drawing/2014/main" id="{06489711-0110-48C5-BEAB-A7339603DD7E}"/>
              </a:ext>
            </a:extLst>
          </p:cNvPr>
          <p:cNvCxnSpPr>
            <a:cxnSpLocks noChangeShapeType="1"/>
            <a:stCxn id="31759" idx="3"/>
            <a:endCxn id="31767" idx="1"/>
          </p:cNvCxnSpPr>
          <p:nvPr/>
        </p:nvCxnSpPr>
        <p:spPr bwMode="auto">
          <a:xfrm>
            <a:off x="5254377" y="2859827"/>
            <a:ext cx="257291" cy="426028"/>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1769" name="Rectangle 351">
            <a:extLst>
              <a:ext uri="{FF2B5EF4-FFF2-40B4-BE49-F238E27FC236}">
                <a16:creationId xmlns:a16="http://schemas.microsoft.com/office/drawing/2014/main" id="{43DBDDAE-ECB4-4FC9-AE84-AB737B66FB82}"/>
              </a:ext>
            </a:extLst>
          </p:cNvPr>
          <p:cNvSpPr>
            <a:spLocks noChangeArrowheads="1"/>
          </p:cNvSpPr>
          <p:nvPr/>
        </p:nvSpPr>
        <p:spPr bwMode="auto">
          <a:xfrm>
            <a:off x="5500995" y="1184996"/>
            <a:ext cx="3622699" cy="941283"/>
          </a:xfrm>
          <a:prstGeom prst="rect">
            <a:avLst/>
          </a:prstGeom>
          <a:solidFill>
            <a:srgbClr val="FFFFFF"/>
          </a:solidFill>
          <a:ln w="9525">
            <a:solidFill>
              <a:srgbClr val="000000"/>
            </a:solidFill>
            <a:prstDash val="dash"/>
            <a:miter lim="800000"/>
            <a:headEnd/>
            <a:tailEnd/>
          </a:ln>
        </p:spPr>
        <p:txBody>
          <a:bodyPr wrap="square"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000" dirty="0">
                <a:solidFill>
                  <a:srgbClr val="000000"/>
                </a:solidFill>
                <a:latin typeface="ＭＳ Ｐゴシック" panose="020B0600070205080204" pitchFamily="50" charset="-128"/>
                <a:cs typeface="Times New Roman" panose="02020603050405020304" pitchFamily="18" charset="0"/>
              </a:rPr>
              <a:t>被害状況、生息状況（個体数推定及び将来予測を含む）、被害と個体数の関係の把握</a:t>
            </a:r>
          </a:p>
        </p:txBody>
      </p:sp>
      <p:cxnSp>
        <p:nvCxnSpPr>
          <p:cNvPr id="31770" name="直線コネクタ 18">
            <a:extLst>
              <a:ext uri="{FF2B5EF4-FFF2-40B4-BE49-F238E27FC236}">
                <a16:creationId xmlns:a16="http://schemas.microsoft.com/office/drawing/2014/main" id="{793F8B0B-BBF5-4A9E-8358-6E1D6337A348}"/>
              </a:ext>
            </a:extLst>
          </p:cNvPr>
          <p:cNvCxnSpPr>
            <a:cxnSpLocks noChangeShapeType="1"/>
            <a:stCxn id="31760" idx="3"/>
            <a:endCxn id="31769" idx="1"/>
          </p:cNvCxnSpPr>
          <p:nvPr/>
        </p:nvCxnSpPr>
        <p:spPr bwMode="auto">
          <a:xfrm>
            <a:off x="5207913" y="1520312"/>
            <a:ext cx="293082" cy="135326"/>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1771" name="Rectangle 351">
            <a:extLst>
              <a:ext uri="{FF2B5EF4-FFF2-40B4-BE49-F238E27FC236}">
                <a16:creationId xmlns:a16="http://schemas.microsoft.com/office/drawing/2014/main" id="{216BC055-1E0E-4CCB-A711-2E0BBE1F10E2}"/>
              </a:ext>
            </a:extLst>
          </p:cNvPr>
          <p:cNvSpPr>
            <a:spLocks noChangeArrowheads="1"/>
          </p:cNvSpPr>
          <p:nvPr/>
        </p:nvSpPr>
        <p:spPr bwMode="auto">
          <a:xfrm>
            <a:off x="5500995" y="3857083"/>
            <a:ext cx="3622702" cy="325730"/>
          </a:xfrm>
          <a:prstGeom prst="rect">
            <a:avLst/>
          </a:prstGeom>
          <a:solidFill>
            <a:srgbClr val="FFFFFF"/>
          </a:solidFill>
          <a:ln w="9525">
            <a:solidFill>
              <a:srgbClr val="000000"/>
            </a:solidFill>
            <a:prstDash val="dash"/>
            <a:miter lim="800000"/>
            <a:headEnd/>
            <a:tailEnd/>
          </a:ln>
        </p:spPr>
        <p:txBody>
          <a:bodyPr wrap="square"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000" dirty="0">
                <a:solidFill>
                  <a:srgbClr val="000000"/>
                </a:solidFill>
                <a:latin typeface="ＭＳ Ｐゴシック" panose="020B0600070205080204" pitchFamily="50" charset="-128"/>
                <a:cs typeface="Times New Roman" panose="02020603050405020304" pitchFamily="18" charset="0"/>
              </a:rPr>
              <a:t>実施する管理の方策</a:t>
            </a:r>
          </a:p>
        </p:txBody>
      </p:sp>
      <p:cxnSp>
        <p:nvCxnSpPr>
          <p:cNvPr id="31772" name="直線コネクタ 20">
            <a:extLst>
              <a:ext uri="{FF2B5EF4-FFF2-40B4-BE49-F238E27FC236}">
                <a16:creationId xmlns:a16="http://schemas.microsoft.com/office/drawing/2014/main" id="{29C8E2D8-04D2-42A9-8288-743B68FE90AE}"/>
              </a:ext>
            </a:extLst>
          </p:cNvPr>
          <p:cNvCxnSpPr>
            <a:cxnSpLocks noChangeShapeType="1"/>
            <a:stCxn id="31759" idx="3"/>
            <a:endCxn id="31771" idx="1"/>
          </p:cNvCxnSpPr>
          <p:nvPr/>
        </p:nvCxnSpPr>
        <p:spPr bwMode="auto">
          <a:xfrm>
            <a:off x="5254377" y="2859827"/>
            <a:ext cx="246618" cy="1160121"/>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1773" name="Rectangle 317">
            <a:extLst>
              <a:ext uri="{FF2B5EF4-FFF2-40B4-BE49-F238E27FC236}">
                <a16:creationId xmlns:a16="http://schemas.microsoft.com/office/drawing/2014/main" id="{F0D3AA34-9BDE-4818-9AD9-7F854D361F6C}"/>
              </a:ext>
            </a:extLst>
          </p:cNvPr>
          <p:cNvSpPr>
            <a:spLocks noChangeArrowheads="1"/>
          </p:cNvSpPr>
          <p:nvPr/>
        </p:nvSpPr>
        <p:spPr bwMode="auto">
          <a:xfrm>
            <a:off x="2728092" y="3903353"/>
            <a:ext cx="2520000" cy="387286"/>
          </a:xfrm>
          <a:prstGeom prst="rect">
            <a:avLst/>
          </a:prstGeom>
          <a:solidFill>
            <a:srgbClr val="FFFFFF"/>
          </a:solidFill>
          <a:ln w="9525">
            <a:solidFill>
              <a:srgbClr val="000000"/>
            </a:solidFill>
            <a:miter lim="800000"/>
            <a:headEnd/>
            <a:tailEnd/>
          </a:ln>
        </p:spPr>
        <p:txBody>
          <a:bodyPr lIns="74295" tIns="8890" rIns="74295" bIns="8890" anchor="ctr" anchorCtr="0">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solidFill>
                  <a:srgbClr val="000000"/>
                </a:solidFill>
                <a:latin typeface="ＭＳ Ｐゴシック" panose="020B0600070205080204" pitchFamily="50" charset="-128"/>
              </a:rPr>
              <a:t>管理事業の実施</a:t>
            </a:r>
            <a:endParaRPr lang="ja-JP" altLang="en-US" sz="2800" dirty="0">
              <a:solidFill>
                <a:srgbClr val="000000"/>
              </a:solidFill>
              <a:latin typeface="ＭＳ Ｐゴシック" panose="020B0600070205080204" pitchFamily="50" charset="-128"/>
            </a:endParaRPr>
          </a:p>
        </p:txBody>
      </p:sp>
      <p:sp>
        <p:nvSpPr>
          <p:cNvPr id="31774" name="Rectangle 351">
            <a:extLst>
              <a:ext uri="{FF2B5EF4-FFF2-40B4-BE49-F238E27FC236}">
                <a16:creationId xmlns:a16="http://schemas.microsoft.com/office/drawing/2014/main" id="{C3286C28-910F-4253-AE38-C9549FB9BB3C}"/>
              </a:ext>
            </a:extLst>
          </p:cNvPr>
          <p:cNvSpPr>
            <a:spLocks noChangeArrowheads="1"/>
          </p:cNvSpPr>
          <p:nvPr/>
        </p:nvSpPr>
        <p:spPr bwMode="auto">
          <a:xfrm>
            <a:off x="5505423" y="4406712"/>
            <a:ext cx="3622702" cy="633507"/>
          </a:xfrm>
          <a:prstGeom prst="rect">
            <a:avLst/>
          </a:prstGeom>
          <a:solidFill>
            <a:srgbClr val="FFFFFF"/>
          </a:solidFill>
          <a:ln w="9525">
            <a:solidFill>
              <a:srgbClr val="000000"/>
            </a:solidFill>
            <a:prstDash val="dash"/>
            <a:miter lim="800000"/>
            <a:headEnd/>
            <a:tailEnd/>
          </a:ln>
        </p:spPr>
        <p:txBody>
          <a:bodyPr wrap="square"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dirty="0">
                <a:solidFill>
                  <a:srgbClr val="000000"/>
                </a:solidFill>
                <a:latin typeface="ＭＳ Ｐゴシック" panose="020B0600070205080204" pitchFamily="50" charset="-128"/>
              </a:rPr>
              <a:t>規制等の緩和や強化、個体群管理、被害防除、生息環境管理</a:t>
            </a:r>
            <a:endParaRPr lang="en-US" altLang="ja-JP" sz="2000" dirty="0">
              <a:solidFill>
                <a:srgbClr val="000000"/>
              </a:solidFill>
              <a:latin typeface="ＭＳ Ｐゴシック" panose="020B0600070205080204" pitchFamily="50" charset="-128"/>
            </a:endParaRPr>
          </a:p>
        </p:txBody>
      </p:sp>
      <p:cxnSp>
        <p:nvCxnSpPr>
          <p:cNvPr id="24" name="直線コネクタ 23">
            <a:extLst>
              <a:ext uri="{FF2B5EF4-FFF2-40B4-BE49-F238E27FC236}">
                <a16:creationId xmlns:a16="http://schemas.microsoft.com/office/drawing/2014/main" id="{8AA92E7C-EFC4-4DFA-9C3F-8DB93B106FFD}"/>
              </a:ext>
            </a:extLst>
          </p:cNvPr>
          <p:cNvCxnSpPr>
            <a:cxnSpLocks/>
            <a:stCxn id="31773" idx="3"/>
            <a:endCxn id="31774" idx="1"/>
          </p:cNvCxnSpPr>
          <p:nvPr/>
        </p:nvCxnSpPr>
        <p:spPr bwMode="auto">
          <a:xfrm>
            <a:off x="5248092" y="4096996"/>
            <a:ext cx="257331" cy="62647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 name="カギ線コネクタ 25">
            <a:extLst>
              <a:ext uri="{FF2B5EF4-FFF2-40B4-BE49-F238E27FC236}">
                <a16:creationId xmlns:a16="http://schemas.microsoft.com/office/drawing/2014/main" id="{A90F0519-712D-4435-8A08-B11C4F2C0D2A}"/>
              </a:ext>
            </a:extLst>
          </p:cNvPr>
          <p:cNvCxnSpPr>
            <a:cxnSpLocks/>
            <a:stCxn id="31761" idx="1"/>
            <a:endCxn id="31759" idx="1"/>
          </p:cNvCxnSpPr>
          <p:nvPr/>
        </p:nvCxnSpPr>
        <p:spPr bwMode="auto">
          <a:xfrm rot="10800000">
            <a:off x="2734377" y="2859827"/>
            <a:ext cx="1368" cy="2961424"/>
          </a:xfrm>
          <a:prstGeom prst="bentConnector3">
            <a:avLst>
              <a:gd name="adj1" fmla="val 47868494"/>
            </a:avLst>
          </a:prstGeom>
          <a:ln w="28575">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31757" name="Rectangle 351">
            <a:extLst>
              <a:ext uri="{FF2B5EF4-FFF2-40B4-BE49-F238E27FC236}">
                <a16:creationId xmlns:a16="http://schemas.microsoft.com/office/drawing/2014/main" id="{025F3B2C-8BEA-4257-9EFC-229DE6A32E7E}"/>
              </a:ext>
            </a:extLst>
          </p:cNvPr>
          <p:cNvSpPr>
            <a:spLocks noChangeArrowheads="1"/>
          </p:cNvSpPr>
          <p:nvPr/>
        </p:nvSpPr>
        <p:spPr bwMode="auto">
          <a:xfrm>
            <a:off x="5500997" y="2343251"/>
            <a:ext cx="3622699" cy="326228"/>
          </a:xfrm>
          <a:prstGeom prst="rect">
            <a:avLst/>
          </a:prstGeom>
          <a:solidFill>
            <a:srgbClr val="FFFFFF"/>
          </a:solidFill>
          <a:ln w="9525">
            <a:solidFill>
              <a:srgbClr val="000000"/>
            </a:solidFill>
            <a:prstDash val="dash"/>
            <a:miter lim="800000"/>
            <a:headEnd/>
            <a:tailEnd/>
          </a:ln>
        </p:spPr>
        <p:txBody>
          <a:bodyPr wrap="square" lIns="74295" tIns="8890" rIns="74295" bIns="8890" anchor="ctr" anchorCtr="0">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000" dirty="0">
                <a:solidFill>
                  <a:srgbClr val="000000"/>
                </a:solidFill>
                <a:latin typeface="ＭＳ Ｐゴシック" panose="020B0600070205080204" pitchFamily="50" charset="-128"/>
                <a:cs typeface="Times New Roman" panose="02020603050405020304" pitchFamily="18" charset="0"/>
              </a:rPr>
              <a:t>計画期間と対象地域の設定</a:t>
            </a:r>
          </a:p>
        </p:txBody>
      </p:sp>
      <p:sp>
        <p:nvSpPr>
          <p:cNvPr id="35" name="円/楕円 34">
            <a:extLst>
              <a:ext uri="{FF2B5EF4-FFF2-40B4-BE49-F238E27FC236}">
                <a16:creationId xmlns:a16="http://schemas.microsoft.com/office/drawing/2014/main" id="{4F72741E-431F-4E28-8083-41E3019BE66F}"/>
              </a:ext>
            </a:extLst>
          </p:cNvPr>
          <p:cNvSpPr/>
          <p:nvPr/>
        </p:nvSpPr>
        <p:spPr bwMode="auto">
          <a:xfrm>
            <a:off x="2368092" y="5103640"/>
            <a:ext cx="72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0" b="1" dirty="0"/>
              <a:t>C</a:t>
            </a:r>
            <a:endParaRPr lang="ja-JP" altLang="en-US" sz="2400" b="1" dirty="0"/>
          </a:p>
        </p:txBody>
      </p:sp>
      <p:cxnSp>
        <p:nvCxnSpPr>
          <p:cNvPr id="31749" name="直線コネクタ 41">
            <a:extLst>
              <a:ext uri="{FF2B5EF4-FFF2-40B4-BE49-F238E27FC236}">
                <a16:creationId xmlns:a16="http://schemas.microsoft.com/office/drawing/2014/main" id="{076921BC-462F-4541-95ED-4F3373B68166}"/>
              </a:ext>
            </a:extLst>
          </p:cNvPr>
          <p:cNvCxnSpPr>
            <a:cxnSpLocks noChangeShapeType="1"/>
            <a:stCxn id="31759" idx="3"/>
            <a:endCxn id="31757" idx="1"/>
          </p:cNvCxnSpPr>
          <p:nvPr/>
        </p:nvCxnSpPr>
        <p:spPr bwMode="auto">
          <a:xfrm flipV="1">
            <a:off x="5254377" y="2506365"/>
            <a:ext cx="246620" cy="353462"/>
          </a:xfrm>
          <a:prstGeom prst="line">
            <a:avLst/>
          </a:prstGeom>
          <a:noFill/>
          <a:ln w="9525" algn="ctr">
            <a:solidFill>
              <a:srgbClr val="000000"/>
            </a:solidFill>
            <a:prstDash val="dash"/>
            <a:round/>
            <a:headEnd/>
            <a:tailEnd/>
          </a:ln>
          <a:extLst>
            <a:ext uri="{909E8E84-426E-40DD-AFC4-6F175D3DCCD1}">
              <a14:hiddenFill xmlns:a14="http://schemas.microsoft.com/office/drawing/2010/main">
                <a:noFill/>
              </a14:hiddenFill>
            </a:ext>
          </a:extLst>
        </p:spPr>
      </p:cxnSp>
      <p:sp>
        <p:nvSpPr>
          <p:cNvPr id="31750" name="テキスト ボックス 31">
            <a:extLst>
              <a:ext uri="{FF2B5EF4-FFF2-40B4-BE49-F238E27FC236}">
                <a16:creationId xmlns:a16="http://schemas.microsoft.com/office/drawing/2014/main" id="{AD832EAF-4FBE-4CC1-A32A-8AFEFBB96D9A}"/>
              </a:ext>
            </a:extLst>
          </p:cNvPr>
          <p:cNvSpPr txBox="1">
            <a:spLocks noChangeArrowheads="1"/>
          </p:cNvSpPr>
          <p:nvPr/>
        </p:nvSpPr>
        <p:spPr bwMode="auto">
          <a:xfrm>
            <a:off x="6515100" y="0"/>
            <a:ext cx="2613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11-13</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E4044C89-4F04-D540-9C4F-12416749FDD8}"/>
              </a:ext>
            </a:extLst>
          </p:cNvPr>
          <p:cNvSpPr txBox="1">
            <a:spLocks/>
          </p:cNvSpPr>
          <p:nvPr/>
        </p:nvSpPr>
        <p:spPr bwMode="auto">
          <a:xfrm>
            <a:off x="15874" y="390115"/>
            <a:ext cx="9818789" cy="63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第二種特定鳥獣管理計画における</a:t>
            </a:r>
            <a:r>
              <a:rPr lang="en-US" altLang="ja-JP" sz="4000" u="sng" dirty="0">
                <a:latin typeface="ＭＳ ゴシック" panose="020B0609070205080204" pitchFamily="49" charset="-128"/>
                <a:ea typeface="ＭＳ ゴシック" panose="020B0609070205080204" pitchFamily="49" charset="-128"/>
              </a:rPr>
              <a:t>PDCA</a:t>
            </a:r>
          </a:p>
          <a:p>
            <a:pPr eaLnBrk="1" hangingPunct="1">
              <a:lnSpc>
                <a:spcPct val="90000"/>
              </a:lnSpc>
              <a:spcBef>
                <a:spcPts val="1200"/>
              </a:spcBef>
              <a:spcAft>
                <a:spcPts val="200"/>
              </a:spcAft>
              <a:buClr>
                <a:schemeClr val="accent1"/>
              </a:buClr>
              <a:buSzPct val="100000"/>
              <a:buFont typeface="Calibri" panose="020F0502020204030204" pitchFamily="34" charset="0"/>
              <a:buNone/>
            </a:pPr>
            <a:endParaRPr lang="en-US" altLang="ja-JP" sz="4000" u="sng" dirty="0">
              <a:latin typeface="ＭＳ ゴシック" panose="020B0609070205080204" pitchFamily="49" charset="-128"/>
              <a:ea typeface="ＭＳ ゴシック" panose="020B0609070205080204" pitchFamily="49" charset="-128"/>
            </a:endParaRPr>
          </a:p>
        </p:txBody>
      </p:sp>
      <p:sp>
        <p:nvSpPr>
          <p:cNvPr id="22" name="AutoShape 343">
            <a:extLst>
              <a:ext uri="{FF2B5EF4-FFF2-40B4-BE49-F238E27FC236}">
                <a16:creationId xmlns:a16="http://schemas.microsoft.com/office/drawing/2014/main" id="{481774B5-2B2B-0ECB-E164-9A5CFA4733CA}"/>
              </a:ext>
            </a:extLst>
          </p:cNvPr>
          <p:cNvSpPr>
            <a:spLocks noChangeArrowheads="1"/>
          </p:cNvSpPr>
          <p:nvPr/>
        </p:nvSpPr>
        <p:spPr bwMode="auto">
          <a:xfrm>
            <a:off x="3641864" y="3182553"/>
            <a:ext cx="610262" cy="684000"/>
          </a:xfrm>
          <a:prstGeom prst="downArrow">
            <a:avLst>
              <a:gd name="adj1" fmla="val 50000"/>
              <a:gd name="adj2" fmla="val 55489"/>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dirty="0">
              <a:solidFill>
                <a:srgbClr val="000000"/>
              </a:solidFill>
            </a:endParaRPr>
          </a:p>
        </p:txBody>
      </p:sp>
      <p:sp>
        <p:nvSpPr>
          <p:cNvPr id="23" name="AutoShape 343">
            <a:extLst>
              <a:ext uri="{FF2B5EF4-FFF2-40B4-BE49-F238E27FC236}">
                <a16:creationId xmlns:a16="http://schemas.microsoft.com/office/drawing/2014/main" id="{55910EE4-95CA-4F70-50E8-01D54FA5ADEC}"/>
              </a:ext>
            </a:extLst>
          </p:cNvPr>
          <p:cNvSpPr>
            <a:spLocks noChangeArrowheads="1"/>
          </p:cNvSpPr>
          <p:nvPr/>
        </p:nvSpPr>
        <p:spPr bwMode="auto">
          <a:xfrm>
            <a:off x="3642075" y="1827099"/>
            <a:ext cx="610262" cy="684000"/>
          </a:xfrm>
          <a:prstGeom prst="downArrow">
            <a:avLst>
              <a:gd name="adj1" fmla="val 50000"/>
              <a:gd name="adj2" fmla="val 55489"/>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dirty="0">
              <a:solidFill>
                <a:srgbClr val="000000"/>
              </a:solidFill>
            </a:endParaRPr>
          </a:p>
        </p:txBody>
      </p:sp>
      <p:sp>
        <p:nvSpPr>
          <p:cNvPr id="27" name="円/楕円 34">
            <a:extLst>
              <a:ext uri="{FF2B5EF4-FFF2-40B4-BE49-F238E27FC236}">
                <a16:creationId xmlns:a16="http://schemas.microsoft.com/office/drawing/2014/main" id="{F274A286-D5BE-AFC8-5EA8-268C352EFED7}"/>
              </a:ext>
            </a:extLst>
          </p:cNvPr>
          <p:cNvSpPr/>
          <p:nvPr/>
        </p:nvSpPr>
        <p:spPr bwMode="auto">
          <a:xfrm>
            <a:off x="2394831" y="970441"/>
            <a:ext cx="72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0" b="1" dirty="0"/>
              <a:t>P</a:t>
            </a:r>
            <a:endParaRPr lang="ja-JP" altLang="en-US" sz="2400" b="1" dirty="0"/>
          </a:p>
        </p:txBody>
      </p:sp>
      <p:sp>
        <p:nvSpPr>
          <p:cNvPr id="28" name="円/楕円 34">
            <a:extLst>
              <a:ext uri="{FF2B5EF4-FFF2-40B4-BE49-F238E27FC236}">
                <a16:creationId xmlns:a16="http://schemas.microsoft.com/office/drawing/2014/main" id="{E85096DC-557E-20D5-77E7-BE83A83F9D0F}"/>
              </a:ext>
            </a:extLst>
          </p:cNvPr>
          <p:cNvSpPr/>
          <p:nvPr/>
        </p:nvSpPr>
        <p:spPr bwMode="auto">
          <a:xfrm>
            <a:off x="2327913" y="3547330"/>
            <a:ext cx="72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0" b="1" dirty="0"/>
              <a:t>D</a:t>
            </a:r>
            <a:endParaRPr lang="ja-JP" altLang="en-US" sz="2400" b="1" dirty="0"/>
          </a:p>
        </p:txBody>
      </p:sp>
      <p:sp>
        <p:nvSpPr>
          <p:cNvPr id="29" name="円/楕円 34">
            <a:extLst>
              <a:ext uri="{FF2B5EF4-FFF2-40B4-BE49-F238E27FC236}">
                <a16:creationId xmlns:a16="http://schemas.microsoft.com/office/drawing/2014/main" id="{E669204D-DB62-E23A-997C-2DFC25FF9A8F}"/>
              </a:ext>
            </a:extLst>
          </p:cNvPr>
          <p:cNvSpPr/>
          <p:nvPr/>
        </p:nvSpPr>
        <p:spPr bwMode="auto">
          <a:xfrm>
            <a:off x="1518001" y="3102665"/>
            <a:ext cx="720000" cy="5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400" b="1" dirty="0"/>
              <a:t>A</a:t>
            </a:r>
            <a:endParaRPr lang="ja-JP" altLang="en-US" sz="2400" b="1" dirty="0"/>
          </a:p>
        </p:txBody>
      </p:sp>
    </p:spTree>
    <p:extLst>
      <p:ext uri="{BB962C8B-B14F-4D97-AF65-F5344CB8AC3E}">
        <p14:creationId xmlns:p14="http://schemas.microsoft.com/office/powerpoint/2010/main" val="303937802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カギ線コネクタ 35">
            <a:extLst>
              <a:ext uri="{FF2B5EF4-FFF2-40B4-BE49-F238E27FC236}">
                <a16:creationId xmlns:a16="http://schemas.microsoft.com/office/drawing/2014/main" id="{993696A6-4C01-4DB2-B362-697E651B5758}"/>
              </a:ext>
            </a:extLst>
          </p:cNvPr>
          <p:cNvCxnSpPr>
            <a:cxnSpLocks/>
          </p:cNvCxnSpPr>
          <p:nvPr/>
        </p:nvCxnSpPr>
        <p:spPr>
          <a:xfrm rot="10800000">
            <a:off x="4234542" y="3814762"/>
            <a:ext cx="1587" cy="1260475"/>
          </a:xfrm>
          <a:prstGeom prst="bentConnector3">
            <a:avLst>
              <a:gd name="adj1" fmla="val 39014115"/>
            </a:avLst>
          </a:prstGeom>
          <a:ln w="1905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33796" name="テキスト ボックス 6">
            <a:extLst>
              <a:ext uri="{FF2B5EF4-FFF2-40B4-BE49-F238E27FC236}">
                <a16:creationId xmlns:a16="http://schemas.microsoft.com/office/drawing/2014/main" id="{614B9A2F-3C16-4346-8DCC-72159AFF5291}"/>
              </a:ext>
            </a:extLst>
          </p:cNvPr>
          <p:cNvSpPr txBox="1">
            <a:spLocks noChangeArrowheads="1"/>
          </p:cNvSpPr>
          <p:nvPr/>
        </p:nvSpPr>
        <p:spPr bwMode="auto">
          <a:xfrm>
            <a:off x="1671332" y="1055934"/>
            <a:ext cx="6995516" cy="564463"/>
          </a:xfrm>
          <a:prstGeom prst="rect">
            <a:avLst/>
          </a:prstGeom>
          <a:solidFill>
            <a:schemeClr val="bg1"/>
          </a:solidFill>
          <a:ln w="19050">
            <a:solidFill>
              <a:schemeClr val="tx1"/>
            </a:solidFill>
          </a:ln>
        </p:spPr>
        <p:txBody>
          <a:bodyP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800" dirty="0"/>
              <a:t>捕獲目標の設定</a:t>
            </a:r>
          </a:p>
        </p:txBody>
      </p:sp>
      <p:sp>
        <p:nvSpPr>
          <p:cNvPr id="33797" name="テキスト ボックス 7">
            <a:extLst>
              <a:ext uri="{FF2B5EF4-FFF2-40B4-BE49-F238E27FC236}">
                <a16:creationId xmlns:a16="http://schemas.microsoft.com/office/drawing/2014/main" id="{DE0E0627-DF5B-444D-9F00-C23DEADAD176}"/>
              </a:ext>
            </a:extLst>
          </p:cNvPr>
          <p:cNvSpPr txBox="1">
            <a:spLocks noChangeArrowheads="1"/>
          </p:cNvSpPr>
          <p:nvPr/>
        </p:nvSpPr>
        <p:spPr bwMode="auto">
          <a:xfrm>
            <a:off x="1673640" y="5755135"/>
            <a:ext cx="6994800" cy="565200"/>
          </a:xfrm>
          <a:prstGeom prst="rect">
            <a:avLst/>
          </a:prstGeom>
          <a:solidFill>
            <a:schemeClr val="bg1"/>
          </a:solidFill>
          <a:ln w="19050">
            <a:solidFill>
              <a:schemeClr val="tx1"/>
            </a:solidFill>
          </a:ln>
        </p:spPr>
        <p:txBody>
          <a:bodyPr wrap="non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800" dirty="0"/>
              <a:t>捕獲事業や被害対策の効果検証</a:t>
            </a:r>
            <a:endParaRPr lang="en-US" altLang="ja-JP" sz="2800" dirty="0"/>
          </a:p>
        </p:txBody>
      </p:sp>
      <p:sp>
        <p:nvSpPr>
          <p:cNvPr id="33800" name="テキスト ボックス 10">
            <a:extLst>
              <a:ext uri="{FF2B5EF4-FFF2-40B4-BE49-F238E27FC236}">
                <a16:creationId xmlns:a16="http://schemas.microsoft.com/office/drawing/2014/main" id="{D1C1898D-5EDD-4D62-BC5F-935A2DA94D16}"/>
              </a:ext>
            </a:extLst>
          </p:cNvPr>
          <p:cNvSpPr txBox="1">
            <a:spLocks noChangeArrowheads="1"/>
          </p:cNvSpPr>
          <p:nvPr/>
        </p:nvSpPr>
        <p:spPr bwMode="auto">
          <a:xfrm>
            <a:off x="1640104" y="2014250"/>
            <a:ext cx="6994800" cy="565200"/>
          </a:xfrm>
          <a:prstGeom prst="rect">
            <a:avLst/>
          </a:prstGeom>
          <a:solidFill>
            <a:schemeClr val="bg1"/>
          </a:solidFill>
          <a:ln w="19050">
            <a:solidFill>
              <a:schemeClr val="tx1"/>
            </a:solidFill>
          </a:ln>
        </p:spPr>
        <p:txBody>
          <a:bodyPr>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800" dirty="0"/>
              <a:t>指定管理鳥獣捕獲等事業実施計画の策定</a:t>
            </a:r>
          </a:p>
        </p:txBody>
      </p:sp>
      <p:sp>
        <p:nvSpPr>
          <p:cNvPr id="13" name="正方形/長方形 12">
            <a:extLst>
              <a:ext uri="{FF2B5EF4-FFF2-40B4-BE49-F238E27FC236}">
                <a16:creationId xmlns:a16="http://schemas.microsoft.com/office/drawing/2014/main" id="{5A394692-93F5-49EF-8389-B066FEA59C64}"/>
              </a:ext>
            </a:extLst>
          </p:cNvPr>
          <p:cNvSpPr/>
          <p:nvPr/>
        </p:nvSpPr>
        <p:spPr>
          <a:xfrm>
            <a:off x="2006998" y="2925092"/>
            <a:ext cx="6490673" cy="247832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3803" name="テキスト ボックス 14">
            <a:extLst>
              <a:ext uri="{FF2B5EF4-FFF2-40B4-BE49-F238E27FC236}">
                <a16:creationId xmlns:a16="http://schemas.microsoft.com/office/drawing/2014/main" id="{95143FA9-3FC9-427D-BFCF-9F8363CD9AC6}"/>
              </a:ext>
            </a:extLst>
          </p:cNvPr>
          <p:cNvSpPr txBox="1">
            <a:spLocks noChangeArrowheads="1"/>
          </p:cNvSpPr>
          <p:nvPr/>
        </p:nvSpPr>
        <p:spPr bwMode="auto">
          <a:xfrm>
            <a:off x="4226604" y="2973968"/>
            <a:ext cx="3960000"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t>事前調査</a:t>
            </a:r>
          </a:p>
        </p:txBody>
      </p:sp>
      <p:sp>
        <p:nvSpPr>
          <p:cNvPr id="33804" name="テキスト ボックス 15">
            <a:extLst>
              <a:ext uri="{FF2B5EF4-FFF2-40B4-BE49-F238E27FC236}">
                <a16:creationId xmlns:a16="http://schemas.microsoft.com/office/drawing/2014/main" id="{7E074B41-1489-4D43-B0E3-4F8AE15017EC}"/>
              </a:ext>
            </a:extLst>
          </p:cNvPr>
          <p:cNvSpPr txBox="1">
            <a:spLocks noChangeArrowheads="1"/>
          </p:cNvSpPr>
          <p:nvPr/>
        </p:nvSpPr>
        <p:spPr bwMode="auto">
          <a:xfrm>
            <a:off x="4226604" y="4933833"/>
            <a:ext cx="3960000"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t>捕獲事業による効果の評価・検証</a:t>
            </a:r>
            <a:endParaRPr lang="en-US" altLang="ja-JP" sz="2000" dirty="0"/>
          </a:p>
        </p:txBody>
      </p:sp>
      <p:sp>
        <p:nvSpPr>
          <p:cNvPr id="33805" name="テキスト ボックス 18">
            <a:extLst>
              <a:ext uri="{FF2B5EF4-FFF2-40B4-BE49-F238E27FC236}">
                <a16:creationId xmlns:a16="http://schemas.microsoft.com/office/drawing/2014/main" id="{844D7118-3D8A-451B-9196-22901EC84AB3}"/>
              </a:ext>
            </a:extLst>
          </p:cNvPr>
          <p:cNvSpPr txBox="1">
            <a:spLocks noChangeArrowheads="1"/>
          </p:cNvSpPr>
          <p:nvPr/>
        </p:nvSpPr>
        <p:spPr bwMode="auto">
          <a:xfrm>
            <a:off x="4226604" y="3601425"/>
            <a:ext cx="3960000"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t>業務計画の策定</a:t>
            </a:r>
          </a:p>
        </p:txBody>
      </p:sp>
      <p:sp>
        <p:nvSpPr>
          <p:cNvPr id="33806" name="テキスト ボックス 19">
            <a:extLst>
              <a:ext uri="{FF2B5EF4-FFF2-40B4-BE49-F238E27FC236}">
                <a16:creationId xmlns:a16="http://schemas.microsoft.com/office/drawing/2014/main" id="{16E9D1F6-2BEC-4CE9-8088-BF6FF984E022}"/>
              </a:ext>
            </a:extLst>
          </p:cNvPr>
          <p:cNvSpPr txBox="1">
            <a:spLocks noChangeArrowheads="1"/>
          </p:cNvSpPr>
          <p:nvPr/>
        </p:nvSpPr>
        <p:spPr bwMode="auto">
          <a:xfrm>
            <a:off x="4226604" y="4249449"/>
            <a:ext cx="3960000" cy="36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o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000" dirty="0"/>
              <a:t>業務計画に基づく捕獲事業の実施</a:t>
            </a:r>
          </a:p>
        </p:txBody>
      </p:sp>
      <p:sp>
        <p:nvSpPr>
          <p:cNvPr id="33809" name="AutoShape 342">
            <a:extLst>
              <a:ext uri="{FF2B5EF4-FFF2-40B4-BE49-F238E27FC236}">
                <a16:creationId xmlns:a16="http://schemas.microsoft.com/office/drawing/2014/main" id="{FC47C976-4818-4057-A58A-FD745AC02455}"/>
              </a:ext>
            </a:extLst>
          </p:cNvPr>
          <p:cNvSpPr>
            <a:spLocks noChangeArrowheads="1"/>
          </p:cNvSpPr>
          <p:nvPr/>
        </p:nvSpPr>
        <p:spPr bwMode="auto">
          <a:xfrm>
            <a:off x="5017798" y="1640365"/>
            <a:ext cx="288000" cy="324000"/>
          </a:xfrm>
          <a:prstGeom prst="downArrow">
            <a:avLst>
              <a:gd name="adj1" fmla="val 50000"/>
              <a:gd name="adj2" fmla="val 83805"/>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dirty="0">
              <a:solidFill>
                <a:srgbClr val="000000"/>
              </a:solidFill>
            </a:endParaRPr>
          </a:p>
        </p:txBody>
      </p:sp>
      <p:cxnSp>
        <p:nvCxnSpPr>
          <p:cNvPr id="30" name="カギ線コネクタ 29">
            <a:extLst>
              <a:ext uri="{FF2B5EF4-FFF2-40B4-BE49-F238E27FC236}">
                <a16:creationId xmlns:a16="http://schemas.microsoft.com/office/drawing/2014/main" id="{01EA1B4E-38B8-4C97-8CFC-B4C73393B801}"/>
              </a:ext>
            </a:extLst>
          </p:cNvPr>
          <p:cNvCxnSpPr>
            <a:cxnSpLocks/>
          </p:cNvCxnSpPr>
          <p:nvPr/>
        </p:nvCxnSpPr>
        <p:spPr>
          <a:xfrm rot="10800000">
            <a:off x="1638914" y="2178843"/>
            <a:ext cx="19050" cy="3706813"/>
          </a:xfrm>
          <a:prstGeom prst="bentConnector3">
            <a:avLst>
              <a:gd name="adj1" fmla="val 4063638"/>
            </a:avLst>
          </a:prstGeom>
          <a:ln w="57150">
            <a:solidFill>
              <a:schemeClr val="tx1">
                <a:lumMod val="75000"/>
                <a:lumOff val="25000"/>
              </a:schemeClr>
            </a:solidFill>
            <a:tailEnd type="triangle"/>
          </a:ln>
        </p:spPr>
        <p:style>
          <a:lnRef idx="1">
            <a:schemeClr val="dk1"/>
          </a:lnRef>
          <a:fillRef idx="0">
            <a:schemeClr val="dk1"/>
          </a:fillRef>
          <a:effectRef idx="0">
            <a:schemeClr val="dk1"/>
          </a:effectRef>
          <a:fontRef idx="minor">
            <a:schemeClr val="tx1"/>
          </a:fontRef>
        </p:style>
      </p:cxnSp>
      <p:sp>
        <p:nvSpPr>
          <p:cNvPr id="33813" name="AutoShape 342">
            <a:extLst>
              <a:ext uri="{FF2B5EF4-FFF2-40B4-BE49-F238E27FC236}">
                <a16:creationId xmlns:a16="http://schemas.microsoft.com/office/drawing/2014/main" id="{5BED4230-7508-4B08-B578-DD4AB4EAD439}"/>
              </a:ext>
            </a:extLst>
          </p:cNvPr>
          <p:cNvSpPr>
            <a:spLocks noChangeArrowheads="1"/>
          </p:cNvSpPr>
          <p:nvPr/>
        </p:nvSpPr>
        <p:spPr bwMode="auto">
          <a:xfrm>
            <a:off x="6108592" y="3364297"/>
            <a:ext cx="152400" cy="215900"/>
          </a:xfrm>
          <a:prstGeom prst="downArrow">
            <a:avLst>
              <a:gd name="adj1" fmla="val 50000"/>
              <a:gd name="adj2" fmla="val 84239"/>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sz="1600" dirty="0">
              <a:solidFill>
                <a:srgbClr val="000000"/>
              </a:solidFill>
            </a:endParaRPr>
          </a:p>
        </p:txBody>
      </p:sp>
      <p:sp>
        <p:nvSpPr>
          <p:cNvPr id="33816" name="テキスト ボックス 34">
            <a:extLst>
              <a:ext uri="{FF2B5EF4-FFF2-40B4-BE49-F238E27FC236}">
                <a16:creationId xmlns:a16="http://schemas.microsoft.com/office/drawing/2014/main" id="{ABB62325-92D1-4BA6-8EAD-F28BA81E13D1}"/>
              </a:ext>
            </a:extLst>
          </p:cNvPr>
          <p:cNvSpPr txBox="1">
            <a:spLocks noChangeArrowheads="1"/>
          </p:cNvSpPr>
          <p:nvPr/>
        </p:nvSpPr>
        <p:spPr bwMode="auto">
          <a:xfrm>
            <a:off x="2110602" y="3027282"/>
            <a:ext cx="553998" cy="22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dirty="0"/>
              <a:t>捕獲業務の実施</a:t>
            </a:r>
          </a:p>
        </p:txBody>
      </p:sp>
      <p:sp>
        <p:nvSpPr>
          <p:cNvPr id="33817" name="テキスト ボックス 27">
            <a:extLst>
              <a:ext uri="{FF2B5EF4-FFF2-40B4-BE49-F238E27FC236}">
                <a16:creationId xmlns:a16="http://schemas.microsoft.com/office/drawing/2014/main" id="{CD42DC6C-3D32-4101-8CE4-91D97715EDAA}"/>
              </a:ext>
            </a:extLst>
          </p:cNvPr>
          <p:cNvSpPr txBox="1">
            <a:spLocks noChangeArrowheads="1"/>
          </p:cNvSpPr>
          <p:nvPr/>
        </p:nvSpPr>
        <p:spPr bwMode="auto">
          <a:xfrm>
            <a:off x="31154" y="1646473"/>
            <a:ext cx="1352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400" dirty="0"/>
              <a:t>計画へ</a:t>
            </a:r>
            <a:endParaRPr lang="en-US" altLang="ja-JP" sz="2400" dirty="0"/>
          </a:p>
          <a:p>
            <a:pPr eaLnBrk="1" hangingPunct="1"/>
            <a:r>
              <a:rPr lang="ja-JP" altLang="en-US" sz="2400" dirty="0"/>
              <a:t>反映</a:t>
            </a:r>
            <a:endParaRPr lang="en-US" altLang="ja-JP" sz="2400" dirty="0"/>
          </a:p>
        </p:txBody>
      </p:sp>
      <p:sp>
        <p:nvSpPr>
          <p:cNvPr id="33818" name="テキスト ボックス 33">
            <a:extLst>
              <a:ext uri="{FF2B5EF4-FFF2-40B4-BE49-F238E27FC236}">
                <a16:creationId xmlns:a16="http://schemas.microsoft.com/office/drawing/2014/main" id="{7692BB95-3EE3-44EC-B068-16581751CC86}"/>
              </a:ext>
            </a:extLst>
          </p:cNvPr>
          <p:cNvSpPr txBox="1">
            <a:spLocks noChangeArrowheads="1"/>
          </p:cNvSpPr>
          <p:nvPr/>
        </p:nvSpPr>
        <p:spPr bwMode="auto">
          <a:xfrm>
            <a:off x="2893779" y="3199285"/>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000" dirty="0"/>
              <a:t>見直し</a:t>
            </a:r>
            <a:endParaRPr lang="en-US" altLang="ja-JP" sz="2000" dirty="0"/>
          </a:p>
        </p:txBody>
      </p:sp>
      <p:cxnSp>
        <p:nvCxnSpPr>
          <p:cNvPr id="6" name="直線コネクタ 5">
            <a:extLst>
              <a:ext uri="{FF2B5EF4-FFF2-40B4-BE49-F238E27FC236}">
                <a16:creationId xmlns:a16="http://schemas.microsoft.com/office/drawing/2014/main" id="{2ED37337-6DB3-431D-B393-D87B180B6CCA}"/>
              </a:ext>
            </a:extLst>
          </p:cNvPr>
          <p:cNvCxnSpPr/>
          <p:nvPr/>
        </p:nvCxnSpPr>
        <p:spPr>
          <a:xfrm>
            <a:off x="2798763" y="2909888"/>
            <a:ext cx="0" cy="245110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9" name="円/楕円 38">
            <a:extLst>
              <a:ext uri="{FF2B5EF4-FFF2-40B4-BE49-F238E27FC236}">
                <a16:creationId xmlns:a16="http://schemas.microsoft.com/office/drawing/2014/main" id="{F44A39F5-7603-4C08-B3AB-B272B965D32C}"/>
              </a:ext>
            </a:extLst>
          </p:cNvPr>
          <p:cNvSpPr/>
          <p:nvPr/>
        </p:nvSpPr>
        <p:spPr>
          <a:xfrm>
            <a:off x="1441991" y="2684834"/>
            <a:ext cx="720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800" b="1" dirty="0"/>
              <a:t>D</a:t>
            </a:r>
            <a:endParaRPr lang="ja-JP" altLang="en-US" sz="2800" b="1" dirty="0"/>
          </a:p>
        </p:txBody>
      </p:sp>
      <p:sp>
        <p:nvSpPr>
          <p:cNvPr id="40" name="円/楕円 39">
            <a:extLst>
              <a:ext uri="{FF2B5EF4-FFF2-40B4-BE49-F238E27FC236}">
                <a16:creationId xmlns:a16="http://schemas.microsoft.com/office/drawing/2014/main" id="{3D3EBDA5-2E55-420E-8266-947131736FA8}"/>
              </a:ext>
            </a:extLst>
          </p:cNvPr>
          <p:cNvSpPr/>
          <p:nvPr/>
        </p:nvSpPr>
        <p:spPr>
          <a:xfrm>
            <a:off x="1438217" y="5520388"/>
            <a:ext cx="720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800" b="1" dirty="0"/>
              <a:t>C</a:t>
            </a:r>
            <a:endParaRPr lang="ja-JP" altLang="en-US" sz="2800" b="1" dirty="0"/>
          </a:p>
        </p:txBody>
      </p:sp>
      <p:sp>
        <p:nvSpPr>
          <p:cNvPr id="41" name="円/楕円 40">
            <a:extLst>
              <a:ext uri="{FF2B5EF4-FFF2-40B4-BE49-F238E27FC236}">
                <a16:creationId xmlns:a16="http://schemas.microsoft.com/office/drawing/2014/main" id="{5B6F8234-916E-4297-80CF-BF2214993FDD}"/>
              </a:ext>
            </a:extLst>
          </p:cNvPr>
          <p:cNvSpPr/>
          <p:nvPr/>
        </p:nvSpPr>
        <p:spPr>
          <a:xfrm>
            <a:off x="290860" y="2441888"/>
            <a:ext cx="720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800" b="1" dirty="0"/>
              <a:t>A</a:t>
            </a:r>
            <a:endParaRPr lang="ja-JP" altLang="en-US" sz="2800" b="1" dirty="0"/>
          </a:p>
        </p:txBody>
      </p:sp>
      <p:sp>
        <p:nvSpPr>
          <p:cNvPr id="42" name="円/楕円 41">
            <a:extLst>
              <a:ext uri="{FF2B5EF4-FFF2-40B4-BE49-F238E27FC236}">
                <a16:creationId xmlns:a16="http://schemas.microsoft.com/office/drawing/2014/main" id="{EAD5CD12-EA0F-4473-8B31-59CE3C214985}"/>
              </a:ext>
            </a:extLst>
          </p:cNvPr>
          <p:cNvSpPr/>
          <p:nvPr/>
        </p:nvSpPr>
        <p:spPr>
          <a:xfrm>
            <a:off x="4034578" y="3364265"/>
            <a:ext cx="419100" cy="342900"/>
          </a:xfrm>
          <a:prstGeom prst="ellipse">
            <a:avLst/>
          </a:prstGeom>
          <a:solidFill>
            <a:srgbClr val="FF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t>p</a:t>
            </a:r>
            <a:endParaRPr lang="ja-JP" altLang="en-US" sz="2000" b="1" dirty="0"/>
          </a:p>
        </p:txBody>
      </p:sp>
      <p:sp>
        <p:nvSpPr>
          <p:cNvPr id="43" name="円/楕円 42">
            <a:extLst>
              <a:ext uri="{FF2B5EF4-FFF2-40B4-BE49-F238E27FC236}">
                <a16:creationId xmlns:a16="http://schemas.microsoft.com/office/drawing/2014/main" id="{289DBE87-05B7-43D5-B50A-D3BAABA13595}"/>
              </a:ext>
            </a:extLst>
          </p:cNvPr>
          <p:cNvSpPr/>
          <p:nvPr/>
        </p:nvSpPr>
        <p:spPr>
          <a:xfrm>
            <a:off x="4044950" y="4004144"/>
            <a:ext cx="419100" cy="342900"/>
          </a:xfrm>
          <a:prstGeom prst="ellipse">
            <a:avLst/>
          </a:prstGeom>
          <a:solidFill>
            <a:srgbClr val="FF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t>d</a:t>
            </a:r>
            <a:endParaRPr lang="ja-JP" altLang="en-US" sz="2000" b="1" dirty="0"/>
          </a:p>
        </p:txBody>
      </p:sp>
      <p:sp>
        <p:nvSpPr>
          <p:cNvPr id="45" name="円/楕円 44">
            <a:extLst>
              <a:ext uri="{FF2B5EF4-FFF2-40B4-BE49-F238E27FC236}">
                <a16:creationId xmlns:a16="http://schemas.microsoft.com/office/drawing/2014/main" id="{5228161C-8A39-4270-9071-96931B4F9D04}"/>
              </a:ext>
            </a:extLst>
          </p:cNvPr>
          <p:cNvSpPr/>
          <p:nvPr/>
        </p:nvSpPr>
        <p:spPr>
          <a:xfrm>
            <a:off x="3361528" y="3599395"/>
            <a:ext cx="419100" cy="342900"/>
          </a:xfrm>
          <a:prstGeom prst="ellipse">
            <a:avLst/>
          </a:prstGeom>
          <a:solidFill>
            <a:srgbClr val="FF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t>a</a:t>
            </a:r>
            <a:endParaRPr lang="ja-JP" altLang="en-US" sz="2000" b="1" dirty="0"/>
          </a:p>
        </p:txBody>
      </p:sp>
      <p:sp>
        <p:nvSpPr>
          <p:cNvPr id="33828" name="テキスト ボックス 45">
            <a:extLst>
              <a:ext uri="{FF2B5EF4-FFF2-40B4-BE49-F238E27FC236}">
                <a16:creationId xmlns:a16="http://schemas.microsoft.com/office/drawing/2014/main" id="{37690E31-501C-4F90-A3BC-5CE1B98AC130}"/>
              </a:ext>
            </a:extLst>
          </p:cNvPr>
          <p:cNvSpPr txBox="1">
            <a:spLocks noChangeArrowheads="1"/>
          </p:cNvSpPr>
          <p:nvPr/>
        </p:nvSpPr>
        <p:spPr bwMode="auto">
          <a:xfrm>
            <a:off x="6311900" y="0"/>
            <a:ext cx="281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11-13</a:t>
            </a:r>
            <a:r>
              <a:rPr lang="ja-JP" altLang="en-US" sz="2000" dirty="0">
                <a:latin typeface="+mn-ea"/>
                <a:ea typeface="+mn-ea"/>
              </a:rPr>
              <a:t>ページ</a:t>
            </a:r>
          </a:p>
        </p:txBody>
      </p:sp>
      <p:sp>
        <p:nvSpPr>
          <p:cNvPr id="44" name="円/楕円 43">
            <a:extLst>
              <a:ext uri="{FF2B5EF4-FFF2-40B4-BE49-F238E27FC236}">
                <a16:creationId xmlns:a16="http://schemas.microsoft.com/office/drawing/2014/main" id="{2E03768A-3ECA-4709-9667-2D37CD9FA666}"/>
              </a:ext>
            </a:extLst>
          </p:cNvPr>
          <p:cNvSpPr/>
          <p:nvPr/>
        </p:nvSpPr>
        <p:spPr>
          <a:xfrm>
            <a:off x="4044950" y="4681248"/>
            <a:ext cx="419100" cy="342900"/>
          </a:xfrm>
          <a:prstGeom prst="ellipse">
            <a:avLst/>
          </a:prstGeom>
          <a:solidFill>
            <a:srgbClr val="FF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000" b="1" dirty="0"/>
              <a:t>c</a:t>
            </a:r>
            <a:endParaRPr lang="ja-JP" altLang="en-US" sz="2000" b="1" dirty="0"/>
          </a:p>
        </p:txBody>
      </p:sp>
      <p:sp>
        <p:nvSpPr>
          <p:cNvPr id="2" name="コンテンツ プレースホルダー 2">
            <a:extLst>
              <a:ext uri="{FF2B5EF4-FFF2-40B4-BE49-F238E27FC236}">
                <a16:creationId xmlns:a16="http://schemas.microsoft.com/office/drawing/2014/main" id="{8ABCDC41-7908-C5B1-206A-521CE966C148}"/>
              </a:ext>
            </a:extLst>
          </p:cNvPr>
          <p:cNvSpPr txBox="1">
            <a:spLocks/>
          </p:cNvSpPr>
          <p:nvPr/>
        </p:nvSpPr>
        <p:spPr bwMode="auto">
          <a:xfrm>
            <a:off x="15875" y="390115"/>
            <a:ext cx="9033164" cy="63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個別の捕獲事業の</a:t>
            </a:r>
            <a:r>
              <a:rPr lang="en-US" altLang="ja-JP" sz="4000" u="sng" dirty="0">
                <a:latin typeface="ＭＳ ゴシック" panose="020B0609070205080204" pitchFamily="49" charset="-128"/>
                <a:ea typeface="ＭＳ ゴシック" panose="020B0609070205080204" pitchFamily="49" charset="-128"/>
              </a:rPr>
              <a:t>PDCA</a:t>
            </a:r>
            <a:r>
              <a:rPr lang="ja-JP" altLang="en-US" sz="4000" u="sng" dirty="0">
                <a:latin typeface="ＭＳ ゴシック" panose="020B0609070205080204" pitchFamily="49" charset="-128"/>
                <a:ea typeface="ＭＳ ゴシック" panose="020B0609070205080204" pitchFamily="49" charset="-128"/>
              </a:rPr>
              <a:t>サイクル</a:t>
            </a:r>
            <a:endParaRPr lang="en-US" altLang="ja-JP" sz="4000" u="sng" dirty="0">
              <a:latin typeface="ＭＳ ゴシック" panose="020B0609070205080204" pitchFamily="49" charset="-128"/>
              <a:ea typeface="ＭＳ ゴシック" panose="020B0609070205080204" pitchFamily="49" charset="-128"/>
            </a:endParaRPr>
          </a:p>
        </p:txBody>
      </p:sp>
      <p:sp>
        <p:nvSpPr>
          <p:cNvPr id="5" name="AutoShape 342">
            <a:extLst>
              <a:ext uri="{FF2B5EF4-FFF2-40B4-BE49-F238E27FC236}">
                <a16:creationId xmlns:a16="http://schemas.microsoft.com/office/drawing/2014/main" id="{A83D0927-CB46-892F-CBD3-1BC58454061F}"/>
              </a:ext>
            </a:extLst>
          </p:cNvPr>
          <p:cNvSpPr>
            <a:spLocks noChangeArrowheads="1"/>
          </p:cNvSpPr>
          <p:nvPr/>
        </p:nvSpPr>
        <p:spPr bwMode="auto">
          <a:xfrm>
            <a:off x="5017798" y="2604352"/>
            <a:ext cx="288000" cy="324000"/>
          </a:xfrm>
          <a:prstGeom prst="downArrow">
            <a:avLst>
              <a:gd name="adj1" fmla="val 50000"/>
              <a:gd name="adj2" fmla="val 83805"/>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dirty="0">
              <a:solidFill>
                <a:srgbClr val="000000"/>
              </a:solidFill>
            </a:endParaRPr>
          </a:p>
        </p:txBody>
      </p:sp>
      <p:sp>
        <p:nvSpPr>
          <p:cNvPr id="7" name="AutoShape 342">
            <a:extLst>
              <a:ext uri="{FF2B5EF4-FFF2-40B4-BE49-F238E27FC236}">
                <a16:creationId xmlns:a16="http://schemas.microsoft.com/office/drawing/2014/main" id="{5C7B14B1-151C-9B84-5F57-B44ACF024398}"/>
              </a:ext>
            </a:extLst>
          </p:cNvPr>
          <p:cNvSpPr>
            <a:spLocks noChangeArrowheads="1"/>
          </p:cNvSpPr>
          <p:nvPr/>
        </p:nvSpPr>
        <p:spPr bwMode="auto">
          <a:xfrm>
            <a:off x="5027613" y="5417573"/>
            <a:ext cx="288000" cy="324000"/>
          </a:xfrm>
          <a:prstGeom prst="downArrow">
            <a:avLst>
              <a:gd name="adj1" fmla="val 50000"/>
              <a:gd name="adj2" fmla="val 83805"/>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dirty="0">
              <a:solidFill>
                <a:srgbClr val="000000"/>
              </a:solidFill>
            </a:endParaRPr>
          </a:p>
        </p:txBody>
      </p:sp>
      <p:sp>
        <p:nvSpPr>
          <p:cNvPr id="11" name="AutoShape 342">
            <a:extLst>
              <a:ext uri="{FF2B5EF4-FFF2-40B4-BE49-F238E27FC236}">
                <a16:creationId xmlns:a16="http://schemas.microsoft.com/office/drawing/2014/main" id="{ACBA0323-F252-2A88-48C2-71ABD31428EE}"/>
              </a:ext>
            </a:extLst>
          </p:cNvPr>
          <p:cNvSpPr>
            <a:spLocks noChangeArrowheads="1"/>
          </p:cNvSpPr>
          <p:nvPr/>
        </p:nvSpPr>
        <p:spPr bwMode="auto">
          <a:xfrm>
            <a:off x="6113215" y="4006220"/>
            <a:ext cx="152400" cy="215900"/>
          </a:xfrm>
          <a:prstGeom prst="downArrow">
            <a:avLst>
              <a:gd name="adj1" fmla="val 50000"/>
              <a:gd name="adj2" fmla="val 84239"/>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sz="1600" dirty="0">
              <a:solidFill>
                <a:srgbClr val="000000"/>
              </a:solidFill>
            </a:endParaRPr>
          </a:p>
        </p:txBody>
      </p:sp>
      <p:sp>
        <p:nvSpPr>
          <p:cNvPr id="12" name="AutoShape 342">
            <a:extLst>
              <a:ext uri="{FF2B5EF4-FFF2-40B4-BE49-F238E27FC236}">
                <a16:creationId xmlns:a16="http://schemas.microsoft.com/office/drawing/2014/main" id="{337DE3E4-F23B-3315-1430-C662EBDF2877}"/>
              </a:ext>
            </a:extLst>
          </p:cNvPr>
          <p:cNvSpPr>
            <a:spLocks noChangeArrowheads="1"/>
          </p:cNvSpPr>
          <p:nvPr/>
        </p:nvSpPr>
        <p:spPr bwMode="auto">
          <a:xfrm>
            <a:off x="6117839" y="4666619"/>
            <a:ext cx="152400" cy="215900"/>
          </a:xfrm>
          <a:prstGeom prst="downArrow">
            <a:avLst>
              <a:gd name="adj1" fmla="val 50000"/>
              <a:gd name="adj2" fmla="val 84239"/>
            </a:avLst>
          </a:prstGeom>
          <a:solidFill>
            <a:srgbClr val="FFFFFF"/>
          </a:solidFill>
          <a:ln w="9525">
            <a:solidFill>
              <a:srgbClr val="000000"/>
            </a:solidFill>
            <a:miter lim="800000"/>
            <a:headEnd/>
            <a:tailEnd/>
          </a:ln>
        </p:spPr>
        <p:txBody>
          <a:bodyPr vert="eaVert" lIns="74295" tIns="8890" rIns="74295" bIns="889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endParaRPr lang="ja-JP" altLang="en-US" sz="1600" dirty="0">
              <a:solidFill>
                <a:srgbClr val="000000"/>
              </a:solidFill>
            </a:endParaRPr>
          </a:p>
        </p:txBody>
      </p:sp>
      <p:sp>
        <p:nvSpPr>
          <p:cNvPr id="38" name="円/楕円 37">
            <a:extLst>
              <a:ext uri="{FF2B5EF4-FFF2-40B4-BE49-F238E27FC236}">
                <a16:creationId xmlns:a16="http://schemas.microsoft.com/office/drawing/2014/main" id="{C450051E-8DF9-46B8-87BE-A42C4CA5EA68}"/>
              </a:ext>
            </a:extLst>
          </p:cNvPr>
          <p:cNvSpPr/>
          <p:nvPr/>
        </p:nvSpPr>
        <p:spPr>
          <a:xfrm>
            <a:off x="1441991" y="1679901"/>
            <a:ext cx="720000" cy="46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2800" b="1" dirty="0"/>
              <a:t>P</a:t>
            </a:r>
            <a:endParaRPr lang="ja-JP" altLang="en-US" sz="2800" b="1" dirty="0"/>
          </a:p>
        </p:txBody>
      </p:sp>
    </p:spTree>
    <p:extLst>
      <p:ext uri="{BB962C8B-B14F-4D97-AF65-F5344CB8AC3E}">
        <p14:creationId xmlns:p14="http://schemas.microsoft.com/office/powerpoint/2010/main" val="1424760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402892"/>
            <a:ext cx="9199954" cy="677108"/>
          </a:xfrm>
          <a:prstGeom prst="rect">
            <a:avLst/>
          </a:prstGeom>
          <a:noFill/>
        </p:spPr>
        <p:txBody>
          <a:bodyPr wrap="none" rtlCol="0" anchor="b" anchorCtr="0">
            <a:spAutoFit/>
          </a:bodyPr>
          <a:lstStyle/>
          <a:p>
            <a:r>
              <a:rPr lang="en-US" altLang="ja-JP" sz="3800" dirty="0">
                <a:solidFill>
                  <a:schemeClr val="tx1"/>
                </a:solidFill>
                <a:latin typeface="ＭＳ ゴシック" panose="020B0609070205080204" pitchFamily="49" charset="-128"/>
                <a:ea typeface="ＭＳ ゴシック" panose="020B0609070205080204" pitchFamily="49" charset="-128"/>
              </a:rPr>
              <a:t> </a:t>
            </a:r>
            <a:r>
              <a:rPr lang="en-US" altLang="ja-JP" sz="3800" u="sng" dirty="0">
                <a:solidFill>
                  <a:schemeClr val="tx1"/>
                </a:solidFill>
                <a:latin typeface="ＭＳ ゴシック" panose="020B0609070205080204" pitchFamily="49" charset="-128"/>
                <a:ea typeface="ＭＳ ゴシック" panose="020B0609070205080204" pitchFamily="49" charset="-128"/>
              </a:rPr>
              <a:t>1</a:t>
            </a:r>
            <a:r>
              <a:rPr lang="ja-JP" altLang="en-US" sz="3800" u="sng" dirty="0">
                <a:solidFill>
                  <a:schemeClr val="tx1"/>
                </a:solidFill>
                <a:latin typeface="ＭＳ ゴシック" panose="020B0609070205080204" pitchFamily="49" charset="-128"/>
                <a:ea typeface="ＭＳ ゴシック" panose="020B0609070205080204" pitchFamily="49" charset="-128"/>
              </a:rPr>
              <a:t> 科学的・計画的な鳥獣の保護及び管理</a:t>
            </a:r>
            <a:endParaRPr kumimoji="1" lang="ja-JP" altLang="en-US" sz="38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5" y="1232693"/>
            <a:ext cx="8537232" cy="3665537"/>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1.1</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鳥獣の保護及び管理の現状</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1.2</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鳥獣の管理の強化</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73DEBD75-F94D-E4E1-5FDC-E4DB96D18355}"/>
              </a:ext>
            </a:extLst>
          </p:cNvPr>
          <p:cNvSpPr txBox="1">
            <a:spLocks noChangeArrowheads="1"/>
          </p:cNvSpPr>
          <p:nvPr/>
        </p:nvSpPr>
        <p:spPr bwMode="auto">
          <a:xfrm>
            <a:off x="6415548" y="1588"/>
            <a:ext cx="2725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a:t>
            </a:r>
            <a:r>
              <a:rPr lang="ja-JP" altLang="en-US" sz="2000" dirty="0">
                <a:latin typeface="+mn-ea"/>
                <a:ea typeface="+mn-ea"/>
              </a:rPr>
              <a:t>ページ</a:t>
            </a:r>
          </a:p>
        </p:txBody>
      </p:sp>
    </p:spTree>
    <p:extLst>
      <p:ext uri="{BB962C8B-B14F-4D97-AF65-F5344CB8AC3E}">
        <p14:creationId xmlns:p14="http://schemas.microsoft.com/office/powerpoint/2010/main" val="2763432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622600"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1.1 </a:t>
            </a:r>
            <a:r>
              <a:rPr kumimoji="1" lang="ja-JP" altLang="en-US" sz="4000" u="sng" dirty="0">
                <a:latin typeface="ＭＳ ゴシック" panose="020B0609070205080204" pitchFamily="49" charset="-128"/>
                <a:ea typeface="ＭＳ ゴシック" panose="020B0609070205080204" pitchFamily="49" charset="-128"/>
              </a:rPr>
              <a:t>鳥獣の保護及び管理の現状</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9045233" cy="505727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1.1.1</a:t>
            </a:r>
            <a:r>
              <a:rPr kumimoji="0" lang="ja-JP" altLang="en-US" sz="3600" dirty="0">
                <a:solidFill>
                  <a:schemeClr val="tx1"/>
                </a:solidFill>
                <a:latin typeface="ＭＳ ゴシック" panose="020B0609070205080204" pitchFamily="49" charset="-128"/>
                <a:ea typeface="ＭＳ ゴシック" panose="020B0609070205080204" pitchFamily="49" charset="-128"/>
              </a:rPr>
              <a:t>　ニホンジカ、イノシシ等の増加と</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被害の深刻化</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1.1.2</a:t>
            </a:r>
            <a:r>
              <a:rPr kumimoji="0" lang="ja-JP" altLang="en-US" sz="3600" dirty="0">
                <a:solidFill>
                  <a:schemeClr val="tx1"/>
                </a:solidFill>
                <a:latin typeface="ＭＳ ゴシック" panose="020B0609070205080204" pitchFamily="49" charset="-128"/>
                <a:ea typeface="ＭＳ ゴシック" panose="020B0609070205080204" pitchFamily="49" charset="-128"/>
              </a:rPr>
              <a:t>　主な鳥獣の生態と捕獲の留意点 </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1.1.3</a:t>
            </a:r>
            <a:r>
              <a:rPr kumimoji="0" lang="ja-JP" altLang="en-US" sz="3600" dirty="0">
                <a:solidFill>
                  <a:schemeClr val="tx1"/>
                </a:solidFill>
                <a:latin typeface="ＭＳ ゴシック" panose="020B0609070205080204" pitchFamily="49" charset="-128"/>
                <a:ea typeface="ＭＳ ゴシック" panose="020B0609070205080204" pitchFamily="49" charset="-128"/>
              </a:rPr>
              <a:t>　科学的・計画的な鳥獣の保護及び</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管理の必要性</a:t>
            </a: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1.1.4</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鳥獣捕獲の担い手の現状</a:t>
            </a:r>
          </a:p>
        </p:txBody>
      </p:sp>
      <p:sp>
        <p:nvSpPr>
          <p:cNvPr id="2" name="テキスト ボックス 45">
            <a:extLst>
              <a:ext uri="{FF2B5EF4-FFF2-40B4-BE49-F238E27FC236}">
                <a16:creationId xmlns:a16="http://schemas.microsoft.com/office/drawing/2014/main" id="{C2850E81-663C-9A11-A4F9-F6EB91E4F8CC}"/>
              </a:ext>
            </a:extLst>
          </p:cNvPr>
          <p:cNvSpPr txBox="1">
            <a:spLocks noChangeArrowheads="1"/>
          </p:cNvSpPr>
          <p:nvPr/>
        </p:nvSpPr>
        <p:spPr bwMode="auto">
          <a:xfrm>
            <a:off x="6321839" y="0"/>
            <a:ext cx="281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14</a:t>
            </a:r>
            <a:r>
              <a:rPr lang="ja-JP" altLang="en-US" sz="2000" dirty="0">
                <a:latin typeface="+mn-ea"/>
                <a:ea typeface="+mn-ea"/>
              </a:rPr>
              <a:t>ページ</a:t>
            </a:r>
          </a:p>
        </p:txBody>
      </p:sp>
    </p:spTree>
    <p:extLst>
      <p:ext uri="{BB962C8B-B14F-4D97-AF65-F5344CB8AC3E}">
        <p14:creationId xmlns:p14="http://schemas.microsoft.com/office/powerpoint/2010/main" val="470971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7E4C66-E6DF-0694-ABAC-8695F61D5C75}"/>
              </a:ext>
            </a:extLst>
          </p:cNvPr>
          <p:cNvPicPr>
            <a:picLocks noChangeAspect="1"/>
          </p:cNvPicPr>
          <p:nvPr/>
        </p:nvPicPr>
        <p:blipFill>
          <a:blip r:embed="rId3"/>
          <a:stretch>
            <a:fillRect/>
          </a:stretch>
        </p:blipFill>
        <p:spPr>
          <a:xfrm>
            <a:off x="15874" y="891000"/>
            <a:ext cx="9013800" cy="5076000"/>
          </a:xfrm>
          <a:prstGeom prst="rect">
            <a:avLst/>
          </a:prstGeom>
        </p:spPr>
      </p:pic>
      <p:sp>
        <p:nvSpPr>
          <p:cNvPr id="37891" name="コンテンツ プレースホルダー 2">
            <a:extLst>
              <a:ext uri="{FF2B5EF4-FFF2-40B4-BE49-F238E27FC236}">
                <a16:creationId xmlns:a16="http://schemas.microsoft.com/office/drawing/2014/main" id="{8565D26F-CFAD-4B65-BAB1-9E0A33D36683}"/>
              </a:ext>
            </a:extLst>
          </p:cNvPr>
          <p:cNvSpPr txBox="1">
            <a:spLocks/>
          </p:cNvSpPr>
          <p:nvPr/>
        </p:nvSpPr>
        <p:spPr bwMode="auto">
          <a:xfrm>
            <a:off x="15874" y="339980"/>
            <a:ext cx="8065943" cy="6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狩猟免許所持者数（種別）の推移</a:t>
            </a:r>
            <a:endParaRPr lang="en-US" altLang="ja-JP" sz="4000" u="sng" dirty="0">
              <a:latin typeface="ＭＳ ゴシック" panose="020B0609070205080204" pitchFamily="49" charset="-128"/>
              <a:ea typeface="ＭＳ ゴシック" panose="020B0609070205080204" pitchFamily="49" charset="-128"/>
            </a:endParaRPr>
          </a:p>
        </p:txBody>
      </p:sp>
      <p:sp>
        <p:nvSpPr>
          <p:cNvPr id="37892" name="テキスト ボックス 4">
            <a:extLst>
              <a:ext uri="{FF2B5EF4-FFF2-40B4-BE49-F238E27FC236}">
                <a16:creationId xmlns:a16="http://schemas.microsoft.com/office/drawing/2014/main" id="{904F7D7D-1491-4FC0-BB65-A73F6ECE4851}"/>
              </a:ext>
            </a:extLst>
          </p:cNvPr>
          <p:cNvSpPr txBox="1">
            <a:spLocks noChangeArrowheads="1"/>
          </p:cNvSpPr>
          <p:nvPr/>
        </p:nvSpPr>
        <p:spPr bwMode="auto">
          <a:xfrm>
            <a:off x="6388100" y="-6350"/>
            <a:ext cx="274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14</a:t>
            </a:r>
            <a:r>
              <a:rPr lang="ja-JP" altLang="en-US" sz="2000" dirty="0">
                <a:latin typeface="+mn-ea"/>
                <a:ea typeface="+mn-ea"/>
              </a:rPr>
              <a:t>ページ</a:t>
            </a:r>
          </a:p>
        </p:txBody>
      </p:sp>
      <p:sp>
        <p:nvSpPr>
          <p:cNvPr id="4" name="テキスト ボックス 3">
            <a:extLst>
              <a:ext uri="{FF2B5EF4-FFF2-40B4-BE49-F238E27FC236}">
                <a16:creationId xmlns:a16="http://schemas.microsoft.com/office/drawing/2014/main" id="{E93218AB-4CE4-4B5E-B373-F7C4B95454D3}"/>
              </a:ext>
            </a:extLst>
          </p:cNvPr>
          <p:cNvSpPr txBox="1"/>
          <p:nvPr/>
        </p:nvSpPr>
        <p:spPr>
          <a:xfrm>
            <a:off x="-63901" y="5767634"/>
            <a:ext cx="9128126" cy="584775"/>
          </a:xfrm>
          <a:prstGeom prst="rect">
            <a:avLst/>
          </a:prstGeom>
          <a:noFill/>
        </p:spPr>
        <p:txBody>
          <a:bodyPr wrap="square">
            <a:spAutoFit/>
          </a:bodyPr>
          <a:lstStyle/>
          <a:p>
            <a:pPr marL="719138" indent="-444500" eaLnBrk="1" fontAlgn="auto" hangingPunct="1">
              <a:spcBef>
                <a:spcPts val="0"/>
              </a:spcBef>
              <a:spcAft>
                <a:spcPts val="0"/>
              </a:spcAft>
              <a:buClr>
                <a:schemeClr val="accent1"/>
              </a:buClr>
              <a:buFont typeface="Arial" panose="020B0604020202020204" pitchFamily="34" charset="0"/>
              <a:buChar char="•"/>
              <a:defRPr/>
            </a:pPr>
            <a:r>
              <a:rPr lang="en-US" altLang="ja-JP" sz="3200" dirty="0">
                <a:latin typeface="+mj-ea"/>
                <a:ea typeface="+mj-ea"/>
              </a:rPr>
              <a:t>1975</a:t>
            </a:r>
            <a:r>
              <a:rPr lang="ja-JP" altLang="en-US" sz="3200" dirty="0">
                <a:latin typeface="+mj-ea"/>
                <a:ea typeface="+mj-ea"/>
              </a:rPr>
              <a:t>年の</a:t>
            </a:r>
            <a:r>
              <a:rPr lang="en-US" altLang="ja-JP" sz="3200" dirty="0">
                <a:latin typeface="+mj-ea"/>
                <a:ea typeface="+mj-ea"/>
              </a:rPr>
              <a:t>51.8</a:t>
            </a:r>
            <a:r>
              <a:rPr lang="ja-JP" altLang="en-US" sz="3200" dirty="0">
                <a:latin typeface="+mj-ea"/>
                <a:ea typeface="+mj-ea"/>
              </a:rPr>
              <a:t>万人から</a:t>
            </a:r>
            <a:r>
              <a:rPr lang="en-US" altLang="ja-JP" sz="3200" dirty="0">
                <a:latin typeface="+mj-ea"/>
                <a:ea typeface="+mj-ea"/>
              </a:rPr>
              <a:t>2019</a:t>
            </a:r>
            <a:r>
              <a:rPr lang="ja-JP" altLang="en-US" sz="3200" dirty="0">
                <a:latin typeface="+mj-ea"/>
                <a:ea typeface="+mj-ea"/>
              </a:rPr>
              <a:t>年は</a:t>
            </a:r>
            <a:r>
              <a:rPr lang="en-US" altLang="ja-JP" sz="3200" dirty="0">
                <a:latin typeface="+mj-ea"/>
                <a:ea typeface="+mj-ea"/>
              </a:rPr>
              <a:t>22</a:t>
            </a:r>
            <a:r>
              <a:rPr lang="ja-JP" altLang="en-US" sz="3200" dirty="0">
                <a:latin typeface="+mj-ea"/>
                <a:ea typeface="+mj-ea"/>
              </a:rPr>
              <a:t>万人に減少</a:t>
            </a:r>
            <a:endParaRPr lang="en-US" altLang="ja-JP" sz="3200" dirty="0">
              <a:latin typeface="+mj-ea"/>
              <a:ea typeface="+mj-ea"/>
            </a:endParaRPr>
          </a:p>
        </p:txBody>
      </p:sp>
      <p:sp>
        <p:nvSpPr>
          <p:cNvPr id="8" name="テキスト ボックス 7"/>
          <p:cNvSpPr txBox="1"/>
          <p:nvPr/>
        </p:nvSpPr>
        <p:spPr>
          <a:xfrm>
            <a:off x="7493288" y="5513718"/>
            <a:ext cx="1634837" cy="253916"/>
          </a:xfrm>
          <a:prstGeom prst="rect">
            <a:avLst/>
          </a:prstGeom>
          <a:noFill/>
        </p:spPr>
        <p:txBody>
          <a:bodyPr wrap="square" rtlCol="0">
            <a:spAutoFit/>
          </a:bodyPr>
          <a:lstStyle/>
          <a:p>
            <a:r>
              <a:rPr lang="ja-JP" altLang="en-US" sz="1050" dirty="0"/>
              <a:t>環境省ウェブサイトから</a:t>
            </a:r>
            <a:endParaRPr kumimoji="1" lang="ja-JP" altLang="en-US" sz="1050" dirty="0"/>
          </a:p>
        </p:txBody>
      </p:sp>
    </p:spTree>
    <p:extLst>
      <p:ext uri="{BB962C8B-B14F-4D97-AF65-F5344CB8AC3E}">
        <p14:creationId xmlns:p14="http://schemas.microsoft.com/office/powerpoint/2010/main" val="1632128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852DF64-10BA-3BAC-3A5D-E070A45BE2C0}"/>
              </a:ext>
            </a:extLst>
          </p:cNvPr>
          <p:cNvPicPr>
            <a:picLocks noChangeAspect="1"/>
          </p:cNvPicPr>
          <p:nvPr/>
        </p:nvPicPr>
        <p:blipFill>
          <a:blip r:embed="rId3"/>
          <a:stretch>
            <a:fillRect/>
          </a:stretch>
        </p:blipFill>
        <p:spPr>
          <a:xfrm>
            <a:off x="196119" y="864939"/>
            <a:ext cx="8438379" cy="4824000"/>
          </a:xfrm>
          <a:prstGeom prst="rect">
            <a:avLst/>
          </a:prstGeom>
        </p:spPr>
      </p:pic>
      <p:sp>
        <p:nvSpPr>
          <p:cNvPr id="37891" name="コンテンツ プレースホルダー 2">
            <a:extLst>
              <a:ext uri="{FF2B5EF4-FFF2-40B4-BE49-F238E27FC236}">
                <a16:creationId xmlns:a16="http://schemas.microsoft.com/office/drawing/2014/main" id="{8565D26F-CFAD-4B65-BAB1-9E0A33D36683}"/>
              </a:ext>
            </a:extLst>
          </p:cNvPr>
          <p:cNvSpPr txBox="1">
            <a:spLocks/>
          </p:cNvSpPr>
          <p:nvPr/>
        </p:nvSpPr>
        <p:spPr bwMode="auto">
          <a:xfrm>
            <a:off x="15874" y="339980"/>
            <a:ext cx="8610889" cy="676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狩猟免許所持者数（年齢別）の推移</a:t>
            </a:r>
            <a:endParaRPr lang="en-US" altLang="ja-JP" sz="4000" u="sng" dirty="0">
              <a:latin typeface="ＭＳ ゴシック" panose="020B0609070205080204" pitchFamily="49" charset="-128"/>
              <a:ea typeface="ＭＳ ゴシック" panose="020B0609070205080204" pitchFamily="49" charset="-128"/>
            </a:endParaRPr>
          </a:p>
        </p:txBody>
      </p:sp>
      <p:sp>
        <p:nvSpPr>
          <p:cNvPr id="37892" name="テキスト ボックス 4">
            <a:extLst>
              <a:ext uri="{FF2B5EF4-FFF2-40B4-BE49-F238E27FC236}">
                <a16:creationId xmlns:a16="http://schemas.microsoft.com/office/drawing/2014/main" id="{904F7D7D-1491-4FC0-BB65-A73F6ECE4851}"/>
              </a:ext>
            </a:extLst>
          </p:cNvPr>
          <p:cNvSpPr txBox="1">
            <a:spLocks noChangeArrowheads="1"/>
          </p:cNvSpPr>
          <p:nvPr/>
        </p:nvSpPr>
        <p:spPr bwMode="auto">
          <a:xfrm>
            <a:off x="6388100" y="-6350"/>
            <a:ext cx="2740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14</a:t>
            </a:r>
            <a:r>
              <a:rPr lang="ja-JP" altLang="en-US" sz="2000" dirty="0">
                <a:latin typeface="+mn-ea"/>
                <a:ea typeface="+mn-ea"/>
              </a:rPr>
              <a:t>ページ</a:t>
            </a:r>
          </a:p>
        </p:txBody>
      </p:sp>
      <p:sp>
        <p:nvSpPr>
          <p:cNvPr id="4" name="テキスト ボックス 3">
            <a:extLst>
              <a:ext uri="{FF2B5EF4-FFF2-40B4-BE49-F238E27FC236}">
                <a16:creationId xmlns:a16="http://schemas.microsoft.com/office/drawing/2014/main" id="{E93218AB-4CE4-4B5E-B373-F7C4B95454D3}"/>
              </a:ext>
            </a:extLst>
          </p:cNvPr>
          <p:cNvSpPr txBox="1"/>
          <p:nvPr/>
        </p:nvSpPr>
        <p:spPr>
          <a:xfrm>
            <a:off x="0" y="5315174"/>
            <a:ext cx="9128126" cy="1077218"/>
          </a:xfrm>
          <a:prstGeom prst="rect">
            <a:avLst/>
          </a:prstGeom>
          <a:noFill/>
        </p:spPr>
        <p:txBody>
          <a:bodyPr wrap="square">
            <a:spAutoFit/>
          </a:bodyPr>
          <a:lstStyle/>
          <a:p>
            <a:pPr marL="719138" indent="-444500" eaLnBrk="1" fontAlgn="auto" hangingPunct="1">
              <a:spcBef>
                <a:spcPts val="0"/>
              </a:spcBef>
              <a:spcAft>
                <a:spcPts val="0"/>
              </a:spcAft>
              <a:buClr>
                <a:schemeClr val="accent1"/>
              </a:buClr>
              <a:buFont typeface="Arial" panose="020B0604020202020204" pitchFamily="34" charset="0"/>
              <a:buChar char="•"/>
              <a:defRPr/>
            </a:pPr>
            <a:r>
              <a:rPr lang="ja-JP" altLang="en-US" sz="3200" dirty="0">
                <a:latin typeface="ＭＳ ゴシック" panose="020B0609070205080204" pitchFamily="49" charset="-128"/>
                <a:ea typeface="ＭＳ ゴシック" panose="020B0609070205080204" pitchFamily="49" charset="-128"/>
              </a:rPr>
              <a:t>全体の約６割が</a:t>
            </a:r>
            <a:r>
              <a:rPr lang="en-US" altLang="ja-JP" sz="3200" dirty="0">
                <a:latin typeface="ＭＳ ゴシック" panose="020B0609070205080204" pitchFamily="49" charset="-128"/>
                <a:ea typeface="ＭＳ ゴシック" panose="020B0609070205080204" pitchFamily="49" charset="-128"/>
              </a:rPr>
              <a:t>60</a:t>
            </a:r>
            <a:r>
              <a:rPr lang="ja-JP" altLang="en-US" sz="3200" dirty="0">
                <a:latin typeface="ＭＳ ゴシック" panose="020B0609070205080204" pitchFamily="49" charset="-128"/>
                <a:ea typeface="ＭＳ ゴシック" panose="020B0609070205080204" pitchFamily="49" charset="-128"/>
              </a:rPr>
              <a:t>歳以上</a:t>
            </a:r>
            <a:endParaRPr lang="en-US" altLang="ja-JP" sz="3200" dirty="0">
              <a:latin typeface="ＭＳ ゴシック" panose="020B0609070205080204" pitchFamily="49" charset="-128"/>
              <a:ea typeface="ＭＳ ゴシック" panose="020B0609070205080204" pitchFamily="49" charset="-128"/>
            </a:endParaRPr>
          </a:p>
          <a:p>
            <a:pPr marL="719138" indent="-444500" eaLnBrk="1" fontAlgn="auto" hangingPunct="1">
              <a:spcBef>
                <a:spcPts val="0"/>
              </a:spcBef>
              <a:spcAft>
                <a:spcPts val="0"/>
              </a:spcAft>
              <a:buClr>
                <a:schemeClr val="accent1"/>
              </a:buClr>
              <a:buFont typeface="Arial" panose="020B0604020202020204" pitchFamily="34" charset="0"/>
              <a:buChar char="•"/>
              <a:defRPr/>
            </a:pPr>
            <a:r>
              <a:rPr lang="ja-JP" altLang="en-US" sz="3200" dirty="0">
                <a:solidFill>
                  <a:srgbClr val="C00000"/>
                </a:solidFill>
                <a:latin typeface="ＭＳ ゴシック" panose="020B0609070205080204" pitchFamily="49" charset="-128"/>
                <a:ea typeface="ＭＳ ゴシック" panose="020B0609070205080204" pitchFamily="49" charset="-128"/>
              </a:rPr>
              <a:t>捕獲等の担い手の育成が求められる</a:t>
            </a:r>
            <a:endParaRPr lang="en-US" altLang="ja-JP" sz="32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7492886" y="5222918"/>
            <a:ext cx="1634837" cy="253916"/>
          </a:xfrm>
          <a:prstGeom prst="rect">
            <a:avLst/>
          </a:prstGeom>
          <a:noFill/>
        </p:spPr>
        <p:txBody>
          <a:bodyPr wrap="square" rtlCol="0">
            <a:spAutoFit/>
          </a:bodyPr>
          <a:lstStyle/>
          <a:p>
            <a:r>
              <a:rPr lang="ja-JP" altLang="en-US" sz="1050" dirty="0"/>
              <a:t>環境省ウェブサイトから</a:t>
            </a:r>
            <a:endParaRPr kumimoji="1" lang="ja-JP" altLang="en-US" sz="1050" dirty="0"/>
          </a:p>
        </p:txBody>
      </p:sp>
    </p:spTree>
    <p:extLst>
      <p:ext uri="{BB962C8B-B14F-4D97-AF65-F5344CB8AC3E}">
        <p14:creationId xmlns:p14="http://schemas.microsoft.com/office/powerpoint/2010/main" val="1832519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a:extLst>
              <a:ext uri="{FF2B5EF4-FFF2-40B4-BE49-F238E27FC236}">
                <a16:creationId xmlns:a16="http://schemas.microsoft.com/office/drawing/2014/main" id="{2E1F2D57-2620-4DC0-8681-A642BD2D3381}"/>
              </a:ext>
            </a:extLst>
          </p:cNvPr>
          <p:cNvSpPr txBox="1">
            <a:spLocks/>
          </p:cNvSpPr>
          <p:nvPr/>
        </p:nvSpPr>
        <p:spPr bwMode="auto">
          <a:xfrm>
            <a:off x="0" y="339980"/>
            <a:ext cx="76866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捕獲数の増加</a:t>
            </a:r>
            <a:endParaRPr lang="en-US" altLang="ja-JP" sz="4000" u="sng" dirty="0">
              <a:latin typeface="ＭＳ ゴシック" panose="020B0609070205080204" pitchFamily="49" charset="-128"/>
              <a:ea typeface="ＭＳ ゴシック" panose="020B0609070205080204" pitchFamily="49" charset="-128"/>
            </a:endParaRPr>
          </a:p>
        </p:txBody>
      </p:sp>
      <p:sp>
        <p:nvSpPr>
          <p:cNvPr id="3" name="テキスト ボックス 22">
            <a:extLst>
              <a:ext uri="{FF2B5EF4-FFF2-40B4-BE49-F238E27FC236}">
                <a16:creationId xmlns:a16="http://schemas.microsoft.com/office/drawing/2014/main" id="{D67EE8E6-A3D2-4C81-9ADC-2091ABBF9033}"/>
              </a:ext>
            </a:extLst>
          </p:cNvPr>
          <p:cNvSpPr txBox="1">
            <a:spLocks noChangeArrowheads="1"/>
          </p:cNvSpPr>
          <p:nvPr/>
        </p:nvSpPr>
        <p:spPr bwMode="auto">
          <a:xfrm>
            <a:off x="-95389" y="1505759"/>
            <a:ext cx="367174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marL="719138" indent="-457200" eaLnBrk="1" hangingPunct="1">
              <a:buClr>
                <a:schemeClr val="accent1"/>
              </a:buClr>
              <a:buFont typeface="Arial" panose="020B0604020202020204" pitchFamily="34" charset="0"/>
              <a:buChar char="•"/>
            </a:pPr>
            <a:r>
              <a:rPr lang="ja-JP" altLang="en-US" sz="3200" dirty="0">
                <a:latin typeface="ＭＳ ゴシック" panose="020B0609070205080204" pitchFamily="49" charset="-128"/>
                <a:ea typeface="ＭＳ ゴシック" panose="020B0609070205080204" pitchFamily="49" charset="-128"/>
              </a:rPr>
              <a:t>許可を受けて行う捕獲数が、狩猟による捕獲数を上回っている。</a:t>
            </a:r>
          </a:p>
        </p:txBody>
      </p:sp>
      <p:sp>
        <p:nvSpPr>
          <p:cNvPr id="4" name="テキスト ボックス 5">
            <a:extLst>
              <a:ext uri="{FF2B5EF4-FFF2-40B4-BE49-F238E27FC236}">
                <a16:creationId xmlns:a16="http://schemas.microsoft.com/office/drawing/2014/main" id="{052101D0-5266-408D-8DDF-788AB816F583}"/>
              </a:ext>
            </a:extLst>
          </p:cNvPr>
          <p:cNvSpPr txBox="1">
            <a:spLocks noChangeArrowheads="1"/>
          </p:cNvSpPr>
          <p:nvPr/>
        </p:nvSpPr>
        <p:spPr bwMode="auto">
          <a:xfrm>
            <a:off x="6527800" y="-1588"/>
            <a:ext cx="26003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15</a:t>
            </a:r>
            <a:r>
              <a:rPr lang="ja-JP" altLang="en-US" sz="2000" dirty="0">
                <a:latin typeface="+mn-ea"/>
                <a:ea typeface="+mn-ea"/>
              </a:rPr>
              <a:t>ページ</a:t>
            </a:r>
          </a:p>
        </p:txBody>
      </p:sp>
      <p:sp>
        <p:nvSpPr>
          <p:cNvPr id="7" name="テキスト ボックス 6"/>
          <p:cNvSpPr txBox="1"/>
          <p:nvPr/>
        </p:nvSpPr>
        <p:spPr>
          <a:xfrm>
            <a:off x="7420323" y="6391062"/>
            <a:ext cx="1742536" cy="253916"/>
          </a:xfrm>
          <a:prstGeom prst="rect">
            <a:avLst/>
          </a:prstGeom>
          <a:noFill/>
        </p:spPr>
        <p:txBody>
          <a:bodyPr wrap="square" rtlCol="0">
            <a:spAutoFit/>
          </a:bodyPr>
          <a:lstStyle/>
          <a:p>
            <a:pPr algn="r"/>
            <a:r>
              <a:rPr lang="ja-JP" altLang="en-US" sz="1050" dirty="0"/>
              <a:t>環境省資料から</a:t>
            </a:r>
            <a:endParaRPr kumimoji="1" lang="ja-JP" altLang="en-US" sz="1050" dirty="0"/>
          </a:p>
        </p:txBody>
      </p:sp>
      <p:pic>
        <p:nvPicPr>
          <p:cNvPr id="9" name="図 8">
            <a:extLst>
              <a:ext uri="{FF2B5EF4-FFF2-40B4-BE49-F238E27FC236}">
                <a16:creationId xmlns:a16="http://schemas.microsoft.com/office/drawing/2014/main" id="{35EDD070-0C26-3A2C-B656-27349A390A42}"/>
              </a:ext>
            </a:extLst>
          </p:cNvPr>
          <p:cNvPicPr>
            <a:picLocks noChangeAspect="1"/>
          </p:cNvPicPr>
          <p:nvPr/>
        </p:nvPicPr>
        <p:blipFill>
          <a:blip r:embed="rId3"/>
          <a:stretch>
            <a:fillRect/>
          </a:stretch>
        </p:blipFill>
        <p:spPr>
          <a:xfrm>
            <a:off x="3576359" y="639000"/>
            <a:ext cx="5551766" cy="5580000"/>
          </a:xfrm>
          <a:prstGeom prst="rect">
            <a:avLst/>
          </a:prstGeom>
        </p:spPr>
      </p:pic>
    </p:spTree>
    <p:extLst>
      <p:ext uri="{BB962C8B-B14F-4D97-AF65-F5344CB8AC3E}">
        <p14:creationId xmlns:p14="http://schemas.microsoft.com/office/powerpoint/2010/main" val="2039266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コンテンツ プレースホルダー 2">
            <a:extLst>
              <a:ext uri="{FF2B5EF4-FFF2-40B4-BE49-F238E27FC236}">
                <a16:creationId xmlns:a16="http://schemas.microsoft.com/office/drawing/2014/main" id="{5B6D030B-B689-41D1-B500-2F1FB14CD366}"/>
              </a:ext>
            </a:extLst>
          </p:cNvPr>
          <p:cNvSpPr txBox="1">
            <a:spLocks/>
          </p:cNvSpPr>
          <p:nvPr/>
        </p:nvSpPr>
        <p:spPr bwMode="auto">
          <a:xfrm>
            <a:off x="-1" y="449262"/>
            <a:ext cx="1014152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900" u="sng" dirty="0">
                <a:latin typeface="ＭＳ ゴシック" panose="020B0609070205080204" pitchFamily="49" charset="-128"/>
                <a:ea typeface="ＭＳ ゴシック" panose="020B0609070205080204" pitchFamily="49" charset="-128"/>
              </a:rPr>
              <a:t>集落に設置された箱わなによる捕獲状況</a:t>
            </a:r>
            <a:endParaRPr lang="en-US" altLang="ja-JP" sz="3900" u="sng"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C55E6C45-6DDE-47AB-A4FC-B103DA576660}"/>
              </a:ext>
            </a:extLst>
          </p:cNvPr>
          <p:cNvSpPr txBox="1"/>
          <p:nvPr/>
        </p:nvSpPr>
        <p:spPr>
          <a:xfrm>
            <a:off x="849456" y="5663406"/>
            <a:ext cx="7297305" cy="584775"/>
          </a:xfrm>
          <a:prstGeom prst="rect">
            <a:avLst/>
          </a:prstGeom>
          <a:noFill/>
        </p:spPr>
        <p:txBody>
          <a:bodyPr wrap="square">
            <a:spAutoFit/>
          </a:bodyPr>
          <a:lstStyle/>
          <a:p>
            <a:pPr marL="342900" indent="-342900" eaLnBrk="1" fontAlgn="auto" hangingPunct="1">
              <a:spcBef>
                <a:spcPts val="0"/>
              </a:spcBef>
              <a:spcAft>
                <a:spcPts val="0"/>
              </a:spcAft>
              <a:buClr>
                <a:schemeClr val="accent1"/>
              </a:buClr>
              <a:buFont typeface="Arial" panose="020B0604020202020204" pitchFamily="34" charset="0"/>
              <a:buChar char="•"/>
              <a:defRPr/>
            </a:pPr>
            <a:r>
              <a:rPr lang="ja-JP" altLang="en-US" sz="3200" dirty="0">
                <a:latin typeface="ＭＳ ゴシック" panose="020B0609070205080204" pitchFamily="49" charset="-128"/>
                <a:ea typeface="ＭＳ ゴシック" panose="020B0609070205080204" pitchFamily="49" charset="-128"/>
              </a:rPr>
              <a:t>捕獲は</a:t>
            </a:r>
            <a:r>
              <a:rPr lang="ja-JP" altLang="en-US" sz="3200" dirty="0">
                <a:solidFill>
                  <a:srgbClr val="C00000"/>
                </a:solidFill>
                <a:latin typeface="ＭＳ ゴシック" panose="020B0609070205080204" pitchFamily="49" charset="-128"/>
                <a:ea typeface="ＭＳ ゴシック" panose="020B0609070205080204" pitchFamily="49" charset="-128"/>
              </a:rPr>
              <a:t>簡単にできるものではない</a:t>
            </a:r>
            <a:endParaRPr lang="en-US" altLang="ja-JP" sz="3200" dirty="0">
              <a:solidFill>
                <a:srgbClr val="C00000"/>
              </a:solidFill>
              <a:latin typeface="ＭＳ ゴシック" panose="020B0609070205080204" pitchFamily="49" charset="-128"/>
              <a:ea typeface="ＭＳ ゴシック" panose="020B0609070205080204"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61" y="1788306"/>
            <a:ext cx="7925400" cy="3996000"/>
          </a:xfrm>
          <a:prstGeom prst="rect">
            <a:avLst/>
          </a:prstGeom>
        </p:spPr>
      </p:pic>
      <p:sp>
        <p:nvSpPr>
          <p:cNvPr id="44039" name="テキスト ボックス 9">
            <a:extLst>
              <a:ext uri="{FF2B5EF4-FFF2-40B4-BE49-F238E27FC236}">
                <a16:creationId xmlns:a16="http://schemas.microsoft.com/office/drawing/2014/main" id="{8535BD21-E359-456B-83D5-BAF1E9738C79}"/>
              </a:ext>
            </a:extLst>
          </p:cNvPr>
          <p:cNvSpPr txBox="1">
            <a:spLocks noChangeArrowheads="1"/>
          </p:cNvSpPr>
          <p:nvPr/>
        </p:nvSpPr>
        <p:spPr bwMode="auto">
          <a:xfrm>
            <a:off x="6553200" y="0"/>
            <a:ext cx="2574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16</a:t>
            </a:r>
            <a:r>
              <a:rPr lang="ja-JP" altLang="en-US" sz="2000" dirty="0">
                <a:latin typeface="+mn-ea"/>
                <a:ea typeface="+mn-ea"/>
              </a:rPr>
              <a:t>ページ</a:t>
            </a:r>
          </a:p>
        </p:txBody>
      </p:sp>
      <p:sp>
        <p:nvSpPr>
          <p:cNvPr id="3" name="テキスト ボックス 2"/>
          <p:cNvSpPr txBox="1"/>
          <p:nvPr/>
        </p:nvSpPr>
        <p:spPr>
          <a:xfrm>
            <a:off x="126064" y="1194594"/>
            <a:ext cx="9618299" cy="1661993"/>
          </a:xfrm>
          <a:prstGeom prst="rect">
            <a:avLst/>
          </a:prstGeom>
          <a:noFill/>
        </p:spPr>
        <p:txBody>
          <a:bodyPr wrap="square" rtlCol="0">
            <a:spAutoFit/>
          </a:bodyPr>
          <a:lstStyle/>
          <a:p>
            <a:pPr marL="457200" indent="-457200">
              <a:buClr>
                <a:schemeClr val="accent1"/>
              </a:buClr>
              <a:buFont typeface="Wingdings" panose="05000000000000000000" pitchFamily="2" charset="2"/>
              <a:buChar char="q"/>
            </a:pPr>
            <a:r>
              <a:rPr lang="ja-JP" altLang="en-US" sz="3400" dirty="0"/>
              <a:t>捕獲わなを導入した</a:t>
            </a:r>
            <a:r>
              <a:rPr lang="en-US" altLang="ja-JP" sz="3400" dirty="0"/>
              <a:t>460</a:t>
            </a:r>
            <a:r>
              <a:rPr lang="ja-JP" altLang="en-US" sz="3400" dirty="0"/>
              <a:t>集落の年間捕獲頭数</a:t>
            </a:r>
          </a:p>
          <a:p>
            <a:pPr marL="3275013" lvl="5" indent="-457200">
              <a:buClr>
                <a:schemeClr val="accent1"/>
              </a:buClr>
              <a:buFont typeface="Wingdings" panose="05000000000000000000" pitchFamily="2" charset="2"/>
              <a:buChar char="Ø"/>
            </a:pPr>
            <a:r>
              <a:rPr lang="en-US" altLang="ja-JP" sz="3400" dirty="0"/>
              <a:t>0</a:t>
            </a:r>
            <a:r>
              <a:rPr lang="ja-JP" altLang="en-US" sz="3400" dirty="0"/>
              <a:t>頭の集落　　　：全体の</a:t>
            </a:r>
            <a:r>
              <a:rPr lang="en-US" altLang="ja-JP" sz="3400" dirty="0"/>
              <a:t>36</a:t>
            </a:r>
            <a:r>
              <a:rPr lang="ja-JP" altLang="en-US" sz="3400" dirty="0"/>
              <a:t>％</a:t>
            </a:r>
            <a:endParaRPr lang="en-US" altLang="ja-JP" sz="3400" dirty="0"/>
          </a:p>
          <a:p>
            <a:pPr marL="3275013" lvl="5" indent="-457200">
              <a:buClr>
                <a:schemeClr val="accent1"/>
              </a:buClr>
              <a:buFont typeface="Wingdings" panose="05000000000000000000" pitchFamily="2" charset="2"/>
              <a:buChar char="Ø"/>
            </a:pPr>
            <a:r>
              <a:rPr lang="en-US" altLang="ja-JP" sz="3400" dirty="0"/>
              <a:t>2</a:t>
            </a:r>
            <a:r>
              <a:rPr lang="ja-JP" altLang="en-US" sz="3400" dirty="0"/>
              <a:t>頭以下の集落：全体の</a:t>
            </a:r>
            <a:r>
              <a:rPr lang="en-US" altLang="ja-JP" sz="3400" dirty="0"/>
              <a:t>52</a:t>
            </a:r>
            <a:r>
              <a:rPr lang="ja-JP" altLang="en-US" sz="3400" dirty="0"/>
              <a:t>％</a:t>
            </a:r>
            <a:endParaRPr kumimoji="1" lang="ja-JP" altLang="en-US" sz="3400" dirty="0"/>
          </a:p>
        </p:txBody>
      </p:sp>
      <p:sp>
        <p:nvSpPr>
          <p:cNvPr id="6" name="テキスト ボックス 1">
            <a:extLst>
              <a:ext uri="{FF2B5EF4-FFF2-40B4-BE49-F238E27FC236}">
                <a16:creationId xmlns:a16="http://schemas.microsoft.com/office/drawing/2014/main" id="{32633B35-617F-41FF-94D6-B226B4BE4983}"/>
              </a:ext>
            </a:extLst>
          </p:cNvPr>
          <p:cNvSpPr txBox="1"/>
          <p:nvPr/>
        </p:nvSpPr>
        <p:spPr>
          <a:xfrm>
            <a:off x="5822950" y="5469981"/>
            <a:ext cx="3321050" cy="314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68580" tIns="34290" rIns="68580" bIns="34290"/>
          <a:lstStyle/>
          <a:p>
            <a:pPr eaLnBrk="1" fontAlgn="auto" hangingPunct="1">
              <a:spcBef>
                <a:spcPts val="0"/>
              </a:spcBef>
              <a:spcAft>
                <a:spcPts val="0"/>
              </a:spcAft>
              <a:defRPr/>
            </a:pPr>
            <a:r>
              <a:rPr lang="ja-JP" altLang="en-US" sz="1500" dirty="0">
                <a:latin typeface="+mn-ea"/>
                <a:cs typeface="Times New Roman" panose="02020603050405020304" pitchFamily="18" charset="0"/>
              </a:rPr>
              <a:t>（兵庫ワイルドライフモノグラフ７号から）</a:t>
            </a:r>
            <a:endParaRPr lang="en-US" sz="1500" dirty="0">
              <a:latin typeface="+mn-ea"/>
              <a:cs typeface="Times New Roman" panose="02020603050405020304" pitchFamily="18" charset="0"/>
            </a:endParaRPr>
          </a:p>
        </p:txBody>
      </p:sp>
    </p:spTree>
    <p:extLst>
      <p:ext uri="{BB962C8B-B14F-4D97-AF65-F5344CB8AC3E}">
        <p14:creationId xmlns:p14="http://schemas.microsoft.com/office/powerpoint/2010/main" val="3078754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37" y="1500782"/>
            <a:ext cx="7556500" cy="3810000"/>
          </a:xfrm>
          <a:prstGeom prst="rect">
            <a:avLst/>
          </a:prstGeom>
        </p:spPr>
      </p:pic>
      <p:sp>
        <p:nvSpPr>
          <p:cNvPr id="46083" name="コンテンツ プレースホルダー 2">
            <a:extLst>
              <a:ext uri="{FF2B5EF4-FFF2-40B4-BE49-F238E27FC236}">
                <a16:creationId xmlns:a16="http://schemas.microsoft.com/office/drawing/2014/main" id="{7D884310-7150-428F-8B47-A592D70C6610}"/>
              </a:ext>
            </a:extLst>
          </p:cNvPr>
          <p:cNvSpPr txBox="1">
            <a:spLocks/>
          </p:cNvSpPr>
          <p:nvPr/>
        </p:nvSpPr>
        <p:spPr bwMode="auto">
          <a:xfrm>
            <a:off x="0" y="463550"/>
            <a:ext cx="8340436"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銃猟狩猟登録者の捕獲頭数</a:t>
            </a:r>
            <a:endParaRPr lang="en-US" altLang="ja-JP" sz="4000" u="sng" dirty="0">
              <a:latin typeface="ＭＳ ゴシック" panose="020B0609070205080204" pitchFamily="49" charset="-128"/>
              <a:ea typeface="ＭＳ ゴシック" panose="020B0609070205080204" pitchFamily="49" charset="-128"/>
            </a:endParaRPr>
          </a:p>
        </p:txBody>
      </p:sp>
      <p:sp>
        <p:nvSpPr>
          <p:cNvPr id="2" name="正方形/長方形 1">
            <a:extLst>
              <a:ext uri="{FF2B5EF4-FFF2-40B4-BE49-F238E27FC236}">
                <a16:creationId xmlns:a16="http://schemas.microsoft.com/office/drawing/2014/main" id="{583069BE-86D5-4FDB-83E2-3EEFDC9A4693}"/>
              </a:ext>
            </a:extLst>
          </p:cNvPr>
          <p:cNvSpPr/>
          <p:nvPr/>
        </p:nvSpPr>
        <p:spPr>
          <a:xfrm>
            <a:off x="3946432" y="5199570"/>
            <a:ext cx="5238935" cy="571503"/>
          </a:xfrm>
          <a:prstGeom prst="rect">
            <a:avLst/>
          </a:prstGeom>
        </p:spPr>
        <p:txBody>
          <a:bodyPr wrap="none">
            <a:spAutoFit/>
          </a:bodyPr>
          <a:lstStyle/>
          <a:p>
            <a:pPr algn="r" eaLnBrk="1" fontAlgn="auto" hangingPunct="1">
              <a:lnSpc>
                <a:spcPts val="2000"/>
              </a:lnSpc>
              <a:spcBef>
                <a:spcPts val="0"/>
              </a:spcBef>
              <a:spcAft>
                <a:spcPts val="0"/>
              </a:spcAft>
              <a:defRPr/>
            </a:pPr>
            <a:r>
              <a:rPr lang="ja-JP" altLang="en-US" sz="1400" dirty="0">
                <a:latin typeface="+mj-ea"/>
                <a:ea typeface="+mj-ea"/>
              </a:rPr>
              <a:t>のべ</a:t>
            </a:r>
            <a:r>
              <a:rPr lang="en-US" altLang="ja-JP" sz="1400" dirty="0">
                <a:latin typeface="+mj-ea"/>
                <a:ea typeface="+mj-ea"/>
              </a:rPr>
              <a:t>7350</a:t>
            </a:r>
            <a:r>
              <a:rPr lang="ja-JP" altLang="en-US" sz="1400" dirty="0">
                <a:latin typeface="+mj-ea"/>
                <a:ea typeface="+mj-ea"/>
              </a:rPr>
              <a:t>人の捕獲頭数</a:t>
            </a:r>
            <a:r>
              <a:rPr lang="en-US" altLang="ja-JP" sz="1400" dirty="0">
                <a:latin typeface="+mj-ea"/>
                <a:ea typeface="+mj-ea"/>
              </a:rPr>
              <a:t>53,408</a:t>
            </a:r>
            <a:r>
              <a:rPr lang="ja-JP" altLang="en-US" sz="1400" dirty="0">
                <a:latin typeface="+mj-ea"/>
                <a:ea typeface="+mj-ea"/>
              </a:rPr>
              <a:t>頭の分析結果（兵庫県</a:t>
            </a:r>
            <a:r>
              <a:rPr lang="en-US" altLang="ja-JP" sz="1400" dirty="0">
                <a:latin typeface="+mj-ea"/>
                <a:ea typeface="+mj-ea"/>
              </a:rPr>
              <a:t>H22</a:t>
            </a:r>
            <a:r>
              <a:rPr lang="ja-JP" altLang="en-US" sz="1400" dirty="0">
                <a:latin typeface="+mj-ea"/>
                <a:ea typeface="+mj-ea"/>
              </a:rPr>
              <a:t>年～</a:t>
            </a:r>
            <a:r>
              <a:rPr lang="en-US" altLang="ja-JP" sz="1400" dirty="0">
                <a:latin typeface="+mj-ea"/>
                <a:ea typeface="+mj-ea"/>
              </a:rPr>
              <a:t>24</a:t>
            </a:r>
            <a:r>
              <a:rPr lang="ja-JP" altLang="en-US" sz="1400" dirty="0">
                <a:latin typeface="+mj-ea"/>
                <a:ea typeface="+mj-ea"/>
              </a:rPr>
              <a:t>年</a:t>
            </a:r>
            <a:r>
              <a:rPr lang="en-US" altLang="ja-JP" sz="1400" dirty="0">
                <a:latin typeface="+mj-ea"/>
                <a:ea typeface="+mj-ea"/>
              </a:rPr>
              <a:t>)</a:t>
            </a:r>
          </a:p>
          <a:p>
            <a:pPr algn="r" eaLnBrk="1" fontAlgn="auto" hangingPunct="1">
              <a:lnSpc>
                <a:spcPts val="2000"/>
              </a:lnSpc>
              <a:spcBef>
                <a:spcPts val="0"/>
              </a:spcBef>
              <a:spcAft>
                <a:spcPts val="0"/>
              </a:spcAft>
              <a:defRPr/>
            </a:pPr>
            <a:r>
              <a:rPr lang="ja-JP" altLang="en-US" sz="1400" dirty="0">
                <a:latin typeface="+mn-ea"/>
                <a:cs typeface="Times New Roman" panose="02020603050405020304" pitchFamily="18" charset="0"/>
              </a:rPr>
              <a:t>（兵庫県森林動物研究センター調べ）</a:t>
            </a:r>
            <a:endParaRPr lang="en-US" altLang="ja-JP" sz="1400" dirty="0">
              <a:latin typeface="+mn-ea"/>
              <a:cs typeface="Times New Roman" panose="02020603050405020304" pitchFamily="18" charset="0"/>
            </a:endParaRPr>
          </a:p>
        </p:txBody>
      </p:sp>
      <p:sp>
        <p:nvSpPr>
          <p:cNvPr id="46088" name="テキスト ボックス 9">
            <a:extLst>
              <a:ext uri="{FF2B5EF4-FFF2-40B4-BE49-F238E27FC236}">
                <a16:creationId xmlns:a16="http://schemas.microsoft.com/office/drawing/2014/main" id="{D062BB86-B308-4D08-B065-A0F1916A9F9E}"/>
              </a:ext>
            </a:extLst>
          </p:cNvPr>
          <p:cNvSpPr txBox="1">
            <a:spLocks noChangeArrowheads="1"/>
          </p:cNvSpPr>
          <p:nvPr/>
        </p:nvSpPr>
        <p:spPr bwMode="auto">
          <a:xfrm>
            <a:off x="6565900" y="-3175"/>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16</a:t>
            </a:r>
            <a:r>
              <a:rPr lang="ja-JP" altLang="en-US" sz="2000" dirty="0">
                <a:latin typeface="+mn-ea"/>
                <a:ea typeface="+mn-ea"/>
              </a:rPr>
              <a:t>ページ</a:t>
            </a:r>
          </a:p>
        </p:txBody>
      </p:sp>
      <p:sp>
        <p:nvSpPr>
          <p:cNvPr id="3" name="テキスト ボックス 2"/>
          <p:cNvSpPr txBox="1"/>
          <p:nvPr/>
        </p:nvSpPr>
        <p:spPr>
          <a:xfrm>
            <a:off x="3805498" y="1199917"/>
            <a:ext cx="5322627" cy="954107"/>
          </a:xfrm>
          <a:prstGeom prst="rect">
            <a:avLst/>
          </a:prstGeom>
          <a:solidFill>
            <a:srgbClr val="FFFFFF">
              <a:alpha val="78824"/>
            </a:srgbClr>
          </a:solidFill>
        </p:spPr>
        <p:txBody>
          <a:bodyPr wrap="square" rtlCol="0">
            <a:spAutoFit/>
          </a:bodyPr>
          <a:lstStyle/>
          <a:p>
            <a:pPr marL="457200" indent="-457200">
              <a:buClr>
                <a:schemeClr val="accent1"/>
              </a:buClr>
              <a:buFont typeface="Wingdings" panose="05000000000000000000" pitchFamily="2" charset="2"/>
              <a:buChar char="Ø"/>
            </a:pPr>
            <a:r>
              <a:rPr lang="en-US" altLang="ja-JP" sz="2800" dirty="0"/>
              <a:t>0</a:t>
            </a:r>
            <a:r>
              <a:rPr lang="ja-JP" altLang="en-US" sz="2800" dirty="0"/>
              <a:t>頭の狩猟者　　　：全体の</a:t>
            </a:r>
            <a:r>
              <a:rPr lang="en-US" altLang="ja-JP" sz="2800" dirty="0"/>
              <a:t>37</a:t>
            </a:r>
            <a:r>
              <a:rPr lang="ja-JP" altLang="en-US" sz="2800" dirty="0"/>
              <a:t>％</a:t>
            </a:r>
            <a:endParaRPr lang="en-US" altLang="ja-JP" sz="2800" dirty="0"/>
          </a:p>
          <a:p>
            <a:pPr marL="457200" indent="-457200">
              <a:buClr>
                <a:schemeClr val="accent1"/>
              </a:buClr>
              <a:buFont typeface="Wingdings" panose="05000000000000000000" pitchFamily="2" charset="2"/>
              <a:buChar char="Ø"/>
            </a:pPr>
            <a:r>
              <a:rPr lang="en-US" altLang="ja-JP" sz="2800" dirty="0"/>
              <a:t>2</a:t>
            </a:r>
            <a:r>
              <a:rPr lang="ja-JP" altLang="en-US" sz="2800" dirty="0"/>
              <a:t>頭以下の狩猟者：全体の</a:t>
            </a:r>
            <a:r>
              <a:rPr lang="en-US" altLang="ja-JP" sz="2800" dirty="0"/>
              <a:t>55</a:t>
            </a:r>
            <a:r>
              <a:rPr lang="ja-JP" altLang="en-US" sz="2800" dirty="0"/>
              <a:t>％</a:t>
            </a:r>
            <a:endParaRPr kumimoji="1" lang="ja-JP" altLang="en-US" sz="2800" dirty="0"/>
          </a:p>
        </p:txBody>
      </p:sp>
      <p:sp>
        <p:nvSpPr>
          <p:cNvPr id="5" name="テキスト ボックス 4">
            <a:extLst>
              <a:ext uri="{FF2B5EF4-FFF2-40B4-BE49-F238E27FC236}">
                <a16:creationId xmlns:a16="http://schemas.microsoft.com/office/drawing/2014/main" id="{0A1452D9-ACCC-401E-484A-29390D2787EE}"/>
              </a:ext>
            </a:extLst>
          </p:cNvPr>
          <p:cNvSpPr txBox="1"/>
          <p:nvPr/>
        </p:nvSpPr>
        <p:spPr>
          <a:xfrm>
            <a:off x="849456" y="5728058"/>
            <a:ext cx="7297305" cy="584775"/>
          </a:xfrm>
          <a:prstGeom prst="rect">
            <a:avLst/>
          </a:prstGeom>
          <a:noFill/>
        </p:spPr>
        <p:txBody>
          <a:bodyPr wrap="square">
            <a:spAutoFit/>
          </a:bodyPr>
          <a:lstStyle/>
          <a:p>
            <a:pPr marL="342900" indent="-342900" eaLnBrk="1" fontAlgn="auto" hangingPunct="1">
              <a:spcBef>
                <a:spcPts val="0"/>
              </a:spcBef>
              <a:spcAft>
                <a:spcPts val="0"/>
              </a:spcAft>
              <a:buClr>
                <a:schemeClr val="accent1"/>
              </a:buClr>
              <a:buFont typeface="Arial" panose="020B0604020202020204" pitchFamily="34" charset="0"/>
              <a:buChar char="•"/>
              <a:defRPr/>
            </a:pPr>
            <a:r>
              <a:rPr lang="ja-JP" altLang="en-US" sz="3200" dirty="0">
                <a:latin typeface="ＭＳ ゴシック" panose="020B0609070205080204" pitchFamily="49" charset="-128"/>
                <a:ea typeface="ＭＳ ゴシック" panose="020B0609070205080204" pitchFamily="49" charset="-128"/>
              </a:rPr>
              <a:t>捕獲は</a:t>
            </a:r>
            <a:r>
              <a:rPr lang="ja-JP" altLang="en-US" sz="3200" dirty="0">
                <a:solidFill>
                  <a:srgbClr val="C00000"/>
                </a:solidFill>
                <a:latin typeface="ＭＳ ゴシック" panose="020B0609070205080204" pitchFamily="49" charset="-128"/>
                <a:ea typeface="ＭＳ ゴシック" panose="020B0609070205080204" pitchFamily="49" charset="-128"/>
              </a:rPr>
              <a:t>簡単にできるものではない</a:t>
            </a:r>
            <a:endParaRPr lang="en-US" altLang="ja-JP" sz="3200" dirty="0">
              <a:solidFill>
                <a:srgbClr val="C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8201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402892"/>
            <a:ext cx="9199954" cy="677108"/>
          </a:xfrm>
          <a:prstGeom prst="rect">
            <a:avLst/>
          </a:prstGeom>
          <a:noFill/>
        </p:spPr>
        <p:txBody>
          <a:bodyPr wrap="none" rtlCol="0" anchor="b" anchorCtr="0">
            <a:spAutoFit/>
          </a:bodyPr>
          <a:lstStyle/>
          <a:p>
            <a:r>
              <a:rPr lang="en-US" altLang="ja-JP" sz="3800" dirty="0">
                <a:solidFill>
                  <a:schemeClr val="tx1"/>
                </a:solidFill>
                <a:latin typeface="ＭＳ ゴシック" panose="020B0609070205080204" pitchFamily="49" charset="-128"/>
                <a:ea typeface="ＭＳ ゴシック" panose="020B0609070205080204" pitchFamily="49" charset="-128"/>
              </a:rPr>
              <a:t> </a:t>
            </a:r>
            <a:r>
              <a:rPr lang="en-US" altLang="ja-JP" sz="3800" u="sng" dirty="0">
                <a:solidFill>
                  <a:schemeClr val="tx1"/>
                </a:solidFill>
                <a:latin typeface="ＭＳ ゴシック" panose="020B0609070205080204" pitchFamily="49" charset="-128"/>
                <a:ea typeface="ＭＳ ゴシック" panose="020B0609070205080204" pitchFamily="49" charset="-128"/>
              </a:rPr>
              <a:t>1</a:t>
            </a:r>
            <a:r>
              <a:rPr lang="ja-JP" altLang="en-US" sz="3800" u="sng" dirty="0">
                <a:solidFill>
                  <a:schemeClr val="tx1"/>
                </a:solidFill>
                <a:latin typeface="ＭＳ ゴシック" panose="020B0609070205080204" pitchFamily="49" charset="-128"/>
                <a:ea typeface="ＭＳ ゴシック" panose="020B0609070205080204" pitchFamily="49" charset="-128"/>
              </a:rPr>
              <a:t> 科学的・計画的な鳥獣の保護及び管理</a:t>
            </a:r>
            <a:endParaRPr kumimoji="1" lang="ja-JP" altLang="en-US" sz="3800" u="sng" dirty="0">
              <a:latin typeface="ＭＳ ゴシック" panose="020B0609070205080204" pitchFamily="49" charset="-128"/>
              <a:ea typeface="ＭＳ ゴシック" panose="020B0609070205080204" pitchFamily="49" charset="-128"/>
            </a:endParaRP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5" y="1232693"/>
            <a:ext cx="8537232" cy="3665537"/>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鳥獣の保護及び管理の現状</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1.2</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鳥獣の管理の強化</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p:txBody>
      </p:sp>
      <p:sp>
        <p:nvSpPr>
          <p:cNvPr id="2" name="テキスト ボックス 9">
            <a:extLst>
              <a:ext uri="{FF2B5EF4-FFF2-40B4-BE49-F238E27FC236}">
                <a16:creationId xmlns:a16="http://schemas.microsoft.com/office/drawing/2014/main" id="{058DA2F9-82D6-8C34-A99D-820C085393A8}"/>
              </a:ext>
            </a:extLst>
          </p:cNvPr>
          <p:cNvSpPr txBox="1">
            <a:spLocks noChangeArrowheads="1"/>
          </p:cNvSpPr>
          <p:nvPr/>
        </p:nvSpPr>
        <p:spPr bwMode="auto">
          <a:xfrm>
            <a:off x="6565900" y="-3175"/>
            <a:ext cx="2562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17</a:t>
            </a:r>
            <a:r>
              <a:rPr lang="ja-JP" altLang="en-US" sz="2000" dirty="0">
                <a:latin typeface="+mn-ea"/>
                <a:ea typeface="+mn-ea"/>
              </a:rPr>
              <a:t>ページ</a:t>
            </a:r>
          </a:p>
        </p:txBody>
      </p:sp>
    </p:spTree>
    <p:extLst>
      <p:ext uri="{BB962C8B-B14F-4D97-AF65-F5344CB8AC3E}">
        <p14:creationId xmlns:p14="http://schemas.microsoft.com/office/powerpoint/2010/main" val="3750132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a:latin typeface="+mn-ea"/>
                <a:ea typeface="+mn-ea"/>
              </a:rPr>
              <a:t>17</a:t>
            </a:r>
            <a:r>
              <a:rPr lang="ja-JP" altLang="en-US" sz="2000">
                <a:latin typeface="+mn-ea"/>
                <a:ea typeface="+mn-ea"/>
              </a:rPr>
              <a:t>ページ</a:t>
            </a:r>
            <a:endParaRPr lang="ja-JP" altLang="en-US" sz="2000" dirty="0">
              <a:latin typeface="+mn-ea"/>
              <a:ea typeface="+mn-ea"/>
            </a:endParaRPr>
          </a:p>
        </p:txBody>
      </p:sp>
      <p:sp>
        <p:nvSpPr>
          <p:cNvPr id="5" name="テキスト ボックス 4"/>
          <p:cNvSpPr txBox="1"/>
          <p:nvPr/>
        </p:nvSpPr>
        <p:spPr>
          <a:xfrm>
            <a:off x="31538" y="1179749"/>
            <a:ext cx="9112458" cy="1692771"/>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latin typeface="ＭＳ ゴシック" panose="020B0609070205080204" pitchFamily="49" charset="-128"/>
                <a:ea typeface="ＭＳ ゴシック" panose="020B0609070205080204" pitchFamily="49" charset="-128"/>
              </a:rPr>
              <a:t>捕獲等をはじめとする</a:t>
            </a:r>
            <a:r>
              <a:rPr lang="ja-JP" altLang="en-US" sz="3600" dirty="0">
                <a:solidFill>
                  <a:srgbClr val="C00000"/>
                </a:solidFill>
                <a:latin typeface="ＭＳ ゴシック" panose="020B0609070205080204" pitchFamily="49" charset="-128"/>
                <a:ea typeface="ＭＳ ゴシック" panose="020B0609070205080204" pitchFamily="49" charset="-128"/>
              </a:rPr>
              <a:t>対策強化の必要性</a:t>
            </a:r>
            <a:endParaRPr lang="en-US" altLang="ja-JP" sz="3600" dirty="0">
              <a:solidFill>
                <a:srgbClr val="C00000"/>
              </a:solidFill>
              <a:latin typeface="ＭＳ ゴシック" panose="020B0609070205080204" pitchFamily="49" charset="-128"/>
              <a:ea typeface="ＭＳ ゴシック" panose="020B0609070205080204" pitchFamily="49" charset="-128"/>
            </a:endParaRPr>
          </a:p>
          <a:p>
            <a:pPr marL="719138" lvl="1" indent="-544513">
              <a:buClr>
                <a:schemeClr val="accent1"/>
              </a:buClr>
              <a:buFont typeface="Wingdings" panose="05000000000000000000" pitchFamily="2" charset="2"/>
              <a:buChar char="Ø"/>
            </a:pPr>
            <a:r>
              <a:rPr lang="ja-JP" altLang="en-US" sz="3600" dirty="0">
                <a:latin typeface="ＭＳ ゴシック" panose="020B0609070205080204" pitchFamily="49" charset="-128"/>
                <a:ea typeface="ＭＳ ゴシック" panose="020B0609070205080204" pitchFamily="49" charset="-128"/>
              </a:rPr>
              <a:t>「</a:t>
            </a:r>
            <a:r>
              <a:rPr lang="ja-JP" altLang="en-US" sz="3200" dirty="0">
                <a:latin typeface="ＭＳ ゴシック" panose="020B0609070205080204" pitchFamily="49" charset="-128"/>
                <a:ea typeface="ＭＳ ゴシック" panose="020B0609070205080204" pitchFamily="49" charset="-128"/>
              </a:rPr>
              <a:t>抜本的な鳥獣捕獲強化対策」および「被害対策強化の考え方」（環境省・農林水産省）</a:t>
            </a:r>
            <a:endParaRPr lang="ja-JP" altLang="en-US" sz="36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9494197"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1.2.1 </a:t>
            </a:r>
            <a:r>
              <a:rPr lang="zh-TW" altLang="en-US" sz="4000" u="sng" dirty="0">
                <a:latin typeface="ＭＳ ゴシック" panose="020B0609070205080204" pitchFamily="49" charset="-128"/>
                <a:ea typeface="ＭＳ ゴシック" panose="020B0609070205080204" pitchFamily="49" charset="-128"/>
              </a:rPr>
              <a:t>認定鳥獣捕獲等事業者制度導入</a:t>
            </a:r>
            <a:endParaRPr lang="en-US" altLang="ja-JP" sz="4000" u="sng"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35922F35-DDFB-77B7-8155-894757E8A48E}"/>
              </a:ext>
            </a:extLst>
          </p:cNvPr>
          <p:cNvSpPr txBox="1"/>
          <p:nvPr/>
        </p:nvSpPr>
        <p:spPr>
          <a:xfrm>
            <a:off x="122670" y="3595590"/>
            <a:ext cx="9005455" cy="1831657"/>
          </a:xfrm>
          <a:prstGeom prst="rect">
            <a:avLst/>
          </a:prstGeom>
          <a:solidFill>
            <a:schemeClr val="bg1"/>
          </a:solidFill>
          <a:ln w="57150">
            <a:solidFill>
              <a:srgbClr val="FF0000"/>
            </a:solidFill>
          </a:ln>
        </p:spPr>
        <p:txBody>
          <a:bodyPr wrap="square" rtlCol="0" anchor="b" anchorCtr="0">
            <a:noAutofit/>
          </a:bodyPr>
          <a:lstStyle/>
          <a:p>
            <a:pPr marL="719138" lvl="1" indent="-544513">
              <a:buClr>
                <a:schemeClr val="accent1"/>
              </a:buClr>
              <a:buFont typeface="Wingdings" panose="05000000000000000000" pitchFamily="2" charset="2"/>
              <a:buChar char="Ø"/>
            </a:pPr>
            <a:r>
              <a:rPr lang="ja-JP" altLang="en-US" sz="3200" dirty="0">
                <a:latin typeface="ＭＳ ゴシック" panose="020B0609070205080204" pitchFamily="49" charset="-128"/>
                <a:ea typeface="ＭＳ ゴシック" panose="020B0609070205080204" pitchFamily="49" charset="-128"/>
              </a:rPr>
              <a:t>ニホンジカ、イノシシ：</a:t>
            </a:r>
            <a:endParaRPr lang="en-US" altLang="ja-JP" sz="3200" dirty="0">
              <a:latin typeface="ＭＳ ゴシック" panose="020B0609070205080204" pitchFamily="49" charset="-128"/>
              <a:ea typeface="ＭＳ ゴシック" panose="020B0609070205080204" pitchFamily="49" charset="-128"/>
            </a:endParaRPr>
          </a:p>
          <a:p>
            <a:pPr marL="174625" lvl="1">
              <a:buClr>
                <a:schemeClr val="accent1"/>
              </a:buClr>
            </a:pPr>
            <a:r>
              <a:rPr lang="ja-JP" altLang="en-US" sz="3200" dirty="0">
                <a:latin typeface="ＭＳ ゴシック" panose="020B0609070205080204" pitchFamily="49" charset="-128"/>
                <a:ea typeface="ＭＳ ゴシック" panose="020B0609070205080204" pitchFamily="49" charset="-128"/>
              </a:rPr>
              <a:t>　</a:t>
            </a:r>
            <a:r>
              <a:rPr lang="en-US" altLang="ja-JP" sz="3200" dirty="0">
                <a:latin typeface="ＭＳ ゴシック" panose="020B0609070205080204" pitchFamily="49" charset="-128"/>
                <a:ea typeface="ＭＳ ゴシック" panose="020B0609070205080204" pitchFamily="49" charset="-128"/>
              </a:rPr>
              <a:t>2028</a:t>
            </a:r>
            <a:r>
              <a:rPr lang="ja-JP" altLang="en-US" sz="3200" dirty="0">
                <a:latin typeface="ＭＳ ゴシック" panose="020B0609070205080204" pitchFamily="49" charset="-128"/>
                <a:ea typeface="ＭＳ ゴシック" panose="020B0609070205080204" pitchFamily="49" charset="-128"/>
              </a:rPr>
              <a:t>年度までに</a:t>
            </a:r>
            <a:r>
              <a:rPr lang="ja-JP" altLang="en-US" sz="3200" dirty="0">
                <a:solidFill>
                  <a:srgbClr val="C00000"/>
                </a:solidFill>
                <a:latin typeface="ＭＳ ゴシック" panose="020B0609070205080204" pitchFamily="49" charset="-128"/>
                <a:ea typeface="ＭＳ ゴシック" panose="020B0609070205080204" pitchFamily="49" charset="-128"/>
              </a:rPr>
              <a:t>生息頭数を半減し、捕獲圧を維持。</a:t>
            </a:r>
          </a:p>
        </p:txBody>
      </p:sp>
      <p:sp>
        <p:nvSpPr>
          <p:cNvPr id="4" name="テキスト ボックス 3">
            <a:extLst>
              <a:ext uri="{FF2B5EF4-FFF2-40B4-BE49-F238E27FC236}">
                <a16:creationId xmlns:a16="http://schemas.microsoft.com/office/drawing/2014/main" id="{2C74B803-CAEA-1BD8-4A26-534011B93056}"/>
              </a:ext>
            </a:extLst>
          </p:cNvPr>
          <p:cNvSpPr txBox="1"/>
          <p:nvPr/>
        </p:nvSpPr>
        <p:spPr>
          <a:xfrm>
            <a:off x="2863840" y="3173930"/>
            <a:ext cx="3416320" cy="646331"/>
          </a:xfrm>
          <a:prstGeom prst="rect">
            <a:avLst/>
          </a:prstGeom>
          <a:solidFill>
            <a:srgbClr val="FFC000"/>
          </a:solidFill>
          <a:ln w="38100">
            <a:solidFill>
              <a:srgbClr val="FF0000"/>
            </a:solidFill>
          </a:ln>
        </p:spPr>
        <p:txBody>
          <a:bodyPr wrap="none" rtlCol="0">
            <a:spAutoFit/>
          </a:bodyPr>
          <a:lstStyle/>
          <a:p>
            <a:r>
              <a:rPr kumimoji="1" lang="ja-JP" altLang="en-US" sz="3600" dirty="0">
                <a:latin typeface="ＭＳ ゴシック" panose="020B0609070205080204" pitchFamily="49" charset="-128"/>
                <a:ea typeface="ＭＳ ゴシック" panose="020B0609070205080204" pitchFamily="49" charset="-128"/>
              </a:rPr>
              <a:t>当面の捕獲目標</a:t>
            </a:r>
          </a:p>
        </p:txBody>
      </p:sp>
    </p:spTree>
    <p:extLst>
      <p:ext uri="{BB962C8B-B14F-4D97-AF65-F5344CB8AC3E}">
        <p14:creationId xmlns:p14="http://schemas.microsoft.com/office/powerpoint/2010/main" val="1483457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3" name="テキスト ボックス 6">
            <a:extLst>
              <a:ext uri="{FF2B5EF4-FFF2-40B4-BE49-F238E27FC236}">
                <a16:creationId xmlns:a16="http://schemas.microsoft.com/office/drawing/2014/main" id="{08688729-539A-4044-872E-4E9D710E6882}"/>
              </a:ext>
            </a:extLst>
          </p:cNvPr>
          <p:cNvSpPr txBox="1">
            <a:spLocks noChangeArrowheads="1"/>
          </p:cNvSpPr>
          <p:nvPr/>
        </p:nvSpPr>
        <p:spPr bwMode="auto">
          <a:xfrm>
            <a:off x="6400800" y="0"/>
            <a:ext cx="272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17</a:t>
            </a:r>
            <a:r>
              <a:rPr lang="ja-JP" altLang="en-US" sz="2000" dirty="0">
                <a:latin typeface="+mn-ea"/>
                <a:ea typeface="+mn-ea"/>
              </a:rPr>
              <a:t>ページ</a:t>
            </a:r>
          </a:p>
        </p:txBody>
      </p:sp>
      <p:sp>
        <p:nvSpPr>
          <p:cNvPr id="3" name="コンテンツ プレースホルダー 2">
            <a:extLst>
              <a:ext uri="{FF2B5EF4-FFF2-40B4-BE49-F238E27FC236}">
                <a16:creationId xmlns:a16="http://schemas.microsoft.com/office/drawing/2014/main" id="{58EA0C90-8DB6-2098-DBA9-E78495F11B90}"/>
              </a:ext>
            </a:extLst>
          </p:cNvPr>
          <p:cNvSpPr txBox="1">
            <a:spLocks/>
          </p:cNvSpPr>
          <p:nvPr/>
        </p:nvSpPr>
        <p:spPr bwMode="auto">
          <a:xfrm>
            <a:off x="-1" y="463550"/>
            <a:ext cx="10029218" cy="737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en-US" altLang="zh-TW" sz="4000" dirty="0">
                <a:latin typeface="ＭＳ ゴシック" panose="020B0609070205080204" pitchFamily="49" charset="-128"/>
                <a:ea typeface="ＭＳ ゴシック" panose="020B0609070205080204" pitchFamily="49" charset="-128"/>
              </a:rPr>
              <a:t> </a:t>
            </a:r>
            <a:r>
              <a:rPr lang="en-US" altLang="zh-TW" sz="4000" u="sng" dirty="0">
                <a:latin typeface="ＭＳ ゴシック" panose="020B0609070205080204" pitchFamily="49" charset="-128"/>
                <a:ea typeface="ＭＳ ゴシック" panose="020B0609070205080204" pitchFamily="49" charset="-128"/>
              </a:rPr>
              <a:t>1.2.1 </a:t>
            </a:r>
            <a:r>
              <a:rPr lang="zh-TW" altLang="en-US" sz="4000" u="sng" dirty="0">
                <a:latin typeface="ＭＳ ゴシック" panose="020B0609070205080204" pitchFamily="49" charset="-128"/>
                <a:ea typeface="ＭＳ ゴシック" panose="020B0609070205080204" pitchFamily="49" charset="-128"/>
              </a:rPr>
              <a:t>認定鳥獣捕獲等事業者制度導入</a:t>
            </a:r>
            <a:endParaRPr lang="en-US" altLang="ja-JP" sz="4000" u="sng"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DB1CD8FE-DD9D-A8D5-408E-2CD032B318F2}"/>
              </a:ext>
            </a:extLst>
          </p:cNvPr>
          <p:cNvSpPr txBox="1"/>
          <p:nvPr/>
        </p:nvSpPr>
        <p:spPr>
          <a:xfrm>
            <a:off x="128818" y="1277022"/>
            <a:ext cx="8876635" cy="3293209"/>
          </a:xfrm>
          <a:prstGeom prst="rect">
            <a:avLst/>
          </a:prstGeom>
          <a:noFill/>
        </p:spPr>
        <p:txBody>
          <a:bodyPr wrap="square" rtlCol="0">
            <a:spAutoFit/>
          </a:bodyPr>
          <a:lstStyle/>
          <a:p>
            <a:pPr marL="534988" indent="-534988">
              <a:buClr>
                <a:schemeClr val="accent1"/>
              </a:buClr>
              <a:buFont typeface="Wingdings" panose="05000000000000000000" pitchFamily="2" charset="2"/>
              <a:buChar char="q"/>
            </a:pPr>
            <a:r>
              <a:rPr lang="ja-JP" altLang="en-US" sz="3600" dirty="0"/>
              <a:t>鳥獣保護管理の人材育成と体制構築</a:t>
            </a:r>
            <a:endParaRPr lang="en-US" altLang="ja-JP" sz="3600" dirty="0"/>
          </a:p>
          <a:p>
            <a:pPr>
              <a:buClr>
                <a:schemeClr val="accent1"/>
              </a:buClr>
            </a:pPr>
            <a:endParaRPr lang="en-US" altLang="ja-JP" sz="3600" dirty="0"/>
          </a:p>
          <a:p>
            <a:pPr>
              <a:buClr>
                <a:schemeClr val="accent1"/>
              </a:buClr>
            </a:pPr>
            <a:r>
              <a:rPr lang="ja-JP" altLang="en-US" sz="3200" dirty="0"/>
              <a:t>　　「鳥獣の保護及び狩猟の適正化につき講ずべき措置について」（中央環境審議会）から</a:t>
            </a:r>
            <a:endParaRPr lang="en-US" altLang="ja-JP" sz="3200" dirty="0"/>
          </a:p>
          <a:p>
            <a:pPr marL="534988" indent="-352425">
              <a:buClr>
                <a:schemeClr val="accent1"/>
              </a:buClr>
              <a:buFont typeface="Wingdings" panose="05000000000000000000" pitchFamily="2" charset="2"/>
              <a:buChar char="Ø"/>
            </a:pPr>
            <a:r>
              <a:rPr lang="ja-JP" altLang="en-US" sz="3600" dirty="0"/>
              <a:t>都道府県による捕獲の強化</a:t>
            </a:r>
            <a:endParaRPr lang="en-US" altLang="ja-JP" sz="3600" dirty="0"/>
          </a:p>
          <a:p>
            <a:pPr marL="534988" indent="-352425">
              <a:buClr>
                <a:schemeClr val="accent1"/>
              </a:buClr>
              <a:buFont typeface="Wingdings" panose="05000000000000000000" pitchFamily="2" charset="2"/>
              <a:buChar char="Ø"/>
            </a:pPr>
            <a:r>
              <a:rPr lang="ja-JP" altLang="en-US" sz="3600" dirty="0"/>
              <a:t>鳥獣管理体制の強化</a:t>
            </a:r>
          </a:p>
        </p:txBody>
      </p:sp>
      <p:sp>
        <p:nvSpPr>
          <p:cNvPr id="10" name="コンテンツ プレースホルダー 2">
            <a:extLst>
              <a:ext uri="{FF2B5EF4-FFF2-40B4-BE49-F238E27FC236}">
                <a16:creationId xmlns:a16="http://schemas.microsoft.com/office/drawing/2014/main" id="{FFB55621-14D4-6FB5-1824-C53DE90AC54F}"/>
              </a:ext>
            </a:extLst>
          </p:cNvPr>
          <p:cNvSpPr txBox="1">
            <a:spLocks/>
          </p:cNvSpPr>
          <p:nvPr/>
        </p:nvSpPr>
        <p:spPr bwMode="auto">
          <a:xfrm>
            <a:off x="204281" y="4708187"/>
            <a:ext cx="8801172" cy="1546699"/>
          </a:xfrm>
          <a:prstGeom prst="rect">
            <a:avLst/>
          </a:prstGeom>
          <a:solidFill>
            <a:schemeClr val="accent1">
              <a:lumMod val="40000"/>
              <a:lumOff val="60000"/>
            </a:schemeClr>
          </a:solidFill>
          <a:ln w="38100">
            <a:solidFill>
              <a:srgbClr val="FFC000"/>
            </a:solidFill>
          </a:ln>
        </p:spPr>
        <p:txBody>
          <a:bodyPr anchor="ctr" anchorCtr="0"/>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b="1" dirty="0"/>
              <a:t>認定鳥獣捕獲等事業者の制度を含む</a:t>
            </a:r>
            <a:endParaRPr lang="en-US" altLang="ja-JP" sz="4000" b="1" dirty="0"/>
          </a:p>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4000" b="1" dirty="0"/>
              <a:t>鳥獣の管理を促進する措置の導入</a:t>
            </a:r>
            <a:endParaRPr lang="en-US" altLang="ja-JP" sz="4000" b="1" dirty="0"/>
          </a:p>
        </p:txBody>
      </p:sp>
    </p:spTree>
    <p:extLst>
      <p:ext uri="{BB962C8B-B14F-4D97-AF65-F5344CB8AC3E}">
        <p14:creationId xmlns:p14="http://schemas.microsoft.com/office/powerpoint/2010/main" val="228837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3F351C-B338-C44D-315E-B12C349D0C09}"/>
              </a:ext>
            </a:extLst>
          </p:cNvPr>
          <p:cNvSpPr txBox="1"/>
          <p:nvPr/>
        </p:nvSpPr>
        <p:spPr>
          <a:xfrm>
            <a:off x="0" y="372114"/>
            <a:ext cx="7622600" cy="707886"/>
          </a:xfrm>
          <a:prstGeom prst="rect">
            <a:avLst/>
          </a:prstGeom>
          <a:noFill/>
        </p:spPr>
        <p:txBody>
          <a:bodyPr wrap="none" rtlCol="0" anchor="b" anchorCtr="0">
            <a:spAutoFit/>
          </a:bodyPr>
          <a:lstStyle/>
          <a:p>
            <a:r>
              <a:rPr kumimoji="1" lang="en-US" altLang="ja-JP" sz="4000" dirty="0">
                <a:latin typeface="ＭＳ ゴシック" panose="020B0609070205080204" pitchFamily="49" charset="-128"/>
                <a:ea typeface="ＭＳ ゴシック" panose="020B0609070205080204" pitchFamily="49" charset="-128"/>
              </a:rPr>
              <a:t> </a:t>
            </a:r>
            <a:r>
              <a:rPr kumimoji="1" lang="en-US" altLang="ja-JP" sz="4000" u="sng" dirty="0">
                <a:latin typeface="ＭＳ ゴシック" panose="020B0609070205080204" pitchFamily="49" charset="-128"/>
                <a:ea typeface="ＭＳ ゴシック" panose="020B0609070205080204" pitchFamily="49" charset="-128"/>
              </a:rPr>
              <a:t>1.1 </a:t>
            </a:r>
            <a:r>
              <a:rPr kumimoji="1" lang="ja-JP" altLang="en-US" sz="4000" u="sng" dirty="0">
                <a:latin typeface="ＭＳ ゴシック" panose="020B0609070205080204" pitchFamily="49" charset="-128"/>
                <a:ea typeface="ＭＳ ゴシック" panose="020B0609070205080204" pitchFamily="49" charset="-128"/>
              </a:rPr>
              <a:t>鳥獣の保護及び管理の現状</a:t>
            </a:r>
          </a:p>
        </p:txBody>
      </p:sp>
      <p:sp>
        <p:nvSpPr>
          <p:cNvPr id="4" name="コンテンツ プレースホルダー 2">
            <a:extLst>
              <a:ext uri="{FF2B5EF4-FFF2-40B4-BE49-F238E27FC236}">
                <a16:creationId xmlns:a16="http://schemas.microsoft.com/office/drawing/2014/main" id="{72CB095D-20A6-84FD-4EF5-217517CF47FA}"/>
              </a:ext>
            </a:extLst>
          </p:cNvPr>
          <p:cNvSpPr txBox="1">
            <a:spLocks/>
          </p:cNvSpPr>
          <p:nvPr/>
        </p:nvSpPr>
        <p:spPr>
          <a:xfrm>
            <a:off x="181894" y="1232693"/>
            <a:ext cx="9045233" cy="5057271"/>
          </a:xfrm>
          <a:prstGeom prst="rect">
            <a:avLst/>
          </a:prstGeom>
          <a:noFill/>
          <a:ln>
            <a:noFill/>
          </a:ln>
        </p:spPr>
        <p:txBody>
          <a:bodyPr/>
          <a:lst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eaLnBrk="1" hangingPunct="1">
              <a:lnSpc>
                <a:spcPct val="100000"/>
              </a:lnSpc>
            </a:pPr>
            <a:r>
              <a:rPr kumimoji="0" lang="en-US" altLang="ja-JP" sz="3600" b="1" dirty="0">
                <a:solidFill>
                  <a:srgbClr val="C00000"/>
                </a:solidFill>
                <a:latin typeface="ＭＳ ゴシック" panose="020B0609070205080204" pitchFamily="49" charset="-128"/>
                <a:ea typeface="ＭＳ ゴシック" panose="020B0609070205080204" pitchFamily="49" charset="-128"/>
              </a:rPr>
              <a:t>1.1.1</a:t>
            </a:r>
            <a:r>
              <a:rPr kumimoji="0" lang="ja-JP" altLang="en-US" sz="3600" b="1" dirty="0">
                <a:solidFill>
                  <a:srgbClr val="C00000"/>
                </a:solidFill>
                <a:latin typeface="ＭＳ ゴシック" panose="020B0609070205080204" pitchFamily="49" charset="-128"/>
                <a:ea typeface="ＭＳ ゴシック" panose="020B0609070205080204" pitchFamily="49" charset="-128"/>
              </a:rPr>
              <a:t>　ニホンジカ、イノシシ等の増加と</a:t>
            </a:r>
            <a:endParaRPr kumimoji="0" lang="en-US" altLang="ja-JP" sz="3600" b="1" dirty="0">
              <a:solidFill>
                <a:srgbClr val="C00000"/>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b="1" dirty="0">
                <a:solidFill>
                  <a:srgbClr val="C00000"/>
                </a:solidFill>
                <a:latin typeface="ＭＳ ゴシック" panose="020B0609070205080204" pitchFamily="49" charset="-128"/>
                <a:ea typeface="ＭＳ ゴシック" panose="020B0609070205080204" pitchFamily="49" charset="-128"/>
              </a:rPr>
              <a:t>　　　 被害の深刻化</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1.1.2</a:t>
            </a:r>
            <a:r>
              <a:rPr kumimoji="0" lang="ja-JP" altLang="en-US" sz="3600" dirty="0">
                <a:solidFill>
                  <a:schemeClr val="tx1"/>
                </a:solidFill>
                <a:latin typeface="ＭＳ ゴシック" panose="020B0609070205080204" pitchFamily="49" charset="-128"/>
                <a:ea typeface="ＭＳ ゴシック" panose="020B0609070205080204" pitchFamily="49" charset="-128"/>
              </a:rPr>
              <a:t>　主な鳥獣の生態と捕獲の留意点 </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1.1.3</a:t>
            </a:r>
            <a:r>
              <a:rPr kumimoji="0" lang="ja-JP" altLang="en-US" sz="3600" dirty="0">
                <a:solidFill>
                  <a:schemeClr val="tx1"/>
                </a:solidFill>
                <a:latin typeface="ＭＳ ゴシック" panose="020B0609070205080204" pitchFamily="49" charset="-128"/>
                <a:ea typeface="ＭＳ ゴシック" panose="020B0609070205080204" pitchFamily="49" charset="-128"/>
              </a:rPr>
              <a:t>　科学的・計画的な鳥獣の保護及び</a:t>
            </a:r>
            <a:endParaRPr kumimoji="0" lang="en-US" altLang="ja-JP" sz="3600" dirty="0">
              <a:solidFill>
                <a:schemeClr val="tx1"/>
              </a:solidFill>
              <a:latin typeface="ＭＳ ゴシック" panose="020B0609070205080204" pitchFamily="49" charset="-128"/>
              <a:ea typeface="ＭＳ ゴシック" panose="020B0609070205080204" pitchFamily="49" charset="-128"/>
            </a:endParaRPr>
          </a:p>
          <a:p>
            <a:pPr eaLnBrk="1" hangingPunct="1">
              <a:lnSpc>
                <a:spcPct val="100000"/>
              </a:lnSpc>
            </a:pPr>
            <a:r>
              <a:rPr kumimoji="0" lang="ja-JP" altLang="en-US" sz="3600" dirty="0">
                <a:solidFill>
                  <a:schemeClr val="tx1"/>
                </a:solidFill>
                <a:latin typeface="ＭＳ ゴシック" panose="020B0609070205080204" pitchFamily="49" charset="-128"/>
                <a:ea typeface="ＭＳ ゴシック" panose="020B0609070205080204" pitchFamily="49" charset="-128"/>
              </a:rPr>
              <a:t>　　　 管理の必要性</a:t>
            </a:r>
          </a:p>
          <a:p>
            <a:pPr eaLnBrk="1" hangingPunct="1">
              <a:lnSpc>
                <a:spcPct val="100000"/>
              </a:lnSpc>
            </a:pPr>
            <a:r>
              <a:rPr kumimoji="0" lang="en-US" altLang="ja-JP" sz="3600" dirty="0">
                <a:solidFill>
                  <a:schemeClr val="tx1"/>
                </a:solidFill>
                <a:latin typeface="ＭＳ ゴシック" panose="020B0609070205080204" pitchFamily="49" charset="-128"/>
                <a:ea typeface="ＭＳ ゴシック" panose="020B0609070205080204" pitchFamily="49" charset="-128"/>
              </a:rPr>
              <a:t>1.1.4</a:t>
            </a:r>
            <a:r>
              <a:rPr kumimoji="0" lang="ja-JP" altLang="en-US" sz="3600" dirty="0">
                <a:solidFill>
                  <a:schemeClr val="tx1"/>
                </a:solidFill>
                <a:latin typeface="ＭＳ ゴシック" panose="020B0609070205080204" pitchFamily="49" charset="-128"/>
                <a:ea typeface="ＭＳ ゴシック" panose="020B0609070205080204" pitchFamily="49" charset="-128"/>
              </a:rPr>
              <a:t>　鳥獣捕獲の担い手の現状</a:t>
            </a:r>
          </a:p>
        </p:txBody>
      </p:sp>
      <p:sp>
        <p:nvSpPr>
          <p:cNvPr id="2" name="テキスト ボックス 1">
            <a:extLst>
              <a:ext uri="{FF2B5EF4-FFF2-40B4-BE49-F238E27FC236}">
                <a16:creationId xmlns:a16="http://schemas.microsoft.com/office/drawing/2014/main" id="{6E78551D-C55D-1B25-F62E-658E308108DD}"/>
              </a:ext>
            </a:extLst>
          </p:cNvPr>
          <p:cNvSpPr txBox="1">
            <a:spLocks noChangeArrowheads="1"/>
          </p:cNvSpPr>
          <p:nvPr/>
        </p:nvSpPr>
        <p:spPr bwMode="auto">
          <a:xfrm>
            <a:off x="6415548" y="1588"/>
            <a:ext cx="2725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a:t>
            </a:r>
            <a:r>
              <a:rPr lang="ja-JP" altLang="en-US" sz="2000" dirty="0">
                <a:latin typeface="+mn-ea"/>
                <a:ea typeface="+mn-ea"/>
              </a:rPr>
              <a:t>ページ</a:t>
            </a:r>
          </a:p>
        </p:txBody>
      </p:sp>
    </p:spTree>
    <p:extLst>
      <p:ext uri="{BB962C8B-B14F-4D97-AF65-F5344CB8AC3E}">
        <p14:creationId xmlns:p14="http://schemas.microsoft.com/office/powerpoint/2010/main" val="151322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D3CF7E1-6151-305A-EA8C-D5938EF5C1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693" y="1721095"/>
            <a:ext cx="7760552" cy="4536000"/>
          </a:xfrm>
          <a:prstGeom prst="rect">
            <a:avLst/>
          </a:prstGeom>
          <a:noFill/>
          <a:ln>
            <a:noFill/>
          </a:ln>
        </p:spPr>
      </p:pic>
      <p:sp>
        <p:nvSpPr>
          <p:cNvPr id="19458" name="コンテンツ プレースホルダー 2">
            <a:extLst>
              <a:ext uri="{FF2B5EF4-FFF2-40B4-BE49-F238E27FC236}">
                <a16:creationId xmlns:a16="http://schemas.microsoft.com/office/drawing/2014/main" id="{3A5487AB-C43E-4CDF-9E51-38400D933F71}"/>
              </a:ext>
            </a:extLst>
          </p:cNvPr>
          <p:cNvSpPr txBox="1">
            <a:spLocks/>
          </p:cNvSpPr>
          <p:nvPr/>
        </p:nvSpPr>
        <p:spPr bwMode="auto">
          <a:xfrm>
            <a:off x="1351101" y="50476"/>
            <a:ext cx="550364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t>ニホンジカの推定個体数</a:t>
            </a:r>
            <a:endParaRPr lang="en-US" altLang="ja-JP" sz="3600" u="sng" dirty="0"/>
          </a:p>
        </p:txBody>
      </p:sp>
      <p:sp>
        <p:nvSpPr>
          <p:cNvPr id="19459" name="コンテンツ プレースホルダー 2">
            <a:extLst>
              <a:ext uri="{FF2B5EF4-FFF2-40B4-BE49-F238E27FC236}">
                <a16:creationId xmlns:a16="http://schemas.microsoft.com/office/drawing/2014/main" id="{BD210CA7-92A3-41A1-A94A-6D316426E00F}"/>
              </a:ext>
            </a:extLst>
          </p:cNvPr>
          <p:cNvSpPr txBox="1">
            <a:spLocks/>
          </p:cNvSpPr>
          <p:nvPr/>
        </p:nvSpPr>
        <p:spPr bwMode="auto">
          <a:xfrm>
            <a:off x="788671" y="600905"/>
            <a:ext cx="7004230" cy="104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200" dirty="0"/>
              <a:t>推定個体数の中央値：</a:t>
            </a:r>
            <a:r>
              <a:rPr lang="ja-JP" altLang="en-US" sz="4000" b="1" dirty="0">
                <a:solidFill>
                  <a:srgbClr val="C00000"/>
                </a:solidFill>
              </a:rPr>
              <a:t>約</a:t>
            </a:r>
            <a:r>
              <a:rPr lang="en-US" altLang="ja-JP" sz="4000" b="1" i="0" dirty="0">
                <a:solidFill>
                  <a:srgbClr val="C00000"/>
                </a:solidFill>
                <a:effectLst/>
                <a:latin typeface="Noto Sans JP"/>
              </a:rPr>
              <a:t>222</a:t>
            </a:r>
            <a:r>
              <a:rPr lang="ja-JP" altLang="en-US" sz="4000" b="1" dirty="0">
                <a:solidFill>
                  <a:srgbClr val="C00000"/>
                </a:solidFill>
              </a:rPr>
              <a:t>万頭</a:t>
            </a:r>
            <a:endParaRPr lang="ja-JP" altLang="en-US" sz="3200" b="1" dirty="0">
              <a:solidFill>
                <a:srgbClr val="C00000"/>
              </a:solidFill>
            </a:endParaRPr>
          </a:p>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2400" dirty="0"/>
              <a:t>（</a:t>
            </a:r>
            <a:r>
              <a:rPr lang="en-US" altLang="ja-JP" sz="2400" dirty="0"/>
              <a:t>2021</a:t>
            </a:r>
            <a:r>
              <a:rPr lang="ja-JP" altLang="en-US" sz="2400" dirty="0"/>
              <a:t>年度末）</a:t>
            </a:r>
            <a:endParaRPr lang="en-US" altLang="ja-JP" sz="3200" dirty="0"/>
          </a:p>
        </p:txBody>
      </p:sp>
      <p:sp>
        <p:nvSpPr>
          <p:cNvPr id="23" name="テキスト ボックス 22">
            <a:extLst>
              <a:ext uri="{FF2B5EF4-FFF2-40B4-BE49-F238E27FC236}">
                <a16:creationId xmlns:a16="http://schemas.microsoft.com/office/drawing/2014/main" id="{AAE114BA-7E58-494E-8CBF-743CD89C28AF}"/>
              </a:ext>
            </a:extLst>
          </p:cNvPr>
          <p:cNvSpPr txBox="1"/>
          <p:nvPr/>
        </p:nvSpPr>
        <p:spPr>
          <a:xfrm>
            <a:off x="7497555" y="5995485"/>
            <a:ext cx="1643270" cy="261610"/>
          </a:xfrm>
          <a:prstGeom prst="rect">
            <a:avLst/>
          </a:prstGeom>
          <a:noFill/>
          <a:ln>
            <a:noFill/>
          </a:ln>
        </p:spPr>
        <p:txBody>
          <a:bodyPr wrap="square">
            <a:spAutoFit/>
          </a:bodyPr>
          <a:lstStyle/>
          <a:p>
            <a:pPr algn="r" eaLnBrk="1" fontAlgn="auto" hangingPunct="1">
              <a:spcBef>
                <a:spcPts val="0"/>
              </a:spcBef>
              <a:spcAft>
                <a:spcPts val="0"/>
              </a:spcAft>
              <a:defRPr/>
            </a:pPr>
            <a:r>
              <a:rPr lang="ja-JP" altLang="en-US" sz="1100" dirty="0">
                <a:solidFill>
                  <a:schemeClr val="tx1">
                    <a:lumMod val="75000"/>
                    <a:lumOff val="25000"/>
                  </a:schemeClr>
                </a:solidFill>
                <a:latin typeface="+mn-lt"/>
                <a:ea typeface="+mn-ea"/>
              </a:rPr>
              <a:t>環境省ウェブサイトから</a:t>
            </a:r>
          </a:p>
        </p:txBody>
      </p:sp>
      <p:sp>
        <p:nvSpPr>
          <p:cNvPr id="19461" name="テキスト ボックス 1">
            <a:extLst>
              <a:ext uri="{FF2B5EF4-FFF2-40B4-BE49-F238E27FC236}">
                <a16:creationId xmlns:a16="http://schemas.microsoft.com/office/drawing/2014/main" id="{C5454E11-96BD-4A3A-9F5C-48B480798570}"/>
              </a:ext>
            </a:extLst>
          </p:cNvPr>
          <p:cNvSpPr txBox="1">
            <a:spLocks noChangeArrowheads="1"/>
          </p:cNvSpPr>
          <p:nvPr/>
        </p:nvSpPr>
        <p:spPr bwMode="auto">
          <a:xfrm>
            <a:off x="6415548" y="1588"/>
            <a:ext cx="2725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1-2</a:t>
            </a:r>
            <a:r>
              <a:rPr lang="ja-JP" altLang="en-US" sz="2000" dirty="0">
                <a:latin typeface="+mn-ea"/>
                <a:ea typeface="+mn-ea"/>
              </a:rPr>
              <a:t>ページ</a:t>
            </a:r>
          </a:p>
        </p:txBody>
      </p:sp>
      <p:sp>
        <p:nvSpPr>
          <p:cNvPr id="5" name="テキスト ボックス 4">
            <a:extLst>
              <a:ext uri="{FF2B5EF4-FFF2-40B4-BE49-F238E27FC236}">
                <a16:creationId xmlns:a16="http://schemas.microsoft.com/office/drawing/2014/main" id="{57E00355-9CE4-1102-BBE5-AACB7108E249}"/>
              </a:ext>
            </a:extLst>
          </p:cNvPr>
          <p:cNvSpPr txBox="1"/>
          <p:nvPr/>
        </p:nvSpPr>
        <p:spPr>
          <a:xfrm>
            <a:off x="7621400" y="2782669"/>
            <a:ext cx="940907" cy="646331"/>
          </a:xfrm>
          <a:prstGeom prst="rect">
            <a:avLst/>
          </a:prstGeom>
          <a:solidFill>
            <a:schemeClr val="bg1"/>
          </a:solidFill>
          <a:ln w="38100">
            <a:solidFill>
              <a:srgbClr val="C00000"/>
            </a:solidFill>
          </a:ln>
        </p:spPr>
        <p:txBody>
          <a:bodyPr wrap="square" rtlCol="0">
            <a:spAutoFit/>
          </a:bodyPr>
          <a:lstStyle/>
          <a:p>
            <a:r>
              <a:rPr kumimoji="1" lang="en-US" altLang="ja-JP" sz="3600" b="1" dirty="0">
                <a:solidFill>
                  <a:srgbClr val="C00000"/>
                </a:solidFill>
              </a:rPr>
              <a:t>222</a:t>
            </a:r>
          </a:p>
        </p:txBody>
      </p:sp>
    </p:spTree>
    <p:extLst>
      <p:ext uri="{BB962C8B-B14F-4D97-AF65-F5344CB8AC3E}">
        <p14:creationId xmlns:p14="http://schemas.microsoft.com/office/powerpoint/2010/main" val="258533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3AC7937-5BC8-F129-B1AB-283AC310DA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179" y="1695214"/>
            <a:ext cx="7780974" cy="4464000"/>
          </a:xfrm>
          <a:prstGeom prst="rect">
            <a:avLst/>
          </a:prstGeom>
          <a:noFill/>
          <a:ln>
            <a:noFill/>
          </a:ln>
        </p:spPr>
      </p:pic>
      <p:sp>
        <p:nvSpPr>
          <p:cNvPr id="19458" name="コンテンツ プレースホルダー 2">
            <a:extLst>
              <a:ext uri="{FF2B5EF4-FFF2-40B4-BE49-F238E27FC236}">
                <a16:creationId xmlns:a16="http://schemas.microsoft.com/office/drawing/2014/main" id="{3A5487AB-C43E-4CDF-9E51-38400D933F71}"/>
              </a:ext>
            </a:extLst>
          </p:cNvPr>
          <p:cNvSpPr txBox="1">
            <a:spLocks/>
          </p:cNvSpPr>
          <p:nvPr/>
        </p:nvSpPr>
        <p:spPr bwMode="auto">
          <a:xfrm>
            <a:off x="1351101" y="50476"/>
            <a:ext cx="5503641"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u="sng" dirty="0"/>
              <a:t>イノシシの推定個体数</a:t>
            </a:r>
            <a:endParaRPr lang="en-US" altLang="ja-JP" sz="3600" u="sng" dirty="0"/>
          </a:p>
        </p:txBody>
      </p:sp>
      <p:sp>
        <p:nvSpPr>
          <p:cNvPr id="19459" name="コンテンツ プレースホルダー 2">
            <a:extLst>
              <a:ext uri="{FF2B5EF4-FFF2-40B4-BE49-F238E27FC236}">
                <a16:creationId xmlns:a16="http://schemas.microsoft.com/office/drawing/2014/main" id="{BD210CA7-92A3-41A1-A94A-6D316426E00F}"/>
              </a:ext>
            </a:extLst>
          </p:cNvPr>
          <p:cNvSpPr txBox="1">
            <a:spLocks/>
          </p:cNvSpPr>
          <p:nvPr/>
        </p:nvSpPr>
        <p:spPr bwMode="auto">
          <a:xfrm>
            <a:off x="788671" y="600905"/>
            <a:ext cx="7004230" cy="1045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200" dirty="0"/>
              <a:t>推定個体数の中央値：</a:t>
            </a:r>
            <a:r>
              <a:rPr lang="ja-JP" altLang="en-US" sz="4000" b="1" dirty="0">
                <a:solidFill>
                  <a:srgbClr val="C00000"/>
                </a:solidFill>
              </a:rPr>
              <a:t>約</a:t>
            </a:r>
            <a:r>
              <a:rPr lang="en-US" altLang="ja-JP" sz="4000" b="1" dirty="0">
                <a:solidFill>
                  <a:srgbClr val="C00000"/>
                </a:solidFill>
              </a:rPr>
              <a:t>72</a:t>
            </a:r>
            <a:r>
              <a:rPr lang="ja-JP" altLang="en-US" sz="4000" b="1" dirty="0">
                <a:solidFill>
                  <a:srgbClr val="C00000"/>
                </a:solidFill>
              </a:rPr>
              <a:t>万頭</a:t>
            </a:r>
            <a:endParaRPr lang="ja-JP" altLang="en-US" sz="3200" b="1" dirty="0">
              <a:solidFill>
                <a:srgbClr val="C00000"/>
              </a:solidFill>
            </a:endParaRPr>
          </a:p>
          <a:p>
            <a:pPr algn="ct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2400" dirty="0"/>
              <a:t>（</a:t>
            </a:r>
            <a:r>
              <a:rPr lang="en-US" altLang="ja-JP" sz="2400" dirty="0"/>
              <a:t>2021</a:t>
            </a:r>
            <a:r>
              <a:rPr lang="ja-JP" altLang="en-US" sz="2400" dirty="0"/>
              <a:t>年度末）</a:t>
            </a:r>
            <a:endParaRPr lang="en-US" altLang="ja-JP" sz="3200" dirty="0"/>
          </a:p>
        </p:txBody>
      </p:sp>
      <p:sp>
        <p:nvSpPr>
          <p:cNvPr id="19461" name="テキスト ボックス 1">
            <a:extLst>
              <a:ext uri="{FF2B5EF4-FFF2-40B4-BE49-F238E27FC236}">
                <a16:creationId xmlns:a16="http://schemas.microsoft.com/office/drawing/2014/main" id="{C5454E11-96BD-4A3A-9F5C-48B480798570}"/>
              </a:ext>
            </a:extLst>
          </p:cNvPr>
          <p:cNvSpPr txBox="1">
            <a:spLocks noChangeArrowheads="1"/>
          </p:cNvSpPr>
          <p:nvPr/>
        </p:nvSpPr>
        <p:spPr bwMode="auto">
          <a:xfrm>
            <a:off x="6415548" y="1588"/>
            <a:ext cx="2725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1-2</a:t>
            </a:r>
            <a:r>
              <a:rPr lang="ja-JP" altLang="en-US" sz="2000" dirty="0">
                <a:latin typeface="+mn-ea"/>
                <a:ea typeface="+mn-ea"/>
              </a:rPr>
              <a:t>ページ</a:t>
            </a:r>
          </a:p>
        </p:txBody>
      </p:sp>
      <p:sp>
        <p:nvSpPr>
          <p:cNvPr id="5" name="テキスト ボックス 4">
            <a:extLst>
              <a:ext uri="{FF2B5EF4-FFF2-40B4-BE49-F238E27FC236}">
                <a16:creationId xmlns:a16="http://schemas.microsoft.com/office/drawing/2014/main" id="{92D3BF57-9A24-C622-3F36-66DE419759E3}"/>
              </a:ext>
            </a:extLst>
          </p:cNvPr>
          <p:cNvSpPr txBox="1"/>
          <p:nvPr/>
        </p:nvSpPr>
        <p:spPr>
          <a:xfrm>
            <a:off x="7511732" y="6126290"/>
            <a:ext cx="1643270" cy="261610"/>
          </a:xfrm>
          <a:prstGeom prst="rect">
            <a:avLst/>
          </a:prstGeom>
          <a:noFill/>
          <a:ln>
            <a:noFill/>
          </a:ln>
        </p:spPr>
        <p:txBody>
          <a:bodyPr wrap="square">
            <a:spAutoFit/>
          </a:bodyPr>
          <a:lstStyle/>
          <a:p>
            <a:pPr algn="r" eaLnBrk="1" fontAlgn="auto" hangingPunct="1">
              <a:spcBef>
                <a:spcPts val="0"/>
              </a:spcBef>
              <a:spcAft>
                <a:spcPts val="0"/>
              </a:spcAft>
              <a:defRPr/>
            </a:pPr>
            <a:r>
              <a:rPr lang="ja-JP" altLang="en-US" sz="1100" dirty="0">
                <a:solidFill>
                  <a:schemeClr val="tx1">
                    <a:lumMod val="75000"/>
                    <a:lumOff val="25000"/>
                  </a:schemeClr>
                </a:solidFill>
                <a:latin typeface="+mn-lt"/>
                <a:ea typeface="+mn-ea"/>
              </a:rPr>
              <a:t>環境省ウェブサイトから</a:t>
            </a:r>
          </a:p>
        </p:txBody>
      </p:sp>
      <p:sp>
        <p:nvSpPr>
          <p:cNvPr id="6" name="テキスト ボックス 5">
            <a:extLst>
              <a:ext uri="{FF2B5EF4-FFF2-40B4-BE49-F238E27FC236}">
                <a16:creationId xmlns:a16="http://schemas.microsoft.com/office/drawing/2014/main" id="{198B1A1A-D2BD-EB2B-40A5-1BBDB6FA7816}"/>
              </a:ext>
            </a:extLst>
          </p:cNvPr>
          <p:cNvSpPr txBox="1"/>
          <p:nvPr/>
        </p:nvSpPr>
        <p:spPr>
          <a:xfrm>
            <a:off x="7392460" y="3837474"/>
            <a:ext cx="940907" cy="646331"/>
          </a:xfrm>
          <a:prstGeom prst="rect">
            <a:avLst/>
          </a:prstGeom>
          <a:solidFill>
            <a:schemeClr val="bg1"/>
          </a:solidFill>
          <a:ln w="38100">
            <a:solidFill>
              <a:srgbClr val="C00000"/>
            </a:solidFill>
          </a:ln>
        </p:spPr>
        <p:txBody>
          <a:bodyPr wrap="square" rtlCol="0">
            <a:spAutoFit/>
          </a:bodyPr>
          <a:lstStyle/>
          <a:p>
            <a:pPr algn="ctr"/>
            <a:r>
              <a:rPr kumimoji="1" lang="en-US" altLang="ja-JP" sz="3600" b="1" dirty="0">
                <a:solidFill>
                  <a:srgbClr val="C00000"/>
                </a:solidFill>
              </a:rPr>
              <a:t>72</a:t>
            </a:r>
            <a:endParaRPr kumimoji="1" lang="ja-JP" altLang="en-US" sz="3600" b="1" dirty="0">
              <a:solidFill>
                <a:srgbClr val="C00000"/>
              </a:solidFill>
            </a:endParaRPr>
          </a:p>
        </p:txBody>
      </p:sp>
    </p:spTree>
    <p:extLst>
      <p:ext uri="{BB962C8B-B14F-4D97-AF65-F5344CB8AC3E}">
        <p14:creationId xmlns:p14="http://schemas.microsoft.com/office/powerpoint/2010/main" val="171282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9FD7F373-270C-1ABB-C812-81D16668A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81" y="513000"/>
            <a:ext cx="8842455" cy="5832000"/>
          </a:xfrm>
          <a:prstGeom prst="rect">
            <a:avLst/>
          </a:prstGeom>
        </p:spPr>
      </p:pic>
      <p:sp>
        <p:nvSpPr>
          <p:cNvPr id="2" name="コンテンツ プレースホルダー 8">
            <a:extLst>
              <a:ext uri="{FF2B5EF4-FFF2-40B4-BE49-F238E27FC236}">
                <a16:creationId xmlns:a16="http://schemas.microsoft.com/office/drawing/2014/main" id="{D2283009-A83E-4F3E-9F33-7CCDC07F3D9E}"/>
              </a:ext>
            </a:extLst>
          </p:cNvPr>
          <p:cNvSpPr txBox="1">
            <a:spLocks/>
          </p:cNvSpPr>
          <p:nvPr/>
        </p:nvSpPr>
        <p:spPr>
          <a:xfrm>
            <a:off x="64942" y="1196322"/>
            <a:ext cx="6235650" cy="3154006"/>
          </a:xfrm>
          <a:prstGeom prst="rect">
            <a:avLst/>
          </a:prstGeom>
          <a:noFill/>
          <a:ln>
            <a:noFill/>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542925" indent="-542925" fontAlgn="auto">
              <a:lnSpc>
                <a:spcPct val="100000"/>
              </a:lnSpc>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ニホンジカ</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・分布域が約</a:t>
            </a:r>
            <a:r>
              <a:rPr lang="en-US" altLang="ja-JP" sz="3600" dirty="0">
                <a:latin typeface="ＭＳ ゴシック" panose="020B0609070205080204" pitchFamily="49" charset="-128"/>
                <a:ea typeface="ＭＳ ゴシック" panose="020B0609070205080204" pitchFamily="49" charset="-128"/>
              </a:rPr>
              <a:t>2.7</a:t>
            </a:r>
            <a:r>
              <a:rPr lang="ja-JP" altLang="en-US" sz="3600" dirty="0">
                <a:latin typeface="ＭＳ ゴシック" panose="020B0609070205080204" pitchFamily="49" charset="-128"/>
                <a:ea typeface="ＭＳ ゴシック" panose="020B0609070205080204" pitchFamily="49" charset="-128"/>
              </a:rPr>
              <a:t>倍に拡大</a:t>
            </a:r>
            <a:endParaRPr lang="en-US" altLang="ja-JP" sz="3600" dirty="0">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・特に東北地方での分布域が拡大</a:t>
            </a:r>
            <a:endParaRPr lang="en-US" altLang="ja-JP" sz="4000" dirty="0">
              <a:solidFill>
                <a:schemeClr val="tx1"/>
              </a:solidFill>
              <a:latin typeface="ＭＳ ゴシック" panose="020B0609070205080204" pitchFamily="49" charset="-128"/>
              <a:ea typeface="ＭＳ ゴシック" panose="020B0609070205080204" pitchFamily="49" charset="-128"/>
            </a:endParaRPr>
          </a:p>
        </p:txBody>
      </p:sp>
      <p:sp>
        <p:nvSpPr>
          <p:cNvPr id="25607" name="テキスト ボックス 6">
            <a:extLst>
              <a:ext uri="{FF2B5EF4-FFF2-40B4-BE49-F238E27FC236}">
                <a16:creationId xmlns:a16="http://schemas.microsoft.com/office/drawing/2014/main" id="{0F03D340-50FA-4071-B304-3ABB4B8C1021}"/>
              </a:ext>
            </a:extLst>
          </p:cNvPr>
          <p:cNvSpPr txBox="1">
            <a:spLocks noChangeArrowheads="1"/>
          </p:cNvSpPr>
          <p:nvPr/>
        </p:nvSpPr>
        <p:spPr bwMode="auto">
          <a:xfrm>
            <a:off x="6300592" y="0"/>
            <a:ext cx="2827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1-3</a:t>
            </a:r>
            <a:r>
              <a:rPr lang="ja-JP" altLang="en-US" sz="2000" dirty="0">
                <a:latin typeface="+mn-ea"/>
                <a:ea typeface="+mn-ea"/>
              </a:rPr>
              <a:t>ページ</a:t>
            </a:r>
          </a:p>
        </p:txBody>
      </p:sp>
      <p:sp>
        <p:nvSpPr>
          <p:cNvPr id="6" name="テキスト ボックス 5">
            <a:extLst>
              <a:ext uri="{FF2B5EF4-FFF2-40B4-BE49-F238E27FC236}">
                <a16:creationId xmlns:a16="http://schemas.microsoft.com/office/drawing/2014/main" id="{E7508DFF-BC85-E42A-DE2B-B5291B832221}"/>
              </a:ext>
            </a:extLst>
          </p:cNvPr>
          <p:cNvSpPr txBox="1"/>
          <p:nvPr/>
        </p:nvSpPr>
        <p:spPr>
          <a:xfrm>
            <a:off x="0" y="372114"/>
            <a:ext cx="3518912" cy="707886"/>
          </a:xfrm>
          <a:prstGeom prst="rect">
            <a:avLst/>
          </a:prstGeom>
          <a:noFill/>
        </p:spPr>
        <p:txBody>
          <a:bodyPr wrap="none" rtlCol="0" anchor="b" anchorCtr="0">
            <a:spAutoFit/>
          </a:bodyPr>
          <a:lstStyle/>
          <a:p>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分布域の拡大</a:t>
            </a:r>
            <a:endParaRPr kumimoji="1" lang="ja-JP" altLang="en-US" sz="400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651FD68-C6F7-3F12-10E6-D00197E5D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983" y="1372465"/>
            <a:ext cx="7920000" cy="4930421"/>
          </a:xfrm>
          <a:prstGeom prst="rect">
            <a:avLst/>
          </a:prstGeom>
        </p:spPr>
      </p:pic>
      <p:sp>
        <p:nvSpPr>
          <p:cNvPr id="27655" name="テキスト ボックス 6">
            <a:extLst>
              <a:ext uri="{FF2B5EF4-FFF2-40B4-BE49-F238E27FC236}">
                <a16:creationId xmlns:a16="http://schemas.microsoft.com/office/drawing/2014/main" id="{CA86E206-30CC-4D49-B1B0-5A0A5B6702DC}"/>
              </a:ext>
            </a:extLst>
          </p:cNvPr>
          <p:cNvSpPr txBox="1">
            <a:spLocks noChangeArrowheads="1"/>
          </p:cNvSpPr>
          <p:nvPr/>
        </p:nvSpPr>
        <p:spPr bwMode="auto">
          <a:xfrm>
            <a:off x="6513534" y="0"/>
            <a:ext cx="261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1-3</a:t>
            </a:r>
            <a:r>
              <a:rPr lang="ja-JP" altLang="en-US" sz="2000" dirty="0">
                <a:latin typeface="+mn-ea"/>
                <a:ea typeface="+mn-ea"/>
              </a:rPr>
              <a:t>ページ</a:t>
            </a:r>
          </a:p>
        </p:txBody>
      </p:sp>
      <p:sp>
        <p:nvSpPr>
          <p:cNvPr id="3" name="コンテンツ プレースホルダー 8">
            <a:extLst>
              <a:ext uri="{FF2B5EF4-FFF2-40B4-BE49-F238E27FC236}">
                <a16:creationId xmlns:a16="http://schemas.microsoft.com/office/drawing/2014/main" id="{BBB93744-C945-5F53-7E73-C2779A880411}"/>
              </a:ext>
            </a:extLst>
          </p:cNvPr>
          <p:cNvSpPr txBox="1">
            <a:spLocks/>
          </p:cNvSpPr>
          <p:nvPr/>
        </p:nvSpPr>
        <p:spPr>
          <a:xfrm>
            <a:off x="64942" y="1196322"/>
            <a:ext cx="6235650" cy="3154006"/>
          </a:xfrm>
          <a:prstGeom prst="rect">
            <a:avLst/>
          </a:prstGeom>
          <a:noFill/>
          <a:ln>
            <a:noFill/>
          </a:ln>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542925" indent="-542925" fontAlgn="auto">
              <a:lnSpc>
                <a:spcPct val="100000"/>
              </a:lnSpc>
              <a:buFont typeface="Wingdings" panose="05000000000000000000" pitchFamily="2" charset="2"/>
              <a:buChar char="q"/>
              <a:defRPr/>
            </a:pPr>
            <a:r>
              <a:rPr lang="ja-JP" altLang="en-US" sz="3600" dirty="0">
                <a:solidFill>
                  <a:schemeClr val="tx1"/>
                </a:solidFill>
                <a:latin typeface="ＭＳ ゴシック" panose="020B0609070205080204" pitchFamily="49" charset="-128"/>
                <a:ea typeface="ＭＳ ゴシック" panose="020B0609070205080204" pitchFamily="49" charset="-128"/>
              </a:rPr>
              <a:t>イノシシ</a:t>
            </a:r>
            <a:endParaRPr lang="en-US" altLang="ja-JP" sz="3600" dirty="0">
              <a:solidFill>
                <a:schemeClr val="tx1"/>
              </a:solidFill>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・分布域が約</a:t>
            </a:r>
            <a:r>
              <a:rPr lang="en-US" altLang="ja-JP" sz="3600" dirty="0">
                <a:latin typeface="ＭＳ ゴシック" panose="020B0609070205080204" pitchFamily="49" charset="-128"/>
                <a:ea typeface="ＭＳ ゴシック" panose="020B0609070205080204" pitchFamily="49" charset="-128"/>
              </a:rPr>
              <a:t>1.9</a:t>
            </a:r>
            <a:r>
              <a:rPr lang="ja-JP" altLang="en-US" sz="3600" dirty="0">
                <a:latin typeface="ＭＳ ゴシック" panose="020B0609070205080204" pitchFamily="49" charset="-128"/>
                <a:ea typeface="ＭＳ ゴシック" panose="020B0609070205080204" pitchFamily="49" charset="-128"/>
              </a:rPr>
              <a:t>倍に拡大</a:t>
            </a:r>
            <a:endParaRPr lang="en-US" altLang="ja-JP" sz="3600" dirty="0">
              <a:latin typeface="ＭＳ ゴシック" panose="020B0609070205080204" pitchFamily="49" charset="-128"/>
              <a:ea typeface="ＭＳ ゴシック" panose="020B0609070205080204" pitchFamily="49" charset="-128"/>
            </a:endParaRPr>
          </a:p>
          <a:p>
            <a:pPr marL="0" indent="0" fontAlgn="auto">
              <a:lnSpc>
                <a:spcPct val="100000"/>
              </a:lnSpc>
              <a:buNone/>
              <a:defRPr/>
            </a:pPr>
            <a:r>
              <a:rPr lang="ja-JP" altLang="en-US" sz="3600" dirty="0">
                <a:latin typeface="ＭＳ ゴシック" panose="020B0609070205080204" pitchFamily="49" charset="-128"/>
                <a:ea typeface="ＭＳ ゴシック" panose="020B0609070205080204" pitchFamily="49" charset="-128"/>
              </a:rPr>
              <a:t>・積雪地域や島嶼部でも確認</a:t>
            </a:r>
            <a:endParaRPr lang="en-US" altLang="ja-JP" sz="4000" dirty="0">
              <a:solidFill>
                <a:schemeClr val="tx1"/>
              </a:solidFill>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4B8899D8-0F97-F652-E757-ACB030BC19C5}"/>
              </a:ext>
            </a:extLst>
          </p:cNvPr>
          <p:cNvSpPr txBox="1"/>
          <p:nvPr/>
        </p:nvSpPr>
        <p:spPr>
          <a:xfrm>
            <a:off x="0" y="372114"/>
            <a:ext cx="3518912" cy="707886"/>
          </a:xfrm>
          <a:prstGeom prst="rect">
            <a:avLst/>
          </a:prstGeom>
          <a:noFill/>
        </p:spPr>
        <p:txBody>
          <a:bodyPr wrap="none" rtlCol="0" anchor="b" anchorCtr="0">
            <a:spAutoFit/>
          </a:bodyPr>
          <a:lstStyle/>
          <a:p>
            <a:r>
              <a:rPr lang="ja-JP" altLang="en-US" sz="4000" dirty="0">
                <a:latin typeface="ＭＳ ゴシック" panose="020B0609070205080204" pitchFamily="49" charset="-128"/>
                <a:ea typeface="ＭＳ ゴシック" panose="020B0609070205080204" pitchFamily="49" charset="-128"/>
              </a:rPr>
              <a:t> </a:t>
            </a:r>
            <a:r>
              <a:rPr lang="ja-JP" altLang="en-US" sz="4000" u="sng" dirty="0">
                <a:latin typeface="ＭＳ ゴシック" panose="020B0609070205080204" pitchFamily="49" charset="-128"/>
                <a:ea typeface="ＭＳ ゴシック" panose="020B0609070205080204" pitchFamily="49" charset="-128"/>
              </a:rPr>
              <a:t>分布域の拡大</a:t>
            </a:r>
            <a:endParaRPr kumimoji="1" lang="ja-JP" altLang="en-US" sz="4000" u="sng"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1">
            <a:extLst>
              <a:ext uri="{FF2B5EF4-FFF2-40B4-BE49-F238E27FC236}">
                <a16:creationId xmlns:a16="http://schemas.microsoft.com/office/drawing/2014/main" id="{5D6AE529-BD96-4595-B945-C48F8062E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300" y="802119"/>
            <a:ext cx="34988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2">
            <a:extLst>
              <a:ext uri="{FF2B5EF4-FFF2-40B4-BE49-F238E27FC236}">
                <a16:creationId xmlns:a16="http://schemas.microsoft.com/office/drawing/2014/main" id="{0D3DE9B4-3E2C-432C-A914-8CC6D546A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6713" y="819582"/>
            <a:ext cx="3506787"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623B6CBD-06B0-4610-8AFF-46ABF435A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144" y="3581009"/>
            <a:ext cx="3472927" cy="2737483"/>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CE0FEB08-33EF-4519-8A60-11966AA23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1300" y="3580721"/>
            <a:ext cx="3499086" cy="2737483"/>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6">
            <a:extLst>
              <a:ext uri="{FF2B5EF4-FFF2-40B4-BE49-F238E27FC236}">
                <a16:creationId xmlns:a16="http://schemas.microsoft.com/office/drawing/2014/main" id="{36A5E692-07AB-464D-B5A9-7E512040D958}"/>
              </a:ext>
            </a:extLst>
          </p:cNvPr>
          <p:cNvSpPr>
            <a:spLocks noChangeArrowheads="1"/>
          </p:cNvSpPr>
          <p:nvPr/>
        </p:nvSpPr>
        <p:spPr bwMode="auto">
          <a:xfrm>
            <a:off x="4922838" y="4764519"/>
            <a:ext cx="798512" cy="369888"/>
          </a:xfrm>
          <a:prstGeom prst="rightArrow">
            <a:avLst>
              <a:gd name="adj1" fmla="val 50000"/>
              <a:gd name="adj2" fmla="val 50045"/>
            </a:avLst>
          </a:prstGeom>
          <a:solidFill>
            <a:srgbClr val="FFC000"/>
          </a:solidFill>
          <a:ln w="9525">
            <a:solidFill>
              <a:srgbClr val="FFC000"/>
            </a:solidFill>
            <a:miter lim="800000"/>
            <a:headEnd/>
            <a:tailEnd/>
          </a:ln>
        </p:spPr>
        <p:txBody>
          <a:bodyPr wrap="none" anchor="ctr"/>
          <a:lstStyle/>
          <a:p>
            <a:pPr algn="ctr" eaLnBrk="1" fontAlgn="auto" hangingPunct="1">
              <a:spcBef>
                <a:spcPts val="0"/>
              </a:spcBef>
              <a:spcAft>
                <a:spcPts val="0"/>
              </a:spcAft>
              <a:defRPr/>
            </a:pPr>
            <a:endParaRPr kumimoji="0" lang="ja-JP" altLang="en-US" sz="2100" b="1" u="sng" dirty="0">
              <a:solidFill>
                <a:srgbClr val="333300"/>
              </a:solidFill>
              <a:latin typeface="+mn-ea"/>
              <a:ea typeface="+mn-ea"/>
            </a:endParaRPr>
          </a:p>
        </p:txBody>
      </p:sp>
      <p:sp>
        <p:nvSpPr>
          <p:cNvPr id="9" name="正方形/長方形 8">
            <a:extLst>
              <a:ext uri="{FF2B5EF4-FFF2-40B4-BE49-F238E27FC236}">
                <a16:creationId xmlns:a16="http://schemas.microsoft.com/office/drawing/2014/main" id="{CC108735-7BB1-40F2-8592-AF0948043E7D}"/>
              </a:ext>
            </a:extLst>
          </p:cNvPr>
          <p:cNvSpPr/>
          <p:nvPr/>
        </p:nvSpPr>
        <p:spPr bwMode="auto">
          <a:xfrm>
            <a:off x="165100" y="3696028"/>
            <a:ext cx="1456205" cy="523220"/>
          </a:xfrm>
          <a:prstGeom prst="rect">
            <a:avLst/>
          </a:prstGeom>
          <a:noFill/>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wrap="square" anchor="ctr">
            <a:spAutoFit/>
          </a:bodyPr>
          <a:lstStyle/>
          <a:p>
            <a:pPr eaLnBrk="1" fontAlgn="auto" hangingPunct="1">
              <a:spcBef>
                <a:spcPts val="0"/>
              </a:spcBef>
              <a:spcAft>
                <a:spcPts val="0"/>
              </a:spcAft>
              <a:defRPr/>
            </a:pPr>
            <a:r>
              <a:rPr kumimoji="0" lang="ja-JP" altLang="en-US" sz="2800" dirty="0">
                <a:latin typeface="ＭＳ ゴシック" panose="020B0609070205080204" pitchFamily="49" charset="-128"/>
                <a:ea typeface="ＭＳ ゴシック" panose="020B0609070205080204" pitchFamily="49" charset="-128"/>
              </a:rPr>
              <a:t>剣山</a:t>
            </a:r>
            <a:endParaRPr kumimoji="0"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10" name="Text Box 19">
            <a:extLst>
              <a:ext uri="{FF2B5EF4-FFF2-40B4-BE49-F238E27FC236}">
                <a16:creationId xmlns:a16="http://schemas.microsoft.com/office/drawing/2014/main" id="{5DBA37D0-BAE1-4073-92D6-D704A53EB9AA}"/>
              </a:ext>
            </a:extLst>
          </p:cNvPr>
          <p:cNvSpPr txBox="1">
            <a:spLocks noChangeArrowheads="1"/>
          </p:cNvSpPr>
          <p:nvPr/>
        </p:nvSpPr>
        <p:spPr bwMode="auto">
          <a:xfrm>
            <a:off x="90489" y="4217193"/>
            <a:ext cx="153081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just" eaLnBrk="1" fontAlgn="auto" hangingPunct="1">
              <a:spcBef>
                <a:spcPts val="0"/>
              </a:spcBef>
              <a:spcAft>
                <a:spcPts val="0"/>
              </a:spcAft>
              <a:defRPr/>
            </a:pPr>
            <a:r>
              <a:rPr lang="ja-JP" altLang="en-US" sz="2000" dirty="0">
                <a:latin typeface="ＭＳ ゴシック" panose="020B0609070205080204" pitchFamily="49" charset="-128"/>
                <a:ea typeface="ＭＳ ゴシック" panose="020B0609070205080204" pitchFamily="49" charset="-128"/>
              </a:rPr>
              <a:t>（高知県鳥獣対策課提供）</a:t>
            </a:r>
          </a:p>
        </p:txBody>
      </p:sp>
      <p:sp>
        <p:nvSpPr>
          <p:cNvPr id="11" name="右矢印 6">
            <a:extLst>
              <a:ext uri="{FF2B5EF4-FFF2-40B4-BE49-F238E27FC236}">
                <a16:creationId xmlns:a16="http://schemas.microsoft.com/office/drawing/2014/main" id="{72609A33-0AB2-4B2E-8A6E-CAD2F3D448AC}"/>
              </a:ext>
            </a:extLst>
          </p:cNvPr>
          <p:cNvSpPr>
            <a:spLocks noChangeArrowheads="1"/>
          </p:cNvSpPr>
          <p:nvPr/>
        </p:nvSpPr>
        <p:spPr bwMode="auto">
          <a:xfrm>
            <a:off x="4879975" y="1887969"/>
            <a:ext cx="798513" cy="369888"/>
          </a:xfrm>
          <a:prstGeom prst="rightArrow">
            <a:avLst>
              <a:gd name="adj1" fmla="val 50000"/>
              <a:gd name="adj2" fmla="val 50045"/>
            </a:avLst>
          </a:prstGeom>
          <a:solidFill>
            <a:srgbClr val="FFC000"/>
          </a:solidFill>
          <a:ln w="9525">
            <a:solidFill>
              <a:srgbClr val="FFC000"/>
            </a:solidFill>
            <a:miter lim="800000"/>
            <a:headEnd/>
            <a:tailEnd/>
          </a:ln>
        </p:spPr>
        <p:txBody>
          <a:bodyPr wrap="none" anchor="ctr"/>
          <a:lstStyle/>
          <a:p>
            <a:pPr algn="ctr" eaLnBrk="1" fontAlgn="auto" hangingPunct="1">
              <a:spcBef>
                <a:spcPts val="0"/>
              </a:spcBef>
              <a:spcAft>
                <a:spcPts val="0"/>
              </a:spcAft>
              <a:defRPr/>
            </a:pPr>
            <a:endParaRPr kumimoji="0" lang="ja-JP" altLang="en-US" sz="2100" b="1" u="sng" dirty="0">
              <a:solidFill>
                <a:srgbClr val="333300"/>
              </a:solidFill>
              <a:latin typeface="+mn-ea"/>
              <a:ea typeface="+mn-ea"/>
            </a:endParaRPr>
          </a:p>
        </p:txBody>
      </p:sp>
      <p:sp>
        <p:nvSpPr>
          <p:cNvPr id="29706" name="正方形/長方形 11">
            <a:extLst>
              <a:ext uri="{FF2B5EF4-FFF2-40B4-BE49-F238E27FC236}">
                <a16:creationId xmlns:a16="http://schemas.microsoft.com/office/drawing/2014/main" id="{D9D7F47E-A75C-476E-9D0F-18CED16885E4}"/>
              </a:ext>
            </a:extLst>
          </p:cNvPr>
          <p:cNvSpPr>
            <a:spLocks noChangeArrowheads="1"/>
          </p:cNvSpPr>
          <p:nvPr/>
        </p:nvSpPr>
        <p:spPr bwMode="auto">
          <a:xfrm>
            <a:off x="40422" y="88900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800" dirty="0">
                <a:latin typeface="ＭＳ ゴシック" panose="020B0609070205080204" pitchFamily="49" charset="-128"/>
                <a:ea typeface="ＭＳ ゴシック" panose="020B0609070205080204" pitchFamily="49" charset="-128"/>
              </a:rPr>
              <a:t>大台ヶ原</a:t>
            </a:r>
          </a:p>
        </p:txBody>
      </p:sp>
      <p:sp>
        <p:nvSpPr>
          <p:cNvPr id="13" name="正方形/長方形 2">
            <a:extLst>
              <a:ext uri="{FF2B5EF4-FFF2-40B4-BE49-F238E27FC236}">
                <a16:creationId xmlns:a16="http://schemas.microsoft.com/office/drawing/2014/main" id="{B7DFCC74-942B-41B5-930D-96D89790BCD0}"/>
              </a:ext>
            </a:extLst>
          </p:cNvPr>
          <p:cNvSpPr>
            <a:spLocks noChangeArrowheads="1"/>
          </p:cNvSpPr>
          <p:nvPr/>
        </p:nvSpPr>
        <p:spPr bwMode="auto">
          <a:xfrm>
            <a:off x="6464300" y="6330665"/>
            <a:ext cx="1482724" cy="468000"/>
          </a:xfrm>
          <a:prstGeom prst="rect">
            <a:avLst/>
          </a:prstGeom>
          <a:noFill/>
          <a:ln>
            <a:noFill/>
          </a:ln>
        </p:spPr>
        <p:txBody>
          <a:bodyPr anchor="ctr"/>
          <a:lstStyle/>
          <a:p>
            <a:pPr algn="ctr" eaLnBrk="1" fontAlgn="auto" hangingPunct="1">
              <a:spcBef>
                <a:spcPts val="0"/>
              </a:spcBef>
              <a:spcAft>
                <a:spcPts val="0"/>
              </a:spcAft>
              <a:defRPr/>
            </a:pPr>
            <a:r>
              <a:rPr kumimoji="0" lang="en-US" altLang="ja-JP" sz="2800" b="1" dirty="0">
                <a:solidFill>
                  <a:schemeClr val="bg1"/>
                </a:solidFill>
                <a:latin typeface="+mn-ea"/>
                <a:ea typeface="+mn-ea"/>
              </a:rPr>
              <a:t>2008</a:t>
            </a:r>
            <a:r>
              <a:rPr kumimoji="0" lang="ja-JP" altLang="en-US" sz="2800" b="1" dirty="0">
                <a:solidFill>
                  <a:schemeClr val="bg1"/>
                </a:solidFill>
                <a:latin typeface="+mn-ea"/>
                <a:ea typeface="+mn-ea"/>
              </a:rPr>
              <a:t>年</a:t>
            </a:r>
          </a:p>
        </p:txBody>
      </p:sp>
      <p:sp>
        <p:nvSpPr>
          <p:cNvPr id="14" name="正方形/長方形 2">
            <a:extLst>
              <a:ext uri="{FF2B5EF4-FFF2-40B4-BE49-F238E27FC236}">
                <a16:creationId xmlns:a16="http://schemas.microsoft.com/office/drawing/2014/main" id="{A06CFF59-D454-44E3-94E3-BD66F95B9C45}"/>
              </a:ext>
            </a:extLst>
          </p:cNvPr>
          <p:cNvSpPr>
            <a:spLocks noChangeArrowheads="1"/>
          </p:cNvSpPr>
          <p:nvPr/>
        </p:nvSpPr>
        <p:spPr bwMode="auto">
          <a:xfrm>
            <a:off x="2666244" y="6306947"/>
            <a:ext cx="1482725" cy="523220"/>
          </a:xfrm>
          <a:prstGeom prst="rect">
            <a:avLst/>
          </a:prstGeom>
          <a:noFill/>
          <a:ln>
            <a:noFill/>
          </a:ln>
        </p:spPr>
        <p:txBody>
          <a:bodyPr anchor="ctr">
            <a:spAutoFit/>
          </a:bodyPr>
          <a:lstStyle/>
          <a:p>
            <a:pPr algn="ctr" eaLnBrk="1" fontAlgn="auto" hangingPunct="1">
              <a:spcBef>
                <a:spcPts val="0"/>
              </a:spcBef>
              <a:spcAft>
                <a:spcPts val="0"/>
              </a:spcAft>
              <a:defRPr/>
            </a:pPr>
            <a:r>
              <a:rPr kumimoji="0" lang="en-US" altLang="ja-JP" sz="2800" b="1" dirty="0">
                <a:solidFill>
                  <a:schemeClr val="bg1"/>
                </a:solidFill>
                <a:latin typeface="+mn-ea"/>
                <a:ea typeface="+mn-ea"/>
              </a:rPr>
              <a:t>2002</a:t>
            </a:r>
            <a:r>
              <a:rPr kumimoji="0" lang="ja-JP" altLang="en-US" sz="2800" b="1" dirty="0">
                <a:solidFill>
                  <a:schemeClr val="bg1"/>
                </a:solidFill>
                <a:latin typeface="+mn-ea"/>
                <a:ea typeface="+mn-ea"/>
              </a:rPr>
              <a:t>年</a:t>
            </a:r>
          </a:p>
        </p:txBody>
      </p:sp>
      <p:sp>
        <p:nvSpPr>
          <p:cNvPr id="29709" name="コンテンツ プレースホルダー 2">
            <a:extLst>
              <a:ext uri="{FF2B5EF4-FFF2-40B4-BE49-F238E27FC236}">
                <a16:creationId xmlns:a16="http://schemas.microsoft.com/office/drawing/2014/main" id="{FF6B18D5-B028-4FF4-9C09-23208C2A4B99}"/>
              </a:ext>
            </a:extLst>
          </p:cNvPr>
          <p:cNvSpPr txBox="1">
            <a:spLocks/>
          </p:cNvSpPr>
          <p:nvPr/>
        </p:nvSpPr>
        <p:spPr bwMode="auto">
          <a:xfrm>
            <a:off x="0" y="246063"/>
            <a:ext cx="9236364"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ct val="90000"/>
              </a:lnSpc>
              <a:spcBef>
                <a:spcPts val="1200"/>
              </a:spcBef>
              <a:spcAft>
                <a:spcPts val="200"/>
              </a:spcAft>
              <a:buClr>
                <a:schemeClr val="accent1"/>
              </a:buClr>
              <a:buSzPct val="100000"/>
              <a:buFont typeface="Calibri" panose="020F0502020204030204" pitchFamily="34" charset="0"/>
              <a:buNone/>
            </a:pPr>
            <a:r>
              <a:rPr lang="ja-JP" altLang="en-US" sz="3600" dirty="0">
                <a:latin typeface="ＭＳ ゴシック" panose="020B0609070205080204" pitchFamily="49" charset="-128"/>
                <a:ea typeface="ＭＳ ゴシック" panose="020B0609070205080204" pitchFamily="49" charset="-128"/>
              </a:rPr>
              <a:t> </a:t>
            </a:r>
            <a:r>
              <a:rPr lang="ja-JP" altLang="en-US" sz="3600" u="sng" dirty="0">
                <a:latin typeface="ＭＳ ゴシック" panose="020B0609070205080204" pitchFamily="49" charset="-128"/>
                <a:ea typeface="ＭＳ ゴシック" panose="020B0609070205080204" pitchFamily="49" charset="-128"/>
              </a:rPr>
              <a:t>ニホンジカの採食圧による下層植生の衰退</a:t>
            </a:r>
            <a:endParaRPr lang="en-US" altLang="ja-JP" sz="3600" u="sng" dirty="0">
              <a:latin typeface="ＭＳ ゴシック" panose="020B0609070205080204" pitchFamily="49" charset="-128"/>
              <a:ea typeface="ＭＳ ゴシック" panose="020B0609070205080204" pitchFamily="49" charset="-128"/>
            </a:endParaRPr>
          </a:p>
        </p:txBody>
      </p:sp>
      <p:sp>
        <p:nvSpPr>
          <p:cNvPr id="29710" name="テキスト ボックス 15">
            <a:extLst>
              <a:ext uri="{FF2B5EF4-FFF2-40B4-BE49-F238E27FC236}">
                <a16:creationId xmlns:a16="http://schemas.microsoft.com/office/drawing/2014/main" id="{5D97F8D9-EB60-422E-9B4B-9D4E2F229F53}"/>
              </a:ext>
            </a:extLst>
          </p:cNvPr>
          <p:cNvSpPr txBox="1">
            <a:spLocks noChangeArrowheads="1"/>
          </p:cNvSpPr>
          <p:nvPr/>
        </p:nvSpPr>
        <p:spPr bwMode="auto">
          <a:xfrm>
            <a:off x="6784975" y="-28957"/>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r" eaLnBrk="1" hangingPunct="1"/>
            <a:r>
              <a:rPr lang="ja-JP" altLang="en-US" sz="2000" dirty="0">
                <a:latin typeface="+mn-ea"/>
                <a:ea typeface="+mn-ea"/>
              </a:rPr>
              <a:t>テキスト　</a:t>
            </a:r>
            <a:r>
              <a:rPr lang="en-US" altLang="ja-JP" sz="2000" dirty="0">
                <a:latin typeface="+mn-ea"/>
                <a:ea typeface="+mn-ea"/>
              </a:rPr>
              <a:t>4</a:t>
            </a:r>
            <a:r>
              <a:rPr lang="ja-JP" altLang="en-US" sz="2000" dirty="0">
                <a:latin typeface="+mn-ea"/>
                <a:ea typeface="+mn-ea"/>
              </a:rPr>
              <a:t>ページ</a:t>
            </a:r>
          </a:p>
        </p:txBody>
      </p:sp>
    </p:spTree>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Cambria"/>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8628</Words>
  <Application>Microsoft Office PowerPoint</Application>
  <PresentationFormat>画面に合わせる (4:3)</PresentationFormat>
  <Paragraphs>597</Paragraphs>
  <Slides>38</Slides>
  <Notes>38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38</vt:i4>
      </vt:variant>
    </vt:vector>
  </HeadingPairs>
  <TitlesOfParts>
    <vt:vector size="46" baseType="lpstr">
      <vt:lpstr>ＭＳ Ｐゴシック</vt:lpstr>
      <vt:lpstr>ＭＳ ゴシック</vt:lpstr>
      <vt:lpstr>Noto Sans JP</vt:lpstr>
      <vt:lpstr>Arial</vt:lpstr>
      <vt:lpstr>Calibri</vt:lpstr>
      <vt:lpstr>Calibri Light</vt:lpstr>
      <vt:lpstr>Wingdings</vt:lpstr>
      <vt:lpstr>レトロスペクト</vt:lpstr>
      <vt:lpstr>認定鳥獣捕獲等事業者講習会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2024-03-18T19:17:07Z</dcterms:created>
  <dcterms:modified xsi:type="dcterms:W3CDTF">2024-03-18T19:17:20Z</dcterms:modified>
</cp:coreProperties>
</file>