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D01"/>
    <a:srgbClr val="C5E0B4"/>
    <a:srgbClr val="F68B2D"/>
    <a:srgbClr val="E4FEA4"/>
    <a:srgbClr val="79A701"/>
    <a:srgbClr val="F4FF89"/>
    <a:srgbClr val="C7DA00"/>
    <a:srgbClr val="DFF1D9"/>
    <a:srgbClr val="B7FE06"/>
    <a:srgbClr val="EAF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6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60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82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05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40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13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3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57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80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56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C6EA3-95B8-45EE-A5EE-1176DB615A5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57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1CEEED8-A5E8-4E7B-8BA0-A1870BB1375B}"/>
              </a:ext>
            </a:extLst>
          </p:cNvPr>
          <p:cNvSpPr/>
          <p:nvPr/>
        </p:nvSpPr>
        <p:spPr>
          <a:xfrm>
            <a:off x="93729" y="78160"/>
            <a:ext cx="6869287" cy="578745"/>
          </a:xfrm>
          <a:prstGeom prst="rect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b="1" dirty="0"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38C302-325C-4DAF-83BE-F441B572F958}"/>
              </a:ext>
            </a:extLst>
          </p:cNvPr>
          <p:cNvSpPr txBox="1"/>
          <p:nvPr/>
        </p:nvSpPr>
        <p:spPr>
          <a:xfrm>
            <a:off x="208985" y="154100"/>
            <a:ext cx="4667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 </a:t>
            </a:r>
            <a:r>
              <a:rPr kumimoji="1" lang="en-US" alt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 Corporation </a:t>
            </a:r>
            <a:r>
              <a:rPr kumimoji="1" lang="en-US" altLang="ja-JP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 Organization</a:t>
            </a:r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8DA46654-E10D-439B-B631-DBF13D4A35EF}"/>
              </a:ext>
            </a:extLst>
          </p:cNvPr>
          <p:cNvSpPr/>
          <p:nvPr/>
        </p:nvSpPr>
        <p:spPr>
          <a:xfrm>
            <a:off x="93729" y="2762249"/>
            <a:ext cx="3786974" cy="4016729"/>
          </a:xfrm>
          <a:prstGeom prst="rect">
            <a:avLst/>
          </a:prstGeom>
          <a:solidFill>
            <a:srgbClr val="E4F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200" b="1" dirty="0">
                <a:solidFill>
                  <a:schemeClr val="tx1"/>
                </a:solidFill>
              </a:rPr>
              <a:t>&lt; Issues of Interest / Areas of Engagement &gt;</a:t>
            </a: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en-US" altLang="ja-JP" sz="1200" b="1" dirty="0">
                <a:solidFill>
                  <a:schemeClr val="tx1"/>
                </a:solidFill>
              </a:rPr>
              <a:t>&lt; Strengths and Capabilities &gt;</a:t>
            </a: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en-US" altLang="ja-JP" sz="1200" b="1" dirty="0">
                <a:solidFill>
                  <a:schemeClr val="tx1"/>
                </a:solidFill>
              </a:rPr>
              <a:t>&lt; Goals / What You Aim to Achieve &gt;</a:t>
            </a: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3" name="矢印: 五方向 122">
            <a:extLst>
              <a:ext uri="{FF2B5EF4-FFF2-40B4-BE49-F238E27FC236}">
                <a16:creationId xmlns:a16="http://schemas.microsoft.com/office/drawing/2014/main" id="{F6DA432D-F477-4858-8F7A-B79D7F2D6EC8}"/>
              </a:ext>
            </a:extLst>
          </p:cNvPr>
          <p:cNvSpPr/>
          <p:nvPr/>
        </p:nvSpPr>
        <p:spPr>
          <a:xfrm>
            <a:off x="101445" y="2270001"/>
            <a:ext cx="3786973" cy="433815"/>
          </a:xfrm>
          <a:prstGeom prst="homePlate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Basic Stance and Views Regarding Participating in </a:t>
            </a:r>
            <a:r>
              <a:rPr kumimoji="1" lang="en-US" altLang="ja-JP" sz="1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Program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4" name="矢印: 五方向 123">
            <a:extLst>
              <a:ext uri="{FF2B5EF4-FFF2-40B4-BE49-F238E27FC236}">
                <a16:creationId xmlns:a16="http://schemas.microsoft.com/office/drawing/2014/main" id="{0A550A72-B0F6-49EE-8A2A-BF9533F7B229}"/>
              </a:ext>
            </a:extLst>
          </p:cNvPr>
          <p:cNvSpPr/>
          <p:nvPr/>
        </p:nvSpPr>
        <p:spPr>
          <a:xfrm>
            <a:off x="4003829" y="2270001"/>
            <a:ext cx="5681876" cy="433815"/>
          </a:xfrm>
          <a:prstGeom prst="homePlate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Specific Initiatives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F3D71A63-BD0D-40DD-962C-CC9DF133D4A7}"/>
              </a:ext>
            </a:extLst>
          </p:cNvPr>
          <p:cNvSpPr txBox="1"/>
          <p:nvPr/>
        </p:nvSpPr>
        <p:spPr>
          <a:xfrm>
            <a:off x="10421965" y="8719665"/>
            <a:ext cx="6042179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①種別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②協業先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③プロジェクト内容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④課題、きっかけ／結果、効果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C7779D6D-AFC7-4049-B0CB-0785BB7CDD91}"/>
              </a:ext>
            </a:extLst>
          </p:cNvPr>
          <p:cNvSpPr/>
          <p:nvPr/>
        </p:nvSpPr>
        <p:spPr>
          <a:xfrm>
            <a:off x="101446" y="760732"/>
            <a:ext cx="6869287" cy="1406437"/>
          </a:xfrm>
          <a:prstGeom prst="rect">
            <a:avLst/>
          </a:prstGeom>
          <a:noFill/>
          <a:ln w="19050">
            <a:solidFill>
              <a:srgbClr val="F68B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04DED64B-CED2-40F0-A5EB-451C23D31644}"/>
              </a:ext>
            </a:extLst>
          </p:cNvPr>
          <p:cNvSpPr/>
          <p:nvPr/>
        </p:nvSpPr>
        <p:spPr>
          <a:xfrm>
            <a:off x="112289" y="765089"/>
            <a:ext cx="6850727" cy="415849"/>
          </a:xfrm>
          <a:prstGeom prst="rect">
            <a:avLst/>
          </a:prstGeom>
          <a:solidFill>
            <a:srgbClr val="F68B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E7563AFE-A581-43A3-BDED-9D0EE341F29B}"/>
              </a:ext>
            </a:extLst>
          </p:cNvPr>
          <p:cNvSpPr txBox="1"/>
          <p:nvPr/>
        </p:nvSpPr>
        <p:spPr>
          <a:xfrm>
            <a:off x="217036" y="742357"/>
            <a:ext cx="6194324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Introduction as National Park Official Partner </a:t>
            </a:r>
            <a:endParaRPr kumimoji="1" lang="en-US" altLang="ja-JP" sz="105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(Purpose of participation, message, main products/services, contact details, etc.) </a:t>
            </a: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149AA300-BBD3-425D-B536-A1948563FF20}"/>
              </a:ext>
            </a:extLst>
          </p:cNvPr>
          <p:cNvSpPr txBox="1"/>
          <p:nvPr/>
        </p:nvSpPr>
        <p:spPr>
          <a:xfrm>
            <a:off x="127337" y="119813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 descr="写真">
            <a:extLst>
              <a:ext uri="{FF2B5EF4-FFF2-40B4-BE49-F238E27FC236}">
                <a16:creationId xmlns:a16="http://schemas.microsoft.com/office/drawing/2014/main" id="{AF76D34D-E4E0-2C72-C07A-889EBEC48B64}"/>
              </a:ext>
            </a:extLst>
          </p:cNvPr>
          <p:cNvSpPr/>
          <p:nvPr/>
        </p:nvSpPr>
        <p:spPr>
          <a:xfrm>
            <a:off x="7085989" y="108044"/>
            <a:ext cx="2623007" cy="2059125"/>
          </a:xfrm>
          <a:prstGeom prst="rect">
            <a:avLst/>
          </a:prstGeom>
          <a:noFill/>
          <a:ln w="19050">
            <a:solidFill>
              <a:srgbClr val="F68B2D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Logo / Photos</a:t>
            </a:r>
          </a:p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 (optional)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6013B-17FA-B822-777D-2CEA068A65DD}"/>
              </a:ext>
            </a:extLst>
          </p:cNvPr>
          <p:cNvSpPr txBox="1"/>
          <p:nvPr/>
        </p:nvSpPr>
        <p:spPr>
          <a:xfrm>
            <a:off x="150914" y="1046906"/>
            <a:ext cx="6691044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ja-JP" altLang="en-US" sz="1050" dirty="0"/>
            </a:br>
            <a:endParaRPr lang="en-US" altLang="ja-JP" sz="1050" dirty="0"/>
          </a:p>
          <a:p>
            <a:endParaRPr lang="en-US" altLang="ja-JP" sz="1050" dirty="0"/>
          </a:p>
          <a:p>
            <a:endParaRPr lang="en-US" altLang="ja-JP" sz="1050" dirty="0"/>
          </a:p>
          <a:p>
            <a:r>
              <a:rPr lang="en-US" altLang="ja-JP" sz="1050" dirty="0"/>
              <a:t>Person in Charge (Contact): </a:t>
            </a:r>
            <a:r>
              <a:rPr lang="ja-JP" altLang="en-US" sz="1050" dirty="0"/>
              <a:t>　　</a:t>
            </a:r>
            <a:r>
              <a:rPr lang="en-US" altLang="ja-JP" sz="1050" dirty="0"/>
              <a:t> Contact Information:</a:t>
            </a:r>
            <a:endParaRPr lang="ja-JP" altLang="en-US" sz="105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A2D82C-FAD8-1029-5E8F-10A89CF5F415}"/>
              </a:ext>
            </a:extLst>
          </p:cNvPr>
          <p:cNvSpPr/>
          <p:nvPr/>
        </p:nvSpPr>
        <p:spPr>
          <a:xfrm>
            <a:off x="4003829" y="2762250"/>
            <a:ext cx="5681876" cy="4016729"/>
          </a:xfrm>
          <a:prstGeom prst="rect">
            <a:avLst/>
          </a:prstGeom>
          <a:solidFill>
            <a:srgbClr val="E4F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b="1" dirty="0">
                <a:solidFill>
                  <a:schemeClr val="tx1"/>
                </a:solidFill>
              </a:rPr>
              <a:t>&lt; Activities Conducted This Fiscal Year &gt; 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en-US" altLang="ja-JP" sz="1200" b="1" dirty="0">
                <a:solidFill>
                  <a:schemeClr val="tx1"/>
                </a:solidFill>
              </a:rPr>
              <a:t>&lt; Planned Activities / Concepts for the Next Fiscal Year &gt; </a:t>
            </a: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1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79A70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744595-1061-470f-bfd8-b379dc1945ab">
      <Terms xmlns="http://schemas.microsoft.com/office/infopath/2007/PartnerControls"/>
    </lcf76f155ced4ddcb4097134ff3c332f>
    <TaxCatchAll xmlns="a310568e-dee9-4420-8dc0-6d8403035fd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74A1E0F5613F543AB0CBF66E8720C4E" ma:contentTypeVersion="14" ma:contentTypeDescription="新しいドキュメントを作成します。" ma:contentTypeScope="" ma:versionID="40434e117b32fabf3ec9607163e1d7f7">
  <xsd:schema xmlns:xsd="http://www.w3.org/2001/XMLSchema" xmlns:xs="http://www.w3.org/2001/XMLSchema" xmlns:p="http://schemas.microsoft.com/office/2006/metadata/properties" xmlns:ns2="d2744595-1061-470f-bfd8-b379dc1945ab" xmlns:ns3="a310568e-dee9-4420-8dc0-6d8403035fdf" targetNamespace="http://schemas.microsoft.com/office/2006/metadata/properties" ma:root="true" ma:fieldsID="7d71006b2aa21c46d3743fa30ba14af8" ns2:_="" ns3:_="">
    <xsd:import namespace="d2744595-1061-470f-bfd8-b379dc1945ab"/>
    <xsd:import namespace="a310568e-dee9-4420-8dc0-6d8403035fd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44595-1061-470f-bfd8-b379dc1945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10568e-dee9-4420-8dc0-6d8403035fd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967f31c-6058-4409-a8c4-6a2633dd2476}" ma:internalName="TaxCatchAll" ma:showField="CatchAllData" ma:web="a310568e-dee9-4420-8dc0-6d8403035f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EE0440-66DE-478B-97CB-55F33BF25761}">
  <ds:schemaRefs>
    <ds:schemaRef ds:uri="http://schemas.microsoft.com/office/2006/metadata/properties"/>
    <ds:schemaRef ds:uri="http://schemas.microsoft.com/office/infopath/2007/PartnerControls"/>
    <ds:schemaRef ds:uri="d2744595-1061-470f-bfd8-b379dc1945ab"/>
    <ds:schemaRef ds:uri="a310568e-dee9-4420-8dc0-6d8403035fdf"/>
  </ds:schemaRefs>
</ds:datastoreItem>
</file>

<file path=customXml/itemProps2.xml><?xml version="1.0" encoding="utf-8"?>
<ds:datastoreItem xmlns:ds="http://schemas.openxmlformats.org/officeDocument/2006/customXml" ds:itemID="{76756FA6-4D1B-4A62-AC5D-49A4880485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5AF815-7C84-49A0-A34C-085F36BA8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744595-1061-470f-bfd8-b379dc1945ab"/>
    <ds:schemaRef ds:uri="a310568e-dee9-4420-8dc0-6d8403035f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135</Words>
  <Application>Microsoft Office PowerPoint</Application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石井　愛子</dc:creator>
  <cp:lastModifiedBy>鈴木 一(SUZUKI Hajime)</cp:lastModifiedBy>
  <cp:revision>55</cp:revision>
  <cp:lastPrinted>2025-06-19T05:24:16Z</cp:lastPrinted>
  <dcterms:created xsi:type="dcterms:W3CDTF">2025-06-17T07:22:06Z</dcterms:created>
  <dcterms:modified xsi:type="dcterms:W3CDTF">2026-03-05T05:28:35Z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0x010100874A1E0F5613F543AB0CBF66E8720C4E</vt:lpwstr>
  </property>
  <property fmtid="{D5CDD505-2E9C-101B-9397-08002B2CF9AE}" pid="3" name="MediaServiceImageTags">
    <vt:lpwstr/>
  </property>
</Properties>
</file>