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16" y="54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DD21F-2629-4BC5-81B5-055E5164C58B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85CC-C3BB-4D76-A8D6-5D72738FC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9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5325" y="739775"/>
            <a:ext cx="53451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36430" indent="-283242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32971" indent="-22659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86158" indent="-22659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39347" indent="-22659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2535" indent="-22659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45722" indent="-22659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98911" indent="-22659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52099" indent="-22659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06376" eaLnBrk="1" hangingPunct="1">
              <a:defRPr/>
            </a:pPr>
            <a:fld id="{974EA06B-9E50-4D3D-B46B-6349D26420A7}" type="slidenum">
              <a:rPr lang="ja-JP" altLang="en-US">
                <a:solidFill>
                  <a:prstClr val="black"/>
                </a:solidFill>
              </a:rPr>
              <a:pPr defTabSz="906376" eaLnBrk="1" hangingPunct="1">
                <a:defRPr/>
              </a:pPr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5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3613" y="1233488"/>
            <a:ext cx="4808537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22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88192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52771" indent="-23055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13878" indent="-23055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74986" indent="-230554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36094" indent="-230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97201" indent="-230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58310" indent="-230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19417" indent="-23055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22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EA06B-9E50-4D3D-B46B-6349D26420A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2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84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A74DC-4281-422B-89D3-D3AD04EF255E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C4EC6-72EF-4642-B5E6-48E89C31292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1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2BBCE-5710-43ED-9ADC-D1D335A05688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44F0-E38C-4930-A634-6755345D84D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778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2BBCE-5710-43ED-9ADC-D1D335A05688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44F0-E38C-4930-A634-6755345D84D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044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D446E-E74A-4A01-8250-FA78214DBC7F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5944A-743E-45A8-B5E6-132CEBDDAAF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760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2E4D4-6A1E-48DF-A504-AD59FF220210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D314D-E4EB-40C1-9DB3-2A02836DE52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39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D820D-95BD-4FA7-BAB8-8F8CD0F4EBB0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1ADC5-5F37-4F97-BD47-261D400A9FF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813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8F56D-7EFE-40A7-8E2C-6D99FC252CFD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F457F-1E53-4FC3-B169-B115F30F92C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73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AB612-1B43-4567-A0FA-DEEF4312446C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96177-572F-4BE4-9F8E-E292CE16E10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553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2EDF1-356D-40EC-809B-534565BBC376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9918-27BA-4999-BE16-0C868DE3EE3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7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2BBCE-5710-43ED-9ADC-D1D335A05688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D44F0-E38C-4930-A634-6755345D84D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942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B772A-032E-42B4-A004-F6661FF6E4AC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7EA91-AF6C-479E-9EB6-6C21ACC8D10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7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D2BBCE-5710-43ED-9ADC-D1D335A05688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4D44F0-E38C-4930-A634-6755345D84D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53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3972" y="66352"/>
            <a:ext cx="8694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低炭素型浮体式洋上風力発電低コスト化・普及促進事業</a:t>
            </a:r>
            <a:endParaRPr lang="zh-TW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6"/>
          <p:cNvSpPr>
            <a:spLocks noChangeArrowheads="1"/>
          </p:cNvSpPr>
          <p:nvPr/>
        </p:nvSpPr>
        <p:spPr bwMode="auto">
          <a:xfrm>
            <a:off x="-277358" y="7152842"/>
            <a:ext cx="6378143" cy="4642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844083" eaLnBrk="1" hangingPunct="1">
              <a:lnSpc>
                <a:spcPts val="1300"/>
              </a:lnSpc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年度予算案　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 defTabSz="844083" eaLnBrk="1" hangingPunct="1">
              <a:lnSpc>
                <a:spcPts val="1300"/>
              </a:lnSpc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（平成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年度予算額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" y="65958"/>
            <a:ext cx="600908" cy="339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正方形/長方形 6"/>
          <p:cNvSpPr>
            <a:spLocks noChangeArrowheads="1"/>
          </p:cNvSpPr>
          <p:nvPr/>
        </p:nvSpPr>
        <p:spPr bwMode="auto">
          <a:xfrm>
            <a:off x="2846113" y="7596358"/>
            <a:ext cx="3154653" cy="297517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defTabSz="844062">
              <a:lnSpc>
                <a:spcPts val="800"/>
              </a:lnSpc>
              <a:defRPr/>
            </a:pPr>
            <a:r>
              <a:rPr kumimoji="0" lang="zh-TW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実施期間：平成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28</a:t>
            </a:r>
            <a:r>
              <a:rPr kumimoji="0" lang="zh-TW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年度～平成</a:t>
            </a:r>
            <a:r>
              <a:rPr kumimoji="0" lang="en-US" altLang="zh-TW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</a:t>
            </a:r>
            <a:r>
              <a:rPr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0</a:t>
            </a:r>
            <a:r>
              <a:rPr kumimoji="0" lang="zh-TW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</a:t>
            </a:r>
          </a:p>
          <a:p>
            <a:pPr>
              <a:lnSpc>
                <a:spcPts val="800"/>
              </a:lnSpc>
            </a:pPr>
            <a:r>
              <a:rPr lang="ja-JP" altLang="en-US" sz="9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担当課：地球局事業室技術</a:t>
            </a:r>
            <a:r>
              <a:rPr lang="en-US" altLang="ja-JP" sz="9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ja-JP" altLang="en-US" sz="9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03-5521-8339</a:t>
            </a:r>
            <a:r>
              <a:rPr kumimoji="0" lang="ja-JP" altLang="en-US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zh-TW" altLang="en-US" sz="9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8705746" y="63312"/>
            <a:ext cx="1129651" cy="31559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 defTabSz="844314">
              <a:defRPr/>
            </a:pPr>
            <a:r>
              <a:rPr lang="ja-JP" altLang="en-US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委託</a:t>
            </a:r>
            <a:endParaRPr kumimoji="0" lang="ja-JP" altLang="en-US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38710" y="473944"/>
            <a:ext cx="1816071" cy="339335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ja-JP" altLang="en-US" b="1" kern="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施策番号：</a:t>
            </a:r>
            <a:r>
              <a:rPr lang="en-US" altLang="ja-JP" b="1" ker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73</a:t>
            </a:r>
            <a:endParaRPr lang="en-US" altLang="ja-JP" b="1" kern="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6"/>
          <p:cNvSpPr>
            <a:spLocks noChangeArrowheads="1"/>
          </p:cNvSpPr>
          <p:nvPr/>
        </p:nvSpPr>
        <p:spPr bwMode="auto">
          <a:xfrm>
            <a:off x="4578427" y="464373"/>
            <a:ext cx="6057188" cy="11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eaLnBrk="1" hangingPunct="1">
              <a:lnSpc>
                <a:spcPts val="2000"/>
              </a:lnSpc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年度予算案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（平成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年度予算額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844062" eaLnBrk="1" hangingPunct="1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kumimoji="0" lang="zh-TW" altLang="en-US" sz="2000" kern="0" dirty="0">
                <a:solidFill>
                  <a:srgbClr val="000000"/>
                </a:solidFill>
                <a:latin typeface="メイリオ"/>
                <a:ea typeface="メイリオ"/>
                <a:sym typeface="Wingdings" panose="05000000000000000000" pitchFamily="2" charset="2"/>
              </a:rPr>
              <a:t>実施期間：</a:t>
            </a:r>
            <a:r>
              <a:rPr kumimoji="0" lang="zh-TW" altLang="en-US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kumimoji="0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28</a:t>
            </a:r>
            <a:r>
              <a:rPr kumimoji="0" lang="zh-TW" altLang="en-US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年度～平成</a:t>
            </a:r>
            <a:r>
              <a:rPr kumimoji="0" lang="en-US" altLang="zh-TW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</a:t>
            </a:r>
            <a:r>
              <a:rPr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0</a:t>
            </a:r>
            <a:r>
              <a:rPr kumimoji="0" lang="zh-TW" altLang="en-US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</a:t>
            </a:r>
            <a:endParaRPr kumimoji="0" lang="zh-TW" altLang="en-US" sz="2000" kern="0" dirty="0">
              <a:solidFill>
                <a:srgbClr val="000000"/>
              </a:solidFill>
              <a:latin typeface="メイリオ"/>
              <a:ea typeface="メイリオ"/>
              <a:sym typeface="Wingdings" panose="05000000000000000000" pitchFamily="2" charset="2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/>
                <a:ea typeface="メイリオ"/>
                <a:cs typeface="Meiryo UI" pitchFamily="50" charset="-128"/>
              </a:rPr>
              <a:t>担当課：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地球局事業室技術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03-5521-8339</a:t>
            </a: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200" dirty="0">
                <a:solidFill>
                  <a:srgbClr val="000000"/>
                </a:solidFill>
                <a:latin typeface="メイリオ"/>
                <a:ea typeface="メイリオ"/>
              </a:rPr>
              <a:t>　</a:t>
            </a:r>
            <a:endParaRPr lang="zh-TW" altLang="en-US" sz="1200" dirty="0">
              <a:solidFill>
                <a:srgbClr val="000000"/>
              </a:solidFill>
              <a:latin typeface="メイリオ"/>
              <a:ea typeface="メイリオ"/>
            </a:endParaRPr>
          </a:p>
          <a:p>
            <a:pPr defTabSz="844062" eaLnBrk="1" hangingPunct="1">
              <a:lnSpc>
                <a:spcPts val="2000"/>
              </a:lnSpc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" y="2830779"/>
            <a:ext cx="3363913" cy="19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1"/>
          <p:cNvSpPr/>
          <p:nvPr/>
        </p:nvSpPr>
        <p:spPr>
          <a:xfrm>
            <a:off x="12706" y="1278259"/>
            <a:ext cx="9864725" cy="1080000"/>
          </a:xfrm>
          <a:prstGeom prst="rect">
            <a:avLst/>
          </a:prstGeom>
          <a:solidFill>
            <a:srgbClr val="EBFED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285744" indent="-285744" defTabSz="844062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ja-JP" altLang="en-US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洋上風力は再エネ電源の中で最大の賦存量であり、安定かつ効率的な発電が可能。</a:t>
            </a:r>
            <a:endParaRPr lang="en-US" altLang="ja-JP" sz="16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44" indent="-285744" defTabSz="844062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ja-JP" altLang="en-US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国内で商用スケール（２</a:t>
            </a:r>
            <a:r>
              <a:rPr lang="en-US" altLang="ja-JP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MW</a:t>
            </a:r>
            <a:r>
              <a:rPr lang="ja-JP" altLang="en-US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）の浮体式風力発電を実証し、設計・運転等の技術・ノウハウを確立。</a:t>
            </a:r>
            <a:endParaRPr lang="en-US" altLang="ja-JP" sz="16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44" indent="-285744" defTabSz="844062">
              <a:buClr>
                <a:schemeClr val="tx1"/>
              </a:buClr>
              <a:buFont typeface="Wingdings" pitchFamily="2" charset="2"/>
              <a:buChar char="n"/>
              <a:defRPr/>
            </a:pPr>
            <a:r>
              <a:rPr lang="ja-JP" altLang="en-US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663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年度からは、効率的かつ正確な海域動物・海底地質等調査の手法や、施工の低炭素化・低コスト化の手法の確立のための事業を実施。</a:t>
            </a:r>
            <a:endParaRPr lang="en-US" altLang="ja-JP" sz="1663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タイトル 1"/>
          <p:cNvSpPr txBox="1">
            <a:spLocks/>
          </p:cNvSpPr>
          <p:nvPr/>
        </p:nvSpPr>
        <p:spPr>
          <a:xfrm>
            <a:off x="41282" y="2431674"/>
            <a:ext cx="9836151" cy="332643"/>
          </a:xfrm>
          <a:prstGeom prst="roundRect">
            <a:avLst>
              <a:gd name="adj" fmla="val 44714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44062">
              <a:spcBef>
                <a:spcPts val="0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ja-JP" altLang="en-US" sz="1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長崎県五島市沖で国内初となる</a:t>
            </a:r>
            <a:r>
              <a:rPr lang="en-US" altLang="ja-JP" sz="1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2MW</a:t>
            </a:r>
            <a:r>
              <a:rPr lang="ja-JP" altLang="en-US" sz="18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の浮体式洋上風力発電施設を建造・設置・運転・評価</a:t>
            </a:r>
          </a:p>
        </p:txBody>
      </p:sp>
      <p:graphicFrame>
        <p:nvGraphicFramePr>
          <p:cNvPr id="53" name="表 52"/>
          <p:cNvGraphicFramePr>
            <a:graphicFrameLocks noGrp="1"/>
          </p:cNvGraphicFramePr>
          <p:nvPr>
            <p:extLst/>
          </p:nvPr>
        </p:nvGraphicFramePr>
        <p:xfrm>
          <a:off x="3192469" y="2803759"/>
          <a:ext cx="6451434" cy="2111525"/>
        </p:xfrm>
        <a:graphic>
          <a:graphicData uri="http://schemas.openxmlformats.org/drawingml/2006/table">
            <a:tbl>
              <a:tblPr/>
              <a:tblGrid>
                <a:gridCol w="340759">
                  <a:extLst>
                    <a:ext uri="{9D8B030D-6E8A-4147-A177-3AD203B41FA5}">
                      <a16:colId xmlns:a16="http://schemas.microsoft.com/office/drawing/2014/main" val="3999422205"/>
                    </a:ext>
                  </a:extLst>
                </a:gridCol>
                <a:gridCol w="82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173314878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1172774708"/>
                    </a:ext>
                  </a:extLst>
                </a:gridCol>
                <a:gridCol w="660288">
                  <a:extLst>
                    <a:ext uri="{9D8B030D-6E8A-4147-A177-3AD203B41FA5}">
                      <a16:colId xmlns:a16="http://schemas.microsoft.com/office/drawing/2014/main" val="1701487370"/>
                    </a:ext>
                  </a:extLst>
                </a:gridCol>
              </a:tblGrid>
              <a:tr h="28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スケジュール</a:t>
                      </a: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H23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H24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H25</a:t>
                      </a: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H26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H27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H28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H29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" pitchFamily="18" charset="0"/>
                          <a:ea typeface="メイリオ" pitchFamily="50" charset="-128"/>
                          <a:cs typeface="メイリオ" pitchFamily="50" charset="-128"/>
                        </a:rPr>
                        <a:t>H30</a:t>
                      </a:r>
                      <a:endParaRPr kumimoji="1" lang="ja-JP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実証事業</a:t>
                      </a:r>
                    </a:p>
                  </a:txBody>
                  <a:tcPr marL="38995" marR="38995" marT="33235" marB="33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小規模試験機（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100kW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38995" marR="38995" marT="33235" marB="33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6004" marB="36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実証機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</a:t>
                      </a: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2MW</a:t>
                      </a: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）</a:t>
                      </a:r>
                    </a:p>
                  </a:txBody>
                  <a:tcPr marL="38995" marR="38995" marT="33235" marB="33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indent="15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補助事業</a:t>
                      </a:r>
                    </a:p>
                  </a:txBody>
                  <a:tcPr marL="38995" marR="38995" marT="33235" marB="33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メイリオ" pitchFamily="50" charset="-128"/>
                          <a:cs typeface="メイリオ" pitchFamily="50" charset="-128"/>
                        </a:rPr>
                        <a:t>低コスト化・普及促進事業</a:t>
                      </a:r>
                    </a:p>
                  </a:txBody>
                  <a:tcPr marL="38995" marR="38995" marT="33235" marB="332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38995" marR="38995" marT="33235" marB="33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73229"/>
                  </a:ext>
                </a:extLst>
              </a:tr>
            </a:tbl>
          </a:graphicData>
        </a:graphic>
      </p:graphicFrame>
      <p:grpSp>
        <p:nvGrpSpPr>
          <p:cNvPr id="55" name="グループ化 2"/>
          <p:cNvGrpSpPr>
            <a:grpSpLocks/>
          </p:cNvGrpSpPr>
          <p:nvPr/>
        </p:nvGrpSpPr>
        <p:grpSpPr bwMode="auto">
          <a:xfrm>
            <a:off x="4069063" y="3160420"/>
            <a:ext cx="5838887" cy="1775984"/>
            <a:chOff x="4065408" y="3359478"/>
            <a:chExt cx="5153573" cy="1247904"/>
          </a:xfrm>
        </p:grpSpPr>
        <p:sp>
          <p:nvSpPr>
            <p:cNvPr id="58" name="左右矢印 14"/>
            <p:cNvSpPr/>
            <p:nvPr/>
          </p:nvSpPr>
          <p:spPr>
            <a:xfrm>
              <a:off x="4808306" y="3776077"/>
              <a:ext cx="324089" cy="143351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9" name="テキスト ボックス 15"/>
            <p:cNvSpPr txBox="1">
              <a:spLocks noChangeArrowheads="1"/>
            </p:cNvSpPr>
            <p:nvPr/>
          </p:nvSpPr>
          <p:spPr bwMode="auto">
            <a:xfrm>
              <a:off x="5199044" y="3501144"/>
              <a:ext cx="3421561" cy="17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62"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H24</a:t>
              </a:r>
              <a:r>
                <a:rPr lang="ja-JP" altLang="en-US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6</a:t>
              </a:r>
              <a:r>
                <a:rPr lang="ja-JP" altLang="en-US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月に設置、</a:t>
              </a:r>
              <a:r>
                <a:rPr lang="en-US" altLang="ja-JP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8</a:t>
              </a:r>
              <a:r>
                <a:rPr lang="ja-JP" altLang="en-US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月に運転を開始（国内初の系統連系）</a:t>
              </a:r>
            </a:p>
          </p:txBody>
        </p:sp>
        <p:sp>
          <p:nvSpPr>
            <p:cNvPr id="60" name="テキスト ボックス 16"/>
            <p:cNvSpPr txBox="1">
              <a:spLocks noChangeArrowheads="1"/>
            </p:cNvSpPr>
            <p:nvPr/>
          </p:nvSpPr>
          <p:spPr bwMode="auto">
            <a:xfrm>
              <a:off x="5794098" y="3878878"/>
              <a:ext cx="1770955" cy="17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62">
                <a:spcBef>
                  <a:spcPct val="0"/>
                </a:spcBef>
                <a:buNone/>
              </a:pP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H25</a:t>
              </a:r>
              <a:r>
                <a:rPr lang="ja-JP" altLang="en-US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</a:t>
              </a:r>
              <a:r>
                <a:rPr lang="en-US" altLang="ja-JP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sz="10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月に設置、運転開始</a:t>
              </a:r>
            </a:p>
          </p:txBody>
        </p:sp>
        <p:sp>
          <p:nvSpPr>
            <p:cNvPr id="61" name="テキスト ボックス 15"/>
            <p:cNvSpPr txBox="1">
              <a:spLocks noChangeArrowheads="1"/>
            </p:cNvSpPr>
            <p:nvPr/>
          </p:nvSpPr>
          <p:spPr bwMode="auto">
            <a:xfrm>
              <a:off x="4126511" y="3477706"/>
              <a:ext cx="1539333" cy="18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62">
                <a:spcBef>
                  <a:spcPct val="0"/>
                </a:spcBef>
                <a:buNone/>
              </a:pPr>
              <a:r>
                <a:rPr lang="ja-JP" altLang="en-US" sz="11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設計 建造 施工　</a:t>
              </a:r>
            </a:p>
          </p:txBody>
        </p:sp>
        <p:sp>
          <p:nvSpPr>
            <p:cNvPr id="62" name="左右矢印 21"/>
            <p:cNvSpPr/>
            <p:nvPr/>
          </p:nvSpPr>
          <p:spPr>
            <a:xfrm>
              <a:off x="4570339" y="3359478"/>
              <a:ext cx="273439" cy="160492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3" name="左右矢印 22"/>
            <p:cNvSpPr/>
            <p:nvPr/>
          </p:nvSpPr>
          <p:spPr>
            <a:xfrm>
              <a:off x="4833499" y="3367269"/>
              <a:ext cx="252064" cy="160491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左右矢印 23"/>
            <p:cNvSpPr/>
            <p:nvPr/>
          </p:nvSpPr>
          <p:spPr>
            <a:xfrm>
              <a:off x="5086885" y="3367149"/>
              <a:ext cx="710760" cy="160491"/>
            </a:xfrm>
            <a:prstGeom prst="left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5" name="左右矢印 24"/>
            <p:cNvSpPr/>
            <p:nvPr/>
          </p:nvSpPr>
          <p:spPr>
            <a:xfrm>
              <a:off x="5118397" y="3773421"/>
              <a:ext cx="375555" cy="143351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左右矢印 25"/>
            <p:cNvSpPr/>
            <p:nvPr/>
          </p:nvSpPr>
          <p:spPr>
            <a:xfrm>
              <a:off x="5490679" y="3773421"/>
              <a:ext cx="360478" cy="143351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7" name="テキスト ボックス 15"/>
            <p:cNvSpPr txBox="1">
              <a:spLocks noChangeArrowheads="1"/>
            </p:cNvSpPr>
            <p:nvPr/>
          </p:nvSpPr>
          <p:spPr bwMode="auto">
            <a:xfrm>
              <a:off x="4633352" y="3879269"/>
              <a:ext cx="1477129" cy="18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62">
                <a:spcBef>
                  <a:spcPct val="0"/>
                </a:spcBef>
                <a:buNone/>
              </a:pPr>
              <a:r>
                <a:rPr lang="ja-JP" altLang="en-US" sz="11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設計　建造　施工　</a:t>
              </a:r>
            </a:p>
          </p:txBody>
        </p:sp>
        <p:sp>
          <p:nvSpPr>
            <p:cNvPr id="68" name="左右矢印 28"/>
            <p:cNvSpPr/>
            <p:nvPr/>
          </p:nvSpPr>
          <p:spPr>
            <a:xfrm>
              <a:off x="5843281" y="3781558"/>
              <a:ext cx="1382749" cy="143351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9" name="テキスト ボックス 16"/>
            <p:cNvSpPr txBox="1">
              <a:spLocks noChangeArrowheads="1"/>
            </p:cNvSpPr>
            <p:nvPr/>
          </p:nvSpPr>
          <p:spPr bwMode="auto">
            <a:xfrm>
              <a:off x="5766802" y="4412747"/>
              <a:ext cx="3452179" cy="19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844062" eaLnBrk="1" hangingPunct="1">
                <a:defRPr/>
              </a:pPr>
              <a:r>
                <a:rPr lang="en-US" altLang="ja-JP" sz="120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※H22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年に</a:t>
              </a:r>
              <a:r>
                <a:rPr lang="en-US" altLang="ja-JP" sz="120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FS</a:t>
              </a:r>
              <a:r>
                <a:rPr lang="ja-JP" altLang="en-US" sz="120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調査を行い実証海域・浮体構造等を選定</a:t>
              </a:r>
            </a:p>
          </p:txBody>
        </p:sp>
        <p:sp>
          <p:nvSpPr>
            <p:cNvPr id="70" name="曲折矢印 1"/>
            <p:cNvSpPr/>
            <p:nvPr/>
          </p:nvSpPr>
          <p:spPr>
            <a:xfrm flipV="1">
              <a:off x="4502031" y="3679048"/>
              <a:ext cx="300399" cy="224644"/>
            </a:xfrm>
            <a:prstGeom prst="ben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20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1" name="テキスト ボックス 16"/>
            <p:cNvSpPr txBox="1">
              <a:spLocks noChangeArrowheads="1"/>
            </p:cNvSpPr>
            <p:nvPr/>
          </p:nvSpPr>
          <p:spPr bwMode="auto">
            <a:xfrm>
              <a:off x="4065408" y="3801393"/>
              <a:ext cx="867016" cy="29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62"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100kW</a:t>
              </a:r>
              <a:r>
                <a:rPr lang="ja-JP" altLang="en-US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機の</a:t>
              </a:r>
              <a:endParaRPr lang="en-US" altLang="ja-JP" sz="105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defTabSz="844062">
                <a:spcBef>
                  <a:spcPct val="0"/>
                </a:spcBef>
                <a:buNone/>
              </a:pPr>
              <a:r>
                <a:rPr lang="ja-JP" altLang="en-US" sz="105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成果を反映</a:t>
              </a:r>
            </a:p>
          </p:txBody>
        </p:sp>
      </p:grpSp>
      <p:grpSp>
        <p:nvGrpSpPr>
          <p:cNvPr id="72" name="グループ化 4"/>
          <p:cNvGrpSpPr>
            <a:grpSpLocks/>
          </p:cNvGrpSpPr>
          <p:nvPr/>
        </p:nvGrpSpPr>
        <p:grpSpPr bwMode="auto">
          <a:xfrm>
            <a:off x="3066360" y="4735684"/>
            <a:ext cx="7022027" cy="2275071"/>
            <a:chOff x="3606070" y="4322996"/>
            <a:chExt cx="7023069" cy="2465542"/>
          </a:xfrm>
        </p:grpSpPr>
        <p:sp>
          <p:nvSpPr>
            <p:cNvPr id="73" name="サブタイトル 2"/>
            <p:cNvSpPr txBox="1">
              <a:spLocks/>
            </p:cNvSpPr>
            <p:nvPr/>
          </p:nvSpPr>
          <p:spPr bwMode="auto">
            <a:xfrm>
              <a:off x="3606070" y="4660525"/>
              <a:ext cx="7023069" cy="212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marL="263769" indent="-263769" defTabSz="844062" eaLnBrk="1" hangingPunct="1">
                <a:lnSpc>
                  <a:spcPts val="1700"/>
                </a:lnSpc>
                <a:buFont typeface="Wingdings" panose="05000000000000000000" pitchFamily="2" charset="2"/>
                <a:buChar char="n"/>
                <a:defRPr/>
              </a:pPr>
              <a:r>
                <a:rPr lang="ja-JP" altLang="en-US" sz="1400" dirty="0">
                  <a:solidFill>
                    <a:srgbClr val="00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世界初のハイブリッドスパー型を開発</a:t>
              </a:r>
            </a:p>
            <a:p>
              <a:pPr defTabSz="844062" eaLnBrk="1" hangingPunct="1">
                <a:lnSpc>
                  <a:spcPts val="1700"/>
                </a:lnSpc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・浮体本体の水中部分にコンクリートを用いコストを大きく低減</a:t>
              </a:r>
            </a:p>
            <a:p>
              <a:pPr marL="263769" indent="-263769" defTabSz="844062" eaLnBrk="1" hangingPunct="1">
                <a:lnSpc>
                  <a:spcPts val="1700"/>
                </a:lnSpc>
                <a:buFont typeface="Wingdings" panose="05000000000000000000" pitchFamily="2" charset="2"/>
                <a:buChar char="n"/>
                <a:defRPr/>
              </a:pPr>
              <a:r>
                <a:rPr lang="ja-JP" altLang="en-US" sz="1400" dirty="0">
                  <a:solidFill>
                    <a:srgbClr val="00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効率的な発電</a:t>
              </a:r>
              <a:endParaRPr lang="en-US" altLang="ja-JP" sz="1400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defTabSz="844062" eaLnBrk="1" hangingPunct="1">
                <a:lnSpc>
                  <a:spcPts val="1700"/>
                </a:lnSpc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・設備利用率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30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％超（陸上平均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％）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※2MW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風車では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1,800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世帯分の電力</a:t>
              </a:r>
              <a:endParaRPr lang="en-US" altLang="ja-JP" sz="1400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63769" indent="-263769" defTabSz="844062" eaLnBrk="1" hangingPunct="1">
                <a:lnSpc>
                  <a:spcPts val="1700"/>
                </a:lnSpc>
                <a:buFont typeface="Wingdings" panose="05000000000000000000" pitchFamily="2" charset="2"/>
                <a:buChar char="n"/>
                <a:defRPr/>
              </a:pPr>
              <a:r>
                <a:rPr lang="ja-JP" altLang="en-US" sz="1400" dirty="0">
                  <a:solidFill>
                    <a:srgbClr val="00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高い耐久性を確認</a:t>
              </a:r>
              <a:endParaRPr lang="en-US" altLang="ja-JP" sz="1400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defTabSz="844062" eaLnBrk="1" hangingPunct="1">
                <a:lnSpc>
                  <a:spcPts val="1700"/>
                </a:lnSpc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・風速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53m/s</a:t>
              </a:r>
              <a:r>
                <a:rPr lang="ja-JP" altLang="en-US" sz="1400" dirty="0" err="1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、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波高</a:t>
              </a:r>
              <a:r>
                <a:rPr lang="en-US" altLang="ja-JP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17m</a:t>
              </a: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の戦後最大の台風の直撃に耐えた実績</a:t>
              </a:r>
              <a:endPara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63769" indent="-263769" defTabSz="844062" eaLnBrk="1" hangingPunct="1">
                <a:lnSpc>
                  <a:spcPts val="1700"/>
                </a:lnSpc>
                <a:buFont typeface="Wingdings" panose="05000000000000000000" pitchFamily="2" charset="2"/>
                <a:buChar char="n"/>
                <a:defRPr/>
              </a:pPr>
              <a:r>
                <a:rPr lang="ja-JP" altLang="en-US" sz="1400" dirty="0">
                  <a:solidFill>
                    <a:srgbClr val="00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漁業者の理解を醸成</a:t>
              </a:r>
              <a:endParaRPr lang="en-US" altLang="ja-JP" sz="1400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defTabSz="844062" eaLnBrk="1" hangingPunct="1">
                <a:lnSpc>
                  <a:spcPts val="1700"/>
                </a:lnSpc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・浮体に魚が集まる効果を確認　海洋等環境への影響も小さい</a:t>
              </a:r>
              <a:endPara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672236" y="4322996"/>
              <a:ext cx="1800760" cy="272876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tIns="36000" bIns="0">
              <a:spAutoFit/>
            </a:bodyPr>
            <a:lstStyle/>
            <a:p>
              <a:pPr defTabSz="844062">
                <a:defRPr/>
              </a:pPr>
              <a:r>
                <a:rPr lang="ja-JP" altLang="en-US" sz="14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得られた成果・知見</a:t>
              </a:r>
            </a:p>
          </p:txBody>
        </p:sp>
      </p:grpSp>
      <p:grpSp>
        <p:nvGrpSpPr>
          <p:cNvPr id="75" name="グループ化 2"/>
          <p:cNvGrpSpPr>
            <a:grpSpLocks/>
          </p:cNvGrpSpPr>
          <p:nvPr/>
        </p:nvGrpSpPr>
        <p:grpSpPr bwMode="auto">
          <a:xfrm>
            <a:off x="41895" y="4460242"/>
            <a:ext cx="2970748" cy="2341887"/>
            <a:chOff x="-49573" y="4452036"/>
            <a:chExt cx="2741328" cy="2537804"/>
          </a:xfrm>
        </p:grpSpPr>
        <p:pic>
          <p:nvPicPr>
            <p:cNvPr id="76" name="Picture 77" descr="\\fssv01\地球環境局\DATA\地球温暖化対策課\6.技術\2013年\13再エネ関連資料\洋上風力\写真\はえんかぜ_縮小(トリミング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0" y="4713272"/>
              <a:ext cx="1526601" cy="227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" name="グループ化 5"/>
            <p:cNvGrpSpPr>
              <a:grpSpLocks/>
            </p:cNvGrpSpPr>
            <p:nvPr/>
          </p:nvGrpSpPr>
          <p:grpSpPr bwMode="auto">
            <a:xfrm>
              <a:off x="1694438" y="5147467"/>
              <a:ext cx="997317" cy="1830089"/>
              <a:chOff x="1794677" y="5137354"/>
              <a:chExt cx="996830" cy="1829711"/>
            </a:xfrm>
          </p:grpSpPr>
          <p:pic>
            <p:nvPicPr>
              <p:cNvPr id="80" name="図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7136" y="5815199"/>
                <a:ext cx="767958" cy="115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794677" y="5137354"/>
                <a:ext cx="996830" cy="70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844062">
                  <a:spcBef>
                    <a:spcPct val="0"/>
                  </a:spcBef>
                  <a:buNone/>
                </a:pPr>
                <a:r>
                  <a:rPr lang="en-US" altLang="ja-JP" sz="18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100kW</a:t>
                </a:r>
                <a:r>
                  <a:rPr lang="ja-JP" altLang="en-US" sz="1800" dirty="0">
                    <a:solidFill>
                      <a:srgbClr val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試験機</a:t>
                </a:r>
                <a:endParaRPr lang="en-US" altLang="ja-JP" sz="18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78" name="正方形/長方形 6"/>
            <p:cNvSpPr>
              <a:spLocks noChangeArrowheads="1"/>
            </p:cNvSpPr>
            <p:nvPr/>
          </p:nvSpPr>
          <p:spPr bwMode="auto">
            <a:xfrm>
              <a:off x="-49573" y="4452036"/>
              <a:ext cx="1331585" cy="400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62">
                <a:spcBef>
                  <a:spcPct val="0"/>
                </a:spcBef>
                <a:buNone/>
              </a:pPr>
              <a:r>
                <a:rPr lang="en-US" altLang="ja-JP" sz="18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2MW</a:t>
              </a:r>
              <a:r>
                <a:rPr lang="ja-JP" altLang="en-US" sz="18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実証機</a:t>
              </a:r>
            </a:p>
          </p:txBody>
        </p:sp>
        <p:sp>
          <p:nvSpPr>
            <p:cNvPr id="79" name="右矢印 7"/>
            <p:cNvSpPr/>
            <p:nvPr/>
          </p:nvSpPr>
          <p:spPr>
            <a:xfrm rot="12935067">
              <a:off x="1168065" y="5149419"/>
              <a:ext cx="581565" cy="363647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844062">
                <a:defRPr/>
              </a:pPr>
              <a:endParaRPr lang="ja-JP" altLang="en-US" sz="1663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2" name="正方形/長方形 6"/>
          <p:cNvSpPr>
            <a:spLocks noChangeArrowheads="1"/>
          </p:cNvSpPr>
          <p:nvPr/>
        </p:nvSpPr>
        <p:spPr bwMode="auto">
          <a:xfrm>
            <a:off x="2090235" y="4084431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62">
              <a:spcBef>
                <a:spcPct val="0"/>
              </a:spcBef>
              <a:buNone/>
            </a:pPr>
            <a:r>
              <a:rPr lang="ja-JP" altLang="en-US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実証海域</a:t>
            </a:r>
          </a:p>
        </p:txBody>
      </p:sp>
      <p:sp>
        <p:nvSpPr>
          <p:cNvPr id="83" name="テキスト ボックス 2"/>
          <p:cNvSpPr txBox="1">
            <a:spLocks noChangeArrowheads="1"/>
          </p:cNvSpPr>
          <p:nvPr/>
        </p:nvSpPr>
        <p:spPr bwMode="auto">
          <a:xfrm>
            <a:off x="25868" y="5804105"/>
            <a:ext cx="19290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44062" eaLnBrk="1" hangingPunct="1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全長：約</a:t>
            </a:r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170m</a:t>
            </a:r>
          </a:p>
          <a:p>
            <a:pPr defTabSz="844062" eaLnBrk="1" hangingPunct="1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風車直径：</a:t>
            </a:r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80m</a:t>
            </a:r>
          </a:p>
          <a:p>
            <a:pPr defTabSz="844062" eaLnBrk="1" hangingPunct="1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重さ：約</a:t>
            </a:r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</a:rPr>
              <a:t>3,400</a:t>
            </a:r>
            <a:r>
              <a:rPr lang="ja-JP" altLang="en-US" sz="1400" b="1" dirty="0" err="1">
                <a:solidFill>
                  <a:prstClr val="black"/>
                </a:solidFill>
                <a:latin typeface="メイリオ" panose="020B0604030504040204" pitchFamily="50" charset="-128"/>
              </a:rPr>
              <a:t>ｔ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</a:endParaRPr>
          </a:p>
        </p:txBody>
      </p:sp>
      <p:sp>
        <p:nvSpPr>
          <p:cNvPr id="84" name="右矢印 2"/>
          <p:cNvSpPr/>
          <p:nvPr/>
        </p:nvSpPr>
        <p:spPr>
          <a:xfrm>
            <a:off x="4392837" y="3181914"/>
            <a:ext cx="248305" cy="16812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62"/>
            <a:endParaRPr lang="ja-JP" altLang="en-US" sz="200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左右矢印 40"/>
          <p:cNvSpPr/>
          <p:nvPr/>
        </p:nvSpPr>
        <p:spPr bwMode="auto">
          <a:xfrm>
            <a:off x="7671439" y="4354402"/>
            <a:ext cx="1882660" cy="204015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62">
              <a:defRPr/>
            </a:pPr>
            <a:endParaRPr lang="ja-JP" altLang="en-US" sz="240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15"/>
          <p:cNvSpPr txBox="1">
            <a:spLocks noChangeArrowheads="1"/>
          </p:cNvSpPr>
          <p:nvPr/>
        </p:nvSpPr>
        <p:spPr bwMode="auto">
          <a:xfrm>
            <a:off x="7501183" y="4452830"/>
            <a:ext cx="2376789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62">
              <a:spcBef>
                <a:spcPct val="0"/>
              </a:spcBef>
              <a:buNone/>
            </a:pPr>
            <a:r>
              <a:rPr lang="ja-JP" altLang="en-US" sz="105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施工の低炭素化・低コスト化手法　</a:t>
            </a:r>
          </a:p>
        </p:txBody>
      </p:sp>
      <p:sp>
        <p:nvSpPr>
          <p:cNvPr id="87" name="左右矢印 42"/>
          <p:cNvSpPr/>
          <p:nvPr/>
        </p:nvSpPr>
        <p:spPr bwMode="auto">
          <a:xfrm>
            <a:off x="7699751" y="4163459"/>
            <a:ext cx="1236240" cy="204015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62">
              <a:defRPr/>
            </a:pPr>
            <a:endParaRPr lang="ja-JP" altLang="en-US" sz="240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テキスト ボックス 15"/>
          <p:cNvSpPr txBox="1">
            <a:spLocks noChangeArrowheads="1"/>
          </p:cNvSpPr>
          <p:nvPr/>
        </p:nvSpPr>
        <p:spPr bwMode="auto">
          <a:xfrm>
            <a:off x="7680224" y="4200617"/>
            <a:ext cx="1744031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62">
              <a:spcBef>
                <a:spcPct val="0"/>
              </a:spcBef>
              <a:buNone/>
            </a:pPr>
            <a:r>
              <a:rPr lang="ja-JP" altLang="en-US" sz="105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海域動物等調査手法　</a:t>
            </a:r>
          </a:p>
        </p:txBody>
      </p:sp>
      <p:sp>
        <p:nvSpPr>
          <p:cNvPr id="89" name="テキスト ボックス 16"/>
          <p:cNvSpPr txBox="1">
            <a:spLocks noChangeArrowheads="1"/>
          </p:cNvSpPr>
          <p:nvPr/>
        </p:nvSpPr>
        <p:spPr bwMode="auto">
          <a:xfrm>
            <a:off x="7902508" y="3620208"/>
            <a:ext cx="19597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62">
              <a:spcBef>
                <a:spcPct val="0"/>
              </a:spcBef>
              <a:buNone/>
            </a:pP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以降は自治体が所有し、国内初の商用運転化により、</a:t>
            </a:r>
            <a:r>
              <a:rPr lang="en-US" altLang="ja-JP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FIT</a:t>
            </a: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が適用されている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ja-JP" altLang="en-US" b="1" kern="0" dirty="0">
                <a:solidFill>
                  <a:sysClr val="window" lastClr="FFFFFF">
                    <a:lumMod val="50000"/>
                  </a:sys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endParaRPr lang="ja-JP" altLang="en-US" b="1" kern="0" dirty="0">
              <a:solidFill>
                <a:sysClr val="window" lastClr="FFFFFF">
                  <a:lumMod val="50000"/>
                </a:sys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90953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6071" y="57294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風力発電の導入ポテンシャル</a:t>
            </a: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530" y="6300867"/>
            <a:ext cx="2311507" cy="420620"/>
          </a:xfrm>
        </p:spPr>
        <p:txBody>
          <a:bodyPr/>
          <a:lstStyle/>
          <a:p>
            <a:pPr>
              <a:defRPr/>
            </a:pPr>
            <a:fld id="{742BE992-6A1F-4378-B5FA-1A42690E4D7D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>
                <a:defRPr/>
              </a:pPr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" name="図 19" descr="I:\H25_saisei\fuuryoku\出力\20140226_報告書\洋上_条件付き導入ポテンシャル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211" y="1252034"/>
            <a:ext cx="4929999" cy="558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図 20" descr="I:\H25_saisei\fuuryoku\出力\20140226_報告書\陸上風力の導入ポテンシャル分布図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63" y="1252030"/>
            <a:ext cx="4932268" cy="558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8"/>
          <p:cNvSpPr>
            <a:spLocks noChangeArrowheads="1"/>
          </p:cNvSpPr>
          <p:nvPr/>
        </p:nvSpPr>
        <p:spPr bwMode="auto">
          <a:xfrm>
            <a:off x="8127154" y="4204195"/>
            <a:ext cx="176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2549" indent="-82549">
              <a:buFont typeface="Arial" charset="0"/>
              <a:buChar char="•"/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水深</a:t>
            </a:r>
            <a:r>
              <a:rPr lang="en-US" altLang="ja-JP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200m</a:t>
            </a:r>
            <a:r>
              <a:rPr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未満</a:t>
            </a:r>
            <a:endParaRPr lang="en-US" altLang="ja-JP" sz="12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82549" indent="-82549">
              <a:buFont typeface="Arial" charset="0"/>
              <a:buChar char="•"/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陸地から</a:t>
            </a:r>
            <a:r>
              <a:rPr lang="en-US" altLang="ja-JP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30km</a:t>
            </a:r>
            <a:r>
              <a:rPr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以内</a:t>
            </a:r>
            <a:endParaRPr lang="en-US" altLang="ja-JP" sz="12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82549" indent="-82549">
              <a:buFont typeface="Arial" charset="0"/>
              <a:buChar char="•"/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風速</a:t>
            </a:r>
            <a:r>
              <a:rPr lang="en-US" altLang="ja-JP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6.5m/s</a:t>
            </a:r>
            <a:r>
              <a:rPr lang="ja-JP" altLang="en-US" sz="12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以上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59526" y="5675458"/>
            <a:ext cx="256512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・着床式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(0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50m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未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2.9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億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kW</a:t>
            </a:r>
          </a:p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・浮体式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(50m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以深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10.9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億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kW</a:t>
            </a:r>
          </a:p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うち、水深</a:t>
            </a:r>
            <a:r>
              <a:rPr lang="en-US" altLang="ja-JP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100m</a:t>
            </a: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以深が</a:t>
            </a:r>
            <a:endParaRPr lang="en-US" altLang="ja-JP" sz="11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1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導入ポテンシャルが高い</a:t>
            </a:r>
            <a:endParaRPr lang="en-US" altLang="ja-JP" sz="11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68830" y="6203544"/>
            <a:ext cx="3735443" cy="415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出典：環境省「平成</a:t>
            </a:r>
            <a:r>
              <a:rPr lang="en-US" altLang="ja-JP" sz="105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27</a:t>
            </a:r>
            <a:r>
              <a:rPr lang="ja-JP" altLang="en-US" sz="105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年度再生可能エネルギーに</a:t>
            </a:r>
            <a:endParaRPr lang="en-US" altLang="ja-JP" sz="105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defRPr/>
            </a:pPr>
            <a:r>
              <a:rPr lang="ja-JP" altLang="en-US" sz="105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関するゾーニング基礎情報整備報告書」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1785" y="4859997"/>
            <a:ext cx="329856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陸上風力発電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2.8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億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kW</a:t>
            </a:r>
            <a:endParaRPr lang="ja-JP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22025" y="4835240"/>
            <a:ext cx="3540371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ja-JP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洋上風力発電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：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14.1</a:t>
            </a:r>
            <a:r>
              <a:rPr lang="ja-JP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億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kW</a:t>
            </a:r>
            <a:endParaRPr lang="ja-JP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28" name="正方形/長方形 8"/>
          <p:cNvSpPr>
            <a:spLocks noChangeArrowheads="1"/>
          </p:cNvSpPr>
          <p:nvPr/>
        </p:nvSpPr>
        <p:spPr bwMode="auto">
          <a:xfrm>
            <a:off x="140089" y="625347"/>
            <a:ext cx="9495751" cy="400110"/>
          </a:xfrm>
          <a:prstGeom prst="rect">
            <a:avLst/>
          </a:prstGeom>
          <a:solidFill>
            <a:srgbClr val="EBFED1"/>
          </a:solidFill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44062"/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洋上は風速が陸上より大きく、安定的かつ効率的な発電が見込める。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b="1" kern="0" dirty="0">
                <a:solidFill>
                  <a:sysClr val="window" lastClr="FFFFFF">
                    <a:lumMod val="50000"/>
                  </a:sys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lang="ja-JP" altLang="en-US" b="1" kern="0" dirty="0">
              <a:solidFill>
                <a:sysClr val="window" lastClr="FFFFFF">
                  <a:lumMod val="50000"/>
                </a:sys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55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-76301" y="14587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atin typeface="Segoe UI" panose="020B0502040204020203" pitchFamily="34" charset="0"/>
                <a:ea typeface="メイリオ" panose="020B0604030504040204" pitchFamily="50" charset="-128"/>
              </a:rPr>
              <a:t>洋上風力発電の種類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6886" y="489150"/>
            <a:ext cx="9538143" cy="1323439"/>
          </a:xfrm>
          <a:prstGeom prst="rect">
            <a:avLst/>
          </a:prstGeom>
          <a:solidFill>
            <a:srgbClr val="EBFED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44062"/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浅い海域が少ない我が国では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深い海域に適用可能な浮体式が重要。</a:t>
            </a:r>
            <a:endParaRPr lang="en-US" altLang="ja-JP" sz="20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62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ハイブリッドスパー型は、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細長い円筒形の構造（スパー型）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をしており、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鋼とコンクリートを組み合わせ（ハイブリッド）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たことで、安定性とコストパフォーマンスに優れている。</a:t>
            </a:r>
            <a:endParaRPr lang="en-US" altLang="ja-JP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95" y="3870826"/>
            <a:ext cx="1233940" cy="19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40" y="3870826"/>
            <a:ext cx="1220179" cy="19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46" y="3870826"/>
            <a:ext cx="1220179" cy="19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0" y="3475938"/>
            <a:ext cx="2842041" cy="252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1211063" y="1937307"/>
            <a:ext cx="1095596" cy="313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36000" bIns="0">
            <a:spAutoFit/>
          </a:bodyPr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着床式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4651479" y="1937307"/>
            <a:ext cx="1095596" cy="313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36000" bIns="0">
            <a:spAutoFit/>
          </a:bodyPr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浮体式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29039" y="2889665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適用海域：水深</a:t>
            </a:r>
            <a:r>
              <a:rPr lang="en-US" altLang="ja-JP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</a:t>
            </a: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60m</a:t>
            </a: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以浅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4174941" y="2859685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適用</a:t>
            </a: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海域</a:t>
            </a:r>
            <a:r>
              <a:rPr lang="ja-JP" altLang="en-US" sz="16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：水深</a:t>
            </a:r>
            <a:r>
              <a:rPr lang="en-US" altLang="ja-JP" sz="16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50m</a:t>
            </a:r>
            <a:r>
              <a:rPr lang="ja-JP" altLang="en-US" sz="160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en-US" altLang="ja-JP" sz="1600" b="1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30296" y="6155219"/>
            <a:ext cx="9331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図：</a:t>
            </a:r>
            <a:r>
              <a:rPr lang="en-US" altLang="ja-JP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NEDO</a:t>
            </a:r>
            <a:endParaRPr lang="ja-JP" altLang="en-US" sz="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99" y="3854286"/>
            <a:ext cx="1840039" cy="20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左中かっこ 48"/>
          <p:cNvSpPr/>
          <p:nvPr/>
        </p:nvSpPr>
        <p:spPr>
          <a:xfrm rot="5400000">
            <a:off x="5175291" y="1499317"/>
            <a:ext cx="474005" cy="3858285"/>
          </a:xfrm>
          <a:prstGeom prst="leftBrace">
            <a:avLst>
              <a:gd name="adj1" fmla="val 135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477921" y="6375511"/>
            <a:ext cx="12855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図：経済産業省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7553533" y="5939066"/>
            <a:ext cx="2261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ハイブリッドスパー型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3444201" y="5840412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コンパクト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セミサブ型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132657" y="5893609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アドバンス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トスパー型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4843416" y="5862831"/>
            <a:ext cx="1382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字型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セミサブ型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7585028" y="3745792"/>
            <a:ext cx="2229687" cy="2766483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887553" y="6407843"/>
            <a:ext cx="14984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環境省事業</a:t>
            </a:r>
            <a:endParaRPr lang="en-US" altLang="ja-JP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左中かっこ 56"/>
          <p:cNvSpPr/>
          <p:nvPr/>
        </p:nvSpPr>
        <p:spPr>
          <a:xfrm rot="5400000">
            <a:off x="8449129" y="2399554"/>
            <a:ext cx="479533" cy="2052268"/>
          </a:xfrm>
          <a:prstGeom prst="leftBrace">
            <a:avLst>
              <a:gd name="adj1" fmla="val 1528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013334" y="2291656"/>
            <a:ext cx="2735043" cy="597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4062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適用海域：水深</a:t>
            </a:r>
            <a:r>
              <a:rPr lang="en-US" altLang="ja-JP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100m</a:t>
            </a:r>
            <a:r>
              <a:rPr lang="ja-JP" altLang="en-US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</a:p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602317" y="6215024"/>
            <a:ext cx="12855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図：環境省</a:t>
            </a:r>
          </a:p>
        </p:txBody>
      </p:sp>
      <p:sp>
        <p:nvSpPr>
          <p:cNvPr id="60" name="スライド番号プレースホルダ 14"/>
          <p:cNvSpPr txBox="1">
            <a:spLocks/>
          </p:cNvSpPr>
          <p:nvPr/>
        </p:nvSpPr>
        <p:spPr bwMode="auto">
          <a:xfrm>
            <a:off x="9166299" y="6253386"/>
            <a:ext cx="556039" cy="3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4407" tIns="42203" rIns="84407" bIns="42203" rtlCol="0" anchor="ctr"/>
          <a:lstStyle>
            <a:defPPr>
              <a:defRPr lang="ja-JP"/>
            </a:defPPr>
            <a:lvl1pPr marL="0" algn="r" defTabSz="914400" rtl="0" eaLnBrk="0" latinLnBrk="0" hangingPunct="0">
              <a:defRPr kumimoji="1" sz="12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algn="l" defTabSz="914400" rtl="0" eaLnBrk="0" latinLnBrk="0" hangingPunct="0"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800" kern="1200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defTabSz="844062" eaLnBrk="1" hangingPunct="1"/>
            <a:endParaRPr lang="ja-JP" altLang="en-US" sz="1100" dirty="0">
              <a:solidFill>
                <a:srgbClr val="00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212350" y="6392853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844062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実用化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710823" y="6392853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844062"/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経済産業省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45647" y="2318550"/>
            <a:ext cx="2902799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44062">
              <a:lnSpc>
                <a:spcPts val="2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導入見込み量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(50m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以深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algn="ctr" defTabSz="844062">
              <a:lnSpc>
                <a:spcPts val="2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3,681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kWh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1.1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kW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左右矢印 4"/>
          <p:cNvSpPr/>
          <p:nvPr/>
        </p:nvSpPr>
        <p:spPr>
          <a:xfrm>
            <a:off x="3086687" y="2305095"/>
            <a:ext cx="1023879" cy="554597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820530" y="2649626"/>
            <a:ext cx="3097355" cy="523220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理論上は無制限。係留コスト・送電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コストを考慮すると</a:t>
            </a:r>
            <a:r>
              <a:rPr lang="en-US" altLang="ja-JP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300m</a:t>
            </a:r>
            <a:r>
              <a:rPr lang="ja-JP" altLang="en-US" sz="1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くらいまで</a:t>
            </a:r>
            <a:endParaRPr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b="1" kern="0" dirty="0">
                <a:solidFill>
                  <a:sysClr val="window" lastClr="FFFFFF">
                    <a:lumMod val="50000"/>
                  </a:sys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lang="ja-JP" altLang="en-US" b="1" kern="0" dirty="0">
              <a:solidFill>
                <a:sysClr val="window" lastClr="FFFFFF">
                  <a:lumMod val="50000"/>
                </a:sys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343704" y="1879552"/>
            <a:ext cx="35891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導入見込み量は</a:t>
            </a:r>
            <a:r>
              <a:rPr lang="en-US" altLang="ja-JP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</a:t>
            </a:r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円／</a:t>
            </a:r>
            <a:r>
              <a:rPr lang="en-US" altLang="ja-JP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kWh</a:t>
            </a:r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とした場合の試算（環境省）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-34467" y="2343718"/>
            <a:ext cx="3266220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44062">
              <a:lnSpc>
                <a:spcPts val="2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導入見込み量（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50m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未満）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4062">
              <a:lnSpc>
                <a:spcPts val="2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3,548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kWh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1.3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kW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6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495300" y="61913"/>
            <a:ext cx="8915400" cy="635000"/>
          </a:xfrm>
        </p:spPr>
        <p:txBody>
          <a:bodyPr/>
          <a:lstStyle/>
          <a:p>
            <a:r>
              <a:rPr lang="ja-JP" altLang="en-US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価格低減に向けた取組</a:t>
            </a:r>
          </a:p>
        </p:txBody>
      </p:sp>
      <p:grpSp>
        <p:nvGrpSpPr>
          <p:cNvPr id="14" name="グループ化 13"/>
          <p:cNvGrpSpPr>
            <a:grpSpLocks/>
          </p:cNvGrpSpPr>
          <p:nvPr/>
        </p:nvGrpSpPr>
        <p:grpSpPr bwMode="auto">
          <a:xfrm>
            <a:off x="1481607" y="2366443"/>
            <a:ext cx="6942799" cy="1945616"/>
            <a:chOff x="971600" y="1497687"/>
            <a:chExt cx="6984776" cy="2565932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971600" y="1497687"/>
              <a:ext cx="6984776" cy="487085"/>
            </a:xfrm>
            <a:prstGeom prst="rect">
              <a:avLst/>
            </a:prstGeom>
            <a:solidFill>
              <a:srgbClr val="EBFED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19" name="図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9" b="8179"/>
            <a:stretch>
              <a:fillRect/>
            </a:stretch>
          </p:blipFill>
          <p:spPr bwMode="auto">
            <a:xfrm>
              <a:off x="4572000" y="2069197"/>
              <a:ext cx="2771661" cy="199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正方形/長方形 47"/>
            <p:cNvSpPr>
              <a:spLocks noChangeArrowheads="1"/>
            </p:cNvSpPr>
            <p:nvPr/>
          </p:nvSpPr>
          <p:spPr bwMode="auto">
            <a:xfrm>
              <a:off x="4765573" y="1548335"/>
              <a:ext cx="2542855" cy="52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20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施工クレーン台船</a:t>
              </a:r>
              <a:endPara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21" name="図 88" descr="\\10.1.102.93\fowt\H25年度業務\503パンフレット\使用写真\１浮体接合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763" y="2069197"/>
              <a:ext cx="2640691" cy="197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47"/>
            <p:cNvSpPr>
              <a:spLocks noChangeArrowheads="1"/>
            </p:cNvSpPr>
            <p:nvPr/>
          </p:nvSpPr>
          <p:spPr bwMode="auto">
            <a:xfrm>
              <a:off x="1852811" y="1522551"/>
              <a:ext cx="1868060" cy="527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ja-JP" altLang="en-US" sz="20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大型起重機船</a:t>
              </a:r>
              <a:endParaRPr lang="en-US" altLang="ja-JP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209468" y="2064817"/>
            <a:ext cx="54938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施工費を押し上げる一因となる大型作業専用船の例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6886" y="704920"/>
            <a:ext cx="9538143" cy="1323439"/>
          </a:xfrm>
          <a:prstGeom prst="rect">
            <a:avLst/>
          </a:prstGeom>
          <a:solidFill>
            <a:srgbClr val="EBFED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イブリッドスパー型浮体式洋上風力発電設備を設置する際に使用する、特殊な大型作業専用船の使用料が施工費を押し上げ、発電単価が高くなる一因となっている。これを用いずに発電設備を運搬・組立する施工法の開発により、</a:t>
            </a:r>
            <a:r>
              <a:rPr lang="ja-JP" altLang="en-US" sz="20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lang="en-US" altLang="ja-JP" sz="20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</a:t>
            </a:r>
            <a:r>
              <a:rPr lang="ja-JP" altLang="en-US" sz="20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年度までに、</a:t>
            </a:r>
            <a:r>
              <a:rPr lang="ja-JP" altLang="en-US" sz="2000" b="1" u="sng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実証段階からの施工費半減</a:t>
            </a:r>
            <a:r>
              <a:rPr lang="ja-JP" altLang="en-US" sz="2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を目指す。</a:t>
            </a:r>
            <a:endParaRPr lang="en-US" altLang="ja-JP" sz="20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5" name="二等辺三角形 24"/>
          <p:cNvSpPr/>
          <p:nvPr/>
        </p:nvSpPr>
        <p:spPr>
          <a:xfrm rot="10800000">
            <a:off x="2917575" y="4439006"/>
            <a:ext cx="4070873" cy="23189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3934" y="4759272"/>
            <a:ext cx="9538143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主な取組み内容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pPr>
              <a:defRPr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特殊な大型作業専用船を用いずに、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891" indent="-342891"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省スペースで効率的に組み立てる</a:t>
            </a: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ことが可能な建造手法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891" indent="-342891"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設置海域へ浮体を運搬する手法の低炭素化・高効率化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891" indent="-342891"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係留・ケーブルを敷設する手法の低炭素化・高効率化</a:t>
            </a:r>
            <a:endParaRPr lang="en-US" altLang="ja-JP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891" indent="-342891"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ナセル・ブレードを組み付ける手法の低炭素化・高効率化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b="1" kern="0" dirty="0">
                <a:solidFill>
                  <a:sysClr val="window" lastClr="FFFFFF">
                    <a:lumMod val="50000"/>
                  </a:sys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lang="ja-JP" altLang="en-US" b="1" kern="0" dirty="0">
              <a:solidFill>
                <a:sysClr val="window" lastClr="FFFFFF">
                  <a:lumMod val="50000"/>
                </a:sys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1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723</Words>
  <Application>Microsoft Office PowerPoint</Application>
  <PresentationFormat>A4 210 x 297 mm</PresentationFormat>
  <Paragraphs>115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游ゴシック Light</vt:lpstr>
      <vt:lpstr>Arial</vt:lpstr>
      <vt:lpstr>Cambria</vt:lpstr>
      <vt:lpstr>Century</vt:lpstr>
      <vt:lpstr>Segoe UI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価格低減に向けた取組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館村 宥紀</dc:creator>
  <cp:lastModifiedBy>稲 佳奈／リサーチ・コンサル／JRI (ina kana)</cp:lastModifiedBy>
  <cp:revision>50</cp:revision>
  <dcterms:created xsi:type="dcterms:W3CDTF">2018-02-07T12:48:48Z</dcterms:created>
  <dcterms:modified xsi:type="dcterms:W3CDTF">2018-05-15T05:40:31Z</dcterms:modified>
</cp:coreProperties>
</file>