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1"/>
  </p:sldMasterIdLst>
  <p:notesMasterIdLst>
    <p:notesMasterId r:id="rId6"/>
  </p:notesMasterIdLst>
  <p:sldIdLst>
    <p:sldId id="265" r:id="rId2"/>
    <p:sldId id="266" r:id="rId3"/>
    <p:sldId id="267" r:id="rId4"/>
    <p:sldId id="268" r:id="rId5"/>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DE3"/>
    <a:srgbClr val="E329DA"/>
    <a:srgbClr val="FF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70" d="100"/>
          <a:sy n="70" d="100"/>
        </p:scale>
        <p:origin x="732" y="6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2B778AD9-26E1-4A2C-8CA6-DA557F106C9C}" type="datetimeFigureOut">
              <a:rPr kumimoji="1" lang="ja-JP" altLang="en-US" smtClean="0"/>
              <a:t>2018/5/15</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E4883C4B-2433-4F74-8F07-DC8E7693DC8E}" type="slidenum">
              <a:rPr kumimoji="1" lang="ja-JP" altLang="en-US" smtClean="0"/>
              <a:t>‹#›</a:t>
            </a:fld>
            <a:endParaRPr kumimoji="1" lang="ja-JP" altLang="en-US"/>
          </a:p>
        </p:txBody>
      </p:sp>
    </p:spTree>
    <p:extLst>
      <p:ext uri="{BB962C8B-B14F-4D97-AF65-F5344CB8AC3E}">
        <p14:creationId xmlns:p14="http://schemas.microsoft.com/office/powerpoint/2010/main" val="41443763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3222" rtl="0" eaLnBrk="1" fontAlgn="auto" latinLnBrk="0" hangingPunct="1">
              <a:lnSpc>
                <a:spcPct val="100000"/>
              </a:lnSpc>
              <a:spcBef>
                <a:spcPts val="0"/>
              </a:spcBef>
              <a:spcAft>
                <a:spcPts val="0"/>
              </a:spcAft>
              <a:buClrTx/>
              <a:buSzTx/>
              <a:buFontTx/>
              <a:buNone/>
              <a:tabLst/>
              <a:defRPr/>
            </a:pPr>
            <a:fld id="{4516D90B-D8F1-42CE-ACA1-978EF872320E}"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3222"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56320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bwMode="auto">
          <a:xfrm>
            <a:off x="963613" y="1233488"/>
            <a:ext cx="4808537"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522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36318" indent="-283199" eaLnBrk="0" hangingPunct="0">
              <a:defRPr kumimoji="1">
                <a:solidFill>
                  <a:schemeClr val="tx1"/>
                </a:solidFill>
                <a:latin typeface="Arial" charset="0"/>
                <a:ea typeface="ＭＳ Ｐゴシック" charset="-128"/>
              </a:defRPr>
            </a:lvl2pPr>
            <a:lvl3pPr marL="1132799" indent="-226559" eaLnBrk="0" hangingPunct="0">
              <a:defRPr kumimoji="1">
                <a:solidFill>
                  <a:schemeClr val="tx1"/>
                </a:solidFill>
                <a:latin typeface="Arial" charset="0"/>
                <a:ea typeface="ＭＳ Ｐゴシック" charset="-128"/>
              </a:defRPr>
            </a:lvl3pPr>
            <a:lvl4pPr marL="1585918" indent="-226559" eaLnBrk="0" hangingPunct="0">
              <a:defRPr kumimoji="1">
                <a:solidFill>
                  <a:schemeClr val="tx1"/>
                </a:solidFill>
                <a:latin typeface="Arial" charset="0"/>
                <a:ea typeface="ＭＳ Ｐゴシック" charset="-128"/>
              </a:defRPr>
            </a:lvl4pPr>
            <a:lvl5pPr marL="2039038" indent="-226559" eaLnBrk="0" hangingPunct="0">
              <a:defRPr kumimoji="1">
                <a:solidFill>
                  <a:schemeClr val="tx1"/>
                </a:solidFill>
                <a:latin typeface="Arial" charset="0"/>
                <a:ea typeface="ＭＳ Ｐゴシック" charset="-128"/>
              </a:defRPr>
            </a:lvl5pPr>
            <a:lvl6pPr marL="2492157" indent="-226559" eaLnBrk="0" fontAlgn="base" hangingPunct="0">
              <a:spcBef>
                <a:spcPct val="0"/>
              </a:spcBef>
              <a:spcAft>
                <a:spcPct val="0"/>
              </a:spcAft>
              <a:defRPr kumimoji="1">
                <a:solidFill>
                  <a:schemeClr val="tx1"/>
                </a:solidFill>
                <a:latin typeface="Arial" charset="0"/>
                <a:ea typeface="ＭＳ Ｐゴシック" charset="-128"/>
              </a:defRPr>
            </a:lvl6pPr>
            <a:lvl7pPr marL="2945276" indent="-226559" eaLnBrk="0" fontAlgn="base" hangingPunct="0">
              <a:spcBef>
                <a:spcPct val="0"/>
              </a:spcBef>
              <a:spcAft>
                <a:spcPct val="0"/>
              </a:spcAft>
              <a:defRPr kumimoji="1">
                <a:solidFill>
                  <a:schemeClr val="tx1"/>
                </a:solidFill>
                <a:latin typeface="Arial" charset="0"/>
                <a:ea typeface="ＭＳ Ｐゴシック" charset="-128"/>
              </a:defRPr>
            </a:lvl7pPr>
            <a:lvl8pPr marL="3398396" indent="-226559" eaLnBrk="0" fontAlgn="base" hangingPunct="0">
              <a:spcBef>
                <a:spcPct val="0"/>
              </a:spcBef>
              <a:spcAft>
                <a:spcPct val="0"/>
              </a:spcAft>
              <a:defRPr kumimoji="1">
                <a:solidFill>
                  <a:schemeClr val="tx1"/>
                </a:solidFill>
                <a:latin typeface="Arial" charset="0"/>
                <a:ea typeface="ＭＳ Ｐゴシック" charset="-128"/>
              </a:defRPr>
            </a:lvl8pPr>
            <a:lvl9pPr marL="3851516" indent="-226559"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06239" rtl="0" eaLnBrk="1" fontAlgn="auto" latinLnBrk="0" hangingPunct="1">
              <a:lnSpc>
                <a:spcPct val="100000"/>
              </a:lnSpc>
              <a:spcBef>
                <a:spcPts val="0"/>
              </a:spcBef>
              <a:spcAft>
                <a:spcPts val="0"/>
              </a:spcAft>
              <a:buClrTx/>
              <a:buSzTx/>
              <a:buFontTx/>
              <a:buNone/>
              <a:tabLst/>
              <a:defRPr/>
            </a:pPr>
            <a:fld id="{974EA06B-9E50-4D3D-B46B-6349D26420A7}"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906239"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8120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8150" y="803275"/>
            <a:ext cx="5810250" cy="402272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5571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8150" y="803275"/>
            <a:ext cx="5810250" cy="402272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9909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3287CDB-ABA1-42E9-B989-E9A7C189697B}"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704745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fld id="{F98B8A42-1717-433C-810E-A4B55775BBC0}"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415699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fld id="{C57A015D-E7B7-449F-A460-EEC11F180C16}"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272111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fld id="{05AC6D4B-84C0-4FBA-8FAE-6C5A39D5468B}"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4074619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77A310C-0EAC-43D1-92ED-FB986FE577CA}"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154283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日付プレースホルダー 4"/>
          <p:cNvSpPr>
            <a:spLocks noGrp="1"/>
          </p:cNvSpPr>
          <p:nvPr>
            <p:ph type="dt" sz="half" idx="10"/>
          </p:nvPr>
        </p:nvSpPr>
        <p:spPr/>
        <p:txBody>
          <a:bodyPr/>
          <a:lstStyle/>
          <a:p>
            <a:fld id="{13DAF4EB-CBAD-472E-9A0B-7EBAF809D086}" type="datetime1">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416459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7" name="日付プレースホルダー 6"/>
          <p:cNvSpPr>
            <a:spLocks noGrp="1"/>
          </p:cNvSpPr>
          <p:nvPr>
            <p:ph type="dt" sz="half" idx="10"/>
          </p:nvPr>
        </p:nvSpPr>
        <p:spPr/>
        <p:txBody>
          <a:bodyPr/>
          <a:lstStyle/>
          <a:p>
            <a:fld id="{E4C9BE28-2CDF-4A85-AE5E-C12566ECBBCD}" type="datetime1">
              <a:rPr kumimoji="1" lang="ja-JP" altLang="en-US" smtClean="0"/>
              <a:t>2018/5/15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3625373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D14228-AA1E-47E5-9399-1362BE5C7F68}" type="datetime1">
              <a:rPr kumimoji="1" lang="ja-JP" altLang="en-US" smtClean="0"/>
              <a:t>2018/5/15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181261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D0C0EA8-1BD6-4642-81A0-99B53F26647D}" type="datetime1">
              <a:rPr kumimoji="1" lang="ja-JP" altLang="en-US" smtClean="0"/>
              <a:t>2018/5/15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172504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268BE94-DF39-44F5-8432-A0DB35A374AD}" type="datetime1">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363690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422A01-DDE2-48EF-B7D7-15F07944E997}" type="datetime1">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066F23-8CCF-4E49-93DE-3F545D723103}" type="slidenum">
              <a:rPr kumimoji="1" lang="ja-JP" altLang="en-US" smtClean="0"/>
              <a:t>‹#›</a:t>
            </a:fld>
            <a:endParaRPr kumimoji="1" lang="ja-JP" altLang="en-US"/>
          </a:p>
        </p:txBody>
      </p:sp>
    </p:spTree>
    <p:extLst>
      <p:ext uri="{BB962C8B-B14F-4D97-AF65-F5344CB8AC3E}">
        <p14:creationId xmlns:p14="http://schemas.microsoft.com/office/powerpoint/2010/main" val="390471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E4C7E995-6292-4B03-A1D9-CAA3EB366AE6}" type="datetime1">
              <a:rPr kumimoji="1" lang="ja-JP" altLang="en-US" smtClean="0"/>
              <a:t>2018/5/15</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98066F23-8CCF-4E49-93DE-3F545D723103}" type="slidenum">
              <a:rPr kumimoji="1" lang="ja-JP" altLang="en-US" smtClean="0"/>
              <a:pPr/>
              <a:t>‹#›</a:t>
            </a:fld>
            <a:endParaRPr kumimoji="1" lang="ja-JP" altLang="en-US"/>
          </a:p>
        </p:txBody>
      </p:sp>
    </p:spTree>
    <p:extLst>
      <p:ext uri="{BB962C8B-B14F-4D97-AF65-F5344CB8AC3E}">
        <p14:creationId xmlns:p14="http://schemas.microsoft.com/office/powerpoint/2010/main" val="425602531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8039100" y="21551"/>
            <a:ext cx="1217000" cy="433324"/>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wrap="none">
            <a:spAutoFit/>
          </a:bodyPr>
          <a:lstStyle/>
          <a:p>
            <a:pPr defTabSz="457189">
              <a:defRPr/>
            </a:pPr>
            <a:r>
              <a:rPr kumimoji="0" lang="ja-JP" altLang="en-US" sz="110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0" lang="en-US" altLang="ja-JP" sz="110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25</a:t>
            </a:r>
            <a:r>
              <a:rPr kumimoji="0" lang="ja-JP" altLang="en-US" sz="110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年度予算</a:t>
            </a:r>
            <a:endParaRPr kumimoji="0" lang="en-US" altLang="ja-JP" sz="110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defTabSz="457189">
              <a:defRPr/>
            </a:pPr>
            <a:r>
              <a:rPr kumimoji="0" lang="ja-JP" altLang="en-US" sz="110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○○百万円</a:t>
            </a:r>
          </a:p>
        </p:txBody>
      </p:sp>
      <p:sp>
        <p:nvSpPr>
          <p:cNvPr id="28" name="Rectangle 3"/>
          <p:cNvSpPr>
            <a:spLocks noChangeArrowheads="1"/>
          </p:cNvSpPr>
          <p:nvPr/>
        </p:nvSpPr>
        <p:spPr bwMode="auto">
          <a:xfrm>
            <a:off x="892381" y="138216"/>
            <a:ext cx="8827876" cy="439615"/>
          </a:xfrm>
          <a:prstGeom prst="rect">
            <a:avLst/>
          </a:prstGeom>
          <a:noFill/>
          <a:ln w="9525">
            <a:noFill/>
            <a:miter lim="800000"/>
            <a:headEnd/>
            <a:tailEnd/>
          </a:ln>
          <a:effectLst/>
        </p:spPr>
        <p:txBody>
          <a:bodyPr anchor="ctr"/>
          <a:lstStyle/>
          <a:p>
            <a:pPr defTabSz="844062" fontAlgn="base">
              <a:lnSpc>
                <a:spcPts val="2400"/>
              </a:lnSpc>
              <a:spcBef>
                <a:spcPct val="0"/>
              </a:spcBef>
              <a:spcAft>
                <a:spcPct val="0"/>
              </a:spcAft>
              <a:defRPr/>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環境に配慮した再生可能エネルギー導入のための</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defTabSz="844062" fontAlgn="base">
              <a:lnSpc>
                <a:spcPts val="2400"/>
              </a:lnSpc>
              <a:spcBef>
                <a:spcPct val="0"/>
              </a:spcBef>
              <a:spcAft>
                <a:spcPct val="0"/>
              </a:spcAft>
              <a:defRPr/>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情報整備事業</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2463824" y="2091441"/>
            <a:ext cx="1723101" cy="404726"/>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457189">
              <a:defRPr/>
            </a:pPr>
            <a:r>
              <a:rPr kumimoji="0" lang="ja-JP" altLang="en-US" sz="1015" dirty="0">
                <a:solidFill>
                  <a:schemeClr val="tx1"/>
                </a:solidFill>
                <a:latin typeface="Cambria"/>
                <a:ea typeface="メイリオ"/>
              </a:rPr>
              <a:t>平成</a:t>
            </a:r>
            <a:r>
              <a:rPr kumimoji="0" lang="en-US" altLang="ja-JP" sz="1015" dirty="0">
                <a:solidFill>
                  <a:schemeClr val="tx1"/>
                </a:solidFill>
                <a:latin typeface="Cambria"/>
                <a:ea typeface="メイリオ"/>
              </a:rPr>
              <a:t>30</a:t>
            </a:r>
            <a:r>
              <a:rPr kumimoji="0" lang="ja-JP" altLang="en-US" sz="1015" dirty="0">
                <a:solidFill>
                  <a:schemeClr val="tx1"/>
                </a:solidFill>
                <a:latin typeface="Cambria"/>
                <a:ea typeface="メイリオ"/>
              </a:rPr>
              <a:t>年度予算（案）</a:t>
            </a:r>
            <a:endParaRPr kumimoji="0" lang="en-US" altLang="ja-JP" sz="1015" dirty="0">
              <a:solidFill>
                <a:schemeClr val="tx1"/>
              </a:solidFill>
              <a:latin typeface="Cambria"/>
              <a:ea typeface="メイリオ"/>
            </a:endParaRPr>
          </a:p>
          <a:p>
            <a:pPr defTabSz="457189">
              <a:defRPr/>
            </a:pPr>
            <a:r>
              <a:rPr kumimoji="0" lang="ja-JP" altLang="en-US" sz="1015" dirty="0">
                <a:solidFill>
                  <a:schemeClr val="tx1"/>
                </a:solidFill>
                <a:latin typeface="Cambria"/>
                <a:ea typeface="メイリオ"/>
              </a:rPr>
              <a:t>　</a:t>
            </a:r>
            <a:r>
              <a:rPr kumimoji="0" lang="en-US" altLang="ja-JP" sz="1015" dirty="0">
                <a:solidFill>
                  <a:schemeClr val="tx1"/>
                </a:solidFill>
                <a:latin typeface="Cambria"/>
                <a:ea typeface="メイリオ"/>
              </a:rPr>
              <a:t>800</a:t>
            </a:r>
            <a:r>
              <a:rPr kumimoji="0" lang="ja-JP" altLang="en-US" sz="1015" dirty="0">
                <a:solidFill>
                  <a:schemeClr val="tx1"/>
                </a:solidFill>
                <a:latin typeface="Cambria"/>
                <a:ea typeface="メイリオ"/>
              </a:rPr>
              <a:t>百万円（新規）</a:t>
            </a:r>
          </a:p>
        </p:txBody>
      </p:sp>
      <p:pic>
        <p:nvPicPr>
          <p:cNvPr id="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1" y="19056"/>
            <a:ext cx="9271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正方形/長方形 90"/>
          <p:cNvSpPr/>
          <p:nvPr/>
        </p:nvSpPr>
        <p:spPr>
          <a:xfrm>
            <a:off x="102691" y="623129"/>
            <a:ext cx="1826124" cy="3366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施策番号：</a:t>
            </a:r>
            <a:r>
              <a:rPr lang="en-US" altLang="ja-JP"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71</a:t>
            </a: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正方形/長方形 6"/>
          <p:cNvSpPr>
            <a:spLocks noChangeArrowheads="1"/>
          </p:cNvSpPr>
          <p:nvPr/>
        </p:nvSpPr>
        <p:spPr bwMode="auto">
          <a:xfrm>
            <a:off x="4947549" y="332662"/>
            <a:ext cx="5478060" cy="123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62" eaLnBrk="1" hangingPunct="1">
              <a:lnSpc>
                <a:spcPts val="2000"/>
              </a:lnSpc>
              <a:spcBef>
                <a:spcPct val="0"/>
              </a:spcBef>
              <a:spcAft>
                <a:spcPts val="277"/>
              </a:spcAft>
              <a:buClr>
                <a:srgbClr val="6F6F6F"/>
              </a:buClr>
              <a:buNone/>
              <a:defRPr/>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年度予算案</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年度からの新規事業</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p>
          <a:p>
            <a:pPr defTabSz="844062" eaLnBrk="1" hangingPunct="1">
              <a:lnSpc>
                <a:spcPts val="2000"/>
              </a:lnSpc>
              <a:spcBef>
                <a:spcPct val="0"/>
              </a:spcBef>
              <a:spcAft>
                <a:spcPts val="277"/>
              </a:spcAft>
              <a:buClr>
                <a:srgbClr val="6F6F6F"/>
              </a:buClr>
              <a:buNone/>
              <a:defRPr/>
            </a:pPr>
            <a:r>
              <a:rPr kumimoji="0" lang="zh-TW"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実施期間：</a:t>
            </a:r>
            <a:r>
              <a:rPr kumimoji="0" lang="ja-JP"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平成</a:t>
            </a:r>
            <a:r>
              <a:rPr kumimoji="0" lang="en-US" altLang="ja-JP"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30</a:t>
            </a:r>
            <a:r>
              <a:rPr kumimoji="0" lang="ja-JP"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a:t>
            </a:r>
            <a:endParaRPr kumimoji="0" lang="en-US" altLang="ja-JP"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endParaRPr>
          </a:p>
          <a:p>
            <a:pPr defTabSz="844062" eaLnBrk="1" hangingPunct="1">
              <a:lnSpc>
                <a:spcPts val="2000"/>
              </a:lnSpc>
              <a:spcBef>
                <a:spcPct val="0"/>
              </a:spcBef>
              <a:spcAft>
                <a:spcPts val="277"/>
              </a:spcAft>
              <a:buClr>
                <a:srgbClr val="6F6F6F"/>
              </a:buClr>
              <a:buNone/>
              <a:defRPr/>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担当課：</a:t>
            </a:r>
            <a:r>
              <a:rPr lang="zh-TW" altLang="en-US" sz="2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地球局事業室技術</a:t>
            </a:r>
            <a:r>
              <a:rPr lang="en-US" altLang="zh-TW" sz="2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L</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03-5521-8339</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zh-TW"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62" eaLnBrk="1" hangingPunct="1">
              <a:lnSpc>
                <a:spcPts val="2000"/>
              </a:lnSpc>
              <a:spcBef>
                <a:spcPct val="0"/>
              </a:spcBef>
              <a:spcAft>
                <a:spcPts val="277"/>
              </a:spcAft>
              <a:buClr>
                <a:srgbClr val="6F6F6F"/>
              </a:buClr>
              <a:buNone/>
              <a:defRPr/>
            </a:pP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テキスト ボックス 92"/>
          <p:cNvSpPr txBox="1"/>
          <p:nvPr/>
        </p:nvSpPr>
        <p:spPr>
          <a:xfrm>
            <a:off x="9562075" y="6525344"/>
            <a:ext cx="358452" cy="369332"/>
          </a:xfrm>
          <a:prstGeom prst="rect">
            <a:avLst/>
          </a:prstGeom>
          <a:noFill/>
        </p:spPr>
        <p:txBody>
          <a:bodyPr wrap="square" rtlCol="0">
            <a:spAutoFit/>
          </a:bodyPr>
          <a:lstStyle/>
          <a:p>
            <a:pPr algn="ctr"/>
            <a:r>
              <a:rPr lang="ja-JP" altLang="en-US"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１</a:t>
            </a:r>
          </a:p>
        </p:txBody>
      </p:sp>
      <p:sp>
        <p:nvSpPr>
          <p:cNvPr id="95" name="テキスト ボックス 94"/>
          <p:cNvSpPr txBox="1"/>
          <p:nvPr/>
        </p:nvSpPr>
        <p:spPr>
          <a:xfrm>
            <a:off x="102691" y="981916"/>
            <a:ext cx="1429320" cy="323165"/>
          </a:xfrm>
          <a:prstGeom prst="rect">
            <a:avLst/>
          </a:prstGeom>
          <a:solidFill>
            <a:schemeClr val="accent1"/>
          </a:solidFill>
        </p:spPr>
        <p:txBody>
          <a:bodyPr wrap="square" bIns="0" rtlCol="0">
            <a:spAutoFit/>
          </a:bodyPr>
          <a:lstStyle/>
          <a:p>
            <a:r>
              <a:rPr lang="ja-JP" altLang="en-US"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事業内容</a:t>
            </a:r>
          </a:p>
        </p:txBody>
      </p:sp>
      <p:sp>
        <p:nvSpPr>
          <p:cNvPr id="96" name="下矢印 93"/>
          <p:cNvSpPr/>
          <p:nvPr/>
        </p:nvSpPr>
        <p:spPr bwMode="auto">
          <a:xfrm rot="16200000">
            <a:off x="3012075" y="1661658"/>
            <a:ext cx="812943" cy="6363863"/>
          </a:xfrm>
          <a:prstGeom prst="downArrow">
            <a:avLst>
              <a:gd name="adj1" fmla="val 45241"/>
              <a:gd name="adj2"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algn="ctr" defTabSz="457189">
              <a:defRPr/>
            </a:pPr>
            <a:endParaRPr kumimoji="0" lang="ja-JP" altLang="en-US" sz="160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7" name="正方形/長方形 4"/>
          <p:cNvSpPr>
            <a:spLocks noChangeArrowheads="1"/>
          </p:cNvSpPr>
          <p:nvPr/>
        </p:nvSpPr>
        <p:spPr bwMode="auto">
          <a:xfrm>
            <a:off x="236613" y="5338632"/>
            <a:ext cx="91806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0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98" name="正方形/長方形 4"/>
          <p:cNvSpPr>
            <a:spLocks noChangeArrowheads="1"/>
          </p:cNvSpPr>
          <p:nvPr/>
        </p:nvSpPr>
        <p:spPr bwMode="auto">
          <a:xfrm>
            <a:off x="236613" y="5811708"/>
            <a:ext cx="91806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00">
                <a:latin typeface="メイリオ" panose="020B0604030504040204" pitchFamily="50" charset="-128"/>
                <a:ea typeface="メイリオ" panose="020B0604030504040204" pitchFamily="50" charset="-128"/>
                <a:cs typeface="メイリオ" panose="020B0604030504040204" pitchFamily="50" charset="-128"/>
              </a:rPr>
              <a:t>　</a:t>
            </a:r>
          </a:p>
        </p:txBody>
      </p:sp>
      <p:pic>
        <p:nvPicPr>
          <p:cNvPr id="99" name="図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4698" y="3922536"/>
            <a:ext cx="2438827" cy="145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図 3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43758" y="5393070"/>
            <a:ext cx="2389769" cy="142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テキスト ボックス 125"/>
          <p:cNvSpPr txBox="1">
            <a:spLocks noChangeArrowheads="1"/>
          </p:cNvSpPr>
          <p:nvPr/>
        </p:nvSpPr>
        <p:spPr bwMode="auto">
          <a:xfrm>
            <a:off x="6600480" y="3967987"/>
            <a:ext cx="492443" cy="2746775"/>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vert="eaVert" wrap="square" lIns="0" tIns="36000" rIns="0" bIns="0" anchor="ctr">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環境に配慮した再生可能</a:t>
            </a:r>
            <a:endParaRPr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spcBef>
                <a:spcPct val="0"/>
              </a:spcBef>
              <a:buFontTx/>
              <a:buNone/>
              <a:defRPr/>
            </a:pP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エネルギーの導入に貢献　</a:t>
            </a:r>
          </a:p>
        </p:txBody>
      </p:sp>
      <p:sp>
        <p:nvSpPr>
          <p:cNvPr id="102" name="下矢印 99"/>
          <p:cNvSpPr/>
          <p:nvPr/>
        </p:nvSpPr>
        <p:spPr bwMode="auto">
          <a:xfrm>
            <a:off x="2168046" y="5374325"/>
            <a:ext cx="1532443" cy="214916"/>
          </a:xfrm>
          <a:prstGeom prst="down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defTabSz="457189">
              <a:defRPr/>
            </a:pPr>
            <a:endParaRPr kumimoji="0"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3" name="下矢印 100"/>
          <p:cNvSpPr/>
          <p:nvPr/>
        </p:nvSpPr>
        <p:spPr bwMode="auto">
          <a:xfrm rot="16200000">
            <a:off x="3012075" y="2792931"/>
            <a:ext cx="812943" cy="6363863"/>
          </a:xfrm>
          <a:prstGeom prst="downArrow">
            <a:avLst>
              <a:gd name="adj1" fmla="val 45241"/>
              <a:gd name="adj2"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algn="ctr" defTabSz="457189">
              <a:defRPr/>
            </a:pPr>
            <a:endParaRPr kumimoji="0" lang="ja-JP" altLang="en-US" sz="160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 name="テキスト ボックス 103"/>
          <p:cNvSpPr txBox="1"/>
          <p:nvPr/>
        </p:nvSpPr>
        <p:spPr bwMode="auto">
          <a:xfrm>
            <a:off x="559409" y="5589247"/>
            <a:ext cx="5557939" cy="692497"/>
          </a:xfrm>
          <a:prstGeom prst="rect">
            <a:avLst/>
          </a:prstGeom>
          <a:solidFill>
            <a:schemeClr val="accent6">
              <a:lumMod val="20000"/>
              <a:lumOff val="80000"/>
            </a:schemeClr>
          </a:solidFill>
          <a:ln w="12700">
            <a:solidFill>
              <a:srgbClr val="002060"/>
            </a:solidFill>
          </a:ln>
        </p:spPr>
        <p:txBody>
          <a:bodyPr wrap="square" lIns="0" rIns="0" bIns="0">
            <a:spAutoFit/>
          </a:bodyPr>
          <a:lstStyle/>
          <a:p>
            <a:pPr defTabSz="457189">
              <a:defRPr/>
            </a:pPr>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（３）データベースの整備・運用等</a:t>
            </a:r>
            <a:endPar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898" indent="-88898" defTabSz="457189">
              <a:defRPr/>
            </a:pPr>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・再エネポテンシャルや環境基礎情報等をデータベースに収録</a:t>
            </a:r>
            <a:endPar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898" indent="-88898" defTabSz="457189">
              <a:defRPr/>
            </a:pPr>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・データベースの運用、更新　等</a:t>
            </a:r>
            <a:endPar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5" name="テキスト ボックス 104"/>
          <p:cNvSpPr txBox="1"/>
          <p:nvPr/>
        </p:nvSpPr>
        <p:spPr bwMode="auto">
          <a:xfrm>
            <a:off x="2096609" y="4924696"/>
            <a:ext cx="3576477" cy="448520"/>
          </a:xfrm>
          <a:prstGeom prst="rect">
            <a:avLst/>
          </a:prstGeom>
          <a:ln w="12700"/>
        </p:spPr>
        <p:style>
          <a:lnRef idx="2">
            <a:schemeClr val="dk1"/>
          </a:lnRef>
          <a:fillRef idx="1">
            <a:schemeClr val="lt1"/>
          </a:fillRef>
          <a:effectRef idx="0">
            <a:schemeClr val="dk1"/>
          </a:effectRef>
          <a:fontRef idx="minor">
            <a:schemeClr val="dk1"/>
          </a:fontRef>
        </p:style>
        <p:txBody>
          <a:bodyPr bIns="0" anchor="ctr"/>
          <a:lstStyle/>
          <a:p>
            <a:pPr marL="182558" indent="-182558" defTabSz="457189">
              <a:defRPr/>
            </a:pPr>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・調査結果や有効な調査手法等の報告</a:t>
            </a:r>
            <a:endPar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2558" indent="-182558" defTabSz="457189">
              <a:defRPr/>
            </a:pPr>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・課題等の整理　　等</a:t>
            </a:r>
          </a:p>
        </p:txBody>
      </p:sp>
      <p:sp>
        <p:nvSpPr>
          <p:cNvPr id="106" name="テキスト ボックス 105"/>
          <p:cNvSpPr txBox="1"/>
          <p:nvPr/>
        </p:nvSpPr>
        <p:spPr bwMode="auto">
          <a:xfrm>
            <a:off x="619197" y="4365104"/>
            <a:ext cx="4806888" cy="477054"/>
          </a:xfrm>
          <a:prstGeom prst="rect">
            <a:avLst/>
          </a:prstGeom>
          <a:solidFill>
            <a:schemeClr val="accent6">
              <a:lumMod val="20000"/>
              <a:lumOff val="80000"/>
            </a:schemeClr>
          </a:solidFill>
          <a:ln w="12700">
            <a:solidFill>
              <a:srgbClr val="002060"/>
            </a:solidFill>
          </a:ln>
        </p:spPr>
        <p:txBody>
          <a:bodyPr wrap="none" lIns="0" rIns="36000" bIns="0">
            <a:spAutoFit/>
          </a:bodyPr>
          <a:lstStyle/>
          <a:p>
            <a:pPr defTabSz="457189">
              <a:defRPr/>
            </a:pPr>
            <a:r>
              <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（１）再エネポテンシャル等の調査</a:t>
            </a:r>
            <a:endPar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457189">
              <a:defRPr/>
            </a:pPr>
            <a:r>
              <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（２）環境基礎情報の調査、技術手法の情報収集　等</a:t>
            </a:r>
            <a:endPar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07" name="グループ化 4"/>
          <p:cNvGrpSpPr>
            <a:grpSpLocks/>
          </p:cNvGrpSpPr>
          <p:nvPr/>
        </p:nvGrpSpPr>
        <p:grpSpPr bwMode="auto">
          <a:xfrm>
            <a:off x="236616" y="3965027"/>
            <a:ext cx="6338273" cy="394589"/>
            <a:chOff x="425450" y="4690917"/>
            <a:chExt cx="4146550" cy="207179"/>
          </a:xfrm>
        </p:grpSpPr>
        <p:cxnSp>
          <p:nvCxnSpPr>
            <p:cNvPr id="108" name="直線矢印コネクタ 107"/>
            <p:cNvCxnSpPr/>
            <p:nvPr/>
          </p:nvCxnSpPr>
          <p:spPr bwMode="auto">
            <a:xfrm>
              <a:off x="425450" y="4836071"/>
              <a:ext cx="4146550" cy="206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9" name="直線コネクタ 108"/>
            <p:cNvCxnSpPr/>
            <p:nvPr/>
          </p:nvCxnSpPr>
          <p:spPr bwMode="auto">
            <a:xfrm>
              <a:off x="1773238" y="4786771"/>
              <a:ext cx="0" cy="109737"/>
            </a:xfrm>
            <a:prstGeom prst="line">
              <a:avLst/>
            </a:prstGeom>
          </p:spPr>
          <p:style>
            <a:lnRef idx="2">
              <a:schemeClr val="dk1"/>
            </a:lnRef>
            <a:fillRef idx="0">
              <a:schemeClr val="dk1"/>
            </a:fillRef>
            <a:effectRef idx="1">
              <a:schemeClr val="dk1"/>
            </a:effectRef>
            <a:fontRef idx="minor">
              <a:schemeClr val="tx1"/>
            </a:fontRef>
          </p:style>
        </p:cxnSp>
        <p:sp>
          <p:nvSpPr>
            <p:cNvPr id="110" name="テキスト ボックス 205"/>
            <p:cNvSpPr txBox="1">
              <a:spLocks noChangeArrowheads="1"/>
            </p:cNvSpPr>
            <p:nvPr/>
          </p:nvSpPr>
          <p:spPr bwMode="auto">
            <a:xfrm>
              <a:off x="3717032" y="4709255"/>
              <a:ext cx="329889" cy="1131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H32</a:t>
              </a:r>
            </a:p>
          </p:txBody>
        </p:sp>
        <p:sp>
          <p:nvSpPr>
            <p:cNvPr id="111" name="テキスト ボックス 205"/>
            <p:cNvSpPr txBox="1">
              <a:spLocks noChangeArrowheads="1"/>
            </p:cNvSpPr>
            <p:nvPr/>
          </p:nvSpPr>
          <p:spPr bwMode="auto">
            <a:xfrm>
              <a:off x="2385140" y="4709255"/>
              <a:ext cx="323780" cy="1131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H31</a:t>
              </a:r>
              <a:endPar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12" name="直線コネクタ 111"/>
            <p:cNvCxnSpPr/>
            <p:nvPr/>
          </p:nvCxnSpPr>
          <p:spPr bwMode="auto">
            <a:xfrm>
              <a:off x="3213100" y="4788358"/>
              <a:ext cx="0" cy="109738"/>
            </a:xfrm>
            <a:prstGeom prst="line">
              <a:avLst/>
            </a:prstGeom>
          </p:spPr>
          <p:style>
            <a:lnRef idx="2">
              <a:schemeClr val="dk1"/>
            </a:lnRef>
            <a:fillRef idx="0">
              <a:schemeClr val="dk1"/>
            </a:fillRef>
            <a:effectRef idx="1">
              <a:schemeClr val="dk1"/>
            </a:effectRef>
            <a:fontRef idx="minor">
              <a:schemeClr val="tx1"/>
            </a:fontRef>
          </p:style>
        </p:cxnSp>
        <p:sp>
          <p:nvSpPr>
            <p:cNvPr id="113" name="テキスト ボックス 67"/>
            <p:cNvSpPr txBox="1">
              <a:spLocks noChangeArrowheads="1"/>
            </p:cNvSpPr>
            <p:nvPr/>
          </p:nvSpPr>
          <p:spPr bwMode="auto">
            <a:xfrm>
              <a:off x="980728" y="4690917"/>
              <a:ext cx="233860" cy="1131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H30</a:t>
              </a:r>
              <a:endPar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14" name="グループ化 6"/>
          <p:cNvGrpSpPr>
            <a:grpSpLocks/>
          </p:cNvGrpSpPr>
          <p:nvPr/>
        </p:nvGrpSpPr>
        <p:grpSpPr bwMode="auto">
          <a:xfrm>
            <a:off x="1532011" y="6290309"/>
            <a:ext cx="4450156" cy="512598"/>
            <a:chOff x="1484640" y="6902387"/>
            <a:chExt cx="3024480" cy="348905"/>
          </a:xfrm>
        </p:grpSpPr>
        <p:sp>
          <p:nvSpPr>
            <p:cNvPr id="115" name="テキスト ボックス 118"/>
            <p:cNvSpPr txBox="1">
              <a:spLocks noChangeArrowheads="1"/>
            </p:cNvSpPr>
            <p:nvPr/>
          </p:nvSpPr>
          <p:spPr bwMode="auto">
            <a:xfrm>
              <a:off x="1484640" y="7020852"/>
              <a:ext cx="3024480" cy="230440"/>
            </a:xfrm>
            <a:prstGeom prst="rect">
              <a:avLst/>
            </a:prstGeom>
            <a:solidFill>
              <a:srgbClr val="FFFF00">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調査結果等を逐次公表</a:t>
              </a:r>
              <a:endParaRPr lang="en-US" altLang="ja-JP" sz="16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6" name="V 字形矢印 113"/>
            <p:cNvSpPr/>
            <p:nvPr/>
          </p:nvSpPr>
          <p:spPr bwMode="auto">
            <a:xfrm rot="5589881" flipV="1">
              <a:off x="1690155" y="6863575"/>
              <a:ext cx="112894" cy="190518"/>
            </a:xfrm>
            <a:prstGeom prst="notchedRightArrow">
              <a:avLst>
                <a:gd name="adj1" fmla="val 48586"/>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7" name="V 字形矢印 114"/>
            <p:cNvSpPr/>
            <p:nvPr/>
          </p:nvSpPr>
          <p:spPr bwMode="auto">
            <a:xfrm rot="5589881" flipV="1">
              <a:off x="3130953" y="6862780"/>
              <a:ext cx="111303" cy="190518"/>
            </a:xfrm>
            <a:prstGeom prst="notchedRightArrow">
              <a:avLst>
                <a:gd name="adj1" fmla="val 48586"/>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8" name="V 字形矢印 115"/>
            <p:cNvSpPr/>
            <p:nvPr/>
          </p:nvSpPr>
          <p:spPr bwMode="auto">
            <a:xfrm rot="5589881" flipV="1">
              <a:off x="4339157" y="6862780"/>
              <a:ext cx="111303" cy="190518"/>
            </a:xfrm>
            <a:prstGeom prst="notchedRightArrow">
              <a:avLst>
                <a:gd name="adj1" fmla="val 48586"/>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19" name="曲折矢印 116"/>
          <p:cNvSpPr/>
          <p:nvPr/>
        </p:nvSpPr>
        <p:spPr bwMode="auto">
          <a:xfrm flipV="1">
            <a:off x="1316117" y="4786177"/>
            <a:ext cx="742861" cy="299013"/>
          </a:xfrm>
          <a:prstGeom prst="bentArrow">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正方形/長方形 93"/>
          <p:cNvSpPr/>
          <p:nvPr/>
        </p:nvSpPr>
        <p:spPr>
          <a:xfrm>
            <a:off x="102695" y="1265661"/>
            <a:ext cx="9745267" cy="2432323"/>
          </a:xfrm>
          <a:prstGeom prst="rect">
            <a:avLst/>
          </a:prstGeom>
          <a:ln>
            <a:solidFill>
              <a:schemeClr val="accent1"/>
            </a:solidFill>
          </a:ln>
        </p:spPr>
        <p:txBody>
          <a:bodyPr wrap="square" lIns="0" tIns="72000" rIns="0" bIns="0">
            <a:spAutoFit/>
          </a:bodyPr>
          <a:lstStyle/>
          <a:p>
            <a:pPr marL="174621" indent="-174621">
              <a:lnSpc>
                <a:spcPts val="16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（１）</a:t>
            </a: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再生可能エネルギーポテンシャル等調査</a:t>
            </a:r>
          </a:p>
          <a:p>
            <a:pPr indent="174621">
              <a:lnSpc>
                <a:spcPts val="1600"/>
              </a:lnSpc>
            </a:pP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地方公共団体</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による</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再生可能エネルギーの導入促進計画</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等の</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立案</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や</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、事業者の計画立案にあたり、</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活用可能な</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再生可能エネルギーのポテンシャル情報等を広く収集し、整理</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します</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spcBef>
                <a:spcPts val="12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（２）</a:t>
            </a: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再生可能エネルギー導入に係る環境配慮に必要な環境基礎情報の調査等</a:t>
            </a:r>
          </a:p>
          <a:p>
            <a:pPr indent="87311">
              <a:lnSpc>
                <a:spcPts val="1600"/>
              </a:lnSpc>
            </a:pP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再生可能エネルギーの導入の際に環境に配慮するために必要な情報として、陸域及び海域の動植物の分布等に関する調査</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植生図の整備、海鳥類、藻場等の分布、海域の利用状況</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実態等</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を行</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います</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また</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、海域</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環境影響評価等に活用可能な</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技術</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手法</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開発に向けた情報収集・整理を行</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います</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a:lnSpc>
                <a:spcPts val="1600"/>
              </a:lnSpc>
              <a:spcBef>
                <a:spcPts val="12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（３）</a:t>
            </a: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データベースの整備・運用等</a:t>
            </a:r>
          </a:p>
          <a:p>
            <a:pPr indent="87311">
              <a:lnSpc>
                <a:spcPts val="16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（１）</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及び</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（２）</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において収集した情報を</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わかりやすく効果的に提供するため</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データベース</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化し、そのシステムの</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運用・保守管理を行</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います</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また</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、必要に応じ</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て</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情報の追加や更新などを行い、継続的な利用状況の調査等を行</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います</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7" name="正方形/長方形 36"/>
          <p:cNvSpPr/>
          <p:nvPr/>
        </p:nvSpPr>
        <p:spPr>
          <a:xfrm>
            <a:off x="8699318" y="49967"/>
            <a:ext cx="1129651" cy="315591"/>
          </a:xfrm>
          <a:prstGeom prst="rect">
            <a:avLst/>
          </a:prstGeom>
          <a:gradFill>
            <a:gsLst>
              <a:gs pos="0">
                <a:srgbClr val="BCBCBC"/>
              </a:gs>
              <a:gs pos="35000">
                <a:srgbClr val="D0D0D0"/>
              </a:gs>
              <a:gs pos="100000">
                <a:srgbClr val="EDEDED"/>
              </a:gs>
            </a:gsLst>
            <a:lin ang="16200000" scaled="0"/>
          </a:gradFill>
          <a:ln>
            <a:noFill/>
          </a:ln>
        </p:spPr>
        <p:style>
          <a:lnRef idx="1">
            <a:schemeClr val="dk1"/>
          </a:lnRef>
          <a:fillRef idx="2">
            <a:schemeClr val="dk1"/>
          </a:fillRef>
          <a:effectRef idx="1">
            <a:schemeClr val="dk1"/>
          </a:effectRef>
          <a:fontRef idx="minor">
            <a:schemeClr val="dk1"/>
          </a:fontRef>
        </p:style>
        <p:txBody>
          <a:bodyPr rtlCol="0" anchor="t"/>
          <a:lstStyle/>
          <a:p>
            <a:pPr algn="ctr" defTabSz="844314">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委託</a:t>
            </a:r>
          </a:p>
        </p:txBody>
      </p:sp>
    </p:spTree>
    <p:extLst>
      <p:ext uri="{BB962C8B-B14F-4D97-AF65-F5344CB8AC3E}">
        <p14:creationId xmlns:p14="http://schemas.microsoft.com/office/powerpoint/2010/main" val="2310700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a:spLocks noChangeArrowheads="1"/>
          </p:cNvSpPr>
          <p:nvPr/>
        </p:nvSpPr>
        <p:spPr bwMode="auto">
          <a:xfrm>
            <a:off x="380999" y="128895"/>
            <a:ext cx="9144000" cy="523220"/>
          </a:xfrm>
          <a:prstGeom prst="rect">
            <a:avLst/>
          </a:prstGeom>
          <a:noFill/>
          <a:extLst/>
        </p:spPr>
        <p:txBody>
          <a:bodyPr wrap="square" rtlCol="0">
            <a:spAutoFit/>
          </a:bodyPr>
          <a:lstStyle>
            <a:defPPr>
              <a:defRPr lang="en-US"/>
            </a:defPPr>
            <a:lvl1pPr algn="ctr">
              <a:defRPr kumimoji="1" sz="3200">
                <a:latin typeface="メイリオ" panose="020B0604030504040204" pitchFamily="50" charset="-128"/>
                <a:ea typeface="メイリオ" panose="020B0604030504040204" pitchFamily="50" charset="-128"/>
              </a:defRPr>
            </a:lvl1pPr>
          </a:lstStyle>
          <a:p>
            <a:pPr defTabSz="457189"/>
            <a:r>
              <a:rPr lang="ja-JP" altLang="en-US" sz="2800" b="1" dirty="0">
                <a:solidFill>
                  <a:prstClr val="black"/>
                </a:solidFill>
                <a:cs typeface="メイリオ" pitchFamily="50" charset="-128"/>
              </a:rPr>
              <a:t>洋上風力に関する環境情報整備の必要性</a:t>
            </a:r>
          </a:p>
        </p:txBody>
      </p:sp>
      <p:sp>
        <p:nvSpPr>
          <p:cNvPr id="22" name="正方形/長方形 13"/>
          <p:cNvSpPr>
            <a:spLocks noChangeArrowheads="1"/>
          </p:cNvSpPr>
          <p:nvPr/>
        </p:nvSpPr>
        <p:spPr bwMode="auto">
          <a:xfrm>
            <a:off x="200472" y="925472"/>
            <a:ext cx="9505056" cy="1200329"/>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wrap="square">
            <a:spAutoFit/>
          </a:bodyPr>
          <a:lstStyle/>
          <a:p>
            <a:pPr marL="263764" indent="-263764" defTabSz="844062" fontAlgn="base">
              <a:spcBef>
                <a:spcPct val="0"/>
              </a:spcBef>
              <a:spcAft>
                <a:spcPct val="0"/>
              </a:spcAft>
              <a:buFont typeface="Wingdings" panose="05000000000000000000" pitchFamily="2" charset="2"/>
              <a:buChar char="l"/>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地域の自然環境との調和が求められるが、特に海洋環境におけ</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る環境基礎情報が乏しい。</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63764" indent="-263764" defTabSz="844062" fontAlgn="base">
              <a:spcBef>
                <a:spcPct val="0"/>
              </a:spcBef>
              <a:spcAft>
                <a:spcPct val="0"/>
              </a:spcAft>
              <a:buFont typeface="Wingdings" panose="05000000000000000000" pitchFamily="2" charset="2"/>
              <a:buChar char="l"/>
              <a:defRPr/>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風力発電も含め、多くの再生可能エネルギー種において地域住民とのトラブルが起きている。</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63764" indent="-263764" defTabSz="844062" fontAlgn="base">
              <a:spcBef>
                <a:spcPct val="0"/>
              </a:spcBef>
              <a:spcAft>
                <a:spcPct val="0"/>
              </a:spcAft>
              <a:buFont typeface="Wingdings" panose="05000000000000000000" pitchFamily="2" charset="2"/>
              <a:buChar char="l"/>
              <a:defRPr/>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また、開発による地域メリットが見通せず、地域合意に至らないケースも多い。</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10"/>
          <p:cNvSpPr>
            <a:spLocks noChangeArrowheads="1"/>
          </p:cNvSpPr>
          <p:nvPr/>
        </p:nvSpPr>
        <p:spPr bwMode="auto">
          <a:xfrm>
            <a:off x="381006" y="548681"/>
            <a:ext cx="5982203" cy="37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defTabSz="844062" fontAlgn="base">
              <a:lnSpc>
                <a:spcPct val="100000"/>
              </a:lnSpc>
              <a:spcBef>
                <a:spcPct val="0"/>
              </a:spcBef>
              <a:spcAft>
                <a:spcPct val="0"/>
              </a:spcAft>
              <a:buNone/>
              <a:defRPr/>
            </a:pPr>
            <a:r>
              <a:rPr lang="ja-JP" altLang="en-US" sz="1847" b="1" dirty="0">
                <a:solidFill>
                  <a:srgbClr val="3616F6"/>
                </a:solidFill>
                <a:latin typeface="メイリオ" panose="020B0604030504040204" pitchFamily="50" charset="-128"/>
                <a:ea typeface="メイリオ" panose="020B0604030504040204" pitchFamily="50" charset="-128"/>
                <a:cs typeface="メイリオ" panose="020B0604030504040204" pitchFamily="50" charset="-128"/>
              </a:rPr>
              <a:t>■環境・地域との調和を図った導入プロセスの必要性</a:t>
            </a:r>
          </a:p>
        </p:txBody>
      </p:sp>
      <p:sp>
        <p:nvSpPr>
          <p:cNvPr id="28" name="右矢印 14"/>
          <p:cNvSpPr/>
          <p:nvPr/>
        </p:nvSpPr>
        <p:spPr>
          <a:xfrm rot="5400000">
            <a:off x="4726184" y="1797713"/>
            <a:ext cx="299552" cy="128351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844062" fontAlgn="base">
              <a:spcBef>
                <a:spcPct val="0"/>
              </a:spcBef>
              <a:spcAft>
                <a:spcPct val="0"/>
              </a:spcAft>
              <a:defRPr/>
            </a:pPr>
            <a:endParaRPr lang="ja-JP" altLang="en-US" sz="1663">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13"/>
          <p:cNvSpPr>
            <a:spLocks noChangeArrowheads="1"/>
          </p:cNvSpPr>
          <p:nvPr/>
        </p:nvSpPr>
        <p:spPr bwMode="auto">
          <a:xfrm>
            <a:off x="541752" y="2621445"/>
            <a:ext cx="8983253" cy="40717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263764" indent="-263764" defTabSz="844062" fontAlgn="base">
              <a:spcBef>
                <a:spcPct val="0"/>
              </a:spcBef>
              <a:spcAft>
                <a:spcPct val="0"/>
              </a:spcAft>
              <a:buFont typeface="Wingdings" panose="05000000000000000000" pitchFamily="2" charset="2"/>
              <a:buChar char="l"/>
              <a:defRPr/>
            </a:pPr>
            <a:r>
              <a:rPr lang="ja-JP" altLang="en-US" sz="1847"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洋上風力発電所に係る環境影響評価や地域合意などに必要な環境基礎情報を整備し、公表することで、環境保全と両立した円滑な導入を後押しすることができる</a:t>
            </a:r>
            <a:r>
              <a:rPr lang="ja-JP" altLang="en-US" sz="184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4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3764" indent="-263764" defTabSz="844062" fontAlgn="base">
              <a:spcBef>
                <a:spcPct val="0"/>
              </a:spcBef>
              <a:spcAft>
                <a:spcPct val="0"/>
              </a:spcAft>
              <a:buFont typeface="Wingdings" panose="05000000000000000000" pitchFamily="2" charset="2"/>
              <a:buChar char="l"/>
              <a:defRPr/>
            </a:pPr>
            <a:endParaRPr lang="en-US" altLang="ja-JP" sz="184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3764" indent="-263764" defTabSz="844062" fontAlgn="base">
              <a:spcBef>
                <a:spcPct val="0"/>
              </a:spcBef>
              <a:spcAft>
                <a:spcPct val="0"/>
              </a:spcAft>
              <a:buFont typeface="Wingdings" panose="05000000000000000000" pitchFamily="2" charset="2"/>
              <a:buChar char="l"/>
              <a:defRPr/>
            </a:pPr>
            <a:endParaRPr lang="en-US" altLang="ja-JP" sz="184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3764" indent="-263764" defTabSz="844062" fontAlgn="base">
              <a:spcBef>
                <a:spcPct val="0"/>
              </a:spcBef>
              <a:spcAft>
                <a:spcPct val="0"/>
              </a:spcAft>
              <a:buFont typeface="Wingdings" panose="05000000000000000000" pitchFamily="2" charset="2"/>
              <a:buChar char="l"/>
              <a:defRPr/>
            </a:pPr>
            <a:endParaRPr lang="en-US" altLang="ja-JP" sz="184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3764" indent="-263764" defTabSz="844062" fontAlgn="base">
              <a:spcBef>
                <a:spcPct val="0"/>
              </a:spcBef>
              <a:spcAft>
                <a:spcPct val="0"/>
              </a:spcAft>
              <a:buFont typeface="Wingdings" panose="05000000000000000000" pitchFamily="2" charset="2"/>
              <a:buChar char="l"/>
              <a:defRPr/>
            </a:pPr>
            <a:endParaRPr lang="en-US" altLang="ja-JP" sz="184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3764" indent="-263764" defTabSz="844062" fontAlgn="base">
              <a:spcBef>
                <a:spcPct val="0"/>
              </a:spcBef>
              <a:spcAft>
                <a:spcPct val="0"/>
              </a:spcAft>
              <a:buFont typeface="Wingdings" panose="05000000000000000000" pitchFamily="2" charset="2"/>
              <a:buChar char="l"/>
              <a:defRPr/>
            </a:pPr>
            <a:endParaRPr lang="en-US" altLang="ja-JP" sz="184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3764" indent="-263764" defTabSz="844062" fontAlgn="base">
              <a:spcBef>
                <a:spcPct val="0"/>
              </a:spcBef>
              <a:spcAft>
                <a:spcPct val="0"/>
              </a:spcAft>
              <a:buFont typeface="Wingdings" panose="05000000000000000000" pitchFamily="2" charset="2"/>
              <a:buChar char="l"/>
              <a:defRPr/>
            </a:pPr>
            <a:endParaRPr lang="en-US" altLang="ja-JP" sz="184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3764" indent="-263764" defTabSz="844062" fontAlgn="base">
              <a:spcBef>
                <a:spcPct val="0"/>
              </a:spcBef>
              <a:spcAft>
                <a:spcPct val="0"/>
              </a:spcAft>
              <a:buFont typeface="Wingdings" panose="05000000000000000000" pitchFamily="2" charset="2"/>
              <a:buChar char="l"/>
              <a:defRPr/>
            </a:pPr>
            <a:endParaRPr lang="en-US" altLang="ja-JP" sz="184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3764" indent="-263764" defTabSz="844062" fontAlgn="base">
              <a:spcBef>
                <a:spcPct val="0"/>
              </a:spcBef>
              <a:spcAft>
                <a:spcPct val="0"/>
              </a:spcAft>
              <a:buFont typeface="Wingdings" panose="05000000000000000000" pitchFamily="2" charset="2"/>
              <a:buChar char="l"/>
              <a:defRPr/>
            </a:pPr>
            <a:endParaRPr lang="en-US" altLang="ja-JP" sz="184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62" fontAlgn="base">
              <a:spcBef>
                <a:spcPct val="0"/>
              </a:spcBef>
              <a:spcAft>
                <a:spcPct val="0"/>
              </a:spcAft>
              <a:defRPr/>
            </a:pPr>
            <a:endParaRPr lang="en-US" altLang="ja-JP" sz="184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62" fontAlgn="base">
              <a:spcBef>
                <a:spcPct val="0"/>
              </a:spcBef>
              <a:spcAft>
                <a:spcPct val="0"/>
              </a:spcAft>
              <a:defRPr/>
            </a:pPr>
            <a:endParaRPr lang="en-US" altLang="ja-JP" sz="184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62" fontAlgn="base">
              <a:spcBef>
                <a:spcPct val="0"/>
              </a:spcBef>
              <a:spcAft>
                <a:spcPct val="0"/>
              </a:spcAft>
              <a:defRPr/>
            </a:pPr>
            <a:endParaRPr lang="en-US" altLang="ja-JP" sz="184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3764" indent="-263764" defTabSz="844062" fontAlgn="base">
              <a:spcBef>
                <a:spcPct val="0"/>
              </a:spcBef>
              <a:spcAft>
                <a:spcPct val="0"/>
              </a:spcAft>
              <a:buFont typeface="Wingdings" panose="05000000000000000000" pitchFamily="2" charset="2"/>
              <a:buChar char="l"/>
              <a:defRPr/>
            </a:pPr>
            <a:endParaRPr lang="en-US" altLang="ja-JP" sz="184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 name="図 29"/>
          <p:cNvPicPr>
            <a:picLocks noChangeAspect="1"/>
          </p:cNvPicPr>
          <p:nvPr/>
        </p:nvPicPr>
        <p:blipFill>
          <a:blip r:embed="rId3"/>
          <a:stretch>
            <a:fillRect/>
          </a:stretch>
        </p:blipFill>
        <p:spPr>
          <a:xfrm>
            <a:off x="831937" y="3225323"/>
            <a:ext cx="3031257" cy="3425711"/>
          </a:xfrm>
          <a:prstGeom prst="rect">
            <a:avLst/>
          </a:prstGeom>
        </p:spPr>
      </p:pic>
      <p:sp>
        <p:nvSpPr>
          <p:cNvPr id="31" name="角丸四角形吹き出し 17"/>
          <p:cNvSpPr/>
          <p:nvPr/>
        </p:nvSpPr>
        <p:spPr>
          <a:xfrm>
            <a:off x="1020990" y="5831598"/>
            <a:ext cx="2732023" cy="536017"/>
          </a:xfrm>
          <a:prstGeom prst="wedgeRoundRectCallout">
            <a:avLst>
              <a:gd name="adj1" fmla="val -47287"/>
              <a:gd name="adj2" fmla="val 22599"/>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defTabSz="844062" fontAlgn="base">
              <a:spcBef>
                <a:spcPct val="0"/>
              </a:spcBef>
              <a:spcAft>
                <a:spcPct val="0"/>
              </a:spcAft>
              <a:defRPr/>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イギリスでは国主導で環境情報の整備・アセスメントを実施</a:t>
            </a:r>
          </a:p>
        </p:txBody>
      </p:sp>
      <p:pic>
        <p:nvPicPr>
          <p:cNvPr id="32" name="図 3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8777" y="5165570"/>
            <a:ext cx="3559400" cy="1451763"/>
          </a:xfrm>
          <a:prstGeom prst="rect">
            <a:avLst/>
          </a:prstGeom>
          <a:noFill/>
          <a:ln>
            <a:solidFill>
              <a:schemeClr val="tx1"/>
            </a:solidFill>
          </a:ln>
        </p:spPr>
      </p:pic>
      <p:pic>
        <p:nvPicPr>
          <p:cNvPr id="33" name="図 3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4379" y="4149526"/>
            <a:ext cx="3528215" cy="1337203"/>
          </a:xfrm>
          <a:prstGeom prst="rect">
            <a:avLst/>
          </a:prstGeom>
          <a:noFill/>
          <a:ln>
            <a:solidFill>
              <a:schemeClr val="tx1"/>
            </a:solidFill>
          </a:ln>
        </p:spPr>
      </p:pic>
      <p:pic>
        <p:nvPicPr>
          <p:cNvPr id="34" name="図 3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4376" y="3266651"/>
            <a:ext cx="3497031" cy="1336692"/>
          </a:xfrm>
          <a:prstGeom prst="rect">
            <a:avLst/>
          </a:prstGeom>
          <a:noFill/>
          <a:ln>
            <a:solidFill>
              <a:schemeClr val="tx1"/>
            </a:solidFill>
          </a:ln>
        </p:spPr>
      </p:pic>
      <p:sp>
        <p:nvSpPr>
          <p:cNvPr id="35" name="角丸四角形吹き出し 22"/>
          <p:cNvSpPr/>
          <p:nvPr/>
        </p:nvSpPr>
        <p:spPr>
          <a:xfrm>
            <a:off x="6523238" y="5248561"/>
            <a:ext cx="2875995" cy="1380299"/>
          </a:xfrm>
          <a:prstGeom prst="wedgeRoundRectCallout">
            <a:avLst>
              <a:gd name="adj1" fmla="val -47287"/>
              <a:gd name="adj2" fmla="val 22599"/>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defTabSz="844062" fontAlgn="base">
              <a:spcBef>
                <a:spcPct val="0"/>
              </a:spcBef>
              <a:spcAft>
                <a:spcPct val="0"/>
              </a:spcAft>
              <a:defRPr/>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スペインでは風況情報、自然保護区、海洋ゾーニングエリア等のマップ上で閲覧できる情報発信サイトを公開し、事業の導入促進を図っている。</a:t>
            </a:r>
            <a:endPar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62" fontAlgn="base">
              <a:spcBef>
                <a:spcPct val="0"/>
              </a:spcBef>
              <a:spcAft>
                <a:spcPct val="0"/>
              </a:spcAft>
              <a:defRPr/>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（他国も近いサイトを公開）</a:t>
            </a:r>
            <a:endPar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吹き出し 23"/>
          <p:cNvSpPr/>
          <p:nvPr/>
        </p:nvSpPr>
        <p:spPr>
          <a:xfrm>
            <a:off x="4745740" y="3745635"/>
            <a:ext cx="1215379" cy="330708"/>
          </a:xfrm>
          <a:prstGeom prst="wedgeRoundRectCallout">
            <a:avLst>
              <a:gd name="adj1" fmla="val -47287"/>
              <a:gd name="adj2" fmla="val 22599"/>
              <a:gd name="adj3" fmla="val 16667"/>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844062" fontAlgn="base">
              <a:spcBef>
                <a:spcPct val="0"/>
              </a:spcBef>
              <a:spcAft>
                <a:spcPct val="0"/>
              </a:spcAft>
              <a:defRPr/>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風況データ</a:t>
            </a:r>
            <a:endPar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吹き出し 24"/>
          <p:cNvSpPr/>
          <p:nvPr/>
        </p:nvSpPr>
        <p:spPr>
          <a:xfrm>
            <a:off x="4775463" y="4963908"/>
            <a:ext cx="1185655" cy="484751"/>
          </a:xfrm>
          <a:prstGeom prst="wedgeRoundRectCallout">
            <a:avLst>
              <a:gd name="adj1" fmla="val -47287"/>
              <a:gd name="adj2" fmla="val 22599"/>
              <a:gd name="adj3" fmla="val 16667"/>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844062" fontAlgn="base">
              <a:spcBef>
                <a:spcPct val="0"/>
              </a:spcBef>
              <a:spcAft>
                <a:spcPct val="0"/>
              </a:spcAft>
              <a:defRPr/>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ゾーニングデータ</a:t>
            </a:r>
            <a:endPar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角丸四角形吹き出し 25"/>
          <p:cNvSpPr/>
          <p:nvPr/>
        </p:nvSpPr>
        <p:spPr>
          <a:xfrm>
            <a:off x="4775466" y="5852450"/>
            <a:ext cx="1028607" cy="484751"/>
          </a:xfrm>
          <a:prstGeom prst="wedgeRoundRectCallout">
            <a:avLst>
              <a:gd name="adj1" fmla="val -47287"/>
              <a:gd name="adj2" fmla="val 22599"/>
              <a:gd name="adj3" fmla="val 16667"/>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844062" fontAlgn="base">
              <a:spcBef>
                <a:spcPct val="0"/>
              </a:spcBef>
              <a:spcAft>
                <a:spcPct val="0"/>
              </a:spcAft>
              <a:defRPr/>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保護地域データ</a:t>
            </a:r>
            <a:endParaRPr lang="en-US" altLang="ja-JP"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p:cNvSpPr txBox="1"/>
          <p:nvPr/>
        </p:nvSpPr>
        <p:spPr>
          <a:xfrm>
            <a:off x="9489505" y="6525344"/>
            <a:ext cx="358452" cy="369332"/>
          </a:xfrm>
          <a:prstGeom prst="rect">
            <a:avLst/>
          </a:prstGeom>
          <a:noFill/>
        </p:spPr>
        <p:txBody>
          <a:bodyPr wrap="square" rtlCol="0">
            <a:spAutoFit/>
          </a:bodyPr>
          <a:lstStyle/>
          <a:p>
            <a:pPr algn="ctr"/>
            <a:r>
              <a:rPr lang="en-US" altLang="ja-JP" b="1" dirty="0">
                <a:solidFill>
                  <a:schemeClr val="bg1">
                    <a:lumMod val="50000"/>
                  </a:schemeClr>
                </a:solidFill>
                <a:latin typeface="メイリオ" pitchFamily="50" charset="-128"/>
                <a:ea typeface="メイリオ" pitchFamily="50" charset="-128"/>
                <a:cs typeface="メイリオ" pitchFamily="50" charset="-128"/>
              </a:rPr>
              <a:t>2</a:t>
            </a:r>
            <a:endParaRPr lang="ja-JP" altLang="en-US" b="1" dirty="0">
              <a:solidFill>
                <a:schemeClr val="bg1">
                  <a:lumMod val="50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218239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3"/>
          <p:cNvSpPr txBox="1">
            <a:spLocks noChangeArrowheads="1"/>
          </p:cNvSpPr>
          <p:nvPr/>
        </p:nvSpPr>
        <p:spPr bwMode="auto">
          <a:xfrm>
            <a:off x="0" y="8770"/>
            <a:ext cx="9906000" cy="498463"/>
          </a:xfrm>
          <a:prstGeom prst="rect">
            <a:avLst/>
          </a:prstGeom>
          <a:ln>
            <a:noFill/>
          </a:ln>
          <a:extLst/>
        </p:spPr>
        <p:style>
          <a:lnRef idx="2">
            <a:schemeClr val="dk1"/>
          </a:lnRef>
          <a:fillRef idx="1">
            <a:schemeClr val="lt1"/>
          </a:fillRef>
          <a:effectRef idx="0">
            <a:schemeClr val="dk1"/>
          </a:effectRef>
          <a:fontRef idx="minor">
            <a:schemeClr val="dk1"/>
          </a:fontRef>
        </p:style>
        <p:txBody>
          <a:bodyPr lIns="84399" tIns="132923" rIns="84399" bIns="42199"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fontAlgn="base">
              <a:spcBef>
                <a:spcPct val="0"/>
              </a:spcBef>
              <a:spcAft>
                <a:spcPct val="0"/>
              </a:spcAft>
              <a:buFontTx/>
              <a:buNone/>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整備する環境基礎情報の例　　①海鳥の生息分布実態把握</a:t>
            </a:r>
            <a:endParaRPr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p:cNvPicPr>
            <a:picLocks noChangeAspect="1"/>
          </p:cNvPicPr>
          <p:nvPr/>
        </p:nvPicPr>
        <p:blipFill>
          <a:blip r:embed="rId3"/>
          <a:stretch>
            <a:fillRect/>
          </a:stretch>
        </p:blipFill>
        <p:spPr>
          <a:xfrm>
            <a:off x="150651" y="735416"/>
            <a:ext cx="9541067" cy="5974599"/>
          </a:xfrm>
          <a:prstGeom prst="rect">
            <a:avLst/>
          </a:prstGeom>
        </p:spPr>
      </p:pic>
      <p:sp>
        <p:nvSpPr>
          <p:cNvPr id="13" name="テキスト ボックス 12"/>
          <p:cNvSpPr txBox="1"/>
          <p:nvPr/>
        </p:nvSpPr>
        <p:spPr>
          <a:xfrm>
            <a:off x="467175" y="2564906"/>
            <a:ext cx="3443119" cy="1477328"/>
          </a:xfrm>
          <a:prstGeom prst="rect">
            <a:avLst/>
          </a:prstGeom>
          <a:solidFill>
            <a:schemeClr val="bg1"/>
          </a:solidFill>
          <a:ln w="28575">
            <a:solidFill>
              <a:schemeClr val="accent6"/>
            </a:solidFill>
          </a:ln>
        </p:spPr>
        <p:txBody>
          <a:bodyPr wrap="squar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海鳥の集団繁殖地等の周辺海域において、生息環境を保護すべき海域、洋上風力発電と共存が可能な条件等の情報を、あらかじめ整備することが急務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476394" y="910469"/>
            <a:ext cx="3433993" cy="1200329"/>
          </a:xfrm>
          <a:prstGeom prst="rect">
            <a:avLst/>
          </a:prstGeom>
          <a:solidFill>
            <a:srgbClr val="FFFFFF"/>
          </a:solidFill>
          <a:ln w="28575">
            <a:solidFill>
              <a:schemeClr val="accent6"/>
            </a:solidFill>
            <a:prstDash val="sysDot"/>
          </a:ln>
        </p:spPr>
        <p:txBody>
          <a:bodyPr wrap="squar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風力発電のポテンシャルが高い東北、北海道の海域は、</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マリーン</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IBA</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（海鳥の重要生息地）として選定されている。</a:t>
            </a:r>
          </a:p>
        </p:txBody>
      </p:sp>
      <p:sp>
        <p:nvSpPr>
          <p:cNvPr id="16" name="下矢印 8"/>
          <p:cNvSpPr/>
          <p:nvPr/>
        </p:nvSpPr>
        <p:spPr>
          <a:xfrm>
            <a:off x="1784656" y="2204865"/>
            <a:ext cx="561627" cy="288032"/>
          </a:xfrm>
          <a:prstGeom prst="downArrow">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9553673" y="6525344"/>
            <a:ext cx="358452" cy="369332"/>
          </a:xfrm>
          <a:prstGeom prst="rect">
            <a:avLst/>
          </a:prstGeom>
          <a:noFill/>
        </p:spPr>
        <p:txBody>
          <a:bodyPr wrap="square" rtlCol="0">
            <a:spAutoFit/>
          </a:bodyPr>
          <a:lstStyle/>
          <a:p>
            <a:pPr algn="ctr">
              <a:defRPr/>
            </a:pPr>
            <a:r>
              <a:rPr kumimoji="0" lang="ja-JP" altLang="en-US" b="1" kern="0" dirty="0">
                <a:solidFill>
                  <a:sysClr val="window" lastClr="FFFFFF">
                    <a:lumMod val="50000"/>
                  </a:sysClr>
                </a:solidFill>
                <a:latin typeface="メイリオ" panose="020B0604030504040204" pitchFamily="50" charset="-128"/>
                <a:ea typeface="メイリオ" panose="020B0604030504040204" pitchFamily="50" charset="-128"/>
                <a:cs typeface="メイリオ" panose="020B0604030504040204" pitchFamily="50" charset="-128"/>
              </a:rPr>
              <a:t>３</a:t>
            </a:r>
            <a:endParaRPr lang="ja-JP" altLang="en-US" b="1" kern="0" dirty="0">
              <a:solidFill>
                <a:sysClr val="window" lastClr="FFFFFF">
                  <a:lumMod val="50000"/>
                </a:sys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8" name="グループ化 17"/>
          <p:cNvGrpSpPr/>
          <p:nvPr/>
        </p:nvGrpSpPr>
        <p:grpSpPr>
          <a:xfrm>
            <a:off x="4953006" y="4771020"/>
            <a:ext cx="4651235" cy="1938992"/>
            <a:chOff x="4953000" y="3482132"/>
            <a:chExt cx="4651235" cy="1938991"/>
          </a:xfrm>
        </p:grpSpPr>
        <p:sp>
          <p:nvSpPr>
            <p:cNvPr id="19" name="テキスト ボックス 18"/>
            <p:cNvSpPr txBox="1"/>
            <p:nvPr/>
          </p:nvSpPr>
          <p:spPr>
            <a:xfrm>
              <a:off x="4953000" y="3482132"/>
              <a:ext cx="4651235" cy="1938991"/>
            </a:xfrm>
            <a:prstGeom prst="rect">
              <a:avLst/>
            </a:prstGeom>
            <a:solidFill>
              <a:schemeClr val="bg1"/>
            </a:solidFill>
            <a:ln w="28575">
              <a:solidFill>
                <a:schemeClr val="accent6"/>
              </a:solidFill>
            </a:ln>
          </p:spPr>
          <p:txBody>
            <a:bodyPr wrap="square" rtlCol="0">
              <a:spAutoFit/>
            </a:bodyPr>
            <a:lstStyle/>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マリーン</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IBA</a:t>
              </a:r>
            </a:p>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Marine Important Bird and Biodiversity Areas: </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海鳥の重要生息地）</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（図中　　のエリア）</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IBA</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Important Bird and Biodiversity Areas</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重要野鳥生息地）は、世界共通の基準で選定した鳥類にとっての重要な生息地で、国や地域の保護区等の設定等に利用されている。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マリーン</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IBA</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はその海域版で、海洋における食物連鎖の上位に位置する海鳥を指標とすることで、生物多様性や環境保全において重要な海域を選定したもの。</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楕円 19"/>
            <p:cNvSpPr/>
            <p:nvPr/>
          </p:nvSpPr>
          <p:spPr>
            <a:xfrm rot="900000">
              <a:off x="5549290" y="4032548"/>
              <a:ext cx="180000" cy="180000"/>
            </a:xfrm>
            <a:prstGeom prst="ellipse">
              <a:avLst/>
            </a:prstGeom>
            <a:solidFill>
              <a:srgbClr val="292D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3089367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3"/>
          <p:cNvSpPr txBox="1">
            <a:spLocks noChangeArrowheads="1"/>
          </p:cNvSpPr>
          <p:nvPr/>
        </p:nvSpPr>
        <p:spPr bwMode="auto">
          <a:xfrm>
            <a:off x="0" y="8768"/>
            <a:ext cx="9898832" cy="498463"/>
          </a:xfrm>
          <a:prstGeom prst="rect">
            <a:avLst/>
          </a:prstGeom>
          <a:ln>
            <a:noFill/>
          </a:ln>
          <a:extLst/>
        </p:spPr>
        <p:style>
          <a:lnRef idx="2">
            <a:schemeClr val="dk1"/>
          </a:lnRef>
          <a:fillRef idx="1">
            <a:schemeClr val="lt1"/>
          </a:fillRef>
          <a:effectRef idx="0">
            <a:schemeClr val="dk1"/>
          </a:effectRef>
          <a:fontRef idx="minor">
            <a:schemeClr val="dk1"/>
          </a:fontRef>
        </p:style>
        <p:txBody>
          <a:bodyPr lIns="84399" tIns="132923" rIns="84399" bIns="42199"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fontAlgn="base">
              <a:spcBef>
                <a:spcPct val="0"/>
              </a:spcBef>
              <a:spcAft>
                <a:spcPct val="0"/>
              </a:spcAft>
              <a:buFontTx/>
              <a:buNone/>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整備する環境基礎情報の例　　②藻場分布情報</a:t>
            </a:r>
            <a:endParaRPr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p:cNvPicPr>
            <a:picLocks noChangeAspect="1"/>
          </p:cNvPicPr>
          <p:nvPr/>
        </p:nvPicPr>
        <p:blipFill rotWithShape="1">
          <a:blip r:embed="rId3">
            <a:extLst>
              <a:ext uri="{28A0092B-C50C-407E-A947-70E740481C1C}">
                <a14:useLocalDpi xmlns:a14="http://schemas.microsoft.com/office/drawing/2010/main" val="0"/>
              </a:ext>
            </a:extLst>
          </a:blip>
          <a:srcRect l="14016" t="4914" r="15116" b="20596"/>
          <a:stretch/>
        </p:blipFill>
        <p:spPr>
          <a:xfrm>
            <a:off x="56461" y="548684"/>
            <a:ext cx="9780405" cy="6034271"/>
          </a:xfrm>
          <a:prstGeom prst="rect">
            <a:avLst/>
          </a:prstGeom>
        </p:spPr>
      </p:pic>
      <p:sp>
        <p:nvSpPr>
          <p:cNvPr id="14" name="テキスト ボックス 13"/>
          <p:cNvSpPr txBox="1"/>
          <p:nvPr/>
        </p:nvSpPr>
        <p:spPr>
          <a:xfrm>
            <a:off x="4880992" y="4460338"/>
            <a:ext cx="2016224" cy="276999"/>
          </a:xfrm>
          <a:prstGeom prst="rect">
            <a:avLst/>
          </a:prstGeom>
          <a:solidFill>
            <a:schemeClr val="bg1"/>
          </a:solidFill>
          <a:ln w="28575">
            <a:solidFill>
              <a:schemeClr val="accent6"/>
            </a:solidFill>
          </a:ln>
        </p:spPr>
        <p:txBody>
          <a:bodyPr wrap="square" rtlCol="0">
            <a:spAutoFit/>
          </a:bodyPr>
          <a:lstStyle/>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緑の箇所が藻場が分布域</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7" name="直線矢印コネクタ 16"/>
          <p:cNvCxnSpPr/>
          <p:nvPr/>
        </p:nvCxnSpPr>
        <p:spPr>
          <a:xfrm flipV="1">
            <a:off x="6897216" y="3645029"/>
            <a:ext cx="648072" cy="76902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8" name="直線矢印コネクタ 17"/>
          <p:cNvCxnSpPr/>
          <p:nvPr/>
        </p:nvCxnSpPr>
        <p:spPr>
          <a:xfrm flipH="1" flipV="1">
            <a:off x="4448951" y="4221093"/>
            <a:ext cx="391521" cy="38592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9" name="直線矢印コネクタ 18"/>
          <p:cNvCxnSpPr/>
          <p:nvPr/>
        </p:nvCxnSpPr>
        <p:spPr>
          <a:xfrm flipV="1">
            <a:off x="6321158" y="1124749"/>
            <a:ext cx="674163" cy="328930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0" name="テキスト ボックス 19"/>
          <p:cNvSpPr txBox="1"/>
          <p:nvPr/>
        </p:nvSpPr>
        <p:spPr>
          <a:xfrm>
            <a:off x="9489505" y="6525344"/>
            <a:ext cx="358452" cy="369332"/>
          </a:xfrm>
          <a:prstGeom prst="rect">
            <a:avLst/>
          </a:prstGeom>
          <a:noFill/>
        </p:spPr>
        <p:txBody>
          <a:bodyPr wrap="square" rtlCol="0">
            <a:spAutoFit/>
          </a:bodyPr>
          <a:lstStyle/>
          <a:p>
            <a:pPr algn="ctr">
              <a:defRPr/>
            </a:pPr>
            <a:r>
              <a:rPr kumimoji="0" lang="en-US" altLang="ja-JP" b="1" kern="0" dirty="0">
                <a:solidFill>
                  <a:sysClr val="window" lastClr="FFFFFF">
                    <a:lumMod val="50000"/>
                  </a:sysClr>
                </a:solidFill>
                <a:latin typeface="メイリオ" panose="020B0604030504040204" pitchFamily="50" charset="-128"/>
                <a:ea typeface="メイリオ" panose="020B0604030504040204" pitchFamily="50" charset="-128"/>
                <a:cs typeface="メイリオ" panose="020B0604030504040204" pitchFamily="50" charset="-128"/>
              </a:rPr>
              <a:t>4</a:t>
            </a:r>
            <a:endParaRPr lang="ja-JP" altLang="en-US" b="1" kern="0" dirty="0">
              <a:solidFill>
                <a:sysClr val="window" lastClr="FFFFFF">
                  <a:lumMod val="50000"/>
                </a:sys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272480" y="2790827"/>
            <a:ext cx="3888432" cy="1200329"/>
          </a:xfrm>
          <a:prstGeom prst="rect">
            <a:avLst/>
          </a:prstGeom>
          <a:solidFill>
            <a:schemeClr val="bg1"/>
          </a:solidFill>
          <a:ln w="28575">
            <a:solidFill>
              <a:schemeClr val="accent6"/>
            </a:solidFill>
          </a:ln>
        </p:spPr>
        <p:txBody>
          <a:bodyPr wrap="square" rtlCol="0">
            <a:spAutoFit/>
          </a:bodyPr>
          <a:lstStyle/>
          <a:p>
            <a:pPr>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現在の全国の藻場分布の情報は、平成</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年度の整備後、全国的な情報の更新が行われておらず、現況の情報を整備することが急務</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272480" y="705795"/>
            <a:ext cx="3744416" cy="1523494"/>
          </a:xfrm>
          <a:prstGeom prst="rect">
            <a:avLst/>
          </a:prstGeom>
          <a:solidFill>
            <a:srgbClr val="FFFFFF"/>
          </a:solidFill>
          <a:ln w="28575">
            <a:solidFill>
              <a:schemeClr val="accent6"/>
            </a:solidFill>
            <a:prstDash val="sysDot"/>
          </a:ln>
        </p:spPr>
        <p:txBody>
          <a:bodyPr wrap="square">
            <a:spAutoFit/>
          </a:bodyPr>
          <a:lstStyle/>
          <a:p>
            <a:pPr>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全国の沿岸浅海域には藻場が分布しており、海洋生物のハビタットや炭素固定等の機能面も注目</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生物多様性・生態系サービス等の観点からの保全・評価が必要</a:t>
            </a:r>
          </a:p>
        </p:txBody>
      </p:sp>
      <p:sp>
        <p:nvSpPr>
          <p:cNvPr id="23" name="下矢印 17"/>
          <p:cNvSpPr/>
          <p:nvPr/>
        </p:nvSpPr>
        <p:spPr>
          <a:xfrm>
            <a:off x="1863881" y="2303421"/>
            <a:ext cx="561627" cy="453307"/>
          </a:xfrm>
          <a:prstGeom prst="downArrow">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670" y="4194722"/>
            <a:ext cx="1977620" cy="1483215"/>
          </a:xfrm>
          <a:prstGeom prst="rect">
            <a:avLst/>
          </a:prstGeom>
        </p:spPr>
      </p:pic>
      <p:pic>
        <p:nvPicPr>
          <p:cNvPr id="25" name="図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6713" y="5085189"/>
            <a:ext cx="1898893" cy="1424171"/>
          </a:xfrm>
          <a:prstGeom prst="rect">
            <a:avLst/>
          </a:prstGeom>
        </p:spPr>
      </p:pic>
      <p:sp>
        <p:nvSpPr>
          <p:cNvPr id="26" name="正方形/長方形 25"/>
          <p:cNvSpPr/>
          <p:nvPr/>
        </p:nvSpPr>
        <p:spPr>
          <a:xfrm>
            <a:off x="56461" y="5810431"/>
            <a:ext cx="1794589" cy="307777"/>
          </a:xfrm>
          <a:prstGeom prst="rect">
            <a:avLst/>
          </a:prstGeom>
          <a:noFill/>
          <a:ln w="28575">
            <a:noFill/>
            <a:prstDash val="sysDot"/>
          </a:ln>
        </p:spPr>
        <p:txBody>
          <a:bodyPr wrap="square">
            <a:spAutoFit/>
          </a:bodyPr>
          <a:lstStyle/>
          <a:p>
            <a:pPr algn="ctr">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藻場　海中の状況</a:t>
            </a:r>
          </a:p>
        </p:txBody>
      </p:sp>
    </p:spTree>
    <p:extLst>
      <p:ext uri="{BB962C8B-B14F-4D97-AF65-F5344CB8AC3E}">
        <p14:creationId xmlns:p14="http://schemas.microsoft.com/office/powerpoint/2010/main" val="11475177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697</Words>
  <Application>Microsoft Office PowerPoint</Application>
  <PresentationFormat>A4 210 x 297 mm</PresentationFormat>
  <Paragraphs>77</Paragraphs>
  <Slides>4</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ＭＳ Ｐゴシック</vt:lpstr>
      <vt:lpstr>メイリオ</vt:lpstr>
      <vt:lpstr>游ゴシック</vt:lpstr>
      <vt:lpstr>游ゴシック Light</vt:lpstr>
      <vt:lpstr>Arial</vt:lpstr>
      <vt:lpstr>Cambria</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2017-10-02T03:02:32Z</dcterms:created>
  <dcterms:modified xsi:type="dcterms:W3CDTF">2018-05-15T05:35:46Z</dcterms:modified>
</cp:coreProperties>
</file>