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6.xml" ContentType="application/vnd.openxmlformats-officedocument.theme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8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9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10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11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2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4"/>
    <p:sldMasterId id="2147484101" r:id="rId5"/>
    <p:sldMasterId id="2147484145" r:id="rId6"/>
    <p:sldMasterId id="2147484161" r:id="rId7"/>
    <p:sldMasterId id="2147484166" r:id="rId8"/>
    <p:sldMasterId id="2147484172" r:id="rId9"/>
    <p:sldMasterId id="2147484206" r:id="rId10"/>
    <p:sldMasterId id="2147484209" r:id="rId11"/>
    <p:sldMasterId id="2147484214" r:id="rId12"/>
    <p:sldMasterId id="2147484238" r:id="rId13"/>
    <p:sldMasterId id="2147484284" r:id="rId14"/>
    <p:sldMasterId id="2147484308" r:id="rId15"/>
    <p:sldMasterId id="2147484311" r:id="rId16"/>
  </p:sldMasterIdLst>
  <p:notesMasterIdLst>
    <p:notesMasterId r:id="rId21"/>
  </p:notesMasterIdLst>
  <p:sldIdLst>
    <p:sldId id="649" r:id="rId17"/>
    <p:sldId id="650" r:id="rId18"/>
    <p:sldId id="651" r:id="rId19"/>
    <p:sldId id="652" r:id="rId20"/>
  </p:sldIdLst>
  <p:sldSz cx="9902825" cy="68580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 userDrawn="1">
          <p15:clr>
            <a:srgbClr val="A4A3A4"/>
          </p15:clr>
        </p15:guide>
        <p15:guide id="2" pos="3119" userDrawn="1">
          <p15:clr>
            <a:srgbClr val="A4A3A4"/>
          </p15:clr>
        </p15:guide>
        <p15:guide id="3" orient="horz" userDrawn="1">
          <p15:clr>
            <a:srgbClr val="A4A3A4"/>
          </p15:clr>
        </p15:guide>
        <p15:guide id="4" orient="horz" pos="300">
          <p15:clr>
            <a:srgbClr val="A4A3A4"/>
          </p15:clr>
        </p15:guide>
        <p15:guide id="6" pos="6158">
          <p15:clr>
            <a:srgbClr val="A4A3A4"/>
          </p15:clr>
        </p15:guide>
        <p15:guide id="7" pos="1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企画調査室" initials="t" lastIdx="1" clrIdx="0">
    <p:extLst>
      <p:ext uri="{19B8F6BF-5375-455C-9EA6-DF929625EA0E}">
        <p15:presenceInfo xmlns:p15="http://schemas.microsoft.com/office/powerpoint/2012/main" userId="企画調査室" providerId="None"/>
      </p:ext>
    </p:extLst>
  </p:cmAuthor>
  <p:cmAuthor id="2" name="石川　由美子" initials="石川　由美子" lastIdx="10" clrIdx="1">
    <p:extLst>
      <p:ext uri="{19B8F6BF-5375-455C-9EA6-DF929625EA0E}">
        <p15:presenceInfo xmlns:p15="http://schemas.microsoft.com/office/powerpoint/2012/main" userId="S-1-5-21-578014118-3277965579-1612801856-196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6D9F1"/>
    <a:srgbClr val="4F81BD"/>
    <a:srgbClr val="FF0066"/>
    <a:srgbClr val="FFFFFF"/>
    <a:srgbClr val="CC0000"/>
    <a:srgbClr val="FF643C"/>
    <a:srgbClr val="FF8C43"/>
    <a:srgbClr val="FF823C"/>
    <a:srgbClr val="FF6E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2" autoAdjust="0"/>
    <p:restoredTop sz="93110" autoAdjust="0"/>
  </p:normalViewPr>
  <p:slideViewPr>
    <p:cSldViewPr>
      <p:cViewPr varScale="1">
        <p:scale>
          <a:sx n="67" d="100"/>
          <a:sy n="67" d="100"/>
        </p:scale>
        <p:origin x="696" y="66"/>
      </p:cViewPr>
      <p:guideLst>
        <p:guide orient="horz" pos="4247"/>
        <p:guide pos="3119"/>
        <p:guide orient="horz"/>
        <p:guide orient="horz" pos="300"/>
        <p:guide pos="6158"/>
        <p:guide pos="1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936"/>
    </p:cViewPr>
  </p:sorterViewPr>
  <p:notesViewPr>
    <p:cSldViewPr>
      <p:cViewPr varScale="1">
        <p:scale>
          <a:sx n="51" d="100"/>
          <a:sy n="51" d="100"/>
        </p:scale>
        <p:origin x="-2958" y="-90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" Target="slides/slide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0"/>
            <a:ext cx="2949575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91A2391-8EFE-450D-93B3-8677832C64C1}" type="datetimeFigureOut">
              <a:rPr lang="ja-JP" altLang="en-US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7"/>
            <a:ext cx="5445125" cy="4471988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5"/>
            <a:ext cx="2949575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5"/>
            <a:ext cx="2949575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5FF716C-7C63-4423-90B8-168BB37A3B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8" name="ヘッダー プレースホルダー 7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5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386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9738" y="804863"/>
            <a:ext cx="5808662" cy="40211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017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dirty="0"/>
              <a:t>・施設全体を地域全体に修正</a:t>
            </a:r>
            <a:endParaRPr lang="en-US" altLang="ja-JP" dirty="0"/>
          </a:p>
          <a:p>
            <a:pPr eaLnBrk="1" hangingPunct="1">
              <a:spcBef>
                <a:spcPct val="0"/>
              </a:spcBef>
            </a:pPr>
            <a:r>
              <a:rPr lang="ja-JP" altLang="en-US" dirty="0"/>
              <a:t>・補助率を</a:t>
            </a:r>
            <a:r>
              <a:rPr lang="en-US" altLang="ja-JP" dirty="0"/>
              <a:t>2/3</a:t>
            </a:r>
            <a:r>
              <a:rPr lang="ja-JP" altLang="en-US"/>
              <a:t>に修正</a:t>
            </a:r>
            <a:endParaRPr lang="ja-JP" altLang="en-US" dirty="0"/>
          </a:p>
        </p:txBody>
      </p:sp>
      <p:sp>
        <p:nvSpPr>
          <p:cNvPr id="69018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3713DB-C849-48CA-B896-D964230A820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メイリオ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4436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FF716C-7C63-4423-90B8-168BB37A3B9D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1302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FF716C-7C63-4423-90B8-168BB37A3B9D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5104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FF716C-7C63-4423-90B8-168BB37A3B9D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8543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4" y="2130464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799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25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CE29970-1AE8-4BA5-8072-83A09D011B30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5E5F09-35C8-4A21-81C0-D2EEDE0F015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749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EB691D5-558E-4AFD-8A75-A6F460C00304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75755F-D21C-48E1-9FAB-6237DBE750FC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4285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53" y="273054"/>
            <a:ext cx="3258093" cy="1162050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278" y="273167"/>
            <a:ext cx="5535426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153" y="1435112"/>
            <a:ext cx="325809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C7E05455-8163-487D-B07F-ECE42F82414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7BEB08-872F-4405-92C2-D809500200B3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0728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913" y="4800604"/>
            <a:ext cx="5941695" cy="566738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0913" y="612779"/>
            <a:ext cx="59416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0913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09328D56-32F7-45F7-A161-B1709D67108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105AD3-80B6-4994-82BC-5196BCEA5D7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061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8CA8F20-2255-48BD-8B7B-B8142A4B47D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B2DECB-1C63-48A9-A586-432943B8BEEF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739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9548" y="274753"/>
            <a:ext cx="2228136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167" y="274753"/>
            <a:ext cx="6532056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57799B8-8F96-45FE-BDC4-FAA712583602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646E74-72AE-4060-8664-060849739B6F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6105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17" y="113"/>
            <a:ext cx="9902825" cy="3333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sz="1799">
              <a:solidFill>
                <a:prstClr val="white"/>
              </a:solidFill>
              <a:ea typeface="ＭＳ Ｐゴシック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54" y="265802"/>
            <a:ext cx="8912543" cy="64291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1D69ED7F-0A02-4F8B-B87D-E2BD42E5F134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DEC5EFF2-FADB-4BEE-A431-1173ED4A7470}" type="slidenum">
              <a:rPr sz="1799">
                <a:solidFill>
                  <a:prstClr val="black"/>
                </a:solidFill>
                <a:ea typeface="ＭＳ Ｐゴシック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solidFill>
                <a:prstClr val="black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65056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90" y="5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10845D-A875-432F-9227-C69B48E58F3E}" type="slidenum">
              <a:rPr lang="en-US" altLang="ja-JP" sz="1799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sz="1799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559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63F6D-F8CD-4465-AEFD-5FD3ACEE7EE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2018/5/15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 10"/>
          <p:cNvSpPr>
            <a:spLocks noGrp="1"/>
          </p:cNvSpPr>
          <p:nvPr>
            <p:ph type="sldNum" sz="quarter" idx="4"/>
          </p:nvPr>
        </p:nvSpPr>
        <p:spPr>
          <a:xfrm>
            <a:off x="7632101" y="6489484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 baseline="0">
                <a:solidFill>
                  <a:schemeClr val="tx1">
                    <a:tint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fld id="{F93BBD5F-2765-4267-9487-9672B0A6ABF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17" y="469168"/>
            <a:ext cx="9902825" cy="72008"/>
          </a:xfrm>
          <a:prstGeom prst="rect">
            <a:avLst/>
          </a:prstGeom>
          <a:solidFill>
            <a:srgbClr val="A7C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6841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42" y="3104999"/>
            <a:ext cx="1852477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08" y="3769295"/>
            <a:ext cx="1298016" cy="215444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20" y="4365139"/>
            <a:ext cx="1102513" cy="1615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4" name="スライド番号プレースホルダー 2"/>
          <p:cNvSpPr txBox="1">
            <a:spLocks/>
          </p:cNvSpPr>
          <p:nvPr userDrawn="1"/>
        </p:nvSpPr>
        <p:spPr>
          <a:xfrm>
            <a:off x="9051830" y="30608"/>
            <a:ext cx="851000" cy="446064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r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z="1799" b="1" smtClean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/>
              <a:t>‹#›</a:t>
            </a:fld>
            <a:endParaRPr lang="ja-JP" altLang="en-US" sz="1799" b="1" dirty="0">
              <a:solidFill>
                <a:prstClr val="white">
                  <a:lumMod val="50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110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96" y="4005263"/>
            <a:ext cx="504028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8317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-10679" y="6520295"/>
            <a:ext cx="2310659" cy="365125"/>
          </a:xfrm>
          <a:prstGeom prst="rect">
            <a:avLst/>
          </a:prstGeom>
        </p:spPr>
        <p:txBody>
          <a:bodyPr/>
          <a:lstStyle/>
          <a:p>
            <a:fld id="{A0D6A943-B62C-404D-AD51-E43659EE08FC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391744" y="6525380"/>
            <a:ext cx="313589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02857" y="6525380"/>
            <a:ext cx="2310659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07" y="188644"/>
            <a:ext cx="9502456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2399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35" y="6309355"/>
            <a:ext cx="9393710" cy="16158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42" y="3104999"/>
            <a:ext cx="1852477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08" y="3769295"/>
            <a:ext cx="1298016" cy="215444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20" y="4365139"/>
            <a:ext cx="1102513" cy="1615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99978" y="764704"/>
            <a:ext cx="9502903" cy="525886"/>
          </a:xfrm>
          <a:prstGeom prst="rect">
            <a:avLst/>
          </a:prstGeo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99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98" lvl="0" indent="-257098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17" y="469168"/>
            <a:ext cx="9902825" cy="72008"/>
          </a:xfrm>
          <a:prstGeom prst="rect">
            <a:avLst/>
          </a:prstGeom>
          <a:solidFill>
            <a:srgbClr val="A7C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2530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90" y="1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38" y="6453506"/>
            <a:ext cx="2310659" cy="268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2A9EE-503C-4A34-81E5-ED5C603B789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29638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 bwMode="auto">
          <a:xfrm>
            <a:off x="12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21070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5" y="2130452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800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0541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10040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8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4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063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4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4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7741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77710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742726" y="2130492"/>
            <a:ext cx="8417401" cy="1470025"/>
          </a:xfrm>
        </p:spPr>
        <p:txBody>
          <a:bodyPr anchor="ctr"/>
          <a:lstStyle>
            <a:lvl1pPr algn="ctr"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277710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424" y="4052888"/>
            <a:ext cx="6931978" cy="1752600"/>
          </a:xfrm>
        </p:spPr>
        <p:txBody>
          <a:bodyPr/>
          <a:lstStyle>
            <a:lvl1pPr algn="ctr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cxnSp>
        <p:nvCxnSpPr>
          <p:cNvPr id="7" name="直線コネクタ 6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255112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/>
          </p:nvPr>
        </p:nvSpPr>
        <p:spPr/>
        <p:txBody>
          <a:bodyPr/>
          <a:lstStyle>
            <a:lvl1pPr marL="0" indent="0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6446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B6C98-0C2F-49F8-B75E-87F1B57CCE1F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cxnSp>
        <p:nvCxnSpPr>
          <p:cNvPr id="5" name="直線コネクタ 4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6891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53" y="765183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59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4987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4682C31-E792-4494-ACB4-1CDA6D6B672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cxnSp>
        <p:nvCxnSpPr>
          <p:cNvPr id="4" name="直線コネクタ 3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190762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本文（作業用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1"/>
          </p:nvPr>
        </p:nvSpPr>
        <p:spPr/>
        <p:txBody>
          <a:bodyPr/>
          <a:lstStyle>
            <a:lvl1pPr marL="0" indent="0" eaLnBrk="1" hangingPunct="1"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eaLnBrk="1" hangingPunct="1"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9086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77710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742727" y="2130494"/>
            <a:ext cx="8417401" cy="1470025"/>
          </a:xfrm>
        </p:spPr>
        <p:txBody>
          <a:bodyPr anchor="ctr"/>
          <a:lstStyle>
            <a:lvl1pPr algn="ctr"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277710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424" y="4052888"/>
            <a:ext cx="6931978" cy="1752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cxnSp>
        <p:nvCxnSpPr>
          <p:cNvPr id="7" name="直線コネクタ 6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009877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/>
          </p:nvPr>
        </p:nvSpPr>
        <p:spPr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0" indent="0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4940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baseline="0">
                <a:latin typeface="Segoe UI" panose="020B0502040204020203" pitchFamily="34" charset="0"/>
              </a:defRPr>
            </a:lvl1pPr>
          </a:lstStyle>
          <a:p>
            <a:pPr>
              <a:defRPr/>
            </a:pPr>
            <a:fld id="{E92B6C98-0C2F-49F8-B75E-87F1B57CCE1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cxnSp>
        <p:nvCxnSpPr>
          <p:cNvPr id="5" name="直線コネクタ 4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49927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24682C31-E792-4494-ACB4-1CDA6D6B6722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cxnSp>
        <p:nvCxnSpPr>
          <p:cNvPr id="4" name="直線コネクタ 3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507686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9DED3-E5D4-4300-8982-A23BAF96436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2952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 bwMode="auto">
          <a:xfrm>
            <a:off x="9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93766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0" y="2130442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800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4220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3262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74" y="116637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59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0143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8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3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964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4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3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2530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712" y="2130498"/>
            <a:ext cx="8417401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24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94F7690-54A9-4A9B-B984-5D05DFA568D0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15586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66AFDD9-3A98-4C7A-8177-CBE72D364CC9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40763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387" y="4406973"/>
            <a:ext cx="8417401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387" y="2906713"/>
            <a:ext cx="8417401" cy="1500187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9BB35CF-309E-4FF9-ADF9-72C067D8E70F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94458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145" y="160020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7587" y="160020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0F835A37-947B-4DD9-B271-F564B4EDDD8A}" type="datetime1">
              <a:rPr lang="ja-JP" altLang="en-US" smtClean="0"/>
              <a:t>2018/5/15</a:t>
            </a:fld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88399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41" y="1535113"/>
            <a:ext cx="4375335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141" y="2174875"/>
            <a:ext cx="4375335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0801" y="1535113"/>
            <a:ext cx="4376922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0801" y="2174875"/>
            <a:ext cx="4376922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EAD07B9-8999-4727-9F0B-96C9A48DCCCA}" type="datetime1">
              <a:rPr lang="ja-JP" altLang="en-US" smtClean="0"/>
              <a:t>2018/5/15</a:t>
            </a:fld>
            <a:endParaRPr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7E4E3B4-BA0D-4156-B800-71821351DB7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55265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571DE76-8C1E-479D-8E05-70D1B48266AE}" type="datetime1">
              <a:rPr lang="ja-JP" altLang="en-US" smtClean="0"/>
              <a:t>2018/5/15</a:t>
            </a:fld>
            <a:endParaRPr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615E5F09-35C8-4A21-81C0-D2EEDE0F015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6968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DE4386B-05CB-422B-A0C2-0168F7D6B723}" type="datetime1">
              <a:rPr lang="ja-JP" altLang="en-US" smtClean="0"/>
              <a:t>2018/5/15</a:t>
            </a:fld>
            <a:endParaRPr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5475755F-D21C-48E1-9FAB-6237DBE750FC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51580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1" y="273050"/>
            <a:ext cx="3258093" cy="1162050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258" y="273053"/>
            <a:ext cx="5535426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141" y="1435103"/>
            <a:ext cx="325809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9F72BAB-8FDE-4A64-8E7F-92EEEF9A11EE}" type="datetime1">
              <a:rPr lang="ja-JP" altLang="en-US" smtClean="0"/>
              <a:t>2018/5/15</a:t>
            </a:fld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F7BEB08-872F-4405-92C2-D809500200B3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753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729" y="2130782"/>
            <a:ext cx="8417401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29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C23BB96F-B1BB-410E-AE64-A7A114AAFD9B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753721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891" y="4800600"/>
            <a:ext cx="5941695" cy="566738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0891" y="612775"/>
            <a:ext cx="59416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0891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8FF66FB-5E09-422C-80C3-7FC9683B16C0}" type="datetime1">
              <a:rPr lang="ja-JP" altLang="en-US" smtClean="0"/>
              <a:t>2018/5/15</a:t>
            </a:fld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45105AD3-80B6-4994-82BC-5196BCEA5D7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37039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0636058E-0B99-4279-9BDE-B06E814F55D9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BB2DECB-1C63-48A9-A586-432943B8BEEF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09692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9548" y="274640"/>
            <a:ext cx="2228136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149" y="274640"/>
            <a:ext cx="6532056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0F736BF-EA96-4DD0-8147-C21A787383FA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60646E74-72AE-4060-8664-060849739B6F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70555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0" y="3"/>
            <a:ext cx="9902825" cy="3333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799">
              <a:solidFill>
                <a:prstClr val="white"/>
              </a:solidFill>
              <a:ea typeface="ＭＳ Ｐゴシック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1" y="265802"/>
            <a:ext cx="8912543" cy="64291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5F1ECF73-8F0C-411B-9650-B66B540047B8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 eaLnBrk="0" hangingPunct="0">
              <a:defRPr/>
            </a:pPr>
            <a:fld id="{DEC5EFF2-FADB-4BEE-A431-1173ED4A7470}" type="slidenum">
              <a:rPr lang="ja-JP" altLang="en-US" sz="1799">
                <a:solidFill>
                  <a:prstClr val="black"/>
                </a:solidFill>
                <a:latin typeface="メイリオ"/>
                <a:ea typeface="ＭＳ Ｐゴシック" charset="-128"/>
              </a:rPr>
              <a:pPr algn="l" eaLnBrk="0" hangingPunct="0">
                <a:defRPr/>
              </a:pPr>
              <a:t>‹#›</a:t>
            </a:fld>
            <a:endParaRPr lang="ja-JP" altLang="en-US" sz="1799">
              <a:solidFill>
                <a:prstClr val="black"/>
              </a:solidFill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736882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78" y="1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 eaLnBrk="0" hangingPunct="0">
              <a:defRPr/>
            </a:pPr>
            <a:fld id="{C810845D-A875-432F-9227-C69B48E58F3E}" type="slidenum">
              <a:rPr lang="en-US" altLang="ja-JP" sz="1799">
                <a:solidFill>
                  <a:prstClr val="black"/>
                </a:solidFill>
                <a:latin typeface="メイリオ"/>
                <a:ea typeface="メイリオ"/>
              </a:rPr>
              <a:pPr algn="l" eaLnBrk="0" hangingPunct="0">
                <a:defRPr/>
              </a:pPr>
              <a:t>‹#›</a:t>
            </a:fld>
            <a:endParaRPr lang="en-US" altLang="ja-JP" sz="1799">
              <a:solidFill>
                <a:prstClr val="black"/>
              </a:solidFill>
              <a:latin typeface="メイリオ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89710967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9431" y="0"/>
            <a:ext cx="9593394" cy="857232"/>
          </a:xfrm>
        </p:spPr>
        <p:txBody>
          <a:bodyPr>
            <a:normAutofit/>
          </a:bodyPr>
          <a:lstStyle>
            <a:lvl1pPr algn="l">
              <a:defRPr sz="3599"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7" y="6572250"/>
            <a:ext cx="5582374" cy="285750"/>
          </a:xfr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7097025" y="6356552"/>
            <a:ext cx="2310659" cy="365125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latin typeface="MS Reference Sans Serif" panose="020B0604030504040204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A7252ED-4569-4997-A2D5-873084C89A6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8279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5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3398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12" y="2130426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799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7793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13016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5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5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C7F56267-4D75-48E9-93C8-D8E3ECF35980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68207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3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64640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2825" cy="764704"/>
          </a:xfrm>
          <a:solidFill>
            <a:schemeClr val="accent1">
              <a:lumMod val="75000"/>
            </a:schemeClr>
          </a:solidFill>
        </p:spPr>
        <p:txBody>
          <a:bodyPr lIns="144000" rIns="144000"/>
          <a:lstStyle>
            <a:lvl1pPr algn="l">
              <a:defRPr sz="2799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メインタイトル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209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F8294-C20A-4E22-B0B7-389425EE3BE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3465" y="6356494"/>
            <a:ext cx="313589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31825" y="6432269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F2A3B4B2-E626-400B-908E-0974CFD38410}" type="slidenum">
              <a:rPr lang="ja-JP" alt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9583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209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E3BCD-A210-4952-A9C2-4E4E63F2D78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3465" y="6356494"/>
            <a:ext cx="313589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fld id="{403C0D2E-208F-4A01-9EA1-9F9C4CE4B0C0}" type="slidenum">
              <a:rPr lang="ja-JP" altLang="en-US" smtClean="0">
                <a:solidFill>
                  <a:srgbClr val="DEDEDE">
                    <a:lumMod val="25000"/>
                  </a:srgb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DEDEDE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2813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712" y="2130428"/>
            <a:ext cx="8417401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24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990B1-FDE8-48BE-B35D-361D8E48D530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086E-B9CF-44F9-8B72-E4A3B439ECA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1764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6BF3B-42CC-4FCD-BBB6-B1693AE7175D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D8599-7C9D-4369-B8E4-1C76691DB2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102859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255" y="4406903"/>
            <a:ext cx="8417401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255" y="2906713"/>
            <a:ext cx="8417401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C8C01-DA01-494A-A125-70C1BDAC05F1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CACF-80A4-43E2-ADA6-2819DB5839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644492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141" y="1600203"/>
            <a:ext cx="4373748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3936" y="1600203"/>
            <a:ext cx="4373748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2A8BF-4F94-4722-A5C7-83D7772C9635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24C79-320E-43BA-A087-E6C2672B51D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695705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41" y="1535113"/>
            <a:ext cx="4375467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141" y="2174875"/>
            <a:ext cx="4375467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0499" y="1535113"/>
            <a:ext cx="437718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0499" y="2174875"/>
            <a:ext cx="437718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20A12-1709-489B-9296-A211117A7948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156B2-85D0-4FFB-B02B-3D90DD81E9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4368819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CDB3D-5476-4155-A8F8-EDCC0A587CD0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AD7D1-1FBD-46C5-A15A-F2B0992557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6327796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F9757-DEC5-4A12-9C26-7E90AD73E6E7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2FC9D-382B-4BF2-A525-ED5C21CB5F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128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392" y="4407261"/>
            <a:ext cx="8417401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392" y="2906722"/>
            <a:ext cx="8417401" cy="1500187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C430B20-29B7-465D-8F8A-B15222094C0B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768216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2" y="273050"/>
            <a:ext cx="3257961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1731" y="273053"/>
            <a:ext cx="5535954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142" y="1435103"/>
            <a:ext cx="3257961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D484C-62A3-474F-A301-81037FA8F4E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3C29B-6F5C-460D-972A-B9A027DBC5F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839780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023" y="4800600"/>
            <a:ext cx="5941695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023" y="612775"/>
            <a:ext cx="59416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023" y="5367338"/>
            <a:ext cx="5941695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255CA-D152-4B31-ACA2-80B035BBFC8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44CF6-E466-47C1-BEAE-31FA983EA1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07005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8D07F-74F0-4E2B-BBD4-1658EB0DA7CB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6F6EA-F5ED-473B-ACB9-B0ECDF7E2B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88485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9548" y="274641"/>
            <a:ext cx="2228136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141" y="274641"/>
            <a:ext cx="651936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1408C-24BA-4B9B-BBD0-26E1A4B7D4CA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5838F-8C2B-4C5E-9E69-78EA05F9831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155426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892423-AA89-4326-AA0F-27E1F653BA71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43D51-1B5B-470A-B79F-2D6F8C91526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44002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6F48E6-F6EE-4198-8E1E-7EFCD7926311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43D51-1B5B-470A-B79F-2D6F8C91526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55640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 userDrawn="1"/>
        </p:nvCxnSpPr>
        <p:spPr>
          <a:xfrm>
            <a:off x="411031" y="3444875"/>
            <a:ext cx="9082350" cy="0"/>
          </a:xfrm>
          <a:prstGeom prst="line">
            <a:avLst/>
          </a:prstGeom>
          <a:ln w="38100" cap="flat" cmpd="sng" algn="ctr">
            <a:solidFill>
              <a:srgbClr val="ACACA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10268" y="2781300"/>
            <a:ext cx="9083488" cy="647700"/>
          </a:xfrm>
          <a:noFill/>
          <a:effectLst/>
        </p:spPr>
        <p:txBody>
          <a:bodyPr>
            <a:normAutofit/>
          </a:bodyPr>
          <a:lstStyle>
            <a:lvl1pPr>
              <a:defRPr sz="3199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10268" y="3571201"/>
            <a:ext cx="9083488" cy="307777"/>
          </a:xfrm>
        </p:spPr>
        <p:txBody>
          <a:bodyPr/>
          <a:lstStyle>
            <a:lvl1pPr marL="0" indent="0" algn="l">
              <a:buNone/>
              <a:defRPr sz="1999" b="0">
                <a:solidFill>
                  <a:schemeClr val="tx1"/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805113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line"/>
          <p:cNvSpPr>
            <a:spLocks noChangeShapeType="1"/>
          </p:cNvSpPr>
          <p:nvPr/>
        </p:nvSpPr>
        <p:spPr bwMode="gray">
          <a:xfrm>
            <a:off x="411031" y="819150"/>
            <a:ext cx="9082350" cy="1588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6" name="Page_num"/>
          <p:cNvSpPr txBox="1"/>
          <p:nvPr/>
        </p:nvSpPr>
        <p:spPr>
          <a:xfrm>
            <a:off x="4705429" y="6596063"/>
            <a:ext cx="468162" cy="25876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fld id="{6FF7EA6F-52CE-45EA-A084-057693BCDBDD}" type="slidenum">
              <a:rPr lang="ja-JP" altLang="en-US" sz="1200">
                <a:solidFill>
                  <a:srgbClr val="000000"/>
                </a:solidFill>
                <a:ea typeface="メイリオ" panose="020B0604030504040204" pitchFamily="50" charset="-128"/>
                <a:sym typeface="Arial" panose="020B0604020202020204" pitchFamily="34" charset="0"/>
              </a:rPr>
              <a:pPr algn="ctr"/>
              <a:t>‹#›</a:t>
            </a:fld>
            <a:endParaRPr lang="ja-JP" altLang="en-US" sz="1200">
              <a:solidFill>
                <a:srgbClr val="000000"/>
              </a:solidFill>
              <a:ea typeface="メイリオ" panose="020B0604030504040204" pitchFamily="50" charset="-128"/>
              <a:sym typeface="Arial" panose="020B060402020202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0268" y="333376"/>
            <a:ext cx="9083488" cy="485775"/>
          </a:xfrm>
        </p:spPr>
        <p:txBody>
          <a:bodyPr>
            <a:normAutofit/>
          </a:bodyPr>
          <a:lstStyle>
            <a:lvl1pPr>
              <a:defRPr sz="2399" b="1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410268" y="982800"/>
            <a:ext cx="9083488" cy="1515800"/>
          </a:xfrm>
        </p:spPr>
        <p:txBody>
          <a:bodyPr/>
          <a:lstStyle>
            <a:lvl3pPr>
              <a:spcBef>
                <a:spcPts val="432"/>
              </a:spcBef>
              <a:defRPr/>
            </a:lvl3pPr>
            <a:lvl4pPr>
              <a:spcBef>
                <a:spcPts val="336"/>
              </a:spcBef>
              <a:defRPr/>
            </a:lvl4pPr>
            <a:lvl5pPr>
              <a:spcBef>
                <a:spcPts val="336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9760115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kah_line"/>
          <p:cNvSpPr>
            <a:spLocks noChangeShapeType="1"/>
          </p:cNvSpPr>
          <p:nvPr userDrawn="1"/>
        </p:nvSpPr>
        <p:spPr bwMode="gray">
          <a:xfrm>
            <a:off x="411031" y="3429000"/>
            <a:ext cx="9082350" cy="1588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5" name="nakah_lineup"/>
          <p:cNvSpPr>
            <a:spLocks noChangeShapeType="1"/>
          </p:cNvSpPr>
          <p:nvPr/>
        </p:nvSpPr>
        <p:spPr bwMode="gray">
          <a:xfrm>
            <a:off x="411031" y="2781300"/>
            <a:ext cx="9082350" cy="0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6" name="Page_num"/>
          <p:cNvSpPr txBox="1"/>
          <p:nvPr/>
        </p:nvSpPr>
        <p:spPr>
          <a:xfrm>
            <a:off x="4705429" y="6596063"/>
            <a:ext cx="468162" cy="25876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fld id="{9BB70614-FC81-4E26-81B9-5AA07C81837F}" type="slidenum">
              <a:rPr lang="ja-JP" altLang="en-US" sz="1200">
                <a:solidFill>
                  <a:srgbClr val="000000"/>
                </a:solidFill>
                <a:ea typeface="メイリオ" panose="020B0604030504040204" pitchFamily="50" charset="-128"/>
                <a:sym typeface="Arial" panose="020B0604020202020204" pitchFamily="34" charset="0"/>
              </a:rPr>
              <a:pPr algn="ctr"/>
              <a:t>‹#›</a:t>
            </a:fld>
            <a:endParaRPr lang="ja-JP" altLang="en-US" sz="1200">
              <a:solidFill>
                <a:srgbClr val="000000"/>
              </a:solidFill>
              <a:ea typeface="メイリオ" panose="020B0604030504040204" pitchFamily="50" charset="-128"/>
              <a:sym typeface="Arial" panose="020B060402020202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0268" y="2782800"/>
            <a:ext cx="9083488" cy="648000"/>
          </a:xfrm>
        </p:spPr>
        <p:txBody>
          <a:bodyPr>
            <a:normAutofit/>
          </a:bodyPr>
          <a:lstStyle>
            <a:lvl1pPr algn="ctr">
              <a:defRPr sz="2399" b="1" cap="all" baseline="0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497120" y="4078800"/>
            <a:ext cx="6909785" cy="21544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6410774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_line"/>
          <p:cNvSpPr>
            <a:spLocks noChangeShapeType="1"/>
          </p:cNvSpPr>
          <p:nvPr/>
        </p:nvSpPr>
        <p:spPr bwMode="gray">
          <a:xfrm>
            <a:off x="411031" y="819150"/>
            <a:ext cx="9082350" cy="1588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4" name="Page_num"/>
          <p:cNvSpPr txBox="1"/>
          <p:nvPr/>
        </p:nvSpPr>
        <p:spPr>
          <a:xfrm>
            <a:off x="4705429" y="6596063"/>
            <a:ext cx="468162" cy="25876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fld id="{C8907395-0EE6-4969-A394-F35C4659B26E}" type="slidenum">
              <a:rPr lang="ja-JP" altLang="en-US" sz="1200">
                <a:solidFill>
                  <a:srgbClr val="000000"/>
                </a:solidFill>
                <a:ea typeface="メイリオ" panose="020B0604030504040204" pitchFamily="50" charset="-128"/>
                <a:sym typeface="Arial" panose="020B0604020202020204" pitchFamily="34" charset="0"/>
              </a:rPr>
              <a:pPr algn="ctr"/>
              <a:t>‹#›</a:t>
            </a:fld>
            <a:endParaRPr lang="ja-JP" altLang="en-US" sz="1200">
              <a:solidFill>
                <a:srgbClr val="000000"/>
              </a:solidFill>
              <a:ea typeface="メイリオ" panose="020B0604030504040204" pitchFamily="50" charset="-128"/>
              <a:sym typeface="Arial" panose="020B060402020202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0268" y="333376"/>
            <a:ext cx="9083488" cy="485775"/>
          </a:xfrm>
        </p:spPr>
        <p:txBody>
          <a:bodyPr>
            <a:normAutofit/>
          </a:bodyPr>
          <a:lstStyle>
            <a:lvl1pPr>
              <a:defRPr sz="2399" b="1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6763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167" y="160021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7619" y="160021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43C38AF-69AB-49B2-B020-A20AFC3F4ED2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733013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ge_num"/>
          <p:cNvSpPr txBox="1"/>
          <p:nvPr userDrawn="1"/>
        </p:nvSpPr>
        <p:spPr>
          <a:xfrm>
            <a:off x="4705429" y="6596063"/>
            <a:ext cx="468162" cy="25876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fld id="{381782BF-E35A-425C-A0E8-F1B6FE1A7E08}" type="slidenum">
              <a:rPr lang="ja-JP" altLang="en-US" sz="1200">
                <a:solidFill>
                  <a:srgbClr val="000000"/>
                </a:solidFill>
                <a:ea typeface="メイリオ" panose="020B0604030504040204" pitchFamily="50" charset="-128"/>
                <a:sym typeface="Arial" panose="020B0604020202020204" pitchFamily="34" charset="0"/>
              </a:rPr>
              <a:pPr algn="ctr"/>
              <a:t>‹#›</a:t>
            </a:fld>
            <a:endParaRPr lang="ja-JP" altLang="en-US" sz="1200">
              <a:solidFill>
                <a:srgbClr val="000000"/>
              </a:solidFill>
              <a:ea typeface="メイリオ" panose="020B0604030504040204" pitchFamily="50" charset="-128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605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50" y="1535113"/>
            <a:ext cx="4375335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150" y="2174875"/>
            <a:ext cx="4375335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0877" y="1535113"/>
            <a:ext cx="4376922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0877" y="2174875"/>
            <a:ext cx="4376922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12876517-48D8-4C1C-9188-CE91E76258DC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E4E3B4-BA0D-4156-B800-71821351DB7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358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9.xml"/><Relationship Id="rId7" Type="http://schemas.openxmlformats.org/officeDocument/2006/relationships/theme" Target="../theme/theme10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theme" Target="../theme/theme12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7.xml"/><Relationship Id="rId1" Type="http://schemas.openxmlformats.org/officeDocument/2006/relationships/slideLayout" Target="../slideLayouts/slideLayout76.xml"/><Relationship Id="rId6" Type="http://schemas.openxmlformats.org/officeDocument/2006/relationships/theme" Target="../theme/theme13.xml"/><Relationship Id="rId5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41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6" Type="http://schemas.openxmlformats.org/officeDocument/2006/relationships/theme" Target="../theme/theme9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12" y="116637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28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03286"/>
              <a:ext cx="2460625" cy="6405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18" y="-1437063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81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9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7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6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99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2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73129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199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5954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779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289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130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193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25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6319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3382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0" y="116633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40" y="3389313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03286"/>
              <a:ext cx="2460625" cy="6405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18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28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0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6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2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089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10369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41" r:id="rId3"/>
    <p:sldLayoutId id="2147484242" r:id="rId4"/>
    <p:sldLayoutId id="2147484244" r:id="rId5"/>
    <p:sldLayoutId id="2147484245" r:id="rId6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199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5954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779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289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130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193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25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6319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3382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141" y="274638"/>
            <a:ext cx="89125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3075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141" y="1600201"/>
            <a:ext cx="891254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141" y="6356351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4B0A8D5-0B20-40B1-88E8-3F0A04E0004B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3465" y="6356351"/>
            <a:ext cx="3135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7025" y="6356351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8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1A7279-E93D-420B-B0B4-57C238868A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6660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286" r:id="rId2"/>
    <p:sldLayoutId id="2147484287" r:id="rId3"/>
    <p:sldLayoutId id="2147484288" r:id="rId4"/>
    <p:sldLayoutId id="2147484289" r:id="rId5"/>
    <p:sldLayoutId id="2147484290" r:id="rId6"/>
    <p:sldLayoutId id="2147484291" r:id="rId7"/>
    <p:sldLayoutId id="2147484292" r:id="rId8"/>
    <p:sldLayoutId id="2147484293" r:id="rId9"/>
    <p:sldLayoutId id="2147484294" r:id="rId10"/>
    <p:sldLayoutId id="21474842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chemeClr val="tx1"/>
          </a:solidFill>
          <a:latin typeface="+mj-lt"/>
          <a:ea typeface="+mj-ea"/>
          <a:cs typeface="メイリオ" pitchFamily="5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5pPr>
      <a:lvl6pPr marL="422041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6pPr>
      <a:lvl7pPr marL="844083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7pPr>
      <a:lvl8pPr marL="1266124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8pPr>
      <a:lvl9pPr marL="1688165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mbria" pitchFamily="18" charset="0"/>
          <a:ea typeface="メイリオ" pitchFamily="50" charset="-128"/>
          <a:cs typeface="メイリオ" pitchFamily="50" charset="-128"/>
        </a:defRPr>
      </a:lvl9pPr>
    </p:titleStyle>
    <p:bodyStyle>
      <a:lvl1pPr marL="315913" indent="-3159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1pPr>
      <a:lvl2pPr marL="685800" indent="-2635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500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2pPr>
      <a:lvl3pPr marL="1054100" indent="-2095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3pPr>
      <a:lvl4pPr marL="1476375" indent="-2095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4pPr>
      <a:lvl5pPr marL="1898650" indent="-2095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142" y="1600205"/>
            <a:ext cx="891254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140" y="6245225"/>
            <a:ext cx="2310659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ABC89AC-3320-42E8-80FA-4130F1290F14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3466" y="6245225"/>
            <a:ext cx="313589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57003" y="6480000"/>
            <a:ext cx="539828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defRPr sz="1999">
                <a:latin typeface="+mn-lt"/>
              </a:defRPr>
            </a:lvl1pPr>
          </a:lstStyle>
          <a:p>
            <a:fld id="{15543D51-1B5B-470A-B79F-2D6F8C91526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" y="0"/>
            <a:ext cx="9902825" cy="546100"/>
            <a:chOff x="0" y="0"/>
            <a:chExt cx="5760" cy="344"/>
          </a:xfrm>
        </p:grpSpPr>
        <p:pic>
          <p:nvPicPr>
            <p:cNvPr id="1033" name="Picture 9" descr="mlit_top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</p:spPr>
        </p:pic>
        <p:grpSp>
          <p:nvGrpSpPr>
            <p:cNvPr id="3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5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5" cstate="print"/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</p:spPr>
          </p:pic>
          <p:pic>
            <p:nvPicPr>
              <p:cNvPr id="1040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6" cstate="print"/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</p:spPr>
          </p:pic>
          <p:pic>
            <p:nvPicPr>
              <p:cNvPr id="10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6" cstate="print"/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60248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3085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buChar char="•"/>
        <a:defRPr kumimoji="1" sz="3199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rtl="0" eaLnBrk="1" fontAlgn="base" hangingPunct="1">
        <a:spcBef>
          <a:spcPct val="20000"/>
        </a:spcBef>
        <a:spcAft>
          <a:spcPct val="0"/>
        </a:spcAft>
        <a:buChar char="–"/>
        <a:defRPr kumimoji="1" sz="2799">
          <a:solidFill>
            <a:schemeClr val="tx1"/>
          </a:solidFill>
          <a:latin typeface="+mn-lt"/>
          <a:ea typeface="+mn-ea"/>
        </a:defRPr>
      </a:lvl2pPr>
      <a:lvl3pPr marL="1142657" indent="-228531" algn="l" rtl="0" eaLnBrk="1" fontAlgn="base" hangingPunct="1">
        <a:spcBef>
          <a:spcPct val="20000"/>
        </a:spcBef>
        <a:spcAft>
          <a:spcPct val="0"/>
        </a:spcAft>
        <a:buChar char="•"/>
        <a:defRPr kumimoji="1" sz="2399">
          <a:solidFill>
            <a:schemeClr val="tx1"/>
          </a:solidFill>
          <a:latin typeface="+mn-lt"/>
          <a:ea typeface="+mn-ea"/>
        </a:defRPr>
      </a:lvl3pPr>
      <a:lvl4pPr marL="1599720" indent="-228531" algn="l" rtl="0" eaLnBrk="1" fontAlgn="base" hangingPunct="1">
        <a:spcBef>
          <a:spcPct val="20000"/>
        </a:spcBef>
        <a:spcAft>
          <a:spcPct val="0"/>
        </a:spcAft>
        <a:buChar char="–"/>
        <a:defRPr kumimoji="1" sz="1999">
          <a:solidFill>
            <a:schemeClr val="tx1"/>
          </a:solidFill>
          <a:latin typeface="+mn-lt"/>
          <a:ea typeface="+mn-ea"/>
        </a:defRPr>
      </a:lvl4pPr>
      <a:lvl5pPr marL="2056783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5pPr>
      <a:lvl6pPr marL="2513846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6pPr>
      <a:lvl7pPr marL="2970908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7pPr>
      <a:lvl8pPr marL="3427971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8pPr>
      <a:lvl9pPr marL="3885034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Line_futta"/>
          <p:cNvSpPr>
            <a:spLocks noChangeShapeType="1"/>
          </p:cNvSpPr>
          <p:nvPr/>
        </p:nvSpPr>
        <p:spPr bwMode="gray">
          <a:xfrm>
            <a:off x="411031" y="6591300"/>
            <a:ext cx="9082350" cy="0"/>
          </a:xfrm>
          <a:prstGeom prst="line">
            <a:avLst/>
          </a:prstGeom>
          <a:noFill/>
          <a:ln w="9525">
            <a:solidFill>
              <a:srgbClr val="ACAC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67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11031" y="333376"/>
            <a:ext cx="90823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36868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11031" y="982663"/>
            <a:ext cx="9082350" cy="1541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5979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399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5pPr>
      <a:lvl6pPr marL="457063" algn="l" rtl="0" fontAlgn="base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6pPr>
      <a:lvl7pPr marL="914126" algn="l" rtl="0" fontAlgn="base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7pPr>
      <a:lvl8pPr marL="1371189" algn="l" rtl="0" fontAlgn="base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8pPr>
      <a:lvl9pPr marL="1828251" algn="l" rtl="0" fontAlgn="base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9pPr>
    </p:titleStyle>
    <p:bodyStyle>
      <a:lvl1pPr marL="342797" indent="-342797" algn="l" rtl="0" eaLnBrk="0" fontAlgn="base" hangingPunct="0">
        <a:spcBef>
          <a:spcPts val="475"/>
        </a:spcBef>
        <a:spcAft>
          <a:spcPct val="0"/>
        </a:spcAft>
        <a:buFont typeface="Arial" panose="020B0604020202020204" pitchFamily="34" charset="0"/>
        <a:defRPr kumimoji="1" lang="ja-JP" altLang="en-US" sz="1999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53924" indent="-253924" algn="l" rtl="0" eaLnBrk="0" fontAlgn="base" hangingPunct="0">
        <a:spcBef>
          <a:spcPts val="475"/>
        </a:spcBef>
        <a:spcAft>
          <a:spcPct val="0"/>
        </a:spcAft>
        <a:buClr>
          <a:srgbClr val="3E5E84"/>
        </a:buClr>
        <a:buFont typeface="Wingdings" panose="05000000000000000000" pitchFamily="2" charset="2"/>
        <a:buChar char="n"/>
        <a:defRPr kumimoji="1" lang="ja-JP" altLang="en-US" sz="1999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571329" indent="-253924" algn="l" rtl="0" eaLnBrk="0" fontAlgn="base" hangingPunct="0">
        <a:spcBef>
          <a:spcPts val="425"/>
        </a:spcBef>
        <a:spcAft>
          <a:spcPct val="0"/>
        </a:spcAft>
        <a:buClr>
          <a:srgbClr val="808080"/>
        </a:buClr>
        <a:buFont typeface="Wingdings" panose="05000000000000000000" pitchFamily="2" charset="2"/>
        <a:buChar char="n"/>
        <a:defRPr kumimoji="1" lang="ja-JP" alt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825252" indent="-190443" algn="l" rtl="0" eaLnBrk="0" fontAlgn="base" hangingPunct="0">
        <a:spcBef>
          <a:spcPts val="363"/>
        </a:spcBef>
        <a:spcAft>
          <a:spcPct val="0"/>
        </a:spcAft>
        <a:buClr>
          <a:srgbClr val="558C99"/>
        </a:buClr>
        <a:buFont typeface="Wingdings" panose="05000000000000000000" pitchFamily="2" charset="2"/>
        <a:buChar char="l"/>
        <a:defRPr kumimoji="1" lang="ja-JP" altLang="en-US" sz="14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079176" indent="-190443" algn="l" rtl="0" eaLnBrk="0" fontAlgn="base" hangingPunct="0">
        <a:spcBef>
          <a:spcPts val="363"/>
        </a:spcBef>
        <a:spcAft>
          <a:spcPct val="0"/>
        </a:spcAft>
        <a:buClr>
          <a:srgbClr val="C0C0C0"/>
        </a:buClr>
        <a:buFont typeface="Wingdings" panose="05000000000000000000" pitchFamily="2" charset="2"/>
        <a:buChar char="l"/>
        <a:defRPr kumimoji="1" lang="ja-JP" altLang="en-US" sz="14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154" y="274638"/>
            <a:ext cx="89125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409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154" y="1600215"/>
            <a:ext cx="891254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146" y="6356706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5E9EACEF-8D65-4F6C-9C11-D3FB54273893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3482" y="6356706"/>
            <a:ext cx="3135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861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  <p:sldLayoutId id="2147484113" r:id="rId12"/>
    <p:sldLayoutId id="2147484114" r:id="rId13"/>
    <p:sldLayoutId id="2147484115" r:id="rId14"/>
    <p:sldLayoutId id="2147484116" r:id="rId15"/>
    <p:sldLayoutId id="2147484117" r:id="rId16"/>
    <p:sldLayoutId id="2147484118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063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126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189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251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797" indent="-34279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4" y="549338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4" y="1052513"/>
            <a:ext cx="950290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endParaRPr lang="ja-JP" altLang="en-US"/>
          </a:p>
        </p:txBody>
      </p:sp>
      <p:pic>
        <p:nvPicPr>
          <p:cNvPr id="1030" name="Picture 14" descr="日本総研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953" y="150813"/>
            <a:ext cx="1661579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199961" y="188913"/>
            <a:ext cx="7661993" cy="360362"/>
          </a:xfrm>
          <a:prstGeom prst="rect">
            <a:avLst/>
          </a:prstGeom>
          <a:solidFill>
            <a:srgbClr val="0075BF"/>
          </a:solidFill>
          <a:ln w="9525">
            <a:solidFill>
              <a:srgbClr val="0075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ja-JP" sz="1200" dirty="0">
              <a:solidFill>
                <a:srgbClr val="000000"/>
              </a:solidFill>
              <a:latin typeface="Segoe UI" panose="020B0502040204020203" pitchFamily="34" charset="0"/>
              <a:ea typeface="HGPｺﾞｼｯｸE" pitchFamily="50" charset="-128"/>
            </a:endParaRP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199961" y="404816"/>
            <a:ext cx="766199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grpSp>
        <p:nvGrpSpPr>
          <p:cNvPr id="1035" name="Group 19"/>
          <p:cNvGrpSpPr>
            <a:grpSpLocks/>
          </p:cNvGrpSpPr>
          <p:nvPr/>
        </p:nvGrpSpPr>
        <p:grpSpPr bwMode="auto">
          <a:xfrm>
            <a:off x="-2678828" y="3389315"/>
            <a:ext cx="2459836" cy="1514475"/>
            <a:chOff x="-1643" y="2903"/>
            <a:chExt cx="1550" cy="954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1643" y="3246"/>
              <a:ext cx="1550" cy="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321" y="3657"/>
              <a:ext cx="149" cy="14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1381" y="3677"/>
              <a:ext cx="998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1040" name="Group 23"/>
            <p:cNvGrpSpPr>
              <a:grpSpLocks/>
            </p:cNvGrpSpPr>
            <p:nvPr/>
          </p:nvGrpSpPr>
          <p:grpSpPr bwMode="auto">
            <a:xfrm>
              <a:off x="-1381" y="3105"/>
              <a:ext cx="1209" cy="189"/>
              <a:chOff x="-1379" y="3713"/>
              <a:chExt cx="1209" cy="189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319" y="3713"/>
                <a:ext cx="149" cy="141"/>
              </a:xfrm>
              <a:prstGeom prst="rect">
                <a:avLst/>
              </a:prstGeom>
              <a:solidFill>
                <a:srgbClr val="0075B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1379" y="3722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Blue(corporate </a:t>
                </a:r>
                <a:r>
                  <a:rPr kumimoji="0" lang="en-GB" altLang="ja-JP" sz="1100" dirty="0" err="1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color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)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0,117,191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1381" y="3381"/>
              <a:ext cx="1209" cy="189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1507" y="2903"/>
              <a:ext cx="1351" cy="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JRI  colour balance</a:t>
              </a:r>
            </a:p>
          </p:txBody>
        </p:sp>
      </p:grpSp>
      <p:sp>
        <p:nvSpPr>
          <p:cNvPr id="1036" name="Line 38"/>
          <p:cNvSpPr>
            <a:spLocks noChangeShapeType="1"/>
          </p:cNvSpPr>
          <p:nvPr/>
        </p:nvSpPr>
        <p:spPr bwMode="auto">
          <a:xfrm>
            <a:off x="199974" y="981075"/>
            <a:ext cx="9502903" cy="0"/>
          </a:xfrm>
          <a:prstGeom prst="line">
            <a:avLst/>
          </a:prstGeom>
          <a:noFill/>
          <a:ln w="9525">
            <a:solidFill>
              <a:srgbClr val="0075B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689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Arial" charset="0"/>
          <a:ea typeface="+mn-ea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13" y="116634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27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31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5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8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52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15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32113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6" y="116634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6" y="693068"/>
            <a:ext cx="9502903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01912" y="6309387"/>
            <a:ext cx="916460" cy="54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6491400D-1AF1-42D8-B791-D0C64C351CD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-2678826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3" name="直線コネクタ 2"/>
          <p:cNvCxnSpPr/>
          <p:nvPr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349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7" y="116634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7" y="693068"/>
            <a:ext cx="9502903" cy="1079748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01912" y="6309389"/>
            <a:ext cx="916460" cy="54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6491400D-1AF1-42D8-B791-D0C64C351CDA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-2678825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3" name="直線コネクタ 2"/>
          <p:cNvCxnSpPr/>
          <p:nvPr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4912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  <p:sldLayoutId id="2147484175" r:id="rId3"/>
    <p:sldLayoutId id="2147484176" r:id="rId4"/>
    <p:sldLayoutId id="2147484178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kumimoji="1" sz="20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1" y="549332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1" y="1052513"/>
            <a:ext cx="950290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endParaRPr lang="ja-JP" altLang="en-US"/>
          </a:p>
        </p:txBody>
      </p:sp>
      <p:pic>
        <p:nvPicPr>
          <p:cNvPr id="1030" name="Picture 14" descr="日本総研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950" y="150813"/>
            <a:ext cx="1661579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199961" y="188913"/>
            <a:ext cx="7661993" cy="360362"/>
          </a:xfrm>
          <a:prstGeom prst="rect">
            <a:avLst/>
          </a:prstGeom>
          <a:solidFill>
            <a:srgbClr val="0075BF"/>
          </a:solidFill>
          <a:ln w="9525">
            <a:solidFill>
              <a:srgbClr val="0075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ja-JP" sz="1200">
              <a:solidFill>
                <a:srgbClr val="000000"/>
              </a:solidFill>
              <a:latin typeface="Times New Roman" pitchFamily="18" charset="0"/>
              <a:ea typeface="HGPｺﾞｼｯｸE" pitchFamily="50" charset="-128"/>
            </a:endParaRP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199961" y="404816"/>
            <a:ext cx="766199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grpSp>
        <p:nvGrpSpPr>
          <p:cNvPr id="1035" name="Group 19"/>
          <p:cNvGrpSpPr>
            <a:grpSpLocks/>
          </p:cNvGrpSpPr>
          <p:nvPr/>
        </p:nvGrpSpPr>
        <p:grpSpPr bwMode="auto">
          <a:xfrm>
            <a:off x="-2678831" y="3389315"/>
            <a:ext cx="2459836" cy="1514475"/>
            <a:chOff x="-1643" y="2903"/>
            <a:chExt cx="1550" cy="954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1643" y="3246"/>
              <a:ext cx="1550" cy="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321" y="3657"/>
              <a:ext cx="149" cy="14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1381" y="3677"/>
              <a:ext cx="998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1040" name="Group 23"/>
            <p:cNvGrpSpPr>
              <a:grpSpLocks/>
            </p:cNvGrpSpPr>
            <p:nvPr/>
          </p:nvGrpSpPr>
          <p:grpSpPr bwMode="auto">
            <a:xfrm>
              <a:off x="-1381" y="3105"/>
              <a:ext cx="1209" cy="189"/>
              <a:chOff x="-1379" y="3713"/>
              <a:chExt cx="1209" cy="189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319" y="3713"/>
                <a:ext cx="149" cy="141"/>
              </a:xfrm>
              <a:prstGeom prst="rect">
                <a:avLst/>
              </a:prstGeom>
              <a:solidFill>
                <a:srgbClr val="0075B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1379" y="3722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Blue(corporate color)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RGB= 0,117,191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1381" y="3381"/>
              <a:ext cx="1209" cy="189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1507" y="2903"/>
              <a:ext cx="1351" cy="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200" b="1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JRI  colour balance</a:t>
              </a:r>
            </a:p>
          </p:txBody>
        </p:sp>
      </p:grpSp>
      <p:sp>
        <p:nvSpPr>
          <p:cNvPr id="1036" name="Line 38"/>
          <p:cNvSpPr>
            <a:spLocks noChangeShapeType="1"/>
          </p:cNvSpPr>
          <p:nvPr/>
        </p:nvSpPr>
        <p:spPr bwMode="auto">
          <a:xfrm>
            <a:off x="199971" y="981075"/>
            <a:ext cx="9502903" cy="0"/>
          </a:xfrm>
          <a:prstGeom prst="line">
            <a:avLst/>
          </a:prstGeom>
          <a:noFill/>
          <a:ln w="9525">
            <a:solidFill>
              <a:srgbClr val="0075B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2311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7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Arial" charset="0"/>
          <a:ea typeface="+mn-ea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8" y="116634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32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26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4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7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42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05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62618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141" y="274638"/>
            <a:ext cx="89125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409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141" y="1600205"/>
            <a:ext cx="891254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141" y="6356418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7E5BF255-A6A2-4B62-A59F-8B092ED2EE96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3465" y="6356418"/>
            <a:ext cx="3135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004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5" r:id="rId1"/>
    <p:sldLayoutId id="2147484216" r:id="rId2"/>
    <p:sldLayoutId id="2147484217" r:id="rId3"/>
    <p:sldLayoutId id="2147484218" r:id="rId4"/>
    <p:sldLayoutId id="2147484219" r:id="rId5"/>
    <p:sldLayoutId id="2147484220" r:id="rId6"/>
    <p:sldLayoutId id="2147484221" r:id="rId7"/>
    <p:sldLayoutId id="2147484222" r:id="rId8"/>
    <p:sldLayoutId id="2147484223" r:id="rId9"/>
    <p:sldLayoutId id="2147484224" r:id="rId10"/>
    <p:sldLayoutId id="2147484225" r:id="rId11"/>
    <p:sldLayoutId id="2147484226" r:id="rId12"/>
    <p:sldLayoutId id="2147484227" r:id="rId13"/>
    <p:sldLayoutId id="2147484228" r:id="rId14"/>
    <p:sldLayoutId id="2147484229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063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126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189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251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797" indent="-34279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3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7" Type="http://schemas.openxmlformats.org/officeDocument/2006/relationships/image" Target="../media/image16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4.xml"/><Relationship Id="rId6" Type="http://schemas.openxmlformats.org/officeDocument/2006/relationships/image" Target="../media/image15.tmp"/><Relationship Id="rId5" Type="http://schemas.openxmlformats.org/officeDocument/2006/relationships/image" Target="../media/image14.tmp"/><Relationship Id="rId4" Type="http://schemas.openxmlformats.org/officeDocument/2006/relationships/image" Target="../media/image13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ii.or.jp/material29/search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112" y="124253"/>
            <a:ext cx="647116" cy="397352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7660170" y="294090"/>
            <a:ext cx="1851653" cy="404853"/>
          </a:xfrm>
          <a:prstGeom prst="rect">
            <a:avLst/>
          </a:prstGeom>
          <a:noFill/>
          <a:ln w="1905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>
            <a:spAutoFit/>
          </a:bodyPr>
          <a:lstStyle/>
          <a:p>
            <a:pPr defTabSz="843809">
              <a:defRPr/>
            </a:pPr>
            <a:r>
              <a:rPr kumimoji="0" lang="ja-JP" altLang="en-US" sz="1016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kumimoji="0" lang="en-US" altLang="ja-JP" sz="1016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28</a:t>
            </a:r>
            <a:r>
              <a:rPr kumimoji="0" lang="ja-JP" altLang="en-US" sz="1016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年度予算</a:t>
            </a:r>
            <a:endParaRPr kumimoji="0" lang="en-US" altLang="ja-JP" sz="1016" kern="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3809">
              <a:defRPr/>
            </a:pPr>
            <a:r>
              <a:rPr kumimoji="0" lang="en-US" altLang="ja-JP" sz="1016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2,550</a:t>
            </a:r>
            <a:r>
              <a:rPr kumimoji="0" lang="ja-JP" altLang="en-US" sz="1016" kern="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百万円（新規）</a:t>
            </a:r>
          </a:p>
        </p:txBody>
      </p:sp>
      <p:sp>
        <p:nvSpPr>
          <p:cNvPr id="11" name="正方形/長方形 2"/>
          <p:cNvSpPr>
            <a:spLocks noChangeArrowheads="1"/>
          </p:cNvSpPr>
          <p:nvPr/>
        </p:nvSpPr>
        <p:spPr bwMode="auto">
          <a:xfrm>
            <a:off x="196766" y="1207958"/>
            <a:ext cx="9003368" cy="869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3809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399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住宅の省エネリフォームで、</a:t>
            </a:r>
            <a:endParaRPr lang="en-US" altLang="ja-JP" sz="2399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3809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399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ご自宅を快適・健康的・経済的な住宅に！</a:t>
            </a:r>
            <a:endParaRPr lang="en-US" altLang="ja-JP" sz="2399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6"/>
          <p:cNvSpPr>
            <a:spLocks noChangeArrowheads="1"/>
          </p:cNvSpPr>
          <p:nvPr/>
        </p:nvSpPr>
        <p:spPr bwMode="auto">
          <a:xfrm>
            <a:off x="-426588" y="7220399"/>
            <a:ext cx="3969648" cy="515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defTabSz="843809" eaLnBrk="1" hangingPunct="1">
              <a:lnSpc>
                <a:spcPts val="1500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1999" dirty="0">
                <a:solidFill>
                  <a:srgbClr val="000000"/>
                </a:solidFill>
                <a:latin typeface="+mn-ea"/>
                <a:ea typeface="+mn-ea"/>
              </a:rPr>
              <a:t>平成</a:t>
            </a:r>
            <a:r>
              <a:rPr lang="en-US" altLang="ja-JP" sz="1999" dirty="0">
                <a:solidFill>
                  <a:srgbClr val="000000"/>
                </a:solidFill>
                <a:latin typeface="+mn-ea"/>
                <a:ea typeface="+mn-ea"/>
              </a:rPr>
              <a:t>30</a:t>
            </a:r>
            <a:r>
              <a:rPr lang="ja-JP" altLang="en-US" sz="1999" dirty="0">
                <a:solidFill>
                  <a:srgbClr val="000000"/>
                </a:solidFill>
                <a:latin typeface="+mn-ea"/>
                <a:ea typeface="+mn-ea"/>
              </a:rPr>
              <a:t>年度予算案</a:t>
            </a:r>
            <a:r>
              <a:rPr lang="en-US" altLang="ja-JP" sz="1999" dirty="0">
                <a:solidFill>
                  <a:srgbClr val="000000"/>
                </a:solidFill>
                <a:latin typeface="+mn-ea"/>
                <a:ea typeface="+mn-ea"/>
              </a:rPr>
              <a:t>85</a:t>
            </a:r>
            <a:r>
              <a:rPr lang="ja-JP" altLang="en-US" sz="1999" dirty="0">
                <a:solidFill>
                  <a:srgbClr val="000000"/>
                </a:solidFill>
                <a:latin typeface="+mn-ea"/>
                <a:ea typeface="+mn-ea"/>
              </a:rPr>
              <a:t>億円の内数</a:t>
            </a:r>
            <a:endParaRPr lang="en-US" altLang="ja-JP" sz="1999" dirty="0">
              <a:solidFill>
                <a:srgbClr val="000000"/>
              </a:solidFill>
              <a:latin typeface="+mn-ea"/>
              <a:ea typeface="+mn-ea"/>
            </a:endParaRPr>
          </a:p>
          <a:p>
            <a:pPr algn="r" defTabSz="843809" eaLnBrk="1" hangingPunct="1">
              <a:lnSpc>
                <a:spcPts val="1500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</a:rPr>
              <a:t>（平成</a:t>
            </a:r>
            <a:r>
              <a:rPr lang="en-US" altLang="ja-JP" sz="1200" dirty="0">
                <a:solidFill>
                  <a:srgbClr val="000000"/>
                </a:solidFill>
                <a:latin typeface="+mn-ea"/>
                <a:ea typeface="+mn-ea"/>
              </a:rPr>
              <a:t>30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</a:rPr>
              <a:t>年度からの新規事業）</a:t>
            </a:r>
            <a:endParaRPr lang="en-US" altLang="ja-JP" sz="12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58029" y="2071208"/>
            <a:ext cx="9958354" cy="2725506"/>
            <a:chOff x="55886" y="1341440"/>
            <a:chExt cx="9914439" cy="2637578"/>
          </a:xfrm>
        </p:grpSpPr>
        <p:sp>
          <p:nvSpPr>
            <p:cNvPr id="14" name="角丸四角形 3"/>
            <p:cNvSpPr/>
            <p:nvPr/>
          </p:nvSpPr>
          <p:spPr>
            <a:xfrm>
              <a:off x="55886" y="1341440"/>
              <a:ext cx="9753648" cy="2637578"/>
            </a:xfrm>
            <a:prstGeom prst="roundRect">
              <a:avLst>
                <a:gd name="adj" fmla="val 10084"/>
              </a:avLst>
            </a:prstGeom>
            <a:noFill/>
            <a:ln w="25400" cap="flat" cmpd="sng" algn="ctr">
              <a:solidFill>
                <a:srgbClr val="4F81BD">
                  <a:lumMod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843809">
                <a:defRPr/>
              </a:pPr>
              <a:endParaRPr kumimoji="0" lang="ja-JP" altLang="en-US" sz="1661" ker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80725" y="1425696"/>
              <a:ext cx="9889600" cy="205575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defTabSz="844061">
                <a:defRPr/>
              </a:pP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１．対象者：既存住宅（戸建・集合）を改修する者</a:t>
              </a:r>
              <a:endParaRPr kumimoji="0" lang="en-US" altLang="ja-JP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defTabSz="844061">
                <a:defRPr/>
              </a:pP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２．補助対象</a:t>
              </a:r>
              <a:endParaRPr kumimoji="0" lang="en-US" altLang="ja-JP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0" lvl="1" defTabSz="844061">
                <a:defRPr/>
              </a:pP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①既存戸建住宅への高性能建材導入：定率</a:t>
              </a:r>
              <a:r>
                <a:rPr kumimoji="0" lang="en-US" altLang="ja-JP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1/3</a:t>
              </a: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（上限：</a:t>
              </a:r>
              <a:r>
                <a:rPr kumimoji="0" lang="en-US" altLang="ja-JP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120</a:t>
              </a: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万円</a:t>
              </a:r>
              <a:r>
                <a:rPr kumimoji="0" lang="en-US" altLang="ja-JP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/</a:t>
              </a: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戸）</a:t>
              </a:r>
              <a:endParaRPr kumimoji="0" lang="en-US" altLang="ja-JP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0" lvl="1" defTabSz="844061">
                <a:defRPr/>
              </a:pPr>
              <a:r>
                <a:rPr kumimoji="0" lang="en-US" altLang="ja-JP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②</a:t>
              </a: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既存集合住宅への高性能建材導入：定率</a:t>
              </a:r>
              <a:r>
                <a:rPr kumimoji="0" lang="en-US" altLang="ja-JP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1/3</a:t>
              </a: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（上限：</a:t>
              </a:r>
              <a:r>
                <a:rPr kumimoji="0" lang="en-US" altLang="ja-JP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15</a:t>
              </a: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万円</a:t>
              </a:r>
              <a:r>
                <a:rPr kumimoji="0" lang="en-US" altLang="ja-JP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/</a:t>
              </a: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戸）</a:t>
              </a:r>
              <a:endParaRPr kumimoji="0" lang="en-US" altLang="ja-JP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0" lvl="1" defTabSz="844061">
                <a:defRPr/>
              </a:pP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kumimoji="0" lang="en-US" altLang="ja-JP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※</a:t>
              </a: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①の事業の実施に加え、住宅用太陽光発電設備（</a:t>
              </a:r>
              <a:r>
                <a:rPr kumimoji="0" lang="en-US" altLang="ja-JP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10kW</a:t>
              </a: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未満）が</a:t>
              </a:r>
              <a:endParaRPr kumimoji="0" lang="en-US" altLang="ja-JP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0" lvl="1" defTabSz="844061">
                <a:defRPr/>
              </a:pP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設置されており、既存戸建住宅に一定の要件を満たした家庭用蓄電</a:t>
              </a:r>
              <a:endParaRPr kumimoji="0" lang="en-US" altLang="ja-JP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0" lvl="1" defTabSz="844061">
                <a:defRPr/>
              </a:pPr>
              <a:r>
                <a:rPr kumimoji="0" lang="ja-JP" altLang="en-US" sz="2399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池、又は蓄熱設備を設置する者に対し設備費と工事費の一部を補助</a:t>
              </a:r>
              <a:endParaRPr kumimoji="0" lang="en-US" altLang="ja-JP" sz="23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6" name="テキスト ボックス 17"/>
          <p:cNvSpPr txBox="1">
            <a:spLocks noChangeArrowheads="1"/>
          </p:cNvSpPr>
          <p:nvPr/>
        </p:nvSpPr>
        <p:spPr bwMode="auto">
          <a:xfrm>
            <a:off x="1558235" y="4867703"/>
            <a:ext cx="3420063" cy="399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algn="ctr" defTabSz="843809">
              <a:spcBef>
                <a:spcPct val="0"/>
              </a:spcBef>
              <a:buNone/>
              <a:defRPr/>
            </a:pP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　外窓交換・内窓設置</a:t>
            </a:r>
            <a:endParaRPr lang="en-US" altLang="ja-JP" sz="1999" dirty="0">
              <a:solidFill>
                <a:prstClr val="black"/>
              </a:solidFill>
              <a:latin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7"/>
          <p:cNvSpPr txBox="1">
            <a:spLocks noChangeArrowheads="1"/>
          </p:cNvSpPr>
          <p:nvPr/>
        </p:nvSpPr>
        <p:spPr bwMode="auto">
          <a:xfrm>
            <a:off x="-153124" y="4867703"/>
            <a:ext cx="2560879" cy="399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843809">
              <a:spcBef>
                <a:spcPct val="0"/>
              </a:spcBef>
              <a:buNone/>
              <a:defRPr/>
            </a:pP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ガラスの交換</a:t>
            </a:r>
            <a:endParaRPr lang="en-US" altLang="ja-JP" sz="19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9" y="74530"/>
            <a:ext cx="643303" cy="394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テキスト ボックス 17"/>
          <p:cNvSpPr txBox="1">
            <a:spLocks noChangeArrowheads="1"/>
          </p:cNvSpPr>
          <p:nvPr/>
        </p:nvSpPr>
        <p:spPr bwMode="auto">
          <a:xfrm>
            <a:off x="4466138" y="4859066"/>
            <a:ext cx="2449762" cy="707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algn="ctr" defTabSz="843809">
              <a:spcBef>
                <a:spcPct val="0"/>
              </a:spcBef>
              <a:buNone/>
              <a:defRPr/>
            </a:pP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天井・壁・床等の断熱</a:t>
            </a:r>
          </a:p>
        </p:txBody>
      </p:sp>
      <p:sp>
        <p:nvSpPr>
          <p:cNvPr id="20" name="テキスト ボックス 17"/>
          <p:cNvSpPr txBox="1">
            <a:spLocks noChangeArrowheads="1"/>
          </p:cNvSpPr>
          <p:nvPr/>
        </p:nvSpPr>
        <p:spPr bwMode="auto">
          <a:xfrm>
            <a:off x="7048883" y="4899122"/>
            <a:ext cx="2925253" cy="399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algn="just" defTabSz="843809">
              <a:spcBef>
                <a:spcPct val="0"/>
              </a:spcBef>
              <a:buNone/>
              <a:defRPr/>
            </a:pP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蓄電池または蓄熱設備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558235" y="-752000"/>
            <a:ext cx="6280422" cy="707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ja-JP" altLang="en-US" sz="3999" b="1" kern="0" dirty="0">
                <a:solidFill>
                  <a:srgbClr val="FF0066"/>
                </a:solidFill>
                <a:latin typeface="+mn-ea"/>
              </a:rPr>
              <a:t>蓄電池の内容入れる必要</a:t>
            </a:r>
          </a:p>
        </p:txBody>
      </p:sp>
      <p:grpSp>
        <p:nvGrpSpPr>
          <p:cNvPr id="22" name="グループ化 7"/>
          <p:cNvGrpSpPr>
            <a:grpSpLocks/>
          </p:cNvGrpSpPr>
          <p:nvPr/>
        </p:nvGrpSpPr>
        <p:grpSpPr bwMode="auto">
          <a:xfrm>
            <a:off x="255434" y="5354704"/>
            <a:ext cx="1962142" cy="1453834"/>
            <a:chOff x="4483790" y="3957589"/>
            <a:chExt cx="1109663" cy="895350"/>
          </a:xfrm>
        </p:grpSpPr>
        <p:pic>
          <p:nvPicPr>
            <p:cNvPr id="23" name="Picture 62" descr="アタッチメント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3790" y="3957589"/>
              <a:ext cx="1109663" cy="895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円/楕円 181"/>
            <p:cNvSpPr/>
            <p:nvPr/>
          </p:nvSpPr>
          <p:spPr bwMode="auto">
            <a:xfrm>
              <a:off x="4951469" y="3995574"/>
              <a:ext cx="217268" cy="212985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457052">
                <a:defRPr/>
              </a:pPr>
              <a:endParaRPr kumimoji="0" lang="ja-JP" altLang="en-US" ker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6" name="右矢印 27"/>
            <p:cNvSpPr/>
            <p:nvPr/>
          </p:nvSpPr>
          <p:spPr bwMode="auto">
            <a:xfrm>
              <a:off x="4980929" y="4037628"/>
              <a:ext cx="170623" cy="157365"/>
            </a:xfrm>
            <a:prstGeom prst="rightArrow">
              <a:avLst/>
            </a:prstGeom>
            <a:solidFill>
              <a:srgbClr val="5C92B5">
                <a:lumMod val="75000"/>
              </a:srgbClr>
            </a:solidFill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457052">
                <a:defRPr/>
              </a:pPr>
              <a:endParaRPr kumimoji="0" lang="ja-JP" altLang="en-US" ker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7" name="グループ化 75"/>
          <p:cNvGrpSpPr>
            <a:grpSpLocks/>
          </p:cNvGrpSpPr>
          <p:nvPr/>
        </p:nvGrpSpPr>
        <p:grpSpPr bwMode="auto">
          <a:xfrm>
            <a:off x="2407755" y="5354709"/>
            <a:ext cx="2058376" cy="1308535"/>
            <a:chOff x="6462015" y="2267540"/>
            <a:chExt cx="1758221" cy="946117"/>
          </a:xfrm>
        </p:grpSpPr>
        <p:pic>
          <p:nvPicPr>
            <p:cNvPr id="28" name="Picture 1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62015" y="2267773"/>
              <a:ext cx="841016" cy="945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1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02103" y="2267540"/>
              <a:ext cx="918133" cy="946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右矢印 36"/>
            <p:cNvSpPr/>
            <p:nvPr/>
          </p:nvSpPr>
          <p:spPr>
            <a:xfrm>
              <a:off x="7243816" y="2669826"/>
              <a:ext cx="186302" cy="165384"/>
            </a:xfrm>
            <a:prstGeom prst="rightArrow">
              <a:avLst/>
            </a:prstGeom>
            <a:solidFill>
              <a:srgbClr val="5C92B5">
                <a:lumMod val="75000"/>
              </a:srgbClr>
            </a:solidFill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457052">
                <a:defRPr/>
              </a:pPr>
              <a:endParaRPr kumimoji="0" lang="ja-JP" altLang="en-US" ker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pic>
        <p:nvPicPr>
          <p:cNvPr id="32" name="Picture 32" descr="C:\Users\takahasi-k28r\AppData\Local\Microsoft\Windows\Temporary Internet Files\Content.Outlook\L1HM7XDT\断熱_1MB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542" y="5516569"/>
            <a:ext cx="1988216" cy="1293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88149" y="5264935"/>
            <a:ext cx="2328261" cy="1483555"/>
          </a:xfrm>
          <a:prstGeom prst="rect">
            <a:avLst/>
          </a:prstGeom>
        </p:spPr>
      </p:pic>
      <p:sp>
        <p:nvSpPr>
          <p:cNvPr id="34" name="正方形/長方形 33"/>
          <p:cNvSpPr/>
          <p:nvPr/>
        </p:nvSpPr>
        <p:spPr>
          <a:xfrm>
            <a:off x="-156069" y="7727760"/>
            <a:ext cx="3766981" cy="923034"/>
          </a:xfrm>
          <a:prstGeom prst="rect">
            <a:avLst/>
          </a:prstGeom>
          <a:solidFill>
            <a:srgbClr val="C6D9F1"/>
          </a:solidFill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defTabSz="844061">
              <a:defRPr/>
            </a:pP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実施期間：平成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30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年度～平成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31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年度</a:t>
            </a:r>
          </a:p>
          <a:p>
            <a:pPr defTabSz="844061">
              <a:defRPr/>
            </a:pP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補助条件 ①定率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1/3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（ 上限額：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120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万円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/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戸 ）</a:t>
            </a:r>
          </a:p>
          <a:p>
            <a:pPr defTabSz="844061">
              <a:defRPr/>
            </a:pP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②定率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1/3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（ 上限額：   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15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万円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/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戸）</a:t>
            </a:r>
          </a:p>
          <a:p>
            <a:pPr defTabSz="844061">
              <a:defRPr/>
            </a:pPr>
            <a:r>
              <a:rPr kumimoji="0" lang="en-US" altLang="ja-JP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※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蓄電池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3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万円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/kWh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（上限額：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1/3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）、工事費（上限：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5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万円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/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台）</a:t>
            </a:r>
          </a:p>
          <a:p>
            <a:pPr defTabSz="844061">
              <a:defRPr/>
            </a:pP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　蓄熱設備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5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万円</a:t>
            </a:r>
            <a:r>
              <a:rPr kumimoji="0" lang="en-US" altLang="ja-JP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/</a:t>
            </a: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台（設備費及び工事費の上限額）　を別途補助</a:t>
            </a:r>
          </a:p>
          <a:p>
            <a:pPr defTabSz="844061">
              <a:defRPr/>
            </a:pPr>
            <a:r>
              <a:rPr kumimoji="0" lang="ja-JP" altLang="en-US" sz="900" b="1" kern="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rPr>
              <a:t>担当課：</a:t>
            </a:r>
            <a:r>
              <a:rPr kumimoji="0" lang="ja-JP" altLang="en-US" sz="900" b="1" kern="0" dirty="0">
                <a:solidFill>
                  <a:prstClr val="black"/>
                </a:solidFill>
                <a:latin typeface="+mn-ea"/>
                <a:cs typeface="Meiryo UI" pitchFamily="50" charset="-128"/>
              </a:rPr>
              <a:t>地球局事業室見える化</a:t>
            </a:r>
            <a:r>
              <a:rPr kumimoji="0" lang="en-US" altLang="ja-JP" sz="900" b="1" kern="0" dirty="0">
                <a:solidFill>
                  <a:prstClr val="black"/>
                </a:solidFill>
                <a:latin typeface="+mn-ea"/>
                <a:cs typeface="Meiryo UI" pitchFamily="50" charset="-128"/>
              </a:rPr>
              <a:t>L</a:t>
            </a:r>
            <a:r>
              <a:rPr kumimoji="0" lang="ja-JP" altLang="en-US" sz="900" b="1" kern="0" dirty="0">
                <a:solidFill>
                  <a:prstClr val="black"/>
                </a:solidFill>
                <a:latin typeface="+mn-ea"/>
                <a:cs typeface="Meiryo UI" pitchFamily="50" charset="-128"/>
              </a:rPr>
              <a:t>（</a:t>
            </a:r>
            <a:r>
              <a:rPr kumimoji="0" lang="en-US" altLang="ja-JP" sz="900" b="1" kern="0" dirty="0">
                <a:solidFill>
                  <a:prstClr val="black"/>
                </a:solidFill>
                <a:latin typeface="+mn-ea"/>
                <a:cs typeface="Meiryo UI" pitchFamily="50" charset="-128"/>
              </a:rPr>
              <a:t>03-5521-8355</a:t>
            </a:r>
            <a:r>
              <a:rPr kumimoji="0" lang="ja-JP" altLang="en-US" sz="900" b="1" kern="0" dirty="0">
                <a:solidFill>
                  <a:prstClr val="black"/>
                </a:solidFill>
                <a:latin typeface="+mn-ea"/>
                <a:cs typeface="Meiryo UI" pitchFamily="50" charset="-128"/>
              </a:rPr>
              <a:t>）　</a:t>
            </a:r>
            <a:endParaRPr kumimoji="0" lang="zh-TW" altLang="en-US" sz="900" b="1" kern="0" dirty="0">
              <a:solidFill>
                <a:prstClr val="black"/>
              </a:solidFill>
              <a:latin typeface="+mn-ea"/>
              <a:cs typeface="Meiryo UI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673016" y="45709"/>
            <a:ext cx="8023207" cy="707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3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高性能建材による住宅の断熱リフォーム支援事業</a:t>
            </a:r>
            <a:endParaRPr lang="en-US" altLang="ja-JP" sz="2399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（経産省連携）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523422" y="814661"/>
            <a:ext cx="1825539" cy="33651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施策番号：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正方形/長方形 6"/>
          <p:cNvSpPr>
            <a:spLocks noChangeArrowheads="1"/>
          </p:cNvSpPr>
          <p:nvPr/>
        </p:nvSpPr>
        <p:spPr bwMode="auto">
          <a:xfrm>
            <a:off x="4015615" y="477626"/>
            <a:ext cx="6205293" cy="938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3809" eaLnBrk="1" hangingPunct="1">
              <a:lnSpc>
                <a:spcPts val="1500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年度予算案</a:t>
            </a:r>
            <a:r>
              <a:rPr lang="en-US" altLang="ja-JP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85</a:t>
            </a:r>
            <a:r>
              <a:rPr lang="ja-JP" altLang="en-US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億円の内数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（平成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年度からの新規事業）</a:t>
            </a: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3809" eaLnBrk="1" hangingPunct="1">
              <a:lnSpc>
                <a:spcPts val="2399"/>
              </a:lnSpc>
              <a:spcBef>
                <a:spcPct val="0"/>
              </a:spcBef>
              <a:buNone/>
              <a:defRPr/>
            </a:pPr>
            <a:r>
              <a:rPr kumimoji="0" lang="zh-TW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実施期間：</a:t>
            </a:r>
            <a:r>
              <a:rPr kumimoji="0" lang="ja-JP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kumimoji="0" lang="en-US" altLang="ja-JP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kumimoji="0" lang="ja-JP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年度～平成</a:t>
            </a:r>
            <a:r>
              <a:rPr kumimoji="0" lang="en-US" altLang="ja-JP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31</a:t>
            </a:r>
            <a:r>
              <a:rPr kumimoji="0" lang="ja-JP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</a:t>
            </a:r>
            <a:endParaRPr kumimoji="0" lang="zh-TW" altLang="en-US" sz="1999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  <a:sym typeface="Wingdings" panose="05000000000000000000" pitchFamily="2" charset="2"/>
            </a:endParaRPr>
          </a:p>
          <a:p>
            <a:pPr eaLnBrk="1" hangingPunct="1">
              <a:lnSpc>
                <a:spcPts val="2399"/>
              </a:lnSpc>
              <a:spcBef>
                <a:spcPct val="0"/>
              </a:spcBef>
              <a:buNone/>
            </a:pP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担当課：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地球局事業室見える化</a:t>
            </a:r>
            <a:r>
              <a:rPr kumimoji="0" lang="en-US" altLang="ja-JP" sz="19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</a:t>
            </a:r>
            <a:r>
              <a:rPr kumimoji="0" lang="ja-JP" altLang="en-US" sz="12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0" lang="en-US" altLang="ja-JP" sz="12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03-5521-8355</a:t>
            </a:r>
            <a:r>
              <a:rPr kumimoji="0" lang="ja-JP" altLang="en-US" sz="12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kumimoji="0" lang="ja-JP" altLang="en-US" sz="19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r>
              <a:rPr lang="en-US" altLang="ja-JP" sz="1799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lang="ja-JP" altLang="en-US" sz="1799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8696526" y="88447"/>
            <a:ext cx="1129289" cy="315490"/>
          </a:xfrm>
          <a:prstGeom prst="rect">
            <a:avLst/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t"/>
          <a:lstStyle/>
          <a:p>
            <a:pPr algn="ctr" defTabSz="844061"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</a:t>
            </a:r>
          </a:p>
        </p:txBody>
      </p:sp>
    </p:spTree>
    <p:extLst>
      <p:ext uri="{BB962C8B-B14F-4D97-AF65-F5344CB8AC3E}">
        <p14:creationId xmlns:p14="http://schemas.microsoft.com/office/powerpoint/2010/main" val="99419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 bwMode="auto">
          <a:xfrm>
            <a:off x="421692" y="13374"/>
            <a:ext cx="8909686" cy="627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5" rIns="91411" bIns="4570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063" algn="ctr" rtl="0" fontAlgn="base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126" algn="ctr" rtl="0" fontAlgn="base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189" algn="ctr" rtl="0" fontAlgn="base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251" algn="ctr" rtl="0" fontAlgn="base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ja-JP" altLang="en-US" sz="3199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断熱リフォームのメリット</a:t>
            </a:r>
          </a:p>
        </p:txBody>
      </p:sp>
      <p:sp>
        <p:nvSpPr>
          <p:cNvPr id="4" name="テキスト プレースホルダー 7"/>
          <p:cNvSpPr txBox="1">
            <a:spLocks/>
          </p:cNvSpPr>
          <p:nvPr/>
        </p:nvSpPr>
        <p:spPr bwMode="auto">
          <a:xfrm>
            <a:off x="98443" y="745683"/>
            <a:ext cx="9749588" cy="1891491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  <a:extLst/>
        </p:spPr>
        <p:txBody>
          <a:bodyPr vert="horz" wrap="square" lIns="91411" tIns="45705" rIns="91411" bIns="45705" numCol="1" anchor="ctr" anchorCtr="0" compatLnSpc="1">
            <a:prstTxWarp prst="textNoShape">
              <a:avLst/>
            </a:prstTxWarp>
          </a:bodyPr>
          <a:lstStyle>
            <a:lvl1pPr marL="342805" indent="-3428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31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746" indent="-28567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umimoji="1" sz="27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2685" indent="-228537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23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99760" indent="-228537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umimoji="1" sz="19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6835" indent="-228537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19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3909" indent="-228537" algn="l" defTabSz="9141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9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0982" indent="-228537" algn="l" defTabSz="9141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9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8057" indent="-228537" algn="l" defTabSz="9141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9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5131" indent="-228537" algn="l" defTabSz="9141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99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19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21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住宅の断熱性能が向上すると</a:t>
            </a:r>
            <a:r>
              <a:rPr lang="ja-JP" altLang="en-US" sz="21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・・・</a:t>
            </a:r>
            <a:endParaRPr lang="en-US" altLang="ja-JP" sz="2199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5219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21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部屋ごとの温度差が減少し、</a:t>
            </a:r>
            <a:r>
              <a:rPr lang="ja-JP" altLang="en-US" sz="2199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快適な暮らしを送ることが期待できる</a:t>
            </a:r>
            <a:endParaRPr lang="en-US" altLang="ja-JP" sz="2199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5219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21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（</a:t>
            </a:r>
            <a:r>
              <a:rPr lang="ja-JP" altLang="en-US" sz="2199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ヒートショックの予防にもつながる</a:t>
            </a:r>
            <a:r>
              <a:rPr lang="ja-JP" altLang="en-US" sz="21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21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5219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21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カビなどの発生を抑え、</a:t>
            </a:r>
            <a:r>
              <a:rPr lang="ja-JP" altLang="en-US" sz="2199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アレルギー症状を改善することが期待できる</a:t>
            </a:r>
            <a:endParaRPr lang="en-US" altLang="ja-JP" sz="2199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5219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21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冷暖房機器の使用が抑えられ、</a:t>
            </a:r>
            <a:r>
              <a:rPr lang="ja-JP" altLang="en-US" sz="2199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光熱費削減が期待できる</a:t>
            </a:r>
            <a:endParaRPr lang="en-US" altLang="ja-JP" sz="21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658805" y="2853127"/>
            <a:ext cx="8782991" cy="3845216"/>
            <a:chOff x="657421" y="2399247"/>
            <a:chExt cx="8785807" cy="4300138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2092854" y="2399247"/>
              <a:ext cx="6032436" cy="4300138"/>
              <a:chOff x="2824275" y="2636912"/>
              <a:chExt cx="4793021" cy="3720261"/>
            </a:xfrm>
          </p:grpSpPr>
          <p:grpSp>
            <p:nvGrpSpPr>
              <p:cNvPr id="12" name="グループ化 11"/>
              <p:cNvGrpSpPr/>
              <p:nvPr/>
            </p:nvGrpSpPr>
            <p:grpSpPr>
              <a:xfrm>
                <a:off x="2824275" y="2636912"/>
                <a:ext cx="4793021" cy="3720261"/>
                <a:chOff x="2824275" y="3068960"/>
                <a:chExt cx="4360973" cy="3288213"/>
              </a:xfrm>
            </p:grpSpPr>
            <p:sp>
              <p:nvSpPr>
                <p:cNvPr id="19" name="二等辺三角形 18"/>
                <p:cNvSpPr/>
                <p:nvPr/>
              </p:nvSpPr>
              <p:spPr>
                <a:xfrm>
                  <a:off x="2824275" y="3068960"/>
                  <a:ext cx="4104456" cy="1008112"/>
                </a:xfrm>
                <a:prstGeom prst="triangle">
                  <a:avLst/>
                </a:prstGeom>
                <a:solidFill>
                  <a:srgbClr val="FFDCB9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kumimoji="0" lang="ja-JP" altLang="en-US" kern="0">
                    <a:solidFill>
                      <a:prstClr val="white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0" name="正方形/長方形 19"/>
                <p:cNvSpPr/>
                <p:nvPr/>
              </p:nvSpPr>
              <p:spPr>
                <a:xfrm>
                  <a:off x="3191723" y="4077072"/>
                  <a:ext cx="3369560" cy="2243917"/>
                </a:xfrm>
                <a:prstGeom prst="rect">
                  <a:avLst/>
                </a:prstGeom>
                <a:solidFill>
                  <a:srgbClr val="FFDCB9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kumimoji="0" lang="ja-JP" altLang="en-US" kern="0">
                    <a:solidFill>
                      <a:prstClr val="white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1" name="直角三角形 20"/>
                <p:cNvSpPr/>
                <p:nvPr/>
              </p:nvSpPr>
              <p:spPr>
                <a:xfrm>
                  <a:off x="6561283" y="4964040"/>
                  <a:ext cx="623965" cy="523447"/>
                </a:xfrm>
                <a:prstGeom prst="rtTriangle">
                  <a:avLst/>
                </a:prstGeom>
                <a:solidFill>
                  <a:srgbClr val="FFDCB9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kumimoji="0" lang="ja-JP" altLang="en-US" kern="0">
                    <a:solidFill>
                      <a:prstClr val="white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2" name="正方形/長方形 21"/>
                <p:cNvSpPr/>
                <p:nvPr/>
              </p:nvSpPr>
              <p:spPr>
                <a:xfrm>
                  <a:off x="6561283" y="5320599"/>
                  <a:ext cx="367448" cy="1000390"/>
                </a:xfrm>
                <a:prstGeom prst="rect">
                  <a:avLst/>
                </a:prstGeom>
                <a:solidFill>
                  <a:srgbClr val="FFDCB9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kumimoji="0" lang="ja-JP" altLang="en-US" kern="0">
                    <a:solidFill>
                      <a:prstClr val="white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cxnSp>
              <p:nvCxnSpPr>
                <p:cNvPr id="23" name="直線コネクタ 22"/>
                <p:cNvCxnSpPr>
                  <a:stCxn id="19" idx="0"/>
                </p:cNvCxnSpPr>
                <p:nvPr/>
              </p:nvCxnSpPr>
              <p:spPr>
                <a:xfrm flipH="1">
                  <a:off x="2841339" y="3068960"/>
                  <a:ext cx="2035164" cy="100639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F79646">
                      <a:lumMod val="7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24" name="直線コネクタ 23"/>
                <p:cNvCxnSpPr>
                  <a:stCxn id="19" idx="0"/>
                  <a:endCxn id="19" idx="4"/>
                </p:cNvCxnSpPr>
                <p:nvPr/>
              </p:nvCxnSpPr>
              <p:spPr>
                <a:xfrm>
                  <a:off x="4876503" y="3068960"/>
                  <a:ext cx="2052228" cy="1008112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F79646">
                      <a:lumMod val="7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25" name="直線コネクタ 24"/>
                <p:cNvCxnSpPr>
                  <a:endCxn id="19" idx="2"/>
                </p:cNvCxnSpPr>
                <p:nvPr/>
              </p:nvCxnSpPr>
              <p:spPr>
                <a:xfrm flipH="1">
                  <a:off x="2824275" y="4075352"/>
                  <a:ext cx="367448" cy="172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F79646">
                      <a:lumMod val="7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26" name="直線コネクタ 25"/>
                <p:cNvCxnSpPr/>
                <p:nvPr/>
              </p:nvCxnSpPr>
              <p:spPr>
                <a:xfrm flipV="1">
                  <a:off x="3191723" y="4075353"/>
                  <a:ext cx="17064" cy="228182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F79646">
                      <a:lumMod val="7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27" name="直線コネクタ 26"/>
                <p:cNvCxnSpPr/>
                <p:nvPr/>
              </p:nvCxnSpPr>
              <p:spPr>
                <a:xfrm flipH="1">
                  <a:off x="3208787" y="6337031"/>
                  <a:ext cx="3737008" cy="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F79646">
                      <a:lumMod val="7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28" name="直線コネクタ 27"/>
                <p:cNvCxnSpPr/>
                <p:nvPr/>
              </p:nvCxnSpPr>
              <p:spPr>
                <a:xfrm>
                  <a:off x="6945795" y="5487487"/>
                  <a:ext cx="0" cy="845445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F79646">
                      <a:lumMod val="7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29" name="直線コネクタ 28"/>
                <p:cNvCxnSpPr/>
                <p:nvPr/>
              </p:nvCxnSpPr>
              <p:spPr>
                <a:xfrm flipH="1">
                  <a:off x="6929752" y="5487487"/>
                  <a:ext cx="252000" cy="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F79646">
                      <a:lumMod val="7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30" name="直線コネクタ 29"/>
                <p:cNvCxnSpPr>
                  <a:stCxn id="21" idx="4"/>
                  <a:endCxn id="21" idx="0"/>
                </p:cNvCxnSpPr>
                <p:nvPr/>
              </p:nvCxnSpPr>
              <p:spPr>
                <a:xfrm flipH="1" flipV="1">
                  <a:off x="6561283" y="4964040"/>
                  <a:ext cx="623965" cy="523447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F79646">
                      <a:lumMod val="7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31" name="直線コネクタ 30"/>
                <p:cNvCxnSpPr>
                  <a:stCxn id="21" idx="0"/>
                </p:cNvCxnSpPr>
                <p:nvPr/>
              </p:nvCxnSpPr>
              <p:spPr>
                <a:xfrm flipV="1">
                  <a:off x="6561283" y="4091394"/>
                  <a:ext cx="0" cy="872646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F79646">
                      <a:lumMod val="7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32" name="直線コネクタ 31"/>
                <p:cNvCxnSpPr>
                  <a:stCxn id="19" idx="4"/>
                </p:cNvCxnSpPr>
                <p:nvPr/>
              </p:nvCxnSpPr>
              <p:spPr>
                <a:xfrm flipH="1">
                  <a:off x="6561283" y="4077072"/>
                  <a:ext cx="367448" cy="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F79646">
                      <a:lumMod val="75000"/>
                    </a:srgbClr>
                  </a:solidFill>
                  <a:prstDash val="solid"/>
                </a:ln>
                <a:effectLst/>
              </p:spPr>
            </p:cxnSp>
          </p:grpSp>
          <p:pic>
            <p:nvPicPr>
              <p:cNvPr id="13" name="図 12" descr="画面の領域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57056" y="3793687"/>
                <a:ext cx="1277688" cy="987305"/>
              </a:xfrm>
              <a:prstGeom prst="rect">
                <a:avLst/>
              </a:prstGeom>
            </p:spPr>
          </p:pic>
          <p:pic>
            <p:nvPicPr>
              <p:cNvPr id="14" name="図 13" descr="画面の領域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30199" y="3793686"/>
                <a:ext cx="1228896" cy="1009791"/>
              </a:xfrm>
              <a:prstGeom prst="rect">
                <a:avLst/>
              </a:prstGeom>
            </p:spPr>
          </p:pic>
          <p:pic>
            <p:nvPicPr>
              <p:cNvPr id="15" name="図 14" descr="画面の領域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03554" y="3782120"/>
                <a:ext cx="428685" cy="990738"/>
              </a:xfrm>
              <a:prstGeom prst="rect">
                <a:avLst/>
              </a:prstGeom>
            </p:spPr>
          </p:pic>
          <p:pic>
            <p:nvPicPr>
              <p:cNvPr id="16" name="図 15" descr="画面の領域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03554" y="4986236"/>
                <a:ext cx="1371791" cy="1086002"/>
              </a:xfrm>
              <a:prstGeom prst="rect">
                <a:avLst/>
              </a:prstGeom>
            </p:spPr>
          </p:pic>
          <p:pic>
            <p:nvPicPr>
              <p:cNvPr id="17" name="図 16" descr="画面の領域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79819" y="4971946"/>
                <a:ext cx="1895740" cy="1114581"/>
              </a:xfrm>
              <a:prstGeom prst="rect">
                <a:avLst/>
              </a:prstGeom>
            </p:spPr>
          </p:pic>
          <p:sp>
            <p:nvSpPr>
              <p:cNvPr id="18" name="直角三角形 17"/>
              <p:cNvSpPr/>
              <p:nvPr/>
            </p:nvSpPr>
            <p:spPr>
              <a:xfrm rot="10800000">
                <a:off x="6526317" y="4971945"/>
                <a:ext cx="349242" cy="300191"/>
              </a:xfrm>
              <a:prstGeom prst="rtTriangle">
                <a:avLst/>
              </a:prstGeom>
              <a:solidFill>
                <a:srgbClr val="FFDCB9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kumimoji="0" lang="ja-JP" altLang="en-US" kern="0">
                  <a:solidFill>
                    <a:prstClr val="whit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7" name="吹き出し: 四角形 6"/>
            <p:cNvSpPr/>
            <p:nvPr/>
          </p:nvSpPr>
          <p:spPr>
            <a:xfrm>
              <a:off x="7553710" y="3647840"/>
              <a:ext cx="1336612" cy="715434"/>
            </a:xfrm>
            <a:prstGeom prst="wedgeRectCallout">
              <a:avLst>
                <a:gd name="adj1" fmla="val -94115"/>
                <a:gd name="adj2" fmla="val 60258"/>
              </a:avLst>
            </a:prstGeom>
            <a:solidFill>
              <a:sysClr val="window" lastClr="FFFFFF"/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>
                <a:defRPr/>
              </a:pPr>
              <a:r>
                <a:rPr kumimoji="0" lang="ja-JP" altLang="en-US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窓から冷気を感じない</a:t>
              </a:r>
            </a:p>
          </p:txBody>
        </p:sp>
        <p:sp>
          <p:nvSpPr>
            <p:cNvPr id="8" name="吹き出し: 四角形 7"/>
            <p:cNvSpPr/>
            <p:nvPr/>
          </p:nvSpPr>
          <p:spPr>
            <a:xfrm>
              <a:off x="7578896" y="4651954"/>
              <a:ext cx="1864332" cy="715434"/>
            </a:xfrm>
            <a:prstGeom prst="wedgeRectCallout">
              <a:avLst>
                <a:gd name="adj1" fmla="val -94115"/>
                <a:gd name="adj2" fmla="val 60258"/>
              </a:avLst>
            </a:prstGeom>
            <a:solidFill>
              <a:sysClr val="window" lastClr="FFFFFF"/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>
                <a:defRPr/>
              </a:pPr>
              <a:r>
                <a:rPr kumimoji="0" lang="ja-JP" altLang="en-US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冷暖房の効きが</a:t>
              </a:r>
              <a:endParaRPr kumimoji="0" lang="en-US" altLang="ja-JP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defRPr/>
              </a:pPr>
              <a:r>
                <a:rPr kumimoji="0" lang="ja-JP" altLang="en-US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良くなった</a:t>
              </a:r>
            </a:p>
          </p:txBody>
        </p:sp>
        <p:sp>
          <p:nvSpPr>
            <p:cNvPr id="9" name="吹き出し: 四角形 8"/>
            <p:cNvSpPr/>
            <p:nvPr/>
          </p:nvSpPr>
          <p:spPr>
            <a:xfrm>
              <a:off x="7939193" y="5739516"/>
              <a:ext cx="1393582" cy="715434"/>
            </a:xfrm>
            <a:prstGeom prst="wedgeRectCallout">
              <a:avLst>
                <a:gd name="adj1" fmla="val -78571"/>
                <a:gd name="adj2" fmla="val 1958"/>
              </a:avLst>
            </a:prstGeom>
            <a:solidFill>
              <a:sysClr val="window" lastClr="FFFFFF"/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>
                <a:defRPr/>
              </a:pPr>
              <a:r>
                <a:rPr kumimoji="0" lang="ja-JP" altLang="en-US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窓の結露が</a:t>
              </a:r>
              <a:endParaRPr kumimoji="0" lang="en-US" altLang="ja-JP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defRPr/>
              </a:pPr>
              <a:r>
                <a:rPr kumimoji="0" lang="ja-JP" altLang="en-US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なくなった</a:t>
              </a:r>
            </a:p>
          </p:txBody>
        </p:sp>
        <p:sp>
          <p:nvSpPr>
            <p:cNvPr id="10" name="吹き出し: 四角形 9"/>
            <p:cNvSpPr/>
            <p:nvPr/>
          </p:nvSpPr>
          <p:spPr>
            <a:xfrm>
              <a:off x="657421" y="4976788"/>
              <a:ext cx="2035832" cy="715434"/>
            </a:xfrm>
            <a:prstGeom prst="wedgeRectCallout">
              <a:avLst>
                <a:gd name="adj1" fmla="val 55596"/>
                <a:gd name="adj2" fmla="val 102861"/>
              </a:avLst>
            </a:prstGeom>
            <a:solidFill>
              <a:sysClr val="window" lastClr="FFFFFF"/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>
                <a:defRPr/>
              </a:pPr>
              <a:r>
                <a:rPr kumimoji="0" lang="ja-JP" altLang="en-US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部屋ごとの温度差</a:t>
              </a:r>
              <a:endParaRPr kumimoji="0" lang="en-US" altLang="ja-JP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defRPr/>
              </a:pPr>
              <a:r>
                <a:rPr kumimoji="0" lang="ja-JP" altLang="en-US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が小さくなった</a:t>
              </a:r>
            </a:p>
          </p:txBody>
        </p:sp>
        <p:sp>
          <p:nvSpPr>
            <p:cNvPr id="11" name="吹き出し: 四角形 10"/>
            <p:cNvSpPr/>
            <p:nvPr/>
          </p:nvSpPr>
          <p:spPr>
            <a:xfrm>
              <a:off x="657421" y="3660686"/>
              <a:ext cx="2035832" cy="715434"/>
            </a:xfrm>
            <a:prstGeom prst="wedgeRectCallout">
              <a:avLst>
                <a:gd name="adj1" fmla="val 57960"/>
                <a:gd name="adj2" fmla="val 80439"/>
              </a:avLst>
            </a:prstGeom>
            <a:solidFill>
              <a:sysClr val="window" lastClr="FFFFFF"/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>
                <a:defRPr/>
              </a:pPr>
              <a:r>
                <a:rPr kumimoji="0" lang="ja-JP" altLang="en-US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カビが発生しなくなった</a:t>
              </a:r>
            </a:p>
          </p:txBody>
        </p:sp>
      </p:grpSp>
      <p:sp>
        <p:nvSpPr>
          <p:cNvPr id="33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r>
              <a:rPr lang="en-US" altLang="ja-JP" sz="1799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lang="ja-JP" altLang="en-US" sz="1799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1345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タイトル 1"/>
          <p:cNvSpPr txBox="1">
            <a:spLocks/>
          </p:cNvSpPr>
          <p:nvPr/>
        </p:nvSpPr>
        <p:spPr bwMode="auto">
          <a:xfrm>
            <a:off x="421692" y="13374"/>
            <a:ext cx="8909686" cy="627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5" rIns="91411" bIns="4570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063" algn="ctr" rtl="0" fontAlgn="base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126" algn="ctr" rtl="0" fontAlgn="base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189" algn="ctr" rtl="0" fontAlgn="base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251" algn="ctr" rtl="0" fontAlgn="base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zh-TW" altLang="en-US" sz="3199" b="1" u="sng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</a:t>
            </a:r>
            <a:r>
              <a:rPr lang="ja-JP" altLang="en-US" sz="3199" b="1" u="sng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金の使い道と補助度合い①</a:t>
            </a:r>
            <a:endParaRPr lang="ja-JP" altLang="en-US" sz="3199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コンテンツ プレースホルダー 2"/>
          <p:cNvSpPr txBox="1">
            <a:spLocks/>
          </p:cNvSpPr>
          <p:nvPr/>
        </p:nvSpPr>
        <p:spPr bwMode="auto">
          <a:xfrm>
            <a:off x="1586" y="696908"/>
            <a:ext cx="10081715" cy="5614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marL="342797" indent="-342797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1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27" indent="-2856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57" indent="-22853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r>
              <a:rPr lang="ja-JP" altLang="en-US" sz="22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・補助対象者：個人所有者、賃貸住宅所有者（戸建のみ）、</a:t>
            </a:r>
            <a:endParaRPr lang="en-US" altLang="ja-JP" sz="22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r>
              <a:rPr lang="ja-JP" altLang="en-US" sz="22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買取再販業者</a:t>
            </a:r>
          </a:p>
          <a:p>
            <a:pPr marL="0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r>
              <a:rPr lang="ja-JP" altLang="en-US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・補助対象経費：住宅の断熱リフォームに係る補助対象製品購入費</a:t>
            </a:r>
            <a:endParaRPr lang="en-US" altLang="ja-JP" sz="2299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r>
              <a:rPr lang="ja-JP" altLang="en-US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lang="ja-JP" altLang="en-US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補助対象製品の設置取付等にかかる工事費</a:t>
            </a:r>
            <a:endParaRPr lang="en-US" altLang="ja-JP" sz="2299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r>
              <a:rPr lang="ja-JP" altLang="en-US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補助対象製品については、以下を参照</a:t>
            </a:r>
            <a:endParaRPr lang="en-US" altLang="ja-JP" sz="2299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r>
              <a:rPr lang="ja-JP" altLang="en-US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3"/>
              </a:rPr>
              <a:t>https://sii.or.jp/material29/search</a:t>
            </a:r>
            <a:endParaRPr lang="en-US" altLang="ja-JP" sz="2299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r>
              <a:rPr lang="ja-JP" altLang="en-US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＜断熱リフォームの例＞</a:t>
            </a:r>
            <a:endParaRPr lang="en-US" altLang="ja-JP" sz="2299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742589" lvl="1" indent="-342788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Font typeface="Arial" panose="020B0604020202020204" pitchFamily="34" charset="0"/>
              <a:buChar char="•"/>
              <a:defRPr/>
            </a:pPr>
            <a:r>
              <a:rPr lang="ja-JP" altLang="en-US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断熱ガラス、断熱窓への付替え</a:t>
            </a:r>
            <a:endParaRPr lang="en-US" altLang="ja-JP" sz="2299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742589" lvl="1" indent="-342788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Font typeface="Arial" panose="020B0604020202020204" pitchFamily="34" charset="0"/>
              <a:buChar char="•"/>
              <a:defRPr/>
            </a:pPr>
            <a:r>
              <a:rPr lang="ja-JP" altLang="en-US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外壁、天井、床への断熱材敷設</a:t>
            </a:r>
            <a:endParaRPr lang="en-US" altLang="ja-JP" sz="2299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99801" lvl="1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r>
              <a:rPr lang="en-US" altLang="ja-JP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注意</a:t>
            </a:r>
            <a:r>
              <a:rPr lang="en-US" altLang="ja-JP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marL="399801" lvl="1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r>
              <a:rPr lang="en-US" altLang="ja-JP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天井・外壁・床・窓のうち</a:t>
            </a:r>
            <a:r>
              <a:rPr lang="en-US" altLang="ja-JP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つ以上を改修すること（戸建）</a:t>
            </a:r>
            <a:endParaRPr lang="en-US" altLang="ja-JP" sz="2299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99801" lvl="1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r>
              <a:rPr lang="en-US" altLang="ja-JP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玄関ドア以外のガラスを用いた開口部すべてを改修すること（集合）</a:t>
            </a:r>
            <a:endParaRPr lang="en-US" altLang="ja-JP" sz="2299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99801" lvl="1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r>
              <a:rPr lang="en-US" altLang="ja-JP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22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リフォームにかかる給排水・電気設備工事費は補助対象外</a:t>
            </a:r>
            <a:endParaRPr lang="en-US" altLang="ja-JP" sz="2299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r>
              <a:rPr lang="ja-JP" altLang="en-US" sz="22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・補助率：</a:t>
            </a:r>
            <a:r>
              <a:rPr lang="en-US" altLang="ja-JP" sz="22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1/3</a:t>
            </a:r>
          </a:p>
          <a:p>
            <a:pPr marL="0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r>
              <a:rPr lang="ja-JP" altLang="en-US" sz="22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・補助上限額：戸建て</a:t>
            </a:r>
            <a:r>
              <a:rPr lang="en-US" altLang="ja-JP" sz="22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120</a:t>
            </a:r>
            <a:r>
              <a:rPr lang="ja-JP" altLang="en-US" sz="22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  <a:r>
              <a:rPr lang="en-US" altLang="ja-JP" sz="22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22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戸、集合</a:t>
            </a:r>
            <a:r>
              <a:rPr lang="en-US" altLang="ja-JP" sz="22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22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  <a:r>
              <a:rPr lang="en-US" altLang="ja-JP" sz="22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22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戸</a:t>
            </a:r>
            <a:endParaRPr lang="en-US" altLang="ja-JP" sz="22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endParaRPr lang="ja-JP" altLang="en-US" sz="22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r>
              <a:rPr lang="en-US" altLang="ja-JP" sz="1799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endParaRPr lang="ja-JP" altLang="en-US" sz="1799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1936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 bwMode="auto">
          <a:xfrm>
            <a:off x="421692" y="13374"/>
            <a:ext cx="8909686" cy="627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5" rIns="91411" bIns="4570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063" algn="ctr" rtl="0" fontAlgn="base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126" algn="ctr" rtl="0" fontAlgn="base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189" algn="ctr" rtl="0" fontAlgn="base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251" algn="ctr" rtl="0" fontAlgn="base">
              <a:spcBef>
                <a:spcPct val="0"/>
              </a:spcBef>
              <a:spcAft>
                <a:spcPct val="0"/>
              </a:spcAft>
              <a:defRPr kumimoji="1" sz="4399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zh-TW" altLang="en-US" sz="3199" b="1" u="sng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</a:t>
            </a:r>
            <a:r>
              <a:rPr lang="ja-JP" altLang="en-US" sz="3199" b="1" u="sng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金の使い道と補助度合い②</a:t>
            </a:r>
            <a:endParaRPr lang="ja-JP" altLang="en-US" sz="3199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587" y="837543"/>
            <a:ext cx="9902825" cy="5614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marL="342797" indent="-342797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1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27" indent="-2856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57" indent="-22853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r>
              <a:rPr lang="ja-JP" altLang="en-US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住宅用太陽光発電設備（</a:t>
            </a:r>
            <a:r>
              <a:rPr lang="en-US" altLang="ja-JP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10kW</a:t>
            </a:r>
            <a:r>
              <a:rPr lang="ja-JP" altLang="en-US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未満）が設置されている既存戸建住宅については、以下の費用を別途補助することが可能</a:t>
            </a:r>
            <a:endParaRPr lang="en-US" altLang="ja-JP" sz="23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endParaRPr lang="en-US" altLang="ja-JP" sz="23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r>
              <a:rPr lang="ja-JP" altLang="en-US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①家庭用蓄電池設備費：定額（</a:t>
            </a:r>
            <a:r>
              <a:rPr lang="en-US" altLang="ja-JP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  <a:r>
              <a:rPr lang="en-US" altLang="ja-JP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/kWh</a:t>
            </a:r>
            <a:r>
              <a:rPr lang="ja-JP" altLang="en-US" sz="2399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上限：</a:t>
            </a:r>
            <a:r>
              <a:rPr lang="en-US" altLang="ja-JP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1/3</a:t>
            </a:r>
            <a:r>
              <a:rPr lang="ja-JP" altLang="en-US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23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r>
              <a:rPr lang="ja-JP" altLang="en-US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工事費：定額（上限：</a:t>
            </a:r>
            <a:r>
              <a:rPr lang="en-US" altLang="ja-JP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  <a:r>
              <a:rPr lang="en-US" altLang="ja-JP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台）</a:t>
            </a:r>
            <a:endParaRPr lang="ja-JP" altLang="en-US" sz="2399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r>
              <a:rPr lang="ja-JP" altLang="en-US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②家庭用蓄熱設備等　</a:t>
            </a:r>
          </a:p>
          <a:p>
            <a:pPr marL="0" indent="0" defTabSz="843809" fontAlgn="auto">
              <a:spcBef>
                <a:spcPts val="0"/>
              </a:spcBef>
              <a:spcAft>
                <a:spcPts val="0"/>
              </a:spcAft>
              <a:buClr>
                <a:prstClr val="black">
                  <a:lumMod val="65000"/>
                  <a:lumOff val="35000"/>
                </a:prstClr>
              </a:buClr>
              <a:buNone/>
              <a:defRPr/>
            </a:pPr>
            <a:r>
              <a:rPr lang="ja-JP" altLang="en-US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設備費及び工事費合わせて定額（上限：</a:t>
            </a:r>
            <a:r>
              <a:rPr lang="en-US" altLang="ja-JP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  <a:r>
              <a:rPr lang="en-US" altLang="ja-JP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23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台）</a:t>
            </a:r>
            <a:endParaRPr lang="en-US" altLang="ja-JP" sz="23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23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3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補助要件</a:t>
            </a:r>
            <a:r>
              <a:rPr lang="en-US" altLang="ja-JP" sz="23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lang="en-US" altLang="zh-TW" sz="2399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zh-TW" altLang="en-US" sz="23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○家庭用蓄電池</a:t>
            </a:r>
          </a:p>
          <a:p>
            <a:pPr marL="0" indent="0">
              <a:buNone/>
            </a:pPr>
            <a:r>
              <a:rPr lang="ja-JP" altLang="en-US" sz="23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・通信規格「</a:t>
            </a:r>
            <a:r>
              <a:rPr lang="en-US" altLang="ja-JP" sz="23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ECHONET</a:t>
            </a:r>
            <a:r>
              <a:rPr lang="ja-JP" altLang="en-US" sz="23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23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Lite</a:t>
            </a:r>
            <a:r>
              <a:rPr lang="ja-JP" altLang="en-US" sz="23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」対応、かつ</a:t>
            </a:r>
            <a:r>
              <a:rPr lang="en-US" altLang="ja-JP" sz="23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AIF</a:t>
            </a:r>
            <a:r>
              <a:rPr lang="ja-JP" altLang="en-US" sz="23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認証取得</a:t>
            </a:r>
          </a:p>
          <a:p>
            <a:pPr marL="0" indent="0">
              <a:buNone/>
            </a:pPr>
            <a:r>
              <a:rPr lang="ja-JP" altLang="en-US" sz="23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・自家消費を優先した運転とすること</a:t>
            </a:r>
          </a:p>
          <a:p>
            <a:pPr marL="0" indent="0">
              <a:buNone/>
            </a:pPr>
            <a:r>
              <a:rPr lang="zh-TW" altLang="en-US" sz="23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○家庭用蓄熱設備</a:t>
            </a:r>
          </a:p>
          <a:p>
            <a:pPr marL="0" indent="0">
              <a:buNone/>
            </a:pPr>
            <a:r>
              <a:rPr lang="ja-JP" altLang="en-US" sz="23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・冷媒に自然冷媒等を用いている設備</a:t>
            </a:r>
          </a:p>
          <a:p>
            <a:pPr marL="0" indent="0">
              <a:buNone/>
            </a:pPr>
            <a:r>
              <a:rPr lang="ja-JP" altLang="en-US" sz="23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・通信規格「</a:t>
            </a:r>
            <a:r>
              <a:rPr lang="en-US" altLang="ja-JP" sz="23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ECHONET Lite</a:t>
            </a:r>
            <a:r>
              <a:rPr lang="ja-JP" altLang="en-US" sz="23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」対応、かつ</a:t>
            </a:r>
            <a:r>
              <a:rPr lang="en-US" altLang="ja-JP" sz="23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AIF</a:t>
            </a:r>
            <a:r>
              <a:rPr lang="ja-JP" altLang="en-US" sz="23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認証取得</a:t>
            </a:r>
            <a:endParaRPr lang="ja-JP" altLang="en-US" sz="23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r>
              <a:rPr lang="en-US" altLang="ja-JP" sz="1799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endParaRPr lang="ja-JP" altLang="en-US" sz="1799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0748303"/>
      </p:ext>
    </p:extLst>
  </p:cSld>
  <p:clrMapOvr>
    <a:masterClrMapping/>
  </p:clrMapOvr>
</p:sld>
</file>

<file path=ppt/theme/theme1.xml><?xml version="1.0" encoding="utf-8"?>
<a:theme xmlns:a="http://schemas.openxmlformats.org/drawingml/2006/main" name="1_資料フォーマット_20170620_175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A9C7A634-6870-454B-9516-F23F891BD79C}" vid="{5212E471-95DA-447F-A514-5C79A498336F}"/>
    </a:ext>
  </a:extLst>
</a:theme>
</file>

<file path=ppt/theme/theme10.xml><?xml version="1.0" encoding="utf-8"?>
<a:theme xmlns:a="http://schemas.openxmlformats.org/drawingml/2006/main" name="資料フォーマット_201705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8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Cambria"/>
        <a:ea typeface="メイリオ"/>
        <a:cs typeface=""/>
      </a:majorFont>
      <a:minorFont>
        <a:latin typeface="Cambria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4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B-01_A4横J">
  <a:themeElements>
    <a:clrScheme name="newMRI">
      <a:dk1>
        <a:srgbClr val="000000"/>
      </a:dk1>
      <a:lt1>
        <a:srgbClr val="FFFFFF"/>
      </a:lt1>
      <a:dk2>
        <a:srgbClr val="3E5E84"/>
      </a:dk2>
      <a:lt2>
        <a:srgbClr val="E9EDF3"/>
      </a:lt2>
      <a:accent1>
        <a:srgbClr val="96A8C0"/>
      </a:accent1>
      <a:accent2>
        <a:srgbClr val="8AB6C1"/>
      </a:accent2>
      <a:accent3>
        <a:srgbClr val="89B8AA"/>
      </a:accent3>
      <a:accent4>
        <a:srgbClr val="A89FBC"/>
      </a:accent4>
      <a:accent5>
        <a:srgbClr val="C89E28"/>
      </a:accent5>
      <a:accent6>
        <a:srgbClr val="A92C1D"/>
      </a:accent6>
      <a:hlink>
        <a:srgbClr val="3E5E84"/>
      </a:hlink>
      <a:folHlink>
        <a:srgbClr val="D2E8BD"/>
      </a:folHlink>
    </a:clrScheme>
    <a:fontScheme name="MRI_Fo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>
            <a:lumMod val="40000"/>
            <a:lumOff val="60000"/>
          </a:schemeClr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14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>
          <a:noFill/>
        </a:ln>
      </a:spPr>
      <a:bodyPr wrap="square" lIns="0" tIns="0" rIns="0" bIns="0" rtlCol="0">
        <a:spAutoFit/>
      </a:bodyPr>
      <a:lstStyle>
        <a:defPPr>
          <a:defRPr kumimoji="1" sz="1400" smtClean="0"/>
        </a:defPPr>
      </a:lstStyle>
    </a:txDef>
  </a:objectDefaults>
  <a:extraClrSchemeLst/>
</a:theme>
</file>

<file path=ppt/theme/theme1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20150414_提案書テンプレート_Ver.1.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rtlCol="0" anchor="ctr" anchorCtr="0" compatLnSpc="1">
        <a:prstTxWarp prst="textNoShape">
          <a:avLst/>
        </a:prstTxWarp>
      </a:bodyPr>
      <a:lstStyle>
        <a:defPPr>
          <a:defRPr sz="1200" dirty="0">
            <a:latin typeface="+mn-ea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資料フォーマット_20170620_175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A9C7A634-6870-454B-9516-F23F891BD79C}" vid="{5212E471-95DA-447F-A514-5C79A498336F}"/>
    </a:ext>
  </a:extLst>
</a:theme>
</file>

<file path=ppt/theme/theme5.xml><?xml version="1.0" encoding="utf-8"?>
<a:theme xmlns:a="http://schemas.openxmlformats.org/drawingml/2006/main" name="3_20120918_提案書テンプレート_Ver.1.2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20120918_提案書テンプレート_Ver.1.2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2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20150414_提案書テンプレート_Ver.1.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rtlCol="0" anchor="ctr" anchorCtr="0" compatLnSpc="1">
        <a:prstTxWarp prst="textNoShape">
          <a:avLst/>
        </a:prstTxWarp>
      </a:bodyPr>
      <a:lstStyle>
        <a:defPPr>
          <a:defRPr sz="1200" dirty="0">
            <a:latin typeface="+mn-ea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資料フォーマット_201705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 algn="l" fontAlgn="ctr">
          <a:defRPr dirty="0">
            <a:solidFill>
              <a:srgbClr val="000000"/>
            </a:solidFill>
            <a:latin typeface="+mn-lt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038801E624B4042B5B6959C40B81B61" ma:contentTypeVersion="0" ma:contentTypeDescription="新しいドキュメントを作成します。" ma:contentTypeScope="" ma:versionID="5e3934034feff03d41a04a12ddb2c9b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fe454bc459c29a846882a3716d4110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3016C3-762D-4C2B-B01F-C588F121C331}">
  <ds:schemaRefs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61943E3-D275-44DB-8304-363EB03940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0469B7-ABE0-4D7E-B4B1-ACD7853CBA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17014</TotalTime>
  <Words>449</Words>
  <Application>Microsoft Office PowerPoint</Application>
  <PresentationFormat>ユーザー設定</PresentationFormat>
  <Paragraphs>85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13</vt:i4>
      </vt:variant>
      <vt:variant>
        <vt:lpstr>スライド タイトル</vt:lpstr>
      </vt:variant>
      <vt:variant>
        <vt:i4>4</vt:i4>
      </vt:variant>
    </vt:vector>
  </HeadingPairs>
  <TitlesOfParts>
    <vt:vector size="31" baseType="lpstr">
      <vt:lpstr>HGPｺﾞｼｯｸE</vt:lpstr>
      <vt:lpstr>HGPｺﾞｼｯｸM</vt:lpstr>
      <vt:lpstr>HGP創英角ｺﾞｼｯｸUB</vt:lpstr>
      <vt:lpstr>HG丸ｺﾞｼｯｸM-PRO</vt:lpstr>
      <vt:lpstr>Meiryo UI</vt:lpstr>
      <vt:lpstr>ＭＳ Ｐゴシック</vt:lpstr>
      <vt:lpstr>メイリオ</vt:lpstr>
      <vt:lpstr>Arial</vt:lpstr>
      <vt:lpstr>Calibri</vt:lpstr>
      <vt:lpstr>Cambria</vt:lpstr>
      <vt:lpstr>MS Reference Sans Serif</vt:lpstr>
      <vt:lpstr>Segoe UI</vt:lpstr>
      <vt:lpstr>Times New Roman</vt:lpstr>
      <vt:lpstr>Wingdings</vt:lpstr>
      <vt:lpstr>1_資料フォーマット_20170620_1750</vt:lpstr>
      <vt:lpstr>6_デザインの設定</vt:lpstr>
      <vt:lpstr>2_20150414_提案書テンプレート_Ver.1.8</vt:lpstr>
      <vt:lpstr>5_資料フォーマット_20170620_1750</vt:lpstr>
      <vt:lpstr>3_20120918_提案書テンプレート_Ver.1.28</vt:lpstr>
      <vt:lpstr>7_20120918_提案書テンプレート_Ver.1.28</vt:lpstr>
      <vt:lpstr>3_20150414_提案書テンプレート_Ver.1.8</vt:lpstr>
      <vt:lpstr>1_資料フォーマット_20170519</vt:lpstr>
      <vt:lpstr>9_デザインの設定</vt:lpstr>
      <vt:lpstr>資料フォーマット_20170519</vt:lpstr>
      <vt:lpstr>8_Office ​​テーマ</vt:lpstr>
      <vt:lpstr>4_標準デザイン</vt:lpstr>
      <vt:lpstr>B-01_A4横J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環境省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平成26年版環境白書のテーマ</dc:title>
  <dc:creator>高橋 久美子</dc:creator>
  <cp:lastModifiedBy>稲 佳奈／リサーチ・コンサル／JRI (ina kana)</cp:lastModifiedBy>
  <cp:revision>1912</cp:revision>
  <cp:lastPrinted>2018-01-12T08:13:42Z</cp:lastPrinted>
  <dcterms:created xsi:type="dcterms:W3CDTF">2013-11-01T02:12:51Z</dcterms:created>
  <dcterms:modified xsi:type="dcterms:W3CDTF">2018-05-15T01:26:41Z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0x0101007038801E624B4042B5B6959C40B81B61</vt:lpwstr>
  </property>
</Properties>
</file>