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434" r:id="rId2"/>
    <p:sldId id="435" r:id="rId3"/>
    <p:sldId id="436" r:id="rId4"/>
    <p:sldId id="438" r:id="rId5"/>
    <p:sldId id="439" r:id="rId6"/>
    <p:sldId id="440" r:id="rId7"/>
    <p:sldId id="437" r:id="rId8"/>
    <p:sldId id="441" r:id="rId9"/>
  </p:sldIdLst>
  <p:sldSz cx="10691813" cy="7559675"/>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BD1D0"/>
    <a:srgbClr val="E7EAE9"/>
    <a:srgbClr val="FFF5DD"/>
    <a:srgbClr val="83A4D1"/>
    <a:srgbClr val="FFFF97"/>
    <a:srgbClr val="B0C7E2"/>
    <a:srgbClr val="DCE6F2"/>
    <a:srgbClr val="97B5D9"/>
    <a:srgbClr val="C9FF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45" autoAdjust="0"/>
    <p:restoredTop sz="96238" autoAdjust="0"/>
  </p:normalViewPr>
  <p:slideViewPr>
    <p:cSldViewPr snapToGrid="0" showGuides="1">
      <p:cViewPr varScale="1">
        <p:scale>
          <a:sx n="62" d="100"/>
          <a:sy n="62" d="100"/>
        </p:scale>
        <p:origin x="1232" y="5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5C2708-E4C6-4EAD-AD43-2A2D061B842A}"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41E4CD-DD2C-499E-9070-694C4B983D1A}" type="slidenum">
              <a:rPr kumimoji="1" lang="ja-JP" altLang="en-US" smtClean="0"/>
              <a:t>‹#›</a:t>
            </a:fld>
            <a:endParaRPr kumimoji="1" lang="ja-JP" altLang="en-US"/>
          </a:p>
        </p:txBody>
      </p:sp>
    </p:spTree>
    <p:extLst>
      <p:ext uri="{BB962C8B-B14F-4D97-AF65-F5344CB8AC3E}">
        <p14:creationId xmlns:p14="http://schemas.microsoft.com/office/powerpoint/2010/main" val="128187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1.jpe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456520" y="6300053"/>
            <a:ext cx="5875085" cy="700377"/>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4366825" y="1499033"/>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1034510" y="2991837"/>
            <a:ext cx="8622792" cy="1007999"/>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1034510" y="2991837"/>
            <a:ext cx="8640000" cy="100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1034510" y="4148806"/>
            <a:ext cx="8640000" cy="432000"/>
          </a:xfrm>
          <a:prstGeom prst="rect">
            <a:avLst/>
          </a:prstGeom>
        </p:spPr>
        <p:txBody>
          <a:bodyPr lIns="0" tIns="0" rIns="0" bIns="0" anchor="ctr" anchorCtr="0"/>
          <a:lstStyle>
            <a:lvl1pPr>
              <a:defRPr sz="20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554510" y="5436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554510" y="5724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2822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1034510" y="2915837"/>
            <a:ext cx="8622792" cy="172800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1034510" y="2915837"/>
            <a:ext cx="8640000" cy="172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7605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11919" y="216797"/>
            <a:ext cx="10424028" cy="795336"/>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flipH="1">
            <a:off x="1078063" y="2519679"/>
            <a:ext cx="45719" cy="3352801"/>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1078065" y="1786421"/>
            <a:ext cx="8640000" cy="5040000"/>
          </a:xfrm>
          <a:prstGeom prst="rect">
            <a:avLst/>
          </a:prstGeom>
        </p:spPr>
        <p:txBody>
          <a:bodyPr lIns="360000" tIns="0" rIns="0" bIns="0"/>
          <a:lstStyle>
            <a:lvl1pPr marL="742950" indent="-742950" algn="l">
              <a:lnSpc>
                <a:spcPct val="100000"/>
              </a:lnSpc>
              <a:spcBef>
                <a:spcPts val="1000"/>
              </a:spcBef>
              <a:spcAft>
                <a:spcPts val="0"/>
              </a:spcAft>
              <a:buClr>
                <a:schemeClr val="bg2"/>
              </a:buClr>
              <a:buFont typeface="+mj-lt"/>
              <a:buAutoNum type="arabicPeriod"/>
              <a:defRPr sz="4000"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a16="http://schemas.microsoft.com/office/drawing/2014/main" id="{5DFA1F2F-14B9-4F01-A5B6-2EF2AFAA50B7}"/>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3915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11919" y="216797"/>
            <a:ext cx="10424028" cy="795336"/>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61925"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016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FD50C7F-9ACA-4B30-8C3B-E73A326DFDE0}"/>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61925" y="32266"/>
            <a:ext cx="9288000" cy="252000"/>
          </a:xfrm>
          <a:prstGeom prst="rect">
            <a:avLst/>
          </a:prstGeom>
        </p:spPr>
        <p:txBody>
          <a:bodyPr lIns="0" tIns="0" rIns="0" bIns="0" anchor="ctr" anchorCtr="0"/>
          <a:lstStyle>
            <a:lvl1pPr algn="l">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11919" y="216797"/>
            <a:ext cx="10424028" cy="795336"/>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61925" y="536266"/>
            <a:ext cx="9288000" cy="396000"/>
          </a:xfrm>
          <a:prstGeom prst="rect">
            <a:avLst/>
          </a:prstGeom>
        </p:spPr>
        <p:txBody>
          <a:bodyPr lIns="252000" tIns="0" rIns="0" bIns="0" anchor="ctr" anchorCtr="0"/>
          <a:lstStyle>
            <a:lvl1pPr algn="l">
              <a:defRPr sz="24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61925" y="284266"/>
            <a:ext cx="9288000" cy="252000"/>
          </a:xfrm>
          <a:prstGeom prst="rect">
            <a:avLst/>
          </a:prstGeom>
        </p:spPr>
        <p:txBody>
          <a:bodyPr lIns="252000" tIns="0" rIns="0" bIns="0" anchor="ctr" anchorCtr="0"/>
          <a:lstStyle>
            <a:lvl1pPr algn="l">
              <a:defRPr sz="14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a16="http://schemas.microsoft.com/office/drawing/2014/main" id="{EDF4FE31-3A07-443C-9CD8-C81650AD9D2F}"/>
              </a:ext>
            </a:extLst>
          </p:cNvPr>
          <p:cNvSpPr>
            <a:spLocks noGrp="1"/>
          </p:cNvSpPr>
          <p:nvPr>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403613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61925" y="189756"/>
            <a:ext cx="9720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p:ph sz="quarter" idx="12" hasCustomPrompt="1"/>
          </p:nvPr>
        </p:nvSpPr>
        <p:spPr>
          <a:xfrm>
            <a:off x="161925" y="585756"/>
            <a:ext cx="10368000" cy="469905"/>
          </a:xfrm>
          <a:prstGeom prst="rect">
            <a:avLst/>
          </a:prstGeom>
          <a:ln w="19050">
            <a:solidFill>
              <a:schemeClr val="tx2"/>
            </a:solidFill>
          </a:ln>
        </p:spPr>
        <p:txBody>
          <a:bodyPr lIns="144000" tIns="144000" rIns="144000" bIns="108000" anchor="t" anchorCtr="0">
            <a:spAutoFit/>
          </a:bodyPr>
          <a:lstStyle>
            <a:lvl1pPr marL="190500" indent="-190500" algn="l">
              <a:lnSpc>
                <a:spcPct val="100000"/>
              </a:lnSpc>
              <a:spcBef>
                <a:spcPts val="600"/>
              </a:spcBef>
              <a:buFont typeface="Wingdings" panose="05000000000000000000" pitchFamily="2" charset="2"/>
              <a:buChar char="n"/>
              <a:defRPr sz="1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79388" y="503388"/>
            <a:ext cx="10332000"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10139629" y="152064"/>
            <a:ext cx="397939" cy="3295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84D1288-0306-4500-A9D7-D150B7340281}"/>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37121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61925" y="189756"/>
            <a:ext cx="9612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cstate="email">
            <a:extLst>
              <a:ext uri="{28A0092B-C50C-407E-A947-70E740481C1C}">
                <a14:useLocalDpi xmlns:a14="http://schemas.microsoft.com/office/drawing/2010/main"/>
              </a:ext>
              <a:ext uri="{96DAC541-7B7A-43D3-8B79-37D633B846F1}">
                <asvg:svgBlip xmlns="" xmlns:asvg="http://schemas.microsoft.com/office/drawing/2016/SVG/main" r:embed="rId3"/>
              </a:ext>
            </a:extLst>
          </a:blip>
          <a:stretch>
            <a:fillRect/>
          </a:stretch>
        </p:blipFill>
        <p:spPr>
          <a:xfrm>
            <a:off x="161925" y="7020288"/>
            <a:ext cx="10367963" cy="360000"/>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70408" y="7020288"/>
            <a:ext cx="1164253" cy="360000"/>
          </a:xfrm>
          <a:prstGeom prst="rect">
            <a:avLst/>
          </a:prstGeom>
          <a:noFill/>
        </p:spPr>
        <p:txBody>
          <a:bodyPr wrap="square" lIns="108000" tIns="0" rIns="0" bIns="0" rtlCol="0" anchor="ctr">
            <a:noAutofit/>
          </a:bodyPr>
          <a:lstStyle/>
          <a:p>
            <a:r>
              <a:rPr lang="ja-JP" altLang="en-US" sz="1200"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59173" y="2395810"/>
            <a:ext cx="542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2. </a:t>
            </a:r>
            <a:r>
              <a:rPr lang="ja-JP" altLang="en-US" sz="151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428847" y="60167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61925" y="2681570"/>
            <a:ext cx="5417463" cy="2840112"/>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300696" y="1362747"/>
            <a:ext cx="9216000" cy="720000"/>
          </a:xfrm>
        </p:spPr>
        <p:txBody>
          <a:bodyPr lIns="108000" tIns="36000" rIns="0" bIns="0" anchor="t" anchorCtr="0">
            <a:noAutofit/>
          </a:bodyPr>
          <a:lstStyle>
            <a:lvl1pPr marL="246728" indent="-246728" algn="l">
              <a:lnSpc>
                <a:spcPct val="120000"/>
              </a:lnSpc>
              <a:spcBef>
                <a:spcPts val="0"/>
              </a:spcBef>
              <a:buFont typeface="+mj-ea"/>
              <a:buAutoNum type="circleNumDbPlain"/>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300696" y="1362747"/>
            <a:ext cx="0" cy="72000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61925" y="1542747"/>
            <a:ext cx="1138771" cy="360000"/>
          </a:xfrm>
          <a:prstGeom prst="rect">
            <a:avLst/>
          </a:prstGeom>
          <a:noFill/>
        </p:spPr>
        <p:txBody>
          <a:bodyPr wrap="square" lIns="0" tIns="0" rIns="0" bIns="0" rtlCol="0" anchor="ctr">
            <a:noAutofit/>
          </a:bodyPr>
          <a:lstStyle/>
          <a:p>
            <a:r>
              <a:rPr lang="en-US" altLang="ja-JP" sz="1511" b="1" dirty="0">
                <a:solidFill>
                  <a:schemeClr val="bg2"/>
                </a:solidFill>
                <a:latin typeface="Meiryo UI" panose="020B0604030504040204" pitchFamily="50" charset="-128"/>
                <a:ea typeface="Meiryo UI" panose="020B0604030504040204" pitchFamily="50" charset="-128"/>
              </a:rPr>
              <a:t>1. </a:t>
            </a:r>
            <a:r>
              <a:rPr lang="ja-JP" altLang="en-US" sz="151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220099" y="7020288"/>
            <a:ext cx="9288000" cy="360000"/>
          </a:xfrm>
        </p:spPr>
        <p:txBody>
          <a:bodyPr lIns="0" tIns="18000" rIns="108000" bIns="0" anchor="ctr">
            <a:noAutofit/>
          </a:bodyPr>
          <a:lstStyle>
            <a:lvl1pPr marL="0" indent="0" algn="l">
              <a:buNone/>
              <a:defRPr sz="12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36257" y="60167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428847" y="630253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428847" y="65882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36257" y="65882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59173" y="493020"/>
            <a:ext cx="10352215" cy="2073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59172" y="493020"/>
            <a:ext cx="9647759" cy="324000"/>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29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61925" y="2681570"/>
            <a:ext cx="540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6007116" y="2681570"/>
            <a:ext cx="4522771" cy="4140000"/>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993888" y="2681570"/>
            <a:ext cx="4536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36256" y="6302538"/>
            <a:ext cx="972000" cy="252000"/>
          </a:xfrm>
          <a:prstGeom prst="rect">
            <a:avLst/>
          </a:prstGeom>
          <a:noFill/>
        </p:spPr>
        <p:txBody>
          <a:bodyPr wrap="none" lIns="0" tIns="0" rIns="0" bIns="0" rtlCol="0" anchor="ctr">
            <a:noAutofit/>
          </a:bodyPr>
          <a:lstStyle/>
          <a:p>
            <a:pPr algn="dist" defTabSz="179388">
              <a:tabLst/>
            </a:pPr>
            <a:r>
              <a:rPr lang="ja-JP" altLang="en-US" sz="129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59173" y="5637164"/>
            <a:ext cx="560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3. </a:t>
            </a:r>
            <a:r>
              <a:rPr lang="ja-JP" altLang="en-US" sz="151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79388" y="5925164"/>
            <a:ext cx="558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cstate="email">
            <a:extLst>
              <a:ext uri="{28A0092B-C50C-407E-A947-70E740481C1C}">
                <a14:useLocalDpi xmlns:a14="http://schemas.microsoft.com/office/drawing/2010/main"/>
              </a:ext>
              <a:ext uri="{96DAC541-7B7A-43D3-8B79-37D633B846F1}">
                <asvg:svgBlip xmlns="" xmlns:asvg="http://schemas.microsoft.com/office/drawing/2016/SVG/main" r:embed="rId5"/>
              </a:ext>
            </a:extLst>
          </a:blip>
          <a:stretch>
            <a:fillRect/>
          </a:stretch>
        </p:blipFill>
        <p:spPr>
          <a:xfrm>
            <a:off x="161924" y="890697"/>
            <a:ext cx="10367961" cy="360000"/>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61925" y="890696"/>
            <a:ext cx="10349461" cy="360000"/>
          </a:xfrm>
        </p:spPr>
        <p:txBody>
          <a:bodyPr lIns="108000" tIns="36000" rIns="108000" bIns="0" anchor="ctr">
            <a:noAutofit/>
          </a:bodyPr>
          <a:lstStyle>
            <a:lvl1pPr marL="0" indent="0" algn="l">
              <a:buNone/>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9806931" y="146434"/>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6259117" y="2395810"/>
            <a:ext cx="4248000" cy="288000"/>
          </a:xfrm>
        </p:spPr>
        <p:txBody>
          <a:bodyPr lIns="0" tIns="0" rIns="0" bIns="72000" anchor="b" anchorCtr="0">
            <a:normAutofit/>
          </a:bodyPr>
          <a:lstStyle>
            <a:lvl1pPr marL="0" indent="0" algn="l">
              <a:buNone/>
              <a:defRPr sz="151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6007117" y="2395810"/>
            <a:ext cx="4500000" cy="288000"/>
          </a:xfrm>
          <a:prstGeom prst="rect">
            <a:avLst/>
          </a:prstGeom>
          <a:noFill/>
        </p:spPr>
        <p:txBody>
          <a:bodyPr wrap="square" lIns="0" tIns="0" bIns="72000" rtlCol="0" anchor="b" anchorCtr="0">
            <a:noAutofit/>
          </a:bodyPr>
          <a:lstStyle/>
          <a:p>
            <a:pPr algn="l"/>
            <a:r>
              <a:rPr lang="en-US" altLang="ja-JP" sz="151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614422" y="6302538"/>
            <a:ext cx="684000" cy="25200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1404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376554" y="3439579"/>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4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61772" y="1042609"/>
            <a:ext cx="10368269" cy="6337679"/>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309060841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2" r:id="rId3"/>
    <p:sldLayoutId id="2147483651" r:id="rId4"/>
    <p:sldLayoutId id="2147483650" r:id="rId5"/>
    <p:sldLayoutId id="2147483655" r:id="rId6"/>
    <p:sldLayoutId id="2147483656" r:id="rId7"/>
    <p:sldLayoutId id="2147483653" r:id="rId8"/>
  </p:sldLayoutIdLst>
  <p:txStyles>
    <p:titleStyle>
      <a:lvl1pPr algn="ctr"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ctr" defTabSz="1007943" rtl="0" eaLnBrk="1" latinLnBrk="0" hangingPunct="1">
        <a:lnSpc>
          <a:spcPct val="90000"/>
        </a:lnSpc>
        <a:spcBef>
          <a:spcPts val="1102"/>
        </a:spcBef>
        <a:buFontTx/>
        <a:buNone/>
        <a:defRPr kumimoji="1" sz="3086" kern="1200">
          <a:solidFill>
            <a:schemeClr val="tx1"/>
          </a:solidFill>
          <a:latin typeface="+mn-lt"/>
          <a:ea typeface="+mn-ea"/>
          <a:cs typeface="+mn-cs"/>
        </a:defRPr>
      </a:lvl1pPr>
      <a:lvl2pPr marL="0" indent="0" algn="l" defTabSz="1007943" rtl="0" eaLnBrk="1" latinLnBrk="0" hangingPunct="1">
        <a:lnSpc>
          <a:spcPct val="90000"/>
        </a:lnSpc>
        <a:spcBef>
          <a:spcPts val="551"/>
        </a:spcBef>
        <a:buFontTx/>
        <a:buNone/>
        <a:defRPr kumimoji="1" sz="2646" kern="1200">
          <a:solidFill>
            <a:schemeClr val="tx1"/>
          </a:solidFill>
          <a:latin typeface="+mn-lt"/>
          <a:ea typeface="+mn-ea"/>
          <a:cs typeface="+mn-cs"/>
        </a:defRPr>
      </a:lvl2pPr>
      <a:lvl3pPr marL="0" indent="0" algn="l" defTabSz="1007943" rtl="0" eaLnBrk="1" latinLnBrk="0" hangingPunct="1">
        <a:lnSpc>
          <a:spcPct val="90000"/>
        </a:lnSpc>
        <a:spcBef>
          <a:spcPts val="551"/>
        </a:spcBef>
        <a:buFontTx/>
        <a:buNone/>
        <a:defRPr kumimoji="1" sz="2205" kern="1200">
          <a:solidFill>
            <a:schemeClr val="tx1"/>
          </a:solidFill>
          <a:latin typeface="+mn-lt"/>
          <a:ea typeface="+mn-ea"/>
          <a:cs typeface="+mn-cs"/>
        </a:defRPr>
      </a:lvl3pPr>
      <a:lvl4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4pPr>
      <a:lvl5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userDrawn="1">
          <p15:clr>
            <a:srgbClr val="F26B43"/>
          </p15:clr>
        </p15:guide>
        <p15:guide id="2" orient="horz" pos="2381" userDrawn="1">
          <p15:clr>
            <a:srgbClr val="F26B43"/>
          </p15:clr>
        </p15:guide>
        <p15:guide id="3" orient="horz" pos="22" userDrawn="1">
          <p15:clr>
            <a:srgbClr val="F26B43"/>
          </p15:clr>
        </p15:guide>
        <p15:guide id="4" orient="horz" pos="4649" userDrawn="1">
          <p15:clr>
            <a:srgbClr val="F26B43"/>
          </p15:clr>
        </p15:guide>
        <p15:guide id="5" pos="6633" userDrawn="1">
          <p15:clr>
            <a:srgbClr val="F26B43"/>
          </p15:clr>
        </p15:guide>
        <p15:guide id="6" pos="102" userDrawn="1">
          <p15:clr>
            <a:srgbClr val="F26B43"/>
          </p15:clr>
        </p15:guide>
        <p15:guide id="7" orient="horz" pos="70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サプライチェーン排出量とは？</a:t>
            </a:r>
            <a:endParaRPr kumimoji="1" lang="ja-JP" altLang="en-US" dirty="0"/>
          </a:p>
        </p:txBody>
      </p:sp>
      <p:sp>
        <p:nvSpPr>
          <p:cNvPr id="3" name="コンテンツ プレースホルダー 2"/>
          <p:cNvSpPr>
            <a:spLocks noGrp="1"/>
          </p:cNvSpPr>
          <p:nvPr>
            <p:ph sz="quarter" idx="12"/>
          </p:nvPr>
        </p:nvSpPr>
        <p:spPr>
          <a:xfrm>
            <a:off x="161925" y="1110920"/>
            <a:ext cx="10367963" cy="2019935"/>
          </a:xfrm>
        </p:spPr>
        <p:txBody>
          <a:bodyPr/>
          <a:lstStyle/>
          <a:p>
            <a:pPr marL="273050" indent="-273050"/>
            <a:r>
              <a:rPr lang="ja-JP" altLang="en-US" dirty="0"/>
              <a:t>事業者自らの排出だけでなく、事業活動に関係するあらゆる排出を合計した排出量を指す。つまり、原材料調達・製造・物流・販売・廃棄など、一連の流れ全体から発生する温室効果ガス排出量の</a:t>
            </a:r>
            <a:r>
              <a:rPr lang="ja-JP" altLang="en-US" dirty="0" smtClean="0"/>
              <a:t>こと</a:t>
            </a:r>
            <a:endParaRPr lang="ja-JP" altLang="en-US" dirty="0"/>
          </a:p>
          <a:p>
            <a:pPr marL="273050" indent="-273050"/>
            <a:r>
              <a:rPr lang="ja-JP" altLang="en-US" dirty="0"/>
              <a:t>サプライチェーン排出量＝</a:t>
            </a:r>
            <a:r>
              <a:rPr lang="en-US" altLang="ja-JP" b="1" dirty="0">
                <a:solidFill>
                  <a:srgbClr val="0070C0"/>
                </a:solidFill>
              </a:rPr>
              <a:t>Scope1</a:t>
            </a:r>
            <a:r>
              <a:rPr lang="ja-JP" altLang="en-US" b="1" dirty="0">
                <a:solidFill>
                  <a:srgbClr val="0070C0"/>
                </a:solidFill>
              </a:rPr>
              <a:t>排出量</a:t>
            </a:r>
            <a:r>
              <a:rPr lang="ja-JP" altLang="en-US" dirty="0"/>
              <a:t>＋</a:t>
            </a:r>
            <a:r>
              <a:rPr lang="en-US" altLang="ja-JP" b="1" dirty="0">
                <a:solidFill>
                  <a:srgbClr val="FF33CC"/>
                </a:solidFill>
              </a:rPr>
              <a:t>Scope2</a:t>
            </a:r>
            <a:r>
              <a:rPr lang="ja-JP" altLang="en-US" b="1" dirty="0">
                <a:solidFill>
                  <a:srgbClr val="FF33CC"/>
                </a:solidFill>
              </a:rPr>
              <a:t>排出量</a:t>
            </a:r>
            <a:r>
              <a:rPr lang="ja-JP" altLang="en-US" dirty="0"/>
              <a:t>＋</a:t>
            </a:r>
            <a:r>
              <a:rPr lang="en-US" altLang="ja-JP" b="1" dirty="0">
                <a:solidFill>
                  <a:srgbClr val="009900"/>
                </a:solidFill>
              </a:rPr>
              <a:t>Scope3</a:t>
            </a:r>
            <a:r>
              <a:rPr lang="ja-JP" altLang="en-US" b="1" dirty="0">
                <a:solidFill>
                  <a:srgbClr val="009900"/>
                </a:solidFill>
              </a:rPr>
              <a:t>排出量</a:t>
            </a:r>
            <a:endParaRPr lang="ja-JP" altLang="en-US" b="1" dirty="0"/>
          </a:p>
          <a:p>
            <a:pPr marL="273050" indent="-273050"/>
            <a:r>
              <a:rPr lang="en-US" altLang="ja-JP" dirty="0"/>
              <a:t>GHG</a:t>
            </a:r>
            <a:r>
              <a:rPr lang="ja-JP" altLang="en-US" dirty="0"/>
              <a:t>プロトコルの</a:t>
            </a:r>
            <a:r>
              <a:rPr lang="en-US" altLang="ja-JP" dirty="0"/>
              <a:t>Scope3</a:t>
            </a:r>
            <a:r>
              <a:rPr lang="ja-JP" altLang="en-US" dirty="0"/>
              <a:t>基準では、</a:t>
            </a:r>
            <a:r>
              <a:rPr lang="en-US" altLang="ja-JP" dirty="0"/>
              <a:t>Scope3</a:t>
            </a:r>
            <a:r>
              <a:rPr lang="ja-JP" altLang="en-US" dirty="0"/>
              <a:t>を</a:t>
            </a:r>
            <a:r>
              <a:rPr lang="en-US" altLang="ja-JP" b="1" dirty="0">
                <a:solidFill>
                  <a:srgbClr val="FF0000"/>
                </a:solidFill>
              </a:rPr>
              <a:t>15</a:t>
            </a:r>
            <a:r>
              <a:rPr lang="ja-JP" altLang="en-US" b="1" dirty="0">
                <a:solidFill>
                  <a:srgbClr val="FF0000"/>
                </a:solidFill>
              </a:rPr>
              <a:t>のカテゴリに分類</a:t>
            </a:r>
          </a:p>
        </p:txBody>
      </p:sp>
      <p:sp>
        <p:nvSpPr>
          <p:cNvPr id="5" name="テキスト ボックス 4"/>
          <p:cNvSpPr txBox="1"/>
          <p:nvPr/>
        </p:nvSpPr>
        <p:spPr>
          <a:xfrm>
            <a:off x="624565" y="6343117"/>
            <a:ext cx="9575355" cy="1015663"/>
          </a:xfrm>
          <a:prstGeom prst="rect">
            <a:avLst/>
          </a:prstGeom>
          <a:noFill/>
        </p:spPr>
        <p:txBody>
          <a:bodyPr wrap="square" rtlCol="0" anchor="t">
            <a:spAutoFit/>
          </a:bodyPr>
          <a:lstStyle/>
          <a:p>
            <a:r>
              <a:rPr lang="en-US" altLang="ja-JP" sz="2000" b="1" dirty="0" smtClean="0">
                <a:solidFill>
                  <a:srgbClr val="0066CC"/>
                </a:solidFill>
                <a:latin typeface="Meiryo UI" panose="020B0604030504040204" pitchFamily="50" charset="-128"/>
                <a:ea typeface="Meiryo UI" panose="020B0604030504040204" pitchFamily="50" charset="-128"/>
              </a:rPr>
              <a:t>Scope1</a:t>
            </a:r>
            <a:r>
              <a:rPr lang="ja-JP" altLang="en-US" sz="2000" b="1" dirty="0" smtClean="0">
                <a:solidFill>
                  <a:srgbClr val="0066CC"/>
                </a:solidFill>
                <a:latin typeface="Meiryo UI" panose="020B0604030504040204" pitchFamily="50" charset="-128"/>
                <a:ea typeface="Meiryo UI" panose="020B0604030504040204" pitchFamily="50" charset="-128"/>
              </a:rPr>
              <a:t>：</a:t>
            </a:r>
            <a:r>
              <a:rPr lang="ja-JP" altLang="en-US" sz="2000" b="1" dirty="0">
                <a:solidFill>
                  <a:srgbClr val="0066CC"/>
                </a:solidFill>
                <a:latin typeface="Meiryo UI" panose="020B0604030504040204" pitchFamily="50" charset="-128"/>
                <a:ea typeface="Meiryo UI" panose="020B0604030504040204" pitchFamily="50" charset="-128"/>
              </a:rPr>
              <a:t>事</a:t>
            </a:r>
            <a:r>
              <a:rPr lang="ja-JP" altLang="en-US" sz="2000" b="1" dirty="0" smtClean="0">
                <a:solidFill>
                  <a:srgbClr val="0066CC"/>
                </a:solidFill>
                <a:latin typeface="Meiryo UI" panose="020B0604030504040204" pitchFamily="50" charset="-128"/>
                <a:ea typeface="Meiryo UI" panose="020B0604030504040204" pitchFamily="50" charset="-128"/>
              </a:rPr>
              <a:t>業者自らによる温室効果ガスの直接排出</a:t>
            </a:r>
            <a:r>
              <a:rPr lang="en-US" altLang="ja-JP" sz="2000" b="1" dirty="0" smtClean="0">
                <a:solidFill>
                  <a:srgbClr val="0066CC"/>
                </a:solidFill>
                <a:latin typeface="Meiryo UI" panose="020B0604030504040204" pitchFamily="50" charset="-128"/>
                <a:ea typeface="Meiryo UI" panose="020B0604030504040204" pitchFamily="50" charset="-128"/>
              </a:rPr>
              <a:t>(</a:t>
            </a:r>
            <a:r>
              <a:rPr lang="ja-JP" altLang="en-US" sz="2000" b="1" dirty="0" smtClean="0">
                <a:solidFill>
                  <a:srgbClr val="0066CC"/>
                </a:solidFill>
                <a:latin typeface="Meiryo UI" panose="020B0604030504040204" pitchFamily="50" charset="-128"/>
                <a:ea typeface="Meiryo UI" panose="020B0604030504040204" pitchFamily="50" charset="-128"/>
              </a:rPr>
              <a:t>燃料の燃焼、工業プロセス</a:t>
            </a:r>
            <a:r>
              <a:rPr lang="en-US" altLang="ja-JP" sz="2000" b="1" dirty="0" smtClean="0">
                <a:solidFill>
                  <a:srgbClr val="0066CC"/>
                </a:solidFill>
                <a:latin typeface="Meiryo UI" panose="020B0604030504040204" pitchFamily="50" charset="-128"/>
                <a:ea typeface="Meiryo UI" panose="020B0604030504040204" pitchFamily="50" charset="-128"/>
              </a:rPr>
              <a:t>)</a:t>
            </a:r>
          </a:p>
          <a:p>
            <a:r>
              <a:rPr lang="en-US" altLang="ja-JP" sz="2000" b="1" dirty="0" smtClean="0">
                <a:solidFill>
                  <a:srgbClr val="FF33CC"/>
                </a:solidFill>
                <a:latin typeface="Meiryo UI" panose="020B0604030504040204" pitchFamily="50" charset="-128"/>
                <a:ea typeface="Meiryo UI" panose="020B0604030504040204" pitchFamily="50" charset="-128"/>
              </a:rPr>
              <a:t>Scope2 :</a:t>
            </a:r>
            <a:r>
              <a:rPr lang="ja-JP" altLang="en-US" sz="2000" b="1" dirty="0">
                <a:solidFill>
                  <a:srgbClr val="FF33CC"/>
                </a:solidFill>
                <a:latin typeface="Meiryo UI" panose="020B0604030504040204" pitchFamily="50" charset="-128"/>
                <a:ea typeface="Meiryo UI" panose="020B0604030504040204" pitchFamily="50" charset="-128"/>
              </a:rPr>
              <a:t> </a:t>
            </a:r>
            <a:r>
              <a:rPr lang="ja-JP" altLang="en-US" sz="2000" b="1" dirty="0" smtClean="0">
                <a:solidFill>
                  <a:srgbClr val="FF33CC"/>
                </a:solidFill>
                <a:latin typeface="Meiryo UI" panose="020B0604030504040204" pitchFamily="50" charset="-128"/>
                <a:ea typeface="Meiryo UI" panose="020B0604030504040204" pitchFamily="50" charset="-128"/>
              </a:rPr>
              <a:t>他社から供給された電気、熱・蒸気の使用に伴う間接排出</a:t>
            </a:r>
            <a:endParaRPr lang="en-US" altLang="ja-JP" sz="2000" b="1" dirty="0" smtClean="0">
              <a:solidFill>
                <a:srgbClr val="FF33CC"/>
              </a:solidFill>
              <a:latin typeface="Meiryo UI" panose="020B0604030504040204" pitchFamily="50" charset="-128"/>
              <a:ea typeface="Meiryo UI" panose="020B0604030504040204" pitchFamily="50" charset="-128"/>
            </a:endParaRPr>
          </a:p>
          <a:p>
            <a:r>
              <a:rPr lang="en-US" altLang="ja-JP" sz="2000" b="1" dirty="0" smtClean="0">
                <a:solidFill>
                  <a:srgbClr val="009900"/>
                </a:solidFill>
                <a:latin typeface="Meiryo UI" panose="020B0604030504040204" pitchFamily="50" charset="-128"/>
                <a:ea typeface="Meiryo UI" panose="020B0604030504040204" pitchFamily="50" charset="-128"/>
              </a:rPr>
              <a:t>Scope3 : Scope1</a:t>
            </a:r>
            <a:r>
              <a:rPr lang="ja-JP" altLang="en-US" sz="2000" b="1" dirty="0" err="1" smtClean="0">
                <a:solidFill>
                  <a:srgbClr val="009900"/>
                </a:solidFill>
                <a:latin typeface="Meiryo UI" panose="020B0604030504040204" pitchFamily="50" charset="-128"/>
                <a:ea typeface="Meiryo UI" panose="020B0604030504040204" pitchFamily="50" charset="-128"/>
              </a:rPr>
              <a:t>、</a:t>
            </a:r>
            <a:r>
              <a:rPr lang="en-US" altLang="ja-JP" sz="2000" b="1" dirty="0" smtClean="0">
                <a:solidFill>
                  <a:srgbClr val="009900"/>
                </a:solidFill>
                <a:latin typeface="Meiryo UI" panose="020B0604030504040204" pitchFamily="50" charset="-128"/>
                <a:ea typeface="Meiryo UI" panose="020B0604030504040204" pitchFamily="50" charset="-128"/>
              </a:rPr>
              <a:t>Scope2</a:t>
            </a:r>
            <a:r>
              <a:rPr lang="ja-JP" altLang="en-US" sz="2000" b="1" dirty="0" smtClean="0">
                <a:solidFill>
                  <a:srgbClr val="009900"/>
                </a:solidFill>
                <a:latin typeface="Meiryo UI" panose="020B0604030504040204" pitchFamily="50" charset="-128"/>
                <a:ea typeface="Meiryo UI" panose="020B0604030504040204" pitchFamily="50" charset="-128"/>
              </a:rPr>
              <a:t>以外の間接排出</a:t>
            </a:r>
            <a:r>
              <a:rPr lang="en-US" altLang="ja-JP" sz="2000" b="1" dirty="0" smtClean="0">
                <a:solidFill>
                  <a:srgbClr val="009900"/>
                </a:solidFill>
                <a:latin typeface="Meiryo UI" panose="020B0604030504040204" pitchFamily="50" charset="-128"/>
                <a:ea typeface="Meiryo UI" panose="020B0604030504040204" pitchFamily="50" charset="-128"/>
              </a:rPr>
              <a:t>(</a:t>
            </a:r>
            <a:r>
              <a:rPr lang="ja-JP" altLang="en-US" sz="2000" b="1" dirty="0" smtClean="0">
                <a:solidFill>
                  <a:srgbClr val="009900"/>
                </a:solidFill>
                <a:latin typeface="Meiryo UI" panose="020B0604030504040204" pitchFamily="50" charset="-128"/>
                <a:ea typeface="Meiryo UI" panose="020B0604030504040204" pitchFamily="50" charset="-128"/>
              </a:rPr>
              <a:t>事業者の活動に関連する他社の排出</a:t>
            </a:r>
            <a:r>
              <a:rPr lang="en-US" altLang="ja-JP" sz="2000" b="1" dirty="0" smtClean="0">
                <a:solidFill>
                  <a:srgbClr val="009900"/>
                </a:solidFill>
                <a:latin typeface="Meiryo UI" panose="020B0604030504040204" pitchFamily="50" charset="-128"/>
                <a:ea typeface="Meiryo UI" panose="020B0604030504040204" pitchFamily="50" charset="-128"/>
              </a:rPr>
              <a:t>)</a:t>
            </a:r>
          </a:p>
        </p:txBody>
      </p:sp>
      <p:pic>
        <p:nvPicPr>
          <p:cNvPr id="6" name="図 5"/>
          <p:cNvPicPr>
            <a:picLocks noChangeAspect="1"/>
          </p:cNvPicPr>
          <p:nvPr/>
        </p:nvPicPr>
        <p:blipFill>
          <a:blip r:embed="rId2"/>
          <a:stretch>
            <a:fillRect/>
          </a:stretch>
        </p:blipFill>
        <p:spPr>
          <a:xfrm>
            <a:off x="636601" y="3390789"/>
            <a:ext cx="9563319" cy="2697775"/>
          </a:xfrm>
          <a:prstGeom prst="rect">
            <a:avLst/>
          </a:prstGeom>
        </p:spPr>
      </p:pic>
      <p:sp>
        <p:nvSpPr>
          <p:cNvPr id="8" name="テキスト ボックス 7"/>
          <p:cNvSpPr txBox="1"/>
          <p:nvPr/>
        </p:nvSpPr>
        <p:spPr>
          <a:xfrm>
            <a:off x="593724" y="6055085"/>
            <a:ext cx="2806727" cy="253916"/>
          </a:xfrm>
          <a:prstGeom prst="rect">
            <a:avLst/>
          </a:prstGeom>
          <a:noFill/>
        </p:spPr>
        <p:txBody>
          <a:bodyPr wrap="square" rtlCol="0">
            <a:spAutoFit/>
          </a:bodyPr>
          <a:lstStyle/>
          <a:p>
            <a:r>
              <a:rPr kumimoji="1" lang="ja-JP" altLang="en-US" sz="1050" dirty="0" smtClean="0">
                <a:latin typeface="+mn-lt"/>
                <a:ea typeface="+mn-ea"/>
              </a:rPr>
              <a:t>○の数字は</a:t>
            </a:r>
            <a:r>
              <a:rPr kumimoji="1" lang="en-US" altLang="ja-JP" sz="1050" dirty="0" smtClean="0">
                <a:latin typeface="+mn-lt"/>
                <a:ea typeface="+mn-ea"/>
              </a:rPr>
              <a:t>Scope</a:t>
            </a:r>
            <a:r>
              <a:rPr kumimoji="1" lang="ja-JP" altLang="en-US" sz="1050" dirty="0" smtClean="0">
                <a:latin typeface="+mn-lt"/>
                <a:ea typeface="+mn-ea"/>
              </a:rPr>
              <a:t>３のカテゴリ</a:t>
            </a:r>
          </a:p>
        </p:txBody>
      </p:sp>
    </p:spTree>
    <p:extLst>
      <p:ext uri="{BB962C8B-B14F-4D97-AF65-F5344CB8AC3E}">
        <p14:creationId xmlns:p14="http://schemas.microsoft.com/office/powerpoint/2010/main" val="2218485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Scope3</a:t>
            </a:r>
            <a:r>
              <a:rPr kumimoji="1" lang="ja-JP" altLang="en-US" dirty="0" smtClean="0"/>
              <a:t>の</a:t>
            </a:r>
            <a:r>
              <a:rPr kumimoji="1" lang="en-US" altLang="ja-JP" dirty="0" smtClean="0"/>
              <a:t>15</a:t>
            </a:r>
            <a:r>
              <a:rPr kumimoji="1" lang="ja-JP" altLang="en-US" dirty="0" smtClean="0"/>
              <a:t>のカテゴリ分類</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208769839"/>
              </p:ext>
            </p:extLst>
          </p:nvPr>
        </p:nvGraphicFramePr>
        <p:xfrm>
          <a:off x="498115" y="1114920"/>
          <a:ext cx="9660996" cy="5696502"/>
        </p:xfrm>
        <a:graphic>
          <a:graphicData uri="http://schemas.openxmlformats.org/drawingml/2006/table">
            <a:tbl>
              <a:tblPr firstCol="1" bandCol="1"/>
              <a:tblGrid>
                <a:gridCol w="405436">
                  <a:extLst>
                    <a:ext uri="{9D8B030D-6E8A-4147-A177-3AD203B41FA5}">
                      <a16:colId xmlns:a16="http://schemas.microsoft.com/office/drawing/2014/main" val="20000"/>
                    </a:ext>
                  </a:extLst>
                </a:gridCol>
                <a:gridCol w="1880061">
                  <a:extLst>
                    <a:ext uri="{9D8B030D-6E8A-4147-A177-3AD203B41FA5}">
                      <a16:colId xmlns:a16="http://schemas.microsoft.com/office/drawing/2014/main" val="20002"/>
                    </a:ext>
                  </a:extLst>
                </a:gridCol>
                <a:gridCol w="7375499">
                  <a:extLst>
                    <a:ext uri="{9D8B030D-6E8A-4147-A177-3AD203B41FA5}">
                      <a16:colId xmlns:a16="http://schemas.microsoft.com/office/drawing/2014/main" val="20001"/>
                    </a:ext>
                  </a:extLst>
                </a:gridCol>
              </a:tblGrid>
              <a:tr h="381374">
                <a:tc gridSpan="2">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Scope3</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カテゴリ</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該当する活動（例）</a:t>
                      </a:r>
                      <a:endParaRPr kumimoji="1" lang="en-US" altLang="ja-JP" sz="1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購入した製品・サービス</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原材料の調達、パッケージングの外部委託、消耗品の調達</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資本財</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生産設備の増設（複数年にわたり建設・製造されている場合には、建設・製造が終了した最終年に計上）</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3558">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Scope1,2</a:t>
                      </a: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に含まれない</a:t>
                      </a: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燃料及びエネルギー活動</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調達している燃料の上流工程（採掘、精製等）</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調達している電力の上流工程（発電に使用する燃料の採掘、精製等）</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輸送、配送（上流）</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調達物流、横持物流、出荷物流（自社が荷主）</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事業から出る廃棄物</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廃棄物（有価のものは除く）の自社以外での輸送（</a:t>
                      </a:r>
                      <a:r>
                        <a:rPr kumimoji="1" lang="en-US" altLang="ja-JP" sz="1300" b="0" u="none" kern="1200" dirty="0" smtClean="0">
                          <a:solidFill>
                            <a:schemeClr val="tx1"/>
                          </a:solidFill>
                          <a:latin typeface="+mj-ea"/>
                          <a:ea typeface="+mn-ea"/>
                          <a:cs typeface="Segoe UI" panose="020B0502040204020203" pitchFamily="34" charset="0"/>
                        </a:rPr>
                        <a:t>※1</a:t>
                      </a:r>
                      <a:r>
                        <a:rPr kumimoji="1" lang="ja-JP" altLang="en-US" sz="1300" b="0" u="none" kern="1200" dirty="0" smtClean="0">
                          <a:solidFill>
                            <a:schemeClr val="tx1"/>
                          </a:solidFill>
                          <a:latin typeface="+mj-ea"/>
                          <a:ea typeface="+mn-ea"/>
                          <a:cs typeface="Segoe UI" panose="020B0502040204020203" pitchFamily="34" charset="0"/>
                        </a:rPr>
                        <a:t>）、処理</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出張</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従業員の出張</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雇用者の通勤</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従業員の通勤</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リース資産（上流）</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自社が賃借しているリース資産の稼働</a:t>
                      </a:r>
                      <a:endParaRPr kumimoji="1" lang="en-US" altLang="ja-JP" sz="1300" b="0" u="none" kern="1200" dirty="0" smtClean="0">
                        <a:solidFill>
                          <a:schemeClr val="tx1"/>
                        </a:solidFill>
                        <a:latin typeface="+mj-ea"/>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（算定・報告・公表制度では、</a:t>
                      </a:r>
                      <a:r>
                        <a:rPr kumimoji="1" lang="en-US" altLang="ja-JP" sz="1300" b="0" u="none" kern="1200" dirty="0" smtClean="0">
                          <a:solidFill>
                            <a:schemeClr val="tx1"/>
                          </a:solidFill>
                          <a:latin typeface="+mj-ea"/>
                          <a:ea typeface="+mn-ea"/>
                          <a:cs typeface="Segoe UI" panose="020B0502040204020203" pitchFamily="34" charset="0"/>
                        </a:rPr>
                        <a:t>Scope1,2 </a:t>
                      </a:r>
                      <a:r>
                        <a:rPr kumimoji="1" lang="ja-JP" altLang="en-US" sz="1300" b="0" u="none" kern="1200" dirty="0" smtClean="0">
                          <a:solidFill>
                            <a:schemeClr val="tx1"/>
                          </a:solidFill>
                          <a:latin typeface="+mj-ea"/>
                          <a:ea typeface="+mn-ea"/>
                          <a:cs typeface="Segoe UI" panose="020B0502040204020203" pitchFamily="34" charset="0"/>
                        </a:rPr>
                        <a:t>に計上するため、該当なしのケースが大半）</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輸送、配送（下流）</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出荷輸送（自社が荷主の輸送以降）、倉庫での保管、小売店での販売</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販売した製品の加工</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事業者による中間製品の加工</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販売した製品の使用</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使用者による製品の使用</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販売した製品の廃棄</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使用者による製品の廃棄時の輸送（</a:t>
                      </a:r>
                      <a:r>
                        <a:rPr kumimoji="1" lang="en-US" altLang="ja-JP" sz="1300" b="0" u="none" kern="1200" dirty="0" smtClean="0">
                          <a:solidFill>
                            <a:schemeClr val="tx1"/>
                          </a:solidFill>
                          <a:latin typeface="+mj-ea"/>
                          <a:ea typeface="+mn-ea"/>
                          <a:cs typeface="Segoe UI" panose="020B0502040204020203" pitchFamily="34" charset="0"/>
                        </a:rPr>
                        <a:t>※2</a:t>
                      </a:r>
                      <a:r>
                        <a:rPr kumimoji="1" lang="ja-JP" altLang="en-US" sz="1300" b="0" u="none" kern="1200" dirty="0" smtClean="0">
                          <a:solidFill>
                            <a:schemeClr val="tx1"/>
                          </a:solidFill>
                          <a:latin typeface="+mj-ea"/>
                          <a:ea typeface="+mn-ea"/>
                          <a:cs typeface="Segoe UI" panose="020B0502040204020203" pitchFamily="34" charset="0"/>
                        </a:rPr>
                        <a:t>）、処理</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リース資産（下流）</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自社が賃貸事業者として所有し、他者に賃貸しているリース資産の稼働</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フランチャイズ</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自社が主宰するフランチャイズの加盟者の</a:t>
                      </a:r>
                      <a:r>
                        <a:rPr kumimoji="1" lang="en-US" altLang="ja-JP" sz="1300" b="0" u="none" kern="1200" dirty="0" smtClean="0">
                          <a:solidFill>
                            <a:schemeClr val="tx1"/>
                          </a:solidFill>
                          <a:latin typeface="+mj-ea"/>
                          <a:ea typeface="+mn-ea"/>
                          <a:cs typeface="Segoe UI" panose="020B0502040204020203" pitchFamily="34" charset="0"/>
                        </a:rPr>
                        <a:t>Scope1,2 </a:t>
                      </a:r>
                      <a:r>
                        <a:rPr kumimoji="1" lang="ja-JP" altLang="en-US" sz="1300" b="0" u="none" kern="1200" dirty="0" smtClean="0">
                          <a:solidFill>
                            <a:schemeClr val="tx1"/>
                          </a:solidFill>
                          <a:latin typeface="+mj-ea"/>
                          <a:ea typeface="+mn-ea"/>
                          <a:cs typeface="Segoe UI" panose="020B0502040204020203" pitchFamily="34" charset="0"/>
                        </a:rPr>
                        <a:t>に該当する活動</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0813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株式投資、債券投資、プロジェクトファイナンスなどの運用</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08135">
                <a:tc gridSpan="2">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その他（任意）</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kumimoji="1" lang="ja-JP" altLang="en-US" sz="12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kern="1200" dirty="0" smtClean="0">
                          <a:solidFill>
                            <a:schemeClr val="tx1"/>
                          </a:solidFill>
                          <a:latin typeface="+mj-ea"/>
                          <a:ea typeface="+mn-ea"/>
                          <a:cs typeface="Segoe UI" panose="020B0502040204020203" pitchFamily="34" charset="0"/>
                        </a:rPr>
                        <a:t>従業員や消費者の日常生活</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bl>
          </a:graphicData>
        </a:graphic>
      </p:graphicFrame>
      <p:sp>
        <p:nvSpPr>
          <p:cNvPr id="8" name="テキスト ボックス 7"/>
          <p:cNvSpPr txBox="1"/>
          <p:nvPr/>
        </p:nvSpPr>
        <p:spPr>
          <a:xfrm>
            <a:off x="498115" y="6778393"/>
            <a:ext cx="9289032" cy="415498"/>
          </a:xfrm>
          <a:prstGeom prst="rect">
            <a:avLst/>
          </a:prstGeom>
          <a:noFill/>
        </p:spPr>
        <p:txBody>
          <a:bodyPr wrap="square" rtlCol="0">
            <a:spAutoFit/>
          </a:bodyPr>
          <a:lstStyle/>
          <a:p>
            <a:pPr defTabSz="914400" fontAlgn="base">
              <a:spcBef>
                <a:spcPct val="0"/>
              </a:spcBef>
              <a:spcAft>
                <a:spcPct val="0"/>
              </a:spcAft>
            </a:pPr>
            <a:r>
              <a:rPr lang="en-US" altLang="ja-JP" sz="1050" dirty="0">
                <a:solidFill>
                  <a:prstClr val="black"/>
                </a:solidFill>
                <a:latin typeface="Meiryo UI"/>
              </a:rPr>
              <a:t>※1 Scope3</a:t>
            </a:r>
            <a:r>
              <a:rPr lang="ja-JP" altLang="en-US" sz="1050" dirty="0">
                <a:solidFill>
                  <a:prstClr val="black"/>
                </a:solidFill>
                <a:latin typeface="Meiryo UI"/>
              </a:rPr>
              <a:t>基準及び基本ガイドラインでは、輸送を任意算定対象としています。　</a:t>
            </a:r>
          </a:p>
          <a:p>
            <a:pPr defTabSz="914400" fontAlgn="base">
              <a:spcBef>
                <a:spcPct val="0"/>
              </a:spcBef>
              <a:spcAft>
                <a:spcPct val="0"/>
              </a:spcAft>
            </a:pPr>
            <a:r>
              <a:rPr lang="en-US" altLang="ja-JP" sz="1050" dirty="0">
                <a:solidFill>
                  <a:prstClr val="black"/>
                </a:solidFill>
                <a:latin typeface="Meiryo UI"/>
              </a:rPr>
              <a:t>※2 Scope3</a:t>
            </a:r>
            <a:r>
              <a:rPr lang="ja-JP" altLang="en-US" sz="1050" dirty="0">
                <a:solidFill>
                  <a:prstClr val="black"/>
                </a:solidFill>
                <a:latin typeface="Meiryo UI"/>
              </a:rPr>
              <a:t>基準及び基本ガイドラインでは、輸送を算定対象外としていますが、算定頂いても構いません。</a:t>
            </a:r>
            <a:endParaRPr lang="ja-JP" altLang="en-US" sz="1050" dirty="0" smtClean="0">
              <a:solidFill>
                <a:prstClr val="black"/>
              </a:solidFill>
              <a:latin typeface="Meiryo UI"/>
            </a:endParaRPr>
          </a:p>
        </p:txBody>
      </p:sp>
      <p:sp>
        <p:nvSpPr>
          <p:cNvPr id="6" name="テキスト ボックス 5"/>
          <p:cNvSpPr txBox="1"/>
          <p:nvPr/>
        </p:nvSpPr>
        <p:spPr>
          <a:xfrm>
            <a:off x="426107" y="7248655"/>
            <a:ext cx="9648948" cy="246221"/>
          </a:xfrm>
          <a:prstGeom prst="rect">
            <a:avLst/>
          </a:prstGeom>
          <a:noFill/>
        </p:spPr>
        <p:txBody>
          <a:bodyPr wrap="square" rtlCol="0">
            <a:spAutoFit/>
          </a:bodyPr>
          <a:lstStyle/>
          <a:p>
            <a:pPr fontAlgn="base">
              <a:spcBef>
                <a:spcPct val="0"/>
              </a:spcBef>
              <a:spcAft>
                <a:spcPct val="0"/>
              </a:spcAft>
            </a:pPr>
            <a:r>
              <a:rPr lang="en-US" altLang="ja-JP" sz="1000" dirty="0" smtClean="0">
                <a:solidFill>
                  <a:prstClr val="black"/>
                </a:solidFill>
                <a:latin typeface="Meiryo UI"/>
              </a:rPr>
              <a:t>[</a:t>
            </a:r>
            <a:r>
              <a:rPr lang="ja-JP" altLang="en-US" sz="1000" dirty="0" smtClean="0">
                <a:solidFill>
                  <a:prstClr val="black"/>
                </a:solidFill>
                <a:latin typeface="Meiryo UI"/>
              </a:rPr>
              <a:t>出所</a:t>
            </a:r>
            <a:r>
              <a:rPr lang="en-US" altLang="ja-JP" sz="1000" dirty="0" smtClean="0">
                <a:solidFill>
                  <a:prstClr val="black"/>
                </a:solidFill>
                <a:latin typeface="Meiryo UI"/>
              </a:rPr>
              <a:t>] </a:t>
            </a:r>
            <a:r>
              <a:rPr lang="ja-JP" altLang="en-US" sz="1000" dirty="0" smtClean="0">
                <a:solidFill>
                  <a:prstClr val="black"/>
                </a:solidFill>
                <a:latin typeface="Meiryo UI"/>
              </a:rPr>
              <a:t>環境省「サプライチェーン</a:t>
            </a:r>
            <a:r>
              <a:rPr lang="ja-JP" altLang="en-US" sz="1000" dirty="0" smtClean="0">
                <a:solidFill>
                  <a:prstClr val="black"/>
                </a:solidFill>
                <a:latin typeface="Meiryo UI"/>
              </a:rPr>
              <a:t>排出量算定の</a:t>
            </a:r>
            <a:r>
              <a:rPr lang="ja-JP" altLang="en-US" sz="1000" dirty="0" smtClean="0">
                <a:solidFill>
                  <a:prstClr val="black"/>
                </a:solidFill>
                <a:latin typeface="Meiryo UI"/>
              </a:rPr>
              <a:t>考え方</a:t>
            </a:r>
            <a:r>
              <a:rPr lang="ja-JP" altLang="en-US" sz="1000" dirty="0" smtClean="0">
                <a:solidFill>
                  <a:prstClr val="black"/>
                </a:solidFill>
                <a:latin typeface="Meiryo UI"/>
              </a:rPr>
              <a:t>」（</a:t>
            </a:r>
            <a:r>
              <a:rPr lang="ja-JP" altLang="en-US" sz="1000" dirty="0" smtClean="0">
                <a:solidFill>
                  <a:prstClr val="black"/>
                </a:solidFill>
                <a:latin typeface="Meiryo UI"/>
              </a:rPr>
              <a:t>パンフレット）</a:t>
            </a:r>
            <a:r>
              <a:rPr lang="en-US" altLang="ja-JP" sz="1000" dirty="0" smtClean="0">
                <a:solidFill>
                  <a:prstClr val="black"/>
                </a:solidFill>
              </a:rPr>
              <a:t>(</a:t>
            </a:r>
            <a:r>
              <a:rPr lang="en-US" altLang="ja-JP" sz="1000" dirty="0">
                <a:solidFill>
                  <a:prstClr val="black"/>
                </a:solidFill>
              </a:rPr>
              <a:t>https://www.env.go.jp/earth/ondanka/supply_chain/gvc/estimate.html)</a:t>
            </a:r>
            <a:endParaRPr lang="ja-JP" altLang="en-US" sz="1000" dirty="0" smtClean="0">
              <a:solidFill>
                <a:prstClr val="black"/>
              </a:solidFill>
              <a:latin typeface="Meiryo UI"/>
            </a:endParaRPr>
          </a:p>
        </p:txBody>
      </p:sp>
    </p:spTree>
    <p:extLst>
      <p:ext uri="{BB962C8B-B14F-4D97-AF65-F5344CB8AC3E}">
        <p14:creationId xmlns:p14="http://schemas.microsoft.com/office/powerpoint/2010/main" val="1627498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サプライチェーン排出量の特徴：</a:t>
            </a:r>
            <a:r>
              <a:rPr lang="ja-JP" altLang="en-US" dirty="0" smtClean="0"/>
              <a:t>削減は各企業でシェアされる</a:t>
            </a:r>
            <a:endParaRPr kumimoji="1" lang="ja-JP" altLang="en-US" dirty="0"/>
          </a:p>
        </p:txBody>
      </p:sp>
      <p:sp>
        <p:nvSpPr>
          <p:cNvPr id="6" name="コンテンツ プレースホルダー 2"/>
          <p:cNvSpPr>
            <a:spLocks noGrp="1"/>
          </p:cNvSpPr>
          <p:nvPr>
            <p:ph sz="quarter" idx="12"/>
          </p:nvPr>
        </p:nvSpPr>
        <p:spPr>
          <a:xfrm>
            <a:off x="161925" y="1110920"/>
            <a:ext cx="10367963" cy="942717"/>
          </a:xfrm>
        </p:spPr>
        <p:txBody>
          <a:bodyPr/>
          <a:lstStyle/>
          <a:p>
            <a:pPr marL="273050" indent="-273050"/>
            <a:r>
              <a:rPr lang="ja-JP" altLang="en-US" dirty="0" smtClean="0"/>
              <a:t>サプライチェーン上のうち</a:t>
            </a:r>
            <a:r>
              <a:rPr lang="en-US" altLang="ja-JP" dirty="0" smtClean="0"/>
              <a:t>1</a:t>
            </a:r>
            <a:r>
              <a:rPr lang="ja-JP" altLang="en-US" dirty="0" smtClean="0"/>
              <a:t>社が排出量削減すれば、他のサプライチェーン上の各事業者にとって</a:t>
            </a:r>
            <a:r>
              <a:rPr lang="ja-JP" altLang="en-US" dirty="0" smtClean="0"/>
              <a:t>、</a:t>
            </a:r>
            <a:r>
              <a:rPr lang="en-US" altLang="ja-JP" dirty="0" smtClean="0"/>
              <a:t/>
            </a:r>
            <a:br>
              <a:rPr lang="en-US" altLang="ja-JP" dirty="0" smtClean="0"/>
            </a:br>
            <a:r>
              <a:rPr lang="ja-JP" altLang="en-US" dirty="0" smtClean="0"/>
              <a:t>自社</a:t>
            </a:r>
            <a:r>
              <a:rPr lang="ja-JP" altLang="en-US" dirty="0" smtClean="0"/>
              <a:t>のサプライチェーン排出量が削減されたことになる。</a:t>
            </a:r>
            <a:endParaRPr lang="ja-JP" altLang="en-US" dirty="0"/>
          </a:p>
        </p:txBody>
      </p:sp>
      <p:sp>
        <p:nvSpPr>
          <p:cNvPr id="10" name="正方形/長方形 9"/>
          <p:cNvSpPr/>
          <p:nvPr/>
        </p:nvSpPr>
        <p:spPr bwMode="auto">
          <a:xfrm>
            <a:off x="2074249" y="3053819"/>
            <a:ext cx="7800150" cy="4291276"/>
          </a:xfrm>
          <a:prstGeom prst="rect">
            <a:avLst/>
          </a:prstGeom>
          <a:solidFill>
            <a:srgbClr val="ECF1F8"/>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11" name="角丸四角形 10"/>
          <p:cNvSpPr/>
          <p:nvPr/>
        </p:nvSpPr>
        <p:spPr bwMode="auto">
          <a:xfrm>
            <a:off x="919732" y="4145958"/>
            <a:ext cx="798107" cy="451087"/>
          </a:xfrm>
          <a:prstGeom prst="roundRect">
            <a:avLst/>
          </a:prstGeom>
          <a:solidFill>
            <a:srgbClr val="FFCCFF"/>
          </a:solidFill>
          <a:ln w="5715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素材製造</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bwMode="auto">
          <a:xfrm>
            <a:off x="919732" y="4903630"/>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素材製造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bwMode="auto">
          <a:xfrm>
            <a:off x="919732" y="5694130"/>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素材製造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bwMode="auto">
          <a:xfrm>
            <a:off x="919732" y="6451802"/>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素材製造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040448" y="6901301"/>
            <a:ext cx="553998" cy="540061"/>
          </a:xfrm>
          <a:prstGeom prst="rect">
            <a:avLst/>
          </a:prstGeom>
          <a:noFill/>
        </p:spPr>
        <p:txBody>
          <a:bodyPr vert="eaVert" wrap="square" rtlCol="0">
            <a:spAutoFit/>
          </a:bodyPr>
          <a:lstStyle/>
          <a:p>
            <a:pPr>
              <a:lnSpc>
                <a:spcPct val="120000"/>
              </a:lnSpc>
              <a:spcAft>
                <a:spcPct val="70000"/>
              </a:spcAft>
            </a:pPr>
            <a:r>
              <a:rPr lang="ja-JP" altLang="en-US" sz="2000" b="1" dirty="0" smtClean="0">
                <a:solidFill>
                  <a:prstClr val="black"/>
                </a:solidFill>
                <a:latin typeface="ＭＳ Ｐゴシック" charset="-128"/>
                <a:ea typeface="ＭＳ Ｐゴシック" charset="-128"/>
              </a:rPr>
              <a:t>・・・</a:t>
            </a:r>
            <a:endParaRPr lang="ja-JP" altLang="en-US" sz="2000" b="1" dirty="0">
              <a:solidFill>
                <a:prstClr val="black"/>
              </a:solidFill>
              <a:latin typeface="ＭＳ Ｐゴシック" charset="-128"/>
              <a:ea typeface="ＭＳ Ｐゴシック" charset="-128"/>
            </a:endParaRPr>
          </a:p>
        </p:txBody>
      </p:sp>
      <p:sp>
        <p:nvSpPr>
          <p:cNvPr id="16" name="角丸四角形 15"/>
          <p:cNvSpPr/>
          <p:nvPr/>
        </p:nvSpPr>
        <p:spPr bwMode="auto">
          <a:xfrm>
            <a:off x="2359892" y="4144370"/>
            <a:ext cx="798107" cy="451087"/>
          </a:xfrm>
          <a:prstGeom prst="roundRect">
            <a:avLst/>
          </a:prstGeom>
          <a:solidFill>
            <a:srgbClr val="FFCC99"/>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部品製造</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bwMode="auto">
          <a:xfrm>
            <a:off x="2359892" y="4902042"/>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部品製造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bwMode="auto">
          <a:xfrm>
            <a:off x="2359892" y="5692542"/>
            <a:ext cx="798107" cy="451087"/>
          </a:xfrm>
          <a:prstGeom prst="roundRect">
            <a:avLst/>
          </a:prstGeom>
          <a:solidFill>
            <a:srgbClr val="FFCC99"/>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部品製造</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endPar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bwMode="auto">
          <a:xfrm>
            <a:off x="2359892" y="6450214"/>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部品製造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bwMode="auto">
          <a:xfrm>
            <a:off x="3692040" y="4145958"/>
            <a:ext cx="798107" cy="451087"/>
          </a:xfrm>
          <a:prstGeom prst="roundRect">
            <a:avLst/>
          </a:prstGeom>
          <a:solidFill>
            <a:srgbClr val="FFFF99"/>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輸送</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bwMode="auto">
          <a:xfrm>
            <a:off x="3692040" y="4903630"/>
            <a:ext cx="798107" cy="451087"/>
          </a:xfrm>
          <a:prstGeom prst="roundRect">
            <a:avLst/>
          </a:prstGeom>
          <a:solidFill>
            <a:srgbClr val="FFFF99"/>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algn="ctr" defTabSz="862013"/>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輸送</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62013"/>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bwMode="auto">
          <a:xfrm>
            <a:off x="3692040" y="5694130"/>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輸送</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bwMode="auto">
          <a:xfrm>
            <a:off x="3692040" y="6451802"/>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輸送</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bwMode="auto">
          <a:xfrm>
            <a:off x="4988184" y="4145958"/>
            <a:ext cx="798107" cy="451087"/>
          </a:xfrm>
          <a:prstGeom prst="roundRect">
            <a:avLst/>
          </a:prstGeom>
          <a:solidFill>
            <a:srgbClr val="A7EA52">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製品製造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bwMode="auto">
          <a:xfrm>
            <a:off x="4988184" y="4902042"/>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製品製造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bwMode="auto">
          <a:xfrm>
            <a:off x="4988184" y="5694130"/>
            <a:ext cx="798107" cy="451087"/>
          </a:xfrm>
          <a:prstGeom prst="roundRect">
            <a:avLst/>
          </a:prstGeom>
          <a:solidFill>
            <a:srgbClr val="A7EA52">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製品製造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bwMode="auto">
          <a:xfrm>
            <a:off x="4988184" y="6451802"/>
            <a:ext cx="798107" cy="451087"/>
          </a:xfrm>
          <a:prstGeom prst="roundRect">
            <a:avLst/>
          </a:prstGeom>
          <a:solidFill>
            <a:srgbClr val="A7EA52">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製品製造</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bwMode="auto">
          <a:xfrm>
            <a:off x="7652480" y="4145958"/>
            <a:ext cx="798107" cy="451087"/>
          </a:xfrm>
          <a:prstGeom prst="roundRect">
            <a:avLst/>
          </a:prstGeom>
          <a:solidFill>
            <a:srgbClr val="212745">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使用者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bwMode="auto">
          <a:xfrm>
            <a:off x="7652480" y="4903630"/>
            <a:ext cx="798107" cy="451087"/>
          </a:xfrm>
          <a:prstGeom prst="roundRect">
            <a:avLst/>
          </a:prstGeom>
          <a:solidFill>
            <a:srgbClr val="212745">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使用者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bwMode="auto">
          <a:xfrm>
            <a:off x="7652480" y="5694130"/>
            <a:ext cx="798107" cy="451087"/>
          </a:xfrm>
          <a:prstGeom prst="roundRect">
            <a:avLst/>
          </a:prstGeom>
          <a:solidFill>
            <a:srgbClr val="212745">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使用者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bwMode="auto">
          <a:xfrm>
            <a:off x="7652480" y="6451802"/>
            <a:ext cx="798107" cy="451087"/>
          </a:xfrm>
          <a:prstGeom prst="roundRect">
            <a:avLst/>
          </a:prstGeom>
          <a:solidFill>
            <a:srgbClr val="212745">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使用者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bwMode="auto">
          <a:xfrm>
            <a:off x="8984628" y="4145958"/>
            <a:ext cx="798107" cy="451087"/>
          </a:xfrm>
          <a:prstGeom prst="roundRect">
            <a:avLst/>
          </a:prstGeom>
          <a:solidFill>
            <a:srgbClr val="F14124">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廃棄</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bwMode="auto">
          <a:xfrm>
            <a:off x="8984628" y="4903630"/>
            <a:ext cx="798107" cy="451087"/>
          </a:xfrm>
          <a:prstGeom prst="roundRect">
            <a:avLst/>
          </a:prstGeom>
          <a:solidFill>
            <a:srgbClr val="F14124">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廃棄</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bwMode="auto">
          <a:xfrm>
            <a:off x="8984628" y="5694130"/>
            <a:ext cx="798107" cy="451087"/>
          </a:xfrm>
          <a:prstGeom prst="roundRect">
            <a:avLst/>
          </a:prstGeom>
          <a:solidFill>
            <a:srgbClr val="F14124">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廃棄</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bwMode="auto">
          <a:xfrm>
            <a:off x="8984628" y="6451802"/>
            <a:ext cx="798107" cy="451087"/>
          </a:xfrm>
          <a:prstGeom prst="roundRect">
            <a:avLst/>
          </a:prstGeom>
          <a:solidFill>
            <a:srgbClr val="F14124">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廃棄</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bwMode="auto">
          <a:xfrm>
            <a:off x="6320332" y="4145958"/>
            <a:ext cx="798107" cy="451087"/>
          </a:xfrm>
          <a:prstGeom prst="roundRect">
            <a:avLst/>
          </a:prstGeom>
          <a:solidFill>
            <a:srgbClr val="5ECCF3">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輸送</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bwMode="auto">
          <a:xfrm>
            <a:off x="6320332" y="4903630"/>
            <a:ext cx="798107" cy="451087"/>
          </a:xfrm>
          <a:prstGeom prst="roundRect">
            <a:avLst/>
          </a:prstGeom>
          <a:solidFill>
            <a:srgbClr val="5ECCF3">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輸送</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bwMode="auto">
          <a:xfrm>
            <a:off x="6320332" y="5694130"/>
            <a:ext cx="798107" cy="451087"/>
          </a:xfrm>
          <a:prstGeom prst="roundRect">
            <a:avLst/>
          </a:prstGeom>
          <a:solidFill>
            <a:srgbClr val="5ECCF3">
              <a:lumMod val="20000"/>
              <a:lumOff val="80000"/>
            </a:srgbClr>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輸送</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bwMode="auto">
          <a:xfrm>
            <a:off x="6320332" y="6451802"/>
            <a:ext cx="798107" cy="451087"/>
          </a:xfrm>
          <a:prstGeom prst="roundRect">
            <a:avLst/>
          </a:prstGeom>
          <a:solidFill>
            <a:sysClr val="window" lastClr="FFFFFF"/>
          </a:solidFill>
          <a:ln w="9525" cap="flat" cmpd="sng" algn="ctr">
            <a:solidFill>
              <a:sysClr val="windowText" lastClr="00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輸送</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a:t>
            </a:r>
            <a:r>
              <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endPar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0" name="直線矢印コネクタ 39"/>
          <p:cNvCxnSpPr>
            <a:stCxn id="11" idx="3"/>
            <a:endCxn id="16" idx="1"/>
          </p:cNvCxnSpPr>
          <p:nvPr/>
        </p:nvCxnSpPr>
        <p:spPr bwMode="auto">
          <a:xfrm flipV="1">
            <a:off x="1717839" y="4369914"/>
            <a:ext cx="642053" cy="1588"/>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a:stCxn id="12" idx="3"/>
            <a:endCxn id="16" idx="1"/>
          </p:cNvCxnSpPr>
          <p:nvPr/>
        </p:nvCxnSpPr>
        <p:spPr bwMode="auto">
          <a:xfrm flipV="1">
            <a:off x="1717839" y="4369914"/>
            <a:ext cx="642053" cy="759260"/>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13" idx="3"/>
            <a:endCxn id="16" idx="1"/>
          </p:cNvCxnSpPr>
          <p:nvPr/>
        </p:nvCxnSpPr>
        <p:spPr bwMode="auto">
          <a:xfrm flipV="1">
            <a:off x="1717839" y="4369914"/>
            <a:ext cx="642053" cy="1549760"/>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12" idx="3"/>
            <a:endCxn id="17" idx="1"/>
          </p:cNvCxnSpPr>
          <p:nvPr/>
        </p:nvCxnSpPr>
        <p:spPr bwMode="auto">
          <a:xfrm flipV="1">
            <a:off x="1717839" y="5127586"/>
            <a:ext cx="642053" cy="1588"/>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a:stCxn id="12" idx="3"/>
            <a:endCxn id="19" idx="1"/>
          </p:cNvCxnSpPr>
          <p:nvPr/>
        </p:nvCxnSpPr>
        <p:spPr bwMode="auto">
          <a:xfrm>
            <a:off x="1717839" y="5129174"/>
            <a:ext cx="642053" cy="1546584"/>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a:stCxn id="12" idx="3"/>
            <a:endCxn id="18" idx="1"/>
          </p:cNvCxnSpPr>
          <p:nvPr/>
        </p:nvCxnSpPr>
        <p:spPr bwMode="auto">
          <a:xfrm>
            <a:off x="1717839" y="5129174"/>
            <a:ext cx="642053" cy="788912"/>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stCxn id="17" idx="3"/>
            <a:endCxn id="20" idx="1"/>
          </p:cNvCxnSpPr>
          <p:nvPr/>
        </p:nvCxnSpPr>
        <p:spPr bwMode="auto">
          <a:xfrm flipV="1">
            <a:off x="3157999" y="4371502"/>
            <a:ext cx="534041" cy="756084"/>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a:stCxn id="16" idx="3"/>
            <a:endCxn id="23" idx="1"/>
          </p:cNvCxnSpPr>
          <p:nvPr/>
        </p:nvCxnSpPr>
        <p:spPr bwMode="auto">
          <a:xfrm>
            <a:off x="3157999" y="4369914"/>
            <a:ext cx="534041" cy="2307432"/>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矢印コネクタ 47"/>
          <p:cNvCxnSpPr>
            <a:stCxn id="14" idx="3"/>
            <a:endCxn id="19" idx="1"/>
          </p:cNvCxnSpPr>
          <p:nvPr/>
        </p:nvCxnSpPr>
        <p:spPr bwMode="auto">
          <a:xfrm flipV="1">
            <a:off x="1717839" y="6675758"/>
            <a:ext cx="642053" cy="1588"/>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19" idx="3"/>
            <a:endCxn id="22" idx="1"/>
          </p:cNvCxnSpPr>
          <p:nvPr/>
        </p:nvCxnSpPr>
        <p:spPr bwMode="auto">
          <a:xfrm flipV="1">
            <a:off x="3157999" y="5919674"/>
            <a:ext cx="534041" cy="756084"/>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18" idx="3"/>
            <a:endCxn id="21" idx="1"/>
          </p:cNvCxnSpPr>
          <p:nvPr/>
        </p:nvCxnSpPr>
        <p:spPr bwMode="auto">
          <a:xfrm flipV="1">
            <a:off x="3157999" y="5129174"/>
            <a:ext cx="534041" cy="78891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a:stCxn id="16" idx="3"/>
            <a:endCxn id="20" idx="1"/>
          </p:cNvCxnSpPr>
          <p:nvPr/>
        </p:nvCxnSpPr>
        <p:spPr bwMode="auto">
          <a:xfrm>
            <a:off x="3157999" y="4369914"/>
            <a:ext cx="534041" cy="1588"/>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a:stCxn id="20" idx="3"/>
            <a:endCxn id="27" idx="1"/>
          </p:cNvCxnSpPr>
          <p:nvPr/>
        </p:nvCxnSpPr>
        <p:spPr bwMode="auto">
          <a:xfrm>
            <a:off x="4490147" y="4371502"/>
            <a:ext cx="498037" cy="2305844"/>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a:stCxn id="21" idx="3"/>
            <a:endCxn id="24" idx="1"/>
          </p:cNvCxnSpPr>
          <p:nvPr/>
        </p:nvCxnSpPr>
        <p:spPr bwMode="auto">
          <a:xfrm flipV="1">
            <a:off x="4490147" y="4371502"/>
            <a:ext cx="498037" cy="7576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a:stCxn id="20" idx="3"/>
            <a:endCxn id="24" idx="1"/>
          </p:cNvCxnSpPr>
          <p:nvPr/>
        </p:nvCxnSpPr>
        <p:spPr bwMode="auto">
          <a:xfrm>
            <a:off x="4490147" y="4371502"/>
            <a:ext cx="498037" cy="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a:stCxn id="21" idx="3"/>
            <a:endCxn id="26" idx="1"/>
          </p:cNvCxnSpPr>
          <p:nvPr/>
        </p:nvCxnSpPr>
        <p:spPr bwMode="auto">
          <a:xfrm>
            <a:off x="4490147" y="5129174"/>
            <a:ext cx="498037" cy="79050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a:stCxn id="22" idx="3"/>
            <a:endCxn id="25" idx="1"/>
          </p:cNvCxnSpPr>
          <p:nvPr/>
        </p:nvCxnSpPr>
        <p:spPr bwMode="auto">
          <a:xfrm flipV="1">
            <a:off x="4490147" y="5127586"/>
            <a:ext cx="498037" cy="792088"/>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22" idx="3"/>
            <a:endCxn id="27" idx="1"/>
          </p:cNvCxnSpPr>
          <p:nvPr/>
        </p:nvCxnSpPr>
        <p:spPr bwMode="auto">
          <a:xfrm>
            <a:off x="4490147" y="5919674"/>
            <a:ext cx="498037" cy="757672"/>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a:stCxn id="23" idx="3"/>
            <a:endCxn id="26" idx="1"/>
          </p:cNvCxnSpPr>
          <p:nvPr/>
        </p:nvCxnSpPr>
        <p:spPr bwMode="auto">
          <a:xfrm flipV="1">
            <a:off x="4490147" y="5919674"/>
            <a:ext cx="498037" cy="757672"/>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a:stCxn id="13" idx="3"/>
            <a:endCxn id="18" idx="1"/>
          </p:cNvCxnSpPr>
          <p:nvPr/>
        </p:nvCxnSpPr>
        <p:spPr bwMode="auto">
          <a:xfrm flipV="1">
            <a:off x="1717839" y="5918086"/>
            <a:ext cx="642053" cy="1588"/>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a:stCxn id="14" idx="3"/>
            <a:endCxn id="18" idx="1"/>
          </p:cNvCxnSpPr>
          <p:nvPr/>
        </p:nvCxnSpPr>
        <p:spPr bwMode="auto">
          <a:xfrm flipV="1">
            <a:off x="1717839" y="5918086"/>
            <a:ext cx="642053" cy="759260"/>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a:stCxn id="24" idx="3"/>
            <a:endCxn id="36" idx="1"/>
          </p:cNvCxnSpPr>
          <p:nvPr/>
        </p:nvCxnSpPr>
        <p:spPr bwMode="auto">
          <a:xfrm>
            <a:off x="5786291" y="4371502"/>
            <a:ext cx="534041" cy="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a:stCxn id="24" idx="3"/>
            <a:endCxn id="37" idx="1"/>
          </p:cNvCxnSpPr>
          <p:nvPr/>
        </p:nvCxnSpPr>
        <p:spPr bwMode="auto">
          <a:xfrm>
            <a:off x="5786291" y="4371502"/>
            <a:ext cx="534041" cy="7576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24" idx="3"/>
            <a:endCxn id="38" idx="1"/>
          </p:cNvCxnSpPr>
          <p:nvPr/>
        </p:nvCxnSpPr>
        <p:spPr bwMode="auto">
          <a:xfrm>
            <a:off x="5786291" y="4371502"/>
            <a:ext cx="534041" cy="15481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25" idx="3"/>
            <a:endCxn id="37" idx="1"/>
          </p:cNvCxnSpPr>
          <p:nvPr/>
        </p:nvCxnSpPr>
        <p:spPr bwMode="auto">
          <a:xfrm>
            <a:off x="5786291" y="5127586"/>
            <a:ext cx="534041" cy="1588"/>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a:stCxn id="26" idx="3"/>
            <a:endCxn id="37" idx="1"/>
          </p:cNvCxnSpPr>
          <p:nvPr/>
        </p:nvCxnSpPr>
        <p:spPr bwMode="auto">
          <a:xfrm flipV="1">
            <a:off x="5786291" y="5129174"/>
            <a:ext cx="534041" cy="79050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a:stCxn id="27" idx="3"/>
            <a:endCxn id="38" idx="1"/>
          </p:cNvCxnSpPr>
          <p:nvPr/>
        </p:nvCxnSpPr>
        <p:spPr bwMode="auto">
          <a:xfrm flipV="1">
            <a:off x="5786291" y="5919674"/>
            <a:ext cx="534041" cy="7576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a:stCxn id="36" idx="3"/>
            <a:endCxn id="28" idx="1"/>
          </p:cNvCxnSpPr>
          <p:nvPr/>
        </p:nvCxnSpPr>
        <p:spPr bwMode="auto">
          <a:xfrm>
            <a:off x="7118439" y="4371502"/>
            <a:ext cx="534041" cy="0"/>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a:stCxn id="36" idx="3"/>
            <a:endCxn id="29" idx="1"/>
          </p:cNvCxnSpPr>
          <p:nvPr/>
        </p:nvCxnSpPr>
        <p:spPr bwMode="auto">
          <a:xfrm>
            <a:off x="7118439" y="4371502"/>
            <a:ext cx="534041" cy="7576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p:cNvCxnSpPr>
            <a:stCxn id="37" idx="3"/>
            <a:endCxn id="28" idx="1"/>
          </p:cNvCxnSpPr>
          <p:nvPr/>
        </p:nvCxnSpPr>
        <p:spPr bwMode="auto">
          <a:xfrm flipV="1">
            <a:off x="7118439" y="4371502"/>
            <a:ext cx="534041" cy="7576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37" idx="3"/>
            <a:endCxn id="30" idx="1"/>
          </p:cNvCxnSpPr>
          <p:nvPr/>
        </p:nvCxnSpPr>
        <p:spPr bwMode="auto">
          <a:xfrm>
            <a:off x="7118439" y="5129174"/>
            <a:ext cx="534041" cy="79050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37" idx="3"/>
            <a:endCxn id="31" idx="1"/>
          </p:cNvCxnSpPr>
          <p:nvPr/>
        </p:nvCxnSpPr>
        <p:spPr bwMode="auto">
          <a:xfrm>
            <a:off x="7118439" y="5129174"/>
            <a:ext cx="534041" cy="15481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a:stCxn id="39" idx="3"/>
            <a:endCxn id="31" idx="1"/>
          </p:cNvCxnSpPr>
          <p:nvPr/>
        </p:nvCxnSpPr>
        <p:spPr bwMode="auto">
          <a:xfrm>
            <a:off x="7118439" y="6677346"/>
            <a:ext cx="534041" cy="0"/>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p:cNvCxnSpPr>
            <a:stCxn id="38" idx="3"/>
            <a:endCxn id="30" idx="1"/>
          </p:cNvCxnSpPr>
          <p:nvPr/>
        </p:nvCxnSpPr>
        <p:spPr bwMode="auto">
          <a:xfrm>
            <a:off x="7118439" y="5919674"/>
            <a:ext cx="534041" cy="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a:stCxn id="38" idx="3"/>
            <a:endCxn id="29" idx="1"/>
          </p:cNvCxnSpPr>
          <p:nvPr/>
        </p:nvCxnSpPr>
        <p:spPr bwMode="auto">
          <a:xfrm flipV="1">
            <a:off x="7118439" y="5129174"/>
            <a:ext cx="534041" cy="79050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矢印コネクタ 74"/>
          <p:cNvCxnSpPr>
            <a:stCxn id="11" idx="3"/>
            <a:endCxn id="18" idx="1"/>
          </p:cNvCxnSpPr>
          <p:nvPr/>
        </p:nvCxnSpPr>
        <p:spPr bwMode="auto">
          <a:xfrm>
            <a:off x="1717839" y="4371502"/>
            <a:ext cx="642053" cy="1546584"/>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p:cNvCxnSpPr>
            <a:stCxn id="29" idx="3"/>
            <a:endCxn id="32" idx="1"/>
          </p:cNvCxnSpPr>
          <p:nvPr/>
        </p:nvCxnSpPr>
        <p:spPr bwMode="auto">
          <a:xfrm flipV="1">
            <a:off x="8450587" y="4371502"/>
            <a:ext cx="534041" cy="7576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a:stCxn id="28" idx="3"/>
            <a:endCxn id="32" idx="1"/>
          </p:cNvCxnSpPr>
          <p:nvPr/>
        </p:nvCxnSpPr>
        <p:spPr bwMode="auto">
          <a:xfrm>
            <a:off x="8450587" y="4371502"/>
            <a:ext cx="534041" cy="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a:stCxn id="29" idx="3"/>
            <a:endCxn id="33" idx="1"/>
          </p:cNvCxnSpPr>
          <p:nvPr/>
        </p:nvCxnSpPr>
        <p:spPr bwMode="auto">
          <a:xfrm>
            <a:off x="8450587" y="5129174"/>
            <a:ext cx="534041" cy="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a:stCxn id="30" idx="3"/>
            <a:endCxn id="33" idx="1"/>
          </p:cNvCxnSpPr>
          <p:nvPr/>
        </p:nvCxnSpPr>
        <p:spPr bwMode="auto">
          <a:xfrm flipV="1">
            <a:off x="8450587" y="5129174"/>
            <a:ext cx="534041" cy="79050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a:stCxn id="31" idx="3"/>
            <a:endCxn id="33" idx="1"/>
          </p:cNvCxnSpPr>
          <p:nvPr/>
        </p:nvCxnSpPr>
        <p:spPr bwMode="auto">
          <a:xfrm flipV="1">
            <a:off x="8450587" y="5129174"/>
            <a:ext cx="534041" cy="15481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a:stCxn id="30" idx="3"/>
            <a:endCxn id="35" idx="1"/>
          </p:cNvCxnSpPr>
          <p:nvPr/>
        </p:nvCxnSpPr>
        <p:spPr bwMode="auto">
          <a:xfrm>
            <a:off x="8450587" y="5919674"/>
            <a:ext cx="534041" cy="757672"/>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a:stCxn id="30" idx="3"/>
            <a:endCxn id="34" idx="1"/>
          </p:cNvCxnSpPr>
          <p:nvPr/>
        </p:nvCxnSpPr>
        <p:spPr bwMode="auto">
          <a:xfrm>
            <a:off x="8450587" y="5919674"/>
            <a:ext cx="534041" cy="0"/>
          </a:xfrm>
          <a:prstGeom prst="straightConnector1">
            <a:avLst/>
          </a:prstGeom>
          <a:noFill/>
          <a:ln w="381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a:stCxn id="25" idx="3"/>
            <a:endCxn id="39" idx="1"/>
          </p:cNvCxnSpPr>
          <p:nvPr/>
        </p:nvCxnSpPr>
        <p:spPr bwMode="auto">
          <a:xfrm>
            <a:off x="5786291" y="5127586"/>
            <a:ext cx="534041" cy="1549760"/>
          </a:xfrm>
          <a:prstGeom prst="straightConnector1">
            <a:avLst/>
          </a:prstGeom>
          <a:noFill/>
          <a:ln w="9525" cap="flat" cmpd="sng" algn="ctr">
            <a:solidFill>
              <a:sysClr val="windowText" lastClr="000000"/>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角丸四角形吹き出し 83"/>
          <p:cNvSpPr/>
          <p:nvPr/>
        </p:nvSpPr>
        <p:spPr bwMode="auto">
          <a:xfrm>
            <a:off x="584622" y="3042523"/>
            <a:ext cx="1249725" cy="660442"/>
          </a:xfrm>
          <a:prstGeom prst="wedgeRoundRectCallout">
            <a:avLst>
              <a:gd name="adj1" fmla="val -983"/>
              <a:gd name="adj2" fmla="val 112533"/>
              <a:gd name="adj3" fmla="val 16667"/>
            </a:avLst>
          </a:prstGeom>
          <a:solidFill>
            <a:sysClr val="window" lastClr="FFFFFF"/>
          </a:solidFill>
          <a:ln w="38100" cap="flat" cmpd="sng" algn="ctr">
            <a:solidFill>
              <a:srgbClr val="FF0000"/>
            </a:solidFill>
            <a:prstDash val="solid"/>
            <a:round/>
            <a:headEnd type="none" w="med" len="med"/>
            <a:tailEnd type="none" w="med" len="med"/>
          </a:ln>
          <a:effectLst/>
          <a:extLst/>
        </p:spPr>
        <p:txBody>
          <a:bodyPr vert="horz" wrap="none" lIns="86210" tIns="43105" rIns="86210" bIns="43105" numCol="1" rtlCol="0" anchor="ctr" anchorCtr="0" compatLnSpc="1">
            <a:prstTxWarp prst="textNoShape">
              <a:avLst/>
            </a:prstTxWarp>
          </a:bodyPr>
          <a:lstStyle/>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ここが削減</a:t>
            </a:r>
            <a:endParaRPr kumimoji="0" lang="en-US" altLang="ja-JP" b="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862013"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すると・・・</a:t>
            </a:r>
          </a:p>
        </p:txBody>
      </p:sp>
      <p:sp>
        <p:nvSpPr>
          <p:cNvPr id="85" name="テキスト ボックス 84"/>
          <p:cNvSpPr txBox="1"/>
          <p:nvPr/>
        </p:nvSpPr>
        <p:spPr>
          <a:xfrm>
            <a:off x="2481946" y="6901298"/>
            <a:ext cx="553998" cy="540061"/>
          </a:xfrm>
          <a:prstGeom prst="rect">
            <a:avLst/>
          </a:prstGeom>
          <a:noFill/>
        </p:spPr>
        <p:txBody>
          <a:bodyPr vert="eaVert" wrap="square" rtlCol="0">
            <a:spAutoFit/>
          </a:bodyPr>
          <a:lstStyle/>
          <a:p>
            <a:pPr>
              <a:lnSpc>
                <a:spcPct val="120000"/>
              </a:lnSpc>
              <a:spcAft>
                <a:spcPct val="70000"/>
              </a:spcAft>
            </a:pPr>
            <a:r>
              <a:rPr lang="ja-JP" altLang="en-US" sz="2000" b="1" dirty="0" smtClean="0">
                <a:solidFill>
                  <a:prstClr val="black"/>
                </a:solidFill>
                <a:latin typeface="ＭＳ Ｐゴシック" charset="-128"/>
                <a:ea typeface="ＭＳ Ｐゴシック" charset="-128"/>
              </a:rPr>
              <a:t>・・・</a:t>
            </a:r>
            <a:endParaRPr lang="ja-JP" altLang="en-US" sz="2000" b="1" dirty="0">
              <a:solidFill>
                <a:prstClr val="black"/>
              </a:solidFill>
              <a:latin typeface="ＭＳ Ｐゴシック" charset="-128"/>
              <a:ea typeface="ＭＳ Ｐゴシック" charset="-128"/>
            </a:endParaRPr>
          </a:p>
        </p:txBody>
      </p:sp>
      <p:sp>
        <p:nvSpPr>
          <p:cNvPr id="86" name="テキスト ボックス 85"/>
          <p:cNvSpPr txBox="1"/>
          <p:nvPr/>
        </p:nvSpPr>
        <p:spPr>
          <a:xfrm>
            <a:off x="3812382" y="6901299"/>
            <a:ext cx="553998" cy="540061"/>
          </a:xfrm>
          <a:prstGeom prst="rect">
            <a:avLst/>
          </a:prstGeom>
          <a:noFill/>
        </p:spPr>
        <p:txBody>
          <a:bodyPr vert="eaVert" wrap="square" rtlCol="0">
            <a:spAutoFit/>
          </a:bodyPr>
          <a:lstStyle/>
          <a:p>
            <a:pPr>
              <a:lnSpc>
                <a:spcPct val="120000"/>
              </a:lnSpc>
              <a:spcAft>
                <a:spcPct val="70000"/>
              </a:spcAft>
            </a:pPr>
            <a:r>
              <a:rPr lang="ja-JP" altLang="en-US" sz="2000" b="1" dirty="0" smtClean="0">
                <a:solidFill>
                  <a:prstClr val="black"/>
                </a:solidFill>
                <a:latin typeface="ＭＳ Ｐゴシック" charset="-128"/>
                <a:ea typeface="ＭＳ Ｐゴシック" charset="-128"/>
              </a:rPr>
              <a:t>・・・</a:t>
            </a:r>
            <a:endParaRPr lang="ja-JP" altLang="en-US" sz="2000" b="1" dirty="0">
              <a:solidFill>
                <a:prstClr val="black"/>
              </a:solidFill>
              <a:latin typeface="ＭＳ Ｐゴシック" charset="-128"/>
              <a:ea typeface="ＭＳ Ｐゴシック" charset="-128"/>
            </a:endParaRPr>
          </a:p>
        </p:txBody>
      </p:sp>
      <p:sp>
        <p:nvSpPr>
          <p:cNvPr id="87" name="テキスト ボックス 86"/>
          <p:cNvSpPr txBox="1"/>
          <p:nvPr/>
        </p:nvSpPr>
        <p:spPr>
          <a:xfrm>
            <a:off x="5110238" y="6901300"/>
            <a:ext cx="553998" cy="540061"/>
          </a:xfrm>
          <a:prstGeom prst="rect">
            <a:avLst/>
          </a:prstGeom>
          <a:noFill/>
        </p:spPr>
        <p:txBody>
          <a:bodyPr vert="eaVert" wrap="square" rtlCol="0">
            <a:spAutoFit/>
          </a:bodyPr>
          <a:lstStyle/>
          <a:p>
            <a:pPr>
              <a:lnSpc>
                <a:spcPct val="120000"/>
              </a:lnSpc>
              <a:spcAft>
                <a:spcPct val="70000"/>
              </a:spcAft>
            </a:pPr>
            <a:r>
              <a:rPr lang="ja-JP" altLang="en-US" sz="2000" b="1" dirty="0" smtClean="0">
                <a:solidFill>
                  <a:prstClr val="black"/>
                </a:solidFill>
                <a:latin typeface="ＭＳ Ｐゴシック" charset="-128"/>
                <a:ea typeface="ＭＳ Ｐゴシック" charset="-128"/>
              </a:rPr>
              <a:t>・・・</a:t>
            </a:r>
            <a:endParaRPr lang="ja-JP" altLang="en-US" sz="2000" b="1" dirty="0">
              <a:solidFill>
                <a:prstClr val="black"/>
              </a:solidFill>
              <a:latin typeface="ＭＳ Ｐゴシック" charset="-128"/>
              <a:ea typeface="ＭＳ Ｐゴシック" charset="-128"/>
            </a:endParaRPr>
          </a:p>
        </p:txBody>
      </p:sp>
      <p:sp>
        <p:nvSpPr>
          <p:cNvPr id="88" name="テキスト ボックス 87"/>
          <p:cNvSpPr txBox="1"/>
          <p:nvPr/>
        </p:nvSpPr>
        <p:spPr>
          <a:xfrm>
            <a:off x="6448465" y="6901299"/>
            <a:ext cx="553998" cy="540061"/>
          </a:xfrm>
          <a:prstGeom prst="rect">
            <a:avLst/>
          </a:prstGeom>
          <a:noFill/>
        </p:spPr>
        <p:txBody>
          <a:bodyPr vert="eaVert" wrap="square" rtlCol="0">
            <a:spAutoFit/>
          </a:bodyPr>
          <a:lstStyle/>
          <a:p>
            <a:pPr>
              <a:lnSpc>
                <a:spcPct val="120000"/>
              </a:lnSpc>
              <a:spcAft>
                <a:spcPct val="70000"/>
              </a:spcAft>
            </a:pPr>
            <a:r>
              <a:rPr lang="ja-JP" altLang="en-US" sz="2000" b="1" dirty="0" smtClean="0">
                <a:solidFill>
                  <a:prstClr val="black"/>
                </a:solidFill>
                <a:latin typeface="ＭＳ Ｐゴシック" charset="-128"/>
                <a:ea typeface="ＭＳ Ｐゴシック" charset="-128"/>
              </a:rPr>
              <a:t>・・・</a:t>
            </a:r>
            <a:endParaRPr lang="ja-JP" altLang="en-US" sz="2000" b="1" dirty="0">
              <a:solidFill>
                <a:prstClr val="black"/>
              </a:solidFill>
              <a:latin typeface="ＭＳ Ｐゴシック" charset="-128"/>
              <a:ea typeface="ＭＳ Ｐゴシック" charset="-128"/>
            </a:endParaRPr>
          </a:p>
        </p:txBody>
      </p:sp>
      <p:sp>
        <p:nvSpPr>
          <p:cNvPr id="89" name="テキスト ボックス 88"/>
          <p:cNvSpPr txBox="1"/>
          <p:nvPr/>
        </p:nvSpPr>
        <p:spPr>
          <a:xfrm>
            <a:off x="7774534" y="6901298"/>
            <a:ext cx="553998" cy="540061"/>
          </a:xfrm>
          <a:prstGeom prst="rect">
            <a:avLst/>
          </a:prstGeom>
          <a:noFill/>
        </p:spPr>
        <p:txBody>
          <a:bodyPr vert="eaVert" wrap="square" rtlCol="0">
            <a:spAutoFit/>
          </a:bodyPr>
          <a:lstStyle/>
          <a:p>
            <a:pPr>
              <a:lnSpc>
                <a:spcPct val="120000"/>
              </a:lnSpc>
              <a:spcAft>
                <a:spcPct val="70000"/>
              </a:spcAft>
            </a:pPr>
            <a:r>
              <a:rPr lang="ja-JP" altLang="en-US" sz="2000" b="1" dirty="0" smtClean="0">
                <a:solidFill>
                  <a:prstClr val="black"/>
                </a:solidFill>
                <a:latin typeface="ＭＳ Ｐゴシック" charset="-128"/>
                <a:ea typeface="ＭＳ Ｐゴシック" charset="-128"/>
              </a:rPr>
              <a:t>・・・</a:t>
            </a:r>
            <a:endParaRPr lang="ja-JP" altLang="en-US" sz="2000" b="1" dirty="0">
              <a:solidFill>
                <a:prstClr val="black"/>
              </a:solidFill>
              <a:latin typeface="ＭＳ Ｐゴシック" charset="-128"/>
              <a:ea typeface="ＭＳ Ｐゴシック" charset="-128"/>
            </a:endParaRPr>
          </a:p>
        </p:txBody>
      </p:sp>
      <p:sp>
        <p:nvSpPr>
          <p:cNvPr id="90" name="テキスト ボックス 89"/>
          <p:cNvSpPr txBox="1"/>
          <p:nvPr/>
        </p:nvSpPr>
        <p:spPr>
          <a:xfrm>
            <a:off x="9106682" y="6901298"/>
            <a:ext cx="553998" cy="540061"/>
          </a:xfrm>
          <a:prstGeom prst="rect">
            <a:avLst/>
          </a:prstGeom>
          <a:noFill/>
        </p:spPr>
        <p:txBody>
          <a:bodyPr vert="eaVert" wrap="square" rtlCol="0">
            <a:spAutoFit/>
          </a:bodyPr>
          <a:lstStyle/>
          <a:p>
            <a:pPr>
              <a:lnSpc>
                <a:spcPct val="120000"/>
              </a:lnSpc>
              <a:spcAft>
                <a:spcPct val="70000"/>
              </a:spcAft>
            </a:pPr>
            <a:r>
              <a:rPr lang="ja-JP" altLang="en-US" sz="2000" b="1" dirty="0" smtClean="0">
                <a:solidFill>
                  <a:prstClr val="black"/>
                </a:solidFill>
                <a:latin typeface="ＭＳ Ｐゴシック" charset="-128"/>
                <a:ea typeface="ＭＳ Ｐゴシック" charset="-128"/>
              </a:rPr>
              <a:t>・・・</a:t>
            </a:r>
            <a:endParaRPr lang="ja-JP" altLang="en-US" sz="2000" b="1" dirty="0">
              <a:solidFill>
                <a:prstClr val="black"/>
              </a:solidFill>
              <a:latin typeface="ＭＳ Ｐゴシック" charset="-128"/>
              <a:ea typeface="ＭＳ Ｐゴシック" charset="-128"/>
            </a:endParaRPr>
          </a:p>
        </p:txBody>
      </p:sp>
      <p:sp>
        <p:nvSpPr>
          <p:cNvPr id="91" name="テキスト ボックス 90"/>
          <p:cNvSpPr txBox="1"/>
          <p:nvPr/>
        </p:nvSpPr>
        <p:spPr>
          <a:xfrm>
            <a:off x="2359891" y="3049477"/>
            <a:ext cx="7422844" cy="830997"/>
          </a:xfrm>
          <a:prstGeom prst="rect">
            <a:avLst/>
          </a:prstGeom>
          <a:noFill/>
        </p:spPr>
        <p:txBody>
          <a:bodyPr wrap="square" rtlCol="0">
            <a:spAutoFit/>
          </a:bodyPr>
          <a:lstStyle/>
          <a:p>
            <a:pPr algn="ctr">
              <a:lnSpc>
                <a:spcPct val="120000"/>
              </a:lnSpc>
              <a:spcAft>
                <a:spcPts val="0"/>
              </a:spcAft>
            </a:pPr>
            <a:r>
              <a:rPr lang="ja-JP" altLang="en-US" sz="2000" b="1" u="sng" dirty="0" smtClean="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取引</a:t>
            </a:r>
            <a:r>
              <a:rPr lang="ja-JP" altLang="en-US" sz="2000" b="1" u="sng"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のあるサプライチェーン下流側の全事業者</a:t>
            </a:r>
            <a:r>
              <a:rPr lang="ja-JP" altLang="en-US" sz="2000" b="1" u="sng" dirty="0" smtClean="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に対して</a:t>
            </a:r>
            <a:endParaRPr lang="ja-JP" altLang="en-US" sz="2000" b="1" u="sng"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20000"/>
              </a:lnSpc>
              <a:spcAft>
                <a:spcPts val="0"/>
              </a:spcAft>
            </a:pPr>
            <a:r>
              <a:rPr lang="ja-JP" altLang="en-US" sz="2000" b="1" u="sng"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サプライチェーン上流の削減として</a:t>
            </a:r>
            <a:r>
              <a:rPr lang="ja-JP" altLang="en-US" sz="2000" b="1" u="sng" dirty="0" smtClean="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シェアされる！</a:t>
            </a:r>
            <a:endParaRPr lang="ja-JP" altLang="en-US" sz="2000" b="1" u="sng"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91"/>
          <p:cNvSpPr txBox="1"/>
          <p:nvPr/>
        </p:nvSpPr>
        <p:spPr>
          <a:xfrm>
            <a:off x="467423" y="2519638"/>
            <a:ext cx="6205751" cy="449097"/>
          </a:xfrm>
          <a:prstGeom prst="rect">
            <a:avLst/>
          </a:prstGeom>
          <a:noFill/>
        </p:spPr>
        <p:txBody>
          <a:bodyPr wrap="square" rtlCol="0">
            <a:spAutoFit/>
          </a:bodyPr>
          <a:lstStyle/>
          <a:p>
            <a:pPr>
              <a:lnSpc>
                <a:spcPct val="120000"/>
              </a:lnSpc>
              <a:spcAft>
                <a:spcPts val="0"/>
              </a:spcAft>
            </a:pPr>
            <a:r>
              <a:rPr lang="ja-JP" altLang="en-US" b="1" dirty="0">
                <a:latin typeface="Meiryo UI" panose="020B0604030504040204" pitchFamily="50" charset="-128"/>
                <a:ea typeface="Meiryo UI" panose="020B0604030504040204" pitchFamily="50" charset="-128"/>
                <a:cs typeface="Meiryo UI" panose="020B0604030504040204" pitchFamily="50" charset="-128"/>
              </a:rPr>
              <a:t>素材製造事業者</a:t>
            </a:r>
            <a:r>
              <a:rPr lang="en-US" altLang="ja-JP" b="1" dirty="0">
                <a:latin typeface="Meiryo UI" panose="020B0604030504040204" pitchFamily="50" charset="-128"/>
                <a:ea typeface="Meiryo UI" panose="020B0604030504040204" pitchFamily="50" charset="-128"/>
                <a:cs typeface="Meiryo UI" panose="020B0604030504040204" pitchFamily="50" charset="-128"/>
              </a:rPr>
              <a:t>1</a:t>
            </a:r>
            <a:r>
              <a:rPr lang="ja-JP" altLang="en-US" b="1" dirty="0">
                <a:latin typeface="Meiryo UI" panose="020B0604030504040204" pitchFamily="50" charset="-128"/>
                <a:ea typeface="Meiryo UI" panose="020B0604030504040204" pitchFamily="50" charset="-128"/>
                <a:cs typeface="Meiryo UI" panose="020B0604030504040204" pitchFamily="50" charset="-128"/>
              </a:rPr>
              <a:t>が、排出量を削減したときのイメージ例</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角丸四角形 92"/>
          <p:cNvSpPr/>
          <p:nvPr/>
        </p:nvSpPr>
        <p:spPr bwMode="auto">
          <a:xfrm>
            <a:off x="2112882" y="3947326"/>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94" name="角丸四角形 93"/>
          <p:cNvSpPr/>
          <p:nvPr/>
        </p:nvSpPr>
        <p:spPr bwMode="auto">
          <a:xfrm>
            <a:off x="2112882" y="5463649"/>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95" name="角丸四角形 94"/>
          <p:cNvSpPr/>
          <p:nvPr/>
        </p:nvSpPr>
        <p:spPr bwMode="auto">
          <a:xfrm>
            <a:off x="3367840" y="3947326"/>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96" name="角丸四角形 95"/>
          <p:cNvSpPr/>
          <p:nvPr/>
        </p:nvSpPr>
        <p:spPr bwMode="auto">
          <a:xfrm>
            <a:off x="3367840" y="4681988"/>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97" name="角丸四角形 96"/>
          <p:cNvSpPr/>
          <p:nvPr/>
        </p:nvSpPr>
        <p:spPr bwMode="auto">
          <a:xfrm>
            <a:off x="4751048" y="3947326"/>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98" name="角丸四角形 97"/>
          <p:cNvSpPr/>
          <p:nvPr/>
        </p:nvSpPr>
        <p:spPr bwMode="auto">
          <a:xfrm>
            <a:off x="4751048" y="5463649"/>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99" name="角丸四角形 98"/>
          <p:cNvSpPr/>
          <p:nvPr/>
        </p:nvSpPr>
        <p:spPr bwMode="auto">
          <a:xfrm>
            <a:off x="4751048" y="6235411"/>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100" name="角丸四角形 99"/>
          <p:cNvSpPr/>
          <p:nvPr/>
        </p:nvSpPr>
        <p:spPr bwMode="auto">
          <a:xfrm>
            <a:off x="6015221" y="3947326"/>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101" name="角丸四角形 100"/>
          <p:cNvSpPr/>
          <p:nvPr/>
        </p:nvSpPr>
        <p:spPr bwMode="auto">
          <a:xfrm>
            <a:off x="6015221" y="4681988"/>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102" name="角丸四角形 101"/>
          <p:cNvSpPr/>
          <p:nvPr/>
        </p:nvSpPr>
        <p:spPr bwMode="auto">
          <a:xfrm>
            <a:off x="6015221" y="5463649"/>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103" name="角丸四角形 102"/>
          <p:cNvSpPr/>
          <p:nvPr/>
        </p:nvSpPr>
        <p:spPr bwMode="auto">
          <a:xfrm>
            <a:off x="7394925" y="3947326"/>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104" name="角丸四角形 103"/>
          <p:cNvSpPr/>
          <p:nvPr/>
        </p:nvSpPr>
        <p:spPr bwMode="auto">
          <a:xfrm>
            <a:off x="7394925" y="4681988"/>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105" name="角丸四角形 104"/>
          <p:cNvSpPr/>
          <p:nvPr/>
        </p:nvSpPr>
        <p:spPr bwMode="auto">
          <a:xfrm>
            <a:off x="7394925" y="5463649"/>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106" name="角丸四角形 105"/>
          <p:cNvSpPr/>
          <p:nvPr/>
        </p:nvSpPr>
        <p:spPr bwMode="auto">
          <a:xfrm>
            <a:off x="7394925" y="6235411"/>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smtClean="0">
                <a:ln>
                  <a:noFill/>
                </a:ln>
                <a:solidFill>
                  <a:schemeClr val="bg1"/>
                </a:solidFill>
                <a:effectLst/>
                <a:latin typeface="+mn-ea"/>
                <a:ea typeface="+mn-ea"/>
              </a:rPr>
              <a:t>削減！</a:t>
            </a:r>
          </a:p>
        </p:txBody>
      </p:sp>
      <p:sp>
        <p:nvSpPr>
          <p:cNvPr id="107" name="角丸四角形 106"/>
          <p:cNvSpPr/>
          <p:nvPr/>
        </p:nvSpPr>
        <p:spPr bwMode="auto">
          <a:xfrm>
            <a:off x="8750907" y="3947326"/>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bg1"/>
                </a:solidFill>
                <a:effectLst/>
                <a:latin typeface="+mn-ea"/>
                <a:ea typeface="+mn-ea"/>
              </a:rPr>
              <a:t>削減！</a:t>
            </a:r>
          </a:p>
        </p:txBody>
      </p:sp>
      <p:sp>
        <p:nvSpPr>
          <p:cNvPr id="108" name="角丸四角形 107"/>
          <p:cNvSpPr/>
          <p:nvPr/>
        </p:nvSpPr>
        <p:spPr bwMode="auto">
          <a:xfrm>
            <a:off x="8750907" y="4681988"/>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smtClean="0">
                <a:ln>
                  <a:noFill/>
                </a:ln>
                <a:solidFill>
                  <a:schemeClr val="bg1"/>
                </a:solidFill>
                <a:effectLst/>
                <a:latin typeface="+mn-ea"/>
                <a:ea typeface="+mn-ea"/>
              </a:rPr>
              <a:t>削減！</a:t>
            </a:r>
          </a:p>
        </p:txBody>
      </p:sp>
      <p:sp>
        <p:nvSpPr>
          <p:cNvPr id="109" name="角丸四角形 108"/>
          <p:cNvSpPr/>
          <p:nvPr/>
        </p:nvSpPr>
        <p:spPr bwMode="auto">
          <a:xfrm>
            <a:off x="8750907" y="5463649"/>
            <a:ext cx="507392" cy="248363"/>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smtClean="0">
                <a:ln>
                  <a:noFill/>
                </a:ln>
                <a:solidFill>
                  <a:schemeClr val="bg1"/>
                </a:solidFill>
                <a:effectLst/>
                <a:latin typeface="+mn-ea"/>
                <a:ea typeface="+mn-ea"/>
              </a:rPr>
              <a:t>削減！</a:t>
            </a:r>
          </a:p>
        </p:txBody>
      </p:sp>
      <p:sp>
        <p:nvSpPr>
          <p:cNvPr id="110" name="角丸四角形 109"/>
          <p:cNvSpPr/>
          <p:nvPr/>
        </p:nvSpPr>
        <p:spPr bwMode="auto">
          <a:xfrm>
            <a:off x="8750907" y="6246700"/>
            <a:ext cx="507392" cy="225785"/>
          </a:xfrm>
          <a:prstGeom prst="roundRect">
            <a:avLst/>
          </a:prstGeom>
          <a:solidFill>
            <a:srgbClr val="FF0000"/>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smtClean="0">
                <a:ln>
                  <a:noFill/>
                </a:ln>
                <a:solidFill>
                  <a:schemeClr val="bg1"/>
                </a:solidFill>
                <a:effectLst/>
                <a:latin typeface="+mn-ea"/>
                <a:ea typeface="+mn-ea"/>
              </a:rPr>
              <a:t>削減！</a:t>
            </a:r>
          </a:p>
        </p:txBody>
      </p:sp>
    </p:spTree>
    <p:extLst>
      <p:ext uri="{BB962C8B-B14F-4D97-AF65-F5344CB8AC3E}">
        <p14:creationId xmlns:p14="http://schemas.microsoft.com/office/powerpoint/2010/main" val="102300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サプライチェーン排出量算定するメリット </a:t>
            </a:r>
            <a:r>
              <a:rPr kumimoji="1" lang="en-US" altLang="ja-JP" dirty="0" smtClean="0"/>
              <a:t>1/2</a:t>
            </a:r>
            <a:endParaRPr kumimoji="1" lang="ja-JP" altLang="en-US" dirty="0"/>
          </a:p>
        </p:txBody>
      </p:sp>
      <p:sp>
        <p:nvSpPr>
          <p:cNvPr id="6" name="コンテンツ プレースホルダー 2"/>
          <p:cNvSpPr>
            <a:spLocks noGrp="1"/>
          </p:cNvSpPr>
          <p:nvPr>
            <p:ph sz="quarter" idx="12"/>
          </p:nvPr>
        </p:nvSpPr>
        <p:spPr>
          <a:xfrm>
            <a:off x="161925" y="1110920"/>
            <a:ext cx="10367963" cy="634941"/>
          </a:xfrm>
        </p:spPr>
        <p:txBody>
          <a:bodyPr/>
          <a:lstStyle/>
          <a:p>
            <a:pPr marL="273050" indent="-273050"/>
            <a:r>
              <a:rPr lang="ja-JP" altLang="en-US" dirty="0" smtClean="0"/>
              <a:t>メリットと算定に取組んでいる企業の声</a:t>
            </a:r>
            <a:endParaRPr lang="ja-JP" altLang="en-US" dirty="0"/>
          </a:p>
        </p:txBody>
      </p:sp>
      <p:sp>
        <p:nvSpPr>
          <p:cNvPr id="22" name="Rectangle 39"/>
          <p:cNvSpPr>
            <a:spLocks noChangeArrowheads="1"/>
          </p:cNvSpPr>
          <p:nvPr/>
        </p:nvSpPr>
        <p:spPr bwMode="auto">
          <a:xfrm>
            <a:off x="428268" y="1908421"/>
            <a:ext cx="5958662" cy="2699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204" tIns="43102" rIns="86204" bIns="43102"/>
          <a:lstStyle>
            <a:lvl1pPr marL="323850" indent="-323850" defTabSz="862013">
              <a:lnSpc>
                <a:spcPct val="110000"/>
              </a:lnSpc>
              <a:spcBef>
                <a:spcPct val="20000"/>
              </a:spcBef>
              <a:buClr>
                <a:srgbClr val="140078"/>
              </a:buClr>
              <a:buFont typeface="Wingdings" panose="05000000000000000000" pitchFamily="2" charset="2"/>
              <a:buChar char="l"/>
              <a:tabLst>
                <a:tab pos="1524000" algn="l"/>
              </a:tabLst>
              <a:defRPr kumimoji="1">
                <a:solidFill>
                  <a:srgbClr val="140078"/>
                </a:solidFill>
                <a:latin typeface="Arial" panose="020B0604020202020204" pitchFamily="34" charset="0"/>
                <a:ea typeface="HGSｺﾞｼｯｸM" panose="020B0600000000000000" pitchFamily="50" charset="-128"/>
              </a:defRPr>
            </a:lvl1pPr>
            <a:lvl2pPr marL="884238" indent="-452438" defTabSz="862013">
              <a:lnSpc>
                <a:spcPct val="110000"/>
              </a:lnSpc>
              <a:spcBef>
                <a:spcPct val="20000"/>
              </a:spcBef>
              <a:buClr>
                <a:schemeClr val="tx1"/>
              </a:buClr>
              <a:buFont typeface="Wingdings" panose="05000000000000000000" pitchFamily="2" charset="2"/>
              <a:buChar char="£"/>
              <a:tabLst>
                <a:tab pos="1524000" algn="l"/>
              </a:tabLst>
              <a:defRPr sz="1600">
                <a:solidFill>
                  <a:schemeClr val="tx1"/>
                </a:solidFill>
                <a:latin typeface="Arial" panose="020B0604020202020204" pitchFamily="34" charset="0"/>
                <a:ea typeface="HGSｺﾞｼｯｸM" panose="020B0600000000000000" pitchFamily="50" charset="-128"/>
              </a:defRPr>
            </a:lvl2pPr>
            <a:lvl3pPr marL="1524000" indent="-355600" defTabSz="862013">
              <a:lnSpc>
                <a:spcPct val="110000"/>
              </a:lnSpc>
              <a:spcBef>
                <a:spcPct val="20000"/>
              </a:spcBef>
              <a:buClr>
                <a:schemeClr val="tx1"/>
              </a:buClr>
              <a:buChar char="•"/>
              <a:tabLst>
                <a:tab pos="1524000" algn="l"/>
              </a:tabLst>
              <a:defRPr kumimoji="1" sz="1400">
                <a:solidFill>
                  <a:schemeClr val="tx1"/>
                </a:solidFill>
                <a:latin typeface="Arial" panose="020B0604020202020204" pitchFamily="34" charset="0"/>
                <a:ea typeface="HGSｺﾞｼｯｸM" panose="020B0600000000000000" pitchFamily="50" charset="-128"/>
              </a:defRPr>
            </a:lvl3pPr>
            <a:lvl4pPr marL="1931988" indent="-228600" defTabSz="862013">
              <a:lnSpc>
                <a:spcPct val="110000"/>
              </a:lnSpc>
              <a:spcBef>
                <a:spcPct val="20000"/>
              </a:spcBef>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4pPr>
            <a:lvl5pPr marL="2339975" indent="-228600" defTabSz="862013">
              <a:lnSpc>
                <a:spcPct val="110000"/>
              </a:lnSpc>
              <a:spcBef>
                <a:spcPct val="20000"/>
              </a:spcBef>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5pPr>
            <a:lvl6pPr marL="27971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6pPr>
            <a:lvl7pPr marL="32543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7pPr>
            <a:lvl8pPr marL="37115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8pPr>
            <a:lvl9pPr marL="41687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9pPr>
          </a:lstStyle>
          <a:p>
            <a:pPr defTabSz="995507" fontAlgn="base">
              <a:spcBef>
                <a:spcPct val="10000"/>
              </a:spcBef>
              <a:spcAft>
                <a:spcPct val="10000"/>
              </a:spcAft>
              <a:buClrTx/>
              <a:defRPr/>
            </a:pPr>
            <a:r>
              <a:rPr lang="ja-JP" altLang="en-US" sz="2800" b="1" dirty="0">
                <a:solidFill>
                  <a:srgbClr val="0066CC"/>
                </a:solidFill>
                <a:latin typeface="Meiryo UI" panose="020B0604030504040204" pitchFamily="50" charset="-128"/>
                <a:ea typeface="Meiryo UI" panose="020B0604030504040204" pitchFamily="50" charset="-128"/>
              </a:rPr>
              <a:t>削減対象の特定／削減意識の啓発</a:t>
            </a:r>
            <a:r>
              <a:rPr lang="en-US" altLang="ja-JP" sz="2800" b="1" dirty="0" smtClean="0">
                <a:solidFill>
                  <a:prstClr val="black"/>
                </a:solidFill>
                <a:latin typeface="Meiryo UI" panose="020B0604030504040204" pitchFamily="50" charset="-128"/>
                <a:ea typeface="Meiryo UI" panose="020B0604030504040204" pitchFamily="50" charset="-128"/>
              </a:rPr>
              <a:t/>
            </a:r>
            <a:br>
              <a:rPr lang="en-US" altLang="ja-JP" sz="2800" b="1" dirty="0" smtClean="0">
                <a:solidFill>
                  <a:prstClr val="black"/>
                </a:solidFill>
                <a:latin typeface="Meiryo UI" panose="020B0604030504040204" pitchFamily="50" charset="-128"/>
                <a:ea typeface="Meiryo UI" panose="020B0604030504040204" pitchFamily="50" charset="-128"/>
              </a:rPr>
            </a:b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サプライチェーン排出量の全体像</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総排出量、排出源ごとの排出割合</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を把握することで</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優先的</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に削減すべき対象を</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ができる</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特徴から</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長期的な環境負荷削減</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戦略</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戦略策定のヒント</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を導きだすことも</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できる</a:t>
            </a:r>
            <a:endParaRPr lang="ja-JP" altLang="en-US" sz="2800" b="1" dirty="0">
              <a:solidFill>
                <a:prstClr val="black"/>
              </a:solidFill>
              <a:latin typeface="Meiryo UI" panose="020B0604030504040204" pitchFamily="50" charset="-128"/>
              <a:ea typeface="Meiryo UI" panose="020B0604030504040204" pitchFamily="50" charset="-128"/>
            </a:endParaRPr>
          </a:p>
          <a:p>
            <a:pPr marL="0" indent="0" defTabSz="995507" fontAlgn="base">
              <a:spcBef>
                <a:spcPct val="10000"/>
              </a:spcBef>
              <a:spcAft>
                <a:spcPct val="10000"/>
              </a:spcAft>
              <a:buClrTx/>
              <a:buFont typeface="Wingdings" panose="05000000000000000000" pitchFamily="2" charset="2"/>
              <a:buNone/>
              <a:defRPr/>
            </a:pPr>
            <a:endParaRPr lang="en-US" altLang="ja-JP"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95507" fontAlgn="base">
              <a:spcBef>
                <a:spcPct val="10000"/>
              </a:spcBef>
              <a:spcAft>
                <a:spcPct val="10000"/>
              </a:spcAft>
              <a:buClrTx/>
              <a:defRPr/>
            </a:pPr>
            <a:endParaRPr lang="en-US" altLang="ja-JP" sz="2800" b="1" dirty="0">
              <a:solidFill>
                <a:prstClr val="black"/>
              </a:solidFill>
              <a:latin typeface="Meiryo UI" panose="020B0604030504040204" pitchFamily="50" charset="-128"/>
              <a:ea typeface="Meiryo UI" panose="020B0604030504040204" pitchFamily="50" charset="-128"/>
            </a:endParaRPr>
          </a:p>
        </p:txBody>
      </p:sp>
      <p:sp>
        <p:nvSpPr>
          <p:cNvPr id="23" name="Rectangle 39"/>
          <p:cNvSpPr>
            <a:spLocks noChangeArrowheads="1"/>
          </p:cNvSpPr>
          <p:nvPr/>
        </p:nvSpPr>
        <p:spPr bwMode="auto">
          <a:xfrm>
            <a:off x="410266" y="4479501"/>
            <a:ext cx="5958662" cy="3050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204" tIns="43102" rIns="86204" bIns="43102"/>
          <a:lstStyle>
            <a:lvl1pPr marL="323850" indent="-323850" defTabSz="862013">
              <a:lnSpc>
                <a:spcPct val="110000"/>
              </a:lnSpc>
              <a:spcBef>
                <a:spcPct val="20000"/>
              </a:spcBef>
              <a:buClr>
                <a:srgbClr val="140078"/>
              </a:buClr>
              <a:buFont typeface="Wingdings" panose="05000000000000000000" pitchFamily="2" charset="2"/>
              <a:buChar char="l"/>
              <a:tabLst>
                <a:tab pos="1524000" algn="l"/>
              </a:tabLst>
              <a:defRPr kumimoji="1">
                <a:solidFill>
                  <a:srgbClr val="140078"/>
                </a:solidFill>
                <a:latin typeface="Arial" panose="020B0604020202020204" pitchFamily="34" charset="0"/>
                <a:ea typeface="HGSｺﾞｼｯｸM" panose="020B0600000000000000" pitchFamily="50" charset="-128"/>
              </a:defRPr>
            </a:lvl1pPr>
            <a:lvl2pPr marL="884238" indent="-452438" defTabSz="862013">
              <a:lnSpc>
                <a:spcPct val="110000"/>
              </a:lnSpc>
              <a:spcBef>
                <a:spcPct val="20000"/>
              </a:spcBef>
              <a:buClr>
                <a:schemeClr val="tx1"/>
              </a:buClr>
              <a:buFont typeface="Wingdings" panose="05000000000000000000" pitchFamily="2" charset="2"/>
              <a:buChar char="£"/>
              <a:tabLst>
                <a:tab pos="1524000" algn="l"/>
              </a:tabLst>
              <a:defRPr sz="1600">
                <a:solidFill>
                  <a:schemeClr val="tx1"/>
                </a:solidFill>
                <a:latin typeface="Arial" panose="020B0604020202020204" pitchFamily="34" charset="0"/>
                <a:ea typeface="HGSｺﾞｼｯｸM" panose="020B0600000000000000" pitchFamily="50" charset="-128"/>
              </a:defRPr>
            </a:lvl2pPr>
            <a:lvl3pPr marL="1524000" indent="-355600" defTabSz="862013">
              <a:lnSpc>
                <a:spcPct val="110000"/>
              </a:lnSpc>
              <a:spcBef>
                <a:spcPct val="20000"/>
              </a:spcBef>
              <a:buClr>
                <a:schemeClr val="tx1"/>
              </a:buClr>
              <a:buChar char="•"/>
              <a:tabLst>
                <a:tab pos="1524000" algn="l"/>
              </a:tabLst>
              <a:defRPr kumimoji="1" sz="1400">
                <a:solidFill>
                  <a:schemeClr val="tx1"/>
                </a:solidFill>
                <a:latin typeface="Arial" panose="020B0604020202020204" pitchFamily="34" charset="0"/>
                <a:ea typeface="HGSｺﾞｼｯｸM" panose="020B0600000000000000" pitchFamily="50" charset="-128"/>
              </a:defRPr>
            </a:lvl3pPr>
            <a:lvl4pPr marL="1931988" indent="-228600" defTabSz="862013">
              <a:lnSpc>
                <a:spcPct val="110000"/>
              </a:lnSpc>
              <a:spcBef>
                <a:spcPct val="20000"/>
              </a:spcBef>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4pPr>
            <a:lvl5pPr marL="2339975" indent="-228600" defTabSz="862013">
              <a:lnSpc>
                <a:spcPct val="110000"/>
              </a:lnSpc>
              <a:spcBef>
                <a:spcPct val="20000"/>
              </a:spcBef>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5pPr>
            <a:lvl6pPr marL="27971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6pPr>
            <a:lvl7pPr marL="32543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7pPr>
            <a:lvl8pPr marL="37115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8pPr>
            <a:lvl9pPr marL="41687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9pPr>
          </a:lstStyle>
          <a:p>
            <a:pPr defTabSz="995507" fontAlgn="base">
              <a:spcBef>
                <a:spcPct val="10000"/>
              </a:spcBef>
              <a:spcAft>
                <a:spcPct val="10000"/>
              </a:spcAft>
              <a:buClrTx/>
              <a:defRPr/>
            </a:pPr>
            <a:r>
              <a:rPr lang="ja-JP" altLang="en-US" sz="2800" b="1" dirty="0" smtClean="0">
                <a:solidFill>
                  <a:srgbClr val="0066CC"/>
                </a:solidFill>
                <a:latin typeface="Meiryo UI" panose="020B0604030504040204" pitchFamily="50" charset="-128"/>
                <a:ea typeface="Meiryo UI" panose="020B0604030504040204" pitchFamily="50" charset="-128"/>
              </a:rPr>
              <a:t>他事</a:t>
            </a:r>
            <a:r>
              <a:rPr lang="ja-JP" altLang="en-US" sz="2800" b="1" dirty="0">
                <a:solidFill>
                  <a:srgbClr val="0066CC"/>
                </a:solidFill>
                <a:latin typeface="Meiryo UI" panose="020B0604030504040204" pitchFamily="50" charset="-128"/>
                <a:ea typeface="Meiryo UI" panose="020B0604030504040204" pitchFamily="50" charset="-128"/>
              </a:rPr>
              <a:t>業者との連携による</a:t>
            </a:r>
            <a:r>
              <a:rPr lang="ja-JP" altLang="en-US" sz="2800" b="1" dirty="0" smtClean="0">
                <a:solidFill>
                  <a:srgbClr val="0066CC"/>
                </a:solidFill>
                <a:latin typeface="Meiryo UI" panose="020B0604030504040204" pitchFamily="50" charset="-128"/>
                <a:ea typeface="Meiryo UI" panose="020B0604030504040204" pitchFamily="50" charset="-128"/>
              </a:rPr>
              <a:t>削減</a:t>
            </a:r>
            <a:r>
              <a:rPr lang="en-US" altLang="ja-JP" sz="2800" b="1" dirty="0" smtClean="0">
                <a:solidFill>
                  <a:srgbClr val="0066CC"/>
                </a:solidFill>
                <a:latin typeface="Meiryo UI" panose="020B0604030504040204" pitchFamily="50" charset="-128"/>
                <a:ea typeface="Meiryo UI" panose="020B0604030504040204" pitchFamily="50" charset="-128"/>
              </a:rPr>
              <a:t/>
            </a:r>
            <a:br>
              <a:rPr lang="en-US" altLang="ja-JP" sz="2800" b="1" dirty="0" smtClean="0">
                <a:solidFill>
                  <a:srgbClr val="0066CC"/>
                </a:solidFill>
                <a:latin typeface="Meiryo UI" panose="020B0604030504040204" pitchFamily="50" charset="-128"/>
                <a:ea typeface="Meiryo UI" panose="020B0604030504040204" pitchFamily="50" charset="-128"/>
              </a:rPr>
            </a:br>
            <a:r>
              <a:rPr lang="ja-JP" altLang="en-US" sz="2400" dirty="0">
                <a:solidFill>
                  <a:prstClr val="black"/>
                </a:solidFill>
                <a:latin typeface="Meiryo UI" panose="020B0604030504040204" pitchFamily="50" charset="-128"/>
                <a:ea typeface="Meiryo UI" panose="020B0604030504040204" pitchFamily="50" charset="-128"/>
              </a:rPr>
              <a:t>サプライチェーン上の他事業者と</a:t>
            </a:r>
            <a:r>
              <a:rPr lang="ja-JP" altLang="en-US" sz="2400" b="1" dirty="0">
                <a:solidFill>
                  <a:srgbClr val="FF0000"/>
                </a:solidFill>
                <a:latin typeface="Meiryo UI" panose="020B0604030504040204" pitchFamily="50" charset="-128"/>
                <a:ea typeface="Meiryo UI" panose="020B0604030504040204" pitchFamily="50" charset="-128"/>
              </a:rPr>
              <a:t>環境活動における連携が強化</a:t>
            </a:r>
            <a:r>
              <a:rPr lang="ja-JP" altLang="en-US" sz="2400" dirty="0">
                <a:solidFill>
                  <a:prstClr val="black"/>
                </a:solidFill>
                <a:latin typeface="Meiryo UI" panose="020B0604030504040204" pitchFamily="50" charset="-128"/>
                <a:ea typeface="Meiryo UI" panose="020B0604030504040204" pitchFamily="50" charset="-128"/>
              </a:rPr>
              <a:t>し、</a:t>
            </a:r>
            <a:r>
              <a:rPr lang="ja-JP" altLang="en-US" sz="2400" b="1" dirty="0">
                <a:solidFill>
                  <a:srgbClr val="FF0000"/>
                </a:solidFill>
                <a:latin typeface="Meiryo UI" panose="020B0604030504040204" pitchFamily="50" charset="-128"/>
                <a:ea typeface="Meiryo UI" panose="020B0604030504040204" pitchFamily="50" charset="-128"/>
              </a:rPr>
              <a:t>環境負荷低減施策の選択肢が増え</a:t>
            </a:r>
            <a:r>
              <a:rPr lang="ja-JP" altLang="en-US" sz="2400" dirty="0">
                <a:solidFill>
                  <a:prstClr val="black"/>
                </a:solidFill>
                <a:latin typeface="Meiryo UI" panose="020B0604030504040204" pitchFamily="50" charset="-128"/>
                <a:ea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rPr>
              <a:t>削減が</a:t>
            </a:r>
            <a:r>
              <a:rPr lang="ja-JP" altLang="en-US" sz="2400" dirty="0" smtClean="0">
                <a:solidFill>
                  <a:prstClr val="black"/>
                </a:solidFill>
                <a:latin typeface="Meiryo UI" panose="020B0604030504040204" pitchFamily="50" charset="-128"/>
                <a:ea typeface="Meiryo UI" panose="020B0604030504040204" pitchFamily="50" charset="-128"/>
              </a:rPr>
              <a:t>進む。</a:t>
            </a:r>
            <a:r>
              <a:rPr lang="ja-JP" altLang="en-US" sz="2400" dirty="0">
                <a:solidFill>
                  <a:prstClr val="black"/>
                </a:solidFill>
                <a:latin typeface="Meiryo UI" panose="020B0604030504040204" pitchFamily="50" charset="-128"/>
                <a:ea typeface="Meiryo UI" panose="020B0604030504040204" pitchFamily="50" charset="-128"/>
              </a:rPr>
              <a:t>また</a:t>
            </a:r>
            <a:r>
              <a:rPr lang="ja-JP" altLang="en-US" sz="2400" dirty="0" smtClean="0">
                <a:solidFill>
                  <a:prstClr val="black"/>
                </a:solidFill>
                <a:latin typeface="Meiryo UI" panose="020B0604030504040204" pitchFamily="50" charset="-128"/>
                <a:ea typeface="Meiryo UI" panose="020B0604030504040204" pitchFamily="50" charset="-128"/>
              </a:rPr>
              <a:t>、</a:t>
            </a:r>
            <a:r>
              <a:rPr lang="en-US" altLang="ja-JP" sz="2400" dirty="0" smtClean="0">
                <a:solidFill>
                  <a:prstClr val="black"/>
                </a:solidFill>
                <a:latin typeface="Meiryo UI" panose="020B0604030504040204" pitchFamily="50" charset="-128"/>
                <a:ea typeface="Meiryo UI" panose="020B0604030504040204" pitchFamily="50" charset="-128"/>
              </a:rPr>
              <a:t>CSR</a:t>
            </a:r>
            <a:r>
              <a:rPr lang="ja-JP" altLang="en-US" sz="2400" dirty="0">
                <a:solidFill>
                  <a:prstClr val="black"/>
                </a:solidFill>
                <a:latin typeface="Meiryo UI" panose="020B0604030504040204" pitchFamily="50" charset="-128"/>
                <a:ea typeface="Meiryo UI" panose="020B0604030504040204" pitchFamily="50" charset="-128"/>
              </a:rPr>
              <a:t>活動の一貫としてサプライチェーン排出量算定を要請する企業もあるため、</a:t>
            </a:r>
            <a:r>
              <a:rPr lang="ja-JP" altLang="en-US" sz="2400" b="1" dirty="0" smtClean="0">
                <a:solidFill>
                  <a:srgbClr val="FF0000"/>
                </a:solidFill>
                <a:latin typeface="Meiryo UI" panose="020B0604030504040204" pitchFamily="50" charset="-128"/>
                <a:ea typeface="Meiryo UI" panose="020B0604030504040204" pitchFamily="50" charset="-128"/>
              </a:rPr>
              <a:t>新規顧客開拓</a:t>
            </a:r>
            <a:r>
              <a:rPr lang="ja-JP" altLang="en-US" sz="2400" dirty="0">
                <a:solidFill>
                  <a:prstClr val="black"/>
                </a:solidFill>
                <a:latin typeface="Meiryo UI" panose="020B0604030504040204" pitchFamily="50" charset="-128"/>
                <a:ea typeface="Meiryo UI" panose="020B0604030504040204" pitchFamily="50" charset="-128"/>
              </a:rPr>
              <a:t>へも</a:t>
            </a:r>
            <a:r>
              <a:rPr lang="ja-JP" altLang="en-US" sz="2400" dirty="0" smtClean="0">
                <a:solidFill>
                  <a:prstClr val="black"/>
                </a:solidFill>
                <a:latin typeface="Meiryo UI" panose="020B0604030504040204" pitchFamily="50" charset="-128"/>
                <a:ea typeface="Meiryo UI" panose="020B0604030504040204" pitchFamily="50" charset="-128"/>
              </a:rPr>
              <a:t>繋がる</a:t>
            </a:r>
            <a:endParaRPr lang="ja-JP" altLang="en-US" sz="2400" dirty="0">
              <a:solidFill>
                <a:prstClr val="black"/>
              </a:solidFill>
              <a:latin typeface="Meiryo UI" panose="020B0604030504040204" pitchFamily="50" charset="-128"/>
              <a:ea typeface="Meiryo UI" panose="020B0604030504040204" pitchFamily="50" charset="-128"/>
            </a:endParaRPr>
          </a:p>
          <a:p>
            <a:pPr marL="0" indent="0" defTabSz="995507" fontAlgn="base">
              <a:spcBef>
                <a:spcPct val="10000"/>
              </a:spcBef>
              <a:spcAft>
                <a:spcPct val="10000"/>
              </a:spcAft>
              <a:buClrTx/>
              <a:buFont typeface="Wingdings" panose="05000000000000000000" pitchFamily="2" charset="2"/>
              <a:buNone/>
              <a:defRPr/>
            </a:pPr>
            <a:endParaRPr lang="ja-JP" altLang="en-US" sz="2800" b="1" dirty="0">
              <a:solidFill>
                <a:srgbClr val="0066CC"/>
              </a:solidFill>
              <a:latin typeface="Meiryo UI" panose="020B0604030504040204" pitchFamily="50" charset="-128"/>
              <a:ea typeface="Meiryo UI" panose="020B0604030504040204" pitchFamily="50" charset="-128"/>
            </a:endParaRPr>
          </a:p>
          <a:p>
            <a:pPr marL="0" indent="0" defTabSz="995507" fontAlgn="base">
              <a:spcBef>
                <a:spcPct val="10000"/>
              </a:spcBef>
              <a:spcAft>
                <a:spcPct val="10000"/>
              </a:spcAft>
              <a:buClrTx/>
              <a:buFont typeface="Wingdings" panose="05000000000000000000" pitchFamily="2" charset="2"/>
              <a:buNone/>
              <a:defRPr/>
            </a:pPr>
            <a:endParaRPr lang="en-US" altLang="ja-JP"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95507" fontAlgn="base">
              <a:spcBef>
                <a:spcPct val="10000"/>
              </a:spcBef>
              <a:spcAft>
                <a:spcPct val="10000"/>
              </a:spcAft>
              <a:buClrTx/>
              <a:defRPr/>
            </a:pPr>
            <a:endParaRPr lang="en-US" altLang="ja-JP" sz="2800" b="1" dirty="0">
              <a:solidFill>
                <a:srgbClr val="0066CC"/>
              </a:solidFill>
              <a:latin typeface="Meiryo UI" panose="020B0604030504040204" pitchFamily="50" charset="-128"/>
              <a:ea typeface="Meiryo UI" panose="020B0604030504040204" pitchFamily="50" charset="-128"/>
            </a:endParaRPr>
          </a:p>
        </p:txBody>
      </p:sp>
      <p:sp>
        <p:nvSpPr>
          <p:cNvPr id="24" name="角丸四角形吹き出し 23"/>
          <p:cNvSpPr/>
          <p:nvPr/>
        </p:nvSpPr>
        <p:spPr>
          <a:xfrm>
            <a:off x="6717372" y="2447453"/>
            <a:ext cx="3312368" cy="2664296"/>
          </a:xfrm>
          <a:prstGeom prst="wedgeRoundRectCallout">
            <a:avLst>
              <a:gd name="adj1" fmla="val -61751"/>
              <a:gd name="adj2" fmla="val -18006"/>
              <a:gd name="adj3" fmla="val 16667"/>
            </a:avLst>
          </a:prstGeom>
          <a:solidFill>
            <a:sysClr val="window" lastClr="FFFFFF"/>
          </a:solidFill>
          <a:ln w="28575" cap="flat" cmpd="sng" algn="ctr">
            <a:solidFill>
              <a:srgbClr val="1F497D">
                <a:lumMod val="75000"/>
              </a:srgbClr>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取組むべき課題が明確になり、より具体的な削減数値として提示できるようになりました。また、社内外に環境活動に取組む姿勢を示すことで、排出量削減に向けた活動意識を社内で共有しています。</a:t>
            </a:r>
          </a:p>
        </p:txBody>
      </p:sp>
      <p:sp>
        <p:nvSpPr>
          <p:cNvPr id="25" name="角丸四角形吹き出し 24"/>
          <p:cNvSpPr/>
          <p:nvPr/>
        </p:nvSpPr>
        <p:spPr>
          <a:xfrm>
            <a:off x="6746970" y="5442197"/>
            <a:ext cx="3312368" cy="1629297"/>
          </a:xfrm>
          <a:prstGeom prst="wedgeRoundRectCallout">
            <a:avLst>
              <a:gd name="adj1" fmla="val -61098"/>
              <a:gd name="adj2" fmla="val -32168"/>
              <a:gd name="adj3" fmla="val 16667"/>
            </a:avLst>
          </a:prstGeom>
          <a:solidFill>
            <a:sysClr val="window" lastClr="FFFFFF"/>
          </a:solidFill>
          <a:ln w="28575" cap="flat" cmpd="sng" algn="ctr">
            <a:solidFill>
              <a:srgbClr val="1F497D">
                <a:lumMod val="75000"/>
              </a:srgbClr>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サプライヤーである包装材メーカに対しフィルム・トレイの軽量化を要請し他結果、軽量化が実現して両メーカーでともに</a:t>
            </a:r>
            <a:r>
              <a:rPr kumimoji="0" lang="en-US" altLang="ja-JP"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CO2</a:t>
            </a:r>
            <a:r>
              <a:rPr kumimoji="0" lang="ja-JP" altLang="en-US"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削減が進んでいます。</a:t>
            </a:r>
          </a:p>
        </p:txBody>
      </p:sp>
      <p:sp>
        <p:nvSpPr>
          <p:cNvPr id="26" name="角丸四角形 25"/>
          <p:cNvSpPr/>
          <p:nvPr/>
        </p:nvSpPr>
        <p:spPr>
          <a:xfrm>
            <a:off x="6458938" y="1908422"/>
            <a:ext cx="3570802" cy="467023"/>
          </a:xfrm>
          <a:prstGeom prst="roundRect">
            <a:avLst/>
          </a:prstGeom>
          <a:solidFill>
            <a:srgbClr val="4BACC6">
              <a:lumMod val="40000"/>
              <a:lumOff val="60000"/>
            </a:srgbClr>
          </a:solidFill>
          <a:ln w="19050" cap="flat" cmpd="sng" algn="ctr">
            <a:solidFill>
              <a:srgbClr val="1F497D">
                <a:lumMod val="7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1" i="0" u="none" strike="noStrike" kern="0" cap="none" spc="0" normalizeH="0" baseline="0" noProof="0" dirty="0" smtClean="0">
                <a:ln>
                  <a:noFill/>
                </a:ln>
                <a:solidFill>
                  <a:sysClr val="windowText" lastClr="000000"/>
                </a:solidFill>
                <a:effectLst/>
                <a:uLnTx/>
                <a:uFillTx/>
                <a:latin typeface="Meiryo UI" panose="020B0604030504040204" pitchFamily="50" charset="-128"/>
                <a:ea typeface="Meiryo UI"/>
                <a:cs typeface="Meiryo UI" panose="020B0604030504040204" pitchFamily="50" charset="-128"/>
              </a:rPr>
              <a:t>算定に取組んでいる企業の声</a:t>
            </a:r>
          </a:p>
        </p:txBody>
      </p:sp>
    </p:spTree>
    <p:extLst>
      <p:ext uri="{BB962C8B-B14F-4D97-AF65-F5344CB8AC3E}">
        <p14:creationId xmlns:p14="http://schemas.microsoft.com/office/powerpoint/2010/main" val="2987507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サプライチェーン排出量算定するメリット </a:t>
            </a:r>
            <a:r>
              <a:rPr lang="en-US" altLang="ja-JP" dirty="0"/>
              <a:t>2</a:t>
            </a:r>
            <a:r>
              <a:rPr kumimoji="1" lang="en-US" altLang="ja-JP" dirty="0" smtClean="0"/>
              <a:t>/2</a:t>
            </a:r>
            <a:endParaRPr kumimoji="1" lang="ja-JP" altLang="en-US" dirty="0"/>
          </a:p>
        </p:txBody>
      </p:sp>
      <p:sp>
        <p:nvSpPr>
          <p:cNvPr id="6" name="コンテンツ プレースホルダー 2"/>
          <p:cNvSpPr>
            <a:spLocks noGrp="1"/>
          </p:cNvSpPr>
          <p:nvPr>
            <p:ph sz="quarter" idx="12"/>
          </p:nvPr>
        </p:nvSpPr>
        <p:spPr>
          <a:xfrm>
            <a:off x="161925" y="1110920"/>
            <a:ext cx="10367963" cy="634941"/>
          </a:xfrm>
        </p:spPr>
        <p:txBody>
          <a:bodyPr/>
          <a:lstStyle/>
          <a:p>
            <a:pPr marL="273050" indent="-273050"/>
            <a:r>
              <a:rPr lang="ja-JP" altLang="en-US" dirty="0" smtClean="0"/>
              <a:t>メリットと算定に取組んでいる企業の声</a:t>
            </a:r>
            <a:endParaRPr lang="ja-JP" altLang="en-US" dirty="0"/>
          </a:p>
        </p:txBody>
      </p:sp>
      <p:sp>
        <p:nvSpPr>
          <p:cNvPr id="9" name="Rectangle 39"/>
          <p:cNvSpPr>
            <a:spLocks noChangeArrowheads="1"/>
          </p:cNvSpPr>
          <p:nvPr/>
        </p:nvSpPr>
        <p:spPr bwMode="auto">
          <a:xfrm>
            <a:off x="428268" y="1908421"/>
            <a:ext cx="5958662" cy="2699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204" tIns="43102" rIns="86204" bIns="43102"/>
          <a:lstStyle>
            <a:lvl1pPr marL="323850" indent="-323850" defTabSz="862013">
              <a:lnSpc>
                <a:spcPct val="110000"/>
              </a:lnSpc>
              <a:spcBef>
                <a:spcPct val="20000"/>
              </a:spcBef>
              <a:buClr>
                <a:srgbClr val="140078"/>
              </a:buClr>
              <a:buFont typeface="Wingdings" panose="05000000000000000000" pitchFamily="2" charset="2"/>
              <a:buChar char="l"/>
              <a:tabLst>
                <a:tab pos="1524000" algn="l"/>
              </a:tabLst>
              <a:defRPr kumimoji="1">
                <a:solidFill>
                  <a:srgbClr val="140078"/>
                </a:solidFill>
                <a:latin typeface="Arial" panose="020B0604020202020204" pitchFamily="34" charset="0"/>
                <a:ea typeface="HGSｺﾞｼｯｸM" panose="020B0600000000000000" pitchFamily="50" charset="-128"/>
              </a:defRPr>
            </a:lvl1pPr>
            <a:lvl2pPr marL="884238" indent="-452438" defTabSz="862013">
              <a:lnSpc>
                <a:spcPct val="110000"/>
              </a:lnSpc>
              <a:spcBef>
                <a:spcPct val="20000"/>
              </a:spcBef>
              <a:buClr>
                <a:schemeClr val="tx1"/>
              </a:buClr>
              <a:buFont typeface="Wingdings" panose="05000000000000000000" pitchFamily="2" charset="2"/>
              <a:buChar char="£"/>
              <a:tabLst>
                <a:tab pos="1524000" algn="l"/>
              </a:tabLst>
              <a:defRPr sz="1600">
                <a:solidFill>
                  <a:schemeClr val="tx1"/>
                </a:solidFill>
                <a:latin typeface="Arial" panose="020B0604020202020204" pitchFamily="34" charset="0"/>
                <a:ea typeface="HGSｺﾞｼｯｸM" panose="020B0600000000000000" pitchFamily="50" charset="-128"/>
              </a:defRPr>
            </a:lvl2pPr>
            <a:lvl3pPr marL="1524000" indent="-355600" defTabSz="862013">
              <a:lnSpc>
                <a:spcPct val="110000"/>
              </a:lnSpc>
              <a:spcBef>
                <a:spcPct val="20000"/>
              </a:spcBef>
              <a:buClr>
                <a:schemeClr val="tx1"/>
              </a:buClr>
              <a:buChar char="•"/>
              <a:tabLst>
                <a:tab pos="1524000" algn="l"/>
              </a:tabLst>
              <a:defRPr kumimoji="1" sz="1400">
                <a:solidFill>
                  <a:schemeClr val="tx1"/>
                </a:solidFill>
                <a:latin typeface="Arial" panose="020B0604020202020204" pitchFamily="34" charset="0"/>
                <a:ea typeface="HGSｺﾞｼｯｸM" panose="020B0600000000000000" pitchFamily="50" charset="-128"/>
              </a:defRPr>
            </a:lvl3pPr>
            <a:lvl4pPr marL="1931988" indent="-228600" defTabSz="862013">
              <a:lnSpc>
                <a:spcPct val="110000"/>
              </a:lnSpc>
              <a:spcBef>
                <a:spcPct val="20000"/>
              </a:spcBef>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4pPr>
            <a:lvl5pPr marL="2339975" indent="-228600" defTabSz="862013">
              <a:lnSpc>
                <a:spcPct val="110000"/>
              </a:lnSpc>
              <a:spcBef>
                <a:spcPct val="20000"/>
              </a:spcBef>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5pPr>
            <a:lvl6pPr marL="27971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6pPr>
            <a:lvl7pPr marL="32543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7pPr>
            <a:lvl8pPr marL="37115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8pPr>
            <a:lvl9pPr marL="41687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9pPr>
          </a:lstStyle>
          <a:p>
            <a:pPr defTabSz="995507">
              <a:spcBef>
                <a:spcPct val="10000"/>
              </a:spcBef>
              <a:spcAft>
                <a:spcPct val="10000"/>
              </a:spcAft>
              <a:buClrTx/>
              <a:defRPr/>
            </a:pPr>
            <a:r>
              <a:rPr lang="en-US" altLang="ja-JP" sz="2800" b="1" dirty="0">
                <a:solidFill>
                  <a:srgbClr val="0066CC"/>
                </a:solidFill>
                <a:latin typeface="Meiryo UI" panose="020B0604030504040204" pitchFamily="50" charset="-128"/>
                <a:ea typeface="Meiryo UI" panose="020B0604030504040204" pitchFamily="50" charset="-128"/>
              </a:rPr>
              <a:t>CSR</a:t>
            </a:r>
            <a:r>
              <a:rPr lang="ja-JP" altLang="en-US" sz="2800" b="1" dirty="0">
                <a:solidFill>
                  <a:srgbClr val="0066CC"/>
                </a:solidFill>
                <a:latin typeface="Meiryo UI" panose="020B0604030504040204" pitchFamily="50" charset="-128"/>
                <a:ea typeface="Meiryo UI" panose="020B0604030504040204" pitchFamily="50" charset="-128"/>
              </a:rPr>
              <a:t>情報開示</a:t>
            </a:r>
            <a:r>
              <a:rPr lang="en-US" altLang="ja-JP" sz="3200" b="1" dirty="0">
                <a:solidFill>
                  <a:srgbClr val="0066CC"/>
                </a:solidFill>
                <a:latin typeface="Meiryo UI" panose="020B0604030504040204" pitchFamily="50" charset="-128"/>
                <a:ea typeface="Meiryo UI" panose="020B0604030504040204" pitchFamily="50" charset="-128"/>
              </a:rPr>
              <a:t/>
            </a:r>
            <a:br>
              <a:rPr lang="en-US" altLang="ja-JP" sz="3200" b="1" dirty="0">
                <a:solidFill>
                  <a:srgbClr val="0066CC"/>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企業の情報開示の一環として、</a:t>
            </a:r>
            <a:r>
              <a:rPr lang="ja-JP" altLang="en-US" sz="2400" dirty="0" smtClean="0">
                <a:solidFill>
                  <a:schemeClr val="tx1"/>
                </a:solidFill>
                <a:latin typeface="Meiryo UI" panose="020B0604030504040204" pitchFamily="50" charset="-128"/>
                <a:ea typeface="Meiryo UI" panose="020B0604030504040204" pitchFamily="50" charset="-128"/>
              </a:rPr>
              <a:t>サプライ</a:t>
            </a:r>
            <a:r>
              <a:rPr lang="en-US" altLang="ja-JP" sz="2400" dirty="0" smtClean="0">
                <a:solidFill>
                  <a:schemeClr val="tx1"/>
                </a:solidFill>
                <a:latin typeface="Meiryo UI" panose="020B0604030504040204" pitchFamily="50" charset="-128"/>
                <a:ea typeface="Meiryo UI" panose="020B0604030504040204" pitchFamily="50" charset="-128"/>
              </a:rPr>
              <a:t/>
            </a:r>
            <a:br>
              <a:rPr lang="en-US" altLang="ja-JP" sz="2400" dirty="0" smtClean="0">
                <a:solidFill>
                  <a:schemeClr val="tx1"/>
                </a:solidFill>
                <a:latin typeface="Meiryo UI" panose="020B0604030504040204" pitchFamily="50" charset="-128"/>
                <a:ea typeface="Meiryo UI" panose="020B0604030504040204" pitchFamily="50" charset="-128"/>
              </a:rPr>
            </a:br>
            <a:r>
              <a:rPr lang="ja-JP" altLang="en-US" sz="2400" dirty="0" smtClean="0">
                <a:solidFill>
                  <a:schemeClr val="tx1"/>
                </a:solidFill>
                <a:latin typeface="Meiryo UI" panose="020B0604030504040204" pitchFamily="50" charset="-128"/>
                <a:ea typeface="Meiryo UI" panose="020B0604030504040204" pitchFamily="50" charset="-128"/>
              </a:rPr>
              <a:t>チェーン</a:t>
            </a:r>
            <a:r>
              <a:rPr lang="ja-JP" altLang="en-US" sz="2400" dirty="0">
                <a:solidFill>
                  <a:schemeClr val="tx1"/>
                </a:solidFill>
                <a:latin typeface="Meiryo UI" panose="020B0604030504040204" pitchFamily="50" charset="-128"/>
                <a:ea typeface="Meiryo UI" panose="020B0604030504040204" pitchFamily="50" charset="-128"/>
              </a:rPr>
              <a:t>排出量を</a:t>
            </a:r>
            <a:r>
              <a:rPr lang="en-US" altLang="ja-JP" sz="2400" dirty="0">
                <a:solidFill>
                  <a:schemeClr val="tx1"/>
                </a:solidFill>
                <a:latin typeface="Meiryo UI" panose="020B0604030504040204" pitchFamily="50" charset="-128"/>
                <a:ea typeface="Meiryo UI" panose="020B0604030504040204" pitchFamily="50" charset="-128"/>
              </a:rPr>
              <a:t>CSR</a:t>
            </a:r>
            <a:r>
              <a:rPr lang="ja-JP" altLang="en-US" sz="2400" dirty="0">
                <a:solidFill>
                  <a:schemeClr val="tx1"/>
                </a:solidFill>
                <a:latin typeface="Meiryo UI" panose="020B0604030504040204" pitchFamily="50" charset="-128"/>
                <a:ea typeface="Meiryo UI" panose="020B0604030504040204" pitchFamily="50" charset="-128"/>
              </a:rPr>
              <a:t>報告書、</a:t>
            </a:r>
            <a:r>
              <a:rPr lang="en-US" altLang="ja-JP" sz="2400" dirty="0">
                <a:solidFill>
                  <a:schemeClr val="tx1"/>
                </a:solidFill>
                <a:latin typeface="Meiryo UI" panose="020B0604030504040204" pitchFamily="50" charset="-128"/>
                <a:ea typeface="Meiryo UI" panose="020B0604030504040204" pitchFamily="50" charset="-128"/>
              </a:rPr>
              <a:t>WEB</a:t>
            </a:r>
            <a:r>
              <a:rPr lang="ja-JP" altLang="en-US" sz="2400" dirty="0" smtClean="0">
                <a:solidFill>
                  <a:schemeClr val="tx1"/>
                </a:solidFill>
                <a:latin typeface="Meiryo UI" panose="020B0604030504040204" pitchFamily="50" charset="-128"/>
                <a:ea typeface="Meiryo UI" panose="020B0604030504040204" pitchFamily="50" charset="-128"/>
              </a:rPr>
              <a:t>サイト</a:t>
            </a:r>
            <a:r>
              <a:rPr lang="en-US" altLang="ja-JP" sz="2400" dirty="0" smtClean="0">
                <a:solidFill>
                  <a:schemeClr val="tx1"/>
                </a:solidFill>
                <a:latin typeface="Meiryo UI" panose="020B0604030504040204" pitchFamily="50" charset="-128"/>
                <a:ea typeface="Meiryo UI" panose="020B0604030504040204" pitchFamily="50" charset="-128"/>
              </a:rPr>
              <a:t/>
            </a:r>
            <a:br>
              <a:rPr lang="en-US" altLang="ja-JP" sz="2400" dirty="0" smtClean="0">
                <a:solidFill>
                  <a:schemeClr val="tx1"/>
                </a:solidFill>
                <a:latin typeface="Meiryo UI" panose="020B0604030504040204" pitchFamily="50" charset="-128"/>
                <a:ea typeface="Meiryo UI" panose="020B0604030504040204" pitchFamily="50" charset="-128"/>
              </a:rPr>
            </a:br>
            <a:r>
              <a:rPr lang="ja-JP" altLang="en-US" sz="2400" dirty="0" smtClean="0">
                <a:solidFill>
                  <a:schemeClr val="tx1"/>
                </a:solidFill>
                <a:latin typeface="Meiryo UI" panose="020B0604030504040204" pitchFamily="50" charset="-128"/>
                <a:ea typeface="Meiryo UI" panose="020B0604030504040204" pitchFamily="50" charset="-128"/>
              </a:rPr>
              <a:t>など</a:t>
            </a:r>
            <a:r>
              <a:rPr lang="ja-JP" altLang="en-US" sz="2400" dirty="0">
                <a:solidFill>
                  <a:schemeClr val="tx1"/>
                </a:solidFill>
                <a:latin typeface="Meiryo UI" panose="020B0604030504040204" pitchFamily="50" charset="-128"/>
                <a:ea typeface="Meiryo UI" panose="020B0604030504040204" pitchFamily="50" charset="-128"/>
              </a:rPr>
              <a:t>に掲載することで、</a:t>
            </a:r>
            <a:r>
              <a:rPr lang="ja-JP" altLang="en-US" sz="2400" b="1" dirty="0">
                <a:solidFill>
                  <a:srgbClr val="FF0000"/>
                </a:solidFill>
                <a:latin typeface="Meiryo UI" panose="020B0604030504040204" pitchFamily="50" charset="-128"/>
                <a:ea typeface="Meiryo UI" panose="020B0604030504040204" pitchFamily="50" charset="-128"/>
              </a:rPr>
              <a:t>環境対応企業と</a:t>
            </a:r>
            <a:r>
              <a:rPr lang="ja-JP" altLang="en-US" sz="2400" b="1" dirty="0" smtClean="0">
                <a:solidFill>
                  <a:srgbClr val="FF0000"/>
                </a:solidFill>
                <a:latin typeface="Meiryo UI" panose="020B0604030504040204" pitchFamily="50" charset="-128"/>
                <a:ea typeface="Meiryo UI" panose="020B0604030504040204" pitchFamily="50" charset="-128"/>
              </a:rPr>
              <a:t>しての企業</a:t>
            </a:r>
            <a:r>
              <a:rPr lang="ja-JP" altLang="en-US" sz="2400" b="1" dirty="0">
                <a:solidFill>
                  <a:srgbClr val="FF0000"/>
                </a:solidFill>
                <a:latin typeface="Meiryo UI" panose="020B0604030504040204" pitchFamily="50" charset="-128"/>
                <a:ea typeface="Meiryo UI" panose="020B0604030504040204" pitchFamily="50" charset="-128"/>
              </a:rPr>
              <a:t>価値を明確</a:t>
            </a:r>
            <a:r>
              <a:rPr lang="ja-JP" altLang="en-US" sz="2400" dirty="0">
                <a:solidFill>
                  <a:schemeClr val="tx1"/>
                </a:solidFill>
                <a:latin typeface="Meiryo UI" panose="020B0604030504040204" pitchFamily="50" charset="-128"/>
                <a:ea typeface="Meiryo UI" panose="020B0604030504040204" pitchFamily="50" charset="-128"/>
              </a:rPr>
              <a:t>にする。</a:t>
            </a:r>
            <a:r>
              <a:rPr lang="ja-JP" altLang="en-US" sz="2400" dirty="0" smtClean="0">
                <a:solidFill>
                  <a:schemeClr val="tx1"/>
                </a:solidFill>
                <a:latin typeface="Meiryo UI" panose="020B0604030504040204" pitchFamily="50" charset="-128"/>
                <a:ea typeface="Meiryo UI" panose="020B0604030504040204" pitchFamily="50" charset="-128"/>
              </a:rPr>
              <a:t>サプライチェーン排出量</a:t>
            </a:r>
            <a:r>
              <a:rPr lang="ja-JP" altLang="en-US" sz="2400" dirty="0">
                <a:solidFill>
                  <a:schemeClr val="tx1"/>
                </a:solidFill>
                <a:latin typeface="Meiryo UI" panose="020B0604030504040204" pitchFamily="50" charset="-128"/>
                <a:ea typeface="Meiryo UI" panose="020B0604030504040204" pitchFamily="50" charset="-128"/>
              </a:rPr>
              <a:t>の把握・管理は</a:t>
            </a:r>
            <a:r>
              <a:rPr lang="ja-JP" altLang="en-US" sz="2400" b="1" dirty="0">
                <a:solidFill>
                  <a:srgbClr val="FF0000"/>
                </a:solidFill>
                <a:latin typeface="Meiryo UI" panose="020B0604030504040204" pitchFamily="50" charset="-128"/>
                <a:ea typeface="Meiryo UI" panose="020B0604030504040204" pitchFamily="50" charset="-128"/>
              </a:rPr>
              <a:t>一つの正式な評価基準として国内外で注目</a:t>
            </a:r>
            <a:r>
              <a:rPr lang="ja-JP" altLang="en-US" sz="2400" dirty="0">
                <a:solidFill>
                  <a:schemeClr val="tx1"/>
                </a:solidFill>
                <a:latin typeface="Meiryo UI" panose="020B0604030504040204" pitchFamily="50" charset="-128"/>
                <a:ea typeface="Meiryo UI" panose="020B0604030504040204" pitchFamily="50" charset="-128"/>
              </a:rPr>
              <a:t>を集めており、グローバルにおいても、投資家等の</a:t>
            </a:r>
            <a:r>
              <a:rPr lang="ja-JP" altLang="en-US" sz="2400" b="1" dirty="0">
                <a:solidFill>
                  <a:srgbClr val="FF0000"/>
                </a:solidFill>
                <a:latin typeface="Meiryo UI" panose="020B0604030504040204" pitchFamily="50" charset="-128"/>
                <a:ea typeface="Meiryo UI" panose="020B0604030504040204" pitchFamily="50" charset="-128"/>
              </a:rPr>
              <a:t>ステークホルダーへの社会的信頼性向上</a:t>
            </a:r>
            <a:r>
              <a:rPr lang="ja-JP" altLang="en-US" sz="2400" dirty="0">
                <a:solidFill>
                  <a:schemeClr val="tx1"/>
                </a:solidFill>
                <a:latin typeface="Meiryo UI" panose="020B0604030504040204" pitchFamily="50" charset="-128"/>
                <a:ea typeface="Meiryo UI" panose="020B0604030504040204" pitchFamily="50" charset="-128"/>
              </a:rPr>
              <a:t>に繋がり、</a:t>
            </a:r>
            <a:r>
              <a:rPr lang="ja-JP" altLang="en-US" sz="2400" b="1" dirty="0" smtClean="0">
                <a:solidFill>
                  <a:srgbClr val="FF0000"/>
                </a:solidFill>
                <a:latin typeface="Meiryo UI" panose="020B0604030504040204" pitchFamily="50" charset="-128"/>
                <a:ea typeface="Meiryo UI" panose="020B0604030504040204" pitchFamily="50" charset="-128"/>
              </a:rPr>
              <a:t>ビジネス</a:t>
            </a:r>
            <a:r>
              <a:rPr lang="en-US" altLang="ja-JP" sz="2400" b="1" dirty="0" smtClean="0">
                <a:solidFill>
                  <a:srgbClr val="FF0000"/>
                </a:solidFill>
                <a:latin typeface="Meiryo UI" panose="020B0604030504040204" pitchFamily="50" charset="-128"/>
                <a:ea typeface="Meiryo UI" panose="020B0604030504040204" pitchFamily="50" charset="-128"/>
              </a:rPr>
              <a:t/>
            </a:r>
            <a:br>
              <a:rPr lang="en-US" altLang="ja-JP" sz="2400" b="1" dirty="0" smtClean="0">
                <a:solidFill>
                  <a:srgbClr val="FF0000"/>
                </a:solidFill>
                <a:latin typeface="Meiryo UI" panose="020B0604030504040204" pitchFamily="50" charset="-128"/>
                <a:ea typeface="Meiryo UI" panose="020B0604030504040204" pitchFamily="50" charset="-128"/>
              </a:rPr>
            </a:br>
            <a:r>
              <a:rPr lang="ja-JP" altLang="en-US" sz="2400" b="1" dirty="0" smtClean="0">
                <a:solidFill>
                  <a:srgbClr val="FF0000"/>
                </a:solidFill>
                <a:latin typeface="Meiryo UI" panose="020B0604030504040204" pitchFamily="50" charset="-128"/>
                <a:ea typeface="Meiryo UI" panose="020B0604030504040204" pitchFamily="50" charset="-128"/>
              </a:rPr>
              <a:t>チャンス</a:t>
            </a:r>
            <a:r>
              <a:rPr lang="ja-JP" altLang="en-US" sz="2400" b="1" dirty="0">
                <a:solidFill>
                  <a:srgbClr val="FF0000"/>
                </a:solidFill>
                <a:latin typeface="Meiryo UI" panose="020B0604030504040204" pitchFamily="50" charset="-128"/>
                <a:ea typeface="Meiryo UI" panose="020B0604030504040204" pitchFamily="50" charset="-128"/>
              </a:rPr>
              <a:t>の拡大が期待</a:t>
            </a:r>
            <a:r>
              <a:rPr lang="ja-JP" altLang="en-US" sz="2400" dirty="0">
                <a:solidFill>
                  <a:schemeClr val="tx1"/>
                </a:solidFill>
                <a:latin typeface="Meiryo UI" panose="020B0604030504040204" pitchFamily="50" charset="-128"/>
                <a:ea typeface="Meiryo UI" panose="020B0604030504040204" pitchFamily="50" charset="-128"/>
              </a:rPr>
              <a:t>されている</a:t>
            </a:r>
          </a:p>
        </p:txBody>
      </p:sp>
      <p:sp>
        <p:nvSpPr>
          <p:cNvPr id="10" name="角丸四角形 9"/>
          <p:cNvSpPr/>
          <p:nvPr/>
        </p:nvSpPr>
        <p:spPr>
          <a:xfrm>
            <a:off x="6458938" y="1908422"/>
            <a:ext cx="3570802" cy="467023"/>
          </a:xfrm>
          <a:prstGeom prst="roundRect">
            <a:avLst/>
          </a:prstGeom>
          <a:solidFill>
            <a:srgbClr val="4BACC6">
              <a:lumMod val="40000"/>
              <a:lumOff val="60000"/>
            </a:srgbClr>
          </a:solidFill>
          <a:ln w="19050" cap="flat" cmpd="sng" algn="ctr">
            <a:solidFill>
              <a:srgbClr val="1F497D">
                <a:lumMod val="7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1" i="0" u="none" strike="noStrike" kern="0" cap="none" spc="0" normalizeH="0" baseline="0" noProof="0" dirty="0" smtClean="0">
                <a:ln>
                  <a:noFill/>
                </a:ln>
                <a:solidFill>
                  <a:sysClr val="windowText" lastClr="000000"/>
                </a:solidFill>
                <a:effectLst/>
                <a:uLnTx/>
                <a:uFillTx/>
                <a:latin typeface="Meiryo UI" panose="020B0604030504040204" pitchFamily="50" charset="-128"/>
                <a:ea typeface="Meiryo UI"/>
                <a:cs typeface="Meiryo UI" panose="020B0604030504040204" pitchFamily="50" charset="-128"/>
              </a:rPr>
              <a:t>算定に取組んでいる企業の声</a:t>
            </a:r>
          </a:p>
        </p:txBody>
      </p:sp>
      <p:sp>
        <p:nvSpPr>
          <p:cNvPr id="11" name="角丸四角形吹き出し 10"/>
          <p:cNvSpPr/>
          <p:nvPr/>
        </p:nvSpPr>
        <p:spPr>
          <a:xfrm>
            <a:off x="6588155" y="2794844"/>
            <a:ext cx="3312368" cy="1872208"/>
          </a:xfrm>
          <a:prstGeom prst="wedgeRoundRectCallout">
            <a:avLst>
              <a:gd name="adj1" fmla="val -61751"/>
              <a:gd name="adj2" fmla="val -18006"/>
              <a:gd name="adj3" fmla="val 16667"/>
            </a:avLst>
          </a:prstGeom>
          <a:solidFill>
            <a:sysClr val="window" lastClr="FFFFFF"/>
          </a:solidFill>
          <a:ln w="28575" cap="flat" cmpd="sng" algn="ctr">
            <a:solidFill>
              <a:srgbClr val="1F497D">
                <a:lumMod val="75000"/>
              </a:srgbClr>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外部からの環境活動調査（</a:t>
            </a:r>
            <a:r>
              <a:rPr kumimoji="0" lang="en-US" altLang="ja-JP"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CDP</a:t>
            </a:r>
            <a:r>
              <a:rPr kumimoji="0" lang="ja-JP" altLang="en-US"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等）への対応や、統合報告書での外部公表に活用し、自社の環境活動の</a:t>
            </a:r>
            <a:r>
              <a:rPr kumimoji="0" lang="en-US" altLang="ja-JP"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PR</a:t>
            </a:r>
            <a:r>
              <a:rPr kumimoji="0" lang="ja-JP" altLang="en-US" sz="2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として展開しています。</a:t>
            </a:r>
          </a:p>
        </p:txBody>
      </p:sp>
    </p:spTree>
    <p:extLst>
      <p:ext uri="{BB962C8B-B14F-4D97-AF65-F5344CB8AC3E}">
        <p14:creationId xmlns:p14="http://schemas.microsoft.com/office/powerpoint/2010/main" val="3324757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サプライチェーン排出量を用いた情報開示／目標設定</a:t>
            </a:r>
            <a:endParaRPr kumimoji="1" lang="ja-JP" altLang="en-US" dirty="0"/>
          </a:p>
        </p:txBody>
      </p:sp>
      <p:sp>
        <p:nvSpPr>
          <p:cNvPr id="6" name="コンテンツ プレースホルダー 2"/>
          <p:cNvSpPr>
            <a:spLocks noGrp="1"/>
          </p:cNvSpPr>
          <p:nvPr>
            <p:ph sz="quarter" idx="12"/>
          </p:nvPr>
        </p:nvSpPr>
        <p:spPr>
          <a:xfrm>
            <a:off x="161925" y="1110920"/>
            <a:ext cx="10367963" cy="942717"/>
          </a:xfrm>
        </p:spPr>
        <p:txBody>
          <a:bodyPr/>
          <a:lstStyle/>
          <a:p>
            <a:pPr marL="273050" indent="-273050"/>
            <a:r>
              <a:rPr lang="ja-JP" altLang="en-US" dirty="0" smtClean="0"/>
              <a:t>事業者自らの排出だけでなく、</a:t>
            </a:r>
            <a:r>
              <a:rPr lang="en-US" altLang="ja-JP" dirty="0" smtClean="0"/>
              <a:t>Scope3</a:t>
            </a:r>
            <a:r>
              <a:rPr lang="ja-JP" altLang="en-US" dirty="0" smtClean="0"/>
              <a:t>を含めたサプライチェーン排出量の算定・削減を</a:t>
            </a:r>
            <a:r>
              <a:rPr lang="ja-JP" altLang="en-US" dirty="0" smtClean="0"/>
              <a:t>求める</a:t>
            </a:r>
            <a:r>
              <a:rPr lang="en-US" altLang="ja-JP" dirty="0" smtClean="0"/>
              <a:t/>
            </a:r>
            <a:br>
              <a:rPr lang="en-US" altLang="ja-JP" dirty="0" smtClean="0"/>
            </a:br>
            <a:r>
              <a:rPr lang="ja-JP" altLang="en-US" dirty="0" smtClean="0"/>
              <a:t>外部</a:t>
            </a:r>
            <a:r>
              <a:rPr lang="ja-JP" altLang="en-US" dirty="0" smtClean="0"/>
              <a:t>環境が、世界的に形成されている</a:t>
            </a:r>
            <a:endParaRPr lang="ja-JP" altLang="en-US" dirty="0"/>
          </a:p>
        </p:txBody>
      </p:sp>
      <p:sp>
        <p:nvSpPr>
          <p:cNvPr id="7" name="Rectangle 39"/>
          <p:cNvSpPr>
            <a:spLocks noChangeArrowheads="1"/>
          </p:cNvSpPr>
          <p:nvPr/>
        </p:nvSpPr>
        <p:spPr bwMode="auto">
          <a:xfrm>
            <a:off x="485358" y="2402956"/>
            <a:ext cx="9613068" cy="5156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204" tIns="43102" rIns="86204" bIns="43102"/>
          <a:lstStyle>
            <a:lvl1pPr marL="323850" indent="-323850" defTabSz="862013">
              <a:lnSpc>
                <a:spcPct val="110000"/>
              </a:lnSpc>
              <a:spcBef>
                <a:spcPct val="20000"/>
              </a:spcBef>
              <a:buClr>
                <a:srgbClr val="140078"/>
              </a:buClr>
              <a:buFont typeface="Wingdings" panose="05000000000000000000" pitchFamily="2" charset="2"/>
              <a:buChar char="l"/>
              <a:tabLst>
                <a:tab pos="1524000" algn="l"/>
              </a:tabLst>
              <a:defRPr kumimoji="1">
                <a:solidFill>
                  <a:srgbClr val="140078"/>
                </a:solidFill>
                <a:latin typeface="Arial" panose="020B0604020202020204" pitchFamily="34" charset="0"/>
                <a:ea typeface="HGSｺﾞｼｯｸM" panose="020B0600000000000000" pitchFamily="50" charset="-128"/>
              </a:defRPr>
            </a:lvl1pPr>
            <a:lvl2pPr marL="884238" indent="-452438" defTabSz="862013">
              <a:lnSpc>
                <a:spcPct val="110000"/>
              </a:lnSpc>
              <a:spcBef>
                <a:spcPct val="20000"/>
              </a:spcBef>
              <a:buClr>
                <a:schemeClr val="tx1"/>
              </a:buClr>
              <a:buFont typeface="Wingdings" panose="05000000000000000000" pitchFamily="2" charset="2"/>
              <a:buChar char="£"/>
              <a:tabLst>
                <a:tab pos="1524000" algn="l"/>
              </a:tabLst>
              <a:defRPr sz="1600">
                <a:solidFill>
                  <a:schemeClr val="tx1"/>
                </a:solidFill>
                <a:latin typeface="Arial" panose="020B0604020202020204" pitchFamily="34" charset="0"/>
                <a:ea typeface="HGSｺﾞｼｯｸM" panose="020B0600000000000000" pitchFamily="50" charset="-128"/>
              </a:defRPr>
            </a:lvl2pPr>
            <a:lvl3pPr marL="1524000" indent="-355600" defTabSz="862013">
              <a:lnSpc>
                <a:spcPct val="110000"/>
              </a:lnSpc>
              <a:spcBef>
                <a:spcPct val="20000"/>
              </a:spcBef>
              <a:buClr>
                <a:schemeClr val="tx1"/>
              </a:buClr>
              <a:buChar char="•"/>
              <a:tabLst>
                <a:tab pos="1524000" algn="l"/>
              </a:tabLst>
              <a:defRPr kumimoji="1" sz="1400">
                <a:solidFill>
                  <a:schemeClr val="tx1"/>
                </a:solidFill>
                <a:latin typeface="Arial" panose="020B0604020202020204" pitchFamily="34" charset="0"/>
                <a:ea typeface="HGSｺﾞｼｯｸM" panose="020B0600000000000000" pitchFamily="50" charset="-128"/>
              </a:defRPr>
            </a:lvl3pPr>
            <a:lvl4pPr marL="1931988" indent="-228600" defTabSz="862013">
              <a:lnSpc>
                <a:spcPct val="110000"/>
              </a:lnSpc>
              <a:spcBef>
                <a:spcPct val="20000"/>
              </a:spcBef>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4pPr>
            <a:lvl5pPr marL="2339975" indent="-228600" defTabSz="862013">
              <a:lnSpc>
                <a:spcPct val="110000"/>
              </a:lnSpc>
              <a:spcBef>
                <a:spcPct val="20000"/>
              </a:spcBef>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5pPr>
            <a:lvl6pPr marL="27971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6pPr>
            <a:lvl7pPr marL="32543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7pPr>
            <a:lvl8pPr marL="37115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8pPr>
            <a:lvl9pPr marL="4168775" indent="-228600" defTabSz="862013" eaLnBrk="0" fontAlgn="base" hangingPunct="0">
              <a:lnSpc>
                <a:spcPct val="110000"/>
              </a:lnSpc>
              <a:spcBef>
                <a:spcPct val="20000"/>
              </a:spcBef>
              <a:spcAft>
                <a:spcPct val="0"/>
              </a:spcAft>
              <a:buChar char="»"/>
              <a:tabLst>
                <a:tab pos="1524000" algn="l"/>
              </a:tabLst>
              <a:defRPr kumimoji="1" sz="1200">
                <a:solidFill>
                  <a:schemeClr val="tx1"/>
                </a:solidFill>
                <a:latin typeface="Arial" panose="020B0604020202020204" pitchFamily="34" charset="0"/>
                <a:ea typeface="HGSｺﾞｼｯｸM" panose="020B0600000000000000" pitchFamily="50" charset="-128"/>
              </a:defRPr>
            </a:lvl9pPr>
          </a:lstStyle>
          <a:p>
            <a:pPr defTabSz="995507" fontAlgn="base">
              <a:spcBef>
                <a:spcPct val="10000"/>
              </a:spcBef>
              <a:spcAft>
                <a:spcPct val="10000"/>
              </a:spcAft>
              <a:buClrTx/>
              <a:defRPr/>
            </a:pPr>
            <a:r>
              <a:rPr lang="ja-JP" altLang="en-US" sz="2800" dirty="0" smtClean="0">
                <a:solidFill>
                  <a:prstClr val="black"/>
                </a:solidFill>
                <a:latin typeface="Meiryo UI" panose="020B0604030504040204" pitchFamily="50" charset="-128"/>
                <a:ea typeface="Meiryo UI" panose="020B0604030504040204" pitchFamily="50" charset="-128"/>
              </a:rPr>
              <a:t>日経</a:t>
            </a:r>
            <a:r>
              <a:rPr lang="ja-JP" altLang="en-US" sz="2800" dirty="0">
                <a:solidFill>
                  <a:prstClr val="black"/>
                </a:solidFill>
                <a:latin typeface="Meiryo UI" panose="020B0604030504040204" pitchFamily="50" charset="-128"/>
                <a:ea typeface="Meiryo UI" panose="020B0604030504040204" pitchFamily="50" charset="-128"/>
              </a:rPr>
              <a:t>環境経営度</a:t>
            </a:r>
            <a:r>
              <a:rPr lang="ja-JP" altLang="en-US" sz="2800" dirty="0" smtClean="0">
                <a:solidFill>
                  <a:prstClr val="black"/>
                </a:solidFill>
                <a:latin typeface="Meiryo UI" panose="020B0604030504040204" pitchFamily="50" charset="-128"/>
                <a:ea typeface="Meiryo UI" panose="020B0604030504040204" pitchFamily="50" charset="-128"/>
              </a:rPr>
              <a:t>調査や</a:t>
            </a:r>
            <a:r>
              <a:rPr lang="en-US" altLang="ja-JP" sz="2800" dirty="0" smtClean="0">
                <a:solidFill>
                  <a:prstClr val="black"/>
                </a:solidFill>
                <a:latin typeface="Meiryo UI" panose="020B0604030504040204" pitchFamily="50" charset="-128"/>
                <a:ea typeface="Meiryo UI" panose="020B0604030504040204" pitchFamily="50" charset="-128"/>
              </a:rPr>
              <a:t>CDP</a:t>
            </a:r>
            <a:r>
              <a:rPr lang="ja-JP" altLang="en-US" sz="2800" dirty="0" smtClean="0">
                <a:solidFill>
                  <a:prstClr val="black"/>
                </a:solidFill>
                <a:latin typeface="Meiryo UI" panose="020B0604030504040204" pitchFamily="50" charset="-128"/>
                <a:ea typeface="Meiryo UI" panose="020B0604030504040204" pitchFamily="50" charset="-128"/>
              </a:rPr>
              <a:t>など企業の環境評価では</a:t>
            </a:r>
            <a:r>
              <a:rPr lang="ja-JP" altLang="en-US" sz="2800" dirty="0">
                <a:solidFill>
                  <a:prstClr val="black"/>
                </a:solidFill>
                <a:latin typeface="Meiryo UI" panose="020B0604030504040204" pitchFamily="50" charset="-128"/>
                <a:ea typeface="Meiryo UI" panose="020B0604030504040204" pitchFamily="50" charset="-128"/>
              </a:rPr>
              <a:t>、</a:t>
            </a:r>
            <a:r>
              <a:rPr lang="en-US" altLang="ja-JP" sz="2800" b="1" dirty="0" smtClean="0">
                <a:solidFill>
                  <a:srgbClr val="0066CC"/>
                </a:solidFill>
                <a:latin typeface="Meiryo UI" panose="020B0604030504040204" pitchFamily="50" charset="-128"/>
                <a:ea typeface="Meiryo UI" panose="020B0604030504040204" pitchFamily="50" charset="-128"/>
              </a:rPr>
              <a:t>Scope3</a:t>
            </a:r>
            <a:r>
              <a:rPr lang="ja-JP" altLang="en-US" sz="2800" b="1" dirty="0">
                <a:solidFill>
                  <a:srgbClr val="0066CC"/>
                </a:solidFill>
                <a:latin typeface="Meiryo UI" panose="020B0604030504040204" pitchFamily="50" charset="-128"/>
                <a:ea typeface="Meiryo UI" panose="020B0604030504040204" pitchFamily="50" charset="-128"/>
              </a:rPr>
              <a:t>設問が定着</a:t>
            </a:r>
            <a:endParaRPr lang="en-US" altLang="ja-JP" sz="2800" b="1" dirty="0">
              <a:solidFill>
                <a:srgbClr val="0066CC"/>
              </a:solidFill>
              <a:latin typeface="Meiryo UI" panose="020B0604030504040204" pitchFamily="50" charset="-128"/>
              <a:ea typeface="Meiryo UI" panose="020B0604030504040204" pitchFamily="50" charset="-128"/>
            </a:endParaRPr>
          </a:p>
          <a:p>
            <a:pPr defTabSz="914400" fontAlgn="base">
              <a:lnSpc>
                <a:spcPct val="100000"/>
              </a:lnSpc>
              <a:spcBef>
                <a:spcPct val="10000"/>
              </a:spcBef>
              <a:spcAft>
                <a:spcPct val="10000"/>
              </a:spcAft>
              <a:buClrTx/>
              <a:tabLst/>
              <a:defRPr/>
            </a:pPr>
            <a:r>
              <a:rPr lang="en-US" altLang="ja-JP" sz="2800" dirty="0" smtClean="0">
                <a:solidFill>
                  <a:prstClr val="black"/>
                </a:solidFill>
                <a:latin typeface="Meiryo UI" panose="020B0604030504040204" pitchFamily="50" charset="-128"/>
                <a:ea typeface="Meiryo UI" panose="020B0604030504040204" pitchFamily="50" charset="-128"/>
              </a:rPr>
              <a:t>CDP</a:t>
            </a:r>
            <a:r>
              <a:rPr lang="ja-JP" altLang="en-US" sz="2800" dirty="0" smtClean="0">
                <a:solidFill>
                  <a:prstClr val="black"/>
                </a:solidFill>
                <a:latin typeface="Meiryo UI" panose="020B0604030504040204" pitchFamily="50" charset="-128"/>
                <a:ea typeface="Meiryo UI" panose="020B0604030504040204" pitchFamily="50" charset="-128"/>
              </a:rPr>
              <a:t>や</a:t>
            </a:r>
            <a:r>
              <a:rPr lang="en-US" altLang="ja-JP" sz="2800" dirty="0" smtClean="0">
                <a:solidFill>
                  <a:prstClr val="black"/>
                </a:solidFill>
                <a:latin typeface="Meiryo UI" panose="020B0604030504040204" pitchFamily="50" charset="-128"/>
                <a:ea typeface="Meiryo UI" panose="020B0604030504040204" pitchFamily="50" charset="-128"/>
              </a:rPr>
              <a:t>Global Reporting Initiative(GRI)</a:t>
            </a:r>
            <a:r>
              <a:rPr lang="ja-JP" altLang="en-US" sz="2800" dirty="0" smtClean="0">
                <a:solidFill>
                  <a:prstClr val="black"/>
                </a:solidFill>
                <a:latin typeface="Meiryo UI" panose="020B0604030504040204" pitchFamily="50" charset="-128"/>
                <a:ea typeface="Meiryo UI" panose="020B0604030504040204" pitchFamily="50" charset="-128"/>
              </a:rPr>
              <a:t>では、</a:t>
            </a:r>
            <a:r>
              <a:rPr lang="en-US" altLang="ja-JP" sz="2800" dirty="0" smtClean="0">
                <a:solidFill>
                  <a:prstClr val="black"/>
                </a:solidFill>
                <a:latin typeface="Meiryo UI" panose="020B0604030504040204" pitchFamily="50" charset="-128"/>
                <a:ea typeface="Meiryo UI" panose="020B0604030504040204" pitchFamily="50" charset="-128"/>
              </a:rPr>
              <a:t/>
            </a:r>
            <a:br>
              <a:rPr lang="en-US" altLang="ja-JP" sz="2800" dirty="0" smtClean="0">
                <a:solidFill>
                  <a:prstClr val="black"/>
                </a:solidFill>
                <a:latin typeface="Meiryo UI" panose="020B0604030504040204" pitchFamily="50" charset="-128"/>
                <a:ea typeface="Meiryo UI" panose="020B0604030504040204" pitchFamily="50" charset="-128"/>
              </a:rPr>
            </a:br>
            <a:r>
              <a:rPr lang="en-US" altLang="ja-JP" sz="2800" b="1" dirty="0">
                <a:solidFill>
                  <a:srgbClr val="0066CC"/>
                </a:solidFill>
                <a:latin typeface="Meiryo UI" panose="020B0604030504040204" pitchFamily="50" charset="-128"/>
                <a:ea typeface="Meiryo UI" panose="020B0604030504040204" pitchFamily="50" charset="-128"/>
              </a:rPr>
              <a:t>Scope3</a:t>
            </a:r>
            <a:r>
              <a:rPr lang="ja-JP" altLang="en-US" sz="2800" b="1" dirty="0">
                <a:solidFill>
                  <a:srgbClr val="0066CC"/>
                </a:solidFill>
                <a:latin typeface="Meiryo UI" panose="020B0604030504040204" pitchFamily="50" charset="-128"/>
                <a:ea typeface="Meiryo UI" panose="020B0604030504040204" pitchFamily="50" charset="-128"/>
              </a:rPr>
              <a:t>の開示をする</a:t>
            </a:r>
            <a:r>
              <a:rPr lang="ja-JP" altLang="en-US" sz="2800" dirty="0" smtClean="0">
                <a:solidFill>
                  <a:prstClr val="black"/>
                </a:solidFill>
                <a:latin typeface="Meiryo UI" panose="020B0604030504040204" pitchFamily="50" charset="-128"/>
                <a:ea typeface="Meiryo UI" panose="020B0604030504040204" pitchFamily="50" charset="-128"/>
              </a:rPr>
              <a:t>ことを要求</a:t>
            </a:r>
            <a:endParaRPr lang="en-US" altLang="ja-JP" sz="2800" dirty="0" smtClean="0">
              <a:solidFill>
                <a:prstClr val="black"/>
              </a:solidFill>
              <a:latin typeface="Meiryo UI" panose="020B0604030504040204" pitchFamily="50" charset="-128"/>
              <a:ea typeface="Meiryo UI" panose="020B0604030504040204" pitchFamily="50" charset="-128"/>
            </a:endParaRPr>
          </a:p>
          <a:p>
            <a:pPr defTabSz="914400" fontAlgn="base">
              <a:lnSpc>
                <a:spcPct val="100000"/>
              </a:lnSpc>
              <a:spcBef>
                <a:spcPct val="10000"/>
              </a:spcBef>
              <a:spcAft>
                <a:spcPct val="10000"/>
              </a:spcAft>
              <a:buClrTx/>
              <a:tabLst/>
              <a:defRPr/>
            </a:pPr>
            <a:r>
              <a:rPr lang="ja-JP" altLang="en-US" sz="2800" dirty="0" smtClean="0">
                <a:solidFill>
                  <a:prstClr val="black"/>
                </a:solidFill>
                <a:latin typeface="Meiryo UI" panose="020B0604030504040204" pitchFamily="50" charset="-128"/>
                <a:ea typeface="Meiryo UI" panose="020B0604030504040204" pitchFamily="50" charset="-128"/>
              </a:rPr>
              <a:t>気候</a:t>
            </a:r>
            <a:r>
              <a:rPr lang="ja-JP" altLang="en-US" sz="2800" dirty="0">
                <a:solidFill>
                  <a:prstClr val="black"/>
                </a:solidFill>
                <a:latin typeface="Meiryo UI" panose="020B0604030504040204" pitchFamily="50" charset="-128"/>
                <a:ea typeface="Meiryo UI" panose="020B0604030504040204" pitchFamily="50" charset="-128"/>
              </a:rPr>
              <a:t>関連財務情報開示</a:t>
            </a:r>
            <a:r>
              <a:rPr lang="ja-JP" altLang="en-US" sz="2800" dirty="0" smtClean="0">
                <a:solidFill>
                  <a:prstClr val="black"/>
                </a:solidFill>
                <a:latin typeface="Meiryo UI" panose="020B0604030504040204" pitchFamily="50" charset="-128"/>
                <a:ea typeface="Meiryo UI" panose="020B0604030504040204" pitchFamily="50" charset="-128"/>
              </a:rPr>
              <a:t>タスクフォース</a:t>
            </a:r>
            <a:r>
              <a:rPr lang="en-US" altLang="ja-JP" sz="2800" dirty="0" smtClean="0">
                <a:solidFill>
                  <a:prstClr val="black"/>
                </a:solidFill>
                <a:latin typeface="Meiryo UI" panose="020B0604030504040204" pitchFamily="50" charset="-128"/>
                <a:ea typeface="Meiryo UI" panose="020B0604030504040204" pitchFamily="50" charset="-128"/>
              </a:rPr>
              <a:t>(TCFD</a:t>
            </a:r>
            <a:r>
              <a:rPr lang="en-US" altLang="ja-JP" sz="2800" dirty="0">
                <a:solidFill>
                  <a:prstClr val="black"/>
                </a:solidFill>
                <a:latin typeface="Meiryo UI" panose="020B0604030504040204" pitchFamily="50" charset="-128"/>
                <a:ea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rPr>
              <a:t>最終報告書では、企業が</a:t>
            </a:r>
            <a:r>
              <a:rPr lang="en-US" altLang="ja-JP" sz="2800" b="1" dirty="0">
                <a:solidFill>
                  <a:srgbClr val="0066CC"/>
                </a:solidFill>
                <a:latin typeface="Meiryo UI" panose="020B0604030504040204" pitchFamily="50" charset="-128"/>
                <a:ea typeface="Meiryo UI" panose="020B0604030504040204" pitchFamily="50" charset="-128"/>
              </a:rPr>
              <a:t>Scope1</a:t>
            </a:r>
            <a:r>
              <a:rPr lang="ja-JP" altLang="en-US" sz="2800" b="1" dirty="0">
                <a:solidFill>
                  <a:srgbClr val="0066CC"/>
                </a:solidFill>
                <a:latin typeface="Meiryo UI" panose="020B0604030504040204" pitchFamily="50" charset="-128"/>
                <a:ea typeface="Meiryo UI" panose="020B0604030504040204" pitchFamily="50" charset="-128"/>
              </a:rPr>
              <a:t>・２・</a:t>
            </a:r>
            <a:r>
              <a:rPr lang="en-US" altLang="ja-JP" sz="2800" b="1" dirty="0">
                <a:solidFill>
                  <a:srgbClr val="0066CC"/>
                </a:solidFill>
                <a:latin typeface="Meiryo UI" panose="020B0604030504040204" pitchFamily="50" charset="-128"/>
                <a:ea typeface="Meiryo UI" panose="020B0604030504040204" pitchFamily="50" charset="-128"/>
              </a:rPr>
              <a:t>3</a:t>
            </a:r>
            <a:r>
              <a:rPr lang="ja-JP" altLang="en-US" sz="2800" b="1" dirty="0">
                <a:solidFill>
                  <a:srgbClr val="0066CC"/>
                </a:solidFill>
                <a:latin typeface="Meiryo UI" panose="020B0604030504040204" pitchFamily="50" charset="-128"/>
                <a:ea typeface="Meiryo UI" panose="020B0604030504040204" pitchFamily="50" charset="-128"/>
              </a:rPr>
              <a:t>の算定結果とその関連リスクについて、自主的な開示をする</a:t>
            </a:r>
            <a:r>
              <a:rPr lang="ja-JP" altLang="en-US" sz="2800" dirty="0" smtClean="0">
                <a:solidFill>
                  <a:prstClr val="black"/>
                </a:solidFill>
                <a:latin typeface="Meiryo UI" panose="020B0604030504040204" pitchFamily="50" charset="-128"/>
                <a:ea typeface="Meiryo UI" panose="020B0604030504040204" pitchFamily="50" charset="-128"/>
              </a:rPr>
              <a:t>ことを提案</a:t>
            </a:r>
            <a:endParaRPr lang="en-US" altLang="ja-JP" sz="1800" dirty="0">
              <a:solidFill>
                <a:prstClr val="black"/>
              </a:solidFill>
              <a:latin typeface="Meiryo UI" panose="020B0604030504040204" pitchFamily="50" charset="-128"/>
              <a:ea typeface="Meiryo UI" panose="020B0604030504040204" pitchFamily="50" charset="-128"/>
            </a:endParaRPr>
          </a:p>
          <a:p>
            <a:pPr fontAlgn="base">
              <a:spcBef>
                <a:spcPct val="10000"/>
              </a:spcBef>
              <a:spcAft>
                <a:spcPct val="10000"/>
              </a:spcAft>
              <a:buClrTx/>
              <a:defRPr/>
            </a:pPr>
            <a:r>
              <a:rPr lang="en-US" altLang="ja-JP" sz="2800" dirty="0">
                <a:solidFill>
                  <a:prstClr val="black"/>
                </a:solidFill>
                <a:latin typeface="Meiryo UI" panose="020B0604030504040204" pitchFamily="50" charset="-128"/>
                <a:ea typeface="Meiryo UI" panose="020B0604030504040204" pitchFamily="50" charset="-128"/>
              </a:rPr>
              <a:t>Science Based </a:t>
            </a:r>
            <a:r>
              <a:rPr lang="en-US" altLang="ja-JP" sz="2800" dirty="0" smtClean="0">
                <a:solidFill>
                  <a:prstClr val="black"/>
                </a:solidFill>
                <a:latin typeface="Meiryo UI" panose="020B0604030504040204" pitchFamily="50" charset="-128"/>
                <a:ea typeface="Meiryo UI" panose="020B0604030504040204" pitchFamily="50" charset="-128"/>
              </a:rPr>
              <a:t>Targets(SBT)</a:t>
            </a:r>
            <a:r>
              <a:rPr lang="ja-JP" altLang="en-US" sz="2800" dirty="0" smtClean="0">
                <a:solidFill>
                  <a:prstClr val="black"/>
                </a:solidFill>
                <a:latin typeface="Meiryo UI" panose="020B0604030504040204" pitchFamily="50" charset="-128"/>
                <a:ea typeface="Meiryo UI" panose="020B0604030504040204" pitchFamily="50" charset="-128"/>
              </a:rPr>
              <a:t>では、</a:t>
            </a:r>
            <a:r>
              <a:rPr lang="en-US" altLang="ja-JP" sz="2800" dirty="0" smtClean="0">
                <a:solidFill>
                  <a:prstClr val="black"/>
                </a:solidFill>
                <a:latin typeface="Meiryo UI" panose="020B0604030504040204" pitchFamily="50" charset="-128"/>
                <a:ea typeface="Meiryo UI" panose="020B0604030504040204" pitchFamily="50" charset="-128"/>
              </a:rPr>
              <a:t/>
            </a:r>
            <a:br>
              <a:rPr lang="en-US" altLang="ja-JP" sz="2800" dirty="0" smtClean="0">
                <a:solidFill>
                  <a:prstClr val="black"/>
                </a:solidFill>
                <a:latin typeface="Meiryo UI" panose="020B0604030504040204" pitchFamily="50" charset="-128"/>
                <a:ea typeface="Meiryo UI" panose="020B0604030504040204" pitchFamily="50" charset="-128"/>
              </a:rPr>
            </a:br>
            <a:r>
              <a:rPr lang="en-US" altLang="ja-JP" sz="2800" b="1" dirty="0">
                <a:solidFill>
                  <a:srgbClr val="0066CC"/>
                </a:solidFill>
                <a:latin typeface="Meiryo UI" panose="020B0604030504040204" pitchFamily="50" charset="-128"/>
                <a:ea typeface="Meiryo UI" panose="020B0604030504040204" pitchFamily="50" charset="-128"/>
              </a:rPr>
              <a:t>Scope3</a:t>
            </a:r>
            <a:r>
              <a:rPr lang="ja-JP" altLang="en-US" sz="2800" b="1" dirty="0">
                <a:solidFill>
                  <a:srgbClr val="0066CC"/>
                </a:solidFill>
                <a:latin typeface="Meiryo UI" panose="020B0604030504040204" pitchFamily="50" charset="-128"/>
                <a:ea typeface="Meiryo UI" panose="020B0604030504040204" pitchFamily="50" charset="-128"/>
              </a:rPr>
              <a:t>について「野心的」な目標を設定する</a:t>
            </a:r>
            <a:r>
              <a:rPr lang="ja-JP" altLang="en-US" sz="2800" dirty="0" smtClean="0">
                <a:solidFill>
                  <a:prstClr val="black"/>
                </a:solidFill>
                <a:latin typeface="Meiryo UI" panose="020B0604030504040204" pitchFamily="50" charset="-128"/>
                <a:ea typeface="Meiryo UI" panose="020B0604030504040204" pitchFamily="50" charset="-128"/>
              </a:rPr>
              <a:t>ことを要求</a:t>
            </a:r>
            <a:endParaRPr lang="en-US" altLang="ja-JP" sz="28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233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サプライチェーン排出量の算定の流れ</a:t>
            </a:r>
            <a:endParaRPr kumimoji="1" lang="ja-JP" altLang="en-US" dirty="0"/>
          </a:p>
        </p:txBody>
      </p:sp>
      <p:sp>
        <p:nvSpPr>
          <p:cNvPr id="6" name="コンテンツ プレースホルダー 2"/>
          <p:cNvSpPr>
            <a:spLocks noGrp="1"/>
          </p:cNvSpPr>
          <p:nvPr>
            <p:ph sz="quarter" idx="12"/>
          </p:nvPr>
        </p:nvSpPr>
        <p:spPr>
          <a:xfrm>
            <a:off x="161925" y="1110920"/>
            <a:ext cx="10367963" cy="634941"/>
          </a:xfrm>
        </p:spPr>
        <p:txBody>
          <a:bodyPr/>
          <a:lstStyle/>
          <a:p>
            <a:pPr marL="273050" indent="-273050"/>
            <a:r>
              <a:rPr lang="ja-JP" altLang="en-US" dirty="0" smtClean="0"/>
              <a:t>サプライチェーン排出量算定は大まかに分けると</a:t>
            </a:r>
            <a:r>
              <a:rPr lang="en-US" altLang="ja-JP" b="1" dirty="0" smtClean="0">
                <a:solidFill>
                  <a:srgbClr val="FF0000"/>
                </a:solidFill>
              </a:rPr>
              <a:t>4</a:t>
            </a:r>
            <a:r>
              <a:rPr lang="ja-JP" altLang="en-US" b="1" dirty="0" err="1" smtClean="0">
                <a:solidFill>
                  <a:srgbClr val="FF0000"/>
                </a:solidFill>
              </a:rPr>
              <a:t>つの</a:t>
            </a:r>
            <a:r>
              <a:rPr lang="ja-JP" altLang="en-US" b="1" dirty="0" smtClean="0">
                <a:solidFill>
                  <a:srgbClr val="FF0000"/>
                </a:solidFill>
              </a:rPr>
              <a:t>ステップ</a:t>
            </a:r>
            <a:r>
              <a:rPr lang="ja-JP" altLang="en-US" dirty="0" smtClean="0"/>
              <a:t>から成る</a:t>
            </a:r>
            <a:endParaRPr lang="ja-JP" altLang="en-US" dirty="0"/>
          </a:p>
        </p:txBody>
      </p:sp>
      <p:sp>
        <p:nvSpPr>
          <p:cNvPr id="111" name="テキスト ボックス 110"/>
          <p:cNvSpPr txBox="1"/>
          <p:nvPr/>
        </p:nvSpPr>
        <p:spPr>
          <a:xfrm>
            <a:off x="3065689" y="4597434"/>
            <a:ext cx="3960440" cy="400110"/>
          </a:xfrm>
          <a:prstGeom prst="rect">
            <a:avLst/>
          </a:prstGeom>
          <a:solidFill>
            <a:schemeClr val="bg1"/>
          </a:solidFill>
        </p:spPr>
        <p:txBody>
          <a:bodyPr wrap="square" rtlCol="0">
            <a:spAutoFit/>
          </a:bodyPr>
          <a:lstStyle/>
          <a:p>
            <a:pPr lvl="0"/>
            <a:r>
              <a:rPr lang="ja-JP" altLang="en-US" sz="2000" b="1" dirty="0">
                <a:solidFill>
                  <a:prstClr val="black"/>
                </a:solidFill>
                <a:latin typeface="Meiryo UI"/>
                <a:ea typeface="Meiryo UI"/>
              </a:rPr>
              <a:t>算定対象範囲の</a:t>
            </a:r>
            <a:r>
              <a:rPr lang="ja-JP" altLang="en-US" sz="2000" b="1" dirty="0" smtClean="0">
                <a:solidFill>
                  <a:prstClr val="black"/>
                </a:solidFill>
                <a:latin typeface="Meiryo UI"/>
                <a:ea typeface="Meiryo UI"/>
              </a:rPr>
              <a:t>確認</a:t>
            </a:r>
            <a:endParaRPr kumimoji="1" lang="ja-JP" altLang="en-US" dirty="0" smtClean="0">
              <a:latin typeface="+mn-lt"/>
              <a:ea typeface="+mn-ea"/>
            </a:endParaRPr>
          </a:p>
        </p:txBody>
      </p:sp>
      <p:sp>
        <p:nvSpPr>
          <p:cNvPr id="112" name="テキスト ボックス 111"/>
          <p:cNvSpPr txBox="1"/>
          <p:nvPr/>
        </p:nvSpPr>
        <p:spPr>
          <a:xfrm>
            <a:off x="1985569" y="5637484"/>
            <a:ext cx="2952328" cy="400110"/>
          </a:xfrm>
          <a:prstGeom prst="rect">
            <a:avLst/>
          </a:prstGeom>
          <a:noFill/>
        </p:spPr>
        <p:txBody>
          <a:bodyPr wrap="square" rtlCol="0">
            <a:spAutoFit/>
          </a:bodyPr>
          <a:lstStyle/>
          <a:p>
            <a:pPr lvl="0"/>
            <a:r>
              <a:rPr lang="ja-JP" altLang="en-US" sz="2000" b="1" dirty="0">
                <a:solidFill>
                  <a:prstClr val="black"/>
                </a:solidFill>
                <a:latin typeface="Meiryo UI"/>
                <a:ea typeface="Meiryo UI"/>
              </a:rPr>
              <a:t>算定目的の設定</a:t>
            </a:r>
          </a:p>
        </p:txBody>
      </p:sp>
      <p:sp>
        <p:nvSpPr>
          <p:cNvPr id="113" name="正方形/長方形 112"/>
          <p:cNvSpPr/>
          <p:nvPr/>
        </p:nvSpPr>
        <p:spPr bwMode="auto">
          <a:xfrm>
            <a:off x="2849665" y="4021370"/>
            <a:ext cx="1368152" cy="648072"/>
          </a:xfrm>
          <a:prstGeom prst="rect">
            <a:avLst/>
          </a:prstGeom>
          <a:solidFill>
            <a:schemeClr val="bg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grpSp>
        <p:nvGrpSpPr>
          <p:cNvPr id="114" name="グループ化 113"/>
          <p:cNvGrpSpPr/>
          <p:nvPr/>
        </p:nvGrpSpPr>
        <p:grpSpPr>
          <a:xfrm>
            <a:off x="533715" y="2077154"/>
            <a:ext cx="9713111" cy="4821085"/>
            <a:chOff x="116770" y="1317692"/>
            <a:chExt cx="9713111" cy="4821085"/>
          </a:xfrm>
        </p:grpSpPr>
        <p:grpSp>
          <p:nvGrpSpPr>
            <p:cNvPr id="115" name="グループ化 114"/>
            <p:cNvGrpSpPr/>
            <p:nvPr/>
          </p:nvGrpSpPr>
          <p:grpSpPr>
            <a:xfrm>
              <a:off x="116770" y="1335622"/>
              <a:ext cx="5976320" cy="4752102"/>
              <a:chOff x="131873" y="1786732"/>
              <a:chExt cx="5976320" cy="4752102"/>
            </a:xfrm>
          </p:grpSpPr>
          <p:pic>
            <p:nvPicPr>
              <p:cNvPr id="123" name="図 122"/>
              <p:cNvPicPr>
                <a:picLocks noChangeAspect="1"/>
              </p:cNvPicPr>
              <p:nvPr/>
            </p:nvPicPr>
            <p:blipFill rotWithShape="1">
              <a:blip r:embed="rId2"/>
              <a:srcRect t="15148"/>
              <a:stretch/>
            </p:blipFill>
            <p:spPr>
              <a:xfrm>
                <a:off x="131873" y="2132856"/>
                <a:ext cx="5973255" cy="4405978"/>
              </a:xfrm>
              <a:prstGeom prst="rect">
                <a:avLst/>
              </a:prstGeom>
            </p:spPr>
          </p:pic>
          <p:pic>
            <p:nvPicPr>
              <p:cNvPr id="124" name="図 123"/>
              <p:cNvPicPr>
                <a:picLocks noChangeAspect="1"/>
              </p:cNvPicPr>
              <p:nvPr/>
            </p:nvPicPr>
            <p:blipFill rotWithShape="1">
              <a:blip r:embed="rId2"/>
              <a:srcRect b="93334"/>
              <a:stretch/>
            </p:blipFill>
            <p:spPr>
              <a:xfrm>
                <a:off x="134938" y="1786732"/>
                <a:ext cx="5973255" cy="346124"/>
              </a:xfrm>
              <a:prstGeom prst="rect">
                <a:avLst/>
              </a:prstGeom>
            </p:spPr>
          </p:pic>
        </p:grpSp>
        <p:sp>
          <p:nvSpPr>
            <p:cNvPr id="116" name="テキスト ボックス 115"/>
            <p:cNvSpPr txBox="1"/>
            <p:nvPr/>
          </p:nvSpPr>
          <p:spPr>
            <a:xfrm>
              <a:off x="302153" y="5430891"/>
              <a:ext cx="9527728" cy="707886"/>
            </a:xfrm>
            <a:prstGeom prst="rect">
              <a:avLst/>
            </a:prstGeom>
            <a:solidFill>
              <a:schemeClr val="bg1"/>
            </a:solidFill>
          </p:spPr>
          <p:txBody>
            <a:bodyPr wrap="square" rtlCol="0">
              <a:spAutoFit/>
            </a:bodyPr>
            <a:lstStyle/>
            <a:p>
              <a:r>
                <a:rPr lang="ja-JP" altLang="en-US" sz="2000" dirty="0">
                  <a:latin typeface="+mn-ea"/>
                  <a:ea typeface="+mn-ea"/>
                </a:rPr>
                <a:t>自社のサプライチェーン排出量の規模を把握し、サプライチェーンにおいて削減すべき対象を特定すること等の算定に係る目的を設定</a:t>
              </a:r>
            </a:p>
          </p:txBody>
        </p:sp>
        <p:sp>
          <p:nvSpPr>
            <p:cNvPr id="117" name="テキスト ボックス 116"/>
            <p:cNvSpPr txBox="1"/>
            <p:nvPr/>
          </p:nvSpPr>
          <p:spPr>
            <a:xfrm>
              <a:off x="3497736" y="1695662"/>
              <a:ext cx="6264573" cy="1323439"/>
            </a:xfrm>
            <a:prstGeom prst="rect">
              <a:avLst/>
            </a:prstGeom>
            <a:solidFill>
              <a:schemeClr val="bg1"/>
            </a:solidFill>
          </p:spPr>
          <p:txBody>
            <a:bodyPr wrap="square" rtlCol="0">
              <a:spAutoFit/>
            </a:bodyPr>
            <a:lstStyle/>
            <a:p>
              <a:r>
                <a:rPr lang="en-US" altLang="ja-JP" sz="2000" dirty="0" smtClean="0">
                  <a:latin typeface="+mn-ea"/>
                  <a:ea typeface="+mn-ea"/>
                </a:rPr>
                <a:t>STEP4-1</a:t>
              </a:r>
              <a:r>
                <a:rPr lang="ja-JP" altLang="en-US" sz="2000" dirty="0">
                  <a:latin typeface="+mn-ea"/>
                  <a:ea typeface="+mn-ea"/>
                </a:rPr>
                <a:t>： 算定の目的を考慮し、算定方針を決定</a:t>
              </a:r>
            </a:p>
            <a:p>
              <a:r>
                <a:rPr lang="en-US" altLang="ja-JP" sz="2000" dirty="0">
                  <a:latin typeface="+mn-ea"/>
                  <a:ea typeface="+mn-ea"/>
                </a:rPr>
                <a:t>STEP4-2</a:t>
              </a:r>
              <a:r>
                <a:rPr lang="ja-JP" altLang="en-US" sz="2000" dirty="0">
                  <a:latin typeface="+mn-ea"/>
                  <a:ea typeface="+mn-ea"/>
                </a:rPr>
                <a:t>： データ収集項目を整理し、データを収集</a:t>
              </a:r>
            </a:p>
            <a:p>
              <a:pPr marL="1381125" indent="-1381125"/>
              <a:r>
                <a:rPr lang="en-US" altLang="ja-JP" sz="2000" dirty="0">
                  <a:latin typeface="+mn-ea"/>
                  <a:ea typeface="+mn-ea"/>
                </a:rPr>
                <a:t>STEP4-3</a:t>
              </a:r>
              <a:r>
                <a:rPr lang="ja-JP" altLang="en-US" sz="2000" dirty="0">
                  <a:latin typeface="+mn-ea"/>
                  <a:ea typeface="+mn-ea"/>
                </a:rPr>
                <a:t>： 収集したデータを基に、活動量と</a:t>
              </a:r>
              <a:r>
                <a:rPr lang="ja-JP" altLang="en-US" sz="2000" dirty="0" smtClean="0">
                  <a:latin typeface="+mn-ea"/>
                  <a:ea typeface="+mn-ea"/>
                </a:rPr>
                <a:t>排出原単位</a:t>
              </a:r>
              <a:r>
                <a:rPr lang="en-US" altLang="ja-JP" sz="2000" dirty="0" smtClean="0">
                  <a:latin typeface="+mn-ea"/>
                  <a:ea typeface="+mn-ea"/>
                </a:rPr>
                <a:t/>
              </a:r>
              <a:br>
                <a:rPr lang="en-US" altLang="ja-JP" sz="2000" dirty="0" smtClean="0">
                  <a:latin typeface="+mn-ea"/>
                  <a:ea typeface="+mn-ea"/>
                </a:rPr>
              </a:br>
              <a:r>
                <a:rPr lang="ja-JP" altLang="en-US" sz="2000" dirty="0" smtClean="0">
                  <a:latin typeface="+mn-ea"/>
                  <a:ea typeface="+mn-ea"/>
                </a:rPr>
                <a:t>から排出量</a:t>
              </a:r>
              <a:r>
                <a:rPr lang="ja-JP" altLang="en-US" sz="2000" dirty="0">
                  <a:latin typeface="+mn-ea"/>
                  <a:ea typeface="+mn-ea"/>
                </a:rPr>
                <a:t>を算定</a:t>
              </a:r>
              <a:endParaRPr kumimoji="1" lang="ja-JP" altLang="en-US" sz="2000" dirty="0" smtClean="0">
                <a:latin typeface="+mn-ea"/>
                <a:ea typeface="+mn-ea"/>
              </a:endParaRPr>
            </a:p>
          </p:txBody>
        </p:sp>
        <p:sp>
          <p:nvSpPr>
            <p:cNvPr id="118" name="テキスト ボックス 117"/>
            <p:cNvSpPr txBox="1"/>
            <p:nvPr/>
          </p:nvSpPr>
          <p:spPr>
            <a:xfrm>
              <a:off x="4721873" y="1317692"/>
              <a:ext cx="2304256" cy="400110"/>
            </a:xfrm>
            <a:prstGeom prst="rect">
              <a:avLst/>
            </a:prstGeom>
            <a:noFill/>
          </p:spPr>
          <p:txBody>
            <a:bodyPr wrap="square" rtlCol="0">
              <a:spAutoFit/>
            </a:bodyPr>
            <a:lstStyle/>
            <a:p>
              <a:pPr lvl="0"/>
              <a:r>
                <a:rPr lang="ja-JP" altLang="en-US" sz="2000" b="1" dirty="0">
                  <a:solidFill>
                    <a:prstClr val="black"/>
                  </a:solidFill>
                  <a:latin typeface="Meiryo UI"/>
                  <a:ea typeface="Meiryo UI"/>
                </a:rPr>
                <a:t>各カテゴリの</a:t>
              </a:r>
              <a:r>
                <a:rPr lang="ja-JP" altLang="en-US" sz="2000" b="1" dirty="0" smtClean="0">
                  <a:solidFill>
                    <a:prstClr val="black"/>
                  </a:solidFill>
                  <a:latin typeface="Meiryo UI"/>
                  <a:ea typeface="Meiryo UI"/>
                </a:rPr>
                <a:t>算定</a:t>
              </a:r>
              <a:endParaRPr kumimoji="1" lang="ja-JP" altLang="en-US" dirty="0" smtClean="0">
                <a:latin typeface="+mn-lt"/>
                <a:ea typeface="+mn-ea"/>
              </a:endParaRPr>
            </a:p>
          </p:txBody>
        </p:sp>
        <p:sp>
          <p:nvSpPr>
            <p:cNvPr id="119" name="テキスト ボックス 118"/>
            <p:cNvSpPr txBox="1"/>
            <p:nvPr/>
          </p:nvSpPr>
          <p:spPr>
            <a:xfrm>
              <a:off x="3641753" y="2946981"/>
              <a:ext cx="3960440" cy="400110"/>
            </a:xfrm>
            <a:prstGeom prst="rect">
              <a:avLst/>
            </a:prstGeom>
            <a:noFill/>
          </p:spPr>
          <p:txBody>
            <a:bodyPr wrap="square" rtlCol="0">
              <a:spAutoFit/>
            </a:bodyPr>
            <a:lstStyle/>
            <a:p>
              <a:pPr lvl="0"/>
              <a:r>
                <a:rPr lang="en-US" altLang="ja-JP" sz="2000" b="1" dirty="0">
                  <a:solidFill>
                    <a:prstClr val="black"/>
                  </a:solidFill>
                  <a:latin typeface="Meiryo UI"/>
                  <a:ea typeface="Meiryo UI"/>
                </a:rPr>
                <a:t>Scope3</a:t>
              </a:r>
              <a:r>
                <a:rPr lang="ja-JP" altLang="en-US" sz="2000" b="1" dirty="0">
                  <a:solidFill>
                    <a:prstClr val="black"/>
                  </a:solidFill>
                  <a:latin typeface="Meiryo UI"/>
                  <a:ea typeface="Meiryo UI"/>
                </a:rPr>
                <a:t>活動の各カテゴリへの分類</a:t>
              </a:r>
            </a:p>
          </p:txBody>
        </p:sp>
        <p:sp>
          <p:nvSpPr>
            <p:cNvPr id="120" name="テキスト ボックス 119"/>
            <p:cNvSpPr txBox="1"/>
            <p:nvPr/>
          </p:nvSpPr>
          <p:spPr>
            <a:xfrm>
              <a:off x="2633641" y="3999918"/>
              <a:ext cx="3960440" cy="400110"/>
            </a:xfrm>
            <a:prstGeom prst="rect">
              <a:avLst/>
            </a:prstGeom>
            <a:solidFill>
              <a:schemeClr val="bg1"/>
            </a:solidFill>
          </p:spPr>
          <p:txBody>
            <a:bodyPr wrap="square" rtlCol="0">
              <a:spAutoFit/>
            </a:bodyPr>
            <a:lstStyle/>
            <a:p>
              <a:pPr lvl="0"/>
              <a:r>
                <a:rPr lang="ja-JP" altLang="en-US" sz="2000" b="1" dirty="0">
                  <a:solidFill>
                    <a:prstClr val="black"/>
                  </a:solidFill>
                  <a:latin typeface="Meiryo UI"/>
                  <a:ea typeface="Meiryo UI"/>
                </a:rPr>
                <a:t>算定対象範囲の</a:t>
              </a:r>
              <a:r>
                <a:rPr lang="ja-JP" altLang="en-US" sz="2000" b="1" dirty="0" smtClean="0">
                  <a:solidFill>
                    <a:prstClr val="black"/>
                  </a:solidFill>
                  <a:latin typeface="Meiryo UI"/>
                  <a:ea typeface="Meiryo UI"/>
                </a:rPr>
                <a:t>確認</a:t>
              </a:r>
              <a:endParaRPr kumimoji="1" lang="ja-JP" altLang="en-US" dirty="0" smtClean="0">
                <a:latin typeface="+mn-lt"/>
                <a:ea typeface="+mn-ea"/>
              </a:endParaRPr>
            </a:p>
          </p:txBody>
        </p:sp>
        <p:sp>
          <p:nvSpPr>
            <p:cNvPr id="121" name="正方形/長方形 120"/>
            <p:cNvSpPr/>
            <p:nvPr/>
          </p:nvSpPr>
          <p:spPr bwMode="auto">
            <a:xfrm>
              <a:off x="2417617" y="3423854"/>
              <a:ext cx="1368152" cy="648072"/>
            </a:xfrm>
            <a:prstGeom prst="rect">
              <a:avLst/>
            </a:prstGeom>
            <a:solidFill>
              <a:schemeClr val="bg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122" name="テキスト ボックス 121"/>
            <p:cNvSpPr txBox="1"/>
            <p:nvPr/>
          </p:nvSpPr>
          <p:spPr>
            <a:xfrm>
              <a:off x="2417617" y="3320146"/>
              <a:ext cx="7272808" cy="400110"/>
            </a:xfrm>
            <a:prstGeom prst="rect">
              <a:avLst/>
            </a:prstGeom>
            <a:solidFill>
              <a:schemeClr val="bg1"/>
            </a:solidFill>
          </p:spPr>
          <p:txBody>
            <a:bodyPr wrap="square" rtlCol="0">
              <a:spAutoFit/>
            </a:bodyPr>
            <a:lstStyle/>
            <a:p>
              <a:r>
                <a:rPr lang="ja-JP" altLang="en-US" sz="2000" dirty="0" smtClean="0">
                  <a:latin typeface="+mn-ea"/>
                  <a:ea typeface="+mn-ea"/>
                </a:rPr>
                <a:t>サプライチェーン</a:t>
              </a:r>
              <a:r>
                <a:rPr lang="ja-JP" altLang="en-US" sz="2000" dirty="0">
                  <a:latin typeface="+mn-ea"/>
                  <a:ea typeface="+mn-ea"/>
                </a:rPr>
                <a:t>における各活動を、漏れなくカテゴリ</a:t>
              </a:r>
              <a:r>
                <a:rPr lang="en-US" altLang="ja-JP" sz="2000" dirty="0">
                  <a:latin typeface="+mn-ea"/>
                  <a:ea typeface="+mn-ea"/>
                </a:rPr>
                <a:t>1</a:t>
              </a:r>
              <a:r>
                <a:rPr lang="ja-JP" altLang="en-US" sz="2000" dirty="0">
                  <a:latin typeface="+mn-ea"/>
                  <a:ea typeface="+mn-ea"/>
                </a:rPr>
                <a:t>～</a:t>
              </a:r>
              <a:r>
                <a:rPr lang="en-US" altLang="ja-JP" sz="2000" dirty="0">
                  <a:latin typeface="+mn-ea"/>
                  <a:ea typeface="+mn-ea"/>
                </a:rPr>
                <a:t>15</a:t>
              </a:r>
              <a:r>
                <a:rPr lang="ja-JP" altLang="en-US" sz="2000" dirty="0" smtClean="0">
                  <a:latin typeface="+mn-ea"/>
                  <a:ea typeface="+mn-ea"/>
                </a:rPr>
                <a:t>に分類</a:t>
              </a:r>
              <a:endParaRPr kumimoji="1" lang="ja-JP" altLang="en-US" sz="2000" dirty="0" smtClean="0">
                <a:latin typeface="+mn-ea"/>
                <a:ea typeface="+mn-ea"/>
              </a:endParaRPr>
            </a:p>
          </p:txBody>
        </p:sp>
      </p:grpSp>
      <p:sp>
        <p:nvSpPr>
          <p:cNvPr id="125" name="正方形/長方形 124"/>
          <p:cNvSpPr/>
          <p:nvPr/>
        </p:nvSpPr>
        <p:spPr bwMode="auto">
          <a:xfrm>
            <a:off x="1841553" y="5104036"/>
            <a:ext cx="1944216" cy="849635"/>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126" name="テキスト ボックス 125"/>
          <p:cNvSpPr txBox="1"/>
          <p:nvPr/>
        </p:nvSpPr>
        <p:spPr>
          <a:xfrm>
            <a:off x="1807645" y="5107840"/>
            <a:ext cx="8208789" cy="643533"/>
          </a:xfrm>
          <a:prstGeom prst="rect">
            <a:avLst/>
          </a:prstGeom>
          <a:solidFill>
            <a:schemeClr val="bg1"/>
          </a:solidFill>
        </p:spPr>
        <p:txBody>
          <a:bodyPr wrap="square" rtlCol="0">
            <a:spAutoFit/>
          </a:bodyPr>
          <a:lstStyle/>
          <a:p>
            <a:r>
              <a:rPr lang="ja-JP" altLang="en-US" sz="2000" dirty="0" smtClean="0">
                <a:latin typeface="+mn-ea"/>
                <a:ea typeface="+mn-ea"/>
              </a:rPr>
              <a:t>サプライチェーン</a:t>
            </a:r>
            <a:r>
              <a:rPr lang="ja-JP" altLang="en-US" sz="2000" dirty="0">
                <a:latin typeface="+mn-ea"/>
                <a:ea typeface="+mn-ea"/>
              </a:rPr>
              <a:t>排出量の算定の際には、グループ単位を自社と</a:t>
            </a:r>
            <a:r>
              <a:rPr lang="ja-JP" altLang="en-US" sz="2000" dirty="0" smtClean="0">
                <a:latin typeface="+mn-ea"/>
                <a:ea typeface="+mn-ea"/>
              </a:rPr>
              <a:t>とらえて算定</a:t>
            </a:r>
            <a:r>
              <a:rPr lang="ja-JP" altLang="en-US" sz="2000" dirty="0">
                <a:latin typeface="+mn-ea"/>
                <a:ea typeface="+mn-ea"/>
              </a:rPr>
              <a:t>する必要が</a:t>
            </a:r>
            <a:r>
              <a:rPr lang="ja-JP" altLang="en-US" sz="2000" dirty="0" smtClean="0">
                <a:latin typeface="+mn-ea"/>
                <a:ea typeface="+mn-ea"/>
              </a:rPr>
              <a:t>ある</a:t>
            </a:r>
            <a:endParaRPr kumimoji="1" lang="ja-JP" altLang="en-US" sz="2000" dirty="0" smtClean="0">
              <a:latin typeface="+mn-ea"/>
              <a:ea typeface="+mn-ea"/>
            </a:endParaRPr>
          </a:p>
        </p:txBody>
      </p:sp>
      <p:sp>
        <p:nvSpPr>
          <p:cNvPr id="127" name="テキスト ボックス 126"/>
          <p:cNvSpPr txBox="1"/>
          <p:nvPr/>
        </p:nvSpPr>
        <p:spPr>
          <a:xfrm>
            <a:off x="1913561" y="5815368"/>
            <a:ext cx="3960440" cy="400110"/>
          </a:xfrm>
          <a:prstGeom prst="rect">
            <a:avLst/>
          </a:prstGeom>
          <a:solidFill>
            <a:schemeClr val="bg1"/>
          </a:solidFill>
        </p:spPr>
        <p:txBody>
          <a:bodyPr wrap="square" rtlCol="0">
            <a:spAutoFit/>
          </a:bodyPr>
          <a:lstStyle/>
          <a:p>
            <a:pPr lvl="0"/>
            <a:r>
              <a:rPr lang="ja-JP" altLang="en-US" sz="2000" b="1" dirty="0" smtClean="0">
                <a:solidFill>
                  <a:prstClr val="black"/>
                </a:solidFill>
                <a:latin typeface="Meiryo UI"/>
                <a:ea typeface="Meiryo UI"/>
              </a:rPr>
              <a:t>算定目標の設定</a:t>
            </a:r>
            <a:endParaRPr kumimoji="1" lang="ja-JP" altLang="en-US" dirty="0" smtClean="0">
              <a:latin typeface="+mn-lt"/>
              <a:ea typeface="+mn-ea"/>
            </a:endParaRPr>
          </a:p>
        </p:txBody>
      </p:sp>
      <p:sp>
        <p:nvSpPr>
          <p:cNvPr id="23" name="テキスト ボックス 22"/>
          <p:cNvSpPr txBox="1"/>
          <p:nvPr/>
        </p:nvSpPr>
        <p:spPr>
          <a:xfrm>
            <a:off x="426107" y="7248655"/>
            <a:ext cx="9648948" cy="246221"/>
          </a:xfrm>
          <a:prstGeom prst="rect">
            <a:avLst/>
          </a:prstGeom>
          <a:noFill/>
        </p:spPr>
        <p:txBody>
          <a:bodyPr wrap="square" rtlCol="0">
            <a:spAutoFit/>
          </a:bodyPr>
          <a:lstStyle/>
          <a:p>
            <a:pPr fontAlgn="base">
              <a:spcBef>
                <a:spcPct val="0"/>
              </a:spcBef>
              <a:spcAft>
                <a:spcPct val="0"/>
              </a:spcAft>
            </a:pPr>
            <a:r>
              <a:rPr lang="en-US" altLang="ja-JP" sz="1000" dirty="0" smtClean="0">
                <a:solidFill>
                  <a:prstClr val="black"/>
                </a:solidFill>
                <a:latin typeface="Meiryo UI"/>
              </a:rPr>
              <a:t>[</a:t>
            </a:r>
            <a:r>
              <a:rPr lang="ja-JP" altLang="en-US" sz="1000" dirty="0" smtClean="0">
                <a:solidFill>
                  <a:prstClr val="black"/>
                </a:solidFill>
                <a:latin typeface="Meiryo UI"/>
              </a:rPr>
              <a:t>出所</a:t>
            </a:r>
            <a:r>
              <a:rPr lang="en-US" altLang="ja-JP" sz="1000" dirty="0" smtClean="0">
                <a:solidFill>
                  <a:prstClr val="black"/>
                </a:solidFill>
                <a:latin typeface="Meiryo UI"/>
              </a:rPr>
              <a:t>] </a:t>
            </a:r>
            <a:r>
              <a:rPr lang="ja-JP" altLang="en-US" sz="1000" dirty="0" smtClean="0">
                <a:solidFill>
                  <a:prstClr val="black"/>
                </a:solidFill>
                <a:latin typeface="Meiryo UI"/>
              </a:rPr>
              <a:t>環境省「サプライチェーン</a:t>
            </a:r>
            <a:r>
              <a:rPr lang="ja-JP" altLang="en-US" sz="1000" dirty="0" smtClean="0">
                <a:solidFill>
                  <a:prstClr val="black"/>
                </a:solidFill>
                <a:latin typeface="Meiryo UI"/>
              </a:rPr>
              <a:t>排出量算定の</a:t>
            </a:r>
            <a:r>
              <a:rPr lang="ja-JP" altLang="en-US" sz="1000" dirty="0" smtClean="0">
                <a:solidFill>
                  <a:prstClr val="black"/>
                </a:solidFill>
                <a:latin typeface="Meiryo UI"/>
              </a:rPr>
              <a:t>考え方</a:t>
            </a:r>
            <a:r>
              <a:rPr lang="ja-JP" altLang="en-US" sz="1000" dirty="0" smtClean="0">
                <a:solidFill>
                  <a:prstClr val="black"/>
                </a:solidFill>
                <a:latin typeface="Meiryo UI"/>
              </a:rPr>
              <a:t>」（</a:t>
            </a:r>
            <a:r>
              <a:rPr lang="ja-JP" altLang="en-US" sz="1000" dirty="0" smtClean="0">
                <a:solidFill>
                  <a:prstClr val="black"/>
                </a:solidFill>
                <a:latin typeface="Meiryo UI"/>
              </a:rPr>
              <a:t>パンフレット）</a:t>
            </a:r>
            <a:r>
              <a:rPr lang="en-US" altLang="ja-JP" sz="1000" dirty="0" smtClean="0">
                <a:solidFill>
                  <a:prstClr val="black"/>
                </a:solidFill>
              </a:rPr>
              <a:t>(</a:t>
            </a:r>
            <a:r>
              <a:rPr lang="en-US" altLang="ja-JP" sz="1000" dirty="0">
                <a:solidFill>
                  <a:prstClr val="black"/>
                </a:solidFill>
              </a:rPr>
              <a:t>https://www.env.go.jp/earth/ondanka/supply_chain/gvc/estimate.html)</a:t>
            </a:r>
            <a:endParaRPr lang="ja-JP" altLang="en-US" sz="1000" dirty="0" smtClean="0">
              <a:solidFill>
                <a:prstClr val="black"/>
              </a:solidFill>
              <a:latin typeface="Meiryo UI"/>
            </a:endParaRPr>
          </a:p>
        </p:txBody>
      </p:sp>
    </p:spTree>
    <p:extLst>
      <p:ext uri="{BB962C8B-B14F-4D97-AF65-F5344CB8AC3E}">
        <p14:creationId xmlns:p14="http://schemas.microsoft.com/office/powerpoint/2010/main" val="604978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サプライチェーン排出量算定に必要な資料</a:t>
            </a:r>
            <a:endParaRPr kumimoji="1" lang="ja-JP" altLang="en-US" dirty="0"/>
          </a:p>
        </p:txBody>
      </p:sp>
      <p:sp>
        <p:nvSpPr>
          <p:cNvPr id="6" name="コンテンツ プレースホルダー 2"/>
          <p:cNvSpPr>
            <a:spLocks noGrp="1"/>
          </p:cNvSpPr>
          <p:nvPr>
            <p:ph sz="quarter" idx="12"/>
          </p:nvPr>
        </p:nvSpPr>
        <p:spPr>
          <a:xfrm>
            <a:off x="161925" y="1110920"/>
            <a:ext cx="10367963" cy="942717"/>
          </a:xfrm>
        </p:spPr>
        <p:txBody>
          <a:bodyPr/>
          <a:lstStyle/>
          <a:p>
            <a:pPr marL="273050" indent="-273050"/>
            <a:r>
              <a:rPr lang="en-US" altLang="ja-JP" dirty="0"/>
              <a:t>Web</a:t>
            </a:r>
            <a:r>
              <a:rPr lang="ja-JP" altLang="en-US" dirty="0"/>
              <a:t>サイト 環境省「グリーン・バリューチェーンプラットフォーム」に掲載</a:t>
            </a:r>
            <a:r>
              <a:rPr lang="en-US" altLang="ja-JP" dirty="0"/>
              <a:t>(http://www.env.go.jp/earth/ondanka/supply_chain/gvc/)</a:t>
            </a:r>
          </a:p>
        </p:txBody>
      </p:sp>
      <p:graphicFrame>
        <p:nvGraphicFramePr>
          <p:cNvPr id="5" name="表 4"/>
          <p:cNvGraphicFramePr>
            <a:graphicFrameLocks noGrp="1"/>
          </p:cNvGraphicFramePr>
          <p:nvPr>
            <p:extLst>
              <p:ext uri="{D42A27DB-BD31-4B8C-83A1-F6EECF244321}">
                <p14:modId xmlns:p14="http://schemas.microsoft.com/office/powerpoint/2010/main" val="4034038737"/>
              </p:ext>
            </p:extLst>
          </p:nvPr>
        </p:nvGraphicFramePr>
        <p:xfrm>
          <a:off x="507905" y="2232291"/>
          <a:ext cx="9648949" cy="5120640"/>
        </p:xfrm>
        <a:graphic>
          <a:graphicData uri="http://schemas.openxmlformats.org/drawingml/2006/table">
            <a:tbl>
              <a:tblPr firstCol="1" bandCol="1"/>
              <a:tblGrid>
                <a:gridCol w="2304256">
                  <a:extLst>
                    <a:ext uri="{9D8B030D-6E8A-4147-A177-3AD203B41FA5}">
                      <a16:colId xmlns:a16="http://schemas.microsoft.com/office/drawing/2014/main" val="20000"/>
                    </a:ext>
                  </a:extLst>
                </a:gridCol>
                <a:gridCol w="7344693">
                  <a:extLst>
                    <a:ext uri="{9D8B030D-6E8A-4147-A177-3AD203B41FA5}">
                      <a16:colId xmlns:a16="http://schemas.microsoft.com/office/drawing/2014/main" val="20001"/>
                    </a:ext>
                  </a:extLst>
                </a:gridCol>
              </a:tblGrid>
              <a:tr h="612656">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基本ガイドライン</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各カテゴリの概要や、基本的な計算式を示したもの</a:t>
                      </a:r>
                      <a:endPar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カテゴリの中で複数の算定方法が考えられる場合、複数の算定方法を</a:t>
                      </a:r>
                      <a:r>
                        <a:rPr kumimoji="1" lang="ja-JP" altLang="en-US" sz="2400" b="0" u="none" kern="1200" dirty="0" smtClean="0">
                          <a:solidFill>
                            <a:schemeClr val="tx1"/>
                          </a:solidFill>
                          <a:latin typeface="+mj-ea"/>
                          <a:ea typeface="+mn-ea"/>
                          <a:cs typeface="Segoe UI" panose="020B0502040204020203" pitchFamily="34" charset="0"/>
                        </a:rPr>
                        <a:t>掲載</a:t>
                      </a:r>
                      <a:endParaRPr kumimoji="1" lang="en-US" altLang="ja-JP" sz="2400" b="0" u="none" kern="1200" dirty="0" smtClean="0">
                        <a:solidFill>
                          <a:schemeClr val="tx1"/>
                        </a:solidFill>
                        <a:latin typeface="+mj-ea"/>
                        <a:ea typeface="+mn-ea"/>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08993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排出原単位</a:t>
                      </a:r>
                      <a:r>
                        <a:rPr kumimoji="1" lang="en-US" altLang="ja-JP" sz="2400" b="1" dirty="0" smtClean="0"/>
                        <a:t/>
                      </a:r>
                      <a:br>
                        <a:rPr kumimoji="1" lang="en-US" altLang="ja-JP" sz="2400" b="1" dirty="0" smtClean="0"/>
                      </a:br>
                      <a:r>
                        <a:rPr kumimoji="1" lang="ja-JP" altLang="en-US" sz="2400" b="1" dirty="0" smtClean="0"/>
                        <a:t>について</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smtClean="0">
                          <a:solidFill>
                            <a:schemeClr val="tx1"/>
                          </a:solidFill>
                          <a:latin typeface="+mj-ea"/>
                          <a:ea typeface="+mn-ea"/>
                          <a:cs typeface="Segoe UI" panose="020B0502040204020203" pitchFamily="34" charset="0"/>
                        </a:rPr>
                        <a:t>排出原単位の考え方や整備方針、使い方、留意点等をまとめたもの。排出原単位データベースの使い方等の詳細を掲載</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08993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排出原単位</a:t>
                      </a:r>
                      <a:r>
                        <a:rPr kumimoji="1" lang="en-US" altLang="ja-JP" sz="2400" b="1" dirty="0" smtClean="0"/>
                        <a:t/>
                      </a:r>
                      <a:br>
                        <a:rPr kumimoji="1" lang="en-US" altLang="ja-JP" sz="2400" b="1" dirty="0" smtClean="0"/>
                      </a:br>
                      <a:r>
                        <a:rPr kumimoji="1" lang="ja-JP" altLang="en-US" sz="2400" b="1" dirty="0" smtClean="0"/>
                        <a:t>データベース</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smtClean="0">
                          <a:solidFill>
                            <a:schemeClr val="tx1"/>
                          </a:solidFill>
                          <a:latin typeface="+mj-ea"/>
                          <a:ea typeface="+mn-ea"/>
                          <a:cs typeface="Segoe UI" panose="020B0502040204020203" pitchFamily="34" charset="0"/>
                        </a:rPr>
                        <a:t>サプライチェーン排出量算定に使用可能な排出原単位を掲載。「サプライチェーンを通じた組織の温室効果ガス排出等の算定のための排出原単位データベース」には、利用可能な海外の排出原単位データベースの一覧も掲載</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08993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算定支援ツール</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smtClean="0">
                          <a:solidFill>
                            <a:schemeClr val="tx1"/>
                          </a:solidFill>
                          <a:latin typeface="+mj-ea"/>
                          <a:ea typeface="+mn-ea"/>
                          <a:cs typeface="Segoe UI" panose="020B0502040204020203" pitchFamily="34" charset="0"/>
                        </a:rPr>
                        <a:t>サプライチェーン排出量算定に活用することができるエクセルファイル。基本ガイドラインにおいて紹介されている全ての算定方法を掲載</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2938305"/>
      </p:ext>
    </p:extLst>
  </p:cSld>
  <p:clrMapOvr>
    <a:masterClrMapping/>
  </p:clrMapOvr>
</p:sld>
</file>

<file path=ppt/theme/theme1.xml><?xml version="1.0" encoding="utf-8"?>
<a:theme xmlns:a="http://schemas.openxmlformats.org/drawingml/2006/main" name="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1323</Words>
  <Application>Microsoft Office PowerPoint</Application>
  <PresentationFormat>ユーザー設定</PresentationFormat>
  <Paragraphs>192</Paragraphs>
  <Slides>8</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HGPｺﾞｼｯｸM</vt:lpstr>
      <vt:lpstr>Meiryo UI</vt:lpstr>
      <vt:lpstr>ＭＳ Ｐゴシック</vt:lpstr>
      <vt:lpstr>メイリオ</vt:lpstr>
      <vt:lpstr>游ゴシック</vt:lpstr>
      <vt:lpstr>Arial</vt:lpstr>
      <vt:lpstr>Segoe UI</vt:lpstr>
      <vt:lpstr>Wingdings</vt:lpstr>
      <vt:lpstr>Office テーマ</vt:lpstr>
      <vt:lpstr>サプライチェーン排出量とは？</vt:lpstr>
      <vt:lpstr>Scope3の15のカテゴリ分類</vt:lpstr>
      <vt:lpstr>サプライチェーン排出量の特徴：削減は各企業でシェアされる</vt:lpstr>
      <vt:lpstr>サプライチェーン排出量算定するメリット 1/2</vt:lpstr>
      <vt:lpstr>サプライチェーン排出量算定するメリット 2/2</vt:lpstr>
      <vt:lpstr>サプライチェーン排出量を用いた情報開示／目標設定</vt:lpstr>
      <vt:lpstr>サプライチェーン排出量の算定の流れ</vt:lpstr>
      <vt:lpstr>サプライチェーン排出量算定に必要な資料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2021-02-26T10:48:20Z</dcterms:created>
  <dcterms:modified xsi:type="dcterms:W3CDTF">2023-03-09T06:22:11Z</dcterms:modified>
</cp:coreProperties>
</file>