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4.xml" ContentType="application/vnd.openxmlformats-officedocument.presentationml.tags+xml"/>
  <Override PartName="/ppt/notesSlides/notesSlide24.xml" ContentType="application/vnd.openxmlformats-officedocument.presentationml.notesSlide+xml"/>
  <Override PartName="/ppt/tags/tag15.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4"/>
    <p:sldMasterId id="2147483658" r:id="rId5"/>
    <p:sldMasterId id="2147483677" r:id="rId6"/>
  </p:sldMasterIdLst>
  <p:notesMasterIdLst>
    <p:notesMasterId r:id="rId124"/>
  </p:notesMasterIdLst>
  <p:sldIdLst>
    <p:sldId id="256" r:id="rId7"/>
    <p:sldId id="258" r:id="rId8"/>
    <p:sldId id="489" r:id="rId9"/>
    <p:sldId id="265" r:id="rId10"/>
    <p:sldId id="662" r:id="rId11"/>
    <p:sldId id="663" r:id="rId12"/>
    <p:sldId id="436" r:id="rId13"/>
    <p:sldId id="437" r:id="rId14"/>
    <p:sldId id="664" r:id="rId15"/>
    <p:sldId id="492" r:id="rId16"/>
    <p:sldId id="493" r:id="rId17"/>
    <p:sldId id="1064" r:id="rId18"/>
    <p:sldId id="440" r:id="rId19"/>
    <p:sldId id="494" r:id="rId20"/>
    <p:sldId id="1048" r:id="rId21"/>
    <p:sldId id="667" r:id="rId22"/>
    <p:sldId id="946" r:id="rId23"/>
    <p:sldId id="1052" r:id="rId24"/>
    <p:sldId id="1041" r:id="rId25"/>
    <p:sldId id="668" r:id="rId26"/>
    <p:sldId id="669" r:id="rId27"/>
    <p:sldId id="670" r:id="rId28"/>
    <p:sldId id="502" r:id="rId29"/>
    <p:sldId id="1053" r:id="rId30"/>
    <p:sldId id="1054" r:id="rId31"/>
    <p:sldId id="1055" r:id="rId32"/>
    <p:sldId id="1056" r:id="rId33"/>
    <p:sldId id="1057" r:id="rId34"/>
    <p:sldId id="1058" r:id="rId35"/>
    <p:sldId id="671" r:id="rId36"/>
    <p:sldId id="504" r:id="rId37"/>
    <p:sldId id="672" r:id="rId38"/>
    <p:sldId id="509" r:id="rId39"/>
    <p:sldId id="673" r:id="rId40"/>
    <p:sldId id="511" r:id="rId41"/>
    <p:sldId id="674" r:id="rId42"/>
    <p:sldId id="513" r:id="rId43"/>
    <p:sldId id="675" r:id="rId44"/>
    <p:sldId id="515" r:id="rId45"/>
    <p:sldId id="516" r:id="rId46"/>
    <p:sldId id="518" r:id="rId47"/>
    <p:sldId id="1004" r:id="rId48"/>
    <p:sldId id="1020" r:id="rId49"/>
    <p:sldId id="1042" r:id="rId50"/>
    <p:sldId id="1067" r:id="rId51"/>
    <p:sldId id="1068" r:id="rId52"/>
    <p:sldId id="1044" r:id="rId53"/>
    <p:sldId id="1023" r:id="rId54"/>
    <p:sldId id="1062" r:id="rId55"/>
    <p:sldId id="1063" r:id="rId56"/>
    <p:sldId id="563" r:id="rId57"/>
    <p:sldId id="676" r:id="rId58"/>
    <p:sldId id="947" r:id="rId59"/>
    <p:sldId id="949" r:id="rId60"/>
    <p:sldId id="970" r:id="rId61"/>
    <p:sldId id="677" r:id="rId62"/>
    <p:sldId id="950" r:id="rId63"/>
    <p:sldId id="1028" r:id="rId64"/>
    <p:sldId id="1029" r:id="rId65"/>
    <p:sldId id="963" r:id="rId66"/>
    <p:sldId id="1030" r:id="rId67"/>
    <p:sldId id="1037" r:id="rId68"/>
    <p:sldId id="1024" r:id="rId69"/>
    <p:sldId id="1036" r:id="rId70"/>
    <p:sldId id="1026" r:id="rId71"/>
    <p:sldId id="1027" r:id="rId72"/>
    <p:sldId id="1031" r:id="rId73"/>
    <p:sldId id="1059" r:id="rId74"/>
    <p:sldId id="1061" r:id="rId75"/>
    <p:sldId id="683" r:id="rId76"/>
    <p:sldId id="684" r:id="rId77"/>
    <p:sldId id="685" r:id="rId78"/>
    <p:sldId id="686" r:id="rId79"/>
    <p:sldId id="687" r:id="rId80"/>
    <p:sldId id="991" r:id="rId81"/>
    <p:sldId id="689" r:id="rId82"/>
    <p:sldId id="993" r:id="rId83"/>
    <p:sldId id="992" r:id="rId84"/>
    <p:sldId id="692" r:id="rId85"/>
    <p:sldId id="693" r:id="rId86"/>
    <p:sldId id="694" r:id="rId87"/>
    <p:sldId id="695" r:id="rId88"/>
    <p:sldId id="696" r:id="rId89"/>
    <p:sldId id="697" r:id="rId90"/>
    <p:sldId id="1009" r:id="rId91"/>
    <p:sldId id="1010" r:id="rId92"/>
    <p:sldId id="700" r:id="rId93"/>
    <p:sldId id="701" r:id="rId94"/>
    <p:sldId id="702" r:id="rId95"/>
    <p:sldId id="995" r:id="rId96"/>
    <p:sldId id="1011" r:id="rId97"/>
    <p:sldId id="704" r:id="rId98"/>
    <p:sldId id="996" r:id="rId99"/>
    <p:sldId id="1013" r:id="rId100"/>
    <p:sldId id="998" r:id="rId101"/>
    <p:sldId id="707" r:id="rId102"/>
    <p:sldId id="999" r:id="rId103"/>
    <p:sldId id="709" r:id="rId104"/>
    <p:sldId id="710" r:id="rId105"/>
    <p:sldId id="711" r:id="rId106"/>
    <p:sldId id="1066" r:id="rId107"/>
    <p:sldId id="717" r:id="rId108"/>
    <p:sldId id="718" r:id="rId109"/>
    <p:sldId id="1018" r:id="rId110"/>
    <p:sldId id="1016" r:id="rId111"/>
    <p:sldId id="1017" r:id="rId112"/>
    <p:sldId id="1050" r:id="rId113"/>
    <p:sldId id="1019" r:id="rId114"/>
    <p:sldId id="1065" r:id="rId115"/>
    <p:sldId id="715" r:id="rId116"/>
    <p:sldId id="981" r:id="rId117"/>
    <p:sldId id="909" r:id="rId118"/>
    <p:sldId id="1002" r:id="rId119"/>
    <p:sldId id="1038" r:id="rId120"/>
    <p:sldId id="1003" r:id="rId121"/>
    <p:sldId id="1049" r:id="rId122"/>
    <p:sldId id="611" r:id="rId123"/>
  </p:sldIdLst>
  <p:sldSz cx="10691813" cy="7559675"/>
  <p:notesSz cx="6735763" cy="9866313"/>
  <p:custDataLst>
    <p:tags r:id="rId125"/>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 id="{6E2D3878-0DB5-E121-0612-A25A9EDC54C3}" name="渡邉 愛花/Aika Watanabe" initials="愛渡" userId="S::watanabea@nttdata-strategy.com::178c1cb8-8b11-4be4-9f41-8b218d5b0faa" providerId="AD"/>
  <p188:author id="{6DF1D694-15EE-F4DC-ECD7-A4B99ED8B95B}" name="三浦 弘靖(MIURA Hiroyasu)" initials="弘三" userId="S::HIROYASU_MIURA@env.go.jp::71cf70a3-c824-45ab-bd36-39d31d67b6a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FE5F3"/>
    <a:srgbClr val="F29F66"/>
    <a:srgbClr val="38BEE2"/>
    <a:srgbClr val="009C89"/>
    <a:srgbClr val="0AA08D"/>
    <a:srgbClr val="99D9EA"/>
    <a:srgbClr val="FFC90E"/>
    <a:srgbClr val="B5E61D"/>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50" d="100"/>
          <a:sy n="50" d="100"/>
        </p:scale>
        <p:origin x="142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28" Type="http://schemas.openxmlformats.org/officeDocument/2006/relationships/theme" Target="theme/theme1.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124" Type="http://schemas.openxmlformats.org/officeDocument/2006/relationships/notesMaster" Target="notesMasters/notesMaster1.xml"/><Relationship Id="rId129" Type="http://schemas.openxmlformats.org/officeDocument/2006/relationships/tableStyles" Target="tableStyles.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119" Type="http://schemas.openxmlformats.org/officeDocument/2006/relationships/slide" Target="slides/slide113.xml"/><Relationship Id="rId44" Type="http://schemas.openxmlformats.org/officeDocument/2006/relationships/slide" Target="slides/slide38.xml"/><Relationship Id="rId60" Type="http://schemas.openxmlformats.org/officeDocument/2006/relationships/slide" Target="slides/slide54.xml"/><Relationship Id="rId65" Type="http://schemas.openxmlformats.org/officeDocument/2006/relationships/slide" Target="slides/slide59.xml"/><Relationship Id="rId81" Type="http://schemas.openxmlformats.org/officeDocument/2006/relationships/slide" Target="slides/slide75.xml"/><Relationship Id="rId86" Type="http://schemas.openxmlformats.org/officeDocument/2006/relationships/slide" Target="slides/slide80.xml"/><Relationship Id="rId130" Type="http://schemas.microsoft.com/office/2018/10/relationships/authors" Target="authors.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tags" Target="tags/tag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3" Type="http://schemas.openxmlformats.org/officeDocument/2006/relationships/customXml" Target="../customXml/item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27" Type="http://schemas.openxmlformats.org/officeDocument/2006/relationships/viewProps" Target="viewProps.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SBT参加企業（認定取得およびコミット）</c:v>
                </c:pt>
              </c:strCache>
            </c:strRef>
          </c:tx>
          <c:spPr>
            <a:solidFill>
              <a:srgbClr val="009C89"/>
            </a:solidFill>
          </c:spPr>
          <c:dPt>
            <c:idx val="0"/>
            <c:bubble3D val="0"/>
            <c:spPr>
              <a:solidFill>
                <a:srgbClr val="38BEE2"/>
              </a:solidFill>
              <a:ln w="19050">
                <a:solidFill>
                  <a:srgbClr val="FF0000"/>
                </a:solidFill>
              </a:ln>
              <a:effectLst/>
            </c:spPr>
            <c:extLst>
              <c:ext xmlns:c16="http://schemas.microsoft.com/office/drawing/2014/chart" uri="{C3380CC4-5D6E-409C-BE32-E72D297353CC}">
                <c16:uniqueId val="{00000001-5A36-4A12-A285-A3C4F1FF41BE}"/>
              </c:ext>
            </c:extLst>
          </c:dPt>
          <c:dPt>
            <c:idx val="1"/>
            <c:bubble3D val="0"/>
            <c:spPr>
              <a:solidFill>
                <a:srgbClr val="009C89"/>
              </a:solidFill>
              <a:ln w="19050">
                <a:solidFill>
                  <a:schemeClr val="lt1"/>
                </a:solidFill>
              </a:ln>
              <a:effectLst/>
            </c:spPr>
            <c:extLst>
              <c:ext xmlns:c16="http://schemas.microsoft.com/office/drawing/2014/chart" uri="{C3380CC4-5D6E-409C-BE32-E72D297353CC}">
                <c16:uniqueId val="{00000003-5A36-4A12-A285-A3C4F1FF41BE}"/>
              </c:ext>
            </c:extLst>
          </c:dPt>
          <c:dLbls>
            <c:dLbl>
              <c:idx val="0"/>
              <c:layout>
                <c:manualLayout>
                  <c:x val="-3.392108872867025E-4"/>
                  <c:y val="-6.2944563492336944E-3"/>
                </c:manualLayout>
              </c:layout>
              <c:spPr>
                <a:noFill/>
                <a:ln>
                  <a:noFill/>
                </a:ln>
                <a:effectLst/>
              </c:spPr>
              <c:txPr>
                <a:bodyPr rot="0" spcFirstLastPara="1" vertOverflow="ellipsis" vert="horz" wrap="square" lIns="38100" tIns="19050" rIns="38100" bIns="19050" anchor="ctr" anchorCtr="1">
                  <a:noAutofit/>
                </a:bodyPr>
                <a:lstStyle/>
                <a:p>
                  <a:pPr>
                    <a:defRPr lang="ja-JP" sz="1400" b="1"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0"/>
              <c:showBubbleSize val="0"/>
              <c:extLst>
                <c:ext xmlns:c15="http://schemas.microsoft.com/office/drawing/2012/chart" uri="{CE6537A1-D6FC-4f65-9D91-7224C49458BB}">
                  <c15:layout>
                    <c:manualLayout>
                      <c:w val="0.14438527686461763"/>
                      <c:h val="0.10847797078082402"/>
                    </c:manualLayout>
                  </c15:layout>
                </c:ext>
                <c:ext xmlns:c16="http://schemas.microsoft.com/office/drawing/2014/chart" uri="{C3380CC4-5D6E-409C-BE32-E72D297353CC}">
                  <c16:uniqueId val="{00000001-5A36-4A12-A285-A3C4F1FF41BE}"/>
                </c:ext>
              </c:extLst>
            </c:dLbl>
            <c:dLbl>
              <c:idx val="1"/>
              <c:layout>
                <c:manualLayout>
                  <c:x val="0.22019463953250715"/>
                  <c:y val="-0.25085128812881974"/>
                </c:manualLayout>
              </c:layout>
              <c:spPr>
                <a:noFill/>
                <a:ln>
                  <a:noFill/>
                </a:ln>
                <a:effectLst/>
              </c:spPr>
              <c:txPr>
                <a:bodyPr rot="0" spcFirstLastPara="1" vertOverflow="ellipsis" vert="horz" wrap="square" lIns="38100" tIns="19050" rIns="38100" bIns="19050" anchor="ctr" anchorCtr="1">
                  <a:spAutoFit/>
                </a:bodyPr>
                <a:lstStyle/>
                <a:p>
                  <a:pPr>
                    <a:defRPr lang="ja-JP" sz="1400" b="1"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0"/>
              <c:showBubbleSize val="0"/>
              <c:extLst>
                <c:ext xmlns:c15="http://schemas.microsoft.com/office/drawing/2012/chart" uri="{CE6537A1-D6FC-4f65-9D91-7224C49458BB}">
                  <c15:layout>
                    <c:manualLayout>
                      <c:w val="0.30212995594259973"/>
                      <c:h val="0.17058146740058319"/>
                    </c:manualLayout>
                  </c15:layout>
                </c:ext>
                <c:ext xmlns:c16="http://schemas.microsoft.com/office/drawing/2014/chart" uri="{C3380CC4-5D6E-409C-BE32-E72D297353CC}">
                  <c16:uniqueId val="{00000003-5A36-4A12-A285-A3C4F1FF41BE}"/>
                </c:ext>
              </c:extLst>
            </c:dLbl>
            <c:spPr>
              <a:noFill/>
              <a:ln>
                <a:noFill/>
              </a:ln>
              <a:effectLst/>
            </c:spPr>
            <c:txPr>
              <a:bodyPr rot="0" spcFirstLastPara="1" vertOverflow="ellipsis" vert="horz" wrap="square" lIns="38100" tIns="19050" rIns="38100" bIns="19050" anchor="ctr" anchorCtr="1">
                <a:spAutoFit/>
              </a:bodyPr>
              <a:lstStyle/>
              <a:p>
                <a:pPr>
                  <a:defRPr lang="ja-JP" sz="14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日本</c:v>
                </c:pt>
                <c:pt idx="1">
                  <c:v>世界全体</c:v>
                </c:pt>
              </c:strCache>
            </c:strRef>
          </c:cat>
          <c:val>
            <c:numRef>
              <c:f>Sheet1!$B$2:$B$3</c:f>
              <c:numCache>
                <c:formatCode>#,##0</c:formatCode>
                <c:ptCount val="2"/>
                <c:pt idx="0">
                  <c:v>2351</c:v>
                </c:pt>
                <c:pt idx="1">
                  <c:v>12856</c:v>
                </c:pt>
              </c:numCache>
            </c:numRef>
          </c:val>
          <c:extLst>
            <c:ext xmlns:c16="http://schemas.microsoft.com/office/drawing/2014/chart" uri="{C3380CC4-5D6E-409C-BE32-E72D297353CC}">
              <c16:uniqueId val="{00000004-5A36-4A12-A285-A3C4F1FF41BE}"/>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67476327822363669"/>
          <c:y val="0.27154279794671865"/>
          <c:w val="0.29865158448093071"/>
          <c:h val="0.35928875986907305"/>
        </c:manualLayout>
      </c:layout>
      <c:overlay val="0"/>
      <c:spPr>
        <a:noFill/>
        <a:ln>
          <a:noFill/>
        </a:ln>
        <a:effectLst/>
      </c:spPr>
      <c:txPr>
        <a:bodyPr rot="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067649416323051E-2"/>
          <c:y val="0.13457242624397692"/>
          <c:w val="0.90399218876578968"/>
          <c:h val="0.70716134141231846"/>
        </c:manualLayout>
      </c:layout>
      <c:barChart>
        <c:barDir val="col"/>
        <c:grouping val="stacked"/>
        <c:varyColors val="0"/>
        <c:ser>
          <c:idx val="0"/>
          <c:order val="0"/>
          <c:tx>
            <c:strRef>
              <c:f>Sheet1!$B$1</c:f>
              <c:strCache>
                <c:ptCount val="1"/>
                <c:pt idx="0">
                  <c:v>認定取得企業数</c:v>
                </c:pt>
              </c:strCache>
            </c:strRef>
          </c:tx>
          <c:spPr>
            <a:solidFill>
              <a:srgbClr val="FFC000"/>
            </a:solidFill>
            <a:ln>
              <a:noFill/>
            </a:ln>
            <a:effectLst/>
          </c:spPr>
          <c:invertIfNegative val="0"/>
          <c:dLbls>
            <c:dLbl>
              <c:idx val="0"/>
              <c:layout>
                <c:manualLayout>
                  <c:x val="0"/>
                  <c:y val="-1.336302801585128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06E-4061-BCB3-1726D7A25A54}"/>
                </c:ext>
              </c:extLst>
            </c:dLbl>
            <c:dLbl>
              <c:idx val="1"/>
              <c:layout>
                <c:manualLayout>
                  <c:x val="0"/>
                  <c:y val="-1.336302801585128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06E-4061-BCB3-1726D7A25A54}"/>
                </c:ext>
              </c:extLst>
            </c:dLbl>
            <c:dLbl>
              <c:idx val="2"/>
              <c:layout>
                <c:manualLayout>
                  <c:x val="5.4327861155953582E-3"/>
                  <c:y val="-1.069042241268093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06E-4061-BCB3-1726D7A25A54}"/>
                </c:ext>
              </c:extLst>
            </c:dLbl>
            <c:dLbl>
              <c:idx val="3"/>
              <c:layout>
                <c:manualLayout>
                  <c:x val="-4.9799964099522571E-17"/>
                  <c:y val="-1.336302801585118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06E-4061-BCB3-1726D7A25A54}"/>
                </c:ext>
              </c:extLst>
            </c:dLbl>
            <c:dLbl>
              <c:idx val="4"/>
              <c:layout>
                <c:manualLayout>
                  <c:x val="-4.9799964099522571E-17"/>
                  <c:y val="-1.603563361902164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06E-4061-BCB3-1726D7A25A54}"/>
                </c:ext>
              </c:extLst>
            </c:dLbl>
            <c:dLbl>
              <c:idx val="5"/>
              <c:layout>
                <c:manualLayout>
                  <c:x val="0"/>
                  <c:y val="-1.06904224126810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06E-4061-BCB3-1726D7A25A54}"/>
                </c:ext>
              </c:extLst>
            </c:dLbl>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~2015.3</c:v>
                </c:pt>
                <c:pt idx="1">
                  <c:v>~2016.3</c:v>
                </c:pt>
                <c:pt idx="2">
                  <c:v>~2017.3</c:v>
                </c:pt>
                <c:pt idx="3">
                  <c:v>~2018.3</c:v>
                </c:pt>
                <c:pt idx="4">
                  <c:v>~2019.3</c:v>
                </c:pt>
                <c:pt idx="5">
                  <c:v>~2020.3</c:v>
                </c:pt>
                <c:pt idx="6">
                  <c:v>~2021.3</c:v>
                </c:pt>
                <c:pt idx="7">
                  <c:v>~2022.3</c:v>
                </c:pt>
                <c:pt idx="8">
                  <c:v>~2023.3</c:v>
                </c:pt>
                <c:pt idx="9">
                  <c:v>~2024.3</c:v>
                </c:pt>
                <c:pt idx="10">
                  <c:v>~2025.3</c:v>
                </c:pt>
                <c:pt idx="11">
                  <c:v>~2026.3</c:v>
                </c:pt>
              </c:strCache>
            </c:strRef>
          </c:cat>
          <c:val>
            <c:numRef>
              <c:f>Sheet1!$B$2:$B$13</c:f>
              <c:numCache>
                <c:formatCode>#,##0</c:formatCode>
                <c:ptCount val="12"/>
                <c:pt idx="0">
                  <c:v>17</c:v>
                </c:pt>
                <c:pt idx="1">
                  <c:v>12</c:v>
                </c:pt>
                <c:pt idx="2">
                  <c:v>40</c:v>
                </c:pt>
                <c:pt idx="3">
                  <c:v>97</c:v>
                </c:pt>
                <c:pt idx="4">
                  <c:v>191</c:v>
                </c:pt>
                <c:pt idx="5">
                  <c:v>348</c:v>
                </c:pt>
                <c:pt idx="6">
                  <c:v>642</c:v>
                </c:pt>
                <c:pt idx="7">
                  <c:v>1237</c:v>
                </c:pt>
                <c:pt idx="8">
                  <c:v>2256</c:v>
                </c:pt>
                <c:pt idx="9">
                  <c:v>4779</c:v>
                </c:pt>
                <c:pt idx="10">
                  <c:v>7469</c:v>
                </c:pt>
                <c:pt idx="11">
                  <c:v>10494</c:v>
                </c:pt>
              </c:numCache>
            </c:numRef>
          </c:val>
          <c:extLst>
            <c:ext xmlns:c16="http://schemas.microsoft.com/office/drawing/2014/chart" uri="{C3380CC4-5D6E-409C-BE32-E72D297353CC}">
              <c16:uniqueId val="{00000000-F06E-4061-BCB3-1726D7A25A54}"/>
            </c:ext>
          </c:extLst>
        </c:ser>
        <c:ser>
          <c:idx val="1"/>
          <c:order val="1"/>
          <c:tx>
            <c:strRef>
              <c:f>Sheet1!$C$1</c:f>
              <c:strCache>
                <c:ptCount val="1"/>
                <c:pt idx="0">
                  <c:v>コミットメント中の企業数</c:v>
                </c:pt>
              </c:strCache>
            </c:strRef>
          </c:tx>
          <c:spPr>
            <a:solidFill>
              <a:schemeClr val="bg1">
                <a:lumMod val="85000"/>
              </a:schemeClr>
            </a:solidFill>
            <a:ln>
              <a:noFill/>
            </a:ln>
            <a:effectLst/>
          </c:spPr>
          <c:invertIfNegative val="0"/>
          <c:dLbls>
            <c:dLbl>
              <c:idx val="0"/>
              <c:layout>
                <c:manualLayout>
                  <c:x val="-1.2449991024880643E-17"/>
                  <c:y val="-5.879732326974566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06E-4061-BCB3-1726D7A25A54}"/>
                </c:ext>
              </c:extLst>
            </c:dLbl>
            <c:dLbl>
              <c:idx val="1"/>
              <c:layout>
                <c:manualLayout>
                  <c:x val="0"/>
                  <c:y val="-5.345211206340524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06E-4061-BCB3-1726D7A25A54}"/>
                </c:ext>
              </c:extLst>
            </c:dLbl>
            <c:dLbl>
              <c:idx val="2"/>
              <c:layout>
                <c:manualLayout>
                  <c:x val="-4.9799964099522571E-17"/>
                  <c:y val="-4.810690085706463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06E-4061-BCB3-1726D7A25A54}"/>
                </c:ext>
              </c:extLst>
            </c:dLbl>
            <c:dLbl>
              <c:idx val="3"/>
              <c:layout>
                <c:manualLayout>
                  <c:x val="0"/>
                  <c:y val="-4.008908404755395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06E-4061-BCB3-1726D7A25A54}"/>
                </c:ext>
              </c:extLst>
            </c:dLbl>
            <c:dLbl>
              <c:idx val="4"/>
              <c:layout>
                <c:manualLayout>
                  <c:x val="-4.9799964099522571E-17"/>
                  <c:y val="-3.474387284121344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06E-4061-BCB3-1726D7A25A54}"/>
                </c:ext>
              </c:extLst>
            </c:dLbl>
            <c:dLbl>
              <c:idx val="5"/>
              <c:layout>
                <c:manualLayout>
                  <c:x val="0"/>
                  <c:y val="-3.207126723804308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06E-4061-BCB3-1726D7A25A54}"/>
                </c:ext>
              </c:extLst>
            </c:dLbl>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Sheet1!$A$2:$A$13</c:f>
              <c:strCache>
                <c:ptCount val="12"/>
                <c:pt idx="0">
                  <c:v>~2015.3</c:v>
                </c:pt>
                <c:pt idx="1">
                  <c:v>~2016.3</c:v>
                </c:pt>
                <c:pt idx="2">
                  <c:v>~2017.3</c:v>
                </c:pt>
                <c:pt idx="3">
                  <c:v>~2018.3</c:v>
                </c:pt>
                <c:pt idx="4">
                  <c:v>~2019.3</c:v>
                </c:pt>
                <c:pt idx="5">
                  <c:v>~2020.3</c:v>
                </c:pt>
                <c:pt idx="6">
                  <c:v>~2021.3</c:v>
                </c:pt>
                <c:pt idx="7">
                  <c:v>~2022.3</c:v>
                </c:pt>
                <c:pt idx="8">
                  <c:v>~2023.3</c:v>
                </c:pt>
                <c:pt idx="9">
                  <c:v>~2024.3</c:v>
                </c:pt>
                <c:pt idx="10">
                  <c:v>~2025.3</c:v>
                </c:pt>
                <c:pt idx="11">
                  <c:v>~2026.3</c:v>
                </c:pt>
              </c:strCache>
            </c:strRef>
          </c:cat>
          <c:val>
            <c:numRef>
              <c:f>Sheet1!$C$2:$C$13</c:f>
              <c:numCache>
                <c:formatCode>#,##0</c:formatCode>
                <c:ptCount val="12"/>
                <c:pt idx="0">
                  <c:v>0</c:v>
                </c:pt>
                <c:pt idx="1">
                  <c:v>89</c:v>
                </c:pt>
                <c:pt idx="2">
                  <c:v>166</c:v>
                </c:pt>
                <c:pt idx="3">
                  <c:v>272</c:v>
                </c:pt>
                <c:pt idx="4">
                  <c:v>350</c:v>
                </c:pt>
                <c:pt idx="5">
                  <c:v>493</c:v>
                </c:pt>
                <c:pt idx="6">
                  <c:v>668</c:v>
                </c:pt>
                <c:pt idx="7">
                  <c:v>1434</c:v>
                </c:pt>
                <c:pt idx="8">
                  <c:v>2554</c:v>
                </c:pt>
                <c:pt idx="9">
                  <c:v>2926</c:v>
                </c:pt>
                <c:pt idx="10">
                  <c:v>2827</c:v>
                </c:pt>
                <c:pt idx="11">
                  <c:v>2362</c:v>
                </c:pt>
              </c:numCache>
            </c:numRef>
          </c:val>
          <c:extLst>
            <c:ext xmlns:c16="http://schemas.microsoft.com/office/drawing/2014/chart" uri="{C3380CC4-5D6E-409C-BE32-E72D297353CC}">
              <c16:uniqueId val="{00000001-F06E-4061-BCB3-1726D7A25A54}"/>
            </c:ext>
          </c:extLst>
        </c:ser>
        <c:dLbls>
          <c:dLblPos val="ctr"/>
          <c:showLegendKey val="0"/>
          <c:showVal val="1"/>
          <c:showCatName val="0"/>
          <c:showSerName val="0"/>
          <c:showPercent val="0"/>
          <c:showBubbleSize val="0"/>
        </c:dLbls>
        <c:gapWidth val="150"/>
        <c:overlap val="100"/>
        <c:axId val="1197203199"/>
        <c:axId val="1197199839"/>
      </c:barChart>
      <c:catAx>
        <c:axId val="11972031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1197199839"/>
        <c:crosses val="autoZero"/>
        <c:auto val="1"/>
        <c:lblAlgn val="ctr"/>
        <c:lblOffset val="100"/>
        <c:noMultiLvlLbl val="0"/>
      </c:catAx>
      <c:valAx>
        <c:axId val="119719983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119720319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067649416323051E-2"/>
          <c:y val="0.13457242624397692"/>
          <c:w val="0.90399218876578968"/>
          <c:h val="0.70716134141231846"/>
        </c:manualLayout>
      </c:layout>
      <c:barChart>
        <c:barDir val="col"/>
        <c:grouping val="stacked"/>
        <c:varyColors val="0"/>
        <c:ser>
          <c:idx val="0"/>
          <c:order val="0"/>
          <c:tx>
            <c:strRef>
              <c:f>Sheet1!$B$1</c:f>
              <c:strCache>
                <c:ptCount val="1"/>
                <c:pt idx="0">
                  <c:v>認定取得企業数</c:v>
                </c:pt>
              </c:strCache>
            </c:strRef>
          </c:tx>
          <c:spPr>
            <a:solidFill>
              <a:srgbClr val="F29F66"/>
            </a:solidFill>
            <a:ln>
              <a:noFill/>
            </a:ln>
            <a:effectLst/>
          </c:spPr>
          <c:invertIfNegative val="0"/>
          <c:dLbls>
            <c:dLbl>
              <c:idx val="0"/>
              <c:layout>
                <c:manualLayout>
                  <c:x val="0"/>
                  <c:y val="-1.603563361902164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810-4660-80C7-550D1F59A765}"/>
                </c:ext>
              </c:extLst>
            </c:dLbl>
            <c:dLbl>
              <c:idx val="1"/>
              <c:layout>
                <c:manualLayout>
                  <c:x val="-2.3618676308256768E-17"/>
                  <c:y val="-1.603563361902164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810-4660-80C7-550D1F59A765}"/>
                </c:ext>
              </c:extLst>
            </c:dLbl>
            <c:dLbl>
              <c:idx val="2"/>
              <c:layout>
                <c:manualLayout>
                  <c:x val="0"/>
                  <c:y val="-1.336302801585128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810-4660-80C7-550D1F59A765}"/>
                </c:ext>
              </c:extLst>
            </c:dLbl>
            <c:dLbl>
              <c:idx val="3"/>
              <c:layout>
                <c:manualLayout>
                  <c:x val="0"/>
                  <c:y val="-1.336302801585148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810-4660-80C7-550D1F59A765}"/>
                </c:ext>
              </c:extLst>
            </c:dLbl>
            <c:dLbl>
              <c:idx val="4"/>
              <c:layout>
                <c:manualLayout>
                  <c:x val="0"/>
                  <c:y val="-1.069042241268093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810-4660-80C7-550D1F59A765}"/>
                </c:ext>
              </c:extLst>
            </c:dLbl>
            <c:dLbl>
              <c:idx val="5"/>
              <c:layout>
                <c:manualLayout>
                  <c:x val="0"/>
                  <c:y val="-8.017816809510870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810-4660-80C7-550D1F59A765}"/>
                </c:ext>
              </c:extLst>
            </c:dLbl>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~2015.3</c:v>
                </c:pt>
                <c:pt idx="1">
                  <c:v>~2016.3</c:v>
                </c:pt>
                <c:pt idx="2">
                  <c:v>~2017.3</c:v>
                </c:pt>
                <c:pt idx="3">
                  <c:v>~2018.3</c:v>
                </c:pt>
                <c:pt idx="4">
                  <c:v>~2019.3</c:v>
                </c:pt>
                <c:pt idx="5">
                  <c:v>~2020.3</c:v>
                </c:pt>
                <c:pt idx="6">
                  <c:v>~2021.3</c:v>
                </c:pt>
                <c:pt idx="7">
                  <c:v>~2022.3</c:v>
                </c:pt>
                <c:pt idx="8">
                  <c:v>~2023.3</c:v>
                </c:pt>
                <c:pt idx="9">
                  <c:v>~2024.3</c:v>
                </c:pt>
                <c:pt idx="10">
                  <c:v>~2025.3</c:v>
                </c:pt>
                <c:pt idx="11">
                  <c:v>~2026.3</c:v>
                </c:pt>
              </c:strCache>
            </c:strRef>
          </c:cat>
          <c:val>
            <c:numRef>
              <c:f>Sheet1!$B$2:$B$13</c:f>
              <c:numCache>
                <c:formatCode>#,##0</c:formatCode>
                <c:ptCount val="12"/>
                <c:pt idx="0">
                  <c:v>0</c:v>
                </c:pt>
                <c:pt idx="1">
                  <c:v>1</c:v>
                </c:pt>
                <c:pt idx="2">
                  <c:v>5</c:v>
                </c:pt>
                <c:pt idx="3">
                  <c:v>15</c:v>
                </c:pt>
                <c:pt idx="4">
                  <c:v>39</c:v>
                </c:pt>
                <c:pt idx="5">
                  <c:v>62</c:v>
                </c:pt>
                <c:pt idx="6">
                  <c:v>95</c:v>
                </c:pt>
                <c:pt idx="7">
                  <c:v>164</c:v>
                </c:pt>
                <c:pt idx="8">
                  <c:v>425</c:v>
                </c:pt>
                <c:pt idx="9">
                  <c:v>904</c:v>
                </c:pt>
                <c:pt idx="10">
                  <c:v>1479</c:v>
                </c:pt>
                <c:pt idx="11">
                  <c:v>2296</c:v>
                </c:pt>
              </c:numCache>
            </c:numRef>
          </c:val>
          <c:extLst>
            <c:ext xmlns:c16="http://schemas.microsoft.com/office/drawing/2014/chart" uri="{C3380CC4-5D6E-409C-BE32-E72D297353CC}">
              <c16:uniqueId val="{00000006-A810-4660-80C7-550D1F59A765}"/>
            </c:ext>
          </c:extLst>
        </c:ser>
        <c:ser>
          <c:idx val="1"/>
          <c:order val="1"/>
          <c:tx>
            <c:strRef>
              <c:f>Sheet1!#REF!</c:f>
              <c:strCache>
                <c:ptCount val="1"/>
                <c:pt idx="0">
                  <c:v>#REF!</c:v>
                </c:pt>
              </c:strCache>
            </c:strRef>
          </c:tx>
          <c:spPr>
            <a:solidFill>
              <a:schemeClr val="accent1">
                <a:lumMod val="40000"/>
                <a:lumOff val="60000"/>
              </a:schemeClr>
            </a:solidFill>
            <a:ln>
              <a:noFill/>
            </a:ln>
            <a:effectLst/>
          </c:spPr>
          <c:invertIfNegative val="0"/>
          <c:dLbls>
            <c:dLbl>
              <c:idx val="0"/>
              <c:layout>
                <c:manualLayout>
                  <c:x val="0"/>
                  <c:y val="-5.077950646023499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810-4660-80C7-550D1F59A765}"/>
                </c:ext>
              </c:extLst>
            </c:dLbl>
            <c:dLbl>
              <c:idx val="1"/>
              <c:layout>
                <c:manualLayout>
                  <c:x val="-2.3618676308256768E-17"/>
                  <c:y val="-5.612471766657540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810-4660-80C7-550D1F59A765}"/>
                </c:ext>
              </c:extLst>
            </c:dLbl>
            <c:dLbl>
              <c:idx val="2"/>
              <c:layout>
                <c:manualLayout>
                  <c:x val="2.7957261503049069E-4"/>
                  <c:y val="-4.810690085706463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810-4660-80C7-550D1F59A765}"/>
                </c:ext>
              </c:extLst>
            </c:dLbl>
            <c:dLbl>
              <c:idx val="3"/>
              <c:layout>
                <c:manualLayout>
                  <c:x val="0"/>
                  <c:y val="-4.276168965072421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810-4660-80C7-550D1F59A765}"/>
                </c:ext>
              </c:extLst>
            </c:dLbl>
            <c:dLbl>
              <c:idx val="4"/>
              <c:layout>
                <c:manualLayout>
                  <c:x val="0"/>
                  <c:y val="-2.939866163487292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810-4660-80C7-550D1F59A765}"/>
                </c:ext>
              </c:extLst>
            </c:dLbl>
            <c:dLbl>
              <c:idx val="5"/>
              <c:layout>
                <c:manualLayout>
                  <c:x val="0"/>
                  <c:y val="-2.405345042853231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810-4660-80C7-550D1F59A765}"/>
                </c:ext>
              </c:extLst>
            </c:dLbl>
            <c:dLbl>
              <c:idx val="6"/>
              <c:layout>
                <c:manualLayout>
                  <c:x val="0"/>
                  <c:y val="-2.405345042853221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810-4660-80C7-550D1F59A765}"/>
                </c:ext>
              </c:extLst>
            </c:dLbl>
            <c:dLbl>
              <c:idx val="7"/>
              <c:layout>
                <c:manualLayout>
                  <c:x val="0"/>
                  <c:y val="-2.138084482536215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810-4660-80C7-550D1F59A765}"/>
                </c:ext>
              </c:extLst>
            </c:dLbl>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Sheet1!$A$2:$A$13</c:f>
              <c:strCache>
                <c:ptCount val="12"/>
                <c:pt idx="0">
                  <c:v>~2015.3</c:v>
                </c:pt>
                <c:pt idx="1">
                  <c:v>~2016.3</c:v>
                </c:pt>
                <c:pt idx="2">
                  <c:v>~2017.3</c:v>
                </c:pt>
                <c:pt idx="3">
                  <c:v>~2018.3</c:v>
                </c:pt>
                <c:pt idx="4">
                  <c:v>~2019.3</c:v>
                </c:pt>
                <c:pt idx="5">
                  <c:v>~2020.3</c:v>
                </c:pt>
                <c:pt idx="6">
                  <c:v>~2021.3</c:v>
                </c:pt>
                <c:pt idx="7">
                  <c:v>~2022.3</c:v>
                </c:pt>
                <c:pt idx="8">
                  <c:v>~2023.3</c:v>
                </c:pt>
                <c:pt idx="9">
                  <c:v>~2024.3</c:v>
                </c:pt>
                <c:pt idx="10">
                  <c:v>~2025.3</c:v>
                </c:pt>
                <c:pt idx="11">
                  <c:v>~2026.3</c:v>
                </c:pt>
              </c:strCache>
            </c:strRef>
          </c:cat>
          <c:val>
            <c:numRef>
              <c:f>Sheet1!$C$2:$C$13</c:f>
              <c:numCache>
                <c:formatCode>#,##0</c:formatCode>
                <c:ptCount val="12"/>
                <c:pt idx="0">
                  <c:v>3</c:v>
                </c:pt>
                <c:pt idx="1">
                  <c:v>6</c:v>
                </c:pt>
                <c:pt idx="2">
                  <c:v>14</c:v>
                </c:pt>
                <c:pt idx="3">
                  <c:v>40</c:v>
                </c:pt>
                <c:pt idx="4">
                  <c:v>34</c:v>
                </c:pt>
                <c:pt idx="5">
                  <c:v>26</c:v>
                </c:pt>
                <c:pt idx="6">
                  <c:v>29</c:v>
                </c:pt>
                <c:pt idx="7">
                  <c:v>38</c:v>
                </c:pt>
                <c:pt idx="8">
                  <c:v>67</c:v>
                </c:pt>
                <c:pt idx="9">
                  <c:v>84</c:v>
                </c:pt>
                <c:pt idx="10">
                  <c:v>84</c:v>
                </c:pt>
                <c:pt idx="11">
                  <c:v>55</c:v>
                </c:pt>
              </c:numCache>
            </c:numRef>
          </c:val>
          <c:extLst>
            <c:ext xmlns:c16="http://schemas.microsoft.com/office/drawing/2014/chart" uri="{C3380CC4-5D6E-409C-BE32-E72D297353CC}">
              <c16:uniqueId val="{0000000D-A810-4660-80C7-550D1F59A765}"/>
            </c:ext>
          </c:extLst>
        </c:ser>
        <c:ser>
          <c:idx val="2"/>
          <c:order val="2"/>
          <c:tx>
            <c:strRef>
              <c:f>Sheet1!$C$1</c:f>
              <c:strCache>
                <c:ptCount val="1"/>
                <c:pt idx="0">
                  <c:v>コミットメント取得企業数</c:v>
                </c:pt>
              </c:strCache>
            </c:strRef>
          </c:tx>
          <c:spPr>
            <a:solidFill>
              <a:schemeClr val="bg1">
                <a:lumMod val="75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1-A810-4660-80C7-550D1F59A765}"/>
                </c:ext>
              </c:extLst>
            </c:dLbl>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~2015.3</c:v>
                </c:pt>
                <c:pt idx="1">
                  <c:v>~2016.3</c:v>
                </c:pt>
                <c:pt idx="2">
                  <c:v>~2017.3</c:v>
                </c:pt>
                <c:pt idx="3">
                  <c:v>~2018.3</c:v>
                </c:pt>
                <c:pt idx="4">
                  <c:v>~2019.3</c:v>
                </c:pt>
                <c:pt idx="5">
                  <c:v>~2020.3</c:v>
                </c:pt>
                <c:pt idx="6">
                  <c:v>~2021.3</c:v>
                </c:pt>
                <c:pt idx="7">
                  <c:v>~2022.3</c:v>
                </c:pt>
                <c:pt idx="8">
                  <c:v>~2023.3</c:v>
                </c:pt>
                <c:pt idx="9">
                  <c:v>~2024.3</c:v>
                </c:pt>
                <c:pt idx="10">
                  <c:v>~2025.3</c:v>
                </c:pt>
                <c:pt idx="11">
                  <c:v>~2026.3</c:v>
                </c:pt>
              </c:strCache>
            </c:strRef>
          </c:cat>
          <c:val>
            <c:numRef>
              <c:f>Sheet1!#REF!</c:f>
              <c:numCache>
                <c:formatCode>General</c:formatCode>
                <c:ptCount val="1"/>
                <c:pt idx="0">
                  <c:v>1</c:v>
                </c:pt>
              </c:numCache>
            </c:numRef>
          </c:val>
          <c:extLst>
            <c:ext xmlns:c16="http://schemas.microsoft.com/office/drawing/2014/chart" uri="{C3380CC4-5D6E-409C-BE32-E72D297353CC}">
              <c16:uniqueId val="{00000010-A810-4660-80C7-550D1F59A765}"/>
            </c:ext>
          </c:extLst>
        </c:ser>
        <c:dLbls>
          <c:dLblPos val="ctr"/>
          <c:showLegendKey val="0"/>
          <c:showVal val="1"/>
          <c:showCatName val="0"/>
          <c:showSerName val="0"/>
          <c:showPercent val="0"/>
          <c:showBubbleSize val="0"/>
        </c:dLbls>
        <c:gapWidth val="150"/>
        <c:overlap val="100"/>
        <c:axId val="1197203199"/>
        <c:axId val="1197199839"/>
      </c:barChart>
      <c:catAx>
        <c:axId val="11972031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1197199839"/>
        <c:crosses val="autoZero"/>
        <c:auto val="1"/>
        <c:lblAlgn val="ctr"/>
        <c:lblOffset val="100"/>
        <c:noMultiLvlLbl val="0"/>
      </c:catAx>
      <c:valAx>
        <c:axId val="119719983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119720319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ofPieChart>
        <c:ofPieType val="bar"/>
        <c:varyColors val="1"/>
        <c:ser>
          <c:idx val="0"/>
          <c:order val="0"/>
          <c:tx>
            <c:strRef>
              <c:f>Sheet1!$B$1</c:f>
              <c:strCache>
                <c:ptCount val="1"/>
                <c:pt idx="0">
                  <c:v>売上高</c:v>
                </c:pt>
              </c:strCache>
            </c:strRef>
          </c:tx>
          <c:dPt>
            <c:idx val="0"/>
            <c:bubble3D val="0"/>
            <c:spPr>
              <a:solidFill>
                <a:schemeClr val="accent2">
                  <a:shade val="40000"/>
                </a:schemeClr>
              </a:solidFill>
              <a:ln>
                <a:noFill/>
              </a:ln>
              <a:effectLst/>
            </c:spPr>
            <c:extLst>
              <c:ext xmlns:c16="http://schemas.microsoft.com/office/drawing/2014/chart" uri="{C3380CC4-5D6E-409C-BE32-E72D297353CC}">
                <c16:uniqueId val="{00000001-5E16-4A2A-A451-FDC3EE76C5A3}"/>
              </c:ext>
            </c:extLst>
          </c:dPt>
          <c:dPt>
            <c:idx val="1"/>
            <c:bubble3D val="0"/>
            <c:spPr>
              <a:solidFill>
                <a:schemeClr val="accent2">
                  <a:shade val="51000"/>
                </a:schemeClr>
              </a:solidFill>
              <a:ln>
                <a:noFill/>
              </a:ln>
              <a:effectLst/>
            </c:spPr>
            <c:extLst>
              <c:ext xmlns:c16="http://schemas.microsoft.com/office/drawing/2014/chart" uri="{C3380CC4-5D6E-409C-BE32-E72D297353CC}">
                <c16:uniqueId val="{00000002-5E16-4A2A-A451-FDC3EE76C5A3}"/>
              </c:ext>
            </c:extLst>
          </c:dPt>
          <c:dPt>
            <c:idx val="2"/>
            <c:bubble3D val="0"/>
            <c:spPr>
              <a:solidFill>
                <a:schemeClr val="accent2">
                  <a:shade val="62000"/>
                </a:schemeClr>
              </a:solidFill>
              <a:ln>
                <a:noFill/>
              </a:ln>
              <a:effectLst/>
            </c:spPr>
            <c:extLst>
              <c:ext xmlns:c16="http://schemas.microsoft.com/office/drawing/2014/chart" uri="{C3380CC4-5D6E-409C-BE32-E72D297353CC}">
                <c16:uniqueId val="{00000003-5E16-4A2A-A451-FDC3EE76C5A3}"/>
              </c:ext>
            </c:extLst>
          </c:dPt>
          <c:dPt>
            <c:idx val="3"/>
            <c:bubble3D val="0"/>
            <c:spPr>
              <a:solidFill>
                <a:schemeClr val="accent2">
                  <a:shade val="73000"/>
                </a:schemeClr>
              </a:solidFill>
              <a:ln>
                <a:noFill/>
              </a:ln>
              <a:effectLst/>
            </c:spPr>
            <c:extLst>
              <c:ext xmlns:c16="http://schemas.microsoft.com/office/drawing/2014/chart" uri="{C3380CC4-5D6E-409C-BE32-E72D297353CC}">
                <c16:uniqueId val="{00000004-5E16-4A2A-A451-FDC3EE76C5A3}"/>
              </c:ext>
            </c:extLst>
          </c:dPt>
          <c:dPt>
            <c:idx val="4"/>
            <c:bubble3D val="0"/>
            <c:spPr>
              <a:solidFill>
                <a:schemeClr val="accent2">
                  <a:shade val="83000"/>
                </a:schemeClr>
              </a:solidFill>
              <a:ln>
                <a:noFill/>
              </a:ln>
              <a:effectLst/>
            </c:spPr>
            <c:extLst>
              <c:ext xmlns:c16="http://schemas.microsoft.com/office/drawing/2014/chart" uri="{C3380CC4-5D6E-409C-BE32-E72D297353CC}">
                <c16:uniqueId val="{00000009-C13E-4309-908F-5886640CD986}"/>
              </c:ext>
            </c:extLst>
          </c:dPt>
          <c:dPt>
            <c:idx val="5"/>
            <c:bubble3D val="0"/>
            <c:spPr>
              <a:solidFill>
                <a:schemeClr val="accent2">
                  <a:shade val="94000"/>
                </a:schemeClr>
              </a:solidFill>
              <a:ln>
                <a:noFill/>
              </a:ln>
              <a:effectLst/>
            </c:spPr>
            <c:extLst>
              <c:ext xmlns:c16="http://schemas.microsoft.com/office/drawing/2014/chart" uri="{C3380CC4-5D6E-409C-BE32-E72D297353CC}">
                <c16:uniqueId val="{0000000B-C13E-4309-908F-5886640CD986}"/>
              </c:ext>
            </c:extLst>
          </c:dPt>
          <c:dPt>
            <c:idx val="6"/>
            <c:bubble3D val="0"/>
            <c:spPr>
              <a:solidFill>
                <a:schemeClr val="accent2">
                  <a:tint val="95000"/>
                </a:schemeClr>
              </a:solidFill>
              <a:ln>
                <a:noFill/>
              </a:ln>
              <a:effectLst/>
            </c:spPr>
            <c:extLst>
              <c:ext xmlns:c16="http://schemas.microsoft.com/office/drawing/2014/chart" uri="{C3380CC4-5D6E-409C-BE32-E72D297353CC}">
                <c16:uniqueId val="{0000000D-C13E-4309-908F-5886640CD986}"/>
              </c:ext>
            </c:extLst>
          </c:dPt>
          <c:dPt>
            <c:idx val="7"/>
            <c:bubble3D val="0"/>
            <c:spPr>
              <a:solidFill>
                <a:schemeClr val="accent2">
                  <a:tint val="84000"/>
                </a:schemeClr>
              </a:solidFill>
              <a:ln>
                <a:noFill/>
              </a:ln>
              <a:effectLst/>
            </c:spPr>
            <c:extLst>
              <c:ext xmlns:c16="http://schemas.microsoft.com/office/drawing/2014/chart" uri="{C3380CC4-5D6E-409C-BE32-E72D297353CC}">
                <c16:uniqueId val="{0000000F-C13E-4309-908F-5886640CD986}"/>
              </c:ext>
            </c:extLst>
          </c:dPt>
          <c:dPt>
            <c:idx val="8"/>
            <c:bubble3D val="0"/>
            <c:spPr>
              <a:solidFill>
                <a:schemeClr val="accent2">
                  <a:tint val="74000"/>
                </a:schemeClr>
              </a:solidFill>
              <a:ln>
                <a:noFill/>
              </a:ln>
              <a:effectLst/>
            </c:spPr>
            <c:extLst>
              <c:ext xmlns:c16="http://schemas.microsoft.com/office/drawing/2014/chart" uri="{C3380CC4-5D6E-409C-BE32-E72D297353CC}">
                <c16:uniqueId val="{00000011-C13E-4309-908F-5886640CD986}"/>
              </c:ext>
            </c:extLst>
          </c:dPt>
          <c:dPt>
            <c:idx val="9"/>
            <c:bubble3D val="0"/>
            <c:spPr>
              <a:solidFill>
                <a:schemeClr val="accent2">
                  <a:tint val="63000"/>
                </a:schemeClr>
              </a:solidFill>
              <a:ln>
                <a:noFill/>
              </a:ln>
              <a:effectLst/>
            </c:spPr>
            <c:extLst>
              <c:ext xmlns:c16="http://schemas.microsoft.com/office/drawing/2014/chart" uri="{C3380CC4-5D6E-409C-BE32-E72D297353CC}">
                <c16:uniqueId val="{00000013-C13E-4309-908F-5886640CD986}"/>
              </c:ext>
            </c:extLst>
          </c:dPt>
          <c:dPt>
            <c:idx val="10"/>
            <c:bubble3D val="0"/>
            <c:spPr>
              <a:solidFill>
                <a:schemeClr val="accent2">
                  <a:tint val="52000"/>
                </a:schemeClr>
              </a:solidFill>
              <a:ln>
                <a:noFill/>
              </a:ln>
              <a:effectLst/>
            </c:spPr>
            <c:extLst>
              <c:ext xmlns:c16="http://schemas.microsoft.com/office/drawing/2014/chart" uri="{C3380CC4-5D6E-409C-BE32-E72D297353CC}">
                <c16:uniqueId val="{00000015-C13E-4309-908F-5886640CD986}"/>
              </c:ext>
            </c:extLst>
          </c:dPt>
          <c:dPt>
            <c:idx val="11"/>
            <c:bubble3D val="0"/>
            <c:spPr>
              <a:solidFill>
                <a:schemeClr val="accent2">
                  <a:tint val="41000"/>
                </a:schemeClr>
              </a:solidFill>
              <a:ln>
                <a:noFill/>
              </a:ln>
              <a:effectLst/>
            </c:spPr>
            <c:extLst>
              <c:ext xmlns:c16="http://schemas.microsoft.com/office/drawing/2014/chart" uri="{C3380CC4-5D6E-409C-BE32-E72D297353CC}">
                <c16:uniqueId val="{00000008-4DD2-4E28-A93A-DEEFB84F8BDD}"/>
              </c:ext>
            </c:extLst>
          </c:dPt>
          <c:dPt>
            <c:idx val="12"/>
            <c:bubble3D val="0"/>
            <c:spPr>
              <a:solidFill>
                <a:schemeClr val="accent2">
                  <a:tint val="30000"/>
                </a:schemeClr>
              </a:solidFill>
              <a:ln>
                <a:noFill/>
              </a:ln>
              <a:effectLst/>
            </c:spPr>
            <c:extLst>
              <c:ext xmlns:c16="http://schemas.microsoft.com/office/drawing/2014/chart" uri="{C3380CC4-5D6E-409C-BE32-E72D297353CC}">
                <c16:uniqueId val="{00000000-CED1-4923-AD0C-F4694AD00F2A}"/>
              </c:ext>
            </c:extLst>
          </c:dPt>
          <c:dLbls>
            <c:dLbl>
              <c:idx val="2"/>
              <c:tx>
                <c:rich>
                  <a:bodyPr rot="0" spcFirstLastPara="1" vertOverflow="ellipsis" vert="horz" wrap="square" lIns="38100" tIns="19050" rIns="38100" bIns="19050" anchor="ctr" anchorCtr="1">
                    <a:spAutoFit/>
                  </a:bodyPr>
                  <a:lstStyle/>
                  <a:p>
                    <a:pPr>
                      <a:defRPr lang="ja-JP" sz="1000" b="0" i="0" u="none" strike="noStrike" kern="1200" baseline="0">
                        <a:solidFill>
                          <a:schemeClr val="bg1"/>
                        </a:solidFill>
                        <a:latin typeface="+mn-lt"/>
                        <a:ea typeface="+mn-ea"/>
                        <a:cs typeface="+mn-cs"/>
                      </a:defRPr>
                    </a:pPr>
                    <a:r>
                      <a:rPr lang="ja-JP" altLang="en-US">
                        <a:solidFill>
                          <a:schemeClr val="bg1"/>
                        </a:solidFill>
                      </a:rPr>
                      <a:t>カテゴリ</a:t>
                    </a:r>
                    <a:r>
                      <a:rPr lang="en-US" altLang="ja-JP">
                        <a:solidFill>
                          <a:schemeClr val="bg1"/>
                        </a:solidFill>
                      </a:rPr>
                      <a:t>1</a:t>
                    </a:r>
                  </a:p>
                </c:rich>
              </c:tx>
              <c:spPr>
                <a:noFill/>
                <a:ln>
                  <a:noFill/>
                </a:ln>
                <a:effectLst/>
              </c:spPr>
              <c:txPr>
                <a:bodyPr rot="0" spcFirstLastPara="1" vertOverflow="ellipsis" vert="horz" wrap="square" lIns="38100" tIns="19050" rIns="38100" bIns="19050" anchor="ctr" anchorCtr="1">
                  <a:spAutoFit/>
                </a:bodyPr>
                <a:lstStyle/>
                <a:p>
                  <a:pPr>
                    <a:defRPr lang="ja-JP" sz="100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0.24910982780490989"/>
                      <c:h val="0.25617399407296565"/>
                    </c:manualLayout>
                  </c15:layout>
                  <c15:showDataLabelsRange val="0"/>
                </c:ext>
                <c:ext xmlns:c16="http://schemas.microsoft.com/office/drawing/2014/chart" uri="{C3380CC4-5D6E-409C-BE32-E72D297353CC}">
                  <c16:uniqueId val="{00000003-5E16-4A2A-A451-FDC3EE76C5A3}"/>
                </c:ext>
              </c:extLst>
            </c:dLbl>
            <c:dLbl>
              <c:idx val="11"/>
              <c:tx>
                <c:rich>
                  <a:bodyPr/>
                  <a:lstStyle/>
                  <a:p>
                    <a:r>
                      <a:rPr lang="ja-JP" altLang="en-US"/>
                      <a:t>カテゴリ</a:t>
                    </a:r>
                    <a:r>
                      <a:rPr lang="en-US" altLang="ja-JP"/>
                      <a:t>12</a:t>
                    </a:r>
                  </a:p>
                </c:rich>
              </c:tx>
              <c:dLblPos val="ctr"/>
              <c:showLegendKey val="0"/>
              <c:showVal val="1"/>
              <c:showCatName val="0"/>
              <c:showSerName val="0"/>
              <c:showPercent val="0"/>
              <c:showBubbleSize val="0"/>
              <c:extLst>
                <c:ext xmlns:c15="http://schemas.microsoft.com/office/drawing/2012/chart" uri="{CE6537A1-D6FC-4f65-9D91-7224C49458BB}">
                  <c15:layout>
                    <c:manualLayout>
                      <c:w val="0.27306635216858716"/>
                      <c:h val="0.28264979783100841"/>
                    </c:manualLayout>
                  </c15:layout>
                  <c15:showDataLabelsRange val="0"/>
                </c:ext>
                <c:ext xmlns:c16="http://schemas.microsoft.com/office/drawing/2014/chart" uri="{C3380CC4-5D6E-409C-BE32-E72D297353CC}">
                  <c16:uniqueId val="{00000008-4DD2-4E28-A93A-DEEFB84F8BDD}"/>
                </c:ext>
              </c:extLst>
            </c:dLbl>
            <c:dLbl>
              <c:idx val="12"/>
              <c:tx>
                <c:rich>
                  <a:bodyPr rot="0" spcFirstLastPara="1" vertOverflow="ellipsis" vert="horz" wrap="square" lIns="38100" tIns="19050" rIns="38100" bIns="19050" anchor="ctr" anchorCtr="1">
                    <a:noAutofit/>
                  </a:bodyPr>
                  <a:lstStyle/>
                  <a:p>
                    <a:pPr>
                      <a:defRPr lang="ja-JP" sz="1000" b="0" i="0" u="none" strike="noStrike" kern="1200" baseline="0">
                        <a:solidFill>
                          <a:schemeClr val="tx1"/>
                        </a:solidFill>
                        <a:latin typeface="+mn-lt"/>
                        <a:ea typeface="+mn-ea"/>
                        <a:cs typeface="+mn-cs"/>
                      </a:defRPr>
                    </a:pPr>
                    <a:r>
                      <a:rPr lang="en-US" altLang="ja-JP" sz="1000" b="0"/>
                      <a:t>Scope3</a:t>
                    </a:r>
                  </a:p>
                  <a:p>
                    <a:pPr>
                      <a:defRPr lang="ja-JP"/>
                    </a:pPr>
                    <a:r>
                      <a:rPr lang="ja-JP" altLang="en-US" sz="1000" b="0"/>
                      <a:t>約</a:t>
                    </a:r>
                    <a:r>
                      <a:rPr lang="en-US" altLang="ja-JP" sz="1000" b="0"/>
                      <a:t>98</a:t>
                    </a:r>
                    <a:r>
                      <a:rPr lang="ja-JP" altLang="en-US" sz="1000" b="0"/>
                      <a:t>％</a:t>
                    </a:r>
                  </a:p>
                </c:rich>
              </c:tx>
              <c:spPr>
                <a:noFill/>
                <a:ln>
                  <a:noFill/>
                </a:ln>
                <a:effectLst/>
              </c:spPr>
              <c:txPr>
                <a:bodyPr rot="0" spcFirstLastPara="1" vertOverflow="ellipsis" vert="horz" wrap="square" lIns="38100" tIns="19050" rIns="38100" bIns="19050" anchor="ctr" anchorCtr="1">
                  <a:noAutofit/>
                </a:bodyPr>
                <a:lstStyle/>
                <a:p>
                  <a:pPr>
                    <a:defRPr lang="ja-JP" sz="10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0.40287195769716122"/>
                      <c:h val="0.41249560400422014"/>
                    </c:manualLayout>
                  </c15:layout>
                  <c15:showDataLabelsRange val="0"/>
                </c:ext>
                <c:ext xmlns:c16="http://schemas.microsoft.com/office/drawing/2014/chart" uri="{C3380CC4-5D6E-409C-BE32-E72D297353CC}">
                  <c16:uniqueId val="{00000000-CED1-4923-AD0C-F4694AD00F2A}"/>
                </c:ext>
              </c:extLst>
            </c:dLbl>
            <c:spPr>
              <a:noFill/>
              <a:ln>
                <a:noFill/>
              </a:ln>
              <a:effectLst/>
            </c:spPr>
            <c:txPr>
              <a:bodyPr rot="0" spcFirstLastPara="1" vertOverflow="ellipsis" vert="horz" wrap="square" lIns="38100" tIns="19050" rIns="38100" bIns="19050" anchor="ctr" anchorCtr="1">
                <a:spAutoFit/>
              </a:bodyPr>
              <a:lstStyle/>
              <a:p>
                <a:pPr>
                  <a:defRPr lang="ja-JP" sz="1000" b="0" i="0" u="none" strike="noStrike" kern="1200" baseline="0">
                    <a:solidFill>
                      <a:schemeClr val="tx1"/>
                    </a:solidFill>
                    <a:latin typeface="+mn-lt"/>
                    <a:ea typeface="+mn-ea"/>
                    <a:cs typeface="+mn-cs"/>
                  </a:defRPr>
                </a:pPr>
                <a:endParaRPr lang="ja-JP"/>
              </a:p>
            </c:txPr>
            <c:dLblPos val="ctr"/>
            <c:showLegendKey val="0"/>
            <c:showVal val="0"/>
            <c:showCatName val="0"/>
            <c:showSerName val="0"/>
            <c:showPercent val="0"/>
            <c:showBubbleSize val="0"/>
            <c:extLst>
              <c:ext xmlns:c15="http://schemas.microsoft.com/office/drawing/2012/chart" uri="{CE6537A1-D6FC-4f65-9D91-7224C49458BB}"/>
            </c:extLst>
          </c:dLbls>
          <c:cat>
            <c:strRef>
              <c:f>Sheet1!$A$2:$A$13</c:f>
              <c:strCache>
                <c:ptCount val="12"/>
                <c:pt idx="0">
                  <c:v>Scope1</c:v>
                </c:pt>
                <c:pt idx="1">
                  <c:v>Scope2</c:v>
                </c:pt>
                <c:pt idx="2">
                  <c:v>Scope3カテゴリ1</c:v>
                </c:pt>
                <c:pt idx="3">
                  <c:v>Scope3カテゴリ2</c:v>
                </c:pt>
                <c:pt idx="4">
                  <c:v>Scope3カテゴリ3</c:v>
                </c:pt>
                <c:pt idx="5">
                  <c:v>Scope3カテゴリ4</c:v>
                </c:pt>
                <c:pt idx="6">
                  <c:v>Scope3カテゴリ5</c:v>
                </c:pt>
                <c:pt idx="7">
                  <c:v>Scope3カテゴリ6</c:v>
                </c:pt>
                <c:pt idx="8">
                  <c:v>Scope3カテゴリ7</c:v>
                </c:pt>
                <c:pt idx="9">
                  <c:v>Scope3カテゴリ8</c:v>
                </c:pt>
                <c:pt idx="10">
                  <c:v>Scope3カテゴリ9</c:v>
                </c:pt>
                <c:pt idx="11">
                  <c:v>Scope3カテゴリ12</c:v>
                </c:pt>
              </c:strCache>
            </c:strRef>
          </c:cat>
          <c:val>
            <c:numRef>
              <c:f>Sheet1!$B$2:$B$13</c:f>
              <c:numCache>
                <c:formatCode>#,##0</c:formatCode>
                <c:ptCount val="12"/>
                <c:pt idx="0">
                  <c:v>4076</c:v>
                </c:pt>
                <c:pt idx="1">
                  <c:v>6921</c:v>
                </c:pt>
                <c:pt idx="2">
                  <c:v>345128</c:v>
                </c:pt>
                <c:pt idx="3">
                  <c:v>13172</c:v>
                </c:pt>
                <c:pt idx="4">
                  <c:v>4066</c:v>
                </c:pt>
                <c:pt idx="5">
                  <c:v>14526</c:v>
                </c:pt>
                <c:pt idx="6" formatCode="General">
                  <c:v>729</c:v>
                </c:pt>
                <c:pt idx="7" formatCode="General">
                  <c:v>7629</c:v>
                </c:pt>
                <c:pt idx="8" formatCode="General">
                  <c:v>4241</c:v>
                </c:pt>
                <c:pt idx="9">
                  <c:v>4091</c:v>
                </c:pt>
                <c:pt idx="10" formatCode="General">
                  <c:v>491</c:v>
                </c:pt>
                <c:pt idx="11">
                  <c:v>43375</c:v>
                </c:pt>
              </c:numCache>
            </c:numRef>
          </c:val>
          <c:extLst>
            <c:ext xmlns:c16="http://schemas.microsoft.com/office/drawing/2014/chart" uri="{C3380CC4-5D6E-409C-BE32-E72D297353CC}">
              <c16:uniqueId val="{00000000-5E16-4A2A-A451-FDC3EE76C5A3}"/>
            </c:ext>
          </c:extLst>
        </c:ser>
        <c:dLbls>
          <c:showLegendKey val="0"/>
          <c:showVal val="0"/>
          <c:showCatName val="0"/>
          <c:showSerName val="0"/>
          <c:showPercent val="0"/>
          <c:showBubbleSize val="0"/>
          <c:showLeaderLines val="1"/>
        </c:dLbls>
        <c:gapWidth val="100"/>
        <c:splitType val="cust"/>
        <c:custSplit>
          <c:secondPiePt val="2"/>
          <c:secondPiePt val="3"/>
          <c:secondPiePt val="4"/>
          <c:secondPiePt val="5"/>
          <c:secondPiePt val="7"/>
          <c:secondPiePt val="8"/>
          <c:secondPiePt val="9"/>
          <c:secondPiePt val="10"/>
          <c:secondPiePt val="11"/>
        </c:custSplit>
        <c:secondPieSize val="75"/>
        <c:serLines>
          <c:spPr>
            <a:ln w="6350" cap="flat" cmpd="sng" algn="ctr">
              <a:solidFill>
                <a:schemeClr val="tx1"/>
              </a:solidFill>
              <a:prstDash val="solid"/>
              <a:round/>
            </a:ln>
            <a:effectLst/>
          </c:spPr>
        </c:serLines>
      </c:of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6350" cap="flat" cmpd="sng" algn="ctr">
      <a:noFill/>
      <a:prstDash val="solid"/>
      <a:miter lim="800000"/>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ofPieChart>
        <c:ofPieType val="bar"/>
        <c:varyColors val="1"/>
        <c:ser>
          <c:idx val="0"/>
          <c:order val="0"/>
          <c:tx>
            <c:strRef>
              <c:f>Sheet1!$B$1</c:f>
              <c:strCache>
                <c:ptCount val="1"/>
                <c:pt idx="0">
                  <c:v>売上高</c:v>
                </c:pt>
              </c:strCache>
            </c:strRef>
          </c:tx>
          <c:dPt>
            <c:idx val="0"/>
            <c:bubble3D val="0"/>
            <c:spPr>
              <a:solidFill>
                <a:schemeClr val="accent2">
                  <a:shade val="40000"/>
                </a:schemeClr>
              </a:solidFill>
              <a:ln>
                <a:noFill/>
              </a:ln>
              <a:effectLst/>
            </c:spPr>
            <c:extLst>
              <c:ext xmlns:c16="http://schemas.microsoft.com/office/drawing/2014/chart" uri="{C3380CC4-5D6E-409C-BE32-E72D297353CC}">
                <c16:uniqueId val="{00000001-5E16-4A2A-A451-FDC3EE76C5A3}"/>
              </c:ext>
            </c:extLst>
          </c:dPt>
          <c:dPt>
            <c:idx val="1"/>
            <c:bubble3D val="0"/>
            <c:spPr>
              <a:solidFill>
                <a:schemeClr val="accent2">
                  <a:shade val="51000"/>
                </a:schemeClr>
              </a:solidFill>
              <a:ln>
                <a:noFill/>
              </a:ln>
              <a:effectLst/>
            </c:spPr>
            <c:extLst>
              <c:ext xmlns:c16="http://schemas.microsoft.com/office/drawing/2014/chart" uri="{C3380CC4-5D6E-409C-BE32-E72D297353CC}">
                <c16:uniqueId val="{00000002-5E16-4A2A-A451-FDC3EE76C5A3}"/>
              </c:ext>
            </c:extLst>
          </c:dPt>
          <c:dPt>
            <c:idx val="2"/>
            <c:bubble3D val="0"/>
            <c:spPr>
              <a:solidFill>
                <a:schemeClr val="accent2">
                  <a:shade val="62000"/>
                </a:schemeClr>
              </a:solidFill>
              <a:ln>
                <a:noFill/>
              </a:ln>
              <a:effectLst/>
            </c:spPr>
            <c:extLst>
              <c:ext xmlns:c16="http://schemas.microsoft.com/office/drawing/2014/chart" uri="{C3380CC4-5D6E-409C-BE32-E72D297353CC}">
                <c16:uniqueId val="{00000003-5E16-4A2A-A451-FDC3EE76C5A3}"/>
              </c:ext>
            </c:extLst>
          </c:dPt>
          <c:dPt>
            <c:idx val="3"/>
            <c:bubble3D val="0"/>
            <c:spPr>
              <a:solidFill>
                <a:schemeClr val="accent2">
                  <a:shade val="73000"/>
                </a:schemeClr>
              </a:solidFill>
              <a:ln>
                <a:noFill/>
              </a:ln>
              <a:effectLst/>
            </c:spPr>
            <c:extLst>
              <c:ext xmlns:c16="http://schemas.microsoft.com/office/drawing/2014/chart" uri="{C3380CC4-5D6E-409C-BE32-E72D297353CC}">
                <c16:uniqueId val="{00000004-5E16-4A2A-A451-FDC3EE76C5A3}"/>
              </c:ext>
            </c:extLst>
          </c:dPt>
          <c:dPt>
            <c:idx val="4"/>
            <c:bubble3D val="0"/>
            <c:spPr>
              <a:solidFill>
                <a:schemeClr val="accent2">
                  <a:shade val="83000"/>
                </a:schemeClr>
              </a:solidFill>
              <a:ln>
                <a:noFill/>
              </a:ln>
              <a:effectLst/>
            </c:spPr>
            <c:extLst>
              <c:ext xmlns:c16="http://schemas.microsoft.com/office/drawing/2014/chart" uri="{C3380CC4-5D6E-409C-BE32-E72D297353CC}">
                <c16:uniqueId val="{00000009-C13E-4309-908F-5886640CD986}"/>
              </c:ext>
            </c:extLst>
          </c:dPt>
          <c:dPt>
            <c:idx val="5"/>
            <c:bubble3D val="0"/>
            <c:spPr>
              <a:solidFill>
                <a:schemeClr val="accent2">
                  <a:shade val="94000"/>
                </a:schemeClr>
              </a:solidFill>
              <a:ln>
                <a:noFill/>
              </a:ln>
              <a:effectLst/>
            </c:spPr>
            <c:extLst>
              <c:ext xmlns:c16="http://schemas.microsoft.com/office/drawing/2014/chart" uri="{C3380CC4-5D6E-409C-BE32-E72D297353CC}">
                <c16:uniqueId val="{0000000B-C13E-4309-908F-5886640CD986}"/>
              </c:ext>
            </c:extLst>
          </c:dPt>
          <c:dPt>
            <c:idx val="6"/>
            <c:bubble3D val="0"/>
            <c:spPr>
              <a:solidFill>
                <a:schemeClr val="accent2">
                  <a:tint val="95000"/>
                </a:schemeClr>
              </a:solidFill>
              <a:ln>
                <a:noFill/>
              </a:ln>
              <a:effectLst/>
            </c:spPr>
            <c:extLst>
              <c:ext xmlns:c16="http://schemas.microsoft.com/office/drawing/2014/chart" uri="{C3380CC4-5D6E-409C-BE32-E72D297353CC}">
                <c16:uniqueId val="{0000000D-C13E-4309-908F-5886640CD986}"/>
              </c:ext>
            </c:extLst>
          </c:dPt>
          <c:dPt>
            <c:idx val="7"/>
            <c:bubble3D val="0"/>
            <c:spPr>
              <a:solidFill>
                <a:schemeClr val="accent2">
                  <a:tint val="84000"/>
                </a:schemeClr>
              </a:solidFill>
              <a:ln>
                <a:noFill/>
              </a:ln>
              <a:effectLst/>
            </c:spPr>
            <c:extLst>
              <c:ext xmlns:c16="http://schemas.microsoft.com/office/drawing/2014/chart" uri="{C3380CC4-5D6E-409C-BE32-E72D297353CC}">
                <c16:uniqueId val="{0000000F-C13E-4309-908F-5886640CD986}"/>
              </c:ext>
            </c:extLst>
          </c:dPt>
          <c:dPt>
            <c:idx val="8"/>
            <c:bubble3D val="0"/>
            <c:spPr>
              <a:solidFill>
                <a:schemeClr val="accent2">
                  <a:tint val="74000"/>
                </a:schemeClr>
              </a:solidFill>
              <a:ln>
                <a:noFill/>
              </a:ln>
              <a:effectLst/>
            </c:spPr>
            <c:extLst>
              <c:ext xmlns:c16="http://schemas.microsoft.com/office/drawing/2014/chart" uri="{C3380CC4-5D6E-409C-BE32-E72D297353CC}">
                <c16:uniqueId val="{00000011-C13E-4309-908F-5886640CD986}"/>
              </c:ext>
            </c:extLst>
          </c:dPt>
          <c:dPt>
            <c:idx val="9"/>
            <c:bubble3D val="0"/>
            <c:spPr>
              <a:solidFill>
                <a:schemeClr val="accent2">
                  <a:tint val="63000"/>
                </a:schemeClr>
              </a:solidFill>
              <a:ln>
                <a:noFill/>
              </a:ln>
              <a:effectLst/>
            </c:spPr>
            <c:extLst>
              <c:ext xmlns:c16="http://schemas.microsoft.com/office/drawing/2014/chart" uri="{C3380CC4-5D6E-409C-BE32-E72D297353CC}">
                <c16:uniqueId val="{00000013-C13E-4309-908F-5886640CD986}"/>
              </c:ext>
            </c:extLst>
          </c:dPt>
          <c:dPt>
            <c:idx val="10"/>
            <c:bubble3D val="0"/>
            <c:spPr>
              <a:solidFill>
                <a:schemeClr val="accent2">
                  <a:tint val="52000"/>
                </a:schemeClr>
              </a:solidFill>
              <a:ln>
                <a:noFill/>
              </a:ln>
              <a:effectLst/>
            </c:spPr>
            <c:extLst>
              <c:ext xmlns:c16="http://schemas.microsoft.com/office/drawing/2014/chart" uri="{C3380CC4-5D6E-409C-BE32-E72D297353CC}">
                <c16:uniqueId val="{00000015-C13E-4309-908F-5886640CD986}"/>
              </c:ext>
            </c:extLst>
          </c:dPt>
          <c:dPt>
            <c:idx val="11"/>
            <c:bubble3D val="0"/>
            <c:spPr>
              <a:solidFill>
                <a:schemeClr val="accent2">
                  <a:tint val="77000"/>
                </a:schemeClr>
              </a:solidFill>
              <a:ln>
                <a:noFill/>
              </a:ln>
              <a:effectLst/>
            </c:spPr>
            <c:extLst>
              <c:ext xmlns:c16="http://schemas.microsoft.com/office/drawing/2014/chart" uri="{C3380CC4-5D6E-409C-BE32-E72D297353CC}">
                <c16:uniqueId val="{00000008-4DD2-4E28-A93A-DEEFB84F8BDD}"/>
              </c:ext>
            </c:extLst>
          </c:dPt>
          <c:dPt>
            <c:idx val="12"/>
            <c:bubble3D val="0"/>
            <c:spPr>
              <a:solidFill>
                <a:schemeClr val="accent2">
                  <a:tint val="69000"/>
                </a:schemeClr>
              </a:solidFill>
              <a:ln>
                <a:noFill/>
              </a:ln>
              <a:effectLst/>
            </c:spPr>
            <c:extLst>
              <c:ext xmlns:c16="http://schemas.microsoft.com/office/drawing/2014/chart" uri="{C3380CC4-5D6E-409C-BE32-E72D297353CC}">
                <c16:uniqueId val="{00000000-CED1-4923-AD0C-F4694AD00F2A}"/>
              </c:ext>
            </c:extLst>
          </c:dPt>
          <c:dPt>
            <c:idx val="13"/>
            <c:bubble3D val="0"/>
            <c:spPr>
              <a:solidFill>
                <a:schemeClr val="accent2">
                  <a:tint val="41000"/>
                </a:schemeClr>
              </a:solidFill>
              <a:ln>
                <a:noFill/>
              </a:ln>
              <a:effectLst/>
            </c:spPr>
            <c:extLst>
              <c:ext xmlns:c16="http://schemas.microsoft.com/office/drawing/2014/chart" uri="{C3380CC4-5D6E-409C-BE32-E72D297353CC}">
                <c16:uniqueId val="{0000001B-016A-423F-A8C1-6D576DCBF1C0}"/>
              </c:ext>
            </c:extLst>
          </c:dPt>
          <c:dPt>
            <c:idx val="14"/>
            <c:bubble3D val="0"/>
            <c:spPr>
              <a:solidFill>
                <a:schemeClr val="accent2">
                  <a:tint val="54000"/>
                </a:schemeClr>
              </a:solidFill>
              <a:ln>
                <a:noFill/>
              </a:ln>
              <a:effectLst/>
            </c:spPr>
            <c:extLst>
              <c:ext xmlns:c16="http://schemas.microsoft.com/office/drawing/2014/chart" uri="{C3380CC4-5D6E-409C-BE32-E72D297353CC}">
                <c16:uniqueId val="{0000001D-016A-423F-A8C1-6D576DCBF1C0}"/>
              </c:ext>
            </c:extLst>
          </c:dPt>
          <c:dPt>
            <c:idx val="15"/>
            <c:bubble3D val="0"/>
            <c:spPr>
              <a:solidFill>
                <a:schemeClr val="accent2">
                  <a:tint val="46000"/>
                </a:schemeClr>
              </a:solidFill>
              <a:ln>
                <a:noFill/>
              </a:ln>
              <a:effectLst/>
            </c:spPr>
            <c:extLst>
              <c:ext xmlns:c16="http://schemas.microsoft.com/office/drawing/2014/chart" uri="{C3380CC4-5D6E-409C-BE32-E72D297353CC}">
                <c16:uniqueId val="{0000001F-016A-423F-A8C1-6D576DCBF1C0}"/>
              </c:ext>
            </c:extLst>
          </c:dPt>
          <c:dPt>
            <c:idx val="16"/>
            <c:bubble3D val="0"/>
            <c:spPr>
              <a:solidFill>
                <a:schemeClr val="accent2">
                  <a:tint val="38000"/>
                </a:schemeClr>
              </a:solidFill>
              <a:ln>
                <a:noFill/>
              </a:ln>
              <a:effectLst/>
            </c:spPr>
            <c:extLst>
              <c:ext xmlns:c16="http://schemas.microsoft.com/office/drawing/2014/chart" uri="{C3380CC4-5D6E-409C-BE32-E72D297353CC}">
                <c16:uniqueId val="{00000021-016A-423F-A8C1-6D576DCBF1C0}"/>
              </c:ext>
            </c:extLst>
          </c:dPt>
          <c:dPt>
            <c:idx val="17"/>
            <c:bubble3D val="0"/>
            <c:spPr>
              <a:solidFill>
                <a:schemeClr val="accent2">
                  <a:tint val="30000"/>
                </a:schemeClr>
              </a:solidFill>
              <a:ln>
                <a:noFill/>
              </a:ln>
              <a:effectLst/>
            </c:spPr>
            <c:extLst>
              <c:ext xmlns:c16="http://schemas.microsoft.com/office/drawing/2014/chart" uri="{C3380CC4-5D6E-409C-BE32-E72D297353CC}">
                <c16:uniqueId val="{0000001A-B9FA-404D-B53B-01B2D7FD6C11}"/>
              </c:ext>
            </c:extLst>
          </c:dPt>
          <c:dLbls>
            <c:dLbl>
              <c:idx val="2"/>
              <c:tx>
                <c:rich>
                  <a:bodyPr/>
                  <a:lstStyle/>
                  <a:p>
                    <a:r>
                      <a:rPr lang="ja-JP" altLang="en-US"/>
                      <a:t>カテゴリ</a:t>
                    </a:r>
                    <a:r>
                      <a:rPr lang="en-US" altLang="ja-JP"/>
                      <a:t>1</a:t>
                    </a:r>
                  </a:p>
                </c:rich>
              </c:tx>
              <c:dLblPos val="ctr"/>
              <c:showLegendKey val="0"/>
              <c:showVal val="1"/>
              <c:showCatName val="0"/>
              <c:showSerName val="0"/>
              <c:showPercent val="0"/>
              <c:showBubbleSize val="0"/>
              <c:extLst>
                <c:ext xmlns:c15="http://schemas.microsoft.com/office/drawing/2012/chart" uri="{CE6537A1-D6FC-4f65-9D91-7224C49458BB}">
                  <c15:layout>
                    <c:manualLayout>
                      <c:w val="0.25460464692265899"/>
                      <c:h val="0.28264979783100841"/>
                    </c:manualLayout>
                  </c15:layout>
                  <c15:showDataLabelsRange val="0"/>
                </c:ext>
                <c:ext xmlns:c16="http://schemas.microsoft.com/office/drawing/2014/chart" uri="{C3380CC4-5D6E-409C-BE32-E72D297353CC}">
                  <c16:uniqueId val="{00000003-5E16-4A2A-A451-FDC3EE76C5A3}"/>
                </c:ext>
              </c:extLst>
            </c:dLbl>
            <c:dLbl>
              <c:idx val="5"/>
              <c:tx>
                <c:rich>
                  <a:bodyPr rot="0" spcFirstLastPara="1" vertOverflow="ellipsis" vert="horz" wrap="square" lIns="38100" tIns="19050" rIns="38100" bIns="19050" anchor="ctr" anchorCtr="1">
                    <a:spAutoFit/>
                  </a:bodyPr>
                  <a:lstStyle/>
                  <a:p>
                    <a:pPr>
                      <a:defRPr lang="ja-JP" sz="1000" b="0" i="0" u="none" strike="noStrike" kern="1200" baseline="0">
                        <a:solidFill>
                          <a:schemeClr val="tx1"/>
                        </a:solidFill>
                        <a:latin typeface="+mn-lt"/>
                        <a:ea typeface="+mn-ea"/>
                        <a:cs typeface="+mn-cs"/>
                      </a:defRPr>
                    </a:pPr>
                    <a:r>
                      <a:rPr lang="ja-JP" altLang="en-US">
                        <a:solidFill>
                          <a:schemeClr val="tx1"/>
                        </a:solidFill>
                      </a:rPr>
                      <a:t>カテゴリ</a:t>
                    </a:r>
                    <a:r>
                      <a:rPr lang="en-US" altLang="ja-JP">
                        <a:solidFill>
                          <a:schemeClr val="tx1"/>
                        </a:solidFill>
                      </a:rPr>
                      <a:t>4</a:t>
                    </a:r>
                  </a:p>
                </c:rich>
              </c:tx>
              <c:spPr>
                <a:noFill/>
                <a:ln>
                  <a:noFill/>
                </a:ln>
                <a:effectLst/>
              </c:spPr>
              <c:txPr>
                <a:bodyPr rot="0" spcFirstLastPara="1" vertOverflow="ellipsis" vert="horz" wrap="square" lIns="38100" tIns="19050" rIns="38100" bIns="19050" anchor="ctr" anchorCtr="1">
                  <a:spAutoFit/>
                </a:bodyPr>
                <a:lstStyle/>
                <a:p>
                  <a:pPr>
                    <a:defRPr lang="ja-JP" sz="1000" b="0" i="0" u="none" strike="noStrike" kern="1200" baseline="0">
                      <a:solidFill>
                        <a:schemeClr val="tx1"/>
                      </a:solidFill>
                      <a:latin typeface="+mn-lt"/>
                      <a:ea typeface="+mn-ea"/>
                      <a:cs typeface="+mn-cs"/>
                    </a:defRPr>
                  </a:pPr>
                  <a:endParaRPr lang="ja-JP" altLang="en-US"/>
                </a:p>
              </c:txPr>
              <c:dLblPos val="ctr"/>
              <c:showLegendKey val="0"/>
              <c:showVal val="1"/>
              <c:showCatName val="0"/>
              <c:showSerName val="0"/>
              <c:showPercent val="0"/>
              <c:showBubbleSize val="0"/>
              <c:extLst>
                <c:ext xmlns:c15="http://schemas.microsoft.com/office/drawing/2012/chart" uri="{CE6537A1-D6FC-4f65-9D91-7224C49458BB}">
                  <c15:layout>
                    <c:manualLayout>
                      <c:w val="0.246990497301457"/>
                      <c:h val="0.28264979783100841"/>
                    </c:manualLayout>
                  </c15:layout>
                  <c15:showDataLabelsRange val="0"/>
                </c:ext>
                <c:ext xmlns:c16="http://schemas.microsoft.com/office/drawing/2014/chart" uri="{C3380CC4-5D6E-409C-BE32-E72D297353CC}">
                  <c16:uniqueId val="{0000000B-C13E-4309-908F-5886640CD986}"/>
                </c:ext>
              </c:extLst>
            </c:dLbl>
            <c:dLbl>
              <c:idx val="12"/>
              <c:tx>
                <c:rich>
                  <a:bodyPr rot="0" spcFirstLastPara="1" vertOverflow="ellipsis" vert="horz" wrap="square" lIns="38100" tIns="19050" rIns="38100" bIns="19050" anchor="ctr" anchorCtr="1">
                    <a:spAutoFit/>
                  </a:bodyPr>
                  <a:lstStyle/>
                  <a:p>
                    <a:pPr>
                      <a:defRPr lang="ja-JP" sz="1000" b="0" i="0" u="none" strike="noStrike" kern="1200" baseline="0">
                        <a:solidFill>
                          <a:schemeClr val="tx1"/>
                        </a:solidFill>
                        <a:latin typeface="+mn-lt"/>
                        <a:ea typeface="+mn-ea"/>
                        <a:cs typeface="+mn-cs"/>
                      </a:defRPr>
                    </a:pPr>
                    <a:r>
                      <a:rPr lang="ja-JP" altLang="en-US">
                        <a:solidFill>
                          <a:schemeClr val="tx1"/>
                        </a:solidFill>
                      </a:rPr>
                      <a:t>カテゴリ</a:t>
                    </a:r>
                    <a:r>
                      <a:rPr lang="en-US" altLang="ja-JP">
                        <a:solidFill>
                          <a:schemeClr val="tx1"/>
                        </a:solidFill>
                      </a:rPr>
                      <a:t>11</a:t>
                    </a:r>
                  </a:p>
                </c:rich>
              </c:tx>
              <c:spPr>
                <a:noFill/>
                <a:ln>
                  <a:noFill/>
                </a:ln>
                <a:effectLst/>
              </c:spPr>
              <c:txPr>
                <a:bodyPr rot="0" spcFirstLastPara="1" vertOverflow="ellipsis" vert="horz" wrap="square" lIns="38100" tIns="19050" rIns="38100" bIns="19050" anchor="ctr" anchorCtr="1">
                  <a:spAutoFit/>
                </a:bodyPr>
                <a:lstStyle/>
                <a:p>
                  <a:pPr>
                    <a:defRPr lang="ja-JP" sz="1000" b="0" i="0" u="none" strike="noStrike" kern="1200" baseline="0">
                      <a:solidFill>
                        <a:schemeClr val="tx1"/>
                      </a:solidFill>
                      <a:latin typeface="+mn-lt"/>
                      <a:ea typeface="+mn-ea"/>
                      <a:cs typeface="+mn-cs"/>
                    </a:defRPr>
                  </a:pPr>
                  <a:endParaRPr lang="ja-JP" altLang="en-US"/>
                </a:p>
              </c:txPr>
              <c:dLblPos val="ctr"/>
              <c:showLegendKey val="0"/>
              <c:showVal val="1"/>
              <c:showCatName val="0"/>
              <c:showSerName val="0"/>
              <c:showPercent val="0"/>
              <c:showBubbleSize val="0"/>
              <c:extLst>
                <c:ext xmlns:c15="http://schemas.microsoft.com/office/drawing/2012/chart" uri="{CE6537A1-D6FC-4f65-9D91-7224C49458BB}">
                  <c15:layout>
                    <c:manualLayout>
                      <c:w val="0.246990497301457"/>
                      <c:h val="0.28264979783100841"/>
                    </c:manualLayout>
                  </c15:layout>
                  <c15:showDataLabelsRange val="0"/>
                </c:ext>
                <c:ext xmlns:c16="http://schemas.microsoft.com/office/drawing/2014/chart" uri="{C3380CC4-5D6E-409C-BE32-E72D297353CC}">
                  <c16:uniqueId val="{00000000-CED1-4923-AD0C-F4694AD00F2A}"/>
                </c:ext>
              </c:extLst>
            </c:dLbl>
            <c:dLbl>
              <c:idx val="17"/>
              <c:tx>
                <c:rich>
                  <a:bodyPr rot="0" spcFirstLastPara="1" vertOverflow="ellipsis" vert="horz" wrap="square" lIns="38100" tIns="19050" rIns="38100" bIns="19050" anchor="ctr" anchorCtr="1">
                    <a:spAutoFit/>
                  </a:bodyPr>
                  <a:lstStyle/>
                  <a:p>
                    <a:pPr>
                      <a:defRPr lang="ja-JP" sz="1000" b="0" i="0" u="none" strike="noStrike" kern="1200" baseline="0">
                        <a:solidFill>
                          <a:schemeClr val="tx1"/>
                        </a:solidFill>
                        <a:latin typeface="+mn-lt"/>
                        <a:ea typeface="+mn-ea"/>
                        <a:cs typeface="+mn-cs"/>
                      </a:defRPr>
                    </a:pPr>
                    <a:r>
                      <a:rPr lang="en-US" altLang="ja-JP">
                        <a:solidFill>
                          <a:schemeClr val="tx1"/>
                        </a:solidFill>
                      </a:rPr>
                      <a:t>Scope3</a:t>
                    </a:r>
                  </a:p>
                  <a:p>
                    <a:pPr>
                      <a:defRPr lang="ja-JP"/>
                    </a:pPr>
                    <a:r>
                      <a:rPr lang="ja-JP" altLang="en-US">
                        <a:solidFill>
                          <a:schemeClr val="tx1"/>
                        </a:solidFill>
                      </a:rPr>
                      <a:t>約</a:t>
                    </a:r>
                    <a:r>
                      <a:rPr lang="en-US" altLang="ja-JP">
                        <a:solidFill>
                          <a:schemeClr val="tx1"/>
                        </a:solidFill>
                      </a:rPr>
                      <a:t>99%</a:t>
                    </a:r>
                  </a:p>
                </c:rich>
              </c:tx>
              <c:spPr>
                <a:noFill/>
                <a:ln>
                  <a:noFill/>
                </a:ln>
                <a:effectLst/>
              </c:spPr>
              <c:txPr>
                <a:bodyPr rot="0" spcFirstLastPara="1" vertOverflow="ellipsis" vert="horz" wrap="square" lIns="38100" tIns="19050" rIns="38100" bIns="19050" anchor="ctr" anchorCtr="1">
                  <a:spAutoFit/>
                </a:bodyPr>
                <a:lstStyle/>
                <a:p>
                  <a:pPr>
                    <a:defRPr lang="ja-JP" sz="10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0.25684717044123223"/>
                      <c:h val="0.41196875030893793"/>
                    </c:manualLayout>
                  </c15:layout>
                  <c15:showDataLabelsRange val="0"/>
                </c:ext>
                <c:ext xmlns:c16="http://schemas.microsoft.com/office/drawing/2014/chart" uri="{C3380CC4-5D6E-409C-BE32-E72D297353CC}">
                  <c16:uniqueId val="{0000001A-B9FA-404D-B53B-01B2D7FD6C11}"/>
                </c:ext>
              </c:extLst>
            </c:dLbl>
            <c:spPr>
              <a:noFill/>
              <a:ln>
                <a:noFill/>
              </a:ln>
              <a:effectLst/>
            </c:spPr>
            <c:txPr>
              <a:bodyPr rot="0" spcFirstLastPara="1" vertOverflow="ellipsis" vert="horz" wrap="square" lIns="38100" tIns="19050" rIns="38100" bIns="19050" anchor="ctr" anchorCtr="1">
                <a:spAutoFit/>
              </a:bodyPr>
              <a:lstStyle/>
              <a:p>
                <a:pPr>
                  <a:defRPr lang="ja-JP" sz="1000" b="0" i="0" u="none" strike="noStrike" kern="1200" baseline="0">
                    <a:solidFill>
                      <a:schemeClr val="bg1"/>
                    </a:solidFill>
                    <a:latin typeface="+mn-lt"/>
                    <a:ea typeface="+mn-ea"/>
                    <a:cs typeface="+mn-cs"/>
                  </a:defRPr>
                </a:pPr>
                <a:endParaRPr lang="ja-JP"/>
              </a:p>
            </c:txPr>
            <c:dLblPos val="ctr"/>
            <c:showLegendKey val="0"/>
            <c:showVal val="0"/>
            <c:showCatName val="0"/>
            <c:showSerName val="0"/>
            <c:showPercent val="0"/>
            <c:showBubbleSize val="0"/>
            <c:extLst>
              <c:ext xmlns:c15="http://schemas.microsoft.com/office/drawing/2012/chart" uri="{CE6537A1-D6FC-4f65-9D91-7224C49458BB}"/>
            </c:extLst>
          </c:dLbls>
          <c:cat>
            <c:strRef>
              <c:f>Sheet1!$A$2:$A$18</c:f>
              <c:strCache>
                <c:ptCount val="17"/>
                <c:pt idx="0">
                  <c:v>Scope1</c:v>
                </c:pt>
                <c:pt idx="1">
                  <c:v>Scope2</c:v>
                </c:pt>
                <c:pt idx="2">
                  <c:v>Scope3カテゴリ1</c:v>
                </c:pt>
                <c:pt idx="3">
                  <c:v>Scope3カテゴリ2</c:v>
                </c:pt>
                <c:pt idx="4">
                  <c:v>Scope3カテゴリ3</c:v>
                </c:pt>
                <c:pt idx="5">
                  <c:v>Scope3カテゴリ4</c:v>
                </c:pt>
                <c:pt idx="6">
                  <c:v>Scope3カテゴリ5</c:v>
                </c:pt>
                <c:pt idx="7">
                  <c:v>Scope3カテゴリ6</c:v>
                </c:pt>
                <c:pt idx="8">
                  <c:v>Scope3カテゴリ7</c:v>
                </c:pt>
                <c:pt idx="9">
                  <c:v>Scope3カテゴリ8</c:v>
                </c:pt>
                <c:pt idx="10">
                  <c:v>Scope3カテゴリ9</c:v>
                </c:pt>
                <c:pt idx="11">
                  <c:v>Scope3カテゴリ10</c:v>
                </c:pt>
                <c:pt idx="12">
                  <c:v>Scope3カテゴリ11</c:v>
                </c:pt>
                <c:pt idx="13">
                  <c:v>Scope3カテゴリ12</c:v>
                </c:pt>
                <c:pt idx="14">
                  <c:v>Scope3カテゴリ13</c:v>
                </c:pt>
                <c:pt idx="15">
                  <c:v>Scope3カテゴリ14</c:v>
                </c:pt>
                <c:pt idx="16">
                  <c:v>Scope3カテゴリ15</c:v>
                </c:pt>
              </c:strCache>
            </c:strRef>
          </c:cat>
          <c:val>
            <c:numRef>
              <c:f>Sheet1!$B$2:$B$18</c:f>
              <c:numCache>
                <c:formatCode>#,##0</c:formatCode>
                <c:ptCount val="17"/>
                <c:pt idx="0">
                  <c:v>92727</c:v>
                </c:pt>
                <c:pt idx="1">
                  <c:v>62305</c:v>
                </c:pt>
                <c:pt idx="2">
                  <c:v>2889000</c:v>
                </c:pt>
                <c:pt idx="3">
                  <c:v>69000</c:v>
                </c:pt>
                <c:pt idx="4">
                  <c:v>30000</c:v>
                </c:pt>
                <c:pt idx="5">
                  <c:v>447000</c:v>
                </c:pt>
                <c:pt idx="6" formatCode="General">
                  <c:v>6000</c:v>
                </c:pt>
                <c:pt idx="7" formatCode="General">
                  <c:v>4000</c:v>
                </c:pt>
                <c:pt idx="8" formatCode="General">
                  <c:v>8000</c:v>
                </c:pt>
                <c:pt idx="9">
                  <c:v>0</c:v>
                </c:pt>
                <c:pt idx="10" formatCode="General">
                  <c:v>88000</c:v>
                </c:pt>
                <c:pt idx="11" formatCode="General">
                  <c:v>81000</c:v>
                </c:pt>
                <c:pt idx="12" formatCode="General">
                  <c:v>6898000</c:v>
                </c:pt>
                <c:pt idx="13">
                  <c:v>43375</c:v>
                </c:pt>
                <c:pt idx="14">
                  <c:v>8000</c:v>
                </c:pt>
                <c:pt idx="15">
                  <c:v>0</c:v>
                </c:pt>
                <c:pt idx="16">
                  <c:v>144000</c:v>
                </c:pt>
              </c:numCache>
            </c:numRef>
          </c:val>
          <c:extLst>
            <c:ext xmlns:c16="http://schemas.microsoft.com/office/drawing/2014/chart" uri="{C3380CC4-5D6E-409C-BE32-E72D297353CC}">
              <c16:uniqueId val="{00000000-5E16-4A2A-A451-FDC3EE76C5A3}"/>
            </c:ext>
          </c:extLst>
        </c:ser>
        <c:dLbls>
          <c:showLegendKey val="0"/>
          <c:showVal val="0"/>
          <c:showCatName val="0"/>
          <c:showSerName val="0"/>
          <c:showPercent val="0"/>
          <c:showBubbleSize val="0"/>
          <c:showLeaderLines val="1"/>
        </c:dLbls>
        <c:gapWidth val="100"/>
        <c:splitType val="cust"/>
        <c:custSplit>
          <c:secondPiePt val="2"/>
          <c:secondPiePt val="3"/>
          <c:secondPiePt val="4"/>
          <c:secondPiePt val="5"/>
          <c:secondPiePt val="7"/>
          <c:secondPiePt val="8"/>
          <c:secondPiePt val="9"/>
          <c:secondPiePt val="10"/>
          <c:secondPiePt val="11"/>
          <c:secondPiePt val="12"/>
          <c:secondPiePt val="13"/>
          <c:secondPiePt val="14"/>
          <c:secondPiePt val="16"/>
        </c:custSplit>
        <c:secondPieSize val="75"/>
        <c:serLines>
          <c:spPr>
            <a:ln w="6350" cap="flat" cmpd="sng" algn="ctr">
              <a:solidFill>
                <a:schemeClr val="tx1"/>
              </a:solidFill>
              <a:prstDash val="solid"/>
              <a:round/>
            </a:ln>
            <a:effectLst/>
          </c:spPr>
        </c:serLines>
      </c:of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6350" cap="flat" cmpd="sng" algn="ctr">
      <a:noFill/>
      <a:prstDash val="solid"/>
      <a:miter lim="800000"/>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104">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104">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0.08009</cdr:x>
      <cdr:y>0.10502</cdr:y>
    </cdr:from>
    <cdr:to>
      <cdr:x>0.34993</cdr:x>
      <cdr:y>0.26903</cdr:y>
    </cdr:to>
    <cdr:sp macro="" textlink="">
      <cdr:nvSpPr>
        <cdr:cNvPr id="4" name="テキスト ボックス 19">
          <a:extLst xmlns:a="http://schemas.openxmlformats.org/drawingml/2006/main">
            <a:ext uri="{FF2B5EF4-FFF2-40B4-BE49-F238E27FC236}">
              <a16:creationId xmlns:a16="http://schemas.microsoft.com/office/drawing/2014/main" id="{5E41212A-61D4-B63F-BB49-0B9F47DFF2CE}"/>
            </a:ext>
          </a:extLst>
        </cdr:cNvPr>
        <cdr:cNvSpPr txBox="1"/>
      </cdr:nvSpPr>
      <cdr:spPr>
        <a:xfrm xmlns:a="http://schemas.openxmlformats.org/drawingml/2006/main">
          <a:off x="789546" y="499031"/>
          <a:ext cx="2660028" cy="779381"/>
        </a:xfrm>
        <a:prstGeom xmlns:a="http://schemas.openxmlformats.org/drawingml/2006/main" prst="rect">
          <a:avLst/>
        </a:prstGeom>
        <a:solidFill xmlns:a="http://schemas.openxmlformats.org/drawingml/2006/main">
          <a:schemeClr val="bg1"/>
        </a:solidFill>
        <a:ln xmlns:a="http://schemas.openxmlformats.org/drawingml/2006/main" w="12700">
          <a:solidFill>
            <a:schemeClr val="bg1">
              <a:lumMod val="85000"/>
            </a:schemeClr>
          </a:solidFill>
        </a:ln>
        <a:effectLst xmlns:a="http://schemas.openxmlformats.org/drawingml/2006/main">
          <a:outerShdw blurRad="50800" dist="38100" dir="2700000" algn="tl" rotWithShape="0">
            <a:prstClr val="black">
              <a:alpha val="40000"/>
            </a:prstClr>
          </a:outerShdw>
        </a:effectLst>
      </cdr:spPr>
      <cdr:txBody>
        <a:bodyPr xmlns:a="http://schemas.openxmlformats.org/drawingml/2006/main" wrap="square" rtlCol="0" anchor="t">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a:lnSpc>
              <a:spcPct val="150000"/>
            </a:lnSpc>
            <a:buClr>
              <a:srgbClr val="B3DEFF"/>
            </a:buClr>
          </a:pPr>
          <a:r>
            <a:rPr lang="ja-JP" altLang="en-US" sz="1600" dirty="0">
              <a:solidFill>
                <a:schemeClr val="bg1">
                  <a:lumMod val="75000"/>
                </a:schemeClr>
              </a:solidFill>
            </a:rPr>
            <a:t>■ </a:t>
          </a:r>
          <a:r>
            <a:rPr lang="ja-JP" altLang="en-US" sz="1600" dirty="0"/>
            <a:t>コミットメント中の企業数</a:t>
          </a:r>
          <a:r>
            <a:rPr lang="en-US" altLang="ja-JP" sz="1600" baseline="30000" dirty="0"/>
            <a:t>※2</a:t>
          </a:r>
        </a:p>
        <a:p xmlns:a="http://schemas.openxmlformats.org/drawingml/2006/main">
          <a:pPr>
            <a:lnSpc>
              <a:spcPct val="150000"/>
            </a:lnSpc>
            <a:buClr>
              <a:srgbClr val="EF8B47"/>
            </a:buClr>
          </a:pPr>
          <a:r>
            <a:rPr kumimoji="1" lang="ja-JP" altLang="en-US" sz="1600" dirty="0">
              <a:solidFill>
                <a:srgbClr val="FFC000"/>
              </a:solidFill>
            </a:rPr>
            <a:t>■ </a:t>
          </a:r>
          <a:r>
            <a:rPr kumimoji="1" lang="ja-JP" altLang="en-US" sz="1600" dirty="0"/>
            <a:t>認定取得企業数</a:t>
          </a:r>
        </a:p>
      </cdr:txBody>
    </cdr:sp>
  </cdr:relSizeAnchor>
</c:userShapes>
</file>

<file path=ppt/drawings/drawing2.xml><?xml version="1.0" encoding="utf-8"?>
<c:userShapes xmlns:c="http://schemas.openxmlformats.org/drawingml/2006/chart">
  <cdr:relSizeAnchor xmlns:cdr="http://schemas.openxmlformats.org/drawingml/2006/chartDrawing">
    <cdr:from>
      <cdr:x>0.0726</cdr:x>
      <cdr:y>0.04747</cdr:y>
    </cdr:from>
    <cdr:to>
      <cdr:x>0.36658</cdr:x>
      <cdr:y>0.22956</cdr:y>
    </cdr:to>
    <cdr:sp macro="" textlink="">
      <cdr:nvSpPr>
        <cdr:cNvPr id="2" name="テキスト ボックス 19">
          <a:extLst xmlns:a="http://schemas.openxmlformats.org/drawingml/2006/main">
            <a:ext uri="{FF2B5EF4-FFF2-40B4-BE49-F238E27FC236}">
              <a16:creationId xmlns:a16="http://schemas.microsoft.com/office/drawing/2014/main" id="{5E41212A-61D4-B63F-BB49-0B9F47DFF2CE}"/>
            </a:ext>
          </a:extLst>
        </cdr:cNvPr>
        <cdr:cNvSpPr txBox="1"/>
      </cdr:nvSpPr>
      <cdr:spPr>
        <a:xfrm xmlns:a="http://schemas.openxmlformats.org/drawingml/2006/main">
          <a:off x="715726" y="225595"/>
          <a:ext cx="2898025" cy="865237"/>
        </a:xfrm>
        <a:prstGeom xmlns:a="http://schemas.openxmlformats.org/drawingml/2006/main" prst="rect">
          <a:avLst/>
        </a:prstGeom>
        <a:solidFill xmlns:a="http://schemas.openxmlformats.org/drawingml/2006/main">
          <a:schemeClr val="bg1"/>
        </a:solidFill>
        <a:ln xmlns:a="http://schemas.openxmlformats.org/drawingml/2006/main" w="12700">
          <a:solidFill>
            <a:schemeClr val="bg1">
              <a:lumMod val="85000"/>
            </a:schemeClr>
          </a:solidFill>
        </a:ln>
        <a:effectLst xmlns:a="http://schemas.openxmlformats.org/drawingml/2006/main">
          <a:outerShdw blurRad="50800" dist="38100" dir="2700000" algn="tl" rotWithShape="0">
            <a:prstClr val="black">
              <a:alpha val="40000"/>
            </a:prstClr>
          </a:outerShdw>
        </a:effectLst>
      </cdr:spPr>
      <cdr:txBody>
        <a:bodyPr xmlns:a="http://schemas.openxmlformats.org/drawingml/2006/main" wrap="square" rtlCol="0" anchor="t">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marL="285750" indent="-285750">
            <a:lnSpc>
              <a:spcPct val="150000"/>
            </a:lnSpc>
            <a:buClr>
              <a:srgbClr val="B3DEFF"/>
            </a:buClr>
            <a:buFont typeface="Wingdings" panose="05000000000000000000" pitchFamily="2" charset="2"/>
            <a:buChar char="n"/>
          </a:pPr>
          <a:r>
            <a:rPr lang="ja-JP" altLang="en-US" dirty="0"/>
            <a:t>コミットメント中の企業数</a:t>
          </a:r>
          <a:r>
            <a:rPr lang="en-US" altLang="ja-JP" baseline="30000" dirty="0"/>
            <a:t>※2</a:t>
          </a:r>
        </a:p>
        <a:p xmlns:a="http://schemas.openxmlformats.org/drawingml/2006/main">
          <a:pPr marL="285750" indent="-285750">
            <a:lnSpc>
              <a:spcPct val="150000"/>
            </a:lnSpc>
            <a:buClr>
              <a:srgbClr val="EF8B47"/>
            </a:buClr>
            <a:buFont typeface="Wingdings" panose="05000000000000000000" pitchFamily="2" charset="2"/>
            <a:buChar char="n"/>
          </a:pPr>
          <a:r>
            <a:rPr kumimoji="1" lang="ja-JP" altLang="en-US" dirty="0"/>
            <a:t>認定取得企業数</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715C2708-E4C6-4EAD-AD43-2A2D061B842A}" type="datetimeFigureOut">
              <a:rPr kumimoji="1" lang="ja-JP" altLang="en-US" smtClean="0"/>
              <a:t>2026/6/16</a:t>
            </a:fld>
            <a:endParaRPr kumimoji="1" lang="ja-JP" altLang="en-US"/>
          </a:p>
        </p:txBody>
      </p:sp>
      <p:sp>
        <p:nvSpPr>
          <p:cNvPr id="4" name="スライド イメージ プレースホルダー 3"/>
          <p:cNvSpPr>
            <a:spLocks noGrp="1" noRot="1" noChangeAspect="1"/>
          </p:cNvSpPr>
          <p:nvPr>
            <p:ph type="sldImg" idx="2"/>
          </p:nvPr>
        </p:nvSpPr>
        <p:spPr>
          <a:xfrm>
            <a:off x="1014413" y="1233488"/>
            <a:ext cx="47069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DA41E4CD-DD2C-499E-9070-694C4B983D1A}" type="slidenum">
              <a:rPr kumimoji="1" lang="ja-JP" altLang="en-US" smtClean="0"/>
              <a:t>‹#›</a:t>
            </a:fld>
            <a:endParaRPr kumimoji="1" lang="ja-JP" altLang="en-US"/>
          </a:p>
        </p:txBody>
      </p:sp>
    </p:spTree>
    <p:extLst>
      <p:ext uri="{BB962C8B-B14F-4D97-AF65-F5344CB8AC3E}">
        <p14:creationId xmlns:p14="http://schemas.microsoft.com/office/powerpoint/2010/main" val="12818704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0</a:t>
            </a:fld>
            <a:endParaRPr kumimoji="1" lang="ja-JP" altLang="en-US"/>
          </a:p>
        </p:txBody>
      </p:sp>
    </p:spTree>
    <p:extLst>
      <p:ext uri="{BB962C8B-B14F-4D97-AF65-F5344CB8AC3E}">
        <p14:creationId xmlns:p14="http://schemas.microsoft.com/office/powerpoint/2010/main" val="2121900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44</a:t>
            </a:fld>
            <a:endParaRPr kumimoji="1" lang="ja-JP" altLang="en-US"/>
          </a:p>
        </p:txBody>
      </p:sp>
    </p:spTree>
    <p:extLst>
      <p:ext uri="{BB962C8B-B14F-4D97-AF65-F5344CB8AC3E}">
        <p14:creationId xmlns:p14="http://schemas.microsoft.com/office/powerpoint/2010/main" val="3538858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763E1-9B6C-E200-4754-0B8A3AEB105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958DFB7-1C07-18DD-471D-BAA9991A5AA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2B948B5-37D1-4148-FE65-36FE657C95D6}"/>
              </a:ext>
            </a:extLst>
          </p:cNvPr>
          <p:cNvSpPr>
            <a:spLocks noGrp="1"/>
          </p:cNvSpPr>
          <p:nvPr>
            <p:ph type="body" idx="1"/>
          </p:nvPr>
        </p:nvSpPr>
        <p:spPr/>
        <p:txBody>
          <a:bodyPr/>
          <a:lstStyle/>
          <a:p>
            <a:endParaRPr kumimoji="1" lang="en-US"/>
          </a:p>
        </p:txBody>
      </p:sp>
      <p:sp>
        <p:nvSpPr>
          <p:cNvPr id="4" name="スライド番号プレースホルダー 3">
            <a:extLst>
              <a:ext uri="{FF2B5EF4-FFF2-40B4-BE49-F238E27FC236}">
                <a16:creationId xmlns:a16="http://schemas.microsoft.com/office/drawing/2014/main" id="{DE18DD31-940D-D08D-71F7-494BFD8C6A4B}"/>
              </a:ext>
            </a:extLst>
          </p:cNvPr>
          <p:cNvSpPr>
            <a:spLocks noGrp="1"/>
          </p:cNvSpPr>
          <p:nvPr>
            <p:ph type="sldNum" sz="quarter" idx="5"/>
          </p:nvPr>
        </p:nvSpPr>
        <p:spPr/>
        <p:txBody>
          <a:bodyPr/>
          <a:lstStyle/>
          <a:p>
            <a:fld id="{DA41E4CD-DD2C-499E-9070-694C4B983D1A}" type="slidenum">
              <a:rPr kumimoji="1" lang="ja-JP" altLang="en-US" smtClean="0"/>
              <a:t>45</a:t>
            </a:fld>
            <a:endParaRPr kumimoji="1" lang="ja-JP" altLang="en-US"/>
          </a:p>
        </p:txBody>
      </p:sp>
    </p:spTree>
    <p:extLst>
      <p:ext uri="{BB962C8B-B14F-4D97-AF65-F5344CB8AC3E}">
        <p14:creationId xmlns:p14="http://schemas.microsoft.com/office/powerpoint/2010/main" val="1381343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4C7E52-3052-C9E6-57D9-CE20CE3B23D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CA242A1-C940-DB5E-3DB2-C8BF576C15C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D907CC8-8A09-874E-7D90-ED6F70979092}"/>
              </a:ext>
            </a:extLst>
          </p:cNvPr>
          <p:cNvSpPr>
            <a:spLocks noGrp="1"/>
          </p:cNvSpPr>
          <p:nvPr>
            <p:ph type="body" idx="1"/>
          </p:nvPr>
        </p:nvSpPr>
        <p:spPr/>
        <p:txBody>
          <a:bodyPr/>
          <a:lstStyle/>
          <a:p>
            <a:endParaRPr kumimoji="1" lang="en-US"/>
          </a:p>
        </p:txBody>
      </p:sp>
      <p:sp>
        <p:nvSpPr>
          <p:cNvPr id="4" name="スライド番号プレースホルダー 3">
            <a:extLst>
              <a:ext uri="{FF2B5EF4-FFF2-40B4-BE49-F238E27FC236}">
                <a16:creationId xmlns:a16="http://schemas.microsoft.com/office/drawing/2014/main" id="{797EF4EB-FC33-1FD5-1D30-DEC455D49D79}"/>
              </a:ext>
            </a:extLst>
          </p:cNvPr>
          <p:cNvSpPr>
            <a:spLocks noGrp="1"/>
          </p:cNvSpPr>
          <p:nvPr>
            <p:ph type="sldNum" sz="quarter" idx="5"/>
          </p:nvPr>
        </p:nvSpPr>
        <p:spPr/>
        <p:txBody>
          <a:bodyPr/>
          <a:lstStyle/>
          <a:p>
            <a:fld id="{DA41E4CD-DD2C-499E-9070-694C4B983D1A}" type="slidenum">
              <a:rPr kumimoji="1" lang="ja-JP" altLang="en-US" smtClean="0"/>
              <a:t>46</a:t>
            </a:fld>
            <a:endParaRPr kumimoji="1" lang="ja-JP" altLang="en-US"/>
          </a:p>
        </p:txBody>
      </p:sp>
    </p:spTree>
    <p:extLst>
      <p:ext uri="{BB962C8B-B14F-4D97-AF65-F5344CB8AC3E}">
        <p14:creationId xmlns:p14="http://schemas.microsoft.com/office/powerpoint/2010/main" val="363744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１．２に戻す</a:t>
            </a:r>
            <a:endParaRPr kumimoji="1" 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47</a:t>
            </a:fld>
            <a:endParaRPr kumimoji="1" lang="ja-JP" altLang="en-US"/>
          </a:p>
        </p:txBody>
      </p:sp>
    </p:spTree>
    <p:extLst>
      <p:ext uri="{BB962C8B-B14F-4D97-AF65-F5344CB8AC3E}">
        <p14:creationId xmlns:p14="http://schemas.microsoft.com/office/powerpoint/2010/main" val="2457904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49</a:t>
            </a:fld>
            <a:endParaRPr kumimoji="1" lang="ja-JP" altLang="en-US"/>
          </a:p>
        </p:txBody>
      </p:sp>
    </p:spTree>
    <p:extLst>
      <p:ext uri="{BB962C8B-B14F-4D97-AF65-F5344CB8AC3E}">
        <p14:creationId xmlns:p14="http://schemas.microsoft.com/office/powerpoint/2010/main" val="665621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53</a:t>
            </a:fld>
            <a:endParaRPr kumimoji="1" lang="ja-JP" altLang="en-US"/>
          </a:p>
        </p:txBody>
      </p:sp>
    </p:spTree>
    <p:extLst>
      <p:ext uri="{BB962C8B-B14F-4D97-AF65-F5344CB8AC3E}">
        <p14:creationId xmlns:p14="http://schemas.microsoft.com/office/powerpoint/2010/main" val="3093592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54</a:t>
            </a:fld>
            <a:endParaRPr kumimoji="1" lang="ja-JP" altLang="en-US"/>
          </a:p>
        </p:txBody>
      </p:sp>
    </p:spTree>
    <p:extLst>
      <p:ext uri="{BB962C8B-B14F-4D97-AF65-F5344CB8AC3E}">
        <p14:creationId xmlns:p14="http://schemas.microsoft.com/office/powerpoint/2010/main" val="38358971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55</a:t>
            </a:fld>
            <a:endParaRPr kumimoji="1" lang="ja-JP" altLang="en-US"/>
          </a:p>
        </p:txBody>
      </p:sp>
    </p:spTree>
    <p:extLst>
      <p:ext uri="{BB962C8B-B14F-4D97-AF65-F5344CB8AC3E}">
        <p14:creationId xmlns:p14="http://schemas.microsoft.com/office/powerpoint/2010/main" val="330493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56</a:t>
            </a:fld>
            <a:endParaRPr kumimoji="1" lang="ja-JP" altLang="en-US"/>
          </a:p>
        </p:txBody>
      </p:sp>
    </p:spTree>
    <p:extLst>
      <p:ext uri="{BB962C8B-B14F-4D97-AF65-F5344CB8AC3E}">
        <p14:creationId xmlns:p14="http://schemas.microsoft.com/office/powerpoint/2010/main" val="3756253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4308D-E58E-A441-5877-6641C8C2D5B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2503346-31BF-97F9-EC90-7968A2F3A88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4D19454-9843-28A1-2590-7ECAC582C924}"/>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3A5DFCC-AC61-9434-64B7-C228A34DCC0D}"/>
              </a:ext>
            </a:extLst>
          </p:cNvPr>
          <p:cNvSpPr>
            <a:spLocks noGrp="1"/>
          </p:cNvSpPr>
          <p:nvPr>
            <p:ph type="sldNum" sz="quarter" idx="5"/>
          </p:nvPr>
        </p:nvSpPr>
        <p:spPr/>
        <p:txBody>
          <a:bodyPr/>
          <a:lstStyle/>
          <a:p>
            <a:fld id="{DA41E4CD-DD2C-499E-9070-694C4B983D1A}" type="slidenum">
              <a:rPr kumimoji="1" lang="ja-JP" altLang="en-US" smtClean="0"/>
              <a:t>58</a:t>
            </a:fld>
            <a:endParaRPr kumimoji="1" lang="ja-JP" altLang="en-US"/>
          </a:p>
        </p:txBody>
      </p:sp>
    </p:spTree>
    <p:extLst>
      <p:ext uri="{BB962C8B-B14F-4D97-AF65-F5344CB8AC3E}">
        <p14:creationId xmlns:p14="http://schemas.microsoft.com/office/powerpoint/2010/main" val="2395143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4</a:t>
            </a:fld>
            <a:endParaRPr kumimoji="1" lang="ja-JP" altLang="en-US"/>
          </a:p>
        </p:txBody>
      </p:sp>
    </p:spTree>
    <p:extLst>
      <p:ext uri="{BB962C8B-B14F-4D97-AF65-F5344CB8AC3E}">
        <p14:creationId xmlns:p14="http://schemas.microsoft.com/office/powerpoint/2010/main" val="21391902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61</a:t>
            </a:fld>
            <a:endParaRPr kumimoji="1" lang="ja-JP" altLang="en-US"/>
          </a:p>
        </p:txBody>
      </p:sp>
    </p:spTree>
    <p:extLst>
      <p:ext uri="{BB962C8B-B14F-4D97-AF65-F5344CB8AC3E}">
        <p14:creationId xmlns:p14="http://schemas.microsoft.com/office/powerpoint/2010/main" val="14871659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53C63-5976-59BB-0EB5-2FEEA7A1148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FD3026A-8D23-0EC5-B6FE-495AC2B0EBE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BA5D5EF-3DDE-9B8A-715F-B6CA97F1D43F}"/>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DB848F6-6371-8923-8E9C-2ACF2E385BE3}"/>
              </a:ext>
            </a:extLst>
          </p:cNvPr>
          <p:cNvSpPr>
            <a:spLocks noGrp="1"/>
          </p:cNvSpPr>
          <p:nvPr>
            <p:ph type="sldNum" sz="quarter" idx="5"/>
          </p:nvPr>
        </p:nvSpPr>
        <p:spPr/>
        <p:txBody>
          <a:bodyPr/>
          <a:lstStyle/>
          <a:p>
            <a:fld id="{DA41E4CD-DD2C-499E-9070-694C4B983D1A}" type="slidenum">
              <a:rPr kumimoji="1" lang="ja-JP" altLang="en-US" smtClean="0"/>
              <a:t>64</a:t>
            </a:fld>
            <a:endParaRPr kumimoji="1" lang="ja-JP" altLang="en-US"/>
          </a:p>
        </p:txBody>
      </p:sp>
    </p:spTree>
    <p:extLst>
      <p:ext uri="{BB962C8B-B14F-4D97-AF65-F5344CB8AC3E}">
        <p14:creationId xmlns:p14="http://schemas.microsoft.com/office/powerpoint/2010/main" val="38333514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F4851-93E0-D19D-4355-DBF1964E1BB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7AFD975-83A9-E890-383F-7AA08D60E1C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FE486BD-F2E3-E697-E931-891C12B16C91}"/>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C3C02A7-E5B6-492F-6D68-99AE978916DA}"/>
              </a:ext>
            </a:extLst>
          </p:cNvPr>
          <p:cNvSpPr>
            <a:spLocks noGrp="1"/>
          </p:cNvSpPr>
          <p:nvPr>
            <p:ph type="sldNum" sz="quarter" idx="5"/>
          </p:nvPr>
        </p:nvSpPr>
        <p:spPr/>
        <p:txBody>
          <a:bodyPr/>
          <a:lstStyle/>
          <a:p>
            <a:fld id="{DA41E4CD-DD2C-499E-9070-694C4B983D1A}" type="slidenum">
              <a:rPr kumimoji="1" lang="ja-JP" altLang="en-US" smtClean="0"/>
              <a:t>65</a:t>
            </a:fld>
            <a:endParaRPr kumimoji="1" lang="ja-JP" altLang="en-US"/>
          </a:p>
        </p:txBody>
      </p:sp>
    </p:spTree>
    <p:extLst>
      <p:ext uri="{BB962C8B-B14F-4D97-AF65-F5344CB8AC3E}">
        <p14:creationId xmlns:p14="http://schemas.microsoft.com/office/powerpoint/2010/main" val="7984871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FB46D-19D5-5000-50C6-463E7E0E21F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685B662-9CDF-AC0A-E249-70A78B8C35E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1DE0F6E-DA38-AEAB-6F93-475529F0A6FE}"/>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A2DA66E-9549-2BD9-1CCD-F34553A68B4A}"/>
              </a:ext>
            </a:extLst>
          </p:cNvPr>
          <p:cNvSpPr>
            <a:spLocks noGrp="1"/>
          </p:cNvSpPr>
          <p:nvPr>
            <p:ph type="sldNum" sz="quarter" idx="5"/>
          </p:nvPr>
        </p:nvSpPr>
        <p:spPr/>
        <p:txBody>
          <a:bodyPr/>
          <a:lstStyle/>
          <a:p>
            <a:fld id="{DA41E4CD-DD2C-499E-9070-694C4B983D1A}" type="slidenum">
              <a:rPr kumimoji="1" lang="ja-JP" altLang="en-US" smtClean="0"/>
              <a:t>66</a:t>
            </a:fld>
            <a:endParaRPr kumimoji="1" lang="ja-JP" altLang="en-US"/>
          </a:p>
        </p:txBody>
      </p:sp>
    </p:spTree>
    <p:extLst>
      <p:ext uri="{BB962C8B-B14F-4D97-AF65-F5344CB8AC3E}">
        <p14:creationId xmlns:p14="http://schemas.microsoft.com/office/powerpoint/2010/main" val="17321483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9D7A4-A936-A3AC-C183-02F02E378CE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A62570A-8A8E-DA22-7605-6B5294E8D3F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5315196-2DDD-3A3C-F244-512E7B7966F1}"/>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6E8F67E-1312-86A5-0974-EDAB573F837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41E4CD-DD2C-499E-9070-694C4B983D1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968396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3E094-769C-ED8D-DF93-FAC7E3DA86E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7C56BEC-08D9-B903-DC4A-8C31401EA4F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FAA8DFB-7E56-4555-1417-F23DFADA95F3}"/>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37D4EEF-1287-EAA7-DBF9-E5F53EED5B7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41E4CD-DD2C-499E-9070-694C4B983D1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9477280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69</a:t>
            </a:fld>
            <a:endParaRPr kumimoji="1" lang="ja-JP" altLang="en-US"/>
          </a:p>
        </p:txBody>
      </p:sp>
    </p:spTree>
    <p:extLst>
      <p:ext uri="{BB962C8B-B14F-4D97-AF65-F5344CB8AC3E}">
        <p14:creationId xmlns:p14="http://schemas.microsoft.com/office/powerpoint/2010/main" val="19946601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70</a:t>
            </a:fld>
            <a:endParaRPr kumimoji="1" lang="ja-JP" altLang="en-US"/>
          </a:p>
        </p:txBody>
      </p:sp>
    </p:spTree>
    <p:extLst>
      <p:ext uri="{BB962C8B-B14F-4D97-AF65-F5344CB8AC3E}">
        <p14:creationId xmlns:p14="http://schemas.microsoft.com/office/powerpoint/2010/main" val="23218523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71</a:t>
            </a:fld>
            <a:endParaRPr kumimoji="1" lang="ja-JP" altLang="en-US"/>
          </a:p>
        </p:txBody>
      </p:sp>
    </p:spTree>
    <p:extLst>
      <p:ext uri="{BB962C8B-B14F-4D97-AF65-F5344CB8AC3E}">
        <p14:creationId xmlns:p14="http://schemas.microsoft.com/office/powerpoint/2010/main" val="41147243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72</a:t>
            </a:fld>
            <a:endParaRPr kumimoji="1" lang="ja-JP" altLang="en-US"/>
          </a:p>
        </p:txBody>
      </p:sp>
    </p:spTree>
    <p:extLst>
      <p:ext uri="{BB962C8B-B14F-4D97-AF65-F5344CB8AC3E}">
        <p14:creationId xmlns:p14="http://schemas.microsoft.com/office/powerpoint/2010/main" val="2656728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5</a:t>
            </a:fld>
            <a:endParaRPr kumimoji="1" lang="ja-JP" altLang="en-US"/>
          </a:p>
        </p:txBody>
      </p:sp>
    </p:spTree>
    <p:extLst>
      <p:ext uri="{BB962C8B-B14F-4D97-AF65-F5344CB8AC3E}">
        <p14:creationId xmlns:p14="http://schemas.microsoft.com/office/powerpoint/2010/main" val="15285321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73</a:t>
            </a:fld>
            <a:endParaRPr kumimoji="1" lang="ja-JP" altLang="en-US"/>
          </a:p>
        </p:txBody>
      </p:sp>
    </p:spTree>
    <p:extLst>
      <p:ext uri="{BB962C8B-B14F-4D97-AF65-F5344CB8AC3E}">
        <p14:creationId xmlns:p14="http://schemas.microsoft.com/office/powerpoint/2010/main" val="38633382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74</a:t>
            </a:fld>
            <a:endParaRPr kumimoji="1" lang="ja-JP" altLang="en-US"/>
          </a:p>
        </p:txBody>
      </p:sp>
    </p:spTree>
    <p:extLst>
      <p:ext uri="{BB962C8B-B14F-4D97-AF65-F5344CB8AC3E}">
        <p14:creationId xmlns:p14="http://schemas.microsoft.com/office/powerpoint/2010/main" val="31340474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76</a:t>
            </a:fld>
            <a:endParaRPr kumimoji="1" lang="ja-JP" altLang="en-US"/>
          </a:p>
        </p:txBody>
      </p:sp>
    </p:spTree>
    <p:extLst>
      <p:ext uri="{BB962C8B-B14F-4D97-AF65-F5344CB8AC3E}">
        <p14:creationId xmlns:p14="http://schemas.microsoft.com/office/powerpoint/2010/main" val="27654680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77</a:t>
            </a:fld>
            <a:endParaRPr kumimoji="1" lang="ja-JP" altLang="en-US"/>
          </a:p>
        </p:txBody>
      </p:sp>
    </p:spTree>
    <p:extLst>
      <p:ext uri="{BB962C8B-B14F-4D97-AF65-F5344CB8AC3E}">
        <p14:creationId xmlns:p14="http://schemas.microsoft.com/office/powerpoint/2010/main" val="23610979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79</a:t>
            </a:fld>
            <a:endParaRPr kumimoji="1" lang="ja-JP" altLang="en-US"/>
          </a:p>
        </p:txBody>
      </p:sp>
    </p:spTree>
    <p:extLst>
      <p:ext uri="{BB962C8B-B14F-4D97-AF65-F5344CB8AC3E}">
        <p14:creationId xmlns:p14="http://schemas.microsoft.com/office/powerpoint/2010/main" val="13025058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81</a:t>
            </a:fld>
            <a:endParaRPr kumimoji="1" lang="ja-JP" altLang="en-US"/>
          </a:p>
        </p:txBody>
      </p:sp>
    </p:spTree>
    <p:extLst>
      <p:ext uri="{BB962C8B-B14F-4D97-AF65-F5344CB8AC3E}">
        <p14:creationId xmlns:p14="http://schemas.microsoft.com/office/powerpoint/2010/main" val="30777735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86</a:t>
            </a:fld>
            <a:endParaRPr kumimoji="1" lang="ja-JP" altLang="en-US"/>
          </a:p>
        </p:txBody>
      </p:sp>
    </p:spTree>
    <p:extLst>
      <p:ext uri="{BB962C8B-B14F-4D97-AF65-F5344CB8AC3E}">
        <p14:creationId xmlns:p14="http://schemas.microsoft.com/office/powerpoint/2010/main" val="18224914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87</a:t>
            </a:fld>
            <a:endParaRPr kumimoji="1" lang="ja-JP" altLang="en-US"/>
          </a:p>
        </p:txBody>
      </p:sp>
    </p:spTree>
    <p:extLst>
      <p:ext uri="{BB962C8B-B14F-4D97-AF65-F5344CB8AC3E}">
        <p14:creationId xmlns:p14="http://schemas.microsoft.com/office/powerpoint/2010/main" val="5728480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88</a:t>
            </a:fld>
            <a:endParaRPr kumimoji="1" lang="ja-JP" altLang="en-US"/>
          </a:p>
        </p:txBody>
      </p:sp>
    </p:spTree>
    <p:extLst>
      <p:ext uri="{BB962C8B-B14F-4D97-AF65-F5344CB8AC3E}">
        <p14:creationId xmlns:p14="http://schemas.microsoft.com/office/powerpoint/2010/main" val="29138691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032E5-5A33-A0B7-C6E9-3101BF4158E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B9EAD3B-E2A9-854A-0050-5F9A9342F14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454A3B7-C36B-3493-86B4-4D86EE66E43C}"/>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D2CB534-E8CD-C9B5-809A-848836FE9D36}"/>
              </a:ext>
            </a:extLst>
          </p:cNvPr>
          <p:cNvSpPr>
            <a:spLocks noGrp="1"/>
          </p:cNvSpPr>
          <p:nvPr>
            <p:ph type="sldNum" sz="quarter" idx="5"/>
          </p:nvPr>
        </p:nvSpPr>
        <p:spPr/>
        <p:txBody>
          <a:bodyPr/>
          <a:lstStyle/>
          <a:p>
            <a:fld id="{DA41E4CD-DD2C-499E-9070-694C4B983D1A}" type="slidenum">
              <a:rPr kumimoji="1" lang="ja-JP" altLang="en-US" smtClean="0"/>
              <a:t>93</a:t>
            </a:fld>
            <a:endParaRPr kumimoji="1" lang="ja-JP" altLang="en-US"/>
          </a:p>
        </p:txBody>
      </p:sp>
    </p:spTree>
    <p:extLst>
      <p:ext uri="{BB962C8B-B14F-4D97-AF65-F5344CB8AC3E}">
        <p14:creationId xmlns:p14="http://schemas.microsoft.com/office/powerpoint/2010/main" val="4032888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8</a:t>
            </a:fld>
            <a:endParaRPr kumimoji="1" lang="ja-JP" altLang="en-US"/>
          </a:p>
        </p:txBody>
      </p:sp>
    </p:spTree>
    <p:extLst>
      <p:ext uri="{BB962C8B-B14F-4D97-AF65-F5344CB8AC3E}">
        <p14:creationId xmlns:p14="http://schemas.microsoft.com/office/powerpoint/2010/main" val="17487456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94</a:t>
            </a:fld>
            <a:endParaRPr kumimoji="1" lang="ja-JP" altLang="en-US"/>
          </a:p>
        </p:txBody>
      </p:sp>
    </p:spTree>
    <p:extLst>
      <p:ext uri="{BB962C8B-B14F-4D97-AF65-F5344CB8AC3E}">
        <p14:creationId xmlns:p14="http://schemas.microsoft.com/office/powerpoint/2010/main" val="41826999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98</a:t>
            </a:fld>
            <a:endParaRPr kumimoji="1" lang="ja-JP" altLang="en-US"/>
          </a:p>
        </p:txBody>
      </p:sp>
    </p:spTree>
    <p:extLst>
      <p:ext uri="{BB962C8B-B14F-4D97-AF65-F5344CB8AC3E}">
        <p14:creationId xmlns:p14="http://schemas.microsoft.com/office/powerpoint/2010/main" val="9676005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B5F0C-9D50-8D3E-4666-8885E65C185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93A367A-B4D5-B11E-3FCF-15E79D198F7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CB537B0-C1E9-0990-1E12-70A33814BCB6}"/>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7974F98-2849-FD0F-A190-029BC73604E4}"/>
              </a:ext>
            </a:extLst>
          </p:cNvPr>
          <p:cNvSpPr>
            <a:spLocks noGrp="1"/>
          </p:cNvSpPr>
          <p:nvPr>
            <p:ph type="sldNum" sz="quarter" idx="5"/>
          </p:nvPr>
        </p:nvSpPr>
        <p:spPr/>
        <p:txBody>
          <a:bodyPr/>
          <a:lstStyle/>
          <a:p>
            <a:fld id="{DA41E4CD-DD2C-499E-9070-694C4B983D1A}" type="slidenum">
              <a:rPr kumimoji="1" lang="ja-JP" altLang="en-US" smtClean="0"/>
              <a:t>100</a:t>
            </a:fld>
            <a:endParaRPr kumimoji="1" lang="ja-JP" altLang="en-US"/>
          </a:p>
        </p:txBody>
      </p:sp>
    </p:spTree>
    <p:extLst>
      <p:ext uri="{BB962C8B-B14F-4D97-AF65-F5344CB8AC3E}">
        <p14:creationId xmlns:p14="http://schemas.microsoft.com/office/powerpoint/2010/main" val="3239308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D7D46-3052-17E5-2A5B-2BBC48F04BD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6F426AB-8E8E-C26D-2AB4-24F40B38B32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95ABC0F-003D-DF95-3326-D65433DB9F74}"/>
              </a:ext>
            </a:extLst>
          </p:cNvPr>
          <p:cNvSpPr>
            <a:spLocks noGrp="1"/>
          </p:cNvSpPr>
          <p:nvPr>
            <p:ph type="body" idx="1"/>
          </p:nvPr>
        </p:nvSpPr>
        <p:spPr/>
        <p:txBody>
          <a:bodyPr/>
          <a:lstStyle/>
          <a:p>
            <a:endParaRPr kumimoji="1" lang="en-US"/>
          </a:p>
        </p:txBody>
      </p:sp>
      <p:sp>
        <p:nvSpPr>
          <p:cNvPr id="4" name="スライド番号プレースホルダー 3">
            <a:extLst>
              <a:ext uri="{FF2B5EF4-FFF2-40B4-BE49-F238E27FC236}">
                <a16:creationId xmlns:a16="http://schemas.microsoft.com/office/drawing/2014/main" id="{D17FBAD7-96E0-05A6-A571-BD4C48F50B9B}"/>
              </a:ext>
            </a:extLst>
          </p:cNvPr>
          <p:cNvSpPr>
            <a:spLocks noGrp="1"/>
          </p:cNvSpPr>
          <p:nvPr>
            <p:ph type="sldNum" sz="quarter" idx="5"/>
          </p:nvPr>
        </p:nvSpPr>
        <p:spPr/>
        <p:txBody>
          <a:bodyPr/>
          <a:lstStyle/>
          <a:p>
            <a:fld id="{DA41E4CD-DD2C-499E-9070-694C4B983D1A}" type="slidenum">
              <a:rPr kumimoji="1" lang="ja-JP" altLang="en-US" smtClean="0"/>
              <a:t>106</a:t>
            </a:fld>
            <a:endParaRPr kumimoji="1" lang="ja-JP" altLang="en-US"/>
          </a:p>
        </p:txBody>
      </p:sp>
    </p:spTree>
    <p:extLst>
      <p:ext uri="{BB962C8B-B14F-4D97-AF65-F5344CB8AC3E}">
        <p14:creationId xmlns:p14="http://schemas.microsoft.com/office/powerpoint/2010/main" val="2395526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B15CC-FE48-368B-E816-823BD1D7953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B55F56E-A3CD-D440-7271-69B85D3ADCB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8D7E96B-EFEE-264F-140F-B19340455C28}"/>
              </a:ext>
            </a:extLst>
          </p:cNvPr>
          <p:cNvSpPr>
            <a:spLocks noGrp="1"/>
          </p:cNvSpPr>
          <p:nvPr>
            <p:ph type="body" idx="1"/>
          </p:nvPr>
        </p:nvSpPr>
        <p:spPr/>
        <p:txBody>
          <a:bodyPr/>
          <a:lstStyle/>
          <a:p>
            <a:r>
              <a:rPr kumimoji="1" lang="ja-JP" altLang="en-US"/>
              <a:t>踏襲する</a:t>
            </a:r>
          </a:p>
        </p:txBody>
      </p:sp>
      <p:sp>
        <p:nvSpPr>
          <p:cNvPr id="4" name="スライド番号プレースホルダー 3">
            <a:extLst>
              <a:ext uri="{FF2B5EF4-FFF2-40B4-BE49-F238E27FC236}">
                <a16:creationId xmlns:a16="http://schemas.microsoft.com/office/drawing/2014/main" id="{C5D0F77C-3783-D3A1-83E2-3FDF1BCAE721}"/>
              </a:ext>
            </a:extLst>
          </p:cNvPr>
          <p:cNvSpPr>
            <a:spLocks noGrp="1"/>
          </p:cNvSpPr>
          <p:nvPr>
            <p:ph type="sldNum" sz="quarter" idx="5"/>
          </p:nvPr>
        </p:nvSpPr>
        <p:spPr/>
        <p:txBody>
          <a:bodyPr/>
          <a:lstStyle/>
          <a:p>
            <a:fld id="{DA41E4CD-DD2C-499E-9070-694C4B983D1A}" type="slidenum">
              <a:rPr kumimoji="1" lang="ja-JP" altLang="en-US" smtClean="0"/>
              <a:t>108</a:t>
            </a:fld>
            <a:endParaRPr kumimoji="1" lang="ja-JP" altLang="en-US"/>
          </a:p>
        </p:txBody>
      </p:sp>
    </p:spTree>
    <p:extLst>
      <p:ext uri="{BB962C8B-B14F-4D97-AF65-F5344CB8AC3E}">
        <p14:creationId xmlns:p14="http://schemas.microsoft.com/office/powerpoint/2010/main" val="33882011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110</a:t>
            </a:fld>
            <a:endParaRPr kumimoji="1" lang="ja-JP" altLang="en-US"/>
          </a:p>
        </p:txBody>
      </p:sp>
    </p:spTree>
    <p:extLst>
      <p:ext uri="{BB962C8B-B14F-4D97-AF65-F5344CB8AC3E}">
        <p14:creationId xmlns:p14="http://schemas.microsoft.com/office/powerpoint/2010/main" val="33156552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buFont typeface="Arial" panose="020B0604020202020204" pitchFamily="34" charset="0"/>
              <a:buNone/>
            </a:pPr>
            <a:endParaRPr lang="ja-JP" altLang="en-US" b="0" i="0">
              <a:solidFill>
                <a:srgbClr val="D6D6D6"/>
              </a:solidFill>
              <a:effectLst/>
              <a:latin typeface="Segoe Sans"/>
            </a:endParaRPr>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111</a:t>
            </a:fld>
            <a:endParaRPr kumimoji="1" lang="ja-JP" altLang="en-US"/>
          </a:p>
        </p:txBody>
      </p:sp>
    </p:spTree>
    <p:extLst>
      <p:ext uri="{BB962C8B-B14F-4D97-AF65-F5344CB8AC3E}">
        <p14:creationId xmlns:p14="http://schemas.microsoft.com/office/powerpoint/2010/main" val="40800564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112</a:t>
            </a:fld>
            <a:endParaRPr kumimoji="1" lang="ja-JP" altLang="en-US"/>
          </a:p>
        </p:txBody>
      </p:sp>
    </p:spTree>
    <p:extLst>
      <p:ext uri="{BB962C8B-B14F-4D97-AF65-F5344CB8AC3E}">
        <p14:creationId xmlns:p14="http://schemas.microsoft.com/office/powerpoint/2010/main" val="7177103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ECD28-85B8-E645-BE5B-5B5D24F5BD6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C44F8BB-13DA-88FA-54A8-DCA1C24AFDF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A2E8E78-CE23-A16D-414E-F2D839BACF44}"/>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C6541A7-104B-5CED-BB6C-A59AF31D4F22}"/>
              </a:ext>
            </a:extLst>
          </p:cNvPr>
          <p:cNvSpPr>
            <a:spLocks noGrp="1"/>
          </p:cNvSpPr>
          <p:nvPr>
            <p:ph type="sldNum" sz="quarter" idx="5"/>
          </p:nvPr>
        </p:nvSpPr>
        <p:spPr/>
        <p:txBody>
          <a:bodyPr/>
          <a:lstStyle/>
          <a:p>
            <a:fld id="{DA41E4CD-DD2C-499E-9070-694C4B983D1A}" type="slidenum">
              <a:rPr kumimoji="1" lang="ja-JP" altLang="en-US" smtClean="0"/>
              <a:t>113</a:t>
            </a:fld>
            <a:endParaRPr kumimoji="1" lang="ja-JP" altLang="en-US"/>
          </a:p>
        </p:txBody>
      </p:sp>
    </p:spTree>
    <p:extLst>
      <p:ext uri="{BB962C8B-B14F-4D97-AF65-F5344CB8AC3E}">
        <p14:creationId xmlns:p14="http://schemas.microsoft.com/office/powerpoint/2010/main" val="3685479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11</a:t>
            </a:fld>
            <a:endParaRPr kumimoji="1" lang="ja-JP" altLang="en-US"/>
          </a:p>
        </p:txBody>
      </p:sp>
    </p:spTree>
    <p:extLst>
      <p:ext uri="{BB962C8B-B14F-4D97-AF65-F5344CB8AC3E}">
        <p14:creationId xmlns:p14="http://schemas.microsoft.com/office/powerpoint/2010/main" val="4171539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19</a:t>
            </a:fld>
            <a:endParaRPr kumimoji="1" lang="ja-JP" altLang="en-US"/>
          </a:p>
        </p:txBody>
      </p:sp>
    </p:spTree>
    <p:extLst>
      <p:ext uri="{BB962C8B-B14F-4D97-AF65-F5344CB8AC3E}">
        <p14:creationId xmlns:p14="http://schemas.microsoft.com/office/powerpoint/2010/main" val="198526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D0A0A-F714-0781-B014-5EA31F67A75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8A63EFA-2924-F75C-8165-3C55D5D5B25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A0BB1F1-C19D-9772-E856-B96C7E323864}"/>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F8DE9D4-66A6-ED4C-575B-C539BE0D6264}"/>
              </a:ext>
            </a:extLst>
          </p:cNvPr>
          <p:cNvSpPr>
            <a:spLocks noGrp="1"/>
          </p:cNvSpPr>
          <p:nvPr>
            <p:ph type="sldNum" sz="quarter" idx="5"/>
          </p:nvPr>
        </p:nvSpPr>
        <p:spPr/>
        <p:txBody>
          <a:bodyPr/>
          <a:lstStyle/>
          <a:p>
            <a:fld id="{DA41E4CD-DD2C-499E-9070-694C4B983D1A}" type="slidenum">
              <a:rPr kumimoji="1" lang="ja-JP" altLang="en-US" smtClean="0"/>
              <a:t>41</a:t>
            </a:fld>
            <a:endParaRPr kumimoji="1" lang="ja-JP" altLang="en-US"/>
          </a:p>
        </p:txBody>
      </p:sp>
    </p:spTree>
    <p:extLst>
      <p:ext uri="{BB962C8B-B14F-4D97-AF65-F5344CB8AC3E}">
        <p14:creationId xmlns:p14="http://schemas.microsoft.com/office/powerpoint/2010/main" val="861825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914FC-40E0-1281-2666-687305596B0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3D0D777-0408-4F77-6831-A46EF347E9E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6ACFE6F-53C6-57B2-53F0-7EA1D1441F82}"/>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E1F7BA4-804A-FB56-4762-54CAFEEF3411}"/>
              </a:ext>
            </a:extLst>
          </p:cNvPr>
          <p:cNvSpPr>
            <a:spLocks noGrp="1"/>
          </p:cNvSpPr>
          <p:nvPr>
            <p:ph type="sldNum" sz="quarter" idx="5"/>
          </p:nvPr>
        </p:nvSpPr>
        <p:spPr/>
        <p:txBody>
          <a:bodyPr/>
          <a:lstStyle/>
          <a:p>
            <a:fld id="{DA41E4CD-DD2C-499E-9070-694C4B983D1A}" type="slidenum">
              <a:rPr kumimoji="1" lang="ja-JP" altLang="en-US" smtClean="0"/>
              <a:t>42</a:t>
            </a:fld>
            <a:endParaRPr kumimoji="1" lang="ja-JP" altLang="en-US"/>
          </a:p>
        </p:txBody>
      </p:sp>
    </p:spTree>
    <p:extLst>
      <p:ext uri="{BB962C8B-B14F-4D97-AF65-F5344CB8AC3E}">
        <p14:creationId xmlns:p14="http://schemas.microsoft.com/office/powerpoint/2010/main" val="853478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p>
        </p:txBody>
      </p:sp>
      <p:sp>
        <p:nvSpPr>
          <p:cNvPr id="4" name="スライド番号プレースホルダー 3"/>
          <p:cNvSpPr>
            <a:spLocks noGrp="1"/>
          </p:cNvSpPr>
          <p:nvPr>
            <p:ph type="sldNum" sz="quarter" idx="5"/>
          </p:nvPr>
        </p:nvSpPr>
        <p:spPr/>
        <p:txBody>
          <a:bodyPr/>
          <a:lstStyle/>
          <a:p>
            <a:fld id="{DA41E4CD-DD2C-499E-9070-694C4B983D1A}" type="slidenum">
              <a:rPr kumimoji="1" lang="ja-JP" altLang="en-US" smtClean="0"/>
              <a:t>43</a:t>
            </a:fld>
            <a:endParaRPr kumimoji="1" lang="ja-JP" altLang="en-US"/>
          </a:p>
        </p:txBody>
      </p:sp>
    </p:spTree>
    <p:extLst>
      <p:ext uri="{BB962C8B-B14F-4D97-AF65-F5344CB8AC3E}">
        <p14:creationId xmlns:p14="http://schemas.microsoft.com/office/powerpoint/2010/main" val="1445481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19.gif"/></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19.gif"/></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slideMaster" Target="../slideMasters/slideMaster3.xml"/><Relationship Id="rId4" Type="http://schemas.openxmlformats.org/officeDocument/2006/relationships/image" Target="../media/image12.jpe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F33A39-73E7-49E0-BF4C-2CE0E2DB7091}"/>
              </a:ext>
            </a:extLst>
          </p:cNvPr>
          <p:cNvSpPr/>
          <p:nvPr userDrawn="1"/>
        </p:nvSpPr>
        <p:spPr>
          <a:xfrm>
            <a:off x="395906" y="395837"/>
            <a:ext cx="9900000" cy="6768000"/>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a:solidFill>
                <a:schemeClr val="tx1"/>
              </a:solidFill>
            </a:endParaRPr>
          </a:p>
        </p:txBody>
      </p:sp>
      <p:grpSp>
        <p:nvGrpSpPr>
          <p:cNvPr id="8" name="グループ化 7">
            <a:extLst>
              <a:ext uri="{FF2B5EF4-FFF2-40B4-BE49-F238E27FC236}">
                <a16:creationId xmlns:a16="http://schemas.microsoft.com/office/drawing/2014/main" id="{6F38512C-2C72-40C3-B679-1FEABC48B48C}"/>
              </a:ext>
            </a:extLst>
          </p:cNvPr>
          <p:cNvGrpSpPr/>
          <p:nvPr userDrawn="1"/>
        </p:nvGrpSpPr>
        <p:grpSpPr>
          <a:xfrm>
            <a:off x="2456520" y="6300053"/>
            <a:ext cx="5875085" cy="700377"/>
            <a:chOff x="2456520" y="6387031"/>
            <a:chExt cx="5875085" cy="700377"/>
          </a:xfrm>
        </p:grpSpPr>
        <p:pic>
          <p:nvPicPr>
            <p:cNvPr id="9" name="図 8">
              <a:extLst>
                <a:ext uri="{FF2B5EF4-FFF2-40B4-BE49-F238E27FC236}">
                  <a16:creationId xmlns:a16="http://schemas.microsoft.com/office/drawing/2014/main" id="{48EFA85C-A46F-4AC1-8E75-830689451B2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927824" y="6387031"/>
              <a:ext cx="991169" cy="700377"/>
            </a:xfrm>
            <a:prstGeom prst="rect">
              <a:avLst/>
            </a:prstGeom>
          </p:spPr>
        </p:pic>
        <p:pic>
          <p:nvPicPr>
            <p:cNvPr id="10" name="図 9">
              <a:extLst>
                <a:ext uri="{FF2B5EF4-FFF2-40B4-BE49-F238E27FC236}">
                  <a16:creationId xmlns:a16="http://schemas.microsoft.com/office/drawing/2014/main" id="{9F5C018F-8455-43E6-B9B6-228E8AD0436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106890" y="6463627"/>
              <a:ext cx="614647" cy="526500"/>
            </a:xfrm>
            <a:prstGeom prst="rect">
              <a:avLst/>
            </a:prstGeom>
          </p:spPr>
        </p:pic>
        <p:pic>
          <p:nvPicPr>
            <p:cNvPr id="11" name="図 10">
              <a:extLst>
                <a:ext uri="{FF2B5EF4-FFF2-40B4-BE49-F238E27FC236}">
                  <a16:creationId xmlns:a16="http://schemas.microsoft.com/office/drawing/2014/main" id="{34A081C5-EF14-4467-B19D-E35B6B3CBAD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456520" y="6498254"/>
              <a:ext cx="946944" cy="536322"/>
            </a:xfrm>
            <a:prstGeom prst="rect">
              <a:avLst/>
            </a:prstGeom>
          </p:spPr>
        </p:pic>
        <p:pic>
          <p:nvPicPr>
            <p:cNvPr id="12" name="図 11">
              <a:extLst>
                <a:ext uri="{FF2B5EF4-FFF2-40B4-BE49-F238E27FC236}">
                  <a16:creationId xmlns:a16="http://schemas.microsoft.com/office/drawing/2014/main" id="{353D9AAD-EE32-457B-B8B4-29FF67E0F4E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635177" y="6432722"/>
              <a:ext cx="1292647" cy="641986"/>
            </a:xfrm>
            <a:prstGeom prst="rect">
              <a:avLst/>
            </a:prstGeom>
          </p:spPr>
        </p:pic>
        <p:pic>
          <p:nvPicPr>
            <p:cNvPr id="13" name="図 12">
              <a:extLst>
                <a:ext uri="{FF2B5EF4-FFF2-40B4-BE49-F238E27FC236}">
                  <a16:creationId xmlns:a16="http://schemas.microsoft.com/office/drawing/2014/main" id="{E3FD0292-C091-43A1-9252-D1D0C6352D0A}"/>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044047" y="6463627"/>
              <a:ext cx="1287558" cy="494981"/>
            </a:xfrm>
            <a:prstGeom prst="rect">
              <a:avLst/>
            </a:prstGeom>
          </p:spPr>
        </p:pic>
      </p:grpSp>
      <p:pic>
        <p:nvPicPr>
          <p:cNvPr id="14" name="Picture 2">
            <a:extLst>
              <a:ext uri="{FF2B5EF4-FFF2-40B4-BE49-F238E27FC236}">
                <a16:creationId xmlns:a16="http://schemas.microsoft.com/office/drawing/2014/main" id="{76484A44-3003-4277-9737-236918E2A043}"/>
              </a:ext>
            </a:extLst>
          </p:cNvPr>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4366825" y="1499033"/>
            <a:ext cx="1938704" cy="68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グループ化 22">
            <a:extLst>
              <a:ext uri="{FF2B5EF4-FFF2-40B4-BE49-F238E27FC236}">
                <a16:creationId xmlns:a16="http://schemas.microsoft.com/office/drawing/2014/main" id="{69427F34-BDBE-48D8-A7F4-1EE85CF4440A}"/>
              </a:ext>
            </a:extLst>
          </p:cNvPr>
          <p:cNvGrpSpPr/>
          <p:nvPr userDrawn="1"/>
        </p:nvGrpSpPr>
        <p:grpSpPr>
          <a:xfrm>
            <a:off x="1034510" y="2991837"/>
            <a:ext cx="8622792" cy="1007999"/>
            <a:chOff x="1034510" y="2991837"/>
            <a:chExt cx="8622792" cy="1007999"/>
          </a:xfrm>
        </p:grpSpPr>
        <p:cxnSp>
          <p:nvCxnSpPr>
            <p:cNvPr id="15" name="直線コネクタ 14">
              <a:extLst>
                <a:ext uri="{FF2B5EF4-FFF2-40B4-BE49-F238E27FC236}">
                  <a16:creationId xmlns:a16="http://schemas.microsoft.com/office/drawing/2014/main" id="{4E3800AC-DAF6-41B1-810E-4A51489649E0}"/>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7CF90A11-AE44-4385-824C-1819712F0D92}"/>
                </a:ext>
              </a:extLst>
            </p:cNvPr>
            <p:cNvCxnSpPr/>
            <p:nvPr userDrawn="1"/>
          </p:nvCxnSpPr>
          <p:spPr>
            <a:xfrm>
              <a:off x="1034510" y="3999836"/>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0" name="タイトル 29">
            <a:extLst>
              <a:ext uri="{FF2B5EF4-FFF2-40B4-BE49-F238E27FC236}">
                <a16:creationId xmlns:a16="http://schemas.microsoft.com/office/drawing/2014/main" id="{D7232AF9-EC33-4888-B5A0-D03E836B4382}"/>
              </a:ext>
            </a:extLst>
          </p:cNvPr>
          <p:cNvSpPr>
            <a:spLocks noGrp="1"/>
          </p:cNvSpPr>
          <p:nvPr>
            <p:ph type="title" hasCustomPrompt="1"/>
          </p:nvPr>
        </p:nvSpPr>
        <p:spPr>
          <a:xfrm>
            <a:off x="1034510" y="2991837"/>
            <a:ext cx="8640000" cy="1008000"/>
          </a:xfrm>
          <a:prstGeom prst="rect">
            <a:avLst/>
          </a:prstGeom>
        </p:spPr>
        <p:txBody>
          <a:bodyPr lIns="0" tIns="72000" rIns="0" bIns="0" anchor="ctr" anchorCtr="0">
            <a:normAutofit/>
          </a:bodyPr>
          <a:lstStyle>
            <a:lvl1pPr>
              <a:defRPr lang="ja-JP" altLang="en-US" sz="3600" b="1" dirty="0">
                <a:solidFill>
                  <a:schemeClr val="bg2"/>
                </a:solidFill>
                <a:latin typeface="Meiryo UI" panose="020B0604030504040204" pitchFamily="50" charset="-128"/>
                <a:ea typeface="Meiryo UI" panose="020B0604030504040204" pitchFamily="50" charset="-128"/>
                <a:cs typeface="+mn-cs"/>
              </a:defRPr>
            </a:lvl1pPr>
          </a:lstStyle>
          <a:p>
            <a:pPr marL="0" lvl="0" indent="0" algn="ctr">
              <a:spcBef>
                <a:spcPts val="1102"/>
              </a:spcBef>
              <a:buFontTx/>
            </a:pPr>
            <a:r>
              <a:rPr kumimoji="1" lang="ja-JP" altLang="en-US"/>
              <a:t>表紙タイトル</a:t>
            </a:r>
          </a:p>
        </p:txBody>
      </p:sp>
      <p:sp>
        <p:nvSpPr>
          <p:cNvPr id="27" name="コンテンツ プレースホルダー 21">
            <a:extLst>
              <a:ext uri="{FF2B5EF4-FFF2-40B4-BE49-F238E27FC236}">
                <a16:creationId xmlns:a16="http://schemas.microsoft.com/office/drawing/2014/main" id="{730FB38C-75FA-4F17-A448-34BAAD2B4753}"/>
              </a:ext>
            </a:extLst>
          </p:cNvPr>
          <p:cNvSpPr>
            <a:spLocks noGrp="1"/>
          </p:cNvSpPr>
          <p:nvPr>
            <p:ph sz="quarter" idx="14" hasCustomPrompt="1"/>
          </p:nvPr>
        </p:nvSpPr>
        <p:spPr>
          <a:xfrm>
            <a:off x="1034510" y="4148806"/>
            <a:ext cx="8640000" cy="432000"/>
          </a:xfrm>
          <a:prstGeom prst="rect">
            <a:avLst/>
          </a:prstGeom>
        </p:spPr>
        <p:txBody>
          <a:bodyPr lIns="0" tIns="0" rIns="0" bIns="0" anchor="ctr" anchorCtr="0"/>
          <a:lstStyle>
            <a:lvl1pPr>
              <a:defRPr sz="2000" b="1">
                <a:solidFill>
                  <a:schemeClr val="bg2"/>
                </a:solidFill>
                <a:latin typeface="Meiryo UI" panose="020B0604030504040204" pitchFamily="50" charset="-128"/>
                <a:ea typeface="Meiryo UI" panose="020B0604030504040204" pitchFamily="50" charset="-128"/>
              </a:defRPr>
            </a:lvl1pPr>
          </a:lstStyle>
          <a:p>
            <a:pPr lvl="0"/>
            <a:r>
              <a:rPr kumimoji="1" lang="ja-JP" altLang="en-US"/>
              <a:t>サブタイトル</a:t>
            </a:r>
          </a:p>
        </p:txBody>
      </p:sp>
      <p:sp>
        <p:nvSpPr>
          <p:cNvPr id="31" name="コンテンツ プレースホルダー 21">
            <a:extLst>
              <a:ext uri="{FF2B5EF4-FFF2-40B4-BE49-F238E27FC236}">
                <a16:creationId xmlns:a16="http://schemas.microsoft.com/office/drawing/2014/main" id="{9693F458-7CAF-4411-88EF-755A4D8136DB}"/>
              </a:ext>
            </a:extLst>
          </p:cNvPr>
          <p:cNvSpPr>
            <a:spLocks noGrp="1"/>
          </p:cNvSpPr>
          <p:nvPr>
            <p:ph sz="quarter" idx="15" hasCustomPrompt="1"/>
          </p:nvPr>
        </p:nvSpPr>
        <p:spPr>
          <a:xfrm>
            <a:off x="3554510" y="5436053"/>
            <a:ext cx="3600000" cy="288000"/>
          </a:xfrm>
          <a:prstGeom prst="rect">
            <a:avLst/>
          </a:prstGeom>
        </p:spPr>
        <p:txBody>
          <a:bodyPr lIns="0" tIns="0" rIns="0" bIns="0" anchor="ctr" anchorCtr="0"/>
          <a:lstStyle>
            <a:lvl1pPr>
              <a:defRPr sz="1800" b="0">
                <a:solidFill>
                  <a:schemeClr val="tx1"/>
                </a:solidFill>
                <a:latin typeface="Meiryo UI" panose="020B0604030504040204" pitchFamily="50" charset="-128"/>
                <a:ea typeface="Meiryo UI" panose="020B0604030504040204" pitchFamily="50" charset="-128"/>
              </a:defRPr>
            </a:lvl1pPr>
          </a:lstStyle>
          <a:p>
            <a:pPr lvl="0"/>
            <a:r>
              <a:rPr kumimoji="1" lang="en-US" altLang="ja-JP"/>
              <a:t>0000</a:t>
            </a:r>
            <a:r>
              <a:rPr kumimoji="1" lang="ja-JP" altLang="en-US"/>
              <a:t>年</a:t>
            </a:r>
            <a:r>
              <a:rPr kumimoji="1" lang="en-US" altLang="ja-JP"/>
              <a:t>00</a:t>
            </a:r>
            <a:r>
              <a:rPr kumimoji="1" lang="ja-JP" altLang="en-US"/>
              <a:t>月</a:t>
            </a:r>
            <a:r>
              <a:rPr kumimoji="1" lang="en-US" altLang="ja-JP"/>
              <a:t>00</a:t>
            </a:r>
            <a:r>
              <a:rPr kumimoji="1" lang="ja-JP" altLang="en-US"/>
              <a:t>日</a:t>
            </a:r>
          </a:p>
        </p:txBody>
      </p:sp>
      <p:sp>
        <p:nvSpPr>
          <p:cNvPr id="32" name="コンテンツ プレースホルダー 21">
            <a:extLst>
              <a:ext uri="{FF2B5EF4-FFF2-40B4-BE49-F238E27FC236}">
                <a16:creationId xmlns:a16="http://schemas.microsoft.com/office/drawing/2014/main" id="{1645C6DC-6217-43BE-8989-B6A0BD9C2349}"/>
              </a:ext>
            </a:extLst>
          </p:cNvPr>
          <p:cNvSpPr>
            <a:spLocks noGrp="1"/>
          </p:cNvSpPr>
          <p:nvPr>
            <p:ph sz="quarter" idx="16" hasCustomPrompt="1"/>
          </p:nvPr>
        </p:nvSpPr>
        <p:spPr>
          <a:xfrm>
            <a:off x="3554510" y="5724053"/>
            <a:ext cx="3600000" cy="288000"/>
          </a:xfrm>
          <a:prstGeom prst="rect">
            <a:avLst/>
          </a:prstGeom>
        </p:spPr>
        <p:txBody>
          <a:bodyPr lIns="0" tIns="0" rIns="0" bIns="0" anchor="ctr" anchorCtr="0"/>
          <a:lstStyle>
            <a:lvl1pPr>
              <a:defRPr sz="1800" b="0">
                <a:solidFill>
                  <a:schemeClr val="tx1"/>
                </a:solidFill>
                <a:latin typeface="Meiryo UI" panose="020B0604030504040204" pitchFamily="50" charset="-128"/>
                <a:ea typeface="Meiryo UI" panose="020B0604030504040204" pitchFamily="50" charset="-128"/>
              </a:defRPr>
            </a:lvl1pPr>
          </a:lstStyle>
          <a:p>
            <a:pPr lvl="0"/>
            <a:r>
              <a:rPr kumimoji="1" lang="ja-JP" altLang="en-US"/>
              <a:t>所属　名前</a:t>
            </a:r>
          </a:p>
        </p:txBody>
      </p:sp>
    </p:spTree>
    <p:extLst>
      <p:ext uri="{BB962C8B-B14F-4D97-AF65-F5344CB8AC3E}">
        <p14:creationId xmlns:p14="http://schemas.microsoft.com/office/powerpoint/2010/main" val="328222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イノベーションカーブ">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E0E3DF-D30F-67F3-1120-4D08EF0597DA}"/>
              </a:ext>
            </a:extLst>
          </p:cNvPr>
          <p:cNvSpPr>
            <a:spLocks noGrp="1"/>
          </p:cNvSpPr>
          <p:nvPr>
            <p:ph type="title" hasCustomPrompt="1"/>
          </p:nvPr>
        </p:nvSpPr>
        <p:spPr>
          <a:xfrm>
            <a:off x="325172" y="757953"/>
            <a:ext cx="6415088" cy="1595269"/>
          </a:xfrm>
          <a:prstGeom prst="rect">
            <a:avLst/>
          </a:prstGeom>
        </p:spPr>
        <p:txBody>
          <a:bodyPr/>
          <a:lstStyle/>
          <a:p>
            <a:r>
              <a:rPr kumimoji="1" lang="en-US" altLang="ja-JP"/>
              <a:t>01</a:t>
            </a:r>
            <a:endParaRPr kumimoji="1" lang="ja-JP" altLang="en-US"/>
          </a:p>
        </p:txBody>
      </p:sp>
      <p:sp>
        <p:nvSpPr>
          <p:cNvPr id="3" name="テキスト プレースホルダー 8">
            <a:extLst>
              <a:ext uri="{FF2B5EF4-FFF2-40B4-BE49-F238E27FC236}">
                <a16:creationId xmlns:a16="http://schemas.microsoft.com/office/drawing/2014/main" id="{14339CF7-9CA0-A841-448E-67A663E55CF3}"/>
              </a:ext>
            </a:extLst>
          </p:cNvPr>
          <p:cNvSpPr>
            <a:spLocks noGrp="1"/>
          </p:cNvSpPr>
          <p:nvPr>
            <p:ph type="body" sz="quarter" idx="16" hasCustomPrompt="1"/>
          </p:nvPr>
        </p:nvSpPr>
        <p:spPr>
          <a:xfrm>
            <a:off x="325174" y="2519892"/>
            <a:ext cx="6415088" cy="4285800"/>
          </a:xfrm>
          <a:prstGeom prst="rect">
            <a:avLst/>
          </a:prstGeom>
        </p:spPr>
        <p:txBody>
          <a:bodyPr lIns="0" tIns="0" rIns="0" bIns="0"/>
          <a:lstStyle>
            <a:lvl1pPr>
              <a:defRPr sz="3508" b="1">
                <a:solidFill>
                  <a:schemeClr val="accent1"/>
                </a:solidFill>
              </a:defRPr>
            </a:lvl1pPr>
          </a:lstStyle>
          <a:p>
            <a:pPr lvl="0"/>
            <a:r>
              <a:rPr kumimoji="1" lang="ja-JP" altLang="en-US"/>
              <a:t>中扉タイトル</a:t>
            </a:r>
          </a:p>
        </p:txBody>
      </p:sp>
      <p:pic>
        <p:nvPicPr>
          <p:cNvPr id="4" name="Picture 6">
            <a:extLst>
              <a:ext uri="{FF2B5EF4-FFF2-40B4-BE49-F238E27FC236}">
                <a16:creationId xmlns:a16="http://schemas.microsoft.com/office/drawing/2014/main" id="{EB864475-214E-676F-1057-8A4E44927EF7}"/>
              </a:ext>
            </a:extLst>
          </p:cNvPr>
          <p:cNvPicPr>
            <a:picLocks noChangeAspect="1"/>
          </p:cNvPicPr>
          <p:nvPr userDrawn="1"/>
        </p:nvPicPr>
        <p:blipFill>
          <a:blip r:embed="rId2" cstate="screen">
            <a:alphaModFix amt="30000"/>
            <a:extLst>
              <a:ext uri="{28A0092B-C50C-407E-A947-70E740481C1C}">
                <a14:useLocalDpi xmlns:a14="http://schemas.microsoft.com/office/drawing/2010/main"/>
              </a:ext>
            </a:extLst>
          </a:blip>
          <a:stretch>
            <a:fillRect/>
          </a:stretch>
        </p:blipFill>
        <p:spPr>
          <a:xfrm>
            <a:off x="7077690" y="2680800"/>
            <a:ext cx="3280004" cy="4122908"/>
          </a:xfrm>
          <a:prstGeom prst="rect">
            <a:avLst/>
          </a:prstGeom>
        </p:spPr>
      </p:pic>
      <p:sp>
        <p:nvSpPr>
          <p:cNvPr id="5" name="テキスト ボックス 4">
            <a:extLst>
              <a:ext uri="{FF2B5EF4-FFF2-40B4-BE49-F238E27FC236}">
                <a16:creationId xmlns:a16="http://schemas.microsoft.com/office/drawing/2014/main" id="{442CEE08-CDC8-97A0-0539-B8FAF99A1769}"/>
              </a:ext>
            </a:extLst>
          </p:cNvPr>
          <p:cNvSpPr txBox="1"/>
          <p:nvPr userDrawn="1"/>
        </p:nvSpPr>
        <p:spPr>
          <a:xfrm>
            <a:off x="5212259" y="7234272"/>
            <a:ext cx="268348" cy="99208"/>
          </a:xfrm>
          <a:prstGeom prst="rect">
            <a:avLst/>
          </a:prstGeom>
          <a:noFill/>
          <a:ln>
            <a:noFill/>
          </a:ln>
        </p:spPr>
        <p:txBody>
          <a:bodyPr wrap="square" lIns="0" tIns="0" rIns="0" bIns="0" rtlCol="0" anchor="ctr" anchorCtr="0">
            <a:noAutofit/>
          </a:bodyPr>
          <a:lstStyle/>
          <a:p>
            <a:pPr algn="ctr"/>
            <a:fld id="{8DD8EB0B-AB08-A54E-B33C-ED72A04D9CE9}" type="slidenum">
              <a:rPr lang="ja-JP" altLang="en-US" sz="702" smtClean="0">
                <a:solidFill>
                  <a:srgbClr val="6B6B6B"/>
                </a:solidFill>
              </a:rPr>
              <a:pPr algn="ctr"/>
              <a:t>‹#›</a:t>
            </a:fld>
            <a:endParaRPr kumimoji="0" lang="en-US" altLang="ja-JP" sz="702">
              <a:solidFill>
                <a:srgbClr val="6B6B6B"/>
              </a:solidFill>
              <a:latin typeface="+mn-ea"/>
              <a:cs typeface="Meiryo UI" pitchFamily="50" charset="-128"/>
            </a:endParaRPr>
          </a:p>
        </p:txBody>
      </p:sp>
    </p:spTree>
    <p:extLst>
      <p:ext uri="{BB962C8B-B14F-4D97-AF65-F5344CB8AC3E}">
        <p14:creationId xmlns:p14="http://schemas.microsoft.com/office/powerpoint/2010/main" val="3144433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写真入イノベーションカーブ">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01CCA0-7E92-7FFB-2532-8D8D86CBBF3B}"/>
              </a:ext>
            </a:extLst>
          </p:cNvPr>
          <p:cNvSpPr>
            <a:spLocks noGrp="1"/>
          </p:cNvSpPr>
          <p:nvPr>
            <p:ph type="title" hasCustomPrompt="1"/>
          </p:nvPr>
        </p:nvSpPr>
        <p:spPr>
          <a:xfrm>
            <a:off x="3943132" y="757952"/>
            <a:ext cx="6415088" cy="1595269"/>
          </a:xfrm>
          <a:prstGeom prst="rect">
            <a:avLst/>
          </a:prstGeom>
        </p:spPr>
        <p:txBody>
          <a:bodyPr/>
          <a:lstStyle/>
          <a:p>
            <a:r>
              <a:rPr kumimoji="1" lang="en-US" altLang="ja-JP"/>
              <a:t>01</a:t>
            </a:r>
            <a:endParaRPr kumimoji="1" lang="ja-JP" altLang="en-US"/>
          </a:p>
        </p:txBody>
      </p:sp>
      <p:pic>
        <p:nvPicPr>
          <p:cNvPr id="3" name="Picture 6">
            <a:extLst>
              <a:ext uri="{FF2B5EF4-FFF2-40B4-BE49-F238E27FC236}">
                <a16:creationId xmlns:a16="http://schemas.microsoft.com/office/drawing/2014/main" id="{38FD529D-5FF6-E828-CE3E-B79F0DF687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6024" y="2697431"/>
            <a:ext cx="3261213" cy="4099288"/>
          </a:xfrm>
          <a:prstGeom prst="rect">
            <a:avLst/>
          </a:prstGeom>
        </p:spPr>
      </p:pic>
      <p:sp>
        <p:nvSpPr>
          <p:cNvPr id="5" name="テキスト プレースホルダー 8">
            <a:extLst>
              <a:ext uri="{FF2B5EF4-FFF2-40B4-BE49-F238E27FC236}">
                <a16:creationId xmlns:a16="http://schemas.microsoft.com/office/drawing/2014/main" id="{E10C1EF1-42DC-CE53-8902-8E322B4352D3}"/>
              </a:ext>
            </a:extLst>
          </p:cNvPr>
          <p:cNvSpPr>
            <a:spLocks noGrp="1"/>
          </p:cNvSpPr>
          <p:nvPr>
            <p:ph type="body" sz="quarter" idx="16" hasCustomPrompt="1"/>
          </p:nvPr>
        </p:nvSpPr>
        <p:spPr>
          <a:xfrm>
            <a:off x="3943132" y="2682594"/>
            <a:ext cx="6415088" cy="4123098"/>
          </a:xfrm>
          <a:prstGeom prst="rect">
            <a:avLst/>
          </a:prstGeom>
        </p:spPr>
        <p:txBody>
          <a:bodyPr lIns="0" tIns="0" rIns="0" bIns="0"/>
          <a:lstStyle>
            <a:lvl1pPr>
              <a:defRPr sz="3508" b="1">
                <a:solidFill>
                  <a:schemeClr val="accent1"/>
                </a:solidFill>
              </a:defRPr>
            </a:lvl1pPr>
          </a:lstStyle>
          <a:p>
            <a:pPr lvl="0"/>
            <a:r>
              <a:rPr kumimoji="1" lang="ja-JP" altLang="en-US"/>
              <a:t>中扉タイトル</a:t>
            </a:r>
          </a:p>
        </p:txBody>
      </p:sp>
      <p:sp>
        <p:nvSpPr>
          <p:cNvPr id="6" name="テキスト ボックス 5">
            <a:extLst>
              <a:ext uri="{FF2B5EF4-FFF2-40B4-BE49-F238E27FC236}">
                <a16:creationId xmlns:a16="http://schemas.microsoft.com/office/drawing/2014/main" id="{53785BB8-9BEF-6511-73A0-EFF55EDD2267}"/>
              </a:ext>
            </a:extLst>
          </p:cNvPr>
          <p:cNvSpPr txBox="1"/>
          <p:nvPr userDrawn="1"/>
        </p:nvSpPr>
        <p:spPr>
          <a:xfrm>
            <a:off x="5212259" y="7234272"/>
            <a:ext cx="268348" cy="99208"/>
          </a:xfrm>
          <a:prstGeom prst="rect">
            <a:avLst/>
          </a:prstGeom>
          <a:noFill/>
          <a:ln>
            <a:noFill/>
          </a:ln>
        </p:spPr>
        <p:txBody>
          <a:bodyPr wrap="square" lIns="0" tIns="0" rIns="0" bIns="0" rtlCol="0" anchor="ctr" anchorCtr="0">
            <a:noAutofit/>
          </a:bodyPr>
          <a:lstStyle/>
          <a:p>
            <a:pPr algn="ctr"/>
            <a:fld id="{8DD8EB0B-AB08-A54E-B33C-ED72A04D9CE9}" type="slidenum">
              <a:rPr lang="ja-JP" altLang="en-US" sz="702" smtClean="0">
                <a:solidFill>
                  <a:srgbClr val="6B6B6B"/>
                </a:solidFill>
              </a:rPr>
              <a:pPr algn="ctr"/>
              <a:t>‹#›</a:t>
            </a:fld>
            <a:endParaRPr kumimoji="0" lang="en-US" altLang="ja-JP" sz="702">
              <a:solidFill>
                <a:srgbClr val="6B6B6B"/>
              </a:solidFill>
              <a:latin typeface="+mn-ea"/>
              <a:cs typeface="Meiryo UI" pitchFamily="50" charset="-128"/>
            </a:endParaRPr>
          </a:p>
        </p:txBody>
      </p:sp>
      <p:pic>
        <p:nvPicPr>
          <p:cNvPr id="7" name="図プレースホルダー 15">
            <a:extLst>
              <a:ext uri="{FF2B5EF4-FFF2-40B4-BE49-F238E27FC236}">
                <a16:creationId xmlns:a16="http://schemas.microsoft.com/office/drawing/2014/main" id="{9036BE88-8108-1ABA-2302-1CD1A002F434}"/>
              </a:ext>
            </a:extLst>
          </p:cNvPr>
          <p:cNvPicPr>
            <a:picLocks noChangeAspect="1"/>
          </p:cNvPicPr>
          <p:nvPr userDrawn="1"/>
        </p:nvPicPr>
        <p:blipFill rotWithShape="1">
          <a:blip r:embed="rId3"/>
          <a:srcRect l="40504" r="3246"/>
          <a:stretch/>
        </p:blipFill>
        <p:spPr>
          <a:xfrm>
            <a:off x="325766" y="2697431"/>
            <a:ext cx="3261213" cy="4099288"/>
          </a:xfrm>
          <a:custGeom>
            <a:avLst/>
            <a:gdLst>
              <a:gd name="connsiteX0" fmla="*/ 1704548 w 5267271"/>
              <a:gd name="connsiteY0" fmla="*/ 0 h 5272719"/>
              <a:gd name="connsiteX1" fmla="*/ 3527745 w 5267271"/>
              <a:gd name="connsiteY1" fmla="*/ 1774521 h 5272719"/>
              <a:gd name="connsiteX2" fmla="*/ 5267271 w 5267271"/>
              <a:gd name="connsiteY2" fmla="*/ 5269498 h 5272719"/>
              <a:gd name="connsiteX3" fmla="*/ 3509088 w 5267271"/>
              <a:gd name="connsiteY3" fmla="*/ 5269044 h 5272719"/>
              <a:gd name="connsiteX4" fmla="*/ 1794302 w 5267271"/>
              <a:gd name="connsiteY4" fmla="*/ 1858626 h 5272719"/>
              <a:gd name="connsiteX5" fmla="*/ 1794667 w 5267271"/>
              <a:gd name="connsiteY5" fmla="*/ 5270472 h 5272719"/>
              <a:gd name="connsiteX6" fmla="*/ 0 w 5267271"/>
              <a:gd name="connsiteY6" fmla="*/ 5272719 h 5272719"/>
              <a:gd name="connsiteX7" fmla="*/ 3384 w 5267271"/>
              <a:gd name="connsiteY7" fmla="*/ 1714773 h 5272719"/>
              <a:gd name="connsiteX8" fmla="*/ 569360 w 5267271"/>
              <a:gd name="connsiteY8" fmla="*/ 333790 h 5272719"/>
              <a:gd name="connsiteX9" fmla="*/ 1704548 w 5267271"/>
              <a:gd name="connsiteY9" fmla="*/ 0 h 5272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67271" h="5272719">
                <a:moveTo>
                  <a:pt x="1704548" y="0"/>
                </a:moveTo>
                <a:cubicBezTo>
                  <a:pt x="2442328" y="19929"/>
                  <a:pt x="2925708" y="438914"/>
                  <a:pt x="3527745" y="1774521"/>
                </a:cubicBezTo>
                <a:lnTo>
                  <a:pt x="5267271" y="5269498"/>
                </a:lnTo>
                <a:lnTo>
                  <a:pt x="3509088" y="5269044"/>
                </a:lnTo>
                <a:cubicBezTo>
                  <a:pt x="2932089" y="4085847"/>
                  <a:pt x="2376159" y="3052885"/>
                  <a:pt x="1794302" y="1858626"/>
                </a:cubicBezTo>
                <a:cubicBezTo>
                  <a:pt x="1800510" y="2806405"/>
                  <a:pt x="1797959" y="3550976"/>
                  <a:pt x="1794667" y="5270472"/>
                </a:cubicBezTo>
                <a:lnTo>
                  <a:pt x="0" y="5272719"/>
                </a:lnTo>
                <a:cubicBezTo>
                  <a:pt x="6041" y="3933998"/>
                  <a:pt x="-2660" y="3106972"/>
                  <a:pt x="3384" y="1714773"/>
                </a:cubicBezTo>
                <a:cubicBezTo>
                  <a:pt x="20552" y="931022"/>
                  <a:pt x="285832" y="562108"/>
                  <a:pt x="569360" y="333790"/>
                </a:cubicBezTo>
                <a:cubicBezTo>
                  <a:pt x="852888" y="105472"/>
                  <a:pt x="1272212" y="9538"/>
                  <a:pt x="1704548" y="0"/>
                </a:cubicBezTo>
                <a:close/>
              </a:path>
            </a:pathLst>
          </a:custGeom>
        </p:spPr>
      </p:pic>
      <p:sp>
        <p:nvSpPr>
          <p:cNvPr id="4" name="テキスト ボックス 3">
            <a:extLst>
              <a:ext uri="{FF2B5EF4-FFF2-40B4-BE49-F238E27FC236}">
                <a16:creationId xmlns:a16="http://schemas.microsoft.com/office/drawing/2014/main" id="{5AFADF36-0739-4336-5F19-36F99723999B}"/>
              </a:ext>
            </a:extLst>
          </p:cNvPr>
          <p:cNvSpPr txBox="1"/>
          <p:nvPr userDrawn="1"/>
        </p:nvSpPr>
        <p:spPr>
          <a:xfrm>
            <a:off x="2560239" y="7759575"/>
            <a:ext cx="5961008" cy="327889"/>
          </a:xfrm>
          <a:prstGeom prst="rect">
            <a:avLst/>
          </a:prstGeom>
          <a:noFill/>
        </p:spPr>
        <p:txBody>
          <a:bodyPr wrap="square" lIns="0" rIns="0" rtlCol="0">
            <a:noAutofit/>
          </a:bodyPr>
          <a:lstStyle/>
          <a:p>
            <a:pPr marL="0" marR="0" lvl="0" indent="0" algn="ctr" defTabSz="252576" rtl="0" eaLnBrk="1" fontAlgn="auto" latinLnBrk="0" hangingPunct="1">
              <a:lnSpc>
                <a:spcPct val="100000"/>
              </a:lnSpc>
              <a:spcBef>
                <a:spcPts val="0"/>
              </a:spcBef>
              <a:spcAft>
                <a:spcPts val="0"/>
              </a:spcAft>
              <a:buClrTx/>
              <a:buSzTx/>
              <a:buFontTx/>
              <a:buNone/>
              <a:tabLst/>
              <a:defRPr/>
            </a:pPr>
            <a:r>
              <a:rPr lang="ja-JP" altLang="en-US" sz="1579">
                <a:solidFill>
                  <a:srgbClr val="C00000"/>
                </a:solidFill>
                <a:latin typeface="+mn-ea"/>
              </a:rPr>
              <a:t>写真の差し替えはマスタより行ってください。</a:t>
            </a:r>
            <a:endParaRPr kumimoji="1" lang="ja-JP" altLang="en-US" sz="1579">
              <a:solidFill>
                <a:srgbClr val="C00000"/>
              </a:solidFill>
            </a:endParaRPr>
          </a:p>
          <a:p>
            <a:pPr algn="ctr" defTabSz="252576"/>
            <a:endParaRPr kumimoji="1" lang="ja-JP" altLang="en-US" sz="1579">
              <a:solidFill>
                <a:srgbClr val="C00000"/>
              </a:solidFill>
              <a:latin typeface="+mn-ea"/>
            </a:endParaRPr>
          </a:p>
        </p:txBody>
      </p:sp>
    </p:spTree>
    <p:extLst>
      <p:ext uri="{BB962C8B-B14F-4D97-AF65-F5344CB8AC3E}">
        <p14:creationId xmlns:p14="http://schemas.microsoft.com/office/powerpoint/2010/main" val="3252998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写真">
    <p:spTree>
      <p:nvGrpSpPr>
        <p:cNvPr id="1" name=""/>
        <p:cNvGrpSpPr/>
        <p:nvPr/>
      </p:nvGrpSpPr>
      <p:grpSpPr>
        <a:xfrm>
          <a:off x="0" y="0"/>
          <a:ext cx="0" cy="0"/>
          <a:chOff x="0" y="0"/>
          <a:chExt cx="0" cy="0"/>
        </a:xfrm>
      </p:grpSpPr>
      <p:pic>
        <p:nvPicPr>
          <p:cNvPr id="6" name="Picture Placeholder 8">
            <a:extLst>
              <a:ext uri="{FF2B5EF4-FFF2-40B4-BE49-F238E27FC236}">
                <a16:creationId xmlns:a16="http://schemas.microsoft.com/office/drawing/2014/main" id="{279E55B6-184B-9445-3C84-3C51FFA63D1B}"/>
              </a:ext>
            </a:extLst>
          </p:cNvPr>
          <p:cNvPicPr>
            <a:picLocks noChangeAspect="1"/>
          </p:cNvPicPr>
          <p:nvPr userDrawn="1"/>
        </p:nvPicPr>
        <p:blipFill rotWithShape="1">
          <a:blip r:embed="rId2"/>
          <a:srcRect l="58083" r="8797"/>
          <a:stretch/>
        </p:blipFill>
        <p:spPr>
          <a:xfrm>
            <a:off x="0" y="-1"/>
            <a:ext cx="3541136" cy="7559674"/>
          </a:xfrm>
          <a:prstGeom prst="rect">
            <a:avLst/>
          </a:prstGeom>
        </p:spPr>
      </p:pic>
      <p:sp>
        <p:nvSpPr>
          <p:cNvPr id="2" name="タイトル 1">
            <a:extLst>
              <a:ext uri="{FF2B5EF4-FFF2-40B4-BE49-F238E27FC236}">
                <a16:creationId xmlns:a16="http://schemas.microsoft.com/office/drawing/2014/main" id="{D8C3003A-1C0D-B582-B3BE-CA14C4D8AE89}"/>
              </a:ext>
            </a:extLst>
          </p:cNvPr>
          <p:cNvSpPr>
            <a:spLocks noGrp="1"/>
          </p:cNvSpPr>
          <p:nvPr>
            <p:ph type="title" hasCustomPrompt="1"/>
          </p:nvPr>
        </p:nvSpPr>
        <p:spPr>
          <a:xfrm>
            <a:off x="3943132" y="757952"/>
            <a:ext cx="6415088" cy="1595269"/>
          </a:xfrm>
          <a:prstGeom prst="rect">
            <a:avLst/>
          </a:prstGeom>
        </p:spPr>
        <p:txBody>
          <a:bodyPr/>
          <a:lstStyle/>
          <a:p>
            <a:r>
              <a:rPr kumimoji="1" lang="en-US" altLang="ja-JP"/>
              <a:t>01</a:t>
            </a:r>
            <a:endParaRPr kumimoji="1" lang="ja-JP" altLang="en-US"/>
          </a:p>
        </p:txBody>
      </p:sp>
      <p:sp>
        <p:nvSpPr>
          <p:cNvPr id="5" name="テキスト プレースホルダー 8">
            <a:extLst>
              <a:ext uri="{FF2B5EF4-FFF2-40B4-BE49-F238E27FC236}">
                <a16:creationId xmlns:a16="http://schemas.microsoft.com/office/drawing/2014/main" id="{FFDB246B-7466-9829-C733-D7C8F366017A}"/>
              </a:ext>
            </a:extLst>
          </p:cNvPr>
          <p:cNvSpPr>
            <a:spLocks noGrp="1"/>
          </p:cNvSpPr>
          <p:nvPr>
            <p:ph type="body" sz="quarter" idx="16" hasCustomPrompt="1"/>
          </p:nvPr>
        </p:nvSpPr>
        <p:spPr>
          <a:xfrm>
            <a:off x="3943132" y="2519892"/>
            <a:ext cx="6415088" cy="4357230"/>
          </a:xfrm>
          <a:prstGeom prst="rect">
            <a:avLst/>
          </a:prstGeom>
        </p:spPr>
        <p:txBody>
          <a:bodyPr lIns="0" tIns="0" rIns="0" bIns="0"/>
          <a:lstStyle>
            <a:lvl1pPr>
              <a:defRPr sz="4210" b="1">
                <a:solidFill>
                  <a:schemeClr val="accent1"/>
                </a:solidFill>
              </a:defRPr>
            </a:lvl1pPr>
          </a:lstStyle>
          <a:p>
            <a:pPr lvl="0"/>
            <a:r>
              <a:rPr kumimoji="1" lang="ja-JP" altLang="en-US"/>
              <a:t>中扉タイトル</a:t>
            </a:r>
          </a:p>
        </p:txBody>
      </p:sp>
      <p:sp>
        <p:nvSpPr>
          <p:cNvPr id="9" name="テキスト ボックス 8">
            <a:extLst>
              <a:ext uri="{FF2B5EF4-FFF2-40B4-BE49-F238E27FC236}">
                <a16:creationId xmlns:a16="http://schemas.microsoft.com/office/drawing/2014/main" id="{4E856B16-CC7F-D18A-5F95-82F6F68027FD}"/>
              </a:ext>
            </a:extLst>
          </p:cNvPr>
          <p:cNvSpPr txBox="1"/>
          <p:nvPr userDrawn="1"/>
        </p:nvSpPr>
        <p:spPr>
          <a:xfrm>
            <a:off x="6819188" y="7234272"/>
            <a:ext cx="268348" cy="99208"/>
          </a:xfrm>
          <a:prstGeom prst="rect">
            <a:avLst/>
          </a:prstGeom>
          <a:noFill/>
          <a:ln>
            <a:noFill/>
          </a:ln>
        </p:spPr>
        <p:txBody>
          <a:bodyPr wrap="square" lIns="0" tIns="0" rIns="0" bIns="0" rtlCol="0" anchor="ctr" anchorCtr="0">
            <a:noAutofit/>
          </a:bodyPr>
          <a:lstStyle/>
          <a:p>
            <a:pPr algn="ctr"/>
            <a:fld id="{8DD8EB0B-AB08-A54E-B33C-ED72A04D9CE9}" type="slidenum">
              <a:rPr lang="ja-JP" altLang="en-US" sz="702" smtClean="0">
                <a:solidFill>
                  <a:srgbClr val="6B6B6B"/>
                </a:solidFill>
              </a:rPr>
              <a:pPr algn="ctr"/>
              <a:t>‹#›</a:t>
            </a:fld>
            <a:endParaRPr kumimoji="0" lang="en-US" altLang="ja-JP" sz="702">
              <a:solidFill>
                <a:srgbClr val="6B6B6B"/>
              </a:solidFill>
              <a:latin typeface="+mn-ea"/>
              <a:cs typeface="Meiryo UI" pitchFamily="50" charset="-128"/>
            </a:endParaRPr>
          </a:p>
        </p:txBody>
      </p:sp>
      <p:sp>
        <p:nvSpPr>
          <p:cNvPr id="7" name="正方形/長方形 6">
            <a:extLst>
              <a:ext uri="{FF2B5EF4-FFF2-40B4-BE49-F238E27FC236}">
                <a16:creationId xmlns:a16="http://schemas.microsoft.com/office/drawing/2014/main" id="{B78BC61F-DFF6-D0AA-091E-65340A8F721F}"/>
              </a:ext>
            </a:extLst>
          </p:cNvPr>
          <p:cNvSpPr/>
          <p:nvPr userDrawn="1"/>
        </p:nvSpPr>
        <p:spPr>
          <a:xfrm>
            <a:off x="-1053" y="5734242"/>
            <a:ext cx="3542189" cy="1825432"/>
          </a:xfrm>
          <a:prstGeom prst="rect">
            <a:avLst/>
          </a:prstGeom>
          <a:gradFill>
            <a:gsLst>
              <a:gs pos="0">
                <a:schemeClr val="accent1"/>
              </a:gs>
              <a:gs pos="80000">
                <a:schemeClr val="accent1">
                  <a:alpha val="0"/>
                </a:schemeClr>
              </a:gs>
            </a:gsLst>
            <a:lin ang="16200000" scaled="1"/>
          </a:gradFill>
          <a:ln w="31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1570" tIns="31570" rIns="31570" bIns="31570" numCol="1" spcCol="0" rtlCol="0" fromWordArt="0" anchor="ctr" anchorCtr="0" forceAA="0" compatLnSpc="1">
            <a:prstTxWarp prst="textNoShape">
              <a:avLst/>
            </a:prstTxWarp>
            <a:noAutofit/>
          </a:bodyPr>
          <a:lstStyle/>
          <a:p>
            <a:pPr algn="ctr"/>
            <a:endParaRPr kumimoji="1" lang="ja-JP" altLang="en-US" sz="1228" err="1">
              <a:solidFill>
                <a:schemeClr val="tx1"/>
              </a:solidFill>
            </a:endParaRPr>
          </a:p>
        </p:txBody>
      </p:sp>
      <p:sp>
        <p:nvSpPr>
          <p:cNvPr id="10" name="テキスト ボックス 9">
            <a:extLst>
              <a:ext uri="{FF2B5EF4-FFF2-40B4-BE49-F238E27FC236}">
                <a16:creationId xmlns:a16="http://schemas.microsoft.com/office/drawing/2014/main" id="{D5163610-4754-0AB2-758B-6FFD6261400E}"/>
              </a:ext>
            </a:extLst>
          </p:cNvPr>
          <p:cNvSpPr txBox="1"/>
          <p:nvPr userDrawn="1"/>
        </p:nvSpPr>
        <p:spPr>
          <a:xfrm>
            <a:off x="3943132" y="7234272"/>
            <a:ext cx="2809758" cy="99208"/>
          </a:xfrm>
          <a:prstGeom prst="rect">
            <a:avLst/>
          </a:prstGeom>
          <a:noFill/>
        </p:spPr>
        <p:txBody>
          <a:bodyPr wrap="square" lIns="0" tIns="0" rIns="0" bIns="0" rtlCol="0" anchor="ctr" anchorCtr="0">
            <a:noAutofit/>
          </a:bodyPr>
          <a:lstStyle/>
          <a:p>
            <a:pPr marL="0" marR="0" lvl="0" indent="0" algn="l" defTabSz="252576" rtl="0" eaLnBrk="1" fontAlgn="auto" latinLnBrk="0" hangingPunct="1">
              <a:lnSpc>
                <a:spcPct val="100000"/>
              </a:lnSpc>
              <a:spcBef>
                <a:spcPts val="0"/>
              </a:spcBef>
              <a:spcAft>
                <a:spcPts val="0"/>
              </a:spcAft>
              <a:buClrTx/>
              <a:buSzTx/>
              <a:buFontTx/>
              <a:buNone/>
              <a:tabLst/>
              <a:defRPr/>
            </a:pPr>
            <a:r>
              <a:rPr lang="en-US" altLang="ja-JP" sz="877">
                <a:solidFill>
                  <a:srgbClr val="6B6B6B"/>
                </a:solidFill>
              </a:rPr>
              <a:t>© 2025 NTT DATA Corporation</a:t>
            </a:r>
          </a:p>
        </p:txBody>
      </p:sp>
      <p:sp>
        <p:nvSpPr>
          <p:cNvPr id="3" name="テキスト ボックス 2">
            <a:extLst>
              <a:ext uri="{FF2B5EF4-FFF2-40B4-BE49-F238E27FC236}">
                <a16:creationId xmlns:a16="http://schemas.microsoft.com/office/drawing/2014/main" id="{A743C299-B1D8-32E7-0665-7030EF319DF8}"/>
              </a:ext>
            </a:extLst>
          </p:cNvPr>
          <p:cNvSpPr txBox="1"/>
          <p:nvPr userDrawn="1"/>
        </p:nvSpPr>
        <p:spPr>
          <a:xfrm>
            <a:off x="2560239" y="7759575"/>
            <a:ext cx="5961008" cy="327889"/>
          </a:xfrm>
          <a:prstGeom prst="rect">
            <a:avLst/>
          </a:prstGeom>
          <a:noFill/>
        </p:spPr>
        <p:txBody>
          <a:bodyPr wrap="square" lIns="0" rIns="0" rtlCol="0">
            <a:noAutofit/>
          </a:bodyPr>
          <a:lstStyle/>
          <a:p>
            <a:pPr marL="0" marR="0" lvl="0" indent="0" algn="ctr" defTabSz="252576" rtl="0" eaLnBrk="1" fontAlgn="auto" latinLnBrk="0" hangingPunct="1">
              <a:lnSpc>
                <a:spcPct val="100000"/>
              </a:lnSpc>
              <a:spcBef>
                <a:spcPts val="0"/>
              </a:spcBef>
              <a:spcAft>
                <a:spcPts val="0"/>
              </a:spcAft>
              <a:buClrTx/>
              <a:buSzTx/>
              <a:buFontTx/>
              <a:buNone/>
              <a:tabLst/>
              <a:defRPr/>
            </a:pPr>
            <a:r>
              <a:rPr lang="ja-JP" altLang="en-US" sz="1579">
                <a:solidFill>
                  <a:srgbClr val="C00000"/>
                </a:solidFill>
                <a:latin typeface="+mn-ea"/>
              </a:rPr>
              <a:t>写真の差し替えはマスタより行ってください。</a:t>
            </a:r>
            <a:endParaRPr kumimoji="1" lang="ja-JP" altLang="en-US" sz="1579">
              <a:solidFill>
                <a:srgbClr val="C00000"/>
              </a:solidFill>
            </a:endParaRPr>
          </a:p>
          <a:p>
            <a:pPr algn="ctr" defTabSz="252576"/>
            <a:endParaRPr kumimoji="1" lang="ja-JP" altLang="en-US" sz="1579">
              <a:solidFill>
                <a:srgbClr val="C00000"/>
              </a:solidFill>
              <a:latin typeface="+mn-ea"/>
            </a:endParaRPr>
          </a:p>
        </p:txBody>
      </p:sp>
    </p:spTree>
    <p:extLst>
      <p:ext uri="{BB962C8B-B14F-4D97-AF65-F5344CB8AC3E}">
        <p14:creationId xmlns:p14="http://schemas.microsoft.com/office/powerpoint/2010/main" val="343379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イノベーションカーブ">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E0E3DF-D30F-67F3-1120-4D08EF0597DA}"/>
              </a:ext>
            </a:extLst>
          </p:cNvPr>
          <p:cNvSpPr>
            <a:spLocks noGrp="1"/>
          </p:cNvSpPr>
          <p:nvPr>
            <p:ph type="title" hasCustomPrompt="1"/>
          </p:nvPr>
        </p:nvSpPr>
        <p:spPr>
          <a:xfrm>
            <a:off x="325172" y="757953"/>
            <a:ext cx="6415088" cy="1595269"/>
          </a:xfrm>
          <a:prstGeom prst="rect">
            <a:avLst/>
          </a:prstGeom>
        </p:spPr>
        <p:txBody>
          <a:bodyPr/>
          <a:lstStyle/>
          <a:p>
            <a:r>
              <a:rPr kumimoji="1" lang="en-US" altLang="ja-JP"/>
              <a:t>01</a:t>
            </a:r>
            <a:endParaRPr kumimoji="1" lang="ja-JP" altLang="en-US"/>
          </a:p>
        </p:txBody>
      </p:sp>
      <p:sp>
        <p:nvSpPr>
          <p:cNvPr id="3" name="テキスト プレースホルダー 8">
            <a:extLst>
              <a:ext uri="{FF2B5EF4-FFF2-40B4-BE49-F238E27FC236}">
                <a16:creationId xmlns:a16="http://schemas.microsoft.com/office/drawing/2014/main" id="{14339CF7-9CA0-A841-448E-67A663E55CF3}"/>
              </a:ext>
            </a:extLst>
          </p:cNvPr>
          <p:cNvSpPr>
            <a:spLocks noGrp="1"/>
          </p:cNvSpPr>
          <p:nvPr>
            <p:ph type="body" sz="quarter" idx="16" hasCustomPrompt="1"/>
          </p:nvPr>
        </p:nvSpPr>
        <p:spPr>
          <a:xfrm>
            <a:off x="325174" y="2519892"/>
            <a:ext cx="6415088" cy="4285800"/>
          </a:xfrm>
          <a:prstGeom prst="rect">
            <a:avLst/>
          </a:prstGeom>
        </p:spPr>
        <p:txBody>
          <a:bodyPr lIns="0" tIns="0" rIns="0" bIns="0"/>
          <a:lstStyle>
            <a:lvl1pPr>
              <a:defRPr sz="3508" b="1">
                <a:solidFill>
                  <a:schemeClr val="accent1"/>
                </a:solidFill>
              </a:defRPr>
            </a:lvl1pPr>
          </a:lstStyle>
          <a:p>
            <a:pPr lvl="0"/>
            <a:r>
              <a:rPr kumimoji="1" lang="ja-JP" altLang="en-US"/>
              <a:t>中扉タイトル</a:t>
            </a:r>
          </a:p>
        </p:txBody>
      </p:sp>
      <p:pic>
        <p:nvPicPr>
          <p:cNvPr id="4" name="Picture 6">
            <a:extLst>
              <a:ext uri="{FF2B5EF4-FFF2-40B4-BE49-F238E27FC236}">
                <a16:creationId xmlns:a16="http://schemas.microsoft.com/office/drawing/2014/main" id="{EB864475-214E-676F-1057-8A4E44927EF7}"/>
              </a:ext>
            </a:extLst>
          </p:cNvPr>
          <p:cNvPicPr>
            <a:picLocks noChangeAspect="1"/>
          </p:cNvPicPr>
          <p:nvPr userDrawn="1"/>
        </p:nvPicPr>
        <p:blipFill>
          <a:blip r:embed="rId2" cstate="screen">
            <a:alphaModFix amt="30000"/>
            <a:extLst>
              <a:ext uri="{28A0092B-C50C-407E-A947-70E740481C1C}">
                <a14:useLocalDpi xmlns:a14="http://schemas.microsoft.com/office/drawing/2010/main"/>
              </a:ext>
            </a:extLst>
          </a:blip>
          <a:stretch>
            <a:fillRect/>
          </a:stretch>
        </p:blipFill>
        <p:spPr>
          <a:xfrm>
            <a:off x="7077690" y="2680800"/>
            <a:ext cx="3280004" cy="4122908"/>
          </a:xfrm>
          <a:prstGeom prst="rect">
            <a:avLst/>
          </a:prstGeom>
        </p:spPr>
      </p:pic>
      <p:sp>
        <p:nvSpPr>
          <p:cNvPr id="5" name="テキスト ボックス 4">
            <a:extLst>
              <a:ext uri="{FF2B5EF4-FFF2-40B4-BE49-F238E27FC236}">
                <a16:creationId xmlns:a16="http://schemas.microsoft.com/office/drawing/2014/main" id="{442CEE08-CDC8-97A0-0539-B8FAF99A1769}"/>
              </a:ext>
            </a:extLst>
          </p:cNvPr>
          <p:cNvSpPr txBox="1"/>
          <p:nvPr userDrawn="1"/>
        </p:nvSpPr>
        <p:spPr>
          <a:xfrm>
            <a:off x="5212259" y="7234272"/>
            <a:ext cx="268348" cy="99208"/>
          </a:xfrm>
          <a:prstGeom prst="rect">
            <a:avLst/>
          </a:prstGeom>
          <a:noFill/>
          <a:ln>
            <a:noFill/>
          </a:ln>
        </p:spPr>
        <p:txBody>
          <a:bodyPr wrap="square" lIns="0" tIns="0" rIns="0" bIns="0" rtlCol="0" anchor="ctr" anchorCtr="0">
            <a:noAutofit/>
          </a:bodyPr>
          <a:lstStyle/>
          <a:p>
            <a:pPr algn="ctr"/>
            <a:fld id="{8DD8EB0B-AB08-A54E-B33C-ED72A04D9CE9}" type="slidenum">
              <a:rPr lang="ja-JP" altLang="en-US" sz="702" smtClean="0">
                <a:solidFill>
                  <a:srgbClr val="6B6B6B"/>
                </a:solidFill>
              </a:rPr>
              <a:pPr algn="ctr"/>
              <a:t>‹#›</a:t>
            </a:fld>
            <a:endParaRPr kumimoji="0" lang="en-US" altLang="ja-JP" sz="702">
              <a:solidFill>
                <a:srgbClr val="6B6B6B"/>
              </a:solidFill>
              <a:latin typeface="+mn-ea"/>
              <a:cs typeface="Meiryo UI" pitchFamily="50" charset="-128"/>
            </a:endParaRPr>
          </a:p>
        </p:txBody>
      </p:sp>
    </p:spTree>
    <p:extLst>
      <p:ext uri="{BB962C8B-B14F-4D97-AF65-F5344CB8AC3E}">
        <p14:creationId xmlns:p14="http://schemas.microsoft.com/office/powerpoint/2010/main" val="1754839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写真入イノベーションカーブ">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01CCA0-7E92-7FFB-2532-8D8D86CBBF3B}"/>
              </a:ext>
            </a:extLst>
          </p:cNvPr>
          <p:cNvSpPr>
            <a:spLocks noGrp="1"/>
          </p:cNvSpPr>
          <p:nvPr>
            <p:ph type="title" hasCustomPrompt="1"/>
          </p:nvPr>
        </p:nvSpPr>
        <p:spPr>
          <a:xfrm>
            <a:off x="3943132" y="757952"/>
            <a:ext cx="6415088" cy="1595269"/>
          </a:xfrm>
          <a:prstGeom prst="rect">
            <a:avLst/>
          </a:prstGeom>
        </p:spPr>
        <p:txBody>
          <a:bodyPr/>
          <a:lstStyle/>
          <a:p>
            <a:r>
              <a:rPr kumimoji="1" lang="en-US" altLang="ja-JP"/>
              <a:t>01</a:t>
            </a:r>
            <a:endParaRPr kumimoji="1" lang="ja-JP" altLang="en-US"/>
          </a:p>
        </p:txBody>
      </p:sp>
      <p:pic>
        <p:nvPicPr>
          <p:cNvPr id="3" name="Picture 6">
            <a:extLst>
              <a:ext uri="{FF2B5EF4-FFF2-40B4-BE49-F238E27FC236}">
                <a16:creationId xmlns:a16="http://schemas.microsoft.com/office/drawing/2014/main" id="{38FD529D-5FF6-E828-CE3E-B79F0DF687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6024" y="2697431"/>
            <a:ext cx="3261213" cy="4099288"/>
          </a:xfrm>
          <a:prstGeom prst="rect">
            <a:avLst/>
          </a:prstGeom>
        </p:spPr>
      </p:pic>
      <p:sp>
        <p:nvSpPr>
          <p:cNvPr id="5" name="テキスト プレースホルダー 8">
            <a:extLst>
              <a:ext uri="{FF2B5EF4-FFF2-40B4-BE49-F238E27FC236}">
                <a16:creationId xmlns:a16="http://schemas.microsoft.com/office/drawing/2014/main" id="{E10C1EF1-42DC-CE53-8902-8E322B4352D3}"/>
              </a:ext>
            </a:extLst>
          </p:cNvPr>
          <p:cNvSpPr>
            <a:spLocks noGrp="1"/>
          </p:cNvSpPr>
          <p:nvPr>
            <p:ph type="body" sz="quarter" idx="16" hasCustomPrompt="1"/>
          </p:nvPr>
        </p:nvSpPr>
        <p:spPr>
          <a:xfrm>
            <a:off x="3943132" y="2682594"/>
            <a:ext cx="6415088" cy="4123098"/>
          </a:xfrm>
          <a:prstGeom prst="rect">
            <a:avLst/>
          </a:prstGeom>
        </p:spPr>
        <p:txBody>
          <a:bodyPr lIns="0" tIns="0" rIns="0" bIns="0"/>
          <a:lstStyle>
            <a:lvl1pPr>
              <a:defRPr sz="3508" b="1">
                <a:solidFill>
                  <a:schemeClr val="accent1"/>
                </a:solidFill>
              </a:defRPr>
            </a:lvl1pPr>
          </a:lstStyle>
          <a:p>
            <a:pPr lvl="0"/>
            <a:r>
              <a:rPr kumimoji="1" lang="ja-JP" altLang="en-US"/>
              <a:t>中扉タイトル</a:t>
            </a:r>
          </a:p>
        </p:txBody>
      </p:sp>
      <p:sp>
        <p:nvSpPr>
          <p:cNvPr id="6" name="テキスト ボックス 5">
            <a:extLst>
              <a:ext uri="{FF2B5EF4-FFF2-40B4-BE49-F238E27FC236}">
                <a16:creationId xmlns:a16="http://schemas.microsoft.com/office/drawing/2014/main" id="{53785BB8-9BEF-6511-73A0-EFF55EDD2267}"/>
              </a:ext>
            </a:extLst>
          </p:cNvPr>
          <p:cNvSpPr txBox="1"/>
          <p:nvPr userDrawn="1"/>
        </p:nvSpPr>
        <p:spPr>
          <a:xfrm>
            <a:off x="5212259" y="7234272"/>
            <a:ext cx="268348" cy="99208"/>
          </a:xfrm>
          <a:prstGeom prst="rect">
            <a:avLst/>
          </a:prstGeom>
          <a:noFill/>
          <a:ln>
            <a:noFill/>
          </a:ln>
        </p:spPr>
        <p:txBody>
          <a:bodyPr wrap="square" lIns="0" tIns="0" rIns="0" bIns="0" rtlCol="0" anchor="ctr" anchorCtr="0">
            <a:noAutofit/>
          </a:bodyPr>
          <a:lstStyle/>
          <a:p>
            <a:pPr algn="ctr"/>
            <a:fld id="{8DD8EB0B-AB08-A54E-B33C-ED72A04D9CE9}" type="slidenum">
              <a:rPr lang="ja-JP" altLang="en-US" sz="702" smtClean="0">
                <a:solidFill>
                  <a:srgbClr val="6B6B6B"/>
                </a:solidFill>
              </a:rPr>
              <a:pPr algn="ctr"/>
              <a:t>‹#›</a:t>
            </a:fld>
            <a:endParaRPr kumimoji="0" lang="en-US" altLang="ja-JP" sz="702">
              <a:solidFill>
                <a:srgbClr val="6B6B6B"/>
              </a:solidFill>
              <a:latin typeface="+mn-ea"/>
              <a:cs typeface="Meiryo UI" pitchFamily="50" charset="-128"/>
            </a:endParaRPr>
          </a:p>
        </p:txBody>
      </p:sp>
      <p:pic>
        <p:nvPicPr>
          <p:cNvPr id="7" name="図プレースホルダー 15">
            <a:extLst>
              <a:ext uri="{FF2B5EF4-FFF2-40B4-BE49-F238E27FC236}">
                <a16:creationId xmlns:a16="http://schemas.microsoft.com/office/drawing/2014/main" id="{9036BE88-8108-1ABA-2302-1CD1A002F434}"/>
              </a:ext>
            </a:extLst>
          </p:cNvPr>
          <p:cNvPicPr>
            <a:picLocks noChangeAspect="1"/>
          </p:cNvPicPr>
          <p:nvPr userDrawn="1"/>
        </p:nvPicPr>
        <p:blipFill rotWithShape="1">
          <a:blip r:embed="rId3"/>
          <a:srcRect l="40504" r="3246"/>
          <a:stretch/>
        </p:blipFill>
        <p:spPr>
          <a:xfrm>
            <a:off x="325766" y="2697431"/>
            <a:ext cx="3261213" cy="4099288"/>
          </a:xfrm>
          <a:custGeom>
            <a:avLst/>
            <a:gdLst>
              <a:gd name="connsiteX0" fmla="*/ 1704548 w 5267271"/>
              <a:gd name="connsiteY0" fmla="*/ 0 h 5272719"/>
              <a:gd name="connsiteX1" fmla="*/ 3527745 w 5267271"/>
              <a:gd name="connsiteY1" fmla="*/ 1774521 h 5272719"/>
              <a:gd name="connsiteX2" fmla="*/ 5267271 w 5267271"/>
              <a:gd name="connsiteY2" fmla="*/ 5269498 h 5272719"/>
              <a:gd name="connsiteX3" fmla="*/ 3509088 w 5267271"/>
              <a:gd name="connsiteY3" fmla="*/ 5269044 h 5272719"/>
              <a:gd name="connsiteX4" fmla="*/ 1794302 w 5267271"/>
              <a:gd name="connsiteY4" fmla="*/ 1858626 h 5272719"/>
              <a:gd name="connsiteX5" fmla="*/ 1794667 w 5267271"/>
              <a:gd name="connsiteY5" fmla="*/ 5270472 h 5272719"/>
              <a:gd name="connsiteX6" fmla="*/ 0 w 5267271"/>
              <a:gd name="connsiteY6" fmla="*/ 5272719 h 5272719"/>
              <a:gd name="connsiteX7" fmla="*/ 3384 w 5267271"/>
              <a:gd name="connsiteY7" fmla="*/ 1714773 h 5272719"/>
              <a:gd name="connsiteX8" fmla="*/ 569360 w 5267271"/>
              <a:gd name="connsiteY8" fmla="*/ 333790 h 5272719"/>
              <a:gd name="connsiteX9" fmla="*/ 1704548 w 5267271"/>
              <a:gd name="connsiteY9" fmla="*/ 0 h 5272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67271" h="5272719">
                <a:moveTo>
                  <a:pt x="1704548" y="0"/>
                </a:moveTo>
                <a:cubicBezTo>
                  <a:pt x="2442328" y="19929"/>
                  <a:pt x="2925708" y="438914"/>
                  <a:pt x="3527745" y="1774521"/>
                </a:cubicBezTo>
                <a:lnTo>
                  <a:pt x="5267271" y="5269498"/>
                </a:lnTo>
                <a:lnTo>
                  <a:pt x="3509088" y="5269044"/>
                </a:lnTo>
                <a:cubicBezTo>
                  <a:pt x="2932089" y="4085847"/>
                  <a:pt x="2376159" y="3052885"/>
                  <a:pt x="1794302" y="1858626"/>
                </a:cubicBezTo>
                <a:cubicBezTo>
                  <a:pt x="1800510" y="2806405"/>
                  <a:pt x="1797959" y="3550976"/>
                  <a:pt x="1794667" y="5270472"/>
                </a:cubicBezTo>
                <a:lnTo>
                  <a:pt x="0" y="5272719"/>
                </a:lnTo>
                <a:cubicBezTo>
                  <a:pt x="6041" y="3933998"/>
                  <a:pt x="-2660" y="3106972"/>
                  <a:pt x="3384" y="1714773"/>
                </a:cubicBezTo>
                <a:cubicBezTo>
                  <a:pt x="20552" y="931022"/>
                  <a:pt x="285832" y="562108"/>
                  <a:pt x="569360" y="333790"/>
                </a:cubicBezTo>
                <a:cubicBezTo>
                  <a:pt x="852888" y="105472"/>
                  <a:pt x="1272212" y="9538"/>
                  <a:pt x="1704548" y="0"/>
                </a:cubicBezTo>
                <a:close/>
              </a:path>
            </a:pathLst>
          </a:custGeom>
        </p:spPr>
      </p:pic>
      <p:sp>
        <p:nvSpPr>
          <p:cNvPr id="4" name="テキスト ボックス 3">
            <a:extLst>
              <a:ext uri="{FF2B5EF4-FFF2-40B4-BE49-F238E27FC236}">
                <a16:creationId xmlns:a16="http://schemas.microsoft.com/office/drawing/2014/main" id="{5AFADF36-0739-4336-5F19-36F99723999B}"/>
              </a:ext>
            </a:extLst>
          </p:cNvPr>
          <p:cNvSpPr txBox="1"/>
          <p:nvPr userDrawn="1"/>
        </p:nvSpPr>
        <p:spPr>
          <a:xfrm>
            <a:off x="2560239" y="7759575"/>
            <a:ext cx="5961008" cy="327889"/>
          </a:xfrm>
          <a:prstGeom prst="rect">
            <a:avLst/>
          </a:prstGeom>
          <a:noFill/>
        </p:spPr>
        <p:txBody>
          <a:bodyPr wrap="square" lIns="0" rIns="0" rtlCol="0">
            <a:noAutofit/>
          </a:bodyPr>
          <a:lstStyle/>
          <a:p>
            <a:pPr marL="0" marR="0" lvl="0" indent="0" algn="ctr" defTabSz="252576" rtl="0" eaLnBrk="1" fontAlgn="auto" latinLnBrk="0" hangingPunct="1">
              <a:lnSpc>
                <a:spcPct val="100000"/>
              </a:lnSpc>
              <a:spcBef>
                <a:spcPts val="0"/>
              </a:spcBef>
              <a:spcAft>
                <a:spcPts val="0"/>
              </a:spcAft>
              <a:buClrTx/>
              <a:buSzTx/>
              <a:buFontTx/>
              <a:buNone/>
              <a:tabLst/>
              <a:defRPr/>
            </a:pPr>
            <a:r>
              <a:rPr lang="ja-JP" altLang="en-US" sz="1579">
                <a:solidFill>
                  <a:srgbClr val="C00000"/>
                </a:solidFill>
                <a:latin typeface="+mn-ea"/>
              </a:rPr>
              <a:t>写真の差し替えはマスタより行ってください。</a:t>
            </a:r>
            <a:endParaRPr kumimoji="1" lang="ja-JP" altLang="en-US" sz="1579">
              <a:solidFill>
                <a:srgbClr val="C00000"/>
              </a:solidFill>
            </a:endParaRPr>
          </a:p>
          <a:p>
            <a:pPr algn="ctr" defTabSz="252576"/>
            <a:endParaRPr kumimoji="1" lang="ja-JP" altLang="en-US" sz="1579">
              <a:solidFill>
                <a:srgbClr val="C00000"/>
              </a:solidFill>
              <a:latin typeface="+mn-ea"/>
            </a:endParaRPr>
          </a:p>
        </p:txBody>
      </p:sp>
    </p:spTree>
    <p:extLst>
      <p:ext uri="{BB962C8B-B14F-4D97-AF65-F5344CB8AC3E}">
        <p14:creationId xmlns:p14="http://schemas.microsoft.com/office/powerpoint/2010/main" val="3218526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写真背景">
    <p:bg>
      <p:bgRef idx="1001">
        <a:schemeClr val="bg1"/>
      </p:bgRef>
    </p:bg>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32BAA3C9-E6D9-AE11-A16C-34CC9C76E6A5}"/>
              </a:ext>
            </a:extLst>
          </p:cNvPr>
          <p:cNvPicPr>
            <a:picLocks noChangeAspect="1"/>
          </p:cNvPicPr>
          <p:nvPr userDrawn="1"/>
        </p:nvPicPr>
        <p:blipFill>
          <a:blip r:embed="rId2"/>
          <a:srcRect/>
          <a:stretch/>
        </p:blipFill>
        <p:spPr>
          <a:xfrm>
            <a:off x="0" y="-1"/>
            <a:ext cx="10691813" cy="7559674"/>
          </a:xfrm>
          <a:prstGeom prst="rect">
            <a:avLst/>
          </a:prstGeom>
        </p:spPr>
      </p:pic>
      <p:sp>
        <p:nvSpPr>
          <p:cNvPr id="11" name="正方形/長方形 10">
            <a:extLst>
              <a:ext uri="{FF2B5EF4-FFF2-40B4-BE49-F238E27FC236}">
                <a16:creationId xmlns:a16="http://schemas.microsoft.com/office/drawing/2014/main" id="{4EB59AC5-1B60-A021-8B7D-DF59CBAD3A75}"/>
              </a:ext>
            </a:extLst>
          </p:cNvPr>
          <p:cNvSpPr/>
          <p:nvPr userDrawn="1"/>
        </p:nvSpPr>
        <p:spPr>
          <a:xfrm>
            <a:off x="0" y="2"/>
            <a:ext cx="10691813" cy="7559673"/>
          </a:xfrm>
          <a:prstGeom prst="rect">
            <a:avLst/>
          </a:prstGeom>
          <a:solidFill>
            <a:srgbClr val="050D24">
              <a:alpha val="58367"/>
            </a:srgbClr>
          </a:solidFill>
          <a:ln w="31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1570" tIns="31570" rIns="31570" bIns="31570" numCol="1" spcCol="0" rtlCol="0" fromWordArt="0" anchor="ctr" anchorCtr="0" forceAA="0" compatLnSpc="1">
            <a:prstTxWarp prst="textNoShape">
              <a:avLst/>
            </a:prstTxWarp>
            <a:noAutofit/>
          </a:bodyPr>
          <a:lstStyle/>
          <a:p>
            <a:pPr algn="ctr"/>
            <a:endParaRPr kumimoji="1" lang="ja-JP" altLang="en-US" sz="1228" err="1">
              <a:solidFill>
                <a:schemeClr val="tx1"/>
              </a:solidFill>
            </a:endParaRPr>
          </a:p>
        </p:txBody>
      </p:sp>
      <p:pic>
        <p:nvPicPr>
          <p:cNvPr id="12" name="図 11">
            <a:extLst>
              <a:ext uri="{FF2B5EF4-FFF2-40B4-BE49-F238E27FC236}">
                <a16:creationId xmlns:a16="http://schemas.microsoft.com/office/drawing/2014/main" id="{CB41749C-507D-C7F2-AA9C-DC270B029338}"/>
              </a:ext>
            </a:extLst>
          </p:cNvPr>
          <p:cNvPicPr>
            <a:picLocks noChangeAspect="1"/>
          </p:cNvPicPr>
          <p:nvPr userDrawn="1"/>
        </p:nvPicPr>
        <p:blipFill>
          <a:blip r:embed="rId3"/>
          <a:srcRect/>
          <a:stretch/>
        </p:blipFill>
        <p:spPr>
          <a:xfrm>
            <a:off x="3407380" y="3159137"/>
            <a:ext cx="3877053" cy="1241402"/>
          </a:xfrm>
          <a:prstGeom prst="rect">
            <a:avLst/>
          </a:prstGeom>
        </p:spPr>
      </p:pic>
    </p:spTree>
    <p:extLst>
      <p:ext uri="{BB962C8B-B14F-4D97-AF65-F5344CB8AC3E}">
        <p14:creationId xmlns:p14="http://schemas.microsoft.com/office/powerpoint/2010/main" val="490270937"/>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イノベーションカーブ">
    <p:spTree>
      <p:nvGrpSpPr>
        <p:cNvPr id="1" name=""/>
        <p:cNvGrpSpPr/>
        <p:nvPr/>
      </p:nvGrpSpPr>
      <p:grpSpPr>
        <a:xfrm>
          <a:off x="0" y="0"/>
          <a:ext cx="0" cy="0"/>
          <a:chOff x="0" y="0"/>
          <a:chExt cx="0" cy="0"/>
        </a:xfrm>
      </p:grpSpPr>
      <p:pic>
        <p:nvPicPr>
          <p:cNvPr id="5" name="Picture Placeholder 8">
            <a:extLst>
              <a:ext uri="{FF2B5EF4-FFF2-40B4-BE49-F238E27FC236}">
                <a16:creationId xmlns:a16="http://schemas.microsoft.com/office/drawing/2014/main" id="{914A62E0-557E-B957-9899-5EBF45E3EA8C}"/>
              </a:ext>
            </a:extLst>
          </p:cNvPr>
          <p:cNvPicPr>
            <a:picLocks noChangeAspect="1"/>
          </p:cNvPicPr>
          <p:nvPr userDrawn="1"/>
        </p:nvPicPr>
        <p:blipFill>
          <a:blip r:embed="rId2"/>
          <a:srcRect/>
          <a:stretch/>
        </p:blipFill>
        <p:spPr>
          <a:xfrm>
            <a:off x="0" y="-1"/>
            <a:ext cx="10691813" cy="7559674"/>
          </a:xfrm>
          <a:prstGeom prst="rect">
            <a:avLst/>
          </a:prstGeom>
        </p:spPr>
      </p:pic>
      <p:sp>
        <p:nvSpPr>
          <p:cNvPr id="15" name="正方形/長方形 14">
            <a:extLst>
              <a:ext uri="{FF2B5EF4-FFF2-40B4-BE49-F238E27FC236}">
                <a16:creationId xmlns:a16="http://schemas.microsoft.com/office/drawing/2014/main" id="{B21D845A-6F22-B3AA-CB2B-CE570ECB54DA}"/>
              </a:ext>
            </a:extLst>
          </p:cNvPr>
          <p:cNvSpPr/>
          <p:nvPr userDrawn="1"/>
        </p:nvSpPr>
        <p:spPr>
          <a:xfrm>
            <a:off x="0" y="-3"/>
            <a:ext cx="10687867" cy="7559676"/>
          </a:xfrm>
          <a:prstGeom prst="rect">
            <a:avLst/>
          </a:prstGeom>
          <a:solidFill>
            <a:srgbClr val="050D24">
              <a:alpha val="58080"/>
            </a:srgbClr>
          </a:solidFill>
          <a:ln w="31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1570" tIns="31570" rIns="31570" bIns="31570" numCol="1" spcCol="0" rtlCol="0" fromWordArt="0" anchor="ctr" anchorCtr="0" forceAA="0" compatLnSpc="1">
            <a:prstTxWarp prst="textNoShape">
              <a:avLst/>
            </a:prstTxWarp>
            <a:noAutofit/>
          </a:bodyPr>
          <a:lstStyle/>
          <a:p>
            <a:pPr algn="ctr"/>
            <a:endParaRPr kumimoji="1" lang="ja-JP" altLang="en-US" sz="1228" err="1">
              <a:solidFill>
                <a:schemeClr val="tx1"/>
              </a:solidFill>
            </a:endParaRPr>
          </a:p>
        </p:txBody>
      </p:sp>
      <p:pic>
        <p:nvPicPr>
          <p:cNvPr id="14" name="図 13">
            <a:extLst>
              <a:ext uri="{FF2B5EF4-FFF2-40B4-BE49-F238E27FC236}">
                <a16:creationId xmlns:a16="http://schemas.microsoft.com/office/drawing/2014/main" id="{293D96B2-6F5E-EE7E-9F24-93B0B654C8F0}"/>
              </a:ext>
            </a:extLst>
          </p:cNvPr>
          <p:cNvPicPr>
            <a:picLocks noChangeAspect="1"/>
          </p:cNvPicPr>
          <p:nvPr userDrawn="1"/>
        </p:nvPicPr>
        <p:blipFill>
          <a:blip r:embed="rId3"/>
          <a:stretch>
            <a:fillRect/>
          </a:stretch>
        </p:blipFill>
        <p:spPr>
          <a:xfrm>
            <a:off x="4695383" y="0"/>
            <a:ext cx="5996430" cy="7579517"/>
          </a:xfrm>
          <a:prstGeom prst="rect">
            <a:avLst/>
          </a:prstGeom>
        </p:spPr>
      </p:pic>
      <p:pic>
        <p:nvPicPr>
          <p:cNvPr id="7" name="図 6">
            <a:extLst>
              <a:ext uri="{FF2B5EF4-FFF2-40B4-BE49-F238E27FC236}">
                <a16:creationId xmlns:a16="http://schemas.microsoft.com/office/drawing/2014/main" id="{306268F2-28E0-79B7-DA6F-57A7B640AE86}"/>
              </a:ext>
            </a:extLst>
          </p:cNvPr>
          <p:cNvPicPr>
            <a:picLocks noChangeAspect="1"/>
          </p:cNvPicPr>
          <p:nvPr userDrawn="1"/>
        </p:nvPicPr>
        <p:blipFill>
          <a:blip r:embed="rId4"/>
          <a:srcRect/>
          <a:stretch/>
        </p:blipFill>
        <p:spPr>
          <a:xfrm>
            <a:off x="203334" y="211131"/>
            <a:ext cx="1961852" cy="628170"/>
          </a:xfrm>
          <a:prstGeom prst="rect">
            <a:avLst/>
          </a:prstGeom>
        </p:spPr>
      </p:pic>
      <p:sp>
        <p:nvSpPr>
          <p:cNvPr id="17" name="テキスト ボックス 16">
            <a:extLst>
              <a:ext uri="{FF2B5EF4-FFF2-40B4-BE49-F238E27FC236}">
                <a16:creationId xmlns:a16="http://schemas.microsoft.com/office/drawing/2014/main" id="{638584A2-F12B-7FC9-C3A1-97D2EFB00B41}"/>
              </a:ext>
            </a:extLst>
          </p:cNvPr>
          <p:cNvSpPr txBox="1"/>
          <p:nvPr userDrawn="1"/>
        </p:nvSpPr>
        <p:spPr>
          <a:xfrm>
            <a:off x="325174" y="7234272"/>
            <a:ext cx="4255678" cy="99208"/>
          </a:xfrm>
          <a:prstGeom prst="rect">
            <a:avLst/>
          </a:prstGeom>
          <a:noFill/>
        </p:spPr>
        <p:txBody>
          <a:bodyPr wrap="square" lIns="0" tIns="0" rIns="0" bIns="0" rtlCol="0" anchor="ctr" anchorCtr="0">
            <a:noAutofit/>
          </a:bodyPr>
          <a:lstStyle/>
          <a:p>
            <a:pPr marL="0" marR="0" lvl="0" indent="0" algn="l" defTabSz="252576" rtl="0" eaLnBrk="1" fontAlgn="auto" latinLnBrk="0" hangingPunct="1">
              <a:lnSpc>
                <a:spcPct val="100000"/>
              </a:lnSpc>
              <a:spcBef>
                <a:spcPts val="0"/>
              </a:spcBef>
              <a:spcAft>
                <a:spcPts val="0"/>
              </a:spcAft>
              <a:buClrTx/>
              <a:buSzTx/>
              <a:buFontTx/>
              <a:buNone/>
              <a:tabLst/>
              <a:defRPr/>
            </a:pPr>
            <a:r>
              <a:rPr lang="en-US" altLang="ja-JP" sz="877">
                <a:solidFill>
                  <a:schemeClr val="bg1"/>
                </a:solidFill>
              </a:rPr>
              <a:t>© 2025 NTT DATA Corporation</a:t>
            </a:r>
          </a:p>
        </p:txBody>
      </p:sp>
      <p:sp>
        <p:nvSpPr>
          <p:cNvPr id="2" name="タイトル 2">
            <a:extLst>
              <a:ext uri="{FF2B5EF4-FFF2-40B4-BE49-F238E27FC236}">
                <a16:creationId xmlns:a16="http://schemas.microsoft.com/office/drawing/2014/main" id="{9FFE2739-2E04-47EE-56DD-BB294EDAFE24}"/>
              </a:ext>
            </a:extLst>
          </p:cNvPr>
          <p:cNvSpPr>
            <a:spLocks noGrp="1"/>
          </p:cNvSpPr>
          <p:nvPr>
            <p:ph type="title" hasCustomPrompt="1"/>
          </p:nvPr>
        </p:nvSpPr>
        <p:spPr>
          <a:xfrm>
            <a:off x="334645" y="952400"/>
            <a:ext cx="4246207" cy="877002"/>
          </a:xfrm>
          <a:prstGeom prst="rect">
            <a:avLst/>
          </a:prstGeom>
        </p:spPr>
        <p:txBody>
          <a:bodyPr lIns="0" rIns="0" anchor="b" anchorCtr="0"/>
          <a:lstStyle>
            <a:lvl1pPr>
              <a:defRPr>
                <a:solidFill>
                  <a:schemeClr val="bg1"/>
                </a:solidFill>
              </a:defRPr>
            </a:lvl1pPr>
          </a:lstStyle>
          <a:p>
            <a:pPr lvl="0"/>
            <a:r>
              <a:rPr kumimoji="1" lang="ja-JP" altLang="en-US"/>
              <a:t>○○○○御中</a:t>
            </a:r>
          </a:p>
        </p:txBody>
      </p:sp>
      <p:sp>
        <p:nvSpPr>
          <p:cNvPr id="9" name="テキスト プレースホルダー 6">
            <a:extLst>
              <a:ext uri="{FF2B5EF4-FFF2-40B4-BE49-F238E27FC236}">
                <a16:creationId xmlns:a16="http://schemas.microsoft.com/office/drawing/2014/main" id="{F837CDFA-F63F-E633-A624-CDB5B06CAF47}"/>
              </a:ext>
            </a:extLst>
          </p:cNvPr>
          <p:cNvSpPr>
            <a:spLocks noGrp="1"/>
          </p:cNvSpPr>
          <p:nvPr>
            <p:ph type="body" sz="quarter" idx="12" hasCustomPrompt="1"/>
          </p:nvPr>
        </p:nvSpPr>
        <p:spPr>
          <a:xfrm>
            <a:off x="334645" y="2412747"/>
            <a:ext cx="4246207" cy="2658783"/>
          </a:xfrm>
          <a:prstGeom prst="rect">
            <a:avLst/>
          </a:prstGeom>
        </p:spPr>
        <p:txBody>
          <a:bodyPr lIns="0" tIns="46800" rIns="0" anchor="b"/>
          <a:lstStyle>
            <a:lvl1pPr>
              <a:lnSpc>
                <a:spcPct val="80000"/>
              </a:lnSpc>
              <a:defRPr sz="3859" b="1">
                <a:solidFill>
                  <a:schemeClr val="bg1"/>
                </a:solidFill>
              </a:defRPr>
            </a:lvl1pPr>
          </a:lstStyle>
          <a:p>
            <a:pPr lvl="0"/>
            <a:r>
              <a:rPr kumimoji="1" lang="ja-JP" altLang="en-US"/>
              <a:t>［タイトル］</a:t>
            </a:r>
          </a:p>
        </p:txBody>
      </p:sp>
      <p:sp>
        <p:nvSpPr>
          <p:cNvPr id="10" name="テキスト プレースホルダー 10">
            <a:extLst>
              <a:ext uri="{FF2B5EF4-FFF2-40B4-BE49-F238E27FC236}">
                <a16:creationId xmlns:a16="http://schemas.microsoft.com/office/drawing/2014/main" id="{C902823D-1000-9AD4-A5D1-BC7E7F7ABDBA}"/>
              </a:ext>
            </a:extLst>
          </p:cNvPr>
          <p:cNvSpPr>
            <a:spLocks noGrp="1"/>
          </p:cNvSpPr>
          <p:nvPr>
            <p:ph type="body" sz="quarter" idx="14" hasCustomPrompt="1"/>
          </p:nvPr>
        </p:nvSpPr>
        <p:spPr>
          <a:xfrm>
            <a:off x="334645" y="5722337"/>
            <a:ext cx="4246207" cy="1234152"/>
          </a:xfrm>
          <a:prstGeom prst="rect">
            <a:avLst/>
          </a:prstGeom>
        </p:spPr>
        <p:txBody>
          <a:bodyPr lIns="0" tIns="46800" rIns="0" anchor="b"/>
          <a:lstStyle>
            <a:lvl1pPr>
              <a:defRPr>
                <a:solidFill>
                  <a:schemeClr val="bg1"/>
                </a:solidFill>
              </a:defRPr>
            </a:lvl1pPr>
            <a:lvl5pPr marL="2138315" indent="0">
              <a:buNone/>
              <a:defRPr/>
            </a:lvl5pPr>
          </a:lstStyle>
          <a:p>
            <a:pPr lvl="0"/>
            <a:r>
              <a:rPr kumimoji="1" lang="en-US" altLang="ja-JP"/>
              <a:t>2023</a:t>
            </a:r>
            <a:r>
              <a:rPr kumimoji="1" lang="ja-JP" altLang="en-US"/>
              <a:t>年〇月〇日</a:t>
            </a:r>
            <a:endParaRPr kumimoji="1" lang="en-US" altLang="ja-JP"/>
          </a:p>
          <a:p>
            <a:pPr lvl="0"/>
            <a:r>
              <a:rPr kumimoji="1" lang="ja-JP" altLang="en-US"/>
              <a:t>株式会社</a:t>
            </a:r>
            <a:r>
              <a:rPr kumimoji="1" lang="en-US" altLang="ja-JP"/>
              <a:t>NTT</a:t>
            </a:r>
            <a:r>
              <a:rPr kumimoji="1" lang="ja-JP" altLang="en-US"/>
              <a:t>データ ○○○○○○</a:t>
            </a:r>
          </a:p>
          <a:p>
            <a:pPr lvl="0"/>
            <a:r>
              <a:rPr kumimoji="1" lang="ja-JP" altLang="en-US"/>
              <a:t>○○○○○○○○○○○○○○</a:t>
            </a:r>
          </a:p>
        </p:txBody>
      </p:sp>
    </p:spTree>
    <p:extLst>
      <p:ext uri="{BB962C8B-B14F-4D97-AF65-F5344CB8AC3E}">
        <p14:creationId xmlns:p14="http://schemas.microsoft.com/office/powerpoint/2010/main" val="5364138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写真">
    <p:spTree>
      <p:nvGrpSpPr>
        <p:cNvPr id="1" name=""/>
        <p:cNvGrpSpPr/>
        <p:nvPr/>
      </p:nvGrpSpPr>
      <p:grpSpPr>
        <a:xfrm>
          <a:off x="0" y="0"/>
          <a:ext cx="0" cy="0"/>
          <a:chOff x="0" y="0"/>
          <a:chExt cx="0" cy="0"/>
        </a:xfrm>
      </p:grpSpPr>
      <p:pic>
        <p:nvPicPr>
          <p:cNvPr id="6" name="Picture Placeholder 8">
            <a:extLst>
              <a:ext uri="{FF2B5EF4-FFF2-40B4-BE49-F238E27FC236}">
                <a16:creationId xmlns:a16="http://schemas.microsoft.com/office/drawing/2014/main" id="{279E55B6-184B-9445-3C84-3C51FFA63D1B}"/>
              </a:ext>
            </a:extLst>
          </p:cNvPr>
          <p:cNvPicPr>
            <a:picLocks noChangeAspect="1"/>
          </p:cNvPicPr>
          <p:nvPr userDrawn="1"/>
        </p:nvPicPr>
        <p:blipFill rotWithShape="1">
          <a:blip r:embed="rId2"/>
          <a:srcRect l="58083" r="8797"/>
          <a:stretch/>
        </p:blipFill>
        <p:spPr>
          <a:xfrm>
            <a:off x="0" y="-1"/>
            <a:ext cx="3541136" cy="7559674"/>
          </a:xfrm>
          <a:prstGeom prst="rect">
            <a:avLst/>
          </a:prstGeom>
        </p:spPr>
      </p:pic>
      <p:sp>
        <p:nvSpPr>
          <p:cNvPr id="2" name="タイトル 1">
            <a:extLst>
              <a:ext uri="{FF2B5EF4-FFF2-40B4-BE49-F238E27FC236}">
                <a16:creationId xmlns:a16="http://schemas.microsoft.com/office/drawing/2014/main" id="{D8C3003A-1C0D-B582-B3BE-CA14C4D8AE89}"/>
              </a:ext>
            </a:extLst>
          </p:cNvPr>
          <p:cNvSpPr>
            <a:spLocks noGrp="1"/>
          </p:cNvSpPr>
          <p:nvPr>
            <p:ph type="title" hasCustomPrompt="1"/>
          </p:nvPr>
        </p:nvSpPr>
        <p:spPr>
          <a:xfrm>
            <a:off x="3943132" y="757952"/>
            <a:ext cx="6415088" cy="1595269"/>
          </a:xfrm>
          <a:prstGeom prst="rect">
            <a:avLst/>
          </a:prstGeom>
        </p:spPr>
        <p:txBody>
          <a:bodyPr/>
          <a:lstStyle/>
          <a:p>
            <a:r>
              <a:rPr kumimoji="1" lang="en-US" altLang="ja-JP"/>
              <a:t>01</a:t>
            </a:r>
            <a:endParaRPr kumimoji="1" lang="ja-JP" altLang="en-US"/>
          </a:p>
        </p:txBody>
      </p:sp>
      <p:sp>
        <p:nvSpPr>
          <p:cNvPr id="5" name="テキスト プレースホルダー 8">
            <a:extLst>
              <a:ext uri="{FF2B5EF4-FFF2-40B4-BE49-F238E27FC236}">
                <a16:creationId xmlns:a16="http://schemas.microsoft.com/office/drawing/2014/main" id="{FFDB246B-7466-9829-C733-D7C8F366017A}"/>
              </a:ext>
            </a:extLst>
          </p:cNvPr>
          <p:cNvSpPr>
            <a:spLocks noGrp="1"/>
          </p:cNvSpPr>
          <p:nvPr>
            <p:ph type="body" sz="quarter" idx="16" hasCustomPrompt="1"/>
          </p:nvPr>
        </p:nvSpPr>
        <p:spPr>
          <a:xfrm>
            <a:off x="3943132" y="2519892"/>
            <a:ext cx="6415088" cy="4357230"/>
          </a:xfrm>
          <a:prstGeom prst="rect">
            <a:avLst/>
          </a:prstGeom>
        </p:spPr>
        <p:txBody>
          <a:bodyPr lIns="0" tIns="0" rIns="0" bIns="0"/>
          <a:lstStyle>
            <a:lvl1pPr>
              <a:defRPr sz="4210" b="1">
                <a:solidFill>
                  <a:schemeClr val="accent1"/>
                </a:solidFill>
              </a:defRPr>
            </a:lvl1pPr>
          </a:lstStyle>
          <a:p>
            <a:pPr lvl="0"/>
            <a:r>
              <a:rPr kumimoji="1" lang="ja-JP" altLang="en-US"/>
              <a:t>中扉タイトル</a:t>
            </a:r>
          </a:p>
        </p:txBody>
      </p:sp>
      <p:sp>
        <p:nvSpPr>
          <p:cNvPr id="9" name="テキスト ボックス 8">
            <a:extLst>
              <a:ext uri="{FF2B5EF4-FFF2-40B4-BE49-F238E27FC236}">
                <a16:creationId xmlns:a16="http://schemas.microsoft.com/office/drawing/2014/main" id="{4E856B16-CC7F-D18A-5F95-82F6F68027FD}"/>
              </a:ext>
            </a:extLst>
          </p:cNvPr>
          <p:cNvSpPr txBox="1"/>
          <p:nvPr userDrawn="1"/>
        </p:nvSpPr>
        <p:spPr>
          <a:xfrm>
            <a:off x="6819188" y="7234272"/>
            <a:ext cx="268348" cy="99208"/>
          </a:xfrm>
          <a:prstGeom prst="rect">
            <a:avLst/>
          </a:prstGeom>
          <a:noFill/>
          <a:ln>
            <a:noFill/>
          </a:ln>
        </p:spPr>
        <p:txBody>
          <a:bodyPr wrap="square" lIns="0" tIns="0" rIns="0" bIns="0" rtlCol="0" anchor="ctr" anchorCtr="0">
            <a:noAutofit/>
          </a:bodyPr>
          <a:lstStyle/>
          <a:p>
            <a:pPr algn="ctr"/>
            <a:fld id="{8DD8EB0B-AB08-A54E-B33C-ED72A04D9CE9}" type="slidenum">
              <a:rPr lang="ja-JP" altLang="en-US" sz="702" smtClean="0">
                <a:solidFill>
                  <a:srgbClr val="6B6B6B"/>
                </a:solidFill>
              </a:rPr>
              <a:pPr algn="ctr"/>
              <a:t>‹#›</a:t>
            </a:fld>
            <a:endParaRPr kumimoji="0" lang="en-US" altLang="ja-JP" sz="702">
              <a:solidFill>
                <a:srgbClr val="6B6B6B"/>
              </a:solidFill>
              <a:latin typeface="+mn-ea"/>
              <a:cs typeface="Meiryo UI" pitchFamily="50" charset="-128"/>
            </a:endParaRPr>
          </a:p>
        </p:txBody>
      </p:sp>
      <p:sp>
        <p:nvSpPr>
          <p:cNvPr id="7" name="正方形/長方形 6">
            <a:extLst>
              <a:ext uri="{FF2B5EF4-FFF2-40B4-BE49-F238E27FC236}">
                <a16:creationId xmlns:a16="http://schemas.microsoft.com/office/drawing/2014/main" id="{B78BC61F-DFF6-D0AA-091E-65340A8F721F}"/>
              </a:ext>
            </a:extLst>
          </p:cNvPr>
          <p:cNvSpPr/>
          <p:nvPr userDrawn="1"/>
        </p:nvSpPr>
        <p:spPr>
          <a:xfrm>
            <a:off x="-1053" y="5734242"/>
            <a:ext cx="3542189" cy="1825432"/>
          </a:xfrm>
          <a:prstGeom prst="rect">
            <a:avLst/>
          </a:prstGeom>
          <a:gradFill>
            <a:gsLst>
              <a:gs pos="0">
                <a:schemeClr val="accent1"/>
              </a:gs>
              <a:gs pos="80000">
                <a:schemeClr val="accent1">
                  <a:alpha val="0"/>
                </a:schemeClr>
              </a:gs>
            </a:gsLst>
            <a:lin ang="16200000" scaled="1"/>
          </a:gradFill>
          <a:ln w="31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1570" tIns="31570" rIns="31570" bIns="31570" numCol="1" spcCol="0" rtlCol="0" fromWordArt="0" anchor="ctr" anchorCtr="0" forceAA="0" compatLnSpc="1">
            <a:prstTxWarp prst="textNoShape">
              <a:avLst/>
            </a:prstTxWarp>
            <a:noAutofit/>
          </a:bodyPr>
          <a:lstStyle/>
          <a:p>
            <a:pPr algn="ctr"/>
            <a:endParaRPr kumimoji="1" lang="ja-JP" altLang="en-US" sz="1228" err="1">
              <a:solidFill>
                <a:schemeClr val="tx1"/>
              </a:solidFill>
            </a:endParaRPr>
          </a:p>
        </p:txBody>
      </p:sp>
      <p:sp>
        <p:nvSpPr>
          <p:cNvPr id="10" name="テキスト ボックス 9">
            <a:extLst>
              <a:ext uri="{FF2B5EF4-FFF2-40B4-BE49-F238E27FC236}">
                <a16:creationId xmlns:a16="http://schemas.microsoft.com/office/drawing/2014/main" id="{D5163610-4754-0AB2-758B-6FFD6261400E}"/>
              </a:ext>
            </a:extLst>
          </p:cNvPr>
          <p:cNvSpPr txBox="1"/>
          <p:nvPr userDrawn="1"/>
        </p:nvSpPr>
        <p:spPr>
          <a:xfrm>
            <a:off x="3943132" y="7234272"/>
            <a:ext cx="2809758" cy="99208"/>
          </a:xfrm>
          <a:prstGeom prst="rect">
            <a:avLst/>
          </a:prstGeom>
          <a:noFill/>
        </p:spPr>
        <p:txBody>
          <a:bodyPr wrap="square" lIns="0" tIns="0" rIns="0" bIns="0" rtlCol="0" anchor="ctr" anchorCtr="0">
            <a:noAutofit/>
          </a:bodyPr>
          <a:lstStyle/>
          <a:p>
            <a:pPr marL="0" marR="0" lvl="0" indent="0" algn="l" defTabSz="252576" rtl="0" eaLnBrk="1" fontAlgn="auto" latinLnBrk="0" hangingPunct="1">
              <a:lnSpc>
                <a:spcPct val="100000"/>
              </a:lnSpc>
              <a:spcBef>
                <a:spcPts val="0"/>
              </a:spcBef>
              <a:spcAft>
                <a:spcPts val="0"/>
              </a:spcAft>
              <a:buClrTx/>
              <a:buSzTx/>
              <a:buFontTx/>
              <a:buNone/>
              <a:tabLst/>
              <a:defRPr/>
            </a:pPr>
            <a:r>
              <a:rPr lang="en-US" altLang="ja-JP" sz="877">
                <a:solidFill>
                  <a:srgbClr val="6B6B6B"/>
                </a:solidFill>
              </a:rPr>
              <a:t>© 2025 NTT DATA Corporation</a:t>
            </a:r>
          </a:p>
        </p:txBody>
      </p:sp>
      <p:sp>
        <p:nvSpPr>
          <p:cNvPr id="3" name="テキスト ボックス 2">
            <a:extLst>
              <a:ext uri="{FF2B5EF4-FFF2-40B4-BE49-F238E27FC236}">
                <a16:creationId xmlns:a16="http://schemas.microsoft.com/office/drawing/2014/main" id="{A743C299-B1D8-32E7-0665-7030EF319DF8}"/>
              </a:ext>
            </a:extLst>
          </p:cNvPr>
          <p:cNvSpPr txBox="1"/>
          <p:nvPr userDrawn="1"/>
        </p:nvSpPr>
        <p:spPr>
          <a:xfrm>
            <a:off x="2560239" y="7759575"/>
            <a:ext cx="5961008" cy="327889"/>
          </a:xfrm>
          <a:prstGeom prst="rect">
            <a:avLst/>
          </a:prstGeom>
          <a:noFill/>
        </p:spPr>
        <p:txBody>
          <a:bodyPr wrap="square" lIns="0" rIns="0" rtlCol="0">
            <a:noAutofit/>
          </a:bodyPr>
          <a:lstStyle/>
          <a:p>
            <a:pPr marL="0" marR="0" lvl="0" indent="0" algn="ctr" defTabSz="252576" rtl="0" eaLnBrk="1" fontAlgn="auto" latinLnBrk="0" hangingPunct="1">
              <a:lnSpc>
                <a:spcPct val="100000"/>
              </a:lnSpc>
              <a:spcBef>
                <a:spcPts val="0"/>
              </a:spcBef>
              <a:spcAft>
                <a:spcPts val="0"/>
              </a:spcAft>
              <a:buClrTx/>
              <a:buSzTx/>
              <a:buFontTx/>
              <a:buNone/>
              <a:tabLst/>
              <a:defRPr/>
            </a:pPr>
            <a:r>
              <a:rPr lang="ja-JP" altLang="en-US" sz="1579">
                <a:solidFill>
                  <a:srgbClr val="C00000"/>
                </a:solidFill>
                <a:latin typeface="+mn-ea"/>
              </a:rPr>
              <a:t>写真の差し替えはマスタより行ってください。</a:t>
            </a:r>
            <a:endParaRPr kumimoji="1" lang="ja-JP" altLang="en-US" sz="1579">
              <a:solidFill>
                <a:srgbClr val="C00000"/>
              </a:solidFill>
            </a:endParaRPr>
          </a:p>
          <a:p>
            <a:pPr algn="ctr" defTabSz="252576"/>
            <a:endParaRPr kumimoji="1" lang="ja-JP" altLang="en-US" sz="1579">
              <a:solidFill>
                <a:srgbClr val="C00000"/>
              </a:solidFill>
              <a:latin typeface="+mn-ea"/>
            </a:endParaRPr>
          </a:p>
        </p:txBody>
      </p:sp>
    </p:spTree>
    <p:extLst>
      <p:ext uri="{BB962C8B-B14F-4D97-AF65-F5344CB8AC3E}">
        <p14:creationId xmlns:p14="http://schemas.microsoft.com/office/powerpoint/2010/main" val="33886899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イノベーションカーブ">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E0E3DF-D30F-67F3-1120-4D08EF0597DA}"/>
              </a:ext>
            </a:extLst>
          </p:cNvPr>
          <p:cNvSpPr>
            <a:spLocks noGrp="1"/>
          </p:cNvSpPr>
          <p:nvPr>
            <p:ph type="title" hasCustomPrompt="1"/>
          </p:nvPr>
        </p:nvSpPr>
        <p:spPr>
          <a:xfrm>
            <a:off x="325172" y="757953"/>
            <a:ext cx="6415088" cy="1595269"/>
          </a:xfrm>
          <a:prstGeom prst="rect">
            <a:avLst/>
          </a:prstGeom>
        </p:spPr>
        <p:txBody>
          <a:bodyPr/>
          <a:lstStyle/>
          <a:p>
            <a:r>
              <a:rPr kumimoji="1" lang="en-US" altLang="ja-JP"/>
              <a:t>01</a:t>
            </a:r>
            <a:endParaRPr kumimoji="1" lang="ja-JP" altLang="en-US"/>
          </a:p>
        </p:txBody>
      </p:sp>
      <p:sp>
        <p:nvSpPr>
          <p:cNvPr id="3" name="テキスト プレースホルダー 8">
            <a:extLst>
              <a:ext uri="{FF2B5EF4-FFF2-40B4-BE49-F238E27FC236}">
                <a16:creationId xmlns:a16="http://schemas.microsoft.com/office/drawing/2014/main" id="{14339CF7-9CA0-A841-448E-67A663E55CF3}"/>
              </a:ext>
            </a:extLst>
          </p:cNvPr>
          <p:cNvSpPr>
            <a:spLocks noGrp="1"/>
          </p:cNvSpPr>
          <p:nvPr>
            <p:ph type="body" sz="quarter" idx="16" hasCustomPrompt="1"/>
          </p:nvPr>
        </p:nvSpPr>
        <p:spPr>
          <a:xfrm>
            <a:off x="325174" y="2519892"/>
            <a:ext cx="6415088" cy="4285800"/>
          </a:xfrm>
          <a:prstGeom prst="rect">
            <a:avLst/>
          </a:prstGeom>
        </p:spPr>
        <p:txBody>
          <a:bodyPr lIns="0" tIns="0" rIns="0" bIns="0"/>
          <a:lstStyle>
            <a:lvl1pPr>
              <a:defRPr sz="3508" b="1">
                <a:solidFill>
                  <a:schemeClr val="accent1"/>
                </a:solidFill>
              </a:defRPr>
            </a:lvl1pPr>
          </a:lstStyle>
          <a:p>
            <a:pPr lvl="0"/>
            <a:r>
              <a:rPr kumimoji="1" lang="ja-JP" altLang="en-US"/>
              <a:t>中扉タイトル</a:t>
            </a:r>
          </a:p>
        </p:txBody>
      </p:sp>
      <p:pic>
        <p:nvPicPr>
          <p:cNvPr id="4" name="Picture 6">
            <a:extLst>
              <a:ext uri="{FF2B5EF4-FFF2-40B4-BE49-F238E27FC236}">
                <a16:creationId xmlns:a16="http://schemas.microsoft.com/office/drawing/2014/main" id="{EB864475-214E-676F-1057-8A4E44927EF7}"/>
              </a:ext>
            </a:extLst>
          </p:cNvPr>
          <p:cNvPicPr>
            <a:picLocks noChangeAspect="1"/>
          </p:cNvPicPr>
          <p:nvPr userDrawn="1"/>
        </p:nvPicPr>
        <p:blipFill>
          <a:blip r:embed="rId2" cstate="screen">
            <a:alphaModFix amt="30000"/>
            <a:extLst>
              <a:ext uri="{28A0092B-C50C-407E-A947-70E740481C1C}">
                <a14:useLocalDpi xmlns:a14="http://schemas.microsoft.com/office/drawing/2010/main"/>
              </a:ext>
            </a:extLst>
          </a:blip>
          <a:stretch>
            <a:fillRect/>
          </a:stretch>
        </p:blipFill>
        <p:spPr>
          <a:xfrm>
            <a:off x="7077690" y="2680800"/>
            <a:ext cx="3280004" cy="4122908"/>
          </a:xfrm>
          <a:prstGeom prst="rect">
            <a:avLst/>
          </a:prstGeom>
        </p:spPr>
      </p:pic>
      <p:sp>
        <p:nvSpPr>
          <p:cNvPr id="5" name="テキスト ボックス 4">
            <a:extLst>
              <a:ext uri="{FF2B5EF4-FFF2-40B4-BE49-F238E27FC236}">
                <a16:creationId xmlns:a16="http://schemas.microsoft.com/office/drawing/2014/main" id="{442CEE08-CDC8-97A0-0539-B8FAF99A1769}"/>
              </a:ext>
            </a:extLst>
          </p:cNvPr>
          <p:cNvSpPr txBox="1"/>
          <p:nvPr userDrawn="1"/>
        </p:nvSpPr>
        <p:spPr>
          <a:xfrm>
            <a:off x="5212259" y="7234272"/>
            <a:ext cx="268348" cy="99208"/>
          </a:xfrm>
          <a:prstGeom prst="rect">
            <a:avLst/>
          </a:prstGeom>
          <a:noFill/>
          <a:ln>
            <a:noFill/>
          </a:ln>
        </p:spPr>
        <p:txBody>
          <a:bodyPr wrap="square" lIns="0" tIns="0" rIns="0" bIns="0" rtlCol="0" anchor="ctr" anchorCtr="0">
            <a:noAutofit/>
          </a:bodyPr>
          <a:lstStyle/>
          <a:p>
            <a:pPr algn="ctr"/>
            <a:fld id="{8DD8EB0B-AB08-A54E-B33C-ED72A04D9CE9}" type="slidenum">
              <a:rPr lang="ja-JP" altLang="en-US" sz="702" smtClean="0">
                <a:solidFill>
                  <a:srgbClr val="6B6B6B"/>
                </a:solidFill>
              </a:rPr>
              <a:pPr algn="ctr"/>
              <a:t>‹#›</a:t>
            </a:fld>
            <a:endParaRPr kumimoji="0" lang="en-US" altLang="ja-JP" sz="702">
              <a:solidFill>
                <a:srgbClr val="6B6B6B"/>
              </a:solidFill>
              <a:latin typeface="+mn-ea"/>
              <a:cs typeface="Meiryo UI" pitchFamily="50" charset="-128"/>
            </a:endParaRPr>
          </a:p>
        </p:txBody>
      </p:sp>
    </p:spTree>
    <p:extLst>
      <p:ext uri="{BB962C8B-B14F-4D97-AF65-F5344CB8AC3E}">
        <p14:creationId xmlns:p14="http://schemas.microsoft.com/office/powerpoint/2010/main" val="21111314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写真入イノベーションカーブ">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01CCA0-7E92-7FFB-2532-8D8D86CBBF3B}"/>
              </a:ext>
            </a:extLst>
          </p:cNvPr>
          <p:cNvSpPr>
            <a:spLocks noGrp="1"/>
          </p:cNvSpPr>
          <p:nvPr>
            <p:ph type="title" hasCustomPrompt="1"/>
          </p:nvPr>
        </p:nvSpPr>
        <p:spPr>
          <a:xfrm>
            <a:off x="3943132" y="757952"/>
            <a:ext cx="6415088" cy="1595269"/>
          </a:xfrm>
          <a:prstGeom prst="rect">
            <a:avLst/>
          </a:prstGeom>
        </p:spPr>
        <p:txBody>
          <a:bodyPr/>
          <a:lstStyle/>
          <a:p>
            <a:r>
              <a:rPr kumimoji="1" lang="en-US" altLang="ja-JP"/>
              <a:t>01</a:t>
            </a:r>
            <a:endParaRPr kumimoji="1" lang="ja-JP" altLang="en-US"/>
          </a:p>
        </p:txBody>
      </p:sp>
      <p:pic>
        <p:nvPicPr>
          <p:cNvPr id="3" name="Picture 6">
            <a:extLst>
              <a:ext uri="{FF2B5EF4-FFF2-40B4-BE49-F238E27FC236}">
                <a16:creationId xmlns:a16="http://schemas.microsoft.com/office/drawing/2014/main" id="{38FD529D-5FF6-E828-CE3E-B79F0DF687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6024" y="2697431"/>
            <a:ext cx="3261213" cy="4099288"/>
          </a:xfrm>
          <a:prstGeom prst="rect">
            <a:avLst/>
          </a:prstGeom>
        </p:spPr>
      </p:pic>
      <p:sp>
        <p:nvSpPr>
          <p:cNvPr id="5" name="テキスト プレースホルダー 8">
            <a:extLst>
              <a:ext uri="{FF2B5EF4-FFF2-40B4-BE49-F238E27FC236}">
                <a16:creationId xmlns:a16="http://schemas.microsoft.com/office/drawing/2014/main" id="{E10C1EF1-42DC-CE53-8902-8E322B4352D3}"/>
              </a:ext>
            </a:extLst>
          </p:cNvPr>
          <p:cNvSpPr>
            <a:spLocks noGrp="1"/>
          </p:cNvSpPr>
          <p:nvPr>
            <p:ph type="body" sz="quarter" idx="16" hasCustomPrompt="1"/>
          </p:nvPr>
        </p:nvSpPr>
        <p:spPr>
          <a:xfrm>
            <a:off x="3943132" y="2682594"/>
            <a:ext cx="6415088" cy="4123098"/>
          </a:xfrm>
          <a:prstGeom prst="rect">
            <a:avLst/>
          </a:prstGeom>
        </p:spPr>
        <p:txBody>
          <a:bodyPr lIns="0" tIns="0" rIns="0" bIns="0"/>
          <a:lstStyle>
            <a:lvl1pPr>
              <a:defRPr sz="3508" b="1">
                <a:solidFill>
                  <a:schemeClr val="accent1"/>
                </a:solidFill>
              </a:defRPr>
            </a:lvl1pPr>
          </a:lstStyle>
          <a:p>
            <a:pPr lvl="0"/>
            <a:r>
              <a:rPr kumimoji="1" lang="ja-JP" altLang="en-US"/>
              <a:t>中扉タイトル</a:t>
            </a:r>
          </a:p>
        </p:txBody>
      </p:sp>
      <p:sp>
        <p:nvSpPr>
          <p:cNvPr id="6" name="テキスト ボックス 5">
            <a:extLst>
              <a:ext uri="{FF2B5EF4-FFF2-40B4-BE49-F238E27FC236}">
                <a16:creationId xmlns:a16="http://schemas.microsoft.com/office/drawing/2014/main" id="{53785BB8-9BEF-6511-73A0-EFF55EDD2267}"/>
              </a:ext>
            </a:extLst>
          </p:cNvPr>
          <p:cNvSpPr txBox="1"/>
          <p:nvPr userDrawn="1"/>
        </p:nvSpPr>
        <p:spPr>
          <a:xfrm>
            <a:off x="5212259" y="7234272"/>
            <a:ext cx="268348" cy="99208"/>
          </a:xfrm>
          <a:prstGeom prst="rect">
            <a:avLst/>
          </a:prstGeom>
          <a:noFill/>
          <a:ln>
            <a:noFill/>
          </a:ln>
        </p:spPr>
        <p:txBody>
          <a:bodyPr wrap="square" lIns="0" tIns="0" rIns="0" bIns="0" rtlCol="0" anchor="ctr" anchorCtr="0">
            <a:noAutofit/>
          </a:bodyPr>
          <a:lstStyle/>
          <a:p>
            <a:pPr algn="ctr"/>
            <a:fld id="{8DD8EB0B-AB08-A54E-B33C-ED72A04D9CE9}" type="slidenum">
              <a:rPr lang="ja-JP" altLang="en-US" sz="702" smtClean="0">
                <a:solidFill>
                  <a:srgbClr val="6B6B6B"/>
                </a:solidFill>
              </a:rPr>
              <a:pPr algn="ctr"/>
              <a:t>‹#›</a:t>
            </a:fld>
            <a:endParaRPr kumimoji="0" lang="en-US" altLang="ja-JP" sz="702">
              <a:solidFill>
                <a:srgbClr val="6B6B6B"/>
              </a:solidFill>
              <a:latin typeface="+mn-ea"/>
              <a:cs typeface="Meiryo UI" pitchFamily="50" charset="-128"/>
            </a:endParaRPr>
          </a:p>
        </p:txBody>
      </p:sp>
      <p:pic>
        <p:nvPicPr>
          <p:cNvPr id="7" name="図プレースホルダー 15">
            <a:extLst>
              <a:ext uri="{FF2B5EF4-FFF2-40B4-BE49-F238E27FC236}">
                <a16:creationId xmlns:a16="http://schemas.microsoft.com/office/drawing/2014/main" id="{9036BE88-8108-1ABA-2302-1CD1A002F434}"/>
              </a:ext>
            </a:extLst>
          </p:cNvPr>
          <p:cNvPicPr>
            <a:picLocks noChangeAspect="1"/>
          </p:cNvPicPr>
          <p:nvPr userDrawn="1"/>
        </p:nvPicPr>
        <p:blipFill rotWithShape="1">
          <a:blip r:embed="rId3"/>
          <a:srcRect l="40504" r="3246"/>
          <a:stretch/>
        </p:blipFill>
        <p:spPr>
          <a:xfrm>
            <a:off x="325766" y="2697431"/>
            <a:ext cx="3261213" cy="4099288"/>
          </a:xfrm>
          <a:custGeom>
            <a:avLst/>
            <a:gdLst>
              <a:gd name="connsiteX0" fmla="*/ 1704548 w 5267271"/>
              <a:gd name="connsiteY0" fmla="*/ 0 h 5272719"/>
              <a:gd name="connsiteX1" fmla="*/ 3527745 w 5267271"/>
              <a:gd name="connsiteY1" fmla="*/ 1774521 h 5272719"/>
              <a:gd name="connsiteX2" fmla="*/ 5267271 w 5267271"/>
              <a:gd name="connsiteY2" fmla="*/ 5269498 h 5272719"/>
              <a:gd name="connsiteX3" fmla="*/ 3509088 w 5267271"/>
              <a:gd name="connsiteY3" fmla="*/ 5269044 h 5272719"/>
              <a:gd name="connsiteX4" fmla="*/ 1794302 w 5267271"/>
              <a:gd name="connsiteY4" fmla="*/ 1858626 h 5272719"/>
              <a:gd name="connsiteX5" fmla="*/ 1794667 w 5267271"/>
              <a:gd name="connsiteY5" fmla="*/ 5270472 h 5272719"/>
              <a:gd name="connsiteX6" fmla="*/ 0 w 5267271"/>
              <a:gd name="connsiteY6" fmla="*/ 5272719 h 5272719"/>
              <a:gd name="connsiteX7" fmla="*/ 3384 w 5267271"/>
              <a:gd name="connsiteY7" fmla="*/ 1714773 h 5272719"/>
              <a:gd name="connsiteX8" fmla="*/ 569360 w 5267271"/>
              <a:gd name="connsiteY8" fmla="*/ 333790 h 5272719"/>
              <a:gd name="connsiteX9" fmla="*/ 1704548 w 5267271"/>
              <a:gd name="connsiteY9" fmla="*/ 0 h 5272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67271" h="5272719">
                <a:moveTo>
                  <a:pt x="1704548" y="0"/>
                </a:moveTo>
                <a:cubicBezTo>
                  <a:pt x="2442328" y="19929"/>
                  <a:pt x="2925708" y="438914"/>
                  <a:pt x="3527745" y="1774521"/>
                </a:cubicBezTo>
                <a:lnTo>
                  <a:pt x="5267271" y="5269498"/>
                </a:lnTo>
                <a:lnTo>
                  <a:pt x="3509088" y="5269044"/>
                </a:lnTo>
                <a:cubicBezTo>
                  <a:pt x="2932089" y="4085847"/>
                  <a:pt x="2376159" y="3052885"/>
                  <a:pt x="1794302" y="1858626"/>
                </a:cubicBezTo>
                <a:cubicBezTo>
                  <a:pt x="1800510" y="2806405"/>
                  <a:pt x="1797959" y="3550976"/>
                  <a:pt x="1794667" y="5270472"/>
                </a:cubicBezTo>
                <a:lnTo>
                  <a:pt x="0" y="5272719"/>
                </a:lnTo>
                <a:cubicBezTo>
                  <a:pt x="6041" y="3933998"/>
                  <a:pt x="-2660" y="3106972"/>
                  <a:pt x="3384" y="1714773"/>
                </a:cubicBezTo>
                <a:cubicBezTo>
                  <a:pt x="20552" y="931022"/>
                  <a:pt x="285832" y="562108"/>
                  <a:pt x="569360" y="333790"/>
                </a:cubicBezTo>
                <a:cubicBezTo>
                  <a:pt x="852888" y="105472"/>
                  <a:pt x="1272212" y="9538"/>
                  <a:pt x="1704548" y="0"/>
                </a:cubicBezTo>
                <a:close/>
              </a:path>
            </a:pathLst>
          </a:custGeom>
        </p:spPr>
      </p:pic>
      <p:sp>
        <p:nvSpPr>
          <p:cNvPr id="4" name="テキスト ボックス 3">
            <a:extLst>
              <a:ext uri="{FF2B5EF4-FFF2-40B4-BE49-F238E27FC236}">
                <a16:creationId xmlns:a16="http://schemas.microsoft.com/office/drawing/2014/main" id="{5AFADF36-0739-4336-5F19-36F99723999B}"/>
              </a:ext>
            </a:extLst>
          </p:cNvPr>
          <p:cNvSpPr txBox="1"/>
          <p:nvPr userDrawn="1"/>
        </p:nvSpPr>
        <p:spPr>
          <a:xfrm>
            <a:off x="2560239" y="7759575"/>
            <a:ext cx="5961008" cy="327889"/>
          </a:xfrm>
          <a:prstGeom prst="rect">
            <a:avLst/>
          </a:prstGeom>
          <a:noFill/>
        </p:spPr>
        <p:txBody>
          <a:bodyPr wrap="square" lIns="0" rIns="0" rtlCol="0">
            <a:noAutofit/>
          </a:bodyPr>
          <a:lstStyle/>
          <a:p>
            <a:pPr marL="0" marR="0" lvl="0" indent="0" algn="ctr" defTabSz="252576" rtl="0" eaLnBrk="1" fontAlgn="auto" latinLnBrk="0" hangingPunct="1">
              <a:lnSpc>
                <a:spcPct val="100000"/>
              </a:lnSpc>
              <a:spcBef>
                <a:spcPts val="0"/>
              </a:spcBef>
              <a:spcAft>
                <a:spcPts val="0"/>
              </a:spcAft>
              <a:buClrTx/>
              <a:buSzTx/>
              <a:buFontTx/>
              <a:buNone/>
              <a:tabLst/>
              <a:defRPr/>
            </a:pPr>
            <a:r>
              <a:rPr lang="ja-JP" altLang="en-US" sz="1579">
                <a:solidFill>
                  <a:srgbClr val="C00000"/>
                </a:solidFill>
                <a:latin typeface="+mn-ea"/>
              </a:rPr>
              <a:t>写真の差し替えはマスタより行ってください。</a:t>
            </a:r>
            <a:endParaRPr kumimoji="1" lang="ja-JP" altLang="en-US" sz="1579">
              <a:solidFill>
                <a:srgbClr val="C00000"/>
              </a:solidFill>
            </a:endParaRPr>
          </a:p>
          <a:p>
            <a:pPr algn="ctr" defTabSz="252576"/>
            <a:endParaRPr kumimoji="1" lang="ja-JP" altLang="en-US" sz="1579">
              <a:solidFill>
                <a:srgbClr val="C00000"/>
              </a:solidFill>
              <a:latin typeface="+mn-ea"/>
            </a:endParaRPr>
          </a:p>
        </p:txBody>
      </p:sp>
    </p:spTree>
    <p:extLst>
      <p:ext uri="{BB962C8B-B14F-4D97-AF65-F5344CB8AC3E}">
        <p14:creationId xmlns:p14="http://schemas.microsoft.com/office/powerpoint/2010/main" val="728623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中扉">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A41B1502-2511-437B-8D13-C5707D9425E0}"/>
              </a:ext>
            </a:extLst>
          </p:cNvPr>
          <p:cNvSpPr/>
          <p:nvPr userDrawn="1"/>
        </p:nvSpPr>
        <p:spPr>
          <a:xfrm>
            <a:off x="395906" y="395837"/>
            <a:ext cx="9900000" cy="6768000"/>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a:solidFill>
                <a:schemeClr val="tx1"/>
              </a:solidFill>
            </a:endParaRPr>
          </a:p>
        </p:txBody>
      </p:sp>
      <p:grpSp>
        <p:nvGrpSpPr>
          <p:cNvPr id="4" name="グループ化 3">
            <a:extLst>
              <a:ext uri="{FF2B5EF4-FFF2-40B4-BE49-F238E27FC236}">
                <a16:creationId xmlns:a16="http://schemas.microsoft.com/office/drawing/2014/main" id="{6022BE2B-C94E-4EA1-8D5F-B6FF40A5C82B}"/>
              </a:ext>
            </a:extLst>
          </p:cNvPr>
          <p:cNvGrpSpPr/>
          <p:nvPr userDrawn="1"/>
        </p:nvGrpSpPr>
        <p:grpSpPr>
          <a:xfrm>
            <a:off x="1034510" y="2915837"/>
            <a:ext cx="8622792" cy="1728000"/>
            <a:chOff x="1034510" y="2991837"/>
            <a:chExt cx="8622792" cy="1728000"/>
          </a:xfrm>
        </p:grpSpPr>
        <p:cxnSp>
          <p:nvCxnSpPr>
            <p:cNvPr id="5" name="直線コネクタ 4">
              <a:extLst>
                <a:ext uri="{FF2B5EF4-FFF2-40B4-BE49-F238E27FC236}">
                  <a16:creationId xmlns:a16="http://schemas.microsoft.com/office/drawing/2014/main" id="{4FC838C0-7A1B-42C5-8BB1-69879692B23E}"/>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97EB7B27-A3AA-4865-967F-947004C8CF38}"/>
                </a:ext>
              </a:extLst>
            </p:cNvPr>
            <p:cNvCxnSpPr/>
            <p:nvPr userDrawn="1"/>
          </p:nvCxnSpPr>
          <p:spPr>
            <a:xfrm>
              <a:off x="1034510" y="4719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 name="タイトル 29">
            <a:extLst>
              <a:ext uri="{FF2B5EF4-FFF2-40B4-BE49-F238E27FC236}">
                <a16:creationId xmlns:a16="http://schemas.microsoft.com/office/drawing/2014/main" id="{99661971-5207-448A-8A45-D3935E63EBC5}"/>
              </a:ext>
            </a:extLst>
          </p:cNvPr>
          <p:cNvSpPr>
            <a:spLocks noGrp="1"/>
          </p:cNvSpPr>
          <p:nvPr>
            <p:ph type="title" hasCustomPrompt="1"/>
          </p:nvPr>
        </p:nvSpPr>
        <p:spPr>
          <a:xfrm>
            <a:off x="1034510" y="2915837"/>
            <a:ext cx="8640000" cy="1728000"/>
          </a:xfrm>
          <a:prstGeom prst="rect">
            <a:avLst/>
          </a:prstGeom>
        </p:spPr>
        <p:txBody>
          <a:bodyPr lIns="0" tIns="72000" rIns="0" bIns="0" anchor="ctr" anchorCtr="0">
            <a:normAutofit/>
          </a:bodyPr>
          <a:lstStyle>
            <a:lvl1pPr>
              <a:defRPr lang="ja-JP" altLang="en-US" sz="3600" b="1" dirty="0">
                <a:solidFill>
                  <a:schemeClr val="bg2"/>
                </a:solidFill>
                <a:latin typeface="Meiryo UI" panose="020B0604030504040204" pitchFamily="50" charset="-128"/>
                <a:ea typeface="Meiryo UI" panose="020B0604030504040204" pitchFamily="50" charset="-128"/>
                <a:cs typeface="+mn-cs"/>
              </a:defRPr>
            </a:lvl1pPr>
          </a:lstStyle>
          <a:p>
            <a:pPr marL="0" lvl="0" indent="0" algn="ctr">
              <a:spcBef>
                <a:spcPts val="1102"/>
              </a:spcBef>
              <a:buFontTx/>
            </a:pPr>
            <a:r>
              <a:rPr kumimoji="1" lang="ja-JP" altLang="en-US"/>
              <a:t>中扉タイトル</a:t>
            </a:r>
          </a:p>
        </p:txBody>
      </p:sp>
      <p:sp>
        <p:nvSpPr>
          <p:cNvPr id="8" name="テキスト ボックス 7">
            <a:extLst>
              <a:ext uri="{FF2B5EF4-FFF2-40B4-BE49-F238E27FC236}">
                <a16:creationId xmlns:a16="http://schemas.microsoft.com/office/drawing/2014/main" id="{F65B5CD1-16BF-4814-9E5A-19B044B6FB5E}"/>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4760582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写真">
    <p:spTree>
      <p:nvGrpSpPr>
        <p:cNvPr id="1" name=""/>
        <p:cNvGrpSpPr/>
        <p:nvPr/>
      </p:nvGrpSpPr>
      <p:grpSpPr>
        <a:xfrm>
          <a:off x="0" y="0"/>
          <a:ext cx="0" cy="0"/>
          <a:chOff x="0" y="0"/>
          <a:chExt cx="0" cy="0"/>
        </a:xfrm>
      </p:grpSpPr>
      <p:pic>
        <p:nvPicPr>
          <p:cNvPr id="6" name="Picture Placeholder 8">
            <a:extLst>
              <a:ext uri="{FF2B5EF4-FFF2-40B4-BE49-F238E27FC236}">
                <a16:creationId xmlns:a16="http://schemas.microsoft.com/office/drawing/2014/main" id="{279E55B6-184B-9445-3C84-3C51FFA63D1B}"/>
              </a:ext>
            </a:extLst>
          </p:cNvPr>
          <p:cNvPicPr>
            <a:picLocks noChangeAspect="1"/>
          </p:cNvPicPr>
          <p:nvPr userDrawn="1"/>
        </p:nvPicPr>
        <p:blipFill rotWithShape="1">
          <a:blip r:embed="rId2"/>
          <a:srcRect l="58083" r="8797"/>
          <a:stretch/>
        </p:blipFill>
        <p:spPr>
          <a:xfrm>
            <a:off x="0" y="-1"/>
            <a:ext cx="3541136" cy="7559674"/>
          </a:xfrm>
          <a:prstGeom prst="rect">
            <a:avLst/>
          </a:prstGeom>
        </p:spPr>
      </p:pic>
      <p:sp>
        <p:nvSpPr>
          <p:cNvPr id="2" name="タイトル 1">
            <a:extLst>
              <a:ext uri="{FF2B5EF4-FFF2-40B4-BE49-F238E27FC236}">
                <a16:creationId xmlns:a16="http://schemas.microsoft.com/office/drawing/2014/main" id="{D8C3003A-1C0D-B582-B3BE-CA14C4D8AE89}"/>
              </a:ext>
            </a:extLst>
          </p:cNvPr>
          <p:cNvSpPr>
            <a:spLocks noGrp="1"/>
          </p:cNvSpPr>
          <p:nvPr>
            <p:ph type="title" hasCustomPrompt="1"/>
          </p:nvPr>
        </p:nvSpPr>
        <p:spPr>
          <a:xfrm>
            <a:off x="3943132" y="757952"/>
            <a:ext cx="6415088" cy="1595269"/>
          </a:xfrm>
          <a:prstGeom prst="rect">
            <a:avLst/>
          </a:prstGeom>
        </p:spPr>
        <p:txBody>
          <a:bodyPr/>
          <a:lstStyle/>
          <a:p>
            <a:r>
              <a:rPr kumimoji="1" lang="en-US" altLang="ja-JP"/>
              <a:t>01</a:t>
            </a:r>
            <a:endParaRPr kumimoji="1" lang="ja-JP" altLang="en-US"/>
          </a:p>
        </p:txBody>
      </p:sp>
      <p:sp>
        <p:nvSpPr>
          <p:cNvPr id="5" name="テキスト プレースホルダー 8">
            <a:extLst>
              <a:ext uri="{FF2B5EF4-FFF2-40B4-BE49-F238E27FC236}">
                <a16:creationId xmlns:a16="http://schemas.microsoft.com/office/drawing/2014/main" id="{FFDB246B-7466-9829-C733-D7C8F366017A}"/>
              </a:ext>
            </a:extLst>
          </p:cNvPr>
          <p:cNvSpPr>
            <a:spLocks noGrp="1"/>
          </p:cNvSpPr>
          <p:nvPr>
            <p:ph type="body" sz="quarter" idx="16" hasCustomPrompt="1"/>
          </p:nvPr>
        </p:nvSpPr>
        <p:spPr>
          <a:xfrm>
            <a:off x="3943132" y="2519892"/>
            <a:ext cx="6415088" cy="4357230"/>
          </a:xfrm>
          <a:prstGeom prst="rect">
            <a:avLst/>
          </a:prstGeom>
        </p:spPr>
        <p:txBody>
          <a:bodyPr lIns="0" tIns="0" rIns="0" bIns="0"/>
          <a:lstStyle>
            <a:lvl1pPr>
              <a:defRPr sz="4210" b="1">
                <a:solidFill>
                  <a:schemeClr val="accent1"/>
                </a:solidFill>
              </a:defRPr>
            </a:lvl1pPr>
          </a:lstStyle>
          <a:p>
            <a:pPr lvl="0"/>
            <a:r>
              <a:rPr kumimoji="1" lang="ja-JP" altLang="en-US"/>
              <a:t>中扉タイトル</a:t>
            </a:r>
          </a:p>
        </p:txBody>
      </p:sp>
      <p:sp>
        <p:nvSpPr>
          <p:cNvPr id="9" name="テキスト ボックス 8">
            <a:extLst>
              <a:ext uri="{FF2B5EF4-FFF2-40B4-BE49-F238E27FC236}">
                <a16:creationId xmlns:a16="http://schemas.microsoft.com/office/drawing/2014/main" id="{4E856B16-CC7F-D18A-5F95-82F6F68027FD}"/>
              </a:ext>
            </a:extLst>
          </p:cNvPr>
          <p:cNvSpPr txBox="1"/>
          <p:nvPr userDrawn="1"/>
        </p:nvSpPr>
        <p:spPr>
          <a:xfrm>
            <a:off x="6819188" y="7234272"/>
            <a:ext cx="268348" cy="99208"/>
          </a:xfrm>
          <a:prstGeom prst="rect">
            <a:avLst/>
          </a:prstGeom>
          <a:noFill/>
          <a:ln>
            <a:noFill/>
          </a:ln>
        </p:spPr>
        <p:txBody>
          <a:bodyPr wrap="square" lIns="0" tIns="0" rIns="0" bIns="0" rtlCol="0" anchor="ctr" anchorCtr="0">
            <a:noAutofit/>
          </a:bodyPr>
          <a:lstStyle/>
          <a:p>
            <a:pPr algn="ctr"/>
            <a:fld id="{8DD8EB0B-AB08-A54E-B33C-ED72A04D9CE9}" type="slidenum">
              <a:rPr lang="ja-JP" altLang="en-US" sz="702" smtClean="0">
                <a:solidFill>
                  <a:srgbClr val="6B6B6B"/>
                </a:solidFill>
              </a:rPr>
              <a:pPr algn="ctr"/>
              <a:t>‹#›</a:t>
            </a:fld>
            <a:endParaRPr kumimoji="0" lang="en-US" altLang="ja-JP" sz="702">
              <a:solidFill>
                <a:srgbClr val="6B6B6B"/>
              </a:solidFill>
              <a:latin typeface="+mn-ea"/>
              <a:cs typeface="Meiryo UI" pitchFamily="50" charset="-128"/>
            </a:endParaRPr>
          </a:p>
        </p:txBody>
      </p:sp>
      <p:sp>
        <p:nvSpPr>
          <p:cNvPr id="7" name="正方形/長方形 6">
            <a:extLst>
              <a:ext uri="{FF2B5EF4-FFF2-40B4-BE49-F238E27FC236}">
                <a16:creationId xmlns:a16="http://schemas.microsoft.com/office/drawing/2014/main" id="{B78BC61F-DFF6-D0AA-091E-65340A8F721F}"/>
              </a:ext>
            </a:extLst>
          </p:cNvPr>
          <p:cNvSpPr/>
          <p:nvPr userDrawn="1"/>
        </p:nvSpPr>
        <p:spPr>
          <a:xfrm>
            <a:off x="-1053" y="5734242"/>
            <a:ext cx="3542189" cy="1825432"/>
          </a:xfrm>
          <a:prstGeom prst="rect">
            <a:avLst/>
          </a:prstGeom>
          <a:gradFill>
            <a:gsLst>
              <a:gs pos="0">
                <a:schemeClr val="accent1"/>
              </a:gs>
              <a:gs pos="80000">
                <a:schemeClr val="accent1">
                  <a:alpha val="0"/>
                </a:schemeClr>
              </a:gs>
            </a:gsLst>
            <a:lin ang="16200000" scaled="1"/>
          </a:gradFill>
          <a:ln w="31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1570" tIns="31570" rIns="31570" bIns="31570" numCol="1" spcCol="0" rtlCol="0" fromWordArt="0" anchor="ctr" anchorCtr="0" forceAA="0" compatLnSpc="1">
            <a:prstTxWarp prst="textNoShape">
              <a:avLst/>
            </a:prstTxWarp>
            <a:noAutofit/>
          </a:bodyPr>
          <a:lstStyle/>
          <a:p>
            <a:pPr algn="ctr"/>
            <a:endParaRPr kumimoji="1" lang="ja-JP" altLang="en-US" sz="1228" err="1">
              <a:solidFill>
                <a:schemeClr val="tx1"/>
              </a:solidFill>
            </a:endParaRPr>
          </a:p>
        </p:txBody>
      </p:sp>
      <p:sp>
        <p:nvSpPr>
          <p:cNvPr id="10" name="テキスト ボックス 9">
            <a:extLst>
              <a:ext uri="{FF2B5EF4-FFF2-40B4-BE49-F238E27FC236}">
                <a16:creationId xmlns:a16="http://schemas.microsoft.com/office/drawing/2014/main" id="{D5163610-4754-0AB2-758B-6FFD6261400E}"/>
              </a:ext>
            </a:extLst>
          </p:cNvPr>
          <p:cNvSpPr txBox="1"/>
          <p:nvPr userDrawn="1"/>
        </p:nvSpPr>
        <p:spPr>
          <a:xfrm>
            <a:off x="3943132" y="7234272"/>
            <a:ext cx="2809758" cy="99208"/>
          </a:xfrm>
          <a:prstGeom prst="rect">
            <a:avLst/>
          </a:prstGeom>
          <a:noFill/>
        </p:spPr>
        <p:txBody>
          <a:bodyPr wrap="square" lIns="0" tIns="0" rIns="0" bIns="0" rtlCol="0" anchor="ctr" anchorCtr="0">
            <a:noAutofit/>
          </a:bodyPr>
          <a:lstStyle/>
          <a:p>
            <a:pPr marL="0" marR="0" lvl="0" indent="0" algn="l" defTabSz="252576" rtl="0" eaLnBrk="1" fontAlgn="auto" latinLnBrk="0" hangingPunct="1">
              <a:lnSpc>
                <a:spcPct val="100000"/>
              </a:lnSpc>
              <a:spcBef>
                <a:spcPts val="0"/>
              </a:spcBef>
              <a:spcAft>
                <a:spcPts val="0"/>
              </a:spcAft>
              <a:buClrTx/>
              <a:buSzTx/>
              <a:buFontTx/>
              <a:buNone/>
              <a:tabLst/>
              <a:defRPr/>
            </a:pPr>
            <a:r>
              <a:rPr lang="en-US" altLang="ja-JP" sz="877">
                <a:solidFill>
                  <a:srgbClr val="6B6B6B"/>
                </a:solidFill>
              </a:rPr>
              <a:t>© 2025 NTT DATA Corporation</a:t>
            </a:r>
          </a:p>
        </p:txBody>
      </p:sp>
      <p:sp>
        <p:nvSpPr>
          <p:cNvPr id="3" name="テキスト ボックス 2">
            <a:extLst>
              <a:ext uri="{FF2B5EF4-FFF2-40B4-BE49-F238E27FC236}">
                <a16:creationId xmlns:a16="http://schemas.microsoft.com/office/drawing/2014/main" id="{A743C299-B1D8-32E7-0665-7030EF319DF8}"/>
              </a:ext>
            </a:extLst>
          </p:cNvPr>
          <p:cNvSpPr txBox="1"/>
          <p:nvPr userDrawn="1"/>
        </p:nvSpPr>
        <p:spPr>
          <a:xfrm>
            <a:off x="2560239" y="7759575"/>
            <a:ext cx="5961008" cy="327889"/>
          </a:xfrm>
          <a:prstGeom prst="rect">
            <a:avLst/>
          </a:prstGeom>
          <a:noFill/>
        </p:spPr>
        <p:txBody>
          <a:bodyPr wrap="square" lIns="0" rIns="0" rtlCol="0">
            <a:noAutofit/>
          </a:bodyPr>
          <a:lstStyle/>
          <a:p>
            <a:pPr marL="0" marR="0" lvl="0" indent="0" algn="ctr" defTabSz="252576" rtl="0" eaLnBrk="1" fontAlgn="auto" latinLnBrk="0" hangingPunct="1">
              <a:lnSpc>
                <a:spcPct val="100000"/>
              </a:lnSpc>
              <a:spcBef>
                <a:spcPts val="0"/>
              </a:spcBef>
              <a:spcAft>
                <a:spcPts val="0"/>
              </a:spcAft>
              <a:buClrTx/>
              <a:buSzTx/>
              <a:buFontTx/>
              <a:buNone/>
              <a:tabLst/>
              <a:defRPr/>
            </a:pPr>
            <a:r>
              <a:rPr lang="ja-JP" altLang="en-US" sz="1579">
                <a:solidFill>
                  <a:srgbClr val="C00000"/>
                </a:solidFill>
                <a:latin typeface="+mn-ea"/>
              </a:rPr>
              <a:t>写真の差し替えはマスタより行ってください。</a:t>
            </a:r>
            <a:endParaRPr kumimoji="1" lang="ja-JP" altLang="en-US" sz="1579">
              <a:solidFill>
                <a:srgbClr val="C00000"/>
              </a:solidFill>
            </a:endParaRPr>
          </a:p>
          <a:p>
            <a:pPr algn="ctr" defTabSz="252576"/>
            <a:endParaRPr kumimoji="1" lang="ja-JP" altLang="en-US" sz="1579">
              <a:solidFill>
                <a:srgbClr val="C00000"/>
              </a:solidFill>
              <a:latin typeface="+mn-ea"/>
            </a:endParaRPr>
          </a:p>
        </p:txBody>
      </p:sp>
    </p:spTree>
    <p:extLst>
      <p:ext uri="{BB962C8B-B14F-4D97-AF65-F5344CB8AC3E}">
        <p14:creationId xmlns:p14="http://schemas.microsoft.com/office/powerpoint/2010/main" val="5262634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イノベーションカーブ">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E0E3DF-D30F-67F3-1120-4D08EF0597DA}"/>
              </a:ext>
            </a:extLst>
          </p:cNvPr>
          <p:cNvSpPr>
            <a:spLocks noGrp="1"/>
          </p:cNvSpPr>
          <p:nvPr>
            <p:ph type="title" hasCustomPrompt="1"/>
          </p:nvPr>
        </p:nvSpPr>
        <p:spPr>
          <a:xfrm>
            <a:off x="325172" y="757953"/>
            <a:ext cx="6415088" cy="1595269"/>
          </a:xfrm>
          <a:prstGeom prst="rect">
            <a:avLst/>
          </a:prstGeom>
        </p:spPr>
        <p:txBody>
          <a:bodyPr/>
          <a:lstStyle/>
          <a:p>
            <a:r>
              <a:rPr kumimoji="1" lang="en-US" altLang="ja-JP"/>
              <a:t>01</a:t>
            </a:r>
            <a:endParaRPr kumimoji="1" lang="ja-JP" altLang="en-US"/>
          </a:p>
        </p:txBody>
      </p:sp>
      <p:sp>
        <p:nvSpPr>
          <p:cNvPr id="3" name="テキスト プレースホルダー 8">
            <a:extLst>
              <a:ext uri="{FF2B5EF4-FFF2-40B4-BE49-F238E27FC236}">
                <a16:creationId xmlns:a16="http://schemas.microsoft.com/office/drawing/2014/main" id="{14339CF7-9CA0-A841-448E-67A663E55CF3}"/>
              </a:ext>
            </a:extLst>
          </p:cNvPr>
          <p:cNvSpPr>
            <a:spLocks noGrp="1"/>
          </p:cNvSpPr>
          <p:nvPr>
            <p:ph type="body" sz="quarter" idx="16" hasCustomPrompt="1"/>
          </p:nvPr>
        </p:nvSpPr>
        <p:spPr>
          <a:xfrm>
            <a:off x="325174" y="2519892"/>
            <a:ext cx="6415088" cy="4285800"/>
          </a:xfrm>
          <a:prstGeom prst="rect">
            <a:avLst/>
          </a:prstGeom>
        </p:spPr>
        <p:txBody>
          <a:bodyPr lIns="0" tIns="0" rIns="0" bIns="0"/>
          <a:lstStyle>
            <a:lvl1pPr>
              <a:defRPr sz="3508" b="1">
                <a:solidFill>
                  <a:schemeClr val="accent1"/>
                </a:solidFill>
              </a:defRPr>
            </a:lvl1pPr>
          </a:lstStyle>
          <a:p>
            <a:pPr lvl="0"/>
            <a:r>
              <a:rPr kumimoji="1" lang="ja-JP" altLang="en-US"/>
              <a:t>中扉タイトル</a:t>
            </a:r>
          </a:p>
        </p:txBody>
      </p:sp>
      <p:pic>
        <p:nvPicPr>
          <p:cNvPr id="4" name="Picture 6">
            <a:extLst>
              <a:ext uri="{FF2B5EF4-FFF2-40B4-BE49-F238E27FC236}">
                <a16:creationId xmlns:a16="http://schemas.microsoft.com/office/drawing/2014/main" id="{EB864475-214E-676F-1057-8A4E44927EF7}"/>
              </a:ext>
            </a:extLst>
          </p:cNvPr>
          <p:cNvPicPr>
            <a:picLocks noChangeAspect="1"/>
          </p:cNvPicPr>
          <p:nvPr userDrawn="1"/>
        </p:nvPicPr>
        <p:blipFill>
          <a:blip r:embed="rId2" cstate="screen">
            <a:alphaModFix amt="30000"/>
            <a:extLst>
              <a:ext uri="{28A0092B-C50C-407E-A947-70E740481C1C}">
                <a14:useLocalDpi xmlns:a14="http://schemas.microsoft.com/office/drawing/2010/main"/>
              </a:ext>
            </a:extLst>
          </a:blip>
          <a:stretch>
            <a:fillRect/>
          </a:stretch>
        </p:blipFill>
        <p:spPr>
          <a:xfrm>
            <a:off x="7077690" y="2680800"/>
            <a:ext cx="3280004" cy="4122908"/>
          </a:xfrm>
          <a:prstGeom prst="rect">
            <a:avLst/>
          </a:prstGeom>
        </p:spPr>
      </p:pic>
      <p:sp>
        <p:nvSpPr>
          <p:cNvPr id="5" name="テキスト ボックス 4">
            <a:extLst>
              <a:ext uri="{FF2B5EF4-FFF2-40B4-BE49-F238E27FC236}">
                <a16:creationId xmlns:a16="http://schemas.microsoft.com/office/drawing/2014/main" id="{442CEE08-CDC8-97A0-0539-B8FAF99A1769}"/>
              </a:ext>
            </a:extLst>
          </p:cNvPr>
          <p:cNvSpPr txBox="1"/>
          <p:nvPr userDrawn="1"/>
        </p:nvSpPr>
        <p:spPr>
          <a:xfrm>
            <a:off x="5212259" y="7234272"/>
            <a:ext cx="268348" cy="99208"/>
          </a:xfrm>
          <a:prstGeom prst="rect">
            <a:avLst/>
          </a:prstGeom>
          <a:noFill/>
          <a:ln>
            <a:noFill/>
          </a:ln>
        </p:spPr>
        <p:txBody>
          <a:bodyPr wrap="square" lIns="0" tIns="0" rIns="0" bIns="0" rtlCol="0" anchor="ctr" anchorCtr="0">
            <a:noAutofit/>
          </a:bodyPr>
          <a:lstStyle/>
          <a:p>
            <a:pPr algn="ctr"/>
            <a:fld id="{8DD8EB0B-AB08-A54E-B33C-ED72A04D9CE9}" type="slidenum">
              <a:rPr lang="ja-JP" altLang="en-US" sz="702" smtClean="0">
                <a:solidFill>
                  <a:srgbClr val="6B6B6B"/>
                </a:solidFill>
              </a:rPr>
              <a:pPr algn="ctr"/>
              <a:t>‹#›</a:t>
            </a:fld>
            <a:endParaRPr kumimoji="0" lang="en-US" altLang="ja-JP" sz="702">
              <a:solidFill>
                <a:srgbClr val="6B6B6B"/>
              </a:solidFill>
              <a:latin typeface="+mn-ea"/>
              <a:cs typeface="Meiryo UI" pitchFamily="50" charset="-128"/>
            </a:endParaRPr>
          </a:p>
        </p:txBody>
      </p:sp>
    </p:spTree>
    <p:extLst>
      <p:ext uri="{BB962C8B-B14F-4D97-AF65-F5344CB8AC3E}">
        <p14:creationId xmlns:p14="http://schemas.microsoft.com/office/powerpoint/2010/main" val="37816281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写真入イノベーションカーブ">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01CCA0-7E92-7FFB-2532-8D8D86CBBF3B}"/>
              </a:ext>
            </a:extLst>
          </p:cNvPr>
          <p:cNvSpPr>
            <a:spLocks noGrp="1"/>
          </p:cNvSpPr>
          <p:nvPr>
            <p:ph type="title" hasCustomPrompt="1"/>
          </p:nvPr>
        </p:nvSpPr>
        <p:spPr>
          <a:xfrm>
            <a:off x="3943132" y="757952"/>
            <a:ext cx="6415088" cy="1595269"/>
          </a:xfrm>
          <a:prstGeom prst="rect">
            <a:avLst/>
          </a:prstGeom>
        </p:spPr>
        <p:txBody>
          <a:bodyPr/>
          <a:lstStyle/>
          <a:p>
            <a:r>
              <a:rPr kumimoji="1" lang="en-US" altLang="ja-JP"/>
              <a:t>01</a:t>
            </a:r>
            <a:endParaRPr kumimoji="1" lang="ja-JP" altLang="en-US"/>
          </a:p>
        </p:txBody>
      </p:sp>
      <p:pic>
        <p:nvPicPr>
          <p:cNvPr id="3" name="Picture 6">
            <a:extLst>
              <a:ext uri="{FF2B5EF4-FFF2-40B4-BE49-F238E27FC236}">
                <a16:creationId xmlns:a16="http://schemas.microsoft.com/office/drawing/2014/main" id="{38FD529D-5FF6-E828-CE3E-B79F0DF687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6024" y="2697431"/>
            <a:ext cx="3261213" cy="4099288"/>
          </a:xfrm>
          <a:prstGeom prst="rect">
            <a:avLst/>
          </a:prstGeom>
        </p:spPr>
      </p:pic>
      <p:sp>
        <p:nvSpPr>
          <p:cNvPr id="5" name="テキスト プレースホルダー 8">
            <a:extLst>
              <a:ext uri="{FF2B5EF4-FFF2-40B4-BE49-F238E27FC236}">
                <a16:creationId xmlns:a16="http://schemas.microsoft.com/office/drawing/2014/main" id="{E10C1EF1-42DC-CE53-8902-8E322B4352D3}"/>
              </a:ext>
            </a:extLst>
          </p:cNvPr>
          <p:cNvSpPr>
            <a:spLocks noGrp="1"/>
          </p:cNvSpPr>
          <p:nvPr>
            <p:ph type="body" sz="quarter" idx="16" hasCustomPrompt="1"/>
          </p:nvPr>
        </p:nvSpPr>
        <p:spPr>
          <a:xfrm>
            <a:off x="3943132" y="2682594"/>
            <a:ext cx="6415088" cy="4123098"/>
          </a:xfrm>
          <a:prstGeom prst="rect">
            <a:avLst/>
          </a:prstGeom>
        </p:spPr>
        <p:txBody>
          <a:bodyPr lIns="0" tIns="0" rIns="0" bIns="0"/>
          <a:lstStyle>
            <a:lvl1pPr>
              <a:defRPr sz="3508" b="1">
                <a:solidFill>
                  <a:schemeClr val="accent1"/>
                </a:solidFill>
              </a:defRPr>
            </a:lvl1pPr>
          </a:lstStyle>
          <a:p>
            <a:pPr lvl="0"/>
            <a:r>
              <a:rPr kumimoji="1" lang="ja-JP" altLang="en-US"/>
              <a:t>中扉タイトル</a:t>
            </a:r>
          </a:p>
        </p:txBody>
      </p:sp>
      <p:sp>
        <p:nvSpPr>
          <p:cNvPr id="6" name="テキスト ボックス 5">
            <a:extLst>
              <a:ext uri="{FF2B5EF4-FFF2-40B4-BE49-F238E27FC236}">
                <a16:creationId xmlns:a16="http://schemas.microsoft.com/office/drawing/2014/main" id="{53785BB8-9BEF-6511-73A0-EFF55EDD2267}"/>
              </a:ext>
            </a:extLst>
          </p:cNvPr>
          <p:cNvSpPr txBox="1"/>
          <p:nvPr userDrawn="1"/>
        </p:nvSpPr>
        <p:spPr>
          <a:xfrm>
            <a:off x="5212259" y="7234272"/>
            <a:ext cx="268348" cy="99208"/>
          </a:xfrm>
          <a:prstGeom prst="rect">
            <a:avLst/>
          </a:prstGeom>
          <a:noFill/>
          <a:ln>
            <a:noFill/>
          </a:ln>
        </p:spPr>
        <p:txBody>
          <a:bodyPr wrap="square" lIns="0" tIns="0" rIns="0" bIns="0" rtlCol="0" anchor="ctr" anchorCtr="0">
            <a:noAutofit/>
          </a:bodyPr>
          <a:lstStyle/>
          <a:p>
            <a:pPr algn="ctr"/>
            <a:fld id="{8DD8EB0B-AB08-A54E-B33C-ED72A04D9CE9}" type="slidenum">
              <a:rPr lang="ja-JP" altLang="en-US" sz="702" smtClean="0">
                <a:solidFill>
                  <a:srgbClr val="6B6B6B"/>
                </a:solidFill>
              </a:rPr>
              <a:pPr algn="ctr"/>
              <a:t>‹#›</a:t>
            </a:fld>
            <a:endParaRPr kumimoji="0" lang="en-US" altLang="ja-JP" sz="702">
              <a:solidFill>
                <a:srgbClr val="6B6B6B"/>
              </a:solidFill>
              <a:latin typeface="+mn-ea"/>
              <a:cs typeface="Meiryo UI" pitchFamily="50" charset="-128"/>
            </a:endParaRPr>
          </a:p>
        </p:txBody>
      </p:sp>
      <p:pic>
        <p:nvPicPr>
          <p:cNvPr id="7" name="図プレースホルダー 15">
            <a:extLst>
              <a:ext uri="{FF2B5EF4-FFF2-40B4-BE49-F238E27FC236}">
                <a16:creationId xmlns:a16="http://schemas.microsoft.com/office/drawing/2014/main" id="{9036BE88-8108-1ABA-2302-1CD1A002F434}"/>
              </a:ext>
            </a:extLst>
          </p:cNvPr>
          <p:cNvPicPr>
            <a:picLocks noChangeAspect="1"/>
          </p:cNvPicPr>
          <p:nvPr userDrawn="1"/>
        </p:nvPicPr>
        <p:blipFill rotWithShape="1">
          <a:blip r:embed="rId3"/>
          <a:srcRect l="40504" r="3246"/>
          <a:stretch/>
        </p:blipFill>
        <p:spPr>
          <a:xfrm>
            <a:off x="325766" y="2697431"/>
            <a:ext cx="3261213" cy="4099288"/>
          </a:xfrm>
          <a:custGeom>
            <a:avLst/>
            <a:gdLst>
              <a:gd name="connsiteX0" fmla="*/ 1704548 w 5267271"/>
              <a:gd name="connsiteY0" fmla="*/ 0 h 5272719"/>
              <a:gd name="connsiteX1" fmla="*/ 3527745 w 5267271"/>
              <a:gd name="connsiteY1" fmla="*/ 1774521 h 5272719"/>
              <a:gd name="connsiteX2" fmla="*/ 5267271 w 5267271"/>
              <a:gd name="connsiteY2" fmla="*/ 5269498 h 5272719"/>
              <a:gd name="connsiteX3" fmla="*/ 3509088 w 5267271"/>
              <a:gd name="connsiteY3" fmla="*/ 5269044 h 5272719"/>
              <a:gd name="connsiteX4" fmla="*/ 1794302 w 5267271"/>
              <a:gd name="connsiteY4" fmla="*/ 1858626 h 5272719"/>
              <a:gd name="connsiteX5" fmla="*/ 1794667 w 5267271"/>
              <a:gd name="connsiteY5" fmla="*/ 5270472 h 5272719"/>
              <a:gd name="connsiteX6" fmla="*/ 0 w 5267271"/>
              <a:gd name="connsiteY6" fmla="*/ 5272719 h 5272719"/>
              <a:gd name="connsiteX7" fmla="*/ 3384 w 5267271"/>
              <a:gd name="connsiteY7" fmla="*/ 1714773 h 5272719"/>
              <a:gd name="connsiteX8" fmla="*/ 569360 w 5267271"/>
              <a:gd name="connsiteY8" fmla="*/ 333790 h 5272719"/>
              <a:gd name="connsiteX9" fmla="*/ 1704548 w 5267271"/>
              <a:gd name="connsiteY9" fmla="*/ 0 h 5272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67271" h="5272719">
                <a:moveTo>
                  <a:pt x="1704548" y="0"/>
                </a:moveTo>
                <a:cubicBezTo>
                  <a:pt x="2442328" y="19929"/>
                  <a:pt x="2925708" y="438914"/>
                  <a:pt x="3527745" y="1774521"/>
                </a:cubicBezTo>
                <a:lnTo>
                  <a:pt x="5267271" y="5269498"/>
                </a:lnTo>
                <a:lnTo>
                  <a:pt x="3509088" y="5269044"/>
                </a:lnTo>
                <a:cubicBezTo>
                  <a:pt x="2932089" y="4085847"/>
                  <a:pt x="2376159" y="3052885"/>
                  <a:pt x="1794302" y="1858626"/>
                </a:cubicBezTo>
                <a:cubicBezTo>
                  <a:pt x="1800510" y="2806405"/>
                  <a:pt x="1797959" y="3550976"/>
                  <a:pt x="1794667" y="5270472"/>
                </a:cubicBezTo>
                <a:lnTo>
                  <a:pt x="0" y="5272719"/>
                </a:lnTo>
                <a:cubicBezTo>
                  <a:pt x="6041" y="3933998"/>
                  <a:pt x="-2660" y="3106972"/>
                  <a:pt x="3384" y="1714773"/>
                </a:cubicBezTo>
                <a:cubicBezTo>
                  <a:pt x="20552" y="931022"/>
                  <a:pt x="285832" y="562108"/>
                  <a:pt x="569360" y="333790"/>
                </a:cubicBezTo>
                <a:cubicBezTo>
                  <a:pt x="852888" y="105472"/>
                  <a:pt x="1272212" y="9538"/>
                  <a:pt x="1704548" y="0"/>
                </a:cubicBezTo>
                <a:close/>
              </a:path>
            </a:pathLst>
          </a:custGeom>
        </p:spPr>
      </p:pic>
      <p:sp>
        <p:nvSpPr>
          <p:cNvPr id="4" name="テキスト ボックス 3">
            <a:extLst>
              <a:ext uri="{FF2B5EF4-FFF2-40B4-BE49-F238E27FC236}">
                <a16:creationId xmlns:a16="http://schemas.microsoft.com/office/drawing/2014/main" id="{5AFADF36-0739-4336-5F19-36F99723999B}"/>
              </a:ext>
            </a:extLst>
          </p:cNvPr>
          <p:cNvSpPr txBox="1"/>
          <p:nvPr userDrawn="1"/>
        </p:nvSpPr>
        <p:spPr>
          <a:xfrm>
            <a:off x="2560239" y="7759575"/>
            <a:ext cx="5961008" cy="327889"/>
          </a:xfrm>
          <a:prstGeom prst="rect">
            <a:avLst/>
          </a:prstGeom>
          <a:noFill/>
        </p:spPr>
        <p:txBody>
          <a:bodyPr wrap="square" lIns="0" rIns="0" rtlCol="0">
            <a:noAutofit/>
          </a:bodyPr>
          <a:lstStyle/>
          <a:p>
            <a:pPr marL="0" marR="0" lvl="0" indent="0" algn="ctr" defTabSz="252576" rtl="0" eaLnBrk="1" fontAlgn="auto" latinLnBrk="0" hangingPunct="1">
              <a:lnSpc>
                <a:spcPct val="100000"/>
              </a:lnSpc>
              <a:spcBef>
                <a:spcPts val="0"/>
              </a:spcBef>
              <a:spcAft>
                <a:spcPts val="0"/>
              </a:spcAft>
              <a:buClrTx/>
              <a:buSzTx/>
              <a:buFontTx/>
              <a:buNone/>
              <a:tabLst/>
              <a:defRPr/>
            </a:pPr>
            <a:r>
              <a:rPr lang="ja-JP" altLang="en-US" sz="1579">
                <a:solidFill>
                  <a:srgbClr val="C00000"/>
                </a:solidFill>
                <a:latin typeface="+mn-ea"/>
              </a:rPr>
              <a:t>写真の差し替えはマスタより行ってください。</a:t>
            </a:r>
            <a:endParaRPr kumimoji="1" lang="ja-JP" altLang="en-US" sz="1579">
              <a:solidFill>
                <a:srgbClr val="C00000"/>
              </a:solidFill>
            </a:endParaRPr>
          </a:p>
          <a:p>
            <a:pPr algn="ctr" defTabSz="252576"/>
            <a:endParaRPr kumimoji="1" lang="ja-JP" altLang="en-US" sz="1579">
              <a:solidFill>
                <a:srgbClr val="C00000"/>
              </a:solidFill>
              <a:latin typeface="+mn-ea"/>
            </a:endParaRPr>
          </a:p>
        </p:txBody>
      </p:sp>
    </p:spTree>
    <p:extLst>
      <p:ext uri="{BB962C8B-B14F-4D97-AF65-F5344CB8AC3E}">
        <p14:creationId xmlns:p14="http://schemas.microsoft.com/office/powerpoint/2010/main" val="22127962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写真背景">
    <p:bg>
      <p:bgRef idx="1001">
        <a:schemeClr val="bg1"/>
      </p:bgRef>
    </p:bg>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32BAA3C9-E6D9-AE11-A16C-34CC9C76E6A5}"/>
              </a:ext>
            </a:extLst>
          </p:cNvPr>
          <p:cNvPicPr>
            <a:picLocks noChangeAspect="1"/>
          </p:cNvPicPr>
          <p:nvPr userDrawn="1"/>
        </p:nvPicPr>
        <p:blipFill>
          <a:blip r:embed="rId2"/>
          <a:srcRect/>
          <a:stretch/>
        </p:blipFill>
        <p:spPr>
          <a:xfrm>
            <a:off x="0" y="-1"/>
            <a:ext cx="10691813" cy="7559674"/>
          </a:xfrm>
          <a:prstGeom prst="rect">
            <a:avLst/>
          </a:prstGeom>
        </p:spPr>
      </p:pic>
      <p:sp>
        <p:nvSpPr>
          <p:cNvPr id="11" name="正方形/長方形 10">
            <a:extLst>
              <a:ext uri="{FF2B5EF4-FFF2-40B4-BE49-F238E27FC236}">
                <a16:creationId xmlns:a16="http://schemas.microsoft.com/office/drawing/2014/main" id="{4EB59AC5-1B60-A021-8B7D-DF59CBAD3A75}"/>
              </a:ext>
            </a:extLst>
          </p:cNvPr>
          <p:cNvSpPr/>
          <p:nvPr userDrawn="1"/>
        </p:nvSpPr>
        <p:spPr>
          <a:xfrm>
            <a:off x="0" y="2"/>
            <a:ext cx="10691813" cy="7559673"/>
          </a:xfrm>
          <a:prstGeom prst="rect">
            <a:avLst/>
          </a:prstGeom>
          <a:solidFill>
            <a:srgbClr val="050D24">
              <a:alpha val="58367"/>
            </a:srgbClr>
          </a:solidFill>
          <a:ln w="31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1570" tIns="31570" rIns="31570" bIns="31570" numCol="1" spcCol="0" rtlCol="0" fromWordArt="0" anchor="ctr" anchorCtr="0" forceAA="0" compatLnSpc="1">
            <a:prstTxWarp prst="textNoShape">
              <a:avLst/>
            </a:prstTxWarp>
            <a:noAutofit/>
          </a:bodyPr>
          <a:lstStyle/>
          <a:p>
            <a:pPr algn="ctr"/>
            <a:endParaRPr kumimoji="1" lang="ja-JP" altLang="en-US" sz="1228" err="1">
              <a:solidFill>
                <a:schemeClr val="tx1"/>
              </a:solidFill>
            </a:endParaRPr>
          </a:p>
        </p:txBody>
      </p:sp>
      <p:pic>
        <p:nvPicPr>
          <p:cNvPr id="12" name="図 11">
            <a:extLst>
              <a:ext uri="{FF2B5EF4-FFF2-40B4-BE49-F238E27FC236}">
                <a16:creationId xmlns:a16="http://schemas.microsoft.com/office/drawing/2014/main" id="{CB41749C-507D-C7F2-AA9C-DC270B029338}"/>
              </a:ext>
            </a:extLst>
          </p:cNvPr>
          <p:cNvPicPr>
            <a:picLocks noChangeAspect="1"/>
          </p:cNvPicPr>
          <p:nvPr userDrawn="1"/>
        </p:nvPicPr>
        <p:blipFill>
          <a:blip r:embed="rId3"/>
          <a:srcRect/>
          <a:stretch/>
        </p:blipFill>
        <p:spPr>
          <a:xfrm>
            <a:off x="3407380" y="3159137"/>
            <a:ext cx="3877053" cy="1241402"/>
          </a:xfrm>
          <a:prstGeom prst="rect">
            <a:avLst/>
          </a:prstGeom>
        </p:spPr>
      </p:pic>
    </p:spTree>
    <p:extLst>
      <p:ext uri="{BB962C8B-B14F-4D97-AF65-F5344CB8AC3E}">
        <p14:creationId xmlns:p14="http://schemas.microsoft.com/office/powerpoint/2010/main" val="3959449951"/>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サブタイトル有">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740B46CC-2CF9-284F-9F56-02D00E754E63}"/>
              </a:ext>
            </a:extLst>
          </p:cNvPr>
          <p:cNvSpPr>
            <a:spLocks noGrp="1"/>
          </p:cNvSpPr>
          <p:nvPr>
            <p:ph type="title" hasCustomPrompt="1"/>
          </p:nvPr>
        </p:nvSpPr>
        <p:spPr>
          <a:xfrm>
            <a:off x="325174" y="369055"/>
            <a:ext cx="10039360" cy="2084832"/>
          </a:xfrm>
        </p:spPr>
        <p:txBody>
          <a:bodyPr tIns="0" bIns="0">
            <a:spAutoFit/>
          </a:bodyPr>
          <a:lstStyle>
            <a:lvl1pPr>
              <a:defRPr sz="2280">
                <a:solidFill>
                  <a:schemeClr val="accent1"/>
                </a:solidFill>
              </a:defRPr>
            </a:lvl1pPr>
          </a:lstStyle>
          <a:p>
            <a:r>
              <a:rPr kumimoji="1" lang="ja-JP" altLang="en-US"/>
              <a:t>［タイトル］</a:t>
            </a:r>
          </a:p>
        </p:txBody>
      </p:sp>
      <p:sp>
        <p:nvSpPr>
          <p:cNvPr id="3" name="テキスト プレースホルダー 2">
            <a:extLst>
              <a:ext uri="{FF2B5EF4-FFF2-40B4-BE49-F238E27FC236}">
                <a16:creationId xmlns:a16="http://schemas.microsoft.com/office/drawing/2014/main" id="{922FFA65-3599-E725-9F45-9CF39BF996EE}"/>
              </a:ext>
            </a:extLst>
          </p:cNvPr>
          <p:cNvSpPr>
            <a:spLocks noGrp="1"/>
          </p:cNvSpPr>
          <p:nvPr>
            <p:ph type="body" sz="quarter" idx="10" hasCustomPrompt="1"/>
          </p:nvPr>
        </p:nvSpPr>
        <p:spPr>
          <a:xfrm>
            <a:off x="325765" y="801603"/>
            <a:ext cx="10039360" cy="317467"/>
          </a:xfrm>
        </p:spPr>
        <p:txBody>
          <a:bodyPr>
            <a:noAutofit/>
          </a:bodyPr>
          <a:lstStyle>
            <a:lvl1pPr>
              <a:defRPr b="1">
                <a:solidFill>
                  <a:schemeClr val="accent2"/>
                </a:solidFill>
              </a:defRPr>
            </a:lvl1pPr>
          </a:lstStyle>
          <a:p>
            <a:pPr lvl="0"/>
            <a:r>
              <a:rPr kumimoji="1" lang="ja-JP" altLang="en-US"/>
              <a:t>［サブタイトル］</a:t>
            </a:r>
          </a:p>
        </p:txBody>
      </p:sp>
      <p:sp>
        <p:nvSpPr>
          <p:cNvPr id="4" name="コンテンツ プレースホルダー 4">
            <a:extLst>
              <a:ext uri="{FF2B5EF4-FFF2-40B4-BE49-F238E27FC236}">
                <a16:creationId xmlns:a16="http://schemas.microsoft.com/office/drawing/2014/main" id="{FE40B33C-3077-F325-8EA7-EEDBA1AD5E20}"/>
              </a:ext>
            </a:extLst>
          </p:cNvPr>
          <p:cNvSpPr>
            <a:spLocks noGrp="1"/>
          </p:cNvSpPr>
          <p:nvPr>
            <p:ph sz="quarter" idx="11"/>
          </p:nvPr>
        </p:nvSpPr>
        <p:spPr>
          <a:xfrm>
            <a:off x="325765" y="1555587"/>
            <a:ext cx="10039360" cy="5317567"/>
          </a:xfrm>
        </p:spPr>
        <p:txBody>
          <a:bodyPr tIns="0" bIns="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ボックス 4">
            <a:extLst>
              <a:ext uri="{FF2B5EF4-FFF2-40B4-BE49-F238E27FC236}">
                <a16:creationId xmlns:a16="http://schemas.microsoft.com/office/drawing/2014/main" id="{0A1A7CDA-C0AA-A8AC-8808-09E8B9AA91A2}"/>
              </a:ext>
            </a:extLst>
          </p:cNvPr>
          <p:cNvSpPr txBox="1"/>
          <p:nvPr userDrawn="1"/>
        </p:nvSpPr>
        <p:spPr>
          <a:xfrm>
            <a:off x="5212259" y="7234272"/>
            <a:ext cx="268348" cy="99208"/>
          </a:xfrm>
          <a:prstGeom prst="rect">
            <a:avLst/>
          </a:prstGeom>
          <a:noFill/>
          <a:ln>
            <a:noFill/>
          </a:ln>
        </p:spPr>
        <p:txBody>
          <a:bodyPr wrap="square" lIns="0" tIns="0" rIns="0" bIns="0" rtlCol="0" anchor="ctr" anchorCtr="0">
            <a:noAutofit/>
          </a:bodyPr>
          <a:lstStyle/>
          <a:p>
            <a:pPr algn="ctr"/>
            <a:fld id="{8DD8EB0B-AB08-A54E-B33C-ED72A04D9CE9}" type="slidenum">
              <a:rPr lang="ja-JP" altLang="en-US" sz="702" smtClean="0">
                <a:solidFill>
                  <a:srgbClr val="6B6B6B"/>
                </a:solidFill>
              </a:rPr>
              <a:pPr algn="ctr"/>
              <a:t>‹#›</a:t>
            </a:fld>
            <a:endParaRPr kumimoji="0" lang="en-US" altLang="ja-JP" sz="702">
              <a:solidFill>
                <a:srgbClr val="6B6B6B"/>
              </a:solidFill>
              <a:latin typeface="+mn-ea"/>
              <a:cs typeface="Meiryo UI" pitchFamily="50" charset="-128"/>
            </a:endParaRPr>
          </a:p>
        </p:txBody>
      </p:sp>
    </p:spTree>
    <p:extLst>
      <p:ext uri="{BB962C8B-B14F-4D97-AF65-F5344CB8AC3E}">
        <p14:creationId xmlns:p14="http://schemas.microsoft.com/office/powerpoint/2010/main" val="3700867813"/>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イノベーションカーブ">
    <p:spTree>
      <p:nvGrpSpPr>
        <p:cNvPr id="1" name=""/>
        <p:cNvGrpSpPr/>
        <p:nvPr/>
      </p:nvGrpSpPr>
      <p:grpSpPr>
        <a:xfrm>
          <a:off x="0" y="0"/>
          <a:ext cx="0" cy="0"/>
          <a:chOff x="0" y="0"/>
          <a:chExt cx="0" cy="0"/>
        </a:xfrm>
      </p:grpSpPr>
      <p:pic>
        <p:nvPicPr>
          <p:cNvPr id="5" name="Picture Placeholder 8">
            <a:extLst>
              <a:ext uri="{FF2B5EF4-FFF2-40B4-BE49-F238E27FC236}">
                <a16:creationId xmlns:a16="http://schemas.microsoft.com/office/drawing/2014/main" id="{914A62E0-557E-B957-9899-5EBF45E3EA8C}"/>
              </a:ext>
            </a:extLst>
          </p:cNvPr>
          <p:cNvPicPr>
            <a:picLocks noChangeAspect="1"/>
          </p:cNvPicPr>
          <p:nvPr userDrawn="1"/>
        </p:nvPicPr>
        <p:blipFill>
          <a:blip r:embed="rId2"/>
          <a:srcRect/>
          <a:stretch/>
        </p:blipFill>
        <p:spPr>
          <a:xfrm>
            <a:off x="0" y="-1"/>
            <a:ext cx="10691813" cy="7559674"/>
          </a:xfrm>
          <a:prstGeom prst="rect">
            <a:avLst/>
          </a:prstGeom>
        </p:spPr>
      </p:pic>
      <p:sp>
        <p:nvSpPr>
          <p:cNvPr id="15" name="正方形/長方形 14">
            <a:extLst>
              <a:ext uri="{FF2B5EF4-FFF2-40B4-BE49-F238E27FC236}">
                <a16:creationId xmlns:a16="http://schemas.microsoft.com/office/drawing/2014/main" id="{B21D845A-6F22-B3AA-CB2B-CE570ECB54DA}"/>
              </a:ext>
            </a:extLst>
          </p:cNvPr>
          <p:cNvSpPr/>
          <p:nvPr userDrawn="1"/>
        </p:nvSpPr>
        <p:spPr>
          <a:xfrm>
            <a:off x="0" y="-3"/>
            <a:ext cx="10687867" cy="7559676"/>
          </a:xfrm>
          <a:prstGeom prst="rect">
            <a:avLst/>
          </a:prstGeom>
          <a:solidFill>
            <a:srgbClr val="050D24">
              <a:alpha val="58080"/>
            </a:srgbClr>
          </a:solidFill>
          <a:ln w="31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1570" tIns="31570" rIns="31570" bIns="31570" numCol="1" spcCol="0" rtlCol="0" fromWordArt="0" anchor="ctr" anchorCtr="0" forceAA="0" compatLnSpc="1">
            <a:prstTxWarp prst="textNoShape">
              <a:avLst/>
            </a:prstTxWarp>
            <a:noAutofit/>
          </a:bodyPr>
          <a:lstStyle/>
          <a:p>
            <a:pPr algn="ctr"/>
            <a:endParaRPr kumimoji="1" lang="ja-JP" altLang="en-US" sz="1228" err="1">
              <a:solidFill>
                <a:schemeClr val="tx1"/>
              </a:solidFill>
            </a:endParaRPr>
          </a:p>
        </p:txBody>
      </p:sp>
      <p:pic>
        <p:nvPicPr>
          <p:cNvPr id="14" name="図 13">
            <a:extLst>
              <a:ext uri="{FF2B5EF4-FFF2-40B4-BE49-F238E27FC236}">
                <a16:creationId xmlns:a16="http://schemas.microsoft.com/office/drawing/2014/main" id="{293D96B2-6F5E-EE7E-9F24-93B0B654C8F0}"/>
              </a:ext>
            </a:extLst>
          </p:cNvPr>
          <p:cNvPicPr>
            <a:picLocks noChangeAspect="1"/>
          </p:cNvPicPr>
          <p:nvPr userDrawn="1"/>
        </p:nvPicPr>
        <p:blipFill>
          <a:blip r:embed="rId3"/>
          <a:stretch>
            <a:fillRect/>
          </a:stretch>
        </p:blipFill>
        <p:spPr>
          <a:xfrm>
            <a:off x="4695383" y="0"/>
            <a:ext cx="5996430" cy="7579517"/>
          </a:xfrm>
          <a:prstGeom prst="rect">
            <a:avLst/>
          </a:prstGeom>
        </p:spPr>
      </p:pic>
      <p:pic>
        <p:nvPicPr>
          <p:cNvPr id="7" name="図 6">
            <a:extLst>
              <a:ext uri="{FF2B5EF4-FFF2-40B4-BE49-F238E27FC236}">
                <a16:creationId xmlns:a16="http://schemas.microsoft.com/office/drawing/2014/main" id="{306268F2-28E0-79B7-DA6F-57A7B640AE86}"/>
              </a:ext>
            </a:extLst>
          </p:cNvPr>
          <p:cNvPicPr>
            <a:picLocks noChangeAspect="1"/>
          </p:cNvPicPr>
          <p:nvPr userDrawn="1"/>
        </p:nvPicPr>
        <p:blipFill>
          <a:blip r:embed="rId4"/>
          <a:srcRect/>
          <a:stretch/>
        </p:blipFill>
        <p:spPr>
          <a:xfrm>
            <a:off x="203334" y="211131"/>
            <a:ext cx="1961852" cy="628170"/>
          </a:xfrm>
          <a:prstGeom prst="rect">
            <a:avLst/>
          </a:prstGeom>
        </p:spPr>
      </p:pic>
      <p:sp>
        <p:nvSpPr>
          <p:cNvPr id="17" name="テキスト ボックス 16">
            <a:extLst>
              <a:ext uri="{FF2B5EF4-FFF2-40B4-BE49-F238E27FC236}">
                <a16:creationId xmlns:a16="http://schemas.microsoft.com/office/drawing/2014/main" id="{638584A2-F12B-7FC9-C3A1-97D2EFB00B41}"/>
              </a:ext>
            </a:extLst>
          </p:cNvPr>
          <p:cNvSpPr txBox="1"/>
          <p:nvPr userDrawn="1"/>
        </p:nvSpPr>
        <p:spPr>
          <a:xfrm>
            <a:off x="325174" y="7234272"/>
            <a:ext cx="4255678" cy="99208"/>
          </a:xfrm>
          <a:prstGeom prst="rect">
            <a:avLst/>
          </a:prstGeom>
          <a:noFill/>
        </p:spPr>
        <p:txBody>
          <a:bodyPr wrap="square" lIns="0" tIns="0" rIns="0" bIns="0" rtlCol="0" anchor="ctr" anchorCtr="0">
            <a:noAutofit/>
          </a:bodyPr>
          <a:lstStyle/>
          <a:p>
            <a:pPr marL="0" marR="0" lvl="0" indent="0" algn="l" defTabSz="252576" rtl="0" eaLnBrk="1" fontAlgn="auto" latinLnBrk="0" hangingPunct="1">
              <a:lnSpc>
                <a:spcPct val="100000"/>
              </a:lnSpc>
              <a:spcBef>
                <a:spcPts val="0"/>
              </a:spcBef>
              <a:spcAft>
                <a:spcPts val="0"/>
              </a:spcAft>
              <a:buClrTx/>
              <a:buSzTx/>
              <a:buFontTx/>
              <a:buNone/>
              <a:tabLst/>
              <a:defRPr/>
            </a:pPr>
            <a:r>
              <a:rPr lang="en-US" altLang="ja-JP" sz="877">
                <a:solidFill>
                  <a:schemeClr val="bg1"/>
                </a:solidFill>
              </a:rPr>
              <a:t>© 2025 NTT DATA Corporation</a:t>
            </a:r>
          </a:p>
        </p:txBody>
      </p:sp>
      <p:sp>
        <p:nvSpPr>
          <p:cNvPr id="2" name="タイトル 2">
            <a:extLst>
              <a:ext uri="{FF2B5EF4-FFF2-40B4-BE49-F238E27FC236}">
                <a16:creationId xmlns:a16="http://schemas.microsoft.com/office/drawing/2014/main" id="{9FFE2739-2E04-47EE-56DD-BB294EDAFE24}"/>
              </a:ext>
            </a:extLst>
          </p:cNvPr>
          <p:cNvSpPr>
            <a:spLocks noGrp="1"/>
          </p:cNvSpPr>
          <p:nvPr>
            <p:ph type="title" hasCustomPrompt="1"/>
          </p:nvPr>
        </p:nvSpPr>
        <p:spPr>
          <a:xfrm>
            <a:off x="334645" y="952400"/>
            <a:ext cx="4246207" cy="877002"/>
          </a:xfrm>
          <a:prstGeom prst="rect">
            <a:avLst/>
          </a:prstGeom>
        </p:spPr>
        <p:txBody>
          <a:bodyPr lIns="0" rIns="0" anchor="b" anchorCtr="0"/>
          <a:lstStyle>
            <a:lvl1pPr>
              <a:defRPr>
                <a:solidFill>
                  <a:schemeClr val="bg1"/>
                </a:solidFill>
              </a:defRPr>
            </a:lvl1pPr>
          </a:lstStyle>
          <a:p>
            <a:pPr lvl="0"/>
            <a:r>
              <a:rPr kumimoji="1" lang="ja-JP" altLang="en-US"/>
              <a:t>○○○○御中</a:t>
            </a:r>
          </a:p>
        </p:txBody>
      </p:sp>
      <p:sp>
        <p:nvSpPr>
          <p:cNvPr id="9" name="テキスト プレースホルダー 6">
            <a:extLst>
              <a:ext uri="{FF2B5EF4-FFF2-40B4-BE49-F238E27FC236}">
                <a16:creationId xmlns:a16="http://schemas.microsoft.com/office/drawing/2014/main" id="{F837CDFA-F63F-E633-A624-CDB5B06CAF47}"/>
              </a:ext>
            </a:extLst>
          </p:cNvPr>
          <p:cNvSpPr>
            <a:spLocks noGrp="1"/>
          </p:cNvSpPr>
          <p:nvPr>
            <p:ph type="body" sz="quarter" idx="12" hasCustomPrompt="1"/>
          </p:nvPr>
        </p:nvSpPr>
        <p:spPr>
          <a:xfrm>
            <a:off x="334645" y="2412747"/>
            <a:ext cx="4246207" cy="2658783"/>
          </a:xfrm>
          <a:prstGeom prst="rect">
            <a:avLst/>
          </a:prstGeom>
        </p:spPr>
        <p:txBody>
          <a:bodyPr lIns="0" tIns="46800" rIns="0" anchor="b"/>
          <a:lstStyle>
            <a:lvl1pPr>
              <a:lnSpc>
                <a:spcPct val="80000"/>
              </a:lnSpc>
              <a:defRPr sz="3859" b="1">
                <a:solidFill>
                  <a:schemeClr val="bg1"/>
                </a:solidFill>
              </a:defRPr>
            </a:lvl1pPr>
          </a:lstStyle>
          <a:p>
            <a:pPr lvl="0"/>
            <a:r>
              <a:rPr kumimoji="1" lang="ja-JP" altLang="en-US"/>
              <a:t>［タイトル］</a:t>
            </a:r>
          </a:p>
        </p:txBody>
      </p:sp>
      <p:sp>
        <p:nvSpPr>
          <p:cNvPr id="10" name="テキスト プレースホルダー 10">
            <a:extLst>
              <a:ext uri="{FF2B5EF4-FFF2-40B4-BE49-F238E27FC236}">
                <a16:creationId xmlns:a16="http://schemas.microsoft.com/office/drawing/2014/main" id="{C902823D-1000-9AD4-A5D1-BC7E7F7ABDBA}"/>
              </a:ext>
            </a:extLst>
          </p:cNvPr>
          <p:cNvSpPr>
            <a:spLocks noGrp="1"/>
          </p:cNvSpPr>
          <p:nvPr>
            <p:ph type="body" sz="quarter" idx="14" hasCustomPrompt="1"/>
          </p:nvPr>
        </p:nvSpPr>
        <p:spPr>
          <a:xfrm>
            <a:off x="334645" y="5722337"/>
            <a:ext cx="4246207" cy="1234152"/>
          </a:xfrm>
          <a:prstGeom prst="rect">
            <a:avLst/>
          </a:prstGeom>
        </p:spPr>
        <p:txBody>
          <a:bodyPr lIns="0" tIns="46800" rIns="0" anchor="b"/>
          <a:lstStyle>
            <a:lvl1pPr>
              <a:defRPr>
                <a:solidFill>
                  <a:schemeClr val="bg1"/>
                </a:solidFill>
              </a:defRPr>
            </a:lvl1pPr>
            <a:lvl5pPr marL="2138315" indent="0">
              <a:buNone/>
              <a:defRPr/>
            </a:lvl5pPr>
          </a:lstStyle>
          <a:p>
            <a:pPr lvl="0"/>
            <a:r>
              <a:rPr kumimoji="1" lang="en-US" altLang="ja-JP"/>
              <a:t>2023</a:t>
            </a:r>
            <a:r>
              <a:rPr kumimoji="1" lang="ja-JP" altLang="en-US"/>
              <a:t>年〇月〇日</a:t>
            </a:r>
            <a:endParaRPr kumimoji="1" lang="en-US" altLang="ja-JP"/>
          </a:p>
          <a:p>
            <a:pPr lvl="0"/>
            <a:r>
              <a:rPr kumimoji="1" lang="ja-JP" altLang="en-US"/>
              <a:t>株式会社</a:t>
            </a:r>
            <a:r>
              <a:rPr kumimoji="1" lang="en-US" altLang="ja-JP"/>
              <a:t>NTT</a:t>
            </a:r>
            <a:r>
              <a:rPr kumimoji="1" lang="ja-JP" altLang="en-US"/>
              <a:t>データ ○○○○○○</a:t>
            </a:r>
          </a:p>
          <a:p>
            <a:pPr lvl="0"/>
            <a:r>
              <a:rPr kumimoji="1" lang="ja-JP" altLang="en-US"/>
              <a:t>○○○○○○○○○○○○○○</a:t>
            </a:r>
          </a:p>
        </p:txBody>
      </p:sp>
    </p:spTree>
    <p:extLst>
      <p:ext uri="{BB962C8B-B14F-4D97-AF65-F5344CB8AC3E}">
        <p14:creationId xmlns:p14="http://schemas.microsoft.com/office/powerpoint/2010/main" val="34655485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F33A39-73E7-49E0-BF4C-2CE0E2DB7091}"/>
              </a:ext>
            </a:extLst>
          </p:cNvPr>
          <p:cNvSpPr/>
          <p:nvPr userDrawn="1"/>
        </p:nvSpPr>
        <p:spPr>
          <a:xfrm>
            <a:off x="395906" y="395837"/>
            <a:ext cx="9900000" cy="6768000"/>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a:solidFill>
                <a:schemeClr val="tx1"/>
              </a:solidFill>
            </a:endParaRPr>
          </a:p>
        </p:txBody>
      </p:sp>
      <p:grpSp>
        <p:nvGrpSpPr>
          <p:cNvPr id="8" name="グループ化 7">
            <a:extLst>
              <a:ext uri="{FF2B5EF4-FFF2-40B4-BE49-F238E27FC236}">
                <a16:creationId xmlns:a16="http://schemas.microsoft.com/office/drawing/2014/main" id="{6F38512C-2C72-40C3-B679-1FEABC48B48C}"/>
              </a:ext>
            </a:extLst>
          </p:cNvPr>
          <p:cNvGrpSpPr/>
          <p:nvPr userDrawn="1"/>
        </p:nvGrpSpPr>
        <p:grpSpPr>
          <a:xfrm>
            <a:off x="2456520" y="6300053"/>
            <a:ext cx="5875085" cy="700377"/>
            <a:chOff x="2456520" y="6387031"/>
            <a:chExt cx="5875085" cy="700377"/>
          </a:xfrm>
        </p:grpSpPr>
        <p:pic>
          <p:nvPicPr>
            <p:cNvPr id="9" name="図 8">
              <a:extLst>
                <a:ext uri="{FF2B5EF4-FFF2-40B4-BE49-F238E27FC236}">
                  <a16:creationId xmlns:a16="http://schemas.microsoft.com/office/drawing/2014/main" id="{48EFA85C-A46F-4AC1-8E75-830689451B2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927824" y="6387031"/>
              <a:ext cx="991169" cy="700377"/>
            </a:xfrm>
            <a:prstGeom prst="rect">
              <a:avLst/>
            </a:prstGeom>
          </p:spPr>
        </p:pic>
        <p:pic>
          <p:nvPicPr>
            <p:cNvPr id="10" name="図 9">
              <a:extLst>
                <a:ext uri="{FF2B5EF4-FFF2-40B4-BE49-F238E27FC236}">
                  <a16:creationId xmlns:a16="http://schemas.microsoft.com/office/drawing/2014/main" id="{9F5C018F-8455-43E6-B9B6-228E8AD0436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106890" y="6463627"/>
              <a:ext cx="614647" cy="526500"/>
            </a:xfrm>
            <a:prstGeom prst="rect">
              <a:avLst/>
            </a:prstGeom>
          </p:spPr>
        </p:pic>
        <p:pic>
          <p:nvPicPr>
            <p:cNvPr id="11" name="図 10">
              <a:extLst>
                <a:ext uri="{FF2B5EF4-FFF2-40B4-BE49-F238E27FC236}">
                  <a16:creationId xmlns:a16="http://schemas.microsoft.com/office/drawing/2014/main" id="{34A081C5-EF14-4467-B19D-E35B6B3CBAD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456520" y="6498254"/>
              <a:ext cx="946944" cy="536322"/>
            </a:xfrm>
            <a:prstGeom prst="rect">
              <a:avLst/>
            </a:prstGeom>
          </p:spPr>
        </p:pic>
        <p:pic>
          <p:nvPicPr>
            <p:cNvPr id="12" name="図 11">
              <a:extLst>
                <a:ext uri="{FF2B5EF4-FFF2-40B4-BE49-F238E27FC236}">
                  <a16:creationId xmlns:a16="http://schemas.microsoft.com/office/drawing/2014/main" id="{353D9AAD-EE32-457B-B8B4-29FF67E0F4E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635177" y="6432722"/>
              <a:ext cx="1292647" cy="641986"/>
            </a:xfrm>
            <a:prstGeom prst="rect">
              <a:avLst/>
            </a:prstGeom>
          </p:spPr>
        </p:pic>
        <p:pic>
          <p:nvPicPr>
            <p:cNvPr id="13" name="図 12">
              <a:extLst>
                <a:ext uri="{FF2B5EF4-FFF2-40B4-BE49-F238E27FC236}">
                  <a16:creationId xmlns:a16="http://schemas.microsoft.com/office/drawing/2014/main" id="{E3FD0292-C091-43A1-9252-D1D0C6352D0A}"/>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044047" y="6463627"/>
              <a:ext cx="1287558" cy="494981"/>
            </a:xfrm>
            <a:prstGeom prst="rect">
              <a:avLst/>
            </a:prstGeom>
          </p:spPr>
        </p:pic>
      </p:grpSp>
      <p:pic>
        <p:nvPicPr>
          <p:cNvPr id="14" name="Picture 2">
            <a:extLst>
              <a:ext uri="{FF2B5EF4-FFF2-40B4-BE49-F238E27FC236}">
                <a16:creationId xmlns:a16="http://schemas.microsoft.com/office/drawing/2014/main" id="{76484A44-3003-4277-9737-236918E2A043}"/>
              </a:ext>
            </a:extLst>
          </p:cNvPr>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4366825" y="1499033"/>
            <a:ext cx="1938704" cy="68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グループ化 22">
            <a:extLst>
              <a:ext uri="{FF2B5EF4-FFF2-40B4-BE49-F238E27FC236}">
                <a16:creationId xmlns:a16="http://schemas.microsoft.com/office/drawing/2014/main" id="{69427F34-BDBE-48D8-A7F4-1EE85CF4440A}"/>
              </a:ext>
            </a:extLst>
          </p:cNvPr>
          <p:cNvGrpSpPr/>
          <p:nvPr userDrawn="1"/>
        </p:nvGrpSpPr>
        <p:grpSpPr>
          <a:xfrm>
            <a:off x="1034510" y="2991837"/>
            <a:ext cx="8622792" cy="1007999"/>
            <a:chOff x="1034510" y="2991837"/>
            <a:chExt cx="8622792" cy="1007999"/>
          </a:xfrm>
        </p:grpSpPr>
        <p:cxnSp>
          <p:nvCxnSpPr>
            <p:cNvPr id="15" name="直線コネクタ 14">
              <a:extLst>
                <a:ext uri="{FF2B5EF4-FFF2-40B4-BE49-F238E27FC236}">
                  <a16:creationId xmlns:a16="http://schemas.microsoft.com/office/drawing/2014/main" id="{4E3800AC-DAF6-41B1-810E-4A51489649E0}"/>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7CF90A11-AE44-4385-824C-1819712F0D92}"/>
                </a:ext>
              </a:extLst>
            </p:cNvPr>
            <p:cNvCxnSpPr/>
            <p:nvPr userDrawn="1"/>
          </p:nvCxnSpPr>
          <p:spPr>
            <a:xfrm>
              <a:off x="1034510" y="3999836"/>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0" name="タイトル 29">
            <a:extLst>
              <a:ext uri="{FF2B5EF4-FFF2-40B4-BE49-F238E27FC236}">
                <a16:creationId xmlns:a16="http://schemas.microsoft.com/office/drawing/2014/main" id="{D7232AF9-EC33-4888-B5A0-D03E836B4382}"/>
              </a:ext>
            </a:extLst>
          </p:cNvPr>
          <p:cNvSpPr>
            <a:spLocks noGrp="1"/>
          </p:cNvSpPr>
          <p:nvPr>
            <p:ph type="title" hasCustomPrompt="1"/>
          </p:nvPr>
        </p:nvSpPr>
        <p:spPr>
          <a:xfrm>
            <a:off x="1034510" y="2991837"/>
            <a:ext cx="8640000" cy="1008000"/>
          </a:xfrm>
          <a:prstGeom prst="rect">
            <a:avLst/>
          </a:prstGeom>
        </p:spPr>
        <p:txBody>
          <a:bodyPr lIns="0" tIns="72000" rIns="0" bIns="0" anchor="ctr" anchorCtr="0">
            <a:normAutofit/>
          </a:bodyPr>
          <a:lstStyle>
            <a:lvl1pPr>
              <a:defRPr lang="ja-JP" altLang="en-US" sz="3600" b="1" dirty="0">
                <a:solidFill>
                  <a:schemeClr val="bg2"/>
                </a:solidFill>
                <a:latin typeface="Meiryo UI" panose="020B0604030504040204" pitchFamily="50" charset="-128"/>
                <a:ea typeface="Meiryo UI" panose="020B0604030504040204" pitchFamily="50" charset="-128"/>
                <a:cs typeface="+mn-cs"/>
              </a:defRPr>
            </a:lvl1pPr>
          </a:lstStyle>
          <a:p>
            <a:pPr marL="0" lvl="0" indent="0" algn="ctr">
              <a:spcBef>
                <a:spcPts val="1102"/>
              </a:spcBef>
              <a:buFontTx/>
            </a:pPr>
            <a:r>
              <a:rPr kumimoji="1" lang="ja-JP" altLang="en-US"/>
              <a:t>表紙タイトル</a:t>
            </a:r>
          </a:p>
        </p:txBody>
      </p:sp>
      <p:sp>
        <p:nvSpPr>
          <p:cNvPr id="27" name="コンテンツ プレースホルダー 21">
            <a:extLst>
              <a:ext uri="{FF2B5EF4-FFF2-40B4-BE49-F238E27FC236}">
                <a16:creationId xmlns:a16="http://schemas.microsoft.com/office/drawing/2014/main" id="{730FB38C-75FA-4F17-A448-34BAAD2B4753}"/>
              </a:ext>
            </a:extLst>
          </p:cNvPr>
          <p:cNvSpPr>
            <a:spLocks noGrp="1"/>
          </p:cNvSpPr>
          <p:nvPr>
            <p:ph sz="quarter" idx="14" hasCustomPrompt="1"/>
          </p:nvPr>
        </p:nvSpPr>
        <p:spPr>
          <a:xfrm>
            <a:off x="1034510" y="4148806"/>
            <a:ext cx="8640000" cy="432000"/>
          </a:xfrm>
          <a:prstGeom prst="rect">
            <a:avLst/>
          </a:prstGeom>
        </p:spPr>
        <p:txBody>
          <a:bodyPr lIns="0" tIns="0" rIns="0" bIns="0" anchor="ctr" anchorCtr="0"/>
          <a:lstStyle>
            <a:lvl1pPr>
              <a:defRPr sz="2000" b="1">
                <a:solidFill>
                  <a:schemeClr val="bg2"/>
                </a:solidFill>
                <a:latin typeface="Meiryo UI" panose="020B0604030504040204" pitchFamily="50" charset="-128"/>
                <a:ea typeface="Meiryo UI" panose="020B0604030504040204" pitchFamily="50" charset="-128"/>
              </a:defRPr>
            </a:lvl1pPr>
          </a:lstStyle>
          <a:p>
            <a:pPr lvl="0"/>
            <a:r>
              <a:rPr kumimoji="1" lang="ja-JP" altLang="en-US"/>
              <a:t>サブタイトル</a:t>
            </a:r>
          </a:p>
        </p:txBody>
      </p:sp>
      <p:sp>
        <p:nvSpPr>
          <p:cNvPr id="31" name="コンテンツ プレースホルダー 21">
            <a:extLst>
              <a:ext uri="{FF2B5EF4-FFF2-40B4-BE49-F238E27FC236}">
                <a16:creationId xmlns:a16="http://schemas.microsoft.com/office/drawing/2014/main" id="{9693F458-7CAF-4411-88EF-755A4D8136DB}"/>
              </a:ext>
            </a:extLst>
          </p:cNvPr>
          <p:cNvSpPr>
            <a:spLocks noGrp="1"/>
          </p:cNvSpPr>
          <p:nvPr>
            <p:ph sz="quarter" idx="15" hasCustomPrompt="1"/>
          </p:nvPr>
        </p:nvSpPr>
        <p:spPr>
          <a:xfrm>
            <a:off x="3554510" y="5436053"/>
            <a:ext cx="3600000" cy="288000"/>
          </a:xfrm>
          <a:prstGeom prst="rect">
            <a:avLst/>
          </a:prstGeom>
        </p:spPr>
        <p:txBody>
          <a:bodyPr lIns="0" tIns="0" rIns="0" bIns="0" anchor="ctr" anchorCtr="0"/>
          <a:lstStyle>
            <a:lvl1pPr>
              <a:defRPr sz="1800" b="0">
                <a:solidFill>
                  <a:schemeClr val="tx1"/>
                </a:solidFill>
                <a:latin typeface="Meiryo UI" panose="020B0604030504040204" pitchFamily="50" charset="-128"/>
                <a:ea typeface="Meiryo UI" panose="020B0604030504040204" pitchFamily="50" charset="-128"/>
              </a:defRPr>
            </a:lvl1pPr>
          </a:lstStyle>
          <a:p>
            <a:pPr lvl="0"/>
            <a:r>
              <a:rPr kumimoji="1" lang="en-US" altLang="ja-JP"/>
              <a:t>0000</a:t>
            </a:r>
            <a:r>
              <a:rPr kumimoji="1" lang="ja-JP" altLang="en-US"/>
              <a:t>年</a:t>
            </a:r>
            <a:r>
              <a:rPr kumimoji="1" lang="en-US" altLang="ja-JP"/>
              <a:t>00</a:t>
            </a:r>
            <a:r>
              <a:rPr kumimoji="1" lang="ja-JP" altLang="en-US"/>
              <a:t>月</a:t>
            </a:r>
            <a:r>
              <a:rPr kumimoji="1" lang="en-US" altLang="ja-JP"/>
              <a:t>00</a:t>
            </a:r>
            <a:r>
              <a:rPr kumimoji="1" lang="ja-JP" altLang="en-US"/>
              <a:t>日</a:t>
            </a:r>
          </a:p>
        </p:txBody>
      </p:sp>
      <p:sp>
        <p:nvSpPr>
          <p:cNvPr id="32" name="コンテンツ プレースホルダー 21">
            <a:extLst>
              <a:ext uri="{FF2B5EF4-FFF2-40B4-BE49-F238E27FC236}">
                <a16:creationId xmlns:a16="http://schemas.microsoft.com/office/drawing/2014/main" id="{1645C6DC-6217-43BE-8989-B6A0BD9C2349}"/>
              </a:ext>
            </a:extLst>
          </p:cNvPr>
          <p:cNvSpPr>
            <a:spLocks noGrp="1"/>
          </p:cNvSpPr>
          <p:nvPr>
            <p:ph sz="quarter" idx="16" hasCustomPrompt="1"/>
          </p:nvPr>
        </p:nvSpPr>
        <p:spPr>
          <a:xfrm>
            <a:off x="3554510" y="5724053"/>
            <a:ext cx="3600000" cy="288000"/>
          </a:xfrm>
          <a:prstGeom prst="rect">
            <a:avLst/>
          </a:prstGeom>
        </p:spPr>
        <p:txBody>
          <a:bodyPr lIns="0" tIns="0" rIns="0" bIns="0" anchor="ctr" anchorCtr="0"/>
          <a:lstStyle>
            <a:lvl1pPr>
              <a:defRPr sz="1800" b="0">
                <a:solidFill>
                  <a:schemeClr val="tx1"/>
                </a:solidFill>
                <a:latin typeface="Meiryo UI" panose="020B0604030504040204" pitchFamily="50" charset="-128"/>
                <a:ea typeface="Meiryo UI" panose="020B0604030504040204" pitchFamily="50" charset="-128"/>
              </a:defRPr>
            </a:lvl1pPr>
          </a:lstStyle>
          <a:p>
            <a:pPr lvl="0"/>
            <a:r>
              <a:rPr kumimoji="1" lang="ja-JP" altLang="en-US"/>
              <a:t>所属　名前</a:t>
            </a:r>
          </a:p>
        </p:txBody>
      </p:sp>
    </p:spTree>
    <p:extLst>
      <p:ext uri="{BB962C8B-B14F-4D97-AF65-F5344CB8AC3E}">
        <p14:creationId xmlns:p14="http://schemas.microsoft.com/office/powerpoint/2010/main" val="20478025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中扉">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A41B1502-2511-437B-8D13-C5707D9425E0}"/>
              </a:ext>
            </a:extLst>
          </p:cNvPr>
          <p:cNvSpPr/>
          <p:nvPr userDrawn="1"/>
        </p:nvSpPr>
        <p:spPr>
          <a:xfrm>
            <a:off x="395906" y="395837"/>
            <a:ext cx="9900000" cy="6768000"/>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a:solidFill>
                <a:schemeClr val="tx1"/>
              </a:solidFill>
            </a:endParaRPr>
          </a:p>
        </p:txBody>
      </p:sp>
      <p:grpSp>
        <p:nvGrpSpPr>
          <p:cNvPr id="4" name="グループ化 3">
            <a:extLst>
              <a:ext uri="{FF2B5EF4-FFF2-40B4-BE49-F238E27FC236}">
                <a16:creationId xmlns:a16="http://schemas.microsoft.com/office/drawing/2014/main" id="{6022BE2B-C94E-4EA1-8D5F-B6FF40A5C82B}"/>
              </a:ext>
            </a:extLst>
          </p:cNvPr>
          <p:cNvGrpSpPr/>
          <p:nvPr userDrawn="1"/>
        </p:nvGrpSpPr>
        <p:grpSpPr>
          <a:xfrm>
            <a:off x="1034510" y="2915837"/>
            <a:ext cx="8622792" cy="1728000"/>
            <a:chOff x="1034510" y="2991837"/>
            <a:chExt cx="8622792" cy="1728000"/>
          </a:xfrm>
        </p:grpSpPr>
        <p:cxnSp>
          <p:nvCxnSpPr>
            <p:cNvPr id="5" name="直線コネクタ 4">
              <a:extLst>
                <a:ext uri="{FF2B5EF4-FFF2-40B4-BE49-F238E27FC236}">
                  <a16:creationId xmlns:a16="http://schemas.microsoft.com/office/drawing/2014/main" id="{4FC838C0-7A1B-42C5-8BB1-69879692B23E}"/>
                </a:ext>
              </a:extLst>
            </p:cNvPr>
            <p:cNvCxnSpPr/>
            <p:nvPr userDrawn="1"/>
          </p:nvCxnSpPr>
          <p:spPr>
            <a:xfrm>
              <a:off x="1034510" y="2991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97EB7B27-A3AA-4865-967F-947004C8CF38}"/>
                </a:ext>
              </a:extLst>
            </p:cNvPr>
            <p:cNvCxnSpPr/>
            <p:nvPr userDrawn="1"/>
          </p:nvCxnSpPr>
          <p:spPr>
            <a:xfrm>
              <a:off x="1034510" y="4719837"/>
              <a:ext cx="862279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 name="タイトル 29">
            <a:extLst>
              <a:ext uri="{FF2B5EF4-FFF2-40B4-BE49-F238E27FC236}">
                <a16:creationId xmlns:a16="http://schemas.microsoft.com/office/drawing/2014/main" id="{99661971-5207-448A-8A45-D3935E63EBC5}"/>
              </a:ext>
            </a:extLst>
          </p:cNvPr>
          <p:cNvSpPr>
            <a:spLocks noGrp="1"/>
          </p:cNvSpPr>
          <p:nvPr>
            <p:ph type="title" hasCustomPrompt="1"/>
          </p:nvPr>
        </p:nvSpPr>
        <p:spPr>
          <a:xfrm>
            <a:off x="1034510" y="2915837"/>
            <a:ext cx="8640000" cy="1728000"/>
          </a:xfrm>
          <a:prstGeom prst="rect">
            <a:avLst/>
          </a:prstGeom>
        </p:spPr>
        <p:txBody>
          <a:bodyPr lIns="0" tIns="72000" rIns="0" bIns="0" anchor="ctr" anchorCtr="0">
            <a:normAutofit/>
          </a:bodyPr>
          <a:lstStyle>
            <a:lvl1pPr>
              <a:defRPr lang="ja-JP" altLang="en-US" sz="3600" b="1" dirty="0">
                <a:solidFill>
                  <a:schemeClr val="bg2"/>
                </a:solidFill>
                <a:latin typeface="Meiryo UI" panose="020B0604030504040204" pitchFamily="50" charset="-128"/>
                <a:ea typeface="Meiryo UI" panose="020B0604030504040204" pitchFamily="50" charset="-128"/>
                <a:cs typeface="+mn-cs"/>
              </a:defRPr>
            </a:lvl1pPr>
          </a:lstStyle>
          <a:p>
            <a:pPr marL="0" lvl="0" indent="0" algn="ctr">
              <a:spcBef>
                <a:spcPts val="1102"/>
              </a:spcBef>
              <a:buFontTx/>
            </a:pPr>
            <a:r>
              <a:rPr kumimoji="1" lang="ja-JP" altLang="en-US"/>
              <a:t>中扉タイトル</a:t>
            </a:r>
          </a:p>
        </p:txBody>
      </p:sp>
      <p:sp>
        <p:nvSpPr>
          <p:cNvPr id="8" name="テキスト ボックス 7">
            <a:extLst>
              <a:ext uri="{FF2B5EF4-FFF2-40B4-BE49-F238E27FC236}">
                <a16:creationId xmlns:a16="http://schemas.microsoft.com/office/drawing/2014/main" id="{F65B5CD1-16BF-4814-9E5A-19B044B6FB5E}"/>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9008419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73E2C914-D6BF-434B-B748-5B031C7A75D4}"/>
              </a:ext>
            </a:extLst>
          </p:cNvPr>
          <p:cNvGrpSpPr/>
          <p:nvPr userDrawn="1"/>
        </p:nvGrpSpPr>
        <p:grpSpPr>
          <a:xfrm>
            <a:off x="111919" y="216797"/>
            <a:ext cx="10424028" cy="795336"/>
            <a:chOff x="111919" y="216797"/>
            <a:chExt cx="10424028" cy="795336"/>
          </a:xfrm>
        </p:grpSpPr>
        <p:pic>
          <p:nvPicPr>
            <p:cNvPr id="18" name="Picture 11" descr="ç°å¢ç">
              <a:extLst>
                <a:ext uri="{FF2B5EF4-FFF2-40B4-BE49-F238E27FC236}">
                  <a16:creationId xmlns:a16="http://schemas.microsoft.com/office/drawing/2014/main" id="{4DD819AC-A446-46A2-9201-D9B1AB528E08}"/>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3">
              <a:extLst>
                <a:ext uri="{FF2B5EF4-FFF2-40B4-BE49-F238E27FC236}">
                  <a16:creationId xmlns:a16="http://schemas.microsoft.com/office/drawing/2014/main" id="{9E9EE105-883D-4267-B8FF-D61BDDD6E4FC}"/>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endParaRPr lang="ja-JP" altLang="en-US"/>
            </a:p>
          </p:txBody>
        </p:sp>
        <p:cxnSp>
          <p:nvCxnSpPr>
            <p:cNvPr id="22" name="直線コネクタ 21">
              <a:extLst>
                <a:ext uri="{FF2B5EF4-FFF2-40B4-BE49-F238E27FC236}">
                  <a16:creationId xmlns:a16="http://schemas.microsoft.com/office/drawing/2014/main" id="{CFE261A9-5D80-457A-85AA-206E048CF0DB}"/>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3443AF7-632D-41F2-BFF3-7CC6B2F2E6F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フリーフォーム: 図形 13">
            <a:extLst>
              <a:ext uri="{FF2B5EF4-FFF2-40B4-BE49-F238E27FC236}">
                <a16:creationId xmlns:a16="http://schemas.microsoft.com/office/drawing/2014/main" id="{665A837A-D774-4985-B30F-35B13836C960}"/>
              </a:ext>
            </a:extLst>
          </p:cNvPr>
          <p:cNvSpPr/>
          <p:nvPr userDrawn="1"/>
        </p:nvSpPr>
        <p:spPr>
          <a:xfrm flipH="1">
            <a:off x="1078059" y="2397761"/>
            <a:ext cx="45719" cy="3596640"/>
          </a:xfrm>
          <a:custGeom>
            <a:avLst/>
            <a:gdLst>
              <a:gd name="connsiteX0" fmla="*/ 0 w 0"/>
              <a:gd name="connsiteY0" fmla="*/ 0 h 5768502"/>
              <a:gd name="connsiteX1" fmla="*/ 0 w 0"/>
              <a:gd name="connsiteY1" fmla="*/ 5768502 h 5768502"/>
            </a:gdLst>
            <a:ahLst/>
            <a:cxnLst>
              <a:cxn ang="0">
                <a:pos x="connsiteX0" y="connsiteY0"/>
              </a:cxn>
              <a:cxn ang="0">
                <a:pos x="connsiteX1" y="connsiteY1"/>
              </a:cxn>
            </a:cxnLst>
            <a:rect l="l" t="t" r="r" b="b"/>
            <a:pathLst>
              <a:path h="5768502">
                <a:moveTo>
                  <a:pt x="0" y="0"/>
                </a:moveTo>
                <a:lnTo>
                  <a:pt x="0" y="5768502"/>
                </a:lnTo>
              </a:path>
            </a:pathLst>
          </a:cu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コンテンツ プレースホルダー 8">
            <a:extLst>
              <a:ext uri="{FF2B5EF4-FFF2-40B4-BE49-F238E27FC236}">
                <a16:creationId xmlns:a16="http://schemas.microsoft.com/office/drawing/2014/main" id="{B04FFEFF-3996-4124-93D0-A0B919888837}"/>
              </a:ext>
            </a:extLst>
          </p:cNvPr>
          <p:cNvSpPr>
            <a:spLocks noGrp="1"/>
          </p:cNvSpPr>
          <p:nvPr userDrawn="1">
            <p:ph sz="quarter" idx="10" hasCustomPrompt="1"/>
          </p:nvPr>
        </p:nvSpPr>
        <p:spPr>
          <a:xfrm>
            <a:off x="1078065" y="1786421"/>
            <a:ext cx="8640000" cy="5040000"/>
          </a:xfrm>
          <a:prstGeom prst="rect">
            <a:avLst/>
          </a:prstGeom>
        </p:spPr>
        <p:txBody>
          <a:bodyPr lIns="360000" tIns="0" rIns="0" bIns="0"/>
          <a:lstStyle>
            <a:lvl1pPr marL="742950" indent="-742950" algn="l">
              <a:lnSpc>
                <a:spcPct val="100000"/>
              </a:lnSpc>
              <a:spcBef>
                <a:spcPts val="1000"/>
              </a:spcBef>
              <a:spcAft>
                <a:spcPts val="0"/>
              </a:spcAft>
              <a:buClr>
                <a:schemeClr val="bg2"/>
              </a:buClr>
              <a:buFont typeface="+mj-lt"/>
              <a:buAutoNum type="arabicPeriod"/>
              <a:defRPr sz="4000" b="1">
                <a:latin typeface="Meiryo UI" panose="020B0604030504040204" pitchFamily="50" charset="-128"/>
                <a:ea typeface="Meiryo UI" panose="020B0604030504040204" pitchFamily="50" charset="-128"/>
              </a:defRPr>
            </a:lvl1pPr>
          </a:lstStyle>
          <a:p>
            <a:pPr lvl="0"/>
            <a:r>
              <a:rPr kumimoji="1" lang="ja-JP" altLang="en-US"/>
              <a:t>章タイトル</a:t>
            </a:r>
          </a:p>
          <a:p>
            <a:pPr lvl="0"/>
            <a:r>
              <a:rPr kumimoji="1" lang="ja-JP" altLang="en-US"/>
              <a:t>章タイトル</a:t>
            </a:r>
          </a:p>
          <a:p>
            <a:pPr lvl="0"/>
            <a:r>
              <a:rPr kumimoji="1" lang="ja-JP" altLang="en-US"/>
              <a:t>章タイトル</a:t>
            </a:r>
          </a:p>
        </p:txBody>
      </p:sp>
      <p:sp>
        <p:nvSpPr>
          <p:cNvPr id="11" name="テキスト ボックス 10">
            <a:extLst>
              <a:ext uri="{FF2B5EF4-FFF2-40B4-BE49-F238E27FC236}">
                <a16:creationId xmlns:a16="http://schemas.microsoft.com/office/drawing/2014/main" id="{5DFA1F2F-14B9-4F01-A5B6-2EF2AFAA50B7}"/>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a:latin typeface="Arial" panose="020B0604020202020204" pitchFamily="34" charset="0"/>
              <a:ea typeface="メイリオ" panose="020B0604030504040204" pitchFamily="50" charset="-128"/>
              <a:cs typeface="Arial" panose="020B0604020202020204" pitchFamily="34" charset="0"/>
            </a:endParaRPr>
          </a:p>
        </p:txBody>
      </p:sp>
      <p:sp>
        <p:nvSpPr>
          <p:cNvPr id="12" name="タイトル 1">
            <a:extLst>
              <a:ext uri="{FF2B5EF4-FFF2-40B4-BE49-F238E27FC236}">
                <a16:creationId xmlns:a16="http://schemas.microsoft.com/office/drawing/2014/main" id="{066210EB-D44E-4903-B9C4-9EC74DA6CEBD}"/>
              </a:ext>
            </a:extLst>
          </p:cNvPr>
          <p:cNvSpPr>
            <a:spLocks noGrp="1"/>
          </p:cNvSpPr>
          <p:nvPr userDrawn="1">
            <p:ph type="title" hasCustomPrompt="1"/>
          </p:nvPr>
        </p:nvSpPr>
        <p:spPr bwMode="white">
          <a:xfrm>
            <a:off x="161926" y="284266"/>
            <a:ext cx="9288000" cy="648000"/>
          </a:xfrm>
          <a:prstGeom prst="rect">
            <a:avLst/>
          </a:prstGeom>
        </p:spPr>
        <p:txBody>
          <a:bodyPr lIns="252000" tIns="36000" rIns="0" bIns="0" anchor="ctr" anchorCtr="0"/>
          <a:lstStyle>
            <a:lvl1pPr algn="l">
              <a:defRPr sz="2800" b="1">
                <a:solidFill>
                  <a:schemeClr val="bg1"/>
                </a:solidFill>
                <a:latin typeface="Meiryo UI" panose="020B0604030504040204" pitchFamily="50" charset="-128"/>
                <a:ea typeface="Meiryo UI" panose="020B0604030504040204" pitchFamily="50" charset="-128"/>
              </a:defRPr>
            </a:lvl1pPr>
          </a:lstStyle>
          <a:p>
            <a:r>
              <a:rPr kumimoji="1" lang="ja-JP" altLang="en-US"/>
              <a:t>ページタイトル</a:t>
            </a:r>
          </a:p>
        </p:txBody>
      </p:sp>
    </p:spTree>
    <p:extLst>
      <p:ext uri="{BB962C8B-B14F-4D97-AF65-F5344CB8AC3E}">
        <p14:creationId xmlns:p14="http://schemas.microsoft.com/office/powerpoint/2010/main" val="30703855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通常">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84E94A25-457B-4C69-BCBB-B6E75CF3EAE9}"/>
              </a:ext>
            </a:extLst>
          </p:cNvPr>
          <p:cNvGrpSpPr/>
          <p:nvPr userDrawn="1"/>
        </p:nvGrpSpPr>
        <p:grpSpPr>
          <a:xfrm>
            <a:off x="111919" y="216797"/>
            <a:ext cx="10424028" cy="795336"/>
            <a:chOff x="111919" y="216797"/>
            <a:chExt cx="10424028" cy="795336"/>
          </a:xfrm>
        </p:grpSpPr>
        <p:pic>
          <p:nvPicPr>
            <p:cNvPr id="12" name="Picture 11" descr="ç°å¢ç">
              <a:extLst>
                <a:ext uri="{FF2B5EF4-FFF2-40B4-BE49-F238E27FC236}">
                  <a16:creationId xmlns:a16="http://schemas.microsoft.com/office/drawing/2014/main" id="{07D0D304-6149-4CE8-9131-6501AD8C4DBA}"/>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13">
              <a:extLst>
                <a:ext uri="{FF2B5EF4-FFF2-40B4-BE49-F238E27FC236}">
                  <a16:creationId xmlns:a16="http://schemas.microsoft.com/office/drawing/2014/main" id="{9C11AADA-214E-4AA2-A50B-CB0C5BCCD0BD}"/>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endParaRPr lang="ja-JP" altLang="en-US"/>
            </a:p>
          </p:txBody>
        </p:sp>
        <p:cxnSp>
          <p:nvCxnSpPr>
            <p:cNvPr id="14" name="直線コネクタ 13">
              <a:extLst>
                <a:ext uri="{FF2B5EF4-FFF2-40B4-BE49-F238E27FC236}">
                  <a16:creationId xmlns:a16="http://schemas.microsoft.com/office/drawing/2014/main" id="{C3EA7B83-0BC5-41C6-B977-EBF87258066E}"/>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DCF51C44-4554-4691-96EB-AB4829C3282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タイトル 1">
            <a:extLst>
              <a:ext uri="{FF2B5EF4-FFF2-40B4-BE49-F238E27FC236}">
                <a16:creationId xmlns:a16="http://schemas.microsoft.com/office/drawing/2014/main" id="{353FE00A-A374-4293-8C01-F22FC8857B61}"/>
              </a:ext>
            </a:extLst>
          </p:cNvPr>
          <p:cNvSpPr>
            <a:spLocks noGrp="1"/>
          </p:cNvSpPr>
          <p:nvPr userDrawn="1">
            <p:ph type="title" hasCustomPrompt="1"/>
          </p:nvPr>
        </p:nvSpPr>
        <p:spPr bwMode="white">
          <a:xfrm>
            <a:off x="161925" y="284266"/>
            <a:ext cx="9288000" cy="648000"/>
          </a:xfrm>
          <a:prstGeom prst="rect">
            <a:avLst/>
          </a:prstGeom>
        </p:spPr>
        <p:txBody>
          <a:bodyPr lIns="252000" tIns="36000" rIns="0" bIns="0" anchor="ctr" anchorCtr="0"/>
          <a:lstStyle>
            <a:lvl1pPr algn="l">
              <a:defRPr sz="2800" b="1">
                <a:solidFill>
                  <a:schemeClr val="bg1"/>
                </a:solidFill>
                <a:latin typeface="Meiryo UI" panose="020B0604030504040204" pitchFamily="50" charset="-128"/>
                <a:ea typeface="Meiryo UI" panose="020B0604030504040204" pitchFamily="50" charset="-128"/>
              </a:defRPr>
            </a:lvl1pPr>
          </a:lstStyle>
          <a:p>
            <a:r>
              <a:rPr kumimoji="1" lang="ja-JP" altLang="en-US"/>
              <a:t>ページタイトル</a:t>
            </a:r>
          </a:p>
        </p:txBody>
      </p:sp>
      <p:sp>
        <p:nvSpPr>
          <p:cNvPr id="28" name="コンテンツ プレースホルダー 3">
            <a:extLst>
              <a:ext uri="{FF2B5EF4-FFF2-40B4-BE49-F238E27FC236}">
                <a16:creationId xmlns:a16="http://schemas.microsoft.com/office/drawing/2014/main" id="{217043BF-6B11-4540-B78A-D1AECDE4B04F}"/>
              </a:ext>
            </a:extLst>
          </p:cNvPr>
          <p:cNvSpPr>
            <a:spLocks noGrp="1"/>
          </p:cNvSpPr>
          <p:nvPr userDrawn="1">
            <p:ph sz="quarter" idx="12" hasCustomPrompt="1"/>
          </p:nvPr>
        </p:nvSpPr>
        <p:spPr>
          <a:xfrm>
            <a:off x="161925" y="1110920"/>
            <a:ext cx="10367963" cy="604163"/>
          </a:xfrm>
          <a:prstGeom prst="rect">
            <a:avLst/>
          </a:prstGeom>
          <a:ln w="19050">
            <a:solidFill>
              <a:schemeClr val="tx2"/>
            </a:solidFill>
          </a:ln>
        </p:spPr>
        <p:txBody>
          <a:bodyPr wrap="square" lIns="180000" tIns="180000" rIns="180000" bIns="144000" anchor="t" anchorCtr="0">
            <a:spAutoFit/>
          </a:bodyPr>
          <a:lstStyle>
            <a:lvl1pPr marL="285750" indent="-285750" algn="l">
              <a:lnSpc>
                <a:spcPct val="100000"/>
              </a:lnSpc>
              <a:spcBef>
                <a:spcPts val="600"/>
              </a:spcBef>
              <a:spcAft>
                <a:spcPts val="0"/>
              </a:spcAft>
              <a:buFont typeface="Wingdings" panose="05000000000000000000" pitchFamily="2" charset="2"/>
              <a:buChar char="n"/>
              <a:defRPr sz="1800" b="0">
                <a:solidFill>
                  <a:schemeClr val="tx1"/>
                </a:solidFill>
                <a:latin typeface="Meiryo UI" panose="020B0604030504040204" pitchFamily="50" charset="-128"/>
                <a:ea typeface="Meiryo UI" panose="020B0604030504040204" pitchFamily="50" charset="-128"/>
              </a:defRPr>
            </a:lvl1pPr>
          </a:lstStyle>
          <a:p>
            <a:pPr lvl="0"/>
            <a:r>
              <a:rPr kumimoji="1" lang="ja-JP" altLang="en-US"/>
              <a:t>リードリードリードリードリードリードリードリードリードリードリードリードリードリードリードリードリードリード</a:t>
            </a:r>
          </a:p>
        </p:txBody>
      </p:sp>
      <p:sp>
        <p:nvSpPr>
          <p:cNvPr id="10" name="テキスト ボックス 9">
            <a:extLst>
              <a:ext uri="{FF2B5EF4-FFF2-40B4-BE49-F238E27FC236}">
                <a16:creationId xmlns:a16="http://schemas.microsoft.com/office/drawing/2014/main" id="{7520773C-E087-4FC7-A90E-8421A85140B2}"/>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4236296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73E2C914-D6BF-434B-B748-5B031C7A75D4}"/>
              </a:ext>
            </a:extLst>
          </p:cNvPr>
          <p:cNvGrpSpPr/>
          <p:nvPr userDrawn="1"/>
        </p:nvGrpSpPr>
        <p:grpSpPr>
          <a:xfrm>
            <a:off x="111919" y="216797"/>
            <a:ext cx="10424028" cy="795336"/>
            <a:chOff x="111919" y="216797"/>
            <a:chExt cx="10424028" cy="795336"/>
          </a:xfrm>
        </p:grpSpPr>
        <p:pic>
          <p:nvPicPr>
            <p:cNvPr id="18" name="Picture 11" descr="ç°å¢ç">
              <a:extLst>
                <a:ext uri="{FF2B5EF4-FFF2-40B4-BE49-F238E27FC236}">
                  <a16:creationId xmlns:a16="http://schemas.microsoft.com/office/drawing/2014/main" id="{4DD819AC-A446-46A2-9201-D9B1AB528E08}"/>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3">
              <a:extLst>
                <a:ext uri="{FF2B5EF4-FFF2-40B4-BE49-F238E27FC236}">
                  <a16:creationId xmlns:a16="http://schemas.microsoft.com/office/drawing/2014/main" id="{9E9EE105-883D-4267-B8FF-D61BDDD6E4FC}"/>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endParaRPr lang="ja-JP" altLang="en-US"/>
            </a:p>
          </p:txBody>
        </p:sp>
        <p:cxnSp>
          <p:nvCxnSpPr>
            <p:cNvPr id="22" name="直線コネクタ 21">
              <a:extLst>
                <a:ext uri="{FF2B5EF4-FFF2-40B4-BE49-F238E27FC236}">
                  <a16:creationId xmlns:a16="http://schemas.microsoft.com/office/drawing/2014/main" id="{CFE261A9-5D80-457A-85AA-206E048CF0DB}"/>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3443AF7-632D-41F2-BFF3-7CC6B2F2E6F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フリーフォーム: 図形 13">
            <a:extLst>
              <a:ext uri="{FF2B5EF4-FFF2-40B4-BE49-F238E27FC236}">
                <a16:creationId xmlns:a16="http://schemas.microsoft.com/office/drawing/2014/main" id="{665A837A-D774-4985-B30F-35B13836C960}"/>
              </a:ext>
            </a:extLst>
          </p:cNvPr>
          <p:cNvSpPr/>
          <p:nvPr userDrawn="1"/>
        </p:nvSpPr>
        <p:spPr>
          <a:xfrm flipH="1">
            <a:off x="1078059" y="2397761"/>
            <a:ext cx="45719" cy="3596640"/>
          </a:xfrm>
          <a:custGeom>
            <a:avLst/>
            <a:gdLst>
              <a:gd name="connsiteX0" fmla="*/ 0 w 0"/>
              <a:gd name="connsiteY0" fmla="*/ 0 h 5768502"/>
              <a:gd name="connsiteX1" fmla="*/ 0 w 0"/>
              <a:gd name="connsiteY1" fmla="*/ 5768502 h 5768502"/>
            </a:gdLst>
            <a:ahLst/>
            <a:cxnLst>
              <a:cxn ang="0">
                <a:pos x="connsiteX0" y="connsiteY0"/>
              </a:cxn>
              <a:cxn ang="0">
                <a:pos x="connsiteX1" y="connsiteY1"/>
              </a:cxn>
            </a:cxnLst>
            <a:rect l="l" t="t" r="r" b="b"/>
            <a:pathLst>
              <a:path h="5768502">
                <a:moveTo>
                  <a:pt x="0" y="0"/>
                </a:moveTo>
                <a:lnTo>
                  <a:pt x="0" y="5768502"/>
                </a:lnTo>
              </a:path>
            </a:pathLst>
          </a:cu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コンテンツ プレースホルダー 8">
            <a:extLst>
              <a:ext uri="{FF2B5EF4-FFF2-40B4-BE49-F238E27FC236}">
                <a16:creationId xmlns:a16="http://schemas.microsoft.com/office/drawing/2014/main" id="{B04FFEFF-3996-4124-93D0-A0B919888837}"/>
              </a:ext>
            </a:extLst>
          </p:cNvPr>
          <p:cNvSpPr>
            <a:spLocks noGrp="1"/>
          </p:cNvSpPr>
          <p:nvPr userDrawn="1">
            <p:ph sz="quarter" idx="10" hasCustomPrompt="1"/>
          </p:nvPr>
        </p:nvSpPr>
        <p:spPr>
          <a:xfrm>
            <a:off x="1078065" y="1786421"/>
            <a:ext cx="8640000" cy="5040000"/>
          </a:xfrm>
          <a:prstGeom prst="rect">
            <a:avLst/>
          </a:prstGeom>
        </p:spPr>
        <p:txBody>
          <a:bodyPr lIns="360000" tIns="0" rIns="0" bIns="0"/>
          <a:lstStyle>
            <a:lvl1pPr marL="742950" indent="-742950" algn="l">
              <a:lnSpc>
                <a:spcPct val="100000"/>
              </a:lnSpc>
              <a:spcBef>
                <a:spcPts val="1000"/>
              </a:spcBef>
              <a:spcAft>
                <a:spcPts val="0"/>
              </a:spcAft>
              <a:buClr>
                <a:schemeClr val="bg2"/>
              </a:buClr>
              <a:buFont typeface="+mj-lt"/>
              <a:buAutoNum type="arabicPeriod"/>
              <a:defRPr sz="4000" b="1">
                <a:latin typeface="Meiryo UI" panose="020B0604030504040204" pitchFamily="50" charset="-128"/>
                <a:ea typeface="Meiryo UI" panose="020B0604030504040204" pitchFamily="50" charset="-128"/>
              </a:defRPr>
            </a:lvl1pPr>
          </a:lstStyle>
          <a:p>
            <a:pPr lvl="0"/>
            <a:r>
              <a:rPr kumimoji="1" lang="ja-JP" altLang="en-US"/>
              <a:t>章タイトル</a:t>
            </a:r>
          </a:p>
          <a:p>
            <a:pPr lvl="0"/>
            <a:r>
              <a:rPr kumimoji="1" lang="ja-JP" altLang="en-US"/>
              <a:t>章タイトル</a:t>
            </a:r>
          </a:p>
          <a:p>
            <a:pPr lvl="0"/>
            <a:r>
              <a:rPr kumimoji="1" lang="ja-JP" altLang="en-US"/>
              <a:t>章タイトル</a:t>
            </a:r>
          </a:p>
        </p:txBody>
      </p:sp>
      <p:sp>
        <p:nvSpPr>
          <p:cNvPr id="11" name="テキスト ボックス 10">
            <a:extLst>
              <a:ext uri="{FF2B5EF4-FFF2-40B4-BE49-F238E27FC236}">
                <a16:creationId xmlns:a16="http://schemas.microsoft.com/office/drawing/2014/main" id="{5DFA1F2F-14B9-4F01-A5B6-2EF2AFAA50B7}"/>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a:latin typeface="Arial" panose="020B0604020202020204" pitchFamily="34" charset="0"/>
              <a:ea typeface="メイリオ" panose="020B0604030504040204" pitchFamily="50" charset="-128"/>
              <a:cs typeface="Arial" panose="020B0604020202020204" pitchFamily="34" charset="0"/>
            </a:endParaRPr>
          </a:p>
        </p:txBody>
      </p:sp>
      <p:sp>
        <p:nvSpPr>
          <p:cNvPr id="12" name="タイトル 1">
            <a:extLst>
              <a:ext uri="{FF2B5EF4-FFF2-40B4-BE49-F238E27FC236}">
                <a16:creationId xmlns:a16="http://schemas.microsoft.com/office/drawing/2014/main" id="{066210EB-D44E-4903-B9C4-9EC74DA6CEBD}"/>
              </a:ext>
            </a:extLst>
          </p:cNvPr>
          <p:cNvSpPr>
            <a:spLocks noGrp="1"/>
          </p:cNvSpPr>
          <p:nvPr userDrawn="1">
            <p:ph type="title" hasCustomPrompt="1"/>
          </p:nvPr>
        </p:nvSpPr>
        <p:spPr bwMode="white">
          <a:xfrm>
            <a:off x="161926" y="284266"/>
            <a:ext cx="9288000" cy="648000"/>
          </a:xfrm>
          <a:prstGeom prst="rect">
            <a:avLst/>
          </a:prstGeom>
        </p:spPr>
        <p:txBody>
          <a:bodyPr lIns="252000" tIns="36000" rIns="0" bIns="0" anchor="ctr" anchorCtr="0"/>
          <a:lstStyle>
            <a:lvl1pPr algn="l">
              <a:defRPr sz="2800" b="1">
                <a:solidFill>
                  <a:schemeClr val="bg1"/>
                </a:solidFill>
                <a:latin typeface="Meiryo UI" panose="020B0604030504040204" pitchFamily="50" charset="-128"/>
                <a:ea typeface="Meiryo UI" panose="020B0604030504040204" pitchFamily="50" charset="-128"/>
              </a:defRPr>
            </a:lvl1pPr>
          </a:lstStyle>
          <a:p>
            <a:r>
              <a:rPr kumimoji="1" lang="ja-JP" altLang="en-US"/>
              <a:t>ページタイトル</a:t>
            </a:r>
          </a:p>
        </p:txBody>
      </p:sp>
    </p:spTree>
    <p:extLst>
      <p:ext uri="{BB962C8B-B14F-4D97-AF65-F5344CB8AC3E}">
        <p14:creationId xmlns:p14="http://schemas.microsoft.com/office/powerpoint/2010/main" val="3915556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階層あり">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8FD50C7F-9ACA-4B30-8C3B-E73A326DFDE0}"/>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a:latin typeface="Arial" panose="020B0604020202020204" pitchFamily="34" charset="0"/>
              <a:ea typeface="メイリオ" panose="020B0604030504040204" pitchFamily="50" charset="-128"/>
              <a:cs typeface="Arial" panose="020B0604020202020204" pitchFamily="34" charset="0"/>
            </a:endParaRPr>
          </a:p>
        </p:txBody>
      </p:sp>
      <p:sp>
        <p:nvSpPr>
          <p:cNvPr id="53" name="コンテンツ プレースホルダー 3">
            <a:extLst>
              <a:ext uri="{FF2B5EF4-FFF2-40B4-BE49-F238E27FC236}">
                <a16:creationId xmlns:a16="http://schemas.microsoft.com/office/drawing/2014/main" id="{7038EB8A-9FB3-4B3E-A554-367E9CB41E9D}"/>
              </a:ext>
            </a:extLst>
          </p:cNvPr>
          <p:cNvSpPr>
            <a:spLocks noGrp="1"/>
          </p:cNvSpPr>
          <p:nvPr userDrawn="1">
            <p:ph sz="quarter" idx="10" hasCustomPrompt="1"/>
          </p:nvPr>
        </p:nvSpPr>
        <p:spPr>
          <a:xfrm>
            <a:off x="161925" y="32266"/>
            <a:ext cx="9288000" cy="252000"/>
          </a:xfrm>
          <a:prstGeom prst="rect">
            <a:avLst/>
          </a:prstGeom>
        </p:spPr>
        <p:txBody>
          <a:bodyPr lIns="0" tIns="0" rIns="0" bIns="0" anchor="ctr" anchorCtr="0"/>
          <a:lstStyle>
            <a:lvl1pPr algn="l">
              <a:defRPr sz="1400" b="1">
                <a:solidFill>
                  <a:schemeClr val="bg2"/>
                </a:solidFill>
                <a:latin typeface="Meiryo UI" panose="020B0604030504040204" pitchFamily="50" charset="-128"/>
                <a:ea typeface="Meiryo UI" panose="020B0604030504040204" pitchFamily="50" charset="-128"/>
              </a:defRPr>
            </a:lvl1pPr>
          </a:lstStyle>
          <a:p>
            <a:pPr lvl="0"/>
            <a:r>
              <a:rPr kumimoji="1" lang="ja-JP" altLang="en-US"/>
              <a:t>第</a:t>
            </a:r>
            <a:r>
              <a:rPr kumimoji="1" lang="en-US" altLang="ja-JP"/>
              <a:t>1</a:t>
            </a:r>
            <a:r>
              <a:rPr kumimoji="1" lang="ja-JP" altLang="en-US"/>
              <a:t>階層（例：表紙タイトル）</a:t>
            </a:r>
          </a:p>
        </p:txBody>
      </p:sp>
      <p:grpSp>
        <p:nvGrpSpPr>
          <p:cNvPr id="2" name="グループ化 1">
            <a:extLst>
              <a:ext uri="{FF2B5EF4-FFF2-40B4-BE49-F238E27FC236}">
                <a16:creationId xmlns:a16="http://schemas.microsoft.com/office/drawing/2014/main" id="{6736CFC0-A6A1-408C-90D0-5F3C3EDABEFD}"/>
              </a:ext>
            </a:extLst>
          </p:cNvPr>
          <p:cNvGrpSpPr/>
          <p:nvPr userDrawn="1"/>
        </p:nvGrpSpPr>
        <p:grpSpPr>
          <a:xfrm>
            <a:off x="111919" y="216797"/>
            <a:ext cx="10424028" cy="795336"/>
            <a:chOff x="111919" y="216797"/>
            <a:chExt cx="10424028" cy="795336"/>
          </a:xfrm>
        </p:grpSpPr>
        <p:pic>
          <p:nvPicPr>
            <p:cNvPr id="15" name="Picture 11" descr="ç°å¢ç">
              <a:extLst>
                <a:ext uri="{FF2B5EF4-FFF2-40B4-BE49-F238E27FC236}">
                  <a16:creationId xmlns:a16="http://schemas.microsoft.com/office/drawing/2014/main" id="{2BF78C1F-895C-47B9-BFD6-D818DFB88518}"/>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13">
              <a:extLst>
                <a:ext uri="{FF2B5EF4-FFF2-40B4-BE49-F238E27FC236}">
                  <a16:creationId xmlns:a16="http://schemas.microsoft.com/office/drawing/2014/main" id="{4B2D3E9F-0217-41CA-A745-B0B8FBABC286}"/>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tx2">
                <a:lumMod val="75000"/>
              </a:schemeClr>
            </a:solidFill>
            <a:ln>
              <a:noFill/>
            </a:ln>
          </p:spPr>
          <p:txBody>
            <a:bodyPr vert="horz" wrap="square" lIns="0" tIns="0" rIns="0" bIns="0" numCol="1" anchor="t" anchorCtr="0" compatLnSpc="1">
              <a:prstTxWarp prst="textNoShape">
                <a:avLst/>
              </a:prstTxWarp>
            </a:bodyPr>
            <a:lstStyle/>
            <a:p>
              <a:endParaRPr lang="ja-JP" altLang="en-US"/>
            </a:p>
          </p:txBody>
        </p:sp>
        <p:sp>
          <p:nvSpPr>
            <p:cNvPr id="49" name="フリーフォーム: 図形 48">
              <a:extLst>
                <a:ext uri="{FF2B5EF4-FFF2-40B4-BE49-F238E27FC236}">
                  <a16:creationId xmlns:a16="http://schemas.microsoft.com/office/drawing/2014/main" id="{90B7366C-0173-451D-B260-B9E47C44ACBC}"/>
                </a:ext>
              </a:extLst>
            </p:cNvPr>
            <p:cNvSpPr/>
            <p:nvPr userDrawn="1"/>
          </p:nvSpPr>
          <p:spPr>
            <a:xfrm>
              <a:off x="161925" y="536266"/>
              <a:ext cx="9961283" cy="396000"/>
            </a:xfrm>
            <a:custGeom>
              <a:avLst/>
              <a:gdLst>
                <a:gd name="connsiteX0" fmla="*/ 0 w 9946927"/>
                <a:gd name="connsiteY0" fmla="*/ 0 h 396000"/>
                <a:gd name="connsiteX1" fmla="*/ 9554213 w 9946927"/>
                <a:gd name="connsiteY1" fmla="*/ 0 h 396000"/>
                <a:gd name="connsiteX2" fmla="*/ 9575411 w 9946927"/>
                <a:gd name="connsiteY2" fmla="*/ 21375 h 396000"/>
                <a:gd name="connsiteX3" fmla="*/ 9946927 w 9946927"/>
                <a:gd name="connsiteY3" fmla="*/ 396000 h 396000"/>
                <a:gd name="connsiteX4" fmla="*/ 9942003 w 9946927"/>
                <a:gd name="connsiteY4" fmla="*/ 396000 h 396000"/>
                <a:gd name="connsiteX5" fmla="*/ 9848834 w 9946927"/>
                <a:gd name="connsiteY5" fmla="*/ 396000 h 396000"/>
                <a:gd name="connsiteX6" fmla="*/ 9549825 w 9946927"/>
                <a:gd name="connsiteY6" fmla="*/ 396000 h 396000"/>
                <a:gd name="connsiteX7" fmla="*/ 8927381 w 9946927"/>
                <a:gd name="connsiteY7" fmla="*/ 396000 h 396000"/>
                <a:gd name="connsiteX8" fmla="*/ 8458122 w 9946927"/>
                <a:gd name="connsiteY8" fmla="*/ 396000 h 396000"/>
                <a:gd name="connsiteX9" fmla="*/ 7863906 w 9946927"/>
                <a:gd name="connsiteY9" fmla="*/ 396000 h 396000"/>
                <a:gd name="connsiteX10" fmla="*/ 7130032 w 9946927"/>
                <a:gd name="connsiteY10" fmla="*/ 396000 h 396000"/>
                <a:gd name="connsiteX11" fmla="*/ 6241804 w 9946927"/>
                <a:gd name="connsiteY11" fmla="*/ 396000 h 396000"/>
                <a:gd name="connsiteX12" fmla="*/ 5184519 w 9946927"/>
                <a:gd name="connsiteY12" fmla="*/ 396000 h 396000"/>
                <a:gd name="connsiteX13" fmla="*/ 3943480 w 9946927"/>
                <a:gd name="connsiteY13" fmla="*/ 396000 h 396000"/>
                <a:gd name="connsiteX14" fmla="*/ 2503986 w 9946927"/>
                <a:gd name="connsiteY14" fmla="*/ 396000 h 396000"/>
                <a:gd name="connsiteX15" fmla="*/ 851339 w 9946927"/>
                <a:gd name="connsiteY15" fmla="*/ 396000 h 396000"/>
                <a:gd name="connsiteX16" fmla="*/ 777876 w 9946927"/>
                <a:gd name="connsiteY16" fmla="*/ 396000 h 396000"/>
                <a:gd name="connsiteX17" fmla="*/ 603403 w 9946927"/>
                <a:gd name="connsiteY17" fmla="*/ 396000 h 396000"/>
                <a:gd name="connsiteX18" fmla="*/ 263640 w 9946927"/>
                <a:gd name="connsiteY18" fmla="*/ 396000 h 396000"/>
                <a:gd name="connsiteX19" fmla="*/ 208715 w 9946927"/>
                <a:gd name="connsiteY19" fmla="*/ 396000 h 396000"/>
                <a:gd name="connsiteX20" fmla="*/ 0 w 9946927"/>
                <a:gd name="connsiteY20" fmla="*/ 198305 h 396000"/>
                <a:gd name="connsiteX21" fmla="*/ 0 w 9946927"/>
                <a:gd name="connsiteY21" fmla="*/ 29183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946927" h="396000">
                  <a:moveTo>
                    <a:pt x="0" y="0"/>
                  </a:moveTo>
                  <a:lnTo>
                    <a:pt x="9554213" y="0"/>
                  </a:lnTo>
                  <a:lnTo>
                    <a:pt x="9575411" y="21375"/>
                  </a:lnTo>
                  <a:cubicBezTo>
                    <a:pt x="9665779" y="112500"/>
                    <a:pt x="9786271" y="234000"/>
                    <a:pt x="9946927" y="396000"/>
                  </a:cubicBezTo>
                  <a:lnTo>
                    <a:pt x="9942003" y="396000"/>
                  </a:lnTo>
                  <a:lnTo>
                    <a:pt x="9848834" y="396000"/>
                  </a:lnTo>
                  <a:lnTo>
                    <a:pt x="9549825" y="396000"/>
                  </a:lnTo>
                  <a:lnTo>
                    <a:pt x="8927381" y="396000"/>
                  </a:lnTo>
                  <a:lnTo>
                    <a:pt x="8458122" y="396000"/>
                  </a:lnTo>
                  <a:lnTo>
                    <a:pt x="7863906" y="396000"/>
                  </a:lnTo>
                  <a:lnTo>
                    <a:pt x="7130032" y="396000"/>
                  </a:lnTo>
                  <a:lnTo>
                    <a:pt x="6241804" y="396000"/>
                  </a:lnTo>
                  <a:lnTo>
                    <a:pt x="5184519" y="396000"/>
                  </a:lnTo>
                  <a:lnTo>
                    <a:pt x="3943480" y="396000"/>
                  </a:lnTo>
                  <a:lnTo>
                    <a:pt x="2503986" y="396000"/>
                  </a:lnTo>
                  <a:lnTo>
                    <a:pt x="851339" y="396000"/>
                  </a:lnTo>
                  <a:lnTo>
                    <a:pt x="777876" y="396000"/>
                  </a:lnTo>
                  <a:lnTo>
                    <a:pt x="603403" y="396000"/>
                  </a:lnTo>
                  <a:lnTo>
                    <a:pt x="263640" y="396000"/>
                  </a:lnTo>
                  <a:lnTo>
                    <a:pt x="208715" y="396000"/>
                  </a:lnTo>
                  <a:cubicBezTo>
                    <a:pt x="208715" y="396000"/>
                    <a:pt x="208715" y="396000"/>
                    <a:pt x="0" y="198305"/>
                  </a:cubicBezTo>
                  <a:cubicBezTo>
                    <a:pt x="0" y="198305"/>
                    <a:pt x="0" y="198305"/>
                    <a:pt x="0" y="2918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a:extLst>
                <a:ext uri="{FF2B5EF4-FFF2-40B4-BE49-F238E27FC236}">
                  <a16:creationId xmlns:a16="http://schemas.microsoft.com/office/drawing/2014/main" id="{34DB3166-9AB5-43FB-8591-93246638EB08}"/>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D40C9C0E-769C-4D22-A484-B325C7ECE503}"/>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 name="タイトル 1">
            <a:extLst>
              <a:ext uri="{FF2B5EF4-FFF2-40B4-BE49-F238E27FC236}">
                <a16:creationId xmlns:a16="http://schemas.microsoft.com/office/drawing/2014/main" id="{ED4B86B0-3BB3-4009-9A6E-83BD54068242}"/>
              </a:ext>
            </a:extLst>
          </p:cNvPr>
          <p:cNvSpPr>
            <a:spLocks noGrp="1"/>
          </p:cNvSpPr>
          <p:nvPr userDrawn="1">
            <p:ph type="title" hasCustomPrompt="1"/>
          </p:nvPr>
        </p:nvSpPr>
        <p:spPr bwMode="white">
          <a:xfrm>
            <a:off x="161925" y="536266"/>
            <a:ext cx="9288000" cy="396000"/>
          </a:xfrm>
          <a:prstGeom prst="rect">
            <a:avLst/>
          </a:prstGeom>
        </p:spPr>
        <p:txBody>
          <a:bodyPr lIns="252000" tIns="0" rIns="0" bIns="0" anchor="ctr" anchorCtr="0"/>
          <a:lstStyle>
            <a:lvl1pPr algn="l">
              <a:defRPr sz="2400" b="1">
                <a:solidFill>
                  <a:schemeClr val="bg1"/>
                </a:solidFill>
                <a:latin typeface="Meiryo UI" panose="020B0604030504040204" pitchFamily="50" charset="-128"/>
                <a:ea typeface="Meiryo UI" panose="020B0604030504040204" pitchFamily="50" charset="-128"/>
              </a:defRPr>
            </a:lvl1pPr>
          </a:lstStyle>
          <a:p>
            <a:r>
              <a:rPr kumimoji="1" lang="ja-JP" altLang="en-US"/>
              <a:t>ページタイトル</a:t>
            </a:r>
          </a:p>
        </p:txBody>
      </p:sp>
      <p:sp>
        <p:nvSpPr>
          <p:cNvPr id="54" name="コンテンツ プレースホルダー 3">
            <a:extLst>
              <a:ext uri="{FF2B5EF4-FFF2-40B4-BE49-F238E27FC236}">
                <a16:creationId xmlns:a16="http://schemas.microsoft.com/office/drawing/2014/main" id="{F530AFF5-0F75-4301-B416-E2BDE7D4B1D3}"/>
              </a:ext>
            </a:extLst>
          </p:cNvPr>
          <p:cNvSpPr>
            <a:spLocks noGrp="1"/>
          </p:cNvSpPr>
          <p:nvPr userDrawn="1">
            <p:ph sz="quarter" idx="11" hasCustomPrompt="1"/>
          </p:nvPr>
        </p:nvSpPr>
        <p:spPr bwMode="white">
          <a:xfrm>
            <a:off x="161925" y="284266"/>
            <a:ext cx="9288000" cy="252000"/>
          </a:xfrm>
          <a:prstGeom prst="rect">
            <a:avLst/>
          </a:prstGeom>
        </p:spPr>
        <p:txBody>
          <a:bodyPr lIns="252000" tIns="0" rIns="0" bIns="0" anchor="ctr" anchorCtr="0"/>
          <a:lstStyle>
            <a:lvl1pPr algn="l">
              <a:defRPr sz="1400" b="1">
                <a:solidFill>
                  <a:schemeClr val="bg1"/>
                </a:solidFill>
                <a:latin typeface="Meiryo UI" panose="020B0604030504040204" pitchFamily="50" charset="-128"/>
                <a:ea typeface="Meiryo UI" panose="020B0604030504040204" pitchFamily="50" charset="-128"/>
              </a:defRPr>
            </a:lvl1pPr>
          </a:lstStyle>
          <a:p>
            <a:pPr lvl="0"/>
            <a:r>
              <a:rPr kumimoji="1" lang="ja-JP" altLang="en-US"/>
              <a:t>第</a:t>
            </a:r>
            <a:r>
              <a:rPr kumimoji="1" lang="en-US" altLang="ja-JP"/>
              <a:t>2</a:t>
            </a:r>
            <a:r>
              <a:rPr kumimoji="1" lang="ja-JP" altLang="en-US"/>
              <a:t>階層（例：章タイトル）</a:t>
            </a:r>
          </a:p>
        </p:txBody>
      </p:sp>
      <p:sp>
        <p:nvSpPr>
          <p:cNvPr id="19" name="コンテンツ プレースホルダー 3">
            <a:extLst>
              <a:ext uri="{FF2B5EF4-FFF2-40B4-BE49-F238E27FC236}">
                <a16:creationId xmlns:a16="http://schemas.microsoft.com/office/drawing/2014/main" id="{EDF4FE31-3A07-443C-9CD8-C81650AD9D2F}"/>
              </a:ext>
            </a:extLst>
          </p:cNvPr>
          <p:cNvSpPr>
            <a:spLocks noGrp="1"/>
          </p:cNvSpPr>
          <p:nvPr>
            <p:ph sz="quarter" idx="12" hasCustomPrompt="1"/>
          </p:nvPr>
        </p:nvSpPr>
        <p:spPr>
          <a:xfrm>
            <a:off x="161925" y="1110920"/>
            <a:ext cx="10367963" cy="604163"/>
          </a:xfrm>
          <a:prstGeom prst="rect">
            <a:avLst/>
          </a:prstGeom>
          <a:ln w="19050">
            <a:solidFill>
              <a:schemeClr val="tx2"/>
            </a:solidFill>
          </a:ln>
        </p:spPr>
        <p:txBody>
          <a:bodyPr wrap="square" lIns="180000" tIns="180000" rIns="180000" bIns="144000" anchor="t" anchorCtr="0">
            <a:spAutoFit/>
          </a:bodyPr>
          <a:lstStyle>
            <a:lvl1pPr marL="285750" indent="-285750" algn="l">
              <a:lnSpc>
                <a:spcPct val="100000"/>
              </a:lnSpc>
              <a:spcBef>
                <a:spcPts val="600"/>
              </a:spcBef>
              <a:spcAft>
                <a:spcPts val="0"/>
              </a:spcAft>
              <a:buFont typeface="Wingdings" panose="05000000000000000000" pitchFamily="2" charset="2"/>
              <a:buChar char="n"/>
              <a:defRPr sz="1800" b="0">
                <a:solidFill>
                  <a:schemeClr val="tx1"/>
                </a:solidFill>
                <a:latin typeface="Meiryo UI" panose="020B0604030504040204" pitchFamily="50" charset="-128"/>
                <a:ea typeface="Meiryo UI" panose="020B0604030504040204" pitchFamily="50" charset="-128"/>
              </a:defRPr>
            </a:lvl1pPr>
          </a:lstStyle>
          <a:p>
            <a:pPr lvl="0"/>
            <a:r>
              <a:rPr kumimoji="1" lang="ja-JP" altLang="en-US"/>
              <a:t>リードリードリードリードリードリードリードリードリードリードリードリードリードリードリードリードリードリード</a:t>
            </a:r>
          </a:p>
        </p:txBody>
      </p:sp>
    </p:spTree>
    <p:extLst>
      <p:ext uri="{BB962C8B-B14F-4D97-AF65-F5344CB8AC3E}">
        <p14:creationId xmlns:p14="http://schemas.microsoft.com/office/powerpoint/2010/main" val="578145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シンプル">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3FE00A-A374-4293-8C01-F22FC8857B61}"/>
              </a:ext>
            </a:extLst>
          </p:cNvPr>
          <p:cNvSpPr>
            <a:spLocks noGrp="1"/>
          </p:cNvSpPr>
          <p:nvPr userDrawn="1">
            <p:ph type="title" hasCustomPrompt="1"/>
          </p:nvPr>
        </p:nvSpPr>
        <p:spPr>
          <a:xfrm>
            <a:off x="161925" y="189756"/>
            <a:ext cx="9720000" cy="324000"/>
          </a:xfrm>
          <a:prstGeom prst="rect">
            <a:avLst/>
          </a:prstGeom>
        </p:spPr>
        <p:txBody>
          <a:bodyPr lIns="72000" tIns="36000" rIns="0" bIns="0" anchor="ctr" anchorCtr="0"/>
          <a:lstStyle>
            <a:lvl1pPr algn="l">
              <a:defRPr sz="1800" b="1">
                <a:solidFill>
                  <a:schemeClr val="bg2"/>
                </a:solidFill>
                <a:latin typeface="Meiryo UI" panose="020B0604030504040204" pitchFamily="50" charset="-128"/>
                <a:ea typeface="Meiryo UI" panose="020B0604030504040204" pitchFamily="50" charset="-128"/>
              </a:defRPr>
            </a:lvl1pPr>
          </a:lstStyle>
          <a:p>
            <a:r>
              <a:rPr kumimoji="1" lang="ja-JP" altLang="en-US"/>
              <a:t>ページタイトル</a:t>
            </a:r>
          </a:p>
        </p:txBody>
      </p:sp>
      <p:sp>
        <p:nvSpPr>
          <p:cNvPr id="28" name="コンテンツ プレースホルダー 3">
            <a:extLst>
              <a:ext uri="{FF2B5EF4-FFF2-40B4-BE49-F238E27FC236}">
                <a16:creationId xmlns:a16="http://schemas.microsoft.com/office/drawing/2014/main" id="{217043BF-6B11-4540-B78A-D1AECDE4B04F}"/>
              </a:ext>
            </a:extLst>
          </p:cNvPr>
          <p:cNvSpPr>
            <a:spLocks noGrp="1"/>
          </p:cNvSpPr>
          <p:nvPr>
            <p:ph sz="quarter" idx="12" hasCustomPrompt="1"/>
          </p:nvPr>
        </p:nvSpPr>
        <p:spPr>
          <a:xfrm>
            <a:off x="161925" y="585756"/>
            <a:ext cx="10368000" cy="469905"/>
          </a:xfrm>
          <a:prstGeom prst="rect">
            <a:avLst/>
          </a:prstGeom>
          <a:ln w="19050">
            <a:solidFill>
              <a:schemeClr val="tx2"/>
            </a:solidFill>
          </a:ln>
        </p:spPr>
        <p:txBody>
          <a:bodyPr lIns="144000" tIns="144000" rIns="144000" bIns="108000" anchor="t" anchorCtr="0">
            <a:spAutoFit/>
          </a:bodyPr>
          <a:lstStyle>
            <a:lvl1pPr marL="190500" indent="-190500" algn="l">
              <a:lnSpc>
                <a:spcPct val="100000"/>
              </a:lnSpc>
              <a:spcBef>
                <a:spcPts val="600"/>
              </a:spcBef>
              <a:buFont typeface="Wingdings" panose="05000000000000000000" pitchFamily="2" charset="2"/>
              <a:buChar char="n"/>
              <a:defRPr sz="1400" b="0">
                <a:solidFill>
                  <a:schemeClr val="tx1"/>
                </a:solidFill>
                <a:latin typeface="Meiryo UI" panose="020B0604030504040204" pitchFamily="50" charset="-128"/>
                <a:ea typeface="Meiryo UI" panose="020B0604030504040204" pitchFamily="50" charset="-128"/>
              </a:defRPr>
            </a:lvl1pPr>
          </a:lstStyle>
          <a:p>
            <a:pPr lvl="0"/>
            <a:r>
              <a:rPr kumimoji="1" lang="ja-JP" altLang="en-US"/>
              <a:t>リードリードリードリードリードリードリードリードリードリードリードリードリードリードリードリードリードリードリードリードリードリードリードリードリードリード</a:t>
            </a:r>
          </a:p>
        </p:txBody>
      </p:sp>
      <p:cxnSp>
        <p:nvCxnSpPr>
          <p:cNvPr id="13" name="直線コネクタ 12">
            <a:extLst>
              <a:ext uri="{FF2B5EF4-FFF2-40B4-BE49-F238E27FC236}">
                <a16:creationId xmlns:a16="http://schemas.microsoft.com/office/drawing/2014/main" id="{9C3C82BE-DD9A-46A4-A9AA-9E36F501B193}"/>
              </a:ext>
            </a:extLst>
          </p:cNvPr>
          <p:cNvCxnSpPr>
            <a:cxnSpLocks/>
          </p:cNvCxnSpPr>
          <p:nvPr userDrawn="1"/>
        </p:nvCxnSpPr>
        <p:spPr>
          <a:xfrm flipH="1">
            <a:off x="179388" y="503388"/>
            <a:ext cx="10332000" cy="10368"/>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4" name="Picture 11" descr="ç°å¢ç">
            <a:extLst>
              <a:ext uri="{FF2B5EF4-FFF2-40B4-BE49-F238E27FC236}">
                <a16:creationId xmlns:a16="http://schemas.microsoft.com/office/drawing/2014/main" id="{0CF6094D-B943-4965-A2F6-67DD6FF3FF53}"/>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0139629" y="152064"/>
            <a:ext cx="397939" cy="329519"/>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E84D1288-0306-4500-A9D7-D150B7340281}"/>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27433310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予算ポンチ絵">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3FE00A-A374-4293-8C01-F22FC8857B61}"/>
              </a:ext>
            </a:extLst>
          </p:cNvPr>
          <p:cNvSpPr>
            <a:spLocks noGrp="1"/>
          </p:cNvSpPr>
          <p:nvPr>
            <p:ph type="title" hasCustomPrompt="1"/>
          </p:nvPr>
        </p:nvSpPr>
        <p:spPr>
          <a:xfrm>
            <a:off x="161925" y="189756"/>
            <a:ext cx="9612000" cy="324000"/>
          </a:xfrm>
          <a:prstGeom prst="rect">
            <a:avLst/>
          </a:prstGeom>
        </p:spPr>
        <p:txBody>
          <a:bodyPr lIns="72000" tIns="36000" rIns="0" bIns="0" anchor="ctr" anchorCtr="0"/>
          <a:lstStyle>
            <a:lvl1pPr algn="l">
              <a:defRPr sz="1800" b="1">
                <a:solidFill>
                  <a:schemeClr val="bg2"/>
                </a:solidFill>
                <a:latin typeface="Meiryo UI" panose="020B0604030504040204" pitchFamily="50" charset="-128"/>
                <a:ea typeface="Meiryo UI" panose="020B0604030504040204" pitchFamily="50" charset="-128"/>
              </a:defRPr>
            </a:lvl1pPr>
          </a:lstStyle>
          <a:p>
            <a:r>
              <a:rPr kumimoji="1" lang="ja-JP" altLang="en-US"/>
              <a:t>事業名を記入（○○省連携事業）</a:t>
            </a:r>
          </a:p>
        </p:txBody>
      </p:sp>
      <p:pic>
        <p:nvPicPr>
          <p:cNvPr id="11" name="グラフィックス 4">
            <a:extLst>
              <a:ext uri="{FF2B5EF4-FFF2-40B4-BE49-F238E27FC236}">
                <a16:creationId xmlns:a16="http://schemas.microsoft.com/office/drawing/2014/main" id="{3A88E330-170F-4EB6-B0EE-6B45EEBC0B9C}"/>
              </a:ext>
            </a:extLst>
          </p:cNvPr>
          <p:cNvPicPr>
            <a:picLocks/>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161925" y="7020288"/>
            <a:ext cx="10367963" cy="360000"/>
          </a:xfrm>
          <a:prstGeom prst="rect">
            <a:avLst/>
          </a:prstGeom>
          <a:ln>
            <a:noFill/>
          </a:ln>
        </p:spPr>
      </p:pic>
      <p:sp>
        <p:nvSpPr>
          <p:cNvPr id="12" name="テキスト ボックス 11">
            <a:extLst>
              <a:ext uri="{FF2B5EF4-FFF2-40B4-BE49-F238E27FC236}">
                <a16:creationId xmlns:a16="http://schemas.microsoft.com/office/drawing/2014/main" id="{94A05131-CD38-4DAA-A727-2378740DE858}"/>
              </a:ext>
            </a:extLst>
          </p:cNvPr>
          <p:cNvSpPr txBox="1"/>
          <p:nvPr userDrawn="1"/>
        </p:nvSpPr>
        <p:spPr bwMode="white">
          <a:xfrm>
            <a:off x="170408" y="7020288"/>
            <a:ext cx="1164253" cy="360000"/>
          </a:xfrm>
          <a:prstGeom prst="rect">
            <a:avLst/>
          </a:prstGeom>
          <a:noFill/>
        </p:spPr>
        <p:txBody>
          <a:bodyPr wrap="square" lIns="108000" tIns="0" rIns="0" bIns="0" rtlCol="0" anchor="ctr">
            <a:noAutofit/>
          </a:bodyPr>
          <a:lstStyle/>
          <a:p>
            <a:r>
              <a:rPr lang="ja-JP" altLang="en-US" sz="1200" b="1">
                <a:solidFill>
                  <a:schemeClr val="bg1"/>
                </a:solidFill>
                <a:latin typeface="Meiryo UI" panose="020B0604030504040204" pitchFamily="50" charset="-128"/>
                <a:ea typeface="Meiryo UI" panose="020B0604030504040204" pitchFamily="50" charset="-128"/>
              </a:rPr>
              <a:t>お問合せ先：</a:t>
            </a:r>
          </a:p>
        </p:txBody>
      </p:sp>
      <p:sp>
        <p:nvSpPr>
          <p:cNvPr id="15" name="テキスト ボックス 14">
            <a:extLst>
              <a:ext uri="{FF2B5EF4-FFF2-40B4-BE49-F238E27FC236}">
                <a16:creationId xmlns:a16="http://schemas.microsoft.com/office/drawing/2014/main" id="{2BD77E91-C9FE-4338-9D09-008455B00AB5}"/>
              </a:ext>
            </a:extLst>
          </p:cNvPr>
          <p:cNvSpPr txBox="1"/>
          <p:nvPr userDrawn="1"/>
        </p:nvSpPr>
        <p:spPr>
          <a:xfrm>
            <a:off x="159173" y="2395810"/>
            <a:ext cx="5420215" cy="288000"/>
          </a:xfrm>
          <a:prstGeom prst="rect">
            <a:avLst/>
          </a:prstGeom>
          <a:noFill/>
        </p:spPr>
        <p:txBody>
          <a:bodyPr wrap="square" lIns="0" tIns="0" bIns="72000" rtlCol="0" anchor="b" anchorCtr="0">
            <a:noAutofit/>
          </a:bodyPr>
          <a:lstStyle/>
          <a:p>
            <a:r>
              <a:rPr lang="en-US" altLang="ja-JP" sz="1511" b="1">
                <a:solidFill>
                  <a:schemeClr val="bg2"/>
                </a:solidFill>
                <a:latin typeface="Meiryo UI" panose="020B0604030504040204" pitchFamily="50" charset="-128"/>
                <a:ea typeface="Meiryo UI" panose="020B0604030504040204" pitchFamily="50" charset="-128"/>
              </a:rPr>
              <a:t>2. </a:t>
            </a:r>
            <a:r>
              <a:rPr lang="ja-JP" altLang="en-US" sz="1511" b="1">
                <a:solidFill>
                  <a:schemeClr val="bg2"/>
                </a:solidFill>
                <a:latin typeface="Meiryo UI" panose="020B0604030504040204" pitchFamily="50" charset="-128"/>
                <a:ea typeface="Meiryo UI" panose="020B0604030504040204" pitchFamily="50" charset="-128"/>
              </a:rPr>
              <a:t>事業内容</a:t>
            </a:r>
          </a:p>
        </p:txBody>
      </p:sp>
      <p:sp>
        <p:nvSpPr>
          <p:cNvPr id="17" name="テキスト プレースホルダー 37">
            <a:extLst>
              <a:ext uri="{FF2B5EF4-FFF2-40B4-BE49-F238E27FC236}">
                <a16:creationId xmlns:a16="http://schemas.microsoft.com/office/drawing/2014/main" id="{B025C42B-6C2E-46D5-B3BF-74CB50E2240D}"/>
              </a:ext>
            </a:extLst>
          </p:cNvPr>
          <p:cNvSpPr>
            <a:spLocks noGrp="1"/>
          </p:cNvSpPr>
          <p:nvPr>
            <p:ph type="body" sz="quarter" idx="13" hasCustomPrompt="1"/>
          </p:nvPr>
        </p:nvSpPr>
        <p:spPr>
          <a:xfrm>
            <a:off x="1428847" y="6016788"/>
            <a:ext cx="4320000" cy="252000"/>
          </a:xfrm>
        </p:spPr>
        <p:txBody>
          <a:bodyPr lIns="0" tIns="0" rIns="0" bIns="0" anchor="ctr">
            <a:normAutofit/>
          </a:bodyPr>
          <a:lstStyle>
            <a:lvl1pPr marL="0" indent="0" algn="l">
              <a:lnSpc>
                <a:spcPct val="120000"/>
              </a:lnSpc>
              <a:spcBef>
                <a:spcPts val="0"/>
              </a:spcBef>
              <a:buFont typeface="Wingdings" panose="05000000000000000000" pitchFamily="2" charset="2"/>
              <a:buNone/>
              <a:defRPr sz="1295">
                <a:solidFill>
                  <a:schemeClr val="tx1"/>
                </a:solidFill>
                <a:latin typeface="Meiryo UI" panose="020B0604030504040204" pitchFamily="50" charset="-128"/>
                <a:ea typeface="Meiryo UI" panose="020B0604030504040204" pitchFamily="50" charset="-128"/>
              </a:defRPr>
            </a:lvl1pPr>
          </a:lstStyle>
          <a:p>
            <a:pPr lvl="0"/>
            <a:r>
              <a:rPr kumimoji="1" lang="ja-JP" altLang="en-US"/>
              <a:t>赤色の吹出しに示した選択肢の中から選択して記載</a:t>
            </a:r>
            <a:endParaRPr kumimoji="1" lang="en-US" altLang="ja-JP"/>
          </a:p>
        </p:txBody>
      </p:sp>
      <p:sp>
        <p:nvSpPr>
          <p:cNvPr id="18" name="テキスト プレースホルダー 37">
            <a:extLst>
              <a:ext uri="{FF2B5EF4-FFF2-40B4-BE49-F238E27FC236}">
                <a16:creationId xmlns:a16="http://schemas.microsoft.com/office/drawing/2014/main" id="{E3E103C1-FA4F-413B-B322-F7A71AB7D111}"/>
              </a:ext>
            </a:extLst>
          </p:cNvPr>
          <p:cNvSpPr>
            <a:spLocks noGrp="1"/>
          </p:cNvSpPr>
          <p:nvPr>
            <p:ph type="body" sz="quarter" idx="14" hasCustomPrompt="1"/>
          </p:nvPr>
        </p:nvSpPr>
        <p:spPr>
          <a:xfrm>
            <a:off x="161925" y="2681570"/>
            <a:ext cx="5417463" cy="2840112"/>
          </a:xfrm>
        </p:spPr>
        <p:txBody>
          <a:bodyPr lIns="0" tIns="72000" rIns="0" bIns="0" anchor="t">
            <a:noAutofit/>
          </a:bodyPr>
          <a:lstStyle>
            <a:lvl1pPr marL="0" indent="0" algn="l">
              <a:lnSpc>
                <a:spcPct val="120000"/>
              </a:lnSpc>
              <a:spcBef>
                <a:spcPts val="0"/>
              </a:spcBef>
              <a:buFont typeface="Arial" panose="020B0604020202020204" pitchFamily="34" charset="0"/>
              <a:buNone/>
              <a:defRPr sz="1200">
                <a:solidFill>
                  <a:schemeClr val="tx1"/>
                </a:solidFill>
                <a:latin typeface="Meiryo UI" panose="020B0604030504040204" pitchFamily="50" charset="-128"/>
                <a:ea typeface="Meiryo UI" panose="020B0604030504040204" pitchFamily="50" charset="-128"/>
              </a:defRPr>
            </a:lvl1pPr>
          </a:lstStyle>
          <a:p>
            <a:pPr lvl="0"/>
            <a:r>
              <a:rPr kumimoji="1" lang="ja-JP" altLang="en-US"/>
              <a:t>事業内容を説明</a:t>
            </a:r>
            <a:endParaRPr kumimoji="1" lang="en-US" altLang="ja-JP"/>
          </a:p>
        </p:txBody>
      </p:sp>
      <p:sp>
        <p:nvSpPr>
          <p:cNvPr id="19" name="テキスト プレースホルダー 37">
            <a:extLst>
              <a:ext uri="{FF2B5EF4-FFF2-40B4-BE49-F238E27FC236}">
                <a16:creationId xmlns:a16="http://schemas.microsoft.com/office/drawing/2014/main" id="{6F2F8E83-D6AE-4DFB-A6DE-B46846AD141C}"/>
              </a:ext>
            </a:extLst>
          </p:cNvPr>
          <p:cNvSpPr>
            <a:spLocks noGrp="1"/>
          </p:cNvSpPr>
          <p:nvPr>
            <p:ph type="body" sz="quarter" idx="15" hasCustomPrompt="1"/>
          </p:nvPr>
        </p:nvSpPr>
        <p:spPr>
          <a:xfrm>
            <a:off x="1300696" y="1362747"/>
            <a:ext cx="9216000" cy="720000"/>
          </a:xfrm>
        </p:spPr>
        <p:txBody>
          <a:bodyPr lIns="108000" tIns="36000" rIns="0" bIns="0" anchor="t" anchorCtr="0">
            <a:noAutofit/>
          </a:bodyPr>
          <a:lstStyle>
            <a:lvl1pPr marL="246728" indent="-246728" algn="l">
              <a:lnSpc>
                <a:spcPct val="120000"/>
              </a:lnSpc>
              <a:spcBef>
                <a:spcPts val="0"/>
              </a:spcBef>
              <a:buFont typeface="+mj-ea"/>
              <a:buAutoNum type="circleNumDbPlain"/>
              <a:defRPr sz="1200">
                <a:solidFill>
                  <a:schemeClr val="tx1"/>
                </a:solidFill>
                <a:latin typeface="Meiryo UI" panose="020B0604030504040204" pitchFamily="50" charset="-128"/>
                <a:ea typeface="Meiryo UI" panose="020B0604030504040204" pitchFamily="50" charset="-128"/>
              </a:defRPr>
            </a:lvl1pPr>
          </a:lstStyle>
          <a:p>
            <a:pPr lvl="0"/>
            <a:r>
              <a:rPr kumimoji="1" lang="ja-JP" altLang="en-US"/>
              <a:t>事業の目的を箇条書きで記載。</a:t>
            </a:r>
            <a:endParaRPr kumimoji="1" lang="en-US" altLang="ja-JP"/>
          </a:p>
          <a:p>
            <a:pPr lvl="0"/>
            <a:r>
              <a:rPr kumimoji="1" lang="ja-JP" altLang="en-US"/>
              <a:t>　</a:t>
            </a:r>
            <a:endParaRPr kumimoji="1" lang="en-US" altLang="ja-JP"/>
          </a:p>
          <a:p>
            <a:pPr lvl="0"/>
            <a:r>
              <a:rPr kumimoji="1" lang="ja-JP" altLang="en-US"/>
              <a:t>　</a:t>
            </a:r>
          </a:p>
          <a:p>
            <a:pPr lvl="0"/>
            <a:endParaRPr kumimoji="1" lang="en-US" altLang="ja-JP"/>
          </a:p>
        </p:txBody>
      </p:sp>
      <p:cxnSp>
        <p:nvCxnSpPr>
          <p:cNvPr id="20" name="直線コネクタ 19">
            <a:extLst>
              <a:ext uri="{FF2B5EF4-FFF2-40B4-BE49-F238E27FC236}">
                <a16:creationId xmlns:a16="http://schemas.microsoft.com/office/drawing/2014/main" id="{575E979F-E9D2-4856-B687-9C1FF17E73ED}"/>
              </a:ext>
            </a:extLst>
          </p:cNvPr>
          <p:cNvCxnSpPr/>
          <p:nvPr userDrawn="1"/>
        </p:nvCxnSpPr>
        <p:spPr>
          <a:xfrm flipV="1">
            <a:off x="1300696" y="1362747"/>
            <a:ext cx="0" cy="72000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7EAAD990-8616-4EFB-8C8F-39F44D2719A7}"/>
              </a:ext>
            </a:extLst>
          </p:cNvPr>
          <p:cNvSpPr txBox="1"/>
          <p:nvPr userDrawn="1"/>
        </p:nvSpPr>
        <p:spPr>
          <a:xfrm>
            <a:off x="161925" y="1542747"/>
            <a:ext cx="1138771" cy="360000"/>
          </a:xfrm>
          <a:prstGeom prst="rect">
            <a:avLst/>
          </a:prstGeom>
          <a:noFill/>
        </p:spPr>
        <p:txBody>
          <a:bodyPr wrap="square" lIns="0" tIns="0" rIns="0" bIns="0" rtlCol="0" anchor="ctr">
            <a:noAutofit/>
          </a:bodyPr>
          <a:lstStyle/>
          <a:p>
            <a:r>
              <a:rPr lang="en-US" altLang="ja-JP" sz="1511" b="1">
                <a:solidFill>
                  <a:schemeClr val="bg2"/>
                </a:solidFill>
                <a:latin typeface="Meiryo UI" panose="020B0604030504040204" pitchFamily="50" charset="-128"/>
                <a:ea typeface="Meiryo UI" panose="020B0604030504040204" pitchFamily="50" charset="-128"/>
              </a:rPr>
              <a:t>1. </a:t>
            </a:r>
            <a:r>
              <a:rPr lang="ja-JP" altLang="en-US" sz="1511" b="1">
                <a:solidFill>
                  <a:schemeClr val="bg2"/>
                </a:solidFill>
                <a:latin typeface="Meiryo UI" panose="020B0604030504040204" pitchFamily="50" charset="-128"/>
                <a:ea typeface="Meiryo UI" panose="020B0604030504040204" pitchFamily="50" charset="-128"/>
              </a:rPr>
              <a:t>事業目的</a:t>
            </a:r>
          </a:p>
        </p:txBody>
      </p:sp>
      <p:sp>
        <p:nvSpPr>
          <p:cNvPr id="22" name="テキスト プレースホルダー 36">
            <a:extLst>
              <a:ext uri="{FF2B5EF4-FFF2-40B4-BE49-F238E27FC236}">
                <a16:creationId xmlns:a16="http://schemas.microsoft.com/office/drawing/2014/main" id="{6B374390-D51B-435B-BC83-E2B9C6EF2D83}"/>
              </a:ext>
            </a:extLst>
          </p:cNvPr>
          <p:cNvSpPr>
            <a:spLocks noGrp="1"/>
          </p:cNvSpPr>
          <p:nvPr>
            <p:ph type="body" sz="quarter" idx="24" hasCustomPrompt="1"/>
          </p:nvPr>
        </p:nvSpPr>
        <p:spPr bwMode="white">
          <a:xfrm>
            <a:off x="1220099" y="7020288"/>
            <a:ext cx="9288000" cy="360000"/>
          </a:xfrm>
        </p:spPr>
        <p:txBody>
          <a:bodyPr lIns="0" tIns="18000" rIns="108000" bIns="0" anchor="ctr">
            <a:noAutofit/>
          </a:bodyPr>
          <a:lstStyle>
            <a:lvl1pPr marL="0" indent="0" algn="l">
              <a:buNone/>
              <a:defRPr sz="1200" b="1">
                <a:solidFill>
                  <a:schemeClr val="bg1"/>
                </a:solidFill>
                <a:latin typeface="Meiryo UI" panose="020B0604030504040204" pitchFamily="50" charset="-128"/>
                <a:ea typeface="Meiryo UI" panose="020B0604030504040204" pitchFamily="50" charset="-128"/>
              </a:defRPr>
            </a:lvl1pPr>
          </a:lstStyle>
          <a:p>
            <a:pPr lvl="0"/>
            <a:r>
              <a:rPr kumimoji="1" lang="ja-JP" altLang="en-US"/>
              <a:t>問合せ先を記載</a:t>
            </a:r>
          </a:p>
        </p:txBody>
      </p:sp>
      <p:sp>
        <p:nvSpPr>
          <p:cNvPr id="23" name="テキスト ボックス 22">
            <a:extLst>
              <a:ext uri="{FF2B5EF4-FFF2-40B4-BE49-F238E27FC236}">
                <a16:creationId xmlns:a16="http://schemas.microsoft.com/office/drawing/2014/main" id="{3300BF32-8B86-43CF-9624-64796ABDAC3D}"/>
              </a:ext>
            </a:extLst>
          </p:cNvPr>
          <p:cNvSpPr txBox="1"/>
          <p:nvPr userDrawn="1"/>
        </p:nvSpPr>
        <p:spPr>
          <a:xfrm>
            <a:off x="436257" y="6016788"/>
            <a:ext cx="972000" cy="252000"/>
          </a:xfrm>
          <a:prstGeom prst="rect">
            <a:avLst/>
          </a:prstGeom>
          <a:noFill/>
        </p:spPr>
        <p:txBody>
          <a:bodyPr wrap="none" lIns="0" tIns="0" rIns="0" bIns="0" rtlCol="0" anchor="ctr">
            <a:noAutofit/>
          </a:bodyPr>
          <a:lstStyle/>
          <a:p>
            <a:pPr algn="dist"/>
            <a:r>
              <a:rPr lang="ja-JP" altLang="en-US" sz="1295">
                <a:solidFill>
                  <a:schemeClr val="tx1"/>
                </a:solidFill>
                <a:latin typeface="Meiryo UI" panose="020B0604030504040204" pitchFamily="50" charset="-128"/>
                <a:ea typeface="Meiryo UI" panose="020B0604030504040204" pitchFamily="50" charset="-128"/>
              </a:rPr>
              <a:t>■事業形態：</a:t>
            </a:r>
          </a:p>
        </p:txBody>
      </p:sp>
      <p:sp>
        <p:nvSpPr>
          <p:cNvPr id="24" name="テキスト プレースホルダー 37">
            <a:extLst>
              <a:ext uri="{FF2B5EF4-FFF2-40B4-BE49-F238E27FC236}">
                <a16:creationId xmlns:a16="http://schemas.microsoft.com/office/drawing/2014/main" id="{31F24937-C017-44CE-9CF8-846D2BCE722E}"/>
              </a:ext>
            </a:extLst>
          </p:cNvPr>
          <p:cNvSpPr>
            <a:spLocks noGrp="1"/>
          </p:cNvSpPr>
          <p:nvPr>
            <p:ph type="body" sz="quarter" idx="27" hasCustomPrompt="1"/>
          </p:nvPr>
        </p:nvSpPr>
        <p:spPr>
          <a:xfrm>
            <a:off x="1428847" y="6302538"/>
            <a:ext cx="4320000" cy="252000"/>
          </a:xfrm>
        </p:spPr>
        <p:txBody>
          <a:bodyPr lIns="0" tIns="0" rIns="0" bIns="0" anchor="ctr">
            <a:normAutofit/>
          </a:bodyPr>
          <a:lstStyle>
            <a:lvl1pPr marL="0" indent="0" algn="l">
              <a:lnSpc>
                <a:spcPct val="120000"/>
              </a:lnSpc>
              <a:spcBef>
                <a:spcPts val="0"/>
              </a:spcBef>
              <a:buFont typeface="Wingdings" panose="05000000000000000000" pitchFamily="2" charset="2"/>
              <a:buNone/>
              <a:defRPr sz="1295">
                <a:solidFill>
                  <a:schemeClr val="tx1"/>
                </a:solidFill>
                <a:latin typeface="Meiryo UI" panose="020B0604030504040204" pitchFamily="50" charset="-128"/>
                <a:ea typeface="Meiryo UI" panose="020B0604030504040204" pitchFamily="50" charset="-128"/>
              </a:defRPr>
            </a:lvl1pPr>
          </a:lstStyle>
          <a:p>
            <a:pPr lvl="0"/>
            <a:r>
              <a:rPr kumimoji="1" lang="ja-JP" altLang="en-US"/>
              <a:t>橙色の吹出しに示した選択肢の中から選択して記載</a:t>
            </a:r>
          </a:p>
        </p:txBody>
      </p:sp>
      <p:sp>
        <p:nvSpPr>
          <p:cNvPr id="25" name="テキスト プレースホルダー 37">
            <a:extLst>
              <a:ext uri="{FF2B5EF4-FFF2-40B4-BE49-F238E27FC236}">
                <a16:creationId xmlns:a16="http://schemas.microsoft.com/office/drawing/2014/main" id="{ABBEB580-4D48-42D5-8B77-AE5AFC4BFD24}"/>
              </a:ext>
            </a:extLst>
          </p:cNvPr>
          <p:cNvSpPr>
            <a:spLocks noGrp="1"/>
          </p:cNvSpPr>
          <p:nvPr>
            <p:ph type="body" sz="quarter" idx="28" hasCustomPrompt="1"/>
          </p:nvPr>
        </p:nvSpPr>
        <p:spPr>
          <a:xfrm>
            <a:off x="1428847" y="6588288"/>
            <a:ext cx="4320000" cy="252000"/>
          </a:xfrm>
        </p:spPr>
        <p:txBody>
          <a:bodyPr lIns="0" tIns="0" rIns="0" bIns="0" anchor="ctr">
            <a:normAutofit/>
          </a:bodyPr>
          <a:lstStyle>
            <a:lvl1pPr marL="0" indent="0" algn="l">
              <a:lnSpc>
                <a:spcPct val="120000"/>
              </a:lnSpc>
              <a:spcBef>
                <a:spcPts val="0"/>
              </a:spcBef>
              <a:buFont typeface="Wingdings" panose="05000000000000000000" pitchFamily="2" charset="2"/>
              <a:buNone/>
              <a:defRPr sz="1295">
                <a:solidFill>
                  <a:schemeClr val="tx1"/>
                </a:solidFill>
                <a:latin typeface="Meiryo UI" panose="020B0604030504040204" pitchFamily="50" charset="-128"/>
                <a:ea typeface="Meiryo UI" panose="020B0604030504040204" pitchFamily="50" charset="-128"/>
              </a:defRPr>
            </a:lvl1pPr>
          </a:lstStyle>
          <a:p>
            <a:pPr lvl="0"/>
            <a:r>
              <a:rPr kumimoji="1" lang="ja-JP" altLang="en-US"/>
              <a:t>令和２年度～令和○年度（予定）　と記載</a:t>
            </a:r>
          </a:p>
        </p:txBody>
      </p:sp>
      <p:sp>
        <p:nvSpPr>
          <p:cNvPr id="26" name="テキスト ボックス 25">
            <a:extLst>
              <a:ext uri="{FF2B5EF4-FFF2-40B4-BE49-F238E27FC236}">
                <a16:creationId xmlns:a16="http://schemas.microsoft.com/office/drawing/2014/main" id="{0CA0E264-5881-41CB-8BC4-C831A2A4DFEB}"/>
              </a:ext>
            </a:extLst>
          </p:cNvPr>
          <p:cNvSpPr txBox="1"/>
          <p:nvPr userDrawn="1"/>
        </p:nvSpPr>
        <p:spPr>
          <a:xfrm>
            <a:off x="436257" y="6588288"/>
            <a:ext cx="972000" cy="252000"/>
          </a:xfrm>
          <a:prstGeom prst="rect">
            <a:avLst/>
          </a:prstGeom>
          <a:noFill/>
        </p:spPr>
        <p:txBody>
          <a:bodyPr wrap="none" lIns="0" tIns="0" rIns="0" bIns="0" rtlCol="0" anchor="ctr">
            <a:noAutofit/>
          </a:bodyPr>
          <a:lstStyle/>
          <a:p>
            <a:pPr algn="dist"/>
            <a:r>
              <a:rPr lang="ja-JP" altLang="en-US" sz="1295">
                <a:solidFill>
                  <a:schemeClr val="tx1"/>
                </a:solidFill>
                <a:latin typeface="Meiryo UI" panose="020B0604030504040204" pitchFamily="50" charset="-128"/>
                <a:ea typeface="Meiryo UI" panose="020B0604030504040204" pitchFamily="50" charset="-128"/>
              </a:rPr>
              <a:t>■実施期間：</a:t>
            </a:r>
          </a:p>
        </p:txBody>
      </p:sp>
      <p:cxnSp>
        <p:nvCxnSpPr>
          <p:cNvPr id="27" name="直線コネクタ 26">
            <a:extLst>
              <a:ext uri="{FF2B5EF4-FFF2-40B4-BE49-F238E27FC236}">
                <a16:creationId xmlns:a16="http://schemas.microsoft.com/office/drawing/2014/main" id="{49DD02CD-CB82-437F-852D-57086C0391BD}"/>
              </a:ext>
            </a:extLst>
          </p:cNvPr>
          <p:cNvCxnSpPr>
            <a:cxnSpLocks/>
          </p:cNvCxnSpPr>
          <p:nvPr userDrawn="1"/>
        </p:nvCxnSpPr>
        <p:spPr>
          <a:xfrm flipH="1">
            <a:off x="159173" y="493020"/>
            <a:ext cx="10352215" cy="20736"/>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テキスト プレースホルダー 37">
            <a:extLst>
              <a:ext uri="{FF2B5EF4-FFF2-40B4-BE49-F238E27FC236}">
                <a16:creationId xmlns:a16="http://schemas.microsoft.com/office/drawing/2014/main" id="{8F4CACCF-DF59-40E0-8B22-3CC88D955CF8}"/>
              </a:ext>
            </a:extLst>
          </p:cNvPr>
          <p:cNvSpPr>
            <a:spLocks noGrp="1"/>
          </p:cNvSpPr>
          <p:nvPr>
            <p:ph type="body" sz="quarter" idx="17" hasCustomPrompt="1"/>
          </p:nvPr>
        </p:nvSpPr>
        <p:spPr>
          <a:xfrm>
            <a:off x="159172" y="493020"/>
            <a:ext cx="9647759" cy="324000"/>
          </a:xfrm>
        </p:spPr>
        <p:txBody>
          <a:bodyPr lIns="0" tIns="0" rIns="0" bIns="0" anchor="ctr" anchorCtr="0">
            <a:normAutofit/>
          </a:bodyPr>
          <a:lstStyle>
            <a:lvl1pPr marL="0" indent="0" algn="r">
              <a:lnSpc>
                <a:spcPct val="120000"/>
              </a:lnSpc>
              <a:spcBef>
                <a:spcPts val="0"/>
              </a:spcBef>
              <a:buFont typeface="Arial" panose="020B0604020202020204" pitchFamily="34" charset="0"/>
              <a:buNone/>
              <a:defRPr sz="1295">
                <a:solidFill>
                  <a:schemeClr val="tx1"/>
                </a:solidFill>
                <a:latin typeface="Meiryo UI" panose="020B0604030504040204" pitchFamily="50" charset="-128"/>
                <a:ea typeface="Meiryo UI" panose="020B0604030504040204" pitchFamily="50" charset="-128"/>
              </a:defRPr>
            </a:lvl1pPr>
          </a:lstStyle>
          <a:p>
            <a:pPr lvl="0"/>
            <a:r>
              <a:rPr kumimoji="1" lang="en-US" altLang="ja-JP"/>
              <a:t>【</a:t>
            </a:r>
            <a:r>
              <a:rPr kumimoji="1" lang="ja-JP" altLang="en-US"/>
              <a:t>令和２年度要求額 </a:t>
            </a:r>
            <a:r>
              <a:rPr kumimoji="1" lang="en-US" altLang="ja-JP"/>
              <a:t>0,000</a:t>
            </a:r>
            <a:r>
              <a:rPr kumimoji="1" lang="ja-JP" altLang="en-US"/>
              <a:t>百万円（</a:t>
            </a:r>
            <a:r>
              <a:rPr kumimoji="1" lang="en-US" altLang="ja-JP"/>
              <a:t>0,000</a:t>
            </a:r>
            <a:r>
              <a:rPr kumimoji="1" lang="ja-JP" altLang="en-US"/>
              <a:t>百万円）</a:t>
            </a:r>
            <a:r>
              <a:rPr kumimoji="1" lang="en-US" altLang="ja-JP"/>
              <a:t>】</a:t>
            </a:r>
          </a:p>
        </p:txBody>
      </p:sp>
      <p:cxnSp>
        <p:nvCxnSpPr>
          <p:cNvPr id="30" name="直線コネクタ 29">
            <a:extLst>
              <a:ext uri="{FF2B5EF4-FFF2-40B4-BE49-F238E27FC236}">
                <a16:creationId xmlns:a16="http://schemas.microsoft.com/office/drawing/2014/main" id="{EC97E369-E6B0-4356-818A-927158B52DA6}"/>
              </a:ext>
            </a:extLst>
          </p:cNvPr>
          <p:cNvCxnSpPr/>
          <p:nvPr userDrawn="1"/>
        </p:nvCxnSpPr>
        <p:spPr>
          <a:xfrm>
            <a:off x="161925" y="2681570"/>
            <a:ext cx="5400000"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32" name="テキスト プレースホルダー 37">
            <a:extLst>
              <a:ext uri="{FF2B5EF4-FFF2-40B4-BE49-F238E27FC236}">
                <a16:creationId xmlns:a16="http://schemas.microsoft.com/office/drawing/2014/main" id="{05AEDB54-2F1F-4D55-B5C5-B02A1E6CADAB}"/>
              </a:ext>
            </a:extLst>
          </p:cNvPr>
          <p:cNvSpPr>
            <a:spLocks noGrp="1"/>
          </p:cNvSpPr>
          <p:nvPr>
            <p:ph type="body" sz="quarter" idx="29" hasCustomPrompt="1"/>
          </p:nvPr>
        </p:nvSpPr>
        <p:spPr>
          <a:xfrm>
            <a:off x="6007116" y="2681570"/>
            <a:ext cx="4522771" cy="4140000"/>
          </a:xfrm>
        </p:spPr>
        <p:txBody>
          <a:bodyPr lIns="0" tIns="72000" rIns="0" bIns="0" anchor="t">
            <a:noAutofit/>
          </a:bodyPr>
          <a:lstStyle>
            <a:lvl1pPr marL="0" indent="0" algn="l">
              <a:lnSpc>
                <a:spcPct val="120000"/>
              </a:lnSpc>
              <a:spcBef>
                <a:spcPts val="0"/>
              </a:spcBef>
              <a:buFont typeface="Arial" panose="020B0604020202020204" pitchFamily="34" charset="0"/>
              <a:buNone/>
              <a:defRPr sz="1200">
                <a:solidFill>
                  <a:schemeClr val="tx1"/>
                </a:solidFill>
                <a:latin typeface="Meiryo UI" panose="020B0604030504040204" pitchFamily="50" charset="-128"/>
                <a:ea typeface="Meiryo UI" panose="020B0604030504040204" pitchFamily="50" charset="-128"/>
              </a:defRPr>
            </a:lvl1pPr>
          </a:lstStyle>
          <a:p>
            <a:pPr lvl="0"/>
            <a:r>
              <a:rPr kumimoji="1" lang="ja-JP" altLang="en-US"/>
              <a:t>図・写真等を交えつつ、このスペースに納まるよう記述</a:t>
            </a:r>
          </a:p>
        </p:txBody>
      </p:sp>
      <p:cxnSp>
        <p:nvCxnSpPr>
          <p:cNvPr id="33" name="直線コネクタ 32">
            <a:extLst>
              <a:ext uri="{FF2B5EF4-FFF2-40B4-BE49-F238E27FC236}">
                <a16:creationId xmlns:a16="http://schemas.microsoft.com/office/drawing/2014/main" id="{93ABC200-7A3B-4D6E-9A7A-DD056E784D0D}"/>
              </a:ext>
            </a:extLst>
          </p:cNvPr>
          <p:cNvCxnSpPr/>
          <p:nvPr userDrawn="1"/>
        </p:nvCxnSpPr>
        <p:spPr>
          <a:xfrm>
            <a:off x="5993888" y="2681570"/>
            <a:ext cx="4536000"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9DABB4ED-B7E1-4C29-AC71-063748A973FB}"/>
              </a:ext>
            </a:extLst>
          </p:cNvPr>
          <p:cNvSpPr txBox="1"/>
          <p:nvPr userDrawn="1"/>
        </p:nvSpPr>
        <p:spPr>
          <a:xfrm>
            <a:off x="436256" y="6302538"/>
            <a:ext cx="972000" cy="252000"/>
          </a:xfrm>
          <a:prstGeom prst="rect">
            <a:avLst/>
          </a:prstGeom>
          <a:noFill/>
        </p:spPr>
        <p:txBody>
          <a:bodyPr wrap="none" lIns="0" tIns="0" rIns="0" bIns="0" rtlCol="0" anchor="ctr">
            <a:noAutofit/>
          </a:bodyPr>
          <a:lstStyle/>
          <a:p>
            <a:pPr algn="dist" defTabSz="179388">
              <a:tabLst/>
            </a:pPr>
            <a:r>
              <a:rPr lang="ja-JP" altLang="en-US" sz="1295">
                <a:solidFill>
                  <a:schemeClr val="tx1"/>
                </a:solidFill>
                <a:latin typeface="Meiryo UI" panose="020B0604030504040204" pitchFamily="50" charset="-128"/>
                <a:ea typeface="Meiryo UI" panose="020B0604030504040204" pitchFamily="50" charset="-128"/>
              </a:rPr>
              <a:t>■　　　　　　：</a:t>
            </a:r>
          </a:p>
        </p:txBody>
      </p:sp>
      <p:sp>
        <p:nvSpPr>
          <p:cNvPr id="35" name="テキスト ボックス 34">
            <a:extLst>
              <a:ext uri="{FF2B5EF4-FFF2-40B4-BE49-F238E27FC236}">
                <a16:creationId xmlns:a16="http://schemas.microsoft.com/office/drawing/2014/main" id="{B52C3A3B-D331-4FA9-B49C-4CE55D8902BF}"/>
              </a:ext>
            </a:extLst>
          </p:cNvPr>
          <p:cNvSpPr txBox="1"/>
          <p:nvPr userDrawn="1"/>
        </p:nvSpPr>
        <p:spPr>
          <a:xfrm>
            <a:off x="159173" y="5637164"/>
            <a:ext cx="5600215" cy="288000"/>
          </a:xfrm>
          <a:prstGeom prst="rect">
            <a:avLst/>
          </a:prstGeom>
          <a:noFill/>
        </p:spPr>
        <p:txBody>
          <a:bodyPr wrap="square" lIns="0" tIns="0" bIns="72000" rtlCol="0" anchor="b" anchorCtr="0">
            <a:noAutofit/>
          </a:bodyPr>
          <a:lstStyle/>
          <a:p>
            <a:r>
              <a:rPr lang="en-US" altLang="ja-JP" sz="1511" b="1">
                <a:solidFill>
                  <a:schemeClr val="bg2"/>
                </a:solidFill>
                <a:latin typeface="Meiryo UI" panose="020B0604030504040204" pitchFamily="50" charset="-128"/>
                <a:ea typeface="Meiryo UI" panose="020B0604030504040204" pitchFamily="50" charset="-128"/>
              </a:rPr>
              <a:t>3. </a:t>
            </a:r>
            <a:r>
              <a:rPr lang="ja-JP" altLang="en-US" sz="1511" b="1">
                <a:solidFill>
                  <a:schemeClr val="bg2"/>
                </a:solidFill>
                <a:latin typeface="Meiryo UI" panose="020B0604030504040204" pitchFamily="50" charset="-128"/>
                <a:ea typeface="Meiryo UI" panose="020B0604030504040204" pitchFamily="50" charset="-128"/>
              </a:rPr>
              <a:t>事業スキーム</a:t>
            </a:r>
          </a:p>
        </p:txBody>
      </p:sp>
      <p:cxnSp>
        <p:nvCxnSpPr>
          <p:cNvPr id="36" name="直線コネクタ 35">
            <a:extLst>
              <a:ext uri="{FF2B5EF4-FFF2-40B4-BE49-F238E27FC236}">
                <a16:creationId xmlns:a16="http://schemas.microsoft.com/office/drawing/2014/main" id="{E1BEDD27-520F-4457-AAA7-263233F32CAB}"/>
              </a:ext>
            </a:extLst>
          </p:cNvPr>
          <p:cNvCxnSpPr/>
          <p:nvPr userDrawn="1"/>
        </p:nvCxnSpPr>
        <p:spPr>
          <a:xfrm>
            <a:off x="179388" y="5925164"/>
            <a:ext cx="5580000"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pic>
        <p:nvPicPr>
          <p:cNvPr id="37" name="グラフィックス 4">
            <a:extLst>
              <a:ext uri="{FF2B5EF4-FFF2-40B4-BE49-F238E27FC236}">
                <a16:creationId xmlns:a16="http://schemas.microsoft.com/office/drawing/2014/main" id="{716B933F-57EE-4D45-A154-8C5C4C4E1984}"/>
              </a:ext>
            </a:extLst>
          </p:cNvPr>
          <p:cNvPicPr>
            <a:picLocks/>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61924" y="890697"/>
            <a:ext cx="10367961" cy="360000"/>
          </a:xfrm>
          <a:prstGeom prst="rect">
            <a:avLst/>
          </a:prstGeom>
          <a:ln>
            <a:noFill/>
          </a:ln>
        </p:spPr>
      </p:pic>
      <p:sp>
        <p:nvSpPr>
          <p:cNvPr id="38" name="テキスト プレースホルダー 36">
            <a:extLst>
              <a:ext uri="{FF2B5EF4-FFF2-40B4-BE49-F238E27FC236}">
                <a16:creationId xmlns:a16="http://schemas.microsoft.com/office/drawing/2014/main" id="{5A2EDDF3-3029-44F5-ADC4-AAC9B3CDA9BD}"/>
              </a:ext>
            </a:extLst>
          </p:cNvPr>
          <p:cNvSpPr>
            <a:spLocks noGrp="1"/>
          </p:cNvSpPr>
          <p:nvPr>
            <p:ph type="body" sz="quarter" idx="16" hasCustomPrompt="1"/>
          </p:nvPr>
        </p:nvSpPr>
        <p:spPr>
          <a:xfrm>
            <a:off x="161925" y="890696"/>
            <a:ext cx="10349461" cy="360000"/>
          </a:xfrm>
        </p:spPr>
        <p:txBody>
          <a:bodyPr lIns="108000" tIns="36000" rIns="108000" bIns="0" anchor="ctr">
            <a:noAutofit/>
          </a:bodyPr>
          <a:lstStyle>
            <a:lvl1pPr marL="0" indent="0" algn="l">
              <a:buNone/>
              <a:defRPr sz="1400" b="1">
                <a:solidFill>
                  <a:schemeClr val="bg2"/>
                </a:solidFill>
                <a:latin typeface="Meiryo UI" panose="020B0604030504040204" pitchFamily="50" charset="-128"/>
                <a:ea typeface="Meiryo UI" panose="020B0604030504040204" pitchFamily="50" charset="-128"/>
              </a:defRPr>
            </a:lvl1pPr>
          </a:lstStyle>
          <a:p>
            <a:pPr lvl="0"/>
            <a:r>
              <a:rPr kumimoji="1" lang="ja-JP" altLang="en-US"/>
              <a:t>事業のポイントを簡潔に記載</a:t>
            </a:r>
          </a:p>
        </p:txBody>
      </p:sp>
      <p:pic>
        <p:nvPicPr>
          <p:cNvPr id="8" name="Picture 11" descr="ç°å¢ç">
            <a:extLst>
              <a:ext uri="{FF2B5EF4-FFF2-40B4-BE49-F238E27FC236}">
                <a16:creationId xmlns:a16="http://schemas.microsoft.com/office/drawing/2014/main" id="{E4524634-FD36-4E22-9D09-12B514CD191F}"/>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9806931" y="146434"/>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プレースホルダー 36">
            <a:extLst>
              <a:ext uri="{FF2B5EF4-FFF2-40B4-BE49-F238E27FC236}">
                <a16:creationId xmlns:a16="http://schemas.microsoft.com/office/drawing/2014/main" id="{9B97E414-CE64-463C-8703-5E74B265F930}"/>
              </a:ext>
            </a:extLst>
          </p:cNvPr>
          <p:cNvSpPr>
            <a:spLocks noGrp="1"/>
          </p:cNvSpPr>
          <p:nvPr>
            <p:ph type="body" sz="quarter" idx="12" hasCustomPrompt="1"/>
          </p:nvPr>
        </p:nvSpPr>
        <p:spPr>
          <a:xfrm>
            <a:off x="6259117" y="2395810"/>
            <a:ext cx="4248000" cy="288000"/>
          </a:xfrm>
        </p:spPr>
        <p:txBody>
          <a:bodyPr lIns="0" tIns="0" rIns="0" bIns="72000" anchor="b" anchorCtr="0">
            <a:normAutofit/>
          </a:bodyPr>
          <a:lstStyle>
            <a:lvl1pPr marL="0" indent="0" algn="l">
              <a:buNone/>
              <a:defRPr sz="1511" b="1">
                <a:solidFill>
                  <a:schemeClr val="bg2"/>
                </a:solidFill>
                <a:latin typeface="Meiryo UI" panose="020B0604030504040204" pitchFamily="50" charset="-128"/>
                <a:ea typeface="Meiryo UI" panose="020B0604030504040204" pitchFamily="50" charset="-128"/>
                <a:cs typeface="Arial" panose="020B0604020202020204" pitchFamily="34" charset="0"/>
              </a:defRPr>
            </a:lvl1pPr>
          </a:lstStyle>
          <a:p>
            <a:pPr lvl="0"/>
            <a:r>
              <a:rPr kumimoji="1" lang="ja-JP" altLang="en-US"/>
              <a:t>補助対象、支援対象の例、事業イメージ </a:t>
            </a:r>
            <a:r>
              <a:rPr kumimoji="1" lang="en-US" altLang="ja-JP"/>
              <a:t>etc.</a:t>
            </a:r>
            <a:endParaRPr kumimoji="1" lang="ja-JP" altLang="en-US"/>
          </a:p>
        </p:txBody>
      </p:sp>
      <p:sp>
        <p:nvSpPr>
          <p:cNvPr id="39" name="テキスト ボックス 38">
            <a:extLst>
              <a:ext uri="{FF2B5EF4-FFF2-40B4-BE49-F238E27FC236}">
                <a16:creationId xmlns:a16="http://schemas.microsoft.com/office/drawing/2014/main" id="{44AB8DD7-62C0-4DA8-85A3-8FFC2554F26A}"/>
              </a:ext>
            </a:extLst>
          </p:cNvPr>
          <p:cNvSpPr txBox="1"/>
          <p:nvPr userDrawn="1"/>
        </p:nvSpPr>
        <p:spPr>
          <a:xfrm>
            <a:off x="6007117" y="2395810"/>
            <a:ext cx="4500000" cy="288000"/>
          </a:xfrm>
          <a:prstGeom prst="rect">
            <a:avLst/>
          </a:prstGeom>
          <a:noFill/>
        </p:spPr>
        <p:txBody>
          <a:bodyPr wrap="square" lIns="0" tIns="0" bIns="72000" rtlCol="0" anchor="b" anchorCtr="0">
            <a:noAutofit/>
          </a:bodyPr>
          <a:lstStyle/>
          <a:p>
            <a:pPr algn="l"/>
            <a:r>
              <a:rPr lang="en-US" altLang="ja-JP" sz="1511" b="1">
                <a:solidFill>
                  <a:schemeClr val="bg2"/>
                </a:solidFill>
                <a:latin typeface="Meiryo UI" panose="020B0604030504040204" pitchFamily="50" charset="-128"/>
                <a:ea typeface="Meiryo UI" panose="020B0604030504040204" pitchFamily="50" charset="-128"/>
              </a:rPr>
              <a:t>4. </a:t>
            </a:r>
          </a:p>
        </p:txBody>
      </p:sp>
      <p:sp>
        <p:nvSpPr>
          <p:cNvPr id="31" name="テキスト プレースホルダー 37">
            <a:extLst>
              <a:ext uri="{FF2B5EF4-FFF2-40B4-BE49-F238E27FC236}">
                <a16:creationId xmlns:a16="http://schemas.microsoft.com/office/drawing/2014/main" id="{8DAEC8DB-209D-4346-BBA0-580F33B624E7}"/>
              </a:ext>
            </a:extLst>
          </p:cNvPr>
          <p:cNvSpPr>
            <a:spLocks noGrp="1"/>
          </p:cNvSpPr>
          <p:nvPr>
            <p:ph type="body" sz="quarter" idx="30" hasCustomPrompt="1"/>
          </p:nvPr>
        </p:nvSpPr>
        <p:spPr>
          <a:xfrm>
            <a:off x="614422" y="6302538"/>
            <a:ext cx="684000" cy="252000"/>
          </a:xfrm>
        </p:spPr>
        <p:txBody>
          <a:bodyPr lIns="0" tIns="0" rIns="0" bIns="0" anchor="ctr" anchorCtr="0">
            <a:noAutofit/>
          </a:bodyPr>
          <a:lstStyle>
            <a:lvl1pPr marL="0" indent="0" algn="l">
              <a:lnSpc>
                <a:spcPct val="120000"/>
              </a:lnSpc>
              <a:spcBef>
                <a:spcPts val="0"/>
              </a:spcBef>
              <a:buFont typeface="Arial" panose="020B0604020202020204" pitchFamily="34" charset="0"/>
              <a:buNone/>
              <a:defRPr sz="1200">
                <a:solidFill>
                  <a:schemeClr val="tx1"/>
                </a:solidFill>
                <a:latin typeface="Meiryo UI" panose="020B0604030504040204" pitchFamily="50" charset="-128"/>
                <a:ea typeface="Meiryo UI" panose="020B0604030504040204" pitchFamily="50" charset="-128"/>
              </a:defRPr>
            </a:lvl1pPr>
          </a:lstStyle>
          <a:p>
            <a:pPr lvl="0"/>
            <a:r>
              <a:rPr kumimoji="1" lang="ja-JP" altLang="en-US"/>
              <a:t>選　　　 択</a:t>
            </a:r>
            <a:endParaRPr kumimoji="1" lang="en-US" altLang="ja-JP"/>
          </a:p>
        </p:txBody>
      </p:sp>
    </p:spTree>
    <p:extLst>
      <p:ext uri="{BB962C8B-B14F-4D97-AF65-F5344CB8AC3E}">
        <p14:creationId xmlns:p14="http://schemas.microsoft.com/office/powerpoint/2010/main" val="34346153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F33A39-73E7-49E0-BF4C-2CE0E2DB7091}"/>
              </a:ext>
            </a:extLst>
          </p:cNvPr>
          <p:cNvSpPr/>
          <p:nvPr userDrawn="1"/>
        </p:nvSpPr>
        <p:spPr>
          <a:xfrm>
            <a:off x="395906" y="395837"/>
            <a:ext cx="9900000" cy="6768000"/>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a:solidFill>
                <a:schemeClr val="tx1"/>
              </a:solidFill>
            </a:endParaRPr>
          </a:p>
        </p:txBody>
      </p:sp>
      <p:pic>
        <p:nvPicPr>
          <p:cNvPr id="17" name="Picture 2">
            <a:extLst>
              <a:ext uri="{FF2B5EF4-FFF2-40B4-BE49-F238E27FC236}">
                <a16:creationId xmlns:a16="http://schemas.microsoft.com/office/drawing/2014/main" id="{763CBD03-2A6D-45D7-9768-1358FBBD1C8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376554" y="3439579"/>
            <a:ext cx="1938704" cy="68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3197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通常">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84E94A25-457B-4C69-BCBB-B6E75CF3EAE9}"/>
              </a:ext>
            </a:extLst>
          </p:cNvPr>
          <p:cNvGrpSpPr/>
          <p:nvPr userDrawn="1"/>
        </p:nvGrpSpPr>
        <p:grpSpPr>
          <a:xfrm>
            <a:off x="111919" y="216797"/>
            <a:ext cx="10424028" cy="795336"/>
            <a:chOff x="111919" y="216797"/>
            <a:chExt cx="10424028" cy="795336"/>
          </a:xfrm>
        </p:grpSpPr>
        <p:pic>
          <p:nvPicPr>
            <p:cNvPr id="12" name="Picture 11" descr="ç°å¢ç">
              <a:extLst>
                <a:ext uri="{FF2B5EF4-FFF2-40B4-BE49-F238E27FC236}">
                  <a16:creationId xmlns:a16="http://schemas.microsoft.com/office/drawing/2014/main" id="{07D0D304-6149-4CE8-9131-6501AD8C4DBA}"/>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13">
              <a:extLst>
                <a:ext uri="{FF2B5EF4-FFF2-40B4-BE49-F238E27FC236}">
                  <a16:creationId xmlns:a16="http://schemas.microsoft.com/office/drawing/2014/main" id="{9C11AADA-214E-4AA2-A50B-CB0C5BCCD0BD}"/>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bg2"/>
            </a:solidFill>
            <a:ln>
              <a:noFill/>
            </a:ln>
          </p:spPr>
          <p:txBody>
            <a:bodyPr vert="horz" wrap="square" lIns="0" tIns="0" rIns="0" bIns="0" numCol="1" anchor="t" anchorCtr="0" compatLnSpc="1">
              <a:prstTxWarp prst="textNoShape">
                <a:avLst/>
              </a:prstTxWarp>
            </a:bodyPr>
            <a:lstStyle/>
            <a:p>
              <a:endParaRPr lang="ja-JP" altLang="en-US"/>
            </a:p>
          </p:txBody>
        </p:sp>
        <p:cxnSp>
          <p:nvCxnSpPr>
            <p:cNvPr id="14" name="直線コネクタ 13">
              <a:extLst>
                <a:ext uri="{FF2B5EF4-FFF2-40B4-BE49-F238E27FC236}">
                  <a16:creationId xmlns:a16="http://schemas.microsoft.com/office/drawing/2014/main" id="{C3EA7B83-0BC5-41C6-B977-EBF87258066E}"/>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DCF51C44-4554-4691-96EB-AB4829C3282E}"/>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タイトル 1">
            <a:extLst>
              <a:ext uri="{FF2B5EF4-FFF2-40B4-BE49-F238E27FC236}">
                <a16:creationId xmlns:a16="http://schemas.microsoft.com/office/drawing/2014/main" id="{353FE00A-A374-4293-8C01-F22FC8857B61}"/>
              </a:ext>
            </a:extLst>
          </p:cNvPr>
          <p:cNvSpPr>
            <a:spLocks noGrp="1"/>
          </p:cNvSpPr>
          <p:nvPr userDrawn="1">
            <p:ph type="title" hasCustomPrompt="1"/>
          </p:nvPr>
        </p:nvSpPr>
        <p:spPr bwMode="white">
          <a:xfrm>
            <a:off x="161925" y="284266"/>
            <a:ext cx="9288000" cy="648000"/>
          </a:xfrm>
          <a:prstGeom prst="rect">
            <a:avLst/>
          </a:prstGeom>
        </p:spPr>
        <p:txBody>
          <a:bodyPr lIns="252000" tIns="36000" rIns="0" bIns="0" anchor="ctr" anchorCtr="0"/>
          <a:lstStyle>
            <a:lvl1pPr algn="l">
              <a:defRPr sz="2800" b="1">
                <a:solidFill>
                  <a:schemeClr val="bg1"/>
                </a:solidFill>
                <a:latin typeface="Meiryo UI" panose="020B0604030504040204" pitchFamily="50" charset="-128"/>
                <a:ea typeface="Meiryo UI" panose="020B0604030504040204" pitchFamily="50" charset="-128"/>
              </a:defRPr>
            </a:lvl1pPr>
          </a:lstStyle>
          <a:p>
            <a:r>
              <a:rPr kumimoji="1" lang="ja-JP" altLang="en-US"/>
              <a:t>ページタイトル</a:t>
            </a:r>
          </a:p>
        </p:txBody>
      </p:sp>
      <p:sp>
        <p:nvSpPr>
          <p:cNvPr id="28" name="コンテンツ プレースホルダー 3">
            <a:extLst>
              <a:ext uri="{FF2B5EF4-FFF2-40B4-BE49-F238E27FC236}">
                <a16:creationId xmlns:a16="http://schemas.microsoft.com/office/drawing/2014/main" id="{217043BF-6B11-4540-B78A-D1AECDE4B04F}"/>
              </a:ext>
            </a:extLst>
          </p:cNvPr>
          <p:cNvSpPr>
            <a:spLocks noGrp="1"/>
          </p:cNvSpPr>
          <p:nvPr userDrawn="1">
            <p:ph sz="quarter" idx="12" hasCustomPrompt="1"/>
          </p:nvPr>
        </p:nvSpPr>
        <p:spPr>
          <a:xfrm>
            <a:off x="161925" y="1110920"/>
            <a:ext cx="10367963" cy="604163"/>
          </a:xfrm>
          <a:prstGeom prst="rect">
            <a:avLst/>
          </a:prstGeom>
          <a:ln w="19050">
            <a:solidFill>
              <a:schemeClr val="tx2"/>
            </a:solidFill>
          </a:ln>
        </p:spPr>
        <p:txBody>
          <a:bodyPr wrap="square" lIns="180000" tIns="180000" rIns="180000" bIns="144000" anchor="t" anchorCtr="0">
            <a:spAutoFit/>
          </a:bodyPr>
          <a:lstStyle>
            <a:lvl1pPr marL="285750" indent="-285750" algn="l">
              <a:lnSpc>
                <a:spcPct val="100000"/>
              </a:lnSpc>
              <a:spcBef>
                <a:spcPts val="600"/>
              </a:spcBef>
              <a:spcAft>
                <a:spcPts val="0"/>
              </a:spcAft>
              <a:buFont typeface="Wingdings" panose="05000000000000000000" pitchFamily="2" charset="2"/>
              <a:buChar char="n"/>
              <a:defRPr sz="1800" b="0">
                <a:solidFill>
                  <a:schemeClr val="tx1"/>
                </a:solidFill>
                <a:latin typeface="Meiryo UI" panose="020B0604030504040204" pitchFamily="50" charset="-128"/>
                <a:ea typeface="Meiryo UI" panose="020B0604030504040204" pitchFamily="50" charset="-128"/>
              </a:defRPr>
            </a:lvl1pPr>
          </a:lstStyle>
          <a:p>
            <a:pPr lvl="0"/>
            <a:r>
              <a:rPr kumimoji="1" lang="ja-JP" altLang="en-US"/>
              <a:t>リードリードリードリードリードリードリードリードリードリードリードリードリードリードリードリードリードリード</a:t>
            </a:r>
          </a:p>
        </p:txBody>
      </p:sp>
      <p:sp>
        <p:nvSpPr>
          <p:cNvPr id="10" name="テキスト ボックス 9">
            <a:extLst>
              <a:ext uri="{FF2B5EF4-FFF2-40B4-BE49-F238E27FC236}">
                <a16:creationId xmlns:a16="http://schemas.microsoft.com/office/drawing/2014/main" id="{7520773C-E087-4FC7-A90E-8421A85140B2}"/>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901665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階層あり">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8FD50C7F-9ACA-4B30-8C3B-E73A326DFDE0}"/>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a:latin typeface="Arial" panose="020B0604020202020204" pitchFamily="34" charset="0"/>
              <a:ea typeface="メイリオ" panose="020B0604030504040204" pitchFamily="50" charset="-128"/>
              <a:cs typeface="Arial" panose="020B0604020202020204" pitchFamily="34" charset="0"/>
            </a:endParaRPr>
          </a:p>
        </p:txBody>
      </p:sp>
      <p:sp>
        <p:nvSpPr>
          <p:cNvPr id="53" name="コンテンツ プレースホルダー 3">
            <a:extLst>
              <a:ext uri="{FF2B5EF4-FFF2-40B4-BE49-F238E27FC236}">
                <a16:creationId xmlns:a16="http://schemas.microsoft.com/office/drawing/2014/main" id="{7038EB8A-9FB3-4B3E-A554-367E9CB41E9D}"/>
              </a:ext>
            </a:extLst>
          </p:cNvPr>
          <p:cNvSpPr>
            <a:spLocks noGrp="1"/>
          </p:cNvSpPr>
          <p:nvPr userDrawn="1">
            <p:ph sz="quarter" idx="10" hasCustomPrompt="1"/>
          </p:nvPr>
        </p:nvSpPr>
        <p:spPr>
          <a:xfrm>
            <a:off x="161925" y="32266"/>
            <a:ext cx="9288000" cy="252000"/>
          </a:xfrm>
          <a:prstGeom prst="rect">
            <a:avLst/>
          </a:prstGeom>
        </p:spPr>
        <p:txBody>
          <a:bodyPr lIns="0" tIns="0" rIns="0" bIns="0" anchor="ctr" anchorCtr="0"/>
          <a:lstStyle>
            <a:lvl1pPr algn="l">
              <a:defRPr sz="1400" b="1">
                <a:solidFill>
                  <a:schemeClr val="bg2"/>
                </a:solidFill>
                <a:latin typeface="Meiryo UI" panose="020B0604030504040204" pitchFamily="50" charset="-128"/>
                <a:ea typeface="Meiryo UI" panose="020B0604030504040204" pitchFamily="50" charset="-128"/>
              </a:defRPr>
            </a:lvl1pPr>
          </a:lstStyle>
          <a:p>
            <a:pPr lvl="0"/>
            <a:r>
              <a:rPr kumimoji="1" lang="ja-JP" altLang="en-US"/>
              <a:t>第</a:t>
            </a:r>
            <a:r>
              <a:rPr kumimoji="1" lang="en-US" altLang="ja-JP"/>
              <a:t>1</a:t>
            </a:r>
            <a:r>
              <a:rPr kumimoji="1" lang="ja-JP" altLang="en-US"/>
              <a:t>階層（例：表紙タイトル）</a:t>
            </a:r>
          </a:p>
        </p:txBody>
      </p:sp>
      <p:grpSp>
        <p:nvGrpSpPr>
          <p:cNvPr id="2" name="グループ化 1">
            <a:extLst>
              <a:ext uri="{FF2B5EF4-FFF2-40B4-BE49-F238E27FC236}">
                <a16:creationId xmlns:a16="http://schemas.microsoft.com/office/drawing/2014/main" id="{6736CFC0-A6A1-408C-90D0-5F3C3EDABEFD}"/>
              </a:ext>
            </a:extLst>
          </p:cNvPr>
          <p:cNvGrpSpPr/>
          <p:nvPr userDrawn="1"/>
        </p:nvGrpSpPr>
        <p:grpSpPr>
          <a:xfrm>
            <a:off x="111919" y="216797"/>
            <a:ext cx="10424028" cy="795336"/>
            <a:chOff x="111919" y="216797"/>
            <a:chExt cx="10424028" cy="795336"/>
          </a:xfrm>
        </p:grpSpPr>
        <p:pic>
          <p:nvPicPr>
            <p:cNvPr id="15" name="Picture 11" descr="ç°å¢ç">
              <a:extLst>
                <a:ext uri="{FF2B5EF4-FFF2-40B4-BE49-F238E27FC236}">
                  <a16:creationId xmlns:a16="http://schemas.microsoft.com/office/drawing/2014/main" id="{2BF78C1F-895C-47B9-BFD6-D818DFB88518}"/>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956006" y="300775"/>
              <a:ext cx="579941" cy="559908"/>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13">
              <a:extLst>
                <a:ext uri="{FF2B5EF4-FFF2-40B4-BE49-F238E27FC236}">
                  <a16:creationId xmlns:a16="http://schemas.microsoft.com/office/drawing/2014/main" id="{4B2D3E9F-0217-41CA-A745-B0B8FBABC286}"/>
                </a:ext>
              </a:extLst>
            </p:cNvPr>
            <p:cNvSpPr>
              <a:spLocks/>
            </p:cNvSpPr>
            <p:nvPr userDrawn="1"/>
          </p:nvSpPr>
          <p:spPr bwMode="auto">
            <a:xfrm>
              <a:off x="161925" y="284266"/>
              <a:ext cx="10274355" cy="648000"/>
            </a:xfrm>
            <a:custGeom>
              <a:avLst/>
              <a:gdLst>
                <a:gd name="T0" fmla="*/ 38 w 1868"/>
                <a:gd name="T1" fmla="*/ 118 h 118"/>
                <a:gd name="T2" fmla="*/ 48 w 1868"/>
                <a:gd name="T3" fmla="*/ 118 h 118"/>
                <a:gd name="T4" fmla="*/ 155 w 1868"/>
                <a:gd name="T5" fmla="*/ 118 h 118"/>
                <a:gd name="T6" fmla="*/ 1811 w 1868"/>
                <a:gd name="T7" fmla="*/ 118 h 118"/>
                <a:gd name="T8" fmla="*/ 1694 w 1868"/>
                <a:gd name="T9" fmla="*/ 0 h 118"/>
                <a:gd name="T10" fmla="*/ 12 w 1868"/>
                <a:gd name="T11" fmla="*/ 0 h 118"/>
                <a:gd name="T12" fmla="*/ 12 w 1868"/>
                <a:gd name="T13" fmla="*/ 0 h 118"/>
                <a:gd name="T14" fmla="*/ 3 w 1868"/>
                <a:gd name="T15" fmla="*/ 3 h 118"/>
                <a:gd name="T16" fmla="*/ 0 w 1868"/>
                <a:gd name="T17" fmla="*/ 9 h 118"/>
                <a:gd name="T18" fmla="*/ 0 w 1868"/>
                <a:gd name="T19" fmla="*/ 82 h 118"/>
                <a:gd name="T20" fmla="*/ 38 w 1868"/>
                <a:gd name="T21" fmla="*/ 118 h 118"/>
                <a:gd name="T22" fmla="*/ 38 w 1868"/>
                <a:gd name="T2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8" h="118">
                  <a:moveTo>
                    <a:pt x="38" y="118"/>
                  </a:moveTo>
                  <a:cubicBezTo>
                    <a:pt x="48" y="118"/>
                    <a:pt x="48" y="118"/>
                    <a:pt x="48" y="118"/>
                  </a:cubicBezTo>
                  <a:cubicBezTo>
                    <a:pt x="155" y="118"/>
                    <a:pt x="155" y="118"/>
                    <a:pt x="155" y="118"/>
                  </a:cubicBezTo>
                  <a:cubicBezTo>
                    <a:pt x="1868" y="118"/>
                    <a:pt x="1811" y="118"/>
                    <a:pt x="1811" y="118"/>
                  </a:cubicBezTo>
                  <a:cubicBezTo>
                    <a:pt x="1694" y="0"/>
                    <a:pt x="1694" y="0"/>
                    <a:pt x="1694" y="0"/>
                  </a:cubicBezTo>
                  <a:cubicBezTo>
                    <a:pt x="12" y="0"/>
                    <a:pt x="12" y="0"/>
                    <a:pt x="12" y="0"/>
                  </a:cubicBezTo>
                  <a:cubicBezTo>
                    <a:pt x="12" y="0"/>
                    <a:pt x="12" y="0"/>
                    <a:pt x="12" y="0"/>
                  </a:cubicBezTo>
                  <a:cubicBezTo>
                    <a:pt x="8" y="0"/>
                    <a:pt x="5" y="2"/>
                    <a:pt x="3" y="3"/>
                  </a:cubicBezTo>
                  <a:cubicBezTo>
                    <a:pt x="0" y="9"/>
                    <a:pt x="0" y="9"/>
                    <a:pt x="0" y="9"/>
                  </a:cubicBezTo>
                  <a:cubicBezTo>
                    <a:pt x="0" y="82"/>
                    <a:pt x="0" y="82"/>
                    <a:pt x="0" y="82"/>
                  </a:cubicBezTo>
                  <a:cubicBezTo>
                    <a:pt x="38" y="118"/>
                    <a:pt x="38" y="118"/>
                    <a:pt x="38" y="118"/>
                  </a:cubicBezTo>
                  <a:cubicBezTo>
                    <a:pt x="38" y="118"/>
                    <a:pt x="38" y="118"/>
                    <a:pt x="38" y="118"/>
                  </a:cubicBezTo>
                  <a:close/>
                </a:path>
              </a:pathLst>
            </a:custGeom>
            <a:solidFill>
              <a:schemeClr val="tx2">
                <a:lumMod val="75000"/>
              </a:schemeClr>
            </a:solidFill>
            <a:ln>
              <a:noFill/>
            </a:ln>
          </p:spPr>
          <p:txBody>
            <a:bodyPr vert="horz" wrap="square" lIns="0" tIns="0" rIns="0" bIns="0" numCol="1" anchor="t" anchorCtr="0" compatLnSpc="1">
              <a:prstTxWarp prst="textNoShape">
                <a:avLst/>
              </a:prstTxWarp>
            </a:bodyPr>
            <a:lstStyle/>
            <a:p>
              <a:endParaRPr lang="ja-JP" altLang="en-US"/>
            </a:p>
          </p:txBody>
        </p:sp>
        <p:sp>
          <p:nvSpPr>
            <p:cNvPr id="49" name="フリーフォーム: 図形 48">
              <a:extLst>
                <a:ext uri="{FF2B5EF4-FFF2-40B4-BE49-F238E27FC236}">
                  <a16:creationId xmlns:a16="http://schemas.microsoft.com/office/drawing/2014/main" id="{90B7366C-0173-451D-B260-B9E47C44ACBC}"/>
                </a:ext>
              </a:extLst>
            </p:cNvPr>
            <p:cNvSpPr/>
            <p:nvPr userDrawn="1"/>
          </p:nvSpPr>
          <p:spPr>
            <a:xfrm>
              <a:off x="161925" y="536266"/>
              <a:ext cx="9961283" cy="396000"/>
            </a:xfrm>
            <a:custGeom>
              <a:avLst/>
              <a:gdLst>
                <a:gd name="connsiteX0" fmla="*/ 0 w 9946927"/>
                <a:gd name="connsiteY0" fmla="*/ 0 h 396000"/>
                <a:gd name="connsiteX1" fmla="*/ 9554213 w 9946927"/>
                <a:gd name="connsiteY1" fmla="*/ 0 h 396000"/>
                <a:gd name="connsiteX2" fmla="*/ 9575411 w 9946927"/>
                <a:gd name="connsiteY2" fmla="*/ 21375 h 396000"/>
                <a:gd name="connsiteX3" fmla="*/ 9946927 w 9946927"/>
                <a:gd name="connsiteY3" fmla="*/ 396000 h 396000"/>
                <a:gd name="connsiteX4" fmla="*/ 9942003 w 9946927"/>
                <a:gd name="connsiteY4" fmla="*/ 396000 h 396000"/>
                <a:gd name="connsiteX5" fmla="*/ 9848834 w 9946927"/>
                <a:gd name="connsiteY5" fmla="*/ 396000 h 396000"/>
                <a:gd name="connsiteX6" fmla="*/ 9549825 w 9946927"/>
                <a:gd name="connsiteY6" fmla="*/ 396000 h 396000"/>
                <a:gd name="connsiteX7" fmla="*/ 8927381 w 9946927"/>
                <a:gd name="connsiteY7" fmla="*/ 396000 h 396000"/>
                <a:gd name="connsiteX8" fmla="*/ 8458122 w 9946927"/>
                <a:gd name="connsiteY8" fmla="*/ 396000 h 396000"/>
                <a:gd name="connsiteX9" fmla="*/ 7863906 w 9946927"/>
                <a:gd name="connsiteY9" fmla="*/ 396000 h 396000"/>
                <a:gd name="connsiteX10" fmla="*/ 7130032 w 9946927"/>
                <a:gd name="connsiteY10" fmla="*/ 396000 h 396000"/>
                <a:gd name="connsiteX11" fmla="*/ 6241804 w 9946927"/>
                <a:gd name="connsiteY11" fmla="*/ 396000 h 396000"/>
                <a:gd name="connsiteX12" fmla="*/ 5184519 w 9946927"/>
                <a:gd name="connsiteY12" fmla="*/ 396000 h 396000"/>
                <a:gd name="connsiteX13" fmla="*/ 3943480 w 9946927"/>
                <a:gd name="connsiteY13" fmla="*/ 396000 h 396000"/>
                <a:gd name="connsiteX14" fmla="*/ 2503986 w 9946927"/>
                <a:gd name="connsiteY14" fmla="*/ 396000 h 396000"/>
                <a:gd name="connsiteX15" fmla="*/ 851339 w 9946927"/>
                <a:gd name="connsiteY15" fmla="*/ 396000 h 396000"/>
                <a:gd name="connsiteX16" fmla="*/ 777876 w 9946927"/>
                <a:gd name="connsiteY16" fmla="*/ 396000 h 396000"/>
                <a:gd name="connsiteX17" fmla="*/ 603403 w 9946927"/>
                <a:gd name="connsiteY17" fmla="*/ 396000 h 396000"/>
                <a:gd name="connsiteX18" fmla="*/ 263640 w 9946927"/>
                <a:gd name="connsiteY18" fmla="*/ 396000 h 396000"/>
                <a:gd name="connsiteX19" fmla="*/ 208715 w 9946927"/>
                <a:gd name="connsiteY19" fmla="*/ 396000 h 396000"/>
                <a:gd name="connsiteX20" fmla="*/ 0 w 9946927"/>
                <a:gd name="connsiteY20" fmla="*/ 198305 h 396000"/>
                <a:gd name="connsiteX21" fmla="*/ 0 w 9946927"/>
                <a:gd name="connsiteY21" fmla="*/ 29183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946927" h="396000">
                  <a:moveTo>
                    <a:pt x="0" y="0"/>
                  </a:moveTo>
                  <a:lnTo>
                    <a:pt x="9554213" y="0"/>
                  </a:lnTo>
                  <a:lnTo>
                    <a:pt x="9575411" y="21375"/>
                  </a:lnTo>
                  <a:cubicBezTo>
                    <a:pt x="9665779" y="112500"/>
                    <a:pt x="9786271" y="234000"/>
                    <a:pt x="9946927" y="396000"/>
                  </a:cubicBezTo>
                  <a:lnTo>
                    <a:pt x="9942003" y="396000"/>
                  </a:lnTo>
                  <a:lnTo>
                    <a:pt x="9848834" y="396000"/>
                  </a:lnTo>
                  <a:lnTo>
                    <a:pt x="9549825" y="396000"/>
                  </a:lnTo>
                  <a:lnTo>
                    <a:pt x="8927381" y="396000"/>
                  </a:lnTo>
                  <a:lnTo>
                    <a:pt x="8458122" y="396000"/>
                  </a:lnTo>
                  <a:lnTo>
                    <a:pt x="7863906" y="396000"/>
                  </a:lnTo>
                  <a:lnTo>
                    <a:pt x="7130032" y="396000"/>
                  </a:lnTo>
                  <a:lnTo>
                    <a:pt x="6241804" y="396000"/>
                  </a:lnTo>
                  <a:lnTo>
                    <a:pt x="5184519" y="396000"/>
                  </a:lnTo>
                  <a:lnTo>
                    <a:pt x="3943480" y="396000"/>
                  </a:lnTo>
                  <a:lnTo>
                    <a:pt x="2503986" y="396000"/>
                  </a:lnTo>
                  <a:lnTo>
                    <a:pt x="851339" y="396000"/>
                  </a:lnTo>
                  <a:lnTo>
                    <a:pt x="777876" y="396000"/>
                  </a:lnTo>
                  <a:lnTo>
                    <a:pt x="603403" y="396000"/>
                  </a:lnTo>
                  <a:lnTo>
                    <a:pt x="263640" y="396000"/>
                  </a:lnTo>
                  <a:lnTo>
                    <a:pt x="208715" y="396000"/>
                  </a:lnTo>
                  <a:cubicBezTo>
                    <a:pt x="208715" y="396000"/>
                    <a:pt x="208715" y="396000"/>
                    <a:pt x="0" y="198305"/>
                  </a:cubicBezTo>
                  <a:cubicBezTo>
                    <a:pt x="0" y="198305"/>
                    <a:pt x="0" y="198305"/>
                    <a:pt x="0" y="2918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a:extLst>
                <a:ext uri="{FF2B5EF4-FFF2-40B4-BE49-F238E27FC236}">
                  <a16:creationId xmlns:a16="http://schemas.microsoft.com/office/drawing/2014/main" id="{34DB3166-9AB5-43FB-8591-93246638EB08}"/>
                </a:ext>
              </a:extLst>
            </p:cNvPr>
            <p:cNvCxnSpPr>
              <a:cxnSpLocks/>
            </p:cNvCxnSpPr>
            <p:nvPr userDrawn="1"/>
          </p:nvCxnSpPr>
          <p:spPr>
            <a:xfrm>
              <a:off x="9408319" y="216797"/>
              <a:ext cx="786701" cy="7786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D40C9C0E-769C-4D22-A484-B325C7ECE503}"/>
                </a:ext>
              </a:extLst>
            </p:cNvPr>
            <p:cNvCxnSpPr>
              <a:cxnSpLocks/>
            </p:cNvCxnSpPr>
            <p:nvPr userDrawn="1"/>
          </p:nvCxnSpPr>
          <p:spPr>
            <a:xfrm>
              <a:off x="111919" y="681139"/>
              <a:ext cx="345281" cy="330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 name="タイトル 1">
            <a:extLst>
              <a:ext uri="{FF2B5EF4-FFF2-40B4-BE49-F238E27FC236}">
                <a16:creationId xmlns:a16="http://schemas.microsoft.com/office/drawing/2014/main" id="{ED4B86B0-3BB3-4009-9A6E-83BD54068242}"/>
              </a:ext>
            </a:extLst>
          </p:cNvPr>
          <p:cNvSpPr>
            <a:spLocks noGrp="1"/>
          </p:cNvSpPr>
          <p:nvPr userDrawn="1">
            <p:ph type="title" hasCustomPrompt="1"/>
          </p:nvPr>
        </p:nvSpPr>
        <p:spPr bwMode="white">
          <a:xfrm>
            <a:off x="161925" y="536266"/>
            <a:ext cx="9288000" cy="396000"/>
          </a:xfrm>
          <a:prstGeom prst="rect">
            <a:avLst/>
          </a:prstGeom>
        </p:spPr>
        <p:txBody>
          <a:bodyPr lIns="252000" tIns="0" rIns="0" bIns="0" anchor="ctr" anchorCtr="0"/>
          <a:lstStyle>
            <a:lvl1pPr algn="l">
              <a:defRPr sz="2400" b="1">
                <a:solidFill>
                  <a:schemeClr val="bg1"/>
                </a:solidFill>
                <a:latin typeface="Meiryo UI" panose="020B0604030504040204" pitchFamily="50" charset="-128"/>
                <a:ea typeface="Meiryo UI" panose="020B0604030504040204" pitchFamily="50" charset="-128"/>
              </a:defRPr>
            </a:lvl1pPr>
          </a:lstStyle>
          <a:p>
            <a:r>
              <a:rPr kumimoji="1" lang="ja-JP" altLang="en-US"/>
              <a:t>ページタイトル</a:t>
            </a:r>
          </a:p>
        </p:txBody>
      </p:sp>
      <p:sp>
        <p:nvSpPr>
          <p:cNvPr id="54" name="コンテンツ プレースホルダー 3">
            <a:extLst>
              <a:ext uri="{FF2B5EF4-FFF2-40B4-BE49-F238E27FC236}">
                <a16:creationId xmlns:a16="http://schemas.microsoft.com/office/drawing/2014/main" id="{F530AFF5-0F75-4301-B416-E2BDE7D4B1D3}"/>
              </a:ext>
            </a:extLst>
          </p:cNvPr>
          <p:cNvSpPr>
            <a:spLocks noGrp="1"/>
          </p:cNvSpPr>
          <p:nvPr userDrawn="1">
            <p:ph sz="quarter" idx="11" hasCustomPrompt="1"/>
          </p:nvPr>
        </p:nvSpPr>
        <p:spPr bwMode="white">
          <a:xfrm>
            <a:off x="161925" y="284266"/>
            <a:ext cx="9288000" cy="252000"/>
          </a:xfrm>
          <a:prstGeom prst="rect">
            <a:avLst/>
          </a:prstGeom>
        </p:spPr>
        <p:txBody>
          <a:bodyPr lIns="252000" tIns="0" rIns="0" bIns="0" anchor="ctr" anchorCtr="0"/>
          <a:lstStyle>
            <a:lvl1pPr algn="l">
              <a:defRPr sz="1400" b="1">
                <a:solidFill>
                  <a:schemeClr val="bg1"/>
                </a:solidFill>
                <a:latin typeface="Meiryo UI" panose="020B0604030504040204" pitchFamily="50" charset="-128"/>
                <a:ea typeface="Meiryo UI" panose="020B0604030504040204" pitchFamily="50" charset="-128"/>
              </a:defRPr>
            </a:lvl1pPr>
          </a:lstStyle>
          <a:p>
            <a:pPr lvl="0"/>
            <a:r>
              <a:rPr kumimoji="1" lang="ja-JP" altLang="en-US"/>
              <a:t>第</a:t>
            </a:r>
            <a:r>
              <a:rPr kumimoji="1" lang="en-US" altLang="ja-JP"/>
              <a:t>2</a:t>
            </a:r>
            <a:r>
              <a:rPr kumimoji="1" lang="ja-JP" altLang="en-US"/>
              <a:t>階層（例：章タイトル）</a:t>
            </a:r>
          </a:p>
        </p:txBody>
      </p:sp>
      <p:sp>
        <p:nvSpPr>
          <p:cNvPr id="19" name="コンテンツ プレースホルダー 3">
            <a:extLst>
              <a:ext uri="{FF2B5EF4-FFF2-40B4-BE49-F238E27FC236}">
                <a16:creationId xmlns:a16="http://schemas.microsoft.com/office/drawing/2014/main" id="{EDF4FE31-3A07-443C-9CD8-C81650AD9D2F}"/>
              </a:ext>
            </a:extLst>
          </p:cNvPr>
          <p:cNvSpPr>
            <a:spLocks noGrp="1"/>
          </p:cNvSpPr>
          <p:nvPr>
            <p:ph sz="quarter" idx="12" hasCustomPrompt="1"/>
          </p:nvPr>
        </p:nvSpPr>
        <p:spPr>
          <a:xfrm>
            <a:off x="161925" y="1110920"/>
            <a:ext cx="10367963" cy="604163"/>
          </a:xfrm>
          <a:prstGeom prst="rect">
            <a:avLst/>
          </a:prstGeom>
          <a:ln w="19050">
            <a:solidFill>
              <a:schemeClr val="tx2"/>
            </a:solidFill>
          </a:ln>
        </p:spPr>
        <p:txBody>
          <a:bodyPr wrap="square" lIns="180000" tIns="180000" rIns="180000" bIns="144000" anchor="t" anchorCtr="0">
            <a:spAutoFit/>
          </a:bodyPr>
          <a:lstStyle>
            <a:lvl1pPr marL="285750" indent="-285750" algn="l">
              <a:lnSpc>
                <a:spcPct val="100000"/>
              </a:lnSpc>
              <a:spcBef>
                <a:spcPts val="600"/>
              </a:spcBef>
              <a:spcAft>
                <a:spcPts val="0"/>
              </a:spcAft>
              <a:buFont typeface="Wingdings" panose="05000000000000000000" pitchFamily="2" charset="2"/>
              <a:buChar char="n"/>
              <a:defRPr sz="1800" b="0">
                <a:solidFill>
                  <a:schemeClr val="tx1"/>
                </a:solidFill>
                <a:latin typeface="Meiryo UI" panose="020B0604030504040204" pitchFamily="50" charset="-128"/>
                <a:ea typeface="Meiryo UI" panose="020B0604030504040204" pitchFamily="50" charset="-128"/>
              </a:defRPr>
            </a:lvl1pPr>
          </a:lstStyle>
          <a:p>
            <a:pPr lvl="0"/>
            <a:r>
              <a:rPr kumimoji="1" lang="ja-JP" altLang="en-US"/>
              <a:t>リードリードリードリードリードリードリードリードリードリードリードリードリードリードリードリードリードリード</a:t>
            </a:r>
          </a:p>
        </p:txBody>
      </p:sp>
    </p:spTree>
    <p:extLst>
      <p:ext uri="{BB962C8B-B14F-4D97-AF65-F5344CB8AC3E}">
        <p14:creationId xmlns:p14="http://schemas.microsoft.com/office/powerpoint/2010/main" val="4036131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シンプル">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3FE00A-A374-4293-8C01-F22FC8857B61}"/>
              </a:ext>
            </a:extLst>
          </p:cNvPr>
          <p:cNvSpPr>
            <a:spLocks noGrp="1"/>
          </p:cNvSpPr>
          <p:nvPr userDrawn="1">
            <p:ph type="title" hasCustomPrompt="1"/>
          </p:nvPr>
        </p:nvSpPr>
        <p:spPr>
          <a:xfrm>
            <a:off x="161925" y="189756"/>
            <a:ext cx="9720000" cy="324000"/>
          </a:xfrm>
          <a:prstGeom prst="rect">
            <a:avLst/>
          </a:prstGeom>
        </p:spPr>
        <p:txBody>
          <a:bodyPr lIns="72000" tIns="36000" rIns="0" bIns="0" anchor="ctr" anchorCtr="0"/>
          <a:lstStyle>
            <a:lvl1pPr algn="l">
              <a:defRPr sz="1800" b="1">
                <a:solidFill>
                  <a:schemeClr val="bg2"/>
                </a:solidFill>
                <a:latin typeface="Meiryo UI" panose="020B0604030504040204" pitchFamily="50" charset="-128"/>
                <a:ea typeface="Meiryo UI" panose="020B0604030504040204" pitchFamily="50" charset="-128"/>
              </a:defRPr>
            </a:lvl1pPr>
          </a:lstStyle>
          <a:p>
            <a:r>
              <a:rPr kumimoji="1" lang="ja-JP" altLang="en-US"/>
              <a:t>ページタイトル</a:t>
            </a:r>
          </a:p>
        </p:txBody>
      </p:sp>
      <p:sp>
        <p:nvSpPr>
          <p:cNvPr id="28" name="コンテンツ プレースホルダー 3">
            <a:extLst>
              <a:ext uri="{FF2B5EF4-FFF2-40B4-BE49-F238E27FC236}">
                <a16:creationId xmlns:a16="http://schemas.microsoft.com/office/drawing/2014/main" id="{217043BF-6B11-4540-B78A-D1AECDE4B04F}"/>
              </a:ext>
            </a:extLst>
          </p:cNvPr>
          <p:cNvSpPr>
            <a:spLocks noGrp="1"/>
          </p:cNvSpPr>
          <p:nvPr>
            <p:ph sz="quarter" idx="12" hasCustomPrompt="1"/>
          </p:nvPr>
        </p:nvSpPr>
        <p:spPr>
          <a:xfrm>
            <a:off x="161925" y="585756"/>
            <a:ext cx="10368000" cy="469905"/>
          </a:xfrm>
          <a:prstGeom prst="rect">
            <a:avLst/>
          </a:prstGeom>
          <a:ln w="19050">
            <a:solidFill>
              <a:schemeClr val="tx2"/>
            </a:solidFill>
          </a:ln>
        </p:spPr>
        <p:txBody>
          <a:bodyPr lIns="144000" tIns="144000" rIns="144000" bIns="108000" anchor="t" anchorCtr="0">
            <a:spAutoFit/>
          </a:bodyPr>
          <a:lstStyle>
            <a:lvl1pPr marL="190500" indent="-190500" algn="l">
              <a:lnSpc>
                <a:spcPct val="100000"/>
              </a:lnSpc>
              <a:spcBef>
                <a:spcPts val="600"/>
              </a:spcBef>
              <a:buFont typeface="Wingdings" panose="05000000000000000000" pitchFamily="2" charset="2"/>
              <a:buChar char="n"/>
              <a:defRPr sz="1400" b="0">
                <a:solidFill>
                  <a:schemeClr val="tx1"/>
                </a:solidFill>
                <a:latin typeface="Meiryo UI" panose="020B0604030504040204" pitchFamily="50" charset="-128"/>
                <a:ea typeface="Meiryo UI" panose="020B0604030504040204" pitchFamily="50" charset="-128"/>
              </a:defRPr>
            </a:lvl1pPr>
          </a:lstStyle>
          <a:p>
            <a:pPr lvl="0"/>
            <a:r>
              <a:rPr kumimoji="1" lang="ja-JP" altLang="en-US"/>
              <a:t>リードリードリードリードリードリードリードリードリードリードリードリードリードリードリードリードリードリードリードリードリードリードリードリードリードリード</a:t>
            </a:r>
          </a:p>
        </p:txBody>
      </p:sp>
      <p:cxnSp>
        <p:nvCxnSpPr>
          <p:cNvPr id="13" name="直線コネクタ 12">
            <a:extLst>
              <a:ext uri="{FF2B5EF4-FFF2-40B4-BE49-F238E27FC236}">
                <a16:creationId xmlns:a16="http://schemas.microsoft.com/office/drawing/2014/main" id="{9C3C82BE-DD9A-46A4-A9AA-9E36F501B193}"/>
              </a:ext>
            </a:extLst>
          </p:cNvPr>
          <p:cNvCxnSpPr>
            <a:cxnSpLocks/>
          </p:cNvCxnSpPr>
          <p:nvPr userDrawn="1"/>
        </p:nvCxnSpPr>
        <p:spPr>
          <a:xfrm flipH="1">
            <a:off x="179388" y="503388"/>
            <a:ext cx="10332000" cy="10368"/>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4" name="Picture 11" descr="ç°å¢ç">
            <a:extLst>
              <a:ext uri="{FF2B5EF4-FFF2-40B4-BE49-F238E27FC236}">
                <a16:creationId xmlns:a16="http://schemas.microsoft.com/office/drawing/2014/main" id="{0CF6094D-B943-4965-A2F6-67DD6FF3FF53}"/>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0139629" y="152064"/>
            <a:ext cx="397939" cy="329519"/>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E84D1288-0306-4500-A9D7-D150B7340281}"/>
              </a:ext>
            </a:extLst>
          </p:cNvPr>
          <p:cNvSpPr txBox="1"/>
          <p:nvPr userDrawn="1"/>
        </p:nvSpPr>
        <p:spPr>
          <a:xfrm>
            <a:off x="10187813" y="7055675"/>
            <a:ext cx="360000" cy="360000"/>
          </a:xfrm>
          <a:prstGeom prst="rect">
            <a:avLst/>
          </a:prstGeom>
          <a:noFill/>
        </p:spPr>
        <p:txBody>
          <a:bodyPr wrap="none" lIns="0" tIns="0" rIns="0" bIns="0" rtlCol="0" anchor="b" anchorCtr="0">
            <a:noAutofit/>
          </a:bodyPr>
          <a:lstStyle/>
          <a:p>
            <a:pPr algn="ctr"/>
            <a:fld id="{9C1B02FA-3B43-4965-97B5-C29D405C4738}" type="slidenum">
              <a:rPr kumimoji="1" lang="ja-JP" altLang="en-US" sz="2400" b="0" smtClean="0">
                <a:latin typeface="Arial" panose="020B0604020202020204" pitchFamily="34" charset="0"/>
                <a:ea typeface="メイリオ" panose="020B0604030504040204" pitchFamily="50" charset="-128"/>
                <a:cs typeface="Arial" panose="020B0604020202020204" pitchFamily="34" charset="0"/>
              </a:rPr>
              <a:pPr algn="ctr"/>
              <a:t>‹#›</a:t>
            </a:fld>
            <a:endParaRPr kumimoji="1" lang="ja-JP" altLang="en-US" sz="1600" b="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371212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予算ポンチ絵">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3FE00A-A374-4293-8C01-F22FC8857B61}"/>
              </a:ext>
            </a:extLst>
          </p:cNvPr>
          <p:cNvSpPr>
            <a:spLocks noGrp="1"/>
          </p:cNvSpPr>
          <p:nvPr>
            <p:ph type="title" hasCustomPrompt="1"/>
          </p:nvPr>
        </p:nvSpPr>
        <p:spPr>
          <a:xfrm>
            <a:off x="161925" y="189756"/>
            <a:ext cx="9612000" cy="324000"/>
          </a:xfrm>
          <a:prstGeom prst="rect">
            <a:avLst/>
          </a:prstGeom>
        </p:spPr>
        <p:txBody>
          <a:bodyPr lIns="72000" tIns="36000" rIns="0" bIns="0" anchor="ctr" anchorCtr="0"/>
          <a:lstStyle>
            <a:lvl1pPr algn="l">
              <a:defRPr sz="1800" b="1">
                <a:solidFill>
                  <a:schemeClr val="bg2"/>
                </a:solidFill>
                <a:latin typeface="Meiryo UI" panose="020B0604030504040204" pitchFamily="50" charset="-128"/>
                <a:ea typeface="Meiryo UI" panose="020B0604030504040204" pitchFamily="50" charset="-128"/>
              </a:defRPr>
            </a:lvl1pPr>
          </a:lstStyle>
          <a:p>
            <a:r>
              <a:rPr kumimoji="1" lang="ja-JP" altLang="en-US"/>
              <a:t>事業名を記入（○○省連携事業）</a:t>
            </a:r>
          </a:p>
        </p:txBody>
      </p:sp>
      <p:pic>
        <p:nvPicPr>
          <p:cNvPr id="11" name="グラフィックス 4">
            <a:extLst>
              <a:ext uri="{FF2B5EF4-FFF2-40B4-BE49-F238E27FC236}">
                <a16:creationId xmlns:a16="http://schemas.microsoft.com/office/drawing/2014/main" id="{3A88E330-170F-4EB6-B0EE-6B45EEBC0B9C}"/>
              </a:ext>
            </a:extLst>
          </p:cNvPr>
          <p:cNvPicPr>
            <a:picLocks/>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161925" y="7020288"/>
            <a:ext cx="10367963" cy="360000"/>
          </a:xfrm>
          <a:prstGeom prst="rect">
            <a:avLst/>
          </a:prstGeom>
          <a:ln>
            <a:noFill/>
          </a:ln>
        </p:spPr>
      </p:pic>
      <p:sp>
        <p:nvSpPr>
          <p:cNvPr id="12" name="テキスト ボックス 11">
            <a:extLst>
              <a:ext uri="{FF2B5EF4-FFF2-40B4-BE49-F238E27FC236}">
                <a16:creationId xmlns:a16="http://schemas.microsoft.com/office/drawing/2014/main" id="{94A05131-CD38-4DAA-A727-2378740DE858}"/>
              </a:ext>
            </a:extLst>
          </p:cNvPr>
          <p:cNvSpPr txBox="1"/>
          <p:nvPr userDrawn="1"/>
        </p:nvSpPr>
        <p:spPr bwMode="white">
          <a:xfrm>
            <a:off x="170408" y="7020288"/>
            <a:ext cx="1164253" cy="360000"/>
          </a:xfrm>
          <a:prstGeom prst="rect">
            <a:avLst/>
          </a:prstGeom>
          <a:noFill/>
        </p:spPr>
        <p:txBody>
          <a:bodyPr wrap="square" lIns="108000" tIns="0" rIns="0" bIns="0" rtlCol="0" anchor="ctr">
            <a:noAutofit/>
          </a:bodyPr>
          <a:lstStyle/>
          <a:p>
            <a:r>
              <a:rPr lang="ja-JP" altLang="en-US" sz="1200" b="1">
                <a:solidFill>
                  <a:schemeClr val="bg1"/>
                </a:solidFill>
                <a:latin typeface="Meiryo UI" panose="020B0604030504040204" pitchFamily="50" charset="-128"/>
                <a:ea typeface="Meiryo UI" panose="020B0604030504040204" pitchFamily="50" charset="-128"/>
              </a:rPr>
              <a:t>お問合せ先：</a:t>
            </a:r>
          </a:p>
        </p:txBody>
      </p:sp>
      <p:sp>
        <p:nvSpPr>
          <p:cNvPr id="15" name="テキスト ボックス 14">
            <a:extLst>
              <a:ext uri="{FF2B5EF4-FFF2-40B4-BE49-F238E27FC236}">
                <a16:creationId xmlns:a16="http://schemas.microsoft.com/office/drawing/2014/main" id="{2BD77E91-C9FE-4338-9D09-008455B00AB5}"/>
              </a:ext>
            </a:extLst>
          </p:cNvPr>
          <p:cNvSpPr txBox="1"/>
          <p:nvPr userDrawn="1"/>
        </p:nvSpPr>
        <p:spPr>
          <a:xfrm>
            <a:off x="159173" y="2395810"/>
            <a:ext cx="5420215" cy="288000"/>
          </a:xfrm>
          <a:prstGeom prst="rect">
            <a:avLst/>
          </a:prstGeom>
          <a:noFill/>
        </p:spPr>
        <p:txBody>
          <a:bodyPr wrap="square" lIns="0" tIns="0" bIns="72000" rtlCol="0" anchor="b" anchorCtr="0">
            <a:noAutofit/>
          </a:bodyPr>
          <a:lstStyle/>
          <a:p>
            <a:r>
              <a:rPr lang="en-US" altLang="ja-JP" sz="1511" b="1">
                <a:solidFill>
                  <a:schemeClr val="bg2"/>
                </a:solidFill>
                <a:latin typeface="Meiryo UI" panose="020B0604030504040204" pitchFamily="50" charset="-128"/>
                <a:ea typeface="Meiryo UI" panose="020B0604030504040204" pitchFamily="50" charset="-128"/>
              </a:rPr>
              <a:t>2. </a:t>
            </a:r>
            <a:r>
              <a:rPr lang="ja-JP" altLang="en-US" sz="1511" b="1">
                <a:solidFill>
                  <a:schemeClr val="bg2"/>
                </a:solidFill>
                <a:latin typeface="Meiryo UI" panose="020B0604030504040204" pitchFamily="50" charset="-128"/>
                <a:ea typeface="Meiryo UI" panose="020B0604030504040204" pitchFamily="50" charset="-128"/>
              </a:rPr>
              <a:t>事業内容</a:t>
            </a:r>
          </a:p>
        </p:txBody>
      </p:sp>
      <p:sp>
        <p:nvSpPr>
          <p:cNvPr id="17" name="テキスト プレースホルダー 37">
            <a:extLst>
              <a:ext uri="{FF2B5EF4-FFF2-40B4-BE49-F238E27FC236}">
                <a16:creationId xmlns:a16="http://schemas.microsoft.com/office/drawing/2014/main" id="{B025C42B-6C2E-46D5-B3BF-74CB50E2240D}"/>
              </a:ext>
            </a:extLst>
          </p:cNvPr>
          <p:cNvSpPr>
            <a:spLocks noGrp="1"/>
          </p:cNvSpPr>
          <p:nvPr>
            <p:ph type="body" sz="quarter" idx="13" hasCustomPrompt="1"/>
          </p:nvPr>
        </p:nvSpPr>
        <p:spPr>
          <a:xfrm>
            <a:off x="1428847" y="6016788"/>
            <a:ext cx="4320000" cy="252000"/>
          </a:xfrm>
        </p:spPr>
        <p:txBody>
          <a:bodyPr lIns="0" tIns="0" rIns="0" bIns="0" anchor="ctr">
            <a:normAutofit/>
          </a:bodyPr>
          <a:lstStyle>
            <a:lvl1pPr marL="0" indent="0" algn="l">
              <a:lnSpc>
                <a:spcPct val="120000"/>
              </a:lnSpc>
              <a:spcBef>
                <a:spcPts val="0"/>
              </a:spcBef>
              <a:buFont typeface="Wingdings" panose="05000000000000000000" pitchFamily="2" charset="2"/>
              <a:buNone/>
              <a:defRPr sz="1295">
                <a:solidFill>
                  <a:schemeClr val="tx1"/>
                </a:solidFill>
                <a:latin typeface="Meiryo UI" panose="020B0604030504040204" pitchFamily="50" charset="-128"/>
                <a:ea typeface="Meiryo UI" panose="020B0604030504040204" pitchFamily="50" charset="-128"/>
              </a:defRPr>
            </a:lvl1pPr>
          </a:lstStyle>
          <a:p>
            <a:pPr lvl="0"/>
            <a:r>
              <a:rPr kumimoji="1" lang="ja-JP" altLang="en-US"/>
              <a:t>赤色の吹出しに示した選択肢の中から選択して記載</a:t>
            </a:r>
            <a:endParaRPr kumimoji="1" lang="en-US" altLang="ja-JP"/>
          </a:p>
        </p:txBody>
      </p:sp>
      <p:sp>
        <p:nvSpPr>
          <p:cNvPr id="18" name="テキスト プレースホルダー 37">
            <a:extLst>
              <a:ext uri="{FF2B5EF4-FFF2-40B4-BE49-F238E27FC236}">
                <a16:creationId xmlns:a16="http://schemas.microsoft.com/office/drawing/2014/main" id="{E3E103C1-FA4F-413B-B322-F7A71AB7D111}"/>
              </a:ext>
            </a:extLst>
          </p:cNvPr>
          <p:cNvSpPr>
            <a:spLocks noGrp="1"/>
          </p:cNvSpPr>
          <p:nvPr>
            <p:ph type="body" sz="quarter" idx="14" hasCustomPrompt="1"/>
          </p:nvPr>
        </p:nvSpPr>
        <p:spPr>
          <a:xfrm>
            <a:off x="161925" y="2681570"/>
            <a:ext cx="5417463" cy="2840112"/>
          </a:xfrm>
        </p:spPr>
        <p:txBody>
          <a:bodyPr lIns="0" tIns="72000" rIns="0" bIns="0" anchor="t">
            <a:noAutofit/>
          </a:bodyPr>
          <a:lstStyle>
            <a:lvl1pPr marL="0" indent="0" algn="l">
              <a:lnSpc>
                <a:spcPct val="120000"/>
              </a:lnSpc>
              <a:spcBef>
                <a:spcPts val="0"/>
              </a:spcBef>
              <a:buFont typeface="Arial" panose="020B0604020202020204" pitchFamily="34" charset="0"/>
              <a:buNone/>
              <a:defRPr sz="1200">
                <a:solidFill>
                  <a:schemeClr val="tx1"/>
                </a:solidFill>
                <a:latin typeface="Meiryo UI" panose="020B0604030504040204" pitchFamily="50" charset="-128"/>
                <a:ea typeface="Meiryo UI" panose="020B0604030504040204" pitchFamily="50" charset="-128"/>
              </a:defRPr>
            </a:lvl1pPr>
          </a:lstStyle>
          <a:p>
            <a:pPr lvl="0"/>
            <a:r>
              <a:rPr kumimoji="1" lang="ja-JP" altLang="en-US"/>
              <a:t>事業内容を説明</a:t>
            </a:r>
            <a:endParaRPr kumimoji="1" lang="en-US" altLang="ja-JP"/>
          </a:p>
        </p:txBody>
      </p:sp>
      <p:sp>
        <p:nvSpPr>
          <p:cNvPr id="19" name="テキスト プレースホルダー 37">
            <a:extLst>
              <a:ext uri="{FF2B5EF4-FFF2-40B4-BE49-F238E27FC236}">
                <a16:creationId xmlns:a16="http://schemas.microsoft.com/office/drawing/2014/main" id="{6F2F8E83-D6AE-4DFB-A6DE-B46846AD141C}"/>
              </a:ext>
            </a:extLst>
          </p:cNvPr>
          <p:cNvSpPr>
            <a:spLocks noGrp="1"/>
          </p:cNvSpPr>
          <p:nvPr>
            <p:ph type="body" sz="quarter" idx="15" hasCustomPrompt="1"/>
          </p:nvPr>
        </p:nvSpPr>
        <p:spPr>
          <a:xfrm>
            <a:off x="1300696" y="1362747"/>
            <a:ext cx="9216000" cy="720000"/>
          </a:xfrm>
        </p:spPr>
        <p:txBody>
          <a:bodyPr lIns="108000" tIns="36000" rIns="0" bIns="0" anchor="t" anchorCtr="0">
            <a:noAutofit/>
          </a:bodyPr>
          <a:lstStyle>
            <a:lvl1pPr marL="246728" indent="-246728" algn="l">
              <a:lnSpc>
                <a:spcPct val="120000"/>
              </a:lnSpc>
              <a:spcBef>
                <a:spcPts val="0"/>
              </a:spcBef>
              <a:buFont typeface="+mj-ea"/>
              <a:buAutoNum type="circleNumDbPlain"/>
              <a:defRPr sz="1200">
                <a:solidFill>
                  <a:schemeClr val="tx1"/>
                </a:solidFill>
                <a:latin typeface="Meiryo UI" panose="020B0604030504040204" pitchFamily="50" charset="-128"/>
                <a:ea typeface="Meiryo UI" panose="020B0604030504040204" pitchFamily="50" charset="-128"/>
              </a:defRPr>
            </a:lvl1pPr>
          </a:lstStyle>
          <a:p>
            <a:pPr lvl="0"/>
            <a:r>
              <a:rPr kumimoji="1" lang="ja-JP" altLang="en-US"/>
              <a:t>事業の目的を箇条書きで記載。</a:t>
            </a:r>
            <a:endParaRPr kumimoji="1" lang="en-US" altLang="ja-JP"/>
          </a:p>
          <a:p>
            <a:pPr lvl="0"/>
            <a:r>
              <a:rPr kumimoji="1" lang="ja-JP" altLang="en-US"/>
              <a:t>　</a:t>
            </a:r>
            <a:endParaRPr kumimoji="1" lang="en-US" altLang="ja-JP"/>
          </a:p>
          <a:p>
            <a:pPr lvl="0"/>
            <a:r>
              <a:rPr kumimoji="1" lang="ja-JP" altLang="en-US"/>
              <a:t>　</a:t>
            </a:r>
          </a:p>
          <a:p>
            <a:pPr lvl="0"/>
            <a:endParaRPr kumimoji="1" lang="en-US" altLang="ja-JP"/>
          </a:p>
        </p:txBody>
      </p:sp>
      <p:cxnSp>
        <p:nvCxnSpPr>
          <p:cNvPr id="20" name="直線コネクタ 19">
            <a:extLst>
              <a:ext uri="{FF2B5EF4-FFF2-40B4-BE49-F238E27FC236}">
                <a16:creationId xmlns:a16="http://schemas.microsoft.com/office/drawing/2014/main" id="{575E979F-E9D2-4856-B687-9C1FF17E73ED}"/>
              </a:ext>
            </a:extLst>
          </p:cNvPr>
          <p:cNvCxnSpPr/>
          <p:nvPr userDrawn="1"/>
        </p:nvCxnSpPr>
        <p:spPr>
          <a:xfrm flipV="1">
            <a:off x="1300696" y="1362747"/>
            <a:ext cx="0" cy="72000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7EAAD990-8616-4EFB-8C8F-39F44D2719A7}"/>
              </a:ext>
            </a:extLst>
          </p:cNvPr>
          <p:cNvSpPr txBox="1"/>
          <p:nvPr userDrawn="1"/>
        </p:nvSpPr>
        <p:spPr>
          <a:xfrm>
            <a:off x="161925" y="1542747"/>
            <a:ext cx="1138771" cy="360000"/>
          </a:xfrm>
          <a:prstGeom prst="rect">
            <a:avLst/>
          </a:prstGeom>
          <a:noFill/>
        </p:spPr>
        <p:txBody>
          <a:bodyPr wrap="square" lIns="0" tIns="0" rIns="0" bIns="0" rtlCol="0" anchor="ctr">
            <a:noAutofit/>
          </a:bodyPr>
          <a:lstStyle/>
          <a:p>
            <a:r>
              <a:rPr lang="en-US" altLang="ja-JP" sz="1511" b="1">
                <a:solidFill>
                  <a:schemeClr val="bg2"/>
                </a:solidFill>
                <a:latin typeface="Meiryo UI" panose="020B0604030504040204" pitchFamily="50" charset="-128"/>
                <a:ea typeface="Meiryo UI" panose="020B0604030504040204" pitchFamily="50" charset="-128"/>
              </a:rPr>
              <a:t>1. </a:t>
            </a:r>
            <a:r>
              <a:rPr lang="ja-JP" altLang="en-US" sz="1511" b="1">
                <a:solidFill>
                  <a:schemeClr val="bg2"/>
                </a:solidFill>
                <a:latin typeface="Meiryo UI" panose="020B0604030504040204" pitchFamily="50" charset="-128"/>
                <a:ea typeface="Meiryo UI" panose="020B0604030504040204" pitchFamily="50" charset="-128"/>
              </a:rPr>
              <a:t>事業目的</a:t>
            </a:r>
          </a:p>
        </p:txBody>
      </p:sp>
      <p:sp>
        <p:nvSpPr>
          <p:cNvPr id="22" name="テキスト プレースホルダー 36">
            <a:extLst>
              <a:ext uri="{FF2B5EF4-FFF2-40B4-BE49-F238E27FC236}">
                <a16:creationId xmlns:a16="http://schemas.microsoft.com/office/drawing/2014/main" id="{6B374390-D51B-435B-BC83-E2B9C6EF2D83}"/>
              </a:ext>
            </a:extLst>
          </p:cNvPr>
          <p:cNvSpPr>
            <a:spLocks noGrp="1"/>
          </p:cNvSpPr>
          <p:nvPr>
            <p:ph type="body" sz="quarter" idx="24" hasCustomPrompt="1"/>
          </p:nvPr>
        </p:nvSpPr>
        <p:spPr bwMode="white">
          <a:xfrm>
            <a:off x="1220099" y="7020288"/>
            <a:ext cx="9288000" cy="360000"/>
          </a:xfrm>
        </p:spPr>
        <p:txBody>
          <a:bodyPr lIns="0" tIns="18000" rIns="108000" bIns="0" anchor="ctr">
            <a:noAutofit/>
          </a:bodyPr>
          <a:lstStyle>
            <a:lvl1pPr marL="0" indent="0" algn="l">
              <a:buNone/>
              <a:defRPr sz="1200" b="1">
                <a:solidFill>
                  <a:schemeClr val="bg1"/>
                </a:solidFill>
                <a:latin typeface="Meiryo UI" panose="020B0604030504040204" pitchFamily="50" charset="-128"/>
                <a:ea typeface="Meiryo UI" panose="020B0604030504040204" pitchFamily="50" charset="-128"/>
              </a:defRPr>
            </a:lvl1pPr>
          </a:lstStyle>
          <a:p>
            <a:pPr lvl="0"/>
            <a:r>
              <a:rPr kumimoji="1" lang="ja-JP" altLang="en-US"/>
              <a:t>問合せ先を記載</a:t>
            </a:r>
          </a:p>
        </p:txBody>
      </p:sp>
      <p:sp>
        <p:nvSpPr>
          <p:cNvPr id="23" name="テキスト ボックス 22">
            <a:extLst>
              <a:ext uri="{FF2B5EF4-FFF2-40B4-BE49-F238E27FC236}">
                <a16:creationId xmlns:a16="http://schemas.microsoft.com/office/drawing/2014/main" id="{3300BF32-8B86-43CF-9624-64796ABDAC3D}"/>
              </a:ext>
            </a:extLst>
          </p:cNvPr>
          <p:cNvSpPr txBox="1"/>
          <p:nvPr userDrawn="1"/>
        </p:nvSpPr>
        <p:spPr>
          <a:xfrm>
            <a:off x="436257" y="6016788"/>
            <a:ext cx="972000" cy="252000"/>
          </a:xfrm>
          <a:prstGeom prst="rect">
            <a:avLst/>
          </a:prstGeom>
          <a:noFill/>
        </p:spPr>
        <p:txBody>
          <a:bodyPr wrap="none" lIns="0" tIns="0" rIns="0" bIns="0" rtlCol="0" anchor="ctr">
            <a:noAutofit/>
          </a:bodyPr>
          <a:lstStyle/>
          <a:p>
            <a:pPr algn="dist"/>
            <a:r>
              <a:rPr lang="ja-JP" altLang="en-US" sz="1295">
                <a:solidFill>
                  <a:schemeClr val="tx1"/>
                </a:solidFill>
                <a:latin typeface="Meiryo UI" panose="020B0604030504040204" pitchFamily="50" charset="-128"/>
                <a:ea typeface="Meiryo UI" panose="020B0604030504040204" pitchFamily="50" charset="-128"/>
              </a:rPr>
              <a:t>■事業形態：</a:t>
            </a:r>
          </a:p>
        </p:txBody>
      </p:sp>
      <p:sp>
        <p:nvSpPr>
          <p:cNvPr id="24" name="テキスト プレースホルダー 37">
            <a:extLst>
              <a:ext uri="{FF2B5EF4-FFF2-40B4-BE49-F238E27FC236}">
                <a16:creationId xmlns:a16="http://schemas.microsoft.com/office/drawing/2014/main" id="{31F24937-C017-44CE-9CF8-846D2BCE722E}"/>
              </a:ext>
            </a:extLst>
          </p:cNvPr>
          <p:cNvSpPr>
            <a:spLocks noGrp="1"/>
          </p:cNvSpPr>
          <p:nvPr>
            <p:ph type="body" sz="quarter" idx="27" hasCustomPrompt="1"/>
          </p:nvPr>
        </p:nvSpPr>
        <p:spPr>
          <a:xfrm>
            <a:off x="1428847" y="6302538"/>
            <a:ext cx="4320000" cy="252000"/>
          </a:xfrm>
        </p:spPr>
        <p:txBody>
          <a:bodyPr lIns="0" tIns="0" rIns="0" bIns="0" anchor="ctr">
            <a:normAutofit/>
          </a:bodyPr>
          <a:lstStyle>
            <a:lvl1pPr marL="0" indent="0" algn="l">
              <a:lnSpc>
                <a:spcPct val="120000"/>
              </a:lnSpc>
              <a:spcBef>
                <a:spcPts val="0"/>
              </a:spcBef>
              <a:buFont typeface="Wingdings" panose="05000000000000000000" pitchFamily="2" charset="2"/>
              <a:buNone/>
              <a:defRPr sz="1295">
                <a:solidFill>
                  <a:schemeClr val="tx1"/>
                </a:solidFill>
                <a:latin typeface="Meiryo UI" panose="020B0604030504040204" pitchFamily="50" charset="-128"/>
                <a:ea typeface="Meiryo UI" panose="020B0604030504040204" pitchFamily="50" charset="-128"/>
              </a:defRPr>
            </a:lvl1pPr>
          </a:lstStyle>
          <a:p>
            <a:pPr lvl="0"/>
            <a:r>
              <a:rPr kumimoji="1" lang="ja-JP" altLang="en-US"/>
              <a:t>橙色の吹出しに示した選択肢の中から選択して記載</a:t>
            </a:r>
          </a:p>
        </p:txBody>
      </p:sp>
      <p:sp>
        <p:nvSpPr>
          <p:cNvPr id="25" name="テキスト プレースホルダー 37">
            <a:extLst>
              <a:ext uri="{FF2B5EF4-FFF2-40B4-BE49-F238E27FC236}">
                <a16:creationId xmlns:a16="http://schemas.microsoft.com/office/drawing/2014/main" id="{ABBEB580-4D48-42D5-8B77-AE5AFC4BFD24}"/>
              </a:ext>
            </a:extLst>
          </p:cNvPr>
          <p:cNvSpPr>
            <a:spLocks noGrp="1"/>
          </p:cNvSpPr>
          <p:nvPr>
            <p:ph type="body" sz="quarter" idx="28" hasCustomPrompt="1"/>
          </p:nvPr>
        </p:nvSpPr>
        <p:spPr>
          <a:xfrm>
            <a:off x="1428847" y="6588288"/>
            <a:ext cx="4320000" cy="252000"/>
          </a:xfrm>
        </p:spPr>
        <p:txBody>
          <a:bodyPr lIns="0" tIns="0" rIns="0" bIns="0" anchor="ctr">
            <a:normAutofit/>
          </a:bodyPr>
          <a:lstStyle>
            <a:lvl1pPr marL="0" indent="0" algn="l">
              <a:lnSpc>
                <a:spcPct val="120000"/>
              </a:lnSpc>
              <a:spcBef>
                <a:spcPts val="0"/>
              </a:spcBef>
              <a:buFont typeface="Wingdings" panose="05000000000000000000" pitchFamily="2" charset="2"/>
              <a:buNone/>
              <a:defRPr sz="1295">
                <a:solidFill>
                  <a:schemeClr val="tx1"/>
                </a:solidFill>
                <a:latin typeface="Meiryo UI" panose="020B0604030504040204" pitchFamily="50" charset="-128"/>
                <a:ea typeface="Meiryo UI" panose="020B0604030504040204" pitchFamily="50" charset="-128"/>
              </a:defRPr>
            </a:lvl1pPr>
          </a:lstStyle>
          <a:p>
            <a:pPr lvl="0"/>
            <a:r>
              <a:rPr kumimoji="1" lang="ja-JP" altLang="en-US"/>
              <a:t>令和２年度～令和○年度（予定）　と記載</a:t>
            </a:r>
          </a:p>
        </p:txBody>
      </p:sp>
      <p:sp>
        <p:nvSpPr>
          <p:cNvPr id="26" name="テキスト ボックス 25">
            <a:extLst>
              <a:ext uri="{FF2B5EF4-FFF2-40B4-BE49-F238E27FC236}">
                <a16:creationId xmlns:a16="http://schemas.microsoft.com/office/drawing/2014/main" id="{0CA0E264-5881-41CB-8BC4-C831A2A4DFEB}"/>
              </a:ext>
            </a:extLst>
          </p:cNvPr>
          <p:cNvSpPr txBox="1"/>
          <p:nvPr userDrawn="1"/>
        </p:nvSpPr>
        <p:spPr>
          <a:xfrm>
            <a:off x="436257" y="6588288"/>
            <a:ext cx="972000" cy="252000"/>
          </a:xfrm>
          <a:prstGeom prst="rect">
            <a:avLst/>
          </a:prstGeom>
          <a:noFill/>
        </p:spPr>
        <p:txBody>
          <a:bodyPr wrap="none" lIns="0" tIns="0" rIns="0" bIns="0" rtlCol="0" anchor="ctr">
            <a:noAutofit/>
          </a:bodyPr>
          <a:lstStyle/>
          <a:p>
            <a:pPr algn="dist"/>
            <a:r>
              <a:rPr lang="ja-JP" altLang="en-US" sz="1295">
                <a:solidFill>
                  <a:schemeClr val="tx1"/>
                </a:solidFill>
                <a:latin typeface="Meiryo UI" panose="020B0604030504040204" pitchFamily="50" charset="-128"/>
                <a:ea typeface="Meiryo UI" panose="020B0604030504040204" pitchFamily="50" charset="-128"/>
              </a:rPr>
              <a:t>■実施期間：</a:t>
            </a:r>
          </a:p>
        </p:txBody>
      </p:sp>
      <p:cxnSp>
        <p:nvCxnSpPr>
          <p:cNvPr id="27" name="直線コネクタ 26">
            <a:extLst>
              <a:ext uri="{FF2B5EF4-FFF2-40B4-BE49-F238E27FC236}">
                <a16:creationId xmlns:a16="http://schemas.microsoft.com/office/drawing/2014/main" id="{49DD02CD-CB82-437F-852D-57086C0391BD}"/>
              </a:ext>
            </a:extLst>
          </p:cNvPr>
          <p:cNvCxnSpPr>
            <a:cxnSpLocks/>
          </p:cNvCxnSpPr>
          <p:nvPr userDrawn="1"/>
        </p:nvCxnSpPr>
        <p:spPr>
          <a:xfrm flipH="1">
            <a:off x="159173" y="493020"/>
            <a:ext cx="10352215" cy="20736"/>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テキスト プレースホルダー 37">
            <a:extLst>
              <a:ext uri="{FF2B5EF4-FFF2-40B4-BE49-F238E27FC236}">
                <a16:creationId xmlns:a16="http://schemas.microsoft.com/office/drawing/2014/main" id="{8F4CACCF-DF59-40E0-8B22-3CC88D955CF8}"/>
              </a:ext>
            </a:extLst>
          </p:cNvPr>
          <p:cNvSpPr>
            <a:spLocks noGrp="1"/>
          </p:cNvSpPr>
          <p:nvPr>
            <p:ph type="body" sz="quarter" idx="17" hasCustomPrompt="1"/>
          </p:nvPr>
        </p:nvSpPr>
        <p:spPr>
          <a:xfrm>
            <a:off x="159172" y="493020"/>
            <a:ext cx="9647759" cy="324000"/>
          </a:xfrm>
        </p:spPr>
        <p:txBody>
          <a:bodyPr lIns="0" tIns="0" rIns="0" bIns="0" anchor="ctr" anchorCtr="0">
            <a:normAutofit/>
          </a:bodyPr>
          <a:lstStyle>
            <a:lvl1pPr marL="0" indent="0" algn="r">
              <a:lnSpc>
                <a:spcPct val="120000"/>
              </a:lnSpc>
              <a:spcBef>
                <a:spcPts val="0"/>
              </a:spcBef>
              <a:buFont typeface="Arial" panose="020B0604020202020204" pitchFamily="34" charset="0"/>
              <a:buNone/>
              <a:defRPr sz="1295">
                <a:solidFill>
                  <a:schemeClr val="tx1"/>
                </a:solidFill>
                <a:latin typeface="Meiryo UI" panose="020B0604030504040204" pitchFamily="50" charset="-128"/>
                <a:ea typeface="Meiryo UI" panose="020B0604030504040204" pitchFamily="50" charset="-128"/>
              </a:defRPr>
            </a:lvl1pPr>
          </a:lstStyle>
          <a:p>
            <a:pPr lvl="0"/>
            <a:r>
              <a:rPr kumimoji="1" lang="en-US" altLang="ja-JP"/>
              <a:t>【</a:t>
            </a:r>
            <a:r>
              <a:rPr kumimoji="1" lang="ja-JP" altLang="en-US"/>
              <a:t>令和２年度要求額 </a:t>
            </a:r>
            <a:r>
              <a:rPr kumimoji="1" lang="en-US" altLang="ja-JP"/>
              <a:t>0,000</a:t>
            </a:r>
            <a:r>
              <a:rPr kumimoji="1" lang="ja-JP" altLang="en-US"/>
              <a:t>百万円（</a:t>
            </a:r>
            <a:r>
              <a:rPr kumimoji="1" lang="en-US" altLang="ja-JP"/>
              <a:t>0,000</a:t>
            </a:r>
            <a:r>
              <a:rPr kumimoji="1" lang="ja-JP" altLang="en-US"/>
              <a:t>百万円）</a:t>
            </a:r>
            <a:r>
              <a:rPr kumimoji="1" lang="en-US" altLang="ja-JP"/>
              <a:t>】</a:t>
            </a:r>
          </a:p>
        </p:txBody>
      </p:sp>
      <p:cxnSp>
        <p:nvCxnSpPr>
          <p:cNvPr id="30" name="直線コネクタ 29">
            <a:extLst>
              <a:ext uri="{FF2B5EF4-FFF2-40B4-BE49-F238E27FC236}">
                <a16:creationId xmlns:a16="http://schemas.microsoft.com/office/drawing/2014/main" id="{EC97E369-E6B0-4356-818A-927158B52DA6}"/>
              </a:ext>
            </a:extLst>
          </p:cNvPr>
          <p:cNvCxnSpPr/>
          <p:nvPr userDrawn="1"/>
        </p:nvCxnSpPr>
        <p:spPr>
          <a:xfrm>
            <a:off x="161925" y="2681570"/>
            <a:ext cx="5400000"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32" name="テキスト プレースホルダー 37">
            <a:extLst>
              <a:ext uri="{FF2B5EF4-FFF2-40B4-BE49-F238E27FC236}">
                <a16:creationId xmlns:a16="http://schemas.microsoft.com/office/drawing/2014/main" id="{05AEDB54-2F1F-4D55-B5C5-B02A1E6CADAB}"/>
              </a:ext>
            </a:extLst>
          </p:cNvPr>
          <p:cNvSpPr>
            <a:spLocks noGrp="1"/>
          </p:cNvSpPr>
          <p:nvPr>
            <p:ph type="body" sz="quarter" idx="29" hasCustomPrompt="1"/>
          </p:nvPr>
        </p:nvSpPr>
        <p:spPr>
          <a:xfrm>
            <a:off x="6007116" y="2681570"/>
            <a:ext cx="4522771" cy="4140000"/>
          </a:xfrm>
        </p:spPr>
        <p:txBody>
          <a:bodyPr lIns="0" tIns="72000" rIns="0" bIns="0" anchor="t">
            <a:noAutofit/>
          </a:bodyPr>
          <a:lstStyle>
            <a:lvl1pPr marL="0" indent="0" algn="l">
              <a:lnSpc>
                <a:spcPct val="120000"/>
              </a:lnSpc>
              <a:spcBef>
                <a:spcPts val="0"/>
              </a:spcBef>
              <a:buFont typeface="Arial" panose="020B0604020202020204" pitchFamily="34" charset="0"/>
              <a:buNone/>
              <a:defRPr sz="1200">
                <a:solidFill>
                  <a:schemeClr val="tx1"/>
                </a:solidFill>
                <a:latin typeface="Meiryo UI" panose="020B0604030504040204" pitchFamily="50" charset="-128"/>
                <a:ea typeface="Meiryo UI" panose="020B0604030504040204" pitchFamily="50" charset="-128"/>
              </a:defRPr>
            </a:lvl1pPr>
          </a:lstStyle>
          <a:p>
            <a:pPr lvl="0"/>
            <a:r>
              <a:rPr kumimoji="1" lang="ja-JP" altLang="en-US"/>
              <a:t>図・写真等を交えつつ、このスペースに納まるよう記述</a:t>
            </a:r>
          </a:p>
        </p:txBody>
      </p:sp>
      <p:cxnSp>
        <p:nvCxnSpPr>
          <p:cNvPr id="33" name="直線コネクタ 32">
            <a:extLst>
              <a:ext uri="{FF2B5EF4-FFF2-40B4-BE49-F238E27FC236}">
                <a16:creationId xmlns:a16="http://schemas.microsoft.com/office/drawing/2014/main" id="{93ABC200-7A3B-4D6E-9A7A-DD056E784D0D}"/>
              </a:ext>
            </a:extLst>
          </p:cNvPr>
          <p:cNvCxnSpPr/>
          <p:nvPr userDrawn="1"/>
        </p:nvCxnSpPr>
        <p:spPr>
          <a:xfrm>
            <a:off x="5993888" y="2681570"/>
            <a:ext cx="4536000"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9DABB4ED-B7E1-4C29-AC71-063748A973FB}"/>
              </a:ext>
            </a:extLst>
          </p:cNvPr>
          <p:cNvSpPr txBox="1"/>
          <p:nvPr userDrawn="1"/>
        </p:nvSpPr>
        <p:spPr>
          <a:xfrm>
            <a:off x="436256" y="6302538"/>
            <a:ext cx="972000" cy="252000"/>
          </a:xfrm>
          <a:prstGeom prst="rect">
            <a:avLst/>
          </a:prstGeom>
          <a:noFill/>
        </p:spPr>
        <p:txBody>
          <a:bodyPr wrap="none" lIns="0" tIns="0" rIns="0" bIns="0" rtlCol="0" anchor="ctr">
            <a:noAutofit/>
          </a:bodyPr>
          <a:lstStyle/>
          <a:p>
            <a:pPr algn="dist" defTabSz="179388">
              <a:tabLst/>
            </a:pPr>
            <a:r>
              <a:rPr lang="ja-JP" altLang="en-US" sz="1295">
                <a:solidFill>
                  <a:schemeClr val="tx1"/>
                </a:solidFill>
                <a:latin typeface="Meiryo UI" panose="020B0604030504040204" pitchFamily="50" charset="-128"/>
                <a:ea typeface="Meiryo UI" panose="020B0604030504040204" pitchFamily="50" charset="-128"/>
              </a:rPr>
              <a:t>■　　　　　　：</a:t>
            </a:r>
          </a:p>
        </p:txBody>
      </p:sp>
      <p:sp>
        <p:nvSpPr>
          <p:cNvPr id="35" name="テキスト ボックス 34">
            <a:extLst>
              <a:ext uri="{FF2B5EF4-FFF2-40B4-BE49-F238E27FC236}">
                <a16:creationId xmlns:a16="http://schemas.microsoft.com/office/drawing/2014/main" id="{B52C3A3B-D331-4FA9-B49C-4CE55D8902BF}"/>
              </a:ext>
            </a:extLst>
          </p:cNvPr>
          <p:cNvSpPr txBox="1"/>
          <p:nvPr userDrawn="1"/>
        </p:nvSpPr>
        <p:spPr>
          <a:xfrm>
            <a:off x="159173" y="5637164"/>
            <a:ext cx="5600215" cy="288000"/>
          </a:xfrm>
          <a:prstGeom prst="rect">
            <a:avLst/>
          </a:prstGeom>
          <a:noFill/>
        </p:spPr>
        <p:txBody>
          <a:bodyPr wrap="square" lIns="0" tIns="0" bIns="72000" rtlCol="0" anchor="b" anchorCtr="0">
            <a:noAutofit/>
          </a:bodyPr>
          <a:lstStyle/>
          <a:p>
            <a:r>
              <a:rPr lang="en-US" altLang="ja-JP" sz="1511" b="1">
                <a:solidFill>
                  <a:schemeClr val="bg2"/>
                </a:solidFill>
                <a:latin typeface="Meiryo UI" panose="020B0604030504040204" pitchFamily="50" charset="-128"/>
                <a:ea typeface="Meiryo UI" panose="020B0604030504040204" pitchFamily="50" charset="-128"/>
              </a:rPr>
              <a:t>3. </a:t>
            </a:r>
            <a:r>
              <a:rPr lang="ja-JP" altLang="en-US" sz="1511" b="1">
                <a:solidFill>
                  <a:schemeClr val="bg2"/>
                </a:solidFill>
                <a:latin typeface="Meiryo UI" panose="020B0604030504040204" pitchFamily="50" charset="-128"/>
                <a:ea typeface="Meiryo UI" panose="020B0604030504040204" pitchFamily="50" charset="-128"/>
              </a:rPr>
              <a:t>事業スキーム</a:t>
            </a:r>
          </a:p>
        </p:txBody>
      </p:sp>
      <p:cxnSp>
        <p:nvCxnSpPr>
          <p:cNvPr id="36" name="直線コネクタ 35">
            <a:extLst>
              <a:ext uri="{FF2B5EF4-FFF2-40B4-BE49-F238E27FC236}">
                <a16:creationId xmlns:a16="http://schemas.microsoft.com/office/drawing/2014/main" id="{E1BEDD27-520F-4457-AAA7-263233F32CAB}"/>
              </a:ext>
            </a:extLst>
          </p:cNvPr>
          <p:cNvCxnSpPr/>
          <p:nvPr userDrawn="1"/>
        </p:nvCxnSpPr>
        <p:spPr>
          <a:xfrm>
            <a:off x="179388" y="5925164"/>
            <a:ext cx="5580000" cy="0"/>
          </a:xfrm>
          <a:prstGeom prst="line">
            <a:avLst/>
          </a:prstGeom>
          <a:ln w="12700">
            <a:solidFill>
              <a:schemeClr val="bg2"/>
            </a:solidFill>
          </a:ln>
          <a:effectLst/>
        </p:spPr>
        <p:style>
          <a:lnRef idx="1">
            <a:schemeClr val="accent1"/>
          </a:lnRef>
          <a:fillRef idx="0">
            <a:schemeClr val="accent1"/>
          </a:fillRef>
          <a:effectRef idx="0">
            <a:schemeClr val="accent1"/>
          </a:effectRef>
          <a:fontRef idx="minor">
            <a:schemeClr val="tx1"/>
          </a:fontRef>
        </p:style>
      </p:cxnSp>
      <p:pic>
        <p:nvPicPr>
          <p:cNvPr id="37" name="グラフィックス 4">
            <a:extLst>
              <a:ext uri="{FF2B5EF4-FFF2-40B4-BE49-F238E27FC236}">
                <a16:creationId xmlns:a16="http://schemas.microsoft.com/office/drawing/2014/main" id="{716B933F-57EE-4D45-A154-8C5C4C4E1984}"/>
              </a:ext>
            </a:extLst>
          </p:cNvPr>
          <p:cNvPicPr>
            <a:picLocks/>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61924" y="890697"/>
            <a:ext cx="10367961" cy="360000"/>
          </a:xfrm>
          <a:prstGeom prst="rect">
            <a:avLst/>
          </a:prstGeom>
          <a:ln>
            <a:noFill/>
          </a:ln>
        </p:spPr>
      </p:pic>
      <p:sp>
        <p:nvSpPr>
          <p:cNvPr id="38" name="テキスト プレースホルダー 36">
            <a:extLst>
              <a:ext uri="{FF2B5EF4-FFF2-40B4-BE49-F238E27FC236}">
                <a16:creationId xmlns:a16="http://schemas.microsoft.com/office/drawing/2014/main" id="{5A2EDDF3-3029-44F5-ADC4-AAC9B3CDA9BD}"/>
              </a:ext>
            </a:extLst>
          </p:cNvPr>
          <p:cNvSpPr>
            <a:spLocks noGrp="1"/>
          </p:cNvSpPr>
          <p:nvPr>
            <p:ph type="body" sz="quarter" idx="16" hasCustomPrompt="1"/>
          </p:nvPr>
        </p:nvSpPr>
        <p:spPr>
          <a:xfrm>
            <a:off x="161925" y="890696"/>
            <a:ext cx="10349461" cy="360000"/>
          </a:xfrm>
        </p:spPr>
        <p:txBody>
          <a:bodyPr lIns="108000" tIns="36000" rIns="108000" bIns="0" anchor="ctr">
            <a:noAutofit/>
          </a:bodyPr>
          <a:lstStyle>
            <a:lvl1pPr marL="0" indent="0" algn="l">
              <a:buNone/>
              <a:defRPr sz="1400" b="1">
                <a:solidFill>
                  <a:schemeClr val="bg2"/>
                </a:solidFill>
                <a:latin typeface="Meiryo UI" panose="020B0604030504040204" pitchFamily="50" charset="-128"/>
                <a:ea typeface="Meiryo UI" panose="020B0604030504040204" pitchFamily="50" charset="-128"/>
              </a:defRPr>
            </a:lvl1pPr>
          </a:lstStyle>
          <a:p>
            <a:pPr lvl="0"/>
            <a:r>
              <a:rPr kumimoji="1" lang="ja-JP" altLang="en-US"/>
              <a:t>事業のポイントを簡潔に記載</a:t>
            </a:r>
          </a:p>
        </p:txBody>
      </p:sp>
      <p:pic>
        <p:nvPicPr>
          <p:cNvPr id="8" name="Picture 11" descr="ç°å¢ç">
            <a:extLst>
              <a:ext uri="{FF2B5EF4-FFF2-40B4-BE49-F238E27FC236}">
                <a16:creationId xmlns:a16="http://schemas.microsoft.com/office/drawing/2014/main" id="{E4524634-FD36-4E22-9D09-12B514CD191F}"/>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9806931" y="146434"/>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プレースホルダー 36">
            <a:extLst>
              <a:ext uri="{FF2B5EF4-FFF2-40B4-BE49-F238E27FC236}">
                <a16:creationId xmlns:a16="http://schemas.microsoft.com/office/drawing/2014/main" id="{9B97E414-CE64-463C-8703-5E74B265F930}"/>
              </a:ext>
            </a:extLst>
          </p:cNvPr>
          <p:cNvSpPr>
            <a:spLocks noGrp="1"/>
          </p:cNvSpPr>
          <p:nvPr>
            <p:ph type="body" sz="quarter" idx="12" hasCustomPrompt="1"/>
          </p:nvPr>
        </p:nvSpPr>
        <p:spPr>
          <a:xfrm>
            <a:off x="6259117" y="2395810"/>
            <a:ext cx="4248000" cy="288000"/>
          </a:xfrm>
        </p:spPr>
        <p:txBody>
          <a:bodyPr lIns="0" tIns="0" rIns="0" bIns="72000" anchor="b" anchorCtr="0">
            <a:normAutofit/>
          </a:bodyPr>
          <a:lstStyle>
            <a:lvl1pPr marL="0" indent="0" algn="l">
              <a:buNone/>
              <a:defRPr sz="1511" b="1">
                <a:solidFill>
                  <a:schemeClr val="bg2"/>
                </a:solidFill>
                <a:latin typeface="Meiryo UI" panose="020B0604030504040204" pitchFamily="50" charset="-128"/>
                <a:ea typeface="Meiryo UI" panose="020B0604030504040204" pitchFamily="50" charset="-128"/>
                <a:cs typeface="Arial" panose="020B0604020202020204" pitchFamily="34" charset="0"/>
              </a:defRPr>
            </a:lvl1pPr>
          </a:lstStyle>
          <a:p>
            <a:pPr lvl="0"/>
            <a:r>
              <a:rPr kumimoji="1" lang="ja-JP" altLang="en-US"/>
              <a:t>補助対象、支援対象の例、事業イメージ </a:t>
            </a:r>
            <a:r>
              <a:rPr kumimoji="1" lang="en-US" altLang="ja-JP"/>
              <a:t>etc.</a:t>
            </a:r>
            <a:endParaRPr kumimoji="1" lang="ja-JP" altLang="en-US"/>
          </a:p>
        </p:txBody>
      </p:sp>
      <p:sp>
        <p:nvSpPr>
          <p:cNvPr id="39" name="テキスト ボックス 38">
            <a:extLst>
              <a:ext uri="{FF2B5EF4-FFF2-40B4-BE49-F238E27FC236}">
                <a16:creationId xmlns:a16="http://schemas.microsoft.com/office/drawing/2014/main" id="{44AB8DD7-62C0-4DA8-85A3-8FFC2554F26A}"/>
              </a:ext>
            </a:extLst>
          </p:cNvPr>
          <p:cNvSpPr txBox="1"/>
          <p:nvPr userDrawn="1"/>
        </p:nvSpPr>
        <p:spPr>
          <a:xfrm>
            <a:off x="6007117" y="2395810"/>
            <a:ext cx="4500000" cy="288000"/>
          </a:xfrm>
          <a:prstGeom prst="rect">
            <a:avLst/>
          </a:prstGeom>
          <a:noFill/>
        </p:spPr>
        <p:txBody>
          <a:bodyPr wrap="square" lIns="0" tIns="0" bIns="72000" rtlCol="0" anchor="b" anchorCtr="0">
            <a:noAutofit/>
          </a:bodyPr>
          <a:lstStyle/>
          <a:p>
            <a:pPr algn="l"/>
            <a:r>
              <a:rPr lang="en-US" altLang="ja-JP" sz="1511" b="1">
                <a:solidFill>
                  <a:schemeClr val="bg2"/>
                </a:solidFill>
                <a:latin typeface="Meiryo UI" panose="020B0604030504040204" pitchFamily="50" charset="-128"/>
                <a:ea typeface="Meiryo UI" panose="020B0604030504040204" pitchFamily="50" charset="-128"/>
              </a:rPr>
              <a:t>4. </a:t>
            </a:r>
          </a:p>
        </p:txBody>
      </p:sp>
      <p:sp>
        <p:nvSpPr>
          <p:cNvPr id="31" name="テキスト プレースホルダー 37">
            <a:extLst>
              <a:ext uri="{FF2B5EF4-FFF2-40B4-BE49-F238E27FC236}">
                <a16:creationId xmlns:a16="http://schemas.microsoft.com/office/drawing/2014/main" id="{8DAEC8DB-209D-4346-BBA0-580F33B624E7}"/>
              </a:ext>
            </a:extLst>
          </p:cNvPr>
          <p:cNvSpPr>
            <a:spLocks noGrp="1"/>
          </p:cNvSpPr>
          <p:nvPr>
            <p:ph type="body" sz="quarter" idx="30" hasCustomPrompt="1"/>
          </p:nvPr>
        </p:nvSpPr>
        <p:spPr>
          <a:xfrm>
            <a:off x="614422" y="6302538"/>
            <a:ext cx="684000" cy="252000"/>
          </a:xfrm>
        </p:spPr>
        <p:txBody>
          <a:bodyPr lIns="0" tIns="0" rIns="0" bIns="0" anchor="ctr" anchorCtr="0">
            <a:noAutofit/>
          </a:bodyPr>
          <a:lstStyle>
            <a:lvl1pPr marL="0" indent="0" algn="l">
              <a:lnSpc>
                <a:spcPct val="120000"/>
              </a:lnSpc>
              <a:spcBef>
                <a:spcPts val="0"/>
              </a:spcBef>
              <a:buFont typeface="Arial" panose="020B0604020202020204" pitchFamily="34" charset="0"/>
              <a:buNone/>
              <a:defRPr sz="1200">
                <a:solidFill>
                  <a:schemeClr val="tx1"/>
                </a:solidFill>
                <a:latin typeface="Meiryo UI" panose="020B0604030504040204" pitchFamily="50" charset="-128"/>
                <a:ea typeface="Meiryo UI" panose="020B0604030504040204" pitchFamily="50" charset="-128"/>
              </a:defRPr>
            </a:lvl1pPr>
          </a:lstStyle>
          <a:p>
            <a:pPr lvl="0"/>
            <a:r>
              <a:rPr kumimoji="1" lang="ja-JP" altLang="en-US"/>
              <a:t>選　　　 択</a:t>
            </a:r>
            <a:endParaRPr kumimoji="1" lang="en-US" altLang="ja-JP"/>
          </a:p>
        </p:txBody>
      </p:sp>
    </p:spTree>
    <p:extLst>
      <p:ext uri="{BB962C8B-B14F-4D97-AF65-F5344CB8AC3E}">
        <p14:creationId xmlns:p14="http://schemas.microsoft.com/office/powerpoint/2010/main" val="2140407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4F33A39-73E7-49E0-BF4C-2CE0E2DB7091}"/>
              </a:ext>
            </a:extLst>
          </p:cNvPr>
          <p:cNvSpPr/>
          <p:nvPr userDrawn="1"/>
        </p:nvSpPr>
        <p:spPr>
          <a:xfrm>
            <a:off x="395906" y="395837"/>
            <a:ext cx="9900000" cy="6768000"/>
          </a:xfrm>
          <a:prstGeom prst="roundRect">
            <a:avLst>
              <a:gd name="adj" fmla="val 1501"/>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a:solidFill>
                <a:schemeClr val="tx1"/>
              </a:solidFill>
            </a:endParaRPr>
          </a:p>
        </p:txBody>
      </p:sp>
      <p:pic>
        <p:nvPicPr>
          <p:cNvPr id="17" name="Picture 2">
            <a:extLst>
              <a:ext uri="{FF2B5EF4-FFF2-40B4-BE49-F238E27FC236}">
                <a16:creationId xmlns:a16="http://schemas.microsoft.com/office/drawing/2014/main" id="{763CBD03-2A6D-45D7-9768-1358FBBD1C8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376554" y="3439579"/>
            <a:ext cx="1938704" cy="68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3434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写真">
    <p:spTree>
      <p:nvGrpSpPr>
        <p:cNvPr id="1" name=""/>
        <p:cNvGrpSpPr/>
        <p:nvPr/>
      </p:nvGrpSpPr>
      <p:grpSpPr>
        <a:xfrm>
          <a:off x="0" y="0"/>
          <a:ext cx="0" cy="0"/>
          <a:chOff x="0" y="0"/>
          <a:chExt cx="0" cy="0"/>
        </a:xfrm>
      </p:grpSpPr>
      <p:pic>
        <p:nvPicPr>
          <p:cNvPr id="6" name="Picture Placeholder 8">
            <a:extLst>
              <a:ext uri="{FF2B5EF4-FFF2-40B4-BE49-F238E27FC236}">
                <a16:creationId xmlns:a16="http://schemas.microsoft.com/office/drawing/2014/main" id="{279E55B6-184B-9445-3C84-3C51FFA63D1B}"/>
              </a:ext>
            </a:extLst>
          </p:cNvPr>
          <p:cNvPicPr>
            <a:picLocks noChangeAspect="1"/>
          </p:cNvPicPr>
          <p:nvPr userDrawn="1"/>
        </p:nvPicPr>
        <p:blipFill rotWithShape="1">
          <a:blip r:embed="rId2"/>
          <a:srcRect l="58083" r="8797"/>
          <a:stretch/>
        </p:blipFill>
        <p:spPr>
          <a:xfrm>
            <a:off x="0" y="-1"/>
            <a:ext cx="3541136" cy="7559674"/>
          </a:xfrm>
          <a:prstGeom prst="rect">
            <a:avLst/>
          </a:prstGeom>
        </p:spPr>
      </p:pic>
      <p:sp>
        <p:nvSpPr>
          <p:cNvPr id="2" name="タイトル 1">
            <a:extLst>
              <a:ext uri="{FF2B5EF4-FFF2-40B4-BE49-F238E27FC236}">
                <a16:creationId xmlns:a16="http://schemas.microsoft.com/office/drawing/2014/main" id="{D8C3003A-1C0D-B582-B3BE-CA14C4D8AE89}"/>
              </a:ext>
            </a:extLst>
          </p:cNvPr>
          <p:cNvSpPr>
            <a:spLocks noGrp="1"/>
          </p:cNvSpPr>
          <p:nvPr>
            <p:ph type="title" hasCustomPrompt="1"/>
          </p:nvPr>
        </p:nvSpPr>
        <p:spPr>
          <a:xfrm>
            <a:off x="3943132" y="757952"/>
            <a:ext cx="6415088" cy="1595269"/>
          </a:xfrm>
          <a:prstGeom prst="rect">
            <a:avLst/>
          </a:prstGeom>
        </p:spPr>
        <p:txBody>
          <a:bodyPr/>
          <a:lstStyle/>
          <a:p>
            <a:r>
              <a:rPr kumimoji="1" lang="en-US" altLang="ja-JP"/>
              <a:t>01</a:t>
            </a:r>
            <a:endParaRPr kumimoji="1" lang="ja-JP" altLang="en-US"/>
          </a:p>
        </p:txBody>
      </p:sp>
      <p:sp>
        <p:nvSpPr>
          <p:cNvPr id="5" name="テキスト プレースホルダー 8">
            <a:extLst>
              <a:ext uri="{FF2B5EF4-FFF2-40B4-BE49-F238E27FC236}">
                <a16:creationId xmlns:a16="http://schemas.microsoft.com/office/drawing/2014/main" id="{FFDB246B-7466-9829-C733-D7C8F366017A}"/>
              </a:ext>
            </a:extLst>
          </p:cNvPr>
          <p:cNvSpPr>
            <a:spLocks noGrp="1"/>
          </p:cNvSpPr>
          <p:nvPr>
            <p:ph type="body" sz="quarter" idx="16" hasCustomPrompt="1"/>
          </p:nvPr>
        </p:nvSpPr>
        <p:spPr>
          <a:xfrm>
            <a:off x="3943132" y="2519892"/>
            <a:ext cx="6415088" cy="4357230"/>
          </a:xfrm>
          <a:prstGeom prst="rect">
            <a:avLst/>
          </a:prstGeom>
        </p:spPr>
        <p:txBody>
          <a:bodyPr lIns="0" tIns="0" rIns="0" bIns="0"/>
          <a:lstStyle>
            <a:lvl1pPr>
              <a:defRPr sz="4210" b="1">
                <a:solidFill>
                  <a:schemeClr val="accent1"/>
                </a:solidFill>
              </a:defRPr>
            </a:lvl1pPr>
          </a:lstStyle>
          <a:p>
            <a:pPr lvl="0"/>
            <a:r>
              <a:rPr kumimoji="1" lang="ja-JP" altLang="en-US"/>
              <a:t>中扉タイトル</a:t>
            </a:r>
          </a:p>
        </p:txBody>
      </p:sp>
      <p:sp>
        <p:nvSpPr>
          <p:cNvPr id="9" name="テキスト ボックス 8">
            <a:extLst>
              <a:ext uri="{FF2B5EF4-FFF2-40B4-BE49-F238E27FC236}">
                <a16:creationId xmlns:a16="http://schemas.microsoft.com/office/drawing/2014/main" id="{4E856B16-CC7F-D18A-5F95-82F6F68027FD}"/>
              </a:ext>
            </a:extLst>
          </p:cNvPr>
          <p:cNvSpPr txBox="1"/>
          <p:nvPr userDrawn="1"/>
        </p:nvSpPr>
        <p:spPr>
          <a:xfrm>
            <a:off x="6819188" y="7234272"/>
            <a:ext cx="268348" cy="99208"/>
          </a:xfrm>
          <a:prstGeom prst="rect">
            <a:avLst/>
          </a:prstGeom>
          <a:noFill/>
          <a:ln>
            <a:noFill/>
          </a:ln>
        </p:spPr>
        <p:txBody>
          <a:bodyPr wrap="square" lIns="0" tIns="0" rIns="0" bIns="0" rtlCol="0" anchor="ctr" anchorCtr="0">
            <a:noAutofit/>
          </a:bodyPr>
          <a:lstStyle/>
          <a:p>
            <a:pPr algn="ctr"/>
            <a:fld id="{8DD8EB0B-AB08-A54E-B33C-ED72A04D9CE9}" type="slidenum">
              <a:rPr lang="ja-JP" altLang="en-US" sz="702" smtClean="0">
                <a:solidFill>
                  <a:srgbClr val="6B6B6B"/>
                </a:solidFill>
              </a:rPr>
              <a:pPr algn="ctr"/>
              <a:t>‹#›</a:t>
            </a:fld>
            <a:endParaRPr kumimoji="0" lang="en-US" altLang="ja-JP" sz="702">
              <a:solidFill>
                <a:srgbClr val="6B6B6B"/>
              </a:solidFill>
              <a:latin typeface="+mn-ea"/>
              <a:cs typeface="Meiryo UI" pitchFamily="50" charset="-128"/>
            </a:endParaRPr>
          </a:p>
        </p:txBody>
      </p:sp>
      <p:sp>
        <p:nvSpPr>
          <p:cNvPr id="7" name="正方形/長方形 6">
            <a:extLst>
              <a:ext uri="{FF2B5EF4-FFF2-40B4-BE49-F238E27FC236}">
                <a16:creationId xmlns:a16="http://schemas.microsoft.com/office/drawing/2014/main" id="{B78BC61F-DFF6-D0AA-091E-65340A8F721F}"/>
              </a:ext>
            </a:extLst>
          </p:cNvPr>
          <p:cNvSpPr/>
          <p:nvPr userDrawn="1"/>
        </p:nvSpPr>
        <p:spPr>
          <a:xfrm>
            <a:off x="-1053" y="5734242"/>
            <a:ext cx="3542189" cy="1825432"/>
          </a:xfrm>
          <a:prstGeom prst="rect">
            <a:avLst/>
          </a:prstGeom>
          <a:gradFill>
            <a:gsLst>
              <a:gs pos="0">
                <a:schemeClr val="accent1"/>
              </a:gs>
              <a:gs pos="80000">
                <a:schemeClr val="accent1">
                  <a:alpha val="0"/>
                </a:schemeClr>
              </a:gs>
            </a:gsLst>
            <a:lin ang="16200000" scaled="1"/>
          </a:gradFill>
          <a:ln w="31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1570" tIns="31570" rIns="31570" bIns="31570" numCol="1" spcCol="0" rtlCol="0" fromWordArt="0" anchor="ctr" anchorCtr="0" forceAA="0" compatLnSpc="1">
            <a:prstTxWarp prst="textNoShape">
              <a:avLst/>
            </a:prstTxWarp>
            <a:noAutofit/>
          </a:bodyPr>
          <a:lstStyle/>
          <a:p>
            <a:pPr algn="ctr"/>
            <a:endParaRPr kumimoji="1" lang="ja-JP" altLang="en-US" sz="1228" err="1">
              <a:solidFill>
                <a:schemeClr val="tx1"/>
              </a:solidFill>
            </a:endParaRPr>
          </a:p>
        </p:txBody>
      </p:sp>
      <p:sp>
        <p:nvSpPr>
          <p:cNvPr id="10" name="テキスト ボックス 9">
            <a:extLst>
              <a:ext uri="{FF2B5EF4-FFF2-40B4-BE49-F238E27FC236}">
                <a16:creationId xmlns:a16="http://schemas.microsoft.com/office/drawing/2014/main" id="{D5163610-4754-0AB2-758B-6FFD6261400E}"/>
              </a:ext>
            </a:extLst>
          </p:cNvPr>
          <p:cNvSpPr txBox="1"/>
          <p:nvPr userDrawn="1"/>
        </p:nvSpPr>
        <p:spPr>
          <a:xfrm>
            <a:off x="3943132" y="7234272"/>
            <a:ext cx="2809758" cy="99208"/>
          </a:xfrm>
          <a:prstGeom prst="rect">
            <a:avLst/>
          </a:prstGeom>
          <a:noFill/>
        </p:spPr>
        <p:txBody>
          <a:bodyPr wrap="square" lIns="0" tIns="0" rIns="0" bIns="0" rtlCol="0" anchor="ctr" anchorCtr="0">
            <a:noAutofit/>
          </a:bodyPr>
          <a:lstStyle/>
          <a:p>
            <a:pPr marL="0" marR="0" lvl="0" indent="0" algn="l" defTabSz="252576" rtl="0" eaLnBrk="1" fontAlgn="auto" latinLnBrk="0" hangingPunct="1">
              <a:lnSpc>
                <a:spcPct val="100000"/>
              </a:lnSpc>
              <a:spcBef>
                <a:spcPts val="0"/>
              </a:spcBef>
              <a:spcAft>
                <a:spcPts val="0"/>
              </a:spcAft>
              <a:buClrTx/>
              <a:buSzTx/>
              <a:buFontTx/>
              <a:buNone/>
              <a:tabLst/>
              <a:defRPr/>
            </a:pPr>
            <a:r>
              <a:rPr lang="en-US" altLang="ja-JP" sz="877">
                <a:solidFill>
                  <a:srgbClr val="6B6B6B"/>
                </a:solidFill>
              </a:rPr>
              <a:t>© 2025 NTT DATA Corporation</a:t>
            </a:r>
          </a:p>
        </p:txBody>
      </p:sp>
      <p:sp>
        <p:nvSpPr>
          <p:cNvPr id="3" name="テキスト ボックス 2">
            <a:extLst>
              <a:ext uri="{FF2B5EF4-FFF2-40B4-BE49-F238E27FC236}">
                <a16:creationId xmlns:a16="http://schemas.microsoft.com/office/drawing/2014/main" id="{A743C299-B1D8-32E7-0665-7030EF319DF8}"/>
              </a:ext>
            </a:extLst>
          </p:cNvPr>
          <p:cNvSpPr txBox="1"/>
          <p:nvPr userDrawn="1"/>
        </p:nvSpPr>
        <p:spPr>
          <a:xfrm>
            <a:off x="2560239" y="7759575"/>
            <a:ext cx="5961008" cy="327889"/>
          </a:xfrm>
          <a:prstGeom prst="rect">
            <a:avLst/>
          </a:prstGeom>
          <a:noFill/>
        </p:spPr>
        <p:txBody>
          <a:bodyPr wrap="square" lIns="0" rIns="0" rtlCol="0">
            <a:noAutofit/>
          </a:bodyPr>
          <a:lstStyle/>
          <a:p>
            <a:pPr marL="0" marR="0" lvl="0" indent="0" algn="ctr" defTabSz="252576" rtl="0" eaLnBrk="1" fontAlgn="auto" latinLnBrk="0" hangingPunct="1">
              <a:lnSpc>
                <a:spcPct val="100000"/>
              </a:lnSpc>
              <a:spcBef>
                <a:spcPts val="0"/>
              </a:spcBef>
              <a:spcAft>
                <a:spcPts val="0"/>
              </a:spcAft>
              <a:buClrTx/>
              <a:buSzTx/>
              <a:buFontTx/>
              <a:buNone/>
              <a:tabLst/>
              <a:defRPr/>
            </a:pPr>
            <a:r>
              <a:rPr lang="ja-JP" altLang="en-US" sz="1579">
                <a:solidFill>
                  <a:srgbClr val="C00000"/>
                </a:solidFill>
                <a:latin typeface="+mn-ea"/>
              </a:rPr>
              <a:t>写真の差し替えはマスタより行ってください。</a:t>
            </a:r>
            <a:endParaRPr kumimoji="1" lang="ja-JP" altLang="en-US" sz="1579">
              <a:solidFill>
                <a:srgbClr val="C00000"/>
              </a:solidFill>
            </a:endParaRPr>
          </a:p>
          <a:p>
            <a:pPr algn="ctr" defTabSz="252576"/>
            <a:endParaRPr kumimoji="1" lang="ja-JP" altLang="en-US" sz="1579">
              <a:solidFill>
                <a:srgbClr val="C00000"/>
              </a:solidFill>
              <a:latin typeface="+mn-ea"/>
            </a:endParaRPr>
          </a:p>
        </p:txBody>
      </p:sp>
    </p:spTree>
    <p:extLst>
      <p:ext uri="{BB962C8B-B14F-4D97-AF65-F5344CB8AC3E}">
        <p14:creationId xmlns:p14="http://schemas.microsoft.com/office/powerpoint/2010/main" val="3007297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theme" Target="../theme/theme2.xml"/><Relationship Id="rId3" Type="http://schemas.openxmlformats.org/officeDocument/2006/relationships/slideLayout" Target="../slideLayouts/slideLayout11.xml"/><Relationship Id="rId21" Type="http://schemas.openxmlformats.org/officeDocument/2006/relationships/image" Target="../media/image13.emf"/><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oleObject" Target="../embeddings/oleObject2.bin"/><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19" Type="http://schemas.openxmlformats.org/officeDocument/2006/relationships/tags" Target="../tags/tag3.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image" Target="../media/image1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image" Target="../media/image1.emf"/><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oleObject" Target="../embeddings/oleObject3.bin"/><Relationship Id="rId5" Type="http://schemas.openxmlformats.org/officeDocument/2006/relationships/slideLayout" Target="../slideLayouts/slideLayout30.xml"/><Relationship Id="rId10" Type="http://schemas.openxmlformats.org/officeDocument/2006/relationships/tags" Target="../tags/tag4.xml"/><Relationship Id="rId4" Type="http://schemas.openxmlformats.org/officeDocument/2006/relationships/slideLayout" Target="../slideLayouts/slideLayout29.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24" name="think-cell data - do not delete" hidden="1">
            <a:extLst>
              <a:ext uri="{FF2B5EF4-FFF2-40B4-BE49-F238E27FC236}">
                <a16:creationId xmlns:a16="http://schemas.microsoft.com/office/drawing/2014/main" id="{95BBCC36-FECE-0C25-EBA4-04FA45FF8C63}"/>
              </a:ext>
            </a:extLst>
          </p:cNvPr>
          <p:cNvGraphicFramePr>
            <a:graphicFrameLocks noChangeAspect="1"/>
          </p:cNvGraphicFramePr>
          <p:nvPr userDrawn="1">
            <p:custDataLst>
              <p:tags r:id="rId10"/>
            </p:custDataLst>
            <p:extLst>
              <p:ext uri="{D42A27DB-BD31-4B8C-83A1-F6EECF244321}">
                <p14:modId xmlns:p14="http://schemas.microsoft.com/office/powerpoint/2010/main" val="26179174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11" imgW="415" imgH="416" progId="TCLayout.ActiveDocument.1">
                  <p:embed/>
                </p:oleObj>
              </mc:Choice>
              <mc:Fallback>
                <p:oleObj name="think-cellスライド" r:id="rId11" imgW="415" imgH="416" progId="TCLayout.ActiveDocument.1">
                  <p:embed/>
                  <p:pic>
                    <p:nvPicPr>
                      <p:cNvPr id="124" name="think-cell data - do not delete" hidden="1">
                        <a:extLst>
                          <a:ext uri="{FF2B5EF4-FFF2-40B4-BE49-F238E27FC236}">
                            <a16:creationId xmlns:a16="http://schemas.microsoft.com/office/drawing/2014/main" id="{95BBCC36-FECE-0C25-EBA4-04FA45FF8C63}"/>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grpSp>
        <p:nvGrpSpPr>
          <p:cNvPr id="2" name="グループ化 1">
            <a:extLst>
              <a:ext uri="{FF2B5EF4-FFF2-40B4-BE49-F238E27FC236}">
                <a16:creationId xmlns:a16="http://schemas.microsoft.com/office/drawing/2014/main" id="{3A91721A-3382-431C-8B68-27C1CFB9E62E}"/>
              </a:ext>
            </a:extLst>
          </p:cNvPr>
          <p:cNvGrpSpPr/>
          <p:nvPr userDrawn="1"/>
        </p:nvGrpSpPr>
        <p:grpSpPr>
          <a:xfrm>
            <a:off x="161772" y="1042609"/>
            <a:ext cx="10368269" cy="6337679"/>
            <a:chOff x="177800" y="1042608"/>
            <a:chExt cx="10368269" cy="6337679"/>
          </a:xfrm>
        </p:grpSpPr>
        <p:grpSp>
          <p:nvGrpSpPr>
            <p:cNvPr id="3" name="グループ化 2">
              <a:extLst>
                <a:ext uri="{FF2B5EF4-FFF2-40B4-BE49-F238E27FC236}">
                  <a16:creationId xmlns:a16="http://schemas.microsoft.com/office/drawing/2014/main" id="{4BFD48F3-14B9-49AE-A1D1-DE5151258DCE}"/>
                </a:ext>
              </a:extLst>
            </p:cNvPr>
            <p:cNvGrpSpPr/>
            <p:nvPr userDrawn="1"/>
          </p:nvGrpSpPr>
          <p:grpSpPr>
            <a:xfrm>
              <a:off x="178075" y="1044950"/>
              <a:ext cx="10367994" cy="6335337"/>
              <a:chOff x="178074" y="1044950"/>
              <a:chExt cx="10656433" cy="6335337"/>
            </a:xfrm>
          </p:grpSpPr>
          <p:sp>
            <p:nvSpPr>
              <p:cNvPr id="78" name="Line 4">
                <a:extLst>
                  <a:ext uri="{FF2B5EF4-FFF2-40B4-BE49-F238E27FC236}">
                    <a16:creationId xmlns:a16="http://schemas.microsoft.com/office/drawing/2014/main" id="{D826A6A1-E7E4-43E8-8468-E8C860C51E10}"/>
                  </a:ext>
                </a:extLst>
              </p:cNvPr>
              <p:cNvSpPr>
                <a:spLocks noChangeShapeType="1"/>
              </p:cNvSpPr>
              <p:nvPr userDrawn="1"/>
            </p:nvSpPr>
            <p:spPr bwMode="auto">
              <a:xfrm>
                <a:off x="178074" y="7092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9" name="Line 4">
                <a:extLst>
                  <a:ext uri="{FF2B5EF4-FFF2-40B4-BE49-F238E27FC236}">
                    <a16:creationId xmlns:a16="http://schemas.microsoft.com/office/drawing/2014/main" id="{57F0DA1D-52D9-4F60-AFF6-8877566167A1}"/>
                  </a:ext>
                </a:extLst>
              </p:cNvPr>
              <p:cNvSpPr>
                <a:spLocks noChangeShapeType="1"/>
              </p:cNvSpPr>
              <p:nvPr userDrawn="1"/>
            </p:nvSpPr>
            <p:spPr bwMode="auto">
              <a:xfrm>
                <a:off x="178074" y="7236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0" name="Line 4">
                <a:extLst>
                  <a:ext uri="{FF2B5EF4-FFF2-40B4-BE49-F238E27FC236}">
                    <a16:creationId xmlns:a16="http://schemas.microsoft.com/office/drawing/2014/main" id="{9E980EDF-B6AB-4B0C-A980-495536119834}"/>
                  </a:ext>
                </a:extLst>
              </p:cNvPr>
              <p:cNvSpPr>
                <a:spLocks noChangeShapeType="1"/>
              </p:cNvSpPr>
              <p:nvPr userDrawn="1"/>
            </p:nvSpPr>
            <p:spPr bwMode="auto">
              <a:xfrm>
                <a:off x="178074" y="66615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 name="Line 5">
                <a:extLst>
                  <a:ext uri="{FF2B5EF4-FFF2-40B4-BE49-F238E27FC236}">
                    <a16:creationId xmlns:a16="http://schemas.microsoft.com/office/drawing/2014/main" id="{36E35AEA-8BC5-4852-9481-7958B3061CC9}"/>
                  </a:ext>
                </a:extLst>
              </p:cNvPr>
              <p:cNvSpPr>
                <a:spLocks noChangeShapeType="1"/>
              </p:cNvSpPr>
              <p:nvPr userDrawn="1"/>
            </p:nvSpPr>
            <p:spPr bwMode="auto">
              <a:xfrm>
                <a:off x="178074" y="65170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 name="Line 6">
                <a:extLst>
                  <a:ext uri="{FF2B5EF4-FFF2-40B4-BE49-F238E27FC236}">
                    <a16:creationId xmlns:a16="http://schemas.microsoft.com/office/drawing/2014/main" id="{89C1479F-6CF5-403F-951E-D6CB9755730F}"/>
                  </a:ext>
                </a:extLst>
              </p:cNvPr>
              <p:cNvSpPr>
                <a:spLocks noChangeShapeType="1"/>
              </p:cNvSpPr>
              <p:nvPr userDrawn="1"/>
            </p:nvSpPr>
            <p:spPr bwMode="auto">
              <a:xfrm>
                <a:off x="178074" y="63726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 name="Line 7">
                <a:extLst>
                  <a:ext uri="{FF2B5EF4-FFF2-40B4-BE49-F238E27FC236}">
                    <a16:creationId xmlns:a16="http://schemas.microsoft.com/office/drawing/2014/main" id="{7E684421-FA46-4F76-8DF3-44167123B394}"/>
                  </a:ext>
                </a:extLst>
              </p:cNvPr>
              <p:cNvSpPr>
                <a:spLocks noChangeShapeType="1"/>
              </p:cNvSpPr>
              <p:nvPr userDrawn="1"/>
            </p:nvSpPr>
            <p:spPr bwMode="auto">
              <a:xfrm>
                <a:off x="178074" y="62281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4" name="Line 8">
                <a:extLst>
                  <a:ext uri="{FF2B5EF4-FFF2-40B4-BE49-F238E27FC236}">
                    <a16:creationId xmlns:a16="http://schemas.microsoft.com/office/drawing/2014/main" id="{6ECE2685-095C-45C9-838A-65818D759485}"/>
                  </a:ext>
                </a:extLst>
              </p:cNvPr>
              <p:cNvSpPr>
                <a:spLocks noChangeShapeType="1"/>
              </p:cNvSpPr>
              <p:nvPr userDrawn="1"/>
            </p:nvSpPr>
            <p:spPr bwMode="auto">
              <a:xfrm>
                <a:off x="178074" y="60852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 name="Line 9">
                <a:extLst>
                  <a:ext uri="{FF2B5EF4-FFF2-40B4-BE49-F238E27FC236}">
                    <a16:creationId xmlns:a16="http://schemas.microsoft.com/office/drawing/2014/main" id="{600ED12E-8037-4439-94BD-A834CF658819}"/>
                  </a:ext>
                </a:extLst>
              </p:cNvPr>
              <p:cNvSpPr>
                <a:spLocks noChangeShapeType="1"/>
              </p:cNvSpPr>
              <p:nvPr userDrawn="1"/>
            </p:nvSpPr>
            <p:spPr bwMode="auto">
              <a:xfrm>
                <a:off x="178074" y="59408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 name="Line 10">
                <a:extLst>
                  <a:ext uri="{FF2B5EF4-FFF2-40B4-BE49-F238E27FC236}">
                    <a16:creationId xmlns:a16="http://schemas.microsoft.com/office/drawing/2014/main" id="{C50928EE-EDF1-4552-888F-3CCE27F96CEE}"/>
                  </a:ext>
                </a:extLst>
              </p:cNvPr>
              <p:cNvSpPr>
                <a:spLocks noChangeShapeType="1"/>
              </p:cNvSpPr>
              <p:nvPr userDrawn="1"/>
            </p:nvSpPr>
            <p:spPr bwMode="auto">
              <a:xfrm>
                <a:off x="178074" y="57963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 name="Line 11">
                <a:extLst>
                  <a:ext uri="{FF2B5EF4-FFF2-40B4-BE49-F238E27FC236}">
                    <a16:creationId xmlns:a16="http://schemas.microsoft.com/office/drawing/2014/main" id="{75B9DE1C-6ADC-4B10-B04B-57C8C991F37E}"/>
                  </a:ext>
                </a:extLst>
              </p:cNvPr>
              <p:cNvSpPr>
                <a:spLocks noChangeShapeType="1"/>
              </p:cNvSpPr>
              <p:nvPr userDrawn="1"/>
            </p:nvSpPr>
            <p:spPr bwMode="auto">
              <a:xfrm>
                <a:off x="178074" y="56534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8" name="Line 12">
                <a:extLst>
                  <a:ext uri="{FF2B5EF4-FFF2-40B4-BE49-F238E27FC236}">
                    <a16:creationId xmlns:a16="http://schemas.microsoft.com/office/drawing/2014/main" id="{A23F7616-6766-47AB-B3EF-0B5FD415EF09}"/>
                  </a:ext>
                </a:extLst>
              </p:cNvPr>
              <p:cNvSpPr>
                <a:spLocks noChangeShapeType="1"/>
              </p:cNvSpPr>
              <p:nvPr userDrawn="1"/>
            </p:nvSpPr>
            <p:spPr bwMode="auto">
              <a:xfrm>
                <a:off x="178074" y="55090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 name="Line 13">
                <a:extLst>
                  <a:ext uri="{FF2B5EF4-FFF2-40B4-BE49-F238E27FC236}">
                    <a16:creationId xmlns:a16="http://schemas.microsoft.com/office/drawing/2014/main" id="{021D185C-1AAE-429B-8621-1099C040362C}"/>
                  </a:ext>
                </a:extLst>
              </p:cNvPr>
              <p:cNvSpPr>
                <a:spLocks noChangeShapeType="1"/>
              </p:cNvSpPr>
              <p:nvPr userDrawn="1"/>
            </p:nvSpPr>
            <p:spPr bwMode="auto">
              <a:xfrm>
                <a:off x="178074" y="53645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0" name="Line 14">
                <a:extLst>
                  <a:ext uri="{FF2B5EF4-FFF2-40B4-BE49-F238E27FC236}">
                    <a16:creationId xmlns:a16="http://schemas.microsoft.com/office/drawing/2014/main" id="{09703D58-1DDF-4B6E-BE8C-D9DB7B26F446}"/>
                  </a:ext>
                </a:extLst>
              </p:cNvPr>
              <p:cNvSpPr>
                <a:spLocks noChangeShapeType="1"/>
              </p:cNvSpPr>
              <p:nvPr userDrawn="1"/>
            </p:nvSpPr>
            <p:spPr bwMode="auto">
              <a:xfrm>
                <a:off x="178074" y="5220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 name="Line 15">
                <a:extLst>
                  <a:ext uri="{FF2B5EF4-FFF2-40B4-BE49-F238E27FC236}">
                    <a16:creationId xmlns:a16="http://schemas.microsoft.com/office/drawing/2014/main" id="{0A99046C-7D76-490A-88DE-41D62CAAB2D3}"/>
                  </a:ext>
                </a:extLst>
              </p:cNvPr>
              <p:cNvSpPr>
                <a:spLocks noChangeShapeType="1"/>
              </p:cNvSpPr>
              <p:nvPr userDrawn="1"/>
            </p:nvSpPr>
            <p:spPr bwMode="auto">
              <a:xfrm>
                <a:off x="178074" y="50772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 name="Line 16">
                <a:extLst>
                  <a:ext uri="{FF2B5EF4-FFF2-40B4-BE49-F238E27FC236}">
                    <a16:creationId xmlns:a16="http://schemas.microsoft.com/office/drawing/2014/main" id="{59BBACC5-635F-4604-B162-146A153A24BB}"/>
                  </a:ext>
                </a:extLst>
              </p:cNvPr>
              <p:cNvSpPr>
                <a:spLocks noChangeShapeType="1"/>
              </p:cNvSpPr>
              <p:nvPr userDrawn="1"/>
            </p:nvSpPr>
            <p:spPr bwMode="auto">
              <a:xfrm>
                <a:off x="178074" y="49327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 name="Line 17">
                <a:extLst>
                  <a:ext uri="{FF2B5EF4-FFF2-40B4-BE49-F238E27FC236}">
                    <a16:creationId xmlns:a16="http://schemas.microsoft.com/office/drawing/2014/main" id="{9FB4A3F6-32A1-4976-8A08-D1DAD172D3A1}"/>
                  </a:ext>
                </a:extLst>
              </p:cNvPr>
              <p:cNvSpPr>
                <a:spLocks noChangeShapeType="1"/>
              </p:cNvSpPr>
              <p:nvPr userDrawn="1"/>
            </p:nvSpPr>
            <p:spPr bwMode="auto">
              <a:xfrm>
                <a:off x="178074" y="47882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4" name="Line 18">
                <a:extLst>
                  <a:ext uri="{FF2B5EF4-FFF2-40B4-BE49-F238E27FC236}">
                    <a16:creationId xmlns:a16="http://schemas.microsoft.com/office/drawing/2014/main" id="{908F9892-CF7B-484A-A087-A99993AE4574}"/>
                  </a:ext>
                </a:extLst>
              </p:cNvPr>
              <p:cNvSpPr>
                <a:spLocks noChangeShapeType="1"/>
              </p:cNvSpPr>
              <p:nvPr userDrawn="1"/>
            </p:nvSpPr>
            <p:spPr bwMode="auto">
              <a:xfrm>
                <a:off x="178074" y="4643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5" name="Line 19">
                <a:extLst>
                  <a:ext uri="{FF2B5EF4-FFF2-40B4-BE49-F238E27FC236}">
                    <a16:creationId xmlns:a16="http://schemas.microsoft.com/office/drawing/2014/main" id="{8870D894-1D46-4193-A356-3B3B47BC911F}"/>
                  </a:ext>
                </a:extLst>
              </p:cNvPr>
              <p:cNvSpPr>
                <a:spLocks noChangeShapeType="1"/>
              </p:cNvSpPr>
              <p:nvPr userDrawn="1"/>
            </p:nvSpPr>
            <p:spPr bwMode="auto">
              <a:xfrm>
                <a:off x="178074" y="45009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6" name="Line 20">
                <a:extLst>
                  <a:ext uri="{FF2B5EF4-FFF2-40B4-BE49-F238E27FC236}">
                    <a16:creationId xmlns:a16="http://schemas.microsoft.com/office/drawing/2014/main" id="{E62FE32C-C1AA-4D40-946C-A2C857DF1D2C}"/>
                  </a:ext>
                </a:extLst>
              </p:cNvPr>
              <p:cNvSpPr>
                <a:spLocks noChangeShapeType="1"/>
              </p:cNvSpPr>
              <p:nvPr userDrawn="1"/>
            </p:nvSpPr>
            <p:spPr bwMode="auto">
              <a:xfrm>
                <a:off x="178074" y="43564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7" name="Line 21">
                <a:extLst>
                  <a:ext uri="{FF2B5EF4-FFF2-40B4-BE49-F238E27FC236}">
                    <a16:creationId xmlns:a16="http://schemas.microsoft.com/office/drawing/2014/main" id="{A41DF6BE-EF66-4E04-9235-822F95384006}"/>
                  </a:ext>
                </a:extLst>
              </p:cNvPr>
              <p:cNvSpPr>
                <a:spLocks noChangeShapeType="1"/>
              </p:cNvSpPr>
              <p:nvPr userDrawn="1"/>
            </p:nvSpPr>
            <p:spPr bwMode="auto">
              <a:xfrm>
                <a:off x="178074" y="42120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 name="Line 22">
                <a:extLst>
                  <a:ext uri="{FF2B5EF4-FFF2-40B4-BE49-F238E27FC236}">
                    <a16:creationId xmlns:a16="http://schemas.microsoft.com/office/drawing/2014/main" id="{04515879-DFE5-4F8A-B76C-705440CA75BA}"/>
                  </a:ext>
                </a:extLst>
              </p:cNvPr>
              <p:cNvSpPr>
                <a:spLocks noChangeShapeType="1"/>
              </p:cNvSpPr>
              <p:nvPr userDrawn="1"/>
            </p:nvSpPr>
            <p:spPr bwMode="auto">
              <a:xfrm>
                <a:off x="178074" y="39246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9" name="Line 23">
                <a:extLst>
                  <a:ext uri="{FF2B5EF4-FFF2-40B4-BE49-F238E27FC236}">
                    <a16:creationId xmlns:a16="http://schemas.microsoft.com/office/drawing/2014/main" id="{0952AF1D-8248-4B31-B111-ACD4257CBB02}"/>
                  </a:ext>
                </a:extLst>
              </p:cNvPr>
              <p:cNvSpPr>
                <a:spLocks noChangeShapeType="1"/>
              </p:cNvSpPr>
              <p:nvPr userDrawn="1"/>
            </p:nvSpPr>
            <p:spPr bwMode="auto">
              <a:xfrm>
                <a:off x="178074" y="37802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0" name="Line 24">
                <a:extLst>
                  <a:ext uri="{FF2B5EF4-FFF2-40B4-BE49-F238E27FC236}">
                    <a16:creationId xmlns:a16="http://schemas.microsoft.com/office/drawing/2014/main" id="{5DF19807-4FC9-4DCA-8DBB-DA4B436820F2}"/>
                  </a:ext>
                </a:extLst>
              </p:cNvPr>
              <p:cNvSpPr>
                <a:spLocks noChangeShapeType="1"/>
              </p:cNvSpPr>
              <p:nvPr userDrawn="1"/>
            </p:nvSpPr>
            <p:spPr bwMode="auto">
              <a:xfrm>
                <a:off x="178074" y="3635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1" name="Line 25">
                <a:extLst>
                  <a:ext uri="{FF2B5EF4-FFF2-40B4-BE49-F238E27FC236}">
                    <a16:creationId xmlns:a16="http://schemas.microsoft.com/office/drawing/2014/main" id="{3B491BFB-F3D6-4AE7-A3AB-529175A1FC52}"/>
                  </a:ext>
                </a:extLst>
              </p:cNvPr>
              <p:cNvSpPr>
                <a:spLocks noChangeShapeType="1"/>
              </p:cNvSpPr>
              <p:nvPr userDrawn="1"/>
            </p:nvSpPr>
            <p:spPr bwMode="auto">
              <a:xfrm>
                <a:off x="178074" y="34928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 name="Line 26">
                <a:extLst>
                  <a:ext uri="{FF2B5EF4-FFF2-40B4-BE49-F238E27FC236}">
                    <a16:creationId xmlns:a16="http://schemas.microsoft.com/office/drawing/2014/main" id="{F13ED150-3A1D-42A7-9E86-E99A6B5238F8}"/>
                  </a:ext>
                </a:extLst>
              </p:cNvPr>
              <p:cNvSpPr>
                <a:spLocks noChangeShapeType="1"/>
              </p:cNvSpPr>
              <p:nvPr userDrawn="1"/>
            </p:nvSpPr>
            <p:spPr bwMode="auto">
              <a:xfrm>
                <a:off x="178074" y="33484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 name="Line 27">
                <a:extLst>
                  <a:ext uri="{FF2B5EF4-FFF2-40B4-BE49-F238E27FC236}">
                    <a16:creationId xmlns:a16="http://schemas.microsoft.com/office/drawing/2014/main" id="{EC8E0ABF-A65A-4B61-8B39-1DB126D7CE48}"/>
                  </a:ext>
                </a:extLst>
              </p:cNvPr>
              <p:cNvSpPr>
                <a:spLocks noChangeShapeType="1"/>
              </p:cNvSpPr>
              <p:nvPr userDrawn="1"/>
            </p:nvSpPr>
            <p:spPr bwMode="auto">
              <a:xfrm>
                <a:off x="178074" y="32039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 name="Line 28">
                <a:extLst>
                  <a:ext uri="{FF2B5EF4-FFF2-40B4-BE49-F238E27FC236}">
                    <a16:creationId xmlns:a16="http://schemas.microsoft.com/office/drawing/2014/main" id="{5B0E93A0-803C-43D4-922B-174A4DD30EAF}"/>
                  </a:ext>
                </a:extLst>
              </p:cNvPr>
              <p:cNvSpPr>
                <a:spLocks noChangeShapeType="1"/>
              </p:cNvSpPr>
              <p:nvPr userDrawn="1"/>
            </p:nvSpPr>
            <p:spPr bwMode="auto">
              <a:xfrm>
                <a:off x="178074" y="3061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 name="Line 29">
                <a:extLst>
                  <a:ext uri="{FF2B5EF4-FFF2-40B4-BE49-F238E27FC236}">
                    <a16:creationId xmlns:a16="http://schemas.microsoft.com/office/drawing/2014/main" id="{D3F014D9-1393-4D00-9A6D-9E0E19D15C5C}"/>
                  </a:ext>
                </a:extLst>
              </p:cNvPr>
              <p:cNvSpPr>
                <a:spLocks noChangeShapeType="1"/>
              </p:cNvSpPr>
              <p:nvPr userDrawn="1"/>
            </p:nvSpPr>
            <p:spPr bwMode="auto">
              <a:xfrm>
                <a:off x="178074" y="29166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6" name="Line 30">
                <a:extLst>
                  <a:ext uri="{FF2B5EF4-FFF2-40B4-BE49-F238E27FC236}">
                    <a16:creationId xmlns:a16="http://schemas.microsoft.com/office/drawing/2014/main" id="{414030D1-E2E5-4E55-8024-2D453BC4802C}"/>
                  </a:ext>
                </a:extLst>
              </p:cNvPr>
              <p:cNvSpPr>
                <a:spLocks noChangeShapeType="1"/>
              </p:cNvSpPr>
              <p:nvPr userDrawn="1"/>
            </p:nvSpPr>
            <p:spPr bwMode="auto">
              <a:xfrm>
                <a:off x="178074" y="27721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 name="Line 31">
                <a:extLst>
                  <a:ext uri="{FF2B5EF4-FFF2-40B4-BE49-F238E27FC236}">
                    <a16:creationId xmlns:a16="http://schemas.microsoft.com/office/drawing/2014/main" id="{FDB3FA4B-DE95-483C-A755-22E878FB2E2B}"/>
                  </a:ext>
                </a:extLst>
              </p:cNvPr>
              <p:cNvSpPr>
                <a:spLocks noChangeShapeType="1"/>
              </p:cNvSpPr>
              <p:nvPr userDrawn="1"/>
            </p:nvSpPr>
            <p:spPr bwMode="auto">
              <a:xfrm>
                <a:off x="178074" y="26276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8" name="Line 32">
                <a:extLst>
                  <a:ext uri="{FF2B5EF4-FFF2-40B4-BE49-F238E27FC236}">
                    <a16:creationId xmlns:a16="http://schemas.microsoft.com/office/drawing/2014/main" id="{35206945-08AE-4534-AE16-F2B17244D230}"/>
                  </a:ext>
                </a:extLst>
              </p:cNvPr>
              <p:cNvSpPr>
                <a:spLocks noChangeShapeType="1"/>
              </p:cNvSpPr>
              <p:nvPr userDrawn="1"/>
            </p:nvSpPr>
            <p:spPr bwMode="auto">
              <a:xfrm>
                <a:off x="178074" y="2484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9" name="Line 33">
                <a:extLst>
                  <a:ext uri="{FF2B5EF4-FFF2-40B4-BE49-F238E27FC236}">
                    <a16:creationId xmlns:a16="http://schemas.microsoft.com/office/drawing/2014/main" id="{27C86116-2335-4015-8AAC-D3331F924635}"/>
                  </a:ext>
                </a:extLst>
              </p:cNvPr>
              <p:cNvSpPr>
                <a:spLocks noChangeShapeType="1"/>
              </p:cNvSpPr>
              <p:nvPr userDrawn="1"/>
            </p:nvSpPr>
            <p:spPr bwMode="auto">
              <a:xfrm>
                <a:off x="178074" y="23403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 name="Line 34">
                <a:extLst>
                  <a:ext uri="{FF2B5EF4-FFF2-40B4-BE49-F238E27FC236}">
                    <a16:creationId xmlns:a16="http://schemas.microsoft.com/office/drawing/2014/main" id="{3BF6F914-6E1F-4EB0-8F80-051002B517C6}"/>
                  </a:ext>
                </a:extLst>
              </p:cNvPr>
              <p:cNvSpPr>
                <a:spLocks noChangeShapeType="1"/>
              </p:cNvSpPr>
              <p:nvPr userDrawn="1"/>
            </p:nvSpPr>
            <p:spPr bwMode="auto">
              <a:xfrm>
                <a:off x="178074" y="21958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1" name="Line 35">
                <a:extLst>
                  <a:ext uri="{FF2B5EF4-FFF2-40B4-BE49-F238E27FC236}">
                    <a16:creationId xmlns:a16="http://schemas.microsoft.com/office/drawing/2014/main" id="{04D2FA21-70F9-4DA5-A0FC-C0E92E3FE52E}"/>
                  </a:ext>
                </a:extLst>
              </p:cNvPr>
              <p:cNvSpPr>
                <a:spLocks noChangeShapeType="1"/>
              </p:cNvSpPr>
              <p:nvPr userDrawn="1"/>
            </p:nvSpPr>
            <p:spPr bwMode="auto">
              <a:xfrm>
                <a:off x="178074" y="20514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 name="Line 36">
                <a:extLst>
                  <a:ext uri="{FF2B5EF4-FFF2-40B4-BE49-F238E27FC236}">
                    <a16:creationId xmlns:a16="http://schemas.microsoft.com/office/drawing/2014/main" id="{F58D4FB5-90F3-4530-8AF9-1A1ED0B03627}"/>
                  </a:ext>
                </a:extLst>
              </p:cNvPr>
              <p:cNvSpPr>
                <a:spLocks noChangeShapeType="1"/>
              </p:cNvSpPr>
              <p:nvPr userDrawn="1"/>
            </p:nvSpPr>
            <p:spPr bwMode="auto">
              <a:xfrm>
                <a:off x="178074" y="19085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 name="Line 37">
                <a:extLst>
                  <a:ext uri="{FF2B5EF4-FFF2-40B4-BE49-F238E27FC236}">
                    <a16:creationId xmlns:a16="http://schemas.microsoft.com/office/drawing/2014/main" id="{46EF435C-533B-4F36-A45C-DED4C9DA1769}"/>
                  </a:ext>
                </a:extLst>
              </p:cNvPr>
              <p:cNvSpPr>
                <a:spLocks noChangeShapeType="1"/>
              </p:cNvSpPr>
              <p:nvPr userDrawn="1"/>
            </p:nvSpPr>
            <p:spPr bwMode="auto">
              <a:xfrm>
                <a:off x="178074" y="17640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 name="Line 38">
                <a:extLst>
                  <a:ext uri="{FF2B5EF4-FFF2-40B4-BE49-F238E27FC236}">
                    <a16:creationId xmlns:a16="http://schemas.microsoft.com/office/drawing/2014/main" id="{7260D7FA-0243-4149-92F2-9A2E3D3D639A}"/>
                  </a:ext>
                </a:extLst>
              </p:cNvPr>
              <p:cNvSpPr>
                <a:spLocks noChangeShapeType="1"/>
              </p:cNvSpPr>
              <p:nvPr userDrawn="1"/>
            </p:nvSpPr>
            <p:spPr bwMode="auto">
              <a:xfrm>
                <a:off x="178074" y="16196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5" name="Line 39">
                <a:extLst>
                  <a:ext uri="{FF2B5EF4-FFF2-40B4-BE49-F238E27FC236}">
                    <a16:creationId xmlns:a16="http://schemas.microsoft.com/office/drawing/2014/main" id="{E17B36A0-958F-443F-9FD7-D5530C92BC70}"/>
                  </a:ext>
                </a:extLst>
              </p:cNvPr>
              <p:cNvSpPr>
                <a:spLocks noChangeShapeType="1"/>
              </p:cNvSpPr>
              <p:nvPr userDrawn="1"/>
            </p:nvSpPr>
            <p:spPr bwMode="auto">
              <a:xfrm>
                <a:off x="178074" y="1476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6" name="Line 102">
                <a:extLst>
                  <a:ext uri="{FF2B5EF4-FFF2-40B4-BE49-F238E27FC236}">
                    <a16:creationId xmlns:a16="http://schemas.microsoft.com/office/drawing/2014/main" id="{351063C8-67B1-4656-BE04-74F237AAE0DC}"/>
                  </a:ext>
                </a:extLst>
              </p:cNvPr>
              <p:cNvSpPr>
                <a:spLocks noChangeShapeType="1"/>
              </p:cNvSpPr>
              <p:nvPr userDrawn="1"/>
            </p:nvSpPr>
            <p:spPr bwMode="auto">
              <a:xfrm>
                <a:off x="178074" y="4069139"/>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 name="Line 4">
                <a:extLst>
                  <a:ext uri="{FF2B5EF4-FFF2-40B4-BE49-F238E27FC236}">
                    <a16:creationId xmlns:a16="http://schemas.microsoft.com/office/drawing/2014/main" id="{A46FAAE6-29DC-4506-AD6F-E0CFB6E0E485}"/>
                  </a:ext>
                </a:extLst>
              </p:cNvPr>
              <p:cNvSpPr>
                <a:spLocks noChangeShapeType="1"/>
              </p:cNvSpPr>
              <p:nvPr userDrawn="1"/>
            </p:nvSpPr>
            <p:spPr bwMode="auto">
              <a:xfrm>
                <a:off x="178074" y="6804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8" name="Line 4">
                <a:extLst>
                  <a:ext uri="{FF2B5EF4-FFF2-40B4-BE49-F238E27FC236}">
                    <a16:creationId xmlns:a16="http://schemas.microsoft.com/office/drawing/2014/main" id="{BDB1BE34-748E-475F-92C8-62D418402AEE}"/>
                  </a:ext>
                </a:extLst>
              </p:cNvPr>
              <p:cNvSpPr>
                <a:spLocks noChangeShapeType="1"/>
              </p:cNvSpPr>
              <p:nvPr userDrawn="1"/>
            </p:nvSpPr>
            <p:spPr bwMode="auto">
              <a:xfrm>
                <a:off x="178074" y="6948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9" name="Line 39">
                <a:extLst>
                  <a:ext uri="{FF2B5EF4-FFF2-40B4-BE49-F238E27FC236}">
                    <a16:creationId xmlns:a16="http://schemas.microsoft.com/office/drawing/2014/main" id="{B8FC7F79-F5A5-4158-8740-748E3241FF8F}"/>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0" name="Line 4">
                <a:extLst>
                  <a:ext uri="{FF2B5EF4-FFF2-40B4-BE49-F238E27FC236}">
                    <a16:creationId xmlns:a16="http://schemas.microsoft.com/office/drawing/2014/main" id="{04F44B2B-BA78-4509-9C32-74EDCFF90D98}"/>
                  </a:ext>
                </a:extLst>
              </p:cNvPr>
              <p:cNvSpPr>
                <a:spLocks noChangeShapeType="1"/>
              </p:cNvSpPr>
              <p:nvPr userDrawn="1"/>
            </p:nvSpPr>
            <p:spPr bwMode="auto">
              <a:xfrm>
                <a:off x="178074" y="738028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1" name="Line 34">
                <a:extLst>
                  <a:ext uri="{FF2B5EF4-FFF2-40B4-BE49-F238E27FC236}">
                    <a16:creationId xmlns:a16="http://schemas.microsoft.com/office/drawing/2014/main" id="{5E5B63E7-A874-41DF-80CD-384ECF0D0ECD}"/>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2" name="Line 35">
                <a:extLst>
                  <a:ext uri="{FF2B5EF4-FFF2-40B4-BE49-F238E27FC236}">
                    <a16:creationId xmlns:a16="http://schemas.microsoft.com/office/drawing/2014/main" id="{09956D0B-D2BD-494C-9E10-AC5791E6B997}"/>
                  </a:ext>
                </a:extLst>
              </p:cNvPr>
              <p:cNvSpPr>
                <a:spLocks noChangeShapeType="1"/>
              </p:cNvSpPr>
              <p:nvPr userDrawn="1"/>
            </p:nvSpPr>
            <p:spPr bwMode="auto">
              <a:xfrm>
                <a:off x="178074" y="118782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 name="Line 36">
                <a:extLst>
                  <a:ext uri="{FF2B5EF4-FFF2-40B4-BE49-F238E27FC236}">
                    <a16:creationId xmlns:a16="http://schemas.microsoft.com/office/drawing/2014/main" id="{FDCF63A4-9AE6-42F3-B831-26054F80B908}"/>
                  </a:ext>
                </a:extLst>
              </p:cNvPr>
              <p:cNvSpPr>
                <a:spLocks noChangeShapeType="1"/>
              </p:cNvSpPr>
              <p:nvPr userDrawn="1"/>
            </p:nvSpPr>
            <p:spPr bwMode="auto">
              <a:xfrm>
                <a:off x="178074" y="104495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4" name="グループ化 3">
              <a:extLst>
                <a:ext uri="{FF2B5EF4-FFF2-40B4-BE49-F238E27FC236}">
                  <a16:creationId xmlns:a16="http://schemas.microsoft.com/office/drawing/2014/main" id="{7563BD28-1209-42D1-9D77-592742544D69}"/>
                </a:ext>
              </a:extLst>
            </p:cNvPr>
            <p:cNvGrpSpPr/>
            <p:nvPr userDrawn="1"/>
          </p:nvGrpSpPr>
          <p:grpSpPr>
            <a:xfrm>
              <a:off x="177800" y="1042608"/>
              <a:ext cx="10368268" cy="6337679"/>
              <a:chOff x="177800" y="613150"/>
              <a:chExt cx="10368268" cy="6767138"/>
            </a:xfrm>
          </p:grpSpPr>
          <p:sp>
            <p:nvSpPr>
              <p:cNvPr id="5" name="Line 41">
                <a:extLst>
                  <a:ext uri="{FF2B5EF4-FFF2-40B4-BE49-F238E27FC236}">
                    <a16:creationId xmlns:a16="http://schemas.microsoft.com/office/drawing/2014/main" id="{B3C22C89-D315-4DE2-A2CE-1772E3524552}"/>
                  </a:ext>
                </a:extLst>
              </p:cNvPr>
              <p:cNvSpPr>
                <a:spLocks noChangeShapeType="1"/>
              </p:cNvSpPr>
              <p:nvPr userDrawn="1"/>
            </p:nvSpPr>
            <p:spPr bwMode="auto">
              <a:xfrm>
                <a:off x="132972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 name="Line 42">
                <a:extLst>
                  <a:ext uri="{FF2B5EF4-FFF2-40B4-BE49-F238E27FC236}">
                    <a16:creationId xmlns:a16="http://schemas.microsoft.com/office/drawing/2014/main" id="{B6B37B61-127F-43BC-8980-FDDC4E2D4884}"/>
                  </a:ext>
                </a:extLst>
              </p:cNvPr>
              <p:cNvSpPr>
                <a:spLocks noChangeShapeType="1"/>
              </p:cNvSpPr>
              <p:nvPr userDrawn="1"/>
            </p:nvSpPr>
            <p:spPr bwMode="auto">
              <a:xfrm>
                <a:off x="147371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 name="Line 43">
                <a:extLst>
                  <a:ext uri="{FF2B5EF4-FFF2-40B4-BE49-F238E27FC236}">
                    <a16:creationId xmlns:a16="http://schemas.microsoft.com/office/drawing/2014/main" id="{814E20DB-764C-424E-81E2-70243941EA7A}"/>
                  </a:ext>
                </a:extLst>
              </p:cNvPr>
              <p:cNvSpPr>
                <a:spLocks noChangeShapeType="1"/>
              </p:cNvSpPr>
              <p:nvPr userDrawn="1"/>
            </p:nvSpPr>
            <p:spPr bwMode="auto">
              <a:xfrm>
                <a:off x="161771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 name="Line 44">
                <a:extLst>
                  <a:ext uri="{FF2B5EF4-FFF2-40B4-BE49-F238E27FC236}">
                    <a16:creationId xmlns:a16="http://schemas.microsoft.com/office/drawing/2014/main" id="{FCABC8BD-5A98-49C6-B473-81F079E35153}"/>
                  </a:ext>
                </a:extLst>
              </p:cNvPr>
              <p:cNvSpPr>
                <a:spLocks noChangeShapeType="1"/>
              </p:cNvSpPr>
              <p:nvPr userDrawn="1"/>
            </p:nvSpPr>
            <p:spPr bwMode="auto">
              <a:xfrm>
                <a:off x="176170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 name="Line 45">
                <a:extLst>
                  <a:ext uri="{FF2B5EF4-FFF2-40B4-BE49-F238E27FC236}">
                    <a16:creationId xmlns:a16="http://schemas.microsoft.com/office/drawing/2014/main" id="{1A60A482-CAE7-4B32-B147-65B54D505B66}"/>
                  </a:ext>
                </a:extLst>
              </p:cNvPr>
              <p:cNvSpPr>
                <a:spLocks noChangeShapeType="1"/>
              </p:cNvSpPr>
              <p:nvPr userDrawn="1"/>
            </p:nvSpPr>
            <p:spPr bwMode="auto">
              <a:xfrm>
                <a:off x="190569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 name="Line 46">
                <a:extLst>
                  <a:ext uri="{FF2B5EF4-FFF2-40B4-BE49-F238E27FC236}">
                    <a16:creationId xmlns:a16="http://schemas.microsoft.com/office/drawing/2014/main" id="{EFDE9D29-C267-4456-BF4C-3E31CC996007}"/>
                  </a:ext>
                </a:extLst>
              </p:cNvPr>
              <p:cNvSpPr>
                <a:spLocks noChangeShapeType="1"/>
              </p:cNvSpPr>
              <p:nvPr userDrawn="1"/>
            </p:nvSpPr>
            <p:spPr bwMode="auto">
              <a:xfrm>
                <a:off x="204968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 name="Line 47">
                <a:extLst>
                  <a:ext uri="{FF2B5EF4-FFF2-40B4-BE49-F238E27FC236}">
                    <a16:creationId xmlns:a16="http://schemas.microsoft.com/office/drawing/2014/main" id="{491A06B6-733C-4C7D-A019-438D4782E29D}"/>
                  </a:ext>
                </a:extLst>
              </p:cNvPr>
              <p:cNvSpPr>
                <a:spLocks noChangeShapeType="1"/>
              </p:cNvSpPr>
              <p:nvPr userDrawn="1"/>
            </p:nvSpPr>
            <p:spPr bwMode="auto">
              <a:xfrm>
                <a:off x="219367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 name="Line 48">
                <a:extLst>
                  <a:ext uri="{FF2B5EF4-FFF2-40B4-BE49-F238E27FC236}">
                    <a16:creationId xmlns:a16="http://schemas.microsoft.com/office/drawing/2014/main" id="{1A2FF589-8AE7-4B04-A3CF-707EC50F0E4D}"/>
                  </a:ext>
                </a:extLst>
              </p:cNvPr>
              <p:cNvSpPr>
                <a:spLocks noChangeShapeType="1"/>
              </p:cNvSpPr>
              <p:nvPr userDrawn="1"/>
            </p:nvSpPr>
            <p:spPr bwMode="auto">
              <a:xfrm>
                <a:off x="233766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 name="Line 49">
                <a:extLst>
                  <a:ext uri="{FF2B5EF4-FFF2-40B4-BE49-F238E27FC236}">
                    <a16:creationId xmlns:a16="http://schemas.microsoft.com/office/drawing/2014/main" id="{220BD835-09F7-42BC-8A59-760F67C3BA30}"/>
                  </a:ext>
                </a:extLst>
              </p:cNvPr>
              <p:cNvSpPr>
                <a:spLocks noChangeShapeType="1"/>
              </p:cNvSpPr>
              <p:nvPr userDrawn="1"/>
            </p:nvSpPr>
            <p:spPr bwMode="auto">
              <a:xfrm>
                <a:off x="248165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 name="Line 50">
                <a:extLst>
                  <a:ext uri="{FF2B5EF4-FFF2-40B4-BE49-F238E27FC236}">
                    <a16:creationId xmlns:a16="http://schemas.microsoft.com/office/drawing/2014/main" id="{80C9531A-D351-4FB0-810D-0B60B9AE5DA3}"/>
                  </a:ext>
                </a:extLst>
              </p:cNvPr>
              <p:cNvSpPr>
                <a:spLocks noChangeShapeType="1"/>
              </p:cNvSpPr>
              <p:nvPr userDrawn="1"/>
            </p:nvSpPr>
            <p:spPr bwMode="auto">
              <a:xfrm>
                <a:off x="262564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 name="Line 51">
                <a:extLst>
                  <a:ext uri="{FF2B5EF4-FFF2-40B4-BE49-F238E27FC236}">
                    <a16:creationId xmlns:a16="http://schemas.microsoft.com/office/drawing/2014/main" id="{B8E8462B-F715-42E6-9C65-36FFE4337D4E}"/>
                  </a:ext>
                </a:extLst>
              </p:cNvPr>
              <p:cNvSpPr>
                <a:spLocks noChangeShapeType="1"/>
              </p:cNvSpPr>
              <p:nvPr userDrawn="1"/>
            </p:nvSpPr>
            <p:spPr bwMode="auto">
              <a:xfrm>
                <a:off x="276963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 name="Line 52">
                <a:extLst>
                  <a:ext uri="{FF2B5EF4-FFF2-40B4-BE49-F238E27FC236}">
                    <a16:creationId xmlns:a16="http://schemas.microsoft.com/office/drawing/2014/main" id="{D8F1D8BF-9549-4DB4-8539-54E7306FE4B2}"/>
                  </a:ext>
                </a:extLst>
              </p:cNvPr>
              <p:cNvSpPr>
                <a:spLocks noChangeShapeType="1"/>
              </p:cNvSpPr>
              <p:nvPr userDrawn="1"/>
            </p:nvSpPr>
            <p:spPr bwMode="auto">
              <a:xfrm>
                <a:off x="291362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 name="Line 53">
                <a:extLst>
                  <a:ext uri="{FF2B5EF4-FFF2-40B4-BE49-F238E27FC236}">
                    <a16:creationId xmlns:a16="http://schemas.microsoft.com/office/drawing/2014/main" id="{21A8334C-E16F-4C67-A640-48814127DE18}"/>
                  </a:ext>
                </a:extLst>
              </p:cNvPr>
              <p:cNvSpPr>
                <a:spLocks noChangeShapeType="1"/>
              </p:cNvSpPr>
              <p:nvPr userDrawn="1"/>
            </p:nvSpPr>
            <p:spPr bwMode="auto">
              <a:xfrm>
                <a:off x="305762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 name="Line 54">
                <a:extLst>
                  <a:ext uri="{FF2B5EF4-FFF2-40B4-BE49-F238E27FC236}">
                    <a16:creationId xmlns:a16="http://schemas.microsoft.com/office/drawing/2014/main" id="{87645081-3E3E-46BC-930C-6315E36C5EB3}"/>
                  </a:ext>
                </a:extLst>
              </p:cNvPr>
              <p:cNvSpPr>
                <a:spLocks noChangeShapeType="1"/>
              </p:cNvSpPr>
              <p:nvPr userDrawn="1"/>
            </p:nvSpPr>
            <p:spPr bwMode="auto">
              <a:xfrm>
                <a:off x="320161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 name="Line 55">
                <a:extLst>
                  <a:ext uri="{FF2B5EF4-FFF2-40B4-BE49-F238E27FC236}">
                    <a16:creationId xmlns:a16="http://schemas.microsoft.com/office/drawing/2014/main" id="{A4BEC564-851D-4F58-80F1-6A0185EDAFE7}"/>
                  </a:ext>
                </a:extLst>
              </p:cNvPr>
              <p:cNvSpPr>
                <a:spLocks noChangeShapeType="1"/>
              </p:cNvSpPr>
              <p:nvPr userDrawn="1"/>
            </p:nvSpPr>
            <p:spPr bwMode="auto">
              <a:xfrm>
                <a:off x="334560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 name="Line 56">
                <a:extLst>
                  <a:ext uri="{FF2B5EF4-FFF2-40B4-BE49-F238E27FC236}">
                    <a16:creationId xmlns:a16="http://schemas.microsoft.com/office/drawing/2014/main" id="{432A9BBC-9761-4CF7-8E8B-58C807DB482F}"/>
                  </a:ext>
                </a:extLst>
              </p:cNvPr>
              <p:cNvSpPr>
                <a:spLocks noChangeShapeType="1"/>
              </p:cNvSpPr>
              <p:nvPr userDrawn="1"/>
            </p:nvSpPr>
            <p:spPr bwMode="auto">
              <a:xfrm>
                <a:off x="348959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 name="Line 57">
                <a:extLst>
                  <a:ext uri="{FF2B5EF4-FFF2-40B4-BE49-F238E27FC236}">
                    <a16:creationId xmlns:a16="http://schemas.microsoft.com/office/drawing/2014/main" id="{20A6B1C2-9D27-470D-A085-87FA71EAB4A1}"/>
                  </a:ext>
                </a:extLst>
              </p:cNvPr>
              <p:cNvSpPr>
                <a:spLocks noChangeShapeType="1"/>
              </p:cNvSpPr>
              <p:nvPr userDrawn="1"/>
            </p:nvSpPr>
            <p:spPr bwMode="auto">
              <a:xfrm>
                <a:off x="363358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 name="Line 58">
                <a:extLst>
                  <a:ext uri="{FF2B5EF4-FFF2-40B4-BE49-F238E27FC236}">
                    <a16:creationId xmlns:a16="http://schemas.microsoft.com/office/drawing/2014/main" id="{F23207BF-AF0B-4F40-8B7A-C3F38848C909}"/>
                  </a:ext>
                </a:extLst>
              </p:cNvPr>
              <p:cNvSpPr>
                <a:spLocks noChangeShapeType="1"/>
              </p:cNvSpPr>
              <p:nvPr userDrawn="1"/>
            </p:nvSpPr>
            <p:spPr bwMode="auto">
              <a:xfrm>
                <a:off x="37775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 name="Line 59">
                <a:extLst>
                  <a:ext uri="{FF2B5EF4-FFF2-40B4-BE49-F238E27FC236}">
                    <a16:creationId xmlns:a16="http://schemas.microsoft.com/office/drawing/2014/main" id="{26C53B7A-6B78-45F3-81B8-0C4A985F930E}"/>
                  </a:ext>
                </a:extLst>
              </p:cNvPr>
              <p:cNvSpPr>
                <a:spLocks noChangeShapeType="1"/>
              </p:cNvSpPr>
              <p:nvPr userDrawn="1"/>
            </p:nvSpPr>
            <p:spPr bwMode="auto">
              <a:xfrm>
                <a:off x="39215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4" name="Line 60">
                <a:extLst>
                  <a:ext uri="{FF2B5EF4-FFF2-40B4-BE49-F238E27FC236}">
                    <a16:creationId xmlns:a16="http://schemas.microsoft.com/office/drawing/2014/main" id="{EFE47F1C-76D7-41CA-9659-2A5E4423D6B4}"/>
                  </a:ext>
                </a:extLst>
              </p:cNvPr>
              <p:cNvSpPr>
                <a:spLocks noChangeShapeType="1"/>
              </p:cNvSpPr>
              <p:nvPr userDrawn="1"/>
            </p:nvSpPr>
            <p:spPr bwMode="auto">
              <a:xfrm>
                <a:off x="406555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 name="Line 61">
                <a:extLst>
                  <a:ext uri="{FF2B5EF4-FFF2-40B4-BE49-F238E27FC236}">
                    <a16:creationId xmlns:a16="http://schemas.microsoft.com/office/drawing/2014/main" id="{64457307-026F-493B-ABF6-07B942375561}"/>
                  </a:ext>
                </a:extLst>
              </p:cNvPr>
              <p:cNvSpPr>
                <a:spLocks noChangeShapeType="1"/>
              </p:cNvSpPr>
              <p:nvPr userDrawn="1"/>
            </p:nvSpPr>
            <p:spPr bwMode="auto">
              <a:xfrm>
                <a:off x="420954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 name="Line 62">
                <a:extLst>
                  <a:ext uri="{FF2B5EF4-FFF2-40B4-BE49-F238E27FC236}">
                    <a16:creationId xmlns:a16="http://schemas.microsoft.com/office/drawing/2014/main" id="{030B4BD7-7599-44B1-8074-D5431EC3F5EB}"/>
                  </a:ext>
                </a:extLst>
              </p:cNvPr>
              <p:cNvSpPr>
                <a:spLocks noChangeShapeType="1"/>
              </p:cNvSpPr>
              <p:nvPr userDrawn="1"/>
            </p:nvSpPr>
            <p:spPr bwMode="auto">
              <a:xfrm>
                <a:off x="435353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 name="Line 63">
                <a:extLst>
                  <a:ext uri="{FF2B5EF4-FFF2-40B4-BE49-F238E27FC236}">
                    <a16:creationId xmlns:a16="http://schemas.microsoft.com/office/drawing/2014/main" id="{4595D81E-7D18-4885-B662-9E134883C21E}"/>
                  </a:ext>
                </a:extLst>
              </p:cNvPr>
              <p:cNvSpPr>
                <a:spLocks noChangeShapeType="1"/>
              </p:cNvSpPr>
              <p:nvPr userDrawn="1"/>
            </p:nvSpPr>
            <p:spPr bwMode="auto">
              <a:xfrm>
                <a:off x="449753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 name="Line 64">
                <a:extLst>
                  <a:ext uri="{FF2B5EF4-FFF2-40B4-BE49-F238E27FC236}">
                    <a16:creationId xmlns:a16="http://schemas.microsoft.com/office/drawing/2014/main" id="{9D7EEAE3-EB7B-4CAB-8D29-74B01BF77DA7}"/>
                  </a:ext>
                </a:extLst>
              </p:cNvPr>
              <p:cNvSpPr>
                <a:spLocks noChangeShapeType="1"/>
              </p:cNvSpPr>
              <p:nvPr userDrawn="1"/>
            </p:nvSpPr>
            <p:spPr bwMode="auto">
              <a:xfrm>
                <a:off x="464152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 name="Line 65">
                <a:extLst>
                  <a:ext uri="{FF2B5EF4-FFF2-40B4-BE49-F238E27FC236}">
                    <a16:creationId xmlns:a16="http://schemas.microsoft.com/office/drawing/2014/main" id="{0F246FB1-7AE4-4FC2-ADF0-AEC7C07561B7}"/>
                  </a:ext>
                </a:extLst>
              </p:cNvPr>
              <p:cNvSpPr>
                <a:spLocks noChangeShapeType="1"/>
              </p:cNvSpPr>
              <p:nvPr userDrawn="1"/>
            </p:nvSpPr>
            <p:spPr bwMode="auto">
              <a:xfrm>
                <a:off x="478551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 name="Line 66">
                <a:extLst>
                  <a:ext uri="{FF2B5EF4-FFF2-40B4-BE49-F238E27FC236}">
                    <a16:creationId xmlns:a16="http://schemas.microsoft.com/office/drawing/2014/main" id="{F57F2CE7-B513-47B5-9D3D-A274C47CC757}"/>
                  </a:ext>
                </a:extLst>
              </p:cNvPr>
              <p:cNvSpPr>
                <a:spLocks noChangeShapeType="1"/>
              </p:cNvSpPr>
              <p:nvPr userDrawn="1"/>
            </p:nvSpPr>
            <p:spPr bwMode="auto">
              <a:xfrm>
                <a:off x="492950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 name="Line 67">
                <a:extLst>
                  <a:ext uri="{FF2B5EF4-FFF2-40B4-BE49-F238E27FC236}">
                    <a16:creationId xmlns:a16="http://schemas.microsoft.com/office/drawing/2014/main" id="{9040D867-6020-46C6-8856-42B9EE18A29D}"/>
                  </a:ext>
                </a:extLst>
              </p:cNvPr>
              <p:cNvSpPr>
                <a:spLocks noChangeShapeType="1"/>
              </p:cNvSpPr>
              <p:nvPr userDrawn="1"/>
            </p:nvSpPr>
            <p:spPr bwMode="auto">
              <a:xfrm>
                <a:off x="507349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2" name="Line 68">
                <a:extLst>
                  <a:ext uri="{FF2B5EF4-FFF2-40B4-BE49-F238E27FC236}">
                    <a16:creationId xmlns:a16="http://schemas.microsoft.com/office/drawing/2014/main" id="{F353CD92-5CA1-4C0F-8661-E074AB491295}"/>
                  </a:ext>
                </a:extLst>
              </p:cNvPr>
              <p:cNvSpPr>
                <a:spLocks noChangeShapeType="1"/>
              </p:cNvSpPr>
              <p:nvPr userDrawn="1"/>
            </p:nvSpPr>
            <p:spPr bwMode="auto">
              <a:xfrm>
                <a:off x="521748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 name="Line 69">
                <a:extLst>
                  <a:ext uri="{FF2B5EF4-FFF2-40B4-BE49-F238E27FC236}">
                    <a16:creationId xmlns:a16="http://schemas.microsoft.com/office/drawing/2014/main" id="{0D038A48-2468-4083-ABDA-2013B92143E0}"/>
                  </a:ext>
                </a:extLst>
              </p:cNvPr>
              <p:cNvSpPr>
                <a:spLocks noChangeShapeType="1"/>
              </p:cNvSpPr>
              <p:nvPr userDrawn="1"/>
            </p:nvSpPr>
            <p:spPr bwMode="auto">
              <a:xfrm>
                <a:off x="536147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4" name="Line 70">
                <a:extLst>
                  <a:ext uri="{FF2B5EF4-FFF2-40B4-BE49-F238E27FC236}">
                    <a16:creationId xmlns:a16="http://schemas.microsoft.com/office/drawing/2014/main" id="{BAF64418-9CE6-467B-8BF0-9E2B368CB22E}"/>
                  </a:ext>
                </a:extLst>
              </p:cNvPr>
              <p:cNvSpPr>
                <a:spLocks noChangeShapeType="1"/>
              </p:cNvSpPr>
              <p:nvPr userDrawn="1"/>
            </p:nvSpPr>
            <p:spPr bwMode="auto">
              <a:xfrm>
                <a:off x="564945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5" name="Line 71">
                <a:extLst>
                  <a:ext uri="{FF2B5EF4-FFF2-40B4-BE49-F238E27FC236}">
                    <a16:creationId xmlns:a16="http://schemas.microsoft.com/office/drawing/2014/main" id="{B08E98E2-2275-4757-AF6A-CEA7367028EB}"/>
                  </a:ext>
                </a:extLst>
              </p:cNvPr>
              <p:cNvSpPr>
                <a:spLocks noChangeShapeType="1"/>
              </p:cNvSpPr>
              <p:nvPr userDrawn="1"/>
            </p:nvSpPr>
            <p:spPr bwMode="auto">
              <a:xfrm>
                <a:off x="579344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 name="Line 72">
                <a:extLst>
                  <a:ext uri="{FF2B5EF4-FFF2-40B4-BE49-F238E27FC236}">
                    <a16:creationId xmlns:a16="http://schemas.microsoft.com/office/drawing/2014/main" id="{BAF0F2BB-8D3E-4967-B761-CA8A2E97D03B}"/>
                  </a:ext>
                </a:extLst>
              </p:cNvPr>
              <p:cNvSpPr>
                <a:spLocks noChangeShapeType="1"/>
              </p:cNvSpPr>
              <p:nvPr userDrawn="1"/>
            </p:nvSpPr>
            <p:spPr bwMode="auto">
              <a:xfrm>
                <a:off x="593744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7" name="Line 73">
                <a:extLst>
                  <a:ext uri="{FF2B5EF4-FFF2-40B4-BE49-F238E27FC236}">
                    <a16:creationId xmlns:a16="http://schemas.microsoft.com/office/drawing/2014/main" id="{723DDDCA-6CF4-4716-9D83-57D409851449}"/>
                  </a:ext>
                </a:extLst>
              </p:cNvPr>
              <p:cNvSpPr>
                <a:spLocks noChangeShapeType="1"/>
              </p:cNvSpPr>
              <p:nvPr userDrawn="1"/>
            </p:nvSpPr>
            <p:spPr bwMode="auto">
              <a:xfrm>
                <a:off x="608143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 name="Line 74">
                <a:extLst>
                  <a:ext uri="{FF2B5EF4-FFF2-40B4-BE49-F238E27FC236}">
                    <a16:creationId xmlns:a16="http://schemas.microsoft.com/office/drawing/2014/main" id="{AAEFDC64-D696-421A-A86D-9EB4A4E11CA5}"/>
                  </a:ext>
                </a:extLst>
              </p:cNvPr>
              <p:cNvSpPr>
                <a:spLocks noChangeShapeType="1"/>
              </p:cNvSpPr>
              <p:nvPr userDrawn="1"/>
            </p:nvSpPr>
            <p:spPr bwMode="auto">
              <a:xfrm>
                <a:off x="622542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9" name="Line 75">
                <a:extLst>
                  <a:ext uri="{FF2B5EF4-FFF2-40B4-BE49-F238E27FC236}">
                    <a16:creationId xmlns:a16="http://schemas.microsoft.com/office/drawing/2014/main" id="{18106B5D-9A4D-4E6A-B509-CCFE36E6471B}"/>
                  </a:ext>
                </a:extLst>
              </p:cNvPr>
              <p:cNvSpPr>
                <a:spLocks noChangeShapeType="1"/>
              </p:cNvSpPr>
              <p:nvPr userDrawn="1"/>
            </p:nvSpPr>
            <p:spPr bwMode="auto">
              <a:xfrm>
                <a:off x="636941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 name="Line 76">
                <a:extLst>
                  <a:ext uri="{FF2B5EF4-FFF2-40B4-BE49-F238E27FC236}">
                    <a16:creationId xmlns:a16="http://schemas.microsoft.com/office/drawing/2014/main" id="{BAFB4B40-3FCF-47E4-9472-C68AA657A83A}"/>
                  </a:ext>
                </a:extLst>
              </p:cNvPr>
              <p:cNvSpPr>
                <a:spLocks noChangeShapeType="1"/>
              </p:cNvSpPr>
              <p:nvPr userDrawn="1"/>
            </p:nvSpPr>
            <p:spPr bwMode="auto">
              <a:xfrm>
                <a:off x="651340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 name="Line 77">
                <a:extLst>
                  <a:ext uri="{FF2B5EF4-FFF2-40B4-BE49-F238E27FC236}">
                    <a16:creationId xmlns:a16="http://schemas.microsoft.com/office/drawing/2014/main" id="{91AC1E62-A671-457A-B999-A9AD01C32097}"/>
                  </a:ext>
                </a:extLst>
              </p:cNvPr>
              <p:cNvSpPr>
                <a:spLocks noChangeShapeType="1"/>
              </p:cNvSpPr>
              <p:nvPr userDrawn="1"/>
            </p:nvSpPr>
            <p:spPr bwMode="auto">
              <a:xfrm>
                <a:off x="665739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 name="Line 78">
                <a:extLst>
                  <a:ext uri="{FF2B5EF4-FFF2-40B4-BE49-F238E27FC236}">
                    <a16:creationId xmlns:a16="http://schemas.microsoft.com/office/drawing/2014/main" id="{EEE965B0-C6E6-4518-86CD-63D4B7EBA880}"/>
                  </a:ext>
                </a:extLst>
              </p:cNvPr>
              <p:cNvSpPr>
                <a:spLocks noChangeShapeType="1"/>
              </p:cNvSpPr>
              <p:nvPr userDrawn="1"/>
            </p:nvSpPr>
            <p:spPr bwMode="auto">
              <a:xfrm>
                <a:off x="680138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 name="Line 79">
                <a:extLst>
                  <a:ext uri="{FF2B5EF4-FFF2-40B4-BE49-F238E27FC236}">
                    <a16:creationId xmlns:a16="http://schemas.microsoft.com/office/drawing/2014/main" id="{24997377-0B31-44D1-B937-DB15718E3166}"/>
                  </a:ext>
                </a:extLst>
              </p:cNvPr>
              <p:cNvSpPr>
                <a:spLocks noChangeShapeType="1"/>
              </p:cNvSpPr>
              <p:nvPr userDrawn="1"/>
            </p:nvSpPr>
            <p:spPr bwMode="auto">
              <a:xfrm>
                <a:off x="694537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 name="Line 80">
                <a:extLst>
                  <a:ext uri="{FF2B5EF4-FFF2-40B4-BE49-F238E27FC236}">
                    <a16:creationId xmlns:a16="http://schemas.microsoft.com/office/drawing/2014/main" id="{D9108AD2-FE21-4DFA-98C7-9987526429BF}"/>
                  </a:ext>
                </a:extLst>
              </p:cNvPr>
              <p:cNvSpPr>
                <a:spLocks noChangeShapeType="1"/>
              </p:cNvSpPr>
              <p:nvPr userDrawn="1"/>
            </p:nvSpPr>
            <p:spPr bwMode="auto">
              <a:xfrm>
                <a:off x="70893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5" name="Line 81">
                <a:extLst>
                  <a:ext uri="{FF2B5EF4-FFF2-40B4-BE49-F238E27FC236}">
                    <a16:creationId xmlns:a16="http://schemas.microsoft.com/office/drawing/2014/main" id="{1CA5C353-7840-45EE-863A-10C278F5A325}"/>
                  </a:ext>
                </a:extLst>
              </p:cNvPr>
              <p:cNvSpPr>
                <a:spLocks noChangeShapeType="1"/>
              </p:cNvSpPr>
              <p:nvPr userDrawn="1"/>
            </p:nvSpPr>
            <p:spPr bwMode="auto">
              <a:xfrm>
                <a:off x="723335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6" name="Line 82">
                <a:extLst>
                  <a:ext uri="{FF2B5EF4-FFF2-40B4-BE49-F238E27FC236}">
                    <a16:creationId xmlns:a16="http://schemas.microsoft.com/office/drawing/2014/main" id="{26AFC1F5-9DCD-49DE-9CC8-D9D4F6233EF8}"/>
                  </a:ext>
                </a:extLst>
              </p:cNvPr>
              <p:cNvSpPr>
                <a:spLocks noChangeShapeType="1"/>
              </p:cNvSpPr>
              <p:nvPr userDrawn="1"/>
            </p:nvSpPr>
            <p:spPr bwMode="auto">
              <a:xfrm>
                <a:off x="737735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7" name="Line 83">
                <a:extLst>
                  <a:ext uri="{FF2B5EF4-FFF2-40B4-BE49-F238E27FC236}">
                    <a16:creationId xmlns:a16="http://schemas.microsoft.com/office/drawing/2014/main" id="{14B32CED-A602-42D5-A3B1-8FF2269F4501}"/>
                  </a:ext>
                </a:extLst>
              </p:cNvPr>
              <p:cNvSpPr>
                <a:spLocks noChangeShapeType="1"/>
              </p:cNvSpPr>
              <p:nvPr userDrawn="1"/>
            </p:nvSpPr>
            <p:spPr bwMode="auto">
              <a:xfrm>
                <a:off x="752134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8" name="Line 84">
                <a:extLst>
                  <a:ext uri="{FF2B5EF4-FFF2-40B4-BE49-F238E27FC236}">
                    <a16:creationId xmlns:a16="http://schemas.microsoft.com/office/drawing/2014/main" id="{8898D64B-560A-4FE6-A65E-5FDEE2787597}"/>
                  </a:ext>
                </a:extLst>
              </p:cNvPr>
              <p:cNvSpPr>
                <a:spLocks noChangeShapeType="1"/>
              </p:cNvSpPr>
              <p:nvPr userDrawn="1"/>
            </p:nvSpPr>
            <p:spPr bwMode="auto">
              <a:xfrm>
                <a:off x="766533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9" name="Line 85">
                <a:extLst>
                  <a:ext uri="{FF2B5EF4-FFF2-40B4-BE49-F238E27FC236}">
                    <a16:creationId xmlns:a16="http://schemas.microsoft.com/office/drawing/2014/main" id="{DE3EB8DA-494D-48D7-9D5A-041A02840615}"/>
                  </a:ext>
                </a:extLst>
              </p:cNvPr>
              <p:cNvSpPr>
                <a:spLocks noChangeShapeType="1"/>
              </p:cNvSpPr>
              <p:nvPr userDrawn="1"/>
            </p:nvSpPr>
            <p:spPr bwMode="auto">
              <a:xfrm>
                <a:off x="780932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 name="Line 86">
                <a:extLst>
                  <a:ext uri="{FF2B5EF4-FFF2-40B4-BE49-F238E27FC236}">
                    <a16:creationId xmlns:a16="http://schemas.microsoft.com/office/drawing/2014/main" id="{090115F5-7C62-42C7-915F-569C75B502BF}"/>
                  </a:ext>
                </a:extLst>
              </p:cNvPr>
              <p:cNvSpPr>
                <a:spLocks noChangeShapeType="1"/>
              </p:cNvSpPr>
              <p:nvPr userDrawn="1"/>
            </p:nvSpPr>
            <p:spPr bwMode="auto">
              <a:xfrm>
                <a:off x="795331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 name="Line 87">
                <a:extLst>
                  <a:ext uri="{FF2B5EF4-FFF2-40B4-BE49-F238E27FC236}">
                    <a16:creationId xmlns:a16="http://schemas.microsoft.com/office/drawing/2014/main" id="{07150042-95BE-4CDF-8FFB-4CB35B404708}"/>
                  </a:ext>
                </a:extLst>
              </p:cNvPr>
              <p:cNvSpPr>
                <a:spLocks noChangeShapeType="1"/>
              </p:cNvSpPr>
              <p:nvPr userDrawn="1"/>
            </p:nvSpPr>
            <p:spPr bwMode="auto">
              <a:xfrm>
                <a:off x="809730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 name="Line 88">
                <a:extLst>
                  <a:ext uri="{FF2B5EF4-FFF2-40B4-BE49-F238E27FC236}">
                    <a16:creationId xmlns:a16="http://schemas.microsoft.com/office/drawing/2014/main" id="{4D5B66A5-264B-4795-ADBD-502ED4E9C0E0}"/>
                  </a:ext>
                </a:extLst>
              </p:cNvPr>
              <p:cNvSpPr>
                <a:spLocks noChangeShapeType="1"/>
              </p:cNvSpPr>
              <p:nvPr userDrawn="1"/>
            </p:nvSpPr>
            <p:spPr bwMode="auto">
              <a:xfrm>
                <a:off x="824129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 name="Line 89">
                <a:extLst>
                  <a:ext uri="{FF2B5EF4-FFF2-40B4-BE49-F238E27FC236}">
                    <a16:creationId xmlns:a16="http://schemas.microsoft.com/office/drawing/2014/main" id="{24BF882A-B84D-4511-B50C-111B07E51870}"/>
                  </a:ext>
                </a:extLst>
              </p:cNvPr>
              <p:cNvSpPr>
                <a:spLocks noChangeShapeType="1"/>
              </p:cNvSpPr>
              <p:nvPr userDrawn="1"/>
            </p:nvSpPr>
            <p:spPr bwMode="auto">
              <a:xfrm>
                <a:off x="838528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 name="Line 90">
                <a:extLst>
                  <a:ext uri="{FF2B5EF4-FFF2-40B4-BE49-F238E27FC236}">
                    <a16:creationId xmlns:a16="http://schemas.microsoft.com/office/drawing/2014/main" id="{E5B34C9D-6C85-473E-B998-6581E2216D0E}"/>
                  </a:ext>
                </a:extLst>
              </p:cNvPr>
              <p:cNvSpPr>
                <a:spLocks noChangeShapeType="1"/>
              </p:cNvSpPr>
              <p:nvPr userDrawn="1"/>
            </p:nvSpPr>
            <p:spPr bwMode="auto">
              <a:xfrm>
                <a:off x="852927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 name="Line 91">
                <a:extLst>
                  <a:ext uri="{FF2B5EF4-FFF2-40B4-BE49-F238E27FC236}">
                    <a16:creationId xmlns:a16="http://schemas.microsoft.com/office/drawing/2014/main" id="{44595B99-1CD9-464F-88A0-268D2EA0DDAF}"/>
                  </a:ext>
                </a:extLst>
              </p:cNvPr>
              <p:cNvSpPr>
                <a:spLocks noChangeShapeType="1"/>
              </p:cNvSpPr>
              <p:nvPr userDrawn="1"/>
            </p:nvSpPr>
            <p:spPr bwMode="auto">
              <a:xfrm>
                <a:off x="867326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6" name="Line 92">
                <a:extLst>
                  <a:ext uri="{FF2B5EF4-FFF2-40B4-BE49-F238E27FC236}">
                    <a16:creationId xmlns:a16="http://schemas.microsoft.com/office/drawing/2014/main" id="{EF9327C4-BC85-4DF3-9D0C-DF77C23C79C2}"/>
                  </a:ext>
                </a:extLst>
              </p:cNvPr>
              <p:cNvSpPr>
                <a:spLocks noChangeShapeType="1"/>
              </p:cNvSpPr>
              <p:nvPr userDrawn="1"/>
            </p:nvSpPr>
            <p:spPr bwMode="auto">
              <a:xfrm>
                <a:off x="881726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7" name="Line 93">
                <a:extLst>
                  <a:ext uri="{FF2B5EF4-FFF2-40B4-BE49-F238E27FC236}">
                    <a16:creationId xmlns:a16="http://schemas.microsoft.com/office/drawing/2014/main" id="{C52B8491-D39D-4464-9861-2C3197ED8FB1}"/>
                  </a:ext>
                </a:extLst>
              </p:cNvPr>
              <p:cNvSpPr>
                <a:spLocks noChangeShapeType="1"/>
              </p:cNvSpPr>
              <p:nvPr userDrawn="1"/>
            </p:nvSpPr>
            <p:spPr bwMode="auto">
              <a:xfrm>
                <a:off x="896125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 name="Line 94">
                <a:extLst>
                  <a:ext uri="{FF2B5EF4-FFF2-40B4-BE49-F238E27FC236}">
                    <a16:creationId xmlns:a16="http://schemas.microsoft.com/office/drawing/2014/main" id="{F3C1B3B6-065E-4FA1-924E-4932FA75F3EC}"/>
                  </a:ext>
                </a:extLst>
              </p:cNvPr>
              <p:cNvSpPr>
                <a:spLocks noChangeShapeType="1"/>
              </p:cNvSpPr>
              <p:nvPr userDrawn="1"/>
            </p:nvSpPr>
            <p:spPr bwMode="auto">
              <a:xfrm>
                <a:off x="910524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9" name="Line 95">
                <a:extLst>
                  <a:ext uri="{FF2B5EF4-FFF2-40B4-BE49-F238E27FC236}">
                    <a16:creationId xmlns:a16="http://schemas.microsoft.com/office/drawing/2014/main" id="{30A7F764-5474-4681-ADEE-195CCB1CDA90}"/>
                  </a:ext>
                </a:extLst>
              </p:cNvPr>
              <p:cNvSpPr>
                <a:spLocks noChangeShapeType="1"/>
              </p:cNvSpPr>
              <p:nvPr userDrawn="1"/>
            </p:nvSpPr>
            <p:spPr bwMode="auto">
              <a:xfrm>
                <a:off x="924923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0" name="Line 96">
                <a:extLst>
                  <a:ext uri="{FF2B5EF4-FFF2-40B4-BE49-F238E27FC236}">
                    <a16:creationId xmlns:a16="http://schemas.microsoft.com/office/drawing/2014/main" id="{3B41F62B-F78D-4258-B192-ED82846047B7}"/>
                  </a:ext>
                </a:extLst>
              </p:cNvPr>
              <p:cNvSpPr>
                <a:spLocks noChangeShapeType="1"/>
              </p:cNvSpPr>
              <p:nvPr userDrawn="1"/>
            </p:nvSpPr>
            <p:spPr bwMode="auto">
              <a:xfrm>
                <a:off x="939322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 name="Line 97">
                <a:extLst>
                  <a:ext uri="{FF2B5EF4-FFF2-40B4-BE49-F238E27FC236}">
                    <a16:creationId xmlns:a16="http://schemas.microsoft.com/office/drawing/2014/main" id="{2DC9E165-C10D-4D83-9EF1-A5082CA9ACAE}"/>
                  </a:ext>
                </a:extLst>
              </p:cNvPr>
              <p:cNvSpPr>
                <a:spLocks noChangeShapeType="1"/>
              </p:cNvSpPr>
              <p:nvPr userDrawn="1"/>
            </p:nvSpPr>
            <p:spPr bwMode="auto">
              <a:xfrm>
                <a:off x="953721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2" name="Line 98">
                <a:extLst>
                  <a:ext uri="{FF2B5EF4-FFF2-40B4-BE49-F238E27FC236}">
                    <a16:creationId xmlns:a16="http://schemas.microsoft.com/office/drawing/2014/main" id="{4C420AD3-BC41-430F-A995-2E86A183D761}"/>
                  </a:ext>
                </a:extLst>
              </p:cNvPr>
              <p:cNvSpPr>
                <a:spLocks noChangeShapeType="1"/>
              </p:cNvSpPr>
              <p:nvPr userDrawn="1"/>
            </p:nvSpPr>
            <p:spPr bwMode="auto">
              <a:xfrm>
                <a:off x="968120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3" name="Line 99">
                <a:extLst>
                  <a:ext uri="{FF2B5EF4-FFF2-40B4-BE49-F238E27FC236}">
                    <a16:creationId xmlns:a16="http://schemas.microsoft.com/office/drawing/2014/main" id="{7D129CCC-152F-4AB2-AE1B-A27D9C38917B}"/>
                  </a:ext>
                </a:extLst>
              </p:cNvPr>
              <p:cNvSpPr>
                <a:spLocks noChangeShapeType="1"/>
              </p:cNvSpPr>
              <p:nvPr userDrawn="1"/>
            </p:nvSpPr>
            <p:spPr bwMode="auto">
              <a:xfrm>
                <a:off x="11857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4" name="Line 100">
                <a:extLst>
                  <a:ext uri="{FF2B5EF4-FFF2-40B4-BE49-F238E27FC236}">
                    <a16:creationId xmlns:a16="http://schemas.microsoft.com/office/drawing/2014/main" id="{6BA0EE88-775D-4DED-AAA9-0F84326588B0}"/>
                  </a:ext>
                </a:extLst>
              </p:cNvPr>
              <p:cNvSpPr>
                <a:spLocks noChangeShapeType="1"/>
              </p:cNvSpPr>
              <p:nvPr userDrawn="1"/>
            </p:nvSpPr>
            <p:spPr bwMode="auto">
              <a:xfrm>
                <a:off x="982519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5" name="Line 103">
                <a:extLst>
                  <a:ext uri="{FF2B5EF4-FFF2-40B4-BE49-F238E27FC236}">
                    <a16:creationId xmlns:a16="http://schemas.microsoft.com/office/drawing/2014/main" id="{1B7CC1FA-EF48-429B-800A-C666B45F97D7}"/>
                  </a:ext>
                </a:extLst>
              </p:cNvPr>
              <p:cNvSpPr>
                <a:spLocks noChangeShapeType="1"/>
              </p:cNvSpPr>
              <p:nvPr userDrawn="1"/>
            </p:nvSpPr>
            <p:spPr bwMode="auto">
              <a:xfrm>
                <a:off x="5505467" y="613151"/>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6" name="Line 99">
                <a:extLst>
                  <a:ext uri="{FF2B5EF4-FFF2-40B4-BE49-F238E27FC236}">
                    <a16:creationId xmlns:a16="http://schemas.microsoft.com/office/drawing/2014/main" id="{C39D7A7B-875D-43E7-AA15-D0D41D5A20AC}"/>
                  </a:ext>
                </a:extLst>
              </p:cNvPr>
              <p:cNvSpPr>
                <a:spLocks noChangeShapeType="1"/>
              </p:cNvSpPr>
              <p:nvPr userDrawn="1"/>
            </p:nvSpPr>
            <p:spPr bwMode="auto">
              <a:xfrm>
                <a:off x="104174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7" name="Line 99">
                <a:extLst>
                  <a:ext uri="{FF2B5EF4-FFF2-40B4-BE49-F238E27FC236}">
                    <a16:creationId xmlns:a16="http://schemas.microsoft.com/office/drawing/2014/main" id="{4A221A8F-AA8C-429F-99F2-D9ACCFDE2C97}"/>
                  </a:ext>
                </a:extLst>
              </p:cNvPr>
              <p:cNvSpPr>
                <a:spLocks noChangeShapeType="1"/>
              </p:cNvSpPr>
              <p:nvPr userDrawn="1"/>
            </p:nvSpPr>
            <p:spPr bwMode="auto">
              <a:xfrm>
                <a:off x="89775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8" name="Line 100">
                <a:extLst>
                  <a:ext uri="{FF2B5EF4-FFF2-40B4-BE49-F238E27FC236}">
                    <a16:creationId xmlns:a16="http://schemas.microsoft.com/office/drawing/2014/main" id="{1B79F200-A8BA-489D-9E77-C350590CE1E3}"/>
                  </a:ext>
                </a:extLst>
              </p:cNvPr>
              <p:cNvSpPr>
                <a:spLocks noChangeShapeType="1"/>
              </p:cNvSpPr>
              <p:nvPr userDrawn="1"/>
            </p:nvSpPr>
            <p:spPr bwMode="auto">
              <a:xfrm>
                <a:off x="996919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9" name="Line 99">
                <a:extLst>
                  <a:ext uri="{FF2B5EF4-FFF2-40B4-BE49-F238E27FC236}">
                    <a16:creationId xmlns:a16="http://schemas.microsoft.com/office/drawing/2014/main" id="{9A9BC62E-DEA8-496F-9E8B-1B999891A049}"/>
                  </a:ext>
                </a:extLst>
              </p:cNvPr>
              <p:cNvSpPr>
                <a:spLocks noChangeShapeType="1"/>
              </p:cNvSpPr>
              <p:nvPr userDrawn="1"/>
            </p:nvSpPr>
            <p:spPr bwMode="auto">
              <a:xfrm>
                <a:off x="32179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 name="Line 99">
                <a:extLst>
                  <a:ext uri="{FF2B5EF4-FFF2-40B4-BE49-F238E27FC236}">
                    <a16:creationId xmlns:a16="http://schemas.microsoft.com/office/drawing/2014/main" id="{BC335BF3-4274-4A7A-B852-B31B51C45ABF}"/>
                  </a:ext>
                </a:extLst>
              </p:cNvPr>
              <p:cNvSpPr>
                <a:spLocks noChangeShapeType="1"/>
              </p:cNvSpPr>
              <p:nvPr userDrawn="1"/>
            </p:nvSpPr>
            <p:spPr bwMode="auto">
              <a:xfrm>
                <a:off x="17780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 name="Line 99">
                <a:extLst>
                  <a:ext uri="{FF2B5EF4-FFF2-40B4-BE49-F238E27FC236}">
                    <a16:creationId xmlns:a16="http://schemas.microsoft.com/office/drawing/2014/main" id="{940DEF4C-4D14-40D8-A28C-36C47C1FFE43}"/>
                  </a:ext>
                </a:extLst>
              </p:cNvPr>
              <p:cNvSpPr>
                <a:spLocks noChangeShapeType="1"/>
              </p:cNvSpPr>
              <p:nvPr userDrawn="1"/>
            </p:nvSpPr>
            <p:spPr bwMode="auto">
              <a:xfrm>
                <a:off x="60977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 name="Line 99">
                <a:extLst>
                  <a:ext uri="{FF2B5EF4-FFF2-40B4-BE49-F238E27FC236}">
                    <a16:creationId xmlns:a16="http://schemas.microsoft.com/office/drawing/2014/main" id="{71D8B819-6FF4-4244-975C-DF2F219F8F3F}"/>
                  </a:ext>
                </a:extLst>
              </p:cNvPr>
              <p:cNvSpPr>
                <a:spLocks noChangeShapeType="1"/>
              </p:cNvSpPr>
              <p:nvPr userDrawn="1"/>
            </p:nvSpPr>
            <p:spPr bwMode="auto">
              <a:xfrm>
                <a:off x="46578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 name="Line 99">
                <a:extLst>
                  <a:ext uri="{FF2B5EF4-FFF2-40B4-BE49-F238E27FC236}">
                    <a16:creationId xmlns:a16="http://schemas.microsoft.com/office/drawing/2014/main" id="{29ADFD8F-4616-40E9-BE5A-9A5DDF4C845E}"/>
                  </a:ext>
                </a:extLst>
              </p:cNvPr>
              <p:cNvSpPr>
                <a:spLocks noChangeShapeType="1"/>
              </p:cNvSpPr>
              <p:nvPr userDrawn="1"/>
            </p:nvSpPr>
            <p:spPr bwMode="auto">
              <a:xfrm>
                <a:off x="75376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4" name="Line 100">
                <a:extLst>
                  <a:ext uri="{FF2B5EF4-FFF2-40B4-BE49-F238E27FC236}">
                    <a16:creationId xmlns:a16="http://schemas.microsoft.com/office/drawing/2014/main" id="{C8F65069-8B3E-410E-BFB0-329AB5A58C49}"/>
                  </a:ext>
                </a:extLst>
              </p:cNvPr>
              <p:cNvSpPr>
                <a:spLocks noChangeShapeType="1"/>
              </p:cNvSpPr>
              <p:nvPr userDrawn="1"/>
            </p:nvSpPr>
            <p:spPr bwMode="auto">
              <a:xfrm>
                <a:off x="101136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5" name="Line 100">
                <a:extLst>
                  <a:ext uri="{FF2B5EF4-FFF2-40B4-BE49-F238E27FC236}">
                    <a16:creationId xmlns:a16="http://schemas.microsoft.com/office/drawing/2014/main" id="{3957CFDD-1A24-41AD-AC46-02B96736D4F9}"/>
                  </a:ext>
                </a:extLst>
              </p:cNvPr>
              <p:cNvSpPr>
                <a:spLocks noChangeShapeType="1"/>
              </p:cNvSpPr>
              <p:nvPr userDrawn="1"/>
            </p:nvSpPr>
            <p:spPr bwMode="auto">
              <a:xfrm>
                <a:off x="102580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6" name="Line 100">
                <a:extLst>
                  <a:ext uri="{FF2B5EF4-FFF2-40B4-BE49-F238E27FC236}">
                    <a16:creationId xmlns:a16="http://schemas.microsoft.com/office/drawing/2014/main" id="{A64D2D0B-0CD8-4B73-9AA1-49902EB1BFD3}"/>
                  </a:ext>
                </a:extLst>
              </p:cNvPr>
              <p:cNvSpPr>
                <a:spLocks noChangeShapeType="1"/>
              </p:cNvSpPr>
              <p:nvPr userDrawn="1"/>
            </p:nvSpPr>
            <p:spPr bwMode="auto">
              <a:xfrm>
                <a:off x="104020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7" name="Line 100">
                <a:extLst>
                  <a:ext uri="{FF2B5EF4-FFF2-40B4-BE49-F238E27FC236}">
                    <a16:creationId xmlns:a16="http://schemas.microsoft.com/office/drawing/2014/main" id="{6AB7AC07-4830-4DE3-B49F-37FAA2CE1C05}"/>
                  </a:ext>
                </a:extLst>
              </p:cNvPr>
              <p:cNvSpPr>
                <a:spLocks noChangeShapeType="1"/>
              </p:cNvSpPr>
              <p:nvPr userDrawn="1"/>
            </p:nvSpPr>
            <p:spPr bwMode="auto">
              <a:xfrm>
                <a:off x="105460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Tree>
    <p:extLst>
      <p:ext uri="{BB962C8B-B14F-4D97-AF65-F5344CB8AC3E}">
        <p14:creationId xmlns:p14="http://schemas.microsoft.com/office/powerpoint/2010/main" val="3090608411"/>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2" r:id="rId3"/>
    <p:sldLayoutId id="2147483651" r:id="rId4"/>
    <p:sldLayoutId id="2147483650" r:id="rId5"/>
    <p:sldLayoutId id="2147483655" r:id="rId6"/>
    <p:sldLayoutId id="2147483656" r:id="rId7"/>
    <p:sldLayoutId id="2147483653" r:id="rId8"/>
  </p:sldLayoutIdLst>
  <p:txStyles>
    <p:titleStyle>
      <a:lvl1pPr algn="ctr"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0" indent="0" algn="ctr" defTabSz="1007943" rtl="0" eaLnBrk="1" latinLnBrk="0" hangingPunct="1">
        <a:lnSpc>
          <a:spcPct val="90000"/>
        </a:lnSpc>
        <a:spcBef>
          <a:spcPts val="1102"/>
        </a:spcBef>
        <a:buFontTx/>
        <a:buNone/>
        <a:defRPr kumimoji="1" sz="3086" kern="1200">
          <a:solidFill>
            <a:schemeClr val="tx1"/>
          </a:solidFill>
          <a:latin typeface="+mn-lt"/>
          <a:ea typeface="+mn-ea"/>
          <a:cs typeface="+mn-cs"/>
        </a:defRPr>
      </a:lvl1pPr>
      <a:lvl2pPr marL="0" indent="0" algn="l" defTabSz="1007943" rtl="0" eaLnBrk="1" latinLnBrk="0" hangingPunct="1">
        <a:lnSpc>
          <a:spcPct val="90000"/>
        </a:lnSpc>
        <a:spcBef>
          <a:spcPts val="551"/>
        </a:spcBef>
        <a:buFontTx/>
        <a:buNone/>
        <a:defRPr kumimoji="1" sz="2646" kern="1200">
          <a:solidFill>
            <a:schemeClr val="tx1"/>
          </a:solidFill>
          <a:latin typeface="+mn-lt"/>
          <a:ea typeface="+mn-ea"/>
          <a:cs typeface="+mn-cs"/>
        </a:defRPr>
      </a:lvl2pPr>
      <a:lvl3pPr marL="0" indent="0" algn="l" defTabSz="1007943" rtl="0" eaLnBrk="1" latinLnBrk="0" hangingPunct="1">
        <a:lnSpc>
          <a:spcPct val="90000"/>
        </a:lnSpc>
        <a:spcBef>
          <a:spcPts val="551"/>
        </a:spcBef>
        <a:buFontTx/>
        <a:buNone/>
        <a:defRPr kumimoji="1" sz="2205" kern="1200">
          <a:solidFill>
            <a:schemeClr val="tx1"/>
          </a:solidFill>
          <a:latin typeface="+mn-lt"/>
          <a:ea typeface="+mn-ea"/>
          <a:cs typeface="+mn-cs"/>
        </a:defRPr>
      </a:lvl3pPr>
      <a:lvl4pPr marL="0" indent="0" algn="l" defTabSz="1007943" rtl="0" eaLnBrk="1" latinLnBrk="0" hangingPunct="1">
        <a:lnSpc>
          <a:spcPct val="90000"/>
        </a:lnSpc>
        <a:spcBef>
          <a:spcPts val="551"/>
        </a:spcBef>
        <a:buFontTx/>
        <a:buNone/>
        <a:defRPr kumimoji="1" sz="1984" kern="1200">
          <a:solidFill>
            <a:schemeClr val="tx1"/>
          </a:solidFill>
          <a:latin typeface="+mn-lt"/>
          <a:ea typeface="+mn-ea"/>
          <a:cs typeface="+mn-cs"/>
        </a:defRPr>
      </a:lvl4pPr>
      <a:lvl5pPr marL="0" indent="0" algn="l" defTabSz="1007943" rtl="0" eaLnBrk="1" latinLnBrk="0" hangingPunct="1">
        <a:lnSpc>
          <a:spcPct val="90000"/>
        </a:lnSpc>
        <a:spcBef>
          <a:spcPts val="551"/>
        </a:spcBef>
        <a:buFontTx/>
        <a:buNone/>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ja-JP"/>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7" userDrawn="1">
          <p15:clr>
            <a:srgbClr val="F26B43"/>
          </p15:clr>
        </p15:guide>
        <p15:guide id="2" orient="horz" pos="2381" userDrawn="1">
          <p15:clr>
            <a:srgbClr val="F26B43"/>
          </p15:clr>
        </p15:guide>
        <p15:guide id="3" orient="horz" pos="22" userDrawn="1">
          <p15:clr>
            <a:srgbClr val="F26B43"/>
          </p15:clr>
        </p15:guide>
        <p15:guide id="4" orient="horz" pos="4649" userDrawn="1">
          <p15:clr>
            <a:srgbClr val="F26B43"/>
          </p15:clr>
        </p15:guide>
        <p15:guide id="5" pos="6633" userDrawn="1">
          <p15:clr>
            <a:srgbClr val="F26B43"/>
          </p15:clr>
        </p15:guide>
        <p15:guide id="6" pos="102" userDrawn="1">
          <p15:clr>
            <a:srgbClr val="F26B43"/>
          </p15:clr>
        </p15:guide>
        <p15:guide id="7" orient="horz" pos="70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8824E094-3AE3-3541-0340-597387E5AF6D}"/>
              </a:ext>
            </a:extLst>
          </p:cNvPr>
          <p:cNvGraphicFramePr>
            <a:graphicFrameLocks noChangeAspect="1"/>
          </p:cNvGraphicFramePr>
          <p:nvPr userDrawn="1">
            <p:custDataLst>
              <p:tags r:id="rId19"/>
            </p:custDataLst>
            <p:extLst>
              <p:ext uri="{D42A27DB-BD31-4B8C-83A1-F6EECF244321}">
                <p14:modId xmlns:p14="http://schemas.microsoft.com/office/powerpoint/2010/main" val="3804751681"/>
              </p:ext>
            </p:extLst>
          </p:nvPr>
        </p:nvGraphicFramePr>
        <p:xfrm>
          <a:off x="1392" y="1751"/>
          <a:ext cx="1393" cy="1750"/>
        </p:xfrm>
        <a:graphic>
          <a:graphicData uri="http://schemas.openxmlformats.org/presentationml/2006/ole">
            <mc:AlternateContent xmlns:mc="http://schemas.openxmlformats.org/markup-compatibility/2006">
              <mc:Choice xmlns:v="urn:schemas-microsoft-com:vml" Requires="v">
                <p:oleObj name="think-cellスライド" r:id="rId20" imgW="554" imgH="551" progId="TCLayout.ActiveDocument.1">
                  <p:embed/>
                </p:oleObj>
              </mc:Choice>
              <mc:Fallback>
                <p:oleObj name="think-cellスライド" r:id="rId20" imgW="554" imgH="551" progId="TCLayout.ActiveDocument.1">
                  <p:embed/>
                  <p:pic>
                    <p:nvPicPr>
                      <p:cNvPr id="3" name="think-cell data - do not delete" hidden="1">
                        <a:extLst>
                          <a:ext uri="{FF2B5EF4-FFF2-40B4-BE49-F238E27FC236}">
                            <a16:creationId xmlns:a16="http://schemas.microsoft.com/office/drawing/2014/main" id="{8824E094-3AE3-3541-0340-597387E5AF6D}"/>
                          </a:ext>
                        </a:extLst>
                      </p:cNvPr>
                      <p:cNvPicPr/>
                      <p:nvPr/>
                    </p:nvPicPr>
                    <p:blipFill>
                      <a:blip r:embed="rId21"/>
                      <a:stretch>
                        <a:fillRect/>
                      </a:stretch>
                    </p:blipFill>
                    <p:spPr>
                      <a:xfrm>
                        <a:off x="1392" y="1751"/>
                        <a:ext cx="1393" cy="1750"/>
                      </a:xfrm>
                      <a:prstGeom prst="rect">
                        <a:avLst/>
                      </a:prstGeom>
                    </p:spPr>
                  </p:pic>
                </p:oleObj>
              </mc:Fallback>
            </mc:AlternateContent>
          </a:graphicData>
        </a:graphic>
      </p:graphicFrame>
      <p:pic>
        <p:nvPicPr>
          <p:cNvPr id="2" name="図 1">
            <a:extLst>
              <a:ext uri="{FF2B5EF4-FFF2-40B4-BE49-F238E27FC236}">
                <a16:creationId xmlns:a16="http://schemas.microsoft.com/office/drawing/2014/main" id="{72EB1D28-97C8-BB72-8C7A-7FCA119F5F07}"/>
              </a:ext>
            </a:extLst>
          </p:cNvPr>
          <p:cNvPicPr>
            <a:picLocks noChangeAspect="1"/>
          </p:cNvPicPr>
          <p:nvPr userDrawn="1"/>
        </p:nvPicPr>
        <p:blipFill>
          <a:blip r:embed="rId22"/>
          <a:srcRect/>
          <a:stretch/>
        </p:blipFill>
        <p:spPr>
          <a:xfrm>
            <a:off x="9419376" y="7083389"/>
            <a:ext cx="1011034" cy="322600"/>
          </a:xfrm>
          <a:prstGeom prst="rect">
            <a:avLst/>
          </a:prstGeom>
        </p:spPr>
      </p:pic>
      <p:sp>
        <p:nvSpPr>
          <p:cNvPr id="4" name="テキスト ボックス 3">
            <a:extLst>
              <a:ext uri="{FF2B5EF4-FFF2-40B4-BE49-F238E27FC236}">
                <a16:creationId xmlns:a16="http://schemas.microsoft.com/office/drawing/2014/main" id="{32A0D56C-E1F5-E3B7-AD07-B9E1E5DD0E11}"/>
              </a:ext>
            </a:extLst>
          </p:cNvPr>
          <p:cNvSpPr txBox="1"/>
          <p:nvPr userDrawn="1"/>
        </p:nvSpPr>
        <p:spPr>
          <a:xfrm>
            <a:off x="325174" y="7234272"/>
            <a:ext cx="4255678" cy="99208"/>
          </a:xfrm>
          <a:prstGeom prst="rect">
            <a:avLst/>
          </a:prstGeom>
          <a:noFill/>
        </p:spPr>
        <p:txBody>
          <a:bodyPr wrap="square" lIns="0" tIns="0" rIns="0" bIns="0" rtlCol="0" anchor="ctr" anchorCtr="0">
            <a:noAutofit/>
          </a:bodyPr>
          <a:lstStyle/>
          <a:p>
            <a:pPr marL="0" marR="0" lvl="0" indent="0" algn="l" defTabSz="252576" rtl="0" eaLnBrk="1" fontAlgn="auto" latinLnBrk="0" hangingPunct="1">
              <a:lnSpc>
                <a:spcPct val="100000"/>
              </a:lnSpc>
              <a:spcBef>
                <a:spcPts val="0"/>
              </a:spcBef>
              <a:spcAft>
                <a:spcPts val="0"/>
              </a:spcAft>
              <a:buClrTx/>
              <a:buSzTx/>
              <a:buFontTx/>
              <a:buNone/>
              <a:tabLst/>
              <a:defRPr/>
            </a:pPr>
            <a:r>
              <a:rPr lang="en-US" altLang="ja-JP" sz="877">
                <a:solidFill>
                  <a:srgbClr val="6B6B6B"/>
                </a:solidFill>
              </a:rPr>
              <a:t>© 2025 NTT DATA Corporation</a:t>
            </a:r>
          </a:p>
        </p:txBody>
      </p:sp>
    </p:spTree>
    <p:extLst>
      <p:ext uri="{BB962C8B-B14F-4D97-AF65-F5344CB8AC3E}">
        <p14:creationId xmlns:p14="http://schemas.microsoft.com/office/powerpoint/2010/main" val="714235516"/>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Lst>
  <p:hf hdr="0" dt="0"/>
  <p:txStyles>
    <p:titleStyle>
      <a:lvl1pPr algn="l" defTabSz="534580" rtl="0" eaLnBrk="1" fontAlgn="base" hangingPunct="1">
        <a:spcBef>
          <a:spcPct val="0"/>
        </a:spcBef>
        <a:spcAft>
          <a:spcPct val="0"/>
        </a:spcAft>
        <a:defRPr kumimoji="1" sz="8419" b="1" i="0" kern="1200" spc="175" baseline="0">
          <a:solidFill>
            <a:schemeClr val="accent2"/>
          </a:solidFill>
          <a:latin typeface="+mj-ea"/>
          <a:ea typeface="+mj-ea"/>
          <a:cs typeface="HGPGothicE" charset="-128"/>
        </a:defRPr>
      </a:lvl1pPr>
      <a:lvl2pPr algn="l" defTabSz="534580" rtl="0" eaLnBrk="1" fontAlgn="base" hangingPunct="1">
        <a:spcBef>
          <a:spcPct val="0"/>
        </a:spcBef>
        <a:spcAft>
          <a:spcPct val="0"/>
        </a:spcAft>
        <a:defRPr kumimoji="1" sz="2339">
          <a:solidFill>
            <a:schemeClr val="tx1"/>
          </a:solidFill>
          <a:latin typeface="Arial" pitchFamily="34" charset="0"/>
          <a:ea typeface="HGP創英角ｺﾞｼｯｸUB"/>
          <a:cs typeface="Arial" pitchFamily="34" charset="0"/>
        </a:defRPr>
      </a:lvl2pPr>
      <a:lvl3pPr algn="l" defTabSz="534580" rtl="0" eaLnBrk="1" fontAlgn="base" hangingPunct="1">
        <a:spcBef>
          <a:spcPct val="0"/>
        </a:spcBef>
        <a:spcAft>
          <a:spcPct val="0"/>
        </a:spcAft>
        <a:defRPr kumimoji="1" sz="2339">
          <a:solidFill>
            <a:schemeClr val="tx1"/>
          </a:solidFill>
          <a:latin typeface="Arial" pitchFamily="34" charset="0"/>
          <a:ea typeface="HGP創英角ｺﾞｼｯｸUB"/>
          <a:cs typeface="Arial" pitchFamily="34" charset="0"/>
        </a:defRPr>
      </a:lvl3pPr>
      <a:lvl4pPr algn="l" defTabSz="534580" rtl="0" eaLnBrk="1" fontAlgn="base" hangingPunct="1">
        <a:spcBef>
          <a:spcPct val="0"/>
        </a:spcBef>
        <a:spcAft>
          <a:spcPct val="0"/>
        </a:spcAft>
        <a:defRPr kumimoji="1" sz="2339">
          <a:solidFill>
            <a:schemeClr val="tx1"/>
          </a:solidFill>
          <a:latin typeface="Arial" pitchFamily="34" charset="0"/>
          <a:ea typeface="HGP創英角ｺﾞｼｯｸUB"/>
          <a:cs typeface="Arial" pitchFamily="34" charset="0"/>
        </a:defRPr>
      </a:lvl4pPr>
      <a:lvl5pPr algn="l" defTabSz="534580" rtl="0" eaLnBrk="1" fontAlgn="base" hangingPunct="1">
        <a:spcBef>
          <a:spcPct val="0"/>
        </a:spcBef>
        <a:spcAft>
          <a:spcPct val="0"/>
        </a:spcAft>
        <a:defRPr kumimoji="1" sz="2339">
          <a:solidFill>
            <a:schemeClr val="tx1"/>
          </a:solidFill>
          <a:latin typeface="Arial" pitchFamily="34" charset="0"/>
          <a:ea typeface="HGP創英角ｺﾞｼｯｸUB"/>
          <a:cs typeface="Arial" pitchFamily="34" charset="0"/>
        </a:defRPr>
      </a:lvl5pPr>
      <a:lvl6pPr marL="534580" algn="l" defTabSz="534580" rtl="0" eaLnBrk="1" fontAlgn="base" hangingPunct="1">
        <a:spcBef>
          <a:spcPct val="0"/>
        </a:spcBef>
        <a:spcAft>
          <a:spcPct val="0"/>
        </a:spcAft>
        <a:defRPr kumimoji="1" sz="2339">
          <a:solidFill>
            <a:schemeClr val="tx1"/>
          </a:solidFill>
          <a:latin typeface="Arial" pitchFamily="34" charset="0"/>
          <a:ea typeface="HGP創英角ｺﾞｼｯｸUB"/>
          <a:cs typeface="Arial" pitchFamily="34" charset="0"/>
        </a:defRPr>
      </a:lvl6pPr>
      <a:lvl7pPr marL="1069159" algn="l" defTabSz="534580" rtl="0" eaLnBrk="1" fontAlgn="base" hangingPunct="1">
        <a:spcBef>
          <a:spcPct val="0"/>
        </a:spcBef>
        <a:spcAft>
          <a:spcPct val="0"/>
        </a:spcAft>
        <a:defRPr kumimoji="1" sz="2339">
          <a:solidFill>
            <a:schemeClr val="tx1"/>
          </a:solidFill>
          <a:latin typeface="Arial" pitchFamily="34" charset="0"/>
          <a:ea typeface="HGP創英角ｺﾞｼｯｸUB"/>
          <a:cs typeface="Arial" pitchFamily="34" charset="0"/>
        </a:defRPr>
      </a:lvl7pPr>
      <a:lvl8pPr marL="1603738" algn="l" defTabSz="534580" rtl="0" eaLnBrk="1" fontAlgn="base" hangingPunct="1">
        <a:spcBef>
          <a:spcPct val="0"/>
        </a:spcBef>
        <a:spcAft>
          <a:spcPct val="0"/>
        </a:spcAft>
        <a:defRPr kumimoji="1" sz="2339">
          <a:solidFill>
            <a:schemeClr val="tx1"/>
          </a:solidFill>
          <a:latin typeface="Arial" pitchFamily="34" charset="0"/>
          <a:ea typeface="HGP創英角ｺﾞｼｯｸUB"/>
          <a:cs typeface="Arial" pitchFamily="34" charset="0"/>
        </a:defRPr>
      </a:lvl8pPr>
      <a:lvl9pPr marL="2138317" algn="l" defTabSz="534580" rtl="0" eaLnBrk="1" fontAlgn="base" hangingPunct="1">
        <a:spcBef>
          <a:spcPct val="0"/>
        </a:spcBef>
        <a:spcAft>
          <a:spcPct val="0"/>
        </a:spcAft>
        <a:defRPr kumimoji="1" sz="2339">
          <a:solidFill>
            <a:schemeClr val="tx1"/>
          </a:solidFill>
          <a:latin typeface="Arial" pitchFamily="34" charset="0"/>
          <a:ea typeface="HGP創英角ｺﾞｼｯｸUB"/>
          <a:cs typeface="Arial" pitchFamily="34" charset="0"/>
        </a:defRPr>
      </a:lvl9pPr>
    </p:titleStyle>
    <p:bodyStyle>
      <a:lvl1pPr marL="0" indent="0" algn="l" defTabSz="534580" rtl="0" eaLnBrk="1" fontAlgn="base" hangingPunct="1">
        <a:spcBef>
          <a:spcPct val="20000"/>
        </a:spcBef>
        <a:spcAft>
          <a:spcPct val="0"/>
        </a:spcAft>
        <a:buFont typeface="Arial" pitchFamily="34" charset="0"/>
        <a:buNone/>
        <a:defRPr kumimoji="1" sz="1579" kern="1200">
          <a:solidFill>
            <a:schemeClr val="tx1"/>
          </a:solidFill>
          <a:latin typeface="+mn-ea"/>
          <a:ea typeface="+mn-ea"/>
          <a:cs typeface="Arial"/>
        </a:defRPr>
      </a:lvl1pPr>
      <a:lvl2pPr marL="798157" indent="-263576" algn="l" defTabSz="534580" rtl="0" eaLnBrk="1" fontAlgn="base" hangingPunct="1">
        <a:spcBef>
          <a:spcPct val="20000"/>
        </a:spcBef>
        <a:spcAft>
          <a:spcPct val="0"/>
        </a:spcAft>
        <a:buFont typeface="Arial" pitchFamily="34" charset="0"/>
        <a:buChar char="–"/>
        <a:defRPr kumimoji="1" sz="2339" kern="1200">
          <a:solidFill>
            <a:schemeClr val="tx1"/>
          </a:solidFill>
          <a:latin typeface="+mn-ea"/>
          <a:ea typeface="+mn-ea"/>
          <a:cs typeface="Arial"/>
        </a:defRPr>
      </a:lvl2pPr>
      <a:lvl3pPr marL="1275195" indent="-206036" algn="l" defTabSz="534580" rtl="0" eaLnBrk="1" fontAlgn="base" hangingPunct="1">
        <a:spcBef>
          <a:spcPct val="20000"/>
        </a:spcBef>
        <a:spcAft>
          <a:spcPct val="0"/>
        </a:spcAft>
        <a:buFont typeface="Arial" pitchFamily="34" charset="0"/>
        <a:buChar char="•"/>
        <a:defRPr kumimoji="1" sz="2339" kern="1200">
          <a:solidFill>
            <a:schemeClr val="tx1"/>
          </a:solidFill>
          <a:latin typeface="+mn-ea"/>
          <a:ea typeface="+mn-ea"/>
          <a:cs typeface="Arial"/>
        </a:defRPr>
      </a:lvl3pPr>
      <a:lvl4pPr marL="1806061" indent="-202325" algn="l" defTabSz="534580" rtl="0" eaLnBrk="1" fontAlgn="base" hangingPunct="1">
        <a:spcBef>
          <a:spcPct val="20000"/>
        </a:spcBef>
        <a:spcAft>
          <a:spcPct val="0"/>
        </a:spcAft>
        <a:buFont typeface="Arial" pitchFamily="34" charset="0"/>
        <a:buChar char="–"/>
        <a:defRPr kumimoji="1" sz="2339" kern="1200">
          <a:solidFill>
            <a:schemeClr val="tx1"/>
          </a:solidFill>
          <a:latin typeface="+mn-ea"/>
          <a:ea typeface="+mn-ea"/>
          <a:cs typeface="Arial"/>
        </a:defRPr>
      </a:lvl4pPr>
      <a:lvl5pPr marL="2338784" indent="-200468" algn="l" defTabSz="534580" rtl="0" eaLnBrk="1" fontAlgn="base" hangingPunct="1">
        <a:spcBef>
          <a:spcPct val="20000"/>
        </a:spcBef>
        <a:spcAft>
          <a:spcPct val="0"/>
        </a:spcAft>
        <a:buFont typeface="Arial" pitchFamily="34" charset="0"/>
        <a:buChar char="»"/>
        <a:defRPr kumimoji="1" sz="2339" kern="1200">
          <a:solidFill>
            <a:schemeClr val="tx1"/>
          </a:solidFill>
          <a:latin typeface="+mn-ea"/>
          <a:ea typeface="+mn-ea"/>
          <a:cs typeface="Arial"/>
        </a:defRPr>
      </a:lvl5pPr>
      <a:lvl6pPr marL="2940185" indent="-267289" algn="l" defTabSz="534580" rtl="0" eaLnBrk="1" latinLnBrk="0" hangingPunct="1">
        <a:spcBef>
          <a:spcPct val="20000"/>
        </a:spcBef>
        <a:buFont typeface="Arial"/>
        <a:buChar char="•"/>
        <a:defRPr kumimoji="1" sz="2339" kern="1200">
          <a:solidFill>
            <a:schemeClr val="tx1"/>
          </a:solidFill>
          <a:latin typeface="+mn-lt"/>
          <a:ea typeface="+mn-ea"/>
          <a:cs typeface="+mn-cs"/>
        </a:defRPr>
      </a:lvl6pPr>
      <a:lvl7pPr marL="3474765" indent="-267289" algn="l" defTabSz="534580" rtl="0" eaLnBrk="1" latinLnBrk="0" hangingPunct="1">
        <a:spcBef>
          <a:spcPct val="20000"/>
        </a:spcBef>
        <a:buFont typeface="Arial"/>
        <a:buChar char="•"/>
        <a:defRPr kumimoji="1" sz="2339" kern="1200">
          <a:solidFill>
            <a:schemeClr val="tx1"/>
          </a:solidFill>
          <a:latin typeface="+mn-lt"/>
          <a:ea typeface="+mn-ea"/>
          <a:cs typeface="+mn-cs"/>
        </a:defRPr>
      </a:lvl7pPr>
      <a:lvl8pPr marL="4009344" indent="-267289" algn="l" defTabSz="534580" rtl="0" eaLnBrk="1" latinLnBrk="0" hangingPunct="1">
        <a:spcBef>
          <a:spcPct val="20000"/>
        </a:spcBef>
        <a:buFont typeface="Arial"/>
        <a:buChar char="•"/>
        <a:defRPr kumimoji="1" sz="2339" kern="1200">
          <a:solidFill>
            <a:schemeClr val="tx1"/>
          </a:solidFill>
          <a:latin typeface="+mn-lt"/>
          <a:ea typeface="+mn-ea"/>
          <a:cs typeface="+mn-cs"/>
        </a:defRPr>
      </a:lvl8pPr>
      <a:lvl9pPr marL="4543923" indent="-267289" algn="l" defTabSz="534580" rtl="0" eaLnBrk="1" latinLnBrk="0" hangingPunct="1">
        <a:spcBef>
          <a:spcPct val="20000"/>
        </a:spcBef>
        <a:buFont typeface="Arial"/>
        <a:buChar char="•"/>
        <a:defRPr kumimoji="1" sz="2339" kern="1200">
          <a:solidFill>
            <a:schemeClr val="tx1"/>
          </a:solidFill>
          <a:latin typeface="+mn-lt"/>
          <a:ea typeface="+mn-ea"/>
          <a:cs typeface="+mn-cs"/>
        </a:defRPr>
      </a:lvl9pPr>
    </p:bodyStyle>
    <p:otherStyle>
      <a:defPPr>
        <a:defRPr lang="en-US"/>
      </a:defPPr>
      <a:lvl1pPr marL="0" algn="l" defTabSz="534580" rtl="0" eaLnBrk="1" latinLnBrk="0" hangingPunct="1">
        <a:defRPr kumimoji="1" sz="2105" kern="1200">
          <a:solidFill>
            <a:schemeClr val="tx1"/>
          </a:solidFill>
          <a:latin typeface="+mn-lt"/>
          <a:ea typeface="+mn-ea"/>
          <a:cs typeface="+mn-cs"/>
        </a:defRPr>
      </a:lvl1pPr>
      <a:lvl2pPr marL="534580" algn="l" defTabSz="534580" rtl="0" eaLnBrk="1" latinLnBrk="0" hangingPunct="1">
        <a:defRPr kumimoji="1" sz="2105" kern="1200">
          <a:solidFill>
            <a:schemeClr val="tx1"/>
          </a:solidFill>
          <a:latin typeface="+mn-lt"/>
          <a:ea typeface="+mn-ea"/>
          <a:cs typeface="+mn-cs"/>
        </a:defRPr>
      </a:lvl2pPr>
      <a:lvl3pPr marL="1069159" algn="l" defTabSz="534580" rtl="0" eaLnBrk="1" latinLnBrk="0" hangingPunct="1">
        <a:defRPr kumimoji="1" sz="2105" kern="1200">
          <a:solidFill>
            <a:schemeClr val="tx1"/>
          </a:solidFill>
          <a:latin typeface="+mn-lt"/>
          <a:ea typeface="+mn-ea"/>
          <a:cs typeface="+mn-cs"/>
        </a:defRPr>
      </a:lvl3pPr>
      <a:lvl4pPr marL="1603738" algn="l" defTabSz="534580" rtl="0" eaLnBrk="1" latinLnBrk="0" hangingPunct="1">
        <a:defRPr kumimoji="1" sz="2105" kern="1200">
          <a:solidFill>
            <a:schemeClr val="tx1"/>
          </a:solidFill>
          <a:latin typeface="+mn-lt"/>
          <a:ea typeface="+mn-ea"/>
          <a:cs typeface="+mn-cs"/>
        </a:defRPr>
      </a:lvl4pPr>
      <a:lvl5pPr marL="2138317" algn="l" defTabSz="534580" rtl="0" eaLnBrk="1" latinLnBrk="0" hangingPunct="1">
        <a:defRPr kumimoji="1" sz="2105" kern="1200">
          <a:solidFill>
            <a:schemeClr val="tx1"/>
          </a:solidFill>
          <a:latin typeface="+mn-lt"/>
          <a:ea typeface="+mn-ea"/>
          <a:cs typeface="+mn-cs"/>
        </a:defRPr>
      </a:lvl5pPr>
      <a:lvl6pPr marL="2672896" algn="l" defTabSz="534580" rtl="0" eaLnBrk="1" latinLnBrk="0" hangingPunct="1">
        <a:defRPr kumimoji="1" sz="2105" kern="1200">
          <a:solidFill>
            <a:schemeClr val="tx1"/>
          </a:solidFill>
          <a:latin typeface="+mn-lt"/>
          <a:ea typeface="+mn-ea"/>
          <a:cs typeface="+mn-cs"/>
        </a:defRPr>
      </a:lvl6pPr>
      <a:lvl7pPr marL="3207476" algn="l" defTabSz="534580" rtl="0" eaLnBrk="1" latinLnBrk="0" hangingPunct="1">
        <a:defRPr kumimoji="1" sz="2105" kern="1200">
          <a:solidFill>
            <a:schemeClr val="tx1"/>
          </a:solidFill>
          <a:latin typeface="+mn-lt"/>
          <a:ea typeface="+mn-ea"/>
          <a:cs typeface="+mn-cs"/>
        </a:defRPr>
      </a:lvl7pPr>
      <a:lvl8pPr marL="3742054" algn="l" defTabSz="534580" rtl="0" eaLnBrk="1" latinLnBrk="0" hangingPunct="1">
        <a:defRPr kumimoji="1" sz="2105" kern="1200">
          <a:solidFill>
            <a:schemeClr val="tx1"/>
          </a:solidFill>
          <a:latin typeface="+mn-lt"/>
          <a:ea typeface="+mn-ea"/>
          <a:cs typeface="+mn-cs"/>
        </a:defRPr>
      </a:lvl8pPr>
      <a:lvl9pPr marL="4276633" algn="l" defTabSz="534580" rtl="0" eaLnBrk="1" latinLnBrk="0" hangingPunct="1">
        <a:defRPr kumimoji="1" sz="2105" kern="1200">
          <a:solidFill>
            <a:schemeClr val="tx1"/>
          </a:solidFill>
          <a:latin typeface="+mn-lt"/>
          <a:ea typeface="+mn-ea"/>
          <a:cs typeface="+mn-cs"/>
        </a:defRPr>
      </a:lvl9pPr>
    </p:otherStyle>
  </p:txStyles>
  <p:extLst>
    <p:ext uri="{27BBF7A9-308A-43DC-89C8-2F10F3537804}">
      <p15:sldGuideLst xmlns:p15="http://schemas.microsoft.com/office/powerpoint/2012/main">
        <p15:guide id="4" orient="horz" pos="420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24" name="think-cell data - do not delete" hidden="1">
            <a:extLst>
              <a:ext uri="{FF2B5EF4-FFF2-40B4-BE49-F238E27FC236}">
                <a16:creationId xmlns:a16="http://schemas.microsoft.com/office/drawing/2014/main" id="{2748BF22-2FA3-F6CC-9669-0373D918C759}"/>
              </a:ext>
            </a:extLst>
          </p:cNvPr>
          <p:cNvGraphicFramePr>
            <a:graphicFrameLocks noChangeAspect="1"/>
          </p:cNvGraphicFramePr>
          <p:nvPr userDrawn="1">
            <p:custDataLst>
              <p:tags r:id="rId10"/>
            </p:custDataLst>
            <p:extLst>
              <p:ext uri="{D42A27DB-BD31-4B8C-83A1-F6EECF244321}">
                <p14:modId xmlns:p14="http://schemas.microsoft.com/office/powerpoint/2010/main" val="25177586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11" imgW="498" imgH="499" progId="TCLayout.ActiveDocument.1">
                  <p:embed/>
                </p:oleObj>
              </mc:Choice>
              <mc:Fallback>
                <p:oleObj name="think-cellスライド" r:id="rId11" imgW="498" imgH="499" progId="TCLayout.ActiveDocument.1">
                  <p:embed/>
                  <p:pic>
                    <p:nvPicPr>
                      <p:cNvPr id="124" name="think-cell data - do not delete" hidden="1">
                        <a:extLst>
                          <a:ext uri="{FF2B5EF4-FFF2-40B4-BE49-F238E27FC236}">
                            <a16:creationId xmlns:a16="http://schemas.microsoft.com/office/drawing/2014/main" id="{2748BF22-2FA3-F6CC-9669-0373D918C759}"/>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grpSp>
        <p:nvGrpSpPr>
          <p:cNvPr id="2" name="グループ化 1">
            <a:extLst>
              <a:ext uri="{FF2B5EF4-FFF2-40B4-BE49-F238E27FC236}">
                <a16:creationId xmlns:a16="http://schemas.microsoft.com/office/drawing/2014/main" id="{3A91721A-3382-431C-8B68-27C1CFB9E62E}"/>
              </a:ext>
            </a:extLst>
          </p:cNvPr>
          <p:cNvGrpSpPr/>
          <p:nvPr userDrawn="1"/>
        </p:nvGrpSpPr>
        <p:grpSpPr>
          <a:xfrm>
            <a:off x="161772" y="1042609"/>
            <a:ext cx="10368269" cy="6337679"/>
            <a:chOff x="177800" y="1042608"/>
            <a:chExt cx="10368269" cy="6337679"/>
          </a:xfrm>
        </p:grpSpPr>
        <p:grpSp>
          <p:nvGrpSpPr>
            <p:cNvPr id="3" name="グループ化 2">
              <a:extLst>
                <a:ext uri="{FF2B5EF4-FFF2-40B4-BE49-F238E27FC236}">
                  <a16:creationId xmlns:a16="http://schemas.microsoft.com/office/drawing/2014/main" id="{4BFD48F3-14B9-49AE-A1D1-DE5151258DCE}"/>
                </a:ext>
              </a:extLst>
            </p:cNvPr>
            <p:cNvGrpSpPr/>
            <p:nvPr userDrawn="1"/>
          </p:nvGrpSpPr>
          <p:grpSpPr>
            <a:xfrm>
              <a:off x="178075" y="1044950"/>
              <a:ext cx="10367994" cy="6335337"/>
              <a:chOff x="178074" y="1044950"/>
              <a:chExt cx="10656433" cy="6335337"/>
            </a:xfrm>
          </p:grpSpPr>
          <p:sp>
            <p:nvSpPr>
              <p:cNvPr id="78" name="Line 4">
                <a:extLst>
                  <a:ext uri="{FF2B5EF4-FFF2-40B4-BE49-F238E27FC236}">
                    <a16:creationId xmlns:a16="http://schemas.microsoft.com/office/drawing/2014/main" id="{D826A6A1-E7E4-43E8-8468-E8C860C51E10}"/>
                  </a:ext>
                </a:extLst>
              </p:cNvPr>
              <p:cNvSpPr>
                <a:spLocks noChangeShapeType="1"/>
              </p:cNvSpPr>
              <p:nvPr userDrawn="1"/>
            </p:nvSpPr>
            <p:spPr bwMode="auto">
              <a:xfrm>
                <a:off x="178074" y="7092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9" name="Line 4">
                <a:extLst>
                  <a:ext uri="{FF2B5EF4-FFF2-40B4-BE49-F238E27FC236}">
                    <a16:creationId xmlns:a16="http://schemas.microsoft.com/office/drawing/2014/main" id="{57F0DA1D-52D9-4F60-AFF6-8877566167A1}"/>
                  </a:ext>
                </a:extLst>
              </p:cNvPr>
              <p:cNvSpPr>
                <a:spLocks noChangeShapeType="1"/>
              </p:cNvSpPr>
              <p:nvPr userDrawn="1"/>
            </p:nvSpPr>
            <p:spPr bwMode="auto">
              <a:xfrm>
                <a:off x="178074" y="7236256"/>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0" name="Line 4">
                <a:extLst>
                  <a:ext uri="{FF2B5EF4-FFF2-40B4-BE49-F238E27FC236}">
                    <a16:creationId xmlns:a16="http://schemas.microsoft.com/office/drawing/2014/main" id="{9E980EDF-B6AB-4B0C-A980-495536119834}"/>
                  </a:ext>
                </a:extLst>
              </p:cNvPr>
              <p:cNvSpPr>
                <a:spLocks noChangeShapeType="1"/>
              </p:cNvSpPr>
              <p:nvPr userDrawn="1"/>
            </p:nvSpPr>
            <p:spPr bwMode="auto">
              <a:xfrm>
                <a:off x="178074" y="66615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 name="Line 5">
                <a:extLst>
                  <a:ext uri="{FF2B5EF4-FFF2-40B4-BE49-F238E27FC236}">
                    <a16:creationId xmlns:a16="http://schemas.microsoft.com/office/drawing/2014/main" id="{36E35AEA-8BC5-4852-9481-7958B3061CC9}"/>
                  </a:ext>
                </a:extLst>
              </p:cNvPr>
              <p:cNvSpPr>
                <a:spLocks noChangeShapeType="1"/>
              </p:cNvSpPr>
              <p:nvPr userDrawn="1"/>
            </p:nvSpPr>
            <p:spPr bwMode="auto">
              <a:xfrm>
                <a:off x="178074" y="65170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 name="Line 6">
                <a:extLst>
                  <a:ext uri="{FF2B5EF4-FFF2-40B4-BE49-F238E27FC236}">
                    <a16:creationId xmlns:a16="http://schemas.microsoft.com/office/drawing/2014/main" id="{89C1479F-6CF5-403F-951E-D6CB9755730F}"/>
                  </a:ext>
                </a:extLst>
              </p:cNvPr>
              <p:cNvSpPr>
                <a:spLocks noChangeShapeType="1"/>
              </p:cNvSpPr>
              <p:nvPr userDrawn="1"/>
            </p:nvSpPr>
            <p:spPr bwMode="auto">
              <a:xfrm>
                <a:off x="178074" y="63726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 name="Line 7">
                <a:extLst>
                  <a:ext uri="{FF2B5EF4-FFF2-40B4-BE49-F238E27FC236}">
                    <a16:creationId xmlns:a16="http://schemas.microsoft.com/office/drawing/2014/main" id="{7E684421-FA46-4F76-8DF3-44167123B394}"/>
                  </a:ext>
                </a:extLst>
              </p:cNvPr>
              <p:cNvSpPr>
                <a:spLocks noChangeShapeType="1"/>
              </p:cNvSpPr>
              <p:nvPr userDrawn="1"/>
            </p:nvSpPr>
            <p:spPr bwMode="auto">
              <a:xfrm>
                <a:off x="178074" y="62281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4" name="Line 8">
                <a:extLst>
                  <a:ext uri="{FF2B5EF4-FFF2-40B4-BE49-F238E27FC236}">
                    <a16:creationId xmlns:a16="http://schemas.microsoft.com/office/drawing/2014/main" id="{6ECE2685-095C-45C9-838A-65818D759485}"/>
                  </a:ext>
                </a:extLst>
              </p:cNvPr>
              <p:cNvSpPr>
                <a:spLocks noChangeShapeType="1"/>
              </p:cNvSpPr>
              <p:nvPr userDrawn="1"/>
            </p:nvSpPr>
            <p:spPr bwMode="auto">
              <a:xfrm>
                <a:off x="178074" y="60852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 name="Line 9">
                <a:extLst>
                  <a:ext uri="{FF2B5EF4-FFF2-40B4-BE49-F238E27FC236}">
                    <a16:creationId xmlns:a16="http://schemas.microsoft.com/office/drawing/2014/main" id="{600ED12E-8037-4439-94BD-A834CF658819}"/>
                  </a:ext>
                </a:extLst>
              </p:cNvPr>
              <p:cNvSpPr>
                <a:spLocks noChangeShapeType="1"/>
              </p:cNvSpPr>
              <p:nvPr userDrawn="1"/>
            </p:nvSpPr>
            <p:spPr bwMode="auto">
              <a:xfrm>
                <a:off x="178074" y="59408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 name="Line 10">
                <a:extLst>
                  <a:ext uri="{FF2B5EF4-FFF2-40B4-BE49-F238E27FC236}">
                    <a16:creationId xmlns:a16="http://schemas.microsoft.com/office/drawing/2014/main" id="{C50928EE-EDF1-4552-888F-3CCE27F96CEE}"/>
                  </a:ext>
                </a:extLst>
              </p:cNvPr>
              <p:cNvSpPr>
                <a:spLocks noChangeShapeType="1"/>
              </p:cNvSpPr>
              <p:nvPr userDrawn="1"/>
            </p:nvSpPr>
            <p:spPr bwMode="auto">
              <a:xfrm>
                <a:off x="178074" y="57963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 name="Line 11">
                <a:extLst>
                  <a:ext uri="{FF2B5EF4-FFF2-40B4-BE49-F238E27FC236}">
                    <a16:creationId xmlns:a16="http://schemas.microsoft.com/office/drawing/2014/main" id="{75B9DE1C-6ADC-4B10-B04B-57C8C991F37E}"/>
                  </a:ext>
                </a:extLst>
              </p:cNvPr>
              <p:cNvSpPr>
                <a:spLocks noChangeShapeType="1"/>
              </p:cNvSpPr>
              <p:nvPr userDrawn="1"/>
            </p:nvSpPr>
            <p:spPr bwMode="auto">
              <a:xfrm>
                <a:off x="178074" y="565346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8" name="Line 12">
                <a:extLst>
                  <a:ext uri="{FF2B5EF4-FFF2-40B4-BE49-F238E27FC236}">
                    <a16:creationId xmlns:a16="http://schemas.microsoft.com/office/drawing/2014/main" id="{A23F7616-6766-47AB-B3EF-0B5FD415EF09}"/>
                  </a:ext>
                </a:extLst>
              </p:cNvPr>
              <p:cNvSpPr>
                <a:spLocks noChangeShapeType="1"/>
              </p:cNvSpPr>
              <p:nvPr userDrawn="1"/>
            </p:nvSpPr>
            <p:spPr bwMode="auto">
              <a:xfrm>
                <a:off x="178074" y="55090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 name="Line 13">
                <a:extLst>
                  <a:ext uri="{FF2B5EF4-FFF2-40B4-BE49-F238E27FC236}">
                    <a16:creationId xmlns:a16="http://schemas.microsoft.com/office/drawing/2014/main" id="{021D185C-1AAE-429B-8621-1099C040362C}"/>
                  </a:ext>
                </a:extLst>
              </p:cNvPr>
              <p:cNvSpPr>
                <a:spLocks noChangeShapeType="1"/>
              </p:cNvSpPr>
              <p:nvPr userDrawn="1"/>
            </p:nvSpPr>
            <p:spPr bwMode="auto">
              <a:xfrm>
                <a:off x="178074" y="53645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0" name="Line 14">
                <a:extLst>
                  <a:ext uri="{FF2B5EF4-FFF2-40B4-BE49-F238E27FC236}">
                    <a16:creationId xmlns:a16="http://schemas.microsoft.com/office/drawing/2014/main" id="{09703D58-1DDF-4B6E-BE8C-D9DB7B26F446}"/>
                  </a:ext>
                </a:extLst>
              </p:cNvPr>
              <p:cNvSpPr>
                <a:spLocks noChangeShapeType="1"/>
              </p:cNvSpPr>
              <p:nvPr userDrawn="1"/>
            </p:nvSpPr>
            <p:spPr bwMode="auto">
              <a:xfrm>
                <a:off x="178074" y="5220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 name="Line 15">
                <a:extLst>
                  <a:ext uri="{FF2B5EF4-FFF2-40B4-BE49-F238E27FC236}">
                    <a16:creationId xmlns:a16="http://schemas.microsoft.com/office/drawing/2014/main" id="{0A99046C-7D76-490A-88DE-41D62CAAB2D3}"/>
                  </a:ext>
                </a:extLst>
              </p:cNvPr>
              <p:cNvSpPr>
                <a:spLocks noChangeShapeType="1"/>
              </p:cNvSpPr>
              <p:nvPr userDrawn="1"/>
            </p:nvSpPr>
            <p:spPr bwMode="auto">
              <a:xfrm>
                <a:off x="178074" y="507720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 name="Line 16">
                <a:extLst>
                  <a:ext uri="{FF2B5EF4-FFF2-40B4-BE49-F238E27FC236}">
                    <a16:creationId xmlns:a16="http://schemas.microsoft.com/office/drawing/2014/main" id="{59BBACC5-635F-4604-B162-146A153A24BB}"/>
                  </a:ext>
                </a:extLst>
              </p:cNvPr>
              <p:cNvSpPr>
                <a:spLocks noChangeShapeType="1"/>
              </p:cNvSpPr>
              <p:nvPr userDrawn="1"/>
            </p:nvSpPr>
            <p:spPr bwMode="auto">
              <a:xfrm>
                <a:off x="178074" y="49327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 name="Line 17">
                <a:extLst>
                  <a:ext uri="{FF2B5EF4-FFF2-40B4-BE49-F238E27FC236}">
                    <a16:creationId xmlns:a16="http://schemas.microsoft.com/office/drawing/2014/main" id="{9FB4A3F6-32A1-4976-8A08-D1DAD172D3A1}"/>
                  </a:ext>
                </a:extLst>
              </p:cNvPr>
              <p:cNvSpPr>
                <a:spLocks noChangeShapeType="1"/>
              </p:cNvSpPr>
              <p:nvPr userDrawn="1"/>
            </p:nvSpPr>
            <p:spPr bwMode="auto">
              <a:xfrm>
                <a:off x="178074" y="47882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4" name="Line 18">
                <a:extLst>
                  <a:ext uri="{FF2B5EF4-FFF2-40B4-BE49-F238E27FC236}">
                    <a16:creationId xmlns:a16="http://schemas.microsoft.com/office/drawing/2014/main" id="{908F9892-CF7B-484A-A087-A99993AE4574}"/>
                  </a:ext>
                </a:extLst>
              </p:cNvPr>
              <p:cNvSpPr>
                <a:spLocks noChangeShapeType="1"/>
              </p:cNvSpPr>
              <p:nvPr userDrawn="1"/>
            </p:nvSpPr>
            <p:spPr bwMode="auto">
              <a:xfrm>
                <a:off x="178074" y="4643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5" name="Line 19">
                <a:extLst>
                  <a:ext uri="{FF2B5EF4-FFF2-40B4-BE49-F238E27FC236}">
                    <a16:creationId xmlns:a16="http://schemas.microsoft.com/office/drawing/2014/main" id="{8870D894-1D46-4193-A356-3B3B47BC911F}"/>
                  </a:ext>
                </a:extLst>
              </p:cNvPr>
              <p:cNvSpPr>
                <a:spLocks noChangeShapeType="1"/>
              </p:cNvSpPr>
              <p:nvPr userDrawn="1"/>
            </p:nvSpPr>
            <p:spPr bwMode="auto">
              <a:xfrm>
                <a:off x="178074" y="450094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6" name="Line 20">
                <a:extLst>
                  <a:ext uri="{FF2B5EF4-FFF2-40B4-BE49-F238E27FC236}">
                    <a16:creationId xmlns:a16="http://schemas.microsoft.com/office/drawing/2014/main" id="{E62FE32C-C1AA-4D40-946C-A2C857DF1D2C}"/>
                  </a:ext>
                </a:extLst>
              </p:cNvPr>
              <p:cNvSpPr>
                <a:spLocks noChangeShapeType="1"/>
              </p:cNvSpPr>
              <p:nvPr userDrawn="1"/>
            </p:nvSpPr>
            <p:spPr bwMode="auto">
              <a:xfrm>
                <a:off x="178074" y="43564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7" name="Line 21">
                <a:extLst>
                  <a:ext uri="{FF2B5EF4-FFF2-40B4-BE49-F238E27FC236}">
                    <a16:creationId xmlns:a16="http://schemas.microsoft.com/office/drawing/2014/main" id="{A41DF6BE-EF66-4E04-9235-822F95384006}"/>
                  </a:ext>
                </a:extLst>
              </p:cNvPr>
              <p:cNvSpPr>
                <a:spLocks noChangeShapeType="1"/>
              </p:cNvSpPr>
              <p:nvPr userDrawn="1"/>
            </p:nvSpPr>
            <p:spPr bwMode="auto">
              <a:xfrm>
                <a:off x="178074" y="42120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 name="Line 22">
                <a:extLst>
                  <a:ext uri="{FF2B5EF4-FFF2-40B4-BE49-F238E27FC236}">
                    <a16:creationId xmlns:a16="http://schemas.microsoft.com/office/drawing/2014/main" id="{04515879-DFE5-4F8A-B76C-705440CA75BA}"/>
                  </a:ext>
                </a:extLst>
              </p:cNvPr>
              <p:cNvSpPr>
                <a:spLocks noChangeShapeType="1"/>
              </p:cNvSpPr>
              <p:nvPr userDrawn="1"/>
            </p:nvSpPr>
            <p:spPr bwMode="auto">
              <a:xfrm>
                <a:off x="178074" y="39246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9" name="Line 23">
                <a:extLst>
                  <a:ext uri="{FF2B5EF4-FFF2-40B4-BE49-F238E27FC236}">
                    <a16:creationId xmlns:a16="http://schemas.microsoft.com/office/drawing/2014/main" id="{0952AF1D-8248-4B31-B111-ACD4257CBB02}"/>
                  </a:ext>
                </a:extLst>
              </p:cNvPr>
              <p:cNvSpPr>
                <a:spLocks noChangeShapeType="1"/>
              </p:cNvSpPr>
              <p:nvPr userDrawn="1"/>
            </p:nvSpPr>
            <p:spPr bwMode="auto">
              <a:xfrm>
                <a:off x="178074" y="37802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0" name="Line 24">
                <a:extLst>
                  <a:ext uri="{FF2B5EF4-FFF2-40B4-BE49-F238E27FC236}">
                    <a16:creationId xmlns:a16="http://schemas.microsoft.com/office/drawing/2014/main" id="{5DF19807-4FC9-4DCA-8DBB-DA4B436820F2}"/>
                  </a:ext>
                </a:extLst>
              </p:cNvPr>
              <p:cNvSpPr>
                <a:spLocks noChangeShapeType="1"/>
              </p:cNvSpPr>
              <p:nvPr userDrawn="1"/>
            </p:nvSpPr>
            <p:spPr bwMode="auto">
              <a:xfrm>
                <a:off x="178074" y="3635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1" name="Line 25">
                <a:extLst>
                  <a:ext uri="{FF2B5EF4-FFF2-40B4-BE49-F238E27FC236}">
                    <a16:creationId xmlns:a16="http://schemas.microsoft.com/office/drawing/2014/main" id="{3B491BFB-F3D6-4AE7-A3AB-529175A1FC52}"/>
                  </a:ext>
                </a:extLst>
              </p:cNvPr>
              <p:cNvSpPr>
                <a:spLocks noChangeShapeType="1"/>
              </p:cNvSpPr>
              <p:nvPr userDrawn="1"/>
            </p:nvSpPr>
            <p:spPr bwMode="auto">
              <a:xfrm>
                <a:off x="178074" y="34928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 name="Line 26">
                <a:extLst>
                  <a:ext uri="{FF2B5EF4-FFF2-40B4-BE49-F238E27FC236}">
                    <a16:creationId xmlns:a16="http://schemas.microsoft.com/office/drawing/2014/main" id="{F13ED150-3A1D-42A7-9E86-E99A6B5238F8}"/>
                  </a:ext>
                </a:extLst>
              </p:cNvPr>
              <p:cNvSpPr>
                <a:spLocks noChangeShapeType="1"/>
              </p:cNvSpPr>
              <p:nvPr userDrawn="1"/>
            </p:nvSpPr>
            <p:spPr bwMode="auto">
              <a:xfrm>
                <a:off x="178074" y="33484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 name="Line 27">
                <a:extLst>
                  <a:ext uri="{FF2B5EF4-FFF2-40B4-BE49-F238E27FC236}">
                    <a16:creationId xmlns:a16="http://schemas.microsoft.com/office/drawing/2014/main" id="{EC8E0ABF-A65A-4B61-8B39-1DB126D7CE48}"/>
                  </a:ext>
                </a:extLst>
              </p:cNvPr>
              <p:cNvSpPr>
                <a:spLocks noChangeShapeType="1"/>
              </p:cNvSpPr>
              <p:nvPr userDrawn="1"/>
            </p:nvSpPr>
            <p:spPr bwMode="auto">
              <a:xfrm>
                <a:off x="178074" y="32039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 name="Line 28">
                <a:extLst>
                  <a:ext uri="{FF2B5EF4-FFF2-40B4-BE49-F238E27FC236}">
                    <a16:creationId xmlns:a16="http://schemas.microsoft.com/office/drawing/2014/main" id="{5B0E93A0-803C-43D4-922B-174A4DD30EAF}"/>
                  </a:ext>
                </a:extLst>
              </p:cNvPr>
              <p:cNvSpPr>
                <a:spLocks noChangeShapeType="1"/>
              </p:cNvSpPr>
              <p:nvPr userDrawn="1"/>
            </p:nvSpPr>
            <p:spPr bwMode="auto">
              <a:xfrm>
                <a:off x="178074" y="306107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 name="Line 29">
                <a:extLst>
                  <a:ext uri="{FF2B5EF4-FFF2-40B4-BE49-F238E27FC236}">
                    <a16:creationId xmlns:a16="http://schemas.microsoft.com/office/drawing/2014/main" id="{D3F014D9-1393-4D00-9A6D-9E0E19D15C5C}"/>
                  </a:ext>
                </a:extLst>
              </p:cNvPr>
              <p:cNvSpPr>
                <a:spLocks noChangeShapeType="1"/>
              </p:cNvSpPr>
              <p:nvPr userDrawn="1"/>
            </p:nvSpPr>
            <p:spPr bwMode="auto">
              <a:xfrm>
                <a:off x="178074" y="29166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6" name="Line 30">
                <a:extLst>
                  <a:ext uri="{FF2B5EF4-FFF2-40B4-BE49-F238E27FC236}">
                    <a16:creationId xmlns:a16="http://schemas.microsoft.com/office/drawing/2014/main" id="{414030D1-E2E5-4E55-8024-2D453BC4802C}"/>
                  </a:ext>
                </a:extLst>
              </p:cNvPr>
              <p:cNvSpPr>
                <a:spLocks noChangeShapeType="1"/>
              </p:cNvSpPr>
              <p:nvPr userDrawn="1"/>
            </p:nvSpPr>
            <p:spPr bwMode="auto">
              <a:xfrm>
                <a:off x="178074" y="27721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 name="Line 31">
                <a:extLst>
                  <a:ext uri="{FF2B5EF4-FFF2-40B4-BE49-F238E27FC236}">
                    <a16:creationId xmlns:a16="http://schemas.microsoft.com/office/drawing/2014/main" id="{FDB3FA4B-DE95-483C-A755-22E878FB2E2B}"/>
                  </a:ext>
                </a:extLst>
              </p:cNvPr>
              <p:cNvSpPr>
                <a:spLocks noChangeShapeType="1"/>
              </p:cNvSpPr>
              <p:nvPr userDrawn="1"/>
            </p:nvSpPr>
            <p:spPr bwMode="auto">
              <a:xfrm>
                <a:off x="178074" y="26276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8" name="Line 32">
                <a:extLst>
                  <a:ext uri="{FF2B5EF4-FFF2-40B4-BE49-F238E27FC236}">
                    <a16:creationId xmlns:a16="http://schemas.microsoft.com/office/drawing/2014/main" id="{35206945-08AE-4534-AE16-F2B17244D230}"/>
                  </a:ext>
                </a:extLst>
              </p:cNvPr>
              <p:cNvSpPr>
                <a:spLocks noChangeShapeType="1"/>
              </p:cNvSpPr>
              <p:nvPr userDrawn="1"/>
            </p:nvSpPr>
            <p:spPr bwMode="auto">
              <a:xfrm>
                <a:off x="178074" y="248481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9" name="Line 33">
                <a:extLst>
                  <a:ext uri="{FF2B5EF4-FFF2-40B4-BE49-F238E27FC236}">
                    <a16:creationId xmlns:a16="http://schemas.microsoft.com/office/drawing/2014/main" id="{27C86116-2335-4015-8AAC-D3331F924635}"/>
                  </a:ext>
                </a:extLst>
              </p:cNvPr>
              <p:cNvSpPr>
                <a:spLocks noChangeShapeType="1"/>
              </p:cNvSpPr>
              <p:nvPr userDrawn="1"/>
            </p:nvSpPr>
            <p:spPr bwMode="auto">
              <a:xfrm>
                <a:off x="178074" y="23403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 name="Line 34">
                <a:extLst>
                  <a:ext uri="{FF2B5EF4-FFF2-40B4-BE49-F238E27FC236}">
                    <a16:creationId xmlns:a16="http://schemas.microsoft.com/office/drawing/2014/main" id="{3BF6F914-6E1F-4EB0-8F80-051002B517C6}"/>
                  </a:ext>
                </a:extLst>
              </p:cNvPr>
              <p:cNvSpPr>
                <a:spLocks noChangeShapeType="1"/>
              </p:cNvSpPr>
              <p:nvPr userDrawn="1"/>
            </p:nvSpPr>
            <p:spPr bwMode="auto">
              <a:xfrm>
                <a:off x="178074" y="21958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1" name="Line 35">
                <a:extLst>
                  <a:ext uri="{FF2B5EF4-FFF2-40B4-BE49-F238E27FC236}">
                    <a16:creationId xmlns:a16="http://schemas.microsoft.com/office/drawing/2014/main" id="{04D2FA21-70F9-4DA5-A0FC-C0E92E3FE52E}"/>
                  </a:ext>
                </a:extLst>
              </p:cNvPr>
              <p:cNvSpPr>
                <a:spLocks noChangeShapeType="1"/>
              </p:cNvSpPr>
              <p:nvPr userDrawn="1"/>
            </p:nvSpPr>
            <p:spPr bwMode="auto">
              <a:xfrm>
                <a:off x="178074" y="20514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 name="Line 36">
                <a:extLst>
                  <a:ext uri="{FF2B5EF4-FFF2-40B4-BE49-F238E27FC236}">
                    <a16:creationId xmlns:a16="http://schemas.microsoft.com/office/drawing/2014/main" id="{F58D4FB5-90F3-4530-8AF9-1A1ED0B03627}"/>
                  </a:ext>
                </a:extLst>
              </p:cNvPr>
              <p:cNvSpPr>
                <a:spLocks noChangeShapeType="1"/>
              </p:cNvSpPr>
              <p:nvPr userDrawn="1"/>
            </p:nvSpPr>
            <p:spPr bwMode="auto">
              <a:xfrm>
                <a:off x="178074" y="19085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 name="Line 37">
                <a:extLst>
                  <a:ext uri="{FF2B5EF4-FFF2-40B4-BE49-F238E27FC236}">
                    <a16:creationId xmlns:a16="http://schemas.microsoft.com/office/drawing/2014/main" id="{46EF435C-533B-4F36-A45C-DED4C9DA1769}"/>
                  </a:ext>
                </a:extLst>
              </p:cNvPr>
              <p:cNvSpPr>
                <a:spLocks noChangeShapeType="1"/>
              </p:cNvSpPr>
              <p:nvPr userDrawn="1"/>
            </p:nvSpPr>
            <p:spPr bwMode="auto">
              <a:xfrm>
                <a:off x="178074" y="176409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 name="Line 38">
                <a:extLst>
                  <a:ext uri="{FF2B5EF4-FFF2-40B4-BE49-F238E27FC236}">
                    <a16:creationId xmlns:a16="http://schemas.microsoft.com/office/drawing/2014/main" id="{7260D7FA-0243-4149-92F2-9A2E3D3D639A}"/>
                  </a:ext>
                </a:extLst>
              </p:cNvPr>
              <p:cNvSpPr>
                <a:spLocks noChangeShapeType="1"/>
              </p:cNvSpPr>
              <p:nvPr userDrawn="1"/>
            </p:nvSpPr>
            <p:spPr bwMode="auto">
              <a:xfrm>
                <a:off x="178074" y="161962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5" name="Line 39">
                <a:extLst>
                  <a:ext uri="{FF2B5EF4-FFF2-40B4-BE49-F238E27FC236}">
                    <a16:creationId xmlns:a16="http://schemas.microsoft.com/office/drawing/2014/main" id="{E17B36A0-958F-443F-9FD7-D5530C92BC70}"/>
                  </a:ext>
                </a:extLst>
              </p:cNvPr>
              <p:cNvSpPr>
                <a:spLocks noChangeShapeType="1"/>
              </p:cNvSpPr>
              <p:nvPr userDrawn="1"/>
            </p:nvSpPr>
            <p:spPr bwMode="auto">
              <a:xfrm>
                <a:off x="178074" y="1476752"/>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6" name="Line 102">
                <a:extLst>
                  <a:ext uri="{FF2B5EF4-FFF2-40B4-BE49-F238E27FC236}">
                    <a16:creationId xmlns:a16="http://schemas.microsoft.com/office/drawing/2014/main" id="{351063C8-67B1-4656-BE04-74F237AAE0DC}"/>
                  </a:ext>
                </a:extLst>
              </p:cNvPr>
              <p:cNvSpPr>
                <a:spLocks noChangeShapeType="1"/>
              </p:cNvSpPr>
              <p:nvPr userDrawn="1"/>
            </p:nvSpPr>
            <p:spPr bwMode="auto">
              <a:xfrm>
                <a:off x="178074" y="4069139"/>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 name="Line 4">
                <a:extLst>
                  <a:ext uri="{FF2B5EF4-FFF2-40B4-BE49-F238E27FC236}">
                    <a16:creationId xmlns:a16="http://schemas.microsoft.com/office/drawing/2014/main" id="{A46FAAE6-29DC-4506-AD6F-E0CFB6E0E485}"/>
                  </a:ext>
                </a:extLst>
              </p:cNvPr>
              <p:cNvSpPr>
                <a:spLocks noChangeShapeType="1"/>
              </p:cNvSpPr>
              <p:nvPr userDrawn="1"/>
            </p:nvSpPr>
            <p:spPr bwMode="auto">
              <a:xfrm>
                <a:off x="178074" y="6804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8" name="Line 4">
                <a:extLst>
                  <a:ext uri="{FF2B5EF4-FFF2-40B4-BE49-F238E27FC236}">
                    <a16:creationId xmlns:a16="http://schemas.microsoft.com/office/drawing/2014/main" id="{BDB1BE34-748E-475F-92C8-62D418402AEE}"/>
                  </a:ext>
                </a:extLst>
              </p:cNvPr>
              <p:cNvSpPr>
                <a:spLocks noChangeShapeType="1"/>
              </p:cNvSpPr>
              <p:nvPr userDrawn="1"/>
            </p:nvSpPr>
            <p:spPr bwMode="auto">
              <a:xfrm>
                <a:off x="178074" y="6948864"/>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9" name="Line 39">
                <a:extLst>
                  <a:ext uri="{FF2B5EF4-FFF2-40B4-BE49-F238E27FC236}">
                    <a16:creationId xmlns:a16="http://schemas.microsoft.com/office/drawing/2014/main" id="{B8FC7F79-F5A5-4158-8740-748E3241FF8F}"/>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0" name="Line 4">
                <a:extLst>
                  <a:ext uri="{FF2B5EF4-FFF2-40B4-BE49-F238E27FC236}">
                    <a16:creationId xmlns:a16="http://schemas.microsoft.com/office/drawing/2014/main" id="{04F44B2B-BA78-4509-9C32-74EDCFF90D98}"/>
                  </a:ext>
                </a:extLst>
              </p:cNvPr>
              <p:cNvSpPr>
                <a:spLocks noChangeShapeType="1"/>
              </p:cNvSpPr>
              <p:nvPr userDrawn="1"/>
            </p:nvSpPr>
            <p:spPr bwMode="auto">
              <a:xfrm>
                <a:off x="178074" y="7380287"/>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1" name="Line 34">
                <a:extLst>
                  <a:ext uri="{FF2B5EF4-FFF2-40B4-BE49-F238E27FC236}">
                    <a16:creationId xmlns:a16="http://schemas.microsoft.com/office/drawing/2014/main" id="{5E5B63E7-A874-41DF-80CD-384ECF0D0ECD}"/>
                  </a:ext>
                </a:extLst>
              </p:cNvPr>
              <p:cNvSpPr>
                <a:spLocks noChangeShapeType="1"/>
              </p:cNvSpPr>
              <p:nvPr userDrawn="1"/>
            </p:nvSpPr>
            <p:spPr bwMode="auto">
              <a:xfrm>
                <a:off x="178074" y="1332288"/>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2" name="Line 35">
                <a:extLst>
                  <a:ext uri="{FF2B5EF4-FFF2-40B4-BE49-F238E27FC236}">
                    <a16:creationId xmlns:a16="http://schemas.microsoft.com/office/drawing/2014/main" id="{09956D0B-D2BD-494C-9E10-AC5791E6B997}"/>
                  </a:ext>
                </a:extLst>
              </p:cNvPr>
              <p:cNvSpPr>
                <a:spLocks noChangeShapeType="1"/>
              </p:cNvSpPr>
              <p:nvPr userDrawn="1"/>
            </p:nvSpPr>
            <p:spPr bwMode="auto">
              <a:xfrm>
                <a:off x="178074" y="1187825"/>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 name="Line 36">
                <a:extLst>
                  <a:ext uri="{FF2B5EF4-FFF2-40B4-BE49-F238E27FC236}">
                    <a16:creationId xmlns:a16="http://schemas.microsoft.com/office/drawing/2014/main" id="{FDCF63A4-9AE6-42F3-B831-26054F80B908}"/>
                  </a:ext>
                </a:extLst>
              </p:cNvPr>
              <p:cNvSpPr>
                <a:spLocks noChangeShapeType="1"/>
              </p:cNvSpPr>
              <p:nvPr userDrawn="1"/>
            </p:nvSpPr>
            <p:spPr bwMode="auto">
              <a:xfrm>
                <a:off x="178074" y="1044950"/>
                <a:ext cx="10656433"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4" name="グループ化 3">
              <a:extLst>
                <a:ext uri="{FF2B5EF4-FFF2-40B4-BE49-F238E27FC236}">
                  <a16:creationId xmlns:a16="http://schemas.microsoft.com/office/drawing/2014/main" id="{7563BD28-1209-42D1-9D77-592742544D69}"/>
                </a:ext>
              </a:extLst>
            </p:cNvPr>
            <p:cNvGrpSpPr/>
            <p:nvPr userDrawn="1"/>
          </p:nvGrpSpPr>
          <p:grpSpPr>
            <a:xfrm>
              <a:off x="177800" y="1042608"/>
              <a:ext cx="10368268" cy="6337679"/>
              <a:chOff x="177800" y="613150"/>
              <a:chExt cx="10368268" cy="6767138"/>
            </a:xfrm>
          </p:grpSpPr>
          <p:sp>
            <p:nvSpPr>
              <p:cNvPr id="5" name="Line 41">
                <a:extLst>
                  <a:ext uri="{FF2B5EF4-FFF2-40B4-BE49-F238E27FC236}">
                    <a16:creationId xmlns:a16="http://schemas.microsoft.com/office/drawing/2014/main" id="{B3C22C89-D315-4DE2-A2CE-1772E3524552}"/>
                  </a:ext>
                </a:extLst>
              </p:cNvPr>
              <p:cNvSpPr>
                <a:spLocks noChangeShapeType="1"/>
              </p:cNvSpPr>
              <p:nvPr userDrawn="1"/>
            </p:nvSpPr>
            <p:spPr bwMode="auto">
              <a:xfrm>
                <a:off x="132972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 name="Line 42">
                <a:extLst>
                  <a:ext uri="{FF2B5EF4-FFF2-40B4-BE49-F238E27FC236}">
                    <a16:creationId xmlns:a16="http://schemas.microsoft.com/office/drawing/2014/main" id="{B6B37B61-127F-43BC-8980-FDDC4E2D4884}"/>
                  </a:ext>
                </a:extLst>
              </p:cNvPr>
              <p:cNvSpPr>
                <a:spLocks noChangeShapeType="1"/>
              </p:cNvSpPr>
              <p:nvPr userDrawn="1"/>
            </p:nvSpPr>
            <p:spPr bwMode="auto">
              <a:xfrm>
                <a:off x="147371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 name="Line 43">
                <a:extLst>
                  <a:ext uri="{FF2B5EF4-FFF2-40B4-BE49-F238E27FC236}">
                    <a16:creationId xmlns:a16="http://schemas.microsoft.com/office/drawing/2014/main" id="{814E20DB-764C-424E-81E2-70243941EA7A}"/>
                  </a:ext>
                </a:extLst>
              </p:cNvPr>
              <p:cNvSpPr>
                <a:spLocks noChangeShapeType="1"/>
              </p:cNvSpPr>
              <p:nvPr userDrawn="1"/>
            </p:nvSpPr>
            <p:spPr bwMode="auto">
              <a:xfrm>
                <a:off x="161771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 name="Line 44">
                <a:extLst>
                  <a:ext uri="{FF2B5EF4-FFF2-40B4-BE49-F238E27FC236}">
                    <a16:creationId xmlns:a16="http://schemas.microsoft.com/office/drawing/2014/main" id="{FCABC8BD-5A98-49C6-B473-81F079E35153}"/>
                  </a:ext>
                </a:extLst>
              </p:cNvPr>
              <p:cNvSpPr>
                <a:spLocks noChangeShapeType="1"/>
              </p:cNvSpPr>
              <p:nvPr userDrawn="1"/>
            </p:nvSpPr>
            <p:spPr bwMode="auto">
              <a:xfrm>
                <a:off x="176170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 name="Line 45">
                <a:extLst>
                  <a:ext uri="{FF2B5EF4-FFF2-40B4-BE49-F238E27FC236}">
                    <a16:creationId xmlns:a16="http://schemas.microsoft.com/office/drawing/2014/main" id="{1A60A482-CAE7-4B32-B147-65B54D505B66}"/>
                  </a:ext>
                </a:extLst>
              </p:cNvPr>
              <p:cNvSpPr>
                <a:spLocks noChangeShapeType="1"/>
              </p:cNvSpPr>
              <p:nvPr userDrawn="1"/>
            </p:nvSpPr>
            <p:spPr bwMode="auto">
              <a:xfrm>
                <a:off x="190569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 name="Line 46">
                <a:extLst>
                  <a:ext uri="{FF2B5EF4-FFF2-40B4-BE49-F238E27FC236}">
                    <a16:creationId xmlns:a16="http://schemas.microsoft.com/office/drawing/2014/main" id="{EFDE9D29-C267-4456-BF4C-3E31CC996007}"/>
                  </a:ext>
                </a:extLst>
              </p:cNvPr>
              <p:cNvSpPr>
                <a:spLocks noChangeShapeType="1"/>
              </p:cNvSpPr>
              <p:nvPr userDrawn="1"/>
            </p:nvSpPr>
            <p:spPr bwMode="auto">
              <a:xfrm>
                <a:off x="204968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 name="Line 47">
                <a:extLst>
                  <a:ext uri="{FF2B5EF4-FFF2-40B4-BE49-F238E27FC236}">
                    <a16:creationId xmlns:a16="http://schemas.microsoft.com/office/drawing/2014/main" id="{491A06B6-733C-4C7D-A019-438D4782E29D}"/>
                  </a:ext>
                </a:extLst>
              </p:cNvPr>
              <p:cNvSpPr>
                <a:spLocks noChangeShapeType="1"/>
              </p:cNvSpPr>
              <p:nvPr userDrawn="1"/>
            </p:nvSpPr>
            <p:spPr bwMode="auto">
              <a:xfrm>
                <a:off x="219367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 name="Line 48">
                <a:extLst>
                  <a:ext uri="{FF2B5EF4-FFF2-40B4-BE49-F238E27FC236}">
                    <a16:creationId xmlns:a16="http://schemas.microsoft.com/office/drawing/2014/main" id="{1A2FF589-8AE7-4B04-A3CF-707EC50F0E4D}"/>
                  </a:ext>
                </a:extLst>
              </p:cNvPr>
              <p:cNvSpPr>
                <a:spLocks noChangeShapeType="1"/>
              </p:cNvSpPr>
              <p:nvPr userDrawn="1"/>
            </p:nvSpPr>
            <p:spPr bwMode="auto">
              <a:xfrm>
                <a:off x="233766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 name="Line 49">
                <a:extLst>
                  <a:ext uri="{FF2B5EF4-FFF2-40B4-BE49-F238E27FC236}">
                    <a16:creationId xmlns:a16="http://schemas.microsoft.com/office/drawing/2014/main" id="{220BD835-09F7-42BC-8A59-760F67C3BA30}"/>
                  </a:ext>
                </a:extLst>
              </p:cNvPr>
              <p:cNvSpPr>
                <a:spLocks noChangeShapeType="1"/>
              </p:cNvSpPr>
              <p:nvPr userDrawn="1"/>
            </p:nvSpPr>
            <p:spPr bwMode="auto">
              <a:xfrm>
                <a:off x="248165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 name="Line 50">
                <a:extLst>
                  <a:ext uri="{FF2B5EF4-FFF2-40B4-BE49-F238E27FC236}">
                    <a16:creationId xmlns:a16="http://schemas.microsoft.com/office/drawing/2014/main" id="{80C9531A-D351-4FB0-810D-0B60B9AE5DA3}"/>
                  </a:ext>
                </a:extLst>
              </p:cNvPr>
              <p:cNvSpPr>
                <a:spLocks noChangeShapeType="1"/>
              </p:cNvSpPr>
              <p:nvPr userDrawn="1"/>
            </p:nvSpPr>
            <p:spPr bwMode="auto">
              <a:xfrm>
                <a:off x="262564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 name="Line 51">
                <a:extLst>
                  <a:ext uri="{FF2B5EF4-FFF2-40B4-BE49-F238E27FC236}">
                    <a16:creationId xmlns:a16="http://schemas.microsoft.com/office/drawing/2014/main" id="{B8E8462B-F715-42E6-9C65-36FFE4337D4E}"/>
                  </a:ext>
                </a:extLst>
              </p:cNvPr>
              <p:cNvSpPr>
                <a:spLocks noChangeShapeType="1"/>
              </p:cNvSpPr>
              <p:nvPr userDrawn="1"/>
            </p:nvSpPr>
            <p:spPr bwMode="auto">
              <a:xfrm>
                <a:off x="276963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 name="Line 52">
                <a:extLst>
                  <a:ext uri="{FF2B5EF4-FFF2-40B4-BE49-F238E27FC236}">
                    <a16:creationId xmlns:a16="http://schemas.microsoft.com/office/drawing/2014/main" id="{D8F1D8BF-9549-4DB4-8539-54E7306FE4B2}"/>
                  </a:ext>
                </a:extLst>
              </p:cNvPr>
              <p:cNvSpPr>
                <a:spLocks noChangeShapeType="1"/>
              </p:cNvSpPr>
              <p:nvPr userDrawn="1"/>
            </p:nvSpPr>
            <p:spPr bwMode="auto">
              <a:xfrm>
                <a:off x="291362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 name="Line 53">
                <a:extLst>
                  <a:ext uri="{FF2B5EF4-FFF2-40B4-BE49-F238E27FC236}">
                    <a16:creationId xmlns:a16="http://schemas.microsoft.com/office/drawing/2014/main" id="{21A8334C-E16F-4C67-A640-48814127DE18}"/>
                  </a:ext>
                </a:extLst>
              </p:cNvPr>
              <p:cNvSpPr>
                <a:spLocks noChangeShapeType="1"/>
              </p:cNvSpPr>
              <p:nvPr userDrawn="1"/>
            </p:nvSpPr>
            <p:spPr bwMode="auto">
              <a:xfrm>
                <a:off x="305762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 name="Line 54">
                <a:extLst>
                  <a:ext uri="{FF2B5EF4-FFF2-40B4-BE49-F238E27FC236}">
                    <a16:creationId xmlns:a16="http://schemas.microsoft.com/office/drawing/2014/main" id="{87645081-3E3E-46BC-930C-6315E36C5EB3}"/>
                  </a:ext>
                </a:extLst>
              </p:cNvPr>
              <p:cNvSpPr>
                <a:spLocks noChangeShapeType="1"/>
              </p:cNvSpPr>
              <p:nvPr userDrawn="1"/>
            </p:nvSpPr>
            <p:spPr bwMode="auto">
              <a:xfrm>
                <a:off x="320161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 name="Line 55">
                <a:extLst>
                  <a:ext uri="{FF2B5EF4-FFF2-40B4-BE49-F238E27FC236}">
                    <a16:creationId xmlns:a16="http://schemas.microsoft.com/office/drawing/2014/main" id="{A4BEC564-851D-4F58-80F1-6A0185EDAFE7}"/>
                  </a:ext>
                </a:extLst>
              </p:cNvPr>
              <p:cNvSpPr>
                <a:spLocks noChangeShapeType="1"/>
              </p:cNvSpPr>
              <p:nvPr userDrawn="1"/>
            </p:nvSpPr>
            <p:spPr bwMode="auto">
              <a:xfrm>
                <a:off x="334560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 name="Line 56">
                <a:extLst>
                  <a:ext uri="{FF2B5EF4-FFF2-40B4-BE49-F238E27FC236}">
                    <a16:creationId xmlns:a16="http://schemas.microsoft.com/office/drawing/2014/main" id="{432A9BBC-9761-4CF7-8E8B-58C807DB482F}"/>
                  </a:ext>
                </a:extLst>
              </p:cNvPr>
              <p:cNvSpPr>
                <a:spLocks noChangeShapeType="1"/>
              </p:cNvSpPr>
              <p:nvPr userDrawn="1"/>
            </p:nvSpPr>
            <p:spPr bwMode="auto">
              <a:xfrm>
                <a:off x="348959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 name="Line 57">
                <a:extLst>
                  <a:ext uri="{FF2B5EF4-FFF2-40B4-BE49-F238E27FC236}">
                    <a16:creationId xmlns:a16="http://schemas.microsoft.com/office/drawing/2014/main" id="{20A6B1C2-9D27-470D-A085-87FA71EAB4A1}"/>
                  </a:ext>
                </a:extLst>
              </p:cNvPr>
              <p:cNvSpPr>
                <a:spLocks noChangeShapeType="1"/>
              </p:cNvSpPr>
              <p:nvPr userDrawn="1"/>
            </p:nvSpPr>
            <p:spPr bwMode="auto">
              <a:xfrm>
                <a:off x="363358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 name="Line 58">
                <a:extLst>
                  <a:ext uri="{FF2B5EF4-FFF2-40B4-BE49-F238E27FC236}">
                    <a16:creationId xmlns:a16="http://schemas.microsoft.com/office/drawing/2014/main" id="{F23207BF-AF0B-4F40-8B7A-C3F38848C909}"/>
                  </a:ext>
                </a:extLst>
              </p:cNvPr>
              <p:cNvSpPr>
                <a:spLocks noChangeShapeType="1"/>
              </p:cNvSpPr>
              <p:nvPr userDrawn="1"/>
            </p:nvSpPr>
            <p:spPr bwMode="auto">
              <a:xfrm>
                <a:off x="37775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 name="Line 59">
                <a:extLst>
                  <a:ext uri="{FF2B5EF4-FFF2-40B4-BE49-F238E27FC236}">
                    <a16:creationId xmlns:a16="http://schemas.microsoft.com/office/drawing/2014/main" id="{26C53B7A-6B78-45F3-81B8-0C4A985F930E}"/>
                  </a:ext>
                </a:extLst>
              </p:cNvPr>
              <p:cNvSpPr>
                <a:spLocks noChangeShapeType="1"/>
              </p:cNvSpPr>
              <p:nvPr userDrawn="1"/>
            </p:nvSpPr>
            <p:spPr bwMode="auto">
              <a:xfrm>
                <a:off x="39215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4" name="Line 60">
                <a:extLst>
                  <a:ext uri="{FF2B5EF4-FFF2-40B4-BE49-F238E27FC236}">
                    <a16:creationId xmlns:a16="http://schemas.microsoft.com/office/drawing/2014/main" id="{EFE47F1C-76D7-41CA-9659-2A5E4423D6B4}"/>
                  </a:ext>
                </a:extLst>
              </p:cNvPr>
              <p:cNvSpPr>
                <a:spLocks noChangeShapeType="1"/>
              </p:cNvSpPr>
              <p:nvPr userDrawn="1"/>
            </p:nvSpPr>
            <p:spPr bwMode="auto">
              <a:xfrm>
                <a:off x="406555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 name="Line 61">
                <a:extLst>
                  <a:ext uri="{FF2B5EF4-FFF2-40B4-BE49-F238E27FC236}">
                    <a16:creationId xmlns:a16="http://schemas.microsoft.com/office/drawing/2014/main" id="{64457307-026F-493B-ABF6-07B942375561}"/>
                  </a:ext>
                </a:extLst>
              </p:cNvPr>
              <p:cNvSpPr>
                <a:spLocks noChangeShapeType="1"/>
              </p:cNvSpPr>
              <p:nvPr userDrawn="1"/>
            </p:nvSpPr>
            <p:spPr bwMode="auto">
              <a:xfrm>
                <a:off x="420954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 name="Line 62">
                <a:extLst>
                  <a:ext uri="{FF2B5EF4-FFF2-40B4-BE49-F238E27FC236}">
                    <a16:creationId xmlns:a16="http://schemas.microsoft.com/office/drawing/2014/main" id="{030B4BD7-7599-44B1-8074-D5431EC3F5EB}"/>
                  </a:ext>
                </a:extLst>
              </p:cNvPr>
              <p:cNvSpPr>
                <a:spLocks noChangeShapeType="1"/>
              </p:cNvSpPr>
              <p:nvPr userDrawn="1"/>
            </p:nvSpPr>
            <p:spPr bwMode="auto">
              <a:xfrm>
                <a:off x="435353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7" name="Line 63">
                <a:extLst>
                  <a:ext uri="{FF2B5EF4-FFF2-40B4-BE49-F238E27FC236}">
                    <a16:creationId xmlns:a16="http://schemas.microsoft.com/office/drawing/2014/main" id="{4595D81E-7D18-4885-B662-9E134883C21E}"/>
                  </a:ext>
                </a:extLst>
              </p:cNvPr>
              <p:cNvSpPr>
                <a:spLocks noChangeShapeType="1"/>
              </p:cNvSpPr>
              <p:nvPr userDrawn="1"/>
            </p:nvSpPr>
            <p:spPr bwMode="auto">
              <a:xfrm>
                <a:off x="449753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 name="Line 64">
                <a:extLst>
                  <a:ext uri="{FF2B5EF4-FFF2-40B4-BE49-F238E27FC236}">
                    <a16:creationId xmlns:a16="http://schemas.microsoft.com/office/drawing/2014/main" id="{9D7EEAE3-EB7B-4CAB-8D29-74B01BF77DA7}"/>
                  </a:ext>
                </a:extLst>
              </p:cNvPr>
              <p:cNvSpPr>
                <a:spLocks noChangeShapeType="1"/>
              </p:cNvSpPr>
              <p:nvPr userDrawn="1"/>
            </p:nvSpPr>
            <p:spPr bwMode="auto">
              <a:xfrm>
                <a:off x="464152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 name="Line 65">
                <a:extLst>
                  <a:ext uri="{FF2B5EF4-FFF2-40B4-BE49-F238E27FC236}">
                    <a16:creationId xmlns:a16="http://schemas.microsoft.com/office/drawing/2014/main" id="{0F246FB1-7AE4-4FC2-ADF0-AEC7C07561B7}"/>
                  </a:ext>
                </a:extLst>
              </p:cNvPr>
              <p:cNvSpPr>
                <a:spLocks noChangeShapeType="1"/>
              </p:cNvSpPr>
              <p:nvPr userDrawn="1"/>
            </p:nvSpPr>
            <p:spPr bwMode="auto">
              <a:xfrm>
                <a:off x="478551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 name="Line 66">
                <a:extLst>
                  <a:ext uri="{FF2B5EF4-FFF2-40B4-BE49-F238E27FC236}">
                    <a16:creationId xmlns:a16="http://schemas.microsoft.com/office/drawing/2014/main" id="{F57F2CE7-B513-47B5-9D3D-A274C47CC757}"/>
                  </a:ext>
                </a:extLst>
              </p:cNvPr>
              <p:cNvSpPr>
                <a:spLocks noChangeShapeType="1"/>
              </p:cNvSpPr>
              <p:nvPr userDrawn="1"/>
            </p:nvSpPr>
            <p:spPr bwMode="auto">
              <a:xfrm>
                <a:off x="492950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 name="Line 67">
                <a:extLst>
                  <a:ext uri="{FF2B5EF4-FFF2-40B4-BE49-F238E27FC236}">
                    <a16:creationId xmlns:a16="http://schemas.microsoft.com/office/drawing/2014/main" id="{9040D867-6020-46C6-8856-42B9EE18A29D}"/>
                  </a:ext>
                </a:extLst>
              </p:cNvPr>
              <p:cNvSpPr>
                <a:spLocks noChangeShapeType="1"/>
              </p:cNvSpPr>
              <p:nvPr userDrawn="1"/>
            </p:nvSpPr>
            <p:spPr bwMode="auto">
              <a:xfrm>
                <a:off x="507349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2" name="Line 68">
                <a:extLst>
                  <a:ext uri="{FF2B5EF4-FFF2-40B4-BE49-F238E27FC236}">
                    <a16:creationId xmlns:a16="http://schemas.microsoft.com/office/drawing/2014/main" id="{F353CD92-5CA1-4C0F-8661-E074AB491295}"/>
                  </a:ext>
                </a:extLst>
              </p:cNvPr>
              <p:cNvSpPr>
                <a:spLocks noChangeShapeType="1"/>
              </p:cNvSpPr>
              <p:nvPr userDrawn="1"/>
            </p:nvSpPr>
            <p:spPr bwMode="auto">
              <a:xfrm>
                <a:off x="521748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 name="Line 69">
                <a:extLst>
                  <a:ext uri="{FF2B5EF4-FFF2-40B4-BE49-F238E27FC236}">
                    <a16:creationId xmlns:a16="http://schemas.microsoft.com/office/drawing/2014/main" id="{0D038A48-2468-4083-ABDA-2013B92143E0}"/>
                  </a:ext>
                </a:extLst>
              </p:cNvPr>
              <p:cNvSpPr>
                <a:spLocks noChangeShapeType="1"/>
              </p:cNvSpPr>
              <p:nvPr userDrawn="1"/>
            </p:nvSpPr>
            <p:spPr bwMode="auto">
              <a:xfrm>
                <a:off x="536147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4" name="Line 70">
                <a:extLst>
                  <a:ext uri="{FF2B5EF4-FFF2-40B4-BE49-F238E27FC236}">
                    <a16:creationId xmlns:a16="http://schemas.microsoft.com/office/drawing/2014/main" id="{BAF64418-9CE6-467B-8BF0-9E2B368CB22E}"/>
                  </a:ext>
                </a:extLst>
              </p:cNvPr>
              <p:cNvSpPr>
                <a:spLocks noChangeShapeType="1"/>
              </p:cNvSpPr>
              <p:nvPr userDrawn="1"/>
            </p:nvSpPr>
            <p:spPr bwMode="auto">
              <a:xfrm>
                <a:off x="564945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5" name="Line 71">
                <a:extLst>
                  <a:ext uri="{FF2B5EF4-FFF2-40B4-BE49-F238E27FC236}">
                    <a16:creationId xmlns:a16="http://schemas.microsoft.com/office/drawing/2014/main" id="{B08E98E2-2275-4757-AF6A-CEA7367028EB}"/>
                  </a:ext>
                </a:extLst>
              </p:cNvPr>
              <p:cNvSpPr>
                <a:spLocks noChangeShapeType="1"/>
              </p:cNvSpPr>
              <p:nvPr userDrawn="1"/>
            </p:nvSpPr>
            <p:spPr bwMode="auto">
              <a:xfrm>
                <a:off x="579344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 name="Line 72">
                <a:extLst>
                  <a:ext uri="{FF2B5EF4-FFF2-40B4-BE49-F238E27FC236}">
                    <a16:creationId xmlns:a16="http://schemas.microsoft.com/office/drawing/2014/main" id="{BAF0F2BB-8D3E-4967-B761-CA8A2E97D03B}"/>
                  </a:ext>
                </a:extLst>
              </p:cNvPr>
              <p:cNvSpPr>
                <a:spLocks noChangeShapeType="1"/>
              </p:cNvSpPr>
              <p:nvPr userDrawn="1"/>
            </p:nvSpPr>
            <p:spPr bwMode="auto">
              <a:xfrm>
                <a:off x="593744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7" name="Line 73">
                <a:extLst>
                  <a:ext uri="{FF2B5EF4-FFF2-40B4-BE49-F238E27FC236}">
                    <a16:creationId xmlns:a16="http://schemas.microsoft.com/office/drawing/2014/main" id="{723DDDCA-6CF4-4716-9D83-57D409851449}"/>
                  </a:ext>
                </a:extLst>
              </p:cNvPr>
              <p:cNvSpPr>
                <a:spLocks noChangeShapeType="1"/>
              </p:cNvSpPr>
              <p:nvPr userDrawn="1"/>
            </p:nvSpPr>
            <p:spPr bwMode="auto">
              <a:xfrm>
                <a:off x="608143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 name="Line 74">
                <a:extLst>
                  <a:ext uri="{FF2B5EF4-FFF2-40B4-BE49-F238E27FC236}">
                    <a16:creationId xmlns:a16="http://schemas.microsoft.com/office/drawing/2014/main" id="{AAEFDC64-D696-421A-A86D-9EB4A4E11CA5}"/>
                  </a:ext>
                </a:extLst>
              </p:cNvPr>
              <p:cNvSpPr>
                <a:spLocks noChangeShapeType="1"/>
              </p:cNvSpPr>
              <p:nvPr userDrawn="1"/>
            </p:nvSpPr>
            <p:spPr bwMode="auto">
              <a:xfrm>
                <a:off x="622542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9" name="Line 75">
                <a:extLst>
                  <a:ext uri="{FF2B5EF4-FFF2-40B4-BE49-F238E27FC236}">
                    <a16:creationId xmlns:a16="http://schemas.microsoft.com/office/drawing/2014/main" id="{18106B5D-9A4D-4E6A-B509-CCFE36E6471B}"/>
                  </a:ext>
                </a:extLst>
              </p:cNvPr>
              <p:cNvSpPr>
                <a:spLocks noChangeShapeType="1"/>
              </p:cNvSpPr>
              <p:nvPr userDrawn="1"/>
            </p:nvSpPr>
            <p:spPr bwMode="auto">
              <a:xfrm>
                <a:off x="636941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0" name="Line 76">
                <a:extLst>
                  <a:ext uri="{FF2B5EF4-FFF2-40B4-BE49-F238E27FC236}">
                    <a16:creationId xmlns:a16="http://schemas.microsoft.com/office/drawing/2014/main" id="{BAFB4B40-3FCF-47E4-9472-C68AA657A83A}"/>
                  </a:ext>
                </a:extLst>
              </p:cNvPr>
              <p:cNvSpPr>
                <a:spLocks noChangeShapeType="1"/>
              </p:cNvSpPr>
              <p:nvPr userDrawn="1"/>
            </p:nvSpPr>
            <p:spPr bwMode="auto">
              <a:xfrm>
                <a:off x="651340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 name="Line 77">
                <a:extLst>
                  <a:ext uri="{FF2B5EF4-FFF2-40B4-BE49-F238E27FC236}">
                    <a16:creationId xmlns:a16="http://schemas.microsoft.com/office/drawing/2014/main" id="{91AC1E62-A671-457A-B999-A9AD01C32097}"/>
                  </a:ext>
                </a:extLst>
              </p:cNvPr>
              <p:cNvSpPr>
                <a:spLocks noChangeShapeType="1"/>
              </p:cNvSpPr>
              <p:nvPr userDrawn="1"/>
            </p:nvSpPr>
            <p:spPr bwMode="auto">
              <a:xfrm>
                <a:off x="665739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 name="Line 78">
                <a:extLst>
                  <a:ext uri="{FF2B5EF4-FFF2-40B4-BE49-F238E27FC236}">
                    <a16:creationId xmlns:a16="http://schemas.microsoft.com/office/drawing/2014/main" id="{EEE965B0-C6E6-4518-86CD-63D4B7EBA880}"/>
                  </a:ext>
                </a:extLst>
              </p:cNvPr>
              <p:cNvSpPr>
                <a:spLocks noChangeShapeType="1"/>
              </p:cNvSpPr>
              <p:nvPr userDrawn="1"/>
            </p:nvSpPr>
            <p:spPr bwMode="auto">
              <a:xfrm>
                <a:off x="680138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 name="Line 79">
                <a:extLst>
                  <a:ext uri="{FF2B5EF4-FFF2-40B4-BE49-F238E27FC236}">
                    <a16:creationId xmlns:a16="http://schemas.microsoft.com/office/drawing/2014/main" id="{24997377-0B31-44D1-B937-DB15718E3166}"/>
                  </a:ext>
                </a:extLst>
              </p:cNvPr>
              <p:cNvSpPr>
                <a:spLocks noChangeShapeType="1"/>
              </p:cNvSpPr>
              <p:nvPr userDrawn="1"/>
            </p:nvSpPr>
            <p:spPr bwMode="auto">
              <a:xfrm>
                <a:off x="694537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 name="Line 80">
                <a:extLst>
                  <a:ext uri="{FF2B5EF4-FFF2-40B4-BE49-F238E27FC236}">
                    <a16:creationId xmlns:a16="http://schemas.microsoft.com/office/drawing/2014/main" id="{D9108AD2-FE21-4DFA-98C7-9987526429BF}"/>
                  </a:ext>
                </a:extLst>
              </p:cNvPr>
              <p:cNvSpPr>
                <a:spLocks noChangeShapeType="1"/>
              </p:cNvSpPr>
              <p:nvPr userDrawn="1"/>
            </p:nvSpPr>
            <p:spPr bwMode="auto">
              <a:xfrm>
                <a:off x="70893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5" name="Line 81">
                <a:extLst>
                  <a:ext uri="{FF2B5EF4-FFF2-40B4-BE49-F238E27FC236}">
                    <a16:creationId xmlns:a16="http://schemas.microsoft.com/office/drawing/2014/main" id="{1CA5C353-7840-45EE-863A-10C278F5A325}"/>
                  </a:ext>
                </a:extLst>
              </p:cNvPr>
              <p:cNvSpPr>
                <a:spLocks noChangeShapeType="1"/>
              </p:cNvSpPr>
              <p:nvPr userDrawn="1"/>
            </p:nvSpPr>
            <p:spPr bwMode="auto">
              <a:xfrm>
                <a:off x="723335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6" name="Line 82">
                <a:extLst>
                  <a:ext uri="{FF2B5EF4-FFF2-40B4-BE49-F238E27FC236}">
                    <a16:creationId xmlns:a16="http://schemas.microsoft.com/office/drawing/2014/main" id="{26AFC1F5-9DCD-49DE-9CC8-D9D4F6233EF8}"/>
                  </a:ext>
                </a:extLst>
              </p:cNvPr>
              <p:cNvSpPr>
                <a:spLocks noChangeShapeType="1"/>
              </p:cNvSpPr>
              <p:nvPr userDrawn="1"/>
            </p:nvSpPr>
            <p:spPr bwMode="auto">
              <a:xfrm>
                <a:off x="737735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7" name="Line 83">
                <a:extLst>
                  <a:ext uri="{FF2B5EF4-FFF2-40B4-BE49-F238E27FC236}">
                    <a16:creationId xmlns:a16="http://schemas.microsoft.com/office/drawing/2014/main" id="{14B32CED-A602-42D5-A3B1-8FF2269F4501}"/>
                  </a:ext>
                </a:extLst>
              </p:cNvPr>
              <p:cNvSpPr>
                <a:spLocks noChangeShapeType="1"/>
              </p:cNvSpPr>
              <p:nvPr userDrawn="1"/>
            </p:nvSpPr>
            <p:spPr bwMode="auto">
              <a:xfrm>
                <a:off x="752134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8" name="Line 84">
                <a:extLst>
                  <a:ext uri="{FF2B5EF4-FFF2-40B4-BE49-F238E27FC236}">
                    <a16:creationId xmlns:a16="http://schemas.microsoft.com/office/drawing/2014/main" id="{8898D64B-560A-4FE6-A65E-5FDEE2787597}"/>
                  </a:ext>
                </a:extLst>
              </p:cNvPr>
              <p:cNvSpPr>
                <a:spLocks noChangeShapeType="1"/>
              </p:cNvSpPr>
              <p:nvPr userDrawn="1"/>
            </p:nvSpPr>
            <p:spPr bwMode="auto">
              <a:xfrm>
                <a:off x="766533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9" name="Line 85">
                <a:extLst>
                  <a:ext uri="{FF2B5EF4-FFF2-40B4-BE49-F238E27FC236}">
                    <a16:creationId xmlns:a16="http://schemas.microsoft.com/office/drawing/2014/main" id="{DE3EB8DA-494D-48D7-9D5A-041A02840615}"/>
                  </a:ext>
                </a:extLst>
              </p:cNvPr>
              <p:cNvSpPr>
                <a:spLocks noChangeShapeType="1"/>
              </p:cNvSpPr>
              <p:nvPr userDrawn="1"/>
            </p:nvSpPr>
            <p:spPr bwMode="auto">
              <a:xfrm>
                <a:off x="780932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 name="Line 86">
                <a:extLst>
                  <a:ext uri="{FF2B5EF4-FFF2-40B4-BE49-F238E27FC236}">
                    <a16:creationId xmlns:a16="http://schemas.microsoft.com/office/drawing/2014/main" id="{090115F5-7C62-42C7-915F-569C75B502BF}"/>
                  </a:ext>
                </a:extLst>
              </p:cNvPr>
              <p:cNvSpPr>
                <a:spLocks noChangeShapeType="1"/>
              </p:cNvSpPr>
              <p:nvPr userDrawn="1"/>
            </p:nvSpPr>
            <p:spPr bwMode="auto">
              <a:xfrm>
                <a:off x="795331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1" name="Line 87">
                <a:extLst>
                  <a:ext uri="{FF2B5EF4-FFF2-40B4-BE49-F238E27FC236}">
                    <a16:creationId xmlns:a16="http://schemas.microsoft.com/office/drawing/2014/main" id="{07150042-95BE-4CDF-8FFB-4CB35B404708}"/>
                  </a:ext>
                </a:extLst>
              </p:cNvPr>
              <p:cNvSpPr>
                <a:spLocks noChangeShapeType="1"/>
              </p:cNvSpPr>
              <p:nvPr userDrawn="1"/>
            </p:nvSpPr>
            <p:spPr bwMode="auto">
              <a:xfrm>
                <a:off x="809730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2" name="Line 88">
                <a:extLst>
                  <a:ext uri="{FF2B5EF4-FFF2-40B4-BE49-F238E27FC236}">
                    <a16:creationId xmlns:a16="http://schemas.microsoft.com/office/drawing/2014/main" id="{4D5B66A5-264B-4795-ADBD-502ED4E9C0E0}"/>
                  </a:ext>
                </a:extLst>
              </p:cNvPr>
              <p:cNvSpPr>
                <a:spLocks noChangeShapeType="1"/>
              </p:cNvSpPr>
              <p:nvPr userDrawn="1"/>
            </p:nvSpPr>
            <p:spPr bwMode="auto">
              <a:xfrm>
                <a:off x="824129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3" name="Line 89">
                <a:extLst>
                  <a:ext uri="{FF2B5EF4-FFF2-40B4-BE49-F238E27FC236}">
                    <a16:creationId xmlns:a16="http://schemas.microsoft.com/office/drawing/2014/main" id="{24BF882A-B84D-4511-B50C-111B07E51870}"/>
                  </a:ext>
                </a:extLst>
              </p:cNvPr>
              <p:cNvSpPr>
                <a:spLocks noChangeShapeType="1"/>
              </p:cNvSpPr>
              <p:nvPr userDrawn="1"/>
            </p:nvSpPr>
            <p:spPr bwMode="auto">
              <a:xfrm>
                <a:off x="838528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4" name="Line 90">
                <a:extLst>
                  <a:ext uri="{FF2B5EF4-FFF2-40B4-BE49-F238E27FC236}">
                    <a16:creationId xmlns:a16="http://schemas.microsoft.com/office/drawing/2014/main" id="{E5B34C9D-6C85-473E-B998-6581E2216D0E}"/>
                  </a:ext>
                </a:extLst>
              </p:cNvPr>
              <p:cNvSpPr>
                <a:spLocks noChangeShapeType="1"/>
              </p:cNvSpPr>
              <p:nvPr userDrawn="1"/>
            </p:nvSpPr>
            <p:spPr bwMode="auto">
              <a:xfrm>
                <a:off x="852927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5" name="Line 91">
                <a:extLst>
                  <a:ext uri="{FF2B5EF4-FFF2-40B4-BE49-F238E27FC236}">
                    <a16:creationId xmlns:a16="http://schemas.microsoft.com/office/drawing/2014/main" id="{44595B99-1CD9-464F-88A0-268D2EA0DDAF}"/>
                  </a:ext>
                </a:extLst>
              </p:cNvPr>
              <p:cNvSpPr>
                <a:spLocks noChangeShapeType="1"/>
              </p:cNvSpPr>
              <p:nvPr userDrawn="1"/>
            </p:nvSpPr>
            <p:spPr bwMode="auto">
              <a:xfrm>
                <a:off x="867326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6" name="Line 92">
                <a:extLst>
                  <a:ext uri="{FF2B5EF4-FFF2-40B4-BE49-F238E27FC236}">
                    <a16:creationId xmlns:a16="http://schemas.microsoft.com/office/drawing/2014/main" id="{EF9327C4-BC85-4DF3-9D0C-DF77C23C79C2}"/>
                  </a:ext>
                </a:extLst>
              </p:cNvPr>
              <p:cNvSpPr>
                <a:spLocks noChangeShapeType="1"/>
              </p:cNvSpPr>
              <p:nvPr userDrawn="1"/>
            </p:nvSpPr>
            <p:spPr bwMode="auto">
              <a:xfrm>
                <a:off x="881726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7" name="Line 93">
                <a:extLst>
                  <a:ext uri="{FF2B5EF4-FFF2-40B4-BE49-F238E27FC236}">
                    <a16:creationId xmlns:a16="http://schemas.microsoft.com/office/drawing/2014/main" id="{C52B8491-D39D-4464-9861-2C3197ED8FB1}"/>
                  </a:ext>
                </a:extLst>
              </p:cNvPr>
              <p:cNvSpPr>
                <a:spLocks noChangeShapeType="1"/>
              </p:cNvSpPr>
              <p:nvPr userDrawn="1"/>
            </p:nvSpPr>
            <p:spPr bwMode="auto">
              <a:xfrm>
                <a:off x="896125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 name="Line 94">
                <a:extLst>
                  <a:ext uri="{FF2B5EF4-FFF2-40B4-BE49-F238E27FC236}">
                    <a16:creationId xmlns:a16="http://schemas.microsoft.com/office/drawing/2014/main" id="{F3C1B3B6-065E-4FA1-924E-4932FA75F3EC}"/>
                  </a:ext>
                </a:extLst>
              </p:cNvPr>
              <p:cNvSpPr>
                <a:spLocks noChangeShapeType="1"/>
              </p:cNvSpPr>
              <p:nvPr userDrawn="1"/>
            </p:nvSpPr>
            <p:spPr bwMode="auto">
              <a:xfrm>
                <a:off x="910524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9" name="Line 95">
                <a:extLst>
                  <a:ext uri="{FF2B5EF4-FFF2-40B4-BE49-F238E27FC236}">
                    <a16:creationId xmlns:a16="http://schemas.microsoft.com/office/drawing/2014/main" id="{30A7F764-5474-4681-ADEE-195CCB1CDA90}"/>
                  </a:ext>
                </a:extLst>
              </p:cNvPr>
              <p:cNvSpPr>
                <a:spLocks noChangeShapeType="1"/>
              </p:cNvSpPr>
              <p:nvPr userDrawn="1"/>
            </p:nvSpPr>
            <p:spPr bwMode="auto">
              <a:xfrm>
                <a:off x="924923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0" name="Line 96">
                <a:extLst>
                  <a:ext uri="{FF2B5EF4-FFF2-40B4-BE49-F238E27FC236}">
                    <a16:creationId xmlns:a16="http://schemas.microsoft.com/office/drawing/2014/main" id="{3B41F62B-F78D-4258-B192-ED82846047B7}"/>
                  </a:ext>
                </a:extLst>
              </p:cNvPr>
              <p:cNvSpPr>
                <a:spLocks noChangeShapeType="1"/>
              </p:cNvSpPr>
              <p:nvPr userDrawn="1"/>
            </p:nvSpPr>
            <p:spPr bwMode="auto">
              <a:xfrm>
                <a:off x="939322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 name="Line 97">
                <a:extLst>
                  <a:ext uri="{FF2B5EF4-FFF2-40B4-BE49-F238E27FC236}">
                    <a16:creationId xmlns:a16="http://schemas.microsoft.com/office/drawing/2014/main" id="{2DC9E165-C10D-4D83-9EF1-A5082CA9ACAE}"/>
                  </a:ext>
                </a:extLst>
              </p:cNvPr>
              <p:cNvSpPr>
                <a:spLocks noChangeShapeType="1"/>
              </p:cNvSpPr>
              <p:nvPr userDrawn="1"/>
            </p:nvSpPr>
            <p:spPr bwMode="auto">
              <a:xfrm>
                <a:off x="953721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2" name="Line 98">
                <a:extLst>
                  <a:ext uri="{FF2B5EF4-FFF2-40B4-BE49-F238E27FC236}">
                    <a16:creationId xmlns:a16="http://schemas.microsoft.com/office/drawing/2014/main" id="{4C420AD3-BC41-430F-A995-2E86A183D761}"/>
                  </a:ext>
                </a:extLst>
              </p:cNvPr>
              <p:cNvSpPr>
                <a:spLocks noChangeShapeType="1"/>
              </p:cNvSpPr>
              <p:nvPr userDrawn="1"/>
            </p:nvSpPr>
            <p:spPr bwMode="auto">
              <a:xfrm>
                <a:off x="968120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3" name="Line 99">
                <a:extLst>
                  <a:ext uri="{FF2B5EF4-FFF2-40B4-BE49-F238E27FC236}">
                    <a16:creationId xmlns:a16="http://schemas.microsoft.com/office/drawing/2014/main" id="{7D129CCC-152F-4AB2-AE1B-A27D9C38917B}"/>
                  </a:ext>
                </a:extLst>
              </p:cNvPr>
              <p:cNvSpPr>
                <a:spLocks noChangeShapeType="1"/>
              </p:cNvSpPr>
              <p:nvPr userDrawn="1"/>
            </p:nvSpPr>
            <p:spPr bwMode="auto">
              <a:xfrm>
                <a:off x="11857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4" name="Line 100">
                <a:extLst>
                  <a:ext uri="{FF2B5EF4-FFF2-40B4-BE49-F238E27FC236}">
                    <a16:creationId xmlns:a16="http://schemas.microsoft.com/office/drawing/2014/main" id="{6BA0EE88-775D-4DED-AAA9-0F84326588B0}"/>
                  </a:ext>
                </a:extLst>
              </p:cNvPr>
              <p:cNvSpPr>
                <a:spLocks noChangeShapeType="1"/>
              </p:cNvSpPr>
              <p:nvPr userDrawn="1"/>
            </p:nvSpPr>
            <p:spPr bwMode="auto">
              <a:xfrm>
                <a:off x="982519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5" name="Line 103">
                <a:extLst>
                  <a:ext uri="{FF2B5EF4-FFF2-40B4-BE49-F238E27FC236}">
                    <a16:creationId xmlns:a16="http://schemas.microsoft.com/office/drawing/2014/main" id="{1B7CC1FA-EF48-429B-800A-C666B45F97D7}"/>
                  </a:ext>
                </a:extLst>
              </p:cNvPr>
              <p:cNvSpPr>
                <a:spLocks noChangeShapeType="1"/>
              </p:cNvSpPr>
              <p:nvPr userDrawn="1"/>
            </p:nvSpPr>
            <p:spPr bwMode="auto">
              <a:xfrm>
                <a:off x="5505467" y="613151"/>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6" name="Line 99">
                <a:extLst>
                  <a:ext uri="{FF2B5EF4-FFF2-40B4-BE49-F238E27FC236}">
                    <a16:creationId xmlns:a16="http://schemas.microsoft.com/office/drawing/2014/main" id="{C39D7A7B-875D-43E7-AA15-D0D41D5A20AC}"/>
                  </a:ext>
                </a:extLst>
              </p:cNvPr>
              <p:cNvSpPr>
                <a:spLocks noChangeShapeType="1"/>
              </p:cNvSpPr>
              <p:nvPr userDrawn="1"/>
            </p:nvSpPr>
            <p:spPr bwMode="auto">
              <a:xfrm>
                <a:off x="104174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7" name="Line 99">
                <a:extLst>
                  <a:ext uri="{FF2B5EF4-FFF2-40B4-BE49-F238E27FC236}">
                    <a16:creationId xmlns:a16="http://schemas.microsoft.com/office/drawing/2014/main" id="{4A221A8F-AA8C-429F-99F2-D9ACCFDE2C97}"/>
                  </a:ext>
                </a:extLst>
              </p:cNvPr>
              <p:cNvSpPr>
                <a:spLocks noChangeShapeType="1"/>
              </p:cNvSpPr>
              <p:nvPr userDrawn="1"/>
            </p:nvSpPr>
            <p:spPr bwMode="auto">
              <a:xfrm>
                <a:off x="89775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8" name="Line 100">
                <a:extLst>
                  <a:ext uri="{FF2B5EF4-FFF2-40B4-BE49-F238E27FC236}">
                    <a16:creationId xmlns:a16="http://schemas.microsoft.com/office/drawing/2014/main" id="{1B79F200-A8BA-489D-9E77-C350590CE1E3}"/>
                  </a:ext>
                </a:extLst>
              </p:cNvPr>
              <p:cNvSpPr>
                <a:spLocks noChangeShapeType="1"/>
              </p:cNvSpPr>
              <p:nvPr userDrawn="1"/>
            </p:nvSpPr>
            <p:spPr bwMode="auto">
              <a:xfrm>
                <a:off x="9969199"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9" name="Line 99">
                <a:extLst>
                  <a:ext uri="{FF2B5EF4-FFF2-40B4-BE49-F238E27FC236}">
                    <a16:creationId xmlns:a16="http://schemas.microsoft.com/office/drawing/2014/main" id="{9A9BC62E-DEA8-496F-9E8B-1B999891A049}"/>
                  </a:ext>
                </a:extLst>
              </p:cNvPr>
              <p:cNvSpPr>
                <a:spLocks noChangeShapeType="1"/>
              </p:cNvSpPr>
              <p:nvPr userDrawn="1"/>
            </p:nvSpPr>
            <p:spPr bwMode="auto">
              <a:xfrm>
                <a:off x="321791"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 name="Line 99">
                <a:extLst>
                  <a:ext uri="{FF2B5EF4-FFF2-40B4-BE49-F238E27FC236}">
                    <a16:creationId xmlns:a16="http://schemas.microsoft.com/office/drawing/2014/main" id="{BC335BF3-4274-4A7A-B852-B31B51C45ABF}"/>
                  </a:ext>
                </a:extLst>
              </p:cNvPr>
              <p:cNvSpPr>
                <a:spLocks noChangeShapeType="1"/>
              </p:cNvSpPr>
              <p:nvPr userDrawn="1"/>
            </p:nvSpPr>
            <p:spPr bwMode="auto">
              <a:xfrm>
                <a:off x="177800"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 name="Line 99">
                <a:extLst>
                  <a:ext uri="{FF2B5EF4-FFF2-40B4-BE49-F238E27FC236}">
                    <a16:creationId xmlns:a16="http://schemas.microsoft.com/office/drawing/2014/main" id="{940DEF4C-4D14-40D8-A28C-36C47C1FFE43}"/>
                  </a:ext>
                </a:extLst>
              </p:cNvPr>
              <p:cNvSpPr>
                <a:spLocks noChangeShapeType="1"/>
              </p:cNvSpPr>
              <p:nvPr userDrawn="1"/>
            </p:nvSpPr>
            <p:spPr bwMode="auto">
              <a:xfrm>
                <a:off x="609773"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 name="Line 99">
                <a:extLst>
                  <a:ext uri="{FF2B5EF4-FFF2-40B4-BE49-F238E27FC236}">
                    <a16:creationId xmlns:a16="http://schemas.microsoft.com/office/drawing/2014/main" id="{71D8B819-6FF4-4244-975C-DF2F219F8F3F}"/>
                  </a:ext>
                </a:extLst>
              </p:cNvPr>
              <p:cNvSpPr>
                <a:spLocks noChangeShapeType="1"/>
              </p:cNvSpPr>
              <p:nvPr userDrawn="1"/>
            </p:nvSpPr>
            <p:spPr bwMode="auto">
              <a:xfrm>
                <a:off x="465782"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3" name="Line 99">
                <a:extLst>
                  <a:ext uri="{FF2B5EF4-FFF2-40B4-BE49-F238E27FC236}">
                    <a16:creationId xmlns:a16="http://schemas.microsoft.com/office/drawing/2014/main" id="{29ADFD8F-4616-40E9-BE5A-9A5DDF4C845E}"/>
                  </a:ext>
                </a:extLst>
              </p:cNvPr>
              <p:cNvSpPr>
                <a:spLocks noChangeShapeType="1"/>
              </p:cNvSpPr>
              <p:nvPr userDrawn="1"/>
            </p:nvSpPr>
            <p:spPr bwMode="auto">
              <a:xfrm>
                <a:off x="753764"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4" name="Line 100">
                <a:extLst>
                  <a:ext uri="{FF2B5EF4-FFF2-40B4-BE49-F238E27FC236}">
                    <a16:creationId xmlns:a16="http://schemas.microsoft.com/office/drawing/2014/main" id="{C8F65069-8B3E-410E-BFB0-329AB5A58C49}"/>
                  </a:ext>
                </a:extLst>
              </p:cNvPr>
              <p:cNvSpPr>
                <a:spLocks noChangeShapeType="1"/>
              </p:cNvSpPr>
              <p:nvPr userDrawn="1"/>
            </p:nvSpPr>
            <p:spPr bwMode="auto">
              <a:xfrm>
                <a:off x="10113637"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5" name="Line 100">
                <a:extLst>
                  <a:ext uri="{FF2B5EF4-FFF2-40B4-BE49-F238E27FC236}">
                    <a16:creationId xmlns:a16="http://schemas.microsoft.com/office/drawing/2014/main" id="{3957CFDD-1A24-41AD-AC46-02B96736D4F9}"/>
                  </a:ext>
                </a:extLst>
              </p:cNvPr>
              <p:cNvSpPr>
                <a:spLocks noChangeShapeType="1"/>
              </p:cNvSpPr>
              <p:nvPr userDrawn="1"/>
            </p:nvSpPr>
            <p:spPr bwMode="auto">
              <a:xfrm>
                <a:off x="10258075"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6" name="Line 100">
                <a:extLst>
                  <a:ext uri="{FF2B5EF4-FFF2-40B4-BE49-F238E27FC236}">
                    <a16:creationId xmlns:a16="http://schemas.microsoft.com/office/drawing/2014/main" id="{A64D2D0B-0CD8-4B73-9AA1-49902EB1BFD3}"/>
                  </a:ext>
                </a:extLst>
              </p:cNvPr>
              <p:cNvSpPr>
                <a:spLocks noChangeShapeType="1"/>
              </p:cNvSpPr>
              <p:nvPr userDrawn="1"/>
            </p:nvSpPr>
            <p:spPr bwMode="auto">
              <a:xfrm>
                <a:off x="10402066"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7" name="Line 100">
                <a:extLst>
                  <a:ext uri="{FF2B5EF4-FFF2-40B4-BE49-F238E27FC236}">
                    <a16:creationId xmlns:a16="http://schemas.microsoft.com/office/drawing/2014/main" id="{6AB7AC07-4830-4DE3-B49F-37FAA2CE1C05}"/>
                  </a:ext>
                </a:extLst>
              </p:cNvPr>
              <p:cNvSpPr>
                <a:spLocks noChangeShapeType="1"/>
              </p:cNvSpPr>
              <p:nvPr userDrawn="1"/>
            </p:nvSpPr>
            <p:spPr bwMode="auto">
              <a:xfrm>
                <a:off x="10546068" y="613150"/>
                <a:ext cx="0" cy="676713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Tree>
    <p:extLst>
      <p:ext uri="{BB962C8B-B14F-4D97-AF65-F5344CB8AC3E}">
        <p14:creationId xmlns:p14="http://schemas.microsoft.com/office/powerpoint/2010/main" val="409697787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Lst>
  <p:txStyles>
    <p:titleStyle>
      <a:lvl1pPr algn="ctr"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0" indent="0" algn="ctr" defTabSz="1007943" rtl="0" eaLnBrk="1" latinLnBrk="0" hangingPunct="1">
        <a:lnSpc>
          <a:spcPct val="90000"/>
        </a:lnSpc>
        <a:spcBef>
          <a:spcPts val="1102"/>
        </a:spcBef>
        <a:buFontTx/>
        <a:buNone/>
        <a:defRPr kumimoji="1" sz="3086" kern="1200">
          <a:solidFill>
            <a:schemeClr val="tx1"/>
          </a:solidFill>
          <a:latin typeface="+mn-lt"/>
          <a:ea typeface="+mn-ea"/>
          <a:cs typeface="+mn-cs"/>
        </a:defRPr>
      </a:lvl1pPr>
      <a:lvl2pPr marL="0" indent="0" algn="l" defTabSz="1007943" rtl="0" eaLnBrk="1" latinLnBrk="0" hangingPunct="1">
        <a:lnSpc>
          <a:spcPct val="90000"/>
        </a:lnSpc>
        <a:spcBef>
          <a:spcPts val="551"/>
        </a:spcBef>
        <a:buFontTx/>
        <a:buNone/>
        <a:defRPr kumimoji="1" sz="2646" kern="1200">
          <a:solidFill>
            <a:schemeClr val="tx1"/>
          </a:solidFill>
          <a:latin typeface="+mn-lt"/>
          <a:ea typeface="+mn-ea"/>
          <a:cs typeface="+mn-cs"/>
        </a:defRPr>
      </a:lvl2pPr>
      <a:lvl3pPr marL="0" indent="0" algn="l" defTabSz="1007943" rtl="0" eaLnBrk="1" latinLnBrk="0" hangingPunct="1">
        <a:lnSpc>
          <a:spcPct val="90000"/>
        </a:lnSpc>
        <a:spcBef>
          <a:spcPts val="551"/>
        </a:spcBef>
        <a:buFontTx/>
        <a:buNone/>
        <a:defRPr kumimoji="1" sz="2205" kern="1200">
          <a:solidFill>
            <a:schemeClr val="tx1"/>
          </a:solidFill>
          <a:latin typeface="+mn-lt"/>
          <a:ea typeface="+mn-ea"/>
          <a:cs typeface="+mn-cs"/>
        </a:defRPr>
      </a:lvl3pPr>
      <a:lvl4pPr marL="0" indent="0" algn="l" defTabSz="1007943" rtl="0" eaLnBrk="1" latinLnBrk="0" hangingPunct="1">
        <a:lnSpc>
          <a:spcPct val="90000"/>
        </a:lnSpc>
        <a:spcBef>
          <a:spcPts val="551"/>
        </a:spcBef>
        <a:buFontTx/>
        <a:buNone/>
        <a:defRPr kumimoji="1" sz="1984" kern="1200">
          <a:solidFill>
            <a:schemeClr val="tx1"/>
          </a:solidFill>
          <a:latin typeface="+mn-lt"/>
          <a:ea typeface="+mn-ea"/>
          <a:cs typeface="+mn-cs"/>
        </a:defRPr>
      </a:lvl4pPr>
      <a:lvl5pPr marL="0" indent="0" algn="l" defTabSz="1007943" rtl="0" eaLnBrk="1" latinLnBrk="0" hangingPunct="1">
        <a:lnSpc>
          <a:spcPct val="90000"/>
        </a:lnSpc>
        <a:spcBef>
          <a:spcPts val="551"/>
        </a:spcBef>
        <a:buFontTx/>
        <a:buNone/>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ja-JP"/>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7">
          <p15:clr>
            <a:srgbClr val="F26B43"/>
          </p15:clr>
        </p15:guide>
        <p15:guide id="2" orient="horz" pos="2381">
          <p15:clr>
            <a:srgbClr val="F26B43"/>
          </p15:clr>
        </p15:guide>
        <p15:guide id="3" orient="horz" pos="22">
          <p15:clr>
            <a:srgbClr val="F26B43"/>
          </p15:clr>
        </p15:guide>
        <p15:guide id="4" orient="horz" pos="4649">
          <p15:clr>
            <a:srgbClr val="F26B43"/>
          </p15:clr>
        </p15:guide>
        <p15:guide id="5" pos="6633">
          <p15:clr>
            <a:srgbClr val="F26B43"/>
          </p15:clr>
        </p15:guide>
        <p15:guide id="6" pos="102">
          <p15:clr>
            <a:srgbClr val="F26B43"/>
          </p15:clr>
        </p15:guide>
        <p15:guide id="7" orient="horz" pos="70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4.xml"/><Relationship Id="rId1" Type="http://schemas.openxmlformats.org/officeDocument/2006/relationships/tags" Target="../tags/tag7.xml"/><Relationship Id="rId5" Type="http://schemas.openxmlformats.org/officeDocument/2006/relationships/image" Target="../media/image28.png"/><Relationship Id="rId4" Type="http://schemas.openxmlformats.org/officeDocument/2006/relationships/image" Target="../media/image1.emf"/></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8" Type="http://schemas.openxmlformats.org/officeDocument/2006/relationships/hyperlink" Target="https://sciencebasedtargets.org/sector-resources-summary&#65289;&#12424;&#12426;&#20316;&#25104;&#65288;2026" TargetMode="External"/><Relationship Id="rId13" Type="http://schemas.openxmlformats.org/officeDocument/2006/relationships/hyperlink" Target="https://files.sciencebasedtargets.org/production/files/Financial-Institutions-Near-Term-Criteria.pdf" TargetMode="External"/><Relationship Id="rId18" Type="http://schemas.openxmlformats.org/officeDocument/2006/relationships/hyperlink" Target="https://files.sciencebasedtargets.org/production/files/SBTi-Cement-Guidance.pdf" TargetMode="External"/><Relationship Id="rId3" Type="http://schemas.openxmlformats.org/officeDocument/2006/relationships/hyperlink" Target="https://files.sciencebasedtargets.org/production/files/SBTi-Criteria-for-the-Implementation-of-Chemicals-Sector-Pathways.pdf?dm=1764280982&amp;_gl=1*m5k3kg*_gcl_au*NzIwMzQ3OTE2LjE3NzUwOTE4MzA.*_ga*MTU0MDA4NjUyOS4xNzc1MDkxODMw*_ga_22VNHNTFT3*czE3Nzg0NTcwNTgkbzM5JGcxJHQxNzc4NDU4NTEzJGozNSRsMCRoMTMzODAzODg0NQ.." TargetMode="External"/><Relationship Id="rId7" Type="http://schemas.openxmlformats.org/officeDocument/2006/relationships/hyperlink" Target="https://files.sciencebasedtargets.org/production/files/Net-Zero-Standard.pdf" TargetMode="External"/><Relationship Id="rId12" Type="http://schemas.openxmlformats.org/officeDocument/2006/relationships/hyperlink" Target="https://files.sciencebasedtargets.org/production/files/Financial-Institutions-Net-Zero-Standard.pdf" TargetMode="External"/><Relationship Id="rId17" Type="http://schemas.openxmlformats.org/officeDocument/2006/relationships/hyperlink" Target="https://files.sciencebasedtargets.org/production/files/1.5C-Aviation-Interim-Technical-Report-Final.pdf" TargetMode="External"/><Relationship Id="rId2" Type="http://schemas.openxmlformats.org/officeDocument/2006/relationships/notesSlide" Target="../notesSlides/notesSlide42.xml"/><Relationship Id="rId16" Type="http://schemas.openxmlformats.org/officeDocument/2006/relationships/hyperlink" Target="https://files.sciencebasedtargets.org/production/files/SBTi-Maritime-Guidance.pdf" TargetMode="External"/><Relationship Id="rId1" Type="http://schemas.openxmlformats.org/officeDocument/2006/relationships/slideLayout" Target="../slideLayouts/slideLayout4.xml"/><Relationship Id="rId6" Type="http://schemas.openxmlformats.org/officeDocument/2006/relationships/hyperlink" Target="https://files.sciencebasedtargets.org/production/files/SBTi-criteria.pdf" TargetMode="External"/><Relationship Id="rId11" Type="http://schemas.openxmlformats.org/officeDocument/2006/relationships/hyperlink" Target="https://files.sciencebasedtargets.org/production/legacy/2020/06/SBTi-Power-Sector-15C-guide-FINAL.pdf" TargetMode="External"/><Relationship Id="rId5" Type="http://schemas.openxmlformats.org/officeDocument/2006/relationships/hyperlink" Target="https://files.sciencebasedtargets.org/production/files/SBTi-Steel-Guidance-in-Brief.pdf" TargetMode="External"/><Relationship Id="rId15" Type="http://schemas.openxmlformats.org/officeDocument/2006/relationships/hyperlink" Target="https://files.sciencebasedtargets.org/production/files/SBTi-Buildings-Criteria.pdf" TargetMode="External"/><Relationship Id="rId10" Type="http://schemas.openxmlformats.org/officeDocument/2006/relationships/hyperlink" Target="https://files.sciencebasedtargets.org/production/files/SBTi-Criteria-for-the-Implementation-of-Chemicals-Sector-Pathways.pdf" TargetMode="External"/><Relationship Id="rId4" Type="http://schemas.openxmlformats.org/officeDocument/2006/relationships/hyperlink" Target="https://files.sciencebasedtargets.org/production/files/SBTi-Steel-Guidance.pdf" TargetMode="External"/><Relationship Id="rId9" Type="http://schemas.openxmlformats.org/officeDocument/2006/relationships/hyperlink" Target="https://files.sciencebasedtargets.org/production/files/Land-Transport-Guidance.pdf" TargetMode="External"/><Relationship Id="rId14" Type="http://schemas.openxmlformats.org/officeDocument/2006/relationships/hyperlink" Target="https://files.sciencebasedtargets.org/production/files/SBTiFLAGGuidance.pdf" TargetMode="Externa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59.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8" Type="http://schemas.openxmlformats.org/officeDocument/2006/relationships/hyperlink" Target="https://files.sciencebasedtargets.org/production/files/Getting-Started-Guide.pdf?dm=1760464012&amp;_gl=1*1yletvf*_gcl_au*MTM3NTMwNjk5OC4xNzY0MDM3NjUy*_ga*MTY2ODk1ODU3NC4xNzQ3ODkxNTgw*_ga_22VNHNTFT3*czE3NzAxOTY2MTUkbzE0NyRnMCR0MTc3MDE5NjYxNSRqNjAkbDAkaDExMDkxNDY5NzM." TargetMode="External"/><Relationship Id="rId13" Type="http://schemas.openxmlformats.org/officeDocument/2006/relationships/hyperlink" Target="https://docs.sbtiservices.com/resources/TargetValidationServicesOfferings.pdf" TargetMode="External"/><Relationship Id="rId3" Type="http://schemas.openxmlformats.org/officeDocument/2006/relationships/hyperlink" Target="https://files.sciencebasedtargets.org/production/files/SBTi-criteria.pdf" TargetMode="External"/><Relationship Id="rId7" Type="http://schemas.openxmlformats.org/officeDocument/2006/relationships/hyperlink" Target="https://files.sciencebasedtargets.org/production/files/Net-Zero-Standard-Criteria.pdf?dm=1734357634" TargetMode="External"/><Relationship Id="rId12" Type="http://schemas.openxmlformats.org/officeDocument/2006/relationships/hyperlink" Target="https://view.officeapps.live.com/op/view.aspx?src=https%3A%2F%2Fdocs.sbtiservices.com%2Fresources%2FFinancialInstitutionsTargetSubmissionForm.xlsx&amp;wdOrigin=BROWSELINK" TargetMode="External"/><Relationship Id="rId17" Type="http://schemas.openxmlformats.org/officeDocument/2006/relationships/hyperlink" Target="https://www.env.go.jp/earth/ondanka/supply_chain/gvc/index.html" TargetMode="External"/><Relationship Id="rId2" Type="http://schemas.openxmlformats.org/officeDocument/2006/relationships/notesSlide" Target="../notesSlides/notesSlide44.xml"/><Relationship Id="rId16" Type="http://schemas.openxmlformats.org/officeDocument/2006/relationships/hyperlink" Target="https://sbtiservices.com/" TargetMode="External"/><Relationship Id="rId1" Type="http://schemas.openxmlformats.org/officeDocument/2006/relationships/slideLayout" Target="../slideLayouts/slideLayout4.xml"/><Relationship Id="rId6" Type="http://schemas.openxmlformats.org/officeDocument/2006/relationships/hyperlink" Target="https://files.sciencebasedtargets.org/production/files/Financial-Institutions-Net-Zero-Standard.pdf" TargetMode="External"/><Relationship Id="rId11" Type="http://schemas.openxmlformats.org/officeDocument/2006/relationships/hyperlink" Target="https://view.officeapps.live.com/op/view.aspx?src=https%3A%2F%2Ffiles.sciencebasedtargets.org%2Fproduction%2Ffiles%2FNet-Zero-tool.xlsx%3Fdm%3D1765810209%26_gl%3D1*hoasq0*_gcl_au*MTM3NTMwNjk5OC4xNzY0MDM3NjUy*_ga*MTY2ODk1ODU3NC4xNzQ3ODkxNTgw*_ga_22VNHNTFT3*czE3NzAxNzcwMzIkbzE0NiRnMSR0MTc3MDE3NzIyMyRqMjgkbDAkaDIwOTExNzM4MTg.&amp;wdOrigin=BROWSELINK" TargetMode="External"/><Relationship Id="rId5" Type="http://schemas.openxmlformats.org/officeDocument/2006/relationships/hyperlink" Target="https://files.sciencebasedtargets.org/production/files/Net-Zero-Standard.pdf" TargetMode="External"/><Relationship Id="rId15" Type="http://schemas.openxmlformats.org/officeDocument/2006/relationships/hyperlink" Target="https://sciencebasedtargets.org/standards-and-guidance" TargetMode="External"/><Relationship Id="rId10" Type="http://schemas.openxmlformats.org/officeDocument/2006/relationships/hyperlink" Target="https://view.officeapps.live.com/op/view.aspx?src=https%3A%2F%2Ffiles.sciencebasedtargets.org%2Fproduction%2Ffiles%2FSBTi-target-setting-tool.xlsx&amp;wdOrigin=BROWSELINK" TargetMode="External"/><Relationship Id="rId4" Type="http://schemas.openxmlformats.org/officeDocument/2006/relationships/hyperlink" Target="https://files.sciencebasedtargets.org/production/files/Financial-Institutions-Near-Term-Criteria.pdf?dm=1734357672&amp;_gl=1*xvqpl6*_gcl_au*NzIwMzQ3OTE2LjE3NzUwOTE4MzA.*_ga*MTU0MDA4NjUyOS4xNzc1MDkxODMw*_ga_22VNHNTFT3*czE3NzcyNjQxMTckbzIwJGcxJHQxNzc3MjY0MzA5JGoxNSRsMCRoMTA5NzE5Mzk1Mw.." TargetMode="External"/><Relationship Id="rId9" Type="http://schemas.openxmlformats.org/officeDocument/2006/relationships/hyperlink" Target="https://docs.sbtiservices.com/resources/SOPTargetValidation.pdf" TargetMode="External"/><Relationship Id="rId14" Type="http://schemas.openxmlformats.org/officeDocument/2006/relationships/hyperlink" Target="https://sciencebasedtargets.org/resources?tab=technical-development#resourc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hyperlink" Target="https://docs.sbtiservices.com/resources/FAQsforSMEs.pdf" TargetMode="External"/><Relationship Id="rId7" Type="http://schemas.openxmlformats.org/officeDocument/2006/relationships/image" Target="../media/image61.png"/><Relationship Id="rId2" Type="http://schemas.openxmlformats.org/officeDocument/2006/relationships/notesSlide" Target="../notesSlides/notesSlide45.xml"/><Relationship Id="rId1" Type="http://schemas.openxmlformats.org/officeDocument/2006/relationships/slideLayout" Target="../slideLayouts/slideLayout4.xml"/><Relationship Id="rId6" Type="http://schemas.openxmlformats.org/officeDocument/2006/relationships/hyperlink" Target="https://docs.sbtiservices.com/resources/TargetValidationApplicationChecklistforSMEs.pdf" TargetMode="External"/><Relationship Id="rId5" Type="http://schemas.openxmlformats.org/officeDocument/2006/relationships/hyperlink" Target="https://docs.sbtiservices.com/resources/SMECriteriaAssessmentIndicators.pdf" TargetMode="External"/><Relationship Id="rId4" Type="http://schemas.openxmlformats.org/officeDocument/2006/relationships/image" Target="../media/image60.png"/></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wmf"/><Relationship Id="rId9" Type="http://schemas.openxmlformats.org/officeDocument/2006/relationships/image" Target="../media/image3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0.xml"/><Relationship Id="rId1" Type="http://schemas.openxmlformats.org/officeDocument/2006/relationships/tags" Target="../tags/tag8.xml"/><Relationship Id="rId4" Type="http://schemas.openxmlformats.org/officeDocument/2006/relationships/image" Target="../media/image1.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30.xml"/><Relationship Id="rId1" Type="http://schemas.openxmlformats.org/officeDocument/2006/relationships/tags" Target="../tags/tag9.xml"/><Relationship Id="rId4" Type="http://schemas.openxmlformats.org/officeDocument/2006/relationships/image" Target="../media/image1.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30.xml"/><Relationship Id="rId1" Type="http://schemas.openxmlformats.org/officeDocument/2006/relationships/tags" Target="../tags/tag10.xml"/><Relationship Id="rId4" Type="http://schemas.openxmlformats.org/officeDocument/2006/relationships/image" Target="../media/image1.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30.xml"/><Relationship Id="rId1" Type="http://schemas.openxmlformats.org/officeDocument/2006/relationships/tags" Target="../tags/tag11.xml"/><Relationship Id="rId4" Type="http://schemas.openxmlformats.org/officeDocument/2006/relationships/image" Target="../media/image1.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30.xml"/><Relationship Id="rId1" Type="http://schemas.openxmlformats.org/officeDocument/2006/relationships/tags" Target="../tags/tag12.xml"/><Relationship Id="rId4" Type="http://schemas.openxmlformats.org/officeDocument/2006/relationships/image" Target="../media/image1.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30.xml"/><Relationship Id="rId1" Type="http://schemas.openxmlformats.org/officeDocument/2006/relationships/tags" Target="../tags/tag13.x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sciencebasedtargets.org/target-dashboard"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4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sciencebasedtargets.org/target-dashboard"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hyperlink" Target="https://sciencebasedtargets.org/target-dashboard" TargetMode="External"/><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48.svg"/><Relationship Id="rId1" Type="http://schemas.openxmlformats.org/officeDocument/2006/relationships/slideLayout" Target="../slideLayouts/slideLayout4.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chart" Target="../charts/chart1.xml"/></Relationships>
</file>

<file path=ppt/slides/_rels/slide50.xml.rels><?xml version="1.0" encoding="UTF-8" standalone="yes"?>
<Relationships xmlns="http://schemas.openxmlformats.org/package/2006/relationships"><Relationship Id="rId3" Type="http://schemas.openxmlformats.org/officeDocument/2006/relationships/chart" Target="../charts/chart5.xml"/><Relationship Id="rId7" Type="http://schemas.openxmlformats.org/officeDocument/2006/relationships/image" Target="../media/image51.sv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48.svg"/><Relationship Id="rId5" Type="http://schemas.openxmlformats.org/officeDocument/2006/relationships/image" Target="../media/image52.png"/><Relationship Id="rId4" Type="http://schemas.openxmlformats.org/officeDocument/2006/relationships/image" Target="../media/image49.sv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sbtiservices.com/resources?tab=gs" TargetMode="External"/><Relationship Id="rId2" Type="http://schemas.openxmlformats.org/officeDocument/2006/relationships/hyperlink" Target="https://sbtiservices.com/" TargetMode="External"/><Relationship Id="rId1" Type="http://schemas.openxmlformats.org/officeDocument/2006/relationships/slideLayout" Target="../slideLayouts/slideLayout4.xml"/><Relationship Id="rId5" Type="http://schemas.openxmlformats.org/officeDocument/2006/relationships/image" Target="../media/image54.png"/><Relationship Id="rId4" Type="http://schemas.openxmlformats.org/officeDocument/2006/relationships/image" Target="../media/image53.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8" Type="http://schemas.openxmlformats.org/officeDocument/2006/relationships/hyperlink" Target="https://sbtiservices.com/services/sme" TargetMode="External"/><Relationship Id="rId13" Type="http://schemas.openxmlformats.org/officeDocument/2006/relationships/hyperlink" Target="https://ghgprotocol.org/sites/default/files/standards/Corporate-Value-Chain-Accounting-Reporing-Standard_041613_2.pdf" TargetMode="External"/><Relationship Id="rId3" Type="http://schemas.openxmlformats.org/officeDocument/2006/relationships/hyperlink" Target="https://sciencebasedtargetsnetwork.org/cities/" TargetMode="External"/><Relationship Id="rId7" Type="http://schemas.openxmlformats.org/officeDocument/2006/relationships/hyperlink" Target="https://docs.sbtiservices.com/resources/FAQsforSMEs.pdf" TargetMode="External"/><Relationship Id="rId12" Type="http://schemas.openxmlformats.org/officeDocument/2006/relationships/hyperlink" Target="https://ghgprotocol.org/sites/default/files/standards/Scope%202%20Guidance_Final_Sept26.pdf"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hyperlink" Target="https://sciencebasedtargets.org/sectors/oil-and-gas" TargetMode="External"/><Relationship Id="rId11" Type="http://schemas.openxmlformats.org/officeDocument/2006/relationships/hyperlink" Target="https://ghgprotocol.org/sites/default/files/standards/ghg-protocol-revised.pdf" TargetMode="External"/><Relationship Id="rId5" Type="http://schemas.openxmlformats.org/officeDocument/2006/relationships/hyperlink" Target="https://files.sciencebasedtargets.org/production/files/SBTi-criteria.pdf" TargetMode="External"/><Relationship Id="rId15" Type="http://schemas.openxmlformats.org/officeDocument/2006/relationships/hyperlink" Target="https://sbtiservices.com/services/corporates_fi" TargetMode="External"/><Relationship Id="rId10" Type="http://schemas.openxmlformats.org/officeDocument/2006/relationships/hyperlink" Target="https://files.sciencebasedtargets.org/production/files/Financial-Institutions-Net-Zero-Standard.pdf" TargetMode="External"/><Relationship Id="rId4" Type="http://schemas.openxmlformats.org/officeDocument/2006/relationships/hyperlink" Target="https://files.sciencebasedtargets.org/production/files/Net-Zero-Standard.pdf" TargetMode="External"/><Relationship Id="rId9" Type="http://schemas.openxmlformats.org/officeDocument/2006/relationships/hyperlink" Target="https://files.sciencebasedtargets.org/production/files/Financial-Institutions-Near-Term-Criteria.pdf?dm=1734357672&amp;_gl=1*xvqpl6*_gcl_au*NzIwMzQ3OTE2LjE3NzUwOTE4MzA.*_ga*MTU0MDA4NjUyOS4xNzc1MDkxODMw*_ga_22VNHNTFT3*czE3NzcyNjQxMTckbzIwJGcxJHQxNzc3MjY0MzA5JGoxNSRsMCRoMTA5NzE5Mzk1Mw.." TargetMode="External"/><Relationship Id="rId14" Type="http://schemas.openxmlformats.org/officeDocument/2006/relationships/hyperlink" Target="https://ghgprotocol.org/scope-3-calculation-guidance-2"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hyperlink" Target="https://docs.sbtiservices.com/resources/SBTiServicesRegistrationsManual.pdf"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hyperlink" Target="https://files.sciencebasedtargets.org/production/files/SBTi-Commitment-and-Target-Statuses.pdf?dm=1752837250" TargetMode="External"/><Relationship Id="rId2" Type="http://schemas.openxmlformats.org/officeDocument/2006/relationships/hyperlink" Target="https://docs.sbtiservices.com/resources/CommitmentCompliancePolicy.pdf" TargetMode="Externa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8" Type="http://schemas.openxmlformats.org/officeDocument/2006/relationships/hyperlink" Target="https://docs.sbtiservices.com/resources/SMECriteriaAssessmentIndicators.pdf" TargetMode="External"/><Relationship Id="rId3" Type="http://schemas.openxmlformats.org/officeDocument/2006/relationships/hyperlink" Target="https://files.sciencebasedtargets.org/production/files/SBTi-criteria.pdf" TargetMode="External"/><Relationship Id="rId7" Type="http://schemas.openxmlformats.org/officeDocument/2006/relationships/hyperlink" Target="https://files.sciencebasedtargets.org/production/files/Financial-Institutions-Net-Zero-Standard.pdf"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hyperlink" Target="https://files.sciencebasedtargets.org/production/files/FINT-Criteria-V2-JAPANESE.pdf" TargetMode="External"/><Relationship Id="rId11" Type="http://schemas.openxmlformats.org/officeDocument/2006/relationships/hyperlink" Target="https://smeclimatehub.org/how-it-works/" TargetMode="External"/><Relationship Id="rId5" Type="http://schemas.openxmlformats.org/officeDocument/2006/relationships/hyperlink" Target="https://docs.sbtiservices.com/resources/CriteriaAssessmentIndicators.pdf" TargetMode="External"/><Relationship Id="rId10" Type="http://schemas.openxmlformats.org/officeDocument/2006/relationships/hyperlink" Target="https://docs.sbtiservices.com/resources/TargetValidationApplicationChecklistforSMEs.pdf" TargetMode="External"/><Relationship Id="rId4" Type="http://schemas.openxmlformats.org/officeDocument/2006/relationships/hyperlink" Target="https://files.sciencebasedtargets.org/production/files/Net-Zero-Standard.pdf" TargetMode="External"/><Relationship Id="rId9" Type="http://schemas.openxmlformats.org/officeDocument/2006/relationships/hyperlink" Target="https://docs.sbtiservices.com/resources/FAQsforSMEs.pdf"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5.x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6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docs.sbtiservices.com/resources/CriteriaAssessmentIndicators.pdf" TargetMode="Externa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hyperlink" Target="https://view.officeapps.live.com/op/view.aspx?src=https%3A%2F%2Fdocs.sbtiservices.com%2Fresources%2FBuildings%2520Annex.xlsx&amp;wdOrigin=BROWSELINK" TargetMode="External"/><Relationship Id="rId2" Type="http://schemas.openxmlformats.org/officeDocument/2006/relationships/hyperlink" Target="https://view.officeapps.live.com/op/view.aspx?src=https%3A%2F%2Fdocs.sbtiservices.com%2Fresources%2FFinancialInstitutionsTargetSubmissionForm.xlsx&amp;wdOrigin=BROWSELINK" TargetMode="External"/><Relationship Id="rId1" Type="http://schemas.openxmlformats.org/officeDocument/2006/relationships/slideLayout" Target="../slideLayouts/slideLayout4.xml"/><Relationship Id="rId5" Type="http://schemas.openxmlformats.org/officeDocument/2006/relationships/hyperlink" Target="https://docs.sbtiservices.com/resources/SBTiServicesValidationSchedule.pdf" TargetMode="External"/><Relationship Id="rId4" Type="http://schemas.openxmlformats.org/officeDocument/2006/relationships/hyperlink" Target="https://docs.sbtiservices.com/resources/SOPTargetValidation.pdf"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docs.sbtiservices.com/resources/ValidationPortalsubmissionmanual.pdf"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57.png"/><Relationship Id="rId4" Type="http://schemas.openxmlformats.org/officeDocument/2006/relationships/image" Target="../media/image56.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hyperlink" Target="https://files.sciencebasedtargets.org/production/files/SBTi-communications-guide-for-organizations-taking-action.pdf"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hyperlink" Target="https://files.sciencebasedtargets.org/production/files/Net-Zero-Standard.pdf"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hyperlink" Target="https://files.sciencebasedtargets.org/production/files/Financial-Institutions-Net-Zero-Standard.pdf" TargetMode="Externa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9.xml"/><Relationship Id="rId1" Type="http://schemas.openxmlformats.org/officeDocument/2006/relationships/tags" Target="../tags/tag14.xml"/><Relationship Id="rId5" Type="http://schemas.openxmlformats.org/officeDocument/2006/relationships/image" Target="../media/image1.emf"/><Relationship Id="rId4" Type="http://schemas.openxmlformats.org/officeDocument/2006/relationships/oleObject" Target="../embeddings/oleObject13.bin"/></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9.xml"/><Relationship Id="rId1" Type="http://schemas.openxmlformats.org/officeDocument/2006/relationships/tags" Target="../tags/tag15.xml"/><Relationship Id="rId5" Type="http://schemas.openxmlformats.org/officeDocument/2006/relationships/image" Target="../media/image1.emf"/><Relationship Id="rId4" Type="http://schemas.openxmlformats.org/officeDocument/2006/relationships/oleObject" Target="../embeddings/oleObject14.bin"/></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notesSlide" Target="../notesSlides/notesSlide4.xml"/><Relationship Id="rId7" Type="http://schemas.openxmlformats.org/officeDocument/2006/relationships/image" Target="../media/image25.jpeg"/><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24.png"/><Relationship Id="rId5" Type="http://schemas.openxmlformats.org/officeDocument/2006/relationships/image" Target="../media/image1.emf"/><Relationship Id="rId4" Type="http://schemas.openxmlformats.org/officeDocument/2006/relationships/oleObject" Target="../embeddings/oleObject5.bin"/><Relationship Id="rId9" Type="http://schemas.openxmlformats.org/officeDocument/2006/relationships/image" Target="../media/image27.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ECDC26-993F-4A78-8D31-18BE42F37D6C}"/>
              </a:ext>
            </a:extLst>
          </p:cNvPr>
          <p:cNvSpPr>
            <a:spLocks noGrp="1"/>
          </p:cNvSpPr>
          <p:nvPr>
            <p:ph type="title"/>
          </p:nvPr>
        </p:nvSpPr>
        <p:spPr/>
        <p:txBody>
          <a:bodyPr>
            <a:normAutofit fontScale="90000"/>
          </a:bodyPr>
          <a:lstStyle/>
          <a:p>
            <a:r>
              <a:rPr lang="en-US" altLang="ja-JP"/>
              <a:t>SBT</a:t>
            </a:r>
            <a:r>
              <a:rPr lang="ja-JP" altLang="en-US"/>
              <a:t>（</a:t>
            </a:r>
            <a:r>
              <a:rPr lang="en-US" altLang="ja-JP"/>
              <a:t>Science Based Targets</a:t>
            </a:r>
            <a:r>
              <a:rPr lang="ja-JP" altLang="en-US"/>
              <a:t>）について</a:t>
            </a:r>
            <a:endParaRPr kumimoji="1" lang="ja-JP" altLang="en-US" sz="2000"/>
          </a:p>
        </p:txBody>
      </p:sp>
      <p:sp>
        <p:nvSpPr>
          <p:cNvPr id="5" name="コンテンツ プレースホルダー 4">
            <a:extLst>
              <a:ext uri="{FF2B5EF4-FFF2-40B4-BE49-F238E27FC236}">
                <a16:creationId xmlns:a16="http://schemas.microsoft.com/office/drawing/2014/main" id="{C7D0EF22-0736-453B-81AA-BA6690C35C21}"/>
              </a:ext>
            </a:extLst>
          </p:cNvPr>
          <p:cNvSpPr>
            <a:spLocks noGrp="1"/>
          </p:cNvSpPr>
          <p:nvPr>
            <p:ph sz="quarter" idx="16"/>
          </p:nvPr>
        </p:nvSpPr>
        <p:spPr>
          <a:xfrm>
            <a:off x="3545906" y="5724053"/>
            <a:ext cx="3600000" cy="288000"/>
          </a:xfrm>
        </p:spPr>
        <p:txBody>
          <a:bodyPr/>
          <a:lstStyle/>
          <a:p>
            <a:r>
              <a:rPr lang="ja-JP" altLang="en-US"/>
              <a:t>環境省</a:t>
            </a:r>
          </a:p>
        </p:txBody>
      </p:sp>
      <p:sp>
        <p:nvSpPr>
          <p:cNvPr id="6" name="テキスト ボックス 5">
            <a:extLst>
              <a:ext uri="{FF2B5EF4-FFF2-40B4-BE49-F238E27FC236}">
                <a16:creationId xmlns:a16="http://schemas.microsoft.com/office/drawing/2014/main" id="{D5F52FC3-2E01-DF9E-B7A6-BEADBB9F05E3}"/>
              </a:ext>
            </a:extLst>
          </p:cNvPr>
          <p:cNvSpPr txBox="1"/>
          <p:nvPr/>
        </p:nvSpPr>
        <p:spPr>
          <a:xfrm>
            <a:off x="966753" y="4261780"/>
            <a:ext cx="8707758" cy="553998"/>
          </a:xfrm>
          <a:prstGeom prst="rect">
            <a:avLst/>
          </a:prstGeom>
          <a:noFill/>
        </p:spPr>
        <p:txBody>
          <a:bodyPr wrap="square">
            <a:spAutoFit/>
          </a:bodyPr>
          <a:lstStyle/>
          <a:p>
            <a:r>
              <a:rPr lang="en-US" altLang="ja-JP" sz="1000" dirty="0"/>
              <a:t>《</a:t>
            </a:r>
            <a:r>
              <a:rPr lang="ja-JP" altLang="ja-JP" sz="1000" dirty="0"/>
              <a:t>現在、</a:t>
            </a:r>
            <a:r>
              <a:rPr lang="ja-JP" altLang="en-US" sz="1000" dirty="0"/>
              <a:t>「</a:t>
            </a:r>
            <a:r>
              <a:rPr lang="ja-JP" altLang="ja-JP" sz="1000" dirty="0"/>
              <a:t>SBTi </a:t>
            </a:r>
            <a:r>
              <a:rPr lang="en-US" altLang="ja-JP" sz="1000" dirty="0"/>
              <a:t>Corporate </a:t>
            </a:r>
            <a:r>
              <a:rPr lang="ja-JP" altLang="ja-JP" sz="1000" dirty="0"/>
              <a:t>Net-Zero Standard</a:t>
            </a:r>
            <a:r>
              <a:rPr lang="en-US" altLang="ja-JP" sz="1000" dirty="0"/>
              <a:t> Version 2.0</a:t>
            </a:r>
            <a:r>
              <a:rPr lang="ja-JP" altLang="en-US" sz="1000" dirty="0"/>
              <a:t>」が公開されています。</a:t>
            </a:r>
            <a:r>
              <a:rPr lang="en-US" altLang="ja-JP" sz="1000" dirty="0"/>
              <a:t>2027</a:t>
            </a:r>
            <a:r>
              <a:rPr lang="ja-JP" altLang="en-US" sz="1000" dirty="0"/>
              <a:t>年第</a:t>
            </a:r>
            <a:r>
              <a:rPr lang="en-US" altLang="ja-JP" sz="1000" dirty="0"/>
              <a:t>1</a:t>
            </a:r>
            <a:r>
              <a:rPr lang="ja-JP" altLang="en-US" sz="1000" dirty="0"/>
              <a:t>四半期から</a:t>
            </a:r>
            <a:r>
              <a:rPr lang="en-US" altLang="ja-JP" sz="1000" dirty="0"/>
              <a:t>2028</a:t>
            </a:r>
            <a:r>
              <a:rPr lang="ja-JP" altLang="en-US" sz="1000" dirty="0"/>
              <a:t>年</a:t>
            </a:r>
            <a:r>
              <a:rPr lang="en-US" altLang="ja-JP" sz="1000" dirty="0"/>
              <a:t>1</a:t>
            </a:r>
            <a:r>
              <a:rPr lang="ja-JP" altLang="en-US" sz="1000" dirty="0"/>
              <a:t>月</a:t>
            </a:r>
            <a:r>
              <a:rPr lang="en-US" altLang="ja-JP" sz="1000" dirty="0"/>
              <a:t>31</a:t>
            </a:r>
            <a:r>
              <a:rPr lang="ja-JP" altLang="en-US" sz="1000" dirty="0"/>
              <a:t>日までの期間においては、</a:t>
            </a:r>
            <a:r>
              <a:rPr lang="en-US" altLang="ja-JP" sz="1000" dirty="0"/>
              <a:t>Version  1.3.1</a:t>
            </a:r>
            <a:r>
              <a:rPr lang="ja-JP" altLang="en-US" sz="1000" dirty="0"/>
              <a:t>または</a:t>
            </a:r>
            <a:r>
              <a:rPr lang="en-US" altLang="ja-JP" sz="1000" dirty="0"/>
              <a:t>Version 2.0</a:t>
            </a:r>
            <a:r>
              <a:rPr lang="ja-JP" altLang="en-US" sz="1000" dirty="0"/>
              <a:t>のいずれかを用いて目標の提出が可能です。</a:t>
            </a:r>
            <a:r>
              <a:rPr lang="en-US" altLang="ja-JP" sz="1000" dirty="0"/>
              <a:t>2028</a:t>
            </a:r>
            <a:r>
              <a:rPr lang="ja-JP" altLang="en-US" sz="1000" dirty="0"/>
              <a:t>年</a:t>
            </a:r>
            <a:r>
              <a:rPr lang="en-US" altLang="ja-JP" sz="1000" dirty="0"/>
              <a:t>2</a:t>
            </a:r>
            <a:r>
              <a:rPr lang="ja-JP" altLang="en-US" sz="1000" dirty="0"/>
              <a:t>月</a:t>
            </a:r>
            <a:r>
              <a:rPr lang="en-US" altLang="ja-JP" sz="1000" dirty="0"/>
              <a:t>1</a:t>
            </a:r>
            <a:r>
              <a:rPr lang="ja-JP" altLang="en-US" sz="1000" dirty="0"/>
              <a:t>日以降は、</a:t>
            </a:r>
            <a:r>
              <a:rPr lang="en-US" altLang="ja-JP" sz="1000" dirty="0"/>
              <a:t>Version 2.0</a:t>
            </a:r>
            <a:r>
              <a:rPr lang="ja-JP" altLang="en-US" sz="1000" dirty="0"/>
              <a:t>の適用が義務化されます。</a:t>
            </a:r>
            <a:r>
              <a:rPr lang="ja-JP" altLang="ja-JP" sz="1000" dirty="0"/>
              <a:t>本資料は</a:t>
            </a:r>
            <a:r>
              <a:rPr lang="ja-JP" altLang="en-US" sz="1000" dirty="0"/>
              <a:t>、主に「</a:t>
            </a:r>
            <a:r>
              <a:rPr lang="en-US" altLang="ja-JP" sz="1000" dirty="0"/>
              <a:t>SBTi Corporate Net-Zero Standard Version 1.3.1</a:t>
            </a:r>
            <a:r>
              <a:rPr lang="ja-JP" altLang="en-US" sz="1000" dirty="0"/>
              <a:t>」に基づいて作成しています。</a:t>
            </a:r>
            <a:r>
              <a:rPr lang="en-US" altLang="ja-JP" sz="1000" dirty="0"/>
              <a:t>》</a:t>
            </a:r>
            <a:endParaRPr lang="ja-JP" altLang="en-US" sz="1000" dirty="0"/>
          </a:p>
        </p:txBody>
      </p:sp>
    </p:spTree>
    <p:extLst>
      <p:ext uri="{BB962C8B-B14F-4D97-AF65-F5344CB8AC3E}">
        <p14:creationId xmlns:p14="http://schemas.microsoft.com/office/powerpoint/2010/main" val="1618676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E07DE558-973B-B538-889B-7402A068E8D5}"/>
              </a:ext>
            </a:extLst>
          </p:cNvPr>
          <p:cNvGraphicFramePr>
            <a:graphicFrameLocks noChangeAspect="1"/>
          </p:cNvGraphicFramePr>
          <p:nvPr>
            <p:custDataLst>
              <p:tags r:id="rId1"/>
            </p:custDataLst>
            <p:extLst>
              <p:ext uri="{D42A27DB-BD31-4B8C-83A1-F6EECF244321}">
                <p14:modId xmlns:p14="http://schemas.microsoft.com/office/powerpoint/2010/main" val="14887974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15" imgH="416" progId="TCLayout.ActiveDocument.1">
                  <p:embed/>
                </p:oleObj>
              </mc:Choice>
              <mc:Fallback>
                <p:oleObj name="think-cellスライド" r:id="rId3" imgW="415" imgH="416" progId="TCLayout.ActiveDocument.1">
                  <p:embed/>
                  <p:pic>
                    <p:nvPicPr>
                      <p:cNvPr id="6" name="think-cell data - do not delete" hidden="1">
                        <a:extLst>
                          <a:ext uri="{FF2B5EF4-FFF2-40B4-BE49-F238E27FC236}">
                            <a16:creationId xmlns:a16="http://schemas.microsoft.com/office/drawing/2014/main" id="{E07DE558-973B-B538-889B-7402A068E8D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kumimoji="1" lang="en-US" altLang="ja-JP"/>
              <a:t>We Mean Business</a:t>
            </a:r>
            <a:r>
              <a:rPr kumimoji="1" lang="ja-JP" altLang="en-US"/>
              <a:t>と</a:t>
            </a:r>
            <a:r>
              <a:rPr kumimoji="1" lang="en-US" altLang="ja-JP"/>
              <a:t>SBTi</a:t>
            </a:r>
            <a:endParaRPr kumimoji="1" lang="ja-JP" altLang="en-US"/>
          </a:p>
        </p:txBody>
      </p:sp>
      <p:sp>
        <p:nvSpPr>
          <p:cNvPr id="3" name="コンテンツ プレースホルダー 2"/>
          <p:cNvSpPr>
            <a:spLocks noGrp="1"/>
          </p:cNvSpPr>
          <p:nvPr>
            <p:ph sz="quarter" idx="12"/>
          </p:nvPr>
        </p:nvSpPr>
        <p:spPr>
          <a:xfrm>
            <a:off x="161925" y="1110920"/>
            <a:ext cx="10367963" cy="1866047"/>
          </a:xfrm>
        </p:spPr>
        <p:txBody>
          <a:bodyPr/>
          <a:lstStyle/>
          <a:p>
            <a:r>
              <a:rPr lang="en-US" altLang="ja-JP" sz="1800"/>
              <a:t>We Mean Business</a:t>
            </a:r>
            <a:r>
              <a:rPr lang="ja-JP" altLang="en-US" sz="1800"/>
              <a:t>は、企業や投資家の温暖化対策を推進している国際機関やシンクタンク、</a:t>
            </a:r>
            <a:r>
              <a:rPr lang="en-US" altLang="ja-JP" sz="1800"/>
              <a:t>NGO</a:t>
            </a:r>
            <a:r>
              <a:rPr lang="ja-JP" altLang="en-US" sz="1800"/>
              <a:t>等が構成機関となって運営しているプラットフォーム</a:t>
            </a:r>
            <a:endParaRPr lang="en-US" altLang="ja-JP"/>
          </a:p>
          <a:p>
            <a:r>
              <a:rPr lang="ja-JP" altLang="en-US" sz="1800"/>
              <a:t>構成機関は、このプラットフォームを通じて連携しながら、経済、⾦融、エネルギー、輸送、構築環境、産業、⼟地と環境といった</a:t>
            </a:r>
            <a:r>
              <a:rPr lang="en-US" altLang="ja-JP" sz="1800"/>
              <a:t>7</a:t>
            </a:r>
            <a:r>
              <a:rPr lang="ja-JP" altLang="en-US" sz="1800"/>
              <a:t>つの領域において企業による取組を広める活動を推進</a:t>
            </a:r>
            <a:endParaRPr lang="en-US" altLang="ja-JP" sz="1800"/>
          </a:p>
          <a:p>
            <a:r>
              <a:rPr lang="en-US" altLang="ja-JP" sz="1800"/>
              <a:t>SBT</a:t>
            </a:r>
            <a:r>
              <a:rPr lang="ja-JP" altLang="en-US" sz="1800"/>
              <a:t>は、企業取組の一つであり、</a:t>
            </a:r>
            <a:r>
              <a:rPr lang="en-US" altLang="ja-JP" sz="1800"/>
              <a:t>SBTi</a:t>
            </a:r>
            <a:r>
              <a:rPr lang="ja-JP" altLang="en-US" sz="1800"/>
              <a:t>もプラットフォームの</a:t>
            </a:r>
            <a:r>
              <a:rPr lang="en-US" altLang="ja-JP" sz="1800"/>
              <a:t>1</a:t>
            </a:r>
            <a:r>
              <a:rPr lang="ja-JP" altLang="en-US" sz="1800"/>
              <a:t>構成機関と位置づけられている</a:t>
            </a:r>
          </a:p>
        </p:txBody>
      </p:sp>
      <p:pic>
        <p:nvPicPr>
          <p:cNvPr id="4" name="図 3"/>
          <p:cNvPicPr>
            <a:picLocks noChangeAspect="1"/>
          </p:cNvPicPr>
          <p:nvPr/>
        </p:nvPicPr>
        <p:blipFill>
          <a:blip r:embed="rId5"/>
          <a:stretch>
            <a:fillRect/>
          </a:stretch>
        </p:blipFill>
        <p:spPr>
          <a:xfrm>
            <a:off x="3585819" y="3155621"/>
            <a:ext cx="6690294" cy="4002140"/>
          </a:xfrm>
          <a:prstGeom prst="rect">
            <a:avLst/>
          </a:prstGeom>
        </p:spPr>
      </p:pic>
      <p:sp>
        <p:nvSpPr>
          <p:cNvPr id="8" name="テキスト ボックス 7">
            <a:extLst>
              <a:ext uri="{FF2B5EF4-FFF2-40B4-BE49-F238E27FC236}">
                <a16:creationId xmlns:a16="http://schemas.microsoft.com/office/drawing/2014/main" id="{5D51D19C-1313-296E-3B89-D3A116132854}"/>
              </a:ext>
            </a:extLst>
          </p:cNvPr>
          <p:cNvSpPr txBox="1"/>
          <p:nvPr/>
        </p:nvSpPr>
        <p:spPr>
          <a:xfrm>
            <a:off x="252414" y="3403620"/>
            <a:ext cx="3078614" cy="923330"/>
          </a:xfrm>
          <a:prstGeom prst="rect">
            <a:avLst/>
          </a:prstGeom>
          <a:noFill/>
          <a:ln>
            <a:solidFill>
              <a:schemeClr val="tx1"/>
            </a:solidFill>
          </a:ln>
        </p:spPr>
        <p:txBody>
          <a:bodyPr wrap="square">
            <a:spAutoFit/>
          </a:bodyPr>
          <a:lstStyle/>
          <a:p>
            <a:r>
              <a:rPr lang="ja-JP" altLang="en-US"/>
              <a:t>企業・投資家への各取組の連携を促し、</a:t>
            </a:r>
            <a:r>
              <a:rPr lang="en-US" altLang="ja-JP"/>
              <a:t>We Mean Business</a:t>
            </a:r>
            <a:r>
              <a:rPr lang="ja-JP" altLang="en-US"/>
              <a:t>を主導する機関</a:t>
            </a:r>
          </a:p>
        </p:txBody>
      </p:sp>
      <p:sp>
        <p:nvSpPr>
          <p:cNvPr id="9" name="テキスト ボックス 8">
            <a:extLst>
              <a:ext uri="{FF2B5EF4-FFF2-40B4-BE49-F238E27FC236}">
                <a16:creationId xmlns:a16="http://schemas.microsoft.com/office/drawing/2014/main" id="{A17B2100-8968-2615-4E0F-48DDB2AFE82F}"/>
              </a:ext>
            </a:extLst>
          </p:cNvPr>
          <p:cNvSpPr txBox="1"/>
          <p:nvPr/>
        </p:nvSpPr>
        <p:spPr>
          <a:xfrm>
            <a:off x="252414" y="4956283"/>
            <a:ext cx="3078614" cy="646331"/>
          </a:xfrm>
          <a:prstGeom prst="rect">
            <a:avLst/>
          </a:prstGeom>
          <a:noFill/>
          <a:ln>
            <a:solidFill>
              <a:schemeClr val="tx1"/>
            </a:solidFill>
          </a:ln>
        </p:spPr>
        <p:txBody>
          <a:bodyPr wrap="square">
            <a:spAutoFit/>
          </a:bodyPr>
          <a:lstStyle/>
          <a:p>
            <a:r>
              <a:rPr lang="en-US" altLang="ja-JP"/>
              <a:t>We Mean Business </a:t>
            </a:r>
            <a:r>
              <a:rPr lang="ja-JP" altLang="en-US"/>
              <a:t>が実施する各取組の協⼒機関</a:t>
            </a:r>
          </a:p>
        </p:txBody>
      </p:sp>
      <p:sp>
        <p:nvSpPr>
          <p:cNvPr id="10" name="テキスト ボックス 9">
            <a:extLst>
              <a:ext uri="{FF2B5EF4-FFF2-40B4-BE49-F238E27FC236}">
                <a16:creationId xmlns:a16="http://schemas.microsoft.com/office/drawing/2014/main" id="{BF0EBA83-F317-B402-9FDB-8E16284F8787}"/>
              </a:ext>
            </a:extLst>
          </p:cNvPr>
          <p:cNvSpPr txBox="1"/>
          <p:nvPr/>
        </p:nvSpPr>
        <p:spPr>
          <a:xfrm>
            <a:off x="252414" y="6349808"/>
            <a:ext cx="3078614" cy="646331"/>
          </a:xfrm>
          <a:prstGeom prst="rect">
            <a:avLst/>
          </a:prstGeom>
          <a:noFill/>
          <a:ln>
            <a:solidFill>
              <a:schemeClr val="tx1"/>
            </a:solidFill>
          </a:ln>
        </p:spPr>
        <p:txBody>
          <a:bodyPr wrap="square">
            <a:spAutoFit/>
          </a:bodyPr>
          <a:lstStyle/>
          <a:p>
            <a:r>
              <a:rPr lang="en-US" altLang="ja-JP"/>
              <a:t>We Mean Business </a:t>
            </a:r>
            <a:r>
              <a:rPr lang="ja-JP" altLang="en-US"/>
              <a:t>に賛同し、ともに進める⽀援機関</a:t>
            </a:r>
          </a:p>
        </p:txBody>
      </p:sp>
      <p:cxnSp>
        <p:nvCxnSpPr>
          <p:cNvPr id="12" name="直線コネクタ 11">
            <a:extLst>
              <a:ext uri="{FF2B5EF4-FFF2-40B4-BE49-F238E27FC236}">
                <a16:creationId xmlns:a16="http://schemas.microsoft.com/office/drawing/2014/main" id="{13E4EB6B-5651-B9F1-B7CB-4AB5D16F214C}"/>
              </a:ext>
            </a:extLst>
          </p:cNvPr>
          <p:cNvCxnSpPr>
            <a:stCxn id="8" idx="3"/>
          </p:cNvCxnSpPr>
          <p:nvPr/>
        </p:nvCxnSpPr>
        <p:spPr>
          <a:xfrm flipV="1">
            <a:off x="3331028" y="3864429"/>
            <a:ext cx="254791" cy="8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90A6F274-DED0-3914-AC66-84104B09C00C}"/>
              </a:ext>
            </a:extLst>
          </p:cNvPr>
          <p:cNvCxnSpPr/>
          <p:nvPr/>
        </p:nvCxnSpPr>
        <p:spPr>
          <a:xfrm flipV="1">
            <a:off x="3331028" y="5279448"/>
            <a:ext cx="254791" cy="8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A79446D5-E3E2-A0B9-6C32-BDA4F86A19C8}"/>
              </a:ext>
            </a:extLst>
          </p:cNvPr>
          <p:cNvCxnSpPr/>
          <p:nvPr/>
        </p:nvCxnSpPr>
        <p:spPr>
          <a:xfrm flipV="1">
            <a:off x="3331028" y="6694467"/>
            <a:ext cx="254791" cy="8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546606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600"/>
              <a:t>手法その</a:t>
            </a:r>
            <a:r>
              <a:rPr lang="en-US" altLang="ja-JP" sz="2600"/>
              <a:t>2</a:t>
            </a:r>
            <a:r>
              <a:rPr kumimoji="1" lang="en-US" altLang="ja-JP" sz="2600"/>
              <a:t> SDA</a:t>
            </a:r>
            <a:r>
              <a:rPr kumimoji="1" lang="ja-JP" altLang="en-US" sz="2600"/>
              <a:t>（部門別脱炭素化アプローチ） </a:t>
            </a:r>
            <a:r>
              <a:rPr lang="en-US" altLang="ja-JP" sz="2600"/>
              <a:t>2</a:t>
            </a:r>
            <a:r>
              <a:rPr kumimoji="1" lang="en-US" altLang="ja-JP" sz="2600"/>
              <a:t>/2</a:t>
            </a:r>
            <a:endParaRPr kumimoji="1" lang="ja-JP" altLang="en-US" sz="2600"/>
          </a:p>
        </p:txBody>
      </p:sp>
      <p:sp>
        <p:nvSpPr>
          <p:cNvPr id="5" name="正方形/長方形 4"/>
          <p:cNvSpPr/>
          <p:nvPr/>
        </p:nvSpPr>
        <p:spPr>
          <a:xfrm>
            <a:off x="483687" y="2251578"/>
            <a:ext cx="9649071" cy="3342453"/>
          </a:xfrm>
          <a:prstGeom prst="rect">
            <a:avLst/>
          </a:prstGeom>
        </p:spPr>
        <p:txBody>
          <a:bodyPr wrap="square">
            <a:spAutoFit/>
          </a:bodyPr>
          <a:lstStyle/>
          <a:p>
            <a:pPr marL="457200" indent="-457200">
              <a:lnSpc>
                <a:spcPct val="120000"/>
              </a:lnSpc>
              <a:spcAft>
                <a:spcPts val="0"/>
              </a:spcAft>
              <a:buFont typeface="Wingdings" panose="05000000000000000000" pitchFamily="2" charset="2"/>
              <a:buChar char="ü"/>
            </a:pPr>
            <a:r>
              <a:rPr lang="en-US" altLang="ja-JP" sz="2800">
                <a:solidFill>
                  <a:prstClr val="black"/>
                </a:solidFill>
                <a:latin typeface="Meiryo UI" panose="020B0604030504040204" pitchFamily="50" charset="-128"/>
                <a:ea typeface="Meiryo UI" panose="020B0604030504040204" pitchFamily="50" charset="-128"/>
              </a:rPr>
              <a:t>SDA</a:t>
            </a:r>
            <a:r>
              <a:rPr lang="ja-JP" altLang="en-US" sz="2800">
                <a:solidFill>
                  <a:prstClr val="black"/>
                </a:solidFill>
                <a:latin typeface="Meiryo UI" panose="020B0604030504040204" pitchFamily="50" charset="-128"/>
                <a:ea typeface="Meiryo UI" panose="020B0604030504040204" pitchFamily="50" charset="-128"/>
              </a:rPr>
              <a:t>の設定では</a:t>
            </a:r>
            <a:r>
              <a:rPr lang="en-US" altLang="ja-JP" sz="2800">
                <a:solidFill>
                  <a:prstClr val="black"/>
                </a:solidFill>
                <a:latin typeface="Meiryo UI" panose="020B0604030504040204" pitchFamily="50" charset="-128"/>
                <a:ea typeface="Meiryo UI" panose="020B0604030504040204" pitchFamily="50" charset="-128"/>
              </a:rPr>
              <a:t>SBTi</a:t>
            </a:r>
            <a:r>
              <a:rPr lang="ja-JP" altLang="en-US" sz="2800">
                <a:solidFill>
                  <a:prstClr val="black"/>
                </a:solidFill>
                <a:latin typeface="Meiryo UI" panose="020B0604030504040204" pitchFamily="50" charset="-128"/>
                <a:ea typeface="Meiryo UI" panose="020B0604030504040204" pitchFamily="50" charset="-128"/>
              </a:rPr>
              <a:t>が公開している計算ツールを利用。</a:t>
            </a:r>
            <a:endParaRPr lang="en-US" altLang="ja-JP" sz="2800">
              <a:solidFill>
                <a:prstClr val="black"/>
              </a:solidFill>
              <a:latin typeface="Meiryo UI" panose="020B0604030504040204" pitchFamily="50" charset="-128"/>
              <a:ea typeface="Meiryo UI" panose="020B0604030504040204" pitchFamily="50" charset="-128"/>
            </a:endParaRPr>
          </a:p>
          <a:p>
            <a:pPr marL="457200" indent="-457200">
              <a:lnSpc>
                <a:spcPct val="120000"/>
              </a:lnSpc>
              <a:spcAft>
                <a:spcPts val="0"/>
              </a:spcAft>
              <a:buFont typeface="Wingdings" panose="05000000000000000000" pitchFamily="2" charset="2"/>
              <a:buChar char="ü"/>
            </a:pPr>
            <a:r>
              <a:rPr lang="ja-JP" altLang="en-US" sz="2800">
                <a:solidFill>
                  <a:prstClr val="black"/>
                </a:solidFill>
                <a:latin typeface="Meiryo UI" panose="020B0604030504040204" pitchFamily="50" charset="-128"/>
                <a:ea typeface="Meiryo UI" panose="020B0604030504040204" pitchFamily="50" charset="-128"/>
              </a:rPr>
              <a:t>計算ツールに</a:t>
            </a:r>
            <a:r>
              <a:rPr lang="ja-JP" altLang="en-US" sz="2800" b="1">
                <a:solidFill>
                  <a:srgbClr val="FF0000"/>
                </a:solidFill>
                <a:latin typeface="Meiryo UI" panose="020B0604030504040204" pitchFamily="50" charset="-128"/>
                <a:ea typeface="Meiryo UI" panose="020B0604030504040204" pitchFamily="50" charset="-128"/>
              </a:rPr>
              <a:t>「部門」、「基準年・目標年」、「事業活動・排出量に関するデータ」</a:t>
            </a:r>
            <a:r>
              <a:rPr lang="ja-JP" altLang="en-US" sz="2800">
                <a:solidFill>
                  <a:prstClr val="black"/>
                </a:solidFill>
                <a:latin typeface="Meiryo UI" panose="020B0604030504040204" pitchFamily="50" charset="-128"/>
                <a:ea typeface="Meiryo UI" panose="020B0604030504040204" pitchFamily="50" charset="-128"/>
              </a:rPr>
              <a:t>を入力すれば、</a:t>
            </a:r>
            <a:r>
              <a:rPr lang="ja-JP" altLang="en-US" sz="2800" b="1">
                <a:solidFill>
                  <a:srgbClr val="FF0000"/>
                </a:solidFill>
                <a:latin typeface="Meiryo UI" panose="020B0604030504040204" pitchFamily="50" charset="-128"/>
                <a:ea typeface="Meiryo UI" panose="020B0604030504040204" pitchFamily="50" charset="-128"/>
              </a:rPr>
              <a:t>目標とする原単位の改善率、削減量、削減率、削減経路が自動で計算される！</a:t>
            </a:r>
            <a:endParaRPr lang="en-US" altLang="ja-JP" sz="2800" b="1">
              <a:solidFill>
                <a:srgbClr val="FF0000"/>
              </a:solidFill>
              <a:latin typeface="Meiryo UI" panose="020B0604030504040204" pitchFamily="50" charset="-128"/>
              <a:ea typeface="Meiryo UI" panose="020B0604030504040204" pitchFamily="50" charset="-128"/>
            </a:endParaRPr>
          </a:p>
          <a:p>
            <a:pPr>
              <a:lnSpc>
                <a:spcPct val="120000"/>
              </a:lnSpc>
              <a:spcBef>
                <a:spcPts val="0"/>
              </a:spcBef>
              <a:spcAft>
                <a:spcPts val="0"/>
              </a:spcAft>
            </a:pPr>
            <a:endParaRPr lang="en-US" altLang="ja-JP" sz="2400" b="1">
              <a:solidFill>
                <a:srgbClr val="FF0000"/>
              </a:solidFill>
              <a:latin typeface="Meiryo UI" panose="020B0604030504040204" pitchFamily="50" charset="-128"/>
              <a:ea typeface="Meiryo UI" panose="020B0604030504040204" pitchFamily="50" charset="-128"/>
            </a:endParaRPr>
          </a:p>
          <a:p>
            <a:pPr marL="266700" marR="0" lvl="0" indent="-266700" defTabSz="914400" eaLnBrk="1" fontAlgn="auto" latinLnBrk="0" hangingPunct="1">
              <a:lnSpc>
                <a:spcPct val="120000"/>
              </a:lnSpc>
              <a:spcBef>
                <a:spcPts val="0"/>
              </a:spcBef>
              <a:spcAft>
                <a:spcPts val="0"/>
              </a:spcAft>
              <a:buClrTx/>
              <a:buSzTx/>
              <a:buFontTx/>
              <a:buNone/>
              <a:tabLst/>
              <a:defRPr/>
            </a:pPr>
            <a:r>
              <a:rPr kumimoji="0" lang="en-US" altLang="ja-JP" sz="2000" kern="0">
                <a:solidFill>
                  <a:prstClr val="black"/>
                </a:solidFill>
                <a:latin typeface="+mn-ea"/>
                <a:ea typeface="+mn-ea"/>
              </a:rPr>
              <a:t>※</a:t>
            </a:r>
            <a:r>
              <a:rPr kumimoji="0" lang="ja-JP" altLang="en-US" sz="2000" kern="0">
                <a:solidFill>
                  <a:prstClr val="black"/>
                </a:solidFill>
                <a:latin typeface="+mn-ea"/>
                <a:ea typeface="+mn-ea"/>
              </a:rPr>
              <a:t>最新の</a:t>
            </a:r>
            <a:r>
              <a:rPr kumimoji="0" lang="en-US" altLang="ja-JP" sz="2000" kern="0">
                <a:solidFill>
                  <a:prstClr val="black"/>
                </a:solidFill>
                <a:latin typeface="+mn-ea"/>
                <a:ea typeface="+mn-ea"/>
              </a:rPr>
              <a:t>SBT</a:t>
            </a:r>
            <a:r>
              <a:rPr kumimoji="0" lang="ja-JP" altLang="en-US" sz="2000" kern="0">
                <a:solidFill>
                  <a:prstClr val="black"/>
                </a:solidFill>
                <a:latin typeface="+mn-ea"/>
                <a:ea typeface="+mn-ea"/>
              </a:rPr>
              <a:t>ツール（</a:t>
            </a:r>
            <a:r>
              <a:rPr kumimoji="0" lang="en-US" altLang="ja-JP" sz="2000" kern="0">
                <a:solidFill>
                  <a:prstClr val="black"/>
                </a:solidFill>
                <a:latin typeface="+mn-ea"/>
                <a:ea typeface="+mn-ea"/>
              </a:rPr>
              <a:t>Ver.2.</a:t>
            </a:r>
            <a:r>
              <a:rPr kumimoji="0" lang="en-US" altLang="ja-JP" sz="2000" kern="0">
                <a:solidFill>
                  <a:prstClr val="black"/>
                </a:solidFill>
                <a:latin typeface="+mn-ea"/>
              </a:rPr>
              <a:t>5</a:t>
            </a:r>
            <a:r>
              <a:rPr kumimoji="0" lang="ja-JP" altLang="en-US" sz="2000" kern="0">
                <a:solidFill>
                  <a:prstClr val="black"/>
                </a:solidFill>
                <a:latin typeface="+mn-ea"/>
                <a:ea typeface="+mn-ea"/>
              </a:rPr>
              <a:t>）では、</a:t>
            </a:r>
            <a:r>
              <a:rPr kumimoji="0" lang="ja-JP" altLang="en-US" sz="2000" b="1" u="sng" kern="0">
                <a:solidFill>
                  <a:prstClr val="black"/>
                </a:solidFill>
                <a:latin typeface="+mn-ea"/>
                <a:ea typeface="+mn-ea"/>
              </a:rPr>
              <a:t>化学・石油化学部門の</a:t>
            </a:r>
            <a:r>
              <a:rPr kumimoji="0" lang="en-US" altLang="ja-JP" sz="2000" b="1" u="sng" kern="0">
                <a:solidFill>
                  <a:prstClr val="black"/>
                </a:solidFill>
                <a:latin typeface="+mn-ea"/>
                <a:ea typeface="+mn-ea"/>
              </a:rPr>
              <a:t>Scope1</a:t>
            </a:r>
            <a:r>
              <a:rPr kumimoji="0" lang="ja-JP" altLang="en-US" sz="2000" b="1" u="sng" kern="0">
                <a:solidFill>
                  <a:prstClr val="black"/>
                </a:solidFill>
                <a:latin typeface="+mn-ea"/>
                <a:ea typeface="+mn-ea"/>
              </a:rPr>
              <a:t>、</a:t>
            </a:r>
            <a:r>
              <a:rPr kumimoji="0" lang="en-US" altLang="ja-JP" sz="2000" b="1" u="sng" kern="0">
                <a:solidFill>
                  <a:prstClr val="black"/>
                </a:solidFill>
                <a:latin typeface="+mn-ea"/>
                <a:ea typeface="+mn-ea"/>
              </a:rPr>
              <a:t>2</a:t>
            </a:r>
            <a:r>
              <a:rPr kumimoji="0" lang="ja-JP" altLang="en-US" sz="2000" b="1" u="sng" kern="0">
                <a:solidFill>
                  <a:prstClr val="black"/>
                </a:solidFill>
                <a:latin typeface="+mn-ea"/>
                <a:ea typeface="+mn-ea"/>
              </a:rPr>
              <a:t>計算には利用できない。</a:t>
            </a:r>
            <a:endParaRPr kumimoji="0" lang="en-US" altLang="ja-JP" sz="2000" b="1" u="sng" kern="0">
              <a:solidFill>
                <a:prstClr val="black"/>
              </a:solidFill>
              <a:latin typeface="+mn-ea"/>
              <a:ea typeface="+mn-ea"/>
            </a:endParaRPr>
          </a:p>
        </p:txBody>
      </p:sp>
      <p:sp>
        <p:nvSpPr>
          <p:cNvPr id="3" name="テキスト ボックス 2">
            <a:extLst>
              <a:ext uri="{FF2B5EF4-FFF2-40B4-BE49-F238E27FC236}">
                <a16:creationId xmlns:a16="http://schemas.microsoft.com/office/drawing/2014/main" id="{2CE5C248-CE3C-8790-5EC1-5184FD7E7426}"/>
              </a:ext>
            </a:extLst>
          </p:cNvPr>
          <p:cNvSpPr txBox="1">
            <a:spLocks noChangeArrowheads="1"/>
          </p:cNvSpPr>
          <p:nvPr/>
        </p:nvSpPr>
        <p:spPr bwMode="auto">
          <a:xfrm>
            <a:off x="577529" y="7051845"/>
            <a:ext cx="953675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361950" indent="-361950" defTabSz="844083" eaLnBrk="1" fontAlgn="auto" hangingPunct="1">
              <a:spcBef>
                <a:spcPts val="0"/>
              </a:spcBef>
              <a:spcAft>
                <a:spcPts val="0"/>
              </a:spcAft>
              <a:defRPr/>
            </a:pPr>
            <a:r>
              <a:rPr lang="en-US" altLang="ja-JP" sz="900" dirty="0">
                <a:solidFill>
                  <a:srgbClr val="000000"/>
                </a:solidFill>
                <a:latin typeface="+mn-ea"/>
                <a:ea typeface="+mn-ea"/>
                <a:cs typeface="Meiryo UI" pitchFamily="50" charset="-128"/>
              </a:rPr>
              <a:t>[</a:t>
            </a:r>
            <a:r>
              <a:rPr lang="ja-JP" altLang="en-US" sz="900" dirty="0">
                <a:solidFill>
                  <a:srgbClr val="000000"/>
                </a:solidFill>
                <a:latin typeface="+mn-ea"/>
                <a:ea typeface="+mn-ea"/>
                <a:cs typeface="Meiryo UI" pitchFamily="50" charset="-128"/>
              </a:rPr>
              <a:t>出所</a:t>
            </a:r>
            <a:r>
              <a:rPr lang="en-US" altLang="ja-JP" sz="900" dirty="0">
                <a:solidFill>
                  <a:srgbClr val="000000"/>
                </a:solidFill>
                <a:latin typeface="+mn-ea"/>
                <a:ea typeface="+mn-ea"/>
                <a:cs typeface="Meiryo UI" pitchFamily="50" charset="-128"/>
              </a:rPr>
              <a:t>]</a:t>
            </a:r>
            <a:r>
              <a:rPr lang="ja-JP" altLang="en-US" sz="900" dirty="0">
                <a:solidFill>
                  <a:srgbClr val="000000"/>
                </a:solidFill>
                <a:latin typeface="+mn-ea"/>
                <a:ea typeface="+mn-ea"/>
                <a:cs typeface="Meiryo UI" pitchFamily="50" charset="-128"/>
              </a:rPr>
              <a:t> </a:t>
            </a:r>
            <a:r>
              <a:rPr lang="en-US" altLang="ja-JP" sz="900" dirty="0">
                <a:latin typeface="+mn-ea"/>
                <a:ea typeface="+mn-ea"/>
              </a:rPr>
              <a:t>SECTORAL DECARBONIZATION APPROACH (SDA) Version</a:t>
            </a:r>
            <a:r>
              <a:rPr lang="ja-JP" altLang="en-US" sz="900" dirty="0">
                <a:latin typeface="+mn-ea"/>
                <a:ea typeface="+mn-ea"/>
              </a:rPr>
              <a:t> </a:t>
            </a:r>
            <a:r>
              <a:rPr lang="en-US" altLang="ja-JP" sz="900" dirty="0">
                <a:latin typeface="+mn-ea"/>
                <a:ea typeface="+mn-ea"/>
              </a:rPr>
              <a:t>1</a:t>
            </a:r>
            <a:r>
              <a:rPr lang="ja-JP" altLang="en-US" sz="900" dirty="0">
                <a:solidFill>
                  <a:srgbClr val="000000"/>
                </a:solidFill>
                <a:latin typeface="+mn-ea"/>
                <a:ea typeface="+mn-ea"/>
                <a:cs typeface="Meiryo UI" pitchFamily="50" charset="-128"/>
              </a:rPr>
              <a:t>（</a:t>
            </a:r>
            <a:r>
              <a:rPr lang="it-IT" altLang="ja-JP" sz="900" dirty="0">
                <a:latin typeface="+mn-ea"/>
                <a:ea typeface="+mn-ea"/>
              </a:rPr>
              <a:t>https://files.sciencebasedtargets.org/production/files/Sectoral-Decarbonization-Approach-Report.pdf?dm=1734357650&amp;_gl=1*jrr9kk*_gcl_au*NzQzNjgzMTQyLjE3NDgyMjMyNTAuMTczMTM3NTUxMS4xNzQ5MTIzNDA2LjE3NDkxMjM0MDU.*_ga*MTY2ODk1ODU3NC4xNzQ3ODkxNTgw*_ga_22VNHNTFT3*czE3NDkyMjk4NDckbzIxJGcxJHQxNzQ5MjMwMDUwJGo4JGwwJGgxMzM3NTExMTM1</a:t>
            </a:r>
            <a:r>
              <a:rPr lang="ja-JP" altLang="en-US" sz="900" dirty="0">
                <a:solidFill>
                  <a:srgbClr val="000000"/>
                </a:solidFill>
                <a:latin typeface="+mn-ea"/>
                <a:ea typeface="+mn-ea"/>
                <a:cs typeface="Meiryo UI" pitchFamily="50" charset="-128"/>
              </a:rPr>
              <a:t>）より作成</a:t>
            </a:r>
          </a:p>
        </p:txBody>
      </p:sp>
    </p:spTree>
    <p:extLst>
      <p:ext uri="{BB962C8B-B14F-4D97-AF65-F5344CB8AC3E}">
        <p14:creationId xmlns:p14="http://schemas.microsoft.com/office/powerpoint/2010/main" val="11742493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8302D-B7B6-22CA-C9D9-030116E7F57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A2924CD-E53B-9929-FB49-C511F12405DF}"/>
              </a:ext>
            </a:extLst>
          </p:cNvPr>
          <p:cNvSpPr>
            <a:spLocks noGrp="1"/>
          </p:cNvSpPr>
          <p:nvPr>
            <p:ph type="title"/>
          </p:nvPr>
        </p:nvSpPr>
        <p:spPr/>
        <p:txBody>
          <a:bodyPr/>
          <a:lstStyle/>
          <a:p>
            <a:r>
              <a:rPr kumimoji="1" lang="ja-JP" altLang="en-US"/>
              <a:t>セクター別ガイダンスの準備状況</a:t>
            </a:r>
          </a:p>
        </p:txBody>
      </p:sp>
      <p:sp>
        <p:nvSpPr>
          <p:cNvPr id="7" name="テキスト ボックス 6">
            <a:extLst>
              <a:ext uri="{FF2B5EF4-FFF2-40B4-BE49-F238E27FC236}">
                <a16:creationId xmlns:a16="http://schemas.microsoft.com/office/drawing/2014/main" id="{B11CFFC2-620F-37EB-6E23-F68A8524ADA0}"/>
              </a:ext>
            </a:extLst>
          </p:cNvPr>
          <p:cNvSpPr txBox="1">
            <a:spLocks noChangeArrowheads="1"/>
          </p:cNvSpPr>
          <p:nvPr/>
        </p:nvSpPr>
        <p:spPr bwMode="auto">
          <a:xfrm>
            <a:off x="161925" y="6562886"/>
            <a:ext cx="1006729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n-ea"/>
                <a:ea typeface="+mn-ea"/>
                <a:cs typeface="Meiryo UI" pitchFamily="50" charset="-128"/>
              </a:rPr>
              <a:t>※1 </a:t>
            </a:r>
            <a:r>
              <a:rPr lang="ja-JP" altLang="en-US" sz="900">
                <a:solidFill>
                  <a:srgbClr val="000000"/>
                </a:solidFill>
                <a:latin typeface="+mn-ea"/>
                <a:ea typeface="+mn-ea"/>
                <a:cs typeface="Meiryo UI" pitchFamily="50" charset="-128"/>
              </a:rPr>
              <a:t>化学セクター・パスウェイは、当該セクターに固有の事業活動を対象としており、「</a:t>
            </a:r>
            <a:r>
              <a:rPr lang="en-US" altLang="ja-JP" sz="900">
                <a:solidFill>
                  <a:srgbClr val="000000"/>
                </a:solidFill>
                <a:latin typeface="+mn-ea"/>
                <a:ea typeface="+mn-ea"/>
                <a:cs typeface="Meiryo UI" pitchFamily="50" charset="-128"/>
                <a:hlinkClick r:id="rId3"/>
              </a:rPr>
              <a:t>Chemical Sector Pathways and Implementation Criteria</a:t>
            </a:r>
            <a:r>
              <a:rPr lang="ja-JP" altLang="en-US" sz="900">
                <a:solidFill>
                  <a:srgbClr val="000000"/>
                </a:solidFill>
                <a:latin typeface="+mn-ea"/>
                <a:ea typeface="+mn-ea"/>
                <a:cs typeface="Meiryo UI" pitchFamily="50" charset="-128"/>
              </a:rPr>
              <a:t>」</a:t>
            </a:r>
            <a:r>
              <a:rPr lang="en-US" altLang="ja-JP" sz="900">
                <a:solidFill>
                  <a:srgbClr val="000000"/>
                </a:solidFill>
                <a:latin typeface="+mn-ea"/>
                <a:ea typeface="+mn-ea"/>
                <a:cs typeface="Meiryo UI" pitchFamily="50" charset="-128"/>
              </a:rPr>
              <a:t>P13</a:t>
            </a:r>
            <a:r>
              <a:rPr lang="ja-JP" altLang="en-US" sz="900">
                <a:solidFill>
                  <a:srgbClr val="000000"/>
                </a:solidFill>
                <a:latin typeface="+mn-ea"/>
                <a:ea typeface="+mn-ea"/>
                <a:cs typeface="Meiryo UI" pitchFamily="50" charset="-128"/>
              </a:rPr>
              <a:t>に記載されているとおり、企業の事業内容に応じて必須又は任意となる場合がある。</a:t>
            </a:r>
            <a:endParaRPr lang="en-US" altLang="ja-JP" sz="900">
              <a:solidFill>
                <a:srgbClr val="000000"/>
              </a:solidFill>
              <a:latin typeface="+mn-ea"/>
              <a:ea typeface="+mn-ea"/>
              <a:cs typeface="Meiryo UI" pitchFamily="50" charset="-128"/>
            </a:endParaRPr>
          </a:p>
          <a:p>
            <a:pPr defTabSz="844083" eaLnBrk="1" fontAlgn="auto" hangingPunct="1">
              <a:spcBef>
                <a:spcPts val="0"/>
              </a:spcBef>
              <a:spcAft>
                <a:spcPts val="0"/>
              </a:spcAft>
              <a:defRPr/>
            </a:pPr>
            <a:r>
              <a:rPr lang="en-US" altLang="ja-JP" sz="900">
                <a:solidFill>
                  <a:srgbClr val="000000"/>
                </a:solidFill>
                <a:latin typeface="+mn-ea"/>
                <a:ea typeface="+mn-ea"/>
                <a:cs typeface="Meiryo UI" pitchFamily="50" charset="-128"/>
              </a:rPr>
              <a:t>※2 </a:t>
            </a:r>
            <a:r>
              <a:rPr lang="ja-JP" altLang="en-US" sz="900">
                <a:solidFill>
                  <a:srgbClr val="000000"/>
                </a:solidFill>
                <a:latin typeface="+mn-ea"/>
                <a:ea typeface="+mn-ea"/>
                <a:cs typeface="Meiryo UI" pitchFamily="50" charset="-128"/>
              </a:rPr>
              <a:t>「</a:t>
            </a:r>
            <a:r>
              <a:rPr lang="en-US" altLang="ja-JP" sz="900">
                <a:solidFill>
                  <a:srgbClr val="000000"/>
                </a:solidFill>
                <a:latin typeface="+mn-ea"/>
                <a:ea typeface="+mn-ea"/>
                <a:cs typeface="Meiryo UI" pitchFamily="50" charset="-128"/>
                <a:hlinkClick r:id="rId4"/>
              </a:rPr>
              <a:t>Steel Science-Based Target-Setting Guidance</a:t>
            </a:r>
            <a:r>
              <a:rPr lang="ja-JP" altLang="en-US" sz="900">
                <a:solidFill>
                  <a:srgbClr val="000000"/>
                </a:solidFill>
                <a:latin typeface="+mn-ea"/>
                <a:ea typeface="+mn-ea"/>
                <a:cs typeface="Meiryo UI" pitchFamily="50" charset="-128"/>
              </a:rPr>
              <a:t>」</a:t>
            </a:r>
            <a:r>
              <a:rPr lang="en-US" altLang="ja-JP" sz="900">
                <a:solidFill>
                  <a:srgbClr val="000000"/>
                </a:solidFill>
                <a:latin typeface="+mn-ea"/>
                <a:ea typeface="+mn-ea"/>
                <a:cs typeface="Meiryo UI" pitchFamily="50" charset="-128"/>
              </a:rPr>
              <a:t>P9</a:t>
            </a:r>
            <a:r>
              <a:rPr lang="ja-JP" altLang="en-US" sz="900">
                <a:solidFill>
                  <a:srgbClr val="000000"/>
                </a:solidFill>
                <a:latin typeface="+mn-ea"/>
                <a:ea typeface="+mn-ea"/>
                <a:cs typeface="Meiryo UI" pitchFamily="50" charset="-128"/>
              </a:rPr>
              <a:t>に定められた基準を満たす企業は、「</a:t>
            </a:r>
            <a:r>
              <a:rPr lang="en-US" altLang="ja-JP" sz="900">
                <a:solidFill>
                  <a:srgbClr val="000000"/>
                </a:solidFill>
                <a:latin typeface="+mn-ea"/>
                <a:ea typeface="+mn-ea"/>
                <a:cs typeface="Meiryo UI" pitchFamily="50" charset="-128"/>
                <a:hlinkClick r:id="rId5"/>
              </a:rPr>
              <a:t>Steel Guidance in Brief</a:t>
            </a:r>
            <a:r>
              <a:rPr lang="ja-JP" altLang="en-US" sz="900">
                <a:solidFill>
                  <a:srgbClr val="000000"/>
                </a:solidFill>
                <a:latin typeface="+mn-ea"/>
                <a:ea typeface="+mn-ea"/>
                <a:cs typeface="Meiryo UI" pitchFamily="50" charset="-128"/>
              </a:rPr>
              <a:t>」 </a:t>
            </a:r>
            <a:r>
              <a:rPr lang="en-US" altLang="ja-JP" sz="900">
                <a:solidFill>
                  <a:srgbClr val="000000"/>
                </a:solidFill>
                <a:latin typeface="+mn-ea"/>
                <a:ea typeface="+mn-ea"/>
                <a:cs typeface="Meiryo UI" pitchFamily="50" charset="-128"/>
              </a:rPr>
              <a:t>P2</a:t>
            </a:r>
            <a:r>
              <a:rPr lang="ja-JP" altLang="en-US" sz="900">
                <a:solidFill>
                  <a:srgbClr val="000000"/>
                </a:solidFill>
                <a:latin typeface="+mn-ea"/>
                <a:ea typeface="+mn-ea"/>
                <a:cs typeface="Meiryo UI" pitchFamily="50" charset="-128"/>
              </a:rPr>
              <a:t>に要約され、同ガイダンス</a:t>
            </a:r>
            <a:r>
              <a:rPr lang="en-US" altLang="ja-JP" sz="900">
                <a:solidFill>
                  <a:srgbClr val="000000"/>
                </a:solidFill>
                <a:latin typeface="+mn-ea"/>
                <a:ea typeface="+mn-ea"/>
                <a:cs typeface="Meiryo UI" pitchFamily="50" charset="-128"/>
              </a:rPr>
              <a:t>P30</a:t>
            </a:r>
            <a:r>
              <a:rPr lang="ja-JP" altLang="en-US" sz="900">
                <a:solidFill>
                  <a:srgbClr val="000000"/>
                </a:solidFill>
                <a:latin typeface="+mn-ea"/>
                <a:ea typeface="+mn-ea"/>
                <a:cs typeface="Meiryo UI" pitchFamily="50" charset="-128"/>
              </a:rPr>
              <a:t>～</a:t>
            </a:r>
            <a:r>
              <a:rPr lang="en-US" altLang="ja-JP" sz="900">
                <a:solidFill>
                  <a:srgbClr val="000000"/>
                </a:solidFill>
                <a:latin typeface="+mn-ea"/>
                <a:ea typeface="+mn-ea"/>
                <a:cs typeface="Meiryo UI" pitchFamily="50" charset="-128"/>
              </a:rPr>
              <a:t>33</a:t>
            </a:r>
            <a:r>
              <a:rPr lang="ja-JP" altLang="en-US" sz="900">
                <a:solidFill>
                  <a:srgbClr val="000000"/>
                </a:solidFill>
                <a:latin typeface="+mn-ea"/>
                <a:ea typeface="+mn-ea"/>
                <a:cs typeface="Meiryo UI" pitchFamily="50" charset="-128"/>
              </a:rPr>
              <a:t>に詳述されているコア・バウンダリー・アプローチを使用しなければならない。</a:t>
            </a:r>
            <a:endParaRPr lang="en-US" altLang="ja-JP" sz="900">
              <a:solidFill>
                <a:srgbClr val="000000"/>
              </a:solidFill>
              <a:latin typeface="+mn-ea"/>
              <a:ea typeface="+mn-ea"/>
              <a:cs typeface="Meiryo UI" pitchFamily="50" charset="-128"/>
            </a:endParaRPr>
          </a:p>
          <a:p>
            <a:pPr defTabSz="844083" eaLnBrk="1" fontAlgn="auto" hangingPunct="1">
              <a:spcBef>
                <a:spcPts val="0"/>
              </a:spcBef>
              <a:spcAft>
                <a:spcPts val="0"/>
              </a:spcAft>
              <a:defRPr/>
            </a:pPr>
            <a:r>
              <a:rPr lang="en-US" altLang="ja-JP" sz="900">
                <a:solidFill>
                  <a:srgbClr val="000000"/>
                </a:solidFill>
                <a:latin typeface="+mn-ea"/>
                <a:ea typeface="+mn-ea"/>
                <a:cs typeface="Meiryo UI" pitchFamily="50" charset="-128"/>
              </a:rPr>
              <a:t>※3 </a:t>
            </a:r>
            <a:r>
              <a:rPr lang="ja-JP" altLang="en-US" sz="900">
                <a:solidFill>
                  <a:srgbClr val="000000"/>
                </a:solidFill>
                <a:latin typeface="+mn-ea"/>
                <a:ea typeface="+mn-ea"/>
                <a:cs typeface="Meiryo UI" pitchFamily="50" charset="-128"/>
              </a:rPr>
              <a:t>セクター別リソースの使用が推奨されているが必須ではない企業は、目標設定にあたり「</a:t>
            </a:r>
            <a:r>
              <a:rPr lang="en-US" altLang="zh-TW" sz="900">
                <a:solidFill>
                  <a:srgbClr val="000000"/>
                </a:solidFill>
                <a:latin typeface="+mn-ea"/>
                <a:ea typeface="+mn-ea"/>
                <a:cs typeface="Meiryo UI" pitchFamily="50" charset="-128"/>
                <a:hlinkClick r:id="rId6"/>
              </a:rPr>
              <a:t>SBTi</a:t>
            </a:r>
            <a:r>
              <a:rPr lang="zh-TW" altLang="en-US" sz="900">
                <a:solidFill>
                  <a:srgbClr val="000000"/>
                </a:solidFill>
                <a:latin typeface="+mn-ea"/>
                <a:ea typeface="+mn-ea"/>
                <a:cs typeface="Meiryo UI" pitchFamily="50" charset="-128"/>
                <a:hlinkClick r:id="rId6"/>
              </a:rPr>
              <a:t>企業短期目標基準</a:t>
            </a:r>
            <a:r>
              <a:rPr lang="ja-JP" altLang="en-US" sz="900">
                <a:solidFill>
                  <a:srgbClr val="000000"/>
                </a:solidFill>
                <a:latin typeface="+mn-ea"/>
                <a:ea typeface="+mn-ea"/>
                <a:cs typeface="Meiryo UI" pitchFamily="50" charset="-128"/>
              </a:rPr>
              <a:t>」または「</a:t>
            </a:r>
            <a:r>
              <a:rPr lang="en-US" altLang="ja-JP" sz="900">
                <a:solidFill>
                  <a:srgbClr val="000000"/>
                </a:solidFill>
                <a:latin typeface="+mn-ea"/>
                <a:ea typeface="+mn-ea"/>
                <a:cs typeface="Meiryo UI" pitchFamily="50" charset="-128"/>
                <a:hlinkClick r:id="rId7"/>
              </a:rPr>
              <a:t>SBTi</a:t>
            </a:r>
            <a:r>
              <a:rPr lang="ja-JP" altLang="en-US" sz="900">
                <a:solidFill>
                  <a:srgbClr val="000000"/>
                </a:solidFill>
                <a:latin typeface="+mn-ea"/>
                <a:ea typeface="+mn-ea"/>
                <a:cs typeface="Meiryo UI" pitchFamily="50" charset="-128"/>
                <a:hlinkClick r:id="rId7"/>
              </a:rPr>
              <a:t>企業ネットゼロ基準</a:t>
            </a:r>
            <a:r>
              <a:rPr lang="ja-JP" altLang="en-US" sz="900">
                <a:solidFill>
                  <a:srgbClr val="000000"/>
                </a:solidFill>
                <a:latin typeface="+mn-ea"/>
                <a:ea typeface="+mn-ea"/>
                <a:cs typeface="Meiryo UI" pitchFamily="50" charset="-128"/>
              </a:rPr>
              <a:t>」を使用することができる。</a:t>
            </a:r>
            <a:endParaRPr lang="en-US" altLang="ja-JP" sz="900">
              <a:solidFill>
                <a:srgbClr val="000000"/>
              </a:solidFill>
              <a:latin typeface="+mn-ea"/>
              <a:ea typeface="+mn-ea"/>
              <a:cs typeface="Meiryo UI" pitchFamily="50" charset="-128"/>
            </a:endParaRPr>
          </a:p>
          <a:p>
            <a:pPr defTabSz="844083" eaLnBrk="1" fontAlgn="auto" hangingPunct="1">
              <a:spcBef>
                <a:spcPts val="0"/>
              </a:spcBef>
              <a:spcAft>
                <a:spcPts val="0"/>
              </a:spcAft>
              <a:defRPr/>
            </a:pPr>
            <a:r>
              <a:rPr lang="en-US" altLang="ja-JP" sz="900">
                <a:solidFill>
                  <a:srgbClr val="000000"/>
                </a:solidFill>
                <a:latin typeface="+mn-ea"/>
                <a:ea typeface="+mn-ea"/>
                <a:cs typeface="Meiryo UI" pitchFamily="50" charset="-128"/>
              </a:rPr>
              <a:t>[</a:t>
            </a:r>
            <a:r>
              <a:rPr lang="ja-JP" altLang="en-US" sz="900">
                <a:solidFill>
                  <a:srgbClr val="000000"/>
                </a:solidFill>
                <a:latin typeface="+mn-ea"/>
                <a:ea typeface="+mn-ea"/>
                <a:cs typeface="Meiryo UI" pitchFamily="50" charset="-128"/>
              </a:rPr>
              <a:t>出所</a:t>
            </a:r>
            <a:r>
              <a:rPr lang="en-US" altLang="ja-JP" sz="900">
                <a:solidFill>
                  <a:srgbClr val="000000"/>
                </a:solidFill>
                <a:latin typeface="+mn-ea"/>
                <a:ea typeface="+mn-ea"/>
                <a:cs typeface="Meiryo UI" pitchFamily="50" charset="-128"/>
              </a:rPr>
              <a:t>] SBTi</a:t>
            </a:r>
            <a:r>
              <a:rPr lang="ja-JP" altLang="en-US" sz="900">
                <a:solidFill>
                  <a:srgbClr val="000000"/>
                </a:solidFill>
                <a:latin typeface="+mn-ea"/>
                <a:ea typeface="+mn-ea"/>
                <a:cs typeface="Meiryo UI" pitchFamily="50" charset="-128"/>
              </a:rPr>
              <a:t>ウェブサイト </a:t>
            </a:r>
            <a:r>
              <a:rPr lang="en-US" altLang="ja-JP" sz="900">
                <a:solidFill>
                  <a:srgbClr val="000000"/>
                </a:solidFill>
                <a:latin typeface="+mn-ea"/>
                <a:ea typeface="+mn-ea"/>
                <a:cs typeface="Meiryo UI" pitchFamily="50" charset="-128"/>
              </a:rPr>
              <a:t>Sector Resources Summary</a:t>
            </a:r>
            <a:r>
              <a:rPr lang="ja-JP" altLang="en-US" sz="900">
                <a:solidFill>
                  <a:srgbClr val="000000"/>
                </a:solidFill>
                <a:latin typeface="+mn-ea"/>
                <a:ea typeface="+mn-ea"/>
                <a:cs typeface="Meiryo UI" pitchFamily="50" charset="-128"/>
              </a:rPr>
              <a:t>（</a:t>
            </a:r>
            <a:r>
              <a:rPr lang="en-US" altLang="ja-JP" sz="900">
                <a:solidFill>
                  <a:srgbClr val="000000"/>
                </a:solidFill>
                <a:latin typeface="+mn-ea"/>
                <a:ea typeface="+mn-ea"/>
                <a:cs typeface="Meiryo UI" pitchFamily="50" charset="-128"/>
                <a:hlinkClick r:id="rId8"/>
              </a:rPr>
              <a:t>https://sciencebasedtargets.org/sector-resources-summary</a:t>
            </a:r>
            <a:r>
              <a:rPr lang="ja-JP" altLang="en-US" sz="900">
                <a:solidFill>
                  <a:srgbClr val="000000"/>
                </a:solidFill>
                <a:latin typeface="+mn-ea"/>
                <a:ea typeface="+mn-ea"/>
                <a:cs typeface="Meiryo UI" pitchFamily="50" charset="-128"/>
              </a:rPr>
              <a:t>）より作成（</a:t>
            </a:r>
            <a:r>
              <a:rPr lang="en-US" altLang="ja-JP" sz="900">
                <a:solidFill>
                  <a:srgbClr val="000000"/>
                </a:solidFill>
                <a:latin typeface="+mn-ea"/>
                <a:ea typeface="+mn-ea"/>
                <a:cs typeface="Meiryo UI" pitchFamily="50" charset="-128"/>
              </a:rPr>
              <a:t>2026</a:t>
            </a:r>
            <a:r>
              <a:rPr lang="ja-JP" altLang="en-US" sz="900">
                <a:solidFill>
                  <a:srgbClr val="000000"/>
                </a:solidFill>
                <a:latin typeface="+mn-ea"/>
                <a:ea typeface="+mn-ea"/>
                <a:cs typeface="Meiryo UI" pitchFamily="50" charset="-128"/>
              </a:rPr>
              <a:t>年</a:t>
            </a:r>
            <a:r>
              <a:rPr lang="en-US" altLang="ja-JP" sz="900">
                <a:solidFill>
                  <a:srgbClr val="000000"/>
                </a:solidFill>
                <a:latin typeface="+mn-ea"/>
                <a:ea typeface="+mn-ea"/>
                <a:cs typeface="Meiryo UI" pitchFamily="50" charset="-128"/>
              </a:rPr>
              <a:t>5</a:t>
            </a:r>
            <a:r>
              <a:rPr lang="ja-JP" altLang="en-US" sz="900">
                <a:solidFill>
                  <a:srgbClr val="000000"/>
                </a:solidFill>
                <a:latin typeface="+mn-ea"/>
                <a:ea typeface="+mn-ea"/>
                <a:cs typeface="Meiryo UI" pitchFamily="50" charset="-128"/>
              </a:rPr>
              <a:t>月</a:t>
            </a:r>
            <a:r>
              <a:rPr lang="en-US" altLang="ja-JP" sz="900">
                <a:solidFill>
                  <a:srgbClr val="000000"/>
                </a:solidFill>
                <a:latin typeface="+mn-ea"/>
                <a:ea typeface="+mn-ea"/>
                <a:cs typeface="Meiryo UI" pitchFamily="50" charset="-128"/>
              </a:rPr>
              <a:t>11</a:t>
            </a:r>
            <a:r>
              <a:rPr lang="ja-JP" altLang="en-US" sz="900">
                <a:solidFill>
                  <a:srgbClr val="000000"/>
                </a:solidFill>
                <a:latin typeface="+mn-ea"/>
                <a:ea typeface="+mn-ea"/>
                <a:cs typeface="Meiryo UI" pitchFamily="50" charset="-128"/>
              </a:rPr>
              <a:t>日現在）</a:t>
            </a:r>
          </a:p>
        </p:txBody>
      </p:sp>
      <p:graphicFrame>
        <p:nvGraphicFramePr>
          <p:cNvPr id="11" name="コンテンツ プレースホルダー 10">
            <a:extLst>
              <a:ext uri="{FF2B5EF4-FFF2-40B4-BE49-F238E27FC236}">
                <a16:creationId xmlns:a16="http://schemas.microsoft.com/office/drawing/2014/main" id="{389BC1DC-8EFE-5050-565C-4A1981451658}"/>
              </a:ext>
            </a:extLst>
          </p:cNvPr>
          <p:cNvGraphicFramePr>
            <a:graphicFrameLocks noGrp="1"/>
          </p:cNvGraphicFramePr>
          <p:nvPr>
            <p:ph sz="quarter" idx="12"/>
            <p:extLst>
              <p:ext uri="{D42A27DB-BD31-4B8C-83A1-F6EECF244321}">
                <p14:modId xmlns:p14="http://schemas.microsoft.com/office/powerpoint/2010/main" val="1396760829"/>
              </p:ext>
            </p:extLst>
          </p:nvPr>
        </p:nvGraphicFramePr>
        <p:xfrm>
          <a:off x="161925" y="1175736"/>
          <a:ext cx="10367960" cy="5303520"/>
        </p:xfrm>
        <a:graphic>
          <a:graphicData uri="http://schemas.openxmlformats.org/drawingml/2006/table">
            <a:tbl>
              <a:tblPr firstRow="1" bandRow="1">
                <a:tableStyleId>{5C22544A-7EE6-4342-B048-85BDC9FD1C3A}</a:tableStyleId>
              </a:tblPr>
              <a:tblGrid>
                <a:gridCol w="1455860">
                  <a:extLst>
                    <a:ext uri="{9D8B030D-6E8A-4147-A177-3AD203B41FA5}">
                      <a16:colId xmlns:a16="http://schemas.microsoft.com/office/drawing/2014/main" val="2424662187"/>
                    </a:ext>
                  </a:extLst>
                </a:gridCol>
                <a:gridCol w="1647929">
                  <a:extLst>
                    <a:ext uri="{9D8B030D-6E8A-4147-A177-3AD203B41FA5}">
                      <a16:colId xmlns:a16="http://schemas.microsoft.com/office/drawing/2014/main" val="3575151233"/>
                    </a:ext>
                  </a:extLst>
                </a:gridCol>
                <a:gridCol w="2170444">
                  <a:extLst>
                    <a:ext uri="{9D8B030D-6E8A-4147-A177-3AD203B41FA5}">
                      <a16:colId xmlns:a16="http://schemas.microsoft.com/office/drawing/2014/main" val="3990869625"/>
                    </a:ext>
                  </a:extLst>
                </a:gridCol>
                <a:gridCol w="3020135">
                  <a:extLst>
                    <a:ext uri="{9D8B030D-6E8A-4147-A177-3AD203B41FA5}">
                      <a16:colId xmlns:a16="http://schemas.microsoft.com/office/drawing/2014/main" val="1373158748"/>
                    </a:ext>
                  </a:extLst>
                </a:gridCol>
                <a:gridCol w="2073592">
                  <a:extLst>
                    <a:ext uri="{9D8B030D-6E8A-4147-A177-3AD203B41FA5}">
                      <a16:colId xmlns:a16="http://schemas.microsoft.com/office/drawing/2014/main" val="3971546672"/>
                    </a:ext>
                  </a:extLst>
                </a:gridCol>
              </a:tblGrid>
              <a:tr h="217898">
                <a:tc>
                  <a:txBody>
                    <a:bodyPr/>
                    <a:lstStyle/>
                    <a:p>
                      <a:r>
                        <a:rPr kumimoji="1" lang="ja-JP" altLang="en-US" sz="1200">
                          <a:solidFill>
                            <a:sysClr val="windowText" lastClr="000000"/>
                          </a:solidFill>
                        </a:rPr>
                        <a:t>セクター</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solidFill>
                      <a:schemeClr val="accent2"/>
                    </a:solidFill>
                  </a:tcPr>
                </a:tc>
                <a:tc>
                  <a:txBody>
                    <a:bodyPr/>
                    <a:lstStyle/>
                    <a:p>
                      <a:r>
                        <a:rPr kumimoji="1" lang="ja-JP" altLang="en-US" sz="1200">
                          <a:solidFill>
                            <a:sysClr val="windowText" lastClr="000000"/>
                          </a:solidFill>
                        </a:rPr>
                        <a:t>サブセクター</a:t>
                      </a:r>
                    </a:p>
                  </a:txBody>
                  <a:tcPr>
                    <a:lnT w="12700" cap="flat" cmpd="sng" algn="ctr">
                      <a:solidFill>
                        <a:schemeClr val="bg1">
                          <a:lumMod val="75000"/>
                        </a:schemeClr>
                      </a:solidFill>
                      <a:prstDash val="solid"/>
                      <a:round/>
                      <a:headEnd type="none" w="med" len="med"/>
                      <a:tailEnd type="none" w="med" len="med"/>
                    </a:lnT>
                    <a:solidFill>
                      <a:schemeClr val="accent2"/>
                    </a:solidFill>
                  </a:tcPr>
                </a:tc>
                <a:tc>
                  <a:txBody>
                    <a:bodyPr/>
                    <a:lstStyle/>
                    <a:p>
                      <a:r>
                        <a:rPr kumimoji="1" lang="ja-JP" altLang="en-US" sz="1200">
                          <a:solidFill>
                            <a:sysClr val="windowText" lastClr="000000"/>
                          </a:solidFill>
                        </a:rPr>
                        <a:t>セクター別リソースの使用要否</a:t>
                      </a:r>
                    </a:p>
                  </a:txBody>
                  <a:tcPr>
                    <a:lnT w="12700" cap="flat" cmpd="sng" algn="ctr">
                      <a:solidFill>
                        <a:schemeClr val="bg1">
                          <a:lumMod val="75000"/>
                        </a:schemeClr>
                      </a:solidFill>
                      <a:prstDash val="solid"/>
                      <a:round/>
                      <a:headEnd type="none" w="med" len="med"/>
                      <a:tailEnd type="none" w="med" len="med"/>
                    </a:lnT>
                    <a:solidFill>
                      <a:schemeClr val="accent2"/>
                    </a:solidFill>
                  </a:tcPr>
                </a:tc>
                <a:tc>
                  <a:txBody>
                    <a:bodyPr/>
                    <a:lstStyle/>
                    <a:p>
                      <a:r>
                        <a:rPr kumimoji="1" lang="ja-JP" altLang="en-US" sz="1200">
                          <a:solidFill>
                            <a:sysClr val="windowText" lastClr="000000"/>
                          </a:solidFill>
                        </a:rPr>
                        <a:t>目標設定に使用するリソース</a:t>
                      </a:r>
                    </a:p>
                  </a:txBody>
                  <a:tcPr>
                    <a:lnT w="12700" cap="flat" cmpd="sng" algn="ctr">
                      <a:solidFill>
                        <a:schemeClr val="bg1">
                          <a:lumMod val="75000"/>
                        </a:schemeClr>
                      </a:solidFill>
                      <a:prstDash val="solid"/>
                      <a:round/>
                      <a:headEnd type="none" w="med" len="med"/>
                      <a:tailEnd type="none" w="med" len="med"/>
                    </a:lnT>
                    <a:solidFill>
                      <a:schemeClr val="accent2"/>
                    </a:solidFill>
                  </a:tcPr>
                </a:tc>
                <a:tc>
                  <a:txBody>
                    <a:bodyPr/>
                    <a:lstStyle/>
                    <a:p>
                      <a:r>
                        <a:rPr kumimoji="1" lang="ja-JP" altLang="en-US" sz="1200">
                          <a:solidFill>
                            <a:sysClr val="windowText" lastClr="000000"/>
                          </a:solidFill>
                        </a:rPr>
                        <a:t>セクター別リソースの状況</a:t>
                      </a: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solidFill>
                      <a:schemeClr val="accent2"/>
                    </a:solidFill>
                  </a:tcPr>
                </a:tc>
                <a:extLst>
                  <a:ext uri="{0D108BD9-81ED-4DB2-BD59-A6C34878D82A}">
                    <a16:rowId xmlns:a16="http://schemas.microsoft.com/office/drawing/2014/main" val="2628335480"/>
                  </a:ext>
                </a:extLst>
              </a:tr>
              <a:tr h="326847">
                <a:tc>
                  <a:txBody>
                    <a:bodyPr/>
                    <a:lstStyle/>
                    <a:p>
                      <a:pPr>
                        <a:buNone/>
                      </a:pPr>
                      <a:r>
                        <a:rPr lang="ja-JP" altLang="en-US" sz="1050">
                          <a:solidFill>
                            <a:sysClr val="windowText" lastClr="000000"/>
                          </a:solidFill>
                          <a:effectLst/>
                        </a:rPr>
                        <a:t>自動車</a:t>
                      </a:r>
                    </a:p>
                  </a:txBody>
                  <a:tcPr anchor="ctr">
                    <a:lnL w="12700" cap="flat" cmpd="sng" algn="ctr">
                      <a:solidFill>
                        <a:schemeClr val="bg1">
                          <a:lumMod val="75000"/>
                        </a:schemeClr>
                      </a:solidFill>
                      <a:prstDash val="solid"/>
                      <a:round/>
                      <a:headEnd type="none" w="med" len="med"/>
                      <a:tailEnd type="none" w="med" len="med"/>
                    </a:lnL>
                    <a:lnB w="12700" cap="flat" cmpd="sng" algn="ctr">
                      <a:solidFill>
                        <a:schemeClr val="bg1">
                          <a:lumMod val="75000"/>
                        </a:schemeClr>
                      </a:solidFill>
                      <a:prstDash val="solid"/>
                      <a:round/>
                      <a:headEnd type="none" w="med" len="med"/>
                      <a:tailEnd type="none" w="med" len="med"/>
                    </a:lnB>
                    <a:solidFill>
                      <a:schemeClr val="accent2">
                        <a:lumMod val="40000"/>
                        <a:lumOff val="60000"/>
                      </a:schemeClr>
                    </a:solidFill>
                  </a:tcPr>
                </a:tc>
                <a:tc>
                  <a:txBody>
                    <a:bodyPr/>
                    <a:lstStyle/>
                    <a:p>
                      <a:pPr>
                        <a:buNone/>
                      </a:pPr>
                      <a:r>
                        <a:rPr lang="ja-JP" altLang="en-US" sz="1050">
                          <a:solidFill>
                            <a:sysClr val="windowText" lastClr="000000"/>
                          </a:solidFill>
                          <a:effectLst/>
                        </a:rPr>
                        <a:t>自動車</a:t>
                      </a:r>
                    </a:p>
                  </a:txBody>
                  <a:tcPr anchor="ctr">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a:buNone/>
                      </a:pPr>
                      <a:r>
                        <a:rPr lang="ja-JP" altLang="en-US" sz="1050">
                          <a:solidFill>
                            <a:sysClr val="windowText" lastClr="000000"/>
                          </a:solidFill>
                          <a:effectLst/>
                        </a:rPr>
                        <a:t>陸上輸送セクター別ガイダンスの使用</a:t>
                      </a:r>
                    </a:p>
                  </a:txBody>
                  <a:tcPr anchor="ctr">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buNone/>
                      </a:pPr>
                      <a:r>
                        <a:rPr lang="en-US" altLang="ja-JP" sz="1050">
                          <a:solidFill>
                            <a:sysClr val="windowText" lastClr="000000"/>
                          </a:solidFill>
                          <a:effectLst/>
                          <a:hlinkClick r:id="rId9">
                            <a:extLst>
                              <a:ext uri="{A12FA001-AC4F-418D-AE19-62706E023703}">
                                <ahyp:hlinkClr xmlns:ahyp="http://schemas.microsoft.com/office/drawing/2018/hyperlinkcolor" val="tx"/>
                              </a:ext>
                            </a:extLst>
                          </a:hlinkClick>
                        </a:rPr>
                        <a:t>Land Transport Science-Based Target-Setting Guidance</a:t>
                      </a:r>
                      <a:endParaRPr lang="ja-JP" altLang="en-US" sz="1050">
                        <a:solidFill>
                          <a:sysClr val="windowText" lastClr="000000"/>
                        </a:solidFill>
                        <a:effectLst/>
                      </a:endParaRPr>
                    </a:p>
                  </a:txBody>
                  <a:tcPr anchor="ctr">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buNone/>
                      </a:pPr>
                      <a:r>
                        <a:rPr lang="zh-TW" altLang="en-US" sz="1050">
                          <a:solidFill>
                            <a:sysClr val="windowText" lastClr="000000"/>
                          </a:solidFill>
                          <a:effectLst/>
                        </a:rPr>
                        <a:t>新基準策定中</a:t>
                      </a:r>
                    </a:p>
                  </a:txBody>
                  <a:tcPr anchor="ctr">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82452581"/>
                  </a:ext>
                </a:extLst>
              </a:tr>
              <a:tr h="326847">
                <a:tc>
                  <a:txBody>
                    <a:bodyPr/>
                    <a:lstStyle/>
                    <a:p>
                      <a:pPr>
                        <a:buNone/>
                      </a:pPr>
                      <a:r>
                        <a:rPr lang="ja-JP" altLang="en-US" sz="1050">
                          <a:solidFill>
                            <a:sysClr val="windowText" lastClr="000000"/>
                          </a:solidFill>
                          <a:effectLst/>
                        </a:rPr>
                        <a:t>化学</a:t>
                      </a:r>
                    </a:p>
                  </a:txBody>
                  <a:tcPr anchor="ct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40000"/>
                        <a:lumOff val="60000"/>
                      </a:schemeClr>
                    </a:solidFill>
                  </a:tcPr>
                </a:tc>
                <a:tc>
                  <a:txBody>
                    <a:bodyPr/>
                    <a:lstStyle/>
                    <a:p>
                      <a:pPr>
                        <a:buNone/>
                      </a:pPr>
                      <a:r>
                        <a:rPr lang="ja-JP" altLang="en-US" sz="1050">
                          <a:solidFill>
                            <a:sysClr val="windowText" lastClr="000000"/>
                          </a:solidFill>
                          <a:effectLst/>
                        </a:rPr>
                        <a:t>化学</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a:buNone/>
                      </a:pPr>
                      <a:r>
                        <a:rPr lang="ja-JP" altLang="en-US" sz="1050">
                          <a:solidFill>
                            <a:sysClr val="windowText" lastClr="000000"/>
                          </a:solidFill>
                          <a:effectLst/>
                        </a:rPr>
                        <a:t>要件を満たす企業に対して必須</a:t>
                      </a:r>
                      <a:r>
                        <a:rPr lang="en-US" altLang="ja-JP" sz="1050" baseline="30000">
                          <a:solidFill>
                            <a:sysClr val="windowText" lastClr="000000"/>
                          </a:solidFill>
                          <a:effectLst/>
                        </a:rPr>
                        <a:t>※1</a:t>
                      </a:r>
                      <a:endParaRPr lang="ja-JP" altLang="en-US" sz="1050" baseline="30000">
                        <a:solidFill>
                          <a:sysClr val="windowText" lastClr="000000"/>
                        </a:solidFill>
                        <a:effectLst/>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buNone/>
                      </a:pPr>
                      <a:r>
                        <a:rPr lang="en-US" altLang="ja-JP" sz="1050">
                          <a:solidFill>
                            <a:sysClr val="windowText" lastClr="000000"/>
                          </a:solidFill>
                          <a:effectLst/>
                          <a:hlinkClick r:id="rId10">
                            <a:extLst>
                              <a:ext uri="{A12FA001-AC4F-418D-AE19-62706E023703}">
                                <ahyp:hlinkClr xmlns:ahyp="http://schemas.microsoft.com/office/drawing/2018/hyperlinkcolor" val="tx"/>
                              </a:ext>
                            </a:extLst>
                          </a:hlinkClick>
                        </a:rPr>
                        <a:t>Chemical Sector Pathways and Implementation Criteria</a:t>
                      </a:r>
                      <a:endParaRPr lang="ja-JP" altLang="en-US" sz="1050">
                        <a:solidFill>
                          <a:sysClr val="windowText" lastClr="000000"/>
                        </a:solidFill>
                        <a:effectLst/>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buNone/>
                      </a:pPr>
                      <a:r>
                        <a:rPr lang="ja-JP" altLang="en-US" sz="1050">
                          <a:solidFill>
                            <a:sysClr val="windowText" lastClr="000000"/>
                          </a:solidFill>
                          <a:effectLst/>
                        </a:rPr>
                        <a:t>公表済：</a:t>
                      </a:r>
                      <a:r>
                        <a:rPr lang="en-US" altLang="ja-JP" sz="1050">
                          <a:solidFill>
                            <a:sysClr val="windowText" lastClr="000000"/>
                          </a:solidFill>
                          <a:effectLst/>
                        </a:rPr>
                        <a:t>12</a:t>
                      </a:r>
                      <a:r>
                        <a:rPr lang="ja-JP" altLang="en-US" sz="1050">
                          <a:solidFill>
                            <a:sysClr val="windowText" lastClr="000000"/>
                          </a:solidFill>
                          <a:effectLst/>
                        </a:rPr>
                        <a:t>月</a:t>
                      </a:r>
                      <a:r>
                        <a:rPr lang="en-US" altLang="ja-JP" sz="1050">
                          <a:solidFill>
                            <a:sysClr val="windowText" lastClr="000000"/>
                          </a:solidFill>
                          <a:effectLst/>
                        </a:rPr>
                        <a:t>25</a:t>
                      </a:r>
                      <a:r>
                        <a:rPr lang="ja-JP" altLang="en-US" sz="1050">
                          <a:solidFill>
                            <a:sysClr val="windowText" lastClr="000000"/>
                          </a:solidFill>
                          <a:effectLst/>
                        </a:rPr>
                        <a:t>日</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34448950"/>
                  </a:ext>
                </a:extLst>
              </a:tr>
              <a:tr h="326847">
                <a:tc>
                  <a:txBody>
                    <a:bodyPr/>
                    <a:lstStyle/>
                    <a:p>
                      <a:pPr>
                        <a:buNone/>
                      </a:pPr>
                      <a:r>
                        <a:rPr lang="zh-TW" altLang="en-US" sz="1050">
                          <a:solidFill>
                            <a:sysClr val="windowText" lastClr="000000"/>
                          </a:solidFill>
                          <a:effectLst/>
                        </a:rPr>
                        <a:t>輸送（陸上）</a:t>
                      </a:r>
                    </a:p>
                  </a:txBody>
                  <a:tcPr anchor="ct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40000"/>
                        <a:lumOff val="60000"/>
                      </a:schemeClr>
                    </a:solidFill>
                  </a:tcPr>
                </a:tc>
                <a:tc>
                  <a:txBody>
                    <a:bodyPr/>
                    <a:lstStyle/>
                    <a:p>
                      <a:pPr>
                        <a:buNone/>
                      </a:pPr>
                      <a:r>
                        <a:rPr lang="ja-JP" altLang="en-US" sz="1050">
                          <a:solidFill>
                            <a:sysClr val="windowText" lastClr="000000"/>
                          </a:solidFill>
                          <a:effectLst/>
                        </a:rPr>
                        <a:t>陸上輸送</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a:buNone/>
                      </a:pPr>
                      <a:r>
                        <a:rPr lang="ja-JP" altLang="en-US" sz="1050">
                          <a:solidFill>
                            <a:sysClr val="windowText" lastClr="000000"/>
                          </a:solidFill>
                          <a:effectLst/>
                        </a:rPr>
                        <a:t>要件を満たす企業に対して必須</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buNone/>
                      </a:pPr>
                      <a:r>
                        <a:rPr lang="en-US" altLang="ja-JP" sz="1050">
                          <a:solidFill>
                            <a:sysClr val="windowText" lastClr="000000"/>
                          </a:solidFill>
                          <a:effectLst/>
                          <a:hlinkClick r:id="rId9">
                            <a:extLst>
                              <a:ext uri="{A12FA001-AC4F-418D-AE19-62706E023703}">
                                <ahyp:hlinkClr xmlns:ahyp="http://schemas.microsoft.com/office/drawing/2018/hyperlinkcolor" val="tx"/>
                              </a:ext>
                            </a:extLst>
                          </a:hlinkClick>
                        </a:rPr>
                        <a:t>Land Transport Science-Based Target-Setting Guidance</a:t>
                      </a:r>
                      <a:endParaRPr lang="ja-JP" altLang="en-US" sz="1050">
                        <a:solidFill>
                          <a:sysClr val="windowText" lastClr="000000"/>
                        </a:solidFill>
                        <a:effectLst/>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buNone/>
                      </a:pPr>
                      <a:r>
                        <a:rPr lang="ja-JP" altLang="en-US" sz="1050">
                          <a:solidFill>
                            <a:sysClr val="windowText" lastClr="000000"/>
                          </a:solidFill>
                          <a:effectLst/>
                        </a:rPr>
                        <a:t>公表済：</a:t>
                      </a:r>
                      <a:r>
                        <a:rPr lang="en-US" altLang="ja-JP" sz="1050">
                          <a:solidFill>
                            <a:sysClr val="windowText" lastClr="000000"/>
                          </a:solidFill>
                          <a:effectLst/>
                        </a:rPr>
                        <a:t>10</a:t>
                      </a:r>
                      <a:r>
                        <a:rPr lang="ja-JP" altLang="en-US" sz="1050">
                          <a:solidFill>
                            <a:sysClr val="windowText" lastClr="000000"/>
                          </a:solidFill>
                          <a:effectLst/>
                        </a:rPr>
                        <a:t>月</a:t>
                      </a:r>
                      <a:r>
                        <a:rPr lang="en-US" altLang="ja-JP" sz="1050">
                          <a:solidFill>
                            <a:sysClr val="windowText" lastClr="000000"/>
                          </a:solidFill>
                          <a:effectLst/>
                        </a:rPr>
                        <a:t>24</a:t>
                      </a:r>
                      <a:r>
                        <a:rPr lang="ja-JP" altLang="en-US" sz="1050">
                          <a:solidFill>
                            <a:sysClr val="windowText" lastClr="000000"/>
                          </a:solidFill>
                          <a:effectLst/>
                        </a:rPr>
                        <a:t>日</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15592181"/>
                  </a:ext>
                </a:extLst>
              </a:tr>
              <a:tr h="326847">
                <a:tc>
                  <a:txBody>
                    <a:bodyPr/>
                    <a:lstStyle/>
                    <a:p>
                      <a:pPr>
                        <a:buNone/>
                      </a:pPr>
                      <a:r>
                        <a:rPr lang="ja-JP" altLang="en-US" sz="1050">
                          <a:solidFill>
                            <a:sysClr val="windowText" lastClr="000000"/>
                          </a:solidFill>
                          <a:effectLst/>
                        </a:rPr>
                        <a:t>電力</a:t>
                      </a:r>
                    </a:p>
                  </a:txBody>
                  <a:tcPr anchor="ct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40000"/>
                        <a:lumOff val="60000"/>
                      </a:schemeClr>
                    </a:solidFill>
                  </a:tcPr>
                </a:tc>
                <a:tc>
                  <a:txBody>
                    <a:bodyPr/>
                    <a:lstStyle/>
                    <a:p>
                      <a:pPr>
                        <a:buNone/>
                      </a:pPr>
                      <a:r>
                        <a:rPr lang="ja-JP" altLang="en-US" sz="1050">
                          <a:solidFill>
                            <a:sysClr val="windowText" lastClr="000000"/>
                          </a:solidFill>
                          <a:effectLst/>
                        </a:rPr>
                        <a:t>電力</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a:buNone/>
                      </a:pPr>
                      <a:r>
                        <a:rPr lang="ja-JP" altLang="en-US" sz="1050">
                          <a:solidFill>
                            <a:sysClr val="windowText" lastClr="000000"/>
                          </a:solidFill>
                          <a:effectLst/>
                        </a:rPr>
                        <a:t>要件を満たす企業に対して必須</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buNone/>
                      </a:pPr>
                      <a:r>
                        <a:rPr lang="en-US" altLang="ja-JP" sz="1050">
                          <a:solidFill>
                            <a:sysClr val="windowText" lastClr="000000"/>
                          </a:solidFill>
                          <a:effectLst/>
                          <a:hlinkClick r:id="rId11">
                            <a:extLst>
                              <a:ext uri="{A12FA001-AC4F-418D-AE19-62706E023703}">
                                <ahyp:hlinkClr xmlns:ahyp="http://schemas.microsoft.com/office/drawing/2018/hyperlinkcolor" val="tx"/>
                              </a:ext>
                            </a:extLst>
                          </a:hlinkClick>
                        </a:rPr>
                        <a:t>Quick Start Guide for Electric Utilities</a:t>
                      </a:r>
                      <a:endParaRPr lang="ja-JP" altLang="en-US" sz="1050">
                        <a:solidFill>
                          <a:sysClr val="windowText" lastClr="000000"/>
                        </a:solidFill>
                        <a:effectLst/>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buNone/>
                      </a:pPr>
                      <a:r>
                        <a:rPr lang="ja-JP" altLang="en-US" sz="1050">
                          <a:solidFill>
                            <a:sysClr val="windowText" lastClr="000000"/>
                          </a:solidFill>
                          <a:effectLst/>
                        </a:rPr>
                        <a:t>公表済：</a:t>
                      </a:r>
                      <a:r>
                        <a:rPr lang="en-US" altLang="ja-JP" sz="1050">
                          <a:solidFill>
                            <a:sysClr val="windowText" lastClr="000000"/>
                          </a:solidFill>
                          <a:effectLst/>
                        </a:rPr>
                        <a:t>6</a:t>
                      </a:r>
                      <a:r>
                        <a:rPr lang="ja-JP" altLang="en-US" sz="1050">
                          <a:solidFill>
                            <a:sysClr val="windowText" lastClr="000000"/>
                          </a:solidFill>
                          <a:effectLst/>
                        </a:rPr>
                        <a:t>月</a:t>
                      </a:r>
                      <a:r>
                        <a:rPr lang="en-US" altLang="ja-JP" sz="1050">
                          <a:solidFill>
                            <a:sysClr val="windowText" lastClr="000000"/>
                          </a:solidFill>
                          <a:effectLst/>
                        </a:rPr>
                        <a:t>20</a:t>
                      </a:r>
                      <a:r>
                        <a:rPr lang="ja-JP" altLang="en-US" sz="1050">
                          <a:solidFill>
                            <a:sysClr val="windowText" lastClr="000000"/>
                          </a:solidFill>
                          <a:effectLst/>
                        </a:rPr>
                        <a:t>日（更新版策定中）</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28421033"/>
                  </a:ext>
                </a:extLst>
              </a:tr>
              <a:tr h="217327">
                <a:tc>
                  <a:txBody>
                    <a:bodyPr/>
                    <a:lstStyle/>
                    <a:p>
                      <a:pPr>
                        <a:buNone/>
                      </a:pPr>
                      <a:r>
                        <a:rPr lang="ja-JP" altLang="en-US" sz="1050">
                          <a:solidFill>
                            <a:sysClr val="windowText" lastClr="000000"/>
                          </a:solidFill>
                          <a:effectLst/>
                        </a:rPr>
                        <a:t>金融機関</a:t>
                      </a:r>
                    </a:p>
                  </a:txBody>
                  <a:tcPr anchor="ct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40000"/>
                        <a:lumOff val="60000"/>
                      </a:schemeClr>
                    </a:solidFill>
                  </a:tcPr>
                </a:tc>
                <a:tc>
                  <a:txBody>
                    <a:bodyPr/>
                    <a:lstStyle/>
                    <a:p>
                      <a:pPr>
                        <a:buNone/>
                      </a:pPr>
                      <a:r>
                        <a:rPr lang="ja-JP" altLang="en-US" sz="1050">
                          <a:solidFill>
                            <a:sysClr val="windowText" lastClr="000000"/>
                          </a:solidFill>
                          <a:effectLst/>
                        </a:rPr>
                        <a:t>金融機関（ネットゼロ）</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a:buNone/>
                      </a:pPr>
                      <a:r>
                        <a:rPr lang="ja-JP" altLang="en-US" sz="1050">
                          <a:solidFill>
                            <a:sysClr val="windowText" lastClr="000000"/>
                          </a:solidFill>
                          <a:effectLst/>
                        </a:rPr>
                        <a:t>要件を満たす企業に対して必須</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buNone/>
                      </a:pPr>
                      <a:r>
                        <a:rPr lang="en-US" altLang="ja-JP" sz="1050">
                          <a:solidFill>
                            <a:sysClr val="windowText" lastClr="000000"/>
                          </a:solidFill>
                          <a:effectLst/>
                          <a:hlinkClick r:id="rId12">
                            <a:extLst>
                              <a:ext uri="{A12FA001-AC4F-418D-AE19-62706E023703}">
                                <ahyp:hlinkClr xmlns:ahyp="http://schemas.microsoft.com/office/drawing/2018/hyperlinkcolor" val="tx"/>
                              </a:ext>
                            </a:extLst>
                          </a:hlinkClick>
                        </a:rPr>
                        <a:t>Financial Institutions’ Net-Zero Standard</a:t>
                      </a:r>
                      <a:endParaRPr lang="ja-JP" altLang="en-US" sz="1050">
                        <a:solidFill>
                          <a:sysClr val="windowText" lastClr="000000"/>
                        </a:solidFill>
                        <a:effectLst/>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buNone/>
                      </a:pPr>
                      <a:r>
                        <a:rPr lang="ja-JP" altLang="en-US" sz="1050">
                          <a:solidFill>
                            <a:sysClr val="windowText" lastClr="000000"/>
                          </a:solidFill>
                          <a:effectLst/>
                        </a:rPr>
                        <a:t>公表済：</a:t>
                      </a:r>
                      <a:r>
                        <a:rPr lang="en-US" altLang="ja-JP" sz="1050">
                          <a:solidFill>
                            <a:sysClr val="windowText" lastClr="000000"/>
                          </a:solidFill>
                          <a:effectLst/>
                        </a:rPr>
                        <a:t>7</a:t>
                      </a:r>
                      <a:r>
                        <a:rPr lang="ja-JP" altLang="en-US" sz="1050">
                          <a:solidFill>
                            <a:sysClr val="windowText" lastClr="000000"/>
                          </a:solidFill>
                          <a:effectLst/>
                        </a:rPr>
                        <a:t>月</a:t>
                      </a:r>
                      <a:r>
                        <a:rPr lang="en-US" altLang="ja-JP" sz="1050">
                          <a:solidFill>
                            <a:sysClr val="windowText" lastClr="000000"/>
                          </a:solidFill>
                          <a:effectLst/>
                        </a:rPr>
                        <a:t>25</a:t>
                      </a:r>
                      <a:r>
                        <a:rPr lang="ja-JP" altLang="en-US" sz="1050">
                          <a:solidFill>
                            <a:sysClr val="windowText" lastClr="000000"/>
                          </a:solidFill>
                          <a:effectLst/>
                        </a:rPr>
                        <a:t>日</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82265068"/>
                  </a:ext>
                </a:extLst>
              </a:tr>
              <a:tr h="326847">
                <a:tc>
                  <a:txBody>
                    <a:bodyPr/>
                    <a:lstStyle/>
                    <a:p>
                      <a:pPr>
                        <a:buNone/>
                      </a:pPr>
                      <a:r>
                        <a:rPr lang="ja-JP" altLang="en-US" sz="1050">
                          <a:solidFill>
                            <a:sysClr val="windowText" lastClr="000000"/>
                          </a:solidFill>
                          <a:effectLst/>
                        </a:rPr>
                        <a:t>金融機関</a:t>
                      </a:r>
                    </a:p>
                  </a:txBody>
                  <a:tcPr anchor="ct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40000"/>
                        <a:lumOff val="60000"/>
                      </a:schemeClr>
                    </a:solidFill>
                  </a:tcPr>
                </a:tc>
                <a:tc>
                  <a:txBody>
                    <a:bodyPr/>
                    <a:lstStyle/>
                    <a:p>
                      <a:pPr>
                        <a:buNone/>
                      </a:pPr>
                      <a:r>
                        <a:rPr lang="zh-TW" altLang="en-US" sz="1050">
                          <a:solidFill>
                            <a:sysClr val="windowText" lastClr="000000"/>
                          </a:solidFill>
                          <a:effectLst/>
                        </a:rPr>
                        <a:t>金融機関（短期目標）</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a:buNone/>
                      </a:pPr>
                      <a:r>
                        <a:rPr lang="ja-JP" altLang="en-US" sz="1050">
                          <a:solidFill>
                            <a:sysClr val="windowText" lastClr="000000"/>
                          </a:solidFill>
                          <a:effectLst/>
                        </a:rPr>
                        <a:t>要件を満たす企業に対して必須</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buNone/>
                      </a:pPr>
                      <a:r>
                        <a:rPr lang="en-US" altLang="ja-JP" sz="1050">
                          <a:solidFill>
                            <a:sysClr val="windowText" lastClr="000000"/>
                          </a:solidFill>
                          <a:effectLst/>
                          <a:hlinkClick r:id="rId13">
                            <a:extLst>
                              <a:ext uri="{A12FA001-AC4F-418D-AE19-62706E023703}">
                                <ahyp:hlinkClr xmlns:ahyp="http://schemas.microsoft.com/office/drawing/2018/hyperlinkcolor" val="tx"/>
                              </a:ext>
                            </a:extLst>
                          </a:hlinkClick>
                        </a:rPr>
                        <a:t>Financial Institutions’ Near-Term Criteria</a:t>
                      </a:r>
                      <a:endParaRPr lang="ja-JP" altLang="en-US" sz="1050">
                        <a:solidFill>
                          <a:sysClr val="windowText" lastClr="000000"/>
                        </a:solidFill>
                        <a:effectLst/>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buNone/>
                      </a:pPr>
                      <a:r>
                        <a:rPr lang="ja-JP" altLang="en-US" sz="1050">
                          <a:solidFill>
                            <a:sysClr val="windowText" lastClr="000000"/>
                          </a:solidFill>
                          <a:effectLst/>
                        </a:rPr>
                        <a:t>公表済：</a:t>
                      </a:r>
                      <a:r>
                        <a:rPr lang="en-US" altLang="ja-JP" sz="1050">
                          <a:solidFill>
                            <a:sysClr val="windowText" lastClr="000000"/>
                          </a:solidFill>
                          <a:effectLst/>
                        </a:rPr>
                        <a:t>4</a:t>
                      </a:r>
                      <a:r>
                        <a:rPr lang="ja-JP" altLang="en-US" sz="1050">
                          <a:solidFill>
                            <a:sysClr val="windowText" lastClr="000000"/>
                          </a:solidFill>
                          <a:effectLst/>
                        </a:rPr>
                        <a:t>月</a:t>
                      </a:r>
                      <a:r>
                        <a:rPr lang="en-US" altLang="ja-JP" sz="1050">
                          <a:solidFill>
                            <a:sysClr val="windowText" lastClr="000000"/>
                          </a:solidFill>
                          <a:effectLst/>
                        </a:rPr>
                        <a:t>22</a:t>
                      </a:r>
                      <a:r>
                        <a:rPr lang="ja-JP" altLang="en-US" sz="1050">
                          <a:solidFill>
                            <a:sysClr val="windowText" lastClr="000000"/>
                          </a:solidFill>
                          <a:effectLst/>
                        </a:rPr>
                        <a:t>日（更新：</a:t>
                      </a:r>
                      <a:r>
                        <a:rPr lang="en-US" altLang="ja-JP" sz="1050">
                          <a:solidFill>
                            <a:sysClr val="windowText" lastClr="000000"/>
                          </a:solidFill>
                          <a:effectLst/>
                        </a:rPr>
                        <a:t>5</a:t>
                      </a:r>
                      <a:r>
                        <a:rPr lang="ja-JP" altLang="en-US" sz="1050">
                          <a:solidFill>
                            <a:sysClr val="windowText" lastClr="000000"/>
                          </a:solidFill>
                          <a:effectLst/>
                        </a:rPr>
                        <a:t>月</a:t>
                      </a:r>
                      <a:r>
                        <a:rPr lang="en-US" altLang="ja-JP" sz="1050">
                          <a:solidFill>
                            <a:sysClr val="windowText" lastClr="000000"/>
                          </a:solidFill>
                          <a:effectLst/>
                        </a:rPr>
                        <a:t>24</a:t>
                      </a:r>
                      <a:r>
                        <a:rPr lang="ja-JP" altLang="en-US" sz="1050">
                          <a:solidFill>
                            <a:sysClr val="windowText" lastClr="000000"/>
                          </a:solidFill>
                          <a:effectLst/>
                        </a:rPr>
                        <a:t>日、</a:t>
                      </a:r>
                      <a:r>
                        <a:rPr lang="en-US" sz="1050">
                          <a:solidFill>
                            <a:sysClr val="windowText" lastClr="000000"/>
                          </a:solidFill>
                          <a:effectLst/>
                        </a:rPr>
                        <a:t>V2.0）</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22180092"/>
                  </a:ext>
                </a:extLst>
              </a:tr>
              <a:tr h="326847">
                <a:tc>
                  <a:txBody>
                    <a:bodyPr/>
                    <a:lstStyle/>
                    <a:p>
                      <a:pPr>
                        <a:buNone/>
                      </a:pPr>
                      <a:r>
                        <a:rPr lang="ja-JP" altLang="en-US" sz="1050">
                          <a:solidFill>
                            <a:sysClr val="windowText" lastClr="000000"/>
                          </a:solidFill>
                          <a:effectLst/>
                        </a:rPr>
                        <a:t>森林・土地・農業</a:t>
                      </a:r>
                    </a:p>
                  </a:txBody>
                  <a:tcPr anchor="ct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40000"/>
                        <a:lumOff val="60000"/>
                      </a:schemeClr>
                    </a:solidFill>
                  </a:tcPr>
                </a:tc>
                <a:tc>
                  <a:txBody>
                    <a:bodyPr/>
                    <a:lstStyle/>
                    <a:p>
                      <a:pPr>
                        <a:buNone/>
                      </a:pPr>
                      <a:r>
                        <a:rPr lang="ja-JP" altLang="en-US" sz="1050">
                          <a:solidFill>
                            <a:sysClr val="windowText" lastClr="000000"/>
                          </a:solidFill>
                          <a:effectLst/>
                        </a:rPr>
                        <a:t>森林・土地・農業（</a:t>
                      </a:r>
                      <a:r>
                        <a:rPr lang="en-US" altLang="ja-JP" sz="1050">
                          <a:solidFill>
                            <a:sysClr val="windowText" lastClr="000000"/>
                          </a:solidFill>
                          <a:effectLst/>
                        </a:rPr>
                        <a:t>FLAG</a:t>
                      </a:r>
                      <a:r>
                        <a:rPr lang="ja-JP" altLang="en-US" sz="1050">
                          <a:solidFill>
                            <a:sysClr val="windowText" lastClr="000000"/>
                          </a:solidFill>
                          <a:effectLst/>
                        </a:rPr>
                        <a:t>）</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a:buNone/>
                      </a:pPr>
                      <a:r>
                        <a:rPr lang="ja-JP" altLang="en-US" sz="1050">
                          <a:solidFill>
                            <a:sysClr val="windowText" lastClr="000000"/>
                          </a:solidFill>
                          <a:effectLst/>
                        </a:rPr>
                        <a:t>要件を満たす企業に対して必須</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buNone/>
                      </a:pPr>
                      <a:r>
                        <a:rPr lang="en-US" altLang="ja-JP" sz="1050">
                          <a:solidFill>
                            <a:sysClr val="windowText" lastClr="000000"/>
                          </a:solidFill>
                          <a:effectLst/>
                          <a:hlinkClick r:id="rId14">
                            <a:extLst>
                              <a:ext uri="{A12FA001-AC4F-418D-AE19-62706E023703}">
                                <ahyp:hlinkClr xmlns:ahyp="http://schemas.microsoft.com/office/drawing/2018/hyperlinkcolor" val="tx"/>
                              </a:ext>
                            </a:extLst>
                          </a:hlinkClick>
                        </a:rPr>
                        <a:t>Forest, Land and Agriculture Science-Based Target-Setting Guidance</a:t>
                      </a:r>
                      <a:endParaRPr lang="ja-JP" altLang="en-US" sz="1050">
                        <a:solidFill>
                          <a:sysClr val="windowText" lastClr="000000"/>
                        </a:solidFill>
                        <a:effectLst/>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buNone/>
                      </a:pPr>
                      <a:r>
                        <a:rPr lang="ja-JP" altLang="en-US" sz="1050">
                          <a:solidFill>
                            <a:sysClr val="windowText" lastClr="000000"/>
                          </a:solidFill>
                          <a:effectLst/>
                        </a:rPr>
                        <a:t>公表済：</a:t>
                      </a:r>
                      <a:r>
                        <a:rPr lang="en-US" altLang="ja-JP" sz="1050">
                          <a:solidFill>
                            <a:sysClr val="windowText" lastClr="000000"/>
                          </a:solidFill>
                          <a:effectLst/>
                        </a:rPr>
                        <a:t>9</a:t>
                      </a:r>
                      <a:r>
                        <a:rPr lang="ja-JP" altLang="en-US" sz="1050">
                          <a:solidFill>
                            <a:sysClr val="windowText" lastClr="000000"/>
                          </a:solidFill>
                          <a:effectLst/>
                        </a:rPr>
                        <a:t>月</a:t>
                      </a:r>
                      <a:r>
                        <a:rPr lang="en-US" altLang="ja-JP" sz="1050">
                          <a:solidFill>
                            <a:sysClr val="windowText" lastClr="000000"/>
                          </a:solidFill>
                          <a:effectLst/>
                        </a:rPr>
                        <a:t>22</a:t>
                      </a:r>
                      <a:r>
                        <a:rPr lang="ja-JP" altLang="en-US" sz="1050">
                          <a:solidFill>
                            <a:sysClr val="windowText" lastClr="000000"/>
                          </a:solidFill>
                          <a:effectLst/>
                        </a:rPr>
                        <a:t>日（更新：</a:t>
                      </a:r>
                      <a:r>
                        <a:rPr lang="en-US" altLang="ja-JP" sz="1050">
                          <a:solidFill>
                            <a:sysClr val="windowText" lastClr="000000"/>
                          </a:solidFill>
                          <a:effectLst/>
                        </a:rPr>
                        <a:t>12</a:t>
                      </a:r>
                      <a:r>
                        <a:rPr lang="ja-JP" altLang="en-US" sz="1050">
                          <a:solidFill>
                            <a:sysClr val="windowText" lastClr="000000"/>
                          </a:solidFill>
                          <a:effectLst/>
                        </a:rPr>
                        <a:t>月</a:t>
                      </a:r>
                      <a:r>
                        <a:rPr lang="en-US" altLang="ja-JP" sz="1050">
                          <a:solidFill>
                            <a:sysClr val="windowText" lastClr="000000"/>
                          </a:solidFill>
                          <a:effectLst/>
                        </a:rPr>
                        <a:t>23</a:t>
                      </a:r>
                      <a:r>
                        <a:rPr lang="ja-JP" altLang="en-US" sz="1050">
                          <a:solidFill>
                            <a:sysClr val="windowText" lastClr="000000"/>
                          </a:solidFill>
                          <a:effectLst/>
                        </a:rPr>
                        <a:t>日、</a:t>
                      </a:r>
                      <a:r>
                        <a:rPr lang="en-US" sz="1050">
                          <a:solidFill>
                            <a:sysClr val="windowText" lastClr="000000"/>
                          </a:solidFill>
                          <a:effectLst/>
                        </a:rPr>
                        <a:t>V1.1）</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00038447"/>
                  </a:ext>
                </a:extLst>
              </a:tr>
              <a:tr h="326847">
                <a:tc>
                  <a:txBody>
                    <a:bodyPr/>
                    <a:lstStyle/>
                    <a:p>
                      <a:pPr>
                        <a:buNone/>
                      </a:pPr>
                      <a:r>
                        <a:rPr lang="ja-JP" altLang="en-US" sz="1050">
                          <a:solidFill>
                            <a:sysClr val="windowText" lastClr="000000"/>
                          </a:solidFill>
                          <a:effectLst/>
                        </a:rPr>
                        <a:t>建築環境</a:t>
                      </a:r>
                    </a:p>
                  </a:txBody>
                  <a:tcPr anchor="ct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40000"/>
                        <a:lumOff val="60000"/>
                      </a:schemeClr>
                    </a:solidFill>
                  </a:tcPr>
                </a:tc>
                <a:tc>
                  <a:txBody>
                    <a:bodyPr/>
                    <a:lstStyle/>
                    <a:p>
                      <a:pPr>
                        <a:buNone/>
                      </a:pPr>
                      <a:r>
                        <a:rPr lang="ja-JP" altLang="en-US" sz="1050">
                          <a:solidFill>
                            <a:sysClr val="windowText" lastClr="000000"/>
                          </a:solidFill>
                          <a:effectLst/>
                        </a:rPr>
                        <a:t>建築物</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a:buNone/>
                      </a:pPr>
                      <a:r>
                        <a:rPr lang="ja-JP" altLang="en-US" sz="1050">
                          <a:solidFill>
                            <a:sysClr val="windowText" lastClr="000000"/>
                          </a:solidFill>
                          <a:effectLst/>
                        </a:rPr>
                        <a:t>要件を満たす企業に対して必須</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buNone/>
                      </a:pPr>
                      <a:r>
                        <a:rPr lang="en-US" altLang="ja-JP" sz="1050">
                          <a:solidFill>
                            <a:sysClr val="windowText" lastClr="000000"/>
                          </a:solidFill>
                          <a:effectLst/>
                          <a:hlinkClick r:id="rId15">
                            <a:extLst>
                              <a:ext uri="{A12FA001-AC4F-418D-AE19-62706E023703}">
                                <ahyp:hlinkClr xmlns:ahyp="http://schemas.microsoft.com/office/drawing/2018/hyperlinkcolor" val="tx"/>
                              </a:ext>
                            </a:extLst>
                          </a:hlinkClick>
                        </a:rPr>
                        <a:t>Buildings Sector Science-Based Target-Setting Criteria</a:t>
                      </a:r>
                      <a:endParaRPr lang="ja-JP" altLang="en-US" sz="1050">
                        <a:solidFill>
                          <a:sysClr val="windowText" lastClr="000000"/>
                        </a:solidFill>
                        <a:effectLst/>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buNone/>
                      </a:pPr>
                      <a:r>
                        <a:rPr lang="ja-JP" altLang="en-US" sz="1050">
                          <a:solidFill>
                            <a:sysClr val="windowText" lastClr="000000"/>
                          </a:solidFill>
                          <a:effectLst/>
                        </a:rPr>
                        <a:t>公表済：</a:t>
                      </a:r>
                      <a:r>
                        <a:rPr lang="en-US" altLang="ja-JP" sz="1050">
                          <a:solidFill>
                            <a:sysClr val="windowText" lastClr="000000"/>
                          </a:solidFill>
                          <a:effectLst/>
                        </a:rPr>
                        <a:t>8</a:t>
                      </a:r>
                      <a:r>
                        <a:rPr lang="ja-JP" altLang="en-US" sz="1050">
                          <a:solidFill>
                            <a:sysClr val="windowText" lastClr="000000"/>
                          </a:solidFill>
                          <a:effectLst/>
                        </a:rPr>
                        <a:t>月</a:t>
                      </a:r>
                      <a:r>
                        <a:rPr lang="en-US" altLang="ja-JP" sz="1050">
                          <a:solidFill>
                            <a:sysClr val="windowText" lastClr="000000"/>
                          </a:solidFill>
                          <a:effectLst/>
                        </a:rPr>
                        <a:t>24</a:t>
                      </a:r>
                      <a:r>
                        <a:rPr lang="ja-JP" altLang="en-US" sz="1050">
                          <a:solidFill>
                            <a:sysClr val="windowText" lastClr="000000"/>
                          </a:solidFill>
                          <a:effectLst/>
                        </a:rPr>
                        <a:t>日（更新：</a:t>
                      </a:r>
                      <a:r>
                        <a:rPr lang="en-US" altLang="ja-JP" sz="1050">
                          <a:solidFill>
                            <a:sysClr val="windowText" lastClr="000000"/>
                          </a:solidFill>
                          <a:effectLst/>
                        </a:rPr>
                        <a:t>6</a:t>
                      </a:r>
                      <a:r>
                        <a:rPr lang="ja-JP" altLang="en-US" sz="1050">
                          <a:solidFill>
                            <a:sysClr val="windowText" lastClr="000000"/>
                          </a:solidFill>
                          <a:effectLst/>
                        </a:rPr>
                        <a:t>月</a:t>
                      </a:r>
                      <a:r>
                        <a:rPr lang="en-US" altLang="ja-JP" sz="1050">
                          <a:solidFill>
                            <a:sysClr val="windowText" lastClr="000000"/>
                          </a:solidFill>
                          <a:effectLst/>
                        </a:rPr>
                        <a:t>25</a:t>
                      </a:r>
                      <a:r>
                        <a:rPr lang="ja-JP" altLang="en-US" sz="1050">
                          <a:solidFill>
                            <a:sysClr val="windowText" lastClr="000000"/>
                          </a:solidFill>
                          <a:effectLst/>
                        </a:rPr>
                        <a:t>日、</a:t>
                      </a:r>
                      <a:r>
                        <a:rPr lang="en-US" sz="1050">
                          <a:solidFill>
                            <a:sysClr val="windowText" lastClr="000000"/>
                          </a:solidFill>
                          <a:effectLst/>
                        </a:rPr>
                        <a:t>V1.1）</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41509310"/>
                  </a:ext>
                </a:extLst>
              </a:tr>
              <a:tr h="326847">
                <a:tc>
                  <a:txBody>
                    <a:bodyPr/>
                    <a:lstStyle/>
                    <a:p>
                      <a:pPr>
                        <a:buNone/>
                      </a:pPr>
                      <a:r>
                        <a:rPr lang="ja-JP" altLang="en-US" sz="1050">
                          <a:solidFill>
                            <a:sysClr val="windowText" lastClr="000000"/>
                          </a:solidFill>
                          <a:effectLst/>
                        </a:rPr>
                        <a:t>産業</a:t>
                      </a:r>
                    </a:p>
                  </a:txBody>
                  <a:tcPr anchor="ct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40000"/>
                        <a:lumOff val="60000"/>
                      </a:schemeClr>
                    </a:solidFill>
                  </a:tcPr>
                </a:tc>
                <a:tc>
                  <a:txBody>
                    <a:bodyPr/>
                    <a:lstStyle/>
                    <a:p>
                      <a:pPr>
                        <a:buNone/>
                      </a:pPr>
                      <a:r>
                        <a:rPr lang="ja-JP" altLang="en-US" sz="1050">
                          <a:solidFill>
                            <a:sysClr val="windowText" lastClr="000000"/>
                          </a:solidFill>
                          <a:effectLst/>
                        </a:rPr>
                        <a:t>鉄鋼</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a:buNone/>
                      </a:pPr>
                      <a:r>
                        <a:rPr lang="ja-JP" altLang="en-US" sz="1050">
                          <a:solidFill>
                            <a:sysClr val="windowText" lastClr="000000"/>
                          </a:solidFill>
                          <a:effectLst/>
                        </a:rPr>
                        <a:t>推奨</a:t>
                      </a:r>
                      <a:r>
                        <a:rPr lang="en-US" altLang="ja-JP" sz="1050" baseline="30000">
                          <a:solidFill>
                            <a:sysClr val="windowText" lastClr="000000"/>
                          </a:solidFill>
                          <a:effectLst/>
                        </a:rPr>
                        <a:t>※2</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buNone/>
                      </a:pPr>
                      <a:r>
                        <a:rPr lang="en-US" altLang="ja-JP" sz="1050">
                          <a:solidFill>
                            <a:sysClr val="windowText" lastClr="000000"/>
                          </a:solidFill>
                          <a:effectLst/>
                          <a:hlinkClick r:id="rId4">
                            <a:extLst>
                              <a:ext uri="{A12FA001-AC4F-418D-AE19-62706E023703}">
                                <ahyp:hlinkClr xmlns:ahyp="http://schemas.microsoft.com/office/drawing/2018/hyperlinkcolor" val="tx"/>
                              </a:ext>
                            </a:extLst>
                          </a:hlinkClick>
                        </a:rPr>
                        <a:t>Steel Science-Based Target-Setting Guidance</a:t>
                      </a:r>
                      <a:endParaRPr lang="ja-JP" altLang="en-US" sz="1050">
                        <a:solidFill>
                          <a:sysClr val="windowText" lastClr="000000"/>
                        </a:solidFill>
                        <a:effectLst/>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buNone/>
                      </a:pPr>
                      <a:r>
                        <a:rPr lang="ja-JP" altLang="en-US" sz="1050">
                          <a:solidFill>
                            <a:sysClr val="windowText" lastClr="000000"/>
                          </a:solidFill>
                          <a:effectLst/>
                        </a:rPr>
                        <a:t>公表済：</a:t>
                      </a:r>
                      <a:r>
                        <a:rPr lang="en-US" altLang="ja-JP" sz="1050">
                          <a:solidFill>
                            <a:sysClr val="windowText" lastClr="000000"/>
                          </a:solidFill>
                          <a:effectLst/>
                        </a:rPr>
                        <a:t>7</a:t>
                      </a:r>
                      <a:r>
                        <a:rPr lang="ja-JP" altLang="en-US" sz="1050">
                          <a:solidFill>
                            <a:sysClr val="windowText" lastClr="000000"/>
                          </a:solidFill>
                          <a:effectLst/>
                        </a:rPr>
                        <a:t>月</a:t>
                      </a:r>
                      <a:r>
                        <a:rPr lang="en-US" altLang="ja-JP" sz="1050">
                          <a:solidFill>
                            <a:sysClr val="windowText" lastClr="000000"/>
                          </a:solidFill>
                          <a:effectLst/>
                        </a:rPr>
                        <a:t>23</a:t>
                      </a:r>
                      <a:r>
                        <a:rPr lang="ja-JP" altLang="en-US" sz="1050">
                          <a:solidFill>
                            <a:sysClr val="windowText" lastClr="000000"/>
                          </a:solidFill>
                          <a:effectLst/>
                        </a:rPr>
                        <a:t>日</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876179"/>
                  </a:ext>
                </a:extLst>
              </a:tr>
              <a:tr h="326847">
                <a:tc>
                  <a:txBody>
                    <a:bodyPr/>
                    <a:lstStyle/>
                    <a:p>
                      <a:pPr>
                        <a:buNone/>
                      </a:pPr>
                      <a:r>
                        <a:rPr lang="ja-JP" altLang="en-US" sz="1050">
                          <a:solidFill>
                            <a:sysClr val="windowText" lastClr="000000"/>
                          </a:solidFill>
                          <a:effectLst/>
                        </a:rPr>
                        <a:t>輸送</a:t>
                      </a:r>
                    </a:p>
                  </a:txBody>
                  <a:tcPr anchor="ct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40000"/>
                        <a:lumOff val="60000"/>
                      </a:schemeClr>
                    </a:solidFill>
                  </a:tcPr>
                </a:tc>
                <a:tc>
                  <a:txBody>
                    <a:bodyPr/>
                    <a:lstStyle/>
                    <a:p>
                      <a:pPr>
                        <a:buNone/>
                      </a:pPr>
                      <a:r>
                        <a:rPr lang="ja-JP" altLang="en-US" sz="1050">
                          <a:solidFill>
                            <a:sysClr val="windowText" lastClr="000000"/>
                          </a:solidFill>
                          <a:effectLst/>
                        </a:rPr>
                        <a:t>海上輸送</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a:buNone/>
                      </a:pPr>
                      <a:r>
                        <a:rPr lang="ja-JP" altLang="en-US" sz="1050">
                          <a:solidFill>
                            <a:sysClr val="windowText" lastClr="000000"/>
                          </a:solidFill>
                          <a:effectLst/>
                        </a:rPr>
                        <a:t>推奨</a:t>
                      </a:r>
                      <a:r>
                        <a:rPr lang="en-US" altLang="ja-JP" sz="1050" baseline="30000">
                          <a:solidFill>
                            <a:sysClr val="windowText" lastClr="000000"/>
                          </a:solidFill>
                          <a:effectLst/>
                        </a:rPr>
                        <a:t>※3</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buNone/>
                      </a:pPr>
                      <a:r>
                        <a:rPr lang="en-US" altLang="ja-JP" sz="1050">
                          <a:solidFill>
                            <a:sysClr val="windowText" lastClr="000000"/>
                          </a:solidFill>
                          <a:effectLst/>
                          <a:hlinkClick r:id="rId16">
                            <a:extLst>
                              <a:ext uri="{A12FA001-AC4F-418D-AE19-62706E023703}">
                                <ahyp:hlinkClr xmlns:ahyp="http://schemas.microsoft.com/office/drawing/2018/hyperlinkcolor" val="tx"/>
                              </a:ext>
                            </a:extLst>
                          </a:hlinkClick>
                        </a:rPr>
                        <a:t>Science-Based Target-Setting Guidance for the Maritime Transport Sector</a:t>
                      </a:r>
                      <a:endParaRPr lang="ja-JP" altLang="en-US" sz="1050">
                        <a:solidFill>
                          <a:sysClr val="windowText" lastClr="000000"/>
                        </a:solidFill>
                        <a:effectLst/>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buNone/>
                      </a:pPr>
                      <a:r>
                        <a:rPr lang="ja-JP" altLang="en-US" sz="1050">
                          <a:solidFill>
                            <a:sysClr val="windowText" lastClr="000000"/>
                          </a:solidFill>
                          <a:effectLst/>
                        </a:rPr>
                        <a:t>公表済：</a:t>
                      </a:r>
                      <a:r>
                        <a:rPr lang="en-US" altLang="ja-JP" sz="1050">
                          <a:solidFill>
                            <a:sysClr val="windowText" lastClr="000000"/>
                          </a:solidFill>
                          <a:effectLst/>
                        </a:rPr>
                        <a:t>5</a:t>
                      </a:r>
                      <a:r>
                        <a:rPr lang="ja-JP" altLang="en-US" sz="1050">
                          <a:solidFill>
                            <a:sysClr val="windowText" lastClr="000000"/>
                          </a:solidFill>
                          <a:effectLst/>
                        </a:rPr>
                        <a:t>月</a:t>
                      </a:r>
                      <a:r>
                        <a:rPr lang="en-US" altLang="ja-JP" sz="1050">
                          <a:solidFill>
                            <a:sysClr val="windowText" lastClr="000000"/>
                          </a:solidFill>
                          <a:effectLst/>
                        </a:rPr>
                        <a:t>23</a:t>
                      </a:r>
                      <a:r>
                        <a:rPr lang="ja-JP" altLang="en-US" sz="1050">
                          <a:solidFill>
                            <a:sysClr val="windowText" lastClr="000000"/>
                          </a:solidFill>
                          <a:effectLst/>
                        </a:rPr>
                        <a:t>日</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16523556"/>
                  </a:ext>
                </a:extLst>
              </a:tr>
              <a:tr h="326847">
                <a:tc>
                  <a:txBody>
                    <a:bodyPr/>
                    <a:lstStyle/>
                    <a:p>
                      <a:pPr>
                        <a:buNone/>
                      </a:pPr>
                      <a:r>
                        <a:rPr lang="ja-JP" altLang="en-US" sz="1050">
                          <a:solidFill>
                            <a:sysClr val="windowText" lastClr="000000"/>
                          </a:solidFill>
                          <a:effectLst/>
                        </a:rPr>
                        <a:t>輸送</a:t>
                      </a:r>
                    </a:p>
                  </a:txBody>
                  <a:tcPr anchor="ct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40000"/>
                        <a:lumOff val="60000"/>
                      </a:schemeClr>
                    </a:solidFill>
                  </a:tcPr>
                </a:tc>
                <a:tc>
                  <a:txBody>
                    <a:bodyPr/>
                    <a:lstStyle/>
                    <a:p>
                      <a:pPr>
                        <a:buNone/>
                      </a:pPr>
                      <a:r>
                        <a:rPr lang="ja-JP" altLang="en-US" sz="1050">
                          <a:solidFill>
                            <a:sysClr val="windowText" lastClr="000000"/>
                          </a:solidFill>
                          <a:effectLst/>
                        </a:rPr>
                        <a:t>航空輸送</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a:buNone/>
                      </a:pPr>
                      <a:r>
                        <a:rPr lang="ja-JP" altLang="en-US" sz="1050">
                          <a:solidFill>
                            <a:sysClr val="windowText" lastClr="000000"/>
                          </a:solidFill>
                          <a:effectLst/>
                        </a:rPr>
                        <a:t>推奨</a:t>
                      </a:r>
                      <a:r>
                        <a:rPr lang="en-US" altLang="ja-JP" sz="1050" baseline="30000">
                          <a:solidFill>
                            <a:sysClr val="windowText" lastClr="000000"/>
                          </a:solidFill>
                          <a:effectLst/>
                        </a:rPr>
                        <a:t>※3</a:t>
                      </a:r>
                      <a:endParaRPr lang="ja-JP" altLang="en-US" sz="1050">
                        <a:solidFill>
                          <a:sysClr val="windowText" lastClr="000000"/>
                        </a:solidFill>
                        <a:effectLst/>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buNone/>
                      </a:pPr>
                      <a:r>
                        <a:rPr lang="en-US" altLang="ja-JP" sz="1050">
                          <a:solidFill>
                            <a:sysClr val="windowText" lastClr="000000"/>
                          </a:solidFill>
                          <a:effectLst/>
                          <a:hlinkClick r:id="rId17">
                            <a:extLst>
                              <a:ext uri="{A12FA001-AC4F-418D-AE19-62706E023703}">
                                <ahyp:hlinkClr xmlns:ahyp="http://schemas.microsoft.com/office/drawing/2018/hyperlinkcolor" val="tx"/>
                              </a:ext>
                            </a:extLst>
                          </a:hlinkClick>
                        </a:rPr>
                        <a:t>The SBTi Interim 1.5°C Sector Pathway for Aviation</a:t>
                      </a:r>
                      <a:endParaRPr lang="ja-JP" altLang="en-US" sz="1050">
                        <a:solidFill>
                          <a:sysClr val="windowText" lastClr="000000"/>
                        </a:solidFill>
                        <a:effectLst/>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buNone/>
                      </a:pPr>
                      <a:r>
                        <a:rPr lang="ja-JP" altLang="en-US" sz="1050">
                          <a:solidFill>
                            <a:sysClr val="windowText" lastClr="000000"/>
                          </a:solidFill>
                          <a:effectLst/>
                        </a:rPr>
                        <a:t>公表済：</a:t>
                      </a:r>
                      <a:r>
                        <a:rPr lang="en-US" altLang="ja-JP" sz="1050">
                          <a:solidFill>
                            <a:sysClr val="windowText" lastClr="000000"/>
                          </a:solidFill>
                          <a:effectLst/>
                        </a:rPr>
                        <a:t>2</a:t>
                      </a:r>
                      <a:r>
                        <a:rPr lang="ja-JP" altLang="en-US" sz="1050">
                          <a:solidFill>
                            <a:sysClr val="windowText" lastClr="000000"/>
                          </a:solidFill>
                          <a:effectLst/>
                        </a:rPr>
                        <a:t>月</a:t>
                      </a:r>
                      <a:r>
                        <a:rPr lang="en-US" altLang="ja-JP" sz="1050">
                          <a:solidFill>
                            <a:sysClr val="windowText" lastClr="000000"/>
                          </a:solidFill>
                          <a:effectLst/>
                        </a:rPr>
                        <a:t>23</a:t>
                      </a:r>
                      <a:r>
                        <a:rPr lang="ja-JP" altLang="en-US" sz="1050">
                          <a:solidFill>
                            <a:sysClr val="windowText" lastClr="000000"/>
                          </a:solidFill>
                          <a:effectLst/>
                        </a:rPr>
                        <a:t>日</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93539578"/>
                  </a:ext>
                </a:extLst>
              </a:tr>
              <a:tr h="326847">
                <a:tc>
                  <a:txBody>
                    <a:bodyPr/>
                    <a:lstStyle/>
                    <a:p>
                      <a:pPr>
                        <a:buNone/>
                      </a:pPr>
                      <a:r>
                        <a:rPr lang="ja-JP" altLang="en-US" sz="1050">
                          <a:solidFill>
                            <a:sysClr val="windowText" lastClr="000000"/>
                          </a:solidFill>
                          <a:effectLst/>
                        </a:rPr>
                        <a:t>産業</a:t>
                      </a:r>
                    </a:p>
                  </a:txBody>
                  <a:tcPr anchor="ct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40000"/>
                        <a:lumOff val="60000"/>
                      </a:schemeClr>
                    </a:solidFill>
                  </a:tcPr>
                </a:tc>
                <a:tc>
                  <a:txBody>
                    <a:bodyPr/>
                    <a:lstStyle/>
                    <a:p>
                      <a:pPr>
                        <a:buNone/>
                      </a:pPr>
                      <a:r>
                        <a:rPr lang="ja-JP" altLang="en-US" sz="1050">
                          <a:solidFill>
                            <a:sysClr val="windowText" lastClr="000000"/>
                          </a:solidFill>
                          <a:effectLst/>
                        </a:rPr>
                        <a:t>セメント</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a:buNone/>
                      </a:pPr>
                      <a:r>
                        <a:rPr lang="ja-JP" altLang="en-US" sz="1050">
                          <a:solidFill>
                            <a:sysClr val="windowText" lastClr="000000"/>
                          </a:solidFill>
                          <a:effectLst/>
                        </a:rPr>
                        <a:t>推奨</a:t>
                      </a:r>
                      <a:r>
                        <a:rPr lang="en-US" altLang="ja-JP" sz="1050" baseline="30000">
                          <a:solidFill>
                            <a:sysClr val="windowText" lastClr="000000"/>
                          </a:solidFill>
                          <a:effectLst/>
                        </a:rPr>
                        <a:t>※3</a:t>
                      </a:r>
                      <a:endParaRPr lang="ja-JP" altLang="en-US" sz="1050">
                        <a:solidFill>
                          <a:sysClr val="windowText" lastClr="000000"/>
                        </a:solidFill>
                        <a:effectLst/>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buNone/>
                      </a:pPr>
                      <a:r>
                        <a:rPr lang="en-US" altLang="ja-JP" sz="1050">
                          <a:solidFill>
                            <a:sysClr val="windowText" lastClr="000000"/>
                          </a:solidFill>
                          <a:effectLst/>
                          <a:hlinkClick r:id="rId18">
                            <a:extLst>
                              <a:ext uri="{A12FA001-AC4F-418D-AE19-62706E023703}">
                                <ahyp:hlinkClr xmlns:ahyp="http://schemas.microsoft.com/office/drawing/2018/hyperlinkcolor" val="tx"/>
                              </a:ext>
                            </a:extLst>
                          </a:hlinkClick>
                        </a:rPr>
                        <a:t>Cement Science-Based Target-Setting Guidance</a:t>
                      </a:r>
                      <a:endParaRPr lang="ja-JP" altLang="en-US" sz="1050">
                        <a:solidFill>
                          <a:sysClr val="windowText" lastClr="000000"/>
                        </a:solidFill>
                        <a:effectLst/>
                      </a:endParaRP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buNone/>
                      </a:pPr>
                      <a:r>
                        <a:rPr lang="ja-JP" altLang="en-US" sz="1050">
                          <a:solidFill>
                            <a:sysClr val="windowText" lastClr="000000"/>
                          </a:solidFill>
                          <a:effectLst/>
                        </a:rPr>
                        <a:t>公表済：</a:t>
                      </a:r>
                      <a:r>
                        <a:rPr lang="en-US" altLang="ja-JP" sz="1050">
                          <a:solidFill>
                            <a:sysClr val="windowText" lastClr="000000"/>
                          </a:solidFill>
                          <a:effectLst/>
                        </a:rPr>
                        <a:t>9</a:t>
                      </a:r>
                      <a:r>
                        <a:rPr lang="ja-JP" altLang="en-US" sz="1050">
                          <a:solidFill>
                            <a:sysClr val="windowText" lastClr="000000"/>
                          </a:solidFill>
                          <a:effectLst/>
                        </a:rPr>
                        <a:t>月</a:t>
                      </a:r>
                      <a:r>
                        <a:rPr lang="en-US" altLang="ja-JP" sz="1050">
                          <a:solidFill>
                            <a:sysClr val="windowText" lastClr="000000"/>
                          </a:solidFill>
                          <a:effectLst/>
                        </a:rPr>
                        <a:t>22</a:t>
                      </a:r>
                      <a:r>
                        <a:rPr lang="ja-JP" altLang="en-US" sz="1050">
                          <a:solidFill>
                            <a:sysClr val="windowText" lastClr="000000"/>
                          </a:solidFill>
                          <a:effectLst/>
                        </a:rPr>
                        <a:t>日</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29863926"/>
                  </a:ext>
                </a:extLst>
              </a:tr>
              <a:tr h="199740">
                <a:tc>
                  <a:txBody>
                    <a:bodyPr/>
                    <a:lstStyle/>
                    <a:p>
                      <a:pPr>
                        <a:buNone/>
                      </a:pPr>
                      <a:r>
                        <a:rPr lang="ja-JP" altLang="en-US" sz="1050">
                          <a:solidFill>
                            <a:sysClr val="windowText" lastClr="000000"/>
                          </a:solidFill>
                          <a:effectLst/>
                        </a:rPr>
                        <a:t>エネルギー</a:t>
                      </a:r>
                    </a:p>
                  </a:txBody>
                  <a:tcPr anchor="ct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40000"/>
                        <a:lumOff val="60000"/>
                      </a:schemeClr>
                    </a:solidFill>
                  </a:tcPr>
                </a:tc>
                <a:tc>
                  <a:txBody>
                    <a:bodyPr/>
                    <a:lstStyle/>
                    <a:p>
                      <a:pPr>
                        <a:buNone/>
                      </a:pPr>
                      <a:r>
                        <a:rPr lang="ja-JP" altLang="en-US" sz="1050">
                          <a:solidFill>
                            <a:sysClr val="windowText" lastClr="000000"/>
                          </a:solidFill>
                          <a:effectLst/>
                        </a:rPr>
                        <a:t>石油・ガス</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r>
                        <a:rPr kumimoji="1" lang="ja-JP" altLang="en-US" sz="1050">
                          <a:solidFill>
                            <a:sysClr val="windowText" lastClr="000000"/>
                          </a:solidFill>
                        </a:rPr>
                        <a:t>使用不可</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r>
                        <a:rPr kumimoji="1" lang="ja-JP" altLang="en-US" sz="1050">
                          <a:solidFill>
                            <a:sysClr val="windowText" lastClr="000000"/>
                          </a:solidFill>
                        </a:rPr>
                        <a:t>現時点では目標設定対象外</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r>
                        <a:rPr kumimoji="1" lang="ja-JP" altLang="en-US" sz="1050">
                          <a:solidFill>
                            <a:sysClr val="windowText" lastClr="000000"/>
                          </a:solidFill>
                        </a:rPr>
                        <a:t>一時停止中</a:t>
                      </a: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70659511"/>
                  </a:ext>
                </a:extLst>
              </a:tr>
            </a:tbl>
          </a:graphicData>
        </a:graphic>
      </p:graphicFrame>
    </p:spTree>
    <p:extLst>
      <p:ext uri="{BB962C8B-B14F-4D97-AF65-F5344CB8AC3E}">
        <p14:creationId xmlns:p14="http://schemas.microsoft.com/office/powerpoint/2010/main" val="402004128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EFA0E9B-9F04-4296-A40B-CF80463D00D0}"/>
              </a:ext>
            </a:extLst>
          </p:cNvPr>
          <p:cNvSpPr>
            <a:spLocks noGrp="1"/>
          </p:cNvSpPr>
          <p:nvPr>
            <p:ph type="title"/>
          </p:nvPr>
        </p:nvSpPr>
        <p:spPr/>
        <p:txBody>
          <a:bodyPr/>
          <a:lstStyle/>
          <a:p>
            <a:pPr marL="742950" indent="-742950">
              <a:buFont typeface="+mj-lt"/>
              <a:buAutoNum type="arabicPeriod" startAt="8"/>
            </a:pPr>
            <a:r>
              <a:rPr lang="en-US" altLang="ja-JP"/>
              <a:t>SBT</a:t>
            </a:r>
            <a:r>
              <a:rPr lang="ja-JP" altLang="en-US"/>
              <a:t> </a:t>
            </a:r>
            <a:r>
              <a:rPr lang="en-US" altLang="ja-JP"/>
              <a:t>Net-Zero</a:t>
            </a:r>
            <a:r>
              <a:rPr lang="ja-JP" altLang="en-US"/>
              <a:t>の設定手法</a:t>
            </a:r>
          </a:p>
        </p:txBody>
      </p:sp>
    </p:spTree>
    <p:extLst>
      <p:ext uri="{BB962C8B-B14F-4D97-AF65-F5344CB8AC3E}">
        <p14:creationId xmlns:p14="http://schemas.microsoft.com/office/powerpoint/2010/main" val="345610977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a:t>SBT Net-Zero</a:t>
            </a:r>
            <a:r>
              <a:rPr lang="ja-JP" altLang="en-US"/>
              <a:t>とは？</a:t>
            </a:r>
            <a:r>
              <a:rPr kumimoji="1" lang="en-US" altLang="ja-JP"/>
              <a:t> </a:t>
            </a:r>
            <a:endParaRPr kumimoji="1" lang="ja-JP" altLang="en-US"/>
          </a:p>
        </p:txBody>
      </p:sp>
      <p:sp>
        <p:nvSpPr>
          <p:cNvPr id="3" name="コンテンツ プレースホルダー 2"/>
          <p:cNvSpPr>
            <a:spLocks noGrp="1"/>
          </p:cNvSpPr>
          <p:nvPr>
            <p:ph sz="quarter" idx="12"/>
          </p:nvPr>
        </p:nvSpPr>
        <p:spPr>
          <a:xfrm>
            <a:off x="161925" y="1110920"/>
            <a:ext cx="10367963" cy="1235105"/>
          </a:xfrm>
        </p:spPr>
        <p:txBody>
          <a:bodyPr/>
          <a:lstStyle/>
          <a:p>
            <a:r>
              <a:rPr lang="en-US" altLang="ja-JP"/>
              <a:t>SBT Net-Zero</a:t>
            </a:r>
            <a:r>
              <a:rPr lang="ja-JP" altLang="en-US"/>
              <a:t>とは、</a:t>
            </a:r>
            <a:r>
              <a:rPr lang="en-US" altLang="ja-JP"/>
              <a:t>SBTi</a:t>
            </a:r>
            <a:r>
              <a:rPr lang="ja-JP" altLang="en-US"/>
              <a:t>におけるネットゼロの考え方のこと。</a:t>
            </a:r>
          </a:p>
          <a:p>
            <a:r>
              <a:rPr lang="en-US" altLang="ja-JP"/>
              <a:t>SBT Net-Zero</a:t>
            </a:r>
            <a:r>
              <a:rPr lang="ja-JP" altLang="en-US"/>
              <a:t>では</a:t>
            </a:r>
            <a:r>
              <a:rPr lang="en-US" altLang="ja-JP"/>
              <a:t>1.5℃</a:t>
            </a:r>
            <a:r>
              <a:rPr lang="ja-JP" altLang="en-US"/>
              <a:t>水準の削減目標を設定（</a:t>
            </a:r>
            <a:r>
              <a:rPr lang="en-US" altLang="ja-JP"/>
              <a:t>Near-term SBT</a:t>
            </a:r>
            <a:r>
              <a:rPr lang="ja-JP" altLang="en-US"/>
              <a:t>、</a:t>
            </a:r>
            <a:r>
              <a:rPr lang="en-US" altLang="ja-JP"/>
              <a:t>Long-term SBT</a:t>
            </a:r>
            <a:r>
              <a:rPr lang="ja-JP" altLang="en-US"/>
              <a:t>）し、残余排出量と炭素除去を釣り合わせること（</a:t>
            </a:r>
            <a:r>
              <a:rPr lang="en-US" altLang="ja-JP"/>
              <a:t>Neutralization</a:t>
            </a:r>
            <a:r>
              <a:rPr lang="ja-JP" altLang="en-US"/>
              <a:t>）が求められる。</a:t>
            </a:r>
          </a:p>
        </p:txBody>
      </p:sp>
      <p:sp>
        <p:nvSpPr>
          <p:cNvPr id="52" name="テキスト ボックス 51"/>
          <p:cNvSpPr txBox="1"/>
          <p:nvPr/>
        </p:nvSpPr>
        <p:spPr>
          <a:xfrm>
            <a:off x="6511524" y="2532969"/>
            <a:ext cx="4071949" cy="287771"/>
          </a:xfrm>
          <a:prstGeom prst="rect">
            <a:avLst/>
          </a:prstGeom>
          <a:noFill/>
          <a:ln>
            <a:solidFill>
              <a:sysClr val="windowText" lastClr="000000"/>
            </a:solidFill>
          </a:ln>
        </p:spPr>
        <p:txBody>
          <a:bodyPr wrap="none" rtlCol="0">
            <a:spAutoFit/>
          </a:bodyPr>
          <a:lstStyle>
            <a:defPPr>
              <a:defRPr lang="ja-JP"/>
            </a:defPPr>
            <a:lvl1pPr algn="ctr">
              <a:defRPr sz="1400">
                <a:latin typeface="+mn-lt"/>
                <a:ea typeface="+mn-ea"/>
              </a:defRPr>
            </a:lvl1pPr>
          </a:lstStyle>
          <a:p>
            <a:pPr lvl="0" fontAlgn="base">
              <a:spcBef>
                <a:spcPct val="0"/>
              </a:spcBef>
              <a:spcAft>
                <a:spcPct val="0"/>
              </a:spcAft>
              <a:defRPr/>
            </a:pPr>
            <a:r>
              <a:rPr kumimoji="0" lang="en-US" altLang="ja-JP" sz="1270" kern="0" dirty="0">
                <a:solidFill>
                  <a:prstClr val="black"/>
                </a:solidFill>
                <a:latin typeface="Segoe UI"/>
              </a:rPr>
              <a:t>SBTi Corporate Net-Zero Standard Version </a:t>
            </a:r>
            <a:r>
              <a:rPr kumimoji="0" lang="en-US" altLang="ja-JP" sz="1270" kern="0" dirty="0">
                <a:solidFill>
                  <a:prstClr val="black"/>
                </a:solidFill>
                <a:latin typeface="Segoe UI"/>
                <a:ea typeface="Meiryo UI"/>
              </a:rPr>
              <a:t>1.3.1</a:t>
            </a:r>
            <a:r>
              <a:rPr kumimoji="0" lang="ja-JP" altLang="en-US" sz="1270" kern="0" dirty="0">
                <a:solidFill>
                  <a:prstClr val="black"/>
                </a:solidFill>
                <a:latin typeface="Segoe UI"/>
                <a:ea typeface="Meiryo UI"/>
              </a:rPr>
              <a:t>に準拠</a:t>
            </a:r>
          </a:p>
        </p:txBody>
      </p:sp>
      <p:sp>
        <p:nvSpPr>
          <p:cNvPr id="92" name="フリーフォーム 91"/>
          <p:cNvSpPr/>
          <p:nvPr/>
        </p:nvSpPr>
        <p:spPr>
          <a:xfrm>
            <a:off x="1889420" y="5916305"/>
            <a:ext cx="4639198" cy="1280160"/>
          </a:xfrm>
          <a:custGeom>
            <a:avLst/>
            <a:gdLst>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807208 w 4681728"/>
              <a:gd name="connsiteY5" fmla="*/ 1179576 h 1280160"/>
              <a:gd name="connsiteX6" fmla="*/ 2834640 w 4681728"/>
              <a:gd name="connsiteY6" fmla="*/ 1143000 h 1280160"/>
              <a:gd name="connsiteX7" fmla="*/ 2880360 w 4681728"/>
              <a:gd name="connsiteY7" fmla="*/ 1088136 h 1280160"/>
              <a:gd name="connsiteX8" fmla="*/ 2907792 w 4681728"/>
              <a:gd name="connsiteY8" fmla="*/ 1078992 h 1280160"/>
              <a:gd name="connsiteX9" fmla="*/ 2935224 w 4681728"/>
              <a:gd name="connsiteY9" fmla="*/ 1060704 h 1280160"/>
              <a:gd name="connsiteX10" fmla="*/ 2999232 w 4681728"/>
              <a:gd name="connsiteY10" fmla="*/ 1014984 h 1280160"/>
              <a:gd name="connsiteX11" fmla="*/ 3054096 w 4681728"/>
              <a:gd name="connsiteY11" fmla="*/ 978408 h 1280160"/>
              <a:gd name="connsiteX12" fmla="*/ 3108960 w 4681728"/>
              <a:gd name="connsiteY12" fmla="*/ 960120 h 1280160"/>
              <a:gd name="connsiteX13" fmla="*/ 3191256 w 4681728"/>
              <a:gd name="connsiteY13" fmla="*/ 886968 h 1280160"/>
              <a:gd name="connsiteX14" fmla="*/ 3246120 w 4681728"/>
              <a:gd name="connsiteY14" fmla="*/ 859536 h 1280160"/>
              <a:gd name="connsiteX15" fmla="*/ 3300984 w 4681728"/>
              <a:gd name="connsiteY15" fmla="*/ 813816 h 1280160"/>
              <a:gd name="connsiteX16" fmla="*/ 3328416 w 4681728"/>
              <a:gd name="connsiteY16" fmla="*/ 804672 h 1280160"/>
              <a:gd name="connsiteX17" fmla="*/ 3410712 w 4681728"/>
              <a:gd name="connsiteY17" fmla="*/ 758952 h 1280160"/>
              <a:gd name="connsiteX18" fmla="*/ 3419856 w 4681728"/>
              <a:gd name="connsiteY18" fmla="*/ 731520 h 1280160"/>
              <a:gd name="connsiteX19" fmla="*/ 3483864 w 4681728"/>
              <a:gd name="connsiteY19" fmla="*/ 694944 h 1280160"/>
              <a:gd name="connsiteX20" fmla="*/ 3511296 w 4681728"/>
              <a:gd name="connsiteY20" fmla="*/ 676656 h 1280160"/>
              <a:gd name="connsiteX21" fmla="*/ 3611880 w 4681728"/>
              <a:gd name="connsiteY21" fmla="*/ 640080 h 1280160"/>
              <a:gd name="connsiteX22" fmla="*/ 3639312 w 4681728"/>
              <a:gd name="connsiteY22" fmla="*/ 630936 h 1280160"/>
              <a:gd name="connsiteX23" fmla="*/ 3712464 w 4681728"/>
              <a:gd name="connsiteY23" fmla="*/ 612648 h 1280160"/>
              <a:gd name="connsiteX24" fmla="*/ 3739896 w 4681728"/>
              <a:gd name="connsiteY24" fmla="*/ 594360 h 1280160"/>
              <a:gd name="connsiteX25" fmla="*/ 3767328 w 4681728"/>
              <a:gd name="connsiteY25" fmla="*/ 566928 h 1280160"/>
              <a:gd name="connsiteX26" fmla="*/ 3813048 w 4681728"/>
              <a:gd name="connsiteY26" fmla="*/ 557784 h 1280160"/>
              <a:gd name="connsiteX27" fmla="*/ 3922776 w 4681728"/>
              <a:gd name="connsiteY27" fmla="*/ 539496 h 1280160"/>
              <a:gd name="connsiteX28" fmla="*/ 3995928 w 4681728"/>
              <a:gd name="connsiteY28" fmla="*/ 512064 h 1280160"/>
              <a:gd name="connsiteX29" fmla="*/ 4032504 w 4681728"/>
              <a:gd name="connsiteY29" fmla="*/ 493776 h 1280160"/>
              <a:gd name="connsiteX30" fmla="*/ 4078224 w 4681728"/>
              <a:gd name="connsiteY30" fmla="*/ 484632 h 1280160"/>
              <a:gd name="connsiteX31" fmla="*/ 4114800 w 4681728"/>
              <a:gd name="connsiteY31" fmla="*/ 475488 h 1280160"/>
              <a:gd name="connsiteX32" fmla="*/ 4169664 w 4681728"/>
              <a:gd name="connsiteY32" fmla="*/ 438912 h 1280160"/>
              <a:gd name="connsiteX33" fmla="*/ 4251960 w 4681728"/>
              <a:gd name="connsiteY33" fmla="*/ 411480 h 1280160"/>
              <a:gd name="connsiteX34" fmla="*/ 4279392 w 4681728"/>
              <a:gd name="connsiteY34" fmla="*/ 402336 h 1280160"/>
              <a:gd name="connsiteX35" fmla="*/ 4361688 w 4681728"/>
              <a:gd name="connsiteY35" fmla="*/ 384048 h 1280160"/>
              <a:gd name="connsiteX36" fmla="*/ 4443984 w 4681728"/>
              <a:gd name="connsiteY36" fmla="*/ 356616 h 1280160"/>
              <a:gd name="connsiteX37" fmla="*/ 4471416 w 4681728"/>
              <a:gd name="connsiteY37" fmla="*/ 347472 h 1280160"/>
              <a:gd name="connsiteX38" fmla="*/ 4626864 w 4681728"/>
              <a:gd name="connsiteY38" fmla="*/ 329184 h 1280160"/>
              <a:gd name="connsiteX39" fmla="*/ 4636008 w 4681728"/>
              <a:gd name="connsiteY39" fmla="*/ 301752 h 1280160"/>
              <a:gd name="connsiteX40" fmla="*/ 4681728 w 4681728"/>
              <a:gd name="connsiteY40" fmla="*/ 292608 h 1280160"/>
              <a:gd name="connsiteX41" fmla="*/ 4654296 w 4681728"/>
              <a:gd name="connsiteY41" fmla="*/ 0 h 1280160"/>
              <a:gd name="connsiteX42" fmla="*/ 0 w 4681728"/>
              <a:gd name="connsiteY42"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807208 w 4681728"/>
              <a:gd name="connsiteY5" fmla="*/ 1179576 h 1280160"/>
              <a:gd name="connsiteX6" fmla="*/ 2834640 w 4681728"/>
              <a:gd name="connsiteY6" fmla="*/ 1143000 h 1280160"/>
              <a:gd name="connsiteX7" fmla="*/ 2880360 w 4681728"/>
              <a:gd name="connsiteY7" fmla="*/ 1088136 h 1280160"/>
              <a:gd name="connsiteX8" fmla="*/ 2907792 w 4681728"/>
              <a:gd name="connsiteY8" fmla="*/ 1078992 h 1280160"/>
              <a:gd name="connsiteX9" fmla="*/ 2935224 w 4681728"/>
              <a:gd name="connsiteY9" fmla="*/ 1060704 h 1280160"/>
              <a:gd name="connsiteX10" fmla="*/ 2999232 w 4681728"/>
              <a:gd name="connsiteY10" fmla="*/ 1014984 h 1280160"/>
              <a:gd name="connsiteX11" fmla="*/ 3054096 w 4681728"/>
              <a:gd name="connsiteY11" fmla="*/ 978408 h 1280160"/>
              <a:gd name="connsiteX12" fmla="*/ 3108960 w 4681728"/>
              <a:gd name="connsiteY12" fmla="*/ 960120 h 1280160"/>
              <a:gd name="connsiteX13" fmla="*/ 3191256 w 4681728"/>
              <a:gd name="connsiteY13" fmla="*/ 886968 h 1280160"/>
              <a:gd name="connsiteX14" fmla="*/ 3246120 w 4681728"/>
              <a:gd name="connsiteY14" fmla="*/ 859536 h 1280160"/>
              <a:gd name="connsiteX15" fmla="*/ 3300984 w 4681728"/>
              <a:gd name="connsiteY15" fmla="*/ 813816 h 1280160"/>
              <a:gd name="connsiteX16" fmla="*/ 3410712 w 4681728"/>
              <a:gd name="connsiteY16" fmla="*/ 758952 h 1280160"/>
              <a:gd name="connsiteX17" fmla="*/ 3419856 w 4681728"/>
              <a:gd name="connsiteY17" fmla="*/ 731520 h 1280160"/>
              <a:gd name="connsiteX18" fmla="*/ 3483864 w 4681728"/>
              <a:gd name="connsiteY18" fmla="*/ 694944 h 1280160"/>
              <a:gd name="connsiteX19" fmla="*/ 3511296 w 4681728"/>
              <a:gd name="connsiteY19" fmla="*/ 676656 h 1280160"/>
              <a:gd name="connsiteX20" fmla="*/ 3611880 w 4681728"/>
              <a:gd name="connsiteY20" fmla="*/ 640080 h 1280160"/>
              <a:gd name="connsiteX21" fmla="*/ 3639312 w 4681728"/>
              <a:gd name="connsiteY21" fmla="*/ 630936 h 1280160"/>
              <a:gd name="connsiteX22" fmla="*/ 3712464 w 4681728"/>
              <a:gd name="connsiteY22" fmla="*/ 612648 h 1280160"/>
              <a:gd name="connsiteX23" fmla="*/ 3739896 w 4681728"/>
              <a:gd name="connsiteY23" fmla="*/ 594360 h 1280160"/>
              <a:gd name="connsiteX24" fmla="*/ 3767328 w 4681728"/>
              <a:gd name="connsiteY24" fmla="*/ 566928 h 1280160"/>
              <a:gd name="connsiteX25" fmla="*/ 3813048 w 4681728"/>
              <a:gd name="connsiteY25" fmla="*/ 557784 h 1280160"/>
              <a:gd name="connsiteX26" fmla="*/ 3922776 w 4681728"/>
              <a:gd name="connsiteY26" fmla="*/ 539496 h 1280160"/>
              <a:gd name="connsiteX27" fmla="*/ 3995928 w 4681728"/>
              <a:gd name="connsiteY27" fmla="*/ 512064 h 1280160"/>
              <a:gd name="connsiteX28" fmla="*/ 4032504 w 4681728"/>
              <a:gd name="connsiteY28" fmla="*/ 493776 h 1280160"/>
              <a:gd name="connsiteX29" fmla="*/ 4078224 w 4681728"/>
              <a:gd name="connsiteY29" fmla="*/ 484632 h 1280160"/>
              <a:gd name="connsiteX30" fmla="*/ 4114800 w 4681728"/>
              <a:gd name="connsiteY30" fmla="*/ 475488 h 1280160"/>
              <a:gd name="connsiteX31" fmla="*/ 4169664 w 4681728"/>
              <a:gd name="connsiteY31" fmla="*/ 438912 h 1280160"/>
              <a:gd name="connsiteX32" fmla="*/ 4251960 w 4681728"/>
              <a:gd name="connsiteY32" fmla="*/ 411480 h 1280160"/>
              <a:gd name="connsiteX33" fmla="*/ 4279392 w 4681728"/>
              <a:gd name="connsiteY33" fmla="*/ 402336 h 1280160"/>
              <a:gd name="connsiteX34" fmla="*/ 4361688 w 4681728"/>
              <a:gd name="connsiteY34" fmla="*/ 384048 h 1280160"/>
              <a:gd name="connsiteX35" fmla="*/ 4443984 w 4681728"/>
              <a:gd name="connsiteY35" fmla="*/ 356616 h 1280160"/>
              <a:gd name="connsiteX36" fmla="*/ 4471416 w 4681728"/>
              <a:gd name="connsiteY36" fmla="*/ 347472 h 1280160"/>
              <a:gd name="connsiteX37" fmla="*/ 4626864 w 4681728"/>
              <a:gd name="connsiteY37" fmla="*/ 329184 h 1280160"/>
              <a:gd name="connsiteX38" fmla="*/ 4636008 w 4681728"/>
              <a:gd name="connsiteY38" fmla="*/ 301752 h 1280160"/>
              <a:gd name="connsiteX39" fmla="*/ 4681728 w 4681728"/>
              <a:gd name="connsiteY39" fmla="*/ 292608 h 1280160"/>
              <a:gd name="connsiteX40" fmla="*/ 4654296 w 4681728"/>
              <a:gd name="connsiteY40" fmla="*/ 0 h 1280160"/>
              <a:gd name="connsiteX41" fmla="*/ 0 w 4681728"/>
              <a:gd name="connsiteY41"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807208 w 4681728"/>
              <a:gd name="connsiteY5" fmla="*/ 1179576 h 1280160"/>
              <a:gd name="connsiteX6" fmla="*/ 2834640 w 4681728"/>
              <a:gd name="connsiteY6" fmla="*/ 1143000 h 1280160"/>
              <a:gd name="connsiteX7" fmla="*/ 2880360 w 4681728"/>
              <a:gd name="connsiteY7" fmla="*/ 1088136 h 1280160"/>
              <a:gd name="connsiteX8" fmla="*/ 2907792 w 4681728"/>
              <a:gd name="connsiteY8" fmla="*/ 1078992 h 1280160"/>
              <a:gd name="connsiteX9" fmla="*/ 2935224 w 4681728"/>
              <a:gd name="connsiteY9" fmla="*/ 1060704 h 1280160"/>
              <a:gd name="connsiteX10" fmla="*/ 2999232 w 4681728"/>
              <a:gd name="connsiteY10" fmla="*/ 1014984 h 1280160"/>
              <a:gd name="connsiteX11" fmla="*/ 3054096 w 4681728"/>
              <a:gd name="connsiteY11" fmla="*/ 978408 h 1280160"/>
              <a:gd name="connsiteX12" fmla="*/ 3108960 w 4681728"/>
              <a:gd name="connsiteY12" fmla="*/ 960120 h 1280160"/>
              <a:gd name="connsiteX13" fmla="*/ 3191256 w 4681728"/>
              <a:gd name="connsiteY13" fmla="*/ 886968 h 1280160"/>
              <a:gd name="connsiteX14" fmla="*/ 3246120 w 4681728"/>
              <a:gd name="connsiteY14" fmla="*/ 859536 h 1280160"/>
              <a:gd name="connsiteX15" fmla="*/ 3300984 w 4681728"/>
              <a:gd name="connsiteY15" fmla="*/ 813816 h 1280160"/>
              <a:gd name="connsiteX16" fmla="*/ 3410712 w 4681728"/>
              <a:gd name="connsiteY16" fmla="*/ 758952 h 1280160"/>
              <a:gd name="connsiteX17" fmla="*/ 3419856 w 4681728"/>
              <a:gd name="connsiteY17" fmla="*/ 731520 h 1280160"/>
              <a:gd name="connsiteX18" fmla="*/ 3483864 w 4681728"/>
              <a:gd name="connsiteY18" fmla="*/ 694944 h 1280160"/>
              <a:gd name="connsiteX19" fmla="*/ 3611880 w 4681728"/>
              <a:gd name="connsiteY19" fmla="*/ 640080 h 1280160"/>
              <a:gd name="connsiteX20" fmla="*/ 3639312 w 4681728"/>
              <a:gd name="connsiteY20" fmla="*/ 630936 h 1280160"/>
              <a:gd name="connsiteX21" fmla="*/ 3712464 w 4681728"/>
              <a:gd name="connsiteY21" fmla="*/ 612648 h 1280160"/>
              <a:gd name="connsiteX22" fmla="*/ 3739896 w 4681728"/>
              <a:gd name="connsiteY22" fmla="*/ 594360 h 1280160"/>
              <a:gd name="connsiteX23" fmla="*/ 3767328 w 4681728"/>
              <a:gd name="connsiteY23" fmla="*/ 566928 h 1280160"/>
              <a:gd name="connsiteX24" fmla="*/ 3813048 w 4681728"/>
              <a:gd name="connsiteY24" fmla="*/ 557784 h 1280160"/>
              <a:gd name="connsiteX25" fmla="*/ 3922776 w 4681728"/>
              <a:gd name="connsiteY25" fmla="*/ 539496 h 1280160"/>
              <a:gd name="connsiteX26" fmla="*/ 3995928 w 4681728"/>
              <a:gd name="connsiteY26" fmla="*/ 512064 h 1280160"/>
              <a:gd name="connsiteX27" fmla="*/ 4032504 w 4681728"/>
              <a:gd name="connsiteY27" fmla="*/ 493776 h 1280160"/>
              <a:gd name="connsiteX28" fmla="*/ 4078224 w 4681728"/>
              <a:gd name="connsiteY28" fmla="*/ 484632 h 1280160"/>
              <a:gd name="connsiteX29" fmla="*/ 4114800 w 4681728"/>
              <a:gd name="connsiteY29" fmla="*/ 475488 h 1280160"/>
              <a:gd name="connsiteX30" fmla="*/ 4169664 w 4681728"/>
              <a:gd name="connsiteY30" fmla="*/ 438912 h 1280160"/>
              <a:gd name="connsiteX31" fmla="*/ 4251960 w 4681728"/>
              <a:gd name="connsiteY31" fmla="*/ 411480 h 1280160"/>
              <a:gd name="connsiteX32" fmla="*/ 4279392 w 4681728"/>
              <a:gd name="connsiteY32" fmla="*/ 402336 h 1280160"/>
              <a:gd name="connsiteX33" fmla="*/ 4361688 w 4681728"/>
              <a:gd name="connsiteY33" fmla="*/ 384048 h 1280160"/>
              <a:gd name="connsiteX34" fmla="*/ 4443984 w 4681728"/>
              <a:gd name="connsiteY34" fmla="*/ 356616 h 1280160"/>
              <a:gd name="connsiteX35" fmla="*/ 4471416 w 4681728"/>
              <a:gd name="connsiteY35" fmla="*/ 347472 h 1280160"/>
              <a:gd name="connsiteX36" fmla="*/ 4626864 w 4681728"/>
              <a:gd name="connsiteY36" fmla="*/ 329184 h 1280160"/>
              <a:gd name="connsiteX37" fmla="*/ 4636008 w 4681728"/>
              <a:gd name="connsiteY37" fmla="*/ 301752 h 1280160"/>
              <a:gd name="connsiteX38" fmla="*/ 4681728 w 4681728"/>
              <a:gd name="connsiteY38" fmla="*/ 292608 h 1280160"/>
              <a:gd name="connsiteX39" fmla="*/ 4654296 w 4681728"/>
              <a:gd name="connsiteY39" fmla="*/ 0 h 1280160"/>
              <a:gd name="connsiteX40" fmla="*/ 0 w 4681728"/>
              <a:gd name="connsiteY40"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807208 w 4681728"/>
              <a:gd name="connsiteY5" fmla="*/ 1179576 h 1280160"/>
              <a:gd name="connsiteX6" fmla="*/ 2834640 w 4681728"/>
              <a:gd name="connsiteY6" fmla="*/ 1143000 h 1280160"/>
              <a:gd name="connsiteX7" fmla="*/ 2880360 w 4681728"/>
              <a:gd name="connsiteY7" fmla="*/ 1088136 h 1280160"/>
              <a:gd name="connsiteX8" fmla="*/ 2907792 w 4681728"/>
              <a:gd name="connsiteY8" fmla="*/ 1078992 h 1280160"/>
              <a:gd name="connsiteX9" fmla="*/ 2935224 w 4681728"/>
              <a:gd name="connsiteY9" fmla="*/ 1060704 h 1280160"/>
              <a:gd name="connsiteX10" fmla="*/ 2999232 w 4681728"/>
              <a:gd name="connsiteY10" fmla="*/ 1014984 h 1280160"/>
              <a:gd name="connsiteX11" fmla="*/ 3054096 w 4681728"/>
              <a:gd name="connsiteY11" fmla="*/ 978408 h 1280160"/>
              <a:gd name="connsiteX12" fmla="*/ 3108960 w 4681728"/>
              <a:gd name="connsiteY12" fmla="*/ 960120 h 1280160"/>
              <a:gd name="connsiteX13" fmla="*/ 3191256 w 4681728"/>
              <a:gd name="connsiteY13" fmla="*/ 886968 h 1280160"/>
              <a:gd name="connsiteX14" fmla="*/ 3246120 w 4681728"/>
              <a:gd name="connsiteY14" fmla="*/ 859536 h 1280160"/>
              <a:gd name="connsiteX15" fmla="*/ 3300984 w 4681728"/>
              <a:gd name="connsiteY15" fmla="*/ 813816 h 1280160"/>
              <a:gd name="connsiteX16" fmla="*/ 3410712 w 4681728"/>
              <a:gd name="connsiteY16" fmla="*/ 758952 h 1280160"/>
              <a:gd name="connsiteX17" fmla="*/ 3419856 w 4681728"/>
              <a:gd name="connsiteY17" fmla="*/ 731520 h 1280160"/>
              <a:gd name="connsiteX18" fmla="*/ 3483864 w 4681728"/>
              <a:gd name="connsiteY18" fmla="*/ 694944 h 1280160"/>
              <a:gd name="connsiteX19" fmla="*/ 3611880 w 4681728"/>
              <a:gd name="connsiteY19" fmla="*/ 640080 h 1280160"/>
              <a:gd name="connsiteX20" fmla="*/ 3712464 w 4681728"/>
              <a:gd name="connsiteY20" fmla="*/ 612648 h 1280160"/>
              <a:gd name="connsiteX21" fmla="*/ 3739896 w 4681728"/>
              <a:gd name="connsiteY21" fmla="*/ 594360 h 1280160"/>
              <a:gd name="connsiteX22" fmla="*/ 3767328 w 4681728"/>
              <a:gd name="connsiteY22" fmla="*/ 566928 h 1280160"/>
              <a:gd name="connsiteX23" fmla="*/ 3813048 w 4681728"/>
              <a:gd name="connsiteY23" fmla="*/ 557784 h 1280160"/>
              <a:gd name="connsiteX24" fmla="*/ 3922776 w 4681728"/>
              <a:gd name="connsiteY24" fmla="*/ 539496 h 1280160"/>
              <a:gd name="connsiteX25" fmla="*/ 3995928 w 4681728"/>
              <a:gd name="connsiteY25" fmla="*/ 512064 h 1280160"/>
              <a:gd name="connsiteX26" fmla="*/ 4032504 w 4681728"/>
              <a:gd name="connsiteY26" fmla="*/ 493776 h 1280160"/>
              <a:gd name="connsiteX27" fmla="*/ 4078224 w 4681728"/>
              <a:gd name="connsiteY27" fmla="*/ 484632 h 1280160"/>
              <a:gd name="connsiteX28" fmla="*/ 4114800 w 4681728"/>
              <a:gd name="connsiteY28" fmla="*/ 475488 h 1280160"/>
              <a:gd name="connsiteX29" fmla="*/ 4169664 w 4681728"/>
              <a:gd name="connsiteY29" fmla="*/ 438912 h 1280160"/>
              <a:gd name="connsiteX30" fmla="*/ 4251960 w 4681728"/>
              <a:gd name="connsiteY30" fmla="*/ 411480 h 1280160"/>
              <a:gd name="connsiteX31" fmla="*/ 4279392 w 4681728"/>
              <a:gd name="connsiteY31" fmla="*/ 402336 h 1280160"/>
              <a:gd name="connsiteX32" fmla="*/ 4361688 w 4681728"/>
              <a:gd name="connsiteY32" fmla="*/ 384048 h 1280160"/>
              <a:gd name="connsiteX33" fmla="*/ 4443984 w 4681728"/>
              <a:gd name="connsiteY33" fmla="*/ 356616 h 1280160"/>
              <a:gd name="connsiteX34" fmla="*/ 4471416 w 4681728"/>
              <a:gd name="connsiteY34" fmla="*/ 347472 h 1280160"/>
              <a:gd name="connsiteX35" fmla="*/ 4626864 w 4681728"/>
              <a:gd name="connsiteY35" fmla="*/ 329184 h 1280160"/>
              <a:gd name="connsiteX36" fmla="*/ 4636008 w 4681728"/>
              <a:gd name="connsiteY36" fmla="*/ 301752 h 1280160"/>
              <a:gd name="connsiteX37" fmla="*/ 4681728 w 4681728"/>
              <a:gd name="connsiteY37" fmla="*/ 292608 h 1280160"/>
              <a:gd name="connsiteX38" fmla="*/ 4654296 w 4681728"/>
              <a:gd name="connsiteY38" fmla="*/ 0 h 1280160"/>
              <a:gd name="connsiteX39" fmla="*/ 0 w 4681728"/>
              <a:gd name="connsiteY39"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807208 w 4681728"/>
              <a:gd name="connsiteY5" fmla="*/ 1179576 h 1280160"/>
              <a:gd name="connsiteX6" fmla="*/ 2834640 w 4681728"/>
              <a:gd name="connsiteY6" fmla="*/ 1143000 h 1280160"/>
              <a:gd name="connsiteX7" fmla="*/ 2880360 w 4681728"/>
              <a:gd name="connsiteY7" fmla="*/ 1088136 h 1280160"/>
              <a:gd name="connsiteX8" fmla="*/ 2907792 w 4681728"/>
              <a:gd name="connsiteY8" fmla="*/ 1078992 h 1280160"/>
              <a:gd name="connsiteX9" fmla="*/ 2935224 w 4681728"/>
              <a:gd name="connsiteY9" fmla="*/ 1060704 h 1280160"/>
              <a:gd name="connsiteX10" fmla="*/ 2999232 w 4681728"/>
              <a:gd name="connsiteY10" fmla="*/ 1014984 h 1280160"/>
              <a:gd name="connsiteX11" fmla="*/ 3054096 w 4681728"/>
              <a:gd name="connsiteY11" fmla="*/ 978408 h 1280160"/>
              <a:gd name="connsiteX12" fmla="*/ 3108960 w 4681728"/>
              <a:gd name="connsiteY12" fmla="*/ 960120 h 1280160"/>
              <a:gd name="connsiteX13" fmla="*/ 3191256 w 4681728"/>
              <a:gd name="connsiteY13" fmla="*/ 886968 h 1280160"/>
              <a:gd name="connsiteX14" fmla="*/ 3246120 w 4681728"/>
              <a:gd name="connsiteY14" fmla="*/ 859536 h 1280160"/>
              <a:gd name="connsiteX15" fmla="*/ 3300984 w 4681728"/>
              <a:gd name="connsiteY15" fmla="*/ 813816 h 1280160"/>
              <a:gd name="connsiteX16" fmla="*/ 3410712 w 4681728"/>
              <a:gd name="connsiteY16" fmla="*/ 758952 h 1280160"/>
              <a:gd name="connsiteX17" fmla="*/ 3419856 w 4681728"/>
              <a:gd name="connsiteY17" fmla="*/ 731520 h 1280160"/>
              <a:gd name="connsiteX18" fmla="*/ 3483864 w 4681728"/>
              <a:gd name="connsiteY18" fmla="*/ 694944 h 1280160"/>
              <a:gd name="connsiteX19" fmla="*/ 3611880 w 4681728"/>
              <a:gd name="connsiteY19" fmla="*/ 640080 h 1280160"/>
              <a:gd name="connsiteX20" fmla="*/ 3712464 w 4681728"/>
              <a:gd name="connsiteY20" fmla="*/ 612648 h 1280160"/>
              <a:gd name="connsiteX21" fmla="*/ 3739896 w 4681728"/>
              <a:gd name="connsiteY21" fmla="*/ 594360 h 1280160"/>
              <a:gd name="connsiteX22" fmla="*/ 3767328 w 4681728"/>
              <a:gd name="connsiteY22" fmla="*/ 566928 h 1280160"/>
              <a:gd name="connsiteX23" fmla="*/ 3922776 w 4681728"/>
              <a:gd name="connsiteY23" fmla="*/ 539496 h 1280160"/>
              <a:gd name="connsiteX24" fmla="*/ 3995928 w 4681728"/>
              <a:gd name="connsiteY24" fmla="*/ 512064 h 1280160"/>
              <a:gd name="connsiteX25" fmla="*/ 4032504 w 4681728"/>
              <a:gd name="connsiteY25" fmla="*/ 493776 h 1280160"/>
              <a:gd name="connsiteX26" fmla="*/ 4078224 w 4681728"/>
              <a:gd name="connsiteY26" fmla="*/ 484632 h 1280160"/>
              <a:gd name="connsiteX27" fmla="*/ 4114800 w 4681728"/>
              <a:gd name="connsiteY27" fmla="*/ 475488 h 1280160"/>
              <a:gd name="connsiteX28" fmla="*/ 4169664 w 4681728"/>
              <a:gd name="connsiteY28" fmla="*/ 438912 h 1280160"/>
              <a:gd name="connsiteX29" fmla="*/ 4251960 w 4681728"/>
              <a:gd name="connsiteY29" fmla="*/ 411480 h 1280160"/>
              <a:gd name="connsiteX30" fmla="*/ 4279392 w 4681728"/>
              <a:gd name="connsiteY30" fmla="*/ 402336 h 1280160"/>
              <a:gd name="connsiteX31" fmla="*/ 4361688 w 4681728"/>
              <a:gd name="connsiteY31" fmla="*/ 384048 h 1280160"/>
              <a:gd name="connsiteX32" fmla="*/ 4443984 w 4681728"/>
              <a:gd name="connsiteY32" fmla="*/ 356616 h 1280160"/>
              <a:gd name="connsiteX33" fmla="*/ 4471416 w 4681728"/>
              <a:gd name="connsiteY33" fmla="*/ 347472 h 1280160"/>
              <a:gd name="connsiteX34" fmla="*/ 4626864 w 4681728"/>
              <a:gd name="connsiteY34" fmla="*/ 329184 h 1280160"/>
              <a:gd name="connsiteX35" fmla="*/ 4636008 w 4681728"/>
              <a:gd name="connsiteY35" fmla="*/ 301752 h 1280160"/>
              <a:gd name="connsiteX36" fmla="*/ 4681728 w 4681728"/>
              <a:gd name="connsiteY36" fmla="*/ 292608 h 1280160"/>
              <a:gd name="connsiteX37" fmla="*/ 4654296 w 4681728"/>
              <a:gd name="connsiteY37" fmla="*/ 0 h 1280160"/>
              <a:gd name="connsiteX38" fmla="*/ 0 w 4681728"/>
              <a:gd name="connsiteY38"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807208 w 4681728"/>
              <a:gd name="connsiteY5" fmla="*/ 1179576 h 1280160"/>
              <a:gd name="connsiteX6" fmla="*/ 2834640 w 4681728"/>
              <a:gd name="connsiteY6" fmla="*/ 1143000 h 1280160"/>
              <a:gd name="connsiteX7" fmla="*/ 2880360 w 4681728"/>
              <a:gd name="connsiteY7" fmla="*/ 1088136 h 1280160"/>
              <a:gd name="connsiteX8" fmla="*/ 2907792 w 4681728"/>
              <a:gd name="connsiteY8" fmla="*/ 1078992 h 1280160"/>
              <a:gd name="connsiteX9" fmla="*/ 2935224 w 4681728"/>
              <a:gd name="connsiteY9" fmla="*/ 1060704 h 1280160"/>
              <a:gd name="connsiteX10" fmla="*/ 2999232 w 4681728"/>
              <a:gd name="connsiteY10" fmla="*/ 1014984 h 1280160"/>
              <a:gd name="connsiteX11" fmla="*/ 3054096 w 4681728"/>
              <a:gd name="connsiteY11" fmla="*/ 978408 h 1280160"/>
              <a:gd name="connsiteX12" fmla="*/ 3108960 w 4681728"/>
              <a:gd name="connsiteY12" fmla="*/ 960120 h 1280160"/>
              <a:gd name="connsiteX13" fmla="*/ 3191256 w 4681728"/>
              <a:gd name="connsiteY13" fmla="*/ 886968 h 1280160"/>
              <a:gd name="connsiteX14" fmla="*/ 3246120 w 4681728"/>
              <a:gd name="connsiteY14" fmla="*/ 859536 h 1280160"/>
              <a:gd name="connsiteX15" fmla="*/ 3300984 w 4681728"/>
              <a:gd name="connsiteY15" fmla="*/ 813816 h 1280160"/>
              <a:gd name="connsiteX16" fmla="*/ 3410712 w 4681728"/>
              <a:gd name="connsiteY16" fmla="*/ 758952 h 1280160"/>
              <a:gd name="connsiteX17" fmla="*/ 3419856 w 4681728"/>
              <a:gd name="connsiteY17" fmla="*/ 731520 h 1280160"/>
              <a:gd name="connsiteX18" fmla="*/ 3611880 w 4681728"/>
              <a:gd name="connsiteY18" fmla="*/ 640080 h 1280160"/>
              <a:gd name="connsiteX19" fmla="*/ 3712464 w 4681728"/>
              <a:gd name="connsiteY19" fmla="*/ 612648 h 1280160"/>
              <a:gd name="connsiteX20" fmla="*/ 3739896 w 4681728"/>
              <a:gd name="connsiteY20" fmla="*/ 594360 h 1280160"/>
              <a:gd name="connsiteX21" fmla="*/ 3767328 w 4681728"/>
              <a:gd name="connsiteY21" fmla="*/ 566928 h 1280160"/>
              <a:gd name="connsiteX22" fmla="*/ 3922776 w 4681728"/>
              <a:gd name="connsiteY22" fmla="*/ 539496 h 1280160"/>
              <a:gd name="connsiteX23" fmla="*/ 3995928 w 4681728"/>
              <a:gd name="connsiteY23" fmla="*/ 512064 h 1280160"/>
              <a:gd name="connsiteX24" fmla="*/ 4032504 w 4681728"/>
              <a:gd name="connsiteY24" fmla="*/ 493776 h 1280160"/>
              <a:gd name="connsiteX25" fmla="*/ 4078224 w 4681728"/>
              <a:gd name="connsiteY25" fmla="*/ 484632 h 1280160"/>
              <a:gd name="connsiteX26" fmla="*/ 4114800 w 4681728"/>
              <a:gd name="connsiteY26" fmla="*/ 475488 h 1280160"/>
              <a:gd name="connsiteX27" fmla="*/ 4169664 w 4681728"/>
              <a:gd name="connsiteY27" fmla="*/ 438912 h 1280160"/>
              <a:gd name="connsiteX28" fmla="*/ 4251960 w 4681728"/>
              <a:gd name="connsiteY28" fmla="*/ 411480 h 1280160"/>
              <a:gd name="connsiteX29" fmla="*/ 4279392 w 4681728"/>
              <a:gd name="connsiteY29" fmla="*/ 402336 h 1280160"/>
              <a:gd name="connsiteX30" fmla="*/ 4361688 w 4681728"/>
              <a:gd name="connsiteY30" fmla="*/ 384048 h 1280160"/>
              <a:gd name="connsiteX31" fmla="*/ 4443984 w 4681728"/>
              <a:gd name="connsiteY31" fmla="*/ 356616 h 1280160"/>
              <a:gd name="connsiteX32" fmla="*/ 4471416 w 4681728"/>
              <a:gd name="connsiteY32" fmla="*/ 347472 h 1280160"/>
              <a:gd name="connsiteX33" fmla="*/ 4626864 w 4681728"/>
              <a:gd name="connsiteY33" fmla="*/ 329184 h 1280160"/>
              <a:gd name="connsiteX34" fmla="*/ 4636008 w 4681728"/>
              <a:gd name="connsiteY34" fmla="*/ 301752 h 1280160"/>
              <a:gd name="connsiteX35" fmla="*/ 4681728 w 4681728"/>
              <a:gd name="connsiteY35" fmla="*/ 292608 h 1280160"/>
              <a:gd name="connsiteX36" fmla="*/ 4654296 w 4681728"/>
              <a:gd name="connsiteY36" fmla="*/ 0 h 1280160"/>
              <a:gd name="connsiteX37" fmla="*/ 0 w 4681728"/>
              <a:gd name="connsiteY37"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807208 w 4681728"/>
              <a:gd name="connsiteY5" fmla="*/ 1179576 h 1280160"/>
              <a:gd name="connsiteX6" fmla="*/ 2834640 w 4681728"/>
              <a:gd name="connsiteY6" fmla="*/ 1143000 h 1280160"/>
              <a:gd name="connsiteX7" fmla="*/ 2880360 w 4681728"/>
              <a:gd name="connsiteY7" fmla="*/ 1088136 h 1280160"/>
              <a:gd name="connsiteX8" fmla="*/ 2907792 w 4681728"/>
              <a:gd name="connsiteY8" fmla="*/ 1078992 h 1280160"/>
              <a:gd name="connsiteX9" fmla="*/ 2935224 w 4681728"/>
              <a:gd name="connsiteY9" fmla="*/ 1060704 h 1280160"/>
              <a:gd name="connsiteX10" fmla="*/ 2999232 w 4681728"/>
              <a:gd name="connsiteY10" fmla="*/ 1014984 h 1280160"/>
              <a:gd name="connsiteX11" fmla="*/ 3054096 w 4681728"/>
              <a:gd name="connsiteY11" fmla="*/ 978408 h 1280160"/>
              <a:gd name="connsiteX12" fmla="*/ 3108960 w 4681728"/>
              <a:gd name="connsiteY12" fmla="*/ 960120 h 1280160"/>
              <a:gd name="connsiteX13" fmla="*/ 3191256 w 4681728"/>
              <a:gd name="connsiteY13" fmla="*/ 886968 h 1280160"/>
              <a:gd name="connsiteX14" fmla="*/ 3246120 w 4681728"/>
              <a:gd name="connsiteY14" fmla="*/ 859536 h 1280160"/>
              <a:gd name="connsiteX15" fmla="*/ 3300984 w 4681728"/>
              <a:gd name="connsiteY15" fmla="*/ 813816 h 1280160"/>
              <a:gd name="connsiteX16" fmla="*/ 3410712 w 4681728"/>
              <a:gd name="connsiteY16" fmla="*/ 758952 h 1280160"/>
              <a:gd name="connsiteX17" fmla="*/ 3419856 w 4681728"/>
              <a:gd name="connsiteY17" fmla="*/ 731520 h 1280160"/>
              <a:gd name="connsiteX18" fmla="*/ 3611880 w 4681728"/>
              <a:gd name="connsiteY18" fmla="*/ 640080 h 1280160"/>
              <a:gd name="connsiteX19" fmla="*/ 3712464 w 4681728"/>
              <a:gd name="connsiteY19" fmla="*/ 612648 h 1280160"/>
              <a:gd name="connsiteX20" fmla="*/ 3739896 w 4681728"/>
              <a:gd name="connsiteY20" fmla="*/ 594360 h 1280160"/>
              <a:gd name="connsiteX21" fmla="*/ 3922776 w 4681728"/>
              <a:gd name="connsiteY21" fmla="*/ 539496 h 1280160"/>
              <a:gd name="connsiteX22" fmla="*/ 3995928 w 4681728"/>
              <a:gd name="connsiteY22" fmla="*/ 512064 h 1280160"/>
              <a:gd name="connsiteX23" fmla="*/ 4032504 w 4681728"/>
              <a:gd name="connsiteY23" fmla="*/ 493776 h 1280160"/>
              <a:gd name="connsiteX24" fmla="*/ 4078224 w 4681728"/>
              <a:gd name="connsiteY24" fmla="*/ 484632 h 1280160"/>
              <a:gd name="connsiteX25" fmla="*/ 4114800 w 4681728"/>
              <a:gd name="connsiteY25" fmla="*/ 475488 h 1280160"/>
              <a:gd name="connsiteX26" fmla="*/ 4169664 w 4681728"/>
              <a:gd name="connsiteY26" fmla="*/ 438912 h 1280160"/>
              <a:gd name="connsiteX27" fmla="*/ 4251960 w 4681728"/>
              <a:gd name="connsiteY27" fmla="*/ 411480 h 1280160"/>
              <a:gd name="connsiteX28" fmla="*/ 4279392 w 4681728"/>
              <a:gd name="connsiteY28" fmla="*/ 402336 h 1280160"/>
              <a:gd name="connsiteX29" fmla="*/ 4361688 w 4681728"/>
              <a:gd name="connsiteY29" fmla="*/ 384048 h 1280160"/>
              <a:gd name="connsiteX30" fmla="*/ 4443984 w 4681728"/>
              <a:gd name="connsiteY30" fmla="*/ 356616 h 1280160"/>
              <a:gd name="connsiteX31" fmla="*/ 4471416 w 4681728"/>
              <a:gd name="connsiteY31" fmla="*/ 347472 h 1280160"/>
              <a:gd name="connsiteX32" fmla="*/ 4626864 w 4681728"/>
              <a:gd name="connsiteY32" fmla="*/ 329184 h 1280160"/>
              <a:gd name="connsiteX33" fmla="*/ 4636008 w 4681728"/>
              <a:gd name="connsiteY33" fmla="*/ 301752 h 1280160"/>
              <a:gd name="connsiteX34" fmla="*/ 4681728 w 4681728"/>
              <a:gd name="connsiteY34" fmla="*/ 292608 h 1280160"/>
              <a:gd name="connsiteX35" fmla="*/ 4654296 w 4681728"/>
              <a:gd name="connsiteY35" fmla="*/ 0 h 1280160"/>
              <a:gd name="connsiteX36" fmla="*/ 0 w 4681728"/>
              <a:gd name="connsiteY36"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807208 w 4681728"/>
              <a:gd name="connsiteY5" fmla="*/ 1179576 h 1280160"/>
              <a:gd name="connsiteX6" fmla="*/ 2834640 w 4681728"/>
              <a:gd name="connsiteY6" fmla="*/ 1143000 h 1280160"/>
              <a:gd name="connsiteX7" fmla="*/ 2880360 w 4681728"/>
              <a:gd name="connsiteY7" fmla="*/ 1088136 h 1280160"/>
              <a:gd name="connsiteX8" fmla="*/ 2907792 w 4681728"/>
              <a:gd name="connsiteY8" fmla="*/ 1078992 h 1280160"/>
              <a:gd name="connsiteX9" fmla="*/ 2935224 w 4681728"/>
              <a:gd name="connsiteY9" fmla="*/ 1060704 h 1280160"/>
              <a:gd name="connsiteX10" fmla="*/ 2999232 w 4681728"/>
              <a:gd name="connsiteY10" fmla="*/ 1014984 h 1280160"/>
              <a:gd name="connsiteX11" fmla="*/ 3054096 w 4681728"/>
              <a:gd name="connsiteY11" fmla="*/ 978408 h 1280160"/>
              <a:gd name="connsiteX12" fmla="*/ 3108960 w 4681728"/>
              <a:gd name="connsiteY12" fmla="*/ 960120 h 1280160"/>
              <a:gd name="connsiteX13" fmla="*/ 3191256 w 4681728"/>
              <a:gd name="connsiteY13" fmla="*/ 886968 h 1280160"/>
              <a:gd name="connsiteX14" fmla="*/ 3246120 w 4681728"/>
              <a:gd name="connsiteY14" fmla="*/ 859536 h 1280160"/>
              <a:gd name="connsiteX15" fmla="*/ 3300984 w 4681728"/>
              <a:gd name="connsiteY15" fmla="*/ 813816 h 1280160"/>
              <a:gd name="connsiteX16" fmla="*/ 3410712 w 4681728"/>
              <a:gd name="connsiteY16" fmla="*/ 758952 h 1280160"/>
              <a:gd name="connsiteX17" fmla="*/ 3419856 w 4681728"/>
              <a:gd name="connsiteY17" fmla="*/ 731520 h 1280160"/>
              <a:gd name="connsiteX18" fmla="*/ 3611880 w 4681728"/>
              <a:gd name="connsiteY18" fmla="*/ 640080 h 1280160"/>
              <a:gd name="connsiteX19" fmla="*/ 3712464 w 4681728"/>
              <a:gd name="connsiteY19" fmla="*/ 612648 h 1280160"/>
              <a:gd name="connsiteX20" fmla="*/ 3739896 w 4681728"/>
              <a:gd name="connsiteY20" fmla="*/ 594360 h 1280160"/>
              <a:gd name="connsiteX21" fmla="*/ 3922776 w 4681728"/>
              <a:gd name="connsiteY21" fmla="*/ 539496 h 1280160"/>
              <a:gd name="connsiteX22" fmla="*/ 3995928 w 4681728"/>
              <a:gd name="connsiteY22" fmla="*/ 512064 h 1280160"/>
              <a:gd name="connsiteX23" fmla="*/ 4078224 w 4681728"/>
              <a:gd name="connsiteY23" fmla="*/ 484632 h 1280160"/>
              <a:gd name="connsiteX24" fmla="*/ 4114800 w 4681728"/>
              <a:gd name="connsiteY24" fmla="*/ 475488 h 1280160"/>
              <a:gd name="connsiteX25" fmla="*/ 4169664 w 4681728"/>
              <a:gd name="connsiteY25" fmla="*/ 438912 h 1280160"/>
              <a:gd name="connsiteX26" fmla="*/ 4251960 w 4681728"/>
              <a:gd name="connsiteY26" fmla="*/ 411480 h 1280160"/>
              <a:gd name="connsiteX27" fmla="*/ 4279392 w 4681728"/>
              <a:gd name="connsiteY27" fmla="*/ 402336 h 1280160"/>
              <a:gd name="connsiteX28" fmla="*/ 4361688 w 4681728"/>
              <a:gd name="connsiteY28" fmla="*/ 384048 h 1280160"/>
              <a:gd name="connsiteX29" fmla="*/ 4443984 w 4681728"/>
              <a:gd name="connsiteY29" fmla="*/ 356616 h 1280160"/>
              <a:gd name="connsiteX30" fmla="*/ 4471416 w 4681728"/>
              <a:gd name="connsiteY30" fmla="*/ 347472 h 1280160"/>
              <a:gd name="connsiteX31" fmla="*/ 4626864 w 4681728"/>
              <a:gd name="connsiteY31" fmla="*/ 329184 h 1280160"/>
              <a:gd name="connsiteX32" fmla="*/ 4636008 w 4681728"/>
              <a:gd name="connsiteY32" fmla="*/ 301752 h 1280160"/>
              <a:gd name="connsiteX33" fmla="*/ 4681728 w 4681728"/>
              <a:gd name="connsiteY33" fmla="*/ 292608 h 1280160"/>
              <a:gd name="connsiteX34" fmla="*/ 4654296 w 4681728"/>
              <a:gd name="connsiteY34" fmla="*/ 0 h 1280160"/>
              <a:gd name="connsiteX35" fmla="*/ 0 w 4681728"/>
              <a:gd name="connsiteY35"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807208 w 4681728"/>
              <a:gd name="connsiteY5" fmla="*/ 1179576 h 1280160"/>
              <a:gd name="connsiteX6" fmla="*/ 2834640 w 4681728"/>
              <a:gd name="connsiteY6" fmla="*/ 1143000 h 1280160"/>
              <a:gd name="connsiteX7" fmla="*/ 2880360 w 4681728"/>
              <a:gd name="connsiteY7" fmla="*/ 1088136 h 1280160"/>
              <a:gd name="connsiteX8" fmla="*/ 2907792 w 4681728"/>
              <a:gd name="connsiteY8" fmla="*/ 1078992 h 1280160"/>
              <a:gd name="connsiteX9" fmla="*/ 2935224 w 4681728"/>
              <a:gd name="connsiteY9" fmla="*/ 1060704 h 1280160"/>
              <a:gd name="connsiteX10" fmla="*/ 2999232 w 4681728"/>
              <a:gd name="connsiteY10" fmla="*/ 1014984 h 1280160"/>
              <a:gd name="connsiteX11" fmla="*/ 3108960 w 4681728"/>
              <a:gd name="connsiteY11" fmla="*/ 960120 h 1280160"/>
              <a:gd name="connsiteX12" fmla="*/ 3191256 w 4681728"/>
              <a:gd name="connsiteY12" fmla="*/ 886968 h 1280160"/>
              <a:gd name="connsiteX13" fmla="*/ 3246120 w 4681728"/>
              <a:gd name="connsiteY13" fmla="*/ 859536 h 1280160"/>
              <a:gd name="connsiteX14" fmla="*/ 3300984 w 4681728"/>
              <a:gd name="connsiteY14" fmla="*/ 813816 h 1280160"/>
              <a:gd name="connsiteX15" fmla="*/ 3410712 w 4681728"/>
              <a:gd name="connsiteY15" fmla="*/ 758952 h 1280160"/>
              <a:gd name="connsiteX16" fmla="*/ 3419856 w 4681728"/>
              <a:gd name="connsiteY16" fmla="*/ 731520 h 1280160"/>
              <a:gd name="connsiteX17" fmla="*/ 3611880 w 4681728"/>
              <a:gd name="connsiteY17" fmla="*/ 640080 h 1280160"/>
              <a:gd name="connsiteX18" fmla="*/ 3712464 w 4681728"/>
              <a:gd name="connsiteY18" fmla="*/ 612648 h 1280160"/>
              <a:gd name="connsiteX19" fmla="*/ 3739896 w 4681728"/>
              <a:gd name="connsiteY19" fmla="*/ 594360 h 1280160"/>
              <a:gd name="connsiteX20" fmla="*/ 3922776 w 4681728"/>
              <a:gd name="connsiteY20" fmla="*/ 539496 h 1280160"/>
              <a:gd name="connsiteX21" fmla="*/ 3995928 w 4681728"/>
              <a:gd name="connsiteY21" fmla="*/ 512064 h 1280160"/>
              <a:gd name="connsiteX22" fmla="*/ 4078224 w 4681728"/>
              <a:gd name="connsiteY22" fmla="*/ 484632 h 1280160"/>
              <a:gd name="connsiteX23" fmla="*/ 4114800 w 4681728"/>
              <a:gd name="connsiteY23" fmla="*/ 475488 h 1280160"/>
              <a:gd name="connsiteX24" fmla="*/ 4169664 w 4681728"/>
              <a:gd name="connsiteY24" fmla="*/ 438912 h 1280160"/>
              <a:gd name="connsiteX25" fmla="*/ 4251960 w 4681728"/>
              <a:gd name="connsiteY25" fmla="*/ 411480 h 1280160"/>
              <a:gd name="connsiteX26" fmla="*/ 4279392 w 4681728"/>
              <a:gd name="connsiteY26" fmla="*/ 402336 h 1280160"/>
              <a:gd name="connsiteX27" fmla="*/ 4361688 w 4681728"/>
              <a:gd name="connsiteY27" fmla="*/ 384048 h 1280160"/>
              <a:gd name="connsiteX28" fmla="*/ 4443984 w 4681728"/>
              <a:gd name="connsiteY28" fmla="*/ 356616 h 1280160"/>
              <a:gd name="connsiteX29" fmla="*/ 4471416 w 4681728"/>
              <a:gd name="connsiteY29" fmla="*/ 347472 h 1280160"/>
              <a:gd name="connsiteX30" fmla="*/ 4626864 w 4681728"/>
              <a:gd name="connsiteY30" fmla="*/ 329184 h 1280160"/>
              <a:gd name="connsiteX31" fmla="*/ 4636008 w 4681728"/>
              <a:gd name="connsiteY31" fmla="*/ 301752 h 1280160"/>
              <a:gd name="connsiteX32" fmla="*/ 4681728 w 4681728"/>
              <a:gd name="connsiteY32" fmla="*/ 292608 h 1280160"/>
              <a:gd name="connsiteX33" fmla="*/ 4654296 w 4681728"/>
              <a:gd name="connsiteY33" fmla="*/ 0 h 1280160"/>
              <a:gd name="connsiteX34" fmla="*/ 0 w 4681728"/>
              <a:gd name="connsiteY34"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807208 w 4681728"/>
              <a:gd name="connsiteY5" fmla="*/ 1179576 h 1280160"/>
              <a:gd name="connsiteX6" fmla="*/ 2834640 w 4681728"/>
              <a:gd name="connsiteY6" fmla="*/ 1143000 h 1280160"/>
              <a:gd name="connsiteX7" fmla="*/ 2880360 w 4681728"/>
              <a:gd name="connsiteY7" fmla="*/ 1088136 h 1280160"/>
              <a:gd name="connsiteX8" fmla="*/ 2907792 w 4681728"/>
              <a:gd name="connsiteY8" fmla="*/ 1078992 h 1280160"/>
              <a:gd name="connsiteX9" fmla="*/ 2999232 w 4681728"/>
              <a:gd name="connsiteY9" fmla="*/ 1014984 h 1280160"/>
              <a:gd name="connsiteX10" fmla="*/ 3108960 w 4681728"/>
              <a:gd name="connsiteY10" fmla="*/ 960120 h 1280160"/>
              <a:gd name="connsiteX11" fmla="*/ 3191256 w 4681728"/>
              <a:gd name="connsiteY11" fmla="*/ 886968 h 1280160"/>
              <a:gd name="connsiteX12" fmla="*/ 3246120 w 4681728"/>
              <a:gd name="connsiteY12" fmla="*/ 859536 h 1280160"/>
              <a:gd name="connsiteX13" fmla="*/ 3300984 w 4681728"/>
              <a:gd name="connsiteY13" fmla="*/ 813816 h 1280160"/>
              <a:gd name="connsiteX14" fmla="*/ 3410712 w 4681728"/>
              <a:gd name="connsiteY14" fmla="*/ 758952 h 1280160"/>
              <a:gd name="connsiteX15" fmla="*/ 3419856 w 4681728"/>
              <a:gd name="connsiteY15" fmla="*/ 731520 h 1280160"/>
              <a:gd name="connsiteX16" fmla="*/ 3611880 w 4681728"/>
              <a:gd name="connsiteY16" fmla="*/ 640080 h 1280160"/>
              <a:gd name="connsiteX17" fmla="*/ 3712464 w 4681728"/>
              <a:gd name="connsiteY17" fmla="*/ 612648 h 1280160"/>
              <a:gd name="connsiteX18" fmla="*/ 3739896 w 4681728"/>
              <a:gd name="connsiteY18" fmla="*/ 594360 h 1280160"/>
              <a:gd name="connsiteX19" fmla="*/ 3922776 w 4681728"/>
              <a:gd name="connsiteY19" fmla="*/ 539496 h 1280160"/>
              <a:gd name="connsiteX20" fmla="*/ 3995928 w 4681728"/>
              <a:gd name="connsiteY20" fmla="*/ 512064 h 1280160"/>
              <a:gd name="connsiteX21" fmla="*/ 4078224 w 4681728"/>
              <a:gd name="connsiteY21" fmla="*/ 484632 h 1280160"/>
              <a:gd name="connsiteX22" fmla="*/ 4114800 w 4681728"/>
              <a:gd name="connsiteY22" fmla="*/ 475488 h 1280160"/>
              <a:gd name="connsiteX23" fmla="*/ 4169664 w 4681728"/>
              <a:gd name="connsiteY23" fmla="*/ 438912 h 1280160"/>
              <a:gd name="connsiteX24" fmla="*/ 4251960 w 4681728"/>
              <a:gd name="connsiteY24" fmla="*/ 411480 h 1280160"/>
              <a:gd name="connsiteX25" fmla="*/ 4279392 w 4681728"/>
              <a:gd name="connsiteY25" fmla="*/ 402336 h 1280160"/>
              <a:gd name="connsiteX26" fmla="*/ 4361688 w 4681728"/>
              <a:gd name="connsiteY26" fmla="*/ 384048 h 1280160"/>
              <a:gd name="connsiteX27" fmla="*/ 4443984 w 4681728"/>
              <a:gd name="connsiteY27" fmla="*/ 356616 h 1280160"/>
              <a:gd name="connsiteX28" fmla="*/ 4471416 w 4681728"/>
              <a:gd name="connsiteY28" fmla="*/ 347472 h 1280160"/>
              <a:gd name="connsiteX29" fmla="*/ 4626864 w 4681728"/>
              <a:gd name="connsiteY29" fmla="*/ 329184 h 1280160"/>
              <a:gd name="connsiteX30" fmla="*/ 4636008 w 4681728"/>
              <a:gd name="connsiteY30" fmla="*/ 301752 h 1280160"/>
              <a:gd name="connsiteX31" fmla="*/ 4681728 w 4681728"/>
              <a:gd name="connsiteY31" fmla="*/ 292608 h 1280160"/>
              <a:gd name="connsiteX32" fmla="*/ 4654296 w 4681728"/>
              <a:gd name="connsiteY32" fmla="*/ 0 h 1280160"/>
              <a:gd name="connsiteX33" fmla="*/ 0 w 4681728"/>
              <a:gd name="connsiteY33"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807208 w 4681728"/>
              <a:gd name="connsiteY5" fmla="*/ 1179576 h 1280160"/>
              <a:gd name="connsiteX6" fmla="*/ 2880360 w 4681728"/>
              <a:gd name="connsiteY6" fmla="*/ 1088136 h 1280160"/>
              <a:gd name="connsiteX7" fmla="*/ 2907792 w 4681728"/>
              <a:gd name="connsiteY7" fmla="*/ 1078992 h 1280160"/>
              <a:gd name="connsiteX8" fmla="*/ 2999232 w 4681728"/>
              <a:gd name="connsiteY8" fmla="*/ 1014984 h 1280160"/>
              <a:gd name="connsiteX9" fmla="*/ 3108960 w 4681728"/>
              <a:gd name="connsiteY9" fmla="*/ 960120 h 1280160"/>
              <a:gd name="connsiteX10" fmla="*/ 3191256 w 4681728"/>
              <a:gd name="connsiteY10" fmla="*/ 886968 h 1280160"/>
              <a:gd name="connsiteX11" fmla="*/ 3246120 w 4681728"/>
              <a:gd name="connsiteY11" fmla="*/ 859536 h 1280160"/>
              <a:gd name="connsiteX12" fmla="*/ 3300984 w 4681728"/>
              <a:gd name="connsiteY12" fmla="*/ 813816 h 1280160"/>
              <a:gd name="connsiteX13" fmla="*/ 3410712 w 4681728"/>
              <a:gd name="connsiteY13" fmla="*/ 758952 h 1280160"/>
              <a:gd name="connsiteX14" fmla="*/ 3419856 w 4681728"/>
              <a:gd name="connsiteY14" fmla="*/ 731520 h 1280160"/>
              <a:gd name="connsiteX15" fmla="*/ 3611880 w 4681728"/>
              <a:gd name="connsiteY15" fmla="*/ 640080 h 1280160"/>
              <a:gd name="connsiteX16" fmla="*/ 3712464 w 4681728"/>
              <a:gd name="connsiteY16" fmla="*/ 612648 h 1280160"/>
              <a:gd name="connsiteX17" fmla="*/ 3739896 w 4681728"/>
              <a:gd name="connsiteY17" fmla="*/ 594360 h 1280160"/>
              <a:gd name="connsiteX18" fmla="*/ 3922776 w 4681728"/>
              <a:gd name="connsiteY18" fmla="*/ 539496 h 1280160"/>
              <a:gd name="connsiteX19" fmla="*/ 3995928 w 4681728"/>
              <a:gd name="connsiteY19" fmla="*/ 512064 h 1280160"/>
              <a:gd name="connsiteX20" fmla="*/ 4078224 w 4681728"/>
              <a:gd name="connsiteY20" fmla="*/ 484632 h 1280160"/>
              <a:gd name="connsiteX21" fmla="*/ 4114800 w 4681728"/>
              <a:gd name="connsiteY21" fmla="*/ 475488 h 1280160"/>
              <a:gd name="connsiteX22" fmla="*/ 4169664 w 4681728"/>
              <a:gd name="connsiteY22" fmla="*/ 438912 h 1280160"/>
              <a:gd name="connsiteX23" fmla="*/ 4251960 w 4681728"/>
              <a:gd name="connsiteY23" fmla="*/ 411480 h 1280160"/>
              <a:gd name="connsiteX24" fmla="*/ 4279392 w 4681728"/>
              <a:gd name="connsiteY24" fmla="*/ 402336 h 1280160"/>
              <a:gd name="connsiteX25" fmla="*/ 4361688 w 4681728"/>
              <a:gd name="connsiteY25" fmla="*/ 384048 h 1280160"/>
              <a:gd name="connsiteX26" fmla="*/ 4443984 w 4681728"/>
              <a:gd name="connsiteY26" fmla="*/ 356616 h 1280160"/>
              <a:gd name="connsiteX27" fmla="*/ 4471416 w 4681728"/>
              <a:gd name="connsiteY27" fmla="*/ 347472 h 1280160"/>
              <a:gd name="connsiteX28" fmla="*/ 4626864 w 4681728"/>
              <a:gd name="connsiteY28" fmla="*/ 329184 h 1280160"/>
              <a:gd name="connsiteX29" fmla="*/ 4636008 w 4681728"/>
              <a:gd name="connsiteY29" fmla="*/ 301752 h 1280160"/>
              <a:gd name="connsiteX30" fmla="*/ 4681728 w 4681728"/>
              <a:gd name="connsiteY30" fmla="*/ 292608 h 1280160"/>
              <a:gd name="connsiteX31" fmla="*/ 4654296 w 4681728"/>
              <a:gd name="connsiteY31" fmla="*/ 0 h 1280160"/>
              <a:gd name="connsiteX32" fmla="*/ 0 w 4681728"/>
              <a:gd name="connsiteY32"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807208 w 4681728"/>
              <a:gd name="connsiteY5" fmla="*/ 1179576 h 1280160"/>
              <a:gd name="connsiteX6" fmla="*/ 2907792 w 4681728"/>
              <a:gd name="connsiteY6" fmla="*/ 1078992 h 1280160"/>
              <a:gd name="connsiteX7" fmla="*/ 2999232 w 4681728"/>
              <a:gd name="connsiteY7" fmla="*/ 1014984 h 1280160"/>
              <a:gd name="connsiteX8" fmla="*/ 3108960 w 4681728"/>
              <a:gd name="connsiteY8" fmla="*/ 960120 h 1280160"/>
              <a:gd name="connsiteX9" fmla="*/ 3191256 w 4681728"/>
              <a:gd name="connsiteY9" fmla="*/ 886968 h 1280160"/>
              <a:gd name="connsiteX10" fmla="*/ 3246120 w 4681728"/>
              <a:gd name="connsiteY10" fmla="*/ 859536 h 1280160"/>
              <a:gd name="connsiteX11" fmla="*/ 3300984 w 4681728"/>
              <a:gd name="connsiteY11" fmla="*/ 813816 h 1280160"/>
              <a:gd name="connsiteX12" fmla="*/ 3410712 w 4681728"/>
              <a:gd name="connsiteY12" fmla="*/ 758952 h 1280160"/>
              <a:gd name="connsiteX13" fmla="*/ 3419856 w 4681728"/>
              <a:gd name="connsiteY13" fmla="*/ 731520 h 1280160"/>
              <a:gd name="connsiteX14" fmla="*/ 3611880 w 4681728"/>
              <a:gd name="connsiteY14" fmla="*/ 640080 h 1280160"/>
              <a:gd name="connsiteX15" fmla="*/ 3712464 w 4681728"/>
              <a:gd name="connsiteY15" fmla="*/ 612648 h 1280160"/>
              <a:gd name="connsiteX16" fmla="*/ 3739896 w 4681728"/>
              <a:gd name="connsiteY16" fmla="*/ 594360 h 1280160"/>
              <a:gd name="connsiteX17" fmla="*/ 3922776 w 4681728"/>
              <a:gd name="connsiteY17" fmla="*/ 539496 h 1280160"/>
              <a:gd name="connsiteX18" fmla="*/ 3995928 w 4681728"/>
              <a:gd name="connsiteY18" fmla="*/ 512064 h 1280160"/>
              <a:gd name="connsiteX19" fmla="*/ 4078224 w 4681728"/>
              <a:gd name="connsiteY19" fmla="*/ 484632 h 1280160"/>
              <a:gd name="connsiteX20" fmla="*/ 4114800 w 4681728"/>
              <a:gd name="connsiteY20" fmla="*/ 475488 h 1280160"/>
              <a:gd name="connsiteX21" fmla="*/ 4169664 w 4681728"/>
              <a:gd name="connsiteY21" fmla="*/ 438912 h 1280160"/>
              <a:gd name="connsiteX22" fmla="*/ 4251960 w 4681728"/>
              <a:gd name="connsiteY22" fmla="*/ 411480 h 1280160"/>
              <a:gd name="connsiteX23" fmla="*/ 4279392 w 4681728"/>
              <a:gd name="connsiteY23" fmla="*/ 402336 h 1280160"/>
              <a:gd name="connsiteX24" fmla="*/ 4361688 w 4681728"/>
              <a:gd name="connsiteY24" fmla="*/ 384048 h 1280160"/>
              <a:gd name="connsiteX25" fmla="*/ 4443984 w 4681728"/>
              <a:gd name="connsiteY25" fmla="*/ 356616 h 1280160"/>
              <a:gd name="connsiteX26" fmla="*/ 4471416 w 4681728"/>
              <a:gd name="connsiteY26" fmla="*/ 347472 h 1280160"/>
              <a:gd name="connsiteX27" fmla="*/ 4626864 w 4681728"/>
              <a:gd name="connsiteY27" fmla="*/ 329184 h 1280160"/>
              <a:gd name="connsiteX28" fmla="*/ 4636008 w 4681728"/>
              <a:gd name="connsiteY28" fmla="*/ 301752 h 1280160"/>
              <a:gd name="connsiteX29" fmla="*/ 4681728 w 4681728"/>
              <a:gd name="connsiteY29" fmla="*/ 292608 h 1280160"/>
              <a:gd name="connsiteX30" fmla="*/ 4654296 w 4681728"/>
              <a:gd name="connsiteY30" fmla="*/ 0 h 1280160"/>
              <a:gd name="connsiteX31" fmla="*/ 0 w 4681728"/>
              <a:gd name="connsiteY31"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807208 w 4681728"/>
              <a:gd name="connsiteY5" fmla="*/ 1179576 h 1280160"/>
              <a:gd name="connsiteX6" fmla="*/ 2999232 w 4681728"/>
              <a:gd name="connsiteY6" fmla="*/ 1014984 h 1280160"/>
              <a:gd name="connsiteX7" fmla="*/ 3108960 w 4681728"/>
              <a:gd name="connsiteY7" fmla="*/ 960120 h 1280160"/>
              <a:gd name="connsiteX8" fmla="*/ 3191256 w 4681728"/>
              <a:gd name="connsiteY8" fmla="*/ 886968 h 1280160"/>
              <a:gd name="connsiteX9" fmla="*/ 3246120 w 4681728"/>
              <a:gd name="connsiteY9" fmla="*/ 859536 h 1280160"/>
              <a:gd name="connsiteX10" fmla="*/ 3300984 w 4681728"/>
              <a:gd name="connsiteY10" fmla="*/ 813816 h 1280160"/>
              <a:gd name="connsiteX11" fmla="*/ 3410712 w 4681728"/>
              <a:gd name="connsiteY11" fmla="*/ 758952 h 1280160"/>
              <a:gd name="connsiteX12" fmla="*/ 3419856 w 4681728"/>
              <a:gd name="connsiteY12" fmla="*/ 731520 h 1280160"/>
              <a:gd name="connsiteX13" fmla="*/ 3611880 w 4681728"/>
              <a:gd name="connsiteY13" fmla="*/ 640080 h 1280160"/>
              <a:gd name="connsiteX14" fmla="*/ 3712464 w 4681728"/>
              <a:gd name="connsiteY14" fmla="*/ 612648 h 1280160"/>
              <a:gd name="connsiteX15" fmla="*/ 3739896 w 4681728"/>
              <a:gd name="connsiteY15" fmla="*/ 594360 h 1280160"/>
              <a:gd name="connsiteX16" fmla="*/ 3922776 w 4681728"/>
              <a:gd name="connsiteY16" fmla="*/ 539496 h 1280160"/>
              <a:gd name="connsiteX17" fmla="*/ 3995928 w 4681728"/>
              <a:gd name="connsiteY17" fmla="*/ 512064 h 1280160"/>
              <a:gd name="connsiteX18" fmla="*/ 4078224 w 4681728"/>
              <a:gd name="connsiteY18" fmla="*/ 484632 h 1280160"/>
              <a:gd name="connsiteX19" fmla="*/ 4114800 w 4681728"/>
              <a:gd name="connsiteY19" fmla="*/ 475488 h 1280160"/>
              <a:gd name="connsiteX20" fmla="*/ 4169664 w 4681728"/>
              <a:gd name="connsiteY20" fmla="*/ 438912 h 1280160"/>
              <a:gd name="connsiteX21" fmla="*/ 4251960 w 4681728"/>
              <a:gd name="connsiteY21" fmla="*/ 411480 h 1280160"/>
              <a:gd name="connsiteX22" fmla="*/ 4279392 w 4681728"/>
              <a:gd name="connsiteY22" fmla="*/ 402336 h 1280160"/>
              <a:gd name="connsiteX23" fmla="*/ 4361688 w 4681728"/>
              <a:gd name="connsiteY23" fmla="*/ 384048 h 1280160"/>
              <a:gd name="connsiteX24" fmla="*/ 4443984 w 4681728"/>
              <a:gd name="connsiteY24" fmla="*/ 356616 h 1280160"/>
              <a:gd name="connsiteX25" fmla="*/ 4471416 w 4681728"/>
              <a:gd name="connsiteY25" fmla="*/ 347472 h 1280160"/>
              <a:gd name="connsiteX26" fmla="*/ 4626864 w 4681728"/>
              <a:gd name="connsiteY26" fmla="*/ 329184 h 1280160"/>
              <a:gd name="connsiteX27" fmla="*/ 4636008 w 4681728"/>
              <a:gd name="connsiteY27" fmla="*/ 301752 h 1280160"/>
              <a:gd name="connsiteX28" fmla="*/ 4681728 w 4681728"/>
              <a:gd name="connsiteY28" fmla="*/ 292608 h 1280160"/>
              <a:gd name="connsiteX29" fmla="*/ 4654296 w 4681728"/>
              <a:gd name="connsiteY29" fmla="*/ 0 h 1280160"/>
              <a:gd name="connsiteX30" fmla="*/ 0 w 4681728"/>
              <a:gd name="connsiteY30"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999232 w 4681728"/>
              <a:gd name="connsiteY5" fmla="*/ 1014984 h 1280160"/>
              <a:gd name="connsiteX6" fmla="*/ 3108960 w 4681728"/>
              <a:gd name="connsiteY6" fmla="*/ 960120 h 1280160"/>
              <a:gd name="connsiteX7" fmla="*/ 3191256 w 4681728"/>
              <a:gd name="connsiteY7" fmla="*/ 886968 h 1280160"/>
              <a:gd name="connsiteX8" fmla="*/ 3246120 w 4681728"/>
              <a:gd name="connsiteY8" fmla="*/ 859536 h 1280160"/>
              <a:gd name="connsiteX9" fmla="*/ 3300984 w 4681728"/>
              <a:gd name="connsiteY9" fmla="*/ 813816 h 1280160"/>
              <a:gd name="connsiteX10" fmla="*/ 3410712 w 4681728"/>
              <a:gd name="connsiteY10" fmla="*/ 758952 h 1280160"/>
              <a:gd name="connsiteX11" fmla="*/ 3419856 w 4681728"/>
              <a:gd name="connsiteY11" fmla="*/ 731520 h 1280160"/>
              <a:gd name="connsiteX12" fmla="*/ 3611880 w 4681728"/>
              <a:gd name="connsiteY12" fmla="*/ 640080 h 1280160"/>
              <a:gd name="connsiteX13" fmla="*/ 3712464 w 4681728"/>
              <a:gd name="connsiteY13" fmla="*/ 612648 h 1280160"/>
              <a:gd name="connsiteX14" fmla="*/ 3739896 w 4681728"/>
              <a:gd name="connsiteY14" fmla="*/ 594360 h 1280160"/>
              <a:gd name="connsiteX15" fmla="*/ 3922776 w 4681728"/>
              <a:gd name="connsiteY15" fmla="*/ 539496 h 1280160"/>
              <a:gd name="connsiteX16" fmla="*/ 3995928 w 4681728"/>
              <a:gd name="connsiteY16" fmla="*/ 512064 h 1280160"/>
              <a:gd name="connsiteX17" fmla="*/ 4078224 w 4681728"/>
              <a:gd name="connsiteY17" fmla="*/ 484632 h 1280160"/>
              <a:gd name="connsiteX18" fmla="*/ 4114800 w 4681728"/>
              <a:gd name="connsiteY18" fmla="*/ 475488 h 1280160"/>
              <a:gd name="connsiteX19" fmla="*/ 4169664 w 4681728"/>
              <a:gd name="connsiteY19" fmla="*/ 438912 h 1280160"/>
              <a:gd name="connsiteX20" fmla="*/ 4251960 w 4681728"/>
              <a:gd name="connsiteY20" fmla="*/ 411480 h 1280160"/>
              <a:gd name="connsiteX21" fmla="*/ 4279392 w 4681728"/>
              <a:gd name="connsiteY21" fmla="*/ 402336 h 1280160"/>
              <a:gd name="connsiteX22" fmla="*/ 4361688 w 4681728"/>
              <a:gd name="connsiteY22" fmla="*/ 384048 h 1280160"/>
              <a:gd name="connsiteX23" fmla="*/ 4443984 w 4681728"/>
              <a:gd name="connsiteY23" fmla="*/ 356616 h 1280160"/>
              <a:gd name="connsiteX24" fmla="*/ 4471416 w 4681728"/>
              <a:gd name="connsiteY24" fmla="*/ 347472 h 1280160"/>
              <a:gd name="connsiteX25" fmla="*/ 4626864 w 4681728"/>
              <a:gd name="connsiteY25" fmla="*/ 329184 h 1280160"/>
              <a:gd name="connsiteX26" fmla="*/ 4636008 w 4681728"/>
              <a:gd name="connsiteY26" fmla="*/ 301752 h 1280160"/>
              <a:gd name="connsiteX27" fmla="*/ 4681728 w 4681728"/>
              <a:gd name="connsiteY27" fmla="*/ 292608 h 1280160"/>
              <a:gd name="connsiteX28" fmla="*/ 4654296 w 4681728"/>
              <a:gd name="connsiteY28" fmla="*/ 0 h 1280160"/>
              <a:gd name="connsiteX29" fmla="*/ 0 w 4681728"/>
              <a:gd name="connsiteY29"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999232 w 4681728"/>
              <a:gd name="connsiteY5" fmla="*/ 1014984 h 1280160"/>
              <a:gd name="connsiteX6" fmla="*/ 3191256 w 4681728"/>
              <a:gd name="connsiteY6" fmla="*/ 886968 h 1280160"/>
              <a:gd name="connsiteX7" fmla="*/ 3246120 w 4681728"/>
              <a:gd name="connsiteY7" fmla="*/ 859536 h 1280160"/>
              <a:gd name="connsiteX8" fmla="*/ 3300984 w 4681728"/>
              <a:gd name="connsiteY8" fmla="*/ 813816 h 1280160"/>
              <a:gd name="connsiteX9" fmla="*/ 3410712 w 4681728"/>
              <a:gd name="connsiteY9" fmla="*/ 758952 h 1280160"/>
              <a:gd name="connsiteX10" fmla="*/ 3419856 w 4681728"/>
              <a:gd name="connsiteY10" fmla="*/ 731520 h 1280160"/>
              <a:gd name="connsiteX11" fmla="*/ 3611880 w 4681728"/>
              <a:gd name="connsiteY11" fmla="*/ 640080 h 1280160"/>
              <a:gd name="connsiteX12" fmla="*/ 3712464 w 4681728"/>
              <a:gd name="connsiteY12" fmla="*/ 612648 h 1280160"/>
              <a:gd name="connsiteX13" fmla="*/ 3739896 w 4681728"/>
              <a:gd name="connsiteY13" fmla="*/ 594360 h 1280160"/>
              <a:gd name="connsiteX14" fmla="*/ 3922776 w 4681728"/>
              <a:gd name="connsiteY14" fmla="*/ 539496 h 1280160"/>
              <a:gd name="connsiteX15" fmla="*/ 3995928 w 4681728"/>
              <a:gd name="connsiteY15" fmla="*/ 512064 h 1280160"/>
              <a:gd name="connsiteX16" fmla="*/ 4078224 w 4681728"/>
              <a:gd name="connsiteY16" fmla="*/ 484632 h 1280160"/>
              <a:gd name="connsiteX17" fmla="*/ 4114800 w 4681728"/>
              <a:gd name="connsiteY17" fmla="*/ 475488 h 1280160"/>
              <a:gd name="connsiteX18" fmla="*/ 4169664 w 4681728"/>
              <a:gd name="connsiteY18" fmla="*/ 438912 h 1280160"/>
              <a:gd name="connsiteX19" fmla="*/ 4251960 w 4681728"/>
              <a:gd name="connsiteY19" fmla="*/ 411480 h 1280160"/>
              <a:gd name="connsiteX20" fmla="*/ 4279392 w 4681728"/>
              <a:gd name="connsiteY20" fmla="*/ 402336 h 1280160"/>
              <a:gd name="connsiteX21" fmla="*/ 4361688 w 4681728"/>
              <a:gd name="connsiteY21" fmla="*/ 384048 h 1280160"/>
              <a:gd name="connsiteX22" fmla="*/ 4443984 w 4681728"/>
              <a:gd name="connsiteY22" fmla="*/ 356616 h 1280160"/>
              <a:gd name="connsiteX23" fmla="*/ 4471416 w 4681728"/>
              <a:gd name="connsiteY23" fmla="*/ 347472 h 1280160"/>
              <a:gd name="connsiteX24" fmla="*/ 4626864 w 4681728"/>
              <a:gd name="connsiteY24" fmla="*/ 329184 h 1280160"/>
              <a:gd name="connsiteX25" fmla="*/ 4636008 w 4681728"/>
              <a:gd name="connsiteY25" fmla="*/ 301752 h 1280160"/>
              <a:gd name="connsiteX26" fmla="*/ 4681728 w 4681728"/>
              <a:gd name="connsiteY26" fmla="*/ 292608 h 1280160"/>
              <a:gd name="connsiteX27" fmla="*/ 4654296 w 4681728"/>
              <a:gd name="connsiteY27" fmla="*/ 0 h 1280160"/>
              <a:gd name="connsiteX28" fmla="*/ 0 w 4681728"/>
              <a:gd name="connsiteY28"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999232 w 4681728"/>
              <a:gd name="connsiteY5" fmla="*/ 1014984 h 1280160"/>
              <a:gd name="connsiteX6" fmla="*/ 3191256 w 4681728"/>
              <a:gd name="connsiteY6" fmla="*/ 886968 h 1280160"/>
              <a:gd name="connsiteX7" fmla="*/ 3300984 w 4681728"/>
              <a:gd name="connsiteY7" fmla="*/ 813816 h 1280160"/>
              <a:gd name="connsiteX8" fmla="*/ 3410712 w 4681728"/>
              <a:gd name="connsiteY8" fmla="*/ 758952 h 1280160"/>
              <a:gd name="connsiteX9" fmla="*/ 3419856 w 4681728"/>
              <a:gd name="connsiteY9" fmla="*/ 731520 h 1280160"/>
              <a:gd name="connsiteX10" fmla="*/ 3611880 w 4681728"/>
              <a:gd name="connsiteY10" fmla="*/ 640080 h 1280160"/>
              <a:gd name="connsiteX11" fmla="*/ 3712464 w 4681728"/>
              <a:gd name="connsiteY11" fmla="*/ 612648 h 1280160"/>
              <a:gd name="connsiteX12" fmla="*/ 3739896 w 4681728"/>
              <a:gd name="connsiteY12" fmla="*/ 594360 h 1280160"/>
              <a:gd name="connsiteX13" fmla="*/ 3922776 w 4681728"/>
              <a:gd name="connsiteY13" fmla="*/ 539496 h 1280160"/>
              <a:gd name="connsiteX14" fmla="*/ 3995928 w 4681728"/>
              <a:gd name="connsiteY14" fmla="*/ 512064 h 1280160"/>
              <a:gd name="connsiteX15" fmla="*/ 4078224 w 4681728"/>
              <a:gd name="connsiteY15" fmla="*/ 484632 h 1280160"/>
              <a:gd name="connsiteX16" fmla="*/ 4114800 w 4681728"/>
              <a:gd name="connsiteY16" fmla="*/ 475488 h 1280160"/>
              <a:gd name="connsiteX17" fmla="*/ 4169664 w 4681728"/>
              <a:gd name="connsiteY17" fmla="*/ 438912 h 1280160"/>
              <a:gd name="connsiteX18" fmla="*/ 4251960 w 4681728"/>
              <a:gd name="connsiteY18" fmla="*/ 411480 h 1280160"/>
              <a:gd name="connsiteX19" fmla="*/ 4279392 w 4681728"/>
              <a:gd name="connsiteY19" fmla="*/ 402336 h 1280160"/>
              <a:gd name="connsiteX20" fmla="*/ 4361688 w 4681728"/>
              <a:gd name="connsiteY20" fmla="*/ 384048 h 1280160"/>
              <a:gd name="connsiteX21" fmla="*/ 4443984 w 4681728"/>
              <a:gd name="connsiteY21" fmla="*/ 356616 h 1280160"/>
              <a:gd name="connsiteX22" fmla="*/ 4471416 w 4681728"/>
              <a:gd name="connsiteY22" fmla="*/ 347472 h 1280160"/>
              <a:gd name="connsiteX23" fmla="*/ 4626864 w 4681728"/>
              <a:gd name="connsiteY23" fmla="*/ 329184 h 1280160"/>
              <a:gd name="connsiteX24" fmla="*/ 4636008 w 4681728"/>
              <a:gd name="connsiteY24" fmla="*/ 301752 h 1280160"/>
              <a:gd name="connsiteX25" fmla="*/ 4681728 w 4681728"/>
              <a:gd name="connsiteY25" fmla="*/ 292608 h 1280160"/>
              <a:gd name="connsiteX26" fmla="*/ 4654296 w 4681728"/>
              <a:gd name="connsiteY26" fmla="*/ 0 h 1280160"/>
              <a:gd name="connsiteX27" fmla="*/ 0 w 4681728"/>
              <a:gd name="connsiteY27"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999232 w 4681728"/>
              <a:gd name="connsiteY5" fmla="*/ 1014984 h 1280160"/>
              <a:gd name="connsiteX6" fmla="*/ 3191256 w 4681728"/>
              <a:gd name="connsiteY6" fmla="*/ 886968 h 1280160"/>
              <a:gd name="connsiteX7" fmla="*/ 3300984 w 4681728"/>
              <a:gd name="connsiteY7" fmla="*/ 813816 h 1280160"/>
              <a:gd name="connsiteX8" fmla="*/ 3410712 w 4681728"/>
              <a:gd name="connsiteY8" fmla="*/ 758952 h 1280160"/>
              <a:gd name="connsiteX9" fmla="*/ 3611880 w 4681728"/>
              <a:gd name="connsiteY9" fmla="*/ 640080 h 1280160"/>
              <a:gd name="connsiteX10" fmla="*/ 3712464 w 4681728"/>
              <a:gd name="connsiteY10" fmla="*/ 612648 h 1280160"/>
              <a:gd name="connsiteX11" fmla="*/ 3739896 w 4681728"/>
              <a:gd name="connsiteY11" fmla="*/ 594360 h 1280160"/>
              <a:gd name="connsiteX12" fmla="*/ 3922776 w 4681728"/>
              <a:gd name="connsiteY12" fmla="*/ 539496 h 1280160"/>
              <a:gd name="connsiteX13" fmla="*/ 3995928 w 4681728"/>
              <a:gd name="connsiteY13" fmla="*/ 512064 h 1280160"/>
              <a:gd name="connsiteX14" fmla="*/ 4078224 w 4681728"/>
              <a:gd name="connsiteY14" fmla="*/ 484632 h 1280160"/>
              <a:gd name="connsiteX15" fmla="*/ 4114800 w 4681728"/>
              <a:gd name="connsiteY15" fmla="*/ 475488 h 1280160"/>
              <a:gd name="connsiteX16" fmla="*/ 4169664 w 4681728"/>
              <a:gd name="connsiteY16" fmla="*/ 438912 h 1280160"/>
              <a:gd name="connsiteX17" fmla="*/ 4251960 w 4681728"/>
              <a:gd name="connsiteY17" fmla="*/ 411480 h 1280160"/>
              <a:gd name="connsiteX18" fmla="*/ 4279392 w 4681728"/>
              <a:gd name="connsiteY18" fmla="*/ 402336 h 1280160"/>
              <a:gd name="connsiteX19" fmla="*/ 4361688 w 4681728"/>
              <a:gd name="connsiteY19" fmla="*/ 384048 h 1280160"/>
              <a:gd name="connsiteX20" fmla="*/ 4443984 w 4681728"/>
              <a:gd name="connsiteY20" fmla="*/ 356616 h 1280160"/>
              <a:gd name="connsiteX21" fmla="*/ 4471416 w 4681728"/>
              <a:gd name="connsiteY21" fmla="*/ 347472 h 1280160"/>
              <a:gd name="connsiteX22" fmla="*/ 4626864 w 4681728"/>
              <a:gd name="connsiteY22" fmla="*/ 329184 h 1280160"/>
              <a:gd name="connsiteX23" fmla="*/ 4636008 w 4681728"/>
              <a:gd name="connsiteY23" fmla="*/ 301752 h 1280160"/>
              <a:gd name="connsiteX24" fmla="*/ 4681728 w 4681728"/>
              <a:gd name="connsiteY24" fmla="*/ 292608 h 1280160"/>
              <a:gd name="connsiteX25" fmla="*/ 4654296 w 4681728"/>
              <a:gd name="connsiteY25" fmla="*/ 0 h 1280160"/>
              <a:gd name="connsiteX26" fmla="*/ 0 w 4681728"/>
              <a:gd name="connsiteY26"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999232 w 4681728"/>
              <a:gd name="connsiteY5" fmla="*/ 1014984 h 1280160"/>
              <a:gd name="connsiteX6" fmla="*/ 3191256 w 4681728"/>
              <a:gd name="connsiteY6" fmla="*/ 886968 h 1280160"/>
              <a:gd name="connsiteX7" fmla="*/ 3300984 w 4681728"/>
              <a:gd name="connsiteY7" fmla="*/ 813816 h 1280160"/>
              <a:gd name="connsiteX8" fmla="*/ 3611880 w 4681728"/>
              <a:gd name="connsiteY8" fmla="*/ 640080 h 1280160"/>
              <a:gd name="connsiteX9" fmla="*/ 3712464 w 4681728"/>
              <a:gd name="connsiteY9" fmla="*/ 612648 h 1280160"/>
              <a:gd name="connsiteX10" fmla="*/ 3739896 w 4681728"/>
              <a:gd name="connsiteY10" fmla="*/ 594360 h 1280160"/>
              <a:gd name="connsiteX11" fmla="*/ 3922776 w 4681728"/>
              <a:gd name="connsiteY11" fmla="*/ 539496 h 1280160"/>
              <a:gd name="connsiteX12" fmla="*/ 3995928 w 4681728"/>
              <a:gd name="connsiteY12" fmla="*/ 512064 h 1280160"/>
              <a:gd name="connsiteX13" fmla="*/ 4078224 w 4681728"/>
              <a:gd name="connsiteY13" fmla="*/ 484632 h 1280160"/>
              <a:gd name="connsiteX14" fmla="*/ 4114800 w 4681728"/>
              <a:gd name="connsiteY14" fmla="*/ 475488 h 1280160"/>
              <a:gd name="connsiteX15" fmla="*/ 4169664 w 4681728"/>
              <a:gd name="connsiteY15" fmla="*/ 438912 h 1280160"/>
              <a:gd name="connsiteX16" fmla="*/ 4251960 w 4681728"/>
              <a:gd name="connsiteY16" fmla="*/ 411480 h 1280160"/>
              <a:gd name="connsiteX17" fmla="*/ 4279392 w 4681728"/>
              <a:gd name="connsiteY17" fmla="*/ 402336 h 1280160"/>
              <a:gd name="connsiteX18" fmla="*/ 4361688 w 4681728"/>
              <a:gd name="connsiteY18" fmla="*/ 384048 h 1280160"/>
              <a:gd name="connsiteX19" fmla="*/ 4443984 w 4681728"/>
              <a:gd name="connsiteY19" fmla="*/ 356616 h 1280160"/>
              <a:gd name="connsiteX20" fmla="*/ 4471416 w 4681728"/>
              <a:gd name="connsiteY20" fmla="*/ 347472 h 1280160"/>
              <a:gd name="connsiteX21" fmla="*/ 4626864 w 4681728"/>
              <a:gd name="connsiteY21" fmla="*/ 329184 h 1280160"/>
              <a:gd name="connsiteX22" fmla="*/ 4636008 w 4681728"/>
              <a:gd name="connsiteY22" fmla="*/ 301752 h 1280160"/>
              <a:gd name="connsiteX23" fmla="*/ 4681728 w 4681728"/>
              <a:gd name="connsiteY23" fmla="*/ 292608 h 1280160"/>
              <a:gd name="connsiteX24" fmla="*/ 4654296 w 4681728"/>
              <a:gd name="connsiteY24" fmla="*/ 0 h 1280160"/>
              <a:gd name="connsiteX25" fmla="*/ 0 w 4681728"/>
              <a:gd name="connsiteY25"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999232 w 4681728"/>
              <a:gd name="connsiteY5" fmla="*/ 1014984 h 1280160"/>
              <a:gd name="connsiteX6" fmla="*/ 3191256 w 4681728"/>
              <a:gd name="connsiteY6" fmla="*/ 886968 h 1280160"/>
              <a:gd name="connsiteX7" fmla="*/ 3611880 w 4681728"/>
              <a:gd name="connsiteY7" fmla="*/ 640080 h 1280160"/>
              <a:gd name="connsiteX8" fmla="*/ 3712464 w 4681728"/>
              <a:gd name="connsiteY8" fmla="*/ 612648 h 1280160"/>
              <a:gd name="connsiteX9" fmla="*/ 3739896 w 4681728"/>
              <a:gd name="connsiteY9" fmla="*/ 594360 h 1280160"/>
              <a:gd name="connsiteX10" fmla="*/ 3922776 w 4681728"/>
              <a:gd name="connsiteY10" fmla="*/ 539496 h 1280160"/>
              <a:gd name="connsiteX11" fmla="*/ 3995928 w 4681728"/>
              <a:gd name="connsiteY11" fmla="*/ 512064 h 1280160"/>
              <a:gd name="connsiteX12" fmla="*/ 4078224 w 4681728"/>
              <a:gd name="connsiteY12" fmla="*/ 484632 h 1280160"/>
              <a:gd name="connsiteX13" fmla="*/ 4114800 w 4681728"/>
              <a:gd name="connsiteY13" fmla="*/ 475488 h 1280160"/>
              <a:gd name="connsiteX14" fmla="*/ 4169664 w 4681728"/>
              <a:gd name="connsiteY14" fmla="*/ 438912 h 1280160"/>
              <a:gd name="connsiteX15" fmla="*/ 4251960 w 4681728"/>
              <a:gd name="connsiteY15" fmla="*/ 411480 h 1280160"/>
              <a:gd name="connsiteX16" fmla="*/ 4279392 w 4681728"/>
              <a:gd name="connsiteY16" fmla="*/ 402336 h 1280160"/>
              <a:gd name="connsiteX17" fmla="*/ 4361688 w 4681728"/>
              <a:gd name="connsiteY17" fmla="*/ 384048 h 1280160"/>
              <a:gd name="connsiteX18" fmla="*/ 4443984 w 4681728"/>
              <a:gd name="connsiteY18" fmla="*/ 356616 h 1280160"/>
              <a:gd name="connsiteX19" fmla="*/ 4471416 w 4681728"/>
              <a:gd name="connsiteY19" fmla="*/ 347472 h 1280160"/>
              <a:gd name="connsiteX20" fmla="*/ 4626864 w 4681728"/>
              <a:gd name="connsiteY20" fmla="*/ 329184 h 1280160"/>
              <a:gd name="connsiteX21" fmla="*/ 4636008 w 4681728"/>
              <a:gd name="connsiteY21" fmla="*/ 301752 h 1280160"/>
              <a:gd name="connsiteX22" fmla="*/ 4681728 w 4681728"/>
              <a:gd name="connsiteY22" fmla="*/ 292608 h 1280160"/>
              <a:gd name="connsiteX23" fmla="*/ 4654296 w 4681728"/>
              <a:gd name="connsiteY23" fmla="*/ 0 h 1280160"/>
              <a:gd name="connsiteX24" fmla="*/ 0 w 4681728"/>
              <a:gd name="connsiteY24"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2999232 w 4681728"/>
              <a:gd name="connsiteY5" fmla="*/ 1014984 h 1280160"/>
              <a:gd name="connsiteX6" fmla="*/ 3611880 w 4681728"/>
              <a:gd name="connsiteY6" fmla="*/ 640080 h 1280160"/>
              <a:gd name="connsiteX7" fmla="*/ 3712464 w 4681728"/>
              <a:gd name="connsiteY7" fmla="*/ 612648 h 1280160"/>
              <a:gd name="connsiteX8" fmla="*/ 3739896 w 4681728"/>
              <a:gd name="connsiteY8" fmla="*/ 594360 h 1280160"/>
              <a:gd name="connsiteX9" fmla="*/ 3922776 w 4681728"/>
              <a:gd name="connsiteY9" fmla="*/ 539496 h 1280160"/>
              <a:gd name="connsiteX10" fmla="*/ 3995928 w 4681728"/>
              <a:gd name="connsiteY10" fmla="*/ 512064 h 1280160"/>
              <a:gd name="connsiteX11" fmla="*/ 4078224 w 4681728"/>
              <a:gd name="connsiteY11" fmla="*/ 484632 h 1280160"/>
              <a:gd name="connsiteX12" fmla="*/ 4114800 w 4681728"/>
              <a:gd name="connsiteY12" fmla="*/ 475488 h 1280160"/>
              <a:gd name="connsiteX13" fmla="*/ 4169664 w 4681728"/>
              <a:gd name="connsiteY13" fmla="*/ 438912 h 1280160"/>
              <a:gd name="connsiteX14" fmla="*/ 4251960 w 4681728"/>
              <a:gd name="connsiteY14" fmla="*/ 411480 h 1280160"/>
              <a:gd name="connsiteX15" fmla="*/ 4279392 w 4681728"/>
              <a:gd name="connsiteY15" fmla="*/ 402336 h 1280160"/>
              <a:gd name="connsiteX16" fmla="*/ 4361688 w 4681728"/>
              <a:gd name="connsiteY16" fmla="*/ 384048 h 1280160"/>
              <a:gd name="connsiteX17" fmla="*/ 4443984 w 4681728"/>
              <a:gd name="connsiteY17" fmla="*/ 356616 h 1280160"/>
              <a:gd name="connsiteX18" fmla="*/ 4471416 w 4681728"/>
              <a:gd name="connsiteY18" fmla="*/ 347472 h 1280160"/>
              <a:gd name="connsiteX19" fmla="*/ 4626864 w 4681728"/>
              <a:gd name="connsiteY19" fmla="*/ 329184 h 1280160"/>
              <a:gd name="connsiteX20" fmla="*/ 4636008 w 4681728"/>
              <a:gd name="connsiteY20" fmla="*/ 301752 h 1280160"/>
              <a:gd name="connsiteX21" fmla="*/ 4681728 w 4681728"/>
              <a:gd name="connsiteY21" fmla="*/ 292608 h 1280160"/>
              <a:gd name="connsiteX22" fmla="*/ 4654296 w 4681728"/>
              <a:gd name="connsiteY22" fmla="*/ 0 h 1280160"/>
              <a:gd name="connsiteX23" fmla="*/ 0 w 4681728"/>
              <a:gd name="connsiteY23"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3047078 w 4681728"/>
              <a:gd name="connsiteY5" fmla="*/ 908659 h 1280160"/>
              <a:gd name="connsiteX6" fmla="*/ 3611880 w 4681728"/>
              <a:gd name="connsiteY6" fmla="*/ 640080 h 1280160"/>
              <a:gd name="connsiteX7" fmla="*/ 3712464 w 4681728"/>
              <a:gd name="connsiteY7" fmla="*/ 612648 h 1280160"/>
              <a:gd name="connsiteX8" fmla="*/ 3739896 w 4681728"/>
              <a:gd name="connsiteY8" fmla="*/ 594360 h 1280160"/>
              <a:gd name="connsiteX9" fmla="*/ 3922776 w 4681728"/>
              <a:gd name="connsiteY9" fmla="*/ 539496 h 1280160"/>
              <a:gd name="connsiteX10" fmla="*/ 3995928 w 4681728"/>
              <a:gd name="connsiteY10" fmla="*/ 512064 h 1280160"/>
              <a:gd name="connsiteX11" fmla="*/ 4078224 w 4681728"/>
              <a:gd name="connsiteY11" fmla="*/ 484632 h 1280160"/>
              <a:gd name="connsiteX12" fmla="*/ 4114800 w 4681728"/>
              <a:gd name="connsiteY12" fmla="*/ 475488 h 1280160"/>
              <a:gd name="connsiteX13" fmla="*/ 4169664 w 4681728"/>
              <a:gd name="connsiteY13" fmla="*/ 438912 h 1280160"/>
              <a:gd name="connsiteX14" fmla="*/ 4251960 w 4681728"/>
              <a:gd name="connsiteY14" fmla="*/ 411480 h 1280160"/>
              <a:gd name="connsiteX15" fmla="*/ 4279392 w 4681728"/>
              <a:gd name="connsiteY15" fmla="*/ 402336 h 1280160"/>
              <a:gd name="connsiteX16" fmla="*/ 4361688 w 4681728"/>
              <a:gd name="connsiteY16" fmla="*/ 384048 h 1280160"/>
              <a:gd name="connsiteX17" fmla="*/ 4443984 w 4681728"/>
              <a:gd name="connsiteY17" fmla="*/ 356616 h 1280160"/>
              <a:gd name="connsiteX18" fmla="*/ 4471416 w 4681728"/>
              <a:gd name="connsiteY18" fmla="*/ 347472 h 1280160"/>
              <a:gd name="connsiteX19" fmla="*/ 4626864 w 4681728"/>
              <a:gd name="connsiteY19" fmla="*/ 329184 h 1280160"/>
              <a:gd name="connsiteX20" fmla="*/ 4636008 w 4681728"/>
              <a:gd name="connsiteY20" fmla="*/ 301752 h 1280160"/>
              <a:gd name="connsiteX21" fmla="*/ 4681728 w 4681728"/>
              <a:gd name="connsiteY21" fmla="*/ 292608 h 1280160"/>
              <a:gd name="connsiteX22" fmla="*/ 4654296 w 4681728"/>
              <a:gd name="connsiteY22" fmla="*/ 0 h 1280160"/>
              <a:gd name="connsiteX23" fmla="*/ 0 w 4681728"/>
              <a:gd name="connsiteY23"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3047078 w 4681728"/>
              <a:gd name="connsiteY5" fmla="*/ 908659 h 1280160"/>
              <a:gd name="connsiteX6" fmla="*/ 3124271 w 4681728"/>
              <a:gd name="connsiteY6" fmla="*/ 858047 h 1280160"/>
              <a:gd name="connsiteX7" fmla="*/ 3611880 w 4681728"/>
              <a:gd name="connsiteY7" fmla="*/ 640080 h 1280160"/>
              <a:gd name="connsiteX8" fmla="*/ 3712464 w 4681728"/>
              <a:gd name="connsiteY8" fmla="*/ 612648 h 1280160"/>
              <a:gd name="connsiteX9" fmla="*/ 3739896 w 4681728"/>
              <a:gd name="connsiteY9" fmla="*/ 594360 h 1280160"/>
              <a:gd name="connsiteX10" fmla="*/ 3922776 w 4681728"/>
              <a:gd name="connsiteY10" fmla="*/ 539496 h 1280160"/>
              <a:gd name="connsiteX11" fmla="*/ 3995928 w 4681728"/>
              <a:gd name="connsiteY11" fmla="*/ 512064 h 1280160"/>
              <a:gd name="connsiteX12" fmla="*/ 4078224 w 4681728"/>
              <a:gd name="connsiteY12" fmla="*/ 484632 h 1280160"/>
              <a:gd name="connsiteX13" fmla="*/ 4114800 w 4681728"/>
              <a:gd name="connsiteY13" fmla="*/ 475488 h 1280160"/>
              <a:gd name="connsiteX14" fmla="*/ 4169664 w 4681728"/>
              <a:gd name="connsiteY14" fmla="*/ 438912 h 1280160"/>
              <a:gd name="connsiteX15" fmla="*/ 4251960 w 4681728"/>
              <a:gd name="connsiteY15" fmla="*/ 411480 h 1280160"/>
              <a:gd name="connsiteX16" fmla="*/ 4279392 w 4681728"/>
              <a:gd name="connsiteY16" fmla="*/ 402336 h 1280160"/>
              <a:gd name="connsiteX17" fmla="*/ 4361688 w 4681728"/>
              <a:gd name="connsiteY17" fmla="*/ 384048 h 1280160"/>
              <a:gd name="connsiteX18" fmla="*/ 4443984 w 4681728"/>
              <a:gd name="connsiteY18" fmla="*/ 356616 h 1280160"/>
              <a:gd name="connsiteX19" fmla="*/ 4471416 w 4681728"/>
              <a:gd name="connsiteY19" fmla="*/ 347472 h 1280160"/>
              <a:gd name="connsiteX20" fmla="*/ 4626864 w 4681728"/>
              <a:gd name="connsiteY20" fmla="*/ 329184 h 1280160"/>
              <a:gd name="connsiteX21" fmla="*/ 4636008 w 4681728"/>
              <a:gd name="connsiteY21" fmla="*/ 301752 h 1280160"/>
              <a:gd name="connsiteX22" fmla="*/ 4681728 w 4681728"/>
              <a:gd name="connsiteY22" fmla="*/ 292608 h 1280160"/>
              <a:gd name="connsiteX23" fmla="*/ 4654296 w 4681728"/>
              <a:gd name="connsiteY23" fmla="*/ 0 h 1280160"/>
              <a:gd name="connsiteX24" fmla="*/ 0 w 4681728"/>
              <a:gd name="connsiteY24"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2788920 w 4681728"/>
              <a:gd name="connsiteY4" fmla="*/ 1216152 h 1280160"/>
              <a:gd name="connsiteX5" fmla="*/ 3047078 w 4681728"/>
              <a:gd name="connsiteY5" fmla="*/ 908659 h 1280160"/>
              <a:gd name="connsiteX6" fmla="*/ 3145536 w 4681728"/>
              <a:gd name="connsiteY6" fmla="*/ 831466 h 1280160"/>
              <a:gd name="connsiteX7" fmla="*/ 3611880 w 4681728"/>
              <a:gd name="connsiteY7" fmla="*/ 640080 h 1280160"/>
              <a:gd name="connsiteX8" fmla="*/ 3712464 w 4681728"/>
              <a:gd name="connsiteY8" fmla="*/ 612648 h 1280160"/>
              <a:gd name="connsiteX9" fmla="*/ 3739896 w 4681728"/>
              <a:gd name="connsiteY9" fmla="*/ 594360 h 1280160"/>
              <a:gd name="connsiteX10" fmla="*/ 3922776 w 4681728"/>
              <a:gd name="connsiteY10" fmla="*/ 539496 h 1280160"/>
              <a:gd name="connsiteX11" fmla="*/ 3995928 w 4681728"/>
              <a:gd name="connsiteY11" fmla="*/ 512064 h 1280160"/>
              <a:gd name="connsiteX12" fmla="*/ 4078224 w 4681728"/>
              <a:gd name="connsiteY12" fmla="*/ 484632 h 1280160"/>
              <a:gd name="connsiteX13" fmla="*/ 4114800 w 4681728"/>
              <a:gd name="connsiteY13" fmla="*/ 475488 h 1280160"/>
              <a:gd name="connsiteX14" fmla="*/ 4169664 w 4681728"/>
              <a:gd name="connsiteY14" fmla="*/ 438912 h 1280160"/>
              <a:gd name="connsiteX15" fmla="*/ 4251960 w 4681728"/>
              <a:gd name="connsiteY15" fmla="*/ 411480 h 1280160"/>
              <a:gd name="connsiteX16" fmla="*/ 4279392 w 4681728"/>
              <a:gd name="connsiteY16" fmla="*/ 402336 h 1280160"/>
              <a:gd name="connsiteX17" fmla="*/ 4361688 w 4681728"/>
              <a:gd name="connsiteY17" fmla="*/ 384048 h 1280160"/>
              <a:gd name="connsiteX18" fmla="*/ 4443984 w 4681728"/>
              <a:gd name="connsiteY18" fmla="*/ 356616 h 1280160"/>
              <a:gd name="connsiteX19" fmla="*/ 4471416 w 4681728"/>
              <a:gd name="connsiteY19" fmla="*/ 347472 h 1280160"/>
              <a:gd name="connsiteX20" fmla="*/ 4626864 w 4681728"/>
              <a:gd name="connsiteY20" fmla="*/ 329184 h 1280160"/>
              <a:gd name="connsiteX21" fmla="*/ 4636008 w 4681728"/>
              <a:gd name="connsiteY21" fmla="*/ 301752 h 1280160"/>
              <a:gd name="connsiteX22" fmla="*/ 4681728 w 4681728"/>
              <a:gd name="connsiteY22" fmla="*/ 292608 h 1280160"/>
              <a:gd name="connsiteX23" fmla="*/ 4654296 w 4681728"/>
              <a:gd name="connsiteY23" fmla="*/ 0 h 1280160"/>
              <a:gd name="connsiteX24" fmla="*/ 0 w 4681728"/>
              <a:gd name="connsiteY24"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145536 w 4681728"/>
              <a:gd name="connsiteY5" fmla="*/ 831466 h 1280160"/>
              <a:gd name="connsiteX6" fmla="*/ 3611880 w 4681728"/>
              <a:gd name="connsiteY6" fmla="*/ 640080 h 1280160"/>
              <a:gd name="connsiteX7" fmla="*/ 3712464 w 4681728"/>
              <a:gd name="connsiteY7" fmla="*/ 612648 h 1280160"/>
              <a:gd name="connsiteX8" fmla="*/ 3739896 w 4681728"/>
              <a:gd name="connsiteY8" fmla="*/ 594360 h 1280160"/>
              <a:gd name="connsiteX9" fmla="*/ 3922776 w 4681728"/>
              <a:gd name="connsiteY9" fmla="*/ 539496 h 1280160"/>
              <a:gd name="connsiteX10" fmla="*/ 3995928 w 4681728"/>
              <a:gd name="connsiteY10" fmla="*/ 512064 h 1280160"/>
              <a:gd name="connsiteX11" fmla="*/ 4078224 w 4681728"/>
              <a:gd name="connsiteY11" fmla="*/ 484632 h 1280160"/>
              <a:gd name="connsiteX12" fmla="*/ 4114800 w 4681728"/>
              <a:gd name="connsiteY12" fmla="*/ 475488 h 1280160"/>
              <a:gd name="connsiteX13" fmla="*/ 4169664 w 4681728"/>
              <a:gd name="connsiteY13" fmla="*/ 438912 h 1280160"/>
              <a:gd name="connsiteX14" fmla="*/ 4251960 w 4681728"/>
              <a:gd name="connsiteY14" fmla="*/ 411480 h 1280160"/>
              <a:gd name="connsiteX15" fmla="*/ 4279392 w 4681728"/>
              <a:gd name="connsiteY15" fmla="*/ 402336 h 1280160"/>
              <a:gd name="connsiteX16" fmla="*/ 4361688 w 4681728"/>
              <a:gd name="connsiteY16" fmla="*/ 384048 h 1280160"/>
              <a:gd name="connsiteX17" fmla="*/ 4443984 w 4681728"/>
              <a:gd name="connsiteY17" fmla="*/ 356616 h 1280160"/>
              <a:gd name="connsiteX18" fmla="*/ 4471416 w 4681728"/>
              <a:gd name="connsiteY18" fmla="*/ 347472 h 1280160"/>
              <a:gd name="connsiteX19" fmla="*/ 4626864 w 4681728"/>
              <a:gd name="connsiteY19" fmla="*/ 329184 h 1280160"/>
              <a:gd name="connsiteX20" fmla="*/ 4636008 w 4681728"/>
              <a:gd name="connsiteY20" fmla="*/ 301752 h 1280160"/>
              <a:gd name="connsiteX21" fmla="*/ 4681728 w 4681728"/>
              <a:gd name="connsiteY21" fmla="*/ 292608 h 1280160"/>
              <a:gd name="connsiteX22" fmla="*/ 4654296 w 4681728"/>
              <a:gd name="connsiteY22" fmla="*/ 0 h 1280160"/>
              <a:gd name="connsiteX23" fmla="*/ 0 w 4681728"/>
              <a:gd name="connsiteY23"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611880 w 4681728"/>
              <a:gd name="connsiteY5" fmla="*/ 640080 h 1280160"/>
              <a:gd name="connsiteX6" fmla="*/ 3712464 w 4681728"/>
              <a:gd name="connsiteY6" fmla="*/ 612648 h 1280160"/>
              <a:gd name="connsiteX7" fmla="*/ 3739896 w 4681728"/>
              <a:gd name="connsiteY7" fmla="*/ 594360 h 1280160"/>
              <a:gd name="connsiteX8" fmla="*/ 3922776 w 4681728"/>
              <a:gd name="connsiteY8" fmla="*/ 539496 h 1280160"/>
              <a:gd name="connsiteX9" fmla="*/ 3995928 w 4681728"/>
              <a:gd name="connsiteY9" fmla="*/ 512064 h 1280160"/>
              <a:gd name="connsiteX10" fmla="*/ 4078224 w 4681728"/>
              <a:gd name="connsiteY10" fmla="*/ 484632 h 1280160"/>
              <a:gd name="connsiteX11" fmla="*/ 4114800 w 4681728"/>
              <a:gd name="connsiteY11" fmla="*/ 475488 h 1280160"/>
              <a:gd name="connsiteX12" fmla="*/ 4169664 w 4681728"/>
              <a:gd name="connsiteY12" fmla="*/ 438912 h 1280160"/>
              <a:gd name="connsiteX13" fmla="*/ 4251960 w 4681728"/>
              <a:gd name="connsiteY13" fmla="*/ 411480 h 1280160"/>
              <a:gd name="connsiteX14" fmla="*/ 4279392 w 4681728"/>
              <a:gd name="connsiteY14" fmla="*/ 402336 h 1280160"/>
              <a:gd name="connsiteX15" fmla="*/ 4361688 w 4681728"/>
              <a:gd name="connsiteY15" fmla="*/ 384048 h 1280160"/>
              <a:gd name="connsiteX16" fmla="*/ 4443984 w 4681728"/>
              <a:gd name="connsiteY16" fmla="*/ 356616 h 1280160"/>
              <a:gd name="connsiteX17" fmla="*/ 4471416 w 4681728"/>
              <a:gd name="connsiteY17" fmla="*/ 347472 h 1280160"/>
              <a:gd name="connsiteX18" fmla="*/ 4626864 w 4681728"/>
              <a:gd name="connsiteY18" fmla="*/ 329184 h 1280160"/>
              <a:gd name="connsiteX19" fmla="*/ 4636008 w 4681728"/>
              <a:gd name="connsiteY19" fmla="*/ 301752 h 1280160"/>
              <a:gd name="connsiteX20" fmla="*/ 4681728 w 4681728"/>
              <a:gd name="connsiteY20" fmla="*/ 292608 h 1280160"/>
              <a:gd name="connsiteX21" fmla="*/ 4654296 w 4681728"/>
              <a:gd name="connsiteY21" fmla="*/ 0 h 1280160"/>
              <a:gd name="connsiteX22" fmla="*/ 0 w 4681728"/>
              <a:gd name="connsiteY22"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611880 w 4681728"/>
              <a:gd name="connsiteY5" fmla="*/ 640080 h 1280160"/>
              <a:gd name="connsiteX6" fmla="*/ 3712464 w 4681728"/>
              <a:gd name="connsiteY6" fmla="*/ 612648 h 1280160"/>
              <a:gd name="connsiteX7" fmla="*/ 3739896 w 4681728"/>
              <a:gd name="connsiteY7" fmla="*/ 594360 h 1280160"/>
              <a:gd name="connsiteX8" fmla="*/ 3922776 w 4681728"/>
              <a:gd name="connsiteY8" fmla="*/ 539496 h 1280160"/>
              <a:gd name="connsiteX9" fmla="*/ 3995928 w 4681728"/>
              <a:gd name="connsiteY9" fmla="*/ 512064 h 1280160"/>
              <a:gd name="connsiteX10" fmla="*/ 4078224 w 4681728"/>
              <a:gd name="connsiteY10" fmla="*/ 484632 h 1280160"/>
              <a:gd name="connsiteX11" fmla="*/ 4114800 w 4681728"/>
              <a:gd name="connsiteY11" fmla="*/ 475488 h 1280160"/>
              <a:gd name="connsiteX12" fmla="*/ 4169664 w 4681728"/>
              <a:gd name="connsiteY12" fmla="*/ 438912 h 1280160"/>
              <a:gd name="connsiteX13" fmla="*/ 4251960 w 4681728"/>
              <a:gd name="connsiteY13" fmla="*/ 411480 h 1280160"/>
              <a:gd name="connsiteX14" fmla="*/ 4279392 w 4681728"/>
              <a:gd name="connsiteY14" fmla="*/ 402336 h 1280160"/>
              <a:gd name="connsiteX15" fmla="*/ 4443984 w 4681728"/>
              <a:gd name="connsiteY15" fmla="*/ 356616 h 1280160"/>
              <a:gd name="connsiteX16" fmla="*/ 4471416 w 4681728"/>
              <a:gd name="connsiteY16" fmla="*/ 347472 h 1280160"/>
              <a:gd name="connsiteX17" fmla="*/ 4626864 w 4681728"/>
              <a:gd name="connsiteY17" fmla="*/ 329184 h 1280160"/>
              <a:gd name="connsiteX18" fmla="*/ 4636008 w 4681728"/>
              <a:gd name="connsiteY18" fmla="*/ 301752 h 1280160"/>
              <a:gd name="connsiteX19" fmla="*/ 4681728 w 4681728"/>
              <a:gd name="connsiteY19" fmla="*/ 292608 h 1280160"/>
              <a:gd name="connsiteX20" fmla="*/ 4654296 w 4681728"/>
              <a:gd name="connsiteY20" fmla="*/ 0 h 1280160"/>
              <a:gd name="connsiteX21" fmla="*/ 0 w 4681728"/>
              <a:gd name="connsiteY21"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611880 w 4681728"/>
              <a:gd name="connsiteY5" fmla="*/ 640080 h 1280160"/>
              <a:gd name="connsiteX6" fmla="*/ 3712464 w 4681728"/>
              <a:gd name="connsiteY6" fmla="*/ 612648 h 1280160"/>
              <a:gd name="connsiteX7" fmla="*/ 3739896 w 4681728"/>
              <a:gd name="connsiteY7" fmla="*/ 594360 h 1280160"/>
              <a:gd name="connsiteX8" fmla="*/ 3922776 w 4681728"/>
              <a:gd name="connsiteY8" fmla="*/ 539496 h 1280160"/>
              <a:gd name="connsiteX9" fmla="*/ 3995928 w 4681728"/>
              <a:gd name="connsiteY9" fmla="*/ 512064 h 1280160"/>
              <a:gd name="connsiteX10" fmla="*/ 4078224 w 4681728"/>
              <a:gd name="connsiteY10" fmla="*/ 484632 h 1280160"/>
              <a:gd name="connsiteX11" fmla="*/ 4114800 w 4681728"/>
              <a:gd name="connsiteY11" fmla="*/ 475488 h 1280160"/>
              <a:gd name="connsiteX12" fmla="*/ 4169664 w 4681728"/>
              <a:gd name="connsiteY12" fmla="*/ 438912 h 1280160"/>
              <a:gd name="connsiteX13" fmla="*/ 4251960 w 4681728"/>
              <a:gd name="connsiteY13" fmla="*/ 411480 h 1280160"/>
              <a:gd name="connsiteX14" fmla="*/ 4279392 w 4681728"/>
              <a:gd name="connsiteY14" fmla="*/ 402336 h 1280160"/>
              <a:gd name="connsiteX15" fmla="*/ 4443984 w 4681728"/>
              <a:gd name="connsiteY15" fmla="*/ 356616 h 1280160"/>
              <a:gd name="connsiteX16" fmla="*/ 4626864 w 4681728"/>
              <a:gd name="connsiteY16" fmla="*/ 329184 h 1280160"/>
              <a:gd name="connsiteX17" fmla="*/ 4636008 w 4681728"/>
              <a:gd name="connsiteY17" fmla="*/ 301752 h 1280160"/>
              <a:gd name="connsiteX18" fmla="*/ 4681728 w 4681728"/>
              <a:gd name="connsiteY18" fmla="*/ 292608 h 1280160"/>
              <a:gd name="connsiteX19" fmla="*/ 4654296 w 4681728"/>
              <a:gd name="connsiteY19" fmla="*/ 0 h 1280160"/>
              <a:gd name="connsiteX20" fmla="*/ 0 w 4681728"/>
              <a:gd name="connsiteY20"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611880 w 4681728"/>
              <a:gd name="connsiteY5" fmla="*/ 640080 h 1280160"/>
              <a:gd name="connsiteX6" fmla="*/ 3712464 w 4681728"/>
              <a:gd name="connsiteY6" fmla="*/ 612648 h 1280160"/>
              <a:gd name="connsiteX7" fmla="*/ 3739896 w 4681728"/>
              <a:gd name="connsiteY7" fmla="*/ 594360 h 1280160"/>
              <a:gd name="connsiteX8" fmla="*/ 3922776 w 4681728"/>
              <a:gd name="connsiteY8" fmla="*/ 539496 h 1280160"/>
              <a:gd name="connsiteX9" fmla="*/ 3995928 w 4681728"/>
              <a:gd name="connsiteY9" fmla="*/ 512064 h 1280160"/>
              <a:gd name="connsiteX10" fmla="*/ 4078224 w 4681728"/>
              <a:gd name="connsiteY10" fmla="*/ 484632 h 1280160"/>
              <a:gd name="connsiteX11" fmla="*/ 4114800 w 4681728"/>
              <a:gd name="connsiteY11" fmla="*/ 475488 h 1280160"/>
              <a:gd name="connsiteX12" fmla="*/ 4169664 w 4681728"/>
              <a:gd name="connsiteY12" fmla="*/ 438912 h 1280160"/>
              <a:gd name="connsiteX13" fmla="*/ 4251960 w 4681728"/>
              <a:gd name="connsiteY13" fmla="*/ 411480 h 1280160"/>
              <a:gd name="connsiteX14" fmla="*/ 4279392 w 4681728"/>
              <a:gd name="connsiteY14" fmla="*/ 402336 h 1280160"/>
              <a:gd name="connsiteX15" fmla="*/ 4443984 w 4681728"/>
              <a:gd name="connsiteY15" fmla="*/ 356616 h 1280160"/>
              <a:gd name="connsiteX16" fmla="*/ 4636008 w 4681728"/>
              <a:gd name="connsiteY16" fmla="*/ 301752 h 1280160"/>
              <a:gd name="connsiteX17" fmla="*/ 4681728 w 4681728"/>
              <a:gd name="connsiteY17" fmla="*/ 292608 h 1280160"/>
              <a:gd name="connsiteX18" fmla="*/ 4654296 w 4681728"/>
              <a:gd name="connsiteY18" fmla="*/ 0 h 1280160"/>
              <a:gd name="connsiteX19" fmla="*/ 0 w 4681728"/>
              <a:gd name="connsiteY19"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611880 w 4681728"/>
              <a:gd name="connsiteY5" fmla="*/ 640080 h 1280160"/>
              <a:gd name="connsiteX6" fmla="*/ 3712464 w 4681728"/>
              <a:gd name="connsiteY6" fmla="*/ 612648 h 1280160"/>
              <a:gd name="connsiteX7" fmla="*/ 3739896 w 4681728"/>
              <a:gd name="connsiteY7" fmla="*/ 594360 h 1280160"/>
              <a:gd name="connsiteX8" fmla="*/ 3922776 w 4681728"/>
              <a:gd name="connsiteY8" fmla="*/ 539496 h 1280160"/>
              <a:gd name="connsiteX9" fmla="*/ 3995928 w 4681728"/>
              <a:gd name="connsiteY9" fmla="*/ 512064 h 1280160"/>
              <a:gd name="connsiteX10" fmla="*/ 4078224 w 4681728"/>
              <a:gd name="connsiteY10" fmla="*/ 484632 h 1280160"/>
              <a:gd name="connsiteX11" fmla="*/ 4114800 w 4681728"/>
              <a:gd name="connsiteY11" fmla="*/ 475488 h 1280160"/>
              <a:gd name="connsiteX12" fmla="*/ 4169664 w 4681728"/>
              <a:gd name="connsiteY12" fmla="*/ 438912 h 1280160"/>
              <a:gd name="connsiteX13" fmla="*/ 4251960 w 4681728"/>
              <a:gd name="connsiteY13" fmla="*/ 411480 h 1280160"/>
              <a:gd name="connsiteX14" fmla="*/ 4279392 w 4681728"/>
              <a:gd name="connsiteY14" fmla="*/ 402336 h 1280160"/>
              <a:gd name="connsiteX15" fmla="*/ 4443984 w 4681728"/>
              <a:gd name="connsiteY15" fmla="*/ 356616 h 1280160"/>
              <a:gd name="connsiteX16" fmla="*/ 4681728 w 4681728"/>
              <a:gd name="connsiteY16" fmla="*/ 292608 h 1280160"/>
              <a:gd name="connsiteX17" fmla="*/ 4654296 w 4681728"/>
              <a:gd name="connsiteY17" fmla="*/ 0 h 1280160"/>
              <a:gd name="connsiteX18" fmla="*/ 0 w 4681728"/>
              <a:gd name="connsiteY18"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611880 w 4681728"/>
              <a:gd name="connsiteY5" fmla="*/ 640080 h 1280160"/>
              <a:gd name="connsiteX6" fmla="*/ 3712464 w 4681728"/>
              <a:gd name="connsiteY6" fmla="*/ 612648 h 1280160"/>
              <a:gd name="connsiteX7" fmla="*/ 3739896 w 4681728"/>
              <a:gd name="connsiteY7" fmla="*/ 594360 h 1280160"/>
              <a:gd name="connsiteX8" fmla="*/ 3922776 w 4681728"/>
              <a:gd name="connsiteY8" fmla="*/ 539496 h 1280160"/>
              <a:gd name="connsiteX9" fmla="*/ 3995928 w 4681728"/>
              <a:gd name="connsiteY9" fmla="*/ 512064 h 1280160"/>
              <a:gd name="connsiteX10" fmla="*/ 4078224 w 4681728"/>
              <a:gd name="connsiteY10" fmla="*/ 484632 h 1280160"/>
              <a:gd name="connsiteX11" fmla="*/ 4114800 w 4681728"/>
              <a:gd name="connsiteY11" fmla="*/ 475488 h 1280160"/>
              <a:gd name="connsiteX12" fmla="*/ 4169664 w 4681728"/>
              <a:gd name="connsiteY12" fmla="*/ 438912 h 1280160"/>
              <a:gd name="connsiteX13" fmla="*/ 4251960 w 4681728"/>
              <a:gd name="connsiteY13" fmla="*/ 411480 h 1280160"/>
              <a:gd name="connsiteX14" fmla="*/ 4279392 w 4681728"/>
              <a:gd name="connsiteY14" fmla="*/ 402336 h 1280160"/>
              <a:gd name="connsiteX15" fmla="*/ 4681728 w 4681728"/>
              <a:gd name="connsiteY15" fmla="*/ 292608 h 1280160"/>
              <a:gd name="connsiteX16" fmla="*/ 4654296 w 4681728"/>
              <a:gd name="connsiteY16" fmla="*/ 0 h 1280160"/>
              <a:gd name="connsiteX17" fmla="*/ 0 w 4681728"/>
              <a:gd name="connsiteY17"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611880 w 4681728"/>
              <a:gd name="connsiteY5" fmla="*/ 640080 h 1280160"/>
              <a:gd name="connsiteX6" fmla="*/ 3712464 w 4681728"/>
              <a:gd name="connsiteY6" fmla="*/ 612648 h 1280160"/>
              <a:gd name="connsiteX7" fmla="*/ 3739896 w 4681728"/>
              <a:gd name="connsiteY7" fmla="*/ 594360 h 1280160"/>
              <a:gd name="connsiteX8" fmla="*/ 3922776 w 4681728"/>
              <a:gd name="connsiteY8" fmla="*/ 539496 h 1280160"/>
              <a:gd name="connsiteX9" fmla="*/ 3995928 w 4681728"/>
              <a:gd name="connsiteY9" fmla="*/ 512064 h 1280160"/>
              <a:gd name="connsiteX10" fmla="*/ 4078224 w 4681728"/>
              <a:gd name="connsiteY10" fmla="*/ 484632 h 1280160"/>
              <a:gd name="connsiteX11" fmla="*/ 4114800 w 4681728"/>
              <a:gd name="connsiteY11" fmla="*/ 475488 h 1280160"/>
              <a:gd name="connsiteX12" fmla="*/ 4169664 w 4681728"/>
              <a:gd name="connsiteY12" fmla="*/ 438912 h 1280160"/>
              <a:gd name="connsiteX13" fmla="*/ 4251960 w 4681728"/>
              <a:gd name="connsiteY13" fmla="*/ 411480 h 1280160"/>
              <a:gd name="connsiteX14" fmla="*/ 4681728 w 4681728"/>
              <a:gd name="connsiteY14" fmla="*/ 292608 h 1280160"/>
              <a:gd name="connsiteX15" fmla="*/ 4654296 w 4681728"/>
              <a:gd name="connsiteY15" fmla="*/ 0 h 1280160"/>
              <a:gd name="connsiteX16" fmla="*/ 0 w 4681728"/>
              <a:gd name="connsiteY16"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611880 w 4681728"/>
              <a:gd name="connsiteY5" fmla="*/ 640080 h 1280160"/>
              <a:gd name="connsiteX6" fmla="*/ 3712464 w 4681728"/>
              <a:gd name="connsiteY6" fmla="*/ 612648 h 1280160"/>
              <a:gd name="connsiteX7" fmla="*/ 3739896 w 4681728"/>
              <a:gd name="connsiteY7" fmla="*/ 594360 h 1280160"/>
              <a:gd name="connsiteX8" fmla="*/ 3922776 w 4681728"/>
              <a:gd name="connsiteY8" fmla="*/ 539496 h 1280160"/>
              <a:gd name="connsiteX9" fmla="*/ 3995928 w 4681728"/>
              <a:gd name="connsiteY9" fmla="*/ 512064 h 1280160"/>
              <a:gd name="connsiteX10" fmla="*/ 4078224 w 4681728"/>
              <a:gd name="connsiteY10" fmla="*/ 484632 h 1280160"/>
              <a:gd name="connsiteX11" fmla="*/ 4114800 w 4681728"/>
              <a:gd name="connsiteY11" fmla="*/ 475488 h 1280160"/>
              <a:gd name="connsiteX12" fmla="*/ 4169664 w 4681728"/>
              <a:gd name="connsiteY12" fmla="*/ 438912 h 1280160"/>
              <a:gd name="connsiteX13" fmla="*/ 4681728 w 4681728"/>
              <a:gd name="connsiteY13" fmla="*/ 292608 h 1280160"/>
              <a:gd name="connsiteX14" fmla="*/ 4654296 w 4681728"/>
              <a:gd name="connsiteY14" fmla="*/ 0 h 1280160"/>
              <a:gd name="connsiteX15" fmla="*/ 0 w 4681728"/>
              <a:gd name="connsiteY15"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611880 w 4681728"/>
              <a:gd name="connsiteY5" fmla="*/ 640080 h 1280160"/>
              <a:gd name="connsiteX6" fmla="*/ 3712464 w 4681728"/>
              <a:gd name="connsiteY6" fmla="*/ 612648 h 1280160"/>
              <a:gd name="connsiteX7" fmla="*/ 3739896 w 4681728"/>
              <a:gd name="connsiteY7" fmla="*/ 594360 h 1280160"/>
              <a:gd name="connsiteX8" fmla="*/ 3922776 w 4681728"/>
              <a:gd name="connsiteY8" fmla="*/ 539496 h 1280160"/>
              <a:gd name="connsiteX9" fmla="*/ 3995928 w 4681728"/>
              <a:gd name="connsiteY9" fmla="*/ 512064 h 1280160"/>
              <a:gd name="connsiteX10" fmla="*/ 4078224 w 4681728"/>
              <a:gd name="connsiteY10" fmla="*/ 484632 h 1280160"/>
              <a:gd name="connsiteX11" fmla="*/ 4114800 w 4681728"/>
              <a:gd name="connsiteY11" fmla="*/ 475488 h 1280160"/>
              <a:gd name="connsiteX12" fmla="*/ 4681728 w 4681728"/>
              <a:gd name="connsiteY12" fmla="*/ 292608 h 1280160"/>
              <a:gd name="connsiteX13" fmla="*/ 4654296 w 4681728"/>
              <a:gd name="connsiteY13" fmla="*/ 0 h 1280160"/>
              <a:gd name="connsiteX14" fmla="*/ 0 w 4681728"/>
              <a:gd name="connsiteY14"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611880 w 4681728"/>
              <a:gd name="connsiteY5" fmla="*/ 640080 h 1280160"/>
              <a:gd name="connsiteX6" fmla="*/ 3712464 w 4681728"/>
              <a:gd name="connsiteY6" fmla="*/ 612648 h 1280160"/>
              <a:gd name="connsiteX7" fmla="*/ 3739896 w 4681728"/>
              <a:gd name="connsiteY7" fmla="*/ 594360 h 1280160"/>
              <a:gd name="connsiteX8" fmla="*/ 3922776 w 4681728"/>
              <a:gd name="connsiteY8" fmla="*/ 539496 h 1280160"/>
              <a:gd name="connsiteX9" fmla="*/ 3995928 w 4681728"/>
              <a:gd name="connsiteY9" fmla="*/ 512064 h 1280160"/>
              <a:gd name="connsiteX10" fmla="*/ 4078224 w 4681728"/>
              <a:gd name="connsiteY10" fmla="*/ 484632 h 1280160"/>
              <a:gd name="connsiteX11" fmla="*/ 4681728 w 4681728"/>
              <a:gd name="connsiteY11" fmla="*/ 292608 h 1280160"/>
              <a:gd name="connsiteX12" fmla="*/ 4654296 w 4681728"/>
              <a:gd name="connsiteY12" fmla="*/ 0 h 1280160"/>
              <a:gd name="connsiteX13" fmla="*/ 0 w 4681728"/>
              <a:gd name="connsiteY13"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611880 w 4681728"/>
              <a:gd name="connsiteY5" fmla="*/ 640080 h 1280160"/>
              <a:gd name="connsiteX6" fmla="*/ 3712464 w 4681728"/>
              <a:gd name="connsiteY6" fmla="*/ 612648 h 1280160"/>
              <a:gd name="connsiteX7" fmla="*/ 3739896 w 4681728"/>
              <a:gd name="connsiteY7" fmla="*/ 594360 h 1280160"/>
              <a:gd name="connsiteX8" fmla="*/ 3922776 w 4681728"/>
              <a:gd name="connsiteY8" fmla="*/ 539496 h 1280160"/>
              <a:gd name="connsiteX9" fmla="*/ 3995928 w 4681728"/>
              <a:gd name="connsiteY9" fmla="*/ 512064 h 1280160"/>
              <a:gd name="connsiteX10" fmla="*/ 4681728 w 4681728"/>
              <a:gd name="connsiteY10" fmla="*/ 292608 h 1280160"/>
              <a:gd name="connsiteX11" fmla="*/ 4654296 w 4681728"/>
              <a:gd name="connsiteY11" fmla="*/ 0 h 1280160"/>
              <a:gd name="connsiteX12" fmla="*/ 0 w 4681728"/>
              <a:gd name="connsiteY12"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611880 w 4681728"/>
              <a:gd name="connsiteY5" fmla="*/ 640080 h 1280160"/>
              <a:gd name="connsiteX6" fmla="*/ 3712464 w 4681728"/>
              <a:gd name="connsiteY6" fmla="*/ 612648 h 1280160"/>
              <a:gd name="connsiteX7" fmla="*/ 3739896 w 4681728"/>
              <a:gd name="connsiteY7" fmla="*/ 594360 h 1280160"/>
              <a:gd name="connsiteX8" fmla="*/ 3922776 w 4681728"/>
              <a:gd name="connsiteY8" fmla="*/ 539496 h 1280160"/>
              <a:gd name="connsiteX9" fmla="*/ 4681728 w 4681728"/>
              <a:gd name="connsiteY9" fmla="*/ 292608 h 1280160"/>
              <a:gd name="connsiteX10" fmla="*/ 4654296 w 4681728"/>
              <a:gd name="connsiteY10" fmla="*/ 0 h 1280160"/>
              <a:gd name="connsiteX11" fmla="*/ 0 w 4681728"/>
              <a:gd name="connsiteY11"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611880 w 4681728"/>
              <a:gd name="connsiteY5" fmla="*/ 640080 h 1280160"/>
              <a:gd name="connsiteX6" fmla="*/ 3712464 w 4681728"/>
              <a:gd name="connsiteY6" fmla="*/ 612648 h 1280160"/>
              <a:gd name="connsiteX7" fmla="*/ 3922776 w 4681728"/>
              <a:gd name="connsiteY7" fmla="*/ 539496 h 1280160"/>
              <a:gd name="connsiteX8" fmla="*/ 4681728 w 4681728"/>
              <a:gd name="connsiteY8" fmla="*/ 292608 h 1280160"/>
              <a:gd name="connsiteX9" fmla="*/ 4654296 w 4681728"/>
              <a:gd name="connsiteY9" fmla="*/ 0 h 1280160"/>
              <a:gd name="connsiteX10" fmla="*/ 0 w 4681728"/>
              <a:gd name="connsiteY10"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611880 w 4681728"/>
              <a:gd name="connsiteY5" fmla="*/ 640080 h 1280160"/>
              <a:gd name="connsiteX6" fmla="*/ 3922776 w 4681728"/>
              <a:gd name="connsiteY6" fmla="*/ 539496 h 1280160"/>
              <a:gd name="connsiteX7" fmla="*/ 4681728 w 4681728"/>
              <a:gd name="connsiteY7" fmla="*/ 292608 h 1280160"/>
              <a:gd name="connsiteX8" fmla="*/ 4654296 w 4681728"/>
              <a:gd name="connsiteY8" fmla="*/ 0 h 1280160"/>
              <a:gd name="connsiteX9" fmla="*/ 0 w 4681728"/>
              <a:gd name="connsiteY9"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611880 w 4681728"/>
              <a:gd name="connsiteY5" fmla="*/ 640080 h 1280160"/>
              <a:gd name="connsiteX6" fmla="*/ 4681728 w 4681728"/>
              <a:gd name="connsiteY6" fmla="*/ 292608 h 1280160"/>
              <a:gd name="connsiteX7" fmla="*/ 4654296 w 4681728"/>
              <a:gd name="connsiteY7" fmla="*/ 0 h 1280160"/>
              <a:gd name="connsiteX8" fmla="*/ 0 w 4681728"/>
              <a:gd name="connsiteY8"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702257 w 4681728"/>
              <a:gd name="connsiteY5" fmla="*/ 581601 h 1280160"/>
              <a:gd name="connsiteX6" fmla="*/ 4681728 w 4681728"/>
              <a:gd name="connsiteY6" fmla="*/ 292608 h 1280160"/>
              <a:gd name="connsiteX7" fmla="*/ 4654296 w 4681728"/>
              <a:gd name="connsiteY7" fmla="*/ 0 h 1280160"/>
              <a:gd name="connsiteX8" fmla="*/ 0 w 4681728"/>
              <a:gd name="connsiteY8" fmla="*/ 9144 h 1280160"/>
              <a:gd name="connsiteX0" fmla="*/ 0 w 4681728"/>
              <a:gd name="connsiteY0" fmla="*/ 9144 h 1280160"/>
              <a:gd name="connsiteX1" fmla="*/ 18288 w 4681728"/>
              <a:gd name="connsiteY1" fmla="*/ 1280160 h 1280160"/>
              <a:gd name="connsiteX2" fmla="*/ 2734056 w 4681728"/>
              <a:gd name="connsiteY2" fmla="*/ 1280160 h 1280160"/>
              <a:gd name="connsiteX3" fmla="*/ 2734056 w 4681728"/>
              <a:gd name="connsiteY3" fmla="*/ 1280160 h 1280160"/>
              <a:gd name="connsiteX4" fmla="*/ 3047078 w 4681728"/>
              <a:gd name="connsiteY4" fmla="*/ 908659 h 1280160"/>
              <a:gd name="connsiteX5" fmla="*/ 3702257 w 4681728"/>
              <a:gd name="connsiteY5" fmla="*/ 581601 h 1280160"/>
              <a:gd name="connsiteX6" fmla="*/ 4681728 w 4681728"/>
              <a:gd name="connsiteY6" fmla="*/ 292608 h 1280160"/>
              <a:gd name="connsiteX7" fmla="*/ 4654296 w 4681728"/>
              <a:gd name="connsiteY7" fmla="*/ 0 h 1280160"/>
              <a:gd name="connsiteX8" fmla="*/ 0 w 4681728"/>
              <a:gd name="connsiteY8" fmla="*/ 9144 h 1280160"/>
              <a:gd name="connsiteX0" fmla="*/ 0 w 4655146"/>
              <a:gd name="connsiteY0" fmla="*/ 9144 h 1280160"/>
              <a:gd name="connsiteX1" fmla="*/ 18288 w 4655146"/>
              <a:gd name="connsiteY1" fmla="*/ 1280160 h 1280160"/>
              <a:gd name="connsiteX2" fmla="*/ 2734056 w 4655146"/>
              <a:gd name="connsiteY2" fmla="*/ 1280160 h 1280160"/>
              <a:gd name="connsiteX3" fmla="*/ 2734056 w 4655146"/>
              <a:gd name="connsiteY3" fmla="*/ 1280160 h 1280160"/>
              <a:gd name="connsiteX4" fmla="*/ 3047078 w 4655146"/>
              <a:gd name="connsiteY4" fmla="*/ 908659 h 1280160"/>
              <a:gd name="connsiteX5" fmla="*/ 3702257 w 4655146"/>
              <a:gd name="connsiteY5" fmla="*/ 581601 h 1280160"/>
              <a:gd name="connsiteX6" fmla="*/ 4655146 w 4655146"/>
              <a:gd name="connsiteY6" fmla="*/ 292608 h 1280160"/>
              <a:gd name="connsiteX7" fmla="*/ 4654296 w 4655146"/>
              <a:gd name="connsiteY7" fmla="*/ 0 h 1280160"/>
              <a:gd name="connsiteX8" fmla="*/ 0 w 4655146"/>
              <a:gd name="connsiteY8" fmla="*/ 9144 h 1280160"/>
              <a:gd name="connsiteX0" fmla="*/ 0 w 4639198"/>
              <a:gd name="connsiteY0" fmla="*/ 3827 h 1280160"/>
              <a:gd name="connsiteX1" fmla="*/ 2340 w 4639198"/>
              <a:gd name="connsiteY1" fmla="*/ 1280160 h 1280160"/>
              <a:gd name="connsiteX2" fmla="*/ 2718108 w 4639198"/>
              <a:gd name="connsiteY2" fmla="*/ 1280160 h 1280160"/>
              <a:gd name="connsiteX3" fmla="*/ 2718108 w 4639198"/>
              <a:gd name="connsiteY3" fmla="*/ 1280160 h 1280160"/>
              <a:gd name="connsiteX4" fmla="*/ 3031130 w 4639198"/>
              <a:gd name="connsiteY4" fmla="*/ 908659 h 1280160"/>
              <a:gd name="connsiteX5" fmla="*/ 3686309 w 4639198"/>
              <a:gd name="connsiteY5" fmla="*/ 581601 h 1280160"/>
              <a:gd name="connsiteX6" fmla="*/ 4639198 w 4639198"/>
              <a:gd name="connsiteY6" fmla="*/ 292608 h 1280160"/>
              <a:gd name="connsiteX7" fmla="*/ 4638348 w 4639198"/>
              <a:gd name="connsiteY7" fmla="*/ 0 h 1280160"/>
              <a:gd name="connsiteX8" fmla="*/ 0 w 4639198"/>
              <a:gd name="connsiteY8" fmla="*/ 3827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39198" h="1280160">
                <a:moveTo>
                  <a:pt x="0" y="3827"/>
                </a:moveTo>
                <a:lnTo>
                  <a:pt x="2340" y="1280160"/>
                </a:lnTo>
                <a:lnTo>
                  <a:pt x="2718108" y="1280160"/>
                </a:lnTo>
                <a:lnTo>
                  <a:pt x="2718108" y="1280160"/>
                </a:lnTo>
                <a:cubicBezTo>
                  <a:pt x="2770278" y="1218243"/>
                  <a:pt x="2869763" y="1025086"/>
                  <a:pt x="3031130" y="908659"/>
                </a:cubicBezTo>
                <a:cubicBezTo>
                  <a:pt x="3192497" y="792232"/>
                  <a:pt x="3418298" y="684276"/>
                  <a:pt x="3686309" y="581601"/>
                </a:cubicBezTo>
                <a:cubicBezTo>
                  <a:pt x="3954320" y="478926"/>
                  <a:pt x="4465462" y="399288"/>
                  <a:pt x="4639198" y="292608"/>
                </a:cubicBezTo>
                <a:cubicBezTo>
                  <a:pt x="4638915" y="195072"/>
                  <a:pt x="4638631" y="97536"/>
                  <a:pt x="4638348" y="0"/>
                </a:cubicBezTo>
                <a:lnTo>
                  <a:pt x="0" y="3827"/>
                </a:lnTo>
                <a:close/>
              </a:path>
            </a:pathLst>
          </a:custGeom>
          <a:gradFill>
            <a:gsLst>
              <a:gs pos="0">
                <a:sysClr val="window" lastClr="FFFFFF"/>
              </a:gs>
              <a:gs pos="67000">
                <a:sysClr val="window" lastClr="FFFFFF">
                  <a:lumMod val="85000"/>
                </a:sysClr>
              </a:gs>
              <a:gs pos="33000">
                <a:sysClr val="window" lastClr="FFFFFF">
                  <a:lumMod val="95000"/>
                </a:sysClr>
              </a:gs>
              <a:gs pos="100000">
                <a:sysClr val="window" lastClr="FFFFFF">
                  <a:lumMod val="75000"/>
                </a:sysClr>
              </a:gs>
            </a:gsLst>
            <a:lin ang="0" scaled="0"/>
          </a:gra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93" name="フリーフォーム 92"/>
          <p:cNvSpPr/>
          <p:nvPr/>
        </p:nvSpPr>
        <p:spPr>
          <a:xfrm>
            <a:off x="1894509" y="3727147"/>
            <a:ext cx="5504688" cy="2194560"/>
          </a:xfrm>
          <a:custGeom>
            <a:avLst/>
            <a:gdLst>
              <a:gd name="connsiteX0" fmla="*/ 18288 w 6501384"/>
              <a:gd name="connsiteY0" fmla="*/ 0 h 2642616"/>
              <a:gd name="connsiteX1" fmla="*/ 0 w 6501384"/>
              <a:gd name="connsiteY1" fmla="*/ 2615184 h 2642616"/>
              <a:gd name="connsiteX2" fmla="*/ 6501384 w 6501384"/>
              <a:gd name="connsiteY2" fmla="*/ 2642616 h 2642616"/>
              <a:gd name="connsiteX3" fmla="*/ 6492240 w 6501384"/>
              <a:gd name="connsiteY3" fmla="*/ 2340864 h 2642616"/>
              <a:gd name="connsiteX4" fmla="*/ 6492240 w 6501384"/>
              <a:gd name="connsiteY4" fmla="*/ 2340864 h 2642616"/>
              <a:gd name="connsiteX5" fmla="*/ 5550408 w 6501384"/>
              <a:gd name="connsiteY5" fmla="*/ 2331720 h 2642616"/>
              <a:gd name="connsiteX6" fmla="*/ 5522976 w 6501384"/>
              <a:gd name="connsiteY6" fmla="*/ 2313432 h 2642616"/>
              <a:gd name="connsiteX7" fmla="*/ 5468112 w 6501384"/>
              <a:gd name="connsiteY7" fmla="*/ 2295144 h 2642616"/>
              <a:gd name="connsiteX8" fmla="*/ 5431536 w 6501384"/>
              <a:gd name="connsiteY8" fmla="*/ 2276856 h 2642616"/>
              <a:gd name="connsiteX9" fmla="*/ 5394960 w 6501384"/>
              <a:gd name="connsiteY9" fmla="*/ 2267712 h 2642616"/>
              <a:gd name="connsiteX10" fmla="*/ 5276088 w 6501384"/>
              <a:gd name="connsiteY10" fmla="*/ 2249424 h 2642616"/>
              <a:gd name="connsiteX11" fmla="*/ 5221224 w 6501384"/>
              <a:gd name="connsiteY11" fmla="*/ 2231136 h 2642616"/>
              <a:gd name="connsiteX12" fmla="*/ 5193792 w 6501384"/>
              <a:gd name="connsiteY12" fmla="*/ 2221992 h 2642616"/>
              <a:gd name="connsiteX13" fmla="*/ 5175504 w 6501384"/>
              <a:gd name="connsiteY13" fmla="*/ 2194560 h 2642616"/>
              <a:gd name="connsiteX14" fmla="*/ 5111496 w 6501384"/>
              <a:gd name="connsiteY14" fmla="*/ 2185416 h 2642616"/>
              <a:gd name="connsiteX15" fmla="*/ 5084064 w 6501384"/>
              <a:gd name="connsiteY15" fmla="*/ 2176272 h 2642616"/>
              <a:gd name="connsiteX16" fmla="*/ 5010912 w 6501384"/>
              <a:gd name="connsiteY16" fmla="*/ 2167128 h 2642616"/>
              <a:gd name="connsiteX17" fmla="*/ 4882896 w 6501384"/>
              <a:gd name="connsiteY17" fmla="*/ 2139696 h 2642616"/>
              <a:gd name="connsiteX18" fmla="*/ 4828032 w 6501384"/>
              <a:gd name="connsiteY18" fmla="*/ 2121408 h 2642616"/>
              <a:gd name="connsiteX19" fmla="*/ 4791456 w 6501384"/>
              <a:gd name="connsiteY19" fmla="*/ 2112264 h 2642616"/>
              <a:gd name="connsiteX20" fmla="*/ 4727448 w 6501384"/>
              <a:gd name="connsiteY20" fmla="*/ 2084832 h 2642616"/>
              <a:gd name="connsiteX21" fmla="*/ 4654296 w 6501384"/>
              <a:gd name="connsiteY21" fmla="*/ 2075688 h 2642616"/>
              <a:gd name="connsiteX22" fmla="*/ 4608576 w 6501384"/>
              <a:gd name="connsiteY22" fmla="*/ 2066544 h 2642616"/>
              <a:gd name="connsiteX23" fmla="*/ 4581144 w 6501384"/>
              <a:gd name="connsiteY23" fmla="*/ 2057400 h 2642616"/>
              <a:gd name="connsiteX24" fmla="*/ 4462272 w 6501384"/>
              <a:gd name="connsiteY24" fmla="*/ 2039112 h 2642616"/>
              <a:gd name="connsiteX25" fmla="*/ 4370832 w 6501384"/>
              <a:gd name="connsiteY25" fmla="*/ 2011680 h 2642616"/>
              <a:gd name="connsiteX26" fmla="*/ 4315968 w 6501384"/>
              <a:gd name="connsiteY26" fmla="*/ 2002536 h 2642616"/>
              <a:gd name="connsiteX27" fmla="*/ 4279392 w 6501384"/>
              <a:gd name="connsiteY27" fmla="*/ 1993392 h 2642616"/>
              <a:gd name="connsiteX28" fmla="*/ 4251960 w 6501384"/>
              <a:gd name="connsiteY28" fmla="*/ 1984248 h 2642616"/>
              <a:gd name="connsiteX29" fmla="*/ 4169664 w 6501384"/>
              <a:gd name="connsiteY29" fmla="*/ 1965960 h 2642616"/>
              <a:gd name="connsiteX30" fmla="*/ 4069080 w 6501384"/>
              <a:gd name="connsiteY30" fmla="*/ 1920240 h 2642616"/>
              <a:gd name="connsiteX31" fmla="*/ 4041648 w 6501384"/>
              <a:gd name="connsiteY31" fmla="*/ 1911096 h 2642616"/>
              <a:gd name="connsiteX32" fmla="*/ 3950208 w 6501384"/>
              <a:gd name="connsiteY32" fmla="*/ 1892808 h 2642616"/>
              <a:gd name="connsiteX33" fmla="*/ 3922776 w 6501384"/>
              <a:gd name="connsiteY33" fmla="*/ 1883664 h 2642616"/>
              <a:gd name="connsiteX34" fmla="*/ 3886200 w 6501384"/>
              <a:gd name="connsiteY34" fmla="*/ 1874520 h 2642616"/>
              <a:gd name="connsiteX35" fmla="*/ 3858768 w 6501384"/>
              <a:gd name="connsiteY35" fmla="*/ 1865376 h 2642616"/>
              <a:gd name="connsiteX36" fmla="*/ 3758184 w 6501384"/>
              <a:gd name="connsiteY36" fmla="*/ 1847088 h 2642616"/>
              <a:gd name="connsiteX37" fmla="*/ 3730752 w 6501384"/>
              <a:gd name="connsiteY37" fmla="*/ 1837944 h 2642616"/>
              <a:gd name="connsiteX38" fmla="*/ 3703320 w 6501384"/>
              <a:gd name="connsiteY38" fmla="*/ 1819656 h 2642616"/>
              <a:gd name="connsiteX39" fmla="*/ 3657600 w 6501384"/>
              <a:gd name="connsiteY39" fmla="*/ 1764792 h 2642616"/>
              <a:gd name="connsiteX40" fmla="*/ 3630168 w 6501384"/>
              <a:gd name="connsiteY40" fmla="*/ 1755648 h 2642616"/>
              <a:gd name="connsiteX41" fmla="*/ 3575304 w 6501384"/>
              <a:gd name="connsiteY41" fmla="*/ 1719072 h 2642616"/>
              <a:gd name="connsiteX42" fmla="*/ 3547872 w 6501384"/>
              <a:gd name="connsiteY42" fmla="*/ 1709928 h 2642616"/>
              <a:gd name="connsiteX43" fmla="*/ 3520440 w 6501384"/>
              <a:gd name="connsiteY43" fmla="*/ 1691640 h 2642616"/>
              <a:gd name="connsiteX44" fmla="*/ 3465576 w 6501384"/>
              <a:gd name="connsiteY44" fmla="*/ 1673352 h 2642616"/>
              <a:gd name="connsiteX45" fmla="*/ 3447288 w 6501384"/>
              <a:gd name="connsiteY45" fmla="*/ 1645920 h 2642616"/>
              <a:gd name="connsiteX46" fmla="*/ 18288 w 6501384"/>
              <a:gd name="connsiteY46" fmla="*/ 0 h 2642616"/>
              <a:gd name="connsiteX0" fmla="*/ 18288 w 6501384"/>
              <a:gd name="connsiteY0" fmla="*/ 0 h 2651760"/>
              <a:gd name="connsiteX1" fmla="*/ 0 w 6501384"/>
              <a:gd name="connsiteY1" fmla="*/ 2651760 h 2651760"/>
              <a:gd name="connsiteX2" fmla="*/ 6501384 w 6501384"/>
              <a:gd name="connsiteY2" fmla="*/ 2642616 h 2651760"/>
              <a:gd name="connsiteX3" fmla="*/ 6492240 w 6501384"/>
              <a:gd name="connsiteY3" fmla="*/ 2340864 h 2651760"/>
              <a:gd name="connsiteX4" fmla="*/ 6492240 w 6501384"/>
              <a:gd name="connsiteY4" fmla="*/ 2340864 h 2651760"/>
              <a:gd name="connsiteX5" fmla="*/ 5550408 w 6501384"/>
              <a:gd name="connsiteY5" fmla="*/ 2331720 h 2651760"/>
              <a:gd name="connsiteX6" fmla="*/ 5522976 w 6501384"/>
              <a:gd name="connsiteY6" fmla="*/ 2313432 h 2651760"/>
              <a:gd name="connsiteX7" fmla="*/ 5468112 w 6501384"/>
              <a:gd name="connsiteY7" fmla="*/ 2295144 h 2651760"/>
              <a:gd name="connsiteX8" fmla="*/ 5431536 w 6501384"/>
              <a:gd name="connsiteY8" fmla="*/ 2276856 h 2651760"/>
              <a:gd name="connsiteX9" fmla="*/ 5394960 w 6501384"/>
              <a:gd name="connsiteY9" fmla="*/ 2267712 h 2651760"/>
              <a:gd name="connsiteX10" fmla="*/ 5276088 w 6501384"/>
              <a:gd name="connsiteY10" fmla="*/ 2249424 h 2651760"/>
              <a:gd name="connsiteX11" fmla="*/ 5221224 w 6501384"/>
              <a:gd name="connsiteY11" fmla="*/ 2231136 h 2651760"/>
              <a:gd name="connsiteX12" fmla="*/ 5193792 w 6501384"/>
              <a:gd name="connsiteY12" fmla="*/ 2221992 h 2651760"/>
              <a:gd name="connsiteX13" fmla="*/ 5175504 w 6501384"/>
              <a:gd name="connsiteY13" fmla="*/ 2194560 h 2651760"/>
              <a:gd name="connsiteX14" fmla="*/ 5111496 w 6501384"/>
              <a:gd name="connsiteY14" fmla="*/ 2185416 h 2651760"/>
              <a:gd name="connsiteX15" fmla="*/ 5084064 w 6501384"/>
              <a:gd name="connsiteY15" fmla="*/ 2176272 h 2651760"/>
              <a:gd name="connsiteX16" fmla="*/ 5010912 w 6501384"/>
              <a:gd name="connsiteY16" fmla="*/ 2167128 h 2651760"/>
              <a:gd name="connsiteX17" fmla="*/ 4882896 w 6501384"/>
              <a:gd name="connsiteY17" fmla="*/ 2139696 h 2651760"/>
              <a:gd name="connsiteX18" fmla="*/ 4828032 w 6501384"/>
              <a:gd name="connsiteY18" fmla="*/ 2121408 h 2651760"/>
              <a:gd name="connsiteX19" fmla="*/ 4791456 w 6501384"/>
              <a:gd name="connsiteY19" fmla="*/ 2112264 h 2651760"/>
              <a:gd name="connsiteX20" fmla="*/ 4727448 w 6501384"/>
              <a:gd name="connsiteY20" fmla="*/ 2084832 h 2651760"/>
              <a:gd name="connsiteX21" fmla="*/ 4654296 w 6501384"/>
              <a:gd name="connsiteY21" fmla="*/ 2075688 h 2651760"/>
              <a:gd name="connsiteX22" fmla="*/ 4608576 w 6501384"/>
              <a:gd name="connsiteY22" fmla="*/ 2066544 h 2651760"/>
              <a:gd name="connsiteX23" fmla="*/ 4581144 w 6501384"/>
              <a:gd name="connsiteY23" fmla="*/ 2057400 h 2651760"/>
              <a:gd name="connsiteX24" fmla="*/ 4462272 w 6501384"/>
              <a:gd name="connsiteY24" fmla="*/ 2039112 h 2651760"/>
              <a:gd name="connsiteX25" fmla="*/ 4370832 w 6501384"/>
              <a:gd name="connsiteY25" fmla="*/ 2011680 h 2651760"/>
              <a:gd name="connsiteX26" fmla="*/ 4315968 w 6501384"/>
              <a:gd name="connsiteY26" fmla="*/ 2002536 h 2651760"/>
              <a:gd name="connsiteX27" fmla="*/ 4279392 w 6501384"/>
              <a:gd name="connsiteY27" fmla="*/ 1993392 h 2651760"/>
              <a:gd name="connsiteX28" fmla="*/ 4251960 w 6501384"/>
              <a:gd name="connsiteY28" fmla="*/ 1984248 h 2651760"/>
              <a:gd name="connsiteX29" fmla="*/ 4169664 w 6501384"/>
              <a:gd name="connsiteY29" fmla="*/ 1965960 h 2651760"/>
              <a:gd name="connsiteX30" fmla="*/ 4069080 w 6501384"/>
              <a:gd name="connsiteY30" fmla="*/ 1920240 h 2651760"/>
              <a:gd name="connsiteX31" fmla="*/ 4041648 w 6501384"/>
              <a:gd name="connsiteY31" fmla="*/ 1911096 h 2651760"/>
              <a:gd name="connsiteX32" fmla="*/ 3950208 w 6501384"/>
              <a:gd name="connsiteY32" fmla="*/ 1892808 h 2651760"/>
              <a:gd name="connsiteX33" fmla="*/ 3922776 w 6501384"/>
              <a:gd name="connsiteY33" fmla="*/ 1883664 h 2651760"/>
              <a:gd name="connsiteX34" fmla="*/ 3886200 w 6501384"/>
              <a:gd name="connsiteY34" fmla="*/ 1874520 h 2651760"/>
              <a:gd name="connsiteX35" fmla="*/ 3858768 w 6501384"/>
              <a:gd name="connsiteY35" fmla="*/ 1865376 h 2651760"/>
              <a:gd name="connsiteX36" fmla="*/ 3758184 w 6501384"/>
              <a:gd name="connsiteY36" fmla="*/ 1847088 h 2651760"/>
              <a:gd name="connsiteX37" fmla="*/ 3730752 w 6501384"/>
              <a:gd name="connsiteY37" fmla="*/ 1837944 h 2651760"/>
              <a:gd name="connsiteX38" fmla="*/ 3703320 w 6501384"/>
              <a:gd name="connsiteY38" fmla="*/ 1819656 h 2651760"/>
              <a:gd name="connsiteX39" fmla="*/ 3657600 w 6501384"/>
              <a:gd name="connsiteY39" fmla="*/ 1764792 h 2651760"/>
              <a:gd name="connsiteX40" fmla="*/ 3630168 w 6501384"/>
              <a:gd name="connsiteY40" fmla="*/ 1755648 h 2651760"/>
              <a:gd name="connsiteX41" fmla="*/ 3575304 w 6501384"/>
              <a:gd name="connsiteY41" fmla="*/ 1719072 h 2651760"/>
              <a:gd name="connsiteX42" fmla="*/ 3547872 w 6501384"/>
              <a:gd name="connsiteY42" fmla="*/ 1709928 h 2651760"/>
              <a:gd name="connsiteX43" fmla="*/ 3520440 w 6501384"/>
              <a:gd name="connsiteY43" fmla="*/ 1691640 h 2651760"/>
              <a:gd name="connsiteX44" fmla="*/ 3465576 w 6501384"/>
              <a:gd name="connsiteY44" fmla="*/ 1673352 h 2651760"/>
              <a:gd name="connsiteX45" fmla="*/ 3447288 w 6501384"/>
              <a:gd name="connsiteY45" fmla="*/ 1645920 h 2651760"/>
              <a:gd name="connsiteX46" fmla="*/ 18288 w 6501384"/>
              <a:gd name="connsiteY46" fmla="*/ 0 h 2651760"/>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279392 w 6501384"/>
              <a:gd name="connsiteY27" fmla="*/ 1984248 h 2642616"/>
              <a:gd name="connsiteX28" fmla="*/ 4251960 w 6501384"/>
              <a:gd name="connsiteY28" fmla="*/ 1975104 h 2642616"/>
              <a:gd name="connsiteX29" fmla="*/ 4169664 w 6501384"/>
              <a:gd name="connsiteY29" fmla="*/ 1956816 h 2642616"/>
              <a:gd name="connsiteX30" fmla="*/ 4069080 w 6501384"/>
              <a:gd name="connsiteY30" fmla="*/ 1911096 h 2642616"/>
              <a:gd name="connsiteX31" fmla="*/ 4041648 w 6501384"/>
              <a:gd name="connsiteY31" fmla="*/ 1901952 h 2642616"/>
              <a:gd name="connsiteX32" fmla="*/ 3950208 w 6501384"/>
              <a:gd name="connsiteY32" fmla="*/ 1883664 h 2642616"/>
              <a:gd name="connsiteX33" fmla="*/ 3922776 w 6501384"/>
              <a:gd name="connsiteY33" fmla="*/ 1874520 h 2642616"/>
              <a:gd name="connsiteX34" fmla="*/ 3886200 w 6501384"/>
              <a:gd name="connsiteY34" fmla="*/ 1865376 h 2642616"/>
              <a:gd name="connsiteX35" fmla="*/ 3858768 w 6501384"/>
              <a:gd name="connsiteY35" fmla="*/ 1856232 h 2642616"/>
              <a:gd name="connsiteX36" fmla="*/ 3758184 w 6501384"/>
              <a:gd name="connsiteY36" fmla="*/ 1837944 h 2642616"/>
              <a:gd name="connsiteX37" fmla="*/ 3730752 w 6501384"/>
              <a:gd name="connsiteY37" fmla="*/ 1828800 h 2642616"/>
              <a:gd name="connsiteX38" fmla="*/ 3703320 w 6501384"/>
              <a:gd name="connsiteY38" fmla="*/ 1810512 h 2642616"/>
              <a:gd name="connsiteX39" fmla="*/ 3657600 w 6501384"/>
              <a:gd name="connsiteY39" fmla="*/ 1755648 h 2642616"/>
              <a:gd name="connsiteX40" fmla="*/ 3630168 w 6501384"/>
              <a:gd name="connsiteY40" fmla="*/ 1746504 h 2642616"/>
              <a:gd name="connsiteX41" fmla="*/ 3575304 w 6501384"/>
              <a:gd name="connsiteY41" fmla="*/ 1709928 h 2642616"/>
              <a:gd name="connsiteX42" fmla="*/ 3547872 w 6501384"/>
              <a:gd name="connsiteY42" fmla="*/ 1700784 h 2642616"/>
              <a:gd name="connsiteX43" fmla="*/ 3520440 w 6501384"/>
              <a:gd name="connsiteY43" fmla="*/ 1682496 h 2642616"/>
              <a:gd name="connsiteX44" fmla="*/ 3465576 w 6501384"/>
              <a:gd name="connsiteY44" fmla="*/ 1664208 h 2642616"/>
              <a:gd name="connsiteX45" fmla="*/ 3447288 w 6501384"/>
              <a:gd name="connsiteY45" fmla="*/ 1636776 h 2642616"/>
              <a:gd name="connsiteX46" fmla="*/ 9144 w 6501384"/>
              <a:gd name="connsiteY46"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279392 w 6501384"/>
              <a:gd name="connsiteY27" fmla="*/ 1984248 h 2642616"/>
              <a:gd name="connsiteX28" fmla="*/ 4251960 w 6501384"/>
              <a:gd name="connsiteY28" fmla="*/ 1975104 h 2642616"/>
              <a:gd name="connsiteX29" fmla="*/ 4169664 w 6501384"/>
              <a:gd name="connsiteY29" fmla="*/ 1956816 h 2642616"/>
              <a:gd name="connsiteX30" fmla="*/ 4069080 w 6501384"/>
              <a:gd name="connsiteY30" fmla="*/ 1911096 h 2642616"/>
              <a:gd name="connsiteX31" fmla="*/ 4041648 w 6501384"/>
              <a:gd name="connsiteY31" fmla="*/ 1901952 h 2642616"/>
              <a:gd name="connsiteX32" fmla="*/ 3950208 w 6501384"/>
              <a:gd name="connsiteY32" fmla="*/ 1883664 h 2642616"/>
              <a:gd name="connsiteX33" fmla="*/ 3922776 w 6501384"/>
              <a:gd name="connsiteY33" fmla="*/ 1874520 h 2642616"/>
              <a:gd name="connsiteX34" fmla="*/ 3886200 w 6501384"/>
              <a:gd name="connsiteY34" fmla="*/ 1865376 h 2642616"/>
              <a:gd name="connsiteX35" fmla="*/ 3858768 w 6501384"/>
              <a:gd name="connsiteY35" fmla="*/ 1856232 h 2642616"/>
              <a:gd name="connsiteX36" fmla="*/ 3758184 w 6501384"/>
              <a:gd name="connsiteY36" fmla="*/ 1837944 h 2642616"/>
              <a:gd name="connsiteX37" fmla="*/ 3703320 w 6501384"/>
              <a:gd name="connsiteY37" fmla="*/ 1810512 h 2642616"/>
              <a:gd name="connsiteX38" fmla="*/ 3657600 w 6501384"/>
              <a:gd name="connsiteY38" fmla="*/ 1755648 h 2642616"/>
              <a:gd name="connsiteX39" fmla="*/ 3630168 w 6501384"/>
              <a:gd name="connsiteY39" fmla="*/ 1746504 h 2642616"/>
              <a:gd name="connsiteX40" fmla="*/ 3575304 w 6501384"/>
              <a:gd name="connsiteY40" fmla="*/ 1709928 h 2642616"/>
              <a:gd name="connsiteX41" fmla="*/ 3547872 w 6501384"/>
              <a:gd name="connsiteY41" fmla="*/ 1700784 h 2642616"/>
              <a:gd name="connsiteX42" fmla="*/ 3520440 w 6501384"/>
              <a:gd name="connsiteY42" fmla="*/ 1682496 h 2642616"/>
              <a:gd name="connsiteX43" fmla="*/ 3465576 w 6501384"/>
              <a:gd name="connsiteY43" fmla="*/ 1664208 h 2642616"/>
              <a:gd name="connsiteX44" fmla="*/ 3447288 w 6501384"/>
              <a:gd name="connsiteY44" fmla="*/ 1636776 h 2642616"/>
              <a:gd name="connsiteX45" fmla="*/ 9144 w 6501384"/>
              <a:gd name="connsiteY45"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279392 w 6501384"/>
              <a:gd name="connsiteY27" fmla="*/ 1984248 h 2642616"/>
              <a:gd name="connsiteX28" fmla="*/ 4251960 w 6501384"/>
              <a:gd name="connsiteY28" fmla="*/ 1975104 h 2642616"/>
              <a:gd name="connsiteX29" fmla="*/ 4169664 w 6501384"/>
              <a:gd name="connsiteY29" fmla="*/ 1956816 h 2642616"/>
              <a:gd name="connsiteX30" fmla="*/ 4069080 w 6501384"/>
              <a:gd name="connsiteY30" fmla="*/ 1911096 h 2642616"/>
              <a:gd name="connsiteX31" fmla="*/ 4041648 w 6501384"/>
              <a:gd name="connsiteY31" fmla="*/ 1901952 h 2642616"/>
              <a:gd name="connsiteX32" fmla="*/ 3950208 w 6501384"/>
              <a:gd name="connsiteY32" fmla="*/ 1883664 h 2642616"/>
              <a:gd name="connsiteX33" fmla="*/ 3922776 w 6501384"/>
              <a:gd name="connsiteY33" fmla="*/ 1874520 h 2642616"/>
              <a:gd name="connsiteX34" fmla="*/ 3886200 w 6501384"/>
              <a:gd name="connsiteY34" fmla="*/ 1865376 h 2642616"/>
              <a:gd name="connsiteX35" fmla="*/ 3858768 w 6501384"/>
              <a:gd name="connsiteY35" fmla="*/ 1856232 h 2642616"/>
              <a:gd name="connsiteX36" fmla="*/ 3758184 w 6501384"/>
              <a:gd name="connsiteY36" fmla="*/ 1837944 h 2642616"/>
              <a:gd name="connsiteX37" fmla="*/ 3657600 w 6501384"/>
              <a:gd name="connsiteY37" fmla="*/ 1755648 h 2642616"/>
              <a:gd name="connsiteX38" fmla="*/ 3630168 w 6501384"/>
              <a:gd name="connsiteY38" fmla="*/ 1746504 h 2642616"/>
              <a:gd name="connsiteX39" fmla="*/ 3575304 w 6501384"/>
              <a:gd name="connsiteY39" fmla="*/ 1709928 h 2642616"/>
              <a:gd name="connsiteX40" fmla="*/ 3547872 w 6501384"/>
              <a:gd name="connsiteY40" fmla="*/ 1700784 h 2642616"/>
              <a:gd name="connsiteX41" fmla="*/ 3520440 w 6501384"/>
              <a:gd name="connsiteY41" fmla="*/ 1682496 h 2642616"/>
              <a:gd name="connsiteX42" fmla="*/ 3465576 w 6501384"/>
              <a:gd name="connsiteY42" fmla="*/ 1664208 h 2642616"/>
              <a:gd name="connsiteX43" fmla="*/ 3447288 w 6501384"/>
              <a:gd name="connsiteY43" fmla="*/ 1636776 h 2642616"/>
              <a:gd name="connsiteX44" fmla="*/ 9144 w 6501384"/>
              <a:gd name="connsiteY44"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279392 w 6501384"/>
              <a:gd name="connsiteY27" fmla="*/ 1984248 h 2642616"/>
              <a:gd name="connsiteX28" fmla="*/ 4169664 w 6501384"/>
              <a:gd name="connsiteY28" fmla="*/ 1956816 h 2642616"/>
              <a:gd name="connsiteX29" fmla="*/ 4069080 w 6501384"/>
              <a:gd name="connsiteY29" fmla="*/ 1911096 h 2642616"/>
              <a:gd name="connsiteX30" fmla="*/ 4041648 w 6501384"/>
              <a:gd name="connsiteY30" fmla="*/ 1901952 h 2642616"/>
              <a:gd name="connsiteX31" fmla="*/ 3950208 w 6501384"/>
              <a:gd name="connsiteY31" fmla="*/ 1883664 h 2642616"/>
              <a:gd name="connsiteX32" fmla="*/ 3922776 w 6501384"/>
              <a:gd name="connsiteY32" fmla="*/ 1874520 h 2642616"/>
              <a:gd name="connsiteX33" fmla="*/ 3886200 w 6501384"/>
              <a:gd name="connsiteY33" fmla="*/ 1865376 h 2642616"/>
              <a:gd name="connsiteX34" fmla="*/ 3858768 w 6501384"/>
              <a:gd name="connsiteY34" fmla="*/ 1856232 h 2642616"/>
              <a:gd name="connsiteX35" fmla="*/ 3758184 w 6501384"/>
              <a:gd name="connsiteY35" fmla="*/ 1837944 h 2642616"/>
              <a:gd name="connsiteX36" fmla="*/ 3657600 w 6501384"/>
              <a:gd name="connsiteY36" fmla="*/ 1755648 h 2642616"/>
              <a:gd name="connsiteX37" fmla="*/ 3630168 w 6501384"/>
              <a:gd name="connsiteY37" fmla="*/ 1746504 h 2642616"/>
              <a:gd name="connsiteX38" fmla="*/ 3575304 w 6501384"/>
              <a:gd name="connsiteY38" fmla="*/ 1709928 h 2642616"/>
              <a:gd name="connsiteX39" fmla="*/ 3547872 w 6501384"/>
              <a:gd name="connsiteY39" fmla="*/ 1700784 h 2642616"/>
              <a:gd name="connsiteX40" fmla="*/ 3520440 w 6501384"/>
              <a:gd name="connsiteY40" fmla="*/ 1682496 h 2642616"/>
              <a:gd name="connsiteX41" fmla="*/ 3465576 w 6501384"/>
              <a:gd name="connsiteY41" fmla="*/ 1664208 h 2642616"/>
              <a:gd name="connsiteX42" fmla="*/ 3447288 w 6501384"/>
              <a:gd name="connsiteY42" fmla="*/ 1636776 h 2642616"/>
              <a:gd name="connsiteX43" fmla="*/ 9144 w 6501384"/>
              <a:gd name="connsiteY43"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279392 w 6501384"/>
              <a:gd name="connsiteY27" fmla="*/ 1984248 h 2642616"/>
              <a:gd name="connsiteX28" fmla="*/ 4169664 w 6501384"/>
              <a:gd name="connsiteY28" fmla="*/ 1956816 h 2642616"/>
              <a:gd name="connsiteX29" fmla="*/ 4069080 w 6501384"/>
              <a:gd name="connsiteY29" fmla="*/ 1911096 h 2642616"/>
              <a:gd name="connsiteX30" fmla="*/ 3950208 w 6501384"/>
              <a:gd name="connsiteY30" fmla="*/ 1883664 h 2642616"/>
              <a:gd name="connsiteX31" fmla="*/ 3922776 w 6501384"/>
              <a:gd name="connsiteY31" fmla="*/ 1874520 h 2642616"/>
              <a:gd name="connsiteX32" fmla="*/ 3886200 w 6501384"/>
              <a:gd name="connsiteY32" fmla="*/ 1865376 h 2642616"/>
              <a:gd name="connsiteX33" fmla="*/ 3858768 w 6501384"/>
              <a:gd name="connsiteY33" fmla="*/ 1856232 h 2642616"/>
              <a:gd name="connsiteX34" fmla="*/ 3758184 w 6501384"/>
              <a:gd name="connsiteY34" fmla="*/ 1837944 h 2642616"/>
              <a:gd name="connsiteX35" fmla="*/ 3657600 w 6501384"/>
              <a:gd name="connsiteY35" fmla="*/ 1755648 h 2642616"/>
              <a:gd name="connsiteX36" fmla="*/ 3630168 w 6501384"/>
              <a:gd name="connsiteY36" fmla="*/ 1746504 h 2642616"/>
              <a:gd name="connsiteX37" fmla="*/ 3575304 w 6501384"/>
              <a:gd name="connsiteY37" fmla="*/ 1709928 h 2642616"/>
              <a:gd name="connsiteX38" fmla="*/ 3547872 w 6501384"/>
              <a:gd name="connsiteY38" fmla="*/ 1700784 h 2642616"/>
              <a:gd name="connsiteX39" fmla="*/ 3520440 w 6501384"/>
              <a:gd name="connsiteY39" fmla="*/ 1682496 h 2642616"/>
              <a:gd name="connsiteX40" fmla="*/ 3465576 w 6501384"/>
              <a:gd name="connsiteY40" fmla="*/ 1664208 h 2642616"/>
              <a:gd name="connsiteX41" fmla="*/ 3447288 w 6501384"/>
              <a:gd name="connsiteY41" fmla="*/ 1636776 h 2642616"/>
              <a:gd name="connsiteX42" fmla="*/ 9144 w 6501384"/>
              <a:gd name="connsiteY42"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279392 w 6501384"/>
              <a:gd name="connsiteY27" fmla="*/ 1984248 h 2642616"/>
              <a:gd name="connsiteX28" fmla="*/ 4169664 w 6501384"/>
              <a:gd name="connsiteY28" fmla="*/ 1956816 h 2642616"/>
              <a:gd name="connsiteX29" fmla="*/ 4069080 w 6501384"/>
              <a:gd name="connsiteY29" fmla="*/ 1911096 h 2642616"/>
              <a:gd name="connsiteX30" fmla="*/ 3950208 w 6501384"/>
              <a:gd name="connsiteY30" fmla="*/ 1883664 h 2642616"/>
              <a:gd name="connsiteX31" fmla="*/ 3886200 w 6501384"/>
              <a:gd name="connsiteY31" fmla="*/ 1865376 h 2642616"/>
              <a:gd name="connsiteX32" fmla="*/ 3858768 w 6501384"/>
              <a:gd name="connsiteY32" fmla="*/ 1856232 h 2642616"/>
              <a:gd name="connsiteX33" fmla="*/ 3758184 w 6501384"/>
              <a:gd name="connsiteY33" fmla="*/ 1837944 h 2642616"/>
              <a:gd name="connsiteX34" fmla="*/ 3657600 w 6501384"/>
              <a:gd name="connsiteY34" fmla="*/ 1755648 h 2642616"/>
              <a:gd name="connsiteX35" fmla="*/ 3630168 w 6501384"/>
              <a:gd name="connsiteY35" fmla="*/ 1746504 h 2642616"/>
              <a:gd name="connsiteX36" fmla="*/ 3575304 w 6501384"/>
              <a:gd name="connsiteY36" fmla="*/ 1709928 h 2642616"/>
              <a:gd name="connsiteX37" fmla="*/ 3547872 w 6501384"/>
              <a:gd name="connsiteY37" fmla="*/ 1700784 h 2642616"/>
              <a:gd name="connsiteX38" fmla="*/ 3520440 w 6501384"/>
              <a:gd name="connsiteY38" fmla="*/ 1682496 h 2642616"/>
              <a:gd name="connsiteX39" fmla="*/ 3465576 w 6501384"/>
              <a:gd name="connsiteY39" fmla="*/ 1664208 h 2642616"/>
              <a:gd name="connsiteX40" fmla="*/ 3447288 w 6501384"/>
              <a:gd name="connsiteY40" fmla="*/ 1636776 h 2642616"/>
              <a:gd name="connsiteX41" fmla="*/ 9144 w 6501384"/>
              <a:gd name="connsiteY41"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279392 w 6501384"/>
              <a:gd name="connsiteY27" fmla="*/ 1984248 h 2642616"/>
              <a:gd name="connsiteX28" fmla="*/ 4169664 w 6501384"/>
              <a:gd name="connsiteY28" fmla="*/ 1956816 h 2642616"/>
              <a:gd name="connsiteX29" fmla="*/ 4069080 w 6501384"/>
              <a:gd name="connsiteY29" fmla="*/ 1911096 h 2642616"/>
              <a:gd name="connsiteX30" fmla="*/ 3886200 w 6501384"/>
              <a:gd name="connsiteY30" fmla="*/ 1865376 h 2642616"/>
              <a:gd name="connsiteX31" fmla="*/ 3858768 w 6501384"/>
              <a:gd name="connsiteY31" fmla="*/ 1856232 h 2642616"/>
              <a:gd name="connsiteX32" fmla="*/ 3758184 w 6501384"/>
              <a:gd name="connsiteY32" fmla="*/ 1837944 h 2642616"/>
              <a:gd name="connsiteX33" fmla="*/ 3657600 w 6501384"/>
              <a:gd name="connsiteY33" fmla="*/ 1755648 h 2642616"/>
              <a:gd name="connsiteX34" fmla="*/ 3630168 w 6501384"/>
              <a:gd name="connsiteY34" fmla="*/ 1746504 h 2642616"/>
              <a:gd name="connsiteX35" fmla="*/ 3575304 w 6501384"/>
              <a:gd name="connsiteY35" fmla="*/ 1709928 h 2642616"/>
              <a:gd name="connsiteX36" fmla="*/ 3547872 w 6501384"/>
              <a:gd name="connsiteY36" fmla="*/ 1700784 h 2642616"/>
              <a:gd name="connsiteX37" fmla="*/ 3520440 w 6501384"/>
              <a:gd name="connsiteY37" fmla="*/ 1682496 h 2642616"/>
              <a:gd name="connsiteX38" fmla="*/ 3465576 w 6501384"/>
              <a:gd name="connsiteY38" fmla="*/ 1664208 h 2642616"/>
              <a:gd name="connsiteX39" fmla="*/ 3447288 w 6501384"/>
              <a:gd name="connsiteY39" fmla="*/ 1636776 h 2642616"/>
              <a:gd name="connsiteX40" fmla="*/ 9144 w 6501384"/>
              <a:gd name="connsiteY40"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279392 w 6501384"/>
              <a:gd name="connsiteY27" fmla="*/ 1984248 h 2642616"/>
              <a:gd name="connsiteX28" fmla="*/ 4169664 w 6501384"/>
              <a:gd name="connsiteY28" fmla="*/ 1956816 h 2642616"/>
              <a:gd name="connsiteX29" fmla="*/ 4069080 w 6501384"/>
              <a:gd name="connsiteY29" fmla="*/ 1911096 h 2642616"/>
              <a:gd name="connsiteX30" fmla="*/ 3886200 w 6501384"/>
              <a:gd name="connsiteY30" fmla="*/ 1865376 h 2642616"/>
              <a:gd name="connsiteX31" fmla="*/ 3858768 w 6501384"/>
              <a:gd name="connsiteY31" fmla="*/ 1856232 h 2642616"/>
              <a:gd name="connsiteX32" fmla="*/ 3657600 w 6501384"/>
              <a:gd name="connsiteY32" fmla="*/ 1755648 h 2642616"/>
              <a:gd name="connsiteX33" fmla="*/ 3630168 w 6501384"/>
              <a:gd name="connsiteY33" fmla="*/ 1746504 h 2642616"/>
              <a:gd name="connsiteX34" fmla="*/ 3575304 w 6501384"/>
              <a:gd name="connsiteY34" fmla="*/ 1709928 h 2642616"/>
              <a:gd name="connsiteX35" fmla="*/ 3547872 w 6501384"/>
              <a:gd name="connsiteY35" fmla="*/ 1700784 h 2642616"/>
              <a:gd name="connsiteX36" fmla="*/ 3520440 w 6501384"/>
              <a:gd name="connsiteY36" fmla="*/ 1682496 h 2642616"/>
              <a:gd name="connsiteX37" fmla="*/ 3465576 w 6501384"/>
              <a:gd name="connsiteY37" fmla="*/ 1664208 h 2642616"/>
              <a:gd name="connsiteX38" fmla="*/ 3447288 w 6501384"/>
              <a:gd name="connsiteY38" fmla="*/ 1636776 h 2642616"/>
              <a:gd name="connsiteX39" fmla="*/ 9144 w 6501384"/>
              <a:gd name="connsiteY39"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279392 w 6501384"/>
              <a:gd name="connsiteY27" fmla="*/ 1984248 h 2642616"/>
              <a:gd name="connsiteX28" fmla="*/ 4169664 w 6501384"/>
              <a:gd name="connsiteY28" fmla="*/ 1956816 h 2642616"/>
              <a:gd name="connsiteX29" fmla="*/ 4069080 w 6501384"/>
              <a:gd name="connsiteY29" fmla="*/ 1911096 h 2642616"/>
              <a:gd name="connsiteX30" fmla="*/ 3886200 w 6501384"/>
              <a:gd name="connsiteY30" fmla="*/ 1865376 h 2642616"/>
              <a:gd name="connsiteX31" fmla="*/ 3657600 w 6501384"/>
              <a:gd name="connsiteY31" fmla="*/ 1755648 h 2642616"/>
              <a:gd name="connsiteX32" fmla="*/ 3630168 w 6501384"/>
              <a:gd name="connsiteY32" fmla="*/ 1746504 h 2642616"/>
              <a:gd name="connsiteX33" fmla="*/ 3575304 w 6501384"/>
              <a:gd name="connsiteY33" fmla="*/ 1709928 h 2642616"/>
              <a:gd name="connsiteX34" fmla="*/ 3547872 w 6501384"/>
              <a:gd name="connsiteY34" fmla="*/ 1700784 h 2642616"/>
              <a:gd name="connsiteX35" fmla="*/ 3520440 w 6501384"/>
              <a:gd name="connsiteY35" fmla="*/ 1682496 h 2642616"/>
              <a:gd name="connsiteX36" fmla="*/ 3465576 w 6501384"/>
              <a:gd name="connsiteY36" fmla="*/ 1664208 h 2642616"/>
              <a:gd name="connsiteX37" fmla="*/ 3447288 w 6501384"/>
              <a:gd name="connsiteY37" fmla="*/ 1636776 h 2642616"/>
              <a:gd name="connsiteX38" fmla="*/ 9144 w 6501384"/>
              <a:gd name="connsiteY38"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279392 w 6501384"/>
              <a:gd name="connsiteY27" fmla="*/ 1984248 h 2642616"/>
              <a:gd name="connsiteX28" fmla="*/ 4169664 w 6501384"/>
              <a:gd name="connsiteY28" fmla="*/ 1956816 h 2642616"/>
              <a:gd name="connsiteX29" fmla="*/ 4069080 w 6501384"/>
              <a:gd name="connsiteY29" fmla="*/ 1911096 h 2642616"/>
              <a:gd name="connsiteX30" fmla="*/ 3657600 w 6501384"/>
              <a:gd name="connsiteY30" fmla="*/ 1755648 h 2642616"/>
              <a:gd name="connsiteX31" fmla="*/ 3630168 w 6501384"/>
              <a:gd name="connsiteY31" fmla="*/ 1746504 h 2642616"/>
              <a:gd name="connsiteX32" fmla="*/ 3575304 w 6501384"/>
              <a:gd name="connsiteY32" fmla="*/ 1709928 h 2642616"/>
              <a:gd name="connsiteX33" fmla="*/ 3547872 w 6501384"/>
              <a:gd name="connsiteY33" fmla="*/ 1700784 h 2642616"/>
              <a:gd name="connsiteX34" fmla="*/ 3520440 w 6501384"/>
              <a:gd name="connsiteY34" fmla="*/ 1682496 h 2642616"/>
              <a:gd name="connsiteX35" fmla="*/ 3465576 w 6501384"/>
              <a:gd name="connsiteY35" fmla="*/ 1664208 h 2642616"/>
              <a:gd name="connsiteX36" fmla="*/ 3447288 w 6501384"/>
              <a:gd name="connsiteY36" fmla="*/ 1636776 h 2642616"/>
              <a:gd name="connsiteX37" fmla="*/ 9144 w 6501384"/>
              <a:gd name="connsiteY37"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279392 w 6501384"/>
              <a:gd name="connsiteY27" fmla="*/ 1984248 h 2642616"/>
              <a:gd name="connsiteX28" fmla="*/ 4169664 w 6501384"/>
              <a:gd name="connsiteY28" fmla="*/ 1956816 h 2642616"/>
              <a:gd name="connsiteX29" fmla="*/ 4069080 w 6501384"/>
              <a:gd name="connsiteY29" fmla="*/ 1911096 h 2642616"/>
              <a:gd name="connsiteX30" fmla="*/ 3657600 w 6501384"/>
              <a:gd name="connsiteY30" fmla="*/ 1755648 h 2642616"/>
              <a:gd name="connsiteX31" fmla="*/ 3575304 w 6501384"/>
              <a:gd name="connsiteY31" fmla="*/ 1709928 h 2642616"/>
              <a:gd name="connsiteX32" fmla="*/ 3547872 w 6501384"/>
              <a:gd name="connsiteY32" fmla="*/ 1700784 h 2642616"/>
              <a:gd name="connsiteX33" fmla="*/ 3520440 w 6501384"/>
              <a:gd name="connsiteY33" fmla="*/ 1682496 h 2642616"/>
              <a:gd name="connsiteX34" fmla="*/ 3465576 w 6501384"/>
              <a:gd name="connsiteY34" fmla="*/ 1664208 h 2642616"/>
              <a:gd name="connsiteX35" fmla="*/ 3447288 w 6501384"/>
              <a:gd name="connsiteY35" fmla="*/ 1636776 h 2642616"/>
              <a:gd name="connsiteX36" fmla="*/ 9144 w 6501384"/>
              <a:gd name="connsiteY36"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279392 w 6501384"/>
              <a:gd name="connsiteY27" fmla="*/ 1984248 h 2642616"/>
              <a:gd name="connsiteX28" fmla="*/ 4169664 w 6501384"/>
              <a:gd name="connsiteY28" fmla="*/ 1956816 h 2642616"/>
              <a:gd name="connsiteX29" fmla="*/ 4069080 w 6501384"/>
              <a:gd name="connsiteY29" fmla="*/ 1911096 h 2642616"/>
              <a:gd name="connsiteX30" fmla="*/ 3575304 w 6501384"/>
              <a:gd name="connsiteY30" fmla="*/ 1709928 h 2642616"/>
              <a:gd name="connsiteX31" fmla="*/ 3547872 w 6501384"/>
              <a:gd name="connsiteY31" fmla="*/ 1700784 h 2642616"/>
              <a:gd name="connsiteX32" fmla="*/ 3520440 w 6501384"/>
              <a:gd name="connsiteY32" fmla="*/ 1682496 h 2642616"/>
              <a:gd name="connsiteX33" fmla="*/ 3465576 w 6501384"/>
              <a:gd name="connsiteY33" fmla="*/ 1664208 h 2642616"/>
              <a:gd name="connsiteX34" fmla="*/ 3447288 w 6501384"/>
              <a:gd name="connsiteY34" fmla="*/ 1636776 h 2642616"/>
              <a:gd name="connsiteX35" fmla="*/ 9144 w 6501384"/>
              <a:gd name="connsiteY35"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279392 w 6501384"/>
              <a:gd name="connsiteY27" fmla="*/ 1984248 h 2642616"/>
              <a:gd name="connsiteX28" fmla="*/ 4169664 w 6501384"/>
              <a:gd name="connsiteY28" fmla="*/ 1956816 h 2642616"/>
              <a:gd name="connsiteX29" fmla="*/ 4069080 w 6501384"/>
              <a:gd name="connsiteY29" fmla="*/ 1911096 h 2642616"/>
              <a:gd name="connsiteX30" fmla="*/ 3575304 w 6501384"/>
              <a:gd name="connsiteY30" fmla="*/ 1709928 h 2642616"/>
              <a:gd name="connsiteX31" fmla="*/ 3520440 w 6501384"/>
              <a:gd name="connsiteY31" fmla="*/ 1682496 h 2642616"/>
              <a:gd name="connsiteX32" fmla="*/ 3465576 w 6501384"/>
              <a:gd name="connsiteY32" fmla="*/ 1664208 h 2642616"/>
              <a:gd name="connsiteX33" fmla="*/ 3447288 w 6501384"/>
              <a:gd name="connsiteY33" fmla="*/ 1636776 h 2642616"/>
              <a:gd name="connsiteX34" fmla="*/ 9144 w 6501384"/>
              <a:gd name="connsiteY34"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279392 w 6501384"/>
              <a:gd name="connsiteY27" fmla="*/ 1984248 h 2642616"/>
              <a:gd name="connsiteX28" fmla="*/ 4169664 w 6501384"/>
              <a:gd name="connsiteY28" fmla="*/ 1956816 h 2642616"/>
              <a:gd name="connsiteX29" fmla="*/ 4069080 w 6501384"/>
              <a:gd name="connsiteY29" fmla="*/ 1911096 h 2642616"/>
              <a:gd name="connsiteX30" fmla="*/ 3520440 w 6501384"/>
              <a:gd name="connsiteY30" fmla="*/ 1682496 h 2642616"/>
              <a:gd name="connsiteX31" fmla="*/ 3465576 w 6501384"/>
              <a:gd name="connsiteY31" fmla="*/ 1664208 h 2642616"/>
              <a:gd name="connsiteX32" fmla="*/ 3447288 w 6501384"/>
              <a:gd name="connsiteY32" fmla="*/ 1636776 h 2642616"/>
              <a:gd name="connsiteX33" fmla="*/ 9144 w 6501384"/>
              <a:gd name="connsiteY33"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279392 w 6501384"/>
              <a:gd name="connsiteY27" fmla="*/ 1984248 h 2642616"/>
              <a:gd name="connsiteX28" fmla="*/ 4169664 w 6501384"/>
              <a:gd name="connsiteY28" fmla="*/ 1956816 h 2642616"/>
              <a:gd name="connsiteX29" fmla="*/ 4069080 w 6501384"/>
              <a:gd name="connsiteY29" fmla="*/ 1911096 h 2642616"/>
              <a:gd name="connsiteX30" fmla="*/ 3520440 w 6501384"/>
              <a:gd name="connsiteY30" fmla="*/ 1682496 h 2642616"/>
              <a:gd name="connsiteX31" fmla="*/ 3447288 w 6501384"/>
              <a:gd name="connsiteY31" fmla="*/ 1636776 h 2642616"/>
              <a:gd name="connsiteX32" fmla="*/ 9144 w 6501384"/>
              <a:gd name="connsiteY32"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279392 w 6501384"/>
              <a:gd name="connsiteY27" fmla="*/ 1984248 h 2642616"/>
              <a:gd name="connsiteX28" fmla="*/ 4169664 w 6501384"/>
              <a:gd name="connsiteY28" fmla="*/ 1956816 h 2642616"/>
              <a:gd name="connsiteX29" fmla="*/ 4069080 w 6501384"/>
              <a:gd name="connsiteY29" fmla="*/ 1911096 h 2642616"/>
              <a:gd name="connsiteX30" fmla="*/ 3447288 w 6501384"/>
              <a:gd name="connsiteY30" fmla="*/ 1636776 h 2642616"/>
              <a:gd name="connsiteX31" fmla="*/ 9144 w 6501384"/>
              <a:gd name="connsiteY31"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279392 w 6501384"/>
              <a:gd name="connsiteY27" fmla="*/ 1984248 h 2642616"/>
              <a:gd name="connsiteX28" fmla="*/ 4069080 w 6501384"/>
              <a:gd name="connsiteY28" fmla="*/ 1911096 h 2642616"/>
              <a:gd name="connsiteX29" fmla="*/ 3447288 w 6501384"/>
              <a:gd name="connsiteY29" fmla="*/ 1636776 h 2642616"/>
              <a:gd name="connsiteX30" fmla="*/ 9144 w 6501384"/>
              <a:gd name="connsiteY30"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315968 w 6501384"/>
              <a:gd name="connsiteY26" fmla="*/ 1993392 h 2642616"/>
              <a:gd name="connsiteX27" fmla="*/ 4069080 w 6501384"/>
              <a:gd name="connsiteY27" fmla="*/ 1911096 h 2642616"/>
              <a:gd name="connsiteX28" fmla="*/ 3447288 w 6501384"/>
              <a:gd name="connsiteY28" fmla="*/ 1636776 h 2642616"/>
              <a:gd name="connsiteX29" fmla="*/ 9144 w 6501384"/>
              <a:gd name="connsiteY29"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522976 w 6501384"/>
              <a:gd name="connsiteY6" fmla="*/ 2304288 h 2642616"/>
              <a:gd name="connsiteX7" fmla="*/ 5468112 w 6501384"/>
              <a:gd name="connsiteY7" fmla="*/ 2286000 h 2642616"/>
              <a:gd name="connsiteX8" fmla="*/ 5431536 w 6501384"/>
              <a:gd name="connsiteY8" fmla="*/ 2267712 h 2642616"/>
              <a:gd name="connsiteX9" fmla="*/ 5394960 w 6501384"/>
              <a:gd name="connsiteY9" fmla="*/ 2258568 h 2642616"/>
              <a:gd name="connsiteX10" fmla="*/ 5276088 w 6501384"/>
              <a:gd name="connsiteY10" fmla="*/ 2240280 h 2642616"/>
              <a:gd name="connsiteX11" fmla="*/ 5221224 w 6501384"/>
              <a:gd name="connsiteY11" fmla="*/ 2221992 h 2642616"/>
              <a:gd name="connsiteX12" fmla="*/ 5193792 w 6501384"/>
              <a:gd name="connsiteY12" fmla="*/ 2212848 h 2642616"/>
              <a:gd name="connsiteX13" fmla="*/ 5175504 w 6501384"/>
              <a:gd name="connsiteY13" fmla="*/ 2185416 h 2642616"/>
              <a:gd name="connsiteX14" fmla="*/ 5111496 w 6501384"/>
              <a:gd name="connsiteY14" fmla="*/ 2176272 h 2642616"/>
              <a:gd name="connsiteX15" fmla="*/ 5084064 w 6501384"/>
              <a:gd name="connsiteY15" fmla="*/ 2167128 h 2642616"/>
              <a:gd name="connsiteX16" fmla="*/ 5010912 w 6501384"/>
              <a:gd name="connsiteY16" fmla="*/ 2157984 h 2642616"/>
              <a:gd name="connsiteX17" fmla="*/ 4882896 w 6501384"/>
              <a:gd name="connsiteY17" fmla="*/ 2130552 h 2642616"/>
              <a:gd name="connsiteX18" fmla="*/ 4828032 w 6501384"/>
              <a:gd name="connsiteY18" fmla="*/ 2112264 h 2642616"/>
              <a:gd name="connsiteX19" fmla="*/ 4791456 w 6501384"/>
              <a:gd name="connsiteY19" fmla="*/ 2103120 h 2642616"/>
              <a:gd name="connsiteX20" fmla="*/ 4727448 w 6501384"/>
              <a:gd name="connsiteY20" fmla="*/ 2075688 h 2642616"/>
              <a:gd name="connsiteX21" fmla="*/ 4654296 w 6501384"/>
              <a:gd name="connsiteY21" fmla="*/ 2066544 h 2642616"/>
              <a:gd name="connsiteX22" fmla="*/ 4608576 w 6501384"/>
              <a:gd name="connsiteY22" fmla="*/ 2057400 h 2642616"/>
              <a:gd name="connsiteX23" fmla="*/ 4581144 w 6501384"/>
              <a:gd name="connsiteY23" fmla="*/ 2048256 h 2642616"/>
              <a:gd name="connsiteX24" fmla="*/ 4462272 w 6501384"/>
              <a:gd name="connsiteY24" fmla="*/ 2029968 h 2642616"/>
              <a:gd name="connsiteX25" fmla="*/ 4370832 w 6501384"/>
              <a:gd name="connsiteY25" fmla="*/ 2002536 h 2642616"/>
              <a:gd name="connsiteX26" fmla="*/ 4069080 w 6501384"/>
              <a:gd name="connsiteY26" fmla="*/ 1911096 h 2642616"/>
              <a:gd name="connsiteX27" fmla="*/ 3447288 w 6501384"/>
              <a:gd name="connsiteY27" fmla="*/ 1636776 h 2642616"/>
              <a:gd name="connsiteX28" fmla="*/ 9144 w 6501384"/>
              <a:gd name="connsiteY28"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550408 w 6501384"/>
              <a:gd name="connsiteY5" fmla="*/ 2322576 h 2642616"/>
              <a:gd name="connsiteX6" fmla="*/ 5468112 w 6501384"/>
              <a:gd name="connsiteY6" fmla="*/ 2286000 h 2642616"/>
              <a:gd name="connsiteX7" fmla="*/ 5431536 w 6501384"/>
              <a:gd name="connsiteY7" fmla="*/ 2267712 h 2642616"/>
              <a:gd name="connsiteX8" fmla="*/ 5394960 w 6501384"/>
              <a:gd name="connsiteY8" fmla="*/ 2258568 h 2642616"/>
              <a:gd name="connsiteX9" fmla="*/ 5276088 w 6501384"/>
              <a:gd name="connsiteY9" fmla="*/ 2240280 h 2642616"/>
              <a:gd name="connsiteX10" fmla="*/ 5221224 w 6501384"/>
              <a:gd name="connsiteY10" fmla="*/ 2221992 h 2642616"/>
              <a:gd name="connsiteX11" fmla="*/ 5193792 w 6501384"/>
              <a:gd name="connsiteY11" fmla="*/ 2212848 h 2642616"/>
              <a:gd name="connsiteX12" fmla="*/ 5175504 w 6501384"/>
              <a:gd name="connsiteY12" fmla="*/ 2185416 h 2642616"/>
              <a:gd name="connsiteX13" fmla="*/ 5111496 w 6501384"/>
              <a:gd name="connsiteY13" fmla="*/ 2176272 h 2642616"/>
              <a:gd name="connsiteX14" fmla="*/ 5084064 w 6501384"/>
              <a:gd name="connsiteY14" fmla="*/ 2167128 h 2642616"/>
              <a:gd name="connsiteX15" fmla="*/ 5010912 w 6501384"/>
              <a:gd name="connsiteY15" fmla="*/ 2157984 h 2642616"/>
              <a:gd name="connsiteX16" fmla="*/ 4882896 w 6501384"/>
              <a:gd name="connsiteY16" fmla="*/ 2130552 h 2642616"/>
              <a:gd name="connsiteX17" fmla="*/ 4828032 w 6501384"/>
              <a:gd name="connsiteY17" fmla="*/ 2112264 h 2642616"/>
              <a:gd name="connsiteX18" fmla="*/ 4791456 w 6501384"/>
              <a:gd name="connsiteY18" fmla="*/ 2103120 h 2642616"/>
              <a:gd name="connsiteX19" fmla="*/ 4727448 w 6501384"/>
              <a:gd name="connsiteY19" fmla="*/ 2075688 h 2642616"/>
              <a:gd name="connsiteX20" fmla="*/ 4654296 w 6501384"/>
              <a:gd name="connsiteY20" fmla="*/ 2066544 h 2642616"/>
              <a:gd name="connsiteX21" fmla="*/ 4608576 w 6501384"/>
              <a:gd name="connsiteY21" fmla="*/ 2057400 h 2642616"/>
              <a:gd name="connsiteX22" fmla="*/ 4581144 w 6501384"/>
              <a:gd name="connsiteY22" fmla="*/ 2048256 h 2642616"/>
              <a:gd name="connsiteX23" fmla="*/ 4462272 w 6501384"/>
              <a:gd name="connsiteY23" fmla="*/ 2029968 h 2642616"/>
              <a:gd name="connsiteX24" fmla="*/ 4370832 w 6501384"/>
              <a:gd name="connsiteY24" fmla="*/ 2002536 h 2642616"/>
              <a:gd name="connsiteX25" fmla="*/ 4069080 w 6501384"/>
              <a:gd name="connsiteY25" fmla="*/ 1911096 h 2642616"/>
              <a:gd name="connsiteX26" fmla="*/ 3447288 w 6501384"/>
              <a:gd name="connsiteY26" fmla="*/ 1636776 h 2642616"/>
              <a:gd name="connsiteX27" fmla="*/ 9144 w 6501384"/>
              <a:gd name="connsiteY27"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468112 w 6501384"/>
              <a:gd name="connsiteY5" fmla="*/ 2286000 h 2642616"/>
              <a:gd name="connsiteX6" fmla="*/ 5431536 w 6501384"/>
              <a:gd name="connsiteY6" fmla="*/ 2267712 h 2642616"/>
              <a:gd name="connsiteX7" fmla="*/ 5394960 w 6501384"/>
              <a:gd name="connsiteY7" fmla="*/ 2258568 h 2642616"/>
              <a:gd name="connsiteX8" fmla="*/ 5276088 w 6501384"/>
              <a:gd name="connsiteY8" fmla="*/ 2240280 h 2642616"/>
              <a:gd name="connsiteX9" fmla="*/ 5221224 w 6501384"/>
              <a:gd name="connsiteY9" fmla="*/ 2221992 h 2642616"/>
              <a:gd name="connsiteX10" fmla="*/ 5193792 w 6501384"/>
              <a:gd name="connsiteY10" fmla="*/ 2212848 h 2642616"/>
              <a:gd name="connsiteX11" fmla="*/ 5175504 w 6501384"/>
              <a:gd name="connsiteY11" fmla="*/ 2185416 h 2642616"/>
              <a:gd name="connsiteX12" fmla="*/ 5111496 w 6501384"/>
              <a:gd name="connsiteY12" fmla="*/ 2176272 h 2642616"/>
              <a:gd name="connsiteX13" fmla="*/ 5084064 w 6501384"/>
              <a:gd name="connsiteY13" fmla="*/ 2167128 h 2642616"/>
              <a:gd name="connsiteX14" fmla="*/ 5010912 w 6501384"/>
              <a:gd name="connsiteY14" fmla="*/ 2157984 h 2642616"/>
              <a:gd name="connsiteX15" fmla="*/ 4882896 w 6501384"/>
              <a:gd name="connsiteY15" fmla="*/ 2130552 h 2642616"/>
              <a:gd name="connsiteX16" fmla="*/ 4828032 w 6501384"/>
              <a:gd name="connsiteY16" fmla="*/ 2112264 h 2642616"/>
              <a:gd name="connsiteX17" fmla="*/ 4791456 w 6501384"/>
              <a:gd name="connsiteY17" fmla="*/ 2103120 h 2642616"/>
              <a:gd name="connsiteX18" fmla="*/ 4727448 w 6501384"/>
              <a:gd name="connsiteY18" fmla="*/ 2075688 h 2642616"/>
              <a:gd name="connsiteX19" fmla="*/ 4654296 w 6501384"/>
              <a:gd name="connsiteY19" fmla="*/ 2066544 h 2642616"/>
              <a:gd name="connsiteX20" fmla="*/ 4608576 w 6501384"/>
              <a:gd name="connsiteY20" fmla="*/ 2057400 h 2642616"/>
              <a:gd name="connsiteX21" fmla="*/ 4581144 w 6501384"/>
              <a:gd name="connsiteY21" fmla="*/ 2048256 h 2642616"/>
              <a:gd name="connsiteX22" fmla="*/ 4462272 w 6501384"/>
              <a:gd name="connsiteY22" fmla="*/ 2029968 h 2642616"/>
              <a:gd name="connsiteX23" fmla="*/ 4370832 w 6501384"/>
              <a:gd name="connsiteY23" fmla="*/ 2002536 h 2642616"/>
              <a:gd name="connsiteX24" fmla="*/ 4069080 w 6501384"/>
              <a:gd name="connsiteY24" fmla="*/ 1911096 h 2642616"/>
              <a:gd name="connsiteX25" fmla="*/ 3447288 w 6501384"/>
              <a:gd name="connsiteY25" fmla="*/ 1636776 h 2642616"/>
              <a:gd name="connsiteX26" fmla="*/ 9144 w 6501384"/>
              <a:gd name="connsiteY26" fmla="*/ 0 h 2642616"/>
              <a:gd name="connsiteX0" fmla="*/ 9144 w 6501384"/>
              <a:gd name="connsiteY0" fmla="*/ 0 h 2642616"/>
              <a:gd name="connsiteX1" fmla="*/ 0 w 6501384"/>
              <a:gd name="connsiteY1" fmla="*/ 2642616 h 2642616"/>
              <a:gd name="connsiteX2" fmla="*/ 6501384 w 6501384"/>
              <a:gd name="connsiteY2" fmla="*/ 2633472 h 2642616"/>
              <a:gd name="connsiteX3" fmla="*/ 6492240 w 6501384"/>
              <a:gd name="connsiteY3" fmla="*/ 2331720 h 2642616"/>
              <a:gd name="connsiteX4" fmla="*/ 6492240 w 6501384"/>
              <a:gd name="connsiteY4" fmla="*/ 2331720 h 2642616"/>
              <a:gd name="connsiteX5" fmla="*/ 5468112 w 6501384"/>
              <a:gd name="connsiteY5" fmla="*/ 2286000 h 2642616"/>
              <a:gd name="connsiteX6" fmla="*/ 5431536 w 6501384"/>
              <a:gd name="connsiteY6" fmla="*/ 2267712 h 2642616"/>
              <a:gd name="connsiteX7" fmla="*/ 5394960 w 6501384"/>
              <a:gd name="connsiteY7" fmla="*/ 2258568 h 2642616"/>
              <a:gd name="connsiteX8" fmla="*/ 5276088 w 6501384"/>
              <a:gd name="connsiteY8" fmla="*/ 2240280 h 2642616"/>
              <a:gd name="connsiteX9" fmla="*/ 5221224 w 6501384"/>
              <a:gd name="connsiteY9" fmla="*/ 2221992 h 2642616"/>
              <a:gd name="connsiteX10" fmla="*/ 5193792 w 6501384"/>
              <a:gd name="connsiteY10" fmla="*/ 2212848 h 2642616"/>
              <a:gd name="connsiteX11" fmla="*/ 5175504 w 6501384"/>
              <a:gd name="connsiteY11" fmla="*/ 2185416 h 2642616"/>
              <a:gd name="connsiteX12" fmla="*/ 5111496 w 6501384"/>
              <a:gd name="connsiteY12" fmla="*/ 2176272 h 2642616"/>
              <a:gd name="connsiteX13" fmla="*/ 5084064 w 6501384"/>
              <a:gd name="connsiteY13" fmla="*/ 2167128 h 2642616"/>
              <a:gd name="connsiteX14" fmla="*/ 5010912 w 6501384"/>
              <a:gd name="connsiteY14" fmla="*/ 2157984 h 2642616"/>
              <a:gd name="connsiteX15" fmla="*/ 4882896 w 6501384"/>
              <a:gd name="connsiteY15" fmla="*/ 2130552 h 2642616"/>
              <a:gd name="connsiteX16" fmla="*/ 4828032 w 6501384"/>
              <a:gd name="connsiteY16" fmla="*/ 2112264 h 2642616"/>
              <a:gd name="connsiteX17" fmla="*/ 4791456 w 6501384"/>
              <a:gd name="connsiteY17" fmla="*/ 2103120 h 2642616"/>
              <a:gd name="connsiteX18" fmla="*/ 4727448 w 6501384"/>
              <a:gd name="connsiteY18" fmla="*/ 2075688 h 2642616"/>
              <a:gd name="connsiteX19" fmla="*/ 4654296 w 6501384"/>
              <a:gd name="connsiteY19" fmla="*/ 2066544 h 2642616"/>
              <a:gd name="connsiteX20" fmla="*/ 4608576 w 6501384"/>
              <a:gd name="connsiteY20" fmla="*/ 2057400 h 2642616"/>
              <a:gd name="connsiteX21" fmla="*/ 4581144 w 6501384"/>
              <a:gd name="connsiteY21" fmla="*/ 2048256 h 2642616"/>
              <a:gd name="connsiteX22" fmla="*/ 4462272 w 6501384"/>
              <a:gd name="connsiteY22" fmla="*/ 2029968 h 2642616"/>
              <a:gd name="connsiteX23" fmla="*/ 4370832 w 6501384"/>
              <a:gd name="connsiteY23" fmla="*/ 2002536 h 2642616"/>
              <a:gd name="connsiteX24" fmla="*/ 3447288 w 6501384"/>
              <a:gd name="connsiteY24" fmla="*/ 1636776 h 2642616"/>
              <a:gd name="connsiteX25" fmla="*/ 9144 w 6501384"/>
              <a:gd name="connsiteY25" fmla="*/ 0 h 2642616"/>
              <a:gd name="connsiteX0" fmla="*/ 9144 w 6501384"/>
              <a:gd name="connsiteY0" fmla="*/ 4624 h 2647240"/>
              <a:gd name="connsiteX1" fmla="*/ 0 w 6501384"/>
              <a:gd name="connsiteY1" fmla="*/ 2647240 h 2647240"/>
              <a:gd name="connsiteX2" fmla="*/ 6501384 w 6501384"/>
              <a:gd name="connsiteY2" fmla="*/ 2638096 h 2647240"/>
              <a:gd name="connsiteX3" fmla="*/ 6492240 w 6501384"/>
              <a:gd name="connsiteY3" fmla="*/ 2336344 h 2647240"/>
              <a:gd name="connsiteX4" fmla="*/ 6492240 w 6501384"/>
              <a:gd name="connsiteY4" fmla="*/ 2336344 h 2647240"/>
              <a:gd name="connsiteX5" fmla="*/ 5468112 w 6501384"/>
              <a:gd name="connsiteY5" fmla="*/ 2290624 h 2647240"/>
              <a:gd name="connsiteX6" fmla="*/ 5431536 w 6501384"/>
              <a:gd name="connsiteY6" fmla="*/ 2272336 h 2647240"/>
              <a:gd name="connsiteX7" fmla="*/ 5394960 w 6501384"/>
              <a:gd name="connsiteY7" fmla="*/ 2263192 h 2647240"/>
              <a:gd name="connsiteX8" fmla="*/ 5276088 w 6501384"/>
              <a:gd name="connsiteY8" fmla="*/ 2244904 h 2647240"/>
              <a:gd name="connsiteX9" fmla="*/ 5221224 w 6501384"/>
              <a:gd name="connsiteY9" fmla="*/ 2226616 h 2647240"/>
              <a:gd name="connsiteX10" fmla="*/ 5193792 w 6501384"/>
              <a:gd name="connsiteY10" fmla="*/ 2217472 h 2647240"/>
              <a:gd name="connsiteX11" fmla="*/ 5175504 w 6501384"/>
              <a:gd name="connsiteY11" fmla="*/ 2190040 h 2647240"/>
              <a:gd name="connsiteX12" fmla="*/ 5111496 w 6501384"/>
              <a:gd name="connsiteY12" fmla="*/ 2180896 h 2647240"/>
              <a:gd name="connsiteX13" fmla="*/ 5084064 w 6501384"/>
              <a:gd name="connsiteY13" fmla="*/ 2171752 h 2647240"/>
              <a:gd name="connsiteX14" fmla="*/ 5010912 w 6501384"/>
              <a:gd name="connsiteY14" fmla="*/ 2162608 h 2647240"/>
              <a:gd name="connsiteX15" fmla="*/ 4882896 w 6501384"/>
              <a:gd name="connsiteY15" fmla="*/ 2135176 h 2647240"/>
              <a:gd name="connsiteX16" fmla="*/ 4828032 w 6501384"/>
              <a:gd name="connsiteY16" fmla="*/ 2116888 h 2647240"/>
              <a:gd name="connsiteX17" fmla="*/ 4791456 w 6501384"/>
              <a:gd name="connsiteY17" fmla="*/ 2107744 h 2647240"/>
              <a:gd name="connsiteX18" fmla="*/ 4727448 w 6501384"/>
              <a:gd name="connsiteY18" fmla="*/ 2080312 h 2647240"/>
              <a:gd name="connsiteX19" fmla="*/ 4654296 w 6501384"/>
              <a:gd name="connsiteY19" fmla="*/ 2071168 h 2647240"/>
              <a:gd name="connsiteX20" fmla="*/ 4608576 w 6501384"/>
              <a:gd name="connsiteY20" fmla="*/ 2062024 h 2647240"/>
              <a:gd name="connsiteX21" fmla="*/ 4581144 w 6501384"/>
              <a:gd name="connsiteY21" fmla="*/ 2052880 h 2647240"/>
              <a:gd name="connsiteX22" fmla="*/ 4462272 w 6501384"/>
              <a:gd name="connsiteY22" fmla="*/ 2034592 h 2647240"/>
              <a:gd name="connsiteX23" fmla="*/ 4370832 w 6501384"/>
              <a:gd name="connsiteY23" fmla="*/ 2007160 h 2647240"/>
              <a:gd name="connsiteX24" fmla="*/ 9144 w 6501384"/>
              <a:gd name="connsiteY24" fmla="*/ 4624 h 2647240"/>
              <a:gd name="connsiteX0" fmla="*/ 9144 w 6501384"/>
              <a:gd name="connsiteY0" fmla="*/ 4624 h 2647240"/>
              <a:gd name="connsiteX1" fmla="*/ 0 w 6501384"/>
              <a:gd name="connsiteY1" fmla="*/ 2647240 h 2647240"/>
              <a:gd name="connsiteX2" fmla="*/ 6501384 w 6501384"/>
              <a:gd name="connsiteY2" fmla="*/ 2638096 h 2647240"/>
              <a:gd name="connsiteX3" fmla="*/ 6492240 w 6501384"/>
              <a:gd name="connsiteY3" fmla="*/ 2336344 h 2647240"/>
              <a:gd name="connsiteX4" fmla="*/ 6492240 w 6501384"/>
              <a:gd name="connsiteY4" fmla="*/ 2336344 h 2647240"/>
              <a:gd name="connsiteX5" fmla="*/ 5468112 w 6501384"/>
              <a:gd name="connsiteY5" fmla="*/ 2290624 h 2647240"/>
              <a:gd name="connsiteX6" fmla="*/ 5431536 w 6501384"/>
              <a:gd name="connsiteY6" fmla="*/ 2272336 h 2647240"/>
              <a:gd name="connsiteX7" fmla="*/ 5394960 w 6501384"/>
              <a:gd name="connsiteY7" fmla="*/ 2263192 h 2647240"/>
              <a:gd name="connsiteX8" fmla="*/ 5276088 w 6501384"/>
              <a:gd name="connsiteY8" fmla="*/ 2244904 h 2647240"/>
              <a:gd name="connsiteX9" fmla="*/ 5221224 w 6501384"/>
              <a:gd name="connsiteY9" fmla="*/ 2226616 h 2647240"/>
              <a:gd name="connsiteX10" fmla="*/ 5193792 w 6501384"/>
              <a:gd name="connsiteY10" fmla="*/ 2217472 h 2647240"/>
              <a:gd name="connsiteX11" fmla="*/ 5175504 w 6501384"/>
              <a:gd name="connsiteY11" fmla="*/ 2190040 h 2647240"/>
              <a:gd name="connsiteX12" fmla="*/ 5111496 w 6501384"/>
              <a:gd name="connsiteY12" fmla="*/ 2180896 h 2647240"/>
              <a:gd name="connsiteX13" fmla="*/ 5084064 w 6501384"/>
              <a:gd name="connsiteY13" fmla="*/ 2171752 h 2647240"/>
              <a:gd name="connsiteX14" fmla="*/ 5010912 w 6501384"/>
              <a:gd name="connsiteY14" fmla="*/ 2162608 h 2647240"/>
              <a:gd name="connsiteX15" fmla="*/ 4882896 w 6501384"/>
              <a:gd name="connsiteY15" fmla="*/ 2135176 h 2647240"/>
              <a:gd name="connsiteX16" fmla="*/ 4828032 w 6501384"/>
              <a:gd name="connsiteY16" fmla="*/ 2116888 h 2647240"/>
              <a:gd name="connsiteX17" fmla="*/ 4791456 w 6501384"/>
              <a:gd name="connsiteY17" fmla="*/ 2107744 h 2647240"/>
              <a:gd name="connsiteX18" fmla="*/ 4654296 w 6501384"/>
              <a:gd name="connsiteY18" fmla="*/ 2071168 h 2647240"/>
              <a:gd name="connsiteX19" fmla="*/ 4608576 w 6501384"/>
              <a:gd name="connsiteY19" fmla="*/ 2062024 h 2647240"/>
              <a:gd name="connsiteX20" fmla="*/ 4581144 w 6501384"/>
              <a:gd name="connsiteY20" fmla="*/ 2052880 h 2647240"/>
              <a:gd name="connsiteX21" fmla="*/ 4462272 w 6501384"/>
              <a:gd name="connsiteY21" fmla="*/ 2034592 h 2647240"/>
              <a:gd name="connsiteX22" fmla="*/ 4370832 w 6501384"/>
              <a:gd name="connsiteY22" fmla="*/ 2007160 h 2647240"/>
              <a:gd name="connsiteX23" fmla="*/ 9144 w 6501384"/>
              <a:gd name="connsiteY23" fmla="*/ 4624 h 2647240"/>
              <a:gd name="connsiteX0" fmla="*/ 9144 w 6501384"/>
              <a:gd name="connsiteY0" fmla="*/ 4632 h 2647248"/>
              <a:gd name="connsiteX1" fmla="*/ 0 w 6501384"/>
              <a:gd name="connsiteY1" fmla="*/ 2647248 h 2647248"/>
              <a:gd name="connsiteX2" fmla="*/ 6501384 w 6501384"/>
              <a:gd name="connsiteY2" fmla="*/ 2638104 h 2647248"/>
              <a:gd name="connsiteX3" fmla="*/ 6492240 w 6501384"/>
              <a:gd name="connsiteY3" fmla="*/ 2336352 h 2647248"/>
              <a:gd name="connsiteX4" fmla="*/ 6492240 w 6501384"/>
              <a:gd name="connsiteY4" fmla="*/ 2336352 h 2647248"/>
              <a:gd name="connsiteX5" fmla="*/ 5468112 w 6501384"/>
              <a:gd name="connsiteY5" fmla="*/ 2290632 h 2647248"/>
              <a:gd name="connsiteX6" fmla="*/ 5431536 w 6501384"/>
              <a:gd name="connsiteY6" fmla="*/ 2272344 h 2647248"/>
              <a:gd name="connsiteX7" fmla="*/ 5394960 w 6501384"/>
              <a:gd name="connsiteY7" fmla="*/ 2263200 h 2647248"/>
              <a:gd name="connsiteX8" fmla="*/ 5276088 w 6501384"/>
              <a:gd name="connsiteY8" fmla="*/ 2244912 h 2647248"/>
              <a:gd name="connsiteX9" fmla="*/ 5221224 w 6501384"/>
              <a:gd name="connsiteY9" fmla="*/ 2226624 h 2647248"/>
              <a:gd name="connsiteX10" fmla="*/ 5193792 w 6501384"/>
              <a:gd name="connsiteY10" fmla="*/ 2217480 h 2647248"/>
              <a:gd name="connsiteX11" fmla="*/ 5175504 w 6501384"/>
              <a:gd name="connsiteY11" fmla="*/ 2190048 h 2647248"/>
              <a:gd name="connsiteX12" fmla="*/ 5111496 w 6501384"/>
              <a:gd name="connsiteY12" fmla="*/ 2180904 h 2647248"/>
              <a:gd name="connsiteX13" fmla="*/ 5084064 w 6501384"/>
              <a:gd name="connsiteY13" fmla="*/ 2171760 h 2647248"/>
              <a:gd name="connsiteX14" fmla="*/ 5010912 w 6501384"/>
              <a:gd name="connsiteY14" fmla="*/ 2162616 h 2647248"/>
              <a:gd name="connsiteX15" fmla="*/ 4882896 w 6501384"/>
              <a:gd name="connsiteY15" fmla="*/ 2135184 h 2647248"/>
              <a:gd name="connsiteX16" fmla="*/ 4828032 w 6501384"/>
              <a:gd name="connsiteY16" fmla="*/ 2116896 h 2647248"/>
              <a:gd name="connsiteX17" fmla="*/ 4791456 w 6501384"/>
              <a:gd name="connsiteY17" fmla="*/ 2107752 h 2647248"/>
              <a:gd name="connsiteX18" fmla="*/ 4654296 w 6501384"/>
              <a:gd name="connsiteY18" fmla="*/ 2071176 h 2647248"/>
              <a:gd name="connsiteX19" fmla="*/ 4608576 w 6501384"/>
              <a:gd name="connsiteY19" fmla="*/ 2062032 h 2647248"/>
              <a:gd name="connsiteX20" fmla="*/ 4581144 w 6501384"/>
              <a:gd name="connsiteY20" fmla="*/ 2052888 h 2647248"/>
              <a:gd name="connsiteX21" fmla="*/ 4370832 w 6501384"/>
              <a:gd name="connsiteY21" fmla="*/ 2007168 h 2647248"/>
              <a:gd name="connsiteX22" fmla="*/ 9144 w 6501384"/>
              <a:gd name="connsiteY22" fmla="*/ 4632 h 2647248"/>
              <a:gd name="connsiteX0" fmla="*/ 9144 w 6501384"/>
              <a:gd name="connsiteY0" fmla="*/ 4636 h 2647252"/>
              <a:gd name="connsiteX1" fmla="*/ 0 w 6501384"/>
              <a:gd name="connsiteY1" fmla="*/ 2647252 h 2647252"/>
              <a:gd name="connsiteX2" fmla="*/ 6501384 w 6501384"/>
              <a:gd name="connsiteY2" fmla="*/ 2638108 h 2647252"/>
              <a:gd name="connsiteX3" fmla="*/ 6492240 w 6501384"/>
              <a:gd name="connsiteY3" fmla="*/ 2336356 h 2647252"/>
              <a:gd name="connsiteX4" fmla="*/ 6492240 w 6501384"/>
              <a:gd name="connsiteY4" fmla="*/ 2336356 h 2647252"/>
              <a:gd name="connsiteX5" fmla="*/ 5468112 w 6501384"/>
              <a:gd name="connsiteY5" fmla="*/ 2290636 h 2647252"/>
              <a:gd name="connsiteX6" fmla="*/ 5431536 w 6501384"/>
              <a:gd name="connsiteY6" fmla="*/ 2272348 h 2647252"/>
              <a:gd name="connsiteX7" fmla="*/ 5394960 w 6501384"/>
              <a:gd name="connsiteY7" fmla="*/ 2263204 h 2647252"/>
              <a:gd name="connsiteX8" fmla="*/ 5276088 w 6501384"/>
              <a:gd name="connsiteY8" fmla="*/ 2244916 h 2647252"/>
              <a:gd name="connsiteX9" fmla="*/ 5221224 w 6501384"/>
              <a:gd name="connsiteY9" fmla="*/ 2226628 h 2647252"/>
              <a:gd name="connsiteX10" fmla="*/ 5193792 w 6501384"/>
              <a:gd name="connsiteY10" fmla="*/ 2217484 h 2647252"/>
              <a:gd name="connsiteX11" fmla="*/ 5175504 w 6501384"/>
              <a:gd name="connsiteY11" fmla="*/ 2190052 h 2647252"/>
              <a:gd name="connsiteX12" fmla="*/ 5111496 w 6501384"/>
              <a:gd name="connsiteY12" fmla="*/ 2180908 h 2647252"/>
              <a:gd name="connsiteX13" fmla="*/ 5084064 w 6501384"/>
              <a:gd name="connsiteY13" fmla="*/ 2171764 h 2647252"/>
              <a:gd name="connsiteX14" fmla="*/ 5010912 w 6501384"/>
              <a:gd name="connsiteY14" fmla="*/ 2162620 h 2647252"/>
              <a:gd name="connsiteX15" fmla="*/ 4882896 w 6501384"/>
              <a:gd name="connsiteY15" fmla="*/ 2135188 h 2647252"/>
              <a:gd name="connsiteX16" fmla="*/ 4828032 w 6501384"/>
              <a:gd name="connsiteY16" fmla="*/ 2116900 h 2647252"/>
              <a:gd name="connsiteX17" fmla="*/ 4791456 w 6501384"/>
              <a:gd name="connsiteY17" fmla="*/ 2107756 h 2647252"/>
              <a:gd name="connsiteX18" fmla="*/ 4654296 w 6501384"/>
              <a:gd name="connsiteY18" fmla="*/ 2071180 h 2647252"/>
              <a:gd name="connsiteX19" fmla="*/ 4608576 w 6501384"/>
              <a:gd name="connsiteY19" fmla="*/ 2062036 h 2647252"/>
              <a:gd name="connsiteX20" fmla="*/ 4370832 w 6501384"/>
              <a:gd name="connsiteY20" fmla="*/ 2007172 h 2647252"/>
              <a:gd name="connsiteX21" fmla="*/ 9144 w 6501384"/>
              <a:gd name="connsiteY21" fmla="*/ 4636 h 2647252"/>
              <a:gd name="connsiteX0" fmla="*/ 9144 w 6501384"/>
              <a:gd name="connsiteY0" fmla="*/ 4636 h 2647252"/>
              <a:gd name="connsiteX1" fmla="*/ 0 w 6501384"/>
              <a:gd name="connsiteY1" fmla="*/ 2647252 h 2647252"/>
              <a:gd name="connsiteX2" fmla="*/ 6501384 w 6501384"/>
              <a:gd name="connsiteY2" fmla="*/ 2638108 h 2647252"/>
              <a:gd name="connsiteX3" fmla="*/ 6492240 w 6501384"/>
              <a:gd name="connsiteY3" fmla="*/ 2336356 h 2647252"/>
              <a:gd name="connsiteX4" fmla="*/ 6492240 w 6501384"/>
              <a:gd name="connsiteY4" fmla="*/ 2336356 h 2647252"/>
              <a:gd name="connsiteX5" fmla="*/ 5468112 w 6501384"/>
              <a:gd name="connsiteY5" fmla="*/ 2290636 h 2647252"/>
              <a:gd name="connsiteX6" fmla="*/ 5431536 w 6501384"/>
              <a:gd name="connsiteY6" fmla="*/ 2272348 h 2647252"/>
              <a:gd name="connsiteX7" fmla="*/ 5394960 w 6501384"/>
              <a:gd name="connsiteY7" fmla="*/ 2263204 h 2647252"/>
              <a:gd name="connsiteX8" fmla="*/ 5276088 w 6501384"/>
              <a:gd name="connsiteY8" fmla="*/ 2244916 h 2647252"/>
              <a:gd name="connsiteX9" fmla="*/ 5221224 w 6501384"/>
              <a:gd name="connsiteY9" fmla="*/ 2226628 h 2647252"/>
              <a:gd name="connsiteX10" fmla="*/ 5193792 w 6501384"/>
              <a:gd name="connsiteY10" fmla="*/ 2217484 h 2647252"/>
              <a:gd name="connsiteX11" fmla="*/ 5175504 w 6501384"/>
              <a:gd name="connsiteY11" fmla="*/ 2190052 h 2647252"/>
              <a:gd name="connsiteX12" fmla="*/ 5111496 w 6501384"/>
              <a:gd name="connsiteY12" fmla="*/ 2180908 h 2647252"/>
              <a:gd name="connsiteX13" fmla="*/ 5084064 w 6501384"/>
              <a:gd name="connsiteY13" fmla="*/ 2171764 h 2647252"/>
              <a:gd name="connsiteX14" fmla="*/ 5010912 w 6501384"/>
              <a:gd name="connsiteY14" fmla="*/ 2162620 h 2647252"/>
              <a:gd name="connsiteX15" fmla="*/ 4882896 w 6501384"/>
              <a:gd name="connsiteY15" fmla="*/ 2135188 h 2647252"/>
              <a:gd name="connsiteX16" fmla="*/ 4828032 w 6501384"/>
              <a:gd name="connsiteY16" fmla="*/ 2116900 h 2647252"/>
              <a:gd name="connsiteX17" fmla="*/ 4791456 w 6501384"/>
              <a:gd name="connsiteY17" fmla="*/ 2107756 h 2647252"/>
              <a:gd name="connsiteX18" fmla="*/ 4654296 w 6501384"/>
              <a:gd name="connsiteY18" fmla="*/ 2071180 h 2647252"/>
              <a:gd name="connsiteX19" fmla="*/ 4608576 w 6501384"/>
              <a:gd name="connsiteY19" fmla="*/ 2062036 h 2647252"/>
              <a:gd name="connsiteX20" fmla="*/ 4370832 w 6501384"/>
              <a:gd name="connsiteY20" fmla="*/ 2007172 h 2647252"/>
              <a:gd name="connsiteX21" fmla="*/ 9144 w 6501384"/>
              <a:gd name="connsiteY21" fmla="*/ 4636 h 2647252"/>
              <a:gd name="connsiteX0" fmla="*/ 9144 w 6501384"/>
              <a:gd name="connsiteY0" fmla="*/ 4640 h 2647256"/>
              <a:gd name="connsiteX1" fmla="*/ 0 w 6501384"/>
              <a:gd name="connsiteY1" fmla="*/ 2647256 h 2647256"/>
              <a:gd name="connsiteX2" fmla="*/ 6501384 w 6501384"/>
              <a:gd name="connsiteY2" fmla="*/ 2638112 h 2647256"/>
              <a:gd name="connsiteX3" fmla="*/ 6492240 w 6501384"/>
              <a:gd name="connsiteY3" fmla="*/ 2336360 h 2647256"/>
              <a:gd name="connsiteX4" fmla="*/ 6492240 w 6501384"/>
              <a:gd name="connsiteY4" fmla="*/ 2336360 h 2647256"/>
              <a:gd name="connsiteX5" fmla="*/ 5468112 w 6501384"/>
              <a:gd name="connsiteY5" fmla="*/ 2290640 h 2647256"/>
              <a:gd name="connsiteX6" fmla="*/ 5431536 w 6501384"/>
              <a:gd name="connsiteY6" fmla="*/ 2272352 h 2647256"/>
              <a:gd name="connsiteX7" fmla="*/ 5394960 w 6501384"/>
              <a:gd name="connsiteY7" fmla="*/ 2263208 h 2647256"/>
              <a:gd name="connsiteX8" fmla="*/ 5276088 w 6501384"/>
              <a:gd name="connsiteY8" fmla="*/ 2244920 h 2647256"/>
              <a:gd name="connsiteX9" fmla="*/ 5221224 w 6501384"/>
              <a:gd name="connsiteY9" fmla="*/ 2226632 h 2647256"/>
              <a:gd name="connsiteX10" fmla="*/ 5193792 w 6501384"/>
              <a:gd name="connsiteY10" fmla="*/ 2217488 h 2647256"/>
              <a:gd name="connsiteX11" fmla="*/ 5175504 w 6501384"/>
              <a:gd name="connsiteY11" fmla="*/ 2190056 h 2647256"/>
              <a:gd name="connsiteX12" fmla="*/ 5111496 w 6501384"/>
              <a:gd name="connsiteY12" fmla="*/ 2180912 h 2647256"/>
              <a:gd name="connsiteX13" fmla="*/ 5084064 w 6501384"/>
              <a:gd name="connsiteY13" fmla="*/ 2171768 h 2647256"/>
              <a:gd name="connsiteX14" fmla="*/ 5010912 w 6501384"/>
              <a:gd name="connsiteY14" fmla="*/ 2162624 h 2647256"/>
              <a:gd name="connsiteX15" fmla="*/ 4882896 w 6501384"/>
              <a:gd name="connsiteY15" fmla="*/ 2135192 h 2647256"/>
              <a:gd name="connsiteX16" fmla="*/ 4828032 w 6501384"/>
              <a:gd name="connsiteY16" fmla="*/ 2116904 h 2647256"/>
              <a:gd name="connsiteX17" fmla="*/ 4791456 w 6501384"/>
              <a:gd name="connsiteY17" fmla="*/ 2107760 h 2647256"/>
              <a:gd name="connsiteX18" fmla="*/ 4654296 w 6501384"/>
              <a:gd name="connsiteY18" fmla="*/ 2071184 h 2647256"/>
              <a:gd name="connsiteX19" fmla="*/ 4370832 w 6501384"/>
              <a:gd name="connsiteY19" fmla="*/ 2007176 h 2647256"/>
              <a:gd name="connsiteX20" fmla="*/ 9144 w 6501384"/>
              <a:gd name="connsiteY20" fmla="*/ 4640 h 2647256"/>
              <a:gd name="connsiteX0" fmla="*/ 9144 w 6501384"/>
              <a:gd name="connsiteY0" fmla="*/ 4655 h 2647271"/>
              <a:gd name="connsiteX1" fmla="*/ 0 w 6501384"/>
              <a:gd name="connsiteY1" fmla="*/ 2647271 h 2647271"/>
              <a:gd name="connsiteX2" fmla="*/ 6501384 w 6501384"/>
              <a:gd name="connsiteY2" fmla="*/ 2638127 h 2647271"/>
              <a:gd name="connsiteX3" fmla="*/ 6492240 w 6501384"/>
              <a:gd name="connsiteY3" fmla="*/ 2336375 h 2647271"/>
              <a:gd name="connsiteX4" fmla="*/ 6492240 w 6501384"/>
              <a:gd name="connsiteY4" fmla="*/ 2336375 h 2647271"/>
              <a:gd name="connsiteX5" fmla="*/ 5468112 w 6501384"/>
              <a:gd name="connsiteY5" fmla="*/ 2290655 h 2647271"/>
              <a:gd name="connsiteX6" fmla="*/ 5431536 w 6501384"/>
              <a:gd name="connsiteY6" fmla="*/ 2272367 h 2647271"/>
              <a:gd name="connsiteX7" fmla="*/ 5394960 w 6501384"/>
              <a:gd name="connsiteY7" fmla="*/ 2263223 h 2647271"/>
              <a:gd name="connsiteX8" fmla="*/ 5276088 w 6501384"/>
              <a:gd name="connsiteY8" fmla="*/ 2244935 h 2647271"/>
              <a:gd name="connsiteX9" fmla="*/ 5221224 w 6501384"/>
              <a:gd name="connsiteY9" fmla="*/ 2226647 h 2647271"/>
              <a:gd name="connsiteX10" fmla="*/ 5193792 w 6501384"/>
              <a:gd name="connsiteY10" fmla="*/ 2217503 h 2647271"/>
              <a:gd name="connsiteX11" fmla="*/ 5175504 w 6501384"/>
              <a:gd name="connsiteY11" fmla="*/ 2190071 h 2647271"/>
              <a:gd name="connsiteX12" fmla="*/ 5111496 w 6501384"/>
              <a:gd name="connsiteY12" fmla="*/ 2180927 h 2647271"/>
              <a:gd name="connsiteX13" fmla="*/ 5084064 w 6501384"/>
              <a:gd name="connsiteY13" fmla="*/ 2171783 h 2647271"/>
              <a:gd name="connsiteX14" fmla="*/ 5010912 w 6501384"/>
              <a:gd name="connsiteY14" fmla="*/ 2162639 h 2647271"/>
              <a:gd name="connsiteX15" fmla="*/ 4882896 w 6501384"/>
              <a:gd name="connsiteY15" fmla="*/ 2135207 h 2647271"/>
              <a:gd name="connsiteX16" fmla="*/ 4828032 w 6501384"/>
              <a:gd name="connsiteY16" fmla="*/ 2116919 h 2647271"/>
              <a:gd name="connsiteX17" fmla="*/ 4791456 w 6501384"/>
              <a:gd name="connsiteY17" fmla="*/ 2107775 h 2647271"/>
              <a:gd name="connsiteX18" fmla="*/ 4370832 w 6501384"/>
              <a:gd name="connsiteY18" fmla="*/ 2007191 h 2647271"/>
              <a:gd name="connsiteX19" fmla="*/ 9144 w 6501384"/>
              <a:gd name="connsiteY19" fmla="*/ 4655 h 2647271"/>
              <a:gd name="connsiteX0" fmla="*/ 9144 w 6501384"/>
              <a:gd name="connsiteY0" fmla="*/ 4659 h 2647275"/>
              <a:gd name="connsiteX1" fmla="*/ 0 w 6501384"/>
              <a:gd name="connsiteY1" fmla="*/ 2647275 h 2647275"/>
              <a:gd name="connsiteX2" fmla="*/ 6501384 w 6501384"/>
              <a:gd name="connsiteY2" fmla="*/ 2638131 h 2647275"/>
              <a:gd name="connsiteX3" fmla="*/ 6492240 w 6501384"/>
              <a:gd name="connsiteY3" fmla="*/ 2336379 h 2647275"/>
              <a:gd name="connsiteX4" fmla="*/ 6492240 w 6501384"/>
              <a:gd name="connsiteY4" fmla="*/ 2336379 h 2647275"/>
              <a:gd name="connsiteX5" fmla="*/ 5468112 w 6501384"/>
              <a:gd name="connsiteY5" fmla="*/ 2290659 h 2647275"/>
              <a:gd name="connsiteX6" fmla="*/ 5431536 w 6501384"/>
              <a:gd name="connsiteY6" fmla="*/ 2272371 h 2647275"/>
              <a:gd name="connsiteX7" fmla="*/ 5394960 w 6501384"/>
              <a:gd name="connsiteY7" fmla="*/ 2263227 h 2647275"/>
              <a:gd name="connsiteX8" fmla="*/ 5276088 w 6501384"/>
              <a:gd name="connsiteY8" fmla="*/ 2244939 h 2647275"/>
              <a:gd name="connsiteX9" fmla="*/ 5221224 w 6501384"/>
              <a:gd name="connsiteY9" fmla="*/ 2226651 h 2647275"/>
              <a:gd name="connsiteX10" fmla="*/ 5193792 w 6501384"/>
              <a:gd name="connsiteY10" fmla="*/ 2217507 h 2647275"/>
              <a:gd name="connsiteX11" fmla="*/ 5175504 w 6501384"/>
              <a:gd name="connsiteY11" fmla="*/ 2190075 h 2647275"/>
              <a:gd name="connsiteX12" fmla="*/ 5111496 w 6501384"/>
              <a:gd name="connsiteY12" fmla="*/ 2180931 h 2647275"/>
              <a:gd name="connsiteX13" fmla="*/ 5084064 w 6501384"/>
              <a:gd name="connsiteY13" fmla="*/ 2171787 h 2647275"/>
              <a:gd name="connsiteX14" fmla="*/ 5010912 w 6501384"/>
              <a:gd name="connsiteY14" fmla="*/ 2162643 h 2647275"/>
              <a:gd name="connsiteX15" fmla="*/ 4882896 w 6501384"/>
              <a:gd name="connsiteY15" fmla="*/ 2135211 h 2647275"/>
              <a:gd name="connsiteX16" fmla="*/ 4828032 w 6501384"/>
              <a:gd name="connsiteY16" fmla="*/ 2116923 h 2647275"/>
              <a:gd name="connsiteX17" fmla="*/ 4370832 w 6501384"/>
              <a:gd name="connsiteY17" fmla="*/ 2007195 h 2647275"/>
              <a:gd name="connsiteX18" fmla="*/ 9144 w 6501384"/>
              <a:gd name="connsiteY18" fmla="*/ 4659 h 2647275"/>
              <a:gd name="connsiteX0" fmla="*/ 9144 w 6501384"/>
              <a:gd name="connsiteY0" fmla="*/ 4666 h 2647282"/>
              <a:gd name="connsiteX1" fmla="*/ 0 w 6501384"/>
              <a:gd name="connsiteY1" fmla="*/ 2647282 h 2647282"/>
              <a:gd name="connsiteX2" fmla="*/ 6501384 w 6501384"/>
              <a:gd name="connsiteY2" fmla="*/ 2638138 h 2647282"/>
              <a:gd name="connsiteX3" fmla="*/ 6492240 w 6501384"/>
              <a:gd name="connsiteY3" fmla="*/ 2336386 h 2647282"/>
              <a:gd name="connsiteX4" fmla="*/ 6492240 w 6501384"/>
              <a:gd name="connsiteY4" fmla="*/ 2336386 h 2647282"/>
              <a:gd name="connsiteX5" fmla="*/ 5468112 w 6501384"/>
              <a:gd name="connsiteY5" fmla="*/ 2290666 h 2647282"/>
              <a:gd name="connsiteX6" fmla="*/ 5431536 w 6501384"/>
              <a:gd name="connsiteY6" fmla="*/ 2272378 h 2647282"/>
              <a:gd name="connsiteX7" fmla="*/ 5394960 w 6501384"/>
              <a:gd name="connsiteY7" fmla="*/ 2263234 h 2647282"/>
              <a:gd name="connsiteX8" fmla="*/ 5276088 w 6501384"/>
              <a:gd name="connsiteY8" fmla="*/ 2244946 h 2647282"/>
              <a:gd name="connsiteX9" fmla="*/ 5221224 w 6501384"/>
              <a:gd name="connsiteY9" fmla="*/ 2226658 h 2647282"/>
              <a:gd name="connsiteX10" fmla="*/ 5193792 w 6501384"/>
              <a:gd name="connsiteY10" fmla="*/ 2217514 h 2647282"/>
              <a:gd name="connsiteX11" fmla="*/ 5175504 w 6501384"/>
              <a:gd name="connsiteY11" fmla="*/ 2190082 h 2647282"/>
              <a:gd name="connsiteX12" fmla="*/ 5111496 w 6501384"/>
              <a:gd name="connsiteY12" fmla="*/ 2180938 h 2647282"/>
              <a:gd name="connsiteX13" fmla="*/ 5084064 w 6501384"/>
              <a:gd name="connsiteY13" fmla="*/ 2171794 h 2647282"/>
              <a:gd name="connsiteX14" fmla="*/ 5010912 w 6501384"/>
              <a:gd name="connsiteY14" fmla="*/ 2162650 h 2647282"/>
              <a:gd name="connsiteX15" fmla="*/ 4882896 w 6501384"/>
              <a:gd name="connsiteY15" fmla="*/ 2135218 h 2647282"/>
              <a:gd name="connsiteX16" fmla="*/ 4370832 w 6501384"/>
              <a:gd name="connsiteY16" fmla="*/ 2007202 h 2647282"/>
              <a:gd name="connsiteX17" fmla="*/ 9144 w 6501384"/>
              <a:gd name="connsiteY17" fmla="*/ 4666 h 2647282"/>
              <a:gd name="connsiteX0" fmla="*/ 9144 w 6501384"/>
              <a:gd name="connsiteY0" fmla="*/ 4678 h 2647294"/>
              <a:gd name="connsiteX1" fmla="*/ 0 w 6501384"/>
              <a:gd name="connsiteY1" fmla="*/ 2647294 h 2647294"/>
              <a:gd name="connsiteX2" fmla="*/ 6501384 w 6501384"/>
              <a:gd name="connsiteY2" fmla="*/ 2638150 h 2647294"/>
              <a:gd name="connsiteX3" fmla="*/ 6492240 w 6501384"/>
              <a:gd name="connsiteY3" fmla="*/ 2336398 h 2647294"/>
              <a:gd name="connsiteX4" fmla="*/ 6492240 w 6501384"/>
              <a:gd name="connsiteY4" fmla="*/ 2336398 h 2647294"/>
              <a:gd name="connsiteX5" fmla="*/ 5468112 w 6501384"/>
              <a:gd name="connsiteY5" fmla="*/ 2290678 h 2647294"/>
              <a:gd name="connsiteX6" fmla="*/ 5431536 w 6501384"/>
              <a:gd name="connsiteY6" fmla="*/ 2272390 h 2647294"/>
              <a:gd name="connsiteX7" fmla="*/ 5394960 w 6501384"/>
              <a:gd name="connsiteY7" fmla="*/ 2263246 h 2647294"/>
              <a:gd name="connsiteX8" fmla="*/ 5276088 w 6501384"/>
              <a:gd name="connsiteY8" fmla="*/ 2244958 h 2647294"/>
              <a:gd name="connsiteX9" fmla="*/ 5221224 w 6501384"/>
              <a:gd name="connsiteY9" fmla="*/ 2226670 h 2647294"/>
              <a:gd name="connsiteX10" fmla="*/ 5193792 w 6501384"/>
              <a:gd name="connsiteY10" fmla="*/ 2217526 h 2647294"/>
              <a:gd name="connsiteX11" fmla="*/ 5175504 w 6501384"/>
              <a:gd name="connsiteY11" fmla="*/ 2190094 h 2647294"/>
              <a:gd name="connsiteX12" fmla="*/ 5111496 w 6501384"/>
              <a:gd name="connsiteY12" fmla="*/ 2180950 h 2647294"/>
              <a:gd name="connsiteX13" fmla="*/ 5084064 w 6501384"/>
              <a:gd name="connsiteY13" fmla="*/ 2171806 h 2647294"/>
              <a:gd name="connsiteX14" fmla="*/ 5010912 w 6501384"/>
              <a:gd name="connsiteY14" fmla="*/ 2162662 h 2647294"/>
              <a:gd name="connsiteX15" fmla="*/ 4370832 w 6501384"/>
              <a:gd name="connsiteY15" fmla="*/ 2007214 h 2647294"/>
              <a:gd name="connsiteX16" fmla="*/ 9144 w 6501384"/>
              <a:gd name="connsiteY16" fmla="*/ 4678 h 2647294"/>
              <a:gd name="connsiteX0" fmla="*/ 9144 w 6501384"/>
              <a:gd name="connsiteY0" fmla="*/ 4682 h 2647298"/>
              <a:gd name="connsiteX1" fmla="*/ 0 w 6501384"/>
              <a:gd name="connsiteY1" fmla="*/ 2647298 h 2647298"/>
              <a:gd name="connsiteX2" fmla="*/ 6501384 w 6501384"/>
              <a:gd name="connsiteY2" fmla="*/ 2638154 h 2647298"/>
              <a:gd name="connsiteX3" fmla="*/ 6492240 w 6501384"/>
              <a:gd name="connsiteY3" fmla="*/ 2336402 h 2647298"/>
              <a:gd name="connsiteX4" fmla="*/ 6492240 w 6501384"/>
              <a:gd name="connsiteY4" fmla="*/ 2336402 h 2647298"/>
              <a:gd name="connsiteX5" fmla="*/ 5468112 w 6501384"/>
              <a:gd name="connsiteY5" fmla="*/ 2290682 h 2647298"/>
              <a:gd name="connsiteX6" fmla="*/ 5431536 w 6501384"/>
              <a:gd name="connsiteY6" fmla="*/ 2272394 h 2647298"/>
              <a:gd name="connsiteX7" fmla="*/ 5394960 w 6501384"/>
              <a:gd name="connsiteY7" fmla="*/ 2263250 h 2647298"/>
              <a:gd name="connsiteX8" fmla="*/ 5276088 w 6501384"/>
              <a:gd name="connsiteY8" fmla="*/ 2244962 h 2647298"/>
              <a:gd name="connsiteX9" fmla="*/ 5221224 w 6501384"/>
              <a:gd name="connsiteY9" fmla="*/ 2226674 h 2647298"/>
              <a:gd name="connsiteX10" fmla="*/ 5193792 w 6501384"/>
              <a:gd name="connsiteY10" fmla="*/ 2217530 h 2647298"/>
              <a:gd name="connsiteX11" fmla="*/ 5175504 w 6501384"/>
              <a:gd name="connsiteY11" fmla="*/ 2190098 h 2647298"/>
              <a:gd name="connsiteX12" fmla="*/ 5111496 w 6501384"/>
              <a:gd name="connsiteY12" fmla="*/ 2180954 h 2647298"/>
              <a:gd name="connsiteX13" fmla="*/ 5084064 w 6501384"/>
              <a:gd name="connsiteY13" fmla="*/ 2171810 h 2647298"/>
              <a:gd name="connsiteX14" fmla="*/ 4370832 w 6501384"/>
              <a:gd name="connsiteY14" fmla="*/ 2007218 h 2647298"/>
              <a:gd name="connsiteX15" fmla="*/ 9144 w 6501384"/>
              <a:gd name="connsiteY15" fmla="*/ 4682 h 2647298"/>
              <a:gd name="connsiteX0" fmla="*/ 9144 w 6501384"/>
              <a:gd name="connsiteY0" fmla="*/ 4686 h 2647302"/>
              <a:gd name="connsiteX1" fmla="*/ 0 w 6501384"/>
              <a:gd name="connsiteY1" fmla="*/ 2647302 h 2647302"/>
              <a:gd name="connsiteX2" fmla="*/ 6501384 w 6501384"/>
              <a:gd name="connsiteY2" fmla="*/ 2638158 h 2647302"/>
              <a:gd name="connsiteX3" fmla="*/ 6492240 w 6501384"/>
              <a:gd name="connsiteY3" fmla="*/ 2336406 h 2647302"/>
              <a:gd name="connsiteX4" fmla="*/ 6492240 w 6501384"/>
              <a:gd name="connsiteY4" fmla="*/ 2336406 h 2647302"/>
              <a:gd name="connsiteX5" fmla="*/ 5468112 w 6501384"/>
              <a:gd name="connsiteY5" fmla="*/ 2290686 h 2647302"/>
              <a:gd name="connsiteX6" fmla="*/ 5431536 w 6501384"/>
              <a:gd name="connsiteY6" fmla="*/ 2272398 h 2647302"/>
              <a:gd name="connsiteX7" fmla="*/ 5394960 w 6501384"/>
              <a:gd name="connsiteY7" fmla="*/ 2263254 h 2647302"/>
              <a:gd name="connsiteX8" fmla="*/ 5276088 w 6501384"/>
              <a:gd name="connsiteY8" fmla="*/ 2244966 h 2647302"/>
              <a:gd name="connsiteX9" fmla="*/ 5221224 w 6501384"/>
              <a:gd name="connsiteY9" fmla="*/ 2226678 h 2647302"/>
              <a:gd name="connsiteX10" fmla="*/ 5193792 w 6501384"/>
              <a:gd name="connsiteY10" fmla="*/ 2217534 h 2647302"/>
              <a:gd name="connsiteX11" fmla="*/ 5175504 w 6501384"/>
              <a:gd name="connsiteY11" fmla="*/ 2190102 h 2647302"/>
              <a:gd name="connsiteX12" fmla="*/ 5111496 w 6501384"/>
              <a:gd name="connsiteY12" fmla="*/ 2180958 h 2647302"/>
              <a:gd name="connsiteX13" fmla="*/ 4370832 w 6501384"/>
              <a:gd name="connsiteY13" fmla="*/ 2007222 h 2647302"/>
              <a:gd name="connsiteX14" fmla="*/ 9144 w 6501384"/>
              <a:gd name="connsiteY14" fmla="*/ 4686 h 2647302"/>
              <a:gd name="connsiteX0" fmla="*/ 9144 w 6501384"/>
              <a:gd name="connsiteY0" fmla="*/ 4689 h 2647305"/>
              <a:gd name="connsiteX1" fmla="*/ 0 w 6501384"/>
              <a:gd name="connsiteY1" fmla="*/ 2647305 h 2647305"/>
              <a:gd name="connsiteX2" fmla="*/ 6501384 w 6501384"/>
              <a:gd name="connsiteY2" fmla="*/ 2638161 h 2647305"/>
              <a:gd name="connsiteX3" fmla="*/ 6492240 w 6501384"/>
              <a:gd name="connsiteY3" fmla="*/ 2336409 h 2647305"/>
              <a:gd name="connsiteX4" fmla="*/ 6492240 w 6501384"/>
              <a:gd name="connsiteY4" fmla="*/ 2336409 h 2647305"/>
              <a:gd name="connsiteX5" fmla="*/ 5468112 w 6501384"/>
              <a:gd name="connsiteY5" fmla="*/ 2290689 h 2647305"/>
              <a:gd name="connsiteX6" fmla="*/ 5431536 w 6501384"/>
              <a:gd name="connsiteY6" fmla="*/ 2272401 h 2647305"/>
              <a:gd name="connsiteX7" fmla="*/ 5394960 w 6501384"/>
              <a:gd name="connsiteY7" fmla="*/ 2263257 h 2647305"/>
              <a:gd name="connsiteX8" fmla="*/ 5276088 w 6501384"/>
              <a:gd name="connsiteY8" fmla="*/ 2244969 h 2647305"/>
              <a:gd name="connsiteX9" fmla="*/ 5221224 w 6501384"/>
              <a:gd name="connsiteY9" fmla="*/ 2226681 h 2647305"/>
              <a:gd name="connsiteX10" fmla="*/ 5193792 w 6501384"/>
              <a:gd name="connsiteY10" fmla="*/ 2217537 h 2647305"/>
              <a:gd name="connsiteX11" fmla="*/ 5175504 w 6501384"/>
              <a:gd name="connsiteY11" fmla="*/ 2190105 h 2647305"/>
              <a:gd name="connsiteX12" fmla="*/ 4370832 w 6501384"/>
              <a:gd name="connsiteY12" fmla="*/ 2007225 h 2647305"/>
              <a:gd name="connsiteX13" fmla="*/ 9144 w 6501384"/>
              <a:gd name="connsiteY13" fmla="*/ 4689 h 2647305"/>
              <a:gd name="connsiteX0" fmla="*/ 4370832 w 6501384"/>
              <a:gd name="connsiteY0" fmla="*/ 2007225 h 2647305"/>
              <a:gd name="connsiteX1" fmla="*/ 9144 w 6501384"/>
              <a:gd name="connsiteY1" fmla="*/ 4689 h 2647305"/>
              <a:gd name="connsiteX2" fmla="*/ 0 w 6501384"/>
              <a:gd name="connsiteY2" fmla="*/ 2647305 h 2647305"/>
              <a:gd name="connsiteX3" fmla="*/ 6501384 w 6501384"/>
              <a:gd name="connsiteY3" fmla="*/ 2638161 h 2647305"/>
              <a:gd name="connsiteX4" fmla="*/ 6492240 w 6501384"/>
              <a:gd name="connsiteY4" fmla="*/ 2336409 h 2647305"/>
              <a:gd name="connsiteX5" fmla="*/ 6492240 w 6501384"/>
              <a:gd name="connsiteY5" fmla="*/ 2336409 h 2647305"/>
              <a:gd name="connsiteX6" fmla="*/ 5468112 w 6501384"/>
              <a:gd name="connsiteY6" fmla="*/ 2290689 h 2647305"/>
              <a:gd name="connsiteX7" fmla="*/ 5431536 w 6501384"/>
              <a:gd name="connsiteY7" fmla="*/ 2272401 h 2647305"/>
              <a:gd name="connsiteX8" fmla="*/ 5394960 w 6501384"/>
              <a:gd name="connsiteY8" fmla="*/ 2263257 h 2647305"/>
              <a:gd name="connsiteX9" fmla="*/ 5276088 w 6501384"/>
              <a:gd name="connsiteY9" fmla="*/ 2244969 h 2647305"/>
              <a:gd name="connsiteX10" fmla="*/ 5221224 w 6501384"/>
              <a:gd name="connsiteY10" fmla="*/ 2226681 h 2647305"/>
              <a:gd name="connsiteX11" fmla="*/ 5193792 w 6501384"/>
              <a:gd name="connsiteY11" fmla="*/ 2217537 h 2647305"/>
              <a:gd name="connsiteX12" fmla="*/ 5266944 w 6501384"/>
              <a:gd name="connsiteY12" fmla="*/ 2281545 h 2647305"/>
              <a:gd name="connsiteX0" fmla="*/ 4370832 w 6501384"/>
              <a:gd name="connsiteY0" fmla="*/ 2007225 h 2647305"/>
              <a:gd name="connsiteX1" fmla="*/ 9144 w 6501384"/>
              <a:gd name="connsiteY1" fmla="*/ 4689 h 2647305"/>
              <a:gd name="connsiteX2" fmla="*/ 0 w 6501384"/>
              <a:gd name="connsiteY2" fmla="*/ 2647305 h 2647305"/>
              <a:gd name="connsiteX3" fmla="*/ 6501384 w 6501384"/>
              <a:gd name="connsiteY3" fmla="*/ 2638161 h 2647305"/>
              <a:gd name="connsiteX4" fmla="*/ 6492240 w 6501384"/>
              <a:gd name="connsiteY4" fmla="*/ 2336409 h 2647305"/>
              <a:gd name="connsiteX5" fmla="*/ 6492240 w 6501384"/>
              <a:gd name="connsiteY5" fmla="*/ 2336409 h 2647305"/>
              <a:gd name="connsiteX6" fmla="*/ 5468112 w 6501384"/>
              <a:gd name="connsiteY6" fmla="*/ 2290689 h 2647305"/>
              <a:gd name="connsiteX7" fmla="*/ 5431536 w 6501384"/>
              <a:gd name="connsiteY7" fmla="*/ 2272401 h 2647305"/>
              <a:gd name="connsiteX8" fmla="*/ 5394960 w 6501384"/>
              <a:gd name="connsiteY8" fmla="*/ 2263257 h 2647305"/>
              <a:gd name="connsiteX9" fmla="*/ 5276088 w 6501384"/>
              <a:gd name="connsiteY9" fmla="*/ 2244969 h 2647305"/>
              <a:gd name="connsiteX10" fmla="*/ 5221224 w 6501384"/>
              <a:gd name="connsiteY10" fmla="*/ 2226681 h 2647305"/>
              <a:gd name="connsiteX11" fmla="*/ 5266944 w 6501384"/>
              <a:gd name="connsiteY11" fmla="*/ 2281545 h 2647305"/>
              <a:gd name="connsiteX0" fmla="*/ 4370832 w 6501384"/>
              <a:gd name="connsiteY0" fmla="*/ 2007225 h 2647305"/>
              <a:gd name="connsiteX1" fmla="*/ 9144 w 6501384"/>
              <a:gd name="connsiteY1" fmla="*/ 4689 h 2647305"/>
              <a:gd name="connsiteX2" fmla="*/ 0 w 6501384"/>
              <a:gd name="connsiteY2" fmla="*/ 2647305 h 2647305"/>
              <a:gd name="connsiteX3" fmla="*/ 6501384 w 6501384"/>
              <a:gd name="connsiteY3" fmla="*/ 2638161 h 2647305"/>
              <a:gd name="connsiteX4" fmla="*/ 6492240 w 6501384"/>
              <a:gd name="connsiteY4" fmla="*/ 2336409 h 2647305"/>
              <a:gd name="connsiteX5" fmla="*/ 6492240 w 6501384"/>
              <a:gd name="connsiteY5" fmla="*/ 2336409 h 2647305"/>
              <a:gd name="connsiteX6" fmla="*/ 5468112 w 6501384"/>
              <a:gd name="connsiteY6" fmla="*/ 2290689 h 2647305"/>
              <a:gd name="connsiteX7" fmla="*/ 5431536 w 6501384"/>
              <a:gd name="connsiteY7" fmla="*/ 2272401 h 2647305"/>
              <a:gd name="connsiteX8" fmla="*/ 5394960 w 6501384"/>
              <a:gd name="connsiteY8" fmla="*/ 2263257 h 2647305"/>
              <a:gd name="connsiteX9" fmla="*/ 5221224 w 6501384"/>
              <a:gd name="connsiteY9" fmla="*/ 2226681 h 2647305"/>
              <a:gd name="connsiteX10" fmla="*/ 5266944 w 6501384"/>
              <a:gd name="connsiteY10" fmla="*/ 2281545 h 2647305"/>
              <a:gd name="connsiteX0" fmla="*/ 4370832 w 6501384"/>
              <a:gd name="connsiteY0" fmla="*/ 2007225 h 2647305"/>
              <a:gd name="connsiteX1" fmla="*/ 9144 w 6501384"/>
              <a:gd name="connsiteY1" fmla="*/ 4689 h 2647305"/>
              <a:gd name="connsiteX2" fmla="*/ 0 w 6501384"/>
              <a:gd name="connsiteY2" fmla="*/ 2647305 h 2647305"/>
              <a:gd name="connsiteX3" fmla="*/ 6501384 w 6501384"/>
              <a:gd name="connsiteY3" fmla="*/ 2638161 h 2647305"/>
              <a:gd name="connsiteX4" fmla="*/ 6492240 w 6501384"/>
              <a:gd name="connsiteY4" fmla="*/ 2336409 h 2647305"/>
              <a:gd name="connsiteX5" fmla="*/ 6492240 w 6501384"/>
              <a:gd name="connsiteY5" fmla="*/ 2336409 h 2647305"/>
              <a:gd name="connsiteX6" fmla="*/ 5468112 w 6501384"/>
              <a:gd name="connsiteY6" fmla="*/ 2290689 h 2647305"/>
              <a:gd name="connsiteX7" fmla="*/ 5431536 w 6501384"/>
              <a:gd name="connsiteY7" fmla="*/ 2272401 h 2647305"/>
              <a:gd name="connsiteX8" fmla="*/ 5394960 w 6501384"/>
              <a:gd name="connsiteY8" fmla="*/ 2263257 h 2647305"/>
              <a:gd name="connsiteX9" fmla="*/ 5266944 w 6501384"/>
              <a:gd name="connsiteY9" fmla="*/ 2281545 h 2647305"/>
              <a:gd name="connsiteX0" fmla="*/ 4370832 w 6501384"/>
              <a:gd name="connsiteY0" fmla="*/ 2007225 h 2647305"/>
              <a:gd name="connsiteX1" fmla="*/ 9144 w 6501384"/>
              <a:gd name="connsiteY1" fmla="*/ 4689 h 2647305"/>
              <a:gd name="connsiteX2" fmla="*/ 0 w 6501384"/>
              <a:gd name="connsiteY2" fmla="*/ 2647305 h 2647305"/>
              <a:gd name="connsiteX3" fmla="*/ 6501384 w 6501384"/>
              <a:gd name="connsiteY3" fmla="*/ 2638161 h 2647305"/>
              <a:gd name="connsiteX4" fmla="*/ 6492240 w 6501384"/>
              <a:gd name="connsiteY4" fmla="*/ 2336409 h 2647305"/>
              <a:gd name="connsiteX5" fmla="*/ 6492240 w 6501384"/>
              <a:gd name="connsiteY5" fmla="*/ 2336409 h 2647305"/>
              <a:gd name="connsiteX6" fmla="*/ 5468112 w 6501384"/>
              <a:gd name="connsiteY6" fmla="*/ 2290689 h 2647305"/>
              <a:gd name="connsiteX7" fmla="*/ 5431536 w 6501384"/>
              <a:gd name="connsiteY7" fmla="*/ 2272401 h 2647305"/>
              <a:gd name="connsiteX8" fmla="*/ 5266944 w 6501384"/>
              <a:gd name="connsiteY8" fmla="*/ 2281545 h 2647305"/>
              <a:gd name="connsiteX0" fmla="*/ 4370832 w 6501384"/>
              <a:gd name="connsiteY0" fmla="*/ 2007225 h 2647305"/>
              <a:gd name="connsiteX1" fmla="*/ 9144 w 6501384"/>
              <a:gd name="connsiteY1" fmla="*/ 4689 h 2647305"/>
              <a:gd name="connsiteX2" fmla="*/ 0 w 6501384"/>
              <a:gd name="connsiteY2" fmla="*/ 2647305 h 2647305"/>
              <a:gd name="connsiteX3" fmla="*/ 6501384 w 6501384"/>
              <a:gd name="connsiteY3" fmla="*/ 2638161 h 2647305"/>
              <a:gd name="connsiteX4" fmla="*/ 6492240 w 6501384"/>
              <a:gd name="connsiteY4" fmla="*/ 2336409 h 2647305"/>
              <a:gd name="connsiteX5" fmla="*/ 6492240 w 6501384"/>
              <a:gd name="connsiteY5" fmla="*/ 2336409 h 2647305"/>
              <a:gd name="connsiteX6" fmla="*/ 5468112 w 6501384"/>
              <a:gd name="connsiteY6" fmla="*/ 2290689 h 2647305"/>
              <a:gd name="connsiteX7" fmla="*/ 5266944 w 6501384"/>
              <a:gd name="connsiteY7" fmla="*/ 2281545 h 2647305"/>
              <a:gd name="connsiteX0" fmla="*/ 4370832 w 6501384"/>
              <a:gd name="connsiteY0" fmla="*/ 2007225 h 2647305"/>
              <a:gd name="connsiteX1" fmla="*/ 9144 w 6501384"/>
              <a:gd name="connsiteY1" fmla="*/ 4689 h 2647305"/>
              <a:gd name="connsiteX2" fmla="*/ 0 w 6501384"/>
              <a:gd name="connsiteY2" fmla="*/ 2647305 h 2647305"/>
              <a:gd name="connsiteX3" fmla="*/ 6501384 w 6501384"/>
              <a:gd name="connsiteY3" fmla="*/ 2638161 h 2647305"/>
              <a:gd name="connsiteX4" fmla="*/ 6492240 w 6501384"/>
              <a:gd name="connsiteY4" fmla="*/ 2336409 h 2647305"/>
              <a:gd name="connsiteX5" fmla="*/ 6492240 w 6501384"/>
              <a:gd name="connsiteY5" fmla="*/ 2336409 h 2647305"/>
              <a:gd name="connsiteX6" fmla="*/ 5468112 w 6501384"/>
              <a:gd name="connsiteY6" fmla="*/ 2290689 h 2647305"/>
              <a:gd name="connsiteX7" fmla="*/ 5231163 w 6501384"/>
              <a:gd name="connsiteY7" fmla="*/ 2253716 h 2647305"/>
              <a:gd name="connsiteX0" fmla="*/ 4370832 w 6501384"/>
              <a:gd name="connsiteY0" fmla="*/ 2017387 h 2657467"/>
              <a:gd name="connsiteX1" fmla="*/ 9144 w 6501384"/>
              <a:gd name="connsiteY1" fmla="*/ 14851 h 2657467"/>
              <a:gd name="connsiteX2" fmla="*/ 0 w 6501384"/>
              <a:gd name="connsiteY2" fmla="*/ 2657467 h 2657467"/>
              <a:gd name="connsiteX3" fmla="*/ 6501384 w 6501384"/>
              <a:gd name="connsiteY3" fmla="*/ 2648323 h 2657467"/>
              <a:gd name="connsiteX4" fmla="*/ 6492240 w 6501384"/>
              <a:gd name="connsiteY4" fmla="*/ 2346571 h 2657467"/>
              <a:gd name="connsiteX5" fmla="*/ 6492240 w 6501384"/>
              <a:gd name="connsiteY5" fmla="*/ 2346571 h 2657467"/>
              <a:gd name="connsiteX6" fmla="*/ 5468112 w 6501384"/>
              <a:gd name="connsiteY6" fmla="*/ 2300851 h 2657467"/>
              <a:gd name="connsiteX7" fmla="*/ 5231163 w 6501384"/>
              <a:gd name="connsiteY7" fmla="*/ 2263878 h 2657467"/>
              <a:gd name="connsiteX0" fmla="*/ 4370832 w 6501384"/>
              <a:gd name="connsiteY0" fmla="*/ 2002536 h 2642616"/>
              <a:gd name="connsiteX1" fmla="*/ 9144 w 6501384"/>
              <a:gd name="connsiteY1" fmla="*/ 0 h 2642616"/>
              <a:gd name="connsiteX2" fmla="*/ 0 w 6501384"/>
              <a:gd name="connsiteY2" fmla="*/ 2642616 h 2642616"/>
              <a:gd name="connsiteX3" fmla="*/ 6501384 w 6501384"/>
              <a:gd name="connsiteY3" fmla="*/ 2633472 h 2642616"/>
              <a:gd name="connsiteX4" fmla="*/ 6492240 w 6501384"/>
              <a:gd name="connsiteY4" fmla="*/ 2331720 h 2642616"/>
              <a:gd name="connsiteX5" fmla="*/ 6492240 w 6501384"/>
              <a:gd name="connsiteY5" fmla="*/ 2331720 h 2642616"/>
              <a:gd name="connsiteX6" fmla="*/ 5468112 w 6501384"/>
              <a:gd name="connsiteY6" fmla="*/ 2286000 h 2642616"/>
              <a:gd name="connsiteX7" fmla="*/ 5231163 w 6501384"/>
              <a:gd name="connsiteY7" fmla="*/ 2249027 h 2642616"/>
              <a:gd name="connsiteX0" fmla="*/ 4370832 w 6501384"/>
              <a:gd name="connsiteY0" fmla="*/ 2002536 h 2642616"/>
              <a:gd name="connsiteX1" fmla="*/ 9144 w 6501384"/>
              <a:gd name="connsiteY1" fmla="*/ 0 h 2642616"/>
              <a:gd name="connsiteX2" fmla="*/ 0 w 6501384"/>
              <a:gd name="connsiteY2" fmla="*/ 2642616 h 2642616"/>
              <a:gd name="connsiteX3" fmla="*/ 6501384 w 6501384"/>
              <a:gd name="connsiteY3" fmla="*/ 2633472 h 2642616"/>
              <a:gd name="connsiteX4" fmla="*/ 6492240 w 6501384"/>
              <a:gd name="connsiteY4" fmla="*/ 2331720 h 2642616"/>
              <a:gd name="connsiteX5" fmla="*/ 6492240 w 6501384"/>
              <a:gd name="connsiteY5" fmla="*/ 2331720 h 2642616"/>
              <a:gd name="connsiteX6" fmla="*/ 5468112 w 6501384"/>
              <a:gd name="connsiteY6" fmla="*/ 2286000 h 2642616"/>
              <a:gd name="connsiteX7" fmla="*/ 5231163 w 6501384"/>
              <a:gd name="connsiteY7" fmla="*/ 2249027 h 2642616"/>
              <a:gd name="connsiteX0" fmla="*/ 4349567 w 6501384"/>
              <a:gd name="connsiteY0" fmla="*/ 1967094 h 2642616"/>
              <a:gd name="connsiteX1" fmla="*/ 9144 w 6501384"/>
              <a:gd name="connsiteY1" fmla="*/ 0 h 2642616"/>
              <a:gd name="connsiteX2" fmla="*/ 0 w 6501384"/>
              <a:gd name="connsiteY2" fmla="*/ 2642616 h 2642616"/>
              <a:gd name="connsiteX3" fmla="*/ 6501384 w 6501384"/>
              <a:gd name="connsiteY3" fmla="*/ 2633472 h 2642616"/>
              <a:gd name="connsiteX4" fmla="*/ 6492240 w 6501384"/>
              <a:gd name="connsiteY4" fmla="*/ 2331720 h 2642616"/>
              <a:gd name="connsiteX5" fmla="*/ 6492240 w 6501384"/>
              <a:gd name="connsiteY5" fmla="*/ 2331720 h 2642616"/>
              <a:gd name="connsiteX6" fmla="*/ 5468112 w 6501384"/>
              <a:gd name="connsiteY6" fmla="*/ 2286000 h 2642616"/>
              <a:gd name="connsiteX7" fmla="*/ 5231163 w 6501384"/>
              <a:gd name="connsiteY7" fmla="*/ 2249027 h 2642616"/>
              <a:gd name="connsiteX0" fmla="*/ 4349567 w 6501384"/>
              <a:gd name="connsiteY0" fmla="*/ 1967094 h 2642616"/>
              <a:gd name="connsiteX1" fmla="*/ 9144 w 6501384"/>
              <a:gd name="connsiteY1" fmla="*/ 0 h 2642616"/>
              <a:gd name="connsiteX2" fmla="*/ 0 w 6501384"/>
              <a:gd name="connsiteY2" fmla="*/ 2642616 h 2642616"/>
              <a:gd name="connsiteX3" fmla="*/ 6501384 w 6501384"/>
              <a:gd name="connsiteY3" fmla="*/ 2633472 h 2642616"/>
              <a:gd name="connsiteX4" fmla="*/ 6492240 w 6501384"/>
              <a:gd name="connsiteY4" fmla="*/ 2331720 h 2642616"/>
              <a:gd name="connsiteX5" fmla="*/ 6492240 w 6501384"/>
              <a:gd name="connsiteY5" fmla="*/ 2331720 h 2642616"/>
              <a:gd name="connsiteX6" fmla="*/ 5624056 w 6501384"/>
              <a:gd name="connsiteY6" fmla="*/ 2314354 h 2642616"/>
              <a:gd name="connsiteX7" fmla="*/ 5231163 w 6501384"/>
              <a:gd name="connsiteY7" fmla="*/ 2249027 h 2642616"/>
              <a:gd name="connsiteX0" fmla="*/ 4349567 w 6501384"/>
              <a:gd name="connsiteY0" fmla="*/ 1967094 h 2642616"/>
              <a:gd name="connsiteX1" fmla="*/ 9144 w 6501384"/>
              <a:gd name="connsiteY1" fmla="*/ 0 h 2642616"/>
              <a:gd name="connsiteX2" fmla="*/ 0 w 6501384"/>
              <a:gd name="connsiteY2" fmla="*/ 2642616 h 2642616"/>
              <a:gd name="connsiteX3" fmla="*/ 6501384 w 6501384"/>
              <a:gd name="connsiteY3" fmla="*/ 2633472 h 2642616"/>
              <a:gd name="connsiteX4" fmla="*/ 6492240 w 6501384"/>
              <a:gd name="connsiteY4" fmla="*/ 2331720 h 2642616"/>
              <a:gd name="connsiteX5" fmla="*/ 6478063 w 6501384"/>
              <a:gd name="connsiteY5" fmla="*/ 2317544 h 2642616"/>
              <a:gd name="connsiteX6" fmla="*/ 5624056 w 6501384"/>
              <a:gd name="connsiteY6" fmla="*/ 2314354 h 2642616"/>
              <a:gd name="connsiteX7" fmla="*/ 5231163 w 6501384"/>
              <a:gd name="connsiteY7" fmla="*/ 2249027 h 2642616"/>
              <a:gd name="connsiteX0" fmla="*/ 4349567 w 6501384"/>
              <a:gd name="connsiteY0" fmla="*/ 1967094 h 2642616"/>
              <a:gd name="connsiteX1" fmla="*/ 9144 w 6501384"/>
              <a:gd name="connsiteY1" fmla="*/ 0 h 2642616"/>
              <a:gd name="connsiteX2" fmla="*/ 0 w 6501384"/>
              <a:gd name="connsiteY2" fmla="*/ 2642616 h 2642616"/>
              <a:gd name="connsiteX3" fmla="*/ 6501384 w 6501384"/>
              <a:gd name="connsiteY3" fmla="*/ 2633472 h 2642616"/>
              <a:gd name="connsiteX4" fmla="*/ 6492240 w 6501384"/>
              <a:gd name="connsiteY4" fmla="*/ 2331720 h 2642616"/>
              <a:gd name="connsiteX5" fmla="*/ 6492239 w 6501384"/>
              <a:gd name="connsiteY5" fmla="*/ 2310455 h 2642616"/>
              <a:gd name="connsiteX6" fmla="*/ 5624056 w 6501384"/>
              <a:gd name="connsiteY6" fmla="*/ 2314354 h 2642616"/>
              <a:gd name="connsiteX7" fmla="*/ 5231163 w 6501384"/>
              <a:gd name="connsiteY7" fmla="*/ 2249027 h 2642616"/>
              <a:gd name="connsiteX0" fmla="*/ 4340423 w 6492240"/>
              <a:gd name="connsiteY0" fmla="*/ 1967094 h 2633472"/>
              <a:gd name="connsiteX1" fmla="*/ 0 w 6492240"/>
              <a:gd name="connsiteY1" fmla="*/ 0 h 2633472"/>
              <a:gd name="connsiteX2" fmla="*/ 941832 w 6492240"/>
              <a:gd name="connsiteY2" fmla="*/ 2633472 h 2633472"/>
              <a:gd name="connsiteX3" fmla="*/ 6492240 w 6492240"/>
              <a:gd name="connsiteY3" fmla="*/ 2633472 h 2633472"/>
              <a:gd name="connsiteX4" fmla="*/ 6483096 w 6492240"/>
              <a:gd name="connsiteY4" fmla="*/ 2331720 h 2633472"/>
              <a:gd name="connsiteX5" fmla="*/ 6483095 w 6492240"/>
              <a:gd name="connsiteY5" fmla="*/ 2310455 h 2633472"/>
              <a:gd name="connsiteX6" fmla="*/ 5614912 w 6492240"/>
              <a:gd name="connsiteY6" fmla="*/ 2314354 h 2633472"/>
              <a:gd name="connsiteX7" fmla="*/ 5222019 w 6492240"/>
              <a:gd name="connsiteY7" fmla="*/ 2249027 h 2633472"/>
              <a:gd name="connsiteX0" fmla="*/ 4340423 w 6492240"/>
              <a:gd name="connsiteY0" fmla="*/ 1967094 h 2633472"/>
              <a:gd name="connsiteX1" fmla="*/ 0 w 6492240"/>
              <a:gd name="connsiteY1" fmla="*/ 0 h 2633472"/>
              <a:gd name="connsiteX2" fmla="*/ 987552 w 6492240"/>
              <a:gd name="connsiteY2" fmla="*/ 2633472 h 2633472"/>
              <a:gd name="connsiteX3" fmla="*/ 6492240 w 6492240"/>
              <a:gd name="connsiteY3" fmla="*/ 2633472 h 2633472"/>
              <a:gd name="connsiteX4" fmla="*/ 6483096 w 6492240"/>
              <a:gd name="connsiteY4" fmla="*/ 2331720 h 2633472"/>
              <a:gd name="connsiteX5" fmla="*/ 6483095 w 6492240"/>
              <a:gd name="connsiteY5" fmla="*/ 2310455 h 2633472"/>
              <a:gd name="connsiteX6" fmla="*/ 5614912 w 6492240"/>
              <a:gd name="connsiteY6" fmla="*/ 2314354 h 2633472"/>
              <a:gd name="connsiteX7" fmla="*/ 5222019 w 6492240"/>
              <a:gd name="connsiteY7" fmla="*/ 2249027 h 2633472"/>
              <a:gd name="connsiteX0" fmla="*/ 3352871 w 5504688"/>
              <a:gd name="connsiteY0" fmla="*/ 1528182 h 2194560"/>
              <a:gd name="connsiteX1" fmla="*/ 9144 w 5504688"/>
              <a:gd name="connsiteY1" fmla="*/ 0 h 2194560"/>
              <a:gd name="connsiteX2" fmla="*/ 0 w 5504688"/>
              <a:gd name="connsiteY2" fmla="*/ 2194560 h 2194560"/>
              <a:gd name="connsiteX3" fmla="*/ 5504688 w 5504688"/>
              <a:gd name="connsiteY3" fmla="*/ 2194560 h 2194560"/>
              <a:gd name="connsiteX4" fmla="*/ 5495544 w 5504688"/>
              <a:gd name="connsiteY4" fmla="*/ 1892808 h 2194560"/>
              <a:gd name="connsiteX5" fmla="*/ 5495543 w 5504688"/>
              <a:gd name="connsiteY5" fmla="*/ 1871543 h 2194560"/>
              <a:gd name="connsiteX6" fmla="*/ 4627360 w 5504688"/>
              <a:gd name="connsiteY6" fmla="*/ 1875442 h 2194560"/>
              <a:gd name="connsiteX7" fmla="*/ 4234467 w 5504688"/>
              <a:gd name="connsiteY7" fmla="*/ 1810115 h 2194560"/>
              <a:gd name="connsiteX0" fmla="*/ 3352871 w 5504688"/>
              <a:gd name="connsiteY0" fmla="*/ 1528182 h 2194560"/>
              <a:gd name="connsiteX1" fmla="*/ 9144 w 5504688"/>
              <a:gd name="connsiteY1" fmla="*/ 0 h 2194560"/>
              <a:gd name="connsiteX2" fmla="*/ 0 w 5504688"/>
              <a:gd name="connsiteY2" fmla="*/ 2194560 h 2194560"/>
              <a:gd name="connsiteX3" fmla="*/ 5504688 w 5504688"/>
              <a:gd name="connsiteY3" fmla="*/ 2194560 h 2194560"/>
              <a:gd name="connsiteX4" fmla="*/ 5495544 w 5504688"/>
              <a:gd name="connsiteY4" fmla="*/ 1892808 h 2194560"/>
              <a:gd name="connsiteX5" fmla="*/ 5495543 w 5504688"/>
              <a:gd name="connsiteY5" fmla="*/ 1871543 h 2194560"/>
              <a:gd name="connsiteX6" fmla="*/ 4627360 w 5504688"/>
              <a:gd name="connsiteY6" fmla="*/ 1875442 h 2194560"/>
              <a:gd name="connsiteX7" fmla="*/ 4234467 w 5504688"/>
              <a:gd name="connsiteY7" fmla="*/ 1810115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04688" h="2194560">
                <a:moveTo>
                  <a:pt x="3352871" y="1528182"/>
                </a:moveTo>
                <a:cubicBezTo>
                  <a:pt x="-161260" y="-86927"/>
                  <a:pt x="730528" y="290269"/>
                  <a:pt x="9144" y="0"/>
                </a:cubicBezTo>
                <a:lnTo>
                  <a:pt x="0" y="2194560"/>
                </a:lnTo>
                <a:lnTo>
                  <a:pt x="5504688" y="2194560"/>
                </a:lnTo>
                <a:cubicBezTo>
                  <a:pt x="5501640" y="2093976"/>
                  <a:pt x="5497068" y="1946644"/>
                  <a:pt x="5495544" y="1892808"/>
                </a:cubicBezTo>
                <a:cubicBezTo>
                  <a:pt x="5494020" y="1838972"/>
                  <a:pt x="5500269" y="1876268"/>
                  <a:pt x="5495543" y="1871543"/>
                </a:cubicBezTo>
                <a:cubicBezTo>
                  <a:pt x="5206149" y="1872843"/>
                  <a:pt x="4837539" y="1885680"/>
                  <a:pt x="4627360" y="1875442"/>
                </a:cubicBezTo>
                <a:cubicBezTo>
                  <a:pt x="4417181" y="1865204"/>
                  <a:pt x="4313450" y="1822439"/>
                  <a:pt x="4234467" y="1810115"/>
                </a:cubicBezTo>
              </a:path>
            </a:pathLst>
          </a:custGeom>
          <a:solidFill>
            <a:srgbClr val="00B0F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94" name="台形 63"/>
          <p:cNvSpPr/>
          <p:nvPr/>
        </p:nvSpPr>
        <p:spPr>
          <a:xfrm rot="5400000">
            <a:off x="1894681" y="3708855"/>
            <a:ext cx="2206124" cy="2214673"/>
          </a:xfrm>
          <a:custGeom>
            <a:avLst/>
            <a:gdLst>
              <a:gd name="connsiteX0" fmla="*/ 0 w 2016224"/>
              <a:gd name="connsiteY0" fmla="*/ 2160232 h 2160232"/>
              <a:gd name="connsiteX1" fmla="*/ 504056 w 2016224"/>
              <a:gd name="connsiteY1" fmla="*/ 0 h 2160232"/>
              <a:gd name="connsiteX2" fmla="*/ 1512168 w 2016224"/>
              <a:gd name="connsiteY2" fmla="*/ 0 h 2160232"/>
              <a:gd name="connsiteX3" fmla="*/ 2016224 w 2016224"/>
              <a:gd name="connsiteY3" fmla="*/ 2160232 h 2160232"/>
              <a:gd name="connsiteX4" fmla="*/ 0 w 2016224"/>
              <a:gd name="connsiteY4" fmla="*/ 2160232 h 2160232"/>
              <a:gd name="connsiteX0" fmla="*/ 0 w 2654178"/>
              <a:gd name="connsiteY0" fmla="*/ 2160232 h 2167321"/>
              <a:gd name="connsiteX1" fmla="*/ 504056 w 2654178"/>
              <a:gd name="connsiteY1" fmla="*/ 0 h 2167321"/>
              <a:gd name="connsiteX2" fmla="*/ 1512168 w 2654178"/>
              <a:gd name="connsiteY2" fmla="*/ 0 h 2167321"/>
              <a:gd name="connsiteX3" fmla="*/ 2654178 w 2654178"/>
              <a:gd name="connsiteY3" fmla="*/ 2167321 h 2167321"/>
              <a:gd name="connsiteX4" fmla="*/ 0 w 2654178"/>
              <a:gd name="connsiteY4" fmla="*/ 2160232 h 2167321"/>
              <a:gd name="connsiteX0" fmla="*/ 0 w 2654178"/>
              <a:gd name="connsiteY0" fmla="*/ 3195136 h 3202225"/>
              <a:gd name="connsiteX1" fmla="*/ 504056 w 2654178"/>
              <a:gd name="connsiteY1" fmla="*/ 1034904 h 3202225"/>
              <a:gd name="connsiteX2" fmla="*/ 2653399 w 2654178"/>
              <a:gd name="connsiteY2" fmla="*/ 0 h 3202225"/>
              <a:gd name="connsiteX3" fmla="*/ 2654178 w 2654178"/>
              <a:gd name="connsiteY3" fmla="*/ 3202225 h 3202225"/>
              <a:gd name="connsiteX4" fmla="*/ 0 w 2654178"/>
              <a:gd name="connsiteY4" fmla="*/ 3195136 h 3202225"/>
              <a:gd name="connsiteX0" fmla="*/ 0 w 2654178"/>
              <a:gd name="connsiteY0" fmla="*/ 3195136 h 3202225"/>
              <a:gd name="connsiteX1" fmla="*/ 1468077 w 2654178"/>
              <a:gd name="connsiteY1" fmla="*/ 1 h 3202225"/>
              <a:gd name="connsiteX2" fmla="*/ 2653399 w 2654178"/>
              <a:gd name="connsiteY2" fmla="*/ 0 h 3202225"/>
              <a:gd name="connsiteX3" fmla="*/ 2654178 w 2654178"/>
              <a:gd name="connsiteY3" fmla="*/ 3202225 h 3202225"/>
              <a:gd name="connsiteX4" fmla="*/ 0 w 2654178"/>
              <a:gd name="connsiteY4" fmla="*/ 3195136 h 3202225"/>
              <a:gd name="connsiteX0" fmla="*/ 0 w 2654180"/>
              <a:gd name="connsiteY0" fmla="*/ 3195136 h 3195136"/>
              <a:gd name="connsiteX1" fmla="*/ 1468077 w 2654180"/>
              <a:gd name="connsiteY1" fmla="*/ 1 h 3195136"/>
              <a:gd name="connsiteX2" fmla="*/ 2653399 w 2654180"/>
              <a:gd name="connsiteY2" fmla="*/ 0 h 3195136"/>
              <a:gd name="connsiteX3" fmla="*/ 2654180 w 2654180"/>
              <a:gd name="connsiteY3" fmla="*/ 2251249 h 3195136"/>
              <a:gd name="connsiteX4" fmla="*/ 0 w 2654180"/>
              <a:gd name="connsiteY4" fmla="*/ 3195136 h 3195136"/>
              <a:gd name="connsiteX0" fmla="*/ 0 w 2206124"/>
              <a:gd name="connsiteY0" fmla="*/ 2189296 h 2251249"/>
              <a:gd name="connsiteX1" fmla="*/ 1020021 w 2206124"/>
              <a:gd name="connsiteY1" fmla="*/ 1 h 2251249"/>
              <a:gd name="connsiteX2" fmla="*/ 2205343 w 2206124"/>
              <a:gd name="connsiteY2" fmla="*/ 0 h 2251249"/>
              <a:gd name="connsiteX3" fmla="*/ 2206124 w 2206124"/>
              <a:gd name="connsiteY3" fmla="*/ 2251249 h 2251249"/>
              <a:gd name="connsiteX4" fmla="*/ 0 w 2206124"/>
              <a:gd name="connsiteY4" fmla="*/ 2189296 h 2251249"/>
              <a:gd name="connsiteX0" fmla="*/ 0 w 2206126"/>
              <a:gd name="connsiteY0" fmla="*/ 2189296 h 2214673"/>
              <a:gd name="connsiteX1" fmla="*/ 1020021 w 2206126"/>
              <a:gd name="connsiteY1" fmla="*/ 1 h 2214673"/>
              <a:gd name="connsiteX2" fmla="*/ 2205343 w 2206126"/>
              <a:gd name="connsiteY2" fmla="*/ 0 h 2214673"/>
              <a:gd name="connsiteX3" fmla="*/ 2206126 w 2206126"/>
              <a:gd name="connsiteY3" fmla="*/ 2214673 h 2214673"/>
              <a:gd name="connsiteX4" fmla="*/ 0 w 2206126"/>
              <a:gd name="connsiteY4" fmla="*/ 2189296 h 2214673"/>
              <a:gd name="connsiteX0" fmla="*/ 0 w 2206124"/>
              <a:gd name="connsiteY0" fmla="*/ 2198440 h 2214673"/>
              <a:gd name="connsiteX1" fmla="*/ 1020019 w 2206124"/>
              <a:gd name="connsiteY1" fmla="*/ 1 h 2214673"/>
              <a:gd name="connsiteX2" fmla="*/ 2205341 w 2206124"/>
              <a:gd name="connsiteY2" fmla="*/ 0 h 2214673"/>
              <a:gd name="connsiteX3" fmla="*/ 2206124 w 2206124"/>
              <a:gd name="connsiteY3" fmla="*/ 2214673 h 2214673"/>
              <a:gd name="connsiteX4" fmla="*/ 0 w 2206124"/>
              <a:gd name="connsiteY4" fmla="*/ 2198440 h 2214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6124" h="2214673">
                <a:moveTo>
                  <a:pt x="0" y="2198440"/>
                </a:moveTo>
                <a:lnTo>
                  <a:pt x="1020019" y="1"/>
                </a:lnTo>
                <a:lnTo>
                  <a:pt x="2205341" y="0"/>
                </a:lnTo>
                <a:cubicBezTo>
                  <a:pt x="2205601" y="1067408"/>
                  <a:pt x="2205864" y="1147265"/>
                  <a:pt x="2206124" y="2214673"/>
                </a:cubicBezTo>
                <a:lnTo>
                  <a:pt x="0" y="2198440"/>
                </a:lnTo>
                <a:close/>
              </a:path>
            </a:pathLst>
          </a:custGeom>
          <a:solidFill>
            <a:srgbClr val="99D9EA"/>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95" name="直線コネクタ 94"/>
          <p:cNvCxnSpPr/>
          <p:nvPr/>
        </p:nvCxnSpPr>
        <p:spPr>
          <a:xfrm>
            <a:off x="895957" y="2761348"/>
            <a:ext cx="0" cy="4464496"/>
          </a:xfrm>
          <a:prstGeom prst="line">
            <a:avLst/>
          </a:prstGeom>
          <a:noFill/>
          <a:ln w="12700" cap="flat" cmpd="sng" algn="ctr">
            <a:solidFill>
              <a:sysClr val="windowText" lastClr="000000"/>
            </a:solidFill>
            <a:prstDash val="solid"/>
            <a:miter lim="800000"/>
            <a:headEnd type="triangle" w="med" len="med"/>
            <a:tailEnd type="none" w="med" len="med"/>
          </a:ln>
          <a:effectLst/>
        </p:spPr>
      </p:cxnSp>
      <p:cxnSp>
        <p:nvCxnSpPr>
          <p:cNvPr id="96" name="直線コネクタ 95"/>
          <p:cNvCxnSpPr/>
          <p:nvPr/>
        </p:nvCxnSpPr>
        <p:spPr>
          <a:xfrm>
            <a:off x="895956" y="5914924"/>
            <a:ext cx="6912768" cy="0"/>
          </a:xfrm>
          <a:prstGeom prst="line">
            <a:avLst/>
          </a:prstGeom>
          <a:noFill/>
          <a:ln w="12700" cap="flat" cmpd="sng" algn="ctr">
            <a:solidFill>
              <a:sysClr val="windowText" lastClr="000000"/>
            </a:solidFill>
            <a:prstDash val="solid"/>
            <a:miter lim="800000"/>
            <a:headEnd type="none" w="med" len="med"/>
            <a:tailEnd type="triangle" w="med" len="med"/>
          </a:ln>
          <a:effectLst/>
        </p:spPr>
      </p:cxnSp>
      <p:cxnSp>
        <p:nvCxnSpPr>
          <p:cNvPr id="97" name="直線矢印コネクタ 96"/>
          <p:cNvCxnSpPr/>
          <p:nvPr/>
        </p:nvCxnSpPr>
        <p:spPr>
          <a:xfrm rot="16200000">
            <a:off x="1939956" y="2125061"/>
            <a:ext cx="0" cy="2088000"/>
          </a:xfrm>
          <a:prstGeom prst="straightConnector1">
            <a:avLst/>
          </a:prstGeom>
          <a:noFill/>
          <a:ln w="12700" cap="flat" cmpd="sng" algn="ctr">
            <a:solidFill>
              <a:sysClr val="windowText" lastClr="000000"/>
            </a:solidFill>
            <a:prstDash val="solid"/>
            <a:miter lim="800000"/>
            <a:headEnd type="triangle"/>
            <a:tailEnd type="triangle"/>
          </a:ln>
          <a:effectLst/>
        </p:spPr>
      </p:cxnSp>
      <p:sp>
        <p:nvSpPr>
          <p:cNvPr id="98" name="テキスト ボックス 97"/>
          <p:cNvSpPr txBox="1"/>
          <p:nvPr/>
        </p:nvSpPr>
        <p:spPr>
          <a:xfrm>
            <a:off x="161925" y="5897991"/>
            <a:ext cx="800219" cy="338554"/>
          </a:xfrm>
          <a:prstGeom prst="rect">
            <a:avLst/>
          </a:prstGeom>
          <a:noFill/>
        </p:spPr>
        <p:txBody>
          <a:bodyPr wrap="none" rtlCol="0">
            <a:spAutoFit/>
          </a:bodyPr>
          <a:lstStyle/>
          <a:p>
            <a:r>
              <a:rPr lang="ja-JP" altLang="en-US" sz="1600">
                <a:solidFill>
                  <a:prstClr val="black"/>
                </a:solidFill>
                <a:cs typeface="Meiryo UI" panose="020B0604030504040204" pitchFamily="50" charset="-128"/>
              </a:rPr>
              <a:t>申請時</a:t>
            </a:r>
          </a:p>
        </p:txBody>
      </p:sp>
      <p:sp>
        <p:nvSpPr>
          <p:cNvPr id="99" name="テキスト ボックス 98"/>
          <p:cNvSpPr txBox="1"/>
          <p:nvPr/>
        </p:nvSpPr>
        <p:spPr>
          <a:xfrm>
            <a:off x="3666290" y="5897991"/>
            <a:ext cx="851515" cy="338554"/>
          </a:xfrm>
          <a:prstGeom prst="rect">
            <a:avLst/>
          </a:prstGeom>
          <a:noFill/>
        </p:spPr>
        <p:txBody>
          <a:bodyPr wrap="none" rtlCol="0">
            <a:spAutoFit/>
          </a:bodyPr>
          <a:lstStyle/>
          <a:p>
            <a:r>
              <a:rPr lang="en-US" altLang="ja-JP" sz="1600">
                <a:solidFill>
                  <a:prstClr val="black"/>
                </a:solidFill>
                <a:cs typeface="Meiryo UI" panose="020B0604030504040204" pitchFamily="50" charset="-128"/>
              </a:rPr>
              <a:t>10</a:t>
            </a:r>
            <a:r>
              <a:rPr lang="ja-JP" altLang="en-US" sz="1600">
                <a:solidFill>
                  <a:prstClr val="black"/>
                </a:solidFill>
                <a:cs typeface="Meiryo UI" panose="020B0604030504040204" pitchFamily="50" charset="-128"/>
              </a:rPr>
              <a:t>年先</a:t>
            </a:r>
          </a:p>
        </p:txBody>
      </p:sp>
      <p:sp>
        <p:nvSpPr>
          <p:cNvPr id="100" name="テキスト ボックス 99"/>
          <p:cNvSpPr txBox="1"/>
          <p:nvPr/>
        </p:nvSpPr>
        <p:spPr>
          <a:xfrm>
            <a:off x="929327" y="2641328"/>
            <a:ext cx="1766830" cy="307777"/>
          </a:xfrm>
          <a:prstGeom prst="rect">
            <a:avLst/>
          </a:prstGeom>
          <a:noFill/>
        </p:spPr>
        <p:txBody>
          <a:bodyPr wrap="none" rtlCol="0">
            <a:spAutoFit/>
          </a:bodyPr>
          <a:lstStyle/>
          <a:p>
            <a:r>
              <a:rPr lang="ja-JP" altLang="en-US" sz="1400">
                <a:solidFill>
                  <a:prstClr val="black"/>
                </a:solidFill>
                <a:cs typeface="Meiryo UI" panose="020B0604030504040204" pitchFamily="50" charset="-128"/>
              </a:rPr>
              <a:t>温室効果ガス排出量</a:t>
            </a:r>
          </a:p>
        </p:txBody>
      </p:sp>
      <p:sp>
        <p:nvSpPr>
          <p:cNvPr id="101" name="テキスト ボックス 100"/>
          <p:cNvSpPr txBox="1"/>
          <p:nvPr/>
        </p:nvSpPr>
        <p:spPr>
          <a:xfrm>
            <a:off x="7847487" y="5759491"/>
            <a:ext cx="364202" cy="307777"/>
          </a:xfrm>
          <a:prstGeom prst="rect">
            <a:avLst/>
          </a:prstGeom>
          <a:noFill/>
        </p:spPr>
        <p:txBody>
          <a:bodyPr wrap="none" rtlCol="0">
            <a:spAutoFit/>
          </a:bodyPr>
          <a:lstStyle/>
          <a:p>
            <a:r>
              <a:rPr lang="ja-JP" altLang="en-US" sz="1400">
                <a:solidFill>
                  <a:prstClr val="black"/>
                </a:solidFill>
                <a:cs typeface="Meiryo UI" panose="020B0604030504040204" pitchFamily="50" charset="-128"/>
              </a:rPr>
              <a:t>年</a:t>
            </a:r>
          </a:p>
        </p:txBody>
      </p:sp>
      <p:cxnSp>
        <p:nvCxnSpPr>
          <p:cNvPr id="102" name="直線コネクタ 101"/>
          <p:cNvCxnSpPr/>
          <p:nvPr/>
        </p:nvCxnSpPr>
        <p:spPr>
          <a:xfrm>
            <a:off x="1904069" y="3711628"/>
            <a:ext cx="0" cy="2196000"/>
          </a:xfrm>
          <a:prstGeom prst="line">
            <a:avLst/>
          </a:prstGeom>
          <a:noFill/>
          <a:ln w="19050" cap="flat" cmpd="sng" algn="ctr">
            <a:solidFill>
              <a:sysClr val="windowText" lastClr="000000"/>
            </a:solidFill>
            <a:prstDash val="solid"/>
            <a:miter lim="800000"/>
          </a:ln>
          <a:effectLst/>
        </p:spPr>
      </p:cxnSp>
      <p:sp>
        <p:nvSpPr>
          <p:cNvPr id="103" name="テキスト ボックス 102"/>
          <p:cNvSpPr txBox="1"/>
          <p:nvPr/>
        </p:nvSpPr>
        <p:spPr>
          <a:xfrm>
            <a:off x="1577154" y="5897991"/>
            <a:ext cx="723275" cy="338554"/>
          </a:xfrm>
          <a:prstGeom prst="rect">
            <a:avLst/>
          </a:prstGeom>
          <a:noFill/>
        </p:spPr>
        <p:txBody>
          <a:bodyPr wrap="none" rtlCol="0">
            <a:spAutoFit/>
          </a:bodyPr>
          <a:lstStyle/>
          <a:p>
            <a:r>
              <a:rPr lang="en-US" altLang="ja-JP" sz="1600">
                <a:solidFill>
                  <a:prstClr val="black"/>
                </a:solidFill>
                <a:cs typeface="Meiryo UI" panose="020B0604030504040204" pitchFamily="50" charset="-128"/>
              </a:rPr>
              <a:t>5</a:t>
            </a:r>
            <a:r>
              <a:rPr lang="ja-JP" altLang="en-US" sz="1600">
                <a:solidFill>
                  <a:prstClr val="black"/>
                </a:solidFill>
                <a:cs typeface="Meiryo UI" panose="020B0604030504040204" pitchFamily="50" charset="-128"/>
              </a:rPr>
              <a:t>年先</a:t>
            </a:r>
          </a:p>
        </p:txBody>
      </p:sp>
      <p:cxnSp>
        <p:nvCxnSpPr>
          <p:cNvPr id="104" name="直線コネクタ 103"/>
          <p:cNvCxnSpPr/>
          <p:nvPr/>
        </p:nvCxnSpPr>
        <p:spPr>
          <a:xfrm>
            <a:off x="4100313" y="4734604"/>
            <a:ext cx="0" cy="1188000"/>
          </a:xfrm>
          <a:prstGeom prst="line">
            <a:avLst/>
          </a:prstGeom>
          <a:noFill/>
          <a:ln w="19050" cap="flat" cmpd="sng" algn="ctr">
            <a:solidFill>
              <a:sysClr val="windowText" lastClr="000000"/>
            </a:solidFill>
            <a:prstDash val="solid"/>
            <a:miter lim="800000"/>
          </a:ln>
          <a:effectLst/>
        </p:spPr>
      </p:cxnSp>
      <p:sp>
        <p:nvSpPr>
          <p:cNvPr id="105" name="フリーフォーム 104"/>
          <p:cNvSpPr/>
          <p:nvPr/>
        </p:nvSpPr>
        <p:spPr>
          <a:xfrm>
            <a:off x="4092048" y="4721079"/>
            <a:ext cx="3322190" cy="889299"/>
          </a:xfrm>
          <a:custGeom>
            <a:avLst/>
            <a:gdLst>
              <a:gd name="connsiteX0" fmla="*/ 0 w 3008376"/>
              <a:gd name="connsiteY0" fmla="*/ 0 h 1664208"/>
              <a:gd name="connsiteX1" fmla="*/ 1481328 w 3008376"/>
              <a:gd name="connsiteY1" fmla="*/ 877824 h 1664208"/>
              <a:gd name="connsiteX2" fmla="*/ 3008376 w 3008376"/>
              <a:gd name="connsiteY2" fmla="*/ 1664208 h 1664208"/>
              <a:gd name="connsiteX0" fmla="*/ 0 w 3008376"/>
              <a:gd name="connsiteY0" fmla="*/ 0 h 1664208"/>
              <a:gd name="connsiteX1" fmla="*/ 2633472 w 3008376"/>
              <a:gd name="connsiteY1" fmla="*/ 1554480 h 1664208"/>
              <a:gd name="connsiteX2" fmla="*/ 3008376 w 3008376"/>
              <a:gd name="connsiteY2" fmla="*/ 1664208 h 1664208"/>
              <a:gd name="connsiteX0" fmla="*/ 0 w 3524991"/>
              <a:gd name="connsiteY0" fmla="*/ 0 h 1767769"/>
              <a:gd name="connsiteX1" fmla="*/ 2633472 w 3524991"/>
              <a:gd name="connsiteY1" fmla="*/ 1554480 h 1767769"/>
              <a:gd name="connsiteX2" fmla="*/ 3520440 w 3524991"/>
              <a:gd name="connsiteY2" fmla="*/ 1764792 h 1767769"/>
              <a:gd name="connsiteX3" fmla="*/ 3008376 w 3524991"/>
              <a:gd name="connsiteY3" fmla="*/ 1664208 h 1767769"/>
              <a:gd name="connsiteX0" fmla="*/ 0 w 3679553"/>
              <a:gd name="connsiteY0" fmla="*/ 0 h 1708390"/>
              <a:gd name="connsiteX1" fmla="*/ 2633472 w 3679553"/>
              <a:gd name="connsiteY1" fmla="*/ 1554480 h 1708390"/>
              <a:gd name="connsiteX2" fmla="*/ 3675888 w 3679553"/>
              <a:gd name="connsiteY2" fmla="*/ 1664208 h 1708390"/>
              <a:gd name="connsiteX3" fmla="*/ 3008376 w 3679553"/>
              <a:gd name="connsiteY3" fmla="*/ 1664208 h 1708390"/>
              <a:gd name="connsiteX0" fmla="*/ 0 w 4517136"/>
              <a:gd name="connsiteY0" fmla="*/ 0 h 1773936"/>
              <a:gd name="connsiteX1" fmla="*/ 2633472 w 4517136"/>
              <a:gd name="connsiteY1" fmla="*/ 1554480 h 1773936"/>
              <a:gd name="connsiteX2" fmla="*/ 3675888 w 4517136"/>
              <a:gd name="connsiteY2" fmla="*/ 1664208 h 1773936"/>
              <a:gd name="connsiteX3" fmla="*/ 4517136 w 4517136"/>
              <a:gd name="connsiteY3" fmla="*/ 1773936 h 1773936"/>
              <a:gd name="connsiteX0" fmla="*/ 0 w 4517136"/>
              <a:gd name="connsiteY0" fmla="*/ 0 h 1773936"/>
              <a:gd name="connsiteX1" fmla="*/ 2633472 w 4517136"/>
              <a:gd name="connsiteY1" fmla="*/ 1554480 h 1773936"/>
              <a:gd name="connsiteX2" fmla="*/ 3721608 w 4517136"/>
              <a:gd name="connsiteY2" fmla="*/ 1719072 h 1773936"/>
              <a:gd name="connsiteX3" fmla="*/ 4517136 w 4517136"/>
              <a:gd name="connsiteY3" fmla="*/ 1773936 h 1773936"/>
              <a:gd name="connsiteX0" fmla="*/ 0 w 4517136"/>
              <a:gd name="connsiteY0" fmla="*/ 0 h 1773936"/>
              <a:gd name="connsiteX1" fmla="*/ 2633472 w 4517136"/>
              <a:gd name="connsiteY1" fmla="*/ 1554480 h 1773936"/>
              <a:gd name="connsiteX2" fmla="*/ 3712464 w 4517136"/>
              <a:gd name="connsiteY2" fmla="*/ 1737360 h 1773936"/>
              <a:gd name="connsiteX3" fmla="*/ 4517136 w 4517136"/>
              <a:gd name="connsiteY3" fmla="*/ 1773936 h 1773936"/>
              <a:gd name="connsiteX0" fmla="*/ 0 w 4517136"/>
              <a:gd name="connsiteY0" fmla="*/ 0 h 1779215"/>
              <a:gd name="connsiteX1" fmla="*/ 2633472 w 4517136"/>
              <a:gd name="connsiteY1" fmla="*/ 1554480 h 1779215"/>
              <a:gd name="connsiteX2" fmla="*/ 3758184 w 4517136"/>
              <a:gd name="connsiteY2" fmla="*/ 1773936 h 1779215"/>
              <a:gd name="connsiteX3" fmla="*/ 4517136 w 4517136"/>
              <a:gd name="connsiteY3" fmla="*/ 1773936 h 1779215"/>
              <a:gd name="connsiteX0" fmla="*/ 0 w 4517136"/>
              <a:gd name="connsiteY0" fmla="*/ 0 h 2276856"/>
              <a:gd name="connsiteX1" fmla="*/ 2633472 w 4517136"/>
              <a:gd name="connsiteY1" fmla="*/ 1554480 h 2276856"/>
              <a:gd name="connsiteX2" fmla="*/ 3758184 w 4517136"/>
              <a:gd name="connsiteY2" fmla="*/ 1773936 h 2276856"/>
              <a:gd name="connsiteX3" fmla="*/ 4187951 w 4517136"/>
              <a:gd name="connsiteY3" fmla="*/ 2276856 h 2276856"/>
              <a:gd name="connsiteX4" fmla="*/ 4517136 w 4517136"/>
              <a:gd name="connsiteY4" fmla="*/ 1773936 h 2276856"/>
              <a:gd name="connsiteX0" fmla="*/ 0 w 4187951"/>
              <a:gd name="connsiteY0" fmla="*/ 0 h 2276856"/>
              <a:gd name="connsiteX1" fmla="*/ 2633472 w 4187951"/>
              <a:gd name="connsiteY1" fmla="*/ 1554480 h 2276856"/>
              <a:gd name="connsiteX2" fmla="*/ 3758184 w 4187951"/>
              <a:gd name="connsiteY2" fmla="*/ 1773936 h 2276856"/>
              <a:gd name="connsiteX3" fmla="*/ 4187951 w 4187951"/>
              <a:gd name="connsiteY3" fmla="*/ 2276856 h 2276856"/>
              <a:gd name="connsiteX0" fmla="*/ 0 w 3758184"/>
              <a:gd name="connsiteY0" fmla="*/ 0 h 1773936"/>
              <a:gd name="connsiteX1" fmla="*/ 2633472 w 3758184"/>
              <a:gd name="connsiteY1" fmla="*/ 1554480 h 1773936"/>
              <a:gd name="connsiteX2" fmla="*/ 3758184 w 3758184"/>
              <a:gd name="connsiteY2" fmla="*/ 1773936 h 1773936"/>
              <a:gd name="connsiteX0" fmla="*/ 0 w 3766136"/>
              <a:gd name="connsiteY0" fmla="*/ 0 h 1765985"/>
              <a:gd name="connsiteX1" fmla="*/ 2633472 w 3766136"/>
              <a:gd name="connsiteY1" fmla="*/ 1554480 h 1765985"/>
              <a:gd name="connsiteX2" fmla="*/ 3766136 w 3766136"/>
              <a:gd name="connsiteY2" fmla="*/ 1765985 h 1765985"/>
              <a:gd name="connsiteX0" fmla="*/ 0 w 3766136"/>
              <a:gd name="connsiteY0" fmla="*/ 0 h 1770430"/>
              <a:gd name="connsiteX1" fmla="*/ 2633472 w 3766136"/>
              <a:gd name="connsiteY1" fmla="*/ 1554480 h 1770430"/>
              <a:gd name="connsiteX2" fmla="*/ 3766136 w 3766136"/>
              <a:gd name="connsiteY2" fmla="*/ 1765985 h 1770430"/>
              <a:gd name="connsiteX0" fmla="*/ 0 w 3382088"/>
              <a:gd name="connsiteY0" fmla="*/ 0 h 1570772"/>
              <a:gd name="connsiteX1" fmla="*/ 2633472 w 3382088"/>
              <a:gd name="connsiteY1" fmla="*/ 1554480 h 1570772"/>
              <a:gd name="connsiteX2" fmla="*/ 3382088 w 3382088"/>
              <a:gd name="connsiteY2" fmla="*/ 860729 h 1570772"/>
              <a:gd name="connsiteX0" fmla="*/ 0 w 3382088"/>
              <a:gd name="connsiteY0" fmla="*/ 0 h 860729"/>
              <a:gd name="connsiteX1" fmla="*/ 1655064 w 3382088"/>
              <a:gd name="connsiteY1" fmla="*/ 713232 h 860729"/>
              <a:gd name="connsiteX2" fmla="*/ 3382088 w 3382088"/>
              <a:gd name="connsiteY2" fmla="*/ 860729 h 860729"/>
              <a:gd name="connsiteX0" fmla="*/ 0 w 3382088"/>
              <a:gd name="connsiteY0" fmla="*/ 0 h 863471"/>
              <a:gd name="connsiteX1" fmla="*/ 1847088 w 3382088"/>
              <a:gd name="connsiteY1" fmla="*/ 768096 h 863471"/>
              <a:gd name="connsiteX2" fmla="*/ 3382088 w 3382088"/>
              <a:gd name="connsiteY2" fmla="*/ 860729 h 863471"/>
              <a:gd name="connsiteX0" fmla="*/ 0 w 3382088"/>
              <a:gd name="connsiteY0" fmla="*/ 0 h 860729"/>
              <a:gd name="connsiteX1" fmla="*/ 1828800 w 3382088"/>
              <a:gd name="connsiteY1" fmla="*/ 731520 h 860729"/>
              <a:gd name="connsiteX2" fmla="*/ 3382088 w 3382088"/>
              <a:gd name="connsiteY2" fmla="*/ 860729 h 860729"/>
              <a:gd name="connsiteX0" fmla="*/ 0 w 3382088"/>
              <a:gd name="connsiteY0" fmla="*/ 0 h 860729"/>
              <a:gd name="connsiteX1" fmla="*/ 1828800 w 3382088"/>
              <a:gd name="connsiteY1" fmla="*/ 731520 h 860729"/>
              <a:gd name="connsiteX2" fmla="*/ 3382088 w 3382088"/>
              <a:gd name="connsiteY2" fmla="*/ 860729 h 860729"/>
              <a:gd name="connsiteX0" fmla="*/ 0 w 3382088"/>
              <a:gd name="connsiteY0" fmla="*/ 0 h 860729"/>
              <a:gd name="connsiteX1" fmla="*/ 2029968 w 3382088"/>
              <a:gd name="connsiteY1" fmla="*/ 749808 h 860729"/>
              <a:gd name="connsiteX2" fmla="*/ 3382088 w 3382088"/>
              <a:gd name="connsiteY2" fmla="*/ 860729 h 860729"/>
              <a:gd name="connsiteX0" fmla="*/ 0 w 3382088"/>
              <a:gd name="connsiteY0" fmla="*/ 0 h 860729"/>
              <a:gd name="connsiteX1" fmla="*/ 2029968 w 3382088"/>
              <a:gd name="connsiteY1" fmla="*/ 749808 h 860729"/>
              <a:gd name="connsiteX2" fmla="*/ 3382088 w 3382088"/>
              <a:gd name="connsiteY2" fmla="*/ 860729 h 860729"/>
              <a:gd name="connsiteX0" fmla="*/ 0 w 3391232"/>
              <a:gd name="connsiteY0" fmla="*/ 0 h 851585"/>
              <a:gd name="connsiteX1" fmla="*/ 2039112 w 3391232"/>
              <a:gd name="connsiteY1" fmla="*/ 740664 h 851585"/>
              <a:gd name="connsiteX2" fmla="*/ 3391232 w 3391232"/>
              <a:gd name="connsiteY2" fmla="*/ 851585 h 851585"/>
              <a:gd name="connsiteX0" fmla="*/ 0 w 3318080"/>
              <a:gd name="connsiteY0" fmla="*/ 0 h 815009"/>
              <a:gd name="connsiteX1" fmla="*/ 1965960 w 3318080"/>
              <a:gd name="connsiteY1" fmla="*/ 704088 h 815009"/>
              <a:gd name="connsiteX2" fmla="*/ 3318080 w 3318080"/>
              <a:gd name="connsiteY2" fmla="*/ 815009 h 815009"/>
              <a:gd name="connsiteX0" fmla="*/ 0 w 3336368"/>
              <a:gd name="connsiteY0" fmla="*/ 0 h 824153"/>
              <a:gd name="connsiteX1" fmla="*/ 1984248 w 3336368"/>
              <a:gd name="connsiteY1" fmla="*/ 713232 h 824153"/>
              <a:gd name="connsiteX2" fmla="*/ 3336368 w 3336368"/>
              <a:gd name="connsiteY2" fmla="*/ 824153 h 824153"/>
              <a:gd name="connsiteX0" fmla="*/ 0 w 3336368"/>
              <a:gd name="connsiteY0" fmla="*/ 0 h 824153"/>
              <a:gd name="connsiteX1" fmla="*/ 1984248 w 3336368"/>
              <a:gd name="connsiteY1" fmla="*/ 713232 h 824153"/>
              <a:gd name="connsiteX2" fmla="*/ 3336368 w 3336368"/>
              <a:gd name="connsiteY2" fmla="*/ 824153 h 824153"/>
              <a:gd name="connsiteX0" fmla="*/ 0 w 3322191"/>
              <a:gd name="connsiteY0" fmla="*/ 0 h 937567"/>
              <a:gd name="connsiteX1" fmla="*/ 1970071 w 3322191"/>
              <a:gd name="connsiteY1" fmla="*/ 826646 h 937567"/>
              <a:gd name="connsiteX2" fmla="*/ 3322191 w 3322191"/>
              <a:gd name="connsiteY2" fmla="*/ 937567 h 937567"/>
              <a:gd name="connsiteX0" fmla="*/ 0 w 3300926"/>
              <a:gd name="connsiteY0" fmla="*/ 0 h 916302"/>
              <a:gd name="connsiteX1" fmla="*/ 1948806 w 3300926"/>
              <a:gd name="connsiteY1" fmla="*/ 805381 h 916302"/>
              <a:gd name="connsiteX2" fmla="*/ 3300926 w 3300926"/>
              <a:gd name="connsiteY2" fmla="*/ 916302 h 916302"/>
              <a:gd name="connsiteX0" fmla="*/ 0 w 3322191"/>
              <a:gd name="connsiteY0" fmla="*/ 0 h 923391"/>
              <a:gd name="connsiteX1" fmla="*/ 1970071 w 3322191"/>
              <a:gd name="connsiteY1" fmla="*/ 812470 h 923391"/>
              <a:gd name="connsiteX2" fmla="*/ 3322191 w 3322191"/>
              <a:gd name="connsiteY2" fmla="*/ 923391 h 923391"/>
              <a:gd name="connsiteX0" fmla="*/ 0 w 3315102"/>
              <a:gd name="connsiteY0" fmla="*/ 0 h 909214"/>
              <a:gd name="connsiteX1" fmla="*/ 1962982 w 3315102"/>
              <a:gd name="connsiteY1" fmla="*/ 798293 h 909214"/>
              <a:gd name="connsiteX2" fmla="*/ 3315102 w 3315102"/>
              <a:gd name="connsiteY2" fmla="*/ 909214 h 909214"/>
              <a:gd name="connsiteX0" fmla="*/ 0 w 3322190"/>
              <a:gd name="connsiteY0" fmla="*/ 0 h 889299"/>
              <a:gd name="connsiteX1" fmla="*/ 1962982 w 3322190"/>
              <a:gd name="connsiteY1" fmla="*/ 798293 h 889299"/>
              <a:gd name="connsiteX2" fmla="*/ 3322190 w 3322190"/>
              <a:gd name="connsiteY2" fmla="*/ 880860 h 889299"/>
            </a:gdLst>
            <a:ahLst/>
            <a:cxnLst>
              <a:cxn ang="0">
                <a:pos x="connsiteX0" y="connsiteY0"/>
              </a:cxn>
              <a:cxn ang="0">
                <a:pos x="connsiteX1" y="connsiteY1"/>
              </a:cxn>
              <a:cxn ang="0">
                <a:pos x="connsiteX2" y="connsiteY2"/>
              </a:cxn>
            </a:cxnLst>
            <a:rect l="l" t="t" r="r" b="b"/>
            <a:pathLst>
              <a:path w="3322190" h="889299">
                <a:moveTo>
                  <a:pt x="0" y="0"/>
                </a:moveTo>
                <a:cubicBezTo>
                  <a:pt x="535686" y="281940"/>
                  <a:pt x="1409284" y="651483"/>
                  <a:pt x="1962982" y="798293"/>
                </a:cubicBezTo>
                <a:cubicBezTo>
                  <a:pt x="2516680" y="945103"/>
                  <a:pt x="3026202" y="866614"/>
                  <a:pt x="3322190" y="880860"/>
                </a:cubicBezTo>
              </a:path>
            </a:pathLst>
          </a:cu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106" name="直線コネクタ 105"/>
          <p:cNvCxnSpPr/>
          <p:nvPr/>
        </p:nvCxnSpPr>
        <p:spPr>
          <a:xfrm>
            <a:off x="895956" y="3265072"/>
            <a:ext cx="3204357" cy="1460857"/>
          </a:xfrm>
          <a:prstGeom prst="line">
            <a:avLst/>
          </a:prstGeom>
          <a:noFill/>
          <a:ln w="12700" cap="flat" cmpd="sng" algn="ctr">
            <a:solidFill>
              <a:sysClr val="windowText" lastClr="000000"/>
            </a:solidFill>
            <a:prstDash val="solid"/>
            <a:miter lim="800000"/>
          </a:ln>
          <a:effectLst/>
        </p:spPr>
      </p:cxnSp>
      <p:cxnSp>
        <p:nvCxnSpPr>
          <p:cNvPr id="107" name="直線コネクタ 106"/>
          <p:cNvCxnSpPr/>
          <p:nvPr/>
        </p:nvCxnSpPr>
        <p:spPr>
          <a:xfrm>
            <a:off x="7407149" y="5590924"/>
            <a:ext cx="0" cy="324000"/>
          </a:xfrm>
          <a:prstGeom prst="line">
            <a:avLst/>
          </a:prstGeom>
          <a:noFill/>
          <a:ln w="19050" cap="flat" cmpd="sng" algn="ctr">
            <a:solidFill>
              <a:sysClr val="windowText" lastClr="000000"/>
            </a:solidFill>
            <a:prstDash val="solid"/>
            <a:miter lim="800000"/>
          </a:ln>
          <a:effectLst/>
        </p:spPr>
      </p:cxnSp>
      <p:sp>
        <p:nvSpPr>
          <p:cNvPr id="108" name="テキスト ボックス 107"/>
          <p:cNvSpPr txBox="1"/>
          <p:nvPr/>
        </p:nvSpPr>
        <p:spPr>
          <a:xfrm>
            <a:off x="5496056" y="5494699"/>
            <a:ext cx="973343" cy="461665"/>
          </a:xfrm>
          <a:prstGeom prst="rect">
            <a:avLst/>
          </a:prstGeom>
          <a:noFill/>
        </p:spPr>
        <p:txBody>
          <a:bodyPr wrap="none" rtlCol="0">
            <a:spAutoFit/>
          </a:bodyPr>
          <a:lstStyle/>
          <a:p>
            <a:pPr algn="ctr"/>
            <a:r>
              <a:rPr lang="en-US" altLang="ja-JP" sz="1200">
                <a:solidFill>
                  <a:prstClr val="black"/>
                </a:solidFill>
                <a:cs typeface="Meiryo UI" panose="020B0604030504040204" pitchFamily="50" charset="-128"/>
              </a:rPr>
              <a:t>Long-term</a:t>
            </a:r>
          </a:p>
          <a:p>
            <a:pPr algn="ctr"/>
            <a:r>
              <a:rPr lang="en-US" altLang="ja-JP" sz="1200">
                <a:solidFill>
                  <a:prstClr val="black"/>
                </a:solidFill>
                <a:cs typeface="Meiryo UI" panose="020B0604030504040204" pitchFamily="50" charset="-128"/>
              </a:rPr>
              <a:t>SBT</a:t>
            </a:r>
            <a:r>
              <a:rPr lang="ja-JP" altLang="en-US" sz="1200">
                <a:solidFill>
                  <a:prstClr val="black"/>
                </a:solidFill>
                <a:cs typeface="Meiryo UI" panose="020B0604030504040204" pitchFamily="50" charset="-128"/>
              </a:rPr>
              <a:t>目標年</a:t>
            </a:r>
          </a:p>
        </p:txBody>
      </p:sp>
      <p:cxnSp>
        <p:nvCxnSpPr>
          <p:cNvPr id="109" name="直線矢印コネクタ 108"/>
          <p:cNvCxnSpPr/>
          <p:nvPr/>
        </p:nvCxnSpPr>
        <p:spPr>
          <a:xfrm rot="16200000">
            <a:off x="3703956" y="179332"/>
            <a:ext cx="0" cy="5616000"/>
          </a:xfrm>
          <a:prstGeom prst="straightConnector1">
            <a:avLst/>
          </a:prstGeom>
          <a:noFill/>
          <a:ln w="12700" cap="flat" cmpd="sng" algn="ctr">
            <a:solidFill>
              <a:sysClr val="windowText" lastClr="000000"/>
            </a:solidFill>
            <a:prstDash val="solid"/>
            <a:miter lim="800000"/>
            <a:headEnd type="triangle"/>
            <a:tailEnd type="triangle"/>
          </a:ln>
          <a:effectLst/>
        </p:spPr>
      </p:cxnSp>
      <p:sp>
        <p:nvSpPr>
          <p:cNvPr id="110" name="テキスト ボックス 109"/>
          <p:cNvSpPr txBox="1"/>
          <p:nvPr/>
        </p:nvSpPr>
        <p:spPr>
          <a:xfrm>
            <a:off x="1197413" y="3168020"/>
            <a:ext cx="1498744" cy="307777"/>
          </a:xfrm>
          <a:prstGeom prst="rect">
            <a:avLst/>
          </a:prstGeom>
          <a:noFill/>
        </p:spPr>
        <p:txBody>
          <a:bodyPr wrap="none" rtlCol="0">
            <a:spAutoFit/>
          </a:bodyPr>
          <a:lstStyle/>
          <a:p>
            <a:r>
              <a:rPr lang="en-US" altLang="ja-JP" sz="1400">
                <a:solidFill>
                  <a:prstClr val="black"/>
                </a:solidFill>
                <a:cs typeface="Meiryo UI" panose="020B0604030504040204" pitchFamily="50" charset="-128"/>
              </a:rPr>
              <a:t>Near-term SBT</a:t>
            </a:r>
            <a:endParaRPr lang="ja-JP" altLang="en-US" sz="1400">
              <a:solidFill>
                <a:prstClr val="black"/>
              </a:solidFill>
              <a:cs typeface="Meiryo UI" panose="020B0604030504040204" pitchFamily="50" charset="-128"/>
            </a:endParaRPr>
          </a:p>
        </p:txBody>
      </p:sp>
      <p:sp>
        <p:nvSpPr>
          <p:cNvPr id="111" name="テキスト ボックス 110"/>
          <p:cNvSpPr txBox="1"/>
          <p:nvPr/>
        </p:nvSpPr>
        <p:spPr>
          <a:xfrm>
            <a:off x="3345330" y="2982541"/>
            <a:ext cx="1509965" cy="307777"/>
          </a:xfrm>
          <a:prstGeom prst="rect">
            <a:avLst/>
          </a:prstGeom>
          <a:noFill/>
        </p:spPr>
        <p:txBody>
          <a:bodyPr wrap="none" rtlCol="0">
            <a:spAutoFit/>
          </a:bodyPr>
          <a:lstStyle/>
          <a:p>
            <a:r>
              <a:rPr lang="en-US" altLang="ja-JP" sz="1400">
                <a:solidFill>
                  <a:prstClr val="black"/>
                </a:solidFill>
                <a:cs typeface="Meiryo UI" panose="020B0604030504040204" pitchFamily="50" charset="-128"/>
              </a:rPr>
              <a:t>Long-term SBT</a:t>
            </a:r>
            <a:endParaRPr lang="ja-JP" altLang="en-US" sz="1400">
              <a:solidFill>
                <a:prstClr val="black"/>
              </a:solidFill>
              <a:cs typeface="Meiryo UI" panose="020B0604030504040204" pitchFamily="50" charset="-128"/>
            </a:endParaRPr>
          </a:p>
        </p:txBody>
      </p:sp>
      <p:cxnSp>
        <p:nvCxnSpPr>
          <p:cNvPr id="112" name="直線コネクタ 111"/>
          <p:cNvCxnSpPr/>
          <p:nvPr/>
        </p:nvCxnSpPr>
        <p:spPr>
          <a:xfrm flipH="1">
            <a:off x="2983956" y="3168020"/>
            <a:ext cx="0" cy="972000"/>
          </a:xfrm>
          <a:prstGeom prst="line">
            <a:avLst/>
          </a:prstGeom>
          <a:noFill/>
          <a:ln w="12700" cap="flat" cmpd="sng" algn="ctr">
            <a:solidFill>
              <a:sysClr val="windowText" lastClr="000000"/>
            </a:solidFill>
            <a:prstDash val="dash"/>
            <a:miter lim="800000"/>
          </a:ln>
          <a:effectLst/>
        </p:spPr>
      </p:cxnSp>
      <p:cxnSp>
        <p:nvCxnSpPr>
          <p:cNvPr id="113" name="直線コネクタ 112"/>
          <p:cNvCxnSpPr/>
          <p:nvPr/>
        </p:nvCxnSpPr>
        <p:spPr>
          <a:xfrm flipH="1">
            <a:off x="6511956" y="3005707"/>
            <a:ext cx="0" cy="2592000"/>
          </a:xfrm>
          <a:prstGeom prst="line">
            <a:avLst/>
          </a:prstGeom>
          <a:noFill/>
          <a:ln w="12700" cap="flat" cmpd="sng" algn="ctr">
            <a:solidFill>
              <a:sysClr val="windowText" lastClr="000000"/>
            </a:solidFill>
            <a:prstDash val="dash"/>
            <a:miter lim="800000"/>
          </a:ln>
          <a:effectLst/>
        </p:spPr>
      </p:cxnSp>
      <p:sp>
        <p:nvSpPr>
          <p:cNvPr id="114" name="テキスト ボックス 14"/>
          <p:cNvSpPr txBox="1"/>
          <p:nvPr/>
        </p:nvSpPr>
        <p:spPr>
          <a:xfrm>
            <a:off x="5615959" y="3259995"/>
            <a:ext cx="1732590" cy="584775"/>
          </a:xfrm>
          <a:prstGeom prst="rect">
            <a:avLst/>
          </a:prstGeom>
          <a:solidFill>
            <a:schemeClr val="bg1"/>
          </a:solidFill>
          <a:ln>
            <a:noFill/>
          </a:ln>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Near-term SBT</a:t>
            </a:r>
          </a:p>
          <a:p>
            <a:r>
              <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Long-term SBT</a:t>
            </a:r>
          </a:p>
        </p:txBody>
      </p:sp>
      <p:sp>
        <p:nvSpPr>
          <p:cNvPr id="115" name="正方形/長方形 114"/>
          <p:cNvSpPr/>
          <p:nvPr/>
        </p:nvSpPr>
        <p:spPr bwMode="auto">
          <a:xfrm>
            <a:off x="5606329" y="3266564"/>
            <a:ext cx="4702093" cy="576054"/>
          </a:xfrm>
          <a:prstGeom prst="rect">
            <a:avLst/>
          </a:prstGeom>
          <a:noFill/>
          <a:ln w="28575" cap="flat" cmpd="sng" algn="ctr">
            <a:solidFill>
              <a:srgbClr val="F79646"/>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algn="ctr">
              <a:defRPr/>
            </a:pPr>
            <a:endParaRPr lang="ja-JP" altLang="en-US" sz="1400">
              <a:solidFill>
                <a:prstClr val="black"/>
              </a:solidFill>
              <a:latin typeface="Arial" charset="0"/>
              <a:ea typeface="HGPｺﾞｼｯｸM" pitchFamily="50" charset="-128"/>
            </a:endParaRPr>
          </a:p>
        </p:txBody>
      </p:sp>
      <p:sp>
        <p:nvSpPr>
          <p:cNvPr id="116" name="フローチャート: 処理 115"/>
          <p:cNvSpPr/>
          <p:nvPr/>
        </p:nvSpPr>
        <p:spPr>
          <a:xfrm>
            <a:off x="7140567" y="3257842"/>
            <a:ext cx="3167855" cy="584775"/>
          </a:xfrm>
          <a:prstGeom prst="flowChartProcess">
            <a:avLst/>
          </a:prstGeom>
          <a:noFill/>
          <a:ln w="25400" cap="flat" cmpd="sng" algn="ctr">
            <a:noFill/>
            <a:prstDash val="solid"/>
          </a:ln>
          <a:effectLst/>
        </p:spPr>
        <p:txBody>
          <a:bodyPr wrap="none" rtlCol="0" anchor="ctr">
            <a:spAutoFit/>
          </a:bodyPr>
          <a:lstStyle>
            <a:defPPr>
              <a:defRPr lang="ja-JP"/>
            </a:defPPr>
            <a:lvl1pPr algn="l" rtl="0" fontAlgn="base">
              <a:spcBef>
                <a:spcPct val="0"/>
              </a:spcBef>
              <a:spcAft>
                <a:spcPct val="0"/>
              </a:spcAft>
              <a:defRPr kumimoji="1" kern="1200">
                <a:solidFill>
                  <a:schemeClr val="dk1"/>
                </a:solidFill>
                <a:latin typeface="+mn-lt"/>
                <a:ea typeface="+mn-ea"/>
                <a:cs typeface="+mn-cs"/>
              </a:defRPr>
            </a:lvl1pPr>
            <a:lvl2pPr marL="456820" algn="l" rtl="0" fontAlgn="base">
              <a:spcBef>
                <a:spcPct val="0"/>
              </a:spcBef>
              <a:spcAft>
                <a:spcPct val="0"/>
              </a:spcAft>
              <a:defRPr kumimoji="1" kern="1200">
                <a:solidFill>
                  <a:schemeClr val="dk1"/>
                </a:solidFill>
                <a:latin typeface="+mn-lt"/>
                <a:ea typeface="+mn-ea"/>
                <a:cs typeface="+mn-cs"/>
              </a:defRPr>
            </a:lvl2pPr>
            <a:lvl3pPr marL="913643" algn="l" rtl="0" fontAlgn="base">
              <a:spcBef>
                <a:spcPct val="0"/>
              </a:spcBef>
              <a:spcAft>
                <a:spcPct val="0"/>
              </a:spcAft>
              <a:defRPr kumimoji="1" kern="1200">
                <a:solidFill>
                  <a:schemeClr val="dk1"/>
                </a:solidFill>
                <a:latin typeface="+mn-lt"/>
                <a:ea typeface="+mn-ea"/>
                <a:cs typeface="+mn-cs"/>
              </a:defRPr>
            </a:lvl3pPr>
            <a:lvl4pPr marL="1370463" algn="l" rtl="0" fontAlgn="base">
              <a:spcBef>
                <a:spcPct val="0"/>
              </a:spcBef>
              <a:spcAft>
                <a:spcPct val="0"/>
              </a:spcAft>
              <a:defRPr kumimoji="1" kern="1200">
                <a:solidFill>
                  <a:schemeClr val="dk1"/>
                </a:solidFill>
                <a:latin typeface="+mn-lt"/>
                <a:ea typeface="+mn-ea"/>
                <a:cs typeface="+mn-cs"/>
              </a:defRPr>
            </a:lvl4pPr>
            <a:lvl5pPr marL="1827291" algn="l" rtl="0" fontAlgn="base">
              <a:spcBef>
                <a:spcPct val="0"/>
              </a:spcBef>
              <a:spcAft>
                <a:spcPct val="0"/>
              </a:spcAft>
              <a:defRPr kumimoji="1" kern="1200">
                <a:solidFill>
                  <a:schemeClr val="dk1"/>
                </a:solidFill>
                <a:latin typeface="+mn-lt"/>
                <a:ea typeface="+mn-ea"/>
                <a:cs typeface="+mn-cs"/>
              </a:defRPr>
            </a:lvl5pPr>
            <a:lvl6pPr marL="2284109" algn="l" defTabSz="913643" rtl="0" eaLnBrk="1" latinLnBrk="0" hangingPunct="1">
              <a:defRPr kumimoji="1" kern="1200">
                <a:solidFill>
                  <a:schemeClr val="dk1"/>
                </a:solidFill>
                <a:latin typeface="+mn-lt"/>
                <a:ea typeface="+mn-ea"/>
                <a:cs typeface="+mn-cs"/>
              </a:defRPr>
            </a:lvl6pPr>
            <a:lvl7pPr marL="2740936" algn="l" defTabSz="913643" rtl="0" eaLnBrk="1" latinLnBrk="0" hangingPunct="1">
              <a:defRPr kumimoji="1" kern="1200">
                <a:solidFill>
                  <a:schemeClr val="dk1"/>
                </a:solidFill>
                <a:latin typeface="+mn-lt"/>
                <a:ea typeface="+mn-ea"/>
                <a:cs typeface="+mn-cs"/>
              </a:defRPr>
            </a:lvl7pPr>
            <a:lvl8pPr marL="3197757" algn="l" defTabSz="913643" rtl="0" eaLnBrk="1" latinLnBrk="0" hangingPunct="1">
              <a:defRPr kumimoji="1" kern="1200">
                <a:solidFill>
                  <a:schemeClr val="dk1"/>
                </a:solidFill>
                <a:latin typeface="+mn-lt"/>
                <a:ea typeface="+mn-ea"/>
                <a:cs typeface="+mn-cs"/>
              </a:defRPr>
            </a:lvl8pPr>
            <a:lvl9pPr marL="3654579" algn="l" defTabSz="913643" rtl="0" eaLnBrk="1" latinLnBrk="0" hangingPunct="1">
              <a:defRPr kumimoji="1" kern="1200">
                <a:solidFill>
                  <a:schemeClr val="dk1"/>
                </a:solidFill>
                <a:latin typeface="+mn-lt"/>
                <a:ea typeface="+mn-ea"/>
                <a:cs typeface="+mn-cs"/>
              </a:defRPr>
            </a:lvl9pPr>
          </a:lstStyle>
          <a:p>
            <a:pPr>
              <a:defRPr/>
            </a:pPr>
            <a:r>
              <a:rPr lang="ja-JP" altLang="en-US" sz="1600">
                <a:solidFill>
                  <a:prstClr val="black"/>
                </a:solidFill>
                <a:cs typeface="Meiryo UI" panose="020B0604030504040204" pitchFamily="50" charset="-128"/>
              </a:rPr>
              <a:t>：</a:t>
            </a:r>
            <a:r>
              <a:rPr lang="en-US" altLang="ja-JP" sz="1600">
                <a:solidFill>
                  <a:prstClr val="black"/>
                </a:solidFill>
                <a:cs typeface="Meiryo UI" panose="020B0604030504040204" pitchFamily="50" charset="-128"/>
              </a:rPr>
              <a:t>5</a:t>
            </a:r>
            <a:r>
              <a:rPr lang="ja-JP" altLang="en-US" sz="1600">
                <a:solidFill>
                  <a:prstClr val="black"/>
                </a:solidFill>
                <a:cs typeface="Meiryo UI" panose="020B0604030504040204" pitchFamily="50" charset="-128"/>
              </a:rPr>
              <a:t>年～</a:t>
            </a:r>
            <a:r>
              <a:rPr lang="en-US" altLang="ja-JP" sz="1600">
                <a:solidFill>
                  <a:prstClr val="black"/>
                </a:solidFill>
                <a:cs typeface="Meiryo UI" panose="020B0604030504040204" pitchFamily="50" charset="-128"/>
              </a:rPr>
              <a:t>10</a:t>
            </a:r>
            <a:r>
              <a:rPr lang="ja-JP" altLang="en-US" sz="1600">
                <a:solidFill>
                  <a:prstClr val="black"/>
                </a:solidFill>
                <a:cs typeface="Meiryo UI" panose="020B0604030504040204" pitchFamily="50" charset="-128"/>
              </a:rPr>
              <a:t>年先まで</a:t>
            </a:r>
            <a:r>
              <a:rPr lang="en-US" altLang="ja-JP" sz="1600">
                <a:solidFill>
                  <a:prstClr val="black"/>
                </a:solidFill>
                <a:cs typeface="Meiryo UI" panose="020B0604030504040204" pitchFamily="50" charset="-128"/>
              </a:rPr>
              <a:t>4.2%/</a:t>
            </a:r>
            <a:r>
              <a:rPr lang="ja-JP" altLang="en-US" sz="1600">
                <a:solidFill>
                  <a:prstClr val="black"/>
                </a:solidFill>
                <a:cs typeface="Meiryo UI" panose="020B0604030504040204" pitchFamily="50" charset="-128"/>
              </a:rPr>
              <a:t>年削減</a:t>
            </a:r>
            <a:endParaRPr lang="en-US" altLang="ja-JP" sz="1600">
              <a:solidFill>
                <a:prstClr val="black"/>
              </a:solidFill>
              <a:cs typeface="Meiryo UI" panose="020B0604030504040204" pitchFamily="50" charset="-128"/>
            </a:endParaRPr>
          </a:p>
          <a:p>
            <a:pPr>
              <a:defRPr/>
            </a:pPr>
            <a:r>
              <a:rPr lang="ja-JP" altLang="en-US" sz="1600">
                <a:solidFill>
                  <a:prstClr val="black"/>
                </a:solidFill>
                <a:cs typeface="Meiryo UI" panose="020B0604030504040204" pitchFamily="50" charset="-128"/>
              </a:rPr>
              <a:t>：</a:t>
            </a:r>
            <a:r>
              <a:rPr lang="en-US" altLang="ja-JP" sz="1600">
                <a:solidFill>
                  <a:prstClr val="black"/>
                </a:solidFill>
                <a:cs typeface="Meiryo UI" panose="020B0604030504040204" pitchFamily="50" charset="-128"/>
              </a:rPr>
              <a:t>2050</a:t>
            </a:r>
            <a:r>
              <a:rPr lang="ja-JP" altLang="en-US" sz="1600">
                <a:solidFill>
                  <a:prstClr val="black"/>
                </a:solidFill>
                <a:cs typeface="Meiryo UI" panose="020B0604030504040204" pitchFamily="50" charset="-128"/>
              </a:rPr>
              <a:t>年までに</a:t>
            </a:r>
            <a:r>
              <a:rPr lang="en-US" altLang="ja-JP" sz="1600">
                <a:solidFill>
                  <a:prstClr val="black"/>
                </a:solidFill>
                <a:cs typeface="Meiryo UI" panose="020B0604030504040204" pitchFamily="50" charset="-128"/>
              </a:rPr>
              <a:t>90%</a:t>
            </a:r>
            <a:r>
              <a:rPr lang="ja-JP" altLang="en-US" sz="1600">
                <a:solidFill>
                  <a:prstClr val="black"/>
                </a:solidFill>
                <a:cs typeface="Meiryo UI" panose="020B0604030504040204" pitchFamily="50" charset="-128"/>
              </a:rPr>
              <a:t>削減</a:t>
            </a:r>
            <a:endParaRPr lang="en-US" altLang="ja-JP" sz="1600">
              <a:solidFill>
                <a:prstClr val="black"/>
              </a:solidFill>
              <a:cs typeface="Meiryo UI" panose="020B0604030504040204" pitchFamily="50" charset="-128"/>
            </a:endParaRPr>
          </a:p>
        </p:txBody>
      </p:sp>
      <p:cxnSp>
        <p:nvCxnSpPr>
          <p:cNvPr id="117" name="直線矢印コネクタ 116"/>
          <p:cNvCxnSpPr/>
          <p:nvPr/>
        </p:nvCxnSpPr>
        <p:spPr>
          <a:xfrm>
            <a:off x="2983956" y="4196479"/>
            <a:ext cx="0" cy="1692000"/>
          </a:xfrm>
          <a:prstGeom prst="straightConnector1">
            <a:avLst/>
          </a:prstGeom>
          <a:noFill/>
          <a:ln w="12700" cap="flat" cmpd="sng" algn="ctr">
            <a:solidFill>
              <a:sysClr val="windowText" lastClr="000000">
                <a:shade val="95000"/>
                <a:satMod val="105000"/>
              </a:sysClr>
            </a:solidFill>
            <a:prstDash val="solid"/>
            <a:headEnd type="triangle"/>
            <a:tailEnd type="triangle"/>
          </a:ln>
          <a:effectLst/>
        </p:spPr>
      </p:cxnSp>
      <p:cxnSp>
        <p:nvCxnSpPr>
          <p:cNvPr id="118" name="直線矢印コネクタ 117"/>
          <p:cNvCxnSpPr/>
          <p:nvPr/>
        </p:nvCxnSpPr>
        <p:spPr>
          <a:xfrm>
            <a:off x="6511956" y="5610378"/>
            <a:ext cx="0" cy="288000"/>
          </a:xfrm>
          <a:prstGeom prst="straightConnector1">
            <a:avLst/>
          </a:prstGeom>
          <a:noFill/>
          <a:ln w="12700" cap="flat" cmpd="sng" algn="ctr">
            <a:solidFill>
              <a:sysClr val="windowText" lastClr="000000">
                <a:shade val="95000"/>
                <a:satMod val="105000"/>
              </a:sysClr>
            </a:solidFill>
            <a:prstDash val="solid"/>
            <a:headEnd type="triangle"/>
            <a:tailEnd type="triangle"/>
          </a:ln>
          <a:effectLst/>
        </p:spPr>
      </p:cxnSp>
      <p:sp>
        <p:nvSpPr>
          <p:cNvPr id="119" name="フローチャート: 結合子 118"/>
          <p:cNvSpPr/>
          <p:nvPr/>
        </p:nvSpPr>
        <p:spPr>
          <a:xfrm>
            <a:off x="2898852" y="5025753"/>
            <a:ext cx="144016" cy="144016"/>
          </a:xfrm>
          <a:prstGeom prst="flowChartConnector">
            <a:avLst/>
          </a:prstGeom>
          <a:solidFill>
            <a:srgbClr val="FF0000"/>
          </a:solidFill>
          <a:ln w="25400" cap="flat" cmpd="sng" algn="ctr">
            <a:solidFill>
              <a:sysClr val="windowText" lastClr="000000">
                <a:shade val="50000"/>
              </a:sysClr>
            </a:solidFill>
            <a:prstDash val="solid"/>
          </a:ln>
          <a:effectLst/>
        </p:spPr>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6820" algn="l" rtl="0" fontAlgn="base">
              <a:spcBef>
                <a:spcPct val="0"/>
              </a:spcBef>
              <a:spcAft>
                <a:spcPct val="0"/>
              </a:spcAft>
              <a:defRPr kumimoji="1" kern="1200">
                <a:solidFill>
                  <a:schemeClr val="lt1"/>
                </a:solidFill>
                <a:latin typeface="+mn-lt"/>
                <a:ea typeface="+mn-ea"/>
                <a:cs typeface="+mn-cs"/>
              </a:defRPr>
            </a:lvl2pPr>
            <a:lvl3pPr marL="913643" algn="l" rtl="0" fontAlgn="base">
              <a:spcBef>
                <a:spcPct val="0"/>
              </a:spcBef>
              <a:spcAft>
                <a:spcPct val="0"/>
              </a:spcAft>
              <a:defRPr kumimoji="1" kern="1200">
                <a:solidFill>
                  <a:schemeClr val="lt1"/>
                </a:solidFill>
                <a:latin typeface="+mn-lt"/>
                <a:ea typeface="+mn-ea"/>
                <a:cs typeface="+mn-cs"/>
              </a:defRPr>
            </a:lvl3pPr>
            <a:lvl4pPr marL="1370463" algn="l" rtl="0" fontAlgn="base">
              <a:spcBef>
                <a:spcPct val="0"/>
              </a:spcBef>
              <a:spcAft>
                <a:spcPct val="0"/>
              </a:spcAft>
              <a:defRPr kumimoji="1" kern="1200">
                <a:solidFill>
                  <a:schemeClr val="lt1"/>
                </a:solidFill>
                <a:latin typeface="+mn-lt"/>
                <a:ea typeface="+mn-ea"/>
                <a:cs typeface="+mn-cs"/>
              </a:defRPr>
            </a:lvl4pPr>
            <a:lvl5pPr marL="1827291" algn="l" rtl="0" fontAlgn="base">
              <a:spcBef>
                <a:spcPct val="0"/>
              </a:spcBef>
              <a:spcAft>
                <a:spcPct val="0"/>
              </a:spcAft>
              <a:defRPr kumimoji="1" kern="1200">
                <a:solidFill>
                  <a:schemeClr val="lt1"/>
                </a:solidFill>
                <a:latin typeface="+mn-lt"/>
                <a:ea typeface="+mn-ea"/>
                <a:cs typeface="+mn-cs"/>
              </a:defRPr>
            </a:lvl5pPr>
            <a:lvl6pPr marL="2284109" algn="l" defTabSz="913643" rtl="0" eaLnBrk="1" latinLnBrk="0" hangingPunct="1">
              <a:defRPr kumimoji="1" kern="1200">
                <a:solidFill>
                  <a:schemeClr val="lt1"/>
                </a:solidFill>
                <a:latin typeface="+mn-lt"/>
                <a:ea typeface="+mn-ea"/>
                <a:cs typeface="+mn-cs"/>
              </a:defRPr>
            </a:lvl6pPr>
            <a:lvl7pPr marL="2740936" algn="l" defTabSz="913643" rtl="0" eaLnBrk="1" latinLnBrk="0" hangingPunct="1">
              <a:defRPr kumimoji="1" kern="1200">
                <a:solidFill>
                  <a:schemeClr val="lt1"/>
                </a:solidFill>
                <a:latin typeface="+mn-lt"/>
                <a:ea typeface="+mn-ea"/>
                <a:cs typeface="+mn-cs"/>
              </a:defRPr>
            </a:lvl7pPr>
            <a:lvl8pPr marL="3197757" algn="l" defTabSz="913643" rtl="0" eaLnBrk="1" latinLnBrk="0" hangingPunct="1">
              <a:defRPr kumimoji="1" kern="1200">
                <a:solidFill>
                  <a:schemeClr val="lt1"/>
                </a:solidFill>
                <a:latin typeface="+mn-lt"/>
                <a:ea typeface="+mn-ea"/>
                <a:cs typeface="+mn-cs"/>
              </a:defRPr>
            </a:lvl8pPr>
            <a:lvl9pPr marL="3654579" algn="l" defTabSz="913643" rtl="0" eaLnBrk="1" latinLnBrk="0" hangingPunct="1">
              <a:defRPr kumimoji="1" kern="1200">
                <a:solidFill>
                  <a:schemeClr val="lt1"/>
                </a:solidFill>
                <a:latin typeface="+mn-lt"/>
                <a:ea typeface="+mn-ea"/>
                <a:cs typeface="+mn-cs"/>
              </a:defRPr>
            </a:lvl9pPr>
          </a:lstStyle>
          <a:p>
            <a:pPr algn="ctr">
              <a:defRPr/>
            </a:pPr>
            <a:endParaRPr lang="ja-JP" altLang="en-US">
              <a:solidFill>
                <a:prstClr val="white"/>
              </a:solidFill>
              <a:latin typeface="Segoe UI"/>
            </a:endParaRPr>
          </a:p>
        </p:txBody>
      </p:sp>
      <p:cxnSp>
        <p:nvCxnSpPr>
          <p:cNvPr id="120" name="直線コネクタ 119"/>
          <p:cNvCxnSpPr>
            <a:stCxn id="119" idx="7"/>
          </p:cNvCxnSpPr>
          <p:nvPr/>
        </p:nvCxnSpPr>
        <p:spPr>
          <a:xfrm flipV="1">
            <a:off x="3021777" y="3395838"/>
            <a:ext cx="2584552" cy="1651006"/>
          </a:xfrm>
          <a:prstGeom prst="line">
            <a:avLst/>
          </a:prstGeom>
          <a:noFill/>
          <a:ln w="9525" cap="flat" cmpd="sng" algn="ctr">
            <a:solidFill>
              <a:sysClr val="windowText" lastClr="000000">
                <a:shade val="95000"/>
                <a:satMod val="105000"/>
              </a:sysClr>
            </a:solidFill>
            <a:prstDash val="solid"/>
          </a:ln>
          <a:effectLst/>
        </p:spPr>
      </p:cxnSp>
      <p:sp>
        <p:nvSpPr>
          <p:cNvPr id="121" name="フローチャート: 結合子 120"/>
          <p:cNvSpPr/>
          <p:nvPr/>
        </p:nvSpPr>
        <p:spPr>
          <a:xfrm>
            <a:off x="6438364" y="5692234"/>
            <a:ext cx="144016" cy="144016"/>
          </a:xfrm>
          <a:prstGeom prst="flowChartConnector">
            <a:avLst/>
          </a:prstGeom>
          <a:solidFill>
            <a:srgbClr val="FF0000"/>
          </a:solidFill>
          <a:ln w="25400" cap="flat" cmpd="sng" algn="ctr">
            <a:solidFill>
              <a:sysClr val="windowText" lastClr="000000">
                <a:shade val="50000"/>
              </a:sysClr>
            </a:solidFill>
            <a:prstDash val="solid"/>
          </a:ln>
          <a:effectLst/>
        </p:spPr>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6820" algn="l" rtl="0" fontAlgn="base">
              <a:spcBef>
                <a:spcPct val="0"/>
              </a:spcBef>
              <a:spcAft>
                <a:spcPct val="0"/>
              </a:spcAft>
              <a:defRPr kumimoji="1" kern="1200">
                <a:solidFill>
                  <a:schemeClr val="lt1"/>
                </a:solidFill>
                <a:latin typeface="+mn-lt"/>
                <a:ea typeface="+mn-ea"/>
                <a:cs typeface="+mn-cs"/>
              </a:defRPr>
            </a:lvl2pPr>
            <a:lvl3pPr marL="913643" algn="l" rtl="0" fontAlgn="base">
              <a:spcBef>
                <a:spcPct val="0"/>
              </a:spcBef>
              <a:spcAft>
                <a:spcPct val="0"/>
              </a:spcAft>
              <a:defRPr kumimoji="1" kern="1200">
                <a:solidFill>
                  <a:schemeClr val="lt1"/>
                </a:solidFill>
                <a:latin typeface="+mn-lt"/>
                <a:ea typeface="+mn-ea"/>
                <a:cs typeface="+mn-cs"/>
              </a:defRPr>
            </a:lvl3pPr>
            <a:lvl4pPr marL="1370463" algn="l" rtl="0" fontAlgn="base">
              <a:spcBef>
                <a:spcPct val="0"/>
              </a:spcBef>
              <a:spcAft>
                <a:spcPct val="0"/>
              </a:spcAft>
              <a:defRPr kumimoji="1" kern="1200">
                <a:solidFill>
                  <a:schemeClr val="lt1"/>
                </a:solidFill>
                <a:latin typeface="+mn-lt"/>
                <a:ea typeface="+mn-ea"/>
                <a:cs typeface="+mn-cs"/>
              </a:defRPr>
            </a:lvl4pPr>
            <a:lvl5pPr marL="1827291" algn="l" rtl="0" fontAlgn="base">
              <a:spcBef>
                <a:spcPct val="0"/>
              </a:spcBef>
              <a:spcAft>
                <a:spcPct val="0"/>
              </a:spcAft>
              <a:defRPr kumimoji="1" kern="1200">
                <a:solidFill>
                  <a:schemeClr val="lt1"/>
                </a:solidFill>
                <a:latin typeface="+mn-lt"/>
                <a:ea typeface="+mn-ea"/>
                <a:cs typeface="+mn-cs"/>
              </a:defRPr>
            </a:lvl5pPr>
            <a:lvl6pPr marL="2284109" algn="l" defTabSz="913643" rtl="0" eaLnBrk="1" latinLnBrk="0" hangingPunct="1">
              <a:defRPr kumimoji="1" kern="1200">
                <a:solidFill>
                  <a:schemeClr val="lt1"/>
                </a:solidFill>
                <a:latin typeface="+mn-lt"/>
                <a:ea typeface="+mn-ea"/>
                <a:cs typeface="+mn-cs"/>
              </a:defRPr>
            </a:lvl6pPr>
            <a:lvl7pPr marL="2740936" algn="l" defTabSz="913643" rtl="0" eaLnBrk="1" latinLnBrk="0" hangingPunct="1">
              <a:defRPr kumimoji="1" kern="1200">
                <a:solidFill>
                  <a:schemeClr val="lt1"/>
                </a:solidFill>
                <a:latin typeface="+mn-lt"/>
                <a:ea typeface="+mn-ea"/>
                <a:cs typeface="+mn-cs"/>
              </a:defRPr>
            </a:lvl7pPr>
            <a:lvl8pPr marL="3197757" algn="l" defTabSz="913643" rtl="0" eaLnBrk="1" latinLnBrk="0" hangingPunct="1">
              <a:defRPr kumimoji="1" kern="1200">
                <a:solidFill>
                  <a:schemeClr val="lt1"/>
                </a:solidFill>
                <a:latin typeface="+mn-lt"/>
                <a:ea typeface="+mn-ea"/>
                <a:cs typeface="+mn-cs"/>
              </a:defRPr>
            </a:lvl8pPr>
            <a:lvl9pPr marL="3654579" algn="l" defTabSz="913643" rtl="0" eaLnBrk="1" latinLnBrk="0" hangingPunct="1">
              <a:defRPr kumimoji="1" kern="1200">
                <a:solidFill>
                  <a:schemeClr val="lt1"/>
                </a:solidFill>
                <a:latin typeface="+mn-lt"/>
                <a:ea typeface="+mn-ea"/>
                <a:cs typeface="+mn-cs"/>
              </a:defRPr>
            </a:lvl9pPr>
          </a:lstStyle>
          <a:p>
            <a:pPr algn="ctr">
              <a:defRPr/>
            </a:pPr>
            <a:endParaRPr lang="ja-JP" altLang="en-US">
              <a:solidFill>
                <a:prstClr val="white"/>
              </a:solidFill>
              <a:latin typeface="Segoe UI"/>
            </a:endParaRPr>
          </a:p>
        </p:txBody>
      </p:sp>
      <p:cxnSp>
        <p:nvCxnSpPr>
          <p:cNvPr id="122" name="直線コネクタ 121"/>
          <p:cNvCxnSpPr>
            <a:stCxn id="121" idx="3"/>
          </p:cNvCxnSpPr>
          <p:nvPr/>
        </p:nvCxnSpPr>
        <p:spPr>
          <a:xfrm flipH="1" flipV="1">
            <a:off x="6114672" y="3851339"/>
            <a:ext cx="344783" cy="1963820"/>
          </a:xfrm>
          <a:prstGeom prst="line">
            <a:avLst/>
          </a:prstGeom>
          <a:noFill/>
          <a:ln w="9525" cap="flat" cmpd="sng" algn="ctr">
            <a:solidFill>
              <a:sysClr val="windowText" lastClr="000000">
                <a:shade val="95000"/>
                <a:satMod val="105000"/>
              </a:sysClr>
            </a:solidFill>
            <a:prstDash val="solid"/>
          </a:ln>
          <a:effectLst/>
        </p:spPr>
      </p:cxnSp>
      <p:sp>
        <p:nvSpPr>
          <p:cNvPr id="123" name="テキスト ボックス 122"/>
          <p:cNvSpPr txBox="1"/>
          <p:nvPr/>
        </p:nvSpPr>
        <p:spPr>
          <a:xfrm>
            <a:off x="2016003" y="5494699"/>
            <a:ext cx="973343" cy="461665"/>
          </a:xfrm>
          <a:prstGeom prst="rect">
            <a:avLst/>
          </a:prstGeom>
          <a:noFill/>
        </p:spPr>
        <p:txBody>
          <a:bodyPr wrap="none" rtlCol="0">
            <a:spAutoFit/>
          </a:bodyPr>
          <a:lstStyle/>
          <a:p>
            <a:pPr algn="ctr"/>
            <a:r>
              <a:rPr lang="en-US" altLang="ja-JP" sz="1200">
                <a:solidFill>
                  <a:prstClr val="black"/>
                </a:solidFill>
                <a:cs typeface="Meiryo UI" panose="020B0604030504040204" pitchFamily="50" charset="-128"/>
              </a:rPr>
              <a:t>Near-term</a:t>
            </a:r>
          </a:p>
          <a:p>
            <a:pPr algn="ctr"/>
            <a:r>
              <a:rPr lang="en-US" altLang="ja-JP" sz="1200">
                <a:solidFill>
                  <a:prstClr val="black"/>
                </a:solidFill>
                <a:cs typeface="Meiryo UI" panose="020B0604030504040204" pitchFamily="50" charset="-128"/>
              </a:rPr>
              <a:t>SBT</a:t>
            </a:r>
            <a:r>
              <a:rPr lang="ja-JP" altLang="en-US" sz="1200">
                <a:solidFill>
                  <a:prstClr val="black"/>
                </a:solidFill>
                <a:cs typeface="Meiryo UI" panose="020B0604030504040204" pitchFamily="50" charset="-128"/>
              </a:rPr>
              <a:t>目標年</a:t>
            </a:r>
          </a:p>
        </p:txBody>
      </p:sp>
      <p:sp>
        <p:nvSpPr>
          <p:cNvPr id="124" name="フリーフォーム 123"/>
          <p:cNvSpPr/>
          <p:nvPr/>
        </p:nvSpPr>
        <p:spPr>
          <a:xfrm>
            <a:off x="4599861" y="5910992"/>
            <a:ext cx="2804523" cy="312880"/>
          </a:xfrm>
          <a:custGeom>
            <a:avLst/>
            <a:gdLst>
              <a:gd name="connsiteX0" fmla="*/ 1901952 w 1911096"/>
              <a:gd name="connsiteY0" fmla="*/ 18288 h 310896"/>
              <a:gd name="connsiteX1" fmla="*/ 1911096 w 1911096"/>
              <a:gd name="connsiteY1" fmla="*/ 310896 h 310896"/>
              <a:gd name="connsiteX2" fmla="*/ 1792224 w 1911096"/>
              <a:gd name="connsiteY2" fmla="*/ 283464 h 310896"/>
              <a:gd name="connsiteX3" fmla="*/ 1719072 w 1911096"/>
              <a:gd name="connsiteY3" fmla="*/ 265176 h 310896"/>
              <a:gd name="connsiteX4" fmla="*/ 1691640 w 1911096"/>
              <a:gd name="connsiteY4" fmla="*/ 246888 h 310896"/>
              <a:gd name="connsiteX5" fmla="*/ 1645920 w 1911096"/>
              <a:gd name="connsiteY5" fmla="*/ 237744 h 310896"/>
              <a:gd name="connsiteX6" fmla="*/ 1609344 w 1911096"/>
              <a:gd name="connsiteY6" fmla="*/ 228600 h 310896"/>
              <a:gd name="connsiteX7" fmla="*/ 1563624 w 1911096"/>
              <a:gd name="connsiteY7" fmla="*/ 210312 h 310896"/>
              <a:gd name="connsiteX8" fmla="*/ 1499616 w 1911096"/>
              <a:gd name="connsiteY8" fmla="*/ 201168 h 310896"/>
              <a:gd name="connsiteX9" fmla="*/ 1463040 w 1911096"/>
              <a:gd name="connsiteY9" fmla="*/ 192024 h 310896"/>
              <a:gd name="connsiteX10" fmla="*/ 1380744 w 1911096"/>
              <a:gd name="connsiteY10" fmla="*/ 182880 h 310896"/>
              <a:gd name="connsiteX11" fmla="*/ 1335024 w 1911096"/>
              <a:gd name="connsiteY11" fmla="*/ 173736 h 310896"/>
              <a:gd name="connsiteX12" fmla="*/ 1307592 w 1911096"/>
              <a:gd name="connsiteY12" fmla="*/ 164592 h 310896"/>
              <a:gd name="connsiteX13" fmla="*/ 1179576 w 1911096"/>
              <a:gd name="connsiteY13" fmla="*/ 146304 h 310896"/>
              <a:gd name="connsiteX14" fmla="*/ 1152144 w 1911096"/>
              <a:gd name="connsiteY14" fmla="*/ 137160 h 310896"/>
              <a:gd name="connsiteX15" fmla="*/ 905256 w 1911096"/>
              <a:gd name="connsiteY15" fmla="*/ 118872 h 310896"/>
              <a:gd name="connsiteX16" fmla="*/ 841248 w 1911096"/>
              <a:gd name="connsiteY16" fmla="*/ 109728 h 310896"/>
              <a:gd name="connsiteX17" fmla="*/ 813816 w 1911096"/>
              <a:gd name="connsiteY17" fmla="*/ 100584 h 310896"/>
              <a:gd name="connsiteX18" fmla="*/ 758952 w 1911096"/>
              <a:gd name="connsiteY18" fmla="*/ 91440 h 310896"/>
              <a:gd name="connsiteX19" fmla="*/ 713232 w 1911096"/>
              <a:gd name="connsiteY19" fmla="*/ 73152 h 310896"/>
              <a:gd name="connsiteX20" fmla="*/ 621792 w 1911096"/>
              <a:gd name="connsiteY20" fmla="*/ 54864 h 310896"/>
              <a:gd name="connsiteX21" fmla="*/ 585216 w 1911096"/>
              <a:gd name="connsiteY21" fmla="*/ 45720 h 310896"/>
              <a:gd name="connsiteX22" fmla="*/ 466344 w 1911096"/>
              <a:gd name="connsiteY22" fmla="*/ 36576 h 310896"/>
              <a:gd name="connsiteX23" fmla="*/ 310896 w 1911096"/>
              <a:gd name="connsiteY23" fmla="*/ 18288 h 310896"/>
              <a:gd name="connsiteX24" fmla="*/ 137160 w 1911096"/>
              <a:gd name="connsiteY24" fmla="*/ 9144 h 310896"/>
              <a:gd name="connsiteX25" fmla="*/ 0 w 1911096"/>
              <a:gd name="connsiteY25" fmla="*/ 0 h 310896"/>
              <a:gd name="connsiteX26" fmla="*/ 1901952 w 1911096"/>
              <a:gd name="connsiteY26" fmla="*/ 18288 h 310896"/>
              <a:gd name="connsiteX0" fmla="*/ 1901952 w 1911096"/>
              <a:gd name="connsiteY0" fmla="*/ 18288 h 310896"/>
              <a:gd name="connsiteX1" fmla="*/ 1911096 w 1911096"/>
              <a:gd name="connsiteY1" fmla="*/ 310896 h 310896"/>
              <a:gd name="connsiteX2" fmla="*/ 1792224 w 1911096"/>
              <a:gd name="connsiteY2" fmla="*/ 283464 h 310896"/>
              <a:gd name="connsiteX3" fmla="*/ 1719072 w 1911096"/>
              <a:gd name="connsiteY3" fmla="*/ 265176 h 310896"/>
              <a:gd name="connsiteX4" fmla="*/ 1691640 w 1911096"/>
              <a:gd name="connsiteY4" fmla="*/ 246888 h 310896"/>
              <a:gd name="connsiteX5" fmla="*/ 1645920 w 1911096"/>
              <a:gd name="connsiteY5" fmla="*/ 237744 h 310896"/>
              <a:gd name="connsiteX6" fmla="*/ 1609344 w 1911096"/>
              <a:gd name="connsiteY6" fmla="*/ 228600 h 310896"/>
              <a:gd name="connsiteX7" fmla="*/ 1563624 w 1911096"/>
              <a:gd name="connsiteY7" fmla="*/ 210312 h 310896"/>
              <a:gd name="connsiteX8" fmla="*/ 1499616 w 1911096"/>
              <a:gd name="connsiteY8" fmla="*/ 201168 h 310896"/>
              <a:gd name="connsiteX9" fmla="*/ 1463040 w 1911096"/>
              <a:gd name="connsiteY9" fmla="*/ 192024 h 310896"/>
              <a:gd name="connsiteX10" fmla="*/ 1380744 w 1911096"/>
              <a:gd name="connsiteY10" fmla="*/ 182880 h 310896"/>
              <a:gd name="connsiteX11" fmla="*/ 1335024 w 1911096"/>
              <a:gd name="connsiteY11" fmla="*/ 173736 h 310896"/>
              <a:gd name="connsiteX12" fmla="*/ 1307592 w 1911096"/>
              <a:gd name="connsiteY12" fmla="*/ 164592 h 310896"/>
              <a:gd name="connsiteX13" fmla="*/ 1179576 w 1911096"/>
              <a:gd name="connsiteY13" fmla="*/ 146304 h 310896"/>
              <a:gd name="connsiteX14" fmla="*/ 1152144 w 1911096"/>
              <a:gd name="connsiteY14" fmla="*/ 137160 h 310896"/>
              <a:gd name="connsiteX15" fmla="*/ 841248 w 1911096"/>
              <a:gd name="connsiteY15" fmla="*/ 109728 h 310896"/>
              <a:gd name="connsiteX16" fmla="*/ 813816 w 1911096"/>
              <a:gd name="connsiteY16" fmla="*/ 100584 h 310896"/>
              <a:gd name="connsiteX17" fmla="*/ 758952 w 1911096"/>
              <a:gd name="connsiteY17" fmla="*/ 91440 h 310896"/>
              <a:gd name="connsiteX18" fmla="*/ 713232 w 1911096"/>
              <a:gd name="connsiteY18" fmla="*/ 73152 h 310896"/>
              <a:gd name="connsiteX19" fmla="*/ 621792 w 1911096"/>
              <a:gd name="connsiteY19" fmla="*/ 54864 h 310896"/>
              <a:gd name="connsiteX20" fmla="*/ 585216 w 1911096"/>
              <a:gd name="connsiteY20" fmla="*/ 45720 h 310896"/>
              <a:gd name="connsiteX21" fmla="*/ 466344 w 1911096"/>
              <a:gd name="connsiteY21" fmla="*/ 36576 h 310896"/>
              <a:gd name="connsiteX22" fmla="*/ 310896 w 1911096"/>
              <a:gd name="connsiteY22" fmla="*/ 18288 h 310896"/>
              <a:gd name="connsiteX23" fmla="*/ 137160 w 1911096"/>
              <a:gd name="connsiteY23" fmla="*/ 9144 h 310896"/>
              <a:gd name="connsiteX24" fmla="*/ 0 w 1911096"/>
              <a:gd name="connsiteY24" fmla="*/ 0 h 310896"/>
              <a:gd name="connsiteX25" fmla="*/ 1901952 w 1911096"/>
              <a:gd name="connsiteY25" fmla="*/ 18288 h 310896"/>
              <a:gd name="connsiteX0" fmla="*/ 1901952 w 1911096"/>
              <a:gd name="connsiteY0" fmla="*/ 18288 h 310896"/>
              <a:gd name="connsiteX1" fmla="*/ 1911096 w 1911096"/>
              <a:gd name="connsiteY1" fmla="*/ 310896 h 310896"/>
              <a:gd name="connsiteX2" fmla="*/ 1792224 w 1911096"/>
              <a:gd name="connsiteY2" fmla="*/ 283464 h 310896"/>
              <a:gd name="connsiteX3" fmla="*/ 1719072 w 1911096"/>
              <a:gd name="connsiteY3" fmla="*/ 265176 h 310896"/>
              <a:gd name="connsiteX4" fmla="*/ 1691640 w 1911096"/>
              <a:gd name="connsiteY4" fmla="*/ 246888 h 310896"/>
              <a:gd name="connsiteX5" fmla="*/ 1645920 w 1911096"/>
              <a:gd name="connsiteY5" fmla="*/ 237744 h 310896"/>
              <a:gd name="connsiteX6" fmla="*/ 1609344 w 1911096"/>
              <a:gd name="connsiteY6" fmla="*/ 228600 h 310896"/>
              <a:gd name="connsiteX7" fmla="*/ 1563624 w 1911096"/>
              <a:gd name="connsiteY7" fmla="*/ 210312 h 310896"/>
              <a:gd name="connsiteX8" fmla="*/ 1499616 w 1911096"/>
              <a:gd name="connsiteY8" fmla="*/ 201168 h 310896"/>
              <a:gd name="connsiteX9" fmla="*/ 1463040 w 1911096"/>
              <a:gd name="connsiteY9" fmla="*/ 192024 h 310896"/>
              <a:gd name="connsiteX10" fmla="*/ 1380744 w 1911096"/>
              <a:gd name="connsiteY10" fmla="*/ 182880 h 310896"/>
              <a:gd name="connsiteX11" fmla="*/ 1335024 w 1911096"/>
              <a:gd name="connsiteY11" fmla="*/ 173736 h 310896"/>
              <a:gd name="connsiteX12" fmla="*/ 1307592 w 1911096"/>
              <a:gd name="connsiteY12" fmla="*/ 164592 h 310896"/>
              <a:gd name="connsiteX13" fmla="*/ 1179576 w 1911096"/>
              <a:gd name="connsiteY13" fmla="*/ 146304 h 310896"/>
              <a:gd name="connsiteX14" fmla="*/ 1152144 w 1911096"/>
              <a:gd name="connsiteY14" fmla="*/ 137160 h 310896"/>
              <a:gd name="connsiteX15" fmla="*/ 841248 w 1911096"/>
              <a:gd name="connsiteY15" fmla="*/ 109728 h 310896"/>
              <a:gd name="connsiteX16" fmla="*/ 758952 w 1911096"/>
              <a:gd name="connsiteY16" fmla="*/ 91440 h 310896"/>
              <a:gd name="connsiteX17" fmla="*/ 713232 w 1911096"/>
              <a:gd name="connsiteY17" fmla="*/ 73152 h 310896"/>
              <a:gd name="connsiteX18" fmla="*/ 621792 w 1911096"/>
              <a:gd name="connsiteY18" fmla="*/ 54864 h 310896"/>
              <a:gd name="connsiteX19" fmla="*/ 585216 w 1911096"/>
              <a:gd name="connsiteY19" fmla="*/ 45720 h 310896"/>
              <a:gd name="connsiteX20" fmla="*/ 466344 w 1911096"/>
              <a:gd name="connsiteY20" fmla="*/ 36576 h 310896"/>
              <a:gd name="connsiteX21" fmla="*/ 310896 w 1911096"/>
              <a:gd name="connsiteY21" fmla="*/ 18288 h 310896"/>
              <a:gd name="connsiteX22" fmla="*/ 137160 w 1911096"/>
              <a:gd name="connsiteY22" fmla="*/ 9144 h 310896"/>
              <a:gd name="connsiteX23" fmla="*/ 0 w 1911096"/>
              <a:gd name="connsiteY23" fmla="*/ 0 h 310896"/>
              <a:gd name="connsiteX24" fmla="*/ 1901952 w 1911096"/>
              <a:gd name="connsiteY24" fmla="*/ 18288 h 310896"/>
              <a:gd name="connsiteX0" fmla="*/ 1901952 w 1911096"/>
              <a:gd name="connsiteY0" fmla="*/ 18288 h 310896"/>
              <a:gd name="connsiteX1" fmla="*/ 1911096 w 1911096"/>
              <a:gd name="connsiteY1" fmla="*/ 310896 h 310896"/>
              <a:gd name="connsiteX2" fmla="*/ 1792224 w 1911096"/>
              <a:gd name="connsiteY2" fmla="*/ 283464 h 310896"/>
              <a:gd name="connsiteX3" fmla="*/ 1691640 w 1911096"/>
              <a:gd name="connsiteY3" fmla="*/ 246888 h 310896"/>
              <a:gd name="connsiteX4" fmla="*/ 1645920 w 1911096"/>
              <a:gd name="connsiteY4" fmla="*/ 237744 h 310896"/>
              <a:gd name="connsiteX5" fmla="*/ 1609344 w 1911096"/>
              <a:gd name="connsiteY5" fmla="*/ 228600 h 310896"/>
              <a:gd name="connsiteX6" fmla="*/ 1563624 w 1911096"/>
              <a:gd name="connsiteY6" fmla="*/ 210312 h 310896"/>
              <a:gd name="connsiteX7" fmla="*/ 1499616 w 1911096"/>
              <a:gd name="connsiteY7" fmla="*/ 201168 h 310896"/>
              <a:gd name="connsiteX8" fmla="*/ 1463040 w 1911096"/>
              <a:gd name="connsiteY8" fmla="*/ 192024 h 310896"/>
              <a:gd name="connsiteX9" fmla="*/ 1380744 w 1911096"/>
              <a:gd name="connsiteY9" fmla="*/ 182880 h 310896"/>
              <a:gd name="connsiteX10" fmla="*/ 1335024 w 1911096"/>
              <a:gd name="connsiteY10" fmla="*/ 173736 h 310896"/>
              <a:gd name="connsiteX11" fmla="*/ 1307592 w 1911096"/>
              <a:gd name="connsiteY11" fmla="*/ 164592 h 310896"/>
              <a:gd name="connsiteX12" fmla="*/ 1179576 w 1911096"/>
              <a:gd name="connsiteY12" fmla="*/ 146304 h 310896"/>
              <a:gd name="connsiteX13" fmla="*/ 1152144 w 1911096"/>
              <a:gd name="connsiteY13" fmla="*/ 137160 h 310896"/>
              <a:gd name="connsiteX14" fmla="*/ 841248 w 1911096"/>
              <a:gd name="connsiteY14" fmla="*/ 109728 h 310896"/>
              <a:gd name="connsiteX15" fmla="*/ 758952 w 1911096"/>
              <a:gd name="connsiteY15" fmla="*/ 91440 h 310896"/>
              <a:gd name="connsiteX16" fmla="*/ 713232 w 1911096"/>
              <a:gd name="connsiteY16" fmla="*/ 73152 h 310896"/>
              <a:gd name="connsiteX17" fmla="*/ 621792 w 1911096"/>
              <a:gd name="connsiteY17" fmla="*/ 54864 h 310896"/>
              <a:gd name="connsiteX18" fmla="*/ 585216 w 1911096"/>
              <a:gd name="connsiteY18" fmla="*/ 45720 h 310896"/>
              <a:gd name="connsiteX19" fmla="*/ 466344 w 1911096"/>
              <a:gd name="connsiteY19" fmla="*/ 36576 h 310896"/>
              <a:gd name="connsiteX20" fmla="*/ 310896 w 1911096"/>
              <a:gd name="connsiteY20" fmla="*/ 18288 h 310896"/>
              <a:gd name="connsiteX21" fmla="*/ 137160 w 1911096"/>
              <a:gd name="connsiteY21" fmla="*/ 9144 h 310896"/>
              <a:gd name="connsiteX22" fmla="*/ 0 w 1911096"/>
              <a:gd name="connsiteY22" fmla="*/ 0 h 310896"/>
              <a:gd name="connsiteX23" fmla="*/ 1901952 w 1911096"/>
              <a:gd name="connsiteY23" fmla="*/ 18288 h 310896"/>
              <a:gd name="connsiteX0" fmla="*/ 1901952 w 1911096"/>
              <a:gd name="connsiteY0" fmla="*/ 18288 h 310896"/>
              <a:gd name="connsiteX1" fmla="*/ 1911096 w 1911096"/>
              <a:gd name="connsiteY1" fmla="*/ 310896 h 310896"/>
              <a:gd name="connsiteX2" fmla="*/ 1792224 w 1911096"/>
              <a:gd name="connsiteY2" fmla="*/ 283464 h 310896"/>
              <a:gd name="connsiteX3" fmla="*/ 1691640 w 1911096"/>
              <a:gd name="connsiteY3" fmla="*/ 246888 h 310896"/>
              <a:gd name="connsiteX4" fmla="*/ 1645920 w 1911096"/>
              <a:gd name="connsiteY4" fmla="*/ 237744 h 310896"/>
              <a:gd name="connsiteX5" fmla="*/ 1609344 w 1911096"/>
              <a:gd name="connsiteY5" fmla="*/ 228600 h 310896"/>
              <a:gd name="connsiteX6" fmla="*/ 1563624 w 1911096"/>
              <a:gd name="connsiteY6" fmla="*/ 210312 h 310896"/>
              <a:gd name="connsiteX7" fmla="*/ 1499616 w 1911096"/>
              <a:gd name="connsiteY7" fmla="*/ 201168 h 310896"/>
              <a:gd name="connsiteX8" fmla="*/ 1463040 w 1911096"/>
              <a:gd name="connsiteY8" fmla="*/ 192024 h 310896"/>
              <a:gd name="connsiteX9" fmla="*/ 1380744 w 1911096"/>
              <a:gd name="connsiteY9" fmla="*/ 182880 h 310896"/>
              <a:gd name="connsiteX10" fmla="*/ 1335024 w 1911096"/>
              <a:gd name="connsiteY10" fmla="*/ 173736 h 310896"/>
              <a:gd name="connsiteX11" fmla="*/ 1307592 w 1911096"/>
              <a:gd name="connsiteY11" fmla="*/ 164592 h 310896"/>
              <a:gd name="connsiteX12" fmla="*/ 1179576 w 1911096"/>
              <a:gd name="connsiteY12" fmla="*/ 146304 h 310896"/>
              <a:gd name="connsiteX13" fmla="*/ 841248 w 1911096"/>
              <a:gd name="connsiteY13" fmla="*/ 109728 h 310896"/>
              <a:gd name="connsiteX14" fmla="*/ 758952 w 1911096"/>
              <a:gd name="connsiteY14" fmla="*/ 91440 h 310896"/>
              <a:gd name="connsiteX15" fmla="*/ 713232 w 1911096"/>
              <a:gd name="connsiteY15" fmla="*/ 73152 h 310896"/>
              <a:gd name="connsiteX16" fmla="*/ 621792 w 1911096"/>
              <a:gd name="connsiteY16" fmla="*/ 54864 h 310896"/>
              <a:gd name="connsiteX17" fmla="*/ 585216 w 1911096"/>
              <a:gd name="connsiteY17" fmla="*/ 45720 h 310896"/>
              <a:gd name="connsiteX18" fmla="*/ 466344 w 1911096"/>
              <a:gd name="connsiteY18" fmla="*/ 36576 h 310896"/>
              <a:gd name="connsiteX19" fmla="*/ 310896 w 1911096"/>
              <a:gd name="connsiteY19" fmla="*/ 18288 h 310896"/>
              <a:gd name="connsiteX20" fmla="*/ 137160 w 1911096"/>
              <a:gd name="connsiteY20" fmla="*/ 9144 h 310896"/>
              <a:gd name="connsiteX21" fmla="*/ 0 w 1911096"/>
              <a:gd name="connsiteY21" fmla="*/ 0 h 310896"/>
              <a:gd name="connsiteX22" fmla="*/ 1901952 w 1911096"/>
              <a:gd name="connsiteY22" fmla="*/ 18288 h 310896"/>
              <a:gd name="connsiteX0" fmla="*/ 1901952 w 1911096"/>
              <a:gd name="connsiteY0" fmla="*/ 18288 h 310896"/>
              <a:gd name="connsiteX1" fmla="*/ 1911096 w 1911096"/>
              <a:gd name="connsiteY1" fmla="*/ 310896 h 310896"/>
              <a:gd name="connsiteX2" fmla="*/ 1792224 w 1911096"/>
              <a:gd name="connsiteY2" fmla="*/ 283464 h 310896"/>
              <a:gd name="connsiteX3" fmla="*/ 1691640 w 1911096"/>
              <a:gd name="connsiteY3" fmla="*/ 246888 h 310896"/>
              <a:gd name="connsiteX4" fmla="*/ 1645920 w 1911096"/>
              <a:gd name="connsiteY4" fmla="*/ 237744 h 310896"/>
              <a:gd name="connsiteX5" fmla="*/ 1609344 w 1911096"/>
              <a:gd name="connsiteY5" fmla="*/ 228600 h 310896"/>
              <a:gd name="connsiteX6" fmla="*/ 1563624 w 1911096"/>
              <a:gd name="connsiteY6" fmla="*/ 210312 h 310896"/>
              <a:gd name="connsiteX7" fmla="*/ 1499616 w 1911096"/>
              <a:gd name="connsiteY7" fmla="*/ 201168 h 310896"/>
              <a:gd name="connsiteX8" fmla="*/ 1463040 w 1911096"/>
              <a:gd name="connsiteY8" fmla="*/ 192024 h 310896"/>
              <a:gd name="connsiteX9" fmla="*/ 1380744 w 1911096"/>
              <a:gd name="connsiteY9" fmla="*/ 182880 h 310896"/>
              <a:gd name="connsiteX10" fmla="*/ 1335024 w 1911096"/>
              <a:gd name="connsiteY10" fmla="*/ 173736 h 310896"/>
              <a:gd name="connsiteX11" fmla="*/ 1307592 w 1911096"/>
              <a:gd name="connsiteY11" fmla="*/ 164592 h 310896"/>
              <a:gd name="connsiteX12" fmla="*/ 1179576 w 1911096"/>
              <a:gd name="connsiteY12" fmla="*/ 146304 h 310896"/>
              <a:gd name="connsiteX13" fmla="*/ 758952 w 1911096"/>
              <a:gd name="connsiteY13" fmla="*/ 91440 h 310896"/>
              <a:gd name="connsiteX14" fmla="*/ 713232 w 1911096"/>
              <a:gd name="connsiteY14" fmla="*/ 73152 h 310896"/>
              <a:gd name="connsiteX15" fmla="*/ 621792 w 1911096"/>
              <a:gd name="connsiteY15" fmla="*/ 54864 h 310896"/>
              <a:gd name="connsiteX16" fmla="*/ 585216 w 1911096"/>
              <a:gd name="connsiteY16" fmla="*/ 45720 h 310896"/>
              <a:gd name="connsiteX17" fmla="*/ 466344 w 1911096"/>
              <a:gd name="connsiteY17" fmla="*/ 36576 h 310896"/>
              <a:gd name="connsiteX18" fmla="*/ 310896 w 1911096"/>
              <a:gd name="connsiteY18" fmla="*/ 18288 h 310896"/>
              <a:gd name="connsiteX19" fmla="*/ 137160 w 1911096"/>
              <a:gd name="connsiteY19" fmla="*/ 9144 h 310896"/>
              <a:gd name="connsiteX20" fmla="*/ 0 w 1911096"/>
              <a:gd name="connsiteY20" fmla="*/ 0 h 310896"/>
              <a:gd name="connsiteX21" fmla="*/ 1901952 w 1911096"/>
              <a:gd name="connsiteY21" fmla="*/ 18288 h 310896"/>
              <a:gd name="connsiteX0" fmla="*/ 1901952 w 1911096"/>
              <a:gd name="connsiteY0" fmla="*/ 18288 h 310896"/>
              <a:gd name="connsiteX1" fmla="*/ 1911096 w 1911096"/>
              <a:gd name="connsiteY1" fmla="*/ 310896 h 310896"/>
              <a:gd name="connsiteX2" fmla="*/ 1792224 w 1911096"/>
              <a:gd name="connsiteY2" fmla="*/ 283464 h 310896"/>
              <a:gd name="connsiteX3" fmla="*/ 1691640 w 1911096"/>
              <a:gd name="connsiteY3" fmla="*/ 246888 h 310896"/>
              <a:gd name="connsiteX4" fmla="*/ 1645920 w 1911096"/>
              <a:gd name="connsiteY4" fmla="*/ 237744 h 310896"/>
              <a:gd name="connsiteX5" fmla="*/ 1609344 w 1911096"/>
              <a:gd name="connsiteY5" fmla="*/ 228600 h 310896"/>
              <a:gd name="connsiteX6" fmla="*/ 1563624 w 1911096"/>
              <a:gd name="connsiteY6" fmla="*/ 210312 h 310896"/>
              <a:gd name="connsiteX7" fmla="*/ 1499616 w 1911096"/>
              <a:gd name="connsiteY7" fmla="*/ 201168 h 310896"/>
              <a:gd name="connsiteX8" fmla="*/ 1463040 w 1911096"/>
              <a:gd name="connsiteY8" fmla="*/ 192024 h 310896"/>
              <a:gd name="connsiteX9" fmla="*/ 1380744 w 1911096"/>
              <a:gd name="connsiteY9" fmla="*/ 182880 h 310896"/>
              <a:gd name="connsiteX10" fmla="*/ 1335024 w 1911096"/>
              <a:gd name="connsiteY10" fmla="*/ 173736 h 310896"/>
              <a:gd name="connsiteX11" fmla="*/ 1307592 w 1911096"/>
              <a:gd name="connsiteY11" fmla="*/ 164592 h 310896"/>
              <a:gd name="connsiteX12" fmla="*/ 1179576 w 1911096"/>
              <a:gd name="connsiteY12" fmla="*/ 146304 h 310896"/>
              <a:gd name="connsiteX13" fmla="*/ 713232 w 1911096"/>
              <a:gd name="connsiteY13" fmla="*/ 73152 h 310896"/>
              <a:gd name="connsiteX14" fmla="*/ 621792 w 1911096"/>
              <a:gd name="connsiteY14" fmla="*/ 54864 h 310896"/>
              <a:gd name="connsiteX15" fmla="*/ 585216 w 1911096"/>
              <a:gd name="connsiteY15" fmla="*/ 45720 h 310896"/>
              <a:gd name="connsiteX16" fmla="*/ 466344 w 1911096"/>
              <a:gd name="connsiteY16" fmla="*/ 36576 h 310896"/>
              <a:gd name="connsiteX17" fmla="*/ 310896 w 1911096"/>
              <a:gd name="connsiteY17" fmla="*/ 18288 h 310896"/>
              <a:gd name="connsiteX18" fmla="*/ 137160 w 1911096"/>
              <a:gd name="connsiteY18" fmla="*/ 9144 h 310896"/>
              <a:gd name="connsiteX19" fmla="*/ 0 w 1911096"/>
              <a:gd name="connsiteY19" fmla="*/ 0 h 310896"/>
              <a:gd name="connsiteX20" fmla="*/ 1901952 w 1911096"/>
              <a:gd name="connsiteY20" fmla="*/ 18288 h 310896"/>
              <a:gd name="connsiteX0" fmla="*/ 1901952 w 1911096"/>
              <a:gd name="connsiteY0" fmla="*/ 18288 h 310896"/>
              <a:gd name="connsiteX1" fmla="*/ 1911096 w 1911096"/>
              <a:gd name="connsiteY1" fmla="*/ 310896 h 310896"/>
              <a:gd name="connsiteX2" fmla="*/ 1792224 w 1911096"/>
              <a:gd name="connsiteY2" fmla="*/ 283464 h 310896"/>
              <a:gd name="connsiteX3" fmla="*/ 1691640 w 1911096"/>
              <a:gd name="connsiteY3" fmla="*/ 246888 h 310896"/>
              <a:gd name="connsiteX4" fmla="*/ 1645920 w 1911096"/>
              <a:gd name="connsiteY4" fmla="*/ 237744 h 310896"/>
              <a:gd name="connsiteX5" fmla="*/ 1609344 w 1911096"/>
              <a:gd name="connsiteY5" fmla="*/ 228600 h 310896"/>
              <a:gd name="connsiteX6" fmla="*/ 1563624 w 1911096"/>
              <a:gd name="connsiteY6" fmla="*/ 210312 h 310896"/>
              <a:gd name="connsiteX7" fmla="*/ 1499616 w 1911096"/>
              <a:gd name="connsiteY7" fmla="*/ 201168 h 310896"/>
              <a:gd name="connsiteX8" fmla="*/ 1463040 w 1911096"/>
              <a:gd name="connsiteY8" fmla="*/ 192024 h 310896"/>
              <a:gd name="connsiteX9" fmla="*/ 1380744 w 1911096"/>
              <a:gd name="connsiteY9" fmla="*/ 182880 h 310896"/>
              <a:gd name="connsiteX10" fmla="*/ 1335024 w 1911096"/>
              <a:gd name="connsiteY10" fmla="*/ 173736 h 310896"/>
              <a:gd name="connsiteX11" fmla="*/ 1179576 w 1911096"/>
              <a:gd name="connsiteY11" fmla="*/ 146304 h 310896"/>
              <a:gd name="connsiteX12" fmla="*/ 713232 w 1911096"/>
              <a:gd name="connsiteY12" fmla="*/ 73152 h 310896"/>
              <a:gd name="connsiteX13" fmla="*/ 621792 w 1911096"/>
              <a:gd name="connsiteY13" fmla="*/ 54864 h 310896"/>
              <a:gd name="connsiteX14" fmla="*/ 585216 w 1911096"/>
              <a:gd name="connsiteY14" fmla="*/ 45720 h 310896"/>
              <a:gd name="connsiteX15" fmla="*/ 466344 w 1911096"/>
              <a:gd name="connsiteY15" fmla="*/ 36576 h 310896"/>
              <a:gd name="connsiteX16" fmla="*/ 310896 w 1911096"/>
              <a:gd name="connsiteY16" fmla="*/ 18288 h 310896"/>
              <a:gd name="connsiteX17" fmla="*/ 137160 w 1911096"/>
              <a:gd name="connsiteY17" fmla="*/ 9144 h 310896"/>
              <a:gd name="connsiteX18" fmla="*/ 0 w 1911096"/>
              <a:gd name="connsiteY18" fmla="*/ 0 h 310896"/>
              <a:gd name="connsiteX19" fmla="*/ 1901952 w 1911096"/>
              <a:gd name="connsiteY19" fmla="*/ 18288 h 310896"/>
              <a:gd name="connsiteX0" fmla="*/ 1901952 w 1911096"/>
              <a:gd name="connsiteY0" fmla="*/ 18288 h 310896"/>
              <a:gd name="connsiteX1" fmla="*/ 1911096 w 1911096"/>
              <a:gd name="connsiteY1" fmla="*/ 310896 h 310896"/>
              <a:gd name="connsiteX2" fmla="*/ 1792224 w 1911096"/>
              <a:gd name="connsiteY2" fmla="*/ 283464 h 310896"/>
              <a:gd name="connsiteX3" fmla="*/ 1691640 w 1911096"/>
              <a:gd name="connsiteY3" fmla="*/ 246888 h 310896"/>
              <a:gd name="connsiteX4" fmla="*/ 1645920 w 1911096"/>
              <a:gd name="connsiteY4" fmla="*/ 237744 h 310896"/>
              <a:gd name="connsiteX5" fmla="*/ 1609344 w 1911096"/>
              <a:gd name="connsiteY5" fmla="*/ 228600 h 310896"/>
              <a:gd name="connsiteX6" fmla="*/ 1563624 w 1911096"/>
              <a:gd name="connsiteY6" fmla="*/ 210312 h 310896"/>
              <a:gd name="connsiteX7" fmla="*/ 1499616 w 1911096"/>
              <a:gd name="connsiteY7" fmla="*/ 201168 h 310896"/>
              <a:gd name="connsiteX8" fmla="*/ 1380744 w 1911096"/>
              <a:gd name="connsiteY8" fmla="*/ 182880 h 310896"/>
              <a:gd name="connsiteX9" fmla="*/ 1335024 w 1911096"/>
              <a:gd name="connsiteY9" fmla="*/ 173736 h 310896"/>
              <a:gd name="connsiteX10" fmla="*/ 1179576 w 1911096"/>
              <a:gd name="connsiteY10" fmla="*/ 146304 h 310896"/>
              <a:gd name="connsiteX11" fmla="*/ 713232 w 1911096"/>
              <a:gd name="connsiteY11" fmla="*/ 73152 h 310896"/>
              <a:gd name="connsiteX12" fmla="*/ 621792 w 1911096"/>
              <a:gd name="connsiteY12" fmla="*/ 54864 h 310896"/>
              <a:gd name="connsiteX13" fmla="*/ 585216 w 1911096"/>
              <a:gd name="connsiteY13" fmla="*/ 45720 h 310896"/>
              <a:gd name="connsiteX14" fmla="*/ 466344 w 1911096"/>
              <a:gd name="connsiteY14" fmla="*/ 36576 h 310896"/>
              <a:gd name="connsiteX15" fmla="*/ 310896 w 1911096"/>
              <a:gd name="connsiteY15" fmla="*/ 18288 h 310896"/>
              <a:gd name="connsiteX16" fmla="*/ 137160 w 1911096"/>
              <a:gd name="connsiteY16" fmla="*/ 9144 h 310896"/>
              <a:gd name="connsiteX17" fmla="*/ 0 w 1911096"/>
              <a:gd name="connsiteY17" fmla="*/ 0 h 310896"/>
              <a:gd name="connsiteX18" fmla="*/ 1901952 w 1911096"/>
              <a:gd name="connsiteY18" fmla="*/ 18288 h 310896"/>
              <a:gd name="connsiteX0" fmla="*/ 1901952 w 1911096"/>
              <a:gd name="connsiteY0" fmla="*/ 18288 h 310896"/>
              <a:gd name="connsiteX1" fmla="*/ 1911096 w 1911096"/>
              <a:gd name="connsiteY1" fmla="*/ 310896 h 310896"/>
              <a:gd name="connsiteX2" fmla="*/ 1792224 w 1911096"/>
              <a:gd name="connsiteY2" fmla="*/ 283464 h 310896"/>
              <a:gd name="connsiteX3" fmla="*/ 1691640 w 1911096"/>
              <a:gd name="connsiteY3" fmla="*/ 246888 h 310896"/>
              <a:gd name="connsiteX4" fmla="*/ 1645920 w 1911096"/>
              <a:gd name="connsiteY4" fmla="*/ 237744 h 310896"/>
              <a:gd name="connsiteX5" fmla="*/ 1609344 w 1911096"/>
              <a:gd name="connsiteY5" fmla="*/ 228600 h 310896"/>
              <a:gd name="connsiteX6" fmla="*/ 1499616 w 1911096"/>
              <a:gd name="connsiteY6" fmla="*/ 201168 h 310896"/>
              <a:gd name="connsiteX7" fmla="*/ 1380744 w 1911096"/>
              <a:gd name="connsiteY7" fmla="*/ 182880 h 310896"/>
              <a:gd name="connsiteX8" fmla="*/ 1335024 w 1911096"/>
              <a:gd name="connsiteY8" fmla="*/ 173736 h 310896"/>
              <a:gd name="connsiteX9" fmla="*/ 1179576 w 1911096"/>
              <a:gd name="connsiteY9" fmla="*/ 146304 h 310896"/>
              <a:gd name="connsiteX10" fmla="*/ 713232 w 1911096"/>
              <a:gd name="connsiteY10" fmla="*/ 73152 h 310896"/>
              <a:gd name="connsiteX11" fmla="*/ 621792 w 1911096"/>
              <a:gd name="connsiteY11" fmla="*/ 54864 h 310896"/>
              <a:gd name="connsiteX12" fmla="*/ 585216 w 1911096"/>
              <a:gd name="connsiteY12" fmla="*/ 45720 h 310896"/>
              <a:gd name="connsiteX13" fmla="*/ 466344 w 1911096"/>
              <a:gd name="connsiteY13" fmla="*/ 36576 h 310896"/>
              <a:gd name="connsiteX14" fmla="*/ 310896 w 1911096"/>
              <a:gd name="connsiteY14" fmla="*/ 18288 h 310896"/>
              <a:gd name="connsiteX15" fmla="*/ 137160 w 1911096"/>
              <a:gd name="connsiteY15" fmla="*/ 9144 h 310896"/>
              <a:gd name="connsiteX16" fmla="*/ 0 w 1911096"/>
              <a:gd name="connsiteY16" fmla="*/ 0 h 310896"/>
              <a:gd name="connsiteX17" fmla="*/ 1901952 w 1911096"/>
              <a:gd name="connsiteY17" fmla="*/ 18288 h 310896"/>
              <a:gd name="connsiteX0" fmla="*/ 1901952 w 1911096"/>
              <a:gd name="connsiteY0" fmla="*/ 18288 h 310896"/>
              <a:gd name="connsiteX1" fmla="*/ 1911096 w 1911096"/>
              <a:gd name="connsiteY1" fmla="*/ 310896 h 310896"/>
              <a:gd name="connsiteX2" fmla="*/ 1792224 w 1911096"/>
              <a:gd name="connsiteY2" fmla="*/ 283464 h 310896"/>
              <a:gd name="connsiteX3" fmla="*/ 1691640 w 1911096"/>
              <a:gd name="connsiteY3" fmla="*/ 246888 h 310896"/>
              <a:gd name="connsiteX4" fmla="*/ 1609344 w 1911096"/>
              <a:gd name="connsiteY4" fmla="*/ 228600 h 310896"/>
              <a:gd name="connsiteX5" fmla="*/ 1499616 w 1911096"/>
              <a:gd name="connsiteY5" fmla="*/ 201168 h 310896"/>
              <a:gd name="connsiteX6" fmla="*/ 1380744 w 1911096"/>
              <a:gd name="connsiteY6" fmla="*/ 182880 h 310896"/>
              <a:gd name="connsiteX7" fmla="*/ 1335024 w 1911096"/>
              <a:gd name="connsiteY7" fmla="*/ 173736 h 310896"/>
              <a:gd name="connsiteX8" fmla="*/ 1179576 w 1911096"/>
              <a:gd name="connsiteY8" fmla="*/ 146304 h 310896"/>
              <a:gd name="connsiteX9" fmla="*/ 713232 w 1911096"/>
              <a:gd name="connsiteY9" fmla="*/ 73152 h 310896"/>
              <a:gd name="connsiteX10" fmla="*/ 621792 w 1911096"/>
              <a:gd name="connsiteY10" fmla="*/ 54864 h 310896"/>
              <a:gd name="connsiteX11" fmla="*/ 585216 w 1911096"/>
              <a:gd name="connsiteY11" fmla="*/ 45720 h 310896"/>
              <a:gd name="connsiteX12" fmla="*/ 466344 w 1911096"/>
              <a:gd name="connsiteY12" fmla="*/ 36576 h 310896"/>
              <a:gd name="connsiteX13" fmla="*/ 310896 w 1911096"/>
              <a:gd name="connsiteY13" fmla="*/ 18288 h 310896"/>
              <a:gd name="connsiteX14" fmla="*/ 137160 w 1911096"/>
              <a:gd name="connsiteY14" fmla="*/ 9144 h 310896"/>
              <a:gd name="connsiteX15" fmla="*/ 0 w 1911096"/>
              <a:gd name="connsiteY15" fmla="*/ 0 h 310896"/>
              <a:gd name="connsiteX16" fmla="*/ 1901952 w 1911096"/>
              <a:gd name="connsiteY16" fmla="*/ 18288 h 310896"/>
              <a:gd name="connsiteX0" fmla="*/ 1901952 w 1911096"/>
              <a:gd name="connsiteY0" fmla="*/ 18288 h 310896"/>
              <a:gd name="connsiteX1" fmla="*/ 1911096 w 1911096"/>
              <a:gd name="connsiteY1" fmla="*/ 310896 h 310896"/>
              <a:gd name="connsiteX2" fmla="*/ 1792224 w 1911096"/>
              <a:gd name="connsiteY2" fmla="*/ 283464 h 310896"/>
              <a:gd name="connsiteX3" fmla="*/ 1691640 w 1911096"/>
              <a:gd name="connsiteY3" fmla="*/ 246888 h 310896"/>
              <a:gd name="connsiteX4" fmla="*/ 1609344 w 1911096"/>
              <a:gd name="connsiteY4" fmla="*/ 228600 h 310896"/>
              <a:gd name="connsiteX5" fmla="*/ 1380744 w 1911096"/>
              <a:gd name="connsiteY5" fmla="*/ 182880 h 310896"/>
              <a:gd name="connsiteX6" fmla="*/ 1335024 w 1911096"/>
              <a:gd name="connsiteY6" fmla="*/ 173736 h 310896"/>
              <a:gd name="connsiteX7" fmla="*/ 1179576 w 1911096"/>
              <a:gd name="connsiteY7" fmla="*/ 146304 h 310896"/>
              <a:gd name="connsiteX8" fmla="*/ 713232 w 1911096"/>
              <a:gd name="connsiteY8" fmla="*/ 73152 h 310896"/>
              <a:gd name="connsiteX9" fmla="*/ 621792 w 1911096"/>
              <a:gd name="connsiteY9" fmla="*/ 54864 h 310896"/>
              <a:gd name="connsiteX10" fmla="*/ 585216 w 1911096"/>
              <a:gd name="connsiteY10" fmla="*/ 45720 h 310896"/>
              <a:gd name="connsiteX11" fmla="*/ 466344 w 1911096"/>
              <a:gd name="connsiteY11" fmla="*/ 36576 h 310896"/>
              <a:gd name="connsiteX12" fmla="*/ 310896 w 1911096"/>
              <a:gd name="connsiteY12" fmla="*/ 18288 h 310896"/>
              <a:gd name="connsiteX13" fmla="*/ 137160 w 1911096"/>
              <a:gd name="connsiteY13" fmla="*/ 9144 h 310896"/>
              <a:gd name="connsiteX14" fmla="*/ 0 w 1911096"/>
              <a:gd name="connsiteY14" fmla="*/ 0 h 310896"/>
              <a:gd name="connsiteX15" fmla="*/ 1901952 w 1911096"/>
              <a:gd name="connsiteY15" fmla="*/ 18288 h 310896"/>
              <a:gd name="connsiteX0" fmla="*/ 1901952 w 1911096"/>
              <a:gd name="connsiteY0" fmla="*/ 18288 h 310896"/>
              <a:gd name="connsiteX1" fmla="*/ 1911096 w 1911096"/>
              <a:gd name="connsiteY1" fmla="*/ 310896 h 310896"/>
              <a:gd name="connsiteX2" fmla="*/ 1792224 w 1911096"/>
              <a:gd name="connsiteY2" fmla="*/ 283464 h 310896"/>
              <a:gd name="connsiteX3" fmla="*/ 1691640 w 1911096"/>
              <a:gd name="connsiteY3" fmla="*/ 246888 h 310896"/>
              <a:gd name="connsiteX4" fmla="*/ 1609344 w 1911096"/>
              <a:gd name="connsiteY4" fmla="*/ 228600 h 310896"/>
              <a:gd name="connsiteX5" fmla="*/ 1335024 w 1911096"/>
              <a:gd name="connsiteY5" fmla="*/ 173736 h 310896"/>
              <a:gd name="connsiteX6" fmla="*/ 1179576 w 1911096"/>
              <a:gd name="connsiteY6" fmla="*/ 146304 h 310896"/>
              <a:gd name="connsiteX7" fmla="*/ 713232 w 1911096"/>
              <a:gd name="connsiteY7" fmla="*/ 73152 h 310896"/>
              <a:gd name="connsiteX8" fmla="*/ 621792 w 1911096"/>
              <a:gd name="connsiteY8" fmla="*/ 54864 h 310896"/>
              <a:gd name="connsiteX9" fmla="*/ 585216 w 1911096"/>
              <a:gd name="connsiteY9" fmla="*/ 45720 h 310896"/>
              <a:gd name="connsiteX10" fmla="*/ 466344 w 1911096"/>
              <a:gd name="connsiteY10" fmla="*/ 36576 h 310896"/>
              <a:gd name="connsiteX11" fmla="*/ 310896 w 1911096"/>
              <a:gd name="connsiteY11" fmla="*/ 18288 h 310896"/>
              <a:gd name="connsiteX12" fmla="*/ 137160 w 1911096"/>
              <a:gd name="connsiteY12" fmla="*/ 9144 h 310896"/>
              <a:gd name="connsiteX13" fmla="*/ 0 w 1911096"/>
              <a:gd name="connsiteY13" fmla="*/ 0 h 310896"/>
              <a:gd name="connsiteX14" fmla="*/ 1901952 w 1911096"/>
              <a:gd name="connsiteY14" fmla="*/ 18288 h 310896"/>
              <a:gd name="connsiteX0" fmla="*/ 1901952 w 1911096"/>
              <a:gd name="connsiteY0" fmla="*/ 18288 h 310896"/>
              <a:gd name="connsiteX1" fmla="*/ 1911096 w 1911096"/>
              <a:gd name="connsiteY1" fmla="*/ 310896 h 310896"/>
              <a:gd name="connsiteX2" fmla="*/ 1792224 w 1911096"/>
              <a:gd name="connsiteY2" fmla="*/ 283464 h 310896"/>
              <a:gd name="connsiteX3" fmla="*/ 1691640 w 1911096"/>
              <a:gd name="connsiteY3" fmla="*/ 246888 h 310896"/>
              <a:gd name="connsiteX4" fmla="*/ 1609344 w 1911096"/>
              <a:gd name="connsiteY4" fmla="*/ 228600 h 310896"/>
              <a:gd name="connsiteX5" fmla="*/ 1179576 w 1911096"/>
              <a:gd name="connsiteY5" fmla="*/ 146304 h 310896"/>
              <a:gd name="connsiteX6" fmla="*/ 713232 w 1911096"/>
              <a:gd name="connsiteY6" fmla="*/ 73152 h 310896"/>
              <a:gd name="connsiteX7" fmla="*/ 621792 w 1911096"/>
              <a:gd name="connsiteY7" fmla="*/ 54864 h 310896"/>
              <a:gd name="connsiteX8" fmla="*/ 585216 w 1911096"/>
              <a:gd name="connsiteY8" fmla="*/ 45720 h 310896"/>
              <a:gd name="connsiteX9" fmla="*/ 466344 w 1911096"/>
              <a:gd name="connsiteY9" fmla="*/ 36576 h 310896"/>
              <a:gd name="connsiteX10" fmla="*/ 310896 w 1911096"/>
              <a:gd name="connsiteY10" fmla="*/ 18288 h 310896"/>
              <a:gd name="connsiteX11" fmla="*/ 137160 w 1911096"/>
              <a:gd name="connsiteY11" fmla="*/ 9144 h 310896"/>
              <a:gd name="connsiteX12" fmla="*/ 0 w 1911096"/>
              <a:gd name="connsiteY12" fmla="*/ 0 h 310896"/>
              <a:gd name="connsiteX13" fmla="*/ 1901952 w 1911096"/>
              <a:gd name="connsiteY13" fmla="*/ 18288 h 310896"/>
              <a:gd name="connsiteX0" fmla="*/ 1901952 w 1911096"/>
              <a:gd name="connsiteY0" fmla="*/ 18288 h 310896"/>
              <a:gd name="connsiteX1" fmla="*/ 1911096 w 1911096"/>
              <a:gd name="connsiteY1" fmla="*/ 310896 h 310896"/>
              <a:gd name="connsiteX2" fmla="*/ 1792224 w 1911096"/>
              <a:gd name="connsiteY2" fmla="*/ 283464 h 310896"/>
              <a:gd name="connsiteX3" fmla="*/ 1609344 w 1911096"/>
              <a:gd name="connsiteY3" fmla="*/ 228600 h 310896"/>
              <a:gd name="connsiteX4" fmla="*/ 1179576 w 1911096"/>
              <a:gd name="connsiteY4" fmla="*/ 146304 h 310896"/>
              <a:gd name="connsiteX5" fmla="*/ 713232 w 1911096"/>
              <a:gd name="connsiteY5" fmla="*/ 73152 h 310896"/>
              <a:gd name="connsiteX6" fmla="*/ 621792 w 1911096"/>
              <a:gd name="connsiteY6" fmla="*/ 54864 h 310896"/>
              <a:gd name="connsiteX7" fmla="*/ 585216 w 1911096"/>
              <a:gd name="connsiteY7" fmla="*/ 45720 h 310896"/>
              <a:gd name="connsiteX8" fmla="*/ 466344 w 1911096"/>
              <a:gd name="connsiteY8" fmla="*/ 36576 h 310896"/>
              <a:gd name="connsiteX9" fmla="*/ 310896 w 1911096"/>
              <a:gd name="connsiteY9" fmla="*/ 18288 h 310896"/>
              <a:gd name="connsiteX10" fmla="*/ 137160 w 1911096"/>
              <a:gd name="connsiteY10" fmla="*/ 9144 h 310896"/>
              <a:gd name="connsiteX11" fmla="*/ 0 w 1911096"/>
              <a:gd name="connsiteY11" fmla="*/ 0 h 310896"/>
              <a:gd name="connsiteX12" fmla="*/ 1901952 w 1911096"/>
              <a:gd name="connsiteY12" fmla="*/ 18288 h 310896"/>
              <a:gd name="connsiteX0" fmla="*/ 1901952 w 1911096"/>
              <a:gd name="connsiteY0" fmla="*/ 18288 h 318891"/>
              <a:gd name="connsiteX1" fmla="*/ 1911096 w 1911096"/>
              <a:gd name="connsiteY1" fmla="*/ 310896 h 318891"/>
              <a:gd name="connsiteX2" fmla="*/ 1609344 w 1911096"/>
              <a:gd name="connsiteY2" fmla="*/ 228600 h 318891"/>
              <a:gd name="connsiteX3" fmla="*/ 1179576 w 1911096"/>
              <a:gd name="connsiteY3" fmla="*/ 146304 h 318891"/>
              <a:gd name="connsiteX4" fmla="*/ 713232 w 1911096"/>
              <a:gd name="connsiteY4" fmla="*/ 73152 h 318891"/>
              <a:gd name="connsiteX5" fmla="*/ 621792 w 1911096"/>
              <a:gd name="connsiteY5" fmla="*/ 54864 h 318891"/>
              <a:gd name="connsiteX6" fmla="*/ 585216 w 1911096"/>
              <a:gd name="connsiteY6" fmla="*/ 45720 h 318891"/>
              <a:gd name="connsiteX7" fmla="*/ 466344 w 1911096"/>
              <a:gd name="connsiteY7" fmla="*/ 36576 h 318891"/>
              <a:gd name="connsiteX8" fmla="*/ 310896 w 1911096"/>
              <a:gd name="connsiteY8" fmla="*/ 18288 h 318891"/>
              <a:gd name="connsiteX9" fmla="*/ 137160 w 1911096"/>
              <a:gd name="connsiteY9" fmla="*/ 9144 h 318891"/>
              <a:gd name="connsiteX10" fmla="*/ 0 w 1911096"/>
              <a:gd name="connsiteY10" fmla="*/ 0 h 318891"/>
              <a:gd name="connsiteX11" fmla="*/ 1901952 w 1911096"/>
              <a:gd name="connsiteY11" fmla="*/ 18288 h 318891"/>
              <a:gd name="connsiteX0" fmla="*/ 1901952 w 1911096"/>
              <a:gd name="connsiteY0" fmla="*/ 18288 h 313009"/>
              <a:gd name="connsiteX1" fmla="*/ 1911096 w 1911096"/>
              <a:gd name="connsiteY1" fmla="*/ 310896 h 313009"/>
              <a:gd name="connsiteX2" fmla="*/ 1179576 w 1911096"/>
              <a:gd name="connsiteY2" fmla="*/ 146304 h 313009"/>
              <a:gd name="connsiteX3" fmla="*/ 713232 w 1911096"/>
              <a:gd name="connsiteY3" fmla="*/ 73152 h 313009"/>
              <a:gd name="connsiteX4" fmla="*/ 621792 w 1911096"/>
              <a:gd name="connsiteY4" fmla="*/ 54864 h 313009"/>
              <a:gd name="connsiteX5" fmla="*/ 585216 w 1911096"/>
              <a:gd name="connsiteY5" fmla="*/ 45720 h 313009"/>
              <a:gd name="connsiteX6" fmla="*/ 466344 w 1911096"/>
              <a:gd name="connsiteY6" fmla="*/ 36576 h 313009"/>
              <a:gd name="connsiteX7" fmla="*/ 310896 w 1911096"/>
              <a:gd name="connsiteY7" fmla="*/ 18288 h 313009"/>
              <a:gd name="connsiteX8" fmla="*/ 137160 w 1911096"/>
              <a:gd name="connsiteY8" fmla="*/ 9144 h 313009"/>
              <a:gd name="connsiteX9" fmla="*/ 0 w 1911096"/>
              <a:gd name="connsiteY9" fmla="*/ 0 h 313009"/>
              <a:gd name="connsiteX10" fmla="*/ 1901952 w 1911096"/>
              <a:gd name="connsiteY10" fmla="*/ 18288 h 313009"/>
              <a:gd name="connsiteX0" fmla="*/ 1901952 w 1911096"/>
              <a:gd name="connsiteY0" fmla="*/ 18288 h 313048"/>
              <a:gd name="connsiteX1" fmla="*/ 1911096 w 1911096"/>
              <a:gd name="connsiteY1" fmla="*/ 310896 h 313048"/>
              <a:gd name="connsiteX2" fmla="*/ 1179576 w 1911096"/>
              <a:gd name="connsiteY2" fmla="*/ 146304 h 313048"/>
              <a:gd name="connsiteX3" fmla="*/ 621792 w 1911096"/>
              <a:gd name="connsiteY3" fmla="*/ 54864 h 313048"/>
              <a:gd name="connsiteX4" fmla="*/ 585216 w 1911096"/>
              <a:gd name="connsiteY4" fmla="*/ 45720 h 313048"/>
              <a:gd name="connsiteX5" fmla="*/ 466344 w 1911096"/>
              <a:gd name="connsiteY5" fmla="*/ 36576 h 313048"/>
              <a:gd name="connsiteX6" fmla="*/ 310896 w 1911096"/>
              <a:gd name="connsiteY6" fmla="*/ 18288 h 313048"/>
              <a:gd name="connsiteX7" fmla="*/ 137160 w 1911096"/>
              <a:gd name="connsiteY7" fmla="*/ 9144 h 313048"/>
              <a:gd name="connsiteX8" fmla="*/ 0 w 1911096"/>
              <a:gd name="connsiteY8" fmla="*/ 0 h 313048"/>
              <a:gd name="connsiteX9" fmla="*/ 1901952 w 1911096"/>
              <a:gd name="connsiteY9" fmla="*/ 18288 h 313048"/>
              <a:gd name="connsiteX0" fmla="*/ 1901952 w 1911096"/>
              <a:gd name="connsiteY0" fmla="*/ 18288 h 313069"/>
              <a:gd name="connsiteX1" fmla="*/ 1911096 w 1911096"/>
              <a:gd name="connsiteY1" fmla="*/ 310896 h 313069"/>
              <a:gd name="connsiteX2" fmla="*/ 1179576 w 1911096"/>
              <a:gd name="connsiteY2" fmla="*/ 146304 h 313069"/>
              <a:gd name="connsiteX3" fmla="*/ 585216 w 1911096"/>
              <a:gd name="connsiteY3" fmla="*/ 45720 h 313069"/>
              <a:gd name="connsiteX4" fmla="*/ 466344 w 1911096"/>
              <a:gd name="connsiteY4" fmla="*/ 36576 h 313069"/>
              <a:gd name="connsiteX5" fmla="*/ 310896 w 1911096"/>
              <a:gd name="connsiteY5" fmla="*/ 18288 h 313069"/>
              <a:gd name="connsiteX6" fmla="*/ 137160 w 1911096"/>
              <a:gd name="connsiteY6" fmla="*/ 9144 h 313069"/>
              <a:gd name="connsiteX7" fmla="*/ 0 w 1911096"/>
              <a:gd name="connsiteY7" fmla="*/ 0 h 313069"/>
              <a:gd name="connsiteX8" fmla="*/ 1901952 w 1911096"/>
              <a:gd name="connsiteY8" fmla="*/ 18288 h 313069"/>
              <a:gd name="connsiteX0" fmla="*/ 1901952 w 1911096"/>
              <a:gd name="connsiteY0" fmla="*/ 18288 h 313089"/>
              <a:gd name="connsiteX1" fmla="*/ 1911096 w 1911096"/>
              <a:gd name="connsiteY1" fmla="*/ 310896 h 313089"/>
              <a:gd name="connsiteX2" fmla="*/ 1179576 w 1911096"/>
              <a:gd name="connsiteY2" fmla="*/ 146304 h 313089"/>
              <a:gd name="connsiteX3" fmla="*/ 466344 w 1911096"/>
              <a:gd name="connsiteY3" fmla="*/ 36576 h 313089"/>
              <a:gd name="connsiteX4" fmla="*/ 310896 w 1911096"/>
              <a:gd name="connsiteY4" fmla="*/ 18288 h 313089"/>
              <a:gd name="connsiteX5" fmla="*/ 137160 w 1911096"/>
              <a:gd name="connsiteY5" fmla="*/ 9144 h 313089"/>
              <a:gd name="connsiteX6" fmla="*/ 0 w 1911096"/>
              <a:gd name="connsiteY6" fmla="*/ 0 h 313089"/>
              <a:gd name="connsiteX7" fmla="*/ 1901952 w 1911096"/>
              <a:gd name="connsiteY7" fmla="*/ 18288 h 313089"/>
              <a:gd name="connsiteX0" fmla="*/ 1901952 w 1911096"/>
              <a:gd name="connsiteY0" fmla="*/ 18288 h 313132"/>
              <a:gd name="connsiteX1" fmla="*/ 1911096 w 1911096"/>
              <a:gd name="connsiteY1" fmla="*/ 310896 h 313132"/>
              <a:gd name="connsiteX2" fmla="*/ 1179576 w 1911096"/>
              <a:gd name="connsiteY2" fmla="*/ 146304 h 313132"/>
              <a:gd name="connsiteX3" fmla="*/ 310896 w 1911096"/>
              <a:gd name="connsiteY3" fmla="*/ 18288 h 313132"/>
              <a:gd name="connsiteX4" fmla="*/ 137160 w 1911096"/>
              <a:gd name="connsiteY4" fmla="*/ 9144 h 313132"/>
              <a:gd name="connsiteX5" fmla="*/ 0 w 1911096"/>
              <a:gd name="connsiteY5" fmla="*/ 0 h 313132"/>
              <a:gd name="connsiteX6" fmla="*/ 1901952 w 1911096"/>
              <a:gd name="connsiteY6" fmla="*/ 18288 h 313132"/>
              <a:gd name="connsiteX0" fmla="*/ 1901952 w 1911096"/>
              <a:gd name="connsiteY0" fmla="*/ 18288 h 313153"/>
              <a:gd name="connsiteX1" fmla="*/ 1911096 w 1911096"/>
              <a:gd name="connsiteY1" fmla="*/ 310896 h 313153"/>
              <a:gd name="connsiteX2" fmla="*/ 1179576 w 1911096"/>
              <a:gd name="connsiteY2" fmla="*/ 146304 h 313153"/>
              <a:gd name="connsiteX3" fmla="*/ 137160 w 1911096"/>
              <a:gd name="connsiteY3" fmla="*/ 9144 h 313153"/>
              <a:gd name="connsiteX4" fmla="*/ 0 w 1911096"/>
              <a:gd name="connsiteY4" fmla="*/ 0 h 313153"/>
              <a:gd name="connsiteX5" fmla="*/ 1901952 w 1911096"/>
              <a:gd name="connsiteY5" fmla="*/ 18288 h 313153"/>
              <a:gd name="connsiteX0" fmla="*/ 1912126 w 1921270"/>
              <a:gd name="connsiteY0" fmla="*/ 18288 h 313175"/>
              <a:gd name="connsiteX1" fmla="*/ 1921270 w 1921270"/>
              <a:gd name="connsiteY1" fmla="*/ 310896 h 313175"/>
              <a:gd name="connsiteX2" fmla="*/ 1189750 w 1921270"/>
              <a:gd name="connsiteY2" fmla="*/ 146304 h 313175"/>
              <a:gd name="connsiteX3" fmla="*/ 10174 w 1921270"/>
              <a:gd name="connsiteY3" fmla="*/ 0 h 313175"/>
              <a:gd name="connsiteX4" fmla="*/ 1912126 w 1921270"/>
              <a:gd name="connsiteY4" fmla="*/ 18288 h 313175"/>
              <a:gd name="connsiteX0" fmla="*/ 1913447 w 1922591"/>
              <a:gd name="connsiteY0" fmla="*/ 18288 h 312880"/>
              <a:gd name="connsiteX1" fmla="*/ 1922591 w 1922591"/>
              <a:gd name="connsiteY1" fmla="*/ 310896 h 312880"/>
              <a:gd name="connsiteX2" fmla="*/ 1067402 w 1922591"/>
              <a:gd name="connsiteY2" fmla="*/ 123819 h 312880"/>
              <a:gd name="connsiteX3" fmla="*/ 11495 w 1922591"/>
              <a:gd name="connsiteY3" fmla="*/ 0 h 312880"/>
              <a:gd name="connsiteX4" fmla="*/ 1913447 w 1922591"/>
              <a:gd name="connsiteY4" fmla="*/ 18288 h 312880"/>
              <a:gd name="connsiteX0" fmla="*/ 1926699 w 1926699"/>
              <a:gd name="connsiteY0" fmla="*/ 11662 h 312880"/>
              <a:gd name="connsiteX1" fmla="*/ 1922591 w 1926699"/>
              <a:gd name="connsiteY1" fmla="*/ 310896 h 312880"/>
              <a:gd name="connsiteX2" fmla="*/ 1067402 w 1926699"/>
              <a:gd name="connsiteY2" fmla="*/ 123819 h 312880"/>
              <a:gd name="connsiteX3" fmla="*/ 11495 w 1926699"/>
              <a:gd name="connsiteY3" fmla="*/ 0 h 312880"/>
              <a:gd name="connsiteX4" fmla="*/ 1926699 w 1926699"/>
              <a:gd name="connsiteY4" fmla="*/ 11662 h 312880"/>
              <a:gd name="connsiteX0" fmla="*/ 1926699 w 2066098"/>
              <a:gd name="connsiteY0" fmla="*/ 11662 h 312880"/>
              <a:gd name="connsiteX1" fmla="*/ 1918764 w 2066098"/>
              <a:gd name="connsiteY1" fmla="*/ 124186 h 312880"/>
              <a:gd name="connsiteX2" fmla="*/ 1922591 w 2066098"/>
              <a:gd name="connsiteY2" fmla="*/ 310896 h 312880"/>
              <a:gd name="connsiteX3" fmla="*/ 1067402 w 2066098"/>
              <a:gd name="connsiteY3" fmla="*/ 123819 h 312880"/>
              <a:gd name="connsiteX4" fmla="*/ 11495 w 2066098"/>
              <a:gd name="connsiteY4" fmla="*/ 0 h 312880"/>
              <a:gd name="connsiteX5" fmla="*/ 1926699 w 2066098"/>
              <a:gd name="connsiteY5" fmla="*/ 11662 h 312880"/>
              <a:gd name="connsiteX0" fmla="*/ 1926699 w 2760012"/>
              <a:gd name="connsiteY0" fmla="*/ 11662 h 312880"/>
              <a:gd name="connsiteX1" fmla="*/ 2760012 w 2760012"/>
              <a:gd name="connsiteY1" fmla="*/ 270490 h 312880"/>
              <a:gd name="connsiteX2" fmla="*/ 1922591 w 2760012"/>
              <a:gd name="connsiteY2" fmla="*/ 310896 h 312880"/>
              <a:gd name="connsiteX3" fmla="*/ 1067402 w 2760012"/>
              <a:gd name="connsiteY3" fmla="*/ 123819 h 312880"/>
              <a:gd name="connsiteX4" fmla="*/ 11495 w 2760012"/>
              <a:gd name="connsiteY4" fmla="*/ 0 h 312880"/>
              <a:gd name="connsiteX5" fmla="*/ 1926699 w 2760012"/>
              <a:gd name="connsiteY5" fmla="*/ 11662 h 312880"/>
              <a:gd name="connsiteX0" fmla="*/ 2758803 w 2900549"/>
              <a:gd name="connsiteY0" fmla="*/ 11662 h 312880"/>
              <a:gd name="connsiteX1" fmla="*/ 2760012 w 2900549"/>
              <a:gd name="connsiteY1" fmla="*/ 270490 h 312880"/>
              <a:gd name="connsiteX2" fmla="*/ 1922591 w 2900549"/>
              <a:gd name="connsiteY2" fmla="*/ 310896 h 312880"/>
              <a:gd name="connsiteX3" fmla="*/ 1067402 w 2900549"/>
              <a:gd name="connsiteY3" fmla="*/ 123819 h 312880"/>
              <a:gd name="connsiteX4" fmla="*/ 11495 w 2900549"/>
              <a:gd name="connsiteY4" fmla="*/ 0 h 312880"/>
              <a:gd name="connsiteX5" fmla="*/ 2758803 w 2900549"/>
              <a:gd name="connsiteY5" fmla="*/ 11662 h 312880"/>
              <a:gd name="connsiteX0" fmla="*/ 2804523 w 2935251"/>
              <a:gd name="connsiteY0" fmla="*/ 11662 h 312880"/>
              <a:gd name="connsiteX1" fmla="*/ 2760012 w 2935251"/>
              <a:gd name="connsiteY1" fmla="*/ 270490 h 312880"/>
              <a:gd name="connsiteX2" fmla="*/ 1922591 w 2935251"/>
              <a:gd name="connsiteY2" fmla="*/ 310896 h 312880"/>
              <a:gd name="connsiteX3" fmla="*/ 1067402 w 2935251"/>
              <a:gd name="connsiteY3" fmla="*/ 123819 h 312880"/>
              <a:gd name="connsiteX4" fmla="*/ 11495 w 2935251"/>
              <a:gd name="connsiteY4" fmla="*/ 0 h 312880"/>
              <a:gd name="connsiteX5" fmla="*/ 2804523 w 2935251"/>
              <a:gd name="connsiteY5" fmla="*/ 11662 h 312880"/>
              <a:gd name="connsiteX0" fmla="*/ 2804523 w 2948694"/>
              <a:gd name="connsiteY0" fmla="*/ 11662 h 312880"/>
              <a:gd name="connsiteX1" fmla="*/ 2814876 w 2948694"/>
              <a:gd name="connsiteY1" fmla="*/ 270490 h 312880"/>
              <a:gd name="connsiteX2" fmla="*/ 1922591 w 2948694"/>
              <a:gd name="connsiteY2" fmla="*/ 310896 h 312880"/>
              <a:gd name="connsiteX3" fmla="*/ 1067402 w 2948694"/>
              <a:gd name="connsiteY3" fmla="*/ 123819 h 312880"/>
              <a:gd name="connsiteX4" fmla="*/ 11495 w 2948694"/>
              <a:gd name="connsiteY4" fmla="*/ 0 h 312880"/>
              <a:gd name="connsiteX5" fmla="*/ 2804523 w 2948694"/>
              <a:gd name="connsiteY5" fmla="*/ 11662 h 312880"/>
              <a:gd name="connsiteX0" fmla="*/ 2804523 w 2942586"/>
              <a:gd name="connsiteY0" fmla="*/ 11662 h 312880"/>
              <a:gd name="connsiteX1" fmla="*/ 2814876 w 2942586"/>
              <a:gd name="connsiteY1" fmla="*/ 270490 h 312880"/>
              <a:gd name="connsiteX2" fmla="*/ 1922591 w 2942586"/>
              <a:gd name="connsiteY2" fmla="*/ 310896 h 312880"/>
              <a:gd name="connsiteX3" fmla="*/ 1067402 w 2942586"/>
              <a:gd name="connsiteY3" fmla="*/ 123819 h 312880"/>
              <a:gd name="connsiteX4" fmla="*/ 11495 w 2942586"/>
              <a:gd name="connsiteY4" fmla="*/ 0 h 312880"/>
              <a:gd name="connsiteX5" fmla="*/ 2804523 w 2942586"/>
              <a:gd name="connsiteY5" fmla="*/ 11662 h 312880"/>
              <a:gd name="connsiteX0" fmla="*/ 2804523 w 2814876"/>
              <a:gd name="connsiteY0" fmla="*/ 11662 h 312880"/>
              <a:gd name="connsiteX1" fmla="*/ 2814876 w 2814876"/>
              <a:gd name="connsiteY1" fmla="*/ 270490 h 312880"/>
              <a:gd name="connsiteX2" fmla="*/ 1922591 w 2814876"/>
              <a:gd name="connsiteY2" fmla="*/ 310896 h 312880"/>
              <a:gd name="connsiteX3" fmla="*/ 1067402 w 2814876"/>
              <a:gd name="connsiteY3" fmla="*/ 123819 h 312880"/>
              <a:gd name="connsiteX4" fmla="*/ 11495 w 2814876"/>
              <a:gd name="connsiteY4" fmla="*/ 0 h 312880"/>
              <a:gd name="connsiteX5" fmla="*/ 2804523 w 2814876"/>
              <a:gd name="connsiteY5" fmla="*/ 11662 h 312880"/>
              <a:gd name="connsiteX0" fmla="*/ 2804523 w 2814876"/>
              <a:gd name="connsiteY0" fmla="*/ 11662 h 456019"/>
              <a:gd name="connsiteX1" fmla="*/ 2814876 w 2814876"/>
              <a:gd name="connsiteY1" fmla="*/ 270490 h 456019"/>
              <a:gd name="connsiteX2" fmla="*/ 1922591 w 2814876"/>
              <a:gd name="connsiteY2" fmla="*/ 310896 h 456019"/>
              <a:gd name="connsiteX3" fmla="*/ 1067402 w 2814876"/>
              <a:gd name="connsiteY3" fmla="*/ 123819 h 456019"/>
              <a:gd name="connsiteX4" fmla="*/ 11495 w 2814876"/>
              <a:gd name="connsiteY4" fmla="*/ 0 h 456019"/>
              <a:gd name="connsiteX5" fmla="*/ 2804523 w 2814876"/>
              <a:gd name="connsiteY5" fmla="*/ 11662 h 456019"/>
              <a:gd name="connsiteX0" fmla="*/ 2804523 w 2814876"/>
              <a:gd name="connsiteY0" fmla="*/ 11662 h 456019"/>
              <a:gd name="connsiteX1" fmla="*/ 2814876 w 2814876"/>
              <a:gd name="connsiteY1" fmla="*/ 270490 h 456019"/>
              <a:gd name="connsiteX2" fmla="*/ 1922591 w 2814876"/>
              <a:gd name="connsiteY2" fmla="*/ 310896 h 456019"/>
              <a:gd name="connsiteX3" fmla="*/ 1067402 w 2814876"/>
              <a:gd name="connsiteY3" fmla="*/ 123819 h 456019"/>
              <a:gd name="connsiteX4" fmla="*/ 11495 w 2814876"/>
              <a:gd name="connsiteY4" fmla="*/ 0 h 456019"/>
              <a:gd name="connsiteX5" fmla="*/ 2804523 w 2814876"/>
              <a:gd name="connsiteY5" fmla="*/ 11662 h 456019"/>
              <a:gd name="connsiteX0" fmla="*/ 2804523 w 2814876"/>
              <a:gd name="connsiteY0" fmla="*/ 11662 h 467672"/>
              <a:gd name="connsiteX1" fmla="*/ 2814876 w 2814876"/>
              <a:gd name="connsiteY1" fmla="*/ 307066 h 467672"/>
              <a:gd name="connsiteX2" fmla="*/ 1922591 w 2814876"/>
              <a:gd name="connsiteY2" fmla="*/ 310896 h 467672"/>
              <a:gd name="connsiteX3" fmla="*/ 1067402 w 2814876"/>
              <a:gd name="connsiteY3" fmla="*/ 123819 h 467672"/>
              <a:gd name="connsiteX4" fmla="*/ 11495 w 2814876"/>
              <a:gd name="connsiteY4" fmla="*/ 0 h 467672"/>
              <a:gd name="connsiteX5" fmla="*/ 2804523 w 2814876"/>
              <a:gd name="connsiteY5" fmla="*/ 11662 h 467672"/>
              <a:gd name="connsiteX0" fmla="*/ 2804523 w 2814876"/>
              <a:gd name="connsiteY0" fmla="*/ 11662 h 312880"/>
              <a:gd name="connsiteX1" fmla="*/ 2814876 w 2814876"/>
              <a:gd name="connsiteY1" fmla="*/ 307066 h 312880"/>
              <a:gd name="connsiteX2" fmla="*/ 1922591 w 2814876"/>
              <a:gd name="connsiteY2" fmla="*/ 310896 h 312880"/>
              <a:gd name="connsiteX3" fmla="*/ 1067402 w 2814876"/>
              <a:gd name="connsiteY3" fmla="*/ 123819 h 312880"/>
              <a:gd name="connsiteX4" fmla="*/ 11495 w 2814876"/>
              <a:gd name="connsiteY4" fmla="*/ 0 h 312880"/>
              <a:gd name="connsiteX5" fmla="*/ 2804523 w 2814876"/>
              <a:gd name="connsiteY5" fmla="*/ 11662 h 312880"/>
              <a:gd name="connsiteX0" fmla="*/ 2804523 w 2804523"/>
              <a:gd name="connsiteY0" fmla="*/ 11662 h 312880"/>
              <a:gd name="connsiteX1" fmla="*/ 2787444 w 2804523"/>
              <a:gd name="connsiteY1" fmla="*/ 307066 h 312880"/>
              <a:gd name="connsiteX2" fmla="*/ 1922591 w 2804523"/>
              <a:gd name="connsiteY2" fmla="*/ 310896 h 312880"/>
              <a:gd name="connsiteX3" fmla="*/ 1067402 w 2804523"/>
              <a:gd name="connsiteY3" fmla="*/ 123819 h 312880"/>
              <a:gd name="connsiteX4" fmla="*/ 11495 w 2804523"/>
              <a:gd name="connsiteY4" fmla="*/ 0 h 312880"/>
              <a:gd name="connsiteX5" fmla="*/ 2804523 w 2804523"/>
              <a:gd name="connsiteY5" fmla="*/ 11662 h 312880"/>
              <a:gd name="connsiteX0" fmla="*/ 2804523 w 2804523"/>
              <a:gd name="connsiteY0" fmla="*/ 11662 h 312880"/>
              <a:gd name="connsiteX1" fmla="*/ 2787444 w 2804523"/>
              <a:gd name="connsiteY1" fmla="*/ 307066 h 312880"/>
              <a:gd name="connsiteX2" fmla="*/ 1922591 w 2804523"/>
              <a:gd name="connsiteY2" fmla="*/ 310896 h 312880"/>
              <a:gd name="connsiteX3" fmla="*/ 1067402 w 2804523"/>
              <a:gd name="connsiteY3" fmla="*/ 123819 h 312880"/>
              <a:gd name="connsiteX4" fmla="*/ 11495 w 2804523"/>
              <a:gd name="connsiteY4" fmla="*/ 0 h 312880"/>
              <a:gd name="connsiteX5" fmla="*/ 2804523 w 2804523"/>
              <a:gd name="connsiteY5" fmla="*/ 11662 h 31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4523" h="312880">
                <a:moveTo>
                  <a:pt x="2804523" y="11662"/>
                </a:moveTo>
                <a:cubicBezTo>
                  <a:pt x="2774929" y="288392"/>
                  <a:pt x="2788129" y="138322"/>
                  <a:pt x="2787444" y="307066"/>
                </a:cubicBezTo>
                <a:lnTo>
                  <a:pt x="1922591" y="310896"/>
                </a:lnTo>
                <a:cubicBezTo>
                  <a:pt x="1802195" y="332232"/>
                  <a:pt x="1385918" y="175635"/>
                  <a:pt x="1067402" y="123819"/>
                </a:cubicBezTo>
                <a:cubicBezTo>
                  <a:pt x="748886" y="72003"/>
                  <a:pt x="-108901" y="21336"/>
                  <a:pt x="11495" y="0"/>
                </a:cubicBezTo>
                <a:lnTo>
                  <a:pt x="2804523" y="11662"/>
                </a:lnTo>
                <a:close/>
              </a:path>
            </a:pathLst>
          </a:custGeom>
          <a:solidFill>
            <a:srgbClr val="70AD47">
              <a:lumMod val="60000"/>
              <a:lumOff val="40000"/>
            </a:srgbClr>
          </a:soli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27" name="フローチャート: 処理 126"/>
          <p:cNvSpPr/>
          <p:nvPr/>
        </p:nvSpPr>
        <p:spPr>
          <a:xfrm>
            <a:off x="6739816" y="6469851"/>
            <a:ext cx="3568606" cy="584775"/>
          </a:xfrm>
          <a:prstGeom prst="flowChartProcess">
            <a:avLst/>
          </a:prstGeom>
          <a:solidFill>
            <a:schemeClr val="bg1"/>
          </a:solidFill>
          <a:ln w="25400" cap="flat" cmpd="sng" algn="ctr">
            <a:noFill/>
            <a:prstDash val="solid"/>
          </a:ln>
          <a:effectLst/>
        </p:spPr>
        <p:txBody>
          <a:bodyPr wrap="none" rtlCol="0" anchor="ctr">
            <a:spAutoFit/>
          </a:bodyPr>
          <a:lstStyle>
            <a:defPPr>
              <a:defRPr lang="ja-JP"/>
            </a:defPPr>
            <a:lvl1pPr algn="l" rtl="0" fontAlgn="base">
              <a:spcBef>
                <a:spcPct val="0"/>
              </a:spcBef>
              <a:spcAft>
                <a:spcPct val="0"/>
              </a:spcAft>
              <a:defRPr kumimoji="1" kern="1200">
                <a:solidFill>
                  <a:schemeClr val="dk1"/>
                </a:solidFill>
                <a:latin typeface="+mn-lt"/>
                <a:ea typeface="+mn-ea"/>
                <a:cs typeface="+mn-cs"/>
              </a:defRPr>
            </a:lvl1pPr>
            <a:lvl2pPr marL="456820" algn="l" rtl="0" fontAlgn="base">
              <a:spcBef>
                <a:spcPct val="0"/>
              </a:spcBef>
              <a:spcAft>
                <a:spcPct val="0"/>
              </a:spcAft>
              <a:defRPr kumimoji="1" kern="1200">
                <a:solidFill>
                  <a:schemeClr val="dk1"/>
                </a:solidFill>
                <a:latin typeface="+mn-lt"/>
                <a:ea typeface="+mn-ea"/>
                <a:cs typeface="+mn-cs"/>
              </a:defRPr>
            </a:lvl2pPr>
            <a:lvl3pPr marL="913643" algn="l" rtl="0" fontAlgn="base">
              <a:spcBef>
                <a:spcPct val="0"/>
              </a:spcBef>
              <a:spcAft>
                <a:spcPct val="0"/>
              </a:spcAft>
              <a:defRPr kumimoji="1" kern="1200">
                <a:solidFill>
                  <a:schemeClr val="dk1"/>
                </a:solidFill>
                <a:latin typeface="+mn-lt"/>
                <a:ea typeface="+mn-ea"/>
                <a:cs typeface="+mn-cs"/>
              </a:defRPr>
            </a:lvl3pPr>
            <a:lvl4pPr marL="1370463" algn="l" rtl="0" fontAlgn="base">
              <a:spcBef>
                <a:spcPct val="0"/>
              </a:spcBef>
              <a:spcAft>
                <a:spcPct val="0"/>
              </a:spcAft>
              <a:defRPr kumimoji="1" kern="1200">
                <a:solidFill>
                  <a:schemeClr val="dk1"/>
                </a:solidFill>
                <a:latin typeface="+mn-lt"/>
                <a:ea typeface="+mn-ea"/>
                <a:cs typeface="+mn-cs"/>
              </a:defRPr>
            </a:lvl4pPr>
            <a:lvl5pPr marL="1827291" algn="l" rtl="0" fontAlgn="base">
              <a:spcBef>
                <a:spcPct val="0"/>
              </a:spcBef>
              <a:spcAft>
                <a:spcPct val="0"/>
              </a:spcAft>
              <a:defRPr kumimoji="1" kern="1200">
                <a:solidFill>
                  <a:schemeClr val="dk1"/>
                </a:solidFill>
                <a:latin typeface="+mn-lt"/>
                <a:ea typeface="+mn-ea"/>
                <a:cs typeface="+mn-cs"/>
              </a:defRPr>
            </a:lvl5pPr>
            <a:lvl6pPr marL="2284109" algn="l" defTabSz="913643" rtl="0" eaLnBrk="1" latinLnBrk="0" hangingPunct="1">
              <a:defRPr kumimoji="1" kern="1200">
                <a:solidFill>
                  <a:schemeClr val="dk1"/>
                </a:solidFill>
                <a:latin typeface="+mn-lt"/>
                <a:ea typeface="+mn-ea"/>
                <a:cs typeface="+mn-cs"/>
              </a:defRPr>
            </a:lvl6pPr>
            <a:lvl7pPr marL="2740936" algn="l" defTabSz="913643" rtl="0" eaLnBrk="1" latinLnBrk="0" hangingPunct="1">
              <a:defRPr kumimoji="1" kern="1200">
                <a:solidFill>
                  <a:schemeClr val="dk1"/>
                </a:solidFill>
                <a:latin typeface="+mn-lt"/>
                <a:ea typeface="+mn-ea"/>
                <a:cs typeface="+mn-cs"/>
              </a:defRPr>
            </a:lvl7pPr>
            <a:lvl8pPr marL="3197757" algn="l" defTabSz="913643" rtl="0" eaLnBrk="1" latinLnBrk="0" hangingPunct="1">
              <a:defRPr kumimoji="1" kern="1200">
                <a:solidFill>
                  <a:schemeClr val="dk1"/>
                </a:solidFill>
                <a:latin typeface="+mn-lt"/>
                <a:ea typeface="+mn-ea"/>
                <a:cs typeface="+mn-cs"/>
              </a:defRPr>
            </a:lvl8pPr>
            <a:lvl9pPr marL="3654579" algn="l" defTabSz="913643" rtl="0" eaLnBrk="1" latinLnBrk="0" hangingPunct="1">
              <a:defRPr kumimoji="1" kern="1200">
                <a:solidFill>
                  <a:schemeClr val="dk1"/>
                </a:solidFill>
                <a:latin typeface="+mn-lt"/>
                <a:ea typeface="+mn-ea"/>
                <a:cs typeface="+mn-cs"/>
              </a:defRPr>
            </a:lvl9pPr>
          </a:lstStyle>
          <a:p>
            <a:pPr>
              <a:defRPr/>
            </a:pPr>
            <a:r>
              <a:rPr lang="ja-JP" altLang="en-US" sz="1600">
                <a:solidFill>
                  <a:prstClr val="black"/>
                </a:solidFill>
                <a:cs typeface="Meiryo UI" panose="020B0604030504040204" pitchFamily="50" charset="-128"/>
              </a:rPr>
              <a:t>：残余排出量と炭素除去を釣り合わせる</a:t>
            </a:r>
            <a:endParaRPr lang="en-US" altLang="ja-JP" sz="1600">
              <a:solidFill>
                <a:prstClr val="black"/>
              </a:solidFill>
              <a:cs typeface="Meiryo UI" panose="020B0604030504040204" pitchFamily="50" charset="-128"/>
            </a:endParaRPr>
          </a:p>
          <a:p>
            <a:pPr>
              <a:defRPr/>
            </a:pPr>
            <a:r>
              <a:rPr lang="ja-JP" altLang="en-US" sz="1600">
                <a:solidFill>
                  <a:prstClr val="black"/>
                </a:solidFill>
                <a:cs typeface="Meiryo UI" panose="020B0604030504040204" pitchFamily="50" charset="-128"/>
              </a:rPr>
              <a:t>：バリューチェーン外での緩和（任意）</a:t>
            </a:r>
            <a:endParaRPr lang="en-US" altLang="ja-JP" sz="1600">
              <a:solidFill>
                <a:prstClr val="black"/>
              </a:solidFill>
              <a:cs typeface="Meiryo UI" panose="020B0604030504040204" pitchFamily="50" charset="-128"/>
            </a:endParaRPr>
          </a:p>
        </p:txBody>
      </p:sp>
      <p:sp>
        <p:nvSpPr>
          <p:cNvPr id="125" name="テキスト ボックス 14"/>
          <p:cNvSpPr txBox="1"/>
          <p:nvPr/>
        </p:nvSpPr>
        <p:spPr>
          <a:xfrm>
            <a:off x="5351846" y="6469851"/>
            <a:ext cx="1569982" cy="584775"/>
          </a:xfrm>
          <a:prstGeom prst="rect">
            <a:avLst/>
          </a:prstGeom>
          <a:solidFill>
            <a:schemeClr val="bg1"/>
          </a:solidFill>
          <a:ln>
            <a:noFill/>
          </a:ln>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r>
              <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Neutralization</a:t>
            </a:r>
          </a:p>
          <a:p>
            <a:r>
              <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BVCM</a:t>
            </a:r>
          </a:p>
        </p:txBody>
      </p:sp>
      <p:cxnSp>
        <p:nvCxnSpPr>
          <p:cNvPr id="128" name="直線コネクタ 127"/>
          <p:cNvCxnSpPr>
            <a:stCxn id="125" idx="0"/>
            <a:endCxn id="124" idx="2"/>
          </p:cNvCxnSpPr>
          <p:nvPr/>
        </p:nvCxnSpPr>
        <p:spPr>
          <a:xfrm flipV="1">
            <a:off x="6136837" y="6221888"/>
            <a:ext cx="385615" cy="247963"/>
          </a:xfrm>
          <a:prstGeom prst="line">
            <a:avLst/>
          </a:prstGeom>
          <a:noFill/>
          <a:ln w="9525" cap="flat" cmpd="sng" algn="ctr">
            <a:solidFill>
              <a:sysClr val="windowText" lastClr="000000">
                <a:shade val="95000"/>
                <a:satMod val="105000"/>
              </a:sysClr>
            </a:solidFill>
            <a:prstDash val="solid"/>
          </a:ln>
          <a:effectLst/>
        </p:spPr>
      </p:cxnSp>
      <p:cxnSp>
        <p:nvCxnSpPr>
          <p:cNvPr id="129" name="直線コネクタ 128"/>
          <p:cNvCxnSpPr>
            <a:endCxn id="92" idx="4"/>
          </p:cNvCxnSpPr>
          <p:nvPr/>
        </p:nvCxnSpPr>
        <p:spPr>
          <a:xfrm flipH="1" flipV="1">
            <a:off x="4920550" y="6824964"/>
            <a:ext cx="428139" cy="88312"/>
          </a:xfrm>
          <a:prstGeom prst="line">
            <a:avLst/>
          </a:prstGeom>
          <a:noFill/>
          <a:ln w="9525" cap="flat" cmpd="sng" algn="ctr">
            <a:solidFill>
              <a:sysClr val="windowText" lastClr="000000">
                <a:shade val="95000"/>
                <a:satMod val="105000"/>
              </a:sysClr>
            </a:solidFill>
            <a:prstDash val="solid"/>
          </a:ln>
          <a:effectLst/>
        </p:spPr>
      </p:cxnSp>
      <p:sp>
        <p:nvSpPr>
          <p:cNvPr id="130" name="テキスト ボックス 129"/>
          <p:cNvSpPr txBox="1"/>
          <p:nvPr/>
        </p:nvSpPr>
        <p:spPr>
          <a:xfrm>
            <a:off x="1439212" y="6508721"/>
            <a:ext cx="3481338" cy="307777"/>
          </a:xfrm>
          <a:prstGeom prst="rect">
            <a:avLst/>
          </a:prstGeom>
          <a:noFill/>
        </p:spPr>
        <p:txBody>
          <a:bodyPr wrap="none" rtlCol="0">
            <a:spAutoFit/>
          </a:bodyPr>
          <a:lstStyle/>
          <a:p>
            <a:r>
              <a:rPr lang="en-US" altLang="ja-JP" sz="1400">
                <a:solidFill>
                  <a:prstClr val="black"/>
                </a:solidFill>
                <a:cs typeface="Meiryo UI" panose="020B0604030504040204" pitchFamily="50" charset="-128"/>
              </a:rPr>
              <a:t>BVCM(Beyond value chain mitigation)</a:t>
            </a:r>
            <a:endParaRPr lang="ja-JP" altLang="en-US" sz="1400">
              <a:solidFill>
                <a:prstClr val="black"/>
              </a:solidFill>
              <a:cs typeface="Meiryo UI" panose="020B0604030504040204" pitchFamily="50" charset="-128"/>
            </a:endParaRPr>
          </a:p>
        </p:txBody>
      </p:sp>
      <p:sp>
        <p:nvSpPr>
          <p:cNvPr id="131" name="テキスト ボックス 130"/>
          <p:cNvSpPr txBox="1"/>
          <p:nvPr/>
        </p:nvSpPr>
        <p:spPr>
          <a:xfrm>
            <a:off x="5989204" y="5909612"/>
            <a:ext cx="1218027" cy="276999"/>
          </a:xfrm>
          <a:prstGeom prst="rect">
            <a:avLst/>
          </a:prstGeom>
          <a:noFill/>
        </p:spPr>
        <p:txBody>
          <a:bodyPr wrap="none" rtlCol="0">
            <a:spAutoFit/>
          </a:bodyPr>
          <a:lstStyle/>
          <a:p>
            <a:pPr algn="ctr"/>
            <a:r>
              <a:rPr lang="en-US" altLang="ja-JP" sz="1200">
                <a:solidFill>
                  <a:prstClr val="black"/>
                </a:solidFill>
                <a:cs typeface="Meiryo UI" panose="020B0604030504040204" pitchFamily="50" charset="-128"/>
              </a:rPr>
              <a:t>Neutralization</a:t>
            </a:r>
          </a:p>
        </p:txBody>
      </p:sp>
      <p:sp>
        <p:nvSpPr>
          <p:cNvPr id="132" name="テキスト ボックス 131"/>
          <p:cNvSpPr txBox="1"/>
          <p:nvPr/>
        </p:nvSpPr>
        <p:spPr>
          <a:xfrm>
            <a:off x="7054843" y="5880880"/>
            <a:ext cx="902811" cy="338554"/>
          </a:xfrm>
          <a:prstGeom prst="rect">
            <a:avLst/>
          </a:prstGeom>
          <a:noFill/>
        </p:spPr>
        <p:txBody>
          <a:bodyPr wrap="none" rtlCol="0">
            <a:spAutoFit/>
          </a:bodyPr>
          <a:lstStyle/>
          <a:p>
            <a:r>
              <a:rPr lang="en-US" altLang="ja-JP" sz="1600">
                <a:solidFill>
                  <a:prstClr val="black"/>
                </a:solidFill>
                <a:cs typeface="Meiryo UI" panose="020B0604030504040204" pitchFamily="50" charset="-128"/>
              </a:rPr>
              <a:t>2050</a:t>
            </a:r>
            <a:r>
              <a:rPr lang="ja-JP" altLang="en-US" sz="1600">
                <a:solidFill>
                  <a:prstClr val="black"/>
                </a:solidFill>
                <a:cs typeface="Meiryo UI" panose="020B0604030504040204" pitchFamily="50" charset="-128"/>
              </a:rPr>
              <a:t>年</a:t>
            </a:r>
          </a:p>
        </p:txBody>
      </p:sp>
      <p:sp>
        <p:nvSpPr>
          <p:cNvPr id="126" name="正方形/長方形 125"/>
          <p:cNvSpPr/>
          <p:nvPr/>
        </p:nvSpPr>
        <p:spPr bwMode="auto">
          <a:xfrm>
            <a:off x="5348689" y="6469851"/>
            <a:ext cx="4959733" cy="584775"/>
          </a:xfrm>
          <a:prstGeom prst="rect">
            <a:avLst/>
          </a:prstGeom>
          <a:noFill/>
          <a:ln w="28575" cap="flat" cmpd="sng" algn="ctr">
            <a:solidFill>
              <a:srgbClr val="F79646"/>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algn="ctr">
              <a:defRPr/>
            </a:pPr>
            <a:endParaRPr lang="ja-JP" altLang="en-US" sz="1400">
              <a:solidFill>
                <a:prstClr val="black"/>
              </a:solidFill>
              <a:latin typeface="Arial" charset="0"/>
              <a:ea typeface="HGPｺﾞｼｯｸM" pitchFamily="50" charset="-128"/>
            </a:endParaRPr>
          </a:p>
        </p:txBody>
      </p:sp>
      <p:sp>
        <p:nvSpPr>
          <p:cNvPr id="5" name="テキスト ボックス 4">
            <a:extLst>
              <a:ext uri="{FF2B5EF4-FFF2-40B4-BE49-F238E27FC236}">
                <a16:creationId xmlns:a16="http://schemas.microsoft.com/office/drawing/2014/main" id="{B1D90FDB-6DD3-3D60-C764-F800B4ECEF92}"/>
              </a:ext>
            </a:extLst>
          </p:cNvPr>
          <p:cNvSpPr txBox="1">
            <a:spLocks noChangeArrowheads="1"/>
          </p:cNvSpPr>
          <p:nvPr/>
        </p:nvSpPr>
        <p:spPr bwMode="auto">
          <a:xfrm>
            <a:off x="577529" y="7328843"/>
            <a:ext cx="9536755" cy="230832"/>
          </a:xfrm>
          <a:prstGeom prst="rect">
            <a:avLst/>
          </a:prstGeom>
          <a:noFill/>
          <a:ln>
            <a:noFill/>
          </a:ln>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defTabSz="844083" eaLnBrk="1" fontAlgn="auto" hangingPunct="1">
              <a:lnSpc>
                <a:spcPct val="100000"/>
              </a:lnSpc>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 SBTi Corporate Net-Zero Standard </a:t>
            </a:r>
            <a:r>
              <a:rPr kumimoji="0" lang="en-US" altLang="ja-JP" sz="900" kern="0" dirty="0">
                <a:solidFill>
                  <a:prstClr val="black"/>
                </a:solidFill>
                <a:latin typeface="Segoe UI"/>
              </a:rPr>
              <a:t>Version </a:t>
            </a:r>
            <a:r>
              <a:rPr kumimoji="0" lang="en-US" altLang="ja-JP" sz="900" kern="0" dirty="0">
                <a:solidFill>
                  <a:prstClr val="black"/>
                </a:solidFill>
                <a:latin typeface="Segoe UI"/>
                <a:ea typeface="Meiryo UI"/>
              </a:rPr>
              <a:t>1.3.1 </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https://files.sciencebasedtargets.org/production/files/Net-Zero-Standard.pdf</a:t>
            </a:r>
            <a:r>
              <a:rPr lang="ja-JP" altLang="en-US" sz="900" dirty="0">
                <a:solidFill>
                  <a:srgbClr val="000000"/>
                </a:solidFill>
                <a:latin typeface="Meiryo UI" pitchFamily="50" charset="-128"/>
                <a:ea typeface="Meiryo UI" pitchFamily="50" charset="-128"/>
                <a:cs typeface="Meiryo UI" pitchFamily="50" charset="-128"/>
              </a:rPr>
              <a:t>）</a:t>
            </a:r>
            <a:r>
              <a:rPr lang="ja-JP" altLang="en-US" sz="900" dirty="0">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425392409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9BA36-E6AD-F5F5-FDA1-C8FF2BA06F9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F805234-23B7-816E-C5B5-D48FEF83D960}"/>
              </a:ext>
            </a:extLst>
          </p:cNvPr>
          <p:cNvSpPr>
            <a:spLocks noGrp="1"/>
          </p:cNvSpPr>
          <p:nvPr>
            <p:ph type="title"/>
          </p:nvPr>
        </p:nvSpPr>
        <p:spPr/>
        <p:txBody>
          <a:bodyPr/>
          <a:lstStyle/>
          <a:p>
            <a:r>
              <a:rPr lang="en-US" altLang="ja-JP"/>
              <a:t>SBT Net-Zero</a:t>
            </a:r>
            <a:r>
              <a:rPr lang="ja-JP" altLang="en-US"/>
              <a:t>の目標設定手法 </a:t>
            </a:r>
            <a:endParaRPr kumimoji="1" lang="ja-JP" altLang="en-US"/>
          </a:p>
        </p:txBody>
      </p:sp>
      <p:sp>
        <p:nvSpPr>
          <p:cNvPr id="3" name="コンテンツ プレースホルダー 2">
            <a:extLst>
              <a:ext uri="{FF2B5EF4-FFF2-40B4-BE49-F238E27FC236}">
                <a16:creationId xmlns:a16="http://schemas.microsoft.com/office/drawing/2014/main" id="{EE882B0E-C574-9AD3-E622-A5906A122758}"/>
              </a:ext>
            </a:extLst>
          </p:cNvPr>
          <p:cNvSpPr>
            <a:spLocks noGrp="1"/>
          </p:cNvSpPr>
          <p:nvPr>
            <p:ph sz="quarter" idx="12"/>
          </p:nvPr>
        </p:nvSpPr>
        <p:spPr>
          <a:xfrm>
            <a:off x="161925" y="1110920"/>
            <a:ext cx="10367963" cy="958106"/>
          </a:xfrm>
        </p:spPr>
        <p:txBody>
          <a:bodyPr/>
          <a:lstStyle/>
          <a:p>
            <a:r>
              <a:rPr lang="ja-JP" altLang="en-US"/>
              <a:t>短期</a:t>
            </a:r>
            <a:r>
              <a:rPr lang="en-US" altLang="ja-JP"/>
              <a:t>SBT</a:t>
            </a:r>
            <a:r>
              <a:rPr lang="ja-JP" altLang="en-US"/>
              <a:t>と長期</a:t>
            </a:r>
            <a:r>
              <a:rPr lang="en-US" altLang="ja-JP"/>
              <a:t>SBT</a:t>
            </a:r>
            <a:r>
              <a:rPr lang="ja-JP" altLang="en-US"/>
              <a:t>の目標設定手法は下表の通り。</a:t>
            </a:r>
            <a:endParaRPr lang="en-US" altLang="ja-JP"/>
          </a:p>
          <a:p>
            <a:r>
              <a:rPr lang="ja-JP" altLang="en-US"/>
              <a:t>なお、短期</a:t>
            </a:r>
            <a:r>
              <a:rPr lang="en-US" altLang="ja-JP"/>
              <a:t>SBT</a:t>
            </a:r>
            <a:r>
              <a:rPr lang="ja-JP" altLang="en-US"/>
              <a:t>と長期</a:t>
            </a:r>
            <a:r>
              <a:rPr lang="en-US" altLang="ja-JP"/>
              <a:t>SBT</a:t>
            </a:r>
            <a:r>
              <a:rPr lang="ja-JP" altLang="en-US"/>
              <a:t>のいずれも、</a:t>
            </a:r>
            <a:r>
              <a:rPr lang="en-US" altLang="ja-JP"/>
              <a:t>BVCM</a:t>
            </a:r>
            <a:r>
              <a:rPr lang="ja-JP" altLang="en-US"/>
              <a:t>や</a:t>
            </a:r>
            <a:r>
              <a:rPr lang="en-US" altLang="ja-JP"/>
              <a:t>Neutralization</a:t>
            </a:r>
            <a:r>
              <a:rPr lang="en-US" altLang="ja-JP" baseline="30000"/>
              <a:t>※1</a:t>
            </a:r>
            <a:r>
              <a:rPr lang="ja-JP" altLang="en-US"/>
              <a:t>で達成することは認められていない。</a:t>
            </a:r>
          </a:p>
        </p:txBody>
      </p:sp>
      <p:graphicFrame>
        <p:nvGraphicFramePr>
          <p:cNvPr id="51" name="表 50">
            <a:extLst>
              <a:ext uri="{FF2B5EF4-FFF2-40B4-BE49-F238E27FC236}">
                <a16:creationId xmlns:a16="http://schemas.microsoft.com/office/drawing/2014/main" id="{4C423F9F-5669-222E-B9FD-0AEB469AAAD2}"/>
              </a:ext>
            </a:extLst>
          </p:cNvPr>
          <p:cNvGraphicFramePr>
            <a:graphicFrameLocks noGrp="1"/>
          </p:cNvGraphicFramePr>
          <p:nvPr>
            <p:extLst>
              <p:ext uri="{D42A27DB-BD31-4B8C-83A1-F6EECF244321}">
                <p14:modId xmlns:p14="http://schemas.microsoft.com/office/powerpoint/2010/main" val="2612892949"/>
              </p:ext>
            </p:extLst>
          </p:nvPr>
        </p:nvGraphicFramePr>
        <p:xfrm>
          <a:off x="305906" y="2218652"/>
          <a:ext cx="10080000" cy="4746281"/>
        </p:xfrm>
        <a:graphic>
          <a:graphicData uri="http://schemas.openxmlformats.org/drawingml/2006/table">
            <a:tbl>
              <a:tblPr firstRow="1" bandRow="1"/>
              <a:tblGrid>
                <a:gridCol w="1080000">
                  <a:extLst>
                    <a:ext uri="{9D8B030D-6E8A-4147-A177-3AD203B41FA5}">
                      <a16:colId xmlns:a16="http://schemas.microsoft.com/office/drawing/2014/main" val="20000"/>
                    </a:ext>
                  </a:extLst>
                </a:gridCol>
                <a:gridCol w="3600000">
                  <a:extLst>
                    <a:ext uri="{9D8B030D-6E8A-4147-A177-3AD203B41FA5}">
                      <a16:colId xmlns:a16="http://schemas.microsoft.com/office/drawing/2014/main" val="20001"/>
                    </a:ext>
                  </a:extLst>
                </a:gridCol>
                <a:gridCol w="3600000">
                  <a:extLst>
                    <a:ext uri="{9D8B030D-6E8A-4147-A177-3AD203B41FA5}">
                      <a16:colId xmlns:a16="http://schemas.microsoft.com/office/drawing/2014/main" val="20002"/>
                    </a:ext>
                  </a:extLst>
                </a:gridCol>
                <a:gridCol w="1800000">
                  <a:extLst>
                    <a:ext uri="{9D8B030D-6E8A-4147-A177-3AD203B41FA5}">
                      <a16:colId xmlns:a16="http://schemas.microsoft.com/office/drawing/2014/main" val="20003"/>
                    </a:ext>
                  </a:extLst>
                </a:gridCol>
              </a:tblGrid>
              <a:tr h="283722">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endParaRPr kumimoji="1" lang="ja-JP" altLang="en-US" sz="1400" b="1">
                        <a:solidFill>
                          <a:schemeClr val="bg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1400" b="1">
                          <a:solidFill>
                            <a:schemeClr val="bg1"/>
                          </a:solidFill>
                          <a:latin typeface="+mn-ea"/>
                          <a:ea typeface="+mn-ea"/>
                        </a:rPr>
                        <a:t>短期</a:t>
                      </a:r>
                      <a:r>
                        <a:rPr kumimoji="1" lang="en-US" altLang="ja-JP" sz="1400" b="1">
                          <a:solidFill>
                            <a:schemeClr val="bg1"/>
                          </a:solidFill>
                          <a:latin typeface="+mn-ea"/>
                          <a:ea typeface="+mn-ea"/>
                        </a:rPr>
                        <a:t>SBT</a:t>
                      </a:r>
                      <a:endParaRPr kumimoji="1" lang="ja-JP" altLang="en-US" sz="1400" b="1">
                        <a:solidFill>
                          <a:schemeClr val="bg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1400" b="1" baseline="0">
                          <a:solidFill>
                            <a:schemeClr val="bg1"/>
                          </a:solidFill>
                          <a:latin typeface="+mn-ea"/>
                          <a:ea typeface="+mn-ea"/>
                        </a:rPr>
                        <a:t>長期</a:t>
                      </a:r>
                      <a:r>
                        <a:rPr kumimoji="1" lang="en-US" altLang="ja-JP" sz="1400" b="1" baseline="0">
                          <a:solidFill>
                            <a:schemeClr val="bg1"/>
                          </a:solidFill>
                          <a:latin typeface="+mn-ea"/>
                          <a:ea typeface="+mn-ea"/>
                        </a:rPr>
                        <a:t>SBT</a:t>
                      </a:r>
                      <a:endParaRPr kumimoji="1" lang="ja-JP" altLang="en-US" sz="1400" b="1">
                        <a:solidFill>
                          <a:schemeClr val="bg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a:r>
                        <a:rPr kumimoji="1" lang="ja-JP" altLang="en-US" sz="1400" b="1">
                          <a:solidFill>
                            <a:schemeClr val="bg1"/>
                          </a:solidFill>
                          <a:latin typeface="+mn-ea"/>
                          <a:ea typeface="+mn-ea"/>
                        </a:rPr>
                        <a:t>対象範囲</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936281">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400" b="0">
                          <a:solidFill>
                            <a:schemeClr val="tx1"/>
                          </a:solidFill>
                          <a:latin typeface="+mn-ea"/>
                          <a:ea typeface="+mn-ea"/>
                        </a:rPr>
                        <a:t>総量削減</a:t>
                      </a:r>
                      <a:endParaRPr kumimoji="1" lang="en-US" altLang="ja-JP" sz="1400" b="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buFont typeface="Arial" panose="020B0604020202020204" pitchFamily="34" charset="0"/>
                        <a:buNone/>
                      </a:pPr>
                      <a:r>
                        <a:rPr kumimoji="1" lang="ja-JP" altLang="en-US" sz="1200" b="0" kern="1200">
                          <a:solidFill>
                            <a:schemeClr val="tx1"/>
                          </a:solidFill>
                          <a:latin typeface="+mn-ea"/>
                          <a:ea typeface="Meiryo UI"/>
                          <a:cs typeface="+mn-cs"/>
                        </a:rPr>
                        <a:t>セクター共通の削減経路は以下の通り</a:t>
                      </a:r>
                      <a:endParaRPr kumimoji="1" lang="en-US" altLang="ja-JP" sz="1200" b="0" kern="1200">
                        <a:solidFill>
                          <a:schemeClr val="tx1"/>
                        </a:solidFill>
                        <a:latin typeface="+mn-ea"/>
                        <a:ea typeface="Meiryo UI"/>
                        <a:cs typeface="+mn-cs"/>
                      </a:endParaRPr>
                    </a:p>
                    <a:p>
                      <a:pPr marL="180000" indent="-180000">
                        <a:buFont typeface="Arial" panose="020B0604020202020204" pitchFamily="34" charset="0"/>
                        <a:buChar char="•"/>
                      </a:pPr>
                      <a:r>
                        <a:rPr kumimoji="1" lang="en-US" altLang="ja-JP" sz="1200" b="0" kern="1200">
                          <a:solidFill>
                            <a:srgbClr val="FF0000"/>
                          </a:solidFill>
                          <a:latin typeface="+mn-ea"/>
                          <a:ea typeface="Meiryo UI"/>
                          <a:cs typeface="+mn-cs"/>
                        </a:rPr>
                        <a:t>Scope1+2</a:t>
                      </a:r>
                      <a:r>
                        <a:rPr kumimoji="1" lang="ja-JP" altLang="en-US" sz="1200" b="0" kern="1200">
                          <a:solidFill>
                            <a:srgbClr val="FF0000"/>
                          </a:solidFill>
                          <a:latin typeface="+mn-ea"/>
                          <a:ea typeface="Meiryo UI"/>
                          <a:cs typeface="+mn-cs"/>
                        </a:rPr>
                        <a:t>：</a:t>
                      </a:r>
                      <a:r>
                        <a:rPr kumimoji="1" lang="en-US" altLang="ja-JP" sz="1200" b="0" kern="1200">
                          <a:solidFill>
                            <a:srgbClr val="FF0000"/>
                          </a:solidFill>
                          <a:latin typeface="+mn-ea"/>
                          <a:ea typeface="Meiryo UI"/>
                          <a:cs typeface="+mn-cs"/>
                        </a:rPr>
                        <a:t>4.2%/</a:t>
                      </a:r>
                      <a:r>
                        <a:rPr kumimoji="1" lang="ja-JP" altLang="en-US" sz="1200" b="0" kern="1200">
                          <a:solidFill>
                            <a:srgbClr val="FF0000"/>
                          </a:solidFill>
                          <a:latin typeface="+mn-ea"/>
                          <a:ea typeface="Meiryo UI"/>
                          <a:cs typeface="+mn-cs"/>
                        </a:rPr>
                        <a:t>年削減</a:t>
                      </a:r>
                    </a:p>
                    <a:p>
                      <a:pPr marL="180000" indent="-180000">
                        <a:buFont typeface="Arial" panose="020B0604020202020204" pitchFamily="34" charset="0"/>
                        <a:buChar char="•"/>
                      </a:pPr>
                      <a:r>
                        <a:rPr kumimoji="1" lang="en-US" altLang="ja-JP" sz="1200" b="0" kern="1200">
                          <a:solidFill>
                            <a:srgbClr val="FF0000"/>
                          </a:solidFill>
                          <a:latin typeface="+mn-ea"/>
                          <a:ea typeface="Meiryo UI"/>
                          <a:cs typeface="+mn-cs"/>
                        </a:rPr>
                        <a:t>Scope3</a:t>
                      </a:r>
                      <a:r>
                        <a:rPr kumimoji="1" lang="ja-JP" altLang="en-US" sz="1200" b="0" kern="1200">
                          <a:solidFill>
                            <a:srgbClr val="FF0000"/>
                          </a:solidFill>
                          <a:latin typeface="+mn-ea"/>
                          <a:ea typeface="Meiryo UI"/>
                          <a:cs typeface="+mn-cs"/>
                        </a:rPr>
                        <a:t>：</a:t>
                      </a:r>
                      <a:r>
                        <a:rPr kumimoji="1" lang="en-US" altLang="ja-JP" sz="1200" b="0" kern="1200">
                          <a:solidFill>
                            <a:srgbClr val="FF0000"/>
                          </a:solidFill>
                          <a:latin typeface="+mn-ea"/>
                          <a:ea typeface="Meiryo UI"/>
                          <a:cs typeface="+mn-cs"/>
                        </a:rPr>
                        <a:t>2.5%/</a:t>
                      </a:r>
                      <a:r>
                        <a:rPr kumimoji="1" lang="ja-JP" altLang="en-US" sz="1200" b="0" kern="1200">
                          <a:solidFill>
                            <a:srgbClr val="FF0000"/>
                          </a:solidFill>
                          <a:latin typeface="+mn-ea"/>
                          <a:ea typeface="Meiryo UI"/>
                          <a:cs typeface="+mn-cs"/>
                        </a:rPr>
                        <a:t>年削減</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kumimoji="1" lang="ja-JP" altLang="en-US" sz="1200" b="0" kern="1200">
                          <a:solidFill>
                            <a:schemeClr val="tx1"/>
                          </a:solidFill>
                          <a:latin typeface="+mn-ea"/>
                          <a:ea typeface="+mn-ea"/>
                          <a:cs typeface="+mn-cs"/>
                        </a:rPr>
                        <a:t>セクター共通の削減経路</a:t>
                      </a:r>
                      <a:endParaRPr kumimoji="1" lang="en-US" altLang="ja-JP" sz="1200" b="0" kern="1200">
                        <a:solidFill>
                          <a:schemeClr val="tx1"/>
                        </a:solidFill>
                        <a:latin typeface="+mn-ea"/>
                        <a:ea typeface="+mn-ea"/>
                        <a:cs typeface="+mn-cs"/>
                      </a:endParaRPr>
                    </a:p>
                    <a:p>
                      <a:pPr marL="180000" indent="-180000">
                        <a:buFont typeface="Arial" panose="020B0604020202020204" pitchFamily="34" charset="0"/>
                        <a:buChar char="•"/>
                      </a:pPr>
                      <a:r>
                        <a:rPr kumimoji="1" lang="en-US" altLang="ja-JP" sz="1200" b="0">
                          <a:solidFill>
                            <a:srgbClr val="FF0000"/>
                          </a:solidFill>
                          <a:latin typeface="+mn-ea"/>
                          <a:ea typeface="+mn-ea"/>
                        </a:rPr>
                        <a:t>Scope1+2+3</a:t>
                      </a:r>
                      <a:r>
                        <a:rPr kumimoji="1" lang="ja-JP" altLang="en-US" sz="1200" b="0">
                          <a:solidFill>
                            <a:srgbClr val="FF0000"/>
                          </a:solidFill>
                          <a:latin typeface="+mn-ea"/>
                          <a:ea typeface="+mn-ea"/>
                        </a:rPr>
                        <a:t>：</a:t>
                      </a:r>
                      <a:r>
                        <a:rPr kumimoji="1" lang="en-US" altLang="ja-JP" sz="1200" b="0">
                          <a:solidFill>
                            <a:srgbClr val="FF0000"/>
                          </a:solidFill>
                          <a:latin typeface="+mn-ea"/>
                          <a:ea typeface="+mn-ea"/>
                        </a:rPr>
                        <a:t>90%</a:t>
                      </a:r>
                      <a:r>
                        <a:rPr kumimoji="1" lang="ja-JP" altLang="en-US" sz="1200" b="0">
                          <a:solidFill>
                            <a:srgbClr val="FF0000"/>
                          </a:solidFill>
                          <a:latin typeface="+mn-ea"/>
                          <a:ea typeface="+mn-ea"/>
                        </a:rPr>
                        <a:t>削減</a:t>
                      </a:r>
                      <a:endParaRPr kumimoji="1" lang="en-US" altLang="ja-JP" sz="1200" b="0">
                        <a:solidFill>
                          <a:schemeClr val="tx1"/>
                        </a:solidFill>
                        <a:latin typeface="+mn-ea"/>
                        <a:ea typeface="+mn-ea"/>
                      </a:endParaRPr>
                    </a:p>
                    <a:p>
                      <a:pPr marL="0" indent="0">
                        <a:buFont typeface="Arial" panose="020B0604020202020204" pitchFamily="34" charset="0"/>
                        <a:buNone/>
                      </a:pPr>
                      <a:r>
                        <a:rPr kumimoji="1" lang="ja-JP" altLang="en-US" sz="1200" b="0">
                          <a:solidFill>
                            <a:schemeClr val="tx1"/>
                          </a:solidFill>
                          <a:latin typeface="+mn-ea"/>
                          <a:ea typeface="+mn-ea"/>
                        </a:rPr>
                        <a:t>セクター固有の削減経路</a:t>
                      </a:r>
                      <a:endParaRPr kumimoji="1" lang="en-US" altLang="ja-JP" sz="1200" b="0">
                        <a:solidFill>
                          <a:schemeClr val="tx1"/>
                        </a:solidFill>
                        <a:latin typeface="+mn-ea"/>
                        <a:ea typeface="+mn-ea"/>
                      </a:endParaRPr>
                    </a:p>
                    <a:p>
                      <a:pPr marL="171450" indent="-171450">
                        <a:buFont typeface="Arial" panose="020B0604020202020204" pitchFamily="34" charset="0"/>
                        <a:buChar char="•"/>
                      </a:pPr>
                      <a:r>
                        <a:rPr kumimoji="1" lang="ja-JP" altLang="en-US" sz="1200" b="0">
                          <a:solidFill>
                            <a:srgbClr val="FF0000"/>
                          </a:solidFill>
                          <a:latin typeface="+mn-ea"/>
                          <a:ea typeface="+mn-ea"/>
                        </a:rPr>
                        <a:t>農業：</a:t>
                      </a:r>
                      <a:r>
                        <a:rPr kumimoji="1" lang="en-US" altLang="ja-JP" sz="1200" b="0">
                          <a:solidFill>
                            <a:srgbClr val="FF0000"/>
                          </a:solidFill>
                          <a:latin typeface="+mn-ea"/>
                          <a:ea typeface="+mn-ea"/>
                        </a:rPr>
                        <a:t>72</a:t>
                      </a:r>
                      <a:r>
                        <a:rPr kumimoji="1" lang="ja-JP" altLang="en-US" sz="1200" b="0">
                          <a:solidFill>
                            <a:srgbClr val="FF0000"/>
                          </a:solidFill>
                          <a:latin typeface="+mn-ea"/>
                          <a:ea typeface="+mn-ea"/>
                        </a:rPr>
                        <a:t>％削減</a:t>
                      </a:r>
                      <a:endParaRPr kumimoji="1" lang="en-US" altLang="ja-JP" sz="1200" b="0">
                        <a:solidFill>
                          <a:srgbClr val="FF0000"/>
                        </a:solidFill>
                        <a:latin typeface="+mn-ea"/>
                        <a:ea typeface="+mn-ea"/>
                      </a:endParaRPr>
                    </a:p>
                    <a:p>
                      <a:pPr marL="171450" indent="-171450">
                        <a:buFont typeface="Arial" panose="020B0604020202020204" pitchFamily="34" charset="0"/>
                        <a:buChar char="•"/>
                      </a:pPr>
                      <a:r>
                        <a:rPr kumimoji="1" lang="ja-JP" altLang="en-US" sz="1200" b="0">
                          <a:solidFill>
                            <a:srgbClr val="FF0000"/>
                          </a:solidFill>
                          <a:latin typeface="+mn-ea"/>
                          <a:ea typeface="+mn-ea"/>
                        </a:rPr>
                        <a:t>電力・セメント・鉄鋼・建築：少なくとも</a:t>
                      </a:r>
                      <a:r>
                        <a:rPr kumimoji="1" lang="en-US" altLang="ja-JP" sz="1200" b="0">
                          <a:solidFill>
                            <a:srgbClr val="FF0000"/>
                          </a:solidFill>
                          <a:latin typeface="+mn-ea"/>
                          <a:ea typeface="+mn-ea"/>
                        </a:rPr>
                        <a:t>90</a:t>
                      </a:r>
                      <a:r>
                        <a:rPr kumimoji="1" lang="ja-JP" altLang="en-US" sz="1200" b="0">
                          <a:solidFill>
                            <a:srgbClr val="FF0000"/>
                          </a:solidFill>
                          <a:latin typeface="+mn-ea"/>
                          <a:ea typeface="+mn-ea"/>
                        </a:rPr>
                        <a:t>％削減</a:t>
                      </a:r>
                      <a:endParaRPr kumimoji="1" lang="en-US" altLang="ja-JP" sz="1200" b="0">
                        <a:solidFill>
                          <a:srgbClr val="FF0000"/>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kumimoji="1" lang="en-US" altLang="ja-JP" sz="1200" b="0">
                          <a:solidFill>
                            <a:schemeClr val="tx1"/>
                          </a:solidFill>
                          <a:latin typeface="+mn-ea"/>
                          <a:ea typeface="+mn-ea"/>
                        </a:rPr>
                        <a:t>Scope1,2,3</a:t>
                      </a:r>
                    </a:p>
                    <a:p>
                      <a:pPr marL="0" indent="0">
                        <a:buFont typeface="Arial" panose="020B0604020202020204" pitchFamily="34" charset="0"/>
                        <a:buNone/>
                      </a:pPr>
                      <a:r>
                        <a:rPr kumimoji="1" lang="en-US" altLang="ja-JP" sz="1200" b="0">
                          <a:solidFill>
                            <a:schemeClr val="tx1"/>
                          </a:solidFill>
                          <a:latin typeface="+mn-ea"/>
                          <a:ea typeface="+mn-ea"/>
                        </a:rPr>
                        <a:t>※</a:t>
                      </a:r>
                      <a:r>
                        <a:rPr kumimoji="1" lang="ja-JP" altLang="en-US" sz="1200" b="0">
                          <a:solidFill>
                            <a:schemeClr val="tx1"/>
                          </a:solidFill>
                          <a:latin typeface="+mn-ea"/>
                          <a:ea typeface="+mn-ea"/>
                        </a:rPr>
                        <a:t>デフォルトの選択肢</a:t>
                      </a:r>
                      <a:endParaRPr kumimoji="1" lang="en-US" altLang="ja-JP" sz="1200" b="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66048">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400" b="0">
                          <a:solidFill>
                            <a:schemeClr val="tx1"/>
                          </a:solidFill>
                          <a:latin typeface="+mn-ea"/>
                          <a:ea typeface="+mn-ea"/>
                        </a:rPr>
                        <a:t>セクター別</a:t>
                      </a:r>
                      <a:endParaRPr kumimoji="1" lang="en-US" altLang="ja-JP" sz="1400" b="0">
                        <a:solidFill>
                          <a:schemeClr val="tx1"/>
                        </a:solidFill>
                        <a:latin typeface="+mn-ea"/>
                        <a:ea typeface="+mn-ea"/>
                      </a:endParaRPr>
                    </a:p>
                    <a:p>
                      <a:pPr algn="ctr"/>
                      <a:r>
                        <a:rPr kumimoji="1" lang="ja-JP" altLang="en-US" sz="1400" b="0">
                          <a:solidFill>
                            <a:schemeClr val="tx1"/>
                          </a:solidFill>
                          <a:latin typeface="+mn-ea"/>
                          <a:ea typeface="+mn-ea"/>
                        </a:rPr>
                        <a:t>原単位</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en-US" altLang="ja-JP" sz="1200" b="0">
                          <a:solidFill>
                            <a:schemeClr val="tx1"/>
                          </a:solidFill>
                          <a:latin typeface="+mn-ea"/>
                          <a:ea typeface="+mn-ea"/>
                        </a:rPr>
                        <a:t>SDA</a:t>
                      </a:r>
                      <a:r>
                        <a:rPr kumimoji="1" lang="en-US" altLang="ja-JP" sz="1200" b="0" baseline="30000">
                          <a:solidFill>
                            <a:schemeClr val="tx1"/>
                          </a:solidFill>
                          <a:latin typeface="+mn-ea"/>
                          <a:ea typeface="+mn-ea"/>
                        </a:rPr>
                        <a:t>※2</a:t>
                      </a:r>
                      <a:r>
                        <a:rPr kumimoji="1" lang="ja-JP" altLang="en-US" sz="1200" b="0">
                          <a:solidFill>
                            <a:schemeClr val="tx1"/>
                          </a:solidFill>
                          <a:latin typeface="+mn-ea"/>
                          <a:ea typeface="+mn-ea"/>
                        </a:rPr>
                        <a:t>の計算式により、初期値・目標年・予測生産量成長率に基づき最小削減目標を算出</a:t>
                      </a:r>
                      <a:endParaRPr kumimoji="1" lang="en-US" altLang="ja-JP" sz="1200" b="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b="0">
                          <a:solidFill>
                            <a:schemeClr val="tx1"/>
                          </a:solidFill>
                          <a:latin typeface="+mn-ea"/>
                          <a:ea typeface="+mn-ea"/>
                        </a:rPr>
                        <a:t>目標年における排出原単位は、セクターの</a:t>
                      </a:r>
                      <a:r>
                        <a:rPr kumimoji="1" lang="en-US" altLang="ja-JP" sz="1200" b="0">
                          <a:solidFill>
                            <a:schemeClr val="tx1"/>
                          </a:solidFill>
                          <a:latin typeface="+mn-ea"/>
                          <a:ea typeface="+mn-ea"/>
                        </a:rPr>
                        <a:t>2050</a:t>
                      </a:r>
                      <a:r>
                        <a:rPr kumimoji="1" lang="ja-JP" altLang="en-US" sz="1200" b="0">
                          <a:solidFill>
                            <a:schemeClr val="tx1"/>
                          </a:solidFill>
                          <a:latin typeface="+mn-ea"/>
                          <a:ea typeface="+mn-ea"/>
                        </a:rPr>
                        <a:t>年（電力・海上輸送セクターは</a:t>
                      </a:r>
                      <a:r>
                        <a:rPr kumimoji="1" lang="en-US" altLang="ja-JP" sz="1200" b="0">
                          <a:solidFill>
                            <a:schemeClr val="tx1"/>
                          </a:solidFill>
                          <a:latin typeface="+mn-ea"/>
                          <a:ea typeface="+mn-ea"/>
                        </a:rPr>
                        <a:t>2040</a:t>
                      </a:r>
                      <a:r>
                        <a:rPr kumimoji="1" lang="ja-JP" altLang="en-US" sz="1200" b="0">
                          <a:solidFill>
                            <a:schemeClr val="tx1"/>
                          </a:solidFill>
                          <a:latin typeface="+mn-ea"/>
                          <a:ea typeface="+mn-ea"/>
                        </a:rPr>
                        <a:t>年）の排出原単位と一致</a:t>
                      </a:r>
                      <a:endParaRPr kumimoji="1" lang="en-US" altLang="ja-JP" sz="1200" b="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200" b="0">
                          <a:solidFill>
                            <a:schemeClr val="tx1"/>
                          </a:solidFill>
                          <a:latin typeface="+mn-ea"/>
                          <a:ea typeface="+mn-ea"/>
                        </a:rPr>
                        <a:t>Scope1,2,3</a:t>
                      </a:r>
                    </a:p>
                    <a:p>
                      <a:r>
                        <a:rPr kumimoji="1" lang="en-US" altLang="ja-JP" sz="1200" b="0">
                          <a:solidFill>
                            <a:schemeClr val="tx1"/>
                          </a:solidFill>
                          <a:latin typeface="+mn-ea"/>
                          <a:ea typeface="+mn-ea"/>
                        </a:rPr>
                        <a:t>※</a:t>
                      </a:r>
                      <a:r>
                        <a:rPr kumimoji="1" lang="ja-JP" altLang="en-US" sz="1200" b="0">
                          <a:solidFill>
                            <a:schemeClr val="tx1"/>
                          </a:solidFill>
                          <a:latin typeface="+mn-ea"/>
                          <a:ea typeface="+mn-ea"/>
                        </a:rPr>
                        <a:t>各セクターのガイダンスに別途記載がある場合はそちらが優先</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95815">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400" b="0">
                          <a:solidFill>
                            <a:schemeClr val="tx1"/>
                          </a:solidFill>
                          <a:latin typeface="+mn-ea"/>
                          <a:ea typeface="+mn-ea"/>
                        </a:rPr>
                        <a:t>再エネ電力</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180000" indent="-180000">
                        <a:buFont typeface="Arial" panose="020B0604020202020204" pitchFamily="34" charset="0"/>
                        <a:buChar char="•"/>
                      </a:pPr>
                      <a:r>
                        <a:rPr kumimoji="1" lang="en-US" altLang="ja-JP" sz="1200" b="0">
                          <a:solidFill>
                            <a:schemeClr val="tx1"/>
                          </a:solidFill>
                          <a:latin typeface="+mn-ea"/>
                          <a:ea typeface="+mn-ea"/>
                        </a:rPr>
                        <a:t>2025</a:t>
                      </a:r>
                      <a:r>
                        <a:rPr kumimoji="1" lang="ja-JP" altLang="en-US" sz="1200" b="0">
                          <a:solidFill>
                            <a:schemeClr val="tx1"/>
                          </a:solidFill>
                          <a:latin typeface="+mn-ea"/>
                          <a:ea typeface="+mn-ea"/>
                        </a:rPr>
                        <a:t>年までに再エネ率</a:t>
                      </a:r>
                      <a:r>
                        <a:rPr kumimoji="1" lang="en-US" altLang="ja-JP" sz="1200" b="0">
                          <a:solidFill>
                            <a:schemeClr val="tx1"/>
                          </a:solidFill>
                          <a:latin typeface="+mn-ea"/>
                          <a:ea typeface="+mn-ea"/>
                        </a:rPr>
                        <a:t>80%</a:t>
                      </a:r>
                      <a:r>
                        <a:rPr kumimoji="1" lang="ja-JP" altLang="en-US" sz="1200" b="0">
                          <a:solidFill>
                            <a:schemeClr val="tx1"/>
                          </a:solidFill>
                          <a:latin typeface="+mn-ea"/>
                          <a:ea typeface="+mn-ea"/>
                        </a:rPr>
                        <a:t>以上</a:t>
                      </a:r>
                      <a:endParaRPr kumimoji="1" lang="en-US" altLang="ja-JP" sz="1200" b="0">
                        <a:solidFill>
                          <a:schemeClr val="tx1"/>
                        </a:solidFill>
                        <a:latin typeface="+mn-ea"/>
                        <a:ea typeface="+mn-ea"/>
                      </a:endParaRPr>
                    </a:p>
                    <a:p>
                      <a:pPr marL="180000" indent="-180000">
                        <a:buFont typeface="Arial" panose="020B0604020202020204" pitchFamily="34" charset="0"/>
                        <a:buChar char="•"/>
                      </a:pPr>
                      <a:r>
                        <a:rPr kumimoji="1" lang="en-US" altLang="ja-JP" sz="1200" b="0">
                          <a:solidFill>
                            <a:schemeClr val="tx1"/>
                          </a:solidFill>
                          <a:latin typeface="+mn-ea"/>
                          <a:ea typeface="+mn-ea"/>
                        </a:rPr>
                        <a:t>2030</a:t>
                      </a:r>
                      <a:r>
                        <a:rPr kumimoji="1" lang="ja-JP" altLang="en-US" sz="1200" b="0">
                          <a:solidFill>
                            <a:schemeClr val="tx1"/>
                          </a:solidFill>
                          <a:latin typeface="+mn-ea"/>
                          <a:ea typeface="+mn-ea"/>
                        </a:rPr>
                        <a:t>年までに再エネ率</a:t>
                      </a:r>
                      <a:r>
                        <a:rPr kumimoji="1" lang="en-US" altLang="ja-JP" sz="1200" b="0">
                          <a:solidFill>
                            <a:schemeClr val="tx1"/>
                          </a:solidFill>
                          <a:latin typeface="+mn-ea"/>
                          <a:ea typeface="+mn-ea"/>
                        </a:rPr>
                        <a:t>100%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0" kern="1200">
                          <a:solidFill>
                            <a:schemeClr val="tx1"/>
                          </a:solidFill>
                          <a:latin typeface="+mn-ea"/>
                          <a:ea typeface="Meiryo UI"/>
                          <a:cs typeface="+mn-cs"/>
                        </a:rPr>
                        <a:t>※</a:t>
                      </a:r>
                      <a:r>
                        <a:rPr kumimoji="1" lang="ja-JP" altLang="en-US" sz="1200" b="0" kern="1200">
                          <a:solidFill>
                            <a:schemeClr val="tx1"/>
                          </a:solidFill>
                          <a:latin typeface="+mn-ea"/>
                          <a:ea typeface="Meiryo UI"/>
                          <a:cs typeface="+mn-cs"/>
                        </a:rPr>
                        <a:t>再エネ電力証書もしくはバーチャル</a:t>
                      </a:r>
                      <a:r>
                        <a:rPr kumimoji="1" lang="en-US" altLang="ja-JP" sz="1200" b="0" kern="1200">
                          <a:solidFill>
                            <a:schemeClr val="tx1"/>
                          </a:solidFill>
                          <a:latin typeface="+mn-ea"/>
                          <a:ea typeface="Meiryo UI"/>
                          <a:cs typeface="+mn-cs"/>
                        </a:rPr>
                        <a:t>PPA</a:t>
                      </a:r>
                      <a:r>
                        <a:rPr kumimoji="1" lang="ja-JP" altLang="en-US" sz="1200" b="0" kern="1200">
                          <a:solidFill>
                            <a:schemeClr val="tx1"/>
                          </a:solidFill>
                          <a:latin typeface="+mn-ea"/>
                          <a:ea typeface="Meiryo UI"/>
                          <a:cs typeface="+mn-cs"/>
                        </a:rPr>
                        <a:t>を利用して達成</a:t>
                      </a:r>
                      <a:endParaRPr kumimoji="1" lang="en-US" altLang="ja-JP" sz="1200" b="0" kern="1200">
                        <a:solidFill>
                          <a:schemeClr val="tx1"/>
                        </a:solidFill>
                        <a:latin typeface="+mn-ea"/>
                        <a:ea typeface="Meiryo UI"/>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000" indent="-180000">
                        <a:buFont typeface="Arial" panose="020B0604020202020204" pitchFamily="34" charset="0"/>
                        <a:buChar char="•"/>
                      </a:pPr>
                      <a:r>
                        <a:rPr kumimoji="1" lang="en-US" altLang="ja-JP" sz="1200" b="0">
                          <a:solidFill>
                            <a:schemeClr val="tx1"/>
                          </a:solidFill>
                          <a:latin typeface="+mn-ea"/>
                          <a:ea typeface="+mn-ea"/>
                        </a:rPr>
                        <a:t>2030</a:t>
                      </a:r>
                      <a:r>
                        <a:rPr kumimoji="1" lang="ja-JP" altLang="en-US" sz="1200" b="0">
                          <a:solidFill>
                            <a:schemeClr val="tx1"/>
                          </a:solidFill>
                          <a:latin typeface="+mn-ea"/>
                          <a:ea typeface="+mn-ea"/>
                        </a:rPr>
                        <a:t>年までに再エネ率</a:t>
                      </a:r>
                      <a:r>
                        <a:rPr kumimoji="1" lang="en-US" altLang="ja-JP" sz="1200" b="0">
                          <a:solidFill>
                            <a:schemeClr val="tx1"/>
                          </a:solidFill>
                          <a:latin typeface="+mn-ea"/>
                          <a:ea typeface="+mn-ea"/>
                        </a:rPr>
                        <a:t>100%</a:t>
                      </a:r>
                    </a:p>
                    <a:p>
                      <a:pPr marL="0" marR="0" lvl="0" indent="0" algn="l" defTabSz="1007943"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0">
                          <a:solidFill>
                            <a:schemeClr val="tx1"/>
                          </a:solidFill>
                          <a:latin typeface="+mn-ea"/>
                          <a:ea typeface="+mn-ea"/>
                        </a:rPr>
                        <a:t>※</a:t>
                      </a:r>
                      <a:r>
                        <a:rPr kumimoji="1" lang="ja-JP" altLang="en-US" sz="1200" b="0">
                          <a:solidFill>
                            <a:schemeClr val="tx1"/>
                          </a:solidFill>
                          <a:latin typeface="+mn-ea"/>
                          <a:ea typeface="+mn-ea"/>
                        </a:rPr>
                        <a:t>再エネ電力証書もしくはバーチャル</a:t>
                      </a:r>
                      <a:r>
                        <a:rPr kumimoji="1" lang="en-US" altLang="ja-JP" sz="1200" b="0">
                          <a:solidFill>
                            <a:schemeClr val="tx1"/>
                          </a:solidFill>
                          <a:latin typeface="+mn-ea"/>
                          <a:ea typeface="+mn-ea"/>
                        </a:rPr>
                        <a:t>PPA</a:t>
                      </a:r>
                      <a:r>
                        <a:rPr kumimoji="1" lang="ja-JP" altLang="en-US" sz="1200" b="0">
                          <a:solidFill>
                            <a:schemeClr val="tx1"/>
                          </a:solidFill>
                          <a:latin typeface="+mn-ea"/>
                          <a:ea typeface="+mn-ea"/>
                        </a:rPr>
                        <a:t>を利用して達成</a:t>
                      </a:r>
                      <a:endParaRPr kumimoji="1" lang="en-US" altLang="ja-JP" sz="1200" b="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007943"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0">
                          <a:solidFill>
                            <a:schemeClr val="tx1"/>
                          </a:solidFill>
                          <a:latin typeface="+mn-ea"/>
                          <a:ea typeface="+mn-ea"/>
                        </a:rPr>
                        <a:t>Scope2</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82327">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400" b="0">
                          <a:solidFill>
                            <a:schemeClr val="tx1"/>
                          </a:solidFill>
                          <a:latin typeface="+mn-ea"/>
                          <a:ea typeface="+mn-ea"/>
                        </a:rPr>
                        <a:t>物理的</a:t>
                      </a:r>
                      <a:br>
                        <a:rPr kumimoji="1" lang="en-US" altLang="ja-JP" sz="1400" b="0">
                          <a:solidFill>
                            <a:schemeClr val="tx1"/>
                          </a:solidFill>
                          <a:latin typeface="+mn-ea"/>
                          <a:ea typeface="+mn-ea"/>
                        </a:rPr>
                      </a:br>
                      <a:r>
                        <a:rPr kumimoji="1" lang="ja-JP" altLang="en-US" sz="1400" b="0">
                          <a:solidFill>
                            <a:schemeClr val="tx1"/>
                          </a:solidFill>
                          <a:latin typeface="+mn-ea"/>
                          <a:ea typeface="+mn-ea"/>
                        </a:rPr>
                        <a:t>原単位</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buFont typeface="Wingdings" panose="05000000000000000000" pitchFamily="2" charset="2"/>
                        <a:buNone/>
                      </a:pPr>
                      <a:r>
                        <a:rPr kumimoji="1" lang="ja-JP" altLang="en-US" sz="1200" b="0" u="none" kern="1200">
                          <a:solidFill>
                            <a:schemeClr val="tx1"/>
                          </a:solidFill>
                          <a:latin typeface="+mn-ea"/>
                          <a:ea typeface="Meiryo UI"/>
                          <a:cs typeface="+mn-cs"/>
                        </a:rPr>
                        <a:t>年率最低</a:t>
                      </a:r>
                      <a:r>
                        <a:rPr kumimoji="1" lang="en-US" altLang="ja-JP" sz="1200" b="0" u="none" kern="1200">
                          <a:solidFill>
                            <a:schemeClr val="tx1"/>
                          </a:solidFill>
                          <a:latin typeface="+mn-ea"/>
                          <a:ea typeface="Meiryo UI"/>
                          <a:cs typeface="+mn-cs"/>
                        </a:rPr>
                        <a:t>7%</a:t>
                      </a:r>
                      <a:r>
                        <a:rPr kumimoji="1" lang="ja-JP" altLang="en-US" sz="1200" b="0" u="none" kern="1200">
                          <a:solidFill>
                            <a:schemeClr val="tx1"/>
                          </a:solidFill>
                          <a:latin typeface="+mn-ea"/>
                          <a:ea typeface="Meiryo UI"/>
                          <a:cs typeface="+mn-cs"/>
                        </a:rPr>
                        <a:t>、企業で定めた物理量当たりで削減</a:t>
                      </a:r>
                      <a:endParaRPr kumimoji="1" lang="en-US" altLang="ja-JP" sz="1200" b="0" u="none" kern="1200">
                        <a:solidFill>
                          <a:schemeClr val="tx1"/>
                        </a:solidFill>
                        <a:latin typeface="+mn-ea"/>
                        <a:ea typeface="Meiryo UI"/>
                        <a:cs typeface="+mn-cs"/>
                      </a:endParaRPr>
                    </a:p>
                    <a:p>
                      <a:pPr marL="0" indent="0">
                        <a:buFont typeface="Wingdings" panose="05000000000000000000" pitchFamily="2" charset="2"/>
                        <a:buNone/>
                      </a:pPr>
                      <a:r>
                        <a:rPr kumimoji="1" lang="ja-JP" altLang="en-US" sz="1200" b="0" u="none" kern="1200">
                          <a:solidFill>
                            <a:schemeClr val="tx1"/>
                          </a:solidFill>
                          <a:latin typeface="+mn-ea"/>
                          <a:ea typeface="Meiryo UI"/>
                          <a:cs typeface="+mn-cs"/>
                        </a:rPr>
                        <a:t>例：企業規模、生産インプット</a:t>
                      </a:r>
                      <a:r>
                        <a:rPr kumimoji="1" lang="en-US" altLang="ja-JP" sz="1200" b="0" u="none" kern="1200">
                          <a:solidFill>
                            <a:schemeClr val="tx1"/>
                          </a:solidFill>
                          <a:latin typeface="+mn-ea"/>
                          <a:ea typeface="Meiryo UI"/>
                          <a:cs typeface="+mn-cs"/>
                        </a:rPr>
                        <a:t>/</a:t>
                      </a:r>
                      <a:r>
                        <a:rPr kumimoji="1" lang="ja-JP" altLang="en-US" sz="1200" b="0" u="none" kern="1200">
                          <a:solidFill>
                            <a:schemeClr val="tx1"/>
                          </a:solidFill>
                          <a:latin typeface="+mn-ea"/>
                          <a:ea typeface="Meiryo UI"/>
                          <a:cs typeface="+mn-cs"/>
                        </a:rPr>
                        <a:t>アウトプットなど</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200" b="0" u="none">
                          <a:solidFill>
                            <a:schemeClr val="tx1"/>
                          </a:solidFill>
                          <a:latin typeface="+mn-ea"/>
                          <a:ea typeface="+mn-ea"/>
                        </a:rPr>
                        <a:t>97%</a:t>
                      </a:r>
                      <a:r>
                        <a:rPr kumimoji="1" lang="ja-JP" altLang="en-US" sz="1200" b="0" u="none">
                          <a:solidFill>
                            <a:schemeClr val="tx1"/>
                          </a:solidFill>
                          <a:latin typeface="+mn-ea"/>
                          <a:ea typeface="+mn-ea"/>
                        </a:rPr>
                        <a:t>削減</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200" b="0" u="none">
                          <a:solidFill>
                            <a:schemeClr val="tx1"/>
                          </a:solidFill>
                          <a:latin typeface="+mn-ea"/>
                          <a:ea typeface="+mn-ea"/>
                        </a:rPr>
                        <a:t>Scope3</a:t>
                      </a:r>
                      <a:endParaRPr kumimoji="1" lang="ja-JP" altLang="en-US" sz="1200" b="0" u="none">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756028"/>
                  </a:ext>
                </a:extLst>
              </a:tr>
              <a:tr h="482327">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400" b="0">
                          <a:solidFill>
                            <a:schemeClr val="tx1"/>
                          </a:solidFill>
                          <a:latin typeface="+mn-ea"/>
                          <a:ea typeface="+mn-ea"/>
                        </a:rPr>
                        <a:t>経済的</a:t>
                      </a:r>
                      <a:br>
                        <a:rPr kumimoji="1" lang="en-US" altLang="ja-JP" sz="1400" b="0">
                          <a:solidFill>
                            <a:schemeClr val="tx1"/>
                          </a:solidFill>
                          <a:latin typeface="+mn-ea"/>
                          <a:ea typeface="+mn-ea"/>
                        </a:rPr>
                      </a:br>
                      <a:r>
                        <a:rPr kumimoji="1" lang="ja-JP" altLang="en-US" sz="1400" b="0">
                          <a:solidFill>
                            <a:schemeClr val="tx1"/>
                          </a:solidFill>
                          <a:latin typeface="+mn-ea"/>
                          <a:ea typeface="+mn-ea"/>
                        </a:rPr>
                        <a:t>原単位</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buFont typeface="Wingdings" panose="05000000000000000000" pitchFamily="2" charset="2"/>
                        <a:buNone/>
                      </a:pPr>
                      <a:r>
                        <a:rPr kumimoji="1" lang="en-US" altLang="ja-JP" sz="1200" b="0" u="none">
                          <a:solidFill>
                            <a:schemeClr val="tx1"/>
                          </a:solidFill>
                          <a:latin typeface="+mn-ea"/>
                          <a:ea typeface="+mn-ea"/>
                        </a:rPr>
                        <a:t>2℃</a:t>
                      </a:r>
                      <a:r>
                        <a:rPr kumimoji="1" lang="ja-JP" altLang="en-US" sz="1200" b="0" u="none">
                          <a:solidFill>
                            <a:schemeClr val="tx1"/>
                          </a:solidFill>
                          <a:latin typeface="+mn-ea"/>
                          <a:ea typeface="+mn-ea"/>
                        </a:rPr>
                        <a:t>未満シナリオと整合</a:t>
                      </a:r>
                      <a:endParaRPr kumimoji="1" lang="en-US" altLang="ja-JP" sz="1200" b="0" u="none">
                        <a:solidFill>
                          <a:schemeClr val="tx1"/>
                        </a:solidFill>
                        <a:latin typeface="+mn-ea"/>
                        <a:ea typeface="+mn-ea"/>
                      </a:endParaRPr>
                    </a:p>
                    <a:p>
                      <a:pPr marL="0" indent="0">
                        <a:buFont typeface="Wingdings" panose="05000000000000000000" pitchFamily="2" charset="2"/>
                        <a:buNone/>
                      </a:pPr>
                      <a:r>
                        <a:rPr kumimoji="1" lang="ja-JP" altLang="en-US" sz="1200" b="0" u="none">
                          <a:solidFill>
                            <a:schemeClr val="tx1"/>
                          </a:solidFill>
                          <a:latin typeface="+mn-ea"/>
                          <a:ea typeface="+mn-ea"/>
                        </a:rPr>
                        <a:t>年率最低</a:t>
                      </a:r>
                      <a:r>
                        <a:rPr kumimoji="1" lang="en-US" altLang="ja-JP" sz="1200" b="0" u="none">
                          <a:solidFill>
                            <a:schemeClr val="tx1"/>
                          </a:solidFill>
                          <a:latin typeface="+mn-ea"/>
                          <a:ea typeface="+mn-ea"/>
                        </a:rPr>
                        <a:t>7%</a:t>
                      </a:r>
                      <a:r>
                        <a:rPr kumimoji="1" lang="ja-JP" altLang="en-US" sz="1200" b="0" u="none" err="1">
                          <a:solidFill>
                            <a:schemeClr val="tx1"/>
                          </a:solidFill>
                          <a:latin typeface="+mn-ea"/>
                          <a:ea typeface="+mn-ea"/>
                        </a:rPr>
                        <a:t>、</a:t>
                      </a:r>
                      <a:r>
                        <a:rPr kumimoji="1" lang="ja-JP" altLang="en-US" sz="1200" b="0" u="none">
                          <a:solidFill>
                            <a:schemeClr val="tx1"/>
                          </a:solidFill>
                          <a:latin typeface="+mn-ea"/>
                          <a:ea typeface="+mn-ea"/>
                        </a:rPr>
                        <a:t>付加価値当たりで削減</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200" b="0" u="none">
                          <a:solidFill>
                            <a:schemeClr val="tx1"/>
                          </a:solidFill>
                          <a:latin typeface="+mn-ea"/>
                          <a:ea typeface="+mn-ea"/>
                        </a:rPr>
                        <a:t>1.5℃</a:t>
                      </a:r>
                      <a:r>
                        <a:rPr kumimoji="1" lang="ja-JP" altLang="en-US" sz="1200" b="0" u="none">
                          <a:solidFill>
                            <a:schemeClr val="tx1"/>
                          </a:solidFill>
                          <a:latin typeface="+mn-ea"/>
                          <a:ea typeface="+mn-ea"/>
                        </a:rPr>
                        <a:t>シナリオと整合</a:t>
                      </a:r>
                      <a:endParaRPr kumimoji="1" lang="en-US" altLang="ja-JP" sz="1200" b="0" u="none">
                        <a:solidFill>
                          <a:schemeClr val="tx1"/>
                        </a:solidFill>
                        <a:latin typeface="+mn-ea"/>
                        <a:ea typeface="+mn-ea"/>
                      </a:endParaRPr>
                    </a:p>
                    <a:p>
                      <a:r>
                        <a:rPr kumimoji="1" lang="en-US" altLang="ja-JP" sz="1200" b="0" u="none">
                          <a:solidFill>
                            <a:schemeClr val="tx1"/>
                          </a:solidFill>
                          <a:latin typeface="+mn-ea"/>
                          <a:ea typeface="+mn-ea"/>
                        </a:rPr>
                        <a:t>97%</a:t>
                      </a:r>
                      <a:r>
                        <a:rPr kumimoji="1" lang="ja-JP" altLang="en-US" sz="1200" b="0" u="none">
                          <a:solidFill>
                            <a:schemeClr val="tx1"/>
                          </a:solidFill>
                          <a:latin typeface="+mn-ea"/>
                          <a:ea typeface="+mn-ea"/>
                        </a:rPr>
                        <a:t>削減</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200" b="0" u="none">
                          <a:solidFill>
                            <a:schemeClr val="tx1"/>
                          </a:solidFill>
                          <a:latin typeface="+mn-ea"/>
                          <a:ea typeface="+mn-ea"/>
                        </a:rPr>
                        <a:t>Scope3</a:t>
                      </a:r>
                      <a:endParaRPr kumimoji="1" lang="ja-JP" altLang="en-US" sz="1200" b="0" u="none">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936281">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400" b="0">
                          <a:solidFill>
                            <a:schemeClr val="tx1"/>
                          </a:solidFill>
                          <a:latin typeface="+mn-ea"/>
                          <a:ea typeface="+mn-ea"/>
                        </a:rPr>
                        <a:t>エンゲージ</a:t>
                      </a:r>
                      <a:br>
                        <a:rPr kumimoji="1" lang="en-US" altLang="ja-JP" sz="1400" b="0">
                          <a:solidFill>
                            <a:schemeClr val="tx1"/>
                          </a:solidFill>
                          <a:latin typeface="+mn-ea"/>
                          <a:ea typeface="+mn-ea"/>
                        </a:rPr>
                      </a:br>
                      <a:r>
                        <a:rPr kumimoji="1" lang="ja-JP" altLang="en-US" sz="1400" b="0">
                          <a:solidFill>
                            <a:schemeClr val="tx1"/>
                          </a:solidFill>
                          <a:latin typeface="+mn-ea"/>
                          <a:ea typeface="+mn-ea"/>
                        </a:rPr>
                        <a:t>メント</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en-US" altLang="ja-JP" sz="1200" b="0" u="none">
                          <a:solidFill>
                            <a:schemeClr val="tx1"/>
                          </a:solidFill>
                          <a:latin typeface="+mn-ea"/>
                          <a:ea typeface="+mn-ea"/>
                        </a:rPr>
                        <a:t>Scope3</a:t>
                      </a:r>
                      <a:r>
                        <a:rPr kumimoji="1" lang="ja-JP" altLang="en-US" sz="1200" b="0" u="none">
                          <a:solidFill>
                            <a:schemeClr val="tx1"/>
                          </a:solidFill>
                          <a:latin typeface="+mn-ea"/>
                          <a:ea typeface="+mn-ea"/>
                        </a:rPr>
                        <a:t>の一定割合を占めるサプライヤーまたは顧客に対して短期</a:t>
                      </a:r>
                      <a:r>
                        <a:rPr kumimoji="1" lang="en-US" altLang="ja-JP" sz="1200" b="0" u="none">
                          <a:solidFill>
                            <a:schemeClr val="tx1"/>
                          </a:solidFill>
                          <a:latin typeface="+mn-ea"/>
                          <a:ea typeface="+mn-ea"/>
                        </a:rPr>
                        <a:t>SBT</a:t>
                      </a:r>
                      <a:r>
                        <a:rPr kumimoji="1" lang="ja-JP" altLang="en-US" sz="1200" b="0" u="none">
                          <a:solidFill>
                            <a:schemeClr val="tx1"/>
                          </a:solidFill>
                          <a:latin typeface="+mn-ea"/>
                          <a:ea typeface="+mn-ea"/>
                        </a:rPr>
                        <a:t>設定を求めるエンゲージメント目標</a:t>
                      </a:r>
                      <a:endParaRPr kumimoji="1" lang="en-US" altLang="ja-JP" sz="1200" b="0" u="none">
                        <a:solidFill>
                          <a:schemeClr val="tx1"/>
                        </a:solidFill>
                        <a:latin typeface="+mn-ea"/>
                        <a:ea typeface="+mn-ea"/>
                      </a:endParaRPr>
                    </a:p>
                    <a:p>
                      <a:r>
                        <a:rPr kumimoji="1" lang="en-US" altLang="ja-JP" sz="1200" b="0" u="none">
                          <a:solidFill>
                            <a:schemeClr val="tx1"/>
                          </a:solidFill>
                          <a:latin typeface="+mn-ea"/>
                          <a:ea typeface="+mn-ea"/>
                        </a:rPr>
                        <a:t>※</a:t>
                      </a:r>
                      <a:r>
                        <a:rPr kumimoji="1" lang="ja-JP" altLang="en-US" sz="1200" b="0" u="none">
                          <a:solidFill>
                            <a:schemeClr val="tx1"/>
                          </a:solidFill>
                          <a:latin typeface="+mn-ea"/>
                          <a:ea typeface="+mn-ea"/>
                        </a:rPr>
                        <a:t>企業はエンゲージメント目標とその他の</a:t>
                      </a:r>
                      <a:r>
                        <a:rPr kumimoji="1" lang="en-US" altLang="ja-JP" sz="1200" b="0" u="none">
                          <a:solidFill>
                            <a:schemeClr val="tx1"/>
                          </a:solidFill>
                          <a:latin typeface="+mn-ea"/>
                          <a:ea typeface="+mn-ea"/>
                        </a:rPr>
                        <a:t>Scope3</a:t>
                      </a:r>
                      <a:r>
                        <a:rPr kumimoji="1" lang="ja-JP" altLang="en-US" sz="1200" b="0" u="none">
                          <a:solidFill>
                            <a:schemeClr val="tx1"/>
                          </a:solidFill>
                          <a:latin typeface="+mn-ea"/>
                          <a:ea typeface="+mn-ea"/>
                        </a:rPr>
                        <a:t>目標で</a:t>
                      </a:r>
                      <a:r>
                        <a:rPr kumimoji="1" lang="en-US" altLang="ja-JP" sz="1200" b="0" u="none">
                          <a:solidFill>
                            <a:schemeClr val="tx1"/>
                          </a:solidFill>
                          <a:latin typeface="+mn-ea"/>
                          <a:ea typeface="+mn-ea"/>
                        </a:rPr>
                        <a:t>Scope3</a:t>
                      </a:r>
                      <a:r>
                        <a:rPr kumimoji="1" lang="ja-JP" altLang="en-US" sz="1200" b="0" u="none">
                          <a:solidFill>
                            <a:schemeClr val="tx1"/>
                          </a:solidFill>
                          <a:latin typeface="+mn-ea"/>
                          <a:ea typeface="+mn-ea"/>
                        </a:rPr>
                        <a:t>排出量全体の</a:t>
                      </a:r>
                      <a:r>
                        <a:rPr kumimoji="1" lang="en-US" altLang="ja-JP" sz="1200" b="0" u="none">
                          <a:solidFill>
                            <a:schemeClr val="tx1"/>
                          </a:solidFill>
                          <a:latin typeface="+mn-ea"/>
                          <a:ea typeface="+mn-ea"/>
                        </a:rPr>
                        <a:t>67</a:t>
                      </a:r>
                      <a:r>
                        <a:rPr kumimoji="1" lang="ja-JP" altLang="en-US" sz="1200" b="0" u="none">
                          <a:solidFill>
                            <a:schemeClr val="tx1"/>
                          </a:solidFill>
                          <a:latin typeface="+mn-ea"/>
                          <a:ea typeface="+mn-ea"/>
                        </a:rPr>
                        <a:t>％以上をカバーする必要あり</a:t>
                      </a:r>
                      <a:endParaRPr kumimoji="1" lang="en-US" altLang="ja-JP" sz="1200" b="0" u="none">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b="0" u="none">
                          <a:solidFill>
                            <a:schemeClr val="tx1"/>
                          </a:solidFill>
                          <a:latin typeface="+mn-ea"/>
                          <a:ea typeface="+mn-ea"/>
                        </a:rPr>
                        <a:t>該当なし</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200" b="0" u="none">
                          <a:solidFill>
                            <a:schemeClr val="tx1"/>
                          </a:solidFill>
                          <a:latin typeface="+mn-ea"/>
                          <a:ea typeface="+mn-ea"/>
                        </a:rPr>
                        <a:t>Scope3</a:t>
                      </a:r>
                    </a:p>
                    <a:p>
                      <a:r>
                        <a:rPr kumimoji="1" lang="en-US" altLang="ja-JP" sz="1200" b="0" u="none">
                          <a:solidFill>
                            <a:schemeClr val="tx1"/>
                          </a:solidFill>
                          <a:latin typeface="+mn-ea"/>
                          <a:ea typeface="+mn-ea"/>
                        </a:rPr>
                        <a:t>※</a:t>
                      </a:r>
                      <a:r>
                        <a:rPr kumimoji="1" lang="ja-JP" altLang="en-US" sz="1200" b="0" u="none">
                          <a:solidFill>
                            <a:schemeClr val="tx1"/>
                          </a:solidFill>
                          <a:latin typeface="+mn-ea"/>
                          <a:ea typeface="+mn-ea"/>
                        </a:rPr>
                        <a:t>短期</a:t>
                      </a:r>
                      <a:r>
                        <a:rPr kumimoji="1" lang="en-US" altLang="ja-JP" sz="1200" b="0" u="none">
                          <a:solidFill>
                            <a:schemeClr val="tx1"/>
                          </a:solidFill>
                          <a:latin typeface="+mn-ea"/>
                          <a:ea typeface="+mn-ea"/>
                        </a:rPr>
                        <a:t>SBT</a:t>
                      </a:r>
                      <a:r>
                        <a:rPr kumimoji="1" lang="ja-JP" altLang="en-US" sz="1200" b="0" u="none">
                          <a:solidFill>
                            <a:schemeClr val="tx1"/>
                          </a:solidFill>
                          <a:latin typeface="+mn-ea"/>
                          <a:ea typeface="+mn-ea"/>
                        </a:rPr>
                        <a:t>のみ</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2463234"/>
                  </a:ext>
                </a:extLst>
              </a:tr>
            </a:tbl>
          </a:graphicData>
        </a:graphic>
      </p:graphicFrame>
      <p:sp>
        <p:nvSpPr>
          <p:cNvPr id="4" name="テキスト ボックス 3">
            <a:extLst>
              <a:ext uri="{FF2B5EF4-FFF2-40B4-BE49-F238E27FC236}">
                <a16:creationId xmlns:a16="http://schemas.microsoft.com/office/drawing/2014/main" id="{3C7FFD12-D168-6E8D-2FBE-1661962FB7F6}"/>
              </a:ext>
            </a:extLst>
          </p:cNvPr>
          <p:cNvSpPr txBox="1">
            <a:spLocks noChangeArrowheads="1"/>
          </p:cNvSpPr>
          <p:nvPr/>
        </p:nvSpPr>
        <p:spPr bwMode="auto">
          <a:xfrm>
            <a:off x="305906" y="6975327"/>
            <a:ext cx="9536755" cy="600164"/>
          </a:xfrm>
          <a:prstGeom prst="rect">
            <a:avLst/>
          </a:prstGeom>
          <a:noFill/>
          <a:ln>
            <a:noFill/>
          </a:ln>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defTabSz="844083" eaLnBrk="1" fontAlgn="auto" hangingPunct="1">
              <a:lnSpc>
                <a:spcPct val="100000"/>
              </a:lnSpc>
              <a:spcBef>
                <a:spcPts val="0"/>
              </a:spcBef>
              <a:spcAft>
                <a:spcPts val="0"/>
              </a:spcAft>
              <a:defRPr/>
            </a:pPr>
            <a:r>
              <a:rPr lang="en-US" altLang="ja-JP" sz="1200" dirty="0">
                <a:solidFill>
                  <a:srgbClr val="000000"/>
                </a:solidFill>
                <a:latin typeface="Meiryo UI" pitchFamily="50" charset="-128"/>
                <a:ea typeface="Meiryo UI" pitchFamily="50" charset="-128"/>
                <a:cs typeface="Meiryo UI" pitchFamily="50" charset="-128"/>
              </a:rPr>
              <a:t>※1 </a:t>
            </a:r>
            <a:r>
              <a:rPr lang="ja-JP" altLang="en-US" sz="1200" dirty="0">
                <a:solidFill>
                  <a:srgbClr val="000000"/>
                </a:solidFill>
                <a:latin typeface="Meiryo UI" pitchFamily="50" charset="-128"/>
                <a:ea typeface="Meiryo UI" pitchFamily="50" charset="-128"/>
                <a:cs typeface="Meiryo UI" pitchFamily="50" charset="-128"/>
              </a:rPr>
              <a:t>次ページ以降参照</a:t>
            </a:r>
            <a:endParaRPr lang="en-US" altLang="ja-JP" sz="1200" dirty="0">
              <a:solidFill>
                <a:srgbClr val="000000"/>
              </a:solidFill>
              <a:latin typeface="Meiryo UI" pitchFamily="50" charset="-128"/>
              <a:ea typeface="Meiryo UI" pitchFamily="50" charset="-128"/>
              <a:cs typeface="Meiryo UI" pitchFamily="50" charset="-128"/>
            </a:endParaRPr>
          </a:p>
          <a:p>
            <a:pPr lvl="0" defTabSz="844083" eaLnBrk="1" fontAlgn="auto" hangingPunct="1">
              <a:lnSpc>
                <a:spcPct val="100000"/>
              </a:lnSpc>
              <a:spcBef>
                <a:spcPts val="0"/>
              </a:spcBef>
              <a:spcAft>
                <a:spcPts val="0"/>
              </a:spcAft>
              <a:defRPr/>
            </a:pPr>
            <a:r>
              <a:rPr lang="en-US" altLang="ja-JP" sz="1200" dirty="0">
                <a:solidFill>
                  <a:srgbClr val="000000"/>
                </a:solidFill>
                <a:latin typeface="Meiryo UI" pitchFamily="50" charset="-128"/>
                <a:ea typeface="Meiryo UI" pitchFamily="50" charset="-128"/>
                <a:cs typeface="Meiryo UI" pitchFamily="50" charset="-128"/>
              </a:rPr>
              <a:t>※2 SDA</a:t>
            </a:r>
            <a:r>
              <a:rPr lang="ja-JP" altLang="en-US" sz="1200" dirty="0">
                <a:solidFill>
                  <a:srgbClr val="000000"/>
                </a:solidFill>
                <a:latin typeface="Meiryo UI" pitchFamily="50" charset="-128"/>
                <a:ea typeface="Meiryo UI" pitchFamily="50" charset="-128"/>
                <a:cs typeface="Meiryo UI" pitchFamily="50" charset="-128"/>
              </a:rPr>
              <a:t>とは、部門別脱炭素化アプローチ（</a:t>
            </a:r>
            <a:r>
              <a:rPr lang="en-US" altLang="ja-JP" sz="1200" dirty="0">
                <a:solidFill>
                  <a:srgbClr val="000000"/>
                </a:solidFill>
                <a:latin typeface="Meiryo UI" pitchFamily="50" charset="-128"/>
                <a:ea typeface="Meiryo UI" pitchFamily="50" charset="-128"/>
                <a:cs typeface="Meiryo UI" pitchFamily="50" charset="-128"/>
              </a:rPr>
              <a:t>Sectoral Decarbonization Approach</a:t>
            </a:r>
            <a:r>
              <a:rPr lang="ja-JP" altLang="en-US" sz="1200" dirty="0">
                <a:solidFill>
                  <a:srgbClr val="000000"/>
                </a:solidFill>
                <a:latin typeface="Meiryo UI" pitchFamily="50" charset="-128"/>
                <a:ea typeface="Meiryo UI" pitchFamily="50" charset="-128"/>
                <a:cs typeface="Meiryo UI" pitchFamily="50" charset="-128"/>
              </a:rPr>
              <a:t>：</a:t>
            </a:r>
            <a:r>
              <a:rPr lang="en-US" altLang="ja-JP" sz="1200" dirty="0">
                <a:solidFill>
                  <a:srgbClr val="000000"/>
                </a:solidFill>
                <a:latin typeface="Meiryo UI" pitchFamily="50" charset="-128"/>
                <a:ea typeface="Meiryo UI" pitchFamily="50" charset="-128"/>
                <a:cs typeface="Meiryo UI" pitchFamily="50" charset="-128"/>
              </a:rPr>
              <a:t>SDA</a:t>
            </a:r>
            <a:r>
              <a:rPr lang="ja-JP" altLang="en-US" sz="1200" dirty="0">
                <a:solidFill>
                  <a:srgbClr val="000000"/>
                </a:solidFill>
                <a:latin typeface="Meiryo UI" pitchFamily="50" charset="-128"/>
                <a:ea typeface="Meiryo UI" pitchFamily="50" charset="-128"/>
                <a:cs typeface="Meiryo UI" pitchFamily="50" charset="-128"/>
              </a:rPr>
              <a:t>）のこと</a:t>
            </a:r>
            <a:endParaRPr lang="en-US" altLang="ja-JP" sz="1200" dirty="0">
              <a:solidFill>
                <a:srgbClr val="000000"/>
              </a:solidFill>
              <a:latin typeface="Meiryo UI" pitchFamily="50" charset="-128"/>
              <a:ea typeface="Meiryo UI" pitchFamily="50" charset="-128"/>
              <a:cs typeface="Meiryo UI" pitchFamily="50" charset="-128"/>
            </a:endParaRPr>
          </a:p>
          <a:p>
            <a:pPr lvl="0" defTabSz="844083" eaLnBrk="1" fontAlgn="auto" hangingPunct="1">
              <a:lnSpc>
                <a:spcPct val="100000"/>
              </a:lnSpc>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SBTi Corporate Net-Zero Standard Version 1.3.1</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https://files.sciencebasedtargets.org/production/files/Net-Zero-Standard.pdf</a:t>
            </a:r>
            <a:r>
              <a:rPr lang="ja-JP" altLang="en-US" sz="900" dirty="0">
                <a:solidFill>
                  <a:srgbClr val="000000"/>
                </a:solidFill>
                <a:latin typeface="Meiryo UI" pitchFamily="50" charset="-128"/>
                <a:ea typeface="Meiryo UI" pitchFamily="50" charset="-128"/>
                <a:cs typeface="Meiryo UI" pitchFamily="50" charset="-128"/>
              </a:rPr>
              <a:t>）</a:t>
            </a:r>
            <a:r>
              <a:rPr lang="ja-JP" altLang="en-US" sz="900" dirty="0">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135992276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AB88FE-B5B8-73F4-8E11-7D1A4C9D766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93A34AA-69D5-9554-A250-9C629FB95CA0}"/>
              </a:ext>
            </a:extLst>
          </p:cNvPr>
          <p:cNvSpPr>
            <a:spLocks noGrp="1"/>
          </p:cNvSpPr>
          <p:nvPr>
            <p:ph type="title"/>
          </p:nvPr>
        </p:nvSpPr>
        <p:spPr/>
        <p:txBody>
          <a:bodyPr/>
          <a:lstStyle/>
          <a:p>
            <a:r>
              <a:rPr lang="ja-JP" altLang="en-US"/>
              <a:t>中和（</a:t>
            </a:r>
            <a:r>
              <a:rPr lang="en-US" altLang="ja-JP"/>
              <a:t>Neutralization</a:t>
            </a:r>
            <a:r>
              <a:rPr lang="ja-JP" altLang="en-US"/>
              <a:t>）の扱い</a:t>
            </a:r>
            <a:endParaRPr kumimoji="1" lang="ja-JP" altLang="en-US" sz="2600"/>
          </a:p>
        </p:txBody>
      </p:sp>
      <p:sp>
        <p:nvSpPr>
          <p:cNvPr id="5" name="正方形/長方形 4">
            <a:extLst>
              <a:ext uri="{FF2B5EF4-FFF2-40B4-BE49-F238E27FC236}">
                <a16:creationId xmlns:a16="http://schemas.microsoft.com/office/drawing/2014/main" id="{426A4A32-7E2A-7017-2E76-A883E53A63B7}"/>
              </a:ext>
            </a:extLst>
          </p:cNvPr>
          <p:cNvSpPr/>
          <p:nvPr/>
        </p:nvSpPr>
        <p:spPr>
          <a:xfrm>
            <a:off x="521370" y="1408976"/>
            <a:ext cx="9649071" cy="5443157"/>
          </a:xfrm>
          <a:prstGeom prst="rect">
            <a:avLst/>
          </a:prstGeom>
        </p:spPr>
        <p:txBody>
          <a:bodyPr wrap="square">
            <a:spAutoFit/>
          </a:bodyPr>
          <a:lstStyle/>
          <a:p>
            <a:pPr>
              <a:lnSpc>
                <a:spcPct val="120000"/>
              </a:lnSpc>
              <a:spcAft>
                <a:spcPts val="0"/>
              </a:spcAft>
            </a:pPr>
            <a:r>
              <a:rPr lang="ja-JP" altLang="en-US" sz="2400" b="1">
                <a:solidFill>
                  <a:prstClr val="black"/>
                </a:solidFill>
                <a:latin typeface="Meiryo UI" panose="020B0604030504040204" pitchFamily="50" charset="-128"/>
                <a:ea typeface="Meiryo UI" panose="020B0604030504040204" pitchFamily="50" charset="-128"/>
              </a:rPr>
              <a:t>中和（</a:t>
            </a:r>
            <a:r>
              <a:rPr lang="en-US" altLang="ja-JP" sz="2400" b="1">
                <a:solidFill>
                  <a:prstClr val="black"/>
                </a:solidFill>
                <a:latin typeface="Meiryo UI" panose="020B0604030504040204" pitchFamily="50" charset="-128"/>
                <a:ea typeface="Meiryo UI" panose="020B0604030504040204" pitchFamily="50" charset="-128"/>
              </a:rPr>
              <a:t>Neutralization</a:t>
            </a:r>
            <a:r>
              <a:rPr lang="ja-JP" altLang="en-US" sz="2400" b="1">
                <a:solidFill>
                  <a:prstClr val="black"/>
                </a:solidFill>
                <a:latin typeface="Meiryo UI" panose="020B0604030504040204" pitchFamily="50" charset="-128"/>
                <a:ea typeface="Meiryo UI" panose="020B0604030504040204" pitchFamily="50" charset="-128"/>
              </a:rPr>
              <a:t>）</a:t>
            </a:r>
            <a:endParaRPr lang="en-US" altLang="ja-JP" sz="2400" b="1">
              <a:solidFill>
                <a:prstClr val="black"/>
              </a:solidFill>
              <a:latin typeface="Meiryo UI" panose="020B0604030504040204" pitchFamily="50" charset="-128"/>
              <a:ea typeface="Meiryo UI" panose="020B0604030504040204" pitchFamily="50" charset="-128"/>
            </a:endParaRPr>
          </a:p>
          <a:p>
            <a:pPr>
              <a:lnSpc>
                <a:spcPct val="120000"/>
              </a:lnSpc>
            </a:pPr>
            <a:r>
              <a:rPr lang="ja-JP" altLang="en-US" sz="2000">
                <a:solidFill>
                  <a:prstClr val="black"/>
                </a:solidFill>
                <a:latin typeface="Meiryo UI" panose="020B0604030504040204" pitchFamily="50" charset="-128"/>
                <a:ea typeface="Meiryo UI" panose="020B0604030504040204" pitchFamily="50" charset="-128"/>
              </a:rPr>
              <a:t>企業は長期</a:t>
            </a:r>
            <a:r>
              <a:rPr lang="en-US" altLang="ja-JP" sz="2000">
                <a:solidFill>
                  <a:prstClr val="black"/>
                </a:solidFill>
                <a:latin typeface="Meiryo UI" panose="020B0604030504040204" pitchFamily="50" charset="-128"/>
                <a:ea typeface="Meiryo UI" panose="020B0604030504040204" pitchFamily="50" charset="-128"/>
              </a:rPr>
              <a:t>SBT</a:t>
            </a:r>
            <a:r>
              <a:rPr lang="ja-JP" altLang="en-US" sz="2000">
                <a:solidFill>
                  <a:prstClr val="black"/>
                </a:solidFill>
                <a:latin typeface="Meiryo UI" panose="020B0604030504040204" pitchFamily="50" charset="-128"/>
                <a:ea typeface="Meiryo UI" panose="020B0604030504040204" pitchFamily="50" charset="-128"/>
              </a:rPr>
              <a:t>を通じて排出量を少なくとも</a:t>
            </a:r>
            <a:r>
              <a:rPr lang="en-US" altLang="ja-JP" sz="2000">
                <a:solidFill>
                  <a:prstClr val="black"/>
                </a:solidFill>
                <a:latin typeface="Meiryo UI" panose="020B0604030504040204" pitchFamily="50" charset="-128"/>
                <a:ea typeface="Meiryo UI" panose="020B0604030504040204" pitchFamily="50" charset="-128"/>
              </a:rPr>
              <a:t>90%</a:t>
            </a:r>
            <a:r>
              <a:rPr lang="ja-JP" altLang="en-US" sz="2000">
                <a:solidFill>
                  <a:prstClr val="black"/>
                </a:solidFill>
                <a:latin typeface="Meiryo UI" panose="020B0604030504040204" pitchFamily="50" charset="-128"/>
                <a:ea typeface="Meiryo UI" panose="020B0604030504040204" pitchFamily="50" charset="-128"/>
              </a:rPr>
              <a:t>削減するが、全ての企業が完全な脱炭素化を達成できる訳ではなく、</a:t>
            </a:r>
            <a:r>
              <a:rPr lang="ja-JP" altLang="en-US" sz="2000" b="1">
                <a:solidFill>
                  <a:srgbClr val="FF0000"/>
                </a:solidFill>
                <a:latin typeface="Meiryo UI" panose="020B0604030504040204" pitchFamily="50" charset="-128"/>
                <a:ea typeface="Meiryo UI" panose="020B0604030504040204" pitchFamily="50" charset="-128"/>
              </a:rPr>
              <a:t>残余排出量</a:t>
            </a:r>
            <a:r>
              <a:rPr lang="ja-JP" altLang="en-US" sz="2000">
                <a:solidFill>
                  <a:prstClr val="black"/>
                </a:solidFill>
                <a:latin typeface="Meiryo UI" panose="020B0604030504040204" pitchFamily="50" charset="-128"/>
                <a:ea typeface="Meiryo UI" panose="020B0604030504040204" pitchFamily="50" charset="-128"/>
              </a:rPr>
              <a:t>が残る可能性がある。</a:t>
            </a:r>
          </a:p>
          <a:p>
            <a:pPr>
              <a:lnSpc>
                <a:spcPct val="120000"/>
              </a:lnSpc>
              <a:spcAft>
                <a:spcPts val="0"/>
              </a:spcAft>
            </a:pPr>
            <a:r>
              <a:rPr lang="en-US" altLang="ja-JP" sz="2000" err="1">
                <a:solidFill>
                  <a:prstClr val="black"/>
                </a:solidFill>
                <a:latin typeface="Meiryo UI" panose="020B0604030504040204" pitchFamily="50" charset="-128"/>
                <a:ea typeface="Meiryo UI" panose="020B0604030504040204" pitchFamily="50" charset="-128"/>
              </a:rPr>
              <a:t>Neutalization</a:t>
            </a:r>
            <a:r>
              <a:rPr lang="ja-JP" altLang="en-US" sz="2000">
                <a:solidFill>
                  <a:prstClr val="black"/>
                </a:solidFill>
                <a:latin typeface="Meiryo UI" panose="020B0604030504040204" pitchFamily="50" charset="-128"/>
                <a:ea typeface="Meiryo UI" panose="020B0604030504040204" pitchFamily="50" charset="-128"/>
              </a:rPr>
              <a:t>とは、企業が大気中から炭素を除去し、永久に貯留するために取る措置であり、</a:t>
            </a:r>
            <a:r>
              <a:rPr lang="ja-JP" altLang="en-US" sz="2000" b="1">
                <a:solidFill>
                  <a:srgbClr val="FF0000"/>
                </a:solidFill>
                <a:latin typeface="Meiryo UI" panose="020B0604030504040204" pitchFamily="50" charset="-128"/>
                <a:ea typeface="Meiryo UI" panose="020B0604030504040204" pitchFamily="50" charset="-128"/>
              </a:rPr>
              <a:t>長期</a:t>
            </a:r>
            <a:r>
              <a:rPr lang="en-US" altLang="ja-JP" sz="2000" b="1">
                <a:solidFill>
                  <a:srgbClr val="FF0000"/>
                </a:solidFill>
                <a:latin typeface="Meiryo UI" panose="020B0604030504040204" pitchFamily="50" charset="-128"/>
                <a:ea typeface="Meiryo UI" panose="020B0604030504040204" pitchFamily="50" charset="-128"/>
              </a:rPr>
              <a:t>SBT</a:t>
            </a:r>
            <a:r>
              <a:rPr lang="ja-JP" altLang="en-US" sz="2000" b="1">
                <a:solidFill>
                  <a:srgbClr val="FF0000"/>
                </a:solidFill>
                <a:latin typeface="Meiryo UI" panose="020B0604030504040204" pitchFamily="50" charset="-128"/>
                <a:ea typeface="Meiryo UI" panose="020B0604030504040204" pitchFamily="50" charset="-128"/>
              </a:rPr>
              <a:t>を達成した後に残る未削減の排出の影響を中和することを目的</a:t>
            </a:r>
            <a:r>
              <a:rPr lang="ja-JP" altLang="en-US" sz="2000">
                <a:solidFill>
                  <a:prstClr val="black"/>
                </a:solidFill>
                <a:latin typeface="Meiryo UI" panose="020B0604030504040204" pitchFamily="50" charset="-128"/>
                <a:ea typeface="Meiryo UI" panose="020B0604030504040204" pitchFamily="50" charset="-128"/>
              </a:rPr>
              <a:t>とする。</a:t>
            </a:r>
            <a:br>
              <a:rPr lang="en-US" altLang="ja-JP" sz="2000">
                <a:solidFill>
                  <a:prstClr val="black"/>
                </a:solidFill>
                <a:latin typeface="Meiryo UI" panose="020B0604030504040204" pitchFamily="50" charset="-128"/>
                <a:ea typeface="Meiryo UI" panose="020B0604030504040204" pitchFamily="50" charset="-128"/>
              </a:rPr>
            </a:br>
            <a:endParaRPr lang="en-US" altLang="ja-JP" sz="2000">
              <a:solidFill>
                <a:prstClr val="black"/>
              </a:solidFill>
              <a:latin typeface="Meiryo UI" panose="020B0604030504040204" pitchFamily="50" charset="-128"/>
              <a:ea typeface="Meiryo UI" panose="020B0604030504040204" pitchFamily="50" charset="-128"/>
            </a:endParaRPr>
          </a:p>
          <a:p>
            <a:pPr>
              <a:lnSpc>
                <a:spcPct val="120000"/>
              </a:lnSpc>
              <a:spcAft>
                <a:spcPts val="0"/>
              </a:spcAft>
            </a:pPr>
            <a:r>
              <a:rPr lang="ja-JP" altLang="en-US" sz="2400" b="1">
                <a:solidFill>
                  <a:prstClr val="black"/>
                </a:solidFill>
                <a:latin typeface="Meiryo UI" panose="020B0604030504040204" pitchFamily="50" charset="-128"/>
                <a:ea typeface="Meiryo UI" panose="020B0604030504040204" pitchFamily="50" charset="-128"/>
              </a:rPr>
              <a:t>（必須事項）</a:t>
            </a:r>
          </a:p>
          <a:p>
            <a:pPr marL="342900" indent="-342900">
              <a:lnSpc>
                <a:spcPct val="120000"/>
              </a:lnSpc>
              <a:spcAft>
                <a:spcPts val="0"/>
              </a:spcAft>
              <a:buFont typeface="Wingdings" panose="05000000000000000000" pitchFamily="2" charset="2"/>
              <a:buChar char="ü"/>
            </a:pPr>
            <a:r>
              <a:rPr lang="ja-JP" altLang="en-US" sz="2000">
                <a:solidFill>
                  <a:prstClr val="black"/>
                </a:solidFill>
                <a:latin typeface="Meiryo UI" panose="020B0604030504040204" pitchFamily="50" charset="-128"/>
                <a:ea typeface="Meiryo UI" panose="020B0604030504040204" pitchFamily="50" charset="-128"/>
              </a:rPr>
              <a:t>企業は、大気中の炭素を除去し永久に貯留する（例：</a:t>
            </a:r>
            <a:r>
              <a:rPr lang="en-US" altLang="ja-JP" sz="2000">
                <a:solidFill>
                  <a:prstClr val="black"/>
                </a:solidFill>
                <a:latin typeface="Meiryo UI" panose="020B0604030504040204" pitchFamily="50" charset="-128"/>
                <a:ea typeface="Meiryo UI" panose="020B0604030504040204" pitchFamily="50" charset="-128"/>
              </a:rPr>
              <a:t>DACCS</a:t>
            </a:r>
            <a:r>
              <a:rPr lang="ja-JP" altLang="en-US" sz="2000">
                <a:solidFill>
                  <a:prstClr val="black"/>
                </a:solidFill>
                <a:latin typeface="Meiryo UI" panose="020B0604030504040204" pitchFamily="50" charset="-128"/>
                <a:ea typeface="Meiryo UI" panose="020B0604030504040204" pitchFamily="50" charset="-128"/>
              </a:rPr>
              <a:t>、自然吸収源 等）ことで、長期</a:t>
            </a:r>
            <a:r>
              <a:rPr lang="en-US" altLang="ja-JP" sz="2000">
                <a:solidFill>
                  <a:prstClr val="black"/>
                </a:solidFill>
                <a:latin typeface="Meiryo UI" panose="020B0604030504040204" pitchFamily="50" charset="-128"/>
                <a:ea typeface="Meiryo UI" panose="020B0604030504040204" pitchFamily="50" charset="-128"/>
              </a:rPr>
              <a:t>SBT</a:t>
            </a:r>
            <a:r>
              <a:rPr lang="ja-JP" altLang="en-US" sz="2000">
                <a:solidFill>
                  <a:prstClr val="black"/>
                </a:solidFill>
                <a:latin typeface="Meiryo UI" panose="020B0604030504040204" pitchFamily="50" charset="-128"/>
                <a:ea typeface="Meiryo UI" panose="020B0604030504040204" pitchFamily="50" charset="-128"/>
              </a:rPr>
              <a:t>を達成した後に残る未削減の排出の影響を中和しなければならない。</a:t>
            </a:r>
            <a:endParaRPr lang="en-US" altLang="ja-JP" sz="2000">
              <a:solidFill>
                <a:prstClr val="black"/>
              </a:solidFill>
              <a:latin typeface="Meiryo UI" panose="020B0604030504040204" pitchFamily="50" charset="-128"/>
              <a:ea typeface="Meiryo UI" panose="020B0604030504040204" pitchFamily="50" charset="-128"/>
            </a:endParaRPr>
          </a:p>
          <a:p>
            <a:pPr marL="342900" indent="-342900">
              <a:lnSpc>
                <a:spcPct val="120000"/>
              </a:lnSpc>
              <a:spcAft>
                <a:spcPts val="0"/>
              </a:spcAft>
              <a:buFont typeface="Wingdings" panose="05000000000000000000" pitchFamily="2" charset="2"/>
              <a:buChar char="ü"/>
            </a:pPr>
            <a:r>
              <a:rPr lang="ja-JP" altLang="en-US" sz="2000">
                <a:solidFill>
                  <a:prstClr val="black"/>
                </a:solidFill>
                <a:latin typeface="Meiryo UI" panose="020B0604030504040204" pitchFamily="50" charset="-128"/>
                <a:ea typeface="Meiryo UI" panose="020B0604030504040204" pitchFamily="50" charset="-128"/>
              </a:rPr>
              <a:t>これは、排出削減目標の対象範囲に含まれる排出だけでなく、</a:t>
            </a:r>
            <a:r>
              <a:rPr lang="en-US" altLang="ja-JP" sz="2000">
                <a:solidFill>
                  <a:prstClr val="black"/>
                </a:solidFill>
                <a:latin typeface="Meiryo UI" panose="020B0604030504040204" pitchFamily="50" charset="-128"/>
                <a:ea typeface="Meiryo UI" panose="020B0604030504040204" pitchFamily="50" charset="-128"/>
              </a:rPr>
              <a:t>GHG</a:t>
            </a:r>
            <a:r>
              <a:rPr lang="ja-JP" altLang="en-US" sz="2000">
                <a:solidFill>
                  <a:prstClr val="black"/>
                </a:solidFill>
                <a:latin typeface="Meiryo UI" panose="020B0604030504040204" pitchFamily="50" charset="-128"/>
                <a:ea typeface="Meiryo UI" panose="020B0604030504040204" pitchFamily="50" charset="-128"/>
              </a:rPr>
              <a:t>インベントリから除外された未削減排出にも適用される。</a:t>
            </a:r>
            <a:endParaRPr lang="en-US" altLang="ja-JP" sz="2000">
              <a:solidFill>
                <a:prstClr val="black"/>
              </a:solidFill>
              <a:latin typeface="Meiryo UI" panose="020B0604030504040204" pitchFamily="50" charset="-128"/>
              <a:ea typeface="Meiryo UI" panose="020B0604030504040204" pitchFamily="50" charset="-128"/>
            </a:endParaRPr>
          </a:p>
          <a:p>
            <a:pPr>
              <a:lnSpc>
                <a:spcPct val="120000"/>
              </a:lnSpc>
              <a:spcAft>
                <a:spcPts val="0"/>
              </a:spcAft>
            </a:pPr>
            <a:br>
              <a:rPr lang="en-US" altLang="ja-JP" sz="2000" b="1">
                <a:solidFill>
                  <a:prstClr val="black"/>
                </a:solidFill>
                <a:latin typeface="Meiryo UI" panose="020B0604030504040204" pitchFamily="50" charset="-128"/>
                <a:ea typeface="Meiryo UI" panose="020B0604030504040204" pitchFamily="50" charset="-128"/>
              </a:rPr>
            </a:br>
            <a:r>
              <a:rPr lang="ja-JP" altLang="en-US" sz="2400" b="1">
                <a:solidFill>
                  <a:prstClr val="black"/>
                </a:solidFill>
                <a:latin typeface="Meiryo UI" panose="020B0604030504040204" pitchFamily="50" charset="-128"/>
                <a:ea typeface="Meiryo UI" panose="020B0604030504040204" pitchFamily="50" charset="-128"/>
              </a:rPr>
              <a:t>（推奨事項）</a:t>
            </a:r>
            <a:endParaRPr lang="en-US" altLang="ja-JP" sz="2400" b="1">
              <a:solidFill>
                <a:prstClr val="black"/>
              </a:solidFill>
              <a:latin typeface="Meiryo UI" panose="020B0604030504040204" pitchFamily="50" charset="-128"/>
              <a:ea typeface="Meiryo UI" panose="020B0604030504040204" pitchFamily="50" charset="-128"/>
            </a:endParaRPr>
          </a:p>
          <a:p>
            <a:pPr marL="342900" indent="-342900">
              <a:lnSpc>
                <a:spcPct val="120000"/>
              </a:lnSpc>
              <a:spcAft>
                <a:spcPts val="0"/>
              </a:spcAft>
              <a:buFont typeface="Wingdings" panose="05000000000000000000" pitchFamily="2" charset="2"/>
              <a:buChar char="ü"/>
            </a:pPr>
            <a:r>
              <a:rPr lang="ja-JP" altLang="en-US" sz="2000">
                <a:solidFill>
                  <a:prstClr val="black"/>
                </a:solidFill>
                <a:latin typeface="Meiryo UI" panose="020B0604030504040204" pitchFamily="50" charset="-128"/>
                <a:ea typeface="Meiryo UI" panose="020B0604030504040204" pitchFamily="50" charset="-128"/>
              </a:rPr>
              <a:t>企業は、計画された中和のためのマイルストーンや短期投資などの情報を開示すべきである。</a:t>
            </a:r>
            <a:endParaRPr lang="en-US" altLang="ja-JP" sz="2000">
              <a:solidFill>
                <a:prstClr val="black"/>
              </a:solidFill>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C629CFAD-1466-3A46-08A5-B4EA18590124}"/>
              </a:ext>
            </a:extLst>
          </p:cNvPr>
          <p:cNvSpPr txBox="1">
            <a:spLocks noChangeArrowheads="1"/>
          </p:cNvSpPr>
          <p:nvPr/>
        </p:nvSpPr>
        <p:spPr bwMode="auto">
          <a:xfrm>
            <a:off x="161925" y="7328843"/>
            <a:ext cx="9536755" cy="230832"/>
          </a:xfrm>
          <a:prstGeom prst="rect">
            <a:avLst/>
          </a:prstGeom>
          <a:noFill/>
          <a:ln>
            <a:noFill/>
          </a:ln>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defTabSz="844083" eaLnBrk="1" fontAlgn="auto" hangingPunct="1">
              <a:lnSpc>
                <a:spcPct val="100000"/>
              </a:lnSpc>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 SBTi Corporate Net-Zero Standard Version 1.3.1</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https://files.sciencebasedtargets.org/production/files/Net-Zero-Standard.pdf</a:t>
            </a:r>
            <a:r>
              <a:rPr lang="ja-JP" altLang="en-US" sz="900" dirty="0">
                <a:solidFill>
                  <a:srgbClr val="000000"/>
                </a:solidFill>
                <a:latin typeface="Meiryo UI" pitchFamily="50" charset="-128"/>
                <a:ea typeface="Meiryo UI" pitchFamily="50" charset="-128"/>
                <a:cs typeface="Meiryo UI" pitchFamily="50" charset="-128"/>
              </a:rPr>
              <a:t>）</a:t>
            </a:r>
            <a:r>
              <a:rPr lang="ja-JP" altLang="en-US" sz="900" dirty="0">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24940093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76277-9335-5A7F-04A7-81FCB67DE8B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B44B05B-C92A-3985-1982-9CBCCB07477B}"/>
              </a:ext>
            </a:extLst>
          </p:cNvPr>
          <p:cNvSpPr>
            <a:spLocks noGrp="1"/>
          </p:cNvSpPr>
          <p:nvPr>
            <p:ph type="title"/>
          </p:nvPr>
        </p:nvSpPr>
        <p:spPr/>
        <p:txBody>
          <a:bodyPr/>
          <a:lstStyle/>
          <a:p>
            <a:r>
              <a:rPr lang="ja-JP" altLang="en-US"/>
              <a:t>バリューチェーンを越えた緩和（</a:t>
            </a:r>
            <a:r>
              <a:rPr lang="en-US" altLang="ja-JP"/>
              <a:t>BVCM</a:t>
            </a:r>
            <a:r>
              <a:rPr lang="ja-JP" altLang="en-US"/>
              <a:t>）の扱い</a:t>
            </a:r>
            <a:endParaRPr kumimoji="1" lang="ja-JP" altLang="en-US"/>
          </a:p>
        </p:txBody>
      </p:sp>
      <p:sp>
        <p:nvSpPr>
          <p:cNvPr id="18" name="正方形/長方形 17">
            <a:extLst>
              <a:ext uri="{FF2B5EF4-FFF2-40B4-BE49-F238E27FC236}">
                <a16:creationId xmlns:a16="http://schemas.microsoft.com/office/drawing/2014/main" id="{124DB10F-BAA4-9A4C-885B-DF53D7C8E1C9}"/>
              </a:ext>
            </a:extLst>
          </p:cNvPr>
          <p:cNvSpPr/>
          <p:nvPr/>
        </p:nvSpPr>
        <p:spPr>
          <a:xfrm>
            <a:off x="521370" y="1308244"/>
            <a:ext cx="9649071" cy="5336846"/>
          </a:xfrm>
          <a:prstGeom prst="rect">
            <a:avLst/>
          </a:prstGeom>
        </p:spPr>
        <p:txBody>
          <a:bodyPr wrap="square">
            <a:spAutoFit/>
          </a:bodyPr>
          <a:lstStyle/>
          <a:p>
            <a:pPr>
              <a:lnSpc>
                <a:spcPct val="120000"/>
              </a:lnSpc>
              <a:spcAft>
                <a:spcPts val="0"/>
              </a:spcAft>
            </a:pPr>
            <a:r>
              <a:rPr lang="ja-JP" altLang="en-US" sz="2400" b="1">
                <a:solidFill>
                  <a:prstClr val="black"/>
                </a:solidFill>
                <a:latin typeface="Meiryo UI" panose="020B0604030504040204" pitchFamily="50" charset="-128"/>
                <a:ea typeface="Meiryo UI" panose="020B0604030504040204" pitchFamily="50" charset="-128"/>
              </a:rPr>
              <a:t>バリューチェーンを超えた緩和（</a:t>
            </a:r>
            <a:r>
              <a:rPr lang="en-US" altLang="ja-JP" sz="2400" b="1">
                <a:solidFill>
                  <a:prstClr val="black"/>
                </a:solidFill>
                <a:latin typeface="Meiryo UI" panose="020B0604030504040204" pitchFamily="50" charset="-128"/>
                <a:ea typeface="Meiryo UI" panose="020B0604030504040204" pitchFamily="50" charset="-128"/>
              </a:rPr>
              <a:t>Beyond Value Chain Mitigation</a:t>
            </a:r>
            <a:r>
              <a:rPr lang="ja-JP" altLang="en-US" sz="2400" b="1">
                <a:solidFill>
                  <a:prstClr val="black"/>
                </a:solidFill>
                <a:latin typeface="Meiryo UI" panose="020B0604030504040204" pitchFamily="50" charset="-128"/>
                <a:ea typeface="Meiryo UI" panose="020B0604030504040204" pitchFamily="50" charset="-128"/>
              </a:rPr>
              <a:t>）</a:t>
            </a:r>
            <a:endParaRPr lang="en-US" altLang="ja-JP" sz="2400" b="1">
              <a:solidFill>
                <a:prstClr val="black"/>
              </a:solidFill>
              <a:latin typeface="Meiryo UI" panose="020B0604030504040204" pitchFamily="50" charset="-128"/>
              <a:ea typeface="Meiryo UI" panose="020B0604030504040204" pitchFamily="50" charset="-128"/>
            </a:endParaRPr>
          </a:p>
          <a:p>
            <a:pPr>
              <a:lnSpc>
                <a:spcPct val="120000"/>
              </a:lnSpc>
            </a:pPr>
            <a:r>
              <a:rPr lang="ja-JP" altLang="en-US" sz="2000">
                <a:solidFill>
                  <a:prstClr val="black"/>
                </a:solidFill>
                <a:latin typeface="Meiryo UI" panose="020B0604030504040204" pitchFamily="50" charset="-128"/>
                <a:ea typeface="Meiryo UI" panose="020B0604030504040204" pitchFamily="50" charset="-128"/>
              </a:rPr>
              <a:t>企業の</a:t>
            </a:r>
            <a:r>
              <a:rPr lang="ja-JP" altLang="en-US" sz="2000" b="1">
                <a:solidFill>
                  <a:srgbClr val="FF0000"/>
                </a:solidFill>
                <a:latin typeface="Meiryo UI" panose="020B0604030504040204" pitchFamily="50" charset="-128"/>
                <a:ea typeface="Meiryo UI" panose="020B0604030504040204" pitchFamily="50" charset="-128"/>
              </a:rPr>
              <a:t>バリューチェーン（自社の直接的な事業活動）外で行われる緩和措置や投資</a:t>
            </a:r>
            <a:r>
              <a:rPr lang="ja-JP" altLang="en-US" sz="2000">
                <a:solidFill>
                  <a:prstClr val="black"/>
                </a:solidFill>
                <a:latin typeface="Meiryo UI" panose="020B0604030504040204" pitchFamily="50" charset="-128"/>
                <a:ea typeface="Meiryo UI" panose="020B0604030504040204" pitchFamily="50" charset="-128"/>
              </a:rPr>
              <a:t>のこと。</a:t>
            </a:r>
            <a:r>
              <a:rPr lang="en-US" altLang="ja-JP" sz="2000">
                <a:solidFill>
                  <a:prstClr val="black"/>
                </a:solidFill>
                <a:latin typeface="Meiryo UI" panose="020B0604030504040204" pitchFamily="50" charset="-128"/>
                <a:ea typeface="Meiryo UI" panose="020B0604030504040204" pitchFamily="50" charset="-128"/>
              </a:rPr>
              <a:t>GHG</a:t>
            </a:r>
            <a:r>
              <a:rPr lang="ja-JP" altLang="en-US" sz="2000">
                <a:solidFill>
                  <a:prstClr val="black"/>
                </a:solidFill>
                <a:latin typeface="Meiryo UI" panose="020B0604030504040204" pitchFamily="50" charset="-128"/>
                <a:ea typeface="Meiryo UI" panose="020B0604030504040204" pitchFamily="50" charset="-128"/>
              </a:rPr>
              <a:t>の排出回避・削減する取り組みや、大気中の</a:t>
            </a:r>
            <a:r>
              <a:rPr lang="en-US" altLang="ja-JP" sz="2000">
                <a:solidFill>
                  <a:prstClr val="black"/>
                </a:solidFill>
                <a:latin typeface="Meiryo UI" panose="020B0604030504040204" pitchFamily="50" charset="-128"/>
                <a:ea typeface="Meiryo UI" panose="020B0604030504040204" pitchFamily="50" charset="-128"/>
              </a:rPr>
              <a:t>GHG</a:t>
            </a:r>
            <a:r>
              <a:rPr lang="ja-JP" altLang="en-US" sz="2000">
                <a:solidFill>
                  <a:prstClr val="black"/>
                </a:solidFill>
                <a:latin typeface="Meiryo UI" panose="020B0604030504040204" pitchFamily="50" charset="-128"/>
                <a:ea typeface="Meiryo UI" panose="020B0604030504040204" pitchFamily="50" charset="-128"/>
              </a:rPr>
              <a:t>を除去・貯留する活動が含まれる。</a:t>
            </a:r>
            <a:endParaRPr lang="en-US" altLang="ja-JP" sz="2000">
              <a:solidFill>
                <a:prstClr val="black"/>
              </a:solidFill>
              <a:latin typeface="Meiryo UI" panose="020B0604030504040204" pitchFamily="50" charset="-128"/>
              <a:ea typeface="Meiryo UI" panose="020B0604030504040204" pitchFamily="50" charset="-128"/>
            </a:endParaRPr>
          </a:p>
          <a:p>
            <a:pPr marL="0" lvl="1" fontAlgn="base">
              <a:defRPr/>
            </a:pPr>
            <a:r>
              <a:rPr lang="ja-JP" altLang="en-US" sz="2000" b="1">
                <a:solidFill>
                  <a:srgbClr val="FF0000"/>
                </a:solidFill>
                <a:latin typeface="Meiryo UI" panose="020B0604030504040204" pitchFamily="50" charset="-128"/>
                <a:ea typeface="Meiryo UI" panose="020B0604030504040204" pitchFamily="50" charset="-128"/>
              </a:rPr>
              <a:t>自社の排出削減の代替にはならない。</a:t>
            </a:r>
            <a:br>
              <a:rPr lang="en-US" altLang="ja-JP" sz="2000">
                <a:solidFill>
                  <a:prstClr val="black"/>
                </a:solidFill>
                <a:latin typeface="Meiryo UI" panose="020B0604030504040204" pitchFamily="50" charset="-128"/>
                <a:ea typeface="Meiryo UI" panose="020B0604030504040204" pitchFamily="50" charset="-128"/>
              </a:rPr>
            </a:br>
            <a:br>
              <a:rPr lang="en-US" altLang="ja-JP" sz="2000" b="1">
                <a:solidFill>
                  <a:prstClr val="black"/>
                </a:solidFill>
                <a:latin typeface="Meiryo UI" panose="020B0604030504040204" pitchFamily="50" charset="-128"/>
                <a:ea typeface="Meiryo UI" panose="020B0604030504040204" pitchFamily="50" charset="-128"/>
              </a:rPr>
            </a:br>
            <a:r>
              <a:rPr lang="ja-JP" altLang="en-US" sz="2400" b="1">
                <a:latin typeface="+mn-ea"/>
              </a:rPr>
              <a:t>（推奨事項）</a:t>
            </a:r>
            <a:endParaRPr lang="en-US" altLang="ja-JP" sz="2400" b="1">
              <a:latin typeface="+mn-ea"/>
            </a:endParaRPr>
          </a:p>
          <a:p>
            <a:pPr marL="342900" lvl="1" indent="-342900" fontAlgn="base">
              <a:buFont typeface="Wingdings" panose="05000000000000000000" pitchFamily="2" charset="2"/>
              <a:buChar char="ü"/>
              <a:defRPr/>
            </a:pPr>
            <a:r>
              <a:rPr lang="ja-JP" altLang="en-US" sz="2000"/>
              <a:t>企業は、短期及び長期</a:t>
            </a:r>
            <a:r>
              <a:rPr lang="en-US" altLang="ja-JP" sz="2000"/>
              <a:t>SBT</a:t>
            </a:r>
            <a:r>
              <a:rPr lang="ja-JP" altLang="en-US" sz="2000"/>
              <a:t>に加えて、自社のバリューチェーン外でも</a:t>
            </a:r>
            <a:r>
              <a:rPr lang="en-US" altLang="ja-JP" sz="2000"/>
              <a:t>GHG</a:t>
            </a:r>
            <a:r>
              <a:rPr lang="ja-JP" altLang="en-US" sz="2000"/>
              <a:t>排出を削減する行動や投資を行うべきである。</a:t>
            </a:r>
            <a:endParaRPr lang="en-US" altLang="ja-JP" sz="2000"/>
          </a:p>
          <a:p>
            <a:pPr marL="908050" lvl="2" indent="-450850" fontAlgn="base">
              <a:buFont typeface="Arial" panose="020B0604020202020204" pitchFamily="34" charset="0"/>
              <a:buChar char="•"/>
              <a:defRPr/>
            </a:pPr>
            <a:r>
              <a:rPr lang="ja-JP" altLang="en-US" sz="2000"/>
              <a:t>例：気候に定量的な利益をもたらすプロジェクト、プログラム、ソリューションへの年間支援の提供等</a:t>
            </a:r>
            <a:endParaRPr lang="en-US" altLang="ja-JP" sz="2000"/>
          </a:p>
          <a:p>
            <a:pPr marL="908050" lvl="2" indent="-450850" fontAlgn="base">
              <a:buFont typeface="Arial" panose="020B0604020202020204" pitchFamily="34" charset="0"/>
              <a:buChar char="•"/>
              <a:defRPr/>
            </a:pPr>
            <a:r>
              <a:rPr lang="ja-JP" altLang="en-US" sz="2000"/>
              <a:t>特に人間や自然に追加的な共益をもたらすものが望ましい。</a:t>
            </a:r>
            <a:endParaRPr lang="en-US" altLang="ja-JP" sz="2000"/>
          </a:p>
          <a:p>
            <a:pPr marL="342900" lvl="1" indent="-342900" fontAlgn="base">
              <a:buFont typeface="Wingdings" panose="05000000000000000000" pitchFamily="2" charset="2"/>
              <a:buChar char="ü"/>
              <a:defRPr/>
            </a:pPr>
            <a:r>
              <a:rPr lang="ja-JP" altLang="en-US" sz="2000"/>
              <a:t>企業は、これらの行動の</a:t>
            </a:r>
            <a:r>
              <a:rPr lang="ja-JP" altLang="en-US" sz="2000" b="1">
                <a:solidFill>
                  <a:srgbClr val="FF0000"/>
                </a:solidFill>
              </a:rPr>
              <a:t>内容と規模を毎年開示</a:t>
            </a:r>
            <a:r>
              <a:rPr lang="ja-JP" altLang="en-US" sz="2000"/>
              <a:t>すべきである。（以下が報告の要素）</a:t>
            </a:r>
            <a:endParaRPr lang="en-US" altLang="ja-JP" sz="2000"/>
          </a:p>
          <a:p>
            <a:pPr marL="908050" lvl="2" indent="-450850" fontAlgn="base">
              <a:buFont typeface="Arial" panose="020B0604020202020204" pitchFamily="34" charset="0"/>
              <a:buChar char="•"/>
              <a:defRPr/>
            </a:pPr>
            <a:r>
              <a:rPr lang="ja-JP" altLang="en-US" sz="2000"/>
              <a:t>報告年度に実施した行動または投入した投資の内容の説明、ならびに、将来年度において、企業のバリューチェーンを超えたネットゼロ移行を加速させることを目的とした</a:t>
            </a:r>
            <a:r>
              <a:rPr lang="en-US" altLang="ja-JP" sz="2000"/>
              <a:t>BVCM</a:t>
            </a:r>
            <a:r>
              <a:rPr lang="ja-JP" altLang="en-US" sz="2000"/>
              <a:t>活動または投資の計画</a:t>
            </a:r>
            <a:endParaRPr lang="en-US" altLang="ja-JP" sz="2000"/>
          </a:p>
          <a:p>
            <a:pPr marL="908050" lvl="2" indent="-450850" fontAlgn="base">
              <a:buFont typeface="Arial" panose="020B0604020202020204" pitchFamily="34" charset="0"/>
              <a:buChar char="•"/>
              <a:defRPr/>
            </a:pPr>
            <a:r>
              <a:rPr lang="en-US" altLang="ja-JP" sz="2000"/>
              <a:t>BVCM</a:t>
            </a:r>
            <a:r>
              <a:rPr lang="ja-JP" altLang="en-US" sz="2000"/>
              <a:t>実施していない、または検討していない場合の理由</a:t>
            </a:r>
            <a:endParaRPr lang="en-US" altLang="ja-JP" sz="2000"/>
          </a:p>
        </p:txBody>
      </p:sp>
      <p:sp>
        <p:nvSpPr>
          <p:cNvPr id="5" name="テキスト ボックス 4">
            <a:extLst>
              <a:ext uri="{FF2B5EF4-FFF2-40B4-BE49-F238E27FC236}">
                <a16:creationId xmlns:a16="http://schemas.microsoft.com/office/drawing/2014/main" id="{84895463-C097-9324-9CCF-7ADC186C33C2}"/>
              </a:ext>
            </a:extLst>
          </p:cNvPr>
          <p:cNvSpPr txBox="1">
            <a:spLocks noChangeArrowheads="1"/>
          </p:cNvSpPr>
          <p:nvPr/>
        </p:nvSpPr>
        <p:spPr bwMode="auto">
          <a:xfrm>
            <a:off x="161925" y="7328843"/>
            <a:ext cx="9536755" cy="230832"/>
          </a:xfrm>
          <a:prstGeom prst="rect">
            <a:avLst/>
          </a:prstGeom>
          <a:noFill/>
          <a:ln>
            <a:noFill/>
          </a:ln>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defTabSz="844083" eaLnBrk="1" fontAlgn="auto" hangingPunct="1">
              <a:lnSpc>
                <a:spcPct val="100000"/>
              </a:lnSpc>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a:t>
            </a:r>
            <a:r>
              <a:rPr lang="it-IT" altLang="ja-JP" sz="900" dirty="0">
                <a:solidFill>
                  <a:srgbClr val="000000"/>
                </a:solidFill>
                <a:latin typeface="Meiryo UI" pitchFamily="50" charset="-128"/>
                <a:ea typeface="Meiryo UI" pitchFamily="50" charset="-128"/>
                <a:cs typeface="Meiryo UI" pitchFamily="50" charset="-128"/>
              </a:rPr>
              <a:t> SBTi Corporate Net-Zero Standard Version 1.3.1</a:t>
            </a:r>
            <a:r>
              <a:rPr lang="ja-JP" altLang="it-IT" sz="900" dirty="0">
                <a:solidFill>
                  <a:srgbClr val="000000"/>
                </a:solidFill>
                <a:latin typeface="Meiryo UI" pitchFamily="50" charset="-128"/>
                <a:ea typeface="Meiryo UI" pitchFamily="50" charset="-128"/>
                <a:cs typeface="Meiryo UI" pitchFamily="50" charset="-128"/>
              </a:rPr>
              <a:t>（</a:t>
            </a:r>
            <a:r>
              <a:rPr lang="it-IT" altLang="ja-JP" sz="900" dirty="0">
                <a:solidFill>
                  <a:srgbClr val="000000"/>
                </a:solidFill>
                <a:latin typeface="Meiryo UI" pitchFamily="50" charset="-128"/>
                <a:ea typeface="Meiryo UI" pitchFamily="50" charset="-128"/>
                <a:cs typeface="Meiryo UI" pitchFamily="50" charset="-128"/>
              </a:rPr>
              <a:t>https://files.sciencebasedtargets.org/production/files/Net-Zero-Standard.pdf</a:t>
            </a:r>
            <a:r>
              <a:rPr lang="ja-JP" altLang="it-IT"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より作成</a:t>
            </a:r>
            <a:endParaRPr lang="ja-JP" altLang="en-US" sz="9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9637811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82957-A9B2-36C1-B554-660EE8EB16E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034882B-1C4F-06D1-8F23-86BB56E84F6A}"/>
              </a:ext>
            </a:extLst>
          </p:cNvPr>
          <p:cNvSpPr>
            <a:spLocks noGrp="1"/>
          </p:cNvSpPr>
          <p:nvPr>
            <p:ph type="title"/>
          </p:nvPr>
        </p:nvSpPr>
        <p:spPr/>
        <p:txBody>
          <a:bodyPr/>
          <a:lstStyle/>
          <a:p>
            <a:r>
              <a:rPr kumimoji="1" lang="en-US" altLang="ja-JP"/>
              <a:t>Net-Zero</a:t>
            </a:r>
            <a:r>
              <a:rPr kumimoji="1" lang="ja-JP" altLang="en-US"/>
              <a:t>目標</a:t>
            </a:r>
            <a:endParaRPr kumimoji="1" lang="en-US"/>
          </a:p>
        </p:txBody>
      </p:sp>
      <p:sp>
        <p:nvSpPr>
          <p:cNvPr id="3" name="コンテンツ プレースホルダー 2">
            <a:extLst>
              <a:ext uri="{FF2B5EF4-FFF2-40B4-BE49-F238E27FC236}">
                <a16:creationId xmlns:a16="http://schemas.microsoft.com/office/drawing/2014/main" id="{0B11C458-32E3-9441-F345-5765E41184C8}"/>
              </a:ext>
            </a:extLst>
          </p:cNvPr>
          <p:cNvSpPr>
            <a:spLocks noGrp="1"/>
          </p:cNvSpPr>
          <p:nvPr>
            <p:ph sz="quarter" idx="12"/>
          </p:nvPr>
        </p:nvSpPr>
        <p:spPr>
          <a:xfrm>
            <a:off x="161925" y="1110920"/>
            <a:ext cx="10367963" cy="958106"/>
          </a:xfrm>
        </p:spPr>
        <p:txBody>
          <a:bodyPr/>
          <a:lstStyle/>
          <a:p>
            <a:r>
              <a:rPr lang="ja-JP" altLang="en-US"/>
              <a:t>日本企業による</a:t>
            </a:r>
            <a:r>
              <a:rPr lang="en-US" altLang="ja-JP"/>
              <a:t>Net-Zero</a:t>
            </a:r>
            <a:r>
              <a:rPr lang="ja-JP" altLang="en-US"/>
              <a:t>目標の認定取得数は年々増加している。</a:t>
            </a:r>
            <a:endParaRPr lang="en-US" altLang="ja-JP"/>
          </a:p>
          <a:p>
            <a:r>
              <a:rPr lang="ja-JP" altLang="en-US"/>
              <a:t>一方、</a:t>
            </a:r>
            <a:r>
              <a:rPr lang="en-US" altLang="ja-JP"/>
              <a:t>Net-Zero</a:t>
            </a:r>
            <a:r>
              <a:rPr lang="ja-JP" altLang="en-US"/>
              <a:t>目標を取得している企業の割合は欧米諸国と比較して低い。</a:t>
            </a:r>
            <a:endParaRPr kumimoji="1" lang="en-US"/>
          </a:p>
        </p:txBody>
      </p:sp>
      <p:sp>
        <p:nvSpPr>
          <p:cNvPr id="6" name="テキスト ボックス 5">
            <a:extLst>
              <a:ext uri="{FF2B5EF4-FFF2-40B4-BE49-F238E27FC236}">
                <a16:creationId xmlns:a16="http://schemas.microsoft.com/office/drawing/2014/main" id="{B427BFFF-3D5C-D844-3612-EA07D229BE9C}"/>
              </a:ext>
            </a:extLst>
          </p:cNvPr>
          <p:cNvSpPr txBox="1"/>
          <p:nvPr/>
        </p:nvSpPr>
        <p:spPr>
          <a:xfrm>
            <a:off x="161924" y="6275935"/>
            <a:ext cx="3688717" cy="538609"/>
          </a:xfrm>
          <a:prstGeom prst="rect">
            <a:avLst/>
          </a:prstGeom>
          <a:noFill/>
        </p:spPr>
        <p:txBody>
          <a:bodyPr wrap="square" rtlCol="0" anchor="ctr">
            <a:spAutoFit/>
          </a:bodyPr>
          <a:lstStyle/>
          <a:p>
            <a:pPr marL="285750" indent="-285750">
              <a:spcBef>
                <a:spcPts val="600"/>
              </a:spcBef>
              <a:buFont typeface="Wingdings" panose="05000000000000000000" pitchFamily="2" charset="2"/>
              <a:buChar char="ü"/>
            </a:pPr>
            <a:r>
              <a:rPr lang="ja-JP" altLang="en-US" sz="1200"/>
              <a:t>日本企業の</a:t>
            </a:r>
            <a:r>
              <a:rPr lang="en-US" altLang="ja-JP" sz="1200">
                <a:solidFill>
                  <a:srgbClr val="FF0000"/>
                </a:solidFill>
              </a:rPr>
              <a:t>SBT</a:t>
            </a:r>
            <a:r>
              <a:rPr lang="ja-JP" altLang="en-US" sz="1200">
                <a:solidFill>
                  <a:srgbClr val="FF0000"/>
                </a:solidFill>
              </a:rPr>
              <a:t>全体の取得数は増加傾向</a:t>
            </a:r>
            <a:endParaRPr lang="en-US" altLang="ja-JP" sz="1200">
              <a:solidFill>
                <a:srgbClr val="FF0000"/>
              </a:solidFill>
            </a:endParaRPr>
          </a:p>
          <a:p>
            <a:pPr marL="285750" indent="-285750">
              <a:spcBef>
                <a:spcPts val="600"/>
              </a:spcBef>
              <a:buFont typeface="Wingdings" panose="05000000000000000000" pitchFamily="2" charset="2"/>
              <a:buChar char="ü"/>
            </a:pPr>
            <a:r>
              <a:rPr lang="en-US" altLang="ja-JP" sz="1200"/>
              <a:t>SBT</a:t>
            </a:r>
            <a:r>
              <a:rPr lang="ja-JP" altLang="en-US" sz="1200"/>
              <a:t> </a:t>
            </a:r>
            <a:r>
              <a:rPr lang="en-US" altLang="ja-JP" sz="1200"/>
              <a:t>Net-Zero</a:t>
            </a:r>
            <a:r>
              <a:rPr lang="ja-JP" altLang="en-US" sz="1200"/>
              <a:t>の認定取得数は</a:t>
            </a:r>
            <a:r>
              <a:rPr lang="en-US" altLang="ja-JP" sz="1200"/>
              <a:t>24</a:t>
            </a:r>
            <a:r>
              <a:rPr lang="ja-JP" altLang="en-US" sz="1200"/>
              <a:t>年に大きく増加</a:t>
            </a:r>
            <a:endParaRPr lang="en-US" altLang="ja-JP" sz="1200">
              <a:solidFill>
                <a:srgbClr val="FF0000"/>
              </a:solidFill>
            </a:endParaRPr>
          </a:p>
        </p:txBody>
      </p:sp>
      <p:sp>
        <p:nvSpPr>
          <p:cNvPr id="7" name="テキスト ボックス 6">
            <a:extLst>
              <a:ext uri="{FF2B5EF4-FFF2-40B4-BE49-F238E27FC236}">
                <a16:creationId xmlns:a16="http://schemas.microsoft.com/office/drawing/2014/main" id="{A289E289-A322-FC3F-949C-2885E0A00473}"/>
              </a:ext>
            </a:extLst>
          </p:cNvPr>
          <p:cNvSpPr txBox="1"/>
          <p:nvPr/>
        </p:nvSpPr>
        <p:spPr>
          <a:xfrm>
            <a:off x="4046577" y="6277510"/>
            <a:ext cx="6483311" cy="723275"/>
          </a:xfrm>
          <a:prstGeom prst="rect">
            <a:avLst/>
          </a:prstGeom>
          <a:noFill/>
        </p:spPr>
        <p:txBody>
          <a:bodyPr wrap="square" rtlCol="0" anchor="ctr">
            <a:spAutoFit/>
          </a:bodyPr>
          <a:lstStyle/>
          <a:p>
            <a:pPr marL="285750" indent="-285750">
              <a:spcBef>
                <a:spcPts val="600"/>
              </a:spcBef>
              <a:buFont typeface="Wingdings" panose="05000000000000000000" pitchFamily="2" charset="2"/>
              <a:buChar char="ü"/>
            </a:pPr>
            <a:r>
              <a:rPr kumimoji="1" lang="ja-JP" altLang="en-US" sz="1200"/>
              <a:t>日本はネットゼロ</a:t>
            </a:r>
            <a:r>
              <a:rPr lang="ja-JP" altLang="en-US" sz="1200"/>
              <a:t>目標の設定数で</a:t>
            </a:r>
            <a:r>
              <a:rPr lang="ja-JP" altLang="en-US" sz="1200">
                <a:solidFill>
                  <a:srgbClr val="FF0000"/>
                </a:solidFill>
              </a:rPr>
              <a:t>世界</a:t>
            </a:r>
            <a:r>
              <a:rPr lang="en-US" altLang="ja-JP" sz="1200">
                <a:solidFill>
                  <a:srgbClr val="FF0000"/>
                </a:solidFill>
              </a:rPr>
              <a:t>5</a:t>
            </a:r>
            <a:r>
              <a:rPr lang="ja-JP" altLang="en-US" sz="1200">
                <a:solidFill>
                  <a:srgbClr val="FF0000"/>
                </a:solidFill>
              </a:rPr>
              <a:t>位</a:t>
            </a:r>
            <a:r>
              <a:rPr lang="ja-JP" altLang="en-US" sz="1200"/>
              <a:t>に位置付け</a:t>
            </a:r>
            <a:endParaRPr kumimoji="1" lang="en-US" altLang="ja-JP" sz="1200"/>
          </a:p>
          <a:p>
            <a:pPr marL="285750" indent="-285750">
              <a:spcBef>
                <a:spcPts val="600"/>
              </a:spcBef>
              <a:buFont typeface="Wingdings" panose="05000000000000000000" pitchFamily="2" charset="2"/>
              <a:buChar char="ü"/>
            </a:pPr>
            <a:r>
              <a:rPr kumimoji="1" lang="ja-JP" altLang="en-US" sz="1200"/>
              <a:t>短期目標の認定取得済み</a:t>
            </a:r>
            <a:r>
              <a:rPr lang="ja-JP" altLang="en-US" sz="1200"/>
              <a:t>日本企業のうち、</a:t>
            </a:r>
            <a:r>
              <a:rPr kumimoji="1" lang="en-US" altLang="ja-JP" sz="1200">
                <a:solidFill>
                  <a:srgbClr val="FF0000"/>
                </a:solidFill>
              </a:rPr>
              <a:t>Net-Zero</a:t>
            </a:r>
            <a:r>
              <a:rPr kumimoji="1" lang="ja-JP" altLang="en-US" sz="1200">
                <a:solidFill>
                  <a:srgbClr val="FF0000"/>
                </a:solidFill>
              </a:rPr>
              <a:t>目標</a:t>
            </a:r>
            <a:r>
              <a:rPr lang="ja-JP" altLang="en-US" sz="1200">
                <a:solidFill>
                  <a:srgbClr val="FF0000"/>
                </a:solidFill>
              </a:rPr>
              <a:t>も取得している企業の割合は欧米諸国と比較して低い</a:t>
            </a:r>
            <a:endParaRPr kumimoji="1" lang="en-US" sz="1200"/>
          </a:p>
        </p:txBody>
      </p:sp>
      <p:sp>
        <p:nvSpPr>
          <p:cNvPr id="12" name="テキスト ボックス 11">
            <a:extLst>
              <a:ext uri="{FF2B5EF4-FFF2-40B4-BE49-F238E27FC236}">
                <a16:creationId xmlns:a16="http://schemas.microsoft.com/office/drawing/2014/main" id="{30D7E418-E1A7-1253-C3BA-B3265175576A}"/>
              </a:ext>
            </a:extLst>
          </p:cNvPr>
          <p:cNvSpPr txBox="1">
            <a:spLocks noChangeArrowheads="1"/>
          </p:cNvSpPr>
          <p:nvPr/>
        </p:nvSpPr>
        <p:spPr bwMode="auto">
          <a:xfrm>
            <a:off x="161924" y="6974827"/>
            <a:ext cx="995235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1000">
                <a:solidFill>
                  <a:srgbClr val="000000"/>
                </a:solidFill>
                <a:latin typeface="Meiryo UI" pitchFamily="50" charset="-128"/>
                <a:ea typeface="Meiryo UI" pitchFamily="50" charset="-128"/>
                <a:cs typeface="Meiryo UI" pitchFamily="50" charset="-128"/>
              </a:rPr>
              <a:t>[</a:t>
            </a:r>
            <a:r>
              <a:rPr lang="ja-JP" altLang="en-US" sz="1000">
                <a:solidFill>
                  <a:srgbClr val="000000"/>
                </a:solidFill>
                <a:latin typeface="Meiryo UI" pitchFamily="50" charset="-128"/>
                <a:ea typeface="Meiryo UI" pitchFamily="50" charset="-128"/>
                <a:cs typeface="Meiryo UI" pitchFamily="50" charset="-128"/>
              </a:rPr>
              <a:t>出所</a:t>
            </a:r>
            <a:r>
              <a:rPr lang="en-US" altLang="ja-JP" sz="1000">
                <a:solidFill>
                  <a:srgbClr val="000000"/>
                </a:solidFill>
                <a:latin typeface="Meiryo UI" pitchFamily="50" charset="-128"/>
                <a:ea typeface="Meiryo UI" pitchFamily="50" charset="-128"/>
                <a:cs typeface="Meiryo UI" pitchFamily="50" charset="-128"/>
              </a:rPr>
              <a:t>]</a:t>
            </a:r>
            <a:r>
              <a:rPr lang="ja-JP" altLang="en-US" sz="1000">
                <a:solidFill>
                  <a:srgbClr val="000000"/>
                </a:solidFill>
                <a:latin typeface="Meiryo UI" pitchFamily="50" charset="-128"/>
                <a:ea typeface="Meiryo UI" pitchFamily="50" charset="-128"/>
                <a:cs typeface="Meiryo UI" pitchFamily="50" charset="-128"/>
              </a:rPr>
              <a:t> </a:t>
            </a:r>
            <a:r>
              <a:rPr lang="en-US" altLang="ja-JP" sz="1000">
                <a:solidFill>
                  <a:srgbClr val="000000"/>
                </a:solidFill>
                <a:latin typeface="Meiryo UI" pitchFamily="50" charset="-128"/>
                <a:ea typeface="Meiryo UI" pitchFamily="50" charset="-128"/>
                <a:cs typeface="Meiryo UI" pitchFamily="50" charset="-128"/>
              </a:rPr>
              <a:t>SBTi</a:t>
            </a:r>
            <a:r>
              <a:rPr lang="ja-JP" altLang="en-US" sz="1000">
                <a:solidFill>
                  <a:srgbClr val="000000"/>
                </a:solidFill>
                <a:latin typeface="Meiryo UI" pitchFamily="50" charset="-128"/>
                <a:ea typeface="Meiryo UI" pitchFamily="50" charset="-128"/>
                <a:cs typeface="Meiryo UI" pitchFamily="50" charset="-128"/>
              </a:rPr>
              <a:t>ウェブサイトのダッシュボードより作成（</a:t>
            </a:r>
            <a:r>
              <a:rPr lang="en-US" altLang="ja-JP" sz="1000">
                <a:solidFill>
                  <a:srgbClr val="000000"/>
                </a:solidFill>
                <a:latin typeface="Meiryo UI" pitchFamily="50" charset="-128"/>
                <a:ea typeface="Meiryo UI" pitchFamily="50" charset="-128"/>
                <a:cs typeface="Meiryo UI" pitchFamily="50" charset="-128"/>
              </a:rPr>
              <a:t>https://sciencebasedtargets.org/target-dashboard</a:t>
            </a:r>
            <a:r>
              <a:rPr lang="ja-JP" altLang="en-US" sz="1000">
                <a:solidFill>
                  <a:srgbClr val="000000"/>
                </a:solidFill>
                <a:latin typeface="Meiryo UI" pitchFamily="50" charset="-128"/>
                <a:ea typeface="Meiryo UI" pitchFamily="50" charset="-128"/>
                <a:cs typeface="Meiryo UI" pitchFamily="50" charset="-128"/>
              </a:rPr>
              <a:t>）より作成</a:t>
            </a:r>
            <a:endParaRPr lang="en-US" altLang="ja-JP" sz="1000">
              <a:solidFill>
                <a:srgbClr val="000000"/>
              </a:solidFill>
              <a:latin typeface="Meiryo UI" pitchFamily="50" charset="-128"/>
              <a:ea typeface="Meiryo UI" pitchFamily="50" charset="-128"/>
              <a:cs typeface="Meiryo UI" pitchFamily="50" charset="-128"/>
            </a:endParaRPr>
          </a:p>
          <a:p>
            <a:pPr defTabSz="844083" eaLnBrk="1" fontAlgn="auto" hangingPunct="1">
              <a:spcBef>
                <a:spcPts val="0"/>
              </a:spcBef>
              <a:spcAft>
                <a:spcPts val="0"/>
              </a:spcAft>
              <a:defRPr/>
            </a:pPr>
            <a:r>
              <a:rPr lang="en-US" altLang="ja-JP" sz="1000">
                <a:solidFill>
                  <a:srgbClr val="000000"/>
                </a:solidFill>
                <a:latin typeface="Meiryo UI" pitchFamily="50" charset="-128"/>
                <a:ea typeface="Meiryo UI" pitchFamily="50" charset="-128"/>
                <a:cs typeface="Meiryo UI" pitchFamily="50" charset="-128"/>
              </a:rPr>
              <a:t>※</a:t>
            </a:r>
            <a:r>
              <a:rPr lang="ja-JP" altLang="en-US" sz="1000">
                <a:solidFill>
                  <a:srgbClr val="000000"/>
                </a:solidFill>
                <a:latin typeface="Meiryo UI" pitchFamily="50" charset="-128"/>
                <a:ea typeface="Meiryo UI" pitchFamily="50" charset="-128"/>
                <a:cs typeface="Meiryo UI" pitchFamily="50" charset="-128"/>
              </a:rPr>
              <a:t>ダッシュボードの仕様上、企業が既存の目標の更新等を行う場合、最新の目標のみが反映されるため、集計時点に応じて過去の数値には変動の可能性あり</a:t>
            </a:r>
            <a:endParaRPr lang="en-US" altLang="ja-JP" sz="1000">
              <a:solidFill>
                <a:srgbClr val="000000"/>
              </a:solidFill>
              <a:latin typeface="Meiryo UI" pitchFamily="50" charset="-128"/>
              <a:ea typeface="Meiryo UI" pitchFamily="50" charset="-128"/>
              <a:cs typeface="Meiryo UI" pitchFamily="50" charset="-128"/>
            </a:endParaRPr>
          </a:p>
          <a:p>
            <a:pPr defTabSz="844083" eaLnBrk="1" hangingPunct="1">
              <a:defRPr/>
            </a:pPr>
            <a:r>
              <a:rPr lang="en-US" altLang="ja-JP" sz="1000">
                <a:solidFill>
                  <a:srgbClr val="000000"/>
                </a:solidFill>
                <a:latin typeface="Meiryo UI" pitchFamily="50" charset="-128"/>
                <a:ea typeface="Meiryo UI" pitchFamily="50" charset="-128"/>
                <a:cs typeface="Meiryo UI" pitchFamily="50" charset="-128"/>
              </a:rPr>
              <a:t>※</a:t>
            </a:r>
            <a:r>
              <a:rPr lang="ja-JP" altLang="en-US" sz="1000">
                <a:solidFill>
                  <a:srgbClr val="000000"/>
                </a:solidFill>
                <a:latin typeface="Meiryo UI" pitchFamily="50" charset="-128"/>
                <a:ea typeface="Meiryo UI" pitchFamily="50" charset="-128"/>
                <a:cs typeface="Meiryo UI" pitchFamily="50" charset="-128"/>
              </a:rPr>
              <a:t>いずれのグラフも、中小企業及び金融機関の認定取得数は含んでいない</a:t>
            </a:r>
            <a:endParaRPr lang="en-US" altLang="ja-JP" sz="1000">
              <a:solidFill>
                <a:srgbClr val="000000"/>
              </a:solidFill>
              <a:latin typeface="Meiryo UI" pitchFamily="50" charset="-128"/>
              <a:ea typeface="Meiryo UI" pitchFamily="50" charset="-128"/>
              <a:cs typeface="Meiryo UI" pitchFamily="50" charset="-128"/>
            </a:endParaRPr>
          </a:p>
        </p:txBody>
      </p:sp>
      <p:sp>
        <p:nvSpPr>
          <p:cNvPr id="13" name="テキスト ボックス 12">
            <a:extLst>
              <a:ext uri="{FF2B5EF4-FFF2-40B4-BE49-F238E27FC236}">
                <a16:creationId xmlns:a16="http://schemas.microsoft.com/office/drawing/2014/main" id="{3F2991B8-CD28-7ADC-C3A9-CBC2B73227B3}"/>
              </a:ext>
            </a:extLst>
          </p:cNvPr>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二等辺三角形 23">
            <a:extLst>
              <a:ext uri="{FF2B5EF4-FFF2-40B4-BE49-F238E27FC236}">
                <a16:creationId xmlns:a16="http://schemas.microsoft.com/office/drawing/2014/main" id="{EAC191A0-9670-45CA-7081-C7A891BAD75A}"/>
              </a:ext>
            </a:extLst>
          </p:cNvPr>
          <p:cNvSpPr/>
          <p:nvPr/>
        </p:nvSpPr>
        <p:spPr>
          <a:xfrm rot="10800000">
            <a:off x="577787" y="5921148"/>
            <a:ext cx="2856992" cy="22352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en-US" sz="1600">
              <a:solidFill>
                <a:schemeClr val="tx1"/>
              </a:solidFill>
              <a:latin typeface="Meiryo UI" panose="020B0604030504040204" pitchFamily="50" charset="-128"/>
              <a:ea typeface="Meiryo UI" panose="020B0604030504040204" pitchFamily="50" charset="-128"/>
            </a:endParaRPr>
          </a:p>
        </p:txBody>
      </p:sp>
      <p:sp>
        <p:nvSpPr>
          <p:cNvPr id="25" name="二等辺三角形 24">
            <a:extLst>
              <a:ext uri="{FF2B5EF4-FFF2-40B4-BE49-F238E27FC236}">
                <a16:creationId xmlns:a16="http://schemas.microsoft.com/office/drawing/2014/main" id="{AE6E0AA6-1E20-F78A-0D79-753D1749080A}"/>
              </a:ext>
            </a:extLst>
          </p:cNvPr>
          <p:cNvSpPr/>
          <p:nvPr/>
        </p:nvSpPr>
        <p:spPr>
          <a:xfrm rot="10800000">
            <a:off x="5859736" y="5921148"/>
            <a:ext cx="2856992" cy="22352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en-US" sz="1600">
              <a:solidFill>
                <a:schemeClr val="tx1"/>
              </a:solidFill>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98612A5E-4DE4-414C-948E-3CFE55BF7C77}"/>
              </a:ext>
            </a:extLst>
          </p:cNvPr>
          <p:cNvSpPr txBox="1">
            <a:spLocks noChangeArrowheads="1"/>
          </p:cNvSpPr>
          <p:nvPr/>
        </p:nvSpPr>
        <p:spPr bwMode="auto">
          <a:xfrm>
            <a:off x="161924" y="5534391"/>
            <a:ext cx="388465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※2025</a:t>
            </a:r>
            <a:r>
              <a:rPr lang="ja-JP" altLang="en-US" sz="900">
                <a:solidFill>
                  <a:srgbClr val="000000"/>
                </a:solidFill>
                <a:latin typeface="Meiryo UI" pitchFamily="50" charset="-128"/>
                <a:ea typeface="Meiryo UI" pitchFamily="50" charset="-128"/>
                <a:cs typeface="Meiryo UI" pitchFamily="50" charset="-128"/>
              </a:rPr>
              <a:t>年のデータは</a:t>
            </a:r>
            <a:r>
              <a:rPr lang="en-US" altLang="ja-JP" sz="900">
                <a:solidFill>
                  <a:srgbClr val="000000"/>
                </a:solidFill>
                <a:latin typeface="Meiryo UI" pitchFamily="50" charset="-128"/>
                <a:ea typeface="Meiryo UI" pitchFamily="50" charset="-128"/>
                <a:cs typeface="Meiryo UI" pitchFamily="50" charset="-128"/>
              </a:rPr>
              <a:t>9</a:t>
            </a:r>
            <a:r>
              <a:rPr lang="ja-JP" altLang="en-US" sz="900">
                <a:solidFill>
                  <a:srgbClr val="000000"/>
                </a:solidFill>
                <a:latin typeface="Meiryo UI" pitchFamily="50" charset="-128"/>
                <a:ea typeface="Meiryo UI" pitchFamily="50" charset="-128"/>
                <a:cs typeface="Meiryo UI" pitchFamily="50" charset="-128"/>
              </a:rPr>
              <a:t>月末時点の増加数を累積したもの</a:t>
            </a:r>
            <a:endParaRPr lang="en-US" altLang="ja-JP" sz="900">
              <a:solidFill>
                <a:srgbClr val="000000"/>
              </a:solidFill>
              <a:latin typeface="Meiryo UI" pitchFamily="50" charset="-128"/>
              <a:ea typeface="Meiryo UI" pitchFamily="50" charset="-128"/>
              <a:cs typeface="Meiryo UI" pitchFamily="50" charset="-128"/>
            </a:endParaRPr>
          </a:p>
        </p:txBody>
      </p:sp>
      <p:pic>
        <p:nvPicPr>
          <p:cNvPr id="5" name="図 4">
            <a:extLst>
              <a:ext uri="{FF2B5EF4-FFF2-40B4-BE49-F238E27FC236}">
                <a16:creationId xmlns:a16="http://schemas.microsoft.com/office/drawing/2014/main" id="{639C497F-07E4-1BD7-B56E-46742EB9EEDC}"/>
              </a:ext>
            </a:extLst>
          </p:cNvPr>
          <p:cNvPicPr>
            <a:picLocks noChangeAspect="1"/>
          </p:cNvPicPr>
          <p:nvPr/>
        </p:nvPicPr>
        <p:blipFill>
          <a:blip r:embed="rId3"/>
          <a:stretch>
            <a:fillRect/>
          </a:stretch>
        </p:blipFill>
        <p:spPr>
          <a:xfrm>
            <a:off x="260052" y="2132128"/>
            <a:ext cx="3688400" cy="3724979"/>
          </a:xfrm>
          <a:prstGeom prst="rect">
            <a:avLst/>
          </a:prstGeom>
        </p:spPr>
      </p:pic>
      <p:pic>
        <p:nvPicPr>
          <p:cNvPr id="10" name="図 9">
            <a:extLst>
              <a:ext uri="{FF2B5EF4-FFF2-40B4-BE49-F238E27FC236}">
                <a16:creationId xmlns:a16="http://schemas.microsoft.com/office/drawing/2014/main" id="{57BAB919-7784-9665-23F8-A53B58D901BF}"/>
              </a:ext>
            </a:extLst>
          </p:cNvPr>
          <p:cNvPicPr>
            <a:picLocks noChangeAspect="1"/>
          </p:cNvPicPr>
          <p:nvPr/>
        </p:nvPicPr>
        <p:blipFill>
          <a:blip r:embed="rId4"/>
          <a:stretch>
            <a:fillRect/>
          </a:stretch>
        </p:blipFill>
        <p:spPr>
          <a:xfrm>
            <a:off x="4144705" y="2274392"/>
            <a:ext cx="6152547" cy="3582715"/>
          </a:xfrm>
          <a:prstGeom prst="rect">
            <a:avLst/>
          </a:prstGeom>
        </p:spPr>
      </p:pic>
    </p:spTree>
    <p:extLst>
      <p:ext uri="{BB962C8B-B14F-4D97-AF65-F5344CB8AC3E}">
        <p14:creationId xmlns:p14="http://schemas.microsoft.com/office/powerpoint/2010/main" val="75585076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2FB5C-2945-01BA-FBE1-AE49E593C220}"/>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400C10ED-23BD-C811-91C0-A2087E474A8C}"/>
              </a:ext>
            </a:extLst>
          </p:cNvPr>
          <p:cNvSpPr>
            <a:spLocks noGrp="1"/>
          </p:cNvSpPr>
          <p:nvPr>
            <p:ph type="title"/>
          </p:nvPr>
        </p:nvSpPr>
        <p:spPr/>
        <p:txBody>
          <a:bodyPr/>
          <a:lstStyle/>
          <a:p>
            <a:r>
              <a:rPr lang="en-US" altLang="ja-JP"/>
              <a:t>【</a:t>
            </a:r>
            <a:r>
              <a:rPr lang="ja-JP" altLang="en-US"/>
              <a:t>参考①</a:t>
            </a:r>
            <a:r>
              <a:rPr lang="en-US" altLang="ja-JP"/>
              <a:t>】</a:t>
            </a:r>
            <a:r>
              <a:rPr lang="ja-JP" altLang="en-US"/>
              <a:t>関連資料</a:t>
            </a:r>
          </a:p>
        </p:txBody>
      </p:sp>
    </p:spTree>
    <p:extLst>
      <p:ext uri="{BB962C8B-B14F-4D97-AF65-F5344CB8AC3E}">
        <p14:creationId xmlns:p14="http://schemas.microsoft.com/office/powerpoint/2010/main" val="300871058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B5387-2DA9-C3D4-0DB1-54313AEFDA4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8020032-BDB5-50F2-4935-2D8ECBD2F5E5}"/>
              </a:ext>
            </a:extLst>
          </p:cNvPr>
          <p:cNvSpPr>
            <a:spLocks noGrp="1"/>
          </p:cNvSpPr>
          <p:nvPr>
            <p:ph type="title"/>
          </p:nvPr>
        </p:nvSpPr>
        <p:spPr>
          <a:xfrm>
            <a:off x="161925" y="284266"/>
            <a:ext cx="9288000" cy="648000"/>
          </a:xfrm>
        </p:spPr>
        <p:txBody>
          <a:bodyPr/>
          <a:lstStyle/>
          <a:p>
            <a:r>
              <a:rPr kumimoji="1" lang="ja-JP" altLang="en-US"/>
              <a:t>関連資料</a:t>
            </a:r>
          </a:p>
        </p:txBody>
      </p:sp>
      <p:graphicFrame>
        <p:nvGraphicFramePr>
          <p:cNvPr id="6" name="表 5">
            <a:extLst>
              <a:ext uri="{FF2B5EF4-FFF2-40B4-BE49-F238E27FC236}">
                <a16:creationId xmlns:a16="http://schemas.microsoft.com/office/drawing/2014/main" id="{6580D749-A757-B610-E1C7-12FD39490C1F}"/>
              </a:ext>
            </a:extLst>
          </p:cNvPr>
          <p:cNvGraphicFramePr>
            <a:graphicFrameLocks noGrp="1"/>
          </p:cNvGraphicFramePr>
          <p:nvPr>
            <p:extLst>
              <p:ext uri="{D42A27DB-BD31-4B8C-83A1-F6EECF244321}">
                <p14:modId xmlns:p14="http://schemas.microsoft.com/office/powerpoint/2010/main" val="642607517"/>
              </p:ext>
            </p:extLst>
          </p:nvPr>
        </p:nvGraphicFramePr>
        <p:xfrm>
          <a:off x="385103" y="1846227"/>
          <a:ext cx="9921607" cy="5246872"/>
        </p:xfrm>
        <a:graphic>
          <a:graphicData uri="http://schemas.openxmlformats.org/drawingml/2006/table">
            <a:tbl>
              <a:tblPr firstRow="1" bandRow="1"/>
              <a:tblGrid>
                <a:gridCol w="3191227">
                  <a:extLst>
                    <a:ext uri="{9D8B030D-6E8A-4147-A177-3AD203B41FA5}">
                      <a16:colId xmlns:a16="http://schemas.microsoft.com/office/drawing/2014/main" val="20000"/>
                    </a:ext>
                  </a:extLst>
                </a:gridCol>
                <a:gridCol w="610974">
                  <a:extLst>
                    <a:ext uri="{9D8B030D-6E8A-4147-A177-3AD203B41FA5}">
                      <a16:colId xmlns:a16="http://schemas.microsoft.com/office/drawing/2014/main" val="569503702"/>
                    </a:ext>
                  </a:extLst>
                </a:gridCol>
                <a:gridCol w="4853305">
                  <a:extLst>
                    <a:ext uri="{9D8B030D-6E8A-4147-A177-3AD203B41FA5}">
                      <a16:colId xmlns:a16="http://schemas.microsoft.com/office/drawing/2014/main" val="20001"/>
                    </a:ext>
                  </a:extLst>
                </a:gridCol>
                <a:gridCol w="708343">
                  <a:extLst>
                    <a:ext uri="{9D8B030D-6E8A-4147-A177-3AD203B41FA5}">
                      <a16:colId xmlns:a16="http://schemas.microsoft.com/office/drawing/2014/main" val="2955737163"/>
                    </a:ext>
                  </a:extLst>
                </a:gridCol>
                <a:gridCol w="557758">
                  <a:extLst>
                    <a:ext uri="{9D8B030D-6E8A-4147-A177-3AD203B41FA5}">
                      <a16:colId xmlns:a16="http://schemas.microsoft.com/office/drawing/2014/main" val="20002"/>
                    </a:ext>
                  </a:extLst>
                </a:gridCol>
              </a:tblGrid>
              <a:tr h="226354">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spcBef>
                          <a:spcPts val="600"/>
                        </a:spcBef>
                      </a:pPr>
                      <a:r>
                        <a:rPr kumimoji="1" lang="ja-JP" altLang="en-US" sz="1100" b="1">
                          <a:solidFill>
                            <a:sysClr val="windowText" lastClr="000000"/>
                          </a:solidFill>
                          <a:latin typeface="+mn-ea"/>
                          <a:ea typeface="+mn-ea"/>
                        </a:rPr>
                        <a:t>資料名</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ctr">
                        <a:spcBef>
                          <a:spcPts val="600"/>
                        </a:spcBef>
                      </a:pPr>
                      <a:r>
                        <a:rPr kumimoji="1" lang="en-US" altLang="ja-JP" sz="1100" b="1">
                          <a:solidFill>
                            <a:sysClr val="windowText" lastClr="000000"/>
                          </a:solidFill>
                          <a:latin typeface="+mn-ea"/>
                          <a:ea typeface="+mn-ea"/>
                        </a:rPr>
                        <a:t>Ver.</a:t>
                      </a:r>
                      <a:endParaRPr kumimoji="1" lang="ja-JP" altLang="en-US" sz="1100" b="1">
                        <a:solidFill>
                          <a:sysClr val="windowText" lastClr="000000"/>
                        </a:solidFill>
                        <a:latin typeface="+mn-ea"/>
                        <a:ea typeface="+mn-ea"/>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spcBef>
                          <a:spcPts val="600"/>
                        </a:spcBef>
                      </a:pPr>
                      <a:r>
                        <a:rPr kumimoji="1" lang="ja-JP" altLang="en-US" sz="1100" b="1">
                          <a:solidFill>
                            <a:sysClr val="windowText" lastClr="000000"/>
                          </a:solidFill>
                          <a:latin typeface="+mn-ea"/>
                          <a:ea typeface="+mn-ea"/>
                        </a:rPr>
                        <a:t>概要</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ctr">
                        <a:spcBef>
                          <a:spcPts val="600"/>
                        </a:spcBef>
                      </a:pPr>
                      <a:r>
                        <a:rPr kumimoji="1" lang="ja-JP" altLang="en-US" sz="1100" b="1">
                          <a:solidFill>
                            <a:sysClr val="windowText" lastClr="000000"/>
                          </a:solidFill>
                          <a:latin typeface="+mn-ea"/>
                          <a:ea typeface="+mn-ea"/>
                        </a:rPr>
                        <a:t>所在</a:t>
                      </a:r>
                      <a:r>
                        <a:rPr kumimoji="1" lang="en-US" altLang="ja-JP" sz="1100" b="1" baseline="30000">
                          <a:solidFill>
                            <a:sysClr val="windowText" lastClr="000000"/>
                          </a:solidFill>
                          <a:latin typeface="+mn-ea"/>
                          <a:ea typeface="+mn-ea"/>
                        </a:rPr>
                        <a:t>※</a:t>
                      </a:r>
                      <a:endParaRPr kumimoji="1" lang="ja-JP" altLang="en-US" sz="1100" b="1">
                        <a:solidFill>
                          <a:sysClr val="windowText" lastClr="000000"/>
                        </a:solidFill>
                        <a:latin typeface="+mn-ea"/>
                        <a:ea typeface="+mn-ea"/>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algn="ctr">
                        <a:spcBef>
                          <a:spcPts val="600"/>
                        </a:spcBef>
                      </a:pPr>
                      <a:r>
                        <a:rPr kumimoji="1" lang="en-US" altLang="ja-JP" sz="1100" b="1">
                          <a:solidFill>
                            <a:sysClr val="windowText" lastClr="000000"/>
                          </a:solidFill>
                          <a:latin typeface="+mn-ea"/>
                          <a:ea typeface="+mn-ea"/>
                        </a:rPr>
                        <a:t>URL</a:t>
                      </a:r>
                      <a:endParaRPr kumimoji="1" lang="ja-JP" altLang="en-US" sz="1100" b="1">
                        <a:solidFill>
                          <a:sysClr val="windowText" lastClr="000000"/>
                        </a:solidFill>
                        <a:latin typeface="+mn-ea"/>
                        <a:ea typeface="+mn-ea"/>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377256">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spcBef>
                          <a:spcPts val="600"/>
                        </a:spcBef>
                      </a:pPr>
                      <a:r>
                        <a:rPr kumimoji="1" lang="en-US" altLang="ja-JP" sz="1100">
                          <a:latin typeface="+mn-ea"/>
                          <a:ea typeface="+mn-ea"/>
                        </a:rPr>
                        <a:t>SBTi Corporate Near-Term Criteria</a:t>
                      </a:r>
                      <a:endParaRPr kumimoji="1" lang="ja-JP" altLang="en-US" sz="110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pPr>
                      <a:r>
                        <a:rPr kumimoji="1" lang="en-US" altLang="ja-JP" sz="1100">
                          <a:latin typeface="+mn-ea"/>
                          <a:ea typeface="+mn-ea"/>
                        </a:rPr>
                        <a:t>5.3.1</a:t>
                      </a:r>
                      <a:endParaRPr kumimoji="1" lang="ja-JP" altLang="en-US" sz="110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spcBef>
                          <a:spcPts val="0"/>
                        </a:spcBef>
                        <a:buFont typeface="Arial" panose="020B0604020202020204" pitchFamily="34" charset="0"/>
                        <a:buNone/>
                      </a:pPr>
                      <a:r>
                        <a:rPr kumimoji="1" lang="en-US" altLang="ja-JP" sz="1100" b="1" u="none">
                          <a:latin typeface="+mn-ea"/>
                          <a:ea typeface="+mn-ea"/>
                        </a:rPr>
                        <a:t>SBTi</a:t>
                      </a:r>
                      <a:r>
                        <a:rPr kumimoji="1" lang="ja-JP" altLang="en-US" sz="1100" b="1" u="none">
                          <a:latin typeface="+mn-ea"/>
                          <a:ea typeface="+mn-ea"/>
                        </a:rPr>
                        <a:t>企業短期要件</a:t>
                      </a:r>
                    </a:p>
                    <a:p>
                      <a:pPr marL="0" indent="0">
                        <a:spcBef>
                          <a:spcPts val="0"/>
                        </a:spcBef>
                        <a:buFont typeface="Arial" panose="020B0604020202020204" pitchFamily="34" charset="0"/>
                        <a:buNone/>
                      </a:pPr>
                      <a:r>
                        <a:rPr kumimoji="1" lang="ja-JP" altLang="en-US" sz="1100" u="none">
                          <a:latin typeface="+mn-ea"/>
                          <a:ea typeface="+mn-ea"/>
                        </a:rPr>
                        <a:t>企業が、短期目標を設定するために満たすべき基準について定めたもの</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Bef>
                          <a:spcPts val="0"/>
                        </a:spcBef>
                        <a:buFont typeface="Arial" panose="020B0604020202020204" pitchFamily="34" charset="0"/>
                        <a:buNone/>
                      </a:pPr>
                      <a:r>
                        <a:rPr kumimoji="1" lang="en-US" altLang="ja-JP" sz="1100" i="0">
                          <a:latin typeface="+mn-ea"/>
                          <a:ea typeface="+mn-ea"/>
                        </a:rPr>
                        <a:t>S</a:t>
                      </a:r>
                      <a:endParaRPr kumimoji="1" lang="ja-JP" altLang="en-US" sz="1100" i="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Bef>
                          <a:spcPts val="600"/>
                        </a:spcBef>
                        <a:buFont typeface="Arial" panose="020B0604020202020204" pitchFamily="34" charset="0"/>
                        <a:buNone/>
                      </a:pPr>
                      <a:r>
                        <a:rPr lang="ja-JP" altLang="en-US" sz="1100">
                          <a:latin typeface="+mn-ea"/>
                          <a:ea typeface="+mn-ea"/>
                          <a:hlinkClick r:id="rId3"/>
                        </a:rPr>
                        <a:t>リンク</a:t>
                      </a:r>
                      <a:endParaRPr kumimoji="1" lang="ja-JP" altLang="en-US" sz="110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61512">
                <a:tc>
                  <a:txBody>
                    <a:bodyPr/>
                    <a:lstStyle/>
                    <a:p>
                      <a:pPr>
                        <a:spcBef>
                          <a:spcPts val="600"/>
                        </a:spcBef>
                      </a:pPr>
                      <a:r>
                        <a:rPr kumimoji="1" lang="en-US" altLang="ja-JP" sz="1100">
                          <a:latin typeface="+mn-ea"/>
                          <a:ea typeface="+mn-ea"/>
                        </a:rPr>
                        <a:t>SBTi Financial Institutions’ Near-Term Criteria</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pPr>
                      <a:r>
                        <a:rPr kumimoji="1" lang="en-US" altLang="ja-JP" sz="1100">
                          <a:latin typeface="+mn-ea"/>
                          <a:ea typeface="+mn-ea"/>
                        </a:rPr>
                        <a:t>2.0</a:t>
                      </a:r>
                      <a:endParaRPr kumimoji="1" lang="ja-JP" altLang="en-US" sz="110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spcBef>
                          <a:spcPts val="0"/>
                        </a:spcBef>
                        <a:buFont typeface="Arial" panose="020B0604020202020204" pitchFamily="34" charset="0"/>
                        <a:buNone/>
                      </a:pPr>
                      <a:r>
                        <a:rPr kumimoji="1" lang="en-US" altLang="ja-JP" sz="1100" b="1" u="none">
                          <a:latin typeface="+mn-ea"/>
                          <a:ea typeface="+mn-ea"/>
                        </a:rPr>
                        <a:t>SBTi</a:t>
                      </a:r>
                      <a:r>
                        <a:rPr kumimoji="1" lang="ja-JP" altLang="en-US" sz="1100" b="1" u="none">
                          <a:latin typeface="+mn-ea"/>
                          <a:ea typeface="+mn-ea"/>
                        </a:rPr>
                        <a:t>金融機関短期要件</a:t>
                      </a:r>
                      <a:endParaRPr kumimoji="1" lang="en-US" altLang="ja-JP" sz="1100" b="1" u="none">
                        <a:latin typeface="+mn-ea"/>
                        <a:ea typeface="+mn-ea"/>
                      </a:endParaRPr>
                    </a:p>
                    <a:p>
                      <a:pPr marL="0" marR="0" lvl="0" indent="0" algn="l" defTabSz="1007943"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u="none">
                          <a:latin typeface="+mn-ea"/>
                          <a:ea typeface="+mn-ea"/>
                        </a:rPr>
                        <a:t>金融機関が、短期目標を設定するために満たすべき基準について定めたもの</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Bef>
                          <a:spcPts val="0"/>
                        </a:spcBef>
                        <a:buFont typeface="Arial" panose="020B0604020202020204" pitchFamily="34" charset="0"/>
                        <a:buNone/>
                      </a:pPr>
                      <a:r>
                        <a:rPr kumimoji="1" lang="en-US" altLang="ja-JP" sz="1100" i="0">
                          <a:latin typeface="+mn-ea"/>
                          <a:ea typeface="+mn-ea"/>
                        </a:rPr>
                        <a:t>S</a:t>
                      </a:r>
                      <a:endParaRPr kumimoji="1" lang="ja-JP" altLang="en-US" sz="1100" i="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Bef>
                          <a:spcPts val="600"/>
                        </a:spcBef>
                        <a:buFont typeface="Arial" panose="020B0604020202020204" pitchFamily="34" charset="0"/>
                        <a:buNone/>
                      </a:pPr>
                      <a:r>
                        <a:rPr kumimoji="1" lang="ja-JP" altLang="en-US" sz="1100">
                          <a:latin typeface="+mn-ea"/>
                          <a:ea typeface="+mn-ea"/>
                          <a:hlinkClick r:id="rId4"/>
                        </a:rPr>
                        <a:t>リンク</a:t>
                      </a:r>
                      <a:endParaRPr kumimoji="1" lang="ja-JP" altLang="en-US" sz="110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486893"/>
                  </a:ext>
                </a:extLst>
              </a:tr>
              <a:tr h="377256">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1" lang="it-IT" altLang="ja-JP" sz="1100" b="0" i="0" kern="1200">
                          <a:solidFill>
                            <a:schemeClr val="tx1"/>
                          </a:solidFill>
                          <a:effectLst/>
                          <a:latin typeface="+mn-lt"/>
                          <a:ea typeface="+mn-ea"/>
                          <a:cs typeface="+mn-cs"/>
                        </a:rPr>
                        <a:t>SBTi Corporate Net-Zero Standard</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1100" b="0" i="0" kern="1200">
                          <a:solidFill>
                            <a:schemeClr val="tx1"/>
                          </a:solidFill>
                          <a:effectLst/>
                          <a:latin typeface="+mn-lt"/>
                          <a:ea typeface="+mn-ea"/>
                          <a:cs typeface="+mn-cs"/>
                        </a:rPr>
                        <a:t>1.3.1</a:t>
                      </a:r>
                      <a:endParaRPr kumimoji="1" lang="it-IT" altLang="ja-JP" sz="1100" b="0" i="0" kern="1200">
                        <a:solidFill>
                          <a:schemeClr val="tx1"/>
                        </a:solidFill>
                        <a:effectLst/>
                        <a:latin typeface="+mn-lt"/>
                        <a:ea typeface="+mn-ea"/>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ja-JP" sz="1100" b="1" u="none"/>
                        <a:t>SBTi</a:t>
                      </a:r>
                      <a:r>
                        <a:rPr lang="ja-JP" altLang="en-US" sz="1100" b="1" u="none"/>
                        <a:t>企業ネットゼロ基準</a:t>
                      </a:r>
                      <a:endParaRPr lang="en-US" altLang="ja-JP" sz="1100" b="1" u="none"/>
                    </a:p>
                    <a:p>
                      <a:r>
                        <a:rPr lang="ja-JP" altLang="en-US" sz="1100" u="none"/>
                        <a:t>企業の短期目標とネットゼロ目標が包括的に説明されたガイダンス</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100" i="0"/>
                        <a:t>S</a:t>
                      </a:r>
                      <a:endParaRPr lang="ja-JP" altLang="en-US" sz="1100" i="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altLang="en-US" sz="1100">
                          <a:hlinkClick r:id="rId5"/>
                        </a:rPr>
                        <a:t>リンク</a:t>
                      </a:r>
                      <a:endParaRPr lang="ja-JP" altLang="en-US" sz="110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1093695"/>
                  </a:ext>
                </a:extLst>
              </a:tr>
              <a:tr h="377256">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1" lang="it-IT" altLang="ja-JP" sz="1100" b="0" i="0" kern="1200">
                          <a:solidFill>
                            <a:schemeClr val="tx1"/>
                          </a:solidFill>
                          <a:effectLst/>
                          <a:latin typeface="+mn-lt"/>
                          <a:ea typeface="+mn-ea"/>
                          <a:cs typeface="+mn-cs"/>
                        </a:rPr>
                        <a:t>Financial Institutions Net-Zero Standard</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it-IT" altLang="ja-JP" sz="1100" b="0" i="0" kern="1200">
                          <a:solidFill>
                            <a:schemeClr val="tx1"/>
                          </a:solidFill>
                          <a:effectLst/>
                          <a:latin typeface="+mn-lt"/>
                          <a:ea typeface="+mn-ea"/>
                          <a:cs typeface="+mn-cs"/>
                        </a:rPr>
                        <a:t>1.0</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ja-JP" altLang="en-US" sz="1100" b="1"/>
                        <a:t>金融機関ネットゼロ基準</a:t>
                      </a:r>
                      <a:endParaRPr lang="en-US" altLang="ja-JP" sz="1100" b="1"/>
                    </a:p>
                    <a:p>
                      <a:pPr marL="0" marR="0" lvl="0" indent="0" algn="l" defTabSz="1007943" rtl="0" eaLnBrk="1" fontAlgn="auto" latinLnBrk="0" hangingPunct="1">
                        <a:lnSpc>
                          <a:spcPct val="100000"/>
                        </a:lnSpc>
                        <a:spcBef>
                          <a:spcPts val="0"/>
                        </a:spcBef>
                        <a:spcAft>
                          <a:spcPts val="0"/>
                        </a:spcAft>
                        <a:buClrTx/>
                        <a:buSzTx/>
                        <a:buFontTx/>
                        <a:buNone/>
                        <a:tabLst/>
                        <a:defRPr/>
                      </a:pPr>
                      <a:r>
                        <a:rPr lang="ja-JP" altLang="en-US" sz="1100" u="none"/>
                        <a:t>金融機関の短期目標とネットゼロ目標が包括的に説明されたガイダンス</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100" i="0"/>
                        <a:t>S</a:t>
                      </a:r>
                      <a:endParaRPr lang="ja-JP" altLang="en-US" sz="1100" i="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altLang="en-US" sz="1100">
                          <a:hlinkClick r:id="rId6"/>
                        </a:rPr>
                        <a:t>リンク</a:t>
                      </a:r>
                      <a:endParaRPr lang="ja-JP" altLang="en-US" sz="110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9678539"/>
                  </a:ext>
                </a:extLst>
              </a:tr>
              <a:tr h="377256">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1" lang="it-IT" altLang="ja-JP" sz="1100" b="0" i="0" kern="1200">
                          <a:solidFill>
                            <a:schemeClr val="tx1"/>
                          </a:solidFill>
                          <a:effectLst/>
                          <a:latin typeface="+mn-lt"/>
                          <a:ea typeface="+mn-ea"/>
                          <a:cs typeface="+mn-cs"/>
                        </a:rPr>
                        <a:t>SBTi Corporate Net-Zero Standard Criteria</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1" lang="en-US" altLang="ja-JP" sz="1100" b="0" i="0" kern="1200">
                          <a:solidFill>
                            <a:schemeClr val="tx1"/>
                          </a:solidFill>
                          <a:effectLst/>
                          <a:latin typeface="+mn-lt"/>
                          <a:ea typeface="+mn-ea"/>
                          <a:cs typeface="+mn-cs"/>
                        </a:rPr>
                        <a:t>1.3.1</a:t>
                      </a:r>
                      <a:endParaRPr kumimoji="1" lang="it-IT" altLang="ja-JP" sz="1100" b="0" i="0" kern="1200">
                        <a:solidFill>
                          <a:schemeClr val="tx1"/>
                        </a:solidFill>
                        <a:effectLst/>
                        <a:latin typeface="+mn-lt"/>
                        <a:ea typeface="+mn-ea"/>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ja-JP" sz="1100" b="1" u="none"/>
                        <a:t>SBTi</a:t>
                      </a:r>
                      <a:r>
                        <a:rPr lang="ja-JP" altLang="en-US" sz="1100" b="1" u="none"/>
                        <a:t>企業ネットゼロ基準要件</a:t>
                      </a:r>
                      <a:endParaRPr lang="en-US" altLang="ja-JP" sz="1100" b="1" u="none"/>
                    </a:p>
                    <a:p>
                      <a:r>
                        <a:rPr lang="ja-JP" altLang="en-US" sz="1100" u="none"/>
                        <a:t>ネットゼロ目標を設定するために満たすべき基準について定めたもの</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100" i="0"/>
                        <a:t>S</a:t>
                      </a:r>
                      <a:endParaRPr lang="ja-JP" altLang="en-US" sz="1100" i="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altLang="en-US" sz="1100">
                          <a:hlinkClick r:id="rId7"/>
                        </a:rPr>
                        <a:t>リンク</a:t>
                      </a:r>
                      <a:endParaRPr lang="ja-JP" altLang="en-US" sz="110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7776053"/>
                  </a:ext>
                </a:extLst>
              </a:tr>
              <a:tr h="377256">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spcBef>
                          <a:spcPts val="600"/>
                        </a:spcBef>
                      </a:pPr>
                      <a:r>
                        <a:rPr lang="en-US" altLang="ja-JP" sz="1100">
                          <a:latin typeface="+mn-ea"/>
                          <a:ea typeface="+mn-ea"/>
                        </a:rPr>
                        <a:t>Getting Started Guide for Developing Science-Based Targets</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pPr>
                      <a:r>
                        <a:rPr lang="en-US" altLang="ja-JP" sz="1100">
                          <a:latin typeface="+mn-ea"/>
                          <a:ea typeface="+mn-ea"/>
                        </a:rPr>
                        <a:t>1.2</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100" b="1" u="none">
                          <a:latin typeface="+mn-ea"/>
                          <a:ea typeface="+mn-ea"/>
                        </a:rPr>
                        <a:t>SBT</a:t>
                      </a:r>
                      <a:r>
                        <a:rPr kumimoji="1" lang="ja-JP" altLang="en-US" sz="1100" b="1" u="none">
                          <a:latin typeface="+mn-ea"/>
                          <a:ea typeface="+mn-ea"/>
                        </a:rPr>
                        <a:t>目標策定スタートガイド</a:t>
                      </a:r>
                      <a:endParaRPr kumimoji="1" lang="en-US" altLang="ja-JP" sz="1100" b="1" u="none">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u="none">
                          <a:latin typeface="+mn-ea"/>
                          <a:ea typeface="+mn-ea"/>
                        </a:rPr>
                        <a:t>企業が</a:t>
                      </a:r>
                      <a:r>
                        <a:rPr kumimoji="1" lang="en-US" altLang="ja-JP" sz="1100" u="none">
                          <a:latin typeface="+mn-ea"/>
                          <a:ea typeface="+mn-ea"/>
                        </a:rPr>
                        <a:t>SBT</a:t>
                      </a:r>
                      <a:r>
                        <a:rPr kumimoji="1" lang="ja-JP" altLang="en-US" sz="1100" u="none">
                          <a:latin typeface="+mn-ea"/>
                          <a:ea typeface="+mn-ea"/>
                        </a:rPr>
                        <a:t>を設定し始めるにあたり重要な情報をまとめたもの</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100" i="0">
                          <a:latin typeface="+mn-ea"/>
                          <a:ea typeface="+mn-ea"/>
                        </a:rPr>
                        <a:t>S</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ja-JP" altLang="en-US" sz="1100">
                          <a:latin typeface="+mn-ea"/>
                          <a:ea typeface="+mn-ea"/>
                          <a:hlinkClick r:id="rId8"/>
                        </a:rPr>
                        <a:t>リンク</a:t>
                      </a:r>
                      <a:endParaRPr kumimoji="1" lang="en-US" altLang="ja-JP" sz="110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7256">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spcBef>
                          <a:spcPts val="600"/>
                        </a:spcBef>
                      </a:pPr>
                      <a:r>
                        <a:rPr lang="en-US" altLang="ja-JP" sz="1100">
                          <a:latin typeface="+mn-ea"/>
                          <a:ea typeface="+mn-ea"/>
                        </a:rPr>
                        <a:t>Standard Operating Procedure For The Validation Of SBTi Targets</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pPr>
                      <a:r>
                        <a:rPr lang="en-US" altLang="ja-JP" sz="1100">
                          <a:latin typeface="+mn-ea"/>
                          <a:ea typeface="+mn-ea"/>
                        </a:rPr>
                        <a:t>1.1</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100" b="1" u="none">
                          <a:latin typeface="+mn-ea"/>
                          <a:ea typeface="+mn-ea"/>
                        </a:rPr>
                        <a:t>SBTi</a:t>
                      </a:r>
                      <a:r>
                        <a:rPr kumimoji="1" lang="ja-JP" altLang="en-US" sz="1100" b="1" u="none">
                          <a:latin typeface="+mn-ea"/>
                          <a:ea typeface="+mn-ea"/>
                        </a:rPr>
                        <a:t>目標検証のための標準業務手続き</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u="none">
                          <a:latin typeface="+mn-ea"/>
                          <a:ea typeface="+mn-ea"/>
                        </a:rPr>
                        <a:t>目標認定前と認定後のフローについて段階的にまとめたもの</a:t>
                      </a:r>
                      <a:endParaRPr kumimoji="1" lang="en-US" altLang="ja-JP" sz="1100" u="none">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100" i="0">
                          <a:latin typeface="+mn-ea"/>
                          <a:ea typeface="+mn-ea"/>
                        </a:rPr>
                        <a:t>SS</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ja-JP" altLang="en-US" sz="1100">
                          <a:latin typeface="+mn-ea"/>
                          <a:ea typeface="+mn-ea"/>
                          <a:hlinkClick r:id="rId9"/>
                        </a:rPr>
                        <a:t>リンク</a:t>
                      </a:r>
                      <a:endParaRPr kumimoji="1" lang="en-US" altLang="ja-JP" sz="110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8252968"/>
                  </a:ext>
                </a:extLst>
              </a:tr>
              <a:tr h="377256">
                <a:tc>
                  <a:txBody>
                    <a:bodyPr/>
                    <a:lstStyle/>
                    <a:p>
                      <a:pPr>
                        <a:spcBef>
                          <a:spcPts val="600"/>
                        </a:spcBef>
                      </a:pPr>
                      <a:r>
                        <a:rPr kumimoji="1" lang="en-US" altLang="ja-JP" sz="1100">
                          <a:latin typeface="+mn-ea"/>
                          <a:ea typeface="+mn-ea"/>
                        </a:rPr>
                        <a:t>Corporate Near-Term Tool</a:t>
                      </a:r>
                      <a:endParaRPr kumimoji="1" lang="ja-JP" altLang="en-US" sz="110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pPr>
                      <a:r>
                        <a:rPr kumimoji="1" lang="en-US" altLang="ja-JP" sz="1100">
                          <a:latin typeface="+mn-ea"/>
                          <a:ea typeface="+mn-ea"/>
                        </a:rPr>
                        <a:t>2.5</a:t>
                      </a:r>
                      <a:endParaRPr kumimoji="1" lang="ja-JP" altLang="en-US" sz="110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spcBef>
                          <a:spcPts val="0"/>
                        </a:spcBef>
                        <a:buFont typeface="Arial" panose="020B0604020202020204" pitchFamily="34" charset="0"/>
                        <a:buNone/>
                      </a:pPr>
                      <a:r>
                        <a:rPr kumimoji="1" lang="ja-JP" altLang="en-US" sz="1100" b="1" i="1" u="none">
                          <a:latin typeface="+mn-ea"/>
                          <a:ea typeface="+mn-ea"/>
                        </a:rPr>
                        <a:t>企業短期ツール</a:t>
                      </a:r>
                      <a:endParaRPr kumimoji="1" lang="en-US" altLang="ja-JP" sz="1100" b="1" i="1" u="none">
                        <a:latin typeface="+mn-ea"/>
                        <a:ea typeface="+mn-ea"/>
                      </a:endParaRPr>
                    </a:p>
                    <a:p>
                      <a:pPr marL="0" indent="0">
                        <a:spcBef>
                          <a:spcPts val="0"/>
                        </a:spcBef>
                        <a:buFont typeface="Arial" panose="020B0604020202020204" pitchFamily="34" charset="0"/>
                        <a:buNone/>
                      </a:pPr>
                      <a:r>
                        <a:rPr kumimoji="1" lang="ja-JP" altLang="en-US" sz="1100" i="0" u="none">
                          <a:latin typeface="+mn-ea"/>
                          <a:ea typeface="+mn-ea"/>
                        </a:rPr>
                        <a:t>短期目標を設定するツール</a:t>
                      </a:r>
                      <a:endParaRPr kumimoji="1" lang="ja-JP" altLang="en-US" sz="1100" i="1" u="none">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Bef>
                          <a:spcPts val="0"/>
                        </a:spcBef>
                        <a:buFont typeface="Arial" panose="020B0604020202020204" pitchFamily="34" charset="0"/>
                        <a:buNone/>
                      </a:pPr>
                      <a:r>
                        <a:rPr kumimoji="1" lang="en-US" altLang="ja-JP" sz="1100" i="0" u="none">
                          <a:latin typeface="+mn-ea"/>
                          <a:ea typeface="+mn-ea"/>
                        </a:rPr>
                        <a:t>S</a:t>
                      </a:r>
                      <a:endParaRPr kumimoji="1" lang="ja-JP" altLang="en-US" sz="1100" i="0" u="none">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Bef>
                          <a:spcPts val="600"/>
                        </a:spcBef>
                        <a:buFont typeface="Arial" panose="020B0604020202020204" pitchFamily="34" charset="0"/>
                        <a:buNone/>
                      </a:pPr>
                      <a:r>
                        <a:rPr lang="ja-JP" altLang="en-US" sz="1100">
                          <a:latin typeface="+mn-ea"/>
                          <a:ea typeface="+mn-ea"/>
                          <a:hlinkClick r:id="rId10"/>
                        </a:rPr>
                        <a:t>リンク</a:t>
                      </a:r>
                      <a:endParaRPr kumimoji="1" lang="ja-JP" altLang="en-US" sz="110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8564985"/>
                  </a:ext>
                </a:extLst>
              </a:tr>
              <a:tr h="377256">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spcBef>
                          <a:spcPts val="600"/>
                        </a:spcBef>
                      </a:pPr>
                      <a:r>
                        <a:rPr kumimoji="1" lang="en-US" altLang="ja-JP" sz="1100">
                          <a:latin typeface="+mn-ea"/>
                          <a:ea typeface="+mn-ea"/>
                        </a:rPr>
                        <a:t>Corporate Net-Zero Tool</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pPr>
                      <a:r>
                        <a:rPr kumimoji="1" lang="en-US" altLang="ja-JP" sz="1100">
                          <a:latin typeface="+mn-ea"/>
                          <a:ea typeface="+mn-ea"/>
                        </a:rPr>
                        <a:t>1.2.1</a:t>
                      </a:r>
                      <a:endParaRPr kumimoji="1" lang="ja-JP" altLang="en-US" sz="110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spcBef>
                          <a:spcPts val="0"/>
                        </a:spcBef>
                        <a:buFont typeface="Arial" panose="020B0604020202020204" pitchFamily="34" charset="0"/>
                        <a:buNone/>
                      </a:pPr>
                      <a:r>
                        <a:rPr kumimoji="1" lang="ja-JP" altLang="en-US" sz="1100" b="1" u="none">
                          <a:latin typeface="+mn-ea"/>
                          <a:ea typeface="+mn-ea"/>
                        </a:rPr>
                        <a:t>企業ネットゼロツール</a:t>
                      </a:r>
                    </a:p>
                    <a:p>
                      <a:pPr marL="0" indent="0">
                        <a:spcBef>
                          <a:spcPts val="0"/>
                        </a:spcBef>
                        <a:buFont typeface="Arial" panose="020B0604020202020204" pitchFamily="34" charset="0"/>
                        <a:buNone/>
                      </a:pPr>
                      <a:r>
                        <a:rPr kumimoji="1" lang="ja-JP" altLang="en-US" sz="1100" u="none">
                          <a:latin typeface="+mn-ea"/>
                          <a:ea typeface="+mn-ea"/>
                        </a:rPr>
                        <a:t>ネットゼロ目標を設定するツール</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Bef>
                          <a:spcPts val="0"/>
                        </a:spcBef>
                        <a:buFont typeface="Arial" panose="020B0604020202020204" pitchFamily="34" charset="0"/>
                        <a:buNone/>
                      </a:pPr>
                      <a:r>
                        <a:rPr kumimoji="1" lang="en-US" altLang="ja-JP" sz="1100" i="0">
                          <a:latin typeface="+mn-ea"/>
                          <a:ea typeface="+mn-ea"/>
                        </a:rPr>
                        <a:t>S</a:t>
                      </a:r>
                      <a:endParaRPr kumimoji="1" lang="ja-JP" altLang="en-US" sz="1100" i="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Bef>
                          <a:spcPts val="600"/>
                        </a:spcBef>
                        <a:buFont typeface="Arial" panose="020B0604020202020204" pitchFamily="34" charset="0"/>
                        <a:buNone/>
                      </a:pPr>
                      <a:r>
                        <a:rPr lang="ja-JP" altLang="en-US" sz="1100">
                          <a:latin typeface="+mn-ea"/>
                          <a:ea typeface="+mn-ea"/>
                          <a:hlinkClick r:id="rId11"/>
                        </a:rPr>
                        <a:t>リンク</a:t>
                      </a:r>
                      <a:endParaRPr kumimoji="1" lang="ja-JP" altLang="en-US" sz="110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27281"/>
                  </a:ext>
                </a:extLst>
              </a:tr>
              <a:tr h="377256">
                <a:tc>
                  <a:txBody>
                    <a:bodyPr/>
                    <a:lstStyle/>
                    <a:p>
                      <a:pPr>
                        <a:spcBef>
                          <a:spcPts val="600"/>
                        </a:spcBef>
                      </a:pPr>
                      <a:r>
                        <a:rPr kumimoji="1" lang="en-US" altLang="ja-JP" sz="1100">
                          <a:latin typeface="+mn-ea"/>
                          <a:ea typeface="+mn-ea"/>
                        </a:rPr>
                        <a:t>Financial Institutions Target Submission Form</a:t>
                      </a:r>
                      <a:endParaRPr kumimoji="1" lang="ja-JP" altLang="en-US" sz="110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pPr>
                      <a:r>
                        <a:rPr kumimoji="1" lang="en-US" altLang="ja-JP" sz="1100">
                          <a:latin typeface="+mn-ea"/>
                          <a:ea typeface="+mn-ea"/>
                        </a:rPr>
                        <a:t>2.3</a:t>
                      </a:r>
                      <a:endParaRPr kumimoji="1" lang="ja-JP" altLang="en-US" sz="110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1" u="none">
                          <a:latin typeface="+mn-ea"/>
                          <a:ea typeface="+mn-ea"/>
                        </a:rPr>
                        <a:t>金融機関目標申請フォーム</a:t>
                      </a:r>
                      <a:endParaRPr kumimoji="1" lang="en-US" altLang="ja-JP" sz="1100" b="1" u="none">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u="none">
                          <a:latin typeface="+mn-ea"/>
                          <a:ea typeface="+mn-ea"/>
                        </a:rPr>
                        <a:t>金融機関が目標を申請する際に記入するフォーム</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100" i="0" u="none">
                          <a:latin typeface="+mn-ea"/>
                          <a:ea typeface="+mn-ea"/>
                        </a:rPr>
                        <a:t>SS</a:t>
                      </a:r>
                      <a:endParaRPr kumimoji="1" lang="ja-JP" altLang="en-US" sz="1100" i="0" u="none">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1" lang="ja-JP" altLang="en-US" sz="1100" u="none">
                          <a:latin typeface="+mn-ea"/>
                          <a:ea typeface="+mn-ea"/>
                          <a:hlinkClick r:id="rId12"/>
                        </a:rPr>
                        <a:t>リンク</a:t>
                      </a:r>
                      <a:endParaRPr kumimoji="1" lang="en-US" altLang="ja-JP" sz="1100" u="none">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8839771"/>
                  </a:ext>
                </a:extLst>
              </a:tr>
              <a:tr h="377256">
                <a:tc>
                  <a:txBody>
                    <a:bodyPr/>
                    <a:lstStyle/>
                    <a:p>
                      <a:pPr>
                        <a:spcBef>
                          <a:spcPts val="600"/>
                        </a:spcBef>
                      </a:pPr>
                      <a:r>
                        <a:rPr lang="en-US" altLang="ja-JP" sz="1100">
                          <a:latin typeface="+mn-ea"/>
                          <a:ea typeface="+mn-ea"/>
                        </a:rPr>
                        <a:t>SBTi Services Validation Service Offerings</a:t>
                      </a:r>
                      <a:endParaRPr kumimoji="1" lang="ja-JP" altLang="en-US" sz="110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pPr>
                      <a:r>
                        <a:rPr kumimoji="1" lang="en-US" altLang="ja-JP" sz="1100">
                          <a:latin typeface="+mn-ea"/>
                          <a:ea typeface="+mn-ea"/>
                        </a:rPr>
                        <a:t>6.1</a:t>
                      </a:r>
                      <a:endParaRPr kumimoji="1" lang="ja-JP" altLang="en-US" sz="110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100" b="1" u="none" err="1">
                          <a:latin typeface="+mn-ea"/>
                          <a:ea typeface="+mn-ea"/>
                        </a:rPr>
                        <a:t>SBTiServices</a:t>
                      </a:r>
                      <a:r>
                        <a:rPr kumimoji="1" lang="ja-JP" altLang="en-US" sz="1100" b="1" u="none">
                          <a:latin typeface="+mn-ea"/>
                          <a:ea typeface="+mn-ea"/>
                        </a:rPr>
                        <a:t>目標検証サービスオファリング</a:t>
                      </a:r>
                      <a:endParaRPr kumimoji="1" lang="en-US" altLang="ja-JP" sz="1100" b="1" u="none">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100" u="none">
                          <a:latin typeface="+mn-ea"/>
                          <a:ea typeface="+mn-ea"/>
                        </a:rPr>
                        <a:t>SBTi</a:t>
                      </a:r>
                      <a:r>
                        <a:rPr kumimoji="1" lang="ja-JP" altLang="en-US" sz="1100" u="none">
                          <a:latin typeface="+mn-ea"/>
                          <a:ea typeface="+mn-ea"/>
                        </a:rPr>
                        <a:t> </a:t>
                      </a:r>
                      <a:r>
                        <a:rPr kumimoji="1" lang="en-US" altLang="ja-JP" sz="1100" u="none">
                          <a:latin typeface="+mn-ea"/>
                          <a:ea typeface="+mn-ea"/>
                        </a:rPr>
                        <a:t>Services</a:t>
                      </a:r>
                      <a:r>
                        <a:rPr kumimoji="1" lang="ja-JP" altLang="en-US" sz="1100" u="none">
                          <a:latin typeface="+mn-ea"/>
                          <a:ea typeface="+mn-ea"/>
                        </a:rPr>
                        <a:t>の提供サービスメニューと料金がまとめられたもの</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100" i="0" u="none">
                          <a:latin typeface="+mn-ea"/>
                          <a:ea typeface="+mn-ea"/>
                        </a:rPr>
                        <a:t>SS</a:t>
                      </a:r>
                      <a:endParaRPr kumimoji="1" lang="ja-JP" altLang="en-US" sz="1100" i="0" u="none">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ja-JP" altLang="en-US" sz="1100">
                          <a:latin typeface="+mn-ea"/>
                          <a:ea typeface="+mn-ea"/>
                          <a:hlinkClick r:id="rId13"/>
                        </a:rPr>
                        <a:t>リンク</a:t>
                      </a:r>
                      <a:endParaRPr kumimoji="1" lang="ja-JP" altLang="en-US" sz="1100" u="none">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3156932"/>
                  </a:ext>
                </a:extLst>
              </a:tr>
              <a:tr h="226354">
                <a:tc>
                  <a:txBody>
                    <a:bodyPr/>
                    <a:lstStyle/>
                    <a:p>
                      <a:pPr>
                        <a:spcBef>
                          <a:spcPts val="600"/>
                        </a:spcBef>
                      </a:pPr>
                      <a:r>
                        <a:rPr kumimoji="1" lang="ja-JP" altLang="en-US" sz="1100">
                          <a:latin typeface="+mn-ea"/>
                          <a:ea typeface="+mn-ea"/>
                        </a:rPr>
                        <a:t>セクター固有のツール</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pPr>
                      <a:r>
                        <a:rPr kumimoji="1" lang="en-US" altLang="ja-JP" sz="1100">
                          <a:latin typeface="+mn-ea"/>
                          <a:ea typeface="+mn-ea"/>
                        </a:rPr>
                        <a:t>-</a:t>
                      </a:r>
                      <a:endParaRPr kumimoji="1" lang="ja-JP" altLang="en-US" sz="110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u="none">
                          <a:latin typeface="+mn-ea"/>
                          <a:ea typeface="+mn-ea"/>
                        </a:rPr>
                        <a:t>セクター固有のツールはこちらを参照</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100" i="0" u="none">
                          <a:latin typeface="+mn-ea"/>
                          <a:ea typeface="+mn-ea"/>
                        </a:rPr>
                        <a:t>S</a:t>
                      </a:r>
                      <a:endParaRPr kumimoji="1" lang="ja-JP" altLang="en-US" sz="1100" i="0" u="none">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1" lang="ja-JP" altLang="en-US" sz="1100" u="none">
                          <a:latin typeface="+mn-ea"/>
                          <a:ea typeface="+mn-ea"/>
                          <a:hlinkClick r:id="rId14"/>
                        </a:rPr>
                        <a:t>リンク</a:t>
                      </a:r>
                      <a:endParaRPr kumimoji="1" lang="ja-JP" altLang="en-US" sz="1100" u="none">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6966739"/>
                  </a:ext>
                </a:extLst>
              </a:tr>
            </a:tbl>
          </a:graphicData>
        </a:graphic>
      </p:graphicFrame>
      <p:sp>
        <p:nvSpPr>
          <p:cNvPr id="5" name="コンテンツ プレースホルダー 2">
            <a:extLst>
              <a:ext uri="{FF2B5EF4-FFF2-40B4-BE49-F238E27FC236}">
                <a16:creationId xmlns:a16="http://schemas.microsoft.com/office/drawing/2014/main" id="{D9244706-8CC9-795F-4CA0-290ED79928D4}"/>
              </a:ext>
            </a:extLst>
          </p:cNvPr>
          <p:cNvSpPr>
            <a:spLocks noGrp="1"/>
          </p:cNvSpPr>
          <p:nvPr>
            <p:ph sz="quarter" idx="12"/>
          </p:nvPr>
        </p:nvSpPr>
        <p:spPr>
          <a:xfrm>
            <a:off x="161925" y="1110920"/>
            <a:ext cx="10367963" cy="604163"/>
          </a:xfrm>
        </p:spPr>
        <p:txBody>
          <a:bodyPr/>
          <a:lstStyle/>
          <a:p>
            <a:pPr marL="273050" indent="-273050"/>
            <a:r>
              <a:rPr lang="en-US" altLang="ja-JP"/>
              <a:t>SBTi</a:t>
            </a:r>
            <a:r>
              <a:rPr lang="ja-JP" altLang="en-US"/>
              <a:t>と</a:t>
            </a:r>
            <a:r>
              <a:rPr lang="en-US" altLang="ja-JP"/>
              <a:t>SBTi Services</a:t>
            </a:r>
            <a:r>
              <a:rPr lang="ja-JP" altLang="en-US"/>
              <a:t>のウェブサイトには、各種資料が掲載されている</a:t>
            </a:r>
          </a:p>
        </p:txBody>
      </p:sp>
      <p:sp>
        <p:nvSpPr>
          <p:cNvPr id="8" name="テキスト ボックス 7">
            <a:extLst>
              <a:ext uri="{FF2B5EF4-FFF2-40B4-BE49-F238E27FC236}">
                <a16:creationId xmlns:a16="http://schemas.microsoft.com/office/drawing/2014/main" id="{70C9A0A1-4242-E445-0038-FC1B4A40A4FD}"/>
              </a:ext>
            </a:extLst>
          </p:cNvPr>
          <p:cNvSpPr txBox="1">
            <a:spLocks noChangeArrowheads="1"/>
          </p:cNvSpPr>
          <p:nvPr/>
        </p:nvSpPr>
        <p:spPr bwMode="auto">
          <a:xfrm>
            <a:off x="385104" y="7098010"/>
            <a:ext cx="99216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hangingPunct="1">
              <a:defRPr/>
            </a:pPr>
            <a:r>
              <a:rPr lang="en-US" altLang="ja-JP" sz="1200">
                <a:latin typeface="+mn-ea"/>
                <a:ea typeface="+mn-ea"/>
              </a:rPr>
              <a:t>※ </a:t>
            </a:r>
            <a:r>
              <a:rPr lang="ja-JP" altLang="en-US" sz="1200">
                <a:latin typeface="+mn-ea"/>
                <a:ea typeface="+mn-ea"/>
              </a:rPr>
              <a:t>所在の凡例　</a:t>
            </a:r>
            <a:r>
              <a:rPr lang="en-US" altLang="ja-JP" sz="1200">
                <a:latin typeface="+mn-ea"/>
                <a:ea typeface="+mn-ea"/>
              </a:rPr>
              <a:t>S</a:t>
            </a:r>
            <a:r>
              <a:rPr lang="ja-JP" altLang="en-US" sz="1200">
                <a:latin typeface="+mn-ea"/>
                <a:ea typeface="+mn-ea"/>
              </a:rPr>
              <a:t>：</a:t>
            </a:r>
            <a:r>
              <a:rPr lang="en-US" altLang="ja-JP" sz="1200">
                <a:latin typeface="+mn-ea"/>
                <a:ea typeface="+mn-ea"/>
              </a:rPr>
              <a:t>SBTi</a:t>
            </a:r>
            <a:r>
              <a:rPr lang="ja-JP" altLang="en-US" sz="1200">
                <a:latin typeface="+mn-ea"/>
                <a:ea typeface="+mn-ea"/>
              </a:rPr>
              <a:t>ウェブサイト　</a:t>
            </a:r>
            <a:r>
              <a:rPr lang="en-US" altLang="ja-JP" sz="1200">
                <a:latin typeface="+mn-ea"/>
                <a:ea typeface="+mn-ea"/>
              </a:rPr>
              <a:t>SS</a:t>
            </a:r>
            <a:r>
              <a:rPr lang="ja-JP" altLang="en-US" sz="1200">
                <a:latin typeface="+mn-ea"/>
                <a:ea typeface="+mn-ea"/>
              </a:rPr>
              <a:t>：</a:t>
            </a:r>
            <a:r>
              <a:rPr lang="en-US" altLang="ja-JP" sz="1200">
                <a:latin typeface="+mn-ea"/>
                <a:ea typeface="+mn-ea"/>
              </a:rPr>
              <a:t>SBTi</a:t>
            </a:r>
            <a:r>
              <a:rPr lang="ja-JP" altLang="en-US" sz="1200">
                <a:latin typeface="+mn-ea"/>
                <a:ea typeface="+mn-ea"/>
              </a:rPr>
              <a:t> </a:t>
            </a:r>
            <a:r>
              <a:rPr lang="en-US" altLang="ja-JP" sz="1200">
                <a:latin typeface="+mn-ea"/>
                <a:ea typeface="+mn-ea"/>
              </a:rPr>
              <a:t>Services</a:t>
            </a:r>
            <a:r>
              <a:rPr lang="ja-JP" altLang="en-US" sz="1200">
                <a:latin typeface="+mn-ea"/>
                <a:ea typeface="+mn-ea"/>
              </a:rPr>
              <a:t>ウェブサイト</a:t>
            </a:r>
            <a:endParaRPr lang="en-US" altLang="ja-JP" sz="1200">
              <a:latin typeface="+mn-ea"/>
              <a:ea typeface="+mn-ea"/>
            </a:endParaRPr>
          </a:p>
          <a:p>
            <a:pPr defTabSz="844083" eaLnBrk="1" hangingPunct="1">
              <a:defRPr/>
            </a:pPr>
            <a:r>
              <a:rPr lang="en-US" altLang="ja-JP" sz="1200">
                <a:latin typeface="+mn-ea"/>
                <a:ea typeface="+mn-ea"/>
              </a:rPr>
              <a:t>※ </a:t>
            </a:r>
            <a:r>
              <a:rPr lang="ja-JP" altLang="en-US" sz="1200">
                <a:latin typeface="+mn-ea"/>
                <a:ea typeface="+mn-ea"/>
              </a:rPr>
              <a:t>最新情報やその他の資料は </a:t>
            </a:r>
            <a:r>
              <a:rPr lang="en-US" altLang="ja-JP" sz="1200">
                <a:latin typeface="+mn-ea"/>
                <a:ea typeface="+mn-ea"/>
                <a:hlinkClick r:id="rId15"/>
              </a:rPr>
              <a:t>SBTi</a:t>
            </a:r>
            <a:r>
              <a:rPr lang="ja-JP" altLang="en-US" sz="1200">
                <a:latin typeface="+mn-ea"/>
                <a:ea typeface="+mn-ea"/>
                <a:hlinkClick r:id="rId15"/>
              </a:rPr>
              <a:t>ウェブサイト</a:t>
            </a:r>
            <a:r>
              <a:rPr lang="ja-JP" altLang="en-US" sz="1200">
                <a:latin typeface="+mn-ea"/>
                <a:ea typeface="+mn-ea"/>
              </a:rPr>
              <a:t> </a:t>
            </a:r>
            <a:r>
              <a:rPr lang="en-US" altLang="ja-JP" sz="1200">
                <a:latin typeface="+mn-ea"/>
                <a:ea typeface="+mn-ea"/>
              </a:rPr>
              <a:t>/</a:t>
            </a:r>
            <a:r>
              <a:rPr lang="ja-JP" altLang="en-US" sz="1200">
                <a:latin typeface="+mn-ea"/>
                <a:ea typeface="+mn-ea"/>
              </a:rPr>
              <a:t> </a:t>
            </a:r>
            <a:r>
              <a:rPr lang="en-US" altLang="ja-JP" sz="1200">
                <a:latin typeface="+mn-ea"/>
                <a:ea typeface="+mn-ea"/>
                <a:hlinkClick r:id="rId16"/>
              </a:rPr>
              <a:t>SBTi</a:t>
            </a:r>
            <a:r>
              <a:rPr lang="ja-JP" altLang="en-US" sz="1200">
                <a:latin typeface="+mn-ea"/>
                <a:ea typeface="+mn-ea"/>
                <a:hlinkClick r:id="rId16"/>
              </a:rPr>
              <a:t> </a:t>
            </a:r>
            <a:r>
              <a:rPr lang="en-US" altLang="ja-JP" sz="1200">
                <a:latin typeface="+mn-ea"/>
                <a:ea typeface="+mn-ea"/>
                <a:hlinkClick r:id="rId16"/>
              </a:rPr>
              <a:t>Services</a:t>
            </a:r>
            <a:r>
              <a:rPr lang="ja-JP" altLang="en-US" sz="1200">
                <a:latin typeface="+mn-ea"/>
                <a:ea typeface="+mn-ea"/>
                <a:hlinkClick r:id="rId16"/>
              </a:rPr>
              <a:t>ウェブサイト</a:t>
            </a:r>
            <a:r>
              <a:rPr lang="ja-JP" altLang="en-US" sz="1200">
                <a:latin typeface="+mn-ea"/>
                <a:ea typeface="+mn-ea"/>
              </a:rPr>
              <a:t> </a:t>
            </a:r>
            <a:r>
              <a:rPr lang="en-US" altLang="ja-JP" sz="1200">
                <a:latin typeface="+mn-ea"/>
                <a:ea typeface="+mn-ea"/>
              </a:rPr>
              <a:t>/ </a:t>
            </a:r>
            <a:r>
              <a:rPr lang="ja-JP" altLang="en-US" sz="1200">
                <a:latin typeface="+mn-ea"/>
                <a:ea typeface="+mn-ea"/>
                <a:hlinkClick r:id="rId17"/>
              </a:rPr>
              <a:t>環境省 グリーン・バリューチェーンプラットフォーム</a:t>
            </a:r>
            <a:r>
              <a:rPr lang="ja-JP" altLang="en-US" sz="1200">
                <a:latin typeface="+mn-ea"/>
                <a:ea typeface="+mn-ea"/>
              </a:rPr>
              <a:t> を参照</a:t>
            </a:r>
            <a:endParaRPr lang="en-US" altLang="ja-JP" sz="1200">
              <a:latin typeface="+mn-ea"/>
              <a:ea typeface="+mn-ea"/>
            </a:endParaRPr>
          </a:p>
        </p:txBody>
      </p:sp>
    </p:spTree>
    <p:extLst>
      <p:ext uri="{BB962C8B-B14F-4D97-AF65-F5344CB8AC3E}">
        <p14:creationId xmlns:p14="http://schemas.microsoft.com/office/powerpoint/2010/main" val="1887987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EFA0E9B-9F04-4296-A40B-CF80463D00D0}"/>
              </a:ext>
            </a:extLst>
          </p:cNvPr>
          <p:cNvSpPr>
            <a:spLocks noGrp="1"/>
          </p:cNvSpPr>
          <p:nvPr>
            <p:ph type="title"/>
          </p:nvPr>
        </p:nvSpPr>
        <p:spPr/>
        <p:txBody>
          <a:bodyPr/>
          <a:lstStyle/>
          <a:p>
            <a:pPr marL="742950" indent="-742950">
              <a:buFont typeface="+mj-lt"/>
              <a:buAutoNum type="arabicPeriod" startAt="3"/>
            </a:pPr>
            <a:r>
              <a:rPr lang="en-US" altLang="ja-JP"/>
              <a:t>SBT</a:t>
            </a:r>
            <a:r>
              <a:rPr lang="ja-JP" altLang="en-US"/>
              <a:t>に取組むメリット</a:t>
            </a:r>
          </a:p>
        </p:txBody>
      </p:sp>
    </p:spTree>
    <p:extLst>
      <p:ext uri="{BB962C8B-B14F-4D97-AF65-F5344CB8AC3E}">
        <p14:creationId xmlns:p14="http://schemas.microsoft.com/office/powerpoint/2010/main" val="400368523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EFA0E9B-9F04-4296-A40B-CF80463D00D0}"/>
              </a:ext>
            </a:extLst>
          </p:cNvPr>
          <p:cNvSpPr>
            <a:spLocks noGrp="1"/>
          </p:cNvSpPr>
          <p:nvPr>
            <p:ph type="title"/>
          </p:nvPr>
        </p:nvSpPr>
        <p:spPr/>
        <p:txBody>
          <a:bodyPr/>
          <a:lstStyle/>
          <a:p>
            <a:r>
              <a:rPr lang="en-US" altLang="ja-JP"/>
              <a:t>【</a:t>
            </a:r>
            <a:r>
              <a:rPr lang="ja-JP" altLang="en-US"/>
              <a:t>参考②</a:t>
            </a:r>
            <a:r>
              <a:rPr lang="en-US" altLang="ja-JP"/>
              <a:t>】</a:t>
            </a:r>
            <a:r>
              <a:rPr lang="ja-JP" altLang="en-US"/>
              <a:t>中小企業向け</a:t>
            </a:r>
            <a:r>
              <a:rPr lang="en-US" altLang="ja-JP"/>
              <a:t>SBT</a:t>
            </a:r>
            <a:endParaRPr lang="ja-JP" altLang="en-US"/>
          </a:p>
        </p:txBody>
      </p:sp>
    </p:spTree>
    <p:extLst>
      <p:ext uri="{BB962C8B-B14F-4D97-AF65-F5344CB8AC3E}">
        <p14:creationId xmlns:p14="http://schemas.microsoft.com/office/powerpoint/2010/main" val="264805239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48474A-EA4C-32E3-6223-BF235DA6540D}"/>
              </a:ext>
            </a:extLst>
          </p:cNvPr>
          <p:cNvSpPr>
            <a:spLocks noGrp="1"/>
          </p:cNvSpPr>
          <p:nvPr>
            <p:ph type="title"/>
          </p:nvPr>
        </p:nvSpPr>
        <p:spPr/>
        <p:txBody>
          <a:bodyPr/>
          <a:lstStyle/>
          <a:p>
            <a:r>
              <a:rPr lang="ja-JP" altLang="en-US"/>
              <a:t>中小企業向け</a:t>
            </a:r>
            <a:r>
              <a:rPr lang="en-US" altLang="ja-JP"/>
              <a:t>SBT</a:t>
            </a:r>
            <a:r>
              <a:rPr lang="ja-JP" altLang="en-US"/>
              <a:t>の関連資料</a:t>
            </a:r>
            <a:endParaRPr kumimoji="1" lang="ja-JP" altLang="en-US">
              <a:latin typeface="+mn-ea"/>
              <a:ea typeface="+mn-ea"/>
            </a:endParaRPr>
          </a:p>
        </p:txBody>
      </p:sp>
      <p:sp>
        <p:nvSpPr>
          <p:cNvPr id="3" name="コンテンツ プレースホルダー 2">
            <a:extLst>
              <a:ext uri="{FF2B5EF4-FFF2-40B4-BE49-F238E27FC236}">
                <a16:creationId xmlns:a16="http://schemas.microsoft.com/office/drawing/2014/main" id="{FC79C58E-97B2-EB1A-1060-5DF60D045429}"/>
              </a:ext>
            </a:extLst>
          </p:cNvPr>
          <p:cNvSpPr>
            <a:spLocks noGrp="1"/>
          </p:cNvSpPr>
          <p:nvPr>
            <p:ph sz="quarter" idx="12"/>
          </p:nvPr>
        </p:nvSpPr>
        <p:spPr>
          <a:xfrm>
            <a:off x="161925" y="1110920"/>
            <a:ext cx="10367963" cy="604163"/>
          </a:xfrm>
        </p:spPr>
        <p:txBody>
          <a:bodyPr/>
          <a:lstStyle/>
          <a:p>
            <a:r>
              <a:rPr kumimoji="1" lang="ja-JP" altLang="en-US">
                <a:latin typeface="+mn-ea"/>
                <a:ea typeface="+mn-ea"/>
              </a:rPr>
              <a:t>中小企業は目標策定・申請に際し以下のようなガイダンス資料を参照可能。</a:t>
            </a:r>
          </a:p>
        </p:txBody>
      </p:sp>
      <p:sp>
        <p:nvSpPr>
          <p:cNvPr id="6" name="テキスト ボックス 5">
            <a:extLst>
              <a:ext uri="{FF2B5EF4-FFF2-40B4-BE49-F238E27FC236}">
                <a16:creationId xmlns:a16="http://schemas.microsoft.com/office/drawing/2014/main" id="{0F0C3706-FAC9-9533-B28E-32F2434DDB01}"/>
              </a:ext>
            </a:extLst>
          </p:cNvPr>
          <p:cNvSpPr txBox="1"/>
          <p:nvPr/>
        </p:nvSpPr>
        <p:spPr>
          <a:xfrm>
            <a:off x="3725903" y="5410993"/>
            <a:ext cx="3240000" cy="1692771"/>
          </a:xfrm>
          <a:prstGeom prst="rect">
            <a:avLst/>
          </a:prstGeom>
          <a:noFill/>
        </p:spPr>
        <p:txBody>
          <a:bodyPr wrap="square" rtlCol="0">
            <a:spAutoFit/>
          </a:bodyPr>
          <a:lstStyle/>
          <a:p>
            <a:pPr algn="ctr"/>
            <a:r>
              <a:rPr lang="ja-JP" altLang="en-US" sz="1400" b="1" u="sng">
                <a:latin typeface="+mn-ea"/>
              </a:rPr>
              <a:t>中小企業</a:t>
            </a:r>
            <a:r>
              <a:rPr lang="en-US" altLang="ja-JP" sz="1400" b="1" u="sng">
                <a:latin typeface="+mn-ea"/>
              </a:rPr>
              <a:t>FAQs</a:t>
            </a:r>
          </a:p>
          <a:p>
            <a:pPr algn="ctr"/>
            <a:r>
              <a:rPr kumimoji="1" lang="en-US" altLang="ja-JP" sz="1000">
                <a:latin typeface="+mn-ea"/>
                <a:hlinkClick r:id="rId3"/>
              </a:rPr>
              <a:t>Small &amp; Medium Enterprises (SMEs) FAQ</a:t>
            </a:r>
            <a:endParaRPr kumimoji="1" lang="en-US" altLang="ja-JP" sz="1000">
              <a:latin typeface="+mn-ea"/>
            </a:endParaRPr>
          </a:p>
          <a:p>
            <a:pPr algn="ctr"/>
            <a:endParaRPr kumimoji="1" lang="en-US" altLang="ja-JP" sz="1000">
              <a:latin typeface="+mn-ea"/>
            </a:endParaRPr>
          </a:p>
          <a:p>
            <a:pPr lvl="1" indent="-285750">
              <a:buFont typeface="Wingdings" panose="05000000000000000000" pitchFamily="2" charset="2"/>
              <a:buChar char="ü"/>
            </a:pPr>
            <a:r>
              <a:rPr kumimoji="1" lang="ja-JP" altLang="en-US" sz="1400">
                <a:latin typeface="+mn-ea"/>
              </a:rPr>
              <a:t>中小企業が</a:t>
            </a:r>
            <a:r>
              <a:rPr kumimoji="1" lang="en-US" altLang="ja-JP" sz="1400">
                <a:latin typeface="+mn-ea"/>
              </a:rPr>
              <a:t>SBT</a:t>
            </a:r>
            <a:r>
              <a:rPr kumimoji="1" lang="ja-JP" altLang="en-US" sz="1400">
                <a:latin typeface="+mn-ea"/>
              </a:rPr>
              <a:t>を設定し、検証するための詳細なプロセスについて</a:t>
            </a:r>
            <a:r>
              <a:rPr kumimoji="1" lang="en-US" altLang="ja-JP" sz="1400">
                <a:latin typeface="+mn-ea"/>
              </a:rPr>
              <a:t>Q&amp;A</a:t>
            </a:r>
            <a:r>
              <a:rPr kumimoji="1" lang="ja-JP" altLang="en-US" sz="1400">
                <a:latin typeface="+mn-ea"/>
              </a:rPr>
              <a:t>式に説明されているガイドライン</a:t>
            </a:r>
            <a:endParaRPr kumimoji="1" lang="en-US" altLang="ja-JP" sz="1400">
              <a:latin typeface="+mn-ea"/>
            </a:endParaRPr>
          </a:p>
          <a:p>
            <a:pPr lvl="1" indent="-285750">
              <a:buFont typeface="Wingdings" panose="05000000000000000000" pitchFamily="2" charset="2"/>
              <a:buChar char="ü"/>
            </a:pPr>
            <a:r>
              <a:rPr lang="ja-JP" altLang="en-US" sz="1400">
                <a:latin typeface="+mn-ea"/>
              </a:rPr>
              <a:t>中小企業の定義、目標設定のオプションや設定方法等について記載</a:t>
            </a:r>
            <a:endParaRPr kumimoji="1" lang="en-US" altLang="ja-JP" sz="1400">
              <a:latin typeface="+mn-ea"/>
            </a:endParaRPr>
          </a:p>
        </p:txBody>
      </p:sp>
      <p:pic>
        <p:nvPicPr>
          <p:cNvPr id="8" name="図 7">
            <a:extLst>
              <a:ext uri="{FF2B5EF4-FFF2-40B4-BE49-F238E27FC236}">
                <a16:creationId xmlns:a16="http://schemas.microsoft.com/office/drawing/2014/main" id="{16519552-9967-AEEA-7BC8-4F2A1E94D1C2}"/>
              </a:ext>
            </a:extLst>
          </p:cNvPr>
          <p:cNvPicPr>
            <a:picLocks noChangeAspect="1"/>
          </p:cNvPicPr>
          <p:nvPr/>
        </p:nvPicPr>
        <p:blipFill>
          <a:blip r:embed="rId4"/>
          <a:stretch>
            <a:fillRect/>
          </a:stretch>
        </p:blipFill>
        <p:spPr>
          <a:xfrm>
            <a:off x="603575" y="2170993"/>
            <a:ext cx="2296901" cy="3240000"/>
          </a:xfrm>
          <a:prstGeom prst="rect">
            <a:avLst/>
          </a:prstGeom>
          <a:ln>
            <a:solidFill>
              <a:schemeClr val="tx1"/>
            </a:solidFill>
          </a:ln>
        </p:spPr>
      </p:pic>
      <p:sp>
        <p:nvSpPr>
          <p:cNvPr id="10" name="テキスト ボックス 9">
            <a:extLst>
              <a:ext uri="{FF2B5EF4-FFF2-40B4-BE49-F238E27FC236}">
                <a16:creationId xmlns:a16="http://schemas.microsoft.com/office/drawing/2014/main" id="{BDC9D33A-C909-D684-9BEC-F44321BDD354}"/>
              </a:ext>
            </a:extLst>
          </p:cNvPr>
          <p:cNvSpPr txBox="1"/>
          <p:nvPr/>
        </p:nvSpPr>
        <p:spPr>
          <a:xfrm>
            <a:off x="132026" y="5410993"/>
            <a:ext cx="3240000" cy="1692771"/>
          </a:xfrm>
          <a:prstGeom prst="rect">
            <a:avLst/>
          </a:prstGeom>
          <a:noFill/>
        </p:spPr>
        <p:txBody>
          <a:bodyPr wrap="square" rtlCol="0">
            <a:spAutoFit/>
          </a:bodyPr>
          <a:lstStyle/>
          <a:p>
            <a:pPr algn="ctr"/>
            <a:r>
              <a:rPr lang="ja-JP" altLang="en-US" sz="1400" b="1" u="sng">
                <a:latin typeface="+mn-ea"/>
              </a:rPr>
              <a:t>中小企業向け</a:t>
            </a:r>
            <a:r>
              <a:rPr lang="en-US" altLang="ja-JP" sz="1400" b="1" u="sng">
                <a:latin typeface="+mn-ea"/>
              </a:rPr>
              <a:t>CAI</a:t>
            </a:r>
            <a:endParaRPr kumimoji="1" lang="en-US" altLang="ja-JP" sz="1400" u="sng">
              <a:latin typeface="+mn-ea"/>
            </a:endParaRPr>
          </a:p>
          <a:p>
            <a:pPr marL="171450" lvl="1" algn="ctr"/>
            <a:r>
              <a:rPr lang="en-US" altLang="ja-JP" sz="1000">
                <a:latin typeface="+mn-ea"/>
                <a:hlinkClick r:id="rId5"/>
              </a:rPr>
              <a:t>SME Criteria Assessment Indicators</a:t>
            </a:r>
            <a:endParaRPr lang="en-US" altLang="ja-JP" sz="1000">
              <a:latin typeface="+mn-ea"/>
            </a:endParaRPr>
          </a:p>
          <a:p>
            <a:pPr marL="171450" lvl="1" algn="ctr"/>
            <a:endParaRPr lang="en-US" altLang="ja-JP" sz="1000">
              <a:latin typeface="+mn-ea"/>
            </a:endParaRPr>
          </a:p>
          <a:p>
            <a:pPr lvl="1" indent="-285750">
              <a:buFont typeface="Wingdings" panose="05000000000000000000" pitchFamily="2" charset="2"/>
              <a:buChar char="ü"/>
            </a:pPr>
            <a:r>
              <a:rPr lang="ja-JP" altLang="en-US" sz="1400">
                <a:latin typeface="+mn-ea"/>
              </a:rPr>
              <a:t>中小企業が設定する</a:t>
            </a:r>
            <a:r>
              <a:rPr lang="en-US" altLang="ja-JP" sz="1400">
                <a:latin typeface="+mn-ea"/>
              </a:rPr>
              <a:t>SBT</a:t>
            </a:r>
            <a:r>
              <a:rPr lang="ja-JP" altLang="en-US" sz="1400">
                <a:latin typeface="+mn-ea"/>
              </a:rPr>
              <a:t>の</a:t>
            </a:r>
            <a:r>
              <a:rPr lang="en-US" altLang="ja-JP" sz="1400">
                <a:latin typeface="+mn-ea"/>
              </a:rPr>
              <a:t>SBTi</a:t>
            </a:r>
            <a:r>
              <a:rPr lang="ja-JP" altLang="en-US" sz="1400">
                <a:latin typeface="+mn-ea"/>
              </a:rPr>
              <a:t>基準への適合性を評価するリスト</a:t>
            </a:r>
            <a:endParaRPr kumimoji="1" lang="en-US" altLang="ja-JP" sz="1400">
              <a:latin typeface="+mn-ea"/>
            </a:endParaRPr>
          </a:p>
          <a:p>
            <a:pPr lvl="1" indent="-285750">
              <a:buFont typeface="Wingdings" panose="05000000000000000000" pitchFamily="2" charset="2"/>
              <a:buChar char="ü"/>
            </a:pPr>
            <a:r>
              <a:rPr lang="ja-JP" altLang="en-US" sz="1400">
                <a:latin typeface="+mn-ea"/>
              </a:rPr>
              <a:t>目標策定を</a:t>
            </a:r>
            <a:r>
              <a:rPr kumimoji="1" lang="ja-JP" altLang="en-US" sz="1400">
                <a:latin typeface="+mn-ea"/>
              </a:rPr>
              <a:t>する際に本書を確認し、目標がすべての基準を満たしているか確認する必要</a:t>
            </a:r>
            <a:endParaRPr kumimoji="1" lang="en-US" altLang="ja-JP" sz="1400">
              <a:latin typeface="+mn-ea"/>
            </a:endParaRPr>
          </a:p>
        </p:txBody>
      </p:sp>
      <p:sp>
        <p:nvSpPr>
          <p:cNvPr id="17" name="テキスト ボックス 16">
            <a:extLst>
              <a:ext uri="{FF2B5EF4-FFF2-40B4-BE49-F238E27FC236}">
                <a16:creationId xmlns:a16="http://schemas.microsoft.com/office/drawing/2014/main" id="{1EF94A61-35F6-A100-3432-4EC2788263FD}"/>
              </a:ext>
            </a:extLst>
          </p:cNvPr>
          <p:cNvSpPr txBox="1"/>
          <p:nvPr/>
        </p:nvSpPr>
        <p:spPr>
          <a:xfrm>
            <a:off x="7319787" y="5410994"/>
            <a:ext cx="3240000" cy="1692771"/>
          </a:xfrm>
          <a:prstGeom prst="rect">
            <a:avLst/>
          </a:prstGeom>
          <a:noFill/>
        </p:spPr>
        <p:txBody>
          <a:bodyPr wrap="square" rtlCol="0">
            <a:spAutoFit/>
          </a:bodyPr>
          <a:lstStyle/>
          <a:p>
            <a:pPr algn="ctr"/>
            <a:r>
              <a:rPr lang="ja-JP" altLang="en-US" sz="1400" b="1" u="sng">
                <a:latin typeface="+mn-ea"/>
              </a:rPr>
              <a:t>中小企業向け目標検証適合チェックリスト</a:t>
            </a:r>
            <a:endParaRPr lang="en-US" altLang="ja-JP" sz="1400" b="1" u="sng">
              <a:latin typeface="+mn-ea"/>
            </a:endParaRPr>
          </a:p>
          <a:p>
            <a:pPr algn="ctr"/>
            <a:r>
              <a:rPr lang="en-US" altLang="ja-JP" sz="1000">
                <a:latin typeface="+mn-ea"/>
                <a:hlinkClick r:id="rId6"/>
              </a:rPr>
              <a:t>Target Validation Application Checklist for SMEs</a:t>
            </a:r>
            <a:endParaRPr lang="en-US" altLang="ja-JP" sz="1000">
              <a:latin typeface="+mn-ea"/>
            </a:endParaRPr>
          </a:p>
          <a:p>
            <a:pPr algn="ctr"/>
            <a:endParaRPr kumimoji="1" lang="en-US" altLang="ja-JP" sz="1000" b="1" u="sng">
              <a:latin typeface="+mn-ea"/>
            </a:endParaRPr>
          </a:p>
          <a:p>
            <a:pPr lvl="1" indent="-285750">
              <a:buFont typeface="Wingdings" panose="05000000000000000000" pitchFamily="2" charset="2"/>
              <a:buChar char="ü"/>
            </a:pPr>
            <a:r>
              <a:rPr kumimoji="1" lang="ja-JP" altLang="en-US" sz="1400">
                <a:latin typeface="+mn-ea"/>
              </a:rPr>
              <a:t>申請前に準備すべき登録情報、排出量データ、契約・支払いに関する情報などが整理</a:t>
            </a:r>
            <a:endParaRPr kumimoji="1" lang="en-US" altLang="ja-JP" sz="1400">
              <a:latin typeface="+mn-ea"/>
            </a:endParaRPr>
          </a:p>
          <a:p>
            <a:pPr lvl="1" indent="-285750">
              <a:buFont typeface="Wingdings" panose="05000000000000000000" pitchFamily="2" charset="2"/>
              <a:buChar char="ü"/>
            </a:pPr>
            <a:r>
              <a:rPr kumimoji="1" lang="ja-JP" altLang="en-US" sz="1400">
                <a:latin typeface="+mn-ea"/>
              </a:rPr>
              <a:t>企業が自社の目標が</a:t>
            </a:r>
            <a:r>
              <a:rPr kumimoji="1" lang="en-US" altLang="ja-JP" sz="1400">
                <a:latin typeface="+mn-ea"/>
              </a:rPr>
              <a:t>SBTi</a:t>
            </a:r>
            <a:r>
              <a:rPr kumimoji="1" lang="ja-JP" altLang="en-US" sz="1400">
                <a:latin typeface="+mn-ea"/>
              </a:rPr>
              <a:t>の基準に適合しているかを事前に確認可能</a:t>
            </a:r>
            <a:endParaRPr kumimoji="1" lang="en-US" altLang="ja-JP" sz="1400">
              <a:latin typeface="+mn-ea"/>
            </a:endParaRPr>
          </a:p>
        </p:txBody>
      </p:sp>
      <p:pic>
        <p:nvPicPr>
          <p:cNvPr id="9" name="図 8">
            <a:extLst>
              <a:ext uri="{FF2B5EF4-FFF2-40B4-BE49-F238E27FC236}">
                <a16:creationId xmlns:a16="http://schemas.microsoft.com/office/drawing/2014/main" id="{6CCD9904-A200-C6B3-4F0B-2A8D2EA670BE}"/>
              </a:ext>
            </a:extLst>
          </p:cNvPr>
          <p:cNvPicPr>
            <a:picLocks noChangeAspect="1"/>
          </p:cNvPicPr>
          <p:nvPr/>
        </p:nvPicPr>
        <p:blipFill>
          <a:blip r:embed="rId7"/>
          <a:stretch>
            <a:fillRect/>
          </a:stretch>
        </p:blipFill>
        <p:spPr>
          <a:xfrm>
            <a:off x="4197503" y="2174939"/>
            <a:ext cx="2296800" cy="3236054"/>
          </a:xfrm>
          <a:prstGeom prst="rect">
            <a:avLst/>
          </a:prstGeom>
          <a:ln>
            <a:solidFill>
              <a:schemeClr val="tx1"/>
            </a:solidFill>
          </a:ln>
        </p:spPr>
      </p:pic>
      <p:pic>
        <p:nvPicPr>
          <p:cNvPr id="11" name="図 10">
            <a:extLst>
              <a:ext uri="{FF2B5EF4-FFF2-40B4-BE49-F238E27FC236}">
                <a16:creationId xmlns:a16="http://schemas.microsoft.com/office/drawing/2014/main" id="{FF7E7831-A979-4685-A821-508D7F1CACD4}"/>
              </a:ext>
            </a:extLst>
          </p:cNvPr>
          <p:cNvPicPr>
            <a:picLocks noChangeAspect="1"/>
          </p:cNvPicPr>
          <p:nvPr/>
        </p:nvPicPr>
        <p:blipFill>
          <a:blip r:embed="rId8"/>
          <a:stretch>
            <a:fillRect/>
          </a:stretch>
        </p:blipFill>
        <p:spPr>
          <a:xfrm>
            <a:off x="7791337" y="2153078"/>
            <a:ext cx="2296901" cy="3253517"/>
          </a:xfrm>
          <a:prstGeom prst="rect">
            <a:avLst/>
          </a:prstGeom>
          <a:ln>
            <a:solidFill>
              <a:schemeClr val="tx1"/>
            </a:solidFill>
          </a:ln>
        </p:spPr>
      </p:pic>
    </p:spTree>
    <p:extLst>
      <p:ext uri="{BB962C8B-B14F-4D97-AF65-F5344CB8AC3E}">
        <p14:creationId xmlns:p14="http://schemas.microsoft.com/office/powerpoint/2010/main" val="103386068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latin typeface="+mn-ea"/>
                <a:ea typeface="+mn-ea"/>
              </a:rPr>
              <a:t>中小企業向け</a:t>
            </a:r>
            <a:r>
              <a:rPr kumimoji="1" lang="en-US" altLang="ja-JP">
                <a:latin typeface="+mn-ea"/>
                <a:ea typeface="+mn-ea"/>
              </a:rPr>
              <a:t>SBT</a:t>
            </a:r>
            <a:r>
              <a:rPr kumimoji="1" lang="ja-JP" altLang="en-US">
                <a:latin typeface="+mn-ea"/>
                <a:ea typeface="+mn-ea"/>
              </a:rPr>
              <a:t>の</a:t>
            </a:r>
            <a:r>
              <a:rPr lang="ja-JP" altLang="en-US">
                <a:latin typeface="+mn-ea"/>
                <a:ea typeface="+mn-ea"/>
              </a:rPr>
              <a:t>申請</a:t>
            </a:r>
            <a:r>
              <a:rPr kumimoji="1" lang="ja-JP" altLang="en-US">
                <a:latin typeface="+mn-ea"/>
                <a:ea typeface="+mn-ea"/>
              </a:rPr>
              <a:t>要件</a:t>
            </a:r>
          </a:p>
        </p:txBody>
      </p:sp>
      <p:graphicFrame>
        <p:nvGraphicFramePr>
          <p:cNvPr id="6" name="表 5"/>
          <p:cNvGraphicFramePr>
            <a:graphicFrameLocks noGrp="1"/>
          </p:cNvGraphicFramePr>
          <p:nvPr>
            <p:extLst>
              <p:ext uri="{D42A27DB-BD31-4B8C-83A1-F6EECF244321}">
                <p14:modId xmlns:p14="http://schemas.microsoft.com/office/powerpoint/2010/main" val="246290379"/>
              </p:ext>
            </p:extLst>
          </p:nvPr>
        </p:nvGraphicFramePr>
        <p:xfrm>
          <a:off x="577529" y="2105084"/>
          <a:ext cx="9536755" cy="4556760"/>
        </p:xfrm>
        <a:graphic>
          <a:graphicData uri="http://schemas.openxmlformats.org/drawingml/2006/table">
            <a:tbl>
              <a:tblPr firstRow="1" bandRow="1"/>
              <a:tblGrid>
                <a:gridCol w="2423515">
                  <a:extLst>
                    <a:ext uri="{9D8B030D-6E8A-4147-A177-3AD203B41FA5}">
                      <a16:colId xmlns:a16="http://schemas.microsoft.com/office/drawing/2014/main" val="20000"/>
                    </a:ext>
                  </a:extLst>
                </a:gridCol>
                <a:gridCol w="7113240">
                  <a:extLst>
                    <a:ext uri="{9D8B030D-6E8A-4147-A177-3AD203B41FA5}">
                      <a16:colId xmlns:a16="http://schemas.microsoft.com/office/drawing/2014/main" val="20001"/>
                    </a:ext>
                  </a:extLst>
                </a:gridCol>
              </a:tblGrid>
              <a:tr h="346332">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endParaRPr kumimoji="1" lang="ja-JP" altLang="en-US" sz="1800" b="1">
                        <a:solidFill>
                          <a:schemeClr val="bg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1800" b="1">
                          <a:solidFill>
                            <a:schemeClr val="bg1"/>
                          </a:solidFill>
                          <a:latin typeface="+mn-ea"/>
                          <a:ea typeface="+mn-ea"/>
                        </a:rPr>
                        <a:t>中小企業の定義</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490637">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800" b="1">
                          <a:solidFill>
                            <a:schemeClr val="tx1"/>
                          </a:solidFill>
                          <a:latin typeface="+mn-ea"/>
                          <a:ea typeface="+mn-ea"/>
                        </a:rPr>
                        <a:t>必須要件</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spcBef>
                          <a:spcPts val="600"/>
                        </a:spcBef>
                      </a:pPr>
                      <a:r>
                        <a:rPr kumimoji="1" lang="ja-JP" altLang="en-US" sz="1600" b="0">
                          <a:solidFill>
                            <a:srgbClr val="FF0000"/>
                          </a:solidFill>
                          <a:latin typeface="+mn-ea"/>
                          <a:ea typeface="+mn-ea"/>
                        </a:rPr>
                        <a:t>下記の</a:t>
                      </a:r>
                      <a:r>
                        <a:rPr kumimoji="1" lang="en-US" altLang="ja-JP" sz="1600" b="0">
                          <a:solidFill>
                            <a:srgbClr val="FF0000"/>
                          </a:solidFill>
                          <a:latin typeface="+mn-ea"/>
                          <a:ea typeface="+mn-ea"/>
                        </a:rPr>
                        <a:t>4</a:t>
                      </a:r>
                      <a:r>
                        <a:rPr kumimoji="1" lang="ja-JP" altLang="en-US" sz="1600" b="0">
                          <a:solidFill>
                            <a:srgbClr val="FF0000"/>
                          </a:solidFill>
                          <a:latin typeface="+mn-ea"/>
                          <a:ea typeface="+mn-ea"/>
                        </a:rPr>
                        <a:t>項目をすべて満たさなければならない</a:t>
                      </a:r>
                      <a:endParaRPr kumimoji="1" lang="en-US" altLang="ja-JP" sz="1600" b="0">
                        <a:solidFill>
                          <a:srgbClr val="FF0000"/>
                        </a:solidFill>
                        <a:latin typeface="+mn-ea"/>
                        <a:ea typeface="+mn-ea"/>
                      </a:endParaRPr>
                    </a:p>
                    <a:p>
                      <a:pPr marL="355600" indent="-177800">
                        <a:spcBef>
                          <a:spcPts val="600"/>
                        </a:spcBef>
                        <a:buFont typeface="+mj-lt"/>
                        <a:buAutoNum type="arabicPeriod"/>
                      </a:pPr>
                      <a:r>
                        <a:rPr kumimoji="1" lang="ja-JP" altLang="en-US" sz="1600" b="0">
                          <a:solidFill>
                            <a:schemeClr val="tx1"/>
                          </a:solidFill>
                          <a:latin typeface="+mn-ea"/>
                          <a:ea typeface="+mn-ea"/>
                        </a:rPr>
                        <a:t>　</a:t>
                      </a:r>
                      <a:r>
                        <a:rPr kumimoji="1" lang="en-US" altLang="ja-JP" sz="1600" b="0">
                          <a:solidFill>
                            <a:schemeClr val="tx1"/>
                          </a:solidFill>
                          <a:latin typeface="+mn-ea"/>
                          <a:ea typeface="+mn-ea"/>
                        </a:rPr>
                        <a:t>Scope1</a:t>
                      </a:r>
                      <a:r>
                        <a:rPr kumimoji="1" lang="ja-JP" altLang="en-US" sz="1600" b="0">
                          <a:solidFill>
                            <a:schemeClr val="tx1"/>
                          </a:solidFill>
                          <a:latin typeface="+mn-ea"/>
                          <a:ea typeface="+mn-ea"/>
                        </a:rPr>
                        <a:t>とロケーション基準の</a:t>
                      </a:r>
                      <a:r>
                        <a:rPr kumimoji="1" lang="en-US" altLang="ja-JP" sz="1600" b="0">
                          <a:solidFill>
                            <a:schemeClr val="tx1"/>
                          </a:solidFill>
                          <a:latin typeface="+mn-ea"/>
                          <a:ea typeface="+mn-ea"/>
                        </a:rPr>
                        <a:t>Scope2</a:t>
                      </a:r>
                      <a:r>
                        <a:rPr kumimoji="1" lang="ja-JP" altLang="en-US" sz="1600" b="0">
                          <a:solidFill>
                            <a:schemeClr val="tx1"/>
                          </a:solidFill>
                          <a:latin typeface="+mn-ea"/>
                          <a:ea typeface="+mn-ea"/>
                        </a:rPr>
                        <a:t>の排出量合計は</a:t>
                      </a:r>
                      <a:r>
                        <a:rPr kumimoji="1" lang="en-US" altLang="ja-JP" sz="1600" b="0">
                          <a:solidFill>
                            <a:schemeClr val="tx1"/>
                          </a:solidFill>
                          <a:latin typeface="+mn-ea"/>
                          <a:ea typeface="+mn-ea"/>
                        </a:rPr>
                        <a:t>10,000 </a:t>
                      </a:r>
                      <a:r>
                        <a:rPr kumimoji="1" lang="en-US" altLang="ja-JP" sz="1600" b="0" err="1">
                          <a:solidFill>
                            <a:schemeClr val="tx1"/>
                          </a:solidFill>
                          <a:latin typeface="+mn-ea"/>
                          <a:ea typeface="+mn-ea"/>
                        </a:rPr>
                        <a:t>tCO₂e</a:t>
                      </a:r>
                      <a:r>
                        <a:rPr kumimoji="1" lang="ja-JP" altLang="en-US" sz="1600" b="0">
                          <a:solidFill>
                            <a:schemeClr val="tx1"/>
                          </a:solidFill>
                          <a:latin typeface="+mn-ea"/>
                          <a:ea typeface="+mn-ea"/>
                        </a:rPr>
                        <a:t>未満</a:t>
                      </a:r>
                      <a:endParaRPr kumimoji="1" lang="en-US" altLang="ja-JP" sz="1600" b="0">
                        <a:solidFill>
                          <a:schemeClr val="tx1"/>
                        </a:solidFill>
                        <a:latin typeface="+mn-ea"/>
                        <a:ea typeface="+mn-ea"/>
                      </a:endParaRPr>
                    </a:p>
                    <a:p>
                      <a:pPr marL="355600" indent="-177800">
                        <a:spcBef>
                          <a:spcPts val="600"/>
                        </a:spcBef>
                        <a:buFont typeface="+mj-lt"/>
                        <a:buAutoNum type="arabicPeriod"/>
                      </a:pPr>
                      <a:r>
                        <a:rPr kumimoji="1" lang="ja-JP" altLang="en-US" sz="1600" b="0">
                          <a:solidFill>
                            <a:schemeClr val="tx1"/>
                          </a:solidFill>
                          <a:latin typeface="+mn-ea"/>
                          <a:ea typeface="+mn-ea"/>
                        </a:rPr>
                        <a:t>　金融機関セクターまたは石油・ガスセクターに分類されていないこと</a:t>
                      </a:r>
                      <a:endParaRPr kumimoji="1" lang="en-US" altLang="ja-JP" sz="1600" b="0">
                        <a:solidFill>
                          <a:schemeClr val="tx1"/>
                        </a:solidFill>
                        <a:latin typeface="+mn-ea"/>
                        <a:ea typeface="+mn-ea"/>
                      </a:endParaRPr>
                    </a:p>
                    <a:p>
                      <a:pPr marL="442913" indent="-265113">
                        <a:spcBef>
                          <a:spcPts val="600"/>
                        </a:spcBef>
                        <a:buFont typeface="+mj-lt"/>
                        <a:buAutoNum type="arabicPeriod"/>
                      </a:pPr>
                      <a:r>
                        <a:rPr kumimoji="1" lang="en-US" altLang="ja-JP" sz="1600" b="0">
                          <a:solidFill>
                            <a:schemeClr val="tx1"/>
                          </a:solidFill>
                          <a:latin typeface="+mn-ea"/>
                          <a:ea typeface="+mn-ea"/>
                        </a:rPr>
                        <a:t>SBTi</a:t>
                      </a:r>
                      <a:r>
                        <a:rPr kumimoji="1" lang="ja-JP" altLang="en-US" sz="1600" b="0">
                          <a:solidFill>
                            <a:schemeClr val="tx1"/>
                          </a:solidFill>
                          <a:latin typeface="+mn-ea"/>
                          <a:ea typeface="+mn-ea"/>
                        </a:rPr>
                        <a:t>が策定したセクター別基準に基づく目標設定を求められていない</a:t>
                      </a:r>
                      <a:r>
                        <a:rPr kumimoji="1" lang="en-US" altLang="ja-JP" sz="1600" b="0" baseline="30000">
                          <a:solidFill>
                            <a:schemeClr val="tx1"/>
                          </a:solidFill>
                          <a:latin typeface="+mn-ea"/>
                          <a:ea typeface="+mn-ea"/>
                        </a:rPr>
                        <a:t>※1</a:t>
                      </a:r>
                      <a:endParaRPr kumimoji="1" lang="en-US" altLang="ja-JP" sz="1600" b="0">
                        <a:solidFill>
                          <a:schemeClr val="tx1"/>
                        </a:solidFill>
                        <a:latin typeface="+mn-ea"/>
                        <a:ea typeface="+mn-ea"/>
                      </a:endParaRPr>
                    </a:p>
                    <a:p>
                      <a:pPr marL="920750" lvl="1" indent="-285750">
                        <a:spcBef>
                          <a:spcPts val="600"/>
                        </a:spcBef>
                        <a:buFont typeface="Arial" panose="020B0604020202020204" pitchFamily="34" charset="0"/>
                        <a:buChar char="•"/>
                      </a:pPr>
                      <a:r>
                        <a:rPr kumimoji="1" lang="ja-JP" altLang="en-US" sz="1600" b="0">
                          <a:solidFill>
                            <a:schemeClr val="tx1"/>
                          </a:solidFill>
                          <a:latin typeface="+mn-ea"/>
                          <a:ea typeface="+mn-ea"/>
                        </a:rPr>
                        <a:t>例：セクター別脱炭素アプローチ</a:t>
                      </a:r>
                      <a:endParaRPr kumimoji="1" lang="en-US" altLang="ja-JP" sz="1600" b="0">
                        <a:solidFill>
                          <a:schemeClr val="tx1"/>
                        </a:solidFill>
                        <a:latin typeface="+mn-ea"/>
                        <a:ea typeface="+mn-ea"/>
                      </a:endParaRPr>
                    </a:p>
                    <a:p>
                      <a:pPr marL="920750" lvl="1" indent="-285750">
                        <a:spcBef>
                          <a:spcPts val="600"/>
                        </a:spcBef>
                        <a:buFont typeface="Arial" panose="020B0604020202020204" pitchFamily="34" charset="0"/>
                        <a:buChar char="•"/>
                      </a:pPr>
                      <a:r>
                        <a:rPr kumimoji="1" lang="en-US" altLang="ja-JP" sz="1600" b="0">
                          <a:solidFill>
                            <a:schemeClr val="tx1"/>
                          </a:solidFill>
                          <a:latin typeface="+mn-ea"/>
                          <a:ea typeface="+mn-ea"/>
                        </a:rPr>
                        <a:t>SBTi</a:t>
                      </a:r>
                      <a:r>
                        <a:rPr kumimoji="1" lang="ja-JP" altLang="en-US" sz="1600" b="0">
                          <a:solidFill>
                            <a:schemeClr val="tx1"/>
                          </a:solidFill>
                          <a:latin typeface="+mn-ea"/>
                          <a:ea typeface="+mn-ea"/>
                        </a:rPr>
                        <a:t>のセクターガイダンス文書を参照</a:t>
                      </a:r>
                      <a:endParaRPr kumimoji="1" lang="en-US" altLang="ja-JP" sz="1600" b="0">
                        <a:solidFill>
                          <a:schemeClr val="tx1"/>
                        </a:solidFill>
                        <a:latin typeface="+mn-ea"/>
                        <a:ea typeface="+mn-ea"/>
                      </a:endParaRPr>
                    </a:p>
                    <a:p>
                      <a:pPr marL="355600" indent="-177800">
                        <a:spcBef>
                          <a:spcPts val="600"/>
                        </a:spcBef>
                        <a:buFont typeface="+mj-lt"/>
                        <a:buAutoNum type="arabicPeriod"/>
                      </a:pPr>
                      <a:r>
                        <a:rPr kumimoji="1" lang="ja-JP" altLang="en-US" sz="1600" b="0">
                          <a:solidFill>
                            <a:schemeClr val="tx1"/>
                          </a:solidFill>
                          <a:latin typeface="+mn-ea"/>
                          <a:ea typeface="+mn-ea"/>
                        </a:rPr>
                        <a:t>　親会社の全体事業が標準的な検証ルートに該当する企業の子会社ではない</a:t>
                      </a:r>
                      <a:endParaRPr kumimoji="1" lang="en-US" altLang="ja-JP" sz="1600" b="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2400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800" b="1">
                          <a:solidFill>
                            <a:schemeClr val="tx1"/>
                          </a:solidFill>
                          <a:latin typeface="+mn-ea"/>
                          <a:ea typeface="+mn-ea"/>
                        </a:rPr>
                        <a:t>追加要件</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600" b="0" kern="1200">
                          <a:solidFill>
                            <a:schemeClr val="tx1"/>
                          </a:solidFill>
                          <a:latin typeface="+mn-ea"/>
                          <a:ea typeface="Meiryo UI"/>
                          <a:cs typeface="+mn-cs"/>
                        </a:rPr>
                        <a:t>上記の必須要件</a:t>
                      </a:r>
                      <a:r>
                        <a:rPr kumimoji="1" lang="en-US" altLang="ja-JP" sz="1600" b="0" kern="1200">
                          <a:solidFill>
                            <a:schemeClr val="tx1"/>
                          </a:solidFill>
                          <a:latin typeface="+mn-ea"/>
                          <a:ea typeface="Meiryo UI"/>
                          <a:cs typeface="+mn-cs"/>
                        </a:rPr>
                        <a:t>5</a:t>
                      </a:r>
                      <a:r>
                        <a:rPr kumimoji="1" lang="ja-JP" altLang="en-US" sz="1600" b="0" kern="1200">
                          <a:solidFill>
                            <a:schemeClr val="tx1"/>
                          </a:solidFill>
                          <a:latin typeface="+mn-ea"/>
                          <a:ea typeface="Meiryo UI"/>
                          <a:cs typeface="+mn-cs"/>
                        </a:rPr>
                        <a:t>項目に加え、</a:t>
                      </a:r>
                      <a:r>
                        <a:rPr kumimoji="1" lang="ja-JP" altLang="en-US" sz="1600" b="0" kern="1200">
                          <a:solidFill>
                            <a:srgbClr val="FF0000"/>
                          </a:solidFill>
                          <a:latin typeface="+mn-ea"/>
                          <a:ea typeface="Meiryo UI"/>
                          <a:cs typeface="+mn-cs"/>
                        </a:rPr>
                        <a:t>以下の</a:t>
                      </a:r>
                      <a:r>
                        <a:rPr kumimoji="1" lang="en-US" altLang="ja-JP" sz="1600" b="0" kern="1200">
                          <a:solidFill>
                            <a:srgbClr val="FF0000"/>
                          </a:solidFill>
                          <a:latin typeface="+mn-ea"/>
                          <a:ea typeface="Meiryo UI"/>
                          <a:cs typeface="+mn-cs"/>
                        </a:rPr>
                        <a:t>4</a:t>
                      </a:r>
                      <a:r>
                        <a:rPr kumimoji="1" lang="ja-JP" altLang="en-US" sz="1600" b="0" kern="1200">
                          <a:solidFill>
                            <a:srgbClr val="FF0000"/>
                          </a:solidFill>
                          <a:latin typeface="+mn-ea"/>
                          <a:ea typeface="Meiryo UI"/>
                          <a:cs typeface="+mn-cs"/>
                        </a:rPr>
                        <a:t>項目のうち</a:t>
                      </a:r>
                      <a:r>
                        <a:rPr kumimoji="1" lang="en-US" altLang="ja-JP" sz="1600" b="0" kern="1200">
                          <a:solidFill>
                            <a:srgbClr val="FF0000"/>
                          </a:solidFill>
                          <a:latin typeface="+mn-ea"/>
                          <a:ea typeface="Meiryo UI"/>
                          <a:cs typeface="+mn-cs"/>
                        </a:rPr>
                        <a:t>3</a:t>
                      </a:r>
                      <a:r>
                        <a:rPr kumimoji="1" lang="ja-JP" altLang="en-US" sz="1600" b="0" kern="1200">
                          <a:solidFill>
                            <a:srgbClr val="FF0000"/>
                          </a:solidFill>
                          <a:latin typeface="+mn-ea"/>
                          <a:ea typeface="Meiryo UI"/>
                          <a:cs typeface="+mn-cs"/>
                        </a:rPr>
                        <a:t>項目以上を満たす必要がある</a:t>
                      </a:r>
                      <a:endParaRPr kumimoji="1" lang="en-US" altLang="ja-JP" sz="1600" b="0" kern="1200">
                        <a:solidFill>
                          <a:srgbClr val="FF0000"/>
                        </a:solidFill>
                        <a:latin typeface="+mn-ea"/>
                        <a:ea typeface="Meiryo UI"/>
                        <a:cs typeface="+mn-cs"/>
                      </a:endParaRPr>
                    </a:p>
                    <a:p>
                      <a:pPr marL="342900" marR="0" lvl="0" indent="-165100" algn="l" defTabSz="914400" rtl="0" eaLnBrk="1" fontAlgn="auto" latinLnBrk="0" hangingPunct="1">
                        <a:lnSpc>
                          <a:spcPct val="100000"/>
                        </a:lnSpc>
                        <a:spcBef>
                          <a:spcPts val="600"/>
                        </a:spcBef>
                        <a:spcAft>
                          <a:spcPts val="0"/>
                        </a:spcAft>
                        <a:buClrTx/>
                        <a:buSzTx/>
                        <a:buFont typeface="+mj-lt"/>
                        <a:buAutoNum type="arabicPeriod"/>
                        <a:tabLst/>
                        <a:defRPr/>
                      </a:pPr>
                      <a:r>
                        <a:rPr kumimoji="1" lang="ja-JP" altLang="en-US" sz="1600" b="0">
                          <a:solidFill>
                            <a:schemeClr val="tx1"/>
                          </a:solidFill>
                          <a:latin typeface="+mn-ea"/>
                          <a:ea typeface="+mn-ea"/>
                        </a:rPr>
                        <a:t>　従業員が</a:t>
                      </a:r>
                      <a:r>
                        <a:rPr kumimoji="1" lang="en-US" altLang="ja-JP" sz="1600" b="1">
                          <a:solidFill>
                            <a:schemeClr val="tx1"/>
                          </a:solidFill>
                          <a:latin typeface="+mn-ea"/>
                          <a:ea typeface="+mn-ea"/>
                        </a:rPr>
                        <a:t>250</a:t>
                      </a:r>
                      <a:r>
                        <a:rPr kumimoji="1" lang="ja-JP" altLang="en-US" sz="1600" b="1">
                          <a:solidFill>
                            <a:schemeClr val="tx1"/>
                          </a:solidFill>
                          <a:latin typeface="+mn-ea"/>
                          <a:ea typeface="+mn-ea"/>
                        </a:rPr>
                        <a:t>人未満</a:t>
                      </a:r>
                      <a:r>
                        <a:rPr kumimoji="1" lang="ja-JP" altLang="en-US" sz="1600" b="0">
                          <a:solidFill>
                            <a:schemeClr val="tx1"/>
                          </a:solidFill>
                          <a:latin typeface="+mn-ea"/>
                          <a:ea typeface="+mn-ea"/>
                        </a:rPr>
                        <a:t>であること</a:t>
                      </a:r>
                      <a:r>
                        <a:rPr kumimoji="1" lang="en-US" altLang="ja-JP" sz="1600" b="0" baseline="30000">
                          <a:solidFill>
                            <a:schemeClr val="tx1"/>
                          </a:solidFill>
                          <a:latin typeface="+mn-ea"/>
                          <a:ea typeface="+mn-ea"/>
                        </a:rPr>
                        <a:t>※2</a:t>
                      </a:r>
                      <a:endParaRPr kumimoji="1" lang="en-US" altLang="ja-JP" sz="1600" b="0">
                        <a:solidFill>
                          <a:schemeClr val="tx1"/>
                        </a:solidFill>
                        <a:latin typeface="+mn-ea"/>
                        <a:ea typeface="+mn-ea"/>
                      </a:endParaRPr>
                    </a:p>
                    <a:p>
                      <a:pPr marL="342900" marR="0" lvl="0" indent="-165100" algn="l" defTabSz="914400" rtl="0" eaLnBrk="1" fontAlgn="auto" latinLnBrk="0" hangingPunct="1">
                        <a:lnSpc>
                          <a:spcPct val="100000"/>
                        </a:lnSpc>
                        <a:spcBef>
                          <a:spcPts val="600"/>
                        </a:spcBef>
                        <a:spcAft>
                          <a:spcPts val="0"/>
                        </a:spcAft>
                        <a:buClrTx/>
                        <a:buSzTx/>
                        <a:buFont typeface="+mj-lt"/>
                        <a:buAutoNum type="arabicPeriod"/>
                        <a:tabLst/>
                        <a:defRPr/>
                      </a:pPr>
                      <a:r>
                        <a:rPr kumimoji="1" lang="ja-JP" altLang="en-US" sz="1600" b="0">
                          <a:solidFill>
                            <a:schemeClr val="tx1"/>
                          </a:solidFill>
                          <a:latin typeface="+mn-ea"/>
                          <a:ea typeface="+mn-ea"/>
                        </a:rPr>
                        <a:t>　売上高が</a:t>
                      </a:r>
                      <a:r>
                        <a:rPr kumimoji="1" lang="en-US" altLang="ja-JP" sz="1600" b="1">
                          <a:solidFill>
                            <a:schemeClr val="tx1"/>
                          </a:solidFill>
                          <a:latin typeface="+mn-ea"/>
                          <a:ea typeface="+mn-ea"/>
                        </a:rPr>
                        <a:t>5,000</a:t>
                      </a:r>
                      <a:r>
                        <a:rPr kumimoji="1" lang="ja-JP" altLang="en-US" sz="1600" b="1">
                          <a:solidFill>
                            <a:schemeClr val="tx1"/>
                          </a:solidFill>
                          <a:latin typeface="+mn-ea"/>
                          <a:ea typeface="+mn-ea"/>
                        </a:rPr>
                        <a:t>万ユーロ未満</a:t>
                      </a:r>
                      <a:r>
                        <a:rPr kumimoji="1" lang="ja-JP" altLang="en-US" sz="1600" b="0">
                          <a:solidFill>
                            <a:schemeClr val="tx1"/>
                          </a:solidFill>
                          <a:latin typeface="+mn-ea"/>
                          <a:ea typeface="+mn-ea"/>
                        </a:rPr>
                        <a:t>であること</a:t>
                      </a:r>
                      <a:r>
                        <a:rPr kumimoji="1" lang="en-US" altLang="ja-JP" sz="1600" b="0" baseline="30000">
                          <a:solidFill>
                            <a:schemeClr val="tx1"/>
                          </a:solidFill>
                          <a:latin typeface="+mn-ea"/>
                          <a:ea typeface="+mn-ea"/>
                        </a:rPr>
                        <a:t>※3</a:t>
                      </a:r>
                    </a:p>
                    <a:p>
                      <a:pPr marL="342900" marR="0" lvl="0" indent="-165100" algn="l" defTabSz="914400" rtl="0" eaLnBrk="1" fontAlgn="auto" latinLnBrk="0" hangingPunct="1">
                        <a:lnSpc>
                          <a:spcPct val="100000"/>
                        </a:lnSpc>
                        <a:spcBef>
                          <a:spcPts val="600"/>
                        </a:spcBef>
                        <a:spcAft>
                          <a:spcPts val="0"/>
                        </a:spcAft>
                        <a:buClrTx/>
                        <a:buSzTx/>
                        <a:buFont typeface="+mj-lt"/>
                        <a:buAutoNum type="arabicPeriod"/>
                        <a:tabLst/>
                        <a:defRPr/>
                      </a:pPr>
                      <a:r>
                        <a:rPr kumimoji="1" lang="ja-JP" altLang="en-US" sz="1600" b="0">
                          <a:solidFill>
                            <a:schemeClr val="tx1"/>
                          </a:solidFill>
                          <a:latin typeface="+mn-ea"/>
                          <a:ea typeface="+mn-ea"/>
                        </a:rPr>
                        <a:t>　総資産が</a:t>
                      </a:r>
                      <a:r>
                        <a:rPr kumimoji="1" lang="en-US" altLang="ja-JP" sz="1600" b="1">
                          <a:solidFill>
                            <a:schemeClr val="tx1"/>
                          </a:solidFill>
                          <a:latin typeface="+mn-ea"/>
                          <a:ea typeface="+mn-ea"/>
                        </a:rPr>
                        <a:t>2,500</a:t>
                      </a:r>
                      <a:r>
                        <a:rPr kumimoji="1" lang="ja-JP" altLang="en-US" sz="1600" b="1">
                          <a:solidFill>
                            <a:schemeClr val="tx1"/>
                          </a:solidFill>
                          <a:latin typeface="+mn-ea"/>
                          <a:ea typeface="+mn-ea"/>
                        </a:rPr>
                        <a:t>万ユーロ未満</a:t>
                      </a:r>
                      <a:r>
                        <a:rPr kumimoji="1" lang="ja-JP" altLang="en-US" sz="1600" b="0">
                          <a:solidFill>
                            <a:schemeClr val="tx1"/>
                          </a:solidFill>
                          <a:latin typeface="+mn-ea"/>
                          <a:ea typeface="+mn-ea"/>
                        </a:rPr>
                        <a:t>であること</a:t>
                      </a:r>
                      <a:r>
                        <a:rPr kumimoji="1" lang="en-US" altLang="ja-JP" sz="1600" b="0" baseline="30000">
                          <a:solidFill>
                            <a:schemeClr val="tx1"/>
                          </a:solidFill>
                          <a:latin typeface="+mn-ea"/>
                          <a:ea typeface="+mn-ea"/>
                        </a:rPr>
                        <a:t>※3</a:t>
                      </a:r>
                    </a:p>
                    <a:p>
                      <a:pPr marL="342900" marR="0" lvl="0" indent="-165100" algn="l" defTabSz="914400" rtl="0" eaLnBrk="1" fontAlgn="auto" latinLnBrk="0" hangingPunct="1">
                        <a:lnSpc>
                          <a:spcPct val="100000"/>
                        </a:lnSpc>
                        <a:spcBef>
                          <a:spcPts val="600"/>
                        </a:spcBef>
                        <a:spcAft>
                          <a:spcPts val="0"/>
                        </a:spcAft>
                        <a:buClrTx/>
                        <a:buSzTx/>
                        <a:buFont typeface="+mj-lt"/>
                        <a:buAutoNum type="arabicPeriod"/>
                        <a:tabLst/>
                        <a:defRPr/>
                      </a:pPr>
                      <a:r>
                        <a:rPr kumimoji="1" lang="ja-JP" altLang="en-US" sz="1600" b="0">
                          <a:solidFill>
                            <a:schemeClr val="tx1"/>
                          </a:solidFill>
                          <a:latin typeface="+mn-ea"/>
                          <a:ea typeface="+mn-ea"/>
                        </a:rPr>
                        <a:t>　森林、土地及び農業（</a:t>
                      </a:r>
                      <a:r>
                        <a:rPr kumimoji="1" lang="en-US" altLang="ja-JP" sz="1600" b="0">
                          <a:solidFill>
                            <a:schemeClr val="tx1"/>
                          </a:solidFill>
                          <a:latin typeface="+mn-ea"/>
                          <a:ea typeface="+mn-ea"/>
                        </a:rPr>
                        <a:t>FLAG</a:t>
                      </a:r>
                      <a:r>
                        <a:rPr kumimoji="1" lang="ja-JP" altLang="en-US" sz="1600" b="0">
                          <a:solidFill>
                            <a:schemeClr val="tx1"/>
                          </a:solidFill>
                          <a:latin typeface="+mn-ea"/>
                          <a:ea typeface="+mn-ea"/>
                        </a:rPr>
                        <a:t>）セクターに分類されないこと</a:t>
                      </a:r>
                      <a:endParaRPr kumimoji="1" lang="en-US" altLang="ja-JP" sz="1600" b="0">
                        <a:solidFill>
                          <a:schemeClr val="tx1"/>
                        </a:solidFill>
                        <a:latin typeface="+mn-ea"/>
                        <a:ea typeface="+mn-ea"/>
                      </a:endParaRPr>
                    </a:p>
                    <a:p>
                      <a:pPr marL="9207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1" lang="en-US" altLang="ja-JP" sz="1600" b="0">
                          <a:solidFill>
                            <a:schemeClr val="tx1"/>
                          </a:solidFill>
                          <a:latin typeface="+mn-ea"/>
                          <a:ea typeface="+mn-ea"/>
                        </a:rPr>
                        <a:t>FLAG</a:t>
                      </a:r>
                      <a:r>
                        <a:rPr kumimoji="1" lang="ja-JP" altLang="en-US" sz="1600" b="0">
                          <a:solidFill>
                            <a:schemeClr val="tx1"/>
                          </a:solidFill>
                          <a:latin typeface="+mn-ea"/>
                          <a:ea typeface="+mn-ea"/>
                        </a:rPr>
                        <a:t>ガイダンスの基準</a:t>
                      </a:r>
                      <a:r>
                        <a:rPr kumimoji="1" lang="en-US" altLang="ja-JP" sz="1600" b="0">
                          <a:solidFill>
                            <a:schemeClr val="tx1"/>
                          </a:solidFill>
                          <a:latin typeface="+mn-ea"/>
                          <a:ea typeface="+mn-ea"/>
                        </a:rPr>
                        <a:t>1</a:t>
                      </a:r>
                      <a:r>
                        <a:rPr kumimoji="1" lang="ja-JP" altLang="en-US" sz="1600" b="0">
                          <a:solidFill>
                            <a:schemeClr val="tx1"/>
                          </a:solidFill>
                          <a:latin typeface="+mn-ea"/>
                          <a:ea typeface="+mn-ea"/>
                        </a:rPr>
                        <a:t>を参照</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7" name="コンテンツ プレースホルダー 2"/>
          <p:cNvSpPr>
            <a:spLocks noGrp="1"/>
          </p:cNvSpPr>
          <p:nvPr>
            <p:ph sz="quarter" idx="12"/>
          </p:nvPr>
        </p:nvSpPr>
        <p:spPr>
          <a:xfrm>
            <a:off x="161925" y="1110920"/>
            <a:ext cx="10367963" cy="881162"/>
          </a:xfrm>
        </p:spPr>
        <p:txBody>
          <a:bodyPr/>
          <a:lstStyle/>
          <a:p>
            <a:pPr marL="273050" indent="-273050"/>
            <a:r>
              <a:rPr lang="ja-JP" altLang="en-US">
                <a:latin typeface="+mn-ea"/>
                <a:ea typeface="+mn-ea"/>
              </a:rPr>
              <a:t>下記に示す</a:t>
            </a:r>
            <a:r>
              <a:rPr lang="en-US" altLang="ja-JP">
                <a:latin typeface="+mn-ea"/>
                <a:ea typeface="+mn-ea"/>
              </a:rPr>
              <a:t>4</a:t>
            </a:r>
            <a:r>
              <a:rPr lang="ja-JP" altLang="en-US">
                <a:latin typeface="+mn-ea"/>
                <a:ea typeface="+mn-ea"/>
              </a:rPr>
              <a:t>つの必須要件と</a:t>
            </a:r>
            <a:r>
              <a:rPr lang="en-US" altLang="ja-JP">
                <a:latin typeface="+mn-ea"/>
                <a:ea typeface="+mn-ea"/>
              </a:rPr>
              <a:t>4</a:t>
            </a:r>
            <a:r>
              <a:rPr lang="ja-JP" altLang="en-US">
                <a:latin typeface="+mn-ea"/>
                <a:ea typeface="+mn-ea"/>
              </a:rPr>
              <a:t>つの追加要件のうち</a:t>
            </a:r>
            <a:r>
              <a:rPr lang="en-US" altLang="ja-JP">
                <a:latin typeface="+mn-ea"/>
                <a:ea typeface="+mn-ea"/>
              </a:rPr>
              <a:t>3</a:t>
            </a:r>
            <a:r>
              <a:rPr lang="ja-JP" altLang="en-US">
                <a:latin typeface="+mn-ea"/>
                <a:ea typeface="+mn-ea"/>
              </a:rPr>
              <a:t>つ以上を満たす企業が、中小企業向け</a:t>
            </a:r>
            <a:r>
              <a:rPr lang="en-US" altLang="ja-JP">
                <a:latin typeface="+mn-ea"/>
                <a:ea typeface="+mn-ea"/>
              </a:rPr>
              <a:t>SBT</a:t>
            </a:r>
            <a:r>
              <a:rPr lang="ja-JP" altLang="en-US">
                <a:latin typeface="+mn-ea"/>
                <a:ea typeface="+mn-ea"/>
              </a:rPr>
              <a:t>に申請することができる</a:t>
            </a:r>
          </a:p>
        </p:txBody>
      </p:sp>
      <p:sp>
        <p:nvSpPr>
          <p:cNvPr id="28" name="テキスト ボックス 27">
            <a:extLst>
              <a:ext uri="{FF2B5EF4-FFF2-40B4-BE49-F238E27FC236}">
                <a16:creationId xmlns:a16="http://schemas.microsoft.com/office/drawing/2014/main" id="{CC5344F2-F57F-E722-BA6E-BE7F2F129E40}"/>
              </a:ext>
            </a:extLst>
          </p:cNvPr>
          <p:cNvSpPr txBox="1">
            <a:spLocks noChangeArrowheads="1"/>
          </p:cNvSpPr>
          <p:nvPr/>
        </p:nvSpPr>
        <p:spPr bwMode="auto">
          <a:xfrm>
            <a:off x="161925" y="6774845"/>
            <a:ext cx="9952359" cy="800219"/>
          </a:xfrm>
          <a:prstGeom prst="rect">
            <a:avLst/>
          </a:prstGeom>
          <a:noFill/>
          <a:ln>
            <a:noFill/>
          </a:ln>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r>
              <a:rPr lang="en-US" altLang="ja-JP" sz="1200">
                <a:latin typeface="+mn-ea"/>
                <a:ea typeface="+mn-ea"/>
              </a:rPr>
              <a:t>※1</a:t>
            </a:r>
            <a:r>
              <a:rPr lang="ja-JP" altLang="en-US" sz="1200">
                <a:latin typeface="+mn-ea"/>
                <a:ea typeface="+mn-ea"/>
              </a:rPr>
              <a:t> 必須の</a:t>
            </a:r>
            <a:r>
              <a:rPr lang="en-US" altLang="ja-JP" sz="1200">
                <a:latin typeface="+mn-ea"/>
                <a:ea typeface="+mn-ea"/>
              </a:rPr>
              <a:t>FLAG</a:t>
            </a:r>
            <a:r>
              <a:rPr lang="ja-JP" altLang="en-US" sz="1200">
                <a:latin typeface="+mn-ea"/>
                <a:ea typeface="+mn-ea"/>
              </a:rPr>
              <a:t>セクターに属する企業でも、その他の条件をすべて満たす場合はこの条件の対象外となる。</a:t>
            </a:r>
            <a:endParaRPr lang="en-US" altLang="ja-JP" sz="1200">
              <a:latin typeface="+mn-ea"/>
              <a:ea typeface="+mn-ea"/>
            </a:endParaRPr>
          </a:p>
          <a:p>
            <a:r>
              <a:rPr lang="en-US" altLang="ja-JP" sz="1200">
                <a:latin typeface="+mn-ea"/>
                <a:ea typeface="+mn-ea"/>
              </a:rPr>
              <a:t>※2</a:t>
            </a:r>
            <a:r>
              <a:rPr lang="ja-JP" altLang="en-US" sz="1200">
                <a:latin typeface="+mn-ea"/>
                <a:ea typeface="+mn-ea"/>
              </a:rPr>
              <a:t> 組織が雇用する全ての従業員数。パートタイマーの従業員を含む</a:t>
            </a:r>
            <a:endParaRPr lang="en-US" altLang="ja-JP" sz="1200">
              <a:latin typeface="+mn-ea"/>
              <a:ea typeface="+mn-ea"/>
            </a:endParaRPr>
          </a:p>
          <a:p>
            <a:r>
              <a:rPr lang="en-US" altLang="ja-JP" sz="1200">
                <a:latin typeface="+mn-ea"/>
                <a:ea typeface="+mn-ea"/>
              </a:rPr>
              <a:t>※3</a:t>
            </a:r>
            <a:r>
              <a:rPr lang="ja-JP" altLang="en-US" sz="1200">
                <a:latin typeface="+mn-ea"/>
                <a:ea typeface="+mn-ea"/>
              </a:rPr>
              <a:t> 売上高、従業員数、資産に関するデータを確認できる財務諸表の提出が必要。</a:t>
            </a:r>
            <a:endParaRPr lang="en-US" altLang="ja-JP" sz="1200">
              <a:solidFill>
                <a:srgbClr val="000000"/>
              </a:solidFill>
              <a:latin typeface="+mn-ea"/>
              <a:ea typeface="+mn-ea"/>
              <a:cs typeface="Meiryo UI" pitchFamily="50" charset="-128"/>
            </a:endParaRPr>
          </a:p>
          <a:p>
            <a:pPr defTabSz="844083" eaLnBrk="1" fontAlgn="auto" hangingPunct="1">
              <a:spcBef>
                <a:spcPts val="0"/>
              </a:spcBef>
              <a:spcAft>
                <a:spcPts val="0"/>
              </a:spcAft>
              <a:defRPr/>
            </a:pPr>
            <a:r>
              <a:rPr lang="en-US" altLang="ja-JP" sz="1000">
                <a:solidFill>
                  <a:srgbClr val="000000"/>
                </a:solidFill>
                <a:latin typeface="+mn-ea"/>
                <a:ea typeface="+mn-ea"/>
                <a:cs typeface="Meiryo UI" pitchFamily="50" charset="-128"/>
              </a:rPr>
              <a:t>[</a:t>
            </a:r>
            <a:r>
              <a:rPr lang="ja-JP" altLang="en-US" sz="1000">
                <a:solidFill>
                  <a:srgbClr val="000000"/>
                </a:solidFill>
                <a:latin typeface="+mn-ea"/>
                <a:ea typeface="+mn-ea"/>
                <a:cs typeface="Meiryo UI" pitchFamily="50" charset="-128"/>
              </a:rPr>
              <a:t>出所</a:t>
            </a:r>
            <a:r>
              <a:rPr lang="en-US" altLang="ja-JP" sz="1000">
                <a:solidFill>
                  <a:srgbClr val="000000"/>
                </a:solidFill>
                <a:latin typeface="+mn-ea"/>
                <a:ea typeface="+mn-ea"/>
                <a:cs typeface="Meiryo UI" pitchFamily="50" charset="-128"/>
              </a:rPr>
              <a:t>]</a:t>
            </a:r>
            <a:r>
              <a:rPr lang="ja-JP" altLang="en-US" sz="1000">
                <a:solidFill>
                  <a:srgbClr val="000000"/>
                </a:solidFill>
                <a:latin typeface="+mn-ea"/>
                <a:ea typeface="+mn-ea"/>
                <a:cs typeface="Meiryo UI" pitchFamily="50" charset="-128"/>
              </a:rPr>
              <a:t> </a:t>
            </a:r>
            <a:r>
              <a:rPr lang="en-US" altLang="ja-JP" sz="1000">
                <a:solidFill>
                  <a:srgbClr val="000000"/>
                </a:solidFill>
                <a:latin typeface="+mn-ea"/>
                <a:ea typeface="+mn-ea"/>
                <a:cs typeface="Meiryo UI" pitchFamily="50" charset="-128"/>
              </a:rPr>
              <a:t>Small &amp; Medium Enterprises (SMEs) FAQ</a:t>
            </a:r>
            <a:r>
              <a:rPr lang="ja-JP" altLang="en-US" sz="1000">
                <a:solidFill>
                  <a:srgbClr val="000000"/>
                </a:solidFill>
                <a:latin typeface="+mn-ea"/>
                <a:ea typeface="+mn-ea"/>
                <a:cs typeface="Meiryo UI" pitchFamily="50" charset="-128"/>
              </a:rPr>
              <a:t>（</a:t>
            </a:r>
            <a:r>
              <a:rPr lang="en-US" altLang="ja-JP" sz="1000">
                <a:solidFill>
                  <a:srgbClr val="000000"/>
                </a:solidFill>
                <a:latin typeface="+mn-ea"/>
                <a:ea typeface="+mn-ea"/>
                <a:cs typeface="Meiryo UI" pitchFamily="50" charset="-128"/>
              </a:rPr>
              <a:t>https://docs.sbtiservices.com/resources/FAQsforSMEs.pdf</a:t>
            </a:r>
            <a:r>
              <a:rPr lang="ja-JP" altLang="en-US" sz="1000">
                <a:solidFill>
                  <a:srgbClr val="000000"/>
                </a:solidFill>
                <a:latin typeface="+mn-ea"/>
                <a:ea typeface="+mn-ea"/>
                <a:cs typeface="Meiryo UI" pitchFamily="50" charset="-128"/>
              </a:rPr>
              <a:t>）より作成</a:t>
            </a:r>
          </a:p>
        </p:txBody>
      </p:sp>
    </p:spTree>
    <p:extLst>
      <p:ext uri="{BB962C8B-B14F-4D97-AF65-F5344CB8AC3E}">
        <p14:creationId xmlns:p14="http://schemas.microsoft.com/office/powerpoint/2010/main" val="355768537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67AC8-D3ED-5C7D-82F4-8456F3840F5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22F4D3C-1F99-14B9-1EFC-681CFA1A4584}"/>
              </a:ext>
            </a:extLst>
          </p:cNvPr>
          <p:cNvSpPr>
            <a:spLocks noGrp="1"/>
          </p:cNvSpPr>
          <p:nvPr>
            <p:ph type="title"/>
          </p:nvPr>
        </p:nvSpPr>
        <p:spPr/>
        <p:txBody>
          <a:bodyPr/>
          <a:lstStyle/>
          <a:p>
            <a:r>
              <a:rPr kumimoji="1" lang="ja-JP" altLang="en-US">
                <a:latin typeface="+mn-ea"/>
                <a:ea typeface="+mn-ea"/>
              </a:rPr>
              <a:t>中小企業向け</a:t>
            </a:r>
            <a:r>
              <a:rPr kumimoji="1" lang="en-US" altLang="ja-JP">
                <a:latin typeface="+mn-ea"/>
                <a:ea typeface="+mn-ea"/>
              </a:rPr>
              <a:t>SBT</a:t>
            </a:r>
            <a:r>
              <a:rPr kumimoji="1" lang="ja-JP" altLang="en-US">
                <a:latin typeface="+mn-ea"/>
                <a:ea typeface="+mn-ea"/>
              </a:rPr>
              <a:t>の検証サービス概要</a:t>
            </a:r>
          </a:p>
        </p:txBody>
      </p:sp>
      <p:graphicFrame>
        <p:nvGraphicFramePr>
          <p:cNvPr id="6" name="表 5">
            <a:extLst>
              <a:ext uri="{FF2B5EF4-FFF2-40B4-BE49-F238E27FC236}">
                <a16:creationId xmlns:a16="http://schemas.microsoft.com/office/drawing/2014/main" id="{1E792B6C-D939-EEDB-35EC-9116F5DB60FF}"/>
              </a:ext>
            </a:extLst>
          </p:cNvPr>
          <p:cNvGraphicFramePr>
            <a:graphicFrameLocks noGrp="1"/>
          </p:cNvGraphicFramePr>
          <p:nvPr>
            <p:extLst>
              <p:ext uri="{D42A27DB-BD31-4B8C-83A1-F6EECF244321}">
                <p14:modId xmlns:p14="http://schemas.microsoft.com/office/powerpoint/2010/main" val="3346213534"/>
              </p:ext>
            </p:extLst>
          </p:nvPr>
        </p:nvGraphicFramePr>
        <p:xfrm>
          <a:off x="406400" y="1834197"/>
          <a:ext cx="9707884" cy="5497452"/>
        </p:xfrm>
        <a:graphic>
          <a:graphicData uri="http://schemas.openxmlformats.org/drawingml/2006/table">
            <a:tbl>
              <a:tblPr firstRow="1" bandRow="1"/>
              <a:tblGrid>
                <a:gridCol w="1005802">
                  <a:extLst>
                    <a:ext uri="{9D8B030D-6E8A-4147-A177-3AD203B41FA5}">
                      <a16:colId xmlns:a16="http://schemas.microsoft.com/office/drawing/2014/main" val="20000"/>
                    </a:ext>
                  </a:extLst>
                </a:gridCol>
                <a:gridCol w="4351041">
                  <a:extLst>
                    <a:ext uri="{9D8B030D-6E8A-4147-A177-3AD203B41FA5}">
                      <a16:colId xmlns:a16="http://schemas.microsoft.com/office/drawing/2014/main" val="20001"/>
                    </a:ext>
                  </a:extLst>
                </a:gridCol>
                <a:gridCol w="4351041">
                  <a:extLst>
                    <a:ext uri="{9D8B030D-6E8A-4147-A177-3AD203B41FA5}">
                      <a16:colId xmlns:a16="http://schemas.microsoft.com/office/drawing/2014/main" val="20002"/>
                    </a:ext>
                  </a:extLst>
                </a:gridCol>
              </a:tblGrid>
              <a:tr h="346332">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endParaRPr kumimoji="1" lang="ja-JP" altLang="en-US" sz="1600" b="1">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1600" b="1">
                          <a:solidFill>
                            <a:schemeClr val="bg1"/>
                          </a:solidFill>
                          <a:latin typeface="+mn-ea"/>
                          <a:ea typeface="+mn-ea"/>
                        </a:rPr>
                        <a:t>中小企業向け</a:t>
                      </a:r>
                      <a:r>
                        <a:rPr kumimoji="1" lang="en-US" altLang="ja-JP" sz="1600" b="1">
                          <a:solidFill>
                            <a:schemeClr val="bg1"/>
                          </a:solidFill>
                          <a:latin typeface="+mn-ea"/>
                          <a:ea typeface="+mn-ea"/>
                        </a:rPr>
                        <a:t>SBT</a:t>
                      </a:r>
                      <a:endParaRPr kumimoji="1" lang="ja-JP" altLang="en-US" sz="1600" b="1">
                        <a:solidFill>
                          <a:schemeClr val="bg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1600" b="1">
                          <a:solidFill>
                            <a:schemeClr val="bg1"/>
                          </a:solidFill>
                          <a:latin typeface="+mn-ea"/>
                          <a:ea typeface="+mn-ea"/>
                        </a:rPr>
                        <a:t>＜参考＞通常</a:t>
                      </a:r>
                      <a:r>
                        <a:rPr kumimoji="1" lang="en-US" altLang="ja-JP" sz="1600" b="1">
                          <a:solidFill>
                            <a:schemeClr val="bg1"/>
                          </a:solidFill>
                          <a:latin typeface="+mn-ea"/>
                          <a:ea typeface="+mn-ea"/>
                        </a:rPr>
                        <a:t>SBT</a:t>
                      </a:r>
                      <a:endParaRPr kumimoji="1" lang="ja-JP" altLang="en-US" sz="1600" b="1">
                        <a:solidFill>
                          <a:schemeClr val="bg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233666">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600" b="1">
                          <a:solidFill>
                            <a:schemeClr val="tx1"/>
                          </a:solidFill>
                          <a:latin typeface="+mn-ea"/>
                          <a:ea typeface="+mn-ea"/>
                        </a:rPr>
                        <a:t>対象</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171450" indent="-171450">
                        <a:buFont typeface="Wingdings" panose="05000000000000000000" pitchFamily="2" charset="2"/>
                        <a:buChar char="ü"/>
                      </a:pPr>
                      <a:r>
                        <a:rPr kumimoji="1" lang="ja-JP" altLang="en-US" sz="1400" b="0">
                          <a:solidFill>
                            <a:schemeClr val="tx1"/>
                          </a:solidFill>
                          <a:latin typeface="+mn-ea"/>
                          <a:ea typeface="+mn-ea"/>
                        </a:rPr>
                        <a:t>次頁の条件に適合する企業</a:t>
                      </a:r>
                      <a:endParaRPr kumimoji="1" lang="en-US" altLang="ja-JP" sz="1400" b="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171450" indent="-171450">
                        <a:buFont typeface="Wingdings" panose="05000000000000000000" pitchFamily="2" charset="2"/>
                        <a:buChar char="ü"/>
                      </a:pPr>
                      <a:r>
                        <a:rPr kumimoji="1" lang="ja-JP" altLang="en-US" sz="1400" b="0">
                          <a:solidFill>
                            <a:schemeClr val="tx1"/>
                          </a:solidFill>
                          <a:latin typeface="+mn-ea"/>
                          <a:ea typeface="+mn-ea"/>
                        </a:rPr>
                        <a:t>金融機関・中小企業以外の企業</a:t>
                      </a:r>
                      <a:endParaRPr kumimoji="1" lang="en-US" altLang="ja-JP" sz="1400" b="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2400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600" b="1">
                          <a:solidFill>
                            <a:schemeClr val="tx1"/>
                          </a:solidFill>
                          <a:latin typeface="+mn-ea"/>
                          <a:ea typeface="+mn-ea"/>
                        </a:rPr>
                        <a:t>範囲</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171450" indent="-171450">
                        <a:buClr>
                          <a:schemeClr val="tx1"/>
                        </a:buClr>
                        <a:buFont typeface="Wingdings" panose="05000000000000000000" pitchFamily="2" charset="2"/>
                        <a:buChar char="ü"/>
                      </a:pPr>
                      <a:r>
                        <a:rPr kumimoji="1" lang="en-US" altLang="ja-JP" sz="1400" b="0">
                          <a:solidFill>
                            <a:srgbClr val="FF0000"/>
                          </a:solidFill>
                          <a:latin typeface="+mn-ea"/>
                          <a:ea typeface="+mn-ea"/>
                        </a:rPr>
                        <a:t>Scope1,2</a:t>
                      </a:r>
                    </a:p>
                    <a:p>
                      <a:pPr marL="171450" lvl="0" indent="-171450">
                        <a:buClr>
                          <a:schemeClr val="tx1"/>
                        </a:buClr>
                        <a:buFont typeface="Wingdings" panose="05000000000000000000" pitchFamily="2" charset="2"/>
                        <a:buChar char="ü"/>
                      </a:pPr>
                      <a:r>
                        <a:rPr kumimoji="1" lang="en-US" altLang="ja-JP" sz="1400" b="0">
                          <a:solidFill>
                            <a:srgbClr val="FF0000"/>
                          </a:solidFill>
                          <a:latin typeface="+mn-ea"/>
                          <a:ea typeface="+mn-ea"/>
                        </a:rPr>
                        <a:t>Scope3</a:t>
                      </a:r>
                      <a:r>
                        <a:rPr kumimoji="1" lang="ja-JP" altLang="en-US" sz="1400" b="0">
                          <a:solidFill>
                            <a:srgbClr val="FF0000"/>
                          </a:solidFill>
                          <a:latin typeface="+mn-ea"/>
                          <a:ea typeface="+mn-ea"/>
                        </a:rPr>
                        <a:t>：任意で設定可能だが目標検証対象外（ただし測定・削減の意思表目は必要）</a:t>
                      </a:r>
                      <a:endParaRPr kumimoji="1" lang="en-US" altLang="ja-JP" sz="1400" b="0">
                        <a:solidFill>
                          <a:srgbClr val="FF0000"/>
                        </a:solidFill>
                        <a:latin typeface="+mn-ea"/>
                        <a:ea typeface="+mn-ea"/>
                      </a:endParaRPr>
                    </a:p>
                    <a:p>
                      <a:pPr marL="628650" lvl="1" indent="-171450">
                        <a:buFont typeface="Arial" panose="020B0604020202020204" pitchFamily="34" charset="0"/>
                        <a:buChar char="•"/>
                      </a:pPr>
                      <a:r>
                        <a:rPr kumimoji="1" lang="ja-JP" altLang="en-US" sz="1400" b="0">
                          <a:solidFill>
                            <a:schemeClr val="tx1"/>
                          </a:solidFill>
                          <a:latin typeface="+mn-ea"/>
                          <a:ea typeface="+mn-ea"/>
                        </a:rPr>
                        <a:t>ネットゼロ目標の場合は</a:t>
                      </a:r>
                      <a:r>
                        <a:rPr kumimoji="1" lang="en-US" altLang="ja-JP" sz="1400" b="0">
                          <a:solidFill>
                            <a:schemeClr val="tx1"/>
                          </a:solidFill>
                          <a:latin typeface="+mn-ea"/>
                          <a:ea typeface="+mn-ea"/>
                        </a:rPr>
                        <a:t>Scope3</a:t>
                      </a:r>
                      <a:r>
                        <a:rPr kumimoji="1" lang="ja-JP" altLang="en-US" sz="1400" b="0">
                          <a:solidFill>
                            <a:schemeClr val="tx1"/>
                          </a:solidFill>
                          <a:latin typeface="+mn-ea"/>
                          <a:ea typeface="+mn-ea"/>
                        </a:rPr>
                        <a:t>も含む</a:t>
                      </a:r>
                      <a:endParaRPr kumimoji="1" lang="en-US" altLang="ja-JP" sz="1400" b="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171450" indent="-171450">
                        <a:buFont typeface="Wingdings" panose="05000000000000000000" pitchFamily="2" charset="2"/>
                        <a:buChar char="ü"/>
                      </a:pPr>
                      <a:r>
                        <a:rPr kumimoji="1" lang="en-US" altLang="ja-JP" sz="1400" b="0">
                          <a:solidFill>
                            <a:schemeClr val="tx1"/>
                          </a:solidFill>
                          <a:latin typeface="+mn-ea"/>
                          <a:ea typeface="+mn-ea"/>
                        </a:rPr>
                        <a:t>Scope1,2,3</a:t>
                      </a:r>
                    </a:p>
                    <a:p>
                      <a:pPr marL="628650" lvl="1" indent="-171450">
                        <a:buFont typeface="Arial" panose="020B0604020202020204" pitchFamily="34" charset="0"/>
                        <a:buChar char="•"/>
                      </a:pPr>
                      <a:r>
                        <a:rPr kumimoji="1" lang="en-US" altLang="ja-JP" sz="1400" b="0">
                          <a:solidFill>
                            <a:schemeClr val="tx1"/>
                          </a:solidFill>
                          <a:latin typeface="+mn-ea"/>
                          <a:ea typeface="+mn-ea"/>
                        </a:rPr>
                        <a:t>Scope3</a:t>
                      </a:r>
                      <a:r>
                        <a:rPr kumimoji="1" lang="ja-JP" altLang="en-US" sz="1400" b="0">
                          <a:solidFill>
                            <a:schemeClr val="tx1"/>
                          </a:solidFill>
                          <a:latin typeface="+mn-ea"/>
                          <a:ea typeface="+mn-ea"/>
                        </a:rPr>
                        <a:t>の目標設定は、</a:t>
                      </a:r>
                      <a:r>
                        <a:rPr kumimoji="1" lang="en-US" altLang="ja-JP" sz="1400" b="0">
                          <a:solidFill>
                            <a:schemeClr val="tx1"/>
                          </a:solidFill>
                          <a:latin typeface="+mn-ea"/>
                          <a:ea typeface="+mn-ea"/>
                        </a:rPr>
                        <a:t>Scope3</a:t>
                      </a:r>
                      <a:r>
                        <a:rPr kumimoji="1" lang="ja-JP" altLang="en-US" sz="1400" b="0">
                          <a:solidFill>
                            <a:schemeClr val="tx1"/>
                          </a:solidFill>
                          <a:latin typeface="+mn-ea"/>
                          <a:ea typeface="+mn-ea"/>
                        </a:rPr>
                        <a:t>排出量が全体の</a:t>
                      </a:r>
                      <a:r>
                        <a:rPr kumimoji="1" lang="en-US" altLang="ja-JP" sz="1400" b="0">
                          <a:solidFill>
                            <a:schemeClr val="tx1"/>
                          </a:solidFill>
                          <a:latin typeface="+mn-ea"/>
                          <a:ea typeface="+mn-ea"/>
                        </a:rPr>
                        <a:t>40</a:t>
                      </a:r>
                      <a:r>
                        <a:rPr kumimoji="1" lang="ja-JP" altLang="en-US" sz="1400" b="0">
                          <a:solidFill>
                            <a:schemeClr val="tx1"/>
                          </a:solidFill>
                          <a:latin typeface="+mn-ea"/>
                          <a:ea typeface="+mn-ea"/>
                        </a:rPr>
                        <a:t>％以上を占める場合のみ必要</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7131">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600" b="1">
                          <a:solidFill>
                            <a:schemeClr val="tx1"/>
                          </a:solidFill>
                          <a:latin typeface="+mn-ea"/>
                          <a:ea typeface="+mn-ea"/>
                        </a:rPr>
                        <a:t>設定可能</a:t>
                      </a:r>
                      <a:endParaRPr kumimoji="1" lang="en-US" altLang="ja-JP" sz="1600" b="1">
                        <a:solidFill>
                          <a:schemeClr val="tx1"/>
                        </a:solidFill>
                        <a:latin typeface="+mn-ea"/>
                        <a:ea typeface="+mn-ea"/>
                      </a:endParaRPr>
                    </a:p>
                    <a:p>
                      <a:pPr algn="ctr"/>
                      <a:r>
                        <a:rPr kumimoji="1" lang="ja-JP" altLang="en-US" sz="1600" b="1">
                          <a:solidFill>
                            <a:schemeClr val="tx1"/>
                          </a:solidFill>
                          <a:latin typeface="+mn-ea"/>
                          <a:ea typeface="+mn-ea"/>
                        </a:rPr>
                        <a:t>目標</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171450" indent="-171450" algn="l" defTabSz="914400" rtl="0" eaLnBrk="1" latinLnBrk="0" hangingPunct="1">
                        <a:buFont typeface="Wingdings" panose="05000000000000000000" pitchFamily="2" charset="2"/>
                        <a:buChar char="ü"/>
                      </a:pPr>
                      <a:r>
                        <a:rPr kumimoji="1" lang="ja-JP" altLang="en-US" sz="1400" b="0">
                          <a:solidFill>
                            <a:schemeClr val="tx1"/>
                          </a:solidFill>
                          <a:latin typeface="+mn-ea"/>
                          <a:ea typeface="+mn-ea"/>
                        </a:rPr>
                        <a:t>短期目標</a:t>
                      </a:r>
                      <a:endParaRPr kumimoji="1" lang="en-US" altLang="ja-JP" sz="1400" b="0">
                        <a:solidFill>
                          <a:schemeClr val="tx1"/>
                        </a:solidFill>
                        <a:latin typeface="+mn-ea"/>
                        <a:ea typeface="+mn-ea"/>
                      </a:endParaRPr>
                    </a:p>
                    <a:p>
                      <a:pPr marL="171450" indent="-171450" algn="l" defTabSz="914400" rtl="0" eaLnBrk="1" latinLnBrk="0" hangingPunct="1">
                        <a:buFont typeface="Wingdings" panose="05000000000000000000" pitchFamily="2" charset="2"/>
                        <a:buChar char="ü"/>
                      </a:pPr>
                      <a:r>
                        <a:rPr kumimoji="1" lang="ja-JP" altLang="en-US" sz="1400" b="0">
                          <a:solidFill>
                            <a:schemeClr val="tx1"/>
                          </a:solidFill>
                          <a:latin typeface="+mn-ea"/>
                          <a:ea typeface="+mn-ea"/>
                        </a:rPr>
                        <a:t>短期維持目標</a:t>
                      </a:r>
                      <a:endParaRPr kumimoji="1" lang="en-US" altLang="ja-JP" sz="1400" b="0">
                        <a:solidFill>
                          <a:schemeClr val="tx1"/>
                        </a:solidFill>
                        <a:latin typeface="+mn-ea"/>
                        <a:ea typeface="+mn-ea"/>
                      </a:endParaRPr>
                    </a:p>
                    <a:p>
                      <a:pPr marL="171450" indent="-171450" algn="l" defTabSz="914400" rtl="0" eaLnBrk="1" latinLnBrk="0" hangingPunct="1">
                        <a:buFont typeface="Wingdings" panose="05000000000000000000" pitchFamily="2" charset="2"/>
                        <a:buChar char="ü"/>
                      </a:pPr>
                      <a:r>
                        <a:rPr kumimoji="1" lang="ja-JP" altLang="en-US" sz="1400" b="0">
                          <a:solidFill>
                            <a:schemeClr val="tx1"/>
                          </a:solidFill>
                          <a:latin typeface="+mn-ea"/>
                          <a:ea typeface="+mn-ea"/>
                        </a:rPr>
                        <a:t>ネットゼロ目標</a:t>
                      </a:r>
                      <a:endParaRPr kumimoji="1" lang="en-US" altLang="ja-JP" sz="1400" b="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171450" indent="-171450">
                        <a:buFont typeface="Wingdings" panose="05000000000000000000" pitchFamily="2" charset="2"/>
                        <a:buChar char="ü"/>
                      </a:pPr>
                      <a:r>
                        <a:rPr kumimoji="1" lang="ja-JP" altLang="en-US" sz="1400" b="0">
                          <a:solidFill>
                            <a:schemeClr val="tx1"/>
                          </a:solidFill>
                          <a:latin typeface="+mn-ea"/>
                          <a:ea typeface="+mn-ea"/>
                        </a:rPr>
                        <a:t>短期目標</a:t>
                      </a:r>
                      <a:endParaRPr kumimoji="1" lang="en-US" altLang="ja-JP" sz="1400" b="0">
                        <a:solidFill>
                          <a:schemeClr val="tx1"/>
                        </a:solidFill>
                        <a:latin typeface="+mn-ea"/>
                        <a:ea typeface="+mn-ea"/>
                      </a:endParaRPr>
                    </a:p>
                    <a:p>
                      <a:pPr marL="171450" indent="-171450">
                        <a:buFont typeface="Wingdings" panose="05000000000000000000" pitchFamily="2" charset="2"/>
                        <a:buChar char="ü"/>
                      </a:pPr>
                      <a:r>
                        <a:rPr kumimoji="1" lang="ja-JP" altLang="en-US" sz="1400" b="0">
                          <a:solidFill>
                            <a:schemeClr val="tx1"/>
                          </a:solidFill>
                          <a:latin typeface="+mn-ea"/>
                          <a:ea typeface="+mn-ea"/>
                        </a:rPr>
                        <a:t>ネットゼロ目標</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8969">
                <a:tc>
                  <a:txBody>
                    <a:bodyPr/>
                    <a:lstStyle/>
                    <a:p>
                      <a:pPr algn="ctr"/>
                      <a:r>
                        <a:rPr kumimoji="1" lang="ja-JP" altLang="en-US" sz="1600" b="1">
                          <a:solidFill>
                            <a:schemeClr val="tx1"/>
                          </a:solidFill>
                          <a:latin typeface="+mn-ea"/>
                          <a:ea typeface="+mn-ea"/>
                        </a:rPr>
                        <a:t>基準年</a:t>
                      </a:r>
                      <a:endParaRPr kumimoji="1" lang="en-US" altLang="ja-JP" sz="1600" b="1">
                        <a:solidFill>
                          <a:schemeClr val="tx1"/>
                        </a:solidFill>
                        <a:latin typeface="+mn-ea"/>
                        <a:ea typeface="+mn-ea"/>
                      </a:endParaRPr>
                    </a:p>
                    <a:p>
                      <a:pPr algn="ctr"/>
                      <a:r>
                        <a:rPr kumimoji="1" lang="ja-JP" altLang="en-US" sz="1600" b="1">
                          <a:solidFill>
                            <a:schemeClr val="tx1"/>
                          </a:solidFill>
                          <a:latin typeface="+mn-ea"/>
                          <a:ea typeface="+mn-ea"/>
                        </a:rPr>
                        <a:t>目標年</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171450" indent="-171450" algn="l" defTabSz="1007943" rtl="0" eaLnBrk="1" latinLnBrk="0" hangingPunct="1">
                        <a:buClr>
                          <a:schemeClr val="tx1"/>
                        </a:buClr>
                        <a:buFont typeface="Wingdings" panose="05000000000000000000" pitchFamily="2" charset="2"/>
                        <a:buChar char="ü"/>
                      </a:pPr>
                      <a:r>
                        <a:rPr kumimoji="1" lang="ja-JP" altLang="en-US" sz="1400" b="0" u="none">
                          <a:solidFill>
                            <a:schemeClr val="tx1"/>
                          </a:solidFill>
                          <a:latin typeface="+mn-ea"/>
                          <a:ea typeface="+mn-ea"/>
                        </a:rPr>
                        <a:t>基準年：</a:t>
                      </a:r>
                      <a:r>
                        <a:rPr kumimoji="1" lang="en-US" altLang="ja-JP" sz="1400" b="0" u="none">
                          <a:solidFill>
                            <a:schemeClr val="tx1"/>
                          </a:solidFill>
                          <a:latin typeface="+mn-ea"/>
                          <a:ea typeface="+mn-ea"/>
                        </a:rPr>
                        <a:t>2015</a:t>
                      </a:r>
                      <a:r>
                        <a:rPr kumimoji="1" lang="ja-JP" altLang="en-US" sz="1400" b="0" u="none">
                          <a:solidFill>
                            <a:schemeClr val="tx1"/>
                          </a:solidFill>
                          <a:latin typeface="+mn-ea"/>
                          <a:ea typeface="+mn-ea"/>
                        </a:rPr>
                        <a:t>年以降</a:t>
                      </a:r>
                      <a:endParaRPr kumimoji="1" lang="en-US" altLang="ja-JP" sz="1400" b="0" u="none">
                        <a:solidFill>
                          <a:schemeClr val="tx1"/>
                        </a:solidFill>
                        <a:latin typeface="+mn-ea"/>
                        <a:ea typeface="+mn-ea"/>
                      </a:endParaRPr>
                    </a:p>
                    <a:p>
                      <a:pPr marL="171450" indent="-171450" algn="l" defTabSz="1007943" rtl="0" eaLnBrk="1" latinLnBrk="0" hangingPunct="1">
                        <a:buClr>
                          <a:schemeClr val="tx1"/>
                        </a:buClr>
                        <a:buFont typeface="Wingdings" panose="05000000000000000000" pitchFamily="2" charset="2"/>
                        <a:buChar char="ü"/>
                      </a:pPr>
                      <a:r>
                        <a:rPr kumimoji="1" lang="ja-JP" altLang="en-US" sz="1400" b="0" u="none">
                          <a:solidFill>
                            <a:schemeClr val="tx1"/>
                          </a:solidFill>
                          <a:latin typeface="+mn-ea"/>
                          <a:ea typeface="+mn-ea"/>
                        </a:rPr>
                        <a:t>目標年：申請から</a:t>
                      </a:r>
                      <a:r>
                        <a:rPr kumimoji="1" lang="en-US" altLang="ja-JP" sz="1400" b="0" u="none">
                          <a:solidFill>
                            <a:schemeClr val="tx1"/>
                          </a:solidFill>
                          <a:latin typeface="+mn-ea"/>
                          <a:ea typeface="+mn-ea"/>
                        </a:rPr>
                        <a:t>5</a:t>
                      </a:r>
                      <a:r>
                        <a:rPr kumimoji="1" lang="ja-JP" altLang="en-US" sz="1400" b="0" u="none">
                          <a:solidFill>
                            <a:schemeClr val="tx1"/>
                          </a:solidFill>
                          <a:latin typeface="+mn-ea"/>
                          <a:ea typeface="+mn-ea"/>
                        </a:rPr>
                        <a:t>～</a:t>
                      </a:r>
                      <a:r>
                        <a:rPr kumimoji="1" lang="en-US" altLang="ja-JP" sz="1400" b="0" u="none">
                          <a:solidFill>
                            <a:schemeClr val="tx1"/>
                          </a:solidFill>
                          <a:latin typeface="+mn-ea"/>
                          <a:ea typeface="+mn-ea"/>
                        </a:rPr>
                        <a:t>10</a:t>
                      </a:r>
                      <a:r>
                        <a:rPr kumimoji="1" lang="ja-JP" altLang="en-US" sz="1400" b="0" u="none">
                          <a:solidFill>
                            <a:schemeClr val="tx1"/>
                          </a:solidFill>
                          <a:latin typeface="+mn-ea"/>
                          <a:ea typeface="+mn-ea"/>
                        </a:rPr>
                        <a:t>年</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defTabSz="1007943" rtl="0" eaLnBrk="1" latinLnBrk="0" hangingPunct="1">
                        <a:buClr>
                          <a:schemeClr val="tx1"/>
                        </a:buClr>
                        <a:buFont typeface="Wingdings" panose="05000000000000000000" pitchFamily="2" charset="2"/>
                        <a:buChar char="ü"/>
                      </a:pPr>
                      <a:r>
                        <a:rPr kumimoji="1" lang="ja-JP" altLang="en-US" sz="1400" b="0" u="none">
                          <a:solidFill>
                            <a:schemeClr val="tx1"/>
                          </a:solidFill>
                          <a:latin typeface="+mn-ea"/>
                          <a:ea typeface="+mn-ea"/>
                        </a:rPr>
                        <a:t>基準年：</a:t>
                      </a:r>
                      <a:r>
                        <a:rPr kumimoji="1" lang="en-US" altLang="ja-JP" sz="1400" b="0" u="none">
                          <a:solidFill>
                            <a:schemeClr val="tx1"/>
                          </a:solidFill>
                          <a:latin typeface="+mn-ea"/>
                          <a:ea typeface="+mn-ea"/>
                        </a:rPr>
                        <a:t>2015</a:t>
                      </a:r>
                      <a:r>
                        <a:rPr kumimoji="1" lang="ja-JP" altLang="en-US" sz="1400" b="0" u="none">
                          <a:solidFill>
                            <a:schemeClr val="tx1"/>
                          </a:solidFill>
                          <a:latin typeface="+mn-ea"/>
                          <a:ea typeface="+mn-ea"/>
                        </a:rPr>
                        <a:t>年以降</a:t>
                      </a:r>
                      <a:endParaRPr kumimoji="1" lang="en-US" altLang="ja-JP" sz="1400" b="0" u="none">
                        <a:solidFill>
                          <a:schemeClr val="tx1"/>
                        </a:solidFill>
                        <a:latin typeface="+mn-ea"/>
                        <a:ea typeface="+mn-ea"/>
                      </a:endParaRPr>
                    </a:p>
                    <a:p>
                      <a:pPr marL="171450" indent="-171450" algn="l" defTabSz="1007943" rtl="0" eaLnBrk="1" latinLnBrk="0" hangingPunct="1">
                        <a:buClr>
                          <a:schemeClr val="tx1"/>
                        </a:buClr>
                        <a:buFont typeface="Wingdings" panose="05000000000000000000" pitchFamily="2" charset="2"/>
                        <a:buChar char="ü"/>
                      </a:pPr>
                      <a:r>
                        <a:rPr kumimoji="1" lang="ja-JP" altLang="en-US" sz="1400" b="0" u="none">
                          <a:solidFill>
                            <a:schemeClr val="tx1"/>
                          </a:solidFill>
                          <a:latin typeface="+mn-ea"/>
                          <a:ea typeface="+mn-ea"/>
                        </a:rPr>
                        <a:t>目標年：申請から</a:t>
                      </a:r>
                      <a:r>
                        <a:rPr kumimoji="1" lang="en-US" altLang="ja-JP" sz="1400" b="0" u="none">
                          <a:solidFill>
                            <a:schemeClr val="tx1"/>
                          </a:solidFill>
                          <a:latin typeface="+mn-ea"/>
                          <a:ea typeface="+mn-ea"/>
                        </a:rPr>
                        <a:t>5</a:t>
                      </a:r>
                      <a:r>
                        <a:rPr kumimoji="1" lang="ja-JP" altLang="en-US" sz="1400" b="0" u="none">
                          <a:solidFill>
                            <a:schemeClr val="tx1"/>
                          </a:solidFill>
                          <a:latin typeface="+mn-ea"/>
                          <a:ea typeface="+mn-ea"/>
                        </a:rPr>
                        <a:t>～</a:t>
                      </a:r>
                      <a:r>
                        <a:rPr kumimoji="1" lang="en-US" altLang="ja-JP" sz="1400" b="0" u="none">
                          <a:solidFill>
                            <a:schemeClr val="tx1"/>
                          </a:solidFill>
                          <a:latin typeface="+mn-ea"/>
                          <a:ea typeface="+mn-ea"/>
                        </a:rPr>
                        <a:t>10</a:t>
                      </a:r>
                      <a:r>
                        <a:rPr kumimoji="1" lang="ja-JP" altLang="en-US" sz="1400" b="0" u="none">
                          <a:solidFill>
                            <a:schemeClr val="tx1"/>
                          </a:solidFill>
                          <a:latin typeface="+mn-ea"/>
                          <a:ea typeface="+mn-ea"/>
                        </a:rPr>
                        <a:t>年</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6215481"/>
                  </a:ext>
                </a:extLst>
              </a:tr>
              <a:tr h="692664">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600" b="1">
                          <a:solidFill>
                            <a:schemeClr val="tx1"/>
                          </a:solidFill>
                          <a:latin typeface="+mn-ea"/>
                          <a:ea typeface="+mn-ea"/>
                        </a:rPr>
                        <a:t>プロセス</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285750" indent="-285750">
                        <a:buClr>
                          <a:schemeClr val="tx1"/>
                        </a:buClr>
                        <a:buFont typeface="Wingdings" panose="05000000000000000000" pitchFamily="2" charset="2"/>
                        <a:buChar char="ü"/>
                      </a:pPr>
                      <a:r>
                        <a:rPr kumimoji="1" lang="ja-JP" altLang="en-US" sz="1400" b="0" u="none">
                          <a:solidFill>
                            <a:srgbClr val="FF0000"/>
                          </a:solidFill>
                          <a:latin typeface="+mn-ea"/>
                          <a:ea typeface="+mn-ea"/>
                        </a:rPr>
                        <a:t>コミットメントは不可</a:t>
                      </a:r>
                      <a:endParaRPr kumimoji="1" lang="en-US" altLang="ja-JP" sz="1400" b="0" u="none">
                        <a:solidFill>
                          <a:srgbClr val="FF0000"/>
                        </a:solidFill>
                        <a:latin typeface="+mn-ea"/>
                        <a:ea typeface="+mn-ea"/>
                      </a:endParaRPr>
                    </a:p>
                    <a:p>
                      <a:pPr marL="285750" indent="-285750">
                        <a:buClr>
                          <a:schemeClr val="tx1"/>
                        </a:buClr>
                        <a:buFont typeface="Wingdings" panose="05000000000000000000" pitchFamily="2" charset="2"/>
                        <a:buChar char="ü"/>
                      </a:pPr>
                      <a:r>
                        <a:rPr kumimoji="1" lang="ja-JP" altLang="en-US" sz="1400" b="0" u="none">
                          <a:solidFill>
                            <a:srgbClr val="FF0000"/>
                          </a:solidFill>
                          <a:latin typeface="+mn-ea"/>
                          <a:ea typeface="+mn-ea"/>
                        </a:rPr>
                        <a:t>中小企業専用の目標設定フォームを使用</a:t>
                      </a:r>
                      <a:endParaRPr kumimoji="1" lang="en-US" altLang="ja-JP" sz="1400" b="0" u="none">
                        <a:solidFill>
                          <a:srgbClr val="FF0000"/>
                        </a:solidFill>
                        <a:latin typeface="+mn-ea"/>
                        <a:ea typeface="+mn-ea"/>
                      </a:endParaRPr>
                    </a:p>
                    <a:p>
                      <a:pPr marL="285750" indent="-285750">
                        <a:buClr>
                          <a:schemeClr val="tx1"/>
                        </a:buClr>
                        <a:buFont typeface="Wingdings" panose="05000000000000000000" pitchFamily="2" charset="2"/>
                        <a:buChar char="ü"/>
                      </a:pPr>
                      <a:r>
                        <a:rPr kumimoji="1" lang="ja-JP" altLang="en-US" sz="1400" b="0" u="none">
                          <a:solidFill>
                            <a:srgbClr val="FF0000"/>
                          </a:solidFill>
                          <a:latin typeface="+mn-ea"/>
                          <a:ea typeface="+mn-ea"/>
                        </a:rPr>
                        <a:t>あらかじめ定義された検証オプション（ポータル上）から選択する形で目標を設定可能</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171450" indent="-171450">
                        <a:buFont typeface="Wingdings" panose="05000000000000000000" pitchFamily="2" charset="2"/>
                        <a:buChar char="ü"/>
                      </a:pPr>
                      <a:r>
                        <a:rPr kumimoji="1" lang="ja-JP" altLang="en-US" sz="1400" b="0" u="none">
                          <a:solidFill>
                            <a:schemeClr val="tx1"/>
                          </a:solidFill>
                          <a:latin typeface="+mn-ea"/>
                          <a:ea typeface="+mn-ea"/>
                        </a:rPr>
                        <a:t>コミットメントは任意</a:t>
                      </a:r>
                      <a:endParaRPr kumimoji="1" lang="en-US" altLang="ja-JP" sz="1400" b="0" u="none">
                        <a:solidFill>
                          <a:schemeClr val="tx1"/>
                        </a:solidFill>
                        <a:latin typeface="+mn-ea"/>
                        <a:ea typeface="+mn-ea"/>
                      </a:endParaRPr>
                    </a:p>
                    <a:p>
                      <a:pPr marL="171450" indent="-171450">
                        <a:buFont typeface="Wingdings" panose="05000000000000000000" pitchFamily="2" charset="2"/>
                        <a:buChar char="ü"/>
                      </a:pPr>
                      <a:r>
                        <a:rPr kumimoji="1" lang="ja-JP" altLang="en-US" sz="1400" b="0" u="none">
                          <a:solidFill>
                            <a:schemeClr val="tx1"/>
                          </a:solidFill>
                          <a:latin typeface="+mn-ea"/>
                          <a:ea typeface="+mn-ea"/>
                        </a:rPr>
                        <a:t>目標申請フォームを使用</a:t>
                      </a:r>
                      <a:endParaRPr kumimoji="1" lang="en-US" altLang="ja-JP" sz="1400" b="0" u="none">
                        <a:solidFill>
                          <a:schemeClr val="tx1"/>
                        </a:solidFill>
                        <a:latin typeface="+mn-ea"/>
                        <a:ea typeface="+mn-ea"/>
                      </a:endParaRPr>
                    </a:p>
                    <a:p>
                      <a:pPr marL="171450" indent="-171450">
                        <a:buFont typeface="Wingdings" panose="05000000000000000000" pitchFamily="2" charset="2"/>
                        <a:buChar char="ü"/>
                      </a:pPr>
                      <a:r>
                        <a:rPr kumimoji="1" lang="ja-JP" altLang="en-US" sz="1400" b="0" u="none">
                          <a:solidFill>
                            <a:schemeClr val="tx1"/>
                          </a:solidFill>
                          <a:latin typeface="+mn-ea"/>
                          <a:ea typeface="+mn-ea"/>
                        </a:rPr>
                        <a:t>目標は自社で策定する必要</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23179">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600" b="1">
                          <a:solidFill>
                            <a:schemeClr val="tx1"/>
                          </a:solidFill>
                          <a:latin typeface="+mn-ea"/>
                          <a:ea typeface="+mn-ea"/>
                        </a:rPr>
                        <a:t>開示</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171450" indent="-171450">
                        <a:buFont typeface="Wingdings" panose="05000000000000000000" pitchFamily="2" charset="2"/>
                        <a:buChar char="ü"/>
                      </a:pPr>
                      <a:r>
                        <a:rPr kumimoji="1" lang="ja-JP" altLang="en-US" sz="1400" b="0" u="none" kern="1200" baseline="0">
                          <a:solidFill>
                            <a:schemeClr val="tx1"/>
                          </a:solidFill>
                          <a:latin typeface="+mn-ea"/>
                          <a:ea typeface="Meiryo UI"/>
                          <a:cs typeface="+mn-cs"/>
                        </a:rPr>
                        <a:t>年次開示</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171450" indent="-171450">
                        <a:buFont typeface="Wingdings" panose="05000000000000000000" pitchFamily="2" charset="2"/>
                        <a:buChar char="ü"/>
                      </a:pPr>
                      <a:r>
                        <a:rPr kumimoji="1" lang="ja-JP" altLang="en-US" sz="1400" b="0" u="none">
                          <a:solidFill>
                            <a:schemeClr val="tx1"/>
                          </a:solidFill>
                          <a:latin typeface="+mn-ea"/>
                          <a:ea typeface="+mn-ea"/>
                        </a:rPr>
                        <a:t>年次開示</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75579">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600" b="1">
                          <a:solidFill>
                            <a:schemeClr val="tx1"/>
                          </a:solidFill>
                          <a:latin typeface="+mn-ea"/>
                          <a:ea typeface="+mn-ea"/>
                        </a:rPr>
                        <a:t>料金</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171450" indent="-171450">
                        <a:buClr>
                          <a:schemeClr val="tx1"/>
                        </a:buClr>
                        <a:buFont typeface="Wingdings" panose="05000000000000000000" pitchFamily="2" charset="2"/>
                        <a:buChar char="ü"/>
                      </a:pPr>
                      <a:r>
                        <a:rPr kumimoji="1" lang="ja-JP" altLang="en-US" sz="1400" b="0" u="none">
                          <a:solidFill>
                            <a:srgbClr val="FF0000"/>
                          </a:solidFill>
                          <a:latin typeface="+mn-ea"/>
                          <a:ea typeface="+mn-ea"/>
                        </a:rPr>
                        <a:t>短期目標：</a:t>
                      </a:r>
                      <a:r>
                        <a:rPr kumimoji="1" lang="ja-JP" altLang="en-US" sz="1400" b="0" u="none" kern="1200">
                          <a:solidFill>
                            <a:srgbClr val="FF0000"/>
                          </a:solidFill>
                          <a:latin typeface="+mn-ea"/>
                          <a:ea typeface="Meiryo UI"/>
                          <a:cs typeface="+mn-cs"/>
                        </a:rPr>
                        <a:t>＄</a:t>
                      </a:r>
                      <a:r>
                        <a:rPr kumimoji="1" lang="en-US" altLang="ja-JP" sz="1400" b="0" u="none">
                          <a:solidFill>
                            <a:srgbClr val="FF0000"/>
                          </a:solidFill>
                          <a:latin typeface="+mn-ea"/>
                          <a:ea typeface="+mn-ea"/>
                        </a:rPr>
                        <a:t>1,250</a:t>
                      </a:r>
                    </a:p>
                    <a:p>
                      <a:pPr marL="171450" indent="-171450">
                        <a:buClr>
                          <a:schemeClr val="tx1"/>
                        </a:buClr>
                        <a:buFont typeface="Wingdings" panose="05000000000000000000" pitchFamily="2" charset="2"/>
                        <a:buChar char="ü"/>
                      </a:pPr>
                      <a:r>
                        <a:rPr kumimoji="1" lang="ja-JP" altLang="en-US" sz="1400" b="0" u="none">
                          <a:solidFill>
                            <a:srgbClr val="FF0000"/>
                          </a:solidFill>
                          <a:latin typeface="+mn-ea"/>
                          <a:ea typeface="+mn-ea"/>
                        </a:rPr>
                        <a:t>ネットゼロ目標：</a:t>
                      </a:r>
                      <a:r>
                        <a:rPr kumimoji="1" lang="ja-JP" altLang="en-US" sz="1400" b="0" u="none" kern="1200">
                          <a:solidFill>
                            <a:srgbClr val="FF0000"/>
                          </a:solidFill>
                          <a:latin typeface="+mn-ea"/>
                          <a:ea typeface="Meiryo UI"/>
                          <a:cs typeface="+mn-cs"/>
                        </a:rPr>
                        <a:t>＄</a:t>
                      </a:r>
                      <a:r>
                        <a:rPr kumimoji="1" lang="en-US" altLang="ja-JP" sz="1400" b="0" u="none" kern="1200">
                          <a:solidFill>
                            <a:srgbClr val="FF0000"/>
                          </a:solidFill>
                          <a:latin typeface="+mn-ea"/>
                          <a:ea typeface="Meiryo UI"/>
                          <a:cs typeface="+mn-cs"/>
                        </a:rPr>
                        <a:t>1,250</a:t>
                      </a:r>
                      <a:endParaRPr kumimoji="1" lang="en-US" altLang="ja-JP" sz="1400" b="0" u="none">
                        <a:solidFill>
                          <a:srgbClr val="FF0000"/>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400" b="0" u="none">
                          <a:solidFill>
                            <a:schemeClr val="tx1"/>
                          </a:solidFill>
                          <a:latin typeface="+mn-ea"/>
                          <a:ea typeface="+mn-ea"/>
                        </a:rPr>
                        <a:t>短期目標：＄</a:t>
                      </a:r>
                      <a:r>
                        <a:rPr kumimoji="1" lang="en-US" altLang="ja-JP" sz="1400" kern="1200">
                          <a:solidFill>
                            <a:schemeClr val="dk1"/>
                          </a:solidFill>
                          <a:latin typeface="+mn-ea"/>
                          <a:ea typeface="Meiryo UI"/>
                          <a:cs typeface="+mn-cs"/>
                        </a:rPr>
                        <a:t>13,000 </a:t>
                      </a:r>
                      <a:endParaRPr kumimoji="1" lang="en-US" altLang="ja-JP" sz="1400" b="0" u="none" kern="1200">
                        <a:solidFill>
                          <a:schemeClr val="tx1"/>
                        </a:solidFill>
                        <a:latin typeface="+mn-ea"/>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400" b="0" u="none" kern="1200">
                          <a:solidFill>
                            <a:schemeClr val="tx1"/>
                          </a:solidFill>
                          <a:latin typeface="+mn-ea"/>
                          <a:ea typeface="+mn-ea"/>
                          <a:cs typeface="+mn-cs"/>
                        </a:rPr>
                        <a:t>ネットゼロ目標：</a:t>
                      </a:r>
                      <a:r>
                        <a:rPr kumimoji="1" lang="ja-JP" altLang="en-US" sz="1400" b="0" u="none" kern="1200">
                          <a:solidFill>
                            <a:schemeClr val="tx1"/>
                          </a:solidFill>
                          <a:latin typeface="+mn-ea"/>
                          <a:ea typeface="Meiryo UI"/>
                          <a:cs typeface="+mn-cs"/>
                        </a:rPr>
                        <a:t>＄</a:t>
                      </a:r>
                      <a:r>
                        <a:rPr kumimoji="1" lang="en-US" altLang="ja-JP" sz="1400" kern="1200">
                          <a:solidFill>
                            <a:schemeClr val="dk1"/>
                          </a:solidFill>
                          <a:latin typeface="+mn-ea"/>
                          <a:ea typeface="Meiryo UI"/>
                          <a:cs typeface="+mn-cs"/>
                        </a:rPr>
                        <a:t>11,000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400" b="0" kern="1200">
                          <a:solidFill>
                            <a:schemeClr val="dk1"/>
                          </a:solidFill>
                          <a:latin typeface="+mn-ea"/>
                          <a:ea typeface="Meiryo UI"/>
                          <a:cs typeface="+mn-cs"/>
                        </a:rPr>
                        <a:t>上記は、中小企業以外の企業のティア</a:t>
                      </a:r>
                      <a:r>
                        <a:rPr kumimoji="1" lang="en-US" altLang="ja-JP" sz="1400" b="0" kern="1200">
                          <a:solidFill>
                            <a:schemeClr val="dk1"/>
                          </a:solidFill>
                          <a:latin typeface="+mn-ea"/>
                          <a:ea typeface="Meiryo UI"/>
                          <a:cs typeface="+mn-cs"/>
                        </a:rPr>
                        <a:t>1</a:t>
                      </a:r>
                      <a:r>
                        <a:rPr kumimoji="1" lang="ja-JP" altLang="en-US" sz="1400" b="0" kern="1200">
                          <a:solidFill>
                            <a:schemeClr val="dk1"/>
                          </a:solidFill>
                          <a:latin typeface="+mn-ea"/>
                          <a:ea typeface="Meiryo UI"/>
                          <a:cs typeface="+mn-cs"/>
                        </a:rPr>
                        <a:t>の料金（詳細は</a:t>
                      </a:r>
                      <a:r>
                        <a:rPr kumimoji="1" lang="en-US" altLang="ja-JP" sz="1400" b="0" kern="1200">
                          <a:solidFill>
                            <a:schemeClr val="dk1"/>
                          </a:solidFill>
                          <a:latin typeface="+mn-ea"/>
                          <a:ea typeface="Meiryo UI"/>
                          <a:cs typeface="+mn-cs"/>
                        </a:rPr>
                        <a:t>P67,68</a:t>
                      </a:r>
                      <a:r>
                        <a:rPr kumimoji="1" lang="ja-JP" altLang="en-US" sz="1400" b="0" kern="1200">
                          <a:solidFill>
                            <a:schemeClr val="dk1"/>
                          </a:solidFill>
                          <a:latin typeface="+mn-ea"/>
                          <a:ea typeface="Meiryo UI"/>
                          <a:cs typeface="+mn-cs"/>
                        </a:rPr>
                        <a:t>を参照）</a:t>
                      </a:r>
                      <a:endParaRPr kumimoji="1" lang="en-US" altLang="ja-JP" sz="1400" b="0" kern="1200">
                        <a:solidFill>
                          <a:sysClr val="windowText" lastClr="000000"/>
                        </a:solidFill>
                        <a:latin typeface="+mn-ea"/>
                        <a:ea typeface="Meiryo UI"/>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600" b="1">
                          <a:solidFill>
                            <a:schemeClr val="tx1"/>
                          </a:solidFill>
                          <a:latin typeface="+mn-ea"/>
                          <a:ea typeface="+mn-ea"/>
                        </a:rPr>
                        <a:t>その他</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171450" indent="-171450">
                        <a:buFont typeface="Wingdings" panose="05000000000000000000" pitchFamily="2" charset="2"/>
                        <a:buChar char="ü"/>
                      </a:pPr>
                      <a:r>
                        <a:rPr kumimoji="1" lang="ja-JP" altLang="en-US" sz="1400" b="0" u="none">
                          <a:solidFill>
                            <a:schemeClr val="tx1"/>
                          </a:solidFill>
                          <a:latin typeface="+mn-ea"/>
                          <a:ea typeface="+mn-ea"/>
                        </a:rPr>
                        <a:t>通常</a:t>
                      </a:r>
                      <a:r>
                        <a:rPr kumimoji="1" lang="en-US" altLang="ja-JP" sz="1400" b="0" u="none">
                          <a:solidFill>
                            <a:schemeClr val="tx1"/>
                          </a:solidFill>
                          <a:latin typeface="+mn-ea"/>
                          <a:ea typeface="+mn-ea"/>
                        </a:rPr>
                        <a:t>SBT</a:t>
                      </a:r>
                      <a:r>
                        <a:rPr kumimoji="1" lang="ja-JP" altLang="en-US" sz="1400" b="0" u="none">
                          <a:solidFill>
                            <a:schemeClr val="tx1"/>
                          </a:solidFill>
                          <a:latin typeface="+mn-ea"/>
                          <a:ea typeface="+mn-ea"/>
                        </a:rPr>
                        <a:t>の検証を受けることも可能</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buFont typeface="Wingdings" panose="05000000000000000000" pitchFamily="2" charset="2"/>
                        <a:buNone/>
                      </a:pPr>
                      <a:r>
                        <a:rPr kumimoji="1" lang="ja-JP" altLang="en-US" sz="1400" b="0" u="none">
                          <a:solidFill>
                            <a:schemeClr val="tx1"/>
                          </a:solidFill>
                          <a:latin typeface="+mn-ea"/>
                          <a:ea typeface="+mn-ea"/>
                        </a:rPr>
                        <a:t>ー</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7" name="コンテンツ プレースホルダー 2">
            <a:extLst>
              <a:ext uri="{FF2B5EF4-FFF2-40B4-BE49-F238E27FC236}">
                <a16:creationId xmlns:a16="http://schemas.microsoft.com/office/drawing/2014/main" id="{BB2BD7B9-43DB-A85C-BC1C-C21F0DDC7884}"/>
              </a:ext>
            </a:extLst>
          </p:cNvPr>
          <p:cNvSpPr>
            <a:spLocks noGrp="1"/>
          </p:cNvSpPr>
          <p:nvPr>
            <p:ph sz="quarter" idx="12"/>
          </p:nvPr>
        </p:nvSpPr>
        <p:spPr>
          <a:xfrm>
            <a:off x="161925" y="1110920"/>
            <a:ext cx="10367963" cy="604163"/>
          </a:xfrm>
        </p:spPr>
        <p:txBody>
          <a:bodyPr/>
          <a:lstStyle/>
          <a:p>
            <a:pPr marL="273050" indent="-273050"/>
            <a:r>
              <a:rPr lang="ja-JP" altLang="en-US">
                <a:latin typeface="+mn-ea"/>
                <a:ea typeface="+mn-ea"/>
              </a:rPr>
              <a:t>中小企業は独自の検証サービスが用意されている。</a:t>
            </a:r>
            <a:endParaRPr lang="en-US" altLang="ja-JP">
              <a:latin typeface="+mn-ea"/>
              <a:ea typeface="+mn-ea"/>
            </a:endParaRPr>
          </a:p>
        </p:txBody>
      </p:sp>
      <p:sp>
        <p:nvSpPr>
          <p:cNvPr id="5" name="テキスト ボックス 4">
            <a:extLst>
              <a:ext uri="{FF2B5EF4-FFF2-40B4-BE49-F238E27FC236}">
                <a16:creationId xmlns:a16="http://schemas.microsoft.com/office/drawing/2014/main" id="{34CDDA99-58F1-E7C2-36F3-10C8B81A67ED}"/>
              </a:ext>
            </a:extLst>
          </p:cNvPr>
          <p:cNvSpPr txBox="1">
            <a:spLocks noChangeArrowheads="1"/>
          </p:cNvSpPr>
          <p:nvPr/>
        </p:nvSpPr>
        <p:spPr bwMode="auto">
          <a:xfrm>
            <a:off x="161925" y="7328843"/>
            <a:ext cx="9536755" cy="246221"/>
          </a:xfrm>
          <a:prstGeom prst="rect">
            <a:avLst/>
          </a:prstGeom>
          <a:noFill/>
          <a:ln>
            <a:noFill/>
          </a:ln>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1000">
                <a:solidFill>
                  <a:srgbClr val="000000"/>
                </a:solidFill>
                <a:latin typeface="+mn-ea"/>
                <a:ea typeface="+mn-ea"/>
                <a:cs typeface="Meiryo UI" pitchFamily="50" charset="-128"/>
              </a:rPr>
              <a:t>[</a:t>
            </a:r>
            <a:r>
              <a:rPr lang="ja-JP" altLang="en-US" sz="1000">
                <a:solidFill>
                  <a:srgbClr val="000000"/>
                </a:solidFill>
                <a:latin typeface="+mn-ea"/>
                <a:ea typeface="+mn-ea"/>
                <a:cs typeface="Meiryo UI" pitchFamily="50" charset="-128"/>
              </a:rPr>
              <a:t>出所</a:t>
            </a:r>
            <a:r>
              <a:rPr lang="en-US" altLang="ja-JP" sz="1000">
                <a:solidFill>
                  <a:srgbClr val="000000"/>
                </a:solidFill>
                <a:latin typeface="+mn-ea"/>
                <a:ea typeface="+mn-ea"/>
                <a:cs typeface="Meiryo UI" pitchFamily="50" charset="-128"/>
              </a:rPr>
              <a:t>] Small &amp; Medium Enterprises (SMEs) FAQ</a:t>
            </a:r>
            <a:r>
              <a:rPr lang="ja-JP" altLang="en-US" sz="1000">
                <a:solidFill>
                  <a:srgbClr val="000000"/>
                </a:solidFill>
                <a:latin typeface="+mn-ea"/>
                <a:ea typeface="+mn-ea"/>
                <a:cs typeface="Meiryo UI" pitchFamily="50" charset="-128"/>
              </a:rPr>
              <a:t>（</a:t>
            </a:r>
            <a:r>
              <a:rPr lang="en-US" altLang="ja-JP" sz="1000">
                <a:latin typeface="+mn-ea"/>
                <a:ea typeface="+mn-ea"/>
              </a:rPr>
              <a:t>https://docs.sbtiservices.com/resources/FAQsforSMEs.pdf</a:t>
            </a:r>
            <a:r>
              <a:rPr lang="ja-JP" altLang="en-US" sz="1000">
                <a:solidFill>
                  <a:srgbClr val="000000"/>
                </a:solidFill>
                <a:latin typeface="+mn-ea"/>
                <a:ea typeface="+mn-ea"/>
                <a:cs typeface="Meiryo UI" pitchFamily="50" charset="-128"/>
              </a:rPr>
              <a:t>）より作成</a:t>
            </a:r>
            <a:endParaRPr lang="en-US" altLang="ja-JP" sz="1000">
              <a:solidFill>
                <a:srgbClr val="000000"/>
              </a:solidFill>
              <a:latin typeface="+mn-ea"/>
              <a:ea typeface="+mn-ea"/>
              <a:cs typeface="Meiryo UI" pitchFamily="50" charset="-128"/>
            </a:endParaRPr>
          </a:p>
        </p:txBody>
      </p:sp>
    </p:spTree>
    <p:extLst>
      <p:ext uri="{BB962C8B-B14F-4D97-AF65-F5344CB8AC3E}">
        <p14:creationId xmlns:p14="http://schemas.microsoft.com/office/powerpoint/2010/main" val="45750357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6DCCB-C01B-B5E0-D9AC-713CFBCD3F7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A4E3B1D-EBFA-3187-9BC0-5DF7B2E9507E}"/>
              </a:ext>
            </a:extLst>
          </p:cNvPr>
          <p:cNvSpPr>
            <a:spLocks noGrp="1"/>
          </p:cNvSpPr>
          <p:nvPr>
            <p:ph type="title"/>
          </p:nvPr>
        </p:nvSpPr>
        <p:spPr/>
        <p:txBody>
          <a:bodyPr/>
          <a:lstStyle/>
          <a:p>
            <a:r>
              <a:rPr lang="ja-JP" altLang="en-US"/>
              <a:t>中小企業向け</a:t>
            </a:r>
            <a:r>
              <a:rPr lang="en-US" altLang="ja-JP"/>
              <a:t>SBT</a:t>
            </a:r>
            <a:r>
              <a:rPr lang="ja-JP" altLang="en-US"/>
              <a:t>の目標検証段階</a:t>
            </a:r>
            <a:endParaRPr kumimoji="1" lang="ja-JP" altLang="en-US"/>
          </a:p>
        </p:txBody>
      </p:sp>
      <p:graphicFrame>
        <p:nvGraphicFramePr>
          <p:cNvPr id="6" name="表 5">
            <a:extLst>
              <a:ext uri="{FF2B5EF4-FFF2-40B4-BE49-F238E27FC236}">
                <a16:creationId xmlns:a16="http://schemas.microsoft.com/office/drawing/2014/main" id="{AC329EE5-DC9B-5752-BBE9-4BFD5B69F656}"/>
              </a:ext>
            </a:extLst>
          </p:cNvPr>
          <p:cNvGraphicFramePr>
            <a:graphicFrameLocks noGrp="1"/>
          </p:cNvGraphicFramePr>
          <p:nvPr>
            <p:extLst>
              <p:ext uri="{D42A27DB-BD31-4B8C-83A1-F6EECF244321}">
                <p14:modId xmlns:p14="http://schemas.microsoft.com/office/powerpoint/2010/main" val="1579323225"/>
              </p:ext>
            </p:extLst>
          </p:nvPr>
        </p:nvGraphicFramePr>
        <p:xfrm>
          <a:off x="161925" y="1821167"/>
          <a:ext cx="10367963" cy="5012406"/>
        </p:xfrm>
        <a:graphic>
          <a:graphicData uri="http://schemas.openxmlformats.org/drawingml/2006/table">
            <a:tbl>
              <a:tblPr firstRow="1" bandRow="1"/>
              <a:tblGrid>
                <a:gridCol w="1946691">
                  <a:extLst>
                    <a:ext uri="{9D8B030D-6E8A-4147-A177-3AD203B41FA5}">
                      <a16:colId xmlns:a16="http://schemas.microsoft.com/office/drawing/2014/main" val="20000"/>
                    </a:ext>
                  </a:extLst>
                </a:gridCol>
                <a:gridCol w="8421272">
                  <a:extLst>
                    <a:ext uri="{9D8B030D-6E8A-4147-A177-3AD203B41FA5}">
                      <a16:colId xmlns:a16="http://schemas.microsoft.com/office/drawing/2014/main" val="20001"/>
                    </a:ext>
                  </a:extLst>
                </a:gridCol>
              </a:tblGrid>
              <a:tr h="250060">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1400" b="1">
                          <a:solidFill>
                            <a:schemeClr val="bg1"/>
                          </a:solidFill>
                          <a:latin typeface="+mn-ea"/>
                          <a:ea typeface="+mn-ea"/>
                        </a:rPr>
                        <a:t>検証段階</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1400" b="1">
                          <a:solidFill>
                            <a:schemeClr val="bg1"/>
                          </a:solidFill>
                          <a:latin typeface="+mn-ea"/>
                          <a:ea typeface="+mn-ea"/>
                        </a:rPr>
                        <a:t>概要</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775186">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600" b="1">
                          <a:solidFill>
                            <a:schemeClr val="tx1"/>
                          </a:solidFill>
                          <a:latin typeface="+mn-ea"/>
                          <a:ea typeface="+mn-ea"/>
                        </a:rPr>
                        <a:t>ポータル</a:t>
                      </a:r>
                      <a:endParaRPr kumimoji="1" lang="en-US" altLang="ja-JP" sz="1600" b="1">
                        <a:solidFill>
                          <a:schemeClr val="tx1"/>
                        </a:solidFill>
                        <a:latin typeface="+mn-ea"/>
                        <a:ea typeface="+mn-ea"/>
                      </a:endParaRPr>
                    </a:p>
                    <a:p>
                      <a:pPr algn="ctr"/>
                      <a:r>
                        <a:rPr kumimoji="1" lang="ja-JP" altLang="en-US" sz="1600" b="1">
                          <a:solidFill>
                            <a:schemeClr val="tx1"/>
                          </a:solidFill>
                          <a:latin typeface="+mn-ea"/>
                          <a:ea typeface="+mn-ea"/>
                        </a:rPr>
                        <a:t>スクリーニング</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171450" indent="-171450">
                        <a:buSzPct val="91000"/>
                        <a:buFont typeface="Wingdings" panose="05000000000000000000" pitchFamily="2" charset="2"/>
                        <a:buChar char="ü"/>
                      </a:pPr>
                      <a:r>
                        <a:rPr lang="ja-JP" altLang="en-US" sz="1400"/>
                        <a:t>検証は、</a:t>
                      </a:r>
                      <a:r>
                        <a:rPr lang="en-US" altLang="ja-JP" sz="1400"/>
                        <a:t>SME</a:t>
                      </a:r>
                      <a:r>
                        <a:rPr lang="ja-JP" altLang="en-US" sz="1400"/>
                        <a:t>が</a:t>
                      </a:r>
                      <a:r>
                        <a:rPr lang="en-US" altLang="ja-JP" sz="1400"/>
                        <a:t>SBTi</a:t>
                      </a:r>
                      <a:r>
                        <a:rPr lang="ja-JP" altLang="en-US" sz="1400"/>
                        <a:t>サービスの検証ポータルを通じて提出した情報の初期レビューから始まる</a:t>
                      </a:r>
                      <a:endParaRPr lang="en-US" altLang="ja-JP" sz="1400"/>
                    </a:p>
                    <a:p>
                      <a:pPr marL="742950" lvl="1" indent="-285750">
                        <a:buSzPct val="91000"/>
                        <a:buFont typeface="Arial" panose="020B0604020202020204" pitchFamily="34" charset="0"/>
                        <a:buChar char="•"/>
                      </a:pPr>
                      <a:r>
                        <a:rPr lang="ja-JP" altLang="en-US" sz="1400"/>
                        <a:t>目標の野心度、対象範囲、基準年、タイムフレーム等の</a:t>
                      </a:r>
                      <a:r>
                        <a:rPr lang="ja-JP" altLang="en-US" sz="1400">
                          <a:solidFill>
                            <a:srgbClr val="FF0000"/>
                          </a:solidFill>
                        </a:rPr>
                        <a:t>主要な定量情報が</a:t>
                      </a:r>
                      <a:r>
                        <a:rPr lang="en-US" altLang="ja-JP" sz="1400">
                          <a:solidFill>
                            <a:srgbClr val="FF0000"/>
                          </a:solidFill>
                        </a:rPr>
                        <a:t>SBTi</a:t>
                      </a:r>
                      <a:r>
                        <a:rPr lang="ja-JP" altLang="en-US" sz="1400">
                          <a:solidFill>
                            <a:srgbClr val="FF0000"/>
                          </a:solidFill>
                        </a:rPr>
                        <a:t>の基準等に合っているかを確認する</a:t>
                      </a:r>
                      <a:endParaRPr lang="en-US" altLang="ja-JP" sz="1400">
                        <a:solidFill>
                          <a:srgbClr val="FF0000"/>
                        </a:solidFill>
                      </a:endParaRPr>
                    </a:p>
                    <a:p>
                      <a:pPr marL="742950" lvl="1" indent="-285750">
                        <a:buSzPct val="91000"/>
                        <a:buFont typeface="Arial" panose="020B0604020202020204" pitchFamily="34" charset="0"/>
                        <a:buChar char="•"/>
                      </a:pPr>
                      <a:r>
                        <a:rPr lang="ja-JP" altLang="en-US" sz="1400"/>
                        <a:t>通常のスクリーニング基準を外れるものは、追加審査の対象としてフラグを付けられる</a:t>
                      </a:r>
                      <a:endParaRPr kumimoji="1" lang="en-US" altLang="ja-JP" sz="1400" b="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75186">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600" b="1">
                          <a:solidFill>
                            <a:schemeClr val="tx1"/>
                          </a:solidFill>
                          <a:latin typeface="+mn-ea"/>
                          <a:ea typeface="+mn-ea"/>
                        </a:rPr>
                        <a:t>定性的評価と</a:t>
                      </a:r>
                      <a:endParaRPr kumimoji="1" lang="en-US" altLang="ja-JP" sz="1600" b="1">
                        <a:solidFill>
                          <a:schemeClr val="tx1"/>
                        </a:solidFill>
                        <a:latin typeface="+mn-ea"/>
                        <a:ea typeface="+mn-ea"/>
                      </a:endParaRPr>
                    </a:p>
                    <a:p>
                      <a:pPr algn="ctr"/>
                      <a:r>
                        <a:rPr kumimoji="1" lang="ja-JP" altLang="en-US" sz="1600" b="1">
                          <a:solidFill>
                            <a:schemeClr val="tx1"/>
                          </a:solidFill>
                          <a:latin typeface="+mn-ea"/>
                          <a:ea typeface="+mn-ea"/>
                        </a:rPr>
                        <a:t>排出量の確認</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171450" indent="-171450">
                        <a:buClr>
                          <a:schemeClr val="tx1"/>
                        </a:buClr>
                        <a:buSzPct val="91000"/>
                        <a:buFont typeface="Wingdings" panose="05000000000000000000" pitchFamily="2" charset="2"/>
                        <a:buChar char="ü"/>
                      </a:pPr>
                      <a:r>
                        <a:rPr lang="ja-JP" altLang="en-US" sz="1400"/>
                        <a:t>レビュアーは、中小企業が提出した</a:t>
                      </a:r>
                      <a:r>
                        <a:rPr lang="ja-JP" altLang="en-US" sz="1400">
                          <a:solidFill>
                            <a:srgbClr val="FF0000"/>
                          </a:solidFill>
                        </a:rPr>
                        <a:t>定性的な回答と排出量プロファイルを手動で確認する</a:t>
                      </a:r>
                      <a:endParaRPr lang="en-US" altLang="ja-JP" sz="1400">
                        <a:solidFill>
                          <a:srgbClr val="FF0000"/>
                        </a:solidFill>
                      </a:endParaRPr>
                    </a:p>
                    <a:p>
                      <a:pPr marL="742950" lvl="1" indent="-285750">
                        <a:buClr>
                          <a:schemeClr val="tx1"/>
                        </a:buClr>
                        <a:buSzPct val="91000"/>
                        <a:buFont typeface="Arial" panose="020B0604020202020204" pitchFamily="34" charset="0"/>
                        <a:buChar char="•"/>
                      </a:pPr>
                      <a:r>
                        <a:rPr lang="ja-JP" altLang="en-US" sz="1400"/>
                        <a:t>目標設定の方法論、基準年の根拠、野心度との整合性などが含まれる</a:t>
                      </a:r>
                      <a:endParaRPr lang="en-US" altLang="ja-JP" sz="1400"/>
                    </a:p>
                    <a:p>
                      <a:pPr marL="742950" lvl="1" indent="-285750">
                        <a:buClr>
                          <a:schemeClr val="tx1"/>
                        </a:buClr>
                        <a:buSzPct val="91000"/>
                        <a:buFont typeface="Arial" panose="020B0604020202020204" pitchFamily="34" charset="0"/>
                        <a:buChar char="•"/>
                      </a:pPr>
                      <a:r>
                        <a:rPr lang="ja-JP" altLang="en-US" sz="1400"/>
                        <a:t>排出量プロファイルには、</a:t>
                      </a:r>
                      <a:r>
                        <a:rPr lang="en-US" altLang="ja-JP" sz="1400"/>
                        <a:t>Scope1,2</a:t>
                      </a:r>
                      <a:r>
                        <a:rPr lang="ja-JP" altLang="en-US" sz="1400"/>
                        <a:t>及び該当する場合は</a:t>
                      </a:r>
                      <a:r>
                        <a:rPr lang="en-US" altLang="ja-JP" sz="1400"/>
                        <a:t>Scope3</a:t>
                      </a:r>
                      <a:r>
                        <a:rPr lang="ja-JP" altLang="en-US" sz="1400"/>
                        <a:t>の排出量が含まれ、</a:t>
                      </a:r>
                      <a:r>
                        <a:rPr lang="en-US" altLang="ja-JP" sz="1400"/>
                        <a:t>SBTi</a:t>
                      </a:r>
                      <a:r>
                        <a:rPr lang="ja-JP" altLang="en-US" sz="1400"/>
                        <a:t>の</a:t>
                      </a:r>
                      <a:r>
                        <a:rPr lang="en-US" altLang="ja-JP" sz="1400"/>
                        <a:t>GHG</a:t>
                      </a:r>
                      <a:r>
                        <a:rPr lang="ja-JP" altLang="en-US" sz="1400"/>
                        <a:t>排出要件への適合が求められる</a:t>
                      </a:r>
                      <a:endParaRPr kumimoji="1" lang="en-US" altLang="ja-JP" sz="1400" b="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55409">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600" b="1">
                          <a:solidFill>
                            <a:schemeClr val="tx1"/>
                          </a:solidFill>
                          <a:latin typeface="+mn-ea"/>
                          <a:ea typeface="+mn-ea"/>
                        </a:rPr>
                        <a:t>照会</a:t>
                      </a:r>
                      <a:endParaRPr kumimoji="1" lang="en-US" altLang="ja-JP" sz="1600" b="1">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171450" indent="-171450" algn="l" defTabSz="914400" rtl="0" eaLnBrk="1" latinLnBrk="0" hangingPunct="1">
                        <a:buSzPct val="91000"/>
                        <a:buFont typeface="Wingdings" panose="05000000000000000000" pitchFamily="2" charset="2"/>
                        <a:buChar char="ü"/>
                      </a:pPr>
                      <a:r>
                        <a:rPr lang="ja-JP" altLang="en-US" sz="1400"/>
                        <a:t>不明確、不完全、または誤っている項目があれば、主任レビュアーが中小企業に照会し、追加情報や説明を求める</a:t>
                      </a:r>
                      <a:endParaRPr lang="en-US" altLang="ja-JP" sz="1400"/>
                    </a:p>
                    <a:p>
                      <a:pPr marL="742950" lvl="1" indent="-285750" algn="l" defTabSz="914400" rtl="0" eaLnBrk="1" latinLnBrk="0" hangingPunct="1">
                        <a:buClr>
                          <a:schemeClr val="tx1"/>
                        </a:buClr>
                        <a:buSzPct val="91000"/>
                        <a:buFont typeface="Arial" panose="020B0604020202020204" pitchFamily="34" charset="0"/>
                        <a:buChar char="•"/>
                      </a:pPr>
                      <a:r>
                        <a:rPr lang="ja-JP" altLang="en-US" sz="1400">
                          <a:solidFill>
                            <a:srgbClr val="FF0000"/>
                          </a:solidFill>
                        </a:rPr>
                        <a:t>照会には、問題の具体的な内容や該当する提出資料の箇所が記載される</a:t>
                      </a:r>
                      <a:endParaRPr lang="en-US" altLang="ja-JP" sz="1400">
                        <a:solidFill>
                          <a:srgbClr val="FF0000"/>
                        </a:solidFill>
                      </a:endParaRPr>
                    </a:p>
                    <a:p>
                      <a:pPr marL="742950" lvl="1" indent="-285750" algn="l" defTabSz="914400" rtl="0" eaLnBrk="1" latinLnBrk="0" hangingPunct="1">
                        <a:buClr>
                          <a:schemeClr val="tx1"/>
                        </a:buClr>
                        <a:buSzPct val="91000"/>
                        <a:buFont typeface="Arial" panose="020B0604020202020204" pitchFamily="34" charset="0"/>
                        <a:buChar char="•"/>
                      </a:pPr>
                      <a:r>
                        <a:rPr lang="ja-JP" altLang="en-US" sz="1400">
                          <a:solidFill>
                            <a:srgbClr val="FF0000"/>
                          </a:solidFill>
                        </a:rPr>
                        <a:t>遅延を避けるため、正確で完全な情報を迅速に提出する必要がある</a:t>
                      </a:r>
                      <a:endParaRPr lang="en-US" altLang="ja-JP" sz="1400">
                        <a:solidFill>
                          <a:srgbClr val="FF0000"/>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25102">
                <a:tc>
                  <a:txBody>
                    <a:bodyPr/>
                    <a:lstStyle/>
                    <a:p>
                      <a:pPr algn="ctr"/>
                      <a:r>
                        <a:rPr kumimoji="1" lang="ja-JP" altLang="en-US" sz="1600" b="1">
                          <a:solidFill>
                            <a:schemeClr val="tx1"/>
                          </a:solidFill>
                          <a:latin typeface="+mn-ea"/>
                          <a:ea typeface="+mn-ea"/>
                        </a:rPr>
                        <a:t>照会の解決</a:t>
                      </a:r>
                      <a:endParaRPr kumimoji="1" lang="en-US" altLang="ja-JP" sz="1600" b="1">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171450" indent="-171450" algn="l" defTabSz="1007943" rtl="0" eaLnBrk="1" latinLnBrk="0" hangingPunct="1">
                        <a:buClr>
                          <a:schemeClr val="tx1"/>
                        </a:buClr>
                        <a:buSzPct val="91000"/>
                        <a:buFont typeface="Wingdings" panose="05000000000000000000" pitchFamily="2" charset="2"/>
                        <a:buChar char="ü"/>
                      </a:pPr>
                      <a:r>
                        <a:rPr lang="ja-JP" altLang="en-US" sz="1400"/>
                        <a:t>すべての照会が解決し、追加の問題がなければ、レビュアーは最終段階に進む</a:t>
                      </a:r>
                      <a:endParaRPr lang="en-US" altLang="ja-JP" sz="1400"/>
                    </a:p>
                    <a:p>
                      <a:pPr marL="789722" lvl="1" indent="-285750" algn="l" defTabSz="1007943" rtl="0" eaLnBrk="1" latinLnBrk="0" hangingPunct="1">
                        <a:buClr>
                          <a:schemeClr val="tx1"/>
                        </a:buClr>
                        <a:buSzPct val="91000"/>
                        <a:buFont typeface="Arial" panose="020B0604020202020204" pitchFamily="34" charset="0"/>
                        <a:buChar char="•"/>
                      </a:pPr>
                      <a:r>
                        <a:rPr lang="ja-JP" altLang="en-US" sz="1400"/>
                        <a:t>追加情報が必要な場合は、照会を繰り返し、全ての問題が解消されるまで継続される</a:t>
                      </a:r>
                      <a:endParaRPr kumimoji="1" lang="ja-JP" altLang="en-US" sz="1400" b="0" u="none">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6215481"/>
                  </a:ext>
                </a:extLst>
              </a:tr>
              <a:tr h="775186">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600" b="1">
                          <a:solidFill>
                            <a:schemeClr val="tx1"/>
                          </a:solidFill>
                          <a:latin typeface="+mn-ea"/>
                          <a:ea typeface="+mn-ea"/>
                        </a:rPr>
                        <a:t>決定</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171450" indent="-171450">
                        <a:buClr>
                          <a:schemeClr val="tx1"/>
                        </a:buClr>
                        <a:buSzPct val="91000"/>
                        <a:buFont typeface="Wingdings" panose="05000000000000000000" pitchFamily="2" charset="2"/>
                        <a:buChar char="ü"/>
                      </a:pPr>
                      <a:r>
                        <a:rPr lang="ja-JP" altLang="en-US" sz="1400"/>
                        <a:t>主任レビュアーは、検証結果の勧告や、評価済み資料、提起された照会事項及びそれらの解消方法の要約を検証者に提出する</a:t>
                      </a:r>
                      <a:endParaRPr lang="en-US" altLang="ja-JP" sz="1400"/>
                    </a:p>
                    <a:p>
                      <a:pPr marL="171450" indent="-171450">
                        <a:buClr>
                          <a:schemeClr val="tx1"/>
                        </a:buClr>
                        <a:buSzPct val="91000"/>
                        <a:buFont typeface="Wingdings" panose="05000000000000000000" pitchFamily="2" charset="2"/>
                        <a:buChar char="ü"/>
                      </a:pPr>
                      <a:r>
                        <a:rPr lang="ja-JP" altLang="en-US" sz="1400"/>
                        <a:t>検証者は、検証が</a:t>
                      </a:r>
                      <a:r>
                        <a:rPr lang="en-US" altLang="ja-JP" sz="1400"/>
                        <a:t>SBTi</a:t>
                      </a:r>
                      <a:r>
                        <a:rPr lang="ja-JP" altLang="en-US" sz="1400"/>
                        <a:t>の基準やガイダンスに準拠していること、照会や審査過程で出た問題が全て解決されたことを確認する</a:t>
                      </a:r>
                      <a:endParaRPr kumimoji="1" lang="ja-JP" altLang="en-US" sz="1400" b="0" u="none">
                        <a:solidFill>
                          <a:srgbClr val="FF0000"/>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99397">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1600" b="1">
                          <a:solidFill>
                            <a:schemeClr val="tx1"/>
                          </a:solidFill>
                          <a:latin typeface="+mn-ea"/>
                          <a:ea typeface="+mn-ea"/>
                        </a:rPr>
                        <a:t>決定に対する</a:t>
                      </a:r>
                      <a:endParaRPr kumimoji="1" lang="en-US" altLang="ja-JP" sz="1600" b="1">
                        <a:solidFill>
                          <a:schemeClr val="tx1"/>
                        </a:solidFill>
                        <a:latin typeface="+mn-ea"/>
                        <a:ea typeface="+mn-ea"/>
                      </a:endParaRPr>
                    </a:p>
                    <a:p>
                      <a:pPr algn="ctr"/>
                      <a:r>
                        <a:rPr kumimoji="1" lang="ja-JP" altLang="en-US" sz="1600" b="1">
                          <a:solidFill>
                            <a:schemeClr val="tx1"/>
                          </a:solidFill>
                          <a:latin typeface="+mn-ea"/>
                          <a:ea typeface="+mn-ea"/>
                        </a:rPr>
                        <a:t>追加照会</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171450" indent="-171450">
                        <a:buSzPct val="91000"/>
                        <a:buFont typeface="Wingdings" panose="05000000000000000000" pitchFamily="2" charset="2"/>
                        <a:buChar char="ü"/>
                      </a:pPr>
                      <a:r>
                        <a:rPr lang="ja-JP" altLang="en-US" sz="1400"/>
                        <a:t>検証者がこの段階で追加の照会を出す場合、主任レビュアーが中小企業に連絡して、説明や追加情報を求める</a:t>
                      </a:r>
                      <a:endParaRPr lang="en-US" altLang="ja-JP" sz="1400"/>
                    </a:p>
                    <a:p>
                      <a:pPr marL="171450" lvl="0" indent="-171450">
                        <a:buClr>
                          <a:schemeClr val="tx1"/>
                        </a:buClr>
                        <a:buSzPct val="91000"/>
                        <a:buFont typeface="Wingdings" panose="05000000000000000000" pitchFamily="2" charset="2"/>
                        <a:buChar char="ü"/>
                      </a:pPr>
                      <a:r>
                        <a:rPr lang="ja-JP" altLang="en-US" sz="1400">
                          <a:solidFill>
                            <a:srgbClr val="FF0000"/>
                          </a:solidFill>
                        </a:rPr>
                        <a:t>中小企業が照会に対応した後、主任レビュアーは再度検証結果の勧告を提出し、検証者が最終決定を下す</a:t>
                      </a:r>
                      <a:endParaRPr kumimoji="1" lang="ja-JP" altLang="en-US" sz="1400" b="0" u="none" kern="1200" baseline="0">
                        <a:solidFill>
                          <a:srgbClr val="FF0000"/>
                        </a:solidFill>
                        <a:latin typeface="+mn-ea"/>
                        <a:ea typeface="Meiryo UI"/>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7" name="コンテンツ プレースホルダー 2">
            <a:extLst>
              <a:ext uri="{FF2B5EF4-FFF2-40B4-BE49-F238E27FC236}">
                <a16:creationId xmlns:a16="http://schemas.microsoft.com/office/drawing/2014/main" id="{AE92FDB5-9D64-AC4D-3E96-30FF43567B7C}"/>
              </a:ext>
            </a:extLst>
          </p:cNvPr>
          <p:cNvSpPr>
            <a:spLocks noGrp="1"/>
          </p:cNvSpPr>
          <p:nvPr>
            <p:ph sz="quarter" idx="12"/>
          </p:nvPr>
        </p:nvSpPr>
        <p:spPr>
          <a:xfrm>
            <a:off x="161925" y="1110920"/>
            <a:ext cx="10367963" cy="604163"/>
          </a:xfrm>
        </p:spPr>
        <p:txBody>
          <a:bodyPr/>
          <a:lstStyle/>
          <a:p>
            <a:pPr marL="273050" indent="-273050"/>
            <a:r>
              <a:rPr lang="ja-JP" altLang="en-US"/>
              <a:t>中小企業向け</a:t>
            </a:r>
            <a:r>
              <a:rPr lang="en-US" altLang="ja-JP"/>
              <a:t>SBT</a:t>
            </a:r>
            <a:r>
              <a:rPr lang="ja-JP" altLang="en-US"/>
              <a:t>における目標検証の段階は下表の通りである。</a:t>
            </a:r>
            <a:endParaRPr lang="en-US" altLang="ja-JP"/>
          </a:p>
        </p:txBody>
      </p:sp>
      <p:sp>
        <p:nvSpPr>
          <p:cNvPr id="3" name="テキスト ボックス 2">
            <a:extLst>
              <a:ext uri="{FF2B5EF4-FFF2-40B4-BE49-F238E27FC236}">
                <a16:creationId xmlns:a16="http://schemas.microsoft.com/office/drawing/2014/main" id="{D6BA07ED-D76F-40AE-94EC-FB2E4B67242E}"/>
              </a:ext>
            </a:extLst>
          </p:cNvPr>
          <p:cNvSpPr txBox="1">
            <a:spLocks noChangeArrowheads="1"/>
          </p:cNvSpPr>
          <p:nvPr/>
        </p:nvSpPr>
        <p:spPr bwMode="auto">
          <a:xfrm>
            <a:off x="161925" y="6902847"/>
            <a:ext cx="953675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1200">
                <a:solidFill>
                  <a:srgbClr val="000000"/>
                </a:solidFill>
                <a:latin typeface="+mn-lt"/>
                <a:ea typeface="Meiryo UI" pitchFamily="50" charset="-128"/>
                <a:cs typeface="Meiryo UI" pitchFamily="50" charset="-128"/>
              </a:rPr>
              <a:t>※ </a:t>
            </a:r>
            <a:r>
              <a:rPr lang="ja-JP" altLang="en-US" sz="1200">
                <a:solidFill>
                  <a:srgbClr val="000000"/>
                </a:solidFill>
                <a:latin typeface="+mn-lt"/>
                <a:ea typeface="Meiryo UI" pitchFamily="50" charset="-128"/>
                <a:cs typeface="Meiryo UI" pitchFamily="50" charset="-128"/>
              </a:rPr>
              <a:t>目標検証チームの構成は</a:t>
            </a:r>
            <a:r>
              <a:rPr lang="en-US" altLang="ja-JP" sz="1200">
                <a:solidFill>
                  <a:srgbClr val="000000"/>
                </a:solidFill>
                <a:latin typeface="+mn-lt"/>
                <a:ea typeface="Meiryo UI" pitchFamily="50" charset="-128"/>
                <a:cs typeface="Meiryo UI" pitchFamily="50" charset="-128"/>
              </a:rPr>
              <a:t>P63</a:t>
            </a:r>
            <a:r>
              <a:rPr lang="ja-JP" altLang="en-US" sz="1200">
                <a:solidFill>
                  <a:srgbClr val="000000"/>
                </a:solidFill>
                <a:latin typeface="+mn-lt"/>
                <a:ea typeface="Meiryo UI" pitchFamily="50" charset="-128"/>
                <a:cs typeface="Meiryo UI" pitchFamily="50" charset="-128"/>
              </a:rPr>
              <a:t>参照</a:t>
            </a:r>
            <a:endParaRPr lang="en-US" altLang="ja-JP" sz="1200">
              <a:solidFill>
                <a:srgbClr val="000000"/>
              </a:solidFill>
              <a:latin typeface="+mn-lt"/>
              <a:ea typeface="Meiryo UI" pitchFamily="50" charset="-128"/>
              <a:cs typeface="Meiryo UI" pitchFamily="50" charset="-128"/>
            </a:endParaRPr>
          </a:p>
          <a:p>
            <a:pPr defTabSz="844083" eaLnBrk="1" fontAlgn="auto" hangingPunct="1">
              <a:spcBef>
                <a:spcPts val="0"/>
              </a:spcBef>
              <a:spcAft>
                <a:spcPts val="0"/>
              </a:spcAft>
              <a:defRPr/>
            </a:pPr>
            <a:r>
              <a:rPr lang="en-US" altLang="ja-JP" sz="1200">
                <a:solidFill>
                  <a:srgbClr val="000000"/>
                </a:solidFill>
                <a:latin typeface="+mn-lt"/>
                <a:ea typeface="Meiryo UI" pitchFamily="50" charset="-128"/>
                <a:cs typeface="Meiryo UI" pitchFamily="50" charset="-128"/>
              </a:rPr>
              <a:t>※</a:t>
            </a:r>
            <a:r>
              <a:rPr lang="ja-JP" altLang="en-US" sz="1200">
                <a:solidFill>
                  <a:srgbClr val="000000"/>
                </a:solidFill>
                <a:latin typeface="+mn-lt"/>
                <a:ea typeface="Meiryo UI" pitchFamily="50" charset="-128"/>
                <a:cs typeface="Meiryo UI" pitchFamily="50" charset="-128"/>
              </a:rPr>
              <a:t> 中小企業以外の企業及び金融機関については</a:t>
            </a:r>
            <a:r>
              <a:rPr lang="en-US" altLang="ja-JP" sz="1200">
                <a:solidFill>
                  <a:srgbClr val="000000"/>
                </a:solidFill>
                <a:latin typeface="+mn-lt"/>
                <a:ea typeface="Meiryo UI" pitchFamily="50" charset="-128"/>
                <a:cs typeface="Meiryo UI" pitchFamily="50" charset="-128"/>
              </a:rPr>
              <a:t>P64</a:t>
            </a:r>
            <a:r>
              <a:rPr lang="ja-JP" altLang="en-US" sz="1200">
                <a:solidFill>
                  <a:srgbClr val="000000"/>
                </a:solidFill>
                <a:latin typeface="+mn-lt"/>
                <a:ea typeface="Meiryo UI" pitchFamily="50" charset="-128"/>
                <a:cs typeface="Meiryo UI" pitchFamily="50" charset="-128"/>
              </a:rPr>
              <a:t>を参照</a:t>
            </a:r>
            <a:endParaRPr lang="en-US" altLang="ja-JP" sz="1200">
              <a:solidFill>
                <a:srgbClr val="000000"/>
              </a:solidFill>
              <a:latin typeface="+mn-lt"/>
              <a:ea typeface="Meiryo UI" pitchFamily="50" charset="-128"/>
              <a:cs typeface="Meiryo UI" pitchFamily="50" charset="-128"/>
            </a:endParaRPr>
          </a:p>
          <a:p>
            <a:pPr defTabSz="844083" eaLnBrk="1" fontAlgn="auto" hangingPunct="1">
              <a:spcBef>
                <a:spcPts val="0"/>
              </a:spcBef>
              <a:spcAft>
                <a:spcPts val="0"/>
              </a:spcAft>
              <a:defRPr/>
            </a:pPr>
            <a:r>
              <a:rPr lang="en-US" altLang="ja-JP" sz="1000">
                <a:solidFill>
                  <a:srgbClr val="000000"/>
                </a:solidFill>
                <a:latin typeface="+mn-lt"/>
                <a:ea typeface="Meiryo UI" pitchFamily="50" charset="-128"/>
                <a:cs typeface="Meiryo UI" pitchFamily="50" charset="-128"/>
              </a:rPr>
              <a:t>[</a:t>
            </a:r>
            <a:r>
              <a:rPr lang="ja-JP" altLang="en-US" sz="1000">
                <a:solidFill>
                  <a:srgbClr val="000000"/>
                </a:solidFill>
                <a:latin typeface="+mn-lt"/>
                <a:ea typeface="Meiryo UI" pitchFamily="50" charset="-128"/>
                <a:cs typeface="Meiryo UI" pitchFamily="50" charset="-128"/>
              </a:rPr>
              <a:t>出所</a:t>
            </a:r>
            <a:r>
              <a:rPr lang="en-US" altLang="ja-JP" sz="1000">
                <a:solidFill>
                  <a:srgbClr val="000000"/>
                </a:solidFill>
                <a:latin typeface="+mn-lt"/>
                <a:ea typeface="Meiryo UI" pitchFamily="50" charset="-128"/>
                <a:cs typeface="Meiryo UI" pitchFamily="50" charset="-128"/>
              </a:rPr>
              <a:t>] Standard Operating Procedure for the Validation of SBTi Targets</a:t>
            </a:r>
            <a:r>
              <a:rPr lang="ja-JP" altLang="en-US" sz="1000">
                <a:solidFill>
                  <a:srgbClr val="000000"/>
                </a:solidFill>
                <a:latin typeface="+mn-lt"/>
                <a:ea typeface="Meiryo UI" pitchFamily="50" charset="-128"/>
                <a:cs typeface="Meiryo UI" pitchFamily="50" charset="-128"/>
              </a:rPr>
              <a:t>（</a:t>
            </a:r>
            <a:r>
              <a:rPr lang="en-US" altLang="ja-JP" sz="1000">
                <a:solidFill>
                  <a:srgbClr val="000000"/>
                </a:solidFill>
                <a:latin typeface="+mn-lt"/>
                <a:ea typeface="Meiryo UI" pitchFamily="50" charset="-128"/>
                <a:cs typeface="Meiryo UI" pitchFamily="50" charset="-128"/>
              </a:rPr>
              <a:t>https://docs.sbtiservices.com/resources/SOPTargetValidation.pdf</a:t>
            </a:r>
            <a:r>
              <a:rPr lang="ja-JP" altLang="en-US" sz="1000">
                <a:solidFill>
                  <a:srgbClr val="000000"/>
                </a:solidFill>
                <a:latin typeface="+mn-lt"/>
                <a:ea typeface="Meiryo UI" pitchFamily="50" charset="-128"/>
                <a:cs typeface="Meiryo UI" pitchFamily="50" charset="-128"/>
              </a:rPr>
              <a:t>）より作成</a:t>
            </a:r>
          </a:p>
        </p:txBody>
      </p:sp>
    </p:spTree>
    <p:extLst>
      <p:ext uri="{BB962C8B-B14F-4D97-AF65-F5344CB8AC3E}">
        <p14:creationId xmlns:p14="http://schemas.microsoft.com/office/powerpoint/2010/main" val="161780474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0EDF07-66C7-EAD9-3B95-075D6A3F9B55}"/>
              </a:ext>
            </a:extLst>
          </p:cNvPr>
          <p:cNvSpPr>
            <a:spLocks noGrp="1"/>
          </p:cNvSpPr>
          <p:nvPr>
            <p:ph type="title"/>
          </p:nvPr>
        </p:nvSpPr>
        <p:spPr/>
        <p:txBody>
          <a:bodyPr/>
          <a:lstStyle/>
          <a:p>
            <a:r>
              <a:rPr lang="ja-JP" altLang="en-US"/>
              <a:t>中小企業向け</a:t>
            </a:r>
            <a:r>
              <a:rPr lang="en-US" altLang="ja-JP"/>
              <a:t>SBT</a:t>
            </a:r>
            <a:r>
              <a:rPr lang="ja-JP" altLang="en-US"/>
              <a:t>の検証サービス料金</a:t>
            </a:r>
            <a:endParaRPr kumimoji="1" lang="ja-JP" altLang="en-US"/>
          </a:p>
        </p:txBody>
      </p:sp>
      <p:sp>
        <p:nvSpPr>
          <p:cNvPr id="3" name="コンテンツ プレースホルダー 2">
            <a:extLst>
              <a:ext uri="{FF2B5EF4-FFF2-40B4-BE49-F238E27FC236}">
                <a16:creationId xmlns:a16="http://schemas.microsoft.com/office/drawing/2014/main" id="{211432FC-7D2B-2224-727B-8E3A5023AD46}"/>
              </a:ext>
            </a:extLst>
          </p:cNvPr>
          <p:cNvSpPr>
            <a:spLocks noGrp="1"/>
          </p:cNvSpPr>
          <p:nvPr>
            <p:ph sz="quarter" idx="12"/>
          </p:nvPr>
        </p:nvSpPr>
        <p:spPr/>
        <p:txBody>
          <a:bodyPr/>
          <a:lstStyle/>
          <a:p>
            <a:r>
              <a:rPr lang="ja-JP" altLang="en-US"/>
              <a:t>中小企業には、通常の</a:t>
            </a:r>
            <a:r>
              <a:rPr lang="en-US" altLang="ja-JP"/>
              <a:t>SBT</a:t>
            </a:r>
            <a:r>
              <a:rPr lang="ja-JP" altLang="en-US"/>
              <a:t>よりも低い料金テーブルが用意されている。</a:t>
            </a:r>
            <a:endParaRPr kumimoji="1" lang="ja-JP" altLang="en-US"/>
          </a:p>
        </p:txBody>
      </p:sp>
      <p:graphicFrame>
        <p:nvGraphicFramePr>
          <p:cNvPr id="6" name="表 5">
            <a:extLst>
              <a:ext uri="{FF2B5EF4-FFF2-40B4-BE49-F238E27FC236}">
                <a16:creationId xmlns:a16="http://schemas.microsoft.com/office/drawing/2014/main" id="{FC782C01-99A7-429D-E7BD-094759FED411}"/>
              </a:ext>
            </a:extLst>
          </p:cNvPr>
          <p:cNvGraphicFramePr>
            <a:graphicFrameLocks noGrp="1"/>
          </p:cNvGraphicFramePr>
          <p:nvPr>
            <p:extLst>
              <p:ext uri="{D42A27DB-BD31-4B8C-83A1-F6EECF244321}">
                <p14:modId xmlns:p14="http://schemas.microsoft.com/office/powerpoint/2010/main" val="2225772199"/>
              </p:ext>
            </p:extLst>
          </p:nvPr>
        </p:nvGraphicFramePr>
        <p:xfrm>
          <a:off x="354863" y="2628221"/>
          <a:ext cx="9982087" cy="3511320"/>
        </p:xfrm>
        <a:graphic>
          <a:graphicData uri="http://schemas.openxmlformats.org/drawingml/2006/table">
            <a:tbl>
              <a:tblPr firstRow="1" bandRow="1">
                <a:tableStyleId>{5C22544A-7EE6-4342-B048-85BDC9FD1C3A}</a:tableStyleId>
              </a:tblPr>
              <a:tblGrid>
                <a:gridCol w="3211858">
                  <a:extLst>
                    <a:ext uri="{9D8B030D-6E8A-4147-A177-3AD203B41FA5}">
                      <a16:colId xmlns:a16="http://schemas.microsoft.com/office/drawing/2014/main" val="529545359"/>
                    </a:ext>
                  </a:extLst>
                </a:gridCol>
                <a:gridCol w="2256816">
                  <a:extLst>
                    <a:ext uri="{9D8B030D-6E8A-4147-A177-3AD203B41FA5}">
                      <a16:colId xmlns:a16="http://schemas.microsoft.com/office/drawing/2014/main" val="100284952"/>
                    </a:ext>
                  </a:extLst>
                </a:gridCol>
                <a:gridCol w="2256816">
                  <a:extLst>
                    <a:ext uri="{9D8B030D-6E8A-4147-A177-3AD203B41FA5}">
                      <a16:colId xmlns:a16="http://schemas.microsoft.com/office/drawing/2014/main" val="1547551115"/>
                    </a:ext>
                  </a:extLst>
                </a:gridCol>
                <a:gridCol w="1215746">
                  <a:extLst>
                    <a:ext uri="{9D8B030D-6E8A-4147-A177-3AD203B41FA5}">
                      <a16:colId xmlns:a16="http://schemas.microsoft.com/office/drawing/2014/main" val="3887219783"/>
                    </a:ext>
                  </a:extLst>
                </a:gridCol>
                <a:gridCol w="1040851">
                  <a:extLst>
                    <a:ext uri="{9D8B030D-6E8A-4147-A177-3AD203B41FA5}">
                      <a16:colId xmlns:a16="http://schemas.microsoft.com/office/drawing/2014/main" val="2110490450"/>
                    </a:ext>
                  </a:extLst>
                </a:gridCol>
              </a:tblGrid>
              <a:tr h="838632">
                <a:tc>
                  <a:txBody>
                    <a:bodyPr/>
                    <a:lstStyle/>
                    <a:p>
                      <a:pPr algn="ctr" fontAlgn="t">
                        <a:buNone/>
                      </a:pPr>
                      <a:r>
                        <a:rPr lang="ja-JP" altLang="en-US" sz="1400" b="1" i="0" u="none" strike="noStrike">
                          <a:solidFill>
                            <a:schemeClr val="bg1"/>
                          </a:solidFill>
                          <a:effectLst/>
                          <a:latin typeface="Meiryo UI" panose="020B0604030504040204" pitchFamily="50" charset="-128"/>
                          <a:ea typeface="Meiryo UI" panose="020B0604030504040204" pitchFamily="50" charset="-128"/>
                        </a:rPr>
                        <a:t>中小企業</a:t>
                      </a:r>
                      <a:r>
                        <a:rPr lang="en-US" sz="1400" b="1" i="0" u="none" strike="noStrike">
                          <a:solidFill>
                            <a:schemeClr val="bg1"/>
                          </a:solidFill>
                          <a:effectLst/>
                          <a:latin typeface="Meiryo UI" panose="020B0604030504040204" pitchFamily="50" charset="-128"/>
                          <a:ea typeface="Meiryo UI" panose="020B0604030504040204" pitchFamily="50" charset="-128"/>
                        </a:rPr>
                        <a:t> </a:t>
                      </a:r>
                      <a:r>
                        <a:rPr lang="ja-JP" altLang="en-US" sz="1400" b="1" i="0" u="none" strike="noStrike">
                          <a:solidFill>
                            <a:schemeClr val="bg1"/>
                          </a:solidFill>
                          <a:effectLst/>
                          <a:latin typeface="Meiryo UI" panose="020B0604030504040204" pitchFamily="50" charset="-128"/>
                          <a:ea typeface="Meiryo UI" panose="020B0604030504040204" pitchFamily="50" charset="-128"/>
                        </a:rPr>
                        <a:t>サービス</a:t>
                      </a:r>
                      <a:endParaRPr lang="en-US" sz="1400" b="1" i="0" u="none" strike="noStrike">
                        <a:solidFill>
                          <a:schemeClr val="bg1"/>
                        </a:solidFill>
                        <a:effectLst/>
                        <a:latin typeface="Meiryo UI" panose="020B0604030504040204" pitchFamily="50" charset="-128"/>
                        <a:ea typeface="Meiryo UI" panose="020B0604030504040204" pitchFamily="50" charset="-128"/>
                      </a:endParaRPr>
                    </a:p>
                  </a:txBody>
                  <a:tcPr marL="10800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fontAlgn="t">
                        <a:buNone/>
                      </a:pPr>
                      <a:r>
                        <a:rPr lang="ja-JP" altLang="en-US" sz="1400" b="1" i="0" u="none" strike="noStrike">
                          <a:solidFill>
                            <a:schemeClr val="bg1"/>
                          </a:solidFill>
                          <a:effectLst/>
                          <a:latin typeface="Meiryo UI" panose="020B0604030504040204" pitchFamily="50" charset="-128"/>
                          <a:ea typeface="Meiryo UI" panose="020B0604030504040204" pitchFamily="50" charset="-128"/>
                        </a:rPr>
                        <a:t>ティア</a:t>
                      </a:r>
                      <a:r>
                        <a:rPr lang="en-US" sz="1400" b="1" i="0" u="none" strike="noStrike">
                          <a:solidFill>
                            <a:schemeClr val="bg1"/>
                          </a:solidFill>
                          <a:effectLst/>
                          <a:latin typeface="Meiryo UI" panose="020B0604030504040204" pitchFamily="50" charset="-128"/>
                          <a:ea typeface="Meiryo UI" panose="020B0604030504040204" pitchFamily="50" charset="-128"/>
                        </a:rPr>
                        <a:t> 1</a:t>
                      </a:r>
                    </a:p>
                    <a:p>
                      <a:pPr algn="ctr" fontAlgn="t">
                        <a:buNone/>
                      </a:pPr>
                      <a:r>
                        <a:rPr lang="ja-JP" altLang="en-US" sz="1400" b="1" i="0" u="none" strike="noStrike">
                          <a:solidFill>
                            <a:schemeClr val="bg1"/>
                          </a:solidFill>
                          <a:effectLst/>
                          <a:latin typeface="Meiryo UI" panose="020B0604030504040204" pitchFamily="50" charset="-128"/>
                          <a:ea typeface="Meiryo UI" panose="020B0604030504040204" pitchFamily="50" charset="-128"/>
                        </a:rPr>
                        <a:t>（年間売上高　€</a:t>
                      </a:r>
                      <a:r>
                        <a:rPr lang="en-US" altLang="ja-JP" sz="1400" b="1" i="0" u="none" strike="noStrike">
                          <a:solidFill>
                            <a:schemeClr val="bg1"/>
                          </a:solidFill>
                          <a:effectLst/>
                          <a:latin typeface="Meiryo UI" panose="020B0604030504040204" pitchFamily="50" charset="-128"/>
                          <a:ea typeface="Meiryo UI" panose="020B0604030504040204" pitchFamily="50" charset="-128"/>
                        </a:rPr>
                        <a:t>5</a:t>
                      </a:r>
                      <a:r>
                        <a:rPr lang="ja-JP" altLang="en-US" sz="1400" b="1" i="0" u="none" strike="noStrike">
                          <a:solidFill>
                            <a:schemeClr val="bg1"/>
                          </a:solidFill>
                          <a:effectLst/>
                          <a:latin typeface="Meiryo UI" panose="020B0604030504040204" pitchFamily="50" charset="-128"/>
                          <a:ea typeface="Meiryo UI" panose="020B0604030504040204" pitchFamily="50" charset="-128"/>
                        </a:rPr>
                        <a:t>未満）</a:t>
                      </a:r>
                      <a:endParaRPr lang="en-US" sz="1400" b="1" i="0" u="none" strike="noStrike">
                        <a:solidFill>
                          <a:schemeClr val="bg1"/>
                        </a:solidFill>
                        <a:effectLst/>
                        <a:latin typeface="Meiryo UI" panose="020B0604030504040204" pitchFamily="50" charset="-128"/>
                        <a:ea typeface="Meiryo UI" panose="020B0604030504040204" pitchFamily="50" charset="-128"/>
                      </a:endParaRP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fontAlgn="t">
                        <a:buNone/>
                      </a:pPr>
                      <a:r>
                        <a:rPr lang="ja-JP" altLang="en-US" sz="1400" b="1" i="0" u="none" strike="noStrike">
                          <a:solidFill>
                            <a:schemeClr val="bg1"/>
                          </a:solidFill>
                          <a:effectLst/>
                          <a:latin typeface="Meiryo UI" panose="020B0604030504040204" pitchFamily="50" charset="-128"/>
                          <a:ea typeface="Meiryo UI" panose="020B0604030504040204" pitchFamily="50" charset="-128"/>
                        </a:rPr>
                        <a:t>ティア</a:t>
                      </a:r>
                      <a:r>
                        <a:rPr lang="en-US" sz="1400" b="1" i="0" u="none" strike="noStrike">
                          <a:solidFill>
                            <a:schemeClr val="bg1"/>
                          </a:solidFill>
                          <a:effectLst/>
                          <a:latin typeface="Meiryo UI" panose="020B0604030504040204" pitchFamily="50" charset="-128"/>
                          <a:ea typeface="Meiryo UI" panose="020B0604030504040204" pitchFamily="50" charset="-128"/>
                        </a:rPr>
                        <a:t> 2</a:t>
                      </a:r>
                    </a:p>
                    <a:p>
                      <a:pPr marL="0" marR="0" lvl="0" indent="0" algn="ctr" defTabSz="1007943" rtl="0" eaLnBrk="1" fontAlgn="t" latinLnBrk="0" hangingPunct="1">
                        <a:lnSpc>
                          <a:spcPct val="100000"/>
                        </a:lnSpc>
                        <a:spcBef>
                          <a:spcPts val="0"/>
                        </a:spcBef>
                        <a:spcAft>
                          <a:spcPts val="0"/>
                        </a:spcAft>
                        <a:buClrTx/>
                        <a:buSzTx/>
                        <a:buFontTx/>
                        <a:buNone/>
                        <a:tabLst/>
                        <a:defRPr/>
                      </a:pPr>
                      <a:r>
                        <a:rPr lang="ja-JP" altLang="en-US" sz="1400" b="1" i="0" u="none" strike="noStrike">
                          <a:solidFill>
                            <a:schemeClr val="bg1"/>
                          </a:solidFill>
                          <a:effectLst/>
                          <a:latin typeface="Meiryo UI" panose="020B0604030504040204" pitchFamily="50" charset="-128"/>
                          <a:ea typeface="Meiryo UI" panose="020B0604030504040204" pitchFamily="50" charset="-128"/>
                        </a:rPr>
                        <a:t>（年間売上高　€</a:t>
                      </a:r>
                      <a:r>
                        <a:rPr lang="en-US" altLang="ja-JP" sz="1400" b="1" i="0" u="none" strike="noStrike">
                          <a:solidFill>
                            <a:schemeClr val="bg1"/>
                          </a:solidFill>
                          <a:effectLst/>
                          <a:latin typeface="Meiryo UI" panose="020B0604030504040204" pitchFamily="50" charset="-128"/>
                          <a:ea typeface="Meiryo UI" panose="020B0604030504040204" pitchFamily="50" charset="-128"/>
                        </a:rPr>
                        <a:t>5</a:t>
                      </a:r>
                      <a:r>
                        <a:rPr lang="ja-JP" altLang="en-US" sz="1400" b="1" i="0" u="none" strike="noStrike">
                          <a:solidFill>
                            <a:schemeClr val="bg1"/>
                          </a:solidFill>
                          <a:effectLst/>
                          <a:latin typeface="Meiryo UI" panose="020B0604030504040204" pitchFamily="50" charset="-128"/>
                          <a:ea typeface="Meiryo UI" panose="020B0604030504040204" pitchFamily="50" charset="-128"/>
                        </a:rPr>
                        <a:t>以上）</a:t>
                      </a:r>
                      <a:endParaRPr lang="en-US" altLang="ja-JP" sz="1400" b="1" i="0" u="none" strike="noStrike">
                        <a:solidFill>
                          <a:schemeClr val="bg1"/>
                        </a:solidFill>
                        <a:effectLst/>
                        <a:latin typeface="Meiryo UI" panose="020B0604030504040204" pitchFamily="50" charset="-128"/>
                        <a:ea typeface="Meiryo UI" panose="020B0604030504040204" pitchFamily="50" charset="-128"/>
                      </a:endParaRP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fontAlgn="t">
                        <a:buNone/>
                      </a:pPr>
                      <a:r>
                        <a:rPr lang="ja-JP" altLang="en-US" sz="1400" b="1" i="0" u="none" strike="noStrike">
                          <a:solidFill>
                            <a:schemeClr val="bg1"/>
                          </a:solidFill>
                          <a:effectLst/>
                          <a:latin typeface="Meiryo UI" panose="020B0604030504040204" pitchFamily="50" charset="-128"/>
                          <a:ea typeface="Meiryo UI" panose="020B0604030504040204" pitchFamily="50" charset="-128"/>
                        </a:rPr>
                        <a:t>ティア</a:t>
                      </a:r>
                      <a:r>
                        <a:rPr lang="en-US" sz="1400" b="1" i="0" u="none" strike="noStrike">
                          <a:solidFill>
                            <a:schemeClr val="bg1"/>
                          </a:solidFill>
                          <a:effectLst/>
                          <a:latin typeface="Meiryo UI" panose="020B0604030504040204" pitchFamily="50" charset="-128"/>
                          <a:ea typeface="Meiryo UI" panose="020B0604030504040204" pitchFamily="50" charset="-128"/>
                        </a:rPr>
                        <a:t> 3</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fontAlgn="t">
                        <a:buNone/>
                      </a:pPr>
                      <a:r>
                        <a:rPr lang="ja-JP" altLang="en-US" sz="1400" b="1" i="0" u="none" strike="noStrike">
                          <a:solidFill>
                            <a:schemeClr val="bg1"/>
                          </a:solidFill>
                          <a:effectLst/>
                          <a:latin typeface="Meiryo UI" panose="020B0604030504040204" pitchFamily="50" charset="-128"/>
                          <a:ea typeface="Meiryo UI" panose="020B0604030504040204" pitchFamily="50" charset="-128"/>
                        </a:rPr>
                        <a:t>ティア</a:t>
                      </a:r>
                      <a:r>
                        <a:rPr lang="en-US" sz="1400" b="1" i="0" u="none" strike="noStrike">
                          <a:solidFill>
                            <a:schemeClr val="bg1"/>
                          </a:solidFill>
                          <a:effectLst/>
                          <a:latin typeface="Meiryo UI" panose="020B0604030504040204" pitchFamily="50" charset="-128"/>
                          <a:ea typeface="Meiryo UI" panose="020B0604030504040204" pitchFamily="50" charset="-128"/>
                        </a:rPr>
                        <a:t> 4</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1291975105"/>
                  </a:ext>
                </a:extLst>
              </a:tr>
              <a:tr h="832103">
                <a:tc>
                  <a:txBody>
                    <a:bodyPr/>
                    <a:lstStyle/>
                    <a:p>
                      <a:pPr algn="ctr" fontAlgn="b">
                        <a:buNone/>
                      </a:pPr>
                      <a:r>
                        <a:rPr lang="ja-JP" altLang="en-US" sz="1400" b="0" i="0" u="none" strike="noStrike">
                          <a:solidFill>
                            <a:srgbClr val="000000"/>
                          </a:solidFill>
                          <a:effectLst/>
                          <a:latin typeface="Meiryo UI" panose="020B0604030504040204" pitchFamily="50" charset="-128"/>
                          <a:ea typeface="Meiryo UI" panose="020B0604030504040204" pitchFamily="50" charset="-128"/>
                        </a:rPr>
                        <a:t>短期目標</a:t>
                      </a:r>
                      <a:r>
                        <a:rPr lang="ja-JP" altLang="en-US" sz="1200" b="0" i="0" u="none" strike="noStrike">
                          <a:solidFill>
                            <a:srgbClr val="000000"/>
                          </a:solidFill>
                          <a:effectLst/>
                          <a:latin typeface="Meiryo UI" panose="020B0604030504040204" pitchFamily="50" charset="-128"/>
                          <a:ea typeface="Meiryo UI" panose="020B0604030504040204" pitchFamily="50" charset="-128"/>
                        </a:rPr>
                        <a:t>（</a:t>
                      </a:r>
                      <a:r>
                        <a:rPr lang="ja-JP" altLang="en-US" sz="1200" b="0" i="0" u="none" strike="noStrike">
                          <a:solidFill>
                            <a:srgbClr val="0070C0"/>
                          </a:solidFill>
                          <a:effectLst/>
                          <a:latin typeface="Meiryo UI" panose="020B0604030504040204" pitchFamily="50" charset="-128"/>
                          <a:ea typeface="Meiryo UI" panose="020B0604030504040204" pitchFamily="50" charset="-128"/>
                        </a:rPr>
                        <a:t>申請</a:t>
                      </a:r>
                      <a:r>
                        <a:rPr lang="ja-JP" altLang="en-US" sz="1200" b="0" i="0" u="none" strike="noStrike">
                          <a:solidFill>
                            <a:schemeClr val="tx1"/>
                          </a:solidFill>
                          <a:effectLst/>
                          <a:latin typeface="Meiryo UI" panose="020B0604030504040204" pitchFamily="50" charset="-128"/>
                          <a:ea typeface="Meiryo UI" panose="020B0604030504040204" pitchFamily="50" charset="-128"/>
                        </a:rPr>
                        <a:t>）</a:t>
                      </a:r>
                      <a:endParaRPr lang="en-US" altLang="ja-JP" sz="1200" b="0" i="0" u="none" strike="noStrike">
                        <a:solidFill>
                          <a:schemeClr val="tx1"/>
                        </a:solidFill>
                        <a:effectLst/>
                        <a:latin typeface="Meiryo UI" panose="020B0604030504040204" pitchFamily="50" charset="-128"/>
                        <a:ea typeface="Meiryo UI" panose="020B0604030504040204" pitchFamily="50" charset="-128"/>
                      </a:endParaRPr>
                    </a:p>
                  </a:txBody>
                  <a:tcPr marL="10800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buNone/>
                      </a:pPr>
                      <a:r>
                        <a:rPr lang="en-US" altLang="ja-JP" sz="1400" b="0" i="0" u="none" strike="noStrike">
                          <a:solidFill>
                            <a:srgbClr val="000000"/>
                          </a:solidFill>
                          <a:effectLst/>
                          <a:latin typeface="Meiryo UI" panose="020B0604030504040204" pitchFamily="50" charset="-128"/>
                          <a:ea typeface="Meiryo UI" panose="020B0604030504040204" pitchFamily="50" charset="-128"/>
                        </a:rPr>
                        <a:t>$1,250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US" altLang="ja-JP" sz="1400" b="0" i="0" u="none" strike="noStrike">
                          <a:solidFill>
                            <a:srgbClr val="000000"/>
                          </a:solidFill>
                          <a:effectLst/>
                          <a:latin typeface="Meiryo UI" panose="020B0604030504040204" pitchFamily="50" charset="-128"/>
                          <a:ea typeface="Meiryo UI" panose="020B0604030504040204" pitchFamily="50" charset="-128"/>
                        </a:rPr>
                        <a:t>$2,000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0" i="0" u="none" strike="noStrike">
                          <a:solidFill>
                            <a:srgbClr val="000000"/>
                          </a:solidFill>
                          <a:effectLst/>
                          <a:latin typeface="Meiryo UI" panose="020B0604030504040204" pitchFamily="50" charset="-128"/>
                          <a:ea typeface="Meiryo UI" panose="020B0604030504040204" pitchFamily="50" charset="-128"/>
                        </a:rPr>
                        <a:t>N/A</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0" i="0" u="none" strike="noStrike">
                          <a:solidFill>
                            <a:srgbClr val="000000"/>
                          </a:solidFill>
                          <a:effectLst/>
                          <a:latin typeface="Meiryo UI" panose="020B0604030504040204" pitchFamily="50" charset="-128"/>
                          <a:ea typeface="Meiryo UI" panose="020B0604030504040204" pitchFamily="50" charset="-128"/>
                        </a:rPr>
                        <a:t>N/A</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90370812"/>
                  </a:ext>
                </a:extLst>
              </a:tr>
              <a:tr h="1208903">
                <a:tc>
                  <a:txBody>
                    <a:bodyPr/>
                    <a:lstStyle/>
                    <a:p>
                      <a:pPr algn="ctr" fontAlgn="b">
                        <a:buNone/>
                      </a:pPr>
                      <a:r>
                        <a:rPr lang="ja-JP" altLang="en-US" sz="1400" b="0" i="0" u="none" strike="noStrike">
                          <a:solidFill>
                            <a:srgbClr val="000000"/>
                          </a:solidFill>
                          <a:effectLst/>
                          <a:latin typeface="Meiryo UI" panose="020B0604030504040204" pitchFamily="50" charset="-128"/>
                          <a:ea typeface="Meiryo UI" panose="020B0604030504040204" pitchFamily="50" charset="-128"/>
                        </a:rPr>
                        <a:t>ネットゼロ目標</a:t>
                      </a:r>
                      <a:r>
                        <a:rPr lang="ja-JP" altLang="en-US" sz="1200" b="0" i="0" u="none" strike="noStrike">
                          <a:solidFill>
                            <a:srgbClr val="000000"/>
                          </a:solidFill>
                          <a:effectLst/>
                          <a:latin typeface="Meiryo UI" panose="020B0604030504040204" pitchFamily="50" charset="-128"/>
                          <a:ea typeface="Meiryo UI" panose="020B0604030504040204" pitchFamily="50" charset="-128"/>
                        </a:rPr>
                        <a:t>（</a:t>
                      </a:r>
                      <a:r>
                        <a:rPr lang="ja-JP" altLang="en-US" sz="1200" b="0" i="0" u="none" strike="noStrike">
                          <a:solidFill>
                            <a:srgbClr val="0070C0"/>
                          </a:solidFill>
                          <a:effectLst/>
                          <a:latin typeface="Meiryo UI" panose="020B0604030504040204" pitchFamily="50" charset="-128"/>
                          <a:ea typeface="Meiryo UI" panose="020B0604030504040204" pitchFamily="50" charset="-128"/>
                        </a:rPr>
                        <a:t>申請</a:t>
                      </a:r>
                      <a:r>
                        <a:rPr lang="ja-JP" altLang="en-US" sz="1200" b="0" i="0" u="none" strike="noStrike">
                          <a:solidFill>
                            <a:srgbClr val="000000"/>
                          </a:solidFill>
                          <a:effectLst/>
                          <a:latin typeface="Meiryo UI" panose="020B0604030504040204" pitchFamily="50" charset="-128"/>
                          <a:ea typeface="Meiryo UI" panose="020B0604030504040204" pitchFamily="50" charset="-128"/>
                        </a:rPr>
                        <a:t>）</a:t>
                      </a:r>
                      <a:endParaRPr lang="en-US" altLang="ja-JP" sz="1200" b="0" i="0" u="none" strike="noStrike">
                        <a:solidFill>
                          <a:srgbClr val="000000"/>
                        </a:solidFill>
                        <a:effectLst/>
                        <a:latin typeface="Meiryo UI" panose="020B0604030504040204" pitchFamily="50" charset="-128"/>
                        <a:ea typeface="Meiryo UI" panose="020B0604030504040204" pitchFamily="50" charset="-128"/>
                      </a:endParaRPr>
                    </a:p>
                    <a:p>
                      <a:pPr algn="ctr" fontAlgn="b">
                        <a:buNone/>
                      </a:pPr>
                      <a:endParaRPr lang="en-US" altLang="ja-JP" sz="1100" b="0" i="0" u="none" strike="noStrike">
                        <a:solidFill>
                          <a:srgbClr val="000000"/>
                        </a:solidFill>
                        <a:effectLst/>
                        <a:latin typeface="Meiryo UI" panose="020B0604030504040204" pitchFamily="50" charset="-128"/>
                        <a:ea typeface="Meiryo UI" panose="020B0604030504040204" pitchFamily="50" charset="-128"/>
                      </a:endParaRPr>
                    </a:p>
                    <a:p>
                      <a:pPr algn="l" fontAlgn="b">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a:solidFill>
                            <a:srgbClr val="000000"/>
                          </a:solidFill>
                          <a:effectLst/>
                          <a:latin typeface="Meiryo UI" panose="020B0604030504040204" pitchFamily="50" charset="-128"/>
                          <a:ea typeface="Meiryo UI" panose="020B0604030504040204" pitchFamily="50" charset="-128"/>
                        </a:rPr>
                        <a:t>長期的にネットゼロ目標の達成を目指す</a:t>
                      </a:r>
                      <a:r>
                        <a:rPr lang="en-US" altLang="ja-JP" sz="1000" b="0" i="0" u="none" strike="noStrike">
                          <a:solidFill>
                            <a:srgbClr val="000000"/>
                          </a:solidFill>
                          <a:effectLst/>
                          <a:latin typeface="Meiryo UI" panose="020B0604030504040204" pitchFamily="50" charset="-128"/>
                          <a:ea typeface="Meiryo UI" panose="020B0604030504040204" pitchFamily="50" charset="-128"/>
                        </a:rPr>
                        <a:t>SME</a:t>
                      </a:r>
                      <a:r>
                        <a:rPr lang="ja-JP" altLang="en-US" sz="1000" b="0" i="0" u="none" strike="noStrike">
                          <a:solidFill>
                            <a:srgbClr val="000000"/>
                          </a:solidFill>
                          <a:effectLst/>
                          <a:latin typeface="Meiryo UI" panose="020B0604030504040204" pitchFamily="50" charset="-128"/>
                          <a:ea typeface="Meiryo UI" panose="020B0604030504040204" pitchFamily="50" charset="-128"/>
                        </a:rPr>
                        <a:t>（申請時点で短期目標の認定を取得済み、かつネットゼロ目標の検証に必要な前提条件を満たしている）または</a:t>
                      </a:r>
                      <a:r>
                        <a:rPr lang="en-US" altLang="ja-JP" sz="1000" b="0" i="0" u="none" strike="noStrike">
                          <a:solidFill>
                            <a:srgbClr val="000000"/>
                          </a:solidFill>
                          <a:effectLst/>
                          <a:latin typeface="Meiryo UI" panose="020B0604030504040204" pitchFamily="50" charset="-128"/>
                          <a:ea typeface="Meiryo UI" panose="020B0604030504040204" pitchFamily="50" charset="-128"/>
                        </a:rPr>
                        <a:t>5</a:t>
                      </a:r>
                      <a:r>
                        <a:rPr lang="ja-JP" altLang="en-US" sz="1000" b="0" i="0" u="none" strike="noStrike">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a:solidFill>
                            <a:srgbClr val="000000"/>
                          </a:solidFill>
                          <a:effectLst/>
                          <a:latin typeface="Meiryo UI" panose="020B0604030504040204" pitchFamily="50" charset="-128"/>
                          <a:ea typeface="Meiryo UI" panose="020B0604030504040204" pitchFamily="50" charset="-128"/>
                        </a:rPr>
                        <a:t>10</a:t>
                      </a:r>
                      <a:r>
                        <a:rPr lang="ja-JP" altLang="en-US" sz="1000" b="0" i="0" u="none" strike="noStrike">
                          <a:solidFill>
                            <a:srgbClr val="000000"/>
                          </a:solidFill>
                          <a:effectLst/>
                          <a:latin typeface="Meiryo UI" panose="020B0604030504040204" pitchFamily="50" charset="-128"/>
                          <a:ea typeface="Meiryo UI" panose="020B0604030504040204" pitchFamily="50" charset="-128"/>
                        </a:rPr>
                        <a:t>年以内にネットゼロ目標を達成する能力を有する</a:t>
                      </a:r>
                      <a:r>
                        <a:rPr lang="en-US" altLang="ja-JP" sz="1000" b="0" i="0" u="none" strike="noStrike">
                          <a:solidFill>
                            <a:srgbClr val="000000"/>
                          </a:solidFill>
                          <a:effectLst/>
                          <a:latin typeface="Meiryo UI" panose="020B0604030504040204" pitchFamily="50" charset="-128"/>
                          <a:ea typeface="Meiryo UI" panose="020B0604030504040204" pitchFamily="50" charset="-128"/>
                        </a:rPr>
                        <a:t>SME</a:t>
                      </a:r>
                      <a:r>
                        <a:rPr lang="ja-JP" altLang="en-US" sz="1000" b="0" i="0" u="none" strike="noStrike">
                          <a:solidFill>
                            <a:srgbClr val="000000"/>
                          </a:solidFill>
                          <a:effectLst/>
                          <a:latin typeface="Meiryo UI" panose="020B0604030504040204" pitchFamily="50" charset="-128"/>
                          <a:ea typeface="Meiryo UI" panose="020B0604030504040204" pitchFamily="50" charset="-128"/>
                        </a:rPr>
                        <a:t>向け</a:t>
                      </a:r>
                      <a:endParaRPr lang="en-US" sz="1050" b="0" i="0" u="none" strike="noStrike">
                        <a:solidFill>
                          <a:srgbClr val="000000"/>
                        </a:solidFill>
                        <a:effectLst/>
                        <a:latin typeface="Meiryo UI" panose="020B0604030504040204" pitchFamily="50" charset="-128"/>
                        <a:ea typeface="Meiryo UI" panose="020B0604030504040204" pitchFamily="50" charset="-128"/>
                      </a:endParaRPr>
                    </a:p>
                  </a:txBody>
                  <a:tcPr marL="10800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buNone/>
                      </a:pPr>
                      <a:r>
                        <a:rPr lang="en-US" altLang="ja-JP" sz="1400" b="0" i="0" u="none" strike="noStrike">
                          <a:solidFill>
                            <a:srgbClr val="000000"/>
                          </a:solidFill>
                          <a:effectLst/>
                          <a:latin typeface="Meiryo UI" panose="020B0604030504040204" pitchFamily="50" charset="-128"/>
                          <a:ea typeface="Meiryo UI" panose="020B0604030504040204" pitchFamily="50" charset="-128"/>
                        </a:rPr>
                        <a:t>$1,250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US" altLang="ja-JP" sz="1400" b="0" i="0" u="none" strike="noStrike">
                          <a:solidFill>
                            <a:srgbClr val="000000"/>
                          </a:solidFill>
                          <a:effectLst/>
                          <a:latin typeface="Meiryo UI" panose="020B0604030504040204" pitchFamily="50" charset="-128"/>
                          <a:ea typeface="Meiryo UI" panose="020B0604030504040204" pitchFamily="50" charset="-128"/>
                        </a:rPr>
                        <a:t>$2,000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0" i="0" u="none" strike="noStrike">
                          <a:solidFill>
                            <a:srgbClr val="000000"/>
                          </a:solidFill>
                          <a:effectLst/>
                          <a:latin typeface="Meiryo UI" panose="020B0604030504040204" pitchFamily="50" charset="-128"/>
                          <a:ea typeface="Meiryo UI" panose="020B0604030504040204" pitchFamily="50" charset="-128"/>
                        </a:rPr>
                        <a:t>N/A</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0" i="0" u="none" strike="noStrike">
                          <a:solidFill>
                            <a:srgbClr val="000000"/>
                          </a:solidFill>
                          <a:effectLst/>
                          <a:latin typeface="Meiryo UI" panose="020B0604030504040204" pitchFamily="50" charset="-128"/>
                          <a:ea typeface="Meiryo UI" panose="020B0604030504040204" pitchFamily="50" charset="-128"/>
                        </a:rPr>
                        <a:t>N/A</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6881693"/>
                  </a:ext>
                </a:extLst>
              </a:tr>
              <a:tr h="631682">
                <a:tc>
                  <a:txBody>
                    <a:bodyPr/>
                    <a:lstStyle/>
                    <a:p>
                      <a:pPr algn="ctr" fontAlgn="b">
                        <a:buNone/>
                      </a:pPr>
                      <a:r>
                        <a:rPr lang="ja-JP" altLang="en-US" sz="1400" b="0" i="0" u="none" strike="noStrike">
                          <a:solidFill>
                            <a:srgbClr val="000000"/>
                          </a:solidFill>
                          <a:effectLst/>
                          <a:latin typeface="Meiryo UI" panose="020B0604030504040204" pitchFamily="50" charset="-128"/>
                          <a:ea typeface="Meiryo UI" panose="020B0604030504040204" pitchFamily="50" charset="-128"/>
                        </a:rPr>
                        <a:t>短期目標</a:t>
                      </a:r>
                      <a:r>
                        <a:rPr lang="ja-JP" altLang="en-US" sz="1200" b="0" i="0" u="none" strike="noStrike">
                          <a:solidFill>
                            <a:srgbClr val="000000"/>
                          </a:solidFill>
                          <a:effectLst/>
                          <a:latin typeface="Meiryo UI" panose="020B0604030504040204" pitchFamily="50" charset="-128"/>
                          <a:ea typeface="Meiryo UI" panose="020B0604030504040204" pitchFamily="50" charset="-128"/>
                        </a:rPr>
                        <a:t>及び</a:t>
                      </a:r>
                      <a:r>
                        <a:rPr lang="ja-JP" altLang="en-US" sz="1400" b="0" i="0" u="none" strike="noStrike">
                          <a:solidFill>
                            <a:srgbClr val="000000"/>
                          </a:solidFill>
                          <a:effectLst/>
                          <a:latin typeface="Meiryo UI" panose="020B0604030504040204" pitchFamily="50" charset="-128"/>
                          <a:ea typeface="Meiryo UI" panose="020B0604030504040204" pitchFamily="50" charset="-128"/>
                        </a:rPr>
                        <a:t>ネットゼロ目標</a:t>
                      </a:r>
                      <a:r>
                        <a:rPr lang="ja-JP" altLang="en-US" sz="1200" b="0" i="0" u="none" strike="noStrike">
                          <a:solidFill>
                            <a:srgbClr val="000000"/>
                          </a:solidFill>
                          <a:effectLst/>
                          <a:latin typeface="Meiryo UI" panose="020B0604030504040204" pitchFamily="50" charset="-128"/>
                          <a:ea typeface="Meiryo UI" panose="020B0604030504040204" pitchFamily="50" charset="-128"/>
                        </a:rPr>
                        <a:t>（</a:t>
                      </a:r>
                      <a:r>
                        <a:rPr lang="ja-JP" altLang="en-US" sz="1200" b="0" i="0" u="none" strike="noStrike">
                          <a:solidFill>
                            <a:srgbClr val="0070C0"/>
                          </a:solidFill>
                          <a:effectLst/>
                          <a:latin typeface="Meiryo UI" panose="020B0604030504040204" pitchFamily="50" charset="-128"/>
                          <a:ea typeface="Meiryo UI" panose="020B0604030504040204" pitchFamily="50" charset="-128"/>
                        </a:rPr>
                        <a:t>申請</a:t>
                      </a:r>
                      <a:r>
                        <a:rPr lang="ja-JP" altLang="en-US" sz="1200" b="0" i="0" u="none" strike="noStrike">
                          <a:solidFill>
                            <a:srgbClr val="000000"/>
                          </a:solidFill>
                          <a:effectLst/>
                          <a:latin typeface="Meiryo UI" panose="020B0604030504040204" pitchFamily="50" charset="-128"/>
                          <a:ea typeface="Meiryo UI" panose="020B0604030504040204" pitchFamily="50" charset="-128"/>
                        </a:rPr>
                        <a:t>）</a:t>
                      </a:r>
                      <a:endParaRPr lang="en-US" sz="1400" b="0" i="0" u="none" strike="noStrike">
                        <a:solidFill>
                          <a:srgbClr val="000000"/>
                        </a:solidFill>
                        <a:effectLst/>
                        <a:latin typeface="Meiryo UI" panose="020B0604030504040204" pitchFamily="50" charset="-128"/>
                        <a:ea typeface="Meiryo UI" panose="020B0604030504040204" pitchFamily="50" charset="-128"/>
                      </a:endParaRPr>
                    </a:p>
                  </a:txBody>
                  <a:tcPr marL="10800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buNone/>
                      </a:pPr>
                      <a:r>
                        <a:rPr lang="en-US" altLang="ja-JP" sz="1400" b="0" i="0" u="none" strike="noStrike">
                          <a:solidFill>
                            <a:srgbClr val="000000"/>
                          </a:solidFill>
                          <a:effectLst/>
                          <a:latin typeface="Meiryo UI" panose="020B0604030504040204" pitchFamily="50" charset="-128"/>
                          <a:ea typeface="Meiryo UI" panose="020B0604030504040204" pitchFamily="50" charset="-128"/>
                        </a:rPr>
                        <a:t>$2,500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US" altLang="ja-JP" sz="1400" b="0" i="0" u="none" strike="noStrike">
                          <a:solidFill>
                            <a:srgbClr val="000000"/>
                          </a:solidFill>
                          <a:effectLst/>
                          <a:latin typeface="Meiryo UI" panose="020B0604030504040204" pitchFamily="50" charset="-128"/>
                          <a:ea typeface="Meiryo UI" panose="020B0604030504040204" pitchFamily="50" charset="-128"/>
                        </a:rPr>
                        <a:t>$3,500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0" i="0" u="none" strike="noStrike">
                          <a:solidFill>
                            <a:srgbClr val="000000"/>
                          </a:solidFill>
                          <a:effectLst/>
                          <a:latin typeface="Meiryo UI" panose="020B0604030504040204" pitchFamily="50" charset="-128"/>
                          <a:ea typeface="Meiryo UI" panose="020B0604030504040204" pitchFamily="50" charset="-128"/>
                        </a:rPr>
                        <a:t>N/A</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0" i="0" u="none" strike="noStrike">
                          <a:solidFill>
                            <a:srgbClr val="000000"/>
                          </a:solidFill>
                          <a:effectLst/>
                          <a:latin typeface="Meiryo UI" panose="020B0604030504040204" pitchFamily="50" charset="-128"/>
                          <a:ea typeface="Meiryo UI" panose="020B0604030504040204" pitchFamily="50" charset="-128"/>
                        </a:rPr>
                        <a:t>N/A</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17341540"/>
                  </a:ext>
                </a:extLst>
              </a:tr>
            </a:tbl>
          </a:graphicData>
        </a:graphic>
      </p:graphicFrame>
      <p:sp>
        <p:nvSpPr>
          <p:cNvPr id="10" name="テキスト ボックス 9">
            <a:extLst>
              <a:ext uri="{FF2B5EF4-FFF2-40B4-BE49-F238E27FC236}">
                <a16:creationId xmlns:a16="http://schemas.microsoft.com/office/drawing/2014/main" id="{0EAB18F0-D134-9403-3120-FBBCEB075E35}"/>
              </a:ext>
            </a:extLst>
          </p:cNvPr>
          <p:cNvSpPr txBox="1">
            <a:spLocks noChangeArrowheads="1"/>
          </p:cNvSpPr>
          <p:nvPr/>
        </p:nvSpPr>
        <p:spPr bwMode="auto">
          <a:xfrm>
            <a:off x="161925" y="6698736"/>
            <a:ext cx="1020127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defTabSz="844083" eaLnBrk="1" hangingPunct="1">
              <a:defRPr/>
            </a:pPr>
            <a:r>
              <a:rPr lang="en-US" altLang="ja-JP" sz="1000">
                <a:solidFill>
                  <a:srgbClr val="000000"/>
                </a:solidFill>
                <a:latin typeface="Meiryo UI" pitchFamily="50" charset="-128"/>
                <a:ea typeface="Meiryo UI" pitchFamily="50" charset="-128"/>
                <a:cs typeface="Meiryo UI" pitchFamily="50" charset="-128"/>
              </a:rPr>
              <a:t>※ </a:t>
            </a:r>
            <a:r>
              <a:rPr lang="ja-JP" altLang="en-US" sz="1000">
                <a:solidFill>
                  <a:srgbClr val="000000"/>
                </a:solidFill>
                <a:latin typeface="Meiryo UI" pitchFamily="50" charset="-128"/>
                <a:ea typeface="Meiryo UI" pitchFamily="50" charset="-128"/>
                <a:cs typeface="Meiryo UI" pitchFamily="50" charset="-128"/>
              </a:rPr>
              <a:t>中小企業以外の企業及び金融機関については</a:t>
            </a:r>
            <a:r>
              <a:rPr lang="en-US" altLang="ja-JP" sz="1000">
                <a:solidFill>
                  <a:srgbClr val="000000"/>
                </a:solidFill>
                <a:latin typeface="Meiryo UI" pitchFamily="50" charset="-128"/>
                <a:ea typeface="Meiryo UI" pitchFamily="50" charset="-128"/>
                <a:cs typeface="Meiryo UI" pitchFamily="50" charset="-128"/>
              </a:rPr>
              <a:t>P67</a:t>
            </a:r>
            <a:r>
              <a:rPr lang="ja-JP" altLang="en-US" sz="1000">
                <a:solidFill>
                  <a:srgbClr val="000000"/>
                </a:solidFill>
                <a:latin typeface="Meiryo UI" pitchFamily="50" charset="-128"/>
                <a:ea typeface="Meiryo UI" pitchFamily="50" charset="-128"/>
                <a:cs typeface="Meiryo UI" pitchFamily="50" charset="-128"/>
              </a:rPr>
              <a:t>、</a:t>
            </a:r>
            <a:r>
              <a:rPr lang="en-US" altLang="ja-JP" sz="1000">
                <a:solidFill>
                  <a:srgbClr val="000000"/>
                </a:solidFill>
                <a:latin typeface="Meiryo UI" pitchFamily="50" charset="-128"/>
                <a:ea typeface="Meiryo UI" pitchFamily="50" charset="-128"/>
                <a:cs typeface="Meiryo UI" pitchFamily="50" charset="-128"/>
              </a:rPr>
              <a:t>P68</a:t>
            </a:r>
            <a:r>
              <a:rPr lang="ja-JP" altLang="en-US" sz="1000">
                <a:solidFill>
                  <a:srgbClr val="000000"/>
                </a:solidFill>
                <a:latin typeface="Meiryo UI" pitchFamily="50" charset="-128"/>
                <a:ea typeface="Meiryo UI" pitchFamily="50" charset="-128"/>
                <a:cs typeface="Meiryo UI" pitchFamily="50" charset="-128"/>
              </a:rPr>
              <a:t>を参照</a:t>
            </a:r>
            <a:endParaRPr lang="en-US" altLang="ja-JP" sz="1000">
              <a:solidFill>
                <a:srgbClr val="000000"/>
              </a:solidFill>
              <a:latin typeface="Meiryo UI" pitchFamily="50" charset="-128"/>
              <a:ea typeface="Meiryo UI" pitchFamily="50" charset="-128"/>
              <a:cs typeface="Meiryo UI" pitchFamily="50" charset="-128"/>
            </a:endParaRPr>
          </a:p>
          <a:p>
            <a:pPr lvl="0" defTabSz="844083" eaLnBrk="1" hangingPunct="1">
              <a:defRPr/>
            </a:pPr>
            <a:r>
              <a:rPr lang="en-US" altLang="ja-JP" sz="1000">
                <a:solidFill>
                  <a:srgbClr val="000000"/>
                </a:solidFill>
                <a:latin typeface="Meiryo UI" pitchFamily="50" charset="-128"/>
                <a:ea typeface="Meiryo UI" pitchFamily="50" charset="-128"/>
                <a:cs typeface="Meiryo UI" pitchFamily="50" charset="-128"/>
              </a:rPr>
              <a:t>※</a:t>
            </a:r>
            <a:r>
              <a:rPr lang="ja-JP" altLang="en-US" sz="1000">
                <a:solidFill>
                  <a:srgbClr val="000000"/>
                </a:solidFill>
                <a:latin typeface="Meiryo UI" pitchFamily="50" charset="-128"/>
                <a:ea typeface="Meiryo UI" pitchFamily="50" charset="-128"/>
                <a:cs typeface="Meiryo UI" pitchFamily="50" charset="-128"/>
              </a:rPr>
              <a:t>適用される料金区分及び組織区分は、検証サービスの登録時に決定され、その際、最新の財務諸表に基づき年間売上高を確認される。年間売上高は、ユーロ建てで表示され、</a:t>
            </a:r>
            <a:r>
              <a:rPr lang="en-US" altLang="ja-JP" sz="1000">
                <a:solidFill>
                  <a:srgbClr val="000000"/>
                </a:solidFill>
                <a:latin typeface="Meiryo UI" pitchFamily="50" charset="-128"/>
                <a:ea typeface="Meiryo UI" pitchFamily="50" charset="-128"/>
                <a:cs typeface="Meiryo UI" pitchFamily="50" charset="-128"/>
              </a:rPr>
              <a:t>10</a:t>
            </a:r>
            <a:r>
              <a:rPr lang="ja-JP" altLang="en-US" sz="1000">
                <a:solidFill>
                  <a:srgbClr val="000000"/>
                </a:solidFill>
                <a:latin typeface="Meiryo UI" pitchFamily="50" charset="-128"/>
                <a:ea typeface="Meiryo UI" pitchFamily="50" charset="-128"/>
                <a:cs typeface="Meiryo UI" pitchFamily="50" charset="-128"/>
              </a:rPr>
              <a:t>億（</a:t>
            </a:r>
            <a:r>
              <a:rPr lang="en-US" altLang="ja-JP" sz="1000">
                <a:solidFill>
                  <a:srgbClr val="000000"/>
                </a:solidFill>
                <a:latin typeface="Meiryo UI" pitchFamily="50" charset="-128"/>
                <a:ea typeface="Meiryo UI" pitchFamily="50" charset="-128"/>
                <a:cs typeface="Meiryo UI" pitchFamily="50" charset="-128"/>
              </a:rPr>
              <a:t>B</a:t>
            </a:r>
            <a:r>
              <a:rPr lang="ja-JP" altLang="en-US" sz="1000">
                <a:solidFill>
                  <a:srgbClr val="000000"/>
                </a:solidFill>
                <a:latin typeface="Meiryo UI" pitchFamily="50" charset="-128"/>
                <a:ea typeface="Meiryo UI" pitchFamily="50" charset="-128"/>
                <a:cs typeface="Meiryo UI" pitchFamily="50" charset="-128"/>
              </a:rPr>
              <a:t>）、</a:t>
            </a:r>
            <a:r>
              <a:rPr lang="en-US" altLang="ja-JP" sz="1000">
                <a:solidFill>
                  <a:srgbClr val="000000"/>
                </a:solidFill>
                <a:latin typeface="Meiryo UI" pitchFamily="50" charset="-128"/>
                <a:ea typeface="Meiryo UI" pitchFamily="50" charset="-128"/>
                <a:cs typeface="Meiryo UI" pitchFamily="50" charset="-128"/>
              </a:rPr>
              <a:t>100</a:t>
            </a:r>
            <a:r>
              <a:rPr lang="ja-JP" altLang="en-US" sz="1000">
                <a:solidFill>
                  <a:srgbClr val="000000"/>
                </a:solidFill>
                <a:latin typeface="Meiryo UI" pitchFamily="50" charset="-128"/>
                <a:ea typeface="Meiryo UI" pitchFamily="50" charset="-128"/>
                <a:cs typeface="Meiryo UI" pitchFamily="50" charset="-128"/>
              </a:rPr>
              <a:t>万（</a:t>
            </a:r>
            <a:r>
              <a:rPr lang="en-US" altLang="ja-JP" sz="1000">
                <a:solidFill>
                  <a:srgbClr val="000000"/>
                </a:solidFill>
                <a:latin typeface="Meiryo UI" pitchFamily="50" charset="-128"/>
                <a:ea typeface="Meiryo UI" pitchFamily="50" charset="-128"/>
                <a:cs typeface="Meiryo UI" pitchFamily="50" charset="-128"/>
              </a:rPr>
              <a:t>M</a:t>
            </a:r>
            <a:r>
              <a:rPr lang="ja-JP" altLang="en-US" sz="1000">
                <a:solidFill>
                  <a:srgbClr val="000000"/>
                </a:solidFill>
                <a:latin typeface="Meiryo UI" pitchFamily="50" charset="-128"/>
                <a:ea typeface="Meiryo UI" pitchFamily="50" charset="-128"/>
                <a:cs typeface="Meiryo UI" pitchFamily="50" charset="-128"/>
              </a:rPr>
              <a:t>）単位で表記される</a:t>
            </a:r>
          </a:p>
          <a:p>
            <a:pPr lvl="0" defTabSz="844083" eaLnBrk="1" hangingPunct="1">
              <a:defRPr/>
            </a:pPr>
            <a:r>
              <a:rPr lang="en-US" altLang="ja-JP" sz="1000">
                <a:solidFill>
                  <a:srgbClr val="000000"/>
                </a:solidFill>
                <a:latin typeface="Meiryo UI" pitchFamily="50" charset="-128"/>
                <a:ea typeface="Meiryo UI" pitchFamily="50" charset="-128"/>
                <a:cs typeface="Meiryo UI" pitchFamily="50" charset="-128"/>
              </a:rPr>
              <a:t>[</a:t>
            </a:r>
            <a:r>
              <a:rPr lang="ja-JP" altLang="en-US" sz="1000">
                <a:solidFill>
                  <a:srgbClr val="000000"/>
                </a:solidFill>
                <a:latin typeface="Meiryo UI" pitchFamily="50" charset="-128"/>
                <a:ea typeface="Meiryo UI" pitchFamily="50" charset="-128"/>
                <a:cs typeface="Meiryo UI" pitchFamily="50" charset="-128"/>
              </a:rPr>
              <a:t>出所</a:t>
            </a:r>
            <a:r>
              <a:rPr lang="en-US" altLang="ja-JP" sz="1000">
                <a:solidFill>
                  <a:srgbClr val="000000"/>
                </a:solidFill>
                <a:latin typeface="Meiryo UI" pitchFamily="50" charset="-128"/>
                <a:ea typeface="Meiryo UI" pitchFamily="50" charset="-128"/>
                <a:cs typeface="Meiryo UI" pitchFamily="50" charset="-128"/>
              </a:rPr>
              <a:t>] Target Validation Service Offerings</a:t>
            </a:r>
            <a:r>
              <a:rPr lang="ja-JP" altLang="en-US" sz="1000">
                <a:solidFill>
                  <a:srgbClr val="000000"/>
                </a:solidFill>
                <a:latin typeface="Meiryo UI" pitchFamily="50" charset="-128"/>
                <a:ea typeface="Meiryo UI" pitchFamily="50" charset="-128"/>
                <a:cs typeface="Meiryo UI" pitchFamily="50" charset="-128"/>
              </a:rPr>
              <a:t>（</a:t>
            </a:r>
            <a:r>
              <a:rPr lang="en-US" altLang="ja-JP" sz="1000">
                <a:solidFill>
                  <a:srgbClr val="000000"/>
                </a:solidFill>
                <a:latin typeface="Meiryo UI" pitchFamily="50" charset="-128"/>
                <a:ea typeface="Meiryo UI" pitchFamily="50" charset="-128"/>
                <a:cs typeface="Meiryo UI" pitchFamily="50" charset="-128"/>
              </a:rPr>
              <a:t>https://docs.sbtiservices.com/resources/TargetValidationServicesOfferingsV6.pdf?v=6.1</a:t>
            </a:r>
            <a:r>
              <a:rPr lang="ja-JP" altLang="en-US" sz="1000">
                <a:solidFill>
                  <a:srgbClr val="000000"/>
                </a:solidFill>
                <a:latin typeface="Meiryo UI" pitchFamily="50" charset="-128"/>
                <a:ea typeface="Meiryo UI" pitchFamily="50" charset="-128"/>
                <a:cs typeface="Meiryo UI" pitchFamily="50" charset="-128"/>
              </a:rPr>
              <a:t>）、</a:t>
            </a:r>
            <a:r>
              <a:rPr lang="en-US" altLang="ja-JP" sz="1000">
                <a:solidFill>
                  <a:srgbClr val="000000"/>
                </a:solidFill>
                <a:latin typeface="Meiryo UI" pitchFamily="50" charset="-128"/>
                <a:ea typeface="Meiryo UI" pitchFamily="50" charset="-128"/>
                <a:cs typeface="Meiryo UI" pitchFamily="50" charset="-128"/>
              </a:rPr>
              <a:t> </a:t>
            </a:r>
          </a:p>
          <a:p>
            <a:pPr lvl="0" defTabSz="844083" eaLnBrk="1" hangingPunct="1">
              <a:defRPr/>
            </a:pPr>
            <a:r>
              <a:rPr lang="ja-JP" altLang="en-US" sz="1000">
                <a:solidFill>
                  <a:srgbClr val="000000"/>
                </a:solidFill>
                <a:latin typeface="Meiryo UI" pitchFamily="50" charset="-128"/>
                <a:ea typeface="Meiryo UI" pitchFamily="50" charset="-128"/>
                <a:cs typeface="Meiryo UI" pitchFamily="50" charset="-128"/>
              </a:rPr>
              <a:t>　　　　　</a:t>
            </a:r>
            <a:r>
              <a:rPr lang="en-US" altLang="ja-JP" sz="1000">
                <a:solidFill>
                  <a:srgbClr val="000000"/>
                </a:solidFill>
                <a:latin typeface="Meiryo UI" pitchFamily="50" charset="-128"/>
                <a:ea typeface="Meiryo UI" pitchFamily="50" charset="-128"/>
                <a:cs typeface="Meiryo UI" pitchFamily="50" charset="-128"/>
              </a:rPr>
              <a:t>Target Validation Application Checklist For SMEs</a:t>
            </a:r>
            <a:r>
              <a:rPr lang="ja-JP" altLang="en-US" sz="1000">
                <a:solidFill>
                  <a:srgbClr val="000000"/>
                </a:solidFill>
                <a:latin typeface="Meiryo UI" pitchFamily="50" charset="-128"/>
                <a:ea typeface="Meiryo UI" pitchFamily="50" charset="-128"/>
                <a:cs typeface="Meiryo UI" pitchFamily="50" charset="-128"/>
              </a:rPr>
              <a:t>（</a:t>
            </a:r>
            <a:r>
              <a:rPr lang="en-US" altLang="ja-JP" sz="1000">
                <a:solidFill>
                  <a:srgbClr val="000000"/>
                </a:solidFill>
                <a:latin typeface="Meiryo UI" pitchFamily="50" charset="-128"/>
                <a:ea typeface="Meiryo UI" pitchFamily="50" charset="-128"/>
                <a:cs typeface="Meiryo UI" pitchFamily="50" charset="-128"/>
              </a:rPr>
              <a:t>https://docs.sbtiservices.com/resources/TargetValidationApplicationChecklistforSMEs.pdf</a:t>
            </a:r>
            <a:r>
              <a:rPr lang="ja-JP" altLang="en-US" sz="1000">
                <a:solidFill>
                  <a:srgbClr val="000000"/>
                </a:solidFill>
                <a:latin typeface="Meiryo UI" pitchFamily="50" charset="-128"/>
                <a:ea typeface="Meiryo UI" pitchFamily="50" charset="-128"/>
                <a:cs typeface="Meiryo UI" pitchFamily="50" charset="-128"/>
              </a:rPr>
              <a:t>）より作成</a:t>
            </a:r>
            <a:endParaRPr kumimoji="1" lang="ja-JP" altLang="en-US" sz="1000" i="0" u="none" strike="noStrike" kern="1200" cap="none" spc="0" normalizeH="0" baseline="0" noProof="0">
              <a:ln>
                <a:noFill/>
              </a:ln>
              <a:solidFill>
                <a:srgbClr val="000000"/>
              </a:solidFill>
              <a:effectLst/>
              <a:uLnTx/>
              <a:uFillTx/>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57860058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FD102F-F893-6687-71EA-72B48097F6FF}"/>
              </a:ext>
            </a:extLst>
          </p:cNvPr>
          <p:cNvSpPr>
            <a:spLocks noGrp="1"/>
          </p:cNvSpPr>
          <p:nvPr>
            <p:ph type="title"/>
          </p:nvPr>
        </p:nvSpPr>
        <p:spPr/>
        <p:txBody>
          <a:bodyPr/>
          <a:lstStyle/>
          <a:p>
            <a:r>
              <a:rPr lang="ja-JP" altLang="en-US"/>
              <a:t>中小企業向け</a:t>
            </a:r>
            <a:r>
              <a:rPr kumimoji="1" lang="en-US" altLang="ja-JP"/>
              <a:t>SBT</a:t>
            </a:r>
            <a:r>
              <a:rPr kumimoji="1" lang="ja-JP" altLang="en-US"/>
              <a:t>認定取得数</a:t>
            </a:r>
            <a:endParaRPr kumimoji="1" lang="en-US"/>
          </a:p>
        </p:txBody>
      </p:sp>
      <p:sp>
        <p:nvSpPr>
          <p:cNvPr id="11" name="コンテンツ プレースホルダー 2">
            <a:extLst>
              <a:ext uri="{FF2B5EF4-FFF2-40B4-BE49-F238E27FC236}">
                <a16:creationId xmlns:a16="http://schemas.microsoft.com/office/drawing/2014/main" id="{3C5DADE1-BAC9-706A-EA7D-D0770100E795}"/>
              </a:ext>
            </a:extLst>
          </p:cNvPr>
          <p:cNvSpPr txBox="1">
            <a:spLocks/>
          </p:cNvSpPr>
          <p:nvPr/>
        </p:nvSpPr>
        <p:spPr>
          <a:xfrm>
            <a:off x="161925" y="1110920"/>
            <a:ext cx="10367963" cy="604163"/>
          </a:xfrm>
          <a:prstGeom prst="rect">
            <a:avLst/>
          </a:prstGeom>
          <a:ln w="19050">
            <a:solidFill>
              <a:schemeClr val="tx2"/>
            </a:solidFill>
          </a:ln>
        </p:spPr>
        <p:txBody>
          <a:bodyPr wrap="square" lIns="180000" tIns="180000" rIns="180000" bIns="144000" anchor="t" anchorCtr="0">
            <a:spAutoFit/>
          </a:bodyPr>
          <a:lstStyle>
            <a:lvl1pPr marL="285750" indent="-285750" algn="l" defTabSz="1007943" rtl="0" eaLnBrk="1" latinLnBrk="0" hangingPunct="1">
              <a:lnSpc>
                <a:spcPct val="100000"/>
              </a:lnSpc>
              <a:spcBef>
                <a:spcPts val="600"/>
              </a:spcBef>
              <a:spcAft>
                <a:spcPts val="0"/>
              </a:spcAft>
              <a:buFont typeface="Wingdings" panose="05000000000000000000" pitchFamily="2" charset="2"/>
              <a:buChar char="n"/>
              <a:defRPr kumimoji="1" sz="1800" b="0" kern="1200">
                <a:solidFill>
                  <a:schemeClr val="tx1"/>
                </a:solidFill>
                <a:latin typeface="Meiryo UI" panose="020B0604030504040204" pitchFamily="50" charset="-128"/>
                <a:ea typeface="Meiryo UI" panose="020B0604030504040204" pitchFamily="50" charset="-128"/>
                <a:cs typeface="+mn-cs"/>
              </a:defRPr>
            </a:lvl1pPr>
            <a:lvl2pPr marL="0" indent="0" algn="l" defTabSz="1007943" rtl="0" eaLnBrk="1" latinLnBrk="0" hangingPunct="1">
              <a:lnSpc>
                <a:spcPct val="90000"/>
              </a:lnSpc>
              <a:spcBef>
                <a:spcPts val="551"/>
              </a:spcBef>
              <a:buFontTx/>
              <a:buNone/>
              <a:defRPr kumimoji="1" sz="2646" kern="1200">
                <a:solidFill>
                  <a:schemeClr val="tx1"/>
                </a:solidFill>
                <a:latin typeface="+mn-lt"/>
                <a:ea typeface="+mn-ea"/>
                <a:cs typeface="+mn-cs"/>
              </a:defRPr>
            </a:lvl2pPr>
            <a:lvl3pPr marL="0" indent="0" algn="l" defTabSz="1007943" rtl="0" eaLnBrk="1" latinLnBrk="0" hangingPunct="1">
              <a:lnSpc>
                <a:spcPct val="90000"/>
              </a:lnSpc>
              <a:spcBef>
                <a:spcPts val="551"/>
              </a:spcBef>
              <a:buFontTx/>
              <a:buNone/>
              <a:defRPr kumimoji="1" sz="2205" kern="1200">
                <a:solidFill>
                  <a:schemeClr val="tx1"/>
                </a:solidFill>
                <a:latin typeface="+mn-lt"/>
                <a:ea typeface="+mn-ea"/>
                <a:cs typeface="+mn-cs"/>
              </a:defRPr>
            </a:lvl3pPr>
            <a:lvl4pPr marL="0" indent="0" algn="l" defTabSz="1007943" rtl="0" eaLnBrk="1" latinLnBrk="0" hangingPunct="1">
              <a:lnSpc>
                <a:spcPct val="90000"/>
              </a:lnSpc>
              <a:spcBef>
                <a:spcPts val="551"/>
              </a:spcBef>
              <a:buFontTx/>
              <a:buNone/>
              <a:defRPr kumimoji="1" sz="1984" kern="1200">
                <a:solidFill>
                  <a:schemeClr val="tx1"/>
                </a:solidFill>
                <a:latin typeface="+mn-lt"/>
                <a:ea typeface="+mn-ea"/>
                <a:cs typeface="+mn-cs"/>
              </a:defRPr>
            </a:lvl4pPr>
            <a:lvl5pPr marL="0" indent="0" algn="l" defTabSz="1007943" rtl="0" eaLnBrk="1" latinLnBrk="0" hangingPunct="1">
              <a:lnSpc>
                <a:spcPct val="90000"/>
              </a:lnSpc>
              <a:spcBef>
                <a:spcPts val="551"/>
              </a:spcBef>
              <a:buFontTx/>
              <a:buNone/>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273050" indent="-273050"/>
            <a:r>
              <a:rPr lang="ja-JP" altLang="en-US"/>
              <a:t>日本の中小企業の</a:t>
            </a:r>
            <a:r>
              <a:rPr lang="en-US" altLang="ja-JP"/>
              <a:t>SBT</a:t>
            </a:r>
            <a:r>
              <a:rPr lang="ja-JP" altLang="en-US"/>
              <a:t>認定取得数は増加傾向にある（認定取得数は</a:t>
            </a:r>
            <a:r>
              <a:rPr lang="ja-JP" altLang="en-US">
                <a:solidFill>
                  <a:srgbClr val="FF0000"/>
                </a:solidFill>
              </a:rPr>
              <a:t>世界</a:t>
            </a:r>
            <a:r>
              <a:rPr lang="en-US" altLang="ja-JP">
                <a:solidFill>
                  <a:srgbClr val="FF0000"/>
                </a:solidFill>
              </a:rPr>
              <a:t>1</a:t>
            </a:r>
            <a:r>
              <a:rPr lang="ja-JP" altLang="en-US">
                <a:solidFill>
                  <a:srgbClr val="FF0000"/>
                </a:solidFill>
              </a:rPr>
              <a:t>位</a:t>
            </a:r>
            <a:r>
              <a:rPr lang="ja-JP" altLang="en-US"/>
              <a:t>）。</a:t>
            </a:r>
            <a:endParaRPr lang="en-US" altLang="ja-JP"/>
          </a:p>
        </p:txBody>
      </p:sp>
      <p:sp>
        <p:nvSpPr>
          <p:cNvPr id="12" name="テキスト ボックス 11">
            <a:extLst>
              <a:ext uri="{FF2B5EF4-FFF2-40B4-BE49-F238E27FC236}">
                <a16:creationId xmlns:a16="http://schemas.microsoft.com/office/drawing/2014/main" id="{1BC77490-7049-E0AD-D764-DDF5C99AA51C}"/>
              </a:ext>
            </a:extLst>
          </p:cNvPr>
          <p:cNvSpPr txBox="1"/>
          <p:nvPr/>
        </p:nvSpPr>
        <p:spPr>
          <a:xfrm>
            <a:off x="161924" y="6452947"/>
            <a:ext cx="3688717" cy="276999"/>
          </a:xfrm>
          <a:prstGeom prst="rect">
            <a:avLst/>
          </a:prstGeom>
          <a:noFill/>
        </p:spPr>
        <p:txBody>
          <a:bodyPr wrap="square" rtlCol="0" anchor="ctr">
            <a:spAutoFit/>
          </a:bodyPr>
          <a:lstStyle/>
          <a:p>
            <a:pPr marL="285750" indent="-285750">
              <a:spcBef>
                <a:spcPts val="600"/>
              </a:spcBef>
              <a:buFont typeface="Wingdings" panose="05000000000000000000" pitchFamily="2" charset="2"/>
              <a:buChar char="ü"/>
            </a:pPr>
            <a:r>
              <a:rPr kumimoji="1" lang="ja-JP" altLang="en-US" sz="1200"/>
              <a:t>日本の中小企業による</a:t>
            </a:r>
            <a:r>
              <a:rPr kumimoji="1" lang="en-US" altLang="ja-JP" sz="1200">
                <a:solidFill>
                  <a:srgbClr val="FF0000"/>
                </a:solidFill>
              </a:rPr>
              <a:t>SBT</a:t>
            </a:r>
            <a:r>
              <a:rPr lang="ja-JP" altLang="en-US" sz="1200">
                <a:solidFill>
                  <a:srgbClr val="FF0000"/>
                </a:solidFill>
              </a:rPr>
              <a:t>認定取得数</a:t>
            </a:r>
            <a:r>
              <a:rPr kumimoji="1" lang="ja-JP" altLang="en-US" sz="1200">
                <a:solidFill>
                  <a:srgbClr val="FF0000"/>
                </a:solidFill>
              </a:rPr>
              <a:t>は増加傾向</a:t>
            </a:r>
            <a:endParaRPr kumimoji="1" lang="en-US" altLang="ja-JP" sz="1200">
              <a:solidFill>
                <a:srgbClr val="FF0000"/>
              </a:solidFill>
            </a:endParaRPr>
          </a:p>
        </p:txBody>
      </p:sp>
      <p:sp>
        <p:nvSpPr>
          <p:cNvPr id="14" name="テキスト ボックス 13">
            <a:extLst>
              <a:ext uri="{FF2B5EF4-FFF2-40B4-BE49-F238E27FC236}">
                <a16:creationId xmlns:a16="http://schemas.microsoft.com/office/drawing/2014/main" id="{E125144B-382A-456B-B425-456476B07531}"/>
              </a:ext>
            </a:extLst>
          </p:cNvPr>
          <p:cNvSpPr txBox="1">
            <a:spLocks noChangeArrowheads="1"/>
          </p:cNvSpPr>
          <p:nvPr/>
        </p:nvSpPr>
        <p:spPr bwMode="auto">
          <a:xfrm>
            <a:off x="161924" y="6991556"/>
            <a:ext cx="995235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1000" dirty="0">
                <a:solidFill>
                  <a:srgbClr val="000000"/>
                </a:solidFill>
                <a:latin typeface="Meiryo UI" pitchFamily="50" charset="-128"/>
                <a:ea typeface="Meiryo UI" pitchFamily="50" charset="-128"/>
                <a:cs typeface="Meiryo UI" pitchFamily="50" charset="-128"/>
              </a:rPr>
              <a:t>[</a:t>
            </a:r>
            <a:r>
              <a:rPr lang="ja-JP" altLang="en-US" sz="1000" dirty="0">
                <a:solidFill>
                  <a:srgbClr val="000000"/>
                </a:solidFill>
                <a:latin typeface="Meiryo UI" pitchFamily="50" charset="-128"/>
                <a:ea typeface="Meiryo UI" pitchFamily="50" charset="-128"/>
                <a:cs typeface="Meiryo UI" pitchFamily="50" charset="-128"/>
              </a:rPr>
              <a:t>出所</a:t>
            </a:r>
            <a:r>
              <a:rPr lang="en-US" altLang="ja-JP" sz="1000" dirty="0">
                <a:solidFill>
                  <a:srgbClr val="000000"/>
                </a:solidFill>
                <a:latin typeface="Meiryo UI" pitchFamily="50" charset="-128"/>
                <a:ea typeface="Meiryo UI" pitchFamily="50" charset="-128"/>
                <a:cs typeface="Meiryo UI" pitchFamily="50" charset="-128"/>
              </a:rPr>
              <a:t>]</a:t>
            </a:r>
            <a:r>
              <a:rPr lang="ja-JP" altLang="en-US" sz="1000" dirty="0">
                <a:solidFill>
                  <a:srgbClr val="000000"/>
                </a:solidFill>
                <a:latin typeface="Meiryo UI" pitchFamily="50" charset="-128"/>
                <a:ea typeface="Meiryo UI" pitchFamily="50" charset="-128"/>
                <a:cs typeface="Meiryo UI" pitchFamily="50" charset="-128"/>
              </a:rPr>
              <a:t> </a:t>
            </a:r>
            <a:r>
              <a:rPr lang="en-US" altLang="ja-JP" sz="1000" dirty="0">
                <a:solidFill>
                  <a:srgbClr val="000000"/>
                </a:solidFill>
                <a:latin typeface="Meiryo UI" pitchFamily="50" charset="-128"/>
                <a:ea typeface="Meiryo UI" pitchFamily="50" charset="-128"/>
                <a:cs typeface="Meiryo UI" pitchFamily="50" charset="-128"/>
              </a:rPr>
              <a:t>SBTi</a:t>
            </a:r>
            <a:r>
              <a:rPr lang="ja-JP" altLang="en-US" sz="1000" dirty="0">
                <a:solidFill>
                  <a:srgbClr val="000000"/>
                </a:solidFill>
                <a:latin typeface="Meiryo UI" pitchFamily="50" charset="-128"/>
                <a:ea typeface="Meiryo UI" pitchFamily="50" charset="-128"/>
                <a:cs typeface="Meiryo UI" pitchFamily="50" charset="-128"/>
              </a:rPr>
              <a:t>ウェブサイトのダッシュボード（</a:t>
            </a:r>
            <a:r>
              <a:rPr lang="en-US" altLang="ja-JP" sz="1000" dirty="0">
                <a:solidFill>
                  <a:srgbClr val="000000"/>
                </a:solidFill>
                <a:latin typeface="Meiryo UI" pitchFamily="50" charset="-128"/>
                <a:ea typeface="Meiryo UI" pitchFamily="50" charset="-128"/>
                <a:cs typeface="Meiryo UI" pitchFamily="50" charset="-128"/>
              </a:rPr>
              <a:t>https://sciencebasedtargets.org/target-dashboard</a:t>
            </a:r>
            <a:r>
              <a:rPr lang="ja-JP" altLang="en-US" sz="1000" dirty="0">
                <a:solidFill>
                  <a:srgbClr val="000000"/>
                </a:solidFill>
                <a:latin typeface="Meiryo UI" pitchFamily="50" charset="-128"/>
                <a:ea typeface="Meiryo UI" pitchFamily="50" charset="-128"/>
                <a:cs typeface="Meiryo UI" pitchFamily="50" charset="-128"/>
              </a:rPr>
              <a:t>）より作成</a:t>
            </a:r>
            <a:endParaRPr lang="en-US" altLang="ja-JP" sz="1000" dirty="0">
              <a:solidFill>
                <a:srgbClr val="000000"/>
              </a:solidFill>
              <a:latin typeface="Meiryo UI" pitchFamily="50" charset="-128"/>
              <a:ea typeface="Meiryo UI" pitchFamily="50" charset="-128"/>
              <a:cs typeface="Meiryo UI" pitchFamily="50" charset="-128"/>
            </a:endParaRPr>
          </a:p>
          <a:p>
            <a:pPr defTabSz="844083" eaLnBrk="1" fontAlgn="auto" hangingPunct="1">
              <a:spcBef>
                <a:spcPts val="0"/>
              </a:spcBef>
              <a:spcAft>
                <a:spcPts val="0"/>
              </a:spcAft>
              <a:defRPr/>
            </a:pPr>
            <a:r>
              <a:rPr lang="en-US" altLang="ja-JP" sz="1000" dirty="0">
                <a:solidFill>
                  <a:srgbClr val="000000"/>
                </a:solidFill>
                <a:latin typeface="Meiryo UI" pitchFamily="50" charset="-128"/>
                <a:ea typeface="Meiryo UI" pitchFamily="50" charset="-128"/>
                <a:cs typeface="Meiryo UI" pitchFamily="50" charset="-128"/>
              </a:rPr>
              <a:t>※ </a:t>
            </a:r>
            <a:r>
              <a:rPr lang="ja-JP" altLang="en-US" sz="1000" dirty="0">
                <a:solidFill>
                  <a:srgbClr val="000000"/>
                </a:solidFill>
                <a:latin typeface="Meiryo UI" pitchFamily="50" charset="-128"/>
                <a:ea typeface="Meiryo UI" pitchFamily="50" charset="-128"/>
                <a:cs typeface="Meiryo UI" pitchFamily="50" charset="-128"/>
              </a:rPr>
              <a:t>ダッシュボードの仕様上、企業が既存の目標の更新等を行う場合、最新の目標のみが反映されるため、集計時点に応じて過去の数値には変動の可能性あり</a:t>
            </a:r>
            <a:endParaRPr lang="en-US" altLang="ja-JP" sz="1000" dirty="0">
              <a:solidFill>
                <a:srgbClr val="000000"/>
              </a:solidFill>
              <a:latin typeface="Meiryo UI" pitchFamily="50" charset="-128"/>
              <a:ea typeface="Meiryo UI" pitchFamily="50" charset="-128"/>
              <a:cs typeface="Meiryo UI" pitchFamily="50" charset="-128"/>
            </a:endParaRPr>
          </a:p>
          <a:p>
            <a:pPr defTabSz="844083" eaLnBrk="1" hangingPunct="1">
              <a:defRPr/>
            </a:pPr>
            <a:r>
              <a:rPr lang="en-US" altLang="ja-JP" sz="1000" dirty="0">
                <a:solidFill>
                  <a:srgbClr val="000000"/>
                </a:solidFill>
                <a:latin typeface="Meiryo UI" pitchFamily="50" charset="-128"/>
                <a:ea typeface="Meiryo UI" pitchFamily="50" charset="-128"/>
                <a:cs typeface="Meiryo UI" pitchFamily="50" charset="-128"/>
              </a:rPr>
              <a:t>※ </a:t>
            </a:r>
            <a:r>
              <a:rPr lang="ja-JP" altLang="en-US" sz="1000" dirty="0">
                <a:solidFill>
                  <a:srgbClr val="000000"/>
                </a:solidFill>
                <a:latin typeface="Meiryo UI" pitchFamily="50" charset="-128"/>
                <a:ea typeface="Meiryo UI" pitchFamily="50" charset="-128"/>
                <a:cs typeface="Meiryo UI" pitchFamily="50" charset="-128"/>
              </a:rPr>
              <a:t>グラフは中小企業向け</a:t>
            </a:r>
            <a:r>
              <a:rPr lang="en-US" altLang="ja-JP" sz="1000" dirty="0">
                <a:solidFill>
                  <a:srgbClr val="000000"/>
                </a:solidFill>
                <a:latin typeface="Meiryo UI" pitchFamily="50" charset="-128"/>
                <a:ea typeface="Meiryo UI" pitchFamily="50" charset="-128"/>
                <a:cs typeface="Meiryo UI" pitchFamily="50" charset="-128"/>
              </a:rPr>
              <a:t>SBT</a:t>
            </a:r>
            <a:r>
              <a:rPr lang="ja-JP" altLang="en-US" sz="1000" dirty="0">
                <a:solidFill>
                  <a:srgbClr val="000000"/>
                </a:solidFill>
                <a:latin typeface="Meiryo UI" pitchFamily="50" charset="-128"/>
                <a:ea typeface="Meiryo UI" pitchFamily="50" charset="-128"/>
                <a:cs typeface="Meiryo UI" pitchFamily="50" charset="-128"/>
              </a:rPr>
              <a:t>の認定取得数に加え、通常版</a:t>
            </a:r>
            <a:r>
              <a:rPr lang="en-US" altLang="ja-JP" sz="1000" dirty="0">
                <a:solidFill>
                  <a:srgbClr val="000000"/>
                </a:solidFill>
                <a:latin typeface="Meiryo UI" pitchFamily="50" charset="-128"/>
                <a:ea typeface="Meiryo UI" pitchFamily="50" charset="-128"/>
                <a:cs typeface="Meiryo UI" pitchFamily="50" charset="-128"/>
              </a:rPr>
              <a:t>SBT</a:t>
            </a:r>
            <a:r>
              <a:rPr lang="ja-JP" altLang="en-US" sz="1000" dirty="0">
                <a:solidFill>
                  <a:srgbClr val="000000"/>
                </a:solidFill>
                <a:latin typeface="Meiryo UI" pitchFamily="50" charset="-128"/>
                <a:ea typeface="Meiryo UI" pitchFamily="50" charset="-128"/>
                <a:cs typeface="Meiryo UI" pitchFamily="50" charset="-128"/>
              </a:rPr>
              <a:t>の認定を取得した中小企業の数も含む</a:t>
            </a:r>
            <a:endParaRPr lang="en-US" altLang="ja-JP" sz="1000" dirty="0">
              <a:solidFill>
                <a:srgbClr val="000000"/>
              </a:solidFill>
              <a:latin typeface="Meiryo UI" pitchFamily="50" charset="-128"/>
              <a:ea typeface="Meiryo UI" pitchFamily="50" charset="-128"/>
              <a:cs typeface="Meiryo UI" pitchFamily="50" charset="-128"/>
            </a:endParaRPr>
          </a:p>
        </p:txBody>
      </p:sp>
      <p:sp>
        <p:nvSpPr>
          <p:cNvPr id="15" name="二等辺三角形 14">
            <a:extLst>
              <a:ext uri="{FF2B5EF4-FFF2-40B4-BE49-F238E27FC236}">
                <a16:creationId xmlns:a16="http://schemas.microsoft.com/office/drawing/2014/main" id="{CEE8E30E-F43F-C6D3-6DDD-F1FD53D480EE}"/>
              </a:ext>
            </a:extLst>
          </p:cNvPr>
          <p:cNvSpPr/>
          <p:nvPr/>
        </p:nvSpPr>
        <p:spPr>
          <a:xfrm rot="10800000">
            <a:off x="577787" y="6106762"/>
            <a:ext cx="2856992" cy="22352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en-US" sz="1600">
              <a:solidFill>
                <a:schemeClr val="tx1"/>
              </a:solidFill>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C142EDAA-E883-4E0F-E16A-F97C2C595B05}"/>
              </a:ext>
            </a:extLst>
          </p:cNvPr>
          <p:cNvSpPr txBox="1"/>
          <p:nvPr/>
        </p:nvSpPr>
        <p:spPr>
          <a:xfrm>
            <a:off x="5298515" y="6452947"/>
            <a:ext cx="3979147" cy="538609"/>
          </a:xfrm>
          <a:prstGeom prst="rect">
            <a:avLst/>
          </a:prstGeom>
          <a:noFill/>
        </p:spPr>
        <p:txBody>
          <a:bodyPr wrap="square" rtlCol="0" anchor="ctr">
            <a:spAutoFit/>
          </a:bodyPr>
          <a:lstStyle/>
          <a:p>
            <a:pPr marL="285750" indent="-285750">
              <a:spcBef>
                <a:spcPts val="600"/>
              </a:spcBef>
              <a:buFont typeface="Wingdings" panose="05000000000000000000" pitchFamily="2" charset="2"/>
              <a:buChar char="ü"/>
            </a:pPr>
            <a:r>
              <a:rPr kumimoji="1" lang="ja-JP" altLang="en-US" sz="1200"/>
              <a:t>日本は中小企業</a:t>
            </a:r>
            <a:r>
              <a:rPr lang="ja-JP" altLang="en-US" sz="1200"/>
              <a:t>の認定取得数で</a:t>
            </a:r>
            <a:r>
              <a:rPr lang="ja-JP" altLang="en-US" sz="1200">
                <a:solidFill>
                  <a:srgbClr val="FF0000"/>
                </a:solidFill>
              </a:rPr>
              <a:t>世界</a:t>
            </a:r>
            <a:r>
              <a:rPr lang="en-US" altLang="ja-JP" sz="1200">
                <a:solidFill>
                  <a:srgbClr val="FF0000"/>
                </a:solidFill>
              </a:rPr>
              <a:t>1</a:t>
            </a:r>
            <a:r>
              <a:rPr lang="ja-JP" altLang="en-US" sz="1200">
                <a:solidFill>
                  <a:srgbClr val="FF0000"/>
                </a:solidFill>
              </a:rPr>
              <a:t>位</a:t>
            </a:r>
            <a:r>
              <a:rPr lang="ja-JP" altLang="en-US" sz="1200"/>
              <a:t>に位置付け</a:t>
            </a:r>
            <a:endParaRPr lang="en-US" altLang="ja-JP" sz="1200"/>
          </a:p>
          <a:p>
            <a:pPr marL="285750" indent="-285750">
              <a:spcBef>
                <a:spcPts val="600"/>
              </a:spcBef>
              <a:buFont typeface="Wingdings" panose="05000000000000000000" pitchFamily="2" charset="2"/>
              <a:buChar char="ü"/>
            </a:pPr>
            <a:r>
              <a:rPr kumimoji="1" lang="ja-JP" altLang="en-US" sz="1200"/>
              <a:t>認定取得企業数は世界</a:t>
            </a:r>
            <a:r>
              <a:rPr kumimoji="1" lang="en-US" altLang="ja-JP" sz="1200"/>
              <a:t>2</a:t>
            </a:r>
            <a:r>
              <a:rPr kumimoji="1" lang="ja-JP" altLang="en-US" sz="1200"/>
              <a:t>位のイギリスの約</a:t>
            </a:r>
            <a:r>
              <a:rPr kumimoji="1" lang="en-US" altLang="ja-JP" sz="1200"/>
              <a:t>1.5</a:t>
            </a:r>
            <a:r>
              <a:rPr kumimoji="1" lang="ja-JP" altLang="en-US" sz="1200"/>
              <a:t>倍に相当</a:t>
            </a:r>
            <a:endParaRPr kumimoji="1" lang="en-US" altLang="ja-JP" sz="1200"/>
          </a:p>
        </p:txBody>
      </p:sp>
      <p:sp>
        <p:nvSpPr>
          <p:cNvPr id="16" name="二等辺三角形 15">
            <a:extLst>
              <a:ext uri="{FF2B5EF4-FFF2-40B4-BE49-F238E27FC236}">
                <a16:creationId xmlns:a16="http://schemas.microsoft.com/office/drawing/2014/main" id="{967C09BC-06D6-6EE5-6B41-F1D2C51A767B}"/>
              </a:ext>
            </a:extLst>
          </p:cNvPr>
          <p:cNvSpPr/>
          <p:nvPr/>
        </p:nvSpPr>
        <p:spPr>
          <a:xfrm rot="10800000">
            <a:off x="5859592" y="6106762"/>
            <a:ext cx="2856992" cy="22352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en-US" sz="1600">
              <a:solidFill>
                <a:schemeClr val="tx1"/>
              </a:solidFill>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72C5775C-E5EC-205F-B6E7-86EA4C21C20A}"/>
              </a:ext>
            </a:extLst>
          </p:cNvPr>
          <p:cNvSpPr txBox="1">
            <a:spLocks noChangeArrowheads="1"/>
          </p:cNvSpPr>
          <p:nvPr/>
        </p:nvSpPr>
        <p:spPr bwMode="auto">
          <a:xfrm>
            <a:off x="161924" y="5739059"/>
            <a:ext cx="368871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a:solidFill>
                  <a:srgbClr val="000000"/>
                </a:solidFill>
                <a:latin typeface="Meiryo UI" pitchFamily="50" charset="-128"/>
                <a:ea typeface="Meiryo UI" pitchFamily="50" charset="-128"/>
                <a:cs typeface="Meiryo UI" pitchFamily="50" charset="-128"/>
              </a:rPr>
              <a:t>※2025</a:t>
            </a:r>
            <a:r>
              <a:rPr lang="ja-JP" altLang="en-US" sz="900">
                <a:solidFill>
                  <a:srgbClr val="000000"/>
                </a:solidFill>
                <a:latin typeface="Meiryo UI" pitchFamily="50" charset="-128"/>
                <a:ea typeface="Meiryo UI" pitchFamily="50" charset="-128"/>
                <a:cs typeface="Meiryo UI" pitchFamily="50" charset="-128"/>
              </a:rPr>
              <a:t>年のデータは</a:t>
            </a:r>
            <a:r>
              <a:rPr lang="en-US" altLang="ja-JP" sz="900">
                <a:solidFill>
                  <a:srgbClr val="000000"/>
                </a:solidFill>
                <a:latin typeface="Meiryo UI" pitchFamily="50" charset="-128"/>
                <a:ea typeface="Meiryo UI" pitchFamily="50" charset="-128"/>
                <a:cs typeface="Meiryo UI" pitchFamily="50" charset="-128"/>
              </a:rPr>
              <a:t>9</a:t>
            </a:r>
            <a:r>
              <a:rPr lang="ja-JP" altLang="en-US" sz="900">
                <a:solidFill>
                  <a:srgbClr val="000000"/>
                </a:solidFill>
                <a:latin typeface="Meiryo UI" pitchFamily="50" charset="-128"/>
                <a:ea typeface="Meiryo UI" pitchFamily="50" charset="-128"/>
                <a:cs typeface="Meiryo UI" pitchFamily="50" charset="-128"/>
              </a:rPr>
              <a:t>月末時点の増加数を累積したもの</a:t>
            </a:r>
            <a:endParaRPr lang="en-US" altLang="ja-JP" sz="900">
              <a:solidFill>
                <a:srgbClr val="000000"/>
              </a:solidFill>
              <a:latin typeface="Meiryo UI" pitchFamily="50" charset="-128"/>
              <a:ea typeface="Meiryo UI" pitchFamily="50" charset="-128"/>
              <a:cs typeface="Meiryo UI" pitchFamily="50" charset="-128"/>
            </a:endParaRPr>
          </a:p>
        </p:txBody>
      </p:sp>
      <p:sp>
        <p:nvSpPr>
          <p:cNvPr id="4" name="テキスト ボックス 3">
            <a:extLst>
              <a:ext uri="{FF2B5EF4-FFF2-40B4-BE49-F238E27FC236}">
                <a16:creationId xmlns:a16="http://schemas.microsoft.com/office/drawing/2014/main" id="{506A69D7-F9B0-310A-8A2F-6924487D2B38}"/>
              </a:ext>
            </a:extLst>
          </p:cNvPr>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8">
            <a:extLst>
              <a:ext uri="{FF2B5EF4-FFF2-40B4-BE49-F238E27FC236}">
                <a16:creationId xmlns:a16="http://schemas.microsoft.com/office/drawing/2014/main" id="{08F85298-BDA8-85A5-A151-D99EC9970EFD}"/>
              </a:ext>
            </a:extLst>
          </p:cNvPr>
          <p:cNvPicPr>
            <a:picLocks noChangeAspect="1"/>
          </p:cNvPicPr>
          <p:nvPr/>
        </p:nvPicPr>
        <p:blipFill>
          <a:blip r:embed="rId2"/>
          <a:stretch>
            <a:fillRect/>
          </a:stretch>
        </p:blipFill>
        <p:spPr>
          <a:xfrm>
            <a:off x="161924" y="1892961"/>
            <a:ext cx="3688400" cy="3773751"/>
          </a:xfrm>
          <a:prstGeom prst="rect">
            <a:avLst/>
          </a:prstGeom>
        </p:spPr>
      </p:pic>
      <p:pic>
        <p:nvPicPr>
          <p:cNvPr id="18" name="図 17">
            <a:extLst>
              <a:ext uri="{FF2B5EF4-FFF2-40B4-BE49-F238E27FC236}">
                <a16:creationId xmlns:a16="http://schemas.microsoft.com/office/drawing/2014/main" id="{C4D81D1F-C3E0-889E-35A8-75D7A93BEA88}"/>
              </a:ext>
            </a:extLst>
          </p:cNvPr>
          <p:cNvPicPr>
            <a:picLocks noChangeAspect="1"/>
          </p:cNvPicPr>
          <p:nvPr/>
        </p:nvPicPr>
        <p:blipFill>
          <a:blip r:embed="rId3"/>
          <a:stretch>
            <a:fillRect/>
          </a:stretch>
        </p:blipFill>
        <p:spPr>
          <a:xfrm>
            <a:off x="4047783" y="1892961"/>
            <a:ext cx="6480610" cy="3773751"/>
          </a:xfrm>
          <a:prstGeom prst="rect">
            <a:avLst/>
          </a:prstGeom>
        </p:spPr>
      </p:pic>
    </p:spTree>
    <p:extLst>
      <p:ext uri="{BB962C8B-B14F-4D97-AF65-F5344CB8AC3E}">
        <p14:creationId xmlns:p14="http://schemas.microsoft.com/office/powerpoint/2010/main" val="34883877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0015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D0C9C-6F0A-DA4C-E823-2974C87A137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98FFC90-7620-47BC-B685-DD6C09141BE9}"/>
              </a:ext>
            </a:extLst>
          </p:cNvPr>
          <p:cNvSpPr>
            <a:spLocks noGrp="1"/>
          </p:cNvSpPr>
          <p:nvPr>
            <p:ph type="title"/>
          </p:nvPr>
        </p:nvSpPr>
        <p:spPr/>
        <p:txBody>
          <a:bodyPr/>
          <a:lstStyle/>
          <a:p>
            <a:r>
              <a:rPr lang="en-US" altLang="ja-JP"/>
              <a:t>SBT</a:t>
            </a:r>
            <a:r>
              <a:rPr lang="ja-JP" altLang="en-US"/>
              <a:t>に取り組むメリット</a:t>
            </a:r>
            <a:endParaRPr kumimoji="1" lang="ja-JP" altLang="en-US"/>
          </a:p>
        </p:txBody>
      </p:sp>
      <p:sp>
        <p:nvSpPr>
          <p:cNvPr id="4" name="コンテンツ プレースホルダー 4">
            <a:extLst>
              <a:ext uri="{FF2B5EF4-FFF2-40B4-BE49-F238E27FC236}">
                <a16:creationId xmlns:a16="http://schemas.microsoft.com/office/drawing/2014/main" id="{5D555C90-E5C4-3AA8-412E-8B4F1ACC17F4}"/>
              </a:ext>
            </a:extLst>
          </p:cNvPr>
          <p:cNvSpPr>
            <a:spLocks noGrp="1"/>
          </p:cNvSpPr>
          <p:nvPr>
            <p:ph sz="quarter" idx="12"/>
          </p:nvPr>
        </p:nvSpPr>
        <p:spPr>
          <a:xfrm>
            <a:off x="161925" y="1110920"/>
            <a:ext cx="10367963" cy="881162"/>
          </a:xfrm>
        </p:spPr>
        <p:txBody>
          <a:bodyPr/>
          <a:lstStyle/>
          <a:p>
            <a:pPr marL="273050" indent="-273050"/>
            <a:r>
              <a:rPr lang="en-US" altLang="ja-JP"/>
              <a:t>SBTi</a:t>
            </a:r>
            <a:r>
              <a:rPr lang="ja-JP" altLang="en-US"/>
              <a:t>が</a:t>
            </a:r>
            <a:r>
              <a:rPr lang="en-US" altLang="ja-JP"/>
              <a:t>SBT</a:t>
            </a:r>
            <a:r>
              <a:rPr lang="ja-JP" altLang="en-US"/>
              <a:t>認定を取得している</a:t>
            </a:r>
            <a:r>
              <a:rPr lang="en-US" altLang="ja-JP"/>
              <a:t>171</a:t>
            </a:r>
            <a:r>
              <a:rPr lang="ja-JP" altLang="en-US"/>
              <a:t>社に対して実施したアンケートでは、回答者の</a:t>
            </a:r>
            <a:r>
              <a:rPr lang="en-US" altLang="ja-JP"/>
              <a:t>91%</a:t>
            </a:r>
            <a:r>
              <a:rPr lang="ja-JP" altLang="en-US"/>
              <a:t>が自組織全体に総合的にポジティブな影響をもたらしたと回答</a:t>
            </a:r>
            <a:endParaRPr lang="en-US" altLang="ja-JP"/>
          </a:p>
        </p:txBody>
      </p:sp>
      <p:sp>
        <p:nvSpPr>
          <p:cNvPr id="5" name="テキスト ボックス 11">
            <a:extLst>
              <a:ext uri="{FF2B5EF4-FFF2-40B4-BE49-F238E27FC236}">
                <a16:creationId xmlns:a16="http://schemas.microsoft.com/office/drawing/2014/main" id="{25E5564C-2534-0D41-FAC4-31259B6CB026}"/>
              </a:ext>
            </a:extLst>
          </p:cNvPr>
          <p:cNvSpPr txBox="1">
            <a:spLocks noChangeArrowheads="1"/>
          </p:cNvSpPr>
          <p:nvPr/>
        </p:nvSpPr>
        <p:spPr bwMode="auto">
          <a:xfrm>
            <a:off x="161925" y="7046916"/>
            <a:ext cx="9767109" cy="456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eaLnBrk="1" hangingPunct="1">
              <a:lnSpc>
                <a:spcPts val="1500"/>
              </a:lnSpc>
              <a:defRPr/>
            </a:pPr>
            <a:r>
              <a:rPr lang="en-US" altLang="ja-JP" sz="1050" b="0" dirty="0">
                <a:solidFill>
                  <a:srgbClr val="000000"/>
                </a:solidFill>
                <a:latin typeface="+mj-lt"/>
                <a:ea typeface="Meiryo UI" pitchFamily="50" charset="-128"/>
                <a:cs typeface="Meiryo UI" pitchFamily="50" charset="-128"/>
              </a:rPr>
              <a:t>[</a:t>
            </a:r>
            <a:r>
              <a:rPr lang="ja-JP" altLang="en-US" sz="1050" b="0" dirty="0">
                <a:solidFill>
                  <a:srgbClr val="000000"/>
                </a:solidFill>
                <a:latin typeface="+mj-lt"/>
                <a:ea typeface="Meiryo UI" pitchFamily="50" charset="-128"/>
                <a:cs typeface="Meiryo UI" pitchFamily="50" charset="-128"/>
              </a:rPr>
              <a:t>出所</a:t>
            </a:r>
            <a:r>
              <a:rPr lang="en-US" altLang="ja-JP" sz="1050" b="0" dirty="0">
                <a:solidFill>
                  <a:srgbClr val="000000"/>
                </a:solidFill>
                <a:latin typeface="+mj-lt"/>
                <a:ea typeface="Meiryo UI" pitchFamily="50" charset="-128"/>
                <a:cs typeface="Meiryo UI" pitchFamily="50" charset="-128"/>
              </a:rPr>
              <a:t>]</a:t>
            </a:r>
            <a:r>
              <a:rPr lang="en-US" altLang="ja-JP" sz="1050" dirty="0">
                <a:solidFill>
                  <a:srgbClr val="000000"/>
                </a:solidFill>
                <a:latin typeface="+mj-lt"/>
                <a:ea typeface="Meiryo UI" pitchFamily="50" charset="-128"/>
                <a:cs typeface="Meiryo UI" pitchFamily="50" charset="-128"/>
              </a:rPr>
              <a:t> SBTi</a:t>
            </a:r>
            <a:r>
              <a:rPr lang="ja-JP" altLang="en-US" sz="1050" dirty="0">
                <a:solidFill>
                  <a:srgbClr val="000000"/>
                </a:solidFill>
                <a:latin typeface="+mj-lt"/>
                <a:ea typeface="Meiryo UI" pitchFamily="50" charset="-128"/>
                <a:cs typeface="Meiryo UI" pitchFamily="50" charset="-128"/>
              </a:rPr>
              <a:t>レポート 「</a:t>
            </a:r>
            <a:r>
              <a:rPr lang="en-US" altLang="ja-JP" sz="1050" b="0" dirty="0">
                <a:solidFill>
                  <a:srgbClr val="000000"/>
                </a:solidFill>
                <a:latin typeface="+mj-lt"/>
                <a:ea typeface="Meiryo UI" pitchFamily="50" charset="-128"/>
                <a:cs typeface="Meiryo UI" pitchFamily="50" charset="-128"/>
              </a:rPr>
              <a:t>THE IMPACT OF SETTING SCIENCE-BASED TARGETS ON BUSINESSES</a:t>
            </a:r>
            <a:r>
              <a:rPr lang="ja-JP" altLang="en-US" sz="1050" b="0" dirty="0">
                <a:solidFill>
                  <a:srgbClr val="000000"/>
                </a:solidFill>
                <a:latin typeface="+mj-lt"/>
                <a:ea typeface="Meiryo UI" pitchFamily="50" charset="-128"/>
                <a:cs typeface="Meiryo UI" pitchFamily="50" charset="-128"/>
              </a:rPr>
              <a:t>」</a:t>
            </a:r>
            <a:endParaRPr lang="en-US" altLang="ja-JP" sz="1050" dirty="0">
              <a:solidFill>
                <a:srgbClr val="000000"/>
              </a:solidFill>
              <a:latin typeface="+mj-lt"/>
              <a:ea typeface="Meiryo UI" pitchFamily="50" charset="-128"/>
              <a:cs typeface="Meiryo UI" pitchFamily="50" charset="-128"/>
            </a:endParaRPr>
          </a:p>
          <a:p>
            <a:pPr lvl="0" eaLnBrk="1" hangingPunct="1">
              <a:lnSpc>
                <a:spcPts val="1500"/>
              </a:lnSpc>
              <a:defRPr/>
            </a:pPr>
            <a:r>
              <a:rPr lang="ja-JP" altLang="en-US" sz="1050" b="0" dirty="0">
                <a:solidFill>
                  <a:srgbClr val="000000"/>
                </a:solidFill>
                <a:latin typeface="+mj-lt"/>
                <a:ea typeface="Meiryo UI" pitchFamily="50" charset="-128"/>
                <a:cs typeface="Meiryo UI" pitchFamily="50" charset="-128"/>
              </a:rPr>
              <a:t>（</a:t>
            </a:r>
            <a:r>
              <a:rPr lang="en-US" altLang="ja-JP" sz="1050" b="0" dirty="0">
                <a:solidFill>
                  <a:srgbClr val="000000"/>
                </a:solidFill>
                <a:latin typeface="+mj-lt"/>
                <a:ea typeface="Meiryo UI" pitchFamily="50" charset="-128"/>
                <a:cs typeface="Meiryo UI" pitchFamily="50" charset="-128"/>
              </a:rPr>
              <a:t>https://files.sciencebasedtargets.org/production/files/The-Impact-of-Setting-SBTs.pdf</a:t>
            </a:r>
            <a:r>
              <a:rPr lang="ja-JP" altLang="en-US" sz="1050" b="0" dirty="0">
                <a:solidFill>
                  <a:srgbClr val="000000"/>
                </a:solidFill>
                <a:latin typeface="+mj-lt"/>
                <a:ea typeface="Meiryo UI" pitchFamily="50" charset="-128"/>
                <a:cs typeface="Meiryo UI" pitchFamily="50" charset="-128"/>
              </a:rPr>
              <a:t>）より作成</a:t>
            </a:r>
            <a:endParaRPr kumimoji="1" lang="en-US" altLang="ja-JP" sz="1050" b="0" i="0" u="none" strike="noStrike" kern="1200" cap="none" spc="0" normalizeH="0" baseline="0" noProof="0" dirty="0">
              <a:ln>
                <a:noFill/>
              </a:ln>
              <a:solidFill>
                <a:srgbClr val="000000"/>
              </a:solidFill>
              <a:effectLst/>
              <a:uLnTx/>
              <a:uFillTx/>
              <a:latin typeface="+mj-lt"/>
              <a:ea typeface="Meiryo UI" pitchFamily="50" charset="-128"/>
              <a:cs typeface="Meiryo UI" pitchFamily="50" charset="-128"/>
            </a:endParaRPr>
          </a:p>
        </p:txBody>
      </p:sp>
      <p:pic>
        <p:nvPicPr>
          <p:cNvPr id="6" name="図 5">
            <a:extLst>
              <a:ext uri="{FF2B5EF4-FFF2-40B4-BE49-F238E27FC236}">
                <a16:creationId xmlns:a16="http://schemas.microsoft.com/office/drawing/2014/main" id="{18B151AC-C76F-6F88-045B-13D7D3628B27}"/>
              </a:ext>
            </a:extLst>
          </p:cNvPr>
          <p:cNvPicPr>
            <a:picLocks noChangeAspect="1"/>
          </p:cNvPicPr>
          <p:nvPr/>
        </p:nvPicPr>
        <p:blipFill>
          <a:blip r:embed="rId3"/>
          <a:stretch/>
        </p:blipFill>
        <p:spPr>
          <a:xfrm>
            <a:off x="215727" y="3441036"/>
            <a:ext cx="2455016" cy="2767167"/>
          </a:xfrm>
          <a:prstGeom prst="rect">
            <a:avLst/>
          </a:prstGeom>
        </p:spPr>
      </p:pic>
      <p:graphicFrame>
        <p:nvGraphicFramePr>
          <p:cNvPr id="10" name="表 9">
            <a:extLst>
              <a:ext uri="{FF2B5EF4-FFF2-40B4-BE49-F238E27FC236}">
                <a16:creationId xmlns:a16="http://schemas.microsoft.com/office/drawing/2014/main" id="{8B78B743-4F4C-ABA2-F236-3695FF07EFE1}"/>
              </a:ext>
            </a:extLst>
          </p:cNvPr>
          <p:cNvGraphicFramePr>
            <a:graphicFrameLocks noGrp="1"/>
          </p:cNvGraphicFramePr>
          <p:nvPr>
            <p:extLst>
              <p:ext uri="{D42A27DB-BD31-4B8C-83A1-F6EECF244321}">
                <p14:modId xmlns:p14="http://schemas.microsoft.com/office/powerpoint/2010/main" val="1243584948"/>
              </p:ext>
            </p:extLst>
          </p:nvPr>
        </p:nvGraphicFramePr>
        <p:xfrm>
          <a:off x="2855684" y="2675960"/>
          <a:ext cx="7669924" cy="4297320"/>
        </p:xfrm>
        <a:graphic>
          <a:graphicData uri="http://schemas.openxmlformats.org/drawingml/2006/table">
            <a:tbl>
              <a:tblPr firstRow="1" bandRow="1">
                <a:tableStyleId>{5C22544A-7EE6-4342-B048-85BDC9FD1C3A}</a:tableStyleId>
              </a:tblPr>
              <a:tblGrid>
                <a:gridCol w="1567772">
                  <a:extLst>
                    <a:ext uri="{9D8B030D-6E8A-4147-A177-3AD203B41FA5}">
                      <a16:colId xmlns:a16="http://schemas.microsoft.com/office/drawing/2014/main" val="736595984"/>
                    </a:ext>
                  </a:extLst>
                </a:gridCol>
                <a:gridCol w="555756">
                  <a:extLst>
                    <a:ext uri="{9D8B030D-6E8A-4147-A177-3AD203B41FA5}">
                      <a16:colId xmlns:a16="http://schemas.microsoft.com/office/drawing/2014/main" val="3038011463"/>
                    </a:ext>
                  </a:extLst>
                </a:gridCol>
                <a:gridCol w="1549022">
                  <a:extLst>
                    <a:ext uri="{9D8B030D-6E8A-4147-A177-3AD203B41FA5}">
                      <a16:colId xmlns:a16="http://schemas.microsoft.com/office/drawing/2014/main" val="1795957689"/>
                    </a:ext>
                  </a:extLst>
                </a:gridCol>
                <a:gridCol w="472984">
                  <a:extLst>
                    <a:ext uri="{9D8B030D-6E8A-4147-A177-3AD203B41FA5}">
                      <a16:colId xmlns:a16="http://schemas.microsoft.com/office/drawing/2014/main" val="2998640880"/>
                    </a:ext>
                  </a:extLst>
                </a:gridCol>
                <a:gridCol w="1525373">
                  <a:extLst>
                    <a:ext uri="{9D8B030D-6E8A-4147-A177-3AD203B41FA5}">
                      <a16:colId xmlns:a16="http://schemas.microsoft.com/office/drawing/2014/main" val="3558960165"/>
                    </a:ext>
                  </a:extLst>
                </a:gridCol>
                <a:gridCol w="520282">
                  <a:extLst>
                    <a:ext uri="{9D8B030D-6E8A-4147-A177-3AD203B41FA5}">
                      <a16:colId xmlns:a16="http://schemas.microsoft.com/office/drawing/2014/main" val="2289312989"/>
                    </a:ext>
                  </a:extLst>
                </a:gridCol>
                <a:gridCol w="1478735">
                  <a:extLst>
                    <a:ext uri="{9D8B030D-6E8A-4147-A177-3AD203B41FA5}">
                      <a16:colId xmlns:a16="http://schemas.microsoft.com/office/drawing/2014/main" val="1081043799"/>
                    </a:ext>
                  </a:extLst>
                </a:gridCol>
              </a:tblGrid>
              <a:tr h="859464">
                <a:tc>
                  <a:txBody>
                    <a:bodyPr/>
                    <a:lstStyle/>
                    <a:p>
                      <a:r>
                        <a:rPr kumimoji="1" lang="ja-JP" altLang="en-US" sz="1200" b="0">
                          <a:solidFill>
                            <a:sysClr val="windowText" lastClr="000000"/>
                          </a:solidFill>
                        </a:rPr>
                        <a:t>戦略・競争力・規制対応力への影響</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kumimoji="1" lang="en-US" altLang="ja-JP" sz="1400">
                          <a:solidFill>
                            <a:schemeClr val="tx2"/>
                          </a:solidFill>
                        </a:rPr>
                        <a:t>74%</a:t>
                      </a:r>
                      <a:endParaRPr kumimoji="1" lang="ja-JP" altLang="en-US" sz="140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200" b="0">
                          <a:solidFill>
                            <a:sysClr val="windowText" lastClr="000000"/>
                          </a:solidFill>
                        </a:rPr>
                        <a:t>サプライチェーン及び顧客の要件との整合が進んだと回答</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1">
                          <a:solidFill>
                            <a:schemeClr val="tx2"/>
                          </a:solidFill>
                        </a:rPr>
                        <a:t>67%</a:t>
                      </a:r>
                      <a:endParaRPr kumimoji="1" lang="ja-JP" altLang="en-US" sz="1400" b="1">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200" b="0">
                          <a:solidFill>
                            <a:sysClr val="windowText" lastClr="000000"/>
                          </a:solidFill>
                        </a:rPr>
                        <a:t>同業他社と比較した自社の競争力にポジティブな影響があったと回答</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a:solidFill>
                            <a:schemeClr val="tx2"/>
                          </a:solidFill>
                        </a:rPr>
                        <a:t>72%</a:t>
                      </a:r>
                      <a:endParaRPr kumimoji="1" lang="ja-JP" altLang="en-US" sz="140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200" b="0">
                          <a:solidFill>
                            <a:sysClr val="windowText" lastClr="000000"/>
                          </a:solidFill>
                        </a:rPr>
                        <a:t>将来の規制変更に対する耐性が向上されたと回答</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19524368"/>
                  </a:ext>
                </a:extLst>
              </a:tr>
              <a:tr h="859464">
                <a:tc>
                  <a:txBody>
                    <a:bodyPr/>
                    <a:lstStyle/>
                    <a:p>
                      <a:r>
                        <a:rPr kumimoji="1" lang="ja-JP" altLang="en-US" sz="1200">
                          <a:solidFill>
                            <a:sysClr val="windowText" lastClr="000000"/>
                          </a:solidFill>
                        </a:rPr>
                        <a:t>レピュテーション及び投資家認識への最大のプラス効果</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kumimoji="1" lang="en-US" altLang="ja-JP" sz="1400" b="1">
                          <a:solidFill>
                            <a:schemeClr val="tx2"/>
                          </a:solidFill>
                        </a:rPr>
                        <a:t>95%</a:t>
                      </a:r>
                      <a:endParaRPr kumimoji="1" lang="ja-JP" altLang="en-US" sz="1400" b="1">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200" b="0">
                          <a:solidFill>
                            <a:sysClr val="windowText" lastClr="000000"/>
                          </a:solidFill>
                        </a:rPr>
                        <a:t>ポジティブなレピュテーション効果を報告</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1">
                          <a:solidFill>
                            <a:schemeClr val="tx2"/>
                          </a:solidFill>
                        </a:rPr>
                        <a:t>80%</a:t>
                      </a:r>
                      <a:endParaRPr kumimoji="1" lang="ja-JP" altLang="en-US" sz="1400" b="1">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200" b="0">
                          <a:solidFill>
                            <a:sysClr val="windowText" lastClr="000000"/>
                          </a:solidFill>
                        </a:rPr>
                        <a:t>目標設定により投資家からの評価及び関係性が強化されたと回答</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b="1">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kumimoji="1" lang="ja-JP" altLang="en-US" sz="120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2211763"/>
                  </a:ext>
                </a:extLst>
              </a:tr>
              <a:tr h="859464">
                <a:tc>
                  <a:txBody>
                    <a:bodyPr/>
                    <a:lstStyle/>
                    <a:p>
                      <a:r>
                        <a:rPr kumimoji="1" lang="ja-JP" altLang="en-US" sz="1200">
                          <a:solidFill>
                            <a:sysClr val="windowText" lastClr="000000"/>
                          </a:solidFill>
                        </a:rPr>
                        <a:t>信頼性及びステークホルダー関係への影響</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kumimoji="1" lang="en-US" altLang="ja-JP" sz="1400" b="1">
                          <a:solidFill>
                            <a:schemeClr val="tx2"/>
                          </a:solidFill>
                        </a:rPr>
                        <a:t>75%</a:t>
                      </a:r>
                      <a:endParaRPr kumimoji="1" lang="ja-JP" altLang="en-US" sz="1400" b="1">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200" b="0">
                          <a:solidFill>
                            <a:sysClr val="windowText" lastClr="000000"/>
                          </a:solidFill>
                        </a:rPr>
                        <a:t>属するセクターやより広範なビジネスエコシステムにおける信頼性の向上に寄与したと回答</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1">
                          <a:solidFill>
                            <a:schemeClr val="tx2"/>
                          </a:solidFill>
                        </a:rPr>
                        <a:t>69%</a:t>
                      </a:r>
                      <a:endParaRPr kumimoji="1" lang="ja-JP" altLang="en-US" sz="1400" b="1">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200" b="0">
                          <a:solidFill>
                            <a:sysClr val="windowText" lastClr="000000"/>
                          </a:solidFill>
                        </a:rPr>
                        <a:t>サプライヤーとしての評価改善があったと回答</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1">
                          <a:solidFill>
                            <a:schemeClr val="tx2"/>
                          </a:solidFill>
                        </a:rPr>
                        <a:t>67%</a:t>
                      </a:r>
                      <a:endParaRPr kumimoji="1" lang="ja-JP" altLang="en-US" sz="1400" b="1">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200">
                          <a:solidFill>
                            <a:sysClr val="windowText" lastClr="000000"/>
                          </a:solidFill>
                        </a:rPr>
                        <a:t>消費者からの認識及びブランド信頼性の向上があったと回答</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8557036"/>
                  </a:ext>
                </a:extLst>
              </a:tr>
              <a:tr h="859464">
                <a:tc>
                  <a:txBody>
                    <a:bodyPr/>
                    <a:lstStyle/>
                    <a:p>
                      <a:r>
                        <a:rPr kumimoji="1" lang="ja-JP" altLang="en-US" sz="1200">
                          <a:solidFill>
                            <a:sysClr val="windowText" lastClr="000000"/>
                          </a:solidFill>
                        </a:rPr>
                        <a:t>財務面の効果：短期的コストと長期的価値の対比</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kumimoji="1" lang="en-US" altLang="ja-JP" sz="1400" b="1">
                          <a:solidFill>
                            <a:schemeClr val="tx2"/>
                          </a:solidFill>
                        </a:rPr>
                        <a:t>76%</a:t>
                      </a:r>
                      <a:endParaRPr kumimoji="1" lang="ja-JP" altLang="en-US" sz="1400" b="1">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1200" b="0">
                          <a:solidFill>
                            <a:sysClr val="windowText" lastClr="000000"/>
                          </a:solidFill>
                        </a:rPr>
                        <a:t>SBT</a:t>
                      </a:r>
                      <a:r>
                        <a:rPr kumimoji="1" lang="ja-JP" altLang="en-US" sz="1200" b="0">
                          <a:solidFill>
                            <a:sysClr val="windowText" lastClr="000000"/>
                          </a:solidFill>
                        </a:rPr>
                        <a:t>設定により投資家の信頼が向上したと回答</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40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kumimoji="1" lang="ja-JP" altLang="en-US" sz="1400" b="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40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40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1311449"/>
                  </a:ext>
                </a:extLst>
              </a:tr>
              <a:tr h="859464">
                <a:tc>
                  <a:txBody>
                    <a:bodyPr/>
                    <a:lstStyle/>
                    <a:p>
                      <a:r>
                        <a:rPr kumimoji="1" lang="ja-JP" altLang="en-US" sz="1200">
                          <a:solidFill>
                            <a:sysClr val="windowText" lastClr="000000"/>
                          </a:solidFill>
                        </a:rPr>
                        <a:t>排出削減実績が示す総合的な便益</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kumimoji="1" lang="en-US" altLang="ja-JP" sz="1400" b="1">
                          <a:solidFill>
                            <a:schemeClr val="tx2"/>
                          </a:solidFill>
                        </a:rPr>
                        <a:t>90%</a:t>
                      </a:r>
                      <a:endParaRPr kumimoji="1" lang="ja-JP" altLang="en-US" sz="1400" b="1">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200" b="0">
                          <a:solidFill>
                            <a:sysClr val="windowText" lastClr="000000"/>
                          </a:solidFill>
                        </a:rPr>
                        <a:t>目標設定によって気候変動対策に対する自社の野心度が高まったと回答</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1">
                          <a:solidFill>
                            <a:schemeClr val="tx2"/>
                          </a:solidFill>
                        </a:rPr>
                        <a:t>86%</a:t>
                      </a:r>
                      <a:endParaRPr kumimoji="1" lang="ja-JP" altLang="en-US" sz="1400" b="1">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200" b="0">
                          <a:solidFill>
                            <a:sysClr val="windowText" lastClr="000000"/>
                          </a:solidFill>
                        </a:rPr>
                        <a:t>脱炭素化のスピードが向上したと回答</a:t>
                      </a:r>
                      <a:endParaRPr kumimoji="1" lang="en-US" altLang="ja-JP" sz="1200" b="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b="1">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40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3707608"/>
                  </a:ext>
                </a:extLst>
              </a:tr>
            </a:tbl>
          </a:graphicData>
        </a:graphic>
      </p:graphicFrame>
      <p:cxnSp>
        <p:nvCxnSpPr>
          <p:cNvPr id="7" name="直線コネクタ 6">
            <a:extLst>
              <a:ext uri="{FF2B5EF4-FFF2-40B4-BE49-F238E27FC236}">
                <a16:creationId xmlns:a16="http://schemas.microsoft.com/office/drawing/2014/main" id="{5642A5B8-2EA1-0514-A989-8A54545FA8DB}"/>
              </a:ext>
            </a:extLst>
          </p:cNvPr>
          <p:cNvCxnSpPr>
            <a:cxnSpLocks/>
          </p:cNvCxnSpPr>
          <p:nvPr/>
        </p:nvCxnSpPr>
        <p:spPr>
          <a:xfrm>
            <a:off x="2772638" y="2488068"/>
            <a:ext cx="770934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C2515EF0-D82A-1692-8FC6-5B05525C30A9}"/>
              </a:ext>
            </a:extLst>
          </p:cNvPr>
          <p:cNvSpPr txBox="1"/>
          <p:nvPr/>
        </p:nvSpPr>
        <p:spPr>
          <a:xfrm>
            <a:off x="3531722" y="2129425"/>
            <a:ext cx="6191172" cy="369332"/>
          </a:xfrm>
          <a:prstGeom prst="rect">
            <a:avLst/>
          </a:prstGeom>
          <a:noFill/>
        </p:spPr>
        <p:txBody>
          <a:bodyPr wrap="square" rtlCol="0">
            <a:spAutoFit/>
          </a:bodyPr>
          <a:lstStyle/>
          <a:p>
            <a:r>
              <a:rPr kumimoji="1" lang="en-US" altLang="ja-JP"/>
              <a:t>SBT</a:t>
            </a:r>
            <a:r>
              <a:rPr kumimoji="1" lang="ja-JP" altLang="en-US"/>
              <a:t>を取得した組織が感じている具体的な</a:t>
            </a:r>
            <a:r>
              <a:rPr kumimoji="1" lang="en-US" altLang="ja-JP"/>
              <a:t>SBT</a:t>
            </a:r>
            <a:r>
              <a:rPr kumimoji="1" lang="ja-JP" altLang="en-US"/>
              <a:t>認定取得のメリット</a:t>
            </a:r>
          </a:p>
        </p:txBody>
      </p:sp>
      <p:grpSp>
        <p:nvGrpSpPr>
          <p:cNvPr id="21" name="グループ化 20">
            <a:extLst>
              <a:ext uri="{FF2B5EF4-FFF2-40B4-BE49-F238E27FC236}">
                <a16:creationId xmlns:a16="http://schemas.microsoft.com/office/drawing/2014/main" id="{B0B4C17F-5E7F-9F89-0610-CDA3B2C6E03F}"/>
              </a:ext>
            </a:extLst>
          </p:cNvPr>
          <p:cNvGrpSpPr/>
          <p:nvPr/>
        </p:nvGrpSpPr>
        <p:grpSpPr>
          <a:xfrm>
            <a:off x="2772638" y="2675960"/>
            <a:ext cx="83045" cy="4258239"/>
            <a:chOff x="2893869" y="2675960"/>
            <a:chExt cx="83045" cy="4258239"/>
          </a:xfrm>
        </p:grpSpPr>
        <p:sp>
          <p:nvSpPr>
            <p:cNvPr id="11" name="正方形/長方形 10">
              <a:extLst>
                <a:ext uri="{FF2B5EF4-FFF2-40B4-BE49-F238E27FC236}">
                  <a16:creationId xmlns:a16="http://schemas.microsoft.com/office/drawing/2014/main" id="{4D9E0547-A50C-D1FE-8424-3059F0A5A55A}"/>
                </a:ext>
              </a:extLst>
            </p:cNvPr>
            <p:cNvSpPr/>
            <p:nvPr/>
          </p:nvSpPr>
          <p:spPr>
            <a:xfrm>
              <a:off x="2893870" y="2675960"/>
              <a:ext cx="83044" cy="82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265ADE32-674C-FFAE-76A0-62DD40D18A24}"/>
                </a:ext>
              </a:extLst>
            </p:cNvPr>
            <p:cNvSpPr/>
            <p:nvPr/>
          </p:nvSpPr>
          <p:spPr>
            <a:xfrm>
              <a:off x="2893869" y="6149974"/>
              <a:ext cx="83045" cy="78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C15D5868-6DBA-E370-A82D-71D2E68AAF0A}"/>
                </a:ext>
              </a:extLst>
            </p:cNvPr>
            <p:cNvSpPr/>
            <p:nvPr/>
          </p:nvSpPr>
          <p:spPr>
            <a:xfrm>
              <a:off x="2893870" y="3570396"/>
              <a:ext cx="83044" cy="7857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3219DBC4-15E9-BE80-3D81-AD8BA21AB2A8}"/>
                </a:ext>
              </a:extLst>
            </p:cNvPr>
            <p:cNvSpPr/>
            <p:nvPr/>
          </p:nvSpPr>
          <p:spPr>
            <a:xfrm>
              <a:off x="2893870" y="4431768"/>
              <a:ext cx="83044" cy="7857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4874E743-EE1A-6B57-A43B-0AEA57AE01FB}"/>
                </a:ext>
              </a:extLst>
            </p:cNvPr>
            <p:cNvSpPr/>
            <p:nvPr/>
          </p:nvSpPr>
          <p:spPr>
            <a:xfrm>
              <a:off x="2893870" y="5288195"/>
              <a:ext cx="83044" cy="7857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176878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a:t>SBT</a:t>
            </a:r>
            <a:r>
              <a:rPr lang="ja-JP" altLang="en-US"/>
              <a:t>に取り組むメリット</a:t>
            </a:r>
            <a:endParaRPr kumimoji="1" lang="ja-JP" altLang="en-US"/>
          </a:p>
        </p:txBody>
      </p:sp>
      <p:sp>
        <p:nvSpPr>
          <p:cNvPr id="7" name="テキスト ボックス 6"/>
          <p:cNvSpPr txBox="1"/>
          <p:nvPr/>
        </p:nvSpPr>
        <p:spPr>
          <a:xfrm>
            <a:off x="509385" y="4193336"/>
            <a:ext cx="9782175" cy="2592288"/>
          </a:xfrm>
          <a:prstGeom prst="rect">
            <a:avLst/>
          </a:prstGeom>
          <a:noFill/>
          <a:ln w="25400" cap="flat" cmpd="sng" algn="ctr">
            <a:noFill/>
            <a:prstDash val="solid"/>
          </a:ln>
          <a:effectLst/>
        </p:spPr>
        <p:txBody>
          <a:bodyPr anchor="t"/>
          <a:lstStyle/>
          <a:p>
            <a:pPr marL="342900" marR="0" lvl="0" indent="-342900" defTabSz="914400" eaLnBrk="1" fontAlgn="auto" latinLnBrk="0" hangingPunct="1">
              <a:lnSpc>
                <a:spcPct val="100000"/>
              </a:lnSpc>
              <a:spcBef>
                <a:spcPts val="0"/>
              </a:spcBef>
              <a:spcAft>
                <a:spcPts val="1200"/>
              </a:spcAft>
              <a:buClrTx/>
              <a:buSzTx/>
              <a:buFont typeface="Wingdings" panose="05000000000000000000" pitchFamily="2" charset="2"/>
              <a:buChar char="l"/>
              <a:tabLst/>
              <a:defRPr/>
            </a:pPr>
            <a:r>
              <a:rPr kumimoji="0" lang="ja-JP" altLang="en-US" sz="2400" b="0" i="0" u="none" strike="noStrike" kern="0" cap="none" spc="0" normalizeH="0" baseline="0" noProof="0">
                <a:ln>
                  <a:noFill/>
                </a:ln>
                <a:solidFill>
                  <a:prstClr val="black"/>
                </a:solidFill>
                <a:effectLst/>
                <a:uLnTx/>
                <a:uFillTx/>
                <a:latin typeface="Meiryo UI" panose="020B0604030504040204" pitchFamily="50" charset="-128"/>
                <a:ea typeface="Meiryo UI"/>
                <a:cs typeface="Meiryo UI" panose="020B0604030504040204" pitchFamily="50" charset="-128"/>
              </a:rPr>
              <a:t>企業が</a:t>
            </a:r>
            <a:r>
              <a:rPr kumimoji="0" lang="ja-JP" altLang="en-US" sz="2400" b="1" i="0" u="sng" strike="noStrike" kern="0" cap="none" spc="0" normalizeH="0" baseline="0" noProof="0">
                <a:ln>
                  <a:noFill/>
                </a:ln>
                <a:solidFill>
                  <a:prstClr val="black"/>
                </a:solidFill>
                <a:effectLst/>
                <a:uLnTx/>
                <a:uFillTx/>
                <a:latin typeface="Meiryo UI" panose="020B0604030504040204" pitchFamily="50" charset="-128"/>
                <a:ea typeface="Meiryo UI"/>
                <a:cs typeface="Meiryo UI" panose="020B0604030504040204" pitchFamily="50" charset="-128"/>
              </a:rPr>
              <a:t>①投資家、②顧客、③サプライヤー、④社員などのステークホルダー</a:t>
            </a:r>
            <a:r>
              <a:rPr kumimoji="0" lang="ja-JP" altLang="en-US" sz="2400" b="0" i="0" u="none" strike="noStrike" kern="0" cap="none" spc="0" normalizeH="0" baseline="0" noProof="0">
                <a:ln>
                  <a:noFill/>
                </a:ln>
                <a:solidFill>
                  <a:prstClr val="black"/>
                </a:solidFill>
                <a:effectLst/>
                <a:uLnTx/>
                <a:uFillTx/>
                <a:latin typeface="Meiryo UI" panose="020B0604030504040204" pitchFamily="50" charset="-128"/>
                <a:ea typeface="Meiryo UI"/>
                <a:cs typeface="Meiryo UI" panose="020B0604030504040204" pitchFamily="50" charset="-128"/>
              </a:rPr>
              <a:t>に対し、持続可能な企業とアピールすることで、</a:t>
            </a:r>
            <a:r>
              <a:rPr kumimoji="0" lang="ja-JP" altLang="en-US" sz="2400" b="0" i="0" u="none" strike="noStrike" kern="0" cap="none" spc="0" normalizeH="0" baseline="0" noProof="0">
                <a:ln>
                  <a:noFill/>
                </a:ln>
                <a:solidFill>
                  <a:srgbClr val="FF0000"/>
                </a:solidFill>
                <a:effectLst/>
                <a:uLnTx/>
                <a:uFillTx/>
                <a:latin typeface="Meiryo UI" panose="020B0604030504040204" pitchFamily="50" charset="-128"/>
                <a:ea typeface="Meiryo UI"/>
                <a:cs typeface="Meiryo UI" panose="020B0604030504040204" pitchFamily="50" charset="-128"/>
              </a:rPr>
              <a:t>評価向上やリスクの低減、　　機会の獲得といったメリットにつなげられる。</a:t>
            </a:r>
            <a:endParaRPr kumimoji="0" lang="en-US" altLang="ja-JP" sz="2400" b="0" i="0" u="none" strike="noStrike" kern="0" cap="none" spc="0" normalizeH="0" baseline="0" noProof="0">
              <a:ln>
                <a:noFill/>
              </a:ln>
              <a:solidFill>
                <a:srgbClr val="FF0000"/>
              </a:solidFill>
              <a:effectLst/>
              <a:uLnTx/>
              <a:uFillTx/>
              <a:latin typeface="Meiryo UI" panose="020B0604030504040204" pitchFamily="50" charset="-128"/>
              <a:ea typeface="Meiryo UI"/>
              <a:cs typeface="Meiryo UI" panose="020B0604030504040204" pitchFamily="50" charset="-128"/>
            </a:endParaRPr>
          </a:p>
          <a:p>
            <a:pPr marL="342900" marR="0" lvl="0" indent="-342900" defTabSz="914400" eaLnBrk="1" fontAlgn="auto" latinLnBrk="0" hangingPunct="1">
              <a:lnSpc>
                <a:spcPct val="100000"/>
              </a:lnSpc>
              <a:spcBef>
                <a:spcPts val="0"/>
              </a:spcBef>
              <a:spcAft>
                <a:spcPts val="1200"/>
              </a:spcAft>
              <a:buClrTx/>
              <a:buSzTx/>
              <a:buFont typeface="Wingdings" panose="05000000000000000000" pitchFamily="2" charset="2"/>
              <a:buChar char="l"/>
              <a:tabLst/>
              <a:defRPr/>
            </a:pPr>
            <a:r>
              <a:rPr kumimoji="0" lang="en-US" altLang="ja-JP" sz="2400" b="0" i="0" u="none" strike="noStrike" kern="0" cap="none" spc="0" normalizeH="0" baseline="0" noProof="0">
                <a:ln>
                  <a:noFill/>
                </a:ln>
                <a:solidFill>
                  <a:prstClr val="black"/>
                </a:solidFill>
                <a:effectLst/>
                <a:uLnTx/>
                <a:uFillTx/>
                <a:latin typeface="Meiryo UI" panose="020B0604030504040204" pitchFamily="50" charset="-128"/>
                <a:ea typeface="Meiryo UI"/>
                <a:cs typeface="Meiryo UI" panose="020B0604030504040204" pitchFamily="50" charset="-128"/>
              </a:rPr>
              <a:t>SBT</a:t>
            </a:r>
            <a:r>
              <a:rPr kumimoji="0" lang="ja-JP" altLang="en-US" sz="2400" b="0" i="0" u="none" strike="noStrike" kern="0" cap="none" spc="0" normalizeH="0" baseline="0" noProof="0">
                <a:ln>
                  <a:noFill/>
                </a:ln>
                <a:solidFill>
                  <a:prstClr val="black"/>
                </a:solidFill>
                <a:effectLst/>
                <a:uLnTx/>
                <a:uFillTx/>
                <a:latin typeface="Meiryo UI" panose="020B0604030504040204" pitchFamily="50" charset="-128"/>
                <a:ea typeface="Meiryo UI"/>
                <a:cs typeface="Meiryo UI" panose="020B0604030504040204" pitchFamily="50" charset="-128"/>
              </a:rPr>
              <a:t>は、気候科学に基づく「共通基準」で評価・認定された目標であるため、</a:t>
            </a:r>
            <a:r>
              <a:rPr kumimoji="0" lang="ja-JP" altLang="en-US" sz="2400" b="0" i="0" u="none" strike="noStrike" kern="0" cap="none" spc="0" normalizeH="0" baseline="0" noProof="0">
                <a:ln>
                  <a:noFill/>
                </a:ln>
                <a:solidFill>
                  <a:srgbClr val="FF0000"/>
                </a:solidFill>
                <a:effectLst/>
                <a:uLnTx/>
                <a:uFillTx/>
                <a:latin typeface="Meiryo UI" panose="020B0604030504040204" pitchFamily="50" charset="-128"/>
                <a:ea typeface="Meiryo UI"/>
                <a:cs typeface="Meiryo UI" panose="020B0604030504040204" pitchFamily="50" charset="-128"/>
              </a:rPr>
              <a:t>「パリ協定」に整合していることが分かり易い。</a:t>
            </a:r>
            <a:endParaRPr kumimoji="0" lang="en-US" altLang="ja-JP" sz="2400" b="0" i="0" u="none" strike="noStrike" kern="0" cap="none" spc="0" normalizeH="0" baseline="0" noProof="0">
              <a:ln>
                <a:noFill/>
              </a:ln>
              <a:solidFill>
                <a:srgbClr val="FF0000"/>
              </a:solidFill>
              <a:effectLst/>
              <a:uLnTx/>
              <a:uFillTx/>
              <a:latin typeface="Meiryo UI" panose="020B0604030504040204" pitchFamily="50" charset="-128"/>
              <a:ea typeface="Meiryo UI"/>
              <a:cs typeface="Meiryo UI" panose="020B0604030504040204" pitchFamily="50" charset="-128"/>
            </a:endParaRPr>
          </a:p>
        </p:txBody>
      </p:sp>
      <p:sp>
        <p:nvSpPr>
          <p:cNvPr id="9" name="角丸四角形 8"/>
          <p:cNvSpPr/>
          <p:nvPr/>
        </p:nvSpPr>
        <p:spPr bwMode="auto">
          <a:xfrm>
            <a:off x="683948" y="6556565"/>
            <a:ext cx="9433048" cy="458119"/>
          </a:xfrm>
          <a:prstGeom prst="roundRect">
            <a:avLst/>
          </a:prstGeom>
          <a:solidFill>
            <a:sysClr val="window" lastClr="FFFFFF"/>
          </a:solidFill>
          <a:ln w="9525" cap="flat" cmpd="sng" algn="ctr">
            <a:solidFill>
              <a:sysClr val="windowText" lastClr="00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2000" b="0" i="0" u="none" strike="noStrike" kern="0" cap="none" spc="0" normalizeH="0" baseline="0" noProof="0">
                <a:ln>
                  <a:noFill/>
                </a:ln>
                <a:solidFill>
                  <a:prstClr val="black"/>
                </a:solidFill>
                <a:effectLst/>
                <a:uLnTx/>
                <a:uFillTx/>
                <a:latin typeface="Meiryo UI"/>
              </a:rPr>
              <a:t>以降、ステークホルダー別にメリットをみていく</a:t>
            </a:r>
          </a:p>
        </p:txBody>
      </p:sp>
      <p:sp>
        <p:nvSpPr>
          <p:cNvPr id="3" name="四角形: 角を丸くする 2">
            <a:extLst>
              <a:ext uri="{FF2B5EF4-FFF2-40B4-BE49-F238E27FC236}">
                <a16:creationId xmlns:a16="http://schemas.microsoft.com/office/drawing/2014/main" id="{43C94D8B-8A60-5FFD-CF7A-5DF5DF81247F}"/>
              </a:ext>
            </a:extLst>
          </p:cNvPr>
          <p:cNvSpPr/>
          <p:nvPr/>
        </p:nvSpPr>
        <p:spPr>
          <a:xfrm>
            <a:off x="311842" y="1513114"/>
            <a:ext cx="10068128" cy="2451162"/>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spcBef>
                <a:spcPct val="0"/>
              </a:spcBef>
              <a:spcAft>
                <a:spcPct val="0"/>
              </a:spcAft>
            </a:pPr>
            <a:r>
              <a:rPr lang="en-US" altLang="ja-JP" sz="3600" b="1">
                <a:solidFill>
                  <a:srgbClr val="FF0000"/>
                </a:solidFill>
                <a:latin typeface="+mj-lt"/>
                <a:cs typeface="Meiryo UI" panose="020B0604030504040204" pitchFamily="50" charset="-128"/>
              </a:rPr>
              <a:t>SBT</a:t>
            </a:r>
            <a:r>
              <a:rPr lang="ja-JP" altLang="en-US" sz="3600" b="1">
                <a:solidFill>
                  <a:srgbClr val="FF0000"/>
                </a:solidFill>
                <a:latin typeface="+mj-lt"/>
                <a:cs typeface="Meiryo UI" panose="020B0604030504040204" pitchFamily="50" charset="-128"/>
              </a:rPr>
              <a:t>はパリ協定に整合する持続可能な企業であることをステークホルダーに対して</a:t>
            </a:r>
            <a:endParaRPr lang="en-US" altLang="ja-JP" sz="3600" b="1">
              <a:solidFill>
                <a:srgbClr val="FF0000"/>
              </a:solidFill>
              <a:latin typeface="+mj-lt"/>
              <a:cs typeface="Meiryo UI" panose="020B0604030504040204" pitchFamily="50" charset="-128"/>
            </a:endParaRPr>
          </a:p>
          <a:p>
            <a:pPr algn="ctr" fontAlgn="base">
              <a:spcBef>
                <a:spcPct val="0"/>
              </a:spcBef>
              <a:spcAft>
                <a:spcPct val="0"/>
              </a:spcAft>
            </a:pPr>
            <a:r>
              <a:rPr lang="ja-JP" altLang="en-US" sz="3600" b="1">
                <a:solidFill>
                  <a:srgbClr val="FF0000"/>
                </a:solidFill>
                <a:latin typeface="+mj-lt"/>
                <a:cs typeface="Meiryo UI" panose="020B0604030504040204" pitchFamily="50" charset="-128"/>
              </a:rPr>
              <a:t>分かり易くアピールできる！！</a:t>
            </a:r>
          </a:p>
        </p:txBody>
      </p:sp>
    </p:spTree>
    <p:extLst>
      <p:ext uri="{BB962C8B-B14F-4D97-AF65-F5344CB8AC3E}">
        <p14:creationId xmlns:p14="http://schemas.microsoft.com/office/powerpoint/2010/main" val="4108935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①対投資家へのメリット</a:t>
            </a:r>
          </a:p>
        </p:txBody>
      </p:sp>
      <p:sp>
        <p:nvSpPr>
          <p:cNvPr id="6" name="タイトル 1"/>
          <p:cNvSpPr txBox="1">
            <a:spLocks/>
          </p:cNvSpPr>
          <p:nvPr/>
        </p:nvSpPr>
        <p:spPr bwMode="auto">
          <a:xfrm>
            <a:off x="305906" y="1480753"/>
            <a:ext cx="10080000"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kumimoji="1" sz="4000" b="1" cap="all">
                <a:solidFill>
                  <a:srgbClr val="140078"/>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2pPr>
            <a:lvl3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3pPr>
            <a:lvl4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4pPr>
            <a:lvl5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5pPr>
            <a:lvl6pPr marL="4572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6pPr>
            <a:lvl7pPr marL="9144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7pPr>
            <a:lvl8pPr marL="13716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8pPr>
            <a:lvl9pPr marL="18288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9pPr>
          </a:lstStyle>
          <a:p>
            <a:pPr marL="360363"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0" cap="all" spc="0" normalizeH="0" baseline="0" noProof="0">
                <a:ln>
                  <a:noFill/>
                </a:ln>
                <a:solidFill>
                  <a:srgbClr val="140078"/>
                </a:solidFill>
                <a:effectLst/>
                <a:uLnTx/>
                <a:uFillTx/>
                <a:latin typeface="Meiryo UI" panose="020B0604030504040204" pitchFamily="50" charset="-128"/>
                <a:ea typeface="Meiryo UI" panose="020B0604030504040204" pitchFamily="50" charset="-128"/>
              </a:rPr>
              <a:t>年金基金等の機関投資家は、中長期的な</a:t>
            </a:r>
            <a:br>
              <a:rPr kumimoji="1" lang="en-US" altLang="ja-JP" sz="3600" b="0" i="0" u="none" strike="noStrike" kern="0" cap="all" spc="0" normalizeH="0" baseline="0" noProof="0">
                <a:ln>
                  <a:noFill/>
                </a:ln>
                <a:solidFill>
                  <a:srgbClr val="140078"/>
                </a:solidFill>
                <a:effectLst/>
                <a:uLnTx/>
                <a:uFillTx/>
                <a:latin typeface="Meiryo UI" panose="020B0604030504040204" pitchFamily="50" charset="-128"/>
                <a:ea typeface="Meiryo UI" panose="020B0604030504040204" pitchFamily="50" charset="-128"/>
              </a:rPr>
            </a:br>
            <a:r>
              <a:rPr kumimoji="1" lang="ja-JP" altLang="en-US" sz="3600" b="0" i="0" u="none" strike="noStrike" kern="0" cap="all" spc="0" normalizeH="0" baseline="0" noProof="0">
                <a:ln>
                  <a:noFill/>
                </a:ln>
                <a:solidFill>
                  <a:srgbClr val="140078"/>
                </a:solidFill>
                <a:effectLst/>
                <a:uLnTx/>
                <a:uFillTx/>
                <a:latin typeface="Meiryo UI" panose="020B0604030504040204" pitchFamily="50" charset="-128"/>
                <a:ea typeface="Meiryo UI" panose="020B0604030504040204" pitchFamily="50" charset="-128"/>
              </a:rPr>
              <a:t>リターンを得るために、企業の持続可能性を評価する</a:t>
            </a:r>
            <a:endParaRPr kumimoji="1" lang="en-US" altLang="ja-JP" sz="3600" b="0" i="0" u="none" strike="noStrike" kern="0" cap="all" spc="0" normalizeH="0" baseline="0" noProof="0">
              <a:ln>
                <a:noFill/>
              </a:ln>
              <a:solidFill>
                <a:srgbClr val="140078"/>
              </a:solidFill>
              <a:effectLst/>
              <a:uLnTx/>
              <a:uFillTx/>
              <a:latin typeface="Meiryo UI" panose="020B0604030504040204" pitchFamily="50" charset="-128"/>
              <a:ea typeface="Meiryo UI" panose="020B0604030504040204" pitchFamily="50" charset="-128"/>
            </a:endParaRPr>
          </a:p>
          <a:p>
            <a:pPr marL="8890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3600" b="0" i="0" u="none" strike="noStrike" kern="0" cap="all" spc="0" normalizeH="0" baseline="0" noProof="0">
              <a:ln>
                <a:noFill/>
              </a:ln>
              <a:solidFill>
                <a:srgbClr val="FF0000"/>
              </a:solidFill>
              <a:effectLst/>
              <a:uLnTx/>
              <a:uFillTx/>
              <a:latin typeface="Meiryo UI" panose="020B0604030504040204" pitchFamily="50" charset="-128"/>
              <a:ea typeface="Meiryo UI" panose="020B0604030504040204" pitchFamily="50" charset="-128"/>
            </a:endParaRPr>
          </a:p>
          <a:p>
            <a:pPr marL="8890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3600" b="0" i="0" u="none" strike="noStrike" kern="0" cap="all" spc="0" normalizeH="0" baseline="0" noProof="0">
              <a:ln>
                <a:noFill/>
              </a:ln>
              <a:solidFill>
                <a:srgbClr val="FF0000"/>
              </a:solidFill>
              <a:effectLst/>
              <a:uLnTx/>
              <a:uFillTx/>
              <a:latin typeface="Meiryo UI" panose="020B0604030504040204" pitchFamily="50" charset="-128"/>
              <a:ea typeface="Meiryo UI" panose="020B0604030504040204" pitchFamily="50" charset="-128"/>
            </a:endParaRPr>
          </a:p>
          <a:p>
            <a:pPr marL="358775" marR="0" lvl="0" indent="-3175" algn="l" defTabSz="914400" rtl="0" eaLnBrk="0" fontAlgn="base" latinLnBrk="0" hangingPunct="0">
              <a:lnSpc>
                <a:spcPct val="100000"/>
              </a:lnSpc>
              <a:spcBef>
                <a:spcPct val="0"/>
              </a:spcBef>
              <a:spcAft>
                <a:spcPct val="0"/>
              </a:spcAft>
              <a:buClrTx/>
              <a:buSzTx/>
              <a:buFontTx/>
              <a:buNone/>
              <a:tabLst/>
              <a:defRPr/>
            </a:pPr>
            <a:r>
              <a:rPr kumimoji="1" lang="en-US" altLang="ja-JP" sz="3600" b="1" i="0" u="none" strike="noStrike" kern="0" cap="all" spc="0" normalizeH="0" baseline="0" noProof="0">
                <a:ln>
                  <a:noFill/>
                </a:ln>
                <a:solidFill>
                  <a:srgbClr val="FF0000"/>
                </a:solidFill>
                <a:effectLst/>
                <a:uLnTx/>
                <a:uFillTx/>
                <a:latin typeface="Meiryo UI" panose="020B0604030504040204" pitchFamily="50" charset="-128"/>
                <a:ea typeface="Meiryo UI" panose="020B0604030504040204" pitchFamily="50" charset="-128"/>
              </a:rPr>
              <a:t>SBT</a:t>
            </a:r>
            <a:r>
              <a:rPr kumimoji="1" lang="ja-JP" altLang="en-US" sz="3600" b="1" i="0" u="none" strike="noStrike" kern="0" cap="all" spc="0" normalizeH="0" baseline="0" noProof="0">
                <a:ln>
                  <a:noFill/>
                </a:ln>
                <a:solidFill>
                  <a:srgbClr val="FF0000"/>
                </a:solidFill>
                <a:effectLst/>
                <a:uLnTx/>
                <a:uFillTx/>
                <a:latin typeface="Meiryo UI" panose="020B0604030504040204" pitchFamily="50" charset="-128"/>
                <a:ea typeface="Meiryo UI" panose="020B0604030504040204" pitchFamily="50" charset="-128"/>
              </a:rPr>
              <a:t>設定は持続可能性をアピールでき、</a:t>
            </a:r>
            <a:r>
              <a:rPr kumimoji="1" lang="en-US" altLang="ja-JP" sz="3600" b="1" i="0" u="none" strike="noStrike" kern="0" cap="all" spc="0" normalizeH="0" baseline="0" noProof="0">
                <a:ln>
                  <a:noFill/>
                </a:ln>
                <a:solidFill>
                  <a:srgbClr val="FF0000"/>
                </a:solidFill>
                <a:effectLst/>
                <a:uLnTx/>
                <a:uFillTx/>
                <a:latin typeface="Meiryo UI" panose="020B0604030504040204" pitchFamily="50" charset="-128"/>
                <a:ea typeface="Meiryo UI" panose="020B0604030504040204" pitchFamily="50" charset="-128"/>
              </a:rPr>
              <a:t>CDP</a:t>
            </a:r>
            <a:r>
              <a:rPr kumimoji="1" lang="ja-JP" altLang="en-US" sz="3600" b="1" i="0" u="none" strike="noStrike" kern="0" cap="all" spc="0" normalizeH="0" baseline="0" noProof="0">
                <a:ln>
                  <a:noFill/>
                </a:ln>
                <a:solidFill>
                  <a:srgbClr val="FF0000"/>
                </a:solidFill>
                <a:effectLst/>
                <a:uLnTx/>
                <a:uFillTx/>
                <a:latin typeface="Meiryo UI" panose="020B0604030504040204" pitchFamily="50" charset="-128"/>
                <a:ea typeface="Meiryo UI" panose="020B0604030504040204" pitchFamily="50" charset="-128"/>
              </a:rPr>
              <a:t>の</a:t>
            </a:r>
            <a:br>
              <a:rPr kumimoji="1" lang="en-US" altLang="ja-JP" sz="3600" b="1" i="0" u="none" strike="noStrike" kern="0" cap="all" spc="0" normalizeH="0" baseline="0" noProof="0">
                <a:ln>
                  <a:noFill/>
                </a:ln>
                <a:solidFill>
                  <a:srgbClr val="FF0000"/>
                </a:solidFill>
                <a:effectLst/>
                <a:uLnTx/>
                <a:uFillTx/>
                <a:latin typeface="Meiryo UI" panose="020B0604030504040204" pitchFamily="50" charset="-128"/>
                <a:ea typeface="Meiryo UI" panose="020B0604030504040204" pitchFamily="50" charset="-128"/>
              </a:rPr>
            </a:br>
            <a:r>
              <a:rPr kumimoji="1" lang="ja-JP" altLang="en-US" sz="3600" b="1" i="0" u="none" strike="noStrike" kern="0" cap="all" spc="0" normalizeH="0" baseline="0" noProof="0">
                <a:ln>
                  <a:noFill/>
                </a:ln>
                <a:solidFill>
                  <a:srgbClr val="FF0000"/>
                </a:solidFill>
                <a:effectLst/>
                <a:uLnTx/>
                <a:uFillTx/>
                <a:latin typeface="Meiryo UI" panose="020B0604030504040204" pitchFamily="50" charset="-128"/>
                <a:ea typeface="Meiryo UI" panose="020B0604030504040204" pitchFamily="50" charset="-128"/>
              </a:rPr>
              <a:t>採点等において評価されるため、投資家からの</a:t>
            </a:r>
            <a:r>
              <a:rPr kumimoji="1" lang="en-US" altLang="ja-JP" sz="3600" b="1" i="0" u="none" strike="noStrike" kern="0" cap="all" spc="0" normalizeH="0" baseline="0" noProof="0">
                <a:ln>
                  <a:noFill/>
                </a:ln>
                <a:solidFill>
                  <a:srgbClr val="FF0000"/>
                </a:solidFill>
                <a:effectLst/>
                <a:uLnTx/>
                <a:uFillTx/>
                <a:latin typeface="Meiryo UI" panose="020B0604030504040204" pitchFamily="50" charset="-128"/>
                <a:ea typeface="Meiryo UI" panose="020B0604030504040204" pitchFamily="50" charset="-128"/>
              </a:rPr>
              <a:t>ESG</a:t>
            </a:r>
            <a:r>
              <a:rPr kumimoji="1" lang="ja-JP" altLang="en-US" sz="3600" b="1" i="0" u="none" strike="noStrike" kern="0" cap="all" spc="0" normalizeH="0" baseline="0" noProof="0">
                <a:ln>
                  <a:noFill/>
                </a:ln>
                <a:solidFill>
                  <a:srgbClr val="FF0000"/>
                </a:solidFill>
                <a:effectLst/>
                <a:uLnTx/>
                <a:uFillTx/>
                <a:latin typeface="Meiryo UI" panose="020B0604030504040204" pitchFamily="50" charset="-128"/>
                <a:ea typeface="Meiryo UI" panose="020B0604030504040204" pitchFamily="50" charset="-128"/>
              </a:rPr>
              <a:t>投資の呼び込みに役立つ</a:t>
            </a:r>
            <a:endParaRPr kumimoji="1" lang="en-US" altLang="ja-JP" sz="3600" b="1" i="0" u="none" strike="noStrike" kern="0" cap="all" spc="0" normalizeH="0" baseline="0" noProof="0">
              <a:ln>
                <a:noFill/>
              </a:ln>
              <a:solidFill>
                <a:srgbClr val="FF0000"/>
              </a:solidFill>
              <a:effectLst/>
              <a:uLnTx/>
              <a:uFillTx/>
              <a:latin typeface="Meiryo UI" panose="020B0604030504040204" pitchFamily="50" charset="-128"/>
              <a:ea typeface="Meiryo UI" panose="020B0604030504040204" pitchFamily="50" charset="-128"/>
            </a:endParaRPr>
          </a:p>
        </p:txBody>
      </p:sp>
      <p:sp>
        <p:nvSpPr>
          <p:cNvPr id="3" name="AutoShape 15">
            <a:extLst>
              <a:ext uri="{FF2B5EF4-FFF2-40B4-BE49-F238E27FC236}">
                <a16:creationId xmlns:a16="http://schemas.microsoft.com/office/drawing/2014/main" id="{2F0DCAAE-FA2D-C51C-62AE-20D95FEDDB5B}"/>
              </a:ext>
            </a:extLst>
          </p:cNvPr>
          <p:cNvSpPr>
            <a:spLocks noChangeArrowheads="1"/>
          </p:cNvSpPr>
          <p:nvPr/>
        </p:nvSpPr>
        <p:spPr bwMode="auto">
          <a:xfrm rot="10800000">
            <a:off x="3761076" y="3776458"/>
            <a:ext cx="3169662" cy="274961"/>
          </a:xfrm>
          <a:prstGeom prst="triangle">
            <a:avLst>
              <a:gd name="adj" fmla="val 50000"/>
            </a:avLst>
          </a:prstGeom>
          <a:solidFill>
            <a:schemeClr val="tx2"/>
          </a:solidFill>
          <a:ln w="9525" cap="flat" cmpd="sng" algn="ctr">
            <a:noFill/>
            <a:prstDash val="solid"/>
            <a:headEnd/>
            <a:tailEnd/>
          </a:ln>
          <a:effectLst>
            <a:outerShdw blurRad="40000" dist="20000" dir="5400000" rotWithShape="0">
              <a:srgbClr val="000000">
                <a:alpha val="38000"/>
              </a:srgbClr>
            </a:outerShdw>
          </a:effectLst>
        </p:spPr>
        <p:txBody>
          <a:bodyPr wrap="none" lIns="86210" tIns="43105" rIns="86210" bIns="43105" anchor="ctr"/>
          <a:lstStyle>
            <a:lvl1pPr algn="l" eaLnBrk="0" hangingPunct="0">
              <a:lnSpc>
                <a:spcPct val="110000"/>
              </a:lnSpc>
              <a:spcBef>
                <a:spcPct val="20000"/>
              </a:spcBef>
              <a:buClr>
                <a:srgbClr val="140078"/>
              </a:buClr>
              <a:buFont typeface="Wingdings" pitchFamily="2" charset="2"/>
              <a:buChar char="l"/>
              <a:defRPr kumimoji="1">
                <a:solidFill>
                  <a:srgbClr val="140078"/>
                </a:solidFill>
                <a:latin typeface="Arial" pitchFamily="34" charset="0"/>
                <a:ea typeface="HGSｺﾞｼｯｸM" pitchFamily="50" charset="-128"/>
              </a:defRPr>
            </a:lvl1pPr>
            <a:lvl2pPr marL="742950" indent="-285750" algn="l" eaLnBrk="0" hangingPunct="0">
              <a:lnSpc>
                <a:spcPct val="110000"/>
              </a:lnSpc>
              <a:spcBef>
                <a:spcPct val="20000"/>
              </a:spcBef>
              <a:buClr>
                <a:schemeClr val="tx1"/>
              </a:buClr>
              <a:buFont typeface="Wingdings" pitchFamily="2" charset="2"/>
              <a:buChar char="£"/>
              <a:defRPr sz="1600">
                <a:solidFill>
                  <a:schemeClr val="tx1"/>
                </a:solidFill>
                <a:latin typeface="Arial" pitchFamily="34" charset="0"/>
                <a:ea typeface="HGSｺﾞｼｯｸM" pitchFamily="50" charset="-128"/>
              </a:defRPr>
            </a:lvl2pPr>
            <a:lvl3pPr marL="1143000" indent="-228600" algn="l" eaLnBrk="0" hangingPunct="0">
              <a:lnSpc>
                <a:spcPct val="110000"/>
              </a:lnSpc>
              <a:spcBef>
                <a:spcPct val="20000"/>
              </a:spcBef>
              <a:buClr>
                <a:schemeClr val="tx1"/>
              </a:buClr>
              <a:buChar char="•"/>
              <a:defRPr kumimoji="1" sz="1400">
                <a:solidFill>
                  <a:schemeClr val="tx1"/>
                </a:solidFill>
                <a:latin typeface="Arial" pitchFamily="34" charset="0"/>
                <a:ea typeface="HGSｺﾞｼｯｸM" pitchFamily="50" charset="-128"/>
              </a:defRPr>
            </a:lvl3pPr>
            <a:lvl4pPr marL="1600200" indent="-228600" algn="l"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4pPr>
            <a:lvl5pPr marL="2057400" indent="-228600" algn="l"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5pPr>
            <a:lvl6pPr marL="25146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6pPr>
            <a:lvl7pPr marL="29718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7pPr>
            <a:lvl8pPr marL="34290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8pPr>
            <a:lvl9pPr marL="38862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9pPr>
          </a:lstStyle>
          <a:p>
            <a:pPr algn="ctr">
              <a:lnSpc>
                <a:spcPct val="100000"/>
              </a:lnSpc>
              <a:spcBef>
                <a:spcPct val="0"/>
              </a:spcBef>
              <a:spcAft>
                <a:spcPct val="70000"/>
              </a:spcAft>
              <a:buClrTx/>
              <a:buNone/>
            </a:pPr>
            <a:endParaRPr lang="ja-JP" altLang="en-US" sz="1400" b="1" kern="0">
              <a:solidFill>
                <a:prstClr val="black"/>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505663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D3F59-8CA6-B6A7-5F76-2B061FD1E3DE}"/>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E6A5DDD5-BEFA-2FDA-A0E6-496D483D658D}"/>
              </a:ext>
            </a:extLst>
          </p:cNvPr>
          <p:cNvSpPr>
            <a:spLocks noGrp="1"/>
          </p:cNvSpPr>
          <p:nvPr>
            <p:ph type="title"/>
          </p:nvPr>
        </p:nvSpPr>
        <p:spPr/>
        <p:txBody>
          <a:bodyPr/>
          <a:lstStyle/>
          <a:p>
            <a:r>
              <a:rPr kumimoji="1" lang="en-US" altLang="ja-JP"/>
              <a:t>CDP</a:t>
            </a:r>
            <a:r>
              <a:rPr kumimoji="1" lang="ja-JP" altLang="en-US" err="1"/>
              <a:t>には</a:t>
            </a:r>
            <a:r>
              <a:rPr kumimoji="1" lang="ja-JP" altLang="en-US"/>
              <a:t>数多くの投資家が参加</a:t>
            </a:r>
          </a:p>
        </p:txBody>
      </p:sp>
      <p:sp>
        <p:nvSpPr>
          <p:cNvPr id="4" name="コンテンツ プレースホルダー 3">
            <a:extLst>
              <a:ext uri="{FF2B5EF4-FFF2-40B4-BE49-F238E27FC236}">
                <a16:creationId xmlns:a16="http://schemas.microsoft.com/office/drawing/2014/main" id="{70D2531A-0CC9-9F2B-A5A3-BEE19B7DE58F}"/>
              </a:ext>
            </a:extLst>
          </p:cNvPr>
          <p:cNvSpPr>
            <a:spLocks noGrp="1"/>
          </p:cNvSpPr>
          <p:nvPr>
            <p:ph sz="quarter" idx="11"/>
          </p:nvPr>
        </p:nvSpPr>
        <p:spPr/>
        <p:txBody>
          <a:bodyPr/>
          <a:lstStyle/>
          <a:p>
            <a:r>
              <a:rPr lang="en-US" altLang="ja-JP"/>
              <a:t>SBT</a:t>
            </a:r>
            <a:r>
              <a:rPr kumimoji="1" lang="ja-JP" altLang="en-US"/>
              <a:t>に取り組むメリット①対投資家</a:t>
            </a:r>
          </a:p>
        </p:txBody>
      </p:sp>
      <p:sp>
        <p:nvSpPr>
          <p:cNvPr id="5" name="コンテンツ プレースホルダー 4">
            <a:extLst>
              <a:ext uri="{FF2B5EF4-FFF2-40B4-BE49-F238E27FC236}">
                <a16:creationId xmlns:a16="http://schemas.microsoft.com/office/drawing/2014/main" id="{43081C7F-15A4-D895-DF0F-BCEF99656ED3}"/>
              </a:ext>
            </a:extLst>
          </p:cNvPr>
          <p:cNvSpPr>
            <a:spLocks noGrp="1"/>
          </p:cNvSpPr>
          <p:nvPr>
            <p:ph sz="quarter" idx="12"/>
          </p:nvPr>
        </p:nvSpPr>
        <p:spPr>
          <a:xfrm>
            <a:off x="161925" y="1110920"/>
            <a:ext cx="10367963" cy="958106"/>
          </a:xfrm>
        </p:spPr>
        <p:txBody>
          <a:bodyPr/>
          <a:lstStyle/>
          <a:p>
            <a:r>
              <a:rPr lang="en-US" altLang="ja-JP" sz="1800"/>
              <a:t>CDP</a:t>
            </a:r>
            <a:r>
              <a:rPr lang="ja-JP" altLang="en-US" sz="1800"/>
              <a:t>に署名をする機関投資家の数は年々増加している</a:t>
            </a:r>
            <a:endParaRPr lang="en-US" altLang="ja-JP" sz="1800"/>
          </a:p>
          <a:p>
            <a:r>
              <a:rPr lang="en-US" altLang="ja-JP" sz="1800"/>
              <a:t>CDP</a:t>
            </a:r>
            <a:r>
              <a:rPr lang="ja-JP" altLang="en-US" sz="1800"/>
              <a:t>の</a:t>
            </a:r>
            <a:r>
              <a:rPr lang="ja-JP" altLang="en-US"/>
              <a:t>スコア</a:t>
            </a:r>
            <a:r>
              <a:rPr lang="ja-JP" altLang="en-US" sz="1800"/>
              <a:t>を高めることは、多くの機関投資家に良いアピールができる</a:t>
            </a:r>
          </a:p>
        </p:txBody>
      </p:sp>
      <p:sp>
        <p:nvSpPr>
          <p:cNvPr id="6" name="正方形/長方形 5">
            <a:extLst>
              <a:ext uri="{FF2B5EF4-FFF2-40B4-BE49-F238E27FC236}">
                <a16:creationId xmlns:a16="http://schemas.microsoft.com/office/drawing/2014/main" id="{931DD34A-9C02-D2AC-EF22-01AEE937F22D}"/>
              </a:ext>
            </a:extLst>
          </p:cNvPr>
          <p:cNvSpPr/>
          <p:nvPr/>
        </p:nvSpPr>
        <p:spPr bwMode="auto">
          <a:xfrm>
            <a:off x="1089284" y="2839980"/>
            <a:ext cx="8513244" cy="313195"/>
          </a:xfrm>
          <a:prstGeom prst="rect">
            <a:avLst/>
          </a:prstGeom>
          <a:solidFill>
            <a:sysClr val="window" lastClr="FFFFFF"/>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ja-JP" sz="2000" b="0" i="0" u="sng" strike="noStrike" kern="0" cap="none" spc="0" normalizeH="0" baseline="0" noProof="0">
                <a:ln>
                  <a:noFill/>
                </a:ln>
                <a:solidFill>
                  <a:prstClr val="black"/>
                </a:solidFill>
                <a:effectLst/>
                <a:uLnTx/>
                <a:uFillTx/>
                <a:latin typeface="Meiryo UI"/>
              </a:rPr>
              <a:t>2025</a:t>
            </a:r>
            <a:r>
              <a:rPr kumimoji="0" lang="ja-JP" altLang="en-US" sz="2000" b="0" i="0" u="sng" strike="noStrike" kern="0" cap="none" spc="0" normalizeH="0" baseline="0" noProof="0">
                <a:ln>
                  <a:noFill/>
                </a:ln>
                <a:solidFill>
                  <a:prstClr val="black"/>
                </a:solidFill>
                <a:effectLst/>
                <a:uLnTx/>
                <a:uFillTx/>
                <a:latin typeface="Meiryo UI"/>
              </a:rPr>
              <a:t>年度の各プログラムにおける署名機関数・運用資産総額・質問書回答企業数</a:t>
            </a:r>
          </a:p>
        </p:txBody>
      </p:sp>
      <p:graphicFrame>
        <p:nvGraphicFramePr>
          <p:cNvPr id="7" name="表 6">
            <a:extLst>
              <a:ext uri="{FF2B5EF4-FFF2-40B4-BE49-F238E27FC236}">
                <a16:creationId xmlns:a16="http://schemas.microsoft.com/office/drawing/2014/main" id="{D7FB2E71-92DC-572F-4A31-D7199A89E7F4}"/>
              </a:ext>
            </a:extLst>
          </p:cNvPr>
          <p:cNvGraphicFramePr>
            <a:graphicFrameLocks noGrp="1"/>
          </p:cNvGraphicFramePr>
          <p:nvPr>
            <p:extLst>
              <p:ext uri="{D42A27DB-BD31-4B8C-83A1-F6EECF244321}">
                <p14:modId xmlns:p14="http://schemas.microsoft.com/office/powerpoint/2010/main" val="1756464016"/>
              </p:ext>
            </p:extLst>
          </p:nvPr>
        </p:nvGraphicFramePr>
        <p:xfrm>
          <a:off x="331925" y="3286509"/>
          <a:ext cx="10027962" cy="2873955"/>
        </p:xfrm>
        <a:graphic>
          <a:graphicData uri="http://schemas.openxmlformats.org/drawingml/2006/table">
            <a:tbl>
              <a:tblPr firstRow="1" bandRow="1"/>
              <a:tblGrid>
                <a:gridCol w="2086837">
                  <a:extLst>
                    <a:ext uri="{9D8B030D-6E8A-4147-A177-3AD203B41FA5}">
                      <a16:colId xmlns:a16="http://schemas.microsoft.com/office/drawing/2014/main" val="20000"/>
                    </a:ext>
                  </a:extLst>
                </a:gridCol>
                <a:gridCol w="1588225">
                  <a:extLst>
                    <a:ext uri="{9D8B030D-6E8A-4147-A177-3AD203B41FA5}">
                      <a16:colId xmlns:a16="http://schemas.microsoft.com/office/drawing/2014/main" val="20001"/>
                    </a:ext>
                  </a:extLst>
                </a:gridCol>
                <a:gridCol w="1588225">
                  <a:extLst>
                    <a:ext uri="{9D8B030D-6E8A-4147-A177-3AD203B41FA5}">
                      <a16:colId xmlns:a16="http://schemas.microsoft.com/office/drawing/2014/main" val="20002"/>
                    </a:ext>
                  </a:extLst>
                </a:gridCol>
                <a:gridCol w="1588225">
                  <a:extLst>
                    <a:ext uri="{9D8B030D-6E8A-4147-A177-3AD203B41FA5}">
                      <a16:colId xmlns:a16="http://schemas.microsoft.com/office/drawing/2014/main" val="20003"/>
                    </a:ext>
                  </a:extLst>
                </a:gridCol>
                <a:gridCol w="1588225">
                  <a:extLst>
                    <a:ext uri="{9D8B030D-6E8A-4147-A177-3AD203B41FA5}">
                      <a16:colId xmlns:a16="http://schemas.microsoft.com/office/drawing/2014/main" val="4268477366"/>
                    </a:ext>
                  </a:extLst>
                </a:gridCol>
                <a:gridCol w="1588225">
                  <a:extLst>
                    <a:ext uri="{9D8B030D-6E8A-4147-A177-3AD203B41FA5}">
                      <a16:colId xmlns:a16="http://schemas.microsoft.com/office/drawing/2014/main" val="3570124353"/>
                    </a:ext>
                  </a:extLst>
                </a:gridCol>
              </a:tblGrid>
              <a:tr h="968570">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endParaRPr kumimoji="1" lang="ja-JP" altLang="en-US" sz="20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2000" b="0">
                          <a:solidFill>
                            <a:schemeClr val="accent5">
                              <a:lumMod val="75000"/>
                            </a:schemeClr>
                          </a:solidFill>
                        </a:rPr>
                        <a:t>プラスチック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2000" b="0">
                          <a:solidFill>
                            <a:schemeClr val="accent6">
                              <a:lumMod val="75000"/>
                            </a:schemeClr>
                          </a:solidFill>
                        </a:rPr>
                        <a:t>生物多様性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46243">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2000" b="0">
                          <a:solidFill>
                            <a:schemeClr val="tx1"/>
                          </a:solidFill>
                        </a:rPr>
                        <a:t>署名投資家数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a:solidFill>
                            <a:schemeClr val="tx1"/>
                          </a:solidFill>
                          <a:latin typeface="+mn-lt"/>
                        </a:rPr>
                        <a:t>640</a:t>
                      </a:r>
                      <a:r>
                        <a:rPr kumimoji="1" lang="ja-JP" altLang="en-US" sz="2000" b="0">
                          <a:solidFill>
                            <a:schemeClr val="tx1"/>
                          </a:solidFill>
                          <a:latin typeface="+mn-lt"/>
                        </a:rPr>
                        <a:t>以上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19714">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2000" b="0">
                          <a:solidFill>
                            <a:schemeClr val="tx1"/>
                          </a:solidFill>
                        </a:rPr>
                        <a:t>資産総額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a:solidFill>
                            <a:schemeClr val="tx1"/>
                          </a:solidFill>
                          <a:latin typeface="+mn-lt"/>
                        </a:rPr>
                        <a:t>＄</a:t>
                      </a:r>
                      <a:r>
                        <a:rPr kumimoji="1" lang="en-US" altLang="ja-JP" sz="2000" b="0">
                          <a:solidFill>
                            <a:schemeClr val="tx1"/>
                          </a:solidFill>
                          <a:latin typeface="+mn-lt"/>
                        </a:rPr>
                        <a:t>127</a:t>
                      </a:r>
                      <a:r>
                        <a:rPr kumimoji="1" lang="ja-JP" altLang="en-US" sz="2000" b="0">
                          <a:solidFill>
                            <a:schemeClr val="tx1"/>
                          </a:solidFill>
                          <a:latin typeface="+mn-lt"/>
                        </a:rPr>
                        <a:t>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19714">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2000" b="0">
                          <a:solidFill>
                            <a:schemeClr val="tx1"/>
                          </a:solidFill>
                        </a:rPr>
                        <a:t>回答企業数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a:solidFill>
                            <a:schemeClr val="tx1"/>
                          </a:solidFill>
                        </a:rPr>
                        <a:t>22,165</a:t>
                      </a:r>
                      <a:r>
                        <a:rPr kumimoji="1" lang="ja-JP" altLang="en-US" sz="2000" b="0">
                          <a:solidFill>
                            <a:schemeClr val="tx1"/>
                          </a:solidFill>
                        </a:rPr>
                        <a:t>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a:solidFill>
                            <a:schemeClr val="tx1"/>
                          </a:solidFill>
                        </a:rPr>
                        <a:t>9,922</a:t>
                      </a:r>
                      <a:r>
                        <a:rPr kumimoji="1" lang="ja-JP" altLang="en-US" sz="2000" b="0">
                          <a:solidFill>
                            <a:schemeClr val="tx1"/>
                          </a:solidFill>
                        </a:rPr>
                        <a:t>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a:solidFill>
                            <a:schemeClr val="tx1"/>
                          </a:solidFill>
                          <a:latin typeface="+mn-lt"/>
                        </a:rPr>
                        <a:t>3,828</a:t>
                      </a:r>
                      <a:r>
                        <a:rPr kumimoji="1" lang="ja-JP" altLang="en-US" sz="2000" b="0">
                          <a:solidFill>
                            <a:schemeClr val="tx1"/>
                          </a:solidFill>
                          <a:latin typeface="+mn-lt"/>
                        </a:rPr>
                        <a:t>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a:solidFill>
                            <a:schemeClr val="tx1"/>
                          </a:solidFill>
                          <a:latin typeface="+mn-lt"/>
                        </a:rPr>
                        <a:t>4,262</a:t>
                      </a:r>
                      <a:r>
                        <a:rPr kumimoji="1" lang="ja-JP" altLang="en-US" sz="2000" b="0">
                          <a:solidFill>
                            <a:schemeClr val="tx1"/>
                          </a:solidFill>
                          <a:latin typeface="+mn-lt"/>
                        </a:rPr>
                        <a:t>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a:solidFill>
                            <a:schemeClr val="tx1"/>
                          </a:solidFill>
                          <a:latin typeface="+mn-lt"/>
                        </a:rPr>
                        <a:t>9,935</a:t>
                      </a:r>
                      <a:r>
                        <a:rPr kumimoji="1" lang="ja-JP" altLang="en-US" sz="2000" b="0">
                          <a:solidFill>
                            <a:schemeClr val="tx1"/>
                          </a:solidFill>
                          <a:latin typeface="+mn-lt"/>
                        </a:rPr>
                        <a:t>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19714">
                <a:tc>
                  <a:txBody>
                    <a:bodyPr/>
                    <a:lstStyle/>
                    <a:p>
                      <a:pPr algn="ctr"/>
                      <a:r>
                        <a:rPr kumimoji="1" lang="ja-JP" altLang="en-US" sz="2000" b="0">
                          <a:solidFill>
                            <a:schemeClr val="tx1"/>
                          </a:solidFill>
                        </a:rPr>
                        <a:t>スコアリング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a:solidFill>
                            <a:schemeClr val="tx1"/>
                          </a:solidFill>
                        </a:rPr>
                        <a:t>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a:solidFill>
                            <a:schemeClr val="tx1"/>
                          </a:solidFill>
                          <a:latin typeface="+mn-lt"/>
                        </a:rPr>
                        <a:t>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3071013"/>
                  </a:ext>
                </a:extLst>
              </a:tr>
            </a:tbl>
          </a:graphicData>
        </a:graphic>
      </p:graphicFrame>
      <p:pic>
        <p:nvPicPr>
          <p:cNvPr id="8" name="図 7">
            <a:extLst>
              <a:ext uri="{FF2B5EF4-FFF2-40B4-BE49-F238E27FC236}">
                <a16:creationId xmlns:a16="http://schemas.microsoft.com/office/drawing/2014/main" id="{F486C6AD-7DF6-B659-116F-42C7D6EF2A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97629" y="3365837"/>
            <a:ext cx="888530" cy="843255"/>
          </a:xfrm>
          <a:prstGeom prst="rect">
            <a:avLst/>
          </a:prstGeom>
        </p:spPr>
      </p:pic>
      <p:pic>
        <p:nvPicPr>
          <p:cNvPr id="9" name="図 8">
            <a:extLst>
              <a:ext uri="{FF2B5EF4-FFF2-40B4-BE49-F238E27FC236}">
                <a16:creationId xmlns:a16="http://schemas.microsoft.com/office/drawing/2014/main" id="{65A4401D-7E50-8C6D-E5D2-0EF0588256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9355" y="3492163"/>
            <a:ext cx="1213140" cy="647348"/>
          </a:xfrm>
          <a:prstGeom prst="rect">
            <a:avLst/>
          </a:prstGeom>
        </p:spPr>
      </p:pic>
      <p:pic>
        <p:nvPicPr>
          <p:cNvPr id="10" name="図 9">
            <a:extLst>
              <a:ext uri="{FF2B5EF4-FFF2-40B4-BE49-F238E27FC236}">
                <a16:creationId xmlns:a16="http://schemas.microsoft.com/office/drawing/2014/main" id="{1EDB9E49-4F12-9C6B-DF1A-B15BFC78B01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25691" y="3365837"/>
            <a:ext cx="985138" cy="828000"/>
          </a:xfrm>
          <a:prstGeom prst="rect">
            <a:avLst/>
          </a:prstGeom>
        </p:spPr>
      </p:pic>
      <p:sp>
        <p:nvSpPr>
          <p:cNvPr id="11" name="Text Box 9">
            <a:extLst>
              <a:ext uri="{FF2B5EF4-FFF2-40B4-BE49-F238E27FC236}">
                <a16:creationId xmlns:a16="http://schemas.microsoft.com/office/drawing/2014/main" id="{5BA925E9-518B-52ED-7356-E6F860F775B0}"/>
              </a:ext>
            </a:extLst>
          </p:cNvPr>
          <p:cNvSpPr txBox="1">
            <a:spLocks noChangeArrowheads="1"/>
          </p:cNvSpPr>
          <p:nvPr/>
        </p:nvSpPr>
        <p:spPr bwMode="auto">
          <a:xfrm>
            <a:off x="161925" y="7088016"/>
            <a:ext cx="9433047" cy="264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lvl1pPr>
              <a:defRPr kumimoji="1" sz="1600">
                <a:solidFill>
                  <a:schemeClr val="tx1"/>
                </a:solidFill>
                <a:latin typeface="Arial" charset="0"/>
                <a:ea typeface="HGPｺﾞｼｯｸE" charset="0"/>
                <a:cs typeface="HGPｺﾞｼｯｸE" charset="0"/>
              </a:defRPr>
            </a:lvl1pPr>
            <a:lvl2pPr marL="742950" indent="-285750">
              <a:defRPr kumimoji="1" sz="1600">
                <a:solidFill>
                  <a:schemeClr val="tx1"/>
                </a:solidFill>
                <a:latin typeface="Times New Roman" charset="0"/>
                <a:ea typeface="HGPｺﾞｼｯｸE" charset="0"/>
                <a:cs typeface="HGPｺﾞｼｯｸE" charset="0"/>
              </a:defRPr>
            </a:lvl2pPr>
            <a:lvl3pPr marL="1143000" indent="-228600">
              <a:defRPr kumimoji="1" sz="1600">
                <a:solidFill>
                  <a:schemeClr val="tx1"/>
                </a:solidFill>
                <a:latin typeface="Times New Roman" charset="0"/>
                <a:ea typeface="HGPｺﾞｼｯｸE" charset="0"/>
                <a:cs typeface="HGPｺﾞｼｯｸE" charset="0"/>
              </a:defRPr>
            </a:lvl3pPr>
            <a:lvl4pPr marL="1600200" indent="-228600">
              <a:defRPr kumimoji="1" sz="1600">
                <a:solidFill>
                  <a:schemeClr val="tx1"/>
                </a:solidFill>
                <a:latin typeface="Times New Roman" charset="0"/>
                <a:ea typeface="HGPｺﾞｼｯｸE" charset="0"/>
                <a:cs typeface="HGPｺﾞｼｯｸE" charset="0"/>
              </a:defRPr>
            </a:lvl4pPr>
            <a:lvl5pPr marL="2057400" indent="-228600">
              <a:defRPr kumimoji="1" sz="1600">
                <a:solidFill>
                  <a:schemeClr val="tx1"/>
                </a:solidFill>
                <a:latin typeface="Times New Roman" charset="0"/>
                <a:ea typeface="HGPｺﾞｼｯｸE" charset="0"/>
                <a:cs typeface="HGPｺﾞｼｯｸE" charset="0"/>
              </a:defRPr>
            </a:lvl5pPr>
            <a:lvl6pPr marL="2514600" indent="-228600" eaLnBrk="0" hangingPunct="0">
              <a:defRPr kumimoji="1" sz="1600">
                <a:solidFill>
                  <a:schemeClr val="tx1"/>
                </a:solidFill>
                <a:latin typeface="Times New Roman" charset="0"/>
                <a:ea typeface="HGPｺﾞｼｯｸE" charset="0"/>
                <a:cs typeface="HGPｺﾞｼｯｸE" charset="0"/>
              </a:defRPr>
            </a:lvl6pPr>
            <a:lvl7pPr marL="2971800" indent="-228600" eaLnBrk="0" hangingPunct="0">
              <a:defRPr kumimoji="1" sz="1600">
                <a:solidFill>
                  <a:schemeClr val="tx1"/>
                </a:solidFill>
                <a:latin typeface="Times New Roman" charset="0"/>
                <a:ea typeface="HGPｺﾞｼｯｸE" charset="0"/>
                <a:cs typeface="HGPｺﾞｼｯｸE" charset="0"/>
              </a:defRPr>
            </a:lvl7pPr>
            <a:lvl8pPr marL="3429000" indent="-228600" eaLnBrk="0" hangingPunct="0">
              <a:defRPr kumimoji="1" sz="1600">
                <a:solidFill>
                  <a:schemeClr val="tx1"/>
                </a:solidFill>
                <a:latin typeface="Times New Roman" charset="0"/>
                <a:ea typeface="HGPｺﾞｼｯｸE" charset="0"/>
                <a:cs typeface="HGPｺﾞｼｯｸE" charset="0"/>
              </a:defRPr>
            </a:lvl8pPr>
            <a:lvl9pPr marL="3886200" indent="-228600" eaLnBrk="0" hangingPunct="0">
              <a:defRPr kumimoji="1" sz="1600">
                <a:solidFill>
                  <a:schemeClr val="tx1"/>
                </a:solidFill>
                <a:latin typeface="Times New Roman" charset="0"/>
                <a:ea typeface="HGPｺﾞｼｯｸE" charset="0"/>
                <a:cs typeface="HGPｺﾞｼｯｸE" charset="0"/>
              </a:defRPr>
            </a:lvl9pPr>
          </a:lstStyle>
          <a:p>
            <a:pPr marL="365125" indent="-365125">
              <a:lnSpc>
                <a:spcPts val="1500"/>
              </a:lnSpc>
              <a:defRPr/>
            </a:pPr>
            <a:r>
              <a:rPr lang="en-US" altLang="ja-JP" sz="1000" dirty="0">
                <a:solidFill>
                  <a:srgbClr val="000000"/>
                </a:solidFill>
                <a:latin typeface="Meiryo UI" pitchFamily="50" charset="-128"/>
                <a:ea typeface="Meiryo UI" pitchFamily="50" charset="-128"/>
                <a:cs typeface="Meiryo UI" pitchFamily="50" charset="-128"/>
              </a:rPr>
              <a:t>[</a:t>
            </a:r>
            <a:r>
              <a:rPr lang="ja-JP" altLang="en-US" sz="1000" dirty="0">
                <a:solidFill>
                  <a:srgbClr val="000000"/>
                </a:solidFill>
                <a:latin typeface="Meiryo UI" pitchFamily="50" charset="-128"/>
                <a:ea typeface="Meiryo UI" pitchFamily="50" charset="-128"/>
                <a:cs typeface="Meiryo UI" pitchFamily="50" charset="-128"/>
              </a:rPr>
              <a:t>出所</a:t>
            </a:r>
            <a:r>
              <a:rPr lang="en-US" altLang="ja-JP" sz="1000" dirty="0">
                <a:solidFill>
                  <a:srgbClr val="000000"/>
                </a:solidFill>
                <a:latin typeface="Meiryo UI" pitchFamily="50" charset="-128"/>
                <a:ea typeface="Meiryo UI" pitchFamily="50" charset="-128"/>
                <a:cs typeface="Meiryo UI" pitchFamily="50" charset="-128"/>
              </a:rPr>
              <a:t>] CDP</a:t>
            </a:r>
            <a:r>
              <a:rPr lang="ja-JP" altLang="en-US" sz="1000" dirty="0">
                <a:solidFill>
                  <a:srgbClr val="000000"/>
                </a:solidFill>
                <a:latin typeface="Meiryo UI" pitchFamily="50" charset="-128"/>
                <a:ea typeface="Meiryo UI" pitchFamily="50" charset="-128"/>
                <a:cs typeface="Meiryo UI" pitchFamily="50" charset="-128"/>
              </a:rPr>
              <a:t>ホームページ（</a:t>
            </a:r>
            <a:r>
              <a:rPr lang="en-US" altLang="ja-JP" sz="1000" dirty="0">
                <a:solidFill>
                  <a:srgbClr val="000000"/>
                </a:solidFill>
                <a:latin typeface="Meiryo UI" pitchFamily="50" charset="-128"/>
                <a:ea typeface="Meiryo UI" pitchFamily="50" charset="-128"/>
                <a:cs typeface="Meiryo UI" pitchFamily="50" charset="-128"/>
              </a:rPr>
              <a:t>https://www.cdp.net/en/insights/keeping-pace-disclosure-data-factsheet-2025</a:t>
            </a:r>
            <a:r>
              <a:rPr lang="ja-JP" altLang="en-US" sz="1000" dirty="0">
                <a:solidFill>
                  <a:srgbClr val="000000"/>
                </a:solidFill>
                <a:latin typeface="Meiryo UI" pitchFamily="50" charset="-128"/>
                <a:ea typeface="Meiryo UI" pitchFamily="50" charset="-128"/>
                <a:cs typeface="Meiryo UI" pitchFamily="50" charset="-128"/>
              </a:rPr>
              <a:t>）より作成（</a:t>
            </a:r>
            <a:r>
              <a:rPr lang="en-US" altLang="ja-JP" sz="1000" dirty="0">
                <a:solidFill>
                  <a:srgbClr val="000000"/>
                </a:solidFill>
                <a:latin typeface="Meiryo UI" pitchFamily="50" charset="-128"/>
                <a:ea typeface="Meiryo UI" pitchFamily="50" charset="-128"/>
                <a:cs typeface="Meiryo UI" pitchFamily="50" charset="-128"/>
              </a:rPr>
              <a:t>2026</a:t>
            </a:r>
            <a:r>
              <a:rPr lang="ja-JP" altLang="en-US" sz="1000" dirty="0">
                <a:solidFill>
                  <a:srgbClr val="000000"/>
                </a:solidFill>
                <a:latin typeface="Meiryo UI" pitchFamily="50" charset="-128"/>
                <a:ea typeface="Meiryo UI" pitchFamily="50" charset="-128"/>
                <a:cs typeface="Meiryo UI" pitchFamily="50" charset="-128"/>
              </a:rPr>
              <a:t>年</a:t>
            </a:r>
            <a:r>
              <a:rPr lang="en-US" altLang="ja-JP" sz="1000" dirty="0">
                <a:solidFill>
                  <a:srgbClr val="000000"/>
                </a:solidFill>
                <a:latin typeface="Meiryo UI" pitchFamily="50" charset="-128"/>
                <a:ea typeface="Meiryo UI" pitchFamily="50" charset="-128"/>
                <a:cs typeface="Meiryo UI" pitchFamily="50" charset="-128"/>
              </a:rPr>
              <a:t>4</a:t>
            </a:r>
            <a:r>
              <a:rPr lang="ja-JP" altLang="en-US" sz="1000" dirty="0">
                <a:solidFill>
                  <a:srgbClr val="000000"/>
                </a:solidFill>
                <a:latin typeface="Meiryo UI" pitchFamily="50" charset="-128"/>
                <a:ea typeface="Meiryo UI" pitchFamily="50" charset="-128"/>
                <a:cs typeface="Meiryo UI" pitchFamily="50" charset="-128"/>
              </a:rPr>
              <a:t>月</a:t>
            </a:r>
            <a:r>
              <a:rPr lang="en-US" altLang="ja-JP" sz="1000" dirty="0">
                <a:solidFill>
                  <a:srgbClr val="000000"/>
                </a:solidFill>
                <a:latin typeface="Meiryo UI" pitchFamily="50" charset="-128"/>
                <a:ea typeface="Meiryo UI" pitchFamily="50" charset="-128"/>
                <a:cs typeface="Meiryo UI" pitchFamily="50" charset="-128"/>
              </a:rPr>
              <a:t>30</a:t>
            </a:r>
            <a:r>
              <a:rPr lang="ja-JP" altLang="en-US" sz="1000" dirty="0">
                <a:solidFill>
                  <a:srgbClr val="000000"/>
                </a:solidFill>
                <a:latin typeface="Meiryo UI" pitchFamily="50" charset="-128"/>
                <a:ea typeface="Meiryo UI" pitchFamily="50" charset="-128"/>
                <a:cs typeface="Meiryo UI" pitchFamily="50" charset="-128"/>
              </a:rPr>
              <a:t>日時点）</a:t>
            </a:r>
            <a:endParaRPr lang="en-US" altLang="ja-JP" sz="1000"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293063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a:t>SBT</a:t>
            </a:r>
            <a:r>
              <a:rPr kumimoji="1" lang="ja-JP" altLang="en-US"/>
              <a:t>認定を受けていると</a:t>
            </a:r>
            <a:r>
              <a:rPr kumimoji="1" lang="en-US" altLang="ja-JP"/>
              <a:t>CDP</a:t>
            </a:r>
            <a:r>
              <a:rPr kumimoji="1" lang="ja-JP" altLang="en-US"/>
              <a:t>で得点が上がる </a:t>
            </a:r>
            <a:r>
              <a:rPr kumimoji="1" lang="en-US" altLang="ja-JP"/>
              <a:t>1/4</a:t>
            </a:r>
            <a:endParaRPr kumimoji="1" lang="ja-JP" altLang="en-US"/>
          </a:p>
        </p:txBody>
      </p:sp>
      <p:sp>
        <p:nvSpPr>
          <p:cNvPr id="4" name="コンテンツ プレースホルダー 3"/>
          <p:cNvSpPr>
            <a:spLocks noGrp="1"/>
          </p:cNvSpPr>
          <p:nvPr>
            <p:ph sz="quarter" idx="11"/>
          </p:nvPr>
        </p:nvSpPr>
        <p:spPr/>
        <p:txBody>
          <a:bodyPr/>
          <a:lstStyle/>
          <a:p>
            <a:r>
              <a:rPr lang="en-US" altLang="ja-JP"/>
              <a:t>SBT</a:t>
            </a:r>
            <a:r>
              <a:rPr kumimoji="1" lang="ja-JP" altLang="en-US"/>
              <a:t>に取り組むメリット①対投資家</a:t>
            </a:r>
          </a:p>
        </p:txBody>
      </p:sp>
      <p:sp>
        <p:nvSpPr>
          <p:cNvPr id="5" name="コンテンツ プレースホルダー 4"/>
          <p:cNvSpPr>
            <a:spLocks noGrp="1"/>
          </p:cNvSpPr>
          <p:nvPr>
            <p:ph sz="quarter" idx="12"/>
          </p:nvPr>
        </p:nvSpPr>
        <p:spPr>
          <a:xfrm>
            <a:off x="161925" y="1110920"/>
            <a:ext cx="10367963" cy="957600"/>
          </a:xfrm>
        </p:spPr>
        <p:txBody>
          <a:bodyPr/>
          <a:lstStyle/>
          <a:p>
            <a:r>
              <a:rPr lang="en-US" altLang="ja-JP"/>
              <a:t>2017</a:t>
            </a:r>
            <a:r>
              <a:rPr lang="ja-JP" altLang="en-US"/>
              <a:t>年以降の</a:t>
            </a:r>
            <a:r>
              <a:rPr lang="en-US" altLang="ja-JP"/>
              <a:t>CDP</a:t>
            </a:r>
            <a:r>
              <a:rPr lang="ja-JP" altLang="en-US"/>
              <a:t>質問書では</a:t>
            </a:r>
            <a:r>
              <a:rPr lang="en-US" altLang="ja-JP"/>
              <a:t>SBT</a:t>
            </a:r>
            <a:r>
              <a:rPr lang="ja-JP" altLang="en-US"/>
              <a:t>認定を受けていると、「リーダーシップ」の得点を獲得することができる</a:t>
            </a:r>
            <a:endParaRPr lang="en-US" altLang="ja-JP"/>
          </a:p>
          <a:p>
            <a:r>
              <a:rPr lang="en-US" altLang="ja-JP"/>
              <a:t>2023</a:t>
            </a:r>
            <a:r>
              <a:rPr lang="ja-JP" altLang="en-US"/>
              <a:t>年の</a:t>
            </a:r>
            <a:r>
              <a:rPr lang="en-US" altLang="ja-JP"/>
              <a:t>A</a:t>
            </a:r>
            <a:r>
              <a:rPr lang="ja-JP" altLang="en-US"/>
              <a:t>リストの企業と</a:t>
            </a:r>
            <a:r>
              <a:rPr lang="en-US" altLang="ja-JP"/>
              <a:t>SBT</a:t>
            </a:r>
            <a:r>
              <a:rPr lang="ja-JP" altLang="en-US"/>
              <a:t>対応の関係は以下の通り</a:t>
            </a:r>
          </a:p>
        </p:txBody>
      </p:sp>
      <p:graphicFrame>
        <p:nvGraphicFramePr>
          <p:cNvPr id="13" name="表 12"/>
          <p:cNvGraphicFramePr>
            <a:graphicFrameLocks noGrp="1"/>
          </p:cNvGraphicFramePr>
          <p:nvPr>
            <p:extLst>
              <p:ext uri="{D42A27DB-BD31-4B8C-83A1-F6EECF244321}">
                <p14:modId xmlns:p14="http://schemas.microsoft.com/office/powerpoint/2010/main" val="500821386"/>
              </p:ext>
            </p:extLst>
          </p:nvPr>
        </p:nvGraphicFramePr>
        <p:xfrm>
          <a:off x="485905" y="2401060"/>
          <a:ext cx="9668748" cy="4796980"/>
        </p:xfrm>
        <a:graphic>
          <a:graphicData uri="http://schemas.openxmlformats.org/drawingml/2006/table">
            <a:tbl>
              <a:tblPr firstRow="1" bandRow="1">
                <a:tableStyleId>{10A1B5D5-9B99-4C35-A422-299274C87663}</a:tableStyleId>
              </a:tblPr>
              <a:tblGrid>
                <a:gridCol w="1611458">
                  <a:extLst>
                    <a:ext uri="{9D8B030D-6E8A-4147-A177-3AD203B41FA5}">
                      <a16:colId xmlns:a16="http://schemas.microsoft.com/office/drawing/2014/main" val="20000"/>
                    </a:ext>
                  </a:extLst>
                </a:gridCol>
                <a:gridCol w="1611458">
                  <a:extLst>
                    <a:ext uri="{9D8B030D-6E8A-4147-A177-3AD203B41FA5}">
                      <a16:colId xmlns:a16="http://schemas.microsoft.com/office/drawing/2014/main" val="20001"/>
                    </a:ext>
                  </a:extLst>
                </a:gridCol>
                <a:gridCol w="1611458">
                  <a:extLst>
                    <a:ext uri="{9D8B030D-6E8A-4147-A177-3AD203B41FA5}">
                      <a16:colId xmlns:a16="http://schemas.microsoft.com/office/drawing/2014/main" val="20002"/>
                    </a:ext>
                  </a:extLst>
                </a:gridCol>
                <a:gridCol w="1611458">
                  <a:extLst>
                    <a:ext uri="{9D8B030D-6E8A-4147-A177-3AD203B41FA5}">
                      <a16:colId xmlns:a16="http://schemas.microsoft.com/office/drawing/2014/main" val="20003"/>
                    </a:ext>
                  </a:extLst>
                </a:gridCol>
                <a:gridCol w="1611458">
                  <a:extLst>
                    <a:ext uri="{9D8B030D-6E8A-4147-A177-3AD203B41FA5}">
                      <a16:colId xmlns:a16="http://schemas.microsoft.com/office/drawing/2014/main" val="20004"/>
                    </a:ext>
                  </a:extLst>
                </a:gridCol>
                <a:gridCol w="1611458">
                  <a:extLst>
                    <a:ext uri="{9D8B030D-6E8A-4147-A177-3AD203B41FA5}">
                      <a16:colId xmlns:a16="http://schemas.microsoft.com/office/drawing/2014/main" val="2585569944"/>
                    </a:ext>
                  </a:extLst>
                </a:gridCol>
              </a:tblGrid>
              <a:tr h="550436">
                <a:tc gridSpan="6">
                  <a:txBody>
                    <a:bodyPr/>
                    <a:lstStyle/>
                    <a:p>
                      <a:pPr algn="ctr"/>
                      <a:r>
                        <a:rPr kumimoji="1" lang="en-US" altLang="ja-JP" sz="1400" b="1">
                          <a:solidFill>
                            <a:sysClr val="windowText" lastClr="000000"/>
                          </a:solidFill>
                          <a:latin typeface="Arial" panose="020B0604020202020204" pitchFamily="34" charset="0"/>
                          <a:ea typeface="+mn-ea"/>
                          <a:cs typeface="Arial" panose="020B0604020202020204" pitchFamily="34" charset="0"/>
                        </a:rPr>
                        <a:t>CDP</a:t>
                      </a:r>
                      <a:r>
                        <a:rPr kumimoji="1" lang="ja-JP" altLang="en-US" sz="1400" b="1">
                          <a:solidFill>
                            <a:sysClr val="windowText" lastClr="000000"/>
                          </a:solidFill>
                          <a:latin typeface="Arial" panose="020B0604020202020204" pitchFamily="34" charset="0"/>
                          <a:ea typeface="+mn-ea"/>
                          <a:cs typeface="Arial" panose="020B0604020202020204" pitchFamily="34" charset="0"/>
                        </a:rPr>
                        <a:t>気候変動質問書</a:t>
                      </a:r>
                      <a:r>
                        <a:rPr kumimoji="1" lang="en-US" altLang="ja-JP" sz="1400" b="1">
                          <a:solidFill>
                            <a:sysClr val="windowText" lastClr="000000"/>
                          </a:solidFill>
                          <a:latin typeface="Arial" panose="020B0604020202020204" pitchFamily="34" charset="0"/>
                          <a:ea typeface="+mn-ea"/>
                          <a:cs typeface="Arial" panose="020B0604020202020204" pitchFamily="34" charset="0"/>
                        </a:rPr>
                        <a:t>2023</a:t>
                      </a:r>
                      <a:r>
                        <a:rPr kumimoji="1" lang="ja-JP" altLang="en-US" sz="1400" b="1">
                          <a:solidFill>
                            <a:sysClr val="windowText" lastClr="000000"/>
                          </a:solidFill>
                          <a:latin typeface="Arial" panose="020B0604020202020204" pitchFamily="34" charset="0"/>
                          <a:ea typeface="+mn-ea"/>
                          <a:cs typeface="Arial" panose="020B0604020202020204" pitchFamily="34" charset="0"/>
                        </a:rPr>
                        <a:t>　</a:t>
                      </a:r>
                      <a:r>
                        <a:rPr kumimoji="1" lang="en-US" altLang="ja-JP" sz="1400" b="1">
                          <a:solidFill>
                            <a:sysClr val="windowText" lastClr="000000"/>
                          </a:solidFill>
                          <a:latin typeface="Arial" panose="020B0604020202020204" pitchFamily="34" charset="0"/>
                          <a:ea typeface="+mn-ea"/>
                          <a:cs typeface="Arial" panose="020B0604020202020204" pitchFamily="34" charset="0"/>
                        </a:rPr>
                        <a:t>A</a:t>
                      </a:r>
                      <a:r>
                        <a:rPr kumimoji="1" lang="ja-JP" altLang="en-US" sz="1400" b="1">
                          <a:solidFill>
                            <a:sysClr val="windowText" lastClr="000000"/>
                          </a:solidFill>
                          <a:latin typeface="Arial" panose="020B0604020202020204" pitchFamily="34" charset="0"/>
                          <a:ea typeface="+mn-ea"/>
                          <a:cs typeface="Arial" panose="020B0604020202020204" pitchFamily="34" charset="0"/>
                        </a:rPr>
                        <a:t>リスト企業　全</a:t>
                      </a:r>
                      <a:r>
                        <a:rPr kumimoji="1" lang="en-US" altLang="ja-JP" sz="1400" b="1">
                          <a:solidFill>
                            <a:sysClr val="windowText" lastClr="000000"/>
                          </a:solidFill>
                          <a:latin typeface="Arial" panose="020B0604020202020204" pitchFamily="34" charset="0"/>
                          <a:ea typeface="+mn-ea"/>
                          <a:cs typeface="Arial" panose="020B0604020202020204" pitchFamily="34" charset="0"/>
                        </a:rPr>
                        <a:t>125</a:t>
                      </a:r>
                      <a:r>
                        <a:rPr kumimoji="1" lang="ja-JP" altLang="en-US" sz="1400" b="1">
                          <a:solidFill>
                            <a:sysClr val="windowText" lastClr="000000"/>
                          </a:solidFill>
                          <a:latin typeface="Arial" panose="020B0604020202020204" pitchFamily="34" charset="0"/>
                          <a:ea typeface="+mn-ea"/>
                          <a:cs typeface="Arial" panose="020B0604020202020204" pitchFamily="34" charset="0"/>
                        </a:rPr>
                        <a:t>社（</a:t>
                      </a:r>
                      <a:r>
                        <a:rPr kumimoji="1" lang="en-US" altLang="ja-JP" sz="1400" b="1">
                          <a:solidFill>
                            <a:sysClr val="windowText" lastClr="000000"/>
                          </a:solidFill>
                          <a:latin typeface="Arial" panose="020B0604020202020204" pitchFamily="34" charset="0"/>
                          <a:ea typeface="+mn-ea"/>
                          <a:cs typeface="Arial" panose="020B0604020202020204" pitchFamily="34" charset="0"/>
                        </a:rPr>
                        <a:t>1/2</a:t>
                      </a:r>
                      <a:r>
                        <a:rPr kumimoji="1" lang="ja-JP" altLang="en-US" sz="1400" b="1">
                          <a:solidFill>
                            <a:sysClr val="windowText" lastClr="000000"/>
                          </a:solidFill>
                          <a:latin typeface="Arial" panose="020B0604020202020204" pitchFamily="34" charset="0"/>
                          <a:ea typeface="+mn-ea"/>
                          <a:cs typeface="Arial" panose="020B0604020202020204" pitchFamily="34" charset="0"/>
                        </a:rPr>
                        <a:t>）</a:t>
                      </a:r>
                      <a:endParaRPr kumimoji="1" lang="en-US" altLang="ja-JP" sz="1400" b="1">
                        <a:solidFill>
                          <a:sysClr val="windowText" lastClr="000000"/>
                        </a:solidFill>
                        <a:latin typeface="Arial" panose="020B0604020202020204" pitchFamily="34" charset="0"/>
                        <a:ea typeface="+mn-ea"/>
                        <a:cs typeface="Arial" panose="020B0604020202020204" pitchFamily="34" charset="0"/>
                      </a:endParaRPr>
                    </a:p>
                    <a:p>
                      <a:pPr algn="ctr"/>
                      <a:r>
                        <a:rPr kumimoji="1" lang="en-US" altLang="ja-JP" sz="1400" b="0">
                          <a:solidFill>
                            <a:srgbClr val="FF0000"/>
                          </a:solidFill>
                          <a:latin typeface="Arial" panose="020B0604020202020204" pitchFamily="34" charset="0"/>
                          <a:ea typeface="+mn-ea"/>
                          <a:cs typeface="Arial" panose="020B0604020202020204" pitchFamily="34" charset="0"/>
                        </a:rPr>
                        <a:t>SBT</a:t>
                      </a:r>
                      <a:r>
                        <a:rPr kumimoji="1" lang="ja-JP" altLang="en-US" sz="1400" b="0">
                          <a:solidFill>
                            <a:srgbClr val="FF0000"/>
                          </a:solidFill>
                          <a:latin typeface="Arial" panose="020B0604020202020204" pitchFamily="34" charset="0"/>
                          <a:ea typeface="+mn-ea"/>
                          <a:cs typeface="Arial" panose="020B0604020202020204" pitchFamily="34" charset="0"/>
                        </a:rPr>
                        <a:t>認定済み：</a:t>
                      </a:r>
                      <a:r>
                        <a:rPr kumimoji="1" lang="en-US" altLang="ja-JP" sz="1400" b="0">
                          <a:solidFill>
                            <a:srgbClr val="FF0000"/>
                          </a:solidFill>
                          <a:latin typeface="Arial" panose="020B0604020202020204" pitchFamily="34" charset="0"/>
                          <a:ea typeface="+mn-ea"/>
                          <a:cs typeface="Arial" panose="020B0604020202020204" pitchFamily="34" charset="0"/>
                        </a:rPr>
                        <a:t>87</a:t>
                      </a:r>
                      <a:r>
                        <a:rPr kumimoji="1" lang="ja-JP" altLang="en-US" sz="1400" b="0">
                          <a:solidFill>
                            <a:srgbClr val="FF0000"/>
                          </a:solidFill>
                          <a:latin typeface="Arial" panose="020B0604020202020204" pitchFamily="34" charset="0"/>
                          <a:ea typeface="+mn-ea"/>
                          <a:cs typeface="Arial" panose="020B0604020202020204" pitchFamily="34" charset="0"/>
                        </a:rPr>
                        <a:t>社</a:t>
                      </a:r>
                      <a:r>
                        <a:rPr kumimoji="1" lang="ja-JP" altLang="en-US" sz="1400" b="1">
                          <a:solidFill>
                            <a:sysClr val="windowText" lastClr="000000"/>
                          </a:solidFill>
                          <a:latin typeface="Arial" panose="020B0604020202020204" pitchFamily="34" charset="0"/>
                          <a:ea typeface="+mn-ea"/>
                          <a:cs typeface="Arial" panose="020B0604020202020204" pitchFamily="34" charset="0"/>
                        </a:rPr>
                        <a:t>　　</a:t>
                      </a:r>
                      <a:r>
                        <a:rPr kumimoji="1" lang="ja-JP" altLang="en-US" sz="1400" b="0">
                          <a:solidFill>
                            <a:srgbClr val="0070C0"/>
                          </a:solidFill>
                          <a:latin typeface="Arial" panose="020B0604020202020204" pitchFamily="34" charset="0"/>
                          <a:ea typeface="+mn-ea"/>
                          <a:cs typeface="Arial" panose="020B0604020202020204" pitchFamily="34" charset="0"/>
                        </a:rPr>
                        <a:t>コミットメント済み：</a:t>
                      </a:r>
                      <a:r>
                        <a:rPr kumimoji="1" lang="en-US" altLang="ja-JP" sz="1400" b="0">
                          <a:solidFill>
                            <a:srgbClr val="0070C0"/>
                          </a:solidFill>
                          <a:latin typeface="Arial" panose="020B0604020202020204" pitchFamily="34" charset="0"/>
                          <a:ea typeface="+mn-ea"/>
                          <a:cs typeface="Arial" panose="020B0604020202020204" pitchFamily="34" charset="0"/>
                        </a:rPr>
                        <a:t>13</a:t>
                      </a:r>
                      <a:r>
                        <a:rPr kumimoji="1" lang="ja-JP" altLang="en-US" sz="1400" b="0">
                          <a:solidFill>
                            <a:srgbClr val="0070C0"/>
                          </a:solidFill>
                          <a:latin typeface="Arial" panose="020B0604020202020204" pitchFamily="34" charset="0"/>
                          <a:ea typeface="+mn-ea"/>
                          <a:cs typeface="Arial" panose="020B0604020202020204" pitchFamily="34" charset="0"/>
                        </a:rPr>
                        <a:t>社</a:t>
                      </a:r>
                      <a:r>
                        <a:rPr kumimoji="1" lang="ja-JP" altLang="en-US" sz="1400" b="1">
                          <a:solidFill>
                            <a:sysClr val="windowText" lastClr="000000"/>
                          </a:solidFill>
                          <a:latin typeface="Arial" panose="020B0604020202020204" pitchFamily="34" charset="0"/>
                          <a:ea typeface="+mn-ea"/>
                          <a:cs typeface="Arial" panose="020B0604020202020204" pitchFamily="34" charset="0"/>
                        </a:rPr>
                        <a:t>　　</a:t>
                      </a:r>
                      <a:r>
                        <a:rPr kumimoji="1" lang="ja-JP" altLang="en-US" sz="1400" b="0">
                          <a:solidFill>
                            <a:schemeClr val="tx1"/>
                          </a:solidFill>
                          <a:latin typeface="Arial" panose="020B0604020202020204" pitchFamily="34" charset="0"/>
                          <a:ea typeface="+mn-ea"/>
                          <a:cs typeface="Arial" panose="020B0604020202020204" pitchFamily="34" charset="0"/>
                        </a:rPr>
                        <a:t>対応なし：</a:t>
                      </a:r>
                      <a:r>
                        <a:rPr kumimoji="1" lang="en-US" altLang="ja-JP" sz="1400" b="0">
                          <a:solidFill>
                            <a:schemeClr val="tx1"/>
                          </a:solidFill>
                          <a:latin typeface="Arial" panose="020B0604020202020204" pitchFamily="34" charset="0"/>
                          <a:ea typeface="+mn-ea"/>
                          <a:cs typeface="Arial" panose="020B0604020202020204" pitchFamily="34" charset="0"/>
                        </a:rPr>
                        <a:t>25</a:t>
                      </a:r>
                      <a:r>
                        <a:rPr kumimoji="1" lang="ja-JP" altLang="en-US" sz="1400" b="0">
                          <a:solidFill>
                            <a:schemeClr val="tx1"/>
                          </a:solidFill>
                          <a:latin typeface="Arial" panose="020B0604020202020204" pitchFamily="34" charset="0"/>
                          <a:ea typeface="+mn-ea"/>
                          <a:cs typeface="Arial" panose="020B0604020202020204" pitchFamily="34" charset="0"/>
                        </a:rPr>
                        <a:t>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2"/>
                    </a:solidFill>
                  </a:tcPr>
                </a:tc>
                <a:tc hMerge="1">
                  <a:txBody>
                    <a:bodyPr/>
                    <a:lstStyle/>
                    <a:p>
                      <a:pPr algn="ctr"/>
                      <a:endParaRPr kumimoji="1" lang="ja-JP" altLang="en-US" sz="1400" b="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2"/>
                    </a:solidFill>
                  </a:tcPr>
                </a:tc>
                <a:tc hMerge="1">
                  <a:txBody>
                    <a:bodyPr/>
                    <a:lstStyle/>
                    <a:p>
                      <a:pPr algn="ctr"/>
                      <a:endParaRPr kumimoji="1" lang="ja-JP" altLang="en-US" sz="1400" b="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2"/>
                    </a:solidFill>
                  </a:tcPr>
                </a:tc>
                <a:tc hMerge="1">
                  <a:txBody>
                    <a:bodyPr/>
                    <a:lstStyle/>
                    <a:p>
                      <a:pPr algn="ctr"/>
                      <a:endParaRPr kumimoji="1" lang="ja-JP" altLang="en-US" sz="1400" b="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2"/>
                    </a:solidFill>
                  </a:tcPr>
                </a:tc>
                <a:tc hMerge="1">
                  <a:txBody>
                    <a:bodyPr/>
                    <a:lstStyle/>
                    <a:p>
                      <a:pPr algn="ctr"/>
                      <a:endParaRPr kumimoji="1" lang="ja-JP" altLang="en-US" sz="1400" b="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2"/>
                    </a:solidFill>
                  </a:tcPr>
                </a:tc>
                <a:tc hMerge="1">
                  <a:txBody>
                    <a:bodyPr/>
                    <a:lstStyle/>
                    <a:p>
                      <a:pPr algn="ctr"/>
                      <a:endParaRPr kumimoji="1" lang="ja-JP" altLang="en-US" sz="1400" b="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2"/>
                    </a:solidFill>
                  </a:tcPr>
                </a:tc>
                <a:extLst>
                  <a:ext uri="{0D108BD9-81ED-4DB2-BD59-A6C34878D82A}">
                    <a16:rowId xmlns:a16="http://schemas.microsoft.com/office/drawing/2014/main" val="10000"/>
                  </a:ext>
                </a:extLst>
              </a:tr>
              <a:tr h="653872">
                <a:tc>
                  <a:txBody>
                    <a:bodyPr/>
                    <a:lstStyle/>
                    <a:p>
                      <a:pPr algn="ctr" fontAlgn="ctr"/>
                      <a:r>
                        <a:rPr lang="ja-JP" altLang="en-US" sz="1200" b="0" i="0" u="none" strike="noStrike">
                          <a:solidFill>
                            <a:srgbClr val="FF0000"/>
                          </a:solidFill>
                          <a:effectLst/>
                          <a:latin typeface="+mn-ea"/>
                          <a:ea typeface="+mn-ea"/>
                        </a:rPr>
                        <a:t>花王</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積水ハウス</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イオン</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アイシン</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味の素</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FF0000"/>
                          </a:solidFill>
                          <a:effectLst/>
                          <a:latin typeface="+mn-ea"/>
                          <a:ea typeface="+mn-ea"/>
                        </a:rPr>
                        <a:t>ANA</a:t>
                      </a:r>
                      <a:r>
                        <a:rPr lang="ja-JP" altLang="en-US" sz="1200" b="0" i="0" u="none" strike="noStrike">
                          <a:solidFill>
                            <a:srgbClr val="FF0000"/>
                          </a:solidFill>
                          <a:effectLst/>
                          <a:latin typeface="+mn-ea"/>
                          <a:ea typeface="+mn-ea"/>
                        </a:rPr>
                        <a:t>ホールディングス</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2512499"/>
                  </a:ext>
                </a:extLst>
              </a:tr>
              <a:tr h="461200">
                <a:tc>
                  <a:txBody>
                    <a:bodyPr/>
                    <a:lstStyle/>
                    <a:p>
                      <a:pPr algn="ctr" fontAlgn="ctr"/>
                      <a:r>
                        <a:rPr lang="ja-JP" altLang="en-US" sz="1200" b="0" i="0" u="none" strike="noStrike">
                          <a:solidFill>
                            <a:srgbClr val="FF0000"/>
                          </a:solidFill>
                          <a:effectLst/>
                          <a:latin typeface="+mn-ea"/>
                          <a:ea typeface="+mn-ea"/>
                        </a:rPr>
                        <a:t>アサヒグループ</a:t>
                      </a:r>
                      <a:r>
                        <a:rPr lang="en-US" altLang="ja-JP" sz="1200" b="0" i="0" u="none" strike="noStrike">
                          <a:solidFill>
                            <a:srgbClr val="FF0000"/>
                          </a:solidFill>
                          <a:effectLst/>
                          <a:latin typeface="+mn-ea"/>
                          <a:ea typeface="+mn-ea"/>
                        </a:rPr>
                        <a:t>HD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アスクル</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アステラス製薬</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アズビル</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ベネッセコーポレーション</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ブリヂストン</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9778186"/>
                  </a:ext>
                </a:extLst>
              </a:tr>
              <a:tr h="395288">
                <a:tc>
                  <a:txBody>
                    <a:bodyPr/>
                    <a:lstStyle/>
                    <a:p>
                      <a:pPr algn="ctr" fontAlgn="ctr"/>
                      <a:r>
                        <a:rPr lang="ja-JP" altLang="en-US" sz="1200" b="0" i="0" u="none" strike="noStrike">
                          <a:solidFill>
                            <a:srgbClr val="FF0000"/>
                          </a:solidFill>
                          <a:effectLst/>
                          <a:latin typeface="+mn-ea"/>
                          <a:ea typeface="+mn-ea"/>
                        </a:rPr>
                        <a:t>キヤノン</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中外製薬</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0000"/>
                          </a:solidFill>
                          <a:effectLst/>
                          <a:latin typeface="+mn-ea"/>
                          <a:ea typeface="+mn-ea"/>
                        </a:rPr>
                        <a:t>コカ・コーラボトラーズジャパン</a:t>
                      </a:r>
                      <a:r>
                        <a:rPr lang="en-US" altLang="ja-JP" sz="1200" b="0" i="0" u="none" strike="noStrike">
                          <a:solidFill>
                            <a:srgbClr val="000000"/>
                          </a:solidFill>
                          <a:effectLst/>
                          <a:latin typeface="+mn-ea"/>
                          <a:ea typeface="+mn-ea"/>
                        </a:rPr>
                        <a:t>HD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0000"/>
                          </a:solidFill>
                          <a:effectLst/>
                          <a:latin typeface="+mn-ea"/>
                          <a:ea typeface="+mn-ea"/>
                        </a:rPr>
                        <a:t>コンコルディア・フィナンシャルグループ</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大日本印刷</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第一三共</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8334548"/>
                  </a:ext>
                </a:extLst>
              </a:tr>
              <a:tr h="268528">
                <a:tc>
                  <a:txBody>
                    <a:bodyPr/>
                    <a:lstStyle/>
                    <a:p>
                      <a:pPr algn="ctr" fontAlgn="ctr"/>
                      <a:r>
                        <a:rPr lang="ja-JP" altLang="en-US" sz="1200" b="0" i="0" u="none" strike="noStrike">
                          <a:solidFill>
                            <a:srgbClr val="FF0000"/>
                          </a:solidFill>
                          <a:effectLst/>
                          <a:latin typeface="+mn-ea"/>
                          <a:ea typeface="+mn-ea"/>
                        </a:rPr>
                        <a:t>ダイセキ</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大東建託</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大和ハウス工業</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大和ハウスリート投資法人</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デンソー</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mn-ea"/>
                          <a:ea typeface="+mn-ea"/>
                        </a:rPr>
                        <a:t>EIZO</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8571807"/>
                  </a:ext>
                </a:extLst>
              </a:tr>
              <a:tr h="268528">
                <a:tc>
                  <a:txBody>
                    <a:bodyPr/>
                    <a:lstStyle/>
                    <a:p>
                      <a:pPr algn="ctr" fontAlgn="ctr"/>
                      <a:r>
                        <a:rPr lang="ja-JP" altLang="en-US" sz="1200" b="0" i="0" u="none" strike="noStrike">
                          <a:solidFill>
                            <a:srgbClr val="FF0000"/>
                          </a:solidFill>
                          <a:effectLst/>
                          <a:latin typeface="+mn-ea"/>
                          <a:ea typeface="+mn-ea"/>
                        </a:rPr>
                        <a:t>ファナック</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ファーストリテイリング</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0000"/>
                          </a:solidFill>
                          <a:effectLst/>
                          <a:latin typeface="+mn-ea"/>
                          <a:ea typeface="+mn-ea"/>
                        </a:rPr>
                        <a:t>エフピコ</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富士電機</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富士フイルム</a:t>
                      </a:r>
                      <a:r>
                        <a:rPr lang="en-US" altLang="ja-JP" sz="1200" b="0" i="0" u="none" strike="noStrike">
                          <a:solidFill>
                            <a:srgbClr val="FF0000"/>
                          </a:solidFill>
                          <a:effectLst/>
                          <a:latin typeface="+mn-ea"/>
                          <a:ea typeface="+mn-ea"/>
                        </a:rPr>
                        <a:t>HD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0000"/>
                          </a:solidFill>
                          <a:effectLst/>
                          <a:latin typeface="+mn-ea"/>
                          <a:ea typeface="+mn-ea"/>
                        </a:rPr>
                        <a:t>フジタ</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68528">
                <a:tc>
                  <a:txBody>
                    <a:bodyPr/>
                    <a:lstStyle/>
                    <a:p>
                      <a:pPr algn="ctr" fontAlgn="ctr"/>
                      <a:r>
                        <a:rPr lang="ja-JP" altLang="en-US" sz="1200" b="0" i="0" u="none" strike="noStrike">
                          <a:solidFill>
                            <a:srgbClr val="FF0000"/>
                          </a:solidFill>
                          <a:effectLst/>
                          <a:latin typeface="+mn-ea"/>
                          <a:ea typeface="+mn-ea"/>
                        </a:rPr>
                        <a:t>富士通</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0000"/>
                          </a:solidFill>
                          <a:effectLst/>
                          <a:latin typeface="+mn-ea"/>
                          <a:ea typeface="+mn-ea"/>
                        </a:rPr>
                        <a:t>芙蓉総合リース</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70C0"/>
                          </a:solidFill>
                          <a:effectLst/>
                          <a:latin typeface="+mn-ea"/>
                          <a:ea typeface="+mn-ea"/>
                        </a:rPr>
                        <a:t>博報堂</a:t>
                      </a:r>
                      <a:r>
                        <a:rPr lang="en-US" altLang="ja-JP" sz="1200" b="0" i="0" u="none" strike="noStrike">
                          <a:solidFill>
                            <a:srgbClr val="0070C0"/>
                          </a:solidFill>
                          <a:effectLst/>
                          <a:latin typeface="+mn-ea"/>
                          <a:ea typeface="+mn-ea"/>
                        </a:rPr>
                        <a:t>DY</a:t>
                      </a:r>
                      <a:r>
                        <a:rPr lang="ja-JP" altLang="en-US" sz="1200" b="0" i="0" u="none" strike="noStrike">
                          <a:solidFill>
                            <a:srgbClr val="0070C0"/>
                          </a:solidFill>
                          <a:effectLst/>
                          <a:latin typeface="+mn-ea"/>
                          <a:ea typeface="+mn-ea"/>
                        </a:rPr>
                        <a:t>ホールディングス</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0000"/>
                          </a:solidFill>
                          <a:effectLst/>
                          <a:latin typeface="+mn-ea"/>
                          <a:ea typeface="+mn-ea"/>
                        </a:rPr>
                        <a:t>日立建機</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日立製作所</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TW" altLang="en-US" sz="1200" b="0" i="0" u="none" strike="noStrike">
                          <a:solidFill>
                            <a:srgbClr val="000000"/>
                          </a:solidFill>
                          <a:effectLst/>
                          <a:latin typeface="+mn-ea"/>
                          <a:ea typeface="+mn-ea"/>
                        </a:rPr>
                        <a:t>本田技研工業</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95288">
                <a:tc>
                  <a:txBody>
                    <a:bodyPr/>
                    <a:lstStyle/>
                    <a:p>
                      <a:pPr algn="ctr" fontAlgn="ctr"/>
                      <a:r>
                        <a:rPr lang="ja-JP" altLang="en-US" sz="1200" b="0" i="0" u="none" strike="noStrike">
                          <a:solidFill>
                            <a:srgbClr val="000000"/>
                          </a:solidFill>
                          <a:effectLst/>
                          <a:latin typeface="+mn-ea"/>
                          <a:ea typeface="+mn-ea"/>
                        </a:rPr>
                        <a:t>いちご</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FF0000"/>
                          </a:solidFill>
                          <a:effectLst/>
                          <a:latin typeface="+mn-ea"/>
                          <a:ea typeface="+mn-ea"/>
                        </a:rPr>
                        <a:t>IIF</a:t>
                      </a:r>
                      <a:r>
                        <a:rPr lang="ja-JP" altLang="en-US" sz="1200" b="0" i="0" u="none" strike="noStrike">
                          <a:solidFill>
                            <a:srgbClr val="FF0000"/>
                          </a:solidFill>
                          <a:effectLst/>
                          <a:latin typeface="+mn-ea"/>
                          <a:ea typeface="+mn-ea"/>
                        </a:rPr>
                        <a:t>産業ファンド投資法人</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0000"/>
                          </a:solidFill>
                          <a:effectLst/>
                          <a:latin typeface="+mn-ea"/>
                          <a:ea typeface="+mn-ea"/>
                        </a:rPr>
                        <a:t>三越伊勢丹</a:t>
                      </a:r>
                      <a:r>
                        <a:rPr lang="en-US" sz="1200" b="0" i="0" u="none" strike="noStrike">
                          <a:solidFill>
                            <a:srgbClr val="000000"/>
                          </a:solidFill>
                          <a:effectLst/>
                          <a:latin typeface="+mn-ea"/>
                          <a:ea typeface="+mn-ea"/>
                        </a:rPr>
                        <a:t>HD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FF0000"/>
                          </a:solidFill>
                          <a:effectLst/>
                          <a:latin typeface="+mn-ea"/>
                          <a:ea typeface="+mn-ea"/>
                        </a:rPr>
                        <a:t>J.</a:t>
                      </a:r>
                      <a:r>
                        <a:rPr lang="ja-JP" altLang="en-US" sz="1200" b="0" i="0" u="none" strike="noStrike">
                          <a:solidFill>
                            <a:srgbClr val="FF0000"/>
                          </a:solidFill>
                          <a:effectLst/>
                          <a:latin typeface="+mn-ea"/>
                          <a:ea typeface="+mn-ea"/>
                        </a:rPr>
                        <a:t>フロントリテイリング</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日本プライムリアルティ投資法人</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日本たばこ産業</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68528">
                <a:tc>
                  <a:txBody>
                    <a:bodyPr/>
                    <a:lstStyle/>
                    <a:p>
                      <a:pPr algn="ctr" fontAlgn="ctr"/>
                      <a:r>
                        <a:rPr lang="ja-JP" altLang="en-US" sz="1200" b="0" i="0" u="none" strike="noStrike">
                          <a:solidFill>
                            <a:srgbClr val="FF0000"/>
                          </a:solidFill>
                          <a:effectLst/>
                          <a:latin typeface="+mn-ea"/>
                          <a:ea typeface="+mn-ea"/>
                        </a:rPr>
                        <a:t>上新電機</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70C0"/>
                          </a:solidFill>
                          <a:effectLst/>
                          <a:latin typeface="+mn-ea"/>
                          <a:ea typeface="+mn-ea"/>
                        </a:rPr>
                        <a:t>ジェイテクト</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カゴメ</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鹿島建設</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70C0"/>
                          </a:solidFill>
                          <a:effectLst/>
                          <a:latin typeface="+mn-ea"/>
                          <a:ea typeface="+mn-ea"/>
                        </a:rPr>
                        <a:t>川崎重工業</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川崎汽船</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68528">
                <a:tc>
                  <a:txBody>
                    <a:bodyPr/>
                    <a:lstStyle/>
                    <a:p>
                      <a:pPr algn="ctr" fontAlgn="ctr"/>
                      <a:r>
                        <a:rPr lang="en-US" sz="1200" b="0" i="0" u="none" strike="noStrike">
                          <a:solidFill>
                            <a:srgbClr val="FF0000"/>
                          </a:solidFill>
                          <a:effectLst/>
                          <a:latin typeface="+mn-ea"/>
                          <a:ea typeface="+mn-ea"/>
                        </a:rPr>
                        <a:t>KDDI</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キッコーマン</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キリン</a:t>
                      </a:r>
                      <a:r>
                        <a:rPr lang="en-US" sz="1200" b="0" i="0" u="none" strike="noStrike">
                          <a:solidFill>
                            <a:srgbClr val="FF0000"/>
                          </a:solidFill>
                          <a:effectLst/>
                          <a:latin typeface="+mn-ea"/>
                          <a:ea typeface="+mn-ea"/>
                        </a:rPr>
                        <a:t>HD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小松製作所</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0000"/>
                          </a:solidFill>
                          <a:effectLst/>
                          <a:latin typeface="+mn-ea"/>
                          <a:ea typeface="+mn-ea"/>
                        </a:rPr>
                        <a:t>コーセー</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0000"/>
                          </a:solidFill>
                          <a:effectLst/>
                          <a:latin typeface="+mn-ea"/>
                          <a:ea typeface="+mn-ea"/>
                        </a:rPr>
                        <a:t>クボタ</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68528">
                <a:tc>
                  <a:txBody>
                    <a:bodyPr/>
                    <a:lstStyle/>
                    <a:p>
                      <a:pPr algn="ctr" fontAlgn="ctr"/>
                      <a:r>
                        <a:rPr lang="ja-JP" altLang="en-US" sz="1200" b="0" i="0" u="none" strike="noStrike">
                          <a:solidFill>
                            <a:srgbClr val="FF0000"/>
                          </a:solidFill>
                          <a:effectLst/>
                          <a:latin typeface="+mn-ea"/>
                          <a:ea typeface="+mn-ea"/>
                        </a:rPr>
                        <a:t>熊谷組</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京セラ</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ライオン</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mn-ea"/>
                          <a:ea typeface="+mn-ea"/>
                        </a:rPr>
                        <a:t>LIXIL</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0000"/>
                          </a:solidFill>
                          <a:effectLst/>
                          <a:latin typeface="+mn-ea"/>
                          <a:ea typeface="+mn-ea"/>
                        </a:rPr>
                        <a:t>丸紅</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丸井グループ</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61200">
                <a:tc>
                  <a:txBody>
                    <a:bodyPr/>
                    <a:lstStyle/>
                    <a:p>
                      <a:pPr algn="ctr" fontAlgn="ctr"/>
                      <a:r>
                        <a:rPr lang="ja-JP" altLang="en-US" sz="1200" b="0" i="0" u="none" strike="noStrike">
                          <a:solidFill>
                            <a:srgbClr val="FF0000"/>
                          </a:solidFill>
                          <a:effectLst/>
                          <a:latin typeface="+mn-ea"/>
                          <a:ea typeface="+mn-ea"/>
                        </a:rPr>
                        <a:t>明治</a:t>
                      </a:r>
                      <a:r>
                        <a:rPr lang="en-US" sz="1200" b="0" i="0" u="none" strike="noStrike">
                          <a:solidFill>
                            <a:srgbClr val="FF0000"/>
                          </a:solidFill>
                          <a:effectLst/>
                          <a:latin typeface="+mn-ea"/>
                          <a:ea typeface="+mn-ea"/>
                        </a:rPr>
                        <a:t>HD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0000"/>
                          </a:solidFill>
                          <a:effectLst/>
                          <a:latin typeface="+mn-ea"/>
                          <a:ea typeface="+mn-ea"/>
                        </a:rPr>
                        <a:t>明治安田生命</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70C0"/>
                          </a:solidFill>
                          <a:effectLst/>
                          <a:latin typeface="+mn-ea"/>
                          <a:ea typeface="+mn-ea"/>
                        </a:rPr>
                        <a:t>ミネベアミツミ</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三菱電機</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三菱地所</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三菱地所物流リート投資法人</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68528">
                <a:tc>
                  <a:txBody>
                    <a:bodyPr/>
                    <a:lstStyle/>
                    <a:p>
                      <a:pPr algn="ctr" fontAlgn="ctr"/>
                      <a:r>
                        <a:rPr lang="ja-JP" altLang="en-US" sz="1200" b="0" i="0" u="none" strike="noStrike">
                          <a:solidFill>
                            <a:srgbClr val="FF0000"/>
                          </a:solidFill>
                          <a:effectLst/>
                          <a:latin typeface="+mn-ea"/>
                          <a:ea typeface="+mn-ea"/>
                        </a:rPr>
                        <a:t>三井不動産</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0000"/>
                          </a:solidFill>
                          <a:effectLst/>
                          <a:latin typeface="+mn-ea"/>
                          <a:ea typeface="+mn-ea"/>
                        </a:rPr>
                        <a:t>商船三井</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森ビル</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村田製作所</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ナブテスコ</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0000"/>
                          </a:solidFill>
                          <a:effectLst/>
                          <a:latin typeface="+mn-ea"/>
                          <a:ea typeface="+mn-ea"/>
                        </a:rPr>
                        <a:t>長瀬産業</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15" name="テキスト ボックス 14"/>
          <p:cNvSpPr txBox="1"/>
          <p:nvPr/>
        </p:nvSpPr>
        <p:spPr bwMode="auto">
          <a:xfrm>
            <a:off x="4719066" y="2093285"/>
            <a:ext cx="6016006" cy="307777"/>
          </a:xfrm>
          <a:prstGeom prst="rect">
            <a:avLst/>
          </a:prstGeom>
          <a:noFill/>
          <a:ln w="9525">
            <a:noFill/>
            <a:miter lim="800000"/>
            <a:headEnd/>
            <a:tailEnd/>
          </a:ln>
        </p:spPr>
        <p:txBody>
          <a:bodyPr wrap="none" rtlCol="0">
            <a:spAutoFit/>
          </a:bodyPr>
          <a:lstStyle/>
          <a:p>
            <a:r>
              <a:rPr lang="ja-JP" altLang="ja-JP" sz="14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A</a:t>
            </a:r>
            <a:r>
              <a:rPr lang="ja-JP" altLang="en-US" sz="14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リスト記載順。コミットメントとは、</a:t>
            </a:r>
            <a:r>
              <a:rPr lang="en-US" altLang="ja-JP" sz="14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2</a:t>
            </a:r>
            <a:r>
              <a:rPr lang="ja-JP" altLang="en-US" sz="14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年以内に</a:t>
            </a:r>
            <a:r>
              <a:rPr lang="en-US" altLang="ja-JP" sz="14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SBT</a:t>
            </a:r>
            <a:r>
              <a:rPr lang="ja-JP" altLang="en-US" sz="14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認定を取得すると宣言すること</a:t>
            </a:r>
          </a:p>
        </p:txBody>
      </p:sp>
      <p:sp>
        <p:nvSpPr>
          <p:cNvPr id="2" name="テキスト ボックス 1">
            <a:extLst>
              <a:ext uri="{FF2B5EF4-FFF2-40B4-BE49-F238E27FC236}">
                <a16:creationId xmlns:a16="http://schemas.microsoft.com/office/drawing/2014/main" id="{8DE68C76-CFF4-4307-86EF-C76661560ABD}"/>
              </a:ext>
            </a:extLst>
          </p:cNvPr>
          <p:cNvSpPr txBox="1">
            <a:spLocks noChangeArrowheads="1"/>
          </p:cNvSpPr>
          <p:nvPr/>
        </p:nvSpPr>
        <p:spPr bwMode="auto">
          <a:xfrm>
            <a:off x="161925" y="7198040"/>
            <a:ext cx="9633520" cy="262059"/>
          </a:xfrm>
          <a:prstGeom prst="rect">
            <a:avLst/>
          </a:prstGeom>
          <a:noFill/>
          <a:ln>
            <a:noFill/>
          </a:ln>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365125" lvl="0" indent="-365125" eaLnBrk="1" hangingPunct="1">
              <a:lnSpc>
                <a:spcPts val="1500"/>
              </a:lnSpc>
              <a:defRPr/>
            </a:pPr>
            <a:r>
              <a:rPr lang="en-US" altLang="ja-JP" sz="1000" b="0" dirty="0">
                <a:solidFill>
                  <a:srgbClr val="000000"/>
                </a:solidFill>
                <a:latin typeface="Meiryo UI" pitchFamily="50" charset="-128"/>
                <a:ea typeface="Meiryo UI" pitchFamily="50" charset="-128"/>
                <a:cs typeface="Meiryo UI" pitchFamily="50" charset="-128"/>
              </a:rPr>
              <a:t>[</a:t>
            </a:r>
            <a:r>
              <a:rPr lang="ja-JP" altLang="en-US" sz="1000" b="0" dirty="0">
                <a:solidFill>
                  <a:srgbClr val="000000"/>
                </a:solidFill>
                <a:latin typeface="Meiryo UI" pitchFamily="50" charset="-128"/>
                <a:ea typeface="Meiryo UI" pitchFamily="50" charset="-128"/>
                <a:cs typeface="Meiryo UI" pitchFamily="50" charset="-128"/>
              </a:rPr>
              <a:t>出所</a:t>
            </a:r>
            <a:r>
              <a:rPr lang="en-US" altLang="ja-JP" sz="1000" b="0" dirty="0">
                <a:solidFill>
                  <a:srgbClr val="000000"/>
                </a:solidFill>
                <a:latin typeface="Meiryo UI" pitchFamily="50" charset="-128"/>
                <a:ea typeface="Meiryo UI" pitchFamily="50" charset="-128"/>
                <a:cs typeface="Meiryo UI" pitchFamily="50" charset="-128"/>
              </a:rPr>
              <a:t>] CDP</a:t>
            </a:r>
            <a:r>
              <a:rPr lang="ja-JP" altLang="en-US" sz="1000" b="0" dirty="0">
                <a:solidFill>
                  <a:srgbClr val="000000"/>
                </a:solidFill>
                <a:latin typeface="Meiryo UI" pitchFamily="50" charset="-128"/>
                <a:ea typeface="Meiryo UI" pitchFamily="50" charset="-128"/>
                <a:cs typeface="Meiryo UI" pitchFamily="50" charset="-128"/>
              </a:rPr>
              <a:t>ホームページ：</a:t>
            </a:r>
            <a:r>
              <a:rPr lang="en-US" altLang="ja-JP" sz="1000" b="0" dirty="0">
                <a:solidFill>
                  <a:srgbClr val="000000"/>
                </a:solidFill>
                <a:latin typeface="Meiryo UI" pitchFamily="50" charset="-128"/>
                <a:ea typeface="Meiryo UI" pitchFamily="50" charset="-128"/>
                <a:cs typeface="Meiryo UI" pitchFamily="50" charset="-128"/>
              </a:rPr>
              <a:t>The A List 2023</a:t>
            </a:r>
            <a:r>
              <a:rPr lang="ja-JP" altLang="en-US" sz="1000" b="0" dirty="0">
                <a:solidFill>
                  <a:srgbClr val="000000"/>
                </a:solidFill>
                <a:latin typeface="Meiryo UI" pitchFamily="50" charset="-128"/>
                <a:ea typeface="Meiryo UI" pitchFamily="50" charset="-128"/>
                <a:cs typeface="Meiryo UI" pitchFamily="50" charset="-128"/>
              </a:rPr>
              <a:t>（</a:t>
            </a:r>
            <a:r>
              <a:rPr lang="en-US" altLang="ja-JP" sz="1000" b="0" dirty="0">
                <a:solidFill>
                  <a:srgbClr val="000000"/>
                </a:solidFill>
                <a:latin typeface="Meiryo UI" pitchFamily="50" charset="-128"/>
                <a:ea typeface="Meiryo UI" pitchFamily="50" charset="-128"/>
                <a:cs typeface="Meiryo UI" pitchFamily="50" charset="-128"/>
              </a:rPr>
              <a:t>https://www.cdp.net/en/companies/companies-scores</a:t>
            </a:r>
            <a:r>
              <a:rPr lang="ja-JP" altLang="en-US" sz="1000" dirty="0">
                <a:solidFill>
                  <a:srgbClr val="000000"/>
                </a:solidFill>
                <a:latin typeface="Meiryo UI" pitchFamily="50" charset="-128"/>
                <a:ea typeface="Meiryo UI" pitchFamily="50" charset="-128"/>
                <a:cs typeface="Meiryo UI" pitchFamily="50" charset="-128"/>
              </a:rPr>
              <a:t>）より作成</a:t>
            </a:r>
            <a:endParaRPr lang="en-US" altLang="ja-JP" sz="1000"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678410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a:t>SBT</a:t>
            </a:r>
            <a:r>
              <a:rPr kumimoji="1" lang="ja-JP" altLang="en-US"/>
              <a:t>認定を受けていると</a:t>
            </a:r>
            <a:r>
              <a:rPr kumimoji="1" lang="en-US" altLang="ja-JP"/>
              <a:t>CDP</a:t>
            </a:r>
            <a:r>
              <a:rPr kumimoji="1" lang="ja-JP" altLang="en-US"/>
              <a:t>で得点が上がる </a:t>
            </a:r>
            <a:r>
              <a:rPr lang="en-US" altLang="ja-JP"/>
              <a:t>2</a:t>
            </a:r>
            <a:r>
              <a:rPr kumimoji="1" lang="en-US" altLang="ja-JP"/>
              <a:t>/4</a:t>
            </a:r>
            <a:endParaRPr kumimoji="1" lang="ja-JP" altLang="en-US"/>
          </a:p>
        </p:txBody>
      </p:sp>
      <p:sp>
        <p:nvSpPr>
          <p:cNvPr id="4" name="コンテンツ プレースホルダー 3"/>
          <p:cNvSpPr>
            <a:spLocks noGrp="1"/>
          </p:cNvSpPr>
          <p:nvPr>
            <p:ph sz="quarter" idx="11"/>
          </p:nvPr>
        </p:nvSpPr>
        <p:spPr/>
        <p:txBody>
          <a:bodyPr/>
          <a:lstStyle/>
          <a:p>
            <a:r>
              <a:rPr lang="en-US" altLang="ja-JP"/>
              <a:t>SBT</a:t>
            </a:r>
            <a:r>
              <a:rPr kumimoji="1" lang="ja-JP" altLang="en-US"/>
              <a:t>に取り組むメリット①対投資家</a:t>
            </a:r>
          </a:p>
        </p:txBody>
      </p:sp>
      <p:sp>
        <p:nvSpPr>
          <p:cNvPr id="5" name="コンテンツ プレースホルダー 4"/>
          <p:cNvSpPr>
            <a:spLocks noGrp="1"/>
          </p:cNvSpPr>
          <p:nvPr>
            <p:ph sz="quarter" idx="12"/>
          </p:nvPr>
        </p:nvSpPr>
        <p:spPr>
          <a:xfrm>
            <a:off x="161925" y="1110920"/>
            <a:ext cx="10367963" cy="957600"/>
          </a:xfrm>
        </p:spPr>
        <p:txBody>
          <a:bodyPr/>
          <a:lstStyle/>
          <a:p>
            <a:r>
              <a:rPr lang="en-US" altLang="ja-JP"/>
              <a:t>2017</a:t>
            </a:r>
            <a:r>
              <a:rPr lang="ja-JP" altLang="en-US"/>
              <a:t>年以降の</a:t>
            </a:r>
            <a:r>
              <a:rPr lang="en-US" altLang="ja-JP"/>
              <a:t>CDP</a:t>
            </a:r>
            <a:r>
              <a:rPr lang="ja-JP" altLang="en-US"/>
              <a:t>質問書では</a:t>
            </a:r>
            <a:r>
              <a:rPr lang="en-US" altLang="ja-JP"/>
              <a:t>SBT</a:t>
            </a:r>
            <a:r>
              <a:rPr lang="ja-JP" altLang="en-US"/>
              <a:t>認定を受けていると、「リーダーシップ」の得点を獲得することができる</a:t>
            </a:r>
            <a:endParaRPr lang="en-US" altLang="ja-JP"/>
          </a:p>
          <a:p>
            <a:r>
              <a:rPr lang="en-US" altLang="ja-JP"/>
              <a:t>2023</a:t>
            </a:r>
            <a:r>
              <a:rPr lang="ja-JP" altLang="en-US"/>
              <a:t>年の</a:t>
            </a:r>
            <a:r>
              <a:rPr lang="en-US" altLang="ja-JP"/>
              <a:t>A</a:t>
            </a:r>
            <a:r>
              <a:rPr lang="ja-JP" altLang="en-US"/>
              <a:t>リストの企業と</a:t>
            </a:r>
            <a:r>
              <a:rPr lang="en-US" altLang="ja-JP"/>
              <a:t>SBT</a:t>
            </a:r>
            <a:r>
              <a:rPr lang="ja-JP" altLang="en-US"/>
              <a:t>対応の関係は以下の通り</a:t>
            </a:r>
          </a:p>
        </p:txBody>
      </p:sp>
      <p:graphicFrame>
        <p:nvGraphicFramePr>
          <p:cNvPr id="13" name="表 12"/>
          <p:cNvGraphicFramePr>
            <a:graphicFrameLocks noGrp="1"/>
          </p:cNvGraphicFramePr>
          <p:nvPr/>
        </p:nvGraphicFramePr>
        <p:xfrm>
          <a:off x="485905" y="2401062"/>
          <a:ext cx="9668748" cy="3923539"/>
        </p:xfrm>
        <a:graphic>
          <a:graphicData uri="http://schemas.openxmlformats.org/drawingml/2006/table">
            <a:tbl>
              <a:tblPr firstRow="1" bandRow="1">
                <a:tableStyleId>{10A1B5D5-9B99-4C35-A422-299274C87663}</a:tableStyleId>
              </a:tblPr>
              <a:tblGrid>
                <a:gridCol w="1611458">
                  <a:extLst>
                    <a:ext uri="{9D8B030D-6E8A-4147-A177-3AD203B41FA5}">
                      <a16:colId xmlns:a16="http://schemas.microsoft.com/office/drawing/2014/main" val="20000"/>
                    </a:ext>
                  </a:extLst>
                </a:gridCol>
                <a:gridCol w="1611458">
                  <a:extLst>
                    <a:ext uri="{9D8B030D-6E8A-4147-A177-3AD203B41FA5}">
                      <a16:colId xmlns:a16="http://schemas.microsoft.com/office/drawing/2014/main" val="20001"/>
                    </a:ext>
                  </a:extLst>
                </a:gridCol>
                <a:gridCol w="1611458">
                  <a:extLst>
                    <a:ext uri="{9D8B030D-6E8A-4147-A177-3AD203B41FA5}">
                      <a16:colId xmlns:a16="http://schemas.microsoft.com/office/drawing/2014/main" val="20002"/>
                    </a:ext>
                  </a:extLst>
                </a:gridCol>
                <a:gridCol w="1611458">
                  <a:extLst>
                    <a:ext uri="{9D8B030D-6E8A-4147-A177-3AD203B41FA5}">
                      <a16:colId xmlns:a16="http://schemas.microsoft.com/office/drawing/2014/main" val="20003"/>
                    </a:ext>
                  </a:extLst>
                </a:gridCol>
                <a:gridCol w="1611458">
                  <a:extLst>
                    <a:ext uri="{9D8B030D-6E8A-4147-A177-3AD203B41FA5}">
                      <a16:colId xmlns:a16="http://schemas.microsoft.com/office/drawing/2014/main" val="20004"/>
                    </a:ext>
                  </a:extLst>
                </a:gridCol>
                <a:gridCol w="1611458">
                  <a:extLst>
                    <a:ext uri="{9D8B030D-6E8A-4147-A177-3AD203B41FA5}">
                      <a16:colId xmlns:a16="http://schemas.microsoft.com/office/drawing/2014/main" val="2585569944"/>
                    </a:ext>
                  </a:extLst>
                </a:gridCol>
              </a:tblGrid>
              <a:tr h="554857">
                <a:tc gridSpan="6">
                  <a:txBody>
                    <a:bodyPr/>
                    <a:lstStyle/>
                    <a:p>
                      <a:pPr algn="ctr"/>
                      <a:r>
                        <a:rPr kumimoji="1" lang="en-US" altLang="ja-JP" sz="1400" b="1">
                          <a:solidFill>
                            <a:sysClr val="windowText" lastClr="000000"/>
                          </a:solidFill>
                          <a:latin typeface="Arial" panose="020B0604020202020204" pitchFamily="34" charset="0"/>
                          <a:ea typeface="+mn-ea"/>
                          <a:cs typeface="Arial" panose="020B0604020202020204" pitchFamily="34" charset="0"/>
                        </a:rPr>
                        <a:t>CDP</a:t>
                      </a:r>
                      <a:r>
                        <a:rPr kumimoji="1" lang="ja-JP" altLang="en-US" sz="1400" b="1">
                          <a:solidFill>
                            <a:sysClr val="windowText" lastClr="000000"/>
                          </a:solidFill>
                          <a:latin typeface="Arial" panose="020B0604020202020204" pitchFamily="34" charset="0"/>
                          <a:ea typeface="+mn-ea"/>
                          <a:cs typeface="Arial" panose="020B0604020202020204" pitchFamily="34" charset="0"/>
                        </a:rPr>
                        <a:t>気候変動質問書</a:t>
                      </a:r>
                      <a:r>
                        <a:rPr kumimoji="1" lang="en-US" altLang="ja-JP" sz="1400" b="1">
                          <a:solidFill>
                            <a:sysClr val="windowText" lastClr="000000"/>
                          </a:solidFill>
                          <a:latin typeface="Arial" panose="020B0604020202020204" pitchFamily="34" charset="0"/>
                          <a:ea typeface="+mn-ea"/>
                          <a:cs typeface="Arial" panose="020B0604020202020204" pitchFamily="34" charset="0"/>
                        </a:rPr>
                        <a:t>2023</a:t>
                      </a:r>
                      <a:r>
                        <a:rPr kumimoji="1" lang="ja-JP" altLang="en-US" sz="1400" b="1">
                          <a:solidFill>
                            <a:sysClr val="windowText" lastClr="000000"/>
                          </a:solidFill>
                          <a:latin typeface="Arial" panose="020B0604020202020204" pitchFamily="34" charset="0"/>
                          <a:ea typeface="+mn-ea"/>
                          <a:cs typeface="Arial" panose="020B0604020202020204" pitchFamily="34" charset="0"/>
                        </a:rPr>
                        <a:t>　</a:t>
                      </a:r>
                      <a:r>
                        <a:rPr kumimoji="1" lang="en-US" altLang="ja-JP" sz="1400" b="1">
                          <a:solidFill>
                            <a:sysClr val="windowText" lastClr="000000"/>
                          </a:solidFill>
                          <a:latin typeface="Arial" panose="020B0604020202020204" pitchFamily="34" charset="0"/>
                          <a:ea typeface="+mn-ea"/>
                          <a:cs typeface="Arial" panose="020B0604020202020204" pitchFamily="34" charset="0"/>
                        </a:rPr>
                        <a:t>A</a:t>
                      </a:r>
                      <a:r>
                        <a:rPr kumimoji="1" lang="ja-JP" altLang="en-US" sz="1400" b="1">
                          <a:solidFill>
                            <a:sysClr val="windowText" lastClr="000000"/>
                          </a:solidFill>
                          <a:latin typeface="Arial" panose="020B0604020202020204" pitchFamily="34" charset="0"/>
                          <a:ea typeface="+mn-ea"/>
                          <a:cs typeface="Arial" panose="020B0604020202020204" pitchFamily="34" charset="0"/>
                        </a:rPr>
                        <a:t>リスト企業　全</a:t>
                      </a:r>
                      <a:r>
                        <a:rPr kumimoji="1" lang="en-US" altLang="ja-JP" sz="1400" b="1">
                          <a:solidFill>
                            <a:sysClr val="windowText" lastClr="000000"/>
                          </a:solidFill>
                          <a:latin typeface="Arial" panose="020B0604020202020204" pitchFamily="34" charset="0"/>
                          <a:ea typeface="+mn-ea"/>
                          <a:cs typeface="Arial" panose="020B0604020202020204" pitchFamily="34" charset="0"/>
                        </a:rPr>
                        <a:t>125</a:t>
                      </a:r>
                      <a:r>
                        <a:rPr kumimoji="1" lang="ja-JP" altLang="en-US" sz="1400" b="1">
                          <a:solidFill>
                            <a:sysClr val="windowText" lastClr="000000"/>
                          </a:solidFill>
                          <a:latin typeface="Arial" panose="020B0604020202020204" pitchFamily="34" charset="0"/>
                          <a:ea typeface="+mn-ea"/>
                          <a:cs typeface="Arial" panose="020B0604020202020204" pitchFamily="34" charset="0"/>
                        </a:rPr>
                        <a:t>社（</a:t>
                      </a:r>
                      <a:r>
                        <a:rPr kumimoji="1" lang="en-US" altLang="ja-JP" sz="1400" b="1">
                          <a:solidFill>
                            <a:sysClr val="windowText" lastClr="000000"/>
                          </a:solidFill>
                          <a:latin typeface="Arial" panose="020B0604020202020204" pitchFamily="34" charset="0"/>
                          <a:ea typeface="+mn-ea"/>
                          <a:cs typeface="Arial" panose="020B0604020202020204" pitchFamily="34" charset="0"/>
                        </a:rPr>
                        <a:t>2/2</a:t>
                      </a:r>
                      <a:r>
                        <a:rPr kumimoji="1" lang="ja-JP" altLang="en-US" sz="1400" b="1">
                          <a:solidFill>
                            <a:sysClr val="windowText" lastClr="000000"/>
                          </a:solidFill>
                          <a:latin typeface="Arial" panose="020B0604020202020204" pitchFamily="34" charset="0"/>
                          <a:ea typeface="+mn-ea"/>
                          <a:cs typeface="Arial" panose="020B0604020202020204" pitchFamily="34" charset="0"/>
                        </a:rPr>
                        <a:t>）</a:t>
                      </a:r>
                      <a:endParaRPr kumimoji="1" lang="en-US" altLang="ja-JP" sz="1400" b="1">
                        <a:solidFill>
                          <a:sysClr val="windowText" lastClr="000000"/>
                        </a:solidFill>
                        <a:latin typeface="Arial" panose="020B0604020202020204" pitchFamily="34" charset="0"/>
                        <a:ea typeface="+mn-ea"/>
                        <a:cs typeface="Arial" panose="020B0604020202020204" pitchFamily="34" charset="0"/>
                      </a:endParaRPr>
                    </a:p>
                    <a:p>
                      <a:pPr algn="ctr"/>
                      <a:r>
                        <a:rPr kumimoji="1" lang="en-US" altLang="ja-JP" sz="1400" b="0">
                          <a:solidFill>
                            <a:srgbClr val="FF0000"/>
                          </a:solidFill>
                          <a:latin typeface="Arial" panose="020B0604020202020204" pitchFamily="34" charset="0"/>
                          <a:ea typeface="+mn-ea"/>
                          <a:cs typeface="Arial" panose="020B0604020202020204" pitchFamily="34" charset="0"/>
                        </a:rPr>
                        <a:t>SBT</a:t>
                      </a:r>
                      <a:r>
                        <a:rPr kumimoji="1" lang="ja-JP" altLang="en-US" sz="1400" b="0">
                          <a:solidFill>
                            <a:srgbClr val="FF0000"/>
                          </a:solidFill>
                          <a:latin typeface="Arial" panose="020B0604020202020204" pitchFamily="34" charset="0"/>
                          <a:ea typeface="+mn-ea"/>
                          <a:cs typeface="Arial" panose="020B0604020202020204" pitchFamily="34" charset="0"/>
                        </a:rPr>
                        <a:t>認定済み：</a:t>
                      </a:r>
                      <a:r>
                        <a:rPr kumimoji="1" lang="en-US" altLang="ja-JP" sz="1400" b="0">
                          <a:solidFill>
                            <a:srgbClr val="FF0000"/>
                          </a:solidFill>
                          <a:latin typeface="Arial" panose="020B0604020202020204" pitchFamily="34" charset="0"/>
                          <a:ea typeface="+mn-ea"/>
                          <a:cs typeface="Arial" panose="020B0604020202020204" pitchFamily="34" charset="0"/>
                        </a:rPr>
                        <a:t>87</a:t>
                      </a:r>
                      <a:r>
                        <a:rPr kumimoji="1" lang="ja-JP" altLang="en-US" sz="1400" b="0">
                          <a:solidFill>
                            <a:srgbClr val="FF0000"/>
                          </a:solidFill>
                          <a:latin typeface="Arial" panose="020B0604020202020204" pitchFamily="34" charset="0"/>
                          <a:ea typeface="+mn-ea"/>
                          <a:cs typeface="Arial" panose="020B0604020202020204" pitchFamily="34" charset="0"/>
                        </a:rPr>
                        <a:t>社</a:t>
                      </a:r>
                      <a:r>
                        <a:rPr kumimoji="1" lang="ja-JP" altLang="en-US" sz="1400" b="1">
                          <a:solidFill>
                            <a:sysClr val="windowText" lastClr="000000"/>
                          </a:solidFill>
                          <a:latin typeface="Arial" panose="020B0604020202020204" pitchFamily="34" charset="0"/>
                          <a:ea typeface="+mn-ea"/>
                          <a:cs typeface="Arial" panose="020B0604020202020204" pitchFamily="34" charset="0"/>
                        </a:rPr>
                        <a:t>　　</a:t>
                      </a:r>
                      <a:r>
                        <a:rPr kumimoji="1" lang="ja-JP" altLang="en-US" sz="1400" b="0">
                          <a:solidFill>
                            <a:srgbClr val="0070C0"/>
                          </a:solidFill>
                          <a:latin typeface="Arial" panose="020B0604020202020204" pitchFamily="34" charset="0"/>
                          <a:ea typeface="+mn-ea"/>
                          <a:cs typeface="Arial" panose="020B0604020202020204" pitchFamily="34" charset="0"/>
                        </a:rPr>
                        <a:t>コミットメント済み：</a:t>
                      </a:r>
                      <a:r>
                        <a:rPr kumimoji="1" lang="en-US" altLang="ja-JP" sz="1400" b="0">
                          <a:solidFill>
                            <a:srgbClr val="0070C0"/>
                          </a:solidFill>
                          <a:latin typeface="Arial" panose="020B0604020202020204" pitchFamily="34" charset="0"/>
                          <a:ea typeface="+mn-ea"/>
                          <a:cs typeface="Arial" panose="020B0604020202020204" pitchFamily="34" charset="0"/>
                        </a:rPr>
                        <a:t>13</a:t>
                      </a:r>
                      <a:r>
                        <a:rPr kumimoji="1" lang="ja-JP" altLang="en-US" sz="1400" b="0">
                          <a:solidFill>
                            <a:srgbClr val="0070C0"/>
                          </a:solidFill>
                          <a:latin typeface="Arial" panose="020B0604020202020204" pitchFamily="34" charset="0"/>
                          <a:ea typeface="+mn-ea"/>
                          <a:cs typeface="Arial" panose="020B0604020202020204" pitchFamily="34" charset="0"/>
                        </a:rPr>
                        <a:t>社</a:t>
                      </a:r>
                      <a:r>
                        <a:rPr kumimoji="1" lang="ja-JP" altLang="en-US" sz="1400" b="1">
                          <a:solidFill>
                            <a:sysClr val="windowText" lastClr="000000"/>
                          </a:solidFill>
                          <a:latin typeface="Arial" panose="020B0604020202020204" pitchFamily="34" charset="0"/>
                          <a:ea typeface="+mn-ea"/>
                          <a:cs typeface="Arial" panose="020B0604020202020204" pitchFamily="34" charset="0"/>
                        </a:rPr>
                        <a:t>　　</a:t>
                      </a:r>
                      <a:r>
                        <a:rPr kumimoji="1" lang="ja-JP" altLang="en-US" sz="1400" b="0">
                          <a:solidFill>
                            <a:schemeClr val="tx1"/>
                          </a:solidFill>
                          <a:latin typeface="Arial" panose="020B0604020202020204" pitchFamily="34" charset="0"/>
                          <a:ea typeface="+mn-ea"/>
                          <a:cs typeface="Arial" panose="020B0604020202020204" pitchFamily="34" charset="0"/>
                        </a:rPr>
                        <a:t>対応なし：</a:t>
                      </a:r>
                      <a:r>
                        <a:rPr kumimoji="1" lang="en-US" altLang="ja-JP" sz="1400" b="0">
                          <a:solidFill>
                            <a:schemeClr val="tx1"/>
                          </a:solidFill>
                          <a:latin typeface="Arial" panose="020B0604020202020204" pitchFamily="34" charset="0"/>
                          <a:ea typeface="+mn-ea"/>
                          <a:cs typeface="Arial" panose="020B0604020202020204" pitchFamily="34" charset="0"/>
                        </a:rPr>
                        <a:t>25</a:t>
                      </a:r>
                      <a:r>
                        <a:rPr kumimoji="1" lang="ja-JP" altLang="en-US" sz="1400" b="0">
                          <a:solidFill>
                            <a:schemeClr val="tx1"/>
                          </a:solidFill>
                          <a:latin typeface="Arial" panose="020B0604020202020204" pitchFamily="34" charset="0"/>
                          <a:ea typeface="+mn-ea"/>
                          <a:cs typeface="Arial" panose="020B0604020202020204" pitchFamily="34" charset="0"/>
                        </a:rPr>
                        <a:t>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2"/>
                    </a:solidFill>
                  </a:tcPr>
                </a:tc>
                <a:tc hMerge="1">
                  <a:txBody>
                    <a:bodyPr/>
                    <a:lstStyle/>
                    <a:p>
                      <a:pPr algn="ctr">
                        <a:lnSpc>
                          <a:spcPct val="100000"/>
                        </a:lnSpc>
                      </a:pPr>
                      <a:endParaRPr kumimoji="1" lang="ja-JP" altLang="en-US" sz="1400" b="1">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hMerge="1">
                  <a:txBody>
                    <a:bodyPr/>
                    <a:lstStyle/>
                    <a:p>
                      <a:pPr algn="ctr"/>
                      <a:endParaRPr kumimoji="1" lang="ja-JP" altLang="en-US" sz="1400" b="1">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hMerge="1">
                  <a:txBody>
                    <a:bodyPr/>
                    <a:lstStyle/>
                    <a:p>
                      <a:pPr algn="ctr"/>
                      <a:endParaRPr kumimoji="1" lang="ja-JP" altLang="en-US" sz="1400" b="1">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hMerge="1">
                  <a:txBody>
                    <a:bodyPr/>
                    <a:lstStyle/>
                    <a:p>
                      <a:pPr algn="ctr"/>
                      <a:endParaRPr kumimoji="1" lang="ja-JP" altLang="en-US" sz="1400" b="1">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hMerge="1">
                  <a:txBody>
                    <a:bodyPr/>
                    <a:lstStyle/>
                    <a:p>
                      <a:pPr algn="ctr"/>
                      <a:endParaRPr kumimoji="1" lang="ja-JP" altLang="en-US" sz="1400" b="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2"/>
                    </a:solidFill>
                  </a:tcPr>
                </a:tc>
                <a:extLst>
                  <a:ext uri="{0D108BD9-81ED-4DB2-BD59-A6C34878D82A}">
                    <a16:rowId xmlns:a16="http://schemas.microsoft.com/office/drawing/2014/main" val="10000"/>
                  </a:ext>
                </a:extLst>
              </a:tr>
              <a:tr h="664595">
                <a:tc>
                  <a:txBody>
                    <a:bodyPr/>
                    <a:lstStyle/>
                    <a:p>
                      <a:pPr algn="ctr" fontAlgn="ctr"/>
                      <a:r>
                        <a:rPr lang="ja-JP" altLang="en-US" sz="1200" b="0" i="0" u="none" strike="noStrike">
                          <a:solidFill>
                            <a:srgbClr val="FF0000"/>
                          </a:solidFill>
                          <a:effectLst/>
                          <a:latin typeface="+mn-ea"/>
                          <a:ea typeface="+mn-ea"/>
                        </a:rPr>
                        <a:t>日本電気</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ニコン</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日本電信電話</a:t>
                      </a:r>
                      <a:endParaRPr lang="en-US" altLang="ja-JP" sz="1200" b="0" i="0" u="none" strike="noStrike">
                        <a:solidFill>
                          <a:srgbClr val="FF0000"/>
                        </a:solidFill>
                        <a:effectLst/>
                        <a:latin typeface="+mn-ea"/>
                        <a:ea typeface="+mn-ea"/>
                      </a:endParaRPr>
                    </a:p>
                    <a:p>
                      <a:pPr algn="ctr" fontAlgn="ctr"/>
                      <a:r>
                        <a:rPr lang="ja-JP" altLang="en-US" sz="1200" b="0" i="0" u="none" strike="noStrike">
                          <a:solidFill>
                            <a:srgbClr val="FF0000"/>
                          </a:solidFill>
                          <a:effectLst/>
                          <a:latin typeface="+mn-ea"/>
                          <a:ea typeface="+mn-ea"/>
                        </a:rPr>
                        <a:t>（</a:t>
                      </a:r>
                      <a:r>
                        <a:rPr lang="en-US" altLang="ja-JP" sz="1200" b="0" i="0" u="none" strike="noStrike">
                          <a:solidFill>
                            <a:srgbClr val="FF0000"/>
                          </a:solidFill>
                          <a:effectLst/>
                          <a:latin typeface="+mn-ea"/>
                          <a:ea typeface="+mn-ea"/>
                        </a:rPr>
                        <a:t>NTT</a:t>
                      </a:r>
                      <a:r>
                        <a:rPr lang="ja-JP" altLang="en-US" sz="1200" b="0" i="0" u="none" strike="noStrike">
                          <a:solidFill>
                            <a:srgbClr val="FF0000"/>
                          </a:solidFill>
                          <a:effectLst/>
                          <a:latin typeface="+mn-ea"/>
                          <a:ea typeface="+mn-ea"/>
                        </a:rPr>
                        <a:t>グループが</a:t>
                      </a:r>
                      <a:r>
                        <a:rPr lang="en-US" altLang="ja-JP" sz="1200" b="0" i="0" u="none" strike="noStrike">
                          <a:solidFill>
                            <a:srgbClr val="FF0000"/>
                          </a:solidFill>
                          <a:effectLst/>
                          <a:latin typeface="+mn-ea"/>
                          <a:ea typeface="+mn-ea"/>
                        </a:rPr>
                        <a:t>SBT</a:t>
                      </a:r>
                      <a:r>
                        <a:rPr lang="ja-JP" altLang="en-US" sz="1200" b="0" i="0" u="none" strike="noStrike">
                          <a:solidFill>
                            <a:srgbClr val="FF0000"/>
                          </a:solidFill>
                          <a:effectLst/>
                          <a:latin typeface="+mn-ea"/>
                          <a:ea typeface="+mn-ea"/>
                        </a:rPr>
                        <a:t>認証済み）</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日本郵船</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日産自動車</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TW" altLang="en-US" sz="1200" b="0" i="0" u="none" strike="noStrike">
                          <a:solidFill>
                            <a:srgbClr val="000000"/>
                          </a:solidFill>
                          <a:effectLst/>
                          <a:latin typeface="+mn-ea"/>
                          <a:ea typeface="+mn-ea"/>
                        </a:rPr>
                        <a:t>日本特殊陶業</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2512499"/>
                  </a:ext>
                </a:extLst>
              </a:tr>
              <a:tr h="468763">
                <a:tc>
                  <a:txBody>
                    <a:bodyPr/>
                    <a:lstStyle/>
                    <a:p>
                      <a:pPr algn="ctr" fontAlgn="ctr"/>
                      <a:r>
                        <a:rPr lang="ja-JP" altLang="en-US" sz="1200" b="0" i="0" u="none" strike="noStrike">
                          <a:solidFill>
                            <a:srgbClr val="FF0000"/>
                          </a:solidFill>
                          <a:effectLst/>
                          <a:latin typeface="+mn-ea"/>
                          <a:ea typeface="+mn-ea"/>
                        </a:rPr>
                        <a:t>野村総合研究所</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エヌ・ティ・ティ・データ</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大林組</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0000"/>
                          </a:solidFill>
                          <a:effectLst/>
                          <a:latin typeface="+mn-ea"/>
                          <a:ea typeface="+mn-ea"/>
                        </a:rPr>
                        <a:t>王子</a:t>
                      </a:r>
                      <a:r>
                        <a:rPr lang="en-US" sz="1200" b="0" i="0" u="none" strike="noStrike">
                          <a:solidFill>
                            <a:srgbClr val="000000"/>
                          </a:solidFill>
                          <a:effectLst/>
                          <a:latin typeface="+mn-ea"/>
                          <a:ea typeface="+mn-ea"/>
                        </a:rPr>
                        <a:t>HD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オカムラ</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TW" altLang="en-US" sz="1200" b="0" i="0" u="none" strike="noStrike">
                          <a:solidFill>
                            <a:srgbClr val="FF0000"/>
                          </a:solidFill>
                          <a:effectLst/>
                          <a:latin typeface="+mn-ea"/>
                          <a:ea typeface="+mn-ea"/>
                        </a:rPr>
                        <a:t>小野薬品工業</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9778186"/>
                  </a:ext>
                </a:extLst>
              </a:tr>
              <a:tr h="597732">
                <a:tc>
                  <a:txBody>
                    <a:bodyPr/>
                    <a:lstStyle/>
                    <a:p>
                      <a:pPr marL="0" indent="0" algn="ctr">
                        <a:buClr>
                          <a:srgbClr val="6F89F7"/>
                        </a:buClr>
                        <a:buFont typeface="Wingdings" panose="05000000000000000000" pitchFamily="2" charset="2"/>
                        <a:buNone/>
                      </a:pPr>
                      <a:r>
                        <a:rPr kumimoji="1" lang="ja-JP" altLang="en-US" sz="1200" b="0">
                          <a:solidFill>
                            <a:srgbClr val="FF0000"/>
                          </a:solidFill>
                          <a:latin typeface="+mn-ea"/>
                          <a:ea typeface="+mn-ea"/>
                          <a:cs typeface="Arial" panose="020B0604020202020204" pitchFamily="34" charset="0"/>
                        </a:rPr>
                        <a:t>大塚</a:t>
                      </a:r>
                      <a:r>
                        <a:rPr kumimoji="1" lang="en-US" altLang="ja-JP" sz="1200" b="0">
                          <a:solidFill>
                            <a:srgbClr val="FF0000"/>
                          </a:solidFill>
                          <a:latin typeface="+mn-ea"/>
                          <a:ea typeface="+mn-ea"/>
                          <a:cs typeface="Arial" panose="020B0604020202020204" pitchFamily="34" charset="0"/>
                        </a:rPr>
                        <a:t>HD</a:t>
                      </a:r>
                      <a:r>
                        <a:rPr kumimoji="1" lang="ja-JP" altLang="en-US" sz="1200" b="0">
                          <a:solidFill>
                            <a:srgbClr val="FF0000"/>
                          </a:solidFill>
                          <a:latin typeface="+mn-ea"/>
                          <a:ea typeface="+mn-ea"/>
                          <a:cs typeface="Arial" panose="020B0604020202020204" pitchFamily="34" charset="0"/>
                        </a:rPr>
                        <a:t>（子会社の</a:t>
                      </a:r>
                      <a:endParaRPr kumimoji="1" lang="en-US" altLang="ja-JP" sz="1200" b="0">
                        <a:solidFill>
                          <a:srgbClr val="FF0000"/>
                        </a:solidFill>
                        <a:latin typeface="+mn-ea"/>
                        <a:ea typeface="+mn-ea"/>
                        <a:cs typeface="Arial" panose="020B0604020202020204" pitchFamily="34" charset="0"/>
                      </a:endParaRPr>
                    </a:p>
                    <a:p>
                      <a:pPr marL="0" indent="0" algn="ctr">
                        <a:buClr>
                          <a:srgbClr val="6F89F7"/>
                        </a:buClr>
                        <a:buFont typeface="Wingdings" panose="05000000000000000000" pitchFamily="2" charset="2"/>
                        <a:buNone/>
                      </a:pPr>
                      <a:r>
                        <a:rPr kumimoji="1" lang="ja-JP" altLang="en-US" sz="1200" b="0">
                          <a:solidFill>
                            <a:srgbClr val="FF0000"/>
                          </a:solidFill>
                          <a:latin typeface="+mn-ea"/>
                          <a:ea typeface="+mn-ea"/>
                          <a:cs typeface="Arial" panose="020B0604020202020204" pitchFamily="34" charset="0"/>
                        </a:rPr>
                        <a:t>大塚製薬、大鵬薬品</a:t>
                      </a:r>
                      <a:endParaRPr kumimoji="1" lang="en-US" altLang="ja-JP" sz="1200" b="0">
                        <a:solidFill>
                          <a:srgbClr val="FF0000"/>
                        </a:solidFill>
                        <a:latin typeface="+mn-ea"/>
                        <a:ea typeface="+mn-ea"/>
                        <a:cs typeface="Arial" panose="020B0604020202020204" pitchFamily="34" charset="0"/>
                      </a:endParaRPr>
                    </a:p>
                    <a:p>
                      <a:pPr marL="0" indent="0" algn="ctr">
                        <a:buClr>
                          <a:srgbClr val="6F89F7"/>
                        </a:buClr>
                        <a:buFont typeface="Wingdings" panose="05000000000000000000" pitchFamily="2" charset="2"/>
                        <a:buNone/>
                      </a:pPr>
                      <a:r>
                        <a:rPr kumimoji="1" lang="ja-JP" altLang="en-US" sz="1200" b="0">
                          <a:solidFill>
                            <a:srgbClr val="FF0000"/>
                          </a:solidFill>
                          <a:latin typeface="+mn-ea"/>
                          <a:ea typeface="+mn-ea"/>
                          <a:cs typeface="Arial" panose="020B0604020202020204" pitchFamily="34" charset="0"/>
                        </a:rPr>
                        <a:t>工業は</a:t>
                      </a:r>
                      <a:r>
                        <a:rPr kumimoji="1" lang="en-US" altLang="ja-JP" sz="1200" b="0">
                          <a:solidFill>
                            <a:srgbClr val="FF0000"/>
                          </a:solidFill>
                          <a:latin typeface="+mn-ea"/>
                          <a:ea typeface="+mn-ea"/>
                          <a:cs typeface="Arial" panose="020B0604020202020204" pitchFamily="34" charset="0"/>
                        </a:rPr>
                        <a:t>SBT</a:t>
                      </a:r>
                      <a:r>
                        <a:rPr kumimoji="1" lang="ja-JP" altLang="en-US" sz="1200" b="0">
                          <a:solidFill>
                            <a:srgbClr val="FF0000"/>
                          </a:solidFill>
                          <a:latin typeface="+mn-ea"/>
                          <a:ea typeface="+mn-ea"/>
                          <a:cs typeface="Arial" panose="020B0604020202020204" pitchFamily="34" charset="0"/>
                        </a:rPr>
                        <a:t>認定済み）</a:t>
                      </a:r>
                      <a:endParaRPr kumimoji="1" lang="en-US" altLang="ja-JP" sz="1200" b="0">
                        <a:solidFill>
                          <a:srgbClr val="FF0000"/>
                        </a:solidFill>
                        <a:latin typeface="+mn-ea"/>
                        <a:ea typeface="+mn-ea"/>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パナソニック</a:t>
                      </a:r>
                      <a:r>
                        <a:rPr lang="en-US" altLang="ja-JP" sz="1200" b="0" i="0" u="none" strike="noStrike">
                          <a:solidFill>
                            <a:srgbClr val="FF0000"/>
                          </a:solidFill>
                          <a:effectLst/>
                          <a:latin typeface="+mn-ea"/>
                          <a:ea typeface="+mn-ea"/>
                        </a:rPr>
                        <a:t>HD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ポーラ・オルビス</a:t>
                      </a:r>
                      <a:r>
                        <a:rPr lang="en-US" altLang="ja-JP" sz="1200" b="0" i="0" u="none" strike="noStrike">
                          <a:solidFill>
                            <a:srgbClr val="FF0000"/>
                          </a:solidFill>
                          <a:effectLst/>
                          <a:latin typeface="+mn-ea"/>
                          <a:ea typeface="+mn-ea"/>
                        </a:rPr>
                        <a:t>HD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リクルート</a:t>
                      </a:r>
                      <a:r>
                        <a:rPr lang="en-US" sz="1200" b="0" i="0" u="none" strike="noStrike">
                          <a:solidFill>
                            <a:srgbClr val="FF0000"/>
                          </a:solidFill>
                          <a:effectLst/>
                          <a:latin typeface="+mn-ea"/>
                          <a:ea typeface="+mn-ea"/>
                        </a:rPr>
                        <a:t>HD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リコー</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ローム</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8334548"/>
                  </a:ext>
                </a:extLst>
              </a:tr>
              <a:tr h="272932">
                <a:tc>
                  <a:txBody>
                    <a:bodyPr/>
                    <a:lstStyle/>
                    <a:p>
                      <a:pPr algn="ctr" fontAlgn="ctr"/>
                      <a:r>
                        <a:rPr lang="ja-JP" altLang="en-US" sz="1200" b="0" i="0" u="none" strike="noStrike">
                          <a:solidFill>
                            <a:srgbClr val="0070C0"/>
                          </a:solidFill>
                          <a:effectLst/>
                          <a:latin typeface="+mn-ea"/>
                          <a:ea typeface="+mn-ea"/>
                        </a:rPr>
                        <a:t>三機工業</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70C0"/>
                          </a:solidFill>
                          <a:effectLst/>
                          <a:latin typeface="+mn-ea"/>
                          <a:ea typeface="+mn-ea"/>
                        </a:rPr>
                        <a:t>サッポロ</a:t>
                      </a:r>
                      <a:r>
                        <a:rPr lang="en-US" sz="1200" b="0" i="0" u="none" strike="noStrike">
                          <a:solidFill>
                            <a:srgbClr val="0070C0"/>
                          </a:solidFill>
                          <a:effectLst/>
                          <a:latin typeface="+mn-ea"/>
                          <a:ea typeface="+mn-ea"/>
                        </a:rPr>
                        <a:t>HD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セコム</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セイコーエプソン</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TW" altLang="en-US" sz="1200" b="0" i="0" u="none" strike="noStrike">
                          <a:solidFill>
                            <a:srgbClr val="FF0000"/>
                          </a:solidFill>
                          <a:effectLst/>
                          <a:latin typeface="+mn-ea"/>
                          <a:ea typeface="+mn-ea"/>
                        </a:rPr>
                        <a:t>積水化学工業</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effectLst/>
                          <a:latin typeface="+mn-ea"/>
                          <a:ea typeface="+mn-ea"/>
                        </a:rPr>
                        <a:t>SGHD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8571807"/>
                  </a:ext>
                </a:extLst>
              </a:tr>
              <a:tr h="272932">
                <a:tc>
                  <a:txBody>
                    <a:bodyPr/>
                    <a:lstStyle/>
                    <a:p>
                      <a:pPr algn="ctr" fontAlgn="ctr"/>
                      <a:r>
                        <a:rPr lang="ja-JP" altLang="en-US" sz="1200" b="0" i="0" u="none" strike="noStrike">
                          <a:solidFill>
                            <a:srgbClr val="000000"/>
                          </a:solidFill>
                          <a:effectLst/>
                          <a:latin typeface="+mn-ea"/>
                          <a:ea typeface="+mn-ea"/>
                        </a:rPr>
                        <a:t>新日本空調</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塩野義製薬</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資生堂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70C0"/>
                          </a:solidFill>
                          <a:effectLst/>
                          <a:latin typeface="+mn-ea"/>
                          <a:ea typeface="+mn-ea"/>
                        </a:rPr>
                        <a:t>SOMPOHD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ソニーグループ</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住友林業</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72932">
                <a:tc>
                  <a:txBody>
                    <a:bodyPr/>
                    <a:lstStyle/>
                    <a:p>
                      <a:pPr algn="ctr" fontAlgn="ctr"/>
                      <a:r>
                        <a:rPr lang="ja-JP" altLang="en-US" sz="1200" b="0" i="0" u="none" strike="noStrike">
                          <a:solidFill>
                            <a:srgbClr val="FF0000"/>
                          </a:solidFill>
                          <a:effectLst/>
                          <a:latin typeface="+mn-ea"/>
                          <a:ea typeface="+mn-ea"/>
                        </a:rPr>
                        <a:t>サントリー</a:t>
                      </a:r>
                      <a:r>
                        <a:rPr lang="en-US" sz="1200" b="0" i="0" u="none" strike="noStrike">
                          <a:solidFill>
                            <a:srgbClr val="FF0000"/>
                          </a:solidFill>
                          <a:effectLst/>
                          <a:latin typeface="+mn-ea"/>
                          <a:ea typeface="+mn-ea"/>
                        </a:rPr>
                        <a:t>HD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0000"/>
                          </a:solidFill>
                          <a:effectLst/>
                          <a:latin typeface="+mn-ea"/>
                          <a:ea typeface="+mn-ea"/>
                        </a:rPr>
                        <a:t>太平洋セメント</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大成建設</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TW" altLang="en-US" sz="1200" b="0" i="0" u="none" strike="noStrike">
                          <a:solidFill>
                            <a:srgbClr val="FF0000"/>
                          </a:solidFill>
                          <a:effectLst/>
                          <a:latin typeface="+mn-ea"/>
                          <a:ea typeface="+mn-ea"/>
                        </a:rPr>
                        <a:t>武田薬品工業</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70C0"/>
                          </a:solidFill>
                          <a:effectLst/>
                          <a:latin typeface="+mn-ea"/>
                          <a:ea typeface="+mn-ea"/>
                        </a:rPr>
                        <a:t>TDK</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70C0"/>
                          </a:solidFill>
                          <a:effectLst/>
                          <a:latin typeface="+mn-ea"/>
                          <a:ea typeface="+mn-ea"/>
                        </a:rPr>
                        <a:t>鉄建建設</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72932">
                <a:tc>
                  <a:txBody>
                    <a:bodyPr/>
                    <a:lstStyle/>
                    <a:p>
                      <a:pPr algn="ctr" fontAlgn="ctr"/>
                      <a:r>
                        <a:rPr lang="ja-JP" altLang="en-US" sz="1200" b="0" i="0" u="none" strike="noStrike">
                          <a:solidFill>
                            <a:srgbClr val="000000"/>
                          </a:solidFill>
                          <a:effectLst/>
                          <a:latin typeface="+mn-ea"/>
                          <a:ea typeface="+mn-ea"/>
                        </a:rPr>
                        <a:t>八十二銀行</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0000"/>
                          </a:solidFill>
                          <a:effectLst/>
                          <a:latin typeface="+mn-ea"/>
                          <a:ea typeface="+mn-ea"/>
                        </a:rPr>
                        <a:t>日清オイリオグループ</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70C0"/>
                          </a:solidFill>
                          <a:effectLst/>
                          <a:latin typeface="+mn-ea"/>
                          <a:ea typeface="+mn-ea"/>
                        </a:rPr>
                        <a:t>横浜ゴム</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戸田建設</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0000"/>
                          </a:solidFill>
                          <a:effectLst/>
                          <a:latin typeface="+mn-ea"/>
                          <a:ea typeface="+mn-ea"/>
                        </a:rPr>
                        <a:t>東邦ガス</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TW" altLang="en-US" sz="1200" b="0" i="0" u="none" strike="noStrike">
                          <a:solidFill>
                            <a:srgbClr val="000000"/>
                          </a:solidFill>
                          <a:effectLst/>
                          <a:latin typeface="+mn-ea"/>
                          <a:ea typeface="+mn-ea"/>
                        </a:rPr>
                        <a:t>東京海上日動火災保険</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72932">
                <a:tc>
                  <a:txBody>
                    <a:bodyPr/>
                    <a:lstStyle/>
                    <a:p>
                      <a:pPr algn="ctr" fontAlgn="ctr"/>
                      <a:r>
                        <a:rPr lang="ja-JP" altLang="en-US" sz="1200" b="0" i="0" u="none" strike="noStrike">
                          <a:solidFill>
                            <a:srgbClr val="0070C0"/>
                          </a:solidFill>
                          <a:effectLst/>
                          <a:latin typeface="+mn-ea"/>
                          <a:ea typeface="+mn-ea"/>
                        </a:rPr>
                        <a:t>東京製鉄</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東急不動産</a:t>
                      </a:r>
                      <a:r>
                        <a:rPr lang="en-US" sz="1200" b="0" i="0" u="none" strike="noStrike">
                          <a:solidFill>
                            <a:srgbClr val="FF0000"/>
                          </a:solidFill>
                          <a:effectLst/>
                          <a:latin typeface="+mn-ea"/>
                          <a:ea typeface="+mn-ea"/>
                        </a:rPr>
                        <a:t>HD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b="0" i="0" u="none" strike="noStrike">
                          <a:solidFill>
                            <a:srgbClr val="FF0000"/>
                          </a:solidFill>
                          <a:effectLst/>
                          <a:latin typeface="+mn-ea"/>
                          <a:ea typeface="+mn-ea"/>
                        </a:rPr>
                        <a:t>TOPPAN</a:t>
                      </a:r>
                      <a:r>
                        <a:rPr lang="ja-JP" altLang="en-US" sz="1200" b="0" i="0" u="none" strike="noStrike">
                          <a:solidFill>
                            <a:srgbClr val="FF0000"/>
                          </a:solidFill>
                          <a:effectLst/>
                          <a:latin typeface="+mn-ea"/>
                          <a:ea typeface="+mn-ea"/>
                        </a:rPr>
                        <a:t>ホールディングス</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mn-ea"/>
                          <a:ea typeface="+mn-ea"/>
                        </a:rPr>
                        <a:t>TOTO</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70C0"/>
                          </a:solidFill>
                          <a:effectLst/>
                          <a:latin typeface="+mn-ea"/>
                          <a:ea typeface="+mn-ea"/>
                        </a:rPr>
                        <a:t>トヨタ紡織</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70C0"/>
                          </a:solidFill>
                          <a:effectLst/>
                          <a:latin typeface="+mn-ea"/>
                          <a:ea typeface="+mn-ea"/>
                        </a:rPr>
                        <a:t>豊田通商</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72932">
                <a:tc>
                  <a:txBody>
                    <a:bodyPr/>
                    <a:lstStyle/>
                    <a:p>
                      <a:pPr algn="ctr" fontAlgn="ctr"/>
                      <a:r>
                        <a:rPr lang="ja-JP" altLang="en-US" sz="1200" b="0" i="0" u="none" strike="noStrike">
                          <a:solidFill>
                            <a:srgbClr val="FF0000"/>
                          </a:solidFill>
                          <a:effectLst/>
                          <a:latin typeface="+mn-ea"/>
                          <a:ea typeface="+mn-ea"/>
                        </a:rPr>
                        <a:t>ユニ・チャーム</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ヤマハ</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0000"/>
                          </a:solidFill>
                          <a:effectLst/>
                          <a:latin typeface="+mn-ea"/>
                          <a:ea typeface="+mn-ea"/>
                        </a:rPr>
                        <a:t>ヤマハ発動機</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mn-ea"/>
                          <a:ea typeface="+mn-ea"/>
                        </a:rPr>
                        <a:t>YKK</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FF0000"/>
                          </a:solidFill>
                          <a:effectLst/>
                          <a:latin typeface="+mn-ea"/>
                          <a:ea typeface="+mn-ea"/>
                        </a:rPr>
                        <a:t>横河電機</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200" b="0" i="0" u="none" strike="noStrike">
                          <a:solidFill>
                            <a:srgbClr val="000000"/>
                          </a:solidFill>
                          <a:effectLst/>
                          <a:latin typeface="+mn-ea"/>
                          <a:ea typeface="+mn-ea"/>
                        </a:rPr>
                        <a:t>ー</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15" name="テキスト ボックス 14"/>
          <p:cNvSpPr txBox="1"/>
          <p:nvPr/>
        </p:nvSpPr>
        <p:spPr bwMode="auto">
          <a:xfrm>
            <a:off x="4719066" y="2093285"/>
            <a:ext cx="6016006" cy="307777"/>
          </a:xfrm>
          <a:prstGeom prst="rect">
            <a:avLst/>
          </a:prstGeom>
          <a:noFill/>
          <a:ln w="9525">
            <a:noFill/>
            <a:miter lim="800000"/>
            <a:headEnd/>
            <a:tailEnd/>
          </a:ln>
        </p:spPr>
        <p:txBody>
          <a:bodyPr wrap="none" rtlCol="0">
            <a:spAutoFit/>
          </a:bodyPr>
          <a:lstStyle/>
          <a:p>
            <a:r>
              <a:rPr lang="ja-JP" altLang="ja-JP" sz="14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A</a:t>
            </a:r>
            <a:r>
              <a:rPr lang="ja-JP" altLang="en-US" sz="14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リスト記載順。コミットメントとは、</a:t>
            </a:r>
            <a:r>
              <a:rPr lang="en-US" altLang="ja-JP" sz="14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2</a:t>
            </a:r>
            <a:r>
              <a:rPr lang="ja-JP" altLang="en-US" sz="14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年以内に</a:t>
            </a:r>
            <a:r>
              <a:rPr lang="en-US" altLang="ja-JP" sz="14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SBT</a:t>
            </a:r>
            <a:r>
              <a:rPr lang="ja-JP" altLang="en-US" sz="14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rPr>
              <a:t>認定を取得すると宣言すること</a:t>
            </a:r>
          </a:p>
        </p:txBody>
      </p:sp>
      <p:sp>
        <p:nvSpPr>
          <p:cNvPr id="2" name="テキスト ボックス 1">
            <a:extLst>
              <a:ext uri="{FF2B5EF4-FFF2-40B4-BE49-F238E27FC236}">
                <a16:creationId xmlns:a16="http://schemas.microsoft.com/office/drawing/2014/main" id="{105E7C5B-6F74-3999-BCA9-374F245305CC}"/>
              </a:ext>
            </a:extLst>
          </p:cNvPr>
          <p:cNvSpPr txBox="1">
            <a:spLocks noChangeArrowheads="1"/>
          </p:cNvSpPr>
          <p:nvPr/>
        </p:nvSpPr>
        <p:spPr bwMode="auto">
          <a:xfrm>
            <a:off x="161925" y="7198038"/>
            <a:ext cx="9633520" cy="262059"/>
          </a:xfrm>
          <a:prstGeom prst="rect">
            <a:avLst/>
          </a:prstGeom>
          <a:noFill/>
          <a:ln>
            <a:noFill/>
          </a:ln>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365125" lvl="0" indent="-365125" eaLnBrk="1" hangingPunct="1">
              <a:lnSpc>
                <a:spcPts val="1500"/>
              </a:lnSpc>
              <a:defRPr/>
            </a:pPr>
            <a:r>
              <a:rPr lang="en-US" altLang="ja-JP" sz="1000" b="0" dirty="0">
                <a:solidFill>
                  <a:srgbClr val="000000"/>
                </a:solidFill>
                <a:latin typeface="Meiryo UI" pitchFamily="50" charset="-128"/>
                <a:ea typeface="Meiryo UI" pitchFamily="50" charset="-128"/>
                <a:cs typeface="Meiryo UI" pitchFamily="50" charset="-128"/>
              </a:rPr>
              <a:t>[</a:t>
            </a:r>
            <a:r>
              <a:rPr lang="ja-JP" altLang="en-US" sz="1000" b="0" dirty="0">
                <a:solidFill>
                  <a:srgbClr val="000000"/>
                </a:solidFill>
                <a:latin typeface="Meiryo UI" pitchFamily="50" charset="-128"/>
                <a:ea typeface="Meiryo UI" pitchFamily="50" charset="-128"/>
                <a:cs typeface="Meiryo UI" pitchFamily="50" charset="-128"/>
              </a:rPr>
              <a:t>出所</a:t>
            </a:r>
            <a:r>
              <a:rPr lang="en-US" altLang="ja-JP" sz="1000" b="0" dirty="0">
                <a:solidFill>
                  <a:srgbClr val="000000"/>
                </a:solidFill>
                <a:latin typeface="Meiryo UI" pitchFamily="50" charset="-128"/>
                <a:ea typeface="Meiryo UI" pitchFamily="50" charset="-128"/>
                <a:cs typeface="Meiryo UI" pitchFamily="50" charset="-128"/>
              </a:rPr>
              <a:t>] CDP</a:t>
            </a:r>
            <a:r>
              <a:rPr lang="ja-JP" altLang="en-US" sz="1000" b="0" dirty="0">
                <a:solidFill>
                  <a:srgbClr val="000000"/>
                </a:solidFill>
                <a:latin typeface="Meiryo UI" pitchFamily="50" charset="-128"/>
                <a:ea typeface="Meiryo UI" pitchFamily="50" charset="-128"/>
                <a:cs typeface="Meiryo UI" pitchFamily="50" charset="-128"/>
              </a:rPr>
              <a:t>ホームページ：</a:t>
            </a:r>
            <a:r>
              <a:rPr lang="en-US" altLang="ja-JP" sz="1000" b="0" dirty="0">
                <a:solidFill>
                  <a:srgbClr val="000000"/>
                </a:solidFill>
                <a:latin typeface="Meiryo UI" pitchFamily="50" charset="-128"/>
                <a:ea typeface="Meiryo UI" pitchFamily="50" charset="-128"/>
                <a:cs typeface="Meiryo UI" pitchFamily="50" charset="-128"/>
              </a:rPr>
              <a:t>The A List 2023</a:t>
            </a:r>
            <a:r>
              <a:rPr lang="ja-JP" altLang="en-US" sz="1000" b="0" dirty="0">
                <a:solidFill>
                  <a:srgbClr val="000000"/>
                </a:solidFill>
                <a:latin typeface="Meiryo UI" pitchFamily="50" charset="-128"/>
                <a:ea typeface="Meiryo UI" pitchFamily="50" charset="-128"/>
                <a:cs typeface="Meiryo UI" pitchFamily="50" charset="-128"/>
              </a:rPr>
              <a:t>（</a:t>
            </a:r>
            <a:r>
              <a:rPr lang="en-US" altLang="ja-JP" sz="1000" b="0" dirty="0">
                <a:solidFill>
                  <a:srgbClr val="000000"/>
                </a:solidFill>
                <a:latin typeface="Meiryo UI" pitchFamily="50" charset="-128"/>
                <a:ea typeface="Meiryo UI" pitchFamily="50" charset="-128"/>
                <a:cs typeface="Meiryo UI" pitchFamily="50" charset="-128"/>
              </a:rPr>
              <a:t>https://www.cdp.net/en/companies/companies-scores</a:t>
            </a:r>
            <a:r>
              <a:rPr lang="ja-JP" altLang="en-US" sz="1000" dirty="0">
                <a:solidFill>
                  <a:srgbClr val="000000"/>
                </a:solidFill>
                <a:latin typeface="Meiryo UI" pitchFamily="50" charset="-128"/>
                <a:ea typeface="Meiryo UI" pitchFamily="50" charset="-128"/>
                <a:cs typeface="Meiryo UI" pitchFamily="50" charset="-128"/>
              </a:rPr>
              <a:t>）より作成</a:t>
            </a:r>
            <a:endParaRPr lang="en-US" altLang="ja-JP" sz="1000"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206833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02628-7E43-3227-014F-5BEF76653E90}"/>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31E5A00C-AEEA-922D-A1B4-AD6E5242BA04}"/>
              </a:ext>
            </a:extLst>
          </p:cNvPr>
          <p:cNvSpPr>
            <a:spLocks noGrp="1"/>
          </p:cNvSpPr>
          <p:nvPr>
            <p:ph type="title"/>
          </p:nvPr>
        </p:nvSpPr>
        <p:spPr/>
        <p:txBody>
          <a:bodyPr/>
          <a:lstStyle/>
          <a:p>
            <a:r>
              <a:rPr kumimoji="1" lang="en-US" altLang="ja-JP"/>
              <a:t>SBT</a:t>
            </a:r>
            <a:r>
              <a:rPr kumimoji="1" lang="ja-JP" altLang="en-US"/>
              <a:t>認定を受けていると</a:t>
            </a:r>
            <a:r>
              <a:rPr kumimoji="1" lang="en-US" altLang="ja-JP"/>
              <a:t>CDP</a:t>
            </a:r>
            <a:r>
              <a:rPr kumimoji="1" lang="ja-JP" altLang="en-US"/>
              <a:t>で得点が上がる </a:t>
            </a:r>
            <a:r>
              <a:rPr kumimoji="1" lang="en-US" altLang="ja-JP"/>
              <a:t>3/4</a:t>
            </a:r>
            <a:endParaRPr kumimoji="1" lang="ja-JP" altLang="en-US"/>
          </a:p>
        </p:txBody>
      </p:sp>
      <p:sp>
        <p:nvSpPr>
          <p:cNvPr id="4" name="コンテンツ プレースホルダー 3">
            <a:extLst>
              <a:ext uri="{FF2B5EF4-FFF2-40B4-BE49-F238E27FC236}">
                <a16:creationId xmlns:a16="http://schemas.microsoft.com/office/drawing/2014/main" id="{4630660A-6B9C-1424-5CF6-56609EB6280D}"/>
              </a:ext>
            </a:extLst>
          </p:cNvPr>
          <p:cNvSpPr>
            <a:spLocks noGrp="1"/>
          </p:cNvSpPr>
          <p:nvPr>
            <p:ph sz="quarter" idx="11"/>
          </p:nvPr>
        </p:nvSpPr>
        <p:spPr/>
        <p:txBody>
          <a:bodyPr/>
          <a:lstStyle/>
          <a:p>
            <a:r>
              <a:rPr lang="en-US" altLang="ja-JP"/>
              <a:t>SBT</a:t>
            </a:r>
            <a:r>
              <a:rPr kumimoji="1" lang="ja-JP" altLang="en-US"/>
              <a:t>に取り組むメリット①対投資家</a:t>
            </a:r>
          </a:p>
        </p:txBody>
      </p:sp>
      <p:sp>
        <p:nvSpPr>
          <p:cNvPr id="5" name="コンテンツ プレースホルダー 4">
            <a:extLst>
              <a:ext uri="{FF2B5EF4-FFF2-40B4-BE49-F238E27FC236}">
                <a16:creationId xmlns:a16="http://schemas.microsoft.com/office/drawing/2014/main" id="{14111D53-2830-AFBA-259A-C3685AFFB242}"/>
              </a:ext>
            </a:extLst>
          </p:cNvPr>
          <p:cNvSpPr>
            <a:spLocks noGrp="1"/>
          </p:cNvSpPr>
          <p:nvPr>
            <p:ph sz="quarter" idx="12"/>
          </p:nvPr>
        </p:nvSpPr>
        <p:spPr>
          <a:xfrm>
            <a:off x="161925" y="1110920"/>
            <a:ext cx="10367963" cy="604163"/>
          </a:xfrm>
        </p:spPr>
        <p:txBody>
          <a:bodyPr/>
          <a:lstStyle/>
          <a:p>
            <a:r>
              <a:rPr lang="en-US" altLang="ja-JP"/>
              <a:t>2016</a:t>
            </a:r>
            <a:r>
              <a:rPr lang="ja-JP" altLang="en-US"/>
              <a:t>年の</a:t>
            </a:r>
            <a:r>
              <a:rPr lang="en-US" altLang="ja-JP"/>
              <a:t>CDP</a:t>
            </a:r>
            <a:r>
              <a:rPr lang="ja-JP" altLang="en-US"/>
              <a:t>質問書から</a:t>
            </a:r>
            <a:r>
              <a:rPr lang="en-US" altLang="ja-JP"/>
              <a:t>SBT</a:t>
            </a:r>
            <a:r>
              <a:rPr lang="ja-JP" altLang="en-US"/>
              <a:t>に関する質問が追加され、評価の対象となっている</a:t>
            </a:r>
          </a:p>
        </p:txBody>
      </p:sp>
      <p:graphicFrame>
        <p:nvGraphicFramePr>
          <p:cNvPr id="7" name="表 6">
            <a:extLst>
              <a:ext uri="{FF2B5EF4-FFF2-40B4-BE49-F238E27FC236}">
                <a16:creationId xmlns:a16="http://schemas.microsoft.com/office/drawing/2014/main" id="{FD5E1B75-0C1F-31DD-2920-C0E8262AFEB9}"/>
              </a:ext>
            </a:extLst>
          </p:cNvPr>
          <p:cNvGraphicFramePr>
            <a:graphicFrameLocks noGrp="1"/>
          </p:cNvGraphicFramePr>
          <p:nvPr>
            <p:extLst>
              <p:ext uri="{D42A27DB-BD31-4B8C-83A1-F6EECF244321}">
                <p14:modId xmlns:p14="http://schemas.microsoft.com/office/powerpoint/2010/main" val="1858731719"/>
              </p:ext>
            </p:extLst>
          </p:nvPr>
        </p:nvGraphicFramePr>
        <p:xfrm>
          <a:off x="161925" y="2507826"/>
          <a:ext cx="10367963" cy="4515583"/>
        </p:xfrm>
        <a:graphic>
          <a:graphicData uri="http://schemas.openxmlformats.org/drawingml/2006/table">
            <a:tbl>
              <a:tblPr firstRow="1" bandRow="1"/>
              <a:tblGrid>
                <a:gridCol w="2318996">
                  <a:extLst>
                    <a:ext uri="{9D8B030D-6E8A-4147-A177-3AD203B41FA5}">
                      <a16:colId xmlns:a16="http://schemas.microsoft.com/office/drawing/2014/main" val="20000"/>
                    </a:ext>
                  </a:extLst>
                </a:gridCol>
                <a:gridCol w="8048967">
                  <a:extLst>
                    <a:ext uri="{9D8B030D-6E8A-4147-A177-3AD203B41FA5}">
                      <a16:colId xmlns:a16="http://schemas.microsoft.com/office/drawing/2014/main" val="20001"/>
                    </a:ext>
                  </a:extLst>
                </a:gridCol>
              </a:tblGrid>
              <a:tr h="293669">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1400">
                          <a:solidFill>
                            <a:schemeClr val="tx1"/>
                          </a:solidFill>
                        </a:rPr>
                        <a:t>評価基準</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en-US" altLang="ja-JP" sz="1400">
                          <a:solidFill>
                            <a:schemeClr val="tx1"/>
                          </a:solidFill>
                        </a:rPr>
                        <a:t>SBT</a:t>
                      </a:r>
                      <a:r>
                        <a:rPr kumimoji="1" lang="ja-JP" altLang="en-US" sz="1400">
                          <a:solidFill>
                            <a:schemeClr val="tx1"/>
                          </a:solidFill>
                        </a:rPr>
                        <a:t>認定に対する評価</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1521738">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400">
                          <a:solidFill>
                            <a:schemeClr val="tx1"/>
                          </a:solidFill>
                        </a:rPr>
                        <a:t>リーダーシップ</a:t>
                      </a:r>
                      <a:br>
                        <a:rPr kumimoji="1" lang="en-US" altLang="ja-JP" sz="1400">
                          <a:solidFill>
                            <a:schemeClr val="tx1"/>
                          </a:solidFill>
                        </a:rPr>
                      </a:br>
                      <a:r>
                        <a:rPr kumimoji="1" lang="en-US" altLang="ja-JP" sz="1400">
                          <a:solidFill>
                            <a:schemeClr val="tx1"/>
                          </a:solidFill>
                        </a:rPr>
                        <a:t>(Leadership)</a:t>
                      </a:r>
                      <a:endParaRPr kumimoji="1" lang="ja-JP" altLang="en-US" sz="140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buFont typeface="+mj-lt"/>
                        <a:buNone/>
                      </a:pPr>
                      <a:r>
                        <a:rPr kumimoji="1" lang="en-US" altLang="ja-JP" sz="1400">
                          <a:solidFill>
                            <a:schemeClr val="tx1"/>
                          </a:solidFill>
                        </a:rPr>
                        <a:t>Scope1</a:t>
                      </a:r>
                      <a:r>
                        <a:rPr kumimoji="1" lang="ja-JP" altLang="en-US" sz="1400">
                          <a:solidFill>
                            <a:schemeClr val="tx1"/>
                          </a:solidFill>
                        </a:rPr>
                        <a:t>及び</a:t>
                      </a:r>
                      <a:r>
                        <a:rPr kumimoji="1" lang="en-US" altLang="ja-JP" sz="1400">
                          <a:solidFill>
                            <a:schemeClr val="tx1"/>
                          </a:solidFill>
                        </a:rPr>
                        <a:t>2</a:t>
                      </a:r>
                      <a:r>
                        <a:rPr kumimoji="1" lang="ja-JP" altLang="en-US" sz="1400">
                          <a:solidFill>
                            <a:schemeClr val="tx1"/>
                          </a:solidFill>
                        </a:rPr>
                        <a:t>の目標が</a:t>
                      </a:r>
                      <a:r>
                        <a:rPr kumimoji="1" lang="en-US" altLang="ja-JP" sz="1400">
                          <a:solidFill>
                            <a:schemeClr val="tx1"/>
                          </a:solidFill>
                        </a:rPr>
                        <a:t>SBTi</a:t>
                      </a:r>
                      <a:r>
                        <a:rPr kumimoji="1" lang="ja-JP" altLang="en-US" sz="1400">
                          <a:solidFill>
                            <a:schemeClr val="tx1"/>
                          </a:solidFill>
                        </a:rPr>
                        <a:t>によって科学的根拠に基づくと承認されており、かつ以下のいずれかが列「目標の野心度」で選択されている場合：</a:t>
                      </a:r>
                      <a:endParaRPr kumimoji="1" lang="en-US" altLang="ja-JP" sz="1400">
                        <a:solidFill>
                          <a:schemeClr val="tx1"/>
                        </a:solidFill>
                      </a:endParaRPr>
                    </a:p>
                    <a:p>
                      <a:pPr marL="285750" indent="-285750">
                        <a:buFont typeface="Wingdings" panose="05000000000000000000" pitchFamily="2" charset="2"/>
                        <a:buChar char="u"/>
                      </a:pPr>
                      <a:r>
                        <a:rPr kumimoji="1" lang="en-US" altLang="ja-JP" sz="1100">
                          <a:solidFill>
                            <a:schemeClr val="tx1"/>
                          </a:solidFill>
                        </a:rPr>
                        <a:t>1.5℃</a:t>
                      </a:r>
                      <a:r>
                        <a:rPr kumimoji="1" lang="ja-JP" altLang="en-US" sz="1100">
                          <a:solidFill>
                            <a:schemeClr val="tx1"/>
                          </a:solidFill>
                        </a:rPr>
                        <a:t>目標に整合済み（</a:t>
                      </a:r>
                      <a:r>
                        <a:rPr kumimoji="1" lang="en-US" altLang="ja-JP" sz="1100">
                          <a:solidFill>
                            <a:schemeClr val="tx1"/>
                          </a:solidFill>
                        </a:rPr>
                        <a:t>1</a:t>
                      </a:r>
                      <a:r>
                        <a:rPr kumimoji="1" lang="ja-JP" altLang="en-US" sz="1100">
                          <a:solidFill>
                            <a:schemeClr val="tx1"/>
                          </a:solidFill>
                        </a:rPr>
                        <a:t>点）</a:t>
                      </a:r>
                      <a:endParaRPr kumimoji="1" lang="en-US" altLang="ja-JP" sz="1100">
                        <a:solidFill>
                          <a:schemeClr val="tx1"/>
                        </a:solidFill>
                      </a:endParaRPr>
                    </a:p>
                    <a:p>
                      <a:pPr marL="285750" indent="-285750">
                        <a:buFont typeface="Wingdings" panose="05000000000000000000" pitchFamily="2" charset="2"/>
                        <a:buChar char="u"/>
                      </a:pPr>
                      <a:r>
                        <a:rPr kumimoji="1" lang="en-US" altLang="ja-JP" sz="1100">
                          <a:solidFill>
                            <a:schemeClr val="tx1"/>
                          </a:solidFill>
                        </a:rPr>
                        <a:t>2℃</a:t>
                      </a:r>
                      <a:r>
                        <a:rPr kumimoji="1" lang="ja-JP" altLang="en-US" sz="1100">
                          <a:solidFill>
                            <a:schemeClr val="tx1"/>
                          </a:solidFill>
                        </a:rPr>
                        <a:t>を大きく下回る目標に整合済み（</a:t>
                      </a:r>
                      <a:r>
                        <a:rPr kumimoji="1" lang="en-US" altLang="ja-JP" sz="1100">
                          <a:solidFill>
                            <a:schemeClr val="tx1"/>
                          </a:solidFill>
                        </a:rPr>
                        <a:t>0.75</a:t>
                      </a:r>
                      <a:r>
                        <a:rPr kumimoji="1" lang="ja-JP" altLang="en-US" sz="1100">
                          <a:solidFill>
                            <a:schemeClr val="tx1"/>
                          </a:solidFill>
                        </a:rPr>
                        <a:t>点）</a:t>
                      </a:r>
                      <a:endParaRPr kumimoji="1" lang="en-US" altLang="ja-JP" sz="1100">
                        <a:solidFill>
                          <a:schemeClr val="tx1"/>
                        </a:solidFill>
                      </a:endParaRPr>
                    </a:p>
                    <a:p>
                      <a:pPr marL="285750" indent="-285750">
                        <a:buFont typeface="Wingdings" panose="05000000000000000000" pitchFamily="2" charset="2"/>
                        <a:buChar char="u"/>
                      </a:pPr>
                      <a:r>
                        <a:rPr kumimoji="1" lang="en-US" altLang="ja-JP" sz="1100">
                          <a:solidFill>
                            <a:schemeClr val="tx1"/>
                          </a:solidFill>
                        </a:rPr>
                        <a:t>2℃</a:t>
                      </a:r>
                      <a:r>
                        <a:rPr kumimoji="1" lang="ja-JP" altLang="en-US" sz="1100">
                          <a:solidFill>
                            <a:schemeClr val="tx1"/>
                          </a:solidFill>
                        </a:rPr>
                        <a:t>目標に整合済み（</a:t>
                      </a:r>
                      <a:r>
                        <a:rPr kumimoji="1" lang="en-US" altLang="ja-JP" sz="1100">
                          <a:solidFill>
                            <a:schemeClr val="tx1"/>
                          </a:solidFill>
                        </a:rPr>
                        <a:t>0.5</a:t>
                      </a:r>
                      <a:r>
                        <a:rPr kumimoji="1" lang="ja-JP" altLang="en-US" sz="1100">
                          <a:solidFill>
                            <a:schemeClr val="tx1"/>
                          </a:solidFill>
                        </a:rPr>
                        <a:t>点）</a:t>
                      </a:r>
                      <a:endParaRPr kumimoji="1" lang="en-US" altLang="ja-JP" sz="110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a:solidFill>
                            <a:schemeClr val="tx1"/>
                          </a:solidFill>
                        </a:rPr>
                        <a:t>以下のいずれかを満たす場合、さらに</a:t>
                      </a:r>
                      <a:r>
                        <a:rPr kumimoji="1" lang="en-US" altLang="ja-JP" sz="1400">
                          <a:solidFill>
                            <a:schemeClr val="tx1"/>
                          </a:solidFill>
                        </a:rPr>
                        <a:t>1</a:t>
                      </a:r>
                      <a:r>
                        <a:rPr kumimoji="1" lang="ja-JP" altLang="en-US" sz="1400">
                          <a:solidFill>
                            <a:schemeClr val="tx1"/>
                          </a:solidFill>
                        </a:rPr>
                        <a:t>点獲得</a:t>
                      </a:r>
                      <a:endParaRPr kumimoji="1" lang="en-US" altLang="ja-JP" sz="140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1100">
                          <a:solidFill>
                            <a:schemeClr val="tx1"/>
                          </a:solidFill>
                        </a:rPr>
                        <a:t>報告された</a:t>
                      </a:r>
                      <a:r>
                        <a:rPr kumimoji="1" lang="en-US" altLang="ja-JP" sz="1100">
                          <a:solidFill>
                            <a:schemeClr val="tx1"/>
                          </a:solidFill>
                        </a:rPr>
                        <a:t>Scope3</a:t>
                      </a:r>
                      <a:r>
                        <a:rPr kumimoji="1" lang="ja-JP" altLang="en-US" sz="1100">
                          <a:solidFill>
                            <a:schemeClr val="tx1"/>
                          </a:solidFill>
                        </a:rPr>
                        <a:t>目標が</a:t>
                      </a:r>
                      <a:r>
                        <a:rPr kumimoji="1" lang="en-US" altLang="ja-JP" sz="1100">
                          <a:solidFill>
                            <a:schemeClr val="tx1"/>
                          </a:solidFill>
                        </a:rPr>
                        <a:t>SBTi</a:t>
                      </a:r>
                      <a:r>
                        <a:rPr kumimoji="1" lang="ja-JP" altLang="en-US" sz="1100">
                          <a:solidFill>
                            <a:schemeClr val="tx1"/>
                          </a:solidFill>
                        </a:rPr>
                        <a:t>によって科学的根拠に基づくと承認されている</a:t>
                      </a:r>
                      <a:endParaRPr kumimoji="1" lang="en-US" altLang="ja-JP" sz="110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1100">
                          <a:solidFill>
                            <a:schemeClr val="tx1"/>
                          </a:solidFill>
                        </a:rPr>
                        <a:t>質問</a:t>
                      </a:r>
                      <a:r>
                        <a:rPr kumimoji="1" lang="en-US" altLang="ja-JP" sz="1100">
                          <a:solidFill>
                            <a:schemeClr val="tx1"/>
                          </a:solidFill>
                        </a:rPr>
                        <a:t>7.54.2</a:t>
                      </a:r>
                      <a:r>
                        <a:rPr kumimoji="1" lang="ja-JP" altLang="en-US" sz="1100">
                          <a:solidFill>
                            <a:schemeClr val="tx1"/>
                          </a:solidFill>
                        </a:rPr>
                        <a:t>において報告されたサプライヤー・エンゲージメント目標が</a:t>
                      </a:r>
                      <a:r>
                        <a:rPr kumimoji="1" lang="en-US" altLang="ja-JP" sz="1100">
                          <a:solidFill>
                            <a:schemeClr val="tx1"/>
                          </a:solidFill>
                        </a:rPr>
                        <a:t>SBTi</a:t>
                      </a:r>
                      <a:r>
                        <a:rPr kumimoji="1" lang="ja-JP" altLang="en-US" sz="1100">
                          <a:solidFill>
                            <a:schemeClr val="tx1"/>
                          </a:solidFill>
                        </a:rPr>
                        <a:t>によって承認されている</a:t>
                      </a:r>
                      <a:endParaRPr kumimoji="1" lang="en-US" altLang="ja-JP" sz="1100">
                        <a:solidFill>
                          <a:schemeClr val="tx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20823">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400">
                          <a:solidFill>
                            <a:schemeClr val="tx1"/>
                          </a:solidFill>
                        </a:rPr>
                        <a:t>マネジメント</a:t>
                      </a:r>
                      <a:br>
                        <a:rPr kumimoji="1" lang="en-US" altLang="ja-JP" sz="1400">
                          <a:solidFill>
                            <a:schemeClr val="tx1"/>
                          </a:solidFill>
                        </a:rPr>
                      </a:br>
                      <a:r>
                        <a:rPr kumimoji="1" lang="en-US" altLang="ja-JP" sz="1400">
                          <a:solidFill>
                            <a:schemeClr val="tx1"/>
                          </a:solidFill>
                        </a:rPr>
                        <a:t>(Management)</a:t>
                      </a:r>
                      <a:endParaRPr kumimoji="1" lang="ja-JP" altLang="en-US" sz="140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en-US" altLang="ja-JP" sz="1400">
                          <a:solidFill>
                            <a:schemeClr val="tx1"/>
                          </a:solidFill>
                        </a:rPr>
                        <a:t>SBTi</a:t>
                      </a:r>
                      <a:r>
                        <a:rPr kumimoji="1" lang="ja-JP" altLang="en-US" sz="1400">
                          <a:solidFill>
                            <a:schemeClr val="tx1"/>
                          </a:solidFill>
                        </a:rPr>
                        <a:t>ルートにおいて、目標が</a:t>
                      </a:r>
                      <a:r>
                        <a:rPr kumimoji="1" lang="en-US" altLang="ja-JP" sz="1400">
                          <a:solidFill>
                            <a:schemeClr val="tx1"/>
                          </a:solidFill>
                        </a:rPr>
                        <a:t>SBTi</a:t>
                      </a:r>
                      <a:r>
                        <a:rPr kumimoji="1" lang="ja-JP" altLang="en-US" sz="1400">
                          <a:solidFill>
                            <a:schemeClr val="tx1"/>
                          </a:solidFill>
                        </a:rPr>
                        <a:t>によって</a:t>
                      </a:r>
                      <a:r>
                        <a:rPr lang="ja-JP" altLang="en-US" sz="1400">
                          <a:solidFill>
                            <a:schemeClr val="tx1"/>
                          </a:solidFill>
                        </a:rPr>
                        <a:t>科学的根拠に基づくものとして承認されている場合は</a:t>
                      </a:r>
                      <a:r>
                        <a:rPr lang="en-US" altLang="ja-JP" sz="1400">
                          <a:solidFill>
                            <a:schemeClr val="tx1"/>
                          </a:solidFill>
                        </a:rPr>
                        <a:t>3</a:t>
                      </a:r>
                      <a:r>
                        <a:rPr lang="ja-JP" altLang="en-US" sz="1400">
                          <a:solidFill>
                            <a:schemeClr val="tx1"/>
                          </a:solidFill>
                        </a:rPr>
                        <a:t>点獲得</a:t>
                      </a:r>
                      <a:endParaRPr lang="en-US" altLang="ja-JP" sz="1400">
                        <a:solidFill>
                          <a:schemeClr val="tx1"/>
                        </a:solidFill>
                      </a:endParaRPr>
                    </a:p>
                    <a:p>
                      <a:r>
                        <a:rPr kumimoji="1" lang="ja-JP" altLang="en-US" sz="1400">
                          <a:solidFill>
                            <a:schemeClr val="tx1"/>
                          </a:solidFill>
                        </a:rPr>
                        <a:t>ネットゼロ目標が</a:t>
                      </a:r>
                      <a:r>
                        <a:rPr kumimoji="1" lang="en-US" altLang="ja-JP" sz="1400">
                          <a:solidFill>
                            <a:schemeClr val="tx1"/>
                          </a:solidFill>
                        </a:rPr>
                        <a:t>SBTi </a:t>
                      </a:r>
                      <a:r>
                        <a:rPr kumimoji="1" lang="ja-JP" altLang="en-US" sz="1400">
                          <a:solidFill>
                            <a:schemeClr val="tx1"/>
                          </a:solidFill>
                        </a:rPr>
                        <a:t>によって科学的根拠に基づくものとして承認されている場合はさらに</a:t>
                      </a:r>
                      <a:r>
                        <a:rPr kumimoji="1" lang="en-US" altLang="ja-JP" sz="1400">
                          <a:solidFill>
                            <a:schemeClr val="tx1"/>
                          </a:solidFill>
                        </a:rPr>
                        <a:t>1</a:t>
                      </a:r>
                      <a:r>
                        <a:rPr kumimoji="1" lang="ja-JP" altLang="en-US" sz="1400">
                          <a:solidFill>
                            <a:schemeClr val="tx1"/>
                          </a:solidFill>
                        </a:rPr>
                        <a:t>点獲得</a:t>
                      </a:r>
                      <a:endParaRPr kumimoji="1" lang="en-US" altLang="ja-JP" sz="1400">
                        <a:solidFill>
                          <a:schemeClr val="tx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361555">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400">
                          <a:solidFill>
                            <a:schemeClr val="tx1"/>
                          </a:solidFill>
                        </a:rPr>
                        <a:t>認識</a:t>
                      </a:r>
                      <a:br>
                        <a:rPr kumimoji="1" lang="en-US" altLang="ja-JP" sz="1400">
                          <a:solidFill>
                            <a:schemeClr val="tx1"/>
                          </a:solidFill>
                        </a:rPr>
                      </a:br>
                      <a:r>
                        <a:rPr kumimoji="1" lang="en-US" altLang="ja-JP" sz="1400">
                          <a:solidFill>
                            <a:schemeClr val="tx1"/>
                          </a:solidFill>
                        </a:rPr>
                        <a:t>(Awareness)</a:t>
                      </a:r>
                      <a:endParaRPr kumimoji="1" lang="ja-JP" altLang="en-US" sz="140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chemeClr val="tx1"/>
                          </a:solidFill>
                          <a:effectLst/>
                          <a:uLnTx/>
                          <a:uFillTx/>
                          <a:latin typeface="Meiryo UI"/>
                          <a:ea typeface="Meiryo UI"/>
                          <a:cs typeface="+mn-cs"/>
                        </a:rPr>
                        <a:t>「科学的根拠に基づいた排出削減目標ですか？」の質問に対して、下記の回答であれば</a:t>
                      </a:r>
                      <a:r>
                        <a:rPr kumimoji="1" lang="en-US" altLang="ja-JP" sz="1400" b="0" i="0" u="none" strike="noStrike" kern="1200" cap="none" spc="0" normalizeH="0" baseline="0" noProof="0">
                          <a:ln>
                            <a:noFill/>
                          </a:ln>
                          <a:solidFill>
                            <a:schemeClr val="tx1"/>
                          </a:solidFill>
                          <a:effectLst/>
                          <a:uLnTx/>
                          <a:uFillTx/>
                          <a:latin typeface="Meiryo UI"/>
                          <a:ea typeface="Meiryo UI"/>
                          <a:cs typeface="+mn-cs"/>
                        </a:rPr>
                        <a:t>1</a:t>
                      </a:r>
                      <a:r>
                        <a:rPr kumimoji="1" lang="ja-JP" altLang="en-US" sz="1400" b="0" i="0" u="none" strike="noStrike" kern="1200" cap="none" spc="0" normalizeH="0" baseline="0" noProof="0">
                          <a:ln>
                            <a:noFill/>
                          </a:ln>
                          <a:solidFill>
                            <a:schemeClr val="tx1"/>
                          </a:solidFill>
                          <a:effectLst/>
                          <a:uLnTx/>
                          <a:uFillTx/>
                          <a:latin typeface="Meiryo UI"/>
                          <a:ea typeface="Meiryo UI"/>
                          <a:cs typeface="+mn-cs"/>
                        </a:rPr>
                        <a:t>点獲得（フルポイント）</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1100" b="0" i="0" u="none" strike="noStrike" kern="1200" cap="none" spc="0" normalizeH="0" baseline="0" noProof="0">
                          <a:ln>
                            <a:noFill/>
                          </a:ln>
                          <a:solidFill>
                            <a:schemeClr val="tx1"/>
                          </a:solidFill>
                          <a:effectLst/>
                          <a:uLnTx/>
                          <a:uFillTx/>
                          <a:latin typeface="Meiryo UI"/>
                          <a:ea typeface="Meiryo UI"/>
                          <a:cs typeface="+mn-cs"/>
                        </a:rPr>
                        <a:t>はい、この目標は</a:t>
                      </a:r>
                      <a:r>
                        <a:rPr kumimoji="1" lang="en-US" altLang="ja-JP" sz="1100" b="0" i="0" u="none" strike="noStrike" kern="1200" cap="none" spc="0" normalizeH="0" baseline="0" noProof="0">
                          <a:ln>
                            <a:noFill/>
                          </a:ln>
                          <a:solidFill>
                            <a:schemeClr val="tx1"/>
                          </a:solidFill>
                          <a:effectLst/>
                          <a:uLnTx/>
                          <a:uFillTx/>
                          <a:latin typeface="Meiryo UI"/>
                          <a:ea typeface="Meiryo UI"/>
                          <a:cs typeface="+mn-cs"/>
                        </a:rPr>
                        <a:t>SBTi</a:t>
                      </a:r>
                      <a:r>
                        <a:rPr kumimoji="1" lang="ja-JP" altLang="en-US" sz="1100" b="0" i="0" u="none" strike="noStrike" kern="1200" cap="none" spc="0" normalizeH="0" baseline="0" noProof="0">
                          <a:ln>
                            <a:noFill/>
                          </a:ln>
                          <a:solidFill>
                            <a:schemeClr val="tx1"/>
                          </a:solidFill>
                          <a:effectLst/>
                          <a:uLnTx/>
                          <a:uFillTx/>
                          <a:latin typeface="Meiryo UI"/>
                          <a:ea typeface="Meiryo UI"/>
                          <a:cs typeface="+mn-cs"/>
                        </a:rPr>
                        <a:t>に認定されています</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1100" b="0" i="0" u="none" strike="noStrike" kern="1200" cap="none" spc="0" normalizeH="0" baseline="0" noProof="0">
                          <a:ln>
                            <a:noFill/>
                          </a:ln>
                          <a:solidFill>
                            <a:schemeClr val="tx1"/>
                          </a:solidFill>
                          <a:effectLst/>
                          <a:uLnTx/>
                          <a:uFillTx/>
                          <a:latin typeface="Meiryo UI"/>
                          <a:ea typeface="Meiryo UI"/>
                          <a:cs typeface="+mn-cs"/>
                        </a:rPr>
                        <a:t>はい、当社では科学的根拠に基づいた目標であると認識していますが、</a:t>
                      </a:r>
                      <a:r>
                        <a:rPr kumimoji="1" lang="en-US" altLang="ja-JP" sz="1100" b="0" i="0" u="none" strike="noStrike" kern="1200" cap="none" spc="0" normalizeH="0" baseline="0" noProof="0">
                          <a:ln>
                            <a:noFill/>
                          </a:ln>
                          <a:solidFill>
                            <a:schemeClr val="tx1"/>
                          </a:solidFill>
                          <a:effectLst/>
                          <a:uLnTx/>
                          <a:uFillTx/>
                          <a:latin typeface="Meiryo UI"/>
                          <a:ea typeface="Meiryo UI"/>
                          <a:cs typeface="+mn-cs"/>
                        </a:rPr>
                        <a:t>SBTi</a:t>
                      </a:r>
                      <a:r>
                        <a:rPr kumimoji="1" lang="ja-JP" altLang="en-US" sz="1100" b="0" i="0" u="none" strike="noStrike" kern="1200" cap="none" spc="0" normalizeH="0" baseline="0" noProof="0">
                          <a:ln>
                            <a:noFill/>
                          </a:ln>
                          <a:solidFill>
                            <a:schemeClr val="tx1"/>
                          </a:solidFill>
                          <a:effectLst/>
                          <a:uLnTx/>
                          <a:uFillTx/>
                          <a:latin typeface="Meiryo UI"/>
                          <a:ea typeface="Meiryo UI"/>
                          <a:cs typeface="+mn-cs"/>
                        </a:rPr>
                        <a:t>のレビューを受けてはいません</a:t>
                      </a:r>
                      <a:endParaRPr kumimoji="1" lang="en-US" altLang="ja-JP" sz="1100" b="0" i="0" u="none" strike="noStrike" kern="1200" cap="none" spc="0" normalizeH="0" baseline="0" noProof="0">
                        <a:ln>
                          <a:noFill/>
                        </a:ln>
                        <a:solidFill>
                          <a:schemeClr val="tx1"/>
                        </a:solidFill>
                        <a:effectLst/>
                        <a:uLnTx/>
                        <a:uFillTx/>
                        <a:latin typeface="Meiryo UI"/>
                        <a:ea typeface="Meiryo UI"/>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1100" b="0" i="0" u="none" strike="noStrike" kern="1200" cap="none" spc="0" normalizeH="0" baseline="0" noProof="0">
                          <a:ln>
                            <a:noFill/>
                          </a:ln>
                          <a:solidFill>
                            <a:schemeClr val="tx1"/>
                          </a:solidFill>
                          <a:effectLst/>
                          <a:uLnTx/>
                          <a:uFillTx/>
                          <a:latin typeface="Meiryo UI"/>
                          <a:ea typeface="Meiryo UI"/>
                          <a:cs typeface="+mn-cs"/>
                        </a:rPr>
                        <a:t>はい、当社では科学的根拠に基づいた目標であると認識しており、今後</a:t>
                      </a:r>
                      <a:r>
                        <a:rPr kumimoji="1" lang="en-US" altLang="ja-JP" sz="1100" b="0" i="0" u="none" strike="noStrike" kern="1200" cap="none" spc="0" normalizeH="0" baseline="0" noProof="0">
                          <a:ln>
                            <a:noFill/>
                          </a:ln>
                          <a:solidFill>
                            <a:schemeClr val="tx1"/>
                          </a:solidFill>
                          <a:effectLst/>
                          <a:uLnTx/>
                          <a:uFillTx/>
                          <a:latin typeface="Meiryo UI"/>
                          <a:ea typeface="Meiryo UI"/>
                          <a:cs typeface="+mn-cs"/>
                        </a:rPr>
                        <a:t>2</a:t>
                      </a:r>
                      <a:r>
                        <a:rPr kumimoji="1" lang="ja-JP" altLang="en-US" sz="1100" b="0" i="0" u="none" strike="noStrike" kern="1200" cap="none" spc="0" normalizeH="0" baseline="0" noProof="0">
                          <a:ln>
                            <a:noFill/>
                          </a:ln>
                          <a:solidFill>
                            <a:schemeClr val="tx1"/>
                          </a:solidFill>
                          <a:effectLst/>
                          <a:uLnTx/>
                          <a:uFillTx/>
                          <a:latin typeface="Meiryo UI"/>
                          <a:ea typeface="Meiryo UI"/>
                          <a:cs typeface="+mn-cs"/>
                        </a:rPr>
                        <a:t>年以内に</a:t>
                      </a:r>
                      <a:r>
                        <a:rPr kumimoji="1" lang="en-US" altLang="ja-JP" sz="1100" b="0" i="0" u="none" strike="noStrike" kern="1200" cap="none" spc="0" normalizeH="0" baseline="0" noProof="0">
                          <a:ln>
                            <a:noFill/>
                          </a:ln>
                          <a:solidFill>
                            <a:schemeClr val="tx1"/>
                          </a:solidFill>
                          <a:effectLst/>
                          <a:uLnTx/>
                          <a:uFillTx/>
                          <a:latin typeface="Meiryo UI"/>
                          <a:ea typeface="Meiryo UI"/>
                          <a:cs typeface="+mn-cs"/>
                        </a:rPr>
                        <a:t>SBTi</a:t>
                      </a:r>
                      <a:r>
                        <a:rPr kumimoji="1" lang="ja-JP" altLang="en-US" sz="1100" b="0" i="0" u="none" strike="noStrike" kern="1200" cap="none" spc="0" normalizeH="0" baseline="0" noProof="0">
                          <a:ln>
                            <a:noFill/>
                          </a:ln>
                          <a:solidFill>
                            <a:schemeClr val="tx1"/>
                          </a:solidFill>
                          <a:effectLst/>
                          <a:uLnTx/>
                          <a:uFillTx/>
                          <a:latin typeface="Meiryo UI"/>
                          <a:ea typeface="Meiryo UI"/>
                          <a:cs typeface="+mn-cs"/>
                        </a:rPr>
                        <a:t>の審査を受けることに宣言しています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chemeClr val="tx1"/>
                          </a:solidFill>
                          <a:effectLst/>
                          <a:uLnTx/>
                          <a:uFillTx/>
                          <a:latin typeface="Meiryo UI"/>
                          <a:ea typeface="Meiryo UI"/>
                          <a:cs typeface="+mn-cs"/>
                        </a:rPr>
                        <a:t>下記の回答であれば</a:t>
                      </a:r>
                      <a:r>
                        <a:rPr kumimoji="1" lang="en-US" altLang="ja-JP" sz="1400" b="0" i="0" u="none" strike="noStrike" kern="1200" cap="none" spc="0" normalizeH="0" baseline="0" noProof="0">
                          <a:ln>
                            <a:noFill/>
                          </a:ln>
                          <a:solidFill>
                            <a:schemeClr val="tx1"/>
                          </a:solidFill>
                          <a:effectLst/>
                          <a:uLnTx/>
                          <a:uFillTx/>
                          <a:latin typeface="Meiryo UI"/>
                          <a:ea typeface="Meiryo UI"/>
                          <a:cs typeface="+mn-cs"/>
                        </a:rPr>
                        <a:t>0.5</a:t>
                      </a:r>
                      <a:r>
                        <a:rPr kumimoji="1" lang="ja-JP" altLang="en-US" sz="1400" b="0" i="0" u="none" strike="noStrike" kern="1200" cap="none" spc="0" normalizeH="0" baseline="0" noProof="0">
                          <a:ln>
                            <a:noFill/>
                          </a:ln>
                          <a:solidFill>
                            <a:schemeClr val="tx1"/>
                          </a:solidFill>
                          <a:effectLst/>
                          <a:uLnTx/>
                          <a:uFillTx/>
                          <a:latin typeface="Meiryo UI"/>
                          <a:ea typeface="Meiryo UI"/>
                          <a:cs typeface="+mn-cs"/>
                        </a:rPr>
                        <a:t>点獲得</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1100" b="0" i="0" u="none" strike="noStrike" kern="1200" cap="none" spc="0" normalizeH="0" baseline="0" noProof="0">
                          <a:ln>
                            <a:noFill/>
                          </a:ln>
                          <a:solidFill>
                            <a:schemeClr val="tx1"/>
                          </a:solidFill>
                          <a:effectLst/>
                          <a:uLnTx/>
                          <a:uFillTx/>
                          <a:latin typeface="Meiryo UI"/>
                          <a:ea typeface="Meiryo UI"/>
                          <a:cs typeface="+mn-cs"/>
                        </a:rPr>
                        <a:t>いいえ、</a:t>
                      </a:r>
                      <a:r>
                        <a:rPr kumimoji="1" lang="ja-JP" altLang="en-US" sz="1100" b="0" i="0" u="none" strike="noStrike" kern="1200" cap="none" spc="0" normalizeH="0" baseline="0" noProof="0">
                          <a:ln>
                            <a:noFill/>
                          </a:ln>
                          <a:solidFill>
                            <a:schemeClr val="tx1"/>
                          </a:solidFill>
                          <a:effectLst/>
                          <a:uLnTx/>
                          <a:uFillTx/>
                          <a:latin typeface="Segoe UI"/>
                          <a:ea typeface="Meiryo UI"/>
                          <a:cs typeface="+mn-cs"/>
                        </a:rPr>
                        <a:t>しかし今後</a:t>
                      </a:r>
                      <a:r>
                        <a:rPr kumimoji="1" lang="en-US" altLang="ja-JP" sz="1100" b="0" i="0" u="none" strike="noStrike" kern="1200" cap="none" spc="0" normalizeH="0" baseline="0" noProof="0">
                          <a:ln>
                            <a:noFill/>
                          </a:ln>
                          <a:solidFill>
                            <a:schemeClr val="tx1"/>
                          </a:solidFill>
                          <a:effectLst/>
                          <a:uLnTx/>
                          <a:uFillTx/>
                          <a:latin typeface="Segoe UI"/>
                          <a:ea typeface="Meiryo UI"/>
                          <a:cs typeface="+mn-cs"/>
                        </a:rPr>
                        <a:t>2</a:t>
                      </a:r>
                      <a:r>
                        <a:rPr kumimoji="1" lang="ja-JP" altLang="en-US" sz="1100" b="0" i="0" u="none" strike="noStrike" kern="1200" cap="none" spc="0" normalizeH="0" baseline="0" noProof="0">
                          <a:ln>
                            <a:noFill/>
                          </a:ln>
                          <a:solidFill>
                            <a:schemeClr val="tx1"/>
                          </a:solidFill>
                          <a:effectLst/>
                          <a:uLnTx/>
                          <a:uFillTx/>
                          <a:latin typeface="Segoe UI"/>
                          <a:ea typeface="Meiryo UI"/>
                          <a:cs typeface="+mn-cs"/>
                        </a:rPr>
                        <a:t>年以内に科学的根拠に基づいている目標を設定する予定です</a:t>
                      </a:r>
                      <a:endParaRPr kumimoji="1" lang="ja-JP" altLang="en-US" sz="1100" b="0" i="0" u="none" strike="noStrike" kern="1200" cap="none" spc="0" normalizeH="0" baseline="0" noProof="0">
                        <a:ln>
                          <a:noFill/>
                        </a:ln>
                        <a:solidFill>
                          <a:schemeClr val="tx1"/>
                        </a:solidFill>
                        <a:effectLst/>
                        <a:uLnTx/>
                        <a:uFillTx/>
                        <a:latin typeface="Meiryo UI"/>
                        <a:ea typeface="Meiryo UI"/>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07246">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400">
                          <a:solidFill>
                            <a:schemeClr val="tx1"/>
                          </a:solidFill>
                        </a:rPr>
                        <a:t>情報開示</a:t>
                      </a:r>
                      <a:br>
                        <a:rPr kumimoji="1" lang="en-US" altLang="ja-JP" sz="1400">
                          <a:solidFill>
                            <a:schemeClr val="tx1"/>
                          </a:solidFill>
                        </a:rPr>
                      </a:br>
                      <a:r>
                        <a:rPr kumimoji="1" lang="en-US" altLang="ja-JP" sz="1400">
                          <a:solidFill>
                            <a:schemeClr val="tx1"/>
                          </a:solidFill>
                        </a:rPr>
                        <a:t>(Disclosure)</a:t>
                      </a:r>
                      <a:endParaRPr kumimoji="1" lang="ja-JP" altLang="en-US" sz="1400">
                        <a:solidFill>
                          <a:schemeClr val="tx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schemeClr val="tx1"/>
                          </a:solidFill>
                          <a:effectLst/>
                          <a:uLnTx/>
                          <a:uFillTx/>
                          <a:latin typeface="+mn-lt"/>
                          <a:ea typeface="+mn-ea"/>
                          <a:cs typeface="+mn-cs"/>
                        </a:rPr>
                        <a:t>―</a:t>
                      </a:r>
                      <a:endParaRPr kumimoji="1" lang="ja-JP" altLang="en-US" sz="1400" b="0" i="0" u="none" strike="noStrike" kern="1200" cap="none" spc="0" normalizeH="0" baseline="0" noProof="0">
                        <a:ln>
                          <a:noFill/>
                        </a:ln>
                        <a:solidFill>
                          <a:schemeClr val="tx1"/>
                        </a:solidFill>
                        <a:effectLst/>
                        <a:uLnTx/>
                        <a:uFillTx/>
                        <a:latin typeface="+mn-lt"/>
                        <a:ea typeface="+mn-ea"/>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13" name="テキスト ボックス 12">
            <a:extLst>
              <a:ext uri="{FF2B5EF4-FFF2-40B4-BE49-F238E27FC236}">
                <a16:creationId xmlns:a16="http://schemas.microsoft.com/office/drawing/2014/main" id="{A39FBF69-5232-4E92-34C0-0C7F5EAE158E}"/>
              </a:ext>
            </a:extLst>
          </p:cNvPr>
          <p:cNvSpPr txBox="1"/>
          <p:nvPr/>
        </p:nvSpPr>
        <p:spPr>
          <a:xfrm>
            <a:off x="161926" y="1835452"/>
            <a:ext cx="10367962" cy="584775"/>
          </a:xfrm>
          <a:prstGeom prst="rect">
            <a:avLst/>
          </a:prstGeom>
          <a:noFill/>
        </p:spPr>
        <p:txBody>
          <a:bodyPr wrap="square" rtlCol="0">
            <a:spAutoFit/>
          </a:bodyPr>
          <a:lstStyle/>
          <a:p>
            <a:r>
              <a:rPr kumimoji="1" lang="en-US" altLang="ja-JP" sz="1600"/>
              <a:t>7.53.1</a:t>
            </a:r>
            <a:r>
              <a:rPr kumimoji="1" lang="ja-JP" altLang="en-US" sz="1600"/>
              <a:t>：排出の総量目標とその目標に対する進捗状況の詳細を記入してください。</a:t>
            </a:r>
            <a:endParaRPr kumimoji="1" lang="en-US" altLang="ja-JP" sz="1600"/>
          </a:p>
          <a:p>
            <a:r>
              <a:rPr lang="en-US" altLang="ja-JP" sz="1600">
                <a:latin typeface="+mn-ea"/>
              </a:rPr>
              <a:t>7.53.2</a:t>
            </a:r>
            <a:r>
              <a:rPr lang="ja-JP" altLang="en-US" sz="1600">
                <a:latin typeface="+mn-ea"/>
              </a:rPr>
              <a:t>：貴組織の排出原単位目標とその目標に対する進捗状況の詳細を記入してください。</a:t>
            </a:r>
          </a:p>
        </p:txBody>
      </p:sp>
    </p:spTree>
    <p:extLst>
      <p:ext uri="{BB962C8B-B14F-4D97-AF65-F5344CB8AC3E}">
        <p14:creationId xmlns:p14="http://schemas.microsoft.com/office/powerpoint/2010/main" val="2462557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36151-3D89-D022-F558-4B14D50E6401}"/>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4498FDC6-EAED-CBC6-7ED4-6E2444ACAF28}"/>
              </a:ext>
            </a:extLst>
          </p:cNvPr>
          <p:cNvSpPr>
            <a:spLocks noGrp="1"/>
          </p:cNvSpPr>
          <p:nvPr>
            <p:ph type="title"/>
          </p:nvPr>
        </p:nvSpPr>
        <p:spPr/>
        <p:txBody>
          <a:bodyPr/>
          <a:lstStyle/>
          <a:p>
            <a:r>
              <a:rPr kumimoji="1" lang="en-US" altLang="ja-JP"/>
              <a:t>SBT</a:t>
            </a:r>
            <a:r>
              <a:rPr kumimoji="1" lang="ja-JP" altLang="en-US"/>
              <a:t>認定を受けていると</a:t>
            </a:r>
            <a:r>
              <a:rPr kumimoji="1" lang="en-US" altLang="ja-JP"/>
              <a:t>CDP</a:t>
            </a:r>
            <a:r>
              <a:rPr kumimoji="1" lang="ja-JP" altLang="en-US"/>
              <a:t>で得点が上がる </a:t>
            </a:r>
            <a:r>
              <a:rPr lang="en-US" altLang="ja-JP"/>
              <a:t>4</a:t>
            </a:r>
            <a:r>
              <a:rPr kumimoji="1" lang="en-US" altLang="ja-JP"/>
              <a:t>/4</a:t>
            </a:r>
            <a:endParaRPr kumimoji="1" lang="ja-JP" altLang="en-US"/>
          </a:p>
        </p:txBody>
      </p:sp>
      <p:sp>
        <p:nvSpPr>
          <p:cNvPr id="4" name="コンテンツ プレースホルダー 3">
            <a:extLst>
              <a:ext uri="{FF2B5EF4-FFF2-40B4-BE49-F238E27FC236}">
                <a16:creationId xmlns:a16="http://schemas.microsoft.com/office/drawing/2014/main" id="{A88166AB-EB95-706D-40E8-55FE576FB28E}"/>
              </a:ext>
            </a:extLst>
          </p:cNvPr>
          <p:cNvSpPr>
            <a:spLocks noGrp="1"/>
          </p:cNvSpPr>
          <p:nvPr>
            <p:ph sz="quarter" idx="11"/>
          </p:nvPr>
        </p:nvSpPr>
        <p:spPr/>
        <p:txBody>
          <a:bodyPr/>
          <a:lstStyle/>
          <a:p>
            <a:r>
              <a:rPr lang="en-US" altLang="ja-JP"/>
              <a:t>SBT</a:t>
            </a:r>
            <a:r>
              <a:rPr kumimoji="1" lang="ja-JP" altLang="en-US"/>
              <a:t>に取り組むメリット①対投資家</a:t>
            </a:r>
          </a:p>
        </p:txBody>
      </p:sp>
      <p:sp>
        <p:nvSpPr>
          <p:cNvPr id="5" name="コンテンツ プレースホルダー 4">
            <a:extLst>
              <a:ext uri="{FF2B5EF4-FFF2-40B4-BE49-F238E27FC236}">
                <a16:creationId xmlns:a16="http://schemas.microsoft.com/office/drawing/2014/main" id="{D1C546D0-8DC5-4B59-9D85-AEEB716C7AC5}"/>
              </a:ext>
            </a:extLst>
          </p:cNvPr>
          <p:cNvSpPr>
            <a:spLocks noGrp="1"/>
          </p:cNvSpPr>
          <p:nvPr>
            <p:ph sz="quarter" idx="12"/>
          </p:nvPr>
        </p:nvSpPr>
        <p:spPr>
          <a:xfrm>
            <a:off x="161925" y="1110920"/>
            <a:ext cx="10367963" cy="604163"/>
          </a:xfrm>
        </p:spPr>
        <p:txBody>
          <a:bodyPr/>
          <a:lstStyle/>
          <a:p>
            <a:r>
              <a:rPr lang="en-US" altLang="ja-JP"/>
              <a:t>2016</a:t>
            </a:r>
            <a:r>
              <a:rPr lang="ja-JP" altLang="en-US"/>
              <a:t>年の</a:t>
            </a:r>
            <a:r>
              <a:rPr lang="en-US" altLang="ja-JP"/>
              <a:t>CDP</a:t>
            </a:r>
            <a:r>
              <a:rPr lang="ja-JP" altLang="en-US"/>
              <a:t>質問書から</a:t>
            </a:r>
            <a:r>
              <a:rPr lang="en-US" altLang="ja-JP"/>
              <a:t>SBT</a:t>
            </a:r>
            <a:r>
              <a:rPr lang="ja-JP" altLang="en-US"/>
              <a:t>に関する質問が追加され、評価の対象となっている</a:t>
            </a:r>
          </a:p>
        </p:txBody>
      </p:sp>
      <p:graphicFrame>
        <p:nvGraphicFramePr>
          <p:cNvPr id="7" name="表 6">
            <a:extLst>
              <a:ext uri="{FF2B5EF4-FFF2-40B4-BE49-F238E27FC236}">
                <a16:creationId xmlns:a16="http://schemas.microsoft.com/office/drawing/2014/main" id="{B5655F81-EA1D-D549-9495-AEC8EE580DD3}"/>
              </a:ext>
            </a:extLst>
          </p:cNvPr>
          <p:cNvGraphicFramePr>
            <a:graphicFrameLocks noGrp="1"/>
          </p:cNvGraphicFramePr>
          <p:nvPr/>
        </p:nvGraphicFramePr>
        <p:xfrm>
          <a:off x="161925" y="2741012"/>
          <a:ext cx="10367963" cy="4131288"/>
        </p:xfrm>
        <a:graphic>
          <a:graphicData uri="http://schemas.openxmlformats.org/drawingml/2006/table">
            <a:tbl>
              <a:tblPr firstRow="1" bandRow="1"/>
              <a:tblGrid>
                <a:gridCol w="2318996">
                  <a:extLst>
                    <a:ext uri="{9D8B030D-6E8A-4147-A177-3AD203B41FA5}">
                      <a16:colId xmlns:a16="http://schemas.microsoft.com/office/drawing/2014/main" val="20000"/>
                    </a:ext>
                  </a:extLst>
                </a:gridCol>
                <a:gridCol w="8048967">
                  <a:extLst>
                    <a:ext uri="{9D8B030D-6E8A-4147-A177-3AD203B41FA5}">
                      <a16:colId xmlns:a16="http://schemas.microsoft.com/office/drawing/2014/main" val="20001"/>
                    </a:ext>
                  </a:extLst>
                </a:gridCol>
              </a:tblGrid>
              <a:tr h="0">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1600">
                          <a:solidFill>
                            <a:sysClr val="windowText" lastClr="000000"/>
                          </a:solidFill>
                        </a:rPr>
                        <a:t>評価基準</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en-US" altLang="ja-JP" sz="1600">
                          <a:solidFill>
                            <a:sysClr val="windowText" lastClr="000000"/>
                          </a:solidFill>
                        </a:rPr>
                        <a:t>SBT</a:t>
                      </a:r>
                      <a:r>
                        <a:rPr kumimoji="1" lang="ja-JP" altLang="en-US" sz="1600">
                          <a:solidFill>
                            <a:sysClr val="windowText" lastClr="000000"/>
                          </a:solidFill>
                        </a:rPr>
                        <a:t>認定に対する評価</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595608">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600"/>
                        <a:t>リーダーシップ</a:t>
                      </a:r>
                      <a:br>
                        <a:rPr kumimoji="1" lang="en-US" altLang="ja-JP" sz="1600"/>
                      </a:br>
                      <a:r>
                        <a:rPr kumimoji="1" lang="en-US" altLang="ja-JP" sz="1600"/>
                        <a:t>(Leadership)</a:t>
                      </a:r>
                      <a:endParaRPr kumimoji="1" lang="ja-JP" altLang="en-US" sz="160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a:t>質問</a:t>
                      </a:r>
                      <a:r>
                        <a:rPr lang="en-US" altLang="ja-JP" sz="1600"/>
                        <a:t>7.53.1 </a:t>
                      </a:r>
                      <a:r>
                        <a:rPr lang="ja-JP" altLang="en-US" sz="1600"/>
                        <a:t>または </a:t>
                      </a:r>
                      <a:r>
                        <a:rPr lang="en-US" altLang="ja-JP" sz="1600"/>
                        <a:t>7.53.2 </a:t>
                      </a:r>
                      <a:r>
                        <a:rPr lang="ja-JP" altLang="en-US" sz="1600"/>
                        <a:t>のいずれかにおいて、</a:t>
                      </a:r>
                      <a:r>
                        <a:rPr lang="en-US" altLang="ja-JP" sz="1600"/>
                        <a:t>[SBTi</a:t>
                      </a:r>
                      <a:r>
                        <a:rPr lang="ja-JP" altLang="en-US" sz="1600"/>
                        <a:t>ルート</a:t>
                      </a:r>
                      <a:r>
                        <a:rPr lang="en-US" altLang="ja-JP" sz="1600"/>
                        <a:t>] </a:t>
                      </a:r>
                      <a:r>
                        <a:rPr lang="ja-JP" altLang="en-US" sz="1600"/>
                        <a:t>でリーダーシップで満点が付与されている場合（</a:t>
                      </a:r>
                      <a:r>
                        <a:rPr lang="en-US" altLang="ja-JP" sz="1600"/>
                        <a:t>1</a:t>
                      </a:r>
                      <a:r>
                        <a:rPr lang="ja-JP" altLang="en-US" sz="1600"/>
                        <a:t>点）</a:t>
                      </a:r>
                      <a:endParaRPr lang="en-US" altLang="ja-JP" sz="160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a:t>または</a:t>
                      </a:r>
                      <a:endParaRPr kumimoji="1" lang="en-US" altLang="ja-JP" sz="1600"/>
                    </a:p>
                    <a:p>
                      <a:r>
                        <a:rPr lang="ja-JP" altLang="en-US" sz="1600"/>
                        <a:t>列「これは科学に基づく目標ですか」において、以下のいずれかが選択されている場合（</a:t>
                      </a:r>
                      <a:r>
                        <a:rPr lang="en-US" altLang="ja-JP" sz="1600"/>
                        <a:t>1</a:t>
                      </a:r>
                      <a:r>
                        <a:rPr lang="ja-JP" altLang="en-US" sz="1600"/>
                        <a:t>点）</a:t>
                      </a:r>
                    </a:p>
                    <a:p>
                      <a:pPr marL="285750" indent="-285750">
                        <a:buFont typeface="Wingdings" panose="05000000000000000000" pitchFamily="2" charset="2"/>
                        <a:buChar char="u"/>
                      </a:pPr>
                      <a:r>
                        <a:rPr lang="ja-JP" altLang="en-US" sz="1600"/>
                        <a:t>はい、この目標は科学に基づく目標イニシアチブ（</a:t>
                      </a:r>
                      <a:r>
                        <a:rPr lang="en-US" altLang="ja-JP" sz="1600"/>
                        <a:t>SBTi</a:t>
                      </a:r>
                      <a:r>
                        <a:rPr lang="ja-JP" altLang="en-US" sz="1600"/>
                        <a:t>）の認定を受けている</a:t>
                      </a:r>
                      <a:endParaRPr lang="en-US" altLang="ja-JP" sz="1600"/>
                    </a:p>
                    <a:p>
                      <a:pPr marL="285750" indent="-285750">
                        <a:buFont typeface="Wingdings" panose="05000000000000000000" pitchFamily="2" charset="2"/>
                        <a:buChar char="u"/>
                      </a:pPr>
                      <a:r>
                        <a:rPr lang="ja-JP" altLang="en-US" sz="1600"/>
                        <a:t>はい、これが科学に基づく目標と認識しており、現在目標は</a:t>
                      </a:r>
                      <a:r>
                        <a:rPr lang="en-US" altLang="ja-JP" sz="1600"/>
                        <a:t>SBT</a:t>
                      </a:r>
                      <a:r>
                        <a:rPr lang="ja-JP" altLang="en-US" sz="1600"/>
                        <a:t>イニシアチブにより審査中です</a:t>
                      </a:r>
                      <a:endParaRPr lang="en-US" altLang="ja-JP" sz="1600"/>
                    </a:p>
                    <a:p>
                      <a:pPr marL="285750" indent="-285750">
                        <a:buFont typeface="Wingdings" panose="05000000000000000000" pitchFamily="2" charset="2"/>
                        <a:buChar char="u"/>
                      </a:pPr>
                      <a:r>
                        <a:rPr lang="ja-JP" altLang="en-US" sz="1600"/>
                        <a:t>はい、これが科学に基づく目標と認識しており、今後</a:t>
                      </a:r>
                      <a:r>
                        <a:rPr lang="en-US" altLang="ja-JP" sz="1600"/>
                        <a:t>2</a:t>
                      </a:r>
                      <a:r>
                        <a:rPr lang="ja-JP" altLang="en-US" sz="1600"/>
                        <a:t>年以内に</a:t>
                      </a:r>
                      <a:r>
                        <a:rPr lang="en-US" altLang="ja-JP" sz="1600"/>
                        <a:t>SBT</a:t>
                      </a:r>
                      <a:r>
                        <a:rPr lang="ja-JP" altLang="en-US" sz="1600"/>
                        <a:t>イニシアチブによるこの目標の認定を求めることをコミットしました</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5724">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600"/>
                        <a:t>マネジメント</a:t>
                      </a:r>
                      <a:br>
                        <a:rPr kumimoji="1" lang="en-US" altLang="ja-JP" sz="1600"/>
                      </a:br>
                      <a:r>
                        <a:rPr kumimoji="1" lang="en-US" altLang="ja-JP" sz="1600"/>
                        <a:t>(Management)</a:t>
                      </a:r>
                      <a:endParaRPr kumimoji="1" lang="ja-JP" altLang="en-US" sz="160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a:t>質問</a:t>
                      </a:r>
                      <a:r>
                        <a:rPr lang="en-US" altLang="ja-JP" sz="1600"/>
                        <a:t>7.53.1 </a:t>
                      </a:r>
                      <a:r>
                        <a:rPr lang="ja-JP" altLang="en-US" sz="1600"/>
                        <a:t>または </a:t>
                      </a:r>
                      <a:r>
                        <a:rPr lang="en-US" altLang="ja-JP" sz="1600"/>
                        <a:t>7.53.2 </a:t>
                      </a:r>
                      <a:r>
                        <a:rPr lang="ja-JP" altLang="en-US" sz="1600"/>
                        <a:t>のいずれかにおいて、</a:t>
                      </a:r>
                      <a:r>
                        <a:rPr lang="en-US" altLang="ja-JP" sz="1600"/>
                        <a:t>[SBTi</a:t>
                      </a:r>
                      <a:r>
                        <a:rPr lang="ja-JP" altLang="en-US" sz="1600"/>
                        <a:t>ルート</a:t>
                      </a:r>
                      <a:r>
                        <a:rPr lang="en-US" altLang="ja-JP" sz="1600"/>
                        <a:t>] </a:t>
                      </a:r>
                      <a:r>
                        <a:rPr lang="ja-JP" altLang="en-US" sz="1600"/>
                        <a:t>でマネジメントで満点が付与されている場合（</a:t>
                      </a:r>
                      <a:r>
                        <a:rPr lang="en-US" altLang="ja-JP" sz="1600"/>
                        <a:t>1</a:t>
                      </a:r>
                      <a:r>
                        <a:rPr lang="ja-JP" altLang="en-US" sz="1600"/>
                        <a:t>点）</a:t>
                      </a:r>
                      <a:endParaRPr kumimoji="1" lang="en-US" altLang="ja-JP" sz="160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95608">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600"/>
                        <a:t>認識</a:t>
                      </a:r>
                      <a:br>
                        <a:rPr kumimoji="1" lang="en-US" altLang="ja-JP" sz="1600"/>
                      </a:br>
                      <a:r>
                        <a:rPr kumimoji="1" lang="en-US" altLang="ja-JP" sz="1600"/>
                        <a:t>(Awareness)</a:t>
                      </a:r>
                      <a:endParaRPr kumimoji="1" lang="ja-JP" altLang="en-US" sz="160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a:ln>
                            <a:noFill/>
                          </a:ln>
                          <a:solidFill>
                            <a:prstClr val="black"/>
                          </a:solidFill>
                          <a:effectLst/>
                          <a:uLnTx/>
                          <a:uFillTx/>
                          <a:latin typeface="Segoe UI"/>
                          <a:ea typeface="Meiryo UI"/>
                          <a:cs typeface="+mn-cs"/>
                        </a:rPr>
                        <a:t>―</a:t>
                      </a:r>
                      <a:endParaRPr kumimoji="1" lang="ja-JP" altLang="en-US" sz="1600" b="0" i="0" u="none" strike="noStrike" kern="1200" cap="none" spc="0" normalizeH="0" baseline="0" noProof="0">
                        <a:ln>
                          <a:noFill/>
                        </a:ln>
                        <a:solidFill>
                          <a:prstClr val="black"/>
                        </a:solidFill>
                        <a:effectLst/>
                        <a:uLnTx/>
                        <a:uFillTx/>
                        <a:latin typeface="Segoe UI"/>
                        <a:ea typeface="Meiryo UI"/>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98536">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600"/>
                        <a:t>情報開示</a:t>
                      </a:r>
                      <a:br>
                        <a:rPr kumimoji="1" lang="en-US" altLang="ja-JP" sz="1600"/>
                      </a:br>
                      <a:r>
                        <a:rPr kumimoji="1" lang="en-US" altLang="ja-JP" sz="1600"/>
                        <a:t>(Disclosure)</a:t>
                      </a:r>
                      <a:endParaRPr kumimoji="1" lang="ja-JP" altLang="en-US" sz="160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a:ln>
                            <a:noFill/>
                          </a:ln>
                          <a:solidFill>
                            <a:prstClr val="black"/>
                          </a:solidFill>
                          <a:effectLst/>
                          <a:uLnTx/>
                          <a:uFillTx/>
                          <a:latin typeface="+mn-lt"/>
                          <a:ea typeface="+mn-ea"/>
                          <a:cs typeface="+mn-cs"/>
                        </a:rPr>
                        <a:t>―</a:t>
                      </a:r>
                      <a:endParaRPr kumimoji="1" lang="ja-JP" altLang="en-US" sz="1600" b="0" i="0" u="none" strike="noStrike" kern="1200" cap="none" spc="0" normalizeH="0" baseline="0" noProof="0">
                        <a:ln>
                          <a:noFill/>
                        </a:ln>
                        <a:solidFill>
                          <a:prstClr val="black"/>
                        </a:solidFill>
                        <a:effectLst/>
                        <a:uLnTx/>
                        <a:uFillTx/>
                        <a:latin typeface="+mn-lt"/>
                        <a:ea typeface="+mn-ea"/>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13" name="テキスト ボックス 12">
            <a:extLst>
              <a:ext uri="{FF2B5EF4-FFF2-40B4-BE49-F238E27FC236}">
                <a16:creationId xmlns:a16="http://schemas.microsoft.com/office/drawing/2014/main" id="{137F80BA-4E85-A3F9-B3D8-D790E390EBFE}"/>
              </a:ext>
            </a:extLst>
          </p:cNvPr>
          <p:cNvSpPr txBox="1"/>
          <p:nvPr/>
        </p:nvSpPr>
        <p:spPr>
          <a:xfrm>
            <a:off x="161926" y="2402458"/>
            <a:ext cx="10367962" cy="338554"/>
          </a:xfrm>
          <a:prstGeom prst="rect">
            <a:avLst/>
          </a:prstGeom>
          <a:noFill/>
        </p:spPr>
        <p:txBody>
          <a:bodyPr wrap="square" rtlCol="0">
            <a:spAutoFit/>
          </a:bodyPr>
          <a:lstStyle/>
          <a:p>
            <a:r>
              <a:rPr lang="en-US" altLang="ja-JP" sz="1600">
                <a:latin typeface="+mn-ea"/>
              </a:rPr>
              <a:t>7.54.3</a:t>
            </a:r>
            <a:r>
              <a:rPr lang="ja-JP" altLang="en-US" sz="1600">
                <a:latin typeface="+mn-ea"/>
              </a:rPr>
              <a:t>：ネットゼロ目標の詳細を記入してください。</a:t>
            </a:r>
          </a:p>
        </p:txBody>
      </p:sp>
    </p:spTree>
    <p:extLst>
      <p:ext uri="{BB962C8B-B14F-4D97-AF65-F5344CB8AC3E}">
        <p14:creationId xmlns:p14="http://schemas.microsoft.com/office/powerpoint/2010/main" val="982746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2256D878-94FE-4650-A715-20ADCF7A3758}"/>
              </a:ext>
            </a:extLst>
          </p:cNvPr>
          <p:cNvSpPr/>
          <p:nvPr/>
        </p:nvSpPr>
        <p:spPr bwMode="white">
          <a:xfrm>
            <a:off x="177800" y="284266"/>
            <a:ext cx="9286481" cy="648000"/>
          </a:xfrm>
          <a:prstGeom prst="rect">
            <a:avLst/>
          </a:prstGeom>
          <a:noFill/>
        </p:spPr>
        <p:txBody>
          <a:bodyPr lIns="252000" tIns="36000" rIns="0" bIns="0" anchor="ctr" anchorCtr="0"/>
          <a:lstStyle/>
          <a:p>
            <a:pPr lvl="0" defTabSz="1007943">
              <a:lnSpc>
                <a:spcPct val="90000"/>
              </a:lnSpc>
              <a:spcBef>
                <a:spcPct val="0"/>
              </a:spcBef>
              <a:buNone/>
            </a:pPr>
            <a:r>
              <a:rPr lang="ja-JP" altLang="en-US" sz="2800" b="1">
                <a:solidFill>
                  <a:schemeClr val="bg1"/>
                </a:solidFill>
                <a:latin typeface="Meiryo UI" panose="020B0604030504040204" pitchFamily="50" charset="-128"/>
                <a:ea typeface="Meiryo UI" panose="020B0604030504040204" pitchFamily="50" charset="-128"/>
                <a:cs typeface="+mj-cs"/>
              </a:rPr>
              <a:t>目次</a:t>
            </a:r>
          </a:p>
        </p:txBody>
      </p:sp>
      <p:sp>
        <p:nvSpPr>
          <p:cNvPr id="4" name="コンテンツ プレースホルダー 2">
            <a:extLst>
              <a:ext uri="{FF2B5EF4-FFF2-40B4-BE49-F238E27FC236}">
                <a16:creationId xmlns:a16="http://schemas.microsoft.com/office/drawing/2014/main" id="{4756A31C-A348-067F-C726-D919752208D7}"/>
              </a:ext>
            </a:extLst>
          </p:cNvPr>
          <p:cNvSpPr txBox="1">
            <a:spLocks/>
          </p:cNvSpPr>
          <p:nvPr/>
        </p:nvSpPr>
        <p:spPr>
          <a:xfrm>
            <a:off x="1107426" y="2308055"/>
            <a:ext cx="8058046" cy="3559214"/>
          </a:xfrm>
          <a:prstGeom prst="rect">
            <a:avLst/>
          </a:prstGeom>
        </p:spPr>
        <p:txBody>
          <a:bodyPr lIns="215819" tIns="0" rIns="0" bIns="0" anchor="ct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lvl="0">
              <a:buClr>
                <a:schemeClr val="bg2"/>
              </a:buClr>
              <a:defRPr/>
            </a:pPr>
            <a:r>
              <a:rPr lang="ja-JP" altLang="en-US" sz="1998" b="1">
                <a:solidFill>
                  <a:sysClr val="windowText" lastClr="000000"/>
                </a:solidFill>
              </a:rPr>
              <a:t>第１部 </a:t>
            </a:r>
            <a:r>
              <a:rPr lang="en-US" altLang="ja-JP" sz="1998" b="1">
                <a:solidFill>
                  <a:sysClr val="windowText" lastClr="000000"/>
                </a:solidFill>
              </a:rPr>
              <a:t>SBT</a:t>
            </a:r>
            <a:r>
              <a:rPr lang="ja-JP" altLang="en-US" sz="1998" b="1">
                <a:solidFill>
                  <a:sysClr val="windowText" lastClr="000000"/>
                </a:solidFill>
              </a:rPr>
              <a:t>の概要</a:t>
            </a:r>
          </a:p>
          <a:p>
            <a:pPr marL="342626" lvl="0" indent="-342626">
              <a:buClr>
                <a:schemeClr val="bg2"/>
              </a:buClr>
              <a:buFont typeface="+mj-lt"/>
              <a:buAutoNum type="arabicPeriod"/>
              <a:defRPr/>
            </a:pPr>
            <a:r>
              <a:rPr lang="en-US" altLang="ja-JP" sz="1798">
                <a:solidFill>
                  <a:sysClr val="windowText" lastClr="000000"/>
                </a:solidFill>
              </a:rPr>
              <a:t>SBT</a:t>
            </a:r>
            <a:r>
              <a:rPr lang="ja-JP" altLang="en-US" sz="1798">
                <a:solidFill>
                  <a:sysClr val="windowText" lastClr="000000"/>
                </a:solidFill>
              </a:rPr>
              <a:t>とは？</a:t>
            </a:r>
          </a:p>
          <a:p>
            <a:pPr marL="342626" lvl="0" indent="-342626">
              <a:buClr>
                <a:schemeClr val="bg2"/>
              </a:buClr>
              <a:buFont typeface="+mj-lt"/>
              <a:buAutoNum type="arabicPeriod"/>
              <a:defRPr/>
            </a:pPr>
            <a:r>
              <a:rPr lang="en-US" altLang="ja-JP" sz="1798">
                <a:solidFill>
                  <a:sysClr val="windowText" lastClr="000000"/>
                </a:solidFill>
              </a:rPr>
              <a:t>SBT</a:t>
            </a:r>
            <a:r>
              <a:rPr lang="ja-JP" altLang="en-US" sz="1798">
                <a:solidFill>
                  <a:sysClr val="windowText" lastClr="000000"/>
                </a:solidFill>
              </a:rPr>
              <a:t>の運営機関</a:t>
            </a:r>
          </a:p>
          <a:p>
            <a:pPr marL="342626" lvl="0" indent="-342626">
              <a:buClr>
                <a:schemeClr val="bg2"/>
              </a:buClr>
              <a:buFont typeface="+mj-lt"/>
              <a:buAutoNum type="arabicPeriod"/>
              <a:defRPr/>
            </a:pPr>
            <a:r>
              <a:rPr lang="en-US" altLang="ja-JP" sz="1798">
                <a:solidFill>
                  <a:sysClr val="windowText" lastClr="000000"/>
                </a:solidFill>
              </a:rPr>
              <a:t>SBT</a:t>
            </a:r>
            <a:r>
              <a:rPr lang="ja-JP" altLang="en-US" sz="1798">
                <a:solidFill>
                  <a:sysClr val="windowText" lastClr="000000"/>
                </a:solidFill>
              </a:rPr>
              <a:t>に取組むメリット</a:t>
            </a:r>
          </a:p>
          <a:p>
            <a:pPr marL="342626" lvl="0" indent="-342626">
              <a:buClr>
                <a:schemeClr val="bg2"/>
              </a:buClr>
              <a:buFont typeface="+mj-lt"/>
              <a:buAutoNum type="arabicPeriod"/>
              <a:defRPr/>
            </a:pPr>
            <a:r>
              <a:rPr lang="en-US" altLang="ja-JP" sz="1798">
                <a:solidFill>
                  <a:sysClr val="windowText" lastClr="000000"/>
                </a:solidFill>
              </a:rPr>
              <a:t>SBT</a:t>
            </a:r>
            <a:r>
              <a:rPr lang="ja-JP" altLang="en-US" sz="1798">
                <a:solidFill>
                  <a:sysClr val="windowText" lastClr="000000"/>
                </a:solidFill>
              </a:rPr>
              <a:t>参加企業</a:t>
            </a:r>
          </a:p>
          <a:p>
            <a:pPr lvl="0">
              <a:buClr>
                <a:schemeClr val="bg2"/>
              </a:buClr>
              <a:defRPr/>
            </a:pPr>
            <a:r>
              <a:rPr lang="ja-JP" altLang="en-US" sz="1998" b="1">
                <a:solidFill>
                  <a:sysClr val="windowText" lastClr="000000"/>
                </a:solidFill>
              </a:rPr>
              <a:t>第２部 </a:t>
            </a:r>
            <a:r>
              <a:rPr lang="en-US" altLang="ja-JP" sz="1998" b="1">
                <a:solidFill>
                  <a:sysClr val="windowText" lastClr="000000"/>
                </a:solidFill>
              </a:rPr>
              <a:t>SBT</a:t>
            </a:r>
            <a:r>
              <a:rPr lang="ja-JP" altLang="en-US" sz="1998" b="1">
                <a:solidFill>
                  <a:sysClr val="windowText" lastClr="000000"/>
                </a:solidFill>
              </a:rPr>
              <a:t>の設定</a:t>
            </a:r>
          </a:p>
          <a:p>
            <a:pPr marL="342900" lvl="0" indent="-342900">
              <a:buClr>
                <a:schemeClr val="bg2"/>
              </a:buClr>
              <a:buFont typeface="+mj-lt"/>
              <a:buAutoNum type="arabicPeriod" startAt="5"/>
              <a:defRPr/>
            </a:pPr>
            <a:r>
              <a:rPr lang="en-US" altLang="ja-JP" sz="1798">
                <a:solidFill>
                  <a:sysClr val="windowText" lastClr="000000"/>
                </a:solidFill>
              </a:rPr>
              <a:t>SBT</a:t>
            </a:r>
            <a:r>
              <a:rPr lang="ja-JP" altLang="en-US" sz="1798">
                <a:solidFill>
                  <a:sysClr val="windowText" lastClr="000000"/>
                </a:solidFill>
              </a:rPr>
              <a:t>の手続き</a:t>
            </a:r>
          </a:p>
          <a:p>
            <a:pPr marL="342626" lvl="0" indent="-342626">
              <a:buClr>
                <a:schemeClr val="bg2"/>
              </a:buClr>
              <a:buFont typeface="+mj-lt"/>
              <a:buAutoNum type="arabicPeriod" startAt="5"/>
              <a:defRPr/>
            </a:pPr>
            <a:r>
              <a:rPr lang="ja-JP" altLang="en-US" sz="1798">
                <a:solidFill>
                  <a:sysClr val="windowText" lastClr="000000"/>
                </a:solidFill>
              </a:rPr>
              <a:t>短期</a:t>
            </a:r>
            <a:r>
              <a:rPr lang="en-US" altLang="ja-JP" sz="1798">
                <a:solidFill>
                  <a:sysClr val="windowText" lastClr="000000"/>
                </a:solidFill>
              </a:rPr>
              <a:t>SBT</a:t>
            </a:r>
            <a:r>
              <a:rPr lang="ja-JP" altLang="en-US" sz="1798">
                <a:solidFill>
                  <a:sysClr val="windowText" lastClr="000000"/>
                </a:solidFill>
              </a:rPr>
              <a:t>の認定基準</a:t>
            </a:r>
          </a:p>
          <a:p>
            <a:pPr marL="342626" lvl="0" indent="-342626">
              <a:buClr>
                <a:schemeClr val="bg2"/>
              </a:buClr>
              <a:buFont typeface="+mj-lt"/>
              <a:buAutoNum type="arabicPeriod" startAt="5"/>
              <a:defRPr/>
            </a:pPr>
            <a:r>
              <a:rPr lang="ja-JP" altLang="en-US" sz="1798">
                <a:solidFill>
                  <a:sysClr val="windowText" lastClr="000000"/>
                </a:solidFill>
              </a:rPr>
              <a:t>短期</a:t>
            </a:r>
            <a:r>
              <a:rPr lang="en-US" altLang="ja-JP" sz="1798">
                <a:solidFill>
                  <a:sysClr val="windowText" lastClr="000000"/>
                </a:solidFill>
              </a:rPr>
              <a:t>SBT</a:t>
            </a:r>
            <a:r>
              <a:rPr lang="ja-JP" altLang="en-US" sz="1798">
                <a:solidFill>
                  <a:sysClr val="windowText" lastClr="000000"/>
                </a:solidFill>
              </a:rPr>
              <a:t>の設定手法</a:t>
            </a:r>
            <a:endParaRPr lang="en-US" altLang="ja-JP" sz="1798">
              <a:solidFill>
                <a:sysClr val="windowText" lastClr="000000"/>
              </a:solidFill>
            </a:endParaRPr>
          </a:p>
          <a:p>
            <a:pPr marL="342626" lvl="0" indent="-342626">
              <a:buClr>
                <a:schemeClr val="bg2"/>
              </a:buClr>
              <a:buFont typeface="+mj-lt"/>
              <a:buAutoNum type="arabicPeriod" startAt="5"/>
              <a:defRPr/>
            </a:pPr>
            <a:r>
              <a:rPr lang="en-US" altLang="ja-JP" sz="1798">
                <a:solidFill>
                  <a:sysClr val="windowText" lastClr="000000"/>
                </a:solidFill>
              </a:rPr>
              <a:t>SBT</a:t>
            </a:r>
            <a:r>
              <a:rPr lang="ja-JP" altLang="en-US" sz="1798">
                <a:solidFill>
                  <a:sysClr val="windowText" lastClr="000000"/>
                </a:solidFill>
              </a:rPr>
              <a:t> </a:t>
            </a:r>
            <a:r>
              <a:rPr lang="en-US" altLang="ja-JP" sz="1798">
                <a:solidFill>
                  <a:sysClr val="windowText" lastClr="000000"/>
                </a:solidFill>
              </a:rPr>
              <a:t>Net-Zero</a:t>
            </a:r>
            <a:r>
              <a:rPr lang="ja-JP" altLang="en-US" sz="1798">
                <a:solidFill>
                  <a:sysClr val="windowText" lastClr="000000"/>
                </a:solidFill>
              </a:rPr>
              <a:t>の設定手法</a:t>
            </a:r>
            <a:endParaRPr lang="en-US" altLang="ja-JP" sz="1798">
              <a:solidFill>
                <a:sysClr val="windowText" lastClr="000000"/>
              </a:solidFill>
            </a:endParaRPr>
          </a:p>
          <a:p>
            <a:pPr lvl="0">
              <a:buClr>
                <a:schemeClr val="bg2"/>
              </a:buClr>
              <a:defRPr/>
            </a:pPr>
            <a:r>
              <a:rPr lang="en-US" altLang="ja-JP" sz="1798">
                <a:solidFill>
                  <a:sysClr val="windowText" lastClr="000000"/>
                </a:solidFill>
              </a:rPr>
              <a:t>【</a:t>
            </a:r>
            <a:r>
              <a:rPr lang="ja-JP" altLang="en-US" sz="1798">
                <a:solidFill>
                  <a:sysClr val="windowText" lastClr="000000"/>
                </a:solidFill>
              </a:rPr>
              <a:t>参考①</a:t>
            </a:r>
            <a:r>
              <a:rPr lang="en-US" altLang="ja-JP" sz="1798">
                <a:solidFill>
                  <a:sysClr val="windowText" lastClr="000000"/>
                </a:solidFill>
              </a:rPr>
              <a:t>】</a:t>
            </a:r>
            <a:r>
              <a:rPr lang="ja-JP" altLang="en-US" sz="1798">
                <a:solidFill>
                  <a:sysClr val="windowText" lastClr="000000"/>
                </a:solidFill>
              </a:rPr>
              <a:t>関連資料</a:t>
            </a:r>
            <a:endParaRPr lang="en-US" altLang="ja-JP" sz="1798">
              <a:solidFill>
                <a:sysClr val="windowText" lastClr="000000"/>
              </a:solidFill>
            </a:endParaRPr>
          </a:p>
          <a:p>
            <a:pPr lvl="0">
              <a:buClr>
                <a:schemeClr val="bg2"/>
              </a:buClr>
              <a:defRPr/>
            </a:pPr>
            <a:r>
              <a:rPr lang="en-US" altLang="ja-JP" sz="1798">
                <a:solidFill>
                  <a:sysClr val="windowText" lastClr="000000"/>
                </a:solidFill>
              </a:rPr>
              <a:t>【</a:t>
            </a:r>
            <a:r>
              <a:rPr lang="ja-JP" altLang="en-US" sz="1798">
                <a:solidFill>
                  <a:sysClr val="windowText" lastClr="000000"/>
                </a:solidFill>
              </a:rPr>
              <a:t>参考②</a:t>
            </a:r>
            <a:r>
              <a:rPr lang="en-US" altLang="ja-JP" sz="1798">
                <a:solidFill>
                  <a:sysClr val="windowText" lastClr="000000"/>
                </a:solidFill>
              </a:rPr>
              <a:t>】</a:t>
            </a:r>
            <a:r>
              <a:rPr lang="ja-JP" altLang="en-US" sz="1798">
                <a:solidFill>
                  <a:sysClr val="windowText" lastClr="000000"/>
                </a:solidFill>
              </a:rPr>
              <a:t>中小企業向け</a:t>
            </a:r>
            <a:r>
              <a:rPr lang="en-US" altLang="ja-JP" sz="1798">
                <a:solidFill>
                  <a:sysClr val="windowText" lastClr="000000"/>
                </a:solidFill>
              </a:rPr>
              <a:t>SBT</a:t>
            </a:r>
            <a:endParaRPr lang="ja-JP" altLang="en-US" sz="1798">
              <a:solidFill>
                <a:sysClr val="windowText" lastClr="000000"/>
              </a:solidFill>
            </a:endParaRPr>
          </a:p>
        </p:txBody>
      </p:sp>
      <p:sp>
        <p:nvSpPr>
          <p:cNvPr id="5" name="コンテンツ プレースホルダー 2">
            <a:extLst>
              <a:ext uri="{FF2B5EF4-FFF2-40B4-BE49-F238E27FC236}">
                <a16:creationId xmlns:a16="http://schemas.microsoft.com/office/drawing/2014/main" id="{6B3155EF-0CC1-BD82-311A-CB842011FEA4}"/>
              </a:ext>
            </a:extLst>
          </p:cNvPr>
          <p:cNvSpPr txBox="1">
            <a:spLocks/>
          </p:cNvSpPr>
          <p:nvPr/>
        </p:nvSpPr>
        <p:spPr>
          <a:xfrm>
            <a:off x="6742731" y="2308055"/>
            <a:ext cx="855315" cy="3559214"/>
          </a:xfrm>
          <a:prstGeom prst="rect">
            <a:avLst/>
          </a:prstGeom>
        </p:spPr>
        <p:txBody>
          <a:bodyPr lIns="215819" tIns="0" rIns="0" bIns="0" anchor="ct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r"/>
            <a:endParaRPr lang="en-US" altLang="ja-JP" sz="1798"/>
          </a:p>
          <a:p>
            <a:pPr algn="r"/>
            <a:r>
              <a:rPr lang="en-US" altLang="ja-JP" sz="1798"/>
              <a:t>3</a:t>
            </a:r>
          </a:p>
          <a:p>
            <a:pPr algn="r"/>
            <a:r>
              <a:rPr lang="en-US" altLang="ja-JP" sz="1798"/>
              <a:t>7</a:t>
            </a:r>
          </a:p>
          <a:p>
            <a:pPr algn="r"/>
            <a:r>
              <a:rPr lang="en-US" altLang="ja-JP" sz="1798"/>
              <a:t>10</a:t>
            </a:r>
          </a:p>
          <a:p>
            <a:pPr algn="r"/>
            <a:r>
              <a:rPr lang="en-US" altLang="ja-JP" sz="1798"/>
              <a:t>40</a:t>
            </a:r>
          </a:p>
          <a:p>
            <a:pPr algn="r"/>
            <a:endParaRPr lang="en-US" altLang="ja-JP" sz="1798"/>
          </a:p>
          <a:p>
            <a:pPr algn="r"/>
            <a:r>
              <a:rPr lang="en-US" altLang="ja-JP" sz="1798"/>
              <a:t>51</a:t>
            </a:r>
          </a:p>
          <a:p>
            <a:pPr algn="r"/>
            <a:r>
              <a:rPr lang="en-US" altLang="ja-JP" sz="1798"/>
              <a:t>69</a:t>
            </a:r>
          </a:p>
          <a:p>
            <a:pPr algn="r"/>
            <a:r>
              <a:rPr lang="en-US" altLang="ja-JP" sz="1798"/>
              <a:t>95</a:t>
            </a:r>
          </a:p>
          <a:p>
            <a:pPr algn="r"/>
            <a:r>
              <a:rPr lang="en-US" altLang="ja-JP" sz="1798"/>
              <a:t>101</a:t>
            </a:r>
          </a:p>
          <a:p>
            <a:pPr algn="r"/>
            <a:r>
              <a:rPr lang="en-US" altLang="ja-JP" sz="1798"/>
              <a:t>107</a:t>
            </a:r>
          </a:p>
          <a:p>
            <a:pPr algn="r"/>
            <a:r>
              <a:rPr lang="en-US" altLang="ja-JP" sz="1798"/>
              <a:t>109</a:t>
            </a:r>
            <a:endParaRPr lang="ja-JP" altLang="en-US" sz="1798"/>
          </a:p>
        </p:txBody>
      </p:sp>
      <p:sp>
        <p:nvSpPr>
          <p:cNvPr id="9" name="コンテンツ プレースホルダー 2">
            <a:extLst>
              <a:ext uri="{FF2B5EF4-FFF2-40B4-BE49-F238E27FC236}">
                <a16:creationId xmlns:a16="http://schemas.microsoft.com/office/drawing/2014/main" id="{7EB29233-CD11-2421-2EAF-E6EA51AF1A73}"/>
              </a:ext>
            </a:extLst>
          </p:cNvPr>
          <p:cNvSpPr txBox="1">
            <a:spLocks/>
          </p:cNvSpPr>
          <p:nvPr/>
        </p:nvSpPr>
        <p:spPr>
          <a:xfrm>
            <a:off x="2316643" y="2308055"/>
            <a:ext cx="4689594" cy="3559214"/>
          </a:xfrm>
          <a:prstGeom prst="rect">
            <a:avLst/>
          </a:prstGeom>
        </p:spPr>
        <p:txBody>
          <a:bodyPr lIns="215819" tIns="0" rIns="0" bIns="0" anchor="ct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r"/>
            <a:r>
              <a:rPr lang="ja-JP" altLang="en-US" sz="1798"/>
              <a:t>　</a:t>
            </a:r>
            <a:endParaRPr lang="en-US" altLang="ja-JP" sz="1798"/>
          </a:p>
          <a:p>
            <a:pPr algn="r"/>
            <a:r>
              <a:rPr lang="ja-JP" altLang="en-US" sz="1798"/>
              <a:t>・　・　・　・　・　・　・　・　・　・　・　・　・　・　・　・</a:t>
            </a:r>
            <a:endParaRPr lang="en-US" altLang="ja-JP" sz="1798"/>
          </a:p>
          <a:p>
            <a:pPr algn="r"/>
            <a:r>
              <a:rPr lang="ja-JP" altLang="en-US" sz="1798"/>
              <a:t>・　・　・　・　・　・　・　・　・　・　・　・　・　・ </a:t>
            </a:r>
            <a:endParaRPr lang="en-US" altLang="ja-JP" sz="1798"/>
          </a:p>
          <a:p>
            <a:pPr algn="r"/>
            <a:r>
              <a:rPr lang="ja-JP" altLang="en-US" sz="1798"/>
              <a:t>・　・　・　・　・　・　・　・　・　・　・　・　・</a:t>
            </a:r>
            <a:endParaRPr lang="en-US" altLang="ja-JP" sz="1798"/>
          </a:p>
          <a:p>
            <a:pPr algn="r"/>
            <a:r>
              <a:rPr lang="ja-JP" altLang="en-US" sz="1798"/>
              <a:t>・　・　・　・　・　・　・　・　・　・　・　・　・　・　・　・　・</a:t>
            </a:r>
            <a:endParaRPr lang="en-US" altLang="ja-JP" sz="1798"/>
          </a:p>
          <a:p>
            <a:pPr algn="r"/>
            <a:endParaRPr lang="en-US" altLang="ja-JP" sz="1998"/>
          </a:p>
          <a:p>
            <a:pPr algn="r"/>
            <a:r>
              <a:rPr lang="ja-JP" altLang="en-US" sz="1798"/>
              <a:t>・　・　・　・　・　・　・　・　・　・　・　・　・　・　・</a:t>
            </a:r>
            <a:endParaRPr lang="en-US" altLang="ja-JP" sz="1798"/>
          </a:p>
          <a:p>
            <a:pPr algn="r"/>
            <a:r>
              <a:rPr lang="ja-JP" altLang="en-US" sz="1798"/>
              <a:t>　・　・　・　・　・　・　・　・　・　・　・　・　・　・</a:t>
            </a:r>
            <a:endParaRPr lang="en-US" altLang="ja-JP" sz="1798"/>
          </a:p>
          <a:p>
            <a:pPr algn="r"/>
            <a:r>
              <a:rPr lang="ja-JP" altLang="en-US" sz="1798"/>
              <a:t>・　・　・　・　・　・　・　・　・　・　・　・　・</a:t>
            </a:r>
            <a:endParaRPr lang="en-US" altLang="ja-JP" sz="1798"/>
          </a:p>
          <a:p>
            <a:pPr algn="r"/>
            <a:r>
              <a:rPr lang="ja-JP" altLang="en-US" sz="1798"/>
              <a:t>　・　・　・　・　・　・　・　・　・　・ </a:t>
            </a:r>
            <a:endParaRPr lang="en-US" altLang="ja-JP" sz="1798"/>
          </a:p>
          <a:p>
            <a:pPr algn="r"/>
            <a:r>
              <a:rPr lang="ja-JP" altLang="en-US" sz="1798"/>
              <a:t>・　・　・　・　・　・　・　・　・　・　・　・　・　・</a:t>
            </a:r>
            <a:endParaRPr lang="en-US" altLang="ja-JP" sz="1798"/>
          </a:p>
          <a:p>
            <a:pPr algn="r"/>
            <a:r>
              <a:rPr lang="ja-JP" altLang="en-US" sz="1798"/>
              <a:t>　・　・　・　・　・　・　・　・　・　・　・ </a:t>
            </a:r>
            <a:endParaRPr lang="en-US" altLang="ja-JP" sz="1798"/>
          </a:p>
        </p:txBody>
      </p:sp>
    </p:spTree>
    <p:extLst>
      <p:ext uri="{BB962C8B-B14F-4D97-AF65-F5344CB8AC3E}">
        <p14:creationId xmlns:p14="http://schemas.microsoft.com/office/powerpoint/2010/main" val="2001606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四角形: 角を丸くする 12">
            <a:extLst>
              <a:ext uri="{FF2B5EF4-FFF2-40B4-BE49-F238E27FC236}">
                <a16:creationId xmlns:a16="http://schemas.microsoft.com/office/drawing/2014/main" id="{4A463CED-4B49-EE79-3E8E-5F5939D7A23C}"/>
              </a:ext>
            </a:extLst>
          </p:cNvPr>
          <p:cNvSpPr/>
          <p:nvPr/>
        </p:nvSpPr>
        <p:spPr>
          <a:xfrm>
            <a:off x="4616986" y="4643155"/>
            <a:ext cx="5797013" cy="1262877"/>
          </a:xfrm>
          <a:prstGeom prst="roundRect">
            <a:avLst>
              <a:gd name="adj" fmla="val 993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fontAlgn="base">
              <a:spcBef>
                <a:spcPct val="0"/>
              </a:spcBef>
              <a:spcAft>
                <a:spcPct val="0"/>
              </a:spcAft>
            </a:pPr>
            <a:r>
              <a:rPr lang="ja-JP" altLang="en-US" b="1" u="sng">
                <a:solidFill>
                  <a:prstClr val="black"/>
                </a:solidFill>
                <a:latin typeface="Meiryo UI" panose="020B0604030504040204" pitchFamily="50" charset="-128"/>
                <a:cs typeface="Meiryo UI" panose="020B0604030504040204" pitchFamily="50" charset="-128"/>
              </a:rPr>
              <a:t>①パリ協定に整合する目標へのコミットメント</a:t>
            </a:r>
            <a:endParaRPr lang="en-US" altLang="ja-JP" b="1" u="sng">
              <a:solidFill>
                <a:prstClr val="black"/>
              </a:solidFill>
              <a:latin typeface="Meiryo UI" panose="020B0604030504040204" pitchFamily="50" charset="-128"/>
              <a:cs typeface="Meiryo UI" panose="020B0604030504040204" pitchFamily="50" charset="-128"/>
            </a:endParaRPr>
          </a:p>
          <a:p>
            <a:pPr marL="271463" indent="-271463" fontAlgn="base">
              <a:spcBef>
                <a:spcPct val="0"/>
              </a:spcBef>
              <a:spcAft>
                <a:spcPct val="0"/>
              </a:spcAft>
            </a:pPr>
            <a:r>
              <a:rPr lang="ja-JP" altLang="en-US">
                <a:solidFill>
                  <a:prstClr val="black"/>
                </a:solidFill>
                <a:latin typeface="Meiryo UI" panose="020B0604030504040204" pitchFamily="50" charset="-128"/>
                <a:cs typeface="Meiryo UI" panose="020B0604030504040204" pitchFamily="50" charset="-128"/>
              </a:rPr>
              <a:t>②</a:t>
            </a:r>
            <a:r>
              <a:rPr lang="en-US" altLang="ja-JP">
                <a:solidFill>
                  <a:prstClr val="black"/>
                </a:solidFill>
                <a:latin typeface="Meiryo UI" panose="020B0604030504040204" pitchFamily="50" charset="-128"/>
                <a:cs typeface="Meiryo UI" panose="020B0604030504040204" pitchFamily="50" charset="-128"/>
              </a:rPr>
              <a:t>TCFD</a:t>
            </a:r>
            <a:r>
              <a:rPr lang="ja-JP" altLang="en-US">
                <a:solidFill>
                  <a:prstClr val="black"/>
                </a:solidFill>
                <a:latin typeface="Meiryo UI" panose="020B0604030504040204" pitchFamily="50" charset="-128"/>
                <a:cs typeface="Meiryo UI" panose="020B0604030504040204" pitchFamily="50" charset="-128"/>
              </a:rPr>
              <a:t>や投資家団体がまとめたガイドラインに沿った情報開示</a:t>
            </a:r>
            <a:endParaRPr lang="en-US" altLang="ja-JP">
              <a:solidFill>
                <a:prstClr val="black"/>
              </a:solidFill>
              <a:latin typeface="Meiryo UI" panose="020B0604030504040204" pitchFamily="50" charset="-128"/>
              <a:cs typeface="Meiryo UI" panose="020B0604030504040204" pitchFamily="50" charset="-128"/>
            </a:endParaRPr>
          </a:p>
          <a:p>
            <a:pPr marL="271463" indent="-271463" fontAlgn="base">
              <a:spcBef>
                <a:spcPct val="0"/>
              </a:spcBef>
              <a:spcAft>
                <a:spcPct val="0"/>
              </a:spcAft>
            </a:pPr>
            <a:r>
              <a:rPr lang="ja-JP" altLang="en-US">
                <a:solidFill>
                  <a:prstClr val="black"/>
                </a:solidFill>
                <a:latin typeface="Meiryo UI" panose="020B0604030504040204" pitchFamily="50" charset="-128"/>
                <a:cs typeface="Meiryo UI" panose="020B0604030504040204" pitchFamily="50" charset="-128"/>
              </a:rPr>
              <a:t>③気候変動に関する取締役会の説明責任と、監視を確実に遂行するガバナンス体制の構築</a:t>
            </a:r>
            <a:endParaRPr lang="en-US" altLang="ja-JP">
              <a:solidFill>
                <a:prstClr val="black"/>
              </a:solidFill>
              <a:latin typeface="Meiryo UI" panose="020B0604030504040204" pitchFamily="50" charset="-128"/>
              <a:cs typeface="Meiryo UI" panose="020B0604030504040204" pitchFamily="50" charset="-128"/>
            </a:endParaRPr>
          </a:p>
        </p:txBody>
      </p:sp>
      <p:sp>
        <p:nvSpPr>
          <p:cNvPr id="3" name="タイトル 2"/>
          <p:cNvSpPr>
            <a:spLocks noGrp="1"/>
          </p:cNvSpPr>
          <p:nvPr>
            <p:ph type="title"/>
          </p:nvPr>
        </p:nvSpPr>
        <p:spPr/>
        <p:txBody>
          <a:bodyPr/>
          <a:lstStyle/>
          <a:p>
            <a:r>
              <a:rPr kumimoji="1" lang="ja-JP" altLang="en-US" sz="2300"/>
              <a:t>投資家からのエンゲージメントでパリ協定に整合する目標が求められている</a:t>
            </a:r>
          </a:p>
        </p:txBody>
      </p:sp>
      <p:sp>
        <p:nvSpPr>
          <p:cNvPr id="4" name="コンテンツ プレースホルダー 3"/>
          <p:cNvSpPr>
            <a:spLocks noGrp="1"/>
          </p:cNvSpPr>
          <p:nvPr>
            <p:ph sz="quarter" idx="11"/>
          </p:nvPr>
        </p:nvSpPr>
        <p:spPr/>
        <p:txBody>
          <a:bodyPr/>
          <a:lstStyle/>
          <a:p>
            <a:r>
              <a:rPr lang="en-US" altLang="ja-JP"/>
              <a:t>SBT</a:t>
            </a:r>
            <a:r>
              <a:rPr kumimoji="1" lang="ja-JP" altLang="en-US"/>
              <a:t>に取り組むメリット①対投資家</a:t>
            </a:r>
          </a:p>
        </p:txBody>
      </p:sp>
      <p:sp>
        <p:nvSpPr>
          <p:cNvPr id="5" name="コンテンツ プレースホルダー 4"/>
          <p:cNvSpPr>
            <a:spLocks noGrp="1"/>
          </p:cNvSpPr>
          <p:nvPr>
            <p:ph sz="quarter" idx="12"/>
          </p:nvPr>
        </p:nvSpPr>
        <p:spPr>
          <a:xfrm>
            <a:off x="161925" y="1110920"/>
            <a:ext cx="10367963" cy="1589048"/>
          </a:xfrm>
        </p:spPr>
        <p:txBody>
          <a:bodyPr/>
          <a:lstStyle/>
          <a:p>
            <a:pPr marL="273050" indent="-273050"/>
            <a:r>
              <a:rPr lang="en-US" altLang="ja-JP"/>
              <a:t>Climate</a:t>
            </a:r>
            <a:r>
              <a:rPr lang="ja-JP" altLang="en-US"/>
              <a:t> </a:t>
            </a:r>
            <a:r>
              <a:rPr lang="en-US" altLang="ja-JP"/>
              <a:t>Action</a:t>
            </a:r>
            <a:r>
              <a:rPr lang="ja-JP" altLang="en-US"/>
              <a:t> </a:t>
            </a:r>
            <a:r>
              <a:rPr lang="en-US" altLang="ja-JP"/>
              <a:t>100+</a:t>
            </a:r>
          </a:p>
          <a:p>
            <a:pPr marL="622300" indent="-342900">
              <a:buFont typeface="Wingdings" panose="05000000000000000000" pitchFamily="2" charset="2"/>
              <a:buChar char="Ø"/>
            </a:pPr>
            <a:r>
              <a:rPr lang="ja-JP" altLang="en-US"/>
              <a:t>世界最大級の温室効果ガス排出企業</a:t>
            </a:r>
            <a:r>
              <a:rPr lang="en-US" altLang="ja-JP"/>
              <a:t>161</a:t>
            </a:r>
            <a:r>
              <a:rPr lang="ja-JP" altLang="en-US"/>
              <a:t>社に対し、財務リスクを軽減し、資産の長期的な価値を最大化するために気候変動に対して適切な行動を取るよう促す、投資家主導のイニシアチブ</a:t>
            </a:r>
            <a:endParaRPr lang="en-US" altLang="ja-JP"/>
          </a:p>
          <a:p>
            <a:pPr marL="622300" indent="-342900">
              <a:buClr>
                <a:schemeClr val="tx1"/>
              </a:buClr>
              <a:buFont typeface="Wingdings" panose="05000000000000000000" pitchFamily="2" charset="2"/>
              <a:buChar char="Ø"/>
            </a:pPr>
            <a:r>
              <a:rPr lang="ja-JP" altLang="en-US" b="1">
                <a:solidFill>
                  <a:srgbClr val="FF0000"/>
                </a:solidFill>
              </a:rPr>
              <a:t>パリ協定に整合する目標へのコミットメントが求められる</a:t>
            </a:r>
            <a:endParaRPr lang="ja-JP" altLang="en-US" b="1"/>
          </a:p>
        </p:txBody>
      </p:sp>
      <p:sp>
        <p:nvSpPr>
          <p:cNvPr id="21" name="テキスト ボックス 11"/>
          <p:cNvSpPr txBox="1">
            <a:spLocks noChangeArrowheads="1"/>
          </p:cNvSpPr>
          <p:nvPr/>
        </p:nvSpPr>
        <p:spPr bwMode="auto">
          <a:xfrm>
            <a:off x="161925" y="7190110"/>
            <a:ext cx="9633520" cy="263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914400" eaLnBrk="1" fontAlgn="base" hangingPunct="1">
              <a:lnSpc>
                <a:spcPts val="1500"/>
              </a:lnSpc>
              <a:spcBef>
                <a:spcPct val="0"/>
              </a:spcBef>
              <a:spcAft>
                <a:spcPct val="0"/>
              </a:spcAft>
              <a:defRPr/>
            </a:pPr>
            <a:r>
              <a:rPr lang="en-US" altLang="ja-JP" sz="1050">
                <a:solidFill>
                  <a:srgbClr val="000000"/>
                </a:solidFill>
                <a:latin typeface="Meiryo UI" pitchFamily="50" charset="-128"/>
                <a:ea typeface="Meiryo UI" pitchFamily="50" charset="-128"/>
                <a:cs typeface="Meiryo UI" pitchFamily="50" charset="-128"/>
              </a:rPr>
              <a:t>[</a:t>
            </a:r>
            <a:r>
              <a:rPr lang="ja-JP" altLang="en-US" sz="1050">
                <a:solidFill>
                  <a:srgbClr val="000000"/>
                </a:solidFill>
                <a:latin typeface="Meiryo UI" pitchFamily="50" charset="-128"/>
                <a:ea typeface="Meiryo UI" pitchFamily="50" charset="-128"/>
                <a:cs typeface="Meiryo UI" pitchFamily="50" charset="-128"/>
              </a:rPr>
              <a:t>出所</a:t>
            </a:r>
            <a:r>
              <a:rPr lang="en-US" altLang="ja-JP" sz="1050">
                <a:solidFill>
                  <a:srgbClr val="000000"/>
                </a:solidFill>
                <a:latin typeface="Meiryo UI" pitchFamily="50" charset="-128"/>
                <a:ea typeface="Meiryo UI" pitchFamily="50" charset="-128"/>
                <a:cs typeface="Meiryo UI" pitchFamily="50" charset="-128"/>
              </a:rPr>
              <a:t>] Climate Action 100+ </a:t>
            </a:r>
            <a:r>
              <a:rPr lang="ja-JP" altLang="en-US" sz="1050">
                <a:solidFill>
                  <a:srgbClr val="000000"/>
                </a:solidFill>
                <a:latin typeface="Meiryo UI" pitchFamily="50" charset="-128"/>
                <a:ea typeface="Meiryo UI" pitchFamily="50" charset="-128"/>
                <a:cs typeface="Meiryo UI" pitchFamily="50" charset="-128"/>
              </a:rPr>
              <a:t>ホームページ（</a:t>
            </a:r>
            <a:r>
              <a:rPr lang="en-US" altLang="ja-JP" sz="1050">
                <a:solidFill>
                  <a:srgbClr val="000000"/>
                </a:solidFill>
                <a:latin typeface="Meiryo UI" pitchFamily="50" charset="-128"/>
                <a:ea typeface="Meiryo UI" pitchFamily="50" charset="-128"/>
                <a:cs typeface="Meiryo UI" pitchFamily="50" charset="-128"/>
              </a:rPr>
              <a:t>http://www.climateaction100.org/</a:t>
            </a:r>
            <a:r>
              <a:rPr lang="ja-JP" altLang="en-US" sz="1050">
                <a:solidFill>
                  <a:srgbClr val="000000"/>
                </a:solidFill>
                <a:latin typeface="Meiryo UI" pitchFamily="50" charset="-128"/>
                <a:ea typeface="Meiryo UI" pitchFamily="50" charset="-128"/>
                <a:cs typeface="Meiryo UI" pitchFamily="50" charset="-128"/>
              </a:rPr>
              <a:t>）</a:t>
            </a:r>
            <a:endParaRPr lang="en-US" altLang="ja-JP" sz="1050">
              <a:solidFill>
                <a:srgbClr val="000000"/>
              </a:solidFill>
              <a:latin typeface="Meiryo UI" pitchFamily="50" charset="-128"/>
              <a:ea typeface="Meiryo UI" pitchFamily="50" charset="-128"/>
              <a:cs typeface="Meiryo UI" pitchFamily="50" charset="-128"/>
            </a:endParaRPr>
          </a:p>
        </p:txBody>
      </p:sp>
      <p:pic>
        <p:nvPicPr>
          <p:cNvPr id="22" name="Picture 2" descr="https://theinvestoragenda.org/wp-content/uploads/2018/02/climateaction100_withnewtagline-300x15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563" y="3134770"/>
            <a:ext cx="1958072" cy="1011671"/>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グループ化 11">
            <a:extLst>
              <a:ext uri="{FF2B5EF4-FFF2-40B4-BE49-F238E27FC236}">
                <a16:creationId xmlns:a16="http://schemas.microsoft.com/office/drawing/2014/main" id="{99722FA3-8620-0F1F-3F82-FDF1DD47A852}"/>
              </a:ext>
            </a:extLst>
          </p:cNvPr>
          <p:cNvGrpSpPr/>
          <p:nvPr/>
        </p:nvGrpSpPr>
        <p:grpSpPr>
          <a:xfrm>
            <a:off x="256713" y="4782923"/>
            <a:ext cx="2868726" cy="1102807"/>
            <a:chOff x="294640" y="4797757"/>
            <a:chExt cx="2868726" cy="1102807"/>
          </a:xfrm>
        </p:grpSpPr>
        <p:pic>
          <p:nvPicPr>
            <p:cNvPr id="31" name="Picture 2" descr="C:\Users\0627631\AppData\Local\Microsoft\Windows\Temporary Internet Files\Content.IE5\LATEI96V\MC900150783[1].wmf"/>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406038" y="5242266"/>
              <a:ext cx="794812" cy="65829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0627631\AppData\Local\Microsoft\Windows\Temporary Internet Files\Content.IE5\LATEI96V\MC900150783[1].wmf"/>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578416" y="5242267"/>
              <a:ext cx="794812" cy="658297"/>
            </a:xfrm>
            <a:prstGeom prst="rect">
              <a:avLst/>
            </a:prstGeom>
            <a:noFill/>
            <a:extLst>
              <a:ext uri="{909E8E84-426E-40DD-AFC4-6F175D3DCCD1}">
                <a14:hiddenFill xmlns:a14="http://schemas.microsoft.com/office/drawing/2010/main">
                  <a:solidFill>
                    <a:srgbClr val="FFFFFF"/>
                  </a:solidFill>
                </a14:hiddenFill>
              </a:ext>
            </a:extLst>
          </p:spPr>
        </p:pic>
        <p:sp>
          <p:nvSpPr>
            <p:cNvPr id="34" name="テキスト ボックス 33"/>
            <p:cNvSpPr txBox="1"/>
            <p:nvPr/>
          </p:nvSpPr>
          <p:spPr>
            <a:xfrm>
              <a:off x="294640" y="4797757"/>
              <a:ext cx="2868726" cy="400110"/>
            </a:xfrm>
            <a:prstGeom prst="rect">
              <a:avLst/>
            </a:prstGeom>
            <a:noFill/>
          </p:spPr>
          <p:txBody>
            <a:bodyPr wrap="square" rtlCol="0">
              <a:spAutoFit/>
            </a:bodyPr>
            <a:lstStyle/>
            <a:p>
              <a:pPr defTabSz="914400" fontAlgn="base">
                <a:spcBef>
                  <a:spcPct val="0"/>
                </a:spcBef>
                <a:spcAft>
                  <a:spcPct val="0"/>
                </a:spcAft>
              </a:pPr>
              <a:r>
                <a:rPr lang="ja-JP" altLang="en-US" sz="2000" b="1" u="sng">
                  <a:solidFill>
                    <a:prstClr val="black"/>
                  </a:solidFill>
                  <a:latin typeface="Meiryo UI" panose="020B0604030504040204" pitchFamily="50" charset="-128"/>
                  <a:cs typeface="Meiryo UI" panose="020B0604030504040204" pitchFamily="50" charset="-128"/>
                </a:rPr>
                <a:t>フォーカス企業</a:t>
              </a:r>
              <a:r>
                <a:rPr lang="en-US" altLang="ja-JP" sz="2000" b="1" u="sng">
                  <a:solidFill>
                    <a:prstClr val="black"/>
                  </a:solidFill>
                  <a:latin typeface="Meiryo UI" panose="020B0604030504040204" pitchFamily="50" charset="-128"/>
                  <a:cs typeface="Meiryo UI" panose="020B0604030504040204" pitchFamily="50" charset="-128"/>
                </a:rPr>
                <a:t>161</a:t>
              </a:r>
              <a:r>
                <a:rPr lang="ja-JP" altLang="en-US" sz="2000" b="1" u="sng">
                  <a:solidFill>
                    <a:prstClr val="black"/>
                  </a:solidFill>
                  <a:latin typeface="Meiryo UI" panose="020B0604030504040204" pitchFamily="50" charset="-128"/>
                  <a:cs typeface="Meiryo UI" panose="020B0604030504040204" pitchFamily="50" charset="-128"/>
                </a:rPr>
                <a:t>社</a:t>
              </a:r>
            </a:p>
          </p:txBody>
        </p:sp>
      </p:grpSp>
      <p:sp>
        <p:nvSpPr>
          <p:cNvPr id="37" name="コンテンツ プレースホルダー 2"/>
          <p:cNvSpPr txBox="1">
            <a:spLocks/>
          </p:cNvSpPr>
          <p:nvPr/>
        </p:nvSpPr>
        <p:spPr>
          <a:xfrm>
            <a:off x="2920348" y="5969522"/>
            <a:ext cx="7608020" cy="1077218"/>
          </a:xfrm>
          <a:prstGeom prst="rect">
            <a:avLst/>
          </a:prstGeom>
        </p:spPr>
        <p:txBody>
          <a:bodyPr wrap="square" lIns="0">
            <a:spAutoFit/>
          </a:bodyPr>
          <a:lstStyle>
            <a:lvl1pPr marL="342900" indent="-342900" algn="l" rtl="0" eaLnBrk="1" fontAlgn="base" hangingPunct="1">
              <a:spcBef>
                <a:spcPct val="20000"/>
              </a:spcBef>
              <a:spcAft>
                <a:spcPct val="0"/>
              </a:spcAft>
              <a:defRPr kumimoji="1"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46088" indent="-176213" algn="l" rtl="0" eaLnBrk="1" fontAlgn="base" hangingPunct="1">
              <a:lnSpc>
                <a:spcPct val="110000"/>
              </a:lnSpc>
              <a:spcBef>
                <a:spcPct val="0"/>
              </a:spcBef>
              <a:spcAft>
                <a:spcPct val="0"/>
              </a:spcAft>
              <a:buChar char="–"/>
              <a:defRPr kumimoji="1"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08038" indent="-182563" algn="l" rtl="0" eaLnBrk="1" fontAlgn="base" hangingPunct="1">
              <a:lnSpc>
                <a:spcPct val="110000"/>
              </a:lnSpc>
              <a:spcBef>
                <a:spcPct val="0"/>
              </a:spcBef>
              <a:spcAft>
                <a:spcPct val="0"/>
              </a:spcAft>
              <a:buChar char="•"/>
              <a:defRPr kumimoji="1" sz="1600">
                <a:solidFill>
                  <a:schemeClr val="tx1"/>
                </a:solidFill>
                <a:latin typeface="Times New Roman" pitchFamily="18" charset="0"/>
                <a:ea typeface="+mn-ea"/>
              </a:defRPr>
            </a:lvl3pPr>
            <a:lvl4pPr marL="1163638" indent="-176213" algn="l" rtl="0" eaLnBrk="1" fontAlgn="base" hangingPunct="1">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5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7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399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71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43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a:lstStyle>
          <a:p>
            <a:pPr marL="541338">
              <a:spcBef>
                <a:spcPts val="0"/>
              </a:spcBef>
              <a:buFont typeface="Wingdings" panose="05000000000000000000" pitchFamily="2" charset="2"/>
              <a:buChar char="Ø"/>
            </a:pPr>
            <a:r>
              <a:rPr lang="en-US" altLang="ja-JP" kern="0"/>
              <a:t>161</a:t>
            </a:r>
            <a:r>
              <a:rPr lang="ja-JP" altLang="en-US" kern="0"/>
              <a:t>社の中で日本企業は、</a:t>
            </a:r>
            <a:r>
              <a:rPr lang="ja-JP" altLang="en-US" kern="0">
                <a:solidFill>
                  <a:srgbClr val="FF0000"/>
                </a:solidFill>
              </a:rPr>
              <a:t>ダイキン工業、日立製作所、本田技研工業、</a:t>
            </a:r>
            <a:r>
              <a:rPr lang="en-US" altLang="ja-JP" kern="0">
                <a:solidFill>
                  <a:srgbClr val="FF0000"/>
                </a:solidFill>
              </a:rPr>
              <a:t>ENEOS</a:t>
            </a:r>
            <a:r>
              <a:rPr lang="ja-JP" altLang="en-US" kern="0">
                <a:solidFill>
                  <a:srgbClr val="FF0000"/>
                </a:solidFill>
              </a:rPr>
              <a:t>ホールディングス株式会社、日本製鉄、日産自動車、パナソニックホールディングス、スズキ、東レ、トヨタ自動車、三菱重工業</a:t>
            </a:r>
            <a:r>
              <a:rPr lang="ja-JP" altLang="en-US" kern="0"/>
              <a:t>の</a:t>
            </a:r>
            <a:r>
              <a:rPr lang="en-US" altLang="ja-JP" kern="0"/>
              <a:t>11</a:t>
            </a:r>
            <a:r>
              <a:rPr lang="ja-JP" altLang="en-US" kern="0"/>
              <a:t>社が対象となっている（</a:t>
            </a:r>
            <a:r>
              <a:rPr lang="en-US" altLang="ja-JP" kern="0"/>
              <a:t>2025</a:t>
            </a:r>
            <a:r>
              <a:rPr lang="ja-JP" altLang="en-US" kern="0"/>
              <a:t>年</a:t>
            </a:r>
            <a:r>
              <a:rPr lang="en-US" altLang="ja-JP" kern="0"/>
              <a:t>6</a:t>
            </a:r>
            <a:r>
              <a:rPr lang="ja-JP" altLang="en-US" kern="0"/>
              <a:t>月</a:t>
            </a:r>
            <a:r>
              <a:rPr lang="en-US" altLang="ja-JP" kern="0"/>
              <a:t>23</a:t>
            </a:r>
            <a:r>
              <a:rPr lang="ja-JP" altLang="en-US" kern="0"/>
              <a:t>日時点）。</a:t>
            </a:r>
            <a:endParaRPr lang="en-US" altLang="ja-JP" kern="0"/>
          </a:p>
        </p:txBody>
      </p:sp>
      <p:sp>
        <p:nvSpPr>
          <p:cNvPr id="2" name="AutoShape 15">
            <a:extLst>
              <a:ext uri="{FF2B5EF4-FFF2-40B4-BE49-F238E27FC236}">
                <a16:creationId xmlns:a16="http://schemas.microsoft.com/office/drawing/2014/main" id="{B2A7825B-948E-5A6D-8B32-41314EE8D7A1}"/>
              </a:ext>
            </a:extLst>
          </p:cNvPr>
          <p:cNvSpPr>
            <a:spLocks noChangeArrowheads="1"/>
          </p:cNvSpPr>
          <p:nvPr/>
        </p:nvSpPr>
        <p:spPr bwMode="auto">
          <a:xfrm rot="10800000">
            <a:off x="1167191" y="4355695"/>
            <a:ext cx="310408" cy="175406"/>
          </a:xfrm>
          <a:prstGeom prst="triangle">
            <a:avLst>
              <a:gd name="adj" fmla="val 50000"/>
            </a:avLst>
          </a:prstGeom>
          <a:solidFill>
            <a:schemeClr val="tx2"/>
          </a:solidFill>
          <a:ln w="9525" cap="flat" cmpd="sng" algn="ctr">
            <a:noFill/>
            <a:prstDash val="solid"/>
            <a:headEnd/>
            <a:tailEnd/>
          </a:ln>
          <a:effectLst>
            <a:outerShdw blurRad="40000" dist="20000" dir="5400000" rotWithShape="0">
              <a:srgbClr val="000000">
                <a:alpha val="38000"/>
              </a:srgbClr>
            </a:outerShdw>
          </a:effectLst>
        </p:spPr>
        <p:txBody>
          <a:bodyPr wrap="none" lIns="86210" tIns="43105" rIns="86210" bIns="43105" anchor="ctr"/>
          <a:lstStyle>
            <a:lvl1pPr algn="l" eaLnBrk="0" hangingPunct="0">
              <a:lnSpc>
                <a:spcPct val="110000"/>
              </a:lnSpc>
              <a:spcBef>
                <a:spcPct val="20000"/>
              </a:spcBef>
              <a:buClr>
                <a:srgbClr val="140078"/>
              </a:buClr>
              <a:buFont typeface="Wingdings" pitchFamily="2" charset="2"/>
              <a:buChar char="l"/>
              <a:defRPr kumimoji="1">
                <a:solidFill>
                  <a:srgbClr val="140078"/>
                </a:solidFill>
                <a:latin typeface="Arial" pitchFamily="34" charset="0"/>
                <a:ea typeface="HGSｺﾞｼｯｸM" pitchFamily="50" charset="-128"/>
              </a:defRPr>
            </a:lvl1pPr>
            <a:lvl2pPr marL="742950" indent="-285750" algn="l" eaLnBrk="0" hangingPunct="0">
              <a:lnSpc>
                <a:spcPct val="110000"/>
              </a:lnSpc>
              <a:spcBef>
                <a:spcPct val="20000"/>
              </a:spcBef>
              <a:buClr>
                <a:schemeClr val="tx1"/>
              </a:buClr>
              <a:buFont typeface="Wingdings" pitchFamily="2" charset="2"/>
              <a:buChar char="£"/>
              <a:defRPr sz="1600">
                <a:solidFill>
                  <a:schemeClr val="tx1"/>
                </a:solidFill>
                <a:latin typeface="Arial" pitchFamily="34" charset="0"/>
                <a:ea typeface="HGSｺﾞｼｯｸM" pitchFamily="50" charset="-128"/>
              </a:defRPr>
            </a:lvl2pPr>
            <a:lvl3pPr marL="1143000" indent="-228600" algn="l" eaLnBrk="0" hangingPunct="0">
              <a:lnSpc>
                <a:spcPct val="110000"/>
              </a:lnSpc>
              <a:spcBef>
                <a:spcPct val="20000"/>
              </a:spcBef>
              <a:buClr>
                <a:schemeClr val="tx1"/>
              </a:buClr>
              <a:buChar char="•"/>
              <a:defRPr kumimoji="1" sz="1400">
                <a:solidFill>
                  <a:schemeClr val="tx1"/>
                </a:solidFill>
                <a:latin typeface="Arial" pitchFamily="34" charset="0"/>
                <a:ea typeface="HGSｺﾞｼｯｸM" pitchFamily="50" charset="-128"/>
              </a:defRPr>
            </a:lvl3pPr>
            <a:lvl4pPr marL="1600200" indent="-228600" algn="l"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4pPr>
            <a:lvl5pPr marL="2057400" indent="-228600" algn="l"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5pPr>
            <a:lvl6pPr marL="25146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6pPr>
            <a:lvl7pPr marL="29718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7pPr>
            <a:lvl8pPr marL="34290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8pPr>
            <a:lvl9pPr marL="38862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9pPr>
          </a:lstStyle>
          <a:p>
            <a:pPr algn="ctr">
              <a:lnSpc>
                <a:spcPct val="100000"/>
              </a:lnSpc>
              <a:spcBef>
                <a:spcPct val="0"/>
              </a:spcBef>
              <a:spcAft>
                <a:spcPct val="70000"/>
              </a:spcAft>
              <a:buClrTx/>
              <a:buNone/>
            </a:pPr>
            <a:endParaRPr lang="ja-JP" altLang="en-US" sz="1400" b="1" kern="0">
              <a:solidFill>
                <a:prstClr val="black"/>
              </a:solidFill>
              <a:latin typeface="HGP創英角ｺﾞｼｯｸUB" pitchFamily="50" charset="-128"/>
              <a:ea typeface="HGP創英角ｺﾞｼｯｸUB" pitchFamily="50" charset="-128"/>
            </a:endParaRPr>
          </a:p>
        </p:txBody>
      </p:sp>
      <p:pic>
        <p:nvPicPr>
          <p:cNvPr id="1026" name="Picture 2" descr="Our UCFS Partner - Asia Investor Group on Climate Change (AIGCC)">
            <a:extLst>
              <a:ext uri="{FF2B5EF4-FFF2-40B4-BE49-F238E27FC236}">
                <a16:creationId xmlns:a16="http://schemas.microsoft.com/office/drawing/2014/main" id="{87CD22ED-A6D6-E256-2D41-29D7C74C16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4451" y="3551456"/>
            <a:ext cx="1353275" cy="6767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limate Change | 3BL Media">
            <a:extLst>
              <a:ext uri="{FF2B5EF4-FFF2-40B4-BE49-F238E27FC236}">
                <a16:creationId xmlns:a16="http://schemas.microsoft.com/office/drawing/2014/main" id="{263C7A06-AC24-D367-CB04-3E630B3C7C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0798" y="3677934"/>
            <a:ext cx="1582270" cy="4219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nvestor Networks | Climate Action 100+">
            <a:extLst>
              <a:ext uri="{FF2B5EF4-FFF2-40B4-BE49-F238E27FC236}">
                <a16:creationId xmlns:a16="http://schemas.microsoft.com/office/drawing/2014/main" id="{8D1BF0F2-6A1E-0029-DBB1-96F70EED39A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6396" b="27206"/>
          <a:stretch>
            <a:fillRect/>
          </a:stretch>
        </p:blipFill>
        <p:spPr bwMode="auto">
          <a:xfrm>
            <a:off x="5866140" y="3522755"/>
            <a:ext cx="1582270" cy="7341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IGCC - Climate Innovation Forum">
            <a:extLst>
              <a:ext uri="{FF2B5EF4-FFF2-40B4-BE49-F238E27FC236}">
                <a16:creationId xmlns:a16="http://schemas.microsoft.com/office/drawing/2014/main" id="{B475BD16-D45F-8FAA-5370-F55409A5F89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41483" y="3604249"/>
            <a:ext cx="1084384" cy="54219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rinciples for Responsible Investment - Wikipedia">
            <a:extLst>
              <a:ext uri="{FF2B5EF4-FFF2-40B4-BE49-F238E27FC236}">
                <a16:creationId xmlns:a16="http://schemas.microsoft.com/office/drawing/2014/main" id="{50E5EAB1-BA48-F14C-775D-71719914DC7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18940" y="3634978"/>
            <a:ext cx="1861969" cy="462671"/>
          </a:xfrm>
          <a:prstGeom prst="rect">
            <a:avLst/>
          </a:prstGeom>
          <a:noFill/>
          <a:extLst>
            <a:ext uri="{909E8E84-426E-40DD-AFC4-6F175D3DCCD1}">
              <a14:hiddenFill xmlns:a14="http://schemas.microsoft.com/office/drawing/2010/main">
                <a:solidFill>
                  <a:srgbClr val="FFFFFF"/>
                </a:solidFill>
              </a14:hiddenFill>
            </a:ext>
          </a:extLst>
        </p:spPr>
      </p:pic>
      <p:sp>
        <p:nvSpPr>
          <p:cNvPr id="10" name="四角形: 角を丸くする 9">
            <a:extLst>
              <a:ext uri="{FF2B5EF4-FFF2-40B4-BE49-F238E27FC236}">
                <a16:creationId xmlns:a16="http://schemas.microsoft.com/office/drawing/2014/main" id="{63B97D26-5847-0B78-42A2-73821D8E89F8}"/>
              </a:ext>
            </a:extLst>
          </p:cNvPr>
          <p:cNvSpPr/>
          <p:nvPr/>
        </p:nvSpPr>
        <p:spPr>
          <a:xfrm>
            <a:off x="2920347" y="2969662"/>
            <a:ext cx="1582270" cy="553093"/>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600">
                <a:solidFill>
                  <a:schemeClr val="tx1"/>
                </a:solidFill>
                <a:latin typeface="Meiryo UI" panose="020B0604030504040204" pitchFamily="50" charset="-128"/>
                <a:ea typeface="Meiryo UI" panose="020B0604030504040204" pitchFamily="50" charset="-128"/>
              </a:rPr>
              <a:t>運営者</a:t>
            </a:r>
            <a:endParaRPr kumimoji="1" lang="ja-JP" altLang="en-US" sz="1600">
              <a:solidFill>
                <a:schemeClr val="tx1"/>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BC6EBF9A-BFE3-E961-7008-B26111120BAB}"/>
              </a:ext>
            </a:extLst>
          </p:cNvPr>
          <p:cNvSpPr txBox="1"/>
          <p:nvPr/>
        </p:nvSpPr>
        <p:spPr>
          <a:xfrm>
            <a:off x="4502616" y="2916675"/>
            <a:ext cx="5911383" cy="646331"/>
          </a:xfrm>
          <a:prstGeom prst="rect">
            <a:avLst/>
          </a:prstGeom>
          <a:noFill/>
        </p:spPr>
        <p:txBody>
          <a:bodyPr wrap="square" rtlCol="0">
            <a:spAutoFit/>
          </a:bodyPr>
          <a:lstStyle/>
          <a:p>
            <a:r>
              <a:rPr kumimoji="1" lang="en-US" altLang="ja-JP"/>
              <a:t>600</a:t>
            </a:r>
            <a:r>
              <a:rPr kumimoji="1" lang="ja-JP" altLang="en-US"/>
              <a:t>以上の投資家署名者と連携する５つの投資家ネットワークによって運営されている。</a:t>
            </a:r>
          </a:p>
        </p:txBody>
      </p:sp>
      <p:sp>
        <p:nvSpPr>
          <p:cNvPr id="14" name="四角形: 角を丸くする 13">
            <a:extLst>
              <a:ext uri="{FF2B5EF4-FFF2-40B4-BE49-F238E27FC236}">
                <a16:creationId xmlns:a16="http://schemas.microsoft.com/office/drawing/2014/main" id="{9BFF0993-90CB-421B-B6A1-6C3B52FD79E0}"/>
              </a:ext>
            </a:extLst>
          </p:cNvPr>
          <p:cNvSpPr/>
          <p:nvPr/>
        </p:nvSpPr>
        <p:spPr>
          <a:xfrm>
            <a:off x="2920347" y="4707183"/>
            <a:ext cx="1582270" cy="52024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a:solidFill>
                  <a:schemeClr val="tx1"/>
                </a:solidFill>
                <a:latin typeface="Meiryo UI" panose="020B0604030504040204" pitchFamily="50" charset="-128"/>
                <a:ea typeface="Meiryo UI" panose="020B0604030504040204" pitchFamily="50" charset="-128"/>
              </a:rPr>
              <a:t>エンゲージメント</a:t>
            </a:r>
          </a:p>
        </p:txBody>
      </p:sp>
    </p:spTree>
    <p:extLst>
      <p:ext uri="{BB962C8B-B14F-4D97-AF65-F5344CB8AC3E}">
        <p14:creationId xmlns:p14="http://schemas.microsoft.com/office/powerpoint/2010/main" val="3030781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sz="2300"/>
              <a:t>投資家対応のために</a:t>
            </a:r>
            <a:r>
              <a:rPr kumimoji="1" lang="en-US" altLang="ja-JP" sz="2300"/>
              <a:t>SBT</a:t>
            </a:r>
            <a:r>
              <a:rPr kumimoji="1" lang="ja-JP" altLang="en-US" sz="2300"/>
              <a:t>設定を行った事例</a:t>
            </a:r>
          </a:p>
        </p:txBody>
      </p:sp>
      <p:sp>
        <p:nvSpPr>
          <p:cNvPr id="4" name="コンテンツ プレースホルダー 3"/>
          <p:cNvSpPr>
            <a:spLocks noGrp="1"/>
          </p:cNvSpPr>
          <p:nvPr>
            <p:ph sz="quarter" idx="11"/>
          </p:nvPr>
        </p:nvSpPr>
        <p:spPr/>
        <p:txBody>
          <a:bodyPr/>
          <a:lstStyle/>
          <a:p>
            <a:r>
              <a:rPr lang="en-US" altLang="ja-JP"/>
              <a:t>SBT</a:t>
            </a:r>
            <a:r>
              <a:rPr kumimoji="1" lang="ja-JP" altLang="en-US"/>
              <a:t>に取り組むメリット①対投資家</a:t>
            </a:r>
          </a:p>
        </p:txBody>
      </p:sp>
      <p:sp>
        <p:nvSpPr>
          <p:cNvPr id="5" name="コンテンツ プレースホルダー 4"/>
          <p:cNvSpPr>
            <a:spLocks noGrp="1"/>
          </p:cNvSpPr>
          <p:nvPr>
            <p:ph sz="quarter" idx="12"/>
          </p:nvPr>
        </p:nvSpPr>
        <p:spPr>
          <a:xfrm>
            <a:off x="161925" y="1110920"/>
            <a:ext cx="10367963" cy="942717"/>
          </a:xfrm>
        </p:spPr>
        <p:txBody>
          <a:bodyPr/>
          <a:lstStyle/>
          <a:p>
            <a:pPr marL="273050" indent="-273050"/>
            <a:r>
              <a:rPr lang="en-US" altLang="ja-JP"/>
              <a:t>SBT</a:t>
            </a:r>
            <a:r>
              <a:rPr lang="ja-JP" altLang="en-US"/>
              <a:t>認定により投資家からの気候変動対策に対する考え方、持続可能な企業であることを</a:t>
            </a:r>
            <a:br>
              <a:rPr lang="en-US" altLang="ja-JP"/>
            </a:br>
            <a:r>
              <a:rPr lang="ja-JP" altLang="en-US"/>
              <a:t>アピールできる</a:t>
            </a:r>
          </a:p>
        </p:txBody>
      </p:sp>
      <p:sp>
        <p:nvSpPr>
          <p:cNvPr id="38" name="テキスト ボックス 37"/>
          <p:cNvSpPr txBox="1"/>
          <p:nvPr/>
        </p:nvSpPr>
        <p:spPr>
          <a:xfrm>
            <a:off x="593725" y="3333715"/>
            <a:ext cx="9454947" cy="2246769"/>
          </a:xfrm>
          <a:prstGeom prst="rect">
            <a:avLst/>
          </a:prstGeom>
          <a:noFill/>
          <a:ln>
            <a:solidFill>
              <a:sysClr val="windowText" lastClr="000000"/>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2000" b="0" i="0" u="none" strike="noStrike" kern="0" cap="none" spc="0" normalizeH="0" baseline="0" noProof="0">
                <a:ln>
                  <a:noFill/>
                </a:ln>
                <a:solidFill>
                  <a:prstClr val="black"/>
                </a:solidFill>
                <a:effectLst/>
                <a:uLnTx/>
                <a:uFillTx/>
                <a:latin typeface="Meiryo UI" panose="020B0604030504040204" pitchFamily="50" charset="-128"/>
                <a:cs typeface="Meiryo UI" panose="020B0604030504040204" pitchFamily="50" charset="-128"/>
              </a:rPr>
              <a:t>　「私たちの目標が認定されることは、間違いなく、私たちの評判と投資家との関係を良いものにしてくれます。長期的な投資の見通しは、今、一層良くなっています。</a:t>
            </a:r>
            <a:r>
              <a:rPr kumimoji="0" lang="ja-JP" altLang="en-US" sz="2000" b="1" i="0" u="sng" strike="noStrike" kern="0" cap="none" spc="0" normalizeH="0" baseline="0" noProof="0">
                <a:ln>
                  <a:noFill/>
                </a:ln>
                <a:solidFill>
                  <a:prstClr val="black"/>
                </a:solidFill>
                <a:effectLst/>
                <a:uLnTx/>
                <a:uFillTx/>
                <a:latin typeface="Meiryo UI" panose="020B0604030504040204" pitchFamily="50" charset="-128"/>
                <a:cs typeface="Meiryo UI" panose="020B0604030504040204" pitchFamily="50" charset="-128"/>
              </a:rPr>
              <a:t>最新の科学に沿って目標を更新し続ける限り、私たちの目標は、今後</a:t>
            </a:r>
            <a:r>
              <a:rPr kumimoji="0" lang="en-US" altLang="ja-JP" sz="2000" b="1" i="0" u="sng" strike="noStrike" kern="0" cap="none" spc="0" normalizeH="0" baseline="0" noProof="0">
                <a:ln>
                  <a:noFill/>
                </a:ln>
                <a:solidFill>
                  <a:prstClr val="black"/>
                </a:solidFill>
                <a:effectLst/>
                <a:uLnTx/>
                <a:uFillTx/>
                <a:latin typeface="Meiryo UI" panose="020B0604030504040204" pitchFamily="50" charset="-128"/>
                <a:cs typeface="Meiryo UI" panose="020B0604030504040204" pitchFamily="50" charset="-128"/>
              </a:rPr>
              <a:t>50</a:t>
            </a:r>
            <a:r>
              <a:rPr kumimoji="0" lang="ja-JP" altLang="en-US" sz="2000" b="1" i="0" u="sng" strike="noStrike" kern="0" cap="none" spc="0" normalizeH="0" baseline="0" noProof="0">
                <a:ln>
                  <a:noFill/>
                </a:ln>
                <a:solidFill>
                  <a:prstClr val="black"/>
                </a:solidFill>
                <a:effectLst/>
                <a:uLnTx/>
                <a:uFillTx/>
                <a:latin typeface="Meiryo UI" panose="020B0604030504040204" pitchFamily="50" charset="-128"/>
                <a:cs typeface="Meiryo UI" panose="020B0604030504040204" pitchFamily="50" charset="-128"/>
              </a:rPr>
              <a:t>年、投資家の要求に対して私たちの事業を確実なものとしてくれます。</a:t>
            </a:r>
            <a:r>
              <a:rPr kumimoji="0" lang="ja-JP" altLang="en-US" sz="2000" b="0" i="0" u="none" strike="noStrike" kern="0" cap="none" spc="0" normalizeH="0" baseline="0" noProof="0">
                <a:ln>
                  <a:noFill/>
                </a:ln>
                <a:solidFill>
                  <a:prstClr val="black"/>
                </a:solidFill>
                <a:effectLst/>
                <a:uLnTx/>
                <a:uFillTx/>
                <a:latin typeface="Meiryo UI" panose="020B0604030504040204" pitchFamily="50" charset="-128"/>
                <a:cs typeface="Meiryo UI" panose="020B0604030504040204" pitchFamily="50" charset="-128"/>
              </a:rPr>
              <a:t>サステナビリティチームには、弊社の取組を聞きたいという投資家からの電話が日々増えています。独自の</a:t>
            </a:r>
            <a:r>
              <a:rPr kumimoji="0" lang="en-US" altLang="ja-JP" sz="2000" b="0" i="0" u="none" strike="noStrike" kern="0" cap="none" spc="0" normalizeH="0" baseline="0" noProof="0">
                <a:ln>
                  <a:noFill/>
                </a:ln>
                <a:solidFill>
                  <a:prstClr val="black"/>
                </a:solidFill>
                <a:effectLst/>
                <a:uLnTx/>
                <a:uFillTx/>
                <a:latin typeface="Meiryo UI" panose="020B0604030504040204" pitchFamily="50" charset="-128"/>
                <a:cs typeface="Meiryo UI" panose="020B0604030504040204" pitchFamily="50" charset="-128"/>
              </a:rPr>
              <a:t>SBT</a:t>
            </a:r>
            <a:r>
              <a:rPr kumimoji="0" lang="ja-JP" altLang="en-US" sz="2000" b="0" i="0" u="none" strike="noStrike" kern="0" cap="none" spc="0" normalizeH="0" baseline="0" noProof="0">
                <a:ln>
                  <a:noFill/>
                </a:ln>
                <a:solidFill>
                  <a:prstClr val="black"/>
                </a:solidFill>
                <a:effectLst/>
                <a:uLnTx/>
                <a:uFillTx/>
                <a:latin typeface="Meiryo UI" panose="020B0604030504040204" pitchFamily="50" charset="-128"/>
                <a:cs typeface="Meiryo UI" panose="020B0604030504040204" pitchFamily="50" charset="-128"/>
              </a:rPr>
              <a:t>設定を考えている企業もあれば、目標設定を投資する企業の必須要件にしようと考えている企業もあります。」（ランド・セキュリティーズ　エネルギー部門長、トム・ビルネ氏）</a:t>
            </a:r>
          </a:p>
        </p:txBody>
      </p:sp>
      <p:sp>
        <p:nvSpPr>
          <p:cNvPr id="39" name="テキスト ボックス 11"/>
          <p:cNvSpPr txBox="1">
            <a:spLocks noChangeArrowheads="1"/>
          </p:cNvSpPr>
          <p:nvPr/>
        </p:nvSpPr>
        <p:spPr bwMode="auto">
          <a:xfrm>
            <a:off x="161925" y="6886885"/>
            <a:ext cx="9996488" cy="475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361950" indent="-361950" defTabSz="844083" eaLnBrk="1" fontAlgn="base" hangingPunct="1">
              <a:lnSpc>
                <a:spcPct val="120000"/>
              </a:lnSpc>
              <a:spcBef>
                <a:spcPct val="0"/>
              </a:spcBef>
              <a:spcAft>
                <a:spcPct val="70000"/>
              </a:spcAft>
              <a:defRPr/>
            </a:pPr>
            <a:r>
              <a:rPr lang="en-US" altLang="ja-JP" sz="1050" dirty="0">
                <a:solidFill>
                  <a:srgbClr val="000000"/>
                </a:solidFill>
                <a:latin typeface="Meiryo UI"/>
                <a:ea typeface="Meiryo UI"/>
                <a:cs typeface="Meiryo UI" pitchFamily="50" charset="-128"/>
              </a:rPr>
              <a:t>[</a:t>
            </a:r>
            <a:r>
              <a:rPr lang="ja-JP" altLang="en-US" sz="1050" dirty="0">
                <a:solidFill>
                  <a:srgbClr val="000000"/>
                </a:solidFill>
                <a:latin typeface="Meiryo UI"/>
                <a:ea typeface="Meiryo UI"/>
                <a:cs typeface="Meiryo UI" pitchFamily="50" charset="-128"/>
              </a:rPr>
              <a:t>出所</a:t>
            </a:r>
            <a:r>
              <a:rPr lang="en-US" altLang="ja-JP" sz="1050" dirty="0">
                <a:solidFill>
                  <a:srgbClr val="000000"/>
                </a:solidFill>
                <a:latin typeface="Meiryo UI"/>
                <a:ea typeface="Meiryo UI"/>
                <a:cs typeface="Meiryo UI" pitchFamily="50" charset="-128"/>
              </a:rPr>
              <a:t>] Science Based Targets</a:t>
            </a:r>
            <a:r>
              <a:rPr lang="ja-JP" altLang="en-US" sz="1050" dirty="0">
                <a:solidFill>
                  <a:srgbClr val="000000"/>
                </a:solidFill>
                <a:latin typeface="Meiryo UI"/>
                <a:ea typeface="Meiryo UI"/>
                <a:cs typeface="Meiryo UI" pitchFamily="50" charset="-128"/>
              </a:rPr>
              <a:t>ホームページ　</a:t>
            </a:r>
            <a:r>
              <a:rPr lang="en-US" altLang="ja-JP" sz="1050" dirty="0">
                <a:solidFill>
                  <a:srgbClr val="000000"/>
                </a:solidFill>
                <a:latin typeface="Meiryo UI"/>
                <a:ea typeface="Meiryo UI"/>
                <a:cs typeface="Meiryo UI" pitchFamily="50" charset="-128"/>
              </a:rPr>
              <a:t>Science-based Target Setting Manual Version 4.1(https://sciencebasedtargets.org/wp-content/uploads/2017/04/SBTi-manual.pdf)</a:t>
            </a:r>
            <a:r>
              <a:rPr lang="ja-JP" altLang="en-US" sz="1050" dirty="0">
                <a:solidFill>
                  <a:srgbClr val="000000"/>
                </a:solidFill>
                <a:latin typeface="Meiryo UI"/>
                <a:ea typeface="Meiryo UI"/>
                <a:cs typeface="Meiryo UI" pitchFamily="50" charset="-128"/>
              </a:rPr>
              <a:t>より作成</a:t>
            </a:r>
          </a:p>
        </p:txBody>
      </p:sp>
      <p:sp>
        <p:nvSpPr>
          <p:cNvPr id="40" name="正方形/長方形 39"/>
          <p:cNvSpPr/>
          <p:nvPr/>
        </p:nvSpPr>
        <p:spPr bwMode="auto">
          <a:xfrm>
            <a:off x="593725" y="2372541"/>
            <a:ext cx="9454948" cy="864096"/>
          </a:xfrm>
          <a:prstGeom prst="rect">
            <a:avLst/>
          </a:prstGeom>
          <a:no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342900" marR="0" indent="-342900" defTabSz="914400" rtl="0" eaLnBrk="1" fontAlgn="base" latinLnBrk="0" hangingPunct="1">
              <a:lnSpc>
                <a:spcPct val="100000"/>
              </a:lnSpc>
              <a:spcBef>
                <a:spcPct val="0"/>
              </a:spcBef>
              <a:spcAft>
                <a:spcPct val="0"/>
              </a:spcAft>
              <a:buClrTx/>
              <a:buSzTx/>
              <a:buFont typeface="Wingdings" panose="05000000000000000000" pitchFamily="2" charset="2"/>
              <a:buChar char="l"/>
              <a:tabLst/>
            </a:pPr>
            <a:r>
              <a:rPr kumimoji="1" lang="en-US" altLang="ja-JP" sz="2600" b="0" i="0" u="none" strike="noStrike" cap="none" normalizeH="0" baseline="0">
                <a:ln>
                  <a:noFill/>
                </a:ln>
                <a:solidFill>
                  <a:schemeClr val="tx1"/>
                </a:solidFill>
                <a:effectLst/>
                <a:latin typeface="+mn-ea"/>
                <a:ea typeface="+mn-ea"/>
              </a:rPr>
              <a:t>SBT</a:t>
            </a:r>
            <a:r>
              <a:rPr kumimoji="1" lang="ja-JP" altLang="en-US" sz="2600" b="0" i="0" u="none" strike="noStrike" cap="none" normalizeH="0" baseline="0">
                <a:ln>
                  <a:noFill/>
                </a:ln>
                <a:solidFill>
                  <a:schemeClr val="tx1"/>
                </a:solidFill>
                <a:effectLst/>
                <a:latin typeface="+mn-ea"/>
                <a:ea typeface="+mn-ea"/>
              </a:rPr>
              <a:t>認定を取得した企業の声</a:t>
            </a:r>
            <a:endParaRPr kumimoji="1" lang="en-US" altLang="ja-JP" sz="2600" b="0" i="0" u="none" strike="noStrike" cap="none" normalizeH="0" baseline="0">
              <a:ln>
                <a:noFill/>
              </a:ln>
              <a:solidFill>
                <a:schemeClr val="tx1"/>
              </a:solidFill>
              <a:effectLst/>
              <a:latin typeface="+mn-ea"/>
              <a:ea typeface="+mn-ea"/>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a:ln>
                  <a:noFill/>
                </a:ln>
                <a:solidFill>
                  <a:schemeClr val="tx1"/>
                </a:solidFill>
                <a:effectLst/>
                <a:latin typeface="+mn-ea"/>
                <a:ea typeface="+mn-ea"/>
              </a:rPr>
              <a:t>＜ランド・セキュリティーズ（英国の不動産業）の場合＞</a:t>
            </a:r>
          </a:p>
        </p:txBody>
      </p:sp>
    </p:spTree>
    <p:extLst>
      <p:ext uri="{BB962C8B-B14F-4D97-AF65-F5344CB8AC3E}">
        <p14:creationId xmlns:p14="http://schemas.microsoft.com/office/powerpoint/2010/main" val="1732474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sz="2300"/>
              <a:t>企業事例　－</a:t>
            </a:r>
            <a:r>
              <a:rPr kumimoji="1" lang="en-US" altLang="ja-JP" sz="2300"/>
              <a:t>Land</a:t>
            </a:r>
            <a:r>
              <a:rPr kumimoji="1" lang="ja-JP" altLang="en-US" sz="2300"/>
              <a:t> </a:t>
            </a:r>
            <a:r>
              <a:rPr kumimoji="1" lang="en-US" altLang="ja-JP" sz="2300"/>
              <a:t>Securities</a:t>
            </a:r>
            <a:r>
              <a:rPr kumimoji="1" lang="ja-JP" altLang="en-US" sz="2300"/>
              <a:t>－</a:t>
            </a:r>
          </a:p>
        </p:txBody>
      </p:sp>
      <p:sp>
        <p:nvSpPr>
          <p:cNvPr id="4" name="コンテンツ プレースホルダー 3"/>
          <p:cNvSpPr>
            <a:spLocks noGrp="1"/>
          </p:cNvSpPr>
          <p:nvPr>
            <p:ph sz="quarter" idx="11"/>
          </p:nvPr>
        </p:nvSpPr>
        <p:spPr/>
        <p:txBody>
          <a:bodyPr/>
          <a:lstStyle/>
          <a:p>
            <a:r>
              <a:rPr lang="en-US" altLang="ja-JP"/>
              <a:t>SBT</a:t>
            </a:r>
            <a:r>
              <a:rPr kumimoji="1" lang="ja-JP" altLang="en-US"/>
              <a:t>に取り組むメリット①対投資家</a:t>
            </a:r>
          </a:p>
        </p:txBody>
      </p:sp>
      <p:graphicFrame>
        <p:nvGraphicFramePr>
          <p:cNvPr id="10" name="表 9"/>
          <p:cNvGraphicFramePr>
            <a:graphicFrameLocks noGrp="1"/>
          </p:cNvGraphicFramePr>
          <p:nvPr/>
        </p:nvGraphicFramePr>
        <p:xfrm>
          <a:off x="495258" y="1369300"/>
          <a:ext cx="9638185" cy="2252238"/>
        </p:xfrm>
        <a:graphic>
          <a:graphicData uri="http://schemas.openxmlformats.org/drawingml/2006/table">
            <a:tbl>
              <a:tblPr firstRow="1" bandRow="1"/>
              <a:tblGrid>
                <a:gridCol w="692969">
                  <a:extLst>
                    <a:ext uri="{9D8B030D-6E8A-4147-A177-3AD203B41FA5}">
                      <a16:colId xmlns:a16="http://schemas.microsoft.com/office/drawing/2014/main" val="20000"/>
                    </a:ext>
                  </a:extLst>
                </a:gridCol>
                <a:gridCol w="828000">
                  <a:extLst>
                    <a:ext uri="{9D8B030D-6E8A-4147-A177-3AD203B41FA5}">
                      <a16:colId xmlns:a16="http://schemas.microsoft.com/office/drawing/2014/main" val="20001"/>
                    </a:ext>
                  </a:extLst>
                </a:gridCol>
                <a:gridCol w="1152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1116000">
                  <a:extLst>
                    <a:ext uri="{9D8B030D-6E8A-4147-A177-3AD203B41FA5}">
                      <a16:colId xmlns:a16="http://schemas.microsoft.com/office/drawing/2014/main" val="20004"/>
                    </a:ext>
                  </a:extLst>
                </a:gridCol>
                <a:gridCol w="1127858">
                  <a:extLst>
                    <a:ext uri="{9D8B030D-6E8A-4147-A177-3AD203B41FA5}">
                      <a16:colId xmlns:a16="http://schemas.microsoft.com/office/drawing/2014/main" val="20005"/>
                    </a:ext>
                  </a:extLst>
                </a:gridCol>
                <a:gridCol w="1050075">
                  <a:extLst>
                    <a:ext uri="{9D8B030D-6E8A-4147-A177-3AD203B41FA5}">
                      <a16:colId xmlns:a16="http://schemas.microsoft.com/office/drawing/2014/main" val="20006"/>
                    </a:ext>
                  </a:extLst>
                </a:gridCol>
                <a:gridCol w="2411283">
                  <a:extLst>
                    <a:ext uri="{9D8B030D-6E8A-4147-A177-3AD203B41FA5}">
                      <a16:colId xmlns:a16="http://schemas.microsoft.com/office/drawing/2014/main" val="20007"/>
                    </a:ext>
                  </a:extLst>
                </a:gridCol>
              </a:tblGrid>
              <a:tr h="370119">
                <a:tc gridSpan="3">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国・セクター</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hMerge="1">
                  <a:txBody>
                    <a:bodyPr/>
                    <a:lstStyle/>
                    <a:p>
                      <a:endParaRPr kumimoji="1" lang="ja-JP" altLang="en-US"/>
                    </a:p>
                  </a:txBody>
                  <a:tcPr/>
                </a:tc>
                <a:tc hMerge="1">
                  <a:txBody>
                    <a:bodyPr/>
                    <a:lstStyle/>
                    <a:p>
                      <a:endParaRPr kumimoji="1" lang="ja-JP" altLang="en-US"/>
                    </a:p>
                  </a:txBody>
                  <a:tcPr/>
                </a:tc>
                <a:tc gridSpan="5">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SBT</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目標</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370119">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国</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地域</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セクター</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Scope</a:t>
                      </a:r>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基準年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目標年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単位</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概要</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extLst>
                  <a:ext uri="{0D108BD9-81ED-4DB2-BD59-A6C34878D82A}">
                    <a16:rowId xmlns:a16="http://schemas.microsoft.com/office/drawing/2014/main" val="10001"/>
                  </a:ext>
                </a:extLst>
              </a:tr>
              <a:tr h="612000">
                <a:tc rowSpan="2">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英国</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欧州</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不動産</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原単位</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600">
                          <a:latin typeface="Meiryo UI" panose="020B0604030504040204" pitchFamily="50" charset="-128"/>
                          <a:ea typeface="Meiryo UI" panose="020B0604030504040204" pitchFamily="50" charset="-128"/>
                          <a:cs typeface="Meiryo UI" panose="020B0604030504040204" pitchFamily="50" charset="-128"/>
                        </a:rPr>
                        <a:t>1</a:t>
                      </a:r>
                      <a:r>
                        <a:rPr lang="ja-JP" altLang="en-US" sz="1600">
                          <a:latin typeface="Meiryo UI" panose="020B0604030504040204" pitchFamily="50" charset="-128"/>
                          <a:ea typeface="Meiryo UI" panose="020B0604030504040204" pitchFamily="50" charset="-128"/>
                          <a:cs typeface="Meiryo UI" panose="020B0604030504040204" pitchFamily="50" charset="-128"/>
                        </a:rPr>
                        <a:t>㎡あたり</a:t>
                      </a:r>
                      <a:r>
                        <a:rPr lang="en-US" altLang="ja-JP" sz="1600">
                          <a:latin typeface="Meiryo UI" panose="020B0604030504040204" pitchFamily="50" charset="-128"/>
                          <a:ea typeface="Meiryo UI" panose="020B0604030504040204" pitchFamily="50" charset="-128"/>
                          <a:cs typeface="Meiryo UI" panose="020B0604030504040204" pitchFamily="50" charset="-128"/>
                        </a:rPr>
                        <a:t>GHG</a:t>
                      </a:r>
                      <a:r>
                        <a:rPr lang="ja-JP" altLang="en-US" sz="1600">
                          <a:latin typeface="Meiryo UI" panose="020B0604030504040204" pitchFamily="50" charset="-128"/>
                          <a:ea typeface="Meiryo UI" panose="020B0604030504040204" pitchFamily="50" charset="-128"/>
                          <a:cs typeface="Meiryo UI" panose="020B0604030504040204" pitchFamily="50" charset="-128"/>
                        </a:rPr>
                        <a:t>排出量</a:t>
                      </a:r>
                      <a:endParaRPr lang="en-US" altLang="ja-JP" sz="160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a:latin typeface="Meiryo UI" panose="020B0604030504040204" pitchFamily="50" charset="-128"/>
                          <a:ea typeface="Meiryo UI" panose="020B0604030504040204" pitchFamily="50" charset="-128"/>
                          <a:cs typeface="Meiryo UI" panose="020B0604030504040204" pitchFamily="50" charset="-128"/>
                        </a:rPr>
                        <a:t>を</a:t>
                      </a:r>
                      <a:r>
                        <a:rPr lang="en-US" altLang="ja-JP" sz="1600">
                          <a:latin typeface="Meiryo UI" panose="020B0604030504040204" pitchFamily="50" charset="-128"/>
                          <a:ea typeface="Meiryo UI" panose="020B0604030504040204" pitchFamily="50" charset="-128"/>
                          <a:cs typeface="Meiryo UI" panose="020B0604030504040204" pitchFamily="50" charset="-128"/>
                        </a:rPr>
                        <a:t>40</a:t>
                      </a:r>
                      <a:r>
                        <a:rPr lang="ja-JP" altLang="en-US" sz="1600">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00000">
                <a:tc vMerge="1">
                  <a:txBody>
                    <a:bodyPr/>
                    <a:lstStyle/>
                    <a:p>
                      <a:endParaRPr kumimoji="1" lang="ja-JP" altLang="en-US" sz="1200"/>
                    </a:p>
                  </a:txBody>
                  <a:tcPr/>
                </a:tc>
                <a:tc vMerge="1">
                  <a:txBody>
                    <a:bodyPr/>
                    <a:lstStyle/>
                    <a:p>
                      <a:endParaRPr kumimoji="1" lang="ja-JP" altLang="en-US" sz="1200"/>
                    </a:p>
                  </a:txBody>
                  <a:tcPr/>
                </a:tc>
                <a:tc vMerge="1">
                  <a:txBody>
                    <a:bodyPr/>
                    <a:lstStyle/>
                    <a:p>
                      <a:endParaRPr kumimoji="1" lang="ja-JP" altLang="en-US" sz="1200"/>
                    </a:p>
                  </a:txBody>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r>
                        <a:rPr lang="ja-JP" altLang="en-US" sz="1600">
                          <a:latin typeface="Meiryo UI" panose="020B0604030504040204" pitchFamily="50" charset="-128"/>
                          <a:ea typeface="Meiryo UI" panose="020B0604030504040204" pitchFamily="50" charset="-128"/>
                          <a:cs typeface="Meiryo UI" panose="020B0604030504040204" pitchFamily="50" charset="-128"/>
                        </a:rPr>
                        <a:t>主要取引先である建設企業にも</a:t>
                      </a:r>
                      <a:r>
                        <a:rPr lang="en-US" altLang="ja-JP" sz="1600">
                          <a:latin typeface="Meiryo UI" panose="020B0604030504040204" pitchFamily="50" charset="-128"/>
                          <a:ea typeface="Meiryo UI" panose="020B0604030504040204" pitchFamily="50" charset="-128"/>
                          <a:cs typeface="Meiryo UI" panose="020B0604030504040204" pitchFamily="50" charset="-128"/>
                        </a:rPr>
                        <a:t>SBT</a:t>
                      </a:r>
                      <a:r>
                        <a:rPr lang="ja-JP" altLang="en-US" sz="1600">
                          <a:latin typeface="Meiryo UI" panose="020B0604030504040204" pitchFamily="50" charset="-128"/>
                          <a:ea typeface="Meiryo UI" panose="020B0604030504040204" pitchFamily="50" charset="-128"/>
                          <a:cs typeface="Meiryo UI" panose="020B0604030504040204" pitchFamily="50" charset="-128"/>
                        </a:rPr>
                        <a:t>目標設定を推奨</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11" name="テキスト ボックス 10"/>
          <p:cNvSpPr txBox="1"/>
          <p:nvPr/>
        </p:nvSpPr>
        <p:spPr>
          <a:xfrm>
            <a:off x="478783" y="3706608"/>
            <a:ext cx="9655011" cy="2939266"/>
          </a:xfrm>
          <a:prstGeom prst="rect">
            <a:avLst/>
          </a:prstGeom>
          <a:noFill/>
        </p:spPr>
        <p:txBody>
          <a:bodyPr wrap="square" rtlCol="0">
            <a:spAutoFit/>
          </a:bodyPr>
          <a:lstStyle/>
          <a:p>
            <a:pPr marL="285750" indent="-285750" defTabSz="914400">
              <a:buFont typeface="Wingdings" panose="05000000000000000000" pitchFamily="2" charset="2"/>
              <a:buChar char="p"/>
              <a:defRPr/>
            </a:pPr>
            <a:r>
              <a:rPr lang="ja-JP" altLang="en-US" sz="1800">
                <a:solidFill>
                  <a:prstClr val="black"/>
                </a:solidFill>
                <a:latin typeface="Meiryo UI" panose="020B0604030504040204" pitchFamily="50" charset="-128"/>
                <a:cs typeface="Meiryo UI" panose="020B0604030504040204" pitchFamily="50" charset="-128"/>
              </a:rPr>
              <a:t>コミットメント経緯</a:t>
            </a:r>
            <a:endParaRPr lang="en-US" altLang="ja-JP" sz="1800">
              <a:solidFill>
                <a:prstClr val="black"/>
              </a:solidFill>
              <a:latin typeface="Meiryo UI" panose="020B0604030504040204" pitchFamily="50" charset="-128"/>
              <a:cs typeface="Meiryo UI" panose="020B0604030504040204" pitchFamily="50" charset="-128"/>
            </a:endParaRPr>
          </a:p>
          <a:p>
            <a:pPr marL="542925" lvl="1" indent="-285750" defTabSz="914400">
              <a:buFont typeface="Wingdings" panose="05000000000000000000" pitchFamily="2" charset="2"/>
              <a:buChar char="l"/>
              <a:defRPr/>
            </a:pPr>
            <a:r>
              <a:rPr lang="en-US" altLang="ja-JP" sz="1800">
                <a:solidFill>
                  <a:prstClr val="black"/>
                </a:solidFill>
                <a:latin typeface="Meiryo UI" panose="020B0604030504040204" pitchFamily="50" charset="-128"/>
                <a:cs typeface="Meiryo UI" panose="020B0604030504040204" pitchFamily="50" charset="-128"/>
              </a:rPr>
              <a:t>2015</a:t>
            </a:r>
            <a:r>
              <a:rPr lang="ja-JP" altLang="en-US" sz="1800">
                <a:solidFill>
                  <a:prstClr val="black"/>
                </a:solidFill>
                <a:latin typeface="Meiryo UI" panose="020B0604030504040204" pitchFamily="50" charset="-128"/>
                <a:cs typeface="Meiryo UI" panose="020B0604030504040204" pitchFamily="50" charset="-128"/>
              </a:rPr>
              <a:t>年後半、</a:t>
            </a:r>
            <a:r>
              <a:rPr lang="ja-JP" altLang="en-US" sz="1800" b="1" u="sng">
                <a:solidFill>
                  <a:srgbClr val="1400A0"/>
                </a:solidFill>
                <a:latin typeface="Meiryo UI" panose="020B0604030504040204" pitchFamily="50" charset="-128"/>
                <a:cs typeface="Meiryo UI" panose="020B0604030504040204" pitchFamily="50" charset="-128"/>
              </a:rPr>
              <a:t>機関投資家から持続可能性目標についての問合せあり</a:t>
            </a:r>
            <a:endParaRPr lang="en-US" altLang="ja-JP" sz="1800" b="1" u="sng">
              <a:solidFill>
                <a:srgbClr val="1400A0"/>
              </a:solidFill>
              <a:latin typeface="Meiryo UI" panose="020B0604030504040204" pitchFamily="50" charset="-128"/>
              <a:cs typeface="Meiryo UI" panose="020B0604030504040204" pitchFamily="50" charset="-128"/>
            </a:endParaRPr>
          </a:p>
          <a:p>
            <a:pPr marL="542925" lvl="1" indent="-285750" defTabSz="914400">
              <a:buFont typeface="Wingdings" panose="05000000000000000000" pitchFamily="2" charset="2"/>
              <a:buChar char="l"/>
              <a:defRPr/>
            </a:pPr>
            <a:r>
              <a:rPr lang="ja-JP" altLang="en-US" sz="1800">
                <a:solidFill>
                  <a:prstClr val="black"/>
                </a:solidFill>
                <a:latin typeface="Meiryo UI" panose="020B0604030504040204" pitchFamily="50" charset="-128"/>
                <a:cs typeface="Meiryo UI" panose="020B0604030504040204" pitchFamily="50" charset="-128"/>
              </a:rPr>
              <a:t>不動産業界での持続可能性分野のリーダーとなるべく、</a:t>
            </a:r>
            <a:r>
              <a:rPr lang="en-US" altLang="ja-JP" sz="1800">
                <a:solidFill>
                  <a:prstClr val="black"/>
                </a:solidFill>
                <a:latin typeface="Meiryo UI" panose="020B0604030504040204" pitchFamily="50" charset="-128"/>
                <a:cs typeface="Meiryo UI" panose="020B0604030504040204" pitchFamily="50" charset="-128"/>
              </a:rPr>
              <a:t>CEO</a:t>
            </a:r>
            <a:r>
              <a:rPr lang="ja-JP" altLang="en-US" sz="1800">
                <a:solidFill>
                  <a:prstClr val="black"/>
                </a:solidFill>
                <a:latin typeface="Meiryo UI" panose="020B0604030504040204" pitchFamily="50" charset="-128"/>
                <a:cs typeface="Meiryo UI" panose="020B0604030504040204" pitchFamily="50" charset="-128"/>
              </a:rPr>
              <a:t>が目標設定へ挑戦すると判断</a:t>
            </a:r>
            <a:endParaRPr lang="en-US" altLang="ja-JP" sz="1800">
              <a:solidFill>
                <a:prstClr val="black"/>
              </a:solidFill>
              <a:latin typeface="Meiryo UI" panose="020B0604030504040204" pitchFamily="50" charset="-128"/>
              <a:cs typeface="Meiryo UI" panose="020B0604030504040204" pitchFamily="50" charset="-128"/>
            </a:endParaRPr>
          </a:p>
          <a:p>
            <a:pPr marL="534988" lvl="1" indent="-285750" defTabSz="914400">
              <a:buFont typeface="Wingdings" panose="05000000000000000000" pitchFamily="2" charset="2"/>
              <a:buChar char="l"/>
              <a:defRPr/>
            </a:pPr>
            <a:r>
              <a:rPr lang="ja-JP" altLang="en-US" sz="1800">
                <a:solidFill>
                  <a:prstClr val="black"/>
                </a:solidFill>
                <a:latin typeface="Meiryo UI" panose="020B0604030504040204" pitchFamily="50" charset="-128"/>
                <a:cs typeface="Meiryo UI" panose="020B0604030504040204" pitchFamily="50" charset="-128"/>
              </a:rPr>
              <a:t>社内向けの会議やワークショップを開催。「リーダーシップとは何か？」をキーワードに、自身が変化することがチャンスに繋がることを示し、理解者を増やしていった</a:t>
            </a:r>
            <a:endParaRPr lang="en-US" altLang="ja-JP" sz="1800">
              <a:solidFill>
                <a:prstClr val="black"/>
              </a:solidFill>
              <a:latin typeface="Meiryo UI" panose="020B0604030504040204" pitchFamily="50" charset="-128"/>
              <a:cs typeface="Meiryo UI" panose="020B0604030504040204" pitchFamily="50" charset="-128"/>
            </a:endParaRPr>
          </a:p>
          <a:p>
            <a:pPr marL="534988" lvl="1" indent="-285750" defTabSz="914400">
              <a:buFont typeface="Wingdings" panose="05000000000000000000" pitchFamily="2" charset="2"/>
              <a:buChar char="l"/>
              <a:defRPr/>
            </a:pPr>
            <a:r>
              <a:rPr lang="en-US" altLang="ja-JP" sz="1800">
                <a:solidFill>
                  <a:prstClr val="black"/>
                </a:solidFill>
                <a:latin typeface="Meiryo UI" panose="020B0604030504040204" pitchFamily="50" charset="-128"/>
                <a:cs typeface="Meiryo UI" panose="020B0604030504040204" pitchFamily="50" charset="-128"/>
              </a:rPr>
              <a:t>Scope3</a:t>
            </a:r>
            <a:r>
              <a:rPr lang="ja-JP" altLang="en-US" sz="1800">
                <a:solidFill>
                  <a:prstClr val="black"/>
                </a:solidFill>
                <a:latin typeface="Meiryo UI" panose="020B0604030504040204" pitchFamily="50" charset="-128"/>
                <a:cs typeface="Meiryo UI" panose="020B0604030504040204" pitchFamily="50" charset="-128"/>
              </a:rPr>
              <a:t>の目標設定が難航（社内で承認を得た目標が</a:t>
            </a:r>
            <a:r>
              <a:rPr lang="en-US" altLang="ja-JP" sz="1800">
                <a:solidFill>
                  <a:prstClr val="black"/>
                </a:solidFill>
                <a:latin typeface="Meiryo UI" panose="020B0604030504040204" pitchFamily="50" charset="-128"/>
                <a:cs typeface="Meiryo UI" panose="020B0604030504040204" pitchFamily="50" charset="-128"/>
              </a:rPr>
              <a:t>SBT</a:t>
            </a:r>
            <a:r>
              <a:rPr lang="ja-JP" altLang="en-US" sz="1800">
                <a:solidFill>
                  <a:prstClr val="black"/>
                </a:solidFill>
                <a:latin typeface="Meiryo UI" panose="020B0604030504040204" pitchFamily="50" charset="-128"/>
                <a:cs typeface="Meiryo UI" panose="020B0604030504040204" pitchFamily="50" charset="-128"/>
              </a:rPr>
              <a:t>の基準を満たさず）</a:t>
            </a:r>
            <a:endParaRPr lang="en-US" altLang="ja-JP" sz="1800">
              <a:solidFill>
                <a:prstClr val="black"/>
              </a:solidFill>
              <a:latin typeface="Meiryo UI" panose="020B0604030504040204" pitchFamily="50" charset="-128"/>
              <a:cs typeface="Meiryo UI" panose="020B0604030504040204" pitchFamily="50" charset="-128"/>
            </a:endParaRPr>
          </a:p>
          <a:p>
            <a:pPr marL="285750" indent="-285750" defTabSz="914400">
              <a:spcBef>
                <a:spcPts val="600"/>
              </a:spcBef>
              <a:buFont typeface="Wingdings" panose="05000000000000000000" pitchFamily="2" charset="2"/>
              <a:buChar char="p"/>
              <a:defRPr/>
            </a:pPr>
            <a:r>
              <a:rPr lang="en-US" altLang="ja-JP" sz="1800">
                <a:solidFill>
                  <a:prstClr val="black"/>
                </a:solidFill>
                <a:latin typeface="Meiryo UI" panose="020B0604030504040204" pitchFamily="50" charset="-128"/>
                <a:cs typeface="Meiryo UI" panose="020B0604030504040204" pitchFamily="50" charset="-128"/>
              </a:rPr>
              <a:t>SBT</a:t>
            </a:r>
            <a:r>
              <a:rPr lang="ja-JP" altLang="en-US" sz="1800">
                <a:solidFill>
                  <a:prstClr val="black"/>
                </a:solidFill>
                <a:latin typeface="Meiryo UI" panose="020B0604030504040204" pitchFamily="50" charset="-128"/>
                <a:cs typeface="Meiryo UI" panose="020B0604030504040204" pitchFamily="50" charset="-128"/>
              </a:rPr>
              <a:t>設定メリット</a:t>
            </a:r>
            <a:endParaRPr lang="en-US" altLang="ja-JP" sz="1800">
              <a:solidFill>
                <a:prstClr val="black"/>
              </a:solidFill>
              <a:latin typeface="Meiryo UI" panose="020B0604030504040204" pitchFamily="50" charset="-128"/>
              <a:cs typeface="Meiryo UI" panose="020B0604030504040204" pitchFamily="50" charset="-128"/>
            </a:endParaRPr>
          </a:p>
          <a:p>
            <a:pPr marL="534988" lvl="1" indent="-285750" defTabSz="914400">
              <a:buClr>
                <a:prstClr val="black"/>
              </a:buClr>
              <a:buFont typeface="Wingdings" panose="05000000000000000000" pitchFamily="2" charset="2"/>
              <a:buChar char="l"/>
              <a:defRPr/>
            </a:pPr>
            <a:r>
              <a:rPr lang="ja-JP" altLang="en-US" sz="1800" b="1" u="sng">
                <a:solidFill>
                  <a:srgbClr val="1400A0"/>
                </a:solidFill>
                <a:latin typeface="Meiryo UI" panose="020B0604030504040204" pitchFamily="50" charset="-128"/>
                <a:cs typeface="Meiryo UI" panose="020B0604030504040204" pitchFamily="50" charset="-128"/>
              </a:rPr>
              <a:t>投資家との関係強化ができ、長期的投資の見通しが立った</a:t>
            </a:r>
            <a:endParaRPr lang="en-US" altLang="ja-JP" sz="1800" b="1" u="sng">
              <a:solidFill>
                <a:srgbClr val="1400A0"/>
              </a:solidFill>
              <a:latin typeface="Meiryo UI" panose="020B0604030504040204" pitchFamily="50" charset="-128"/>
              <a:cs typeface="Meiryo UI" panose="020B0604030504040204" pitchFamily="50" charset="-128"/>
            </a:endParaRPr>
          </a:p>
          <a:p>
            <a:pPr marL="534988" lvl="1" indent="-285750" defTabSz="914400">
              <a:buFont typeface="Wingdings" panose="05000000000000000000" pitchFamily="2" charset="2"/>
              <a:buChar char="l"/>
            </a:pPr>
            <a:r>
              <a:rPr lang="en-US" altLang="ja-JP" sz="1800">
                <a:solidFill>
                  <a:prstClr val="black"/>
                </a:solidFill>
                <a:latin typeface="Meiryo UI" panose="020B0604030504040204" pitchFamily="50" charset="-128"/>
                <a:cs typeface="Meiryo UI" panose="020B0604030504040204" pitchFamily="50" charset="-128"/>
              </a:rPr>
              <a:t>SBT</a:t>
            </a:r>
            <a:r>
              <a:rPr lang="ja-JP" altLang="en-US" sz="1800">
                <a:solidFill>
                  <a:prstClr val="black"/>
                </a:solidFill>
                <a:latin typeface="Meiryo UI" panose="020B0604030504040204" pitchFamily="50" charset="-128"/>
                <a:cs typeface="Meiryo UI" panose="020B0604030504040204" pitchFamily="50" charset="-128"/>
              </a:rPr>
              <a:t>認定を受けたことで、業界内でフォロワーの立場から、リーダーの立場に変わり</a:t>
            </a:r>
            <a:br>
              <a:rPr lang="en-US" altLang="ja-JP" sz="1800">
                <a:solidFill>
                  <a:prstClr val="black"/>
                </a:solidFill>
                <a:latin typeface="Meiryo UI" panose="020B0604030504040204" pitchFamily="50" charset="-128"/>
                <a:cs typeface="Meiryo UI" panose="020B0604030504040204" pitchFamily="50" charset="-128"/>
              </a:rPr>
            </a:br>
            <a:r>
              <a:rPr lang="ja-JP" altLang="en-US" sz="1800">
                <a:solidFill>
                  <a:prstClr val="black"/>
                </a:solidFill>
                <a:latin typeface="Meiryo UI" panose="020B0604030504040204" pitchFamily="50" charset="-128"/>
                <a:cs typeface="Meiryo UI" panose="020B0604030504040204" pitchFamily="50" charset="-128"/>
              </a:rPr>
              <a:t>社内的に自信が得られた</a:t>
            </a:r>
            <a:endParaRPr lang="en-US" altLang="ja-JP" sz="1800">
              <a:solidFill>
                <a:prstClr val="black"/>
              </a:solidFill>
              <a:latin typeface="Meiryo UI" panose="020B0604030504040204" pitchFamily="50" charset="-128"/>
              <a:cs typeface="Meiryo UI" panose="020B0604030504040204" pitchFamily="50" charset="-128"/>
            </a:endParaRPr>
          </a:p>
        </p:txBody>
      </p:sp>
      <p:sp>
        <p:nvSpPr>
          <p:cNvPr id="12" name="テキスト ボックス 11"/>
          <p:cNvSpPr txBox="1">
            <a:spLocks noChangeArrowheads="1"/>
          </p:cNvSpPr>
          <p:nvPr/>
        </p:nvSpPr>
        <p:spPr bwMode="auto">
          <a:xfrm>
            <a:off x="161925" y="7275409"/>
            <a:ext cx="9971518" cy="175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base" hangingPunct="1">
              <a:lnSpc>
                <a:spcPct val="50000"/>
              </a:lnSpc>
              <a:spcBef>
                <a:spcPct val="0"/>
              </a:spcBef>
              <a:spcAft>
                <a:spcPct val="70000"/>
              </a:spcAft>
              <a:defRPr/>
            </a:pPr>
            <a:r>
              <a:rPr lang="en-US" altLang="ja-JP" sz="1000" dirty="0">
                <a:solidFill>
                  <a:srgbClr val="000000"/>
                </a:solidFill>
                <a:latin typeface="Meiryo UI" pitchFamily="50" charset="-128"/>
                <a:ea typeface="Meiryo UI" pitchFamily="50" charset="-128"/>
                <a:cs typeface="Meiryo UI" pitchFamily="50" charset="-128"/>
              </a:rPr>
              <a:t>[</a:t>
            </a:r>
            <a:r>
              <a:rPr lang="ja-JP" altLang="en-US" sz="1000" dirty="0">
                <a:solidFill>
                  <a:srgbClr val="000000"/>
                </a:solidFill>
                <a:latin typeface="Meiryo UI" pitchFamily="50" charset="-128"/>
                <a:ea typeface="Meiryo UI" pitchFamily="50" charset="-128"/>
                <a:cs typeface="Meiryo UI" pitchFamily="50" charset="-128"/>
              </a:rPr>
              <a:t>出所</a:t>
            </a:r>
            <a:r>
              <a:rPr lang="en-US" altLang="ja-JP" sz="1000" dirty="0">
                <a:solidFill>
                  <a:srgbClr val="000000"/>
                </a:solidFill>
                <a:latin typeface="Meiryo UI" pitchFamily="50" charset="-128"/>
                <a:ea typeface="Meiryo UI" pitchFamily="50" charset="-128"/>
                <a:cs typeface="Meiryo UI" pitchFamily="50" charset="-128"/>
              </a:rPr>
              <a:t>] Science Based Targets</a:t>
            </a:r>
            <a:r>
              <a:rPr lang="ja-JP" altLang="en-US" sz="1000" dirty="0">
                <a:solidFill>
                  <a:srgbClr val="000000"/>
                </a:solidFill>
                <a:latin typeface="Meiryo UI" pitchFamily="50" charset="-128"/>
                <a:ea typeface="Meiryo UI" pitchFamily="50" charset="-128"/>
                <a:cs typeface="Meiryo UI" pitchFamily="50" charset="-128"/>
              </a:rPr>
              <a:t>ホームページ　</a:t>
            </a:r>
            <a:r>
              <a:rPr lang="en-US" altLang="ja-JP" sz="1000" dirty="0">
                <a:solidFill>
                  <a:srgbClr val="000000"/>
                </a:solidFill>
                <a:latin typeface="Meiryo UI" pitchFamily="50" charset="-128"/>
                <a:ea typeface="Meiryo UI" pitchFamily="50" charset="-128"/>
                <a:cs typeface="Meiryo UI" pitchFamily="50" charset="-128"/>
              </a:rPr>
              <a:t>CASE</a:t>
            </a:r>
            <a:r>
              <a:rPr lang="ja-JP" altLang="en-US" sz="1000" dirty="0">
                <a:solidFill>
                  <a:srgbClr val="000000"/>
                </a:solidFill>
                <a:latin typeface="Meiryo UI" pitchFamily="50" charset="-128"/>
                <a:ea typeface="Meiryo UI" pitchFamily="50" charset="-128"/>
                <a:cs typeface="Meiryo UI" pitchFamily="50" charset="-128"/>
              </a:rPr>
              <a:t> </a:t>
            </a:r>
            <a:r>
              <a:rPr lang="en-US" altLang="ja-JP" sz="1000" dirty="0">
                <a:solidFill>
                  <a:srgbClr val="000000"/>
                </a:solidFill>
                <a:latin typeface="Meiryo UI" pitchFamily="50" charset="-128"/>
                <a:ea typeface="Meiryo UI" pitchFamily="50" charset="-128"/>
                <a:cs typeface="Meiryo UI" pitchFamily="50" charset="-128"/>
              </a:rPr>
              <a:t>STUDY</a:t>
            </a:r>
            <a:r>
              <a:rPr lang="ja-JP" altLang="en-US" sz="1000" dirty="0">
                <a:solidFill>
                  <a:srgbClr val="000000"/>
                </a:solidFill>
                <a:latin typeface="Meiryo UI" pitchFamily="50" charset="-128"/>
                <a:ea typeface="Meiryo UI" pitchFamily="50" charset="-128"/>
                <a:cs typeface="Meiryo UI" pitchFamily="50" charset="-128"/>
              </a:rPr>
              <a:t>（</a:t>
            </a:r>
            <a:r>
              <a:rPr lang="en-US" altLang="ja-JP" sz="1000" dirty="0">
                <a:solidFill>
                  <a:srgbClr val="000000"/>
                </a:solidFill>
                <a:latin typeface="Meiryo UI" pitchFamily="50" charset="-128"/>
                <a:ea typeface="Meiryo UI" pitchFamily="50" charset="-128"/>
                <a:cs typeface="Meiryo UI" pitchFamily="50" charset="-128"/>
              </a:rPr>
              <a:t>https://sciencebasedtargets.org/companies-taking-action/case-studies/landsec</a:t>
            </a:r>
            <a:r>
              <a:rPr lang="ja-JP" altLang="en-US" sz="100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261842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②</a:t>
            </a:r>
            <a:r>
              <a:rPr kumimoji="1" lang="ja-JP" altLang="en-US"/>
              <a:t>対顧客へのメリット</a:t>
            </a:r>
          </a:p>
        </p:txBody>
      </p:sp>
      <p:sp>
        <p:nvSpPr>
          <p:cNvPr id="5" name="タイトル 1"/>
          <p:cNvSpPr txBox="1">
            <a:spLocks/>
          </p:cNvSpPr>
          <p:nvPr/>
        </p:nvSpPr>
        <p:spPr bwMode="auto">
          <a:xfrm>
            <a:off x="430138" y="1480753"/>
            <a:ext cx="9649072"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kumimoji="1" sz="4000" b="1" cap="all">
                <a:solidFill>
                  <a:srgbClr val="140078"/>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2pPr>
            <a:lvl3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3pPr>
            <a:lvl4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4pPr>
            <a:lvl5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5pPr>
            <a:lvl6pPr marL="4572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6pPr>
            <a:lvl7pPr marL="9144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7pPr>
            <a:lvl8pPr marL="13716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8pPr>
            <a:lvl9pPr marL="18288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9pPr>
          </a:lstStyle>
          <a:p>
            <a:pPr marL="360363">
              <a:tabLst>
                <a:tab pos="87313" algn="l"/>
              </a:tabLst>
              <a:defRPr/>
            </a:pPr>
            <a:r>
              <a:rPr lang="ja-JP" altLang="en-US" sz="3600" b="0" kern="0" cap="none"/>
              <a:t>調達元へのリスク意識が高い顧客は、サプライヤーに対して野心度の高い目標、取組を求める</a:t>
            </a:r>
            <a:endParaRPr lang="en-US" altLang="ja-JP" sz="3600" b="0" kern="0" cap="none"/>
          </a:p>
          <a:p>
            <a:pPr>
              <a:defRPr/>
            </a:pPr>
            <a:endParaRPr lang="en-US" altLang="ja-JP" sz="3600" b="0" kern="0">
              <a:solidFill>
                <a:srgbClr val="FF0000"/>
              </a:solidFill>
            </a:endParaRPr>
          </a:p>
          <a:p>
            <a:pPr>
              <a:defRPr/>
            </a:pPr>
            <a:endParaRPr lang="en-US" altLang="ja-JP" sz="3600" b="0" kern="0">
              <a:solidFill>
                <a:srgbClr val="FF0000"/>
              </a:solidFill>
            </a:endParaRPr>
          </a:p>
          <a:p>
            <a:pPr marL="358775" indent="-3175">
              <a:defRPr/>
            </a:pPr>
            <a:r>
              <a:rPr lang="en-US" altLang="ja-JP" sz="3600" kern="0" cap="none">
                <a:solidFill>
                  <a:srgbClr val="FF0000"/>
                </a:solidFill>
                <a:latin typeface="+mn-ea"/>
              </a:rPr>
              <a:t>SBT</a:t>
            </a:r>
            <a:r>
              <a:rPr lang="ja-JP" altLang="en-US" sz="3600" kern="0" cap="none">
                <a:solidFill>
                  <a:srgbClr val="FF0000"/>
                </a:solidFill>
                <a:latin typeface="+mn-ea"/>
              </a:rPr>
              <a:t>設定をすることはリスク意識の高い顧客の声に答えることになり、自社のビジネス展開におけるリスクの低減・機会の獲得につながる</a:t>
            </a:r>
            <a:endParaRPr lang="ja-JP" altLang="en-US" sz="3600" kern="0" cap="none"/>
          </a:p>
        </p:txBody>
      </p:sp>
      <p:sp>
        <p:nvSpPr>
          <p:cNvPr id="3" name="AutoShape 15">
            <a:extLst>
              <a:ext uri="{FF2B5EF4-FFF2-40B4-BE49-F238E27FC236}">
                <a16:creationId xmlns:a16="http://schemas.microsoft.com/office/drawing/2014/main" id="{D5A2A67B-AF27-5129-BC2E-9F807C387A9E}"/>
              </a:ext>
            </a:extLst>
          </p:cNvPr>
          <p:cNvSpPr>
            <a:spLocks noChangeArrowheads="1"/>
          </p:cNvSpPr>
          <p:nvPr/>
        </p:nvSpPr>
        <p:spPr bwMode="auto">
          <a:xfrm rot="10800000">
            <a:off x="3761076" y="3786184"/>
            <a:ext cx="3169662" cy="274961"/>
          </a:xfrm>
          <a:prstGeom prst="triangle">
            <a:avLst>
              <a:gd name="adj" fmla="val 50000"/>
            </a:avLst>
          </a:prstGeom>
          <a:solidFill>
            <a:schemeClr val="tx2"/>
          </a:solidFill>
          <a:ln w="9525" cap="flat" cmpd="sng" algn="ctr">
            <a:noFill/>
            <a:prstDash val="solid"/>
            <a:headEnd/>
            <a:tailEnd/>
          </a:ln>
          <a:effectLst>
            <a:outerShdw blurRad="40000" dist="20000" dir="5400000" rotWithShape="0">
              <a:srgbClr val="000000">
                <a:alpha val="38000"/>
              </a:srgbClr>
            </a:outerShdw>
          </a:effectLst>
        </p:spPr>
        <p:txBody>
          <a:bodyPr wrap="none" lIns="86210" tIns="43105" rIns="86210" bIns="43105" anchor="ctr"/>
          <a:lstStyle>
            <a:lvl1pPr algn="l" eaLnBrk="0" hangingPunct="0">
              <a:lnSpc>
                <a:spcPct val="110000"/>
              </a:lnSpc>
              <a:spcBef>
                <a:spcPct val="20000"/>
              </a:spcBef>
              <a:buClr>
                <a:srgbClr val="140078"/>
              </a:buClr>
              <a:buFont typeface="Wingdings" pitchFamily="2" charset="2"/>
              <a:buChar char="l"/>
              <a:defRPr kumimoji="1">
                <a:solidFill>
                  <a:srgbClr val="140078"/>
                </a:solidFill>
                <a:latin typeface="Arial" pitchFamily="34" charset="0"/>
                <a:ea typeface="HGSｺﾞｼｯｸM" pitchFamily="50" charset="-128"/>
              </a:defRPr>
            </a:lvl1pPr>
            <a:lvl2pPr marL="742950" indent="-285750" algn="l" eaLnBrk="0" hangingPunct="0">
              <a:lnSpc>
                <a:spcPct val="110000"/>
              </a:lnSpc>
              <a:spcBef>
                <a:spcPct val="20000"/>
              </a:spcBef>
              <a:buClr>
                <a:schemeClr val="tx1"/>
              </a:buClr>
              <a:buFont typeface="Wingdings" pitchFamily="2" charset="2"/>
              <a:buChar char="£"/>
              <a:defRPr sz="1600">
                <a:solidFill>
                  <a:schemeClr val="tx1"/>
                </a:solidFill>
                <a:latin typeface="Arial" pitchFamily="34" charset="0"/>
                <a:ea typeface="HGSｺﾞｼｯｸM" pitchFamily="50" charset="-128"/>
              </a:defRPr>
            </a:lvl2pPr>
            <a:lvl3pPr marL="1143000" indent="-228600" algn="l" eaLnBrk="0" hangingPunct="0">
              <a:lnSpc>
                <a:spcPct val="110000"/>
              </a:lnSpc>
              <a:spcBef>
                <a:spcPct val="20000"/>
              </a:spcBef>
              <a:buClr>
                <a:schemeClr val="tx1"/>
              </a:buClr>
              <a:buChar char="•"/>
              <a:defRPr kumimoji="1" sz="1400">
                <a:solidFill>
                  <a:schemeClr val="tx1"/>
                </a:solidFill>
                <a:latin typeface="Arial" pitchFamily="34" charset="0"/>
                <a:ea typeface="HGSｺﾞｼｯｸM" pitchFamily="50" charset="-128"/>
              </a:defRPr>
            </a:lvl3pPr>
            <a:lvl4pPr marL="1600200" indent="-228600" algn="l"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4pPr>
            <a:lvl5pPr marL="2057400" indent="-228600" algn="l" eaLnBrk="0" hangingPunct="0">
              <a:lnSpc>
                <a:spcPct val="110000"/>
              </a:lnSpc>
              <a:spcBef>
                <a:spcPct val="20000"/>
              </a:spcBef>
              <a:buChar char="»"/>
              <a:defRPr kumimoji="1" sz="1200">
                <a:solidFill>
                  <a:schemeClr val="tx1"/>
                </a:solidFill>
                <a:latin typeface="Arial" pitchFamily="34" charset="0"/>
                <a:ea typeface="HGSｺﾞｼｯｸM" pitchFamily="50" charset="-128"/>
              </a:defRPr>
            </a:lvl5pPr>
            <a:lvl6pPr marL="25146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6pPr>
            <a:lvl7pPr marL="29718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7pPr>
            <a:lvl8pPr marL="34290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8pPr>
            <a:lvl9pPr marL="3886200" indent="-228600" eaLnBrk="0" fontAlgn="base" hangingPunct="0">
              <a:lnSpc>
                <a:spcPct val="110000"/>
              </a:lnSpc>
              <a:spcBef>
                <a:spcPct val="20000"/>
              </a:spcBef>
              <a:spcAft>
                <a:spcPct val="0"/>
              </a:spcAft>
              <a:buChar char="»"/>
              <a:defRPr kumimoji="1" sz="1200">
                <a:solidFill>
                  <a:schemeClr val="tx1"/>
                </a:solidFill>
                <a:latin typeface="Arial" pitchFamily="34" charset="0"/>
                <a:ea typeface="HGSｺﾞｼｯｸM" pitchFamily="50" charset="-128"/>
              </a:defRPr>
            </a:lvl9pPr>
          </a:lstStyle>
          <a:p>
            <a:pPr algn="ctr">
              <a:lnSpc>
                <a:spcPct val="100000"/>
              </a:lnSpc>
              <a:spcBef>
                <a:spcPct val="0"/>
              </a:spcBef>
              <a:spcAft>
                <a:spcPct val="70000"/>
              </a:spcAft>
              <a:buClrTx/>
              <a:buNone/>
            </a:pPr>
            <a:endParaRPr lang="ja-JP" altLang="en-US" sz="1400" b="1" kern="0">
              <a:solidFill>
                <a:prstClr val="black"/>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19458547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80496-09EA-72D4-B402-E4F70759FE24}"/>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EAC9EA1C-9E89-D0DF-2ABE-3F2DE20E11CB}"/>
              </a:ext>
            </a:extLst>
          </p:cNvPr>
          <p:cNvGraphicFramePr>
            <a:graphicFrameLocks noChangeAspect="1"/>
          </p:cNvGraphicFramePr>
          <p:nvPr>
            <p:custDataLst>
              <p:tags r:id="rId1"/>
            </p:custDataLst>
            <p:extLst>
              <p:ext uri="{D42A27DB-BD31-4B8C-83A1-F6EECF244321}">
                <p14:modId xmlns:p14="http://schemas.microsoft.com/office/powerpoint/2010/main" val="2311706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98" imgH="499" progId="TCLayout.ActiveDocument.1">
                  <p:embed/>
                </p:oleObj>
              </mc:Choice>
              <mc:Fallback>
                <p:oleObj name="think-cellスライド" r:id="rId3" imgW="498" imgH="499" progId="TCLayout.ActiveDocument.1">
                  <p:embed/>
                  <p:pic>
                    <p:nvPicPr>
                      <p:cNvPr id="6" name="think-cell data - do not delete" hidden="1">
                        <a:extLst>
                          <a:ext uri="{FF2B5EF4-FFF2-40B4-BE49-F238E27FC236}">
                            <a16:creationId xmlns:a16="http://schemas.microsoft.com/office/drawing/2014/main" id="{EAC9EA1C-9E89-D0DF-2ABE-3F2DE20E11C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a:extLst>
              <a:ext uri="{FF2B5EF4-FFF2-40B4-BE49-F238E27FC236}">
                <a16:creationId xmlns:a16="http://schemas.microsoft.com/office/drawing/2014/main" id="{09094602-3C70-1209-5697-09BD960AAAA4}"/>
              </a:ext>
            </a:extLst>
          </p:cNvPr>
          <p:cNvSpPr>
            <a:spLocks noGrp="1"/>
          </p:cNvSpPr>
          <p:nvPr>
            <p:ph type="title"/>
          </p:nvPr>
        </p:nvSpPr>
        <p:spPr/>
        <p:txBody>
          <a:bodyPr vert="horz"/>
          <a:lstStyle/>
          <a:p>
            <a:r>
              <a:rPr kumimoji="1" lang="ja-JP" altLang="en-US" sz="2300"/>
              <a:t>サプライヤーへの目標設定を求める</a:t>
            </a:r>
            <a:r>
              <a:rPr kumimoji="1" lang="en-US" altLang="ja-JP" sz="2300"/>
              <a:t>SBT</a:t>
            </a:r>
            <a:r>
              <a:rPr kumimoji="1" lang="ja-JP" altLang="en-US" sz="2300"/>
              <a:t>認定企業も</a:t>
            </a:r>
            <a:r>
              <a:rPr lang="ja-JP" altLang="en-US" sz="2300"/>
              <a:t>いる </a:t>
            </a:r>
            <a:r>
              <a:rPr lang="en-US" altLang="ja-JP" sz="2300"/>
              <a:t>1/6</a:t>
            </a:r>
            <a:endParaRPr kumimoji="1" lang="ja-JP" altLang="en-US" sz="2300"/>
          </a:p>
        </p:txBody>
      </p:sp>
      <p:sp>
        <p:nvSpPr>
          <p:cNvPr id="4" name="コンテンツ プレースホルダー 3">
            <a:extLst>
              <a:ext uri="{FF2B5EF4-FFF2-40B4-BE49-F238E27FC236}">
                <a16:creationId xmlns:a16="http://schemas.microsoft.com/office/drawing/2014/main" id="{CCC63CDE-7025-A3FE-FF71-D5AFF8F66469}"/>
              </a:ext>
            </a:extLst>
          </p:cNvPr>
          <p:cNvSpPr>
            <a:spLocks noGrp="1"/>
          </p:cNvSpPr>
          <p:nvPr>
            <p:ph sz="quarter" idx="11"/>
          </p:nvPr>
        </p:nvSpPr>
        <p:spPr/>
        <p:txBody>
          <a:bodyPr/>
          <a:lstStyle/>
          <a:p>
            <a:r>
              <a:rPr lang="en-US" altLang="ja-JP"/>
              <a:t>SBT</a:t>
            </a:r>
            <a:r>
              <a:rPr kumimoji="1" lang="ja-JP" altLang="en-US"/>
              <a:t>に取り組むメリット</a:t>
            </a:r>
            <a:r>
              <a:rPr lang="ja-JP" altLang="en-US"/>
              <a:t>②</a:t>
            </a:r>
            <a:r>
              <a:rPr kumimoji="1" lang="ja-JP" altLang="en-US"/>
              <a:t>対顧客</a:t>
            </a:r>
          </a:p>
        </p:txBody>
      </p:sp>
      <p:sp>
        <p:nvSpPr>
          <p:cNvPr id="7" name="テキスト ボックス 6">
            <a:extLst>
              <a:ext uri="{FF2B5EF4-FFF2-40B4-BE49-F238E27FC236}">
                <a16:creationId xmlns:a16="http://schemas.microsoft.com/office/drawing/2014/main" id="{5AC61447-2150-6121-27A9-6075FC236494}"/>
              </a:ext>
            </a:extLst>
          </p:cNvPr>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zh-TW"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zh-TW" altLang="en-US"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zh-TW"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11</a:t>
            </a:r>
            <a:r>
              <a:rPr kumimoji="1" lang="zh-TW" altLang="en-US"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zh-TW"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zh-TW" altLang="en-US"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日現在</a:t>
            </a:r>
            <a:endParaRPr kumimoji="1" lang="ja-JP" altLang="en-US"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a:extLst>
              <a:ext uri="{FF2B5EF4-FFF2-40B4-BE49-F238E27FC236}">
                <a16:creationId xmlns:a16="http://schemas.microsoft.com/office/drawing/2014/main" id="{5EA199D5-C359-D734-C6F5-9FC6F3CCACC2}"/>
              </a:ext>
            </a:extLst>
          </p:cNvPr>
          <p:cNvGraphicFramePr>
            <a:graphicFrameLocks noGrp="1"/>
          </p:cNvGraphicFramePr>
          <p:nvPr/>
        </p:nvGraphicFramePr>
        <p:xfrm>
          <a:off x="485905" y="2973463"/>
          <a:ext cx="10044020" cy="4122863"/>
        </p:xfrm>
        <a:graphic>
          <a:graphicData uri="http://schemas.openxmlformats.org/drawingml/2006/table">
            <a:tbl>
              <a:tblPr firstRow="1" bandRow="1"/>
              <a:tblGrid>
                <a:gridCol w="1516078">
                  <a:extLst>
                    <a:ext uri="{9D8B030D-6E8A-4147-A177-3AD203B41FA5}">
                      <a16:colId xmlns:a16="http://schemas.microsoft.com/office/drawing/2014/main" val="20001"/>
                    </a:ext>
                  </a:extLst>
                </a:gridCol>
                <a:gridCol w="1137058">
                  <a:extLst>
                    <a:ext uri="{9D8B030D-6E8A-4147-A177-3AD203B41FA5}">
                      <a16:colId xmlns:a16="http://schemas.microsoft.com/office/drawing/2014/main" val="20000"/>
                    </a:ext>
                  </a:extLst>
                </a:gridCol>
                <a:gridCol w="1326569">
                  <a:extLst>
                    <a:ext uri="{9D8B030D-6E8A-4147-A177-3AD203B41FA5}">
                      <a16:colId xmlns:a16="http://schemas.microsoft.com/office/drawing/2014/main" val="20003"/>
                    </a:ext>
                  </a:extLst>
                </a:gridCol>
                <a:gridCol w="758040">
                  <a:extLst>
                    <a:ext uri="{9D8B030D-6E8A-4147-A177-3AD203B41FA5}">
                      <a16:colId xmlns:a16="http://schemas.microsoft.com/office/drawing/2014/main" val="20005"/>
                    </a:ext>
                  </a:extLst>
                </a:gridCol>
                <a:gridCol w="5306275">
                  <a:extLst>
                    <a:ext uri="{9D8B030D-6E8A-4147-A177-3AD203B41FA5}">
                      <a16:colId xmlns:a16="http://schemas.microsoft.com/office/drawing/2014/main" val="20007"/>
                    </a:ext>
                  </a:extLst>
                </a:gridCol>
              </a:tblGrid>
              <a:tr h="222985">
                <a:tc rowSpan="2">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a:latin typeface="+mn-ea"/>
                          <a:ea typeface="+mn-ea"/>
                          <a:cs typeface="Meiryo UI" panose="020B0604030504040204" pitchFamily="50" charset="-128"/>
                        </a:rPr>
                        <a:t>企業名</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a:latin typeface="+mn-ea"/>
                          <a:ea typeface="+mn-ea"/>
                          <a:cs typeface="Meiryo UI" panose="020B0604030504040204" pitchFamily="50" charset="-128"/>
                        </a:rPr>
                        <a:t>セクター</a:t>
                      </a:r>
                      <a:r>
                        <a:rPr kumimoji="1" lang="en-US" altLang="ja-JP" sz="1400" baseline="30000">
                          <a:latin typeface="+mn-ea"/>
                          <a:ea typeface="+mn-ea"/>
                          <a:cs typeface="Meiryo UI" panose="020B0604030504040204" pitchFamily="50" charset="-128"/>
                        </a:rPr>
                        <a:t>※</a:t>
                      </a:r>
                      <a:endParaRPr kumimoji="1" lang="ja-JP" altLang="en-US" sz="1400" baseline="30000">
                        <a:latin typeface="+mn-ea"/>
                        <a:ea typeface="+mn-ea"/>
                        <a:cs typeface="Meiryo UI" panose="020B0604030504040204" pitchFamily="50" charset="-128"/>
                      </a:endParaRPr>
                    </a:p>
                  </a:txBody>
                  <a:tcPr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gridSpan="3">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a:latin typeface="+mn-ea"/>
                          <a:ea typeface="+mn-ea"/>
                          <a:cs typeface="Meiryo UI" panose="020B0604030504040204" pitchFamily="50" charset="-128"/>
                        </a:rPr>
                        <a:t>目標</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endParaRPr kumimoji="1" lang="ja-JP" altLang="en-US" sz="1400"/>
                    </a:p>
                  </a:txBody>
                  <a:tcPr/>
                </a:tc>
                <a:tc hMerge="1">
                  <a:txBody>
                    <a:bodyPr/>
                    <a:lstStyle/>
                    <a:p>
                      <a:endParaRPr kumimoji="1" lang="ja-JP" altLang="en-US" sz="1400"/>
                    </a:p>
                  </a:txBody>
                  <a:tcPr/>
                </a:tc>
                <a:extLst>
                  <a:ext uri="{0D108BD9-81ED-4DB2-BD59-A6C34878D82A}">
                    <a16:rowId xmlns:a16="http://schemas.microsoft.com/office/drawing/2014/main" val="10000"/>
                  </a:ext>
                </a:extLst>
              </a:tr>
              <a:tr h="222985">
                <a:tc vMerge="1">
                  <a:txBody>
                    <a:bodyPr/>
                    <a:lstStyle/>
                    <a:p>
                      <a:pPr algn="ctr"/>
                      <a:endParaRPr kumimoji="1" lang="ja-JP" altLang="en-US" sz="180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5">
                        <a:lumMod val="20000"/>
                        <a:lumOff val="80000"/>
                      </a:schemeClr>
                    </a:solidFill>
                  </a:tcPr>
                </a:tc>
                <a:tc vMerge="1">
                  <a:txBody>
                    <a:bodyPr/>
                    <a:lstStyle/>
                    <a:p>
                      <a:endParaRPr lang="ja-JP" altLang="en-US"/>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8021">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en-US" altLang="ja-JP" sz="1400">
                          <a:latin typeface="+mn-ea"/>
                          <a:ea typeface="+mn-ea"/>
                          <a:cs typeface="Meiryo UI" panose="020B0604030504040204" pitchFamily="50" charset="-128"/>
                        </a:rPr>
                        <a:t>Scope</a:t>
                      </a:r>
                      <a:endParaRPr kumimoji="1" lang="ja-JP" altLang="en-US" sz="1400">
                        <a:latin typeface="+mn-ea"/>
                        <a:ea typeface="+mn-ea"/>
                        <a:cs typeface="Meiryo UI" panose="020B0604030504040204" pitchFamily="50" charset="-128"/>
                      </a:endParaRP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a:latin typeface="+mn-ea"/>
                          <a:ea typeface="+mn-ea"/>
                          <a:cs typeface="Meiryo UI" panose="020B0604030504040204" pitchFamily="50" charset="-128"/>
                        </a:rPr>
                        <a:t>目標年</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a:latin typeface="+mn-ea"/>
                          <a:ea typeface="+mn-ea"/>
                          <a:cs typeface="Meiryo UI" panose="020B0604030504040204" pitchFamily="50" charset="-128"/>
                        </a:rPr>
                        <a:t>概要</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1"/>
                  </a:ext>
                </a:extLst>
              </a:tr>
              <a:tr h="364853">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a:latin typeface="+mn-ea"/>
                          <a:ea typeface="+mn-ea"/>
                          <a:cs typeface="Meiryo UI" panose="020B0604030504040204" pitchFamily="50" charset="-128"/>
                        </a:rPr>
                        <a:t>イオン</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b">
                        <a:buNone/>
                      </a:pPr>
                      <a:r>
                        <a:rPr lang="ja-JP" altLang="en-US" sz="1400" b="0" i="0" u="none" strike="noStrike">
                          <a:solidFill>
                            <a:srgbClr val="000000"/>
                          </a:solidFill>
                          <a:effectLst/>
                          <a:latin typeface="Arial" panose="020B0604020202020204" pitchFamily="34" charset="0"/>
                        </a:rPr>
                        <a:t>小売</a:t>
                      </a:r>
                    </a:p>
                  </a:txBody>
                  <a:tcPr marL="7620" marR="7620" marT="762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a:latin typeface="+mn-ea"/>
                          <a:ea typeface="+mn-ea"/>
                          <a:cs typeface="Meiryo UI" panose="020B0604030504040204" pitchFamily="50" charset="-128"/>
                        </a:rPr>
                        <a:t>Scope3</a:t>
                      </a:r>
                    </a:p>
                    <a:p>
                      <a:pPr algn="ctr"/>
                      <a:r>
                        <a:rPr kumimoji="1" lang="ja-JP" altLang="en-US" sz="1400">
                          <a:latin typeface="+mn-ea"/>
                          <a:ea typeface="+mn-ea"/>
                          <a:cs typeface="Meiryo UI" panose="020B0604030504040204" pitchFamily="50" charset="-128"/>
                        </a:rPr>
                        <a:t>カテゴリ</a:t>
                      </a:r>
                      <a:r>
                        <a:rPr kumimoji="1" lang="en-US" altLang="ja-JP" sz="1400">
                          <a:latin typeface="+mn-ea"/>
                          <a:ea typeface="+mn-ea"/>
                          <a:cs typeface="Meiryo UI" panose="020B0604030504040204" pitchFamily="50" charset="-128"/>
                        </a:rPr>
                        <a:t>1</a:t>
                      </a:r>
                      <a:endParaRPr kumimoji="1" lang="ja-JP" altLang="en-US" sz="140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altLang="ja-JP" sz="1400" b="0" i="0" u="none" strike="noStrike">
                          <a:solidFill>
                            <a:srgbClr val="000000"/>
                          </a:solidFill>
                          <a:effectLst/>
                          <a:latin typeface="Arial" panose="020B0604020202020204" pitchFamily="34" charset="0"/>
                        </a:rPr>
                        <a:t>2021</a:t>
                      </a:r>
                      <a:r>
                        <a:rPr lang="ja-JP" altLang="en-US" sz="1400" b="0" i="0" u="none" strike="noStrike">
                          <a:solidFill>
                            <a:srgbClr val="000000"/>
                          </a:solidFill>
                          <a:effectLst/>
                          <a:latin typeface="Arial" panose="020B0604020202020204" pitchFamily="34" charset="0"/>
                        </a:rPr>
                        <a:t>年</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ja-JP" altLang="en-US" sz="1400" b="0" i="0" u="none" strike="noStrike">
                          <a:solidFill>
                            <a:srgbClr val="000000"/>
                          </a:solidFill>
                          <a:effectLst/>
                          <a:latin typeface="Arial" panose="020B0604020202020204" pitchFamily="34" charset="0"/>
                        </a:rPr>
                        <a:t>購入した製品・サービスに関する排出量のうち</a:t>
                      </a:r>
                      <a:r>
                        <a:rPr lang="en-US" altLang="ja-JP" sz="1400" b="0" i="0" u="none" strike="noStrike">
                          <a:solidFill>
                            <a:srgbClr val="000000"/>
                          </a:solidFill>
                          <a:effectLst/>
                          <a:latin typeface="Arial" panose="020B0604020202020204" pitchFamily="34" charset="0"/>
                        </a:rPr>
                        <a:t>80</a:t>
                      </a:r>
                      <a:r>
                        <a:rPr lang="ja-JP" altLang="en-US" sz="1400" b="0" i="0" u="none" strike="noStrike">
                          <a:solidFill>
                            <a:srgbClr val="000000"/>
                          </a:solidFill>
                          <a:effectLst/>
                          <a:latin typeface="Arial" panose="020B0604020202020204" pitchFamily="34" charset="0"/>
                        </a:rPr>
                        <a:t>％を占めるサプライヤーに</a:t>
                      </a:r>
                      <a:r>
                        <a:rPr lang="en-US" altLang="ja-JP" sz="1400" b="0" i="0" u="none" strike="noStrike">
                          <a:solidFill>
                            <a:srgbClr val="000000"/>
                          </a:solidFill>
                          <a:effectLst/>
                          <a:latin typeface="Arial" panose="020B0604020202020204" pitchFamily="34" charset="0"/>
                        </a:rPr>
                        <a:t>SBT</a:t>
                      </a:r>
                      <a:r>
                        <a:rPr lang="ja-JP" altLang="en-US" sz="1400" b="0" i="0" u="none" strike="noStrike">
                          <a:solidFill>
                            <a:srgbClr val="000000"/>
                          </a:solidFill>
                          <a:effectLst/>
                          <a:latin typeface="Arial" panose="020B0604020202020204" pitchFamily="34" charset="0"/>
                        </a:rPr>
                        <a:t>を設定させる</a:t>
                      </a:r>
                    </a:p>
                  </a:txBody>
                  <a:tcPr marL="72000" marR="7620" marT="762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4853">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a:latin typeface="+mn-ea"/>
                          <a:ea typeface="+mn-ea"/>
                          <a:cs typeface="Meiryo UI" panose="020B0604030504040204" pitchFamily="50" charset="-128"/>
                        </a:rPr>
                        <a:t>コマニー</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ja-JP" altLang="en-US" sz="1400" b="0" i="0" u="none" strike="noStrike">
                          <a:solidFill>
                            <a:srgbClr val="000000"/>
                          </a:solidFill>
                          <a:effectLst/>
                          <a:latin typeface="Arial" panose="020B0604020202020204" pitchFamily="34" charset="0"/>
                        </a:rPr>
                        <a:t>建築資材</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en-US" altLang="ja-JP" sz="1400">
                          <a:latin typeface="+mn-ea"/>
                          <a:ea typeface="+mn-ea"/>
                          <a:cs typeface="Meiryo UI" panose="020B0604030504040204" pitchFamily="50" charset="-128"/>
                        </a:rPr>
                        <a:t>Scope3</a:t>
                      </a:r>
                    </a:p>
                    <a:p>
                      <a:pPr algn="ctr"/>
                      <a:r>
                        <a:rPr kumimoji="1" lang="ja-JP" altLang="en-US" sz="1400">
                          <a:latin typeface="+mn-ea"/>
                          <a:ea typeface="+mn-ea"/>
                          <a:cs typeface="Meiryo UI" panose="020B0604030504040204" pitchFamily="50" charset="-128"/>
                        </a:rPr>
                        <a:t>カテゴリ</a:t>
                      </a:r>
                      <a:r>
                        <a:rPr kumimoji="1" lang="en-US" altLang="ja-JP" sz="1400">
                          <a:latin typeface="+mn-ea"/>
                          <a:ea typeface="+mn-ea"/>
                          <a:cs typeface="Meiryo UI" panose="020B0604030504040204" pitchFamily="50" charset="-128"/>
                        </a:rPr>
                        <a:t>1</a:t>
                      </a:r>
                      <a:endParaRPr kumimoji="1" lang="ja-JP" altLang="en-US" sz="140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altLang="ja-JP" sz="1400" b="0" i="0" u="none" strike="noStrike">
                          <a:solidFill>
                            <a:srgbClr val="000000"/>
                          </a:solidFill>
                          <a:effectLst/>
                          <a:latin typeface="Arial" panose="020B0604020202020204" pitchFamily="34" charset="0"/>
                        </a:rPr>
                        <a:t>2024</a:t>
                      </a:r>
                      <a:r>
                        <a:rPr lang="ja-JP" altLang="en-US" sz="1400" b="0" i="0" u="none" strike="noStrike">
                          <a:solidFill>
                            <a:srgbClr val="000000"/>
                          </a:solidFill>
                          <a:effectLst/>
                          <a:latin typeface="Arial" panose="020B0604020202020204" pitchFamily="34" charset="0"/>
                        </a:rPr>
                        <a:t>年</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ja-JP" altLang="en-US" sz="1400" b="0" i="0" u="none" strike="noStrike">
                          <a:solidFill>
                            <a:srgbClr val="000000"/>
                          </a:solidFill>
                          <a:effectLst/>
                          <a:latin typeface="Arial" panose="020B0604020202020204" pitchFamily="34" charset="0"/>
                        </a:rPr>
                        <a:t>購入した製品・サービスに関する排出量のうち</a:t>
                      </a:r>
                      <a:r>
                        <a:rPr lang="en-US" altLang="ja-JP" sz="1400" b="0" i="0" u="none" strike="noStrike">
                          <a:solidFill>
                            <a:srgbClr val="000000"/>
                          </a:solidFill>
                          <a:effectLst/>
                          <a:latin typeface="Arial" panose="020B0604020202020204" pitchFamily="34" charset="0"/>
                        </a:rPr>
                        <a:t>80</a:t>
                      </a:r>
                      <a:r>
                        <a:rPr lang="ja-JP" altLang="en-US" sz="1400" b="0" i="0" u="none" strike="noStrike">
                          <a:solidFill>
                            <a:srgbClr val="000000"/>
                          </a:solidFill>
                          <a:effectLst/>
                          <a:latin typeface="Arial" panose="020B0604020202020204" pitchFamily="34" charset="0"/>
                        </a:rPr>
                        <a:t>％を占めるサプライヤーに</a:t>
                      </a:r>
                      <a:r>
                        <a:rPr lang="en-US" altLang="ja-JP" sz="1400" b="0" i="0" u="none" strike="noStrike">
                          <a:solidFill>
                            <a:srgbClr val="000000"/>
                          </a:solidFill>
                          <a:effectLst/>
                          <a:latin typeface="Arial" panose="020B0604020202020204" pitchFamily="34" charset="0"/>
                        </a:rPr>
                        <a:t>SBT</a:t>
                      </a:r>
                      <a:r>
                        <a:rPr lang="ja-JP" altLang="en-US" sz="1400" b="0" i="0" u="none" strike="noStrike">
                          <a:solidFill>
                            <a:srgbClr val="000000"/>
                          </a:solidFill>
                          <a:effectLst/>
                          <a:latin typeface="Arial" panose="020B0604020202020204" pitchFamily="34" charset="0"/>
                        </a:rPr>
                        <a:t>を設定させる</a:t>
                      </a:r>
                    </a:p>
                  </a:txBody>
                  <a:tcPr marL="72000" marR="7620" marT="762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64853">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a:latin typeface="+mn-ea"/>
                          <a:ea typeface="+mn-ea"/>
                          <a:cs typeface="Meiryo UI" panose="020B0604030504040204" pitchFamily="50" charset="-128"/>
                        </a:rPr>
                        <a:t>ジェネックス</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ja-JP" altLang="en-US" sz="1400" b="0" i="0" u="none" strike="noStrike">
                          <a:solidFill>
                            <a:srgbClr val="000000"/>
                          </a:solidFill>
                          <a:effectLst/>
                          <a:latin typeface="Arial" panose="020B0604020202020204" pitchFamily="34" charset="0"/>
                        </a:rPr>
                        <a:t>建設</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a:latin typeface="+mn-ea"/>
                          <a:ea typeface="+mn-ea"/>
                          <a:cs typeface="Meiryo UI" panose="020B0604030504040204" pitchFamily="50" charset="-128"/>
                        </a:rPr>
                        <a:t>Scope3</a:t>
                      </a:r>
                    </a:p>
                    <a:p>
                      <a:pPr algn="ctr"/>
                      <a:r>
                        <a:rPr kumimoji="1" lang="ja-JP" altLang="en-US" sz="1400">
                          <a:latin typeface="+mn-ea"/>
                          <a:ea typeface="+mn-ea"/>
                          <a:cs typeface="Meiryo UI" panose="020B0604030504040204" pitchFamily="50" charset="-128"/>
                        </a:rPr>
                        <a:t>カテゴリ</a:t>
                      </a:r>
                      <a:r>
                        <a:rPr kumimoji="1" lang="en-US" altLang="ja-JP" sz="1400">
                          <a:latin typeface="+mn-ea"/>
                          <a:ea typeface="+mn-ea"/>
                          <a:cs typeface="Meiryo UI" panose="020B0604030504040204" pitchFamily="50" charset="-128"/>
                        </a:rPr>
                        <a:t>1</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altLang="ja-JP" sz="1400" b="0" i="0" u="none" strike="noStrike">
                          <a:solidFill>
                            <a:srgbClr val="000000"/>
                          </a:solidFill>
                          <a:effectLst/>
                          <a:latin typeface="Arial" panose="020B0604020202020204" pitchFamily="34" charset="0"/>
                        </a:rPr>
                        <a:t>2024</a:t>
                      </a:r>
                      <a:r>
                        <a:rPr lang="ja-JP" altLang="en-US" sz="1400" b="0" i="0" u="none" strike="noStrike">
                          <a:solidFill>
                            <a:srgbClr val="000000"/>
                          </a:solidFill>
                          <a:effectLst/>
                          <a:latin typeface="Arial" panose="020B0604020202020204" pitchFamily="34" charset="0"/>
                        </a:rPr>
                        <a:t>年</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ja-JP" altLang="en-US" sz="1400" b="0" i="0" u="none" strike="noStrike">
                          <a:solidFill>
                            <a:srgbClr val="000000"/>
                          </a:solidFill>
                          <a:effectLst/>
                          <a:latin typeface="Arial" panose="020B0604020202020204" pitchFamily="34" charset="0"/>
                        </a:rPr>
                        <a:t>購入した製品・サービスに関する排出量のうち</a:t>
                      </a:r>
                      <a:r>
                        <a:rPr lang="en-US" altLang="ja-JP" sz="1400" b="0" i="0" u="none" strike="noStrike">
                          <a:solidFill>
                            <a:srgbClr val="000000"/>
                          </a:solidFill>
                          <a:effectLst/>
                          <a:latin typeface="Arial" panose="020B0604020202020204" pitchFamily="34" charset="0"/>
                        </a:rPr>
                        <a:t>90</a:t>
                      </a:r>
                      <a:r>
                        <a:rPr lang="ja-JP" altLang="en-US" sz="1400" b="0" i="0" u="none" strike="noStrike">
                          <a:solidFill>
                            <a:srgbClr val="000000"/>
                          </a:solidFill>
                          <a:effectLst/>
                          <a:latin typeface="Arial" panose="020B0604020202020204" pitchFamily="34" charset="0"/>
                        </a:rPr>
                        <a:t>％を占めるサプライヤーに</a:t>
                      </a:r>
                      <a:r>
                        <a:rPr lang="en-US" altLang="ja-JP" sz="1400" b="0" i="0" u="none" strike="noStrike">
                          <a:solidFill>
                            <a:srgbClr val="000000"/>
                          </a:solidFill>
                          <a:effectLst/>
                          <a:latin typeface="Arial" panose="020B0604020202020204" pitchFamily="34" charset="0"/>
                        </a:rPr>
                        <a:t>SBT</a:t>
                      </a:r>
                      <a:r>
                        <a:rPr lang="ja-JP" altLang="en-US" sz="1400" b="0" i="0" u="none" strike="noStrike">
                          <a:solidFill>
                            <a:srgbClr val="000000"/>
                          </a:solidFill>
                          <a:effectLst/>
                          <a:latin typeface="Arial" panose="020B0604020202020204" pitchFamily="34" charset="0"/>
                        </a:rPr>
                        <a:t>を設定させる</a:t>
                      </a:r>
                    </a:p>
                  </a:txBody>
                  <a:tcPr marL="72000" marR="7620" marT="762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20943">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a:latin typeface="+mn-ea"/>
                          <a:ea typeface="+mn-ea"/>
                          <a:cs typeface="Meiryo UI" panose="020B0604030504040204" pitchFamily="50" charset="-128"/>
                        </a:rPr>
                        <a:t>第一三共</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ja-JP" altLang="en-US" sz="1400" b="0" i="0" u="none" strike="noStrike">
                          <a:solidFill>
                            <a:srgbClr val="000000"/>
                          </a:solidFill>
                          <a:effectLst/>
                          <a:latin typeface="Arial" panose="020B0604020202020204" pitchFamily="34" charset="0"/>
                        </a:rPr>
                        <a:t>医薬品</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a:latin typeface="+mn-ea"/>
                          <a:ea typeface="+mn-ea"/>
                          <a:cs typeface="Meiryo UI" panose="020B0604030504040204" pitchFamily="50" charset="-128"/>
                        </a:rPr>
                        <a:t>Scope3</a:t>
                      </a:r>
                    </a:p>
                    <a:p>
                      <a:pPr algn="ctr"/>
                      <a:r>
                        <a:rPr kumimoji="1" lang="ja-JP" altLang="en-US" sz="1400">
                          <a:latin typeface="+mn-ea"/>
                          <a:ea typeface="+mn-ea"/>
                          <a:cs typeface="Meiryo UI" panose="020B0604030504040204" pitchFamily="50" charset="-128"/>
                        </a:rPr>
                        <a:t>カテゴリ</a:t>
                      </a:r>
                      <a:r>
                        <a:rPr kumimoji="1" lang="en-US" altLang="ja-JP" sz="1400">
                          <a:latin typeface="+mn-ea"/>
                          <a:ea typeface="+mn-ea"/>
                          <a:cs typeface="Meiryo UI" panose="020B0604030504040204" pitchFamily="50" charset="-128"/>
                        </a:rPr>
                        <a:t>1,2,3,6</a:t>
                      </a:r>
                      <a:endParaRPr kumimoji="1" lang="ja-JP" altLang="en-US" sz="140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altLang="ja-JP" sz="1400" b="0" i="0" u="none" strike="noStrike">
                          <a:solidFill>
                            <a:srgbClr val="000000"/>
                          </a:solidFill>
                          <a:effectLst/>
                          <a:latin typeface="Arial" panose="020B0604020202020204" pitchFamily="34" charset="0"/>
                        </a:rPr>
                        <a:t>2025</a:t>
                      </a:r>
                      <a:r>
                        <a:rPr lang="ja-JP" altLang="en-US" sz="1400" b="0" i="0" u="none" strike="noStrike">
                          <a:solidFill>
                            <a:srgbClr val="000000"/>
                          </a:solidFill>
                          <a:effectLst/>
                          <a:latin typeface="Arial" panose="020B0604020202020204" pitchFamily="34" charset="0"/>
                        </a:rPr>
                        <a:t>年</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ja-JP" altLang="en-US" sz="1400" b="0" i="0" u="none" strike="noStrike">
                          <a:solidFill>
                            <a:srgbClr val="000000"/>
                          </a:solidFill>
                          <a:effectLst/>
                          <a:latin typeface="Arial" panose="020B0604020202020204" pitchFamily="34" charset="0"/>
                        </a:rPr>
                        <a:t>購入した製品・サービス、資本財、燃料及びエネルギー関連活動、出張に関する排出量のうち</a:t>
                      </a:r>
                      <a:r>
                        <a:rPr lang="en-US" altLang="ja-JP" sz="1400" b="0" i="0" u="none" strike="noStrike">
                          <a:solidFill>
                            <a:srgbClr val="000000"/>
                          </a:solidFill>
                          <a:effectLst/>
                          <a:latin typeface="Arial" panose="020B0604020202020204" pitchFamily="34" charset="0"/>
                        </a:rPr>
                        <a:t>70.6</a:t>
                      </a:r>
                      <a:r>
                        <a:rPr lang="ja-JP" altLang="en-US" sz="1400" b="0" i="0" u="none" strike="noStrike">
                          <a:solidFill>
                            <a:srgbClr val="000000"/>
                          </a:solidFill>
                          <a:effectLst/>
                          <a:latin typeface="Arial" panose="020B0604020202020204" pitchFamily="34" charset="0"/>
                        </a:rPr>
                        <a:t>％を占めるサプライヤーに</a:t>
                      </a:r>
                      <a:r>
                        <a:rPr lang="en-US" altLang="ja-JP" sz="1400" b="0" i="0" u="none" strike="noStrike">
                          <a:solidFill>
                            <a:srgbClr val="000000"/>
                          </a:solidFill>
                          <a:effectLst/>
                          <a:latin typeface="Arial" panose="020B0604020202020204" pitchFamily="34" charset="0"/>
                        </a:rPr>
                        <a:t>SBT</a:t>
                      </a:r>
                      <a:r>
                        <a:rPr lang="ja-JP" altLang="en-US" sz="1400" b="0" i="0" u="none" strike="noStrike">
                          <a:solidFill>
                            <a:srgbClr val="000000"/>
                          </a:solidFill>
                          <a:effectLst/>
                          <a:latin typeface="Arial" panose="020B0604020202020204" pitchFamily="34" charset="0"/>
                        </a:rPr>
                        <a:t>を設定させる</a:t>
                      </a:r>
                    </a:p>
                  </a:txBody>
                  <a:tcPr marL="72000" marR="7620" marT="762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64853">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a:latin typeface="+mn-ea"/>
                          <a:ea typeface="+mn-ea"/>
                          <a:cs typeface="Meiryo UI" panose="020B0604030504040204" pitchFamily="50" charset="-128"/>
                        </a:rPr>
                        <a:t>ソニー</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ja-JP" altLang="en-US" sz="1400" b="0" i="0" u="none" strike="noStrike">
                          <a:solidFill>
                            <a:srgbClr val="000000"/>
                          </a:solidFill>
                          <a:effectLst/>
                          <a:latin typeface="Arial" panose="020B0604020202020204" pitchFamily="34" charset="0"/>
                        </a:rPr>
                        <a:t>耐久消費財</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a:latin typeface="+mn-ea"/>
                          <a:ea typeface="+mn-ea"/>
                          <a:cs typeface="Meiryo UI" panose="020B0604030504040204" pitchFamily="50" charset="-128"/>
                        </a:rPr>
                        <a:t>Scope3</a:t>
                      </a:r>
                    </a:p>
                    <a:p>
                      <a:pPr algn="ctr"/>
                      <a:r>
                        <a:rPr kumimoji="1" lang="ja-JP" altLang="en-US" sz="1400">
                          <a:latin typeface="+mn-ea"/>
                          <a:ea typeface="+mn-ea"/>
                          <a:cs typeface="Meiryo UI" panose="020B0604030504040204" pitchFamily="50" charset="-128"/>
                        </a:rPr>
                        <a:t>カテゴリ</a:t>
                      </a:r>
                      <a:r>
                        <a:rPr kumimoji="1" lang="en-US" altLang="ja-JP" sz="1400">
                          <a:latin typeface="+mn-ea"/>
                          <a:ea typeface="+mn-ea"/>
                          <a:cs typeface="Meiryo UI" panose="020B0604030504040204" pitchFamily="50" charset="-128"/>
                        </a:rPr>
                        <a:t>1</a:t>
                      </a:r>
                      <a:endParaRPr kumimoji="1" lang="ja-JP" altLang="en-US" sz="140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altLang="ja-JP" sz="1400" b="0" i="0" u="none" strike="noStrike">
                          <a:solidFill>
                            <a:srgbClr val="000000"/>
                          </a:solidFill>
                          <a:effectLst/>
                          <a:latin typeface="Arial" panose="020B0604020202020204" pitchFamily="34" charset="0"/>
                        </a:rPr>
                        <a:t>2025</a:t>
                      </a:r>
                      <a:r>
                        <a:rPr lang="ja-JP" altLang="en-US" sz="1400" b="0" i="0" u="none" strike="noStrike">
                          <a:solidFill>
                            <a:srgbClr val="000000"/>
                          </a:solidFill>
                          <a:effectLst/>
                          <a:latin typeface="Arial" panose="020B0604020202020204" pitchFamily="34" charset="0"/>
                        </a:rPr>
                        <a:t>年</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ja-JP" altLang="en-US" sz="1400" b="0" i="0" u="none" strike="noStrike">
                          <a:solidFill>
                            <a:srgbClr val="000000"/>
                          </a:solidFill>
                          <a:effectLst/>
                          <a:latin typeface="Arial" panose="020B0604020202020204" pitchFamily="34" charset="0"/>
                        </a:rPr>
                        <a:t>購入した製品・サービスに関する排出量のうち</a:t>
                      </a:r>
                      <a:r>
                        <a:rPr lang="en-US" altLang="ja-JP" sz="1400" b="0" i="0" u="none" strike="noStrike">
                          <a:solidFill>
                            <a:srgbClr val="000000"/>
                          </a:solidFill>
                          <a:effectLst/>
                          <a:latin typeface="Arial" panose="020B0604020202020204" pitchFamily="34" charset="0"/>
                        </a:rPr>
                        <a:t>10</a:t>
                      </a:r>
                      <a:r>
                        <a:rPr lang="ja-JP" altLang="en-US" sz="1400" b="0" i="0" u="none" strike="noStrike">
                          <a:solidFill>
                            <a:srgbClr val="000000"/>
                          </a:solidFill>
                          <a:effectLst/>
                          <a:latin typeface="Arial" panose="020B0604020202020204" pitchFamily="34" charset="0"/>
                        </a:rPr>
                        <a:t>％を占めるサプライヤーに</a:t>
                      </a:r>
                      <a:r>
                        <a:rPr lang="en-US" altLang="ja-JP" sz="1400" b="0" i="0" u="none" strike="noStrike">
                          <a:solidFill>
                            <a:srgbClr val="000000"/>
                          </a:solidFill>
                          <a:effectLst/>
                          <a:latin typeface="Arial" panose="020B0604020202020204" pitchFamily="34" charset="0"/>
                        </a:rPr>
                        <a:t>SBT</a:t>
                      </a:r>
                      <a:r>
                        <a:rPr lang="ja-JP" altLang="en-US" sz="1400" b="0" i="0" u="none" strike="noStrike">
                          <a:solidFill>
                            <a:srgbClr val="000000"/>
                          </a:solidFill>
                          <a:effectLst/>
                          <a:latin typeface="Arial" panose="020B0604020202020204" pitchFamily="34" charset="0"/>
                        </a:rPr>
                        <a:t>を設定させる</a:t>
                      </a:r>
                    </a:p>
                  </a:txBody>
                  <a:tcPr marL="72000" marR="7620" marT="762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64853">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a:latin typeface="+mn-ea"/>
                          <a:ea typeface="+mn-ea"/>
                          <a:cs typeface="Meiryo UI" panose="020B0604030504040204" pitchFamily="50" charset="-128"/>
                        </a:rPr>
                        <a:t>ブリヂストン</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ja-JP" altLang="en-US" sz="1400" b="0" i="0" u="none" strike="noStrike">
                          <a:solidFill>
                            <a:srgbClr val="000000"/>
                          </a:solidFill>
                          <a:effectLst/>
                          <a:latin typeface="Arial" panose="020B0604020202020204" pitchFamily="34" charset="0"/>
                        </a:rPr>
                        <a:t>タイヤ</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a:latin typeface="+mn-ea"/>
                          <a:ea typeface="+mn-ea"/>
                          <a:cs typeface="Meiryo UI" panose="020B0604030504040204" pitchFamily="50" charset="-128"/>
                        </a:rPr>
                        <a:t>Scope3</a:t>
                      </a:r>
                    </a:p>
                    <a:p>
                      <a:pPr algn="ctr"/>
                      <a:r>
                        <a:rPr kumimoji="1" lang="ja-JP" altLang="en-US" sz="1400">
                          <a:latin typeface="+mn-ea"/>
                          <a:ea typeface="+mn-ea"/>
                          <a:cs typeface="Meiryo UI" panose="020B0604030504040204" pitchFamily="50" charset="-128"/>
                        </a:rPr>
                        <a:t>カテゴリ</a:t>
                      </a:r>
                      <a:r>
                        <a:rPr kumimoji="1" lang="en-US" altLang="ja-JP" sz="1400">
                          <a:latin typeface="+mn-ea"/>
                          <a:ea typeface="+mn-ea"/>
                          <a:cs typeface="Meiryo UI" panose="020B0604030504040204" pitchFamily="50" charset="-128"/>
                        </a:rPr>
                        <a:t>1</a:t>
                      </a:r>
                      <a:endParaRPr kumimoji="1" lang="ja-JP" altLang="en-US" sz="140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altLang="ja-JP" sz="1400" b="0" i="0" u="none" strike="noStrike">
                          <a:solidFill>
                            <a:srgbClr val="000000"/>
                          </a:solidFill>
                          <a:effectLst/>
                          <a:latin typeface="Arial" panose="020B0604020202020204" pitchFamily="34" charset="0"/>
                        </a:rPr>
                        <a:t>2026</a:t>
                      </a:r>
                      <a:r>
                        <a:rPr lang="ja-JP" altLang="en-US" sz="1400" b="0" i="0" u="none" strike="noStrike">
                          <a:solidFill>
                            <a:srgbClr val="000000"/>
                          </a:solidFill>
                          <a:effectLst/>
                          <a:latin typeface="Arial" panose="020B0604020202020204" pitchFamily="34" charset="0"/>
                        </a:rPr>
                        <a:t>年</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ja-JP" altLang="en-US" sz="1400" b="0" i="0" u="none" strike="noStrike">
                          <a:solidFill>
                            <a:srgbClr val="000000"/>
                          </a:solidFill>
                          <a:effectLst/>
                          <a:latin typeface="Arial" panose="020B0604020202020204" pitchFamily="34" charset="0"/>
                        </a:rPr>
                        <a:t>購入した製品・サービスに関する排出量のうち</a:t>
                      </a:r>
                      <a:r>
                        <a:rPr lang="en-US" altLang="ja-JP" sz="1400" b="0" i="0" u="none" strike="noStrike">
                          <a:solidFill>
                            <a:srgbClr val="000000"/>
                          </a:solidFill>
                          <a:effectLst/>
                          <a:latin typeface="Arial" panose="020B0604020202020204" pitchFamily="34" charset="0"/>
                        </a:rPr>
                        <a:t>92</a:t>
                      </a:r>
                      <a:r>
                        <a:rPr lang="ja-JP" altLang="en-US" sz="1400" b="0" i="0" u="none" strike="noStrike">
                          <a:solidFill>
                            <a:srgbClr val="000000"/>
                          </a:solidFill>
                          <a:effectLst/>
                          <a:latin typeface="Arial" panose="020B0604020202020204" pitchFamily="34" charset="0"/>
                        </a:rPr>
                        <a:t>％を占めるサプライヤーに</a:t>
                      </a:r>
                      <a:r>
                        <a:rPr lang="en-US" altLang="ja-JP" sz="1400" b="0" i="0" u="none" strike="noStrike">
                          <a:solidFill>
                            <a:srgbClr val="000000"/>
                          </a:solidFill>
                          <a:effectLst/>
                          <a:latin typeface="Arial" panose="020B0604020202020204" pitchFamily="34" charset="0"/>
                        </a:rPr>
                        <a:t>SBT</a:t>
                      </a:r>
                      <a:r>
                        <a:rPr lang="ja-JP" altLang="en-US" sz="1400" b="0" i="0" u="none" strike="noStrike">
                          <a:solidFill>
                            <a:srgbClr val="000000"/>
                          </a:solidFill>
                          <a:effectLst/>
                          <a:latin typeface="Arial" panose="020B0604020202020204" pitchFamily="34" charset="0"/>
                        </a:rPr>
                        <a:t>を設定させる</a:t>
                      </a:r>
                    </a:p>
                  </a:txBody>
                  <a:tcPr marL="72000" marR="7620" marT="762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94770318"/>
                  </a:ext>
                </a:extLst>
              </a:tr>
              <a:tr h="364853">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a:latin typeface="+mn-ea"/>
                          <a:ea typeface="+mn-ea"/>
                          <a:cs typeface="Meiryo UI" panose="020B0604030504040204" pitchFamily="50" charset="-128"/>
                        </a:rPr>
                        <a:t>大和ハウス工業</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ja-JP" altLang="en-US" sz="1400" b="0" i="0" u="none" strike="noStrike">
                          <a:solidFill>
                            <a:srgbClr val="000000"/>
                          </a:solidFill>
                          <a:effectLst/>
                          <a:latin typeface="Arial" panose="020B0604020202020204" pitchFamily="34" charset="0"/>
                        </a:rPr>
                        <a:t>不動産</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a:latin typeface="+mn-ea"/>
                          <a:ea typeface="+mn-ea"/>
                          <a:cs typeface="Meiryo UI" panose="020B0604030504040204" pitchFamily="50" charset="-128"/>
                        </a:rPr>
                        <a:t>Scope3</a:t>
                      </a:r>
                    </a:p>
                    <a:p>
                      <a:pPr algn="ctr"/>
                      <a:r>
                        <a:rPr kumimoji="1" lang="ja-JP" altLang="en-US" sz="1400">
                          <a:latin typeface="+mn-ea"/>
                          <a:ea typeface="+mn-ea"/>
                          <a:cs typeface="Meiryo UI" panose="020B0604030504040204" pitchFamily="50" charset="-128"/>
                        </a:rPr>
                        <a:t>カテゴリ</a:t>
                      </a:r>
                      <a:r>
                        <a:rPr kumimoji="1" lang="en-US" altLang="ja-JP" sz="1400">
                          <a:latin typeface="+mn-ea"/>
                          <a:ea typeface="+mn-ea"/>
                          <a:cs typeface="Meiryo UI" panose="020B0604030504040204" pitchFamily="50" charset="-128"/>
                        </a:rPr>
                        <a:t>1</a:t>
                      </a:r>
                      <a:endParaRPr kumimoji="1" lang="ja-JP" altLang="en-US" sz="140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altLang="ja-JP" sz="1400" b="0" i="0" u="none" strike="noStrike">
                          <a:solidFill>
                            <a:srgbClr val="000000"/>
                          </a:solidFill>
                          <a:effectLst/>
                          <a:latin typeface="Arial" panose="020B0604020202020204" pitchFamily="34" charset="0"/>
                        </a:rPr>
                        <a:t>2026</a:t>
                      </a:r>
                      <a:r>
                        <a:rPr lang="ja-JP" altLang="en-US" sz="1400" b="0" i="0" u="none" strike="noStrike">
                          <a:solidFill>
                            <a:srgbClr val="000000"/>
                          </a:solidFill>
                          <a:effectLst/>
                          <a:latin typeface="Arial" panose="020B0604020202020204" pitchFamily="34" charset="0"/>
                        </a:rPr>
                        <a:t>年</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ja-JP" altLang="en-US" sz="1400" b="0" i="0" u="none" strike="noStrike">
                          <a:solidFill>
                            <a:srgbClr val="000000"/>
                          </a:solidFill>
                          <a:effectLst/>
                          <a:latin typeface="Arial" panose="020B0604020202020204" pitchFamily="34" charset="0"/>
                        </a:rPr>
                        <a:t>購入した製品・サービスに関する支出額のうち</a:t>
                      </a:r>
                      <a:r>
                        <a:rPr lang="en-US" altLang="ja-JP" sz="1400" b="0" i="0" u="none" strike="noStrike">
                          <a:solidFill>
                            <a:srgbClr val="000000"/>
                          </a:solidFill>
                          <a:effectLst/>
                          <a:latin typeface="Arial" panose="020B0604020202020204" pitchFamily="34" charset="0"/>
                        </a:rPr>
                        <a:t>90</a:t>
                      </a:r>
                      <a:r>
                        <a:rPr lang="ja-JP" altLang="en-US" sz="1400" b="0" i="0" u="none" strike="noStrike">
                          <a:solidFill>
                            <a:srgbClr val="000000"/>
                          </a:solidFill>
                          <a:effectLst/>
                          <a:latin typeface="Arial" panose="020B0604020202020204" pitchFamily="34" charset="0"/>
                        </a:rPr>
                        <a:t>％を占めるサプライヤーに</a:t>
                      </a:r>
                      <a:r>
                        <a:rPr lang="en-US" altLang="ja-JP" sz="1400" b="0" i="0" u="none" strike="noStrike">
                          <a:solidFill>
                            <a:srgbClr val="000000"/>
                          </a:solidFill>
                          <a:effectLst/>
                          <a:latin typeface="Arial" panose="020B0604020202020204" pitchFamily="34" charset="0"/>
                        </a:rPr>
                        <a:t>SBT</a:t>
                      </a:r>
                      <a:r>
                        <a:rPr lang="ja-JP" altLang="en-US" sz="1400" b="0" i="0" u="none" strike="noStrike">
                          <a:solidFill>
                            <a:srgbClr val="000000"/>
                          </a:solidFill>
                          <a:effectLst/>
                          <a:latin typeface="Arial" panose="020B0604020202020204" pitchFamily="34" charset="0"/>
                        </a:rPr>
                        <a:t>を設定させる</a:t>
                      </a:r>
                    </a:p>
                  </a:txBody>
                  <a:tcPr marL="72000" marR="7620" marT="762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468716"/>
                  </a:ext>
                </a:extLst>
              </a:tr>
            </a:tbl>
          </a:graphicData>
        </a:graphic>
      </p:graphicFrame>
      <p:sp>
        <p:nvSpPr>
          <p:cNvPr id="11" name="テキスト ボックス 10">
            <a:extLst>
              <a:ext uri="{FF2B5EF4-FFF2-40B4-BE49-F238E27FC236}">
                <a16:creationId xmlns:a16="http://schemas.microsoft.com/office/drawing/2014/main" id="{969CA0C4-0C61-F373-674D-08AAEDF84B64}"/>
              </a:ext>
            </a:extLst>
          </p:cNvPr>
          <p:cNvSpPr txBox="1">
            <a:spLocks noChangeArrowheads="1"/>
          </p:cNvSpPr>
          <p:nvPr/>
        </p:nvSpPr>
        <p:spPr bwMode="auto">
          <a:xfrm>
            <a:off x="171863" y="7091421"/>
            <a:ext cx="9872250" cy="458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marR="0" lvl="0" indent="0" algn="l" defTabSz="844083" rtl="0" eaLnBrk="1" fontAlgn="base" latinLnBrk="0" hangingPunct="1">
              <a:lnSpc>
                <a:spcPct val="120000"/>
              </a:lnSpc>
              <a:spcBef>
                <a:spcPct val="0"/>
              </a:spcBef>
              <a:spcAft>
                <a:spcPct val="7000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Meiryo UI"/>
                <a:ea typeface="Meiryo UI"/>
                <a:cs typeface="Meiryo UI" pitchFamily="50" charset="-128"/>
              </a:rPr>
              <a:t>※ SBTi</a:t>
            </a:r>
            <a:r>
              <a:rPr kumimoji="1" lang="ja-JP" altLang="en-US" sz="1000" b="0" i="0" u="none" strike="noStrike" kern="1200" cap="none" spc="0" normalizeH="0" baseline="0" noProof="0" dirty="0">
                <a:ln>
                  <a:noFill/>
                </a:ln>
                <a:solidFill>
                  <a:srgbClr val="000000"/>
                </a:solidFill>
                <a:effectLst/>
                <a:uLnTx/>
                <a:uFillTx/>
                <a:latin typeface="Meiryo UI"/>
                <a:ea typeface="Meiryo UI"/>
                <a:cs typeface="Meiryo UI" pitchFamily="50" charset="-128"/>
              </a:rPr>
              <a:t>設定のセクター</a:t>
            </a:r>
            <a:br>
              <a:rPr kumimoji="1" lang="en-US" altLang="ja-JP" sz="1000" b="0" i="0" u="none" strike="noStrike" kern="1200" cap="none" spc="0" normalizeH="0" baseline="0" noProof="0" dirty="0">
                <a:ln>
                  <a:noFill/>
                </a:ln>
                <a:solidFill>
                  <a:srgbClr val="000000"/>
                </a:solidFill>
                <a:effectLst/>
                <a:uLnTx/>
                <a:uFillTx/>
                <a:latin typeface="Meiryo UI"/>
                <a:ea typeface="Meiryo UI"/>
                <a:cs typeface="Meiryo UI" pitchFamily="50" charset="-128"/>
              </a:rPr>
            </a:br>
            <a:r>
              <a:rPr kumimoji="1" lang="en-US" altLang="ja-JP" sz="1000" b="0" i="0" u="none" strike="noStrike" kern="1200" cap="none" spc="0" normalizeH="0" baseline="0" noProof="0" dirty="0">
                <a:ln>
                  <a:noFill/>
                </a:ln>
                <a:solidFill>
                  <a:srgbClr val="000000"/>
                </a:solidFill>
                <a:effectLst/>
                <a:uLnTx/>
                <a:uFillTx/>
                <a:latin typeface="Meiryo UI"/>
                <a:ea typeface="Meiryo UI"/>
                <a:cs typeface="Meiryo UI" pitchFamily="50" charset="-128"/>
              </a:rPr>
              <a:t>[</a:t>
            </a:r>
            <a:r>
              <a:rPr kumimoji="1" lang="ja-JP" altLang="en-US" sz="1000" b="0" i="0" u="none" strike="noStrike" kern="1200" cap="none" spc="0" normalizeH="0" baseline="0" noProof="0" dirty="0">
                <a:ln>
                  <a:noFill/>
                </a:ln>
                <a:solidFill>
                  <a:srgbClr val="000000"/>
                </a:solidFill>
                <a:effectLst/>
                <a:uLnTx/>
                <a:uFillTx/>
                <a:latin typeface="Meiryo UI"/>
                <a:ea typeface="Meiryo UI"/>
                <a:cs typeface="Meiryo UI" pitchFamily="50" charset="-128"/>
              </a:rPr>
              <a:t>出所</a:t>
            </a:r>
            <a:r>
              <a:rPr kumimoji="1" lang="en-US" altLang="ja-JP" sz="1000" b="0" i="0" u="none" strike="noStrike" kern="1200" cap="none" spc="0" normalizeH="0" baseline="0" noProof="0" dirty="0">
                <a:ln>
                  <a:noFill/>
                </a:ln>
                <a:solidFill>
                  <a:srgbClr val="000000"/>
                </a:solidFill>
                <a:effectLst/>
                <a:uLnTx/>
                <a:uFillTx/>
                <a:latin typeface="Meiryo UI"/>
                <a:ea typeface="Meiryo UI"/>
                <a:cs typeface="Meiryo UI" pitchFamily="50" charset="-128"/>
              </a:rPr>
              <a:t>] Science Based Targets</a:t>
            </a:r>
            <a:r>
              <a:rPr kumimoji="1" lang="ja-JP" altLang="en-US" sz="1000" b="0" i="0" u="none" strike="noStrike" kern="1200" cap="none" spc="0" normalizeH="0" baseline="0" noProof="0" dirty="0">
                <a:ln>
                  <a:noFill/>
                </a:ln>
                <a:solidFill>
                  <a:srgbClr val="000000"/>
                </a:solidFill>
                <a:effectLst/>
                <a:uLnTx/>
                <a:uFillTx/>
                <a:latin typeface="Meiryo UI"/>
                <a:ea typeface="Meiryo UI"/>
                <a:cs typeface="Meiryo UI" pitchFamily="50" charset="-128"/>
              </a:rPr>
              <a:t>ホームページ　</a:t>
            </a:r>
            <a:r>
              <a:rPr kumimoji="1" lang="en-US" altLang="ja-JP" sz="1000" b="0" i="0" u="none" strike="noStrike" kern="1200" cap="none" spc="0" normalizeH="0" baseline="0" noProof="0" dirty="0">
                <a:ln>
                  <a:noFill/>
                </a:ln>
                <a:solidFill>
                  <a:srgbClr val="000000"/>
                </a:solidFill>
                <a:effectLst/>
                <a:uLnTx/>
                <a:uFillTx/>
                <a:latin typeface="Meiryo UI"/>
                <a:ea typeface="Meiryo UI"/>
                <a:cs typeface="Meiryo UI" pitchFamily="50" charset="-128"/>
              </a:rPr>
              <a:t>Companies</a:t>
            </a:r>
            <a:r>
              <a:rPr kumimoji="1" lang="ja-JP" altLang="en-US" sz="1000" b="0" i="0" u="none" strike="noStrike" kern="1200" cap="none" spc="0" normalizeH="0" baseline="0" noProof="0" dirty="0">
                <a:ln>
                  <a:noFill/>
                </a:ln>
                <a:solidFill>
                  <a:srgbClr val="000000"/>
                </a:solidFill>
                <a:effectLst/>
                <a:uLnTx/>
                <a:uFillTx/>
                <a:latin typeface="Meiryo UI"/>
                <a:ea typeface="Meiryo UI"/>
                <a:cs typeface="Meiryo UI" pitchFamily="50" charset="-128"/>
              </a:rPr>
              <a:t> </a:t>
            </a:r>
            <a:r>
              <a:rPr kumimoji="1" lang="en-US" altLang="ja-JP" sz="1000" b="0" i="0" u="none" strike="noStrike" kern="1200" cap="none" spc="0" normalizeH="0" baseline="0" noProof="0" dirty="0">
                <a:ln>
                  <a:noFill/>
                </a:ln>
                <a:solidFill>
                  <a:srgbClr val="000000"/>
                </a:solidFill>
                <a:effectLst/>
                <a:uLnTx/>
                <a:uFillTx/>
                <a:latin typeface="Meiryo UI"/>
                <a:ea typeface="Meiryo UI"/>
                <a:cs typeface="Meiryo UI" pitchFamily="50" charset="-128"/>
              </a:rPr>
              <a:t>Take</a:t>
            </a:r>
            <a:r>
              <a:rPr kumimoji="1" lang="ja-JP" altLang="en-US" sz="1000" b="0" i="0" u="none" strike="noStrike" kern="1200" cap="none" spc="0" normalizeH="0" baseline="0" noProof="0" dirty="0">
                <a:ln>
                  <a:noFill/>
                </a:ln>
                <a:solidFill>
                  <a:srgbClr val="000000"/>
                </a:solidFill>
                <a:effectLst/>
                <a:uLnTx/>
                <a:uFillTx/>
                <a:latin typeface="Meiryo UI"/>
                <a:ea typeface="Meiryo UI"/>
                <a:cs typeface="Meiryo UI" pitchFamily="50" charset="-128"/>
              </a:rPr>
              <a:t> </a:t>
            </a:r>
            <a:r>
              <a:rPr kumimoji="1" lang="en-US" altLang="ja-JP" sz="1000" b="0" i="0" u="none" strike="noStrike" kern="1200" cap="none" spc="0" normalizeH="0" baseline="0" noProof="0" dirty="0">
                <a:ln>
                  <a:noFill/>
                </a:ln>
                <a:solidFill>
                  <a:srgbClr val="000000"/>
                </a:solidFill>
                <a:effectLst/>
                <a:uLnTx/>
                <a:uFillTx/>
                <a:latin typeface="Meiryo UI"/>
                <a:ea typeface="Meiryo UI"/>
                <a:cs typeface="Meiryo UI" pitchFamily="50" charset="-128"/>
              </a:rPr>
              <a:t>Action</a:t>
            </a:r>
            <a:r>
              <a:rPr kumimoji="1" lang="ja-JP" altLang="en-US" sz="1000" b="0" i="0" u="none" strike="noStrike" kern="1200" cap="none" spc="0" normalizeH="0" baseline="0" noProof="0" dirty="0">
                <a:ln>
                  <a:noFill/>
                </a:ln>
                <a:solidFill>
                  <a:srgbClr val="000000"/>
                </a:solidFill>
                <a:effectLst/>
                <a:uLnTx/>
                <a:uFillTx/>
                <a:latin typeface="Meiryo UI"/>
                <a:ea typeface="Meiryo UI"/>
                <a:cs typeface="Meiryo UI" pitchFamily="50" charset="-128"/>
              </a:rPr>
              <a:t>　（</a:t>
            </a:r>
            <a:r>
              <a:rPr kumimoji="1" lang="en-US" altLang="ja-JP" sz="1000" b="0" i="0" u="none" strike="noStrike" kern="1200" cap="none" spc="0" normalizeH="0" baseline="0" noProof="0" dirty="0">
                <a:ln>
                  <a:noFill/>
                </a:ln>
                <a:solidFill>
                  <a:srgbClr val="000000"/>
                </a:solidFill>
                <a:effectLst/>
                <a:uLnTx/>
                <a:uFillTx/>
                <a:latin typeface="Meiryo UI"/>
                <a:ea typeface="Meiryo UI"/>
                <a:cs typeface="Meiryo UI" pitchFamily="50" charset="-128"/>
              </a:rPr>
              <a:t>http://sciencebasedtargets.org/companies-taking-action/</a:t>
            </a:r>
            <a:r>
              <a:rPr kumimoji="1" lang="ja-JP" altLang="en-US" sz="1000" b="0" i="0" u="none" strike="noStrike" kern="1200" cap="none" spc="0" normalizeH="0" baseline="0" noProof="0" dirty="0">
                <a:ln>
                  <a:noFill/>
                </a:ln>
                <a:solidFill>
                  <a:srgbClr val="000000"/>
                </a:solidFill>
                <a:effectLst/>
                <a:uLnTx/>
                <a:uFillTx/>
                <a:latin typeface="Meiryo UI"/>
                <a:ea typeface="Meiryo UI"/>
                <a:cs typeface="Meiryo UI" pitchFamily="50" charset="-128"/>
              </a:rPr>
              <a:t>）より作成</a:t>
            </a:r>
          </a:p>
        </p:txBody>
      </p:sp>
      <p:sp>
        <p:nvSpPr>
          <p:cNvPr id="13" name="コンテンツ プレースホルダー 2">
            <a:extLst>
              <a:ext uri="{FF2B5EF4-FFF2-40B4-BE49-F238E27FC236}">
                <a16:creationId xmlns:a16="http://schemas.microsoft.com/office/drawing/2014/main" id="{83A14EC7-F5F6-73D9-66CC-52FF0EEB3C77}"/>
              </a:ext>
            </a:extLst>
          </p:cNvPr>
          <p:cNvSpPr>
            <a:spLocks noGrp="1"/>
          </p:cNvSpPr>
          <p:nvPr>
            <p:ph sz="quarter" idx="12"/>
          </p:nvPr>
        </p:nvSpPr>
        <p:spPr>
          <a:xfrm>
            <a:off x="161925" y="1164185"/>
            <a:ext cx="10368000" cy="1327438"/>
          </a:xfrm>
        </p:spPr>
        <p:txBody>
          <a:bodyPr/>
          <a:lstStyle/>
          <a:p>
            <a:r>
              <a:rPr lang="en-US" altLang="ja-JP"/>
              <a:t>SBT</a:t>
            </a:r>
            <a:r>
              <a:rPr lang="ja-JP" altLang="en-US"/>
              <a:t>認定企業は</a:t>
            </a:r>
            <a:r>
              <a:rPr lang="en-US" altLang="ja-JP"/>
              <a:t>Scope3</a:t>
            </a:r>
            <a:r>
              <a:rPr lang="ja-JP" altLang="en-US"/>
              <a:t>の削減目標も設定する必要があり、中には、その目標としてサプライヤーに</a:t>
            </a:r>
            <a:r>
              <a:rPr lang="en-US" altLang="ja-JP"/>
              <a:t>SBT</a:t>
            </a:r>
            <a:r>
              <a:rPr lang="ja-JP" altLang="en-US"/>
              <a:t>目標を設定させることを掲げる</a:t>
            </a:r>
            <a:r>
              <a:rPr lang="en-US" altLang="ja-JP"/>
              <a:t>SBT</a:t>
            </a:r>
            <a:r>
              <a:rPr lang="ja-JP" altLang="en-US"/>
              <a:t>認定企業も存在する。</a:t>
            </a:r>
            <a:endParaRPr lang="en-US" altLang="ja-JP"/>
          </a:p>
          <a:p>
            <a:r>
              <a:rPr lang="en-US" altLang="ja-JP"/>
              <a:t>SBT</a:t>
            </a:r>
            <a:r>
              <a:rPr lang="ja-JP" altLang="en-US"/>
              <a:t>認定を取得すれば、これらの顧客からの要望に対応できる。</a:t>
            </a:r>
            <a:endParaRPr lang="en-US" altLang="ja-JP"/>
          </a:p>
        </p:txBody>
      </p:sp>
      <p:sp>
        <p:nvSpPr>
          <p:cNvPr id="2" name="テキスト ボックス 1">
            <a:extLst>
              <a:ext uri="{FF2B5EF4-FFF2-40B4-BE49-F238E27FC236}">
                <a16:creationId xmlns:a16="http://schemas.microsoft.com/office/drawing/2014/main" id="{8B45D911-A8F5-1889-7681-190A0D2DEB47}"/>
              </a:ext>
            </a:extLst>
          </p:cNvPr>
          <p:cNvSpPr txBox="1"/>
          <p:nvPr/>
        </p:nvSpPr>
        <p:spPr>
          <a:xfrm>
            <a:off x="171863" y="2610891"/>
            <a:ext cx="81372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a:ln>
                  <a:noFill/>
                </a:ln>
                <a:solidFill>
                  <a:prstClr val="black"/>
                </a:solidFill>
                <a:effectLst/>
                <a:uLnTx/>
                <a:uFillTx/>
                <a:latin typeface="Meiryo UI"/>
                <a:ea typeface="Meiryo UI"/>
                <a:cs typeface="+mn-cs"/>
              </a:rPr>
              <a:t>Scope3</a:t>
            </a:r>
            <a:r>
              <a:rPr kumimoji="1" lang="ja-JP" altLang="en-US" sz="1600" b="0" i="0" u="none" strike="noStrike" kern="1200" cap="none" spc="0" normalizeH="0" baseline="0" noProof="0">
                <a:ln>
                  <a:noFill/>
                </a:ln>
                <a:solidFill>
                  <a:prstClr val="black"/>
                </a:solidFill>
                <a:effectLst/>
                <a:uLnTx/>
                <a:uFillTx/>
                <a:latin typeface="Meiryo UI"/>
                <a:ea typeface="Meiryo UI"/>
                <a:cs typeface="+mn-cs"/>
              </a:rPr>
              <a:t>の削減目標として、サプライヤーへの</a:t>
            </a:r>
            <a:r>
              <a:rPr kumimoji="1" lang="en-US" altLang="ja-JP" sz="1600" b="0" i="0" u="none" strike="noStrike" kern="1200" cap="none" spc="0" normalizeH="0" baseline="0" noProof="0">
                <a:ln>
                  <a:noFill/>
                </a:ln>
                <a:solidFill>
                  <a:prstClr val="black"/>
                </a:solidFill>
                <a:effectLst/>
                <a:uLnTx/>
                <a:uFillTx/>
                <a:latin typeface="Meiryo UI"/>
                <a:ea typeface="Meiryo UI"/>
                <a:cs typeface="+mn-cs"/>
              </a:rPr>
              <a:t>SBT</a:t>
            </a:r>
            <a:r>
              <a:rPr kumimoji="1" lang="ja-JP" altLang="en-US" sz="1600" b="0" i="0" u="none" strike="noStrike" kern="1200" cap="none" spc="0" normalizeH="0" baseline="0" noProof="0">
                <a:ln>
                  <a:noFill/>
                </a:ln>
                <a:solidFill>
                  <a:prstClr val="black"/>
                </a:solidFill>
                <a:effectLst/>
                <a:uLnTx/>
                <a:uFillTx/>
                <a:latin typeface="Meiryo UI"/>
                <a:ea typeface="Meiryo UI"/>
                <a:cs typeface="+mn-cs"/>
              </a:rPr>
              <a:t>目標設定を掲げる</a:t>
            </a:r>
            <a:r>
              <a:rPr kumimoji="1" lang="en-US" altLang="ja-JP" sz="1600" b="0" i="0" u="none" strike="noStrike" kern="1200" cap="none" spc="0" normalizeH="0" baseline="0" noProof="0">
                <a:ln>
                  <a:noFill/>
                </a:ln>
                <a:solidFill>
                  <a:prstClr val="black"/>
                </a:solidFill>
                <a:effectLst/>
                <a:uLnTx/>
                <a:uFillTx/>
                <a:latin typeface="Meiryo UI"/>
                <a:ea typeface="Meiryo UI"/>
                <a:cs typeface="+mn-cs"/>
              </a:rPr>
              <a:t>SBT</a:t>
            </a:r>
            <a:r>
              <a:rPr kumimoji="1" lang="ja-JP" altLang="en-US" sz="1600" b="0" i="0" u="none" strike="noStrike" kern="1200" cap="none" spc="0" normalizeH="0" baseline="0" noProof="0">
                <a:ln>
                  <a:noFill/>
                </a:ln>
                <a:solidFill>
                  <a:prstClr val="black"/>
                </a:solidFill>
                <a:effectLst/>
                <a:uLnTx/>
                <a:uFillTx/>
                <a:latin typeface="Meiryo UI"/>
                <a:ea typeface="Meiryo UI"/>
                <a:cs typeface="+mn-cs"/>
              </a:rPr>
              <a:t>認定企業一覧（</a:t>
            </a:r>
            <a:r>
              <a:rPr kumimoji="1" lang="en-US" altLang="ja-JP" sz="1600" b="0" i="0" u="none" strike="noStrike" kern="1200" cap="none" spc="0" normalizeH="0" baseline="0" noProof="0">
                <a:ln>
                  <a:noFill/>
                </a:ln>
                <a:solidFill>
                  <a:prstClr val="black"/>
                </a:solidFill>
                <a:effectLst/>
                <a:uLnTx/>
                <a:uFillTx/>
                <a:latin typeface="Meiryo UI"/>
                <a:ea typeface="Meiryo UI"/>
                <a:cs typeface="+mn-cs"/>
              </a:rPr>
              <a:t>1/6</a:t>
            </a:r>
            <a:r>
              <a:rPr kumimoji="1" lang="ja-JP" altLang="en-US" sz="1600" b="0" i="0" u="none" strike="noStrike" kern="1200" cap="none" spc="0" normalizeH="0" baseline="0" noProof="0">
                <a:ln>
                  <a:noFill/>
                </a:ln>
                <a:solidFill>
                  <a:prstClr val="black"/>
                </a:solidFill>
                <a:effectLst/>
                <a:uLnTx/>
                <a:uFillTx/>
                <a:latin typeface="Meiryo UI"/>
                <a:ea typeface="Meiryo UI"/>
                <a:cs typeface="+mn-cs"/>
              </a:rPr>
              <a:t>）</a:t>
            </a:r>
          </a:p>
        </p:txBody>
      </p:sp>
    </p:spTree>
    <p:extLst>
      <p:ext uri="{BB962C8B-B14F-4D97-AF65-F5344CB8AC3E}">
        <p14:creationId xmlns:p14="http://schemas.microsoft.com/office/powerpoint/2010/main" val="1062822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D818D-1B14-2482-8B78-AB43DB75DC27}"/>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D2035E8-9497-FB3B-9EA7-ABFD256236C2}"/>
              </a:ext>
            </a:extLst>
          </p:cNvPr>
          <p:cNvGraphicFramePr>
            <a:graphicFrameLocks noChangeAspect="1"/>
          </p:cNvGraphicFramePr>
          <p:nvPr>
            <p:custDataLst>
              <p:tags r:id="rId1"/>
            </p:custDataLst>
            <p:extLst>
              <p:ext uri="{D42A27DB-BD31-4B8C-83A1-F6EECF244321}">
                <p14:modId xmlns:p14="http://schemas.microsoft.com/office/powerpoint/2010/main" val="3900954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98" imgH="499" progId="TCLayout.ActiveDocument.1">
                  <p:embed/>
                </p:oleObj>
              </mc:Choice>
              <mc:Fallback>
                <p:oleObj name="think-cellスライド" r:id="rId3" imgW="498" imgH="499" progId="TCLayout.ActiveDocument.1">
                  <p:embed/>
                  <p:pic>
                    <p:nvPicPr>
                      <p:cNvPr id="8" name="think-cell data - do not delete" hidden="1">
                        <a:extLst>
                          <a:ext uri="{FF2B5EF4-FFF2-40B4-BE49-F238E27FC236}">
                            <a16:creationId xmlns:a16="http://schemas.microsoft.com/office/drawing/2014/main" id="{4D2035E8-9497-FB3B-9EA7-ABFD256236C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a:extLst>
              <a:ext uri="{FF2B5EF4-FFF2-40B4-BE49-F238E27FC236}">
                <a16:creationId xmlns:a16="http://schemas.microsoft.com/office/drawing/2014/main" id="{03E55C23-FEEC-8AD6-6AB0-4C7B68568BF0}"/>
              </a:ext>
            </a:extLst>
          </p:cNvPr>
          <p:cNvSpPr>
            <a:spLocks noGrp="1"/>
          </p:cNvSpPr>
          <p:nvPr>
            <p:ph type="title"/>
          </p:nvPr>
        </p:nvSpPr>
        <p:spPr/>
        <p:txBody>
          <a:bodyPr vert="horz"/>
          <a:lstStyle/>
          <a:p>
            <a:r>
              <a:rPr kumimoji="1" lang="ja-JP" altLang="en-US" sz="2300"/>
              <a:t>サプライヤーへの目標設定を求める</a:t>
            </a:r>
            <a:r>
              <a:rPr kumimoji="1" lang="en-US" altLang="ja-JP" sz="2300"/>
              <a:t>SBT</a:t>
            </a:r>
            <a:r>
              <a:rPr kumimoji="1" lang="ja-JP" altLang="en-US" sz="2300"/>
              <a:t>認定企業も</a:t>
            </a:r>
            <a:r>
              <a:rPr lang="ja-JP" altLang="en-US" sz="2300"/>
              <a:t>いる </a:t>
            </a:r>
            <a:r>
              <a:rPr lang="en-US" altLang="ja-JP" sz="2300"/>
              <a:t>2/6</a:t>
            </a:r>
            <a:endParaRPr kumimoji="1" lang="ja-JP" altLang="en-US" sz="2300"/>
          </a:p>
        </p:txBody>
      </p:sp>
      <p:sp>
        <p:nvSpPr>
          <p:cNvPr id="4" name="コンテンツ プレースホルダー 3">
            <a:extLst>
              <a:ext uri="{FF2B5EF4-FFF2-40B4-BE49-F238E27FC236}">
                <a16:creationId xmlns:a16="http://schemas.microsoft.com/office/drawing/2014/main" id="{E8D6274A-C505-9B98-40D6-A40A1DCAC2A2}"/>
              </a:ext>
            </a:extLst>
          </p:cNvPr>
          <p:cNvSpPr>
            <a:spLocks noGrp="1"/>
          </p:cNvSpPr>
          <p:nvPr>
            <p:ph sz="quarter" idx="11"/>
          </p:nvPr>
        </p:nvSpPr>
        <p:spPr/>
        <p:txBody>
          <a:bodyPr/>
          <a:lstStyle/>
          <a:p>
            <a:r>
              <a:rPr lang="en-US" altLang="ja-JP"/>
              <a:t>SBT</a:t>
            </a:r>
            <a:r>
              <a:rPr kumimoji="1" lang="ja-JP" altLang="en-US"/>
              <a:t>に取り組むメリット</a:t>
            </a:r>
            <a:r>
              <a:rPr lang="ja-JP" altLang="en-US"/>
              <a:t>②</a:t>
            </a:r>
            <a:r>
              <a:rPr kumimoji="1" lang="ja-JP" altLang="en-US"/>
              <a:t>対顧客</a:t>
            </a:r>
          </a:p>
        </p:txBody>
      </p:sp>
      <p:sp>
        <p:nvSpPr>
          <p:cNvPr id="7" name="テキスト ボックス 6">
            <a:extLst>
              <a:ext uri="{FF2B5EF4-FFF2-40B4-BE49-F238E27FC236}">
                <a16:creationId xmlns:a16="http://schemas.microsoft.com/office/drawing/2014/main" id="{1403ED8F-B5A7-FC16-8E10-13B6C735335A}"/>
              </a:ext>
            </a:extLst>
          </p:cNvPr>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zh-TW"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zh-TW" altLang="en-US"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zh-TW"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11</a:t>
            </a:r>
            <a:r>
              <a:rPr kumimoji="1" lang="zh-TW" altLang="en-US"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zh-TW"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zh-TW" altLang="en-US"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日現在</a:t>
            </a:r>
            <a:endParaRPr kumimoji="1" lang="ja-JP" altLang="en-US"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a:extLst>
              <a:ext uri="{FF2B5EF4-FFF2-40B4-BE49-F238E27FC236}">
                <a16:creationId xmlns:a16="http://schemas.microsoft.com/office/drawing/2014/main" id="{7B9E61A8-2489-6E51-C097-8B0048ED60A4}"/>
              </a:ext>
            </a:extLst>
          </p:cNvPr>
          <p:cNvGraphicFramePr>
            <a:graphicFrameLocks noGrp="1"/>
          </p:cNvGraphicFramePr>
          <p:nvPr/>
        </p:nvGraphicFramePr>
        <p:xfrm>
          <a:off x="485905" y="2973463"/>
          <a:ext cx="10044019" cy="4100640"/>
        </p:xfrm>
        <a:graphic>
          <a:graphicData uri="http://schemas.openxmlformats.org/drawingml/2006/table">
            <a:tbl>
              <a:tblPr firstRow="1" bandRow="1"/>
              <a:tblGrid>
                <a:gridCol w="1516078">
                  <a:extLst>
                    <a:ext uri="{9D8B030D-6E8A-4147-A177-3AD203B41FA5}">
                      <a16:colId xmlns:a16="http://schemas.microsoft.com/office/drawing/2014/main" val="20001"/>
                    </a:ext>
                  </a:extLst>
                </a:gridCol>
                <a:gridCol w="1137059">
                  <a:extLst>
                    <a:ext uri="{9D8B030D-6E8A-4147-A177-3AD203B41FA5}">
                      <a16:colId xmlns:a16="http://schemas.microsoft.com/office/drawing/2014/main" val="20000"/>
                    </a:ext>
                  </a:extLst>
                </a:gridCol>
                <a:gridCol w="1326569">
                  <a:extLst>
                    <a:ext uri="{9D8B030D-6E8A-4147-A177-3AD203B41FA5}">
                      <a16:colId xmlns:a16="http://schemas.microsoft.com/office/drawing/2014/main" val="20003"/>
                    </a:ext>
                  </a:extLst>
                </a:gridCol>
                <a:gridCol w="758039">
                  <a:extLst>
                    <a:ext uri="{9D8B030D-6E8A-4147-A177-3AD203B41FA5}">
                      <a16:colId xmlns:a16="http://schemas.microsoft.com/office/drawing/2014/main" val="20005"/>
                    </a:ext>
                  </a:extLst>
                </a:gridCol>
                <a:gridCol w="5306274">
                  <a:extLst>
                    <a:ext uri="{9D8B030D-6E8A-4147-A177-3AD203B41FA5}">
                      <a16:colId xmlns:a16="http://schemas.microsoft.com/office/drawing/2014/main" val="20007"/>
                    </a:ext>
                  </a:extLst>
                </a:gridCol>
              </a:tblGrid>
              <a:tr h="176726">
                <a:tc rowSpan="2">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a:latin typeface="+mn-ea"/>
                          <a:ea typeface="+mn-ea"/>
                          <a:cs typeface="Meiryo UI" panose="020B0604030504040204" pitchFamily="50" charset="-128"/>
                        </a:rPr>
                        <a:t>企業名</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a:latin typeface="+mn-ea"/>
                          <a:ea typeface="+mn-ea"/>
                          <a:cs typeface="Meiryo UI" panose="020B0604030504040204" pitchFamily="50" charset="-128"/>
                        </a:rPr>
                        <a:t>セクター</a:t>
                      </a:r>
                      <a:r>
                        <a:rPr kumimoji="1" lang="en-US" altLang="ja-JP" sz="1400" baseline="30000">
                          <a:latin typeface="+mn-ea"/>
                          <a:ea typeface="+mn-ea"/>
                          <a:cs typeface="Meiryo UI" panose="020B0604030504040204" pitchFamily="50" charset="-128"/>
                        </a:rPr>
                        <a:t>※</a:t>
                      </a:r>
                      <a:endParaRPr kumimoji="1" lang="ja-JP" altLang="en-US" sz="1400" baseline="30000">
                        <a:latin typeface="+mn-ea"/>
                        <a:ea typeface="+mn-ea"/>
                        <a:cs typeface="Meiryo UI" panose="020B0604030504040204" pitchFamily="50" charset="-128"/>
                      </a:endParaRPr>
                    </a:p>
                  </a:txBody>
                  <a:tcPr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gridSpan="3">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a:latin typeface="+mn-ea"/>
                          <a:ea typeface="+mn-ea"/>
                          <a:cs typeface="Meiryo UI" panose="020B0604030504040204" pitchFamily="50" charset="-128"/>
                        </a:rPr>
                        <a:t>目標</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endParaRPr kumimoji="1" lang="ja-JP" altLang="en-US" sz="1400"/>
                    </a:p>
                  </a:txBody>
                  <a:tcPr/>
                </a:tc>
                <a:tc hMerge="1">
                  <a:txBody>
                    <a:bodyPr/>
                    <a:lstStyle/>
                    <a:p>
                      <a:endParaRPr kumimoji="1" lang="ja-JP" altLang="en-US" sz="1400"/>
                    </a:p>
                  </a:txBody>
                  <a:tcPr/>
                </a:tc>
                <a:extLst>
                  <a:ext uri="{0D108BD9-81ED-4DB2-BD59-A6C34878D82A}">
                    <a16:rowId xmlns:a16="http://schemas.microsoft.com/office/drawing/2014/main" val="10000"/>
                  </a:ext>
                </a:extLst>
              </a:tr>
              <a:tr h="176726">
                <a:tc vMerge="1">
                  <a:txBody>
                    <a:bodyPr/>
                    <a:lstStyle/>
                    <a:p>
                      <a:pPr algn="ctr"/>
                      <a:endParaRPr kumimoji="1" lang="ja-JP" altLang="en-US" sz="180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5">
                        <a:lumMod val="20000"/>
                        <a:lumOff val="80000"/>
                      </a:schemeClr>
                    </a:solidFill>
                  </a:tcPr>
                </a:tc>
                <a:tc vMerge="1">
                  <a:txBody>
                    <a:bodyPr/>
                    <a:lstStyle/>
                    <a:p>
                      <a:endParaRPr lang="ja-JP" altLang="en-US"/>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8021">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en-US" altLang="ja-JP" sz="1400">
                          <a:latin typeface="+mn-ea"/>
                          <a:ea typeface="+mn-ea"/>
                          <a:cs typeface="Meiryo UI" panose="020B0604030504040204" pitchFamily="50" charset="-128"/>
                        </a:rPr>
                        <a:t>Scope</a:t>
                      </a:r>
                      <a:endParaRPr kumimoji="1" lang="ja-JP" altLang="en-US" sz="1400">
                        <a:latin typeface="+mn-ea"/>
                        <a:ea typeface="+mn-ea"/>
                        <a:cs typeface="Meiryo UI" panose="020B0604030504040204" pitchFamily="50" charset="-128"/>
                      </a:endParaRP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a:latin typeface="+mn-ea"/>
                          <a:ea typeface="+mn-ea"/>
                          <a:cs typeface="Meiryo UI" panose="020B0604030504040204" pitchFamily="50" charset="-128"/>
                        </a:rPr>
                        <a:t>目標年</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a:latin typeface="+mn-ea"/>
                          <a:ea typeface="+mn-ea"/>
                          <a:cs typeface="Meiryo UI" panose="020B0604030504040204" pitchFamily="50" charset="-128"/>
                        </a:rPr>
                        <a:t>概要</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1"/>
                  </a:ext>
                </a:extLst>
              </a:tr>
              <a:tr h="176726">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a:latin typeface="+mn-ea"/>
                          <a:ea typeface="+mn-ea"/>
                          <a:cs typeface="Meiryo UI" panose="020B0604030504040204" pitchFamily="50" charset="-128"/>
                        </a:rPr>
                        <a:t>浜松ホトニクス</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b">
                        <a:buNone/>
                      </a:pPr>
                      <a:r>
                        <a:rPr lang="ja-JP" altLang="en-US" sz="1400" b="0" i="0" u="none" strike="noStrike">
                          <a:solidFill>
                            <a:srgbClr val="000000"/>
                          </a:solidFill>
                          <a:effectLst/>
                          <a:latin typeface="Arial" panose="020B0604020202020204" pitchFamily="34" charset="0"/>
                        </a:rPr>
                        <a:t>電気機器</a:t>
                      </a:r>
                    </a:p>
                  </a:txBody>
                  <a:tcPr marL="7620" marR="7620" marT="762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a:latin typeface="+mn-ea"/>
                          <a:ea typeface="+mn-ea"/>
                          <a:cs typeface="Meiryo UI" panose="020B0604030504040204" pitchFamily="50" charset="-128"/>
                        </a:rPr>
                        <a:t>Scope3</a:t>
                      </a:r>
                    </a:p>
                    <a:p>
                      <a:pPr algn="ctr"/>
                      <a:r>
                        <a:rPr kumimoji="1" lang="ja-JP" altLang="en-US" sz="1400">
                          <a:latin typeface="+mn-ea"/>
                          <a:ea typeface="+mn-ea"/>
                          <a:cs typeface="Meiryo UI" panose="020B0604030504040204" pitchFamily="50" charset="-128"/>
                        </a:rPr>
                        <a:t>カテゴリ</a:t>
                      </a:r>
                      <a:r>
                        <a:rPr kumimoji="1" lang="en-US" altLang="ja-JP" sz="1400">
                          <a:latin typeface="+mn-ea"/>
                          <a:ea typeface="+mn-ea"/>
                          <a:cs typeface="Meiryo UI" panose="020B0604030504040204" pitchFamily="50" charset="-128"/>
                        </a:rPr>
                        <a:t>1</a:t>
                      </a:r>
                      <a:endParaRPr kumimoji="1" lang="ja-JP" altLang="en-US" sz="140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altLang="ja-JP" sz="1400" b="0" i="0" u="none" strike="noStrike" baseline="0">
                          <a:solidFill>
                            <a:srgbClr val="000000"/>
                          </a:solidFill>
                          <a:effectLst/>
                          <a:latin typeface="Arial" panose="020B0604020202020204" pitchFamily="34" charset="0"/>
                        </a:rPr>
                        <a:t>2026</a:t>
                      </a:r>
                      <a:r>
                        <a:rPr lang="ja-JP" altLang="en-US" sz="1400" b="0" i="0" u="none" strike="noStrike" baseline="0">
                          <a:solidFill>
                            <a:srgbClr val="000000"/>
                          </a:solidFill>
                          <a:effectLst/>
                          <a:latin typeface="Arial" panose="020B0604020202020204" pitchFamily="34" charset="0"/>
                        </a:rPr>
                        <a:t>年</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ja-JP" altLang="en-US" sz="1400" b="0" i="0" u="none" strike="noStrike">
                          <a:solidFill>
                            <a:srgbClr val="000000"/>
                          </a:solidFill>
                          <a:effectLst/>
                          <a:latin typeface="Arial" panose="020B0604020202020204" pitchFamily="34" charset="0"/>
                        </a:rPr>
                        <a:t>購入した製品・サービスに関する支出額のうち</a:t>
                      </a:r>
                      <a:r>
                        <a:rPr lang="en-US" altLang="ja-JP" sz="1400" b="0" i="0" u="none" strike="noStrike">
                          <a:solidFill>
                            <a:srgbClr val="000000"/>
                          </a:solidFill>
                          <a:effectLst/>
                          <a:latin typeface="Arial" panose="020B0604020202020204" pitchFamily="34" charset="0"/>
                        </a:rPr>
                        <a:t>76</a:t>
                      </a:r>
                      <a:r>
                        <a:rPr lang="ja-JP" altLang="en-US" sz="1400" b="0" i="0" u="none" strike="noStrike">
                          <a:solidFill>
                            <a:srgbClr val="000000"/>
                          </a:solidFill>
                          <a:effectLst/>
                          <a:latin typeface="Arial" panose="020B0604020202020204" pitchFamily="34" charset="0"/>
                        </a:rPr>
                        <a:t>％を占めるサプライヤーに</a:t>
                      </a:r>
                      <a:r>
                        <a:rPr lang="en-US" altLang="ja-JP" sz="1400" b="0" i="0" u="none" strike="noStrike">
                          <a:solidFill>
                            <a:srgbClr val="000000"/>
                          </a:solidFill>
                          <a:effectLst/>
                          <a:latin typeface="Arial" panose="020B0604020202020204" pitchFamily="34" charset="0"/>
                        </a:rPr>
                        <a:t>SBT</a:t>
                      </a:r>
                      <a:r>
                        <a:rPr lang="ja-JP" altLang="en-US" sz="1400" b="0" i="0" u="none" strike="noStrike">
                          <a:solidFill>
                            <a:srgbClr val="000000"/>
                          </a:solidFill>
                          <a:effectLst/>
                          <a:latin typeface="Arial" panose="020B0604020202020204" pitchFamily="34" charset="0"/>
                        </a:rPr>
                        <a:t>を設定させる</a:t>
                      </a:r>
                    </a:p>
                  </a:txBody>
                  <a:tcPr marL="72000" marR="7620" marT="762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76726">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a:latin typeface="+mn-ea"/>
                          <a:ea typeface="+mn-ea"/>
                          <a:cs typeface="Meiryo UI" panose="020B0604030504040204" pitchFamily="50" charset="-128"/>
                        </a:rPr>
                        <a:t>国際航業</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ja-JP" altLang="en-US" sz="1400" b="0" i="0" u="none" strike="noStrike">
                          <a:solidFill>
                            <a:srgbClr val="000000"/>
                          </a:solidFill>
                          <a:effectLst/>
                          <a:latin typeface="Arial" panose="020B0604020202020204" pitchFamily="34" charset="0"/>
                        </a:rPr>
                        <a:t>専門サービス</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en-US" altLang="ja-JP" sz="1400">
                          <a:latin typeface="+mn-ea"/>
                          <a:ea typeface="+mn-ea"/>
                          <a:cs typeface="Meiryo UI" panose="020B0604030504040204" pitchFamily="50" charset="-128"/>
                        </a:rPr>
                        <a:t>Scope3</a:t>
                      </a:r>
                    </a:p>
                    <a:p>
                      <a:pPr algn="ctr"/>
                      <a:r>
                        <a:rPr kumimoji="1" lang="ja-JP" altLang="en-US" sz="1400">
                          <a:latin typeface="+mn-ea"/>
                          <a:ea typeface="+mn-ea"/>
                          <a:cs typeface="Meiryo UI" panose="020B0604030504040204" pitchFamily="50" charset="-128"/>
                        </a:rPr>
                        <a:t>カテゴリ</a:t>
                      </a:r>
                      <a:r>
                        <a:rPr kumimoji="1" lang="en-US" altLang="ja-JP" sz="1400">
                          <a:latin typeface="+mn-ea"/>
                          <a:ea typeface="+mn-ea"/>
                          <a:cs typeface="Meiryo UI" panose="020B0604030504040204" pitchFamily="50" charset="-128"/>
                        </a:rPr>
                        <a:t>1,2</a:t>
                      </a:r>
                      <a:endParaRPr kumimoji="1" lang="ja-JP" altLang="en-US" sz="140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altLang="ja-JP" sz="1400" b="0" i="0" u="none" strike="noStrike" baseline="0">
                          <a:solidFill>
                            <a:srgbClr val="000000"/>
                          </a:solidFill>
                          <a:effectLst/>
                          <a:latin typeface="Arial" panose="020B0604020202020204" pitchFamily="34" charset="0"/>
                        </a:rPr>
                        <a:t>2026</a:t>
                      </a:r>
                      <a:r>
                        <a:rPr lang="ja-JP" altLang="en-US" sz="1400" b="0" i="0" u="none" strike="noStrike" baseline="0">
                          <a:solidFill>
                            <a:srgbClr val="000000"/>
                          </a:solidFill>
                          <a:effectLst/>
                          <a:latin typeface="Arial" panose="020B0604020202020204" pitchFamily="34" charset="0"/>
                        </a:rPr>
                        <a:t>年</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ja-JP" altLang="en-US" sz="1400" b="0" i="0" u="none" strike="noStrike">
                          <a:solidFill>
                            <a:srgbClr val="000000"/>
                          </a:solidFill>
                          <a:effectLst/>
                          <a:latin typeface="Arial" panose="020B0604020202020204" pitchFamily="34" charset="0"/>
                        </a:rPr>
                        <a:t>購入した製品・サービス及び資本財に関する排出量のうち</a:t>
                      </a:r>
                      <a:r>
                        <a:rPr lang="en-US" altLang="ja-JP" sz="1400" b="0" i="0" u="none" strike="noStrike">
                          <a:solidFill>
                            <a:srgbClr val="000000"/>
                          </a:solidFill>
                          <a:effectLst/>
                          <a:latin typeface="Arial" panose="020B0604020202020204" pitchFamily="34" charset="0"/>
                        </a:rPr>
                        <a:t>65</a:t>
                      </a:r>
                      <a:r>
                        <a:rPr lang="ja-JP" altLang="en-US" sz="1400" b="0" i="0" u="none" strike="noStrike">
                          <a:solidFill>
                            <a:srgbClr val="000000"/>
                          </a:solidFill>
                          <a:effectLst/>
                          <a:latin typeface="Arial" panose="020B0604020202020204" pitchFamily="34" charset="0"/>
                        </a:rPr>
                        <a:t>％を占めるサプライヤーがに</a:t>
                      </a:r>
                      <a:r>
                        <a:rPr lang="en-US" altLang="ja-JP" sz="1400" b="0" i="0" u="none" strike="noStrike">
                          <a:solidFill>
                            <a:srgbClr val="000000"/>
                          </a:solidFill>
                          <a:effectLst/>
                          <a:latin typeface="Arial" panose="020B0604020202020204" pitchFamily="34" charset="0"/>
                        </a:rPr>
                        <a:t>SBT</a:t>
                      </a:r>
                      <a:r>
                        <a:rPr lang="ja-JP" altLang="en-US" sz="1400" b="0" i="0" u="none" strike="noStrike">
                          <a:solidFill>
                            <a:srgbClr val="000000"/>
                          </a:solidFill>
                          <a:effectLst/>
                          <a:latin typeface="Arial" panose="020B0604020202020204" pitchFamily="34" charset="0"/>
                        </a:rPr>
                        <a:t>を設定させる</a:t>
                      </a:r>
                    </a:p>
                  </a:txBody>
                  <a:tcPr marL="72000" marR="7620" marT="762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7672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a:latin typeface="+mn-ea"/>
                          <a:ea typeface="+mn-ea"/>
                          <a:cs typeface="Meiryo UI" panose="020B0604030504040204" pitchFamily="50" charset="-128"/>
                        </a:rPr>
                        <a:t>REINOWA</a:t>
                      </a:r>
                      <a:endParaRPr kumimoji="1" lang="ja-JP" altLang="en-US" sz="1400">
                        <a:latin typeface="+mn-ea"/>
                        <a:ea typeface="+mn-ea"/>
                        <a:cs typeface="Meiryo UI" panose="020B0604030504040204" pitchFamily="50" charset="-128"/>
                      </a:endParaRP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ja-JP" altLang="en-US" sz="1400" b="0" i="0" u="none" strike="noStrike">
                          <a:solidFill>
                            <a:srgbClr val="000000"/>
                          </a:solidFill>
                          <a:effectLst/>
                          <a:latin typeface="Arial" panose="020B0604020202020204" pitchFamily="34" charset="0"/>
                        </a:rPr>
                        <a:t>テクノロジー</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a:latin typeface="+mn-ea"/>
                          <a:ea typeface="+mn-ea"/>
                          <a:cs typeface="Meiryo UI" panose="020B0604030504040204" pitchFamily="50" charset="-128"/>
                        </a:rPr>
                        <a:t>Scope3</a:t>
                      </a:r>
                    </a:p>
                    <a:p>
                      <a:pPr algn="ctr"/>
                      <a:r>
                        <a:rPr kumimoji="1" lang="ja-JP" altLang="en-US" sz="1400">
                          <a:latin typeface="+mn-ea"/>
                          <a:ea typeface="+mn-ea"/>
                          <a:cs typeface="Meiryo UI" panose="020B0604030504040204" pitchFamily="50" charset="-128"/>
                        </a:rPr>
                        <a:t>カテゴリ</a:t>
                      </a:r>
                      <a:r>
                        <a:rPr kumimoji="1" lang="en-US" altLang="ja-JP" sz="1400">
                          <a:latin typeface="+mn-ea"/>
                          <a:ea typeface="+mn-ea"/>
                          <a:cs typeface="Meiryo UI" panose="020B0604030504040204" pitchFamily="50" charset="-128"/>
                        </a:rPr>
                        <a:t>1</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altLang="ja-JP" sz="1400" b="0" i="0" u="none" strike="noStrike" baseline="0">
                          <a:solidFill>
                            <a:srgbClr val="000000"/>
                          </a:solidFill>
                          <a:effectLst/>
                          <a:latin typeface="Arial" panose="020B0604020202020204" pitchFamily="34" charset="0"/>
                        </a:rPr>
                        <a:t>2026</a:t>
                      </a:r>
                      <a:r>
                        <a:rPr lang="ja-JP" altLang="en-US" sz="1400" b="0" i="0" u="none" strike="noStrike" baseline="0">
                          <a:solidFill>
                            <a:srgbClr val="000000"/>
                          </a:solidFill>
                          <a:effectLst/>
                          <a:latin typeface="Arial" panose="020B0604020202020204" pitchFamily="34" charset="0"/>
                        </a:rPr>
                        <a:t>年</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ja-JP" altLang="en-US" sz="1400" b="0" i="0" u="none" strike="noStrike">
                          <a:solidFill>
                            <a:srgbClr val="000000"/>
                          </a:solidFill>
                          <a:effectLst/>
                          <a:latin typeface="Arial" panose="020B0604020202020204" pitchFamily="34" charset="0"/>
                        </a:rPr>
                        <a:t>購入した製品・サービスに関する排出量のうち</a:t>
                      </a:r>
                      <a:r>
                        <a:rPr lang="en-US" altLang="ja-JP" sz="1400" b="0" i="0" u="none" strike="noStrike">
                          <a:solidFill>
                            <a:srgbClr val="000000"/>
                          </a:solidFill>
                          <a:effectLst/>
                          <a:latin typeface="Arial" panose="020B0604020202020204" pitchFamily="34" charset="0"/>
                        </a:rPr>
                        <a:t>76</a:t>
                      </a:r>
                      <a:r>
                        <a:rPr lang="ja-JP" altLang="en-US" sz="1400" b="0" i="0" u="none" strike="noStrike">
                          <a:solidFill>
                            <a:srgbClr val="000000"/>
                          </a:solidFill>
                          <a:effectLst/>
                          <a:latin typeface="Arial" panose="020B0604020202020204" pitchFamily="34" charset="0"/>
                        </a:rPr>
                        <a:t>％を占めるサプライヤーに</a:t>
                      </a:r>
                      <a:r>
                        <a:rPr lang="en-US" altLang="ja-JP" sz="1400" b="0" i="0" u="none" strike="noStrike">
                          <a:solidFill>
                            <a:srgbClr val="000000"/>
                          </a:solidFill>
                          <a:effectLst/>
                          <a:latin typeface="Arial" panose="020B0604020202020204" pitchFamily="34" charset="0"/>
                        </a:rPr>
                        <a:t>SBT</a:t>
                      </a:r>
                      <a:r>
                        <a:rPr lang="ja-JP" altLang="en-US" sz="1400" b="0" i="0" u="none" strike="noStrike">
                          <a:solidFill>
                            <a:srgbClr val="000000"/>
                          </a:solidFill>
                          <a:effectLst/>
                          <a:latin typeface="Arial" panose="020B0604020202020204" pitchFamily="34" charset="0"/>
                        </a:rPr>
                        <a:t>を設定させる</a:t>
                      </a:r>
                    </a:p>
                  </a:txBody>
                  <a:tcPr marL="72000" marR="7620" marT="762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7672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a:latin typeface="+mn-ea"/>
                          <a:ea typeface="+mn-ea"/>
                          <a:cs typeface="Meiryo UI" panose="020B0604030504040204" pitchFamily="50" charset="-128"/>
                        </a:rPr>
                        <a:t>ルネサス</a:t>
                      </a:r>
                      <a:br>
                        <a:rPr kumimoji="1" lang="en-US" altLang="ja-JP" sz="1400">
                          <a:latin typeface="+mn-ea"/>
                          <a:ea typeface="+mn-ea"/>
                          <a:cs typeface="Meiryo UI" panose="020B0604030504040204" pitchFamily="50" charset="-128"/>
                        </a:rPr>
                      </a:br>
                      <a:r>
                        <a:rPr kumimoji="1" lang="ja-JP" altLang="en-US" sz="1400">
                          <a:latin typeface="+mn-ea"/>
                          <a:ea typeface="+mn-ea"/>
                          <a:cs typeface="Meiryo UI" panose="020B0604030504040204" pitchFamily="50" charset="-128"/>
                        </a:rPr>
                        <a:t>エレクトロニクス</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ja-JP" altLang="en-US" sz="1400" b="0" i="0" u="none" strike="noStrike">
                          <a:solidFill>
                            <a:srgbClr val="000000"/>
                          </a:solidFill>
                          <a:effectLst/>
                          <a:latin typeface="Arial" panose="020B0604020202020204" pitchFamily="34" charset="0"/>
                        </a:rPr>
                        <a:t>半導体</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a:latin typeface="+mn-ea"/>
                          <a:ea typeface="+mn-ea"/>
                          <a:cs typeface="Meiryo UI" panose="020B0604030504040204" pitchFamily="50" charset="-128"/>
                        </a:rPr>
                        <a:t>Scope3</a:t>
                      </a:r>
                    </a:p>
                    <a:p>
                      <a:pPr algn="ctr"/>
                      <a:r>
                        <a:rPr kumimoji="1" lang="ja-JP" altLang="en-US" sz="1400">
                          <a:latin typeface="+mn-ea"/>
                          <a:ea typeface="+mn-ea"/>
                          <a:cs typeface="Meiryo UI" panose="020B0604030504040204" pitchFamily="50" charset="-128"/>
                        </a:rPr>
                        <a:t>カテゴリ</a:t>
                      </a:r>
                      <a:r>
                        <a:rPr kumimoji="1" lang="en-US" altLang="ja-JP" sz="1400">
                          <a:latin typeface="+mn-ea"/>
                          <a:ea typeface="+mn-ea"/>
                          <a:cs typeface="Meiryo UI" panose="020B0604030504040204" pitchFamily="50" charset="-128"/>
                        </a:rPr>
                        <a:t>1</a:t>
                      </a:r>
                      <a:endParaRPr kumimoji="1" lang="ja-JP" altLang="en-US" sz="140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altLang="ja-JP" sz="1400" b="0" i="0" u="none" strike="noStrike" baseline="0">
                          <a:solidFill>
                            <a:srgbClr val="000000"/>
                          </a:solidFill>
                          <a:effectLst/>
                          <a:latin typeface="Arial" panose="020B0604020202020204" pitchFamily="34" charset="0"/>
                        </a:rPr>
                        <a:t>2026</a:t>
                      </a:r>
                      <a:r>
                        <a:rPr lang="ja-JP" altLang="en-US" sz="1400" b="0" i="0" u="none" strike="noStrike" baseline="0">
                          <a:solidFill>
                            <a:srgbClr val="000000"/>
                          </a:solidFill>
                          <a:effectLst/>
                          <a:latin typeface="Arial" panose="020B0604020202020204" pitchFamily="34" charset="0"/>
                        </a:rPr>
                        <a:t>年</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ja-JP" altLang="en-US" sz="1400" b="0" i="0" u="none" strike="noStrike">
                          <a:solidFill>
                            <a:srgbClr val="000000"/>
                          </a:solidFill>
                          <a:effectLst/>
                          <a:latin typeface="Arial" panose="020B0604020202020204" pitchFamily="34" charset="0"/>
                        </a:rPr>
                        <a:t>購入した製品・サービスに関する排出量のうち</a:t>
                      </a:r>
                      <a:r>
                        <a:rPr lang="en-US" altLang="ja-JP" sz="1400" b="0" i="0" u="none" strike="noStrike">
                          <a:solidFill>
                            <a:srgbClr val="000000"/>
                          </a:solidFill>
                          <a:effectLst/>
                          <a:latin typeface="Arial" panose="020B0604020202020204" pitchFamily="34" charset="0"/>
                        </a:rPr>
                        <a:t>70</a:t>
                      </a:r>
                      <a:r>
                        <a:rPr lang="ja-JP" altLang="en-US" sz="1400" b="0" i="0" u="none" strike="noStrike">
                          <a:solidFill>
                            <a:srgbClr val="000000"/>
                          </a:solidFill>
                          <a:effectLst/>
                          <a:latin typeface="Arial" panose="020B0604020202020204" pitchFamily="34" charset="0"/>
                        </a:rPr>
                        <a:t>％を占めるサプライヤーに目標を設定させる</a:t>
                      </a:r>
                    </a:p>
                  </a:txBody>
                  <a:tcPr marL="72000" marR="7620" marT="762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7672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a:latin typeface="+mn-ea"/>
                          <a:ea typeface="+mn-ea"/>
                          <a:cs typeface="Meiryo UI" panose="020B0604030504040204" pitchFamily="50" charset="-128"/>
                        </a:rPr>
                        <a:t>旭化成ホームズ</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ja-JP" altLang="en-US" sz="1400" b="0" i="0" u="none" strike="noStrike">
                          <a:solidFill>
                            <a:srgbClr val="000000"/>
                          </a:solidFill>
                          <a:effectLst/>
                          <a:latin typeface="Arial" panose="020B0604020202020204" pitchFamily="34" charset="0"/>
                        </a:rPr>
                        <a:t>耐久消費財</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a:latin typeface="+mn-ea"/>
                          <a:ea typeface="+mn-ea"/>
                          <a:cs typeface="Meiryo UI" panose="020B0604030504040204" pitchFamily="50" charset="-128"/>
                        </a:rPr>
                        <a:t>Scope3</a:t>
                      </a:r>
                    </a:p>
                    <a:p>
                      <a:pPr algn="ctr"/>
                      <a:r>
                        <a:rPr kumimoji="1" lang="ja-JP" altLang="en-US" sz="1400">
                          <a:latin typeface="+mn-ea"/>
                          <a:ea typeface="+mn-ea"/>
                          <a:cs typeface="Meiryo UI" panose="020B0604030504040204" pitchFamily="50" charset="-128"/>
                        </a:rPr>
                        <a:t>カテゴリ</a:t>
                      </a:r>
                      <a:r>
                        <a:rPr kumimoji="1" lang="en-US" altLang="ja-JP" sz="1400">
                          <a:latin typeface="+mn-ea"/>
                          <a:ea typeface="+mn-ea"/>
                          <a:cs typeface="Meiryo UI" panose="020B0604030504040204" pitchFamily="50" charset="-128"/>
                        </a:rPr>
                        <a:t>1</a:t>
                      </a:r>
                      <a:endParaRPr kumimoji="1" lang="ja-JP" altLang="en-US" sz="140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altLang="ja-JP" sz="1400" b="0" i="0" u="none" strike="noStrike" baseline="0">
                          <a:solidFill>
                            <a:srgbClr val="000000"/>
                          </a:solidFill>
                          <a:effectLst/>
                          <a:latin typeface="Arial" panose="020B0604020202020204" pitchFamily="34" charset="0"/>
                        </a:rPr>
                        <a:t>2027</a:t>
                      </a:r>
                      <a:r>
                        <a:rPr lang="ja-JP" altLang="en-US" sz="1400" b="0" i="0" u="none" strike="noStrike" baseline="0">
                          <a:solidFill>
                            <a:srgbClr val="000000"/>
                          </a:solidFill>
                          <a:effectLst/>
                          <a:latin typeface="Arial" panose="020B0604020202020204" pitchFamily="34" charset="0"/>
                        </a:rPr>
                        <a:t>年</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ja-JP" altLang="en-US" sz="1400" b="0" i="0" u="none" strike="noStrike">
                          <a:solidFill>
                            <a:srgbClr val="000000"/>
                          </a:solidFill>
                          <a:effectLst/>
                          <a:latin typeface="Arial" panose="020B0604020202020204" pitchFamily="34" charset="0"/>
                        </a:rPr>
                        <a:t>購入した製品・サービスに関する支出額のうち</a:t>
                      </a:r>
                      <a:r>
                        <a:rPr lang="en-US" altLang="ja-JP" sz="1400" b="0" i="0" u="none" strike="noStrike">
                          <a:solidFill>
                            <a:srgbClr val="000000"/>
                          </a:solidFill>
                          <a:effectLst/>
                          <a:latin typeface="Arial" panose="020B0604020202020204" pitchFamily="34" charset="0"/>
                        </a:rPr>
                        <a:t>72</a:t>
                      </a:r>
                      <a:r>
                        <a:rPr lang="ja-JP" altLang="en-US" sz="1400" b="0" i="0" u="none" strike="noStrike">
                          <a:solidFill>
                            <a:srgbClr val="000000"/>
                          </a:solidFill>
                          <a:effectLst/>
                          <a:latin typeface="Arial" panose="020B0604020202020204" pitchFamily="34" charset="0"/>
                        </a:rPr>
                        <a:t>％を占めるサプライヤーに</a:t>
                      </a:r>
                      <a:r>
                        <a:rPr lang="en-US" altLang="ja-JP" sz="1400" b="0" i="0" u="none" strike="noStrike">
                          <a:solidFill>
                            <a:srgbClr val="000000"/>
                          </a:solidFill>
                          <a:effectLst/>
                          <a:latin typeface="Arial" panose="020B0604020202020204" pitchFamily="34" charset="0"/>
                        </a:rPr>
                        <a:t>SBT</a:t>
                      </a:r>
                      <a:r>
                        <a:rPr lang="ja-JP" altLang="en-US" sz="1400" b="0" i="0" u="none" strike="noStrike">
                          <a:solidFill>
                            <a:srgbClr val="000000"/>
                          </a:solidFill>
                          <a:effectLst/>
                          <a:latin typeface="Arial" panose="020B0604020202020204" pitchFamily="34" charset="0"/>
                        </a:rPr>
                        <a:t>を設定させる</a:t>
                      </a:r>
                    </a:p>
                  </a:txBody>
                  <a:tcPr marL="72000" marR="7620" marT="762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7672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a:latin typeface="+mn-ea"/>
                          <a:ea typeface="+mn-ea"/>
                          <a:cs typeface="Meiryo UI" panose="020B0604030504040204" pitchFamily="50" charset="-128"/>
                        </a:rPr>
                        <a:t>AGC</a:t>
                      </a:r>
                      <a:endParaRPr kumimoji="1" lang="ja-JP" altLang="en-US" sz="1400">
                        <a:latin typeface="+mn-ea"/>
                        <a:ea typeface="+mn-ea"/>
                        <a:cs typeface="Meiryo UI" panose="020B0604030504040204" pitchFamily="50" charset="-128"/>
                      </a:endParaRP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ja-JP" altLang="en-US" sz="1400" b="0" i="0" u="none" strike="noStrike">
                          <a:solidFill>
                            <a:srgbClr val="000000"/>
                          </a:solidFill>
                          <a:effectLst/>
                          <a:latin typeface="Arial" panose="020B0604020202020204" pitchFamily="34" charset="0"/>
                        </a:rPr>
                        <a:t>建築資材</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a:latin typeface="+mn-ea"/>
                          <a:ea typeface="+mn-ea"/>
                          <a:cs typeface="Meiryo UI" panose="020B0604030504040204" pitchFamily="50" charset="-128"/>
                        </a:rPr>
                        <a:t>Scope3</a:t>
                      </a:r>
                    </a:p>
                    <a:p>
                      <a:pPr algn="ctr"/>
                      <a:r>
                        <a:rPr kumimoji="1" lang="ja-JP" altLang="en-US" sz="1400">
                          <a:latin typeface="+mn-ea"/>
                          <a:ea typeface="+mn-ea"/>
                          <a:cs typeface="Meiryo UI" panose="020B0604030504040204" pitchFamily="50" charset="-128"/>
                        </a:rPr>
                        <a:t>カテゴリ</a:t>
                      </a:r>
                      <a:r>
                        <a:rPr kumimoji="1" lang="en-US" altLang="ja-JP" sz="1400">
                          <a:latin typeface="+mn-ea"/>
                          <a:ea typeface="+mn-ea"/>
                          <a:cs typeface="Meiryo UI" panose="020B0604030504040204" pitchFamily="50" charset="-128"/>
                        </a:rPr>
                        <a:t>1,3</a:t>
                      </a:r>
                      <a:endParaRPr kumimoji="1" lang="ja-JP" altLang="en-US" sz="140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altLang="ja-JP" sz="1400" b="0" i="0" u="none" strike="noStrike" baseline="0">
                          <a:solidFill>
                            <a:srgbClr val="000000"/>
                          </a:solidFill>
                          <a:effectLst/>
                          <a:latin typeface="Arial" panose="020B0604020202020204" pitchFamily="34" charset="0"/>
                        </a:rPr>
                        <a:t>2027</a:t>
                      </a:r>
                      <a:r>
                        <a:rPr lang="ja-JP" altLang="en-US" sz="1400" b="0" i="0" u="none" strike="noStrike" baseline="0">
                          <a:solidFill>
                            <a:srgbClr val="000000"/>
                          </a:solidFill>
                          <a:effectLst/>
                          <a:latin typeface="Arial" panose="020B0604020202020204" pitchFamily="34" charset="0"/>
                        </a:rPr>
                        <a:t>年</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ja-JP" altLang="en-US" sz="1400" b="0" i="0" u="none" strike="noStrike">
                          <a:solidFill>
                            <a:srgbClr val="000000"/>
                          </a:solidFill>
                          <a:effectLst/>
                          <a:latin typeface="Arial" panose="020B0604020202020204" pitchFamily="34" charset="0"/>
                        </a:rPr>
                        <a:t>購入した製品・サービス、燃料及びエネルギー関連活動に関する排出量のうち</a:t>
                      </a:r>
                      <a:r>
                        <a:rPr lang="en-US" altLang="ja-JP" sz="1400" b="0" i="0" u="none" strike="noStrike">
                          <a:solidFill>
                            <a:srgbClr val="000000"/>
                          </a:solidFill>
                          <a:effectLst/>
                          <a:latin typeface="Arial" panose="020B0604020202020204" pitchFamily="34" charset="0"/>
                        </a:rPr>
                        <a:t>30</a:t>
                      </a:r>
                      <a:r>
                        <a:rPr lang="ja-JP" altLang="en-US" sz="1400" b="0" i="0" u="none" strike="noStrike">
                          <a:solidFill>
                            <a:srgbClr val="000000"/>
                          </a:solidFill>
                          <a:effectLst/>
                          <a:latin typeface="Arial" panose="020B0604020202020204" pitchFamily="34" charset="0"/>
                        </a:rPr>
                        <a:t>％を占めるサプライヤーに</a:t>
                      </a:r>
                      <a:r>
                        <a:rPr lang="en-US" altLang="ja-JP" sz="1400" b="0" i="0" u="none" strike="noStrike">
                          <a:solidFill>
                            <a:srgbClr val="000000"/>
                          </a:solidFill>
                          <a:effectLst/>
                          <a:latin typeface="Arial" panose="020B0604020202020204" pitchFamily="34" charset="0"/>
                        </a:rPr>
                        <a:t>SBT</a:t>
                      </a:r>
                      <a:r>
                        <a:rPr lang="ja-JP" altLang="en-US" sz="1400" b="0" i="0" u="none" strike="noStrike">
                          <a:solidFill>
                            <a:srgbClr val="000000"/>
                          </a:solidFill>
                          <a:effectLst/>
                          <a:latin typeface="Arial" panose="020B0604020202020204" pitchFamily="34" charset="0"/>
                        </a:rPr>
                        <a:t>を設定させる</a:t>
                      </a:r>
                    </a:p>
                  </a:txBody>
                  <a:tcPr marL="72000" marR="7620" marT="762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94770318"/>
                  </a:ext>
                </a:extLst>
              </a:tr>
              <a:tr h="17672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a:latin typeface="+mn-ea"/>
                          <a:ea typeface="+mn-ea"/>
                          <a:cs typeface="Meiryo UI" panose="020B0604030504040204" pitchFamily="50" charset="-128"/>
                        </a:rPr>
                        <a:t>朝日ウッドテック</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ja-JP" altLang="en-US" sz="1400" b="0" i="0" u="none" strike="noStrike">
                          <a:solidFill>
                            <a:srgbClr val="000000"/>
                          </a:solidFill>
                          <a:effectLst/>
                          <a:latin typeface="Arial" panose="020B0604020202020204" pitchFamily="34" charset="0"/>
                        </a:rPr>
                        <a:t>森林・紙製品</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a:latin typeface="+mn-ea"/>
                          <a:ea typeface="+mn-ea"/>
                          <a:cs typeface="Meiryo UI" panose="020B0604030504040204" pitchFamily="50" charset="-128"/>
                        </a:rPr>
                        <a:t>Scope3</a:t>
                      </a:r>
                    </a:p>
                    <a:p>
                      <a:pPr algn="ctr"/>
                      <a:r>
                        <a:rPr kumimoji="1" lang="ja-JP" altLang="en-US" sz="1400">
                          <a:latin typeface="+mn-ea"/>
                          <a:ea typeface="+mn-ea"/>
                          <a:cs typeface="Meiryo UI" panose="020B0604030504040204" pitchFamily="50" charset="-128"/>
                        </a:rPr>
                        <a:t>カテゴリ</a:t>
                      </a:r>
                      <a:r>
                        <a:rPr kumimoji="1" lang="en-US" altLang="ja-JP" sz="1400">
                          <a:latin typeface="+mn-ea"/>
                          <a:ea typeface="+mn-ea"/>
                          <a:cs typeface="Meiryo UI" panose="020B0604030504040204" pitchFamily="50" charset="-128"/>
                        </a:rPr>
                        <a:t>1,4</a:t>
                      </a:r>
                      <a:endParaRPr kumimoji="1" lang="ja-JP" altLang="en-US" sz="140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altLang="ja-JP" sz="1400" b="0" i="0" u="none" strike="noStrike" baseline="0">
                          <a:solidFill>
                            <a:srgbClr val="000000"/>
                          </a:solidFill>
                          <a:effectLst/>
                          <a:latin typeface="Arial" panose="020B0604020202020204" pitchFamily="34" charset="0"/>
                        </a:rPr>
                        <a:t>2027</a:t>
                      </a:r>
                      <a:r>
                        <a:rPr lang="ja-JP" altLang="en-US" sz="1400" b="0" i="0" u="none" strike="noStrike" baseline="0">
                          <a:solidFill>
                            <a:srgbClr val="000000"/>
                          </a:solidFill>
                          <a:effectLst/>
                          <a:latin typeface="Arial" panose="020B0604020202020204" pitchFamily="34" charset="0"/>
                        </a:rPr>
                        <a:t>年</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ja-JP" altLang="en-US" sz="1400" b="0" i="0" u="none" strike="noStrike">
                          <a:solidFill>
                            <a:srgbClr val="000000"/>
                          </a:solidFill>
                          <a:effectLst/>
                          <a:latin typeface="Arial" panose="020B0604020202020204" pitchFamily="34" charset="0"/>
                        </a:rPr>
                        <a:t>購入した製品・サービス及び輸送・配送（上流）に関する排出量のうち</a:t>
                      </a:r>
                      <a:r>
                        <a:rPr lang="en-US" altLang="ja-JP" sz="1400" b="0" i="0" u="none" strike="noStrike">
                          <a:solidFill>
                            <a:srgbClr val="000000"/>
                          </a:solidFill>
                          <a:effectLst/>
                          <a:latin typeface="Arial" panose="020B0604020202020204" pitchFamily="34" charset="0"/>
                        </a:rPr>
                        <a:t>80</a:t>
                      </a:r>
                      <a:r>
                        <a:rPr lang="ja-JP" altLang="en-US" sz="1400" b="0" i="0" u="none" strike="noStrike">
                          <a:solidFill>
                            <a:srgbClr val="000000"/>
                          </a:solidFill>
                          <a:effectLst/>
                          <a:latin typeface="Arial" panose="020B0604020202020204" pitchFamily="34" charset="0"/>
                        </a:rPr>
                        <a:t>％を占めるサプライヤーに</a:t>
                      </a:r>
                      <a:r>
                        <a:rPr lang="en-US" altLang="ja-JP" sz="1400" b="0" i="0" u="none" strike="noStrike">
                          <a:solidFill>
                            <a:srgbClr val="000000"/>
                          </a:solidFill>
                          <a:effectLst/>
                          <a:latin typeface="Arial" panose="020B0604020202020204" pitchFamily="34" charset="0"/>
                        </a:rPr>
                        <a:t>SBT</a:t>
                      </a:r>
                      <a:r>
                        <a:rPr lang="ja-JP" altLang="en-US" sz="1400" b="0" i="0" u="none" strike="noStrike">
                          <a:solidFill>
                            <a:srgbClr val="000000"/>
                          </a:solidFill>
                          <a:effectLst/>
                          <a:latin typeface="Arial" panose="020B0604020202020204" pitchFamily="34" charset="0"/>
                        </a:rPr>
                        <a:t>を設定させる</a:t>
                      </a:r>
                    </a:p>
                  </a:txBody>
                  <a:tcPr marL="72000" marR="7620" marT="762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468716"/>
                  </a:ext>
                </a:extLst>
              </a:tr>
            </a:tbl>
          </a:graphicData>
        </a:graphic>
      </p:graphicFrame>
      <p:sp>
        <p:nvSpPr>
          <p:cNvPr id="13" name="コンテンツ プレースホルダー 2">
            <a:extLst>
              <a:ext uri="{FF2B5EF4-FFF2-40B4-BE49-F238E27FC236}">
                <a16:creationId xmlns:a16="http://schemas.microsoft.com/office/drawing/2014/main" id="{F4BAA070-3F54-D925-1911-3FC6AFA26261}"/>
              </a:ext>
            </a:extLst>
          </p:cNvPr>
          <p:cNvSpPr>
            <a:spLocks noGrp="1"/>
          </p:cNvSpPr>
          <p:nvPr>
            <p:ph sz="quarter" idx="12"/>
          </p:nvPr>
        </p:nvSpPr>
        <p:spPr>
          <a:xfrm>
            <a:off x="161925" y="1164185"/>
            <a:ext cx="10368000" cy="1327438"/>
          </a:xfrm>
        </p:spPr>
        <p:txBody>
          <a:bodyPr/>
          <a:lstStyle/>
          <a:p>
            <a:r>
              <a:rPr lang="en-US" altLang="ja-JP"/>
              <a:t>SBT</a:t>
            </a:r>
            <a:r>
              <a:rPr lang="ja-JP" altLang="en-US"/>
              <a:t>認定企業は</a:t>
            </a:r>
            <a:r>
              <a:rPr lang="en-US" altLang="ja-JP"/>
              <a:t>Scope3</a:t>
            </a:r>
            <a:r>
              <a:rPr lang="ja-JP" altLang="en-US"/>
              <a:t>の削減目標も設定する必要があり、中には、その目標としてサプライヤーに</a:t>
            </a:r>
            <a:r>
              <a:rPr lang="en-US" altLang="ja-JP"/>
              <a:t>SBT</a:t>
            </a:r>
            <a:r>
              <a:rPr lang="ja-JP" altLang="en-US"/>
              <a:t>目標を設定させることを掲げる</a:t>
            </a:r>
            <a:r>
              <a:rPr lang="en-US" altLang="ja-JP"/>
              <a:t>SBT</a:t>
            </a:r>
            <a:r>
              <a:rPr lang="ja-JP" altLang="en-US"/>
              <a:t>認定企業も存在する。</a:t>
            </a:r>
            <a:endParaRPr lang="en-US" altLang="ja-JP"/>
          </a:p>
          <a:p>
            <a:r>
              <a:rPr lang="en-US" altLang="ja-JP"/>
              <a:t>SBT</a:t>
            </a:r>
            <a:r>
              <a:rPr lang="ja-JP" altLang="en-US"/>
              <a:t>認定を取得すれば、これらの顧客からの要望に対応できる。</a:t>
            </a:r>
            <a:endParaRPr lang="en-US" altLang="ja-JP"/>
          </a:p>
        </p:txBody>
      </p:sp>
      <p:sp>
        <p:nvSpPr>
          <p:cNvPr id="2" name="テキスト ボックス 1">
            <a:extLst>
              <a:ext uri="{FF2B5EF4-FFF2-40B4-BE49-F238E27FC236}">
                <a16:creationId xmlns:a16="http://schemas.microsoft.com/office/drawing/2014/main" id="{D0ED0F02-5484-C123-C7DA-AB34B2EBF012}"/>
              </a:ext>
            </a:extLst>
          </p:cNvPr>
          <p:cNvSpPr txBox="1"/>
          <p:nvPr/>
        </p:nvSpPr>
        <p:spPr>
          <a:xfrm>
            <a:off x="171863" y="2610891"/>
            <a:ext cx="81372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a:ln>
                  <a:noFill/>
                </a:ln>
                <a:solidFill>
                  <a:prstClr val="black"/>
                </a:solidFill>
                <a:effectLst/>
                <a:uLnTx/>
                <a:uFillTx/>
                <a:latin typeface="Meiryo UI"/>
                <a:ea typeface="Meiryo UI"/>
                <a:cs typeface="+mn-cs"/>
              </a:rPr>
              <a:t>Scope3</a:t>
            </a:r>
            <a:r>
              <a:rPr kumimoji="1" lang="ja-JP" altLang="en-US" sz="1600" b="0" i="0" u="none" strike="noStrike" kern="1200" cap="none" spc="0" normalizeH="0" baseline="0" noProof="0">
                <a:ln>
                  <a:noFill/>
                </a:ln>
                <a:solidFill>
                  <a:prstClr val="black"/>
                </a:solidFill>
                <a:effectLst/>
                <a:uLnTx/>
                <a:uFillTx/>
                <a:latin typeface="Meiryo UI"/>
                <a:ea typeface="Meiryo UI"/>
                <a:cs typeface="+mn-cs"/>
              </a:rPr>
              <a:t>の削減目標として、サプライヤーへの</a:t>
            </a:r>
            <a:r>
              <a:rPr kumimoji="1" lang="en-US" altLang="ja-JP" sz="1600" b="0" i="0" u="none" strike="noStrike" kern="1200" cap="none" spc="0" normalizeH="0" baseline="0" noProof="0">
                <a:ln>
                  <a:noFill/>
                </a:ln>
                <a:solidFill>
                  <a:prstClr val="black"/>
                </a:solidFill>
                <a:effectLst/>
                <a:uLnTx/>
                <a:uFillTx/>
                <a:latin typeface="Meiryo UI"/>
                <a:ea typeface="Meiryo UI"/>
                <a:cs typeface="+mn-cs"/>
              </a:rPr>
              <a:t>SBT</a:t>
            </a:r>
            <a:r>
              <a:rPr kumimoji="1" lang="ja-JP" altLang="en-US" sz="1600" b="0" i="0" u="none" strike="noStrike" kern="1200" cap="none" spc="0" normalizeH="0" baseline="0" noProof="0">
                <a:ln>
                  <a:noFill/>
                </a:ln>
                <a:solidFill>
                  <a:prstClr val="black"/>
                </a:solidFill>
                <a:effectLst/>
                <a:uLnTx/>
                <a:uFillTx/>
                <a:latin typeface="Meiryo UI"/>
                <a:ea typeface="Meiryo UI"/>
                <a:cs typeface="+mn-cs"/>
              </a:rPr>
              <a:t>目標設定を掲げる</a:t>
            </a:r>
            <a:r>
              <a:rPr kumimoji="1" lang="en-US" altLang="ja-JP" sz="1600" b="0" i="0" u="none" strike="noStrike" kern="1200" cap="none" spc="0" normalizeH="0" baseline="0" noProof="0">
                <a:ln>
                  <a:noFill/>
                </a:ln>
                <a:solidFill>
                  <a:prstClr val="black"/>
                </a:solidFill>
                <a:effectLst/>
                <a:uLnTx/>
                <a:uFillTx/>
                <a:latin typeface="Meiryo UI"/>
                <a:ea typeface="Meiryo UI"/>
                <a:cs typeface="+mn-cs"/>
              </a:rPr>
              <a:t>SBT</a:t>
            </a:r>
            <a:r>
              <a:rPr kumimoji="1" lang="ja-JP" altLang="en-US" sz="1600" b="0" i="0" u="none" strike="noStrike" kern="1200" cap="none" spc="0" normalizeH="0" baseline="0" noProof="0">
                <a:ln>
                  <a:noFill/>
                </a:ln>
                <a:solidFill>
                  <a:prstClr val="black"/>
                </a:solidFill>
                <a:effectLst/>
                <a:uLnTx/>
                <a:uFillTx/>
                <a:latin typeface="Meiryo UI"/>
                <a:ea typeface="Meiryo UI"/>
                <a:cs typeface="+mn-cs"/>
              </a:rPr>
              <a:t>認定企業一覧（</a:t>
            </a:r>
            <a:r>
              <a:rPr kumimoji="1" lang="en-US" altLang="ja-JP" sz="1600" b="0" i="0" u="none" strike="noStrike" kern="1200" cap="none" spc="0" normalizeH="0" baseline="0" noProof="0">
                <a:ln>
                  <a:noFill/>
                </a:ln>
                <a:solidFill>
                  <a:prstClr val="black"/>
                </a:solidFill>
                <a:effectLst/>
                <a:uLnTx/>
                <a:uFillTx/>
                <a:latin typeface="Meiryo UI"/>
                <a:ea typeface="Meiryo UI"/>
                <a:cs typeface="+mn-cs"/>
              </a:rPr>
              <a:t>2/6</a:t>
            </a:r>
            <a:r>
              <a:rPr kumimoji="1" lang="ja-JP" altLang="en-US" sz="1600" b="0" i="0" u="none" strike="noStrike" kern="1200" cap="none" spc="0" normalizeH="0" baseline="0" noProof="0">
                <a:ln>
                  <a:noFill/>
                </a:ln>
                <a:solidFill>
                  <a:prstClr val="black"/>
                </a:solidFill>
                <a:effectLst/>
                <a:uLnTx/>
                <a:uFillTx/>
                <a:latin typeface="Meiryo UI"/>
                <a:ea typeface="Meiryo UI"/>
                <a:cs typeface="+mn-cs"/>
              </a:rPr>
              <a:t>）</a:t>
            </a:r>
          </a:p>
        </p:txBody>
      </p:sp>
      <p:sp>
        <p:nvSpPr>
          <p:cNvPr id="5" name="テキスト ボックス 4">
            <a:extLst>
              <a:ext uri="{FF2B5EF4-FFF2-40B4-BE49-F238E27FC236}">
                <a16:creationId xmlns:a16="http://schemas.microsoft.com/office/drawing/2014/main" id="{FB971672-B526-1072-8C95-A873CCD08B8B}"/>
              </a:ext>
            </a:extLst>
          </p:cNvPr>
          <p:cNvSpPr txBox="1">
            <a:spLocks noChangeArrowheads="1"/>
          </p:cNvSpPr>
          <p:nvPr/>
        </p:nvSpPr>
        <p:spPr bwMode="auto">
          <a:xfrm>
            <a:off x="171863" y="7091421"/>
            <a:ext cx="9269505" cy="458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marR="0" lvl="0" indent="0" algn="l" defTabSz="844083" rtl="0" eaLnBrk="1" fontAlgn="base" latinLnBrk="0" hangingPunct="1">
              <a:lnSpc>
                <a:spcPct val="120000"/>
              </a:lnSpc>
              <a:spcBef>
                <a:spcPct val="0"/>
              </a:spcBef>
              <a:spcAft>
                <a:spcPct val="7000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Meiryo UI"/>
                <a:ea typeface="Meiryo UI"/>
                <a:cs typeface="Meiryo UI" pitchFamily="50" charset="-128"/>
              </a:rPr>
              <a:t>※ SBTi</a:t>
            </a:r>
            <a:r>
              <a:rPr kumimoji="1" lang="ja-JP" altLang="en-US" sz="1000" b="0" i="0" u="none" strike="noStrike" kern="1200" cap="none" spc="0" normalizeH="0" baseline="0" noProof="0" dirty="0">
                <a:ln>
                  <a:noFill/>
                </a:ln>
                <a:solidFill>
                  <a:srgbClr val="000000"/>
                </a:solidFill>
                <a:effectLst/>
                <a:uLnTx/>
                <a:uFillTx/>
                <a:latin typeface="Meiryo UI"/>
                <a:ea typeface="Meiryo UI"/>
                <a:cs typeface="Meiryo UI" pitchFamily="50" charset="-128"/>
              </a:rPr>
              <a:t>設定のセクター</a:t>
            </a:r>
            <a:br>
              <a:rPr kumimoji="1" lang="en-US" altLang="ja-JP" sz="1000" b="0" i="0" u="none" strike="noStrike" kern="1200" cap="none" spc="0" normalizeH="0" baseline="0" noProof="0" dirty="0">
                <a:ln>
                  <a:noFill/>
                </a:ln>
                <a:solidFill>
                  <a:srgbClr val="000000"/>
                </a:solidFill>
                <a:effectLst/>
                <a:uLnTx/>
                <a:uFillTx/>
                <a:latin typeface="Meiryo UI"/>
                <a:ea typeface="Meiryo UI"/>
                <a:cs typeface="Meiryo UI" pitchFamily="50" charset="-128"/>
              </a:rPr>
            </a:br>
            <a:r>
              <a:rPr kumimoji="1" lang="en-US" altLang="ja-JP" sz="1000" b="0" i="0" u="none" strike="noStrike" kern="1200" cap="none" spc="0" normalizeH="0" baseline="0" noProof="0" dirty="0">
                <a:ln>
                  <a:noFill/>
                </a:ln>
                <a:solidFill>
                  <a:srgbClr val="000000"/>
                </a:solidFill>
                <a:effectLst/>
                <a:uLnTx/>
                <a:uFillTx/>
                <a:latin typeface="Meiryo UI"/>
                <a:ea typeface="Meiryo UI"/>
                <a:cs typeface="Meiryo UI" pitchFamily="50" charset="-128"/>
              </a:rPr>
              <a:t>[</a:t>
            </a:r>
            <a:r>
              <a:rPr kumimoji="1" lang="ja-JP" altLang="en-US" sz="1000" b="0" i="0" u="none" strike="noStrike" kern="1200" cap="none" spc="0" normalizeH="0" baseline="0" noProof="0" dirty="0">
                <a:ln>
                  <a:noFill/>
                </a:ln>
                <a:solidFill>
                  <a:srgbClr val="000000"/>
                </a:solidFill>
                <a:effectLst/>
                <a:uLnTx/>
                <a:uFillTx/>
                <a:latin typeface="Meiryo UI"/>
                <a:ea typeface="Meiryo UI"/>
                <a:cs typeface="Meiryo UI" pitchFamily="50" charset="-128"/>
              </a:rPr>
              <a:t>出所</a:t>
            </a:r>
            <a:r>
              <a:rPr kumimoji="1" lang="en-US" altLang="ja-JP" sz="1000" b="0" i="0" u="none" strike="noStrike" kern="1200" cap="none" spc="0" normalizeH="0" baseline="0" noProof="0" dirty="0">
                <a:ln>
                  <a:noFill/>
                </a:ln>
                <a:solidFill>
                  <a:srgbClr val="000000"/>
                </a:solidFill>
                <a:effectLst/>
                <a:uLnTx/>
                <a:uFillTx/>
                <a:latin typeface="Meiryo UI"/>
                <a:ea typeface="Meiryo UI"/>
                <a:cs typeface="Meiryo UI" pitchFamily="50" charset="-128"/>
              </a:rPr>
              <a:t>] Science Based Targets</a:t>
            </a:r>
            <a:r>
              <a:rPr kumimoji="1" lang="ja-JP" altLang="en-US" sz="1000" b="0" i="0" u="none" strike="noStrike" kern="1200" cap="none" spc="0" normalizeH="0" baseline="0" noProof="0" dirty="0">
                <a:ln>
                  <a:noFill/>
                </a:ln>
                <a:solidFill>
                  <a:srgbClr val="000000"/>
                </a:solidFill>
                <a:effectLst/>
                <a:uLnTx/>
                <a:uFillTx/>
                <a:latin typeface="Meiryo UI"/>
                <a:ea typeface="Meiryo UI"/>
                <a:cs typeface="Meiryo UI" pitchFamily="50" charset="-128"/>
              </a:rPr>
              <a:t>ホームページ　</a:t>
            </a:r>
            <a:r>
              <a:rPr kumimoji="1" lang="en-US" altLang="ja-JP" sz="1000" b="0" i="0" u="none" strike="noStrike" kern="1200" cap="none" spc="0" normalizeH="0" baseline="0" noProof="0" dirty="0">
                <a:ln>
                  <a:noFill/>
                </a:ln>
                <a:solidFill>
                  <a:srgbClr val="000000"/>
                </a:solidFill>
                <a:effectLst/>
                <a:uLnTx/>
                <a:uFillTx/>
                <a:latin typeface="Meiryo UI"/>
                <a:ea typeface="Meiryo UI"/>
                <a:cs typeface="Meiryo UI" pitchFamily="50" charset="-128"/>
              </a:rPr>
              <a:t>Companies</a:t>
            </a:r>
            <a:r>
              <a:rPr kumimoji="1" lang="ja-JP" altLang="en-US" sz="1000" b="0" i="0" u="none" strike="noStrike" kern="1200" cap="none" spc="0" normalizeH="0" baseline="0" noProof="0" dirty="0">
                <a:ln>
                  <a:noFill/>
                </a:ln>
                <a:solidFill>
                  <a:srgbClr val="000000"/>
                </a:solidFill>
                <a:effectLst/>
                <a:uLnTx/>
                <a:uFillTx/>
                <a:latin typeface="Meiryo UI"/>
                <a:ea typeface="Meiryo UI"/>
                <a:cs typeface="Meiryo UI" pitchFamily="50" charset="-128"/>
              </a:rPr>
              <a:t> </a:t>
            </a:r>
            <a:r>
              <a:rPr kumimoji="1" lang="en-US" altLang="ja-JP" sz="1000" b="0" i="0" u="none" strike="noStrike" kern="1200" cap="none" spc="0" normalizeH="0" baseline="0" noProof="0" dirty="0">
                <a:ln>
                  <a:noFill/>
                </a:ln>
                <a:solidFill>
                  <a:srgbClr val="000000"/>
                </a:solidFill>
                <a:effectLst/>
                <a:uLnTx/>
                <a:uFillTx/>
                <a:latin typeface="Meiryo UI"/>
                <a:ea typeface="Meiryo UI"/>
                <a:cs typeface="Meiryo UI" pitchFamily="50" charset="-128"/>
              </a:rPr>
              <a:t>Take</a:t>
            </a:r>
            <a:r>
              <a:rPr kumimoji="1" lang="ja-JP" altLang="en-US" sz="1000" b="0" i="0" u="none" strike="noStrike" kern="1200" cap="none" spc="0" normalizeH="0" baseline="0" noProof="0" dirty="0">
                <a:ln>
                  <a:noFill/>
                </a:ln>
                <a:solidFill>
                  <a:srgbClr val="000000"/>
                </a:solidFill>
                <a:effectLst/>
                <a:uLnTx/>
                <a:uFillTx/>
                <a:latin typeface="Meiryo UI"/>
                <a:ea typeface="Meiryo UI"/>
                <a:cs typeface="Meiryo UI" pitchFamily="50" charset="-128"/>
              </a:rPr>
              <a:t> </a:t>
            </a:r>
            <a:r>
              <a:rPr kumimoji="1" lang="en-US" altLang="ja-JP" sz="1000" b="0" i="0" u="none" strike="noStrike" kern="1200" cap="none" spc="0" normalizeH="0" baseline="0" noProof="0" dirty="0">
                <a:ln>
                  <a:noFill/>
                </a:ln>
                <a:solidFill>
                  <a:srgbClr val="000000"/>
                </a:solidFill>
                <a:effectLst/>
                <a:uLnTx/>
                <a:uFillTx/>
                <a:latin typeface="Meiryo UI"/>
                <a:ea typeface="Meiryo UI"/>
                <a:cs typeface="Meiryo UI" pitchFamily="50" charset="-128"/>
              </a:rPr>
              <a:t>Action</a:t>
            </a:r>
            <a:r>
              <a:rPr kumimoji="1" lang="ja-JP" altLang="en-US" sz="1000" b="0" i="0" u="none" strike="noStrike" kern="1200" cap="none" spc="0" normalizeH="0" baseline="0" noProof="0" dirty="0">
                <a:ln>
                  <a:noFill/>
                </a:ln>
                <a:solidFill>
                  <a:srgbClr val="000000"/>
                </a:solidFill>
                <a:effectLst/>
                <a:uLnTx/>
                <a:uFillTx/>
                <a:latin typeface="Meiryo UI"/>
                <a:ea typeface="Meiryo UI"/>
                <a:cs typeface="Meiryo UI" pitchFamily="50" charset="-128"/>
              </a:rPr>
              <a:t>　（</a:t>
            </a:r>
            <a:r>
              <a:rPr kumimoji="1" lang="en-US" altLang="ja-JP" sz="1000" b="0" i="0" u="none" strike="noStrike" kern="1200" cap="none" spc="0" normalizeH="0" baseline="0" noProof="0" dirty="0">
                <a:ln>
                  <a:noFill/>
                </a:ln>
                <a:solidFill>
                  <a:srgbClr val="000000"/>
                </a:solidFill>
                <a:effectLst/>
                <a:uLnTx/>
                <a:uFillTx/>
                <a:latin typeface="Meiryo UI"/>
                <a:ea typeface="Meiryo UI"/>
                <a:cs typeface="Meiryo UI" pitchFamily="50" charset="-128"/>
              </a:rPr>
              <a:t>http://sciencebasedtargets.org/companies-taking-action/</a:t>
            </a:r>
            <a:r>
              <a:rPr kumimoji="1" lang="ja-JP" altLang="en-US" sz="1000" b="0" i="0" u="none" strike="noStrike" kern="1200" cap="none" spc="0" normalizeH="0" baseline="0" noProof="0" dirty="0">
                <a:ln>
                  <a:noFill/>
                </a:ln>
                <a:solidFill>
                  <a:srgbClr val="000000"/>
                </a:solidFill>
                <a:effectLst/>
                <a:uLnTx/>
                <a:uFillTx/>
                <a:latin typeface="Meiryo UI"/>
                <a:ea typeface="Meiryo UI"/>
                <a:cs typeface="Meiryo UI" pitchFamily="50" charset="-128"/>
              </a:rPr>
              <a:t>）より作成</a:t>
            </a:r>
          </a:p>
        </p:txBody>
      </p:sp>
    </p:spTree>
    <p:extLst>
      <p:ext uri="{BB962C8B-B14F-4D97-AF65-F5344CB8AC3E}">
        <p14:creationId xmlns:p14="http://schemas.microsoft.com/office/powerpoint/2010/main" val="10393394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7ED09-4BD6-4C93-7E65-B45F9D9DC72B}"/>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3A742BB7-3953-7609-6552-77C89EFF62CC}"/>
              </a:ext>
            </a:extLst>
          </p:cNvPr>
          <p:cNvGraphicFramePr>
            <a:graphicFrameLocks noChangeAspect="1"/>
          </p:cNvGraphicFramePr>
          <p:nvPr>
            <p:custDataLst>
              <p:tags r:id="rId1"/>
            </p:custDataLst>
            <p:extLst>
              <p:ext uri="{D42A27DB-BD31-4B8C-83A1-F6EECF244321}">
                <p14:modId xmlns:p14="http://schemas.microsoft.com/office/powerpoint/2010/main" val="15122129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98" imgH="499" progId="TCLayout.ActiveDocument.1">
                  <p:embed/>
                </p:oleObj>
              </mc:Choice>
              <mc:Fallback>
                <p:oleObj name="think-cellスライド" r:id="rId3" imgW="498" imgH="499" progId="TCLayout.ActiveDocument.1">
                  <p:embed/>
                  <p:pic>
                    <p:nvPicPr>
                      <p:cNvPr id="8" name="think-cell data - do not delete" hidden="1">
                        <a:extLst>
                          <a:ext uri="{FF2B5EF4-FFF2-40B4-BE49-F238E27FC236}">
                            <a16:creationId xmlns:a16="http://schemas.microsoft.com/office/drawing/2014/main" id="{3A742BB7-3953-7609-6552-77C89EFF62C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a:extLst>
              <a:ext uri="{FF2B5EF4-FFF2-40B4-BE49-F238E27FC236}">
                <a16:creationId xmlns:a16="http://schemas.microsoft.com/office/drawing/2014/main" id="{0C527361-4040-B4C8-DE85-767A12492DCA}"/>
              </a:ext>
            </a:extLst>
          </p:cNvPr>
          <p:cNvSpPr>
            <a:spLocks noGrp="1"/>
          </p:cNvSpPr>
          <p:nvPr>
            <p:ph type="title"/>
          </p:nvPr>
        </p:nvSpPr>
        <p:spPr/>
        <p:txBody>
          <a:bodyPr vert="horz"/>
          <a:lstStyle/>
          <a:p>
            <a:r>
              <a:rPr kumimoji="1" lang="ja-JP" altLang="en-US" sz="2300"/>
              <a:t>サプライヤーへの目標設定を求める</a:t>
            </a:r>
            <a:r>
              <a:rPr kumimoji="1" lang="en-US" altLang="ja-JP" sz="2300"/>
              <a:t>SBT</a:t>
            </a:r>
            <a:r>
              <a:rPr kumimoji="1" lang="ja-JP" altLang="en-US" sz="2300"/>
              <a:t>認定企業も</a:t>
            </a:r>
            <a:r>
              <a:rPr lang="ja-JP" altLang="en-US" sz="2300"/>
              <a:t>いる </a:t>
            </a:r>
            <a:r>
              <a:rPr lang="en-US" altLang="ja-JP" sz="2300"/>
              <a:t>3/6</a:t>
            </a:r>
            <a:endParaRPr kumimoji="1" lang="ja-JP" altLang="en-US" sz="2300"/>
          </a:p>
        </p:txBody>
      </p:sp>
      <p:sp>
        <p:nvSpPr>
          <p:cNvPr id="4" name="コンテンツ プレースホルダー 3">
            <a:extLst>
              <a:ext uri="{FF2B5EF4-FFF2-40B4-BE49-F238E27FC236}">
                <a16:creationId xmlns:a16="http://schemas.microsoft.com/office/drawing/2014/main" id="{BD968A24-293F-3417-DAC3-C91EB56AAB0B}"/>
              </a:ext>
            </a:extLst>
          </p:cNvPr>
          <p:cNvSpPr>
            <a:spLocks noGrp="1"/>
          </p:cNvSpPr>
          <p:nvPr>
            <p:ph sz="quarter" idx="11"/>
          </p:nvPr>
        </p:nvSpPr>
        <p:spPr/>
        <p:txBody>
          <a:bodyPr/>
          <a:lstStyle/>
          <a:p>
            <a:r>
              <a:rPr lang="en-US" altLang="ja-JP"/>
              <a:t>SBT</a:t>
            </a:r>
            <a:r>
              <a:rPr kumimoji="1" lang="ja-JP" altLang="en-US"/>
              <a:t>に取り組むメリット</a:t>
            </a:r>
            <a:r>
              <a:rPr lang="ja-JP" altLang="en-US"/>
              <a:t>②</a:t>
            </a:r>
            <a:r>
              <a:rPr kumimoji="1" lang="ja-JP" altLang="en-US"/>
              <a:t>対顧客</a:t>
            </a:r>
          </a:p>
        </p:txBody>
      </p:sp>
      <p:sp>
        <p:nvSpPr>
          <p:cNvPr id="7" name="テキスト ボックス 6">
            <a:extLst>
              <a:ext uri="{FF2B5EF4-FFF2-40B4-BE49-F238E27FC236}">
                <a16:creationId xmlns:a16="http://schemas.microsoft.com/office/drawing/2014/main" id="{E8C8378D-3F58-6374-37DF-A836A81626D1}"/>
              </a:ext>
            </a:extLst>
          </p:cNvPr>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zh-TW"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zh-TW" altLang="en-US"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zh-TW"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11</a:t>
            </a:r>
            <a:r>
              <a:rPr kumimoji="1" lang="zh-TW" altLang="en-US"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zh-TW"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zh-TW" altLang="en-US"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日現在</a:t>
            </a:r>
            <a:endParaRPr kumimoji="1" lang="ja-JP" altLang="en-US"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a:extLst>
              <a:ext uri="{FF2B5EF4-FFF2-40B4-BE49-F238E27FC236}">
                <a16:creationId xmlns:a16="http://schemas.microsoft.com/office/drawing/2014/main" id="{E1C3D640-7863-8568-4E61-CFDE38F48922}"/>
              </a:ext>
            </a:extLst>
          </p:cNvPr>
          <p:cNvGraphicFramePr>
            <a:graphicFrameLocks noGrp="1"/>
          </p:cNvGraphicFramePr>
          <p:nvPr/>
        </p:nvGraphicFramePr>
        <p:xfrm>
          <a:off x="485905" y="2973463"/>
          <a:ext cx="10044019" cy="4100640"/>
        </p:xfrm>
        <a:graphic>
          <a:graphicData uri="http://schemas.openxmlformats.org/drawingml/2006/table">
            <a:tbl>
              <a:tblPr firstRow="1" bandRow="1"/>
              <a:tblGrid>
                <a:gridCol w="1516078">
                  <a:extLst>
                    <a:ext uri="{9D8B030D-6E8A-4147-A177-3AD203B41FA5}">
                      <a16:colId xmlns:a16="http://schemas.microsoft.com/office/drawing/2014/main" val="20001"/>
                    </a:ext>
                  </a:extLst>
                </a:gridCol>
                <a:gridCol w="1137059">
                  <a:extLst>
                    <a:ext uri="{9D8B030D-6E8A-4147-A177-3AD203B41FA5}">
                      <a16:colId xmlns:a16="http://schemas.microsoft.com/office/drawing/2014/main" val="20000"/>
                    </a:ext>
                  </a:extLst>
                </a:gridCol>
                <a:gridCol w="1326569">
                  <a:extLst>
                    <a:ext uri="{9D8B030D-6E8A-4147-A177-3AD203B41FA5}">
                      <a16:colId xmlns:a16="http://schemas.microsoft.com/office/drawing/2014/main" val="20003"/>
                    </a:ext>
                  </a:extLst>
                </a:gridCol>
                <a:gridCol w="758039">
                  <a:extLst>
                    <a:ext uri="{9D8B030D-6E8A-4147-A177-3AD203B41FA5}">
                      <a16:colId xmlns:a16="http://schemas.microsoft.com/office/drawing/2014/main" val="20005"/>
                    </a:ext>
                  </a:extLst>
                </a:gridCol>
                <a:gridCol w="5306274">
                  <a:extLst>
                    <a:ext uri="{9D8B030D-6E8A-4147-A177-3AD203B41FA5}">
                      <a16:colId xmlns:a16="http://schemas.microsoft.com/office/drawing/2014/main" val="20007"/>
                    </a:ext>
                  </a:extLst>
                </a:gridCol>
              </a:tblGrid>
              <a:tr h="176726">
                <a:tc rowSpan="2">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a:latin typeface="+mn-ea"/>
                          <a:ea typeface="+mn-ea"/>
                          <a:cs typeface="Meiryo UI" panose="020B0604030504040204" pitchFamily="50" charset="-128"/>
                        </a:rPr>
                        <a:t>企業名</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a:latin typeface="+mn-ea"/>
                          <a:ea typeface="+mn-ea"/>
                          <a:cs typeface="Meiryo UI" panose="020B0604030504040204" pitchFamily="50" charset="-128"/>
                        </a:rPr>
                        <a:t>セクター</a:t>
                      </a:r>
                      <a:r>
                        <a:rPr kumimoji="1" lang="en-US" altLang="ja-JP" sz="1400" kern="1200" baseline="30000">
                          <a:solidFill>
                            <a:schemeClr val="tx1"/>
                          </a:solidFill>
                          <a:latin typeface="+mn-ea"/>
                          <a:ea typeface="HGSｺﾞｼｯｸM"/>
                          <a:cs typeface="Meiryo UI" panose="020B0604030504040204" pitchFamily="50" charset="-128"/>
                        </a:rPr>
                        <a:t>※</a:t>
                      </a:r>
                      <a:endParaRPr kumimoji="1" lang="ja-JP" altLang="en-US" sz="1400">
                        <a:latin typeface="+mn-ea"/>
                        <a:ea typeface="+mn-ea"/>
                        <a:cs typeface="Meiryo UI" panose="020B0604030504040204" pitchFamily="50" charset="-128"/>
                      </a:endParaRPr>
                    </a:p>
                  </a:txBody>
                  <a:tcPr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gridSpan="3">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a:latin typeface="+mn-ea"/>
                          <a:ea typeface="+mn-ea"/>
                          <a:cs typeface="Meiryo UI" panose="020B0604030504040204" pitchFamily="50" charset="-128"/>
                        </a:rPr>
                        <a:t>目標</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endParaRPr kumimoji="1" lang="ja-JP" altLang="en-US" sz="1400"/>
                    </a:p>
                  </a:txBody>
                  <a:tcPr/>
                </a:tc>
                <a:tc hMerge="1">
                  <a:txBody>
                    <a:bodyPr/>
                    <a:lstStyle/>
                    <a:p>
                      <a:endParaRPr kumimoji="1" lang="ja-JP" altLang="en-US" sz="1400"/>
                    </a:p>
                  </a:txBody>
                  <a:tcPr/>
                </a:tc>
                <a:extLst>
                  <a:ext uri="{0D108BD9-81ED-4DB2-BD59-A6C34878D82A}">
                    <a16:rowId xmlns:a16="http://schemas.microsoft.com/office/drawing/2014/main" val="10000"/>
                  </a:ext>
                </a:extLst>
              </a:tr>
              <a:tr h="176726">
                <a:tc vMerge="1">
                  <a:txBody>
                    <a:bodyPr/>
                    <a:lstStyle/>
                    <a:p>
                      <a:pPr algn="ctr"/>
                      <a:endParaRPr kumimoji="1" lang="ja-JP" altLang="en-US" sz="180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5">
                        <a:lumMod val="20000"/>
                        <a:lumOff val="80000"/>
                      </a:schemeClr>
                    </a:solidFill>
                  </a:tcPr>
                </a:tc>
                <a:tc vMerge="1">
                  <a:txBody>
                    <a:bodyPr/>
                    <a:lstStyle/>
                    <a:p>
                      <a:endParaRPr lang="ja-JP" altLang="en-US"/>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8021">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en-US" altLang="ja-JP" sz="1400">
                          <a:latin typeface="+mn-ea"/>
                          <a:ea typeface="+mn-ea"/>
                          <a:cs typeface="Meiryo UI" panose="020B0604030504040204" pitchFamily="50" charset="-128"/>
                        </a:rPr>
                        <a:t>Scope</a:t>
                      </a:r>
                      <a:endParaRPr kumimoji="1" lang="ja-JP" altLang="en-US" sz="1400">
                        <a:latin typeface="+mn-ea"/>
                        <a:ea typeface="+mn-ea"/>
                        <a:cs typeface="Meiryo UI" panose="020B0604030504040204" pitchFamily="50" charset="-128"/>
                      </a:endParaRP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a:latin typeface="+mn-ea"/>
                          <a:ea typeface="+mn-ea"/>
                          <a:cs typeface="Meiryo UI" panose="020B0604030504040204" pitchFamily="50" charset="-128"/>
                        </a:rPr>
                        <a:t>目標年</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a:latin typeface="+mn-ea"/>
                          <a:ea typeface="+mn-ea"/>
                          <a:cs typeface="Meiryo UI" panose="020B0604030504040204" pitchFamily="50" charset="-128"/>
                        </a:rPr>
                        <a:t>概要</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1"/>
                  </a:ext>
                </a:extLst>
              </a:tr>
              <a:tr h="176726">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en-US" altLang="ja-JP" sz="1400">
                          <a:latin typeface="+mn-ea"/>
                          <a:ea typeface="+mn-ea"/>
                          <a:cs typeface="Meiryo UI" panose="020B0604030504040204" pitchFamily="50" charset="-128"/>
                        </a:rPr>
                        <a:t>BIPROGY</a:t>
                      </a:r>
                      <a:endParaRPr kumimoji="1" lang="ja-JP" altLang="en-US" sz="1400">
                        <a:latin typeface="+mn-ea"/>
                        <a:ea typeface="+mn-ea"/>
                        <a:cs typeface="Meiryo UI" panose="020B0604030504040204" pitchFamily="50" charset="-128"/>
                      </a:endParaRP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b">
                        <a:buNone/>
                      </a:pPr>
                      <a:r>
                        <a:rPr lang="ja-JP" altLang="en-US" sz="1400" b="0" i="0" u="none" strike="noStrike">
                          <a:solidFill>
                            <a:srgbClr val="000000"/>
                          </a:solidFill>
                          <a:effectLst/>
                          <a:latin typeface="Arial" panose="020B0604020202020204" pitchFamily="34" charset="0"/>
                        </a:rPr>
                        <a:t>ソフトウェア</a:t>
                      </a:r>
                    </a:p>
                  </a:txBody>
                  <a:tcPr marL="7620" marR="7620" marT="762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a:latin typeface="+mn-ea"/>
                          <a:ea typeface="+mn-ea"/>
                          <a:cs typeface="Meiryo UI" panose="020B0604030504040204" pitchFamily="50" charset="-128"/>
                        </a:rPr>
                        <a:t>Scope3</a:t>
                      </a:r>
                    </a:p>
                    <a:p>
                      <a:pPr algn="ctr"/>
                      <a:r>
                        <a:rPr kumimoji="1" lang="ja-JP" altLang="en-US" sz="1400">
                          <a:latin typeface="+mn-ea"/>
                          <a:ea typeface="+mn-ea"/>
                          <a:cs typeface="Meiryo UI" panose="020B0604030504040204" pitchFamily="50" charset="-128"/>
                        </a:rPr>
                        <a:t>カテゴリ</a:t>
                      </a:r>
                      <a:r>
                        <a:rPr kumimoji="1" lang="en-US" altLang="ja-JP" sz="1400">
                          <a:latin typeface="+mn-ea"/>
                          <a:ea typeface="+mn-ea"/>
                          <a:cs typeface="Meiryo UI" panose="020B0604030504040204" pitchFamily="50" charset="-128"/>
                        </a:rPr>
                        <a:t>1</a:t>
                      </a:r>
                      <a:endParaRPr kumimoji="1" lang="ja-JP" altLang="en-US" sz="140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altLang="ja-JP" sz="1400" b="0" i="0" u="none" strike="noStrike">
                          <a:solidFill>
                            <a:srgbClr val="000000"/>
                          </a:solidFill>
                          <a:effectLst/>
                          <a:latin typeface="Arial" panose="020B0604020202020204" pitchFamily="34" charset="0"/>
                        </a:rPr>
                        <a:t>2027</a:t>
                      </a:r>
                      <a:r>
                        <a:rPr lang="ja-JP" altLang="en-US" sz="1400" b="0" i="0" u="none" strike="noStrike">
                          <a:solidFill>
                            <a:srgbClr val="000000"/>
                          </a:solidFill>
                          <a:effectLst/>
                          <a:latin typeface="Arial" panose="020B0604020202020204" pitchFamily="34" charset="0"/>
                        </a:rPr>
                        <a:t>年</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ja-JP" altLang="en-US" sz="1400" b="0" i="0" u="none" strike="noStrike">
                          <a:solidFill>
                            <a:srgbClr val="000000"/>
                          </a:solidFill>
                          <a:effectLst/>
                          <a:latin typeface="Arial" panose="020B0604020202020204" pitchFamily="34" charset="0"/>
                        </a:rPr>
                        <a:t>購入した製品・サービスに関する支出額のうち</a:t>
                      </a:r>
                      <a:r>
                        <a:rPr lang="en-US" altLang="ja-JP" sz="1400" b="0" i="0" u="none" strike="noStrike">
                          <a:solidFill>
                            <a:srgbClr val="000000"/>
                          </a:solidFill>
                          <a:effectLst/>
                          <a:latin typeface="Arial" panose="020B0604020202020204" pitchFamily="34" charset="0"/>
                        </a:rPr>
                        <a:t>40</a:t>
                      </a:r>
                      <a:r>
                        <a:rPr lang="ja-JP" altLang="en-US" sz="1400" b="0" i="0" u="none" strike="noStrike">
                          <a:solidFill>
                            <a:srgbClr val="000000"/>
                          </a:solidFill>
                          <a:effectLst/>
                          <a:latin typeface="Arial" panose="020B0604020202020204" pitchFamily="34" charset="0"/>
                        </a:rPr>
                        <a:t>％を占めるサプライヤーに</a:t>
                      </a:r>
                      <a:r>
                        <a:rPr lang="en-US" altLang="ja-JP" sz="1400" b="0" i="0" u="none" strike="noStrike">
                          <a:solidFill>
                            <a:srgbClr val="000000"/>
                          </a:solidFill>
                          <a:effectLst/>
                          <a:latin typeface="Arial" panose="020B0604020202020204" pitchFamily="34" charset="0"/>
                        </a:rPr>
                        <a:t>SBT</a:t>
                      </a:r>
                      <a:r>
                        <a:rPr lang="ja-JP" altLang="en-US" sz="1400" b="0" i="0" u="none" strike="noStrike">
                          <a:solidFill>
                            <a:srgbClr val="000000"/>
                          </a:solidFill>
                          <a:effectLst/>
                          <a:latin typeface="Arial" panose="020B0604020202020204" pitchFamily="34" charset="0"/>
                        </a:rPr>
                        <a:t>を設定させる</a:t>
                      </a:r>
                    </a:p>
                  </a:txBody>
                  <a:tcPr marL="72000" marR="7620" marT="762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76726">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en-US" altLang="ja-JP" sz="1400">
                          <a:latin typeface="+mn-ea"/>
                          <a:ea typeface="+mn-ea"/>
                          <a:cs typeface="Meiryo UI" panose="020B0604030504040204" pitchFamily="50" charset="-128"/>
                        </a:rPr>
                        <a:t>DIC</a:t>
                      </a:r>
                      <a:endParaRPr kumimoji="1" lang="ja-JP" altLang="en-US" sz="1400">
                        <a:latin typeface="+mn-ea"/>
                        <a:ea typeface="+mn-ea"/>
                        <a:cs typeface="Meiryo UI" panose="020B0604030504040204" pitchFamily="50" charset="-128"/>
                      </a:endParaRP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ja-JP" altLang="en-US" sz="1400" b="0" i="0" u="none" strike="noStrike">
                          <a:solidFill>
                            <a:srgbClr val="000000"/>
                          </a:solidFill>
                          <a:effectLst/>
                          <a:latin typeface="Arial" panose="020B0604020202020204" pitchFamily="34" charset="0"/>
                        </a:rPr>
                        <a:t>化学</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en-US" altLang="ja-JP" sz="1400">
                          <a:latin typeface="+mn-ea"/>
                          <a:ea typeface="+mn-ea"/>
                          <a:cs typeface="Meiryo UI" panose="020B0604030504040204" pitchFamily="50" charset="-128"/>
                        </a:rPr>
                        <a:t>Scope3</a:t>
                      </a:r>
                    </a:p>
                    <a:p>
                      <a:pPr algn="ctr"/>
                      <a:r>
                        <a:rPr kumimoji="1" lang="ja-JP" altLang="en-US" sz="1400">
                          <a:latin typeface="+mn-ea"/>
                          <a:ea typeface="+mn-ea"/>
                          <a:cs typeface="Meiryo UI" panose="020B0604030504040204" pitchFamily="50" charset="-128"/>
                        </a:rPr>
                        <a:t>カテゴリ</a:t>
                      </a:r>
                      <a:r>
                        <a:rPr kumimoji="1" lang="en-US" altLang="ja-JP" sz="1400">
                          <a:latin typeface="+mn-ea"/>
                          <a:ea typeface="+mn-ea"/>
                          <a:cs typeface="Meiryo UI" panose="020B0604030504040204" pitchFamily="50" charset="-128"/>
                        </a:rPr>
                        <a:t>1</a:t>
                      </a:r>
                      <a:endParaRPr kumimoji="1" lang="ja-JP" altLang="en-US" sz="140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altLang="ja-JP" sz="1400" b="0" i="0" u="none" strike="noStrike">
                          <a:solidFill>
                            <a:srgbClr val="000000"/>
                          </a:solidFill>
                          <a:effectLst/>
                          <a:latin typeface="Arial" panose="020B0604020202020204" pitchFamily="34" charset="0"/>
                        </a:rPr>
                        <a:t>2027</a:t>
                      </a:r>
                      <a:r>
                        <a:rPr lang="ja-JP" altLang="en-US" sz="1400" b="0" i="0" u="none" strike="noStrike">
                          <a:solidFill>
                            <a:srgbClr val="000000"/>
                          </a:solidFill>
                          <a:effectLst/>
                          <a:latin typeface="Arial" panose="020B0604020202020204" pitchFamily="34" charset="0"/>
                        </a:rPr>
                        <a:t>年</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ja-JP" altLang="en-US" sz="1400" b="0" i="0" u="none" strike="noStrike">
                          <a:solidFill>
                            <a:srgbClr val="000000"/>
                          </a:solidFill>
                          <a:effectLst/>
                          <a:latin typeface="Arial" panose="020B0604020202020204" pitchFamily="34" charset="0"/>
                        </a:rPr>
                        <a:t>購入した製品・サービスに関する支出額のうち</a:t>
                      </a:r>
                      <a:r>
                        <a:rPr lang="en-US" altLang="ja-JP" sz="1400" b="0" i="0" u="none" strike="noStrike">
                          <a:solidFill>
                            <a:srgbClr val="000000"/>
                          </a:solidFill>
                          <a:effectLst/>
                          <a:latin typeface="Arial" panose="020B0604020202020204" pitchFamily="34" charset="0"/>
                        </a:rPr>
                        <a:t>80</a:t>
                      </a:r>
                      <a:r>
                        <a:rPr lang="ja-JP" altLang="en-US" sz="1400" b="0" i="0" u="none" strike="noStrike">
                          <a:solidFill>
                            <a:srgbClr val="000000"/>
                          </a:solidFill>
                          <a:effectLst/>
                          <a:latin typeface="Arial" panose="020B0604020202020204" pitchFamily="34" charset="0"/>
                        </a:rPr>
                        <a:t>％を占めるサプライヤーに</a:t>
                      </a:r>
                      <a:r>
                        <a:rPr lang="en-US" altLang="ja-JP" sz="1400" b="0" i="0" u="none" strike="noStrike">
                          <a:solidFill>
                            <a:srgbClr val="000000"/>
                          </a:solidFill>
                          <a:effectLst/>
                          <a:latin typeface="Arial" panose="020B0604020202020204" pitchFamily="34" charset="0"/>
                        </a:rPr>
                        <a:t>SBT</a:t>
                      </a:r>
                      <a:r>
                        <a:rPr lang="ja-JP" altLang="en-US" sz="1400" b="0" i="0" u="none" strike="noStrike">
                          <a:solidFill>
                            <a:srgbClr val="000000"/>
                          </a:solidFill>
                          <a:effectLst/>
                          <a:latin typeface="Arial" panose="020B0604020202020204" pitchFamily="34" charset="0"/>
                        </a:rPr>
                        <a:t>を設定させる</a:t>
                      </a:r>
                    </a:p>
                  </a:txBody>
                  <a:tcPr marL="72000" marR="7620" marT="762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7672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a:latin typeface="+mn-ea"/>
                          <a:ea typeface="+mn-ea"/>
                          <a:cs typeface="Meiryo UI" panose="020B0604030504040204" pitchFamily="50" charset="-128"/>
                        </a:rPr>
                        <a:t>E</a:t>
                      </a:r>
                      <a:r>
                        <a:rPr kumimoji="1" lang="ja-JP" altLang="en-US" sz="1400">
                          <a:latin typeface="+mn-ea"/>
                          <a:ea typeface="+mn-ea"/>
                          <a:cs typeface="Meiryo UI" panose="020B0604030504040204" pitchFamily="50" charset="-128"/>
                        </a:rPr>
                        <a:t>・</a:t>
                      </a:r>
                      <a:r>
                        <a:rPr kumimoji="1" lang="en-US" altLang="ja-JP" sz="1400">
                          <a:latin typeface="+mn-ea"/>
                          <a:ea typeface="+mn-ea"/>
                          <a:cs typeface="Meiryo UI" panose="020B0604030504040204" pitchFamily="50" charset="-128"/>
                        </a:rPr>
                        <a:t>J</a:t>
                      </a:r>
                    </a:p>
                    <a:p>
                      <a:pPr algn="ctr"/>
                      <a:r>
                        <a:rPr kumimoji="1" lang="ja-JP" altLang="en-US" sz="1400">
                          <a:latin typeface="+mn-ea"/>
                          <a:ea typeface="+mn-ea"/>
                          <a:cs typeface="Meiryo UI" panose="020B0604030504040204" pitchFamily="50" charset="-128"/>
                        </a:rPr>
                        <a:t>ホールディングス</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ja-JP" altLang="en-US" sz="1400" b="0" i="0" u="none" strike="noStrike">
                          <a:solidFill>
                            <a:srgbClr val="000000"/>
                          </a:solidFill>
                          <a:effectLst/>
                          <a:latin typeface="Arial" panose="020B0604020202020204" pitchFamily="34" charset="0"/>
                        </a:rPr>
                        <a:t>専門サービス</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a:latin typeface="+mn-ea"/>
                          <a:ea typeface="+mn-ea"/>
                          <a:cs typeface="Meiryo UI" panose="020B0604030504040204" pitchFamily="50" charset="-128"/>
                        </a:rPr>
                        <a:t>Scope3</a:t>
                      </a:r>
                    </a:p>
                    <a:p>
                      <a:pPr algn="ctr"/>
                      <a:r>
                        <a:rPr kumimoji="1" lang="ja-JP" altLang="en-US" sz="1400">
                          <a:latin typeface="+mn-ea"/>
                          <a:ea typeface="+mn-ea"/>
                          <a:cs typeface="Meiryo UI" panose="020B0604030504040204" pitchFamily="50" charset="-128"/>
                        </a:rPr>
                        <a:t>カテゴリ</a:t>
                      </a:r>
                      <a:r>
                        <a:rPr kumimoji="1" lang="en-US" altLang="ja-JP" sz="1400">
                          <a:latin typeface="+mn-ea"/>
                          <a:ea typeface="+mn-ea"/>
                          <a:cs typeface="Meiryo UI" panose="020B0604030504040204" pitchFamily="50" charset="-128"/>
                        </a:rPr>
                        <a:t>1</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altLang="ja-JP" sz="1400" b="0" i="0" u="none" strike="noStrike">
                          <a:solidFill>
                            <a:srgbClr val="000000"/>
                          </a:solidFill>
                          <a:effectLst/>
                          <a:latin typeface="Arial" panose="020B0604020202020204" pitchFamily="34" charset="0"/>
                        </a:rPr>
                        <a:t>2027</a:t>
                      </a:r>
                      <a:r>
                        <a:rPr lang="ja-JP" altLang="en-US" sz="1400" b="0" i="0" u="none" strike="noStrike">
                          <a:solidFill>
                            <a:srgbClr val="000000"/>
                          </a:solidFill>
                          <a:effectLst/>
                          <a:latin typeface="Arial" panose="020B0604020202020204" pitchFamily="34" charset="0"/>
                        </a:rPr>
                        <a:t>年</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ja-JP" altLang="en-US" sz="1400" b="0" i="0" u="none" strike="noStrike">
                          <a:solidFill>
                            <a:srgbClr val="000000"/>
                          </a:solidFill>
                          <a:effectLst/>
                          <a:latin typeface="Arial" panose="020B0604020202020204" pitchFamily="34" charset="0"/>
                        </a:rPr>
                        <a:t>購入した製品・サービスに関する排出量のうち</a:t>
                      </a:r>
                      <a:r>
                        <a:rPr lang="en-US" altLang="ja-JP" sz="1400" b="0" i="0" u="none" strike="noStrike">
                          <a:solidFill>
                            <a:srgbClr val="000000"/>
                          </a:solidFill>
                          <a:effectLst/>
                          <a:latin typeface="Arial" panose="020B0604020202020204" pitchFamily="34" charset="0"/>
                        </a:rPr>
                        <a:t>72.9</a:t>
                      </a:r>
                      <a:r>
                        <a:rPr lang="ja-JP" altLang="en-US" sz="1400" b="0" i="0" u="none" strike="noStrike">
                          <a:solidFill>
                            <a:srgbClr val="000000"/>
                          </a:solidFill>
                          <a:effectLst/>
                          <a:latin typeface="Arial" panose="020B0604020202020204" pitchFamily="34" charset="0"/>
                        </a:rPr>
                        <a:t>％を占めるサプライヤーに</a:t>
                      </a:r>
                      <a:r>
                        <a:rPr lang="en-US" altLang="ja-JP" sz="1400" b="0" i="0" u="none" strike="noStrike">
                          <a:solidFill>
                            <a:srgbClr val="000000"/>
                          </a:solidFill>
                          <a:effectLst/>
                          <a:latin typeface="Arial" panose="020B0604020202020204" pitchFamily="34" charset="0"/>
                        </a:rPr>
                        <a:t>SBT</a:t>
                      </a:r>
                      <a:r>
                        <a:rPr lang="ja-JP" altLang="en-US" sz="1400" b="0" i="0" u="none" strike="noStrike">
                          <a:solidFill>
                            <a:srgbClr val="000000"/>
                          </a:solidFill>
                          <a:effectLst/>
                          <a:latin typeface="Arial" panose="020B0604020202020204" pitchFamily="34" charset="0"/>
                        </a:rPr>
                        <a:t>を設定させる</a:t>
                      </a:r>
                    </a:p>
                  </a:txBody>
                  <a:tcPr marL="72000" marR="7620" marT="762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7672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a:latin typeface="+mn-ea"/>
                          <a:ea typeface="+mn-ea"/>
                          <a:cs typeface="Meiryo UI" panose="020B0604030504040204" pitchFamily="50" charset="-128"/>
                        </a:rPr>
                        <a:t>ロッテ</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ja-JP" altLang="en-US" sz="1400" b="0" i="0" u="none" strike="noStrike">
                          <a:solidFill>
                            <a:srgbClr val="000000"/>
                          </a:solidFill>
                          <a:effectLst/>
                          <a:latin typeface="Arial" panose="020B0604020202020204" pitchFamily="34" charset="0"/>
                        </a:rPr>
                        <a:t>食品</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a:latin typeface="+mn-ea"/>
                          <a:ea typeface="+mn-ea"/>
                          <a:cs typeface="Meiryo UI" panose="020B0604030504040204" pitchFamily="50" charset="-128"/>
                        </a:rPr>
                        <a:t>Scope3</a:t>
                      </a:r>
                    </a:p>
                    <a:p>
                      <a:pPr algn="ctr"/>
                      <a:r>
                        <a:rPr kumimoji="1" lang="ja-JP" altLang="en-US" sz="1400">
                          <a:latin typeface="+mn-ea"/>
                          <a:ea typeface="+mn-ea"/>
                          <a:cs typeface="Meiryo UI" panose="020B0604030504040204" pitchFamily="50" charset="-128"/>
                        </a:rPr>
                        <a:t>カテゴリ</a:t>
                      </a:r>
                      <a:r>
                        <a:rPr kumimoji="1" lang="en-US" altLang="ja-JP" sz="1400">
                          <a:latin typeface="+mn-ea"/>
                          <a:ea typeface="+mn-ea"/>
                          <a:cs typeface="Meiryo UI" panose="020B0604030504040204" pitchFamily="50" charset="-128"/>
                        </a:rPr>
                        <a:t>1,2,4</a:t>
                      </a:r>
                      <a:endParaRPr kumimoji="1" lang="ja-JP" altLang="en-US" sz="140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altLang="ja-JP" sz="1400" b="0" i="0" u="none" strike="noStrike">
                          <a:solidFill>
                            <a:srgbClr val="000000"/>
                          </a:solidFill>
                          <a:effectLst/>
                          <a:latin typeface="Arial" panose="020B0604020202020204" pitchFamily="34" charset="0"/>
                        </a:rPr>
                        <a:t>2027</a:t>
                      </a:r>
                      <a:r>
                        <a:rPr lang="ja-JP" altLang="en-US" sz="1400" b="0" i="0" u="none" strike="noStrike">
                          <a:solidFill>
                            <a:srgbClr val="000000"/>
                          </a:solidFill>
                          <a:effectLst/>
                          <a:latin typeface="Arial" panose="020B0604020202020204" pitchFamily="34" charset="0"/>
                        </a:rPr>
                        <a:t>年</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ja-JP" altLang="en-US" sz="1400" b="0" i="0" u="none" strike="noStrike">
                          <a:solidFill>
                            <a:srgbClr val="000000"/>
                          </a:solidFill>
                          <a:effectLst/>
                          <a:latin typeface="Arial" panose="020B0604020202020204" pitchFamily="34" charset="0"/>
                        </a:rPr>
                        <a:t>購入した製品・サービス、資本財、輸送・配送（上流）に関する排出量のうち</a:t>
                      </a:r>
                      <a:r>
                        <a:rPr lang="en-US" altLang="ja-JP" sz="1400" b="0" i="0" u="none" strike="noStrike">
                          <a:solidFill>
                            <a:srgbClr val="000000"/>
                          </a:solidFill>
                          <a:effectLst/>
                          <a:latin typeface="Arial" panose="020B0604020202020204" pitchFamily="34" charset="0"/>
                        </a:rPr>
                        <a:t>80</a:t>
                      </a:r>
                      <a:r>
                        <a:rPr lang="ja-JP" altLang="en-US" sz="1400" b="0" i="0" u="none" strike="noStrike">
                          <a:solidFill>
                            <a:srgbClr val="000000"/>
                          </a:solidFill>
                          <a:effectLst/>
                          <a:latin typeface="Arial" panose="020B0604020202020204" pitchFamily="34" charset="0"/>
                        </a:rPr>
                        <a:t>％を占めるサプライヤーに</a:t>
                      </a:r>
                      <a:r>
                        <a:rPr lang="en-US" altLang="ja-JP" sz="1400" b="0" i="0" u="none" strike="noStrike">
                          <a:solidFill>
                            <a:srgbClr val="000000"/>
                          </a:solidFill>
                          <a:effectLst/>
                          <a:latin typeface="Arial" panose="020B0604020202020204" pitchFamily="34" charset="0"/>
                        </a:rPr>
                        <a:t>SBT</a:t>
                      </a:r>
                      <a:r>
                        <a:rPr lang="ja-JP" altLang="en-US" sz="1400" b="0" i="0" u="none" strike="noStrike">
                          <a:solidFill>
                            <a:srgbClr val="000000"/>
                          </a:solidFill>
                          <a:effectLst/>
                          <a:latin typeface="Arial" panose="020B0604020202020204" pitchFamily="34" charset="0"/>
                        </a:rPr>
                        <a:t>を設定させる</a:t>
                      </a:r>
                    </a:p>
                  </a:txBody>
                  <a:tcPr marL="72000" marR="7620" marT="762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7672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a:latin typeface="+mn-ea"/>
                          <a:ea typeface="+mn-ea"/>
                          <a:cs typeface="Meiryo UI" panose="020B0604030504040204" pitchFamily="50" charset="-128"/>
                        </a:rPr>
                        <a:t>川島織物セルコン</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ja-JP" altLang="en-US" sz="1400" b="0" i="0" u="none" strike="noStrike">
                          <a:solidFill>
                            <a:srgbClr val="000000"/>
                          </a:solidFill>
                          <a:effectLst/>
                          <a:latin typeface="Arial" panose="020B0604020202020204" pitchFamily="34" charset="0"/>
                        </a:rPr>
                        <a:t>繊維・アパレル</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a:latin typeface="+mn-ea"/>
                          <a:ea typeface="+mn-ea"/>
                          <a:cs typeface="Meiryo UI" panose="020B0604030504040204" pitchFamily="50" charset="-128"/>
                        </a:rPr>
                        <a:t>Scope3</a:t>
                      </a:r>
                    </a:p>
                    <a:p>
                      <a:pPr algn="ctr"/>
                      <a:r>
                        <a:rPr kumimoji="1" lang="ja-JP" altLang="en-US" sz="1400">
                          <a:latin typeface="+mn-ea"/>
                          <a:ea typeface="+mn-ea"/>
                          <a:cs typeface="Meiryo UI" panose="020B0604030504040204" pitchFamily="50" charset="-128"/>
                        </a:rPr>
                        <a:t>カテゴリ</a:t>
                      </a:r>
                      <a:r>
                        <a:rPr kumimoji="1" lang="en-US" altLang="ja-JP" sz="1400">
                          <a:latin typeface="+mn-ea"/>
                          <a:ea typeface="+mn-ea"/>
                          <a:cs typeface="Meiryo UI" panose="020B0604030504040204" pitchFamily="50" charset="-128"/>
                        </a:rPr>
                        <a:t>1</a:t>
                      </a:r>
                      <a:endParaRPr kumimoji="1" lang="ja-JP" altLang="en-US" sz="140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altLang="ja-JP" sz="1400" b="0" i="0" u="none" strike="noStrike">
                          <a:solidFill>
                            <a:srgbClr val="000000"/>
                          </a:solidFill>
                          <a:effectLst/>
                          <a:latin typeface="Arial" panose="020B0604020202020204" pitchFamily="34" charset="0"/>
                        </a:rPr>
                        <a:t>2027</a:t>
                      </a:r>
                      <a:r>
                        <a:rPr lang="ja-JP" altLang="en-US" sz="1400" b="0" i="0" u="none" strike="noStrike">
                          <a:solidFill>
                            <a:srgbClr val="000000"/>
                          </a:solidFill>
                          <a:effectLst/>
                          <a:latin typeface="Arial" panose="020B0604020202020204" pitchFamily="34" charset="0"/>
                        </a:rPr>
                        <a:t>年</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ja-JP" altLang="en-US" sz="1400" b="0" i="0" u="none" strike="noStrike">
                          <a:solidFill>
                            <a:srgbClr val="000000"/>
                          </a:solidFill>
                          <a:effectLst/>
                          <a:latin typeface="Arial" panose="020B0604020202020204" pitchFamily="34" charset="0"/>
                        </a:rPr>
                        <a:t>購入した製品・サービスに関する排出量のうち</a:t>
                      </a:r>
                      <a:r>
                        <a:rPr lang="en-US" altLang="ja-JP" sz="1400" b="0" i="0" u="none" strike="noStrike">
                          <a:solidFill>
                            <a:srgbClr val="000000"/>
                          </a:solidFill>
                          <a:effectLst/>
                          <a:latin typeface="Arial" panose="020B0604020202020204" pitchFamily="34" charset="0"/>
                        </a:rPr>
                        <a:t>80</a:t>
                      </a:r>
                      <a:r>
                        <a:rPr lang="ja-JP" altLang="en-US" sz="1400" b="0" i="0" u="none" strike="noStrike">
                          <a:solidFill>
                            <a:srgbClr val="000000"/>
                          </a:solidFill>
                          <a:effectLst/>
                          <a:latin typeface="Arial" panose="020B0604020202020204" pitchFamily="34" charset="0"/>
                        </a:rPr>
                        <a:t>％を占めるサプライヤーに</a:t>
                      </a:r>
                      <a:r>
                        <a:rPr lang="en-US" altLang="ja-JP" sz="1400" b="0" i="0" u="none" strike="noStrike">
                          <a:solidFill>
                            <a:srgbClr val="000000"/>
                          </a:solidFill>
                          <a:effectLst/>
                          <a:latin typeface="Arial" panose="020B0604020202020204" pitchFamily="34" charset="0"/>
                        </a:rPr>
                        <a:t>SBT</a:t>
                      </a:r>
                      <a:r>
                        <a:rPr lang="ja-JP" altLang="en-US" sz="1400" b="0" i="0" u="none" strike="noStrike">
                          <a:solidFill>
                            <a:srgbClr val="000000"/>
                          </a:solidFill>
                          <a:effectLst/>
                          <a:latin typeface="Arial" panose="020B0604020202020204" pitchFamily="34" charset="0"/>
                        </a:rPr>
                        <a:t>を設定させる</a:t>
                      </a:r>
                    </a:p>
                  </a:txBody>
                  <a:tcPr marL="72000" marR="7620" marT="762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7672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a:latin typeface="+mn-ea"/>
                          <a:ea typeface="+mn-ea"/>
                          <a:cs typeface="Meiryo UI" panose="020B0604030504040204" pitchFamily="50" charset="-128"/>
                        </a:rPr>
                        <a:t>アジア航測</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ja-JP" altLang="en-US" sz="1400" b="0" i="0" u="none" strike="noStrike">
                          <a:solidFill>
                            <a:srgbClr val="000000"/>
                          </a:solidFill>
                          <a:effectLst/>
                          <a:latin typeface="Arial" panose="020B0604020202020204" pitchFamily="34" charset="0"/>
                        </a:rPr>
                        <a:t>専門サービス</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a:latin typeface="+mn-ea"/>
                          <a:ea typeface="+mn-ea"/>
                          <a:cs typeface="Meiryo UI" panose="020B0604030504040204" pitchFamily="50" charset="-128"/>
                        </a:rPr>
                        <a:t>Scope3</a:t>
                      </a:r>
                    </a:p>
                    <a:p>
                      <a:pPr algn="ctr"/>
                      <a:r>
                        <a:rPr kumimoji="1" lang="ja-JP" altLang="en-US" sz="1400">
                          <a:latin typeface="+mn-ea"/>
                          <a:ea typeface="+mn-ea"/>
                          <a:cs typeface="Meiryo UI" panose="020B0604030504040204" pitchFamily="50" charset="-128"/>
                        </a:rPr>
                        <a:t>カテゴリ</a:t>
                      </a:r>
                      <a:r>
                        <a:rPr kumimoji="1" lang="en-US" altLang="ja-JP" sz="1400">
                          <a:latin typeface="+mn-ea"/>
                          <a:ea typeface="+mn-ea"/>
                          <a:cs typeface="Meiryo UI" panose="020B0604030504040204" pitchFamily="50" charset="-128"/>
                        </a:rPr>
                        <a:t>1,2</a:t>
                      </a:r>
                      <a:endParaRPr kumimoji="1" lang="ja-JP" altLang="en-US" sz="140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altLang="ja-JP" sz="1400" b="0" i="0" u="none" strike="noStrike">
                          <a:solidFill>
                            <a:srgbClr val="000000"/>
                          </a:solidFill>
                          <a:effectLst/>
                          <a:latin typeface="Arial" panose="020B0604020202020204" pitchFamily="34" charset="0"/>
                        </a:rPr>
                        <a:t>2028</a:t>
                      </a:r>
                      <a:r>
                        <a:rPr lang="ja-JP" altLang="en-US" sz="1400" b="0" i="0" u="none" strike="noStrike">
                          <a:solidFill>
                            <a:srgbClr val="000000"/>
                          </a:solidFill>
                          <a:effectLst/>
                          <a:latin typeface="Arial" panose="020B0604020202020204" pitchFamily="34" charset="0"/>
                        </a:rPr>
                        <a:t>年</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ja-JP" altLang="en-US" sz="1400" b="0" i="0" u="none" strike="noStrike">
                          <a:solidFill>
                            <a:srgbClr val="000000"/>
                          </a:solidFill>
                          <a:effectLst/>
                          <a:latin typeface="Arial" panose="020B0604020202020204" pitchFamily="34" charset="0"/>
                        </a:rPr>
                        <a:t>購入した製品・サービス及び資本財に関する排出量のうち</a:t>
                      </a:r>
                      <a:r>
                        <a:rPr lang="en-US" altLang="ja-JP" sz="1400" b="0" i="0" u="none" strike="noStrike">
                          <a:solidFill>
                            <a:srgbClr val="000000"/>
                          </a:solidFill>
                          <a:effectLst/>
                          <a:latin typeface="Arial" panose="020B0604020202020204" pitchFamily="34" charset="0"/>
                        </a:rPr>
                        <a:t>76</a:t>
                      </a:r>
                      <a:r>
                        <a:rPr lang="ja-JP" altLang="en-US" sz="1400" b="0" i="0" u="none" strike="noStrike">
                          <a:solidFill>
                            <a:srgbClr val="000000"/>
                          </a:solidFill>
                          <a:effectLst/>
                          <a:latin typeface="Arial" panose="020B0604020202020204" pitchFamily="34" charset="0"/>
                        </a:rPr>
                        <a:t>％を占めるサプライヤーに</a:t>
                      </a:r>
                      <a:r>
                        <a:rPr lang="en-US" altLang="ja-JP" sz="1400" b="0" i="0" u="none" strike="noStrike">
                          <a:solidFill>
                            <a:srgbClr val="000000"/>
                          </a:solidFill>
                          <a:effectLst/>
                          <a:latin typeface="Arial" panose="020B0604020202020204" pitchFamily="34" charset="0"/>
                        </a:rPr>
                        <a:t>SBT</a:t>
                      </a:r>
                      <a:r>
                        <a:rPr lang="ja-JP" altLang="en-US" sz="1400" b="0" i="0" u="none" strike="noStrike">
                          <a:solidFill>
                            <a:srgbClr val="000000"/>
                          </a:solidFill>
                          <a:effectLst/>
                          <a:latin typeface="Arial" panose="020B0604020202020204" pitchFamily="34" charset="0"/>
                        </a:rPr>
                        <a:t>を設定させる</a:t>
                      </a:r>
                    </a:p>
                  </a:txBody>
                  <a:tcPr marL="72000" marR="7620" marT="762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94770318"/>
                  </a:ext>
                </a:extLst>
              </a:tr>
              <a:tr h="17672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a:latin typeface="+mn-ea"/>
                          <a:ea typeface="+mn-ea"/>
                          <a:cs typeface="Meiryo UI" panose="020B0604030504040204" pitchFamily="50" charset="-128"/>
                        </a:rPr>
                        <a:t>アスクル</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ja-JP" altLang="en-US" sz="1400" b="0" i="0" u="none" strike="noStrike">
                          <a:solidFill>
                            <a:srgbClr val="000000"/>
                          </a:solidFill>
                          <a:effectLst/>
                          <a:latin typeface="Arial" panose="020B0604020202020204" pitchFamily="34" charset="0"/>
                        </a:rPr>
                        <a:t>小売</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a:latin typeface="+mn-ea"/>
                          <a:ea typeface="+mn-ea"/>
                          <a:cs typeface="Meiryo UI" panose="020B0604030504040204" pitchFamily="50" charset="-128"/>
                        </a:rPr>
                        <a:t>Scope3</a:t>
                      </a:r>
                    </a:p>
                    <a:p>
                      <a:pPr algn="ctr"/>
                      <a:r>
                        <a:rPr kumimoji="1" lang="ja-JP" altLang="en-US" sz="1400">
                          <a:latin typeface="+mn-ea"/>
                          <a:ea typeface="+mn-ea"/>
                          <a:cs typeface="Meiryo UI" panose="020B0604030504040204" pitchFamily="50" charset="-128"/>
                        </a:rPr>
                        <a:t>カテゴリ</a:t>
                      </a:r>
                      <a:r>
                        <a:rPr kumimoji="1" lang="en-US" altLang="ja-JP" sz="1400">
                          <a:latin typeface="+mn-ea"/>
                          <a:ea typeface="+mn-ea"/>
                          <a:cs typeface="Meiryo UI" panose="020B0604030504040204" pitchFamily="50" charset="-128"/>
                        </a:rPr>
                        <a:t>1</a:t>
                      </a:r>
                      <a:endParaRPr kumimoji="1" lang="ja-JP" altLang="en-US" sz="140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altLang="ja-JP" sz="1400" b="0" i="0" u="none" strike="noStrike">
                          <a:solidFill>
                            <a:srgbClr val="000000"/>
                          </a:solidFill>
                          <a:effectLst/>
                          <a:latin typeface="Arial" panose="020B0604020202020204" pitchFamily="34" charset="0"/>
                        </a:rPr>
                        <a:t>2028</a:t>
                      </a:r>
                      <a:r>
                        <a:rPr lang="ja-JP" altLang="en-US" sz="1400" b="0" i="0" u="none" strike="noStrike">
                          <a:solidFill>
                            <a:srgbClr val="000000"/>
                          </a:solidFill>
                          <a:effectLst/>
                          <a:latin typeface="Arial" panose="020B0604020202020204" pitchFamily="34" charset="0"/>
                        </a:rPr>
                        <a:t>年</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ja-JP" altLang="en-US" sz="1400" b="0" i="0" u="none" strike="noStrike">
                          <a:solidFill>
                            <a:srgbClr val="000000"/>
                          </a:solidFill>
                          <a:effectLst/>
                          <a:latin typeface="Arial" panose="020B0604020202020204" pitchFamily="34" charset="0"/>
                        </a:rPr>
                        <a:t>購入した製品・サービスに関する排出量のうち</a:t>
                      </a:r>
                      <a:r>
                        <a:rPr lang="en-US" altLang="ja-JP" sz="1400" b="0" i="0" u="none" strike="noStrike">
                          <a:solidFill>
                            <a:srgbClr val="000000"/>
                          </a:solidFill>
                          <a:effectLst/>
                          <a:latin typeface="Arial" panose="020B0604020202020204" pitchFamily="34" charset="0"/>
                        </a:rPr>
                        <a:t>90</a:t>
                      </a:r>
                      <a:r>
                        <a:rPr lang="ja-JP" altLang="en-US" sz="1400" b="0" i="0" u="none" strike="noStrike">
                          <a:solidFill>
                            <a:srgbClr val="000000"/>
                          </a:solidFill>
                          <a:effectLst/>
                          <a:latin typeface="Arial" panose="020B0604020202020204" pitchFamily="34" charset="0"/>
                        </a:rPr>
                        <a:t>％を占めるサプライヤーに</a:t>
                      </a:r>
                      <a:r>
                        <a:rPr lang="en-US" altLang="ja-JP" sz="1400" b="0" i="0" u="none" strike="noStrike">
                          <a:solidFill>
                            <a:srgbClr val="000000"/>
                          </a:solidFill>
                          <a:effectLst/>
                          <a:latin typeface="Arial" panose="020B0604020202020204" pitchFamily="34" charset="0"/>
                        </a:rPr>
                        <a:t>SBT</a:t>
                      </a:r>
                      <a:r>
                        <a:rPr lang="ja-JP" altLang="en-US" sz="1400" b="0" i="0" u="none" strike="noStrike">
                          <a:solidFill>
                            <a:srgbClr val="000000"/>
                          </a:solidFill>
                          <a:effectLst/>
                          <a:latin typeface="Arial" panose="020B0604020202020204" pitchFamily="34" charset="0"/>
                        </a:rPr>
                        <a:t>を設定させる</a:t>
                      </a:r>
                    </a:p>
                  </a:txBody>
                  <a:tcPr marL="72000" marR="7620" marT="762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468716"/>
                  </a:ext>
                </a:extLst>
              </a:tr>
            </a:tbl>
          </a:graphicData>
        </a:graphic>
      </p:graphicFrame>
      <p:sp>
        <p:nvSpPr>
          <p:cNvPr id="13" name="コンテンツ プレースホルダー 2">
            <a:extLst>
              <a:ext uri="{FF2B5EF4-FFF2-40B4-BE49-F238E27FC236}">
                <a16:creationId xmlns:a16="http://schemas.microsoft.com/office/drawing/2014/main" id="{FED5D362-BA6D-3CFC-82BD-24A8D7425122}"/>
              </a:ext>
            </a:extLst>
          </p:cNvPr>
          <p:cNvSpPr>
            <a:spLocks noGrp="1"/>
          </p:cNvSpPr>
          <p:nvPr>
            <p:ph sz="quarter" idx="12"/>
          </p:nvPr>
        </p:nvSpPr>
        <p:spPr>
          <a:xfrm>
            <a:off x="161925" y="1164185"/>
            <a:ext cx="10368000" cy="1327438"/>
          </a:xfrm>
        </p:spPr>
        <p:txBody>
          <a:bodyPr/>
          <a:lstStyle/>
          <a:p>
            <a:r>
              <a:rPr lang="en-US" altLang="ja-JP"/>
              <a:t>SBT</a:t>
            </a:r>
            <a:r>
              <a:rPr lang="ja-JP" altLang="en-US"/>
              <a:t>認定企業は</a:t>
            </a:r>
            <a:r>
              <a:rPr lang="en-US" altLang="ja-JP"/>
              <a:t>Scope3</a:t>
            </a:r>
            <a:r>
              <a:rPr lang="ja-JP" altLang="en-US"/>
              <a:t>の削減目標も設定する必要があり、中には、その目標としてサプライヤーに</a:t>
            </a:r>
            <a:r>
              <a:rPr lang="en-US" altLang="ja-JP"/>
              <a:t>SBT</a:t>
            </a:r>
            <a:r>
              <a:rPr lang="ja-JP" altLang="en-US"/>
              <a:t>目標を設定させることを掲げる</a:t>
            </a:r>
            <a:r>
              <a:rPr lang="en-US" altLang="ja-JP"/>
              <a:t>SBT</a:t>
            </a:r>
            <a:r>
              <a:rPr lang="ja-JP" altLang="en-US"/>
              <a:t>認定企業も存在する。</a:t>
            </a:r>
            <a:endParaRPr lang="en-US" altLang="ja-JP"/>
          </a:p>
          <a:p>
            <a:r>
              <a:rPr lang="en-US" altLang="ja-JP"/>
              <a:t>SBT</a:t>
            </a:r>
            <a:r>
              <a:rPr lang="ja-JP" altLang="en-US"/>
              <a:t>認定を取得すれば、これらの顧客からの要望に対応できる。</a:t>
            </a:r>
            <a:endParaRPr lang="en-US" altLang="ja-JP"/>
          </a:p>
        </p:txBody>
      </p:sp>
      <p:sp>
        <p:nvSpPr>
          <p:cNvPr id="2" name="テキスト ボックス 1">
            <a:extLst>
              <a:ext uri="{FF2B5EF4-FFF2-40B4-BE49-F238E27FC236}">
                <a16:creationId xmlns:a16="http://schemas.microsoft.com/office/drawing/2014/main" id="{470C927C-F311-6AA0-3BBC-3B6D6977C975}"/>
              </a:ext>
            </a:extLst>
          </p:cNvPr>
          <p:cNvSpPr txBox="1"/>
          <p:nvPr/>
        </p:nvSpPr>
        <p:spPr>
          <a:xfrm>
            <a:off x="171863" y="2610891"/>
            <a:ext cx="81372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a:ln>
                  <a:noFill/>
                </a:ln>
                <a:solidFill>
                  <a:prstClr val="black"/>
                </a:solidFill>
                <a:effectLst/>
                <a:uLnTx/>
                <a:uFillTx/>
                <a:latin typeface="Meiryo UI"/>
                <a:ea typeface="Meiryo UI"/>
                <a:cs typeface="+mn-cs"/>
              </a:rPr>
              <a:t>Scope3</a:t>
            </a:r>
            <a:r>
              <a:rPr kumimoji="1" lang="ja-JP" altLang="en-US" sz="1600" b="0" i="0" u="none" strike="noStrike" kern="1200" cap="none" spc="0" normalizeH="0" baseline="0" noProof="0">
                <a:ln>
                  <a:noFill/>
                </a:ln>
                <a:solidFill>
                  <a:prstClr val="black"/>
                </a:solidFill>
                <a:effectLst/>
                <a:uLnTx/>
                <a:uFillTx/>
                <a:latin typeface="Meiryo UI"/>
                <a:ea typeface="Meiryo UI"/>
                <a:cs typeface="+mn-cs"/>
              </a:rPr>
              <a:t>の削減目標として、サプライヤーへの</a:t>
            </a:r>
            <a:r>
              <a:rPr kumimoji="1" lang="en-US" altLang="ja-JP" sz="1600" b="0" i="0" u="none" strike="noStrike" kern="1200" cap="none" spc="0" normalizeH="0" baseline="0" noProof="0">
                <a:ln>
                  <a:noFill/>
                </a:ln>
                <a:solidFill>
                  <a:prstClr val="black"/>
                </a:solidFill>
                <a:effectLst/>
                <a:uLnTx/>
                <a:uFillTx/>
                <a:latin typeface="Meiryo UI"/>
                <a:ea typeface="Meiryo UI"/>
                <a:cs typeface="+mn-cs"/>
              </a:rPr>
              <a:t>SBT</a:t>
            </a:r>
            <a:r>
              <a:rPr kumimoji="1" lang="ja-JP" altLang="en-US" sz="1600" b="0" i="0" u="none" strike="noStrike" kern="1200" cap="none" spc="0" normalizeH="0" baseline="0" noProof="0">
                <a:ln>
                  <a:noFill/>
                </a:ln>
                <a:solidFill>
                  <a:prstClr val="black"/>
                </a:solidFill>
                <a:effectLst/>
                <a:uLnTx/>
                <a:uFillTx/>
                <a:latin typeface="Meiryo UI"/>
                <a:ea typeface="Meiryo UI"/>
                <a:cs typeface="+mn-cs"/>
              </a:rPr>
              <a:t>目標設定を掲げる</a:t>
            </a:r>
            <a:r>
              <a:rPr kumimoji="1" lang="en-US" altLang="ja-JP" sz="1600" b="0" i="0" u="none" strike="noStrike" kern="1200" cap="none" spc="0" normalizeH="0" baseline="0" noProof="0">
                <a:ln>
                  <a:noFill/>
                </a:ln>
                <a:solidFill>
                  <a:prstClr val="black"/>
                </a:solidFill>
                <a:effectLst/>
                <a:uLnTx/>
                <a:uFillTx/>
                <a:latin typeface="Meiryo UI"/>
                <a:ea typeface="Meiryo UI"/>
                <a:cs typeface="+mn-cs"/>
              </a:rPr>
              <a:t>SBT</a:t>
            </a:r>
            <a:r>
              <a:rPr kumimoji="1" lang="ja-JP" altLang="en-US" sz="1600" b="0" i="0" u="none" strike="noStrike" kern="1200" cap="none" spc="0" normalizeH="0" baseline="0" noProof="0">
                <a:ln>
                  <a:noFill/>
                </a:ln>
                <a:solidFill>
                  <a:prstClr val="black"/>
                </a:solidFill>
                <a:effectLst/>
                <a:uLnTx/>
                <a:uFillTx/>
                <a:latin typeface="Meiryo UI"/>
                <a:ea typeface="Meiryo UI"/>
                <a:cs typeface="+mn-cs"/>
              </a:rPr>
              <a:t>認定企業一覧（</a:t>
            </a:r>
            <a:r>
              <a:rPr kumimoji="1" lang="en-US" altLang="ja-JP" sz="1600" b="0" i="0" u="none" strike="noStrike" kern="1200" cap="none" spc="0" normalizeH="0" baseline="0" noProof="0">
                <a:ln>
                  <a:noFill/>
                </a:ln>
                <a:solidFill>
                  <a:prstClr val="black"/>
                </a:solidFill>
                <a:effectLst/>
                <a:uLnTx/>
                <a:uFillTx/>
                <a:latin typeface="Meiryo UI"/>
                <a:ea typeface="Meiryo UI"/>
                <a:cs typeface="+mn-cs"/>
              </a:rPr>
              <a:t>3/6</a:t>
            </a:r>
            <a:r>
              <a:rPr kumimoji="1" lang="ja-JP" altLang="en-US" sz="1600" b="0" i="0" u="none" strike="noStrike" kern="1200" cap="none" spc="0" normalizeH="0" baseline="0" noProof="0">
                <a:ln>
                  <a:noFill/>
                </a:ln>
                <a:solidFill>
                  <a:prstClr val="black"/>
                </a:solidFill>
                <a:effectLst/>
                <a:uLnTx/>
                <a:uFillTx/>
                <a:latin typeface="Meiryo UI"/>
                <a:ea typeface="Meiryo UI"/>
                <a:cs typeface="+mn-cs"/>
              </a:rPr>
              <a:t>）</a:t>
            </a:r>
          </a:p>
        </p:txBody>
      </p:sp>
      <p:sp>
        <p:nvSpPr>
          <p:cNvPr id="5" name="テキスト ボックス 4">
            <a:extLst>
              <a:ext uri="{FF2B5EF4-FFF2-40B4-BE49-F238E27FC236}">
                <a16:creationId xmlns:a16="http://schemas.microsoft.com/office/drawing/2014/main" id="{A52E852C-4CC4-09BA-CFA2-41693F4836BC}"/>
              </a:ext>
            </a:extLst>
          </p:cNvPr>
          <p:cNvSpPr txBox="1">
            <a:spLocks noChangeArrowheads="1"/>
          </p:cNvSpPr>
          <p:nvPr/>
        </p:nvSpPr>
        <p:spPr bwMode="auto">
          <a:xfrm>
            <a:off x="171863" y="7091421"/>
            <a:ext cx="9269505" cy="458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marR="0" lvl="0" indent="0" algn="l" defTabSz="844083" rtl="0" eaLnBrk="1" fontAlgn="base" latinLnBrk="0" hangingPunct="1">
              <a:lnSpc>
                <a:spcPct val="120000"/>
              </a:lnSpc>
              <a:spcBef>
                <a:spcPct val="0"/>
              </a:spcBef>
              <a:spcAft>
                <a:spcPct val="7000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Meiryo UI"/>
                <a:ea typeface="Meiryo UI"/>
                <a:cs typeface="Meiryo UI" pitchFamily="50" charset="-128"/>
              </a:rPr>
              <a:t>※ SBTi</a:t>
            </a:r>
            <a:r>
              <a:rPr kumimoji="1" lang="ja-JP" altLang="en-US" sz="1000" b="0" i="0" u="none" strike="noStrike" kern="1200" cap="none" spc="0" normalizeH="0" baseline="0" noProof="0" dirty="0">
                <a:ln>
                  <a:noFill/>
                </a:ln>
                <a:solidFill>
                  <a:srgbClr val="000000"/>
                </a:solidFill>
                <a:effectLst/>
                <a:uLnTx/>
                <a:uFillTx/>
                <a:latin typeface="Meiryo UI"/>
                <a:ea typeface="Meiryo UI"/>
                <a:cs typeface="Meiryo UI" pitchFamily="50" charset="-128"/>
              </a:rPr>
              <a:t>設定のセクター</a:t>
            </a:r>
            <a:br>
              <a:rPr kumimoji="1" lang="en-US" altLang="ja-JP" sz="1000" b="0" i="0" u="none" strike="noStrike" kern="1200" cap="none" spc="0" normalizeH="0" baseline="0" noProof="0" dirty="0">
                <a:ln>
                  <a:noFill/>
                </a:ln>
                <a:solidFill>
                  <a:srgbClr val="000000"/>
                </a:solidFill>
                <a:effectLst/>
                <a:uLnTx/>
                <a:uFillTx/>
                <a:latin typeface="Meiryo UI"/>
                <a:ea typeface="Meiryo UI"/>
                <a:cs typeface="Meiryo UI" pitchFamily="50" charset="-128"/>
              </a:rPr>
            </a:br>
            <a:r>
              <a:rPr kumimoji="1" lang="en-US" altLang="ja-JP" sz="1000" b="0" i="0" u="none" strike="noStrike" kern="1200" cap="none" spc="0" normalizeH="0" baseline="0" noProof="0" dirty="0">
                <a:ln>
                  <a:noFill/>
                </a:ln>
                <a:solidFill>
                  <a:srgbClr val="000000"/>
                </a:solidFill>
                <a:effectLst/>
                <a:uLnTx/>
                <a:uFillTx/>
                <a:latin typeface="Meiryo UI"/>
                <a:ea typeface="Meiryo UI"/>
                <a:cs typeface="Meiryo UI" pitchFamily="50" charset="-128"/>
              </a:rPr>
              <a:t>[</a:t>
            </a:r>
            <a:r>
              <a:rPr kumimoji="1" lang="ja-JP" altLang="en-US" sz="1000" b="0" i="0" u="none" strike="noStrike" kern="1200" cap="none" spc="0" normalizeH="0" baseline="0" noProof="0" dirty="0">
                <a:ln>
                  <a:noFill/>
                </a:ln>
                <a:solidFill>
                  <a:srgbClr val="000000"/>
                </a:solidFill>
                <a:effectLst/>
                <a:uLnTx/>
                <a:uFillTx/>
                <a:latin typeface="Meiryo UI"/>
                <a:ea typeface="Meiryo UI"/>
                <a:cs typeface="Meiryo UI" pitchFamily="50" charset="-128"/>
              </a:rPr>
              <a:t>出所</a:t>
            </a:r>
            <a:r>
              <a:rPr kumimoji="1" lang="en-US" altLang="ja-JP" sz="1000" b="0" i="0" u="none" strike="noStrike" kern="1200" cap="none" spc="0" normalizeH="0" baseline="0" noProof="0" dirty="0">
                <a:ln>
                  <a:noFill/>
                </a:ln>
                <a:solidFill>
                  <a:srgbClr val="000000"/>
                </a:solidFill>
                <a:effectLst/>
                <a:uLnTx/>
                <a:uFillTx/>
                <a:latin typeface="Meiryo UI"/>
                <a:ea typeface="Meiryo UI"/>
                <a:cs typeface="Meiryo UI" pitchFamily="50" charset="-128"/>
              </a:rPr>
              <a:t>] Science Based Targets</a:t>
            </a:r>
            <a:r>
              <a:rPr kumimoji="1" lang="ja-JP" altLang="en-US" sz="1000" b="0" i="0" u="none" strike="noStrike" kern="1200" cap="none" spc="0" normalizeH="0" baseline="0" noProof="0" dirty="0">
                <a:ln>
                  <a:noFill/>
                </a:ln>
                <a:solidFill>
                  <a:srgbClr val="000000"/>
                </a:solidFill>
                <a:effectLst/>
                <a:uLnTx/>
                <a:uFillTx/>
                <a:latin typeface="Meiryo UI"/>
                <a:ea typeface="Meiryo UI"/>
                <a:cs typeface="Meiryo UI" pitchFamily="50" charset="-128"/>
              </a:rPr>
              <a:t>ホームページ　</a:t>
            </a:r>
            <a:r>
              <a:rPr kumimoji="1" lang="en-US" altLang="ja-JP" sz="1000" b="0" i="0" u="none" strike="noStrike" kern="1200" cap="none" spc="0" normalizeH="0" baseline="0" noProof="0" dirty="0">
                <a:ln>
                  <a:noFill/>
                </a:ln>
                <a:solidFill>
                  <a:srgbClr val="000000"/>
                </a:solidFill>
                <a:effectLst/>
                <a:uLnTx/>
                <a:uFillTx/>
                <a:latin typeface="Meiryo UI"/>
                <a:ea typeface="Meiryo UI"/>
                <a:cs typeface="Meiryo UI" pitchFamily="50" charset="-128"/>
              </a:rPr>
              <a:t>Companies</a:t>
            </a:r>
            <a:r>
              <a:rPr kumimoji="1" lang="ja-JP" altLang="en-US" sz="1000" b="0" i="0" u="none" strike="noStrike" kern="1200" cap="none" spc="0" normalizeH="0" baseline="0" noProof="0" dirty="0">
                <a:ln>
                  <a:noFill/>
                </a:ln>
                <a:solidFill>
                  <a:srgbClr val="000000"/>
                </a:solidFill>
                <a:effectLst/>
                <a:uLnTx/>
                <a:uFillTx/>
                <a:latin typeface="Meiryo UI"/>
                <a:ea typeface="Meiryo UI"/>
                <a:cs typeface="Meiryo UI" pitchFamily="50" charset="-128"/>
              </a:rPr>
              <a:t> </a:t>
            </a:r>
            <a:r>
              <a:rPr kumimoji="1" lang="en-US" altLang="ja-JP" sz="1000" b="0" i="0" u="none" strike="noStrike" kern="1200" cap="none" spc="0" normalizeH="0" baseline="0" noProof="0" dirty="0">
                <a:ln>
                  <a:noFill/>
                </a:ln>
                <a:solidFill>
                  <a:srgbClr val="000000"/>
                </a:solidFill>
                <a:effectLst/>
                <a:uLnTx/>
                <a:uFillTx/>
                <a:latin typeface="Meiryo UI"/>
                <a:ea typeface="Meiryo UI"/>
                <a:cs typeface="Meiryo UI" pitchFamily="50" charset="-128"/>
              </a:rPr>
              <a:t>Take</a:t>
            </a:r>
            <a:r>
              <a:rPr kumimoji="1" lang="ja-JP" altLang="en-US" sz="1000" b="0" i="0" u="none" strike="noStrike" kern="1200" cap="none" spc="0" normalizeH="0" baseline="0" noProof="0" dirty="0">
                <a:ln>
                  <a:noFill/>
                </a:ln>
                <a:solidFill>
                  <a:srgbClr val="000000"/>
                </a:solidFill>
                <a:effectLst/>
                <a:uLnTx/>
                <a:uFillTx/>
                <a:latin typeface="Meiryo UI"/>
                <a:ea typeface="Meiryo UI"/>
                <a:cs typeface="Meiryo UI" pitchFamily="50" charset="-128"/>
              </a:rPr>
              <a:t> </a:t>
            </a:r>
            <a:r>
              <a:rPr kumimoji="1" lang="en-US" altLang="ja-JP" sz="1000" b="0" i="0" u="none" strike="noStrike" kern="1200" cap="none" spc="0" normalizeH="0" baseline="0" noProof="0" dirty="0">
                <a:ln>
                  <a:noFill/>
                </a:ln>
                <a:solidFill>
                  <a:srgbClr val="000000"/>
                </a:solidFill>
                <a:effectLst/>
                <a:uLnTx/>
                <a:uFillTx/>
                <a:latin typeface="Meiryo UI"/>
                <a:ea typeface="Meiryo UI"/>
                <a:cs typeface="Meiryo UI" pitchFamily="50" charset="-128"/>
              </a:rPr>
              <a:t>Action</a:t>
            </a:r>
            <a:r>
              <a:rPr kumimoji="1" lang="ja-JP" altLang="en-US" sz="1000" b="0" i="0" u="none" strike="noStrike" kern="1200" cap="none" spc="0" normalizeH="0" baseline="0" noProof="0" dirty="0">
                <a:ln>
                  <a:noFill/>
                </a:ln>
                <a:solidFill>
                  <a:srgbClr val="000000"/>
                </a:solidFill>
                <a:effectLst/>
                <a:uLnTx/>
                <a:uFillTx/>
                <a:latin typeface="Meiryo UI"/>
                <a:ea typeface="Meiryo UI"/>
                <a:cs typeface="Meiryo UI" pitchFamily="50" charset="-128"/>
              </a:rPr>
              <a:t>　（</a:t>
            </a:r>
            <a:r>
              <a:rPr kumimoji="1" lang="en-US" altLang="ja-JP" sz="1000" b="0" i="0" u="none" strike="noStrike" kern="1200" cap="none" spc="0" normalizeH="0" baseline="0" noProof="0" dirty="0">
                <a:ln>
                  <a:noFill/>
                </a:ln>
                <a:solidFill>
                  <a:srgbClr val="000000"/>
                </a:solidFill>
                <a:effectLst/>
                <a:uLnTx/>
                <a:uFillTx/>
                <a:latin typeface="Meiryo UI"/>
                <a:ea typeface="Meiryo UI"/>
                <a:cs typeface="Meiryo UI" pitchFamily="50" charset="-128"/>
              </a:rPr>
              <a:t>http://sciencebasedtargets.org/companies-taking-action/</a:t>
            </a:r>
            <a:r>
              <a:rPr kumimoji="1" lang="ja-JP" altLang="en-US" sz="1000" b="0" i="0" u="none" strike="noStrike" kern="1200" cap="none" spc="0" normalizeH="0" baseline="0" noProof="0" dirty="0">
                <a:ln>
                  <a:noFill/>
                </a:ln>
                <a:solidFill>
                  <a:srgbClr val="000000"/>
                </a:solidFill>
                <a:effectLst/>
                <a:uLnTx/>
                <a:uFillTx/>
                <a:latin typeface="Meiryo UI"/>
                <a:ea typeface="Meiryo UI"/>
                <a:cs typeface="Meiryo UI" pitchFamily="50" charset="-128"/>
              </a:rPr>
              <a:t>）より作成</a:t>
            </a:r>
          </a:p>
        </p:txBody>
      </p:sp>
    </p:spTree>
    <p:extLst>
      <p:ext uri="{BB962C8B-B14F-4D97-AF65-F5344CB8AC3E}">
        <p14:creationId xmlns:p14="http://schemas.microsoft.com/office/powerpoint/2010/main" val="39251713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7BEA1-96DB-0D2D-CBB6-BEF6403B0BC8}"/>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2328D968-0F20-1928-642F-81078CEB7782}"/>
              </a:ext>
            </a:extLst>
          </p:cNvPr>
          <p:cNvGraphicFramePr>
            <a:graphicFrameLocks noChangeAspect="1"/>
          </p:cNvGraphicFramePr>
          <p:nvPr>
            <p:custDataLst>
              <p:tags r:id="rId1"/>
            </p:custDataLst>
            <p:extLst>
              <p:ext uri="{D42A27DB-BD31-4B8C-83A1-F6EECF244321}">
                <p14:modId xmlns:p14="http://schemas.microsoft.com/office/powerpoint/2010/main" val="1541710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98" imgH="499" progId="TCLayout.ActiveDocument.1">
                  <p:embed/>
                </p:oleObj>
              </mc:Choice>
              <mc:Fallback>
                <p:oleObj name="think-cellスライド" r:id="rId3" imgW="498" imgH="499" progId="TCLayout.ActiveDocument.1">
                  <p:embed/>
                  <p:pic>
                    <p:nvPicPr>
                      <p:cNvPr id="8" name="think-cell data - do not delete" hidden="1">
                        <a:extLst>
                          <a:ext uri="{FF2B5EF4-FFF2-40B4-BE49-F238E27FC236}">
                            <a16:creationId xmlns:a16="http://schemas.microsoft.com/office/drawing/2014/main" id="{2328D968-0F20-1928-642F-81078CEB778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a:extLst>
              <a:ext uri="{FF2B5EF4-FFF2-40B4-BE49-F238E27FC236}">
                <a16:creationId xmlns:a16="http://schemas.microsoft.com/office/drawing/2014/main" id="{4F7F66F8-308A-19B8-F4A7-60220B9DD45E}"/>
              </a:ext>
            </a:extLst>
          </p:cNvPr>
          <p:cNvSpPr>
            <a:spLocks noGrp="1"/>
          </p:cNvSpPr>
          <p:nvPr>
            <p:ph type="title"/>
          </p:nvPr>
        </p:nvSpPr>
        <p:spPr/>
        <p:txBody>
          <a:bodyPr vert="horz"/>
          <a:lstStyle/>
          <a:p>
            <a:r>
              <a:rPr kumimoji="1" lang="ja-JP" altLang="en-US" sz="2300"/>
              <a:t>サプライヤーへの目標設定を求める</a:t>
            </a:r>
            <a:r>
              <a:rPr kumimoji="1" lang="en-US" altLang="ja-JP" sz="2300"/>
              <a:t>SBT</a:t>
            </a:r>
            <a:r>
              <a:rPr kumimoji="1" lang="ja-JP" altLang="en-US" sz="2300"/>
              <a:t>認定企業も</a:t>
            </a:r>
            <a:r>
              <a:rPr lang="ja-JP" altLang="en-US" sz="2300"/>
              <a:t>いる </a:t>
            </a:r>
            <a:r>
              <a:rPr lang="en-US" altLang="ja-JP" sz="2300"/>
              <a:t>4/6</a:t>
            </a:r>
            <a:endParaRPr kumimoji="1" lang="ja-JP" altLang="en-US" sz="2300"/>
          </a:p>
        </p:txBody>
      </p:sp>
      <p:sp>
        <p:nvSpPr>
          <p:cNvPr id="4" name="コンテンツ プレースホルダー 3">
            <a:extLst>
              <a:ext uri="{FF2B5EF4-FFF2-40B4-BE49-F238E27FC236}">
                <a16:creationId xmlns:a16="http://schemas.microsoft.com/office/drawing/2014/main" id="{2C38AA4B-E737-2A34-088E-0F3991061E15}"/>
              </a:ext>
            </a:extLst>
          </p:cNvPr>
          <p:cNvSpPr>
            <a:spLocks noGrp="1"/>
          </p:cNvSpPr>
          <p:nvPr>
            <p:ph sz="quarter" idx="11"/>
          </p:nvPr>
        </p:nvSpPr>
        <p:spPr/>
        <p:txBody>
          <a:bodyPr/>
          <a:lstStyle/>
          <a:p>
            <a:r>
              <a:rPr lang="en-US" altLang="ja-JP"/>
              <a:t>SBT</a:t>
            </a:r>
            <a:r>
              <a:rPr kumimoji="1" lang="ja-JP" altLang="en-US"/>
              <a:t>に取り組むメリット</a:t>
            </a:r>
            <a:r>
              <a:rPr lang="ja-JP" altLang="en-US"/>
              <a:t>②</a:t>
            </a:r>
            <a:r>
              <a:rPr kumimoji="1" lang="ja-JP" altLang="en-US"/>
              <a:t>対顧客</a:t>
            </a:r>
          </a:p>
        </p:txBody>
      </p:sp>
      <p:sp>
        <p:nvSpPr>
          <p:cNvPr id="7" name="テキスト ボックス 6">
            <a:extLst>
              <a:ext uri="{FF2B5EF4-FFF2-40B4-BE49-F238E27FC236}">
                <a16:creationId xmlns:a16="http://schemas.microsoft.com/office/drawing/2014/main" id="{0D90CBD4-157E-DF7E-A773-80953003AC07}"/>
              </a:ext>
            </a:extLst>
          </p:cNvPr>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zh-TW"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zh-TW" altLang="en-US"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zh-TW"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11</a:t>
            </a:r>
            <a:r>
              <a:rPr kumimoji="1" lang="zh-TW" altLang="en-US"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zh-TW"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zh-TW" altLang="en-US"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日現在</a:t>
            </a:r>
            <a:endParaRPr kumimoji="1" lang="ja-JP" altLang="en-US"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a:extLst>
              <a:ext uri="{FF2B5EF4-FFF2-40B4-BE49-F238E27FC236}">
                <a16:creationId xmlns:a16="http://schemas.microsoft.com/office/drawing/2014/main" id="{71745BC7-C6DB-17ED-CAAC-16630DFB6BB2}"/>
              </a:ext>
            </a:extLst>
          </p:cNvPr>
          <p:cNvGraphicFramePr>
            <a:graphicFrameLocks noGrp="1"/>
          </p:cNvGraphicFramePr>
          <p:nvPr/>
        </p:nvGraphicFramePr>
        <p:xfrm>
          <a:off x="485905" y="2973463"/>
          <a:ext cx="10044019" cy="4100640"/>
        </p:xfrm>
        <a:graphic>
          <a:graphicData uri="http://schemas.openxmlformats.org/drawingml/2006/table">
            <a:tbl>
              <a:tblPr firstRow="1" bandRow="1"/>
              <a:tblGrid>
                <a:gridCol w="1516078">
                  <a:extLst>
                    <a:ext uri="{9D8B030D-6E8A-4147-A177-3AD203B41FA5}">
                      <a16:colId xmlns:a16="http://schemas.microsoft.com/office/drawing/2014/main" val="20001"/>
                    </a:ext>
                  </a:extLst>
                </a:gridCol>
                <a:gridCol w="1137059">
                  <a:extLst>
                    <a:ext uri="{9D8B030D-6E8A-4147-A177-3AD203B41FA5}">
                      <a16:colId xmlns:a16="http://schemas.microsoft.com/office/drawing/2014/main" val="20000"/>
                    </a:ext>
                  </a:extLst>
                </a:gridCol>
                <a:gridCol w="1326569">
                  <a:extLst>
                    <a:ext uri="{9D8B030D-6E8A-4147-A177-3AD203B41FA5}">
                      <a16:colId xmlns:a16="http://schemas.microsoft.com/office/drawing/2014/main" val="20003"/>
                    </a:ext>
                  </a:extLst>
                </a:gridCol>
                <a:gridCol w="758039">
                  <a:extLst>
                    <a:ext uri="{9D8B030D-6E8A-4147-A177-3AD203B41FA5}">
                      <a16:colId xmlns:a16="http://schemas.microsoft.com/office/drawing/2014/main" val="20005"/>
                    </a:ext>
                  </a:extLst>
                </a:gridCol>
                <a:gridCol w="5306274">
                  <a:extLst>
                    <a:ext uri="{9D8B030D-6E8A-4147-A177-3AD203B41FA5}">
                      <a16:colId xmlns:a16="http://schemas.microsoft.com/office/drawing/2014/main" val="20007"/>
                    </a:ext>
                  </a:extLst>
                </a:gridCol>
              </a:tblGrid>
              <a:tr h="176726">
                <a:tc rowSpan="2">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a:latin typeface="+mn-ea"/>
                          <a:ea typeface="+mn-ea"/>
                          <a:cs typeface="Meiryo UI" panose="020B0604030504040204" pitchFamily="50" charset="-128"/>
                        </a:rPr>
                        <a:t>企業名</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a:latin typeface="+mn-ea"/>
                          <a:ea typeface="+mn-ea"/>
                          <a:cs typeface="Meiryo UI" panose="020B0604030504040204" pitchFamily="50" charset="-128"/>
                        </a:rPr>
                        <a:t>セクター</a:t>
                      </a:r>
                      <a:r>
                        <a:rPr kumimoji="1" lang="en-US" altLang="ja-JP" sz="1400" kern="1200" baseline="30000">
                          <a:solidFill>
                            <a:schemeClr val="tx1"/>
                          </a:solidFill>
                          <a:latin typeface="+mn-ea"/>
                          <a:ea typeface="HGSｺﾞｼｯｸM"/>
                          <a:cs typeface="Meiryo UI" panose="020B0604030504040204" pitchFamily="50" charset="-128"/>
                        </a:rPr>
                        <a:t>※</a:t>
                      </a:r>
                      <a:endParaRPr kumimoji="1" lang="ja-JP" altLang="en-US" sz="1400">
                        <a:latin typeface="+mn-ea"/>
                        <a:ea typeface="+mn-ea"/>
                        <a:cs typeface="Meiryo UI" panose="020B0604030504040204" pitchFamily="50" charset="-128"/>
                      </a:endParaRPr>
                    </a:p>
                  </a:txBody>
                  <a:tcPr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gridSpan="3">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a:latin typeface="+mn-ea"/>
                          <a:ea typeface="+mn-ea"/>
                          <a:cs typeface="Meiryo UI" panose="020B0604030504040204" pitchFamily="50" charset="-128"/>
                        </a:rPr>
                        <a:t>目標</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endParaRPr kumimoji="1" lang="ja-JP" altLang="en-US" sz="1400"/>
                    </a:p>
                  </a:txBody>
                  <a:tcPr/>
                </a:tc>
                <a:tc hMerge="1">
                  <a:txBody>
                    <a:bodyPr/>
                    <a:lstStyle/>
                    <a:p>
                      <a:endParaRPr kumimoji="1" lang="ja-JP" altLang="en-US" sz="1400"/>
                    </a:p>
                  </a:txBody>
                  <a:tcPr/>
                </a:tc>
                <a:extLst>
                  <a:ext uri="{0D108BD9-81ED-4DB2-BD59-A6C34878D82A}">
                    <a16:rowId xmlns:a16="http://schemas.microsoft.com/office/drawing/2014/main" val="10000"/>
                  </a:ext>
                </a:extLst>
              </a:tr>
              <a:tr h="176726">
                <a:tc vMerge="1">
                  <a:txBody>
                    <a:bodyPr/>
                    <a:lstStyle/>
                    <a:p>
                      <a:pPr algn="ctr"/>
                      <a:endParaRPr kumimoji="1" lang="ja-JP" altLang="en-US" sz="180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5">
                        <a:lumMod val="20000"/>
                        <a:lumOff val="80000"/>
                      </a:schemeClr>
                    </a:solidFill>
                  </a:tcPr>
                </a:tc>
                <a:tc vMerge="1">
                  <a:txBody>
                    <a:bodyPr/>
                    <a:lstStyle/>
                    <a:p>
                      <a:endParaRPr lang="ja-JP" altLang="en-US"/>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8021">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en-US" altLang="ja-JP" sz="1400">
                          <a:latin typeface="+mn-ea"/>
                          <a:ea typeface="+mn-ea"/>
                          <a:cs typeface="Meiryo UI" panose="020B0604030504040204" pitchFamily="50" charset="-128"/>
                        </a:rPr>
                        <a:t>Scope</a:t>
                      </a:r>
                      <a:endParaRPr kumimoji="1" lang="ja-JP" altLang="en-US" sz="1400">
                        <a:latin typeface="+mn-ea"/>
                        <a:ea typeface="+mn-ea"/>
                        <a:cs typeface="Meiryo UI" panose="020B0604030504040204" pitchFamily="50" charset="-128"/>
                      </a:endParaRP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a:latin typeface="+mn-ea"/>
                          <a:ea typeface="+mn-ea"/>
                          <a:cs typeface="Meiryo UI" panose="020B0604030504040204" pitchFamily="50" charset="-128"/>
                        </a:rPr>
                        <a:t>目標年</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a:latin typeface="+mn-ea"/>
                          <a:ea typeface="+mn-ea"/>
                          <a:cs typeface="Meiryo UI" panose="020B0604030504040204" pitchFamily="50" charset="-128"/>
                        </a:rPr>
                        <a:t>概要</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1"/>
                  </a:ext>
                </a:extLst>
              </a:tr>
              <a:tr h="176726">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en-US" altLang="ja-JP" sz="1400">
                          <a:latin typeface="+mn-ea"/>
                          <a:ea typeface="+mn-ea"/>
                          <a:cs typeface="Meiryo UI" panose="020B0604030504040204" pitchFamily="50" charset="-128"/>
                        </a:rPr>
                        <a:t>TDK</a:t>
                      </a:r>
                      <a:endParaRPr kumimoji="1" lang="ja-JP" altLang="en-US" sz="1400">
                        <a:latin typeface="+mn-ea"/>
                        <a:ea typeface="+mn-ea"/>
                        <a:cs typeface="Meiryo UI" panose="020B0604030504040204" pitchFamily="50" charset="-128"/>
                      </a:endParaRP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b">
                        <a:buNone/>
                      </a:pPr>
                      <a:r>
                        <a:rPr lang="ja-JP" altLang="en-US" sz="1400" b="0" i="0" u="none" strike="noStrike">
                          <a:solidFill>
                            <a:srgbClr val="000000"/>
                          </a:solidFill>
                          <a:effectLst/>
                          <a:latin typeface="Arial" panose="020B0604020202020204" pitchFamily="34" charset="0"/>
                        </a:rPr>
                        <a:t>電気機器</a:t>
                      </a:r>
                    </a:p>
                  </a:txBody>
                  <a:tcPr marL="7620" marR="7620" marT="762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a:latin typeface="+mn-ea"/>
                          <a:ea typeface="+mn-ea"/>
                          <a:cs typeface="Meiryo UI" panose="020B0604030504040204" pitchFamily="50" charset="-128"/>
                        </a:rPr>
                        <a:t>Scope3</a:t>
                      </a:r>
                    </a:p>
                    <a:p>
                      <a:pPr algn="ctr"/>
                      <a:r>
                        <a:rPr kumimoji="1" lang="ja-JP" altLang="en-US" sz="1400">
                          <a:latin typeface="+mn-ea"/>
                          <a:ea typeface="+mn-ea"/>
                          <a:cs typeface="Meiryo UI" panose="020B0604030504040204" pitchFamily="50" charset="-128"/>
                        </a:rPr>
                        <a:t>カテゴリ</a:t>
                      </a:r>
                      <a:r>
                        <a:rPr kumimoji="1" lang="en-US" altLang="ja-JP" sz="1400">
                          <a:latin typeface="+mn-ea"/>
                          <a:ea typeface="+mn-ea"/>
                          <a:cs typeface="Meiryo UI" panose="020B0604030504040204" pitchFamily="50" charset="-128"/>
                        </a:rPr>
                        <a:t>1</a:t>
                      </a:r>
                      <a:endParaRPr kumimoji="1" lang="ja-JP" altLang="en-US" sz="140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altLang="ja-JP" sz="1400" b="0" i="0" u="none" strike="noStrike">
                          <a:solidFill>
                            <a:srgbClr val="000000"/>
                          </a:solidFill>
                          <a:effectLst/>
                          <a:latin typeface="Arial" panose="020B0604020202020204" pitchFamily="34" charset="0"/>
                        </a:rPr>
                        <a:t>2028</a:t>
                      </a:r>
                      <a:r>
                        <a:rPr lang="ja-JP" altLang="en-US" sz="1400" b="0" i="0" u="none" strike="noStrike">
                          <a:solidFill>
                            <a:srgbClr val="000000"/>
                          </a:solidFill>
                          <a:effectLst/>
                          <a:latin typeface="Arial" panose="020B0604020202020204" pitchFamily="34" charset="0"/>
                        </a:rPr>
                        <a:t>年</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ja-JP" altLang="en-US" sz="1400" b="0" i="0" u="none" strike="noStrike">
                          <a:solidFill>
                            <a:srgbClr val="000000"/>
                          </a:solidFill>
                          <a:effectLst/>
                          <a:latin typeface="Arial" panose="020B0604020202020204" pitchFamily="34" charset="0"/>
                        </a:rPr>
                        <a:t>購入した製品・サービスに関する支出額のうち</a:t>
                      </a:r>
                      <a:r>
                        <a:rPr lang="en-US" altLang="ja-JP" sz="1400" b="0" i="0" u="none" strike="noStrike">
                          <a:solidFill>
                            <a:srgbClr val="000000"/>
                          </a:solidFill>
                          <a:effectLst/>
                          <a:latin typeface="Arial" panose="020B0604020202020204" pitchFamily="34" charset="0"/>
                        </a:rPr>
                        <a:t>5</a:t>
                      </a:r>
                      <a:r>
                        <a:rPr lang="ja-JP" altLang="en-US" sz="1400" b="0" i="0" u="none" strike="noStrike">
                          <a:solidFill>
                            <a:srgbClr val="000000"/>
                          </a:solidFill>
                          <a:effectLst/>
                          <a:latin typeface="Arial" panose="020B0604020202020204" pitchFamily="34" charset="0"/>
                        </a:rPr>
                        <a:t>％を占めるサプライヤーに</a:t>
                      </a:r>
                      <a:r>
                        <a:rPr lang="en-US" altLang="ja-JP" sz="1400" b="0" i="0" u="none" strike="noStrike">
                          <a:solidFill>
                            <a:srgbClr val="000000"/>
                          </a:solidFill>
                          <a:effectLst/>
                          <a:latin typeface="Arial" panose="020B0604020202020204" pitchFamily="34" charset="0"/>
                        </a:rPr>
                        <a:t>SBT</a:t>
                      </a:r>
                      <a:r>
                        <a:rPr lang="ja-JP" altLang="en-US" sz="1400" b="0" i="0" u="none" strike="noStrike">
                          <a:solidFill>
                            <a:srgbClr val="000000"/>
                          </a:solidFill>
                          <a:effectLst/>
                          <a:latin typeface="Arial" panose="020B0604020202020204" pitchFamily="34" charset="0"/>
                        </a:rPr>
                        <a:t>を設定させる</a:t>
                      </a:r>
                    </a:p>
                  </a:txBody>
                  <a:tcPr marL="72000" marR="7620" marT="762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76726">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a:latin typeface="+mn-ea"/>
                          <a:ea typeface="+mn-ea"/>
                          <a:cs typeface="Meiryo UI" panose="020B0604030504040204" pitchFamily="50" charset="-128"/>
                        </a:rPr>
                        <a:t>ニチリン</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ja-JP" altLang="en-US" sz="1400" b="0" i="0" u="none" strike="noStrike">
                          <a:solidFill>
                            <a:srgbClr val="000000"/>
                          </a:solidFill>
                          <a:effectLst/>
                          <a:latin typeface="Arial" panose="020B0604020202020204" pitchFamily="34" charset="0"/>
                        </a:rPr>
                        <a:t>自動車</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en-US" altLang="ja-JP" sz="1400">
                          <a:latin typeface="+mn-ea"/>
                          <a:ea typeface="+mn-ea"/>
                          <a:cs typeface="Meiryo UI" panose="020B0604030504040204" pitchFamily="50" charset="-128"/>
                        </a:rPr>
                        <a:t>Scope3</a:t>
                      </a:r>
                    </a:p>
                    <a:p>
                      <a:pPr algn="ctr"/>
                      <a:r>
                        <a:rPr kumimoji="1" lang="ja-JP" altLang="en-US" sz="1400">
                          <a:latin typeface="+mn-ea"/>
                          <a:ea typeface="+mn-ea"/>
                          <a:cs typeface="Meiryo UI" panose="020B0604030504040204" pitchFamily="50" charset="-128"/>
                        </a:rPr>
                        <a:t>カテゴリ</a:t>
                      </a:r>
                      <a:r>
                        <a:rPr kumimoji="1" lang="en-US" altLang="ja-JP" sz="1400">
                          <a:latin typeface="+mn-ea"/>
                          <a:ea typeface="+mn-ea"/>
                          <a:cs typeface="Meiryo UI" panose="020B0604030504040204" pitchFamily="50" charset="-128"/>
                        </a:rPr>
                        <a:t>1</a:t>
                      </a:r>
                      <a:endParaRPr kumimoji="1" lang="ja-JP" altLang="en-US" sz="140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altLang="ja-JP" sz="1400" b="0" i="0" u="none" strike="noStrike">
                          <a:solidFill>
                            <a:srgbClr val="000000"/>
                          </a:solidFill>
                          <a:effectLst/>
                          <a:latin typeface="Arial" panose="020B0604020202020204" pitchFamily="34" charset="0"/>
                        </a:rPr>
                        <a:t>2028</a:t>
                      </a:r>
                      <a:r>
                        <a:rPr lang="ja-JP" altLang="en-US" sz="1400" b="0" i="0" u="none" strike="noStrike">
                          <a:solidFill>
                            <a:srgbClr val="000000"/>
                          </a:solidFill>
                          <a:effectLst/>
                          <a:latin typeface="Arial" panose="020B0604020202020204" pitchFamily="34" charset="0"/>
                        </a:rPr>
                        <a:t>年</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ja-JP" altLang="en-US" sz="1400" b="0" i="0" u="none" strike="noStrike">
                          <a:solidFill>
                            <a:srgbClr val="000000"/>
                          </a:solidFill>
                          <a:effectLst/>
                          <a:latin typeface="Arial" panose="020B0604020202020204" pitchFamily="34" charset="0"/>
                        </a:rPr>
                        <a:t>購入した製品・サービスに関する排出量のうち</a:t>
                      </a:r>
                      <a:r>
                        <a:rPr lang="en-US" altLang="ja-JP" sz="1400" b="0" i="0" u="none" strike="noStrike">
                          <a:solidFill>
                            <a:srgbClr val="000000"/>
                          </a:solidFill>
                          <a:effectLst/>
                          <a:latin typeface="Arial" panose="020B0604020202020204" pitchFamily="34" charset="0"/>
                        </a:rPr>
                        <a:t>77.4</a:t>
                      </a:r>
                      <a:r>
                        <a:rPr lang="ja-JP" altLang="en-US" sz="1400" b="0" i="0" u="none" strike="noStrike">
                          <a:solidFill>
                            <a:srgbClr val="000000"/>
                          </a:solidFill>
                          <a:effectLst/>
                          <a:latin typeface="Arial" panose="020B0604020202020204" pitchFamily="34" charset="0"/>
                        </a:rPr>
                        <a:t>％を占めるサプライヤーに</a:t>
                      </a:r>
                      <a:r>
                        <a:rPr lang="en-US" altLang="ja-JP" sz="1400" b="0" i="0" u="none" strike="noStrike">
                          <a:solidFill>
                            <a:srgbClr val="000000"/>
                          </a:solidFill>
                          <a:effectLst/>
                          <a:latin typeface="Arial" panose="020B0604020202020204" pitchFamily="34" charset="0"/>
                        </a:rPr>
                        <a:t>SBT</a:t>
                      </a:r>
                      <a:r>
                        <a:rPr lang="ja-JP" altLang="en-US" sz="1400" b="0" i="0" u="none" strike="noStrike">
                          <a:solidFill>
                            <a:srgbClr val="000000"/>
                          </a:solidFill>
                          <a:effectLst/>
                          <a:latin typeface="Arial" panose="020B0604020202020204" pitchFamily="34" charset="0"/>
                        </a:rPr>
                        <a:t>を設定させる</a:t>
                      </a:r>
                    </a:p>
                  </a:txBody>
                  <a:tcPr marL="72000" marR="7620" marT="762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7672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a:latin typeface="+mn-ea"/>
                          <a:ea typeface="+mn-ea"/>
                          <a:cs typeface="Meiryo UI" panose="020B0604030504040204" pitchFamily="50" charset="-128"/>
                        </a:rPr>
                        <a:t>小松ウォール工業</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ja-JP" altLang="en-US" sz="1400" b="0" i="0" u="none" strike="noStrike">
                          <a:solidFill>
                            <a:srgbClr val="000000"/>
                          </a:solidFill>
                          <a:effectLst/>
                          <a:latin typeface="Arial" panose="020B0604020202020204" pitchFamily="34" charset="0"/>
                        </a:rPr>
                        <a:t>建築資材</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a:latin typeface="+mn-ea"/>
                          <a:ea typeface="+mn-ea"/>
                          <a:cs typeface="Meiryo UI" panose="020B0604030504040204" pitchFamily="50" charset="-128"/>
                        </a:rPr>
                        <a:t>Scope3</a:t>
                      </a:r>
                    </a:p>
                    <a:p>
                      <a:pPr algn="ctr"/>
                      <a:r>
                        <a:rPr kumimoji="1" lang="ja-JP" altLang="en-US" sz="1400">
                          <a:latin typeface="+mn-ea"/>
                          <a:ea typeface="+mn-ea"/>
                          <a:cs typeface="Meiryo UI" panose="020B0604030504040204" pitchFamily="50" charset="-128"/>
                        </a:rPr>
                        <a:t>カテゴリ</a:t>
                      </a:r>
                      <a:r>
                        <a:rPr kumimoji="1" lang="en-US" altLang="ja-JP" sz="1400">
                          <a:latin typeface="+mn-ea"/>
                          <a:ea typeface="+mn-ea"/>
                          <a:cs typeface="Meiryo UI" panose="020B0604030504040204" pitchFamily="50" charset="-128"/>
                        </a:rPr>
                        <a:t>1</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altLang="ja-JP" sz="1400" b="0" i="0" u="none" strike="noStrike">
                          <a:solidFill>
                            <a:srgbClr val="000000"/>
                          </a:solidFill>
                          <a:effectLst/>
                          <a:latin typeface="Arial" panose="020B0604020202020204" pitchFamily="34" charset="0"/>
                        </a:rPr>
                        <a:t>2028</a:t>
                      </a:r>
                      <a:r>
                        <a:rPr lang="ja-JP" altLang="en-US" sz="1400" b="0" i="0" u="none" strike="noStrike">
                          <a:solidFill>
                            <a:srgbClr val="000000"/>
                          </a:solidFill>
                          <a:effectLst/>
                          <a:latin typeface="Arial" panose="020B0604020202020204" pitchFamily="34" charset="0"/>
                        </a:rPr>
                        <a:t>年</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ja-JP" altLang="en-US" sz="1400" b="0" i="0" u="none" strike="noStrike">
                          <a:solidFill>
                            <a:srgbClr val="000000"/>
                          </a:solidFill>
                          <a:effectLst/>
                          <a:latin typeface="Arial" panose="020B0604020202020204" pitchFamily="34" charset="0"/>
                        </a:rPr>
                        <a:t>購入した製品・サービスに関する支出額のうち</a:t>
                      </a:r>
                      <a:r>
                        <a:rPr lang="en-US" altLang="ja-JP" sz="1400" b="0" i="0" u="none" strike="noStrike">
                          <a:solidFill>
                            <a:srgbClr val="000000"/>
                          </a:solidFill>
                          <a:effectLst/>
                          <a:latin typeface="Arial" panose="020B0604020202020204" pitchFamily="34" charset="0"/>
                        </a:rPr>
                        <a:t>59.36</a:t>
                      </a:r>
                      <a:r>
                        <a:rPr lang="ja-JP" altLang="en-US" sz="1400" b="0" i="0" u="none" strike="noStrike">
                          <a:solidFill>
                            <a:srgbClr val="000000"/>
                          </a:solidFill>
                          <a:effectLst/>
                          <a:latin typeface="Arial" panose="020B0604020202020204" pitchFamily="34" charset="0"/>
                        </a:rPr>
                        <a:t>％を占めるサプライヤーに</a:t>
                      </a:r>
                      <a:r>
                        <a:rPr lang="en-US" altLang="ja-JP" sz="1400" b="0" i="0" u="none" strike="noStrike">
                          <a:solidFill>
                            <a:srgbClr val="000000"/>
                          </a:solidFill>
                          <a:effectLst/>
                          <a:latin typeface="Arial" panose="020B0604020202020204" pitchFamily="34" charset="0"/>
                        </a:rPr>
                        <a:t>SBT</a:t>
                      </a:r>
                      <a:r>
                        <a:rPr lang="ja-JP" altLang="en-US" sz="1400" b="0" i="0" u="none" strike="noStrike">
                          <a:solidFill>
                            <a:srgbClr val="000000"/>
                          </a:solidFill>
                          <a:effectLst/>
                          <a:latin typeface="Arial" panose="020B0604020202020204" pitchFamily="34" charset="0"/>
                        </a:rPr>
                        <a:t>を設定させる</a:t>
                      </a:r>
                    </a:p>
                  </a:txBody>
                  <a:tcPr marL="72000" marR="7620" marT="762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7672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a:latin typeface="+mn-ea"/>
                          <a:ea typeface="+mn-ea"/>
                          <a:cs typeface="Meiryo UI" panose="020B0604030504040204" pitchFamily="50" charset="-128"/>
                        </a:rPr>
                        <a:t>シスメックス</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ja-JP" altLang="en-US" sz="1400" b="0" i="0" u="none" strike="noStrike">
                          <a:solidFill>
                            <a:srgbClr val="000000"/>
                          </a:solidFill>
                          <a:effectLst/>
                          <a:latin typeface="Arial" panose="020B0604020202020204" pitchFamily="34" charset="0"/>
                        </a:rPr>
                        <a:t>医療機器</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a:latin typeface="+mn-ea"/>
                          <a:ea typeface="+mn-ea"/>
                          <a:cs typeface="Meiryo UI" panose="020B0604030504040204" pitchFamily="50" charset="-128"/>
                        </a:rPr>
                        <a:t>Scope3</a:t>
                      </a:r>
                    </a:p>
                    <a:p>
                      <a:pPr algn="ctr"/>
                      <a:r>
                        <a:rPr kumimoji="1" lang="ja-JP" altLang="en-US" sz="1400">
                          <a:latin typeface="+mn-ea"/>
                          <a:ea typeface="+mn-ea"/>
                          <a:cs typeface="Meiryo UI" panose="020B0604030504040204" pitchFamily="50" charset="-128"/>
                        </a:rPr>
                        <a:t>カテゴリ</a:t>
                      </a:r>
                      <a:r>
                        <a:rPr kumimoji="1" lang="en-US" altLang="ja-JP" sz="1400">
                          <a:latin typeface="+mn-ea"/>
                          <a:ea typeface="+mn-ea"/>
                          <a:cs typeface="Meiryo UI" panose="020B0604030504040204" pitchFamily="50" charset="-128"/>
                        </a:rPr>
                        <a:t>1,2,4,9</a:t>
                      </a:r>
                      <a:endParaRPr kumimoji="1" lang="ja-JP" altLang="en-US" sz="140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altLang="ja-JP" sz="1400" b="0" i="0" u="none" strike="noStrike">
                          <a:solidFill>
                            <a:srgbClr val="000000"/>
                          </a:solidFill>
                          <a:effectLst/>
                          <a:latin typeface="Arial" panose="020B0604020202020204" pitchFamily="34" charset="0"/>
                        </a:rPr>
                        <a:t>2028</a:t>
                      </a:r>
                      <a:r>
                        <a:rPr lang="ja-JP" altLang="en-US" sz="1400" b="0" i="0" u="none" strike="noStrike">
                          <a:solidFill>
                            <a:srgbClr val="000000"/>
                          </a:solidFill>
                          <a:effectLst/>
                          <a:latin typeface="Arial" panose="020B0604020202020204" pitchFamily="34" charset="0"/>
                        </a:rPr>
                        <a:t>年</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ja-JP" altLang="en-US" sz="1400" b="0" i="0" u="none" strike="noStrike">
                          <a:solidFill>
                            <a:srgbClr val="000000"/>
                          </a:solidFill>
                          <a:effectLst/>
                          <a:latin typeface="Arial" panose="020B0604020202020204" pitchFamily="34" charset="0"/>
                        </a:rPr>
                        <a:t>購入した製品・サービス、資本財、輸送・配送（上下流）に関する排出量のうち</a:t>
                      </a:r>
                      <a:r>
                        <a:rPr lang="en-US" altLang="ja-JP" sz="1400" b="0" i="0" u="none" strike="noStrike">
                          <a:solidFill>
                            <a:srgbClr val="000000"/>
                          </a:solidFill>
                          <a:effectLst/>
                          <a:latin typeface="Arial" panose="020B0604020202020204" pitchFamily="34" charset="0"/>
                        </a:rPr>
                        <a:t>60</a:t>
                      </a:r>
                      <a:r>
                        <a:rPr lang="ja-JP" altLang="en-US" sz="1400" b="0" i="0" u="none" strike="noStrike">
                          <a:solidFill>
                            <a:srgbClr val="000000"/>
                          </a:solidFill>
                          <a:effectLst/>
                          <a:latin typeface="Arial" panose="020B0604020202020204" pitchFamily="34" charset="0"/>
                        </a:rPr>
                        <a:t>％を占めるサプライヤーに</a:t>
                      </a:r>
                      <a:r>
                        <a:rPr lang="en-US" altLang="ja-JP" sz="1400" b="0" i="0" u="none" strike="noStrike">
                          <a:solidFill>
                            <a:srgbClr val="000000"/>
                          </a:solidFill>
                          <a:effectLst/>
                          <a:latin typeface="Arial" panose="020B0604020202020204" pitchFamily="34" charset="0"/>
                        </a:rPr>
                        <a:t>SBT</a:t>
                      </a:r>
                      <a:r>
                        <a:rPr lang="ja-JP" altLang="en-US" sz="1400" b="0" i="0" u="none" strike="noStrike">
                          <a:solidFill>
                            <a:srgbClr val="000000"/>
                          </a:solidFill>
                          <a:effectLst/>
                          <a:latin typeface="Arial" panose="020B0604020202020204" pitchFamily="34" charset="0"/>
                        </a:rPr>
                        <a:t>を設定させる</a:t>
                      </a:r>
                    </a:p>
                  </a:txBody>
                  <a:tcPr marL="72000" marR="7620" marT="762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7672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a:latin typeface="+mn-ea"/>
                          <a:ea typeface="+mn-ea"/>
                          <a:cs typeface="Meiryo UI" panose="020B0604030504040204" pitchFamily="50" charset="-128"/>
                        </a:rPr>
                        <a:t>オリンパス</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ja-JP" altLang="en-US" sz="1400" b="0" i="0" u="none" strike="noStrike">
                          <a:solidFill>
                            <a:srgbClr val="000000"/>
                          </a:solidFill>
                          <a:effectLst/>
                          <a:latin typeface="Arial" panose="020B0604020202020204" pitchFamily="34" charset="0"/>
                        </a:rPr>
                        <a:t>医療機器</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a:latin typeface="+mn-ea"/>
                          <a:ea typeface="+mn-ea"/>
                          <a:cs typeface="Meiryo UI" panose="020B0604030504040204" pitchFamily="50" charset="-128"/>
                        </a:rPr>
                        <a:t>Scope3</a:t>
                      </a:r>
                    </a:p>
                    <a:p>
                      <a:pPr algn="ctr"/>
                      <a:r>
                        <a:rPr kumimoji="1" lang="ja-JP" altLang="en-US" sz="1400">
                          <a:latin typeface="+mn-ea"/>
                          <a:ea typeface="+mn-ea"/>
                          <a:cs typeface="Meiryo UI" panose="020B0604030504040204" pitchFamily="50" charset="-128"/>
                        </a:rPr>
                        <a:t>カテゴリ</a:t>
                      </a:r>
                      <a:r>
                        <a:rPr kumimoji="1" lang="en-US" altLang="ja-JP" sz="1400">
                          <a:latin typeface="+mn-ea"/>
                          <a:ea typeface="+mn-ea"/>
                          <a:cs typeface="Meiryo UI" panose="020B0604030504040204" pitchFamily="50" charset="-128"/>
                        </a:rPr>
                        <a:t>1,2,4,9</a:t>
                      </a:r>
                      <a:endParaRPr kumimoji="1" lang="ja-JP" altLang="en-US" sz="140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altLang="ja-JP" sz="1400" b="0" i="0" u="none" strike="noStrike">
                          <a:solidFill>
                            <a:srgbClr val="000000"/>
                          </a:solidFill>
                          <a:effectLst/>
                          <a:latin typeface="Arial" panose="020B0604020202020204" pitchFamily="34" charset="0"/>
                        </a:rPr>
                        <a:t>2028</a:t>
                      </a:r>
                      <a:r>
                        <a:rPr lang="ja-JP" altLang="en-US" sz="1400" b="0" i="0" u="none" strike="noStrike">
                          <a:solidFill>
                            <a:srgbClr val="000000"/>
                          </a:solidFill>
                          <a:effectLst/>
                          <a:latin typeface="Arial" panose="020B0604020202020204" pitchFamily="34" charset="0"/>
                        </a:rPr>
                        <a:t>年</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ja-JP" altLang="en-US" sz="1400" b="0" i="0" u="none" strike="noStrike">
                          <a:solidFill>
                            <a:srgbClr val="000000"/>
                          </a:solidFill>
                          <a:effectLst/>
                          <a:latin typeface="Arial" panose="020B0604020202020204" pitchFamily="34" charset="0"/>
                        </a:rPr>
                        <a:t>購入した製品・サービス、資本財、輸送・配送（上下流）に関する排出量のうち</a:t>
                      </a:r>
                      <a:r>
                        <a:rPr lang="en-US" altLang="ja-JP" sz="1400" b="0" i="0" u="none" strike="noStrike">
                          <a:solidFill>
                            <a:srgbClr val="000000"/>
                          </a:solidFill>
                          <a:effectLst/>
                          <a:latin typeface="Arial" panose="020B0604020202020204" pitchFamily="34" charset="0"/>
                        </a:rPr>
                        <a:t>80</a:t>
                      </a:r>
                      <a:r>
                        <a:rPr lang="ja-JP" altLang="en-US" sz="1400" b="0" i="0" u="none" strike="noStrike">
                          <a:solidFill>
                            <a:srgbClr val="000000"/>
                          </a:solidFill>
                          <a:effectLst/>
                          <a:latin typeface="Arial" panose="020B0604020202020204" pitchFamily="34" charset="0"/>
                        </a:rPr>
                        <a:t>％を占めるサプライヤーに</a:t>
                      </a:r>
                      <a:r>
                        <a:rPr lang="en-US" altLang="ja-JP" sz="1400" b="0" i="0" u="none" strike="noStrike">
                          <a:solidFill>
                            <a:srgbClr val="000000"/>
                          </a:solidFill>
                          <a:effectLst/>
                          <a:latin typeface="Arial" panose="020B0604020202020204" pitchFamily="34" charset="0"/>
                        </a:rPr>
                        <a:t>SBT</a:t>
                      </a:r>
                      <a:r>
                        <a:rPr lang="ja-JP" altLang="en-US" sz="1400" b="0" i="0" u="none" strike="noStrike">
                          <a:solidFill>
                            <a:srgbClr val="000000"/>
                          </a:solidFill>
                          <a:effectLst/>
                          <a:latin typeface="Arial" panose="020B0604020202020204" pitchFamily="34" charset="0"/>
                        </a:rPr>
                        <a:t>を設定させる</a:t>
                      </a:r>
                    </a:p>
                  </a:txBody>
                  <a:tcPr marL="72000" marR="7620" marT="762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7672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a:latin typeface="+mn-ea"/>
                          <a:ea typeface="+mn-ea"/>
                          <a:cs typeface="Meiryo UI" panose="020B0604030504040204" pitchFamily="50" charset="-128"/>
                        </a:rPr>
                        <a:t>コクヨ</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ja-JP" altLang="en-US" sz="1400" b="0" i="0" u="none" strike="noStrike">
                          <a:solidFill>
                            <a:srgbClr val="000000"/>
                          </a:solidFill>
                          <a:effectLst/>
                          <a:latin typeface="Arial" panose="020B0604020202020204" pitchFamily="34" charset="0"/>
                        </a:rPr>
                        <a:t>耐久消費財</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a:latin typeface="+mn-ea"/>
                          <a:ea typeface="+mn-ea"/>
                          <a:cs typeface="Meiryo UI" panose="020B0604030504040204" pitchFamily="50" charset="-128"/>
                        </a:rPr>
                        <a:t>Scope3</a:t>
                      </a:r>
                    </a:p>
                    <a:p>
                      <a:pPr algn="ctr"/>
                      <a:r>
                        <a:rPr kumimoji="1" lang="ja-JP" altLang="en-US" sz="1400">
                          <a:latin typeface="+mn-ea"/>
                          <a:ea typeface="+mn-ea"/>
                          <a:cs typeface="Meiryo UI" panose="020B0604030504040204" pitchFamily="50" charset="-128"/>
                        </a:rPr>
                        <a:t>カテゴリ</a:t>
                      </a:r>
                      <a:r>
                        <a:rPr kumimoji="1" lang="en-US" altLang="ja-JP" sz="1400">
                          <a:latin typeface="+mn-ea"/>
                          <a:ea typeface="+mn-ea"/>
                          <a:cs typeface="Meiryo UI" panose="020B0604030504040204" pitchFamily="50" charset="-128"/>
                        </a:rPr>
                        <a:t>1</a:t>
                      </a:r>
                      <a:endParaRPr kumimoji="1" lang="ja-JP" altLang="en-US" sz="140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altLang="ja-JP" sz="1400" b="0" i="0" u="none" strike="noStrike">
                          <a:solidFill>
                            <a:srgbClr val="000000"/>
                          </a:solidFill>
                          <a:effectLst/>
                          <a:latin typeface="Arial" panose="020B0604020202020204" pitchFamily="34" charset="0"/>
                        </a:rPr>
                        <a:t>2028</a:t>
                      </a:r>
                      <a:r>
                        <a:rPr lang="ja-JP" altLang="en-US" sz="1400" b="0" i="0" u="none" strike="noStrike">
                          <a:solidFill>
                            <a:srgbClr val="000000"/>
                          </a:solidFill>
                          <a:effectLst/>
                          <a:latin typeface="Arial" panose="020B0604020202020204" pitchFamily="34" charset="0"/>
                        </a:rPr>
                        <a:t>年</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ja-JP" altLang="en-US" sz="1400" b="0" i="0" u="none" strike="noStrike">
                          <a:solidFill>
                            <a:srgbClr val="000000"/>
                          </a:solidFill>
                          <a:effectLst/>
                          <a:latin typeface="Arial" panose="020B0604020202020204" pitchFamily="34" charset="0"/>
                        </a:rPr>
                        <a:t>購入した製品・サービスに関する排出量のうち</a:t>
                      </a:r>
                      <a:r>
                        <a:rPr lang="en-US" altLang="ja-JP" sz="1400" b="0" i="0" u="none" strike="noStrike">
                          <a:solidFill>
                            <a:srgbClr val="000000"/>
                          </a:solidFill>
                          <a:effectLst/>
                          <a:latin typeface="Arial" panose="020B0604020202020204" pitchFamily="34" charset="0"/>
                        </a:rPr>
                        <a:t>12.5</a:t>
                      </a:r>
                      <a:r>
                        <a:rPr lang="ja-JP" altLang="en-US" sz="1400" b="0" i="0" u="none" strike="noStrike">
                          <a:solidFill>
                            <a:srgbClr val="000000"/>
                          </a:solidFill>
                          <a:effectLst/>
                          <a:latin typeface="Arial" panose="020B0604020202020204" pitchFamily="34" charset="0"/>
                        </a:rPr>
                        <a:t>％を占めるサプライヤーに</a:t>
                      </a:r>
                      <a:r>
                        <a:rPr lang="en-US" altLang="ja-JP" sz="1400" b="0" i="0" u="none" strike="noStrike">
                          <a:solidFill>
                            <a:srgbClr val="000000"/>
                          </a:solidFill>
                          <a:effectLst/>
                          <a:latin typeface="Arial" panose="020B0604020202020204" pitchFamily="34" charset="0"/>
                        </a:rPr>
                        <a:t>SBT</a:t>
                      </a:r>
                      <a:r>
                        <a:rPr lang="ja-JP" altLang="en-US" sz="1400" b="0" i="0" u="none" strike="noStrike">
                          <a:solidFill>
                            <a:srgbClr val="000000"/>
                          </a:solidFill>
                          <a:effectLst/>
                          <a:latin typeface="Arial" panose="020B0604020202020204" pitchFamily="34" charset="0"/>
                        </a:rPr>
                        <a:t>を設定させる</a:t>
                      </a:r>
                    </a:p>
                  </a:txBody>
                  <a:tcPr marL="72000" marR="7620" marT="762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94770318"/>
                  </a:ext>
                </a:extLst>
              </a:tr>
              <a:tr h="17672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a:latin typeface="+mn-ea"/>
                          <a:ea typeface="+mn-ea"/>
                          <a:cs typeface="Meiryo UI" panose="020B0604030504040204" pitchFamily="50" charset="-128"/>
                        </a:rPr>
                        <a:t>サカタインクス</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ja-JP" altLang="en-US" sz="1400" b="0" i="0" u="none" strike="noStrike">
                          <a:solidFill>
                            <a:srgbClr val="000000"/>
                          </a:solidFill>
                          <a:effectLst/>
                          <a:latin typeface="Arial" panose="020B0604020202020204" pitchFamily="34" charset="0"/>
                        </a:rPr>
                        <a:t>化学</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a:latin typeface="+mn-ea"/>
                          <a:ea typeface="+mn-ea"/>
                          <a:cs typeface="Meiryo UI" panose="020B0604030504040204" pitchFamily="50" charset="-128"/>
                        </a:rPr>
                        <a:t>Scope3</a:t>
                      </a:r>
                    </a:p>
                    <a:p>
                      <a:pPr algn="ctr"/>
                      <a:r>
                        <a:rPr kumimoji="1" lang="ja-JP" altLang="en-US" sz="1400">
                          <a:latin typeface="+mn-ea"/>
                          <a:ea typeface="+mn-ea"/>
                          <a:cs typeface="Meiryo UI" panose="020B0604030504040204" pitchFamily="50" charset="-128"/>
                        </a:rPr>
                        <a:t>カテゴリ</a:t>
                      </a:r>
                      <a:r>
                        <a:rPr kumimoji="1" lang="en-US" altLang="ja-JP" sz="1400">
                          <a:latin typeface="+mn-ea"/>
                          <a:ea typeface="+mn-ea"/>
                          <a:cs typeface="Meiryo UI" panose="020B0604030504040204" pitchFamily="50" charset="-128"/>
                        </a:rPr>
                        <a:t>1</a:t>
                      </a:r>
                      <a:endParaRPr kumimoji="1" lang="ja-JP" altLang="en-US" sz="140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altLang="ja-JP" sz="1400" b="0" i="0" u="none" strike="noStrike">
                          <a:solidFill>
                            <a:srgbClr val="000000"/>
                          </a:solidFill>
                          <a:effectLst/>
                          <a:latin typeface="Arial" panose="020B0604020202020204" pitchFamily="34" charset="0"/>
                        </a:rPr>
                        <a:t>2029</a:t>
                      </a:r>
                      <a:r>
                        <a:rPr lang="ja-JP" altLang="en-US" sz="1400" b="0" i="0" u="none" strike="noStrike">
                          <a:solidFill>
                            <a:srgbClr val="000000"/>
                          </a:solidFill>
                          <a:effectLst/>
                          <a:latin typeface="Arial" panose="020B0604020202020204" pitchFamily="34" charset="0"/>
                        </a:rPr>
                        <a:t>年</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ja-JP" altLang="en-US" sz="1400" b="0" i="0" u="none" strike="noStrike">
                          <a:solidFill>
                            <a:srgbClr val="000000"/>
                          </a:solidFill>
                          <a:effectLst/>
                          <a:latin typeface="Arial" panose="020B0604020202020204" pitchFamily="34" charset="0"/>
                        </a:rPr>
                        <a:t>購入した製品・サービスに関する支出額のうち</a:t>
                      </a:r>
                      <a:r>
                        <a:rPr lang="en-US" altLang="ja-JP" sz="1400" b="0" i="0" u="none" strike="noStrike">
                          <a:solidFill>
                            <a:srgbClr val="000000"/>
                          </a:solidFill>
                          <a:effectLst/>
                          <a:latin typeface="Arial" panose="020B0604020202020204" pitchFamily="34" charset="0"/>
                        </a:rPr>
                        <a:t>89</a:t>
                      </a:r>
                      <a:r>
                        <a:rPr lang="ja-JP" altLang="en-US" sz="1400" b="0" i="0" u="none" strike="noStrike">
                          <a:solidFill>
                            <a:srgbClr val="000000"/>
                          </a:solidFill>
                          <a:effectLst/>
                          <a:latin typeface="Arial" panose="020B0604020202020204" pitchFamily="34" charset="0"/>
                        </a:rPr>
                        <a:t>％を占めるサプライヤーに</a:t>
                      </a:r>
                      <a:r>
                        <a:rPr lang="en-US" altLang="ja-JP" sz="1400" b="0" i="0" u="none" strike="noStrike">
                          <a:solidFill>
                            <a:srgbClr val="000000"/>
                          </a:solidFill>
                          <a:effectLst/>
                          <a:latin typeface="Arial" panose="020B0604020202020204" pitchFamily="34" charset="0"/>
                        </a:rPr>
                        <a:t>SBT</a:t>
                      </a:r>
                      <a:r>
                        <a:rPr lang="ja-JP" altLang="en-US" sz="1400" b="0" i="0" u="none" strike="noStrike">
                          <a:solidFill>
                            <a:srgbClr val="000000"/>
                          </a:solidFill>
                          <a:effectLst/>
                          <a:latin typeface="Arial" panose="020B0604020202020204" pitchFamily="34" charset="0"/>
                        </a:rPr>
                        <a:t>を設定させる</a:t>
                      </a:r>
                    </a:p>
                  </a:txBody>
                  <a:tcPr marL="72000" marR="7620" marT="762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468716"/>
                  </a:ext>
                </a:extLst>
              </a:tr>
            </a:tbl>
          </a:graphicData>
        </a:graphic>
      </p:graphicFrame>
      <p:sp>
        <p:nvSpPr>
          <p:cNvPr id="13" name="コンテンツ プレースホルダー 2">
            <a:extLst>
              <a:ext uri="{FF2B5EF4-FFF2-40B4-BE49-F238E27FC236}">
                <a16:creationId xmlns:a16="http://schemas.microsoft.com/office/drawing/2014/main" id="{4AF78380-A6B6-2E2B-86BB-CD9029DF8158}"/>
              </a:ext>
            </a:extLst>
          </p:cNvPr>
          <p:cNvSpPr>
            <a:spLocks noGrp="1"/>
          </p:cNvSpPr>
          <p:nvPr>
            <p:ph sz="quarter" idx="12"/>
          </p:nvPr>
        </p:nvSpPr>
        <p:spPr>
          <a:xfrm>
            <a:off x="161925" y="1164185"/>
            <a:ext cx="10368000" cy="1327438"/>
          </a:xfrm>
        </p:spPr>
        <p:txBody>
          <a:bodyPr/>
          <a:lstStyle/>
          <a:p>
            <a:r>
              <a:rPr lang="en-US" altLang="ja-JP"/>
              <a:t>SBT</a:t>
            </a:r>
            <a:r>
              <a:rPr lang="ja-JP" altLang="en-US"/>
              <a:t>認定企業は</a:t>
            </a:r>
            <a:r>
              <a:rPr lang="en-US" altLang="ja-JP"/>
              <a:t>Scope3</a:t>
            </a:r>
            <a:r>
              <a:rPr lang="ja-JP" altLang="en-US"/>
              <a:t>の削減目標も設定する必要があり、中には、その目標としてサプライヤーに</a:t>
            </a:r>
            <a:r>
              <a:rPr lang="en-US" altLang="ja-JP"/>
              <a:t>SBT</a:t>
            </a:r>
            <a:r>
              <a:rPr lang="ja-JP" altLang="en-US"/>
              <a:t>目標を設定させることを掲げる</a:t>
            </a:r>
            <a:r>
              <a:rPr lang="en-US" altLang="ja-JP"/>
              <a:t>SBT</a:t>
            </a:r>
            <a:r>
              <a:rPr lang="ja-JP" altLang="en-US"/>
              <a:t>認定企業も存在する。</a:t>
            </a:r>
            <a:endParaRPr lang="en-US" altLang="ja-JP"/>
          </a:p>
          <a:p>
            <a:r>
              <a:rPr lang="en-US" altLang="ja-JP"/>
              <a:t>SBT</a:t>
            </a:r>
            <a:r>
              <a:rPr lang="ja-JP" altLang="en-US"/>
              <a:t>認定を取得すれば、これらの顧客からの要望に対応できる。</a:t>
            </a:r>
            <a:endParaRPr lang="en-US" altLang="ja-JP"/>
          </a:p>
        </p:txBody>
      </p:sp>
      <p:sp>
        <p:nvSpPr>
          <p:cNvPr id="2" name="テキスト ボックス 1">
            <a:extLst>
              <a:ext uri="{FF2B5EF4-FFF2-40B4-BE49-F238E27FC236}">
                <a16:creationId xmlns:a16="http://schemas.microsoft.com/office/drawing/2014/main" id="{A4A90388-1BF2-90FB-B9DE-19B10F39B1CC}"/>
              </a:ext>
            </a:extLst>
          </p:cNvPr>
          <p:cNvSpPr txBox="1"/>
          <p:nvPr/>
        </p:nvSpPr>
        <p:spPr>
          <a:xfrm>
            <a:off x="171863" y="2610891"/>
            <a:ext cx="81372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a:ln>
                  <a:noFill/>
                </a:ln>
                <a:solidFill>
                  <a:prstClr val="black"/>
                </a:solidFill>
                <a:effectLst/>
                <a:uLnTx/>
                <a:uFillTx/>
                <a:latin typeface="Meiryo UI"/>
                <a:ea typeface="Meiryo UI"/>
                <a:cs typeface="+mn-cs"/>
              </a:rPr>
              <a:t>Scope3</a:t>
            </a:r>
            <a:r>
              <a:rPr kumimoji="1" lang="ja-JP" altLang="en-US" sz="1600" b="0" i="0" u="none" strike="noStrike" kern="1200" cap="none" spc="0" normalizeH="0" baseline="0" noProof="0">
                <a:ln>
                  <a:noFill/>
                </a:ln>
                <a:solidFill>
                  <a:prstClr val="black"/>
                </a:solidFill>
                <a:effectLst/>
                <a:uLnTx/>
                <a:uFillTx/>
                <a:latin typeface="Meiryo UI"/>
                <a:ea typeface="Meiryo UI"/>
                <a:cs typeface="+mn-cs"/>
              </a:rPr>
              <a:t>の削減目標として、サプライヤーへの</a:t>
            </a:r>
            <a:r>
              <a:rPr kumimoji="1" lang="en-US" altLang="ja-JP" sz="1600" b="0" i="0" u="none" strike="noStrike" kern="1200" cap="none" spc="0" normalizeH="0" baseline="0" noProof="0">
                <a:ln>
                  <a:noFill/>
                </a:ln>
                <a:solidFill>
                  <a:prstClr val="black"/>
                </a:solidFill>
                <a:effectLst/>
                <a:uLnTx/>
                <a:uFillTx/>
                <a:latin typeface="Meiryo UI"/>
                <a:ea typeface="Meiryo UI"/>
                <a:cs typeface="+mn-cs"/>
              </a:rPr>
              <a:t>SBT</a:t>
            </a:r>
            <a:r>
              <a:rPr kumimoji="1" lang="ja-JP" altLang="en-US" sz="1600" b="0" i="0" u="none" strike="noStrike" kern="1200" cap="none" spc="0" normalizeH="0" baseline="0" noProof="0">
                <a:ln>
                  <a:noFill/>
                </a:ln>
                <a:solidFill>
                  <a:prstClr val="black"/>
                </a:solidFill>
                <a:effectLst/>
                <a:uLnTx/>
                <a:uFillTx/>
                <a:latin typeface="Meiryo UI"/>
                <a:ea typeface="Meiryo UI"/>
                <a:cs typeface="+mn-cs"/>
              </a:rPr>
              <a:t>目標設定を掲げる</a:t>
            </a:r>
            <a:r>
              <a:rPr kumimoji="1" lang="en-US" altLang="ja-JP" sz="1600" b="0" i="0" u="none" strike="noStrike" kern="1200" cap="none" spc="0" normalizeH="0" baseline="0" noProof="0">
                <a:ln>
                  <a:noFill/>
                </a:ln>
                <a:solidFill>
                  <a:prstClr val="black"/>
                </a:solidFill>
                <a:effectLst/>
                <a:uLnTx/>
                <a:uFillTx/>
                <a:latin typeface="Meiryo UI"/>
                <a:ea typeface="Meiryo UI"/>
                <a:cs typeface="+mn-cs"/>
              </a:rPr>
              <a:t>SBT</a:t>
            </a:r>
            <a:r>
              <a:rPr kumimoji="1" lang="ja-JP" altLang="en-US" sz="1600" b="0" i="0" u="none" strike="noStrike" kern="1200" cap="none" spc="0" normalizeH="0" baseline="0" noProof="0">
                <a:ln>
                  <a:noFill/>
                </a:ln>
                <a:solidFill>
                  <a:prstClr val="black"/>
                </a:solidFill>
                <a:effectLst/>
                <a:uLnTx/>
                <a:uFillTx/>
                <a:latin typeface="Meiryo UI"/>
                <a:ea typeface="Meiryo UI"/>
                <a:cs typeface="+mn-cs"/>
              </a:rPr>
              <a:t>認定企業一覧（</a:t>
            </a:r>
            <a:r>
              <a:rPr kumimoji="1" lang="en-US" altLang="ja-JP" sz="1600" b="0" i="0" u="none" strike="noStrike" kern="1200" cap="none" spc="0" normalizeH="0" baseline="0" noProof="0">
                <a:ln>
                  <a:noFill/>
                </a:ln>
                <a:solidFill>
                  <a:prstClr val="black"/>
                </a:solidFill>
                <a:effectLst/>
                <a:uLnTx/>
                <a:uFillTx/>
                <a:latin typeface="Meiryo UI"/>
                <a:ea typeface="Meiryo UI"/>
                <a:cs typeface="+mn-cs"/>
              </a:rPr>
              <a:t>4/6</a:t>
            </a:r>
            <a:r>
              <a:rPr kumimoji="1" lang="ja-JP" altLang="en-US" sz="1600" b="0" i="0" u="none" strike="noStrike" kern="1200" cap="none" spc="0" normalizeH="0" baseline="0" noProof="0">
                <a:ln>
                  <a:noFill/>
                </a:ln>
                <a:solidFill>
                  <a:prstClr val="black"/>
                </a:solidFill>
                <a:effectLst/>
                <a:uLnTx/>
                <a:uFillTx/>
                <a:latin typeface="Meiryo UI"/>
                <a:ea typeface="Meiryo UI"/>
                <a:cs typeface="+mn-cs"/>
              </a:rPr>
              <a:t>）</a:t>
            </a:r>
          </a:p>
        </p:txBody>
      </p:sp>
      <p:sp>
        <p:nvSpPr>
          <p:cNvPr id="5" name="テキスト ボックス 4">
            <a:extLst>
              <a:ext uri="{FF2B5EF4-FFF2-40B4-BE49-F238E27FC236}">
                <a16:creationId xmlns:a16="http://schemas.microsoft.com/office/drawing/2014/main" id="{3B79CBF7-23D4-0924-471D-BB0838894EE1}"/>
              </a:ext>
            </a:extLst>
          </p:cNvPr>
          <p:cNvSpPr txBox="1">
            <a:spLocks noChangeArrowheads="1"/>
          </p:cNvSpPr>
          <p:nvPr/>
        </p:nvSpPr>
        <p:spPr bwMode="auto">
          <a:xfrm>
            <a:off x="171863" y="7091421"/>
            <a:ext cx="9269505" cy="458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marR="0" lvl="0" indent="0" algn="l" defTabSz="844083" rtl="0" eaLnBrk="1" fontAlgn="base" latinLnBrk="0" hangingPunct="1">
              <a:lnSpc>
                <a:spcPct val="120000"/>
              </a:lnSpc>
              <a:spcBef>
                <a:spcPct val="0"/>
              </a:spcBef>
              <a:spcAft>
                <a:spcPct val="7000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Meiryo UI"/>
                <a:ea typeface="Meiryo UI"/>
                <a:cs typeface="Meiryo UI" pitchFamily="50" charset="-128"/>
              </a:rPr>
              <a:t>※ SBTi</a:t>
            </a:r>
            <a:r>
              <a:rPr kumimoji="1" lang="ja-JP" altLang="en-US" sz="1000" b="0" i="0" u="none" strike="noStrike" kern="1200" cap="none" spc="0" normalizeH="0" baseline="0" noProof="0" dirty="0">
                <a:ln>
                  <a:noFill/>
                </a:ln>
                <a:solidFill>
                  <a:srgbClr val="000000"/>
                </a:solidFill>
                <a:effectLst/>
                <a:uLnTx/>
                <a:uFillTx/>
                <a:latin typeface="Meiryo UI"/>
                <a:ea typeface="Meiryo UI"/>
                <a:cs typeface="Meiryo UI" pitchFamily="50" charset="-128"/>
              </a:rPr>
              <a:t>設定のセクター</a:t>
            </a:r>
            <a:br>
              <a:rPr kumimoji="1" lang="en-US" altLang="ja-JP" sz="1000" b="0" i="0" u="none" strike="noStrike" kern="1200" cap="none" spc="0" normalizeH="0" baseline="0" noProof="0" dirty="0">
                <a:ln>
                  <a:noFill/>
                </a:ln>
                <a:solidFill>
                  <a:srgbClr val="000000"/>
                </a:solidFill>
                <a:effectLst/>
                <a:uLnTx/>
                <a:uFillTx/>
                <a:latin typeface="Meiryo UI"/>
                <a:ea typeface="Meiryo UI"/>
                <a:cs typeface="Meiryo UI" pitchFamily="50" charset="-128"/>
              </a:rPr>
            </a:br>
            <a:r>
              <a:rPr kumimoji="1" lang="en-US" altLang="ja-JP" sz="1000" b="0" i="0" u="none" strike="noStrike" kern="1200" cap="none" spc="0" normalizeH="0" baseline="0" noProof="0" dirty="0">
                <a:ln>
                  <a:noFill/>
                </a:ln>
                <a:solidFill>
                  <a:srgbClr val="000000"/>
                </a:solidFill>
                <a:effectLst/>
                <a:uLnTx/>
                <a:uFillTx/>
                <a:latin typeface="Meiryo UI"/>
                <a:ea typeface="Meiryo UI"/>
                <a:cs typeface="Meiryo UI" pitchFamily="50" charset="-128"/>
              </a:rPr>
              <a:t>[</a:t>
            </a:r>
            <a:r>
              <a:rPr kumimoji="1" lang="ja-JP" altLang="en-US" sz="1000" b="0" i="0" u="none" strike="noStrike" kern="1200" cap="none" spc="0" normalizeH="0" baseline="0" noProof="0" dirty="0">
                <a:ln>
                  <a:noFill/>
                </a:ln>
                <a:solidFill>
                  <a:srgbClr val="000000"/>
                </a:solidFill>
                <a:effectLst/>
                <a:uLnTx/>
                <a:uFillTx/>
                <a:latin typeface="Meiryo UI"/>
                <a:ea typeface="Meiryo UI"/>
                <a:cs typeface="Meiryo UI" pitchFamily="50" charset="-128"/>
              </a:rPr>
              <a:t>出所</a:t>
            </a:r>
            <a:r>
              <a:rPr kumimoji="1" lang="en-US" altLang="ja-JP" sz="1000" b="0" i="0" u="none" strike="noStrike" kern="1200" cap="none" spc="0" normalizeH="0" baseline="0" noProof="0" dirty="0">
                <a:ln>
                  <a:noFill/>
                </a:ln>
                <a:solidFill>
                  <a:srgbClr val="000000"/>
                </a:solidFill>
                <a:effectLst/>
                <a:uLnTx/>
                <a:uFillTx/>
                <a:latin typeface="Meiryo UI"/>
                <a:ea typeface="Meiryo UI"/>
                <a:cs typeface="Meiryo UI" pitchFamily="50" charset="-128"/>
              </a:rPr>
              <a:t>] Science Based Targets</a:t>
            </a:r>
            <a:r>
              <a:rPr kumimoji="1" lang="ja-JP" altLang="en-US" sz="1000" b="0" i="0" u="none" strike="noStrike" kern="1200" cap="none" spc="0" normalizeH="0" baseline="0" noProof="0" dirty="0">
                <a:ln>
                  <a:noFill/>
                </a:ln>
                <a:solidFill>
                  <a:srgbClr val="000000"/>
                </a:solidFill>
                <a:effectLst/>
                <a:uLnTx/>
                <a:uFillTx/>
                <a:latin typeface="Meiryo UI"/>
                <a:ea typeface="Meiryo UI"/>
                <a:cs typeface="Meiryo UI" pitchFamily="50" charset="-128"/>
              </a:rPr>
              <a:t>ホームページ　</a:t>
            </a:r>
            <a:r>
              <a:rPr kumimoji="1" lang="en-US" altLang="ja-JP" sz="1000" b="0" i="0" u="none" strike="noStrike" kern="1200" cap="none" spc="0" normalizeH="0" baseline="0" noProof="0" dirty="0">
                <a:ln>
                  <a:noFill/>
                </a:ln>
                <a:solidFill>
                  <a:srgbClr val="000000"/>
                </a:solidFill>
                <a:effectLst/>
                <a:uLnTx/>
                <a:uFillTx/>
                <a:latin typeface="Meiryo UI"/>
                <a:ea typeface="Meiryo UI"/>
                <a:cs typeface="Meiryo UI" pitchFamily="50" charset="-128"/>
              </a:rPr>
              <a:t>Companies</a:t>
            </a:r>
            <a:r>
              <a:rPr kumimoji="1" lang="ja-JP" altLang="en-US" sz="1000" b="0" i="0" u="none" strike="noStrike" kern="1200" cap="none" spc="0" normalizeH="0" baseline="0" noProof="0" dirty="0">
                <a:ln>
                  <a:noFill/>
                </a:ln>
                <a:solidFill>
                  <a:srgbClr val="000000"/>
                </a:solidFill>
                <a:effectLst/>
                <a:uLnTx/>
                <a:uFillTx/>
                <a:latin typeface="Meiryo UI"/>
                <a:ea typeface="Meiryo UI"/>
                <a:cs typeface="Meiryo UI" pitchFamily="50" charset="-128"/>
              </a:rPr>
              <a:t> </a:t>
            </a:r>
            <a:r>
              <a:rPr kumimoji="1" lang="en-US" altLang="ja-JP" sz="1000" b="0" i="0" u="none" strike="noStrike" kern="1200" cap="none" spc="0" normalizeH="0" baseline="0" noProof="0" dirty="0">
                <a:ln>
                  <a:noFill/>
                </a:ln>
                <a:solidFill>
                  <a:srgbClr val="000000"/>
                </a:solidFill>
                <a:effectLst/>
                <a:uLnTx/>
                <a:uFillTx/>
                <a:latin typeface="Meiryo UI"/>
                <a:ea typeface="Meiryo UI"/>
                <a:cs typeface="Meiryo UI" pitchFamily="50" charset="-128"/>
              </a:rPr>
              <a:t>Take</a:t>
            </a:r>
            <a:r>
              <a:rPr kumimoji="1" lang="ja-JP" altLang="en-US" sz="1000" b="0" i="0" u="none" strike="noStrike" kern="1200" cap="none" spc="0" normalizeH="0" baseline="0" noProof="0" dirty="0">
                <a:ln>
                  <a:noFill/>
                </a:ln>
                <a:solidFill>
                  <a:srgbClr val="000000"/>
                </a:solidFill>
                <a:effectLst/>
                <a:uLnTx/>
                <a:uFillTx/>
                <a:latin typeface="Meiryo UI"/>
                <a:ea typeface="Meiryo UI"/>
                <a:cs typeface="Meiryo UI" pitchFamily="50" charset="-128"/>
              </a:rPr>
              <a:t> </a:t>
            </a:r>
            <a:r>
              <a:rPr kumimoji="1" lang="en-US" altLang="ja-JP" sz="1000" b="0" i="0" u="none" strike="noStrike" kern="1200" cap="none" spc="0" normalizeH="0" baseline="0" noProof="0" dirty="0">
                <a:ln>
                  <a:noFill/>
                </a:ln>
                <a:solidFill>
                  <a:srgbClr val="000000"/>
                </a:solidFill>
                <a:effectLst/>
                <a:uLnTx/>
                <a:uFillTx/>
                <a:latin typeface="Meiryo UI"/>
                <a:ea typeface="Meiryo UI"/>
                <a:cs typeface="Meiryo UI" pitchFamily="50" charset="-128"/>
              </a:rPr>
              <a:t>Action</a:t>
            </a:r>
            <a:r>
              <a:rPr kumimoji="1" lang="ja-JP" altLang="en-US" sz="1000" b="0" i="0" u="none" strike="noStrike" kern="1200" cap="none" spc="0" normalizeH="0" baseline="0" noProof="0" dirty="0">
                <a:ln>
                  <a:noFill/>
                </a:ln>
                <a:solidFill>
                  <a:srgbClr val="000000"/>
                </a:solidFill>
                <a:effectLst/>
                <a:uLnTx/>
                <a:uFillTx/>
                <a:latin typeface="Meiryo UI"/>
                <a:ea typeface="Meiryo UI"/>
                <a:cs typeface="Meiryo UI" pitchFamily="50" charset="-128"/>
              </a:rPr>
              <a:t>　（</a:t>
            </a:r>
            <a:r>
              <a:rPr kumimoji="1" lang="en-US" altLang="ja-JP" sz="1000" b="0" i="0" u="none" strike="noStrike" kern="1200" cap="none" spc="0" normalizeH="0" baseline="0" noProof="0" dirty="0">
                <a:ln>
                  <a:noFill/>
                </a:ln>
                <a:solidFill>
                  <a:srgbClr val="000000"/>
                </a:solidFill>
                <a:effectLst/>
                <a:uLnTx/>
                <a:uFillTx/>
                <a:latin typeface="Meiryo UI"/>
                <a:ea typeface="Meiryo UI"/>
                <a:cs typeface="Meiryo UI" pitchFamily="50" charset="-128"/>
              </a:rPr>
              <a:t>http://sciencebasedtargets.org/companies-taking-action/</a:t>
            </a:r>
            <a:r>
              <a:rPr kumimoji="1" lang="ja-JP" altLang="en-US" sz="1000" b="0" i="0" u="none" strike="noStrike" kern="1200" cap="none" spc="0" normalizeH="0" baseline="0" noProof="0" dirty="0">
                <a:ln>
                  <a:noFill/>
                </a:ln>
                <a:solidFill>
                  <a:srgbClr val="000000"/>
                </a:solidFill>
                <a:effectLst/>
                <a:uLnTx/>
                <a:uFillTx/>
                <a:latin typeface="Meiryo UI"/>
                <a:ea typeface="Meiryo UI"/>
                <a:cs typeface="Meiryo UI" pitchFamily="50" charset="-128"/>
              </a:rPr>
              <a:t>）より作成</a:t>
            </a:r>
          </a:p>
        </p:txBody>
      </p:sp>
    </p:spTree>
    <p:extLst>
      <p:ext uri="{BB962C8B-B14F-4D97-AF65-F5344CB8AC3E}">
        <p14:creationId xmlns:p14="http://schemas.microsoft.com/office/powerpoint/2010/main" val="38143505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79E5F-5D9A-0CD1-644A-CCD8B9797D1F}"/>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A3C65712-7DD1-D645-F543-7EE05EEB15EF}"/>
              </a:ext>
            </a:extLst>
          </p:cNvPr>
          <p:cNvGraphicFramePr>
            <a:graphicFrameLocks noChangeAspect="1"/>
          </p:cNvGraphicFramePr>
          <p:nvPr>
            <p:custDataLst>
              <p:tags r:id="rId1"/>
            </p:custDataLst>
            <p:extLst>
              <p:ext uri="{D42A27DB-BD31-4B8C-83A1-F6EECF244321}">
                <p14:modId xmlns:p14="http://schemas.microsoft.com/office/powerpoint/2010/main" val="41595945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98" imgH="499" progId="TCLayout.ActiveDocument.1">
                  <p:embed/>
                </p:oleObj>
              </mc:Choice>
              <mc:Fallback>
                <p:oleObj name="think-cellスライド" r:id="rId3" imgW="498" imgH="499" progId="TCLayout.ActiveDocument.1">
                  <p:embed/>
                  <p:pic>
                    <p:nvPicPr>
                      <p:cNvPr id="8" name="think-cell data - do not delete" hidden="1">
                        <a:extLst>
                          <a:ext uri="{FF2B5EF4-FFF2-40B4-BE49-F238E27FC236}">
                            <a16:creationId xmlns:a16="http://schemas.microsoft.com/office/drawing/2014/main" id="{A3C65712-7DD1-D645-F543-7EE05EEB15E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a:extLst>
              <a:ext uri="{FF2B5EF4-FFF2-40B4-BE49-F238E27FC236}">
                <a16:creationId xmlns:a16="http://schemas.microsoft.com/office/drawing/2014/main" id="{F7D9474C-1E87-61E7-6EAE-92EB71CC28A7}"/>
              </a:ext>
            </a:extLst>
          </p:cNvPr>
          <p:cNvSpPr>
            <a:spLocks noGrp="1"/>
          </p:cNvSpPr>
          <p:nvPr>
            <p:ph type="title"/>
          </p:nvPr>
        </p:nvSpPr>
        <p:spPr/>
        <p:txBody>
          <a:bodyPr vert="horz"/>
          <a:lstStyle/>
          <a:p>
            <a:r>
              <a:rPr kumimoji="1" lang="ja-JP" altLang="en-US" sz="2300"/>
              <a:t>サプライヤーへの目標設定を求める</a:t>
            </a:r>
            <a:r>
              <a:rPr kumimoji="1" lang="en-US" altLang="ja-JP" sz="2300"/>
              <a:t>SBT</a:t>
            </a:r>
            <a:r>
              <a:rPr kumimoji="1" lang="ja-JP" altLang="en-US" sz="2300"/>
              <a:t>認定企業も</a:t>
            </a:r>
            <a:r>
              <a:rPr lang="ja-JP" altLang="en-US" sz="2300"/>
              <a:t>いる </a:t>
            </a:r>
            <a:r>
              <a:rPr lang="en-US" altLang="ja-JP" sz="2300"/>
              <a:t>5/6</a:t>
            </a:r>
            <a:endParaRPr kumimoji="1" lang="ja-JP" altLang="en-US" sz="2300"/>
          </a:p>
        </p:txBody>
      </p:sp>
      <p:sp>
        <p:nvSpPr>
          <p:cNvPr id="4" name="コンテンツ プレースホルダー 3">
            <a:extLst>
              <a:ext uri="{FF2B5EF4-FFF2-40B4-BE49-F238E27FC236}">
                <a16:creationId xmlns:a16="http://schemas.microsoft.com/office/drawing/2014/main" id="{D9364D57-5A4E-52C8-2E49-7485C5B1B342}"/>
              </a:ext>
            </a:extLst>
          </p:cNvPr>
          <p:cNvSpPr>
            <a:spLocks noGrp="1"/>
          </p:cNvSpPr>
          <p:nvPr>
            <p:ph sz="quarter" idx="11"/>
          </p:nvPr>
        </p:nvSpPr>
        <p:spPr/>
        <p:txBody>
          <a:bodyPr/>
          <a:lstStyle/>
          <a:p>
            <a:r>
              <a:rPr lang="en-US" altLang="ja-JP"/>
              <a:t>SBT</a:t>
            </a:r>
            <a:r>
              <a:rPr kumimoji="1" lang="ja-JP" altLang="en-US"/>
              <a:t>に取り組むメリット</a:t>
            </a:r>
            <a:r>
              <a:rPr lang="ja-JP" altLang="en-US"/>
              <a:t>②</a:t>
            </a:r>
            <a:r>
              <a:rPr kumimoji="1" lang="ja-JP" altLang="en-US"/>
              <a:t>対顧客</a:t>
            </a:r>
          </a:p>
        </p:txBody>
      </p:sp>
      <p:sp>
        <p:nvSpPr>
          <p:cNvPr id="7" name="テキスト ボックス 6">
            <a:extLst>
              <a:ext uri="{FF2B5EF4-FFF2-40B4-BE49-F238E27FC236}">
                <a16:creationId xmlns:a16="http://schemas.microsoft.com/office/drawing/2014/main" id="{7D7D2767-B729-D3B3-20AF-3C3F7D9660B6}"/>
              </a:ext>
            </a:extLst>
          </p:cNvPr>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zh-TW"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zh-TW" altLang="en-US"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zh-TW"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11</a:t>
            </a:r>
            <a:r>
              <a:rPr kumimoji="1" lang="zh-TW" altLang="en-US"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zh-TW"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zh-TW" altLang="en-US"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日現在</a:t>
            </a:r>
            <a:endParaRPr kumimoji="1" lang="ja-JP" altLang="en-US"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a:extLst>
              <a:ext uri="{FF2B5EF4-FFF2-40B4-BE49-F238E27FC236}">
                <a16:creationId xmlns:a16="http://schemas.microsoft.com/office/drawing/2014/main" id="{09E958ED-9D5D-4C8E-9C4E-61B89C049D8C}"/>
              </a:ext>
            </a:extLst>
          </p:cNvPr>
          <p:cNvGraphicFramePr>
            <a:graphicFrameLocks noGrp="1"/>
          </p:cNvGraphicFramePr>
          <p:nvPr/>
        </p:nvGraphicFramePr>
        <p:xfrm>
          <a:off x="485905" y="2973463"/>
          <a:ext cx="10044019" cy="4100640"/>
        </p:xfrm>
        <a:graphic>
          <a:graphicData uri="http://schemas.openxmlformats.org/drawingml/2006/table">
            <a:tbl>
              <a:tblPr firstRow="1" bandRow="1"/>
              <a:tblGrid>
                <a:gridCol w="1516078">
                  <a:extLst>
                    <a:ext uri="{9D8B030D-6E8A-4147-A177-3AD203B41FA5}">
                      <a16:colId xmlns:a16="http://schemas.microsoft.com/office/drawing/2014/main" val="20001"/>
                    </a:ext>
                  </a:extLst>
                </a:gridCol>
                <a:gridCol w="1137059">
                  <a:extLst>
                    <a:ext uri="{9D8B030D-6E8A-4147-A177-3AD203B41FA5}">
                      <a16:colId xmlns:a16="http://schemas.microsoft.com/office/drawing/2014/main" val="20000"/>
                    </a:ext>
                  </a:extLst>
                </a:gridCol>
                <a:gridCol w="1326569">
                  <a:extLst>
                    <a:ext uri="{9D8B030D-6E8A-4147-A177-3AD203B41FA5}">
                      <a16:colId xmlns:a16="http://schemas.microsoft.com/office/drawing/2014/main" val="20003"/>
                    </a:ext>
                  </a:extLst>
                </a:gridCol>
                <a:gridCol w="758039">
                  <a:extLst>
                    <a:ext uri="{9D8B030D-6E8A-4147-A177-3AD203B41FA5}">
                      <a16:colId xmlns:a16="http://schemas.microsoft.com/office/drawing/2014/main" val="20005"/>
                    </a:ext>
                  </a:extLst>
                </a:gridCol>
                <a:gridCol w="5306274">
                  <a:extLst>
                    <a:ext uri="{9D8B030D-6E8A-4147-A177-3AD203B41FA5}">
                      <a16:colId xmlns:a16="http://schemas.microsoft.com/office/drawing/2014/main" val="20007"/>
                    </a:ext>
                  </a:extLst>
                </a:gridCol>
              </a:tblGrid>
              <a:tr h="176726">
                <a:tc rowSpan="2">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a:latin typeface="+mn-ea"/>
                          <a:ea typeface="+mn-ea"/>
                          <a:cs typeface="Meiryo UI" panose="020B0604030504040204" pitchFamily="50" charset="-128"/>
                        </a:rPr>
                        <a:t>企業名</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a:latin typeface="+mn-ea"/>
                          <a:ea typeface="+mn-ea"/>
                          <a:cs typeface="Meiryo UI" panose="020B0604030504040204" pitchFamily="50" charset="-128"/>
                        </a:rPr>
                        <a:t>セクター</a:t>
                      </a:r>
                      <a:r>
                        <a:rPr kumimoji="1" lang="en-US" altLang="ja-JP" sz="1400" kern="1200" baseline="30000">
                          <a:solidFill>
                            <a:schemeClr val="tx1"/>
                          </a:solidFill>
                          <a:latin typeface="+mn-ea"/>
                          <a:ea typeface="HGSｺﾞｼｯｸM"/>
                          <a:cs typeface="Meiryo UI" panose="020B0604030504040204" pitchFamily="50" charset="-128"/>
                        </a:rPr>
                        <a:t>※</a:t>
                      </a:r>
                      <a:endParaRPr kumimoji="1" lang="ja-JP" altLang="en-US" sz="1400">
                        <a:latin typeface="+mn-ea"/>
                        <a:ea typeface="+mn-ea"/>
                        <a:cs typeface="Meiryo UI" panose="020B0604030504040204" pitchFamily="50" charset="-128"/>
                      </a:endParaRPr>
                    </a:p>
                  </a:txBody>
                  <a:tcPr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gridSpan="3">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a:latin typeface="+mn-ea"/>
                          <a:ea typeface="+mn-ea"/>
                          <a:cs typeface="Meiryo UI" panose="020B0604030504040204" pitchFamily="50" charset="-128"/>
                        </a:rPr>
                        <a:t>目標</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endParaRPr kumimoji="1" lang="ja-JP" altLang="en-US" sz="1400"/>
                    </a:p>
                  </a:txBody>
                  <a:tcPr/>
                </a:tc>
                <a:tc hMerge="1">
                  <a:txBody>
                    <a:bodyPr/>
                    <a:lstStyle/>
                    <a:p>
                      <a:endParaRPr kumimoji="1" lang="ja-JP" altLang="en-US" sz="1400"/>
                    </a:p>
                  </a:txBody>
                  <a:tcPr/>
                </a:tc>
                <a:extLst>
                  <a:ext uri="{0D108BD9-81ED-4DB2-BD59-A6C34878D82A}">
                    <a16:rowId xmlns:a16="http://schemas.microsoft.com/office/drawing/2014/main" val="10000"/>
                  </a:ext>
                </a:extLst>
              </a:tr>
              <a:tr h="176726">
                <a:tc vMerge="1">
                  <a:txBody>
                    <a:bodyPr/>
                    <a:lstStyle/>
                    <a:p>
                      <a:pPr algn="ctr"/>
                      <a:endParaRPr kumimoji="1" lang="ja-JP" altLang="en-US" sz="180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5">
                        <a:lumMod val="20000"/>
                        <a:lumOff val="80000"/>
                      </a:schemeClr>
                    </a:solidFill>
                  </a:tcPr>
                </a:tc>
                <a:tc vMerge="1">
                  <a:txBody>
                    <a:bodyPr/>
                    <a:lstStyle/>
                    <a:p>
                      <a:endParaRPr lang="ja-JP" altLang="en-US"/>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8021">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en-US" altLang="ja-JP" sz="1400">
                          <a:latin typeface="+mn-ea"/>
                          <a:ea typeface="+mn-ea"/>
                          <a:cs typeface="Meiryo UI" panose="020B0604030504040204" pitchFamily="50" charset="-128"/>
                        </a:rPr>
                        <a:t>Scope</a:t>
                      </a:r>
                      <a:endParaRPr kumimoji="1" lang="ja-JP" altLang="en-US" sz="1400">
                        <a:latin typeface="+mn-ea"/>
                        <a:ea typeface="+mn-ea"/>
                        <a:cs typeface="Meiryo UI" panose="020B0604030504040204" pitchFamily="50" charset="-128"/>
                      </a:endParaRP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a:latin typeface="+mn-ea"/>
                          <a:ea typeface="+mn-ea"/>
                          <a:cs typeface="Meiryo UI" panose="020B0604030504040204" pitchFamily="50" charset="-128"/>
                        </a:rPr>
                        <a:t>目標年</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a:latin typeface="+mn-ea"/>
                          <a:ea typeface="+mn-ea"/>
                          <a:cs typeface="Meiryo UI" panose="020B0604030504040204" pitchFamily="50" charset="-128"/>
                        </a:rPr>
                        <a:t>概要</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1"/>
                  </a:ext>
                </a:extLst>
              </a:tr>
              <a:tr h="176726">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en-US" altLang="ja-JP" sz="1400">
                          <a:latin typeface="+mn-ea"/>
                          <a:ea typeface="+mn-ea"/>
                          <a:cs typeface="Meiryo UI" panose="020B0604030504040204" pitchFamily="50" charset="-128"/>
                        </a:rPr>
                        <a:t>JSR</a:t>
                      </a:r>
                      <a:endParaRPr kumimoji="1" lang="ja-JP" altLang="en-US" sz="1400">
                        <a:latin typeface="+mn-ea"/>
                        <a:ea typeface="+mn-ea"/>
                        <a:cs typeface="Meiryo UI" panose="020B0604030504040204" pitchFamily="50" charset="-128"/>
                      </a:endParaRP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b">
                        <a:buNone/>
                      </a:pPr>
                      <a:r>
                        <a:rPr lang="ja-JP" altLang="en-US" sz="1400" b="0" i="0" u="none" strike="noStrike">
                          <a:solidFill>
                            <a:srgbClr val="000000"/>
                          </a:solidFill>
                          <a:effectLst/>
                          <a:latin typeface="Arial" panose="020B0604020202020204" pitchFamily="34" charset="0"/>
                        </a:rPr>
                        <a:t>化学</a:t>
                      </a:r>
                    </a:p>
                  </a:txBody>
                  <a:tcPr marL="7620" marR="7620" marT="762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a:latin typeface="+mn-ea"/>
                          <a:ea typeface="+mn-ea"/>
                          <a:cs typeface="Meiryo UI" panose="020B0604030504040204" pitchFamily="50" charset="-128"/>
                        </a:rPr>
                        <a:t>Scope3</a:t>
                      </a:r>
                    </a:p>
                    <a:p>
                      <a:pPr algn="ctr"/>
                      <a:r>
                        <a:rPr kumimoji="1" lang="ja-JP" altLang="en-US" sz="1400">
                          <a:latin typeface="+mn-ea"/>
                          <a:ea typeface="+mn-ea"/>
                          <a:cs typeface="Meiryo UI" panose="020B0604030504040204" pitchFamily="50" charset="-128"/>
                        </a:rPr>
                        <a:t>カテゴリ</a:t>
                      </a:r>
                      <a:r>
                        <a:rPr kumimoji="1" lang="en-US" altLang="ja-JP" sz="1400">
                          <a:latin typeface="+mn-ea"/>
                          <a:ea typeface="+mn-ea"/>
                          <a:cs typeface="Meiryo UI" panose="020B0604030504040204" pitchFamily="50" charset="-128"/>
                        </a:rPr>
                        <a:t>1,2,4,9</a:t>
                      </a:r>
                      <a:endParaRPr kumimoji="1" lang="ja-JP" altLang="en-US" sz="140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altLang="ja-JP" sz="1400" b="0" i="0" u="none" strike="noStrike">
                          <a:solidFill>
                            <a:srgbClr val="000000"/>
                          </a:solidFill>
                          <a:effectLst/>
                          <a:latin typeface="Arial" panose="020B0604020202020204" pitchFamily="34" charset="0"/>
                        </a:rPr>
                        <a:t>2029</a:t>
                      </a:r>
                      <a:r>
                        <a:rPr lang="ja-JP" altLang="en-US" sz="1400" b="0" i="0" u="none" strike="noStrike">
                          <a:solidFill>
                            <a:srgbClr val="000000"/>
                          </a:solidFill>
                          <a:effectLst/>
                          <a:latin typeface="Arial" panose="020B0604020202020204" pitchFamily="34" charset="0"/>
                        </a:rPr>
                        <a:t>年</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ja-JP" altLang="en-US" sz="1400" b="0" i="0" u="none" strike="noStrike">
                          <a:solidFill>
                            <a:srgbClr val="000000"/>
                          </a:solidFill>
                          <a:effectLst/>
                          <a:latin typeface="Arial" panose="020B0604020202020204" pitchFamily="34" charset="0"/>
                        </a:rPr>
                        <a:t>購入した製品・サービス、資本財、輸送・配送（上下流）に関する排出量のうち</a:t>
                      </a:r>
                      <a:r>
                        <a:rPr lang="en-US" altLang="ja-JP" sz="1400" b="0" i="0" u="none" strike="noStrike">
                          <a:solidFill>
                            <a:srgbClr val="000000"/>
                          </a:solidFill>
                          <a:effectLst/>
                          <a:latin typeface="Arial" panose="020B0604020202020204" pitchFamily="34" charset="0"/>
                        </a:rPr>
                        <a:t>85</a:t>
                      </a:r>
                      <a:r>
                        <a:rPr lang="ja-JP" altLang="en-US" sz="1400" b="0" i="0" u="none" strike="noStrike">
                          <a:solidFill>
                            <a:srgbClr val="000000"/>
                          </a:solidFill>
                          <a:effectLst/>
                          <a:latin typeface="Arial" panose="020B0604020202020204" pitchFamily="34" charset="0"/>
                        </a:rPr>
                        <a:t>％を占めるサプライヤーに</a:t>
                      </a:r>
                      <a:r>
                        <a:rPr lang="en-US" altLang="ja-JP" sz="1400" b="0" i="0" u="none" strike="noStrike">
                          <a:solidFill>
                            <a:srgbClr val="000000"/>
                          </a:solidFill>
                          <a:effectLst/>
                          <a:latin typeface="Arial" panose="020B0604020202020204" pitchFamily="34" charset="0"/>
                        </a:rPr>
                        <a:t>SBT</a:t>
                      </a:r>
                      <a:r>
                        <a:rPr lang="ja-JP" altLang="en-US" sz="1400" b="0" i="0" u="none" strike="noStrike">
                          <a:solidFill>
                            <a:srgbClr val="000000"/>
                          </a:solidFill>
                          <a:effectLst/>
                          <a:latin typeface="Arial" panose="020B0604020202020204" pitchFamily="34" charset="0"/>
                        </a:rPr>
                        <a:t>を設定させる</a:t>
                      </a:r>
                    </a:p>
                  </a:txBody>
                  <a:tcPr marL="72000" marR="7620" marT="762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76726">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a:latin typeface="+mn-ea"/>
                          <a:ea typeface="+mn-ea"/>
                          <a:cs typeface="Meiryo UI" panose="020B0604030504040204" pitchFamily="50" charset="-128"/>
                        </a:rPr>
                        <a:t>リニカル</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ja-JP" altLang="en-US" sz="1400" b="0" i="0" u="none" strike="noStrike">
                          <a:solidFill>
                            <a:srgbClr val="000000"/>
                          </a:solidFill>
                          <a:effectLst/>
                          <a:latin typeface="Arial" panose="020B0604020202020204" pitchFamily="34" charset="0"/>
                        </a:rPr>
                        <a:t>医薬品</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en-US" altLang="ja-JP" sz="1400">
                          <a:latin typeface="+mn-ea"/>
                          <a:ea typeface="+mn-ea"/>
                          <a:cs typeface="Meiryo UI" panose="020B0604030504040204" pitchFamily="50" charset="-128"/>
                        </a:rPr>
                        <a:t>Scope3</a:t>
                      </a:r>
                    </a:p>
                    <a:p>
                      <a:pPr algn="ctr"/>
                      <a:r>
                        <a:rPr kumimoji="1" lang="ja-JP" altLang="en-US" sz="1400">
                          <a:latin typeface="+mn-ea"/>
                          <a:ea typeface="+mn-ea"/>
                          <a:cs typeface="Meiryo UI" panose="020B0604030504040204" pitchFamily="50" charset="-128"/>
                        </a:rPr>
                        <a:t>カテゴリ</a:t>
                      </a:r>
                      <a:r>
                        <a:rPr kumimoji="1" lang="en-US" altLang="ja-JP" sz="1400">
                          <a:latin typeface="+mn-ea"/>
                          <a:ea typeface="+mn-ea"/>
                          <a:cs typeface="Meiryo UI" panose="020B0604030504040204" pitchFamily="50" charset="-128"/>
                        </a:rPr>
                        <a:t>1,6</a:t>
                      </a:r>
                      <a:endParaRPr kumimoji="1" lang="ja-JP" altLang="en-US" sz="140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altLang="ja-JP" sz="1400" b="0" i="0" u="none" strike="noStrike">
                          <a:solidFill>
                            <a:srgbClr val="000000"/>
                          </a:solidFill>
                          <a:effectLst/>
                          <a:latin typeface="Arial" panose="020B0604020202020204" pitchFamily="34" charset="0"/>
                        </a:rPr>
                        <a:t>2029</a:t>
                      </a:r>
                      <a:r>
                        <a:rPr lang="ja-JP" altLang="en-US" sz="1400" b="0" i="0" u="none" strike="noStrike">
                          <a:solidFill>
                            <a:srgbClr val="000000"/>
                          </a:solidFill>
                          <a:effectLst/>
                          <a:latin typeface="Arial" panose="020B0604020202020204" pitchFamily="34" charset="0"/>
                        </a:rPr>
                        <a:t>年</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ja-JP" altLang="en-US" sz="1400" b="0" i="0" u="none" strike="noStrike">
                          <a:solidFill>
                            <a:srgbClr val="000000"/>
                          </a:solidFill>
                          <a:effectLst/>
                          <a:latin typeface="Arial" panose="020B0604020202020204" pitchFamily="34" charset="0"/>
                        </a:rPr>
                        <a:t>購入した製品・サービス、出張に関する排出量のうち</a:t>
                      </a:r>
                      <a:r>
                        <a:rPr lang="en-US" altLang="ja-JP" sz="1400" b="0" i="0" u="none" strike="noStrike">
                          <a:solidFill>
                            <a:srgbClr val="000000"/>
                          </a:solidFill>
                          <a:effectLst/>
                          <a:latin typeface="Arial" panose="020B0604020202020204" pitchFamily="34" charset="0"/>
                        </a:rPr>
                        <a:t>75</a:t>
                      </a:r>
                      <a:r>
                        <a:rPr lang="ja-JP" altLang="en-US" sz="1400" b="0" i="0" u="none" strike="noStrike">
                          <a:solidFill>
                            <a:srgbClr val="000000"/>
                          </a:solidFill>
                          <a:effectLst/>
                          <a:latin typeface="Arial" panose="020B0604020202020204" pitchFamily="34" charset="0"/>
                        </a:rPr>
                        <a:t>％を占めるサプライヤーに</a:t>
                      </a:r>
                      <a:r>
                        <a:rPr lang="en-US" altLang="ja-JP" sz="1400" b="0" i="0" u="none" strike="noStrike">
                          <a:solidFill>
                            <a:srgbClr val="000000"/>
                          </a:solidFill>
                          <a:effectLst/>
                          <a:latin typeface="Arial" panose="020B0604020202020204" pitchFamily="34" charset="0"/>
                        </a:rPr>
                        <a:t>SBT</a:t>
                      </a:r>
                      <a:r>
                        <a:rPr lang="ja-JP" altLang="en-US" sz="1400" b="0" i="0" u="none" strike="noStrike">
                          <a:solidFill>
                            <a:srgbClr val="000000"/>
                          </a:solidFill>
                          <a:effectLst/>
                          <a:latin typeface="Arial" panose="020B0604020202020204" pitchFamily="34" charset="0"/>
                        </a:rPr>
                        <a:t>を設定させる</a:t>
                      </a:r>
                    </a:p>
                  </a:txBody>
                  <a:tcPr marL="72000" marR="7620" marT="762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7672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a:latin typeface="+mn-ea"/>
                          <a:ea typeface="+mn-ea"/>
                          <a:cs typeface="Meiryo UI" panose="020B0604030504040204" pitchFamily="50" charset="-128"/>
                        </a:rPr>
                        <a:t>トランスコスモス</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ja-JP" altLang="en-US" sz="1400" b="0" i="0" u="none" strike="noStrike">
                          <a:solidFill>
                            <a:srgbClr val="000000"/>
                          </a:solidFill>
                          <a:effectLst/>
                          <a:latin typeface="Arial" panose="020B0604020202020204" pitchFamily="34" charset="0"/>
                        </a:rPr>
                        <a:t>ソフトウェア</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a:latin typeface="+mn-ea"/>
                          <a:ea typeface="+mn-ea"/>
                          <a:cs typeface="Meiryo UI" panose="020B0604030504040204" pitchFamily="50" charset="-128"/>
                        </a:rPr>
                        <a:t>Scope3</a:t>
                      </a:r>
                    </a:p>
                    <a:p>
                      <a:pPr algn="ctr"/>
                      <a:r>
                        <a:rPr kumimoji="1" lang="ja-JP" altLang="en-US" sz="1400">
                          <a:latin typeface="+mn-ea"/>
                          <a:ea typeface="+mn-ea"/>
                          <a:cs typeface="Meiryo UI" panose="020B0604030504040204" pitchFamily="50" charset="-128"/>
                        </a:rPr>
                        <a:t>カテゴリ</a:t>
                      </a:r>
                      <a:r>
                        <a:rPr kumimoji="1" lang="en-US" altLang="ja-JP" sz="1400">
                          <a:latin typeface="+mn-ea"/>
                          <a:ea typeface="+mn-ea"/>
                          <a:cs typeface="Meiryo UI" panose="020B0604030504040204" pitchFamily="50" charset="-128"/>
                        </a:rPr>
                        <a:t>1,4,9</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altLang="ja-JP" sz="1400" b="0" i="0" u="none" strike="noStrike">
                          <a:solidFill>
                            <a:srgbClr val="000000"/>
                          </a:solidFill>
                          <a:effectLst/>
                          <a:latin typeface="Arial" panose="020B0604020202020204" pitchFamily="34" charset="0"/>
                        </a:rPr>
                        <a:t>2029</a:t>
                      </a:r>
                      <a:r>
                        <a:rPr lang="ja-JP" altLang="en-US" sz="1400" b="0" i="0" u="none" strike="noStrike">
                          <a:solidFill>
                            <a:srgbClr val="000000"/>
                          </a:solidFill>
                          <a:effectLst/>
                          <a:latin typeface="Arial" panose="020B0604020202020204" pitchFamily="34" charset="0"/>
                        </a:rPr>
                        <a:t>年</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ja-JP" altLang="en-US" sz="1400" b="0" i="0" u="none" strike="noStrike">
                          <a:solidFill>
                            <a:srgbClr val="000000"/>
                          </a:solidFill>
                          <a:effectLst/>
                          <a:latin typeface="Arial" panose="020B0604020202020204" pitchFamily="34" charset="0"/>
                        </a:rPr>
                        <a:t>購入した製品・サービス、輸送・配送（上下流）に関する排出量のうち</a:t>
                      </a:r>
                      <a:r>
                        <a:rPr lang="en-US" altLang="ja-JP" sz="1400" b="0" i="0" u="none" strike="noStrike">
                          <a:solidFill>
                            <a:srgbClr val="000000"/>
                          </a:solidFill>
                          <a:effectLst/>
                          <a:latin typeface="Arial" panose="020B0604020202020204" pitchFamily="34" charset="0"/>
                        </a:rPr>
                        <a:t>85</a:t>
                      </a:r>
                      <a:r>
                        <a:rPr lang="ja-JP" altLang="en-US" sz="1400" b="0" i="0" u="none" strike="noStrike">
                          <a:solidFill>
                            <a:srgbClr val="000000"/>
                          </a:solidFill>
                          <a:effectLst/>
                          <a:latin typeface="Arial" panose="020B0604020202020204" pitchFamily="34" charset="0"/>
                        </a:rPr>
                        <a:t>％を占めるサプライヤーに</a:t>
                      </a:r>
                      <a:r>
                        <a:rPr lang="en-US" altLang="ja-JP" sz="1400" b="0" i="0" u="none" strike="noStrike">
                          <a:solidFill>
                            <a:srgbClr val="000000"/>
                          </a:solidFill>
                          <a:effectLst/>
                          <a:latin typeface="Arial" panose="020B0604020202020204" pitchFamily="34" charset="0"/>
                        </a:rPr>
                        <a:t>SBT</a:t>
                      </a:r>
                      <a:r>
                        <a:rPr lang="ja-JP" altLang="en-US" sz="1400" b="0" i="0" u="none" strike="noStrike">
                          <a:solidFill>
                            <a:srgbClr val="000000"/>
                          </a:solidFill>
                          <a:effectLst/>
                          <a:latin typeface="Arial" panose="020B0604020202020204" pitchFamily="34" charset="0"/>
                        </a:rPr>
                        <a:t>を設定させる</a:t>
                      </a:r>
                    </a:p>
                  </a:txBody>
                  <a:tcPr marL="72000" marR="7620" marT="762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7672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a:latin typeface="+mn-ea"/>
                          <a:ea typeface="+mn-ea"/>
                          <a:cs typeface="Meiryo UI" panose="020B0604030504040204" pitchFamily="50" charset="-128"/>
                        </a:rPr>
                        <a:t>TOYO</a:t>
                      </a:r>
                      <a:r>
                        <a:rPr kumimoji="1" lang="ja-JP" altLang="en-US" sz="1400">
                          <a:latin typeface="+mn-ea"/>
                          <a:ea typeface="+mn-ea"/>
                          <a:cs typeface="Meiryo UI" panose="020B0604030504040204" pitchFamily="50" charset="-128"/>
                        </a:rPr>
                        <a:t> </a:t>
                      </a:r>
                      <a:r>
                        <a:rPr kumimoji="1" lang="en-US" altLang="ja-JP" sz="1400">
                          <a:latin typeface="+mn-ea"/>
                          <a:ea typeface="+mn-ea"/>
                          <a:cs typeface="Meiryo UI" panose="020B0604030504040204" pitchFamily="50" charset="-128"/>
                        </a:rPr>
                        <a:t>TIRE</a:t>
                      </a:r>
                      <a:endParaRPr kumimoji="1" lang="ja-JP" altLang="en-US" sz="1400">
                        <a:latin typeface="+mn-ea"/>
                        <a:ea typeface="+mn-ea"/>
                        <a:cs typeface="Meiryo UI" panose="020B0604030504040204" pitchFamily="50" charset="-128"/>
                      </a:endParaRP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ja-JP" altLang="en-US" sz="1400" b="0" i="0" u="none" strike="noStrike">
                          <a:solidFill>
                            <a:srgbClr val="000000"/>
                          </a:solidFill>
                          <a:effectLst/>
                          <a:latin typeface="Arial" panose="020B0604020202020204" pitchFamily="34" charset="0"/>
                        </a:rPr>
                        <a:t>タイヤ</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a:latin typeface="+mn-ea"/>
                          <a:ea typeface="+mn-ea"/>
                          <a:cs typeface="Meiryo UI" panose="020B0604030504040204" pitchFamily="50" charset="-128"/>
                        </a:rPr>
                        <a:t>Scope3</a:t>
                      </a:r>
                    </a:p>
                    <a:p>
                      <a:pPr algn="ctr"/>
                      <a:r>
                        <a:rPr kumimoji="1" lang="ja-JP" altLang="en-US" sz="1400">
                          <a:latin typeface="+mn-ea"/>
                          <a:ea typeface="+mn-ea"/>
                          <a:cs typeface="Meiryo UI" panose="020B0604030504040204" pitchFamily="50" charset="-128"/>
                        </a:rPr>
                        <a:t>カテゴリ</a:t>
                      </a:r>
                      <a:r>
                        <a:rPr kumimoji="1" lang="en-US" altLang="ja-JP" sz="1400">
                          <a:latin typeface="+mn-ea"/>
                          <a:ea typeface="+mn-ea"/>
                          <a:cs typeface="Meiryo UI" panose="020B0604030504040204" pitchFamily="50" charset="-128"/>
                        </a:rPr>
                        <a:t>1</a:t>
                      </a:r>
                      <a:endParaRPr kumimoji="1" lang="ja-JP" altLang="en-US" sz="140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altLang="ja-JP" sz="1400" b="0" i="0" u="none" strike="noStrike">
                          <a:solidFill>
                            <a:srgbClr val="000000"/>
                          </a:solidFill>
                          <a:effectLst/>
                          <a:latin typeface="Arial" panose="020B0604020202020204" pitchFamily="34" charset="0"/>
                        </a:rPr>
                        <a:t>2029</a:t>
                      </a:r>
                      <a:r>
                        <a:rPr lang="ja-JP" altLang="en-US" sz="1400" b="0" i="0" u="none" strike="noStrike">
                          <a:solidFill>
                            <a:srgbClr val="000000"/>
                          </a:solidFill>
                          <a:effectLst/>
                          <a:latin typeface="Arial" panose="020B0604020202020204" pitchFamily="34" charset="0"/>
                        </a:rPr>
                        <a:t>年</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ja-JP" altLang="en-US" sz="1400" b="0" i="0" u="none" strike="noStrike">
                          <a:solidFill>
                            <a:srgbClr val="000000"/>
                          </a:solidFill>
                          <a:effectLst/>
                          <a:latin typeface="Arial" panose="020B0604020202020204" pitchFamily="34" charset="0"/>
                        </a:rPr>
                        <a:t>購入した製品・サービスに関する排出量のうち</a:t>
                      </a:r>
                      <a:r>
                        <a:rPr lang="en-US" altLang="ja-JP" sz="1400" b="0" i="0" u="none" strike="noStrike">
                          <a:solidFill>
                            <a:srgbClr val="000000"/>
                          </a:solidFill>
                          <a:effectLst/>
                          <a:latin typeface="Arial" panose="020B0604020202020204" pitchFamily="34" charset="0"/>
                        </a:rPr>
                        <a:t>89</a:t>
                      </a:r>
                      <a:r>
                        <a:rPr lang="ja-JP" altLang="en-US" sz="1400" b="0" i="0" u="none" strike="noStrike">
                          <a:solidFill>
                            <a:srgbClr val="000000"/>
                          </a:solidFill>
                          <a:effectLst/>
                          <a:latin typeface="Arial" panose="020B0604020202020204" pitchFamily="34" charset="0"/>
                        </a:rPr>
                        <a:t>％を占めるサプライヤーに</a:t>
                      </a:r>
                      <a:r>
                        <a:rPr lang="en-US" altLang="ja-JP" sz="1400" b="0" i="0" u="none" strike="noStrike">
                          <a:solidFill>
                            <a:srgbClr val="000000"/>
                          </a:solidFill>
                          <a:effectLst/>
                          <a:latin typeface="Arial" panose="020B0604020202020204" pitchFamily="34" charset="0"/>
                        </a:rPr>
                        <a:t>SBT</a:t>
                      </a:r>
                      <a:r>
                        <a:rPr lang="ja-JP" altLang="en-US" sz="1400" b="0" i="0" u="none" strike="noStrike">
                          <a:solidFill>
                            <a:srgbClr val="000000"/>
                          </a:solidFill>
                          <a:effectLst/>
                          <a:latin typeface="Arial" panose="020B0604020202020204" pitchFamily="34" charset="0"/>
                        </a:rPr>
                        <a:t>を設定させる</a:t>
                      </a:r>
                    </a:p>
                  </a:txBody>
                  <a:tcPr marL="72000" marR="7620" marT="762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7672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a:latin typeface="+mn-ea"/>
                          <a:ea typeface="+mn-ea"/>
                          <a:cs typeface="Meiryo UI" panose="020B0604030504040204" pitchFamily="50" charset="-128"/>
                        </a:rPr>
                        <a:t>パイオニア</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ja-JP" altLang="en-US" sz="1400" b="0" i="0" u="none" strike="noStrike">
                          <a:solidFill>
                            <a:srgbClr val="000000"/>
                          </a:solidFill>
                          <a:effectLst/>
                          <a:latin typeface="Arial" panose="020B0604020202020204" pitchFamily="34" charset="0"/>
                        </a:rPr>
                        <a:t>電気機器</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a:latin typeface="+mn-ea"/>
                          <a:ea typeface="+mn-ea"/>
                          <a:cs typeface="Meiryo UI" panose="020B0604030504040204" pitchFamily="50" charset="-128"/>
                        </a:rPr>
                        <a:t>Scope3</a:t>
                      </a:r>
                    </a:p>
                    <a:p>
                      <a:pPr algn="ctr"/>
                      <a:r>
                        <a:rPr kumimoji="1" lang="ja-JP" altLang="en-US" sz="1400">
                          <a:latin typeface="+mn-ea"/>
                          <a:ea typeface="+mn-ea"/>
                          <a:cs typeface="Meiryo UI" panose="020B0604030504040204" pitchFamily="50" charset="-128"/>
                        </a:rPr>
                        <a:t>カテゴリ</a:t>
                      </a:r>
                      <a:r>
                        <a:rPr kumimoji="1" lang="en-US" altLang="ja-JP" sz="1400">
                          <a:latin typeface="+mn-ea"/>
                          <a:ea typeface="+mn-ea"/>
                          <a:cs typeface="Meiryo UI" panose="020B0604030504040204" pitchFamily="50" charset="-128"/>
                        </a:rPr>
                        <a:t>1</a:t>
                      </a:r>
                      <a:endParaRPr kumimoji="1" lang="ja-JP" altLang="en-US" sz="140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altLang="ja-JP" sz="1400" b="0" i="0" u="none" strike="noStrike">
                          <a:solidFill>
                            <a:srgbClr val="000000"/>
                          </a:solidFill>
                          <a:effectLst/>
                          <a:latin typeface="Arial" panose="020B0604020202020204" pitchFamily="34" charset="0"/>
                        </a:rPr>
                        <a:t>2029</a:t>
                      </a:r>
                      <a:r>
                        <a:rPr lang="ja-JP" altLang="en-US" sz="1400" b="0" i="0" u="none" strike="noStrike">
                          <a:solidFill>
                            <a:srgbClr val="000000"/>
                          </a:solidFill>
                          <a:effectLst/>
                          <a:latin typeface="Arial" panose="020B0604020202020204" pitchFamily="34" charset="0"/>
                        </a:rPr>
                        <a:t>年</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ja-JP" altLang="en-US" sz="1400" b="0" i="0" u="none" strike="noStrike">
                          <a:solidFill>
                            <a:srgbClr val="000000"/>
                          </a:solidFill>
                          <a:effectLst/>
                          <a:latin typeface="Arial" panose="020B0604020202020204" pitchFamily="34" charset="0"/>
                        </a:rPr>
                        <a:t>購入した製品・サービスに関する排出量のうち</a:t>
                      </a:r>
                      <a:r>
                        <a:rPr lang="en-US" altLang="ja-JP" sz="1400" b="0" i="0" u="none" strike="noStrike">
                          <a:solidFill>
                            <a:srgbClr val="000000"/>
                          </a:solidFill>
                          <a:effectLst/>
                          <a:latin typeface="Arial" panose="020B0604020202020204" pitchFamily="34" charset="0"/>
                        </a:rPr>
                        <a:t>10</a:t>
                      </a:r>
                      <a:r>
                        <a:rPr lang="ja-JP" altLang="en-US" sz="1400" b="0" i="0" u="none" strike="noStrike">
                          <a:solidFill>
                            <a:srgbClr val="000000"/>
                          </a:solidFill>
                          <a:effectLst/>
                          <a:latin typeface="Arial" panose="020B0604020202020204" pitchFamily="34" charset="0"/>
                        </a:rPr>
                        <a:t>％を占めるサプライヤーに</a:t>
                      </a:r>
                      <a:r>
                        <a:rPr lang="en-US" altLang="ja-JP" sz="1400" b="0" i="0" u="none" strike="noStrike">
                          <a:solidFill>
                            <a:srgbClr val="000000"/>
                          </a:solidFill>
                          <a:effectLst/>
                          <a:latin typeface="Arial" panose="020B0604020202020204" pitchFamily="34" charset="0"/>
                        </a:rPr>
                        <a:t>SBT</a:t>
                      </a:r>
                      <a:r>
                        <a:rPr lang="ja-JP" altLang="en-US" sz="1400" b="0" i="0" u="none" strike="noStrike">
                          <a:solidFill>
                            <a:srgbClr val="000000"/>
                          </a:solidFill>
                          <a:effectLst/>
                          <a:latin typeface="Arial" panose="020B0604020202020204" pitchFamily="34" charset="0"/>
                        </a:rPr>
                        <a:t>を設定させる</a:t>
                      </a:r>
                    </a:p>
                  </a:txBody>
                  <a:tcPr marL="72000" marR="7620" marT="762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7672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a:latin typeface="+mn-ea"/>
                          <a:ea typeface="+mn-ea"/>
                          <a:cs typeface="Meiryo UI" panose="020B0604030504040204" pitchFamily="50" charset="-128"/>
                        </a:rPr>
                        <a:t>CBC</a:t>
                      </a:r>
                      <a:endParaRPr kumimoji="1" lang="ja-JP" altLang="en-US" sz="1400">
                        <a:latin typeface="+mn-ea"/>
                        <a:ea typeface="+mn-ea"/>
                        <a:cs typeface="Meiryo UI" panose="020B0604030504040204" pitchFamily="50" charset="-128"/>
                      </a:endParaRP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ja-JP" altLang="en-US" sz="1400" b="0" i="0" u="none" strike="noStrike">
                          <a:solidFill>
                            <a:srgbClr val="000000"/>
                          </a:solidFill>
                          <a:effectLst/>
                          <a:latin typeface="Arial" panose="020B0604020202020204" pitchFamily="34" charset="0"/>
                        </a:rPr>
                        <a:t>商社・流通</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a:latin typeface="+mn-ea"/>
                          <a:ea typeface="+mn-ea"/>
                          <a:cs typeface="Meiryo UI" panose="020B0604030504040204" pitchFamily="50" charset="-128"/>
                        </a:rPr>
                        <a:t>Scope3</a:t>
                      </a:r>
                    </a:p>
                    <a:p>
                      <a:pPr algn="ctr"/>
                      <a:r>
                        <a:rPr kumimoji="1" lang="ja-JP" altLang="en-US" sz="1400">
                          <a:latin typeface="+mn-ea"/>
                          <a:ea typeface="+mn-ea"/>
                          <a:cs typeface="Meiryo UI" panose="020B0604030504040204" pitchFamily="50" charset="-128"/>
                        </a:rPr>
                        <a:t>カテゴリ</a:t>
                      </a:r>
                      <a:r>
                        <a:rPr kumimoji="1" lang="en-US" altLang="ja-JP" sz="1400">
                          <a:latin typeface="+mn-ea"/>
                          <a:ea typeface="+mn-ea"/>
                          <a:cs typeface="Meiryo UI" panose="020B0604030504040204" pitchFamily="50" charset="-128"/>
                        </a:rPr>
                        <a:t>1</a:t>
                      </a:r>
                      <a:endParaRPr kumimoji="1" lang="ja-JP" altLang="en-US" sz="140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altLang="ja-JP" sz="1400" b="0" i="0" u="none" strike="noStrike">
                          <a:solidFill>
                            <a:srgbClr val="000000"/>
                          </a:solidFill>
                          <a:effectLst/>
                          <a:latin typeface="Arial" panose="020B0604020202020204" pitchFamily="34" charset="0"/>
                        </a:rPr>
                        <a:t>2029</a:t>
                      </a:r>
                      <a:r>
                        <a:rPr lang="ja-JP" altLang="en-US" sz="1400" b="0" i="0" u="none" strike="noStrike">
                          <a:solidFill>
                            <a:srgbClr val="000000"/>
                          </a:solidFill>
                          <a:effectLst/>
                          <a:latin typeface="Arial" panose="020B0604020202020204" pitchFamily="34" charset="0"/>
                        </a:rPr>
                        <a:t>年</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ja-JP" altLang="en-US" sz="1400" b="0" i="0" u="none" strike="noStrike">
                          <a:solidFill>
                            <a:srgbClr val="000000"/>
                          </a:solidFill>
                          <a:effectLst/>
                          <a:latin typeface="Arial" panose="020B0604020202020204" pitchFamily="34" charset="0"/>
                        </a:rPr>
                        <a:t>購入した製品・サービスに関する排出量のうち</a:t>
                      </a:r>
                      <a:r>
                        <a:rPr lang="en-US" altLang="ja-JP" sz="1400" b="0" i="0" u="none" strike="noStrike">
                          <a:solidFill>
                            <a:srgbClr val="000000"/>
                          </a:solidFill>
                          <a:effectLst/>
                          <a:latin typeface="Arial" panose="020B0604020202020204" pitchFamily="34" charset="0"/>
                        </a:rPr>
                        <a:t>80</a:t>
                      </a:r>
                      <a:r>
                        <a:rPr lang="ja-JP" altLang="en-US" sz="1400" b="0" i="0" u="none" strike="noStrike">
                          <a:solidFill>
                            <a:srgbClr val="000000"/>
                          </a:solidFill>
                          <a:effectLst/>
                          <a:latin typeface="Arial" panose="020B0604020202020204" pitchFamily="34" charset="0"/>
                        </a:rPr>
                        <a:t>％を占めるサプライヤーに</a:t>
                      </a:r>
                      <a:r>
                        <a:rPr lang="en-US" altLang="ja-JP" sz="1400" b="0" i="0" u="none" strike="noStrike">
                          <a:solidFill>
                            <a:srgbClr val="000000"/>
                          </a:solidFill>
                          <a:effectLst/>
                          <a:latin typeface="Arial" panose="020B0604020202020204" pitchFamily="34" charset="0"/>
                        </a:rPr>
                        <a:t>SBT</a:t>
                      </a:r>
                      <a:r>
                        <a:rPr lang="ja-JP" altLang="en-US" sz="1400" b="0" i="0" u="none" strike="noStrike">
                          <a:solidFill>
                            <a:srgbClr val="000000"/>
                          </a:solidFill>
                          <a:effectLst/>
                          <a:latin typeface="Arial" panose="020B0604020202020204" pitchFamily="34" charset="0"/>
                        </a:rPr>
                        <a:t>を設定させる</a:t>
                      </a:r>
                    </a:p>
                  </a:txBody>
                  <a:tcPr marL="72000" marR="7620" marT="762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94770318"/>
                  </a:ext>
                </a:extLst>
              </a:tr>
              <a:tr h="17672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a:latin typeface="+mn-ea"/>
                          <a:ea typeface="+mn-ea"/>
                          <a:cs typeface="Meiryo UI" panose="020B0604030504040204" pitchFamily="50" charset="-128"/>
                        </a:rPr>
                        <a:t>マブチモーター</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ja-JP" altLang="en-US" sz="1400" b="0" i="0" u="none" strike="noStrike">
                          <a:solidFill>
                            <a:srgbClr val="000000"/>
                          </a:solidFill>
                          <a:effectLst/>
                          <a:latin typeface="Arial" panose="020B0604020202020204" pitchFamily="34" charset="0"/>
                        </a:rPr>
                        <a:t>電気機器</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a:latin typeface="+mn-ea"/>
                          <a:ea typeface="+mn-ea"/>
                          <a:cs typeface="Meiryo UI" panose="020B0604030504040204" pitchFamily="50" charset="-128"/>
                        </a:rPr>
                        <a:t>Scope3</a:t>
                      </a:r>
                    </a:p>
                    <a:p>
                      <a:pPr algn="ctr"/>
                      <a:r>
                        <a:rPr kumimoji="1" lang="ja-JP" altLang="en-US" sz="1400">
                          <a:latin typeface="+mn-ea"/>
                          <a:ea typeface="+mn-ea"/>
                          <a:cs typeface="Meiryo UI" panose="020B0604030504040204" pitchFamily="50" charset="-128"/>
                        </a:rPr>
                        <a:t>カテゴリ</a:t>
                      </a:r>
                      <a:r>
                        <a:rPr kumimoji="1" lang="en-US" altLang="ja-JP" sz="1400">
                          <a:latin typeface="+mn-ea"/>
                          <a:ea typeface="+mn-ea"/>
                          <a:cs typeface="Meiryo UI" panose="020B0604030504040204" pitchFamily="50" charset="-128"/>
                        </a:rPr>
                        <a:t>1</a:t>
                      </a:r>
                      <a:endParaRPr kumimoji="1" lang="ja-JP" altLang="en-US" sz="140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altLang="ja-JP" sz="1400" b="0" i="0" u="none" strike="noStrike">
                          <a:solidFill>
                            <a:srgbClr val="000000"/>
                          </a:solidFill>
                          <a:effectLst/>
                          <a:latin typeface="Arial" panose="020B0604020202020204" pitchFamily="34" charset="0"/>
                        </a:rPr>
                        <a:t>2029</a:t>
                      </a:r>
                      <a:r>
                        <a:rPr lang="ja-JP" altLang="en-US" sz="1400" b="0" i="0" u="none" strike="noStrike">
                          <a:solidFill>
                            <a:srgbClr val="000000"/>
                          </a:solidFill>
                          <a:effectLst/>
                          <a:latin typeface="Arial" panose="020B0604020202020204" pitchFamily="34" charset="0"/>
                        </a:rPr>
                        <a:t>年</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ja-JP" altLang="en-US" sz="1400" b="0" i="0" u="none" strike="noStrike">
                          <a:solidFill>
                            <a:srgbClr val="000000"/>
                          </a:solidFill>
                          <a:effectLst/>
                          <a:latin typeface="Arial" panose="020B0604020202020204" pitchFamily="34" charset="0"/>
                        </a:rPr>
                        <a:t>購入した製品・サービスに関する排出量のうち</a:t>
                      </a:r>
                      <a:r>
                        <a:rPr lang="en-US" altLang="ja-JP" sz="1400" b="0" i="0" u="none" strike="noStrike">
                          <a:solidFill>
                            <a:srgbClr val="000000"/>
                          </a:solidFill>
                          <a:effectLst/>
                          <a:latin typeface="Arial" panose="020B0604020202020204" pitchFamily="34" charset="0"/>
                        </a:rPr>
                        <a:t>10</a:t>
                      </a:r>
                      <a:r>
                        <a:rPr lang="ja-JP" altLang="en-US" sz="1400" b="0" i="0" u="none" strike="noStrike">
                          <a:solidFill>
                            <a:srgbClr val="000000"/>
                          </a:solidFill>
                          <a:effectLst/>
                          <a:latin typeface="Arial" panose="020B0604020202020204" pitchFamily="34" charset="0"/>
                        </a:rPr>
                        <a:t>％を占めるサプライヤーに</a:t>
                      </a:r>
                      <a:r>
                        <a:rPr lang="en-US" altLang="ja-JP" sz="1400" b="0" i="0" u="none" strike="noStrike">
                          <a:solidFill>
                            <a:srgbClr val="000000"/>
                          </a:solidFill>
                          <a:effectLst/>
                          <a:latin typeface="Arial" panose="020B0604020202020204" pitchFamily="34" charset="0"/>
                        </a:rPr>
                        <a:t>SBT</a:t>
                      </a:r>
                      <a:r>
                        <a:rPr lang="ja-JP" altLang="en-US" sz="1400" b="0" i="0" u="none" strike="noStrike">
                          <a:solidFill>
                            <a:srgbClr val="000000"/>
                          </a:solidFill>
                          <a:effectLst/>
                          <a:latin typeface="Arial" panose="020B0604020202020204" pitchFamily="34" charset="0"/>
                        </a:rPr>
                        <a:t>を設定させる</a:t>
                      </a:r>
                    </a:p>
                  </a:txBody>
                  <a:tcPr marL="72000" marR="7620" marT="762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468716"/>
                  </a:ext>
                </a:extLst>
              </a:tr>
            </a:tbl>
          </a:graphicData>
        </a:graphic>
      </p:graphicFrame>
      <p:sp>
        <p:nvSpPr>
          <p:cNvPr id="13" name="コンテンツ プレースホルダー 2">
            <a:extLst>
              <a:ext uri="{FF2B5EF4-FFF2-40B4-BE49-F238E27FC236}">
                <a16:creationId xmlns:a16="http://schemas.microsoft.com/office/drawing/2014/main" id="{9920A876-97D7-CE82-E859-57BE3DC31701}"/>
              </a:ext>
            </a:extLst>
          </p:cNvPr>
          <p:cNvSpPr>
            <a:spLocks noGrp="1"/>
          </p:cNvSpPr>
          <p:nvPr>
            <p:ph sz="quarter" idx="12"/>
          </p:nvPr>
        </p:nvSpPr>
        <p:spPr>
          <a:xfrm>
            <a:off x="161925" y="1164185"/>
            <a:ext cx="10368000" cy="1327438"/>
          </a:xfrm>
        </p:spPr>
        <p:txBody>
          <a:bodyPr/>
          <a:lstStyle/>
          <a:p>
            <a:r>
              <a:rPr lang="en-US" altLang="ja-JP"/>
              <a:t>SBT</a:t>
            </a:r>
            <a:r>
              <a:rPr lang="ja-JP" altLang="en-US"/>
              <a:t>認定企業は</a:t>
            </a:r>
            <a:r>
              <a:rPr lang="en-US" altLang="ja-JP"/>
              <a:t>Scope3</a:t>
            </a:r>
            <a:r>
              <a:rPr lang="ja-JP" altLang="en-US"/>
              <a:t>の削減目標も設定する必要があり、中には、その目標としてサプライヤーに</a:t>
            </a:r>
            <a:r>
              <a:rPr lang="en-US" altLang="ja-JP"/>
              <a:t>SBT</a:t>
            </a:r>
            <a:r>
              <a:rPr lang="ja-JP" altLang="en-US"/>
              <a:t>目標を設定させることを掲げる</a:t>
            </a:r>
            <a:r>
              <a:rPr lang="en-US" altLang="ja-JP"/>
              <a:t>SBT</a:t>
            </a:r>
            <a:r>
              <a:rPr lang="ja-JP" altLang="en-US"/>
              <a:t>認定企業も存在する。</a:t>
            </a:r>
            <a:endParaRPr lang="en-US" altLang="ja-JP"/>
          </a:p>
          <a:p>
            <a:r>
              <a:rPr lang="en-US" altLang="ja-JP"/>
              <a:t>SBT</a:t>
            </a:r>
            <a:r>
              <a:rPr lang="ja-JP" altLang="en-US"/>
              <a:t>認定を取得すれば、これらの顧客からの要望に対応できる。</a:t>
            </a:r>
            <a:endParaRPr lang="en-US" altLang="ja-JP"/>
          </a:p>
        </p:txBody>
      </p:sp>
      <p:sp>
        <p:nvSpPr>
          <p:cNvPr id="2" name="テキスト ボックス 1">
            <a:extLst>
              <a:ext uri="{FF2B5EF4-FFF2-40B4-BE49-F238E27FC236}">
                <a16:creationId xmlns:a16="http://schemas.microsoft.com/office/drawing/2014/main" id="{3F134663-E977-C4DD-E2A0-1EE5E73C4851}"/>
              </a:ext>
            </a:extLst>
          </p:cNvPr>
          <p:cNvSpPr txBox="1"/>
          <p:nvPr/>
        </p:nvSpPr>
        <p:spPr>
          <a:xfrm>
            <a:off x="171863" y="2610891"/>
            <a:ext cx="81372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a:ln>
                  <a:noFill/>
                </a:ln>
                <a:solidFill>
                  <a:prstClr val="black"/>
                </a:solidFill>
                <a:effectLst/>
                <a:uLnTx/>
                <a:uFillTx/>
                <a:latin typeface="Meiryo UI"/>
                <a:ea typeface="Meiryo UI"/>
                <a:cs typeface="+mn-cs"/>
              </a:rPr>
              <a:t>Scope3</a:t>
            </a:r>
            <a:r>
              <a:rPr kumimoji="1" lang="ja-JP" altLang="en-US" sz="1600" b="0" i="0" u="none" strike="noStrike" kern="1200" cap="none" spc="0" normalizeH="0" baseline="0" noProof="0">
                <a:ln>
                  <a:noFill/>
                </a:ln>
                <a:solidFill>
                  <a:prstClr val="black"/>
                </a:solidFill>
                <a:effectLst/>
                <a:uLnTx/>
                <a:uFillTx/>
                <a:latin typeface="Meiryo UI"/>
                <a:ea typeface="Meiryo UI"/>
                <a:cs typeface="+mn-cs"/>
              </a:rPr>
              <a:t>の削減目標として、サプライヤーへの</a:t>
            </a:r>
            <a:r>
              <a:rPr kumimoji="1" lang="en-US" altLang="ja-JP" sz="1600" b="0" i="0" u="none" strike="noStrike" kern="1200" cap="none" spc="0" normalizeH="0" baseline="0" noProof="0">
                <a:ln>
                  <a:noFill/>
                </a:ln>
                <a:solidFill>
                  <a:prstClr val="black"/>
                </a:solidFill>
                <a:effectLst/>
                <a:uLnTx/>
                <a:uFillTx/>
                <a:latin typeface="Meiryo UI"/>
                <a:ea typeface="Meiryo UI"/>
                <a:cs typeface="+mn-cs"/>
              </a:rPr>
              <a:t>SBT</a:t>
            </a:r>
            <a:r>
              <a:rPr kumimoji="1" lang="ja-JP" altLang="en-US" sz="1600" b="0" i="0" u="none" strike="noStrike" kern="1200" cap="none" spc="0" normalizeH="0" baseline="0" noProof="0">
                <a:ln>
                  <a:noFill/>
                </a:ln>
                <a:solidFill>
                  <a:prstClr val="black"/>
                </a:solidFill>
                <a:effectLst/>
                <a:uLnTx/>
                <a:uFillTx/>
                <a:latin typeface="Meiryo UI"/>
                <a:ea typeface="Meiryo UI"/>
                <a:cs typeface="+mn-cs"/>
              </a:rPr>
              <a:t>目標設定を掲げる</a:t>
            </a:r>
            <a:r>
              <a:rPr kumimoji="1" lang="en-US" altLang="ja-JP" sz="1600" b="0" i="0" u="none" strike="noStrike" kern="1200" cap="none" spc="0" normalizeH="0" baseline="0" noProof="0">
                <a:ln>
                  <a:noFill/>
                </a:ln>
                <a:solidFill>
                  <a:prstClr val="black"/>
                </a:solidFill>
                <a:effectLst/>
                <a:uLnTx/>
                <a:uFillTx/>
                <a:latin typeface="Meiryo UI"/>
                <a:ea typeface="Meiryo UI"/>
                <a:cs typeface="+mn-cs"/>
              </a:rPr>
              <a:t>SBT</a:t>
            </a:r>
            <a:r>
              <a:rPr kumimoji="1" lang="ja-JP" altLang="en-US" sz="1600" b="0" i="0" u="none" strike="noStrike" kern="1200" cap="none" spc="0" normalizeH="0" baseline="0" noProof="0">
                <a:ln>
                  <a:noFill/>
                </a:ln>
                <a:solidFill>
                  <a:prstClr val="black"/>
                </a:solidFill>
                <a:effectLst/>
                <a:uLnTx/>
                <a:uFillTx/>
                <a:latin typeface="Meiryo UI"/>
                <a:ea typeface="Meiryo UI"/>
                <a:cs typeface="+mn-cs"/>
              </a:rPr>
              <a:t>認定企業一覧（</a:t>
            </a:r>
            <a:r>
              <a:rPr kumimoji="1" lang="en-US" altLang="ja-JP" sz="1600" b="0" i="0" u="none" strike="noStrike" kern="1200" cap="none" spc="0" normalizeH="0" baseline="0" noProof="0">
                <a:ln>
                  <a:noFill/>
                </a:ln>
                <a:solidFill>
                  <a:prstClr val="black"/>
                </a:solidFill>
                <a:effectLst/>
                <a:uLnTx/>
                <a:uFillTx/>
                <a:latin typeface="Meiryo UI"/>
                <a:ea typeface="Meiryo UI"/>
                <a:cs typeface="+mn-cs"/>
              </a:rPr>
              <a:t>5/6</a:t>
            </a:r>
            <a:r>
              <a:rPr kumimoji="1" lang="ja-JP" altLang="en-US" sz="1600" b="0" i="0" u="none" strike="noStrike" kern="1200" cap="none" spc="0" normalizeH="0" baseline="0" noProof="0">
                <a:ln>
                  <a:noFill/>
                </a:ln>
                <a:solidFill>
                  <a:prstClr val="black"/>
                </a:solidFill>
                <a:effectLst/>
                <a:uLnTx/>
                <a:uFillTx/>
                <a:latin typeface="Meiryo UI"/>
                <a:ea typeface="Meiryo UI"/>
                <a:cs typeface="+mn-cs"/>
              </a:rPr>
              <a:t>）</a:t>
            </a:r>
          </a:p>
        </p:txBody>
      </p:sp>
      <p:sp>
        <p:nvSpPr>
          <p:cNvPr id="5" name="テキスト ボックス 4">
            <a:extLst>
              <a:ext uri="{FF2B5EF4-FFF2-40B4-BE49-F238E27FC236}">
                <a16:creationId xmlns:a16="http://schemas.microsoft.com/office/drawing/2014/main" id="{0B4360F4-1C0D-F21B-9E51-FFBC2CA29FA9}"/>
              </a:ext>
            </a:extLst>
          </p:cNvPr>
          <p:cNvSpPr txBox="1">
            <a:spLocks noChangeArrowheads="1"/>
          </p:cNvSpPr>
          <p:nvPr/>
        </p:nvSpPr>
        <p:spPr bwMode="auto">
          <a:xfrm>
            <a:off x="171863" y="7091421"/>
            <a:ext cx="9269505" cy="458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marR="0" lvl="0" indent="0" algn="l" defTabSz="844083" rtl="0" eaLnBrk="1" fontAlgn="base" latinLnBrk="0" hangingPunct="1">
              <a:lnSpc>
                <a:spcPct val="120000"/>
              </a:lnSpc>
              <a:spcBef>
                <a:spcPct val="0"/>
              </a:spcBef>
              <a:spcAft>
                <a:spcPct val="7000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Meiryo UI"/>
                <a:ea typeface="Meiryo UI"/>
                <a:cs typeface="Meiryo UI" pitchFamily="50" charset="-128"/>
              </a:rPr>
              <a:t>※ SBTi</a:t>
            </a:r>
            <a:r>
              <a:rPr kumimoji="1" lang="ja-JP" altLang="en-US" sz="1000" b="0" i="0" u="none" strike="noStrike" kern="1200" cap="none" spc="0" normalizeH="0" baseline="0" noProof="0" dirty="0">
                <a:ln>
                  <a:noFill/>
                </a:ln>
                <a:solidFill>
                  <a:srgbClr val="000000"/>
                </a:solidFill>
                <a:effectLst/>
                <a:uLnTx/>
                <a:uFillTx/>
                <a:latin typeface="Meiryo UI"/>
                <a:ea typeface="Meiryo UI"/>
                <a:cs typeface="Meiryo UI" pitchFamily="50" charset="-128"/>
              </a:rPr>
              <a:t>設定のセクター</a:t>
            </a:r>
            <a:br>
              <a:rPr kumimoji="1" lang="en-US" altLang="ja-JP" sz="1000" b="0" i="0" u="none" strike="noStrike" kern="1200" cap="none" spc="0" normalizeH="0" baseline="0" noProof="0" dirty="0">
                <a:ln>
                  <a:noFill/>
                </a:ln>
                <a:solidFill>
                  <a:srgbClr val="000000"/>
                </a:solidFill>
                <a:effectLst/>
                <a:uLnTx/>
                <a:uFillTx/>
                <a:latin typeface="Meiryo UI"/>
                <a:ea typeface="Meiryo UI"/>
                <a:cs typeface="Meiryo UI" pitchFamily="50" charset="-128"/>
              </a:rPr>
            </a:br>
            <a:r>
              <a:rPr kumimoji="1" lang="en-US" altLang="ja-JP" sz="1000" b="0" i="0" u="none" strike="noStrike" kern="1200" cap="none" spc="0" normalizeH="0" baseline="0" noProof="0" dirty="0">
                <a:ln>
                  <a:noFill/>
                </a:ln>
                <a:solidFill>
                  <a:srgbClr val="000000"/>
                </a:solidFill>
                <a:effectLst/>
                <a:uLnTx/>
                <a:uFillTx/>
                <a:latin typeface="Meiryo UI"/>
                <a:ea typeface="Meiryo UI"/>
                <a:cs typeface="Meiryo UI" pitchFamily="50" charset="-128"/>
              </a:rPr>
              <a:t>[</a:t>
            </a:r>
            <a:r>
              <a:rPr kumimoji="1" lang="ja-JP" altLang="en-US" sz="1000" b="0" i="0" u="none" strike="noStrike" kern="1200" cap="none" spc="0" normalizeH="0" baseline="0" noProof="0" dirty="0">
                <a:ln>
                  <a:noFill/>
                </a:ln>
                <a:solidFill>
                  <a:srgbClr val="000000"/>
                </a:solidFill>
                <a:effectLst/>
                <a:uLnTx/>
                <a:uFillTx/>
                <a:latin typeface="Meiryo UI"/>
                <a:ea typeface="Meiryo UI"/>
                <a:cs typeface="Meiryo UI" pitchFamily="50" charset="-128"/>
              </a:rPr>
              <a:t>出所</a:t>
            </a:r>
            <a:r>
              <a:rPr kumimoji="1" lang="en-US" altLang="ja-JP" sz="1000" b="0" i="0" u="none" strike="noStrike" kern="1200" cap="none" spc="0" normalizeH="0" baseline="0" noProof="0" dirty="0">
                <a:ln>
                  <a:noFill/>
                </a:ln>
                <a:solidFill>
                  <a:srgbClr val="000000"/>
                </a:solidFill>
                <a:effectLst/>
                <a:uLnTx/>
                <a:uFillTx/>
                <a:latin typeface="Meiryo UI"/>
                <a:ea typeface="Meiryo UI"/>
                <a:cs typeface="Meiryo UI" pitchFamily="50" charset="-128"/>
              </a:rPr>
              <a:t>] Science Based Targets</a:t>
            </a:r>
            <a:r>
              <a:rPr kumimoji="1" lang="ja-JP" altLang="en-US" sz="1000" b="0" i="0" u="none" strike="noStrike" kern="1200" cap="none" spc="0" normalizeH="0" baseline="0" noProof="0" dirty="0">
                <a:ln>
                  <a:noFill/>
                </a:ln>
                <a:solidFill>
                  <a:srgbClr val="000000"/>
                </a:solidFill>
                <a:effectLst/>
                <a:uLnTx/>
                <a:uFillTx/>
                <a:latin typeface="Meiryo UI"/>
                <a:ea typeface="Meiryo UI"/>
                <a:cs typeface="Meiryo UI" pitchFamily="50" charset="-128"/>
              </a:rPr>
              <a:t>ホームページ　</a:t>
            </a:r>
            <a:r>
              <a:rPr kumimoji="1" lang="en-US" altLang="ja-JP" sz="1000" b="0" i="0" u="none" strike="noStrike" kern="1200" cap="none" spc="0" normalizeH="0" baseline="0" noProof="0" dirty="0">
                <a:ln>
                  <a:noFill/>
                </a:ln>
                <a:solidFill>
                  <a:srgbClr val="000000"/>
                </a:solidFill>
                <a:effectLst/>
                <a:uLnTx/>
                <a:uFillTx/>
                <a:latin typeface="Meiryo UI"/>
                <a:ea typeface="Meiryo UI"/>
                <a:cs typeface="Meiryo UI" pitchFamily="50" charset="-128"/>
              </a:rPr>
              <a:t>Companies</a:t>
            </a:r>
            <a:r>
              <a:rPr kumimoji="1" lang="ja-JP" altLang="en-US" sz="1000" b="0" i="0" u="none" strike="noStrike" kern="1200" cap="none" spc="0" normalizeH="0" baseline="0" noProof="0" dirty="0">
                <a:ln>
                  <a:noFill/>
                </a:ln>
                <a:solidFill>
                  <a:srgbClr val="000000"/>
                </a:solidFill>
                <a:effectLst/>
                <a:uLnTx/>
                <a:uFillTx/>
                <a:latin typeface="Meiryo UI"/>
                <a:ea typeface="Meiryo UI"/>
                <a:cs typeface="Meiryo UI" pitchFamily="50" charset="-128"/>
              </a:rPr>
              <a:t> </a:t>
            </a:r>
            <a:r>
              <a:rPr kumimoji="1" lang="en-US" altLang="ja-JP" sz="1000" b="0" i="0" u="none" strike="noStrike" kern="1200" cap="none" spc="0" normalizeH="0" baseline="0" noProof="0" dirty="0">
                <a:ln>
                  <a:noFill/>
                </a:ln>
                <a:solidFill>
                  <a:srgbClr val="000000"/>
                </a:solidFill>
                <a:effectLst/>
                <a:uLnTx/>
                <a:uFillTx/>
                <a:latin typeface="Meiryo UI"/>
                <a:ea typeface="Meiryo UI"/>
                <a:cs typeface="Meiryo UI" pitchFamily="50" charset="-128"/>
              </a:rPr>
              <a:t>Take</a:t>
            </a:r>
            <a:r>
              <a:rPr kumimoji="1" lang="ja-JP" altLang="en-US" sz="1000" b="0" i="0" u="none" strike="noStrike" kern="1200" cap="none" spc="0" normalizeH="0" baseline="0" noProof="0" dirty="0">
                <a:ln>
                  <a:noFill/>
                </a:ln>
                <a:solidFill>
                  <a:srgbClr val="000000"/>
                </a:solidFill>
                <a:effectLst/>
                <a:uLnTx/>
                <a:uFillTx/>
                <a:latin typeface="Meiryo UI"/>
                <a:ea typeface="Meiryo UI"/>
                <a:cs typeface="Meiryo UI" pitchFamily="50" charset="-128"/>
              </a:rPr>
              <a:t> </a:t>
            </a:r>
            <a:r>
              <a:rPr kumimoji="1" lang="en-US" altLang="ja-JP" sz="1000" b="0" i="0" u="none" strike="noStrike" kern="1200" cap="none" spc="0" normalizeH="0" baseline="0" noProof="0" dirty="0">
                <a:ln>
                  <a:noFill/>
                </a:ln>
                <a:solidFill>
                  <a:srgbClr val="000000"/>
                </a:solidFill>
                <a:effectLst/>
                <a:uLnTx/>
                <a:uFillTx/>
                <a:latin typeface="Meiryo UI"/>
                <a:ea typeface="Meiryo UI"/>
                <a:cs typeface="Meiryo UI" pitchFamily="50" charset="-128"/>
              </a:rPr>
              <a:t>Action</a:t>
            </a:r>
            <a:r>
              <a:rPr kumimoji="1" lang="ja-JP" altLang="en-US" sz="1000" b="0" i="0" u="none" strike="noStrike" kern="1200" cap="none" spc="0" normalizeH="0" baseline="0" noProof="0" dirty="0">
                <a:ln>
                  <a:noFill/>
                </a:ln>
                <a:solidFill>
                  <a:srgbClr val="000000"/>
                </a:solidFill>
                <a:effectLst/>
                <a:uLnTx/>
                <a:uFillTx/>
                <a:latin typeface="Meiryo UI"/>
                <a:ea typeface="Meiryo UI"/>
                <a:cs typeface="Meiryo UI" pitchFamily="50" charset="-128"/>
              </a:rPr>
              <a:t>　（</a:t>
            </a:r>
            <a:r>
              <a:rPr kumimoji="1" lang="en-US" altLang="ja-JP" sz="1000" b="0" i="0" u="none" strike="noStrike" kern="1200" cap="none" spc="0" normalizeH="0" baseline="0" noProof="0" dirty="0">
                <a:ln>
                  <a:noFill/>
                </a:ln>
                <a:solidFill>
                  <a:srgbClr val="000000"/>
                </a:solidFill>
                <a:effectLst/>
                <a:uLnTx/>
                <a:uFillTx/>
                <a:latin typeface="Meiryo UI"/>
                <a:ea typeface="Meiryo UI"/>
                <a:cs typeface="Meiryo UI" pitchFamily="50" charset="-128"/>
              </a:rPr>
              <a:t>http://sciencebasedtargets.org/companies-taking-action/</a:t>
            </a:r>
            <a:r>
              <a:rPr kumimoji="1" lang="ja-JP" altLang="en-US" sz="1000" b="0" i="0" u="none" strike="noStrike" kern="1200" cap="none" spc="0" normalizeH="0" baseline="0" noProof="0" dirty="0">
                <a:ln>
                  <a:noFill/>
                </a:ln>
                <a:solidFill>
                  <a:srgbClr val="000000"/>
                </a:solidFill>
                <a:effectLst/>
                <a:uLnTx/>
                <a:uFillTx/>
                <a:latin typeface="Meiryo UI"/>
                <a:ea typeface="Meiryo UI"/>
                <a:cs typeface="Meiryo UI" pitchFamily="50" charset="-128"/>
              </a:rPr>
              <a:t>）より作成</a:t>
            </a:r>
          </a:p>
        </p:txBody>
      </p:sp>
    </p:spTree>
    <p:extLst>
      <p:ext uri="{BB962C8B-B14F-4D97-AF65-F5344CB8AC3E}">
        <p14:creationId xmlns:p14="http://schemas.microsoft.com/office/powerpoint/2010/main" val="41327361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5974A-52E4-4A5F-EB85-89ED4465EA54}"/>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A5DF2D68-E92A-ED07-A3CF-695426FEAD71}"/>
              </a:ext>
            </a:extLst>
          </p:cNvPr>
          <p:cNvGraphicFramePr>
            <a:graphicFrameLocks noChangeAspect="1"/>
          </p:cNvGraphicFramePr>
          <p:nvPr>
            <p:custDataLst>
              <p:tags r:id="rId1"/>
            </p:custDataLst>
            <p:extLst>
              <p:ext uri="{D42A27DB-BD31-4B8C-83A1-F6EECF244321}">
                <p14:modId xmlns:p14="http://schemas.microsoft.com/office/powerpoint/2010/main" val="3492728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98" imgH="499" progId="TCLayout.ActiveDocument.1">
                  <p:embed/>
                </p:oleObj>
              </mc:Choice>
              <mc:Fallback>
                <p:oleObj name="think-cellスライド" r:id="rId3" imgW="498" imgH="499" progId="TCLayout.ActiveDocument.1">
                  <p:embed/>
                  <p:pic>
                    <p:nvPicPr>
                      <p:cNvPr id="8" name="think-cell data - do not delete" hidden="1">
                        <a:extLst>
                          <a:ext uri="{FF2B5EF4-FFF2-40B4-BE49-F238E27FC236}">
                            <a16:creationId xmlns:a16="http://schemas.microsoft.com/office/drawing/2014/main" id="{A5DF2D68-E92A-ED07-A3CF-695426FEAD7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a:extLst>
              <a:ext uri="{FF2B5EF4-FFF2-40B4-BE49-F238E27FC236}">
                <a16:creationId xmlns:a16="http://schemas.microsoft.com/office/drawing/2014/main" id="{5DBD7C88-8A10-3671-FBCF-7CD9FE650E24}"/>
              </a:ext>
            </a:extLst>
          </p:cNvPr>
          <p:cNvSpPr>
            <a:spLocks noGrp="1"/>
          </p:cNvSpPr>
          <p:nvPr>
            <p:ph type="title"/>
          </p:nvPr>
        </p:nvSpPr>
        <p:spPr/>
        <p:txBody>
          <a:bodyPr vert="horz"/>
          <a:lstStyle/>
          <a:p>
            <a:r>
              <a:rPr kumimoji="1" lang="ja-JP" altLang="en-US" sz="2300"/>
              <a:t>サプライヤーへの目標設定を求める</a:t>
            </a:r>
            <a:r>
              <a:rPr kumimoji="1" lang="en-US" altLang="ja-JP" sz="2300"/>
              <a:t>SBT</a:t>
            </a:r>
            <a:r>
              <a:rPr kumimoji="1" lang="ja-JP" altLang="en-US" sz="2300"/>
              <a:t>認定企業も</a:t>
            </a:r>
            <a:r>
              <a:rPr lang="ja-JP" altLang="en-US" sz="2300"/>
              <a:t>いる </a:t>
            </a:r>
            <a:r>
              <a:rPr lang="en-US" altLang="ja-JP" sz="2300"/>
              <a:t>6/6</a:t>
            </a:r>
            <a:endParaRPr kumimoji="1" lang="ja-JP" altLang="en-US" sz="2300"/>
          </a:p>
        </p:txBody>
      </p:sp>
      <p:sp>
        <p:nvSpPr>
          <p:cNvPr id="4" name="コンテンツ プレースホルダー 3">
            <a:extLst>
              <a:ext uri="{FF2B5EF4-FFF2-40B4-BE49-F238E27FC236}">
                <a16:creationId xmlns:a16="http://schemas.microsoft.com/office/drawing/2014/main" id="{D8B6179C-2430-6FD1-52B9-042659256D06}"/>
              </a:ext>
            </a:extLst>
          </p:cNvPr>
          <p:cNvSpPr>
            <a:spLocks noGrp="1"/>
          </p:cNvSpPr>
          <p:nvPr>
            <p:ph sz="quarter" idx="11"/>
          </p:nvPr>
        </p:nvSpPr>
        <p:spPr/>
        <p:txBody>
          <a:bodyPr/>
          <a:lstStyle/>
          <a:p>
            <a:r>
              <a:rPr lang="en-US" altLang="ja-JP"/>
              <a:t>SBT</a:t>
            </a:r>
            <a:r>
              <a:rPr kumimoji="1" lang="ja-JP" altLang="en-US"/>
              <a:t>に取り組むメリット</a:t>
            </a:r>
            <a:r>
              <a:rPr lang="ja-JP" altLang="en-US"/>
              <a:t>②</a:t>
            </a:r>
            <a:r>
              <a:rPr kumimoji="1" lang="ja-JP" altLang="en-US"/>
              <a:t>対顧客</a:t>
            </a:r>
          </a:p>
        </p:txBody>
      </p:sp>
      <p:sp>
        <p:nvSpPr>
          <p:cNvPr id="7" name="テキスト ボックス 6">
            <a:extLst>
              <a:ext uri="{FF2B5EF4-FFF2-40B4-BE49-F238E27FC236}">
                <a16:creationId xmlns:a16="http://schemas.microsoft.com/office/drawing/2014/main" id="{381BE72D-E1F9-2AF8-9FE2-DBFEC50EF4DB}"/>
              </a:ext>
            </a:extLst>
          </p:cNvPr>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zh-TW"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zh-TW" altLang="en-US"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zh-TW"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11</a:t>
            </a:r>
            <a:r>
              <a:rPr kumimoji="1" lang="zh-TW" altLang="en-US"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zh-TW"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zh-TW" altLang="en-US"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日現在</a:t>
            </a:r>
            <a:endParaRPr kumimoji="1" lang="ja-JP" altLang="en-US"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a:extLst>
              <a:ext uri="{FF2B5EF4-FFF2-40B4-BE49-F238E27FC236}">
                <a16:creationId xmlns:a16="http://schemas.microsoft.com/office/drawing/2014/main" id="{A453FDEF-F430-15FB-B6F1-1E76E8AA2C70}"/>
              </a:ext>
            </a:extLst>
          </p:cNvPr>
          <p:cNvGraphicFramePr>
            <a:graphicFrameLocks noGrp="1"/>
          </p:cNvGraphicFramePr>
          <p:nvPr/>
        </p:nvGraphicFramePr>
        <p:xfrm>
          <a:off x="485905" y="2973463"/>
          <a:ext cx="10044019" cy="2753460"/>
        </p:xfrm>
        <a:graphic>
          <a:graphicData uri="http://schemas.openxmlformats.org/drawingml/2006/table">
            <a:tbl>
              <a:tblPr firstRow="1" bandRow="1"/>
              <a:tblGrid>
                <a:gridCol w="1516078">
                  <a:extLst>
                    <a:ext uri="{9D8B030D-6E8A-4147-A177-3AD203B41FA5}">
                      <a16:colId xmlns:a16="http://schemas.microsoft.com/office/drawing/2014/main" val="20001"/>
                    </a:ext>
                  </a:extLst>
                </a:gridCol>
                <a:gridCol w="1137059">
                  <a:extLst>
                    <a:ext uri="{9D8B030D-6E8A-4147-A177-3AD203B41FA5}">
                      <a16:colId xmlns:a16="http://schemas.microsoft.com/office/drawing/2014/main" val="20000"/>
                    </a:ext>
                  </a:extLst>
                </a:gridCol>
                <a:gridCol w="1326569">
                  <a:extLst>
                    <a:ext uri="{9D8B030D-6E8A-4147-A177-3AD203B41FA5}">
                      <a16:colId xmlns:a16="http://schemas.microsoft.com/office/drawing/2014/main" val="20003"/>
                    </a:ext>
                  </a:extLst>
                </a:gridCol>
                <a:gridCol w="758039">
                  <a:extLst>
                    <a:ext uri="{9D8B030D-6E8A-4147-A177-3AD203B41FA5}">
                      <a16:colId xmlns:a16="http://schemas.microsoft.com/office/drawing/2014/main" val="20005"/>
                    </a:ext>
                  </a:extLst>
                </a:gridCol>
                <a:gridCol w="5306274">
                  <a:extLst>
                    <a:ext uri="{9D8B030D-6E8A-4147-A177-3AD203B41FA5}">
                      <a16:colId xmlns:a16="http://schemas.microsoft.com/office/drawing/2014/main" val="20007"/>
                    </a:ext>
                  </a:extLst>
                </a:gridCol>
              </a:tblGrid>
              <a:tr h="176726">
                <a:tc rowSpan="2">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a:latin typeface="+mn-ea"/>
                          <a:ea typeface="+mn-ea"/>
                          <a:cs typeface="Meiryo UI" panose="020B0604030504040204" pitchFamily="50" charset="-128"/>
                        </a:rPr>
                        <a:t>企業名</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rowSpan="2">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a:latin typeface="+mn-ea"/>
                          <a:ea typeface="+mn-ea"/>
                          <a:cs typeface="Meiryo UI" panose="020B0604030504040204" pitchFamily="50" charset="-128"/>
                        </a:rPr>
                        <a:t>セクター</a:t>
                      </a:r>
                      <a:r>
                        <a:rPr kumimoji="1" lang="en-US" altLang="ja-JP" sz="1400" kern="1200" baseline="30000">
                          <a:solidFill>
                            <a:schemeClr val="tx1"/>
                          </a:solidFill>
                          <a:latin typeface="+mn-ea"/>
                          <a:ea typeface="HGSｺﾞｼｯｸM"/>
                          <a:cs typeface="Meiryo UI" panose="020B0604030504040204" pitchFamily="50" charset="-128"/>
                        </a:rPr>
                        <a:t>※</a:t>
                      </a:r>
                      <a:endParaRPr kumimoji="1" lang="ja-JP" altLang="en-US" sz="1400">
                        <a:latin typeface="+mn-ea"/>
                        <a:ea typeface="+mn-ea"/>
                        <a:cs typeface="Meiryo UI" panose="020B0604030504040204" pitchFamily="50" charset="-128"/>
                      </a:endParaRPr>
                    </a:p>
                  </a:txBody>
                  <a:tcPr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gridSpan="3">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a:latin typeface="+mn-ea"/>
                          <a:ea typeface="+mn-ea"/>
                          <a:cs typeface="Meiryo UI" panose="020B0604030504040204" pitchFamily="50" charset="-128"/>
                        </a:rPr>
                        <a:t>目標</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endParaRPr kumimoji="1" lang="ja-JP" altLang="en-US" sz="1400"/>
                    </a:p>
                  </a:txBody>
                  <a:tcPr/>
                </a:tc>
                <a:tc hMerge="1">
                  <a:txBody>
                    <a:bodyPr/>
                    <a:lstStyle/>
                    <a:p>
                      <a:endParaRPr kumimoji="1" lang="ja-JP" altLang="en-US" sz="1400"/>
                    </a:p>
                  </a:txBody>
                  <a:tcPr/>
                </a:tc>
                <a:extLst>
                  <a:ext uri="{0D108BD9-81ED-4DB2-BD59-A6C34878D82A}">
                    <a16:rowId xmlns:a16="http://schemas.microsoft.com/office/drawing/2014/main" val="10000"/>
                  </a:ext>
                </a:extLst>
              </a:tr>
              <a:tr h="176726">
                <a:tc vMerge="1">
                  <a:txBody>
                    <a:bodyPr/>
                    <a:lstStyle/>
                    <a:p>
                      <a:pPr algn="ctr"/>
                      <a:endParaRPr kumimoji="1" lang="ja-JP" altLang="en-US" sz="180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5">
                        <a:lumMod val="20000"/>
                        <a:lumOff val="80000"/>
                      </a:schemeClr>
                    </a:solidFill>
                  </a:tcPr>
                </a:tc>
                <a:tc vMerge="1">
                  <a:txBody>
                    <a:bodyPr/>
                    <a:lstStyle/>
                    <a:p>
                      <a:endParaRPr lang="ja-JP" altLang="en-US"/>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8021">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en-US" altLang="ja-JP" sz="1400">
                          <a:latin typeface="+mn-ea"/>
                          <a:ea typeface="+mn-ea"/>
                          <a:cs typeface="Meiryo UI" panose="020B0604030504040204" pitchFamily="50" charset="-128"/>
                        </a:rPr>
                        <a:t>Scope</a:t>
                      </a:r>
                      <a:endParaRPr kumimoji="1" lang="ja-JP" altLang="en-US" sz="1400">
                        <a:latin typeface="+mn-ea"/>
                        <a:ea typeface="+mn-ea"/>
                        <a:cs typeface="Meiryo UI" panose="020B0604030504040204" pitchFamily="50" charset="-128"/>
                      </a:endParaRP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a:latin typeface="+mn-ea"/>
                          <a:ea typeface="+mn-ea"/>
                          <a:cs typeface="Meiryo UI" panose="020B0604030504040204" pitchFamily="50" charset="-128"/>
                        </a:rPr>
                        <a:t>目標年</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a:latin typeface="+mn-ea"/>
                          <a:ea typeface="+mn-ea"/>
                          <a:cs typeface="Meiryo UI" panose="020B0604030504040204" pitchFamily="50" charset="-128"/>
                        </a:rPr>
                        <a:t>概要</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1"/>
                  </a:ext>
                </a:extLst>
              </a:tr>
              <a:tr h="176726">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a:latin typeface="+mn-ea"/>
                          <a:ea typeface="+mn-ea"/>
                          <a:cs typeface="Meiryo UI" panose="020B0604030504040204" pitchFamily="50" charset="-128"/>
                        </a:rPr>
                        <a:t>長谷川香料</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fontAlgn="b">
                        <a:buNone/>
                      </a:pPr>
                      <a:r>
                        <a:rPr lang="ja-JP" altLang="en-US" sz="1400" b="0" i="0" u="none" strike="noStrike">
                          <a:solidFill>
                            <a:srgbClr val="000000"/>
                          </a:solidFill>
                          <a:effectLst/>
                          <a:latin typeface="Arial" panose="020B0604020202020204" pitchFamily="34" charset="0"/>
                        </a:rPr>
                        <a:t>化学</a:t>
                      </a:r>
                    </a:p>
                  </a:txBody>
                  <a:tcPr marL="7620" marR="7620" marT="762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a:latin typeface="+mn-ea"/>
                          <a:ea typeface="+mn-ea"/>
                          <a:cs typeface="Meiryo UI" panose="020B0604030504040204" pitchFamily="50" charset="-128"/>
                        </a:rPr>
                        <a:t>Scope3</a:t>
                      </a:r>
                    </a:p>
                    <a:p>
                      <a:pPr algn="ctr"/>
                      <a:r>
                        <a:rPr kumimoji="1" lang="ja-JP" altLang="en-US" sz="1400">
                          <a:latin typeface="+mn-ea"/>
                          <a:ea typeface="+mn-ea"/>
                          <a:cs typeface="Meiryo UI" panose="020B0604030504040204" pitchFamily="50" charset="-128"/>
                        </a:rPr>
                        <a:t>カテゴリ</a:t>
                      </a:r>
                      <a:r>
                        <a:rPr kumimoji="1" lang="en-US" altLang="ja-JP" sz="1400">
                          <a:latin typeface="+mn-ea"/>
                          <a:ea typeface="+mn-ea"/>
                          <a:cs typeface="Meiryo UI" panose="020B0604030504040204" pitchFamily="50" charset="-128"/>
                        </a:rPr>
                        <a:t>1</a:t>
                      </a:r>
                      <a:endParaRPr kumimoji="1" lang="ja-JP" altLang="en-US" sz="140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altLang="ja-JP" sz="1400" b="0" i="0" u="none" strike="noStrike">
                          <a:solidFill>
                            <a:srgbClr val="000000"/>
                          </a:solidFill>
                          <a:effectLst/>
                          <a:latin typeface="Arial" panose="020B0604020202020204" pitchFamily="34" charset="0"/>
                        </a:rPr>
                        <a:t>2029</a:t>
                      </a:r>
                      <a:r>
                        <a:rPr lang="ja-JP" altLang="en-US" sz="1400" b="0" i="0" u="none" strike="noStrike">
                          <a:solidFill>
                            <a:srgbClr val="000000"/>
                          </a:solidFill>
                          <a:effectLst/>
                          <a:latin typeface="Arial" panose="020B0604020202020204" pitchFamily="34" charset="0"/>
                        </a:rPr>
                        <a:t>年</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ja-JP" altLang="en-US" sz="1400" b="0" i="0" u="none" strike="noStrike">
                          <a:solidFill>
                            <a:srgbClr val="000000"/>
                          </a:solidFill>
                          <a:effectLst/>
                          <a:latin typeface="Arial" panose="020B0604020202020204" pitchFamily="34" charset="0"/>
                        </a:rPr>
                        <a:t>購入した製品・サービスに関する排出量のうち</a:t>
                      </a:r>
                      <a:r>
                        <a:rPr lang="en-US" altLang="ja-JP" sz="1400" b="0" i="0" u="none" strike="noStrike">
                          <a:solidFill>
                            <a:srgbClr val="000000"/>
                          </a:solidFill>
                          <a:effectLst/>
                          <a:latin typeface="Arial" panose="020B0604020202020204" pitchFamily="34" charset="0"/>
                        </a:rPr>
                        <a:t>80</a:t>
                      </a:r>
                      <a:r>
                        <a:rPr lang="ja-JP" altLang="en-US" sz="1400" b="0" i="0" u="none" strike="noStrike">
                          <a:solidFill>
                            <a:srgbClr val="000000"/>
                          </a:solidFill>
                          <a:effectLst/>
                          <a:latin typeface="Arial" panose="020B0604020202020204" pitchFamily="34" charset="0"/>
                        </a:rPr>
                        <a:t>％を占めるサプライヤーに</a:t>
                      </a:r>
                      <a:r>
                        <a:rPr lang="en-US" altLang="ja-JP" sz="1400" b="0" i="0" u="none" strike="noStrike">
                          <a:solidFill>
                            <a:srgbClr val="000000"/>
                          </a:solidFill>
                          <a:effectLst/>
                          <a:latin typeface="Arial" panose="020B0604020202020204" pitchFamily="34" charset="0"/>
                        </a:rPr>
                        <a:t>SBT</a:t>
                      </a:r>
                      <a:r>
                        <a:rPr lang="ja-JP" altLang="en-US" sz="1400" b="0" i="0" u="none" strike="noStrike">
                          <a:solidFill>
                            <a:srgbClr val="000000"/>
                          </a:solidFill>
                          <a:effectLst/>
                          <a:latin typeface="Arial" panose="020B0604020202020204" pitchFamily="34" charset="0"/>
                        </a:rPr>
                        <a:t>を設定させる</a:t>
                      </a:r>
                    </a:p>
                  </a:txBody>
                  <a:tcPr marL="72000" marR="7620" marT="762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76726">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ja-JP" altLang="en-US" sz="1400">
                          <a:latin typeface="+mn-ea"/>
                          <a:ea typeface="+mn-ea"/>
                          <a:cs typeface="Meiryo UI" panose="020B0604030504040204" pitchFamily="50" charset="-128"/>
                        </a:rPr>
                        <a:t>ナブテスコ</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ja-JP" altLang="en-US" sz="1400" b="0" i="0" u="none" strike="noStrike">
                          <a:solidFill>
                            <a:srgbClr val="000000"/>
                          </a:solidFill>
                          <a:effectLst/>
                          <a:latin typeface="Arial" panose="020B0604020202020204" pitchFamily="34" charset="0"/>
                        </a:rPr>
                        <a:t>電気機器</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Arial"/>
                          <a:ea typeface="HGSｺﾞｼｯｸM"/>
                        </a:defRPr>
                      </a:lvl1pPr>
                      <a:lvl2pPr marL="457200" algn="l" defTabSz="914400" rtl="0" eaLnBrk="1" latinLnBrk="0" hangingPunct="1">
                        <a:defRPr kumimoji="1" sz="1800" kern="1200">
                          <a:solidFill>
                            <a:schemeClr val="tx1"/>
                          </a:solidFill>
                          <a:latin typeface="Arial"/>
                          <a:ea typeface="HGSｺﾞｼｯｸM"/>
                        </a:defRPr>
                      </a:lvl2pPr>
                      <a:lvl3pPr marL="914400" algn="l" defTabSz="914400" rtl="0" eaLnBrk="1" latinLnBrk="0" hangingPunct="1">
                        <a:defRPr kumimoji="1" sz="1800" kern="1200">
                          <a:solidFill>
                            <a:schemeClr val="tx1"/>
                          </a:solidFill>
                          <a:latin typeface="Arial"/>
                          <a:ea typeface="HGSｺﾞｼｯｸM"/>
                        </a:defRPr>
                      </a:lvl3pPr>
                      <a:lvl4pPr marL="1371600" algn="l" defTabSz="914400" rtl="0" eaLnBrk="1" latinLnBrk="0" hangingPunct="1">
                        <a:defRPr kumimoji="1" sz="1800" kern="1200">
                          <a:solidFill>
                            <a:schemeClr val="tx1"/>
                          </a:solidFill>
                          <a:latin typeface="Arial"/>
                          <a:ea typeface="HGSｺﾞｼｯｸM"/>
                        </a:defRPr>
                      </a:lvl4pPr>
                      <a:lvl5pPr marL="1828800" algn="l" defTabSz="914400" rtl="0" eaLnBrk="1" latinLnBrk="0" hangingPunct="1">
                        <a:defRPr kumimoji="1" sz="1800" kern="1200">
                          <a:solidFill>
                            <a:schemeClr val="tx1"/>
                          </a:solidFill>
                          <a:latin typeface="Arial"/>
                          <a:ea typeface="HGSｺﾞｼｯｸM"/>
                        </a:defRPr>
                      </a:lvl5pPr>
                      <a:lvl6pPr marL="2286000" algn="l" defTabSz="914400" rtl="0" eaLnBrk="1" latinLnBrk="0" hangingPunct="1">
                        <a:defRPr kumimoji="1" sz="1800" kern="1200">
                          <a:solidFill>
                            <a:schemeClr val="tx1"/>
                          </a:solidFill>
                          <a:latin typeface="Arial"/>
                          <a:ea typeface="HGSｺﾞｼｯｸM"/>
                        </a:defRPr>
                      </a:lvl6pPr>
                      <a:lvl7pPr marL="2743200" algn="l" defTabSz="914400" rtl="0" eaLnBrk="1" latinLnBrk="0" hangingPunct="1">
                        <a:defRPr kumimoji="1" sz="1800" kern="1200">
                          <a:solidFill>
                            <a:schemeClr val="tx1"/>
                          </a:solidFill>
                          <a:latin typeface="Arial"/>
                          <a:ea typeface="HGSｺﾞｼｯｸM"/>
                        </a:defRPr>
                      </a:lvl7pPr>
                      <a:lvl8pPr marL="3200400" algn="l" defTabSz="914400" rtl="0" eaLnBrk="1" latinLnBrk="0" hangingPunct="1">
                        <a:defRPr kumimoji="1" sz="1800" kern="1200">
                          <a:solidFill>
                            <a:schemeClr val="tx1"/>
                          </a:solidFill>
                          <a:latin typeface="Arial"/>
                          <a:ea typeface="HGSｺﾞｼｯｸM"/>
                        </a:defRPr>
                      </a:lvl8pPr>
                      <a:lvl9pPr marL="3657600" algn="l" defTabSz="914400" rtl="0" eaLnBrk="1" latinLnBrk="0" hangingPunct="1">
                        <a:defRPr kumimoji="1" sz="1800" kern="1200">
                          <a:solidFill>
                            <a:schemeClr val="tx1"/>
                          </a:solidFill>
                          <a:latin typeface="Arial"/>
                          <a:ea typeface="HGSｺﾞｼｯｸM"/>
                        </a:defRPr>
                      </a:lvl9pPr>
                    </a:lstStyle>
                    <a:p>
                      <a:pPr algn="ctr"/>
                      <a:r>
                        <a:rPr kumimoji="1" lang="en-US" altLang="ja-JP" sz="1400">
                          <a:latin typeface="+mn-ea"/>
                          <a:ea typeface="+mn-ea"/>
                          <a:cs typeface="Meiryo UI" panose="020B0604030504040204" pitchFamily="50" charset="-128"/>
                        </a:rPr>
                        <a:t>Scope3</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altLang="ja-JP" sz="1400" b="0" i="0" u="none" strike="noStrike">
                          <a:solidFill>
                            <a:srgbClr val="000000"/>
                          </a:solidFill>
                          <a:effectLst/>
                          <a:latin typeface="Arial" panose="020B0604020202020204" pitchFamily="34" charset="0"/>
                        </a:rPr>
                        <a:t>2030</a:t>
                      </a:r>
                      <a:r>
                        <a:rPr lang="ja-JP" altLang="en-US" sz="1400" b="0" i="0" u="none" strike="noStrike">
                          <a:solidFill>
                            <a:srgbClr val="000000"/>
                          </a:solidFill>
                          <a:effectLst/>
                          <a:latin typeface="Arial" panose="020B0604020202020204" pitchFamily="34" charset="0"/>
                        </a:rPr>
                        <a:t>年</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en-US" altLang="ja-JP" sz="1400" b="0" i="0" u="none" strike="noStrike">
                          <a:solidFill>
                            <a:srgbClr val="000000"/>
                          </a:solidFill>
                          <a:effectLst/>
                          <a:latin typeface="Arial" panose="020B0604020202020204" pitchFamily="34" charset="0"/>
                        </a:rPr>
                        <a:t>Scope3</a:t>
                      </a:r>
                      <a:r>
                        <a:rPr lang="ja-JP" altLang="en-US" sz="1400" b="0" i="0" u="none" strike="noStrike">
                          <a:solidFill>
                            <a:srgbClr val="000000"/>
                          </a:solidFill>
                          <a:effectLst/>
                          <a:latin typeface="Arial" panose="020B0604020202020204" pitchFamily="34" charset="0"/>
                        </a:rPr>
                        <a:t>排出量の削減のため、総購買額の上位</a:t>
                      </a:r>
                      <a:r>
                        <a:rPr lang="en-US" altLang="ja-JP" sz="1400" b="0" i="0" u="none" strike="noStrike">
                          <a:solidFill>
                            <a:srgbClr val="000000"/>
                          </a:solidFill>
                          <a:effectLst/>
                          <a:latin typeface="Arial" panose="020B0604020202020204" pitchFamily="34" charset="0"/>
                        </a:rPr>
                        <a:t>70</a:t>
                      </a:r>
                      <a:r>
                        <a:rPr lang="ja-JP" altLang="en-US" sz="1400" b="0" i="0" u="none" strike="noStrike">
                          <a:solidFill>
                            <a:srgbClr val="000000"/>
                          </a:solidFill>
                          <a:effectLst/>
                          <a:latin typeface="Arial" panose="020B0604020202020204" pitchFamily="34" charset="0"/>
                        </a:rPr>
                        <a:t>％のサプライヤーが</a:t>
                      </a:r>
                      <a:r>
                        <a:rPr lang="en-US" altLang="ja-JP" sz="1400" b="0" i="0" u="none" strike="noStrike">
                          <a:solidFill>
                            <a:srgbClr val="000000"/>
                          </a:solidFill>
                          <a:effectLst/>
                          <a:latin typeface="Arial" panose="020B0604020202020204" pitchFamily="34" charset="0"/>
                        </a:rPr>
                        <a:t>2025</a:t>
                      </a:r>
                      <a:r>
                        <a:rPr lang="ja-JP" altLang="en-US" sz="1400" b="0" i="0" u="none" strike="noStrike">
                          <a:solidFill>
                            <a:srgbClr val="000000"/>
                          </a:solidFill>
                          <a:effectLst/>
                          <a:latin typeface="Arial" panose="020B0604020202020204" pitchFamily="34" charset="0"/>
                        </a:rPr>
                        <a:t>年までに自社の</a:t>
                      </a:r>
                      <a:r>
                        <a:rPr lang="en-US" altLang="ja-JP" sz="1400" b="0" i="0" u="none" strike="noStrike">
                          <a:solidFill>
                            <a:srgbClr val="000000"/>
                          </a:solidFill>
                          <a:effectLst/>
                          <a:latin typeface="Arial" panose="020B0604020202020204" pitchFamily="34" charset="0"/>
                        </a:rPr>
                        <a:t>GHG</a:t>
                      </a:r>
                      <a:r>
                        <a:rPr lang="ja-JP" altLang="en-US" sz="1400" b="0" i="0" u="none" strike="noStrike">
                          <a:solidFill>
                            <a:srgbClr val="000000"/>
                          </a:solidFill>
                          <a:effectLst/>
                          <a:latin typeface="Arial" panose="020B0604020202020204" pitchFamily="34" charset="0"/>
                        </a:rPr>
                        <a:t>削減目標を設定し、</a:t>
                      </a:r>
                      <a:r>
                        <a:rPr lang="en-US" altLang="ja-JP" sz="1400" b="0" i="0" u="none" strike="noStrike">
                          <a:solidFill>
                            <a:srgbClr val="000000"/>
                          </a:solidFill>
                          <a:effectLst/>
                          <a:latin typeface="Arial" panose="020B0604020202020204" pitchFamily="34" charset="0"/>
                        </a:rPr>
                        <a:t>2030</a:t>
                      </a:r>
                      <a:r>
                        <a:rPr lang="ja-JP" altLang="en-US" sz="1400" b="0" i="0" u="none" strike="noStrike">
                          <a:solidFill>
                            <a:srgbClr val="000000"/>
                          </a:solidFill>
                          <a:effectLst/>
                          <a:latin typeface="Arial" panose="020B0604020202020204" pitchFamily="34" charset="0"/>
                        </a:rPr>
                        <a:t>年までに</a:t>
                      </a:r>
                      <a:r>
                        <a:rPr lang="en-US" altLang="ja-JP" sz="1400" b="0" i="0" u="none" strike="noStrike">
                          <a:solidFill>
                            <a:srgbClr val="000000"/>
                          </a:solidFill>
                          <a:effectLst/>
                          <a:latin typeface="Arial" panose="020B0604020202020204" pitchFamily="34" charset="0"/>
                        </a:rPr>
                        <a:t>SBT</a:t>
                      </a:r>
                      <a:r>
                        <a:rPr lang="ja-JP" altLang="en-US" sz="1400" b="0" i="0" u="none" strike="noStrike">
                          <a:solidFill>
                            <a:srgbClr val="000000"/>
                          </a:solidFill>
                          <a:effectLst/>
                          <a:latin typeface="Arial" panose="020B0604020202020204" pitchFamily="34" charset="0"/>
                        </a:rPr>
                        <a:t>を設定させる</a:t>
                      </a:r>
                    </a:p>
                  </a:txBody>
                  <a:tcPr marL="72000" marR="7620" marT="762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7672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a:latin typeface="+mn-ea"/>
                          <a:ea typeface="+mn-ea"/>
                          <a:cs typeface="Meiryo UI" panose="020B0604030504040204" pitchFamily="50" charset="-128"/>
                        </a:rPr>
                        <a:t>共同印刷</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ja-JP" altLang="en-US" sz="1400" b="0" i="0" u="none" strike="noStrike">
                          <a:solidFill>
                            <a:srgbClr val="000000"/>
                          </a:solidFill>
                          <a:effectLst/>
                          <a:latin typeface="Arial" panose="020B0604020202020204" pitchFamily="34" charset="0"/>
                        </a:rPr>
                        <a:t>商社・流通</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a:latin typeface="+mn-ea"/>
                          <a:ea typeface="+mn-ea"/>
                          <a:cs typeface="Meiryo UI" panose="020B0604030504040204" pitchFamily="50" charset="-128"/>
                        </a:rPr>
                        <a:t>Scope3</a:t>
                      </a:r>
                    </a:p>
                    <a:p>
                      <a:pPr algn="ctr"/>
                      <a:r>
                        <a:rPr kumimoji="1" lang="ja-JP" altLang="en-US" sz="1400">
                          <a:latin typeface="+mn-ea"/>
                          <a:ea typeface="+mn-ea"/>
                          <a:cs typeface="Meiryo UI" panose="020B0604030504040204" pitchFamily="50" charset="-128"/>
                        </a:rPr>
                        <a:t>カテゴリ</a:t>
                      </a:r>
                      <a:r>
                        <a:rPr kumimoji="1" lang="en-US" altLang="ja-JP" sz="1400">
                          <a:latin typeface="+mn-ea"/>
                          <a:ea typeface="+mn-ea"/>
                          <a:cs typeface="Meiryo UI" panose="020B0604030504040204" pitchFamily="50" charset="-128"/>
                        </a:rPr>
                        <a:t>1</a:t>
                      </a: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altLang="ja-JP" sz="1400" b="0" i="0" u="none" strike="noStrike">
                          <a:solidFill>
                            <a:srgbClr val="000000"/>
                          </a:solidFill>
                          <a:effectLst/>
                          <a:latin typeface="Arial" panose="020B0604020202020204" pitchFamily="34" charset="0"/>
                        </a:rPr>
                        <a:t>2030</a:t>
                      </a:r>
                      <a:r>
                        <a:rPr lang="ja-JP" altLang="en-US" sz="1400" b="0" i="0" u="none" strike="noStrike">
                          <a:solidFill>
                            <a:srgbClr val="000000"/>
                          </a:solidFill>
                          <a:effectLst/>
                          <a:latin typeface="Arial" panose="020B0604020202020204" pitchFamily="34" charset="0"/>
                        </a:rPr>
                        <a:t>年</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ja-JP" altLang="en-US" sz="1400" b="0" i="0" u="none" strike="noStrike">
                          <a:solidFill>
                            <a:srgbClr val="000000"/>
                          </a:solidFill>
                          <a:effectLst/>
                          <a:latin typeface="Arial" panose="020B0604020202020204" pitchFamily="34" charset="0"/>
                        </a:rPr>
                        <a:t>購入した製品・サービス及び輸送・配送（上下流）に関する支出額のうち</a:t>
                      </a:r>
                      <a:r>
                        <a:rPr lang="en-US" altLang="ja-JP" sz="1400" b="0" i="0" u="none" strike="noStrike">
                          <a:solidFill>
                            <a:srgbClr val="000000"/>
                          </a:solidFill>
                          <a:effectLst/>
                          <a:latin typeface="Arial" panose="020B0604020202020204" pitchFamily="34" charset="0"/>
                        </a:rPr>
                        <a:t>90</a:t>
                      </a:r>
                      <a:r>
                        <a:rPr lang="ja-JP" altLang="en-US" sz="1400" b="0" i="0" u="none" strike="noStrike">
                          <a:solidFill>
                            <a:srgbClr val="000000"/>
                          </a:solidFill>
                          <a:effectLst/>
                          <a:latin typeface="Arial" panose="020B0604020202020204" pitchFamily="34" charset="0"/>
                        </a:rPr>
                        <a:t>％を占めるサプライヤーに</a:t>
                      </a:r>
                      <a:r>
                        <a:rPr lang="en-US" altLang="ja-JP" sz="1400" b="0" i="0" u="none" strike="noStrike">
                          <a:solidFill>
                            <a:srgbClr val="000000"/>
                          </a:solidFill>
                          <a:effectLst/>
                          <a:latin typeface="Arial" panose="020B0604020202020204" pitchFamily="34" charset="0"/>
                        </a:rPr>
                        <a:t>SBT</a:t>
                      </a:r>
                      <a:r>
                        <a:rPr lang="ja-JP" altLang="en-US" sz="1400" b="0" i="0" u="none" strike="noStrike">
                          <a:solidFill>
                            <a:srgbClr val="000000"/>
                          </a:solidFill>
                          <a:effectLst/>
                          <a:latin typeface="Arial" panose="020B0604020202020204" pitchFamily="34" charset="0"/>
                        </a:rPr>
                        <a:t>を設定させる</a:t>
                      </a:r>
                    </a:p>
                  </a:txBody>
                  <a:tcPr marL="72000" marR="7620" marT="762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7672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400">
                          <a:latin typeface="+mn-ea"/>
                          <a:ea typeface="+mn-ea"/>
                          <a:cs typeface="Meiryo UI" panose="020B0604030504040204" pitchFamily="50" charset="-128"/>
                        </a:rPr>
                        <a:t>旭化成</a:t>
                      </a:r>
                      <a:endParaRPr kumimoji="1" lang="en-US" altLang="ja-JP" sz="1400">
                        <a:latin typeface="+mn-ea"/>
                        <a:ea typeface="+mn-ea"/>
                        <a:cs typeface="Meiryo UI" panose="020B0604030504040204" pitchFamily="50" charset="-128"/>
                      </a:endParaRPr>
                    </a:p>
                    <a:p>
                      <a:pPr algn="ctr"/>
                      <a:r>
                        <a:rPr kumimoji="1" lang="ja-JP" altLang="en-US" sz="1400">
                          <a:latin typeface="+mn-ea"/>
                          <a:ea typeface="+mn-ea"/>
                          <a:cs typeface="Meiryo UI" panose="020B0604030504040204" pitchFamily="50" charset="-128"/>
                        </a:rPr>
                        <a:t>ライフサイエンス</a:t>
                      </a:r>
                    </a:p>
                  </a:txBody>
                  <a:tcPr marL="72000" marR="72000" marT="36000" marB="3600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ja-JP" altLang="en-US" sz="1400" b="0" i="0" u="none" strike="noStrike">
                          <a:solidFill>
                            <a:srgbClr val="000000"/>
                          </a:solidFill>
                          <a:effectLst/>
                          <a:latin typeface="Arial" panose="020B0604020202020204" pitchFamily="34" charset="0"/>
                        </a:rPr>
                        <a:t>医薬品</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en-US" altLang="ja-JP" sz="1400">
                          <a:latin typeface="+mn-ea"/>
                          <a:ea typeface="+mn-ea"/>
                          <a:cs typeface="Meiryo UI" panose="020B0604030504040204" pitchFamily="50" charset="-128"/>
                        </a:rPr>
                        <a:t>Scope3</a:t>
                      </a:r>
                    </a:p>
                    <a:p>
                      <a:pPr algn="ctr"/>
                      <a:r>
                        <a:rPr kumimoji="1" lang="ja-JP" altLang="en-US" sz="1400">
                          <a:latin typeface="+mn-ea"/>
                          <a:ea typeface="+mn-ea"/>
                          <a:cs typeface="Meiryo UI" panose="020B0604030504040204" pitchFamily="50" charset="-128"/>
                        </a:rPr>
                        <a:t>カテゴリ</a:t>
                      </a:r>
                      <a:r>
                        <a:rPr kumimoji="1" lang="en-US" altLang="ja-JP" sz="1400">
                          <a:latin typeface="+mn-ea"/>
                          <a:ea typeface="+mn-ea"/>
                          <a:cs typeface="Meiryo UI" panose="020B0604030504040204" pitchFamily="50" charset="-128"/>
                        </a:rPr>
                        <a:t>1</a:t>
                      </a:r>
                      <a:endParaRPr kumimoji="1" lang="ja-JP" altLang="en-US" sz="1400">
                        <a:latin typeface="+mn-ea"/>
                        <a:ea typeface="+mn-ea"/>
                        <a:cs typeface="Meiryo UI" panose="020B0604030504040204" pitchFamily="50" charset="-128"/>
                      </a:endParaRPr>
                    </a:p>
                  </a:txBody>
                  <a:tcPr marL="72000" marR="72000" marT="36000"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US" altLang="ja-JP" sz="1400" b="0" i="0" u="none" strike="noStrike">
                          <a:solidFill>
                            <a:srgbClr val="000000"/>
                          </a:solidFill>
                          <a:effectLst/>
                          <a:latin typeface="Arial" panose="020B0604020202020204" pitchFamily="34" charset="0"/>
                        </a:rPr>
                        <a:t>2030</a:t>
                      </a:r>
                      <a:r>
                        <a:rPr lang="ja-JP" altLang="en-US" sz="1400" b="0" i="0" u="none" strike="noStrike">
                          <a:solidFill>
                            <a:srgbClr val="000000"/>
                          </a:solidFill>
                          <a:effectLst/>
                          <a:latin typeface="Arial" panose="020B0604020202020204" pitchFamily="34" charset="0"/>
                        </a:rPr>
                        <a:t>年</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ja-JP" altLang="en-US" sz="1400" b="0" i="0" u="none" strike="noStrike">
                          <a:solidFill>
                            <a:srgbClr val="000000"/>
                          </a:solidFill>
                          <a:effectLst/>
                          <a:latin typeface="Arial" panose="020B0604020202020204" pitchFamily="34" charset="0"/>
                        </a:rPr>
                        <a:t>輸送・配送（上下流）に関する排出量のうち</a:t>
                      </a:r>
                      <a:r>
                        <a:rPr lang="en-US" altLang="ja-JP" sz="1400" b="0" i="0" u="none" strike="noStrike">
                          <a:solidFill>
                            <a:srgbClr val="000000"/>
                          </a:solidFill>
                          <a:effectLst/>
                          <a:latin typeface="Arial" panose="020B0604020202020204" pitchFamily="34" charset="0"/>
                        </a:rPr>
                        <a:t>60</a:t>
                      </a:r>
                      <a:r>
                        <a:rPr lang="ja-JP" altLang="en-US" sz="1400" b="0" i="0" u="none" strike="noStrike">
                          <a:solidFill>
                            <a:srgbClr val="000000"/>
                          </a:solidFill>
                          <a:effectLst/>
                          <a:latin typeface="Arial" panose="020B0604020202020204" pitchFamily="34" charset="0"/>
                        </a:rPr>
                        <a:t>％を占めるサプライヤーに</a:t>
                      </a:r>
                      <a:r>
                        <a:rPr lang="en-US" altLang="ja-JP" sz="1400" b="0" i="0" u="none" strike="noStrike">
                          <a:solidFill>
                            <a:srgbClr val="000000"/>
                          </a:solidFill>
                          <a:effectLst/>
                          <a:latin typeface="Arial" panose="020B0604020202020204" pitchFamily="34" charset="0"/>
                        </a:rPr>
                        <a:t>SBT</a:t>
                      </a:r>
                      <a:r>
                        <a:rPr lang="ja-JP" altLang="en-US" sz="1400" b="0" i="0" u="none" strike="noStrike">
                          <a:solidFill>
                            <a:srgbClr val="000000"/>
                          </a:solidFill>
                          <a:effectLst/>
                          <a:latin typeface="Arial" panose="020B0604020202020204" pitchFamily="34" charset="0"/>
                        </a:rPr>
                        <a:t>を設定させる</a:t>
                      </a:r>
                    </a:p>
                  </a:txBody>
                  <a:tcPr marL="72000" marR="7620" marT="762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13" name="コンテンツ プレースホルダー 2">
            <a:extLst>
              <a:ext uri="{FF2B5EF4-FFF2-40B4-BE49-F238E27FC236}">
                <a16:creationId xmlns:a16="http://schemas.microsoft.com/office/drawing/2014/main" id="{4DF56C48-A560-384B-9580-03F2D0173B2F}"/>
              </a:ext>
            </a:extLst>
          </p:cNvPr>
          <p:cNvSpPr>
            <a:spLocks noGrp="1"/>
          </p:cNvSpPr>
          <p:nvPr>
            <p:ph sz="quarter" idx="12"/>
          </p:nvPr>
        </p:nvSpPr>
        <p:spPr>
          <a:xfrm>
            <a:off x="161925" y="1164185"/>
            <a:ext cx="10368000" cy="1327438"/>
          </a:xfrm>
        </p:spPr>
        <p:txBody>
          <a:bodyPr/>
          <a:lstStyle/>
          <a:p>
            <a:r>
              <a:rPr lang="en-US" altLang="ja-JP"/>
              <a:t>SBT</a:t>
            </a:r>
            <a:r>
              <a:rPr lang="ja-JP" altLang="en-US"/>
              <a:t>認定企業は</a:t>
            </a:r>
            <a:r>
              <a:rPr lang="en-US" altLang="ja-JP"/>
              <a:t>Scope3</a:t>
            </a:r>
            <a:r>
              <a:rPr lang="ja-JP" altLang="en-US"/>
              <a:t>の削減目標も設定する必要があり、中には、その目標としてサプライヤーに</a:t>
            </a:r>
            <a:r>
              <a:rPr lang="en-US" altLang="ja-JP"/>
              <a:t>SBT</a:t>
            </a:r>
            <a:r>
              <a:rPr lang="ja-JP" altLang="en-US"/>
              <a:t>目標を設定させることを掲げる</a:t>
            </a:r>
            <a:r>
              <a:rPr lang="en-US" altLang="ja-JP"/>
              <a:t>SBT</a:t>
            </a:r>
            <a:r>
              <a:rPr lang="ja-JP" altLang="en-US"/>
              <a:t>認定企業も存在する。</a:t>
            </a:r>
            <a:endParaRPr lang="en-US" altLang="ja-JP"/>
          </a:p>
          <a:p>
            <a:r>
              <a:rPr lang="en-US" altLang="ja-JP"/>
              <a:t>SBT</a:t>
            </a:r>
            <a:r>
              <a:rPr lang="ja-JP" altLang="en-US"/>
              <a:t>認定を取得すれば、これらの顧客からの要望に対応できる。</a:t>
            </a:r>
            <a:endParaRPr lang="en-US" altLang="ja-JP"/>
          </a:p>
        </p:txBody>
      </p:sp>
      <p:sp>
        <p:nvSpPr>
          <p:cNvPr id="2" name="テキスト ボックス 1">
            <a:extLst>
              <a:ext uri="{FF2B5EF4-FFF2-40B4-BE49-F238E27FC236}">
                <a16:creationId xmlns:a16="http://schemas.microsoft.com/office/drawing/2014/main" id="{DD510972-8B10-A977-04F6-7482BF11B98F}"/>
              </a:ext>
            </a:extLst>
          </p:cNvPr>
          <p:cNvSpPr txBox="1"/>
          <p:nvPr/>
        </p:nvSpPr>
        <p:spPr>
          <a:xfrm>
            <a:off x="171863" y="2610891"/>
            <a:ext cx="81372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a:ln>
                  <a:noFill/>
                </a:ln>
                <a:solidFill>
                  <a:prstClr val="black"/>
                </a:solidFill>
                <a:effectLst/>
                <a:uLnTx/>
                <a:uFillTx/>
                <a:latin typeface="Meiryo UI"/>
                <a:ea typeface="Meiryo UI"/>
                <a:cs typeface="+mn-cs"/>
              </a:rPr>
              <a:t>Scope3</a:t>
            </a:r>
            <a:r>
              <a:rPr kumimoji="1" lang="ja-JP" altLang="en-US" sz="1600" b="0" i="0" u="none" strike="noStrike" kern="1200" cap="none" spc="0" normalizeH="0" baseline="0" noProof="0">
                <a:ln>
                  <a:noFill/>
                </a:ln>
                <a:solidFill>
                  <a:prstClr val="black"/>
                </a:solidFill>
                <a:effectLst/>
                <a:uLnTx/>
                <a:uFillTx/>
                <a:latin typeface="Meiryo UI"/>
                <a:ea typeface="Meiryo UI"/>
                <a:cs typeface="+mn-cs"/>
              </a:rPr>
              <a:t>の削減目標として、サプライヤーへの</a:t>
            </a:r>
            <a:r>
              <a:rPr kumimoji="1" lang="en-US" altLang="ja-JP" sz="1600" b="0" i="0" u="none" strike="noStrike" kern="1200" cap="none" spc="0" normalizeH="0" baseline="0" noProof="0">
                <a:ln>
                  <a:noFill/>
                </a:ln>
                <a:solidFill>
                  <a:prstClr val="black"/>
                </a:solidFill>
                <a:effectLst/>
                <a:uLnTx/>
                <a:uFillTx/>
                <a:latin typeface="Meiryo UI"/>
                <a:ea typeface="Meiryo UI"/>
                <a:cs typeface="+mn-cs"/>
              </a:rPr>
              <a:t>SBT</a:t>
            </a:r>
            <a:r>
              <a:rPr kumimoji="1" lang="ja-JP" altLang="en-US" sz="1600" b="0" i="0" u="none" strike="noStrike" kern="1200" cap="none" spc="0" normalizeH="0" baseline="0" noProof="0">
                <a:ln>
                  <a:noFill/>
                </a:ln>
                <a:solidFill>
                  <a:prstClr val="black"/>
                </a:solidFill>
                <a:effectLst/>
                <a:uLnTx/>
                <a:uFillTx/>
                <a:latin typeface="Meiryo UI"/>
                <a:ea typeface="Meiryo UI"/>
                <a:cs typeface="+mn-cs"/>
              </a:rPr>
              <a:t>目標設定を掲げる</a:t>
            </a:r>
            <a:r>
              <a:rPr kumimoji="1" lang="en-US" altLang="ja-JP" sz="1600" b="0" i="0" u="none" strike="noStrike" kern="1200" cap="none" spc="0" normalizeH="0" baseline="0" noProof="0">
                <a:ln>
                  <a:noFill/>
                </a:ln>
                <a:solidFill>
                  <a:prstClr val="black"/>
                </a:solidFill>
                <a:effectLst/>
                <a:uLnTx/>
                <a:uFillTx/>
                <a:latin typeface="Meiryo UI"/>
                <a:ea typeface="Meiryo UI"/>
                <a:cs typeface="+mn-cs"/>
              </a:rPr>
              <a:t>SBT</a:t>
            </a:r>
            <a:r>
              <a:rPr kumimoji="1" lang="ja-JP" altLang="en-US" sz="1600" b="0" i="0" u="none" strike="noStrike" kern="1200" cap="none" spc="0" normalizeH="0" baseline="0" noProof="0">
                <a:ln>
                  <a:noFill/>
                </a:ln>
                <a:solidFill>
                  <a:prstClr val="black"/>
                </a:solidFill>
                <a:effectLst/>
                <a:uLnTx/>
                <a:uFillTx/>
                <a:latin typeface="Meiryo UI"/>
                <a:ea typeface="Meiryo UI"/>
                <a:cs typeface="+mn-cs"/>
              </a:rPr>
              <a:t>認定企業一覧（</a:t>
            </a:r>
            <a:r>
              <a:rPr kumimoji="1" lang="en-US" altLang="ja-JP" sz="1600" b="0" i="0" u="none" strike="noStrike" kern="1200" cap="none" spc="0" normalizeH="0" baseline="0" noProof="0">
                <a:ln>
                  <a:noFill/>
                </a:ln>
                <a:solidFill>
                  <a:prstClr val="black"/>
                </a:solidFill>
                <a:effectLst/>
                <a:uLnTx/>
                <a:uFillTx/>
                <a:latin typeface="Meiryo UI"/>
                <a:ea typeface="Meiryo UI"/>
                <a:cs typeface="+mn-cs"/>
              </a:rPr>
              <a:t>6/6</a:t>
            </a:r>
            <a:r>
              <a:rPr kumimoji="1" lang="ja-JP" altLang="en-US" sz="1600" b="0" i="0" u="none" strike="noStrike" kern="1200" cap="none" spc="0" normalizeH="0" baseline="0" noProof="0">
                <a:ln>
                  <a:noFill/>
                </a:ln>
                <a:solidFill>
                  <a:prstClr val="black"/>
                </a:solidFill>
                <a:effectLst/>
                <a:uLnTx/>
                <a:uFillTx/>
                <a:latin typeface="Meiryo UI"/>
                <a:ea typeface="Meiryo UI"/>
                <a:cs typeface="+mn-cs"/>
              </a:rPr>
              <a:t>）</a:t>
            </a:r>
          </a:p>
        </p:txBody>
      </p:sp>
      <p:sp>
        <p:nvSpPr>
          <p:cNvPr id="5" name="テキスト ボックス 4">
            <a:extLst>
              <a:ext uri="{FF2B5EF4-FFF2-40B4-BE49-F238E27FC236}">
                <a16:creationId xmlns:a16="http://schemas.microsoft.com/office/drawing/2014/main" id="{64DDD397-2261-6B50-60A9-9DBEF0E7944A}"/>
              </a:ext>
            </a:extLst>
          </p:cNvPr>
          <p:cNvSpPr txBox="1">
            <a:spLocks noChangeArrowheads="1"/>
          </p:cNvSpPr>
          <p:nvPr/>
        </p:nvSpPr>
        <p:spPr bwMode="auto">
          <a:xfrm>
            <a:off x="171863" y="7091421"/>
            <a:ext cx="9269505" cy="458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marR="0" lvl="0" indent="0" algn="l" defTabSz="844083" rtl="0" eaLnBrk="1" fontAlgn="base" latinLnBrk="0" hangingPunct="1">
              <a:lnSpc>
                <a:spcPct val="120000"/>
              </a:lnSpc>
              <a:spcBef>
                <a:spcPct val="0"/>
              </a:spcBef>
              <a:spcAft>
                <a:spcPct val="7000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Meiryo UI"/>
                <a:ea typeface="Meiryo UI"/>
                <a:cs typeface="Meiryo UI" pitchFamily="50" charset="-128"/>
              </a:rPr>
              <a:t>※ SBTi</a:t>
            </a:r>
            <a:r>
              <a:rPr kumimoji="1" lang="ja-JP" altLang="en-US" sz="1000" b="0" i="0" u="none" strike="noStrike" kern="1200" cap="none" spc="0" normalizeH="0" baseline="0" noProof="0" dirty="0">
                <a:ln>
                  <a:noFill/>
                </a:ln>
                <a:solidFill>
                  <a:srgbClr val="000000"/>
                </a:solidFill>
                <a:effectLst/>
                <a:uLnTx/>
                <a:uFillTx/>
                <a:latin typeface="Meiryo UI"/>
                <a:ea typeface="Meiryo UI"/>
                <a:cs typeface="Meiryo UI" pitchFamily="50" charset="-128"/>
              </a:rPr>
              <a:t>設定のセクター</a:t>
            </a:r>
            <a:br>
              <a:rPr kumimoji="1" lang="en-US" altLang="ja-JP" sz="1000" b="0" i="0" u="none" strike="noStrike" kern="1200" cap="none" spc="0" normalizeH="0" baseline="0" noProof="0" dirty="0">
                <a:ln>
                  <a:noFill/>
                </a:ln>
                <a:solidFill>
                  <a:srgbClr val="000000"/>
                </a:solidFill>
                <a:effectLst/>
                <a:uLnTx/>
                <a:uFillTx/>
                <a:latin typeface="Meiryo UI"/>
                <a:ea typeface="Meiryo UI"/>
                <a:cs typeface="Meiryo UI" pitchFamily="50" charset="-128"/>
              </a:rPr>
            </a:br>
            <a:r>
              <a:rPr kumimoji="1" lang="en-US" altLang="ja-JP" sz="1000" b="0" i="0" u="none" strike="noStrike" kern="1200" cap="none" spc="0" normalizeH="0" baseline="0" noProof="0" dirty="0">
                <a:ln>
                  <a:noFill/>
                </a:ln>
                <a:solidFill>
                  <a:srgbClr val="000000"/>
                </a:solidFill>
                <a:effectLst/>
                <a:uLnTx/>
                <a:uFillTx/>
                <a:latin typeface="Meiryo UI"/>
                <a:ea typeface="Meiryo UI"/>
                <a:cs typeface="Meiryo UI" pitchFamily="50" charset="-128"/>
              </a:rPr>
              <a:t>[</a:t>
            </a:r>
            <a:r>
              <a:rPr kumimoji="1" lang="ja-JP" altLang="en-US" sz="1000" b="0" i="0" u="none" strike="noStrike" kern="1200" cap="none" spc="0" normalizeH="0" baseline="0" noProof="0" dirty="0">
                <a:ln>
                  <a:noFill/>
                </a:ln>
                <a:solidFill>
                  <a:srgbClr val="000000"/>
                </a:solidFill>
                <a:effectLst/>
                <a:uLnTx/>
                <a:uFillTx/>
                <a:latin typeface="Meiryo UI"/>
                <a:ea typeface="Meiryo UI"/>
                <a:cs typeface="Meiryo UI" pitchFamily="50" charset="-128"/>
              </a:rPr>
              <a:t>出所</a:t>
            </a:r>
            <a:r>
              <a:rPr kumimoji="1" lang="en-US" altLang="ja-JP" sz="1000" b="0" i="0" u="none" strike="noStrike" kern="1200" cap="none" spc="0" normalizeH="0" baseline="0" noProof="0" dirty="0">
                <a:ln>
                  <a:noFill/>
                </a:ln>
                <a:solidFill>
                  <a:srgbClr val="000000"/>
                </a:solidFill>
                <a:effectLst/>
                <a:uLnTx/>
                <a:uFillTx/>
                <a:latin typeface="Meiryo UI"/>
                <a:ea typeface="Meiryo UI"/>
                <a:cs typeface="Meiryo UI" pitchFamily="50" charset="-128"/>
              </a:rPr>
              <a:t>] Science Based Targets</a:t>
            </a:r>
            <a:r>
              <a:rPr kumimoji="1" lang="ja-JP" altLang="en-US" sz="1000" b="0" i="0" u="none" strike="noStrike" kern="1200" cap="none" spc="0" normalizeH="0" baseline="0" noProof="0" dirty="0">
                <a:ln>
                  <a:noFill/>
                </a:ln>
                <a:solidFill>
                  <a:srgbClr val="000000"/>
                </a:solidFill>
                <a:effectLst/>
                <a:uLnTx/>
                <a:uFillTx/>
                <a:latin typeface="Meiryo UI"/>
                <a:ea typeface="Meiryo UI"/>
                <a:cs typeface="Meiryo UI" pitchFamily="50" charset="-128"/>
              </a:rPr>
              <a:t>ホームページ　</a:t>
            </a:r>
            <a:r>
              <a:rPr kumimoji="1" lang="en-US" altLang="ja-JP" sz="1000" b="0" i="0" u="none" strike="noStrike" kern="1200" cap="none" spc="0" normalizeH="0" baseline="0" noProof="0" dirty="0">
                <a:ln>
                  <a:noFill/>
                </a:ln>
                <a:solidFill>
                  <a:srgbClr val="000000"/>
                </a:solidFill>
                <a:effectLst/>
                <a:uLnTx/>
                <a:uFillTx/>
                <a:latin typeface="Meiryo UI"/>
                <a:ea typeface="Meiryo UI"/>
                <a:cs typeface="Meiryo UI" pitchFamily="50" charset="-128"/>
              </a:rPr>
              <a:t>Companies</a:t>
            </a:r>
            <a:r>
              <a:rPr kumimoji="1" lang="ja-JP" altLang="en-US" sz="1000" b="0" i="0" u="none" strike="noStrike" kern="1200" cap="none" spc="0" normalizeH="0" baseline="0" noProof="0" dirty="0">
                <a:ln>
                  <a:noFill/>
                </a:ln>
                <a:solidFill>
                  <a:srgbClr val="000000"/>
                </a:solidFill>
                <a:effectLst/>
                <a:uLnTx/>
                <a:uFillTx/>
                <a:latin typeface="Meiryo UI"/>
                <a:ea typeface="Meiryo UI"/>
                <a:cs typeface="Meiryo UI" pitchFamily="50" charset="-128"/>
              </a:rPr>
              <a:t> </a:t>
            </a:r>
            <a:r>
              <a:rPr kumimoji="1" lang="en-US" altLang="ja-JP" sz="1000" b="0" i="0" u="none" strike="noStrike" kern="1200" cap="none" spc="0" normalizeH="0" baseline="0" noProof="0" dirty="0">
                <a:ln>
                  <a:noFill/>
                </a:ln>
                <a:solidFill>
                  <a:srgbClr val="000000"/>
                </a:solidFill>
                <a:effectLst/>
                <a:uLnTx/>
                <a:uFillTx/>
                <a:latin typeface="Meiryo UI"/>
                <a:ea typeface="Meiryo UI"/>
                <a:cs typeface="Meiryo UI" pitchFamily="50" charset="-128"/>
              </a:rPr>
              <a:t>Take</a:t>
            </a:r>
            <a:r>
              <a:rPr kumimoji="1" lang="ja-JP" altLang="en-US" sz="1000" b="0" i="0" u="none" strike="noStrike" kern="1200" cap="none" spc="0" normalizeH="0" baseline="0" noProof="0" dirty="0">
                <a:ln>
                  <a:noFill/>
                </a:ln>
                <a:solidFill>
                  <a:srgbClr val="000000"/>
                </a:solidFill>
                <a:effectLst/>
                <a:uLnTx/>
                <a:uFillTx/>
                <a:latin typeface="Meiryo UI"/>
                <a:ea typeface="Meiryo UI"/>
                <a:cs typeface="Meiryo UI" pitchFamily="50" charset="-128"/>
              </a:rPr>
              <a:t> </a:t>
            </a:r>
            <a:r>
              <a:rPr kumimoji="1" lang="en-US" altLang="ja-JP" sz="1000" b="0" i="0" u="none" strike="noStrike" kern="1200" cap="none" spc="0" normalizeH="0" baseline="0" noProof="0" dirty="0">
                <a:ln>
                  <a:noFill/>
                </a:ln>
                <a:solidFill>
                  <a:srgbClr val="000000"/>
                </a:solidFill>
                <a:effectLst/>
                <a:uLnTx/>
                <a:uFillTx/>
                <a:latin typeface="Meiryo UI"/>
                <a:ea typeface="Meiryo UI"/>
                <a:cs typeface="Meiryo UI" pitchFamily="50" charset="-128"/>
              </a:rPr>
              <a:t>Action</a:t>
            </a:r>
            <a:r>
              <a:rPr kumimoji="1" lang="ja-JP" altLang="en-US" sz="1000" b="0" i="0" u="none" strike="noStrike" kern="1200" cap="none" spc="0" normalizeH="0" baseline="0" noProof="0" dirty="0">
                <a:ln>
                  <a:noFill/>
                </a:ln>
                <a:solidFill>
                  <a:srgbClr val="000000"/>
                </a:solidFill>
                <a:effectLst/>
                <a:uLnTx/>
                <a:uFillTx/>
                <a:latin typeface="Meiryo UI"/>
                <a:ea typeface="Meiryo UI"/>
                <a:cs typeface="Meiryo UI" pitchFamily="50" charset="-128"/>
              </a:rPr>
              <a:t>　（</a:t>
            </a:r>
            <a:r>
              <a:rPr kumimoji="1" lang="en-US" altLang="ja-JP" sz="1000" b="0" i="0" u="none" strike="noStrike" kern="1200" cap="none" spc="0" normalizeH="0" baseline="0" noProof="0" dirty="0">
                <a:ln>
                  <a:noFill/>
                </a:ln>
                <a:solidFill>
                  <a:srgbClr val="000000"/>
                </a:solidFill>
                <a:effectLst/>
                <a:uLnTx/>
                <a:uFillTx/>
                <a:latin typeface="Meiryo UI"/>
                <a:ea typeface="Meiryo UI"/>
                <a:cs typeface="Meiryo UI" pitchFamily="50" charset="-128"/>
              </a:rPr>
              <a:t>http://sciencebasedtargets.org/companies-taking-action/</a:t>
            </a:r>
            <a:r>
              <a:rPr kumimoji="1" lang="ja-JP" altLang="en-US" sz="1000" b="0" i="0" u="none" strike="noStrike" kern="1200" cap="none" spc="0" normalizeH="0" baseline="0" noProof="0" dirty="0">
                <a:ln>
                  <a:noFill/>
                </a:ln>
                <a:solidFill>
                  <a:srgbClr val="000000"/>
                </a:solidFill>
                <a:effectLst/>
                <a:uLnTx/>
                <a:uFillTx/>
                <a:latin typeface="Meiryo UI"/>
                <a:ea typeface="Meiryo UI"/>
                <a:cs typeface="Meiryo UI" pitchFamily="50" charset="-128"/>
              </a:rPr>
              <a:t>）より作成</a:t>
            </a:r>
          </a:p>
        </p:txBody>
      </p:sp>
    </p:spTree>
    <p:extLst>
      <p:ext uri="{BB962C8B-B14F-4D97-AF65-F5344CB8AC3E}">
        <p14:creationId xmlns:p14="http://schemas.microsoft.com/office/powerpoint/2010/main" val="3141284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EFA0E9B-9F04-4296-A40B-CF80463D00D0}"/>
              </a:ext>
            </a:extLst>
          </p:cNvPr>
          <p:cNvSpPr>
            <a:spLocks noGrp="1"/>
          </p:cNvSpPr>
          <p:nvPr>
            <p:ph type="title"/>
          </p:nvPr>
        </p:nvSpPr>
        <p:spPr/>
        <p:txBody>
          <a:bodyPr>
            <a:normAutofit/>
          </a:bodyPr>
          <a:lstStyle/>
          <a:p>
            <a:r>
              <a:rPr lang="ja-JP" altLang="en-US" sz="4800"/>
              <a:t>第１部 </a:t>
            </a:r>
            <a:r>
              <a:rPr lang="en-US" altLang="ja-JP" sz="4800"/>
              <a:t>SBT</a:t>
            </a:r>
            <a:r>
              <a:rPr lang="ja-JP" altLang="en-US" sz="4800"/>
              <a:t>の概要</a:t>
            </a:r>
          </a:p>
        </p:txBody>
      </p:sp>
    </p:spTree>
    <p:extLst>
      <p:ext uri="{BB962C8B-B14F-4D97-AF65-F5344CB8AC3E}">
        <p14:creationId xmlns:p14="http://schemas.microsoft.com/office/powerpoint/2010/main" val="22777636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sz="2300"/>
              <a:t>顧客対応のために</a:t>
            </a:r>
            <a:r>
              <a:rPr kumimoji="1" lang="en-US" altLang="ja-JP" sz="2300"/>
              <a:t>SBT</a:t>
            </a:r>
            <a:r>
              <a:rPr kumimoji="1" lang="ja-JP" altLang="en-US" sz="2300"/>
              <a:t>設定を行った事例</a:t>
            </a:r>
          </a:p>
        </p:txBody>
      </p:sp>
      <p:sp>
        <p:nvSpPr>
          <p:cNvPr id="4" name="コンテンツ プレースホルダー 3"/>
          <p:cNvSpPr>
            <a:spLocks noGrp="1"/>
          </p:cNvSpPr>
          <p:nvPr>
            <p:ph sz="quarter" idx="11"/>
          </p:nvPr>
        </p:nvSpPr>
        <p:spPr/>
        <p:txBody>
          <a:bodyPr/>
          <a:lstStyle/>
          <a:p>
            <a:r>
              <a:rPr lang="en-US" altLang="ja-JP"/>
              <a:t>SBT</a:t>
            </a:r>
            <a:r>
              <a:rPr kumimoji="1" lang="ja-JP" altLang="en-US"/>
              <a:t>に取り組むメリット</a:t>
            </a:r>
            <a:r>
              <a:rPr lang="ja-JP" altLang="en-US"/>
              <a:t>②</a:t>
            </a:r>
            <a:r>
              <a:rPr kumimoji="1" lang="ja-JP" altLang="en-US"/>
              <a:t>対顧客</a:t>
            </a:r>
          </a:p>
        </p:txBody>
      </p:sp>
      <p:sp>
        <p:nvSpPr>
          <p:cNvPr id="8" name="コンテンツ プレースホルダー 4"/>
          <p:cNvSpPr>
            <a:spLocks noGrp="1"/>
          </p:cNvSpPr>
          <p:nvPr>
            <p:ph sz="quarter" idx="12"/>
          </p:nvPr>
        </p:nvSpPr>
        <p:spPr>
          <a:xfrm>
            <a:off x="161925" y="1110920"/>
            <a:ext cx="10367963" cy="942717"/>
          </a:xfrm>
        </p:spPr>
        <p:txBody>
          <a:bodyPr/>
          <a:lstStyle/>
          <a:p>
            <a:pPr marL="273050" indent="-273050"/>
            <a:r>
              <a:rPr lang="ja-JP" altLang="en-US"/>
              <a:t>顧客が野心的な目標設定をしている場合に、サプライヤーに対しても削減を求める場合がある。</a:t>
            </a:r>
            <a:r>
              <a:rPr lang="en-US" altLang="ja-JP"/>
              <a:t>SBT</a:t>
            </a:r>
            <a:r>
              <a:rPr lang="ja-JP" altLang="en-US"/>
              <a:t>の認定を取得していることで顧客の要望に応えられる</a:t>
            </a:r>
            <a:endParaRPr lang="en-US" altLang="ja-JP"/>
          </a:p>
        </p:txBody>
      </p:sp>
      <p:sp>
        <p:nvSpPr>
          <p:cNvPr id="9" name="テキスト ボックス 8"/>
          <p:cNvSpPr txBox="1"/>
          <p:nvPr/>
        </p:nvSpPr>
        <p:spPr>
          <a:xfrm>
            <a:off x="593725" y="3428965"/>
            <a:ext cx="9454947" cy="1631216"/>
          </a:xfrm>
          <a:prstGeom prst="rect">
            <a:avLst/>
          </a:prstGeom>
          <a:noFill/>
          <a:ln>
            <a:solidFill>
              <a:sysClr val="windowText" lastClr="000000"/>
            </a:solidFill>
          </a:ln>
        </p:spPr>
        <p:txBody>
          <a:bodyPr wrap="square" rtlCol="0">
            <a:spAutoFit/>
          </a:bodyPr>
          <a:lstStyle/>
          <a:p>
            <a:r>
              <a:rPr lang="ja-JP" altLang="en-US" sz="2000">
                <a:latin typeface="Meiryo UI" panose="020B0604030504040204" pitchFamily="50" charset="-128"/>
                <a:ea typeface="Meiryo UI" panose="020B0604030504040204" pitchFamily="50" charset="-128"/>
                <a:cs typeface="Meiryo UI" panose="020B0604030504040204" pitchFamily="50" charset="-128"/>
              </a:rPr>
              <a:t>　</a:t>
            </a:r>
            <a:r>
              <a:rPr lang="ja-JP" altLang="ja-JP" sz="2000">
                <a:latin typeface="Meiryo UI" panose="020B0604030504040204" pitchFamily="50" charset="-128"/>
                <a:ea typeface="Meiryo UI" panose="020B0604030504040204" pitchFamily="50" charset="-128"/>
                <a:cs typeface="Meiryo UI" panose="020B0604030504040204" pitchFamily="50" charset="-128"/>
              </a:rPr>
              <a:t>「</a:t>
            </a:r>
            <a:r>
              <a:rPr lang="en-US" altLang="ja-JP" sz="2000">
                <a:latin typeface="Meiryo UI" panose="020B0604030504040204" pitchFamily="50" charset="-128"/>
                <a:ea typeface="Meiryo UI" panose="020B0604030504040204" pitchFamily="50" charset="-128"/>
                <a:cs typeface="Meiryo UI" panose="020B0604030504040204" pitchFamily="50" charset="-128"/>
              </a:rPr>
              <a:t>SBT</a:t>
            </a:r>
            <a:r>
              <a:rPr lang="ja-JP" altLang="en-US" sz="2000">
                <a:latin typeface="Meiryo UI" panose="020B0604030504040204" pitchFamily="50" charset="-128"/>
                <a:ea typeface="Meiryo UI" panose="020B0604030504040204" pitchFamily="50" charset="-128"/>
                <a:cs typeface="Meiryo UI" panose="020B0604030504040204" pitchFamily="50" charset="-128"/>
              </a:rPr>
              <a:t>の設定は、</a:t>
            </a:r>
            <a:r>
              <a:rPr lang="ja-JP" altLang="en-US" sz="2000" b="1" u="sng">
                <a:latin typeface="Meiryo UI" panose="020B0604030504040204" pitchFamily="50" charset="-128"/>
                <a:ea typeface="Meiryo UI" panose="020B0604030504040204" pitchFamily="50" charset="-128"/>
                <a:cs typeface="Meiryo UI" panose="020B0604030504040204" pitchFamily="50" charset="-128"/>
              </a:rPr>
              <a:t>自らのフットプリントについて考えている我々の顧客全員のニーズに直接答えました</a:t>
            </a:r>
            <a:r>
              <a:rPr lang="ja-JP" altLang="en-US" sz="2000">
                <a:latin typeface="Meiryo UI" panose="020B0604030504040204" pitchFamily="50" charset="-128"/>
                <a:ea typeface="Meiryo UI" panose="020B0604030504040204" pitchFamily="50" charset="-128"/>
                <a:cs typeface="Meiryo UI" panose="020B0604030504040204" pitchFamily="50" charset="-128"/>
              </a:rPr>
              <a:t>。これは、我々が、短期的及び中期的、長期的にリスクについて考えていることを知る必要のある投資家にとっても大事なことです。高い目標を掲げることは、私たちが今後とも引き続き信頼にたる、</a:t>
            </a:r>
            <a:r>
              <a:rPr lang="ja-JP" altLang="en-US" sz="2000" b="1" u="sng">
                <a:latin typeface="Meiryo UI" panose="020B0604030504040204" pitchFamily="50" charset="-128"/>
                <a:ea typeface="Meiryo UI" panose="020B0604030504040204" pitchFamily="50" charset="-128"/>
                <a:cs typeface="Meiryo UI" panose="020B0604030504040204" pitchFamily="50" charset="-128"/>
              </a:rPr>
              <a:t>持続可能で安全なサプライヤーであり続けると示す</a:t>
            </a:r>
            <a:r>
              <a:rPr lang="ja-JP" altLang="en-US" sz="2000">
                <a:latin typeface="Meiryo UI" panose="020B0604030504040204" pitchFamily="50" charset="-128"/>
                <a:ea typeface="Meiryo UI" panose="020B0604030504040204" pitchFamily="50" charset="-128"/>
                <a:cs typeface="Meiryo UI" panose="020B0604030504040204" pitchFamily="50" charset="-128"/>
              </a:rPr>
              <a:t>ために重要です</a:t>
            </a:r>
            <a:r>
              <a:rPr lang="ja-JP" altLang="ja-JP" sz="2000">
                <a:latin typeface="Meiryo UI" panose="020B0604030504040204" pitchFamily="50" charset="-128"/>
                <a:ea typeface="Meiryo UI" panose="020B0604030504040204" pitchFamily="50" charset="-128"/>
                <a:cs typeface="Meiryo UI" panose="020B0604030504040204" pitchFamily="50" charset="-128"/>
              </a:rPr>
              <a:t>」（</a:t>
            </a:r>
            <a:r>
              <a:rPr lang="en-US" altLang="ja-JP" sz="2000">
                <a:latin typeface="Meiryo UI" panose="020B0604030504040204" pitchFamily="50" charset="-128"/>
                <a:ea typeface="Meiryo UI" panose="020B0604030504040204" pitchFamily="50" charset="-128"/>
                <a:cs typeface="Meiryo UI" panose="020B0604030504040204" pitchFamily="50" charset="-128"/>
              </a:rPr>
              <a:t>NRG</a:t>
            </a:r>
            <a:r>
              <a:rPr lang="ja-JP" altLang="en-US" sz="2000">
                <a:latin typeface="Meiryo UI" panose="020B0604030504040204" pitchFamily="50" charset="-128"/>
                <a:ea typeface="Meiryo UI" panose="020B0604030504040204" pitchFamily="50" charset="-128"/>
                <a:cs typeface="Meiryo UI" panose="020B0604030504040204" pitchFamily="50" charset="-128"/>
              </a:rPr>
              <a:t> サステナビリティ部門長、ローレル・ピーコック氏</a:t>
            </a:r>
            <a:r>
              <a:rPr lang="ja-JP" altLang="ja-JP" sz="200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1"/>
          <p:cNvSpPr txBox="1">
            <a:spLocks noChangeArrowheads="1"/>
          </p:cNvSpPr>
          <p:nvPr/>
        </p:nvSpPr>
        <p:spPr bwMode="auto">
          <a:xfrm>
            <a:off x="161925" y="6960718"/>
            <a:ext cx="9974297" cy="440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361950" indent="-361950" defTabSz="844083" eaLnBrk="1" fontAlgn="base" hangingPunct="1">
              <a:lnSpc>
                <a:spcPct val="120000"/>
              </a:lnSpc>
              <a:spcBef>
                <a:spcPct val="0"/>
              </a:spcBef>
              <a:spcAft>
                <a:spcPct val="70000"/>
              </a:spcAft>
              <a:defRPr/>
            </a:pPr>
            <a:r>
              <a:rPr lang="en-US" altLang="ja-JP" sz="1000" dirty="0">
                <a:solidFill>
                  <a:srgbClr val="000000"/>
                </a:solidFill>
                <a:latin typeface="Meiryo UI"/>
                <a:ea typeface="Meiryo UI"/>
                <a:cs typeface="Meiryo UI" pitchFamily="50" charset="-128"/>
              </a:rPr>
              <a:t>[</a:t>
            </a:r>
            <a:r>
              <a:rPr lang="ja-JP" altLang="en-US" sz="1000" dirty="0">
                <a:solidFill>
                  <a:srgbClr val="000000"/>
                </a:solidFill>
                <a:latin typeface="Meiryo UI"/>
                <a:ea typeface="Meiryo UI"/>
                <a:cs typeface="Meiryo UI" pitchFamily="50" charset="-128"/>
              </a:rPr>
              <a:t>出所</a:t>
            </a:r>
            <a:r>
              <a:rPr lang="en-US" altLang="ja-JP" sz="1000" dirty="0">
                <a:solidFill>
                  <a:srgbClr val="000000"/>
                </a:solidFill>
                <a:latin typeface="Meiryo UI"/>
                <a:ea typeface="Meiryo UI"/>
                <a:cs typeface="Meiryo UI" pitchFamily="50" charset="-128"/>
              </a:rPr>
              <a:t>] Science Based Targets</a:t>
            </a:r>
            <a:r>
              <a:rPr lang="ja-JP" altLang="en-US" sz="1000" dirty="0">
                <a:solidFill>
                  <a:srgbClr val="000000"/>
                </a:solidFill>
                <a:latin typeface="Meiryo UI"/>
                <a:ea typeface="Meiryo UI"/>
                <a:cs typeface="Meiryo UI" pitchFamily="50" charset="-128"/>
              </a:rPr>
              <a:t>ホームページ　</a:t>
            </a:r>
            <a:r>
              <a:rPr lang="en-US" altLang="ja-JP" sz="1000" dirty="0">
                <a:solidFill>
                  <a:srgbClr val="000000"/>
                </a:solidFill>
                <a:latin typeface="Meiryo UI"/>
                <a:ea typeface="Meiryo UI"/>
                <a:cs typeface="Meiryo UI" pitchFamily="50" charset="-128"/>
              </a:rPr>
              <a:t>Science-based Target Setting Manual Version 4.1 (https://sciencebasedtargets.org/wp-content/uploads/2017/04/SBTi-manual.pdf)</a:t>
            </a:r>
            <a:r>
              <a:rPr lang="ja-JP" altLang="en-US" sz="1000" dirty="0">
                <a:solidFill>
                  <a:srgbClr val="000000"/>
                </a:solidFill>
                <a:latin typeface="Meiryo UI"/>
                <a:ea typeface="Meiryo UI"/>
                <a:cs typeface="Meiryo UI" pitchFamily="50" charset="-128"/>
              </a:rPr>
              <a:t>より作成</a:t>
            </a:r>
          </a:p>
        </p:txBody>
      </p:sp>
      <p:sp>
        <p:nvSpPr>
          <p:cNvPr id="14" name="正方形/長方形 13"/>
          <p:cNvSpPr/>
          <p:nvPr/>
        </p:nvSpPr>
        <p:spPr bwMode="auto">
          <a:xfrm>
            <a:off x="593725" y="2467791"/>
            <a:ext cx="9454948" cy="864096"/>
          </a:xfrm>
          <a:prstGeom prst="rect">
            <a:avLst/>
          </a:prstGeom>
          <a:no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342900" marR="0" indent="-342900" defTabSz="914400" rtl="0" eaLnBrk="1" fontAlgn="base" latinLnBrk="0" hangingPunct="1">
              <a:lnSpc>
                <a:spcPct val="100000"/>
              </a:lnSpc>
              <a:spcBef>
                <a:spcPct val="0"/>
              </a:spcBef>
              <a:spcAft>
                <a:spcPct val="0"/>
              </a:spcAft>
              <a:buClrTx/>
              <a:buSzTx/>
              <a:buFont typeface="Wingdings" panose="05000000000000000000" pitchFamily="2" charset="2"/>
              <a:buChar char="l"/>
              <a:tabLst/>
            </a:pPr>
            <a:r>
              <a:rPr kumimoji="1" lang="en-US" altLang="ja-JP" sz="2600" b="0" i="0" u="none" strike="noStrike" cap="none" normalizeH="0" baseline="0">
                <a:ln>
                  <a:noFill/>
                </a:ln>
                <a:solidFill>
                  <a:schemeClr val="tx1"/>
                </a:solidFill>
                <a:effectLst/>
                <a:latin typeface="+mn-ea"/>
                <a:ea typeface="+mn-ea"/>
              </a:rPr>
              <a:t>SBT</a:t>
            </a:r>
            <a:r>
              <a:rPr kumimoji="1" lang="ja-JP" altLang="en-US" sz="2600" b="0" i="0" u="none" strike="noStrike" cap="none" normalizeH="0" baseline="0">
                <a:ln>
                  <a:noFill/>
                </a:ln>
                <a:solidFill>
                  <a:schemeClr val="tx1"/>
                </a:solidFill>
                <a:effectLst/>
                <a:latin typeface="+mn-ea"/>
                <a:ea typeface="+mn-ea"/>
              </a:rPr>
              <a:t>認定を取得した企業の声</a:t>
            </a:r>
            <a:endParaRPr kumimoji="1" lang="en-US" altLang="ja-JP" sz="2600" b="0" i="0" u="none" strike="noStrike" cap="none" normalizeH="0" baseline="0">
              <a:ln>
                <a:noFill/>
              </a:ln>
              <a:solidFill>
                <a:schemeClr val="tx1"/>
              </a:solidFill>
              <a:effectLst/>
              <a:latin typeface="+mn-ea"/>
              <a:ea typeface="+mn-ea"/>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a:ln>
                  <a:noFill/>
                </a:ln>
                <a:solidFill>
                  <a:schemeClr val="tx1"/>
                </a:solidFill>
                <a:effectLst/>
                <a:latin typeface="+mn-ea"/>
                <a:ea typeface="+mn-ea"/>
              </a:rPr>
              <a:t>＜</a:t>
            </a:r>
            <a:r>
              <a:rPr kumimoji="1" lang="en-US" altLang="ja-JP" sz="2400" b="0" i="0" u="none" strike="noStrike" cap="none" normalizeH="0" baseline="0">
                <a:ln>
                  <a:noFill/>
                </a:ln>
                <a:solidFill>
                  <a:schemeClr val="tx1"/>
                </a:solidFill>
                <a:effectLst/>
                <a:latin typeface="+mn-ea"/>
                <a:ea typeface="+mn-ea"/>
              </a:rPr>
              <a:t>NRG</a:t>
            </a:r>
            <a:r>
              <a:rPr kumimoji="1" lang="ja-JP" altLang="en-US" sz="2400" b="0" i="0" u="none" strike="noStrike" cap="none" normalizeH="0" baseline="0">
                <a:ln>
                  <a:noFill/>
                </a:ln>
                <a:solidFill>
                  <a:schemeClr val="tx1"/>
                </a:solidFill>
                <a:effectLst/>
                <a:latin typeface="+mn-ea"/>
                <a:ea typeface="+mn-ea"/>
              </a:rPr>
              <a:t>エネルギーの場合＞</a:t>
            </a:r>
          </a:p>
        </p:txBody>
      </p:sp>
    </p:spTree>
    <p:extLst>
      <p:ext uri="{BB962C8B-B14F-4D97-AF65-F5344CB8AC3E}">
        <p14:creationId xmlns:p14="http://schemas.microsoft.com/office/powerpoint/2010/main" val="38615358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sz="2300"/>
              <a:t>企業事例　－</a:t>
            </a:r>
            <a:r>
              <a:rPr kumimoji="1" lang="en-US" altLang="ja-JP" sz="2300"/>
              <a:t>DELL</a:t>
            </a:r>
            <a:r>
              <a:rPr lang="ja-JP" altLang="en-US" sz="2300"/>
              <a:t>－</a:t>
            </a:r>
            <a:endParaRPr kumimoji="1" lang="ja-JP" altLang="en-US" sz="2300"/>
          </a:p>
        </p:txBody>
      </p:sp>
      <p:sp>
        <p:nvSpPr>
          <p:cNvPr id="4" name="コンテンツ プレースホルダー 3"/>
          <p:cNvSpPr>
            <a:spLocks noGrp="1"/>
          </p:cNvSpPr>
          <p:nvPr>
            <p:ph sz="quarter" idx="11"/>
          </p:nvPr>
        </p:nvSpPr>
        <p:spPr/>
        <p:txBody>
          <a:bodyPr/>
          <a:lstStyle/>
          <a:p>
            <a:r>
              <a:rPr lang="en-US" altLang="ja-JP"/>
              <a:t>SBT</a:t>
            </a:r>
            <a:r>
              <a:rPr kumimoji="1" lang="ja-JP" altLang="en-US"/>
              <a:t>に取り組むメリット</a:t>
            </a:r>
            <a:r>
              <a:rPr lang="ja-JP" altLang="en-US"/>
              <a:t>②</a:t>
            </a:r>
            <a:r>
              <a:rPr kumimoji="1" lang="ja-JP" altLang="en-US"/>
              <a:t>対顧客</a:t>
            </a:r>
          </a:p>
        </p:txBody>
      </p:sp>
      <p:graphicFrame>
        <p:nvGraphicFramePr>
          <p:cNvPr id="15" name="表 14"/>
          <p:cNvGraphicFramePr>
            <a:graphicFrameLocks noGrp="1"/>
          </p:cNvGraphicFramePr>
          <p:nvPr>
            <p:extLst>
              <p:ext uri="{D42A27DB-BD31-4B8C-83A1-F6EECF244321}">
                <p14:modId xmlns:p14="http://schemas.microsoft.com/office/powerpoint/2010/main" val="2577357837"/>
              </p:ext>
            </p:extLst>
          </p:nvPr>
        </p:nvGraphicFramePr>
        <p:xfrm>
          <a:off x="495258" y="1369300"/>
          <a:ext cx="9660365" cy="2535942"/>
        </p:xfrm>
        <a:graphic>
          <a:graphicData uri="http://schemas.openxmlformats.org/drawingml/2006/table">
            <a:tbl>
              <a:tblPr firstRow="1" bandRow="1"/>
              <a:tblGrid>
                <a:gridCol w="696365">
                  <a:extLst>
                    <a:ext uri="{9D8B030D-6E8A-4147-A177-3AD203B41FA5}">
                      <a16:colId xmlns:a16="http://schemas.microsoft.com/office/drawing/2014/main" val="20000"/>
                    </a:ext>
                  </a:extLst>
                </a:gridCol>
                <a:gridCol w="828000">
                  <a:extLst>
                    <a:ext uri="{9D8B030D-6E8A-4147-A177-3AD203B41FA5}">
                      <a16:colId xmlns:a16="http://schemas.microsoft.com/office/drawing/2014/main" val="20001"/>
                    </a:ext>
                  </a:extLst>
                </a:gridCol>
                <a:gridCol w="1152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1116000">
                  <a:extLst>
                    <a:ext uri="{9D8B030D-6E8A-4147-A177-3AD203B41FA5}">
                      <a16:colId xmlns:a16="http://schemas.microsoft.com/office/drawing/2014/main" val="20004"/>
                    </a:ext>
                  </a:extLst>
                </a:gridCol>
                <a:gridCol w="1116000">
                  <a:extLst>
                    <a:ext uri="{9D8B030D-6E8A-4147-A177-3AD203B41FA5}">
                      <a16:colId xmlns:a16="http://schemas.microsoft.com/office/drawing/2014/main" val="20005"/>
                    </a:ext>
                  </a:extLst>
                </a:gridCol>
                <a:gridCol w="1044000">
                  <a:extLst>
                    <a:ext uri="{9D8B030D-6E8A-4147-A177-3AD203B41FA5}">
                      <a16:colId xmlns:a16="http://schemas.microsoft.com/office/drawing/2014/main" val="20006"/>
                    </a:ext>
                  </a:extLst>
                </a:gridCol>
                <a:gridCol w="2448000">
                  <a:extLst>
                    <a:ext uri="{9D8B030D-6E8A-4147-A177-3AD203B41FA5}">
                      <a16:colId xmlns:a16="http://schemas.microsoft.com/office/drawing/2014/main" val="20007"/>
                    </a:ext>
                  </a:extLst>
                </a:gridCol>
              </a:tblGrid>
              <a:tr h="359286">
                <a:tc gridSpan="3">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国・セクター</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hMerge="1">
                  <a:txBody>
                    <a:bodyPr/>
                    <a:lstStyle/>
                    <a:p>
                      <a:endParaRPr kumimoji="1" lang="ja-JP" altLang="en-US"/>
                    </a:p>
                  </a:txBody>
                  <a:tcPr/>
                </a:tc>
                <a:tc hMerge="1">
                  <a:txBody>
                    <a:bodyPr/>
                    <a:lstStyle/>
                    <a:p>
                      <a:endParaRPr kumimoji="1" lang="ja-JP" altLang="en-US"/>
                    </a:p>
                  </a:txBody>
                  <a:tcPr/>
                </a:tc>
                <a:tc gridSpan="5">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SBT</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目標</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359286">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国</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地域</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セクター</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Scope</a:t>
                      </a:r>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基準年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目標年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単位</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概要</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extLst>
                  <a:ext uri="{0D108BD9-81ED-4DB2-BD59-A6C34878D82A}">
                    <a16:rowId xmlns:a16="http://schemas.microsoft.com/office/drawing/2014/main" val="10001"/>
                  </a:ext>
                </a:extLst>
              </a:tr>
              <a:tr h="925862">
                <a:tc rowSpan="2">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米国</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北米</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ハードウェア・設備</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2010</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総量</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l"/>
                      <a:r>
                        <a:rPr kumimoji="1" lang="ja-JP" altLang="en-US" sz="1600">
                          <a:latin typeface="Meiryo UI" panose="020B0604030504040204" pitchFamily="50" charset="-128"/>
                          <a:ea typeface="Meiryo UI" panose="020B0604030504040204" pitchFamily="50" charset="-128"/>
                          <a:cs typeface="Meiryo UI" panose="020B0604030504040204" pitchFamily="50" charset="-128"/>
                        </a:rPr>
                        <a:t>施設及び物流事業からの</a:t>
                      </a: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GHG</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排出量を</a:t>
                      </a: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40</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91508">
                <a:tc vMerge="1">
                  <a:txBody>
                    <a:bodyPr/>
                    <a:lstStyle/>
                    <a:p>
                      <a:endParaRPr kumimoji="1" lang="ja-JP" altLang="en-US" sz="1200"/>
                    </a:p>
                  </a:txBody>
                  <a:tcPr/>
                </a:tc>
                <a:tc vMerge="1">
                  <a:txBody>
                    <a:bodyPr/>
                    <a:lstStyle/>
                    <a:p>
                      <a:endParaRPr kumimoji="1" lang="ja-JP" altLang="en-US" sz="1200"/>
                    </a:p>
                  </a:txBody>
                  <a:tcPr/>
                </a:tc>
                <a:tc vMerge="1">
                  <a:txBody>
                    <a:bodyPr/>
                    <a:lstStyle/>
                    <a:p>
                      <a:endParaRPr kumimoji="1" lang="ja-JP" altLang="en-US" sz="1200"/>
                    </a:p>
                  </a:txBody>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2011</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原単位</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l"/>
                      <a:r>
                        <a:rPr kumimoji="1" lang="ja-JP" altLang="en-US" sz="1600">
                          <a:latin typeface="Meiryo UI" panose="020B0604030504040204" pitchFamily="50" charset="-128"/>
                          <a:ea typeface="Meiryo UI" panose="020B0604030504040204" pitchFamily="50" charset="-128"/>
                          <a:cs typeface="Meiryo UI" panose="020B0604030504040204" pitchFamily="50" charset="-128"/>
                        </a:rPr>
                        <a:t>製品ポートフォリオからのエネルギー原単位を</a:t>
                      </a: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80</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16" name="テキスト ボックス 15"/>
          <p:cNvSpPr txBox="1"/>
          <p:nvPr/>
        </p:nvSpPr>
        <p:spPr>
          <a:xfrm>
            <a:off x="478783" y="3905612"/>
            <a:ext cx="9655011" cy="2795317"/>
          </a:xfrm>
          <a:prstGeom prst="rect">
            <a:avLst/>
          </a:prstGeom>
          <a:noFill/>
        </p:spPr>
        <p:txBody>
          <a:bodyPr wrap="square" rtlCol="0">
            <a:spAutoFit/>
          </a:bodyPr>
          <a:lstStyle/>
          <a:p>
            <a:pPr marL="285750" indent="-285750" fontAlgn="auto">
              <a:lnSpc>
                <a:spcPct val="120000"/>
              </a:lnSpc>
              <a:spcBef>
                <a:spcPts val="0"/>
              </a:spcBef>
              <a:spcAft>
                <a:spcPts val="0"/>
              </a:spcAft>
              <a:buFont typeface="Wingdings" panose="05000000000000000000" pitchFamily="2" charset="2"/>
              <a:buChar char="p"/>
              <a:defRPr/>
            </a:pP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コミットメント経緯</a:t>
            </a:r>
            <a:endPar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42925" lvl="1" indent="-285750" fontAlgn="auto">
              <a:lnSpc>
                <a:spcPct val="120000"/>
              </a:lnSpc>
              <a:spcBef>
                <a:spcPts val="0"/>
              </a:spcBef>
              <a:spcAft>
                <a:spcPts val="0"/>
              </a:spcAft>
              <a:buClr>
                <a:prstClr val="black"/>
              </a:buClr>
              <a:buFont typeface="Wingdings" panose="05000000000000000000" pitchFamily="2" charset="2"/>
              <a:buChar char="l"/>
              <a:defRPr/>
            </a:pPr>
            <a:r>
              <a:rPr lang="ja-JP" altLang="en-US" sz="1600" b="1" u="sng">
                <a:solidFill>
                  <a:srgbClr val="1400A0"/>
                </a:solidFill>
                <a:latin typeface="Meiryo UI" panose="020B0604030504040204" pitchFamily="50" charset="-128"/>
                <a:ea typeface="Meiryo UI" panose="020B0604030504040204" pitchFamily="50" charset="-128"/>
                <a:cs typeface="Meiryo UI" panose="020B0604030504040204" pitchFamily="50" charset="-128"/>
              </a:rPr>
              <a:t>サプライチェーン上流・下流（特に下流の顧客側）での</a:t>
            </a:r>
            <a:r>
              <a:rPr lang="en-US" altLang="ja-JP" sz="1600" b="1" u="sng">
                <a:solidFill>
                  <a:srgbClr val="1400A0"/>
                </a:solidFill>
                <a:latin typeface="Meiryo UI" panose="020B0604030504040204" pitchFamily="50" charset="-128"/>
                <a:ea typeface="Meiryo UI" panose="020B0604030504040204" pitchFamily="50" charset="-128"/>
                <a:cs typeface="Meiryo UI" panose="020B0604030504040204" pitchFamily="50" charset="-128"/>
              </a:rPr>
              <a:t>GHG</a:t>
            </a:r>
            <a:r>
              <a:rPr lang="ja-JP" altLang="en-US" sz="1600" b="1" u="sng">
                <a:solidFill>
                  <a:srgbClr val="1400A0"/>
                </a:solidFill>
                <a:latin typeface="Meiryo UI" panose="020B0604030504040204" pitchFamily="50" charset="-128"/>
                <a:ea typeface="Meiryo UI" panose="020B0604030504040204" pitchFamily="50" charset="-128"/>
                <a:cs typeface="Meiryo UI" panose="020B0604030504040204" pitchFamily="50" charset="-128"/>
              </a:rPr>
              <a:t>排出量への対応</a:t>
            </a: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の重要性を認識し、自社目標を検討してきた</a:t>
            </a:r>
            <a:endPar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42925" lvl="1" indent="-285750" fontAlgn="auto">
              <a:lnSpc>
                <a:spcPct val="120000"/>
              </a:lnSpc>
              <a:spcBef>
                <a:spcPts val="0"/>
              </a:spcBef>
              <a:spcAft>
                <a:spcPts val="0"/>
              </a:spcAft>
              <a:buFont typeface="Wingdings" panose="05000000000000000000" pitchFamily="2" charset="2"/>
              <a:buChar char="l"/>
              <a:defRPr/>
            </a:pPr>
            <a:r>
              <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年に、サステナビリティ戦略見直しの一環として</a:t>
            </a:r>
            <a:r>
              <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SBT</a:t>
            </a: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へコミットメント</a:t>
            </a:r>
            <a:endPar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4988" lvl="1" indent="-285750" fontAlgn="auto">
              <a:lnSpc>
                <a:spcPct val="120000"/>
              </a:lnSpc>
              <a:spcBef>
                <a:spcPts val="0"/>
              </a:spcBef>
              <a:spcAft>
                <a:spcPts val="0"/>
              </a:spcAft>
              <a:buFont typeface="Wingdings" panose="05000000000000000000" pitchFamily="2" charset="2"/>
              <a:buChar char="l"/>
              <a:defRPr/>
            </a:pP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顧客の製品機能等への要望を踏まえると</a:t>
            </a:r>
            <a:r>
              <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GHG</a:t>
            </a: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排出は増えるため、</a:t>
            </a:r>
            <a:br>
              <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b="1" u="sng">
                <a:solidFill>
                  <a:srgbClr val="1400A0"/>
                </a:solidFill>
                <a:latin typeface="Meiryo UI" panose="020B0604030504040204" pitchFamily="50" charset="-128"/>
                <a:ea typeface="Meiryo UI" panose="020B0604030504040204" pitchFamily="50" charset="-128"/>
                <a:cs typeface="Meiryo UI" panose="020B0604030504040204" pitchFamily="50" charset="-128"/>
              </a:rPr>
              <a:t>“顧客需要を満たすことと排出削減の両立”が論点</a:t>
            </a: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endPar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fontAlgn="auto">
              <a:lnSpc>
                <a:spcPct val="120000"/>
              </a:lnSpc>
              <a:spcBef>
                <a:spcPts val="600"/>
              </a:spcBef>
              <a:spcAft>
                <a:spcPts val="0"/>
              </a:spcAft>
              <a:buFont typeface="Wingdings" panose="05000000000000000000" pitchFamily="2" charset="2"/>
              <a:buChar char="p"/>
              <a:defRPr/>
            </a:pPr>
            <a:r>
              <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SBT</a:t>
            </a: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設定メリット</a:t>
            </a:r>
            <a:endPar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4988" lvl="1" indent="-285750" fontAlgn="auto">
              <a:lnSpc>
                <a:spcPct val="120000"/>
              </a:lnSpc>
              <a:spcBef>
                <a:spcPts val="0"/>
              </a:spcBef>
              <a:spcAft>
                <a:spcPts val="0"/>
              </a:spcAft>
              <a:buFont typeface="Wingdings" panose="05000000000000000000" pitchFamily="2" charset="2"/>
              <a:buChar char="l"/>
              <a:defRPr/>
            </a:pP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自社のサステナビリティ確保と、</a:t>
            </a:r>
            <a:r>
              <a:rPr lang="ja-JP" altLang="en-US" sz="1600" b="1" u="sng">
                <a:solidFill>
                  <a:srgbClr val="1400A0"/>
                </a:solidFill>
                <a:latin typeface="Meiryo UI" panose="020B0604030504040204" pitchFamily="50" charset="-128"/>
                <a:ea typeface="Meiryo UI" panose="020B0604030504040204" pitchFamily="50" charset="-128"/>
                <a:cs typeface="Meiryo UI" panose="020B0604030504040204" pitchFamily="50" charset="-128"/>
              </a:rPr>
              <a:t>将来ビジネスニーズ（顧客からの期待）への対応</a:t>
            </a: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となる</a:t>
            </a:r>
            <a:endPar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4988" lvl="1" indent="-285750" fontAlgn="auto">
              <a:lnSpc>
                <a:spcPct val="120000"/>
              </a:lnSpc>
              <a:spcBef>
                <a:spcPts val="0"/>
              </a:spcBef>
              <a:spcAft>
                <a:spcPts val="0"/>
              </a:spcAft>
              <a:buFont typeface="Wingdings" panose="05000000000000000000" pitchFamily="2" charset="2"/>
              <a:buChar char="l"/>
              <a:defRPr/>
            </a:pP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潜在的な技術課題とその解決策を理解し、進捗状況を測る機能への投資となる</a:t>
            </a:r>
            <a:endPar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1"/>
          <p:cNvSpPr txBox="1">
            <a:spLocks noChangeArrowheads="1"/>
          </p:cNvSpPr>
          <p:nvPr/>
        </p:nvSpPr>
        <p:spPr bwMode="auto">
          <a:xfrm>
            <a:off x="161924" y="7311710"/>
            <a:ext cx="9287999" cy="175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hangingPunct="1">
              <a:lnSpc>
                <a:spcPct val="50000"/>
              </a:lnSpc>
              <a:spcAft>
                <a:spcPct val="70000"/>
              </a:spcAft>
              <a:defRPr/>
            </a:pPr>
            <a:r>
              <a:rPr lang="en-US" altLang="ja-JP" sz="1000" dirty="0">
                <a:solidFill>
                  <a:srgbClr val="000000"/>
                </a:solidFill>
                <a:latin typeface="Meiryo UI" pitchFamily="50" charset="-128"/>
                <a:ea typeface="Meiryo UI" pitchFamily="50" charset="-128"/>
                <a:cs typeface="Meiryo UI" pitchFamily="50" charset="-128"/>
              </a:rPr>
              <a:t>[</a:t>
            </a:r>
            <a:r>
              <a:rPr lang="ja-JP" altLang="en-US" sz="1000" dirty="0">
                <a:solidFill>
                  <a:srgbClr val="000000"/>
                </a:solidFill>
                <a:latin typeface="Meiryo UI" pitchFamily="50" charset="-128"/>
                <a:ea typeface="Meiryo UI" pitchFamily="50" charset="-128"/>
                <a:cs typeface="Meiryo UI" pitchFamily="50" charset="-128"/>
              </a:rPr>
              <a:t>出所</a:t>
            </a:r>
            <a:r>
              <a:rPr lang="en-US" altLang="ja-JP" sz="1000" dirty="0">
                <a:solidFill>
                  <a:srgbClr val="000000"/>
                </a:solidFill>
                <a:latin typeface="Meiryo UI" pitchFamily="50" charset="-128"/>
                <a:ea typeface="Meiryo UI" pitchFamily="50" charset="-128"/>
                <a:cs typeface="Meiryo UI" pitchFamily="50" charset="-128"/>
              </a:rPr>
              <a:t>] Science Based Targets</a:t>
            </a:r>
            <a:r>
              <a:rPr lang="ja-JP" altLang="en-US" sz="1000" dirty="0">
                <a:solidFill>
                  <a:srgbClr val="000000"/>
                </a:solidFill>
                <a:latin typeface="Meiryo UI" pitchFamily="50" charset="-128"/>
                <a:ea typeface="Meiryo UI" pitchFamily="50" charset="-128"/>
                <a:cs typeface="Meiryo UI" pitchFamily="50" charset="-128"/>
              </a:rPr>
              <a:t>ホームページ　</a:t>
            </a:r>
            <a:r>
              <a:rPr lang="en-US" altLang="ja-JP" sz="1000" dirty="0">
                <a:solidFill>
                  <a:srgbClr val="000000"/>
                </a:solidFill>
                <a:latin typeface="Meiryo UI" pitchFamily="50" charset="-128"/>
                <a:ea typeface="Meiryo UI" pitchFamily="50" charset="-128"/>
                <a:cs typeface="Meiryo UI" pitchFamily="50" charset="-128"/>
              </a:rPr>
              <a:t>CASE</a:t>
            </a:r>
            <a:r>
              <a:rPr lang="ja-JP" altLang="en-US" sz="1000" dirty="0">
                <a:solidFill>
                  <a:srgbClr val="000000"/>
                </a:solidFill>
                <a:latin typeface="Meiryo UI" pitchFamily="50" charset="-128"/>
                <a:ea typeface="Meiryo UI" pitchFamily="50" charset="-128"/>
                <a:cs typeface="Meiryo UI" pitchFamily="50" charset="-128"/>
              </a:rPr>
              <a:t> </a:t>
            </a:r>
            <a:r>
              <a:rPr lang="en-US" altLang="ja-JP" sz="1000" dirty="0">
                <a:solidFill>
                  <a:srgbClr val="000000"/>
                </a:solidFill>
                <a:latin typeface="Meiryo UI" pitchFamily="50" charset="-128"/>
                <a:ea typeface="Meiryo UI" pitchFamily="50" charset="-128"/>
                <a:cs typeface="Meiryo UI" pitchFamily="50" charset="-128"/>
              </a:rPr>
              <a:t>STUDY</a:t>
            </a:r>
            <a:r>
              <a:rPr lang="ja-JP" altLang="en-US" sz="1000" dirty="0">
                <a:solidFill>
                  <a:srgbClr val="000000"/>
                </a:solidFill>
                <a:latin typeface="Meiryo UI" pitchFamily="50" charset="-128"/>
                <a:ea typeface="Meiryo UI" pitchFamily="50" charset="-128"/>
                <a:cs typeface="Meiryo UI" pitchFamily="50" charset="-128"/>
              </a:rPr>
              <a:t>（</a:t>
            </a:r>
            <a:r>
              <a:rPr lang="en-US" altLang="ja-JP" sz="1000" dirty="0">
                <a:solidFill>
                  <a:srgbClr val="000000"/>
                </a:solidFill>
                <a:latin typeface="Meiryo UI" pitchFamily="50" charset="-128"/>
                <a:ea typeface="Meiryo UI" pitchFamily="50" charset="-128"/>
                <a:cs typeface="Meiryo UI" pitchFamily="50" charset="-128"/>
              </a:rPr>
              <a:t>https://sciencebasedtargets.org/companies-taking-action/case-studies/dell</a:t>
            </a:r>
            <a:r>
              <a:rPr lang="ja-JP" altLang="en-US" sz="100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14352789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③</a:t>
            </a:r>
            <a:r>
              <a:rPr kumimoji="1" lang="ja-JP" altLang="en-US"/>
              <a:t>対サプライヤーへのメリット</a:t>
            </a:r>
          </a:p>
        </p:txBody>
      </p:sp>
      <p:sp>
        <p:nvSpPr>
          <p:cNvPr id="6" name="タイトル 1"/>
          <p:cNvSpPr txBox="1">
            <a:spLocks/>
          </p:cNvSpPr>
          <p:nvPr/>
        </p:nvSpPr>
        <p:spPr bwMode="auto">
          <a:xfrm>
            <a:off x="359906" y="1480753"/>
            <a:ext cx="9972000"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kumimoji="1" sz="4000" b="1" cap="all">
                <a:solidFill>
                  <a:srgbClr val="140078"/>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2pPr>
            <a:lvl3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3pPr>
            <a:lvl4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4pPr>
            <a:lvl5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5pPr>
            <a:lvl6pPr marL="4572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6pPr>
            <a:lvl7pPr marL="9144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7pPr>
            <a:lvl8pPr marL="13716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8pPr>
            <a:lvl9pPr marL="18288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9pPr>
          </a:lstStyle>
          <a:p>
            <a:pPr marL="538163" indent="-538163">
              <a:buFont typeface="Wingdings" panose="05000000000000000000" pitchFamily="2" charset="2"/>
              <a:buChar char="l"/>
              <a:defRPr/>
            </a:pPr>
            <a:r>
              <a:rPr lang="ja-JP" altLang="en-US" sz="3200" b="0" kern="0"/>
              <a:t>サプライヤーが環境対策に取組まないことは、自社の評判の低下や、排出規制によるコスト増といったサプライチェーンのリスクになりうる</a:t>
            </a:r>
            <a:endParaRPr lang="en-US" altLang="ja-JP" sz="3200" b="0" kern="0"/>
          </a:p>
          <a:p>
            <a:pPr marL="538163" indent="-538163">
              <a:buFont typeface="Wingdings" panose="05000000000000000000" pitchFamily="2" charset="2"/>
              <a:buChar char="l"/>
              <a:defRPr/>
            </a:pPr>
            <a:r>
              <a:rPr lang="en-US" altLang="ja-JP" sz="3200" b="0" kern="0"/>
              <a:t>SBT</a:t>
            </a:r>
            <a:r>
              <a:rPr lang="ja-JP" altLang="en-US" sz="3200" b="0" kern="0"/>
              <a:t>はサプライチェーンの目標を設定するため、</a:t>
            </a:r>
            <a:br>
              <a:rPr lang="en-US" altLang="ja-JP" sz="3200" b="0" kern="0"/>
            </a:br>
            <a:r>
              <a:rPr lang="ja-JP" altLang="en-US" sz="3200" b="0" kern="0"/>
              <a:t>サプライヤーに対して削減取組を求めることにつながる</a:t>
            </a:r>
            <a:endParaRPr lang="en-US" altLang="ja-JP" sz="3200" b="0" kern="0"/>
          </a:p>
          <a:p>
            <a:pPr>
              <a:defRPr/>
            </a:pPr>
            <a:endParaRPr lang="en-US" altLang="ja-JP" sz="3200" b="0" kern="0">
              <a:solidFill>
                <a:srgbClr val="FF0000"/>
              </a:solidFill>
            </a:endParaRPr>
          </a:p>
          <a:p>
            <a:pPr>
              <a:defRPr/>
            </a:pPr>
            <a:endParaRPr lang="en-US" altLang="ja-JP" sz="3200" b="0" kern="0">
              <a:solidFill>
                <a:srgbClr val="FF0000"/>
              </a:solidFill>
            </a:endParaRPr>
          </a:p>
          <a:p>
            <a:pPr marL="358775" indent="-3175">
              <a:defRPr/>
            </a:pPr>
            <a:r>
              <a:rPr lang="en-US" altLang="ja-JP" sz="3200" kern="0" cap="none">
                <a:solidFill>
                  <a:srgbClr val="FF0000"/>
                </a:solidFill>
                <a:latin typeface="+mn-ea"/>
              </a:rPr>
              <a:t>SBT</a:t>
            </a:r>
            <a:r>
              <a:rPr lang="ja-JP" altLang="en-US" sz="3200" kern="0" cap="none">
                <a:solidFill>
                  <a:srgbClr val="FF0000"/>
                </a:solidFill>
                <a:latin typeface="+mn-ea"/>
              </a:rPr>
              <a:t>で設定した削減目標を、サプライヤーに対して示す</a:t>
            </a:r>
            <a:br>
              <a:rPr lang="en-US" altLang="ja-JP" sz="3200" kern="0" cap="none">
                <a:solidFill>
                  <a:srgbClr val="FF0000"/>
                </a:solidFill>
                <a:latin typeface="+mn-ea"/>
              </a:rPr>
            </a:br>
            <a:r>
              <a:rPr lang="ja-JP" altLang="en-US" sz="3200" kern="0" cap="none">
                <a:solidFill>
                  <a:srgbClr val="FF0000"/>
                </a:solidFill>
                <a:latin typeface="+mn-ea"/>
              </a:rPr>
              <a:t>ことで、サプライチェーンの調達リスク低減やイノベーションの促進へつなげることができる</a:t>
            </a:r>
            <a:endParaRPr lang="en-US" altLang="ja-JP" sz="3200" b="0" kern="0">
              <a:solidFill>
                <a:srgbClr val="FF0000"/>
              </a:solidFill>
            </a:endParaRPr>
          </a:p>
        </p:txBody>
      </p:sp>
      <p:sp>
        <p:nvSpPr>
          <p:cNvPr id="8" name="下矢印 7"/>
          <p:cNvSpPr/>
          <p:nvPr/>
        </p:nvSpPr>
        <p:spPr bwMode="auto">
          <a:xfrm>
            <a:off x="4985866" y="4292939"/>
            <a:ext cx="720080" cy="648072"/>
          </a:xfrm>
          <a:prstGeom prst="downArrow">
            <a:avLst/>
          </a:prstGeom>
          <a:solidFill>
            <a:sysClr val="window" lastClr="FFFFFF"/>
          </a:solidFill>
          <a:ln w="2857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a typeface="HGPｺﾞｼｯｸM" pitchFamily="50" charset="-128"/>
            </a:endParaRPr>
          </a:p>
        </p:txBody>
      </p:sp>
    </p:spTree>
    <p:extLst>
      <p:ext uri="{BB962C8B-B14F-4D97-AF65-F5344CB8AC3E}">
        <p14:creationId xmlns:p14="http://schemas.microsoft.com/office/powerpoint/2010/main" val="21557267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sz="2300"/>
              <a:t>サプライチェーンには様々なリスクが潜んでいる</a:t>
            </a:r>
          </a:p>
        </p:txBody>
      </p:sp>
      <p:sp>
        <p:nvSpPr>
          <p:cNvPr id="4" name="コンテンツ プレースホルダー 3"/>
          <p:cNvSpPr>
            <a:spLocks noGrp="1"/>
          </p:cNvSpPr>
          <p:nvPr>
            <p:ph sz="quarter" idx="11"/>
          </p:nvPr>
        </p:nvSpPr>
        <p:spPr/>
        <p:txBody>
          <a:bodyPr/>
          <a:lstStyle/>
          <a:p>
            <a:r>
              <a:rPr lang="en-US" altLang="ja-JP"/>
              <a:t>SBT</a:t>
            </a:r>
            <a:r>
              <a:rPr kumimoji="1" lang="ja-JP" altLang="en-US"/>
              <a:t>に取り組むメリット</a:t>
            </a:r>
            <a:r>
              <a:rPr lang="ja-JP" altLang="en-US"/>
              <a:t>③対サプライヤー</a:t>
            </a:r>
            <a:endParaRPr kumimoji="1" lang="ja-JP" altLang="en-US"/>
          </a:p>
        </p:txBody>
      </p:sp>
      <p:sp>
        <p:nvSpPr>
          <p:cNvPr id="8" name="コンテンツ プレースホルダー 4"/>
          <p:cNvSpPr>
            <a:spLocks noGrp="1"/>
          </p:cNvSpPr>
          <p:nvPr>
            <p:ph sz="quarter" idx="12"/>
          </p:nvPr>
        </p:nvSpPr>
        <p:spPr>
          <a:xfrm>
            <a:off x="161925" y="1110920"/>
            <a:ext cx="10367963" cy="942717"/>
          </a:xfrm>
        </p:spPr>
        <p:txBody>
          <a:bodyPr/>
          <a:lstStyle/>
          <a:p>
            <a:pPr marL="273050" indent="-273050"/>
            <a:r>
              <a:rPr lang="ja-JP" altLang="en-US"/>
              <a:t>サプライチェーンには物理的・評判・規制リスクがあり、これらのリスク低減のためには、サプライヤーに対して環境対策に取組むことを求める必要がある</a:t>
            </a:r>
            <a:endParaRPr lang="en-US" altLang="ja-JP"/>
          </a:p>
        </p:txBody>
      </p:sp>
      <p:sp>
        <p:nvSpPr>
          <p:cNvPr id="7" name="正方形/長方形 6"/>
          <p:cNvSpPr/>
          <p:nvPr/>
        </p:nvSpPr>
        <p:spPr>
          <a:xfrm>
            <a:off x="586648" y="2403890"/>
            <a:ext cx="9644198" cy="3908762"/>
          </a:xfrm>
          <a:prstGeom prst="rect">
            <a:avLst/>
          </a:prstGeom>
        </p:spPr>
        <p:txBody>
          <a:bodyPr wrap="square">
            <a:spAutoFit/>
          </a:bodyPr>
          <a:lstStyle/>
          <a:p>
            <a:r>
              <a:rPr lang="en-US" altLang="ja-JP" sz="2600">
                <a:latin typeface="Meiryo UI" panose="020B0604030504040204" pitchFamily="50" charset="-128"/>
                <a:ea typeface="Meiryo UI" panose="020B0604030504040204" pitchFamily="50" charset="-128"/>
                <a:cs typeface="Meiryo UI" panose="020B0604030504040204" pitchFamily="50" charset="-128"/>
              </a:rPr>
              <a:t>【</a:t>
            </a:r>
            <a:r>
              <a:rPr lang="ja-JP" altLang="en-US" sz="2600">
                <a:latin typeface="Meiryo UI" panose="020B0604030504040204" pitchFamily="50" charset="-128"/>
                <a:ea typeface="Meiryo UI" panose="020B0604030504040204" pitchFamily="50" charset="-128"/>
                <a:cs typeface="Meiryo UI" panose="020B0604030504040204" pitchFamily="50" charset="-128"/>
              </a:rPr>
              <a:t>サプライチェーンを取り巻くリスク</a:t>
            </a:r>
            <a:r>
              <a:rPr lang="en-US" altLang="ja-JP" sz="2600">
                <a:latin typeface="Meiryo UI" panose="020B0604030504040204" pitchFamily="50" charset="-128"/>
                <a:ea typeface="Meiryo UI" panose="020B0604030504040204" pitchFamily="50" charset="-128"/>
                <a:cs typeface="Meiryo UI" panose="020B0604030504040204" pitchFamily="50" charset="-128"/>
              </a:rPr>
              <a:t>】</a:t>
            </a:r>
          </a:p>
          <a:p>
            <a:pPr>
              <a:spcBef>
                <a:spcPts val="600"/>
              </a:spcBef>
            </a:pPr>
            <a:r>
              <a:rPr lang="ja-JP" altLang="en-US" sz="2400">
                <a:latin typeface="Meiryo UI" panose="020B0604030504040204" pitchFamily="50" charset="-128"/>
                <a:ea typeface="Meiryo UI" panose="020B0604030504040204" pitchFamily="50" charset="-128"/>
                <a:cs typeface="Meiryo UI" panose="020B0604030504040204" pitchFamily="50" charset="-128"/>
              </a:rPr>
              <a:t>＜物理的リスク＞</a:t>
            </a:r>
            <a:endParaRPr lang="en-US" altLang="ja-JP" sz="24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spcBef>
                <a:spcPts val="600"/>
              </a:spcBef>
              <a:buFont typeface="Arial" panose="020B0604020202020204" pitchFamily="34" charset="0"/>
              <a:buChar char="•"/>
            </a:pPr>
            <a:r>
              <a:rPr lang="ja-JP" altLang="en-US" sz="2400">
                <a:latin typeface="Meiryo UI" panose="020B0604030504040204" pitchFamily="50" charset="-128"/>
                <a:ea typeface="Meiryo UI" panose="020B0604030504040204" pitchFamily="50" charset="-128"/>
                <a:cs typeface="Meiryo UI" panose="020B0604030504040204" pitchFamily="50" charset="-128"/>
              </a:rPr>
              <a:t>潜在的サプライチェーン寸断リスク（気候変動、天災、人災、価格高騰、その他）</a:t>
            </a:r>
            <a:endParaRPr lang="en-US" altLang="ja-JP" sz="240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2400">
                <a:latin typeface="Meiryo UI" panose="020B0604030504040204" pitchFamily="50" charset="-128"/>
                <a:ea typeface="Meiryo UI" panose="020B0604030504040204" pitchFamily="50" charset="-128"/>
                <a:cs typeface="Meiryo UI" panose="020B0604030504040204" pitchFamily="50" charset="-128"/>
              </a:rPr>
              <a:t>＜評判リスク＞</a:t>
            </a:r>
            <a:endParaRPr lang="en-US" altLang="ja-JP" sz="24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spcBef>
                <a:spcPts val="600"/>
              </a:spcBef>
              <a:buFont typeface="Arial" panose="020B0604020202020204" pitchFamily="34" charset="0"/>
              <a:buChar char="•"/>
            </a:pPr>
            <a:r>
              <a:rPr lang="ja-JP" altLang="en-US" sz="2400">
                <a:latin typeface="Meiryo UI" panose="020B0604030504040204" pitchFamily="50" charset="-128"/>
                <a:ea typeface="Meiryo UI" panose="020B0604030504040204" pitchFamily="50" charset="-128"/>
                <a:cs typeface="Meiryo UI" panose="020B0604030504040204" pitchFamily="50" charset="-128"/>
              </a:rPr>
              <a:t>投資家・消費者の目、評判リスク・風評リスク（管理体制、</a:t>
            </a:r>
            <a:r>
              <a:rPr lang="en-US" altLang="ja-JP" sz="2400">
                <a:latin typeface="Meiryo UI" panose="020B0604030504040204" pitchFamily="50" charset="-128"/>
                <a:ea typeface="Meiryo UI" panose="020B0604030504040204" pitchFamily="50" charset="-128"/>
                <a:cs typeface="Meiryo UI" panose="020B0604030504040204" pitchFamily="50" charset="-128"/>
              </a:rPr>
              <a:t>Scope3</a:t>
            </a:r>
            <a:r>
              <a:rPr lang="ja-JP" altLang="en-US" sz="2400">
                <a:latin typeface="Meiryo UI" panose="020B0604030504040204" pitchFamily="50" charset="-128"/>
                <a:ea typeface="Meiryo UI" panose="020B0604030504040204" pitchFamily="50" charset="-128"/>
                <a:cs typeface="Meiryo UI" panose="020B0604030504040204" pitchFamily="50" charset="-128"/>
              </a:rPr>
              <a:t>開示も投資家評価対象）</a:t>
            </a:r>
            <a:endParaRPr lang="en-US" altLang="ja-JP" sz="240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2400">
                <a:latin typeface="Meiryo UI" panose="020B0604030504040204" pitchFamily="50" charset="-128"/>
                <a:ea typeface="Meiryo UI" panose="020B0604030504040204" pitchFamily="50" charset="-128"/>
                <a:cs typeface="Meiryo UI" panose="020B0604030504040204" pitchFamily="50" charset="-128"/>
              </a:rPr>
              <a:t>＜規制リスク＞</a:t>
            </a:r>
            <a:endParaRPr lang="en-US" altLang="ja-JP" sz="24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spcBef>
                <a:spcPts val="600"/>
              </a:spcBef>
              <a:buFont typeface="Arial" panose="020B0604020202020204" pitchFamily="34" charset="0"/>
              <a:buChar char="•"/>
            </a:pPr>
            <a:r>
              <a:rPr lang="ja-JP" altLang="en-US" sz="2400">
                <a:latin typeface="Meiryo UI" panose="020B0604030504040204" pitchFamily="50" charset="-128"/>
                <a:ea typeface="Meiryo UI" panose="020B0604030504040204" pitchFamily="50" charset="-128"/>
                <a:cs typeface="Meiryo UI" panose="020B0604030504040204" pitchFamily="50" charset="-128"/>
              </a:rPr>
              <a:t>レギュレーション・コンプライアンス対応</a:t>
            </a:r>
            <a:endParaRPr lang="en-US" altLang="ja-JP" sz="24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11"/>
          <p:cNvSpPr txBox="1">
            <a:spLocks noChangeArrowheads="1"/>
          </p:cNvSpPr>
          <p:nvPr/>
        </p:nvSpPr>
        <p:spPr bwMode="auto">
          <a:xfrm>
            <a:off x="161925" y="6908018"/>
            <a:ext cx="10068921" cy="45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marR="0" lvl="0" indent="0" algn="l" defTabSz="914400" rtl="0" eaLnBrk="1" fontAlgn="base" latinLnBrk="0" hangingPunct="1">
              <a:lnSpc>
                <a:spcPts val="1500"/>
              </a:lnSpc>
              <a:spcBef>
                <a:spcPct val="0"/>
              </a:spcBef>
              <a:spcAft>
                <a:spcPct val="0"/>
              </a:spcAft>
              <a:buClrTx/>
              <a:buSzTx/>
              <a:buFontTx/>
              <a:buNone/>
              <a:tabLst/>
              <a:defRPr/>
            </a:pPr>
            <a:r>
              <a:rPr lang="en-US" altLang="ja-JP" sz="1000" b="0" dirty="0">
                <a:solidFill>
                  <a:srgbClr val="000000"/>
                </a:solidFill>
                <a:latin typeface="Meiryo UI" pitchFamily="50" charset="-128"/>
                <a:ea typeface="Meiryo UI" pitchFamily="50" charset="-128"/>
                <a:cs typeface="Meiryo UI" pitchFamily="50" charset="-128"/>
              </a:rPr>
              <a:t>[</a:t>
            </a:r>
            <a:r>
              <a:rPr lang="ja-JP" altLang="en-US" sz="1000" b="0" dirty="0">
                <a:solidFill>
                  <a:srgbClr val="000000"/>
                </a:solidFill>
                <a:latin typeface="Meiryo UI" pitchFamily="50" charset="-128"/>
                <a:ea typeface="Meiryo UI" pitchFamily="50" charset="-128"/>
                <a:cs typeface="Meiryo UI" pitchFamily="50" charset="-128"/>
              </a:rPr>
              <a:t>出所</a:t>
            </a:r>
            <a:r>
              <a:rPr lang="en-US" altLang="ja-JP" sz="1000" b="0" dirty="0">
                <a:solidFill>
                  <a:srgbClr val="000000"/>
                </a:solidFill>
                <a:latin typeface="Meiryo UI" pitchFamily="50" charset="-128"/>
                <a:ea typeface="Meiryo UI" pitchFamily="50" charset="-128"/>
                <a:cs typeface="Meiryo UI" pitchFamily="50" charset="-128"/>
              </a:rPr>
              <a:t>] </a:t>
            </a:r>
            <a:r>
              <a:rPr lang="ja-JP" altLang="en-US" sz="1000" b="0" dirty="0">
                <a:solidFill>
                  <a:srgbClr val="000000"/>
                </a:solidFill>
                <a:latin typeface="Meiryo UI" pitchFamily="50" charset="-128"/>
                <a:ea typeface="Meiryo UI" pitchFamily="50" charset="-128"/>
                <a:cs typeface="Meiryo UI" pitchFamily="50" charset="-128"/>
              </a:rPr>
              <a:t>環境省「グリーン・バリューチェーンプラットフォーム」　サプライチェーン排出量算定セミナー　「</a:t>
            </a:r>
            <a:r>
              <a:rPr lang="en-US" altLang="ja-JP" sz="1000" b="0" dirty="0">
                <a:solidFill>
                  <a:srgbClr val="000000"/>
                </a:solidFill>
                <a:latin typeface="Meiryo UI" pitchFamily="50" charset="-128"/>
                <a:ea typeface="Meiryo UI" pitchFamily="50" charset="-128"/>
                <a:cs typeface="Meiryo UI" pitchFamily="50" charset="-128"/>
              </a:rPr>
              <a:t>CDP</a:t>
            </a:r>
            <a:r>
              <a:rPr lang="ja-JP" altLang="en-US" sz="1000" b="0" dirty="0">
                <a:solidFill>
                  <a:srgbClr val="000000"/>
                </a:solidFill>
                <a:latin typeface="Meiryo UI" pitchFamily="50" charset="-128"/>
                <a:ea typeface="Meiryo UI" pitchFamily="50" charset="-128"/>
                <a:cs typeface="Meiryo UI" pitchFamily="50" charset="-128"/>
              </a:rPr>
              <a:t>のサプライチェーンの取り組み～最新のサプライチェーン動向」</a:t>
            </a:r>
            <a:endParaRPr lang="en-US" altLang="ja-JP" sz="1000" dirty="0">
              <a:solidFill>
                <a:srgbClr val="000000"/>
              </a:solidFill>
              <a:latin typeface="Meiryo UI" pitchFamily="50" charset="-128"/>
              <a:ea typeface="Meiryo UI" pitchFamily="50" charset="-128"/>
              <a:cs typeface="Meiryo UI" pitchFamily="50" charset="-128"/>
            </a:endParaRPr>
          </a:p>
          <a:p>
            <a:pPr marL="266700" lvl="0" eaLnBrk="1" hangingPunct="1">
              <a:lnSpc>
                <a:spcPts val="1500"/>
              </a:lnSpc>
              <a:defRPr/>
            </a:pPr>
            <a:r>
              <a:rPr lang="ja-JP" altLang="en-US" sz="1000" dirty="0">
                <a:solidFill>
                  <a:srgbClr val="000000"/>
                </a:solidFill>
                <a:latin typeface="Meiryo UI" pitchFamily="50" charset="-128"/>
                <a:ea typeface="Meiryo UI" pitchFamily="50" charset="-128"/>
                <a:cs typeface="Meiryo UI" pitchFamily="50" charset="-128"/>
              </a:rPr>
              <a:t>（</a:t>
            </a:r>
            <a:r>
              <a:rPr lang="en-US" altLang="ja-JP" sz="1000" dirty="0">
                <a:solidFill>
                  <a:srgbClr val="000000"/>
                </a:solidFill>
                <a:latin typeface="Meiryo UI" pitchFamily="50" charset="-128"/>
                <a:ea typeface="Meiryo UI" pitchFamily="50" charset="-128"/>
                <a:cs typeface="Meiryo UI" pitchFamily="50" charset="-128"/>
              </a:rPr>
              <a:t>http://www.env.go.jp/earth/ondanka/supply_chain/gvc/dms_trends.html#2017nendo</a:t>
            </a:r>
            <a:r>
              <a:rPr lang="ja-JP" altLang="en-US" sz="1000" dirty="0">
                <a:solidFill>
                  <a:srgbClr val="000000"/>
                </a:solidFill>
                <a:latin typeface="Meiryo UI" pitchFamily="50" charset="-128"/>
                <a:ea typeface="Meiryo UI" pitchFamily="50" charset="-128"/>
                <a:cs typeface="Meiryo UI" pitchFamily="50" charset="-128"/>
              </a:rPr>
              <a:t>）より作成</a:t>
            </a:r>
            <a:endParaRPr lang="en-US" altLang="ja-JP" sz="1000"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3846931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sz="2300"/>
              <a:t>サプライヤー対応のために</a:t>
            </a:r>
            <a:r>
              <a:rPr kumimoji="1" lang="en-US" altLang="ja-JP" sz="2300"/>
              <a:t>SBT</a:t>
            </a:r>
            <a:r>
              <a:rPr kumimoji="1" lang="ja-JP" altLang="en-US" sz="2300"/>
              <a:t>設定を行った事例</a:t>
            </a:r>
          </a:p>
        </p:txBody>
      </p:sp>
      <p:sp>
        <p:nvSpPr>
          <p:cNvPr id="4" name="コンテンツ プレースホルダー 3"/>
          <p:cNvSpPr>
            <a:spLocks noGrp="1"/>
          </p:cNvSpPr>
          <p:nvPr>
            <p:ph sz="quarter" idx="11"/>
          </p:nvPr>
        </p:nvSpPr>
        <p:spPr/>
        <p:txBody>
          <a:bodyPr/>
          <a:lstStyle/>
          <a:p>
            <a:r>
              <a:rPr lang="en-US" altLang="ja-JP"/>
              <a:t>SBT</a:t>
            </a:r>
            <a:r>
              <a:rPr kumimoji="1" lang="ja-JP" altLang="en-US"/>
              <a:t>に取り組むメリット</a:t>
            </a:r>
            <a:r>
              <a:rPr lang="ja-JP" altLang="en-US"/>
              <a:t>③対サプライヤー</a:t>
            </a:r>
            <a:endParaRPr kumimoji="1" lang="ja-JP" altLang="en-US"/>
          </a:p>
        </p:txBody>
      </p:sp>
      <p:sp>
        <p:nvSpPr>
          <p:cNvPr id="8" name="コンテンツ プレースホルダー 4"/>
          <p:cNvSpPr>
            <a:spLocks noGrp="1"/>
          </p:cNvSpPr>
          <p:nvPr>
            <p:ph sz="quarter" idx="12"/>
          </p:nvPr>
        </p:nvSpPr>
        <p:spPr>
          <a:xfrm>
            <a:off x="161925" y="1110920"/>
            <a:ext cx="10367963" cy="634941"/>
          </a:xfrm>
        </p:spPr>
        <p:txBody>
          <a:bodyPr/>
          <a:lstStyle/>
          <a:p>
            <a:pPr marL="273050" indent="-273050"/>
            <a:r>
              <a:rPr lang="en-US" altLang="ja-JP"/>
              <a:t>SBT</a:t>
            </a:r>
            <a:r>
              <a:rPr lang="ja-JP" altLang="en-US"/>
              <a:t>設定をきっかけにサプライヤーに働きかけて、サプライチェーンにおけるリスク低減に取組む</a:t>
            </a:r>
            <a:endParaRPr lang="en-US" altLang="ja-JP"/>
          </a:p>
        </p:txBody>
      </p:sp>
      <p:sp>
        <p:nvSpPr>
          <p:cNvPr id="9" name="テキスト ボックス 8"/>
          <p:cNvSpPr txBox="1"/>
          <p:nvPr/>
        </p:nvSpPr>
        <p:spPr>
          <a:xfrm>
            <a:off x="593725" y="3219415"/>
            <a:ext cx="9454947" cy="3170099"/>
          </a:xfrm>
          <a:prstGeom prst="rect">
            <a:avLst/>
          </a:prstGeom>
          <a:noFill/>
          <a:ln>
            <a:solidFill>
              <a:sysClr val="windowText" lastClr="000000"/>
            </a:solidFill>
          </a:ln>
        </p:spPr>
        <p:txBody>
          <a:bodyPr wrap="square" rtlCol="0">
            <a:spAutoFit/>
          </a:bodyPr>
          <a:lstStyle/>
          <a:p>
            <a:r>
              <a:rPr lang="ja-JP" altLang="en-US" sz="2000">
                <a:latin typeface="Meiryo UI" panose="020B0604030504040204" pitchFamily="50" charset="-128"/>
                <a:ea typeface="Meiryo UI" panose="020B0604030504040204" pitchFamily="50" charset="-128"/>
                <a:cs typeface="Meiryo UI" panose="020B0604030504040204" pitchFamily="50" charset="-128"/>
              </a:rPr>
              <a:t>　</a:t>
            </a:r>
            <a:r>
              <a:rPr lang="en-US" altLang="ja-JP" sz="2000">
                <a:latin typeface="Meiryo UI" panose="020B0604030504040204" pitchFamily="50" charset="-128"/>
                <a:ea typeface="Meiryo UI" panose="020B0604030504040204" pitchFamily="50" charset="-128"/>
                <a:cs typeface="Meiryo UI" panose="020B0604030504040204" pitchFamily="50" charset="-128"/>
              </a:rPr>
              <a:t>SBT</a:t>
            </a:r>
            <a:r>
              <a:rPr lang="ja-JP" altLang="ja-JP" sz="2000">
                <a:latin typeface="Meiryo UI" panose="020B0604030504040204" pitchFamily="50" charset="-128"/>
                <a:ea typeface="Meiryo UI" panose="020B0604030504040204" pitchFamily="50" charset="-128"/>
                <a:cs typeface="Meiryo UI" panose="020B0604030504040204" pitchFamily="50" charset="-128"/>
              </a:rPr>
              <a:t>の一環として、ケロッグは</a:t>
            </a:r>
            <a:r>
              <a:rPr lang="en-US" altLang="ja-JP" sz="2000">
                <a:latin typeface="Meiryo UI" panose="020B0604030504040204" pitchFamily="50" charset="-128"/>
                <a:ea typeface="Meiryo UI" panose="020B0604030504040204" pitchFamily="50" charset="-128"/>
                <a:cs typeface="Meiryo UI" panose="020B0604030504040204" pitchFamily="50" charset="-128"/>
              </a:rPr>
              <a:t>Scope3</a:t>
            </a:r>
            <a:r>
              <a:rPr lang="ja-JP" altLang="ja-JP" sz="2000">
                <a:latin typeface="Meiryo UI" panose="020B0604030504040204" pitchFamily="50" charset="-128"/>
                <a:ea typeface="Meiryo UI" panose="020B0604030504040204" pitchFamily="50" charset="-128"/>
                <a:cs typeface="Meiryo UI" panose="020B0604030504040204" pitchFamily="50" charset="-128"/>
              </a:rPr>
              <a:t>の排出総量を、</a:t>
            </a:r>
            <a:r>
              <a:rPr lang="en-US" altLang="ja-JP" sz="2000">
                <a:latin typeface="Meiryo UI" panose="020B0604030504040204" pitchFamily="50" charset="-128"/>
                <a:ea typeface="Meiryo UI" panose="020B0604030504040204" pitchFamily="50" charset="-128"/>
                <a:cs typeface="Meiryo UI" panose="020B0604030504040204" pitchFamily="50" charset="-128"/>
              </a:rPr>
              <a:t>2015</a:t>
            </a:r>
            <a:r>
              <a:rPr lang="ja-JP" altLang="ja-JP" sz="2000">
                <a:latin typeface="Meiryo UI" panose="020B0604030504040204" pitchFamily="50" charset="-128"/>
                <a:ea typeface="Meiryo UI" panose="020B0604030504040204" pitchFamily="50" charset="-128"/>
                <a:cs typeface="Meiryo UI" panose="020B0604030504040204" pitchFamily="50" charset="-128"/>
              </a:rPr>
              <a:t>年を基準年として</a:t>
            </a:r>
            <a:r>
              <a:rPr lang="en-US" altLang="ja-JP" sz="2000">
                <a:latin typeface="Meiryo UI" panose="020B0604030504040204" pitchFamily="50" charset="-128"/>
                <a:ea typeface="Meiryo UI" panose="020B0604030504040204" pitchFamily="50" charset="-128"/>
                <a:cs typeface="Meiryo UI" panose="020B0604030504040204" pitchFamily="50" charset="-128"/>
              </a:rPr>
              <a:t>2030</a:t>
            </a:r>
            <a:r>
              <a:rPr lang="ja-JP" altLang="ja-JP" sz="2000">
                <a:latin typeface="Meiryo UI" panose="020B0604030504040204" pitchFamily="50" charset="-128"/>
                <a:ea typeface="Meiryo UI" panose="020B0604030504040204" pitchFamily="50" charset="-128"/>
                <a:cs typeface="Meiryo UI" panose="020B0604030504040204" pitchFamily="50" charset="-128"/>
              </a:rPr>
              <a:t>年までに</a:t>
            </a:r>
            <a:r>
              <a:rPr lang="en-US" altLang="ja-JP" sz="2000">
                <a:latin typeface="Meiryo UI" panose="020B0604030504040204" pitchFamily="50" charset="-128"/>
                <a:ea typeface="Meiryo UI" panose="020B0604030504040204" pitchFamily="50" charset="-128"/>
                <a:cs typeface="Meiryo UI" panose="020B0604030504040204" pitchFamily="50" charset="-128"/>
              </a:rPr>
              <a:t>20</a:t>
            </a:r>
            <a:r>
              <a:rPr lang="ja-JP" altLang="ja-JP" sz="2000">
                <a:latin typeface="Meiryo UI" panose="020B0604030504040204" pitchFamily="50" charset="-128"/>
                <a:ea typeface="Meiryo UI" panose="020B0604030504040204" pitchFamily="50" charset="-128"/>
                <a:cs typeface="Meiryo UI" panose="020B0604030504040204" pitchFamily="50" charset="-128"/>
              </a:rPr>
              <a:t>％、</a:t>
            </a:r>
            <a:r>
              <a:rPr lang="en-US" altLang="ja-JP" sz="2000">
                <a:latin typeface="Meiryo UI" panose="020B0604030504040204" pitchFamily="50" charset="-128"/>
                <a:ea typeface="Meiryo UI" panose="020B0604030504040204" pitchFamily="50" charset="-128"/>
                <a:cs typeface="Meiryo UI" panose="020B0604030504040204" pitchFamily="50" charset="-128"/>
              </a:rPr>
              <a:t>2050</a:t>
            </a:r>
            <a:r>
              <a:rPr lang="ja-JP" altLang="ja-JP" sz="2000">
                <a:latin typeface="Meiryo UI" panose="020B0604030504040204" pitchFamily="50" charset="-128"/>
                <a:ea typeface="Meiryo UI" panose="020B0604030504040204" pitchFamily="50" charset="-128"/>
                <a:cs typeface="Meiryo UI" panose="020B0604030504040204" pitchFamily="50" charset="-128"/>
              </a:rPr>
              <a:t>年までに</a:t>
            </a:r>
            <a:r>
              <a:rPr lang="en-US" altLang="ja-JP" sz="2000">
                <a:latin typeface="Meiryo UI" panose="020B0604030504040204" pitchFamily="50" charset="-128"/>
                <a:ea typeface="Meiryo UI" panose="020B0604030504040204" pitchFamily="50" charset="-128"/>
                <a:cs typeface="Meiryo UI" panose="020B0604030504040204" pitchFamily="50" charset="-128"/>
              </a:rPr>
              <a:t>50</a:t>
            </a:r>
            <a:r>
              <a:rPr lang="ja-JP" altLang="ja-JP" sz="2000">
                <a:latin typeface="Meiryo UI" panose="020B0604030504040204" pitchFamily="50" charset="-128"/>
                <a:ea typeface="Meiryo UI" panose="020B0604030504040204" pitchFamily="50" charset="-128"/>
                <a:cs typeface="Meiryo UI" panose="020B0604030504040204" pitchFamily="50" charset="-128"/>
              </a:rPr>
              <a:t>％を削減すると宣言した。</a:t>
            </a:r>
          </a:p>
          <a:p>
            <a:r>
              <a:rPr lang="en-US" altLang="ja-JP" sz="2000">
                <a:latin typeface="Meiryo UI" panose="020B0604030504040204" pitchFamily="50" charset="-128"/>
                <a:ea typeface="Meiryo UI" panose="020B0604030504040204" pitchFamily="50" charset="-128"/>
                <a:cs typeface="Meiryo UI" panose="020B0604030504040204" pitchFamily="50" charset="-128"/>
              </a:rPr>
              <a:t> </a:t>
            </a:r>
            <a:r>
              <a:rPr lang="ja-JP" altLang="ja-JP" sz="2000">
                <a:latin typeface="Meiryo UI" panose="020B0604030504040204" pitchFamily="50" charset="-128"/>
                <a:ea typeface="Meiryo UI" panose="020B0604030504040204" pitchFamily="50" charset="-128"/>
                <a:cs typeface="Meiryo UI" panose="020B0604030504040204" pitchFamily="50" charset="-128"/>
              </a:rPr>
              <a:t>これは、ケロッグ初の</a:t>
            </a:r>
            <a:r>
              <a:rPr lang="en-US" altLang="ja-JP" sz="2000">
                <a:latin typeface="Meiryo UI" panose="020B0604030504040204" pitchFamily="50" charset="-128"/>
                <a:ea typeface="Meiryo UI" panose="020B0604030504040204" pitchFamily="50" charset="-128"/>
                <a:cs typeface="Meiryo UI" panose="020B0604030504040204" pitchFamily="50" charset="-128"/>
              </a:rPr>
              <a:t>Scope3</a:t>
            </a:r>
            <a:r>
              <a:rPr lang="ja-JP" altLang="ja-JP" sz="2000">
                <a:latin typeface="Meiryo UI" panose="020B0604030504040204" pitchFamily="50" charset="-128"/>
                <a:ea typeface="Meiryo UI" panose="020B0604030504040204" pitchFamily="50" charset="-128"/>
                <a:cs typeface="Meiryo UI" panose="020B0604030504040204" pitchFamily="50" charset="-128"/>
              </a:rPr>
              <a:t>の量的目標であり、達成のために同社は、基準年の</a:t>
            </a:r>
            <a:r>
              <a:rPr lang="en-US" altLang="ja-JP" sz="2000">
                <a:latin typeface="Meiryo UI" panose="020B0604030504040204" pitchFamily="50" charset="-128"/>
                <a:ea typeface="Meiryo UI" panose="020B0604030504040204" pitchFamily="50" charset="-128"/>
                <a:cs typeface="Meiryo UI" panose="020B0604030504040204" pitchFamily="50" charset="-128"/>
              </a:rPr>
              <a:t>GHG</a:t>
            </a:r>
            <a:r>
              <a:rPr lang="ja-JP" altLang="ja-JP" sz="2000">
                <a:latin typeface="Meiryo UI" panose="020B0604030504040204" pitchFamily="50" charset="-128"/>
                <a:ea typeface="Meiryo UI" panose="020B0604030504040204" pitchFamily="50" charset="-128"/>
                <a:cs typeface="Meiryo UI" panose="020B0604030504040204" pitchFamily="50" charset="-128"/>
              </a:rPr>
              <a:t>インベントリを設置し、</a:t>
            </a:r>
            <a:r>
              <a:rPr lang="ja-JP" altLang="ja-JP" sz="2000" b="1" u="sng">
                <a:latin typeface="Meiryo UI" panose="020B0604030504040204" pitchFamily="50" charset="-128"/>
                <a:ea typeface="Meiryo UI" panose="020B0604030504040204" pitchFamily="50" charset="-128"/>
                <a:cs typeface="Meiryo UI" panose="020B0604030504040204" pitchFamily="50" charset="-128"/>
              </a:rPr>
              <a:t>どのような変化が可能かを特定するため、サプライヤーに働きかけている</a:t>
            </a:r>
            <a:r>
              <a:rPr lang="ja-JP" altLang="ja-JP" sz="2000">
                <a:latin typeface="Meiryo UI" panose="020B0604030504040204" pitchFamily="50" charset="-128"/>
                <a:ea typeface="Meiryo UI" panose="020B0604030504040204" pitchFamily="50" charset="-128"/>
                <a:cs typeface="Meiryo UI" panose="020B0604030504040204" pitchFamily="50" charset="-128"/>
              </a:rPr>
              <a:t>。目標を設定して以来、ケロッグは問題や改善可能な選択肢について理解を促すため、</a:t>
            </a:r>
            <a:r>
              <a:rPr lang="ja-JP" altLang="ja-JP" sz="2000" b="1" u="sng">
                <a:latin typeface="Meiryo UI" panose="020B0604030504040204" pitchFamily="50" charset="-128"/>
                <a:ea typeface="Meiryo UI" panose="020B0604030504040204" pitchFamily="50" charset="-128"/>
                <a:cs typeface="Meiryo UI" panose="020B0604030504040204" pitchFamily="50" charset="-128"/>
              </a:rPr>
              <a:t>排出量や</a:t>
            </a:r>
            <a:r>
              <a:rPr lang="ja-JP" altLang="en-US" sz="2000" b="1" u="sng">
                <a:latin typeface="Meiryo UI" panose="020B0604030504040204" pitchFamily="50" charset="-128"/>
                <a:ea typeface="Meiryo UI" panose="020B0604030504040204" pitchFamily="50" charset="-128"/>
                <a:cs typeface="Meiryo UI" panose="020B0604030504040204" pitchFamily="50" charset="-128"/>
              </a:rPr>
              <a:t>調達物</a:t>
            </a:r>
            <a:r>
              <a:rPr lang="ja-JP" altLang="ja-JP" sz="2000" b="1" u="sng">
                <a:latin typeface="Meiryo UI" panose="020B0604030504040204" pitchFamily="50" charset="-128"/>
                <a:ea typeface="Meiryo UI" panose="020B0604030504040204" pitchFamily="50" charset="-128"/>
                <a:cs typeface="Meiryo UI" panose="020B0604030504040204" pitchFamily="50" charset="-128"/>
              </a:rPr>
              <a:t>に関する</a:t>
            </a:r>
            <a:r>
              <a:rPr lang="en-US" altLang="ja-JP" sz="2000" b="1" u="sng">
                <a:latin typeface="Meiryo UI" panose="020B0604030504040204" pitchFamily="50" charset="-128"/>
                <a:ea typeface="Meiryo UI" panose="020B0604030504040204" pitchFamily="50" charset="-128"/>
                <a:cs typeface="Meiryo UI" panose="020B0604030504040204" pitchFamily="50" charset="-128"/>
              </a:rPr>
              <a:t>CDP</a:t>
            </a:r>
            <a:r>
              <a:rPr lang="ja-JP" altLang="ja-JP" sz="2000" b="1" u="sng">
                <a:latin typeface="Meiryo UI" panose="020B0604030504040204" pitchFamily="50" charset="-128"/>
                <a:ea typeface="Meiryo UI" panose="020B0604030504040204" pitchFamily="50" charset="-128"/>
                <a:cs typeface="Meiryo UI" panose="020B0604030504040204" pitchFamily="50" charset="-128"/>
              </a:rPr>
              <a:t>の質問に答えるようサプライヤーに奨励</a:t>
            </a:r>
            <a:r>
              <a:rPr lang="ja-JP" altLang="ja-JP" sz="2000">
                <a:latin typeface="Meiryo UI" panose="020B0604030504040204" pitchFamily="50" charset="-128"/>
                <a:ea typeface="Meiryo UI" panose="020B0604030504040204" pitchFamily="50" charset="-128"/>
                <a:cs typeface="Meiryo UI" panose="020B0604030504040204" pitchFamily="50" charset="-128"/>
              </a:rPr>
              <a:t>し、すでにサプライヤーの</a:t>
            </a:r>
            <a:r>
              <a:rPr lang="en-US" altLang="ja-JP" sz="2000">
                <a:latin typeface="Meiryo UI" panose="020B0604030504040204" pitchFamily="50" charset="-128"/>
                <a:ea typeface="Meiryo UI" panose="020B0604030504040204" pitchFamily="50" charset="-128"/>
                <a:cs typeface="Meiryo UI" panose="020B0604030504040204" pitchFamily="50" charset="-128"/>
              </a:rPr>
              <a:t>75</a:t>
            </a:r>
            <a:r>
              <a:rPr lang="ja-JP" altLang="ja-JP" sz="2000">
                <a:latin typeface="Meiryo UI" panose="020B0604030504040204" pitchFamily="50" charset="-128"/>
                <a:ea typeface="Meiryo UI" panose="020B0604030504040204" pitchFamily="50" charset="-128"/>
                <a:cs typeface="Meiryo UI" panose="020B0604030504040204" pitchFamily="50" charset="-128"/>
              </a:rPr>
              <a:t>％（</a:t>
            </a:r>
            <a:r>
              <a:rPr lang="en-US" altLang="ja-JP" sz="2000">
                <a:latin typeface="Meiryo UI" panose="020B0604030504040204" pitchFamily="50" charset="-128"/>
                <a:ea typeface="Meiryo UI" panose="020B0604030504040204" pitchFamily="50" charset="-128"/>
                <a:cs typeface="Meiryo UI" panose="020B0604030504040204" pitchFamily="50" charset="-128"/>
              </a:rPr>
              <a:t>400</a:t>
            </a:r>
            <a:r>
              <a:rPr lang="ja-JP" altLang="ja-JP" sz="2000">
                <a:latin typeface="Meiryo UI" panose="020B0604030504040204" pitchFamily="50" charset="-128"/>
                <a:ea typeface="Meiryo UI" panose="020B0604030504040204" pitchFamily="50" charset="-128"/>
                <a:cs typeface="Meiryo UI" panose="020B0604030504040204" pitchFamily="50" charset="-128"/>
              </a:rPr>
              <a:t>社超）と関わってきた。また、農家が排出量を減らすために</a:t>
            </a:r>
            <a:r>
              <a:rPr lang="en-US" altLang="ja-JP" sz="2000">
                <a:latin typeface="Meiryo UI" panose="020B0604030504040204" pitchFamily="50" charset="-128"/>
                <a:ea typeface="Meiryo UI" panose="020B0604030504040204" pitchFamily="50" charset="-128"/>
                <a:cs typeface="Meiryo UI" panose="020B0604030504040204" pitchFamily="50" charset="-128"/>
              </a:rPr>
              <a:t>35</a:t>
            </a:r>
            <a:r>
              <a:rPr lang="ja-JP" altLang="ja-JP" sz="2000">
                <a:latin typeface="Meiryo UI" panose="020B0604030504040204" pitchFamily="50" charset="-128"/>
                <a:ea typeface="Meiryo UI" panose="020B0604030504040204" pitchFamily="50" charset="-128"/>
                <a:cs typeface="Meiryo UI" panose="020B0604030504040204" pitchFamily="50" charset="-128"/>
              </a:rPr>
              <a:t>のプログラムを世界中で実施しており、</a:t>
            </a:r>
            <a:r>
              <a:rPr lang="ja-JP" altLang="ja-JP" sz="2000" b="1" u="sng">
                <a:latin typeface="Meiryo UI" panose="020B0604030504040204" pitchFamily="50" charset="-128"/>
                <a:ea typeface="Meiryo UI" panose="020B0604030504040204" pitchFamily="50" charset="-128"/>
                <a:cs typeface="Meiryo UI" panose="020B0604030504040204" pitchFamily="50" charset="-128"/>
              </a:rPr>
              <a:t>排出削減量やレジリエンスに注力した賢い農業の取組を実践するため、</a:t>
            </a:r>
            <a:r>
              <a:rPr lang="en-US" altLang="ja-JP" sz="2000" b="1" u="sng">
                <a:latin typeface="Meiryo UI" panose="020B0604030504040204" pitchFamily="50" charset="-128"/>
                <a:ea typeface="Meiryo UI" panose="020B0604030504040204" pitchFamily="50" charset="-128"/>
                <a:cs typeface="Meiryo UI" panose="020B0604030504040204" pitchFamily="50" charset="-128"/>
              </a:rPr>
              <a:t>50</a:t>
            </a:r>
            <a:r>
              <a:rPr lang="ja-JP" altLang="ja-JP" sz="2000" b="1" u="sng">
                <a:latin typeface="Meiryo UI" panose="020B0604030504040204" pitchFamily="50" charset="-128"/>
                <a:ea typeface="Meiryo UI" panose="020B0604030504040204" pitchFamily="50" charset="-128"/>
                <a:cs typeface="Meiryo UI" panose="020B0604030504040204" pitchFamily="50" charset="-128"/>
              </a:rPr>
              <a:t>万の農業従事者を支えている</a:t>
            </a:r>
            <a:r>
              <a:rPr lang="ja-JP" altLang="ja-JP" sz="2000">
                <a:latin typeface="Meiryo UI" panose="020B0604030504040204" pitchFamily="50" charset="-128"/>
                <a:ea typeface="Meiryo UI" panose="020B0604030504040204" pitchFamily="50" charset="-128"/>
                <a:cs typeface="Meiryo UI" panose="020B0604030504040204" pitchFamily="50" charset="-128"/>
              </a:rPr>
              <a:t>。また、同社は、研究結果や学んだ教訓をまとめ、個人農家と共有している。</a:t>
            </a:r>
            <a:endParaRPr lang="ja-JP" altLang="en-US" sz="200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1"/>
          <p:cNvSpPr txBox="1">
            <a:spLocks noChangeArrowheads="1"/>
          </p:cNvSpPr>
          <p:nvPr/>
        </p:nvSpPr>
        <p:spPr bwMode="auto">
          <a:xfrm>
            <a:off x="161925" y="6960718"/>
            <a:ext cx="9974297" cy="440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361950" indent="-361950" defTabSz="844083" eaLnBrk="1" fontAlgn="base" hangingPunct="1">
              <a:lnSpc>
                <a:spcPct val="120000"/>
              </a:lnSpc>
              <a:spcBef>
                <a:spcPct val="0"/>
              </a:spcBef>
              <a:spcAft>
                <a:spcPct val="70000"/>
              </a:spcAft>
              <a:defRPr/>
            </a:pPr>
            <a:r>
              <a:rPr lang="en-US" altLang="ja-JP" sz="1000" dirty="0">
                <a:solidFill>
                  <a:srgbClr val="000000"/>
                </a:solidFill>
                <a:latin typeface="Meiryo UI"/>
                <a:ea typeface="Meiryo UI"/>
                <a:cs typeface="Meiryo UI" pitchFamily="50" charset="-128"/>
              </a:rPr>
              <a:t>[</a:t>
            </a:r>
            <a:r>
              <a:rPr lang="ja-JP" altLang="en-US" sz="1000" dirty="0">
                <a:solidFill>
                  <a:srgbClr val="000000"/>
                </a:solidFill>
                <a:latin typeface="Meiryo UI"/>
                <a:ea typeface="Meiryo UI"/>
                <a:cs typeface="Meiryo UI" pitchFamily="50" charset="-128"/>
              </a:rPr>
              <a:t>出所</a:t>
            </a:r>
            <a:r>
              <a:rPr lang="en-US" altLang="ja-JP" sz="1000" dirty="0">
                <a:solidFill>
                  <a:srgbClr val="000000"/>
                </a:solidFill>
                <a:latin typeface="Meiryo UI"/>
                <a:ea typeface="Meiryo UI"/>
                <a:cs typeface="Meiryo UI" pitchFamily="50" charset="-128"/>
              </a:rPr>
              <a:t>]Science Based Targets</a:t>
            </a:r>
            <a:r>
              <a:rPr lang="ja-JP" altLang="en-US" sz="1000" dirty="0">
                <a:solidFill>
                  <a:srgbClr val="000000"/>
                </a:solidFill>
                <a:latin typeface="Meiryo UI"/>
                <a:ea typeface="Meiryo UI"/>
                <a:cs typeface="Meiryo UI" pitchFamily="50" charset="-128"/>
              </a:rPr>
              <a:t>ホームページ　</a:t>
            </a:r>
            <a:r>
              <a:rPr lang="en-US" altLang="ja-JP" sz="1000" dirty="0">
                <a:solidFill>
                  <a:srgbClr val="000000"/>
                </a:solidFill>
                <a:latin typeface="Meiryo UI"/>
                <a:ea typeface="Meiryo UI"/>
                <a:cs typeface="Meiryo UI" pitchFamily="50" charset="-128"/>
              </a:rPr>
              <a:t>Science-based Target Setting Manual Version 4.1(https://sciencebasedtargets.org/wp-content/uploads/2017/04/SBTi-manual.pdf)</a:t>
            </a:r>
            <a:r>
              <a:rPr lang="ja-JP" altLang="en-US" sz="1000" dirty="0">
                <a:solidFill>
                  <a:srgbClr val="000000"/>
                </a:solidFill>
                <a:latin typeface="Meiryo UI"/>
                <a:ea typeface="Meiryo UI"/>
                <a:cs typeface="Meiryo UI" pitchFamily="50" charset="-128"/>
              </a:rPr>
              <a:t>より作成</a:t>
            </a:r>
          </a:p>
        </p:txBody>
      </p:sp>
      <p:sp>
        <p:nvSpPr>
          <p:cNvPr id="12" name="正方形/長方形 11"/>
          <p:cNvSpPr/>
          <p:nvPr/>
        </p:nvSpPr>
        <p:spPr bwMode="auto">
          <a:xfrm>
            <a:off x="593725" y="2258241"/>
            <a:ext cx="9454948" cy="864096"/>
          </a:xfrm>
          <a:prstGeom prst="rect">
            <a:avLst/>
          </a:prstGeom>
          <a:no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342900" marR="0" indent="-342900" defTabSz="914400" rtl="0" eaLnBrk="1" fontAlgn="base" latinLnBrk="0" hangingPunct="1">
              <a:lnSpc>
                <a:spcPct val="100000"/>
              </a:lnSpc>
              <a:spcBef>
                <a:spcPct val="0"/>
              </a:spcBef>
              <a:spcAft>
                <a:spcPct val="0"/>
              </a:spcAft>
              <a:buClrTx/>
              <a:buSzTx/>
              <a:buFont typeface="Wingdings" panose="05000000000000000000" pitchFamily="2" charset="2"/>
              <a:buChar char="l"/>
              <a:tabLst/>
            </a:pPr>
            <a:r>
              <a:rPr kumimoji="1" lang="en-US" altLang="ja-JP" sz="2600" b="0" i="0" u="none" strike="noStrike" cap="none" normalizeH="0" baseline="0">
                <a:ln>
                  <a:noFill/>
                </a:ln>
                <a:solidFill>
                  <a:schemeClr val="tx1"/>
                </a:solidFill>
                <a:effectLst/>
                <a:latin typeface="+mn-ea"/>
                <a:ea typeface="+mn-ea"/>
              </a:rPr>
              <a:t>SBT</a:t>
            </a:r>
            <a:r>
              <a:rPr kumimoji="1" lang="ja-JP" altLang="en-US" sz="2600" b="0" i="0" u="none" strike="noStrike" cap="none" normalizeH="0" baseline="0">
                <a:ln>
                  <a:noFill/>
                </a:ln>
                <a:solidFill>
                  <a:schemeClr val="tx1"/>
                </a:solidFill>
                <a:effectLst/>
                <a:latin typeface="+mn-ea"/>
                <a:ea typeface="+mn-ea"/>
              </a:rPr>
              <a:t>認定を取得した企業の声</a:t>
            </a:r>
            <a:endParaRPr kumimoji="1" lang="en-US" altLang="ja-JP" sz="2600" b="0" i="0" u="none" strike="noStrike" cap="none" normalizeH="0" baseline="0">
              <a:ln>
                <a:noFill/>
              </a:ln>
              <a:solidFill>
                <a:schemeClr val="tx1"/>
              </a:solidFill>
              <a:effectLst/>
              <a:latin typeface="+mn-ea"/>
              <a:ea typeface="+mn-ea"/>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a:ln>
                  <a:noFill/>
                </a:ln>
                <a:solidFill>
                  <a:schemeClr val="tx1"/>
                </a:solidFill>
                <a:effectLst/>
                <a:latin typeface="+mn-ea"/>
                <a:ea typeface="+mn-ea"/>
              </a:rPr>
              <a:t>＜</a:t>
            </a:r>
            <a:r>
              <a:rPr lang="ja-JP" altLang="en-US" sz="2400">
                <a:latin typeface="+mn-ea"/>
              </a:rPr>
              <a:t>ケロッグ</a:t>
            </a:r>
            <a:r>
              <a:rPr kumimoji="1" lang="ja-JP" altLang="en-US" sz="2400" b="0" i="0" u="none" strike="noStrike" cap="none" normalizeH="0" baseline="0">
                <a:ln>
                  <a:noFill/>
                </a:ln>
                <a:solidFill>
                  <a:schemeClr val="tx1"/>
                </a:solidFill>
                <a:effectLst/>
                <a:latin typeface="+mn-ea"/>
                <a:ea typeface="+mn-ea"/>
              </a:rPr>
              <a:t>の場合＞</a:t>
            </a:r>
          </a:p>
        </p:txBody>
      </p:sp>
    </p:spTree>
    <p:extLst>
      <p:ext uri="{BB962C8B-B14F-4D97-AF65-F5344CB8AC3E}">
        <p14:creationId xmlns:p14="http://schemas.microsoft.com/office/powerpoint/2010/main" val="22376327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sz="2300"/>
              <a:t>企業事例　－</a:t>
            </a:r>
            <a:r>
              <a:rPr kumimoji="1" lang="en-US" altLang="ja-JP" sz="2300"/>
              <a:t>Kellog</a:t>
            </a:r>
            <a:r>
              <a:rPr kumimoji="1" lang="ja-JP" altLang="en-US" sz="2300"/>
              <a:t>－</a:t>
            </a:r>
          </a:p>
        </p:txBody>
      </p:sp>
      <p:sp>
        <p:nvSpPr>
          <p:cNvPr id="4" name="コンテンツ プレースホルダー 3"/>
          <p:cNvSpPr>
            <a:spLocks noGrp="1"/>
          </p:cNvSpPr>
          <p:nvPr>
            <p:ph sz="quarter" idx="11"/>
          </p:nvPr>
        </p:nvSpPr>
        <p:spPr/>
        <p:txBody>
          <a:bodyPr/>
          <a:lstStyle/>
          <a:p>
            <a:r>
              <a:rPr lang="en-US" altLang="ja-JP"/>
              <a:t>SBT</a:t>
            </a:r>
            <a:r>
              <a:rPr kumimoji="1" lang="ja-JP" altLang="en-US"/>
              <a:t>に取り組むメリット</a:t>
            </a:r>
            <a:r>
              <a:rPr lang="ja-JP" altLang="en-US"/>
              <a:t>③対サプライヤー</a:t>
            </a:r>
            <a:endParaRPr kumimoji="1" lang="ja-JP" altLang="en-US"/>
          </a:p>
        </p:txBody>
      </p:sp>
      <p:graphicFrame>
        <p:nvGraphicFramePr>
          <p:cNvPr id="10" name="表 9"/>
          <p:cNvGraphicFramePr>
            <a:graphicFrameLocks noGrp="1"/>
          </p:cNvGraphicFramePr>
          <p:nvPr>
            <p:extLst>
              <p:ext uri="{D42A27DB-BD31-4B8C-83A1-F6EECF244321}">
                <p14:modId xmlns:p14="http://schemas.microsoft.com/office/powerpoint/2010/main" val="4209667925"/>
              </p:ext>
            </p:extLst>
          </p:nvPr>
        </p:nvGraphicFramePr>
        <p:xfrm>
          <a:off x="495609" y="1368930"/>
          <a:ext cx="9638185" cy="2987040"/>
        </p:xfrm>
        <a:graphic>
          <a:graphicData uri="http://schemas.openxmlformats.org/drawingml/2006/table">
            <a:tbl>
              <a:tblPr firstRow="1" bandRow="1"/>
              <a:tblGrid>
                <a:gridCol w="692969">
                  <a:extLst>
                    <a:ext uri="{9D8B030D-6E8A-4147-A177-3AD203B41FA5}">
                      <a16:colId xmlns:a16="http://schemas.microsoft.com/office/drawing/2014/main" val="20000"/>
                    </a:ext>
                  </a:extLst>
                </a:gridCol>
                <a:gridCol w="828000">
                  <a:extLst>
                    <a:ext uri="{9D8B030D-6E8A-4147-A177-3AD203B41FA5}">
                      <a16:colId xmlns:a16="http://schemas.microsoft.com/office/drawing/2014/main" val="20001"/>
                    </a:ext>
                  </a:extLst>
                </a:gridCol>
                <a:gridCol w="1152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1116000">
                  <a:extLst>
                    <a:ext uri="{9D8B030D-6E8A-4147-A177-3AD203B41FA5}">
                      <a16:colId xmlns:a16="http://schemas.microsoft.com/office/drawing/2014/main" val="20004"/>
                    </a:ext>
                  </a:extLst>
                </a:gridCol>
                <a:gridCol w="1127858">
                  <a:extLst>
                    <a:ext uri="{9D8B030D-6E8A-4147-A177-3AD203B41FA5}">
                      <a16:colId xmlns:a16="http://schemas.microsoft.com/office/drawing/2014/main" val="20005"/>
                    </a:ext>
                  </a:extLst>
                </a:gridCol>
                <a:gridCol w="1050075">
                  <a:extLst>
                    <a:ext uri="{9D8B030D-6E8A-4147-A177-3AD203B41FA5}">
                      <a16:colId xmlns:a16="http://schemas.microsoft.com/office/drawing/2014/main" val="20006"/>
                    </a:ext>
                  </a:extLst>
                </a:gridCol>
                <a:gridCol w="2411283">
                  <a:extLst>
                    <a:ext uri="{9D8B030D-6E8A-4147-A177-3AD203B41FA5}">
                      <a16:colId xmlns:a16="http://schemas.microsoft.com/office/drawing/2014/main" val="20007"/>
                    </a:ext>
                  </a:extLst>
                </a:gridCol>
              </a:tblGrid>
              <a:tr h="313367">
                <a:tc gridSpan="3">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国・セクター</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hMerge="1">
                  <a:txBody>
                    <a:bodyPr/>
                    <a:lstStyle/>
                    <a:p>
                      <a:endParaRPr kumimoji="1" lang="ja-JP" altLang="en-US"/>
                    </a:p>
                  </a:txBody>
                  <a:tcPr/>
                </a:tc>
                <a:tc hMerge="1">
                  <a:txBody>
                    <a:bodyPr/>
                    <a:lstStyle/>
                    <a:p>
                      <a:endParaRPr kumimoji="1" lang="ja-JP" altLang="en-US"/>
                    </a:p>
                  </a:txBody>
                  <a:tcPr/>
                </a:tc>
                <a:tc gridSpan="5">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SBT</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目標</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313367">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国</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地域</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セクター</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Scope</a:t>
                      </a:r>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基準年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目標年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単位</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概要</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extLst>
                  <a:ext uri="{0D108BD9-81ED-4DB2-BD59-A6C34878D82A}">
                    <a16:rowId xmlns:a16="http://schemas.microsoft.com/office/drawing/2014/main" val="10001"/>
                  </a:ext>
                </a:extLst>
              </a:tr>
              <a:tr h="541271">
                <a:tc rowSpan="4">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米国</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rowSpan="4">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北米</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rowSpan="4">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食品・飲料製造</a:t>
                      </a:r>
                      <a:endParaRPr kumimoji="1" lang="en-US" altLang="ja-JP" sz="16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原単位</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a:latin typeface="Meiryo UI" panose="020B0604030504040204" pitchFamily="50" charset="-128"/>
                          <a:ea typeface="Meiryo UI" panose="020B0604030504040204" pitchFamily="50" charset="-128"/>
                          <a:cs typeface="Meiryo UI" panose="020B0604030504040204" pitchFamily="50" charset="-128"/>
                        </a:rPr>
                        <a:t>食品生産高当たりの排出量を</a:t>
                      </a:r>
                      <a:r>
                        <a:rPr lang="en-US" altLang="ja-JP" sz="1600">
                          <a:latin typeface="Meiryo UI" panose="020B0604030504040204" pitchFamily="50" charset="-128"/>
                          <a:ea typeface="Meiryo UI" panose="020B0604030504040204" pitchFamily="50" charset="-128"/>
                          <a:cs typeface="Meiryo UI" panose="020B0604030504040204" pitchFamily="50" charset="-128"/>
                        </a:rPr>
                        <a:t>15</a:t>
                      </a:r>
                      <a:r>
                        <a:rPr lang="ja-JP" altLang="en-US" sz="1600">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41271">
                <a:tc vMerge="1">
                  <a:txBody>
                    <a:bodyPr/>
                    <a:lstStyle/>
                    <a:p>
                      <a:endParaRPr kumimoji="1" lang="ja-JP" altLang="en-US" sz="1200"/>
                    </a:p>
                  </a:txBody>
                  <a:tcPr/>
                </a:tc>
                <a:tc vMerge="1">
                  <a:txBody>
                    <a:bodyPr/>
                    <a:lstStyle/>
                    <a:p>
                      <a:endParaRPr kumimoji="1" lang="ja-JP" altLang="en-US" sz="1200"/>
                    </a:p>
                  </a:txBody>
                  <a:tcPr/>
                </a:tc>
                <a:tc vMerge="1">
                  <a:txBody>
                    <a:bodyPr/>
                    <a:lstStyle/>
                    <a:p>
                      <a:endParaRPr kumimoji="1" lang="ja-JP" altLang="en-US" sz="1200"/>
                    </a:p>
                  </a:txBody>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総量</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r>
                        <a:rPr lang="en-US" altLang="ja-JP" sz="1600">
                          <a:latin typeface="Meiryo UI" panose="020B0604030504040204" pitchFamily="50" charset="-128"/>
                          <a:ea typeface="Meiryo UI" panose="020B0604030504040204" pitchFamily="50" charset="-128"/>
                          <a:cs typeface="Meiryo UI" panose="020B0604030504040204" pitchFamily="50" charset="-128"/>
                        </a:rPr>
                        <a:t>Scope3</a:t>
                      </a:r>
                      <a:r>
                        <a:rPr lang="ja-JP" altLang="en-US" sz="1600">
                          <a:latin typeface="Meiryo UI" panose="020B0604030504040204" pitchFamily="50" charset="-128"/>
                          <a:ea typeface="Meiryo UI" panose="020B0604030504040204" pitchFamily="50" charset="-128"/>
                          <a:cs typeface="Meiryo UI" panose="020B0604030504040204" pitchFamily="50" charset="-128"/>
                        </a:rPr>
                        <a:t>全体での</a:t>
                      </a:r>
                      <a:r>
                        <a:rPr lang="en-US" altLang="ja-JP" sz="1600">
                          <a:latin typeface="Meiryo UI" panose="020B0604030504040204" pitchFamily="50" charset="-128"/>
                          <a:ea typeface="Meiryo UI" panose="020B0604030504040204" pitchFamily="50" charset="-128"/>
                          <a:cs typeface="Meiryo UI" panose="020B0604030504040204" pitchFamily="50" charset="-128"/>
                        </a:rPr>
                        <a:t>GHG</a:t>
                      </a:r>
                      <a:r>
                        <a:rPr lang="ja-JP" altLang="en-US" sz="1600">
                          <a:latin typeface="Meiryo UI" panose="020B0604030504040204" pitchFamily="50" charset="-128"/>
                          <a:ea typeface="Meiryo UI" panose="020B0604030504040204" pitchFamily="50" charset="-128"/>
                          <a:cs typeface="Meiryo UI" panose="020B0604030504040204" pitchFamily="50" charset="-128"/>
                        </a:rPr>
                        <a:t>排出量を</a:t>
                      </a:r>
                      <a:r>
                        <a:rPr lang="en-US" altLang="ja-JP" sz="1600">
                          <a:latin typeface="Meiryo UI" panose="020B0604030504040204" pitchFamily="50" charset="-128"/>
                          <a:ea typeface="Meiryo UI" panose="020B0604030504040204" pitchFamily="50" charset="-128"/>
                          <a:cs typeface="Meiryo UI" panose="020B0604030504040204" pitchFamily="50" charset="-128"/>
                        </a:rPr>
                        <a:t>20</a:t>
                      </a:r>
                      <a:r>
                        <a:rPr lang="ja-JP" altLang="en-US" sz="1600">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4127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総量</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ja-JP" altLang="en-US" sz="1600">
                          <a:latin typeface="Meiryo UI" panose="020B0604030504040204" pitchFamily="50" charset="-128"/>
                          <a:ea typeface="Meiryo UI" panose="020B0604030504040204" pitchFamily="50" charset="-128"/>
                          <a:cs typeface="Meiryo UI" panose="020B0604030504040204" pitchFamily="50" charset="-128"/>
                        </a:rPr>
                        <a:t>事業活動からの</a:t>
                      </a:r>
                      <a:r>
                        <a:rPr lang="en-US" altLang="ja-JP" sz="1600">
                          <a:latin typeface="Meiryo UI" panose="020B0604030504040204" pitchFamily="50" charset="-128"/>
                          <a:ea typeface="Meiryo UI" panose="020B0604030504040204" pitchFamily="50" charset="-128"/>
                          <a:cs typeface="Meiryo UI" panose="020B0604030504040204" pitchFamily="50" charset="-128"/>
                        </a:rPr>
                        <a:t>GHG</a:t>
                      </a:r>
                      <a:r>
                        <a:rPr lang="ja-JP" altLang="en-US" sz="1600">
                          <a:latin typeface="Meiryo UI" panose="020B0604030504040204" pitchFamily="50" charset="-128"/>
                          <a:ea typeface="Meiryo UI" panose="020B0604030504040204" pitchFamily="50" charset="-128"/>
                          <a:cs typeface="Meiryo UI" panose="020B0604030504040204" pitchFamily="50" charset="-128"/>
                        </a:rPr>
                        <a:t>排出量を</a:t>
                      </a:r>
                      <a:r>
                        <a:rPr lang="en-US" altLang="ja-JP" sz="1600">
                          <a:latin typeface="Meiryo UI" panose="020B0604030504040204" pitchFamily="50" charset="-128"/>
                          <a:ea typeface="Meiryo UI" panose="020B0604030504040204" pitchFamily="50" charset="-128"/>
                          <a:cs typeface="Meiryo UI" panose="020B0604030504040204" pitchFamily="50" charset="-128"/>
                        </a:rPr>
                        <a:t>65</a:t>
                      </a:r>
                      <a:r>
                        <a:rPr lang="ja-JP" altLang="en-US" sz="1600">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127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総量</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p>
                      <a:r>
                        <a:rPr lang="en-US" altLang="ja-JP" sz="1600">
                          <a:latin typeface="Meiryo UI" panose="020B0604030504040204" pitchFamily="50" charset="-128"/>
                          <a:ea typeface="Meiryo UI" panose="020B0604030504040204" pitchFamily="50" charset="-128"/>
                          <a:cs typeface="Meiryo UI" panose="020B0604030504040204" pitchFamily="50" charset="-128"/>
                        </a:rPr>
                        <a:t>Scope3</a:t>
                      </a:r>
                      <a:r>
                        <a:rPr lang="ja-JP" altLang="en-US" sz="1600">
                          <a:latin typeface="Meiryo UI" panose="020B0604030504040204" pitchFamily="50" charset="-128"/>
                          <a:ea typeface="Meiryo UI" panose="020B0604030504040204" pitchFamily="50" charset="-128"/>
                          <a:cs typeface="Meiryo UI" panose="020B0604030504040204" pitchFamily="50" charset="-128"/>
                        </a:rPr>
                        <a:t>全体での</a:t>
                      </a:r>
                      <a:r>
                        <a:rPr lang="en-US" altLang="ja-JP" sz="1600">
                          <a:latin typeface="Meiryo UI" panose="020B0604030504040204" pitchFamily="50" charset="-128"/>
                          <a:ea typeface="Meiryo UI" panose="020B0604030504040204" pitchFamily="50" charset="-128"/>
                          <a:cs typeface="Meiryo UI" panose="020B0604030504040204" pitchFamily="50" charset="-128"/>
                        </a:rPr>
                        <a:t>GHG</a:t>
                      </a:r>
                      <a:r>
                        <a:rPr lang="ja-JP" altLang="en-US" sz="1600">
                          <a:latin typeface="Meiryo UI" panose="020B0604030504040204" pitchFamily="50" charset="-128"/>
                          <a:ea typeface="Meiryo UI" panose="020B0604030504040204" pitchFamily="50" charset="-128"/>
                          <a:cs typeface="Meiryo UI" panose="020B0604030504040204" pitchFamily="50" charset="-128"/>
                        </a:rPr>
                        <a:t>排出量を</a:t>
                      </a:r>
                      <a:r>
                        <a:rPr lang="en-US" altLang="ja-JP" sz="1600">
                          <a:latin typeface="Meiryo UI" panose="020B0604030504040204" pitchFamily="50" charset="-128"/>
                          <a:ea typeface="Meiryo UI" panose="020B0604030504040204" pitchFamily="50" charset="-128"/>
                          <a:cs typeface="Meiryo UI" panose="020B0604030504040204" pitchFamily="50" charset="-128"/>
                        </a:rPr>
                        <a:t>50</a:t>
                      </a:r>
                      <a:r>
                        <a:rPr lang="ja-JP" altLang="en-US" sz="1600">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13" name="テキスト ボックス 12"/>
          <p:cNvSpPr txBox="1"/>
          <p:nvPr/>
        </p:nvSpPr>
        <p:spPr>
          <a:xfrm>
            <a:off x="478783" y="4355970"/>
            <a:ext cx="9655011" cy="2385268"/>
          </a:xfrm>
          <a:prstGeom prst="rect">
            <a:avLst/>
          </a:prstGeom>
          <a:noFill/>
        </p:spPr>
        <p:txBody>
          <a:bodyPr wrap="square" rtlCol="0">
            <a:spAutoFit/>
          </a:bodyPr>
          <a:lstStyle/>
          <a:p>
            <a:pPr marL="285750" indent="-285750" fontAlgn="auto">
              <a:spcBef>
                <a:spcPts val="0"/>
              </a:spcBef>
              <a:spcAft>
                <a:spcPts val="0"/>
              </a:spcAft>
              <a:buFont typeface="Wingdings" panose="05000000000000000000" pitchFamily="2" charset="2"/>
              <a:buChar char="p"/>
              <a:defRPr/>
            </a:pPr>
            <a:r>
              <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rPr>
              <a:t>コミットメント経緯</a:t>
            </a:r>
            <a:endParaRPr lang="en-US" altLang="ja-JP">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42925" lvl="1" indent="-285750" fontAlgn="auto">
              <a:spcBef>
                <a:spcPts val="0"/>
              </a:spcBef>
              <a:spcAft>
                <a:spcPts val="0"/>
              </a:spcAft>
              <a:buFont typeface="Wingdings" panose="05000000000000000000" pitchFamily="2" charset="2"/>
              <a:buChar char="l"/>
              <a:defRPr/>
            </a:pPr>
            <a:r>
              <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rPr>
              <a:t>既に設定していた</a:t>
            </a:r>
            <a:r>
              <a:rPr lang="ja-JP" altLang="en-US" b="1" u="sng">
                <a:solidFill>
                  <a:srgbClr val="1400A0"/>
                </a:solidFill>
                <a:latin typeface="Meiryo UI" panose="020B0604030504040204" pitchFamily="50" charset="-128"/>
                <a:ea typeface="Meiryo UI" panose="020B0604030504040204" pitchFamily="50" charset="-128"/>
                <a:cs typeface="Meiryo UI" panose="020B0604030504040204" pitchFamily="50" charset="-128"/>
              </a:rPr>
              <a:t>バリューチェーン目標の正当性を強める</a:t>
            </a:r>
            <a:r>
              <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rPr>
              <a:t>ため、科学を組み込むことを決定</a:t>
            </a:r>
            <a:endParaRPr lang="en-US" altLang="ja-JP" b="1" u="sng">
              <a:solidFill>
                <a:srgbClr val="1400A0"/>
              </a:solidFill>
              <a:latin typeface="Meiryo UI" panose="020B0604030504040204" pitchFamily="50" charset="-128"/>
              <a:ea typeface="Meiryo UI" panose="020B0604030504040204" pitchFamily="50" charset="-128"/>
              <a:cs typeface="Meiryo UI" panose="020B0604030504040204" pitchFamily="50" charset="-128"/>
            </a:endParaRPr>
          </a:p>
          <a:p>
            <a:pPr marL="542925" lvl="1" indent="-285750" fontAlgn="auto">
              <a:spcBef>
                <a:spcPts val="0"/>
              </a:spcBef>
              <a:spcAft>
                <a:spcPts val="0"/>
              </a:spcAft>
              <a:buFont typeface="Wingdings" panose="05000000000000000000" pitchFamily="2" charset="2"/>
              <a:buChar char="l"/>
              <a:defRPr/>
            </a:pPr>
            <a:r>
              <a:rPr lang="en-US" altLang="ja-JP">
                <a:solidFill>
                  <a:prstClr val="black"/>
                </a:solidFill>
                <a:latin typeface="Meiryo UI" panose="020B0604030504040204" pitchFamily="50" charset="-128"/>
                <a:ea typeface="Meiryo UI" panose="020B0604030504040204" pitchFamily="50" charset="-128"/>
                <a:cs typeface="Meiryo UI" panose="020B0604030504040204" pitchFamily="50" charset="-128"/>
              </a:rPr>
              <a:t>NGO</a:t>
            </a:r>
            <a:r>
              <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rPr>
              <a:t>のアドバイザーを招集し、自社の現状や過去のコミットメントを調べ、これらを長期的かつ野心的にするための議論を行った</a:t>
            </a:r>
            <a:endParaRPr lang="en-US" altLang="ja-JP">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4988" lvl="1" indent="-285750" fontAlgn="auto">
              <a:spcBef>
                <a:spcPts val="0"/>
              </a:spcBef>
              <a:spcAft>
                <a:spcPts val="0"/>
              </a:spcAft>
              <a:buFont typeface="Wingdings" panose="05000000000000000000" pitchFamily="2" charset="2"/>
              <a:buChar char="l"/>
              <a:defRPr/>
            </a:pPr>
            <a:r>
              <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rPr>
              <a:t>短期コミットメントが長期ビジョンの実現にどう影響するか、社内の認識を変えることは挑戦だった</a:t>
            </a:r>
            <a:endParaRPr lang="en-US" altLang="ja-JP">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fontAlgn="auto">
              <a:spcBef>
                <a:spcPts val="600"/>
              </a:spcBef>
              <a:spcAft>
                <a:spcPts val="0"/>
              </a:spcAft>
              <a:buFont typeface="Wingdings" panose="05000000000000000000" pitchFamily="2" charset="2"/>
              <a:buChar char="p"/>
              <a:defRPr/>
            </a:pPr>
            <a:r>
              <a:rPr lang="en-US" altLang="ja-JP">
                <a:solidFill>
                  <a:prstClr val="black"/>
                </a:solidFill>
                <a:latin typeface="Meiryo UI" panose="020B0604030504040204" pitchFamily="50" charset="-128"/>
                <a:ea typeface="Meiryo UI" panose="020B0604030504040204" pitchFamily="50" charset="-128"/>
                <a:cs typeface="Meiryo UI" panose="020B0604030504040204" pitchFamily="50" charset="-128"/>
              </a:rPr>
              <a:t>SBT</a:t>
            </a:r>
            <a:r>
              <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rPr>
              <a:t>設定メリット</a:t>
            </a:r>
            <a:endParaRPr lang="en-US" altLang="ja-JP">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4988" lvl="1" indent="-285750" fontAlgn="auto">
              <a:spcBef>
                <a:spcPts val="0"/>
              </a:spcBef>
              <a:spcAft>
                <a:spcPts val="0"/>
              </a:spcAft>
              <a:buClr>
                <a:prstClr val="black"/>
              </a:buClr>
              <a:buFont typeface="Wingdings" panose="05000000000000000000" pitchFamily="2" charset="2"/>
              <a:buChar char="l"/>
              <a:defRPr/>
            </a:pPr>
            <a:r>
              <a:rPr lang="ja-JP" altLang="en-US" b="1" u="sng">
                <a:solidFill>
                  <a:srgbClr val="1400A0"/>
                </a:solidFill>
                <a:latin typeface="Meiryo UI" panose="020B0604030504040204" pitchFamily="50" charset="-128"/>
                <a:ea typeface="Meiryo UI" panose="020B0604030504040204" pitchFamily="50" charset="-128"/>
                <a:cs typeface="Meiryo UI" panose="020B0604030504040204" pitchFamily="50" charset="-128"/>
              </a:rPr>
              <a:t>全サプライヤーに全体的な</a:t>
            </a:r>
            <a:r>
              <a:rPr lang="en-US" altLang="ja-JP" b="1" u="sng">
                <a:solidFill>
                  <a:srgbClr val="1400A0"/>
                </a:solidFill>
                <a:latin typeface="Meiryo UI" panose="020B0604030504040204" pitchFamily="50" charset="-128"/>
                <a:ea typeface="Meiryo UI" panose="020B0604030504040204" pitchFamily="50" charset="-128"/>
                <a:cs typeface="Meiryo UI" panose="020B0604030504040204" pitchFamily="50" charset="-128"/>
              </a:rPr>
              <a:t>Scope3</a:t>
            </a:r>
            <a:r>
              <a:rPr lang="ja-JP" altLang="en-US" b="1" u="sng">
                <a:solidFill>
                  <a:srgbClr val="1400A0"/>
                </a:solidFill>
                <a:latin typeface="Meiryo UI" panose="020B0604030504040204" pitchFamily="50" charset="-128"/>
                <a:ea typeface="Meiryo UI" panose="020B0604030504040204" pitchFamily="50" charset="-128"/>
                <a:cs typeface="Meiryo UI" panose="020B0604030504040204" pitchFamily="50" charset="-128"/>
              </a:rPr>
              <a:t>目標を設定</a:t>
            </a:r>
            <a:r>
              <a:rPr lang="ja-JP" altLang="en-US">
                <a:latin typeface="Meiryo UI" panose="020B0604030504040204" pitchFamily="50" charset="-128"/>
                <a:ea typeface="Meiryo UI" panose="020B0604030504040204" pitchFamily="50" charset="-128"/>
                <a:cs typeface="Meiryo UI" panose="020B0604030504040204" pitchFamily="50" charset="-128"/>
              </a:rPr>
              <a:t>させることができた</a:t>
            </a:r>
            <a:endParaRPr lang="en-US" altLang="ja-JP">
              <a:latin typeface="Meiryo UI" panose="020B0604030504040204" pitchFamily="50" charset="-128"/>
              <a:ea typeface="Meiryo UI" panose="020B0604030504040204" pitchFamily="50" charset="-128"/>
              <a:cs typeface="Meiryo UI" panose="020B0604030504040204" pitchFamily="50" charset="-128"/>
            </a:endParaRPr>
          </a:p>
          <a:p>
            <a:pPr marL="534988" lvl="1" indent="-285750" fontAlgn="auto">
              <a:spcBef>
                <a:spcPts val="0"/>
              </a:spcBef>
              <a:spcAft>
                <a:spcPts val="0"/>
              </a:spcAft>
              <a:buClr>
                <a:prstClr val="black"/>
              </a:buClr>
              <a:buFont typeface="Wingdings" panose="05000000000000000000" pitchFamily="2" charset="2"/>
              <a:buChar char="l"/>
              <a:defRPr/>
            </a:pPr>
            <a:r>
              <a:rPr lang="ja-JP" altLang="en-US" b="1" u="sng">
                <a:solidFill>
                  <a:srgbClr val="1400A0"/>
                </a:solidFill>
                <a:latin typeface="Meiryo UI" panose="020B0604030504040204" pitchFamily="50" charset="-128"/>
                <a:ea typeface="Meiryo UI" panose="020B0604030504040204" pitchFamily="50" charset="-128"/>
                <a:cs typeface="Meiryo UI" panose="020B0604030504040204" pitchFamily="50" charset="-128"/>
              </a:rPr>
              <a:t>革新技術研究の動機づけ</a:t>
            </a:r>
            <a:r>
              <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rPr>
              <a:t>になり、自社で使用する燃料電池技術を開発した</a:t>
            </a: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1"/>
          <p:cNvSpPr txBox="1">
            <a:spLocks noChangeArrowheads="1"/>
          </p:cNvSpPr>
          <p:nvPr/>
        </p:nvSpPr>
        <p:spPr bwMode="auto">
          <a:xfrm>
            <a:off x="161924" y="7059710"/>
            <a:ext cx="9971869" cy="175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hangingPunct="1">
              <a:lnSpc>
                <a:spcPct val="50000"/>
              </a:lnSpc>
              <a:spcAft>
                <a:spcPct val="70000"/>
              </a:spcAft>
              <a:defRPr/>
            </a:pPr>
            <a:r>
              <a:rPr lang="en-US" altLang="ja-JP" sz="1000" dirty="0">
                <a:solidFill>
                  <a:srgbClr val="000000"/>
                </a:solidFill>
                <a:latin typeface="Meiryo UI" pitchFamily="50" charset="-128"/>
                <a:ea typeface="Meiryo UI" pitchFamily="50" charset="-128"/>
                <a:cs typeface="Meiryo UI" pitchFamily="50" charset="-128"/>
              </a:rPr>
              <a:t>[</a:t>
            </a:r>
            <a:r>
              <a:rPr lang="ja-JP" altLang="en-US" sz="1000" dirty="0">
                <a:solidFill>
                  <a:srgbClr val="000000"/>
                </a:solidFill>
                <a:latin typeface="Meiryo UI" pitchFamily="50" charset="-128"/>
                <a:ea typeface="Meiryo UI" pitchFamily="50" charset="-128"/>
                <a:cs typeface="Meiryo UI" pitchFamily="50" charset="-128"/>
              </a:rPr>
              <a:t>出所</a:t>
            </a:r>
            <a:r>
              <a:rPr lang="en-US" altLang="ja-JP" sz="1000" dirty="0">
                <a:solidFill>
                  <a:srgbClr val="000000"/>
                </a:solidFill>
                <a:latin typeface="Meiryo UI" pitchFamily="50" charset="-128"/>
                <a:ea typeface="Meiryo UI" pitchFamily="50" charset="-128"/>
                <a:cs typeface="Meiryo UI" pitchFamily="50" charset="-128"/>
              </a:rPr>
              <a:t>] Science Based Targets</a:t>
            </a:r>
            <a:r>
              <a:rPr lang="ja-JP" altLang="en-US" sz="1000" dirty="0">
                <a:solidFill>
                  <a:srgbClr val="000000"/>
                </a:solidFill>
                <a:latin typeface="Meiryo UI" pitchFamily="50" charset="-128"/>
                <a:ea typeface="Meiryo UI" pitchFamily="50" charset="-128"/>
                <a:cs typeface="Meiryo UI" pitchFamily="50" charset="-128"/>
              </a:rPr>
              <a:t>ホームページ　</a:t>
            </a:r>
            <a:r>
              <a:rPr lang="en-US" altLang="ja-JP" sz="1000" dirty="0">
                <a:solidFill>
                  <a:srgbClr val="000000"/>
                </a:solidFill>
                <a:latin typeface="Meiryo UI" pitchFamily="50" charset="-128"/>
                <a:ea typeface="Meiryo UI" pitchFamily="50" charset="-128"/>
                <a:cs typeface="Meiryo UI" pitchFamily="50" charset="-128"/>
              </a:rPr>
              <a:t>CASE</a:t>
            </a:r>
            <a:r>
              <a:rPr lang="ja-JP" altLang="en-US" sz="1000" dirty="0">
                <a:solidFill>
                  <a:srgbClr val="000000"/>
                </a:solidFill>
                <a:latin typeface="Meiryo UI" pitchFamily="50" charset="-128"/>
                <a:ea typeface="Meiryo UI" pitchFamily="50" charset="-128"/>
                <a:cs typeface="Meiryo UI" pitchFamily="50" charset="-128"/>
              </a:rPr>
              <a:t> </a:t>
            </a:r>
            <a:r>
              <a:rPr lang="en-US" altLang="ja-JP" sz="1000" dirty="0">
                <a:solidFill>
                  <a:srgbClr val="000000"/>
                </a:solidFill>
                <a:latin typeface="Meiryo UI" pitchFamily="50" charset="-128"/>
                <a:ea typeface="Meiryo UI" pitchFamily="50" charset="-128"/>
                <a:cs typeface="Meiryo UI" pitchFamily="50" charset="-128"/>
              </a:rPr>
              <a:t>STUDY</a:t>
            </a:r>
            <a:r>
              <a:rPr lang="ja-JP" altLang="en-US" sz="1000" dirty="0">
                <a:solidFill>
                  <a:srgbClr val="000000"/>
                </a:solidFill>
                <a:latin typeface="Meiryo UI" pitchFamily="50" charset="-128"/>
                <a:ea typeface="Meiryo UI" pitchFamily="50" charset="-128"/>
                <a:cs typeface="Meiryo UI" pitchFamily="50" charset="-128"/>
              </a:rPr>
              <a:t>（</a:t>
            </a:r>
            <a:r>
              <a:rPr lang="en-US" altLang="ja-JP" sz="1000" dirty="0">
                <a:solidFill>
                  <a:srgbClr val="000000"/>
                </a:solidFill>
                <a:latin typeface="Meiryo UI" pitchFamily="50" charset="-128"/>
                <a:ea typeface="Meiryo UI" pitchFamily="50" charset="-128"/>
                <a:cs typeface="Meiryo UI" pitchFamily="50" charset="-128"/>
              </a:rPr>
              <a:t>https://sciencebasedtargets.org/case-studies-2/case-study-kellogg/</a:t>
            </a:r>
            <a:r>
              <a:rPr lang="ja-JP" altLang="en-US" sz="100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42180479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④対社内・従業員</a:t>
            </a:r>
            <a:r>
              <a:rPr kumimoji="1" lang="ja-JP" altLang="en-US"/>
              <a:t>へのメリット</a:t>
            </a:r>
          </a:p>
        </p:txBody>
      </p:sp>
      <p:sp>
        <p:nvSpPr>
          <p:cNvPr id="5" name="タイトル 1"/>
          <p:cNvSpPr txBox="1">
            <a:spLocks/>
          </p:cNvSpPr>
          <p:nvPr/>
        </p:nvSpPr>
        <p:spPr bwMode="auto">
          <a:xfrm>
            <a:off x="430138" y="1480753"/>
            <a:ext cx="9649072"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kumimoji="1" sz="4000" b="1" cap="all">
                <a:solidFill>
                  <a:srgbClr val="140078"/>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2pPr>
            <a:lvl3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3pPr>
            <a:lvl4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4pPr>
            <a:lvl5pPr algn="l" rtl="0" eaLnBrk="0" fontAlgn="base" hangingPunct="0">
              <a:spcBef>
                <a:spcPct val="0"/>
              </a:spcBef>
              <a:spcAft>
                <a:spcPct val="0"/>
              </a:spcAft>
              <a:defRPr kumimoji="1" sz="2800">
                <a:solidFill>
                  <a:srgbClr val="140078"/>
                </a:solidFill>
                <a:latin typeface="HGS創英角ｺﾞｼｯｸUB" pitchFamily="50" charset="-128"/>
                <a:ea typeface="HGS創英角ｺﾞｼｯｸUB" pitchFamily="50" charset="-128"/>
              </a:defRPr>
            </a:lvl5pPr>
            <a:lvl6pPr marL="4572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6pPr>
            <a:lvl7pPr marL="9144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7pPr>
            <a:lvl8pPr marL="13716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8pPr>
            <a:lvl9pPr marL="1828800" algn="l" rtl="0" fontAlgn="base">
              <a:spcBef>
                <a:spcPct val="0"/>
              </a:spcBef>
              <a:spcAft>
                <a:spcPct val="0"/>
              </a:spcAft>
              <a:defRPr kumimoji="1" sz="2800">
                <a:solidFill>
                  <a:srgbClr val="140078"/>
                </a:solidFill>
                <a:latin typeface="HGS創英角ｺﾞｼｯｸUB" pitchFamily="50" charset="-128"/>
                <a:ea typeface="HGS創英角ｺﾞｼｯｸUB" pitchFamily="50" charset="-128"/>
              </a:defRPr>
            </a:lvl9pPr>
          </a:lstStyle>
          <a:p>
            <a:pPr marL="447675" indent="-447675">
              <a:buFont typeface="Wingdings" panose="05000000000000000000" pitchFamily="2" charset="2"/>
              <a:buChar char="l"/>
              <a:defRPr/>
            </a:pPr>
            <a:r>
              <a:rPr lang="ja-JP" altLang="en-US" sz="3200" b="0" kern="0"/>
              <a:t>企業が省エネ、再エネ、環境貢献製品の開発に取組むことは、コスト削減や評判向上といった企業価値向上につながる</a:t>
            </a:r>
            <a:endParaRPr lang="en-US" altLang="ja-JP" sz="3200" b="0" kern="0"/>
          </a:p>
          <a:p>
            <a:pPr marL="447675" indent="-447675">
              <a:buFont typeface="Wingdings" panose="05000000000000000000" pitchFamily="2" charset="2"/>
              <a:buChar char="l"/>
              <a:defRPr/>
            </a:pPr>
            <a:r>
              <a:rPr lang="en-US" altLang="ja-JP" sz="3200" b="0" kern="0"/>
              <a:t>SBT</a:t>
            </a:r>
            <a:r>
              <a:rPr lang="ja-JP" altLang="en-US" sz="3200" b="0" kern="0"/>
              <a:t>は社内に対して野心的な削減目標を課すため、</a:t>
            </a:r>
            <a:br>
              <a:rPr lang="en-US" altLang="ja-JP" sz="3200" b="0" kern="0"/>
            </a:br>
            <a:r>
              <a:rPr lang="ja-JP" altLang="en-US" sz="3200" b="0" kern="0"/>
              <a:t>積極的な削減取組を求めることにつながる</a:t>
            </a:r>
            <a:endParaRPr lang="en-US" altLang="ja-JP" sz="3200" b="0" kern="0"/>
          </a:p>
          <a:p>
            <a:pPr>
              <a:defRPr/>
            </a:pPr>
            <a:endParaRPr lang="en-US" altLang="ja-JP" sz="3200" b="0" kern="0" cap="none">
              <a:solidFill>
                <a:srgbClr val="FF0000"/>
              </a:solidFill>
              <a:latin typeface="+mn-ea"/>
            </a:endParaRPr>
          </a:p>
          <a:p>
            <a:pPr>
              <a:defRPr/>
            </a:pPr>
            <a:endParaRPr lang="en-US" altLang="ja-JP" sz="3200" b="0" kern="0" cap="none">
              <a:solidFill>
                <a:srgbClr val="FF0000"/>
              </a:solidFill>
              <a:latin typeface="+mn-ea"/>
            </a:endParaRPr>
          </a:p>
          <a:p>
            <a:pPr marL="449263">
              <a:defRPr/>
            </a:pPr>
            <a:r>
              <a:rPr lang="en-US" altLang="ja-JP" sz="3200" kern="0" cap="none">
                <a:solidFill>
                  <a:srgbClr val="FF0000"/>
                </a:solidFill>
                <a:latin typeface="+mn-ea"/>
              </a:rPr>
              <a:t>SBT</a:t>
            </a:r>
            <a:r>
              <a:rPr lang="ja-JP" altLang="en-US" sz="3200" kern="0" cap="none">
                <a:solidFill>
                  <a:srgbClr val="FF0000"/>
                </a:solidFill>
                <a:latin typeface="+mn-ea"/>
              </a:rPr>
              <a:t>は野心的な目標達成水準であり、</a:t>
            </a:r>
            <a:r>
              <a:rPr lang="en-US" altLang="ja-JP" sz="3200" kern="0" cap="none">
                <a:solidFill>
                  <a:srgbClr val="FF0000"/>
                </a:solidFill>
                <a:latin typeface="+mn-ea"/>
              </a:rPr>
              <a:t>SBT</a:t>
            </a:r>
            <a:r>
              <a:rPr lang="ja-JP" altLang="en-US" sz="3200" kern="0" cap="none">
                <a:solidFill>
                  <a:srgbClr val="FF0000"/>
                </a:solidFill>
                <a:latin typeface="+mn-ea"/>
              </a:rPr>
              <a:t>を設定</a:t>
            </a:r>
            <a:br>
              <a:rPr lang="en-US" altLang="ja-JP" sz="3200" kern="0" cap="none">
                <a:solidFill>
                  <a:srgbClr val="FF0000"/>
                </a:solidFill>
                <a:latin typeface="+mn-ea"/>
              </a:rPr>
            </a:br>
            <a:r>
              <a:rPr lang="ja-JP" altLang="en-US" sz="3200" kern="0" cap="none">
                <a:solidFill>
                  <a:srgbClr val="FF0000"/>
                </a:solidFill>
                <a:latin typeface="+mn-ea"/>
              </a:rPr>
              <a:t>することは、社内で画期的なイノベーションを起こそうとする機運を高める</a:t>
            </a:r>
            <a:endParaRPr lang="ja-JP" altLang="en-US" sz="3200" kern="0"/>
          </a:p>
        </p:txBody>
      </p:sp>
      <p:sp>
        <p:nvSpPr>
          <p:cNvPr id="7" name="下矢印 6"/>
          <p:cNvSpPr/>
          <p:nvPr/>
        </p:nvSpPr>
        <p:spPr bwMode="auto">
          <a:xfrm>
            <a:off x="4985866" y="4305692"/>
            <a:ext cx="720080" cy="648072"/>
          </a:xfrm>
          <a:prstGeom prst="downArrow">
            <a:avLst/>
          </a:prstGeom>
          <a:solidFill>
            <a:sysClr val="window" lastClr="FFFFFF"/>
          </a:solidFill>
          <a:ln w="2857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a typeface="HGPｺﾞｼｯｸM" pitchFamily="50" charset="-128"/>
            </a:endParaRPr>
          </a:p>
        </p:txBody>
      </p:sp>
    </p:spTree>
    <p:extLst>
      <p:ext uri="{BB962C8B-B14F-4D97-AF65-F5344CB8AC3E}">
        <p14:creationId xmlns:p14="http://schemas.microsoft.com/office/powerpoint/2010/main" val="13417154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sz="2300"/>
              <a:t>SBT</a:t>
            </a:r>
            <a:r>
              <a:rPr kumimoji="1" lang="ja-JP" altLang="en-US" sz="2300"/>
              <a:t>は社内の削減取組みを促進させる</a:t>
            </a:r>
          </a:p>
        </p:txBody>
      </p:sp>
      <p:sp>
        <p:nvSpPr>
          <p:cNvPr id="4" name="コンテンツ プレースホルダー 3"/>
          <p:cNvSpPr>
            <a:spLocks noGrp="1"/>
          </p:cNvSpPr>
          <p:nvPr>
            <p:ph sz="quarter" idx="11"/>
          </p:nvPr>
        </p:nvSpPr>
        <p:spPr/>
        <p:txBody>
          <a:bodyPr/>
          <a:lstStyle/>
          <a:p>
            <a:r>
              <a:rPr lang="en-US" altLang="ja-JP"/>
              <a:t>SBT</a:t>
            </a:r>
            <a:r>
              <a:rPr kumimoji="1" lang="ja-JP" altLang="en-US"/>
              <a:t>に取り組むメリット</a:t>
            </a:r>
            <a:r>
              <a:rPr lang="ja-JP" altLang="en-US"/>
              <a:t>④対社内</a:t>
            </a:r>
            <a:endParaRPr kumimoji="1" lang="ja-JP" altLang="en-US"/>
          </a:p>
        </p:txBody>
      </p:sp>
      <p:sp>
        <p:nvSpPr>
          <p:cNvPr id="8" name="コンテンツ プレースホルダー 4"/>
          <p:cNvSpPr>
            <a:spLocks noGrp="1"/>
          </p:cNvSpPr>
          <p:nvPr>
            <p:ph sz="quarter" idx="12"/>
          </p:nvPr>
        </p:nvSpPr>
        <p:spPr>
          <a:xfrm>
            <a:off x="161925" y="1110920"/>
            <a:ext cx="10367963" cy="1019661"/>
          </a:xfrm>
        </p:spPr>
        <p:txBody>
          <a:bodyPr/>
          <a:lstStyle/>
          <a:p>
            <a:pPr marL="273050" indent="-273050"/>
            <a:r>
              <a:rPr lang="en-US" altLang="ja-JP"/>
              <a:t>SBT</a:t>
            </a:r>
            <a:r>
              <a:rPr lang="ja-JP" altLang="en-US"/>
              <a:t>が課す野心的な削減目標は、社内の省エネ・再エネ導入の成果指標となる</a:t>
            </a:r>
            <a:endParaRPr lang="en-US" altLang="ja-JP"/>
          </a:p>
          <a:p>
            <a:pPr marL="273050" indent="-273050"/>
            <a:r>
              <a:rPr lang="ja-JP" altLang="en-US"/>
              <a:t>積極的な省エネ・再エネ導入はコスト削減・イノベーション促進にもつながる</a:t>
            </a:r>
            <a:endParaRPr lang="en-US" altLang="ja-JP"/>
          </a:p>
        </p:txBody>
      </p:sp>
      <p:sp>
        <p:nvSpPr>
          <p:cNvPr id="10" name="テキスト ボックス 9"/>
          <p:cNvSpPr txBox="1"/>
          <p:nvPr/>
        </p:nvSpPr>
        <p:spPr>
          <a:xfrm>
            <a:off x="487397" y="2517870"/>
            <a:ext cx="9648825" cy="446276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en-US" altLang="ja-JP" sz="2400" b="0" noProof="0">
                <a:solidFill>
                  <a:schemeClr val="tx1"/>
                </a:solidFill>
                <a:latin typeface="Meiryo UI" panose="020B0604030504040204" pitchFamily="50" charset="-128"/>
                <a:ea typeface="Meiryo UI" panose="020B0604030504040204" pitchFamily="50" charset="-128"/>
              </a:rPr>
              <a:t>SBT</a:t>
            </a:r>
            <a:r>
              <a:rPr lang="ja-JP" altLang="en-US" sz="2400" b="0" noProof="0">
                <a:solidFill>
                  <a:schemeClr val="tx1"/>
                </a:solidFill>
                <a:latin typeface="Meiryo UI" panose="020B0604030504040204" pitchFamily="50" charset="-128"/>
                <a:ea typeface="Meiryo UI" panose="020B0604030504040204" pitchFamily="50" charset="-128"/>
              </a:rPr>
              <a:t>という意欲的な削減目標は、</a:t>
            </a:r>
            <a:r>
              <a:rPr lang="ja-JP" altLang="en-US" sz="2400" b="0" noProof="0">
                <a:solidFill>
                  <a:srgbClr val="FF0000"/>
                </a:solidFill>
                <a:latin typeface="Meiryo UI" panose="020B0604030504040204" pitchFamily="50" charset="-128"/>
                <a:ea typeface="Meiryo UI" panose="020B0604030504040204" pitchFamily="50" charset="-128"/>
              </a:rPr>
              <a:t>省エネ、働き方改革、業務効率化等の生産性向上推進の動機づけとなる</a:t>
            </a:r>
            <a:endParaRPr kumimoji="1" lang="en-US" altLang="ja-JP" sz="2400" b="0" i="0"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endParaRP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kumimoji="1" lang="ja-JP" altLang="en-US" sz="2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rPr>
              <a:t>生産性向上に向けた取組の一つとしてとらえることで、</a:t>
            </a:r>
            <a:r>
              <a:rPr kumimoji="1" lang="ja-JP" altLang="en-US" sz="2400" b="0" i="0"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rPr>
              <a:t>成果指標として</a:t>
            </a:r>
            <a:r>
              <a:rPr kumimoji="1" lang="en-US" altLang="ja-JP" sz="2400" b="0" i="0"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rPr>
              <a:t>SBT</a:t>
            </a:r>
            <a:r>
              <a:rPr kumimoji="1" lang="ja-JP" altLang="en-US" sz="2400" b="0" i="0"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rPr>
              <a:t>を活用できる</a:t>
            </a:r>
            <a:endParaRPr kumimoji="1" lang="en-US" altLang="ja-JP" sz="2400" b="0" i="0"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endParaRP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kumimoji="1" lang="ja-JP" altLang="en-US" sz="2400" b="0" i="0"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rPr>
              <a:t>海外では再エネ調達がコストメリットを有する場合も出始めている。積極的な</a:t>
            </a:r>
            <a:r>
              <a:rPr kumimoji="1" lang="ja-JP" altLang="en-US" sz="2400" b="0" i="0"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rPr>
              <a:t>再エネの導入がコスト削減</a:t>
            </a:r>
            <a:r>
              <a:rPr kumimoji="1" lang="ja-JP" altLang="en-US" sz="2400" b="0" i="0"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rPr>
              <a:t>につながる可能性がある。</a:t>
            </a:r>
            <a:r>
              <a:rPr kumimoji="1" lang="ja-JP" altLang="en-US" sz="2400" b="0" i="0"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自社のエネルギー調達を安価でクリーンなものにするために、</a:t>
            </a:r>
            <a:r>
              <a:rPr kumimoji="1" lang="en-US" altLang="ja-JP" sz="2400" b="0" i="0"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SBT</a:t>
            </a:r>
            <a:r>
              <a:rPr kumimoji="1" lang="ja-JP" altLang="en-US" sz="2400" b="0" i="0"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を利用したい企業も</a:t>
            </a:r>
            <a:r>
              <a:rPr lang="ja-JP" altLang="en-US" sz="2400" b="0">
                <a:solidFill>
                  <a:schemeClr val="tx1"/>
                </a:solidFill>
                <a:latin typeface="Meiryo UI" panose="020B0604030504040204" pitchFamily="50" charset="-128"/>
                <a:ea typeface="Meiryo UI" panose="020B0604030504040204" pitchFamily="50" charset="-128"/>
              </a:rPr>
              <a:t>ある</a:t>
            </a:r>
            <a:endParaRPr lang="en-US" altLang="ja-JP" sz="2400" b="0">
              <a:solidFill>
                <a:schemeClr val="tx1"/>
              </a:solidFill>
              <a:latin typeface="Meiryo UI" panose="020B0604030504040204" pitchFamily="50" charset="-128"/>
              <a:ea typeface="Meiryo UI" panose="020B0604030504040204" pitchFamily="50" charset="-128"/>
            </a:endParaRPr>
          </a:p>
          <a:p>
            <a:pPr marL="285750" indent="-285750" fontAlgn="auto">
              <a:lnSpc>
                <a:spcPct val="100000"/>
              </a:lnSpc>
              <a:spcBef>
                <a:spcPts val="600"/>
              </a:spcBef>
              <a:spcAft>
                <a:spcPts val="0"/>
              </a:spcAft>
              <a:buFont typeface="Wingdings" panose="05000000000000000000" pitchFamily="2" charset="2"/>
              <a:buChar char="l"/>
              <a:defRPr/>
            </a:pPr>
            <a:r>
              <a:rPr lang="en-US" altLang="ja-JP" sz="2400" b="0">
                <a:solidFill>
                  <a:prstClr val="black"/>
                </a:solidFill>
                <a:latin typeface="Meiryo UI" panose="020B0604030504040204" pitchFamily="50" charset="-128"/>
                <a:ea typeface="Meiryo UI" panose="020B0604030504040204" pitchFamily="50" charset="-128"/>
              </a:rPr>
              <a:t>SBT</a:t>
            </a:r>
            <a:r>
              <a:rPr lang="ja-JP" altLang="en-US" sz="2400" b="0">
                <a:solidFill>
                  <a:prstClr val="black"/>
                </a:solidFill>
                <a:latin typeface="Meiryo UI" panose="020B0604030504040204" pitchFamily="50" charset="-128"/>
                <a:ea typeface="Meiryo UI" panose="020B0604030504040204" pitchFamily="50" charset="-128"/>
              </a:rPr>
              <a:t>で求められる水準の削減は、既存の技術のみで実現できるものは少ない。</a:t>
            </a:r>
            <a:r>
              <a:rPr lang="en-US" altLang="ja-JP" sz="2400" b="0">
                <a:solidFill>
                  <a:prstClr val="black"/>
                </a:solidFill>
                <a:latin typeface="Meiryo UI" panose="020B0604030504040204" pitchFamily="50" charset="-128"/>
                <a:ea typeface="Meiryo UI" panose="020B0604030504040204" pitchFamily="50" charset="-128"/>
              </a:rPr>
              <a:t>AI</a:t>
            </a:r>
            <a:r>
              <a:rPr lang="ja-JP" altLang="en-US" sz="2400" b="0" err="1">
                <a:solidFill>
                  <a:prstClr val="black"/>
                </a:solidFill>
                <a:latin typeface="Meiryo UI" panose="020B0604030504040204" pitchFamily="50" charset="-128"/>
                <a:ea typeface="Meiryo UI" panose="020B0604030504040204" pitchFamily="50" charset="-128"/>
              </a:rPr>
              <a:t>、</a:t>
            </a:r>
            <a:r>
              <a:rPr lang="en-US" altLang="ja-JP" sz="2400" b="0">
                <a:solidFill>
                  <a:prstClr val="black"/>
                </a:solidFill>
                <a:latin typeface="Meiryo UI" panose="020B0604030504040204" pitchFamily="50" charset="-128"/>
                <a:ea typeface="Meiryo UI" panose="020B0604030504040204" pitchFamily="50" charset="-128"/>
              </a:rPr>
              <a:t>IoT</a:t>
            </a:r>
            <a:r>
              <a:rPr lang="ja-JP" altLang="en-US" sz="2400" b="0">
                <a:solidFill>
                  <a:prstClr val="black"/>
                </a:solidFill>
                <a:latin typeface="Meiryo UI" panose="020B0604030504040204" pitchFamily="50" charset="-128"/>
                <a:ea typeface="Meiryo UI" panose="020B0604030504040204" pitchFamily="50" charset="-128"/>
              </a:rPr>
              <a:t>などの新たなるテクノロジーをいち早く取り入れ</a:t>
            </a:r>
            <a:r>
              <a:rPr lang="ja-JP" altLang="en-US" sz="2400" b="0">
                <a:solidFill>
                  <a:srgbClr val="FF0000"/>
                </a:solidFill>
                <a:latin typeface="Meiryo UI" panose="020B0604030504040204" pitchFamily="50" charset="-128"/>
                <a:ea typeface="Meiryo UI" panose="020B0604030504040204" pitchFamily="50" charset="-128"/>
              </a:rPr>
              <a:t>イノベーションを促進することができる</a:t>
            </a:r>
            <a:endParaRPr lang="en-US" altLang="ja-JP" sz="2400" b="0">
              <a:solidFill>
                <a:srgbClr val="FF0000"/>
              </a:solidFill>
              <a:latin typeface="Meiryo UI" panose="020B0604030504040204" pitchFamily="50" charset="-128"/>
              <a:ea typeface="Meiryo UI" panose="020B0604030504040204" pitchFamily="50" charset="-128"/>
            </a:endParaRPr>
          </a:p>
          <a:p>
            <a:pPr marL="342900" indent="-342900" fontAlgn="auto">
              <a:lnSpc>
                <a:spcPct val="100000"/>
              </a:lnSpc>
              <a:spcBef>
                <a:spcPts val="600"/>
              </a:spcBef>
              <a:spcAft>
                <a:spcPts val="0"/>
              </a:spcAft>
              <a:buFont typeface="Wingdings" panose="05000000000000000000" pitchFamily="2" charset="2"/>
              <a:buChar char="l"/>
              <a:defRPr/>
            </a:pPr>
            <a:r>
              <a:rPr lang="ja-JP" altLang="en-US" sz="2400">
                <a:latin typeface="Meiryo UI" panose="020B0604030504040204" pitchFamily="50" charset="-128"/>
                <a:ea typeface="Meiryo UI" panose="020B0604030504040204" pitchFamily="50" charset="-128"/>
              </a:rPr>
              <a:t>脱炭素化の潮流を踏まえた</a:t>
            </a:r>
            <a:r>
              <a:rPr lang="ja-JP" altLang="en-US" sz="2400">
                <a:solidFill>
                  <a:srgbClr val="FF0000"/>
                </a:solidFill>
                <a:latin typeface="Meiryo UI" panose="020B0604030504040204" pitchFamily="50" charset="-128"/>
                <a:ea typeface="Meiryo UI" panose="020B0604030504040204" pitchFamily="50" charset="-128"/>
              </a:rPr>
              <a:t>新たな事業モデル</a:t>
            </a:r>
            <a:r>
              <a:rPr lang="ja-JP" altLang="en-US" sz="2400">
                <a:latin typeface="Meiryo UI" panose="020B0604030504040204" pitchFamily="50" charset="-128"/>
                <a:ea typeface="Meiryo UI" panose="020B0604030504040204" pitchFamily="50" charset="-128"/>
              </a:rPr>
              <a:t>を見出せることも</a:t>
            </a:r>
            <a:endParaRPr lang="en-US" altLang="ja-JP" sz="2400" b="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876351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sz="2300"/>
              <a:t>SBT</a:t>
            </a:r>
            <a:r>
              <a:rPr kumimoji="1" lang="ja-JP" altLang="en-US" sz="2300"/>
              <a:t>設定により社内モチベーションを高めた事例</a:t>
            </a:r>
          </a:p>
        </p:txBody>
      </p:sp>
      <p:sp>
        <p:nvSpPr>
          <p:cNvPr id="4" name="コンテンツ プレースホルダー 3"/>
          <p:cNvSpPr>
            <a:spLocks noGrp="1"/>
          </p:cNvSpPr>
          <p:nvPr>
            <p:ph sz="quarter" idx="11"/>
          </p:nvPr>
        </p:nvSpPr>
        <p:spPr/>
        <p:txBody>
          <a:bodyPr/>
          <a:lstStyle/>
          <a:p>
            <a:r>
              <a:rPr lang="en-US" altLang="ja-JP"/>
              <a:t>SBT</a:t>
            </a:r>
            <a:r>
              <a:rPr kumimoji="1" lang="ja-JP" altLang="en-US"/>
              <a:t>に取り組むメリット</a:t>
            </a:r>
            <a:r>
              <a:rPr lang="ja-JP" altLang="en-US"/>
              <a:t>④対社内</a:t>
            </a:r>
            <a:endParaRPr kumimoji="1" lang="ja-JP" altLang="en-US"/>
          </a:p>
        </p:txBody>
      </p:sp>
      <p:sp>
        <p:nvSpPr>
          <p:cNvPr id="8" name="コンテンツ プレースホルダー 4"/>
          <p:cNvSpPr>
            <a:spLocks noGrp="1"/>
          </p:cNvSpPr>
          <p:nvPr>
            <p:ph sz="quarter" idx="12"/>
          </p:nvPr>
        </p:nvSpPr>
        <p:spPr>
          <a:xfrm>
            <a:off x="161925" y="1110920"/>
            <a:ext cx="10367963" cy="942717"/>
          </a:xfrm>
        </p:spPr>
        <p:txBody>
          <a:bodyPr/>
          <a:lstStyle/>
          <a:p>
            <a:pPr marL="273050" indent="-273050"/>
            <a:r>
              <a:rPr lang="en-US" altLang="ja-JP"/>
              <a:t>SBT</a:t>
            </a:r>
            <a:r>
              <a:rPr lang="ja-JP" altLang="en-US"/>
              <a:t>は社内・社員のモチベーションを高め、新たなアイデアの創出につながることや、イノベーションを起こそうとする機運を高めることができる</a:t>
            </a:r>
            <a:endParaRPr lang="en-US" altLang="ja-JP"/>
          </a:p>
        </p:txBody>
      </p:sp>
      <p:sp>
        <p:nvSpPr>
          <p:cNvPr id="6" name="テキスト ボックス 5"/>
          <p:cNvSpPr txBox="1"/>
          <p:nvPr/>
        </p:nvSpPr>
        <p:spPr>
          <a:xfrm>
            <a:off x="593725" y="3204777"/>
            <a:ext cx="9454947" cy="1323439"/>
          </a:xfrm>
          <a:prstGeom prst="rect">
            <a:avLst/>
          </a:prstGeom>
          <a:noFill/>
          <a:ln>
            <a:solidFill>
              <a:sysClr val="windowText" lastClr="000000"/>
            </a:solidFill>
          </a:ln>
        </p:spPr>
        <p:txBody>
          <a:bodyPr wrap="square" rtlCol="0">
            <a:spAutoFit/>
          </a:bodyPr>
          <a:lstStyle/>
          <a:p>
            <a:r>
              <a:rPr lang="ja-JP" altLang="en-US" sz="2000">
                <a:latin typeface="Meiryo UI" panose="020B0604030504040204" pitchFamily="50" charset="-128"/>
                <a:ea typeface="Meiryo UI" panose="020B0604030504040204" pitchFamily="50" charset="-128"/>
                <a:cs typeface="Meiryo UI" panose="020B0604030504040204" pitchFamily="50" charset="-128"/>
              </a:rPr>
              <a:t>　</a:t>
            </a:r>
            <a:r>
              <a:rPr lang="en-US" altLang="ja-JP" sz="2000">
                <a:latin typeface="Meiryo UI" panose="020B0604030504040204" pitchFamily="50" charset="-128"/>
                <a:ea typeface="Meiryo UI" panose="020B0604030504040204" pitchFamily="50" charset="-128"/>
                <a:cs typeface="Meiryo UI" panose="020B0604030504040204" pitchFamily="50" charset="-128"/>
              </a:rPr>
              <a:t>P&amp;G</a:t>
            </a:r>
            <a:r>
              <a:rPr lang="ja-JP" altLang="ja-JP" sz="2000">
                <a:latin typeface="Meiryo UI" panose="020B0604030504040204" pitchFamily="50" charset="-128"/>
                <a:ea typeface="Meiryo UI" panose="020B0604030504040204" pitchFamily="50" charset="-128"/>
                <a:cs typeface="Meiryo UI" panose="020B0604030504040204" pitchFamily="50" charset="-128"/>
              </a:rPr>
              <a:t>はまた、エネルギーを節約するための新たな方法を、従業員に模索するよう期待している。同社は、</a:t>
            </a:r>
            <a:r>
              <a:rPr lang="ja-JP" altLang="ja-JP" sz="2000" b="1" u="sng">
                <a:latin typeface="Meiryo UI" panose="020B0604030504040204" pitchFamily="50" charset="-128"/>
                <a:ea typeface="Meiryo UI" panose="020B0604030504040204" pitchFamily="50" charset="-128"/>
                <a:cs typeface="Meiryo UI" panose="020B0604030504040204" pitchFamily="50" charset="-128"/>
              </a:rPr>
              <a:t>従業員が省エネや経費節約に関するアイデアを共有</a:t>
            </a:r>
            <a:r>
              <a:rPr lang="ja-JP" altLang="ja-JP" sz="2000">
                <a:latin typeface="Meiryo UI" panose="020B0604030504040204" pitchFamily="50" charset="-128"/>
                <a:ea typeface="Meiryo UI" panose="020B0604030504040204" pitchFamily="50" charset="-128"/>
                <a:cs typeface="Meiryo UI" panose="020B0604030504040204" pitchFamily="50" charset="-128"/>
              </a:rPr>
              <a:t>するための</a:t>
            </a:r>
            <a:r>
              <a:rPr lang="en-US" altLang="ja-JP" sz="2000">
                <a:latin typeface="Meiryo UI" panose="020B0604030504040204" pitchFamily="50" charset="-128"/>
                <a:ea typeface="Meiryo UI" panose="020B0604030504040204" pitchFamily="50" charset="-128"/>
                <a:cs typeface="Meiryo UI" panose="020B0604030504040204" pitchFamily="50" charset="-128"/>
              </a:rPr>
              <a:t>”Power of 5”</a:t>
            </a:r>
            <a:r>
              <a:rPr lang="ja-JP" altLang="ja-JP" sz="2000">
                <a:latin typeface="Meiryo UI" panose="020B0604030504040204" pitchFamily="50" charset="-128"/>
                <a:ea typeface="Meiryo UI" panose="020B0604030504040204" pitchFamily="50" charset="-128"/>
                <a:cs typeface="Meiryo UI" panose="020B0604030504040204" pitchFamily="50" charset="-128"/>
              </a:rPr>
              <a:t>と呼ばれるプログラムを立ち上げた。これまで、同プログラムは、</a:t>
            </a:r>
            <a:r>
              <a:rPr lang="en-US" altLang="ja-JP" sz="2000" b="1" u="sng">
                <a:latin typeface="Meiryo UI" panose="020B0604030504040204" pitchFamily="50" charset="-128"/>
                <a:ea typeface="Meiryo UI" panose="020B0604030504040204" pitchFamily="50" charset="-128"/>
                <a:cs typeface="Meiryo UI" panose="020B0604030504040204" pitchFamily="50" charset="-128"/>
              </a:rPr>
              <a:t>2,500</a:t>
            </a:r>
            <a:r>
              <a:rPr lang="ja-JP" altLang="ja-JP" sz="2000" b="1" u="sng">
                <a:latin typeface="Meiryo UI" panose="020B0604030504040204" pitchFamily="50" charset="-128"/>
                <a:ea typeface="Meiryo UI" panose="020B0604030504040204" pitchFamily="50" charset="-128"/>
                <a:cs typeface="Meiryo UI" panose="020B0604030504040204" pitchFamily="50" charset="-128"/>
              </a:rPr>
              <a:t>万ドル超の新たな省エネの機会</a:t>
            </a:r>
            <a:r>
              <a:rPr lang="ja-JP" altLang="ja-JP" sz="2000">
                <a:latin typeface="Meiryo UI" panose="020B0604030504040204" pitchFamily="50" charset="-128"/>
                <a:ea typeface="Meiryo UI" panose="020B0604030504040204" pitchFamily="50" charset="-128"/>
                <a:cs typeface="Meiryo UI" panose="020B0604030504040204" pitchFamily="50" charset="-128"/>
              </a:rPr>
              <a:t>を作り出しており、今後</a:t>
            </a:r>
            <a:r>
              <a:rPr lang="en-US" altLang="ja-JP" sz="2000">
                <a:latin typeface="Meiryo UI" panose="020B0604030504040204" pitchFamily="50" charset="-128"/>
                <a:ea typeface="Meiryo UI" panose="020B0604030504040204" pitchFamily="50" charset="-128"/>
                <a:cs typeface="Meiryo UI" panose="020B0604030504040204" pitchFamily="50" charset="-128"/>
              </a:rPr>
              <a:t>2</a:t>
            </a:r>
            <a:r>
              <a:rPr lang="ja-JP" altLang="ja-JP" sz="2000">
                <a:latin typeface="Meiryo UI" panose="020B0604030504040204" pitchFamily="50" charset="-128"/>
                <a:ea typeface="Meiryo UI" panose="020B0604030504040204" pitchFamily="50" charset="-128"/>
                <a:cs typeface="Meiryo UI" panose="020B0604030504040204" pitchFamily="50" charset="-128"/>
              </a:rPr>
              <a:t>～</a:t>
            </a:r>
            <a:r>
              <a:rPr lang="en-US" altLang="ja-JP" sz="2000">
                <a:latin typeface="Meiryo UI" panose="020B0604030504040204" pitchFamily="50" charset="-128"/>
                <a:ea typeface="Meiryo UI" panose="020B0604030504040204" pitchFamily="50" charset="-128"/>
                <a:cs typeface="Meiryo UI" panose="020B0604030504040204" pitchFamily="50" charset="-128"/>
              </a:rPr>
              <a:t>3</a:t>
            </a:r>
            <a:r>
              <a:rPr lang="ja-JP" altLang="ja-JP" sz="2000">
                <a:latin typeface="Meiryo UI" panose="020B0604030504040204" pitchFamily="50" charset="-128"/>
                <a:ea typeface="Meiryo UI" panose="020B0604030504040204" pitchFamily="50" charset="-128"/>
                <a:cs typeface="Meiryo UI" panose="020B0604030504040204" pitchFamily="50" charset="-128"/>
              </a:rPr>
              <a:t>年で実施する予定である。</a:t>
            </a:r>
            <a:endParaRPr lang="ja-JP" altLang="en-US" sz="200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11"/>
          <p:cNvSpPr txBox="1">
            <a:spLocks noChangeArrowheads="1"/>
          </p:cNvSpPr>
          <p:nvPr/>
        </p:nvSpPr>
        <p:spPr bwMode="auto">
          <a:xfrm>
            <a:off x="161925" y="6960718"/>
            <a:ext cx="9974297" cy="440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361950" indent="-361950" defTabSz="844083" eaLnBrk="1" fontAlgn="base" hangingPunct="1">
              <a:lnSpc>
                <a:spcPct val="120000"/>
              </a:lnSpc>
              <a:spcBef>
                <a:spcPct val="0"/>
              </a:spcBef>
              <a:spcAft>
                <a:spcPct val="70000"/>
              </a:spcAft>
              <a:defRPr/>
            </a:pPr>
            <a:r>
              <a:rPr lang="en-US" altLang="ja-JP" sz="1000" dirty="0">
                <a:solidFill>
                  <a:srgbClr val="000000"/>
                </a:solidFill>
                <a:latin typeface="Meiryo UI"/>
                <a:ea typeface="Meiryo UI"/>
                <a:cs typeface="Meiryo UI" pitchFamily="50" charset="-128"/>
              </a:rPr>
              <a:t>[</a:t>
            </a:r>
            <a:r>
              <a:rPr lang="ja-JP" altLang="en-US" sz="1000" dirty="0">
                <a:solidFill>
                  <a:srgbClr val="000000"/>
                </a:solidFill>
                <a:latin typeface="Meiryo UI"/>
                <a:ea typeface="Meiryo UI"/>
                <a:cs typeface="Meiryo UI" pitchFamily="50" charset="-128"/>
              </a:rPr>
              <a:t>出所</a:t>
            </a:r>
            <a:r>
              <a:rPr lang="en-US" altLang="ja-JP" sz="1000" dirty="0">
                <a:solidFill>
                  <a:srgbClr val="000000"/>
                </a:solidFill>
                <a:latin typeface="Meiryo UI"/>
                <a:ea typeface="Meiryo UI"/>
                <a:cs typeface="Meiryo UI" pitchFamily="50" charset="-128"/>
              </a:rPr>
              <a:t>] Science Based Targets</a:t>
            </a:r>
            <a:r>
              <a:rPr lang="ja-JP" altLang="en-US" sz="1000" dirty="0">
                <a:solidFill>
                  <a:srgbClr val="000000"/>
                </a:solidFill>
                <a:latin typeface="Meiryo UI"/>
                <a:ea typeface="Meiryo UI"/>
                <a:cs typeface="Meiryo UI" pitchFamily="50" charset="-128"/>
              </a:rPr>
              <a:t>ホームページ　</a:t>
            </a:r>
            <a:r>
              <a:rPr lang="en-US" altLang="ja-JP" sz="1000" dirty="0">
                <a:solidFill>
                  <a:srgbClr val="000000"/>
                </a:solidFill>
                <a:latin typeface="Meiryo UI"/>
                <a:ea typeface="Meiryo UI"/>
                <a:cs typeface="Meiryo UI" pitchFamily="50" charset="-128"/>
              </a:rPr>
              <a:t>Science-based Target Setting Manual Version</a:t>
            </a:r>
            <a:r>
              <a:rPr lang="ja-JP" altLang="en-US" sz="1000" dirty="0">
                <a:solidFill>
                  <a:srgbClr val="000000"/>
                </a:solidFill>
                <a:latin typeface="Meiryo UI"/>
                <a:ea typeface="Meiryo UI"/>
                <a:cs typeface="Meiryo UI" pitchFamily="50" charset="-128"/>
              </a:rPr>
              <a:t> </a:t>
            </a:r>
            <a:r>
              <a:rPr lang="en-US" altLang="ja-JP" sz="1000" dirty="0">
                <a:solidFill>
                  <a:srgbClr val="000000"/>
                </a:solidFill>
                <a:latin typeface="Meiryo UI"/>
                <a:ea typeface="Meiryo UI"/>
                <a:cs typeface="Meiryo UI" pitchFamily="50" charset="-128"/>
              </a:rPr>
              <a:t>4.1</a:t>
            </a:r>
            <a:r>
              <a:rPr lang="ja-JP" altLang="en-US" sz="1000" dirty="0">
                <a:solidFill>
                  <a:srgbClr val="000000"/>
                </a:solidFill>
                <a:latin typeface="Meiryo UI"/>
                <a:ea typeface="Meiryo UI"/>
                <a:cs typeface="Meiryo UI" pitchFamily="50" charset="-128"/>
              </a:rPr>
              <a:t>（</a:t>
            </a:r>
            <a:r>
              <a:rPr lang="en-US" altLang="ja-JP" sz="1000" dirty="0">
                <a:solidFill>
                  <a:srgbClr val="000000"/>
                </a:solidFill>
                <a:latin typeface="Meiryo UI"/>
                <a:ea typeface="Meiryo UI"/>
                <a:cs typeface="Meiryo UI" pitchFamily="50" charset="-128"/>
              </a:rPr>
              <a:t>https://sciencebasedtargets.org/wp-content/uploads/2017/04/SBTi-manual.pdf</a:t>
            </a:r>
            <a:r>
              <a:rPr lang="ja-JP" altLang="en-US" sz="1000" dirty="0">
                <a:solidFill>
                  <a:srgbClr val="000000"/>
                </a:solidFill>
                <a:latin typeface="Meiryo UI"/>
                <a:ea typeface="Meiryo UI"/>
                <a:cs typeface="Meiryo UI" pitchFamily="50" charset="-128"/>
              </a:rPr>
              <a:t>）より作成</a:t>
            </a:r>
          </a:p>
        </p:txBody>
      </p:sp>
      <p:sp>
        <p:nvSpPr>
          <p:cNvPr id="9" name="正方形/長方形 8"/>
          <p:cNvSpPr/>
          <p:nvPr/>
        </p:nvSpPr>
        <p:spPr bwMode="auto">
          <a:xfrm>
            <a:off x="593725" y="2243603"/>
            <a:ext cx="9454948" cy="864096"/>
          </a:xfrm>
          <a:prstGeom prst="rect">
            <a:avLst/>
          </a:prstGeom>
          <a:no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342900" marR="0" indent="-342900" defTabSz="914400" rtl="0" eaLnBrk="1" fontAlgn="base" latinLnBrk="0" hangingPunct="1">
              <a:lnSpc>
                <a:spcPct val="100000"/>
              </a:lnSpc>
              <a:spcBef>
                <a:spcPct val="0"/>
              </a:spcBef>
              <a:spcAft>
                <a:spcPct val="0"/>
              </a:spcAft>
              <a:buClrTx/>
              <a:buSzTx/>
              <a:buFont typeface="Wingdings" panose="05000000000000000000" pitchFamily="2" charset="2"/>
              <a:buChar char="l"/>
              <a:tabLst/>
            </a:pPr>
            <a:r>
              <a:rPr kumimoji="1" lang="en-US" altLang="ja-JP" sz="2600" b="0" i="0" u="none" strike="noStrike" cap="none" normalizeH="0" baseline="0">
                <a:ln>
                  <a:noFill/>
                </a:ln>
                <a:solidFill>
                  <a:schemeClr val="tx1"/>
                </a:solidFill>
                <a:effectLst/>
                <a:latin typeface="+mn-ea"/>
                <a:ea typeface="+mn-ea"/>
              </a:rPr>
              <a:t>SBT</a:t>
            </a:r>
            <a:r>
              <a:rPr kumimoji="1" lang="ja-JP" altLang="en-US" sz="2600" b="0" i="0" u="none" strike="noStrike" cap="none" normalizeH="0" baseline="0">
                <a:ln>
                  <a:noFill/>
                </a:ln>
                <a:solidFill>
                  <a:schemeClr val="tx1"/>
                </a:solidFill>
                <a:effectLst/>
                <a:latin typeface="+mn-ea"/>
                <a:ea typeface="+mn-ea"/>
              </a:rPr>
              <a:t>認定を取得した企業の声</a:t>
            </a:r>
            <a:endParaRPr kumimoji="1" lang="en-US" altLang="ja-JP" sz="2600" b="0" i="0" u="none" strike="noStrike" cap="none" normalizeH="0" baseline="0">
              <a:ln>
                <a:noFill/>
              </a:ln>
              <a:solidFill>
                <a:schemeClr val="tx1"/>
              </a:solidFill>
              <a:effectLst/>
              <a:latin typeface="+mn-ea"/>
              <a:ea typeface="+mn-ea"/>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a:ln>
                  <a:noFill/>
                </a:ln>
                <a:solidFill>
                  <a:schemeClr val="tx1"/>
                </a:solidFill>
                <a:effectLst/>
                <a:latin typeface="+mn-ea"/>
                <a:ea typeface="+mn-ea"/>
              </a:rPr>
              <a:t>＜</a:t>
            </a:r>
            <a:r>
              <a:rPr lang="en-US" altLang="ja-JP" sz="2400">
                <a:latin typeface="+mn-ea"/>
              </a:rPr>
              <a:t>P&amp;G</a:t>
            </a:r>
            <a:r>
              <a:rPr kumimoji="1" lang="ja-JP" altLang="en-US" sz="2400" b="0" i="0" u="none" strike="noStrike" cap="none" normalizeH="0" baseline="0">
                <a:ln>
                  <a:noFill/>
                </a:ln>
                <a:solidFill>
                  <a:schemeClr val="tx1"/>
                </a:solidFill>
                <a:effectLst/>
                <a:latin typeface="+mn-ea"/>
                <a:ea typeface="+mn-ea"/>
              </a:rPr>
              <a:t>の場合＞</a:t>
            </a:r>
          </a:p>
        </p:txBody>
      </p:sp>
      <p:sp>
        <p:nvSpPr>
          <p:cNvPr id="11" name="テキスト ボックス 10"/>
          <p:cNvSpPr txBox="1"/>
          <p:nvPr/>
        </p:nvSpPr>
        <p:spPr>
          <a:xfrm>
            <a:off x="593725" y="5086661"/>
            <a:ext cx="9454948" cy="1631216"/>
          </a:xfrm>
          <a:prstGeom prst="rect">
            <a:avLst/>
          </a:prstGeom>
          <a:noFill/>
          <a:ln>
            <a:solidFill>
              <a:schemeClr val="tx1"/>
            </a:solidFill>
          </a:ln>
        </p:spPr>
        <p:txBody>
          <a:bodyPr wrap="square" rtlCol="0">
            <a:spAutoFit/>
          </a:bodyPr>
          <a:lstStyle/>
          <a:p>
            <a:r>
              <a:rPr lang="ja-JP" altLang="en-US" sz="2000">
                <a:latin typeface="Meiryo UI" panose="020B0604030504040204" pitchFamily="50" charset="-128"/>
                <a:ea typeface="Meiryo UI" panose="020B0604030504040204" pitchFamily="50" charset="-128"/>
                <a:cs typeface="Meiryo UI" panose="020B0604030504040204" pitchFamily="50" charset="-128"/>
              </a:rPr>
              <a:t>　</a:t>
            </a:r>
            <a:r>
              <a:rPr lang="ja-JP" altLang="ja-JP" sz="2000">
                <a:latin typeface="Meiryo UI" panose="020B0604030504040204" pitchFamily="50" charset="-128"/>
                <a:ea typeface="Meiryo UI" panose="020B0604030504040204" pitchFamily="50" charset="-128"/>
                <a:cs typeface="Meiryo UI" panose="020B0604030504040204" pitchFamily="50" charset="-128"/>
              </a:rPr>
              <a:t>「人はなんでも目の前にあるものに対して、最も難しいと感じるが、それは同時に</a:t>
            </a:r>
            <a:r>
              <a:rPr lang="ja-JP" altLang="ja-JP" sz="2000" b="1" u="sng">
                <a:latin typeface="Meiryo UI" panose="020B0604030504040204" pitchFamily="50" charset="-128"/>
                <a:ea typeface="Meiryo UI" panose="020B0604030504040204" pitchFamily="50" charset="-128"/>
                <a:cs typeface="Meiryo UI" panose="020B0604030504040204" pitchFamily="50" charset="-128"/>
              </a:rPr>
              <a:t>多くの画期的なイノベーションをもたらす</a:t>
            </a:r>
            <a:r>
              <a:rPr lang="ja-JP" altLang="ja-JP" sz="2000">
                <a:latin typeface="Meiryo UI" panose="020B0604030504040204" pitchFamily="50" charset="-128"/>
                <a:ea typeface="Meiryo UI" panose="020B0604030504040204" pitchFamily="50" charset="-128"/>
                <a:cs typeface="Meiryo UI" panose="020B0604030504040204" pitchFamily="50" charset="-128"/>
              </a:rPr>
              <a:t>ものでもある。</a:t>
            </a:r>
            <a:r>
              <a:rPr lang="en-US" altLang="ja-JP" sz="2000" b="1" u="sng">
                <a:latin typeface="Meiryo UI" panose="020B0604030504040204" pitchFamily="50" charset="-128"/>
                <a:ea typeface="Meiryo UI" panose="020B0604030504040204" pitchFamily="50" charset="-128"/>
                <a:cs typeface="Meiryo UI" panose="020B0604030504040204" pitchFamily="50" charset="-128"/>
              </a:rPr>
              <a:t>SBT</a:t>
            </a:r>
            <a:r>
              <a:rPr lang="ja-JP" altLang="ja-JP" sz="2000" b="1" u="sng">
                <a:latin typeface="Meiryo UI" panose="020B0604030504040204" pitchFamily="50" charset="-128"/>
                <a:ea typeface="Meiryo UI" panose="020B0604030504040204" pitchFamily="50" charset="-128"/>
                <a:cs typeface="Meiryo UI" panose="020B0604030504040204" pitchFamily="50" charset="-128"/>
              </a:rPr>
              <a:t>を設定することは</a:t>
            </a:r>
            <a:r>
              <a:rPr lang="ja-JP" altLang="ja-JP" sz="2000">
                <a:latin typeface="Meiryo UI" panose="020B0604030504040204" pitchFamily="50" charset="-128"/>
                <a:ea typeface="Meiryo UI" panose="020B0604030504040204" pitchFamily="50" charset="-128"/>
                <a:cs typeface="Meiryo UI" panose="020B0604030504040204" pitchFamily="50" charset="-128"/>
              </a:rPr>
              <a:t>、私達の具体的な目標の中でも最長の期間となるだけでなく、</a:t>
            </a:r>
            <a:r>
              <a:rPr lang="ja-JP" altLang="ja-JP" sz="2000" b="1" u="sng">
                <a:latin typeface="Meiryo UI" panose="020B0604030504040204" pitchFamily="50" charset="-128"/>
                <a:ea typeface="Meiryo UI" panose="020B0604030504040204" pitchFamily="50" charset="-128"/>
                <a:cs typeface="Meiryo UI" panose="020B0604030504040204" pitchFamily="50" charset="-128"/>
              </a:rPr>
              <a:t>会社として設定する最も積極的で包括的な目標</a:t>
            </a:r>
            <a:r>
              <a:rPr lang="ja-JP" altLang="ja-JP" sz="2000">
                <a:latin typeface="Meiryo UI" panose="020B0604030504040204" pitchFamily="50" charset="-128"/>
                <a:ea typeface="Meiryo UI" panose="020B0604030504040204" pitchFamily="50" charset="-128"/>
                <a:cs typeface="Meiryo UI" panose="020B0604030504040204" pitchFamily="50" charset="-128"/>
              </a:rPr>
              <a:t>となる。それは、</a:t>
            </a:r>
            <a:r>
              <a:rPr lang="ja-JP" altLang="ja-JP" sz="2000" b="1" u="sng">
                <a:latin typeface="Meiryo UI" panose="020B0604030504040204" pitchFamily="50" charset="-128"/>
                <a:ea typeface="Meiryo UI" panose="020B0604030504040204" pitchFamily="50" charset="-128"/>
                <a:cs typeface="Meiryo UI" panose="020B0604030504040204" pitchFamily="50" charset="-128"/>
              </a:rPr>
              <a:t>イノベーションを起こすために、私たちやステークホルダーを本気で推し進めることになる</a:t>
            </a:r>
            <a:r>
              <a:rPr lang="ja-JP" altLang="ja-JP" sz="2000">
                <a:latin typeface="Meiryo UI" panose="020B0604030504040204" pitchFamily="50" charset="-128"/>
                <a:ea typeface="Meiryo UI" panose="020B0604030504040204" pitchFamily="50" charset="-128"/>
                <a:cs typeface="Meiryo UI" panose="020B0604030504040204" pitchFamily="50" charset="-128"/>
              </a:rPr>
              <a:t>と思う。」（</a:t>
            </a:r>
            <a:r>
              <a:rPr lang="ja-JP" altLang="en-US" sz="2000">
                <a:latin typeface="Meiryo UI" panose="020B0604030504040204" pitchFamily="50" charset="-128"/>
                <a:ea typeface="Meiryo UI" panose="020B0604030504040204" pitchFamily="50" charset="-128"/>
                <a:cs typeface="Meiryo UI" panose="020B0604030504040204" pitchFamily="50" charset="-128"/>
              </a:rPr>
              <a:t>ウォル</a:t>
            </a:r>
            <a:r>
              <a:rPr lang="ja-JP" altLang="ja-JP" sz="2000">
                <a:latin typeface="Meiryo UI" panose="020B0604030504040204" pitchFamily="50" charset="-128"/>
                <a:ea typeface="Meiryo UI" panose="020B0604030504040204" pitchFamily="50" charset="-128"/>
                <a:cs typeface="Meiryo UI" panose="020B0604030504040204" pitchFamily="50" charset="-128"/>
              </a:rPr>
              <a:t>マート　サステナビリティ部門長、フレッド・ベドアー氏）</a:t>
            </a:r>
            <a:endParaRPr lang="ja-JP" altLang="en-US" sz="200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bwMode="auto">
          <a:xfrm>
            <a:off x="593724" y="4552401"/>
            <a:ext cx="9648825" cy="582337"/>
          </a:xfrm>
          <a:prstGeom prst="rect">
            <a:avLst/>
          </a:prstGeom>
          <a:no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r>
              <a:rPr kumimoji="1" lang="ja-JP" altLang="en-US" sz="2400" b="0" i="0" u="none" strike="noStrike" cap="none" normalizeH="0" baseline="0">
                <a:ln>
                  <a:noFill/>
                </a:ln>
                <a:solidFill>
                  <a:schemeClr val="tx1"/>
                </a:solidFill>
                <a:effectLst/>
                <a:latin typeface="+mn-ea"/>
                <a:ea typeface="+mn-ea"/>
              </a:rPr>
              <a:t>＜ウォルマートの場合＞</a:t>
            </a:r>
          </a:p>
        </p:txBody>
      </p:sp>
    </p:spTree>
    <p:extLst>
      <p:ext uri="{BB962C8B-B14F-4D97-AF65-F5344CB8AC3E}">
        <p14:creationId xmlns:p14="http://schemas.microsoft.com/office/powerpoint/2010/main" val="4984948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sz="2300"/>
              <a:t>企業事例　－</a:t>
            </a:r>
            <a:r>
              <a:rPr kumimoji="1" lang="en-US" altLang="ja-JP" sz="2300"/>
              <a:t>Pfizer</a:t>
            </a:r>
            <a:r>
              <a:rPr kumimoji="1" lang="ja-JP" altLang="en-US" sz="2300"/>
              <a:t>－</a:t>
            </a:r>
          </a:p>
        </p:txBody>
      </p:sp>
      <p:sp>
        <p:nvSpPr>
          <p:cNvPr id="4" name="コンテンツ プレースホルダー 3"/>
          <p:cNvSpPr>
            <a:spLocks noGrp="1"/>
          </p:cNvSpPr>
          <p:nvPr>
            <p:ph sz="quarter" idx="11"/>
          </p:nvPr>
        </p:nvSpPr>
        <p:spPr/>
        <p:txBody>
          <a:bodyPr/>
          <a:lstStyle/>
          <a:p>
            <a:r>
              <a:rPr lang="en-US" altLang="ja-JP"/>
              <a:t>SBT</a:t>
            </a:r>
            <a:r>
              <a:rPr kumimoji="1" lang="ja-JP" altLang="en-US"/>
              <a:t>に取り組むメリット</a:t>
            </a:r>
            <a:r>
              <a:rPr lang="ja-JP" altLang="en-US"/>
              <a:t>④対社内</a:t>
            </a:r>
            <a:endParaRPr kumimoji="1" lang="ja-JP" altLang="en-US"/>
          </a:p>
        </p:txBody>
      </p:sp>
      <p:sp>
        <p:nvSpPr>
          <p:cNvPr id="13" name="テキスト ボックス 12"/>
          <p:cNvSpPr txBox="1"/>
          <p:nvPr/>
        </p:nvSpPr>
        <p:spPr>
          <a:xfrm>
            <a:off x="478783" y="4355970"/>
            <a:ext cx="9655011" cy="2385268"/>
          </a:xfrm>
          <a:prstGeom prst="rect">
            <a:avLst/>
          </a:prstGeom>
          <a:noFill/>
        </p:spPr>
        <p:txBody>
          <a:bodyPr wrap="square" rtlCol="0">
            <a:spAutoFit/>
          </a:bodyPr>
          <a:lstStyle/>
          <a:p>
            <a:pPr marL="285750" indent="-285750" fontAlgn="auto">
              <a:spcBef>
                <a:spcPts val="0"/>
              </a:spcBef>
              <a:spcAft>
                <a:spcPts val="0"/>
              </a:spcAft>
              <a:buFont typeface="Wingdings" panose="05000000000000000000" pitchFamily="2" charset="2"/>
              <a:buChar char="p"/>
              <a:defRPr/>
            </a:pP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コミットメント経緯</a:t>
            </a:r>
            <a:endPar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4988" lvl="1" indent="-285750" fontAlgn="auto">
              <a:spcBef>
                <a:spcPts val="0"/>
              </a:spcBef>
              <a:spcAft>
                <a:spcPts val="0"/>
              </a:spcAft>
              <a:buFont typeface="Wingdings" panose="05000000000000000000" pitchFamily="2" charset="2"/>
              <a:buChar char="l"/>
              <a:defRPr/>
            </a:pP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環境医学グループ、環境法グループ、グローバル工学グループの３つの部会を立ち上げ</a:t>
            </a:r>
            <a:endPar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4988" lvl="1" indent="-285750" fontAlgn="auto">
              <a:spcBef>
                <a:spcPts val="0"/>
              </a:spcBef>
              <a:spcAft>
                <a:spcPts val="0"/>
              </a:spcAft>
              <a:buFont typeface="Wingdings" panose="05000000000000000000" pitchFamily="2" charset="2"/>
              <a:buChar char="l"/>
              <a:defRPr/>
            </a:pP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グローバル工学グループが、</a:t>
            </a:r>
            <a:r>
              <a:rPr lang="ja-JP" altLang="en-US" sz="1600" b="1" u="sng">
                <a:solidFill>
                  <a:srgbClr val="1400A0"/>
                </a:solidFill>
                <a:latin typeface="Meiryo UI" panose="020B0604030504040204" pitchFamily="50" charset="-128"/>
                <a:ea typeface="Meiryo UI" panose="020B0604030504040204" pitchFamily="50" charset="-128"/>
                <a:cs typeface="Meiryo UI" panose="020B0604030504040204" pitchFamily="50" charset="-128"/>
              </a:rPr>
              <a:t>省エネと再エネの促進がコスト的に負担ではなくメリットを生み出す</a:t>
            </a: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と捉え、社内調整に尽力</a:t>
            </a:r>
            <a:endPar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4988" lvl="1" indent="-285750" fontAlgn="auto">
              <a:spcBef>
                <a:spcPts val="0"/>
              </a:spcBef>
              <a:spcAft>
                <a:spcPts val="0"/>
              </a:spcAft>
              <a:buFont typeface="Wingdings" panose="05000000000000000000" pitchFamily="2" charset="2"/>
              <a:buChar char="l"/>
              <a:defRPr/>
            </a:pP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取締役会で目標が認定された後は、社内調整がスムーズに</a:t>
            </a:r>
            <a:endPar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fontAlgn="auto">
              <a:spcBef>
                <a:spcPts val="600"/>
              </a:spcBef>
              <a:spcAft>
                <a:spcPts val="0"/>
              </a:spcAft>
              <a:buFont typeface="Wingdings" panose="05000000000000000000" pitchFamily="2" charset="2"/>
              <a:buChar char="p"/>
              <a:defRPr/>
            </a:pPr>
            <a:r>
              <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SBT</a:t>
            </a: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設定メリット</a:t>
            </a:r>
            <a:endPar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4988" lvl="1" indent="-285750" fontAlgn="auto">
              <a:spcBef>
                <a:spcPts val="0"/>
              </a:spcBef>
              <a:spcAft>
                <a:spcPts val="0"/>
              </a:spcAft>
              <a:buClr>
                <a:prstClr val="black"/>
              </a:buClr>
              <a:buFont typeface="Wingdings" panose="05000000000000000000" pitchFamily="2" charset="2"/>
              <a:buChar char="l"/>
              <a:defRPr/>
            </a:pPr>
            <a:r>
              <a:rPr lang="ja-JP" altLang="en-US" sz="1600" b="1" u="sng">
                <a:solidFill>
                  <a:srgbClr val="1400A0"/>
                </a:solidFill>
                <a:latin typeface="Meiryo UI" panose="020B0604030504040204" pitchFamily="50" charset="-128"/>
                <a:ea typeface="Meiryo UI" panose="020B0604030504040204" pitchFamily="50" charset="-128"/>
                <a:cs typeface="Meiryo UI" panose="020B0604030504040204" pitchFamily="50" charset="-128"/>
              </a:rPr>
              <a:t>エネルギー節約の見える化ができた（設備単位での効果は小さいが、</a:t>
            </a:r>
            <a:r>
              <a:rPr lang="en-US" altLang="ja-JP" sz="1600" b="1" u="sng">
                <a:solidFill>
                  <a:srgbClr val="1400A0"/>
                </a:solidFill>
                <a:latin typeface="Meiryo UI" panose="020B0604030504040204" pitchFamily="50" charset="-128"/>
                <a:ea typeface="Meiryo UI" panose="020B0604030504040204" pitchFamily="50" charset="-128"/>
                <a:cs typeface="Meiryo UI" panose="020B0604030504040204" pitchFamily="50" charset="-128"/>
              </a:rPr>
              <a:t>2000</a:t>
            </a:r>
            <a:r>
              <a:rPr lang="ja-JP" altLang="en-US" sz="1600" b="1" u="sng">
                <a:solidFill>
                  <a:srgbClr val="1400A0"/>
                </a:solidFill>
                <a:latin typeface="Meiryo UI" panose="020B0604030504040204" pitchFamily="50" charset="-128"/>
                <a:ea typeface="Meiryo UI" panose="020B0604030504040204" pitchFamily="50" charset="-128"/>
                <a:cs typeface="Meiryo UI" panose="020B0604030504040204" pitchFamily="50" charset="-128"/>
              </a:rPr>
              <a:t>年以降</a:t>
            </a:r>
            <a:r>
              <a:rPr lang="en-US" altLang="ja-JP" sz="1600" b="1" u="sng">
                <a:solidFill>
                  <a:srgbClr val="1400A0"/>
                </a:solidFill>
                <a:latin typeface="Meiryo UI" panose="020B0604030504040204" pitchFamily="50" charset="-128"/>
                <a:ea typeface="Meiryo UI" panose="020B0604030504040204" pitchFamily="50" charset="-128"/>
                <a:cs typeface="Meiryo UI" panose="020B0604030504040204" pitchFamily="50" charset="-128"/>
              </a:rPr>
              <a:t>3300</a:t>
            </a:r>
            <a:r>
              <a:rPr lang="ja-JP" altLang="en-US" sz="1600" b="1" u="sng">
                <a:solidFill>
                  <a:srgbClr val="1400A0"/>
                </a:solidFill>
                <a:latin typeface="Meiryo UI" panose="020B0604030504040204" pitchFamily="50" charset="-128"/>
                <a:ea typeface="Meiryo UI" panose="020B0604030504040204" pitchFamily="50" charset="-128"/>
                <a:cs typeface="Meiryo UI" panose="020B0604030504040204" pitchFamily="50" charset="-128"/>
              </a:rPr>
              <a:t>のプロジェクトを合算すると年間</a:t>
            </a:r>
            <a:r>
              <a:rPr lang="en-US" altLang="ja-JP" sz="1600" b="1" u="sng">
                <a:solidFill>
                  <a:srgbClr val="1400A0"/>
                </a:solidFill>
                <a:latin typeface="Meiryo UI" panose="020B0604030504040204" pitchFamily="50" charset="-128"/>
                <a:ea typeface="Meiryo UI" panose="020B0604030504040204" pitchFamily="50" charset="-128"/>
                <a:cs typeface="Meiryo UI" panose="020B0604030504040204" pitchFamily="50" charset="-128"/>
              </a:rPr>
              <a:t>150</a:t>
            </a:r>
            <a:r>
              <a:rPr lang="ja-JP" altLang="en-US" sz="1600" b="1" u="sng">
                <a:solidFill>
                  <a:srgbClr val="1400A0"/>
                </a:solidFill>
                <a:latin typeface="Meiryo UI" panose="020B0604030504040204" pitchFamily="50" charset="-128"/>
                <a:ea typeface="Meiryo UI" panose="020B0604030504040204" pitchFamily="50" charset="-128"/>
                <a:cs typeface="Meiryo UI" panose="020B0604030504040204" pitchFamily="50" charset="-128"/>
              </a:rPr>
              <a:t>億円の節約となっている）</a:t>
            </a:r>
            <a:endParaRPr lang="en-US" altLang="ja-JP" sz="1600" b="1" u="sng">
              <a:solidFill>
                <a:srgbClr val="1400A0"/>
              </a:solidFill>
              <a:latin typeface="Meiryo UI" panose="020B0604030504040204" pitchFamily="50" charset="-128"/>
              <a:ea typeface="Meiryo UI" panose="020B0604030504040204" pitchFamily="50" charset="-128"/>
              <a:cs typeface="Meiryo UI" panose="020B0604030504040204" pitchFamily="50" charset="-128"/>
            </a:endParaRPr>
          </a:p>
          <a:p>
            <a:pPr marL="534988" lvl="1" indent="-285750" fontAlgn="auto">
              <a:spcBef>
                <a:spcPts val="0"/>
              </a:spcBef>
              <a:spcAft>
                <a:spcPts val="0"/>
              </a:spcAft>
              <a:buFont typeface="Wingdings" panose="05000000000000000000" pitchFamily="2" charset="2"/>
              <a:buChar char="l"/>
              <a:defRPr/>
            </a:pP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社内からエネルギー節約アイデアを募り、</a:t>
            </a:r>
            <a:r>
              <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SBT</a:t>
            </a: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に関わる社員も増えている</a:t>
            </a:r>
            <a:endPar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1"/>
          <p:cNvSpPr txBox="1">
            <a:spLocks noChangeArrowheads="1"/>
          </p:cNvSpPr>
          <p:nvPr/>
        </p:nvSpPr>
        <p:spPr bwMode="auto">
          <a:xfrm>
            <a:off x="161924" y="7275409"/>
            <a:ext cx="9102655" cy="175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hangingPunct="1">
              <a:lnSpc>
                <a:spcPct val="50000"/>
              </a:lnSpc>
              <a:spcAft>
                <a:spcPct val="70000"/>
              </a:spcAft>
              <a:defRPr/>
            </a:pPr>
            <a:r>
              <a:rPr lang="en-US" altLang="ja-JP" sz="1000" dirty="0">
                <a:solidFill>
                  <a:srgbClr val="000000"/>
                </a:solidFill>
                <a:latin typeface="Meiryo UI" pitchFamily="50" charset="-128"/>
                <a:ea typeface="Meiryo UI" pitchFamily="50" charset="-128"/>
                <a:cs typeface="Meiryo UI" pitchFamily="50" charset="-128"/>
              </a:rPr>
              <a:t>[</a:t>
            </a:r>
            <a:r>
              <a:rPr lang="ja-JP" altLang="en-US" sz="1000" dirty="0">
                <a:solidFill>
                  <a:srgbClr val="000000"/>
                </a:solidFill>
                <a:latin typeface="Meiryo UI" pitchFamily="50" charset="-128"/>
                <a:ea typeface="Meiryo UI" pitchFamily="50" charset="-128"/>
                <a:cs typeface="Meiryo UI" pitchFamily="50" charset="-128"/>
              </a:rPr>
              <a:t>出所</a:t>
            </a:r>
            <a:r>
              <a:rPr lang="en-US" altLang="ja-JP" sz="1000" dirty="0">
                <a:solidFill>
                  <a:srgbClr val="000000"/>
                </a:solidFill>
                <a:latin typeface="Meiryo UI" pitchFamily="50" charset="-128"/>
                <a:ea typeface="Meiryo UI" pitchFamily="50" charset="-128"/>
                <a:cs typeface="Meiryo UI" pitchFamily="50" charset="-128"/>
              </a:rPr>
              <a:t>] Science Based Targets</a:t>
            </a:r>
            <a:r>
              <a:rPr lang="ja-JP" altLang="en-US" sz="1000" dirty="0">
                <a:solidFill>
                  <a:srgbClr val="000000"/>
                </a:solidFill>
                <a:latin typeface="Meiryo UI" pitchFamily="50" charset="-128"/>
                <a:ea typeface="Meiryo UI" pitchFamily="50" charset="-128"/>
                <a:cs typeface="Meiryo UI" pitchFamily="50" charset="-128"/>
              </a:rPr>
              <a:t>ホームページ　</a:t>
            </a:r>
            <a:r>
              <a:rPr lang="en-US" altLang="ja-JP" sz="1000" dirty="0">
                <a:solidFill>
                  <a:srgbClr val="000000"/>
                </a:solidFill>
                <a:latin typeface="Meiryo UI" pitchFamily="50" charset="-128"/>
                <a:ea typeface="Meiryo UI" pitchFamily="50" charset="-128"/>
                <a:cs typeface="Meiryo UI" pitchFamily="50" charset="-128"/>
              </a:rPr>
              <a:t>CASE</a:t>
            </a:r>
            <a:r>
              <a:rPr lang="ja-JP" altLang="en-US" sz="1000" dirty="0">
                <a:solidFill>
                  <a:srgbClr val="000000"/>
                </a:solidFill>
                <a:latin typeface="Meiryo UI" pitchFamily="50" charset="-128"/>
                <a:ea typeface="Meiryo UI" pitchFamily="50" charset="-128"/>
                <a:cs typeface="Meiryo UI" pitchFamily="50" charset="-128"/>
              </a:rPr>
              <a:t> </a:t>
            </a:r>
            <a:r>
              <a:rPr lang="en-US" altLang="ja-JP" sz="1000" dirty="0">
                <a:solidFill>
                  <a:srgbClr val="000000"/>
                </a:solidFill>
                <a:latin typeface="Meiryo UI" pitchFamily="50" charset="-128"/>
                <a:ea typeface="Meiryo UI" pitchFamily="50" charset="-128"/>
                <a:cs typeface="Meiryo UI" pitchFamily="50" charset="-128"/>
              </a:rPr>
              <a:t>STUDY</a:t>
            </a:r>
            <a:r>
              <a:rPr lang="ja-JP" altLang="en-US" sz="1000" dirty="0">
                <a:solidFill>
                  <a:srgbClr val="000000"/>
                </a:solidFill>
                <a:latin typeface="Meiryo UI" pitchFamily="50" charset="-128"/>
                <a:ea typeface="Meiryo UI" pitchFamily="50" charset="-128"/>
                <a:cs typeface="Meiryo UI" pitchFamily="50" charset="-128"/>
              </a:rPr>
              <a:t>（</a:t>
            </a:r>
            <a:r>
              <a:rPr lang="en-US" altLang="ja-JP" sz="1000" dirty="0">
                <a:solidFill>
                  <a:srgbClr val="000000"/>
                </a:solidFill>
                <a:latin typeface="Meiryo UI" pitchFamily="50" charset="-128"/>
                <a:ea typeface="Meiryo UI" pitchFamily="50" charset="-128"/>
                <a:cs typeface="Meiryo UI" pitchFamily="50" charset="-128"/>
              </a:rPr>
              <a:t>https://sciencebasedtargets.org/companies-taking-action/case-studies/pfizer</a:t>
            </a:r>
            <a:r>
              <a:rPr lang="ja-JP" altLang="en-US" sz="1000" dirty="0">
                <a:solidFill>
                  <a:srgbClr val="000000"/>
                </a:solidFill>
                <a:latin typeface="Meiryo UI" pitchFamily="50" charset="-128"/>
                <a:ea typeface="Meiryo UI" pitchFamily="50" charset="-128"/>
                <a:cs typeface="Meiryo UI" pitchFamily="50" charset="-128"/>
              </a:rPr>
              <a:t>）より作成</a:t>
            </a:r>
          </a:p>
        </p:txBody>
      </p:sp>
      <p:graphicFrame>
        <p:nvGraphicFramePr>
          <p:cNvPr id="15" name="表 14"/>
          <p:cNvGraphicFramePr>
            <a:graphicFrameLocks noGrp="1"/>
          </p:cNvGraphicFramePr>
          <p:nvPr>
            <p:extLst>
              <p:ext uri="{D42A27DB-BD31-4B8C-83A1-F6EECF244321}">
                <p14:modId xmlns:p14="http://schemas.microsoft.com/office/powerpoint/2010/main" val="1419798051"/>
              </p:ext>
            </p:extLst>
          </p:nvPr>
        </p:nvGraphicFramePr>
        <p:xfrm>
          <a:off x="501796" y="1368930"/>
          <a:ext cx="9648824" cy="2869301"/>
        </p:xfrm>
        <a:graphic>
          <a:graphicData uri="http://schemas.openxmlformats.org/drawingml/2006/table">
            <a:tbl>
              <a:tblPr firstRow="1" bandRow="1"/>
              <a:tblGrid>
                <a:gridCol w="693735">
                  <a:extLst>
                    <a:ext uri="{9D8B030D-6E8A-4147-A177-3AD203B41FA5}">
                      <a16:colId xmlns:a16="http://schemas.microsoft.com/office/drawing/2014/main" val="20000"/>
                    </a:ext>
                  </a:extLst>
                </a:gridCol>
                <a:gridCol w="856562">
                  <a:extLst>
                    <a:ext uri="{9D8B030D-6E8A-4147-A177-3AD203B41FA5}">
                      <a16:colId xmlns:a16="http://schemas.microsoft.com/office/drawing/2014/main" val="20001"/>
                    </a:ext>
                  </a:extLst>
                </a:gridCol>
                <a:gridCol w="973367">
                  <a:extLst>
                    <a:ext uri="{9D8B030D-6E8A-4147-A177-3AD203B41FA5}">
                      <a16:colId xmlns:a16="http://schemas.microsoft.com/office/drawing/2014/main" val="20002"/>
                    </a:ext>
                  </a:extLst>
                </a:gridCol>
                <a:gridCol w="1440582">
                  <a:extLst>
                    <a:ext uri="{9D8B030D-6E8A-4147-A177-3AD203B41FA5}">
                      <a16:colId xmlns:a16="http://schemas.microsoft.com/office/drawing/2014/main" val="20003"/>
                    </a:ext>
                  </a:extLst>
                </a:gridCol>
                <a:gridCol w="1090291">
                  <a:extLst>
                    <a:ext uri="{9D8B030D-6E8A-4147-A177-3AD203B41FA5}">
                      <a16:colId xmlns:a16="http://schemas.microsoft.com/office/drawing/2014/main" val="20004"/>
                    </a:ext>
                  </a:extLst>
                </a:gridCol>
                <a:gridCol w="1129104">
                  <a:extLst>
                    <a:ext uri="{9D8B030D-6E8A-4147-A177-3AD203B41FA5}">
                      <a16:colId xmlns:a16="http://schemas.microsoft.com/office/drawing/2014/main" val="20005"/>
                    </a:ext>
                  </a:extLst>
                </a:gridCol>
                <a:gridCol w="1051235">
                  <a:extLst>
                    <a:ext uri="{9D8B030D-6E8A-4147-A177-3AD203B41FA5}">
                      <a16:colId xmlns:a16="http://schemas.microsoft.com/office/drawing/2014/main" val="20006"/>
                    </a:ext>
                  </a:extLst>
                </a:gridCol>
                <a:gridCol w="2413948">
                  <a:extLst>
                    <a:ext uri="{9D8B030D-6E8A-4147-A177-3AD203B41FA5}">
                      <a16:colId xmlns:a16="http://schemas.microsoft.com/office/drawing/2014/main" val="20007"/>
                    </a:ext>
                  </a:extLst>
                </a:gridCol>
              </a:tblGrid>
              <a:tr h="377360">
                <a:tc gridSpan="3">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国・セクター</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hMerge="1">
                  <a:txBody>
                    <a:bodyPr/>
                    <a:lstStyle/>
                    <a:p>
                      <a:endParaRPr kumimoji="1" lang="ja-JP" altLang="en-US"/>
                    </a:p>
                  </a:txBody>
                  <a:tcPr/>
                </a:tc>
                <a:tc hMerge="1">
                  <a:txBody>
                    <a:bodyPr/>
                    <a:lstStyle/>
                    <a:p>
                      <a:endParaRPr kumimoji="1" lang="ja-JP" altLang="en-US"/>
                    </a:p>
                  </a:txBody>
                  <a:tcPr/>
                </a:tc>
                <a:tc gridSpan="5">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SBT</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目標</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377360">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国</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地域</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セクター</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Scope</a:t>
                      </a:r>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基準年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目標年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単位</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概要</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extLst>
                  <a:ext uri="{0D108BD9-81ED-4DB2-BD59-A6C34878D82A}">
                    <a16:rowId xmlns:a16="http://schemas.microsoft.com/office/drawing/2014/main" val="10001"/>
                  </a:ext>
                </a:extLst>
              </a:tr>
              <a:tr h="599131">
                <a:tc rowSpan="3">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米国</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rowSpan="3">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北米</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rowSpan="3">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医薬品</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2012</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総量</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r>
                        <a:rPr lang="ja-JP" altLang="en-US" sz="1600">
                          <a:latin typeface="Meiryo UI" panose="020B0604030504040204" pitchFamily="50" charset="-128"/>
                          <a:ea typeface="Meiryo UI" panose="020B0604030504040204" pitchFamily="50" charset="-128"/>
                          <a:cs typeface="Meiryo UI" panose="020B0604030504040204" pitchFamily="50" charset="-128"/>
                        </a:rPr>
                        <a:t>事業活動からの</a:t>
                      </a:r>
                      <a:r>
                        <a:rPr lang="en-US" altLang="ja-JP" sz="1600">
                          <a:latin typeface="Meiryo UI" panose="020B0604030504040204" pitchFamily="50" charset="-128"/>
                          <a:ea typeface="Meiryo UI" panose="020B0604030504040204" pitchFamily="50" charset="-128"/>
                          <a:cs typeface="Meiryo UI" panose="020B0604030504040204" pitchFamily="50" charset="-128"/>
                        </a:rPr>
                        <a:t>GHG</a:t>
                      </a:r>
                      <a:r>
                        <a:rPr lang="ja-JP" altLang="en-US" sz="1600">
                          <a:latin typeface="Meiryo UI" panose="020B0604030504040204" pitchFamily="50" charset="-128"/>
                          <a:ea typeface="Meiryo UI" panose="020B0604030504040204" pitchFamily="50" charset="-128"/>
                          <a:cs typeface="Meiryo UI" panose="020B0604030504040204" pitchFamily="50" charset="-128"/>
                        </a:rPr>
                        <a:t>排出量を</a:t>
                      </a:r>
                      <a:r>
                        <a:rPr lang="en-US" altLang="ja-JP" sz="1600">
                          <a:latin typeface="Meiryo UI" panose="020B0604030504040204" pitchFamily="50" charset="-128"/>
                          <a:ea typeface="Meiryo UI" panose="020B0604030504040204" pitchFamily="50" charset="-128"/>
                          <a:cs typeface="Meiryo UI" panose="020B0604030504040204" pitchFamily="50" charset="-128"/>
                        </a:rPr>
                        <a:t>20</a:t>
                      </a:r>
                      <a:r>
                        <a:rPr lang="ja-JP" altLang="en-US" sz="1600">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34374">
                <a:tc vMerge="1">
                  <a:txBody>
                    <a:bodyPr/>
                    <a:lstStyle/>
                    <a:p>
                      <a:endParaRPr kumimoji="1" lang="ja-JP" altLang="en-US" sz="1200"/>
                    </a:p>
                  </a:txBody>
                  <a:tcPr/>
                </a:tc>
                <a:tc vMerge="1">
                  <a:txBody>
                    <a:bodyPr/>
                    <a:lstStyle/>
                    <a:p>
                      <a:endParaRPr kumimoji="1" lang="ja-JP" altLang="en-US" sz="1200"/>
                    </a:p>
                  </a:txBody>
                  <a:tcPr/>
                </a:tc>
                <a:tc vMerge="1">
                  <a:txBody>
                    <a:bodyPr/>
                    <a:lstStyle/>
                    <a:p>
                      <a:endParaRPr kumimoji="1" lang="ja-JP" altLang="en-US" sz="1200"/>
                    </a:p>
                  </a:txBody>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2000</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総量</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r>
                        <a:rPr lang="ja-JP" altLang="en-US" sz="1600">
                          <a:latin typeface="Meiryo UI" panose="020B0604030504040204" pitchFamily="50" charset="-128"/>
                          <a:ea typeface="Meiryo UI" panose="020B0604030504040204" pitchFamily="50" charset="-128"/>
                          <a:cs typeface="Meiryo UI" panose="020B0604030504040204" pitchFamily="50" charset="-128"/>
                        </a:rPr>
                        <a:t>事業活動からの</a:t>
                      </a:r>
                      <a:r>
                        <a:rPr lang="en-US" altLang="ja-JP" sz="1600">
                          <a:latin typeface="Meiryo UI" panose="020B0604030504040204" pitchFamily="50" charset="-128"/>
                          <a:ea typeface="Meiryo UI" panose="020B0604030504040204" pitchFamily="50" charset="-128"/>
                          <a:cs typeface="Meiryo UI" panose="020B0604030504040204" pitchFamily="50" charset="-128"/>
                        </a:rPr>
                        <a:t>GHG</a:t>
                      </a:r>
                      <a:r>
                        <a:rPr lang="ja-JP" altLang="en-US" sz="1600">
                          <a:latin typeface="Meiryo UI" panose="020B0604030504040204" pitchFamily="50" charset="-128"/>
                          <a:ea typeface="Meiryo UI" panose="020B0604030504040204" pitchFamily="50" charset="-128"/>
                          <a:cs typeface="Meiryo UI" panose="020B0604030504040204" pitchFamily="50" charset="-128"/>
                        </a:rPr>
                        <a:t>排出量を</a:t>
                      </a:r>
                      <a:r>
                        <a:rPr lang="en-US" altLang="ja-JP" sz="1600">
                          <a:latin typeface="Meiryo UI" panose="020B0604030504040204" pitchFamily="50" charset="-128"/>
                          <a:ea typeface="Meiryo UI" panose="020B0604030504040204" pitchFamily="50" charset="-128"/>
                          <a:cs typeface="Meiryo UI" panose="020B0604030504040204" pitchFamily="50" charset="-128"/>
                        </a:rPr>
                        <a:t>60</a:t>
                      </a:r>
                      <a:r>
                        <a:rPr lang="ja-JP" altLang="en-US" sz="1600">
                          <a:latin typeface="Meiryo UI" panose="020B0604030504040204" pitchFamily="50" charset="-128"/>
                          <a:ea typeface="Meiryo UI" panose="020B0604030504040204" pitchFamily="50" charset="-128"/>
                          <a:cs typeface="Meiryo UI" panose="020B0604030504040204" pitchFamily="50" charset="-128"/>
                        </a:rPr>
                        <a:t>～</a:t>
                      </a:r>
                      <a:r>
                        <a:rPr lang="en-US" altLang="ja-JP" sz="1600">
                          <a:latin typeface="Meiryo UI" panose="020B0604030504040204" pitchFamily="50" charset="-128"/>
                          <a:ea typeface="Meiryo UI" panose="020B0604030504040204" pitchFamily="50" charset="-128"/>
                          <a:cs typeface="Meiryo UI" panose="020B0604030504040204" pitchFamily="50" charset="-128"/>
                        </a:rPr>
                        <a:t>80</a:t>
                      </a:r>
                      <a:r>
                        <a:rPr lang="ja-JP" altLang="en-US" sz="1600">
                          <a:latin typeface="Meiryo UI" panose="020B0604030504040204" pitchFamily="50" charset="-128"/>
                          <a:ea typeface="Meiryo UI" panose="020B0604030504040204" pitchFamily="50" charset="-128"/>
                          <a:cs typeface="Meiryo UI" panose="020B0604030504040204" pitchFamily="50" charset="-128"/>
                        </a:rPr>
                        <a:t>％削減</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88107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l"/>
                      <a:r>
                        <a:rPr kumimoji="1" lang="en-US" altLang="ja-JP" sz="1600">
                          <a:latin typeface="Meiryo UI" panose="020B0604030504040204" pitchFamily="50" charset="-128"/>
                          <a:ea typeface="Meiryo UI" panose="020B0604030504040204" pitchFamily="50" charset="-128"/>
                          <a:cs typeface="Meiryo UI" panose="020B0604030504040204" pitchFamily="50" charset="-128"/>
                        </a:rPr>
                        <a:t>90</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％の主要サプライヤーに対して</a:t>
                      </a: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GHG</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削減目標を設定させる</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25010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EFA0E9B-9F04-4296-A40B-CF80463D00D0}"/>
              </a:ext>
            </a:extLst>
          </p:cNvPr>
          <p:cNvSpPr>
            <a:spLocks noGrp="1"/>
          </p:cNvSpPr>
          <p:nvPr>
            <p:ph type="title"/>
          </p:nvPr>
        </p:nvSpPr>
        <p:spPr/>
        <p:txBody>
          <a:bodyPr/>
          <a:lstStyle/>
          <a:p>
            <a:pPr marL="514800" indent="-514800">
              <a:buFont typeface="+mj-lt"/>
              <a:buAutoNum type="arabicPeriod"/>
            </a:pPr>
            <a:r>
              <a:rPr lang="en-US" altLang="ja-JP"/>
              <a:t>SBT</a:t>
            </a:r>
            <a:r>
              <a:rPr lang="ja-JP" altLang="en-US"/>
              <a:t>とは？</a:t>
            </a:r>
          </a:p>
        </p:txBody>
      </p:sp>
    </p:spTree>
    <p:extLst>
      <p:ext uri="{BB962C8B-B14F-4D97-AF65-F5344CB8AC3E}">
        <p14:creationId xmlns:p14="http://schemas.microsoft.com/office/powerpoint/2010/main" val="5744678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sz="2300"/>
              <a:t>企業事例　－</a:t>
            </a:r>
            <a:r>
              <a:rPr lang="en-US" altLang="ja-JP" sz="2300"/>
              <a:t>Ørsted</a:t>
            </a:r>
            <a:r>
              <a:rPr kumimoji="1" lang="ja-JP" altLang="en-US" sz="2300"/>
              <a:t>－</a:t>
            </a:r>
          </a:p>
        </p:txBody>
      </p:sp>
      <p:sp>
        <p:nvSpPr>
          <p:cNvPr id="4" name="コンテンツ プレースホルダー 3"/>
          <p:cNvSpPr>
            <a:spLocks noGrp="1"/>
          </p:cNvSpPr>
          <p:nvPr>
            <p:ph sz="quarter" idx="11"/>
          </p:nvPr>
        </p:nvSpPr>
        <p:spPr/>
        <p:txBody>
          <a:bodyPr/>
          <a:lstStyle/>
          <a:p>
            <a:r>
              <a:rPr lang="en-US" altLang="ja-JP"/>
              <a:t>SBT</a:t>
            </a:r>
            <a:r>
              <a:rPr kumimoji="1" lang="ja-JP" altLang="en-US"/>
              <a:t>に取り組むメリット</a:t>
            </a:r>
            <a:r>
              <a:rPr lang="ja-JP" altLang="en-US"/>
              <a:t>④対社内</a:t>
            </a:r>
            <a:endParaRPr kumimoji="1" lang="ja-JP" altLang="en-US"/>
          </a:p>
        </p:txBody>
      </p:sp>
      <p:sp>
        <p:nvSpPr>
          <p:cNvPr id="7" name="テキスト ボックス 6"/>
          <p:cNvSpPr txBox="1"/>
          <p:nvPr/>
        </p:nvSpPr>
        <p:spPr>
          <a:xfrm>
            <a:off x="478783" y="3193446"/>
            <a:ext cx="9655011" cy="3170099"/>
          </a:xfrm>
          <a:prstGeom prst="rect">
            <a:avLst/>
          </a:prstGeom>
          <a:noFill/>
        </p:spPr>
        <p:txBody>
          <a:bodyPr wrap="square" rtlCol="0">
            <a:spAutoFit/>
          </a:bodyPr>
          <a:lstStyle/>
          <a:p>
            <a:pPr marL="285750" indent="-285750" fontAlgn="auto">
              <a:spcBef>
                <a:spcPts val="0"/>
              </a:spcBef>
              <a:spcAft>
                <a:spcPts val="0"/>
              </a:spcAft>
              <a:buFont typeface="Wingdings" panose="05000000000000000000" pitchFamily="2" charset="2"/>
              <a:buChar char="p"/>
              <a:defRPr/>
            </a:pPr>
            <a:r>
              <a:rPr lang="ja-JP" altLang="en-US" sz="1950">
                <a:solidFill>
                  <a:prstClr val="black"/>
                </a:solidFill>
                <a:latin typeface="Meiryo UI" panose="020B0604030504040204" pitchFamily="50" charset="-128"/>
                <a:ea typeface="Meiryo UI" panose="020B0604030504040204" pitchFamily="50" charset="-128"/>
                <a:cs typeface="Meiryo UI" panose="020B0604030504040204" pitchFamily="50" charset="-128"/>
              </a:rPr>
              <a:t>コミットメント経緯</a:t>
            </a:r>
            <a:endParaRPr lang="en-US" altLang="ja-JP" sz="19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42925" lvl="1" indent="-285750" fontAlgn="auto">
              <a:spcBef>
                <a:spcPts val="0"/>
              </a:spcBef>
              <a:spcAft>
                <a:spcPts val="0"/>
              </a:spcAft>
              <a:buFont typeface="Wingdings" panose="05000000000000000000" pitchFamily="2" charset="2"/>
              <a:buChar char="l"/>
              <a:defRPr/>
            </a:pPr>
            <a:r>
              <a:rPr lang="ja-JP" altLang="en-US" sz="1950">
                <a:solidFill>
                  <a:prstClr val="black"/>
                </a:solidFill>
                <a:latin typeface="Meiryo UI" panose="020B0604030504040204" pitchFamily="50" charset="-128"/>
                <a:ea typeface="Meiryo UI" panose="020B0604030504040204" pitchFamily="50" charset="-128"/>
                <a:cs typeface="Meiryo UI" panose="020B0604030504040204" pitchFamily="50" charset="-128"/>
              </a:rPr>
              <a:t>化石燃料事業が衰退し、将来の収益性に対する</a:t>
            </a:r>
            <a:r>
              <a:rPr lang="ja-JP" altLang="en-US" sz="1950" b="1" u="sng">
                <a:solidFill>
                  <a:srgbClr val="1400A0"/>
                </a:solidFill>
                <a:latin typeface="Meiryo UI" panose="020B0604030504040204" pitchFamily="50" charset="-128"/>
                <a:ea typeface="Meiryo UI" panose="020B0604030504040204" pitchFamily="50" charset="-128"/>
                <a:cs typeface="Meiryo UI" panose="020B0604030504040204" pitchFamily="50" charset="-128"/>
              </a:rPr>
              <a:t>実質的なリスクに直面</a:t>
            </a:r>
            <a:endParaRPr lang="en-US" altLang="ja-JP" sz="1950" b="1" u="sng">
              <a:solidFill>
                <a:srgbClr val="1400A0"/>
              </a:solidFill>
              <a:latin typeface="Meiryo UI" panose="020B0604030504040204" pitchFamily="50" charset="-128"/>
              <a:ea typeface="Meiryo UI" panose="020B0604030504040204" pitchFamily="50" charset="-128"/>
              <a:cs typeface="Meiryo UI" panose="020B0604030504040204" pitchFamily="50" charset="-128"/>
            </a:endParaRPr>
          </a:p>
          <a:p>
            <a:pPr marL="542925" lvl="1" indent="-285750" fontAlgn="auto">
              <a:spcBef>
                <a:spcPts val="0"/>
              </a:spcBef>
              <a:spcAft>
                <a:spcPts val="0"/>
              </a:spcAft>
              <a:buFont typeface="Wingdings" panose="05000000000000000000" pitchFamily="2" charset="2"/>
              <a:buChar char="l"/>
              <a:defRPr/>
            </a:pPr>
            <a:r>
              <a:rPr lang="ja-JP" altLang="en-US" sz="1950">
                <a:solidFill>
                  <a:prstClr val="black"/>
                </a:solidFill>
                <a:latin typeface="Meiryo UI" panose="020B0604030504040204" pitchFamily="50" charset="-128"/>
                <a:ea typeface="Meiryo UI" panose="020B0604030504040204" pitchFamily="50" charset="-128"/>
                <a:cs typeface="Meiryo UI" panose="020B0604030504040204" pitchFamily="50" charset="-128"/>
              </a:rPr>
              <a:t>未来において気候変動対策と</a:t>
            </a:r>
            <a:r>
              <a:rPr lang="en-US" altLang="ja-JP" sz="1950">
                <a:solidFill>
                  <a:prstClr val="black"/>
                </a:solidFill>
                <a:latin typeface="Meiryo UI" panose="020B0604030504040204" pitchFamily="50" charset="-128"/>
                <a:ea typeface="Meiryo UI" panose="020B0604030504040204" pitchFamily="50" charset="-128"/>
                <a:cs typeface="Meiryo UI" panose="020B0604030504040204" pitchFamily="50" charset="-128"/>
              </a:rPr>
              <a:t>GHG</a:t>
            </a:r>
            <a:r>
              <a:rPr lang="ja-JP" altLang="en-US" sz="1950">
                <a:solidFill>
                  <a:prstClr val="black"/>
                </a:solidFill>
                <a:latin typeface="Meiryo UI" panose="020B0604030504040204" pitchFamily="50" charset="-128"/>
                <a:ea typeface="Meiryo UI" panose="020B0604030504040204" pitchFamily="50" charset="-128"/>
                <a:cs typeface="Meiryo UI" panose="020B0604030504040204" pitchFamily="50" charset="-128"/>
              </a:rPr>
              <a:t>排出削減が求められる中で、完全な再生可能エネルギー企業へと</a:t>
            </a:r>
            <a:r>
              <a:rPr lang="ja-JP" altLang="en-US" sz="1950" b="1" u="sng">
                <a:solidFill>
                  <a:srgbClr val="1400A0"/>
                </a:solidFill>
                <a:latin typeface="Meiryo UI" panose="020B0604030504040204" pitchFamily="50" charset="-128"/>
                <a:ea typeface="Meiryo UI" panose="020B0604030504040204" pitchFamily="50" charset="-128"/>
                <a:cs typeface="Meiryo UI" panose="020B0604030504040204" pitchFamily="50" charset="-128"/>
              </a:rPr>
              <a:t>事業モデル転換を決意</a:t>
            </a:r>
            <a:endParaRPr lang="en-US" altLang="ja-JP" sz="1950" b="1" u="sng">
              <a:solidFill>
                <a:srgbClr val="1400A0"/>
              </a:solidFill>
              <a:latin typeface="Meiryo UI" panose="020B0604030504040204" pitchFamily="50" charset="-128"/>
              <a:ea typeface="Meiryo UI" panose="020B0604030504040204" pitchFamily="50" charset="-128"/>
              <a:cs typeface="Meiryo UI" panose="020B0604030504040204" pitchFamily="50" charset="-128"/>
            </a:endParaRPr>
          </a:p>
          <a:p>
            <a:pPr marL="534988" lvl="1" indent="-285750" fontAlgn="auto">
              <a:spcBef>
                <a:spcPts val="0"/>
              </a:spcBef>
              <a:spcAft>
                <a:spcPts val="0"/>
              </a:spcAft>
              <a:buFont typeface="Wingdings" panose="05000000000000000000" pitchFamily="2" charset="2"/>
              <a:buChar char="l"/>
              <a:defRPr/>
            </a:pPr>
            <a:r>
              <a:rPr lang="ja-JP" altLang="en-US" sz="195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目標設定の大部分は</a:t>
            </a:r>
            <a:r>
              <a:rPr lang="ja-JP" altLang="en-US" sz="1950" b="1" u="sng">
                <a:solidFill>
                  <a:srgbClr val="1400A0"/>
                </a:solidFill>
                <a:latin typeface="Meiryo UI" panose="020B0604030504040204" pitchFamily="50" charset="-128"/>
                <a:ea typeface="Meiryo UI" panose="020B0604030504040204" pitchFamily="50" charset="-128"/>
                <a:cs typeface="Meiryo UI" panose="020B0604030504040204" pitchFamily="50" charset="-128"/>
              </a:rPr>
              <a:t>既存の目標を</a:t>
            </a:r>
            <a:r>
              <a:rPr lang="en-US" altLang="ja-JP" sz="1950" b="1" u="sng">
                <a:solidFill>
                  <a:srgbClr val="1400A0"/>
                </a:solidFill>
                <a:latin typeface="Meiryo UI" panose="020B0604030504040204" pitchFamily="50" charset="-128"/>
                <a:ea typeface="Meiryo UI" panose="020B0604030504040204" pitchFamily="50" charset="-128"/>
                <a:cs typeface="Meiryo UI" panose="020B0604030504040204" pitchFamily="50" charset="-128"/>
              </a:rPr>
              <a:t>SBT</a:t>
            </a:r>
            <a:r>
              <a:rPr lang="ja-JP" altLang="en-US" sz="1950" b="1" u="sng">
                <a:solidFill>
                  <a:srgbClr val="1400A0"/>
                </a:solidFill>
                <a:latin typeface="Meiryo UI" panose="020B0604030504040204" pitchFamily="50" charset="-128"/>
                <a:ea typeface="Meiryo UI" panose="020B0604030504040204" pitchFamily="50" charset="-128"/>
                <a:cs typeface="Meiryo UI" panose="020B0604030504040204" pitchFamily="50" charset="-128"/>
              </a:rPr>
              <a:t>基準に照らして確認</a:t>
            </a:r>
            <a:r>
              <a:rPr lang="ja-JP" altLang="en-US" sz="195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することで実施</a:t>
            </a:r>
            <a:endParaRPr lang="en-US" altLang="ja-JP" sz="19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fontAlgn="auto">
              <a:spcBef>
                <a:spcPts val="600"/>
              </a:spcBef>
              <a:spcAft>
                <a:spcPts val="0"/>
              </a:spcAft>
              <a:buFont typeface="Wingdings" panose="05000000000000000000" pitchFamily="2" charset="2"/>
              <a:buChar char="p"/>
              <a:defRPr/>
            </a:pPr>
            <a:r>
              <a:rPr lang="en-US" altLang="ja-JP" sz="1950">
                <a:solidFill>
                  <a:prstClr val="black"/>
                </a:solidFill>
                <a:latin typeface="Meiryo UI" panose="020B0604030504040204" pitchFamily="50" charset="-128"/>
                <a:ea typeface="Meiryo UI" panose="020B0604030504040204" pitchFamily="50" charset="-128"/>
                <a:cs typeface="Meiryo UI" panose="020B0604030504040204" pitchFamily="50" charset="-128"/>
              </a:rPr>
              <a:t>SBT</a:t>
            </a:r>
            <a:r>
              <a:rPr lang="ja-JP" altLang="en-US" sz="1950">
                <a:solidFill>
                  <a:prstClr val="black"/>
                </a:solidFill>
                <a:latin typeface="Meiryo UI" panose="020B0604030504040204" pitchFamily="50" charset="-128"/>
                <a:ea typeface="Meiryo UI" panose="020B0604030504040204" pitchFamily="50" charset="-128"/>
                <a:cs typeface="Meiryo UI" panose="020B0604030504040204" pitchFamily="50" charset="-128"/>
              </a:rPr>
              <a:t>設定メリット</a:t>
            </a:r>
            <a:endParaRPr lang="en-US" altLang="ja-JP" sz="19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4988" lvl="1" indent="-285750" fontAlgn="auto">
              <a:spcBef>
                <a:spcPts val="0"/>
              </a:spcBef>
              <a:spcAft>
                <a:spcPts val="0"/>
              </a:spcAft>
              <a:buClr>
                <a:prstClr val="black"/>
              </a:buClr>
              <a:buFont typeface="Wingdings" panose="05000000000000000000" pitchFamily="2" charset="2"/>
              <a:buChar char="l"/>
              <a:defRPr/>
            </a:pPr>
            <a:r>
              <a:rPr lang="ja-JP" altLang="en-US" sz="1950">
                <a:latin typeface="Meiryo UI" panose="020B0604030504040204" pitchFamily="50" charset="-128"/>
                <a:ea typeface="Meiryo UI" panose="020B0604030504040204" pitchFamily="50" charset="-128"/>
                <a:cs typeface="Meiryo UI" panose="020B0604030504040204" pitchFamily="50" charset="-128"/>
              </a:rPr>
              <a:t>再生可能エネルギー市場において強固な地位を築いた</a:t>
            </a:r>
          </a:p>
          <a:p>
            <a:pPr marL="534988" lvl="1" indent="-285750" fontAlgn="auto">
              <a:spcBef>
                <a:spcPts val="0"/>
              </a:spcBef>
              <a:spcAft>
                <a:spcPts val="0"/>
              </a:spcAft>
              <a:buFont typeface="Wingdings" panose="05000000000000000000" pitchFamily="2" charset="2"/>
              <a:buChar char="l"/>
            </a:pPr>
            <a:r>
              <a:rPr lang="ja-JP" altLang="en-US" sz="1950">
                <a:solidFill>
                  <a:prstClr val="black"/>
                </a:solidFill>
                <a:latin typeface="Meiryo UI" panose="020B0604030504040204" pitchFamily="50" charset="-128"/>
                <a:ea typeface="Meiryo UI" panose="020B0604030504040204" pitchFamily="50" charset="-128"/>
                <a:cs typeface="Meiryo UI" panose="020B0604030504040204" pitchFamily="50" charset="-128"/>
              </a:rPr>
              <a:t>脱炭素への移行を決断することで</a:t>
            </a:r>
            <a:r>
              <a:rPr lang="ja-JP" altLang="en-US" sz="1950" b="1" u="sng">
                <a:solidFill>
                  <a:srgbClr val="1400A0"/>
                </a:solidFill>
                <a:latin typeface="Meiryo UI" panose="020B0604030504040204" pitchFamily="50" charset="-128"/>
                <a:ea typeface="Meiryo UI" panose="020B0604030504040204" pitchFamily="50" charset="-128"/>
                <a:cs typeface="Meiryo UI" panose="020B0604030504040204" pitchFamily="50" charset="-128"/>
              </a:rPr>
              <a:t>事業の存続可能性を見出す</a:t>
            </a:r>
            <a:r>
              <a:rPr lang="ja-JP" altLang="en-US" sz="1950">
                <a:solidFill>
                  <a:prstClr val="black"/>
                </a:solidFill>
                <a:latin typeface="Meiryo UI" panose="020B0604030504040204" pitchFamily="50" charset="-128"/>
                <a:ea typeface="Meiryo UI" panose="020B0604030504040204" pitchFamily="50" charset="-128"/>
                <a:cs typeface="Meiryo UI" panose="020B0604030504040204" pitchFamily="50" charset="-128"/>
              </a:rPr>
              <a:t>ことが出来た</a:t>
            </a:r>
            <a:endParaRPr lang="en-US" altLang="ja-JP" sz="19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4988" lvl="1" indent="-285750" fontAlgn="auto">
              <a:spcBef>
                <a:spcPts val="0"/>
              </a:spcBef>
              <a:spcAft>
                <a:spcPts val="0"/>
              </a:spcAft>
              <a:buFont typeface="Wingdings" panose="05000000000000000000" pitchFamily="2" charset="2"/>
              <a:buChar char="l"/>
            </a:pPr>
            <a:r>
              <a:rPr lang="ja-JP" altLang="en-US" sz="1950">
                <a:solidFill>
                  <a:prstClr val="black"/>
                </a:solidFill>
                <a:latin typeface="Meiryo UI" panose="020B0604030504040204" pitchFamily="50" charset="-128"/>
                <a:ea typeface="Meiryo UI" panose="020B0604030504040204" pitchFamily="50" charset="-128"/>
                <a:cs typeface="Meiryo UI" panose="020B0604030504040204" pitchFamily="50" charset="-128"/>
              </a:rPr>
              <a:t>増加、主流化傾向にある、低炭素移行を課題と認識する投資家から優良企業と見られるようになった</a:t>
            </a:r>
            <a:endParaRPr lang="en-US" altLang="ja-JP" sz="19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11"/>
          <p:cNvSpPr txBox="1">
            <a:spLocks noChangeArrowheads="1"/>
          </p:cNvSpPr>
          <p:nvPr/>
        </p:nvSpPr>
        <p:spPr bwMode="auto">
          <a:xfrm>
            <a:off x="161924" y="7367961"/>
            <a:ext cx="9655011" cy="175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hangingPunct="1">
              <a:lnSpc>
                <a:spcPct val="50000"/>
              </a:lnSpc>
              <a:spcAft>
                <a:spcPct val="70000"/>
              </a:spcAft>
              <a:defRPr/>
            </a:pPr>
            <a:r>
              <a:rPr lang="en-US" altLang="ja-JP" sz="1000" dirty="0">
                <a:solidFill>
                  <a:srgbClr val="000000"/>
                </a:solidFill>
                <a:latin typeface="Meiryo UI" pitchFamily="50" charset="-128"/>
                <a:ea typeface="Meiryo UI" pitchFamily="50" charset="-128"/>
                <a:cs typeface="Meiryo UI" pitchFamily="50" charset="-128"/>
              </a:rPr>
              <a:t>[</a:t>
            </a:r>
            <a:r>
              <a:rPr lang="ja-JP" altLang="en-US" sz="1000" dirty="0">
                <a:solidFill>
                  <a:srgbClr val="000000"/>
                </a:solidFill>
                <a:latin typeface="Meiryo UI" pitchFamily="50" charset="-128"/>
                <a:ea typeface="Meiryo UI" pitchFamily="50" charset="-128"/>
                <a:cs typeface="Meiryo UI" pitchFamily="50" charset="-128"/>
              </a:rPr>
              <a:t>出所</a:t>
            </a:r>
            <a:r>
              <a:rPr lang="en-US" altLang="ja-JP" sz="1000" dirty="0">
                <a:solidFill>
                  <a:srgbClr val="000000"/>
                </a:solidFill>
                <a:latin typeface="Meiryo UI" pitchFamily="50" charset="-128"/>
                <a:ea typeface="Meiryo UI" pitchFamily="50" charset="-128"/>
                <a:cs typeface="Meiryo UI" pitchFamily="50" charset="-128"/>
              </a:rPr>
              <a:t>] Science Based Targets</a:t>
            </a:r>
            <a:r>
              <a:rPr lang="ja-JP" altLang="en-US" sz="1000" dirty="0">
                <a:solidFill>
                  <a:srgbClr val="000000"/>
                </a:solidFill>
                <a:latin typeface="Meiryo UI" pitchFamily="50" charset="-128"/>
                <a:ea typeface="Meiryo UI" pitchFamily="50" charset="-128"/>
                <a:cs typeface="Meiryo UI" pitchFamily="50" charset="-128"/>
              </a:rPr>
              <a:t>ホームページ　</a:t>
            </a:r>
            <a:r>
              <a:rPr lang="en-US" altLang="ja-JP" sz="1000" dirty="0">
                <a:solidFill>
                  <a:srgbClr val="000000"/>
                </a:solidFill>
                <a:latin typeface="Meiryo UI" pitchFamily="50" charset="-128"/>
                <a:ea typeface="Meiryo UI" pitchFamily="50" charset="-128"/>
                <a:cs typeface="Meiryo UI" pitchFamily="50" charset="-128"/>
              </a:rPr>
              <a:t>CASE</a:t>
            </a:r>
            <a:r>
              <a:rPr lang="ja-JP" altLang="en-US" sz="1000" dirty="0">
                <a:solidFill>
                  <a:srgbClr val="000000"/>
                </a:solidFill>
                <a:latin typeface="Meiryo UI" pitchFamily="50" charset="-128"/>
                <a:ea typeface="Meiryo UI" pitchFamily="50" charset="-128"/>
                <a:cs typeface="Meiryo UI" pitchFamily="50" charset="-128"/>
              </a:rPr>
              <a:t> </a:t>
            </a:r>
            <a:r>
              <a:rPr lang="en-US" altLang="ja-JP" sz="1000" dirty="0">
                <a:solidFill>
                  <a:srgbClr val="000000"/>
                </a:solidFill>
                <a:latin typeface="Meiryo UI" pitchFamily="50" charset="-128"/>
                <a:ea typeface="Meiryo UI" pitchFamily="50" charset="-128"/>
                <a:cs typeface="Meiryo UI" pitchFamily="50" charset="-128"/>
              </a:rPr>
              <a:t>STUDY</a:t>
            </a:r>
            <a:r>
              <a:rPr lang="ja-JP" altLang="en-US" sz="1000" dirty="0">
                <a:solidFill>
                  <a:srgbClr val="000000"/>
                </a:solidFill>
                <a:latin typeface="Meiryo UI" pitchFamily="50" charset="-128"/>
                <a:ea typeface="Meiryo UI" pitchFamily="50" charset="-128"/>
                <a:cs typeface="Meiryo UI" pitchFamily="50" charset="-128"/>
              </a:rPr>
              <a:t>（</a:t>
            </a:r>
            <a:r>
              <a:rPr lang="en-US" altLang="ja-JP" sz="1000" dirty="0">
                <a:solidFill>
                  <a:srgbClr val="000000"/>
                </a:solidFill>
                <a:latin typeface="Meiryo UI" pitchFamily="50" charset="-128"/>
                <a:ea typeface="Meiryo UI" pitchFamily="50" charset="-128"/>
                <a:cs typeface="Meiryo UI" pitchFamily="50" charset="-128"/>
              </a:rPr>
              <a:t>https://sciencebasedtargets.org/companies-taking-action/case-studies/orsted</a:t>
            </a:r>
            <a:r>
              <a:rPr lang="ja-JP" altLang="en-US" sz="1000" dirty="0">
                <a:solidFill>
                  <a:srgbClr val="000000"/>
                </a:solidFill>
                <a:latin typeface="Meiryo UI" pitchFamily="50" charset="-128"/>
                <a:ea typeface="Meiryo UI" pitchFamily="50" charset="-128"/>
                <a:cs typeface="Meiryo UI" pitchFamily="50" charset="-128"/>
              </a:rPr>
              <a:t>）より作成</a:t>
            </a:r>
          </a:p>
        </p:txBody>
      </p:sp>
      <p:graphicFrame>
        <p:nvGraphicFramePr>
          <p:cNvPr id="9" name="表 8"/>
          <p:cNvGraphicFramePr>
            <a:graphicFrameLocks noGrp="1"/>
          </p:cNvGraphicFramePr>
          <p:nvPr>
            <p:extLst>
              <p:ext uri="{D42A27DB-BD31-4B8C-83A1-F6EECF244321}">
                <p14:modId xmlns:p14="http://schemas.microsoft.com/office/powerpoint/2010/main" val="742843874"/>
              </p:ext>
            </p:extLst>
          </p:nvPr>
        </p:nvGraphicFramePr>
        <p:xfrm>
          <a:off x="507115" y="1368930"/>
          <a:ext cx="9638185" cy="1807038"/>
        </p:xfrm>
        <a:graphic>
          <a:graphicData uri="http://schemas.openxmlformats.org/drawingml/2006/table">
            <a:tbl>
              <a:tblPr firstRow="1" bandRow="1"/>
              <a:tblGrid>
                <a:gridCol w="692969">
                  <a:extLst>
                    <a:ext uri="{9D8B030D-6E8A-4147-A177-3AD203B41FA5}">
                      <a16:colId xmlns:a16="http://schemas.microsoft.com/office/drawing/2014/main" val="20000"/>
                    </a:ext>
                  </a:extLst>
                </a:gridCol>
                <a:gridCol w="828000">
                  <a:extLst>
                    <a:ext uri="{9D8B030D-6E8A-4147-A177-3AD203B41FA5}">
                      <a16:colId xmlns:a16="http://schemas.microsoft.com/office/drawing/2014/main" val="20001"/>
                    </a:ext>
                  </a:extLst>
                </a:gridCol>
                <a:gridCol w="1152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1116000">
                  <a:extLst>
                    <a:ext uri="{9D8B030D-6E8A-4147-A177-3AD203B41FA5}">
                      <a16:colId xmlns:a16="http://schemas.microsoft.com/office/drawing/2014/main" val="20004"/>
                    </a:ext>
                  </a:extLst>
                </a:gridCol>
                <a:gridCol w="1127858">
                  <a:extLst>
                    <a:ext uri="{9D8B030D-6E8A-4147-A177-3AD203B41FA5}">
                      <a16:colId xmlns:a16="http://schemas.microsoft.com/office/drawing/2014/main" val="20005"/>
                    </a:ext>
                  </a:extLst>
                </a:gridCol>
                <a:gridCol w="1050075">
                  <a:extLst>
                    <a:ext uri="{9D8B030D-6E8A-4147-A177-3AD203B41FA5}">
                      <a16:colId xmlns:a16="http://schemas.microsoft.com/office/drawing/2014/main" val="20006"/>
                    </a:ext>
                  </a:extLst>
                </a:gridCol>
                <a:gridCol w="2411283">
                  <a:extLst>
                    <a:ext uri="{9D8B030D-6E8A-4147-A177-3AD203B41FA5}">
                      <a16:colId xmlns:a16="http://schemas.microsoft.com/office/drawing/2014/main" val="20007"/>
                    </a:ext>
                  </a:extLst>
                </a:gridCol>
              </a:tblGrid>
              <a:tr h="370119">
                <a:tc gridSpan="3">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国・セクター</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hMerge="1">
                  <a:txBody>
                    <a:bodyPr/>
                    <a:lstStyle/>
                    <a:p>
                      <a:endParaRPr kumimoji="1" lang="ja-JP" altLang="en-US"/>
                    </a:p>
                  </a:txBody>
                  <a:tcPr/>
                </a:tc>
                <a:tc hMerge="1">
                  <a:txBody>
                    <a:bodyPr/>
                    <a:lstStyle/>
                    <a:p>
                      <a:endParaRPr kumimoji="1" lang="ja-JP" altLang="en-US"/>
                    </a:p>
                  </a:txBody>
                  <a:tcPr/>
                </a:tc>
                <a:tc gridSpan="5">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SBT</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目標</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370119">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国</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地域</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セクター</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Scope</a:t>
                      </a:r>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基準年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目標年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単位</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概要</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extLst>
                  <a:ext uri="{0D108BD9-81ED-4DB2-BD59-A6C34878D82A}">
                    <a16:rowId xmlns:a16="http://schemas.microsoft.com/office/drawing/2014/main" val="10001"/>
                  </a:ext>
                </a:extLst>
              </a:tr>
              <a:tr h="612000">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デンマーク</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欧州</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電力事業・エネルギー関連</a:t>
                      </a:r>
                      <a:endParaRPr kumimoji="1" lang="en-US" altLang="ja-JP" sz="1600">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2006</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年</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algn="ct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原単位</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Meiryo UI"/>
                        </a:defRPr>
                      </a:lvl1pPr>
                      <a:lvl2pPr marL="457200" algn="l" defTabSz="914400" rtl="0" eaLnBrk="1" latinLnBrk="0" hangingPunct="1">
                        <a:defRPr kumimoji="1" sz="1800" kern="1200">
                          <a:solidFill>
                            <a:schemeClr val="tx1"/>
                          </a:solidFill>
                          <a:latin typeface="Calibri"/>
                          <a:ea typeface="Meiryo UI"/>
                        </a:defRPr>
                      </a:lvl2pPr>
                      <a:lvl3pPr marL="914400" algn="l" defTabSz="914400" rtl="0" eaLnBrk="1" latinLnBrk="0" hangingPunct="1">
                        <a:defRPr kumimoji="1" sz="1800" kern="1200">
                          <a:solidFill>
                            <a:schemeClr val="tx1"/>
                          </a:solidFill>
                          <a:latin typeface="Calibri"/>
                          <a:ea typeface="Meiryo UI"/>
                        </a:defRPr>
                      </a:lvl3pPr>
                      <a:lvl4pPr marL="1371600" algn="l" defTabSz="914400" rtl="0" eaLnBrk="1" latinLnBrk="0" hangingPunct="1">
                        <a:defRPr kumimoji="1" sz="1800" kern="1200">
                          <a:solidFill>
                            <a:schemeClr val="tx1"/>
                          </a:solidFill>
                          <a:latin typeface="Calibri"/>
                          <a:ea typeface="Meiryo UI"/>
                        </a:defRPr>
                      </a:lvl4pPr>
                      <a:lvl5pPr marL="1828800" algn="l" defTabSz="914400" rtl="0" eaLnBrk="1" latinLnBrk="0" hangingPunct="1">
                        <a:defRPr kumimoji="1" sz="1800" kern="1200">
                          <a:solidFill>
                            <a:schemeClr val="tx1"/>
                          </a:solidFill>
                          <a:latin typeface="Calibri"/>
                          <a:ea typeface="Meiryo UI"/>
                        </a:defRPr>
                      </a:lvl5pPr>
                      <a:lvl6pPr marL="2286000" algn="l" defTabSz="914400" rtl="0" eaLnBrk="1" latinLnBrk="0" hangingPunct="1">
                        <a:defRPr kumimoji="1" sz="1800" kern="1200">
                          <a:solidFill>
                            <a:schemeClr val="tx1"/>
                          </a:solidFill>
                          <a:latin typeface="Calibri"/>
                          <a:ea typeface="Meiryo UI"/>
                        </a:defRPr>
                      </a:lvl6pPr>
                      <a:lvl7pPr marL="2743200" algn="l" defTabSz="914400" rtl="0" eaLnBrk="1" latinLnBrk="0" hangingPunct="1">
                        <a:defRPr kumimoji="1" sz="1800" kern="1200">
                          <a:solidFill>
                            <a:schemeClr val="tx1"/>
                          </a:solidFill>
                          <a:latin typeface="Calibri"/>
                          <a:ea typeface="Meiryo UI"/>
                        </a:defRPr>
                      </a:lvl7pPr>
                      <a:lvl8pPr marL="3200400" algn="l" defTabSz="914400" rtl="0" eaLnBrk="1" latinLnBrk="0" hangingPunct="1">
                        <a:defRPr kumimoji="1" sz="1800" kern="1200">
                          <a:solidFill>
                            <a:schemeClr val="tx1"/>
                          </a:solidFill>
                          <a:latin typeface="Calibri"/>
                          <a:ea typeface="Meiryo UI"/>
                        </a:defRPr>
                      </a:lvl8pPr>
                      <a:lvl9pPr marL="3657600" algn="l" defTabSz="914400" rtl="0" eaLnBrk="1" latinLnBrk="0" hangingPunct="1">
                        <a:defRPr kumimoji="1" sz="1800" kern="1200">
                          <a:solidFill>
                            <a:schemeClr val="tx1"/>
                          </a:solidFill>
                          <a:latin typeface="Calibr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a:latin typeface="Meiryo UI" panose="020B0604030504040204" pitchFamily="50" charset="-128"/>
                          <a:ea typeface="Meiryo UI" panose="020B0604030504040204" pitchFamily="50" charset="-128"/>
                          <a:cs typeface="Meiryo UI" panose="020B0604030504040204" pitchFamily="50" charset="-128"/>
                        </a:rPr>
                        <a:t>エネルギー生産</a:t>
                      </a:r>
                      <a:r>
                        <a:rPr lang="en-US" altLang="ja-JP" sz="1600">
                          <a:latin typeface="Meiryo UI" panose="020B0604030504040204" pitchFamily="50" charset="-128"/>
                          <a:ea typeface="Meiryo UI" panose="020B0604030504040204" pitchFamily="50" charset="-128"/>
                          <a:cs typeface="Meiryo UI" panose="020B0604030504040204" pitchFamily="50" charset="-128"/>
                        </a:rPr>
                        <a:t>1kWh</a:t>
                      </a:r>
                      <a:r>
                        <a:rPr lang="ja-JP" altLang="en-US" sz="1600">
                          <a:latin typeface="Meiryo UI" panose="020B0604030504040204" pitchFamily="50" charset="-128"/>
                          <a:ea typeface="Meiryo UI" panose="020B0604030504040204" pitchFamily="50" charset="-128"/>
                          <a:cs typeface="Meiryo UI" panose="020B0604030504040204" pitchFamily="50" charset="-128"/>
                        </a:rPr>
                        <a:t>当たりの</a:t>
                      </a:r>
                      <a:r>
                        <a:rPr lang="en-US" altLang="ja-JP" sz="1600">
                          <a:latin typeface="Meiryo UI" panose="020B0604030504040204" pitchFamily="50" charset="-128"/>
                          <a:ea typeface="Meiryo UI" panose="020B0604030504040204" pitchFamily="50" charset="-128"/>
                          <a:cs typeface="Meiryo UI" panose="020B0604030504040204" pitchFamily="50" charset="-128"/>
                        </a:rPr>
                        <a:t>GHG</a:t>
                      </a:r>
                      <a:r>
                        <a:rPr lang="ja-JP" altLang="en-US" sz="1600">
                          <a:latin typeface="Meiryo UI" panose="020B0604030504040204" pitchFamily="50" charset="-128"/>
                          <a:ea typeface="Meiryo UI" panose="020B0604030504040204" pitchFamily="50" charset="-128"/>
                          <a:cs typeface="Meiryo UI" panose="020B0604030504040204" pitchFamily="50" charset="-128"/>
                        </a:rPr>
                        <a:t>排出量を</a:t>
                      </a:r>
                      <a:r>
                        <a:rPr lang="en-US" altLang="ja-JP" sz="1600">
                          <a:latin typeface="Meiryo UI" panose="020B0604030504040204" pitchFamily="50" charset="-128"/>
                          <a:ea typeface="Meiryo UI" panose="020B0604030504040204" pitchFamily="50" charset="-128"/>
                          <a:cs typeface="Meiryo UI" panose="020B0604030504040204" pitchFamily="50" charset="-128"/>
                        </a:rPr>
                        <a:t>96</a:t>
                      </a:r>
                      <a:r>
                        <a:rPr lang="ja-JP" altLang="en-US" sz="1600">
                          <a:latin typeface="Meiryo UI" panose="020B0604030504040204" pitchFamily="50" charset="-128"/>
                          <a:ea typeface="Meiryo UI" panose="020B0604030504040204" pitchFamily="50" charset="-128"/>
                          <a:cs typeface="Meiryo UI" panose="020B0604030504040204" pitchFamily="50" charset="-128"/>
                        </a:rPr>
                        <a:t>％削減（</a:t>
                      </a:r>
                      <a:r>
                        <a:rPr lang="en-US" altLang="ja-JP" sz="1600">
                          <a:latin typeface="Meiryo UI" panose="020B0604030504040204" pitchFamily="50" charset="-128"/>
                          <a:ea typeface="Meiryo UI" panose="020B0604030504040204" pitchFamily="50" charset="-128"/>
                          <a:cs typeface="Meiryo UI" panose="020B0604030504040204" pitchFamily="50" charset="-128"/>
                        </a:rPr>
                        <a:t>20gCO2e/kWh</a:t>
                      </a:r>
                      <a:r>
                        <a:rPr lang="ja-JP" altLang="en-US" sz="1600">
                          <a:latin typeface="Meiryo UI" panose="020B0604030504040204" pitchFamily="50" charset="-128"/>
                          <a:ea typeface="Meiryo UI" panose="020B0604030504040204" pitchFamily="50" charset="-128"/>
                          <a:cs typeface="Meiryo UI" panose="020B0604030504040204" pitchFamily="50" charset="-128"/>
                        </a:rPr>
                        <a:t>の電力排出係数に相当）</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540393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EFA0E9B-9F04-4296-A40B-CF80463D00D0}"/>
              </a:ext>
            </a:extLst>
          </p:cNvPr>
          <p:cNvSpPr>
            <a:spLocks noGrp="1"/>
          </p:cNvSpPr>
          <p:nvPr>
            <p:ph type="title"/>
          </p:nvPr>
        </p:nvSpPr>
        <p:spPr/>
        <p:txBody>
          <a:bodyPr/>
          <a:lstStyle/>
          <a:p>
            <a:pPr marL="742950" indent="-742950">
              <a:buFont typeface="+mj-lt"/>
              <a:buAutoNum type="arabicPeriod" startAt="4"/>
            </a:pPr>
            <a:r>
              <a:rPr lang="en-US" altLang="ja-JP"/>
              <a:t>SBT</a:t>
            </a:r>
            <a:r>
              <a:rPr lang="ja-JP" altLang="en-US"/>
              <a:t>参加企業</a:t>
            </a:r>
          </a:p>
        </p:txBody>
      </p:sp>
    </p:spTree>
    <p:extLst>
      <p:ext uri="{BB962C8B-B14F-4D97-AF65-F5344CB8AC3E}">
        <p14:creationId xmlns:p14="http://schemas.microsoft.com/office/powerpoint/2010/main" val="33710299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DBB0F-629D-EB4F-47B2-E5A005B17B5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FEBBF12-9E53-76F8-B403-2B3107517598}"/>
              </a:ext>
            </a:extLst>
          </p:cNvPr>
          <p:cNvSpPr>
            <a:spLocks noGrp="1"/>
          </p:cNvSpPr>
          <p:nvPr>
            <p:ph type="title"/>
          </p:nvPr>
        </p:nvSpPr>
        <p:spPr/>
        <p:txBody>
          <a:bodyPr/>
          <a:lstStyle/>
          <a:p>
            <a:r>
              <a:rPr lang="ja-JP" altLang="en-US"/>
              <a:t>全世界の</a:t>
            </a:r>
            <a:r>
              <a:rPr lang="en-US" altLang="ja-JP"/>
              <a:t>SBT</a:t>
            </a:r>
            <a:r>
              <a:rPr lang="ja-JP" altLang="en-US"/>
              <a:t>参加企業</a:t>
            </a:r>
            <a:endParaRPr kumimoji="1" lang="ja-JP" altLang="en-US"/>
          </a:p>
        </p:txBody>
      </p:sp>
      <p:sp>
        <p:nvSpPr>
          <p:cNvPr id="8" name="テキスト ボックス 7">
            <a:extLst>
              <a:ext uri="{FF2B5EF4-FFF2-40B4-BE49-F238E27FC236}">
                <a16:creationId xmlns:a16="http://schemas.microsoft.com/office/drawing/2014/main" id="{EA31980C-757D-3039-7326-5D229E609C4B}"/>
              </a:ext>
            </a:extLst>
          </p:cNvPr>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2026</a:t>
            </a:r>
            <a:r>
              <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31</a:t>
            </a:r>
            <a:r>
              <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コンテンツ プレースホルダー 2">
            <a:extLst>
              <a:ext uri="{FF2B5EF4-FFF2-40B4-BE49-F238E27FC236}">
                <a16:creationId xmlns:a16="http://schemas.microsoft.com/office/drawing/2014/main" id="{68D3D115-1B9A-FC55-3BA4-61806A9794B2}"/>
              </a:ext>
            </a:extLst>
          </p:cNvPr>
          <p:cNvSpPr txBox="1">
            <a:spLocks/>
          </p:cNvSpPr>
          <p:nvPr/>
        </p:nvSpPr>
        <p:spPr>
          <a:xfrm>
            <a:off x="163899" y="1109987"/>
            <a:ext cx="10359254" cy="604035"/>
          </a:xfrm>
          <a:prstGeom prst="rect">
            <a:avLst/>
          </a:prstGeom>
          <a:ln w="19050">
            <a:solidFill>
              <a:schemeClr val="tx2"/>
            </a:solidFill>
          </a:ln>
        </p:spPr>
        <p:txBody>
          <a:bodyPr wrap="square" lIns="180000" tIns="180000" rIns="180000" bIns="144000" anchor="t" anchorCtr="0">
            <a:spAutoFit/>
          </a:bodyPr>
          <a:lstStyle>
            <a:defPPr>
              <a:defRPr lang="ja-JP"/>
            </a:defPPr>
            <a:lvl1pPr marL="0" indent="-285750" algn="l" defTabSz="913760" rtl="0" eaLnBrk="1" latinLnBrk="0" hangingPunct="1">
              <a:lnSpc>
                <a:spcPct val="100000"/>
              </a:lnSpc>
              <a:spcBef>
                <a:spcPts val="600"/>
              </a:spcBef>
              <a:spcAft>
                <a:spcPts val="0"/>
              </a:spcAft>
              <a:buFont typeface="Wingdings" panose="05000000000000000000" pitchFamily="2" charset="2"/>
              <a:buChar char="n"/>
              <a:defRPr kumimoji="1" sz="1799" b="0" kern="1200">
                <a:solidFill>
                  <a:schemeClr val="tx1"/>
                </a:solidFill>
                <a:latin typeface="+mn-lt"/>
                <a:ea typeface="+mn-ea"/>
                <a:cs typeface="+mn-cs"/>
              </a:defRPr>
            </a:lvl1pPr>
            <a:lvl2pPr marL="456880" indent="0" algn="l" defTabSz="913760" rtl="0" eaLnBrk="1" latinLnBrk="0" hangingPunct="1">
              <a:lnSpc>
                <a:spcPct val="90000"/>
              </a:lnSpc>
              <a:spcBef>
                <a:spcPts val="551"/>
              </a:spcBef>
              <a:buFontTx/>
              <a:buNone/>
              <a:defRPr kumimoji="1" sz="1799" kern="1200">
                <a:solidFill>
                  <a:schemeClr val="tx1"/>
                </a:solidFill>
                <a:latin typeface="+mn-lt"/>
                <a:ea typeface="+mn-ea"/>
                <a:cs typeface="+mn-cs"/>
              </a:defRPr>
            </a:lvl2pPr>
            <a:lvl3pPr marL="913760" indent="0" algn="l" defTabSz="913760" rtl="0" eaLnBrk="1" latinLnBrk="0" hangingPunct="1">
              <a:lnSpc>
                <a:spcPct val="90000"/>
              </a:lnSpc>
              <a:spcBef>
                <a:spcPts val="551"/>
              </a:spcBef>
              <a:buFontTx/>
              <a:buNone/>
              <a:defRPr kumimoji="1" sz="1799" kern="1200">
                <a:solidFill>
                  <a:schemeClr val="tx1"/>
                </a:solidFill>
                <a:latin typeface="+mn-lt"/>
                <a:ea typeface="+mn-ea"/>
                <a:cs typeface="+mn-cs"/>
              </a:defRPr>
            </a:lvl3pPr>
            <a:lvl4pPr marL="1370640" indent="0" algn="l" defTabSz="913760" rtl="0" eaLnBrk="1" latinLnBrk="0" hangingPunct="1">
              <a:lnSpc>
                <a:spcPct val="90000"/>
              </a:lnSpc>
              <a:spcBef>
                <a:spcPts val="551"/>
              </a:spcBef>
              <a:buFontTx/>
              <a:buNone/>
              <a:defRPr kumimoji="1" sz="1799" kern="1200">
                <a:solidFill>
                  <a:schemeClr val="tx1"/>
                </a:solidFill>
                <a:latin typeface="+mn-lt"/>
                <a:ea typeface="+mn-ea"/>
                <a:cs typeface="+mn-cs"/>
              </a:defRPr>
            </a:lvl4pPr>
            <a:lvl5pPr marL="1827520" indent="0" algn="l" defTabSz="913760" rtl="0" eaLnBrk="1" latinLnBrk="0" hangingPunct="1">
              <a:lnSpc>
                <a:spcPct val="90000"/>
              </a:lnSpc>
              <a:spcBef>
                <a:spcPts val="551"/>
              </a:spcBef>
              <a:buFontTx/>
              <a:buNone/>
              <a:defRPr kumimoji="1" sz="1799" kern="1200">
                <a:solidFill>
                  <a:schemeClr val="tx1"/>
                </a:solidFill>
                <a:latin typeface="+mn-lt"/>
                <a:ea typeface="+mn-ea"/>
                <a:cs typeface="+mn-cs"/>
              </a:defRPr>
            </a:lvl5pPr>
            <a:lvl6pPr marL="2284400" indent="-251986" algn="l" defTabSz="913760" rtl="0" eaLnBrk="1" latinLnBrk="0" hangingPunct="1">
              <a:lnSpc>
                <a:spcPct val="90000"/>
              </a:lnSpc>
              <a:spcBef>
                <a:spcPts val="551"/>
              </a:spcBef>
              <a:buFont typeface="Arial" panose="020B0604020202020204" pitchFamily="34" charset="0"/>
              <a:buChar char="•"/>
              <a:defRPr kumimoji="1" sz="1799" kern="1200">
                <a:solidFill>
                  <a:schemeClr val="tx1"/>
                </a:solidFill>
                <a:latin typeface="+mn-lt"/>
                <a:ea typeface="+mn-ea"/>
                <a:cs typeface="+mn-cs"/>
              </a:defRPr>
            </a:lvl6pPr>
            <a:lvl7pPr marL="2741280" indent="-251986" algn="l" defTabSz="913760" rtl="0" eaLnBrk="1" latinLnBrk="0" hangingPunct="1">
              <a:lnSpc>
                <a:spcPct val="90000"/>
              </a:lnSpc>
              <a:spcBef>
                <a:spcPts val="551"/>
              </a:spcBef>
              <a:buFont typeface="Arial" panose="020B0604020202020204" pitchFamily="34" charset="0"/>
              <a:buChar char="•"/>
              <a:defRPr kumimoji="1" sz="1799" kern="1200">
                <a:solidFill>
                  <a:schemeClr val="tx1"/>
                </a:solidFill>
                <a:latin typeface="+mn-lt"/>
                <a:ea typeface="+mn-ea"/>
                <a:cs typeface="+mn-cs"/>
              </a:defRPr>
            </a:lvl7pPr>
            <a:lvl8pPr marL="3198160" indent="-251986" algn="l" defTabSz="913760" rtl="0" eaLnBrk="1" latinLnBrk="0" hangingPunct="1">
              <a:lnSpc>
                <a:spcPct val="90000"/>
              </a:lnSpc>
              <a:spcBef>
                <a:spcPts val="551"/>
              </a:spcBef>
              <a:buFont typeface="Arial" panose="020B0604020202020204" pitchFamily="34" charset="0"/>
              <a:buChar char="•"/>
              <a:defRPr kumimoji="1" sz="1799" kern="1200">
                <a:solidFill>
                  <a:schemeClr val="tx1"/>
                </a:solidFill>
                <a:latin typeface="+mn-lt"/>
                <a:ea typeface="+mn-ea"/>
                <a:cs typeface="+mn-cs"/>
              </a:defRPr>
            </a:lvl8pPr>
            <a:lvl9pPr marL="3655040" indent="-251986" algn="l" defTabSz="913760" rtl="0" eaLnBrk="1" latinLnBrk="0" hangingPunct="1">
              <a:lnSpc>
                <a:spcPct val="90000"/>
              </a:lnSpc>
              <a:spcBef>
                <a:spcPts val="551"/>
              </a:spcBef>
              <a:buFont typeface="Arial" panose="020B0604020202020204" pitchFamily="34" charset="0"/>
              <a:buChar char="•"/>
              <a:defRPr kumimoji="1" sz="1799" kern="1200">
                <a:solidFill>
                  <a:schemeClr val="tx1"/>
                </a:solidFill>
                <a:latin typeface="+mn-lt"/>
                <a:ea typeface="+mn-ea"/>
                <a:cs typeface="+mn-cs"/>
              </a:defRPr>
            </a:lvl9pPr>
          </a:lstStyle>
          <a:p>
            <a:pPr marL="285750"/>
            <a:r>
              <a:rPr lang="en-US" altLang="ja-JP"/>
              <a:t>2025</a:t>
            </a:r>
            <a:r>
              <a:rPr lang="ja-JP" altLang="en-US"/>
              <a:t>年度末時点で世界全体の</a:t>
            </a:r>
            <a:r>
              <a:rPr lang="en-US" altLang="ja-JP"/>
              <a:t>SBT</a:t>
            </a:r>
            <a:r>
              <a:rPr lang="ja-JP" altLang="en-US"/>
              <a:t>認定企業は</a:t>
            </a:r>
            <a:r>
              <a:rPr lang="en-US" altLang="ja-JP"/>
              <a:t>10,494</a:t>
            </a:r>
            <a:r>
              <a:rPr lang="ja-JP" altLang="en-US"/>
              <a:t>社、コミットメント中の企業は</a:t>
            </a:r>
            <a:r>
              <a:rPr lang="en-US" altLang="ja-JP"/>
              <a:t>2,362</a:t>
            </a:r>
            <a:r>
              <a:rPr lang="ja-JP" altLang="en-US"/>
              <a:t>社であった。</a:t>
            </a:r>
            <a:endParaRPr lang="en-US" altLang="ja-JP"/>
          </a:p>
        </p:txBody>
      </p:sp>
      <p:sp>
        <p:nvSpPr>
          <p:cNvPr id="13" name="テキスト ボックス 12">
            <a:extLst>
              <a:ext uri="{FF2B5EF4-FFF2-40B4-BE49-F238E27FC236}">
                <a16:creationId xmlns:a16="http://schemas.microsoft.com/office/drawing/2014/main" id="{7CA4AF1D-C81D-EE98-D61D-4C852064FF4A}"/>
              </a:ext>
            </a:extLst>
          </p:cNvPr>
          <p:cNvSpPr txBox="1">
            <a:spLocks noChangeArrowheads="1"/>
          </p:cNvSpPr>
          <p:nvPr/>
        </p:nvSpPr>
        <p:spPr bwMode="auto">
          <a:xfrm>
            <a:off x="161926" y="6959511"/>
            <a:ext cx="9949978" cy="615553"/>
          </a:xfrm>
          <a:prstGeom prst="rect">
            <a:avLst/>
          </a:prstGeom>
          <a:noFill/>
          <a:ln>
            <a:noFill/>
          </a:ln>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r>
              <a:rPr lang="en-US" altLang="ja-JP" sz="1200" dirty="0">
                <a:solidFill>
                  <a:srgbClr val="000000"/>
                </a:solidFill>
                <a:latin typeface="+mj-ea"/>
                <a:ea typeface="+mj-ea"/>
                <a:cs typeface="Meiryo UI" pitchFamily="50" charset="-128"/>
              </a:rPr>
              <a:t>※1</a:t>
            </a:r>
            <a:r>
              <a:rPr lang="ja-JP" altLang="en-US" sz="1200" dirty="0">
                <a:solidFill>
                  <a:srgbClr val="000000"/>
                </a:solidFill>
                <a:latin typeface="+mj-ea"/>
                <a:ea typeface="+mj-ea"/>
                <a:cs typeface="Meiryo UI" pitchFamily="50" charset="-128"/>
              </a:rPr>
              <a:t> 最新の累計企業数は</a:t>
            </a:r>
            <a:r>
              <a:rPr lang="en-US" altLang="ja-JP" sz="1200" dirty="0">
                <a:solidFill>
                  <a:srgbClr val="000000"/>
                </a:solidFill>
                <a:latin typeface="+mj-ea"/>
                <a:ea typeface="+mj-ea"/>
                <a:cs typeface="Meiryo UI" pitchFamily="50" charset="-128"/>
                <a:hlinkClick r:id="rId3"/>
              </a:rPr>
              <a:t>SBTi</a:t>
            </a:r>
            <a:r>
              <a:rPr lang="ja-JP" altLang="en-US" sz="1200" dirty="0">
                <a:solidFill>
                  <a:srgbClr val="000000"/>
                </a:solidFill>
                <a:latin typeface="+mj-ea"/>
                <a:ea typeface="+mj-ea"/>
                <a:cs typeface="Meiryo UI" pitchFamily="50" charset="-128"/>
                <a:hlinkClick r:id="rId3"/>
              </a:rPr>
              <a:t>ウェブサイトのダッシュボード</a:t>
            </a:r>
            <a:r>
              <a:rPr lang="ja-JP" altLang="en-US" sz="1200" dirty="0">
                <a:solidFill>
                  <a:srgbClr val="000000"/>
                </a:solidFill>
                <a:latin typeface="+mj-ea"/>
                <a:ea typeface="+mj-ea"/>
                <a:cs typeface="Meiryo UI" pitchFamily="50" charset="-128"/>
              </a:rPr>
              <a:t>を参照</a:t>
            </a:r>
            <a:endParaRPr lang="en-US" altLang="ja-JP" sz="1200" dirty="0">
              <a:solidFill>
                <a:srgbClr val="000000"/>
              </a:solidFill>
              <a:latin typeface="+mj-ea"/>
              <a:ea typeface="+mj-ea"/>
              <a:cs typeface="Meiryo UI" pitchFamily="50" charset="-128"/>
            </a:endParaRPr>
          </a:p>
          <a:p>
            <a:r>
              <a:rPr lang="en-US" altLang="ja-JP" sz="1200" dirty="0">
                <a:solidFill>
                  <a:srgbClr val="000000"/>
                </a:solidFill>
                <a:latin typeface="+mj-ea"/>
                <a:ea typeface="+mj-ea"/>
                <a:cs typeface="Meiryo UI" pitchFamily="50" charset="-128"/>
              </a:rPr>
              <a:t>※2</a:t>
            </a:r>
            <a:r>
              <a:rPr lang="ja-JP" altLang="en-US" sz="1200" dirty="0">
                <a:solidFill>
                  <a:srgbClr val="000000"/>
                </a:solidFill>
                <a:latin typeface="+mj-ea"/>
                <a:ea typeface="+mj-ea"/>
                <a:cs typeface="Meiryo UI" pitchFamily="50" charset="-128"/>
              </a:rPr>
              <a:t> </a:t>
            </a:r>
            <a:r>
              <a:rPr lang="ja-JP" altLang="en-US" sz="1200" dirty="0">
                <a:latin typeface="+mj-ea"/>
                <a:ea typeface="+mj-ea"/>
              </a:rPr>
              <a:t>コミットメントとは、</a:t>
            </a:r>
            <a:r>
              <a:rPr lang="en-US" altLang="ja-JP" sz="1200" dirty="0">
                <a:latin typeface="+mj-ea"/>
                <a:ea typeface="+mj-ea"/>
              </a:rPr>
              <a:t>2</a:t>
            </a:r>
            <a:r>
              <a:rPr lang="ja-JP" altLang="en-US" sz="1200" dirty="0">
                <a:latin typeface="+mj-ea"/>
                <a:ea typeface="+mj-ea"/>
              </a:rPr>
              <a:t>年以内に</a:t>
            </a:r>
            <a:r>
              <a:rPr lang="en-US" altLang="ja-JP" sz="1200" dirty="0">
                <a:latin typeface="+mj-ea"/>
                <a:ea typeface="+mj-ea"/>
              </a:rPr>
              <a:t>SBT</a:t>
            </a:r>
            <a:r>
              <a:rPr lang="ja-JP" altLang="en-US" sz="1200" dirty="0">
                <a:latin typeface="+mj-ea"/>
                <a:ea typeface="+mj-ea"/>
              </a:rPr>
              <a:t>認定を取得すると宣言すること</a:t>
            </a:r>
            <a:endParaRPr lang="en-US" altLang="ja-JP" sz="1200" dirty="0">
              <a:latin typeface="+mj-ea"/>
              <a:ea typeface="+mj-ea"/>
            </a:endParaRPr>
          </a:p>
          <a:p>
            <a:pPr defTabSz="844083" eaLnBrk="1" fontAlgn="auto" hangingPunct="1">
              <a:spcBef>
                <a:spcPts val="0"/>
              </a:spcBef>
              <a:spcAft>
                <a:spcPts val="0"/>
              </a:spcAft>
              <a:defRPr/>
            </a:pPr>
            <a:r>
              <a:rPr lang="en-US" altLang="ja-JP" sz="1000" dirty="0">
                <a:solidFill>
                  <a:srgbClr val="000000"/>
                </a:solidFill>
                <a:latin typeface="+mj-ea"/>
                <a:ea typeface="+mj-ea"/>
                <a:cs typeface="Meiryo UI" pitchFamily="50" charset="-128"/>
              </a:rPr>
              <a:t>[</a:t>
            </a:r>
            <a:r>
              <a:rPr lang="ja-JP" altLang="en-US" sz="1000" dirty="0">
                <a:solidFill>
                  <a:srgbClr val="000000"/>
                </a:solidFill>
                <a:latin typeface="+mj-ea"/>
                <a:ea typeface="+mj-ea"/>
                <a:cs typeface="Meiryo UI" pitchFamily="50" charset="-128"/>
              </a:rPr>
              <a:t>出所</a:t>
            </a:r>
            <a:r>
              <a:rPr lang="en-US" altLang="ja-JP" sz="1000" dirty="0">
                <a:solidFill>
                  <a:srgbClr val="000000"/>
                </a:solidFill>
                <a:latin typeface="+mj-ea"/>
                <a:ea typeface="+mj-ea"/>
                <a:cs typeface="Meiryo UI" pitchFamily="50" charset="-128"/>
              </a:rPr>
              <a:t>] Science Based Targets</a:t>
            </a:r>
            <a:r>
              <a:rPr lang="ja-JP" altLang="en-US" sz="1000" dirty="0">
                <a:solidFill>
                  <a:srgbClr val="000000"/>
                </a:solidFill>
                <a:latin typeface="+mj-ea"/>
                <a:ea typeface="+mj-ea"/>
                <a:cs typeface="Meiryo UI" pitchFamily="50" charset="-128"/>
              </a:rPr>
              <a:t>ホームページ　</a:t>
            </a:r>
            <a:r>
              <a:rPr lang="en-US" altLang="ja-JP" sz="1000" dirty="0">
                <a:solidFill>
                  <a:srgbClr val="000000"/>
                </a:solidFill>
                <a:latin typeface="+mj-ea"/>
                <a:ea typeface="+mj-ea"/>
                <a:cs typeface="Meiryo UI" pitchFamily="50" charset="-128"/>
              </a:rPr>
              <a:t>Companies</a:t>
            </a:r>
            <a:r>
              <a:rPr lang="ja-JP" altLang="en-US" sz="1000" dirty="0">
                <a:solidFill>
                  <a:srgbClr val="000000"/>
                </a:solidFill>
                <a:latin typeface="+mj-ea"/>
                <a:ea typeface="+mj-ea"/>
                <a:cs typeface="Meiryo UI" pitchFamily="50" charset="-128"/>
              </a:rPr>
              <a:t> </a:t>
            </a:r>
            <a:r>
              <a:rPr lang="en-US" altLang="ja-JP" sz="1000" dirty="0">
                <a:solidFill>
                  <a:srgbClr val="000000"/>
                </a:solidFill>
                <a:latin typeface="+mj-ea"/>
                <a:ea typeface="+mj-ea"/>
                <a:cs typeface="Meiryo UI" pitchFamily="50" charset="-128"/>
              </a:rPr>
              <a:t>Take</a:t>
            </a:r>
            <a:r>
              <a:rPr lang="ja-JP" altLang="en-US" sz="1000" dirty="0">
                <a:solidFill>
                  <a:srgbClr val="000000"/>
                </a:solidFill>
                <a:latin typeface="+mj-ea"/>
                <a:ea typeface="+mj-ea"/>
                <a:cs typeface="Meiryo UI" pitchFamily="50" charset="-128"/>
              </a:rPr>
              <a:t> </a:t>
            </a:r>
            <a:r>
              <a:rPr lang="en-US" altLang="ja-JP" sz="1000" dirty="0">
                <a:latin typeface="+mj-ea"/>
                <a:ea typeface="+mj-ea"/>
                <a:cs typeface="Meiryo UI" pitchFamily="50" charset="-128"/>
              </a:rPr>
              <a:t>Action</a:t>
            </a:r>
            <a:r>
              <a:rPr lang="ja-JP" altLang="en-US" sz="1000" dirty="0">
                <a:latin typeface="+mj-ea"/>
                <a:ea typeface="+mj-ea"/>
                <a:cs typeface="Meiryo UI" pitchFamily="50" charset="-128"/>
              </a:rPr>
              <a:t>（</a:t>
            </a:r>
            <a:r>
              <a:rPr lang="en-US" altLang="ja-JP" sz="1000" dirty="0">
                <a:latin typeface="+mj-ea"/>
                <a:ea typeface="+mj-ea"/>
                <a:cs typeface="Meiryo UI" pitchFamily="50" charset="-128"/>
              </a:rPr>
              <a:t>http://sciencebasedtargets.org/companies-taking-action/</a:t>
            </a:r>
            <a:r>
              <a:rPr lang="ja-JP" altLang="en-US" sz="1000" dirty="0">
                <a:latin typeface="+mj-ea"/>
                <a:ea typeface="+mj-ea"/>
                <a:cs typeface="Meiryo UI" pitchFamily="50" charset="-128"/>
              </a:rPr>
              <a:t>）より作成</a:t>
            </a:r>
            <a:endParaRPr lang="ja-JP" altLang="en-US" sz="1000" dirty="0">
              <a:solidFill>
                <a:srgbClr val="000000"/>
              </a:solidFill>
              <a:latin typeface="+mj-ea"/>
              <a:ea typeface="+mj-ea"/>
              <a:cs typeface="Meiryo UI" pitchFamily="50" charset="-128"/>
            </a:endParaRPr>
          </a:p>
        </p:txBody>
      </p:sp>
      <p:graphicFrame>
        <p:nvGraphicFramePr>
          <p:cNvPr id="6" name="グラフ 5">
            <a:extLst>
              <a:ext uri="{FF2B5EF4-FFF2-40B4-BE49-F238E27FC236}">
                <a16:creationId xmlns:a16="http://schemas.microsoft.com/office/drawing/2014/main" id="{78369B64-82AF-B076-C2D5-8F8CD4D8A8C2}"/>
              </a:ext>
            </a:extLst>
          </p:cNvPr>
          <p:cNvGraphicFramePr/>
          <p:nvPr>
            <p:extLst>
              <p:ext uri="{D42A27DB-BD31-4B8C-83A1-F6EECF244321}">
                <p14:modId xmlns:p14="http://schemas.microsoft.com/office/powerpoint/2010/main" val="4168339271"/>
              </p:ext>
            </p:extLst>
          </p:nvPr>
        </p:nvGraphicFramePr>
        <p:xfrm>
          <a:off x="416954" y="2207594"/>
          <a:ext cx="9857904" cy="4751917"/>
        </p:xfrm>
        <a:graphic>
          <a:graphicData uri="http://schemas.openxmlformats.org/drawingml/2006/chart">
            <c:chart xmlns:c="http://schemas.openxmlformats.org/drawingml/2006/chart" xmlns:r="http://schemas.openxmlformats.org/officeDocument/2006/relationships" r:id="rId4"/>
          </a:graphicData>
        </a:graphic>
      </p:graphicFrame>
      <p:sp>
        <p:nvSpPr>
          <p:cNvPr id="7" name="テキスト ボックス 6">
            <a:extLst>
              <a:ext uri="{FF2B5EF4-FFF2-40B4-BE49-F238E27FC236}">
                <a16:creationId xmlns:a16="http://schemas.microsoft.com/office/drawing/2014/main" id="{FDE6A848-4579-B77A-5A17-DFF058B2287C}"/>
              </a:ext>
            </a:extLst>
          </p:cNvPr>
          <p:cNvSpPr txBox="1"/>
          <p:nvPr/>
        </p:nvSpPr>
        <p:spPr>
          <a:xfrm>
            <a:off x="1364201" y="5436017"/>
            <a:ext cx="463588" cy="338554"/>
          </a:xfrm>
          <a:prstGeom prst="rect">
            <a:avLst/>
          </a:prstGeom>
          <a:noFill/>
        </p:spPr>
        <p:txBody>
          <a:bodyPr wrap="none" rtlCol="0">
            <a:spAutoFit/>
          </a:bodyPr>
          <a:lstStyle/>
          <a:p>
            <a:r>
              <a:rPr kumimoji="1" lang="en-US" altLang="ja-JP" sz="1600" b="1">
                <a:solidFill>
                  <a:srgbClr val="FF0000"/>
                </a:solidFill>
              </a:rPr>
              <a:t>17</a:t>
            </a:r>
            <a:endParaRPr kumimoji="1" lang="ja-JP" altLang="en-US" sz="1600" b="1">
              <a:solidFill>
                <a:srgbClr val="FF0000"/>
              </a:solidFill>
            </a:endParaRPr>
          </a:p>
        </p:txBody>
      </p:sp>
      <p:sp>
        <p:nvSpPr>
          <p:cNvPr id="9" name="テキスト ボックス 8">
            <a:extLst>
              <a:ext uri="{FF2B5EF4-FFF2-40B4-BE49-F238E27FC236}">
                <a16:creationId xmlns:a16="http://schemas.microsoft.com/office/drawing/2014/main" id="{349F065C-866F-CD06-DA5E-B2B6C1CF098E}"/>
              </a:ext>
            </a:extLst>
          </p:cNvPr>
          <p:cNvSpPr txBox="1"/>
          <p:nvPr/>
        </p:nvSpPr>
        <p:spPr>
          <a:xfrm>
            <a:off x="2033003" y="5436017"/>
            <a:ext cx="603050" cy="338554"/>
          </a:xfrm>
          <a:prstGeom prst="rect">
            <a:avLst/>
          </a:prstGeom>
          <a:noFill/>
        </p:spPr>
        <p:txBody>
          <a:bodyPr wrap="none" rtlCol="0">
            <a:spAutoFit/>
          </a:bodyPr>
          <a:lstStyle/>
          <a:p>
            <a:r>
              <a:rPr lang="en-US" altLang="ja-JP" sz="1600" b="1">
                <a:solidFill>
                  <a:srgbClr val="FF0000"/>
                </a:solidFill>
              </a:rPr>
              <a:t>101</a:t>
            </a:r>
            <a:endParaRPr kumimoji="1" lang="ja-JP" altLang="en-US" sz="1600" b="1">
              <a:solidFill>
                <a:srgbClr val="FF0000"/>
              </a:solidFill>
            </a:endParaRPr>
          </a:p>
        </p:txBody>
      </p:sp>
      <p:sp>
        <p:nvSpPr>
          <p:cNvPr id="10" name="テキスト ボックス 9">
            <a:extLst>
              <a:ext uri="{FF2B5EF4-FFF2-40B4-BE49-F238E27FC236}">
                <a16:creationId xmlns:a16="http://schemas.microsoft.com/office/drawing/2014/main" id="{2C4F655B-2EF8-C7E6-3B60-22FC7E784400}"/>
              </a:ext>
            </a:extLst>
          </p:cNvPr>
          <p:cNvSpPr txBox="1"/>
          <p:nvPr/>
        </p:nvSpPr>
        <p:spPr>
          <a:xfrm>
            <a:off x="2794244" y="5436017"/>
            <a:ext cx="603050" cy="338554"/>
          </a:xfrm>
          <a:prstGeom prst="rect">
            <a:avLst/>
          </a:prstGeom>
          <a:noFill/>
        </p:spPr>
        <p:txBody>
          <a:bodyPr wrap="none" rtlCol="0">
            <a:spAutoFit/>
          </a:bodyPr>
          <a:lstStyle/>
          <a:p>
            <a:r>
              <a:rPr kumimoji="1" lang="en-US" altLang="ja-JP" sz="1600" b="1">
                <a:solidFill>
                  <a:srgbClr val="FF0000"/>
                </a:solidFill>
              </a:rPr>
              <a:t>206</a:t>
            </a:r>
            <a:endParaRPr kumimoji="1" lang="ja-JP" altLang="en-US" sz="1600" b="1">
              <a:solidFill>
                <a:srgbClr val="FF0000"/>
              </a:solidFill>
            </a:endParaRPr>
          </a:p>
        </p:txBody>
      </p:sp>
      <p:sp>
        <p:nvSpPr>
          <p:cNvPr id="11" name="テキスト ボックス 10">
            <a:extLst>
              <a:ext uri="{FF2B5EF4-FFF2-40B4-BE49-F238E27FC236}">
                <a16:creationId xmlns:a16="http://schemas.microsoft.com/office/drawing/2014/main" id="{AE6DF3BC-2716-234B-BF80-834CDA3E9B57}"/>
              </a:ext>
            </a:extLst>
          </p:cNvPr>
          <p:cNvSpPr txBox="1"/>
          <p:nvPr/>
        </p:nvSpPr>
        <p:spPr>
          <a:xfrm>
            <a:off x="3519924" y="5436017"/>
            <a:ext cx="603050" cy="338554"/>
          </a:xfrm>
          <a:prstGeom prst="rect">
            <a:avLst/>
          </a:prstGeom>
          <a:noFill/>
        </p:spPr>
        <p:txBody>
          <a:bodyPr wrap="none" rtlCol="0">
            <a:spAutoFit/>
          </a:bodyPr>
          <a:lstStyle/>
          <a:p>
            <a:r>
              <a:rPr kumimoji="1" lang="en-US" altLang="ja-JP" sz="1600" b="1">
                <a:solidFill>
                  <a:srgbClr val="FF0000"/>
                </a:solidFill>
              </a:rPr>
              <a:t>369</a:t>
            </a:r>
            <a:endParaRPr kumimoji="1" lang="ja-JP" altLang="en-US" sz="1600" b="1">
              <a:solidFill>
                <a:srgbClr val="FF0000"/>
              </a:solidFill>
            </a:endParaRPr>
          </a:p>
        </p:txBody>
      </p:sp>
      <p:sp>
        <p:nvSpPr>
          <p:cNvPr id="12" name="テキスト ボックス 11">
            <a:extLst>
              <a:ext uri="{FF2B5EF4-FFF2-40B4-BE49-F238E27FC236}">
                <a16:creationId xmlns:a16="http://schemas.microsoft.com/office/drawing/2014/main" id="{27633A59-739A-B676-3DC6-22B71D3987FE}"/>
              </a:ext>
            </a:extLst>
          </p:cNvPr>
          <p:cNvSpPr txBox="1"/>
          <p:nvPr/>
        </p:nvSpPr>
        <p:spPr>
          <a:xfrm>
            <a:off x="4265654" y="5436017"/>
            <a:ext cx="603050" cy="338554"/>
          </a:xfrm>
          <a:prstGeom prst="rect">
            <a:avLst/>
          </a:prstGeom>
          <a:noFill/>
        </p:spPr>
        <p:txBody>
          <a:bodyPr wrap="none" rtlCol="0">
            <a:spAutoFit/>
          </a:bodyPr>
          <a:lstStyle/>
          <a:p>
            <a:r>
              <a:rPr kumimoji="1" lang="en-US" altLang="ja-JP" sz="1600" b="1">
                <a:solidFill>
                  <a:srgbClr val="FF0000"/>
                </a:solidFill>
              </a:rPr>
              <a:t>541</a:t>
            </a:r>
            <a:endParaRPr kumimoji="1" lang="ja-JP" altLang="en-US" sz="1600" b="1">
              <a:solidFill>
                <a:srgbClr val="FF0000"/>
              </a:solidFill>
            </a:endParaRPr>
          </a:p>
        </p:txBody>
      </p:sp>
      <p:sp>
        <p:nvSpPr>
          <p:cNvPr id="14" name="テキスト ボックス 13">
            <a:extLst>
              <a:ext uri="{FF2B5EF4-FFF2-40B4-BE49-F238E27FC236}">
                <a16:creationId xmlns:a16="http://schemas.microsoft.com/office/drawing/2014/main" id="{F3DD8AD9-5787-B623-4AF6-4A0B5B98481B}"/>
              </a:ext>
            </a:extLst>
          </p:cNvPr>
          <p:cNvSpPr txBox="1"/>
          <p:nvPr/>
        </p:nvSpPr>
        <p:spPr>
          <a:xfrm>
            <a:off x="5007260" y="5436017"/>
            <a:ext cx="603050" cy="338554"/>
          </a:xfrm>
          <a:prstGeom prst="rect">
            <a:avLst/>
          </a:prstGeom>
          <a:noFill/>
        </p:spPr>
        <p:txBody>
          <a:bodyPr wrap="none" rtlCol="0">
            <a:spAutoFit/>
          </a:bodyPr>
          <a:lstStyle/>
          <a:p>
            <a:r>
              <a:rPr kumimoji="1" lang="en-US" altLang="ja-JP" sz="1600" b="1">
                <a:solidFill>
                  <a:srgbClr val="FF0000"/>
                </a:solidFill>
              </a:rPr>
              <a:t>841</a:t>
            </a:r>
          </a:p>
        </p:txBody>
      </p:sp>
      <p:sp>
        <p:nvSpPr>
          <p:cNvPr id="15" name="テキスト ボックス 14">
            <a:extLst>
              <a:ext uri="{FF2B5EF4-FFF2-40B4-BE49-F238E27FC236}">
                <a16:creationId xmlns:a16="http://schemas.microsoft.com/office/drawing/2014/main" id="{4A4269C0-04AB-CE5D-FF5D-6641EE2FB6F9}"/>
              </a:ext>
            </a:extLst>
          </p:cNvPr>
          <p:cNvSpPr txBox="1"/>
          <p:nvPr/>
        </p:nvSpPr>
        <p:spPr>
          <a:xfrm>
            <a:off x="5630488" y="5436017"/>
            <a:ext cx="813043" cy="338554"/>
          </a:xfrm>
          <a:prstGeom prst="rect">
            <a:avLst/>
          </a:prstGeom>
          <a:noFill/>
        </p:spPr>
        <p:txBody>
          <a:bodyPr wrap="none" rtlCol="0">
            <a:spAutoFit/>
          </a:bodyPr>
          <a:lstStyle/>
          <a:p>
            <a:r>
              <a:rPr kumimoji="1" lang="en-US" altLang="ja-JP" sz="1600" b="1">
                <a:solidFill>
                  <a:srgbClr val="FF0000"/>
                </a:solidFill>
              </a:rPr>
              <a:t>1,310</a:t>
            </a:r>
          </a:p>
        </p:txBody>
      </p:sp>
      <p:sp>
        <p:nvSpPr>
          <p:cNvPr id="16" name="テキスト ボックス 15">
            <a:extLst>
              <a:ext uri="{FF2B5EF4-FFF2-40B4-BE49-F238E27FC236}">
                <a16:creationId xmlns:a16="http://schemas.microsoft.com/office/drawing/2014/main" id="{8A74EAC2-AF87-93A4-0B4D-B54723AFD823}"/>
              </a:ext>
            </a:extLst>
          </p:cNvPr>
          <p:cNvSpPr txBox="1"/>
          <p:nvPr/>
        </p:nvSpPr>
        <p:spPr>
          <a:xfrm>
            <a:off x="6391729" y="5220117"/>
            <a:ext cx="813043" cy="338554"/>
          </a:xfrm>
          <a:prstGeom prst="rect">
            <a:avLst/>
          </a:prstGeom>
          <a:noFill/>
        </p:spPr>
        <p:txBody>
          <a:bodyPr wrap="none" rtlCol="0">
            <a:spAutoFit/>
          </a:bodyPr>
          <a:lstStyle/>
          <a:p>
            <a:r>
              <a:rPr kumimoji="1" lang="en-US" altLang="ja-JP" sz="1600" b="1">
                <a:solidFill>
                  <a:srgbClr val="FF0000"/>
                </a:solidFill>
              </a:rPr>
              <a:t>2,671</a:t>
            </a:r>
            <a:endParaRPr kumimoji="1" lang="ja-JP" altLang="en-US" sz="1600" b="1">
              <a:solidFill>
                <a:srgbClr val="FF0000"/>
              </a:solidFill>
            </a:endParaRPr>
          </a:p>
        </p:txBody>
      </p:sp>
      <p:sp>
        <p:nvSpPr>
          <p:cNvPr id="17" name="テキスト ボックス 16">
            <a:extLst>
              <a:ext uri="{FF2B5EF4-FFF2-40B4-BE49-F238E27FC236}">
                <a16:creationId xmlns:a16="http://schemas.microsoft.com/office/drawing/2014/main" id="{8217D938-FCF1-0BF3-2AFE-716F395321C4}"/>
              </a:ext>
            </a:extLst>
          </p:cNvPr>
          <p:cNvSpPr txBox="1"/>
          <p:nvPr/>
        </p:nvSpPr>
        <p:spPr>
          <a:xfrm>
            <a:off x="7063047" y="4700994"/>
            <a:ext cx="813043" cy="338554"/>
          </a:xfrm>
          <a:prstGeom prst="rect">
            <a:avLst/>
          </a:prstGeom>
          <a:noFill/>
        </p:spPr>
        <p:txBody>
          <a:bodyPr wrap="none" rtlCol="0">
            <a:spAutoFit/>
          </a:bodyPr>
          <a:lstStyle/>
          <a:p>
            <a:r>
              <a:rPr kumimoji="1" lang="en-US" altLang="ja-JP" sz="1600" b="1">
                <a:solidFill>
                  <a:srgbClr val="FF0000"/>
                </a:solidFill>
              </a:rPr>
              <a:t>4,810</a:t>
            </a:r>
            <a:endParaRPr kumimoji="1" lang="ja-JP" altLang="en-US" sz="1600" b="1">
              <a:solidFill>
                <a:srgbClr val="FF0000"/>
              </a:solidFill>
            </a:endParaRPr>
          </a:p>
        </p:txBody>
      </p:sp>
      <p:sp>
        <p:nvSpPr>
          <p:cNvPr id="18" name="テキスト ボックス 17">
            <a:extLst>
              <a:ext uri="{FF2B5EF4-FFF2-40B4-BE49-F238E27FC236}">
                <a16:creationId xmlns:a16="http://schemas.microsoft.com/office/drawing/2014/main" id="{82BC30C0-BAE5-CBA1-62A3-EFF25F8F427D}"/>
              </a:ext>
            </a:extLst>
          </p:cNvPr>
          <p:cNvSpPr txBox="1"/>
          <p:nvPr/>
        </p:nvSpPr>
        <p:spPr>
          <a:xfrm>
            <a:off x="7876090" y="4009168"/>
            <a:ext cx="813043" cy="338554"/>
          </a:xfrm>
          <a:prstGeom prst="rect">
            <a:avLst/>
          </a:prstGeom>
          <a:noFill/>
        </p:spPr>
        <p:txBody>
          <a:bodyPr wrap="none" rtlCol="0">
            <a:spAutoFit/>
          </a:bodyPr>
          <a:lstStyle/>
          <a:p>
            <a:r>
              <a:rPr lang="en-US" altLang="ja-JP" sz="1600" b="1">
                <a:solidFill>
                  <a:srgbClr val="FF0000"/>
                </a:solidFill>
              </a:rPr>
              <a:t>7</a:t>
            </a:r>
            <a:r>
              <a:rPr kumimoji="1" lang="en-US" altLang="ja-JP" sz="1600" b="1">
                <a:solidFill>
                  <a:srgbClr val="FF0000"/>
                </a:solidFill>
              </a:rPr>
              <a:t>,705</a:t>
            </a:r>
            <a:endParaRPr kumimoji="1" lang="ja-JP" altLang="en-US" sz="1600" b="1">
              <a:solidFill>
                <a:srgbClr val="FF0000"/>
              </a:solidFill>
            </a:endParaRPr>
          </a:p>
        </p:txBody>
      </p:sp>
      <p:sp>
        <p:nvSpPr>
          <p:cNvPr id="19" name="テキスト ボックス 18">
            <a:extLst>
              <a:ext uri="{FF2B5EF4-FFF2-40B4-BE49-F238E27FC236}">
                <a16:creationId xmlns:a16="http://schemas.microsoft.com/office/drawing/2014/main" id="{80416142-4D08-137E-29D3-A63B38FAAB3C}"/>
              </a:ext>
            </a:extLst>
          </p:cNvPr>
          <p:cNvSpPr txBox="1"/>
          <p:nvPr/>
        </p:nvSpPr>
        <p:spPr>
          <a:xfrm>
            <a:off x="8497420" y="3435393"/>
            <a:ext cx="952505" cy="338554"/>
          </a:xfrm>
          <a:prstGeom prst="rect">
            <a:avLst/>
          </a:prstGeom>
          <a:noFill/>
        </p:spPr>
        <p:txBody>
          <a:bodyPr wrap="none" rtlCol="0">
            <a:spAutoFit/>
          </a:bodyPr>
          <a:lstStyle/>
          <a:p>
            <a:r>
              <a:rPr kumimoji="1" lang="en-US" altLang="ja-JP" sz="1600" b="1">
                <a:solidFill>
                  <a:srgbClr val="FF0000"/>
                </a:solidFill>
              </a:rPr>
              <a:t>10,296</a:t>
            </a:r>
          </a:p>
        </p:txBody>
      </p:sp>
      <p:sp>
        <p:nvSpPr>
          <p:cNvPr id="20" name="テキスト ボックス 19">
            <a:extLst>
              <a:ext uri="{FF2B5EF4-FFF2-40B4-BE49-F238E27FC236}">
                <a16:creationId xmlns:a16="http://schemas.microsoft.com/office/drawing/2014/main" id="{27B7E24B-C31A-C23C-E78C-1ED4ADD5E3CD}"/>
              </a:ext>
            </a:extLst>
          </p:cNvPr>
          <p:cNvSpPr txBox="1"/>
          <p:nvPr/>
        </p:nvSpPr>
        <p:spPr>
          <a:xfrm>
            <a:off x="9273942" y="2815556"/>
            <a:ext cx="952505" cy="338554"/>
          </a:xfrm>
          <a:prstGeom prst="rect">
            <a:avLst/>
          </a:prstGeom>
          <a:noFill/>
        </p:spPr>
        <p:txBody>
          <a:bodyPr wrap="none" rtlCol="0">
            <a:spAutoFit/>
          </a:bodyPr>
          <a:lstStyle/>
          <a:p>
            <a:r>
              <a:rPr kumimoji="1" lang="en-US" altLang="ja-JP" sz="1600" b="1">
                <a:solidFill>
                  <a:srgbClr val="FF0000"/>
                </a:solidFill>
              </a:rPr>
              <a:t>12,856</a:t>
            </a:r>
          </a:p>
        </p:txBody>
      </p:sp>
      <p:sp>
        <p:nvSpPr>
          <p:cNvPr id="24" name="テキスト ボックス 23">
            <a:extLst>
              <a:ext uri="{FF2B5EF4-FFF2-40B4-BE49-F238E27FC236}">
                <a16:creationId xmlns:a16="http://schemas.microsoft.com/office/drawing/2014/main" id="{51768E9D-3CBD-9BA5-8F4B-A581B9F829E7}"/>
              </a:ext>
            </a:extLst>
          </p:cNvPr>
          <p:cNvSpPr txBox="1"/>
          <p:nvPr/>
        </p:nvSpPr>
        <p:spPr>
          <a:xfrm>
            <a:off x="1206500" y="2207594"/>
            <a:ext cx="2190794" cy="369012"/>
          </a:xfrm>
          <a:prstGeom prst="rect">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r>
              <a:rPr kumimoji="1" lang="ja-JP" altLang="en-US" sz="1798" b="1">
                <a:latin typeface="+mn-lt"/>
                <a:ea typeface="+mn-ea"/>
              </a:rPr>
              <a:t>累計企業数グラフ</a:t>
            </a:r>
            <a:r>
              <a:rPr lang="en-US" altLang="ja-JP" sz="1798" b="1" baseline="30000"/>
              <a:t>※1</a:t>
            </a:r>
            <a:endParaRPr kumimoji="1" lang="ja-JP" altLang="en-US" sz="1798" b="1">
              <a:latin typeface="+mn-lt"/>
              <a:ea typeface="+mn-ea"/>
            </a:endParaRPr>
          </a:p>
        </p:txBody>
      </p:sp>
    </p:spTree>
    <p:extLst>
      <p:ext uri="{BB962C8B-B14F-4D97-AF65-F5344CB8AC3E}">
        <p14:creationId xmlns:p14="http://schemas.microsoft.com/office/powerpoint/2010/main" val="30881013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46930-865D-F31D-A7B2-F23C6019EBA5}"/>
            </a:ext>
          </a:extLst>
        </p:cNvPr>
        <p:cNvGrpSpPr/>
        <p:nvPr/>
      </p:nvGrpSpPr>
      <p:grpSpPr>
        <a:xfrm>
          <a:off x="0" y="0"/>
          <a:ext cx="0" cy="0"/>
          <a:chOff x="0" y="0"/>
          <a:chExt cx="0" cy="0"/>
        </a:xfrm>
      </p:grpSpPr>
      <p:graphicFrame>
        <p:nvGraphicFramePr>
          <p:cNvPr id="4" name="グラフ 3">
            <a:extLst>
              <a:ext uri="{FF2B5EF4-FFF2-40B4-BE49-F238E27FC236}">
                <a16:creationId xmlns:a16="http://schemas.microsoft.com/office/drawing/2014/main" id="{F79759AC-4289-F103-247A-366BC6107121}"/>
              </a:ext>
            </a:extLst>
          </p:cNvPr>
          <p:cNvGraphicFramePr/>
          <p:nvPr>
            <p:extLst>
              <p:ext uri="{D42A27DB-BD31-4B8C-83A1-F6EECF244321}">
                <p14:modId xmlns:p14="http://schemas.microsoft.com/office/powerpoint/2010/main" val="3178923412"/>
              </p:ext>
            </p:extLst>
          </p:nvPr>
        </p:nvGraphicFramePr>
        <p:xfrm>
          <a:off x="414574" y="2504614"/>
          <a:ext cx="9857904" cy="4751917"/>
        </p:xfrm>
        <a:graphic>
          <a:graphicData uri="http://schemas.openxmlformats.org/drawingml/2006/chart">
            <c:chart xmlns:c="http://schemas.openxmlformats.org/drawingml/2006/chart" xmlns:r="http://schemas.openxmlformats.org/officeDocument/2006/relationships" r:id="rId3"/>
          </a:graphicData>
        </a:graphic>
      </p:graphicFrame>
      <p:sp>
        <p:nvSpPr>
          <p:cNvPr id="2" name="タイトル 1">
            <a:extLst>
              <a:ext uri="{FF2B5EF4-FFF2-40B4-BE49-F238E27FC236}">
                <a16:creationId xmlns:a16="http://schemas.microsoft.com/office/drawing/2014/main" id="{6914F57A-AC23-1D2C-D491-6BF4218CABD4}"/>
              </a:ext>
            </a:extLst>
          </p:cNvPr>
          <p:cNvSpPr>
            <a:spLocks noGrp="1"/>
          </p:cNvSpPr>
          <p:nvPr>
            <p:ph type="title"/>
          </p:nvPr>
        </p:nvSpPr>
        <p:spPr/>
        <p:txBody>
          <a:bodyPr/>
          <a:lstStyle/>
          <a:p>
            <a:r>
              <a:rPr kumimoji="1" lang="ja-JP" altLang="en-US"/>
              <a:t>日本の</a:t>
            </a:r>
            <a:r>
              <a:rPr kumimoji="1" lang="en-US" altLang="ja-JP"/>
              <a:t>SBT</a:t>
            </a:r>
            <a:r>
              <a:rPr kumimoji="1" lang="ja-JP" altLang="en-US"/>
              <a:t>参加企業</a:t>
            </a:r>
          </a:p>
        </p:txBody>
      </p:sp>
      <p:sp>
        <p:nvSpPr>
          <p:cNvPr id="16" name="テキスト ボックス 15">
            <a:extLst>
              <a:ext uri="{FF2B5EF4-FFF2-40B4-BE49-F238E27FC236}">
                <a16:creationId xmlns:a16="http://schemas.microsoft.com/office/drawing/2014/main" id="{17572503-6F70-5C79-1657-91B8439AFFE0}"/>
              </a:ext>
            </a:extLst>
          </p:cNvPr>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2026</a:t>
            </a:r>
            <a:r>
              <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31</a:t>
            </a:r>
            <a:r>
              <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コンテンツ プレースホルダー 2">
            <a:extLst>
              <a:ext uri="{FF2B5EF4-FFF2-40B4-BE49-F238E27FC236}">
                <a16:creationId xmlns:a16="http://schemas.microsoft.com/office/drawing/2014/main" id="{491FE340-E6C1-02A6-3C67-168DB3AE4E02}"/>
              </a:ext>
            </a:extLst>
          </p:cNvPr>
          <p:cNvSpPr>
            <a:spLocks noGrp="1"/>
          </p:cNvSpPr>
          <p:nvPr>
            <p:ph sz="quarter" idx="12"/>
          </p:nvPr>
        </p:nvSpPr>
        <p:spPr>
          <a:xfrm>
            <a:off x="163899" y="1109987"/>
            <a:ext cx="10359254" cy="604035"/>
          </a:xfrm>
        </p:spPr>
        <p:txBody>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r>
              <a:rPr lang="en-US" altLang="ja-JP"/>
              <a:t>2025</a:t>
            </a:r>
            <a:r>
              <a:rPr lang="ja-JP" altLang="en-US"/>
              <a:t>年度末時点で日本の</a:t>
            </a:r>
            <a:r>
              <a:rPr lang="en-US" altLang="ja-JP"/>
              <a:t>SBT</a:t>
            </a:r>
            <a:r>
              <a:rPr lang="ja-JP" altLang="en-US"/>
              <a:t>認定企業は</a:t>
            </a:r>
            <a:r>
              <a:rPr lang="en-US" altLang="ja-JP"/>
              <a:t>2,296</a:t>
            </a:r>
            <a:r>
              <a:rPr lang="ja-JP" altLang="en-US"/>
              <a:t>社、コミットメント中の企業は</a:t>
            </a:r>
            <a:r>
              <a:rPr lang="en-US" altLang="ja-JP"/>
              <a:t>55</a:t>
            </a:r>
            <a:r>
              <a:rPr lang="ja-JP" altLang="en-US"/>
              <a:t>社であった。</a:t>
            </a:r>
            <a:endParaRPr lang="en-US" altLang="ja-JP"/>
          </a:p>
        </p:txBody>
      </p:sp>
      <p:sp>
        <p:nvSpPr>
          <p:cNvPr id="3" name="テキスト ボックス 2">
            <a:extLst>
              <a:ext uri="{FF2B5EF4-FFF2-40B4-BE49-F238E27FC236}">
                <a16:creationId xmlns:a16="http://schemas.microsoft.com/office/drawing/2014/main" id="{ADE8790A-4AC4-3C9E-1F50-BC0B4557B92B}"/>
              </a:ext>
            </a:extLst>
          </p:cNvPr>
          <p:cNvSpPr txBox="1">
            <a:spLocks noChangeArrowheads="1"/>
          </p:cNvSpPr>
          <p:nvPr/>
        </p:nvSpPr>
        <p:spPr bwMode="auto">
          <a:xfrm>
            <a:off x="161926" y="6959511"/>
            <a:ext cx="9949978" cy="615553"/>
          </a:xfrm>
          <a:prstGeom prst="rect">
            <a:avLst/>
          </a:prstGeom>
          <a:noFill/>
          <a:ln>
            <a:noFill/>
          </a:ln>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r>
              <a:rPr lang="en-US" altLang="ja-JP" sz="1200" dirty="0">
                <a:solidFill>
                  <a:srgbClr val="000000"/>
                </a:solidFill>
                <a:latin typeface="+mj-ea"/>
                <a:ea typeface="+mj-ea"/>
                <a:cs typeface="Meiryo UI" pitchFamily="50" charset="-128"/>
              </a:rPr>
              <a:t>※1</a:t>
            </a:r>
            <a:r>
              <a:rPr lang="ja-JP" altLang="en-US" sz="1200" dirty="0">
                <a:solidFill>
                  <a:srgbClr val="000000"/>
                </a:solidFill>
                <a:latin typeface="+mj-ea"/>
                <a:ea typeface="+mj-ea"/>
                <a:cs typeface="Meiryo UI" pitchFamily="50" charset="-128"/>
              </a:rPr>
              <a:t> 最新の累計企業数は</a:t>
            </a:r>
            <a:r>
              <a:rPr lang="en-US" altLang="ja-JP" sz="1200" dirty="0">
                <a:solidFill>
                  <a:srgbClr val="000000"/>
                </a:solidFill>
                <a:latin typeface="+mj-ea"/>
                <a:ea typeface="+mj-ea"/>
                <a:cs typeface="Meiryo UI" pitchFamily="50" charset="-128"/>
                <a:hlinkClick r:id="rId4"/>
              </a:rPr>
              <a:t>SBTi</a:t>
            </a:r>
            <a:r>
              <a:rPr lang="ja-JP" altLang="en-US" sz="1200" dirty="0">
                <a:solidFill>
                  <a:srgbClr val="000000"/>
                </a:solidFill>
                <a:latin typeface="+mj-ea"/>
                <a:ea typeface="+mj-ea"/>
                <a:cs typeface="Meiryo UI" pitchFamily="50" charset="-128"/>
                <a:hlinkClick r:id="rId4"/>
              </a:rPr>
              <a:t>ウェブサイトのダッシュボード</a:t>
            </a:r>
            <a:r>
              <a:rPr lang="ja-JP" altLang="en-US" sz="1200" dirty="0">
                <a:solidFill>
                  <a:srgbClr val="000000"/>
                </a:solidFill>
                <a:latin typeface="+mj-ea"/>
                <a:ea typeface="+mj-ea"/>
                <a:cs typeface="Meiryo UI" pitchFamily="50" charset="-128"/>
              </a:rPr>
              <a:t>を参照</a:t>
            </a:r>
            <a:endParaRPr lang="en-US" altLang="ja-JP" sz="1200" dirty="0">
              <a:solidFill>
                <a:srgbClr val="000000"/>
              </a:solidFill>
              <a:latin typeface="+mj-ea"/>
              <a:ea typeface="+mj-ea"/>
              <a:cs typeface="Meiryo UI" pitchFamily="50" charset="-128"/>
            </a:endParaRPr>
          </a:p>
          <a:p>
            <a:r>
              <a:rPr lang="en-US" altLang="ja-JP" sz="1200" dirty="0">
                <a:solidFill>
                  <a:srgbClr val="000000"/>
                </a:solidFill>
                <a:latin typeface="+mj-ea"/>
                <a:ea typeface="+mj-ea"/>
                <a:cs typeface="Meiryo UI" pitchFamily="50" charset="-128"/>
              </a:rPr>
              <a:t>※2</a:t>
            </a:r>
            <a:r>
              <a:rPr lang="ja-JP" altLang="en-US" sz="1200" dirty="0">
                <a:solidFill>
                  <a:srgbClr val="000000"/>
                </a:solidFill>
                <a:latin typeface="+mj-ea"/>
                <a:ea typeface="+mj-ea"/>
                <a:cs typeface="Meiryo UI" pitchFamily="50" charset="-128"/>
              </a:rPr>
              <a:t> </a:t>
            </a:r>
            <a:r>
              <a:rPr lang="ja-JP" altLang="en-US" sz="1200" dirty="0">
                <a:latin typeface="+mj-ea"/>
                <a:ea typeface="+mj-ea"/>
              </a:rPr>
              <a:t>コミットメントとは、</a:t>
            </a:r>
            <a:r>
              <a:rPr lang="en-US" altLang="ja-JP" sz="1200" dirty="0">
                <a:latin typeface="+mj-ea"/>
                <a:ea typeface="+mj-ea"/>
              </a:rPr>
              <a:t>2</a:t>
            </a:r>
            <a:r>
              <a:rPr lang="ja-JP" altLang="en-US" sz="1200" dirty="0">
                <a:latin typeface="+mj-ea"/>
                <a:ea typeface="+mj-ea"/>
              </a:rPr>
              <a:t>年以内に</a:t>
            </a:r>
            <a:r>
              <a:rPr lang="en-US" altLang="ja-JP" sz="1200" dirty="0">
                <a:latin typeface="+mj-ea"/>
                <a:ea typeface="+mj-ea"/>
              </a:rPr>
              <a:t>SBT</a:t>
            </a:r>
            <a:r>
              <a:rPr lang="ja-JP" altLang="en-US" sz="1200" dirty="0">
                <a:latin typeface="+mj-ea"/>
                <a:ea typeface="+mj-ea"/>
              </a:rPr>
              <a:t>認定を取得すると宣言すること</a:t>
            </a:r>
            <a:endParaRPr lang="en-US" altLang="ja-JP" sz="1200" dirty="0">
              <a:latin typeface="+mj-ea"/>
              <a:ea typeface="+mj-ea"/>
            </a:endParaRPr>
          </a:p>
          <a:p>
            <a:pPr defTabSz="844083" eaLnBrk="1" fontAlgn="auto" hangingPunct="1">
              <a:spcBef>
                <a:spcPts val="0"/>
              </a:spcBef>
              <a:spcAft>
                <a:spcPts val="0"/>
              </a:spcAft>
              <a:defRPr/>
            </a:pPr>
            <a:r>
              <a:rPr lang="en-US" altLang="ja-JP" sz="1000" dirty="0">
                <a:solidFill>
                  <a:srgbClr val="000000"/>
                </a:solidFill>
                <a:latin typeface="+mj-ea"/>
                <a:ea typeface="+mj-ea"/>
                <a:cs typeface="Meiryo UI" pitchFamily="50" charset="-128"/>
              </a:rPr>
              <a:t>[</a:t>
            </a:r>
            <a:r>
              <a:rPr lang="ja-JP" altLang="en-US" sz="1000" dirty="0">
                <a:solidFill>
                  <a:srgbClr val="000000"/>
                </a:solidFill>
                <a:latin typeface="+mj-ea"/>
                <a:ea typeface="+mj-ea"/>
                <a:cs typeface="Meiryo UI" pitchFamily="50" charset="-128"/>
              </a:rPr>
              <a:t>出所</a:t>
            </a:r>
            <a:r>
              <a:rPr lang="en-US" altLang="ja-JP" sz="1000" dirty="0">
                <a:solidFill>
                  <a:srgbClr val="000000"/>
                </a:solidFill>
                <a:latin typeface="+mj-ea"/>
                <a:ea typeface="+mj-ea"/>
                <a:cs typeface="Meiryo UI" pitchFamily="50" charset="-128"/>
              </a:rPr>
              <a:t>] Science Based Targets</a:t>
            </a:r>
            <a:r>
              <a:rPr lang="ja-JP" altLang="en-US" sz="1000" dirty="0">
                <a:solidFill>
                  <a:srgbClr val="000000"/>
                </a:solidFill>
                <a:latin typeface="+mj-ea"/>
                <a:ea typeface="+mj-ea"/>
                <a:cs typeface="Meiryo UI" pitchFamily="50" charset="-128"/>
              </a:rPr>
              <a:t>ホームページ　</a:t>
            </a:r>
            <a:r>
              <a:rPr lang="en-US" altLang="ja-JP" sz="1000" dirty="0">
                <a:solidFill>
                  <a:srgbClr val="000000"/>
                </a:solidFill>
                <a:latin typeface="+mj-ea"/>
                <a:ea typeface="+mj-ea"/>
                <a:cs typeface="Meiryo UI" pitchFamily="50" charset="-128"/>
              </a:rPr>
              <a:t>Companies</a:t>
            </a:r>
            <a:r>
              <a:rPr lang="ja-JP" altLang="en-US" sz="1000" dirty="0">
                <a:solidFill>
                  <a:srgbClr val="000000"/>
                </a:solidFill>
                <a:latin typeface="+mj-ea"/>
                <a:ea typeface="+mj-ea"/>
                <a:cs typeface="Meiryo UI" pitchFamily="50" charset="-128"/>
              </a:rPr>
              <a:t> </a:t>
            </a:r>
            <a:r>
              <a:rPr lang="en-US" altLang="ja-JP" sz="1000" dirty="0">
                <a:solidFill>
                  <a:srgbClr val="000000"/>
                </a:solidFill>
                <a:latin typeface="+mj-ea"/>
                <a:ea typeface="+mj-ea"/>
                <a:cs typeface="Meiryo UI" pitchFamily="50" charset="-128"/>
              </a:rPr>
              <a:t>Take</a:t>
            </a:r>
            <a:r>
              <a:rPr lang="ja-JP" altLang="en-US" sz="1000" dirty="0">
                <a:solidFill>
                  <a:srgbClr val="000000"/>
                </a:solidFill>
                <a:latin typeface="+mj-ea"/>
                <a:ea typeface="+mj-ea"/>
                <a:cs typeface="Meiryo UI" pitchFamily="50" charset="-128"/>
              </a:rPr>
              <a:t> </a:t>
            </a:r>
            <a:r>
              <a:rPr lang="en-US" altLang="ja-JP" sz="1000" dirty="0">
                <a:latin typeface="+mj-ea"/>
                <a:ea typeface="+mj-ea"/>
                <a:cs typeface="Meiryo UI" pitchFamily="50" charset="-128"/>
              </a:rPr>
              <a:t>Action</a:t>
            </a:r>
            <a:r>
              <a:rPr lang="ja-JP" altLang="en-US" sz="1000" dirty="0">
                <a:latin typeface="+mj-ea"/>
                <a:ea typeface="+mj-ea"/>
                <a:cs typeface="Meiryo UI" pitchFamily="50" charset="-128"/>
              </a:rPr>
              <a:t>（</a:t>
            </a:r>
            <a:r>
              <a:rPr lang="en-US" altLang="ja-JP" sz="1000" dirty="0">
                <a:latin typeface="+mj-ea"/>
                <a:ea typeface="+mj-ea"/>
                <a:cs typeface="Meiryo UI" pitchFamily="50" charset="-128"/>
              </a:rPr>
              <a:t>http://sciencebasedtargets.org/companies-taking-action/</a:t>
            </a:r>
            <a:r>
              <a:rPr lang="ja-JP" altLang="en-US" sz="1000" dirty="0">
                <a:latin typeface="+mj-ea"/>
                <a:ea typeface="+mj-ea"/>
                <a:cs typeface="Meiryo UI" pitchFamily="50" charset="-128"/>
              </a:rPr>
              <a:t>）より作成</a:t>
            </a:r>
            <a:endParaRPr lang="ja-JP" altLang="en-US" sz="1000" dirty="0">
              <a:solidFill>
                <a:srgbClr val="000000"/>
              </a:solidFill>
              <a:latin typeface="+mj-ea"/>
              <a:ea typeface="+mj-ea"/>
              <a:cs typeface="Meiryo UI" pitchFamily="50" charset="-128"/>
            </a:endParaRPr>
          </a:p>
        </p:txBody>
      </p:sp>
      <p:sp>
        <p:nvSpPr>
          <p:cNvPr id="7" name="テキスト ボックス 6">
            <a:extLst>
              <a:ext uri="{FF2B5EF4-FFF2-40B4-BE49-F238E27FC236}">
                <a16:creationId xmlns:a16="http://schemas.microsoft.com/office/drawing/2014/main" id="{DA92D900-452A-8206-4F60-791E15BC16E3}"/>
              </a:ext>
            </a:extLst>
          </p:cNvPr>
          <p:cNvSpPr txBox="1"/>
          <p:nvPr/>
        </p:nvSpPr>
        <p:spPr>
          <a:xfrm>
            <a:off x="1411230" y="5778485"/>
            <a:ext cx="396000" cy="369022"/>
          </a:xfrm>
          <a:prstGeom prst="rect">
            <a:avLst/>
          </a:prstGeom>
          <a:noFill/>
        </p:spPr>
        <p:txBody>
          <a:bodyPr wrap="none" rtlCol="0">
            <a:no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ctr"/>
            <a:r>
              <a:rPr lang="en-US" altLang="ja-JP" sz="1798" b="1">
                <a:solidFill>
                  <a:srgbClr val="FF0000"/>
                </a:solidFill>
              </a:rPr>
              <a:t>3</a:t>
            </a:r>
          </a:p>
        </p:txBody>
      </p:sp>
      <p:sp>
        <p:nvSpPr>
          <p:cNvPr id="8" name="テキスト ボックス 7">
            <a:extLst>
              <a:ext uri="{FF2B5EF4-FFF2-40B4-BE49-F238E27FC236}">
                <a16:creationId xmlns:a16="http://schemas.microsoft.com/office/drawing/2014/main" id="{20AA9DCE-D9FA-83C0-CE84-C248D40C3133}"/>
              </a:ext>
            </a:extLst>
          </p:cNvPr>
          <p:cNvSpPr txBox="1"/>
          <p:nvPr/>
        </p:nvSpPr>
        <p:spPr>
          <a:xfrm>
            <a:off x="2151160" y="5778485"/>
            <a:ext cx="396000" cy="369022"/>
          </a:xfrm>
          <a:prstGeom prst="rect">
            <a:avLst/>
          </a:prstGeom>
          <a:noFill/>
        </p:spPr>
        <p:txBody>
          <a:bodyPr wrap="none" rtlCol="0">
            <a:no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ctr"/>
            <a:r>
              <a:rPr lang="en-US" altLang="ja-JP" sz="1798" b="1">
                <a:solidFill>
                  <a:srgbClr val="FF0000"/>
                </a:solidFill>
              </a:rPr>
              <a:t>7</a:t>
            </a:r>
          </a:p>
        </p:txBody>
      </p:sp>
      <p:sp>
        <p:nvSpPr>
          <p:cNvPr id="9" name="テキスト ボックス 8">
            <a:extLst>
              <a:ext uri="{FF2B5EF4-FFF2-40B4-BE49-F238E27FC236}">
                <a16:creationId xmlns:a16="http://schemas.microsoft.com/office/drawing/2014/main" id="{0E7DDDD3-98AF-862F-DEC0-D2380C54042F}"/>
              </a:ext>
            </a:extLst>
          </p:cNvPr>
          <p:cNvSpPr txBox="1"/>
          <p:nvPr/>
        </p:nvSpPr>
        <p:spPr>
          <a:xfrm>
            <a:off x="2891090" y="5778490"/>
            <a:ext cx="396000" cy="369012"/>
          </a:xfrm>
          <a:prstGeom prst="rect">
            <a:avLst/>
          </a:prstGeom>
          <a:noFill/>
        </p:spPr>
        <p:txBody>
          <a:bodyPr wrap="none" rtlCol="0">
            <a:no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ctr"/>
            <a:r>
              <a:rPr lang="en-US" altLang="ja-JP" sz="1798" b="1">
                <a:solidFill>
                  <a:srgbClr val="FF0000"/>
                </a:solidFill>
              </a:rPr>
              <a:t>19</a:t>
            </a:r>
          </a:p>
        </p:txBody>
      </p:sp>
      <p:sp>
        <p:nvSpPr>
          <p:cNvPr id="10" name="テキスト ボックス 9">
            <a:extLst>
              <a:ext uri="{FF2B5EF4-FFF2-40B4-BE49-F238E27FC236}">
                <a16:creationId xmlns:a16="http://schemas.microsoft.com/office/drawing/2014/main" id="{B33A614F-14F8-4C08-EC78-22092FC373FA}"/>
              </a:ext>
            </a:extLst>
          </p:cNvPr>
          <p:cNvSpPr txBox="1"/>
          <p:nvPr/>
        </p:nvSpPr>
        <p:spPr>
          <a:xfrm>
            <a:off x="3631020" y="5778490"/>
            <a:ext cx="396000" cy="369012"/>
          </a:xfrm>
          <a:prstGeom prst="rect">
            <a:avLst/>
          </a:prstGeom>
          <a:noFill/>
        </p:spPr>
        <p:txBody>
          <a:bodyPr wrap="none" rtlCol="0">
            <a:no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ctr"/>
            <a:r>
              <a:rPr lang="en-US" altLang="ja-JP" sz="1798" b="1">
                <a:solidFill>
                  <a:srgbClr val="FF0000"/>
                </a:solidFill>
              </a:rPr>
              <a:t>55</a:t>
            </a:r>
          </a:p>
        </p:txBody>
      </p:sp>
      <p:sp>
        <p:nvSpPr>
          <p:cNvPr id="11" name="テキスト ボックス 10">
            <a:extLst>
              <a:ext uri="{FF2B5EF4-FFF2-40B4-BE49-F238E27FC236}">
                <a16:creationId xmlns:a16="http://schemas.microsoft.com/office/drawing/2014/main" id="{13B3F6FC-2CE7-268A-C2A1-BC4EC612BE8D}"/>
              </a:ext>
            </a:extLst>
          </p:cNvPr>
          <p:cNvSpPr txBox="1"/>
          <p:nvPr/>
        </p:nvSpPr>
        <p:spPr>
          <a:xfrm>
            <a:off x="4370950" y="5778490"/>
            <a:ext cx="396000" cy="369012"/>
          </a:xfrm>
          <a:prstGeom prst="rect">
            <a:avLst/>
          </a:prstGeom>
          <a:noFill/>
        </p:spPr>
        <p:txBody>
          <a:bodyPr wrap="none" rtlCol="0">
            <a:no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ctr"/>
            <a:r>
              <a:rPr lang="en-US" altLang="ja-JP" sz="1798" b="1">
                <a:solidFill>
                  <a:srgbClr val="FF0000"/>
                </a:solidFill>
              </a:rPr>
              <a:t>73</a:t>
            </a:r>
          </a:p>
        </p:txBody>
      </p:sp>
      <p:sp>
        <p:nvSpPr>
          <p:cNvPr id="12" name="テキスト ボックス 11">
            <a:extLst>
              <a:ext uri="{FF2B5EF4-FFF2-40B4-BE49-F238E27FC236}">
                <a16:creationId xmlns:a16="http://schemas.microsoft.com/office/drawing/2014/main" id="{09ABF72B-9057-A5F1-1A34-A4CB61AC4CBF}"/>
              </a:ext>
            </a:extLst>
          </p:cNvPr>
          <p:cNvSpPr txBox="1"/>
          <p:nvPr/>
        </p:nvSpPr>
        <p:spPr>
          <a:xfrm>
            <a:off x="5110880" y="5778490"/>
            <a:ext cx="396000" cy="369012"/>
          </a:xfrm>
          <a:prstGeom prst="rect">
            <a:avLst/>
          </a:prstGeom>
          <a:noFill/>
        </p:spPr>
        <p:txBody>
          <a:bodyPr wrap="none" rtlCol="0">
            <a:no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ctr"/>
            <a:r>
              <a:rPr lang="en-US" altLang="ja-JP" sz="1798" b="1">
                <a:solidFill>
                  <a:srgbClr val="FF0000"/>
                </a:solidFill>
              </a:rPr>
              <a:t>88</a:t>
            </a:r>
          </a:p>
        </p:txBody>
      </p:sp>
      <p:sp>
        <p:nvSpPr>
          <p:cNvPr id="13" name="テキスト ボックス 12">
            <a:extLst>
              <a:ext uri="{FF2B5EF4-FFF2-40B4-BE49-F238E27FC236}">
                <a16:creationId xmlns:a16="http://schemas.microsoft.com/office/drawing/2014/main" id="{6CC44366-FF7C-D752-9DE5-BAD5131FB56C}"/>
              </a:ext>
            </a:extLst>
          </p:cNvPr>
          <p:cNvSpPr txBox="1"/>
          <p:nvPr/>
        </p:nvSpPr>
        <p:spPr>
          <a:xfrm>
            <a:off x="5850810" y="5778490"/>
            <a:ext cx="396000" cy="369012"/>
          </a:xfrm>
          <a:prstGeom prst="rect">
            <a:avLst/>
          </a:prstGeom>
          <a:noFill/>
        </p:spPr>
        <p:txBody>
          <a:bodyPr wrap="none" rtlCol="0">
            <a:no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ctr"/>
            <a:r>
              <a:rPr lang="en-US" altLang="ja-JP" sz="1798" b="1">
                <a:solidFill>
                  <a:srgbClr val="FF0000"/>
                </a:solidFill>
              </a:rPr>
              <a:t>124</a:t>
            </a:r>
          </a:p>
        </p:txBody>
      </p:sp>
      <p:sp>
        <p:nvSpPr>
          <p:cNvPr id="14" name="テキスト ボックス 13">
            <a:extLst>
              <a:ext uri="{FF2B5EF4-FFF2-40B4-BE49-F238E27FC236}">
                <a16:creationId xmlns:a16="http://schemas.microsoft.com/office/drawing/2014/main" id="{67E15F70-576F-0294-57B0-E94FEE2E3D80}"/>
              </a:ext>
            </a:extLst>
          </p:cNvPr>
          <p:cNvSpPr txBox="1"/>
          <p:nvPr/>
        </p:nvSpPr>
        <p:spPr>
          <a:xfrm>
            <a:off x="6590739" y="5778490"/>
            <a:ext cx="396000" cy="369012"/>
          </a:xfrm>
          <a:prstGeom prst="rect">
            <a:avLst/>
          </a:prstGeom>
          <a:noFill/>
        </p:spPr>
        <p:txBody>
          <a:bodyPr wrap="none" rtlCol="0">
            <a:no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ctr"/>
            <a:r>
              <a:rPr lang="en-US" altLang="ja-JP" sz="1798" b="1">
                <a:solidFill>
                  <a:srgbClr val="FF0000"/>
                </a:solidFill>
              </a:rPr>
              <a:t>202</a:t>
            </a:r>
          </a:p>
        </p:txBody>
      </p:sp>
      <p:sp>
        <p:nvSpPr>
          <p:cNvPr id="15" name="テキスト ボックス 14">
            <a:extLst>
              <a:ext uri="{FF2B5EF4-FFF2-40B4-BE49-F238E27FC236}">
                <a16:creationId xmlns:a16="http://schemas.microsoft.com/office/drawing/2014/main" id="{D7842019-BEBA-A14E-EC9C-23FC708DE2CF}"/>
              </a:ext>
            </a:extLst>
          </p:cNvPr>
          <p:cNvSpPr txBox="1"/>
          <p:nvPr/>
        </p:nvSpPr>
        <p:spPr>
          <a:xfrm>
            <a:off x="7309886" y="5460571"/>
            <a:ext cx="396000" cy="369012"/>
          </a:xfrm>
          <a:prstGeom prst="rect">
            <a:avLst/>
          </a:prstGeom>
          <a:noFill/>
        </p:spPr>
        <p:txBody>
          <a:bodyPr wrap="none" rtlCol="0">
            <a:no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ctr"/>
            <a:r>
              <a:rPr lang="en-US" altLang="ja-JP" sz="1798" b="1">
                <a:solidFill>
                  <a:srgbClr val="FF0000"/>
                </a:solidFill>
              </a:rPr>
              <a:t>492</a:t>
            </a:r>
          </a:p>
        </p:txBody>
      </p:sp>
      <p:sp>
        <p:nvSpPr>
          <p:cNvPr id="17" name="テキスト ボックス 16">
            <a:extLst>
              <a:ext uri="{FF2B5EF4-FFF2-40B4-BE49-F238E27FC236}">
                <a16:creationId xmlns:a16="http://schemas.microsoft.com/office/drawing/2014/main" id="{12AACC95-6962-FC69-CC2B-252427F1116F}"/>
              </a:ext>
            </a:extLst>
          </p:cNvPr>
          <p:cNvSpPr txBox="1"/>
          <p:nvPr/>
        </p:nvSpPr>
        <p:spPr>
          <a:xfrm>
            <a:off x="8088975" y="4789750"/>
            <a:ext cx="396000" cy="369012"/>
          </a:xfrm>
          <a:prstGeom prst="rect">
            <a:avLst/>
          </a:prstGeom>
          <a:noFill/>
        </p:spPr>
        <p:txBody>
          <a:bodyPr wrap="none" rtlCol="0">
            <a:no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ctr"/>
            <a:r>
              <a:rPr lang="en-US" altLang="ja-JP" sz="1798" b="1">
                <a:solidFill>
                  <a:srgbClr val="FF0000"/>
                </a:solidFill>
              </a:rPr>
              <a:t>988</a:t>
            </a:r>
          </a:p>
        </p:txBody>
      </p:sp>
      <p:sp>
        <p:nvSpPr>
          <p:cNvPr id="18" name="テキスト ボックス 17">
            <a:extLst>
              <a:ext uri="{FF2B5EF4-FFF2-40B4-BE49-F238E27FC236}">
                <a16:creationId xmlns:a16="http://schemas.microsoft.com/office/drawing/2014/main" id="{337DBD57-4E0D-8CA4-3EB1-5198962E3510}"/>
              </a:ext>
            </a:extLst>
          </p:cNvPr>
          <p:cNvSpPr txBox="1"/>
          <p:nvPr/>
        </p:nvSpPr>
        <p:spPr>
          <a:xfrm>
            <a:off x="9552195" y="2978322"/>
            <a:ext cx="396000" cy="369012"/>
          </a:xfrm>
          <a:prstGeom prst="rect">
            <a:avLst/>
          </a:prstGeom>
          <a:noFill/>
        </p:spPr>
        <p:txBody>
          <a:bodyPr wrap="none" rtlCol="0">
            <a:no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ctr"/>
            <a:r>
              <a:rPr lang="en-US" altLang="ja-JP" sz="1798" b="1">
                <a:solidFill>
                  <a:srgbClr val="FF0000"/>
                </a:solidFill>
              </a:rPr>
              <a:t>2,351</a:t>
            </a:r>
          </a:p>
        </p:txBody>
      </p:sp>
      <p:sp>
        <p:nvSpPr>
          <p:cNvPr id="19" name="テキスト ボックス 18">
            <a:extLst>
              <a:ext uri="{FF2B5EF4-FFF2-40B4-BE49-F238E27FC236}">
                <a16:creationId xmlns:a16="http://schemas.microsoft.com/office/drawing/2014/main" id="{5BD17929-705E-5132-7CCE-7382EB5895A0}"/>
              </a:ext>
            </a:extLst>
          </p:cNvPr>
          <p:cNvSpPr txBox="1"/>
          <p:nvPr/>
        </p:nvSpPr>
        <p:spPr>
          <a:xfrm>
            <a:off x="1130300" y="2245558"/>
            <a:ext cx="2298700" cy="369012"/>
          </a:xfrm>
          <a:prstGeom prst="rect">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ctr"/>
            <a:r>
              <a:rPr kumimoji="1" lang="ja-JP" altLang="en-US" sz="1798" b="1">
                <a:latin typeface="+mn-lt"/>
                <a:ea typeface="+mn-ea"/>
              </a:rPr>
              <a:t>累計企業数グラフ</a:t>
            </a:r>
            <a:r>
              <a:rPr lang="en-US" altLang="ja-JP" sz="1798" b="1" baseline="30000"/>
              <a:t>※1</a:t>
            </a:r>
            <a:endParaRPr kumimoji="1" lang="ja-JP" altLang="en-US" sz="1798" b="1">
              <a:latin typeface="+mn-lt"/>
              <a:ea typeface="+mn-ea"/>
            </a:endParaRPr>
          </a:p>
        </p:txBody>
      </p:sp>
      <p:sp>
        <p:nvSpPr>
          <p:cNvPr id="21" name="テキスト ボックス 20">
            <a:extLst>
              <a:ext uri="{FF2B5EF4-FFF2-40B4-BE49-F238E27FC236}">
                <a16:creationId xmlns:a16="http://schemas.microsoft.com/office/drawing/2014/main" id="{9708B3A6-7F32-4C14-F9AB-68D0A7E23ED2}"/>
              </a:ext>
            </a:extLst>
          </p:cNvPr>
          <p:cNvSpPr txBox="1"/>
          <p:nvPr/>
        </p:nvSpPr>
        <p:spPr>
          <a:xfrm>
            <a:off x="8782622" y="4078550"/>
            <a:ext cx="396000" cy="369012"/>
          </a:xfrm>
          <a:prstGeom prst="rect">
            <a:avLst/>
          </a:prstGeom>
          <a:noFill/>
        </p:spPr>
        <p:txBody>
          <a:bodyPr wrap="none" rtlCol="0">
            <a:noAutofit/>
          </a:bodyPr>
          <a:lstStyle>
            <a:defPPr>
              <a:defRPr lang="ja-JP"/>
            </a:defPPr>
            <a:lvl1pPr marL="0" algn="l" defTabSz="913760" rtl="0" eaLnBrk="1" latinLnBrk="0" hangingPunct="1">
              <a:defRPr kumimoji="1" sz="1799" kern="1200">
                <a:solidFill>
                  <a:schemeClr val="tx1"/>
                </a:solidFill>
                <a:latin typeface="+mn-lt"/>
                <a:ea typeface="+mn-ea"/>
                <a:cs typeface="+mn-cs"/>
              </a:defRPr>
            </a:lvl1pPr>
            <a:lvl2pPr marL="456880" algn="l" defTabSz="913760" rtl="0" eaLnBrk="1" latinLnBrk="0" hangingPunct="1">
              <a:defRPr kumimoji="1" sz="1799" kern="1200">
                <a:solidFill>
                  <a:schemeClr val="tx1"/>
                </a:solidFill>
                <a:latin typeface="+mn-lt"/>
                <a:ea typeface="+mn-ea"/>
                <a:cs typeface="+mn-cs"/>
              </a:defRPr>
            </a:lvl2pPr>
            <a:lvl3pPr marL="913760" algn="l" defTabSz="913760" rtl="0" eaLnBrk="1" latinLnBrk="0" hangingPunct="1">
              <a:defRPr kumimoji="1" sz="1799" kern="1200">
                <a:solidFill>
                  <a:schemeClr val="tx1"/>
                </a:solidFill>
                <a:latin typeface="+mn-lt"/>
                <a:ea typeface="+mn-ea"/>
                <a:cs typeface="+mn-cs"/>
              </a:defRPr>
            </a:lvl3pPr>
            <a:lvl4pPr marL="1370640" algn="l" defTabSz="913760" rtl="0" eaLnBrk="1" latinLnBrk="0" hangingPunct="1">
              <a:defRPr kumimoji="1" sz="1799" kern="1200">
                <a:solidFill>
                  <a:schemeClr val="tx1"/>
                </a:solidFill>
                <a:latin typeface="+mn-lt"/>
                <a:ea typeface="+mn-ea"/>
                <a:cs typeface="+mn-cs"/>
              </a:defRPr>
            </a:lvl4pPr>
            <a:lvl5pPr marL="1827520" algn="l" defTabSz="913760" rtl="0" eaLnBrk="1" latinLnBrk="0" hangingPunct="1">
              <a:defRPr kumimoji="1" sz="1799" kern="1200">
                <a:solidFill>
                  <a:schemeClr val="tx1"/>
                </a:solidFill>
                <a:latin typeface="+mn-lt"/>
                <a:ea typeface="+mn-ea"/>
                <a:cs typeface="+mn-cs"/>
              </a:defRPr>
            </a:lvl5pPr>
            <a:lvl6pPr marL="2284400" algn="l" defTabSz="913760" rtl="0" eaLnBrk="1" latinLnBrk="0" hangingPunct="1">
              <a:defRPr kumimoji="1" sz="1799" kern="1200">
                <a:solidFill>
                  <a:schemeClr val="tx1"/>
                </a:solidFill>
                <a:latin typeface="+mn-lt"/>
                <a:ea typeface="+mn-ea"/>
                <a:cs typeface="+mn-cs"/>
              </a:defRPr>
            </a:lvl6pPr>
            <a:lvl7pPr marL="2741280" algn="l" defTabSz="913760" rtl="0" eaLnBrk="1" latinLnBrk="0" hangingPunct="1">
              <a:defRPr kumimoji="1" sz="1799" kern="1200">
                <a:solidFill>
                  <a:schemeClr val="tx1"/>
                </a:solidFill>
                <a:latin typeface="+mn-lt"/>
                <a:ea typeface="+mn-ea"/>
                <a:cs typeface="+mn-cs"/>
              </a:defRPr>
            </a:lvl7pPr>
            <a:lvl8pPr marL="3198160" algn="l" defTabSz="913760" rtl="0" eaLnBrk="1" latinLnBrk="0" hangingPunct="1">
              <a:defRPr kumimoji="1" sz="1799" kern="1200">
                <a:solidFill>
                  <a:schemeClr val="tx1"/>
                </a:solidFill>
                <a:latin typeface="+mn-lt"/>
                <a:ea typeface="+mn-ea"/>
                <a:cs typeface="+mn-cs"/>
              </a:defRPr>
            </a:lvl8pPr>
            <a:lvl9pPr marL="3655040" algn="l" defTabSz="913760" rtl="0" eaLnBrk="1" latinLnBrk="0" hangingPunct="1">
              <a:defRPr kumimoji="1" sz="1799" kern="1200">
                <a:solidFill>
                  <a:schemeClr val="tx1"/>
                </a:solidFill>
                <a:latin typeface="+mn-lt"/>
                <a:ea typeface="+mn-ea"/>
                <a:cs typeface="+mn-cs"/>
              </a:defRPr>
            </a:lvl9pPr>
          </a:lstStyle>
          <a:p>
            <a:pPr algn="ctr"/>
            <a:r>
              <a:rPr lang="en-US" altLang="ja-JP" sz="1798" b="1">
                <a:solidFill>
                  <a:srgbClr val="FF0000"/>
                </a:solidFill>
              </a:rPr>
              <a:t>1,563</a:t>
            </a:r>
          </a:p>
        </p:txBody>
      </p:sp>
    </p:spTree>
    <p:extLst>
      <p:ext uri="{BB962C8B-B14F-4D97-AF65-F5344CB8AC3E}">
        <p14:creationId xmlns:p14="http://schemas.microsoft.com/office/powerpoint/2010/main" val="5284200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CEB695-EBC6-1CFF-7760-BE64242A5089}"/>
              </a:ext>
            </a:extLst>
          </p:cNvPr>
          <p:cNvSpPr>
            <a:spLocks noGrp="1"/>
          </p:cNvSpPr>
          <p:nvPr>
            <p:ph type="title"/>
          </p:nvPr>
        </p:nvSpPr>
        <p:spPr/>
        <p:txBody>
          <a:bodyPr/>
          <a:lstStyle/>
          <a:p>
            <a:r>
              <a:rPr lang="en-US" altLang="ja-JP"/>
              <a:t>SBTi</a:t>
            </a:r>
            <a:r>
              <a:rPr lang="ja-JP" altLang="en-US"/>
              <a:t>ダッシュボード</a:t>
            </a:r>
            <a:endParaRPr kumimoji="1" lang="en-US"/>
          </a:p>
        </p:txBody>
      </p:sp>
      <p:sp>
        <p:nvSpPr>
          <p:cNvPr id="3" name="コンテンツ プレースホルダー 2">
            <a:extLst>
              <a:ext uri="{FF2B5EF4-FFF2-40B4-BE49-F238E27FC236}">
                <a16:creationId xmlns:a16="http://schemas.microsoft.com/office/drawing/2014/main" id="{3AE40CE4-C291-A14C-6F0C-D6D41F924547}"/>
              </a:ext>
            </a:extLst>
          </p:cNvPr>
          <p:cNvSpPr>
            <a:spLocks noGrp="1"/>
          </p:cNvSpPr>
          <p:nvPr>
            <p:ph sz="quarter" idx="12"/>
          </p:nvPr>
        </p:nvSpPr>
        <p:spPr>
          <a:xfrm>
            <a:off x="161925" y="1110920"/>
            <a:ext cx="10367963" cy="604163"/>
          </a:xfrm>
        </p:spPr>
        <p:txBody>
          <a:bodyPr/>
          <a:lstStyle/>
          <a:p>
            <a:r>
              <a:rPr kumimoji="1" lang="en-US" altLang="ja-JP"/>
              <a:t>SBTi</a:t>
            </a:r>
            <a:r>
              <a:rPr kumimoji="1" lang="ja-JP" altLang="en-US"/>
              <a:t>ダッシュボードから、世界の認定取得企業やコミットメント中企業等をリアルタイム</a:t>
            </a:r>
            <a:r>
              <a:rPr kumimoji="1" lang="en-US" altLang="ja-JP" baseline="30000"/>
              <a:t>※1</a:t>
            </a:r>
            <a:r>
              <a:rPr kumimoji="1" lang="ja-JP" altLang="en-US"/>
              <a:t>に確認可能</a:t>
            </a:r>
            <a:r>
              <a:rPr lang="ja-JP" altLang="en-US"/>
              <a:t>。</a:t>
            </a:r>
            <a:endParaRPr kumimoji="1" lang="en-US"/>
          </a:p>
        </p:txBody>
      </p:sp>
      <p:pic>
        <p:nvPicPr>
          <p:cNvPr id="7" name="図 6">
            <a:extLst>
              <a:ext uri="{FF2B5EF4-FFF2-40B4-BE49-F238E27FC236}">
                <a16:creationId xmlns:a16="http://schemas.microsoft.com/office/drawing/2014/main" id="{D4C7E441-4320-1047-9312-A9CADADC307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16011" y="2308933"/>
            <a:ext cx="6903630" cy="4381520"/>
          </a:xfrm>
          <a:prstGeom prst="rect">
            <a:avLst/>
          </a:prstGeom>
          <a:ln w="76200">
            <a:solidFill>
              <a:schemeClr val="accent2">
                <a:lumMod val="40000"/>
                <a:lumOff val="60000"/>
              </a:schemeClr>
            </a:solidFill>
          </a:ln>
        </p:spPr>
      </p:pic>
      <p:sp>
        <p:nvSpPr>
          <p:cNvPr id="10" name="テキスト ボックス 9">
            <a:extLst>
              <a:ext uri="{FF2B5EF4-FFF2-40B4-BE49-F238E27FC236}">
                <a16:creationId xmlns:a16="http://schemas.microsoft.com/office/drawing/2014/main" id="{B0D572A1-0F8A-2430-102A-9EB21634175F}"/>
              </a:ext>
            </a:extLst>
          </p:cNvPr>
          <p:cNvSpPr txBox="1"/>
          <p:nvPr/>
        </p:nvSpPr>
        <p:spPr>
          <a:xfrm>
            <a:off x="441325" y="2517909"/>
            <a:ext cx="676275" cy="307777"/>
          </a:xfrm>
          <a:prstGeom prst="rect">
            <a:avLst/>
          </a:prstGeom>
          <a:noFill/>
        </p:spPr>
        <p:txBody>
          <a:bodyPr wrap="square" rtlCol="0">
            <a:spAutoFit/>
          </a:bodyPr>
          <a:lstStyle/>
          <a:p>
            <a:pPr algn="ctr"/>
            <a:r>
              <a:rPr kumimoji="1" lang="ja-JP" altLang="en-US" sz="700" b="1">
                <a:solidFill>
                  <a:schemeClr val="accent3">
                    <a:lumMod val="75000"/>
                  </a:schemeClr>
                </a:solidFill>
              </a:rPr>
              <a:t>短期目標の</a:t>
            </a:r>
            <a:br>
              <a:rPr kumimoji="1" lang="en-US" altLang="ja-JP" sz="700" b="1">
                <a:solidFill>
                  <a:schemeClr val="accent3">
                    <a:lumMod val="75000"/>
                  </a:schemeClr>
                </a:solidFill>
              </a:rPr>
            </a:br>
            <a:r>
              <a:rPr kumimoji="1" lang="ja-JP" altLang="en-US" sz="700" b="1">
                <a:solidFill>
                  <a:schemeClr val="accent3">
                    <a:lumMod val="75000"/>
                  </a:schemeClr>
                </a:solidFill>
              </a:rPr>
              <a:t>ステータス</a:t>
            </a:r>
            <a:r>
              <a:rPr kumimoji="1" lang="en-US" altLang="ja-JP" sz="700" b="1" baseline="30000">
                <a:solidFill>
                  <a:schemeClr val="accent3">
                    <a:lumMod val="75000"/>
                  </a:schemeClr>
                </a:solidFill>
              </a:rPr>
              <a:t>※2</a:t>
            </a:r>
            <a:endParaRPr kumimoji="1" lang="en-US" sz="700" b="1" baseline="30000">
              <a:solidFill>
                <a:schemeClr val="accent3">
                  <a:lumMod val="75000"/>
                </a:schemeClr>
              </a:solidFill>
            </a:endParaRPr>
          </a:p>
        </p:txBody>
      </p:sp>
      <p:sp>
        <p:nvSpPr>
          <p:cNvPr id="11" name="テキスト ボックス 10">
            <a:extLst>
              <a:ext uri="{FF2B5EF4-FFF2-40B4-BE49-F238E27FC236}">
                <a16:creationId xmlns:a16="http://schemas.microsoft.com/office/drawing/2014/main" id="{8CECA598-8A2C-EB22-5555-4E7449CBB9F4}"/>
              </a:ext>
            </a:extLst>
          </p:cNvPr>
          <p:cNvSpPr txBox="1"/>
          <p:nvPr/>
        </p:nvSpPr>
        <p:spPr>
          <a:xfrm>
            <a:off x="1094246" y="2517909"/>
            <a:ext cx="788078" cy="307777"/>
          </a:xfrm>
          <a:prstGeom prst="rect">
            <a:avLst/>
          </a:prstGeom>
          <a:noFill/>
        </p:spPr>
        <p:txBody>
          <a:bodyPr wrap="square" rtlCol="0">
            <a:spAutoFit/>
          </a:bodyPr>
          <a:lstStyle/>
          <a:p>
            <a:pPr algn="ctr"/>
            <a:r>
              <a:rPr lang="ja-JP" altLang="en-US" sz="700" b="1">
                <a:solidFill>
                  <a:schemeClr val="accent3">
                    <a:lumMod val="75000"/>
                  </a:schemeClr>
                </a:solidFill>
              </a:rPr>
              <a:t>ネットゼロ</a:t>
            </a:r>
            <a:r>
              <a:rPr kumimoji="1" lang="ja-JP" altLang="en-US" sz="700" b="1">
                <a:solidFill>
                  <a:schemeClr val="accent3">
                    <a:lumMod val="75000"/>
                  </a:schemeClr>
                </a:solidFill>
              </a:rPr>
              <a:t>目標の</a:t>
            </a:r>
            <a:endParaRPr kumimoji="1" lang="en-US" altLang="ja-JP" sz="700" b="1">
              <a:solidFill>
                <a:schemeClr val="accent3">
                  <a:lumMod val="75000"/>
                </a:schemeClr>
              </a:solidFill>
            </a:endParaRPr>
          </a:p>
          <a:p>
            <a:pPr algn="ctr"/>
            <a:r>
              <a:rPr kumimoji="1" lang="ja-JP" altLang="en-US" sz="700" b="1">
                <a:solidFill>
                  <a:schemeClr val="accent3">
                    <a:lumMod val="75000"/>
                  </a:schemeClr>
                </a:solidFill>
              </a:rPr>
              <a:t>ステータス</a:t>
            </a:r>
            <a:r>
              <a:rPr kumimoji="1" lang="en-US" altLang="ja-JP" sz="700" b="1" baseline="30000">
                <a:solidFill>
                  <a:schemeClr val="accent3">
                    <a:lumMod val="75000"/>
                  </a:schemeClr>
                </a:solidFill>
              </a:rPr>
              <a:t>※2</a:t>
            </a:r>
            <a:endParaRPr kumimoji="1" lang="en-US" sz="700" b="1" baseline="30000">
              <a:solidFill>
                <a:schemeClr val="accent3">
                  <a:lumMod val="75000"/>
                </a:schemeClr>
              </a:solidFill>
            </a:endParaRPr>
          </a:p>
        </p:txBody>
      </p:sp>
      <p:sp>
        <p:nvSpPr>
          <p:cNvPr id="12" name="テキスト ボックス 11">
            <a:extLst>
              <a:ext uri="{FF2B5EF4-FFF2-40B4-BE49-F238E27FC236}">
                <a16:creationId xmlns:a16="http://schemas.microsoft.com/office/drawing/2014/main" id="{C4DD727D-47EB-6401-0033-6E66138343BD}"/>
              </a:ext>
            </a:extLst>
          </p:cNvPr>
          <p:cNvSpPr txBox="1"/>
          <p:nvPr/>
        </p:nvSpPr>
        <p:spPr>
          <a:xfrm>
            <a:off x="1852614" y="2571770"/>
            <a:ext cx="873125" cy="200055"/>
          </a:xfrm>
          <a:prstGeom prst="rect">
            <a:avLst/>
          </a:prstGeom>
          <a:noFill/>
        </p:spPr>
        <p:txBody>
          <a:bodyPr wrap="square" rtlCol="0">
            <a:spAutoFit/>
          </a:bodyPr>
          <a:lstStyle/>
          <a:p>
            <a:pPr algn="ctr"/>
            <a:r>
              <a:rPr lang="ja-JP" altLang="en-US" sz="700" b="1">
                <a:solidFill>
                  <a:schemeClr val="accent3">
                    <a:lumMod val="75000"/>
                  </a:schemeClr>
                </a:solidFill>
              </a:rPr>
              <a:t>目標設定水準</a:t>
            </a:r>
            <a:r>
              <a:rPr lang="en-US" altLang="ja-JP" sz="700" b="1" baseline="30000">
                <a:solidFill>
                  <a:schemeClr val="accent3">
                    <a:lumMod val="75000"/>
                  </a:schemeClr>
                </a:solidFill>
              </a:rPr>
              <a:t>※3</a:t>
            </a:r>
            <a:endParaRPr kumimoji="1" lang="en-US" sz="700" b="1" baseline="30000">
              <a:solidFill>
                <a:schemeClr val="accent3">
                  <a:lumMod val="75000"/>
                </a:schemeClr>
              </a:solidFill>
            </a:endParaRPr>
          </a:p>
        </p:txBody>
      </p:sp>
      <p:sp>
        <p:nvSpPr>
          <p:cNvPr id="13" name="テキスト ボックス 12">
            <a:extLst>
              <a:ext uri="{FF2B5EF4-FFF2-40B4-BE49-F238E27FC236}">
                <a16:creationId xmlns:a16="http://schemas.microsoft.com/office/drawing/2014/main" id="{6032494E-A3F1-A2CD-0F7B-875973810D03}"/>
              </a:ext>
            </a:extLst>
          </p:cNvPr>
          <p:cNvSpPr txBox="1"/>
          <p:nvPr/>
        </p:nvSpPr>
        <p:spPr>
          <a:xfrm>
            <a:off x="2771776" y="2571770"/>
            <a:ext cx="684888" cy="200055"/>
          </a:xfrm>
          <a:prstGeom prst="rect">
            <a:avLst/>
          </a:prstGeom>
          <a:noFill/>
        </p:spPr>
        <p:txBody>
          <a:bodyPr wrap="square" rtlCol="0">
            <a:spAutoFit/>
          </a:bodyPr>
          <a:lstStyle/>
          <a:p>
            <a:pPr algn="ctr"/>
            <a:r>
              <a:rPr lang="ja-JP" altLang="en-US" sz="700" b="1">
                <a:solidFill>
                  <a:schemeClr val="accent3">
                    <a:lumMod val="75000"/>
                  </a:schemeClr>
                </a:solidFill>
              </a:rPr>
              <a:t>組織タイプ</a:t>
            </a:r>
            <a:r>
              <a:rPr lang="en-US" altLang="ja-JP" sz="700" b="1" baseline="30000">
                <a:solidFill>
                  <a:schemeClr val="accent3">
                    <a:lumMod val="75000"/>
                  </a:schemeClr>
                </a:solidFill>
              </a:rPr>
              <a:t>※4</a:t>
            </a:r>
            <a:endParaRPr kumimoji="1" lang="en-US" sz="700" b="1" baseline="30000">
              <a:solidFill>
                <a:schemeClr val="accent3">
                  <a:lumMod val="75000"/>
                </a:schemeClr>
              </a:solidFill>
            </a:endParaRPr>
          </a:p>
        </p:txBody>
      </p:sp>
      <p:sp>
        <p:nvSpPr>
          <p:cNvPr id="16" name="テキスト ボックス 15">
            <a:extLst>
              <a:ext uri="{FF2B5EF4-FFF2-40B4-BE49-F238E27FC236}">
                <a16:creationId xmlns:a16="http://schemas.microsoft.com/office/drawing/2014/main" id="{3101EA5B-DF44-C911-8AB5-03A2C1521F1A}"/>
              </a:ext>
            </a:extLst>
          </p:cNvPr>
          <p:cNvSpPr txBox="1"/>
          <p:nvPr/>
        </p:nvSpPr>
        <p:spPr>
          <a:xfrm>
            <a:off x="3462222" y="2571770"/>
            <a:ext cx="476250" cy="200055"/>
          </a:xfrm>
          <a:prstGeom prst="rect">
            <a:avLst/>
          </a:prstGeom>
          <a:noFill/>
        </p:spPr>
        <p:txBody>
          <a:bodyPr wrap="square" rtlCol="0">
            <a:spAutoFit/>
          </a:bodyPr>
          <a:lstStyle/>
          <a:p>
            <a:pPr algn="ctr"/>
            <a:r>
              <a:rPr lang="ja-JP" altLang="en-US" sz="700" b="1">
                <a:solidFill>
                  <a:schemeClr val="accent3">
                    <a:lumMod val="75000"/>
                  </a:schemeClr>
                </a:solidFill>
              </a:rPr>
              <a:t>セクター</a:t>
            </a:r>
            <a:endParaRPr kumimoji="1" lang="en-US" sz="700" b="1">
              <a:solidFill>
                <a:schemeClr val="accent3">
                  <a:lumMod val="75000"/>
                </a:schemeClr>
              </a:solidFill>
            </a:endParaRPr>
          </a:p>
        </p:txBody>
      </p:sp>
      <p:sp>
        <p:nvSpPr>
          <p:cNvPr id="17" name="テキスト ボックス 16">
            <a:extLst>
              <a:ext uri="{FF2B5EF4-FFF2-40B4-BE49-F238E27FC236}">
                <a16:creationId xmlns:a16="http://schemas.microsoft.com/office/drawing/2014/main" id="{909FBD18-5E75-20E8-9634-240C77EE2D5C}"/>
              </a:ext>
            </a:extLst>
          </p:cNvPr>
          <p:cNvSpPr txBox="1"/>
          <p:nvPr/>
        </p:nvSpPr>
        <p:spPr>
          <a:xfrm>
            <a:off x="3891641" y="2571770"/>
            <a:ext cx="476250" cy="200055"/>
          </a:xfrm>
          <a:prstGeom prst="rect">
            <a:avLst/>
          </a:prstGeom>
          <a:noFill/>
        </p:spPr>
        <p:txBody>
          <a:bodyPr wrap="square" rtlCol="0">
            <a:spAutoFit/>
          </a:bodyPr>
          <a:lstStyle/>
          <a:p>
            <a:pPr algn="ctr"/>
            <a:r>
              <a:rPr kumimoji="1" lang="ja-JP" altLang="en-US" sz="700" b="1">
                <a:solidFill>
                  <a:schemeClr val="accent3">
                    <a:lumMod val="75000"/>
                  </a:schemeClr>
                </a:solidFill>
              </a:rPr>
              <a:t>スコープ</a:t>
            </a:r>
            <a:endParaRPr kumimoji="1" lang="en-US" sz="700" b="1">
              <a:solidFill>
                <a:schemeClr val="accent3">
                  <a:lumMod val="75000"/>
                </a:schemeClr>
              </a:solidFill>
            </a:endParaRPr>
          </a:p>
        </p:txBody>
      </p:sp>
      <p:sp>
        <p:nvSpPr>
          <p:cNvPr id="18" name="テキスト ボックス 17">
            <a:extLst>
              <a:ext uri="{FF2B5EF4-FFF2-40B4-BE49-F238E27FC236}">
                <a16:creationId xmlns:a16="http://schemas.microsoft.com/office/drawing/2014/main" id="{1A6EDC48-5C32-4B05-637A-DE1B6A6F84D4}"/>
              </a:ext>
            </a:extLst>
          </p:cNvPr>
          <p:cNvSpPr txBox="1"/>
          <p:nvPr/>
        </p:nvSpPr>
        <p:spPr>
          <a:xfrm>
            <a:off x="4319357" y="2571770"/>
            <a:ext cx="486568" cy="200055"/>
          </a:xfrm>
          <a:prstGeom prst="rect">
            <a:avLst/>
          </a:prstGeom>
          <a:noFill/>
        </p:spPr>
        <p:txBody>
          <a:bodyPr wrap="square" rtlCol="0">
            <a:spAutoFit/>
          </a:bodyPr>
          <a:lstStyle/>
          <a:p>
            <a:pPr algn="ctr"/>
            <a:r>
              <a:rPr lang="ja-JP" altLang="en-US" sz="700" b="1">
                <a:solidFill>
                  <a:schemeClr val="accent3">
                    <a:lumMod val="75000"/>
                  </a:schemeClr>
                </a:solidFill>
              </a:rPr>
              <a:t>地域</a:t>
            </a:r>
            <a:r>
              <a:rPr lang="en-US" altLang="ja-JP" sz="700" b="1" baseline="30000">
                <a:solidFill>
                  <a:schemeClr val="accent3">
                    <a:lumMod val="75000"/>
                  </a:schemeClr>
                </a:solidFill>
              </a:rPr>
              <a:t>※5</a:t>
            </a:r>
            <a:endParaRPr kumimoji="1" lang="en-US" sz="700" b="1" baseline="30000">
              <a:solidFill>
                <a:schemeClr val="accent3">
                  <a:lumMod val="75000"/>
                </a:schemeClr>
              </a:solidFill>
            </a:endParaRPr>
          </a:p>
        </p:txBody>
      </p:sp>
      <p:sp>
        <p:nvSpPr>
          <p:cNvPr id="19" name="テキスト ボックス 18">
            <a:extLst>
              <a:ext uri="{FF2B5EF4-FFF2-40B4-BE49-F238E27FC236}">
                <a16:creationId xmlns:a16="http://schemas.microsoft.com/office/drawing/2014/main" id="{90B6166E-1A66-F2C3-664C-533A7F7F1B95}"/>
              </a:ext>
            </a:extLst>
          </p:cNvPr>
          <p:cNvSpPr txBox="1"/>
          <p:nvPr/>
        </p:nvSpPr>
        <p:spPr>
          <a:xfrm>
            <a:off x="4724961" y="2571770"/>
            <a:ext cx="476250" cy="200055"/>
          </a:xfrm>
          <a:prstGeom prst="rect">
            <a:avLst/>
          </a:prstGeom>
          <a:noFill/>
        </p:spPr>
        <p:txBody>
          <a:bodyPr wrap="square" rtlCol="0">
            <a:spAutoFit/>
          </a:bodyPr>
          <a:lstStyle/>
          <a:p>
            <a:pPr algn="ctr"/>
            <a:r>
              <a:rPr kumimoji="1" lang="ja-JP" altLang="en-US" sz="700" b="1">
                <a:solidFill>
                  <a:schemeClr val="accent3">
                    <a:lumMod val="75000"/>
                  </a:schemeClr>
                </a:solidFill>
              </a:rPr>
              <a:t>国</a:t>
            </a:r>
            <a:endParaRPr kumimoji="1" lang="en-US" sz="700" b="1">
              <a:solidFill>
                <a:schemeClr val="accent3">
                  <a:lumMod val="75000"/>
                </a:schemeClr>
              </a:solidFill>
            </a:endParaRPr>
          </a:p>
        </p:txBody>
      </p:sp>
      <p:sp>
        <p:nvSpPr>
          <p:cNvPr id="20" name="テキスト ボックス 19">
            <a:extLst>
              <a:ext uri="{FF2B5EF4-FFF2-40B4-BE49-F238E27FC236}">
                <a16:creationId xmlns:a16="http://schemas.microsoft.com/office/drawing/2014/main" id="{537B50D0-439A-45A8-1E0D-7D5CDA0EF6F8}"/>
              </a:ext>
            </a:extLst>
          </p:cNvPr>
          <p:cNvSpPr txBox="1"/>
          <p:nvPr/>
        </p:nvSpPr>
        <p:spPr>
          <a:xfrm>
            <a:off x="5197128" y="2571770"/>
            <a:ext cx="632103" cy="200055"/>
          </a:xfrm>
          <a:prstGeom prst="rect">
            <a:avLst/>
          </a:prstGeom>
          <a:noFill/>
        </p:spPr>
        <p:txBody>
          <a:bodyPr wrap="square" rtlCol="0">
            <a:spAutoFit/>
          </a:bodyPr>
          <a:lstStyle/>
          <a:p>
            <a:pPr algn="ctr"/>
            <a:r>
              <a:rPr lang="ja-JP" altLang="en-US" sz="700" b="1">
                <a:solidFill>
                  <a:schemeClr val="accent3">
                    <a:lumMod val="75000"/>
                  </a:schemeClr>
                </a:solidFill>
              </a:rPr>
              <a:t>公開日</a:t>
            </a:r>
            <a:endParaRPr kumimoji="1" lang="en-US" sz="700" b="1">
              <a:solidFill>
                <a:schemeClr val="accent3">
                  <a:lumMod val="75000"/>
                </a:schemeClr>
              </a:solidFill>
            </a:endParaRPr>
          </a:p>
        </p:txBody>
      </p:sp>
      <p:sp>
        <p:nvSpPr>
          <p:cNvPr id="21" name="テキスト ボックス 20">
            <a:extLst>
              <a:ext uri="{FF2B5EF4-FFF2-40B4-BE49-F238E27FC236}">
                <a16:creationId xmlns:a16="http://schemas.microsoft.com/office/drawing/2014/main" id="{B506B940-45AD-DCD3-96A5-3EEB295B218B}"/>
              </a:ext>
            </a:extLst>
          </p:cNvPr>
          <p:cNvSpPr txBox="1"/>
          <p:nvPr/>
        </p:nvSpPr>
        <p:spPr>
          <a:xfrm>
            <a:off x="7885748" y="6088409"/>
            <a:ext cx="2644140" cy="938719"/>
          </a:xfrm>
          <a:prstGeom prst="rect">
            <a:avLst/>
          </a:prstGeom>
          <a:noFill/>
        </p:spPr>
        <p:txBody>
          <a:bodyPr wrap="square" rtlCol="0">
            <a:spAutoFit/>
          </a:bodyPr>
          <a:lstStyle/>
          <a:p>
            <a:r>
              <a:rPr kumimoji="1" lang="en-US" altLang="ja-JP" sz="1100"/>
              <a:t>※1</a:t>
            </a:r>
            <a:r>
              <a:rPr kumimoji="1" lang="ja-JP" altLang="en-US" sz="1100"/>
              <a:t>：ダッシュボードは毎週木曜日に更新</a:t>
            </a:r>
            <a:endParaRPr kumimoji="1" lang="en-US" altLang="ja-JP" sz="1100"/>
          </a:p>
          <a:p>
            <a:r>
              <a:rPr kumimoji="1" lang="en-US" altLang="ja-JP" sz="1100"/>
              <a:t>※2</a:t>
            </a:r>
            <a:r>
              <a:rPr kumimoji="1" lang="ja-JP" altLang="en-US" sz="1100"/>
              <a:t>：目標設定済、コミットメント中　等</a:t>
            </a:r>
            <a:endParaRPr kumimoji="1" lang="en-US" altLang="ja-JP" sz="1100"/>
          </a:p>
          <a:p>
            <a:r>
              <a:rPr lang="en-US" altLang="ja-JP" sz="1100"/>
              <a:t>※3</a:t>
            </a:r>
            <a:r>
              <a:rPr lang="ja-JP" altLang="en-US" sz="1100"/>
              <a:t>：</a:t>
            </a:r>
            <a:r>
              <a:rPr lang="en-US" altLang="ja-JP" sz="1100"/>
              <a:t>1.5℃</a:t>
            </a:r>
            <a:r>
              <a:rPr lang="ja-JP" altLang="en-US" sz="1100"/>
              <a:t>、</a:t>
            </a:r>
            <a:r>
              <a:rPr lang="en-US" altLang="ja-JP" sz="1100"/>
              <a:t>WB2</a:t>
            </a:r>
            <a:r>
              <a:rPr lang="ja-JP" altLang="en-US" sz="1100"/>
              <a:t>　等</a:t>
            </a:r>
            <a:endParaRPr lang="en-US" altLang="ja-JP" sz="1100"/>
          </a:p>
          <a:p>
            <a:r>
              <a:rPr kumimoji="1" lang="en-US" altLang="ja-JP" sz="1100"/>
              <a:t>※4</a:t>
            </a:r>
            <a:r>
              <a:rPr kumimoji="1" lang="ja-JP" altLang="en-US" sz="1100"/>
              <a:t>：企業・金融機関・中小企業</a:t>
            </a:r>
            <a:endParaRPr kumimoji="1" lang="en-US" altLang="ja-JP" sz="1100"/>
          </a:p>
          <a:p>
            <a:r>
              <a:rPr lang="en-US" altLang="ja-JP" sz="1100"/>
              <a:t>※5</a:t>
            </a:r>
            <a:r>
              <a:rPr lang="ja-JP" altLang="en-US" sz="1100"/>
              <a:t>：アジア、ヨーロッパ　等</a:t>
            </a:r>
            <a:endParaRPr kumimoji="1" lang="en-US" sz="1100"/>
          </a:p>
        </p:txBody>
      </p:sp>
      <p:sp>
        <p:nvSpPr>
          <p:cNvPr id="29" name="四角形: 角を丸くする 28">
            <a:extLst>
              <a:ext uri="{FF2B5EF4-FFF2-40B4-BE49-F238E27FC236}">
                <a16:creationId xmlns:a16="http://schemas.microsoft.com/office/drawing/2014/main" id="{4FE9B6A6-1C8E-2306-78D4-DBFD6340E021}"/>
              </a:ext>
            </a:extLst>
          </p:cNvPr>
          <p:cNvSpPr/>
          <p:nvPr/>
        </p:nvSpPr>
        <p:spPr>
          <a:xfrm>
            <a:off x="6154048" y="2332038"/>
            <a:ext cx="1152000" cy="216000"/>
          </a:xfrm>
          <a:prstGeom prst="roundRect">
            <a:avLst>
              <a:gd name="adj" fmla="val 50000"/>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en-US" sz="1600">
              <a:solidFill>
                <a:schemeClr val="tx1"/>
              </a:solidFill>
              <a:latin typeface="Meiryo UI" panose="020B0604030504040204" pitchFamily="50" charset="-128"/>
              <a:ea typeface="Meiryo UI" panose="020B0604030504040204" pitchFamily="50" charset="-128"/>
            </a:endParaRPr>
          </a:p>
        </p:txBody>
      </p:sp>
      <p:pic>
        <p:nvPicPr>
          <p:cNvPr id="31" name="図 30">
            <a:extLst>
              <a:ext uri="{FF2B5EF4-FFF2-40B4-BE49-F238E27FC236}">
                <a16:creationId xmlns:a16="http://schemas.microsoft.com/office/drawing/2014/main" id="{0230FAA1-158A-CB72-4407-0AE011673E2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934534" y="5180429"/>
            <a:ext cx="4948517" cy="1897165"/>
          </a:xfrm>
          <a:prstGeom prst="rect">
            <a:avLst/>
          </a:prstGeom>
          <a:ln w="28575">
            <a:solidFill>
              <a:schemeClr val="accent3"/>
            </a:solidFill>
          </a:ln>
        </p:spPr>
      </p:pic>
      <p:sp>
        <p:nvSpPr>
          <p:cNvPr id="32" name="テキスト ボックス 31">
            <a:extLst>
              <a:ext uri="{FF2B5EF4-FFF2-40B4-BE49-F238E27FC236}">
                <a16:creationId xmlns:a16="http://schemas.microsoft.com/office/drawing/2014/main" id="{E3855BAC-6055-B88E-DE93-D5AD2E271C35}"/>
              </a:ext>
            </a:extLst>
          </p:cNvPr>
          <p:cNvSpPr txBox="1"/>
          <p:nvPr/>
        </p:nvSpPr>
        <p:spPr>
          <a:xfrm>
            <a:off x="416722" y="3626779"/>
            <a:ext cx="6883870" cy="612000"/>
          </a:xfrm>
          <a:prstGeom prst="rect">
            <a:avLst/>
          </a:prstGeom>
          <a:noFill/>
          <a:ln w="28575">
            <a:solidFill>
              <a:schemeClr val="accent3"/>
            </a:solidFill>
          </a:ln>
        </p:spPr>
        <p:txBody>
          <a:bodyPr wrap="square" rtlCol="0">
            <a:spAutoFit/>
          </a:bodyPr>
          <a:lstStyle/>
          <a:p>
            <a:r>
              <a:rPr kumimoji="1" lang="ja-JP" altLang="en-US"/>
              <a:t>　</a:t>
            </a:r>
            <a:endParaRPr kumimoji="1" lang="en-US"/>
          </a:p>
        </p:txBody>
      </p:sp>
      <p:cxnSp>
        <p:nvCxnSpPr>
          <p:cNvPr id="33" name="直線矢印コネクタ 32">
            <a:extLst>
              <a:ext uri="{FF2B5EF4-FFF2-40B4-BE49-F238E27FC236}">
                <a16:creationId xmlns:a16="http://schemas.microsoft.com/office/drawing/2014/main" id="{676299E5-E84A-9BB2-DCB2-133E4DEFE078}"/>
              </a:ext>
            </a:extLst>
          </p:cNvPr>
          <p:cNvCxnSpPr>
            <a:cxnSpLocks/>
          </p:cNvCxnSpPr>
          <p:nvPr/>
        </p:nvCxnSpPr>
        <p:spPr>
          <a:xfrm>
            <a:off x="435772" y="4238779"/>
            <a:ext cx="2479713" cy="2838815"/>
          </a:xfrm>
          <a:prstGeom prst="straightConnector1">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C9525A3D-61A5-BD18-8D3F-B50EA076B024}"/>
              </a:ext>
            </a:extLst>
          </p:cNvPr>
          <p:cNvCxnSpPr>
            <a:cxnSpLocks/>
          </p:cNvCxnSpPr>
          <p:nvPr/>
        </p:nvCxnSpPr>
        <p:spPr>
          <a:xfrm>
            <a:off x="7306048" y="4238779"/>
            <a:ext cx="557954" cy="941650"/>
          </a:xfrm>
          <a:prstGeom prst="straightConnector1">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39" name="吹き出し: 四角形 38">
            <a:extLst>
              <a:ext uri="{FF2B5EF4-FFF2-40B4-BE49-F238E27FC236}">
                <a16:creationId xmlns:a16="http://schemas.microsoft.com/office/drawing/2014/main" id="{AED48F14-A10B-9521-C7DF-B0E37A6D3663}"/>
              </a:ext>
            </a:extLst>
          </p:cNvPr>
          <p:cNvSpPr/>
          <p:nvPr/>
        </p:nvSpPr>
        <p:spPr>
          <a:xfrm>
            <a:off x="7883051" y="2108510"/>
            <a:ext cx="2239327" cy="612648"/>
          </a:xfrm>
          <a:prstGeom prst="wedgeRectCallout">
            <a:avLst>
              <a:gd name="adj1" fmla="val -75515"/>
              <a:gd name="adj2" fmla="val -206"/>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a:solidFill>
                  <a:schemeClr val="bg1"/>
                </a:solidFill>
                <a:latin typeface="Meiryo UI" panose="020B0604030504040204" pitchFamily="50" charset="-128"/>
                <a:ea typeface="Meiryo UI" panose="020B0604030504040204" pitchFamily="50" charset="-128"/>
              </a:rPr>
              <a:t>より詳細なデータを</a:t>
            </a:r>
            <a:endParaRPr kumimoji="1" lang="en-US" altLang="ja-JP" sz="1400">
              <a:solidFill>
                <a:schemeClr val="bg1"/>
              </a:solidFill>
              <a:latin typeface="Meiryo UI" panose="020B0604030504040204" pitchFamily="50" charset="-128"/>
              <a:ea typeface="Meiryo UI" panose="020B0604030504040204" pitchFamily="50" charset="-128"/>
            </a:endParaRPr>
          </a:p>
          <a:p>
            <a:pPr algn="ctr"/>
            <a:r>
              <a:rPr lang="en-US" altLang="ja-JP" sz="1400">
                <a:solidFill>
                  <a:schemeClr val="bg1"/>
                </a:solidFill>
                <a:latin typeface="Meiryo UI" panose="020B0604030504040204" pitchFamily="50" charset="-128"/>
                <a:ea typeface="Meiryo UI" panose="020B0604030504040204" pitchFamily="50" charset="-128"/>
              </a:rPr>
              <a:t>.x</a:t>
            </a:r>
            <a:r>
              <a:rPr kumimoji="1" lang="en-US" altLang="ja-JP" sz="1400">
                <a:solidFill>
                  <a:schemeClr val="bg1"/>
                </a:solidFill>
                <a:latin typeface="Meiryo UI" panose="020B0604030504040204" pitchFamily="50" charset="-128"/>
                <a:ea typeface="Meiryo UI" panose="020B0604030504040204" pitchFamily="50" charset="-128"/>
              </a:rPr>
              <a:t>ls </a:t>
            </a:r>
            <a:r>
              <a:rPr kumimoji="1" lang="ja-JP" altLang="en-US" sz="1400">
                <a:solidFill>
                  <a:schemeClr val="bg1"/>
                </a:solidFill>
                <a:latin typeface="Meiryo UI" panose="020B0604030504040204" pitchFamily="50" charset="-128"/>
                <a:ea typeface="Meiryo UI" panose="020B0604030504040204" pitchFamily="50" charset="-128"/>
              </a:rPr>
              <a:t>形式で取得可能</a:t>
            </a:r>
            <a:endParaRPr kumimoji="1" lang="en-US" sz="1400">
              <a:solidFill>
                <a:schemeClr val="bg1"/>
              </a:solidFill>
              <a:latin typeface="Meiryo UI" panose="020B0604030504040204" pitchFamily="50" charset="-128"/>
              <a:ea typeface="Meiryo UI" panose="020B0604030504040204" pitchFamily="50" charset="-128"/>
            </a:endParaRPr>
          </a:p>
        </p:txBody>
      </p:sp>
      <p:sp>
        <p:nvSpPr>
          <p:cNvPr id="42" name="四角形: 角を丸くする 41">
            <a:extLst>
              <a:ext uri="{FF2B5EF4-FFF2-40B4-BE49-F238E27FC236}">
                <a16:creationId xmlns:a16="http://schemas.microsoft.com/office/drawing/2014/main" id="{45CD8C8A-D364-65AC-F422-CCA6C9E7A31A}"/>
              </a:ext>
            </a:extLst>
          </p:cNvPr>
          <p:cNvSpPr/>
          <p:nvPr/>
        </p:nvSpPr>
        <p:spPr>
          <a:xfrm>
            <a:off x="6366803" y="3817603"/>
            <a:ext cx="876673" cy="216000"/>
          </a:xfrm>
          <a:prstGeom prst="roundRect">
            <a:avLst>
              <a:gd name="adj" fmla="val 50000"/>
            </a:avLst>
          </a:prstGeom>
          <a:solidFill>
            <a:schemeClr val="accent3">
              <a:alpha val="20000"/>
            </a:schemeClr>
          </a:solidFill>
          <a:ln w="28575">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en-US" sz="1600">
              <a:solidFill>
                <a:schemeClr val="tx1"/>
              </a:solidFill>
              <a:latin typeface="Meiryo UI" panose="020B0604030504040204" pitchFamily="50" charset="-128"/>
              <a:ea typeface="Meiryo UI" panose="020B0604030504040204" pitchFamily="50" charset="-128"/>
            </a:endParaRPr>
          </a:p>
        </p:txBody>
      </p:sp>
      <p:sp>
        <p:nvSpPr>
          <p:cNvPr id="43" name="吹き出し: 四角形 42">
            <a:extLst>
              <a:ext uri="{FF2B5EF4-FFF2-40B4-BE49-F238E27FC236}">
                <a16:creationId xmlns:a16="http://schemas.microsoft.com/office/drawing/2014/main" id="{CDD841DE-0C54-7895-6D61-790C0EA87BB6}"/>
              </a:ext>
            </a:extLst>
          </p:cNvPr>
          <p:cNvSpPr/>
          <p:nvPr/>
        </p:nvSpPr>
        <p:spPr>
          <a:xfrm>
            <a:off x="7585025" y="4353760"/>
            <a:ext cx="2239327" cy="612648"/>
          </a:xfrm>
          <a:prstGeom prst="wedgeRectCallout">
            <a:avLst>
              <a:gd name="adj1" fmla="val -66051"/>
              <a:gd name="adj2" fmla="val -104891"/>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400">
                <a:solidFill>
                  <a:schemeClr val="bg1"/>
                </a:solidFill>
                <a:latin typeface="Meiryo UI" panose="020B0604030504040204" pitchFamily="50" charset="-128"/>
                <a:ea typeface="Meiryo UI" panose="020B0604030504040204" pitchFamily="50" charset="-128"/>
              </a:rPr>
              <a:t>クリックすると各企業の</a:t>
            </a:r>
            <a:endParaRPr lang="en-US" altLang="ja-JP" sz="1400">
              <a:solidFill>
                <a:schemeClr val="bg1"/>
              </a:solidFill>
              <a:latin typeface="Meiryo UI" panose="020B0604030504040204" pitchFamily="50" charset="-128"/>
              <a:ea typeface="Meiryo UI" panose="020B0604030504040204" pitchFamily="50" charset="-128"/>
            </a:endParaRPr>
          </a:p>
          <a:p>
            <a:pPr algn="ctr"/>
            <a:r>
              <a:rPr lang="ja-JP" altLang="en-US" sz="1400">
                <a:solidFill>
                  <a:schemeClr val="bg1"/>
                </a:solidFill>
                <a:latin typeface="Meiryo UI" panose="020B0604030504040204" pitchFamily="50" charset="-128"/>
                <a:ea typeface="Meiryo UI" panose="020B0604030504040204" pitchFamily="50" charset="-128"/>
              </a:rPr>
              <a:t>目標の詳細について確認可能</a:t>
            </a:r>
            <a:endParaRPr kumimoji="1" lang="en-US" sz="1400">
              <a:solidFill>
                <a:schemeClr val="bg1"/>
              </a:solidFill>
              <a:latin typeface="Meiryo UI" panose="020B0604030504040204" pitchFamily="50" charset="-128"/>
              <a:ea typeface="Meiryo UI" panose="020B0604030504040204" pitchFamily="50" charset="-128"/>
            </a:endParaRPr>
          </a:p>
        </p:txBody>
      </p:sp>
      <p:sp>
        <p:nvSpPr>
          <p:cNvPr id="51" name="テキスト ボックス 50">
            <a:extLst>
              <a:ext uri="{FF2B5EF4-FFF2-40B4-BE49-F238E27FC236}">
                <a16:creationId xmlns:a16="http://schemas.microsoft.com/office/drawing/2014/main" id="{61BFF715-9661-B05D-D4C4-D6B65101F91E}"/>
              </a:ext>
            </a:extLst>
          </p:cNvPr>
          <p:cNvSpPr txBox="1"/>
          <p:nvPr/>
        </p:nvSpPr>
        <p:spPr>
          <a:xfrm>
            <a:off x="416722" y="2530917"/>
            <a:ext cx="5479253" cy="432000"/>
          </a:xfrm>
          <a:prstGeom prst="rect">
            <a:avLst/>
          </a:prstGeom>
          <a:noFill/>
          <a:ln w="28575">
            <a:solidFill>
              <a:schemeClr val="accent3"/>
            </a:solidFill>
          </a:ln>
        </p:spPr>
        <p:txBody>
          <a:bodyPr wrap="square" rtlCol="0">
            <a:spAutoFit/>
          </a:bodyPr>
          <a:lstStyle/>
          <a:p>
            <a:r>
              <a:rPr kumimoji="1" lang="ja-JP" altLang="en-US">
                <a:solidFill>
                  <a:schemeClr val="accent3">
                    <a:lumMod val="75000"/>
                  </a:schemeClr>
                </a:solidFill>
              </a:rPr>
              <a:t>　</a:t>
            </a:r>
            <a:endParaRPr kumimoji="1" lang="en-US">
              <a:solidFill>
                <a:schemeClr val="accent3">
                  <a:lumMod val="75000"/>
                </a:schemeClr>
              </a:solidFill>
            </a:endParaRPr>
          </a:p>
        </p:txBody>
      </p:sp>
      <p:sp>
        <p:nvSpPr>
          <p:cNvPr id="52" name="吹き出し: 四角形 51">
            <a:extLst>
              <a:ext uri="{FF2B5EF4-FFF2-40B4-BE49-F238E27FC236}">
                <a16:creationId xmlns:a16="http://schemas.microsoft.com/office/drawing/2014/main" id="{288EFDAB-8033-843B-5A9E-14A8049A8E6A}"/>
              </a:ext>
            </a:extLst>
          </p:cNvPr>
          <p:cNvSpPr/>
          <p:nvPr/>
        </p:nvSpPr>
        <p:spPr>
          <a:xfrm>
            <a:off x="6199977" y="2935179"/>
            <a:ext cx="2239327" cy="612648"/>
          </a:xfrm>
          <a:prstGeom prst="wedgeRectCallout">
            <a:avLst>
              <a:gd name="adj1" fmla="val -66866"/>
              <a:gd name="adj2" fmla="val -57731"/>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400">
                <a:solidFill>
                  <a:schemeClr val="bg1"/>
                </a:solidFill>
                <a:latin typeface="Meiryo UI" panose="020B0604030504040204" pitchFamily="50" charset="-128"/>
                <a:ea typeface="Meiryo UI" panose="020B0604030504040204" pitchFamily="50" charset="-128"/>
              </a:rPr>
              <a:t>各種フィルタリングが可能</a:t>
            </a:r>
            <a:endParaRPr kumimoji="1" lang="en-US" sz="1400">
              <a:solidFill>
                <a:schemeClr val="bg1"/>
              </a:solidFill>
              <a:latin typeface="Meiryo UI" panose="020B0604030504040204" pitchFamily="50" charset="-128"/>
              <a:ea typeface="Meiryo UI" panose="020B0604030504040204" pitchFamily="50" charset="-128"/>
            </a:endParaRPr>
          </a:p>
        </p:txBody>
      </p:sp>
      <p:sp>
        <p:nvSpPr>
          <p:cNvPr id="55" name="テキスト ボックス 54">
            <a:extLst>
              <a:ext uri="{FF2B5EF4-FFF2-40B4-BE49-F238E27FC236}">
                <a16:creationId xmlns:a16="http://schemas.microsoft.com/office/drawing/2014/main" id="{B1F7D189-D90B-1774-6266-590264075011}"/>
              </a:ext>
            </a:extLst>
          </p:cNvPr>
          <p:cNvSpPr txBox="1">
            <a:spLocks noChangeArrowheads="1"/>
          </p:cNvSpPr>
          <p:nvPr/>
        </p:nvSpPr>
        <p:spPr bwMode="auto">
          <a:xfrm>
            <a:off x="161924" y="7269263"/>
            <a:ext cx="95367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1000" dirty="0">
                <a:solidFill>
                  <a:srgbClr val="000000"/>
                </a:solidFill>
                <a:latin typeface="Meiryo UI" pitchFamily="50" charset="-128"/>
                <a:ea typeface="Meiryo UI" pitchFamily="50" charset="-128"/>
                <a:cs typeface="Meiryo UI" pitchFamily="50" charset="-128"/>
              </a:rPr>
              <a:t>[</a:t>
            </a:r>
            <a:r>
              <a:rPr lang="ja-JP" altLang="en-US" sz="1000" dirty="0">
                <a:solidFill>
                  <a:srgbClr val="000000"/>
                </a:solidFill>
                <a:latin typeface="Meiryo UI" pitchFamily="50" charset="-128"/>
                <a:ea typeface="Meiryo UI" pitchFamily="50" charset="-128"/>
                <a:cs typeface="Meiryo UI" pitchFamily="50" charset="-128"/>
              </a:rPr>
              <a:t>出所</a:t>
            </a:r>
            <a:r>
              <a:rPr lang="en-US" altLang="ja-JP" sz="1000" dirty="0">
                <a:solidFill>
                  <a:srgbClr val="000000"/>
                </a:solidFill>
                <a:latin typeface="Meiryo UI" pitchFamily="50" charset="-128"/>
                <a:ea typeface="Meiryo UI" pitchFamily="50" charset="-128"/>
                <a:cs typeface="Meiryo UI" pitchFamily="50" charset="-128"/>
              </a:rPr>
              <a:t>]</a:t>
            </a:r>
            <a:r>
              <a:rPr lang="ja-JP" altLang="en-US" sz="1000" dirty="0">
                <a:solidFill>
                  <a:srgbClr val="000000"/>
                </a:solidFill>
                <a:latin typeface="Meiryo UI" pitchFamily="50" charset="-128"/>
                <a:ea typeface="Meiryo UI" pitchFamily="50" charset="-128"/>
                <a:cs typeface="Meiryo UI" pitchFamily="50" charset="-128"/>
              </a:rPr>
              <a:t> </a:t>
            </a:r>
            <a:r>
              <a:rPr lang="en-US" altLang="ja-JP" sz="1000" dirty="0">
                <a:solidFill>
                  <a:srgbClr val="000000"/>
                </a:solidFill>
                <a:latin typeface="Meiryo UI" pitchFamily="50" charset="-128"/>
                <a:ea typeface="Meiryo UI" pitchFamily="50" charset="-128"/>
                <a:cs typeface="Meiryo UI" pitchFamily="50" charset="-128"/>
              </a:rPr>
              <a:t>SBTi</a:t>
            </a:r>
            <a:r>
              <a:rPr lang="ja-JP" altLang="en-US" sz="1000" dirty="0">
                <a:solidFill>
                  <a:srgbClr val="000000"/>
                </a:solidFill>
                <a:latin typeface="Meiryo UI" pitchFamily="50" charset="-128"/>
                <a:ea typeface="Meiryo UI" pitchFamily="50" charset="-128"/>
                <a:cs typeface="Meiryo UI" pitchFamily="50" charset="-128"/>
              </a:rPr>
              <a:t>ウェブサイトのダッシュボード（</a:t>
            </a:r>
            <a:r>
              <a:rPr lang="en-US" altLang="ja-JP" sz="1000" dirty="0">
                <a:solidFill>
                  <a:srgbClr val="000000"/>
                </a:solidFill>
                <a:latin typeface="Meiryo UI" pitchFamily="50" charset="-128"/>
                <a:ea typeface="Meiryo UI" pitchFamily="50" charset="-128"/>
                <a:cs typeface="Meiryo UI" pitchFamily="50" charset="-128"/>
              </a:rPr>
              <a:t>https://sciencebasedtargets.org/target-dashboard</a:t>
            </a:r>
            <a:r>
              <a:rPr lang="ja-JP" altLang="en-US" sz="1000" dirty="0">
                <a:solidFill>
                  <a:srgbClr val="000000"/>
                </a:solidFill>
                <a:latin typeface="Meiryo UI" pitchFamily="50" charset="-128"/>
                <a:ea typeface="Meiryo UI" pitchFamily="50" charset="-128"/>
                <a:cs typeface="Meiryo UI" pitchFamily="50" charset="-128"/>
              </a:rPr>
              <a:t>）より作成</a:t>
            </a:r>
          </a:p>
        </p:txBody>
      </p:sp>
      <p:sp>
        <p:nvSpPr>
          <p:cNvPr id="56" name="テキスト ボックス 55">
            <a:hlinkClick r:id="rId5"/>
            <a:extLst>
              <a:ext uri="{FF2B5EF4-FFF2-40B4-BE49-F238E27FC236}">
                <a16:creationId xmlns:a16="http://schemas.microsoft.com/office/drawing/2014/main" id="{F940F86A-FEBA-832D-1F36-766A6098A2D0}"/>
              </a:ext>
            </a:extLst>
          </p:cNvPr>
          <p:cNvSpPr txBox="1">
            <a:spLocks noChangeArrowheads="1"/>
          </p:cNvSpPr>
          <p:nvPr/>
        </p:nvSpPr>
        <p:spPr bwMode="auto">
          <a:xfrm>
            <a:off x="161925" y="1888996"/>
            <a:ext cx="953675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1600" b="1">
                <a:solidFill>
                  <a:srgbClr val="000000"/>
                </a:solidFill>
                <a:latin typeface="Meiryo UI" pitchFamily="50" charset="-128"/>
                <a:ea typeface="Meiryo UI" pitchFamily="50" charset="-128"/>
                <a:cs typeface="Meiryo UI" pitchFamily="50" charset="-128"/>
                <a:hlinkClick r:id="rId5"/>
              </a:rPr>
              <a:t>SBTi</a:t>
            </a:r>
            <a:r>
              <a:rPr lang="ja-JP" altLang="en-US" sz="1600" b="1">
                <a:solidFill>
                  <a:srgbClr val="000000"/>
                </a:solidFill>
                <a:latin typeface="Meiryo UI" pitchFamily="50" charset="-128"/>
                <a:ea typeface="Meiryo UI" pitchFamily="50" charset="-128"/>
                <a:cs typeface="Meiryo UI" pitchFamily="50" charset="-128"/>
                <a:hlinkClick r:id="rId5"/>
              </a:rPr>
              <a:t>ダッシュボード</a:t>
            </a:r>
            <a:endParaRPr lang="ja-JP" altLang="en-US" sz="1600" b="1">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4590164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5F819A-2602-0D95-0631-F12075F1D214}"/>
              </a:ext>
            </a:extLst>
          </p:cNvPr>
          <p:cNvSpPr>
            <a:spLocks noGrp="1"/>
          </p:cNvSpPr>
          <p:nvPr>
            <p:ph type="title"/>
          </p:nvPr>
        </p:nvSpPr>
        <p:spPr/>
        <p:txBody>
          <a:bodyPr/>
          <a:lstStyle/>
          <a:p>
            <a:r>
              <a:rPr lang="en-US" altLang="ja-JP"/>
              <a:t>SBT</a:t>
            </a:r>
            <a:r>
              <a:rPr lang="ja-JP" altLang="en-US"/>
              <a:t>認定取得済み日本企業の取組</a:t>
            </a:r>
            <a:endParaRPr kumimoji="1" lang="en-US"/>
          </a:p>
        </p:txBody>
      </p:sp>
      <p:sp>
        <p:nvSpPr>
          <p:cNvPr id="10" name="コンテンツ プレースホルダー 9">
            <a:extLst>
              <a:ext uri="{FF2B5EF4-FFF2-40B4-BE49-F238E27FC236}">
                <a16:creationId xmlns:a16="http://schemas.microsoft.com/office/drawing/2014/main" id="{49A8F8F6-35B8-3F3E-4992-BDF5EE85DF03}"/>
              </a:ext>
            </a:extLst>
          </p:cNvPr>
          <p:cNvSpPr>
            <a:spLocks noGrp="1"/>
          </p:cNvSpPr>
          <p:nvPr>
            <p:ph sz="quarter" idx="12"/>
          </p:nvPr>
        </p:nvSpPr>
        <p:spPr>
          <a:xfrm>
            <a:off x="161925" y="1110920"/>
            <a:ext cx="10367963" cy="881162"/>
          </a:xfrm>
        </p:spPr>
        <p:txBody>
          <a:bodyPr/>
          <a:lstStyle/>
          <a:p>
            <a:r>
              <a:rPr lang="en-US" altLang="ja-JP"/>
              <a:t>2019</a:t>
            </a:r>
            <a:r>
              <a:rPr lang="ja-JP" altLang="en-US"/>
              <a:t>年以降に基準年を設定する企業が多く、ほとんどの企業が基準年から</a:t>
            </a:r>
            <a:r>
              <a:rPr lang="en-US" altLang="ja-JP"/>
              <a:t>7</a:t>
            </a:r>
            <a:r>
              <a:rPr lang="ja-JP" altLang="en-US"/>
              <a:t>から</a:t>
            </a:r>
            <a:r>
              <a:rPr lang="en-US" altLang="ja-JP"/>
              <a:t>13</a:t>
            </a:r>
            <a:r>
              <a:rPr lang="ja-JP" altLang="en-US"/>
              <a:t>年先を目標年として設定している。</a:t>
            </a:r>
            <a:endParaRPr lang="en-US" altLang="ja-JP"/>
          </a:p>
        </p:txBody>
      </p:sp>
      <p:sp>
        <p:nvSpPr>
          <p:cNvPr id="48" name="テキスト ボックス 47">
            <a:extLst>
              <a:ext uri="{FF2B5EF4-FFF2-40B4-BE49-F238E27FC236}">
                <a16:creationId xmlns:a16="http://schemas.microsoft.com/office/drawing/2014/main" id="{B8137B7F-B4D8-7825-A11F-8732BBD6E608}"/>
              </a:ext>
            </a:extLst>
          </p:cNvPr>
          <p:cNvSpPr txBox="1"/>
          <p:nvPr/>
        </p:nvSpPr>
        <p:spPr>
          <a:xfrm>
            <a:off x="296855" y="5547373"/>
            <a:ext cx="6350000" cy="1754326"/>
          </a:xfrm>
          <a:prstGeom prst="rect">
            <a:avLst/>
          </a:prstGeom>
          <a:noFill/>
        </p:spPr>
        <p:txBody>
          <a:bodyPr wrap="square" rtlCol="0">
            <a:spAutoFit/>
          </a:bodyPr>
          <a:lstStyle/>
          <a:p>
            <a:pPr algn="ctr">
              <a:buClr>
                <a:schemeClr val="tx1"/>
              </a:buClr>
            </a:pPr>
            <a:r>
              <a:rPr lang="ja-JP" altLang="en-US" sz="1200" b="1"/>
              <a:t>＜基準年＞</a:t>
            </a:r>
            <a:endParaRPr lang="en-US" altLang="ja-JP" sz="1200" b="1"/>
          </a:p>
          <a:p>
            <a:pPr marL="285750" indent="-285750">
              <a:buClr>
                <a:schemeClr val="tx1"/>
              </a:buClr>
              <a:buFont typeface="Wingdings" panose="05000000000000000000" pitchFamily="2" charset="2"/>
              <a:buChar char="ü"/>
            </a:pPr>
            <a:r>
              <a:rPr lang="en-US" altLang="ja-JP" sz="1200">
                <a:solidFill>
                  <a:srgbClr val="FF0000"/>
                </a:solidFill>
              </a:rPr>
              <a:t>2019</a:t>
            </a:r>
            <a:r>
              <a:rPr lang="ja-JP" altLang="en-US" sz="1200">
                <a:solidFill>
                  <a:srgbClr val="FF0000"/>
                </a:solidFill>
              </a:rPr>
              <a:t>年以降の比較的新しい年度近年を基準年として設定する企業が多い</a:t>
            </a:r>
            <a:endParaRPr lang="en-US" altLang="ja-JP" sz="1200">
              <a:solidFill>
                <a:srgbClr val="FF0000"/>
              </a:solidFill>
            </a:endParaRPr>
          </a:p>
          <a:p>
            <a:pPr marL="742950" lvl="1" indent="-285750">
              <a:buFont typeface="Wingdings" panose="05000000000000000000" pitchFamily="2" charset="2"/>
              <a:buChar char="Ø"/>
            </a:pPr>
            <a:r>
              <a:rPr lang="ja-JP" altLang="en-US" sz="1200"/>
              <a:t>基準年の要件には「</a:t>
            </a:r>
            <a:r>
              <a:rPr lang="en-US" altLang="ja-JP" sz="1200"/>
              <a:t>Scope1-3</a:t>
            </a:r>
            <a:r>
              <a:rPr lang="ja-JP" altLang="en-US" sz="1200"/>
              <a:t>の排出データが正確かつ検証可能であること」と</a:t>
            </a:r>
            <a:br>
              <a:rPr lang="en-US" altLang="ja-JP" sz="1200"/>
            </a:br>
            <a:r>
              <a:rPr lang="ja-JP" altLang="en-US" sz="1200"/>
              <a:t>「基準年の排出量が企業の典型的な</a:t>
            </a:r>
            <a:r>
              <a:rPr lang="en-US" altLang="ja-JP" sz="1200"/>
              <a:t>GHG</a:t>
            </a:r>
            <a:r>
              <a:rPr lang="ja-JP" altLang="en-US" sz="1200"/>
              <a:t>プロファイルを代表するものであること」が含まれる</a:t>
            </a:r>
            <a:endParaRPr lang="en-US" altLang="ja-JP" sz="1200"/>
          </a:p>
          <a:p>
            <a:pPr marL="285750" indent="-285750">
              <a:buFont typeface="Wingdings" panose="05000000000000000000" pitchFamily="2" charset="2"/>
              <a:buChar char="ü"/>
            </a:pPr>
            <a:r>
              <a:rPr lang="ja-JP" altLang="en-US" sz="1200"/>
              <a:t>基準年として認められるのは</a:t>
            </a:r>
            <a:r>
              <a:rPr lang="en-US" altLang="ja-JP" sz="1200">
                <a:solidFill>
                  <a:srgbClr val="FF0000"/>
                </a:solidFill>
              </a:rPr>
              <a:t>2015</a:t>
            </a:r>
            <a:r>
              <a:rPr lang="ja-JP" altLang="en-US" sz="1200">
                <a:solidFill>
                  <a:srgbClr val="FF0000"/>
                </a:solidFill>
              </a:rPr>
              <a:t>年以降</a:t>
            </a:r>
            <a:r>
              <a:rPr lang="ja-JP" altLang="en-US" sz="1200"/>
              <a:t>である</a:t>
            </a:r>
            <a:endParaRPr lang="en-US" altLang="ja-JP" sz="1200"/>
          </a:p>
          <a:p>
            <a:pPr algn="ctr">
              <a:buClr>
                <a:schemeClr val="tx1"/>
              </a:buClr>
            </a:pPr>
            <a:endParaRPr lang="en-US" altLang="ja-JP" sz="1200"/>
          </a:p>
          <a:p>
            <a:pPr algn="ctr">
              <a:buClr>
                <a:schemeClr val="tx1"/>
              </a:buClr>
            </a:pPr>
            <a:r>
              <a:rPr lang="ja-JP" altLang="en-US" sz="1200" b="1"/>
              <a:t>＜目標年＞</a:t>
            </a:r>
            <a:endParaRPr lang="en-US" altLang="ja-JP" sz="1200" b="1"/>
          </a:p>
          <a:p>
            <a:pPr marL="285750" indent="-285750">
              <a:buClr>
                <a:schemeClr val="tx1"/>
              </a:buClr>
              <a:buFont typeface="Wingdings" panose="05000000000000000000" pitchFamily="2" charset="2"/>
              <a:buChar char="ü"/>
            </a:pPr>
            <a:r>
              <a:rPr lang="en-US" altLang="ja-JP" sz="1200">
                <a:solidFill>
                  <a:srgbClr val="FF0000"/>
                </a:solidFill>
              </a:rPr>
              <a:t>8</a:t>
            </a:r>
            <a:r>
              <a:rPr lang="ja-JP" altLang="en-US" sz="1200">
                <a:solidFill>
                  <a:srgbClr val="FF0000"/>
                </a:solidFill>
              </a:rPr>
              <a:t>割以上の企業が短期目標の目標年に</a:t>
            </a:r>
            <a:r>
              <a:rPr lang="en-US" altLang="ja-JP" sz="1200">
                <a:solidFill>
                  <a:srgbClr val="FF0000"/>
                </a:solidFill>
              </a:rPr>
              <a:t>2030</a:t>
            </a:r>
            <a:r>
              <a:rPr lang="ja-JP" altLang="en-US" sz="1200">
                <a:solidFill>
                  <a:srgbClr val="FF0000"/>
                </a:solidFill>
              </a:rPr>
              <a:t>年を設定している</a:t>
            </a:r>
            <a:endParaRPr lang="en-US" altLang="ja-JP" sz="1200">
              <a:solidFill>
                <a:srgbClr val="FF0000"/>
              </a:solidFill>
            </a:endParaRPr>
          </a:p>
          <a:p>
            <a:pPr marL="285750" indent="-285750">
              <a:buClr>
                <a:schemeClr val="tx1"/>
              </a:buClr>
              <a:buFont typeface="Wingdings" panose="05000000000000000000" pitchFamily="2" charset="2"/>
              <a:buChar char="ü"/>
            </a:pPr>
            <a:r>
              <a:rPr lang="ja-JP" altLang="en-US" sz="1200"/>
              <a:t>短期目標の目標年として認められるのは</a:t>
            </a:r>
            <a:r>
              <a:rPr lang="ja-JP" altLang="en-US" sz="1200">
                <a:solidFill>
                  <a:srgbClr val="FF0000"/>
                </a:solidFill>
              </a:rPr>
              <a:t>申請時から</a:t>
            </a:r>
            <a:r>
              <a:rPr lang="en-US" altLang="ja-JP" sz="1200">
                <a:solidFill>
                  <a:srgbClr val="FF0000"/>
                </a:solidFill>
              </a:rPr>
              <a:t>5</a:t>
            </a:r>
            <a:r>
              <a:rPr lang="ja-JP" altLang="en-US" sz="1200">
                <a:solidFill>
                  <a:srgbClr val="FF0000"/>
                </a:solidFill>
              </a:rPr>
              <a:t>～</a:t>
            </a:r>
            <a:r>
              <a:rPr lang="en-US" altLang="ja-JP" sz="1200">
                <a:solidFill>
                  <a:srgbClr val="FF0000"/>
                </a:solidFill>
              </a:rPr>
              <a:t>10</a:t>
            </a:r>
            <a:r>
              <a:rPr lang="ja-JP" altLang="en-US" sz="1200">
                <a:solidFill>
                  <a:srgbClr val="FF0000"/>
                </a:solidFill>
              </a:rPr>
              <a:t>年</a:t>
            </a:r>
            <a:r>
              <a:rPr lang="ja-JP" altLang="en-US" sz="1200"/>
              <a:t>の期間である</a:t>
            </a:r>
            <a:endParaRPr lang="en-US" altLang="ja-JP" sz="1200"/>
          </a:p>
        </p:txBody>
      </p:sp>
      <p:sp>
        <p:nvSpPr>
          <p:cNvPr id="52" name="テキスト ボックス 51">
            <a:extLst>
              <a:ext uri="{FF2B5EF4-FFF2-40B4-BE49-F238E27FC236}">
                <a16:creationId xmlns:a16="http://schemas.microsoft.com/office/drawing/2014/main" id="{DA25F97F-A6E4-6999-7299-6F9E900EC8E7}"/>
              </a:ext>
            </a:extLst>
          </p:cNvPr>
          <p:cNvSpPr txBox="1">
            <a:spLocks noChangeArrowheads="1"/>
          </p:cNvSpPr>
          <p:nvPr/>
        </p:nvSpPr>
        <p:spPr bwMode="auto">
          <a:xfrm>
            <a:off x="577528" y="732884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n-ea"/>
                <a:ea typeface="+mn-ea"/>
                <a:cs typeface="Meiryo UI" pitchFamily="50" charset="-128"/>
              </a:rPr>
              <a:t>[</a:t>
            </a:r>
            <a:r>
              <a:rPr lang="ja-JP" altLang="en-US" sz="900" dirty="0">
                <a:solidFill>
                  <a:srgbClr val="000000"/>
                </a:solidFill>
                <a:latin typeface="+mn-ea"/>
                <a:ea typeface="+mn-ea"/>
                <a:cs typeface="Meiryo UI" pitchFamily="50" charset="-128"/>
              </a:rPr>
              <a:t>出所</a:t>
            </a:r>
            <a:r>
              <a:rPr lang="en-US" altLang="ja-JP" sz="900" dirty="0">
                <a:solidFill>
                  <a:srgbClr val="000000"/>
                </a:solidFill>
                <a:latin typeface="+mn-ea"/>
                <a:ea typeface="+mn-ea"/>
                <a:cs typeface="Meiryo UI" pitchFamily="50" charset="-128"/>
              </a:rPr>
              <a:t>]</a:t>
            </a:r>
            <a:r>
              <a:rPr lang="ja-JP" altLang="en-US" sz="900" dirty="0">
                <a:solidFill>
                  <a:srgbClr val="000000"/>
                </a:solidFill>
                <a:latin typeface="+mn-ea"/>
                <a:ea typeface="+mn-ea"/>
                <a:cs typeface="Meiryo UI" pitchFamily="50" charset="-128"/>
              </a:rPr>
              <a:t> </a:t>
            </a:r>
            <a:r>
              <a:rPr lang="en-US" altLang="ja-JP" sz="900" dirty="0">
                <a:solidFill>
                  <a:srgbClr val="000000"/>
                </a:solidFill>
                <a:latin typeface="+mn-ea"/>
                <a:ea typeface="+mn-ea"/>
                <a:cs typeface="Meiryo UI" pitchFamily="50" charset="-128"/>
              </a:rPr>
              <a:t>SBTi</a:t>
            </a:r>
            <a:r>
              <a:rPr lang="ja-JP" altLang="en-US" sz="900" dirty="0">
                <a:solidFill>
                  <a:srgbClr val="000000"/>
                </a:solidFill>
                <a:latin typeface="+mn-ea"/>
                <a:ea typeface="+mn-ea"/>
                <a:cs typeface="Meiryo UI" pitchFamily="50" charset="-128"/>
              </a:rPr>
              <a:t>ウェブサイトのダッシュボード（</a:t>
            </a:r>
            <a:r>
              <a:rPr lang="en-US" altLang="ja-JP" sz="900" dirty="0">
                <a:solidFill>
                  <a:srgbClr val="000000"/>
                </a:solidFill>
                <a:latin typeface="+mn-ea"/>
                <a:ea typeface="+mn-ea"/>
                <a:cs typeface="Meiryo UI" pitchFamily="50" charset="-128"/>
              </a:rPr>
              <a:t>https://sciencebasedtargets.org/target-dashboard</a:t>
            </a:r>
            <a:r>
              <a:rPr lang="ja-JP" altLang="en-US" sz="900" dirty="0">
                <a:solidFill>
                  <a:srgbClr val="000000"/>
                </a:solidFill>
                <a:latin typeface="+mn-ea"/>
                <a:ea typeface="+mn-ea"/>
                <a:cs typeface="Meiryo UI" pitchFamily="50" charset="-128"/>
              </a:rPr>
              <a:t>）より作成</a:t>
            </a:r>
            <a:endParaRPr lang="en-US" altLang="ja-JP" sz="900" dirty="0">
              <a:solidFill>
                <a:srgbClr val="000000"/>
              </a:solidFill>
              <a:latin typeface="+mn-ea"/>
              <a:ea typeface="+mn-ea"/>
              <a:cs typeface="Meiryo UI" pitchFamily="50" charset="-128"/>
            </a:endParaRPr>
          </a:p>
        </p:txBody>
      </p:sp>
      <p:sp>
        <p:nvSpPr>
          <p:cNvPr id="12" name="テキスト ボックス 11">
            <a:extLst>
              <a:ext uri="{FF2B5EF4-FFF2-40B4-BE49-F238E27FC236}">
                <a16:creationId xmlns:a16="http://schemas.microsoft.com/office/drawing/2014/main" id="{0B71687E-5963-6C68-8789-CD5274FF8227}"/>
              </a:ext>
            </a:extLst>
          </p:cNvPr>
          <p:cNvSpPr txBox="1"/>
          <p:nvPr/>
        </p:nvSpPr>
        <p:spPr>
          <a:xfrm>
            <a:off x="7035838" y="5544660"/>
            <a:ext cx="3281680" cy="1569660"/>
          </a:xfrm>
          <a:prstGeom prst="rect">
            <a:avLst/>
          </a:prstGeom>
          <a:noFill/>
        </p:spPr>
        <p:txBody>
          <a:bodyPr wrap="square" rtlCol="0">
            <a:spAutoFit/>
          </a:bodyPr>
          <a:lstStyle/>
          <a:p>
            <a:pPr algn="ctr">
              <a:buClr>
                <a:schemeClr val="tx1"/>
              </a:buClr>
            </a:pPr>
            <a:r>
              <a:rPr lang="ja-JP" altLang="en-US" sz="1200" b="1"/>
              <a:t>＜基準年から目標年までの年数＞</a:t>
            </a:r>
            <a:endParaRPr lang="en-US" altLang="ja-JP" sz="1200" b="1"/>
          </a:p>
          <a:p>
            <a:pPr marL="171450" indent="-171450">
              <a:buClr>
                <a:schemeClr val="tx1"/>
              </a:buClr>
              <a:buFont typeface="Wingdings" panose="05000000000000000000" pitchFamily="2" charset="2"/>
              <a:buChar char="ü"/>
            </a:pPr>
            <a:r>
              <a:rPr lang="en-US" altLang="ja-JP" sz="1200"/>
              <a:t>9</a:t>
            </a:r>
            <a:r>
              <a:rPr lang="ja-JP" altLang="en-US" sz="1200"/>
              <a:t>割の企業が、目標年を基準年から</a:t>
            </a:r>
            <a:r>
              <a:rPr lang="en-US" altLang="ja-JP" sz="1200">
                <a:solidFill>
                  <a:srgbClr val="FF0000"/>
                </a:solidFill>
              </a:rPr>
              <a:t>7</a:t>
            </a:r>
            <a:r>
              <a:rPr lang="ja-JP" altLang="en-US" sz="1200">
                <a:solidFill>
                  <a:srgbClr val="FF0000"/>
                </a:solidFill>
              </a:rPr>
              <a:t>～</a:t>
            </a:r>
            <a:r>
              <a:rPr lang="en-US" altLang="ja-JP" sz="1200">
                <a:solidFill>
                  <a:srgbClr val="FF0000"/>
                </a:solidFill>
              </a:rPr>
              <a:t>13</a:t>
            </a:r>
            <a:r>
              <a:rPr lang="ja-JP" altLang="en-US" sz="1200">
                <a:solidFill>
                  <a:srgbClr val="FF0000"/>
                </a:solidFill>
              </a:rPr>
              <a:t>年先を目標年として</a:t>
            </a:r>
            <a:r>
              <a:rPr lang="ja-JP" altLang="en-US" sz="1200"/>
              <a:t>設定している</a:t>
            </a:r>
            <a:br>
              <a:rPr lang="en-US" altLang="ja-JP" sz="1200"/>
            </a:br>
            <a:endParaRPr lang="en-US" altLang="ja-JP" sz="1200"/>
          </a:p>
          <a:p>
            <a:pPr marL="171450" indent="-171450">
              <a:buClr>
                <a:schemeClr val="tx1"/>
              </a:buClr>
              <a:buFont typeface="Meiryo UI" panose="020B0604030504040204" pitchFamily="50" charset="-128"/>
              <a:buChar char="※"/>
            </a:pPr>
            <a:r>
              <a:rPr lang="ja-JP" altLang="en-US" sz="1200"/>
              <a:t>企業は報告期間において、暦年と会計年度のいずれかを選択することができる。短期目標の場合、日本企業の</a:t>
            </a:r>
            <a:r>
              <a:rPr lang="en-US" altLang="ja-JP" sz="1200"/>
              <a:t>8</a:t>
            </a:r>
            <a:r>
              <a:rPr lang="ja-JP" altLang="en-US" sz="1200"/>
              <a:t>割弱の企業が会計年度を選択している。</a:t>
            </a:r>
          </a:p>
        </p:txBody>
      </p:sp>
      <p:sp>
        <p:nvSpPr>
          <p:cNvPr id="13" name="二等辺三角形 12">
            <a:extLst>
              <a:ext uri="{FF2B5EF4-FFF2-40B4-BE49-F238E27FC236}">
                <a16:creationId xmlns:a16="http://schemas.microsoft.com/office/drawing/2014/main" id="{EE519DCB-2E58-C5F3-FDB2-0433CAAFDF7D}"/>
              </a:ext>
            </a:extLst>
          </p:cNvPr>
          <p:cNvSpPr/>
          <p:nvPr/>
        </p:nvSpPr>
        <p:spPr>
          <a:xfrm rot="10800000">
            <a:off x="7677941" y="5253530"/>
            <a:ext cx="1955800" cy="26670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en-US" sz="1600">
              <a:solidFill>
                <a:schemeClr val="tx1"/>
              </a:solidFill>
              <a:latin typeface="Meiryo UI" panose="020B0604030504040204" pitchFamily="50" charset="-128"/>
              <a:ea typeface="Meiryo UI" panose="020B0604030504040204" pitchFamily="50" charset="-128"/>
            </a:endParaRPr>
          </a:p>
        </p:txBody>
      </p:sp>
      <p:sp>
        <p:nvSpPr>
          <p:cNvPr id="14" name="二等辺三角形 13">
            <a:extLst>
              <a:ext uri="{FF2B5EF4-FFF2-40B4-BE49-F238E27FC236}">
                <a16:creationId xmlns:a16="http://schemas.microsoft.com/office/drawing/2014/main" id="{9537EF88-23DB-67F8-25FE-8A9E93BB97BC}"/>
              </a:ext>
            </a:extLst>
          </p:cNvPr>
          <p:cNvSpPr/>
          <p:nvPr/>
        </p:nvSpPr>
        <p:spPr>
          <a:xfrm rot="10800000">
            <a:off x="2493955" y="5253530"/>
            <a:ext cx="1955800" cy="26670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en-US" sz="1600">
              <a:solidFill>
                <a:schemeClr val="tx1"/>
              </a:solidFill>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E4FB31AE-960C-8EE8-AD05-014D1FC28674}"/>
              </a:ext>
            </a:extLst>
          </p:cNvPr>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a:extLst>
              <a:ext uri="{FF2B5EF4-FFF2-40B4-BE49-F238E27FC236}">
                <a16:creationId xmlns:a16="http://schemas.microsoft.com/office/drawing/2014/main" id="{BB1CCEE0-A162-9B0F-7E2F-7C445BCAD417}"/>
              </a:ext>
            </a:extLst>
          </p:cNvPr>
          <p:cNvPicPr>
            <a:picLocks noChangeAspect="1"/>
          </p:cNvPicPr>
          <p:nvPr/>
        </p:nvPicPr>
        <p:blipFill>
          <a:blip r:embed="rId3"/>
          <a:stretch>
            <a:fillRect/>
          </a:stretch>
        </p:blipFill>
        <p:spPr>
          <a:xfrm>
            <a:off x="161925" y="2090057"/>
            <a:ext cx="6614733" cy="3206774"/>
          </a:xfrm>
          <a:prstGeom prst="rect">
            <a:avLst/>
          </a:prstGeom>
        </p:spPr>
      </p:pic>
      <p:pic>
        <p:nvPicPr>
          <p:cNvPr id="8" name="図 7">
            <a:extLst>
              <a:ext uri="{FF2B5EF4-FFF2-40B4-BE49-F238E27FC236}">
                <a16:creationId xmlns:a16="http://schemas.microsoft.com/office/drawing/2014/main" id="{C66FCF9D-ABB6-2283-250F-3078FC3B90E7}"/>
              </a:ext>
            </a:extLst>
          </p:cNvPr>
          <p:cNvPicPr>
            <a:picLocks noChangeAspect="1"/>
          </p:cNvPicPr>
          <p:nvPr/>
        </p:nvPicPr>
        <p:blipFill>
          <a:blip r:embed="rId4"/>
          <a:stretch>
            <a:fillRect/>
          </a:stretch>
        </p:blipFill>
        <p:spPr>
          <a:xfrm>
            <a:off x="6805044" y="2090057"/>
            <a:ext cx="3743268" cy="3133616"/>
          </a:xfrm>
          <a:prstGeom prst="rect">
            <a:avLst/>
          </a:prstGeom>
        </p:spPr>
      </p:pic>
    </p:spTree>
    <p:extLst>
      <p:ext uri="{BB962C8B-B14F-4D97-AF65-F5344CB8AC3E}">
        <p14:creationId xmlns:p14="http://schemas.microsoft.com/office/powerpoint/2010/main" val="30892457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8E7DC-2D32-C9ED-498D-EBCAEA4B84A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850BFB7-F2FC-6C59-B405-C770FFBC6897}"/>
              </a:ext>
            </a:extLst>
          </p:cNvPr>
          <p:cNvSpPr>
            <a:spLocks noGrp="1"/>
          </p:cNvSpPr>
          <p:nvPr>
            <p:ph type="title"/>
          </p:nvPr>
        </p:nvSpPr>
        <p:spPr/>
        <p:txBody>
          <a:bodyPr/>
          <a:lstStyle/>
          <a:p>
            <a:r>
              <a:rPr lang="en-US" altLang="ja-JP"/>
              <a:t>SBT</a:t>
            </a:r>
            <a:r>
              <a:rPr lang="ja-JP" altLang="en-US"/>
              <a:t>認定取得済み日本企業の取組</a:t>
            </a:r>
            <a:endParaRPr kumimoji="1" lang="en-US"/>
          </a:p>
        </p:txBody>
      </p:sp>
      <p:sp>
        <p:nvSpPr>
          <p:cNvPr id="10" name="コンテンツ プレースホルダー 9">
            <a:extLst>
              <a:ext uri="{FF2B5EF4-FFF2-40B4-BE49-F238E27FC236}">
                <a16:creationId xmlns:a16="http://schemas.microsoft.com/office/drawing/2014/main" id="{F0B5B659-1ED2-9DA8-3A29-C7B32CE6C615}"/>
              </a:ext>
            </a:extLst>
          </p:cNvPr>
          <p:cNvSpPr>
            <a:spLocks noGrp="1"/>
          </p:cNvSpPr>
          <p:nvPr>
            <p:ph sz="quarter" idx="12"/>
          </p:nvPr>
        </p:nvSpPr>
        <p:spPr>
          <a:xfrm>
            <a:off x="161925" y="1110920"/>
            <a:ext cx="10367963" cy="881162"/>
          </a:xfrm>
        </p:spPr>
        <p:txBody>
          <a:bodyPr/>
          <a:lstStyle/>
          <a:p>
            <a:r>
              <a:rPr lang="ja-JP" altLang="en-US"/>
              <a:t>短期目標を設定している日本企業のほとんどが総量同量削減を採用しており、約</a:t>
            </a:r>
            <a:r>
              <a:rPr lang="en-US" altLang="ja-JP"/>
              <a:t>4</a:t>
            </a:r>
            <a:r>
              <a:rPr lang="ja-JP" altLang="en-US"/>
              <a:t>割の企業が</a:t>
            </a:r>
            <a:r>
              <a:rPr lang="en-US" altLang="ja-JP"/>
              <a:t>Scope1,2</a:t>
            </a:r>
            <a:r>
              <a:rPr lang="ja-JP" altLang="en-US"/>
              <a:t>において野心的な目標を設定している。</a:t>
            </a:r>
            <a:endParaRPr lang="en-US"/>
          </a:p>
        </p:txBody>
      </p:sp>
      <p:sp>
        <p:nvSpPr>
          <p:cNvPr id="42" name="テキスト ボックス 41">
            <a:extLst>
              <a:ext uri="{FF2B5EF4-FFF2-40B4-BE49-F238E27FC236}">
                <a16:creationId xmlns:a16="http://schemas.microsoft.com/office/drawing/2014/main" id="{2376EFAD-67FA-E061-DE77-BC4B531AC93C}"/>
              </a:ext>
            </a:extLst>
          </p:cNvPr>
          <p:cNvSpPr txBox="1">
            <a:spLocks noChangeArrowheads="1"/>
          </p:cNvSpPr>
          <p:nvPr/>
        </p:nvSpPr>
        <p:spPr bwMode="auto">
          <a:xfrm>
            <a:off x="577528" y="7338993"/>
            <a:ext cx="9536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SBTi</a:t>
            </a:r>
            <a:r>
              <a:rPr lang="ja-JP" altLang="en-US" sz="900" dirty="0">
                <a:solidFill>
                  <a:srgbClr val="000000"/>
                </a:solidFill>
                <a:latin typeface="Meiryo UI" pitchFamily="50" charset="-128"/>
                <a:ea typeface="Meiryo UI" pitchFamily="50" charset="-128"/>
                <a:cs typeface="Meiryo UI" pitchFamily="50" charset="-128"/>
              </a:rPr>
              <a:t>ウェブサイトのダッシュボード（</a:t>
            </a:r>
            <a:r>
              <a:rPr lang="en-US" altLang="ja-JP" sz="900" dirty="0">
                <a:solidFill>
                  <a:srgbClr val="000000"/>
                </a:solidFill>
                <a:latin typeface="Meiryo UI" pitchFamily="50" charset="-128"/>
                <a:ea typeface="Meiryo UI" pitchFamily="50" charset="-128"/>
                <a:cs typeface="Meiryo UI" pitchFamily="50" charset="-128"/>
              </a:rPr>
              <a:t>https://sciencebasedtargets.org/target-dashboard</a:t>
            </a:r>
            <a:r>
              <a:rPr lang="ja-JP" altLang="en-US" sz="900" dirty="0">
                <a:solidFill>
                  <a:srgbClr val="000000"/>
                </a:solidFill>
                <a:latin typeface="Meiryo UI" pitchFamily="50" charset="-128"/>
                <a:ea typeface="Meiryo UI" pitchFamily="50" charset="-128"/>
                <a:cs typeface="Meiryo UI" pitchFamily="50" charset="-128"/>
              </a:rPr>
              <a:t>）より作成</a:t>
            </a:r>
          </a:p>
        </p:txBody>
      </p:sp>
      <p:sp>
        <p:nvSpPr>
          <p:cNvPr id="40" name="テキスト ボックス 39">
            <a:extLst>
              <a:ext uri="{FF2B5EF4-FFF2-40B4-BE49-F238E27FC236}">
                <a16:creationId xmlns:a16="http://schemas.microsoft.com/office/drawing/2014/main" id="{AB4E5002-BC43-9609-8CC8-2320648D20EC}"/>
              </a:ext>
            </a:extLst>
          </p:cNvPr>
          <p:cNvSpPr txBox="1"/>
          <p:nvPr/>
        </p:nvSpPr>
        <p:spPr>
          <a:xfrm>
            <a:off x="6801932" y="4699364"/>
            <a:ext cx="3735607" cy="2185214"/>
          </a:xfrm>
          <a:prstGeom prst="rect">
            <a:avLst/>
          </a:prstGeom>
          <a:noFill/>
          <a:ln>
            <a:noFill/>
          </a:ln>
        </p:spPr>
        <p:txBody>
          <a:bodyPr wrap="square" rtlCol="0">
            <a:spAutoFit/>
          </a:bodyPr>
          <a:lstStyle/>
          <a:p>
            <a:pPr marL="285750" indent="-285750">
              <a:spcBef>
                <a:spcPts val="600"/>
              </a:spcBef>
              <a:buFont typeface="Wingdings" panose="05000000000000000000" pitchFamily="2" charset="2"/>
              <a:buChar char="ü"/>
            </a:pPr>
            <a:r>
              <a:rPr lang="en-US" altLang="ja-JP" sz="1400"/>
              <a:t>Scope1,2</a:t>
            </a:r>
            <a:r>
              <a:rPr lang="ja-JP" altLang="en-US" sz="1400"/>
              <a:t>において短期目標を設定する日本企業の</a:t>
            </a:r>
            <a:r>
              <a:rPr lang="ja-JP" altLang="en-US" sz="1400">
                <a:solidFill>
                  <a:srgbClr val="FF0000"/>
                </a:solidFill>
              </a:rPr>
              <a:t>約</a:t>
            </a:r>
            <a:r>
              <a:rPr lang="en-US" altLang="ja-JP" sz="1400">
                <a:solidFill>
                  <a:srgbClr val="FF0000"/>
                </a:solidFill>
              </a:rPr>
              <a:t>4</a:t>
            </a:r>
            <a:r>
              <a:rPr lang="ja-JP" altLang="en-US" sz="1400">
                <a:solidFill>
                  <a:srgbClr val="FF0000"/>
                </a:solidFill>
              </a:rPr>
              <a:t>割が最低水準よりも高い野心的な目標</a:t>
            </a:r>
            <a:r>
              <a:rPr lang="ja-JP" altLang="en-US" sz="1400"/>
              <a:t>を掲げている</a:t>
            </a:r>
            <a:endParaRPr lang="en-US" altLang="ja-JP" sz="1400"/>
          </a:p>
          <a:p>
            <a:pPr marL="285750" indent="-285750">
              <a:spcBef>
                <a:spcPts val="600"/>
              </a:spcBef>
              <a:buFont typeface="Wingdings" panose="05000000000000000000" pitchFamily="2" charset="2"/>
              <a:buChar char="ü"/>
            </a:pPr>
            <a:r>
              <a:rPr kumimoji="1" lang="en-US" altLang="ja-JP" sz="1400"/>
              <a:t>Scope3</a:t>
            </a:r>
            <a:r>
              <a:rPr lang="ja-JP" altLang="en-US" sz="1400"/>
              <a:t>においては半数以上の企業が</a:t>
            </a:r>
            <a:r>
              <a:rPr lang="en-US" altLang="ja-JP" sz="1400"/>
              <a:t>20</a:t>
            </a:r>
            <a:r>
              <a:rPr lang="ja-JP" altLang="en-US" sz="1400"/>
              <a:t>～</a:t>
            </a:r>
            <a:r>
              <a:rPr lang="en-US" altLang="ja-JP" sz="1400"/>
              <a:t>29</a:t>
            </a:r>
            <a:r>
              <a:rPr lang="ja-JP" altLang="en-US" sz="1400"/>
              <a:t>％削減の目標を設定しており、</a:t>
            </a:r>
            <a:r>
              <a:rPr lang="ja-JP" altLang="en-US" sz="1400">
                <a:solidFill>
                  <a:srgbClr val="FF0000"/>
                </a:solidFill>
              </a:rPr>
              <a:t>平均的には</a:t>
            </a:r>
            <a:r>
              <a:rPr lang="en-US" altLang="ja-JP" sz="1400">
                <a:solidFill>
                  <a:srgbClr val="FF0000"/>
                </a:solidFill>
              </a:rPr>
              <a:t>30</a:t>
            </a:r>
            <a:r>
              <a:rPr lang="ja-JP" altLang="en-US" sz="1400">
                <a:solidFill>
                  <a:srgbClr val="FF0000"/>
                </a:solidFill>
              </a:rPr>
              <a:t>％弱の設定水準</a:t>
            </a:r>
            <a:r>
              <a:rPr lang="ja-JP" altLang="en-US" sz="1400"/>
              <a:t>となっている</a:t>
            </a:r>
            <a:endParaRPr lang="en-US" altLang="ja-JP" sz="1400" b="1"/>
          </a:p>
          <a:p>
            <a:pPr marL="285750" indent="-285750">
              <a:spcBef>
                <a:spcPts val="600"/>
              </a:spcBef>
              <a:buFont typeface="Meiryo UI" panose="020B0604030504040204" pitchFamily="50" charset="-128"/>
              <a:buChar char="※"/>
            </a:pPr>
            <a:r>
              <a:rPr kumimoji="1" lang="en-US" altLang="ja-JP" sz="1400"/>
              <a:t>Scope1,2</a:t>
            </a:r>
            <a:r>
              <a:rPr kumimoji="1" lang="ja-JP" altLang="en-US" sz="1400"/>
              <a:t>において</a:t>
            </a:r>
            <a:r>
              <a:rPr lang="ja-JP" altLang="en-US" sz="1400"/>
              <a:t>は</a:t>
            </a:r>
            <a:r>
              <a:rPr kumimoji="1" lang="ja-JP" altLang="en-US" sz="1400"/>
              <a:t>、基準年を</a:t>
            </a:r>
            <a:r>
              <a:rPr kumimoji="1" lang="en-US" altLang="ja-JP" sz="1400"/>
              <a:t>2020</a:t>
            </a:r>
            <a:r>
              <a:rPr kumimoji="1" lang="ja-JP" altLang="en-US" sz="1400"/>
              <a:t>年以降かつ目標年を</a:t>
            </a:r>
            <a:r>
              <a:rPr kumimoji="1" lang="en-US" altLang="ja-JP" sz="1400"/>
              <a:t>2030</a:t>
            </a:r>
            <a:r>
              <a:rPr kumimoji="1" lang="ja-JP" altLang="en-US" sz="1400"/>
              <a:t>年以降とする場合、</a:t>
            </a:r>
            <a:r>
              <a:rPr kumimoji="1" lang="en-US" altLang="ja-JP" sz="1400"/>
              <a:t>1.5</a:t>
            </a:r>
            <a:r>
              <a:rPr kumimoji="1" lang="ja-JP" altLang="en-US" sz="1400"/>
              <a:t>℃水準の目標は</a:t>
            </a:r>
            <a:r>
              <a:rPr kumimoji="1" lang="en-US" altLang="ja-JP" sz="1400"/>
              <a:t>42</a:t>
            </a:r>
            <a:r>
              <a:rPr kumimoji="1" lang="ja-JP" altLang="en-US" sz="1400"/>
              <a:t>％以上の削減が</a:t>
            </a:r>
            <a:r>
              <a:rPr lang="ja-JP" altLang="en-US" sz="1400"/>
              <a:t>必須</a:t>
            </a:r>
            <a:endParaRPr kumimoji="1" lang="en-US" altLang="ja-JP" sz="1400"/>
          </a:p>
        </p:txBody>
      </p:sp>
      <p:cxnSp>
        <p:nvCxnSpPr>
          <p:cNvPr id="8" name="直線矢印コネクタ 7">
            <a:extLst>
              <a:ext uri="{FF2B5EF4-FFF2-40B4-BE49-F238E27FC236}">
                <a16:creationId xmlns:a16="http://schemas.microsoft.com/office/drawing/2014/main" id="{DF11A362-6D1A-7C51-B121-97DB2472824F}"/>
              </a:ext>
            </a:extLst>
          </p:cNvPr>
          <p:cNvCxnSpPr>
            <a:cxnSpLocks/>
          </p:cNvCxnSpPr>
          <p:nvPr/>
        </p:nvCxnSpPr>
        <p:spPr>
          <a:xfrm flipH="1">
            <a:off x="6801932" y="2109666"/>
            <a:ext cx="0" cy="5400000"/>
          </a:xfrm>
          <a:prstGeom prst="straightConnector1">
            <a:avLst/>
          </a:prstGeom>
          <a:ln w="285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437F4162-01A1-85CC-1549-6323B187D9CE}"/>
              </a:ext>
            </a:extLst>
          </p:cNvPr>
          <p:cNvSpPr txBox="1"/>
          <p:nvPr/>
        </p:nvSpPr>
        <p:spPr>
          <a:xfrm>
            <a:off x="6865725" y="6885203"/>
            <a:ext cx="3312351" cy="584775"/>
          </a:xfrm>
          <a:prstGeom prst="rect">
            <a:avLst/>
          </a:prstGeom>
          <a:noFill/>
        </p:spPr>
        <p:txBody>
          <a:bodyPr wrap="square" rtlCol="0">
            <a:spAutoFit/>
          </a:bodyPr>
          <a:lstStyle/>
          <a:p>
            <a:r>
              <a:rPr kumimoji="1" lang="ja-JP" altLang="en-US" sz="800">
                <a:solidFill>
                  <a:schemeClr val="tx1">
                    <a:lumMod val="65000"/>
                    <a:lumOff val="35000"/>
                  </a:schemeClr>
                </a:solidFill>
              </a:rPr>
              <a:t>グラフ注釈</a:t>
            </a:r>
            <a:endParaRPr kumimoji="1" lang="en-US" altLang="ja-JP" sz="800">
              <a:solidFill>
                <a:schemeClr val="tx1">
                  <a:lumMod val="65000"/>
                  <a:lumOff val="35000"/>
                </a:schemeClr>
              </a:solidFill>
            </a:endParaRPr>
          </a:p>
          <a:p>
            <a:pPr marL="171450" indent="-171450">
              <a:buFont typeface="Meiryo UI" panose="020B0604030504040204" pitchFamily="50" charset="-128"/>
              <a:buChar char="※"/>
            </a:pPr>
            <a:r>
              <a:rPr kumimoji="1" lang="ja-JP" altLang="en-US" sz="800">
                <a:solidFill>
                  <a:schemeClr val="tx1">
                    <a:lumMod val="65000"/>
                    <a:lumOff val="35000"/>
                  </a:schemeClr>
                </a:solidFill>
              </a:rPr>
              <a:t>中小企業と金融機関は除いた集計</a:t>
            </a:r>
            <a:endParaRPr kumimoji="1" lang="en-US" altLang="ja-JP" sz="800">
              <a:solidFill>
                <a:schemeClr val="tx1">
                  <a:lumMod val="65000"/>
                  <a:lumOff val="35000"/>
                </a:schemeClr>
              </a:solidFill>
            </a:endParaRPr>
          </a:p>
          <a:p>
            <a:pPr marL="171450" indent="-171450">
              <a:buFont typeface="Meiryo UI" panose="020B0604030504040204" pitchFamily="50" charset="-128"/>
              <a:buChar char="※"/>
            </a:pPr>
            <a:r>
              <a:rPr kumimoji="1" lang="en-US" altLang="ja-JP" sz="800">
                <a:solidFill>
                  <a:schemeClr val="tx1">
                    <a:lumMod val="65000"/>
                    <a:lumOff val="35000"/>
                  </a:schemeClr>
                </a:solidFill>
              </a:rPr>
              <a:t>Scope1,2</a:t>
            </a:r>
            <a:r>
              <a:rPr lang="ja-JP" altLang="en-US" sz="800">
                <a:solidFill>
                  <a:schemeClr val="tx1">
                    <a:lumMod val="65000"/>
                    <a:lumOff val="35000"/>
                  </a:schemeClr>
                </a:solidFill>
              </a:rPr>
              <a:t>：</a:t>
            </a:r>
            <a:r>
              <a:rPr kumimoji="1" lang="en-US" altLang="ja-JP" sz="800">
                <a:solidFill>
                  <a:schemeClr val="tx1">
                    <a:lumMod val="65000"/>
                    <a:lumOff val="35000"/>
                  </a:schemeClr>
                </a:solidFill>
              </a:rPr>
              <a:t>Scope1,2</a:t>
            </a:r>
            <a:r>
              <a:rPr kumimoji="1" lang="ja-JP" altLang="en-US" sz="800">
                <a:solidFill>
                  <a:schemeClr val="tx1">
                    <a:lumMod val="65000"/>
                    <a:lumOff val="35000"/>
                  </a:schemeClr>
                </a:solidFill>
              </a:rPr>
              <a:t>単体の目標と</a:t>
            </a:r>
            <a:r>
              <a:rPr kumimoji="1" lang="en-US" altLang="ja-JP" sz="800">
                <a:solidFill>
                  <a:schemeClr val="tx1">
                    <a:lumMod val="65000"/>
                    <a:lumOff val="35000"/>
                  </a:schemeClr>
                </a:solidFill>
              </a:rPr>
              <a:t>Scope1+2</a:t>
            </a:r>
            <a:r>
              <a:rPr kumimoji="1" lang="ja-JP" altLang="en-US" sz="800">
                <a:solidFill>
                  <a:schemeClr val="tx1">
                    <a:lumMod val="65000"/>
                    <a:lumOff val="35000"/>
                  </a:schemeClr>
                </a:solidFill>
              </a:rPr>
              <a:t>の目標を含む</a:t>
            </a:r>
            <a:endParaRPr kumimoji="1" lang="en-US" altLang="ja-JP" sz="800">
              <a:solidFill>
                <a:schemeClr val="tx1">
                  <a:lumMod val="65000"/>
                  <a:lumOff val="35000"/>
                </a:schemeClr>
              </a:solidFill>
            </a:endParaRPr>
          </a:p>
          <a:p>
            <a:pPr marL="171450" indent="-171450">
              <a:buFont typeface="Meiryo UI" panose="020B0604030504040204" pitchFamily="50" charset="-128"/>
              <a:buChar char="※"/>
            </a:pPr>
            <a:r>
              <a:rPr lang="en-US" altLang="ja-JP" sz="800">
                <a:solidFill>
                  <a:schemeClr val="tx1">
                    <a:lumMod val="65000"/>
                    <a:lumOff val="35000"/>
                  </a:schemeClr>
                </a:solidFill>
              </a:rPr>
              <a:t>Scope3</a:t>
            </a:r>
            <a:r>
              <a:rPr lang="ja-JP" altLang="en-US" sz="800">
                <a:solidFill>
                  <a:schemeClr val="tx1">
                    <a:lumMod val="65000"/>
                    <a:lumOff val="35000"/>
                  </a:schemeClr>
                </a:solidFill>
              </a:rPr>
              <a:t>：</a:t>
            </a:r>
            <a:r>
              <a:rPr lang="en-US" altLang="ja-JP" sz="800">
                <a:solidFill>
                  <a:schemeClr val="tx1">
                    <a:lumMod val="65000"/>
                    <a:lumOff val="35000"/>
                  </a:schemeClr>
                </a:solidFill>
              </a:rPr>
              <a:t>Scope3</a:t>
            </a:r>
            <a:r>
              <a:rPr lang="ja-JP" altLang="en-US" sz="800">
                <a:solidFill>
                  <a:schemeClr val="tx1">
                    <a:lumMod val="65000"/>
                    <a:lumOff val="35000"/>
                  </a:schemeClr>
                </a:solidFill>
              </a:rPr>
              <a:t>単体の目標と</a:t>
            </a:r>
            <a:r>
              <a:rPr lang="en-US" altLang="ja-JP" sz="800">
                <a:solidFill>
                  <a:schemeClr val="tx1">
                    <a:lumMod val="65000"/>
                    <a:lumOff val="35000"/>
                  </a:schemeClr>
                </a:solidFill>
              </a:rPr>
              <a:t>Scope1+2+3</a:t>
            </a:r>
            <a:r>
              <a:rPr lang="ja-JP" altLang="en-US" sz="800">
                <a:solidFill>
                  <a:schemeClr val="tx1">
                    <a:lumMod val="65000"/>
                    <a:lumOff val="35000"/>
                  </a:schemeClr>
                </a:solidFill>
              </a:rPr>
              <a:t>、</a:t>
            </a:r>
            <a:r>
              <a:rPr lang="en-US" altLang="ja-JP" sz="800">
                <a:solidFill>
                  <a:schemeClr val="tx1">
                    <a:lumMod val="65000"/>
                    <a:lumOff val="35000"/>
                  </a:schemeClr>
                </a:solidFill>
              </a:rPr>
              <a:t>1+3</a:t>
            </a:r>
            <a:r>
              <a:rPr lang="ja-JP" altLang="en-US" sz="800">
                <a:solidFill>
                  <a:schemeClr val="tx1">
                    <a:lumMod val="65000"/>
                    <a:lumOff val="35000"/>
                  </a:schemeClr>
                </a:solidFill>
              </a:rPr>
              <a:t>の目標を含む</a:t>
            </a:r>
            <a:endParaRPr kumimoji="1" lang="en-US" sz="800">
              <a:solidFill>
                <a:schemeClr val="tx1">
                  <a:lumMod val="65000"/>
                  <a:lumOff val="35000"/>
                </a:schemeClr>
              </a:solidFill>
            </a:endParaRPr>
          </a:p>
        </p:txBody>
      </p:sp>
      <p:sp>
        <p:nvSpPr>
          <p:cNvPr id="36" name="テキスト ボックス 35">
            <a:extLst>
              <a:ext uri="{FF2B5EF4-FFF2-40B4-BE49-F238E27FC236}">
                <a16:creationId xmlns:a16="http://schemas.microsoft.com/office/drawing/2014/main" id="{C32F9D54-9EFC-7B02-69D5-9C7217BDE8B5}"/>
              </a:ext>
            </a:extLst>
          </p:cNvPr>
          <p:cNvSpPr txBox="1"/>
          <p:nvPr/>
        </p:nvSpPr>
        <p:spPr>
          <a:xfrm>
            <a:off x="6794283" y="2361145"/>
            <a:ext cx="3735606" cy="1246495"/>
          </a:xfrm>
          <a:prstGeom prst="rect">
            <a:avLst/>
          </a:prstGeom>
          <a:noFill/>
          <a:ln>
            <a:noFill/>
          </a:ln>
        </p:spPr>
        <p:txBody>
          <a:bodyPr wrap="square" rtlCol="0">
            <a:spAutoFit/>
          </a:bodyPr>
          <a:lstStyle/>
          <a:p>
            <a:pPr marL="285750" indent="-285750">
              <a:spcBef>
                <a:spcPts val="600"/>
              </a:spcBef>
              <a:buFont typeface="Wingdings" panose="05000000000000000000" pitchFamily="2" charset="2"/>
              <a:buChar char="ü"/>
            </a:pPr>
            <a:r>
              <a:rPr lang="ja-JP" altLang="en-US" sz="1400"/>
              <a:t>短期目標における日本企業の削減手法の選択は、</a:t>
            </a:r>
            <a:r>
              <a:rPr lang="en-US" altLang="ja-JP" sz="1400">
                <a:solidFill>
                  <a:srgbClr val="FF0000"/>
                </a:solidFill>
              </a:rPr>
              <a:t>Scope1,2</a:t>
            </a:r>
            <a:r>
              <a:rPr lang="ja-JP" altLang="en-US" sz="1400">
                <a:solidFill>
                  <a:srgbClr val="FF0000"/>
                </a:solidFill>
              </a:rPr>
              <a:t>において約</a:t>
            </a:r>
            <a:r>
              <a:rPr lang="en-US" altLang="ja-JP" sz="1400">
                <a:solidFill>
                  <a:srgbClr val="FF0000"/>
                </a:solidFill>
              </a:rPr>
              <a:t>9</a:t>
            </a:r>
            <a:r>
              <a:rPr lang="ja-JP" altLang="en-US" sz="1400">
                <a:solidFill>
                  <a:srgbClr val="FF0000"/>
                </a:solidFill>
              </a:rPr>
              <a:t>割</a:t>
            </a:r>
            <a:r>
              <a:rPr lang="ja-JP" altLang="en-US" sz="1400"/>
              <a:t>、</a:t>
            </a:r>
            <a:r>
              <a:rPr lang="en-US" altLang="ja-JP" sz="1400">
                <a:solidFill>
                  <a:srgbClr val="FF0000"/>
                </a:solidFill>
              </a:rPr>
              <a:t>Scope3</a:t>
            </a:r>
            <a:r>
              <a:rPr lang="ja-JP" altLang="en-US" sz="1400">
                <a:solidFill>
                  <a:srgbClr val="FF0000"/>
                </a:solidFill>
              </a:rPr>
              <a:t>において約</a:t>
            </a:r>
            <a:r>
              <a:rPr lang="en-US" altLang="ja-JP" sz="1400">
                <a:solidFill>
                  <a:srgbClr val="FF0000"/>
                </a:solidFill>
              </a:rPr>
              <a:t>8</a:t>
            </a:r>
            <a:r>
              <a:rPr lang="ja-JP" altLang="en-US" sz="1400">
                <a:solidFill>
                  <a:srgbClr val="FF0000"/>
                </a:solidFill>
              </a:rPr>
              <a:t>割</a:t>
            </a:r>
            <a:r>
              <a:rPr lang="ja-JP" altLang="en-US" sz="1400"/>
              <a:t>が</a:t>
            </a:r>
            <a:r>
              <a:rPr lang="ja-JP" altLang="en-US" sz="1400">
                <a:solidFill>
                  <a:srgbClr val="FF0000"/>
                </a:solidFill>
              </a:rPr>
              <a:t>総量同量削減</a:t>
            </a:r>
            <a:endParaRPr lang="en-US" altLang="ja-JP" sz="1400">
              <a:solidFill>
                <a:srgbClr val="FF0000"/>
              </a:solidFill>
            </a:endParaRPr>
          </a:p>
          <a:p>
            <a:pPr marL="285750" indent="-285750">
              <a:spcBef>
                <a:spcPts val="600"/>
              </a:spcBef>
              <a:buFont typeface="Meiryo UI" panose="020B0604030504040204" pitchFamily="50" charset="-128"/>
              <a:buChar char="※"/>
            </a:pPr>
            <a:r>
              <a:rPr kumimoji="1" lang="ja-JP" altLang="en-US" sz="1400"/>
              <a:t>割合の小さい原単位削減については次ページ以降を参照</a:t>
            </a:r>
            <a:endParaRPr kumimoji="1" lang="en-US" altLang="ja-JP" sz="1400"/>
          </a:p>
        </p:txBody>
      </p:sp>
      <p:sp>
        <p:nvSpPr>
          <p:cNvPr id="23" name="テキスト ボックス 22">
            <a:extLst>
              <a:ext uri="{FF2B5EF4-FFF2-40B4-BE49-F238E27FC236}">
                <a16:creationId xmlns:a16="http://schemas.microsoft.com/office/drawing/2014/main" id="{205995F4-534F-10A2-0F70-46AD8C97257C}"/>
              </a:ext>
            </a:extLst>
          </p:cNvPr>
          <p:cNvSpPr txBox="1"/>
          <p:nvPr/>
        </p:nvSpPr>
        <p:spPr>
          <a:xfrm>
            <a:off x="6831423" y="3631293"/>
            <a:ext cx="3667888" cy="584775"/>
          </a:xfrm>
          <a:prstGeom prst="rect">
            <a:avLst/>
          </a:prstGeom>
          <a:noFill/>
        </p:spPr>
        <p:txBody>
          <a:bodyPr wrap="square" rtlCol="0">
            <a:spAutoFit/>
          </a:bodyPr>
          <a:lstStyle/>
          <a:p>
            <a:r>
              <a:rPr kumimoji="1" lang="ja-JP" altLang="en-US" sz="800">
                <a:solidFill>
                  <a:schemeClr val="tx1">
                    <a:lumMod val="65000"/>
                    <a:lumOff val="35000"/>
                  </a:schemeClr>
                </a:solidFill>
              </a:rPr>
              <a:t>グラフ注釈</a:t>
            </a:r>
            <a:endParaRPr kumimoji="1" lang="en-US" altLang="ja-JP" sz="800">
              <a:solidFill>
                <a:schemeClr val="tx1">
                  <a:lumMod val="65000"/>
                  <a:lumOff val="35000"/>
                </a:schemeClr>
              </a:solidFill>
            </a:endParaRPr>
          </a:p>
          <a:p>
            <a:pPr marL="171450" indent="-171450">
              <a:buFont typeface="Meiryo UI" panose="020B0604030504040204" pitchFamily="50" charset="-128"/>
              <a:buChar char="※"/>
            </a:pPr>
            <a:r>
              <a:rPr kumimoji="1" lang="ja-JP" altLang="en-US" sz="800">
                <a:solidFill>
                  <a:schemeClr val="tx1">
                    <a:lumMod val="65000"/>
                    <a:lumOff val="35000"/>
                  </a:schemeClr>
                </a:solidFill>
              </a:rPr>
              <a:t>中小企業と金融機関は除いた集計</a:t>
            </a:r>
            <a:endParaRPr kumimoji="1" lang="en-US" altLang="ja-JP" sz="800">
              <a:solidFill>
                <a:schemeClr val="tx1">
                  <a:lumMod val="65000"/>
                  <a:lumOff val="35000"/>
                </a:schemeClr>
              </a:solidFill>
            </a:endParaRPr>
          </a:p>
          <a:p>
            <a:pPr marL="171450" indent="-171450">
              <a:buFont typeface="Meiryo UI" panose="020B0604030504040204" pitchFamily="50" charset="-128"/>
              <a:buChar char="※"/>
            </a:pPr>
            <a:r>
              <a:rPr lang="en-US" altLang="ja-JP" sz="800">
                <a:solidFill>
                  <a:schemeClr val="tx1">
                    <a:lumMod val="65000"/>
                    <a:lumOff val="35000"/>
                  </a:schemeClr>
                </a:solidFill>
              </a:rPr>
              <a:t>S</a:t>
            </a:r>
            <a:r>
              <a:rPr kumimoji="1" lang="en-US" altLang="ja-JP" sz="800">
                <a:solidFill>
                  <a:schemeClr val="tx1">
                    <a:lumMod val="65000"/>
                    <a:lumOff val="35000"/>
                  </a:schemeClr>
                </a:solidFill>
              </a:rPr>
              <a:t>cope1,2</a:t>
            </a:r>
            <a:r>
              <a:rPr lang="ja-JP" altLang="en-US" sz="800">
                <a:solidFill>
                  <a:schemeClr val="tx1">
                    <a:lumMod val="65000"/>
                    <a:lumOff val="35000"/>
                  </a:schemeClr>
                </a:solidFill>
              </a:rPr>
              <a:t>：</a:t>
            </a:r>
            <a:r>
              <a:rPr kumimoji="1" lang="en-US" altLang="ja-JP" sz="800">
                <a:solidFill>
                  <a:schemeClr val="tx1">
                    <a:lumMod val="65000"/>
                    <a:lumOff val="35000"/>
                  </a:schemeClr>
                </a:solidFill>
              </a:rPr>
              <a:t>Scope1,2</a:t>
            </a:r>
            <a:r>
              <a:rPr kumimoji="1" lang="ja-JP" altLang="en-US" sz="800">
                <a:solidFill>
                  <a:schemeClr val="tx1">
                    <a:lumMod val="65000"/>
                    <a:lumOff val="35000"/>
                  </a:schemeClr>
                </a:solidFill>
              </a:rPr>
              <a:t>単体の目標と</a:t>
            </a:r>
            <a:r>
              <a:rPr kumimoji="1" lang="en-US" altLang="ja-JP" sz="800">
                <a:solidFill>
                  <a:schemeClr val="tx1">
                    <a:lumMod val="65000"/>
                    <a:lumOff val="35000"/>
                  </a:schemeClr>
                </a:solidFill>
              </a:rPr>
              <a:t>Scope1+2</a:t>
            </a:r>
            <a:r>
              <a:rPr kumimoji="1" lang="ja-JP" altLang="en-US" sz="800">
                <a:solidFill>
                  <a:schemeClr val="tx1">
                    <a:lumMod val="65000"/>
                    <a:lumOff val="35000"/>
                  </a:schemeClr>
                </a:solidFill>
              </a:rPr>
              <a:t>の目標を含む</a:t>
            </a:r>
            <a:endParaRPr kumimoji="1" lang="en-US" altLang="ja-JP" sz="800">
              <a:solidFill>
                <a:schemeClr val="tx1">
                  <a:lumMod val="65000"/>
                  <a:lumOff val="35000"/>
                </a:schemeClr>
              </a:solidFill>
            </a:endParaRPr>
          </a:p>
          <a:p>
            <a:pPr marL="171450" indent="-171450">
              <a:buFont typeface="Meiryo UI" panose="020B0604030504040204" pitchFamily="50" charset="-128"/>
              <a:buChar char="※"/>
            </a:pPr>
            <a:r>
              <a:rPr lang="en-US" altLang="ja-JP" sz="800">
                <a:solidFill>
                  <a:schemeClr val="tx1">
                    <a:lumMod val="65000"/>
                    <a:lumOff val="35000"/>
                  </a:schemeClr>
                </a:solidFill>
              </a:rPr>
              <a:t>Scope3</a:t>
            </a:r>
            <a:r>
              <a:rPr lang="ja-JP" altLang="en-US" sz="800">
                <a:solidFill>
                  <a:schemeClr val="tx1">
                    <a:lumMod val="65000"/>
                    <a:lumOff val="35000"/>
                  </a:schemeClr>
                </a:solidFill>
              </a:rPr>
              <a:t>：</a:t>
            </a:r>
            <a:r>
              <a:rPr lang="en-US" altLang="ja-JP" sz="800">
                <a:solidFill>
                  <a:schemeClr val="tx1">
                    <a:lumMod val="65000"/>
                    <a:lumOff val="35000"/>
                  </a:schemeClr>
                </a:solidFill>
              </a:rPr>
              <a:t>Scope3</a:t>
            </a:r>
            <a:r>
              <a:rPr lang="ja-JP" altLang="en-US" sz="800">
                <a:solidFill>
                  <a:schemeClr val="tx1">
                    <a:lumMod val="65000"/>
                    <a:lumOff val="35000"/>
                  </a:schemeClr>
                </a:solidFill>
              </a:rPr>
              <a:t>単体の目標と</a:t>
            </a:r>
            <a:r>
              <a:rPr lang="en-US" altLang="ja-JP" sz="800">
                <a:solidFill>
                  <a:schemeClr val="tx1">
                    <a:lumMod val="65000"/>
                    <a:lumOff val="35000"/>
                  </a:schemeClr>
                </a:solidFill>
              </a:rPr>
              <a:t>Scope1+2+3</a:t>
            </a:r>
            <a:r>
              <a:rPr lang="ja-JP" altLang="en-US" sz="800">
                <a:solidFill>
                  <a:schemeClr val="tx1">
                    <a:lumMod val="65000"/>
                    <a:lumOff val="35000"/>
                  </a:schemeClr>
                </a:solidFill>
              </a:rPr>
              <a:t>、</a:t>
            </a:r>
            <a:r>
              <a:rPr lang="en-US" altLang="ja-JP" sz="800">
                <a:solidFill>
                  <a:schemeClr val="tx1">
                    <a:lumMod val="65000"/>
                    <a:lumOff val="35000"/>
                  </a:schemeClr>
                </a:solidFill>
              </a:rPr>
              <a:t>1+3</a:t>
            </a:r>
            <a:r>
              <a:rPr lang="ja-JP" altLang="en-US" sz="800">
                <a:solidFill>
                  <a:schemeClr val="tx1">
                    <a:lumMod val="65000"/>
                    <a:lumOff val="35000"/>
                  </a:schemeClr>
                </a:solidFill>
              </a:rPr>
              <a:t>の目標を含む</a:t>
            </a:r>
            <a:endParaRPr kumimoji="1" lang="en-US" sz="800">
              <a:solidFill>
                <a:schemeClr val="tx1">
                  <a:lumMod val="65000"/>
                  <a:lumOff val="35000"/>
                </a:schemeClr>
              </a:solidFill>
            </a:endParaRPr>
          </a:p>
        </p:txBody>
      </p:sp>
      <p:cxnSp>
        <p:nvCxnSpPr>
          <p:cNvPr id="35" name="直線矢印コネクタ 34">
            <a:extLst>
              <a:ext uri="{FF2B5EF4-FFF2-40B4-BE49-F238E27FC236}">
                <a16:creationId xmlns:a16="http://schemas.microsoft.com/office/drawing/2014/main" id="{CD674F28-0408-AF0A-1F0A-5F248F350A0D}"/>
              </a:ext>
            </a:extLst>
          </p:cNvPr>
          <p:cNvCxnSpPr>
            <a:cxnSpLocks/>
          </p:cNvCxnSpPr>
          <p:nvPr/>
        </p:nvCxnSpPr>
        <p:spPr>
          <a:xfrm>
            <a:off x="161925" y="4456196"/>
            <a:ext cx="10367963" cy="0"/>
          </a:xfrm>
          <a:prstGeom prst="straightConnector1">
            <a:avLst/>
          </a:prstGeom>
          <a:ln w="285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3A355671-65A9-B4A1-69FA-3A19ECC1C978}"/>
              </a:ext>
            </a:extLst>
          </p:cNvPr>
          <p:cNvSpPr txBox="1"/>
          <p:nvPr/>
        </p:nvSpPr>
        <p:spPr bwMode="auto">
          <a:xfrm>
            <a:off x="7815049" y="527608"/>
            <a:ext cx="1935146" cy="307777"/>
          </a:xfrm>
          <a:prstGeom prst="rect">
            <a:avLst/>
          </a:prstGeom>
          <a:noFill/>
          <a:ln w="9525">
            <a:noFill/>
            <a:miter lim="800000"/>
            <a:headEnd/>
            <a:tailEnd/>
          </a:ln>
        </p:spPr>
        <p:txBody>
          <a:bodyPr wrap="none" rtlCol="0">
            <a:spAutoFit/>
          </a:bodyPr>
          <a:lstStyle/>
          <a:p>
            <a:pPr algn="r" fontAlgn="auto">
              <a:lnSpc>
                <a:spcPct val="100000"/>
              </a:lnSpc>
              <a:spcBef>
                <a:spcPts val="0"/>
              </a:spcBef>
              <a:spcAft>
                <a:spcPts val="0"/>
              </a:spcAft>
            </a:pPr>
            <a:r>
              <a:rPr lang="en-US" altLang="ja-JP"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日</a:t>
            </a:r>
            <a:r>
              <a:rPr lang="zh-TW"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rPr>
              <a:t>現在</a:t>
            </a:r>
            <a:endParaRPr lang="ja-JP" altLang="en-US" sz="14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a:extLst>
              <a:ext uri="{FF2B5EF4-FFF2-40B4-BE49-F238E27FC236}">
                <a16:creationId xmlns:a16="http://schemas.microsoft.com/office/drawing/2014/main" id="{18B03B7A-8D1D-C4A9-85A6-AC6CF8592585}"/>
              </a:ext>
            </a:extLst>
          </p:cNvPr>
          <p:cNvPicPr>
            <a:picLocks noChangeAspect="1"/>
          </p:cNvPicPr>
          <p:nvPr/>
        </p:nvPicPr>
        <p:blipFill>
          <a:blip r:embed="rId3"/>
          <a:stretch>
            <a:fillRect/>
          </a:stretch>
        </p:blipFill>
        <p:spPr>
          <a:xfrm>
            <a:off x="165417" y="4530701"/>
            <a:ext cx="3316511" cy="2987299"/>
          </a:xfrm>
          <a:prstGeom prst="rect">
            <a:avLst/>
          </a:prstGeom>
        </p:spPr>
      </p:pic>
      <p:pic>
        <p:nvPicPr>
          <p:cNvPr id="11" name="図 10">
            <a:extLst>
              <a:ext uri="{FF2B5EF4-FFF2-40B4-BE49-F238E27FC236}">
                <a16:creationId xmlns:a16="http://schemas.microsoft.com/office/drawing/2014/main" id="{5E8AAD3C-71E9-20B4-183C-E02AFE2021B4}"/>
              </a:ext>
            </a:extLst>
          </p:cNvPr>
          <p:cNvPicPr>
            <a:picLocks noChangeAspect="1"/>
          </p:cNvPicPr>
          <p:nvPr/>
        </p:nvPicPr>
        <p:blipFill>
          <a:blip r:embed="rId4"/>
          <a:stretch>
            <a:fillRect/>
          </a:stretch>
        </p:blipFill>
        <p:spPr>
          <a:xfrm>
            <a:off x="3471675" y="4522367"/>
            <a:ext cx="3322608" cy="2987299"/>
          </a:xfrm>
          <a:prstGeom prst="rect">
            <a:avLst/>
          </a:prstGeom>
        </p:spPr>
      </p:pic>
      <p:pic>
        <p:nvPicPr>
          <p:cNvPr id="13" name="図 12">
            <a:extLst>
              <a:ext uri="{FF2B5EF4-FFF2-40B4-BE49-F238E27FC236}">
                <a16:creationId xmlns:a16="http://schemas.microsoft.com/office/drawing/2014/main" id="{5D79BBBD-7C32-6A9F-5719-B2E7304AC216}"/>
              </a:ext>
            </a:extLst>
          </p:cNvPr>
          <p:cNvPicPr>
            <a:picLocks noChangeAspect="1"/>
          </p:cNvPicPr>
          <p:nvPr/>
        </p:nvPicPr>
        <p:blipFill>
          <a:blip r:embed="rId5"/>
          <a:stretch>
            <a:fillRect/>
          </a:stretch>
        </p:blipFill>
        <p:spPr>
          <a:xfrm>
            <a:off x="161924" y="2109666"/>
            <a:ext cx="3298222" cy="2316681"/>
          </a:xfrm>
          <a:prstGeom prst="rect">
            <a:avLst/>
          </a:prstGeom>
        </p:spPr>
      </p:pic>
      <p:pic>
        <p:nvPicPr>
          <p:cNvPr id="16" name="図 15">
            <a:extLst>
              <a:ext uri="{FF2B5EF4-FFF2-40B4-BE49-F238E27FC236}">
                <a16:creationId xmlns:a16="http://schemas.microsoft.com/office/drawing/2014/main" id="{D846D31A-F66F-95F4-A3D7-B61142733700}"/>
              </a:ext>
            </a:extLst>
          </p:cNvPr>
          <p:cNvPicPr>
            <a:picLocks noChangeAspect="1"/>
          </p:cNvPicPr>
          <p:nvPr/>
        </p:nvPicPr>
        <p:blipFill>
          <a:blip r:embed="rId6"/>
          <a:stretch>
            <a:fillRect/>
          </a:stretch>
        </p:blipFill>
        <p:spPr>
          <a:xfrm>
            <a:off x="3503710" y="2109666"/>
            <a:ext cx="3298222" cy="2316681"/>
          </a:xfrm>
          <a:prstGeom prst="rect">
            <a:avLst/>
          </a:prstGeom>
        </p:spPr>
      </p:pic>
    </p:spTree>
    <p:extLst>
      <p:ext uri="{BB962C8B-B14F-4D97-AF65-F5344CB8AC3E}">
        <p14:creationId xmlns:p14="http://schemas.microsoft.com/office/powerpoint/2010/main" val="36693681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4ADF3-F6EF-ED58-E486-E92D67E5A076}"/>
            </a:ext>
          </a:extLst>
        </p:cNvPr>
        <p:cNvGrpSpPr/>
        <p:nvPr/>
      </p:nvGrpSpPr>
      <p:grpSpPr>
        <a:xfrm>
          <a:off x="0" y="0"/>
          <a:ext cx="0" cy="0"/>
          <a:chOff x="0" y="0"/>
          <a:chExt cx="0" cy="0"/>
        </a:xfrm>
      </p:grpSpPr>
      <p:sp>
        <p:nvSpPr>
          <p:cNvPr id="27" name="正方形/長方形 26">
            <a:extLst>
              <a:ext uri="{FF2B5EF4-FFF2-40B4-BE49-F238E27FC236}">
                <a16:creationId xmlns:a16="http://schemas.microsoft.com/office/drawing/2014/main" id="{9ABF969A-760F-8405-7D5E-371378477539}"/>
              </a:ext>
            </a:extLst>
          </p:cNvPr>
          <p:cNvSpPr/>
          <p:nvPr/>
        </p:nvSpPr>
        <p:spPr>
          <a:xfrm>
            <a:off x="161923" y="3444744"/>
            <a:ext cx="10367961" cy="98554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en-US" sz="1600">
              <a:solidFill>
                <a:schemeClr val="tx1"/>
              </a:solidFill>
              <a:latin typeface="Meiryo UI" panose="020B0604030504040204" pitchFamily="50" charset="-128"/>
              <a:ea typeface="Meiryo UI" panose="020B0604030504040204" pitchFamily="50" charset="-128"/>
            </a:endParaRPr>
          </a:p>
        </p:txBody>
      </p:sp>
      <p:sp>
        <p:nvSpPr>
          <p:cNvPr id="26" name="正方形/長方形 25">
            <a:extLst>
              <a:ext uri="{FF2B5EF4-FFF2-40B4-BE49-F238E27FC236}">
                <a16:creationId xmlns:a16="http://schemas.microsoft.com/office/drawing/2014/main" id="{D6B041AE-DC04-6826-F542-34AF7A5DE962}"/>
              </a:ext>
            </a:extLst>
          </p:cNvPr>
          <p:cNvSpPr/>
          <p:nvPr/>
        </p:nvSpPr>
        <p:spPr>
          <a:xfrm>
            <a:off x="161923" y="2890086"/>
            <a:ext cx="10367961" cy="55465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en-US" sz="1600">
              <a:solidFill>
                <a:schemeClr val="tx1"/>
              </a:solidFill>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6DD1C046-A49F-C105-79BE-85A056C748C7}"/>
              </a:ext>
            </a:extLst>
          </p:cNvPr>
          <p:cNvSpPr>
            <a:spLocks noGrp="1"/>
          </p:cNvSpPr>
          <p:nvPr>
            <p:ph type="title"/>
          </p:nvPr>
        </p:nvSpPr>
        <p:spPr/>
        <p:txBody>
          <a:bodyPr/>
          <a:lstStyle/>
          <a:p>
            <a:r>
              <a:rPr kumimoji="1" lang="ja-JP" altLang="en-US"/>
              <a:t>物理的原単位削減の活用</a:t>
            </a:r>
            <a:endParaRPr kumimoji="1" lang="en-US"/>
          </a:p>
        </p:txBody>
      </p:sp>
      <p:sp>
        <p:nvSpPr>
          <p:cNvPr id="3" name="コンテンツ プレースホルダー 2">
            <a:extLst>
              <a:ext uri="{FF2B5EF4-FFF2-40B4-BE49-F238E27FC236}">
                <a16:creationId xmlns:a16="http://schemas.microsoft.com/office/drawing/2014/main" id="{71285B6A-5176-0924-690F-894E9F0367C1}"/>
              </a:ext>
            </a:extLst>
          </p:cNvPr>
          <p:cNvSpPr>
            <a:spLocks noGrp="1"/>
          </p:cNvSpPr>
          <p:nvPr>
            <p:ph sz="quarter" idx="12"/>
          </p:nvPr>
        </p:nvSpPr>
        <p:spPr/>
        <p:txBody>
          <a:bodyPr/>
          <a:lstStyle/>
          <a:p>
            <a:r>
              <a:rPr kumimoji="1" lang="ja-JP" altLang="en-US"/>
              <a:t>原単位削減の採用企業数は多くないが、企業状況によっては有効な手法となる。</a:t>
            </a:r>
            <a:endParaRPr kumimoji="1" lang="en-US"/>
          </a:p>
        </p:txBody>
      </p:sp>
      <p:sp>
        <p:nvSpPr>
          <p:cNvPr id="4" name="テキスト ボックス 3">
            <a:extLst>
              <a:ext uri="{FF2B5EF4-FFF2-40B4-BE49-F238E27FC236}">
                <a16:creationId xmlns:a16="http://schemas.microsoft.com/office/drawing/2014/main" id="{6E9A67DB-E388-487E-CEEC-6FC9F1F1B83A}"/>
              </a:ext>
            </a:extLst>
          </p:cNvPr>
          <p:cNvSpPr txBox="1"/>
          <p:nvPr/>
        </p:nvSpPr>
        <p:spPr>
          <a:xfrm>
            <a:off x="161926" y="1775292"/>
            <a:ext cx="10367962" cy="954107"/>
          </a:xfrm>
          <a:prstGeom prst="rect">
            <a:avLst/>
          </a:prstGeom>
          <a:noFill/>
        </p:spPr>
        <p:txBody>
          <a:bodyPr wrap="square" rtlCol="0">
            <a:spAutoFit/>
          </a:bodyPr>
          <a:lstStyle/>
          <a:p>
            <a:r>
              <a:rPr kumimoji="1" lang="ja-JP" altLang="en-US" sz="1400" b="1"/>
              <a:t>原単位削減</a:t>
            </a:r>
            <a:r>
              <a:rPr kumimoji="1" lang="en-US" altLang="ja-JP" sz="1400" b="1"/>
              <a:t>…</a:t>
            </a:r>
            <a:r>
              <a:rPr kumimoji="1" lang="ja-JP" altLang="en-US" sz="1400" b="1"/>
              <a:t>排出原単位を削減する手法。</a:t>
            </a:r>
            <a:r>
              <a:rPr kumimoji="1" lang="en-US" altLang="ja-JP" sz="1400" b="1"/>
              <a:t>Scope3</a:t>
            </a:r>
            <a:r>
              <a:rPr kumimoji="1" lang="ja-JP" altLang="en-US" sz="1400" b="1"/>
              <a:t>のみに適用可能で、短期目標では</a:t>
            </a:r>
            <a:r>
              <a:rPr kumimoji="1" lang="en-US" altLang="ja-JP" sz="1400" b="1"/>
              <a:t>WB2</a:t>
            </a:r>
            <a:r>
              <a:rPr kumimoji="1" lang="ja-JP" altLang="en-US" sz="1400" b="1"/>
              <a:t>シナリオと整合し、年率</a:t>
            </a:r>
            <a:r>
              <a:rPr kumimoji="1" lang="en-US" altLang="ja-JP" sz="1400" b="1"/>
              <a:t>7%</a:t>
            </a:r>
            <a:r>
              <a:rPr kumimoji="1" lang="ja-JP" altLang="en-US" sz="1400" b="1"/>
              <a:t>の削減が必要</a:t>
            </a:r>
            <a:endParaRPr kumimoji="1" lang="en-US" altLang="ja-JP" sz="1400" b="1"/>
          </a:p>
          <a:p>
            <a:pPr marL="285750" indent="-285750">
              <a:buFont typeface="Wingdings" panose="05000000000000000000" pitchFamily="2" charset="2"/>
              <a:buChar char="ü"/>
            </a:pPr>
            <a:r>
              <a:rPr lang="ja-JP" altLang="en-US" sz="1400"/>
              <a:t>適用可能な原単位：目標の排出範囲と本質的に関連する企業活動を代表する原単位（以下例）</a:t>
            </a:r>
            <a:endParaRPr lang="en-US" altLang="ja-JP" sz="1400"/>
          </a:p>
          <a:p>
            <a:r>
              <a:rPr lang="en-US" altLang="ja-JP" sz="1400"/>
              <a:t>	</a:t>
            </a:r>
            <a:r>
              <a:rPr lang="ja-JP" altLang="en-US" sz="1400"/>
              <a:t>企業規模（例：従業員数、小売面積）、生産投入量（例：調達した原材料の量）、生産出力量（例：生産量、販売量）、</a:t>
            </a:r>
            <a:r>
              <a:rPr lang="en-US" altLang="ja-JP" sz="1400"/>
              <a:t>	</a:t>
            </a:r>
            <a:r>
              <a:rPr lang="ja-JP" altLang="en-US" sz="1400"/>
              <a:t>サービス料（例：輸送距離、契約数）</a:t>
            </a:r>
            <a:endParaRPr lang="en-US" altLang="ja-JP" sz="1400"/>
          </a:p>
        </p:txBody>
      </p:sp>
      <p:sp>
        <p:nvSpPr>
          <p:cNvPr id="7" name="テキスト ボックス 6">
            <a:extLst>
              <a:ext uri="{FF2B5EF4-FFF2-40B4-BE49-F238E27FC236}">
                <a16:creationId xmlns:a16="http://schemas.microsoft.com/office/drawing/2014/main" id="{C6CB4BBD-650F-4E99-F3E4-734E1249AB84}"/>
              </a:ext>
            </a:extLst>
          </p:cNvPr>
          <p:cNvSpPr txBox="1">
            <a:spLocks noChangeArrowheads="1"/>
          </p:cNvSpPr>
          <p:nvPr/>
        </p:nvSpPr>
        <p:spPr bwMode="auto">
          <a:xfrm>
            <a:off x="123822" y="7328843"/>
            <a:ext cx="95367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1000" dirty="0">
                <a:solidFill>
                  <a:srgbClr val="000000"/>
                </a:solidFill>
                <a:latin typeface="+mn-ea"/>
                <a:ea typeface="+mn-ea"/>
                <a:cs typeface="Meiryo UI" pitchFamily="50" charset="-128"/>
              </a:rPr>
              <a:t>[</a:t>
            </a:r>
            <a:r>
              <a:rPr lang="ja-JP" altLang="en-US" sz="1000" dirty="0">
                <a:solidFill>
                  <a:srgbClr val="000000"/>
                </a:solidFill>
                <a:latin typeface="+mn-ea"/>
                <a:ea typeface="+mn-ea"/>
                <a:cs typeface="Meiryo UI" pitchFamily="50" charset="-128"/>
              </a:rPr>
              <a:t>出所</a:t>
            </a:r>
            <a:r>
              <a:rPr lang="en-US" altLang="ja-JP" sz="1000" dirty="0">
                <a:solidFill>
                  <a:srgbClr val="000000"/>
                </a:solidFill>
                <a:latin typeface="+mn-ea"/>
                <a:ea typeface="+mn-ea"/>
                <a:cs typeface="Meiryo UI" pitchFamily="50" charset="-128"/>
              </a:rPr>
              <a:t>]</a:t>
            </a:r>
            <a:r>
              <a:rPr lang="en-US" altLang="ja-JP" sz="1000" dirty="0">
                <a:latin typeface="+mn-ea"/>
                <a:ea typeface="+mn-ea"/>
              </a:rPr>
              <a:t> </a:t>
            </a:r>
            <a:r>
              <a:rPr lang="it-IT" altLang="ja-JP" sz="1000" dirty="0">
                <a:latin typeface="+mn-ea"/>
                <a:ea typeface="+mn-ea"/>
              </a:rPr>
              <a:t>SBTi Corporate Net-Zero Standard</a:t>
            </a:r>
            <a:r>
              <a:rPr lang="ja-JP" altLang="en-US" sz="1000" dirty="0">
                <a:latin typeface="+mn-ea"/>
                <a:ea typeface="+mn-ea"/>
              </a:rPr>
              <a:t> </a:t>
            </a:r>
            <a:r>
              <a:rPr lang="it-IT" altLang="ja-JP" sz="1000" dirty="0">
                <a:latin typeface="+mn-ea"/>
                <a:ea typeface="+mn-ea"/>
              </a:rPr>
              <a:t>Version 1.2</a:t>
            </a:r>
            <a:r>
              <a:rPr lang="ja-JP" altLang="en-US" sz="1000" dirty="0">
                <a:latin typeface="+mn-ea"/>
                <a:ea typeface="+mn-ea"/>
              </a:rPr>
              <a:t> </a:t>
            </a:r>
            <a:r>
              <a:rPr lang="ja-JP" altLang="en-US" sz="1000" dirty="0">
                <a:solidFill>
                  <a:srgbClr val="000000"/>
                </a:solidFill>
                <a:latin typeface="+mn-ea"/>
                <a:ea typeface="+mn-ea"/>
                <a:cs typeface="Meiryo UI" pitchFamily="50" charset="-128"/>
              </a:rPr>
              <a:t>（</a:t>
            </a:r>
            <a:r>
              <a:rPr lang="it-IT" altLang="ja-JP" sz="1000" dirty="0">
                <a:latin typeface="+mn-ea"/>
                <a:ea typeface="+mn-ea"/>
              </a:rPr>
              <a:t>https://files.sciencebasedtargets.org/production/files/Net-Zero-Standard.pdf</a:t>
            </a:r>
            <a:r>
              <a:rPr lang="ja-JP" altLang="en-US" sz="1000" dirty="0">
                <a:solidFill>
                  <a:srgbClr val="000000"/>
                </a:solidFill>
                <a:latin typeface="+mn-ea"/>
                <a:ea typeface="+mn-ea"/>
                <a:cs typeface="Meiryo UI" pitchFamily="50" charset="-128"/>
              </a:rPr>
              <a:t>）より作成</a:t>
            </a:r>
          </a:p>
        </p:txBody>
      </p:sp>
      <p:sp>
        <p:nvSpPr>
          <p:cNvPr id="8" name="テキスト ボックス 7">
            <a:extLst>
              <a:ext uri="{FF2B5EF4-FFF2-40B4-BE49-F238E27FC236}">
                <a16:creationId xmlns:a16="http://schemas.microsoft.com/office/drawing/2014/main" id="{F968CB77-9082-1F5B-7DF2-E07F4B8D5EDD}"/>
              </a:ext>
            </a:extLst>
          </p:cNvPr>
          <p:cNvSpPr txBox="1"/>
          <p:nvPr/>
        </p:nvSpPr>
        <p:spPr>
          <a:xfrm>
            <a:off x="161925" y="4540739"/>
            <a:ext cx="10367960" cy="2677656"/>
          </a:xfrm>
          <a:prstGeom prst="rect">
            <a:avLst/>
          </a:prstGeom>
          <a:noFill/>
        </p:spPr>
        <p:txBody>
          <a:bodyPr wrap="square" rtlCol="0">
            <a:spAutoFit/>
          </a:bodyPr>
          <a:lstStyle/>
          <a:p>
            <a:r>
              <a:rPr lang="en-US" altLang="ja-JP" sz="1400"/>
              <a:t>【</a:t>
            </a:r>
            <a:r>
              <a:rPr lang="ja-JP" altLang="en-US" sz="1400"/>
              <a:t>採用している企業の例</a:t>
            </a:r>
            <a:r>
              <a:rPr lang="en-US" altLang="ja-JP" sz="1400"/>
              <a:t>】</a:t>
            </a:r>
          </a:p>
          <a:p>
            <a:pPr marL="285750" indent="-285750">
              <a:buFont typeface="Wingdings" panose="05000000000000000000" pitchFamily="2" charset="2"/>
              <a:buChar char="ü"/>
            </a:pPr>
            <a:r>
              <a:rPr kumimoji="1" lang="en-US" altLang="ja-JP" sz="1400" b="1"/>
              <a:t>ANA</a:t>
            </a:r>
            <a:r>
              <a:rPr lang="ja-JP" altLang="en-US" sz="1400" b="1"/>
              <a:t>ホールディングス株式会社</a:t>
            </a:r>
            <a:endParaRPr kumimoji="1" lang="en-US" altLang="ja-JP" sz="1400" b="1"/>
          </a:p>
          <a:p>
            <a:pPr lvl="1"/>
            <a:r>
              <a:rPr lang="ja-JP" altLang="en-US" sz="1400"/>
              <a:t>航空輸送において、</a:t>
            </a:r>
            <a:r>
              <a:rPr lang="en-US" altLang="ja-JP" sz="1400"/>
              <a:t>RTK</a:t>
            </a:r>
            <a:r>
              <a:rPr lang="ja-JP" altLang="en-US" sz="1400"/>
              <a:t>（有償輸送量）あたりの</a:t>
            </a:r>
            <a:r>
              <a:rPr lang="en-US" altLang="ja-JP" sz="1400"/>
              <a:t>CO2</a:t>
            </a:r>
            <a:r>
              <a:rPr lang="ja-JP" altLang="en-US" sz="1400"/>
              <a:t>排出量（原単位あたりの</a:t>
            </a:r>
            <a:r>
              <a:rPr lang="en-US" altLang="ja-JP" sz="1400"/>
              <a:t>CO2</a:t>
            </a:r>
            <a:r>
              <a:rPr lang="ja-JP" altLang="en-US" sz="1400"/>
              <a:t>排出量）を</a:t>
            </a:r>
            <a:r>
              <a:rPr lang="en-US" altLang="ja-JP" sz="1400"/>
              <a:t>2030</a:t>
            </a:r>
            <a:r>
              <a:rPr lang="ja-JP" altLang="en-US" sz="1400"/>
              <a:t>年度までに</a:t>
            </a:r>
            <a:r>
              <a:rPr lang="en-US" altLang="ja-JP" sz="1400"/>
              <a:t>2019</a:t>
            </a:r>
            <a:r>
              <a:rPr lang="ja-JP" altLang="en-US" sz="1400"/>
              <a:t>年度比で</a:t>
            </a:r>
            <a:r>
              <a:rPr lang="en-US" altLang="ja-JP" sz="1400"/>
              <a:t>29</a:t>
            </a:r>
            <a:r>
              <a:rPr lang="ja-JP" altLang="en-US" sz="1400"/>
              <a:t>％削減</a:t>
            </a:r>
            <a:endParaRPr lang="en-US" altLang="ja-JP" sz="1400"/>
          </a:p>
          <a:p>
            <a:pPr marL="285750" indent="-285750">
              <a:buFont typeface="Wingdings" panose="05000000000000000000" pitchFamily="2" charset="2"/>
              <a:buChar char="ü"/>
            </a:pPr>
            <a:r>
              <a:rPr kumimoji="1" lang="ja-JP" altLang="en-US" sz="1400" b="1"/>
              <a:t>東京エレクトロン株式会社</a:t>
            </a:r>
            <a:endParaRPr kumimoji="1" lang="en-US" altLang="ja-JP" sz="1400" b="1"/>
          </a:p>
          <a:p>
            <a:pPr lvl="1"/>
            <a:r>
              <a:rPr lang="ja-JP" altLang="en-US" sz="1400"/>
              <a:t>ウェーハ</a:t>
            </a:r>
            <a:r>
              <a:rPr lang="en-US" altLang="ja-JP" sz="1400"/>
              <a:t>1</a:t>
            </a:r>
            <a:r>
              <a:rPr lang="ja-JP" altLang="en-US" sz="1400"/>
              <a:t>枚当たりの</a:t>
            </a:r>
            <a:r>
              <a:rPr lang="en-US" altLang="ja-JP" sz="1400"/>
              <a:t>CO₂</a:t>
            </a:r>
            <a:r>
              <a:rPr lang="ja-JP" altLang="en-US" sz="1400"/>
              <a:t>排出量を</a:t>
            </a:r>
            <a:r>
              <a:rPr lang="en-US" altLang="ja-JP" sz="1400"/>
              <a:t>2030</a:t>
            </a:r>
            <a:r>
              <a:rPr lang="ja-JP" altLang="en-US" sz="1400"/>
              <a:t>年度までに</a:t>
            </a:r>
            <a:r>
              <a:rPr lang="en-US" altLang="ja-JP" sz="1400"/>
              <a:t>2021</a:t>
            </a:r>
            <a:r>
              <a:rPr lang="ja-JP" altLang="en-US" sz="1400"/>
              <a:t>年度比</a:t>
            </a:r>
            <a:r>
              <a:rPr lang="en-US" altLang="ja-JP" sz="1400"/>
              <a:t>55%</a:t>
            </a:r>
            <a:r>
              <a:rPr lang="ja-JP" altLang="en-US" sz="1400"/>
              <a:t>削減とする目標</a:t>
            </a:r>
            <a:endParaRPr lang="en-US" altLang="ja-JP" sz="1400"/>
          </a:p>
          <a:p>
            <a:pPr marL="285750" indent="-285750">
              <a:buFont typeface="Wingdings" panose="05000000000000000000" pitchFamily="2" charset="2"/>
              <a:buChar char="ü"/>
            </a:pPr>
            <a:r>
              <a:rPr lang="ja-JP" altLang="en-US" sz="1400" b="1"/>
              <a:t>株式会社 </a:t>
            </a:r>
            <a:r>
              <a:rPr lang="en-US" altLang="ja-JP" sz="1400" b="1"/>
              <a:t>KOKUSAI</a:t>
            </a:r>
            <a:r>
              <a:rPr lang="ja-JP" altLang="en-US" sz="1400" b="1"/>
              <a:t> </a:t>
            </a:r>
            <a:r>
              <a:rPr lang="en-US" altLang="ja-JP" sz="1400" b="1"/>
              <a:t>ELECTRIC</a:t>
            </a:r>
          </a:p>
          <a:p>
            <a:pPr lvl="1"/>
            <a:r>
              <a:rPr lang="ja-JP" altLang="en-US" sz="1400"/>
              <a:t>販売する製品の使用による</a:t>
            </a:r>
            <a:r>
              <a:rPr lang="en-US" altLang="ja-JP" sz="1400"/>
              <a:t>Scope3</a:t>
            </a:r>
            <a:r>
              <a:rPr lang="ja-JP" altLang="en-US" sz="1400"/>
              <a:t>の</a:t>
            </a:r>
            <a:r>
              <a:rPr lang="en-US" altLang="ja-JP" sz="1400"/>
              <a:t>GHG</a:t>
            </a:r>
            <a:r>
              <a:rPr lang="ja-JP" altLang="en-US" sz="1400"/>
              <a:t>排出量を、</a:t>
            </a:r>
            <a:r>
              <a:rPr lang="en-US" altLang="ja-JP" sz="1400"/>
              <a:t>2021</a:t>
            </a:r>
            <a:r>
              <a:rPr lang="ja-JP" altLang="en-US" sz="1400"/>
              <a:t>年度を基準に</a:t>
            </a:r>
            <a:r>
              <a:rPr lang="en-US" altLang="ja-JP" sz="1400"/>
              <a:t>2030</a:t>
            </a:r>
            <a:r>
              <a:rPr lang="ja-JP" altLang="en-US" sz="1400"/>
              <a:t>年度までに処理ウェーハ</a:t>
            </a:r>
            <a:r>
              <a:rPr lang="en-US" altLang="ja-JP" sz="1400"/>
              <a:t>1</a:t>
            </a:r>
            <a:r>
              <a:rPr lang="ja-JP" altLang="en-US" sz="1400"/>
              <a:t>枚あたり</a:t>
            </a:r>
            <a:r>
              <a:rPr lang="en-US" altLang="ja-JP" sz="1400"/>
              <a:t>52%</a:t>
            </a:r>
            <a:r>
              <a:rPr lang="ja-JP" altLang="en-US" sz="1400"/>
              <a:t>削減</a:t>
            </a:r>
            <a:endParaRPr lang="en-US" altLang="ja-JP" sz="1400"/>
          </a:p>
          <a:p>
            <a:pPr marL="285750" indent="-285750">
              <a:buFont typeface="Wingdings" panose="05000000000000000000" pitchFamily="2" charset="2"/>
              <a:buChar char="ü"/>
            </a:pPr>
            <a:r>
              <a:rPr kumimoji="1" lang="ja-JP" altLang="en-US" sz="1400" b="1"/>
              <a:t>住友林業株式会社</a:t>
            </a:r>
            <a:endParaRPr kumimoji="1" lang="en-US" altLang="ja-JP" sz="1400" b="1"/>
          </a:p>
          <a:p>
            <a:pPr lvl="1"/>
            <a:r>
              <a:rPr lang="en-US" altLang="ja-JP" sz="1400"/>
              <a:t>2030</a:t>
            </a:r>
            <a:r>
              <a:rPr lang="ja-JP" altLang="en-US" sz="1400"/>
              <a:t>年までに</a:t>
            </a:r>
            <a:r>
              <a:rPr lang="en-US" altLang="ja-JP" sz="1400"/>
              <a:t>2021</a:t>
            </a:r>
            <a:r>
              <a:rPr lang="ja-JP" altLang="en-US" sz="1400"/>
              <a:t>年比</a:t>
            </a:r>
            <a:r>
              <a:rPr lang="en-US" altLang="ja-JP" sz="1400"/>
              <a:t>51.6%</a:t>
            </a:r>
            <a:r>
              <a:rPr lang="ja-JP" altLang="en-US" sz="1400"/>
              <a:t>削減（販売する住宅の延床面積あたり排出原単位）</a:t>
            </a:r>
            <a:endParaRPr lang="en-US" altLang="ja-JP" sz="1400"/>
          </a:p>
          <a:p>
            <a:pPr marL="285750" indent="-285750">
              <a:buFont typeface="Wingdings" panose="05000000000000000000" pitchFamily="2" charset="2"/>
              <a:buChar char="ü"/>
            </a:pPr>
            <a:r>
              <a:rPr kumimoji="1" lang="en-US" altLang="ja-JP" sz="1400" b="1"/>
              <a:t>GMO</a:t>
            </a:r>
            <a:r>
              <a:rPr lang="ja-JP" altLang="en-US" sz="1400" b="1"/>
              <a:t> ペイメントゲートウェイ株式会社・</a:t>
            </a:r>
            <a:r>
              <a:rPr lang="en-US" altLang="ja-JP" sz="1400" b="1"/>
              <a:t>GMO</a:t>
            </a:r>
            <a:r>
              <a:rPr lang="ja-JP" altLang="en-US" sz="1400" b="1"/>
              <a:t> フィナンシャルゲート株式会社</a:t>
            </a:r>
            <a:endParaRPr lang="en-US" altLang="ja-JP" sz="1400" b="1"/>
          </a:p>
          <a:p>
            <a:pPr lvl="1"/>
            <a:r>
              <a:rPr lang="en-US" altLang="ja-JP" sz="1400"/>
              <a:t>2030</a:t>
            </a:r>
            <a:r>
              <a:rPr lang="ja-JP" altLang="en-US" sz="1400"/>
              <a:t>年</a:t>
            </a:r>
            <a:r>
              <a:rPr lang="en-US" altLang="ja-JP" sz="1400"/>
              <a:t>9</a:t>
            </a:r>
            <a:r>
              <a:rPr lang="ja-JP" altLang="en-US" sz="1400"/>
              <a:t>月期までに決済端末新規稼動台数</a:t>
            </a:r>
            <a:r>
              <a:rPr lang="en-US" altLang="ja-JP" sz="1400"/>
              <a:t>1</a:t>
            </a:r>
            <a:r>
              <a:rPr lang="ja-JP" altLang="en-US" sz="1400"/>
              <a:t>台当たりの</a:t>
            </a:r>
            <a:r>
              <a:rPr lang="en-US" altLang="ja-JP" sz="1400"/>
              <a:t>GHG</a:t>
            </a:r>
            <a:r>
              <a:rPr lang="ja-JP" altLang="en-US" sz="1400"/>
              <a:t>排出量を、</a:t>
            </a:r>
            <a:r>
              <a:rPr lang="en-US" altLang="ja-JP" sz="1400"/>
              <a:t>2021</a:t>
            </a:r>
            <a:r>
              <a:rPr lang="ja-JP" altLang="en-US" sz="1400"/>
              <a:t>年</a:t>
            </a:r>
            <a:r>
              <a:rPr lang="en-US" altLang="ja-JP" sz="1400"/>
              <a:t>9</a:t>
            </a:r>
            <a:r>
              <a:rPr lang="ja-JP" altLang="en-US" sz="1400"/>
              <a:t>月期比で</a:t>
            </a:r>
            <a:r>
              <a:rPr lang="en-US" altLang="ja-JP" sz="1400"/>
              <a:t>55</a:t>
            </a:r>
            <a:r>
              <a:rPr lang="ja-JP" altLang="en-US" sz="1400"/>
              <a:t>％削減</a:t>
            </a:r>
            <a:endParaRPr kumimoji="1" lang="en-US" sz="1400"/>
          </a:p>
        </p:txBody>
      </p:sp>
      <p:sp>
        <p:nvSpPr>
          <p:cNvPr id="11" name="テキスト ボックス 10">
            <a:extLst>
              <a:ext uri="{FF2B5EF4-FFF2-40B4-BE49-F238E27FC236}">
                <a16:creationId xmlns:a16="http://schemas.microsoft.com/office/drawing/2014/main" id="{6A1DDC1F-25CF-9ECB-3E7C-186619CE576C}"/>
              </a:ext>
            </a:extLst>
          </p:cNvPr>
          <p:cNvSpPr txBox="1"/>
          <p:nvPr/>
        </p:nvSpPr>
        <p:spPr>
          <a:xfrm>
            <a:off x="161924" y="2982420"/>
            <a:ext cx="914400" cy="338554"/>
          </a:xfrm>
          <a:prstGeom prst="rect">
            <a:avLst/>
          </a:prstGeom>
          <a:noFill/>
        </p:spPr>
        <p:txBody>
          <a:bodyPr wrap="square" rtlCol="0">
            <a:spAutoFit/>
          </a:bodyPr>
          <a:lstStyle/>
          <a:p>
            <a:pPr algn="ctr"/>
            <a:r>
              <a:rPr kumimoji="1" lang="ja-JP" altLang="en-US" sz="1600" b="1">
                <a:solidFill>
                  <a:schemeClr val="accent3"/>
                </a:solidFill>
              </a:rPr>
              <a:t>利点</a:t>
            </a:r>
            <a:endParaRPr kumimoji="1" lang="en-US" sz="1600" b="1">
              <a:solidFill>
                <a:schemeClr val="accent3"/>
              </a:solidFill>
            </a:endParaRPr>
          </a:p>
        </p:txBody>
      </p:sp>
      <p:sp>
        <p:nvSpPr>
          <p:cNvPr id="12" name="テキスト ボックス 11">
            <a:extLst>
              <a:ext uri="{FF2B5EF4-FFF2-40B4-BE49-F238E27FC236}">
                <a16:creationId xmlns:a16="http://schemas.microsoft.com/office/drawing/2014/main" id="{76B578BD-D473-23B1-FC73-2B5BEE9C983C}"/>
              </a:ext>
            </a:extLst>
          </p:cNvPr>
          <p:cNvSpPr txBox="1"/>
          <p:nvPr/>
        </p:nvSpPr>
        <p:spPr>
          <a:xfrm>
            <a:off x="161924" y="3783959"/>
            <a:ext cx="914400" cy="338554"/>
          </a:xfrm>
          <a:prstGeom prst="rect">
            <a:avLst/>
          </a:prstGeom>
          <a:noFill/>
        </p:spPr>
        <p:txBody>
          <a:bodyPr wrap="square" rtlCol="0">
            <a:spAutoFit/>
          </a:bodyPr>
          <a:lstStyle/>
          <a:p>
            <a:pPr algn="ctr"/>
            <a:r>
              <a:rPr lang="ja-JP" altLang="en-US" sz="1600" b="1">
                <a:solidFill>
                  <a:schemeClr val="accent5"/>
                </a:solidFill>
              </a:rPr>
              <a:t>課題</a:t>
            </a:r>
            <a:endParaRPr kumimoji="1" lang="en-US" sz="1600" b="1">
              <a:solidFill>
                <a:schemeClr val="accent5"/>
              </a:solidFill>
            </a:endParaRPr>
          </a:p>
        </p:txBody>
      </p:sp>
      <p:sp>
        <p:nvSpPr>
          <p:cNvPr id="13" name="テキスト ボックス 12">
            <a:extLst>
              <a:ext uri="{FF2B5EF4-FFF2-40B4-BE49-F238E27FC236}">
                <a16:creationId xmlns:a16="http://schemas.microsoft.com/office/drawing/2014/main" id="{F52A880A-8062-05C6-0CC5-92D06C6D150E}"/>
              </a:ext>
            </a:extLst>
          </p:cNvPr>
          <p:cNvSpPr txBox="1"/>
          <p:nvPr/>
        </p:nvSpPr>
        <p:spPr>
          <a:xfrm>
            <a:off x="1289050" y="2890087"/>
            <a:ext cx="9240835" cy="523220"/>
          </a:xfrm>
          <a:prstGeom prst="rect">
            <a:avLst/>
          </a:prstGeom>
          <a:noFill/>
        </p:spPr>
        <p:txBody>
          <a:bodyPr wrap="square" rtlCol="0">
            <a:spAutoFit/>
          </a:bodyPr>
          <a:lstStyle/>
          <a:p>
            <a:pPr marL="285750" indent="-285750">
              <a:buFont typeface="Wingdings" panose="05000000000000000000" pitchFamily="2" charset="2"/>
              <a:buChar char="ü"/>
            </a:pPr>
            <a:r>
              <a:rPr lang="ja-JP" altLang="en-US" sz="1400"/>
              <a:t>物理的原単位指標は、</a:t>
            </a:r>
            <a:r>
              <a:rPr lang="ja-JP" altLang="en-US" sz="1400">
                <a:solidFill>
                  <a:srgbClr val="0070C0"/>
                </a:solidFill>
              </a:rPr>
              <a:t>企業の成長や縮小に影響されず</a:t>
            </a:r>
            <a:r>
              <a:rPr lang="ja-JP" altLang="en-US" sz="1400"/>
              <a:t>、温室効果ガス（</a:t>
            </a:r>
            <a:r>
              <a:rPr lang="en-US" altLang="ja-JP" sz="1400"/>
              <a:t>GHG</a:t>
            </a:r>
            <a:r>
              <a:rPr lang="ja-JP" altLang="en-US" sz="1400"/>
              <a:t>）のパフォーマンスや効率改善を反映する</a:t>
            </a:r>
          </a:p>
          <a:p>
            <a:pPr marL="285750" indent="-285750">
              <a:buFont typeface="Wingdings" panose="05000000000000000000" pitchFamily="2" charset="2"/>
              <a:buChar char="ü"/>
            </a:pPr>
            <a:r>
              <a:rPr lang="ja-JP" altLang="en-US" sz="1400"/>
              <a:t>同じ棚卸統合手法を用い、製品構成が類似している場合、</a:t>
            </a:r>
            <a:r>
              <a:rPr lang="ja-JP" altLang="en-US" sz="1400">
                <a:solidFill>
                  <a:srgbClr val="0070C0"/>
                </a:solidFill>
              </a:rPr>
              <a:t>企業間の</a:t>
            </a:r>
            <a:r>
              <a:rPr lang="en-US" altLang="ja-JP" sz="1400">
                <a:solidFill>
                  <a:srgbClr val="0070C0"/>
                </a:solidFill>
              </a:rPr>
              <a:t>GHG</a:t>
            </a:r>
            <a:r>
              <a:rPr lang="ja-JP" altLang="en-US" sz="1400">
                <a:solidFill>
                  <a:srgbClr val="0070C0"/>
                </a:solidFill>
              </a:rPr>
              <a:t>パフォーマンスの比較可能性を高められる</a:t>
            </a:r>
            <a:endParaRPr lang="en-US" altLang="ja-JP" sz="1400">
              <a:solidFill>
                <a:srgbClr val="0070C0"/>
              </a:solidFill>
            </a:endParaRPr>
          </a:p>
        </p:txBody>
      </p:sp>
      <p:sp>
        <p:nvSpPr>
          <p:cNvPr id="14" name="テキスト ボックス 13">
            <a:extLst>
              <a:ext uri="{FF2B5EF4-FFF2-40B4-BE49-F238E27FC236}">
                <a16:creationId xmlns:a16="http://schemas.microsoft.com/office/drawing/2014/main" id="{3DCB8BB5-7886-382E-A073-972BA4EB2B72}"/>
              </a:ext>
            </a:extLst>
          </p:cNvPr>
          <p:cNvSpPr txBox="1"/>
          <p:nvPr/>
        </p:nvSpPr>
        <p:spPr>
          <a:xfrm>
            <a:off x="1289050" y="3476183"/>
            <a:ext cx="9240835" cy="954107"/>
          </a:xfrm>
          <a:prstGeom prst="rect">
            <a:avLst/>
          </a:prstGeom>
          <a:noFill/>
        </p:spPr>
        <p:txBody>
          <a:bodyPr wrap="square" rtlCol="0">
            <a:spAutoFit/>
          </a:bodyPr>
          <a:lstStyle/>
          <a:p>
            <a:pPr marL="285750" indent="-285750">
              <a:buClr>
                <a:schemeClr val="tx1"/>
              </a:buClr>
              <a:buFont typeface="Wingdings" panose="05000000000000000000" pitchFamily="2" charset="2"/>
              <a:buChar char="ü"/>
            </a:pPr>
            <a:r>
              <a:rPr lang="ja-JP" altLang="en-US" sz="1400">
                <a:solidFill>
                  <a:srgbClr val="FF0000"/>
                </a:solidFill>
              </a:rPr>
              <a:t>製品の多様性が高い企業</a:t>
            </a:r>
            <a:r>
              <a:rPr lang="ja-JP" altLang="en-US" sz="1400"/>
              <a:t>では、単一の物理的原単位指標を定義するのが難しく、</a:t>
            </a:r>
            <a:r>
              <a:rPr lang="ja-JP" altLang="en-US" sz="1400">
                <a:solidFill>
                  <a:srgbClr val="FF0000"/>
                </a:solidFill>
              </a:rPr>
              <a:t>適用が困難</a:t>
            </a:r>
          </a:p>
          <a:p>
            <a:pPr marL="285750" indent="-285750">
              <a:buClr>
                <a:schemeClr val="tx1"/>
              </a:buClr>
              <a:buFont typeface="Wingdings" panose="05000000000000000000" pitchFamily="2" charset="2"/>
              <a:buChar char="ü"/>
            </a:pPr>
            <a:r>
              <a:rPr lang="ja-JP" altLang="en-US" sz="1400"/>
              <a:t>データ要求量が多い（物理的活動データがすぐに入手できない場合がある）</a:t>
            </a:r>
          </a:p>
          <a:p>
            <a:pPr marL="285750" indent="-285750">
              <a:buClr>
                <a:schemeClr val="tx1"/>
              </a:buClr>
              <a:buFont typeface="Wingdings" panose="05000000000000000000" pitchFamily="2" charset="2"/>
              <a:buChar char="ü"/>
            </a:pPr>
            <a:r>
              <a:rPr lang="ja-JP" altLang="en-US" sz="1400">
                <a:solidFill>
                  <a:srgbClr val="FF0000"/>
                </a:solidFill>
              </a:rPr>
              <a:t>原単位が減少しても総排出量は増加する可能性があり、ステークホルダーに対して説得力が低くなるケース</a:t>
            </a:r>
            <a:r>
              <a:rPr lang="ja-JP" altLang="en-US" sz="1400"/>
              <a:t>がある</a:t>
            </a:r>
            <a:br>
              <a:rPr lang="en-US" altLang="ja-JP" sz="1400"/>
            </a:br>
            <a:r>
              <a:rPr lang="ja-JP" altLang="en-US" sz="1400"/>
              <a:t>（例：生産量の増加が原単位の減少を上回る場合）</a:t>
            </a:r>
          </a:p>
        </p:txBody>
      </p:sp>
      <p:cxnSp>
        <p:nvCxnSpPr>
          <p:cNvPr id="15" name="直線矢印コネクタ 14">
            <a:extLst>
              <a:ext uri="{FF2B5EF4-FFF2-40B4-BE49-F238E27FC236}">
                <a16:creationId xmlns:a16="http://schemas.microsoft.com/office/drawing/2014/main" id="{202DE882-B53F-EB37-3967-ABF2F650FCD7}"/>
              </a:ext>
            </a:extLst>
          </p:cNvPr>
          <p:cNvCxnSpPr>
            <a:cxnSpLocks/>
          </p:cNvCxnSpPr>
          <p:nvPr/>
        </p:nvCxnSpPr>
        <p:spPr>
          <a:xfrm>
            <a:off x="161924" y="3443045"/>
            <a:ext cx="10367961" cy="0"/>
          </a:xfrm>
          <a:prstGeom prst="straightConnector1">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49078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C60A3-4F4E-09AE-935D-7AEF27F1AF3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3EF2B8E-3963-0977-84FB-21B8DD733618}"/>
              </a:ext>
            </a:extLst>
          </p:cNvPr>
          <p:cNvSpPr>
            <a:spLocks noGrp="1"/>
          </p:cNvSpPr>
          <p:nvPr>
            <p:ph type="title"/>
          </p:nvPr>
        </p:nvSpPr>
        <p:spPr/>
        <p:txBody>
          <a:bodyPr/>
          <a:lstStyle/>
          <a:p>
            <a:r>
              <a:rPr kumimoji="1" lang="ja-JP" altLang="en-US"/>
              <a:t>経済的原単位削減の活用</a:t>
            </a:r>
            <a:endParaRPr kumimoji="1" lang="en-US"/>
          </a:p>
        </p:txBody>
      </p:sp>
      <p:sp>
        <p:nvSpPr>
          <p:cNvPr id="3" name="コンテンツ プレースホルダー 2">
            <a:extLst>
              <a:ext uri="{FF2B5EF4-FFF2-40B4-BE49-F238E27FC236}">
                <a16:creationId xmlns:a16="http://schemas.microsoft.com/office/drawing/2014/main" id="{E1432319-4611-24DC-83BA-9709B3272A5C}"/>
              </a:ext>
            </a:extLst>
          </p:cNvPr>
          <p:cNvSpPr>
            <a:spLocks noGrp="1"/>
          </p:cNvSpPr>
          <p:nvPr>
            <p:ph sz="quarter" idx="12"/>
          </p:nvPr>
        </p:nvSpPr>
        <p:spPr/>
        <p:txBody>
          <a:bodyPr/>
          <a:lstStyle/>
          <a:p>
            <a:r>
              <a:rPr kumimoji="1" lang="ja-JP" altLang="en-US"/>
              <a:t>原単位削減の採用企業数は多くないが、企業状況によっては有効な手法となる。</a:t>
            </a:r>
            <a:endParaRPr kumimoji="1" lang="en-US"/>
          </a:p>
        </p:txBody>
      </p:sp>
      <p:sp>
        <p:nvSpPr>
          <p:cNvPr id="4" name="テキスト ボックス 3">
            <a:extLst>
              <a:ext uri="{FF2B5EF4-FFF2-40B4-BE49-F238E27FC236}">
                <a16:creationId xmlns:a16="http://schemas.microsoft.com/office/drawing/2014/main" id="{40A0EA6D-1240-1303-0AEC-8190C0DFC5FC}"/>
              </a:ext>
            </a:extLst>
          </p:cNvPr>
          <p:cNvSpPr txBox="1"/>
          <p:nvPr/>
        </p:nvSpPr>
        <p:spPr>
          <a:xfrm>
            <a:off x="161926" y="1771670"/>
            <a:ext cx="10367962" cy="523220"/>
          </a:xfrm>
          <a:prstGeom prst="rect">
            <a:avLst/>
          </a:prstGeom>
          <a:noFill/>
        </p:spPr>
        <p:txBody>
          <a:bodyPr wrap="square" rtlCol="0">
            <a:spAutoFit/>
          </a:bodyPr>
          <a:lstStyle/>
          <a:p>
            <a:r>
              <a:rPr kumimoji="1" lang="ja-JP" altLang="en-US" sz="1400" b="1"/>
              <a:t>原単位削減</a:t>
            </a:r>
            <a:r>
              <a:rPr kumimoji="1" lang="en-US" altLang="ja-JP" sz="1400" b="1"/>
              <a:t>…</a:t>
            </a:r>
            <a:r>
              <a:rPr kumimoji="1" lang="ja-JP" altLang="en-US" sz="1400" b="1"/>
              <a:t>排出原単位を削減する手法。</a:t>
            </a:r>
            <a:r>
              <a:rPr kumimoji="1" lang="en-US" altLang="ja-JP" sz="1400" b="1"/>
              <a:t>Scope3</a:t>
            </a:r>
            <a:r>
              <a:rPr kumimoji="1" lang="ja-JP" altLang="en-US" sz="1400" b="1"/>
              <a:t>のみに適用可能で、短期目標では</a:t>
            </a:r>
            <a:r>
              <a:rPr kumimoji="1" lang="en-US" altLang="ja-JP" sz="1400" b="1"/>
              <a:t>WB2</a:t>
            </a:r>
            <a:r>
              <a:rPr kumimoji="1" lang="ja-JP" altLang="en-US" sz="1400" b="1"/>
              <a:t>シナリオと整合し、年率</a:t>
            </a:r>
            <a:r>
              <a:rPr kumimoji="1" lang="en-US" altLang="ja-JP" sz="1400" b="1"/>
              <a:t>7%</a:t>
            </a:r>
            <a:r>
              <a:rPr kumimoji="1" lang="ja-JP" altLang="en-US" sz="1400" b="1"/>
              <a:t>の削減が必要</a:t>
            </a:r>
            <a:endParaRPr kumimoji="1" lang="en-US" altLang="ja-JP" sz="1400" b="1"/>
          </a:p>
          <a:p>
            <a:pPr marL="285750" indent="-285750">
              <a:buFont typeface="Wingdings" panose="05000000000000000000" pitchFamily="2" charset="2"/>
              <a:buChar char="ü"/>
            </a:pPr>
            <a:r>
              <a:rPr lang="ja-JP" altLang="en-US" sz="1400"/>
              <a:t>適用可能な原単位：企業の経済活動当たりの排出原単位（例：付加価値</a:t>
            </a:r>
            <a:r>
              <a:rPr lang="en-US" altLang="ja-JP" sz="1400"/>
              <a:t>1</a:t>
            </a:r>
            <a:r>
              <a:rPr lang="ja-JP" altLang="en-US" sz="1400"/>
              <a:t>単位あたりの</a:t>
            </a:r>
            <a:r>
              <a:rPr lang="en-US" altLang="ja-JP" sz="1400"/>
              <a:t>CO2</a:t>
            </a:r>
            <a:r>
              <a:rPr lang="ja-JP" altLang="en-US" sz="1400"/>
              <a:t>排出量）</a:t>
            </a:r>
            <a:endParaRPr lang="en-US" altLang="ja-JP" sz="1400"/>
          </a:p>
        </p:txBody>
      </p:sp>
      <p:sp>
        <p:nvSpPr>
          <p:cNvPr id="7" name="テキスト ボックス 6">
            <a:extLst>
              <a:ext uri="{FF2B5EF4-FFF2-40B4-BE49-F238E27FC236}">
                <a16:creationId xmlns:a16="http://schemas.microsoft.com/office/drawing/2014/main" id="{FEF02416-CE05-3F43-D0EA-BE7AD9509CA3}"/>
              </a:ext>
            </a:extLst>
          </p:cNvPr>
          <p:cNvSpPr txBox="1">
            <a:spLocks noChangeArrowheads="1"/>
          </p:cNvSpPr>
          <p:nvPr/>
        </p:nvSpPr>
        <p:spPr bwMode="auto">
          <a:xfrm>
            <a:off x="161923" y="7328843"/>
            <a:ext cx="95367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1000" dirty="0">
                <a:solidFill>
                  <a:srgbClr val="000000"/>
                </a:solidFill>
                <a:latin typeface="+mn-ea"/>
                <a:ea typeface="+mn-ea"/>
                <a:cs typeface="Meiryo UI" pitchFamily="50" charset="-128"/>
              </a:rPr>
              <a:t>[</a:t>
            </a:r>
            <a:r>
              <a:rPr lang="ja-JP" altLang="en-US" sz="1000" dirty="0">
                <a:solidFill>
                  <a:srgbClr val="000000"/>
                </a:solidFill>
                <a:latin typeface="+mn-ea"/>
                <a:ea typeface="+mn-ea"/>
                <a:cs typeface="Meiryo UI" pitchFamily="50" charset="-128"/>
              </a:rPr>
              <a:t>出所</a:t>
            </a:r>
            <a:r>
              <a:rPr lang="en-US" altLang="ja-JP" sz="1000" dirty="0">
                <a:solidFill>
                  <a:srgbClr val="000000"/>
                </a:solidFill>
                <a:latin typeface="+mn-ea"/>
                <a:ea typeface="+mn-ea"/>
                <a:cs typeface="Meiryo UI" pitchFamily="50" charset="-128"/>
              </a:rPr>
              <a:t>]</a:t>
            </a:r>
            <a:r>
              <a:rPr lang="en-US" altLang="ja-JP" sz="1000" dirty="0">
                <a:latin typeface="+mn-ea"/>
                <a:ea typeface="+mn-ea"/>
              </a:rPr>
              <a:t> </a:t>
            </a:r>
            <a:r>
              <a:rPr lang="it-IT" altLang="ja-JP" sz="1000" dirty="0">
                <a:latin typeface="+mn-ea"/>
                <a:ea typeface="+mn-ea"/>
              </a:rPr>
              <a:t>SBTi Corporate Net-Zero Standard</a:t>
            </a:r>
            <a:r>
              <a:rPr lang="ja-JP" altLang="en-US" sz="1000" dirty="0">
                <a:latin typeface="+mn-ea"/>
                <a:ea typeface="+mn-ea"/>
              </a:rPr>
              <a:t> </a:t>
            </a:r>
            <a:r>
              <a:rPr lang="it-IT" altLang="ja-JP" sz="1000" dirty="0">
                <a:latin typeface="+mn-ea"/>
                <a:ea typeface="+mn-ea"/>
              </a:rPr>
              <a:t>Version 1.2</a:t>
            </a:r>
            <a:r>
              <a:rPr lang="ja-JP" altLang="en-US" sz="1000" dirty="0">
                <a:solidFill>
                  <a:srgbClr val="000000"/>
                </a:solidFill>
                <a:latin typeface="+mn-ea"/>
                <a:ea typeface="+mn-ea"/>
                <a:cs typeface="Meiryo UI" pitchFamily="50" charset="-128"/>
              </a:rPr>
              <a:t>（</a:t>
            </a:r>
            <a:r>
              <a:rPr lang="it-IT" altLang="ja-JP" sz="1000" dirty="0">
                <a:latin typeface="+mn-ea"/>
                <a:ea typeface="+mn-ea"/>
              </a:rPr>
              <a:t>https://files.sciencebasedtargets.org/production/files/Net-Zero-Standard.pdf</a:t>
            </a:r>
            <a:r>
              <a:rPr lang="ja-JP" altLang="en-US" sz="1000" dirty="0">
                <a:solidFill>
                  <a:srgbClr val="000000"/>
                </a:solidFill>
                <a:latin typeface="+mn-ea"/>
                <a:ea typeface="+mn-ea"/>
                <a:cs typeface="Meiryo UI" pitchFamily="50" charset="-128"/>
              </a:rPr>
              <a:t>）より作成</a:t>
            </a:r>
          </a:p>
        </p:txBody>
      </p:sp>
      <p:sp>
        <p:nvSpPr>
          <p:cNvPr id="9" name="テキスト ボックス 8">
            <a:extLst>
              <a:ext uri="{FF2B5EF4-FFF2-40B4-BE49-F238E27FC236}">
                <a16:creationId xmlns:a16="http://schemas.microsoft.com/office/drawing/2014/main" id="{7BD3B3F0-D3D1-E076-EE9E-B29CE83624ED}"/>
              </a:ext>
            </a:extLst>
          </p:cNvPr>
          <p:cNvSpPr txBox="1"/>
          <p:nvPr/>
        </p:nvSpPr>
        <p:spPr>
          <a:xfrm>
            <a:off x="161924" y="4810043"/>
            <a:ext cx="10367960" cy="2462213"/>
          </a:xfrm>
          <a:prstGeom prst="rect">
            <a:avLst/>
          </a:prstGeom>
          <a:noFill/>
        </p:spPr>
        <p:txBody>
          <a:bodyPr wrap="square" rtlCol="0">
            <a:spAutoFit/>
          </a:bodyPr>
          <a:lstStyle/>
          <a:p>
            <a:r>
              <a:rPr lang="en-US" altLang="ja-JP" sz="1400"/>
              <a:t>【</a:t>
            </a:r>
            <a:r>
              <a:rPr kumimoji="1" lang="ja-JP" altLang="en-US" sz="1400"/>
              <a:t>採用している企業の例</a:t>
            </a:r>
            <a:r>
              <a:rPr kumimoji="1" lang="en-US" altLang="ja-JP" sz="1400"/>
              <a:t>】</a:t>
            </a:r>
            <a:endParaRPr kumimoji="1" lang="en-US" sz="1400"/>
          </a:p>
          <a:p>
            <a:pPr marL="285750" indent="-285750">
              <a:buFont typeface="Wingdings" panose="05000000000000000000" pitchFamily="2" charset="2"/>
              <a:buChar char="ü"/>
            </a:pPr>
            <a:r>
              <a:rPr lang="ja-JP" altLang="en-US" sz="1400" b="1"/>
              <a:t>株式会社日立製作所</a:t>
            </a:r>
            <a:endParaRPr kumimoji="1" lang="en-US" altLang="ja-JP" sz="1400" b="1"/>
          </a:p>
          <a:p>
            <a:pPr lvl="1"/>
            <a:r>
              <a:rPr lang="en-US" altLang="ja-JP" sz="1400"/>
              <a:t>Scope3</a:t>
            </a:r>
            <a:r>
              <a:rPr lang="ja-JP" altLang="en-US" sz="1400"/>
              <a:t>の購入した製品・サービスからの排出量、及び販売した製品の使用による温室効果ガス排出量を、</a:t>
            </a:r>
            <a:r>
              <a:rPr lang="en-US" altLang="ja-JP" sz="1400"/>
              <a:t>2030</a:t>
            </a:r>
            <a:r>
              <a:rPr lang="ja-JP" altLang="en-US" sz="1400"/>
              <a:t>年度までに </a:t>
            </a:r>
            <a:r>
              <a:rPr lang="en-US" altLang="ja-JP" sz="1400"/>
              <a:t>2022</a:t>
            </a:r>
            <a:r>
              <a:rPr lang="ja-JP" altLang="en-US" sz="1400"/>
              <a:t>年度を基準として売上総利益あたり </a:t>
            </a:r>
            <a:r>
              <a:rPr lang="en-US" altLang="ja-JP" sz="1400"/>
              <a:t>52%</a:t>
            </a:r>
            <a:r>
              <a:rPr lang="ja-JP" altLang="en-US" sz="1400"/>
              <a:t>削減</a:t>
            </a:r>
            <a:endParaRPr lang="en-US" altLang="ja-JP" sz="1400"/>
          </a:p>
          <a:p>
            <a:pPr marL="285750" indent="-285750">
              <a:buFont typeface="Wingdings" panose="05000000000000000000" pitchFamily="2" charset="2"/>
              <a:buChar char="ü"/>
            </a:pPr>
            <a:r>
              <a:rPr lang="ja-JP" altLang="en-US" sz="1400" b="1"/>
              <a:t>株式会社メルカリ</a:t>
            </a:r>
            <a:endParaRPr kumimoji="1" lang="en-US" altLang="ja-JP" sz="1400" b="1"/>
          </a:p>
          <a:p>
            <a:pPr lvl="1"/>
            <a:r>
              <a:rPr lang="en-US" altLang="ja-JP" sz="1400"/>
              <a:t>2023</a:t>
            </a:r>
            <a:r>
              <a:rPr lang="ja-JP" altLang="en-US" sz="1400"/>
              <a:t>年を基準年とし、</a:t>
            </a:r>
            <a:r>
              <a:rPr lang="en-US" altLang="ja-JP" sz="1400"/>
              <a:t>2030</a:t>
            </a:r>
            <a:r>
              <a:rPr lang="ja-JP" altLang="en-US" sz="1400"/>
              <a:t>年までにカテゴリー</a:t>
            </a:r>
            <a:r>
              <a:rPr lang="en-US" altLang="ja-JP" sz="1400"/>
              <a:t>9</a:t>
            </a:r>
            <a:r>
              <a:rPr lang="ja-JP" altLang="en-US" sz="1400"/>
              <a:t>（下流の輸送・流通）において売上総利益あたり</a:t>
            </a:r>
            <a:r>
              <a:rPr lang="en-US" altLang="ja-JP" sz="1400"/>
              <a:t>51.6</a:t>
            </a:r>
            <a:r>
              <a:rPr lang="ja-JP" altLang="en-US" sz="1400"/>
              <a:t>％削減</a:t>
            </a:r>
            <a:endParaRPr lang="en-US" altLang="ja-JP" sz="1400"/>
          </a:p>
          <a:p>
            <a:pPr marL="285750" indent="-285750">
              <a:buFont typeface="Wingdings" panose="05000000000000000000" pitchFamily="2" charset="2"/>
              <a:buChar char="ü"/>
            </a:pPr>
            <a:r>
              <a:rPr lang="ja-JP" altLang="en-US" sz="1400" b="1"/>
              <a:t>ミズノ株式会社</a:t>
            </a:r>
            <a:endParaRPr lang="en-US" altLang="ja-JP" sz="1400" b="1"/>
          </a:p>
          <a:p>
            <a:pPr lvl="1"/>
            <a:r>
              <a:rPr lang="en-US" altLang="ja-JP" sz="1400"/>
              <a:t>Scope3</a:t>
            </a:r>
            <a:r>
              <a:rPr lang="ja-JP" altLang="en-US" sz="1400"/>
              <a:t>（他社間接排出）のカテゴリ</a:t>
            </a:r>
            <a:r>
              <a:rPr lang="en-US" altLang="ja-JP" sz="1400"/>
              <a:t>1</a:t>
            </a:r>
            <a:r>
              <a:rPr lang="ja-JP" altLang="en-US" sz="1400"/>
              <a:t>（購入した製品・サービス）及びカテゴリー</a:t>
            </a:r>
            <a:r>
              <a:rPr lang="en-US" altLang="ja-JP" sz="1400"/>
              <a:t>12</a:t>
            </a:r>
            <a:r>
              <a:rPr lang="ja-JP" altLang="en-US" sz="1400"/>
              <a:t>（販売した製品の廃棄）について、</a:t>
            </a:r>
            <a:r>
              <a:rPr lang="en-US" altLang="ja-JP" sz="1400"/>
              <a:t>2018</a:t>
            </a:r>
            <a:r>
              <a:rPr lang="ja-JP" altLang="en-US" sz="1400"/>
              <a:t>年（基準年）比で</a:t>
            </a:r>
            <a:r>
              <a:rPr lang="en-US" altLang="ja-JP" sz="1400"/>
              <a:t>58.1</a:t>
            </a:r>
            <a:r>
              <a:rPr lang="ja-JP" altLang="en-US" sz="1400"/>
              <a:t>％削減（付加価値</a:t>
            </a:r>
            <a:r>
              <a:rPr lang="en-US" altLang="ja-JP" sz="1400"/>
              <a:t>10</a:t>
            </a:r>
            <a:r>
              <a:rPr lang="ja-JP" altLang="en-US" sz="1400"/>
              <a:t>億円あたり）</a:t>
            </a:r>
            <a:endParaRPr lang="en-US" altLang="ja-JP" sz="1400"/>
          </a:p>
          <a:p>
            <a:pPr marL="285750" indent="-285750">
              <a:buFont typeface="Wingdings" panose="05000000000000000000" pitchFamily="2" charset="2"/>
              <a:buChar char="ü"/>
            </a:pPr>
            <a:r>
              <a:rPr kumimoji="1" lang="ja-JP" altLang="en-US" sz="1400" b="1"/>
              <a:t>東芝三菱電機産業システム株式会社</a:t>
            </a:r>
            <a:endParaRPr kumimoji="1" lang="en-US" altLang="ja-JP" sz="1400" b="1"/>
          </a:p>
          <a:p>
            <a:pPr lvl="1"/>
            <a:r>
              <a:rPr lang="en-US" altLang="ja-JP" sz="1400"/>
              <a:t>2020</a:t>
            </a:r>
            <a:r>
              <a:rPr lang="ja-JP" altLang="en-US" sz="1400"/>
              <a:t>年度を基準年として、</a:t>
            </a:r>
            <a:r>
              <a:rPr lang="en-US" altLang="ja-JP" sz="1400"/>
              <a:t>2030</a:t>
            </a:r>
            <a:r>
              <a:rPr lang="ja-JP" altLang="en-US" sz="1400"/>
              <a:t>年度までに、付加価値あたりの</a:t>
            </a:r>
            <a:r>
              <a:rPr lang="en-US" altLang="ja-JP" sz="1400"/>
              <a:t>Scope3</a:t>
            </a:r>
            <a:r>
              <a:rPr lang="ja-JP" altLang="en-US" sz="1400"/>
              <a:t>の温室効果ガス排出量を</a:t>
            </a:r>
            <a:r>
              <a:rPr lang="en-US" altLang="ja-JP" sz="1400"/>
              <a:t>52.56%</a:t>
            </a:r>
            <a:r>
              <a:rPr lang="ja-JP" altLang="en-US" sz="1400"/>
              <a:t>削減</a:t>
            </a:r>
            <a:endParaRPr lang="en-US" altLang="ja-JP" sz="1400"/>
          </a:p>
        </p:txBody>
      </p:sp>
      <p:grpSp>
        <p:nvGrpSpPr>
          <p:cNvPr id="15" name="グループ化 14">
            <a:extLst>
              <a:ext uri="{FF2B5EF4-FFF2-40B4-BE49-F238E27FC236}">
                <a16:creationId xmlns:a16="http://schemas.microsoft.com/office/drawing/2014/main" id="{113BB66B-EFFF-2098-6287-1CA1E342AECF}"/>
              </a:ext>
            </a:extLst>
          </p:cNvPr>
          <p:cNvGrpSpPr/>
          <p:nvPr/>
        </p:nvGrpSpPr>
        <p:grpSpPr>
          <a:xfrm>
            <a:off x="161923" y="2351477"/>
            <a:ext cx="10367962" cy="2401979"/>
            <a:chOff x="161923" y="2299773"/>
            <a:chExt cx="10367962" cy="2401979"/>
          </a:xfrm>
        </p:grpSpPr>
        <p:sp>
          <p:nvSpPr>
            <p:cNvPr id="6" name="正方形/長方形 5">
              <a:extLst>
                <a:ext uri="{FF2B5EF4-FFF2-40B4-BE49-F238E27FC236}">
                  <a16:creationId xmlns:a16="http://schemas.microsoft.com/office/drawing/2014/main" id="{E70DDEE5-DC4F-31AD-7CAB-61F0F2F077A5}"/>
                </a:ext>
              </a:extLst>
            </p:cNvPr>
            <p:cNvSpPr/>
            <p:nvPr/>
          </p:nvSpPr>
          <p:spPr>
            <a:xfrm>
              <a:off x="161923" y="2854430"/>
              <a:ext cx="10367961" cy="184732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en-US" sz="1600">
                <a:solidFill>
                  <a:schemeClr val="tx1"/>
                </a:solidFill>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BB04357E-06AE-7D7E-0FD0-77676983D400}"/>
                </a:ext>
              </a:extLst>
            </p:cNvPr>
            <p:cNvSpPr/>
            <p:nvPr/>
          </p:nvSpPr>
          <p:spPr>
            <a:xfrm>
              <a:off x="161923" y="2299773"/>
              <a:ext cx="10367961" cy="55465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en-US" sz="1600">
                <a:solidFill>
                  <a:schemeClr val="tx1"/>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0AD69535-C41A-53B8-7F19-8A559503572B}"/>
                </a:ext>
              </a:extLst>
            </p:cNvPr>
            <p:cNvSpPr txBox="1"/>
            <p:nvPr/>
          </p:nvSpPr>
          <p:spPr>
            <a:xfrm>
              <a:off x="161924" y="2392107"/>
              <a:ext cx="914400" cy="338554"/>
            </a:xfrm>
            <a:prstGeom prst="rect">
              <a:avLst/>
            </a:prstGeom>
            <a:noFill/>
          </p:spPr>
          <p:txBody>
            <a:bodyPr wrap="square" rtlCol="0">
              <a:spAutoFit/>
            </a:bodyPr>
            <a:lstStyle/>
            <a:p>
              <a:pPr algn="ctr"/>
              <a:r>
                <a:rPr kumimoji="1" lang="ja-JP" altLang="en-US" sz="1600" b="1">
                  <a:solidFill>
                    <a:schemeClr val="accent3"/>
                  </a:solidFill>
                </a:rPr>
                <a:t>利点</a:t>
              </a:r>
              <a:endParaRPr kumimoji="1" lang="en-US" sz="1600" b="1">
                <a:solidFill>
                  <a:schemeClr val="accent3"/>
                </a:solidFill>
              </a:endParaRPr>
            </a:p>
          </p:txBody>
        </p:sp>
        <p:sp>
          <p:nvSpPr>
            <p:cNvPr id="11" name="テキスト ボックス 10">
              <a:extLst>
                <a:ext uri="{FF2B5EF4-FFF2-40B4-BE49-F238E27FC236}">
                  <a16:creationId xmlns:a16="http://schemas.microsoft.com/office/drawing/2014/main" id="{B7CECE82-3552-7A65-DFF9-4CBAE01A18CA}"/>
                </a:ext>
              </a:extLst>
            </p:cNvPr>
            <p:cNvSpPr txBox="1"/>
            <p:nvPr/>
          </p:nvSpPr>
          <p:spPr>
            <a:xfrm>
              <a:off x="161924" y="3608814"/>
              <a:ext cx="914400" cy="338554"/>
            </a:xfrm>
            <a:prstGeom prst="rect">
              <a:avLst/>
            </a:prstGeom>
            <a:noFill/>
          </p:spPr>
          <p:txBody>
            <a:bodyPr wrap="square" rtlCol="0">
              <a:spAutoFit/>
            </a:bodyPr>
            <a:lstStyle/>
            <a:p>
              <a:pPr algn="ctr"/>
              <a:r>
                <a:rPr lang="ja-JP" altLang="en-US" sz="1600" b="1">
                  <a:solidFill>
                    <a:schemeClr val="accent5"/>
                  </a:solidFill>
                </a:rPr>
                <a:t>課題</a:t>
              </a:r>
              <a:endParaRPr kumimoji="1" lang="en-US" sz="1600" b="1">
                <a:solidFill>
                  <a:schemeClr val="accent5"/>
                </a:solidFill>
              </a:endParaRPr>
            </a:p>
          </p:txBody>
        </p:sp>
        <p:sp>
          <p:nvSpPr>
            <p:cNvPr id="12" name="テキスト ボックス 11">
              <a:extLst>
                <a:ext uri="{FF2B5EF4-FFF2-40B4-BE49-F238E27FC236}">
                  <a16:creationId xmlns:a16="http://schemas.microsoft.com/office/drawing/2014/main" id="{BADCE77A-092C-1C93-B9F2-EB1BED861D5F}"/>
                </a:ext>
              </a:extLst>
            </p:cNvPr>
            <p:cNvSpPr txBox="1"/>
            <p:nvPr/>
          </p:nvSpPr>
          <p:spPr>
            <a:xfrm>
              <a:off x="1289050" y="2299774"/>
              <a:ext cx="9240835" cy="523220"/>
            </a:xfrm>
            <a:prstGeom prst="rect">
              <a:avLst/>
            </a:prstGeom>
            <a:noFill/>
          </p:spPr>
          <p:txBody>
            <a:bodyPr wrap="square" rtlCol="0">
              <a:spAutoFit/>
            </a:bodyPr>
            <a:lstStyle/>
            <a:p>
              <a:pPr marL="342900" indent="-342900">
                <a:buClr>
                  <a:schemeClr val="tx1"/>
                </a:buClr>
                <a:buFont typeface="Wingdings" panose="05000000000000000000" pitchFamily="2" charset="2"/>
                <a:buChar char="ü"/>
              </a:pPr>
              <a:r>
                <a:rPr lang="ja-JP" altLang="en-US" sz="1400">
                  <a:solidFill>
                    <a:srgbClr val="0070C0"/>
                  </a:solidFill>
                </a:rPr>
                <a:t>製品が多様で直接比較が難しいセクター（例：小売業や化学業界）の排出量を正規化して評価可能</a:t>
              </a:r>
              <a:endParaRPr lang="en-US" altLang="ja-JP" sz="1400">
                <a:solidFill>
                  <a:srgbClr val="0070C0"/>
                </a:solidFill>
              </a:endParaRPr>
            </a:p>
            <a:p>
              <a:pPr marL="342900" indent="-342900">
                <a:buClr>
                  <a:schemeClr val="tx1"/>
                </a:buClr>
                <a:buFont typeface="Wingdings" panose="05000000000000000000" pitchFamily="2" charset="2"/>
                <a:buChar char="ü"/>
              </a:pPr>
              <a:r>
                <a:rPr lang="ja-JP" altLang="en-US" sz="1400"/>
                <a:t>排出量の増加が企業の成長に直接結びつく場合に有効のため、</a:t>
              </a:r>
              <a:r>
                <a:rPr lang="ja-JP" altLang="en-US" sz="1400">
                  <a:solidFill>
                    <a:srgbClr val="0070C0"/>
                  </a:solidFill>
                </a:rPr>
                <a:t>成長を重視する企業にとって柔軟性が高い</a:t>
              </a:r>
              <a:endParaRPr lang="en-US" altLang="ja-JP" sz="1400">
                <a:solidFill>
                  <a:srgbClr val="0070C0"/>
                </a:solidFill>
              </a:endParaRPr>
            </a:p>
          </p:txBody>
        </p:sp>
        <p:sp>
          <p:nvSpPr>
            <p:cNvPr id="13" name="テキスト ボックス 12">
              <a:extLst>
                <a:ext uri="{FF2B5EF4-FFF2-40B4-BE49-F238E27FC236}">
                  <a16:creationId xmlns:a16="http://schemas.microsoft.com/office/drawing/2014/main" id="{ADBC4DFF-824A-E8DC-122E-B21204437736}"/>
                </a:ext>
              </a:extLst>
            </p:cNvPr>
            <p:cNvSpPr txBox="1"/>
            <p:nvPr/>
          </p:nvSpPr>
          <p:spPr>
            <a:xfrm>
              <a:off x="1289050" y="2885870"/>
              <a:ext cx="9240835" cy="1815882"/>
            </a:xfrm>
            <a:prstGeom prst="rect">
              <a:avLst/>
            </a:prstGeom>
            <a:noFill/>
          </p:spPr>
          <p:txBody>
            <a:bodyPr wrap="square" rtlCol="0">
              <a:spAutoFit/>
            </a:bodyPr>
            <a:lstStyle/>
            <a:p>
              <a:pPr marL="342900" indent="-342900">
                <a:buClr>
                  <a:schemeClr val="tx1"/>
                </a:buClr>
                <a:buFont typeface="Wingdings" panose="05000000000000000000" pitchFamily="2" charset="2"/>
                <a:buChar char="ü"/>
              </a:pPr>
              <a:r>
                <a:rPr lang="ja-JP" altLang="en-US" sz="1400">
                  <a:solidFill>
                    <a:srgbClr val="FF0000"/>
                  </a:solidFill>
                </a:rPr>
                <a:t>製品価格の変動が少ないセクターにのみ適する</a:t>
              </a:r>
              <a:endParaRPr lang="en-US" altLang="ja-JP" sz="1400">
                <a:solidFill>
                  <a:srgbClr val="FF0000"/>
                </a:solidFill>
              </a:endParaRPr>
            </a:p>
            <a:p>
              <a:pPr marL="342900" indent="-342900">
                <a:buClr>
                  <a:schemeClr val="tx1"/>
                </a:buClr>
                <a:buFont typeface="Wingdings" panose="05000000000000000000" pitchFamily="2" charset="2"/>
                <a:buChar char="ü"/>
              </a:pPr>
              <a:r>
                <a:rPr lang="ja-JP" altLang="en-US" sz="1400">
                  <a:solidFill>
                    <a:srgbClr val="FF0000"/>
                  </a:solidFill>
                </a:rPr>
                <a:t>製品を多く販売すれば</a:t>
              </a:r>
              <a:r>
                <a:rPr lang="ja-JP" altLang="en-US" sz="1400"/>
                <a:t>、その製品を作るためにより</a:t>
              </a:r>
              <a:r>
                <a:rPr lang="ja-JP" altLang="en-US" sz="1400">
                  <a:solidFill>
                    <a:srgbClr val="FF0000"/>
                  </a:solidFill>
                </a:rPr>
                <a:t>多くの排出量が発生</a:t>
              </a:r>
              <a:r>
                <a:rPr lang="ja-JP" altLang="en-US" sz="1400"/>
                <a:t>する</a:t>
              </a:r>
              <a:endParaRPr lang="en-US" altLang="ja-JP" sz="1400"/>
            </a:p>
            <a:p>
              <a:pPr marL="342900" indent="-342900">
                <a:buClr>
                  <a:schemeClr val="tx1"/>
                </a:buClr>
                <a:buFont typeface="Wingdings" panose="05000000000000000000" pitchFamily="2" charset="2"/>
                <a:buChar char="ü"/>
              </a:pPr>
              <a:r>
                <a:rPr lang="ja-JP" altLang="en-US" sz="1400"/>
                <a:t>経済的原単位指標による</a:t>
              </a:r>
              <a:r>
                <a:rPr lang="ja-JP" altLang="en-US" sz="1400">
                  <a:solidFill>
                    <a:srgbClr val="FF0000"/>
                  </a:solidFill>
                </a:rPr>
                <a:t>削減進捗の追跡が難しい場合</a:t>
              </a:r>
              <a:r>
                <a:rPr lang="ja-JP" altLang="en-US" sz="1400"/>
                <a:t>がある</a:t>
              </a:r>
              <a:br>
                <a:rPr lang="en-US" altLang="ja-JP" sz="1400"/>
              </a:br>
              <a:r>
                <a:rPr lang="ja-JP" altLang="en-US" sz="1400"/>
                <a:t>（例：企業が特定の年に財務損失を出した場合など）</a:t>
              </a:r>
              <a:endParaRPr lang="en-US" altLang="ja-JP" sz="1400"/>
            </a:p>
            <a:p>
              <a:pPr marL="342900" indent="-342900">
                <a:buClr>
                  <a:schemeClr val="tx1"/>
                </a:buClr>
                <a:buFont typeface="Wingdings" panose="05000000000000000000" pitchFamily="2" charset="2"/>
                <a:buChar char="ü"/>
              </a:pPr>
              <a:r>
                <a:rPr lang="ja-JP" altLang="en-US" sz="1400">
                  <a:solidFill>
                    <a:srgbClr val="FF0000"/>
                  </a:solidFill>
                </a:rPr>
                <a:t>外部要因</a:t>
              </a:r>
              <a:r>
                <a:rPr lang="ja-JP" altLang="en-US" sz="1400"/>
                <a:t>により、企業の原単位が</a:t>
              </a:r>
              <a:r>
                <a:rPr lang="ja-JP" altLang="en-US" sz="1400">
                  <a:solidFill>
                    <a:srgbClr val="FF0000"/>
                  </a:solidFill>
                </a:rPr>
                <a:t>実際の環境パフォーマンスと関係なく変動して見える場合</a:t>
              </a:r>
              <a:r>
                <a:rPr lang="ja-JP" altLang="en-US" sz="1400"/>
                <a:t>がある</a:t>
              </a:r>
              <a:br>
                <a:rPr lang="en-US" altLang="ja-JP" sz="1400"/>
              </a:br>
              <a:r>
                <a:rPr lang="ja-JP" altLang="en-US" sz="1400"/>
                <a:t>（例：原材料価格の変動、インフレ、事業活動の収益貢献度の変化）</a:t>
              </a:r>
            </a:p>
            <a:p>
              <a:pPr marL="342900" indent="-342900">
                <a:buClr>
                  <a:schemeClr val="tx1"/>
                </a:buClr>
                <a:buFont typeface="Wingdings" panose="05000000000000000000" pitchFamily="2" charset="2"/>
                <a:buChar char="ü"/>
              </a:pPr>
              <a:r>
                <a:rPr lang="ja-JP" altLang="en-US" sz="1400"/>
                <a:t>排出量パフォーマンスの追跡にはあまり有用ではない場合がある</a:t>
              </a:r>
            </a:p>
            <a:p>
              <a:pPr marL="342900" indent="-342900">
                <a:buClr>
                  <a:schemeClr val="tx1"/>
                </a:buClr>
                <a:buFont typeface="Wingdings" panose="05000000000000000000" pitchFamily="2" charset="2"/>
                <a:buChar char="ü"/>
              </a:pPr>
              <a:r>
                <a:rPr lang="ja-JP" altLang="en-US" sz="1400"/>
                <a:t>経済的原単位目標が十分な総排出量削減につながるためには、成長予測が正確である必要がある</a:t>
              </a:r>
            </a:p>
          </p:txBody>
        </p:sp>
        <p:cxnSp>
          <p:nvCxnSpPr>
            <p:cNvPr id="14" name="直線矢印コネクタ 13">
              <a:extLst>
                <a:ext uri="{FF2B5EF4-FFF2-40B4-BE49-F238E27FC236}">
                  <a16:creationId xmlns:a16="http://schemas.microsoft.com/office/drawing/2014/main" id="{89A3B6FA-BC01-0CC3-F8DC-C96123115407}"/>
                </a:ext>
              </a:extLst>
            </p:cNvPr>
            <p:cNvCxnSpPr>
              <a:cxnSpLocks/>
            </p:cNvCxnSpPr>
            <p:nvPr/>
          </p:nvCxnSpPr>
          <p:spPr>
            <a:xfrm>
              <a:off x="161924" y="2854432"/>
              <a:ext cx="10367961" cy="0"/>
            </a:xfrm>
            <a:prstGeom prst="straightConnector1">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142968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26EEA-0C05-8C83-BBC9-D9635D7FA473}"/>
            </a:ext>
          </a:extLst>
        </p:cNvPr>
        <p:cNvGrpSpPr/>
        <p:nvPr/>
      </p:nvGrpSpPr>
      <p:grpSpPr>
        <a:xfrm>
          <a:off x="0" y="0"/>
          <a:ext cx="0" cy="0"/>
          <a:chOff x="0" y="0"/>
          <a:chExt cx="0" cy="0"/>
        </a:xfrm>
      </p:grpSpPr>
      <p:sp>
        <p:nvSpPr>
          <p:cNvPr id="50" name="テキスト ボックス 49">
            <a:extLst>
              <a:ext uri="{FF2B5EF4-FFF2-40B4-BE49-F238E27FC236}">
                <a16:creationId xmlns:a16="http://schemas.microsoft.com/office/drawing/2014/main" id="{17033171-69E5-E6E8-6BD3-1528E0DB1D55}"/>
              </a:ext>
            </a:extLst>
          </p:cNvPr>
          <p:cNvSpPr txBox="1"/>
          <p:nvPr/>
        </p:nvSpPr>
        <p:spPr>
          <a:xfrm>
            <a:off x="7413050" y="3756886"/>
            <a:ext cx="3124563" cy="338554"/>
          </a:xfrm>
          <a:prstGeom prst="rect">
            <a:avLst/>
          </a:prstGeom>
          <a:noFill/>
        </p:spPr>
        <p:txBody>
          <a:bodyPr wrap="square" rtlCol="0">
            <a:spAutoFit/>
          </a:bodyPr>
          <a:lstStyle/>
          <a:p>
            <a:pPr algn="ctr">
              <a:spcAft>
                <a:spcPts val="300"/>
              </a:spcAft>
            </a:pPr>
            <a:r>
              <a:rPr lang="ja-JP" altLang="en-US" sz="1600" b="1">
                <a:solidFill>
                  <a:schemeClr val="bg2"/>
                </a:solidFill>
                <a:latin typeface="+mj-lt"/>
              </a:rPr>
              <a:t>　目標策定と取組</a:t>
            </a:r>
            <a:endParaRPr kumimoji="1" lang="en-US" altLang="ja-JP" sz="1600" b="1">
              <a:solidFill>
                <a:schemeClr val="bg2"/>
              </a:solidFill>
              <a:latin typeface="+mj-lt"/>
            </a:endParaRPr>
          </a:p>
        </p:txBody>
      </p:sp>
      <p:sp>
        <p:nvSpPr>
          <p:cNvPr id="48" name="四角形: 角を丸くする 47">
            <a:extLst>
              <a:ext uri="{FF2B5EF4-FFF2-40B4-BE49-F238E27FC236}">
                <a16:creationId xmlns:a16="http://schemas.microsoft.com/office/drawing/2014/main" id="{F90C0697-80B0-B52D-DDED-2A07EA736294}"/>
              </a:ext>
            </a:extLst>
          </p:cNvPr>
          <p:cNvSpPr/>
          <p:nvPr/>
        </p:nvSpPr>
        <p:spPr>
          <a:xfrm>
            <a:off x="7405326" y="3543301"/>
            <a:ext cx="3124563" cy="3711924"/>
          </a:xfrm>
          <a:prstGeom prst="roundRect">
            <a:avLst>
              <a:gd name="adj" fmla="val 10947"/>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j-lt"/>
              <a:ea typeface="Meiryo UI" panose="020B0604030504040204" pitchFamily="50" charset="-128"/>
            </a:endParaRPr>
          </a:p>
        </p:txBody>
      </p:sp>
      <p:sp>
        <p:nvSpPr>
          <p:cNvPr id="30" name="テキスト ボックス 29">
            <a:extLst>
              <a:ext uri="{FF2B5EF4-FFF2-40B4-BE49-F238E27FC236}">
                <a16:creationId xmlns:a16="http://schemas.microsoft.com/office/drawing/2014/main" id="{48C50318-7EBD-79FF-49FA-6D66B2A6A525}"/>
              </a:ext>
            </a:extLst>
          </p:cNvPr>
          <p:cNvSpPr txBox="1"/>
          <p:nvPr/>
        </p:nvSpPr>
        <p:spPr>
          <a:xfrm>
            <a:off x="2779113" y="3756886"/>
            <a:ext cx="4436496" cy="338554"/>
          </a:xfrm>
          <a:prstGeom prst="rect">
            <a:avLst/>
          </a:prstGeom>
          <a:noFill/>
        </p:spPr>
        <p:txBody>
          <a:bodyPr wrap="square" rtlCol="0">
            <a:spAutoFit/>
          </a:bodyPr>
          <a:lstStyle/>
          <a:p>
            <a:pPr algn="ctr">
              <a:spcAft>
                <a:spcPts val="300"/>
              </a:spcAft>
            </a:pPr>
            <a:r>
              <a:rPr lang="ja-JP" altLang="en-US" sz="1600" b="1">
                <a:solidFill>
                  <a:schemeClr val="bg2"/>
                </a:solidFill>
                <a:latin typeface="+mj-lt"/>
              </a:rPr>
              <a:t>　原単位目標を採用した理由</a:t>
            </a:r>
            <a:endParaRPr kumimoji="1" lang="en-US" altLang="ja-JP" sz="1600" b="1">
              <a:solidFill>
                <a:schemeClr val="bg2"/>
              </a:solidFill>
              <a:latin typeface="+mj-lt"/>
            </a:endParaRPr>
          </a:p>
        </p:txBody>
      </p:sp>
      <p:pic>
        <p:nvPicPr>
          <p:cNvPr id="32" name="グラフィックス 31" descr="グループでのブレーンストーミング 単色塗りつぶし">
            <a:extLst>
              <a:ext uri="{FF2B5EF4-FFF2-40B4-BE49-F238E27FC236}">
                <a16:creationId xmlns:a16="http://schemas.microsoft.com/office/drawing/2014/main" id="{13D071AB-FD88-D08A-B693-038568DEBB78}"/>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980275" y="3655006"/>
            <a:ext cx="468000" cy="468000"/>
          </a:xfrm>
          <a:prstGeom prst="rect">
            <a:avLst/>
          </a:prstGeom>
        </p:spPr>
      </p:pic>
      <p:sp>
        <p:nvSpPr>
          <p:cNvPr id="10" name="正方形/長方形 9">
            <a:extLst>
              <a:ext uri="{FF2B5EF4-FFF2-40B4-BE49-F238E27FC236}">
                <a16:creationId xmlns:a16="http://schemas.microsoft.com/office/drawing/2014/main" id="{E905E460-EDD0-DA5F-7B76-89973969D747}"/>
              </a:ext>
            </a:extLst>
          </p:cNvPr>
          <p:cNvSpPr/>
          <p:nvPr/>
        </p:nvSpPr>
        <p:spPr>
          <a:xfrm>
            <a:off x="161924" y="2352449"/>
            <a:ext cx="2435203" cy="490277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j-lt"/>
              <a:ea typeface="Meiryo UI" panose="020B0604030504040204" pitchFamily="50" charset="-128"/>
            </a:endParaRPr>
          </a:p>
        </p:txBody>
      </p:sp>
      <p:sp>
        <p:nvSpPr>
          <p:cNvPr id="2" name="タイトル 1">
            <a:extLst>
              <a:ext uri="{FF2B5EF4-FFF2-40B4-BE49-F238E27FC236}">
                <a16:creationId xmlns:a16="http://schemas.microsoft.com/office/drawing/2014/main" id="{1847C779-25F2-B685-A08E-6E6A318DF468}"/>
              </a:ext>
            </a:extLst>
          </p:cNvPr>
          <p:cNvSpPr>
            <a:spLocks noGrp="1"/>
          </p:cNvSpPr>
          <p:nvPr>
            <p:ph type="title"/>
          </p:nvPr>
        </p:nvSpPr>
        <p:spPr/>
        <p:txBody>
          <a:bodyPr/>
          <a:lstStyle/>
          <a:p>
            <a:r>
              <a:rPr kumimoji="1" lang="ja-JP" altLang="en-US">
                <a:latin typeface="+mj-lt"/>
              </a:rPr>
              <a:t>経済的原単位削減の活用事例</a:t>
            </a:r>
          </a:p>
        </p:txBody>
      </p:sp>
      <p:sp>
        <p:nvSpPr>
          <p:cNvPr id="3" name="コンテンツ プレースホルダー 2">
            <a:extLst>
              <a:ext uri="{FF2B5EF4-FFF2-40B4-BE49-F238E27FC236}">
                <a16:creationId xmlns:a16="http://schemas.microsoft.com/office/drawing/2014/main" id="{468C2F7F-8B66-CB90-AF99-FF61DFF5BC50}"/>
              </a:ext>
            </a:extLst>
          </p:cNvPr>
          <p:cNvSpPr>
            <a:spLocks noGrp="1"/>
          </p:cNvSpPr>
          <p:nvPr>
            <p:ph sz="quarter" idx="12"/>
          </p:nvPr>
        </p:nvSpPr>
        <p:spPr>
          <a:xfrm>
            <a:off x="161925" y="1110920"/>
            <a:ext cx="10367963" cy="1142772"/>
          </a:xfrm>
        </p:spPr>
        <p:txBody>
          <a:bodyPr/>
          <a:lstStyle/>
          <a:p>
            <a:r>
              <a:rPr lang="ja-JP" altLang="en-US" sz="1600"/>
              <a:t>ミズノは、企業の成長と排出削減を両立でき、社内のモチベーションを維持しながら意識やノウハウを蓄積できる点に利点があるといった考えから、</a:t>
            </a:r>
            <a:r>
              <a:rPr lang="en-US" altLang="ja-JP" sz="1600"/>
              <a:t>Scope3</a:t>
            </a:r>
            <a:r>
              <a:rPr lang="ja-JP" altLang="en-US" sz="1600"/>
              <a:t>排出量の削減目標に「経済的原単位削減」を設定した。</a:t>
            </a:r>
            <a:endParaRPr lang="en-US" altLang="ja-JP" sz="1600"/>
          </a:p>
          <a:p>
            <a:r>
              <a:rPr lang="ja-JP" altLang="en-US" sz="1600"/>
              <a:t>全社の経営目標との整合性を重視し、付加価値当たりの指標として粗利を採用している。</a:t>
            </a:r>
            <a:endParaRPr kumimoji="1" lang="ja-JP" altLang="en-US" sz="1600">
              <a:latin typeface="+mj-lt"/>
            </a:endParaRPr>
          </a:p>
        </p:txBody>
      </p:sp>
      <p:sp>
        <p:nvSpPr>
          <p:cNvPr id="6" name="テキスト ボックス 5">
            <a:extLst>
              <a:ext uri="{FF2B5EF4-FFF2-40B4-BE49-F238E27FC236}">
                <a16:creationId xmlns:a16="http://schemas.microsoft.com/office/drawing/2014/main" id="{91D4B462-1B89-11B7-55B9-72551D0C3588}"/>
              </a:ext>
            </a:extLst>
          </p:cNvPr>
          <p:cNvSpPr txBox="1"/>
          <p:nvPr/>
        </p:nvSpPr>
        <p:spPr>
          <a:xfrm>
            <a:off x="161924" y="2878606"/>
            <a:ext cx="2435201" cy="2900794"/>
          </a:xfrm>
          <a:prstGeom prst="rect">
            <a:avLst/>
          </a:prstGeom>
          <a:noFill/>
        </p:spPr>
        <p:txBody>
          <a:bodyPr wrap="square" rtlCol="0">
            <a:spAutoFit/>
          </a:bodyPr>
          <a:lstStyle/>
          <a:p>
            <a:pPr>
              <a:spcAft>
                <a:spcPts val="300"/>
              </a:spcAft>
            </a:pPr>
            <a:r>
              <a:rPr lang="en-US" altLang="ja-JP" sz="500" b="1" u="sng">
                <a:latin typeface="+mj-lt"/>
              </a:rPr>
              <a:t> </a:t>
            </a:r>
            <a:endParaRPr lang="en-US" altLang="ja-JP" sz="1200" b="1" u="sng">
              <a:latin typeface="+mj-lt"/>
            </a:endParaRPr>
          </a:p>
          <a:p>
            <a:pPr>
              <a:spcAft>
                <a:spcPts val="300"/>
              </a:spcAft>
            </a:pPr>
            <a:r>
              <a:rPr lang="ja-JP" altLang="en-US" sz="1200" b="1" u="sng">
                <a:latin typeface="+mj-lt"/>
              </a:rPr>
              <a:t>業種・企業特性</a:t>
            </a:r>
            <a:endParaRPr lang="en-US" altLang="ja-JP" sz="1200" b="1" u="sng">
              <a:latin typeface="+mj-lt"/>
            </a:endParaRPr>
          </a:p>
          <a:p>
            <a:r>
              <a:rPr lang="ja-JP" altLang="en-US" sz="1200">
                <a:latin typeface="+mj-lt"/>
              </a:rPr>
              <a:t>業種：総合スポーツ</a:t>
            </a:r>
            <a:r>
              <a:rPr kumimoji="1" lang="ja-JP" altLang="en-US" sz="1200">
                <a:latin typeface="+mj-lt"/>
              </a:rPr>
              <a:t>メーカー</a:t>
            </a:r>
            <a:endParaRPr kumimoji="1" lang="en-US" altLang="ja-JP" sz="1200">
              <a:latin typeface="+mj-lt"/>
            </a:endParaRPr>
          </a:p>
          <a:p>
            <a:pPr marL="171450" indent="-171450">
              <a:buFont typeface="Arial" panose="020B0604020202020204" pitchFamily="34" charset="0"/>
              <a:buChar char="•"/>
            </a:pPr>
            <a:r>
              <a:rPr lang="ja-JP" altLang="en-US" sz="1200">
                <a:latin typeface="+mj-lt"/>
              </a:rPr>
              <a:t>主な製品領域：スポーツシューズ／スポーツウェア／スポーツ用品の設計・製造・販売</a:t>
            </a:r>
            <a:endParaRPr kumimoji="1" lang="en-US" altLang="ja-JP" sz="1200">
              <a:latin typeface="+mj-lt"/>
            </a:endParaRPr>
          </a:p>
          <a:p>
            <a:r>
              <a:rPr kumimoji="1" lang="ja-JP" altLang="en-US" sz="1200">
                <a:latin typeface="+mj-lt"/>
              </a:rPr>
              <a:t>企業特性</a:t>
            </a:r>
            <a:endParaRPr kumimoji="1" lang="en-US" altLang="ja-JP" sz="1200">
              <a:latin typeface="+mj-lt"/>
            </a:endParaRPr>
          </a:p>
          <a:p>
            <a:pPr marL="171450" indent="-171450">
              <a:buFont typeface="Arial" panose="020B0604020202020204" pitchFamily="34" charset="0"/>
              <a:buChar char="•"/>
            </a:pPr>
            <a:r>
              <a:rPr lang="ja-JP" altLang="en-US" sz="1200">
                <a:latin typeface="+mj-lt"/>
              </a:rPr>
              <a:t>商品の種類が多い</a:t>
            </a:r>
            <a:endParaRPr lang="en-US" altLang="ja-JP" sz="1200">
              <a:latin typeface="+mj-lt"/>
            </a:endParaRPr>
          </a:p>
          <a:p>
            <a:pPr marL="171450" indent="-171450">
              <a:buFont typeface="Arial" panose="020B0604020202020204" pitchFamily="34" charset="0"/>
              <a:buChar char="•"/>
            </a:pPr>
            <a:r>
              <a:rPr lang="ja-JP" altLang="en-US" sz="1200">
                <a:latin typeface="+mj-lt"/>
              </a:rPr>
              <a:t>グローバル企業であり、海外にも多くの製造拠点が存在</a:t>
            </a:r>
            <a:endParaRPr lang="en-US" altLang="ja-JP" sz="1200">
              <a:latin typeface="+mj-lt"/>
            </a:endParaRPr>
          </a:p>
          <a:p>
            <a:endParaRPr kumimoji="1" lang="en-US" altLang="ja-JP" sz="1400">
              <a:latin typeface="+mj-lt"/>
            </a:endParaRPr>
          </a:p>
          <a:p>
            <a:pPr>
              <a:spcAft>
                <a:spcPts val="300"/>
              </a:spcAft>
            </a:pPr>
            <a:r>
              <a:rPr lang="en-US" altLang="ja-JP" sz="1200" b="1" u="sng">
                <a:latin typeface="+mj-lt"/>
              </a:rPr>
              <a:t>GHG</a:t>
            </a:r>
            <a:r>
              <a:rPr lang="ja-JP" altLang="en-US" sz="1200" b="1" u="sng">
                <a:latin typeface="+mj-lt"/>
              </a:rPr>
              <a:t>インベントリ特性</a:t>
            </a:r>
            <a:r>
              <a:rPr lang="en-US" altLang="ja-JP" sz="1200" b="1" u="sng">
                <a:latin typeface="+mj-lt"/>
              </a:rPr>
              <a:t>*</a:t>
            </a:r>
          </a:p>
          <a:p>
            <a:r>
              <a:rPr kumimoji="1" lang="en-US" altLang="ja-JP" sz="1200">
                <a:solidFill>
                  <a:srgbClr val="0070C0"/>
                </a:solidFill>
                <a:latin typeface="+mj-lt"/>
              </a:rPr>
              <a:t>Scope3</a:t>
            </a:r>
            <a:r>
              <a:rPr kumimoji="1" lang="ja-JP" altLang="en-US" sz="1200">
                <a:solidFill>
                  <a:srgbClr val="0070C0"/>
                </a:solidFill>
                <a:latin typeface="+mj-lt"/>
              </a:rPr>
              <a:t>が全体の</a:t>
            </a:r>
            <a:r>
              <a:rPr lang="ja-JP" altLang="en-US" sz="1200">
                <a:solidFill>
                  <a:srgbClr val="0070C0"/>
                </a:solidFill>
                <a:latin typeface="+mj-lt"/>
              </a:rPr>
              <a:t>約</a:t>
            </a:r>
            <a:r>
              <a:rPr lang="en-US" altLang="ja-JP" sz="1200">
                <a:solidFill>
                  <a:srgbClr val="0070C0"/>
                </a:solidFill>
                <a:latin typeface="+mj-lt"/>
              </a:rPr>
              <a:t>98</a:t>
            </a:r>
            <a:r>
              <a:rPr kumimoji="1" lang="ja-JP" altLang="en-US" sz="1200">
                <a:solidFill>
                  <a:srgbClr val="0070C0"/>
                </a:solidFill>
                <a:latin typeface="+mj-lt"/>
              </a:rPr>
              <a:t>％</a:t>
            </a:r>
            <a:r>
              <a:rPr kumimoji="1" lang="ja-JP" altLang="en-US" sz="1200">
                <a:latin typeface="+mj-lt"/>
              </a:rPr>
              <a:t>を占める。特に</a:t>
            </a:r>
            <a:r>
              <a:rPr lang="ja-JP" altLang="en-US" sz="1200">
                <a:solidFill>
                  <a:srgbClr val="0070C0"/>
                </a:solidFill>
                <a:latin typeface="+mj-lt"/>
              </a:rPr>
              <a:t>カテゴリ</a:t>
            </a:r>
            <a:r>
              <a:rPr lang="en-US" altLang="ja-JP" sz="1200">
                <a:solidFill>
                  <a:srgbClr val="0070C0"/>
                </a:solidFill>
                <a:latin typeface="+mj-lt"/>
              </a:rPr>
              <a:t>1</a:t>
            </a:r>
            <a:r>
              <a:rPr lang="ja-JP" altLang="en-US" sz="1200">
                <a:solidFill>
                  <a:srgbClr val="0070C0"/>
                </a:solidFill>
                <a:latin typeface="+mj-lt"/>
              </a:rPr>
              <a:t>と</a:t>
            </a:r>
            <a:r>
              <a:rPr kumimoji="1" lang="en-US" altLang="ja-JP" sz="1200">
                <a:solidFill>
                  <a:srgbClr val="0070C0"/>
                </a:solidFill>
                <a:latin typeface="+mj-lt"/>
              </a:rPr>
              <a:t>12</a:t>
            </a:r>
            <a:r>
              <a:rPr kumimoji="1" lang="ja-JP" altLang="en-US" sz="1200">
                <a:solidFill>
                  <a:srgbClr val="0070C0"/>
                </a:solidFill>
                <a:latin typeface="+mj-lt"/>
              </a:rPr>
              <a:t>が</a:t>
            </a:r>
            <a:r>
              <a:rPr kumimoji="1" lang="en-US" altLang="ja-JP" sz="1200">
                <a:solidFill>
                  <a:srgbClr val="0070C0"/>
                </a:solidFill>
                <a:latin typeface="+mj-lt"/>
              </a:rPr>
              <a:t>Scope3</a:t>
            </a:r>
            <a:r>
              <a:rPr kumimoji="1" lang="ja-JP" altLang="en-US" sz="1200">
                <a:solidFill>
                  <a:srgbClr val="0070C0"/>
                </a:solidFill>
                <a:latin typeface="+mj-lt"/>
              </a:rPr>
              <a:t>排出量の</a:t>
            </a:r>
            <a:r>
              <a:rPr kumimoji="1" lang="en-US" altLang="ja-JP" sz="1200">
                <a:solidFill>
                  <a:srgbClr val="0070C0"/>
                </a:solidFill>
                <a:latin typeface="+mj-lt"/>
              </a:rPr>
              <a:t>9</a:t>
            </a:r>
            <a:r>
              <a:rPr kumimoji="1" lang="ja-JP" altLang="en-US" sz="1200">
                <a:solidFill>
                  <a:srgbClr val="0070C0"/>
                </a:solidFill>
                <a:latin typeface="+mj-lt"/>
              </a:rPr>
              <a:t>割弱</a:t>
            </a:r>
            <a:r>
              <a:rPr kumimoji="1" lang="ja-JP" altLang="en-US" sz="1200">
                <a:latin typeface="+mj-lt"/>
              </a:rPr>
              <a:t>を占める</a:t>
            </a:r>
            <a:endParaRPr kumimoji="1" lang="en-US" altLang="ja-JP" sz="1200">
              <a:latin typeface="+mj-lt"/>
            </a:endParaRPr>
          </a:p>
        </p:txBody>
      </p:sp>
      <p:graphicFrame>
        <p:nvGraphicFramePr>
          <p:cNvPr id="9" name="グラフ 8">
            <a:extLst>
              <a:ext uri="{FF2B5EF4-FFF2-40B4-BE49-F238E27FC236}">
                <a16:creationId xmlns:a16="http://schemas.microsoft.com/office/drawing/2014/main" id="{8D0F4290-DBE0-1914-4FE1-0EE154DBDE2C}"/>
              </a:ext>
            </a:extLst>
          </p:cNvPr>
          <p:cNvGraphicFramePr/>
          <p:nvPr/>
        </p:nvGraphicFramePr>
        <p:xfrm>
          <a:off x="161922" y="5623137"/>
          <a:ext cx="2435203" cy="1618448"/>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直線矢印コネクタ 10">
            <a:extLst>
              <a:ext uri="{FF2B5EF4-FFF2-40B4-BE49-F238E27FC236}">
                <a16:creationId xmlns:a16="http://schemas.microsoft.com/office/drawing/2014/main" id="{3D21BB91-C943-74E3-E8E2-9D8480ABA561}"/>
              </a:ext>
            </a:extLst>
          </p:cNvPr>
          <p:cNvCxnSpPr>
            <a:cxnSpLocks/>
          </p:cNvCxnSpPr>
          <p:nvPr/>
        </p:nvCxnSpPr>
        <p:spPr>
          <a:xfrm>
            <a:off x="244186" y="2879537"/>
            <a:ext cx="2261775" cy="0"/>
          </a:xfrm>
          <a:prstGeom prst="straightConnector1">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E633C7CB-5AAE-108D-BAC6-03521477E6E0}"/>
              </a:ext>
            </a:extLst>
          </p:cNvPr>
          <p:cNvSpPr/>
          <p:nvPr/>
        </p:nvSpPr>
        <p:spPr>
          <a:xfrm>
            <a:off x="2779116" y="2468646"/>
            <a:ext cx="7750772" cy="1016141"/>
          </a:xfrm>
          <a:prstGeom prst="rect">
            <a:avLst/>
          </a:prstGeom>
          <a:solidFill>
            <a:srgbClr val="00584E">
              <a:alpha val="6980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j-lt"/>
              <a:ea typeface="Meiryo UI" panose="020B0604030504040204" pitchFamily="50" charset="-128"/>
            </a:endParaRPr>
          </a:p>
        </p:txBody>
      </p:sp>
      <p:cxnSp>
        <p:nvCxnSpPr>
          <p:cNvPr id="16" name="直線矢印コネクタ 15">
            <a:extLst>
              <a:ext uri="{FF2B5EF4-FFF2-40B4-BE49-F238E27FC236}">
                <a16:creationId xmlns:a16="http://schemas.microsoft.com/office/drawing/2014/main" id="{9567A1CE-8E57-5CB5-B660-B4FAA5BE3C2C}"/>
              </a:ext>
            </a:extLst>
          </p:cNvPr>
          <p:cNvCxnSpPr>
            <a:cxnSpLocks/>
          </p:cNvCxnSpPr>
          <p:nvPr/>
        </p:nvCxnSpPr>
        <p:spPr>
          <a:xfrm>
            <a:off x="2955807" y="2879537"/>
            <a:ext cx="7425037" cy="0"/>
          </a:xfrm>
          <a:prstGeom prst="straightConnector1">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6FB5D304-38A6-904D-D344-BCDE77B8D6C2}"/>
              </a:ext>
            </a:extLst>
          </p:cNvPr>
          <p:cNvSpPr txBox="1"/>
          <p:nvPr/>
        </p:nvSpPr>
        <p:spPr>
          <a:xfrm>
            <a:off x="3407709" y="2513497"/>
            <a:ext cx="6603264" cy="338554"/>
          </a:xfrm>
          <a:prstGeom prst="rect">
            <a:avLst/>
          </a:prstGeom>
          <a:noFill/>
        </p:spPr>
        <p:txBody>
          <a:bodyPr wrap="square" rtlCol="0">
            <a:spAutoFit/>
          </a:bodyPr>
          <a:lstStyle/>
          <a:p>
            <a:pPr>
              <a:spcAft>
                <a:spcPts val="300"/>
              </a:spcAft>
            </a:pPr>
            <a:r>
              <a:rPr lang="ja-JP" altLang="en-US" sz="1600" b="1">
                <a:solidFill>
                  <a:schemeClr val="bg1"/>
                </a:solidFill>
                <a:latin typeface="+mj-lt"/>
              </a:rPr>
              <a:t>原単位目標の詳細</a:t>
            </a:r>
            <a:endParaRPr kumimoji="1" lang="en-US" altLang="ja-JP" sz="1600" b="1">
              <a:solidFill>
                <a:schemeClr val="bg1"/>
              </a:solidFill>
              <a:latin typeface="+mj-lt"/>
            </a:endParaRPr>
          </a:p>
        </p:txBody>
      </p:sp>
      <p:pic>
        <p:nvPicPr>
          <p:cNvPr id="24" name="グラフィックス 23" descr="ターゲット 単色塗りつぶし">
            <a:extLst>
              <a:ext uri="{FF2B5EF4-FFF2-40B4-BE49-F238E27FC236}">
                <a16:creationId xmlns:a16="http://schemas.microsoft.com/office/drawing/2014/main" id="{E3BE524B-1AB2-4BB0-F756-45B9C40B9D5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998275" y="2468648"/>
            <a:ext cx="432000" cy="432000"/>
          </a:xfrm>
          <a:prstGeom prst="rect">
            <a:avLst/>
          </a:prstGeom>
        </p:spPr>
      </p:pic>
      <p:sp>
        <p:nvSpPr>
          <p:cNvPr id="27" name="テキスト ボックス 26">
            <a:extLst>
              <a:ext uri="{FF2B5EF4-FFF2-40B4-BE49-F238E27FC236}">
                <a16:creationId xmlns:a16="http://schemas.microsoft.com/office/drawing/2014/main" id="{8900F7DB-A37D-AF04-1532-2C12F3AF16EC}"/>
              </a:ext>
            </a:extLst>
          </p:cNvPr>
          <p:cNvSpPr txBox="1"/>
          <p:nvPr/>
        </p:nvSpPr>
        <p:spPr>
          <a:xfrm>
            <a:off x="2955807" y="2870164"/>
            <a:ext cx="7425037" cy="276999"/>
          </a:xfrm>
          <a:prstGeom prst="rect">
            <a:avLst/>
          </a:prstGeom>
          <a:noFill/>
        </p:spPr>
        <p:txBody>
          <a:bodyPr wrap="square" rtlCol="0">
            <a:spAutoFit/>
          </a:bodyPr>
          <a:lstStyle/>
          <a:p>
            <a:r>
              <a:rPr kumimoji="1" lang="ja-JP" altLang="en-US" sz="1200">
                <a:solidFill>
                  <a:schemeClr val="bg1"/>
                </a:solidFill>
                <a:latin typeface="+mj-lt"/>
              </a:rPr>
              <a:t>目標水準 </a:t>
            </a:r>
            <a:endParaRPr lang="en-US" altLang="ja-JP" sz="1200">
              <a:solidFill>
                <a:schemeClr val="bg1"/>
              </a:solidFill>
              <a:latin typeface="+mj-lt"/>
            </a:endParaRPr>
          </a:p>
        </p:txBody>
      </p:sp>
      <p:sp>
        <p:nvSpPr>
          <p:cNvPr id="28" name="四角形: 角を丸くする 27">
            <a:extLst>
              <a:ext uri="{FF2B5EF4-FFF2-40B4-BE49-F238E27FC236}">
                <a16:creationId xmlns:a16="http://schemas.microsoft.com/office/drawing/2014/main" id="{BC9839C9-397B-6930-6827-504A6AE2CB2F}"/>
              </a:ext>
            </a:extLst>
          </p:cNvPr>
          <p:cNvSpPr/>
          <p:nvPr/>
        </p:nvSpPr>
        <p:spPr>
          <a:xfrm>
            <a:off x="2779115" y="3543300"/>
            <a:ext cx="4436496" cy="3711923"/>
          </a:xfrm>
          <a:prstGeom prst="roundRect">
            <a:avLst>
              <a:gd name="adj" fmla="val 10435"/>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j-lt"/>
              <a:ea typeface="Meiryo UI" panose="020B0604030504040204" pitchFamily="50" charset="-128"/>
            </a:endParaRPr>
          </a:p>
        </p:txBody>
      </p:sp>
      <p:cxnSp>
        <p:nvCxnSpPr>
          <p:cNvPr id="29" name="直線矢印コネクタ 28">
            <a:extLst>
              <a:ext uri="{FF2B5EF4-FFF2-40B4-BE49-F238E27FC236}">
                <a16:creationId xmlns:a16="http://schemas.microsoft.com/office/drawing/2014/main" id="{C73163AF-968D-5A20-675E-91E135D1AB42}"/>
              </a:ext>
            </a:extLst>
          </p:cNvPr>
          <p:cNvCxnSpPr>
            <a:cxnSpLocks/>
          </p:cNvCxnSpPr>
          <p:nvPr/>
        </p:nvCxnSpPr>
        <p:spPr>
          <a:xfrm>
            <a:off x="2968831" y="4119444"/>
            <a:ext cx="4083113" cy="0"/>
          </a:xfrm>
          <a:prstGeom prst="straightConnector1">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正方形/長方形 32">
            <a:extLst>
              <a:ext uri="{FF2B5EF4-FFF2-40B4-BE49-F238E27FC236}">
                <a16:creationId xmlns:a16="http://schemas.microsoft.com/office/drawing/2014/main" id="{FA2590C1-7D02-76E3-4AB0-5451E8D358AB}"/>
              </a:ext>
            </a:extLst>
          </p:cNvPr>
          <p:cNvSpPr/>
          <p:nvPr/>
        </p:nvSpPr>
        <p:spPr>
          <a:xfrm>
            <a:off x="2950509" y="4197875"/>
            <a:ext cx="4083112" cy="71954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rIns="216000" bIns="72000" rtlCol="0" anchor="ctr"/>
          <a:lstStyle/>
          <a:p>
            <a:r>
              <a:rPr lang="ja-JP" altLang="en-US" sz="1400" u="sng">
                <a:solidFill>
                  <a:schemeClr val="tx1"/>
                </a:solidFill>
                <a:latin typeface="+mj-lt"/>
                <a:ea typeface="Meiryo UI" panose="020B0604030504040204" pitchFamily="50" charset="-128"/>
              </a:rPr>
              <a:t>なぜ「原単位削減」を選択したのか？</a:t>
            </a:r>
            <a:endParaRPr lang="en-US" altLang="ja-JP" sz="1400" u="sng">
              <a:solidFill>
                <a:schemeClr val="tx1"/>
              </a:solidFill>
              <a:latin typeface="+mj-lt"/>
              <a:ea typeface="Meiryo UI" panose="020B0604030504040204" pitchFamily="50" charset="-128"/>
            </a:endParaRPr>
          </a:p>
          <a:p>
            <a:pPr marL="376238" indent="-285750">
              <a:buFont typeface="Wingdings" panose="05000000000000000000" pitchFamily="2" charset="2"/>
              <a:buChar char="p"/>
            </a:pPr>
            <a:r>
              <a:rPr lang="ja-JP" altLang="en-US" sz="1400">
                <a:solidFill>
                  <a:schemeClr val="tx1"/>
                </a:solidFill>
                <a:latin typeface="+mj-lt"/>
                <a:ea typeface="Meiryo UI" panose="020B0604030504040204" pitchFamily="50" charset="-128"/>
              </a:rPr>
              <a:t>総量同量削減よりも事業体への影響が穏やかな目標であるため</a:t>
            </a:r>
            <a:endParaRPr lang="en-US" altLang="ja-JP" sz="1400">
              <a:solidFill>
                <a:schemeClr val="tx1"/>
              </a:solidFill>
              <a:latin typeface="+mj-lt"/>
              <a:ea typeface="Meiryo UI" panose="020B0604030504040204" pitchFamily="50" charset="-128"/>
            </a:endParaRPr>
          </a:p>
        </p:txBody>
      </p:sp>
      <p:cxnSp>
        <p:nvCxnSpPr>
          <p:cNvPr id="34" name="直線矢印コネクタ 33">
            <a:extLst>
              <a:ext uri="{FF2B5EF4-FFF2-40B4-BE49-F238E27FC236}">
                <a16:creationId xmlns:a16="http://schemas.microsoft.com/office/drawing/2014/main" id="{BA5C52F8-EA9D-5FD9-3AC2-336181255294}"/>
              </a:ext>
            </a:extLst>
          </p:cNvPr>
          <p:cNvCxnSpPr>
            <a:cxnSpLocks/>
          </p:cNvCxnSpPr>
          <p:nvPr/>
        </p:nvCxnSpPr>
        <p:spPr>
          <a:xfrm>
            <a:off x="2950508" y="4197874"/>
            <a:ext cx="0" cy="719545"/>
          </a:xfrm>
          <a:prstGeom prst="straightConnector1">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C7DF4960-4C50-3AA1-09F3-1409AF1258A0}"/>
              </a:ext>
            </a:extLst>
          </p:cNvPr>
          <p:cNvSpPr txBox="1"/>
          <p:nvPr/>
        </p:nvSpPr>
        <p:spPr>
          <a:xfrm>
            <a:off x="2950508" y="5004643"/>
            <a:ext cx="4083113" cy="2054409"/>
          </a:xfrm>
          <a:prstGeom prst="rect">
            <a:avLst/>
          </a:prstGeom>
          <a:noFill/>
        </p:spPr>
        <p:txBody>
          <a:bodyPr wrap="square" rtlCol="0">
            <a:spAutoFit/>
          </a:bodyPr>
          <a:lstStyle/>
          <a:p>
            <a:pPr>
              <a:spcAft>
                <a:spcPts val="300"/>
              </a:spcAft>
            </a:pPr>
            <a:r>
              <a:rPr lang="en-US" altLang="ja-JP" sz="1200" b="1">
                <a:latin typeface="+mj-lt"/>
              </a:rPr>
              <a:t>【</a:t>
            </a:r>
            <a:r>
              <a:rPr lang="ja-JP" altLang="en-US" sz="1200" b="1">
                <a:latin typeface="+mj-lt"/>
              </a:rPr>
              <a:t>採用の背景</a:t>
            </a:r>
            <a:r>
              <a:rPr lang="en-US" altLang="ja-JP" sz="1200" b="1">
                <a:latin typeface="+mj-lt"/>
              </a:rPr>
              <a:t>】</a:t>
            </a:r>
          </a:p>
          <a:p>
            <a:pPr marL="285750" indent="-285750">
              <a:spcAft>
                <a:spcPts val="300"/>
              </a:spcAft>
              <a:buClr>
                <a:schemeClr val="tx2"/>
              </a:buClr>
              <a:buFont typeface="Meiryo UI" panose="020B0604030504040204" pitchFamily="50" charset="-128"/>
              <a:buChar char="→"/>
            </a:pPr>
            <a:r>
              <a:rPr lang="ja-JP" altLang="en-US" sz="1200">
                <a:latin typeface="+mj-lt"/>
              </a:rPr>
              <a:t>簡易算定から</a:t>
            </a:r>
            <a:r>
              <a:rPr lang="en-US" altLang="ja-JP" sz="1200">
                <a:latin typeface="+mj-lt"/>
              </a:rPr>
              <a:t>LCA</a:t>
            </a:r>
            <a:r>
              <a:rPr lang="ja-JP" altLang="en-US" sz="1200">
                <a:latin typeface="+mj-lt"/>
              </a:rPr>
              <a:t>算定に切り替えるタイミングで</a:t>
            </a:r>
            <a:r>
              <a:rPr lang="en-US" altLang="ja-JP" sz="1200">
                <a:latin typeface="+mj-lt"/>
              </a:rPr>
              <a:t>SBT</a:t>
            </a:r>
            <a:r>
              <a:rPr lang="ja-JP" altLang="en-US" sz="1200">
                <a:latin typeface="+mj-lt"/>
              </a:rPr>
              <a:t>を取得を検討</a:t>
            </a:r>
            <a:endParaRPr lang="en-US" altLang="ja-JP" sz="1200">
              <a:latin typeface="+mj-lt"/>
            </a:endParaRPr>
          </a:p>
          <a:p>
            <a:pPr marL="285750" indent="-285750">
              <a:spcAft>
                <a:spcPts val="300"/>
              </a:spcAft>
              <a:buClr>
                <a:schemeClr val="tx2"/>
              </a:buClr>
              <a:buFont typeface="Meiryo UI" panose="020B0604030504040204" pitchFamily="50" charset="-128"/>
              <a:buChar char="→"/>
            </a:pPr>
            <a:r>
              <a:rPr lang="ja-JP" altLang="en-US" sz="1200">
                <a:latin typeface="+mj-lt"/>
              </a:rPr>
              <a:t>売上拡大に伴い排出量が増加するという構造を踏まえると、</a:t>
            </a:r>
            <a:r>
              <a:rPr lang="ja-JP" altLang="en-US" sz="1200" b="1">
                <a:solidFill>
                  <a:srgbClr val="0070C0"/>
                </a:solidFill>
                <a:latin typeface="+mj-lt"/>
              </a:rPr>
              <a:t>短期間で大幅な排出削減を求める総量同量削減目標は、企業の成長との両立が難しいと判断</a:t>
            </a:r>
            <a:r>
              <a:rPr lang="ja-JP" altLang="en-US" sz="1200">
                <a:latin typeface="+mj-lt"/>
              </a:rPr>
              <a:t>し、採用見送り</a:t>
            </a:r>
            <a:endParaRPr lang="en-US" altLang="ja-JP" sz="1200">
              <a:latin typeface="+mj-lt"/>
            </a:endParaRPr>
          </a:p>
          <a:p>
            <a:pPr marL="285750" indent="-285750">
              <a:spcAft>
                <a:spcPts val="300"/>
              </a:spcAft>
              <a:buClr>
                <a:schemeClr val="tx2"/>
              </a:buClr>
              <a:buFont typeface="Meiryo UI" panose="020B0604030504040204" pitchFamily="50" charset="-128"/>
              <a:buChar char="→"/>
            </a:pPr>
            <a:r>
              <a:rPr lang="ja-JP" altLang="en-US" sz="1200" b="1">
                <a:solidFill>
                  <a:srgbClr val="0070C0"/>
                </a:solidFill>
                <a:latin typeface="+mj-lt"/>
              </a:rPr>
              <a:t>付加価値あたりの排出量を削減するという経済的原単位目標</a:t>
            </a:r>
            <a:r>
              <a:rPr lang="ja-JP" altLang="en-US" sz="1200">
                <a:latin typeface="+mj-lt"/>
              </a:rPr>
              <a:t>は、</a:t>
            </a:r>
            <a:r>
              <a:rPr lang="en-US" altLang="ja-JP" sz="1200">
                <a:latin typeface="+mj-lt"/>
              </a:rPr>
              <a:t>CFP</a:t>
            </a:r>
            <a:r>
              <a:rPr lang="ja-JP" altLang="en-US" sz="1200">
                <a:latin typeface="+mj-lt"/>
              </a:rPr>
              <a:t>算定やその他の取組を通じて排出削減に関する</a:t>
            </a:r>
            <a:r>
              <a:rPr lang="ja-JP" altLang="en-US" sz="1200" b="1">
                <a:solidFill>
                  <a:srgbClr val="0070C0"/>
                </a:solidFill>
                <a:latin typeface="+mj-lt"/>
              </a:rPr>
              <a:t>社内のノウハウ・モチベーションを高めつつ、排出削減における技術的発展を待つことが出来る</a:t>
            </a:r>
            <a:r>
              <a:rPr lang="ja-JP" altLang="en-US" sz="1200">
                <a:latin typeface="+mj-lt"/>
              </a:rPr>
              <a:t>と判断し採用</a:t>
            </a:r>
            <a:endParaRPr lang="en-US" altLang="ja-JP" sz="1200">
              <a:latin typeface="+mj-lt"/>
            </a:endParaRPr>
          </a:p>
        </p:txBody>
      </p:sp>
      <p:cxnSp>
        <p:nvCxnSpPr>
          <p:cNvPr id="49" name="直線矢印コネクタ 48">
            <a:extLst>
              <a:ext uri="{FF2B5EF4-FFF2-40B4-BE49-F238E27FC236}">
                <a16:creationId xmlns:a16="http://schemas.microsoft.com/office/drawing/2014/main" id="{BD64907E-1DD4-BDC6-E071-FF0FA2740F99}"/>
              </a:ext>
            </a:extLst>
          </p:cNvPr>
          <p:cNvCxnSpPr>
            <a:cxnSpLocks/>
          </p:cNvCxnSpPr>
          <p:nvPr/>
        </p:nvCxnSpPr>
        <p:spPr>
          <a:xfrm>
            <a:off x="7478467" y="4119444"/>
            <a:ext cx="2933781" cy="0"/>
          </a:xfrm>
          <a:prstGeom prst="straightConnector1">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Mizuno Logo">
            <a:extLst>
              <a:ext uri="{FF2B5EF4-FFF2-40B4-BE49-F238E27FC236}">
                <a16:creationId xmlns:a16="http://schemas.microsoft.com/office/drawing/2014/main" id="{3AE41541-F972-CE3A-D25A-FD02F49078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186" y="2407667"/>
            <a:ext cx="452833" cy="452833"/>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71189EA8-E195-643E-4CF6-998F18A4C6A4}"/>
              </a:ext>
            </a:extLst>
          </p:cNvPr>
          <p:cNvSpPr txBox="1"/>
          <p:nvPr/>
        </p:nvSpPr>
        <p:spPr>
          <a:xfrm>
            <a:off x="802680" y="2451883"/>
            <a:ext cx="1703281" cy="369332"/>
          </a:xfrm>
          <a:prstGeom prst="rect">
            <a:avLst/>
          </a:prstGeom>
          <a:noFill/>
        </p:spPr>
        <p:txBody>
          <a:bodyPr wrap="square" rtlCol="0">
            <a:spAutoFit/>
          </a:bodyPr>
          <a:lstStyle/>
          <a:p>
            <a:pPr algn="ctr"/>
            <a:r>
              <a:rPr lang="ja-JP" altLang="en-US" b="1"/>
              <a:t>ミズノ株式会社</a:t>
            </a:r>
            <a:endParaRPr kumimoji="1" lang="ja-JP" altLang="en-US" b="1"/>
          </a:p>
        </p:txBody>
      </p:sp>
      <p:sp>
        <p:nvSpPr>
          <p:cNvPr id="26" name="テキスト ボックス 25">
            <a:extLst>
              <a:ext uri="{FF2B5EF4-FFF2-40B4-BE49-F238E27FC236}">
                <a16:creationId xmlns:a16="http://schemas.microsoft.com/office/drawing/2014/main" id="{AF7C52DE-9705-4D12-8A07-5294A190D1B6}"/>
              </a:ext>
            </a:extLst>
          </p:cNvPr>
          <p:cNvSpPr txBox="1"/>
          <p:nvPr/>
        </p:nvSpPr>
        <p:spPr>
          <a:xfrm>
            <a:off x="7478467" y="4153952"/>
            <a:ext cx="2964778" cy="2854628"/>
          </a:xfrm>
          <a:prstGeom prst="rect">
            <a:avLst/>
          </a:prstGeom>
          <a:noFill/>
        </p:spPr>
        <p:txBody>
          <a:bodyPr wrap="square" rtlCol="0">
            <a:spAutoFit/>
          </a:bodyPr>
          <a:lstStyle/>
          <a:p>
            <a:pPr>
              <a:spcAft>
                <a:spcPts val="300"/>
              </a:spcAft>
            </a:pPr>
            <a:r>
              <a:rPr kumimoji="1" lang="en-US" altLang="ja-JP" sz="1200" b="1">
                <a:latin typeface="+mj-lt"/>
              </a:rPr>
              <a:t>【</a:t>
            </a:r>
            <a:r>
              <a:rPr lang="ja-JP" altLang="en-US" sz="1200" b="1">
                <a:latin typeface="+mj-lt"/>
              </a:rPr>
              <a:t>付加価値の設定</a:t>
            </a:r>
            <a:r>
              <a:rPr lang="en-US" altLang="ja-JP" sz="1200" b="1">
                <a:latin typeface="+mj-lt"/>
              </a:rPr>
              <a:t>】</a:t>
            </a:r>
          </a:p>
          <a:p>
            <a:pPr>
              <a:spcAft>
                <a:spcPts val="300"/>
              </a:spcAft>
            </a:pPr>
            <a:r>
              <a:rPr kumimoji="1" lang="ja-JP" altLang="en-US" sz="1200">
                <a:latin typeface="+mj-lt"/>
              </a:rPr>
              <a:t>経済的原単位削減における“付加価値あたり”に“</a:t>
            </a:r>
            <a:r>
              <a:rPr kumimoji="1" lang="ja-JP" altLang="en-US" sz="1200" b="1">
                <a:solidFill>
                  <a:srgbClr val="0070C0"/>
                </a:solidFill>
                <a:latin typeface="+mj-lt"/>
              </a:rPr>
              <a:t>粗利</a:t>
            </a:r>
            <a:r>
              <a:rPr kumimoji="1" lang="ja-JP" altLang="en-US" sz="1200">
                <a:latin typeface="+mj-lt"/>
              </a:rPr>
              <a:t>”を設定した理由は、</a:t>
            </a:r>
            <a:r>
              <a:rPr kumimoji="1" lang="ja-JP" altLang="en-US" sz="1200" b="1">
                <a:solidFill>
                  <a:srgbClr val="0070C0"/>
                </a:solidFill>
                <a:latin typeface="+mj-lt"/>
              </a:rPr>
              <a:t>“粗利の比率を上げる”という経営目標と整合</a:t>
            </a:r>
            <a:r>
              <a:rPr lang="ja-JP" altLang="en-US" sz="1200">
                <a:latin typeface="+mj-lt"/>
              </a:rPr>
              <a:t>していた</a:t>
            </a:r>
            <a:r>
              <a:rPr kumimoji="1" lang="ja-JP" altLang="en-US" sz="1200">
                <a:latin typeface="+mj-lt"/>
              </a:rPr>
              <a:t>ため</a:t>
            </a:r>
            <a:endParaRPr kumimoji="1" lang="en-US" altLang="ja-JP" sz="1200">
              <a:latin typeface="+mj-lt"/>
            </a:endParaRPr>
          </a:p>
          <a:p>
            <a:pPr>
              <a:spcAft>
                <a:spcPts val="300"/>
              </a:spcAft>
            </a:pPr>
            <a:r>
              <a:rPr kumimoji="1" lang="ja-JP" altLang="en-US" sz="300">
                <a:latin typeface="+mj-lt"/>
              </a:rPr>
              <a:t>　</a:t>
            </a:r>
            <a:endParaRPr kumimoji="1" lang="en-US" altLang="ja-JP" sz="1200">
              <a:latin typeface="+mj-lt"/>
            </a:endParaRPr>
          </a:p>
          <a:p>
            <a:pPr>
              <a:spcAft>
                <a:spcPts val="300"/>
              </a:spcAft>
            </a:pPr>
            <a:r>
              <a:rPr lang="en-US" altLang="ja-JP" sz="1200" b="1">
                <a:latin typeface="+mj-lt"/>
              </a:rPr>
              <a:t>【</a:t>
            </a:r>
            <a:r>
              <a:rPr lang="ja-JP" altLang="en-US" sz="1200" b="1">
                <a:latin typeface="+mj-lt"/>
              </a:rPr>
              <a:t>対象カテゴリ</a:t>
            </a:r>
            <a:r>
              <a:rPr lang="en-US" altLang="ja-JP" sz="1200" b="1">
                <a:latin typeface="+mj-lt"/>
              </a:rPr>
              <a:t>】</a:t>
            </a:r>
          </a:p>
          <a:p>
            <a:pPr>
              <a:spcAft>
                <a:spcPts val="300"/>
              </a:spcAft>
            </a:pPr>
            <a:r>
              <a:rPr kumimoji="1" lang="ja-JP" altLang="en-US" sz="1200">
                <a:latin typeface="+mj-lt"/>
              </a:rPr>
              <a:t>カテゴリ</a:t>
            </a:r>
            <a:r>
              <a:rPr kumimoji="1" lang="en-US" altLang="ja-JP" sz="1200">
                <a:latin typeface="+mj-lt"/>
              </a:rPr>
              <a:t>1</a:t>
            </a:r>
            <a:r>
              <a:rPr kumimoji="1" lang="ja-JP" altLang="en-US" sz="1200">
                <a:latin typeface="+mj-lt"/>
              </a:rPr>
              <a:t>（購入した製品・サービス）</a:t>
            </a:r>
            <a:r>
              <a:rPr kumimoji="1" lang="en-US" altLang="ja-JP" sz="1200">
                <a:latin typeface="+mj-lt"/>
              </a:rPr>
              <a:t>,12</a:t>
            </a:r>
            <a:r>
              <a:rPr kumimoji="1" lang="ja-JP" altLang="en-US" sz="1200">
                <a:latin typeface="+mj-lt"/>
              </a:rPr>
              <a:t>（販売した製品の廃棄）を目標の対象としたのは、両者で</a:t>
            </a:r>
            <a:r>
              <a:rPr kumimoji="1" lang="en-US" altLang="ja-JP" sz="1200" b="1">
                <a:solidFill>
                  <a:srgbClr val="0070C0"/>
                </a:solidFill>
                <a:latin typeface="+mj-lt"/>
              </a:rPr>
              <a:t>Scope3</a:t>
            </a:r>
            <a:r>
              <a:rPr kumimoji="1" lang="ja-JP" altLang="en-US" sz="1200" b="1">
                <a:solidFill>
                  <a:srgbClr val="0070C0"/>
                </a:solidFill>
                <a:latin typeface="+mj-lt"/>
              </a:rPr>
              <a:t>排出量の</a:t>
            </a:r>
            <a:r>
              <a:rPr lang="ja-JP" altLang="en-US" sz="1200" b="1">
                <a:solidFill>
                  <a:srgbClr val="0070C0"/>
                </a:solidFill>
                <a:latin typeface="+mj-lt"/>
              </a:rPr>
              <a:t>太宗</a:t>
            </a:r>
            <a:r>
              <a:rPr kumimoji="1" lang="ja-JP" altLang="en-US" sz="1200" b="1">
                <a:solidFill>
                  <a:srgbClr val="0070C0"/>
                </a:solidFill>
                <a:latin typeface="+mj-lt"/>
              </a:rPr>
              <a:t>を占める</a:t>
            </a:r>
            <a:r>
              <a:rPr kumimoji="1" lang="ja-JP" altLang="en-US" sz="1200">
                <a:latin typeface="+mj-lt"/>
              </a:rPr>
              <a:t>ため</a:t>
            </a:r>
            <a:endParaRPr kumimoji="1" lang="en-US" altLang="ja-JP" sz="1200">
              <a:latin typeface="+mj-lt"/>
            </a:endParaRPr>
          </a:p>
          <a:p>
            <a:pPr>
              <a:spcAft>
                <a:spcPts val="300"/>
              </a:spcAft>
            </a:pPr>
            <a:r>
              <a:rPr lang="ja-JP" altLang="en-US" sz="300">
                <a:latin typeface="+mj-lt"/>
              </a:rPr>
              <a:t>　</a:t>
            </a:r>
            <a:endParaRPr lang="en-US" altLang="ja-JP" sz="1200" b="1">
              <a:latin typeface="+mj-lt"/>
            </a:endParaRPr>
          </a:p>
          <a:p>
            <a:pPr>
              <a:spcAft>
                <a:spcPts val="300"/>
              </a:spcAft>
            </a:pPr>
            <a:r>
              <a:rPr lang="en-US" altLang="ja-JP" sz="1200" b="1">
                <a:latin typeface="+mj-lt"/>
              </a:rPr>
              <a:t>【</a:t>
            </a:r>
            <a:r>
              <a:rPr lang="ja-JP" altLang="en-US" sz="1200" b="1">
                <a:latin typeface="+mj-lt"/>
              </a:rPr>
              <a:t>今後の方針</a:t>
            </a:r>
            <a:r>
              <a:rPr lang="en-US" altLang="ja-JP" sz="1200" b="1">
                <a:latin typeface="+mj-lt"/>
              </a:rPr>
              <a:t>】</a:t>
            </a:r>
          </a:p>
          <a:p>
            <a:pPr>
              <a:spcAft>
                <a:spcPts val="300"/>
              </a:spcAft>
            </a:pPr>
            <a:r>
              <a:rPr kumimoji="1" lang="ja-JP" altLang="en-US" sz="1200">
                <a:latin typeface="+mj-lt"/>
              </a:rPr>
              <a:t>経済的原単位削減目標の達成状況と共に、</a:t>
            </a:r>
            <a:r>
              <a:rPr kumimoji="1" lang="ja-JP" altLang="en-US" sz="1200" b="1">
                <a:solidFill>
                  <a:srgbClr val="0070C0"/>
                </a:solidFill>
                <a:latin typeface="+mj-lt"/>
              </a:rPr>
              <a:t>総排出量もモニタリング</a:t>
            </a:r>
            <a:r>
              <a:rPr kumimoji="1" lang="ja-JP" altLang="en-US" sz="1200">
                <a:latin typeface="+mj-lt"/>
              </a:rPr>
              <a:t>している。削減ノウハウを蓄積し、</a:t>
            </a:r>
            <a:r>
              <a:rPr kumimoji="1" lang="en-US" altLang="ja-JP" sz="1200" b="1">
                <a:solidFill>
                  <a:srgbClr val="0070C0"/>
                </a:solidFill>
                <a:latin typeface="+mj-lt"/>
              </a:rPr>
              <a:t>2030</a:t>
            </a:r>
            <a:r>
              <a:rPr kumimoji="1" lang="ja-JP" altLang="en-US" sz="1200" b="1">
                <a:solidFill>
                  <a:srgbClr val="0070C0"/>
                </a:solidFill>
                <a:latin typeface="+mj-lt"/>
              </a:rPr>
              <a:t>年から総量同量目標にシフト</a:t>
            </a:r>
            <a:r>
              <a:rPr kumimoji="1" lang="ja-JP" altLang="en-US" sz="1200">
                <a:latin typeface="+mj-lt"/>
              </a:rPr>
              <a:t>する予定である</a:t>
            </a:r>
            <a:endParaRPr kumimoji="1" lang="en-US" altLang="ja-JP" sz="1200">
              <a:latin typeface="+mj-lt"/>
            </a:endParaRPr>
          </a:p>
        </p:txBody>
      </p:sp>
      <p:sp>
        <p:nvSpPr>
          <p:cNvPr id="31" name="テキスト ボックス 30">
            <a:extLst>
              <a:ext uri="{FF2B5EF4-FFF2-40B4-BE49-F238E27FC236}">
                <a16:creationId xmlns:a16="http://schemas.microsoft.com/office/drawing/2014/main" id="{D3A2AD4F-4AA3-67FB-BD16-4AF83DB2CDDE}"/>
              </a:ext>
            </a:extLst>
          </p:cNvPr>
          <p:cNvSpPr txBox="1"/>
          <p:nvPr/>
        </p:nvSpPr>
        <p:spPr>
          <a:xfrm>
            <a:off x="154197" y="7024391"/>
            <a:ext cx="2435203" cy="230832"/>
          </a:xfrm>
          <a:prstGeom prst="rect">
            <a:avLst/>
          </a:prstGeom>
          <a:noFill/>
        </p:spPr>
        <p:txBody>
          <a:bodyPr wrap="square" rtlCol="0">
            <a:spAutoFit/>
          </a:bodyPr>
          <a:lstStyle/>
          <a:p>
            <a:pPr algn="r"/>
            <a:r>
              <a:rPr lang="en-US" altLang="ja-JP" sz="900"/>
              <a:t>*24</a:t>
            </a:r>
            <a:r>
              <a:rPr lang="ja-JP" altLang="en-US" sz="900"/>
              <a:t>年度実績</a:t>
            </a:r>
            <a:endParaRPr kumimoji="1" lang="ja-JP" altLang="en-US" sz="900"/>
          </a:p>
        </p:txBody>
      </p:sp>
      <p:sp>
        <p:nvSpPr>
          <p:cNvPr id="36" name="テキスト ボックス 35">
            <a:extLst>
              <a:ext uri="{FF2B5EF4-FFF2-40B4-BE49-F238E27FC236}">
                <a16:creationId xmlns:a16="http://schemas.microsoft.com/office/drawing/2014/main" id="{2E178DAF-3A35-09F3-7DBC-AACF4503A9E8}"/>
              </a:ext>
            </a:extLst>
          </p:cNvPr>
          <p:cNvSpPr txBox="1">
            <a:spLocks noChangeArrowheads="1"/>
          </p:cNvSpPr>
          <p:nvPr/>
        </p:nvSpPr>
        <p:spPr bwMode="auto">
          <a:xfrm>
            <a:off x="154197" y="7284684"/>
            <a:ext cx="95367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1000">
                <a:solidFill>
                  <a:srgbClr val="000000"/>
                </a:solidFill>
                <a:latin typeface="Meiryo UI" pitchFamily="50" charset="-128"/>
                <a:ea typeface="Meiryo UI" pitchFamily="50" charset="-128"/>
                <a:cs typeface="Meiryo UI" pitchFamily="50" charset="-128"/>
              </a:rPr>
              <a:t>[</a:t>
            </a:r>
            <a:r>
              <a:rPr lang="ja-JP" altLang="en-US" sz="1000">
                <a:solidFill>
                  <a:srgbClr val="000000"/>
                </a:solidFill>
                <a:latin typeface="Meiryo UI" pitchFamily="50" charset="-128"/>
                <a:ea typeface="Meiryo UI" pitchFamily="50" charset="-128"/>
                <a:cs typeface="Meiryo UI" pitchFamily="50" charset="-128"/>
              </a:rPr>
              <a:t>出所</a:t>
            </a:r>
            <a:r>
              <a:rPr lang="en-US" altLang="ja-JP" sz="1000">
                <a:solidFill>
                  <a:srgbClr val="000000"/>
                </a:solidFill>
                <a:latin typeface="Meiryo UI" pitchFamily="50" charset="-128"/>
                <a:ea typeface="Meiryo UI" pitchFamily="50" charset="-128"/>
                <a:cs typeface="Meiryo UI" pitchFamily="50" charset="-128"/>
              </a:rPr>
              <a:t>]</a:t>
            </a:r>
            <a:r>
              <a:rPr lang="ja-JP" altLang="en-US" sz="1000">
                <a:solidFill>
                  <a:srgbClr val="000000"/>
                </a:solidFill>
                <a:latin typeface="Meiryo UI" pitchFamily="50" charset="-128"/>
                <a:ea typeface="Meiryo UI" pitchFamily="50" charset="-128"/>
                <a:cs typeface="Meiryo UI" pitchFamily="50" charset="-128"/>
              </a:rPr>
              <a:t> ミズノへのインタビューに基づき作成</a:t>
            </a:r>
          </a:p>
        </p:txBody>
      </p:sp>
      <p:sp>
        <p:nvSpPr>
          <p:cNvPr id="38" name="テキスト ボックス 37">
            <a:extLst>
              <a:ext uri="{FF2B5EF4-FFF2-40B4-BE49-F238E27FC236}">
                <a16:creationId xmlns:a16="http://schemas.microsoft.com/office/drawing/2014/main" id="{F54BBF8D-861F-CFD7-7D97-F672CFAA8B89}"/>
              </a:ext>
            </a:extLst>
          </p:cNvPr>
          <p:cNvSpPr txBox="1"/>
          <p:nvPr/>
        </p:nvSpPr>
        <p:spPr>
          <a:xfrm>
            <a:off x="2955807" y="2966899"/>
            <a:ext cx="742503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1">
                <a:solidFill>
                  <a:prstClr val="white"/>
                </a:solidFill>
                <a:latin typeface="Meiryo UI"/>
                <a:ea typeface="Meiryo UI"/>
              </a:rPr>
              <a:t>短期目標</a:t>
            </a:r>
            <a:r>
              <a:rPr kumimoji="1" lang="ja-JP" altLang="en-US" sz="1600" b="1" i="0" u="none" strike="noStrike" kern="1200" cap="none" spc="0" normalizeH="0" baseline="0" noProof="0">
                <a:ln>
                  <a:noFill/>
                </a:ln>
                <a:solidFill>
                  <a:prstClr val="white"/>
                </a:solidFill>
                <a:effectLst/>
                <a:uLnTx/>
                <a:uFillTx/>
                <a:latin typeface="Meiryo UI"/>
                <a:ea typeface="Meiryo UI"/>
                <a:cs typeface="+mn-cs"/>
              </a:rPr>
              <a:t>：</a:t>
            </a:r>
            <a:r>
              <a:rPr kumimoji="1" lang="en-US" altLang="ja-JP" sz="1600" b="1" i="0" u="none" strike="noStrike" kern="1200" cap="none" spc="0" normalizeH="0" baseline="0" noProof="0">
                <a:ln>
                  <a:noFill/>
                </a:ln>
                <a:solidFill>
                  <a:prstClr val="white"/>
                </a:solidFill>
                <a:effectLst/>
                <a:uLnTx/>
                <a:uFillTx/>
                <a:latin typeface="Meiryo UI"/>
                <a:ea typeface="Meiryo UI"/>
                <a:cs typeface="+mn-cs"/>
              </a:rPr>
              <a:t>2030</a:t>
            </a:r>
            <a:r>
              <a:rPr kumimoji="1" lang="ja-JP" altLang="en-US" sz="1600" b="1" i="0" u="none" strike="noStrike" kern="1200" cap="none" spc="0" normalizeH="0" baseline="0" noProof="0">
                <a:ln>
                  <a:noFill/>
                </a:ln>
                <a:solidFill>
                  <a:prstClr val="white"/>
                </a:solidFill>
                <a:effectLst/>
                <a:uLnTx/>
                <a:uFillTx/>
                <a:latin typeface="Meiryo UI"/>
                <a:ea typeface="Meiryo UI"/>
                <a:cs typeface="+mn-cs"/>
              </a:rPr>
              <a:t>年に</a:t>
            </a:r>
            <a:r>
              <a:rPr kumimoji="1" lang="en-US" altLang="ja-JP" sz="1600" b="1" i="0" u="none" strike="noStrike" kern="1200" cap="none" spc="0" normalizeH="0" baseline="0" noProof="0">
                <a:ln>
                  <a:noFill/>
                </a:ln>
                <a:solidFill>
                  <a:prstClr val="white"/>
                </a:solidFill>
                <a:effectLst/>
                <a:uLnTx/>
                <a:uFillTx/>
                <a:latin typeface="Meiryo UI"/>
                <a:ea typeface="Meiryo UI"/>
                <a:cs typeface="+mn-cs"/>
              </a:rPr>
              <a:t>2018</a:t>
            </a:r>
            <a:r>
              <a:rPr kumimoji="1" lang="ja-JP" altLang="en-US" sz="1600" b="1" i="0" u="none" strike="noStrike" kern="1200" cap="none" spc="0" normalizeH="0" baseline="0" noProof="0">
                <a:ln>
                  <a:noFill/>
                </a:ln>
                <a:solidFill>
                  <a:prstClr val="white"/>
                </a:solidFill>
                <a:effectLst/>
                <a:uLnTx/>
                <a:uFillTx/>
                <a:latin typeface="Meiryo UI"/>
                <a:ea typeface="Meiryo UI"/>
                <a:cs typeface="+mn-cs"/>
              </a:rPr>
              <a:t>年比で</a:t>
            </a:r>
            <a:r>
              <a:rPr kumimoji="1" lang="en-US" altLang="ja-JP" sz="1600" b="1" i="0" u="none" strike="noStrike" kern="1200" cap="none" spc="0" normalizeH="0" baseline="0" noProof="0">
                <a:ln>
                  <a:noFill/>
                </a:ln>
                <a:solidFill>
                  <a:prstClr val="white"/>
                </a:solidFill>
                <a:effectLst/>
                <a:uLnTx/>
                <a:uFillTx/>
                <a:latin typeface="Meiryo UI"/>
                <a:ea typeface="Meiryo UI"/>
                <a:cs typeface="+mn-cs"/>
              </a:rPr>
              <a:t>58.1</a:t>
            </a:r>
            <a:r>
              <a:rPr kumimoji="1" lang="ja-JP" altLang="en-US" sz="1600" b="1" i="0" u="none" strike="noStrike" kern="1200" cap="none" spc="0" normalizeH="0" baseline="0" noProof="0">
                <a:ln>
                  <a:noFill/>
                </a:ln>
                <a:solidFill>
                  <a:prstClr val="white"/>
                </a:solidFill>
                <a:effectLst/>
                <a:uLnTx/>
                <a:uFillTx/>
                <a:latin typeface="Meiryo UI"/>
                <a:ea typeface="Meiryo UI"/>
                <a:cs typeface="+mn-cs"/>
              </a:rPr>
              <a:t>％削減</a:t>
            </a:r>
            <a:r>
              <a:rPr kumimoji="1" lang="en-US" altLang="ja-JP" sz="1600" b="1" i="0" u="none" strike="noStrike" kern="1200" cap="none" spc="0" normalizeH="0" baseline="0" noProof="0">
                <a:ln>
                  <a:noFill/>
                </a:ln>
                <a:solidFill>
                  <a:prstClr val="white"/>
                </a:solidFill>
                <a:effectLst/>
                <a:uLnTx/>
                <a:uFillTx/>
                <a:latin typeface="Meiryo UI"/>
                <a:ea typeface="Meiryo UI"/>
                <a:cs typeface="+mn-cs"/>
              </a:rPr>
              <a:t>(</a:t>
            </a:r>
            <a:r>
              <a:rPr kumimoji="1" lang="ja-JP" altLang="en-US" sz="1600" b="1" i="0" u="none" strike="noStrike" kern="1200" cap="none" spc="0" normalizeH="0" baseline="0" noProof="0">
                <a:ln>
                  <a:noFill/>
                </a:ln>
                <a:solidFill>
                  <a:prstClr val="white"/>
                </a:solidFill>
                <a:effectLst/>
                <a:uLnTx/>
                <a:uFillTx/>
                <a:latin typeface="Meiryo UI"/>
                <a:ea typeface="Meiryo UI"/>
                <a:cs typeface="+mn-cs"/>
              </a:rPr>
              <a:t>粗利</a:t>
            </a:r>
            <a:r>
              <a:rPr kumimoji="1" lang="en-US" altLang="ja-JP" sz="1600" b="1" i="0" u="none" strike="noStrike" kern="1200" cap="none" spc="0" normalizeH="0" baseline="0" noProof="0">
                <a:ln>
                  <a:noFill/>
                </a:ln>
                <a:solidFill>
                  <a:prstClr val="white"/>
                </a:solidFill>
                <a:effectLst/>
                <a:uLnTx/>
                <a:uFillTx/>
                <a:latin typeface="Meiryo UI"/>
                <a:ea typeface="Meiryo UI"/>
                <a:cs typeface="+mn-cs"/>
              </a:rPr>
              <a:t>10</a:t>
            </a:r>
            <a:r>
              <a:rPr kumimoji="1" lang="ja-JP" altLang="en-US" sz="1600" b="1" i="0" u="none" strike="noStrike" kern="1200" cap="none" spc="0" normalizeH="0" baseline="0" noProof="0">
                <a:ln>
                  <a:noFill/>
                </a:ln>
                <a:solidFill>
                  <a:prstClr val="white"/>
                </a:solidFill>
                <a:effectLst/>
                <a:uLnTx/>
                <a:uFillTx/>
                <a:latin typeface="Meiryo UI"/>
                <a:ea typeface="Meiryo UI"/>
                <a:cs typeface="+mn-cs"/>
              </a:rPr>
              <a:t>億円あたり</a:t>
            </a:r>
            <a:r>
              <a:rPr kumimoji="1" lang="en-US" altLang="ja-JP" sz="1600" b="1" i="0" u="none" strike="noStrike" kern="1200" cap="none" spc="0" normalizeH="0" baseline="0" noProof="0">
                <a:ln>
                  <a:noFill/>
                </a:ln>
                <a:solidFill>
                  <a:prstClr val="white"/>
                </a:solidFill>
                <a:effectLst/>
                <a:uLnTx/>
                <a:uFillTx/>
                <a:latin typeface="Meiryo UI"/>
                <a:ea typeface="Meiryo UI"/>
                <a:cs typeface="+mn-cs"/>
              </a:rPr>
              <a:t>)</a:t>
            </a:r>
            <a:endParaRPr kumimoji="1" lang="en-US" altLang="ja-JP" sz="1400" b="1" i="0" u="none" strike="noStrike" kern="1200" cap="none" spc="0" normalizeH="0" baseline="0" noProof="0">
              <a:ln>
                <a:noFill/>
              </a:ln>
              <a:solidFill>
                <a:prstClr val="white"/>
              </a:solidFill>
              <a:effectLst/>
              <a:uLnTx/>
              <a:uFillTx/>
              <a:latin typeface="Meiryo UI"/>
              <a:ea typeface="Meiryo UI"/>
              <a:cs typeface="+mn-cs"/>
            </a:endParaRPr>
          </a:p>
          <a:p>
            <a:endParaRPr lang="en-US" altLang="ja-JP" sz="1200">
              <a:solidFill>
                <a:schemeClr val="bg1"/>
              </a:solidFill>
              <a:latin typeface="+mj-lt"/>
            </a:endParaRPr>
          </a:p>
        </p:txBody>
      </p:sp>
      <p:pic>
        <p:nvPicPr>
          <p:cNvPr id="5" name="グラフィックス 4" descr="棒グラフ (下降) 単色塗りつぶし">
            <a:extLst>
              <a:ext uri="{FF2B5EF4-FFF2-40B4-BE49-F238E27FC236}">
                <a16:creationId xmlns:a16="http://schemas.microsoft.com/office/drawing/2014/main" id="{1B5B5C7F-29F4-DEB0-3643-BDF422E001EA}"/>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762676" y="3684190"/>
            <a:ext cx="440314" cy="440314"/>
          </a:xfrm>
          <a:prstGeom prst="rect">
            <a:avLst/>
          </a:prstGeom>
        </p:spPr>
      </p:pic>
      <p:sp>
        <p:nvSpPr>
          <p:cNvPr id="8" name="テキスト ボックス 7">
            <a:extLst>
              <a:ext uri="{FF2B5EF4-FFF2-40B4-BE49-F238E27FC236}">
                <a16:creationId xmlns:a16="http://schemas.microsoft.com/office/drawing/2014/main" id="{22C3192E-AA71-2A67-8960-4D33955991CE}"/>
              </a:ext>
            </a:extLst>
          </p:cNvPr>
          <p:cNvSpPr txBox="1"/>
          <p:nvPr/>
        </p:nvSpPr>
        <p:spPr>
          <a:xfrm>
            <a:off x="3637990" y="3244082"/>
            <a:ext cx="6742854" cy="261610"/>
          </a:xfrm>
          <a:prstGeom prst="rect">
            <a:avLst/>
          </a:prstGeom>
          <a:noFill/>
        </p:spPr>
        <p:txBody>
          <a:bodyPr wrap="square" rtlCol="0">
            <a:spAutoFit/>
          </a:bodyPr>
          <a:lstStyle/>
          <a:p>
            <a:pPr algn="r"/>
            <a:r>
              <a:rPr lang="en-US" altLang="ja-JP" sz="1050">
                <a:solidFill>
                  <a:schemeClr val="bg1"/>
                </a:solidFill>
                <a:latin typeface="+mj-lt"/>
                <a:ea typeface="Meiryo UI" panose="020B0604030504040204" pitchFamily="50" charset="-128"/>
              </a:rPr>
              <a:t>※Scope3</a:t>
            </a:r>
            <a:r>
              <a:rPr lang="ja-JP" altLang="en-US" sz="1050">
                <a:solidFill>
                  <a:schemeClr val="bg1"/>
                </a:solidFill>
                <a:latin typeface="+mj-lt"/>
                <a:ea typeface="Meiryo UI" panose="020B0604030504040204" pitchFamily="50" charset="-128"/>
              </a:rPr>
              <a:t> カテゴリ</a:t>
            </a:r>
            <a:r>
              <a:rPr lang="en-US" altLang="ja-JP" sz="1050">
                <a:solidFill>
                  <a:schemeClr val="bg1"/>
                </a:solidFill>
                <a:latin typeface="+mj-lt"/>
                <a:ea typeface="Meiryo UI" panose="020B0604030504040204" pitchFamily="50" charset="-128"/>
              </a:rPr>
              <a:t>1</a:t>
            </a:r>
            <a:r>
              <a:rPr lang="ja-JP" altLang="en-US" sz="1050">
                <a:solidFill>
                  <a:schemeClr val="bg1"/>
                </a:solidFill>
                <a:latin typeface="+mj-lt"/>
                <a:ea typeface="Meiryo UI" panose="020B0604030504040204" pitchFamily="50" charset="-128"/>
              </a:rPr>
              <a:t>・</a:t>
            </a:r>
            <a:r>
              <a:rPr lang="en-US" altLang="ja-JP" sz="1050">
                <a:solidFill>
                  <a:schemeClr val="bg1"/>
                </a:solidFill>
                <a:latin typeface="+mj-lt"/>
                <a:ea typeface="Meiryo UI" panose="020B0604030504040204" pitchFamily="50" charset="-128"/>
              </a:rPr>
              <a:t>12</a:t>
            </a:r>
            <a:r>
              <a:rPr lang="ja-JP" altLang="en-US" sz="1050">
                <a:solidFill>
                  <a:schemeClr val="bg1"/>
                </a:solidFill>
                <a:latin typeface="+mj-lt"/>
                <a:ea typeface="Meiryo UI" panose="020B0604030504040204" pitchFamily="50" charset="-128"/>
              </a:rPr>
              <a:t>　が対象</a:t>
            </a:r>
            <a:endParaRPr lang="en-US" altLang="ja-JP" sz="1050">
              <a:solidFill>
                <a:schemeClr val="bg1"/>
              </a:solidFill>
              <a:latin typeface="+mj-lt"/>
              <a:ea typeface="Meiryo UI" panose="020B0604030504040204" pitchFamily="50" charset="-128"/>
            </a:endParaRPr>
          </a:p>
        </p:txBody>
      </p:sp>
    </p:spTree>
    <p:extLst>
      <p:ext uri="{BB962C8B-B14F-4D97-AF65-F5344CB8AC3E}">
        <p14:creationId xmlns:p14="http://schemas.microsoft.com/office/powerpoint/2010/main" val="3727348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四角形: 角を丸くする 82">
            <a:extLst>
              <a:ext uri="{FF2B5EF4-FFF2-40B4-BE49-F238E27FC236}">
                <a16:creationId xmlns:a16="http://schemas.microsoft.com/office/drawing/2014/main" id="{BF3960A7-F603-B85B-E36D-0E357974763E}"/>
              </a:ext>
            </a:extLst>
          </p:cNvPr>
          <p:cNvSpPr/>
          <p:nvPr/>
        </p:nvSpPr>
        <p:spPr>
          <a:xfrm>
            <a:off x="161925" y="2440066"/>
            <a:ext cx="10367962" cy="1994692"/>
          </a:xfrm>
          <a:prstGeom prst="roundRect">
            <a:avLst>
              <a:gd name="adj" fmla="val 7626"/>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p:txBody>
          <a:bodyPr/>
          <a:lstStyle/>
          <a:p>
            <a:r>
              <a:rPr lang="en-US" altLang="ja-JP"/>
              <a:t>SBT</a:t>
            </a:r>
            <a:r>
              <a:rPr lang="ja-JP" altLang="en-US"/>
              <a:t>（</a:t>
            </a:r>
            <a:r>
              <a:rPr lang="en-US" altLang="ja-JP"/>
              <a:t>Science Based Targets</a:t>
            </a:r>
            <a:r>
              <a:rPr lang="ja-JP" altLang="en-US"/>
              <a:t>）とは？</a:t>
            </a:r>
            <a:endParaRPr kumimoji="1" lang="ja-JP" altLang="en-US"/>
          </a:p>
        </p:txBody>
      </p:sp>
      <p:sp>
        <p:nvSpPr>
          <p:cNvPr id="3" name="コンテンツ プレースホルダー 2"/>
          <p:cNvSpPr>
            <a:spLocks noGrp="1"/>
          </p:cNvSpPr>
          <p:nvPr>
            <p:ph sz="quarter" idx="12"/>
          </p:nvPr>
        </p:nvSpPr>
        <p:spPr>
          <a:xfrm>
            <a:off x="161925" y="1110920"/>
            <a:ext cx="10367963" cy="1235105"/>
          </a:xfrm>
        </p:spPr>
        <p:txBody>
          <a:bodyPr/>
          <a:lstStyle/>
          <a:p>
            <a:pPr>
              <a:buClr>
                <a:schemeClr val="tx1"/>
              </a:buClr>
            </a:pPr>
            <a:r>
              <a:rPr lang="ja-JP" altLang="en-US">
                <a:solidFill>
                  <a:sysClr val="windowText" lastClr="000000"/>
                </a:solidFill>
              </a:rPr>
              <a:t>パリ協定が求める基準（気温上昇を産業革命以前に比べて</a:t>
            </a:r>
            <a:r>
              <a:rPr lang="en-US" altLang="ja-JP">
                <a:solidFill>
                  <a:sysClr val="windowText" lastClr="000000"/>
                </a:solidFill>
              </a:rPr>
              <a:t>2℃</a:t>
            </a:r>
            <a:r>
              <a:rPr lang="ja-JP" altLang="en-US">
                <a:solidFill>
                  <a:sysClr val="windowText" lastClr="000000"/>
                </a:solidFill>
              </a:rPr>
              <a:t>より十分低く保つとともに、</a:t>
            </a:r>
            <a:r>
              <a:rPr lang="en-US" altLang="ja-JP">
                <a:solidFill>
                  <a:sysClr val="windowText" lastClr="000000"/>
                </a:solidFill>
              </a:rPr>
              <a:t>1.5℃</a:t>
            </a:r>
            <a:r>
              <a:rPr lang="ja-JP" altLang="en-US">
                <a:solidFill>
                  <a:sysClr val="windowText" lastClr="000000"/>
                </a:solidFill>
              </a:rPr>
              <a:t>に抑える努力をする）と整合した、</a:t>
            </a:r>
            <a:r>
              <a:rPr lang="ja-JP" altLang="en-US" b="1">
                <a:solidFill>
                  <a:srgbClr val="FF0000"/>
                </a:solidFill>
              </a:rPr>
              <a:t>企業が設定する温室効果ガス排出削減目標のこと</a:t>
            </a:r>
            <a:endParaRPr lang="en-US" altLang="ja-JP" b="1">
              <a:solidFill>
                <a:srgbClr val="FF0000"/>
              </a:solidFill>
            </a:endParaRPr>
          </a:p>
          <a:p>
            <a:pPr>
              <a:buClr>
                <a:schemeClr val="tx1"/>
              </a:buClr>
            </a:pPr>
            <a:r>
              <a:rPr lang="ja-JP" altLang="en-US">
                <a:solidFill>
                  <a:sysClr val="windowText" lastClr="000000"/>
                </a:solidFill>
              </a:rPr>
              <a:t>日本は、世界全体の</a:t>
            </a:r>
            <a:r>
              <a:rPr lang="en-US" altLang="ja-JP">
                <a:solidFill>
                  <a:sysClr val="windowText" lastClr="000000"/>
                </a:solidFill>
              </a:rPr>
              <a:t>SBT</a:t>
            </a:r>
            <a:r>
              <a:rPr lang="ja-JP" altLang="en-US">
                <a:solidFill>
                  <a:sysClr val="windowText" lastClr="000000"/>
                </a:solidFill>
              </a:rPr>
              <a:t>参加企業の約</a:t>
            </a:r>
            <a:r>
              <a:rPr lang="en-US" altLang="ja-JP">
                <a:solidFill>
                  <a:sysClr val="windowText" lastClr="000000"/>
                </a:solidFill>
              </a:rPr>
              <a:t>18%</a:t>
            </a:r>
            <a:r>
              <a:rPr lang="ja-JP" altLang="en-US">
                <a:solidFill>
                  <a:sysClr val="windowText" lastClr="000000"/>
                </a:solidFill>
              </a:rPr>
              <a:t>を占め、国別で首位となっている</a:t>
            </a:r>
            <a:endParaRPr lang="en-US" altLang="ja-JP">
              <a:solidFill>
                <a:sysClr val="windowText" lastClr="000000"/>
              </a:solidFill>
            </a:endParaRPr>
          </a:p>
        </p:txBody>
      </p:sp>
      <p:pic>
        <p:nvPicPr>
          <p:cNvPr id="7" name="Picture 4" descr="「science based targets logo」の画像検索結果"/>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9217" y="2618876"/>
            <a:ext cx="1978221" cy="111473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グラフ 7">
            <a:extLst>
              <a:ext uri="{FF2B5EF4-FFF2-40B4-BE49-F238E27FC236}">
                <a16:creationId xmlns:a16="http://schemas.microsoft.com/office/drawing/2014/main" id="{64609623-579D-63C2-8F06-FBBFDC5EB1F6}"/>
              </a:ext>
            </a:extLst>
          </p:cNvPr>
          <p:cNvGraphicFramePr/>
          <p:nvPr>
            <p:extLst>
              <p:ext uri="{D42A27DB-BD31-4B8C-83A1-F6EECF244321}">
                <p14:modId xmlns:p14="http://schemas.microsoft.com/office/powerpoint/2010/main" val="2308784293"/>
              </p:ext>
            </p:extLst>
          </p:nvPr>
        </p:nvGraphicFramePr>
        <p:xfrm>
          <a:off x="5347948" y="4659035"/>
          <a:ext cx="4917295" cy="2176995"/>
        </p:xfrm>
        <a:graphic>
          <a:graphicData uri="http://schemas.openxmlformats.org/drawingml/2006/chart">
            <c:chart xmlns:c="http://schemas.openxmlformats.org/drawingml/2006/chart" xmlns:r="http://schemas.openxmlformats.org/officeDocument/2006/relationships" r:id="rId4"/>
          </a:graphicData>
        </a:graphic>
      </p:graphicFrame>
      <p:sp>
        <p:nvSpPr>
          <p:cNvPr id="39" name="テキスト ボックス 38">
            <a:extLst>
              <a:ext uri="{FF2B5EF4-FFF2-40B4-BE49-F238E27FC236}">
                <a16:creationId xmlns:a16="http://schemas.microsoft.com/office/drawing/2014/main" id="{A3698F08-5A58-B28C-79D8-CED67C148674}"/>
              </a:ext>
            </a:extLst>
          </p:cNvPr>
          <p:cNvSpPr txBox="1"/>
          <p:nvPr/>
        </p:nvSpPr>
        <p:spPr>
          <a:xfrm>
            <a:off x="8679580" y="4986010"/>
            <a:ext cx="955577" cy="369332"/>
          </a:xfrm>
          <a:prstGeom prst="rect">
            <a:avLst/>
          </a:prstGeom>
          <a:noFill/>
        </p:spPr>
        <p:txBody>
          <a:bodyPr wrap="square" rtlCol="0">
            <a:spAutoFit/>
          </a:bodyPr>
          <a:lstStyle/>
          <a:p>
            <a:r>
              <a:rPr kumimoji="1" lang="ja-JP" altLang="en-US">
                <a:solidFill>
                  <a:sysClr val="windowText" lastClr="000000"/>
                </a:solidFill>
              </a:rPr>
              <a:t>約</a:t>
            </a:r>
            <a:r>
              <a:rPr lang="en-US" altLang="ja-JP">
                <a:solidFill>
                  <a:sysClr val="windowText" lastClr="000000"/>
                </a:solidFill>
              </a:rPr>
              <a:t>18</a:t>
            </a:r>
            <a:r>
              <a:rPr kumimoji="1" lang="en-US" altLang="ja-JP">
                <a:solidFill>
                  <a:sysClr val="windowText" lastClr="000000"/>
                </a:solidFill>
              </a:rPr>
              <a:t>%</a:t>
            </a:r>
            <a:endParaRPr kumimoji="1" lang="ja-JP" altLang="en-US">
              <a:solidFill>
                <a:sysClr val="windowText" lastClr="000000"/>
              </a:solidFill>
            </a:endParaRPr>
          </a:p>
        </p:txBody>
      </p:sp>
      <p:sp>
        <p:nvSpPr>
          <p:cNvPr id="40" name="テキスト ボックス 39">
            <a:extLst>
              <a:ext uri="{FF2B5EF4-FFF2-40B4-BE49-F238E27FC236}">
                <a16:creationId xmlns:a16="http://schemas.microsoft.com/office/drawing/2014/main" id="{7F10523C-7F47-DF4E-0805-CE883C0E3D10}"/>
              </a:ext>
            </a:extLst>
          </p:cNvPr>
          <p:cNvSpPr txBox="1"/>
          <p:nvPr/>
        </p:nvSpPr>
        <p:spPr>
          <a:xfrm>
            <a:off x="161925" y="6851789"/>
            <a:ext cx="10103318" cy="707886"/>
          </a:xfrm>
          <a:prstGeom prst="rect">
            <a:avLst/>
          </a:prstGeom>
          <a:noFill/>
        </p:spPr>
        <p:txBody>
          <a:bodyPr wrap="square" rtlCol="0">
            <a:spAutoFit/>
          </a:bodyPr>
          <a:lstStyle/>
          <a:p>
            <a:r>
              <a:rPr lang="en-US" altLang="ja-JP" sz="1000" dirty="0"/>
              <a:t>※1 SBT Net Zero</a:t>
            </a:r>
            <a:r>
              <a:rPr lang="ja-JP" altLang="en-US" sz="1000" dirty="0"/>
              <a:t>については</a:t>
            </a:r>
            <a:r>
              <a:rPr lang="en-US" altLang="ja-JP" sz="1000" dirty="0"/>
              <a:t>P102</a:t>
            </a:r>
            <a:r>
              <a:rPr lang="ja-JP" altLang="en-US" sz="1000" dirty="0"/>
              <a:t>を参照</a:t>
            </a:r>
            <a:endParaRPr lang="en-US" altLang="ja-JP" sz="1000" dirty="0"/>
          </a:p>
          <a:p>
            <a:r>
              <a:rPr lang="en-US" altLang="ja-JP" sz="1000" dirty="0"/>
              <a:t>※2 [</a:t>
            </a:r>
            <a:r>
              <a:rPr lang="ja-JP" altLang="en-US" sz="1000" dirty="0"/>
              <a:t>出所</a:t>
            </a:r>
            <a:r>
              <a:rPr lang="en-US" altLang="ja-JP" sz="1000" dirty="0"/>
              <a:t>] </a:t>
            </a:r>
            <a:r>
              <a:rPr lang="it-IT" altLang="ja-JP" sz="1000" dirty="0"/>
              <a:t>SBTi Corporate Net-Zero Standard Version 1.3.1 </a:t>
            </a:r>
            <a:r>
              <a:rPr lang="ja-JP" altLang="it-IT" sz="1000" dirty="0"/>
              <a:t>（</a:t>
            </a:r>
            <a:r>
              <a:rPr lang="it-IT" altLang="ja-JP" sz="1000" dirty="0"/>
              <a:t>https://files.sciencebasedtargets.org/production/files/Net-Zero-Standard.pdf</a:t>
            </a:r>
            <a:r>
              <a:rPr lang="ja-JP" altLang="it-IT" sz="1000" dirty="0"/>
              <a:t>）</a:t>
            </a:r>
            <a:r>
              <a:rPr lang="ja-JP" altLang="en-US" sz="1000" dirty="0"/>
              <a:t>、</a:t>
            </a:r>
            <a:r>
              <a:rPr lang="en-US" altLang="ja-JP" sz="1000" dirty="0"/>
              <a:t>SBTi Glossary</a:t>
            </a:r>
            <a:r>
              <a:rPr lang="ja-JP" altLang="en-US" sz="1000" dirty="0"/>
              <a:t>（</a:t>
            </a:r>
            <a:r>
              <a:rPr lang="en-US" altLang="ja-JP" sz="1000" dirty="0"/>
              <a:t>https://files.sciencebasedtargets.org/production/files/SBTi-Glossary.pdf</a:t>
            </a:r>
            <a:r>
              <a:rPr lang="ja-JP" altLang="en-US" sz="1000" dirty="0"/>
              <a:t>）</a:t>
            </a:r>
            <a:r>
              <a:rPr lang="ja-JP" altLang="it-IT" sz="1000" dirty="0"/>
              <a:t>より作成</a:t>
            </a:r>
            <a:endParaRPr lang="en-US" altLang="ja-JP" sz="1000" dirty="0"/>
          </a:p>
          <a:p>
            <a:r>
              <a:rPr lang="en-US" altLang="ja-JP" sz="1000" dirty="0"/>
              <a:t>※3 Science Based Targets</a:t>
            </a:r>
            <a:r>
              <a:rPr lang="ja-JP" altLang="en-US" sz="1000" dirty="0"/>
              <a:t>ホームページ　</a:t>
            </a:r>
            <a:r>
              <a:rPr lang="en-US" altLang="ja-JP" sz="1000" dirty="0"/>
              <a:t>Companies Take Action (http://sciencebasedtargets.org/companies-taking-action/</a:t>
            </a:r>
            <a:r>
              <a:rPr lang="ja-JP" altLang="en-US" sz="1000" dirty="0"/>
              <a:t>）より作成（</a:t>
            </a:r>
            <a:r>
              <a:rPr lang="en-US" altLang="ja-JP" sz="1000" dirty="0"/>
              <a:t>2026</a:t>
            </a:r>
            <a:r>
              <a:rPr lang="ja-JP" altLang="en-US" sz="1000" dirty="0"/>
              <a:t>年</a:t>
            </a:r>
            <a:r>
              <a:rPr lang="en-US" altLang="ja-JP" sz="1000" dirty="0"/>
              <a:t>3</a:t>
            </a:r>
            <a:r>
              <a:rPr lang="ja-JP" altLang="en-US" sz="1000" dirty="0"/>
              <a:t>月</a:t>
            </a:r>
            <a:r>
              <a:rPr lang="en-US" altLang="ja-JP" sz="1000" dirty="0"/>
              <a:t>31</a:t>
            </a:r>
            <a:r>
              <a:rPr lang="ja-JP" altLang="en-US" sz="1000" dirty="0"/>
              <a:t>日現在）</a:t>
            </a:r>
            <a:endParaRPr lang="en-US" altLang="ja-JP" sz="1000" dirty="0"/>
          </a:p>
        </p:txBody>
      </p:sp>
      <p:pic>
        <p:nvPicPr>
          <p:cNvPr id="77" name="図 76">
            <a:extLst>
              <a:ext uri="{FF2B5EF4-FFF2-40B4-BE49-F238E27FC236}">
                <a16:creationId xmlns:a16="http://schemas.microsoft.com/office/drawing/2014/main" id="{BC19DC45-F77A-74B3-D9A3-FB0F20076766}"/>
              </a:ext>
            </a:extLst>
          </p:cNvPr>
          <p:cNvPicPr>
            <a:picLocks noChangeAspect="1"/>
          </p:cNvPicPr>
          <p:nvPr/>
        </p:nvPicPr>
        <p:blipFill>
          <a:blip r:embed="rId5"/>
          <a:stretch>
            <a:fillRect/>
          </a:stretch>
        </p:blipFill>
        <p:spPr>
          <a:xfrm>
            <a:off x="850826" y="4495064"/>
            <a:ext cx="4254182" cy="2116689"/>
          </a:xfrm>
          <a:prstGeom prst="rect">
            <a:avLst/>
          </a:prstGeom>
        </p:spPr>
      </p:pic>
      <p:sp>
        <p:nvSpPr>
          <p:cNvPr id="78" name="テキスト ボックス 77">
            <a:extLst>
              <a:ext uri="{FF2B5EF4-FFF2-40B4-BE49-F238E27FC236}">
                <a16:creationId xmlns:a16="http://schemas.microsoft.com/office/drawing/2014/main" id="{9F46947B-AE17-8CBE-AF72-F4454CA4B7B3}"/>
              </a:ext>
            </a:extLst>
          </p:cNvPr>
          <p:cNvSpPr txBox="1"/>
          <p:nvPr/>
        </p:nvSpPr>
        <p:spPr>
          <a:xfrm>
            <a:off x="2377438" y="2618876"/>
            <a:ext cx="2968467" cy="1600438"/>
          </a:xfrm>
          <a:prstGeom prst="rect">
            <a:avLst/>
          </a:prstGeom>
          <a:noFill/>
        </p:spPr>
        <p:txBody>
          <a:bodyPr wrap="square" rtlCol="0">
            <a:spAutoFit/>
          </a:bodyPr>
          <a:lstStyle/>
          <a:p>
            <a:pPr marL="285750" indent="-285750">
              <a:buFont typeface="Arial" panose="020B0604020202020204" pitchFamily="34" charset="0"/>
              <a:buChar char="•"/>
            </a:pPr>
            <a:r>
              <a:rPr lang="en-US" altLang="ja-JP" sz="1400"/>
              <a:t>SBT</a:t>
            </a:r>
            <a:r>
              <a:rPr lang="ja-JP" altLang="en-US" sz="1400"/>
              <a:t>とは、パリ協定が求める基準と整合した、科学的根拠に基づく企業の温室効果ガス排出削減目標のこと。</a:t>
            </a:r>
            <a:endParaRPr lang="en-US" altLang="ja-JP" sz="1400"/>
          </a:p>
          <a:p>
            <a:pPr marL="285750" indent="-285750">
              <a:buFont typeface="Arial" panose="020B0604020202020204" pitchFamily="34" charset="0"/>
              <a:buChar char="•"/>
            </a:pPr>
            <a:r>
              <a:rPr lang="ja-JP" altLang="en-US" sz="1400"/>
              <a:t>企業は、</a:t>
            </a:r>
            <a:r>
              <a:rPr lang="en-US" altLang="ja-JP" sz="1400"/>
              <a:t>Near-term SBT</a:t>
            </a:r>
            <a:r>
              <a:rPr lang="ja-JP" altLang="en-US" sz="1400"/>
              <a:t>（短期目標）と</a:t>
            </a:r>
            <a:r>
              <a:rPr lang="en-US" altLang="ja-JP" sz="1400"/>
              <a:t>Long-term SBT</a:t>
            </a:r>
            <a:r>
              <a:rPr lang="ja-JP" altLang="en-US" sz="1400"/>
              <a:t>（長期目標）等の設定を行う。</a:t>
            </a:r>
            <a:r>
              <a:rPr lang="en-US" altLang="ja-JP" sz="1400" baseline="30000"/>
              <a:t>※1</a:t>
            </a:r>
          </a:p>
        </p:txBody>
      </p:sp>
      <p:sp>
        <p:nvSpPr>
          <p:cNvPr id="79" name="正方形/長方形 78">
            <a:extLst>
              <a:ext uri="{FF2B5EF4-FFF2-40B4-BE49-F238E27FC236}">
                <a16:creationId xmlns:a16="http://schemas.microsoft.com/office/drawing/2014/main" id="{0B807D21-157C-F870-D8FF-482E74A4E6A4}"/>
              </a:ext>
            </a:extLst>
          </p:cNvPr>
          <p:cNvSpPr/>
          <p:nvPr/>
        </p:nvSpPr>
        <p:spPr>
          <a:xfrm>
            <a:off x="5850956" y="2888575"/>
            <a:ext cx="4515452" cy="4948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lvl="1"/>
            <a:r>
              <a:rPr lang="en-US" altLang="ja-JP" sz="1400">
                <a:solidFill>
                  <a:schemeClr val="tx1"/>
                </a:solidFill>
                <a:latin typeface="Meiryo UI" panose="020B0604030504040204" pitchFamily="50" charset="-128"/>
                <a:ea typeface="Meiryo UI" panose="020B0604030504040204" pitchFamily="50" charset="-128"/>
              </a:rPr>
              <a:t>1.5℃</a:t>
            </a:r>
            <a:r>
              <a:rPr lang="ja-JP" altLang="en-US" sz="1400">
                <a:solidFill>
                  <a:schemeClr val="tx1"/>
                </a:solidFill>
                <a:latin typeface="Meiryo UI" panose="020B0604030504040204" pitchFamily="50" charset="-128"/>
                <a:ea typeface="Meiryo UI" panose="020B0604030504040204" pitchFamily="50" charset="-128"/>
              </a:rPr>
              <a:t>目標と整合する削減経路に沿った、</a:t>
            </a:r>
            <a:r>
              <a:rPr lang="en-US" altLang="ja-JP" sz="1400">
                <a:solidFill>
                  <a:schemeClr val="tx1"/>
                </a:solidFill>
                <a:latin typeface="Meiryo UI" panose="020B0604030504040204" pitchFamily="50" charset="-128"/>
                <a:ea typeface="Meiryo UI" panose="020B0604030504040204" pitchFamily="50" charset="-128"/>
              </a:rPr>
              <a:t>5</a:t>
            </a:r>
            <a:r>
              <a:rPr lang="ja-JP" altLang="en-US" sz="1400">
                <a:solidFill>
                  <a:schemeClr val="tx1"/>
                </a:solidFill>
                <a:latin typeface="Meiryo UI" panose="020B0604030504040204" pitchFamily="50" charset="-128"/>
                <a:ea typeface="Meiryo UI" panose="020B0604030504040204" pitchFamily="50" charset="-128"/>
              </a:rPr>
              <a:t>～</a:t>
            </a:r>
            <a:r>
              <a:rPr lang="en-US" altLang="ja-JP" sz="1400">
                <a:solidFill>
                  <a:schemeClr val="tx1"/>
                </a:solidFill>
                <a:latin typeface="Meiryo UI" panose="020B0604030504040204" pitchFamily="50" charset="-128"/>
                <a:ea typeface="Meiryo UI" panose="020B0604030504040204" pitchFamily="50" charset="-128"/>
              </a:rPr>
              <a:t>10</a:t>
            </a:r>
            <a:r>
              <a:rPr lang="ja-JP" altLang="en-US" sz="1400">
                <a:solidFill>
                  <a:schemeClr val="tx1"/>
                </a:solidFill>
                <a:latin typeface="Meiryo UI" panose="020B0604030504040204" pitchFamily="50" charset="-128"/>
                <a:ea typeface="Meiryo UI" panose="020B0604030504040204" pitchFamily="50" charset="-128"/>
              </a:rPr>
              <a:t>年を対象期間とする温室効果ガス排出削減目標。</a:t>
            </a:r>
            <a:endParaRPr lang="en-US" altLang="ja-JP" sz="1400">
              <a:solidFill>
                <a:schemeClr val="tx1"/>
              </a:solidFill>
              <a:latin typeface="Meiryo UI" panose="020B0604030504040204" pitchFamily="50" charset="-128"/>
              <a:ea typeface="Meiryo UI" panose="020B0604030504040204" pitchFamily="50" charset="-128"/>
            </a:endParaRPr>
          </a:p>
        </p:txBody>
      </p:sp>
      <p:sp>
        <p:nvSpPr>
          <p:cNvPr id="80" name="テキスト ボックス 79">
            <a:extLst>
              <a:ext uri="{FF2B5EF4-FFF2-40B4-BE49-F238E27FC236}">
                <a16:creationId xmlns:a16="http://schemas.microsoft.com/office/drawing/2014/main" id="{F50558BE-D6AA-FF7F-67C6-053DC18EB9CD}"/>
              </a:ext>
            </a:extLst>
          </p:cNvPr>
          <p:cNvSpPr txBox="1"/>
          <p:nvPr/>
        </p:nvSpPr>
        <p:spPr>
          <a:xfrm>
            <a:off x="1447787" y="6533559"/>
            <a:ext cx="2774521" cy="276999"/>
          </a:xfrm>
          <a:prstGeom prst="rect">
            <a:avLst/>
          </a:prstGeom>
          <a:noFill/>
        </p:spPr>
        <p:txBody>
          <a:bodyPr wrap="square" rtlCol="0">
            <a:spAutoFit/>
          </a:bodyPr>
          <a:lstStyle/>
          <a:p>
            <a:r>
              <a:rPr lang="en-US" altLang="ja-JP" sz="1200"/>
              <a:t>Near-term SBT</a:t>
            </a:r>
            <a:r>
              <a:rPr lang="ja-JP" altLang="en-US" sz="1200"/>
              <a:t>と</a:t>
            </a:r>
            <a:r>
              <a:rPr lang="en-US" altLang="ja-JP" sz="1200"/>
              <a:t>Long-term SBT</a:t>
            </a:r>
            <a:r>
              <a:rPr lang="en-US" altLang="ja-JP" sz="1200" baseline="30000"/>
              <a:t>※2</a:t>
            </a:r>
          </a:p>
        </p:txBody>
      </p:sp>
      <p:sp>
        <p:nvSpPr>
          <p:cNvPr id="82" name="テキスト ボックス 81">
            <a:extLst>
              <a:ext uri="{FF2B5EF4-FFF2-40B4-BE49-F238E27FC236}">
                <a16:creationId xmlns:a16="http://schemas.microsoft.com/office/drawing/2014/main" id="{892814C9-D1D7-F746-D494-24E10D0A7DD1}"/>
              </a:ext>
            </a:extLst>
          </p:cNvPr>
          <p:cNvSpPr txBox="1"/>
          <p:nvPr/>
        </p:nvSpPr>
        <p:spPr>
          <a:xfrm>
            <a:off x="6448127" y="6473253"/>
            <a:ext cx="3001798" cy="276999"/>
          </a:xfrm>
          <a:prstGeom prst="rect">
            <a:avLst/>
          </a:prstGeom>
          <a:noFill/>
        </p:spPr>
        <p:txBody>
          <a:bodyPr wrap="square">
            <a:spAutoFit/>
          </a:bodyPr>
          <a:lstStyle/>
          <a:p>
            <a:pPr algn="ctr" rtl="0">
              <a:defRPr sz="1400" b="0" i="0" u="none" strike="noStrike" kern="1200" spc="0" baseline="0">
                <a:solidFill>
                  <a:prstClr val="black">
                    <a:lumMod val="65000"/>
                    <a:lumOff val="35000"/>
                  </a:prstClr>
                </a:solidFill>
                <a:latin typeface="+mn-lt"/>
                <a:ea typeface="+mn-ea"/>
                <a:cs typeface="+mn-cs"/>
              </a:defRPr>
            </a:pPr>
            <a:r>
              <a:rPr lang="en-US" altLang="ja-JP" sz="1200">
                <a:solidFill>
                  <a:sysClr val="windowText" lastClr="000000"/>
                </a:solidFill>
              </a:rPr>
              <a:t>SBT</a:t>
            </a:r>
            <a:r>
              <a:rPr lang="ja-JP" altLang="en-US" sz="1200">
                <a:solidFill>
                  <a:sysClr val="windowText" lastClr="000000"/>
                </a:solidFill>
              </a:rPr>
              <a:t>参加企業数（認定取得及びコミット）</a:t>
            </a:r>
            <a:r>
              <a:rPr lang="en-US" altLang="ja-JP" sz="1200" baseline="30000">
                <a:solidFill>
                  <a:sysClr val="windowText" lastClr="000000"/>
                </a:solidFill>
              </a:rPr>
              <a:t>※3</a:t>
            </a:r>
            <a:endParaRPr lang="ja-JP" altLang="en-US" sz="1200" baseline="30000">
              <a:solidFill>
                <a:sysClr val="windowText" lastClr="000000"/>
              </a:solidFill>
            </a:endParaRPr>
          </a:p>
        </p:txBody>
      </p:sp>
      <p:sp>
        <p:nvSpPr>
          <p:cNvPr id="86" name="四角形: 角を丸くする 85">
            <a:extLst>
              <a:ext uri="{FF2B5EF4-FFF2-40B4-BE49-F238E27FC236}">
                <a16:creationId xmlns:a16="http://schemas.microsoft.com/office/drawing/2014/main" id="{BDF7F5AB-E54A-1FB4-6C4D-4A8753DADB7B}"/>
              </a:ext>
            </a:extLst>
          </p:cNvPr>
          <p:cNvSpPr/>
          <p:nvPr/>
        </p:nvSpPr>
        <p:spPr>
          <a:xfrm>
            <a:off x="5850956" y="2600296"/>
            <a:ext cx="1395000" cy="258786"/>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400">
                <a:solidFill>
                  <a:schemeClr val="bg1"/>
                </a:solidFill>
                <a:latin typeface="Meiryo UI" panose="020B0604030504040204" pitchFamily="50" charset="-128"/>
                <a:ea typeface="Meiryo UI" panose="020B0604030504040204" pitchFamily="50" charset="-128"/>
              </a:rPr>
              <a:t>Near-term SBT</a:t>
            </a:r>
            <a:endParaRPr kumimoji="1" lang="ja-JP" altLang="en-US" sz="1400">
              <a:solidFill>
                <a:schemeClr val="bg1"/>
              </a:solidFill>
              <a:latin typeface="Meiryo UI" panose="020B0604030504040204" pitchFamily="50" charset="-128"/>
              <a:ea typeface="Meiryo UI" panose="020B0604030504040204" pitchFamily="50" charset="-128"/>
            </a:endParaRPr>
          </a:p>
        </p:txBody>
      </p:sp>
      <p:sp>
        <p:nvSpPr>
          <p:cNvPr id="87" name="四角形: 角を丸くする 86">
            <a:extLst>
              <a:ext uri="{FF2B5EF4-FFF2-40B4-BE49-F238E27FC236}">
                <a16:creationId xmlns:a16="http://schemas.microsoft.com/office/drawing/2014/main" id="{6744FDB1-F130-985B-444E-E84B0E9FB3CB}"/>
              </a:ext>
            </a:extLst>
          </p:cNvPr>
          <p:cNvSpPr/>
          <p:nvPr/>
        </p:nvSpPr>
        <p:spPr>
          <a:xfrm>
            <a:off x="5850956" y="3401632"/>
            <a:ext cx="1395000" cy="258786"/>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400">
                <a:solidFill>
                  <a:schemeClr val="bg1"/>
                </a:solidFill>
                <a:latin typeface="Meiryo UI" panose="020B0604030504040204" pitchFamily="50" charset="-128"/>
                <a:ea typeface="Meiryo UI" panose="020B0604030504040204" pitchFamily="50" charset="-128"/>
              </a:rPr>
              <a:t>Long-term SBT </a:t>
            </a:r>
            <a:endParaRPr kumimoji="1" lang="ja-JP" altLang="en-US" sz="1400">
              <a:solidFill>
                <a:schemeClr val="bg1"/>
              </a:solidFill>
              <a:latin typeface="Meiryo UI" panose="020B0604030504040204" pitchFamily="50" charset="-128"/>
              <a:ea typeface="Meiryo UI" panose="020B0604030504040204" pitchFamily="50" charset="-128"/>
            </a:endParaRPr>
          </a:p>
        </p:txBody>
      </p:sp>
      <p:sp>
        <p:nvSpPr>
          <p:cNvPr id="89" name="テキスト ボックス 88">
            <a:extLst>
              <a:ext uri="{FF2B5EF4-FFF2-40B4-BE49-F238E27FC236}">
                <a16:creationId xmlns:a16="http://schemas.microsoft.com/office/drawing/2014/main" id="{260555AB-2BA3-186A-42D6-8DABB152CDDE}"/>
              </a:ext>
            </a:extLst>
          </p:cNvPr>
          <p:cNvSpPr txBox="1"/>
          <p:nvPr/>
        </p:nvSpPr>
        <p:spPr>
          <a:xfrm>
            <a:off x="5850955" y="3678631"/>
            <a:ext cx="4515452" cy="738664"/>
          </a:xfrm>
          <a:prstGeom prst="rect">
            <a:avLst/>
          </a:prstGeom>
          <a:noFill/>
        </p:spPr>
        <p:txBody>
          <a:bodyPr wrap="square" lIns="0">
            <a:spAutoFit/>
          </a:bodyPr>
          <a:lstStyle/>
          <a:p>
            <a:pPr marL="0" lvl="1"/>
            <a:r>
              <a:rPr lang="en-US" altLang="ja-JP" sz="1400">
                <a:solidFill>
                  <a:schemeClr val="tx1"/>
                </a:solidFill>
                <a:latin typeface="Meiryo UI" panose="020B0604030504040204" pitchFamily="50" charset="-128"/>
                <a:ea typeface="Meiryo UI" panose="020B0604030504040204" pitchFamily="50" charset="-128"/>
              </a:rPr>
              <a:t>1.5℃</a:t>
            </a:r>
            <a:r>
              <a:rPr lang="ja-JP" altLang="en-US" sz="1400">
                <a:solidFill>
                  <a:schemeClr val="tx1"/>
                </a:solidFill>
                <a:latin typeface="Meiryo UI" panose="020B0604030504040204" pitchFamily="50" charset="-128"/>
                <a:ea typeface="Meiryo UI" panose="020B0604030504040204" pitchFamily="50" charset="-128"/>
              </a:rPr>
              <a:t>目標と整合する削減経路に沿った、</a:t>
            </a:r>
            <a:r>
              <a:rPr lang="en-US" altLang="ja-JP" sz="1400">
                <a:solidFill>
                  <a:schemeClr val="tx1"/>
                </a:solidFill>
                <a:latin typeface="Meiryo UI" panose="020B0604030504040204" pitchFamily="50" charset="-128"/>
                <a:ea typeface="Meiryo UI" panose="020B0604030504040204" pitchFamily="50" charset="-128"/>
              </a:rPr>
              <a:t>10</a:t>
            </a:r>
            <a:r>
              <a:rPr lang="ja-JP" altLang="en-US" sz="1400">
                <a:solidFill>
                  <a:schemeClr val="tx1"/>
                </a:solidFill>
                <a:latin typeface="Meiryo UI" panose="020B0604030504040204" pitchFamily="50" charset="-128"/>
                <a:ea typeface="Meiryo UI" panose="020B0604030504040204" pitchFamily="50" charset="-128"/>
              </a:rPr>
              <a:t>年以上先を対象期間とする、遅くとも</a:t>
            </a:r>
            <a:r>
              <a:rPr lang="en-US" altLang="ja-JP" sz="1400">
                <a:solidFill>
                  <a:schemeClr val="tx1"/>
                </a:solidFill>
                <a:latin typeface="Meiryo UI" panose="020B0604030504040204" pitchFamily="50" charset="-128"/>
                <a:ea typeface="Meiryo UI" panose="020B0604030504040204" pitchFamily="50" charset="-128"/>
              </a:rPr>
              <a:t>2050</a:t>
            </a:r>
            <a:r>
              <a:rPr lang="ja-JP" altLang="en-US" sz="1400">
                <a:solidFill>
                  <a:schemeClr val="tx1"/>
                </a:solidFill>
                <a:latin typeface="Meiryo UI" panose="020B0604030504040204" pitchFamily="50" charset="-128"/>
                <a:ea typeface="Meiryo UI" panose="020B0604030504040204" pitchFamily="50" charset="-128"/>
              </a:rPr>
              <a:t>年までに達成される温室効果ガス排出削減目標。</a:t>
            </a:r>
            <a:endParaRPr lang="en-US" altLang="ja-JP" sz="140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716723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26EEA-0C05-8C83-BBC9-D9635D7FA473}"/>
            </a:ext>
          </a:extLst>
        </p:cNvPr>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955E0292-28E4-683E-A1BB-2D31C869CAF2}"/>
              </a:ext>
            </a:extLst>
          </p:cNvPr>
          <p:cNvSpPr/>
          <p:nvPr/>
        </p:nvSpPr>
        <p:spPr>
          <a:xfrm>
            <a:off x="9777413" y="6645275"/>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endParaRPr>
          </a:p>
        </p:txBody>
      </p:sp>
      <p:sp>
        <p:nvSpPr>
          <p:cNvPr id="48" name="四角形: 角を丸くする 47">
            <a:extLst>
              <a:ext uri="{FF2B5EF4-FFF2-40B4-BE49-F238E27FC236}">
                <a16:creationId xmlns:a16="http://schemas.microsoft.com/office/drawing/2014/main" id="{F90C0697-80B0-B52D-DDED-2A07EA736294}"/>
              </a:ext>
            </a:extLst>
          </p:cNvPr>
          <p:cNvSpPr/>
          <p:nvPr/>
        </p:nvSpPr>
        <p:spPr>
          <a:xfrm>
            <a:off x="6524625" y="3543301"/>
            <a:ext cx="3998604" cy="3903862"/>
          </a:xfrm>
          <a:prstGeom prst="roundRect">
            <a:avLst>
              <a:gd name="adj" fmla="val 10947"/>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j-lt"/>
              <a:ea typeface="Meiryo UI" panose="020B0604030504040204" pitchFamily="50" charset="-128"/>
            </a:endParaRPr>
          </a:p>
        </p:txBody>
      </p:sp>
      <p:sp>
        <p:nvSpPr>
          <p:cNvPr id="30" name="テキスト ボックス 29">
            <a:extLst>
              <a:ext uri="{FF2B5EF4-FFF2-40B4-BE49-F238E27FC236}">
                <a16:creationId xmlns:a16="http://schemas.microsoft.com/office/drawing/2014/main" id="{48C50318-7EBD-79FF-49FA-6D66B2A6A525}"/>
              </a:ext>
            </a:extLst>
          </p:cNvPr>
          <p:cNvSpPr txBox="1"/>
          <p:nvPr/>
        </p:nvSpPr>
        <p:spPr>
          <a:xfrm>
            <a:off x="2779113" y="3756886"/>
            <a:ext cx="3606547" cy="338554"/>
          </a:xfrm>
          <a:prstGeom prst="rect">
            <a:avLst/>
          </a:prstGeom>
          <a:noFill/>
        </p:spPr>
        <p:txBody>
          <a:bodyPr wrap="square" rtlCol="0">
            <a:spAutoFit/>
          </a:bodyPr>
          <a:lstStyle/>
          <a:p>
            <a:pPr algn="ctr">
              <a:spcAft>
                <a:spcPts val="300"/>
              </a:spcAft>
            </a:pPr>
            <a:r>
              <a:rPr lang="ja-JP" altLang="en-US" sz="1600" b="1">
                <a:solidFill>
                  <a:schemeClr val="bg2"/>
                </a:solidFill>
                <a:latin typeface="+mj-lt"/>
              </a:rPr>
              <a:t>　原単位目標を採用した理由</a:t>
            </a:r>
            <a:endParaRPr kumimoji="1" lang="en-US" altLang="ja-JP" sz="1600" b="1">
              <a:solidFill>
                <a:schemeClr val="bg2"/>
              </a:solidFill>
              <a:latin typeface="+mj-lt"/>
            </a:endParaRPr>
          </a:p>
        </p:txBody>
      </p:sp>
      <p:sp>
        <p:nvSpPr>
          <p:cNvPr id="10" name="正方形/長方形 9">
            <a:extLst>
              <a:ext uri="{FF2B5EF4-FFF2-40B4-BE49-F238E27FC236}">
                <a16:creationId xmlns:a16="http://schemas.microsoft.com/office/drawing/2014/main" id="{E905E460-EDD0-DA5F-7B76-89973969D747}"/>
              </a:ext>
            </a:extLst>
          </p:cNvPr>
          <p:cNvSpPr/>
          <p:nvPr/>
        </p:nvSpPr>
        <p:spPr>
          <a:xfrm>
            <a:off x="161924" y="2352449"/>
            <a:ext cx="2435203" cy="490277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j-lt"/>
              <a:ea typeface="Meiryo UI" panose="020B0604030504040204" pitchFamily="50" charset="-128"/>
            </a:endParaRPr>
          </a:p>
        </p:txBody>
      </p:sp>
      <p:sp>
        <p:nvSpPr>
          <p:cNvPr id="2" name="タイトル 1">
            <a:extLst>
              <a:ext uri="{FF2B5EF4-FFF2-40B4-BE49-F238E27FC236}">
                <a16:creationId xmlns:a16="http://schemas.microsoft.com/office/drawing/2014/main" id="{1847C779-25F2-B685-A08E-6E6A318DF468}"/>
              </a:ext>
            </a:extLst>
          </p:cNvPr>
          <p:cNvSpPr>
            <a:spLocks noGrp="1"/>
          </p:cNvSpPr>
          <p:nvPr>
            <p:ph type="title"/>
          </p:nvPr>
        </p:nvSpPr>
        <p:spPr/>
        <p:txBody>
          <a:bodyPr/>
          <a:lstStyle/>
          <a:p>
            <a:r>
              <a:rPr lang="ja-JP" altLang="en-US">
                <a:latin typeface="+mj-lt"/>
              </a:rPr>
              <a:t>物理</a:t>
            </a:r>
            <a:r>
              <a:rPr kumimoji="1" lang="ja-JP" altLang="en-US">
                <a:latin typeface="+mj-lt"/>
              </a:rPr>
              <a:t>的原単位削減の活用事例</a:t>
            </a:r>
          </a:p>
        </p:txBody>
      </p:sp>
      <p:sp>
        <p:nvSpPr>
          <p:cNvPr id="6" name="テキスト ボックス 5">
            <a:extLst>
              <a:ext uri="{FF2B5EF4-FFF2-40B4-BE49-F238E27FC236}">
                <a16:creationId xmlns:a16="http://schemas.microsoft.com/office/drawing/2014/main" id="{91D4B462-1B89-11B7-55B9-72551D0C3588}"/>
              </a:ext>
            </a:extLst>
          </p:cNvPr>
          <p:cNvSpPr txBox="1"/>
          <p:nvPr/>
        </p:nvSpPr>
        <p:spPr>
          <a:xfrm>
            <a:off x="161924" y="2878606"/>
            <a:ext cx="2435201" cy="2716128"/>
          </a:xfrm>
          <a:prstGeom prst="rect">
            <a:avLst/>
          </a:prstGeom>
          <a:noFill/>
        </p:spPr>
        <p:txBody>
          <a:bodyPr wrap="square" rtlCol="0">
            <a:spAutoFit/>
          </a:bodyPr>
          <a:lstStyle/>
          <a:p>
            <a:pPr>
              <a:spcAft>
                <a:spcPts val="300"/>
              </a:spcAft>
            </a:pPr>
            <a:r>
              <a:rPr lang="en-US" altLang="ja-JP" sz="500" b="1" u="sng">
                <a:latin typeface="+mj-lt"/>
              </a:rPr>
              <a:t> </a:t>
            </a:r>
            <a:endParaRPr lang="en-US" altLang="ja-JP" sz="1200" b="1" u="sng">
              <a:latin typeface="+mj-lt"/>
            </a:endParaRPr>
          </a:p>
          <a:p>
            <a:pPr>
              <a:spcAft>
                <a:spcPts val="300"/>
              </a:spcAft>
            </a:pPr>
            <a:r>
              <a:rPr lang="ja-JP" altLang="en-US" sz="1200" b="1" u="sng">
                <a:latin typeface="+mj-lt"/>
              </a:rPr>
              <a:t>業種・企業特性</a:t>
            </a:r>
            <a:endParaRPr lang="en-US" altLang="ja-JP" sz="1200" b="1" u="sng">
              <a:latin typeface="+mj-lt"/>
            </a:endParaRPr>
          </a:p>
          <a:p>
            <a:r>
              <a:rPr lang="ja-JP" altLang="en-US" sz="1200">
                <a:latin typeface="+mj-lt"/>
              </a:rPr>
              <a:t>業種：林業／木材／住宅・不動産</a:t>
            </a:r>
            <a:endParaRPr kumimoji="1" lang="en-US" altLang="ja-JP" sz="1200">
              <a:latin typeface="+mj-lt"/>
            </a:endParaRPr>
          </a:p>
          <a:p>
            <a:pPr marL="171450" indent="-171450">
              <a:buFont typeface="Arial" panose="020B0604020202020204" pitchFamily="34" charset="0"/>
              <a:buChar char="•"/>
            </a:pPr>
            <a:r>
              <a:rPr lang="ja-JP" altLang="en-US" sz="1200">
                <a:latin typeface="+mj-lt"/>
              </a:rPr>
              <a:t>主な事業：住宅・建設事業</a:t>
            </a:r>
            <a:endParaRPr kumimoji="1" lang="en-US" altLang="ja-JP" sz="1200">
              <a:latin typeface="+mj-lt"/>
            </a:endParaRPr>
          </a:p>
          <a:p>
            <a:r>
              <a:rPr kumimoji="1" lang="ja-JP" altLang="en-US" sz="1200">
                <a:latin typeface="+mj-lt"/>
              </a:rPr>
              <a:t>企業特性</a:t>
            </a:r>
            <a:endParaRPr kumimoji="1" lang="en-US" altLang="ja-JP" sz="1200">
              <a:latin typeface="+mj-lt"/>
            </a:endParaRPr>
          </a:p>
          <a:p>
            <a:pPr marL="171450" indent="-171450">
              <a:buFont typeface="Arial" panose="020B0604020202020204" pitchFamily="34" charset="0"/>
              <a:buChar char="•"/>
            </a:pPr>
            <a:r>
              <a:rPr lang="ja-JP" altLang="en-US" sz="1200">
                <a:latin typeface="+mj-lt"/>
              </a:rPr>
              <a:t>木造住宅販売が中心</a:t>
            </a:r>
            <a:endParaRPr lang="en-US" altLang="ja-JP" sz="1200">
              <a:latin typeface="+mj-lt"/>
            </a:endParaRPr>
          </a:p>
          <a:p>
            <a:pPr marL="171450" indent="-171450">
              <a:buFont typeface="Arial" panose="020B0604020202020204" pitchFamily="34" charset="0"/>
              <a:buChar char="•"/>
            </a:pPr>
            <a:r>
              <a:rPr lang="ja-JP" altLang="en-US" sz="1200">
                <a:latin typeface="+mj-lt"/>
              </a:rPr>
              <a:t>一棟ごとに住宅の仕様が異なるが、延床面積で見れば企業の排出活動と強くリンクする</a:t>
            </a:r>
            <a:endParaRPr lang="en-US" altLang="ja-JP" sz="1200">
              <a:latin typeface="+mj-lt"/>
            </a:endParaRPr>
          </a:p>
          <a:p>
            <a:endParaRPr kumimoji="1" lang="en-US" altLang="ja-JP" sz="1400">
              <a:latin typeface="+mj-lt"/>
            </a:endParaRPr>
          </a:p>
          <a:p>
            <a:pPr>
              <a:spcAft>
                <a:spcPts val="300"/>
              </a:spcAft>
            </a:pPr>
            <a:r>
              <a:rPr lang="en-US" altLang="ja-JP" sz="1200" b="1" u="sng">
                <a:latin typeface="+mj-lt"/>
              </a:rPr>
              <a:t>GHG</a:t>
            </a:r>
            <a:r>
              <a:rPr lang="ja-JP" altLang="en-US" sz="1200" b="1" u="sng">
                <a:latin typeface="+mj-lt"/>
              </a:rPr>
              <a:t>インベントリ特性</a:t>
            </a:r>
            <a:r>
              <a:rPr lang="en-US" altLang="ja-JP" sz="1200" b="1" u="sng">
                <a:latin typeface="+mj-lt"/>
              </a:rPr>
              <a:t>*</a:t>
            </a:r>
          </a:p>
          <a:p>
            <a:r>
              <a:rPr kumimoji="1" lang="en-US" altLang="ja-JP" sz="1200">
                <a:solidFill>
                  <a:srgbClr val="0070C0"/>
                </a:solidFill>
                <a:latin typeface="+mj-lt"/>
              </a:rPr>
              <a:t>Scope3</a:t>
            </a:r>
            <a:r>
              <a:rPr kumimoji="1" lang="ja-JP" altLang="en-US" sz="1200">
                <a:solidFill>
                  <a:srgbClr val="0070C0"/>
                </a:solidFill>
                <a:latin typeface="+mj-lt"/>
              </a:rPr>
              <a:t>が全体の</a:t>
            </a:r>
            <a:r>
              <a:rPr lang="ja-JP" altLang="en-US" sz="1200">
                <a:solidFill>
                  <a:srgbClr val="0070C0"/>
                </a:solidFill>
                <a:latin typeface="+mj-lt"/>
              </a:rPr>
              <a:t>約</a:t>
            </a:r>
            <a:r>
              <a:rPr lang="en-US" altLang="ja-JP" sz="1200">
                <a:solidFill>
                  <a:srgbClr val="0070C0"/>
                </a:solidFill>
                <a:latin typeface="+mj-lt"/>
              </a:rPr>
              <a:t>99</a:t>
            </a:r>
            <a:r>
              <a:rPr kumimoji="1" lang="ja-JP" altLang="en-US" sz="1200">
                <a:solidFill>
                  <a:srgbClr val="0070C0"/>
                </a:solidFill>
                <a:latin typeface="+mj-lt"/>
              </a:rPr>
              <a:t>％</a:t>
            </a:r>
            <a:r>
              <a:rPr kumimoji="1" lang="ja-JP" altLang="en-US" sz="1200">
                <a:latin typeface="+mj-lt"/>
              </a:rPr>
              <a:t>を占める。</a:t>
            </a:r>
            <a:r>
              <a:rPr kumimoji="1" lang="en-US" altLang="ja-JP" sz="1200">
                <a:latin typeface="+mj-lt"/>
              </a:rPr>
              <a:t>Scope3</a:t>
            </a:r>
            <a:r>
              <a:rPr kumimoji="1" lang="ja-JP" altLang="en-US" sz="1200">
                <a:latin typeface="+mj-lt"/>
              </a:rPr>
              <a:t>のうち</a:t>
            </a:r>
            <a:r>
              <a:rPr lang="ja-JP" altLang="en-US" sz="1200">
                <a:solidFill>
                  <a:srgbClr val="0070C0"/>
                </a:solidFill>
                <a:latin typeface="+mj-lt"/>
              </a:rPr>
              <a:t>カテゴリ</a:t>
            </a:r>
            <a:r>
              <a:rPr lang="en-US" altLang="ja-JP" sz="1200">
                <a:solidFill>
                  <a:srgbClr val="0070C0"/>
                </a:solidFill>
                <a:latin typeface="+mj-lt"/>
              </a:rPr>
              <a:t>1</a:t>
            </a:r>
            <a:r>
              <a:rPr lang="ja-JP" altLang="en-US" sz="1200">
                <a:solidFill>
                  <a:srgbClr val="0070C0"/>
                </a:solidFill>
                <a:latin typeface="+mj-lt"/>
              </a:rPr>
              <a:t>が約</a:t>
            </a:r>
            <a:r>
              <a:rPr lang="en-US" altLang="ja-JP" sz="1200">
                <a:solidFill>
                  <a:srgbClr val="0070C0"/>
                </a:solidFill>
                <a:latin typeface="+mj-lt"/>
              </a:rPr>
              <a:t>27</a:t>
            </a:r>
            <a:r>
              <a:rPr lang="ja-JP" altLang="en-US" sz="1200">
                <a:solidFill>
                  <a:srgbClr val="0070C0"/>
                </a:solidFill>
                <a:latin typeface="+mj-lt"/>
              </a:rPr>
              <a:t>％、</a:t>
            </a:r>
            <a:r>
              <a:rPr lang="en-US" altLang="ja-JP" sz="1200">
                <a:solidFill>
                  <a:srgbClr val="0070C0"/>
                </a:solidFill>
                <a:latin typeface="+mj-lt"/>
              </a:rPr>
              <a:t>4</a:t>
            </a:r>
            <a:r>
              <a:rPr lang="ja-JP" altLang="en-US" sz="1200">
                <a:solidFill>
                  <a:srgbClr val="0070C0"/>
                </a:solidFill>
                <a:latin typeface="+mj-lt"/>
              </a:rPr>
              <a:t>が約</a:t>
            </a:r>
            <a:r>
              <a:rPr lang="en-US" altLang="ja-JP" sz="1200">
                <a:solidFill>
                  <a:srgbClr val="0070C0"/>
                </a:solidFill>
                <a:latin typeface="+mj-lt"/>
              </a:rPr>
              <a:t>4</a:t>
            </a:r>
            <a:r>
              <a:rPr lang="ja-JP" altLang="en-US" sz="1200">
                <a:solidFill>
                  <a:srgbClr val="0070C0"/>
                </a:solidFill>
                <a:latin typeface="+mj-lt"/>
              </a:rPr>
              <a:t>％</a:t>
            </a:r>
            <a:r>
              <a:rPr kumimoji="1" lang="en-US" altLang="ja-JP" sz="1200">
                <a:solidFill>
                  <a:srgbClr val="0070C0"/>
                </a:solidFill>
                <a:latin typeface="+mj-lt"/>
              </a:rPr>
              <a:t>11</a:t>
            </a:r>
            <a:r>
              <a:rPr kumimoji="1" lang="ja-JP" altLang="en-US" sz="1200">
                <a:solidFill>
                  <a:srgbClr val="0070C0"/>
                </a:solidFill>
                <a:latin typeface="+mj-lt"/>
              </a:rPr>
              <a:t>が約</a:t>
            </a:r>
            <a:r>
              <a:rPr lang="en-US" altLang="ja-JP" sz="1200">
                <a:solidFill>
                  <a:srgbClr val="0070C0"/>
                </a:solidFill>
                <a:latin typeface="+mj-lt"/>
              </a:rPr>
              <a:t>64</a:t>
            </a:r>
            <a:r>
              <a:rPr lang="ja-JP" altLang="en-US" sz="1200">
                <a:solidFill>
                  <a:srgbClr val="0070C0"/>
                </a:solidFill>
                <a:latin typeface="+mj-lt"/>
              </a:rPr>
              <a:t>％を占める</a:t>
            </a:r>
            <a:endParaRPr kumimoji="1" lang="en-US" altLang="ja-JP" sz="1200">
              <a:latin typeface="+mj-lt"/>
            </a:endParaRPr>
          </a:p>
        </p:txBody>
      </p:sp>
      <p:graphicFrame>
        <p:nvGraphicFramePr>
          <p:cNvPr id="9" name="グラフ 8">
            <a:extLst>
              <a:ext uri="{FF2B5EF4-FFF2-40B4-BE49-F238E27FC236}">
                <a16:creationId xmlns:a16="http://schemas.microsoft.com/office/drawing/2014/main" id="{8D0F4290-DBE0-1914-4FE1-0EE154DBDE2C}"/>
              </a:ext>
            </a:extLst>
          </p:cNvPr>
          <p:cNvGraphicFramePr/>
          <p:nvPr/>
        </p:nvGraphicFramePr>
        <p:xfrm>
          <a:off x="161922" y="5623137"/>
          <a:ext cx="2435203" cy="1618448"/>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直線矢印コネクタ 10">
            <a:extLst>
              <a:ext uri="{FF2B5EF4-FFF2-40B4-BE49-F238E27FC236}">
                <a16:creationId xmlns:a16="http://schemas.microsoft.com/office/drawing/2014/main" id="{3D21BB91-C943-74E3-E8E2-9D8480ABA561}"/>
              </a:ext>
            </a:extLst>
          </p:cNvPr>
          <p:cNvCxnSpPr>
            <a:cxnSpLocks/>
          </p:cNvCxnSpPr>
          <p:nvPr/>
        </p:nvCxnSpPr>
        <p:spPr>
          <a:xfrm>
            <a:off x="244186" y="2879537"/>
            <a:ext cx="2261775" cy="0"/>
          </a:xfrm>
          <a:prstGeom prst="straightConnector1">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E633C7CB-5AAE-108D-BAC6-03521477E6E0}"/>
              </a:ext>
            </a:extLst>
          </p:cNvPr>
          <p:cNvSpPr/>
          <p:nvPr/>
        </p:nvSpPr>
        <p:spPr>
          <a:xfrm>
            <a:off x="2779116" y="2468647"/>
            <a:ext cx="7750772" cy="1015200"/>
          </a:xfrm>
          <a:prstGeom prst="rect">
            <a:avLst/>
          </a:prstGeom>
          <a:solidFill>
            <a:srgbClr val="00584E">
              <a:alpha val="6980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j-lt"/>
              <a:ea typeface="Meiryo UI" panose="020B0604030504040204" pitchFamily="50" charset="-128"/>
            </a:endParaRPr>
          </a:p>
        </p:txBody>
      </p:sp>
      <p:cxnSp>
        <p:nvCxnSpPr>
          <p:cNvPr id="16" name="直線矢印コネクタ 15">
            <a:extLst>
              <a:ext uri="{FF2B5EF4-FFF2-40B4-BE49-F238E27FC236}">
                <a16:creationId xmlns:a16="http://schemas.microsoft.com/office/drawing/2014/main" id="{9567A1CE-8E57-5CB5-B660-B4FAA5BE3C2C}"/>
              </a:ext>
            </a:extLst>
          </p:cNvPr>
          <p:cNvCxnSpPr>
            <a:cxnSpLocks/>
          </p:cNvCxnSpPr>
          <p:nvPr/>
        </p:nvCxnSpPr>
        <p:spPr>
          <a:xfrm>
            <a:off x="2955807" y="2879537"/>
            <a:ext cx="7425037" cy="0"/>
          </a:xfrm>
          <a:prstGeom prst="straightConnector1">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6FB5D304-38A6-904D-D344-BCDE77B8D6C2}"/>
              </a:ext>
            </a:extLst>
          </p:cNvPr>
          <p:cNvSpPr txBox="1"/>
          <p:nvPr/>
        </p:nvSpPr>
        <p:spPr>
          <a:xfrm>
            <a:off x="3407709" y="2513497"/>
            <a:ext cx="6603264" cy="338554"/>
          </a:xfrm>
          <a:prstGeom prst="rect">
            <a:avLst/>
          </a:prstGeom>
          <a:noFill/>
        </p:spPr>
        <p:txBody>
          <a:bodyPr wrap="square" rtlCol="0">
            <a:spAutoFit/>
          </a:bodyPr>
          <a:lstStyle/>
          <a:p>
            <a:pPr>
              <a:spcAft>
                <a:spcPts val="300"/>
              </a:spcAft>
            </a:pPr>
            <a:r>
              <a:rPr lang="ja-JP" altLang="en-US" sz="1600" b="1">
                <a:solidFill>
                  <a:schemeClr val="bg1"/>
                </a:solidFill>
                <a:latin typeface="+mj-lt"/>
              </a:rPr>
              <a:t>原単位目標の詳細</a:t>
            </a:r>
            <a:endParaRPr kumimoji="1" lang="en-US" altLang="ja-JP" sz="1600" b="1">
              <a:solidFill>
                <a:schemeClr val="bg1"/>
              </a:solidFill>
              <a:latin typeface="+mj-lt"/>
            </a:endParaRPr>
          </a:p>
        </p:txBody>
      </p:sp>
      <p:pic>
        <p:nvPicPr>
          <p:cNvPr id="24" name="グラフィックス 23" descr="ターゲット 単色塗りつぶし">
            <a:extLst>
              <a:ext uri="{FF2B5EF4-FFF2-40B4-BE49-F238E27FC236}">
                <a16:creationId xmlns:a16="http://schemas.microsoft.com/office/drawing/2014/main" id="{E3BE524B-1AB2-4BB0-F756-45B9C40B9D5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998275" y="2468648"/>
            <a:ext cx="432000" cy="432000"/>
          </a:xfrm>
          <a:prstGeom prst="rect">
            <a:avLst/>
          </a:prstGeom>
        </p:spPr>
      </p:pic>
      <p:sp>
        <p:nvSpPr>
          <p:cNvPr id="27" name="テキスト ボックス 26">
            <a:extLst>
              <a:ext uri="{FF2B5EF4-FFF2-40B4-BE49-F238E27FC236}">
                <a16:creationId xmlns:a16="http://schemas.microsoft.com/office/drawing/2014/main" id="{8900F7DB-A37D-AF04-1532-2C12F3AF16EC}"/>
              </a:ext>
            </a:extLst>
          </p:cNvPr>
          <p:cNvSpPr txBox="1"/>
          <p:nvPr/>
        </p:nvSpPr>
        <p:spPr>
          <a:xfrm>
            <a:off x="2955807" y="2874520"/>
            <a:ext cx="7425037" cy="276999"/>
          </a:xfrm>
          <a:prstGeom prst="rect">
            <a:avLst/>
          </a:prstGeom>
          <a:noFill/>
        </p:spPr>
        <p:txBody>
          <a:bodyPr wrap="square" rtlCol="0">
            <a:spAutoFit/>
          </a:bodyPr>
          <a:lstStyle/>
          <a:p>
            <a:r>
              <a:rPr kumimoji="1" lang="ja-JP" altLang="en-US" sz="1200">
                <a:solidFill>
                  <a:schemeClr val="bg1"/>
                </a:solidFill>
                <a:latin typeface="+mj-lt"/>
              </a:rPr>
              <a:t>目標水準 </a:t>
            </a:r>
            <a:endParaRPr lang="en-US" altLang="ja-JP" sz="1200">
              <a:solidFill>
                <a:schemeClr val="bg1"/>
              </a:solidFill>
              <a:latin typeface="+mj-lt"/>
            </a:endParaRPr>
          </a:p>
        </p:txBody>
      </p:sp>
      <p:sp>
        <p:nvSpPr>
          <p:cNvPr id="28" name="四角形: 角を丸くする 27">
            <a:extLst>
              <a:ext uri="{FF2B5EF4-FFF2-40B4-BE49-F238E27FC236}">
                <a16:creationId xmlns:a16="http://schemas.microsoft.com/office/drawing/2014/main" id="{BC9839C9-397B-6930-6827-504A6AE2CB2F}"/>
              </a:ext>
            </a:extLst>
          </p:cNvPr>
          <p:cNvSpPr/>
          <p:nvPr/>
        </p:nvSpPr>
        <p:spPr>
          <a:xfrm>
            <a:off x="2779115" y="3543300"/>
            <a:ext cx="3652206" cy="3903861"/>
          </a:xfrm>
          <a:prstGeom prst="roundRect">
            <a:avLst>
              <a:gd name="adj" fmla="val 10435"/>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j-lt"/>
              <a:ea typeface="Meiryo UI" panose="020B0604030504040204" pitchFamily="50" charset="-128"/>
            </a:endParaRPr>
          </a:p>
        </p:txBody>
      </p:sp>
      <p:cxnSp>
        <p:nvCxnSpPr>
          <p:cNvPr id="29" name="直線矢印コネクタ 28">
            <a:extLst>
              <a:ext uri="{FF2B5EF4-FFF2-40B4-BE49-F238E27FC236}">
                <a16:creationId xmlns:a16="http://schemas.microsoft.com/office/drawing/2014/main" id="{C73163AF-968D-5A20-675E-91E135D1AB42}"/>
              </a:ext>
            </a:extLst>
          </p:cNvPr>
          <p:cNvCxnSpPr>
            <a:cxnSpLocks/>
          </p:cNvCxnSpPr>
          <p:nvPr/>
        </p:nvCxnSpPr>
        <p:spPr>
          <a:xfrm>
            <a:off x="2968831" y="4119444"/>
            <a:ext cx="3361294" cy="0"/>
          </a:xfrm>
          <a:prstGeom prst="straightConnector1">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正方形/長方形 32">
            <a:extLst>
              <a:ext uri="{FF2B5EF4-FFF2-40B4-BE49-F238E27FC236}">
                <a16:creationId xmlns:a16="http://schemas.microsoft.com/office/drawing/2014/main" id="{FA2590C1-7D02-76E3-4AB0-5451E8D358AB}"/>
              </a:ext>
            </a:extLst>
          </p:cNvPr>
          <p:cNvSpPr/>
          <p:nvPr/>
        </p:nvSpPr>
        <p:spPr>
          <a:xfrm>
            <a:off x="2950509" y="4197876"/>
            <a:ext cx="3361294" cy="55323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rIns="216000" bIns="72000" rtlCol="0" anchor="ctr"/>
          <a:lstStyle/>
          <a:p>
            <a:r>
              <a:rPr lang="ja-JP" altLang="en-US" sz="1400" u="sng">
                <a:solidFill>
                  <a:schemeClr val="tx1"/>
                </a:solidFill>
                <a:latin typeface="+mj-lt"/>
                <a:ea typeface="Meiryo UI" panose="020B0604030504040204" pitchFamily="50" charset="-128"/>
              </a:rPr>
              <a:t>なぜ「原単位削減」を選択したのか？</a:t>
            </a:r>
            <a:endParaRPr lang="en-US" altLang="ja-JP" sz="1400" u="sng">
              <a:solidFill>
                <a:schemeClr val="tx1"/>
              </a:solidFill>
              <a:latin typeface="+mj-lt"/>
              <a:ea typeface="Meiryo UI" panose="020B0604030504040204" pitchFamily="50" charset="-128"/>
            </a:endParaRPr>
          </a:p>
          <a:p>
            <a:pPr marL="376238" indent="-285750">
              <a:buFont typeface="Wingdings" panose="05000000000000000000" pitchFamily="2" charset="2"/>
              <a:buChar char="p"/>
            </a:pPr>
            <a:r>
              <a:rPr lang="ja-JP" altLang="en-US" sz="1400">
                <a:solidFill>
                  <a:schemeClr val="tx1"/>
                </a:solidFill>
                <a:latin typeface="+mj-lt"/>
                <a:ea typeface="Meiryo UI" panose="020B0604030504040204" pitchFamily="50" charset="-128"/>
              </a:rPr>
              <a:t>事業成長と両立した目標であるため</a:t>
            </a:r>
            <a:endParaRPr lang="en-US" altLang="ja-JP" sz="1400">
              <a:solidFill>
                <a:schemeClr val="tx1"/>
              </a:solidFill>
              <a:latin typeface="+mj-lt"/>
              <a:ea typeface="Meiryo UI" panose="020B0604030504040204" pitchFamily="50" charset="-128"/>
            </a:endParaRPr>
          </a:p>
        </p:txBody>
      </p:sp>
      <p:cxnSp>
        <p:nvCxnSpPr>
          <p:cNvPr id="34" name="直線矢印コネクタ 33">
            <a:extLst>
              <a:ext uri="{FF2B5EF4-FFF2-40B4-BE49-F238E27FC236}">
                <a16:creationId xmlns:a16="http://schemas.microsoft.com/office/drawing/2014/main" id="{BA5C52F8-EA9D-5FD9-3AC2-336181255294}"/>
              </a:ext>
            </a:extLst>
          </p:cNvPr>
          <p:cNvCxnSpPr>
            <a:cxnSpLocks/>
          </p:cNvCxnSpPr>
          <p:nvPr/>
        </p:nvCxnSpPr>
        <p:spPr>
          <a:xfrm>
            <a:off x="2950508" y="4197874"/>
            <a:ext cx="0" cy="553234"/>
          </a:xfrm>
          <a:prstGeom prst="straightConnector1">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C7DF4960-4C50-3AA1-09F3-1409AF1258A0}"/>
              </a:ext>
            </a:extLst>
          </p:cNvPr>
          <p:cNvSpPr txBox="1"/>
          <p:nvPr/>
        </p:nvSpPr>
        <p:spPr>
          <a:xfrm>
            <a:off x="2950509" y="4803836"/>
            <a:ext cx="3361294" cy="2577629"/>
          </a:xfrm>
          <a:prstGeom prst="rect">
            <a:avLst/>
          </a:prstGeom>
          <a:noFill/>
        </p:spPr>
        <p:txBody>
          <a:bodyPr wrap="square" rtlCol="0">
            <a:spAutoFit/>
          </a:bodyPr>
          <a:lstStyle/>
          <a:p>
            <a:pPr>
              <a:spcAft>
                <a:spcPts val="300"/>
              </a:spcAft>
            </a:pPr>
            <a:r>
              <a:rPr lang="en-US" altLang="ja-JP" sz="1200" b="1">
                <a:latin typeface="+mj-lt"/>
              </a:rPr>
              <a:t>【</a:t>
            </a:r>
            <a:r>
              <a:rPr lang="ja-JP" altLang="en-US" sz="1200" b="1">
                <a:latin typeface="+mj-lt"/>
              </a:rPr>
              <a:t>採用の背景</a:t>
            </a:r>
            <a:r>
              <a:rPr lang="en-US" altLang="ja-JP" sz="1200" b="1">
                <a:latin typeface="+mj-lt"/>
              </a:rPr>
              <a:t>】</a:t>
            </a:r>
          </a:p>
          <a:p>
            <a:pPr>
              <a:spcAft>
                <a:spcPts val="300"/>
              </a:spcAft>
            </a:pPr>
            <a:r>
              <a:rPr lang="ja-JP" altLang="en-US" sz="1200">
                <a:solidFill>
                  <a:srgbClr val="000000"/>
                </a:solidFill>
                <a:latin typeface="Meiryo UI" panose="020B0604030504040204" pitchFamily="50" charset="-128"/>
                <a:ea typeface="Meiryo UI" panose="020B0604030504040204" pitchFamily="50" charset="-128"/>
              </a:rPr>
              <a:t>企業として</a:t>
            </a:r>
            <a:r>
              <a:rPr lang="en-US" altLang="ja-JP" sz="1200" b="1">
                <a:solidFill>
                  <a:srgbClr val="0070C0"/>
                </a:solidFill>
                <a:latin typeface="Meiryo UI" panose="020B0604030504040204" pitchFamily="50" charset="-128"/>
                <a:ea typeface="Meiryo UI" panose="020B0604030504040204" pitchFamily="50" charset="-128"/>
              </a:rPr>
              <a:t>2030</a:t>
            </a:r>
            <a:r>
              <a:rPr lang="ja-JP" altLang="en-US" sz="1200" b="1">
                <a:solidFill>
                  <a:srgbClr val="0070C0"/>
                </a:solidFill>
                <a:latin typeface="Meiryo UI" panose="020B0604030504040204" pitchFamily="50" charset="-128"/>
                <a:ea typeface="Meiryo UI" panose="020B0604030504040204" pitchFamily="50" charset="-128"/>
              </a:rPr>
              <a:t>年に向け住宅の販売戸数を増やす目標を掲げている</a:t>
            </a:r>
            <a:r>
              <a:rPr lang="ja-JP" altLang="en-US" sz="1200">
                <a:solidFill>
                  <a:srgbClr val="000000"/>
                </a:solidFill>
                <a:latin typeface="Meiryo UI" panose="020B0604030504040204" pitchFamily="50" charset="-128"/>
                <a:ea typeface="Meiryo UI" panose="020B0604030504040204" pitchFamily="50" charset="-128"/>
              </a:rPr>
              <a:t>ことから、</a:t>
            </a:r>
            <a:r>
              <a:rPr lang="ja-JP" altLang="en-US" sz="1200" b="1">
                <a:solidFill>
                  <a:srgbClr val="0070C0"/>
                </a:solidFill>
                <a:latin typeface="Meiryo UI" panose="020B0604030504040204" pitchFamily="50" charset="-128"/>
                <a:ea typeface="Meiryo UI" panose="020B0604030504040204" pitchFamily="50" charset="-128"/>
              </a:rPr>
              <a:t>事業拡大と両立可能な目標の必要性を経営陣を含めて認識</a:t>
            </a:r>
            <a:br>
              <a:rPr lang="en-US" altLang="ja-JP" sz="1200">
                <a:solidFill>
                  <a:srgbClr val="000000"/>
                </a:solidFill>
                <a:latin typeface="Meiryo UI" panose="020B0604030504040204" pitchFamily="50" charset="-128"/>
                <a:ea typeface="Meiryo UI" panose="020B0604030504040204" pitchFamily="50" charset="-128"/>
              </a:rPr>
            </a:br>
            <a:r>
              <a:rPr lang="ja-JP" altLang="en-US" sz="1200">
                <a:latin typeface="+mj-lt"/>
              </a:rPr>
              <a:t>物理的原単位削減は増減の評価がしやすいと評価</a:t>
            </a:r>
            <a:endParaRPr lang="en-US" altLang="ja-JP" sz="1200">
              <a:latin typeface="+mj-lt"/>
            </a:endParaRPr>
          </a:p>
          <a:p>
            <a:pPr>
              <a:spcAft>
                <a:spcPts val="300"/>
              </a:spcAft>
            </a:pPr>
            <a:r>
              <a:rPr lang="en-US" altLang="ja-JP" sz="1200" b="1">
                <a:latin typeface="+mj-lt"/>
              </a:rPr>
              <a:t>【</a:t>
            </a:r>
            <a:r>
              <a:rPr lang="ja-JP" altLang="en-US" sz="1200" b="1">
                <a:latin typeface="+mj-lt"/>
              </a:rPr>
              <a:t>他の手法との比較</a:t>
            </a:r>
            <a:r>
              <a:rPr lang="en-US" altLang="ja-JP" sz="1200" b="1">
                <a:latin typeface="+mj-lt"/>
              </a:rPr>
              <a:t>】</a:t>
            </a:r>
          </a:p>
          <a:p>
            <a:pPr marL="171450" indent="-171450">
              <a:spcAft>
                <a:spcPts val="300"/>
              </a:spcAft>
              <a:buClr>
                <a:schemeClr val="tx2"/>
              </a:buClr>
              <a:buFont typeface="Arial" panose="020B0604020202020204" pitchFamily="34" charset="0"/>
              <a:buChar char="•"/>
            </a:pPr>
            <a:r>
              <a:rPr lang="ja-JP" altLang="en-US" sz="1200">
                <a:latin typeface="+mj-lt"/>
              </a:rPr>
              <a:t>総量同量削減</a:t>
            </a:r>
            <a:endParaRPr lang="en-US" altLang="ja-JP" sz="1200">
              <a:latin typeface="+mj-lt"/>
            </a:endParaRPr>
          </a:p>
          <a:p>
            <a:pPr marL="285750" indent="-201613">
              <a:spcAft>
                <a:spcPts val="300"/>
              </a:spcAft>
              <a:buClr>
                <a:schemeClr val="tx2"/>
              </a:buClr>
              <a:buFont typeface="Meiryo UI" panose="020B0604030504040204" pitchFamily="50" charset="-128"/>
              <a:buChar char="→"/>
            </a:pPr>
            <a:r>
              <a:rPr lang="ja-JP" altLang="en-US" sz="1200">
                <a:latin typeface="+mj-lt"/>
              </a:rPr>
              <a:t>住宅の販売戸数を増やすと必然的に排出の総量が増えてしまう</a:t>
            </a:r>
            <a:endParaRPr lang="en-US" altLang="ja-JP" sz="1200">
              <a:latin typeface="+mj-lt"/>
            </a:endParaRPr>
          </a:p>
          <a:p>
            <a:pPr marL="171450" indent="-171450">
              <a:spcAft>
                <a:spcPts val="300"/>
              </a:spcAft>
              <a:buClr>
                <a:schemeClr val="tx2"/>
              </a:buClr>
              <a:buFont typeface="Arial" panose="020B0604020202020204" pitchFamily="34" charset="0"/>
              <a:buChar char="•"/>
            </a:pPr>
            <a:r>
              <a:rPr lang="ja-JP" altLang="en-US" sz="1200"/>
              <a:t>経済的原単位削減</a:t>
            </a:r>
            <a:endParaRPr lang="en-US" altLang="ja-JP" sz="1200"/>
          </a:p>
          <a:p>
            <a:pPr marL="285750" indent="-201613">
              <a:spcAft>
                <a:spcPts val="300"/>
              </a:spcAft>
              <a:buClr>
                <a:schemeClr val="tx2"/>
              </a:buClr>
              <a:buFont typeface="Meiryo UI" panose="020B0604030504040204" pitchFamily="50" charset="-128"/>
              <a:buChar char="→"/>
            </a:pPr>
            <a:r>
              <a:rPr lang="ja-JP" altLang="en-US" sz="1200"/>
              <a:t>為替や原材料価格、販売単価等の影響を受けやすく評価が難しい</a:t>
            </a:r>
            <a:endParaRPr lang="en-US" altLang="ja-JP" sz="1200"/>
          </a:p>
        </p:txBody>
      </p:sp>
      <p:cxnSp>
        <p:nvCxnSpPr>
          <p:cNvPr id="49" name="直線矢印コネクタ 48">
            <a:extLst>
              <a:ext uri="{FF2B5EF4-FFF2-40B4-BE49-F238E27FC236}">
                <a16:creationId xmlns:a16="http://schemas.microsoft.com/office/drawing/2014/main" id="{BD64907E-1DD4-BDC6-E071-FF0FA2740F99}"/>
              </a:ext>
            </a:extLst>
          </p:cNvPr>
          <p:cNvCxnSpPr>
            <a:cxnSpLocks/>
          </p:cNvCxnSpPr>
          <p:nvPr/>
        </p:nvCxnSpPr>
        <p:spPr>
          <a:xfrm>
            <a:off x="6657793" y="4119444"/>
            <a:ext cx="3754455" cy="0"/>
          </a:xfrm>
          <a:prstGeom prst="straightConnector1">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テキスト ボックス 49">
            <a:extLst>
              <a:ext uri="{FF2B5EF4-FFF2-40B4-BE49-F238E27FC236}">
                <a16:creationId xmlns:a16="http://schemas.microsoft.com/office/drawing/2014/main" id="{17033171-69E5-E6E8-6BD3-1528E0DB1D55}"/>
              </a:ext>
            </a:extLst>
          </p:cNvPr>
          <p:cNvSpPr txBox="1"/>
          <p:nvPr/>
        </p:nvSpPr>
        <p:spPr>
          <a:xfrm>
            <a:off x="6531286" y="3756886"/>
            <a:ext cx="3998604" cy="338554"/>
          </a:xfrm>
          <a:prstGeom prst="rect">
            <a:avLst/>
          </a:prstGeom>
          <a:noFill/>
        </p:spPr>
        <p:txBody>
          <a:bodyPr wrap="square" rtlCol="0">
            <a:spAutoFit/>
          </a:bodyPr>
          <a:lstStyle/>
          <a:p>
            <a:pPr algn="ctr">
              <a:spcAft>
                <a:spcPts val="300"/>
              </a:spcAft>
            </a:pPr>
            <a:r>
              <a:rPr lang="ja-JP" altLang="en-US" sz="1600" b="1">
                <a:solidFill>
                  <a:schemeClr val="bg2"/>
                </a:solidFill>
                <a:latin typeface="+mj-lt"/>
              </a:rPr>
              <a:t>　目標策定と取組</a:t>
            </a:r>
            <a:endParaRPr kumimoji="1" lang="en-US" altLang="ja-JP" sz="1600" b="1">
              <a:solidFill>
                <a:schemeClr val="bg2"/>
              </a:solidFill>
              <a:latin typeface="+mj-lt"/>
            </a:endParaRPr>
          </a:p>
        </p:txBody>
      </p:sp>
      <p:sp>
        <p:nvSpPr>
          <p:cNvPr id="26" name="テキスト ボックス 25">
            <a:extLst>
              <a:ext uri="{FF2B5EF4-FFF2-40B4-BE49-F238E27FC236}">
                <a16:creationId xmlns:a16="http://schemas.microsoft.com/office/drawing/2014/main" id="{AF7C52DE-9705-4D12-8A07-5294A190D1B6}"/>
              </a:ext>
            </a:extLst>
          </p:cNvPr>
          <p:cNvSpPr txBox="1"/>
          <p:nvPr/>
        </p:nvSpPr>
        <p:spPr>
          <a:xfrm>
            <a:off x="6561286" y="4104962"/>
            <a:ext cx="3925282" cy="3293209"/>
          </a:xfrm>
          <a:prstGeom prst="rect">
            <a:avLst/>
          </a:prstGeom>
          <a:noFill/>
        </p:spPr>
        <p:txBody>
          <a:bodyPr wrap="square" rtlCol="0">
            <a:spAutoFit/>
          </a:bodyPr>
          <a:lstStyle/>
          <a:p>
            <a:pPr>
              <a:spcAft>
                <a:spcPts val="300"/>
              </a:spcAft>
            </a:pPr>
            <a:r>
              <a:rPr kumimoji="1" lang="en-US" altLang="ja-JP" sz="1200" b="1">
                <a:latin typeface="+mj-lt"/>
              </a:rPr>
              <a:t>【</a:t>
            </a:r>
            <a:r>
              <a:rPr kumimoji="1" lang="ja-JP" altLang="en-US" sz="1200" b="1">
                <a:latin typeface="+mj-lt"/>
              </a:rPr>
              <a:t>指標・対象カテゴリの設定</a:t>
            </a:r>
            <a:r>
              <a:rPr lang="en-US" altLang="ja-JP" sz="1200" b="1">
                <a:latin typeface="+mj-lt"/>
              </a:rPr>
              <a:t>】</a:t>
            </a:r>
          </a:p>
          <a:p>
            <a:pPr>
              <a:spcAft>
                <a:spcPts val="300"/>
              </a:spcAft>
            </a:pPr>
            <a:r>
              <a:rPr lang="ja-JP" altLang="en-US" sz="1200">
                <a:latin typeface="+mj-lt"/>
              </a:rPr>
              <a:t>住宅の</a:t>
            </a:r>
            <a:r>
              <a:rPr lang="ja-JP" altLang="en-US" sz="1200" b="1">
                <a:solidFill>
                  <a:srgbClr val="0070C0"/>
                </a:solidFill>
                <a:latin typeface="+mj-lt"/>
              </a:rPr>
              <a:t>延床面積が大きくなるほどエネルギー使用量や排出量が増える構造</a:t>
            </a:r>
            <a:r>
              <a:rPr lang="ja-JP" altLang="en-US" sz="1200">
                <a:latin typeface="+mj-lt"/>
              </a:rPr>
              <a:t>から、</a:t>
            </a:r>
            <a:r>
              <a:rPr lang="ja-JP" altLang="en-US" sz="1200" b="1">
                <a:solidFill>
                  <a:srgbClr val="0070C0"/>
                </a:solidFill>
                <a:latin typeface="+mj-lt"/>
              </a:rPr>
              <a:t>カテゴリ</a:t>
            </a:r>
            <a:r>
              <a:rPr lang="en-US" altLang="ja-JP" sz="1200" b="1">
                <a:solidFill>
                  <a:srgbClr val="0070C0"/>
                </a:solidFill>
                <a:latin typeface="+mj-lt"/>
              </a:rPr>
              <a:t>1</a:t>
            </a:r>
            <a:r>
              <a:rPr lang="ja-JP" altLang="en-US" sz="1200" b="1">
                <a:solidFill>
                  <a:srgbClr val="0070C0"/>
                </a:solidFill>
                <a:latin typeface="+mj-lt"/>
              </a:rPr>
              <a:t>と</a:t>
            </a:r>
            <a:r>
              <a:rPr lang="en-US" altLang="ja-JP" sz="1200" b="1">
                <a:solidFill>
                  <a:srgbClr val="0070C0"/>
                </a:solidFill>
                <a:latin typeface="+mj-lt"/>
              </a:rPr>
              <a:t>11</a:t>
            </a:r>
            <a:r>
              <a:rPr lang="ja-JP" altLang="en-US" sz="1200" b="1">
                <a:solidFill>
                  <a:srgbClr val="0070C0"/>
                </a:solidFill>
                <a:latin typeface="+mj-lt"/>
              </a:rPr>
              <a:t>では延床面積と強い相関関係</a:t>
            </a:r>
            <a:r>
              <a:rPr lang="ja-JP" altLang="en-US" sz="1200">
                <a:latin typeface="+mj-lt"/>
              </a:rPr>
              <a:t>にあるため</a:t>
            </a:r>
            <a:endParaRPr lang="en-US" altLang="ja-JP" sz="1200">
              <a:latin typeface="+mj-lt"/>
            </a:endParaRPr>
          </a:p>
          <a:p>
            <a:pPr>
              <a:spcAft>
                <a:spcPts val="300"/>
              </a:spcAft>
            </a:pPr>
            <a:endParaRPr kumimoji="1" lang="en-US" altLang="ja-JP" sz="1200">
              <a:latin typeface="+mj-lt"/>
            </a:endParaRPr>
          </a:p>
          <a:p>
            <a:pPr>
              <a:spcAft>
                <a:spcPts val="300"/>
              </a:spcAft>
            </a:pPr>
            <a:r>
              <a:rPr lang="en-US" altLang="ja-JP" sz="1200" b="1">
                <a:latin typeface="+mj-lt"/>
              </a:rPr>
              <a:t>【</a:t>
            </a:r>
            <a:r>
              <a:rPr lang="ja-JP" altLang="en-US" sz="1200" b="1">
                <a:latin typeface="+mj-lt"/>
              </a:rPr>
              <a:t>目標に準拠した削減取組</a:t>
            </a:r>
            <a:r>
              <a:rPr lang="en-US" altLang="ja-JP" sz="1200" b="1">
                <a:latin typeface="+mj-lt"/>
              </a:rPr>
              <a:t>】</a:t>
            </a:r>
          </a:p>
          <a:p>
            <a:pPr>
              <a:spcAft>
                <a:spcPts val="300"/>
              </a:spcAft>
            </a:pPr>
            <a:r>
              <a:rPr kumimoji="1" lang="ja-JP" altLang="en-US" sz="1200" b="1">
                <a:solidFill>
                  <a:srgbClr val="0070C0"/>
                </a:solidFill>
                <a:latin typeface="+mj-lt"/>
              </a:rPr>
              <a:t>延床面積あたりの排出を効率化</a:t>
            </a:r>
            <a:r>
              <a:rPr kumimoji="1" lang="ja-JP" altLang="en-US" sz="1200">
                <a:latin typeface="+mj-lt"/>
              </a:rPr>
              <a:t>していく</a:t>
            </a:r>
            <a:r>
              <a:rPr lang="ja-JP" altLang="en-US" sz="1200">
                <a:latin typeface="+mj-lt"/>
              </a:rPr>
              <a:t>取組</a:t>
            </a:r>
            <a:endParaRPr kumimoji="1" lang="en-US" altLang="ja-JP" sz="1200">
              <a:latin typeface="+mj-lt"/>
            </a:endParaRPr>
          </a:p>
          <a:p>
            <a:pPr marL="171450" indent="-171450">
              <a:spcAft>
                <a:spcPts val="300"/>
              </a:spcAft>
              <a:buFont typeface="Arial" panose="020B0604020202020204" pitchFamily="34" charset="0"/>
              <a:buChar char="•"/>
            </a:pPr>
            <a:r>
              <a:rPr kumimoji="1" lang="ja-JP" altLang="en-US" sz="1200">
                <a:latin typeface="+mj-lt"/>
              </a:rPr>
              <a:t>日本：住宅の省エネ性能向上のため、</a:t>
            </a:r>
            <a:r>
              <a:rPr kumimoji="1" lang="en-US" altLang="ja-JP" sz="1200" b="1">
                <a:solidFill>
                  <a:srgbClr val="0070C0"/>
                </a:solidFill>
                <a:latin typeface="+mj-lt"/>
              </a:rPr>
              <a:t>ZEH</a:t>
            </a:r>
            <a:r>
              <a:rPr kumimoji="1" lang="ja-JP" altLang="en-US" sz="1200" b="1">
                <a:solidFill>
                  <a:srgbClr val="0070C0"/>
                </a:solidFill>
                <a:latin typeface="+mj-lt"/>
              </a:rPr>
              <a:t>販売</a:t>
            </a:r>
            <a:r>
              <a:rPr kumimoji="1" lang="ja-JP" altLang="en-US" sz="1200">
                <a:latin typeface="+mj-lt"/>
              </a:rPr>
              <a:t>を増やす／</a:t>
            </a:r>
            <a:r>
              <a:rPr lang="ja-JP" altLang="en-US" sz="1200"/>
              <a:t>住宅における</a:t>
            </a:r>
            <a:r>
              <a:rPr lang="ja-JP" altLang="en-US" sz="1200" b="1">
                <a:solidFill>
                  <a:srgbClr val="0070C0"/>
                </a:solidFill>
              </a:rPr>
              <a:t>再エネ利用率拡大</a:t>
            </a:r>
            <a:endParaRPr lang="en-US" altLang="ja-JP" sz="1200" b="1">
              <a:solidFill>
                <a:srgbClr val="0070C0"/>
              </a:solidFill>
            </a:endParaRPr>
          </a:p>
          <a:p>
            <a:pPr marL="171450" indent="-171450">
              <a:spcAft>
                <a:spcPts val="300"/>
              </a:spcAft>
              <a:buFont typeface="Arial" panose="020B0604020202020204" pitchFamily="34" charset="0"/>
              <a:buChar char="•"/>
            </a:pPr>
            <a:r>
              <a:rPr lang="ja-JP" altLang="en-US" sz="1200">
                <a:latin typeface="+mj-lt"/>
              </a:rPr>
              <a:t>豪州：太陽光パネルの設置推進</a:t>
            </a:r>
            <a:endParaRPr lang="en-US" altLang="ja-JP" sz="1200">
              <a:latin typeface="+mj-lt"/>
            </a:endParaRPr>
          </a:p>
          <a:p>
            <a:pPr>
              <a:spcAft>
                <a:spcPts val="300"/>
              </a:spcAft>
            </a:pPr>
            <a:endParaRPr kumimoji="1" lang="en-US" altLang="ja-JP" sz="1200">
              <a:latin typeface="+mj-lt"/>
            </a:endParaRPr>
          </a:p>
          <a:p>
            <a:pPr>
              <a:spcAft>
                <a:spcPts val="300"/>
              </a:spcAft>
            </a:pPr>
            <a:r>
              <a:rPr kumimoji="1" lang="ja-JP" altLang="en-US" sz="300">
                <a:latin typeface="+mj-lt"/>
              </a:rPr>
              <a:t>　</a:t>
            </a:r>
            <a:endParaRPr lang="en-US" altLang="ja-JP" sz="1200">
              <a:latin typeface="+mj-lt"/>
            </a:endParaRPr>
          </a:p>
          <a:p>
            <a:pPr>
              <a:spcAft>
                <a:spcPts val="300"/>
              </a:spcAft>
            </a:pPr>
            <a:r>
              <a:rPr lang="en-US" altLang="ja-JP" sz="1200" b="1">
                <a:latin typeface="+mj-lt"/>
              </a:rPr>
              <a:t>【</a:t>
            </a:r>
            <a:r>
              <a:rPr lang="ja-JP" altLang="en-US" sz="1200" b="1">
                <a:latin typeface="+mj-lt"/>
              </a:rPr>
              <a:t>今後の方針</a:t>
            </a:r>
            <a:r>
              <a:rPr lang="en-US" altLang="ja-JP" sz="1200" b="1">
                <a:latin typeface="+mj-lt"/>
              </a:rPr>
              <a:t>】</a:t>
            </a:r>
          </a:p>
          <a:p>
            <a:pPr>
              <a:spcAft>
                <a:spcPts val="300"/>
              </a:spcAft>
            </a:pPr>
            <a:r>
              <a:rPr lang="ja-JP" altLang="en-US" sz="1200">
                <a:latin typeface="+mj-lt"/>
              </a:rPr>
              <a:t>カテゴリ</a:t>
            </a:r>
            <a:r>
              <a:rPr lang="en-US" altLang="ja-JP" sz="1200">
                <a:latin typeface="+mj-lt"/>
              </a:rPr>
              <a:t>11</a:t>
            </a:r>
            <a:r>
              <a:rPr lang="ja-JP" altLang="en-US" sz="1200">
                <a:latin typeface="+mj-lt"/>
              </a:rPr>
              <a:t>は社内の各事業部門で削減目標を設定しているが、</a:t>
            </a:r>
            <a:r>
              <a:rPr lang="en-US" altLang="ja-JP" sz="1200" b="1">
                <a:solidFill>
                  <a:srgbClr val="0070C0"/>
                </a:solidFill>
                <a:latin typeface="+mj-lt"/>
              </a:rPr>
              <a:t>28</a:t>
            </a:r>
            <a:r>
              <a:rPr lang="ja-JP" altLang="en-US" sz="1200" b="1">
                <a:solidFill>
                  <a:srgbClr val="0070C0"/>
                </a:solidFill>
                <a:latin typeface="+mj-lt"/>
              </a:rPr>
              <a:t>年から始まる次期中期経営計画ではカテゴリ</a:t>
            </a:r>
            <a:r>
              <a:rPr lang="en-US" altLang="ja-JP" sz="1200" b="1">
                <a:solidFill>
                  <a:srgbClr val="0070C0"/>
                </a:solidFill>
                <a:latin typeface="+mj-lt"/>
              </a:rPr>
              <a:t>1</a:t>
            </a:r>
            <a:r>
              <a:rPr lang="ja-JP" altLang="en-US" sz="1200" b="1">
                <a:solidFill>
                  <a:srgbClr val="0070C0"/>
                </a:solidFill>
                <a:latin typeface="+mj-lt"/>
              </a:rPr>
              <a:t>についても目標設定を求めることを検討</a:t>
            </a:r>
            <a:endParaRPr kumimoji="1" lang="en-US" altLang="ja-JP" sz="1200" b="1">
              <a:solidFill>
                <a:srgbClr val="0070C0"/>
              </a:solidFill>
              <a:latin typeface="+mj-lt"/>
            </a:endParaRPr>
          </a:p>
        </p:txBody>
      </p:sp>
      <p:sp>
        <p:nvSpPr>
          <p:cNvPr id="31" name="テキスト ボックス 30">
            <a:extLst>
              <a:ext uri="{FF2B5EF4-FFF2-40B4-BE49-F238E27FC236}">
                <a16:creationId xmlns:a16="http://schemas.microsoft.com/office/drawing/2014/main" id="{D3A2AD4F-4AA3-67FB-BD16-4AF83DB2CDDE}"/>
              </a:ext>
            </a:extLst>
          </p:cNvPr>
          <p:cNvSpPr txBox="1"/>
          <p:nvPr/>
        </p:nvSpPr>
        <p:spPr>
          <a:xfrm>
            <a:off x="154197" y="7024391"/>
            <a:ext cx="2435203" cy="230832"/>
          </a:xfrm>
          <a:prstGeom prst="rect">
            <a:avLst/>
          </a:prstGeom>
          <a:noFill/>
        </p:spPr>
        <p:txBody>
          <a:bodyPr wrap="square" rtlCol="0">
            <a:spAutoFit/>
          </a:bodyPr>
          <a:lstStyle/>
          <a:p>
            <a:pPr algn="r"/>
            <a:r>
              <a:rPr lang="en-US" altLang="ja-JP" sz="900"/>
              <a:t>*24</a:t>
            </a:r>
            <a:r>
              <a:rPr lang="ja-JP" altLang="en-US" sz="900"/>
              <a:t>年度実績</a:t>
            </a:r>
            <a:endParaRPr kumimoji="1" lang="ja-JP" altLang="en-US" sz="900"/>
          </a:p>
        </p:txBody>
      </p:sp>
      <p:sp>
        <p:nvSpPr>
          <p:cNvPr id="36" name="テキスト ボックス 35">
            <a:extLst>
              <a:ext uri="{FF2B5EF4-FFF2-40B4-BE49-F238E27FC236}">
                <a16:creationId xmlns:a16="http://schemas.microsoft.com/office/drawing/2014/main" id="{2E178DAF-3A35-09F3-7DBC-AACF4503A9E8}"/>
              </a:ext>
            </a:extLst>
          </p:cNvPr>
          <p:cNvSpPr txBox="1">
            <a:spLocks noChangeArrowheads="1"/>
          </p:cNvSpPr>
          <p:nvPr/>
        </p:nvSpPr>
        <p:spPr bwMode="auto">
          <a:xfrm>
            <a:off x="136709" y="7313455"/>
            <a:ext cx="30423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1000">
                <a:solidFill>
                  <a:srgbClr val="000000"/>
                </a:solidFill>
                <a:latin typeface="Meiryo UI" pitchFamily="50" charset="-128"/>
                <a:ea typeface="Meiryo UI" pitchFamily="50" charset="-128"/>
                <a:cs typeface="Meiryo UI" pitchFamily="50" charset="-128"/>
              </a:rPr>
              <a:t>[</a:t>
            </a:r>
            <a:r>
              <a:rPr lang="ja-JP" altLang="en-US" sz="1000">
                <a:solidFill>
                  <a:srgbClr val="000000"/>
                </a:solidFill>
                <a:latin typeface="Meiryo UI" pitchFamily="50" charset="-128"/>
                <a:ea typeface="Meiryo UI" pitchFamily="50" charset="-128"/>
                <a:cs typeface="Meiryo UI" pitchFamily="50" charset="-128"/>
              </a:rPr>
              <a:t>出所</a:t>
            </a:r>
            <a:r>
              <a:rPr lang="en-US" altLang="ja-JP" sz="1000">
                <a:solidFill>
                  <a:srgbClr val="000000"/>
                </a:solidFill>
                <a:latin typeface="Meiryo UI" pitchFamily="50" charset="-128"/>
                <a:ea typeface="Meiryo UI" pitchFamily="50" charset="-128"/>
                <a:cs typeface="Meiryo UI" pitchFamily="50" charset="-128"/>
              </a:rPr>
              <a:t>]</a:t>
            </a:r>
            <a:r>
              <a:rPr lang="ja-JP" altLang="en-US" sz="1000">
                <a:solidFill>
                  <a:srgbClr val="000000"/>
                </a:solidFill>
                <a:latin typeface="Meiryo UI" pitchFamily="50" charset="-128"/>
                <a:ea typeface="Meiryo UI" pitchFamily="50" charset="-128"/>
                <a:cs typeface="Meiryo UI" pitchFamily="50" charset="-128"/>
              </a:rPr>
              <a:t> 住友林業へのインタビューに基づき作成</a:t>
            </a:r>
          </a:p>
        </p:txBody>
      </p:sp>
      <p:sp>
        <p:nvSpPr>
          <p:cNvPr id="38" name="テキスト ボックス 37">
            <a:extLst>
              <a:ext uri="{FF2B5EF4-FFF2-40B4-BE49-F238E27FC236}">
                <a16:creationId xmlns:a16="http://schemas.microsoft.com/office/drawing/2014/main" id="{F54BBF8D-861F-CFD7-7D97-F672CFAA8B89}"/>
              </a:ext>
            </a:extLst>
          </p:cNvPr>
          <p:cNvSpPr txBox="1"/>
          <p:nvPr/>
        </p:nvSpPr>
        <p:spPr>
          <a:xfrm>
            <a:off x="3619893" y="2874520"/>
            <a:ext cx="6773975"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200" b="1">
                <a:solidFill>
                  <a:prstClr val="white"/>
                </a:solidFill>
                <a:latin typeface="Meiryo UI"/>
                <a:ea typeface="Meiryo UI"/>
              </a:rPr>
              <a:t>ネットゼロ目標</a:t>
            </a:r>
            <a:r>
              <a:rPr kumimoji="1" lang="ja-JP" altLang="en-US" sz="1200" b="1" i="0" u="none" strike="noStrike" kern="1200" cap="none" spc="0" normalizeH="0" baseline="0" noProof="0">
                <a:ln>
                  <a:noFill/>
                </a:ln>
                <a:solidFill>
                  <a:prstClr val="white"/>
                </a:solidFill>
                <a:effectLst/>
                <a:uLnTx/>
                <a:uFillTx/>
                <a:latin typeface="Meiryo UI"/>
                <a:ea typeface="Meiryo UI"/>
                <a:cs typeface="+mn-cs"/>
              </a:rPr>
              <a:t>：</a:t>
            </a:r>
            <a:r>
              <a:rPr kumimoji="1" lang="en-US" altLang="ja-JP" sz="1200" b="1" i="0" u="none" strike="noStrike" kern="1200" cap="none" spc="0" normalizeH="0" baseline="0" noProof="0">
                <a:ln>
                  <a:noFill/>
                </a:ln>
                <a:solidFill>
                  <a:prstClr val="white"/>
                </a:solidFill>
                <a:effectLst/>
                <a:uLnTx/>
                <a:uFillTx/>
                <a:latin typeface="Meiryo UI"/>
                <a:ea typeface="Meiryo UI"/>
                <a:cs typeface="+mn-cs"/>
              </a:rPr>
              <a:t>2050</a:t>
            </a:r>
            <a:r>
              <a:rPr kumimoji="1" lang="ja-JP" altLang="en-US" sz="1200" b="1" i="0" u="none" strike="noStrike" kern="1200" cap="none" spc="0" normalizeH="0" baseline="0" noProof="0">
                <a:ln>
                  <a:noFill/>
                </a:ln>
                <a:solidFill>
                  <a:prstClr val="white"/>
                </a:solidFill>
                <a:effectLst/>
                <a:uLnTx/>
                <a:uFillTx/>
                <a:latin typeface="Meiryo UI"/>
                <a:ea typeface="Meiryo UI"/>
                <a:cs typeface="+mn-cs"/>
              </a:rPr>
              <a:t>年までに</a:t>
            </a:r>
            <a:r>
              <a:rPr kumimoji="1" lang="en-US" altLang="ja-JP" sz="1200" b="1" i="0" u="none" strike="noStrike" kern="1200" cap="none" spc="0" normalizeH="0" baseline="0" noProof="0">
                <a:ln>
                  <a:noFill/>
                </a:ln>
                <a:solidFill>
                  <a:prstClr val="white"/>
                </a:solidFill>
                <a:effectLst/>
                <a:uLnTx/>
                <a:uFillTx/>
                <a:latin typeface="Meiryo UI"/>
                <a:ea typeface="Meiryo UI"/>
                <a:cs typeface="+mn-cs"/>
              </a:rPr>
              <a:t>2021</a:t>
            </a:r>
            <a:r>
              <a:rPr kumimoji="1" lang="ja-JP" altLang="en-US" sz="1200" b="1" i="0" u="none" strike="noStrike" kern="1200" cap="none" spc="0" normalizeH="0" baseline="0" noProof="0">
                <a:ln>
                  <a:noFill/>
                </a:ln>
                <a:solidFill>
                  <a:prstClr val="white"/>
                </a:solidFill>
                <a:effectLst/>
                <a:uLnTx/>
                <a:uFillTx/>
                <a:latin typeface="Meiryo UI"/>
                <a:ea typeface="Meiryo UI"/>
                <a:cs typeface="+mn-cs"/>
              </a:rPr>
              <a:t>年比</a:t>
            </a:r>
            <a:r>
              <a:rPr kumimoji="1" lang="en-US" altLang="ja-JP" sz="1200" b="1" i="0" u="none" strike="noStrike" kern="1200" cap="none" spc="0" normalizeH="0" baseline="0" noProof="0">
                <a:ln>
                  <a:noFill/>
                </a:ln>
                <a:solidFill>
                  <a:prstClr val="white"/>
                </a:solidFill>
                <a:effectLst/>
                <a:uLnTx/>
                <a:uFillTx/>
                <a:latin typeface="Meiryo UI"/>
                <a:ea typeface="Meiryo UI"/>
                <a:cs typeface="+mn-cs"/>
              </a:rPr>
              <a:t>97%</a:t>
            </a:r>
            <a:r>
              <a:rPr kumimoji="1" lang="ja-JP" altLang="en-US" sz="1200" b="1" i="0" u="none" strike="noStrike" kern="1200" cap="none" spc="0" normalizeH="0" baseline="0" noProof="0">
                <a:ln>
                  <a:noFill/>
                </a:ln>
                <a:solidFill>
                  <a:prstClr val="white"/>
                </a:solidFill>
                <a:effectLst/>
                <a:uLnTx/>
                <a:uFillTx/>
                <a:latin typeface="Meiryo UI"/>
                <a:ea typeface="Meiryo UI"/>
                <a:cs typeface="+mn-cs"/>
              </a:rPr>
              <a:t>削減（販売する住宅の延床面積あたり排出原単位）</a:t>
            </a:r>
            <a:endParaRPr kumimoji="1" lang="en-US" altLang="ja-JP" sz="1200" b="1" i="0" u="none" strike="noStrike" kern="1200" cap="none" spc="0" normalizeH="0" baseline="0" noProof="0">
              <a:ln>
                <a:noFill/>
              </a:ln>
              <a:solidFill>
                <a:prstClr val="white"/>
              </a:solidFill>
              <a:effectLst/>
              <a:uLnTx/>
              <a:uFillTx/>
              <a:latin typeface="Meiryo UI"/>
              <a:ea typeface="Meiryo UI"/>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Meiryo UI"/>
                <a:ea typeface="Meiryo UI"/>
                <a:cs typeface="+mn-cs"/>
              </a:rPr>
              <a:t>短期目標：</a:t>
            </a:r>
            <a:r>
              <a:rPr kumimoji="1" lang="en-US" altLang="ja-JP" sz="1200" b="1" i="0" u="none" strike="noStrike" kern="1200" cap="none" spc="0" normalizeH="0" baseline="0" noProof="0">
                <a:ln>
                  <a:noFill/>
                </a:ln>
                <a:solidFill>
                  <a:prstClr val="white"/>
                </a:solidFill>
                <a:effectLst/>
                <a:uLnTx/>
                <a:uFillTx/>
                <a:latin typeface="Meiryo UI"/>
                <a:ea typeface="Meiryo UI"/>
                <a:cs typeface="+mn-cs"/>
              </a:rPr>
              <a:t>2030</a:t>
            </a:r>
            <a:r>
              <a:rPr kumimoji="1" lang="ja-JP" altLang="en-US" sz="1200" b="1" i="0" u="none" strike="noStrike" kern="1200" cap="none" spc="0" normalizeH="0" baseline="0" noProof="0">
                <a:ln>
                  <a:noFill/>
                </a:ln>
                <a:solidFill>
                  <a:prstClr val="white"/>
                </a:solidFill>
                <a:effectLst/>
                <a:uLnTx/>
                <a:uFillTx/>
                <a:latin typeface="Meiryo UI"/>
                <a:ea typeface="Meiryo UI"/>
                <a:cs typeface="+mn-cs"/>
              </a:rPr>
              <a:t>年までに</a:t>
            </a:r>
            <a:r>
              <a:rPr kumimoji="1" lang="en-US" altLang="ja-JP" sz="1200" b="1" i="0" u="none" strike="noStrike" kern="1200" cap="none" spc="0" normalizeH="0" baseline="0" noProof="0">
                <a:ln>
                  <a:noFill/>
                </a:ln>
                <a:solidFill>
                  <a:prstClr val="white"/>
                </a:solidFill>
                <a:effectLst/>
                <a:uLnTx/>
                <a:uFillTx/>
                <a:latin typeface="Meiryo UI"/>
                <a:ea typeface="Meiryo UI"/>
                <a:cs typeface="+mn-cs"/>
              </a:rPr>
              <a:t>2021</a:t>
            </a:r>
            <a:r>
              <a:rPr kumimoji="1" lang="ja-JP" altLang="en-US" sz="1200" b="1" i="0" u="none" strike="noStrike" kern="1200" cap="none" spc="0" normalizeH="0" baseline="0" noProof="0">
                <a:ln>
                  <a:noFill/>
                </a:ln>
                <a:solidFill>
                  <a:prstClr val="white"/>
                </a:solidFill>
                <a:effectLst/>
                <a:uLnTx/>
                <a:uFillTx/>
                <a:latin typeface="Meiryo UI"/>
                <a:ea typeface="Meiryo UI"/>
                <a:cs typeface="+mn-cs"/>
              </a:rPr>
              <a:t>年比</a:t>
            </a:r>
            <a:r>
              <a:rPr kumimoji="1" lang="en-US" altLang="ja-JP" sz="1200" b="1" i="0" u="none" strike="noStrike" kern="1200" cap="none" spc="0" normalizeH="0" baseline="0" noProof="0">
                <a:ln>
                  <a:noFill/>
                </a:ln>
                <a:solidFill>
                  <a:prstClr val="white"/>
                </a:solidFill>
                <a:effectLst/>
                <a:uLnTx/>
                <a:uFillTx/>
                <a:latin typeface="Meiryo UI"/>
                <a:ea typeface="Meiryo UI"/>
                <a:cs typeface="+mn-cs"/>
              </a:rPr>
              <a:t>51.6%</a:t>
            </a:r>
            <a:r>
              <a:rPr kumimoji="1" lang="ja-JP" altLang="en-US" sz="1200" b="1" i="0" u="none" strike="noStrike" kern="1200" cap="none" spc="0" normalizeH="0" baseline="0" noProof="0">
                <a:ln>
                  <a:noFill/>
                </a:ln>
                <a:solidFill>
                  <a:prstClr val="white"/>
                </a:solidFill>
                <a:effectLst/>
                <a:uLnTx/>
                <a:uFillTx/>
                <a:latin typeface="Meiryo UI"/>
                <a:ea typeface="Meiryo UI"/>
                <a:cs typeface="+mn-cs"/>
              </a:rPr>
              <a:t>削減（販売する住宅の延床面積あたり排出原単位）</a:t>
            </a:r>
            <a:endParaRPr kumimoji="1" lang="en-US" altLang="ja-JP" sz="1200" b="1" i="0" u="none" strike="noStrike" kern="1200" cap="none" spc="0" normalizeH="0" baseline="0" noProof="0">
              <a:ln>
                <a:noFill/>
              </a:ln>
              <a:solidFill>
                <a:prstClr val="white"/>
              </a:solidFill>
              <a:effectLst/>
              <a:uLnTx/>
              <a:uFillTx/>
              <a:latin typeface="Meiryo UI"/>
              <a:ea typeface="Meiryo UI"/>
              <a:cs typeface="+mn-cs"/>
            </a:endParaRPr>
          </a:p>
        </p:txBody>
      </p:sp>
      <p:pic>
        <p:nvPicPr>
          <p:cNvPr id="5" name="Picture 2" descr="住友林業株式会社">
            <a:extLst>
              <a:ext uri="{FF2B5EF4-FFF2-40B4-BE49-F238E27FC236}">
                <a16:creationId xmlns:a16="http://schemas.microsoft.com/office/drawing/2014/main" id="{D9221CA1-55CC-7E61-4B2C-9B4E421A2F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014" y="2391214"/>
            <a:ext cx="1302118" cy="429699"/>
          </a:xfrm>
          <a:prstGeom prst="rect">
            <a:avLst/>
          </a:prstGeom>
          <a:noFill/>
          <a:extLst>
            <a:ext uri="{909E8E84-426E-40DD-AFC4-6F175D3DCCD1}">
              <a14:hiddenFill xmlns:a14="http://schemas.microsoft.com/office/drawing/2010/main">
                <a:solidFill>
                  <a:srgbClr val="FFFFFF"/>
                </a:solidFill>
              </a14:hiddenFill>
            </a:ext>
          </a:extLst>
        </p:spPr>
      </p:pic>
      <p:pic>
        <p:nvPicPr>
          <p:cNvPr id="52" name="グラフィックス 51" descr="グループでのブレーンストーミング 単色塗りつぶし">
            <a:extLst>
              <a:ext uri="{FF2B5EF4-FFF2-40B4-BE49-F238E27FC236}">
                <a16:creationId xmlns:a16="http://schemas.microsoft.com/office/drawing/2014/main" id="{79634C0F-AF70-323D-E4F9-AB2DD3332AEB}"/>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980275" y="3655006"/>
            <a:ext cx="468000" cy="468000"/>
          </a:xfrm>
          <a:prstGeom prst="rect">
            <a:avLst/>
          </a:prstGeom>
        </p:spPr>
      </p:pic>
      <p:pic>
        <p:nvPicPr>
          <p:cNvPr id="12" name="グラフィックス 11" descr="棒グラフ (下降) 単色塗りつぶし">
            <a:extLst>
              <a:ext uri="{FF2B5EF4-FFF2-40B4-BE49-F238E27FC236}">
                <a16:creationId xmlns:a16="http://schemas.microsoft.com/office/drawing/2014/main" id="{D95A0CD9-00A0-2085-4C7B-DC7ACC491C38}"/>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7431932" y="3684190"/>
            <a:ext cx="440314" cy="440314"/>
          </a:xfrm>
          <a:prstGeom prst="rect">
            <a:avLst/>
          </a:prstGeom>
        </p:spPr>
      </p:pic>
      <p:sp>
        <p:nvSpPr>
          <p:cNvPr id="13" name="コンテンツ プレースホルダー 2">
            <a:extLst>
              <a:ext uri="{FF2B5EF4-FFF2-40B4-BE49-F238E27FC236}">
                <a16:creationId xmlns:a16="http://schemas.microsoft.com/office/drawing/2014/main" id="{37BB6C62-434C-1CE8-DC39-D00363ADCBDF}"/>
              </a:ext>
            </a:extLst>
          </p:cNvPr>
          <p:cNvSpPr txBox="1">
            <a:spLocks/>
          </p:cNvSpPr>
          <p:nvPr/>
        </p:nvSpPr>
        <p:spPr>
          <a:xfrm>
            <a:off x="161925" y="1104787"/>
            <a:ext cx="10367963" cy="1141200"/>
          </a:xfrm>
          <a:prstGeom prst="rect">
            <a:avLst/>
          </a:prstGeom>
          <a:ln w="19050">
            <a:solidFill>
              <a:schemeClr val="tx2"/>
            </a:solidFill>
          </a:ln>
        </p:spPr>
        <p:txBody>
          <a:bodyPr wrap="square" lIns="180000" tIns="0" rIns="180000" bIns="0" anchor="ctr" anchorCtr="0">
            <a:spAutoFit/>
          </a:bodyPr>
          <a:lstStyle>
            <a:lvl1pPr marL="285750" indent="-285750" algn="l" defTabSz="1007943" rtl="0" eaLnBrk="1" latinLnBrk="0" hangingPunct="1">
              <a:lnSpc>
                <a:spcPct val="100000"/>
              </a:lnSpc>
              <a:spcBef>
                <a:spcPts val="600"/>
              </a:spcBef>
              <a:spcAft>
                <a:spcPts val="0"/>
              </a:spcAft>
              <a:buFont typeface="Wingdings" panose="05000000000000000000" pitchFamily="2" charset="2"/>
              <a:buChar char="n"/>
              <a:defRPr kumimoji="1" sz="1800" b="0" kern="1200">
                <a:solidFill>
                  <a:schemeClr val="tx1"/>
                </a:solidFill>
                <a:latin typeface="Meiryo UI" panose="020B0604030504040204" pitchFamily="50" charset="-128"/>
                <a:ea typeface="Meiryo UI" panose="020B0604030504040204" pitchFamily="50" charset="-128"/>
                <a:cs typeface="+mn-cs"/>
              </a:defRPr>
            </a:lvl1pPr>
            <a:lvl2pPr marL="0" indent="0" algn="l" defTabSz="1007943" rtl="0" eaLnBrk="1" latinLnBrk="0" hangingPunct="1">
              <a:lnSpc>
                <a:spcPct val="90000"/>
              </a:lnSpc>
              <a:spcBef>
                <a:spcPts val="551"/>
              </a:spcBef>
              <a:buFontTx/>
              <a:buNone/>
              <a:defRPr kumimoji="1" sz="2646" kern="1200">
                <a:solidFill>
                  <a:schemeClr val="tx1"/>
                </a:solidFill>
                <a:latin typeface="+mn-lt"/>
                <a:ea typeface="+mn-ea"/>
                <a:cs typeface="+mn-cs"/>
              </a:defRPr>
            </a:lvl2pPr>
            <a:lvl3pPr marL="0" indent="0" algn="l" defTabSz="1007943" rtl="0" eaLnBrk="1" latinLnBrk="0" hangingPunct="1">
              <a:lnSpc>
                <a:spcPct val="90000"/>
              </a:lnSpc>
              <a:spcBef>
                <a:spcPts val="551"/>
              </a:spcBef>
              <a:buFontTx/>
              <a:buNone/>
              <a:defRPr kumimoji="1" sz="2205" kern="1200">
                <a:solidFill>
                  <a:schemeClr val="tx1"/>
                </a:solidFill>
                <a:latin typeface="+mn-lt"/>
                <a:ea typeface="+mn-ea"/>
                <a:cs typeface="+mn-cs"/>
              </a:defRPr>
            </a:lvl3pPr>
            <a:lvl4pPr marL="0" indent="0" algn="l" defTabSz="1007943" rtl="0" eaLnBrk="1" latinLnBrk="0" hangingPunct="1">
              <a:lnSpc>
                <a:spcPct val="90000"/>
              </a:lnSpc>
              <a:spcBef>
                <a:spcPts val="551"/>
              </a:spcBef>
              <a:buFontTx/>
              <a:buNone/>
              <a:defRPr kumimoji="1" sz="1984" kern="1200">
                <a:solidFill>
                  <a:schemeClr val="tx1"/>
                </a:solidFill>
                <a:latin typeface="+mn-lt"/>
                <a:ea typeface="+mn-ea"/>
                <a:cs typeface="+mn-cs"/>
              </a:defRPr>
            </a:lvl4pPr>
            <a:lvl5pPr marL="0" indent="0" algn="l" defTabSz="1007943" rtl="0" eaLnBrk="1" latinLnBrk="0" hangingPunct="1">
              <a:lnSpc>
                <a:spcPct val="90000"/>
              </a:lnSpc>
              <a:spcBef>
                <a:spcPts val="551"/>
              </a:spcBef>
              <a:buFontTx/>
              <a:buNone/>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sz="1600"/>
              <a:t>住友林業は、企業の成長と排出削減を両立でき、排出量の増減理由が明確となりやすく削減取組を評価しやすいという点に利点があるといった考えから、</a:t>
            </a:r>
            <a:r>
              <a:rPr lang="en-US" altLang="ja-JP" sz="1600"/>
              <a:t>Scope3</a:t>
            </a:r>
            <a:r>
              <a:rPr lang="ja-JP" altLang="en-US" sz="1600"/>
              <a:t>排出量の削減目標に「物理的原単位削減」を設定した。</a:t>
            </a:r>
            <a:endParaRPr lang="en-US" altLang="ja-JP" sz="1600"/>
          </a:p>
          <a:p>
            <a:r>
              <a:rPr lang="ja-JP" altLang="en-US" sz="1600"/>
              <a:t>物理的原単位削減は、建設業における「延床面積」のように、</a:t>
            </a:r>
            <a:r>
              <a:rPr lang="ja-JP" altLang="en-US" sz="1600" b="1">
                <a:solidFill>
                  <a:srgbClr val="0070C0"/>
                </a:solidFill>
              </a:rPr>
              <a:t>企業の排出構造と強い相関関係を持つ代表的な指標が存在する時に有力な削減手法</a:t>
            </a:r>
            <a:r>
              <a:rPr lang="ja-JP" altLang="en-US" sz="1600"/>
              <a:t>となる。</a:t>
            </a:r>
            <a:endParaRPr lang="ja-JP" altLang="en-US" sz="1600">
              <a:latin typeface="+mj-lt"/>
            </a:endParaRPr>
          </a:p>
        </p:txBody>
      </p:sp>
      <p:sp>
        <p:nvSpPr>
          <p:cNvPr id="15" name="テキスト ボックス 14">
            <a:extLst>
              <a:ext uri="{FF2B5EF4-FFF2-40B4-BE49-F238E27FC236}">
                <a16:creationId xmlns:a16="http://schemas.microsoft.com/office/drawing/2014/main" id="{31257001-6946-4F92-DC8B-EFD99D36C85A}"/>
              </a:ext>
            </a:extLst>
          </p:cNvPr>
          <p:cNvSpPr txBox="1"/>
          <p:nvPr/>
        </p:nvSpPr>
        <p:spPr>
          <a:xfrm>
            <a:off x="3637990" y="3244082"/>
            <a:ext cx="6742854" cy="261610"/>
          </a:xfrm>
          <a:prstGeom prst="rect">
            <a:avLst/>
          </a:prstGeom>
          <a:noFill/>
        </p:spPr>
        <p:txBody>
          <a:bodyPr wrap="square" rtlCol="0">
            <a:spAutoFit/>
          </a:bodyPr>
          <a:lstStyle/>
          <a:p>
            <a:pPr algn="r"/>
            <a:r>
              <a:rPr lang="en-US" altLang="ja-JP" sz="1050">
                <a:solidFill>
                  <a:schemeClr val="bg1"/>
                </a:solidFill>
                <a:latin typeface="+mj-lt"/>
                <a:ea typeface="Meiryo UI" panose="020B0604030504040204" pitchFamily="50" charset="-128"/>
              </a:rPr>
              <a:t>※</a:t>
            </a:r>
            <a:r>
              <a:rPr lang="ja-JP" altLang="en-US" sz="1050">
                <a:solidFill>
                  <a:schemeClr val="bg1"/>
                </a:solidFill>
                <a:latin typeface="+mj-lt"/>
                <a:ea typeface="Meiryo UI" panose="020B0604030504040204" pitchFamily="50" charset="-128"/>
              </a:rPr>
              <a:t>ネットゼロ目標：</a:t>
            </a:r>
            <a:r>
              <a:rPr lang="en-US" altLang="ja-JP" sz="1050">
                <a:solidFill>
                  <a:schemeClr val="bg1"/>
                </a:solidFill>
                <a:latin typeface="+mj-lt"/>
                <a:ea typeface="Meiryo UI" panose="020B0604030504040204" pitchFamily="50" charset="-128"/>
              </a:rPr>
              <a:t>Scope3</a:t>
            </a:r>
            <a:r>
              <a:rPr lang="ja-JP" altLang="en-US" sz="1050">
                <a:solidFill>
                  <a:schemeClr val="bg1"/>
                </a:solidFill>
                <a:latin typeface="+mj-lt"/>
                <a:ea typeface="Meiryo UI" panose="020B0604030504040204" pitchFamily="50" charset="-128"/>
              </a:rPr>
              <a:t> カテゴリ</a:t>
            </a:r>
            <a:r>
              <a:rPr lang="en-US" altLang="ja-JP" sz="1050">
                <a:solidFill>
                  <a:schemeClr val="bg1"/>
                </a:solidFill>
                <a:latin typeface="+mj-lt"/>
                <a:ea typeface="Meiryo UI" panose="020B0604030504040204" pitchFamily="50" charset="-128"/>
              </a:rPr>
              <a:t>1</a:t>
            </a:r>
            <a:r>
              <a:rPr lang="ja-JP" altLang="en-US" sz="1050">
                <a:solidFill>
                  <a:schemeClr val="bg1"/>
                </a:solidFill>
                <a:latin typeface="+mj-lt"/>
                <a:ea typeface="Meiryo UI" panose="020B0604030504040204" pitchFamily="50" charset="-128"/>
              </a:rPr>
              <a:t>・</a:t>
            </a:r>
            <a:r>
              <a:rPr lang="en-US" altLang="ja-JP" sz="1050">
                <a:solidFill>
                  <a:schemeClr val="bg1"/>
                </a:solidFill>
                <a:latin typeface="+mj-lt"/>
                <a:ea typeface="Meiryo UI" panose="020B0604030504040204" pitchFamily="50" charset="-128"/>
              </a:rPr>
              <a:t>4</a:t>
            </a:r>
            <a:r>
              <a:rPr lang="ja-JP" altLang="en-US" sz="1050">
                <a:solidFill>
                  <a:schemeClr val="bg1"/>
                </a:solidFill>
                <a:latin typeface="+mj-lt"/>
                <a:ea typeface="Meiryo UI" panose="020B0604030504040204" pitchFamily="50" charset="-128"/>
              </a:rPr>
              <a:t>・</a:t>
            </a:r>
            <a:r>
              <a:rPr lang="en-US" altLang="ja-JP" sz="1050">
                <a:solidFill>
                  <a:schemeClr val="bg1"/>
                </a:solidFill>
                <a:latin typeface="+mj-lt"/>
                <a:ea typeface="Meiryo UI" panose="020B0604030504040204" pitchFamily="50" charset="-128"/>
              </a:rPr>
              <a:t>11</a:t>
            </a:r>
            <a:r>
              <a:rPr lang="ja-JP" altLang="en-US" sz="1050">
                <a:solidFill>
                  <a:schemeClr val="bg1"/>
                </a:solidFill>
                <a:latin typeface="+mj-lt"/>
                <a:ea typeface="Meiryo UI" panose="020B0604030504040204" pitchFamily="50" charset="-128"/>
              </a:rPr>
              <a:t>／短期目標：カテゴリ</a:t>
            </a:r>
            <a:r>
              <a:rPr lang="en-US" altLang="ja-JP" sz="1050">
                <a:solidFill>
                  <a:schemeClr val="bg1"/>
                </a:solidFill>
                <a:latin typeface="+mj-lt"/>
                <a:ea typeface="Meiryo UI" panose="020B0604030504040204" pitchFamily="50" charset="-128"/>
              </a:rPr>
              <a:t>1</a:t>
            </a:r>
            <a:r>
              <a:rPr lang="ja-JP" altLang="en-US" sz="1050">
                <a:solidFill>
                  <a:schemeClr val="bg1"/>
                </a:solidFill>
                <a:latin typeface="+mj-lt"/>
                <a:ea typeface="Meiryo UI" panose="020B0604030504040204" pitchFamily="50" charset="-128"/>
              </a:rPr>
              <a:t>・</a:t>
            </a:r>
            <a:r>
              <a:rPr lang="en-US" altLang="ja-JP" sz="1050">
                <a:solidFill>
                  <a:schemeClr val="bg1"/>
                </a:solidFill>
                <a:latin typeface="+mj-lt"/>
                <a:ea typeface="Meiryo UI" panose="020B0604030504040204" pitchFamily="50" charset="-128"/>
              </a:rPr>
              <a:t>11</a:t>
            </a:r>
            <a:r>
              <a:rPr lang="ja-JP" altLang="en-US" sz="1050">
                <a:solidFill>
                  <a:schemeClr val="bg1"/>
                </a:solidFill>
                <a:latin typeface="+mj-lt"/>
                <a:ea typeface="Meiryo UI" panose="020B0604030504040204" pitchFamily="50" charset="-128"/>
              </a:rPr>
              <a:t>　が対象</a:t>
            </a:r>
            <a:endParaRPr lang="en-US" altLang="ja-JP" sz="1050">
              <a:solidFill>
                <a:schemeClr val="bg1"/>
              </a:solidFill>
              <a:latin typeface="+mj-lt"/>
              <a:ea typeface="Meiryo UI" panose="020B0604030504040204" pitchFamily="50" charset="-128"/>
            </a:endParaRPr>
          </a:p>
        </p:txBody>
      </p:sp>
    </p:spTree>
    <p:extLst>
      <p:ext uri="{BB962C8B-B14F-4D97-AF65-F5344CB8AC3E}">
        <p14:creationId xmlns:p14="http://schemas.microsoft.com/office/powerpoint/2010/main" val="4963153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EFA0E9B-9F04-4296-A40B-CF80463D00D0}"/>
              </a:ext>
            </a:extLst>
          </p:cNvPr>
          <p:cNvSpPr>
            <a:spLocks noGrp="1"/>
          </p:cNvSpPr>
          <p:nvPr>
            <p:ph type="title"/>
          </p:nvPr>
        </p:nvSpPr>
        <p:spPr/>
        <p:txBody>
          <a:bodyPr>
            <a:normAutofit/>
          </a:bodyPr>
          <a:lstStyle/>
          <a:p>
            <a:r>
              <a:rPr lang="ja-JP" altLang="en-US" sz="4800"/>
              <a:t>第２部 </a:t>
            </a:r>
            <a:r>
              <a:rPr lang="en-US" altLang="ja-JP" sz="4800"/>
              <a:t>SBT</a:t>
            </a:r>
            <a:r>
              <a:rPr lang="ja-JP" altLang="en-US" sz="4800"/>
              <a:t>の設定</a:t>
            </a:r>
          </a:p>
        </p:txBody>
      </p:sp>
    </p:spTree>
    <p:extLst>
      <p:ext uri="{BB962C8B-B14F-4D97-AF65-F5344CB8AC3E}">
        <p14:creationId xmlns:p14="http://schemas.microsoft.com/office/powerpoint/2010/main" val="785631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EFA0E9B-9F04-4296-A40B-CF80463D00D0}"/>
              </a:ext>
            </a:extLst>
          </p:cNvPr>
          <p:cNvSpPr>
            <a:spLocks noGrp="1"/>
          </p:cNvSpPr>
          <p:nvPr>
            <p:ph type="title"/>
          </p:nvPr>
        </p:nvSpPr>
        <p:spPr/>
        <p:txBody>
          <a:bodyPr/>
          <a:lstStyle/>
          <a:p>
            <a:pPr marL="742950" indent="-742950">
              <a:buClr>
                <a:schemeClr val="bg2"/>
              </a:buClr>
              <a:buFont typeface="+mj-lt"/>
              <a:buAutoNum type="arabicPeriod" startAt="5"/>
            </a:pPr>
            <a:r>
              <a:rPr lang="en-US" altLang="ja-JP"/>
              <a:t>SBT</a:t>
            </a:r>
            <a:r>
              <a:rPr lang="ja-JP" altLang="en-US"/>
              <a:t>の手続き</a:t>
            </a:r>
          </a:p>
        </p:txBody>
      </p:sp>
    </p:spTree>
    <p:extLst>
      <p:ext uri="{BB962C8B-B14F-4D97-AF65-F5344CB8AC3E}">
        <p14:creationId xmlns:p14="http://schemas.microsoft.com/office/powerpoint/2010/main" val="12203891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684C17-7BF8-6A49-C0F7-4B3A68D9856C}"/>
              </a:ext>
            </a:extLst>
          </p:cNvPr>
          <p:cNvSpPr>
            <a:spLocks noGrp="1"/>
          </p:cNvSpPr>
          <p:nvPr>
            <p:ph type="title"/>
          </p:nvPr>
        </p:nvSpPr>
        <p:spPr/>
        <p:txBody>
          <a:bodyPr/>
          <a:lstStyle/>
          <a:p>
            <a:r>
              <a:rPr kumimoji="1" lang="en-US" altLang="ja-JP">
                <a:latin typeface="+mn-ea"/>
                <a:ea typeface="+mn-ea"/>
              </a:rPr>
              <a:t>SBT</a:t>
            </a:r>
            <a:r>
              <a:rPr kumimoji="1" lang="ja-JP" altLang="en-US">
                <a:latin typeface="+mn-ea"/>
                <a:ea typeface="+mn-ea"/>
              </a:rPr>
              <a:t>の窓口</a:t>
            </a:r>
          </a:p>
        </p:txBody>
      </p:sp>
      <p:sp>
        <p:nvSpPr>
          <p:cNvPr id="3" name="コンテンツ プレースホルダー 2">
            <a:extLst>
              <a:ext uri="{FF2B5EF4-FFF2-40B4-BE49-F238E27FC236}">
                <a16:creationId xmlns:a16="http://schemas.microsoft.com/office/drawing/2014/main" id="{A452D835-77E0-838D-7783-6832E0137A86}"/>
              </a:ext>
            </a:extLst>
          </p:cNvPr>
          <p:cNvSpPr>
            <a:spLocks noGrp="1"/>
          </p:cNvSpPr>
          <p:nvPr>
            <p:ph sz="quarter" idx="12"/>
          </p:nvPr>
        </p:nvSpPr>
        <p:spPr>
          <a:xfrm>
            <a:off x="161925" y="1110920"/>
            <a:ext cx="10367963" cy="604163"/>
          </a:xfrm>
        </p:spPr>
        <p:txBody>
          <a:bodyPr/>
          <a:lstStyle/>
          <a:p>
            <a:r>
              <a:rPr kumimoji="1" lang="en-US" altLang="ja-JP">
                <a:latin typeface="+mn-ea"/>
                <a:ea typeface="+mn-ea"/>
              </a:rPr>
              <a:t>SBTi</a:t>
            </a:r>
            <a:r>
              <a:rPr kumimoji="1" lang="ja-JP" altLang="en-US">
                <a:latin typeface="+mn-ea"/>
                <a:ea typeface="+mn-ea"/>
              </a:rPr>
              <a:t> </a:t>
            </a:r>
            <a:r>
              <a:rPr lang="en-US" altLang="ja-JP">
                <a:latin typeface="+mn-ea"/>
                <a:ea typeface="+mn-ea"/>
              </a:rPr>
              <a:t>Services</a:t>
            </a:r>
            <a:r>
              <a:rPr lang="ja-JP" altLang="en-US">
                <a:latin typeface="+mn-ea"/>
                <a:ea typeface="+mn-ea"/>
              </a:rPr>
              <a:t>が全組織の</a:t>
            </a:r>
            <a:r>
              <a:rPr lang="en-US" altLang="ja-JP">
                <a:latin typeface="+mn-ea"/>
                <a:ea typeface="+mn-ea"/>
              </a:rPr>
              <a:t>SBT</a:t>
            </a:r>
            <a:r>
              <a:rPr lang="ja-JP" altLang="en-US">
                <a:latin typeface="+mn-ea"/>
                <a:ea typeface="+mn-ea"/>
              </a:rPr>
              <a:t>申請・目標検証等の手続き窓口となっている。</a:t>
            </a:r>
            <a:endParaRPr lang="en-US" altLang="ja-JP">
              <a:latin typeface="+mn-ea"/>
              <a:ea typeface="+mn-ea"/>
            </a:endParaRPr>
          </a:p>
        </p:txBody>
      </p:sp>
      <p:sp>
        <p:nvSpPr>
          <p:cNvPr id="7" name="テキスト ボックス 6">
            <a:extLst>
              <a:ext uri="{FF2B5EF4-FFF2-40B4-BE49-F238E27FC236}">
                <a16:creationId xmlns:a16="http://schemas.microsoft.com/office/drawing/2014/main" id="{00E9D6A5-A8E4-A4BE-F5D9-6BA941070F84}"/>
              </a:ext>
            </a:extLst>
          </p:cNvPr>
          <p:cNvSpPr txBox="1">
            <a:spLocks noChangeArrowheads="1"/>
          </p:cNvSpPr>
          <p:nvPr/>
        </p:nvSpPr>
        <p:spPr bwMode="auto">
          <a:xfrm>
            <a:off x="161924" y="6879771"/>
            <a:ext cx="100829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1200" dirty="0">
                <a:solidFill>
                  <a:srgbClr val="000000"/>
                </a:solidFill>
                <a:latin typeface="+mn-lt"/>
                <a:ea typeface="+mn-ea"/>
                <a:cs typeface="Meiryo UI" pitchFamily="50" charset="-128"/>
              </a:rPr>
              <a:t>※ SBTi</a:t>
            </a:r>
            <a:r>
              <a:rPr lang="ja-JP" altLang="en-US" sz="1200" dirty="0">
                <a:solidFill>
                  <a:srgbClr val="000000"/>
                </a:solidFill>
                <a:latin typeface="+mn-lt"/>
                <a:ea typeface="+mn-ea"/>
                <a:cs typeface="Meiryo UI" pitchFamily="50" charset="-128"/>
              </a:rPr>
              <a:t>の完全子会社</a:t>
            </a:r>
            <a:endParaRPr lang="en-US" altLang="ja-JP" sz="1200" dirty="0">
              <a:solidFill>
                <a:srgbClr val="000000"/>
              </a:solidFill>
              <a:latin typeface="+mn-lt"/>
              <a:ea typeface="+mn-ea"/>
              <a:cs typeface="Meiryo UI" pitchFamily="50" charset="-128"/>
            </a:endParaRPr>
          </a:p>
          <a:p>
            <a:pPr defTabSz="844083" eaLnBrk="1" fontAlgn="auto" hangingPunct="1">
              <a:spcBef>
                <a:spcPts val="0"/>
              </a:spcBef>
              <a:spcAft>
                <a:spcPts val="0"/>
              </a:spcAft>
              <a:defRPr/>
            </a:pPr>
            <a:r>
              <a:rPr lang="en-US" altLang="ja-JP" sz="1000" dirty="0">
                <a:solidFill>
                  <a:srgbClr val="000000"/>
                </a:solidFill>
                <a:latin typeface="+mn-lt"/>
                <a:ea typeface="+mn-ea"/>
                <a:cs typeface="Meiryo UI" pitchFamily="50" charset="-128"/>
              </a:rPr>
              <a:t>[</a:t>
            </a:r>
            <a:r>
              <a:rPr lang="ja-JP" altLang="en-US" sz="1000" dirty="0">
                <a:solidFill>
                  <a:srgbClr val="000000"/>
                </a:solidFill>
                <a:latin typeface="+mn-lt"/>
                <a:ea typeface="+mn-ea"/>
                <a:cs typeface="Meiryo UI" pitchFamily="50" charset="-128"/>
              </a:rPr>
              <a:t>出所</a:t>
            </a:r>
            <a:r>
              <a:rPr lang="en-US" altLang="ja-JP" sz="1000" dirty="0">
                <a:solidFill>
                  <a:srgbClr val="000000"/>
                </a:solidFill>
                <a:latin typeface="+mn-lt"/>
                <a:ea typeface="+mn-ea"/>
                <a:cs typeface="Meiryo UI" pitchFamily="50" charset="-128"/>
              </a:rPr>
              <a:t>] SBTi</a:t>
            </a:r>
            <a:r>
              <a:rPr lang="ja-JP" altLang="en-US" sz="1000" dirty="0">
                <a:solidFill>
                  <a:srgbClr val="000000"/>
                </a:solidFill>
                <a:latin typeface="+mn-lt"/>
                <a:ea typeface="+mn-ea"/>
                <a:cs typeface="Meiryo UI" pitchFamily="50" charset="-128"/>
              </a:rPr>
              <a:t> </a:t>
            </a:r>
            <a:r>
              <a:rPr lang="en-US" altLang="ja-JP" sz="1000" dirty="0">
                <a:solidFill>
                  <a:srgbClr val="000000"/>
                </a:solidFill>
                <a:latin typeface="+mn-lt"/>
                <a:ea typeface="+mn-ea"/>
                <a:cs typeface="Meiryo UI" pitchFamily="50" charset="-128"/>
              </a:rPr>
              <a:t>Services</a:t>
            </a:r>
            <a:r>
              <a:rPr lang="ja-JP" altLang="en-US" sz="1000" dirty="0">
                <a:solidFill>
                  <a:srgbClr val="000000"/>
                </a:solidFill>
                <a:latin typeface="+mn-lt"/>
                <a:ea typeface="+mn-ea"/>
                <a:cs typeface="Meiryo UI" pitchFamily="50" charset="-128"/>
              </a:rPr>
              <a:t>ウェブサイト</a:t>
            </a:r>
            <a:r>
              <a:rPr lang="ja-JP" altLang="en-US" sz="1000" dirty="0">
                <a:latin typeface="+mn-lt"/>
                <a:ea typeface="+mn-ea"/>
                <a:cs typeface="Meiryo UI" pitchFamily="50" charset="-128"/>
              </a:rPr>
              <a:t>（</a:t>
            </a:r>
            <a:r>
              <a:rPr lang="en-US" altLang="ja-JP" sz="1000" dirty="0">
                <a:latin typeface="+mn-lt"/>
                <a:ea typeface="+mn-ea"/>
                <a:cs typeface="Meiryo UI" pitchFamily="50" charset="-128"/>
              </a:rPr>
              <a:t>https://sbtiservices.com/</a:t>
            </a:r>
            <a:r>
              <a:rPr lang="ja-JP" altLang="en-US" sz="1000" dirty="0">
                <a:latin typeface="+mn-lt"/>
                <a:ea typeface="+mn-ea"/>
                <a:cs typeface="Meiryo UI" pitchFamily="50" charset="-128"/>
              </a:rPr>
              <a:t>）、</a:t>
            </a:r>
            <a:endParaRPr lang="en-US" altLang="ja-JP" sz="1000" dirty="0">
              <a:latin typeface="+mn-lt"/>
              <a:ea typeface="+mn-ea"/>
              <a:cs typeface="Meiryo UI" pitchFamily="50" charset="-128"/>
            </a:endParaRPr>
          </a:p>
          <a:p>
            <a:pPr defTabSz="844083" eaLnBrk="1" fontAlgn="auto" hangingPunct="1">
              <a:spcBef>
                <a:spcPts val="0"/>
              </a:spcBef>
              <a:spcAft>
                <a:spcPts val="0"/>
              </a:spcAft>
              <a:defRPr/>
            </a:pPr>
            <a:r>
              <a:rPr lang="ja-JP" altLang="en-US" sz="1000" dirty="0">
                <a:solidFill>
                  <a:srgbClr val="000000"/>
                </a:solidFill>
                <a:latin typeface="+mn-lt"/>
                <a:ea typeface="+mn-ea"/>
                <a:cs typeface="Meiryo UI" pitchFamily="50" charset="-128"/>
              </a:rPr>
              <a:t>　　　　　</a:t>
            </a:r>
            <a:r>
              <a:rPr lang="en-US" altLang="ja-JP" sz="1000" dirty="0">
                <a:solidFill>
                  <a:srgbClr val="000000"/>
                </a:solidFill>
                <a:latin typeface="+mn-lt"/>
                <a:ea typeface="+mn-ea"/>
                <a:cs typeface="Meiryo UI" pitchFamily="50" charset="-128"/>
              </a:rPr>
              <a:t>Validation Portal:</a:t>
            </a:r>
            <a:r>
              <a:rPr lang="ja-JP" altLang="en-US" sz="1000" dirty="0">
                <a:solidFill>
                  <a:srgbClr val="000000"/>
                </a:solidFill>
                <a:latin typeface="+mn-lt"/>
                <a:ea typeface="+mn-ea"/>
                <a:cs typeface="Meiryo UI" pitchFamily="50" charset="-128"/>
              </a:rPr>
              <a:t> </a:t>
            </a:r>
            <a:r>
              <a:rPr lang="en-US" altLang="ja-JP" sz="1000" dirty="0">
                <a:solidFill>
                  <a:srgbClr val="000000"/>
                </a:solidFill>
                <a:latin typeface="+mn-lt"/>
                <a:ea typeface="+mn-ea"/>
                <a:cs typeface="Meiryo UI" pitchFamily="50" charset="-128"/>
              </a:rPr>
              <a:t>Corporate</a:t>
            </a:r>
            <a:r>
              <a:rPr lang="ja-JP" altLang="en-US" sz="1000" dirty="0">
                <a:solidFill>
                  <a:srgbClr val="000000"/>
                </a:solidFill>
                <a:latin typeface="+mn-lt"/>
                <a:ea typeface="+mn-ea"/>
                <a:cs typeface="Meiryo UI" pitchFamily="50" charset="-128"/>
              </a:rPr>
              <a:t> </a:t>
            </a:r>
            <a:r>
              <a:rPr lang="en-US" altLang="ja-JP" sz="1000" dirty="0">
                <a:solidFill>
                  <a:srgbClr val="000000"/>
                </a:solidFill>
                <a:latin typeface="+mn-lt"/>
                <a:ea typeface="+mn-ea"/>
                <a:cs typeface="Meiryo UI" pitchFamily="50" charset="-128"/>
              </a:rPr>
              <a:t>Submission Manual</a:t>
            </a:r>
            <a:r>
              <a:rPr lang="ja-JP" altLang="en-US" sz="1000" dirty="0">
                <a:solidFill>
                  <a:srgbClr val="000000"/>
                </a:solidFill>
                <a:latin typeface="+mn-lt"/>
                <a:ea typeface="+mn-ea"/>
                <a:cs typeface="Meiryo UI" pitchFamily="50" charset="-128"/>
              </a:rPr>
              <a:t>（</a:t>
            </a:r>
            <a:r>
              <a:rPr lang="en-US" altLang="ja-JP" sz="1000" dirty="0">
                <a:solidFill>
                  <a:srgbClr val="000000"/>
                </a:solidFill>
                <a:latin typeface="+mn-lt"/>
                <a:ea typeface="+mn-ea"/>
                <a:cs typeface="Meiryo UI" pitchFamily="50" charset="-128"/>
              </a:rPr>
              <a:t>https://docs.sbtiservices.com/resources/ValidationPortalSubmissionManual.pdf</a:t>
            </a:r>
            <a:r>
              <a:rPr lang="ja-JP" altLang="en-US" sz="1000" dirty="0">
                <a:solidFill>
                  <a:srgbClr val="000000"/>
                </a:solidFill>
                <a:latin typeface="+mn-lt"/>
                <a:ea typeface="+mn-ea"/>
                <a:cs typeface="Meiryo UI" pitchFamily="50" charset="-128"/>
              </a:rPr>
              <a:t>）より作成</a:t>
            </a:r>
          </a:p>
        </p:txBody>
      </p:sp>
      <p:sp>
        <p:nvSpPr>
          <p:cNvPr id="12" name="テキスト ボックス 11">
            <a:extLst>
              <a:ext uri="{FF2B5EF4-FFF2-40B4-BE49-F238E27FC236}">
                <a16:creationId xmlns:a16="http://schemas.microsoft.com/office/drawing/2014/main" id="{9D23ABCE-5E79-278B-EA19-0812E4FA3C4B}"/>
              </a:ext>
            </a:extLst>
          </p:cNvPr>
          <p:cNvSpPr txBox="1"/>
          <p:nvPr/>
        </p:nvSpPr>
        <p:spPr>
          <a:xfrm>
            <a:off x="161925" y="2148345"/>
            <a:ext cx="5183981" cy="3985706"/>
          </a:xfrm>
          <a:prstGeom prst="rect">
            <a:avLst/>
          </a:prstGeom>
          <a:noFill/>
        </p:spPr>
        <p:txBody>
          <a:bodyPr wrap="square" rtlCol="0">
            <a:spAutoFit/>
          </a:bodyPr>
          <a:lstStyle/>
          <a:p>
            <a:pPr>
              <a:spcBef>
                <a:spcPts val="600"/>
              </a:spcBef>
            </a:pPr>
            <a:r>
              <a:rPr lang="en-US" altLang="ja-JP" sz="2000" b="1" u="sng">
                <a:latin typeface="+mn-ea"/>
              </a:rPr>
              <a:t>SBTi</a:t>
            </a:r>
            <a:r>
              <a:rPr lang="ja-JP" altLang="en-US" sz="2000" b="1" u="sng">
                <a:latin typeface="+mn-ea"/>
              </a:rPr>
              <a:t> </a:t>
            </a:r>
            <a:r>
              <a:rPr lang="en-US" altLang="ja-JP" sz="2000" b="1" u="sng">
                <a:latin typeface="+mn-ea"/>
              </a:rPr>
              <a:t>Services</a:t>
            </a:r>
          </a:p>
          <a:p>
            <a:pPr marL="285750" indent="-285750">
              <a:spcBef>
                <a:spcPts val="600"/>
              </a:spcBef>
              <a:buSzPct val="91000"/>
              <a:buFont typeface="Wingdings" panose="05000000000000000000" pitchFamily="2" charset="2"/>
              <a:buChar char="ü"/>
            </a:pPr>
            <a:r>
              <a:rPr lang="ja-JP" altLang="en-US">
                <a:latin typeface="+mn-ea"/>
              </a:rPr>
              <a:t>提供：</a:t>
            </a:r>
            <a:r>
              <a:rPr lang="en-US" altLang="ja-JP">
                <a:latin typeface="+mn-ea"/>
              </a:rPr>
              <a:t>2024</a:t>
            </a:r>
            <a:r>
              <a:rPr lang="ja-JP" altLang="en-US">
                <a:latin typeface="+mn-ea"/>
              </a:rPr>
              <a:t>年</a:t>
            </a:r>
            <a:r>
              <a:rPr lang="en-US" altLang="ja-JP">
                <a:latin typeface="+mn-ea"/>
              </a:rPr>
              <a:t>10</a:t>
            </a:r>
            <a:r>
              <a:rPr lang="ja-JP" altLang="en-US">
                <a:latin typeface="+mn-ea"/>
              </a:rPr>
              <a:t>月より</a:t>
            </a:r>
            <a:endParaRPr lang="en-US" altLang="ja-JP">
              <a:latin typeface="+mn-ea"/>
            </a:endParaRPr>
          </a:p>
          <a:p>
            <a:pPr marL="285750" indent="-285750">
              <a:spcBef>
                <a:spcPts val="600"/>
              </a:spcBef>
              <a:buSzPct val="91000"/>
              <a:buFont typeface="Wingdings" panose="05000000000000000000" pitchFamily="2" charset="2"/>
              <a:buChar char="ü"/>
            </a:pPr>
            <a:r>
              <a:rPr lang="ja-JP" altLang="en-US">
                <a:latin typeface="+mn-ea"/>
              </a:rPr>
              <a:t>運営：</a:t>
            </a:r>
            <a:r>
              <a:rPr lang="en-US" altLang="ja-JP">
                <a:latin typeface="+mn-ea"/>
              </a:rPr>
              <a:t>SBTi</a:t>
            </a:r>
            <a:r>
              <a:rPr lang="ja-JP" altLang="en-US">
                <a:latin typeface="+mn-ea"/>
              </a:rPr>
              <a:t> </a:t>
            </a:r>
            <a:r>
              <a:rPr lang="en-US" altLang="ja-JP">
                <a:latin typeface="+mn-ea"/>
              </a:rPr>
              <a:t>Services</a:t>
            </a:r>
            <a:r>
              <a:rPr lang="ja-JP" altLang="en-US">
                <a:latin typeface="+mn-ea"/>
              </a:rPr>
              <a:t> </a:t>
            </a:r>
            <a:r>
              <a:rPr lang="en-US" altLang="ja-JP">
                <a:latin typeface="+mn-ea"/>
              </a:rPr>
              <a:t>Limited</a:t>
            </a:r>
            <a:r>
              <a:rPr lang="en-US" altLang="ja-JP" baseline="30000">
                <a:latin typeface="+mn-ea"/>
              </a:rPr>
              <a:t>※</a:t>
            </a:r>
          </a:p>
          <a:p>
            <a:pPr marL="285750" indent="-285750">
              <a:spcBef>
                <a:spcPts val="600"/>
              </a:spcBef>
              <a:buSzPct val="91000"/>
              <a:buFont typeface="Wingdings" panose="05000000000000000000" pitchFamily="2" charset="2"/>
              <a:buChar char="ü"/>
            </a:pPr>
            <a:r>
              <a:rPr lang="ja-JP" altLang="en-US">
                <a:latin typeface="+mn-ea"/>
              </a:rPr>
              <a:t>アクセス：</a:t>
            </a:r>
            <a:r>
              <a:rPr lang="en-US" altLang="ja-JP">
                <a:latin typeface="+mn-ea"/>
                <a:hlinkClick r:id="rId2"/>
              </a:rPr>
              <a:t>https://sbtiservices.com/</a:t>
            </a:r>
            <a:endParaRPr lang="en-US" altLang="ja-JP">
              <a:latin typeface="+mn-ea"/>
            </a:endParaRPr>
          </a:p>
          <a:p>
            <a:pPr marL="285750" indent="-285750">
              <a:spcBef>
                <a:spcPts val="600"/>
              </a:spcBef>
              <a:buSzPct val="91000"/>
              <a:buFont typeface="Wingdings" panose="05000000000000000000" pitchFamily="2" charset="2"/>
              <a:buChar char="ü"/>
            </a:pPr>
            <a:r>
              <a:rPr lang="ja-JP" altLang="en-US">
                <a:latin typeface="+mn-ea"/>
              </a:rPr>
              <a:t>概要：</a:t>
            </a:r>
            <a:endParaRPr lang="en-US" altLang="ja-JP" baseline="30000">
              <a:latin typeface="+mn-ea"/>
            </a:endParaRPr>
          </a:p>
          <a:p>
            <a:pPr marL="742950" lvl="1" indent="-285750">
              <a:spcBef>
                <a:spcPts val="600"/>
              </a:spcBef>
              <a:buSzPct val="91000"/>
              <a:buFont typeface="Arial" panose="020B0604020202020204" pitchFamily="34" charset="0"/>
              <a:buChar char="•"/>
            </a:pPr>
            <a:r>
              <a:rPr lang="en-US" altLang="ja-JP">
                <a:latin typeface="+mn-ea"/>
              </a:rPr>
              <a:t>SBT</a:t>
            </a:r>
            <a:r>
              <a:rPr lang="ja-JP" altLang="en-US">
                <a:latin typeface="+mn-ea"/>
              </a:rPr>
              <a:t>設定のための手続き関連が一元化されたサイト</a:t>
            </a:r>
            <a:endParaRPr lang="en-US" altLang="ja-JP">
              <a:latin typeface="+mn-ea"/>
            </a:endParaRPr>
          </a:p>
          <a:p>
            <a:pPr marL="742950" lvl="1" indent="-285750">
              <a:spcBef>
                <a:spcPts val="600"/>
              </a:spcBef>
              <a:buSzPct val="91000"/>
              <a:buFont typeface="Arial" panose="020B0604020202020204" pitchFamily="34" charset="0"/>
              <a:buChar char="•"/>
            </a:pPr>
            <a:r>
              <a:rPr lang="ja-JP" altLang="en-US">
                <a:latin typeface="+mn-ea"/>
              </a:rPr>
              <a:t>全ての組織の申請や目標検証等が、本サイトの</a:t>
            </a:r>
            <a:r>
              <a:rPr lang="ja-JP" altLang="en-US">
                <a:solidFill>
                  <a:srgbClr val="FF0000"/>
                </a:solidFill>
                <a:latin typeface="+mn-ea"/>
              </a:rPr>
              <a:t>検証ポータル（</a:t>
            </a:r>
            <a:r>
              <a:rPr lang="en-US" altLang="ja-JP">
                <a:solidFill>
                  <a:srgbClr val="FF0000"/>
                </a:solidFill>
                <a:latin typeface="+mn-ea"/>
              </a:rPr>
              <a:t>Validation</a:t>
            </a:r>
            <a:r>
              <a:rPr lang="ja-JP" altLang="en-US">
                <a:solidFill>
                  <a:srgbClr val="FF0000"/>
                </a:solidFill>
                <a:latin typeface="+mn-ea"/>
              </a:rPr>
              <a:t> </a:t>
            </a:r>
            <a:r>
              <a:rPr lang="en-US" altLang="ja-JP">
                <a:solidFill>
                  <a:srgbClr val="FF0000"/>
                </a:solidFill>
                <a:latin typeface="+mn-ea"/>
              </a:rPr>
              <a:t>Portal</a:t>
            </a:r>
            <a:r>
              <a:rPr lang="ja-JP" altLang="en-US">
                <a:solidFill>
                  <a:srgbClr val="FF0000"/>
                </a:solidFill>
                <a:latin typeface="+mn-ea"/>
              </a:rPr>
              <a:t>）</a:t>
            </a:r>
            <a:r>
              <a:rPr lang="ja-JP" altLang="en-US">
                <a:latin typeface="+mn-ea"/>
              </a:rPr>
              <a:t>を通じて行われる</a:t>
            </a:r>
            <a:endParaRPr lang="en-US" altLang="ja-JP">
              <a:latin typeface="+mn-ea"/>
            </a:endParaRPr>
          </a:p>
          <a:p>
            <a:pPr marL="742950" lvl="1" indent="-285750">
              <a:spcBef>
                <a:spcPts val="600"/>
              </a:spcBef>
              <a:buSzPct val="91000"/>
              <a:buFont typeface="Arial" panose="020B0604020202020204" pitchFamily="34" charset="0"/>
              <a:buChar char="•"/>
            </a:pPr>
            <a:r>
              <a:rPr lang="ja-JP" altLang="en-US">
                <a:latin typeface="+mn-ea"/>
              </a:rPr>
              <a:t>手続きに関連するガイダンス等は、全て本サイトの</a:t>
            </a:r>
            <a:r>
              <a:rPr lang="en-US" altLang="ja-JP">
                <a:latin typeface="+mn-ea"/>
                <a:hlinkClick r:id="rId3"/>
              </a:rPr>
              <a:t>Resources</a:t>
            </a:r>
            <a:r>
              <a:rPr lang="ja-JP" altLang="en-US">
                <a:latin typeface="+mn-ea"/>
              </a:rPr>
              <a:t>タブから閲覧できる</a:t>
            </a:r>
            <a:endParaRPr lang="en-US" altLang="ja-JP">
              <a:latin typeface="+mn-ea"/>
            </a:endParaRPr>
          </a:p>
        </p:txBody>
      </p:sp>
      <p:grpSp>
        <p:nvGrpSpPr>
          <p:cNvPr id="9" name="グループ化 8">
            <a:extLst>
              <a:ext uri="{FF2B5EF4-FFF2-40B4-BE49-F238E27FC236}">
                <a16:creationId xmlns:a16="http://schemas.microsoft.com/office/drawing/2014/main" id="{DA0565BE-F43C-0173-8F12-FB80082A7AF6}"/>
              </a:ext>
            </a:extLst>
          </p:cNvPr>
          <p:cNvGrpSpPr/>
          <p:nvPr/>
        </p:nvGrpSpPr>
        <p:grpSpPr>
          <a:xfrm>
            <a:off x="6172200" y="4080215"/>
            <a:ext cx="4072711" cy="2799556"/>
            <a:chOff x="6514282" y="3987883"/>
            <a:chExt cx="3600000" cy="2508532"/>
          </a:xfrm>
        </p:grpSpPr>
        <p:sp>
          <p:nvSpPr>
            <p:cNvPr id="15" name="テキスト ボックス 14">
              <a:extLst>
                <a:ext uri="{FF2B5EF4-FFF2-40B4-BE49-F238E27FC236}">
                  <a16:creationId xmlns:a16="http://schemas.microsoft.com/office/drawing/2014/main" id="{0D3D39F5-C3A7-B357-2CC1-332717953D3E}"/>
                </a:ext>
              </a:extLst>
            </p:cNvPr>
            <p:cNvSpPr txBox="1"/>
            <p:nvPr/>
          </p:nvSpPr>
          <p:spPr>
            <a:xfrm>
              <a:off x="6514282" y="3987883"/>
              <a:ext cx="3600000" cy="248204"/>
            </a:xfrm>
            <a:prstGeom prst="rect">
              <a:avLst/>
            </a:prstGeom>
            <a:noFill/>
          </p:spPr>
          <p:txBody>
            <a:bodyPr wrap="square" rtlCol="0">
              <a:spAutoFit/>
            </a:bodyPr>
            <a:lstStyle/>
            <a:p>
              <a:pPr algn="r"/>
              <a:r>
                <a:rPr kumimoji="1" lang="ja-JP" altLang="en-US" sz="1200">
                  <a:latin typeface="+mn-ea"/>
                </a:rPr>
                <a:t>▲</a:t>
              </a:r>
              <a:r>
                <a:rPr kumimoji="1" lang="en-US" altLang="ja-JP" sz="1200">
                  <a:latin typeface="+mn-ea"/>
                </a:rPr>
                <a:t>SBTi Services</a:t>
              </a:r>
              <a:r>
                <a:rPr kumimoji="1" lang="ja-JP" altLang="en-US" sz="1200">
                  <a:latin typeface="+mn-ea"/>
                </a:rPr>
                <a:t>ウェブサイト</a:t>
              </a:r>
            </a:p>
          </p:txBody>
        </p:sp>
        <p:sp>
          <p:nvSpPr>
            <p:cNvPr id="16" name="テキスト ボックス 15">
              <a:extLst>
                <a:ext uri="{FF2B5EF4-FFF2-40B4-BE49-F238E27FC236}">
                  <a16:creationId xmlns:a16="http://schemas.microsoft.com/office/drawing/2014/main" id="{95016948-8869-EEBA-3041-A1ADB45C597D}"/>
                </a:ext>
              </a:extLst>
            </p:cNvPr>
            <p:cNvSpPr txBox="1"/>
            <p:nvPr/>
          </p:nvSpPr>
          <p:spPr>
            <a:xfrm>
              <a:off x="6514282" y="6219416"/>
              <a:ext cx="3600000" cy="276999"/>
            </a:xfrm>
            <a:prstGeom prst="rect">
              <a:avLst/>
            </a:prstGeom>
            <a:noFill/>
          </p:spPr>
          <p:txBody>
            <a:bodyPr wrap="square" rtlCol="0">
              <a:spAutoFit/>
            </a:bodyPr>
            <a:lstStyle/>
            <a:p>
              <a:pPr algn="r"/>
              <a:r>
                <a:rPr kumimoji="1" lang="ja-JP" altLang="en-US" sz="1200">
                  <a:latin typeface="+mn-ea"/>
                </a:rPr>
                <a:t>▲検証ポータル</a:t>
              </a:r>
              <a:r>
                <a:rPr lang="ja-JP" altLang="en-US" sz="1200">
                  <a:latin typeface="+mn-ea"/>
                </a:rPr>
                <a:t>のイメージ</a:t>
              </a:r>
              <a:endParaRPr kumimoji="1" lang="ja-JP" altLang="en-US" sz="1200">
                <a:latin typeface="+mn-ea"/>
              </a:endParaRPr>
            </a:p>
          </p:txBody>
        </p:sp>
      </p:grpSp>
      <p:pic>
        <p:nvPicPr>
          <p:cNvPr id="8" name="図 7">
            <a:extLst>
              <a:ext uri="{FF2B5EF4-FFF2-40B4-BE49-F238E27FC236}">
                <a16:creationId xmlns:a16="http://schemas.microsoft.com/office/drawing/2014/main" id="{A7CCC1B0-5B29-3F02-8AF8-F8BC090EE893}"/>
              </a:ext>
            </a:extLst>
          </p:cNvPr>
          <p:cNvPicPr>
            <a:picLocks noChangeAspect="1"/>
          </p:cNvPicPr>
          <p:nvPr/>
        </p:nvPicPr>
        <p:blipFill>
          <a:blip r:embed="rId4"/>
          <a:stretch>
            <a:fillRect/>
          </a:stretch>
        </p:blipFill>
        <p:spPr>
          <a:xfrm>
            <a:off x="6172200" y="2067964"/>
            <a:ext cx="4072711" cy="2073234"/>
          </a:xfrm>
          <a:prstGeom prst="rect">
            <a:avLst/>
          </a:prstGeom>
        </p:spPr>
      </p:pic>
      <p:pic>
        <p:nvPicPr>
          <p:cNvPr id="13" name="図 12">
            <a:extLst>
              <a:ext uri="{FF2B5EF4-FFF2-40B4-BE49-F238E27FC236}">
                <a16:creationId xmlns:a16="http://schemas.microsoft.com/office/drawing/2014/main" id="{E7A4A96F-A5F1-6067-BAA9-A422ACBE8B1A}"/>
              </a:ext>
            </a:extLst>
          </p:cNvPr>
          <p:cNvPicPr>
            <a:picLocks noChangeAspect="1"/>
          </p:cNvPicPr>
          <p:nvPr/>
        </p:nvPicPr>
        <p:blipFill>
          <a:blip r:embed="rId5"/>
          <a:stretch>
            <a:fillRect/>
          </a:stretch>
        </p:blipFill>
        <p:spPr>
          <a:xfrm>
            <a:off x="6172200" y="4494079"/>
            <a:ext cx="4072712" cy="2101459"/>
          </a:xfrm>
          <a:prstGeom prst="rect">
            <a:avLst/>
          </a:prstGeom>
        </p:spPr>
      </p:pic>
    </p:spTree>
    <p:extLst>
      <p:ext uri="{BB962C8B-B14F-4D97-AF65-F5344CB8AC3E}">
        <p14:creationId xmlns:p14="http://schemas.microsoft.com/office/powerpoint/2010/main" val="4759638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90D2F4-52EC-7A52-19D2-E2B298073868}"/>
              </a:ext>
            </a:extLst>
          </p:cNvPr>
          <p:cNvSpPr>
            <a:spLocks noGrp="1"/>
          </p:cNvSpPr>
          <p:nvPr>
            <p:ph type="title"/>
          </p:nvPr>
        </p:nvSpPr>
        <p:spPr/>
        <p:txBody>
          <a:bodyPr/>
          <a:lstStyle/>
          <a:p>
            <a:r>
              <a:rPr lang="en-US" altLang="ja-JP">
                <a:latin typeface="+mn-ea"/>
                <a:ea typeface="+mn-ea"/>
              </a:rPr>
              <a:t>SBT</a:t>
            </a:r>
            <a:r>
              <a:rPr lang="ja-JP" altLang="en-US">
                <a:latin typeface="+mn-ea"/>
                <a:ea typeface="+mn-ea"/>
              </a:rPr>
              <a:t>設定の対象組織</a:t>
            </a:r>
            <a:endParaRPr kumimoji="1" lang="ja-JP" altLang="en-US">
              <a:latin typeface="+mn-ea"/>
              <a:ea typeface="+mn-ea"/>
            </a:endParaRPr>
          </a:p>
        </p:txBody>
      </p:sp>
      <p:sp>
        <p:nvSpPr>
          <p:cNvPr id="3" name="コンテンツ プレースホルダー 2">
            <a:extLst>
              <a:ext uri="{FF2B5EF4-FFF2-40B4-BE49-F238E27FC236}">
                <a16:creationId xmlns:a16="http://schemas.microsoft.com/office/drawing/2014/main" id="{E2A5C7A3-71E3-3123-A287-D4C8EA569CF4}"/>
              </a:ext>
            </a:extLst>
          </p:cNvPr>
          <p:cNvSpPr>
            <a:spLocks noGrp="1"/>
          </p:cNvSpPr>
          <p:nvPr>
            <p:ph sz="quarter" idx="12"/>
          </p:nvPr>
        </p:nvSpPr>
        <p:spPr>
          <a:xfrm>
            <a:off x="161925" y="1110920"/>
            <a:ext cx="10367963" cy="604163"/>
          </a:xfrm>
        </p:spPr>
        <p:txBody>
          <a:bodyPr/>
          <a:lstStyle/>
          <a:p>
            <a:r>
              <a:rPr kumimoji="1" lang="ja-JP" altLang="en-US">
                <a:latin typeface="+mn-ea"/>
                <a:ea typeface="+mn-ea"/>
              </a:rPr>
              <a:t>対象組織</a:t>
            </a:r>
            <a:r>
              <a:rPr lang="ja-JP" altLang="en-US">
                <a:latin typeface="+mn-ea"/>
                <a:ea typeface="+mn-ea"/>
              </a:rPr>
              <a:t>は大きく企業・金融機関・中小企業であり、石油・ガス会社や公的機関等は対象外となっている。</a:t>
            </a:r>
            <a:endParaRPr kumimoji="1" lang="ja-JP" altLang="en-US">
              <a:latin typeface="+mn-ea"/>
              <a:ea typeface="+mn-ea"/>
            </a:endParaRPr>
          </a:p>
        </p:txBody>
      </p:sp>
      <p:graphicFrame>
        <p:nvGraphicFramePr>
          <p:cNvPr id="4" name="表 3">
            <a:extLst>
              <a:ext uri="{FF2B5EF4-FFF2-40B4-BE49-F238E27FC236}">
                <a16:creationId xmlns:a16="http://schemas.microsoft.com/office/drawing/2014/main" id="{DB2800A8-04E6-07E8-1718-92226B2BACC0}"/>
              </a:ext>
            </a:extLst>
          </p:cNvPr>
          <p:cNvGraphicFramePr>
            <a:graphicFrameLocks noGrp="1"/>
          </p:cNvGraphicFramePr>
          <p:nvPr>
            <p:extLst>
              <p:ext uri="{D42A27DB-BD31-4B8C-83A1-F6EECF244321}">
                <p14:modId xmlns:p14="http://schemas.microsoft.com/office/powerpoint/2010/main" val="2484383165"/>
              </p:ext>
            </p:extLst>
          </p:nvPr>
        </p:nvGraphicFramePr>
        <p:xfrm>
          <a:off x="201830" y="1830540"/>
          <a:ext cx="10328057" cy="5059680"/>
        </p:xfrm>
        <a:graphic>
          <a:graphicData uri="http://schemas.openxmlformats.org/drawingml/2006/table">
            <a:tbl>
              <a:tblPr firstRow="1" bandRow="1"/>
              <a:tblGrid>
                <a:gridCol w="1468545">
                  <a:extLst>
                    <a:ext uri="{9D8B030D-6E8A-4147-A177-3AD203B41FA5}">
                      <a16:colId xmlns:a16="http://schemas.microsoft.com/office/drawing/2014/main" val="20000"/>
                    </a:ext>
                  </a:extLst>
                </a:gridCol>
                <a:gridCol w="8859512">
                  <a:extLst>
                    <a:ext uri="{9D8B030D-6E8A-4147-A177-3AD203B41FA5}">
                      <a16:colId xmlns:a16="http://schemas.microsoft.com/office/drawing/2014/main" val="20001"/>
                    </a:ext>
                  </a:extLst>
                </a:gridCol>
              </a:tblGrid>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lgn="ctr">
                        <a:buFont typeface="+mj-lt"/>
                        <a:buNone/>
                      </a:pPr>
                      <a:r>
                        <a:rPr kumimoji="1" lang="ja-JP" altLang="en-US" sz="1600" b="1">
                          <a:solidFill>
                            <a:sysClr val="windowText" lastClr="000000"/>
                          </a:solidFill>
                          <a:latin typeface="+mn-ea"/>
                          <a:ea typeface="+mn-ea"/>
                        </a:rPr>
                        <a:t>対象組織</a:t>
                      </a:r>
                      <a:endParaRPr kumimoji="1" lang="en-US" altLang="ja-JP" sz="1600" b="1">
                        <a:solidFill>
                          <a:sysClr val="windowText" lastClr="000000"/>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lvl="0" indent="0" algn="l">
                        <a:buClr>
                          <a:schemeClr val="tx1"/>
                        </a:buClr>
                        <a:buFont typeface="Wingdings" panose="05000000000000000000" pitchFamily="2" charset="2"/>
                        <a:buNone/>
                      </a:pPr>
                      <a:r>
                        <a:rPr lang="en-US" altLang="ja-JP" sz="1600">
                          <a:latin typeface="+mn-ea"/>
                          <a:ea typeface="+mn-ea"/>
                        </a:rPr>
                        <a:t>SBTi</a:t>
                      </a:r>
                      <a:r>
                        <a:rPr lang="ja-JP" altLang="en-US" sz="1600">
                          <a:latin typeface="+mn-ea"/>
                          <a:ea typeface="+mn-ea"/>
                        </a:rPr>
                        <a:t>への参加資格を有する企業、金融機関、及び中小企業</a:t>
                      </a:r>
                      <a:endParaRPr kumimoji="1" lang="en-US" altLang="ja-JP" sz="1600">
                        <a:solidFill>
                          <a:srgbClr val="FF0000"/>
                        </a:solidFill>
                        <a:latin typeface="+mn-ea"/>
                        <a:ea typeface="+mn-ea"/>
                      </a:endParaRPr>
                    </a:p>
                    <a:p>
                      <a:pPr marL="285750" lvl="0" indent="-285750" algn="l">
                        <a:buClr>
                          <a:schemeClr val="tx1"/>
                        </a:buClr>
                        <a:buSzPct val="91000"/>
                        <a:buFont typeface="Wingdings" panose="05000000000000000000" pitchFamily="2" charset="2"/>
                        <a:buChar char="ü"/>
                      </a:pPr>
                      <a:r>
                        <a:rPr kumimoji="1" lang="ja-JP" altLang="en-US" sz="1600">
                          <a:solidFill>
                            <a:srgbClr val="FF0000"/>
                          </a:solidFill>
                          <a:latin typeface="+mn-ea"/>
                          <a:ea typeface="+mn-ea"/>
                        </a:rPr>
                        <a:t>企業</a:t>
                      </a:r>
                      <a:endParaRPr kumimoji="1" lang="en-US" altLang="ja-JP" sz="1600" baseline="30000">
                        <a:latin typeface="+mn-ea"/>
                        <a:ea typeface="+mn-ea"/>
                      </a:endParaRPr>
                    </a:p>
                    <a:p>
                      <a:pPr marL="742950" lvl="1" indent="-285750" algn="l">
                        <a:buClr>
                          <a:schemeClr val="tx1"/>
                        </a:buClr>
                        <a:buSzPct val="91000"/>
                        <a:buFont typeface="Arial" panose="020B0604020202020204" pitchFamily="34" charset="0"/>
                        <a:buChar char="•"/>
                      </a:pPr>
                      <a:r>
                        <a:rPr lang="ja-JP" altLang="en-US" sz="1600">
                          <a:latin typeface="+mn-ea"/>
                          <a:ea typeface="+mn-ea"/>
                        </a:rPr>
                        <a:t>金融機関の適格基準や、中小企業向けに特化した検証ルートの基準を満たさない事業体の組織形態</a:t>
                      </a:r>
                      <a:endParaRPr kumimoji="1" lang="en-US" altLang="ja-JP" sz="1600" baseline="30000">
                        <a:latin typeface="+mn-ea"/>
                        <a:ea typeface="+mn-ea"/>
                      </a:endParaRPr>
                    </a:p>
                    <a:p>
                      <a:pPr marL="285750" lvl="0" indent="-285750">
                        <a:buClr>
                          <a:schemeClr val="tx1"/>
                        </a:buClr>
                        <a:buSzPct val="91000"/>
                        <a:buFont typeface="Wingdings" panose="05000000000000000000" pitchFamily="2" charset="2"/>
                        <a:buChar char="ü"/>
                      </a:pPr>
                      <a:r>
                        <a:rPr kumimoji="1" lang="ja-JP" altLang="en-US" sz="1600">
                          <a:solidFill>
                            <a:srgbClr val="FF0000"/>
                          </a:solidFill>
                          <a:latin typeface="+mn-ea"/>
                          <a:ea typeface="+mn-ea"/>
                        </a:rPr>
                        <a:t>金融機関</a:t>
                      </a:r>
                      <a:endParaRPr kumimoji="1" lang="en-US" altLang="ja-JP" sz="1600">
                        <a:solidFill>
                          <a:srgbClr val="FF0000"/>
                        </a:solidFill>
                        <a:latin typeface="+mn-ea"/>
                        <a:ea typeface="+mn-ea"/>
                      </a:endParaRPr>
                    </a:p>
                    <a:p>
                      <a:pPr marL="742950" lvl="1" indent="-285750">
                        <a:buClr>
                          <a:schemeClr val="tx1"/>
                        </a:buClr>
                        <a:buSzPct val="91000"/>
                        <a:buFont typeface="Arial" panose="020B0604020202020204" pitchFamily="34" charset="0"/>
                        <a:buChar char="•"/>
                      </a:pPr>
                      <a:r>
                        <a:rPr lang="ja-JP" altLang="en-US" sz="1600">
                          <a:latin typeface="+mn-ea"/>
                          <a:ea typeface="+mn-ea"/>
                        </a:rPr>
                        <a:t>投資、融資、保険活動から</a:t>
                      </a:r>
                      <a:r>
                        <a:rPr lang="en-US" altLang="ja-JP" sz="1600">
                          <a:latin typeface="+mn-ea"/>
                          <a:ea typeface="+mn-ea"/>
                        </a:rPr>
                        <a:t>5</a:t>
                      </a:r>
                      <a:r>
                        <a:rPr lang="ja-JP" altLang="en-US" sz="1600">
                          <a:latin typeface="+mn-ea"/>
                          <a:ea typeface="+mn-ea"/>
                        </a:rPr>
                        <a:t>％以上の収益を得ている事業体</a:t>
                      </a:r>
                      <a:r>
                        <a:rPr kumimoji="1" lang="ja-JP" altLang="en-US" sz="1600">
                          <a:latin typeface="+mn-ea"/>
                          <a:ea typeface="+mn-ea"/>
                        </a:rPr>
                        <a:t>（例：</a:t>
                      </a:r>
                      <a:r>
                        <a:rPr lang="ja-JP" altLang="en-US" sz="1600">
                          <a:latin typeface="+mn-ea"/>
                          <a:ea typeface="+mn-ea"/>
                        </a:rPr>
                        <a:t>銀行、資産運用会社、プライベート・エクイティ企業、アセットオーナー、保険会社、不動産担保型投資信託 等</a:t>
                      </a:r>
                      <a:r>
                        <a:rPr kumimoji="1" lang="ja-JP" altLang="en-US" sz="1600">
                          <a:latin typeface="+mn-ea"/>
                          <a:ea typeface="+mn-ea"/>
                        </a:rPr>
                        <a:t>）</a:t>
                      </a:r>
                      <a:endParaRPr kumimoji="1" lang="en-US" altLang="ja-JP" sz="1600">
                        <a:latin typeface="+mn-ea"/>
                        <a:ea typeface="+mn-ea"/>
                      </a:endParaRPr>
                    </a:p>
                    <a:p>
                      <a:pPr marL="742950" lvl="1" indent="-285750">
                        <a:buClr>
                          <a:schemeClr val="tx1"/>
                        </a:buClr>
                        <a:buSzPct val="91000"/>
                        <a:buFont typeface="Arial" panose="020B0604020202020204" pitchFamily="34" charset="0"/>
                        <a:buChar char="•"/>
                      </a:pPr>
                      <a:r>
                        <a:rPr kumimoji="1" lang="ja-JP" altLang="en-US" sz="1600">
                          <a:latin typeface="+mn-ea"/>
                          <a:ea typeface="+mn-ea"/>
                        </a:rPr>
                        <a:t>金融機関向けの目標設定フレームワークが提供されている</a:t>
                      </a:r>
                      <a:endParaRPr kumimoji="1" lang="en-US" altLang="ja-JP" sz="1600">
                        <a:latin typeface="+mn-ea"/>
                        <a:ea typeface="+mn-ea"/>
                      </a:endParaRPr>
                    </a:p>
                    <a:p>
                      <a:pPr marL="742950" lvl="1" indent="-285750">
                        <a:buClr>
                          <a:schemeClr val="tx1"/>
                        </a:buClr>
                        <a:buSzPct val="91000"/>
                        <a:buFont typeface="Arial" panose="020B0604020202020204" pitchFamily="34" charset="0"/>
                        <a:buChar char="•"/>
                      </a:pPr>
                      <a:r>
                        <a:rPr kumimoji="1" lang="ja-JP" altLang="en-US" sz="1600">
                          <a:latin typeface="+mn-ea"/>
                          <a:ea typeface="+mn-ea"/>
                        </a:rPr>
                        <a:t>専用の基準及びガイダンスに準拠する必要がある</a:t>
                      </a:r>
                      <a:endParaRPr kumimoji="1" lang="en-US" altLang="ja-JP" sz="1600">
                        <a:latin typeface="+mn-ea"/>
                        <a:ea typeface="+mn-ea"/>
                      </a:endParaRPr>
                    </a:p>
                    <a:p>
                      <a:pPr marL="285750" lvl="0" indent="-285750">
                        <a:buClr>
                          <a:schemeClr val="tx1"/>
                        </a:buClr>
                        <a:buSzPct val="91000"/>
                        <a:buFont typeface="Wingdings" panose="05000000000000000000" pitchFamily="2" charset="2"/>
                        <a:buChar char="ü"/>
                      </a:pPr>
                      <a:r>
                        <a:rPr kumimoji="1" lang="ja-JP" altLang="en-US" sz="1600">
                          <a:solidFill>
                            <a:srgbClr val="FF0000"/>
                          </a:solidFill>
                          <a:latin typeface="+mn-ea"/>
                          <a:ea typeface="+mn-ea"/>
                        </a:rPr>
                        <a:t>中小企業</a:t>
                      </a:r>
                      <a:r>
                        <a:rPr kumimoji="1" lang="en-US" altLang="ja-JP" sz="1600" baseline="30000">
                          <a:latin typeface="+mn-ea"/>
                          <a:ea typeface="+mn-ea"/>
                        </a:rPr>
                        <a:t>※</a:t>
                      </a:r>
                    </a:p>
                    <a:p>
                      <a:pPr marL="742950" lvl="1" indent="-285750">
                        <a:buClr>
                          <a:schemeClr val="tx1"/>
                        </a:buClr>
                        <a:buSzPct val="91000"/>
                        <a:buFont typeface="Arial" panose="020B0604020202020204" pitchFamily="34" charset="0"/>
                        <a:buChar char="•"/>
                      </a:pPr>
                      <a:r>
                        <a:rPr lang="ja-JP" altLang="en-US" sz="1600">
                          <a:latin typeface="+mn-ea"/>
                          <a:ea typeface="+mn-ea"/>
                        </a:rPr>
                        <a:t>一定の収益、資産、または従業員数の基準を下回る企業</a:t>
                      </a:r>
                      <a:endParaRPr kumimoji="1" lang="en-US" altLang="ja-JP" sz="1600" baseline="30000">
                        <a:latin typeface="+mn-ea"/>
                        <a:ea typeface="+mn-ea"/>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lgn="ctr">
                        <a:buFont typeface="+mj-lt"/>
                        <a:buNone/>
                      </a:pPr>
                      <a:r>
                        <a:rPr kumimoji="1" lang="ja-JP" altLang="en-US" sz="1600" b="1">
                          <a:solidFill>
                            <a:sysClr val="windowText" lastClr="000000"/>
                          </a:solidFill>
                          <a:latin typeface="+mn-ea"/>
                          <a:ea typeface="+mn-ea"/>
                        </a:rPr>
                        <a:t>対象外</a:t>
                      </a:r>
                      <a:endParaRPr kumimoji="1" lang="en-US" altLang="ja-JP" sz="1600" b="1">
                        <a:solidFill>
                          <a:sysClr val="windowText" lastClr="000000"/>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342900" marR="0" lvl="0" indent="-342900" algn="l" defTabSz="914400" rtl="0" eaLnBrk="1" fontAlgn="auto" latinLnBrk="0" hangingPunct="1">
                        <a:lnSpc>
                          <a:spcPct val="100000"/>
                        </a:lnSpc>
                        <a:spcBef>
                          <a:spcPts val="0"/>
                        </a:spcBef>
                        <a:spcAft>
                          <a:spcPts val="0"/>
                        </a:spcAft>
                        <a:buClrTx/>
                        <a:buSzPct val="91000"/>
                        <a:buFont typeface="Wingdings" panose="05000000000000000000" pitchFamily="2" charset="2"/>
                        <a:buChar char="ü"/>
                        <a:tabLst/>
                        <a:defRPr/>
                      </a:pPr>
                      <a:r>
                        <a:rPr kumimoji="1" lang="ja-JP" altLang="en-US" sz="1600">
                          <a:latin typeface="+mn-ea"/>
                          <a:ea typeface="+mn-ea"/>
                        </a:rPr>
                        <a:t>登録プロセスを完了していない、または登録が却下された企業</a:t>
                      </a:r>
                      <a:endParaRPr kumimoji="1" lang="en-US" altLang="ja-JP" sz="1600">
                        <a:latin typeface="+mn-ea"/>
                        <a:ea typeface="+mn-ea"/>
                      </a:endParaRPr>
                    </a:p>
                    <a:p>
                      <a:pPr marL="342900" marR="0" lvl="0" indent="-342900" algn="l" defTabSz="914400" rtl="0" eaLnBrk="1" fontAlgn="auto" latinLnBrk="0" hangingPunct="1">
                        <a:lnSpc>
                          <a:spcPct val="100000"/>
                        </a:lnSpc>
                        <a:spcBef>
                          <a:spcPts val="0"/>
                        </a:spcBef>
                        <a:spcAft>
                          <a:spcPts val="0"/>
                        </a:spcAft>
                        <a:buClrTx/>
                        <a:buSzPct val="91000"/>
                        <a:buFont typeface="Wingdings" panose="05000000000000000000" pitchFamily="2" charset="2"/>
                        <a:buChar char="ü"/>
                        <a:tabLst/>
                        <a:defRPr/>
                      </a:pPr>
                      <a:r>
                        <a:rPr kumimoji="1" lang="ja-JP" altLang="en-US" sz="1600">
                          <a:latin typeface="+mn-ea"/>
                          <a:ea typeface="+mn-ea"/>
                        </a:rPr>
                        <a:t>現在のところ</a:t>
                      </a:r>
                      <a:r>
                        <a:rPr kumimoji="1" lang="en-US" altLang="ja-JP" sz="1600" kern="1200">
                          <a:solidFill>
                            <a:schemeClr val="dk1"/>
                          </a:solidFill>
                          <a:latin typeface="+mn-ea"/>
                          <a:ea typeface="+mn-ea"/>
                          <a:cs typeface="+mn-cs"/>
                        </a:rPr>
                        <a:t>SBTi</a:t>
                      </a:r>
                      <a:r>
                        <a:rPr kumimoji="1" lang="ja-JP" altLang="en-US" sz="1600" kern="1200">
                          <a:solidFill>
                            <a:schemeClr val="dk1"/>
                          </a:solidFill>
                          <a:latin typeface="+mn-ea"/>
                          <a:ea typeface="+mn-ea"/>
                          <a:cs typeface="+mn-cs"/>
                        </a:rPr>
                        <a:t>で正式に目標の検証ができないため除外される組織</a:t>
                      </a:r>
                      <a:endParaRPr kumimoji="1" lang="en-US" altLang="ja-JP" sz="1600">
                        <a:latin typeface="+mn-ea"/>
                        <a:ea typeface="+mn-ea"/>
                      </a:endParaRPr>
                    </a:p>
                    <a:p>
                      <a:pPr marL="742950" marR="0" lvl="1" indent="-285750" algn="l" defTabSz="914400" rtl="0" eaLnBrk="1" fontAlgn="auto" latinLnBrk="0" hangingPunct="1">
                        <a:lnSpc>
                          <a:spcPct val="100000"/>
                        </a:lnSpc>
                        <a:spcBef>
                          <a:spcPts val="0"/>
                        </a:spcBef>
                        <a:spcAft>
                          <a:spcPts val="0"/>
                        </a:spcAft>
                        <a:buClrTx/>
                        <a:buSzPct val="91000"/>
                        <a:buFont typeface="Arial" panose="020B0604020202020204" pitchFamily="34" charset="0"/>
                        <a:buChar char="•"/>
                        <a:tabLst/>
                        <a:defRPr/>
                      </a:pPr>
                      <a:r>
                        <a:rPr kumimoji="1" lang="ja-JP" altLang="en-US" sz="1600">
                          <a:latin typeface="+mn-ea"/>
                          <a:ea typeface="+mn-ea"/>
                        </a:rPr>
                        <a:t>石油・ガス会社</a:t>
                      </a:r>
                      <a:endParaRPr kumimoji="1" lang="en-US" altLang="ja-JP" sz="1600">
                        <a:latin typeface="+mn-ea"/>
                        <a:ea typeface="+mn-ea"/>
                      </a:endParaRPr>
                    </a:p>
                    <a:p>
                      <a:pPr marL="342900" marR="0" lvl="0" indent="-342900" algn="l" defTabSz="914400" rtl="0" eaLnBrk="1" fontAlgn="auto" latinLnBrk="0" hangingPunct="1">
                        <a:lnSpc>
                          <a:spcPct val="100000"/>
                        </a:lnSpc>
                        <a:spcBef>
                          <a:spcPts val="0"/>
                        </a:spcBef>
                        <a:spcAft>
                          <a:spcPts val="0"/>
                        </a:spcAft>
                        <a:buClrTx/>
                        <a:buSzPct val="91000"/>
                        <a:buFont typeface="Wingdings" panose="05000000000000000000" pitchFamily="2" charset="2"/>
                        <a:buChar char="ü"/>
                        <a:tabLst/>
                        <a:defRPr/>
                      </a:pPr>
                      <a:r>
                        <a:rPr kumimoji="1" lang="ja-JP" altLang="en-US" sz="1600">
                          <a:latin typeface="+mn-ea"/>
                          <a:ea typeface="+mn-ea"/>
                        </a:rPr>
                        <a:t>対象外だが、独自に目標を設定する際は短期目標やネットゼロ目標の手法を活用することが推奨される組織</a:t>
                      </a:r>
                      <a:endParaRPr kumimoji="1" lang="en-US" altLang="ja-JP" sz="1600">
                        <a:latin typeface="+mn-ea"/>
                        <a:ea typeface="+mn-ea"/>
                      </a:endParaRPr>
                    </a:p>
                    <a:p>
                      <a:pPr marL="742950" marR="0" lvl="1" indent="-285750" algn="l" defTabSz="914400" rtl="0" eaLnBrk="1" fontAlgn="auto" latinLnBrk="0" hangingPunct="1">
                        <a:lnSpc>
                          <a:spcPct val="100000"/>
                        </a:lnSpc>
                        <a:spcBef>
                          <a:spcPts val="0"/>
                        </a:spcBef>
                        <a:spcAft>
                          <a:spcPts val="0"/>
                        </a:spcAft>
                        <a:buClrTx/>
                        <a:buSzPct val="91000"/>
                        <a:buFont typeface="Arial" panose="020B0604020202020204" pitchFamily="34" charset="0"/>
                        <a:buChar char="•"/>
                        <a:tabLst/>
                        <a:defRPr/>
                      </a:pPr>
                      <a:r>
                        <a:rPr kumimoji="1" lang="ja-JP" altLang="en-US" sz="1600">
                          <a:latin typeface="+mn-ea"/>
                          <a:ea typeface="+mn-ea"/>
                        </a:rPr>
                        <a:t>地方政府</a:t>
                      </a:r>
                      <a:endParaRPr kumimoji="1" lang="en-US" altLang="ja-JP" sz="1600">
                        <a:latin typeface="+mn-ea"/>
                        <a:ea typeface="+mn-ea"/>
                      </a:endParaRPr>
                    </a:p>
                    <a:p>
                      <a:pPr marL="742950" marR="0" lvl="1" indent="-285750" algn="l" defTabSz="914400" rtl="0" eaLnBrk="1" fontAlgn="auto" latinLnBrk="0" hangingPunct="1">
                        <a:lnSpc>
                          <a:spcPct val="100000"/>
                        </a:lnSpc>
                        <a:spcBef>
                          <a:spcPts val="0"/>
                        </a:spcBef>
                        <a:spcAft>
                          <a:spcPts val="0"/>
                        </a:spcAft>
                        <a:buClrTx/>
                        <a:buSzPct val="91000"/>
                        <a:buFont typeface="Arial" panose="020B0604020202020204" pitchFamily="34" charset="0"/>
                        <a:buChar char="•"/>
                        <a:tabLst/>
                        <a:defRPr/>
                      </a:pPr>
                      <a:r>
                        <a:rPr kumimoji="1" lang="ja-JP" altLang="en-US" sz="1600">
                          <a:latin typeface="+mn-ea"/>
                          <a:ea typeface="+mn-ea"/>
                        </a:rPr>
                        <a:t>公的機関</a:t>
                      </a:r>
                      <a:endParaRPr kumimoji="1" lang="en-US" altLang="ja-JP" sz="1600">
                        <a:latin typeface="+mn-ea"/>
                        <a:ea typeface="+mn-ea"/>
                      </a:endParaRPr>
                    </a:p>
                    <a:p>
                      <a:pPr marL="742950" marR="0" lvl="1" indent="-285750" algn="l" defTabSz="914400" rtl="0" eaLnBrk="1" fontAlgn="auto" latinLnBrk="0" hangingPunct="1">
                        <a:lnSpc>
                          <a:spcPct val="100000"/>
                        </a:lnSpc>
                        <a:spcBef>
                          <a:spcPts val="0"/>
                        </a:spcBef>
                        <a:spcAft>
                          <a:spcPts val="0"/>
                        </a:spcAft>
                        <a:buClrTx/>
                        <a:buSzPct val="91000"/>
                        <a:buFont typeface="Arial" panose="020B0604020202020204" pitchFamily="34" charset="0"/>
                        <a:buChar char="•"/>
                        <a:tabLst/>
                        <a:defRPr/>
                      </a:pPr>
                      <a:r>
                        <a:rPr kumimoji="1" lang="ja-JP" altLang="en-US" sz="1600">
                          <a:latin typeface="+mn-ea"/>
                          <a:ea typeface="+mn-ea"/>
                        </a:rPr>
                        <a:t>教育機関</a:t>
                      </a:r>
                      <a:endParaRPr kumimoji="1" lang="en-US" altLang="ja-JP" sz="1600">
                        <a:latin typeface="+mn-ea"/>
                        <a:ea typeface="+mn-ea"/>
                      </a:endParaRPr>
                    </a:p>
                    <a:p>
                      <a:pPr marL="742950" marR="0" lvl="1" indent="-285750" algn="l" defTabSz="914400" rtl="0" eaLnBrk="1" fontAlgn="auto" latinLnBrk="0" hangingPunct="1">
                        <a:lnSpc>
                          <a:spcPct val="100000"/>
                        </a:lnSpc>
                        <a:spcBef>
                          <a:spcPts val="0"/>
                        </a:spcBef>
                        <a:spcAft>
                          <a:spcPts val="0"/>
                        </a:spcAft>
                        <a:buClrTx/>
                        <a:buSzPct val="91000"/>
                        <a:buFont typeface="Arial" panose="020B0604020202020204" pitchFamily="34" charset="0"/>
                        <a:buChar char="•"/>
                        <a:tabLst/>
                        <a:defRPr/>
                      </a:pPr>
                      <a:r>
                        <a:rPr kumimoji="1" lang="ja-JP" altLang="en-US" sz="1600">
                          <a:latin typeface="+mn-ea"/>
                          <a:ea typeface="+mn-ea"/>
                        </a:rPr>
                        <a:t>非営利団体</a:t>
                      </a:r>
                      <a:endParaRPr kumimoji="1" lang="en-US" altLang="ja-JP" sz="1600">
                        <a:latin typeface="+mn-ea"/>
                        <a:ea typeface="+mn-ea"/>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5" name="テキスト ボックス 4">
            <a:extLst>
              <a:ext uri="{FF2B5EF4-FFF2-40B4-BE49-F238E27FC236}">
                <a16:creationId xmlns:a16="http://schemas.microsoft.com/office/drawing/2014/main" id="{CC814F24-387D-E163-50C1-14CC9F9EF6A9}"/>
              </a:ext>
            </a:extLst>
          </p:cNvPr>
          <p:cNvSpPr txBox="1">
            <a:spLocks noChangeArrowheads="1"/>
          </p:cNvSpPr>
          <p:nvPr/>
        </p:nvSpPr>
        <p:spPr bwMode="auto">
          <a:xfrm>
            <a:off x="161926" y="6906095"/>
            <a:ext cx="995235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1200" dirty="0">
                <a:solidFill>
                  <a:srgbClr val="000000"/>
                </a:solidFill>
                <a:latin typeface="+mn-ea"/>
                <a:ea typeface="+mn-ea"/>
                <a:cs typeface="Meiryo UI" pitchFamily="50" charset="-128"/>
              </a:rPr>
              <a:t>※ </a:t>
            </a:r>
            <a:r>
              <a:rPr lang="ja-JP" altLang="en-US" sz="1200" dirty="0">
                <a:solidFill>
                  <a:srgbClr val="000000"/>
                </a:solidFill>
                <a:latin typeface="+mn-ea"/>
                <a:ea typeface="+mn-ea"/>
                <a:cs typeface="Meiryo UI" pitchFamily="50" charset="-128"/>
              </a:rPr>
              <a:t>中小企業については</a:t>
            </a:r>
            <a:r>
              <a:rPr lang="en-US" altLang="ja-JP" sz="1200" dirty="0">
                <a:solidFill>
                  <a:srgbClr val="000000"/>
                </a:solidFill>
                <a:latin typeface="+mn-ea"/>
                <a:ea typeface="+mn-ea"/>
                <a:cs typeface="Meiryo UI" pitchFamily="50" charset="-128"/>
              </a:rPr>
              <a:t>P111</a:t>
            </a:r>
            <a:r>
              <a:rPr lang="ja-JP" altLang="en-US" sz="1200" dirty="0">
                <a:solidFill>
                  <a:srgbClr val="000000"/>
                </a:solidFill>
                <a:latin typeface="+mn-ea"/>
                <a:ea typeface="+mn-ea"/>
                <a:cs typeface="Meiryo UI" pitchFamily="50" charset="-128"/>
              </a:rPr>
              <a:t>を参照</a:t>
            </a:r>
            <a:endParaRPr lang="en-US" altLang="ja-JP" sz="1200" dirty="0">
              <a:solidFill>
                <a:srgbClr val="000000"/>
              </a:solidFill>
              <a:latin typeface="+mn-ea"/>
              <a:ea typeface="+mn-ea"/>
              <a:cs typeface="Meiryo UI" pitchFamily="50" charset="-128"/>
            </a:endParaRPr>
          </a:p>
          <a:p>
            <a:pPr defTabSz="844083" eaLnBrk="1" fontAlgn="auto" hangingPunct="1">
              <a:spcBef>
                <a:spcPts val="0"/>
              </a:spcBef>
              <a:spcAft>
                <a:spcPts val="0"/>
              </a:spcAft>
              <a:defRPr/>
            </a:pPr>
            <a:r>
              <a:rPr lang="en-US" altLang="ja-JP" sz="1000" dirty="0">
                <a:solidFill>
                  <a:srgbClr val="000000"/>
                </a:solidFill>
                <a:latin typeface="+mn-ea"/>
                <a:ea typeface="+mn-ea"/>
                <a:cs typeface="Meiryo UI" pitchFamily="50" charset="-128"/>
              </a:rPr>
              <a:t>[</a:t>
            </a:r>
            <a:r>
              <a:rPr lang="ja-JP" altLang="en-US" sz="1000" dirty="0">
                <a:solidFill>
                  <a:srgbClr val="000000"/>
                </a:solidFill>
                <a:latin typeface="+mn-ea"/>
                <a:ea typeface="+mn-ea"/>
                <a:cs typeface="Meiryo UI" pitchFamily="50" charset="-128"/>
              </a:rPr>
              <a:t>出所</a:t>
            </a:r>
            <a:r>
              <a:rPr lang="en-US" altLang="ja-JP" sz="1000" dirty="0">
                <a:solidFill>
                  <a:srgbClr val="000000"/>
                </a:solidFill>
                <a:latin typeface="+mn-ea"/>
                <a:ea typeface="+mn-ea"/>
                <a:cs typeface="Meiryo UI" pitchFamily="50" charset="-128"/>
              </a:rPr>
              <a:t>] Standard Operating Procedure for the Validation of SBTi Targets</a:t>
            </a:r>
            <a:r>
              <a:rPr lang="ja-JP" altLang="en-US" sz="1000" dirty="0">
                <a:solidFill>
                  <a:srgbClr val="000000"/>
                </a:solidFill>
                <a:latin typeface="+mn-ea"/>
                <a:ea typeface="+mn-ea"/>
                <a:cs typeface="Meiryo UI" pitchFamily="50" charset="-128"/>
              </a:rPr>
              <a:t>（</a:t>
            </a:r>
            <a:r>
              <a:rPr lang="en-US" altLang="ja-JP" sz="1000" dirty="0">
                <a:solidFill>
                  <a:srgbClr val="000000"/>
                </a:solidFill>
                <a:latin typeface="+mn-ea"/>
                <a:ea typeface="+mn-ea"/>
                <a:cs typeface="Meiryo UI" pitchFamily="50" charset="-128"/>
              </a:rPr>
              <a:t>https://docs.sbtiservices.com/resources/SOPTargetValidation.pdf</a:t>
            </a:r>
            <a:r>
              <a:rPr lang="ja-JP" altLang="en-US" sz="1000" dirty="0">
                <a:solidFill>
                  <a:srgbClr val="000000"/>
                </a:solidFill>
                <a:latin typeface="+mn-ea"/>
                <a:ea typeface="+mn-ea"/>
                <a:cs typeface="Meiryo UI" pitchFamily="50" charset="-128"/>
              </a:rPr>
              <a:t>）、</a:t>
            </a:r>
            <a:r>
              <a:rPr lang="en-US" altLang="ja-JP" sz="1000" dirty="0">
                <a:solidFill>
                  <a:srgbClr val="000000"/>
                </a:solidFill>
                <a:latin typeface="+mn-ea"/>
                <a:ea typeface="+mn-ea"/>
                <a:cs typeface="Meiryo UI" pitchFamily="50" charset="-128"/>
              </a:rPr>
              <a:t>Getting Started Guide For Developing Science-Based Targets Version 1.2</a:t>
            </a:r>
            <a:r>
              <a:rPr lang="ja-JP" altLang="en-US" sz="1000" dirty="0">
                <a:solidFill>
                  <a:srgbClr val="000000"/>
                </a:solidFill>
                <a:latin typeface="+mn-ea"/>
                <a:ea typeface="+mn-ea"/>
                <a:cs typeface="Meiryo UI" pitchFamily="50" charset="-128"/>
              </a:rPr>
              <a:t>（</a:t>
            </a:r>
            <a:r>
              <a:rPr lang="en-US" altLang="ja-JP" sz="1000" dirty="0">
                <a:solidFill>
                  <a:srgbClr val="000000"/>
                </a:solidFill>
                <a:latin typeface="+mn-ea"/>
                <a:ea typeface="+mn-ea"/>
                <a:cs typeface="Meiryo UI" pitchFamily="50" charset="-128"/>
              </a:rPr>
              <a:t>https://files.sciencebasedtargets.org/production/files/Getting-Started-Guide.pdf</a:t>
            </a:r>
            <a:r>
              <a:rPr lang="ja-JP" altLang="en-US" sz="1000" dirty="0">
                <a:solidFill>
                  <a:srgbClr val="000000"/>
                </a:solidFill>
                <a:latin typeface="+mn-ea"/>
                <a:ea typeface="+mn-ea"/>
                <a:cs typeface="Meiryo UI" pitchFamily="50" charset="-128"/>
              </a:rPr>
              <a:t>）より作成</a:t>
            </a:r>
          </a:p>
        </p:txBody>
      </p:sp>
    </p:spTree>
    <p:extLst>
      <p:ext uri="{BB962C8B-B14F-4D97-AF65-F5344CB8AC3E}">
        <p14:creationId xmlns:p14="http://schemas.microsoft.com/office/powerpoint/2010/main" val="33291856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コネクタ: カギ線 5">
            <a:extLst>
              <a:ext uri="{FF2B5EF4-FFF2-40B4-BE49-F238E27FC236}">
                <a16:creationId xmlns:a16="http://schemas.microsoft.com/office/drawing/2014/main" id="{A2B20BFA-42EA-B886-48A3-CF665CA728D2}"/>
              </a:ext>
            </a:extLst>
          </p:cNvPr>
          <p:cNvCxnSpPr>
            <a:cxnSpLocks/>
            <a:stCxn id="11" idx="3"/>
            <a:endCxn id="16" idx="1"/>
          </p:cNvCxnSpPr>
          <p:nvPr/>
        </p:nvCxnSpPr>
        <p:spPr>
          <a:xfrm flipV="1">
            <a:off x="6637417" y="5970104"/>
            <a:ext cx="916003" cy="649177"/>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タイトル 1">
            <a:extLst>
              <a:ext uri="{FF2B5EF4-FFF2-40B4-BE49-F238E27FC236}">
                <a16:creationId xmlns:a16="http://schemas.microsoft.com/office/drawing/2014/main" id="{BBF0599F-07CC-6DA7-89C6-350346F1E141}"/>
              </a:ext>
            </a:extLst>
          </p:cNvPr>
          <p:cNvSpPr>
            <a:spLocks noGrp="1"/>
          </p:cNvSpPr>
          <p:nvPr>
            <p:ph type="title"/>
          </p:nvPr>
        </p:nvSpPr>
        <p:spPr>
          <a:xfrm>
            <a:off x="161925" y="284266"/>
            <a:ext cx="9288000" cy="648000"/>
          </a:xfrm>
        </p:spPr>
        <p:txBody>
          <a:bodyPr/>
          <a:lstStyle/>
          <a:p>
            <a:r>
              <a:rPr lang="en-US" altLang="ja-JP">
                <a:latin typeface="+mn-ea"/>
                <a:ea typeface="+mn-ea"/>
              </a:rPr>
              <a:t>【</a:t>
            </a:r>
            <a:r>
              <a:rPr lang="ja-JP" altLang="en-US">
                <a:latin typeface="+mn-ea"/>
                <a:ea typeface="+mn-ea"/>
              </a:rPr>
              <a:t>参考</a:t>
            </a:r>
            <a:r>
              <a:rPr lang="en-US" altLang="ja-JP">
                <a:latin typeface="+mn-ea"/>
                <a:ea typeface="+mn-ea"/>
              </a:rPr>
              <a:t>】SBT</a:t>
            </a:r>
            <a:r>
              <a:rPr lang="ja-JP" altLang="en-US">
                <a:latin typeface="+mn-ea"/>
                <a:ea typeface="+mn-ea"/>
              </a:rPr>
              <a:t>設定の対象組織</a:t>
            </a:r>
            <a:endParaRPr kumimoji="1" lang="ja-JP" altLang="en-US">
              <a:latin typeface="+mn-ea"/>
              <a:ea typeface="+mn-ea"/>
            </a:endParaRPr>
          </a:p>
        </p:txBody>
      </p:sp>
      <p:sp>
        <p:nvSpPr>
          <p:cNvPr id="71" name="テキスト ボックス 70">
            <a:extLst>
              <a:ext uri="{FF2B5EF4-FFF2-40B4-BE49-F238E27FC236}">
                <a16:creationId xmlns:a16="http://schemas.microsoft.com/office/drawing/2014/main" id="{BEA56EBD-AAFA-F553-A525-64D1AE3DEE47}"/>
              </a:ext>
            </a:extLst>
          </p:cNvPr>
          <p:cNvSpPr txBox="1">
            <a:spLocks noChangeArrowheads="1"/>
          </p:cNvSpPr>
          <p:nvPr/>
        </p:nvSpPr>
        <p:spPr bwMode="auto">
          <a:xfrm>
            <a:off x="159485" y="6998410"/>
            <a:ext cx="1013840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hangingPunct="1">
              <a:defRPr/>
            </a:pPr>
            <a:r>
              <a:rPr lang="en-US" altLang="ja-JP" sz="1000" dirty="0">
                <a:solidFill>
                  <a:srgbClr val="000000"/>
                </a:solidFill>
                <a:latin typeface="+mn-ea"/>
                <a:ea typeface="+mn-ea"/>
                <a:cs typeface="Meiryo UI" pitchFamily="50" charset="-128"/>
              </a:rPr>
              <a:t>[</a:t>
            </a:r>
            <a:r>
              <a:rPr lang="ja-JP" altLang="en-US" sz="1000" dirty="0">
                <a:solidFill>
                  <a:srgbClr val="000000"/>
                </a:solidFill>
                <a:latin typeface="+mn-ea"/>
                <a:ea typeface="+mn-ea"/>
                <a:cs typeface="Meiryo UI" pitchFamily="50" charset="-128"/>
              </a:rPr>
              <a:t>出所</a:t>
            </a:r>
            <a:r>
              <a:rPr lang="en-US" altLang="ja-JP" sz="1000" dirty="0">
                <a:solidFill>
                  <a:srgbClr val="000000"/>
                </a:solidFill>
                <a:latin typeface="+mn-ea"/>
                <a:ea typeface="+mn-ea"/>
                <a:cs typeface="Meiryo UI" pitchFamily="50" charset="-128"/>
              </a:rPr>
              <a:t>]</a:t>
            </a:r>
            <a:r>
              <a:rPr lang="ja-JP" altLang="en-US" sz="1000" dirty="0">
                <a:latin typeface="+mn-ea"/>
                <a:ea typeface="+mn-ea"/>
              </a:rPr>
              <a:t> </a:t>
            </a:r>
            <a:r>
              <a:rPr lang="en-US" altLang="ja-JP" sz="1000" dirty="0">
                <a:latin typeface="+mn-ea"/>
              </a:rPr>
              <a:t>Getting Started Guide for Developing Science-Based Targets </a:t>
            </a:r>
            <a:r>
              <a:rPr lang="en-US" altLang="ja-JP" sz="1000" dirty="0">
                <a:solidFill>
                  <a:srgbClr val="000000"/>
                </a:solidFill>
                <a:latin typeface="+mn-ea"/>
                <a:ea typeface="+mn-ea"/>
              </a:rPr>
              <a:t>Version 1.2 </a:t>
            </a:r>
            <a:r>
              <a:rPr lang="ja-JP" altLang="en-US" sz="1000" dirty="0">
                <a:solidFill>
                  <a:srgbClr val="000000"/>
                </a:solidFill>
                <a:latin typeface="+mn-ea"/>
                <a:ea typeface="+mn-ea"/>
              </a:rPr>
              <a:t>（</a:t>
            </a:r>
            <a:r>
              <a:rPr lang="en-US" altLang="ja-JP" sz="1000" dirty="0">
                <a:solidFill>
                  <a:srgbClr val="000000"/>
                </a:solidFill>
                <a:latin typeface="+mn-ea"/>
                <a:ea typeface="+mn-ea"/>
              </a:rPr>
              <a:t>https://files.sciencebasedtargets.org/production/files/Getting-Started-Guide.pdf</a:t>
            </a:r>
            <a:r>
              <a:rPr lang="ja-JP" altLang="en-US" sz="1000" dirty="0">
                <a:solidFill>
                  <a:srgbClr val="000000"/>
                </a:solidFill>
                <a:latin typeface="+mn-ea"/>
                <a:ea typeface="+mn-ea"/>
              </a:rPr>
              <a:t>）より作成</a:t>
            </a:r>
            <a:endParaRPr lang="en-US" altLang="ja-JP" sz="1000" dirty="0">
              <a:solidFill>
                <a:srgbClr val="000000"/>
              </a:solidFill>
              <a:latin typeface="+mn-ea"/>
              <a:ea typeface="+mn-ea"/>
            </a:endParaRPr>
          </a:p>
          <a:p>
            <a:pPr defTabSz="844083" eaLnBrk="1" hangingPunct="1">
              <a:defRPr/>
            </a:pPr>
            <a:r>
              <a:rPr lang="en-US" altLang="ja-JP" sz="1000" dirty="0">
                <a:solidFill>
                  <a:srgbClr val="000000"/>
                </a:solidFill>
                <a:latin typeface="+mn-ea"/>
                <a:ea typeface="+mn-ea"/>
                <a:cs typeface="Meiryo UI" pitchFamily="50" charset="-128"/>
              </a:rPr>
              <a:t>※</a:t>
            </a:r>
            <a:r>
              <a:rPr lang="ja-JP" altLang="en-US" sz="1000" dirty="0">
                <a:solidFill>
                  <a:srgbClr val="000000"/>
                </a:solidFill>
                <a:latin typeface="+mn-ea"/>
                <a:ea typeface="+mn-ea"/>
                <a:cs typeface="Meiryo UI" pitchFamily="50" charset="-128"/>
              </a:rPr>
              <a:t>上記の埋め込みリンクは、</a:t>
            </a:r>
            <a:r>
              <a:rPr lang="en-US" altLang="ja-JP" sz="1000" dirty="0">
                <a:solidFill>
                  <a:srgbClr val="000000"/>
                </a:solidFill>
                <a:latin typeface="+mn-ea"/>
                <a:ea typeface="+mn-ea"/>
                <a:cs typeface="Meiryo UI" pitchFamily="50" charset="-128"/>
              </a:rPr>
              <a:t>2026</a:t>
            </a:r>
            <a:r>
              <a:rPr lang="ja-JP" altLang="en-US" sz="1000" dirty="0">
                <a:solidFill>
                  <a:srgbClr val="000000"/>
                </a:solidFill>
                <a:latin typeface="+mn-ea"/>
                <a:ea typeface="+mn-ea"/>
                <a:cs typeface="Meiryo UI" pitchFamily="50" charset="-128"/>
              </a:rPr>
              <a:t>年４月</a:t>
            </a:r>
            <a:r>
              <a:rPr lang="en-US" altLang="ja-JP" sz="1000" dirty="0">
                <a:solidFill>
                  <a:srgbClr val="000000"/>
                </a:solidFill>
                <a:latin typeface="+mn-ea"/>
                <a:ea typeface="+mn-ea"/>
                <a:cs typeface="Meiryo UI" pitchFamily="50" charset="-128"/>
              </a:rPr>
              <a:t>27</a:t>
            </a:r>
            <a:r>
              <a:rPr lang="ja-JP" altLang="en-US" sz="1000" dirty="0">
                <a:solidFill>
                  <a:srgbClr val="000000"/>
                </a:solidFill>
                <a:latin typeface="+mn-ea"/>
                <a:ea typeface="+mn-ea"/>
                <a:cs typeface="Meiryo UI" pitchFamily="50" charset="-128"/>
              </a:rPr>
              <a:t>日時点の最新文献、</a:t>
            </a:r>
            <a:r>
              <a:rPr lang="en-US" altLang="ja-JP" sz="1000" dirty="0">
                <a:solidFill>
                  <a:srgbClr val="000000"/>
                </a:solidFill>
                <a:latin typeface="+mn-ea"/>
                <a:ea typeface="+mn-ea"/>
                <a:cs typeface="Meiryo UI" pitchFamily="50" charset="-128"/>
              </a:rPr>
              <a:t>P108</a:t>
            </a:r>
            <a:r>
              <a:rPr lang="ja-JP" altLang="en-US" sz="1000" dirty="0">
                <a:solidFill>
                  <a:srgbClr val="000000"/>
                </a:solidFill>
                <a:latin typeface="+mn-ea"/>
                <a:ea typeface="+mn-ea"/>
                <a:cs typeface="Meiryo UI" pitchFamily="50" charset="-128"/>
              </a:rPr>
              <a:t>を参照</a:t>
            </a:r>
          </a:p>
        </p:txBody>
      </p:sp>
      <p:grpSp>
        <p:nvGrpSpPr>
          <p:cNvPr id="25" name="グループ化 24">
            <a:extLst>
              <a:ext uri="{FF2B5EF4-FFF2-40B4-BE49-F238E27FC236}">
                <a16:creationId xmlns:a16="http://schemas.microsoft.com/office/drawing/2014/main" id="{60891B35-2360-0CD0-E6AE-63AAD986AD4C}"/>
              </a:ext>
            </a:extLst>
          </p:cNvPr>
          <p:cNvGrpSpPr/>
          <p:nvPr/>
        </p:nvGrpSpPr>
        <p:grpSpPr>
          <a:xfrm>
            <a:off x="159485" y="1122538"/>
            <a:ext cx="10372833" cy="5906513"/>
            <a:chOff x="159485" y="1122537"/>
            <a:chExt cx="10372833" cy="5906513"/>
          </a:xfrm>
        </p:grpSpPr>
        <p:sp>
          <p:nvSpPr>
            <p:cNvPr id="7" name="テキスト ボックス 6">
              <a:extLst>
                <a:ext uri="{FF2B5EF4-FFF2-40B4-BE49-F238E27FC236}">
                  <a16:creationId xmlns:a16="http://schemas.microsoft.com/office/drawing/2014/main" id="{1F061FBD-73CD-7A07-F273-B7C36CA4038B}"/>
                </a:ext>
              </a:extLst>
            </p:cNvPr>
            <p:cNvSpPr txBox="1"/>
            <p:nvPr/>
          </p:nvSpPr>
          <p:spPr>
            <a:xfrm>
              <a:off x="4059259" y="1122537"/>
              <a:ext cx="2578158" cy="374571"/>
            </a:xfrm>
            <a:prstGeom prst="roundRect">
              <a:avLst/>
            </a:prstGeom>
            <a:solidFill>
              <a:schemeClr val="accent6"/>
            </a:solidFill>
            <a:ln>
              <a:noFill/>
            </a:ln>
          </p:spPr>
          <p:style>
            <a:lnRef idx="1">
              <a:schemeClr val="accent6"/>
            </a:lnRef>
            <a:fillRef idx="3">
              <a:schemeClr val="accent6"/>
            </a:fillRef>
            <a:effectRef idx="2">
              <a:schemeClr val="accent6"/>
            </a:effectRef>
            <a:fontRef idx="minor">
              <a:schemeClr val="lt1"/>
            </a:fontRef>
          </p:style>
          <p:txBody>
            <a:bodyPr vert="horz" wrap="square" rtlCol="0" anchor="ctr">
              <a:spAutoFit/>
            </a:bodyPr>
            <a:lstStyle/>
            <a:p>
              <a:pPr algn="ctr"/>
              <a:r>
                <a:rPr kumimoji="1" lang="ja-JP" altLang="en-US" sz="1600" b="1">
                  <a:solidFill>
                    <a:schemeClr val="bg1"/>
                  </a:solidFill>
                  <a:latin typeface="+mn-ea"/>
                </a:rPr>
                <a:t>あなたの組織の種類は？</a:t>
              </a:r>
            </a:p>
          </p:txBody>
        </p:sp>
        <p:sp>
          <p:nvSpPr>
            <p:cNvPr id="8" name="テキスト ボックス 7">
              <a:extLst>
                <a:ext uri="{FF2B5EF4-FFF2-40B4-BE49-F238E27FC236}">
                  <a16:creationId xmlns:a16="http://schemas.microsoft.com/office/drawing/2014/main" id="{EC13C3A3-CDE9-DE62-2EBF-40EC1A9C9BBA}"/>
                </a:ext>
              </a:extLst>
            </p:cNvPr>
            <p:cNvSpPr txBox="1"/>
            <p:nvPr/>
          </p:nvSpPr>
          <p:spPr>
            <a:xfrm>
              <a:off x="4059259" y="2277350"/>
              <a:ext cx="2578158" cy="646986"/>
            </a:xfrm>
            <a:prstGeom prst="roundRect">
              <a:avLst/>
            </a:prstGeom>
            <a:solidFill>
              <a:schemeClr val="accent5"/>
            </a:solidFill>
            <a:ln>
              <a:noFill/>
            </a:ln>
          </p:spPr>
          <p:style>
            <a:lnRef idx="1">
              <a:schemeClr val="accent5"/>
            </a:lnRef>
            <a:fillRef idx="3">
              <a:schemeClr val="accent5"/>
            </a:fillRef>
            <a:effectRef idx="2">
              <a:schemeClr val="accent5"/>
            </a:effectRef>
            <a:fontRef idx="minor">
              <a:schemeClr val="lt1"/>
            </a:fontRef>
          </p:style>
          <p:txBody>
            <a:bodyPr vert="horz" wrap="square" rtlCol="0" anchor="ctr">
              <a:spAutoFit/>
            </a:bodyPr>
            <a:lstStyle/>
            <a:p>
              <a:pPr algn="ctr"/>
              <a:r>
                <a:rPr lang="ja-JP" altLang="en-US" sz="1600" b="1">
                  <a:solidFill>
                    <a:schemeClr val="bg1"/>
                  </a:solidFill>
                  <a:latin typeface="+mn-ea"/>
                </a:rPr>
                <a:t>あなたの会社は親会社ですか、子会社ですか？</a:t>
              </a:r>
              <a:endParaRPr kumimoji="1" lang="ja-JP" altLang="en-US" sz="1600" b="1">
                <a:solidFill>
                  <a:schemeClr val="bg1"/>
                </a:solidFill>
                <a:latin typeface="+mn-ea"/>
              </a:endParaRPr>
            </a:p>
          </p:txBody>
        </p:sp>
        <p:sp>
          <p:nvSpPr>
            <p:cNvPr id="9" name="テキスト ボックス 8">
              <a:extLst>
                <a:ext uri="{FF2B5EF4-FFF2-40B4-BE49-F238E27FC236}">
                  <a16:creationId xmlns:a16="http://schemas.microsoft.com/office/drawing/2014/main" id="{031B316D-8D67-B36D-9C8D-1A53DD6C0EFA}"/>
                </a:ext>
              </a:extLst>
            </p:cNvPr>
            <p:cNvSpPr txBox="1"/>
            <p:nvPr/>
          </p:nvSpPr>
          <p:spPr>
            <a:xfrm>
              <a:off x="4059259" y="3709162"/>
              <a:ext cx="2578158" cy="374571"/>
            </a:xfrm>
            <a:prstGeom prst="roundRect">
              <a:avLst/>
            </a:prstGeom>
            <a:solidFill>
              <a:srgbClr val="993366"/>
            </a:solidFill>
            <a:ln>
              <a:noFill/>
            </a:ln>
          </p:spPr>
          <p:txBody>
            <a:bodyPr vert="horz" wrap="square" rtlCol="0" anchor="ctr">
              <a:spAutoFit/>
            </a:bodyPr>
            <a:lstStyle/>
            <a:p>
              <a:pPr algn="ctr"/>
              <a:r>
                <a:rPr kumimoji="1" lang="ja-JP" altLang="en-US" sz="1600" b="1">
                  <a:solidFill>
                    <a:schemeClr val="bg1"/>
                  </a:solidFill>
                  <a:latin typeface="+mn-ea"/>
                </a:rPr>
                <a:t>石油・ガスセクター</a:t>
              </a:r>
              <a:r>
                <a:rPr lang="ja-JP" altLang="en-US" sz="1600" b="1">
                  <a:solidFill>
                    <a:schemeClr val="bg1"/>
                  </a:solidFill>
                  <a:latin typeface="+mn-ea"/>
                </a:rPr>
                <a:t>ですか？</a:t>
              </a:r>
              <a:endParaRPr kumimoji="1" lang="ja-JP" altLang="en-US" sz="1600" b="1">
                <a:solidFill>
                  <a:schemeClr val="bg1"/>
                </a:solidFill>
                <a:latin typeface="+mn-ea"/>
              </a:endParaRPr>
            </a:p>
          </p:txBody>
        </p:sp>
        <p:sp>
          <p:nvSpPr>
            <p:cNvPr id="10" name="テキスト ボックス 9">
              <a:extLst>
                <a:ext uri="{FF2B5EF4-FFF2-40B4-BE49-F238E27FC236}">
                  <a16:creationId xmlns:a16="http://schemas.microsoft.com/office/drawing/2014/main" id="{FCF12BC1-AD0A-8F55-5519-4122ECA5CEAB}"/>
                </a:ext>
              </a:extLst>
            </p:cNvPr>
            <p:cNvSpPr txBox="1"/>
            <p:nvPr/>
          </p:nvSpPr>
          <p:spPr>
            <a:xfrm>
              <a:off x="4059259" y="5140974"/>
              <a:ext cx="2578158" cy="374571"/>
            </a:xfrm>
            <a:prstGeom prst="roundRect">
              <a:avLst/>
            </a:prstGeom>
            <a:solidFill>
              <a:srgbClr val="993366"/>
            </a:solidFill>
            <a:ln>
              <a:noFill/>
            </a:ln>
          </p:spPr>
          <p:txBody>
            <a:bodyPr vert="horz" wrap="square" rtlCol="0" anchor="ctr">
              <a:spAutoFit/>
            </a:bodyPr>
            <a:lstStyle/>
            <a:p>
              <a:pPr algn="ctr"/>
              <a:r>
                <a:rPr lang="ja-JP" altLang="en-US" sz="1600" b="1">
                  <a:solidFill>
                    <a:schemeClr val="bg1"/>
                  </a:solidFill>
                  <a:latin typeface="+mn-ea"/>
                </a:rPr>
                <a:t>金融機関ですか？</a:t>
              </a:r>
              <a:endParaRPr kumimoji="1" lang="ja-JP" altLang="en-US" sz="1600" b="1">
                <a:solidFill>
                  <a:schemeClr val="bg1"/>
                </a:solidFill>
                <a:latin typeface="+mn-ea"/>
              </a:endParaRPr>
            </a:p>
          </p:txBody>
        </p:sp>
        <p:sp>
          <p:nvSpPr>
            <p:cNvPr id="11" name="テキスト ボックス 10">
              <a:extLst>
                <a:ext uri="{FF2B5EF4-FFF2-40B4-BE49-F238E27FC236}">
                  <a16:creationId xmlns:a16="http://schemas.microsoft.com/office/drawing/2014/main" id="{3876FFBF-5CC2-A9BF-B832-A4CDA436BA0A}"/>
                </a:ext>
              </a:extLst>
            </p:cNvPr>
            <p:cNvSpPr txBox="1"/>
            <p:nvPr/>
          </p:nvSpPr>
          <p:spPr>
            <a:xfrm>
              <a:off x="4059259" y="6295787"/>
              <a:ext cx="2578158" cy="646986"/>
            </a:xfrm>
            <a:prstGeom prst="roundRect">
              <a:avLst/>
            </a:prstGeom>
            <a:solidFill>
              <a:srgbClr val="7030A0"/>
            </a:solidFill>
            <a:ln>
              <a:noFill/>
            </a:ln>
          </p:spPr>
          <p:txBody>
            <a:bodyPr vert="horz" wrap="square" rtlCol="0" anchor="ctr">
              <a:spAutoFit/>
            </a:bodyPr>
            <a:lstStyle/>
            <a:p>
              <a:pPr algn="ctr"/>
              <a:r>
                <a:rPr lang="ja-JP" altLang="en-US" sz="1600" b="1">
                  <a:solidFill>
                    <a:schemeClr val="bg1"/>
                  </a:solidFill>
                  <a:latin typeface="+mn-ea"/>
                </a:rPr>
                <a:t>あなたの組織は中小企業（</a:t>
              </a:r>
              <a:r>
                <a:rPr lang="en-US" altLang="ja-JP" sz="1600" b="1">
                  <a:solidFill>
                    <a:schemeClr val="bg1"/>
                  </a:solidFill>
                  <a:latin typeface="+mn-ea"/>
                </a:rPr>
                <a:t>SME</a:t>
              </a:r>
              <a:r>
                <a:rPr lang="ja-JP" altLang="en-US" sz="1600" b="1">
                  <a:solidFill>
                    <a:schemeClr val="bg1"/>
                  </a:solidFill>
                  <a:latin typeface="+mn-ea"/>
                </a:rPr>
                <a:t>）ですか</a:t>
              </a:r>
              <a:r>
                <a:rPr kumimoji="1" lang="ja-JP" altLang="en-US" sz="1600" b="1">
                  <a:solidFill>
                    <a:schemeClr val="bg1"/>
                  </a:solidFill>
                  <a:latin typeface="+mn-ea"/>
                </a:rPr>
                <a:t>？</a:t>
              </a:r>
            </a:p>
          </p:txBody>
        </p:sp>
        <p:sp>
          <p:nvSpPr>
            <p:cNvPr id="13" name="テキスト ボックス 12">
              <a:extLst>
                <a:ext uri="{FF2B5EF4-FFF2-40B4-BE49-F238E27FC236}">
                  <a16:creationId xmlns:a16="http://schemas.microsoft.com/office/drawing/2014/main" id="{AAE251E7-DD65-848D-67D9-EC7F89D70EB7}"/>
                </a:ext>
              </a:extLst>
            </p:cNvPr>
            <p:cNvSpPr txBox="1"/>
            <p:nvPr/>
          </p:nvSpPr>
          <p:spPr>
            <a:xfrm>
              <a:off x="159485" y="1543509"/>
              <a:ext cx="2978898" cy="1502509"/>
            </a:xfrm>
            <a:prstGeom prst="roundRect">
              <a:avLst>
                <a:gd name="adj" fmla="val 7265"/>
              </a:avLst>
            </a:prstGeom>
            <a:solidFill>
              <a:schemeClr val="bg1">
                <a:lumMod val="85000"/>
              </a:schemeClr>
            </a:solidFill>
            <a:ln>
              <a:solidFill>
                <a:schemeClr val="tx1"/>
              </a:solidFill>
            </a:ln>
          </p:spPr>
          <p:txBody>
            <a:bodyPr wrap="square" rtlCol="0" anchor="ctr">
              <a:spAutoFit/>
            </a:bodyPr>
            <a:lstStyle/>
            <a:p>
              <a:r>
                <a:rPr lang="ja-JP" altLang="en-US" sz="1100">
                  <a:latin typeface="+mn-ea"/>
                </a:rPr>
                <a:t>現在</a:t>
              </a:r>
              <a:r>
                <a:rPr lang="en-US" altLang="ja-JP" sz="1100">
                  <a:latin typeface="+mn-ea"/>
                </a:rPr>
                <a:t>SBTi</a:t>
              </a:r>
              <a:r>
                <a:rPr lang="ja-JP" altLang="en-US" sz="1100">
                  <a:latin typeface="+mn-ea"/>
                </a:rPr>
                <a:t>では、市区町村、地方自治体、公的機関、非営利団体の目標評価は実施していません。市区町村及び地方自治体は、</a:t>
              </a:r>
              <a:r>
                <a:rPr lang="ja-JP" altLang="en-US" sz="1100">
                  <a:latin typeface="+mn-ea"/>
                  <a:hlinkClick r:id="rId3"/>
                </a:rPr>
                <a:t>科学的根拠に基づく目標設定ネットワーク</a:t>
              </a:r>
              <a:r>
                <a:rPr lang="en-US" altLang="ja-JP" sz="1100">
                  <a:latin typeface="+mn-ea"/>
                  <a:hlinkClick r:id="rId3"/>
                </a:rPr>
                <a:t>(SBTN)</a:t>
              </a:r>
              <a:r>
                <a:rPr lang="ja-JP" altLang="en-US" sz="1100">
                  <a:latin typeface="+mn-ea"/>
                </a:rPr>
                <a:t>のガイダンスに従って気候目標を設定することができます。その他のステークホルダーは、</a:t>
              </a:r>
              <a:r>
                <a:rPr lang="en-US" altLang="ja-JP" sz="1100">
                  <a:latin typeface="+mn-ea"/>
                  <a:hlinkClick r:id="rId4"/>
                </a:rPr>
                <a:t>SBTi</a:t>
              </a:r>
              <a:r>
                <a:rPr lang="ja-JP" altLang="en-US" sz="1100">
                  <a:latin typeface="+mn-ea"/>
                  <a:hlinkClick r:id="rId4"/>
                </a:rPr>
                <a:t>企業ネットゼロ基準</a:t>
              </a:r>
              <a:r>
                <a:rPr lang="ja-JP" altLang="en-US" sz="1100">
                  <a:latin typeface="+mn-ea"/>
                </a:rPr>
                <a:t>の文書に詳しく記載する科学に基づく気候目標の設定手法を利用するよう推奨します。</a:t>
              </a:r>
              <a:endParaRPr kumimoji="1" lang="ja-JP" altLang="en-US" sz="1100">
                <a:latin typeface="+mn-ea"/>
              </a:endParaRPr>
            </a:p>
          </p:txBody>
        </p:sp>
        <p:sp>
          <p:nvSpPr>
            <p:cNvPr id="14" name="テキスト ボックス 13">
              <a:extLst>
                <a:ext uri="{FF2B5EF4-FFF2-40B4-BE49-F238E27FC236}">
                  <a16:creationId xmlns:a16="http://schemas.microsoft.com/office/drawing/2014/main" id="{3850C2F0-763A-EAD0-FE68-88C12902EF6A}"/>
                </a:ext>
              </a:extLst>
            </p:cNvPr>
            <p:cNvSpPr txBox="1"/>
            <p:nvPr/>
          </p:nvSpPr>
          <p:spPr>
            <a:xfrm>
              <a:off x="7553420" y="1841845"/>
              <a:ext cx="2978898" cy="1516499"/>
            </a:xfrm>
            <a:prstGeom prst="roundRect">
              <a:avLst>
                <a:gd name="adj" fmla="val 7988"/>
              </a:avLst>
            </a:prstGeom>
            <a:solidFill>
              <a:schemeClr val="bg1">
                <a:lumMod val="85000"/>
              </a:schemeClr>
            </a:solidFill>
            <a:ln>
              <a:solidFill>
                <a:schemeClr val="tx1"/>
              </a:solidFill>
            </a:ln>
          </p:spPr>
          <p:txBody>
            <a:bodyPr wrap="square" rtlCol="0" anchor="ctr">
              <a:spAutoFit/>
            </a:bodyPr>
            <a:lstStyle/>
            <a:p>
              <a:r>
                <a:rPr lang="ja-JP" altLang="en-US" sz="1100">
                  <a:latin typeface="+mn-ea"/>
                </a:rPr>
                <a:t>子会社として</a:t>
              </a:r>
              <a:r>
                <a:rPr lang="en-US" altLang="ja-JP" sz="1100">
                  <a:latin typeface="+mn-ea"/>
                </a:rPr>
                <a:t>SBT</a:t>
              </a:r>
              <a:r>
                <a:rPr lang="ja-JP" altLang="en-US" sz="1100">
                  <a:latin typeface="+mn-ea"/>
                </a:rPr>
                <a:t>を設定することもできますが、目標はできれば親会社レベルまたは企業グループレベルで提出されるのが望ましいです。親会社はバウンダリ基準に従い、提出する目標に全子会社の排出量を含めなければなりません。バウンダリ基準については、</a:t>
              </a:r>
              <a:r>
                <a:rPr lang="en-US" altLang="zh-TW" sz="1100">
                  <a:latin typeface="+mn-ea"/>
                  <a:hlinkClick r:id="rId5"/>
                </a:rPr>
                <a:t>SBTi</a:t>
              </a:r>
              <a:r>
                <a:rPr lang="zh-TW" altLang="en-US" sz="1100">
                  <a:latin typeface="+mn-ea"/>
                  <a:hlinkClick r:id="rId5"/>
                </a:rPr>
                <a:t>企業短期要件</a:t>
              </a:r>
              <a:r>
                <a:rPr lang="ja-JP" altLang="en-US" sz="1100">
                  <a:latin typeface="+mn-ea"/>
                </a:rPr>
                <a:t>と</a:t>
              </a:r>
              <a:r>
                <a:rPr lang="en-US" altLang="ja-JP" sz="1100">
                  <a:latin typeface="+mn-ea"/>
                  <a:hlinkClick r:id="rId4"/>
                </a:rPr>
                <a:t>SBTi</a:t>
              </a:r>
              <a:r>
                <a:rPr lang="ja-JP" altLang="en-US" sz="1100">
                  <a:latin typeface="+mn-ea"/>
                  <a:hlinkClick r:id="rId4"/>
                </a:rPr>
                <a:t>企業ネットゼロ基準</a:t>
              </a:r>
              <a:r>
                <a:rPr lang="ja-JP" altLang="en-US" sz="1100">
                  <a:latin typeface="+mn-ea"/>
                </a:rPr>
                <a:t>に詳しく記載してあります。詳しくは、</a:t>
              </a:r>
              <a:r>
                <a:rPr lang="en-US" altLang="ja-JP" sz="1100">
                  <a:latin typeface="+mn-ea"/>
                </a:rPr>
                <a:t>SBTi</a:t>
              </a:r>
              <a:r>
                <a:rPr lang="ja-JP" altLang="en-US" sz="1100">
                  <a:latin typeface="+mn-ea"/>
                </a:rPr>
                <a:t>目標検証の手続きをご覧ください。</a:t>
              </a:r>
              <a:endParaRPr kumimoji="1" lang="ja-JP" altLang="en-US" sz="1100">
                <a:latin typeface="+mn-ea"/>
              </a:endParaRPr>
            </a:p>
          </p:txBody>
        </p:sp>
        <p:sp>
          <p:nvSpPr>
            <p:cNvPr id="15" name="テキスト ボックス 14">
              <a:extLst>
                <a:ext uri="{FF2B5EF4-FFF2-40B4-BE49-F238E27FC236}">
                  <a16:creationId xmlns:a16="http://schemas.microsoft.com/office/drawing/2014/main" id="{FC5CEED8-29A6-B13D-92A1-1F6D76EE22D3}"/>
                </a:ext>
              </a:extLst>
            </p:cNvPr>
            <p:cNvSpPr txBox="1"/>
            <p:nvPr/>
          </p:nvSpPr>
          <p:spPr>
            <a:xfrm>
              <a:off x="162736" y="3427577"/>
              <a:ext cx="2978898" cy="828973"/>
            </a:xfrm>
            <a:prstGeom prst="roundRect">
              <a:avLst>
                <a:gd name="adj" fmla="val 12588"/>
              </a:avLst>
            </a:prstGeom>
            <a:solidFill>
              <a:schemeClr val="bg1">
                <a:lumMod val="85000"/>
              </a:schemeClr>
            </a:solidFill>
            <a:ln>
              <a:solidFill>
                <a:schemeClr val="tx1"/>
              </a:solidFill>
            </a:ln>
          </p:spPr>
          <p:txBody>
            <a:bodyPr wrap="square" rtlCol="0" anchor="ctr">
              <a:spAutoFit/>
            </a:bodyPr>
            <a:lstStyle/>
            <a:p>
              <a:r>
                <a:rPr lang="ja-JP" altLang="en-US" sz="1100">
                  <a:latin typeface="+mn-ea"/>
                </a:rPr>
                <a:t>石油・ガスセクターの企業は、化石燃料関連企業に関する暫定方針を参照しなければなりません。</a:t>
              </a:r>
              <a:r>
                <a:rPr lang="en-US" altLang="ja-JP" sz="1100">
                  <a:latin typeface="+mn-ea"/>
                  <a:hlinkClick r:id="rId6"/>
                </a:rPr>
                <a:t>SBTi</a:t>
              </a:r>
              <a:r>
                <a:rPr lang="ja-JP" altLang="en-US" sz="1100">
                  <a:latin typeface="+mn-ea"/>
                  <a:hlinkClick r:id="rId6"/>
                </a:rPr>
                <a:t>石油・ガスセクター向けウェブページ</a:t>
              </a:r>
              <a:r>
                <a:rPr lang="ja-JP" altLang="en-US" sz="1100">
                  <a:latin typeface="+mn-ea"/>
                </a:rPr>
                <a:t>で最新情報をご確認ください。</a:t>
              </a:r>
              <a:endParaRPr kumimoji="1" lang="ja-JP" altLang="en-US" sz="1100">
                <a:latin typeface="+mn-ea"/>
              </a:endParaRPr>
            </a:p>
          </p:txBody>
        </p:sp>
        <p:sp>
          <p:nvSpPr>
            <p:cNvPr id="16" name="テキスト ボックス 15">
              <a:extLst>
                <a:ext uri="{FF2B5EF4-FFF2-40B4-BE49-F238E27FC236}">
                  <a16:creationId xmlns:a16="http://schemas.microsoft.com/office/drawing/2014/main" id="{7F72BB67-7DA5-1AA2-FCFC-9D2DD405F3A9}"/>
                </a:ext>
              </a:extLst>
            </p:cNvPr>
            <p:cNvSpPr txBox="1"/>
            <p:nvPr/>
          </p:nvSpPr>
          <p:spPr>
            <a:xfrm>
              <a:off x="7553420" y="5450812"/>
              <a:ext cx="2978897" cy="1038582"/>
            </a:xfrm>
            <a:prstGeom prst="roundRect">
              <a:avLst>
                <a:gd name="adj" fmla="val 12209"/>
              </a:avLst>
            </a:prstGeom>
            <a:solidFill>
              <a:schemeClr val="bg1">
                <a:lumMod val="85000"/>
              </a:schemeClr>
            </a:solidFill>
            <a:ln>
              <a:solidFill>
                <a:schemeClr val="tx1"/>
              </a:solidFill>
            </a:ln>
          </p:spPr>
          <p:txBody>
            <a:bodyPr wrap="square" rtlCol="0" anchor="ctr">
              <a:spAutoFit/>
            </a:bodyPr>
            <a:lstStyle/>
            <a:p>
              <a:r>
                <a:rPr lang="ja-JP" altLang="en-US" sz="1100">
                  <a:latin typeface="+mn-ea"/>
                </a:rPr>
                <a:t>さらに詳しくは、</a:t>
              </a:r>
              <a:r>
                <a:rPr lang="ja-JP" altLang="en-US" sz="1100">
                  <a:latin typeface="+mn-ea"/>
                  <a:hlinkClick r:id="rId7"/>
                </a:rPr>
                <a:t>中小企業</a:t>
              </a:r>
              <a:r>
                <a:rPr lang="en-US" altLang="ja-JP" sz="1100">
                  <a:latin typeface="+mn-ea"/>
                  <a:hlinkClick r:id="rId7"/>
                </a:rPr>
                <a:t>(SME)</a:t>
              </a:r>
              <a:r>
                <a:rPr lang="ja-JP" altLang="en-US" sz="1100">
                  <a:latin typeface="+mn-ea"/>
                  <a:hlinkClick r:id="rId7"/>
                </a:rPr>
                <a:t>向け</a:t>
              </a:r>
              <a:r>
                <a:rPr lang="en-US" altLang="ja-JP" sz="1100">
                  <a:latin typeface="+mn-ea"/>
                  <a:hlinkClick r:id="rId7"/>
                </a:rPr>
                <a:t>FAQ</a:t>
              </a:r>
              <a:r>
                <a:rPr lang="ja-JP" altLang="en-US" sz="1100">
                  <a:latin typeface="+mn-ea"/>
                </a:rPr>
                <a:t>をご覧ください。中小企業は、</a:t>
              </a:r>
              <a:r>
                <a:rPr lang="ja-JP" altLang="en-US" sz="1100">
                  <a:latin typeface="+mn-ea"/>
                  <a:hlinkClick r:id="rId8"/>
                </a:rPr>
                <a:t>中小企業</a:t>
              </a:r>
              <a:r>
                <a:rPr lang="en-US" altLang="ja-JP" sz="1100">
                  <a:latin typeface="+mn-ea"/>
                  <a:hlinkClick r:id="rId8"/>
                </a:rPr>
                <a:t>(SME)</a:t>
              </a:r>
              <a:r>
                <a:rPr lang="ja-JP" altLang="en-US" sz="1100">
                  <a:latin typeface="+mn-ea"/>
                  <a:hlinkClick r:id="rId8"/>
                </a:rPr>
                <a:t>向け簡素化目標審査ルート</a:t>
              </a:r>
              <a:r>
                <a:rPr lang="ja-JP" altLang="en-US" sz="1100">
                  <a:latin typeface="+mn-ea"/>
                </a:rPr>
                <a:t>を利用して、簡素化したルートで短期目標とネットゼロ目標を提出することも可能です。</a:t>
              </a:r>
              <a:endParaRPr kumimoji="1" lang="ja-JP" altLang="en-US" sz="1100">
                <a:latin typeface="+mn-ea"/>
              </a:endParaRPr>
            </a:p>
          </p:txBody>
        </p:sp>
        <p:sp>
          <p:nvSpPr>
            <p:cNvPr id="17" name="テキスト ボックス 16">
              <a:extLst>
                <a:ext uri="{FF2B5EF4-FFF2-40B4-BE49-F238E27FC236}">
                  <a16:creationId xmlns:a16="http://schemas.microsoft.com/office/drawing/2014/main" id="{26142674-B328-D90D-9D85-657B725DA4F8}"/>
                </a:ext>
              </a:extLst>
            </p:cNvPr>
            <p:cNvSpPr txBox="1"/>
            <p:nvPr/>
          </p:nvSpPr>
          <p:spPr>
            <a:xfrm>
              <a:off x="7553420" y="3904065"/>
              <a:ext cx="2978898" cy="1002268"/>
            </a:xfrm>
            <a:prstGeom prst="roundRect">
              <a:avLst>
                <a:gd name="adj" fmla="val 12209"/>
              </a:avLst>
            </a:prstGeom>
            <a:solidFill>
              <a:schemeClr val="bg1">
                <a:lumMod val="85000"/>
              </a:schemeClr>
            </a:solidFill>
            <a:ln>
              <a:solidFill>
                <a:schemeClr val="tx1"/>
              </a:solidFill>
            </a:ln>
          </p:spPr>
          <p:txBody>
            <a:bodyPr wrap="square" rtlCol="0" anchor="ctr">
              <a:spAutoFit/>
            </a:bodyPr>
            <a:lstStyle/>
            <a:p>
              <a:r>
                <a:rPr lang="ja-JP" altLang="en-US" sz="1100"/>
                <a:t>金融機関は、</a:t>
              </a:r>
              <a:r>
                <a:rPr lang="en-US" altLang="zh-TW" sz="1100">
                  <a:hlinkClick r:id="rId9"/>
                </a:rPr>
                <a:t>SBTi</a:t>
              </a:r>
              <a:r>
                <a:rPr lang="zh-TW" altLang="en-US" sz="1100">
                  <a:hlinkClick r:id="rId9"/>
                </a:rPr>
                <a:t>金融機関短期要件</a:t>
              </a:r>
              <a:r>
                <a:rPr lang="ja-JP" altLang="en-US" sz="1100"/>
                <a:t>を用いて短期目標を設定することができます。あるいは、</a:t>
              </a:r>
              <a:r>
                <a:rPr lang="ja-JP" altLang="en-US" sz="1100">
                  <a:hlinkClick r:id="rId10"/>
                </a:rPr>
                <a:t>金融機関ネットゼロ基準</a:t>
              </a:r>
              <a:r>
                <a:rPr lang="ja-JP" altLang="en-US" sz="1100"/>
                <a:t>と</a:t>
              </a:r>
              <a:r>
                <a:rPr lang="en-US" altLang="ja-JP" sz="1100">
                  <a:hlinkClick r:id="rId4"/>
                </a:rPr>
                <a:t>SBTi</a:t>
              </a:r>
              <a:r>
                <a:rPr lang="ja-JP" altLang="en-US" sz="1100">
                  <a:hlinkClick r:id="rId4"/>
                </a:rPr>
                <a:t>企業ネットゼロ基準</a:t>
              </a:r>
              <a:r>
                <a:rPr lang="ja-JP" altLang="en-US" sz="1100"/>
                <a:t>を併用することで、短期目標及びネットゼロ目標を設定することが可能です。</a:t>
              </a:r>
              <a:endParaRPr lang="en-US" altLang="ja-JP" sz="1100"/>
            </a:p>
          </p:txBody>
        </p:sp>
        <p:sp>
          <p:nvSpPr>
            <p:cNvPr id="18" name="テキスト ボックス 17">
              <a:extLst>
                <a:ext uri="{FF2B5EF4-FFF2-40B4-BE49-F238E27FC236}">
                  <a16:creationId xmlns:a16="http://schemas.microsoft.com/office/drawing/2014/main" id="{4738F62D-F09E-BAA0-E1FA-465C66967E27}"/>
                </a:ext>
              </a:extLst>
            </p:cNvPr>
            <p:cNvSpPr txBox="1"/>
            <p:nvPr/>
          </p:nvSpPr>
          <p:spPr>
            <a:xfrm>
              <a:off x="162735" y="4519212"/>
              <a:ext cx="2978897" cy="2509838"/>
            </a:xfrm>
            <a:prstGeom prst="roundRect">
              <a:avLst>
                <a:gd name="adj" fmla="val 4345"/>
              </a:avLst>
            </a:prstGeom>
            <a:solidFill>
              <a:schemeClr val="bg1">
                <a:lumMod val="85000"/>
              </a:schemeClr>
            </a:solidFill>
            <a:ln>
              <a:solidFill>
                <a:schemeClr val="tx1"/>
              </a:solidFill>
            </a:ln>
          </p:spPr>
          <p:txBody>
            <a:bodyPr wrap="square" rtlCol="0" anchor="ctr">
              <a:spAutoFit/>
            </a:bodyPr>
            <a:lstStyle/>
            <a:p>
              <a:r>
                <a:rPr lang="ja-JP" altLang="en-US" sz="1100">
                  <a:latin typeface="+mn-ea"/>
                </a:rPr>
                <a:t>企業全体規模の</a:t>
              </a:r>
              <a:r>
                <a:rPr lang="en-US" altLang="ja-JP" sz="1100">
                  <a:latin typeface="+mn-ea"/>
                </a:rPr>
                <a:t>Scope1</a:t>
              </a:r>
              <a:r>
                <a:rPr lang="ja-JP" altLang="en-US" sz="1100">
                  <a:latin typeface="+mn-ea"/>
                </a:rPr>
                <a:t>及び</a:t>
              </a:r>
              <a:r>
                <a:rPr lang="en-US" altLang="ja-JP" sz="1100">
                  <a:latin typeface="+mn-ea"/>
                </a:rPr>
                <a:t>Scope2</a:t>
              </a:r>
              <a:r>
                <a:rPr lang="ja-JP" altLang="en-US" sz="1100">
                  <a:latin typeface="+mn-ea"/>
                </a:rPr>
                <a:t>の温室効果ガス排出量のインベントリは、</a:t>
              </a:r>
              <a:r>
                <a:rPr lang="en-US" altLang="ja-JP" sz="1100">
                  <a:latin typeface="+mn-ea"/>
                  <a:hlinkClick r:id="rId11"/>
                </a:rPr>
                <a:t>GHG</a:t>
              </a:r>
              <a:r>
                <a:rPr lang="ja-JP" altLang="en-US" sz="1100">
                  <a:latin typeface="+mn-ea"/>
                  <a:hlinkClick r:id="rId11"/>
                </a:rPr>
                <a:t>プロトコル企業基準</a:t>
              </a:r>
              <a:r>
                <a:rPr lang="ja-JP" altLang="en-US" sz="1100">
                  <a:latin typeface="+mn-ea"/>
                </a:rPr>
                <a:t>と</a:t>
              </a:r>
              <a:r>
                <a:rPr lang="en-US" altLang="ja-JP" sz="1100">
                  <a:latin typeface="+mn-ea"/>
                  <a:hlinkClick r:id="rId12"/>
                </a:rPr>
                <a:t>GHG</a:t>
              </a:r>
              <a:r>
                <a:rPr lang="ja-JP" altLang="en-US" sz="1100">
                  <a:latin typeface="+mn-ea"/>
                  <a:hlinkClick r:id="rId12"/>
                </a:rPr>
                <a:t>プロトコル</a:t>
              </a:r>
              <a:r>
                <a:rPr lang="en-US" altLang="ja-JP" sz="1100">
                  <a:latin typeface="+mn-ea"/>
                  <a:hlinkClick r:id="rId12"/>
                </a:rPr>
                <a:t>Scope2</a:t>
              </a:r>
              <a:r>
                <a:rPr lang="ja-JP" altLang="en-US" sz="1100">
                  <a:latin typeface="+mn-ea"/>
                  <a:hlinkClick r:id="rId12"/>
                </a:rPr>
                <a:t>ガイダンス</a:t>
              </a:r>
              <a:r>
                <a:rPr lang="ja-JP" altLang="en-US" sz="1100">
                  <a:latin typeface="+mn-ea"/>
                </a:rPr>
                <a:t>の定義に従って完了しなければなりません。また、企業は、</a:t>
              </a:r>
              <a:r>
                <a:rPr lang="en-US" altLang="ja-JP" sz="1100">
                  <a:latin typeface="+mn-ea"/>
                  <a:hlinkClick r:id="rId13"/>
                </a:rPr>
                <a:t>GHG</a:t>
              </a:r>
              <a:r>
                <a:rPr lang="ja-JP" altLang="en-US" sz="1100">
                  <a:latin typeface="+mn-ea"/>
                  <a:hlinkClick r:id="rId13"/>
                </a:rPr>
                <a:t>プロトコル企業バリューチェーン（</a:t>
              </a:r>
              <a:r>
                <a:rPr lang="en-US" altLang="ja-JP" sz="1100">
                  <a:latin typeface="+mn-ea"/>
                  <a:hlinkClick r:id="rId13"/>
                </a:rPr>
                <a:t>Scope3</a:t>
              </a:r>
              <a:r>
                <a:rPr lang="ja-JP" altLang="en-US" sz="1100">
                  <a:latin typeface="+mn-ea"/>
                  <a:hlinkClick r:id="rId13"/>
                </a:rPr>
                <a:t>）算定・報告基準</a:t>
              </a:r>
              <a:r>
                <a:rPr lang="ja-JP" altLang="en-US" sz="1100">
                  <a:latin typeface="+mn-ea"/>
                </a:rPr>
                <a:t>に従い、各カテゴリの最小限バウンダリを考慮して、該当する全カテゴリの</a:t>
              </a:r>
              <a:r>
                <a:rPr lang="en-US" altLang="ja-JP" sz="1100">
                  <a:latin typeface="+mn-ea"/>
                </a:rPr>
                <a:t>Scope3</a:t>
              </a:r>
              <a:r>
                <a:rPr lang="ja-JP" altLang="en-US" sz="1100">
                  <a:latin typeface="+mn-ea"/>
                </a:rPr>
                <a:t>排出量インベントリ／スクリーニングを完了しなければなりません。企業は、参考資料として</a:t>
              </a:r>
              <a:r>
                <a:rPr lang="en-US" altLang="ja-JP" sz="1100">
                  <a:latin typeface="+mn-ea"/>
                  <a:hlinkClick r:id="rId14"/>
                </a:rPr>
                <a:t>GHG</a:t>
              </a:r>
              <a:r>
                <a:rPr lang="ja-JP" altLang="en-US" sz="1100">
                  <a:latin typeface="+mn-ea"/>
                  <a:hlinkClick r:id="rId14"/>
                </a:rPr>
                <a:t>プロトコル</a:t>
              </a:r>
              <a:r>
                <a:rPr lang="en-US" altLang="ja-JP" sz="1100">
                  <a:latin typeface="+mn-ea"/>
                  <a:hlinkClick r:id="rId14"/>
                </a:rPr>
                <a:t>Scope3</a:t>
              </a:r>
              <a:r>
                <a:rPr lang="ja-JP" altLang="en-US" sz="1100">
                  <a:latin typeface="+mn-ea"/>
                  <a:hlinkClick r:id="rId14"/>
                </a:rPr>
                <a:t>算定ガイダンス</a:t>
              </a:r>
              <a:r>
                <a:rPr lang="ja-JP" altLang="en-US" sz="1100">
                  <a:latin typeface="+mn-ea"/>
                </a:rPr>
                <a:t>及び</a:t>
              </a:r>
              <a:r>
                <a:rPr lang="en-US" altLang="ja-JP" sz="1100">
                  <a:latin typeface="+mn-ea"/>
                </a:rPr>
                <a:t>CDP</a:t>
              </a:r>
              <a:r>
                <a:rPr lang="ja-JP" altLang="en-US" sz="1100">
                  <a:latin typeface="+mn-ea"/>
                </a:rPr>
                <a:t>サプライチェーンプログラムを活用することができます。なお、企業は、</a:t>
              </a:r>
              <a:r>
                <a:rPr lang="en-US" altLang="ja-JP" sz="1100">
                  <a:latin typeface="+mn-ea"/>
                </a:rPr>
                <a:t>Scope1</a:t>
              </a:r>
              <a:r>
                <a:rPr lang="ja-JP" altLang="en-US" sz="1100">
                  <a:latin typeface="+mn-ea"/>
                </a:rPr>
                <a:t>、</a:t>
              </a:r>
              <a:r>
                <a:rPr lang="en-US" altLang="ja-JP" sz="1100">
                  <a:latin typeface="+mn-ea"/>
                </a:rPr>
                <a:t>2</a:t>
              </a:r>
              <a:r>
                <a:rPr lang="ja-JP" altLang="en-US" sz="1100">
                  <a:latin typeface="+mn-ea"/>
                </a:rPr>
                <a:t>及び</a:t>
              </a:r>
              <a:r>
                <a:rPr lang="en-US" altLang="ja-JP" sz="1100">
                  <a:latin typeface="+mn-ea"/>
                </a:rPr>
                <a:t>Scope3</a:t>
              </a:r>
              <a:r>
                <a:rPr lang="ja-JP" altLang="en-US" sz="1100">
                  <a:latin typeface="+mn-ea"/>
                </a:rPr>
                <a:t>の</a:t>
              </a:r>
              <a:r>
                <a:rPr lang="en-US" altLang="ja-JP" sz="1100">
                  <a:latin typeface="+mn-ea"/>
                </a:rPr>
                <a:t>GHG</a:t>
              </a:r>
              <a:r>
                <a:rPr lang="ja-JP" altLang="en-US" sz="1100">
                  <a:latin typeface="+mn-ea"/>
                </a:rPr>
                <a:t>インベントリ全体と並行して、</a:t>
              </a:r>
              <a:r>
                <a:rPr lang="en-US" altLang="ja-JP" sz="1100">
                  <a:latin typeface="+mn-ea"/>
                  <a:hlinkClick r:id="rId15"/>
                </a:rPr>
                <a:t>SBT</a:t>
              </a:r>
              <a:r>
                <a:rPr lang="ja-JP" altLang="en-US" sz="1100">
                  <a:latin typeface="+mn-ea"/>
                  <a:hlinkClick r:id="rId15"/>
                </a:rPr>
                <a:t>の設定をコミットメント</a:t>
              </a:r>
              <a:r>
                <a:rPr lang="ja-JP" altLang="en-US" sz="1100">
                  <a:latin typeface="+mn-ea"/>
                </a:rPr>
                <a:t>することができます。</a:t>
              </a:r>
              <a:endParaRPr kumimoji="1" lang="ja-JP" altLang="en-US" sz="1100">
                <a:latin typeface="+mn-ea"/>
              </a:endParaRPr>
            </a:p>
          </p:txBody>
        </p:sp>
        <p:cxnSp>
          <p:nvCxnSpPr>
            <p:cNvPr id="20" name="コネクタ: カギ線 19">
              <a:extLst>
                <a:ext uri="{FF2B5EF4-FFF2-40B4-BE49-F238E27FC236}">
                  <a16:creationId xmlns:a16="http://schemas.microsoft.com/office/drawing/2014/main" id="{511D11DE-BE87-4385-96C6-A3A8CEAFD219}"/>
                </a:ext>
              </a:extLst>
            </p:cNvPr>
            <p:cNvCxnSpPr>
              <a:cxnSpLocks/>
              <a:stCxn id="7" idx="1"/>
              <a:endCxn id="13" idx="0"/>
            </p:cNvCxnSpPr>
            <p:nvPr/>
          </p:nvCxnSpPr>
          <p:spPr>
            <a:xfrm rot="10800000" flipV="1">
              <a:off x="1648935" y="1309823"/>
              <a:ext cx="2410325" cy="233686"/>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コネクタ: カギ線 22">
              <a:extLst>
                <a:ext uri="{FF2B5EF4-FFF2-40B4-BE49-F238E27FC236}">
                  <a16:creationId xmlns:a16="http://schemas.microsoft.com/office/drawing/2014/main" id="{AA329DB8-DDC3-8ABE-4E0D-3433889F4399}"/>
                </a:ext>
              </a:extLst>
            </p:cNvPr>
            <p:cNvCxnSpPr>
              <a:cxnSpLocks/>
              <a:stCxn id="9" idx="1"/>
              <a:endCxn id="15" idx="0"/>
            </p:cNvCxnSpPr>
            <p:nvPr/>
          </p:nvCxnSpPr>
          <p:spPr>
            <a:xfrm rot="10800000">
              <a:off x="1652185" y="3427578"/>
              <a:ext cx="2407074" cy="468871"/>
            </a:xfrm>
            <a:prstGeom prst="bentConnector4">
              <a:avLst>
                <a:gd name="adj1" fmla="val 19061"/>
                <a:gd name="adj2" fmla="val 148755"/>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コネクタ: カギ線 28">
              <a:extLst>
                <a:ext uri="{FF2B5EF4-FFF2-40B4-BE49-F238E27FC236}">
                  <a16:creationId xmlns:a16="http://schemas.microsoft.com/office/drawing/2014/main" id="{5037DB9E-1E3C-1D4C-25FA-3D4ECEA5D250}"/>
                </a:ext>
              </a:extLst>
            </p:cNvPr>
            <p:cNvCxnSpPr>
              <a:cxnSpLocks/>
              <a:stCxn id="8" idx="3"/>
              <a:endCxn id="14" idx="2"/>
            </p:cNvCxnSpPr>
            <p:nvPr/>
          </p:nvCxnSpPr>
          <p:spPr>
            <a:xfrm>
              <a:off x="6637417" y="2600843"/>
              <a:ext cx="2405452" cy="757501"/>
            </a:xfrm>
            <a:prstGeom prst="bentConnector4">
              <a:avLst>
                <a:gd name="adj1" fmla="val 19040"/>
                <a:gd name="adj2" fmla="val 130178"/>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コネクタ: カギ線 31">
              <a:extLst>
                <a:ext uri="{FF2B5EF4-FFF2-40B4-BE49-F238E27FC236}">
                  <a16:creationId xmlns:a16="http://schemas.microsoft.com/office/drawing/2014/main" id="{0A44946E-DC48-EA77-779B-468D8F155AC5}"/>
                </a:ext>
              </a:extLst>
            </p:cNvPr>
            <p:cNvCxnSpPr>
              <a:cxnSpLocks/>
              <a:stCxn id="10" idx="3"/>
              <a:endCxn id="17" idx="1"/>
            </p:cNvCxnSpPr>
            <p:nvPr/>
          </p:nvCxnSpPr>
          <p:spPr>
            <a:xfrm flipV="1">
              <a:off x="6637417" y="4405199"/>
              <a:ext cx="916003" cy="923061"/>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コネクタ: カギ線 38">
              <a:extLst>
                <a:ext uri="{FF2B5EF4-FFF2-40B4-BE49-F238E27FC236}">
                  <a16:creationId xmlns:a16="http://schemas.microsoft.com/office/drawing/2014/main" id="{02911540-81BB-228F-8F91-1F22C7BFC3E8}"/>
                </a:ext>
              </a:extLst>
            </p:cNvPr>
            <p:cNvCxnSpPr>
              <a:cxnSpLocks/>
              <a:stCxn id="11" idx="1"/>
              <a:endCxn id="18" idx="3"/>
            </p:cNvCxnSpPr>
            <p:nvPr/>
          </p:nvCxnSpPr>
          <p:spPr>
            <a:xfrm rot="10800000">
              <a:off x="3141633" y="5774132"/>
              <a:ext cx="917627" cy="845149"/>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矢印コネクタ 41">
              <a:extLst>
                <a:ext uri="{FF2B5EF4-FFF2-40B4-BE49-F238E27FC236}">
                  <a16:creationId xmlns:a16="http://schemas.microsoft.com/office/drawing/2014/main" id="{E70FE722-ABE5-EFA5-2923-2B47F49C5B01}"/>
                </a:ext>
              </a:extLst>
            </p:cNvPr>
            <p:cNvCxnSpPr>
              <a:cxnSpLocks/>
              <a:stCxn id="7" idx="2"/>
              <a:endCxn id="8" idx="0"/>
            </p:cNvCxnSpPr>
            <p:nvPr/>
          </p:nvCxnSpPr>
          <p:spPr>
            <a:xfrm>
              <a:off x="5348338" y="1497108"/>
              <a:ext cx="0" cy="7802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矢印コネクタ 45">
              <a:extLst>
                <a:ext uri="{FF2B5EF4-FFF2-40B4-BE49-F238E27FC236}">
                  <a16:creationId xmlns:a16="http://schemas.microsoft.com/office/drawing/2014/main" id="{98A191E6-E35F-4F6A-BFAA-C50956E8FD96}"/>
                </a:ext>
              </a:extLst>
            </p:cNvPr>
            <p:cNvCxnSpPr>
              <a:cxnSpLocks/>
              <a:stCxn id="8" idx="2"/>
              <a:endCxn id="9" idx="0"/>
            </p:cNvCxnSpPr>
            <p:nvPr/>
          </p:nvCxnSpPr>
          <p:spPr>
            <a:xfrm>
              <a:off x="5348338" y="2924336"/>
              <a:ext cx="0" cy="7848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矢印コネクタ 48">
              <a:extLst>
                <a:ext uri="{FF2B5EF4-FFF2-40B4-BE49-F238E27FC236}">
                  <a16:creationId xmlns:a16="http://schemas.microsoft.com/office/drawing/2014/main" id="{F3AE19C8-96D4-8298-F73A-AFDCACEED3DA}"/>
                </a:ext>
              </a:extLst>
            </p:cNvPr>
            <p:cNvCxnSpPr>
              <a:cxnSpLocks/>
              <a:stCxn id="9" idx="2"/>
              <a:endCxn id="10" idx="0"/>
            </p:cNvCxnSpPr>
            <p:nvPr/>
          </p:nvCxnSpPr>
          <p:spPr>
            <a:xfrm>
              <a:off x="5348338" y="4083733"/>
              <a:ext cx="0" cy="10572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線矢印コネクタ 51">
              <a:extLst>
                <a:ext uri="{FF2B5EF4-FFF2-40B4-BE49-F238E27FC236}">
                  <a16:creationId xmlns:a16="http://schemas.microsoft.com/office/drawing/2014/main" id="{21103E48-16C0-BE2C-CE34-AB609D23F631}"/>
                </a:ext>
              </a:extLst>
            </p:cNvPr>
            <p:cNvCxnSpPr>
              <a:cxnSpLocks/>
              <a:stCxn id="10" idx="2"/>
              <a:endCxn id="11" idx="0"/>
            </p:cNvCxnSpPr>
            <p:nvPr/>
          </p:nvCxnSpPr>
          <p:spPr>
            <a:xfrm>
              <a:off x="5348338" y="5515545"/>
              <a:ext cx="0" cy="7802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テキスト ボックス 54">
              <a:extLst>
                <a:ext uri="{FF2B5EF4-FFF2-40B4-BE49-F238E27FC236}">
                  <a16:creationId xmlns:a16="http://schemas.microsoft.com/office/drawing/2014/main" id="{AC3E0C0E-66D0-B533-D350-682A273BD086}"/>
                </a:ext>
              </a:extLst>
            </p:cNvPr>
            <p:cNvSpPr txBox="1"/>
            <p:nvPr/>
          </p:nvSpPr>
          <p:spPr>
            <a:xfrm>
              <a:off x="1854178" y="1161250"/>
              <a:ext cx="1983019" cy="276999"/>
            </a:xfrm>
            <a:prstGeom prst="rect">
              <a:avLst/>
            </a:prstGeom>
            <a:solidFill>
              <a:schemeClr val="bg1"/>
            </a:solidFill>
          </p:spPr>
          <p:txBody>
            <a:bodyPr wrap="square" rtlCol="0" anchor="ctr">
              <a:spAutoFit/>
            </a:bodyPr>
            <a:lstStyle/>
            <a:p>
              <a:pPr algn="ctr"/>
              <a:r>
                <a:rPr kumimoji="1" lang="en-US" altLang="ja-JP" sz="1200">
                  <a:latin typeface="+mn-ea"/>
                </a:rPr>
                <a:t>NGO</a:t>
              </a:r>
              <a:r>
                <a:rPr kumimoji="1" lang="ja-JP" altLang="en-US" sz="1200">
                  <a:latin typeface="+mn-ea"/>
                </a:rPr>
                <a:t>、その他の公共団体など</a:t>
              </a:r>
            </a:p>
          </p:txBody>
        </p:sp>
        <p:sp>
          <p:nvSpPr>
            <p:cNvPr id="56" name="テキスト ボックス 55">
              <a:extLst>
                <a:ext uri="{FF2B5EF4-FFF2-40B4-BE49-F238E27FC236}">
                  <a16:creationId xmlns:a16="http://schemas.microsoft.com/office/drawing/2014/main" id="{7B5D9A37-F387-C360-39B1-40165826659B}"/>
                </a:ext>
              </a:extLst>
            </p:cNvPr>
            <p:cNvSpPr txBox="1"/>
            <p:nvPr/>
          </p:nvSpPr>
          <p:spPr>
            <a:xfrm>
              <a:off x="4369039" y="1746110"/>
              <a:ext cx="1958598" cy="276999"/>
            </a:xfrm>
            <a:prstGeom prst="rect">
              <a:avLst/>
            </a:prstGeom>
            <a:solidFill>
              <a:schemeClr val="bg1"/>
            </a:solidFill>
          </p:spPr>
          <p:txBody>
            <a:bodyPr wrap="square" rtlCol="0" anchor="ctr">
              <a:spAutoFit/>
            </a:bodyPr>
            <a:lstStyle/>
            <a:p>
              <a:pPr algn="ctr"/>
              <a:r>
                <a:rPr lang="ja-JP" altLang="en-US" sz="1200">
                  <a:latin typeface="+mn-ea"/>
                </a:rPr>
                <a:t>企業または国有企業</a:t>
              </a:r>
              <a:endParaRPr kumimoji="1" lang="ja-JP" altLang="en-US" sz="1200">
                <a:latin typeface="+mn-ea"/>
              </a:endParaRPr>
            </a:p>
          </p:txBody>
        </p:sp>
        <p:sp>
          <p:nvSpPr>
            <p:cNvPr id="57" name="テキスト ボックス 56">
              <a:extLst>
                <a:ext uri="{FF2B5EF4-FFF2-40B4-BE49-F238E27FC236}">
                  <a16:creationId xmlns:a16="http://schemas.microsoft.com/office/drawing/2014/main" id="{2FFF2000-B3AF-9C48-6507-3D918DED08EF}"/>
                </a:ext>
              </a:extLst>
            </p:cNvPr>
            <p:cNvSpPr txBox="1"/>
            <p:nvPr/>
          </p:nvSpPr>
          <p:spPr>
            <a:xfrm>
              <a:off x="4369039" y="3177922"/>
              <a:ext cx="1958598" cy="276999"/>
            </a:xfrm>
            <a:prstGeom prst="rect">
              <a:avLst/>
            </a:prstGeom>
            <a:solidFill>
              <a:schemeClr val="bg1"/>
            </a:solidFill>
          </p:spPr>
          <p:txBody>
            <a:bodyPr wrap="square" rtlCol="0" anchor="ctr">
              <a:spAutoFit/>
            </a:bodyPr>
            <a:lstStyle/>
            <a:p>
              <a:pPr algn="ctr"/>
              <a:r>
                <a:rPr kumimoji="1" lang="ja-JP" altLang="en-US" sz="1200">
                  <a:latin typeface="+mn-ea"/>
                </a:rPr>
                <a:t>親会社</a:t>
              </a:r>
            </a:p>
          </p:txBody>
        </p:sp>
        <p:sp>
          <p:nvSpPr>
            <p:cNvPr id="58" name="テキスト ボックス 57">
              <a:extLst>
                <a:ext uri="{FF2B5EF4-FFF2-40B4-BE49-F238E27FC236}">
                  <a16:creationId xmlns:a16="http://schemas.microsoft.com/office/drawing/2014/main" id="{D19B08A8-3EC3-70A9-1869-F82F28A35994}"/>
                </a:ext>
              </a:extLst>
            </p:cNvPr>
            <p:cNvSpPr txBox="1"/>
            <p:nvPr/>
          </p:nvSpPr>
          <p:spPr>
            <a:xfrm>
              <a:off x="4369039" y="4609734"/>
              <a:ext cx="1958598" cy="276999"/>
            </a:xfrm>
            <a:prstGeom prst="rect">
              <a:avLst/>
            </a:prstGeom>
            <a:solidFill>
              <a:schemeClr val="bg1"/>
            </a:solidFill>
          </p:spPr>
          <p:txBody>
            <a:bodyPr wrap="square" rtlCol="0" anchor="ctr">
              <a:spAutoFit/>
            </a:bodyPr>
            <a:lstStyle/>
            <a:p>
              <a:pPr algn="ctr"/>
              <a:r>
                <a:rPr kumimoji="1" lang="ja-JP" altLang="en-US" sz="1200">
                  <a:latin typeface="+mn-ea"/>
                </a:rPr>
                <a:t>いいえ</a:t>
              </a:r>
            </a:p>
          </p:txBody>
        </p:sp>
        <p:sp>
          <p:nvSpPr>
            <p:cNvPr id="59" name="テキスト ボックス 58">
              <a:extLst>
                <a:ext uri="{FF2B5EF4-FFF2-40B4-BE49-F238E27FC236}">
                  <a16:creationId xmlns:a16="http://schemas.microsoft.com/office/drawing/2014/main" id="{644C804E-D447-2D32-BE24-4035E730D7E3}"/>
                </a:ext>
              </a:extLst>
            </p:cNvPr>
            <p:cNvSpPr txBox="1"/>
            <p:nvPr/>
          </p:nvSpPr>
          <p:spPr>
            <a:xfrm>
              <a:off x="4369040" y="5764547"/>
              <a:ext cx="1958598" cy="276999"/>
            </a:xfrm>
            <a:prstGeom prst="rect">
              <a:avLst/>
            </a:prstGeom>
            <a:solidFill>
              <a:schemeClr val="bg1"/>
            </a:solidFill>
          </p:spPr>
          <p:txBody>
            <a:bodyPr wrap="square" rtlCol="0" anchor="ctr">
              <a:spAutoFit/>
            </a:bodyPr>
            <a:lstStyle/>
            <a:p>
              <a:pPr algn="ctr"/>
              <a:r>
                <a:rPr lang="ja-JP" altLang="en-US" sz="1200">
                  <a:latin typeface="+mn-ea"/>
                </a:rPr>
                <a:t>いいえ</a:t>
              </a:r>
              <a:endParaRPr kumimoji="1" lang="ja-JP" altLang="en-US" sz="1200">
                <a:latin typeface="+mn-ea"/>
              </a:endParaRPr>
            </a:p>
          </p:txBody>
        </p:sp>
        <p:sp>
          <p:nvSpPr>
            <p:cNvPr id="61" name="テキスト ボックス 60">
              <a:extLst>
                <a:ext uri="{FF2B5EF4-FFF2-40B4-BE49-F238E27FC236}">
                  <a16:creationId xmlns:a16="http://schemas.microsoft.com/office/drawing/2014/main" id="{F2B3E170-16C3-2F62-3C4E-2E86065836EF}"/>
                </a:ext>
              </a:extLst>
            </p:cNvPr>
            <p:cNvSpPr txBox="1"/>
            <p:nvPr/>
          </p:nvSpPr>
          <p:spPr>
            <a:xfrm>
              <a:off x="3168445" y="6069777"/>
              <a:ext cx="864000" cy="276999"/>
            </a:xfrm>
            <a:prstGeom prst="rect">
              <a:avLst/>
            </a:prstGeom>
            <a:solidFill>
              <a:schemeClr val="bg1"/>
            </a:solidFill>
          </p:spPr>
          <p:txBody>
            <a:bodyPr wrap="square" rtlCol="0" anchor="ctr">
              <a:spAutoFit/>
            </a:bodyPr>
            <a:lstStyle/>
            <a:p>
              <a:pPr algn="ctr"/>
              <a:r>
                <a:rPr kumimoji="1" lang="ja-JP" altLang="en-US" sz="1200">
                  <a:latin typeface="+mn-ea"/>
                </a:rPr>
                <a:t>いいえ</a:t>
              </a:r>
            </a:p>
          </p:txBody>
        </p:sp>
        <p:sp>
          <p:nvSpPr>
            <p:cNvPr id="62" name="テキスト ボックス 61">
              <a:extLst>
                <a:ext uri="{FF2B5EF4-FFF2-40B4-BE49-F238E27FC236}">
                  <a16:creationId xmlns:a16="http://schemas.microsoft.com/office/drawing/2014/main" id="{C1233704-1F11-DBBC-8F89-4A0588932CBE}"/>
                </a:ext>
              </a:extLst>
            </p:cNvPr>
            <p:cNvSpPr txBox="1"/>
            <p:nvPr/>
          </p:nvSpPr>
          <p:spPr>
            <a:xfrm>
              <a:off x="3366445" y="3495950"/>
              <a:ext cx="468000" cy="276999"/>
            </a:xfrm>
            <a:prstGeom prst="rect">
              <a:avLst/>
            </a:prstGeom>
            <a:solidFill>
              <a:schemeClr val="bg1"/>
            </a:solidFill>
          </p:spPr>
          <p:txBody>
            <a:bodyPr wrap="square" rtlCol="0" anchor="ctr">
              <a:spAutoFit/>
            </a:bodyPr>
            <a:lstStyle/>
            <a:p>
              <a:pPr algn="ctr"/>
              <a:r>
                <a:rPr lang="ja-JP" altLang="en-US" sz="1200">
                  <a:latin typeface="+mn-ea"/>
                </a:rPr>
                <a:t>はい</a:t>
              </a:r>
              <a:endParaRPr kumimoji="1" lang="en-US" altLang="ja-JP" sz="1200">
                <a:latin typeface="+mn-ea"/>
              </a:endParaRPr>
            </a:p>
          </p:txBody>
        </p:sp>
        <p:sp>
          <p:nvSpPr>
            <p:cNvPr id="64" name="テキスト ボックス 63">
              <a:extLst>
                <a:ext uri="{FF2B5EF4-FFF2-40B4-BE49-F238E27FC236}">
                  <a16:creationId xmlns:a16="http://schemas.microsoft.com/office/drawing/2014/main" id="{9A0374A6-E90B-6150-4AF1-5BB53E2F3B28}"/>
                </a:ext>
              </a:extLst>
            </p:cNvPr>
            <p:cNvSpPr txBox="1"/>
            <p:nvPr/>
          </p:nvSpPr>
          <p:spPr>
            <a:xfrm>
              <a:off x="6771418" y="2938220"/>
              <a:ext cx="648000" cy="276999"/>
            </a:xfrm>
            <a:prstGeom prst="rect">
              <a:avLst/>
            </a:prstGeom>
            <a:solidFill>
              <a:schemeClr val="bg1"/>
            </a:solidFill>
          </p:spPr>
          <p:txBody>
            <a:bodyPr wrap="square" rtlCol="0" anchor="ctr">
              <a:spAutoFit/>
            </a:bodyPr>
            <a:lstStyle/>
            <a:p>
              <a:pPr algn="ctr"/>
              <a:r>
                <a:rPr kumimoji="1" lang="ja-JP" altLang="en-US" sz="1200">
                  <a:latin typeface="+mn-ea"/>
                </a:rPr>
                <a:t>子会社</a:t>
              </a:r>
            </a:p>
          </p:txBody>
        </p:sp>
        <p:sp>
          <p:nvSpPr>
            <p:cNvPr id="65" name="テキスト ボックス 64">
              <a:extLst>
                <a:ext uri="{FF2B5EF4-FFF2-40B4-BE49-F238E27FC236}">
                  <a16:creationId xmlns:a16="http://schemas.microsoft.com/office/drawing/2014/main" id="{A510D2E0-73D1-F792-AE9C-174941B20B83}"/>
                </a:ext>
              </a:extLst>
            </p:cNvPr>
            <p:cNvSpPr txBox="1"/>
            <p:nvPr/>
          </p:nvSpPr>
          <p:spPr>
            <a:xfrm>
              <a:off x="6861418" y="4725905"/>
              <a:ext cx="468000" cy="276999"/>
            </a:xfrm>
            <a:prstGeom prst="rect">
              <a:avLst/>
            </a:prstGeom>
            <a:solidFill>
              <a:schemeClr val="bg1"/>
            </a:solidFill>
          </p:spPr>
          <p:txBody>
            <a:bodyPr wrap="square" rtlCol="0" anchor="ctr">
              <a:spAutoFit/>
            </a:bodyPr>
            <a:lstStyle/>
            <a:p>
              <a:pPr algn="ctr"/>
              <a:r>
                <a:rPr lang="ja-JP" altLang="en-US" sz="1200">
                  <a:latin typeface="+mn-ea"/>
                </a:rPr>
                <a:t>はい</a:t>
              </a:r>
              <a:endParaRPr kumimoji="1" lang="ja-JP" altLang="en-US" sz="1200">
                <a:latin typeface="+mn-ea"/>
              </a:endParaRPr>
            </a:p>
          </p:txBody>
        </p:sp>
        <p:sp>
          <p:nvSpPr>
            <p:cNvPr id="60" name="テキスト ボックス 59">
              <a:extLst>
                <a:ext uri="{FF2B5EF4-FFF2-40B4-BE49-F238E27FC236}">
                  <a16:creationId xmlns:a16="http://schemas.microsoft.com/office/drawing/2014/main" id="{D9C1821E-CC9A-6017-821B-7DDE9577EA16}"/>
                </a:ext>
              </a:extLst>
            </p:cNvPr>
            <p:cNvSpPr txBox="1"/>
            <p:nvPr/>
          </p:nvSpPr>
          <p:spPr>
            <a:xfrm>
              <a:off x="6861418" y="6480780"/>
              <a:ext cx="468000" cy="276999"/>
            </a:xfrm>
            <a:prstGeom prst="rect">
              <a:avLst/>
            </a:prstGeom>
            <a:solidFill>
              <a:schemeClr val="bg1"/>
            </a:solidFill>
          </p:spPr>
          <p:txBody>
            <a:bodyPr wrap="square" rtlCol="0" anchor="ctr">
              <a:spAutoFit/>
            </a:bodyPr>
            <a:lstStyle/>
            <a:p>
              <a:pPr algn="ctr"/>
              <a:r>
                <a:rPr lang="ja-JP" altLang="en-US" sz="1200">
                  <a:latin typeface="+mn-ea"/>
                </a:rPr>
                <a:t>はい</a:t>
              </a:r>
              <a:endParaRPr kumimoji="1" lang="ja-JP" altLang="en-US" sz="1200">
                <a:latin typeface="+mn-ea"/>
              </a:endParaRPr>
            </a:p>
          </p:txBody>
        </p:sp>
      </p:grpSp>
    </p:spTree>
    <p:extLst>
      <p:ext uri="{BB962C8B-B14F-4D97-AF65-F5344CB8AC3E}">
        <p14:creationId xmlns:p14="http://schemas.microsoft.com/office/powerpoint/2010/main" val="4953111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a:latin typeface="+mn-ea"/>
                <a:ea typeface="+mn-ea"/>
              </a:rPr>
              <a:t>SBT</a:t>
            </a:r>
            <a:r>
              <a:rPr kumimoji="1" lang="ja-JP" altLang="en-US">
                <a:latin typeface="+mn-ea"/>
                <a:ea typeface="+mn-ea"/>
              </a:rPr>
              <a:t>申請の流れ</a:t>
            </a:r>
          </a:p>
        </p:txBody>
      </p:sp>
      <p:grpSp>
        <p:nvGrpSpPr>
          <p:cNvPr id="10" name="グループ化 9">
            <a:extLst>
              <a:ext uri="{FF2B5EF4-FFF2-40B4-BE49-F238E27FC236}">
                <a16:creationId xmlns:a16="http://schemas.microsoft.com/office/drawing/2014/main" id="{E1A381D1-3042-E40C-C0A4-969BA6ED5A1E}"/>
              </a:ext>
            </a:extLst>
          </p:cNvPr>
          <p:cNvGrpSpPr/>
          <p:nvPr/>
        </p:nvGrpSpPr>
        <p:grpSpPr>
          <a:xfrm>
            <a:off x="1148188" y="1695010"/>
            <a:ext cx="8395427" cy="5101921"/>
            <a:chOff x="917906" y="1580067"/>
            <a:chExt cx="8395427" cy="5101921"/>
          </a:xfrm>
        </p:grpSpPr>
        <p:grpSp>
          <p:nvGrpSpPr>
            <p:cNvPr id="16" name="グループ化 15">
              <a:extLst>
                <a:ext uri="{FF2B5EF4-FFF2-40B4-BE49-F238E27FC236}">
                  <a16:creationId xmlns:a16="http://schemas.microsoft.com/office/drawing/2014/main" id="{EF8531A8-B428-D4D0-1D0C-4372A69FC3F6}"/>
                </a:ext>
              </a:extLst>
            </p:cNvPr>
            <p:cNvGrpSpPr/>
            <p:nvPr/>
          </p:nvGrpSpPr>
          <p:grpSpPr>
            <a:xfrm>
              <a:off x="917906" y="1580067"/>
              <a:ext cx="4428000" cy="3247200"/>
              <a:chOff x="5345906" y="1525435"/>
              <a:chExt cx="4428000" cy="3246306"/>
            </a:xfrm>
            <a:solidFill>
              <a:schemeClr val="tx1">
                <a:lumMod val="50000"/>
                <a:lumOff val="50000"/>
              </a:schemeClr>
            </a:solidFill>
          </p:grpSpPr>
          <p:sp>
            <p:nvSpPr>
              <p:cNvPr id="6" name="角丸四角形 5"/>
              <p:cNvSpPr/>
              <p:nvPr/>
            </p:nvSpPr>
            <p:spPr>
              <a:xfrm>
                <a:off x="5345906" y="2415517"/>
                <a:ext cx="4428000" cy="540060"/>
              </a:xfrm>
              <a:prstGeom prst="round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2800" b="1" i="0" u="none" strike="noStrike" kern="0" cap="none" spc="0" normalizeH="0" baseline="0" noProof="0">
                    <a:ln>
                      <a:noFill/>
                    </a:ln>
                    <a:solidFill>
                      <a:schemeClr val="bg1"/>
                    </a:solidFill>
                    <a:effectLst/>
                    <a:uLnTx/>
                    <a:uFillTx/>
                    <a:latin typeface="+mn-ea"/>
                    <a:cs typeface="+mn-cs"/>
                  </a:rPr>
                  <a:t>② </a:t>
                </a:r>
                <a:r>
                  <a:rPr kumimoji="0" lang="en-US" altLang="ja-JP" sz="2800" b="1" kern="0">
                    <a:solidFill>
                      <a:schemeClr val="bg1"/>
                    </a:solidFill>
                    <a:latin typeface="+mn-ea"/>
                  </a:rPr>
                  <a:t>Commitment</a:t>
                </a:r>
                <a:endParaRPr kumimoji="0" lang="en-US" altLang="ja-JP" sz="1600" b="1" i="0" u="none" strike="noStrike" kern="0" cap="none" spc="0" normalizeH="0" baseline="0" noProof="0">
                  <a:ln>
                    <a:noFill/>
                  </a:ln>
                  <a:solidFill>
                    <a:schemeClr val="bg1"/>
                  </a:solidFill>
                  <a:effectLst/>
                  <a:uLnTx/>
                  <a:uFillTx/>
                  <a:latin typeface="+mn-ea"/>
                  <a:cs typeface="+mn-cs"/>
                </a:endParaRPr>
              </a:p>
            </p:txBody>
          </p:sp>
          <p:sp>
            <p:nvSpPr>
              <p:cNvPr id="7" name="角丸四角形 6"/>
              <p:cNvSpPr/>
              <p:nvPr/>
            </p:nvSpPr>
            <p:spPr>
              <a:xfrm>
                <a:off x="5345906" y="1525435"/>
                <a:ext cx="4428000" cy="540060"/>
              </a:xfrm>
              <a:prstGeom prst="round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2800" b="1" i="0" u="none" strike="noStrike" kern="0" cap="none" spc="0" normalizeH="0" baseline="0" noProof="0">
                    <a:ln>
                      <a:noFill/>
                    </a:ln>
                    <a:solidFill>
                      <a:schemeClr val="bg1"/>
                    </a:solidFill>
                    <a:effectLst/>
                    <a:uLnTx/>
                    <a:uFillTx/>
                    <a:latin typeface="+mn-ea"/>
                    <a:cs typeface="+mn-cs"/>
                  </a:rPr>
                  <a:t>① </a:t>
                </a:r>
                <a:r>
                  <a:rPr kumimoji="0" lang="en-US" altLang="ja-JP" sz="2800" b="1" i="0" u="none" strike="noStrike" kern="0" cap="none" spc="0" normalizeH="0" baseline="0" noProof="0">
                    <a:ln>
                      <a:noFill/>
                    </a:ln>
                    <a:solidFill>
                      <a:schemeClr val="bg1"/>
                    </a:solidFill>
                    <a:effectLst/>
                    <a:uLnTx/>
                    <a:uFillTx/>
                    <a:latin typeface="+mn-ea"/>
                    <a:cs typeface="+mn-cs"/>
                  </a:rPr>
                  <a:t>Resister</a:t>
                </a:r>
                <a:endParaRPr kumimoji="0" lang="ja-JP" altLang="en-US" sz="2800" b="1" i="0" u="none" strike="noStrike" kern="0" cap="none" spc="0" normalizeH="0" baseline="0" noProof="0">
                  <a:ln>
                    <a:noFill/>
                  </a:ln>
                  <a:solidFill>
                    <a:schemeClr val="bg1"/>
                  </a:solidFill>
                  <a:effectLst/>
                  <a:uLnTx/>
                  <a:uFillTx/>
                  <a:latin typeface="+mn-ea"/>
                  <a:cs typeface="+mn-cs"/>
                </a:endParaRPr>
              </a:p>
            </p:txBody>
          </p:sp>
          <p:sp>
            <p:nvSpPr>
              <p:cNvPr id="9" name="角丸四角形 8"/>
              <p:cNvSpPr/>
              <p:nvPr/>
            </p:nvSpPr>
            <p:spPr>
              <a:xfrm>
                <a:off x="5345906" y="3305599"/>
                <a:ext cx="4428000" cy="540060"/>
              </a:xfrm>
              <a:prstGeom prst="round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2800" b="1" i="0" u="none" strike="noStrike" kern="0" cap="none" spc="0" normalizeH="0" baseline="0" noProof="0">
                    <a:ln>
                      <a:noFill/>
                    </a:ln>
                    <a:solidFill>
                      <a:schemeClr val="bg1"/>
                    </a:solidFill>
                    <a:effectLst/>
                    <a:uLnTx/>
                    <a:uFillTx/>
                    <a:latin typeface="+mn-ea"/>
                    <a:cs typeface="+mn-cs"/>
                  </a:rPr>
                  <a:t>③ </a:t>
                </a:r>
                <a:r>
                  <a:rPr kumimoji="0" lang="en-US" altLang="ja-JP" sz="2800" b="1" i="0" u="none" strike="noStrike" kern="0" cap="none" spc="0" normalizeH="0" baseline="0" noProof="0">
                    <a:ln>
                      <a:noFill/>
                    </a:ln>
                    <a:solidFill>
                      <a:schemeClr val="bg1"/>
                    </a:solidFill>
                    <a:effectLst/>
                    <a:uLnTx/>
                    <a:uFillTx/>
                    <a:latin typeface="+mn-ea"/>
                    <a:cs typeface="+mn-cs"/>
                  </a:rPr>
                  <a:t>Develop</a:t>
                </a:r>
                <a:endParaRPr kumimoji="0" lang="ja-JP" altLang="en-US" sz="2800" b="1" i="0" u="none" strike="noStrike" kern="0" cap="none" spc="0" normalizeH="0" baseline="0" noProof="0">
                  <a:ln>
                    <a:noFill/>
                  </a:ln>
                  <a:solidFill>
                    <a:schemeClr val="bg1"/>
                  </a:solidFill>
                  <a:effectLst/>
                  <a:uLnTx/>
                  <a:uFillTx/>
                  <a:latin typeface="+mn-ea"/>
                  <a:cs typeface="+mn-cs"/>
                </a:endParaRPr>
              </a:p>
            </p:txBody>
          </p:sp>
          <p:sp>
            <p:nvSpPr>
              <p:cNvPr id="12" name="角丸四角形 11"/>
              <p:cNvSpPr/>
              <p:nvPr/>
            </p:nvSpPr>
            <p:spPr>
              <a:xfrm>
                <a:off x="5345906" y="4231681"/>
                <a:ext cx="4428000" cy="540060"/>
              </a:xfrm>
              <a:prstGeom prst="roundRect">
                <a:avLst/>
              </a:prstGeom>
              <a:grpFill/>
              <a:ln>
                <a:noFill/>
              </a:ln>
            </p:spPr>
            <p:style>
              <a:lnRef idx="1">
                <a:schemeClr val="dk1"/>
              </a:lnRef>
              <a:fillRef idx="2">
                <a:schemeClr val="dk1"/>
              </a:fillRef>
              <a:effectRef idx="1">
                <a:schemeClr val="dk1"/>
              </a:effectRef>
              <a:fontRef idx="minor">
                <a:schemeClr val="dk1"/>
              </a:fontRef>
            </p:style>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2800" b="1" i="0" u="none" strike="noStrike" kern="0" cap="none" spc="0" normalizeH="0" baseline="0" noProof="0">
                    <a:ln>
                      <a:noFill/>
                    </a:ln>
                    <a:solidFill>
                      <a:schemeClr val="bg1"/>
                    </a:solidFill>
                    <a:effectLst/>
                    <a:uLnTx/>
                    <a:uFillTx/>
                    <a:latin typeface="+mn-ea"/>
                    <a:cs typeface="+mn-cs"/>
                  </a:rPr>
                  <a:t>④ </a:t>
                </a:r>
                <a:r>
                  <a:rPr kumimoji="0" lang="en-US" altLang="ja-JP" sz="2800" b="1" kern="0">
                    <a:solidFill>
                      <a:schemeClr val="bg1"/>
                    </a:solidFill>
                    <a:latin typeface="+mn-ea"/>
                  </a:rPr>
                  <a:t>Submit</a:t>
                </a:r>
                <a:endParaRPr kumimoji="0" lang="ja-JP" altLang="en-US" sz="2800" b="1" i="0" u="none" strike="noStrike" kern="0" cap="none" spc="0" normalizeH="0" baseline="0" noProof="0">
                  <a:ln>
                    <a:noFill/>
                  </a:ln>
                  <a:solidFill>
                    <a:schemeClr val="bg1"/>
                  </a:solidFill>
                  <a:effectLst/>
                  <a:uLnTx/>
                  <a:uFillTx/>
                  <a:latin typeface="+mn-ea"/>
                  <a:cs typeface="+mn-cs"/>
                </a:endParaRPr>
              </a:p>
            </p:txBody>
          </p:sp>
        </p:grpSp>
        <p:grpSp>
          <p:nvGrpSpPr>
            <p:cNvPr id="18" name="グループ化 17">
              <a:extLst>
                <a:ext uri="{FF2B5EF4-FFF2-40B4-BE49-F238E27FC236}">
                  <a16:creationId xmlns:a16="http://schemas.microsoft.com/office/drawing/2014/main" id="{BD147ADB-4943-4739-AD7F-0863A849C952}"/>
                </a:ext>
              </a:extLst>
            </p:cNvPr>
            <p:cNvGrpSpPr/>
            <p:nvPr/>
          </p:nvGrpSpPr>
          <p:grpSpPr>
            <a:xfrm>
              <a:off x="917906" y="5213395"/>
              <a:ext cx="4428000" cy="1430143"/>
              <a:chOff x="5345906" y="5121764"/>
              <a:chExt cx="4428000" cy="1430143"/>
            </a:xfrm>
            <a:solidFill>
              <a:schemeClr val="tx1">
                <a:lumMod val="75000"/>
                <a:lumOff val="25000"/>
                <a:shade val="30000"/>
                <a:satMod val="115000"/>
              </a:schemeClr>
            </a:solidFill>
          </p:grpSpPr>
          <p:sp>
            <p:nvSpPr>
              <p:cNvPr id="14" name="角丸四角形 13"/>
              <p:cNvSpPr/>
              <p:nvPr/>
            </p:nvSpPr>
            <p:spPr>
              <a:xfrm>
                <a:off x="5345906" y="5121764"/>
                <a:ext cx="4428000" cy="540060"/>
              </a:xfrm>
              <a:prstGeom prst="roundRect">
                <a:avLst/>
              </a:prstGeom>
              <a:grpFill/>
              <a:ln/>
            </p:spPr>
            <p:style>
              <a:lnRef idx="1">
                <a:schemeClr val="dk1"/>
              </a:lnRef>
              <a:fillRef idx="3">
                <a:schemeClr val="dk1"/>
              </a:fillRef>
              <a:effectRef idx="2">
                <a:schemeClr val="dk1"/>
              </a:effectRef>
              <a:fontRef idx="minor">
                <a:schemeClr val="lt1"/>
              </a:fontRef>
            </p:style>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2800" b="1" i="0" u="none" strike="noStrike" kern="0" cap="none" spc="0" normalizeH="0" baseline="0" noProof="0">
                    <a:ln>
                      <a:noFill/>
                    </a:ln>
                    <a:solidFill>
                      <a:schemeClr val="bg1"/>
                    </a:solidFill>
                    <a:effectLst/>
                    <a:uLnTx/>
                    <a:uFillTx/>
                    <a:latin typeface="+mn-ea"/>
                    <a:cs typeface="+mn-cs"/>
                  </a:rPr>
                  <a:t>⑤ </a:t>
                </a:r>
                <a:r>
                  <a:rPr kumimoji="0" lang="en-US" altLang="ja-JP" sz="2800" b="1" kern="0">
                    <a:solidFill>
                      <a:schemeClr val="bg1"/>
                    </a:solidFill>
                    <a:latin typeface="+mn-ea"/>
                  </a:rPr>
                  <a:t>Communicate</a:t>
                </a:r>
                <a:endParaRPr kumimoji="0" lang="ja-JP" altLang="en-US" sz="2800" b="1" i="0" u="none" strike="noStrike" kern="0" cap="none" spc="0" normalizeH="0" baseline="0" noProof="0">
                  <a:ln>
                    <a:noFill/>
                  </a:ln>
                  <a:solidFill>
                    <a:schemeClr val="bg1"/>
                  </a:solidFill>
                  <a:effectLst/>
                  <a:uLnTx/>
                  <a:uFillTx/>
                  <a:latin typeface="+mn-ea"/>
                  <a:cs typeface="+mn-cs"/>
                </a:endParaRPr>
              </a:p>
            </p:txBody>
          </p:sp>
          <p:sp>
            <p:nvSpPr>
              <p:cNvPr id="15" name="角丸四角形 14"/>
              <p:cNvSpPr/>
              <p:nvPr/>
            </p:nvSpPr>
            <p:spPr>
              <a:xfrm>
                <a:off x="5345906" y="6011847"/>
                <a:ext cx="4428000" cy="540060"/>
              </a:xfrm>
              <a:prstGeom prst="roundRect">
                <a:avLst/>
              </a:prstGeom>
              <a:grpFill/>
              <a:ln/>
            </p:spPr>
            <p:style>
              <a:lnRef idx="1">
                <a:schemeClr val="dk1"/>
              </a:lnRef>
              <a:fillRef idx="3">
                <a:schemeClr val="dk1"/>
              </a:fillRef>
              <a:effectRef idx="2">
                <a:schemeClr val="dk1"/>
              </a:effectRef>
              <a:fontRef idx="minor">
                <a:schemeClr val="lt1"/>
              </a:fontRef>
            </p:style>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2800" b="1" i="0" u="none" strike="noStrike" kern="0" cap="none" spc="0" normalizeH="0" baseline="0" noProof="0">
                    <a:ln>
                      <a:noFill/>
                    </a:ln>
                    <a:solidFill>
                      <a:schemeClr val="bg1"/>
                    </a:solidFill>
                    <a:effectLst/>
                    <a:uLnTx/>
                    <a:uFillTx/>
                    <a:latin typeface="+mn-ea"/>
                    <a:cs typeface="+mn-cs"/>
                  </a:rPr>
                  <a:t>⑥ </a:t>
                </a:r>
                <a:r>
                  <a:rPr kumimoji="0" lang="en-US" altLang="ja-JP" sz="2800" b="1" kern="0">
                    <a:solidFill>
                      <a:schemeClr val="bg1"/>
                    </a:solidFill>
                    <a:latin typeface="+mn-ea"/>
                  </a:rPr>
                  <a:t>Disclose</a:t>
                </a:r>
                <a:endParaRPr kumimoji="0" lang="ja-JP" altLang="en-US" sz="2800" b="1" i="0" u="none" strike="noStrike" kern="0" cap="none" spc="0" normalizeH="0" baseline="0" noProof="0">
                  <a:ln>
                    <a:noFill/>
                  </a:ln>
                  <a:solidFill>
                    <a:schemeClr val="bg1"/>
                  </a:solidFill>
                  <a:effectLst/>
                  <a:uLnTx/>
                  <a:uFillTx/>
                  <a:latin typeface="+mn-ea"/>
                  <a:cs typeface="+mn-cs"/>
                </a:endParaRPr>
              </a:p>
            </p:txBody>
          </p:sp>
        </p:grpSp>
        <p:cxnSp>
          <p:nvCxnSpPr>
            <p:cNvPr id="3" name="直線矢印コネクタ 2">
              <a:extLst>
                <a:ext uri="{FF2B5EF4-FFF2-40B4-BE49-F238E27FC236}">
                  <a16:creationId xmlns:a16="http://schemas.microsoft.com/office/drawing/2014/main" id="{6743DAFD-9128-558D-A0E8-C4218E655A93}"/>
                </a:ext>
              </a:extLst>
            </p:cNvPr>
            <p:cNvCxnSpPr>
              <a:cxnSpLocks/>
            </p:cNvCxnSpPr>
            <p:nvPr/>
          </p:nvCxnSpPr>
          <p:spPr>
            <a:xfrm>
              <a:off x="5666069" y="1580067"/>
              <a:ext cx="0" cy="3247200"/>
            </a:xfrm>
            <a:prstGeom prst="straightConnector1">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A81B0FEB-9A0F-C909-5B10-D8FC1A16200D}"/>
                </a:ext>
              </a:extLst>
            </p:cNvPr>
            <p:cNvCxnSpPr>
              <a:cxnSpLocks/>
            </p:cNvCxnSpPr>
            <p:nvPr/>
          </p:nvCxnSpPr>
          <p:spPr>
            <a:xfrm>
              <a:off x="5666069" y="5214338"/>
              <a:ext cx="0" cy="1430143"/>
            </a:xfrm>
            <a:prstGeom prst="straightConnector1">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8332A5E3-019F-5633-8629-D458F2A2AC54}"/>
                </a:ext>
              </a:extLst>
            </p:cNvPr>
            <p:cNvSpPr txBox="1"/>
            <p:nvPr/>
          </p:nvSpPr>
          <p:spPr>
            <a:xfrm>
              <a:off x="5986233" y="1989424"/>
              <a:ext cx="3327100" cy="2428485"/>
            </a:xfrm>
            <a:prstGeom prst="rect">
              <a:avLst/>
            </a:prstGeom>
            <a:noFill/>
          </p:spPr>
          <p:txBody>
            <a:bodyPr wrap="square" rtlCol="0" anchor="ctr">
              <a:spAutoFit/>
            </a:bodyPr>
            <a:lstStyle/>
            <a:p>
              <a:pPr>
                <a:lnSpc>
                  <a:spcPct val="150000"/>
                </a:lnSpc>
              </a:pPr>
              <a:r>
                <a:rPr lang="ja-JP" altLang="en-US" sz="2400" b="1" u="sng">
                  <a:solidFill>
                    <a:schemeClr val="tx1">
                      <a:lumMod val="95000"/>
                      <a:lumOff val="5000"/>
                    </a:schemeClr>
                  </a:solidFill>
                  <a:latin typeface="+mn-ea"/>
                </a:rPr>
                <a:t>認定前フェーズ</a:t>
              </a:r>
              <a:endParaRPr lang="en-US" altLang="ja-JP" sz="2400" b="1" u="sng">
                <a:solidFill>
                  <a:schemeClr val="tx1">
                    <a:lumMod val="95000"/>
                    <a:lumOff val="5000"/>
                  </a:schemeClr>
                </a:solidFill>
                <a:latin typeface="+mn-ea"/>
              </a:endParaRPr>
            </a:p>
            <a:p>
              <a:pPr>
                <a:lnSpc>
                  <a:spcPct val="150000"/>
                </a:lnSpc>
              </a:pPr>
              <a:r>
                <a:rPr lang="en-US" altLang="ja-JP" sz="2000">
                  <a:solidFill>
                    <a:schemeClr val="tx1">
                      <a:lumMod val="95000"/>
                      <a:lumOff val="5000"/>
                    </a:schemeClr>
                  </a:solidFill>
                  <a:latin typeface="+mn-ea"/>
                </a:rPr>
                <a:t>1</a:t>
              </a:r>
              <a:r>
                <a:rPr lang="ja-JP" altLang="en-US" sz="2000">
                  <a:solidFill>
                    <a:schemeClr val="tx1">
                      <a:lumMod val="95000"/>
                      <a:lumOff val="5000"/>
                    </a:schemeClr>
                  </a:solidFill>
                  <a:latin typeface="+mn-ea"/>
                </a:rPr>
                <a:t>．検証ポータルを通じた登録</a:t>
              </a:r>
              <a:endParaRPr lang="en-US" altLang="ja-JP" sz="2000">
                <a:solidFill>
                  <a:schemeClr val="tx1">
                    <a:lumMod val="95000"/>
                    <a:lumOff val="5000"/>
                  </a:schemeClr>
                </a:solidFill>
                <a:latin typeface="+mn-ea"/>
              </a:endParaRPr>
            </a:p>
            <a:p>
              <a:pPr>
                <a:lnSpc>
                  <a:spcPct val="150000"/>
                </a:lnSpc>
              </a:pPr>
              <a:r>
                <a:rPr kumimoji="1" lang="en-US" altLang="ja-JP" sz="2000">
                  <a:solidFill>
                    <a:schemeClr val="tx1">
                      <a:lumMod val="95000"/>
                      <a:lumOff val="5000"/>
                    </a:schemeClr>
                  </a:solidFill>
                  <a:latin typeface="+mn-ea"/>
                </a:rPr>
                <a:t>2</a:t>
              </a:r>
              <a:r>
                <a:rPr kumimoji="1" lang="ja-JP" altLang="en-US" sz="2000">
                  <a:solidFill>
                    <a:schemeClr val="tx1">
                      <a:lumMod val="95000"/>
                      <a:lumOff val="5000"/>
                    </a:schemeClr>
                  </a:solidFill>
                  <a:latin typeface="+mn-ea"/>
                </a:rPr>
                <a:t>．任意のコミットメント</a:t>
              </a:r>
              <a:endParaRPr kumimoji="1" lang="en-US" altLang="ja-JP" sz="2000">
                <a:solidFill>
                  <a:schemeClr val="tx1">
                    <a:lumMod val="95000"/>
                    <a:lumOff val="5000"/>
                  </a:schemeClr>
                </a:solidFill>
                <a:latin typeface="+mn-ea"/>
              </a:endParaRPr>
            </a:p>
            <a:p>
              <a:pPr>
                <a:lnSpc>
                  <a:spcPct val="150000"/>
                </a:lnSpc>
              </a:pPr>
              <a:r>
                <a:rPr lang="en-US" altLang="ja-JP" sz="2000">
                  <a:solidFill>
                    <a:schemeClr val="tx1">
                      <a:lumMod val="95000"/>
                      <a:lumOff val="5000"/>
                    </a:schemeClr>
                  </a:solidFill>
                  <a:latin typeface="+mn-ea"/>
                </a:rPr>
                <a:t>3</a:t>
              </a:r>
              <a:r>
                <a:rPr lang="ja-JP" altLang="en-US" sz="2000">
                  <a:solidFill>
                    <a:schemeClr val="tx1">
                      <a:lumMod val="95000"/>
                      <a:lumOff val="5000"/>
                    </a:schemeClr>
                  </a:solidFill>
                  <a:latin typeface="+mn-ea"/>
                </a:rPr>
                <a:t>．基準に準じた目標策定</a:t>
              </a:r>
              <a:endParaRPr lang="en-US" altLang="ja-JP" sz="2000">
                <a:solidFill>
                  <a:schemeClr val="tx1">
                    <a:lumMod val="95000"/>
                    <a:lumOff val="5000"/>
                  </a:schemeClr>
                </a:solidFill>
                <a:latin typeface="+mn-ea"/>
              </a:endParaRPr>
            </a:p>
            <a:p>
              <a:pPr>
                <a:lnSpc>
                  <a:spcPct val="150000"/>
                </a:lnSpc>
              </a:pPr>
              <a:r>
                <a:rPr kumimoji="1" lang="en-US" altLang="ja-JP" sz="2000">
                  <a:solidFill>
                    <a:schemeClr val="tx1">
                      <a:lumMod val="95000"/>
                      <a:lumOff val="5000"/>
                    </a:schemeClr>
                  </a:solidFill>
                  <a:latin typeface="+mn-ea"/>
                </a:rPr>
                <a:t>4</a:t>
              </a:r>
              <a:r>
                <a:rPr kumimoji="1" lang="ja-JP" altLang="en-US" sz="2000">
                  <a:solidFill>
                    <a:schemeClr val="tx1">
                      <a:lumMod val="95000"/>
                      <a:lumOff val="5000"/>
                    </a:schemeClr>
                  </a:solidFill>
                  <a:latin typeface="+mn-ea"/>
                </a:rPr>
                <a:t>．目標を申請、検証開始</a:t>
              </a:r>
              <a:endParaRPr kumimoji="1" lang="en-US" altLang="ja-JP" sz="2000">
                <a:solidFill>
                  <a:schemeClr val="tx1">
                    <a:lumMod val="95000"/>
                    <a:lumOff val="5000"/>
                  </a:schemeClr>
                </a:solidFill>
                <a:latin typeface="+mn-ea"/>
              </a:endParaRPr>
            </a:p>
          </p:txBody>
        </p:sp>
        <p:sp>
          <p:nvSpPr>
            <p:cNvPr id="24" name="テキスト ボックス 23">
              <a:extLst>
                <a:ext uri="{FF2B5EF4-FFF2-40B4-BE49-F238E27FC236}">
                  <a16:creationId xmlns:a16="http://schemas.microsoft.com/office/drawing/2014/main" id="{27DEBC5B-B82A-F64A-BD23-3D1284AAC05A}"/>
                </a:ext>
              </a:extLst>
            </p:cNvPr>
            <p:cNvSpPr txBox="1"/>
            <p:nvPr/>
          </p:nvSpPr>
          <p:spPr>
            <a:xfrm>
              <a:off x="5986231" y="5176832"/>
              <a:ext cx="3327100" cy="1505156"/>
            </a:xfrm>
            <a:prstGeom prst="rect">
              <a:avLst/>
            </a:prstGeom>
            <a:noFill/>
          </p:spPr>
          <p:txBody>
            <a:bodyPr wrap="square" rtlCol="0" anchor="ctr">
              <a:spAutoFit/>
            </a:bodyPr>
            <a:lstStyle/>
            <a:p>
              <a:pPr>
                <a:lnSpc>
                  <a:spcPct val="150000"/>
                </a:lnSpc>
              </a:pPr>
              <a:r>
                <a:rPr kumimoji="1" lang="ja-JP" altLang="en-US" sz="2400" b="1" u="sng">
                  <a:latin typeface="+mn-ea"/>
                </a:rPr>
                <a:t>認定後フェーズ</a:t>
              </a:r>
              <a:endParaRPr kumimoji="1" lang="en-US" altLang="ja-JP" sz="2400" b="1" u="sng">
                <a:latin typeface="+mn-ea"/>
              </a:endParaRPr>
            </a:p>
            <a:p>
              <a:pPr marL="541338" indent="-541338">
                <a:lnSpc>
                  <a:spcPct val="150000"/>
                </a:lnSpc>
              </a:pPr>
              <a:r>
                <a:rPr lang="en-US" altLang="ja-JP" sz="2000">
                  <a:latin typeface="+mn-ea"/>
                </a:rPr>
                <a:t>5</a:t>
              </a:r>
              <a:r>
                <a:rPr lang="ja-JP" altLang="en-US" sz="2000">
                  <a:latin typeface="+mn-ea"/>
                </a:rPr>
                <a:t>．</a:t>
              </a:r>
              <a:r>
                <a:rPr kumimoji="1" lang="ja-JP" altLang="en-US" sz="2000">
                  <a:latin typeface="+mn-ea"/>
                </a:rPr>
                <a:t>結果の通知・公開</a:t>
              </a:r>
              <a:endParaRPr kumimoji="1" lang="en-US" altLang="ja-JP" sz="2000">
                <a:latin typeface="+mn-ea"/>
              </a:endParaRPr>
            </a:p>
            <a:p>
              <a:pPr>
                <a:lnSpc>
                  <a:spcPct val="150000"/>
                </a:lnSpc>
              </a:pPr>
              <a:r>
                <a:rPr lang="en-US" altLang="ja-JP" sz="2000">
                  <a:latin typeface="+mn-ea"/>
                </a:rPr>
                <a:t>6</a:t>
              </a:r>
              <a:r>
                <a:rPr lang="ja-JP" altLang="en-US" sz="2000">
                  <a:latin typeface="+mn-ea"/>
                </a:rPr>
                <a:t>．進捗状況の開示</a:t>
              </a:r>
              <a:endParaRPr kumimoji="1" lang="ja-JP" altLang="en-US" sz="2000">
                <a:latin typeface="+mn-ea"/>
              </a:endParaRPr>
            </a:p>
          </p:txBody>
        </p:sp>
      </p:grpSp>
    </p:spTree>
    <p:extLst>
      <p:ext uri="{BB962C8B-B14F-4D97-AF65-F5344CB8AC3E}">
        <p14:creationId xmlns:p14="http://schemas.microsoft.com/office/powerpoint/2010/main" val="33575870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6E2913-4EB9-DB1B-B12F-D0C757C1D20F}"/>
              </a:ext>
            </a:extLst>
          </p:cNvPr>
          <p:cNvSpPr>
            <a:spLocks noGrp="1"/>
          </p:cNvSpPr>
          <p:nvPr>
            <p:ph type="title"/>
          </p:nvPr>
        </p:nvSpPr>
        <p:spPr/>
        <p:txBody>
          <a:bodyPr/>
          <a:lstStyle/>
          <a:p>
            <a:r>
              <a:rPr kumimoji="1" lang="ja-JP" altLang="en-US"/>
              <a:t>① </a:t>
            </a:r>
            <a:r>
              <a:rPr kumimoji="1" lang="en-US" altLang="ja-JP"/>
              <a:t>Resister</a:t>
            </a:r>
            <a:r>
              <a:rPr lang="ja-JP" altLang="en-US"/>
              <a:t>：検証ポータル</a:t>
            </a:r>
            <a:r>
              <a:rPr kumimoji="1" lang="ja-JP" altLang="en-US"/>
              <a:t>への登録</a:t>
            </a:r>
          </a:p>
        </p:txBody>
      </p:sp>
      <p:sp>
        <p:nvSpPr>
          <p:cNvPr id="3" name="コンテンツ プレースホルダー 2">
            <a:extLst>
              <a:ext uri="{FF2B5EF4-FFF2-40B4-BE49-F238E27FC236}">
                <a16:creationId xmlns:a16="http://schemas.microsoft.com/office/drawing/2014/main" id="{FA68E726-BB5C-EBB5-8F37-1CAFB106282B}"/>
              </a:ext>
            </a:extLst>
          </p:cNvPr>
          <p:cNvSpPr>
            <a:spLocks noGrp="1"/>
          </p:cNvSpPr>
          <p:nvPr>
            <p:ph sz="quarter" idx="12"/>
          </p:nvPr>
        </p:nvSpPr>
        <p:spPr>
          <a:xfrm>
            <a:off x="161925" y="1110920"/>
            <a:ext cx="10367963" cy="958106"/>
          </a:xfrm>
        </p:spPr>
        <p:txBody>
          <a:bodyPr/>
          <a:lstStyle/>
          <a:p>
            <a:r>
              <a:rPr kumimoji="1" lang="en-US" altLang="ja-JP"/>
              <a:t>SBTi</a:t>
            </a:r>
            <a:r>
              <a:rPr kumimoji="1" lang="ja-JP" altLang="en-US"/>
              <a:t> </a:t>
            </a:r>
            <a:r>
              <a:rPr kumimoji="1" lang="en-US" altLang="ja-JP"/>
              <a:t>Services</a:t>
            </a:r>
            <a:r>
              <a:rPr kumimoji="1" lang="ja-JP" altLang="en-US"/>
              <a:t>の</a:t>
            </a:r>
            <a:r>
              <a:rPr lang="ja-JP" altLang="en-US"/>
              <a:t>検証ポータル（</a:t>
            </a:r>
            <a:r>
              <a:rPr lang="en-US" altLang="ja-JP"/>
              <a:t>Validation Portal</a:t>
            </a:r>
            <a:r>
              <a:rPr lang="ja-JP" altLang="en-US"/>
              <a:t>）</a:t>
            </a:r>
            <a:r>
              <a:rPr kumimoji="1" lang="ja-JP" altLang="en-US"/>
              <a:t>を通じて登録を行う。</a:t>
            </a:r>
            <a:endParaRPr kumimoji="1" lang="en-US" altLang="ja-JP"/>
          </a:p>
          <a:p>
            <a:r>
              <a:rPr kumimoji="1" lang="ja-JP" altLang="en-US"/>
              <a:t>登録承認後、企業は該当する組織タイプに応じた次の段階へと進む。</a:t>
            </a:r>
          </a:p>
        </p:txBody>
      </p:sp>
      <p:sp>
        <p:nvSpPr>
          <p:cNvPr id="5" name="テキスト ボックス 4">
            <a:extLst>
              <a:ext uri="{FF2B5EF4-FFF2-40B4-BE49-F238E27FC236}">
                <a16:creationId xmlns:a16="http://schemas.microsoft.com/office/drawing/2014/main" id="{C70B1341-6D28-CF6E-23C5-92936FA49867}"/>
              </a:ext>
            </a:extLst>
          </p:cNvPr>
          <p:cNvSpPr txBox="1">
            <a:spLocks noChangeArrowheads="1"/>
          </p:cNvSpPr>
          <p:nvPr/>
        </p:nvSpPr>
        <p:spPr bwMode="auto">
          <a:xfrm>
            <a:off x="161925" y="6448755"/>
            <a:ext cx="1002921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1200" dirty="0">
                <a:solidFill>
                  <a:srgbClr val="000000"/>
                </a:solidFill>
                <a:latin typeface="Meiryo UI" pitchFamily="50" charset="-128"/>
                <a:ea typeface="Meiryo UI" pitchFamily="50" charset="-128"/>
                <a:cs typeface="Meiryo UI" pitchFamily="50" charset="-128"/>
              </a:rPr>
              <a:t>※1</a:t>
            </a:r>
            <a:r>
              <a:rPr lang="ja-JP" altLang="en-US" sz="1200" dirty="0">
                <a:solidFill>
                  <a:srgbClr val="000000"/>
                </a:solidFill>
                <a:latin typeface="Meiryo UI" pitchFamily="50" charset="-128"/>
                <a:ea typeface="Meiryo UI" pitchFamily="50" charset="-128"/>
                <a:cs typeface="Meiryo UI" pitchFamily="50" charset="-128"/>
              </a:rPr>
              <a:t> 検証ポータル登録時点では企業名が公開されることはない。ただし、申請プロセスが完了・承認後に</a:t>
            </a:r>
            <a:r>
              <a:rPr lang="en-US" altLang="ja-JP" sz="1200" dirty="0">
                <a:solidFill>
                  <a:srgbClr val="000000"/>
                </a:solidFill>
                <a:latin typeface="Meiryo UI" pitchFamily="50" charset="-128"/>
                <a:ea typeface="Meiryo UI" pitchFamily="50" charset="-128"/>
                <a:cs typeface="Meiryo UI" pitchFamily="50" charset="-128"/>
              </a:rPr>
              <a:t>SBTi</a:t>
            </a:r>
            <a:r>
              <a:rPr lang="ja-JP" altLang="en-US" sz="1200" dirty="0">
                <a:solidFill>
                  <a:srgbClr val="000000"/>
                </a:solidFill>
                <a:latin typeface="Meiryo UI" pitchFamily="50" charset="-128"/>
                <a:ea typeface="Meiryo UI" pitchFamily="50" charset="-128"/>
                <a:cs typeface="Meiryo UI" pitchFamily="50" charset="-128"/>
              </a:rPr>
              <a:t>のウェブサイトに企業名が掲載される。また、登録後は必</a:t>
            </a:r>
            <a:endParaRPr lang="en-US" altLang="ja-JP" sz="1200" dirty="0">
              <a:solidFill>
                <a:srgbClr val="000000"/>
              </a:solidFill>
              <a:latin typeface="Meiryo UI" pitchFamily="50" charset="-128"/>
              <a:ea typeface="Meiryo UI" pitchFamily="50" charset="-128"/>
              <a:cs typeface="Meiryo UI" pitchFamily="50" charset="-128"/>
            </a:endParaRPr>
          </a:p>
          <a:p>
            <a:pPr defTabSz="844083" eaLnBrk="1" fontAlgn="auto" hangingPunct="1">
              <a:spcBef>
                <a:spcPts val="0"/>
              </a:spcBef>
              <a:spcAft>
                <a:spcPts val="0"/>
              </a:spcAft>
              <a:defRPr/>
            </a:pPr>
            <a:r>
              <a:rPr lang="ja-JP" altLang="en-US" sz="1200" dirty="0">
                <a:solidFill>
                  <a:srgbClr val="000000"/>
                </a:solidFill>
                <a:latin typeface="Meiryo UI" pitchFamily="50" charset="-128"/>
                <a:ea typeface="Meiryo UI" pitchFamily="50" charset="-128"/>
                <a:cs typeface="Meiryo UI" pitchFamily="50" charset="-128"/>
              </a:rPr>
              <a:t>ず検証段階に進まなければならないという義務はない。</a:t>
            </a:r>
            <a:endParaRPr lang="en-US" altLang="ja-JP" sz="1200" dirty="0">
              <a:solidFill>
                <a:srgbClr val="000000"/>
              </a:solidFill>
              <a:latin typeface="Meiryo UI" pitchFamily="50" charset="-128"/>
              <a:ea typeface="Meiryo UI" pitchFamily="50" charset="-128"/>
              <a:cs typeface="Meiryo UI" pitchFamily="50" charset="-128"/>
            </a:endParaRPr>
          </a:p>
          <a:p>
            <a:pPr defTabSz="844083" eaLnBrk="1" fontAlgn="auto" hangingPunct="1">
              <a:spcBef>
                <a:spcPts val="0"/>
              </a:spcBef>
              <a:spcAft>
                <a:spcPts val="0"/>
              </a:spcAft>
              <a:defRPr/>
            </a:pPr>
            <a:r>
              <a:rPr lang="en-US" altLang="ja-JP" sz="1200" dirty="0">
                <a:solidFill>
                  <a:srgbClr val="000000"/>
                </a:solidFill>
                <a:latin typeface="Meiryo UI" pitchFamily="50" charset="-128"/>
                <a:ea typeface="Meiryo UI" pitchFamily="50" charset="-128"/>
                <a:cs typeface="Meiryo UI" pitchFamily="50" charset="-128"/>
              </a:rPr>
              <a:t>※2</a:t>
            </a:r>
            <a:r>
              <a:rPr lang="ja-JP" altLang="en-US" sz="1200" dirty="0">
                <a:solidFill>
                  <a:srgbClr val="000000"/>
                </a:solidFill>
                <a:latin typeface="Meiryo UI" pitchFamily="50" charset="-128"/>
                <a:ea typeface="Meiryo UI" pitchFamily="50" charset="-128"/>
                <a:cs typeface="Meiryo UI" pitchFamily="50" charset="-128"/>
              </a:rPr>
              <a:t> 料金ティアについては</a:t>
            </a:r>
            <a:r>
              <a:rPr lang="en-US" altLang="ja-JP" sz="1200" dirty="0">
                <a:solidFill>
                  <a:srgbClr val="000000"/>
                </a:solidFill>
                <a:latin typeface="Meiryo UI" pitchFamily="50" charset="-128"/>
                <a:ea typeface="Meiryo UI" pitchFamily="50" charset="-128"/>
                <a:cs typeface="Meiryo UI" pitchFamily="50" charset="-128"/>
              </a:rPr>
              <a:t>P67,68</a:t>
            </a:r>
            <a:r>
              <a:rPr lang="ja-JP" altLang="en-US" sz="1200" dirty="0">
                <a:solidFill>
                  <a:srgbClr val="000000"/>
                </a:solidFill>
                <a:latin typeface="Meiryo UI" pitchFamily="50" charset="-128"/>
                <a:ea typeface="Meiryo UI" pitchFamily="50" charset="-128"/>
                <a:cs typeface="Meiryo UI" pitchFamily="50" charset="-128"/>
              </a:rPr>
              <a:t>参照</a:t>
            </a:r>
            <a:endParaRPr lang="en-US" altLang="ja-JP" sz="1200" dirty="0">
              <a:solidFill>
                <a:srgbClr val="000000"/>
              </a:solidFill>
              <a:latin typeface="Meiryo UI" pitchFamily="50" charset="-128"/>
              <a:ea typeface="Meiryo UI" pitchFamily="50" charset="-128"/>
              <a:cs typeface="Meiryo UI" pitchFamily="50" charset="-128"/>
            </a:endParaRPr>
          </a:p>
          <a:p>
            <a:pPr defTabSz="844083" eaLnBrk="1" fontAlgn="auto" hangingPunct="1">
              <a:spcBef>
                <a:spcPts val="0"/>
              </a:spcBef>
              <a:spcAft>
                <a:spcPts val="0"/>
              </a:spcAft>
              <a:defRPr/>
            </a:pPr>
            <a:r>
              <a:rPr lang="en-US" altLang="ja-JP" sz="1000" dirty="0">
                <a:solidFill>
                  <a:srgbClr val="000000"/>
                </a:solidFill>
                <a:latin typeface="Meiryo UI" pitchFamily="50" charset="-128"/>
                <a:ea typeface="Meiryo UI" pitchFamily="50" charset="-128"/>
                <a:cs typeface="Meiryo UI" pitchFamily="50" charset="-128"/>
              </a:rPr>
              <a:t>[</a:t>
            </a:r>
            <a:r>
              <a:rPr lang="ja-JP" altLang="en-US" sz="1000" dirty="0">
                <a:solidFill>
                  <a:srgbClr val="000000"/>
                </a:solidFill>
                <a:latin typeface="Meiryo UI" pitchFamily="50" charset="-128"/>
                <a:ea typeface="Meiryo UI" pitchFamily="50" charset="-128"/>
                <a:cs typeface="Meiryo UI" pitchFamily="50" charset="-128"/>
              </a:rPr>
              <a:t>出所</a:t>
            </a:r>
            <a:r>
              <a:rPr lang="en-US" altLang="ja-JP" sz="1000" dirty="0">
                <a:solidFill>
                  <a:srgbClr val="000000"/>
                </a:solidFill>
                <a:latin typeface="Meiryo UI" pitchFamily="50" charset="-128"/>
                <a:ea typeface="Meiryo UI" pitchFamily="50" charset="-128"/>
                <a:cs typeface="Meiryo UI" pitchFamily="50" charset="-128"/>
              </a:rPr>
              <a:t>] Standard Operating Procedure for the Validation of SBTi Targets</a:t>
            </a:r>
            <a:r>
              <a:rPr lang="ja-JP" altLang="en-US" sz="1000" dirty="0">
                <a:solidFill>
                  <a:srgbClr val="000000"/>
                </a:solidFill>
                <a:latin typeface="Meiryo UI" pitchFamily="50" charset="-128"/>
                <a:ea typeface="Meiryo UI" pitchFamily="50" charset="-128"/>
                <a:cs typeface="Meiryo UI" pitchFamily="50" charset="-128"/>
              </a:rPr>
              <a:t>（</a:t>
            </a:r>
            <a:r>
              <a:rPr lang="en-US" altLang="ja-JP" sz="1000" dirty="0">
                <a:solidFill>
                  <a:srgbClr val="000000"/>
                </a:solidFill>
                <a:latin typeface="Meiryo UI" pitchFamily="50" charset="-128"/>
                <a:ea typeface="Meiryo UI" pitchFamily="50" charset="-128"/>
                <a:cs typeface="Meiryo UI" pitchFamily="50" charset="-128"/>
              </a:rPr>
              <a:t>https://docs.sbtiservices.com/resources/SOPTargetValidation.pdf</a:t>
            </a:r>
            <a:r>
              <a:rPr lang="ja-JP" altLang="en-US" sz="1000" dirty="0">
                <a:solidFill>
                  <a:srgbClr val="000000"/>
                </a:solidFill>
                <a:latin typeface="Meiryo UI" pitchFamily="50" charset="-128"/>
                <a:ea typeface="Meiryo UI" pitchFamily="50" charset="-128"/>
                <a:cs typeface="Meiryo UI" pitchFamily="50" charset="-128"/>
              </a:rPr>
              <a:t>）、</a:t>
            </a:r>
            <a:r>
              <a:rPr lang="en-US" altLang="ja-JP" sz="1000" dirty="0">
                <a:solidFill>
                  <a:srgbClr val="000000"/>
                </a:solidFill>
                <a:latin typeface="Meiryo UI" pitchFamily="50" charset="-128"/>
                <a:ea typeface="Meiryo UI" pitchFamily="50" charset="-128"/>
                <a:cs typeface="Meiryo UI" pitchFamily="50" charset="-128"/>
              </a:rPr>
              <a:t>SBTi</a:t>
            </a:r>
            <a:r>
              <a:rPr lang="ja-JP" altLang="en-US" sz="1000" dirty="0">
                <a:solidFill>
                  <a:srgbClr val="000000"/>
                </a:solidFill>
                <a:latin typeface="Meiryo UI" pitchFamily="50" charset="-128"/>
                <a:ea typeface="Meiryo UI" pitchFamily="50" charset="-128"/>
                <a:cs typeface="Meiryo UI" pitchFamily="50" charset="-128"/>
              </a:rPr>
              <a:t> </a:t>
            </a:r>
            <a:r>
              <a:rPr lang="en-US" altLang="ja-JP" sz="1000" dirty="0">
                <a:solidFill>
                  <a:srgbClr val="000000"/>
                </a:solidFill>
                <a:latin typeface="Meiryo UI" pitchFamily="50" charset="-128"/>
                <a:ea typeface="Meiryo UI" pitchFamily="50" charset="-128"/>
                <a:cs typeface="Meiryo UI" pitchFamily="50" charset="-128"/>
              </a:rPr>
              <a:t>Services</a:t>
            </a:r>
            <a:r>
              <a:rPr lang="ja-JP" altLang="en-US" sz="1000" dirty="0">
                <a:solidFill>
                  <a:srgbClr val="000000"/>
                </a:solidFill>
                <a:latin typeface="Meiryo UI" pitchFamily="50" charset="-128"/>
                <a:ea typeface="Meiryo UI" pitchFamily="50" charset="-128"/>
                <a:cs typeface="Meiryo UI" pitchFamily="50" charset="-128"/>
              </a:rPr>
              <a:t>ウェブサイト（</a:t>
            </a:r>
            <a:r>
              <a:rPr lang="en-US" altLang="ja-JP" sz="1000" dirty="0">
                <a:solidFill>
                  <a:srgbClr val="000000"/>
                </a:solidFill>
                <a:latin typeface="Meiryo UI" pitchFamily="50" charset="-128"/>
                <a:ea typeface="Meiryo UI" pitchFamily="50" charset="-128"/>
                <a:cs typeface="Meiryo UI" pitchFamily="50" charset="-128"/>
              </a:rPr>
              <a:t>https://sbtiservices.com/services/corporates_fi</a:t>
            </a:r>
            <a:r>
              <a:rPr lang="ja-JP" altLang="en-US" sz="1000" dirty="0">
                <a:solidFill>
                  <a:srgbClr val="000000"/>
                </a:solidFill>
                <a:latin typeface="Meiryo UI" pitchFamily="50" charset="-128"/>
                <a:ea typeface="Meiryo UI" pitchFamily="50" charset="-128"/>
                <a:cs typeface="Meiryo UI" pitchFamily="50" charset="-128"/>
              </a:rPr>
              <a:t>）より作成</a:t>
            </a:r>
          </a:p>
        </p:txBody>
      </p:sp>
      <p:graphicFrame>
        <p:nvGraphicFramePr>
          <p:cNvPr id="6" name="表 5">
            <a:extLst>
              <a:ext uri="{FF2B5EF4-FFF2-40B4-BE49-F238E27FC236}">
                <a16:creationId xmlns:a16="http://schemas.microsoft.com/office/drawing/2014/main" id="{A62C8C07-0F56-0E09-41BE-EBF417A01A7D}"/>
              </a:ext>
            </a:extLst>
          </p:cNvPr>
          <p:cNvGraphicFramePr>
            <a:graphicFrameLocks noGrp="1"/>
          </p:cNvGraphicFramePr>
          <p:nvPr>
            <p:extLst>
              <p:ext uri="{D42A27DB-BD31-4B8C-83A1-F6EECF244321}">
                <p14:modId xmlns:p14="http://schemas.microsoft.com/office/powerpoint/2010/main" val="2012156574"/>
              </p:ext>
            </p:extLst>
          </p:nvPr>
        </p:nvGraphicFramePr>
        <p:xfrm>
          <a:off x="734306" y="2880375"/>
          <a:ext cx="9223200" cy="3129286"/>
        </p:xfrm>
        <a:graphic>
          <a:graphicData uri="http://schemas.openxmlformats.org/drawingml/2006/table">
            <a:tbl>
              <a:tblPr firstRow="1" bandRow="1"/>
              <a:tblGrid>
                <a:gridCol w="1738800">
                  <a:extLst>
                    <a:ext uri="{9D8B030D-6E8A-4147-A177-3AD203B41FA5}">
                      <a16:colId xmlns:a16="http://schemas.microsoft.com/office/drawing/2014/main" val="3208154367"/>
                    </a:ext>
                  </a:extLst>
                </a:gridCol>
                <a:gridCol w="7484400">
                  <a:extLst>
                    <a:ext uri="{9D8B030D-6E8A-4147-A177-3AD203B41FA5}">
                      <a16:colId xmlns:a16="http://schemas.microsoft.com/office/drawing/2014/main" val="3353345957"/>
                    </a:ext>
                  </a:extLst>
                </a:gridCol>
              </a:tblGrid>
              <a:tr h="1854970">
                <a:tc>
                  <a:txBody>
                    <a:bodyPr/>
                    <a:lstStyle/>
                    <a:p>
                      <a:pPr marL="0" marR="0" indent="0" algn="ctr" rtl="0" eaLnBrk="1" fontAlgn="ctr" latinLnBrk="0" hangingPunct="1">
                        <a:buNone/>
                      </a:pPr>
                      <a:r>
                        <a:rPr kumimoji="1" lang="ja-JP" altLang="en-US" sz="2000" b="1" i="0" u="none" strike="noStrike" kern="1200">
                          <a:solidFill>
                            <a:srgbClr val="000000"/>
                          </a:solidFill>
                          <a:effectLst/>
                          <a:latin typeface="Meiryo UI" panose="020B0604030504040204" pitchFamily="50" charset="-128"/>
                          <a:ea typeface="Meiryo UI" panose="020B0604030504040204" pitchFamily="50" charset="-128"/>
                        </a:rPr>
                        <a:t>登録</a:t>
                      </a:r>
                      <a:endParaRPr lang="ja-JP" altLang="en-US" sz="1200" b="0" i="0" u="none" strike="noStrike" baseline="30000">
                        <a:effectLst/>
                        <a:latin typeface="Arial" panose="020B0604020202020204" pitchFamily="34" charset="0"/>
                      </a:endParaRPr>
                    </a:p>
                  </a:txBody>
                  <a:tcPr marL="81405" marR="81405" marT="40643" marB="4064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marL="0" indent="0" algn="l" rtl="0" eaLnBrk="1" fontAlgn="ctr" latinLnBrk="0" hangingPunct="1">
                        <a:buClrTx/>
                        <a:buSzPts val="2000"/>
                        <a:buFont typeface="Arial" panose="020B0604020202020204" pitchFamily="34" charset="0"/>
                        <a:buNone/>
                      </a:pPr>
                      <a:r>
                        <a:rPr lang="en-US" altLang="ja-JP" sz="2000" b="0" i="0" u="none" strike="noStrike">
                          <a:effectLst/>
                          <a:latin typeface="+mn-ea"/>
                          <a:ea typeface="+mn-ea"/>
                        </a:rPr>
                        <a:t>SBTi Services</a:t>
                      </a:r>
                      <a:r>
                        <a:rPr lang="ja-JP" altLang="en-US" sz="2000" b="0" i="0" u="none" strike="noStrike">
                          <a:effectLst/>
                          <a:latin typeface="+mn-ea"/>
                          <a:ea typeface="+mn-ea"/>
                        </a:rPr>
                        <a:t>の検証ポータル</a:t>
                      </a:r>
                      <a:r>
                        <a:rPr lang="en-US" altLang="ja-JP" sz="2000" b="0" i="0" u="none" strike="noStrike" baseline="30000">
                          <a:effectLst/>
                          <a:latin typeface="+mn-ea"/>
                          <a:ea typeface="+mn-ea"/>
                        </a:rPr>
                        <a:t>※1</a:t>
                      </a:r>
                      <a:r>
                        <a:rPr lang="ja-JP" altLang="en-US" sz="2000" b="0" i="0" u="none" strike="noStrike">
                          <a:effectLst/>
                          <a:latin typeface="+mn-ea"/>
                          <a:ea typeface="+mn-ea"/>
                        </a:rPr>
                        <a:t>を通じて登録</a:t>
                      </a:r>
                    </a:p>
                    <a:p>
                      <a:pPr marL="347472" lvl="0" indent="-347472" algn="l" rtl="0" eaLnBrk="1" fontAlgn="ctr" latinLnBrk="0" hangingPunct="1">
                        <a:buClr>
                          <a:schemeClr val="tx1"/>
                        </a:buClr>
                        <a:buSzPts val="2000"/>
                        <a:buFont typeface="Wingdings" panose="05000000000000000000" pitchFamily="2" charset="2"/>
                        <a:buChar char="ü"/>
                      </a:pPr>
                      <a:r>
                        <a:rPr lang="en-US" altLang="ja-JP" sz="2000" b="0" i="0" u="none" strike="noStrike">
                          <a:solidFill>
                            <a:srgbClr val="FF0000"/>
                          </a:solidFill>
                          <a:effectLst/>
                          <a:latin typeface="+mn-ea"/>
                          <a:ea typeface="+mn-ea"/>
                        </a:rPr>
                        <a:t>SBT</a:t>
                      </a:r>
                      <a:r>
                        <a:rPr lang="ja-JP" altLang="en-US" sz="2000" b="0" i="0" u="none" strike="noStrike">
                          <a:solidFill>
                            <a:srgbClr val="FF0000"/>
                          </a:solidFill>
                          <a:effectLst/>
                          <a:latin typeface="+mn-ea"/>
                          <a:ea typeface="+mn-ea"/>
                        </a:rPr>
                        <a:t>設定を目指す全ての企業は検証ポータルに登録する必要がある</a:t>
                      </a:r>
                    </a:p>
                    <a:p>
                      <a:pPr marL="347472" lvl="0" indent="-347472" algn="l" rtl="0" eaLnBrk="1" fontAlgn="ctr" latinLnBrk="0" hangingPunct="1">
                        <a:buClrTx/>
                        <a:buSzPts val="2000"/>
                        <a:buFont typeface="Wingdings" panose="05000000000000000000" pitchFamily="2" charset="2"/>
                        <a:buChar char="ü"/>
                      </a:pPr>
                      <a:r>
                        <a:rPr lang="ja-JP" altLang="en-US" sz="2000" b="0" i="0" u="none" strike="noStrike">
                          <a:effectLst/>
                          <a:latin typeface="+mn-ea"/>
                          <a:ea typeface="+mn-ea"/>
                        </a:rPr>
                        <a:t>登録プロセスを完了し、参加資格（適格性）を判断される</a:t>
                      </a:r>
                      <a:endParaRPr lang="en-US" altLang="ja-JP" sz="2000" b="0" i="0" u="none" strike="noStrike">
                        <a:effectLst/>
                        <a:latin typeface="+mn-ea"/>
                        <a:ea typeface="+mn-ea"/>
                      </a:endParaRPr>
                    </a:p>
                    <a:p>
                      <a:pPr marL="851444" lvl="1" indent="-347472" algn="l" rtl="0" eaLnBrk="1" fontAlgn="ctr" latinLnBrk="0" hangingPunct="1">
                        <a:buClrTx/>
                        <a:buSzPts val="2000"/>
                        <a:buFont typeface="Arial" panose="020B0604020202020204" pitchFamily="34" charset="0"/>
                        <a:buChar char="•"/>
                      </a:pPr>
                      <a:r>
                        <a:rPr lang="ja-JP" altLang="en-US" sz="2000" b="0" i="0" u="none" strike="noStrike">
                          <a:effectLst/>
                          <a:latin typeface="+mn-ea"/>
                          <a:ea typeface="+mn-ea"/>
                        </a:rPr>
                        <a:t>登録要件及び手続きについては、</a:t>
                      </a:r>
                      <a:r>
                        <a:rPr lang="ja-JP" altLang="en-US" sz="2000" b="0" i="0" u="none" strike="noStrike">
                          <a:effectLst/>
                          <a:latin typeface="+mn-ea"/>
                          <a:ea typeface="+mn-ea"/>
                          <a:hlinkClick r:id="rId3"/>
                        </a:rPr>
                        <a:t>登録マニュアル</a:t>
                      </a:r>
                      <a:r>
                        <a:rPr lang="ja-JP" altLang="en-US" sz="2000" b="0" i="0" u="none" strike="noStrike">
                          <a:effectLst/>
                          <a:latin typeface="+mn-ea"/>
                          <a:ea typeface="+mn-ea"/>
                        </a:rPr>
                        <a:t>を参照しつつ、記載された必要情報をすべて入力し、受理される必要がある</a:t>
                      </a:r>
                      <a:endParaRPr lang="en-US" altLang="ja-JP" sz="2000" b="0" i="0" u="none" strike="noStrike">
                        <a:effectLst/>
                        <a:latin typeface="+mn-ea"/>
                        <a:ea typeface="+mn-ea"/>
                      </a:endParaRPr>
                    </a:p>
                    <a:p>
                      <a:pPr marL="851444" lvl="1" indent="-347472" algn="l" rtl="0" eaLnBrk="1" fontAlgn="ctr" latinLnBrk="0" hangingPunct="1">
                        <a:buClrTx/>
                        <a:buSzPts val="2000"/>
                        <a:buFont typeface="Arial" panose="020B0604020202020204" pitchFamily="34" charset="0"/>
                        <a:buChar char="•"/>
                      </a:pPr>
                      <a:r>
                        <a:rPr lang="ja-JP" altLang="en-US" sz="2000" b="0" i="0" u="none" strike="noStrike">
                          <a:effectLst/>
                          <a:latin typeface="+mn-ea"/>
                          <a:ea typeface="+mn-ea"/>
                        </a:rPr>
                        <a:t>最大</a:t>
                      </a:r>
                      <a:r>
                        <a:rPr lang="en-US" altLang="ja-JP" sz="2000" b="0" i="0" u="none" strike="noStrike">
                          <a:effectLst/>
                          <a:latin typeface="+mn-ea"/>
                          <a:ea typeface="+mn-ea"/>
                        </a:rPr>
                        <a:t>10</a:t>
                      </a:r>
                      <a:r>
                        <a:rPr lang="ja-JP" altLang="en-US" sz="2000" b="0" i="0" u="none" strike="noStrike">
                          <a:effectLst/>
                          <a:latin typeface="+mn-ea"/>
                          <a:ea typeface="+mn-ea"/>
                        </a:rPr>
                        <a:t>名までの主要連絡先（</a:t>
                      </a:r>
                      <a:r>
                        <a:rPr lang="en-US" altLang="ja-JP" sz="2000" b="0" i="0" u="none" strike="noStrike">
                          <a:effectLst/>
                          <a:latin typeface="+mn-ea"/>
                          <a:ea typeface="+mn-ea"/>
                        </a:rPr>
                        <a:t>SBT</a:t>
                      </a:r>
                      <a:r>
                        <a:rPr lang="ja-JP" altLang="en-US" sz="2000" b="0" i="0" u="none" strike="noStrike">
                          <a:effectLst/>
                          <a:latin typeface="+mn-ea"/>
                          <a:ea typeface="+mn-ea"/>
                        </a:rPr>
                        <a:t>を排出削減戦略の一部として確実に統合する責任を持つ経営幹部レベルの担当者を</a:t>
                      </a:r>
                      <a:r>
                        <a:rPr lang="en-US" altLang="ja-JP" sz="2000" b="0" i="0" u="none" strike="noStrike">
                          <a:effectLst/>
                          <a:latin typeface="+mn-ea"/>
                          <a:ea typeface="+mn-ea"/>
                        </a:rPr>
                        <a:t>1</a:t>
                      </a:r>
                      <a:r>
                        <a:rPr lang="ja-JP" altLang="en-US" sz="2000" b="0" i="0" u="none" strike="noStrike">
                          <a:effectLst/>
                          <a:latin typeface="+mn-ea"/>
                          <a:ea typeface="+mn-ea"/>
                        </a:rPr>
                        <a:t>名以上含める）を追加する</a:t>
                      </a:r>
                      <a:endParaRPr lang="en-US" altLang="ja-JP" sz="2000" b="0" i="0" u="none" strike="noStrike">
                        <a:effectLst/>
                        <a:latin typeface="+mn-ea"/>
                        <a:ea typeface="+mn-ea"/>
                      </a:endParaRPr>
                    </a:p>
                    <a:p>
                      <a:pPr marL="347472" lvl="0" indent="-347472" algn="l" rtl="0" eaLnBrk="1" fontAlgn="ctr" latinLnBrk="0" hangingPunct="1">
                        <a:buClrTx/>
                        <a:buSzPts val="2000"/>
                        <a:buFont typeface="Wingdings" panose="05000000000000000000" pitchFamily="2" charset="2"/>
                        <a:buChar char="ü"/>
                      </a:pPr>
                      <a:r>
                        <a:rPr lang="ja-JP" altLang="en-US" sz="2000" b="0" i="0" u="none" strike="noStrike">
                          <a:effectLst/>
                          <a:latin typeface="+mn-ea"/>
                          <a:ea typeface="+mn-ea"/>
                        </a:rPr>
                        <a:t>適格であると判断された企業には、組織区分（企業、金融機関、中小企業）及び料金ティア</a:t>
                      </a:r>
                      <a:r>
                        <a:rPr lang="en-US" altLang="ja-JP" sz="2000" b="0" i="0" u="none" strike="noStrike" baseline="30000">
                          <a:effectLst/>
                          <a:latin typeface="+mn-ea"/>
                          <a:ea typeface="+mn-ea"/>
                        </a:rPr>
                        <a:t>※2</a:t>
                      </a:r>
                      <a:r>
                        <a:rPr lang="ja-JP" altLang="en-US" sz="2000" b="0" i="0" u="none" strike="noStrike">
                          <a:effectLst/>
                          <a:latin typeface="+mn-ea"/>
                          <a:ea typeface="+mn-ea"/>
                        </a:rPr>
                        <a:t>が通知される</a:t>
                      </a:r>
                    </a:p>
                  </a:txBody>
                  <a:tcPr marL="81405" marR="81405" marT="40643" marB="4064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1788661"/>
                  </a:ext>
                </a:extLst>
              </a:tr>
            </a:tbl>
          </a:graphicData>
        </a:graphic>
      </p:graphicFrame>
    </p:spTree>
    <p:extLst>
      <p:ext uri="{BB962C8B-B14F-4D97-AF65-F5344CB8AC3E}">
        <p14:creationId xmlns:p14="http://schemas.microsoft.com/office/powerpoint/2010/main" val="31859629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9839F-7751-504A-2C45-FEC050C83EE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24AFB0B-02D5-1179-6536-63956538B26D}"/>
              </a:ext>
            </a:extLst>
          </p:cNvPr>
          <p:cNvSpPr>
            <a:spLocks noGrp="1"/>
          </p:cNvSpPr>
          <p:nvPr>
            <p:ph type="title"/>
          </p:nvPr>
        </p:nvSpPr>
        <p:spPr/>
        <p:txBody>
          <a:bodyPr/>
          <a:lstStyle/>
          <a:p>
            <a:r>
              <a:rPr kumimoji="1" lang="ja-JP" altLang="en-US"/>
              <a:t>② </a:t>
            </a:r>
            <a:r>
              <a:rPr kumimoji="1" lang="en-US" altLang="ja-JP"/>
              <a:t>Commitment</a:t>
            </a:r>
            <a:r>
              <a:rPr kumimoji="1" lang="ja-JP" altLang="en-US"/>
              <a:t>：コミットメント（任意）</a:t>
            </a:r>
          </a:p>
        </p:txBody>
      </p:sp>
      <p:sp>
        <p:nvSpPr>
          <p:cNvPr id="3" name="コンテンツ プレースホルダー 2">
            <a:extLst>
              <a:ext uri="{FF2B5EF4-FFF2-40B4-BE49-F238E27FC236}">
                <a16:creationId xmlns:a16="http://schemas.microsoft.com/office/drawing/2014/main" id="{5164D1C8-8157-547F-F82C-DF4617745AFA}"/>
              </a:ext>
            </a:extLst>
          </p:cNvPr>
          <p:cNvSpPr>
            <a:spLocks noGrp="1"/>
          </p:cNvSpPr>
          <p:nvPr>
            <p:ph sz="quarter" idx="12"/>
          </p:nvPr>
        </p:nvSpPr>
        <p:spPr>
          <a:xfrm>
            <a:off x="161925" y="1110920"/>
            <a:ext cx="10367963" cy="958106"/>
          </a:xfrm>
        </p:spPr>
        <p:txBody>
          <a:bodyPr/>
          <a:lstStyle/>
          <a:p>
            <a:r>
              <a:rPr kumimoji="1" lang="ja-JP" altLang="en-US"/>
              <a:t>コミットメントとは、</a:t>
            </a:r>
            <a:r>
              <a:rPr lang="en-US" altLang="ja-JP"/>
              <a:t>24</a:t>
            </a:r>
            <a:r>
              <a:rPr lang="ja-JP" altLang="en-US"/>
              <a:t>か月</a:t>
            </a:r>
            <a:r>
              <a:rPr kumimoji="1" lang="ja-JP" altLang="en-US"/>
              <a:t>以内に</a:t>
            </a:r>
            <a:r>
              <a:rPr lang="ja-JP" altLang="en-US"/>
              <a:t>目標申請</a:t>
            </a:r>
            <a:r>
              <a:rPr kumimoji="1" lang="ja-JP" altLang="en-US"/>
              <a:t>を行い、検証を受ける宣言のことである。</a:t>
            </a:r>
            <a:endParaRPr kumimoji="1" lang="en-US" altLang="ja-JP"/>
          </a:p>
          <a:p>
            <a:r>
              <a:rPr kumimoji="1" lang="ja-JP" altLang="en-US"/>
              <a:t>コミットメントした場合には</a:t>
            </a:r>
            <a:r>
              <a:rPr kumimoji="1" lang="en-US" altLang="ja-JP"/>
              <a:t>SBTi</a:t>
            </a:r>
            <a:r>
              <a:rPr kumimoji="1" lang="ja-JP" altLang="en-US"/>
              <a:t>のウェブサイト等で掲載される</a:t>
            </a:r>
            <a:r>
              <a:rPr lang="ja-JP" altLang="en-US"/>
              <a:t>。</a:t>
            </a:r>
            <a:endParaRPr kumimoji="1" lang="ja-JP" altLang="en-US"/>
          </a:p>
        </p:txBody>
      </p:sp>
      <p:graphicFrame>
        <p:nvGraphicFramePr>
          <p:cNvPr id="5" name="表 4">
            <a:extLst>
              <a:ext uri="{FF2B5EF4-FFF2-40B4-BE49-F238E27FC236}">
                <a16:creationId xmlns:a16="http://schemas.microsoft.com/office/drawing/2014/main" id="{FB125728-D398-A769-1BB1-2D6117EE35A4}"/>
              </a:ext>
            </a:extLst>
          </p:cNvPr>
          <p:cNvGraphicFramePr>
            <a:graphicFrameLocks noGrp="1"/>
          </p:cNvGraphicFramePr>
          <p:nvPr>
            <p:extLst>
              <p:ext uri="{D42A27DB-BD31-4B8C-83A1-F6EECF244321}">
                <p14:modId xmlns:p14="http://schemas.microsoft.com/office/powerpoint/2010/main" val="3805580192"/>
              </p:ext>
            </p:extLst>
          </p:nvPr>
        </p:nvGraphicFramePr>
        <p:xfrm>
          <a:off x="735012" y="2674508"/>
          <a:ext cx="9221787" cy="4353654"/>
        </p:xfrm>
        <a:graphic>
          <a:graphicData uri="http://schemas.openxmlformats.org/drawingml/2006/table">
            <a:tbl>
              <a:tblPr firstRow="1" bandRow="1"/>
              <a:tblGrid>
                <a:gridCol w="1740186">
                  <a:extLst>
                    <a:ext uri="{9D8B030D-6E8A-4147-A177-3AD203B41FA5}">
                      <a16:colId xmlns:a16="http://schemas.microsoft.com/office/drawing/2014/main" val="2989920422"/>
                    </a:ext>
                  </a:extLst>
                </a:gridCol>
                <a:gridCol w="7481601">
                  <a:extLst>
                    <a:ext uri="{9D8B030D-6E8A-4147-A177-3AD203B41FA5}">
                      <a16:colId xmlns:a16="http://schemas.microsoft.com/office/drawing/2014/main" val="1013518318"/>
                    </a:ext>
                  </a:extLst>
                </a:gridCol>
              </a:tblGrid>
              <a:tr h="950997">
                <a:tc>
                  <a:txBody>
                    <a:bodyPr/>
                    <a:lstStyle/>
                    <a:p>
                      <a:pPr marL="0" marR="0" lvl="0" indent="0" algn="ctr" defTabSz="1007943" rtl="0" eaLnBrk="1" fontAlgn="ctr" latinLnBrk="0" hangingPunct="1">
                        <a:lnSpc>
                          <a:spcPct val="100000"/>
                        </a:lnSpc>
                        <a:spcBef>
                          <a:spcPts val="0"/>
                        </a:spcBef>
                        <a:spcAft>
                          <a:spcPts val="0"/>
                        </a:spcAft>
                        <a:buClrTx/>
                        <a:buSzTx/>
                        <a:buFontTx/>
                        <a:buNone/>
                        <a:tabLst/>
                        <a:defRPr/>
                      </a:pPr>
                      <a:r>
                        <a:rPr lang="ja-JP" altLang="en-US" sz="2000" b="1">
                          <a:latin typeface="Meiryo UI" panose="020B0604030504040204" pitchFamily="50" charset="-128"/>
                          <a:ea typeface="Meiryo UI" panose="020B0604030504040204" pitchFamily="50" charset="-128"/>
                        </a:rPr>
                        <a:t>コミットメント</a:t>
                      </a:r>
                      <a:endParaRPr lang="en-US" altLang="ja-JP" sz="2000" b="1">
                        <a:latin typeface="Meiryo UI" panose="020B0604030504040204" pitchFamily="50" charset="-128"/>
                        <a:ea typeface="Meiryo UI" panose="020B0604030504040204" pitchFamily="50" charset="-128"/>
                      </a:endParaRPr>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marL="347472" marR="0" lvl="0" indent="-347472" algn="l" defTabSz="1007943" rtl="0" eaLnBrk="1" fontAlgn="ctr" latinLnBrk="0" hangingPunct="1">
                        <a:lnSpc>
                          <a:spcPct val="100000"/>
                        </a:lnSpc>
                        <a:spcBef>
                          <a:spcPts val="0"/>
                        </a:spcBef>
                        <a:spcAft>
                          <a:spcPts val="0"/>
                        </a:spcAft>
                        <a:buClrTx/>
                        <a:buSzPct val="91000"/>
                        <a:buFont typeface="Wingdings" panose="05000000000000000000" pitchFamily="2" charset="2"/>
                        <a:buChar char="ü"/>
                        <a:tabLst/>
                        <a:defRPr/>
                      </a:pPr>
                      <a:r>
                        <a:rPr kumimoji="1" lang="ja-JP" altLang="en-US" sz="2000" b="0" i="0" u="none" strike="noStrike" kern="12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コミットメントとは、</a:t>
                      </a:r>
                      <a:r>
                        <a:rPr kumimoji="1" lang="en-US" altLang="ja-JP" sz="2000" b="0" i="0" u="none" strike="noStrike" kern="120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2000" b="0" i="0" u="none" strike="noStrike" kern="120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か月以内に目標を策定し</a:t>
                      </a:r>
                      <a:r>
                        <a:rPr kumimoji="1" lang="en-US" altLang="ja-JP" sz="2000" b="0" i="0" u="none" strike="noStrike" kern="120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SBTi</a:t>
                      </a:r>
                      <a:r>
                        <a:rPr kumimoji="1" lang="ja-JP" altLang="en-US" sz="2000" b="0" i="0" u="none" strike="noStrike" kern="120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000" b="0" i="0" u="none" strike="noStrike" kern="120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Services</a:t>
                      </a:r>
                      <a:r>
                        <a:rPr kumimoji="1" lang="ja-JP" altLang="en-US" sz="2000" b="0" i="0" u="none" strike="noStrike" kern="120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に申請、検証を受ける宣言</a:t>
                      </a:r>
                      <a:r>
                        <a:rPr kumimoji="1" lang="ja-JP" altLang="en-US" sz="2000" b="0" i="0" u="none" strike="noStrike" kern="12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のことである</a:t>
                      </a:r>
                      <a:endParaRPr kumimoji="1" lang="en-US" altLang="ja-JP" sz="2000" b="0" i="0" u="none" strike="noStrike" kern="12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347472" indent="-347472" algn="l" rtl="0" eaLnBrk="1" fontAlgn="ctr" latinLnBrk="0" hangingPunct="1">
                        <a:buClrTx/>
                        <a:buSzPct val="91000"/>
                        <a:buFont typeface="Wingdings" panose="05000000000000000000" pitchFamily="2" charset="2"/>
                        <a:buChar char="ü"/>
                      </a:pPr>
                      <a:r>
                        <a:rPr kumimoji="1" lang="ja-JP" altLang="en-US" sz="2000" b="0" i="0" u="none" strike="noStrike" kern="12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検証ポータル内で完了する</a:t>
                      </a:r>
                      <a:endParaRPr kumimoji="1" lang="en-US" altLang="ja-JP" sz="2000" b="0" i="0" u="none" strike="noStrike" kern="12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851444" lvl="1" indent="-347472" algn="l" rtl="0" eaLnBrk="1" fontAlgn="ctr" latinLnBrk="0" hangingPunct="1">
                        <a:buClrTx/>
                        <a:buSzPct val="91000"/>
                        <a:buFont typeface="Arial" panose="020B0604020202020204" pitchFamily="34" charset="0"/>
                        <a:buChar char="•"/>
                      </a:pPr>
                      <a:r>
                        <a:rPr kumimoji="1" lang="ja-JP" altLang="en-US" sz="2000" b="0" i="0" u="none" strike="noStrike" kern="12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検証ポータル内の「</a:t>
                      </a:r>
                      <a:r>
                        <a:rPr kumimoji="1" lang="en-US" altLang="ja-JP" sz="2000" b="0" i="0" u="none" strike="noStrike" kern="12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Commitment</a:t>
                      </a:r>
                      <a:r>
                        <a:rPr kumimoji="1" lang="ja-JP" altLang="en-US" sz="2000" b="0" i="0" u="none" strike="noStrike" kern="12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」セクションから「</a:t>
                      </a:r>
                      <a:r>
                        <a:rPr kumimoji="1" lang="en-US" altLang="ja-JP" sz="2000" b="0" i="0" u="none" strike="noStrike" kern="12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Make</a:t>
                      </a:r>
                      <a:r>
                        <a:rPr kumimoji="1" lang="ja-JP" altLang="en-US" sz="2000" b="0" i="0" u="none" strike="noStrike" kern="12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000" b="0" i="0" u="none" strike="noStrike" kern="12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 commitment</a:t>
                      </a:r>
                      <a:r>
                        <a:rPr kumimoji="1" lang="ja-JP" altLang="en-US" sz="2000" b="0" i="0" u="none" strike="noStrike" kern="12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」ボタンを押下</a:t>
                      </a:r>
                      <a:endParaRPr kumimoji="1" lang="en-US" altLang="ja-JP" sz="2000" b="0" i="0" u="none" strike="noStrike" kern="12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851444" lvl="1" indent="-347472" algn="l" rtl="0" eaLnBrk="1" fontAlgn="ctr" latinLnBrk="0" hangingPunct="1">
                        <a:buClrTx/>
                        <a:buSzPct val="91000"/>
                        <a:buFont typeface="Arial" panose="020B0604020202020204" pitchFamily="34" charset="0"/>
                        <a:buChar char="•"/>
                      </a:pPr>
                      <a:r>
                        <a:rPr kumimoji="1" lang="ja-JP" altLang="en-US" sz="2000" b="0" i="0" u="none" strike="noStrike" kern="12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hlinkClick r:id="rId2"/>
                        </a:rPr>
                        <a:t>コミットメント遵守ポリシー</a:t>
                      </a:r>
                      <a:r>
                        <a:rPr kumimoji="1" lang="ja-JP" altLang="en-US" sz="2000" b="0" i="0" u="none" strike="noStrike" kern="12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と</a:t>
                      </a:r>
                      <a:r>
                        <a:rPr kumimoji="1" lang="en-US" altLang="ja-JP" sz="2000" b="0" i="0" u="none" strike="noStrike" kern="12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hlinkClick r:id="rId3"/>
                        </a:rPr>
                        <a:t>SBTi</a:t>
                      </a:r>
                      <a:r>
                        <a:rPr kumimoji="1" lang="ja-JP" altLang="en-US" sz="2000" b="0" i="0" u="none" strike="noStrike" kern="12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hlinkClick r:id="rId3"/>
                        </a:rPr>
                        <a:t>コミットメントと目標ステータス</a:t>
                      </a:r>
                      <a:r>
                        <a:rPr kumimoji="1" lang="ja-JP" altLang="en-US" sz="2000" b="0" i="0" u="none" strike="noStrike" kern="12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を確認し、同意する</a:t>
                      </a:r>
                      <a:endParaRPr kumimoji="1" lang="en-US" altLang="ja-JP" sz="2000" b="0" i="0" u="none" strike="noStrike" kern="12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347472" indent="-347472" algn="l" rtl="0" eaLnBrk="1" fontAlgn="ctr" latinLnBrk="0" hangingPunct="1">
                        <a:buClrTx/>
                        <a:buSzPct val="91000"/>
                        <a:buFont typeface="Wingdings" panose="05000000000000000000" pitchFamily="2" charset="2"/>
                        <a:buChar char="ü"/>
                      </a:pPr>
                      <a:r>
                        <a:rPr kumimoji="1" lang="ja-JP" altLang="en-US" sz="2000" b="0" i="0" u="none" strike="noStrike" kern="12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コミットメントが提出されると、企業は</a:t>
                      </a:r>
                      <a:r>
                        <a:rPr kumimoji="1" lang="en-US" altLang="ja-JP" sz="2000" b="0" i="0" u="none" strike="noStrike" kern="12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SBTi</a:t>
                      </a:r>
                      <a:r>
                        <a:rPr kumimoji="1" lang="ja-JP" altLang="en-US" sz="2000" b="0" i="0" u="none" strike="noStrike" kern="12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ウェブサイトのダッシュボードや、</a:t>
                      </a:r>
                      <a:r>
                        <a:rPr kumimoji="1" lang="en-US" altLang="ja-JP" sz="2000" b="0" i="0" u="none" strike="noStrike" kern="12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We</a:t>
                      </a:r>
                      <a:r>
                        <a:rPr kumimoji="1" lang="ja-JP" altLang="en-US" sz="2000" b="0" i="0" u="none" strike="noStrike" kern="12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000" b="0" i="0" u="none" strike="noStrike" kern="12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Mean</a:t>
                      </a:r>
                      <a:r>
                        <a:rPr kumimoji="1" lang="ja-JP" altLang="en-US" sz="2000" b="0" i="0" u="none" strike="noStrike" kern="12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000" b="0" i="0" u="none" strike="noStrike" kern="12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Business</a:t>
                      </a:r>
                      <a:r>
                        <a:rPr kumimoji="1" lang="ja-JP" altLang="en-US" sz="2000" b="0" i="0" u="none" strike="noStrike" kern="12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000" b="0" i="0" u="none" strike="noStrike" kern="12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Coalition</a:t>
                      </a:r>
                      <a:r>
                        <a:rPr kumimoji="1" lang="ja-JP" altLang="en-US" sz="2000" b="0" i="0" u="none" strike="noStrike" kern="12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等のパートナーサイト上で</a:t>
                      </a:r>
                      <a:r>
                        <a:rPr kumimoji="1" lang="ja-JP" altLang="en-US" sz="2000" b="0" i="0" u="none" strike="noStrike" kern="120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b="0" i="0" u="none" strike="noStrike" kern="120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Committed</a:t>
                      </a:r>
                      <a:r>
                        <a:rPr kumimoji="1" lang="ja-JP" altLang="en-US" sz="2000" b="0" i="0" u="none" strike="noStrike" kern="120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」として公開される</a:t>
                      </a:r>
                      <a:endParaRPr kumimoji="1" lang="en-US" altLang="ja-JP" sz="2000" b="0" i="0" u="none" strike="noStrike" kern="120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p>
                      <a:pPr marL="851444" lvl="1" indent="-347472" algn="l" rtl="0" eaLnBrk="1" fontAlgn="ctr" latinLnBrk="0" hangingPunct="1">
                        <a:buClrTx/>
                        <a:buSzPct val="91000"/>
                        <a:buFont typeface="Arial" panose="020B0604020202020204" pitchFamily="34" charset="0"/>
                        <a:buChar char="•"/>
                      </a:pPr>
                      <a:r>
                        <a:rPr kumimoji="1" lang="ja-JP" altLang="en-US" sz="2000" b="0" i="0" u="none" strike="noStrike" kern="12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ネットゼロ目標にコミットした企業は</a:t>
                      </a:r>
                      <a:r>
                        <a:rPr kumimoji="1" lang="en-US" altLang="ja-JP" sz="2000" b="0" i="0" u="none" strike="noStrike" kern="12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Race</a:t>
                      </a:r>
                      <a:r>
                        <a:rPr kumimoji="1" lang="ja-JP" altLang="en-US" sz="2000" b="0" i="0" u="none" strike="noStrike" kern="12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000" b="0" i="0" u="none" strike="noStrike" kern="12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to Zero</a:t>
                      </a:r>
                      <a:r>
                        <a:rPr kumimoji="1" lang="ja-JP" altLang="en-US" sz="2000" b="0" i="0" u="none" strike="noStrike" kern="12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キャンペーンに自動的に参加することとなる</a:t>
                      </a:r>
                      <a:endParaRPr kumimoji="1" lang="en-US" altLang="ja-JP" sz="2000" b="0" i="0" u="none" strike="noStrike" kern="12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851444" lvl="1" indent="-347472" algn="l" rtl="0" eaLnBrk="1" fontAlgn="ctr" latinLnBrk="0" hangingPunct="1">
                        <a:buClrTx/>
                        <a:buSzPct val="91000"/>
                        <a:buFont typeface="Arial" panose="020B0604020202020204" pitchFamily="34" charset="0"/>
                        <a:buChar char="•"/>
                      </a:pPr>
                      <a:r>
                        <a:rPr kumimoji="1" lang="ja-JP" altLang="en-US" sz="2000" b="0" i="0" u="none" strike="noStrike" kern="12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国連グローバルコンパクト（</a:t>
                      </a:r>
                      <a:r>
                        <a:rPr kumimoji="1" lang="en-US" altLang="ja-JP" sz="2000" b="0" i="0" u="none" strike="noStrike" kern="12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UNGC</a:t>
                      </a:r>
                      <a:r>
                        <a:rPr kumimoji="1" lang="ja-JP" altLang="en-US" sz="2000" b="0" i="0" u="none" strike="noStrike" kern="12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）に参加している場合は</a:t>
                      </a:r>
                      <a:r>
                        <a:rPr kumimoji="1" lang="en-US" altLang="ja-JP" sz="2000" b="0" i="0" u="none" strike="noStrike" kern="12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Forward</a:t>
                      </a:r>
                      <a:r>
                        <a:rPr kumimoji="1" lang="ja-JP" altLang="en-US" sz="2000" b="0" i="0" u="none" strike="noStrike" kern="12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000" b="0" i="0" u="none" strike="noStrike" kern="12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Faster</a:t>
                      </a:r>
                      <a:r>
                        <a:rPr kumimoji="1" lang="ja-JP" altLang="en-US" sz="2000" b="0" i="0" u="none" strike="noStrike" kern="12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000" b="0" i="0" u="none" strike="noStrike" kern="12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Initiative</a:t>
                      </a:r>
                      <a:r>
                        <a:rPr kumimoji="1" lang="ja-JP" altLang="en-US" sz="2000" b="0" i="0" u="none" strike="noStrike" kern="120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の下でも認知される</a:t>
                      </a:r>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14678746"/>
                  </a:ext>
                </a:extLst>
              </a:tr>
            </a:tbl>
          </a:graphicData>
        </a:graphic>
      </p:graphicFrame>
      <p:sp>
        <p:nvSpPr>
          <p:cNvPr id="6" name="テキスト ボックス 5">
            <a:extLst>
              <a:ext uri="{FF2B5EF4-FFF2-40B4-BE49-F238E27FC236}">
                <a16:creationId xmlns:a16="http://schemas.microsoft.com/office/drawing/2014/main" id="{95B2AEED-56EB-503A-1994-75645E6A42A3}"/>
              </a:ext>
            </a:extLst>
          </p:cNvPr>
          <p:cNvSpPr txBox="1">
            <a:spLocks noChangeArrowheads="1"/>
          </p:cNvSpPr>
          <p:nvPr/>
        </p:nvSpPr>
        <p:spPr bwMode="auto">
          <a:xfrm>
            <a:off x="161925" y="7328843"/>
            <a:ext cx="95367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1000" dirty="0">
                <a:solidFill>
                  <a:srgbClr val="000000"/>
                </a:solidFill>
                <a:latin typeface="Meiryo UI" pitchFamily="50" charset="-128"/>
                <a:ea typeface="Meiryo UI" pitchFamily="50" charset="-128"/>
                <a:cs typeface="Meiryo UI" pitchFamily="50" charset="-128"/>
              </a:rPr>
              <a:t>[</a:t>
            </a:r>
            <a:r>
              <a:rPr lang="ja-JP" altLang="en-US" sz="1000" dirty="0">
                <a:solidFill>
                  <a:srgbClr val="000000"/>
                </a:solidFill>
                <a:latin typeface="Meiryo UI" pitchFamily="50" charset="-128"/>
                <a:ea typeface="Meiryo UI" pitchFamily="50" charset="-128"/>
                <a:cs typeface="Meiryo UI" pitchFamily="50" charset="-128"/>
              </a:rPr>
              <a:t>出所</a:t>
            </a:r>
            <a:r>
              <a:rPr lang="en-US" altLang="ja-JP" sz="1000" dirty="0">
                <a:solidFill>
                  <a:srgbClr val="000000"/>
                </a:solidFill>
                <a:latin typeface="Meiryo UI" pitchFamily="50" charset="-128"/>
                <a:ea typeface="Meiryo UI" pitchFamily="50" charset="-128"/>
                <a:cs typeface="Meiryo UI" pitchFamily="50" charset="-128"/>
              </a:rPr>
              <a:t>] SBTi</a:t>
            </a:r>
            <a:r>
              <a:rPr lang="ja-JP" altLang="en-US" sz="1000" dirty="0">
                <a:solidFill>
                  <a:srgbClr val="000000"/>
                </a:solidFill>
                <a:latin typeface="Meiryo UI" pitchFamily="50" charset="-128"/>
                <a:ea typeface="Meiryo UI" pitchFamily="50" charset="-128"/>
                <a:cs typeface="Meiryo UI" pitchFamily="50" charset="-128"/>
              </a:rPr>
              <a:t> </a:t>
            </a:r>
            <a:r>
              <a:rPr lang="en-US" altLang="ja-JP" sz="1000" dirty="0">
                <a:solidFill>
                  <a:srgbClr val="000000"/>
                </a:solidFill>
                <a:latin typeface="Meiryo UI" pitchFamily="50" charset="-128"/>
                <a:ea typeface="Meiryo UI" pitchFamily="50" charset="-128"/>
                <a:cs typeface="Meiryo UI" pitchFamily="50" charset="-128"/>
              </a:rPr>
              <a:t>Services</a:t>
            </a:r>
            <a:r>
              <a:rPr lang="ja-JP" altLang="en-US" sz="1000" dirty="0">
                <a:solidFill>
                  <a:srgbClr val="000000"/>
                </a:solidFill>
                <a:latin typeface="Meiryo UI" pitchFamily="50" charset="-128"/>
                <a:ea typeface="Meiryo UI" pitchFamily="50" charset="-128"/>
                <a:cs typeface="Meiryo UI" pitchFamily="50" charset="-128"/>
              </a:rPr>
              <a:t>ウェブサイト（</a:t>
            </a:r>
            <a:r>
              <a:rPr lang="en-US" altLang="ja-JP" sz="1000" dirty="0">
                <a:solidFill>
                  <a:srgbClr val="000000"/>
                </a:solidFill>
                <a:latin typeface="Meiryo UI" pitchFamily="50" charset="-128"/>
                <a:ea typeface="Meiryo UI" pitchFamily="50" charset="-128"/>
                <a:cs typeface="Meiryo UI" pitchFamily="50" charset="-128"/>
              </a:rPr>
              <a:t>https://sbtiservices.com/services/corporates_fi</a:t>
            </a:r>
            <a:r>
              <a:rPr lang="ja-JP" altLang="en-US" sz="100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34015014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84B9E-38EE-2C54-F17A-271587B0BC7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A5BA2FD-99AA-D902-BF4A-27ACAE1FA7DE}"/>
              </a:ext>
            </a:extLst>
          </p:cNvPr>
          <p:cNvSpPr>
            <a:spLocks noGrp="1"/>
          </p:cNvSpPr>
          <p:nvPr>
            <p:ph type="title"/>
          </p:nvPr>
        </p:nvSpPr>
        <p:spPr/>
        <p:txBody>
          <a:bodyPr/>
          <a:lstStyle/>
          <a:p>
            <a:r>
              <a:rPr lang="ja-JP" altLang="en-US">
                <a:latin typeface="+mn-ea"/>
                <a:ea typeface="+mn-ea"/>
              </a:rPr>
              <a:t>③ </a:t>
            </a:r>
            <a:r>
              <a:rPr lang="en-US" altLang="ja-JP">
                <a:latin typeface="+mn-ea"/>
                <a:ea typeface="+mn-ea"/>
              </a:rPr>
              <a:t>Develop</a:t>
            </a:r>
            <a:r>
              <a:rPr lang="ja-JP" altLang="en-US">
                <a:latin typeface="+mn-ea"/>
                <a:ea typeface="+mn-ea"/>
              </a:rPr>
              <a:t>：目標策定</a:t>
            </a:r>
            <a:endParaRPr kumimoji="1" lang="ja-JP" altLang="en-US">
              <a:latin typeface="+mn-ea"/>
              <a:ea typeface="+mn-ea"/>
            </a:endParaRPr>
          </a:p>
        </p:txBody>
      </p:sp>
      <p:sp>
        <p:nvSpPr>
          <p:cNvPr id="3" name="コンテンツ プレースホルダー 2">
            <a:extLst>
              <a:ext uri="{FF2B5EF4-FFF2-40B4-BE49-F238E27FC236}">
                <a16:creationId xmlns:a16="http://schemas.microsoft.com/office/drawing/2014/main" id="{2FD12160-8BDF-23F8-2AF5-01EC545E8A65}"/>
              </a:ext>
            </a:extLst>
          </p:cNvPr>
          <p:cNvSpPr>
            <a:spLocks noGrp="1"/>
          </p:cNvSpPr>
          <p:nvPr>
            <p:ph sz="quarter" idx="12"/>
          </p:nvPr>
        </p:nvSpPr>
        <p:spPr>
          <a:xfrm>
            <a:off x="161925" y="1110920"/>
            <a:ext cx="10367963" cy="604163"/>
          </a:xfrm>
        </p:spPr>
        <p:txBody>
          <a:bodyPr/>
          <a:lstStyle/>
          <a:p>
            <a:r>
              <a:rPr kumimoji="1" lang="ja-JP" altLang="en-US">
                <a:latin typeface="+mn-ea"/>
                <a:ea typeface="+mn-ea"/>
              </a:rPr>
              <a:t>目標の策定に当たっては、</a:t>
            </a:r>
            <a:r>
              <a:rPr kumimoji="1" lang="en-US" altLang="ja-JP">
                <a:latin typeface="+mn-ea"/>
                <a:ea typeface="+mn-ea"/>
              </a:rPr>
              <a:t>SBTi</a:t>
            </a:r>
            <a:r>
              <a:rPr lang="ja-JP" altLang="en-US">
                <a:latin typeface="+mn-ea"/>
                <a:ea typeface="+mn-ea"/>
              </a:rPr>
              <a:t>の</a:t>
            </a:r>
            <a:r>
              <a:rPr kumimoji="1" lang="ja-JP" altLang="en-US">
                <a:latin typeface="+mn-ea"/>
                <a:ea typeface="+mn-ea"/>
              </a:rPr>
              <a:t>基準要件やガイダンスに準拠することが求められる。</a:t>
            </a:r>
            <a:endParaRPr kumimoji="1" lang="en-US" altLang="ja-JP">
              <a:latin typeface="+mn-ea"/>
              <a:ea typeface="+mn-ea"/>
            </a:endParaRPr>
          </a:p>
        </p:txBody>
      </p:sp>
      <p:graphicFrame>
        <p:nvGraphicFramePr>
          <p:cNvPr id="6" name="表 5">
            <a:extLst>
              <a:ext uri="{FF2B5EF4-FFF2-40B4-BE49-F238E27FC236}">
                <a16:creationId xmlns:a16="http://schemas.microsoft.com/office/drawing/2014/main" id="{50816C93-AAE0-8E10-145A-633240C27E6D}"/>
              </a:ext>
            </a:extLst>
          </p:cNvPr>
          <p:cNvGraphicFramePr>
            <a:graphicFrameLocks noGrp="1"/>
          </p:cNvGraphicFramePr>
          <p:nvPr>
            <p:extLst>
              <p:ext uri="{D42A27DB-BD31-4B8C-83A1-F6EECF244321}">
                <p14:modId xmlns:p14="http://schemas.microsoft.com/office/powerpoint/2010/main" val="4056972236"/>
              </p:ext>
            </p:extLst>
          </p:nvPr>
        </p:nvGraphicFramePr>
        <p:xfrm>
          <a:off x="735010" y="1948003"/>
          <a:ext cx="9221787" cy="5207094"/>
        </p:xfrm>
        <a:graphic>
          <a:graphicData uri="http://schemas.openxmlformats.org/drawingml/2006/table">
            <a:tbl>
              <a:tblPr firstRow="1" bandRow="1"/>
              <a:tblGrid>
                <a:gridCol w="1740186">
                  <a:extLst>
                    <a:ext uri="{9D8B030D-6E8A-4147-A177-3AD203B41FA5}">
                      <a16:colId xmlns:a16="http://schemas.microsoft.com/office/drawing/2014/main" val="2989920422"/>
                    </a:ext>
                  </a:extLst>
                </a:gridCol>
                <a:gridCol w="7481601">
                  <a:extLst>
                    <a:ext uri="{9D8B030D-6E8A-4147-A177-3AD203B41FA5}">
                      <a16:colId xmlns:a16="http://schemas.microsoft.com/office/drawing/2014/main" val="1013518318"/>
                    </a:ext>
                  </a:extLst>
                </a:gridCol>
              </a:tblGrid>
              <a:tr h="950997">
                <a:tc>
                  <a:txBody>
                    <a:bodyPr/>
                    <a:lstStyle/>
                    <a:p>
                      <a:pPr marL="0" marR="0" lvl="0" indent="0" algn="ctr" defTabSz="1007943" rtl="0" eaLnBrk="1" fontAlgn="ctr" latinLnBrk="0" hangingPunct="1">
                        <a:lnSpc>
                          <a:spcPct val="100000"/>
                        </a:lnSpc>
                        <a:spcBef>
                          <a:spcPts val="0"/>
                        </a:spcBef>
                        <a:spcAft>
                          <a:spcPts val="0"/>
                        </a:spcAft>
                        <a:buClrTx/>
                        <a:buSzTx/>
                        <a:buFontTx/>
                        <a:buNone/>
                        <a:tabLst/>
                        <a:defRPr/>
                      </a:pPr>
                      <a:r>
                        <a:rPr lang="ja-JP" altLang="en-US" sz="1800" b="1">
                          <a:latin typeface="Meiryo UI" panose="020B0604030504040204" pitchFamily="50" charset="-128"/>
                          <a:ea typeface="Meiryo UI" panose="020B0604030504040204" pitchFamily="50" charset="-128"/>
                        </a:rPr>
                        <a:t>目標策定</a:t>
                      </a:r>
                      <a:endParaRPr lang="en-US" altLang="ja-JP" sz="1800" b="1">
                        <a:latin typeface="Meiryo UI" panose="020B0604030504040204" pitchFamily="50" charset="-128"/>
                        <a:ea typeface="Meiryo UI" panose="020B0604030504040204" pitchFamily="50" charset="-128"/>
                      </a:endParaRPr>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marL="342900" lvl="0" indent="-342900" algn="l" rtl="0" eaLnBrk="1" fontAlgn="ctr" latinLnBrk="0" hangingPunct="1">
                        <a:buClr>
                          <a:schemeClr val="tx1"/>
                        </a:buClr>
                        <a:buSzPct val="91000"/>
                        <a:buFont typeface="Wingdings" panose="05000000000000000000" pitchFamily="2" charset="2"/>
                        <a:buChar char="ü"/>
                      </a:pPr>
                      <a:r>
                        <a:rPr kumimoji="1" lang="en-US" altLang="ja-JP" sz="1400" b="0" i="0" u="none" strike="noStrike" kern="1200">
                          <a:solidFill>
                            <a:srgbClr val="FF0000"/>
                          </a:solidFill>
                          <a:effectLst/>
                          <a:latin typeface="+mn-ea"/>
                          <a:ea typeface="+mn-ea"/>
                          <a:cs typeface="Meiryo UI" panose="020B0604030504040204" pitchFamily="50" charset="-128"/>
                        </a:rPr>
                        <a:t>SBTi</a:t>
                      </a:r>
                      <a:r>
                        <a:rPr lang="ja-JP" altLang="en-US" sz="1400" b="0">
                          <a:solidFill>
                            <a:srgbClr val="FF0000"/>
                          </a:solidFill>
                          <a:latin typeface="+mn-ea"/>
                          <a:ea typeface="+mn-ea"/>
                        </a:rPr>
                        <a:t>の基準要件・ガイダンス等を用いて、目標を策定する</a:t>
                      </a:r>
                      <a:endParaRPr lang="en-US" altLang="ja-JP" sz="1400" b="0">
                        <a:solidFill>
                          <a:srgbClr val="FF0000"/>
                        </a:solidFill>
                        <a:latin typeface="+mn-ea"/>
                        <a:ea typeface="+mn-ea"/>
                      </a:endParaRPr>
                    </a:p>
                    <a:p>
                      <a:pPr marL="342900" lvl="0" indent="-342900" algn="l" rtl="0" eaLnBrk="1" fontAlgn="ctr" latinLnBrk="0" hangingPunct="1">
                        <a:buClr>
                          <a:schemeClr val="tx1"/>
                        </a:buClr>
                        <a:buSzPct val="91000"/>
                        <a:buFont typeface="Wingdings" panose="05000000000000000000" pitchFamily="2" charset="2"/>
                        <a:buChar char="ü"/>
                      </a:pPr>
                      <a:r>
                        <a:rPr kumimoji="1" lang="ja-JP" altLang="en-US" sz="1400" b="0" i="0" u="none" strike="noStrike" kern="1200">
                          <a:solidFill>
                            <a:srgbClr val="000000"/>
                          </a:solidFill>
                          <a:effectLst/>
                          <a:latin typeface="+mn-ea"/>
                          <a:ea typeface="+mn-ea"/>
                          <a:cs typeface="Meiryo UI" panose="020B0604030504040204" pitchFamily="50" charset="-128"/>
                        </a:rPr>
                        <a:t>排出インベントリ</a:t>
                      </a:r>
                      <a:endParaRPr kumimoji="1" lang="en-US" altLang="ja-JP" sz="1400" b="0" i="0" u="none" strike="noStrike" kern="1200">
                        <a:solidFill>
                          <a:srgbClr val="000000"/>
                        </a:solidFill>
                        <a:effectLst/>
                        <a:latin typeface="+mn-ea"/>
                        <a:ea typeface="+mn-ea"/>
                        <a:cs typeface="Meiryo UI" panose="020B0604030504040204" pitchFamily="50" charset="-128"/>
                      </a:endParaRPr>
                    </a:p>
                    <a:p>
                      <a:pPr marL="846872" lvl="1" indent="-342900" algn="l" rtl="0" eaLnBrk="1" fontAlgn="ctr" latinLnBrk="0" hangingPunct="1">
                        <a:buClr>
                          <a:schemeClr val="tx1"/>
                        </a:buClr>
                        <a:buSzPct val="91000"/>
                        <a:buFont typeface="Arial" panose="020B0604020202020204" pitchFamily="34" charset="0"/>
                        <a:buChar char="•"/>
                      </a:pPr>
                      <a:r>
                        <a:rPr lang="en-US" altLang="ja-JP" sz="1400" b="0">
                          <a:latin typeface="+mn-ea"/>
                          <a:ea typeface="+mn-ea"/>
                        </a:rPr>
                        <a:t>SBTi</a:t>
                      </a:r>
                      <a:r>
                        <a:rPr lang="ja-JP" altLang="en-US" sz="1400" b="0">
                          <a:latin typeface="+mn-ea"/>
                          <a:ea typeface="+mn-ea"/>
                        </a:rPr>
                        <a:t>の最新の科学的基準に沿った目標を策定する前に、</a:t>
                      </a:r>
                      <a:r>
                        <a:rPr lang="en-US" altLang="ja-JP" sz="1400" b="0">
                          <a:latin typeface="+mn-ea"/>
                          <a:ea typeface="+mn-ea"/>
                        </a:rPr>
                        <a:t>Scope1,2,3</a:t>
                      </a:r>
                      <a:r>
                        <a:rPr lang="ja-JP" altLang="en-US" sz="1400" b="0">
                          <a:latin typeface="+mn-ea"/>
                          <a:ea typeface="+mn-ea"/>
                        </a:rPr>
                        <a:t>の完全な</a:t>
                      </a:r>
                      <a:r>
                        <a:rPr lang="en-US" altLang="ja-JP" sz="1400" b="0">
                          <a:latin typeface="+mn-ea"/>
                          <a:ea typeface="+mn-ea"/>
                        </a:rPr>
                        <a:t>GHG</a:t>
                      </a:r>
                      <a:r>
                        <a:rPr lang="ja-JP" altLang="en-US" sz="1400" b="0">
                          <a:latin typeface="+mn-ea"/>
                          <a:ea typeface="+mn-ea"/>
                        </a:rPr>
                        <a:t>インベントリを</a:t>
                      </a:r>
                      <a:r>
                        <a:rPr lang="en-US" altLang="ja-JP" sz="1400" b="0">
                          <a:latin typeface="+mn-ea"/>
                          <a:ea typeface="+mn-ea"/>
                        </a:rPr>
                        <a:t>GHG</a:t>
                      </a:r>
                      <a:r>
                        <a:rPr lang="ja-JP" altLang="en-US" sz="1400" b="0">
                          <a:latin typeface="+mn-ea"/>
                          <a:ea typeface="+mn-ea"/>
                        </a:rPr>
                        <a:t>プロトコルに準拠して算定する必要がある</a:t>
                      </a:r>
                      <a:endParaRPr lang="en-US" altLang="ja-JP" sz="1400" b="0">
                        <a:latin typeface="+mn-ea"/>
                        <a:ea typeface="+mn-ea"/>
                      </a:endParaRPr>
                    </a:p>
                    <a:p>
                      <a:pPr marL="342900" lvl="0" indent="-342900" algn="l" rtl="0" eaLnBrk="1" fontAlgn="ctr" latinLnBrk="0" hangingPunct="1">
                        <a:buClr>
                          <a:schemeClr val="tx1"/>
                        </a:buClr>
                        <a:buSzPct val="91000"/>
                        <a:buFont typeface="Wingdings" panose="05000000000000000000" pitchFamily="2" charset="2"/>
                        <a:buChar char="ü"/>
                      </a:pPr>
                      <a:r>
                        <a:rPr kumimoji="1" lang="ja-JP" altLang="en-US" sz="1400" b="0" i="0" u="none" strike="noStrike" kern="1200">
                          <a:solidFill>
                            <a:srgbClr val="000000"/>
                          </a:solidFill>
                          <a:effectLst/>
                          <a:latin typeface="+mn-ea"/>
                          <a:ea typeface="+mn-ea"/>
                          <a:cs typeface="Meiryo UI" panose="020B0604030504040204" pitchFamily="50" charset="-128"/>
                        </a:rPr>
                        <a:t>企業の準拠すべき資料</a:t>
                      </a:r>
                      <a:endParaRPr lang="ja-JP" altLang="en-US" sz="1400" b="0">
                        <a:latin typeface="+mn-ea"/>
                        <a:ea typeface="+mn-ea"/>
                      </a:endParaRPr>
                    </a:p>
                    <a:p>
                      <a:pPr marL="789722" marR="0" lvl="1" indent="-285750" algn="l" defTabSz="1007943" rtl="0" eaLnBrk="1" fontAlgn="auto" latinLnBrk="0" hangingPunct="1">
                        <a:lnSpc>
                          <a:spcPct val="100000"/>
                        </a:lnSpc>
                        <a:spcBef>
                          <a:spcPts val="0"/>
                        </a:spcBef>
                        <a:spcAft>
                          <a:spcPts val="0"/>
                        </a:spcAft>
                        <a:buClrTx/>
                        <a:buSzPct val="91000"/>
                        <a:buFont typeface="Arial" panose="020B0604020202020204" pitchFamily="34" charset="0"/>
                        <a:buChar char="•"/>
                        <a:tabLst/>
                        <a:defRPr/>
                      </a:pPr>
                      <a:r>
                        <a:rPr kumimoji="1" lang="en-US" altLang="zh-TW" sz="1400" b="0" u="none">
                          <a:latin typeface="+mn-ea"/>
                          <a:ea typeface="+mn-ea"/>
                          <a:hlinkClick r:id="rId3"/>
                        </a:rPr>
                        <a:t>SBTi</a:t>
                      </a:r>
                      <a:r>
                        <a:rPr kumimoji="1" lang="zh-TW" altLang="en-US" sz="1400" b="0" u="none">
                          <a:latin typeface="+mn-ea"/>
                          <a:ea typeface="+mn-ea"/>
                          <a:hlinkClick r:id="rId3"/>
                        </a:rPr>
                        <a:t>企業短期要件</a:t>
                      </a:r>
                      <a:endParaRPr kumimoji="1" lang="en-US" altLang="ja-JP" sz="1400" b="0" u="none">
                        <a:latin typeface="+mn-ea"/>
                        <a:ea typeface="+mn-ea"/>
                      </a:endParaRPr>
                    </a:p>
                    <a:p>
                      <a:pPr marL="789722" marR="0" lvl="1" indent="-285750" algn="l" defTabSz="1007943" rtl="0" eaLnBrk="1" fontAlgn="auto" latinLnBrk="0" hangingPunct="1">
                        <a:lnSpc>
                          <a:spcPct val="100000"/>
                        </a:lnSpc>
                        <a:spcBef>
                          <a:spcPts val="0"/>
                        </a:spcBef>
                        <a:spcAft>
                          <a:spcPts val="0"/>
                        </a:spcAft>
                        <a:buClrTx/>
                        <a:buSzPct val="91000"/>
                        <a:buFont typeface="Arial" panose="020B0604020202020204" pitchFamily="34" charset="0"/>
                        <a:buChar char="•"/>
                        <a:tabLst/>
                        <a:defRPr/>
                      </a:pPr>
                      <a:r>
                        <a:rPr lang="en-US" altLang="ja-JP" sz="1400" b="0" u="none">
                          <a:latin typeface="+mn-ea"/>
                          <a:ea typeface="+mn-ea"/>
                          <a:hlinkClick r:id="rId4"/>
                        </a:rPr>
                        <a:t>SBTi</a:t>
                      </a:r>
                      <a:r>
                        <a:rPr lang="ja-JP" altLang="en-US" sz="1400" b="0" u="none">
                          <a:latin typeface="+mn-ea"/>
                          <a:ea typeface="+mn-ea"/>
                          <a:hlinkClick r:id="rId4"/>
                        </a:rPr>
                        <a:t>企業ネットゼロ基準</a:t>
                      </a:r>
                      <a:endParaRPr lang="en-US" altLang="ja-JP" sz="1400" b="0" u="none">
                        <a:latin typeface="+mn-ea"/>
                        <a:ea typeface="+mn-ea"/>
                      </a:endParaRPr>
                    </a:p>
                    <a:p>
                      <a:pPr marL="789722" lvl="1" indent="-285750">
                        <a:buSzPct val="91000"/>
                        <a:buFont typeface="Arial" panose="020B0604020202020204" pitchFamily="34" charset="0"/>
                        <a:buChar char="•"/>
                      </a:pPr>
                      <a:r>
                        <a:rPr lang="en-US" altLang="zh-TW" sz="1400" b="0">
                          <a:latin typeface="+mn-ea"/>
                          <a:ea typeface="+mn-ea"/>
                          <a:hlinkClick r:id="rId5"/>
                        </a:rPr>
                        <a:t>SBTi</a:t>
                      </a:r>
                      <a:r>
                        <a:rPr lang="zh-TW" altLang="en-US" sz="1400" b="0">
                          <a:latin typeface="+mn-ea"/>
                          <a:ea typeface="+mn-ea"/>
                          <a:hlinkClick r:id="rId5"/>
                        </a:rPr>
                        <a:t>基準評価指標（</a:t>
                      </a:r>
                      <a:r>
                        <a:rPr lang="en-US" altLang="zh-TW" sz="1400" b="0">
                          <a:latin typeface="+mn-ea"/>
                          <a:ea typeface="+mn-ea"/>
                          <a:hlinkClick r:id="rId5"/>
                        </a:rPr>
                        <a:t>CAI</a:t>
                      </a:r>
                      <a:r>
                        <a:rPr lang="zh-TW" altLang="en-US" sz="1400" b="0">
                          <a:latin typeface="+mn-ea"/>
                          <a:ea typeface="+mn-ea"/>
                          <a:hlinkClick r:id="rId5"/>
                        </a:rPr>
                        <a:t>）</a:t>
                      </a:r>
                      <a:endParaRPr lang="zh-TW" altLang="en-US" sz="1400" b="0">
                        <a:latin typeface="+mn-ea"/>
                        <a:ea typeface="+mn-ea"/>
                      </a:endParaRPr>
                    </a:p>
                    <a:p>
                      <a:pPr marL="789722" marR="0" lvl="1" indent="-285750" algn="l" defTabSz="1007943" rtl="0" eaLnBrk="1" fontAlgn="auto" latinLnBrk="0" hangingPunct="1">
                        <a:lnSpc>
                          <a:spcPct val="100000"/>
                        </a:lnSpc>
                        <a:spcBef>
                          <a:spcPts val="0"/>
                        </a:spcBef>
                        <a:spcAft>
                          <a:spcPts val="0"/>
                        </a:spcAft>
                        <a:buClrTx/>
                        <a:buSzPct val="91000"/>
                        <a:buFont typeface="Arial" panose="020B0604020202020204" pitchFamily="34" charset="0"/>
                        <a:buChar char="•"/>
                        <a:tabLst/>
                        <a:defRPr/>
                      </a:pPr>
                      <a:r>
                        <a:rPr lang="ja-JP" altLang="en-US" sz="1400" b="0">
                          <a:latin typeface="+mn-ea"/>
                          <a:ea typeface="+mn-ea"/>
                        </a:rPr>
                        <a:t>業種別の基準やガイダンス、及び</a:t>
                      </a:r>
                      <a:r>
                        <a:rPr lang="en-US" altLang="ja-JP" sz="1400" b="0" u="none">
                          <a:latin typeface="+mn-ea"/>
                          <a:ea typeface="+mn-ea"/>
                        </a:rPr>
                        <a:t>SBTi</a:t>
                      </a:r>
                      <a:r>
                        <a:rPr lang="ja-JP" altLang="en-US" sz="1400" b="0" u="none">
                          <a:latin typeface="+mn-ea"/>
                          <a:ea typeface="+mn-ea"/>
                        </a:rPr>
                        <a:t>企業ネットゼロ基準</a:t>
                      </a:r>
                      <a:r>
                        <a:rPr lang="ja-JP" altLang="en-US" sz="1400" b="0">
                          <a:latin typeface="+mn-ea"/>
                          <a:ea typeface="+mn-ea"/>
                        </a:rPr>
                        <a:t>のセクション</a:t>
                      </a:r>
                      <a:r>
                        <a:rPr lang="en-US" altLang="ja-JP" sz="1400" b="0">
                          <a:latin typeface="+mn-ea"/>
                          <a:ea typeface="+mn-ea"/>
                        </a:rPr>
                        <a:t>6</a:t>
                      </a:r>
                      <a:r>
                        <a:rPr lang="ja-JP" altLang="en-US" sz="1400" b="0">
                          <a:latin typeface="+mn-ea"/>
                          <a:ea typeface="+mn-ea"/>
                        </a:rPr>
                        <a:t>を確認することで、自社に適用される業種特有の要件があるかどうかを確認する必要がある</a:t>
                      </a:r>
                    </a:p>
                    <a:p>
                      <a:pPr marL="285750" indent="-285750">
                        <a:buSzPct val="91000"/>
                        <a:buFont typeface="Wingdings" panose="05000000000000000000" pitchFamily="2" charset="2"/>
                        <a:buChar char="ü"/>
                      </a:pPr>
                      <a:r>
                        <a:rPr lang="ja-JP" altLang="en-US" sz="1400" b="0">
                          <a:latin typeface="+mn-ea"/>
                          <a:ea typeface="+mn-ea"/>
                        </a:rPr>
                        <a:t>金融機関は、以下を確認する必要がある</a:t>
                      </a:r>
                      <a:endParaRPr lang="en-US" altLang="ja-JP" sz="1400" b="0">
                        <a:latin typeface="+mn-ea"/>
                        <a:ea typeface="+mn-ea"/>
                      </a:endParaRPr>
                    </a:p>
                    <a:p>
                      <a:pPr marL="789722" lvl="1" indent="-285750" algn="l" defTabSz="1007943" rtl="0" eaLnBrk="1" latinLnBrk="0" hangingPunct="1">
                        <a:buClr>
                          <a:schemeClr val="tx1"/>
                        </a:buClr>
                        <a:buSzPct val="91000"/>
                        <a:buFont typeface="Arial" panose="020B0604020202020204" pitchFamily="34" charset="0"/>
                        <a:buChar char="•"/>
                      </a:pPr>
                      <a:r>
                        <a:rPr kumimoji="1" lang="en-US" altLang="zh-TW" sz="1400" b="0" kern="1200">
                          <a:solidFill>
                            <a:srgbClr val="0070C0"/>
                          </a:solidFill>
                          <a:latin typeface="+mn-ea"/>
                          <a:ea typeface="+mn-ea"/>
                          <a:cs typeface="+mn-cs"/>
                          <a:hlinkClick r:id="rId6"/>
                        </a:rPr>
                        <a:t>SBTi</a:t>
                      </a:r>
                      <a:r>
                        <a:rPr kumimoji="1" lang="zh-TW" altLang="en-US" sz="1400" b="0" kern="1200">
                          <a:solidFill>
                            <a:srgbClr val="0070C0"/>
                          </a:solidFill>
                          <a:latin typeface="+mn-ea"/>
                          <a:ea typeface="+mn-ea"/>
                          <a:cs typeface="+mn-cs"/>
                          <a:hlinkClick r:id="rId6"/>
                        </a:rPr>
                        <a:t>金融機関短期要件</a:t>
                      </a:r>
                      <a:endParaRPr kumimoji="1" lang="en-US" altLang="ja-JP" sz="1400" b="0" kern="1200">
                        <a:solidFill>
                          <a:schemeClr val="tx1"/>
                        </a:solidFill>
                        <a:latin typeface="+mn-ea"/>
                        <a:ea typeface="+mn-ea"/>
                        <a:cs typeface="+mn-cs"/>
                      </a:endParaRPr>
                    </a:p>
                    <a:p>
                      <a:pPr marL="789722" lvl="1" indent="-285750" algn="l" defTabSz="1007943" rtl="0" eaLnBrk="1" latinLnBrk="0" hangingPunct="1">
                        <a:buSzPct val="91000"/>
                        <a:buFont typeface="Arial" panose="020B0604020202020204" pitchFamily="34" charset="0"/>
                        <a:buChar char="•"/>
                      </a:pPr>
                      <a:r>
                        <a:rPr kumimoji="1" lang="ja-JP" altLang="en-US" sz="1400" b="0" kern="1200">
                          <a:solidFill>
                            <a:schemeClr val="tx1"/>
                          </a:solidFill>
                          <a:latin typeface="+mn-ea"/>
                          <a:ea typeface="+mn-ea"/>
                          <a:cs typeface="+mn-cs"/>
                          <a:hlinkClick r:id="rId7"/>
                        </a:rPr>
                        <a:t>金融機関ネットゼロ基準</a:t>
                      </a:r>
                      <a:endParaRPr kumimoji="1" lang="ja-JP" altLang="en-US" sz="1400" b="0" kern="1200">
                        <a:solidFill>
                          <a:schemeClr val="tx1"/>
                        </a:solidFill>
                        <a:latin typeface="+mn-ea"/>
                        <a:ea typeface="+mn-ea"/>
                        <a:cs typeface="+mn-cs"/>
                      </a:endParaRPr>
                    </a:p>
                    <a:p>
                      <a:pPr marL="789722" marR="0" lvl="1" indent="-285750" algn="l" defTabSz="1007943" rtl="0" eaLnBrk="1" fontAlgn="auto" latinLnBrk="0" hangingPunct="1">
                        <a:lnSpc>
                          <a:spcPct val="100000"/>
                        </a:lnSpc>
                        <a:spcBef>
                          <a:spcPts val="0"/>
                        </a:spcBef>
                        <a:spcAft>
                          <a:spcPts val="0"/>
                        </a:spcAft>
                        <a:buClrTx/>
                        <a:buSzPct val="91000"/>
                        <a:buFont typeface="Arial" panose="020B0604020202020204" pitchFamily="34" charset="0"/>
                        <a:buChar char="•"/>
                        <a:tabLst/>
                        <a:defRPr/>
                      </a:pPr>
                      <a:r>
                        <a:rPr lang="ja-JP" altLang="en-US" sz="1400" b="0" u="none">
                          <a:latin typeface="+mn-ea"/>
                          <a:ea typeface="+mn-ea"/>
                        </a:rPr>
                        <a:t>特に、</a:t>
                      </a:r>
                      <a:r>
                        <a:rPr lang="en-US" altLang="zh-TW" sz="1400" b="0">
                          <a:latin typeface="+mn-ea"/>
                          <a:ea typeface="+mn-ea"/>
                          <a:hlinkClick r:id="rId5"/>
                        </a:rPr>
                        <a:t>SBTi</a:t>
                      </a:r>
                      <a:r>
                        <a:rPr lang="zh-TW" altLang="en-US" sz="1400" b="0">
                          <a:latin typeface="+mn-ea"/>
                          <a:ea typeface="+mn-ea"/>
                          <a:hlinkClick r:id="rId5"/>
                        </a:rPr>
                        <a:t>基準評価指標（</a:t>
                      </a:r>
                      <a:r>
                        <a:rPr lang="en-US" altLang="zh-TW" sz="1400" b="0">
                          <a:latin typeface="+mn-ea"/>
                          <a:ea typeface="+mn-ea"/>
                          <a:hlinkClick r:id="rId5"/>
                        </a:rPr>
                        <a:t>CAI</a:t>
                      </a:r>
                      <a:r>
                        <a:rPr lang="zh-TW" altLang="en-US" sz="1400" b="0">
                          <a:latin typeface="+mn-ea"/>
                          <a:ea typeface="+mn-ea"/>
                          <a:hlinkClick r:id="rId5"/>
                        </a:rPr>
                        <a:t>）</a:t>
                      </a:r>
                      <a:r>
                        <a:rPr kumimoji="1" lang="ja-JP" altLang="en-US" sz="1400" b="0" kern="1200">
                          <a:solidFill>
                            <a:schemeClr val="tx1"/>
                          </a:solidFill>
                          <a:latin typeface="+mn-ea"/>
                          <a:ea typeface="+mn-ea"/>
                          <a:cs typeface="+mn-cs"/>
                        </a:rPr>
                        <a:t>の表</a:t>
                      </a:r>
                      <a:r>
                        <a:rPr kumimoji="1" lang="en-US" altLang="ja-JP" sz="1400" b="0" kern="1200">
                          <a:solidFill>
                            <a:schemeClr val="tx1"/>
                          </a:solidFill>
                          <a:latin typeface="+mn-ea"/>
                          <a:ea typeface="+mn-ea"/>
                          <a:cs typeface="+mn-cs"/>
                        </a:rPr>
                        <a:t>6</a:t>
                      </a:r>
                      <a:r>
                        <a:rPr kumimoji="1" lang="ja-JP" altLang="en-US" sz="1400" b="0" kern="1200">
                          <a:solidFill>
                            <a:schemeClr val="tx1"/>
                          </a:solidFill>
                          <a:latin typeface="+mn-ea"/>
                          <a:ea typeface="+mn-ea"/>
                          <a:cs typeface="+mn-cs"/>
                        </a:rPr>
                        <a:t>及び表</a:t>
                      </a:r>
                      <a:r>
                        <a:rPr kumimoji="1" lang="en-US" altLang="ja-JP" sz="1400" b="0" kern="1200">
                          <a:solidFill>
                            <a:schemeClr val="tx1"/>
                          </a:solidFill>
                          <a:latin typeface="+mn-ea"/>
                          <a:ea typeface="+mn-ea"/>
                          <a:cs typeface="+mn-cs"/>
                        </a:rPr>
                        <a:t>7</a:t>
                      </a:r>
                      <a:r>
                        <a:rPr kumimoji="1" lang="ja-JP" altLang="en-US" sz="1400" b="0" kern="1200">
                          <a:solidFill>
                            <a:schemeClr val="tx1"/>
                          </a:solidFill>
                          <a:latin typeface="+mn-ea"/>
                          <a:ea typeface="+mn-ea"/>
                          <a:cs typeface="+mn-cs"/>
                        </a:rPr>
                        <a:t>を参照することで、金融機関に特有の追加要件が適用されるかを判断することができる</a:t>
                      </a:r>
                    </a:p>
                    <a:p>
                      <a:pPr marL="285750" indent="-285750">
                        <a:buSzPct val="91000"/>
                        <a:buFont typeface="Wingdings" panose="05000000000000000000" pitchFamily="2" charset="2"/>
                        <a:buChar char="ü"/>
                      </a:pPr>
                      <a:r>
                        <a:rPr lang="ja-JP" altLang="en-US" sz="1400" b="0">
                          <a:latin typeface="+mn-ea"/>
                          <a:ea typeface="+mn-ea"/>
                        </a:rPr>
                        <a:t>中小企業は、以下を確認する必要がある</a:t>
                      </a:r>
                      <a:r>
                        <a:rPr lang="en-US" altLang="ja-JP" sz="1400" b="0" baseline="30000">
                          <a:latin typeface="+mn-ea"/>
                          <a:ea typeface="+mn-ea"/>
                        </a:rPr>
                        <a:t>※</a:t>
                      </a:r>
                      <a:endParaRPr lang="ja-JP" altLang="en-US" sz="1400" b="0" baseline="30000">
                        <a:latin typeface="+mn-ea"/>
                        <a:ea typeface="+mn-ea"/>
                      </a:endParaRPr>
                    </a:p>
                    <a:p>
                      <a:pPr marL="789722" lvl="1" indent="-285750">
                        <a:buSzPct val="91000"/>
                        <a:buFont typeface="Arial" panose="020B0604020202020204" pitchFamily="34" charset="0"/>
                        <a:buChar char="•"/>
                      </a:pPr>
                      <a:r>
                        <a:rPr lang="ja-JP" altLang="en-US" sz="1400" b="0">
                          <a:latin typeface="+mn-ea"/>
                          <a:ea typeface="+mn-ea"/>
                          <a:hlinkClick r:id="rId8"/>
                        </a:rPr>
                        <a:t>中小企業向け</a:t>
                      </a:r>
                      <a:r>
                        <a:rPr lang="en-US" altLang="ja-JP" sz="1400" b="0">
                          <a:latin typeface="+mn-ea"/>
                          <a:ea typeface="+mn-ea"/>
                          <a:hlinkClick r:id="rId8"/>
                        </a:rPr>
                        <a:t>CAI</a:t>
                      </a:r>
                      <a:endParaRPr lang="ja-JP" altLang="en-US" sz="1400" b="0">
                        <a:latin typeface="+mn-ea"/>
                        <a:ea typeface="+mn-ea"/>
                      </a:endParaRPr>
                    </a:p>
                    <a:p>
                      <a:pPr marL="789722" marR="0" lvl="1" indent="-285750" algn="l" defTabSz="1007943" rtl="0" eaLnBrk="1" fontAlgn="auto" latinLnBrk="0" hangingPunct="1">
                        <a:lnSpc>
                          <a:spcPct val="100000"/>
                        </a:lnSpc>
                        <a:spcBef>
                          <a:spcPts val="0"/>
                        </a:spcBef>
                        <a:spcAft>
                          <a:spcPts val="0"/>
                        </a:spcAft>
                        <a:buClrTx/>
                        <a:buSzPct val="91000"/>
                        <a:buFont typeface="Arial" panose="020B0604020202020204" pitchFamily="34" charset="0"/>
                        <a:buChar char="•"/>
                        <a:tabLst/>
                        <a:defRPr/>
                      </a:pPr>
                      <a:r>
                        <a:rPr lang="en-US" altLang="ja-JP" sz="1400" b="0">
                          <a:latin typeface="+mn-ea"/>
                          <a:ea typeface="+mn-ea"/>
                          <a:hlinkClick r:id="rId9"/>
                        </a:rPr>
                        <a:t>SME</a:t>
                      </a:r>
                      <a:r>
                        <a:rPr lang="ja-JP" altLang="en-US" sz="1400" b="0">
                          <a:latin typeface="+mn-ea"/>
                          <a:ea typeface="+mn-ea"/>
                          <a:hlinkClick r:id="rId9"/>
                        </a:rPr>
                        <a:t>向け</a:t>
                      </a:r>
                      <a:r>
                        <a:rPr lang="en-US" altLang="ja-JP" sz="1400" b="0">
                          <a:latin typeface="+mn-ea"/>
                          <a:ea typeface="+mn-ea"/>
                          <a:hlinkClick r:id="rId9"/>
                        </a:rPr>
                        <a:t>FAQ</a:t>
                      </a:r>
                      <a:endParaRPr lang="en-US" altLang="ja-JP" sz="1400" b="0">
                        <a:latin typeface="+mn-ea"/>
                        <a:ea typeface="+mn-ea"/>
                      </a:endParaRPr>
                    </a:p>
                    <a:p>
                      <a:pPr marL="789722" marR="0" lvl="1" indent="-285750" algn="l" defTabSz="1007943" rtl="0" eaLnBrk="1" fontAlgn="auto" latinLnBrk="0" hangingPunct="1">
                        <a:lnSpc>
                          <a:spcPct val="100000"/>
                        </a:lnSpc>
                        <a:spcBef>
                          <a:spcPts val="0"/>
                        </a:spcBef>
                        <a:spcAft>
                          <a:spcPts val="0"/>
                        </a:spcAft>
                        <a:buClrTx/>
                        <a:buSzPct val="91000"/>
                        <a:buFont typeface="Arial" panose="020B0604020202020204" pitchFamily="34" charset="0"/>
                        <a:buChar char="•"/>
                        <a:tabLst/>
                        <a:defRPr/>
                      </a:pPr>
                      <a:r>
                        <a:rPr lang="en-US" altLang="ja-JP" sz="1400" b="0">
                          <a:latin typeface="+mn-ea"/>
                          <a:ea typeface="+mn-ea"/>
                          <a:hlinkClick r:id="rId10"/>
                        </a:rPr>
                        <a:t>SME</a:t>
                      </a:r>
                      <a:r>
                        <a:rPr lang="ja-JP" altLang="en-US" sz="1400" b="0">
                          <a:latin typeface="+mn-ea"/>
                          <a:ea typeface="+mn-ea"/>
                          <a:hlinkClick r:id="rId10"/>
                        </a:rPr>
                        <a:t>向け目標検証申請適合チェックリスト</a:t>
                      </a:r>
                      <a:endParaRPr lang="en-US" altLang="ja-JP" sz="1400" b="0">
                        <a:latin typeface="+mn-ea"/>
                        <a:ea typeface="+mn-ea"/>
                      </a:endParaRPr>
                    </a:p>
                    <a:p>
                      <a:pPr marL="789722" lvl="1" indent="-285750">
                        <a:buSzPct val="91000"/>
                        <a:buFont typeface="Arial" panose="020B0604020202020204" pitchFamily="34" charset="0"/>
                        <a:buChar char="•"/>
                      </a:pPr>
                      <a:r>
                        <a:rPr lang="ja-JP" altLang="en-US" sz="1400" b="0">
                          <a:latin typeface="+mn-ea"/>
                          <a:ea typeface="+mn-ea"/>
                        </a:rPr>
                        <a:t>排出インベントリの初期段階にある中小企業は、</a:t>
                      </a:r>
                      <a:r>
                        <a:rPr lang="en-US" altLang="ja-JP" sz="1400" b="0">
                          <a:latin typeface="+mn-ea"/>
                          <a:ea typeface="+mn-ea"/>
                          <a:hlinkClick r:id="rId11"/>
                        </a:rPr>
                        <a:t>SME Climate Hub</a:t>
                      </a:r>
                      <a:r>
                        <a:rPr lang="ja-JP" altLang="en-US" sz="1400" b="0">
                          <a:latin typeface="+mn-ea"/>
                          <a:ea typeface="+mn-ea"/>
                        </a:rPr>
                        <a:t>が提供するツールを活用することができる</a:t>
                      </a:r>
                    </a:p>
                    <a:p>
                      <a:pPr marL="285750" indent="-285750">
                        <a:buSzPct val="91000"/>
                        <a:buFont typeface="Wingdings" panose="05000000000000000000" pitchFamily="2" charset="2"/>
                        <a:buChar char="ü"/>
                      </a:pPr>
                      <a:r>
                        <a:rPr lang="ja-JP" altLang="en-US" sz="1400" b="0">
                          <a:latin typeface="+mn-ea"/>
                          <a:ea typeface="+mn-ea"/>
                        </a:rPr>
                        <a:t>目標設定ツール</a:t>
                      </a:r>
                      <a:endParaRPr lang="en-US" altLang="ja-JP" sz="1400" b="0">
                        <a:latin typeface="+mn-ea"/>
                        <a:ea typeface="+mn-ea"/>
                      </a:endParaRPr>
                    </a:p>
                    <a:p>
                      <a:pPr marL="789722" lvl="1" indent="-285750">
                        <a:buSzPct val="91000"/>
                        <a:buFont typeface="Arial" panose="020B0604020202020204" pitchFamily="34" charset="0"/>
                        <a:buChar char="•"/>
                      </a:pPr>
                      <a:r>
                        <a:rPr lang="ja-JP" altLang="en-US" sz="1400" b="0">
                          <a:latin typeface="+mn-ea"/>
                          <a:ea typeface="+mn-ea"/>
                        </a:rPr>
                        <a:t>企業及び金融機関は、</a:t>
                      </a:r>
                      <a:r>
                        <a:rPr lang="en-US" altLang="ja-JP" sz="1400" b="0">
                          <a:latin typeface="+mn-ea"/>
                          <a:ea typeface="+mn-ea"/>
                        </a:rPr>
                        <a:t>SBTi</a:t>
                      </a:r>
                      <a:r>
                        <a:rPr lang="ja-JP" altLang="en-US" sz="1400" b="0">
                          <a:latin typeface="+mn-ea"/>
                          <a:ea typeface="+mn-ea"/>
                        </a:rPr>
                        <a:t>の目標設定ツールと、利用可能な場合は業種別のツールを用いて、目標のモデリング及び申請を行う必要がある</a:t>
                      </a:r>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14678746"/>
                  </a:ext>
                </a:extLst>
              </a:tr>
            </a:tbl>
          </a:graphicData>
        </a:graphic>
      </p:graphicFrame>
      <p:sp>
        <p:nvSpPr>
          <p:cNvPr id="4" name="テキスト ボックス 3">
            <a:extLst>
              <a:ext uri="{FF2B5EF4-FFF2-40B4-BE49-F238E27FC236}">
                <a16:creationId xmlns:a16="http://schemas.microsoft.com/office/drawing/2014/main" id="{D5B294FA-4031-D74B-06F9-A067E4AE611E}"/>
              </a:ext>
            </a:extLst>
          </p:cNvPr>
          <p:cNvSpPr txBox="1">
            <a:spLocks noChangeArrowheads="1"/>
          </p:cNvSpPr>
          <p:nvPr/>
        </p:nvSpPr>
        <p:spPr bwMode="auto">
          <a:xfrm>
            <a:off x="161925" y="7144177"/>
            <a:ext cx="953675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1200" dirty="0">
                <a:solidFill>
                  <a:srgbClr val="000000"/>
                </a:solidFill>
                <a:latin typeface="+mn-ea"/>
                <a:ea typeface="+mn-ea"/>
                <a:cs typeface="Meiryo UI" pitchFamily="50" charset="-128"/>
              </a:rPr>
              <a:t>※ </a:t>
            </a:r>
            <a:r>
              <a:rPr lang="ja-JP" altLang="en-US" sz="1200" dirty="0">
                <a:solidFill>
                  <a:srgbClr val="000000"/>
                </a:solidFill>
                <a:latin typeface="+mn-ea"/>
                <a:ea typeface="+mn-ea"/>
                <a:cs typeface="Meiryo UI" pitchFamily="50" charset="-128"/>
              </a:rPr>
              <a:t>中小企業向けの資料は</a:t>
            </a:r>
            <a:r>
              <a:rPr lang="en-US" altLang="ja-JP" sz="1200" dirty="0">
                <a:solidFill>
                  <a:srgbClr val="000000"/>
                </a:solidFill>
                <a:latin typeface="+mn-ea"/>
                <a:ea typeface="+mn-ea"/>
                <a:cs typeface="Meiryo UI" pitchFamily="50" charset="-128"/>
              </a:rPr>
              <a:t>P110</a:t>
            </a:r>
            <a:r>
              <a:rPr lang="ja-JP" altLang="en-US" sz="1200" dirty="0">
                <a:solidFill>
                  <a:srgbClr val="000000"/>
                </a:solidFill>
                <a:latin typeface="+mn-ea"/>
                <a:ea typeface="+mn-ea"/>
                <a:cs typeface="Meiryo UI" pitchFamily="50" charset="-128"/>
              </a:rPr>
              <a:t>参照</a:t>
            </a:r>
            <a:endParaRPr lang="en-US" altLang="ja-JP" sz="1200" dirty="0">
              <a:solidFill>
                <a:srgbClr val="000000"/>
              </a:solidFill>
              <a:latin typeface="+mn-ea"/>
              <a:ea typeface="+mn-ea"/>
              <a:cs typeface="Meiryo UI" pitchFamily="50" charset="-128"/>
            </a:endParaRPr>
          </a:p>
          <a:p>
            <a:pPr defTabSz="844083" eaLnBrk="1" fontAlgn="auto" hangingPunct="1">
              <a:spcBef>
                <a:spcPts val="0"/>
              </a:spcBef>
              <a:spcAft>
                <a:spcPts val="0"/>
              </a:spcAft>
              <a:defRPr/>
            </a:pPr>
            <a:r>
              <a:rPr lang="en-US" altLang="ja-JP" sz="900" dirty="0">
                <a:solidFill>
                  <a:srgbClr val="000000"/>
                </a:solidFill>
                <a:latin typeface="+mn-ea"/>
                <a:ea typeface="+mn-ea"/>
                <a:cs typeface="Meiryo UI" pitchFamily="50" charset="-128"/>
              </a:rPr>
              <a:t>[</a:t>
            </a:r>
            <a:r>
              <a:rPr lang="ja-JP" altLang="en-US" sz="1000" dirty="0">
                <a:solidFill>
                  <a:srgbClr val="000000"/>
                </a:solidFill>
                <a:latin typeface="+mn-ea"/>
                <a:ea typeface="+mn-ea"/>
                <a:cs typeface="Meiryo UI" pitchFamily="50" charset="-128"/>
              </a:rPr>
              <a:t>出所</a:t>
            </a:r>
            <a:r>
              <a:rPr lang="en-US" altLang="ja-JP" sz="1000" dirty="0">
                <a:solidFill>
                  <a:srgbClr val="000000"/>
                </a:solidFill>
                <a:latin typeface="+mn-ea"/>
                <a:ea typeface="+mn-ea"/>
                <a:cs typeface="Meiryo UI" pitchFamily="50" charset="-128"/>
              </a:rPr>
              <a:t>] SBTi</a:t>
            </a:r>
            <a:r>
              <a:rPr lang="ja-JP" altLang="en-US" sz="1000" dirty="0">
                <a:solidFill>
                  <a:srgbClr val="000000"/>
                </a:solidFill>
                <a:latin typeface="+mn-ea"/>
                <a:ea typeface="+mn-ea"/>
                <a:cs typeface="Meiryo UI" pitchFamily="50" charset="-128"/>
              </a:rPr>
              <a:t> </a:t>
            </a:r>
            <a:r>
              <a:rPr lang="en-US" altLang="ja-JP" sz="1000" dirty="0">
                <a:solidFill>
                  <a:srgbClr val="000000"/>
                </a:solidFill>
                <a:latin typeface="+mn-ea"/>
                <a:ea typeface="+mn-ea"/>
                <a:cs typeface="Meiryo UI" pitchFamily="50" charset="-128"/>
              </a:rPr>
              <a:t>Services</a:t>
            </a:r>
            <a:r>
              <a:rPr lang="ja-JP" altLang="en-US" sz="1000" dirty="0">
                <a:solidFill>
                  <a:srgbClr val="000000"/>
                </a:solidFill>
                <a:latin typeface="+mn-ea"/>
                <a:ea typeface="+mn-ea"/>
                <a:cs typeface="Meiryo UI" pitchFamily="50" charset="-128"/>
              </a:rPr>
              <a:t>ウェブサイト（</a:t>
            </a:r>
            <a:r>
              <a:rPr lang="en-US" altLang="ja-JP" sz="1000" dirty="0">
                <a:solidFill>
                  <a:srgbClr val="000000"/>
                </a:solidFill>
                <a:latin typeface="+mn-ea"/>
                <a:ea typeface="+mn-ea"/>
                <a:cs typeface="Meiryo UI" pitchFamily="50" charset="-128"/>
              </a:rPr>
              <a:t>https://sbtiservices.com/services/corporates_fi</a:t>
            </a:r>
            <a:r>
              <a:rPr lang="ja-JP" altLang="en-US" sz="1000" dirty="0">
                <a:solidFill>
                  <a:srgbClr val="000000"/>
                </a:solidFill>
                <a:latin typeface="+mn-ea"/>
                <a:ea typeface="+mn-ea"/>
                <a:cs typeface="Meiryo UI" pitchFamily="50" charset="-128"/>
              </a:rPr>
              <a:t>）より作成</a:t>
            </a:r>
            <a:endParaRPr lang="ja-JP" altLang="en-US" sz="900" dirty="0">
              <a:solidFill>
                <a:srgbClr val="000000"/>
              </a:solidFill>
              <a:latin typeface="+mn-ea"/>
              <a:ea typeface="+mn-ea"/>
              <a:cs typeface="Meiryo UI" pitchFamily="50" charset="-128"/>
            </a:endParaRPr>
          </a:p>
        </p:txBody>
      </p:sp>
    </p:spTree>
    <p:extLst>
      <p:ext uri="{BB962C8B-B14F-4D97-AF65-F5344CB8AC3E}">
        <p14:creationId xmlns:p14="http://schemas.microsoft.com/office/powerpoint/2010/main" val="3467443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吹き出し: 線 (枠付き、強調線付き) 68">
            <a:extLst>
              <a:ext uri="{FF2B5EF4-FFF2-40B4-BE49-F238E27FC236}">
                <a16:creationId xmlns:a16="http://schemas.microsoft.com/office/drawing/2014/main" id="{F55108B0-8A2E-34CA-B92B-7BC97A28FA5E}"/>
              </a:ext>
            </a:extLst>
          </p:cNvPr>
          <p:cNvSpPr/>
          <p:nvPr/>
        </p:nvSpPr>
        <p:spPr>
          <a:xfrm>
            <a:off x="6269382" y="3141012"/>
            <a:ext cx="3355270" cy="1185716"/>
          </a:xfrm>
          <a:prstGeom prst="accentBorderCallout1">
            <a:avLst>
              <a:gd name="adj1" fmla="val 49062"/>
              <a:gd name="adj2" fmla="val -1380"/>
              <a:gd name="adj3" fmla="val 104447"/>
              <a:gd name="adj4" fmla="val -8470"/>
            </a:avLst>
          </a:prstGeom>
          <a:solidFill>
            <a:schemeClr val="accent2">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r>
              <a:rPr lang="en-US" altLang="ja-JP" sz="1600">
                <a:solidFill>
                  <a:schemeClr val="tx1"/>
                </a:solidFill>
                <a:latin typeface="Meiryo UI" panose="020B0604030504040204" pitchFamily="50" charset="-128"/>
                <a:ea typeface="Meiryo UI" panose="020B0604030504040204" pitchFamily="50" charset="-128"/>
              </a:rPr>
              <a:t>well‑below2</a:t>
            </a:r>
            <a:r>
              <a:rPr lang="ja-JP" altLang="en-US" sz="1600">
                <a:solidFill>
                  <a:schemeClr val="tx1"/>
                </a:solidFill>
                <a:latin typeface="Meiryo UI" panose="020B0604030504040204" pitchFamily="50" charset="-128"/>
                <a:ea typeface="Meiryo UI" panose="020B0604030504040204" pitchFamily="50" charset="-128"/>
              </a:rPr>
              <a:t>℃水準（</a:t>
            </a:r>
            <a:r>
              <a:rPr lang="en-US" altLang="ja-JP" sz="1600">
                <a:solidFill>
                  <a:schemeClr val="tx1"/>
                </a:solidFill>
                <a:latin typeface="Meiryo UI" panose="020B0604030504040204" pitchFamily="50" charset="-128"/>
                <a:ea typeface="Meiryo UI" panose="020B0604030504040204" pitchFamily="50" charset="-128"/>
              </a:rPr>
              <a:t>Scope3</a:t>
            </a:r>
            <a:r>
              <a:rPr lang="ja-JP" altLang="en-US" sz="1600">
                <a:solidFill>
                  <a:schemeClr val="tx1"/>
                </a:solidFill>
                <a:latin typeface="Meiryo UI" panose="020B0604030504040204" pitchFamily="50" charset="-128"/>
                <a:ea typeface="Meiryo UI" panose="020B0604030504040204" pitchFamily="50" charset="-128"/>
              </a:rPr>
              <a:t>）</a:t>
            </a:r>
            <a:endParaRPr lang="en-US" altLang="ja-JP" sz="160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600">
                <a:solidFill>
                  <a:schemeClr val="tx1"/>
                </a:solidFill>
                <a:latin typeface="Meiryo UI" panose="020B0604030504040204" pitchFamily="50" charset="-128"/>
                <a:ea typeface="Meiryo UI" panose="020B0604030504040204" pitchFamily="50" charset="-128"/>
              </a:rPr>
              <a:t>削減率　年</a:t>
            </a:r>
            <a:r>
              <a:rPr lang="en-US" altLang="ja-JP" sz="1600">
                <a:solidFill>
                  <a:schemeClr val="tx1"/>
                </a:solidFill>
                <a:latin typeface="Meiryo UI" panose="020B0604030504040204" pitchFamily="50" charset="-128"/>
                <a:ea typeface="Meiryo UI" panose="020B0604030504040204" pitchFamily="50" charset="-128"/>
              </a:rPr>
              <a:t>2.5</a:t>
            </a:r>
            <a:r>
              <a:rPr kumimoji="1" lang="en-US" altLang="ja-JP" sz="1600">
                <a:solidFill>
                  <a:schemeClr val="tx1"/>
                </a:solidFill>
                <a:latin typeface="Meiryo UI" panose="020B0604030504040204" pitchFamily="50" charset="-128"/>
                <a:ea typeface="Meiryo UI" panose="020B0604030504040204" pitchFamily="50" charset="-128"/>
              </a:rPr>
              <a:t>%</a:t>
            </a:r>
            <a:r>
              <a:rPr kumimoji="1" lang="ja-JP" altLang="en-US" sz="1600">
                <a:solidFill>
                  <a:schemeClr val="tx1"/>
                </a:solidFill>
                <a:latin typeface="Meiryo UI" panose="020B0604030504040204" pitchFamily="50" charset="-128"/>
                <a:ea typeface="Meiryo UI" panose="020B0604030504040204" pitchFamily="50" charset="-128"/>
              </a:rPr>
              <a:t>以上</a:t>
            </a:r>
            <a:endParaRPr kumimoji="1" lang="en-US" altLang="ja-JP" sz="1600">
              <a:solidFill>
                <a:schemeClr val="tx1"/>
              </a:solidFill>
              <a:latin typeface="Meiryo UI" panose="020B0604030504040204" pitchFamily="50" charset="-128"/>
              <a:ea typeface="Meiryo UI" panose="020B0604030504040204" pitchFamily="50" charset="-128"/>
            </a:endParaRPr>
          </a:p>
        </p:txBody>
      </p:sp>
      <p:sp>
        <p:nvSpPr>
          <p:cNvPr id="70" name="吹き出し: 線 (枠付き、強調線付き) 69">
            <a:extLst>
              <a:ext uri="{FF2B5EF4-FFF2-40B4-BE49-F238E27FC236}">
                <a16:creationId xmlns:a16="http://schemas.microsoft.com/office/drawing/2014/main" id="{CB54B787-D0D4-67B8-02B6-C0B78A91965D}"/>
              </a:ext>
            </a:extLst>
          </p:cNvPr>
          <p:cNvSpPr/>
          <p:nvPr/>
        </p:nvSpPr>
        <p:spPr>
          <a:xfrm>
            <a:off x="6269383" y="4436406"/>
            <a:ext cx="3355270" cy="1185717"/>
          </a:xfrm>
          <a:prstGeom prst="accentBorderCallout1">
            <a:avLst>
              <a:gd name="adj1" fmla="val 36790"/>
              <a:gd name="adj2" fmla="val -1466"/>
              <a:gd name="adj3" fmla="val 89197"/>
              <a:gd name="adj4" fmla="val -8221"/>
            </a:avLst>
          </a:prstGeom>
          <a:solidFill>
            <a:schemeClr val="accent6">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r>
              <a:rPr lang="en-US" altLang="ja-JP" sz="1600">
                <a:solidFill>
                  <a:schemeClr val="tx1"/>
                </a:solidFill>
                <a:latin typeface="Meiryo UI" panose="020B0604030504040204" pitchFamily="50" charset="-128"/>
                <a:ea typeface="Meiryo UI" panose="020B0604030504040204" pitchFamily="50" charset="-128"/>
              </a:rPr>
              <a:t>1.5</a:t>
            </a:r>
            <a:r>
              <a:rPr kumimoji="1" lang="en-US" altLang="ja-JP" sz="1600">
                <a:solidFill>
                  <a:schemeClr val="tx1"/>
                </a:solidFill>
                <a:latin typeface="Meiryo UI" panose="020B0604030504040204" pitchFamily="50" charset="-128"/>
                <a:ea typeface="Meiryo UI" panose="020B0604030504040204" pitchFamily="50" charset="-128"/>
              </a:rPr>
              <a:t>℃</a:t>
            </a:r>
            <a:r>
              <a:rPr kumimoji="1" lang="ja-JP" altLang="en-US" sz="1600">
                <a:solidFill>
                  <a:schemeClr val="tx1"/>
                </a:solidFill>
                <a:latin typeface="Meiryo UI" panose="020B0604030504040204" pitchFamily="50" charset="-128"/>
                <a:ea typeface="Meiryo UI" panose="020B0604030504040204" pitchFamily="50" charset="-128"/>
              </a:rPr>
              <a:t>水準（</a:t>
            </a:r>
            <a:r>
              <a:rPr lang="en-US" altLang="ja-JP" sz="1600">
                <a:solidFill>
                  <a:schemeClr val="tx1"/>
                </a:solidFill>
                <a:latin typeface="Meiryo UI" panose="020B0604030504040204" pitchFamily="50" charset="-128"/>
                <a:ea typeface="Meiryo UI" panose="020B0604030504040204" pitchFamily="50" charset="-128"/>
              </a:rPr>
              <a:t>Scope1</a:t>
            </a:r>
            <a:r>
              <a:rPr lang="ja-JP" altLang="en-US" sz="1600">
                <a:solidFill>
                  <a:schemeClr val="tx1"/>
                </a:solidFill>
                <a:latin typeface="Meiryo UI" panose="020B0604030504040204" pitchFamily="50" charset="-128"/>
                <a:ea typeface="Meiryo UI" panose="020B0604030504040204" pitchFamily="50" charset="-128"/>
              </a:rPr>
              <a:t>、</a:t>
            </a:r>
            <a:r>
              <a:rPr lang="en-US" altLang="ja-JP" sz="1600">
                <a:solidFill>
                  <a:schemeClr val="tx1"/>
                </a:solidFill>
                <a:latin typeface="Meiryo UI" panose="020B0604030504040204" pitchFamily="50" charset="-128"/>
                <a:ea typeface="Meiryo UI" panose="020B0604030504040204" pitchFamily="50" charset="-128"/>
              </a:rPr>
              <a:t>2</a:t>
            </a:r>
            <a:r>
              <a:rPr kumimoji="1" lang="ja-JP" altLang="en-US" sz="1600">
                <a:solidFill>
                  <a:schemeClr val="tx1"/>
                </a:solidFill>
                <a:latin typeface="Meiryo UI" panose="020B0604030504040204" pitchFamily="50" charset="-128"/>
                <a:ea typeface="Meiryo UI" panose="020B0604030504040204" pitchFamily="50" charset="-128"/>
              </a:rPr>
              <a:t>）</a:t>
            </a:r>
          </a:p>
          <a:p>
            <a:pPr marL="285750" indent="-285750">
              <a:buFont typeface="Arial" panose="020B0604020202020204" pitchFamily="34" charset="0"/>
              <a:buChar char="•"/>
            </a:pPr>
            <a:r>
              <a:rPr kumimoji="1" lang="ja-JP" altLang="en-US" sz="1600">
                <a:solidFill>
                  <a:schemeClr val="tx1"/>
                </a:solidFill>
                <a:latin typeface="Meiryo UI" panose="020B0604030504040204" pitchFamily="50" charset="-128"/>
                <a:ea typeface="Meiryo UI" panose="020B0604030504040204" pitchFamily="50" charset="-128"/>
              </a:rPr>
              <a:t>削減率　年</a:t>
            </a:r>
            <a:r>
              <a:rPr lang="en-US" altLang="ja-JP" sz="1600">
                <a:solidFill>
                  <a:schemeClr val="tx1"/>
                </a:solidFill>
                <a:latin typeface="Meiryo UI" panose="020B0604030504040204" pitchFamily="50" charset="-128"/>
                <a:ea typeface="Meiryo UI" panose="020B0604030504040204" pitchFamily="50" charset="-128"/>
              </a:rPr>
              <a:t>4.2</a:t>
            </a:r>
            <a:r>
              <a:rPr kumimoji="1" lang="en-US" altLang="ja-JP" sz="1600">
                <a:solidFill>
                  <a:schemeClr val="tx1"/>
                </a:solidFill>
                <a:latin typeface="Meiryo UI" panose="020B0604030504040204" pitchFamily="50" charset="-128"/>
                <a:ea typeface="Meiryo UI" panose="020B0604030504040204" pitchFamily="50" charset="-128"/>
              </a:rPr>
              <a:t>%</a:t>
            </a:r>
            <a:r>
              <a:rPr kumimoji="1" lang="ja-JP" altLang="en-US" sz="1600">
                <a:solidFill>
                  <a:schemeClr val="tx1"/>
                </a:solidFill>
                <a:latin typeface="Meiryo UI" panose="020B0604030504040204" pitchFamily="50" charset="-128"/>
                <a:ea typeface="Meiryo UI" panose="020B0604030504040204" pitchFamily="50" charset="-128"/>
              </a:rPr>
              <a:t>以上</a:t>
            </a:r>
            <a:r>
              <a:rPr kumimoji="1" lang="en-US" altLang="ja-JP" sz="1600" baseline="30000">
                <a:solidFill>
                  <a:schemeClr val="tx1"/>
                </a:solidFill>
                <a:latin typeface="Meiryo UI" panose="020B0604030504040204" pitchFamily="50" charset="-128"/>
                <a:ea typeface="Meiryo UI" panose="020B0604030504040204" pitchFamily="50" charset="-128"/>
              </a:rPr>
              <a:t>※3</a:t>
            </a:r>
          </a:p>
        </p:txBody>
      </p:sp>
      <p:graphicFrame>
        <p:nvGraphicFramePr>
          <p:cNvPr id="8" name="think-cell data - do not delete" hidden="1">
            <a:extLst>
              <a:ext uri="{FF2B5EF4-FFF2-40B4-BE49-F238E27FC236}">
                <a16:creationId xmlns:a16="http://schemas.microsoft.com/office/drawing/2014/main" id="{409A56B7-D12F-987E-D12C-2C418B9FC23A}"/>
              </a:ext>
            </a:extLst>
          </p:cNvPr>
          <p:cNvGraphicFramePr>
            <a:graphicFrameLocks noChangeAspect="1"/>
          </p:cNvGraphicFramePr>
          <p:nvPr>
            <p:custDataLst>
              <p:tags r:id="rId1"/>
            </p:custDataLst>
            <p:extLst>
              <p:ext uri="{D42A27DB-BD31-4B8C-83A1-F6EECF244321}">
                <p14:modId xmlns:p14="http://schemas.microsoft.com/office/powerpoint/2010/main" val="229366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15" imgH="416" progId="TCLayout.ActiveDocument.1">
                  <p:embed/>
                </p:oleObj>
              </mc:Choice>
              <mc:Fallback>
                <p:oleObj name="think-cellスライド" r:id="rId4" imgW="415" imgH="416" progId="TCLayout.ActiveDocument.1">
                  <p:embed/>
                  <p:pic>
                    <p:nvPicPr>
                      <p:cNvPr id="8" name="think-cell data - do not delete" hidden="1">
                        <a:extLst>
                          <a:ext uri="{FF2B5EF4-FFF2-40B4-BE49-F238E27FC236}">
                            <a16:creationId xmlns:a16="http://schemas.microsoft.com/office/drawing/2014/main" id="{409A56B7-D12F-987E-D12C-2C418B9FC23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kumimoji="1" lang="en-US" altLang="ja-JP"/>
              <a:t>SBT</a:t>
            </a:r>
            <a:r>
              <a:rPr kumimoji="1" lang="ja-JP" altLang="en-US"/>
              <a:t>（</a:t>
            </a:r>
            <a:r>
              <a:rPr kumimoji="1" lang="en-US" altLang="ja-JP"/>
              <a:t>Near-term SBT</a:t>
            </a:r>
            <a:r>
              <a:rPr kumimoji="1" lang="ja-JP" altLang="en-US"/>
              <a:t>）のイメージ</a:t>
            </a:r>
          </a:p>
        </p:txBody>
      </p:sp>
      <p:sp>
        <p:nvSpPr>
          <p:cNvPr id="3" name="コンテンツ プレースホルダー 2"/>
          <p:cNvSpPr>
            <a:spLocks noGrp="1"/>
          </p:cNvSpPr>
          <p:nvPr>
            <p:ph sz="quarter" idx="12"/>
          </p:nvPr>
        </p:nvSpPr>
        <p:spPr>
          <a:xfrm>
            <a:off x="161925" y="1100034"/>
            <a:ext cx="10367963" cy="1404382"/>
          </a:xfrm>
        </p:spPr>
        <p:txBody>
          <a:bodyPr/>
          <a:lstStyle/>
          <a:p>
            <a:r>
              <a:rPr lang="en-US" altLang="ja-JP" sz="1800"/>
              <a:t>Near-term SBT</a:t>
            </a:r>
            <a:r>
              <a:rPr lang="en-US" altLang="ja-JP" sz="1800" baseline="30000"/>
              <a:t>※1</a:t>
            </a:r>
            <a:r>
              <a:rPr lang="ja-JP" altLang="en-US" sz="1800"/>
              <a:t>は、申請時から</a:t>
            </a:r>
            <a:r>
              <a:rPr lang="en-US" altLang="ja-JP" sz="1800"/>
              <a:t>5〜10</a:t>
            </a:r>
            <a:r>
              <a:rPr lang="ja-JP" altLang="en-US" sz="1800"/>
              <a:t>年先を対象とした温室効果ガス削減目標（短期目標）で、原則として</a:t>
            </a:r>
            <a:r>
              <a:rPr lang="en-US" altLang="ja-JP"/>
              <a:t>4.2%/</a:t>
            </a:r>
            <a:r>
              <a:rPr lang="ja-JP" altLang="en-US"/>
              <a:t>年以上</a:t>
            </a:r>
            <a:r>
              <a:rPr lang="en-US" altLang="ja-JP" baseline="30000"/>
              <a:t>※2※3</a:t>
            </a:r>
            <a:r>
              <a:rPr lang="ja-JP" altLang="en-US"/>
              <a:t>の削減目標を設定する</a:t>
            </a:r>
            <a:endParaRPr lang="en-US" altLang="ja-JP"/>
          </a:p>
          <a:p>
            <a:pPr marL="0" indent="0">
              <a:buNone/>
            </a:pPr>
            <a:r>
              <a:rPr lang="ja-JP" altLang="en-US" sz="1200"/>
              <a:t>　　 </a:t>
            </a:r>
            <a:r>
              <a:rPr lang="en-US" altLang="ja-JP" sz="1200"/>
              <a:t>※1 </a:t>
            </a:r>
            <a:r>
              <a:rPr lang="ja-JP" altLang="en-US" sz="1200"/>
              <a:t>想定気温上昇を産業革命以前に比べて</a:t>
            </a:r>
            <a:r>
              <a:rPr lang="en-US" altLang="ja-JP" sz="1200"/>
              <a:t>1.5</a:t>
            </a:r>
            <a:r>
              <a:rPr lang="ja-JP" altLang="en-US" sz="1200"/>
              <a:t>℃に抑えるために必要な水準（下図、</a:t>
            </a:r>
            <a:r>
              <a:rPr lang="en-US" altLang="ja-JP" sz="1200"/>
              <a:t>P69~100</a:t>
            </a:r>
            <a:r>
              <a:rPr lang="ja-JP" altLang="en-US" sz="1200"/>
              <a:t>参照）</a:t>
            </a:r>
            <a:endParaRPr lang="en-US" altLang="ja-JP" sz="1200"/>
          </a:p>
          <a:p>
            <a:pPr marL="0" indent="0">
              <a:buNone/>
            </a:pPr>
            <a:r>
              <a:rPr lang="ja-JP" altLang="en-US" sz="1200"/>
              <a:t>　 　</a:t>
            </a:r>
            <a:r>
              <a:rPr lang="en-US" altLang="ja-JP" sz="1200"/>
              <a:t>※2 </a:t>
            </a:r>
            <a:r>
              <a:rPr lang="ja-JP" altLang="en-US" sz="1200"/>
              <a:t>本資料中においては、特段の注記のない場合には</a:t>
            </a:r>
            <a:r>
              <a:rPr lang="en-US" altLang="ja-JP" sz="1200"/>
              <a:t>SBT=Near-term SBT</a:t>
            </a:r>
            <a:r>
              <a:rPr lang="ja-JP" altLang="en-US" sz="1200"/>
              <a:t>として記載する</a:t>
            </a:r>
          </a:p>
        </p:txBody>
      </p:sp>
      <p:sp>
        <p:nvSpPr>
          <p:cNvPr id="32" name="テキスト ボックス 31">
            <a:extLst>
              <a:ext uri="{FF2B5EF4-FFF2-40B4-BE49-F238E27FC236}">
                <a16:creationId xmlns:a16="http://schemas.microsoft.com/office/drawing/2014/main" id="{60DC34CA-A804-C7BD-FD09-6EAE85BEB83A}"/>
              </a:ext>
            </a:extLst>
          </p:cNvPr>
          <p:cNvSpPr txBox="1"/>
          <p:nvPr/>
        </p:nvSpPr>
        <p:spPr>
          <a:xfrm>
            <a:off x="5975615" y="2598529"/>
            <a:ext cx="4474303" cy="307777"/>
          </a:xfrm>
          <a:prstGeom prst="rect">
            <a:avLst/>
          </a:prstGeom>
          <a:noFill/>
          <a:ln>
            <a:solidFill>
              <a:sysClr val="windowText" lastClr="000000"/>
            </a:solidFill>
          </a:ln>
        </p:spPr>
        <p:txBody>
          <a:bodyPr wrap="none" rtlCol="0">
            <a:spAutoFit/>
          </a:bodyPr>
          <a:lstStyle>
            <a:defPPr>
              <a:defRPr lang="ja-JP"/>
            </a:defPPr>
            <a:lvl1pPr algn="ctr">
              <a:defRPr sz="1400">
                <a:latin typeface="+mn-lt"/>
                <a:ea typeface="+mn-ea"/>
              </a:defRPr>
            </a:lvl1pPr>
          </a:lstStyle>
          <a:p>
            <a:pPr lvl="0" fontAlgn="base">
              <a:spcBef>
                <a:spcPct val="0"/>
              </a:spcBef>
              <a:spcAft>
                <a:spcPct val="0"/>
              </a:spcAft>
              <a:defRPr/>
            </a:pPr>
            <a:r>
              <a:rPr kumimoji="0" lang="en-US" altLang="ja-JP" kern="0" dirty="0">
                <a:solidFill>
                  <a:prstClr val="black"/>
                </a:solidFill>
                <a:latin typeface="Segoe UI"/>
              </a:rPr>
              <a:t>SBTi Corporate Net-Zero Standard Version 1.3.1</a:t>
            </a:r>
            <a:r>
              <a:rPr kumimoji="0" lang="ja-JP" altLang="en-US" sz="1400" b="0" i="0" u="none" strike="noStrike" kern="0" cap="none" spc="0" normalizeH="0" baseline="0" noProof="0" dirty="0">
                <a:ln>
                  <a:noFill/>
                </a:ln>
                <a:solidFill>
                  <a:prstClr val="black"/>
                </a:solidFill>
                <a:effectLst/>
                <a:uLnTx/>
                <a:uFillTx/>
                <a:latin typeface="Segoe UI"/>
                <a:ea typeface="Meiryo UI"/>
              </a:rPr>
              <a:t>に準拠</a:t>
            </a:r>
          </a:p>
        </p:txBody>
      </p:sp>
      <p:sp>
        <p:nvSpPr>
          <p:cNvPr id="72" name="テキスト ボックス 71">
            <a:extLst>
              <a:ext uri="{FF2B5EF4-FFF2-40B4-BE49-F238E27FC236}">
                <a16:creationId xmlns:a16="http://schemas.microsoft.com/office/drawing/2014/main" id="{025AC729-D1DF-A36E-EC01-D7554A029BCC}"/>
              </a:ext>
            </a:extLst>
          </p:cNvPr>
          <p:cNvSpPr txBox="1"/>
          <p:nvPr/>
        </p:nvSpPr>
        <p:spPr>
          <a:xfrm>
            <a:off x="161925" y="6517956"/>
            <a:ext cx="9994445" cy="1061829"/>
          </a:xfrm>
          <a:prstGeom prst="rect">
            <a:avLst/>
          </a:prstGeom>
          <a:noFill/>
        </p:spPr>
        <p:txBody>
          <a:bodyPr wrap="square">
            <a:spAutoFit/>
          </a:bodyPr>
          <a:lstStyle/>
          <a:p>
            <a:r>
              <a:rPr lang="en-US" altLang="ja-JP" sz="1050"/>
              <a:t>※3 2026</a:t>
            </a:r>
            <a:r>
              <a:rPr lang="ja-JP" altLang="en-US" sz="1050"/>
              <a:t>年</a:t>
            </a:r>
            <a:r>
              <a:rPr lang="en-US" altLang="ja-JP" sz="1050"/>
              <a:t>4</a:t>
            </a:r>
            <a:r>
              <a:rPr lang="ja-JP" altLang="en-US" sz="1050"/>
              <a:t>月</a:t>
            </a:r>
            <a:r>
              <a:rPr lang="en-US" altLang="ja-JP" sz="1050"/>
              <a:t>29</a:t>
            </a:r>
            <a:r>
              <a:rPr lang="ja-JP" altLang="en-US" sz="1050"/>
              <a:t>日に</a:t>
            </a:r>
            <a:r>
              <a:rPr lang="en-US" altLang="ja-JP" sz="1050"/>
              <a:t>SBTi</a:t>
            </a:r>
            <a:r>
              <a:rPr lang="ja-JP" altLang="en-US" sz="1050"/>
              <a:t>ホームページにて公表された改定では、</a:t>
            </a:r>
            <a:r>
              <a:rPr lang="en-US" altLang="ja-JP" sz="1050"/>
              <a:t>2050</a:t>
            </a:r>
            <a:r>
              <a:rPr lang="ja-JP" altLang="en-US" sz="1050"/>
              <a:t>年までのネットゼロ達成及び基準年から目標年までの最低年間削減率の下限を</a:t>
            </a:r>
            <a:r>
              <a:rPr lang="en-US" altLang="ja-JP" sz="1050"/>
              <a:t>4.2%</a:t>
            </a:r>
            <a:r>
              <a:rPr lang="ja-JP" altLang="en-US" sz="1050"/>
              <a:t>とすることは維持されつつも、短期目標における排出削減量の算定方法が基準年と目標年を考慮する算定方法に変更された。これにより、</a:t>
            </a:r>
            <a:r>
              <a:rPr lang="en-US" altLang="ja-JP" sz="1050"/>
              <a:t>2026</a:t>
            </a:r>
            <a:r>
              <a:rPr lang="ja-JP" altLang="en-US" sz="1050"/>
              <a:t>年・</a:t>
            </a:r>
            <a:r>
              <a:rPr lang="en-US" altLang="ja-JP" sz="1050"/>
              <a:t>2027</a:t>
            </a:r>
            <a:r>
              <a:rPr lang="ja-JP" altLang="en-US" sz="1050"/>
              <a:t>年に新たに目標を設定する企業が設定する削減率が過度に厳しくなることを防ぐとともに、今後、削減目標を更新する企業が、過去の削減実績を踏まえた削減計画を立てることができるようになる。なお、従来の削減率の算出方法に基づいて認定された目標は引き続き有効である。</a:t>
            </a:r>
            <a:endParaRPr lang="en-US" altLang="ja-JP" sz="1050"/>
          </a:p>
          <a:p>
            <a:r>
              <a:rPr lang="en-US" altLang="ja-JP" sz="1050"/>
              <a:t>[</a:t>
            </a:r>
            <a:r>
              <a:rPr lang="ja-JP" altLang="en-US" sz="1050"/>
              <a:t>出所</a:t>
            </a:r>
            <a:r>
              <a:rPr lang="en-US" altLang="ja-JP" sz="1050"/>
              <a:t>] SBTi</a:t>
            </a:r>
            <a:r>
              <a:rPr lang="ja-JP" altLang="en-US" sz="1050"/>
              <a:t>公式ホームページ（</a:t>
            </a:r>
            <a:r>
              <a:rPr lang="en-US" altLang="ja-JP" sz="1050"/>
              <a:t>https://sciencebasedtargets.org/news/the-sbti-updates-the-absolute-contraction-approach-to-improve-consistency-and-implementation-while-maintaining-net-zero-ambition</a:t>
            </a:r>
            <a:r>
              <a:rPr lang="ja-JP" altLang="en-US" sz="1050"/>
              <a:t>）</a:t>
            </a:r>
          </a:p>
        </p:txBody>
      </p:sp>
      <p:sp>
        <p:nvSpPr>
          <p:cNvPr id="23" name="正方形/長方形 22">
            <a:extLst>
              <a:ext uri="{FF2B5EF4-FFF2-40B4-BE49-F238E27FC236}">
                <a16:creationId xmlns:a16="http://schemas.microsoft.com/office/drawing/2014/main" id="{DFFAAD16-78DC-92A3-E103-73289F01A3CC}"/>
              </a:ext>
            </a:extLst>
          </p:cNvPr>
          <p:cNvSpPr/>
          <p:nvPr/>
        </p:nvSpPr>
        <p:spPr>
          <a:xfrm>
            <a:off x="3813213" y="4156453"/>
            <a:ext cx="873075" cy="245679"/>
          </a:xfrm>
          <a:prstGeom prst="rect">
            <a:avLst/>
          </a:prstGeom>
          <a:solidFill>
            <a:srgbClr val="009C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endParaRPr>
          </a:p>
        </p:txBody>
      </p:sp>
      <p:grpSp>
        <p:nvGrpSpPr>
          <p:cNvPr id="11" name="グループ化 10">
            <a:extLst>
              <a:ext uri="{FF2B5EF4-FFF2-40B4-BE49-F238E27FC236}">
                <a16:creationId xmlns:a16="http://schemas.microsoft.com/office/drawing/2014/main" id="{8CCE5D44-E3BD-BA68-DC96-B867F2D35771}"/>
              </a:ext>
            </a:extLst>
          </p:cNvPr>
          <p:cNvGrpSpPr/>
          <p:nvPr/>
        </p:nvGrpSpPr>
        <p:grpSpPr>
          <a:xfrm>
            <a:off x="282247" y="2672184"/>
            <a:ext cx="7017671" cy="3874800"/>
            <a:chOff x="282247" y="2672184"/>
            <a:chExt cx="7017671" cy="3874800"/>
          </a:xfrm>
        </p:grpSpPr>
        <p:sp>
          <p:nvSpPr>
            <p:cNvPr id="7" name="直角三角形 6">
              <a:extLst>
                <a:ext uri="{FF2B5EF4-FFF2-40B4-BE49-F238E27FC236}">
                  <a16:creationId xmlns:a16="http://schemas.microsoft.com/office/drawing/2014/main" id="{BEFB298C-51D7-7DA6-19CC-497264DCD0FF}"/>
                </a:ext>
              </a:extLst>
            </p:cNvPr>
            <p:cNvSpPr/>
            <p:nvPr/>
          </p:nvSpPr>
          <p:spPr>
            <a:xfrm>
              <a:off x="3072309" y="4001123"/>
              <a:ext cx="1636487" cy="870323"/>
            </a:xfrm>
            <a:prstGeom prst="rtTriangle">
              <a:avLst/>
            </a:prstGeom>
            <a:solidFill>
              <a:srgbClr val="F29F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endParaRPr>
            </a:p>
          </p:txBody>
        </p:sp>
        <p:grpSp>
          <p:nvGrpSpPr>
            <p:cNvPr id="10" name="グループ化 9">
              <a:extLst>
                <a:ext uri="{FF2B5EF4-FFF2-40B4-BE49-F238E27FC236}">
                  <a16:creationId xmlns:a16="http://schemas.microsoft.com/office/drawing/2014/main" id="{B232F099-FD26-BDBB-DA0D-539661EF987A}"/>
                </a:ext>
              </a:extLst>
            </p:cNvPr>
            <p:cNvGrpSpPr/>
            <p:nvPr/>
          </p:nvGrpSpPr>
          <p:grpSpPr>
            <a:xfrm>
              <a:off x="282247" y="2672184"/>
              <a:ext cx="7017671" cy="3874800"/>
              <a:chOff x="282247" y="2672184"/>
              <a:chExt cx="7017671" cy="3874800"/>
            </a:xfrm>
          </p:grpSpPr>
          <p:grpSp>
            <p:nvGrpSpPr>
              <p:cNvPr id="38" name="グループ化 37">
                <a:extLst>
                  <a:ext uri="{FF2B5EF4-FFF2-40B4-BE49-F238E27FC236}">
                    <a16:creationId xmlns:a16="http://schemas.microsoft.com/office/drawing/2014/main" id="{9AF42BFC-5DAB-B97E-C1FE-0231B76257BA}"/>
                  </a:ext>
                </a:extLst>
              </p:cNvPr>
              <p:cNvGrpSpPr/>
              <p:nvPr/>
            </p:nvGrpSpPr>
            <p:grpSpPr>
              <a:xfrm>
                <a:off x="282247" y="2672184"/>
                <a:ext cx="7017671" cy="3874800"/>
                <a:chOff x="282247" y="2802762"/>
                <a:chExt cx="7017671" cy="3874800"/>
              </a:xfrm>
            </p:grpSpPr>
            <p:sp>
              <p:nvSpPr>
                <p:cNvPr id="12" name="テキスト ボックス 50">
                  <a:extLst>
                    <a:ext uri="{FF2B5EF4-FFF2-40B4-BE49-F238E27FC236}">
                      <a16:creationId xmlns:a16="http://schemas.microsoft.com/office/drawing/2014/main" id="{A95643FC-DF46-254F-755E-BFC11D5FE40D}"/>
                    </a:ext>
                  </a:extLst>
                </p:cNvPr>
                <p:cNvSpPr txBox="1"/>
                <p:nvPr/>
              </p:nvSpPr>
              <p:spPr>
                <a:xfrm>
                  <a:off x="6910068" y="6104131"/>
                  <a:ext cx="389850" cy="338554"/>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p>
              </p:txBody>
            </p:sp>
            <p:sp>
              <p:nvSpPr>
                <p:cNvPr id="26" name="テキスト ボックス 17">
                  <a:extLst>
                    <a:ext uri="{FF2B5EF4-FFF2-40B4-BE49-F238E27FC236}">
                      <a16:creationId xmlns:a16="http://schemas.microsoft.com/office/drawing/2014/main" id="{E7CA9ECA-39C0-F9F3-4B4E-47700D8319C8}"/>
                    </a:ext>
                  </a:extLst>
                </p:cNvPr>
                <p:cNvSpPr txBox="1"/>
                <p:nvPr/>
              </p:nvSpPr>
              <p:spPr>
                <a:xfrm>
                  <a:off x="282247" y="2802762"/>
                  <a:ext cx="1784463" cy="307777"/>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温室効果ガス排出量</a:t>
                  </a:r>
                </a:p>
              </p:txBody>
            </p:sp>
            <p:sp>
              <p:nvSpPr>
                <p:cNvPr id="30" name="テキスト ボックス 49">
                  <a:extLst>
                    <a:ext uri="{FF2B5EF4-FFF2-40B4-BE49-F238E27FC236}">
                      <a16:creationId xmlns:a16="http://schemas.microsoft.com/office/drawing/2014/main" id="{DD5F0646-4706-5C7D-39D0-53FB98CD8E38}"/>
                    </a:ext>
                  </a:extLst>
                </p:cNvPr>
                <p:cNvSpPr txBox="1"/>
                <p:nvPr/>
              </p:nvSpPr>
              <p:spPr>
                <a:xfrm>
                  <a:off x="1566182" y="6339008"/>
                  <a:ext cx="800219" cy="338554"/>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申請時</a:t>
                  </a:r>
                </a:p>
              </p:txBody>
            </p:sp>
            <p:sp>
              <p:nvSpPr>
                <p:cNvPr id="31" name="テキスト ボックス 51">
                  <a:extLst>
                    <a:ext uri="{FF2B5EF4-FFF2-40B4-BE49-F238E27FC236}">
                      <a16:creationId xmlns:a16="http://schemas.microsoft.com/office/drawing/2014/main" id="{2189A3B8-4C61-6F37-1FF7-07339C0E3BD4}"/>
                    </a:ext>
                  </a:extLst>
                </p:cNvPr>
                <p:cNvSpPr txBox="1"/>
                <p:nvPr/>
              </p:nvSpPr>
              <p:spPr>
                <a:xfrm>
                  <a:off x="3475563" y="6339008"/>
                  <a:ext cx="800219" cy="338554"/>
                </a:xfrm>
                <a:prstGeom prst="rect">
                  <a:avLst/>
                </a:prstGeom>
                <a:solidFill>
                  <a:schemeClr val="bg1"/>
                </a:solid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目標年</a:t>
                  </a:r>
                </a:p>
              </p:txBody>
            </p:sp>
            <p:sp>
              <p:nvSpPr>
                <p:cNvPr id="34" name="テキスト ボックス 49">
                  <a:extLst>
                    <a:ext uri="{FF2B5EF4-FFF2-40B4-BE49-F238E27FC236}">
                      <a16:creationId xmlns:a16="http://schemas.microsoft.com/office/drawing/2014/main" id="{9000D067-279D-85AA-C70E-EC7464726E8E}"/>
                    </a:ext>
                  </a:extLst>
                </p:cNvPr>
                <p:cNvSpPr txBox="1"/>
                <p:nvPr/>
              </p:nvSpPr>
              <p:spPr>
                <a:xfrm>
                  <a:off x="4295576" y="6339008"/>
                  <a:ext cx="851515" cy="338554"/>
                </a:xfrm>
                <a:prstGeom prst="rect">
                  <a:avLst/>
                </a:prstGeom>
                <a:solidFill>
                  <a:schemeClr val="bg1"/>
                </a:solid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年先</a:t>
                  </a:r>
                </a:p>
              </p:txBody>
            </p:sp>
            <p:sp>
              <p:nvSpPr>
                <p:cNvPr id="35" name="テキスト ボックス 49">
                  <a:extLst>
                    <a:ext uri="{FF2B5EF4-FFF2-40B4-BE49-F238E27FC236}">
                      <a16:creationId xmlns:a16="http://schemas.microsoft.com/office/drawing/2014/main" id="{D96522C6-83A9-8599-20B0-9F980F54D87B}"/>
                    </a:ext>
                  </a:extLst>
                </p:cNvPr>
                <p:cNvSpPr txBox="1"/>
                <p:nvPr/>
              </p:nvSpPr>
              <p:spPr>
                <a:xfrm>
                  <a:off x="2698146" y="6339008"/>
                  <a:ext cx="723275" cy="338554"/>
                </a:xfrm>
                <a:prstGeom prst="rect">
                  <a:avLst/>
                </a:prstGeom>
                <a:solidFill>
                  <a:schemeClr val="bg1"/>
                </a:solid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年先</a:t>
                  </a:r>
                </a:p>
              </p:txBody>
            </p:sp>
            <p:cxnSp>
              <p:nvCxnSpPr>
                <p:cNvPr id="42" name="直線矢印コネクタ 41">
                  <a:extLst>
                    <a:ext uri="{FF2B5EF4-FFF2-40B4-BE49-F238E27FC236}">
                      <a16:creationId xmlns:a16="http://schemas.microsoft.com/office/drawing/2014/main" id="{C4BBDCD4-C93C-D2CB-B659-69A9EF47A9BD}"/>
                    </a:ext>
                  </a:extLst>
                </p:cNvPr>
                <p:cNvCxnSpPr>
                  <a:cxnSpLocks/>
                </p:cNvCxnSpPr>
                <p:nvPr/>
              </p:nvCxnSpPr>
              <p:spPr>
                <a:xfrm flipV="1">
                  <a:off x="1966292" y="2943067"/>
                  <a:ext cx="0" cy="33303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CB37193A-A6A1-915A-3ADB-0E9E8FE4380F}"/>
                    </a:ext>
                  </a:extLst>
                </p:cNvPr>
                <p:cNvCxnSpPr/>
                <p:nvPr/>
              </p:nvCxnSpPr>
              <p:spPr>
                <a:xfrm>
                  <a:off x="1966292" y="6273408"/>
                  <a:ext cx="488963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78BE6EBA-5C2A-54B9-C059-58FBF912E558}"/>
                    </a:ext>
                  </a:extLst>
                </p:cNvPr>
                <p:cNvCxnSpPr>
                  <a:cxnSpLocks/>
                </p:cNvCxnSpPr>
                <p:nvPr/>
              </p:nvCxnSpPr>
              <p:spPr>
                <a:xfrm>
                  <a:off x="1966291" y="3520736"/>
                  <a:ext cx="3954015" cy="1046248"/>
                </a:xfrm>
                <a:prstGeom prst="line">
                  <a:avLst/>
                </a:prstGeom>
                <a:ln w="38100">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4" name="正方形/長方形 3">
                  <a:extLst>
                    <a:ext uri="{FF2B5EF4-FFF2-40B4-BE49-F238E27FC236}">
                      <a16:creationId xmlns:a16="http://schemas.microsoft.com/office/drawing/2014/main" id="{18B0BC25-77DA-5C0E-6809-CB6EF0E50E3A}"/>
                    </a:ext>
                  </a:extLst>
                </p:cNvPr>
                <p:cNvSpPr/>
                <p:nvPr/>
              </p:nvSpPr>
              <p:spPr>
                <a:xfrm>
                  <a:off x="3072285" y="4979118"/>
                  <a:ext cx="1621234" cy="1295897"/>
                </a:xfrm>
                <a:prstGeom prst="rect">
                  <a:avLst/>
                </a:prstGeom>
                <a:solidFill>
                  <a:srgbClr val="F29F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endParaRPr>
                </a:p>
              </p:txBody>
            </p:sp>
            <p:grpSp>
              <p:nvGrpSpPr>
                <p:cNvPr id="37" name="グループ化 36">
                  <a:extLst>
                    <a:ext uri="{FF2B5EF4-FFF2-40B4-BE49-F238E27FC236}">
                      <a16:creationId xmlns:a16="http://schemas.microsoft.com/office/drawing/2014/main" id="{C6226F9C-A5D8-DF48-2014-B8820E85F98A}"/>
                    </a:ext>
                  </a:extLst>
                </p:cNvPr>
                <p:cNvGrpSpPr/>
                <p:nvPr/>
              </p:nvGrpSpPr>
              <p:grpSpPr>
                <a:xfrm>
                  <a:off x="3066901" y="3825223"/>
                  <a:ext cx="1801078" cy="1113376"/>
                  <a:chOff x="3066901" y="3825223"/>
                  <a:chExt cx="1801078" cy="1113376"/>
                </a:xfrm>
              </p:grpSpPr>
              <p:sp>
                <p:nvSpPr>
                  <p:cNvPr id="24" name="直角三角形 23">
                    <a:extLst>
                      <a:ext uri="{FF2B5EF4-FFF2-40B4-BE49-F238E27FC236}">
                        <a16:creationId xmlns:a16="http://schemas.microsoft.com/office/drawing/2014/main" id="{FD33F235-A9D6-A2E7-CB61-3876C154DBA5}"/>
                      </a:ext>
                    </a:extLst>
                  </p:cNvPr>
                  <p:cNvSpPr/>
                  <p:nvPr/>
                </p:nvSpPr>
                <p:spPr>
                  <a:xfrm rot="226789">
                    <a:off x="3112330" y="3884245"/>
                    <a:ext cx="1586202" cy="312613"/>
                  </a:xfrm>
                  <a:prstGeom prst="rtTriangle">
                    <a:avLst/>
                  </a:prstGeom>
                  <a:solidFill>
                    <a:srgbClr val="009C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endParaRPr>
                  </a:p>
                </p:txBody>
              </p:sp>
              <p:sp>
                <p:nvSpPr>
                  <p:cNvPr id="27" name="直角三角形 26">
                    <a:extLst>
                      <a:ext uri="{FF2B5EF4-FFF2-40B4-BE49-F238E27FC236}">
                        <a16:creationId xmlns:a16="http://schemas.microsoft.com/office/drawing/2014/main" id="{C7FEEEAB-17E0-A614-505D-BB3C221849BD}"/>
                      </a:ext>
                    </a:extLst>
                  </p:cNvPr>
                  <p:cNvSpPr/>
                  <p:nvPr/>
                </p:nvSpPr>
                <p:spPr>
                  <a:xfrm rot="12465229" flipV="1">
                    <a:off x="3137215" y="3850186"/>
                    <a:ext cx="1494021" cy="657444"/>
                  </a:xfrm>
                  <a:prstGeom prst="rtTriangle">
                    <a:avLst/>
                  </a:prstGeom>
                  <a:solidFill>
                    <a:srgbClr val="009C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endParaRPr>
                  </a:p>
                </p:txBody>
              </p:sp>
              <p:sp>
                <p:nvSpPr>
                  <p:cNvPr id="28" name="直角三角形 27">
                    <a:extLst>
                      <a:ext uri="{FF2B5EF4-FFF2-40B4-BE49-F238E27FC236}">
                        <a16:creationId xmlns:a16="http://schemas.microsoft.com/office/drawing/2014/main" id="{8B353D93-0959-1659-F212-D7EFC1C518D6}"/>
                      </a:ext>
                    </a:extLst>
                  </p:cNvPr>
                  <p:cNvSpPr/>
                  <p:nvPr/>
                </p:nvSpPr>
                <p:spPr>
                  <a:xfrm rot="17902299" flipV="1">
                    <a:off x="4360375" y="4430995"/>
                    <a:ext cx="662210" cy="352998"/>
                  </a:xfrm>
                  <a:prstGeom prst="rtTriangle">
                    <a:avLst/>
                  </a:prstGeom>
                  <a:solidFill>
                    <a:srgbClr val="009C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endParaRPr>
                  </a:p>
                </p:txBody>
              </p:sp>
              <p:sp>
                <p:nvSpPr>
                  <p:cNvPr id="29" name="正方形/長方形 28">
                    <a:extLst>
                      <a:ext uri="{FF2B5EF4-FFF2-40B4-BE49-F238E27FC236}">
                        <a16:creationId xmlns:a16="http://schemas.microsoft.com/office/drawing/2014/main" id="{0CA48275-E43D-6929-1231-6924D1DB9E78}"/>
                      </a:ext>
                    </a:extLst>
                  </p:cNvPr>
                  <p:cNvSpPr/>
                  <p:nvPr/>
                </p:nvSpPr>
                <p:spPr>
                  <a:xfrm>
                    <a:off x="3066901" y="3825223"/>
                    <a:ext cx="94887" cy="293080"/>
                  </a:xfrm>
                  <a:prstGeom prst="rect">
                    <a:avLst/>
                  </a:prstGeom>
                  <a:solidFill>
                    <a:srgbClr val="009C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endParaRPr>
                  </a:p>
                </p:txBody>
              </p:sp>
            </p:grpSp>
            <p:cxnSp>
              <p:nvCxnSpPr>
                <p:cNvPr id="47" name="直線コネクタ 46">
                  <a:extLst>
                    <a:ext uri="{FF2B5EF4-FFF2-40B4-BE49-F238E27FC236}">
                      <a16:creationId xmlns:a16="http://schemas.microsoft.com/office/drawing/2014/main" id="{BD7BE693-C962-83BC-B1CD-1EB989703448}"/>
                    </a:ext>
                  </a:extLst>
                </p:cNvPr>
                <p:cNvCxnSpPr>
                  <a:cxnSpLocks/>
                </p:cNvCxnSpPr>
                <p:nvPr/>
              </p:nvCxnSpPr>
              <p:spPr>
                <a:xfrm>
                  <a:off x="1966290" y="3536086"/>
                  <a:ext cx="4004196" cy="2125262"/>
                </a:xfrm>
                <a:prstGeom prst="line">
                  <a:avLst/>
                </a:prstGeom>
                <a:ln w="38100">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3A104748-4514-E41B-F584-CE53482558BB}"/>
                    </a:ext>
                  </a:extLst>
                </p:cNvPr>
                <p:cNvCxnSpPr>
                  <a:cxnSpLocks/>
                </p:cNvCxnSpPr>
                <p:nvPr/>
              </p:nvCxnSpPr>
              <p:spPr>
                <a:xfrm>
                  <a:off x="3064494" y="3825223"/>
                  <a:ext cx="0" cy="2444817"/>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6" name="直線コネクタ 75">
                  <a:extLst>
                    <a:ext uri="{FF2B5EF4-FFF2-40B4-BE49-F238E27FC236}">
                      <a16:creationId xmlns:a16="http://schemas.microsoft.com/office/drawing/2014/main" id="{53E5CF95-82D5-D133-84D4-3F8134597C10}"/>
                    </a:ext>
                  </a:extLst>
                </p:cNvPr>
                <p:cNvCxnSpPr>
                  <a:cxnSpLocks/>
                </p:cNvCxnSpPr>
                <p:nvPr/>
              </p:nvCxnSpPr>
              <p:spPr>
                <a:xfrm>
                  <a:off x="4702283" y="4294921"/>
                  <a:ext cx="0" cy="1978487"/>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cxnSp>
            <p:nvCxnSpPr>
              <p:cNvPr id="39" name="直線矢印コネクタ 38">
                <a:extLst>
                  <a:ext uri="{FF2B5EF4-FFF2-40B4-BE49-F238E27FC236}">
                    <a16:creationId xmlns:a16="http://schemas.microsoft.com/office/drawing/2014/main" id="{3C8090CB-C126-3173-53AE-B6FD46D59510}"/>
                  </a:ext>
                </a:extLst>
              </p:cNvPr>
              <p:cNvCxnSpPr/>
              <p:nvPr/>
            </p:nvCxnSpPr>
            <p:spPr>
              <a:xfrm>
                <a:off x="3813213" y="3876310"/>
                <a:ext cx="0" cy="483827"/>
              </a:xfrm>
              <a:prstGeom prst="straightConnector1">
                <a:avLst/>
              </a:prstGeom>
              <a:noFill/>
              <a:ln w="12700" cap="flat" cmpd="sng" algn="ctr">
                <a:solidFill>
                  <a:sysClr val="windowText" lastClr="000000">
                    <a:shade val="95000"/>
                    <a:satMod val="105000"/>
                  </a:sysClr>
                </a:solidFill>
                <a:prstDash val="solid"/>
                <a:headEnd type="triangle"/>
                <a:tailEnd type="triangle"/>
              </a:ln>
              <a:effectLst/>
            </p:spPr>
          </p:cxnSp>
          <p:cxnSp>
            <p:nvCxnSpPr>
              <p:cNvPr id="40" name="直線矢印コネクタ 39">
                <a:extLst>
                  <a:ext uri="{FF2B5EF4-FFF2-40B4-BE49-F238E27FC236}">
                    <a16:creationId xmlns:a16="http://schemas.microsoft.com/office/drawing/2014/main" id="{250E9391-4932-586D-8E71-A3DA5E3D1725}"/>
                  </a:ext>
                </a:extLst>
              </p:cNvPr>
              <p:cNvCxnSpPr>
                <a:cxnSpLocks/>
              </p:cNvCxnSpPr>
              <p:nvPr/>
            </p:nvCxnSpPr>
            <p:spPr>
              <a:xfrm>
                <a:off x="3813213" y="4387618"/>
                <a:ext cx="0" cy="1760400"/>
              </a:xfrm>
              <a:prstGeom prst="straightConnector1">
                <a:avLst/>
              </a:prstGeom>
              <a:noFill/>
              <a:ln w="12700" cap="flat" cmpd="sng" algn="ctr">
                <a:solidFill>
                  <a:sysClr val="windowText" lastClr="000000">
                    <a:shade val="95000"/>
                    <a:satMod val="105000"/>
                  </a:sysClr>
                </a:solidFill>
                <a:prstDash val="solid"/>
                <a:headEnd type="triangle"/>
                <a:tailEnd type="triangle"/>
              </a:ln>
              <a:effectLst/>
            </p:spPr>
          </p:cxnSp>
        </p:grpSp>
      </p:grpSp>
    </p:spTree>
    <p:extLst>
      <p:ext uri="{BB962C8B-B14F-4D97-AF65-F5344CB8AC3E}">
        <p14:creationId xmlns:p14="http://schemas.microsoft.com/office/powerpoint/2010/main" val="7816692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45B5E8-36B0-DDD8-0650-70318B93BFFE}"/>
              </a:ext>
            </a:extLst>
          </p:cNvPr>
          <p:cNvSpPr>
            <a:spLocks noGrp="1"/>
          </p:cNvSpPr>
          <p:nvPr>
            <p:ph type="title"/>
          </p:nvPr>
        </p:nvSpPr>
        <p:spPr/>
        <p:txBody>
          <a:bodyPr/>
          <a:lstStyle/>
          <a:p>
            <a:r>
              <a:rPr lang="ja-JP" altLang="en-US">
                <a:latin typeface="+mn-ea"/>
                <a:ea typeface="+mn-ea"/>
              </a:rPr>
              <a:t>④ </a:t>
            </a:r>
            <a:r>
              <a:rPr lang="en-US" altLang="ja-JP">
                <a:latin typeface="+mn-ea"/>
                <a:ea typeface="+mn-ea"/>
              </a:rPr>
              <a:t>Submit</a:t>
            </a:r>
            <a:r>
              <a:rPr lang="ja-JP" altLang="en-US">
                <a:latin typeface="+mn-ea"/>
                <a:ea typeface="+mn-ea"/>
              </a:rPr>
              <a:t>：</a:t>
            </a:r>
            <a:r>
              <a:rPr kumimoji="1" lang="en-US" altLang="ja-JP">
                <a:latin typeface="+mn-ea"/>
                <a:ea typeface="+mn-ea"/>
              </a:rPr>
              <a:t>【</a:t>
            </a:r>
            <a:r>
              <a:rPr kumimoji="1" lang="ja-JP" altLang="en-US">
                <a:latin typeface="+mn-ea"/>
                <a:ea typeface="+mn-ea"/>
              </a:rPr>
              <a:t>参考</a:t>
            </a:r>
            <a:r>
              <a:rPr kumimoji="1" lang="en-US" altLang="ja-JP">
                <a:latin typeface="+mn-ea"/>
                <a:ea typeface="+mn-ea"/>
              </a:rPr>
              <a:t>】</a:t>
            </a:r>
            <a:r>
              <a:rPr kumimoji="1" lang="ja-JP" altLang="en-US">
                <a:latin typeface="+mn-ea"/>
                <a:ea typeface="+mn-ea"/>
              </a:rPr>
              <a:t>基準評価指標（</a:t>
            </a:r>
            <a:r>
              <a:rPr kumimoji="1" lang="en-US" altLang="ja-JP">
                <a:latin typeface="+mn-ea"/>
                <a:ea typeface="+mn-ea"/>
              </a:rPr>
              <a:t>CAI</a:t>
            </a:r>
            <a:r>
              <a:rPr kumimoji="1" lang="ja-JP" altLang="en-US">
                <a:latin typeface="+mn-ea"/>
                <a:ea typeface="+mn-ea"/>
              </a:rPr>
              <a:t>）</a:t>
            </a:r>
          </a:p>
        </p:txBody>
      </p:sp>
      <p:sp>
        <p:nvSpPr>
          <p:cNvPr id="3" name="コンテンツ プレースホルダー 2">
            <a:extLst>
              <a:ext uri="{FF2B5EF4-FFF2-40B4-BE49-F238E27FC236}">
                <a16:creationId xmlns:a16="http://schemas.microsoft.com/office/drawing/2014/main" id="{A7496D3A-354C-93CC-80F6-859582506B74}"/>
              </a:ext>
            </a:extLst>
          </p:cNvPr>
          <p:cNvSpPr>
            <a:spLocks noGrp="1"/>
          </p:cNvSpPr>
          <p:nvPr>
            <p:ph sz="quarter" idx="12"/>
          </p:nvPr>
        </p:nvSpPr>
        <p:spPr/>
        <p:txBody>
          <a:bodyPr/>
          <a:lstStyle/>
          <a:p>
            <a:r>
              <a:rPr kumimoji="1" lang="ja-JP" altLang="en-US">
                <a:latin typeface="+mn-ea"/>
                <a:ea typeface="+mn-ea"/>
              </a:rPr>
              <a:t>企業及び金融機関は、既存のガイダンスとの整合性を確認するために本文書を活用できる。</a:t>
            </a:r>
          </a:p>
        </p:txBody>
      </p:sp>
      <p:sp>
        <p:nvSpPr>
          <p:cNvPr id="10" name="テキスト ボックス 9">
            <a:extLst>
              <a:ext uri="{FF2B5EF4-FFF2-40B4-BE49-F238E27FC236}">
                <a16:creationId xmlns:a16="http://schemas.microsoft.com/office/drawing/2014/main" id="{B1E05225-881D-71F4-ECF0-48F8835E35AB}"/>
              </a:ext>
            </a:extLst>
          </p:cNvPr>
          <p:cNvSpPr txBox="1">
            <a:spLocks noChangeArrowheads="1"/>
          </p:cNvSpPr>
          <p:nvPr/>
        </p:nvSpPr>
        <p:spPr bwMode="auto">
          <a:xfrm>
            <a:off x="161925" y="7190343"/>
            <a:ext cx="95367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360363" indent="-360363" defTabSz="844083" eaLnBrk="1" fontAlgn="auto" hangingPunct="1">
              <a:spcBef>
                <a:spcPts val="0"/>
              </a:spcBef>
              <a:spcAft>
                <a:spcPts val="0"/>
              </a:spcAft>
              <a:defRPr/>
            </a:pPr>
            <a:r>
              <a:rPr lang="en-US" altLang="ja-JP" sz="1000" dirty="0">
                <a:solidFill>
                  <a:srgbClr val="000000"/>
                </a:solidFill>
                <a:latin typeface="+mn-ea"/>
                <a:ea typeface="+mn-ea"/>
                <a:cs typeface="Meiryo UI" pitchFamily="50" charset="-128"/>
              </a:rPr>
              <a:t>[</a:t>
            </a:r>
            <a:r>
              <a:rPr lang="ja-JP" altLang="en-US" sz="1000" dirty="0">
                <a:solidFill>
                  <a:srgbClr val="000000"/>
                </a:solidFill>
                <a:latin typeface="+mn-ea"/>
                <a:ea typeface="+mn-ea"/>
                <a:cs typeface="Meiryo UI" pitchFamily="50" charset="-128"/>
              </a:rPr>
              <a:t>出所</a:t>
            </a:r>
            <a:r>
              <a:rPr lang="en-US" altLang="ja-JP" sz="1000" dirty="0">
                <a:solidFill>
                  <a:srgbClr val="000000"/>
                </a:solidFill>
                <a:latin typeface="+mn-ea"/>
                <a:ea typeface="+mn-ea"/>
                <a:cs typeface="Meiryo UI" pitchFamily="50" charset="-128"/>
              </a:rPr>
              <a:t>] Standard Operating Procedure for the Validation of SBTi Targets</a:t>
            </a:r>
            <a:r>
              <a:rPr lang="ja-JP" altLang="en-US" sz="1000" dirty="0">
                <a:solidFill>
                  <a:srgbClr val="000000"/>
                </a:solidFill>
                <a:latin typeface="+mn-ea"/>
                <a:ea typeface="+mn-ea"/>
                <a:cs typeface="Meiryo UI" pitchFamily="50" charset="-128"/>
              </a:rPr>
              <a:t>（</a:t>
            </a:r>
            <a:r>
              <a:rPr lang="en-US" altLang="ja-JP" sz="1000" dirty="0">
                <a:solidFill>
                  <a:srgbClr val="000000"/>
                </a:solidFill>
                <a:latin typeface="+mn-ea"/>
                <a:ea typeface="+mn-ea"/>
                <a:cs typeface="Meiryo UI" pitchFamily="50" charset="-128"/>
              </a:rPr>
              <a:t>https://docs.sbtiservices.com/resources/SOPTargetValidation.pdf</a:t>
            </a:r>
            <a:r>
              <a:rPr lang="ja-JP" altLang="en-US" sz="1000" dirty="0">
                <a:solidFill>
                  <a:srgbClr val="000000"/>
                </a:solidFill>
                <a:latin typeface="+mn-ea"/>
                <a:ea typeface="+mn-ea"/>
                <a:cs typeface="Meiryo UI" pitchFamily="50" charset="-128"/>
              </a:rPr>
              <a:t>）、</a:t>
            </a:r>
            <a:br>
              <a:rPr lang="en-US" altLang="ja-JP" sz="1000" dirty="0">
                <a:solidFill>
                  <a:srgbClr val="000000"/>
                </a:solidFill>
                <a:latin typeface="+mn-ea"/>
                <a:ea typeface="+mn-ea"/>
                <a:cs typeface="Meiryo UI" pitchFamily="50" charset="-128"/>
              </a:rPr>
            </a:br>
            <a:r>
              <a:rPr lang="en-US" altLang="ja-JP" sz="1000" dirty="0">
                <a:solidFill>
                  <a:srgbClr val="000000"/>
                </a:solidFill>
                <a:latin typeface="+mn-ea"/>
                <a:ea typeface="+mn-ea"/>
                <a:cs typeface="Meiryo UI" pitchFamily="50" charset="-128"/>
              </a:rPr>
              <a:t>SBTi</a:t>
            </a:r>
            <a:r>
              <a:rPr lang="ja-JP" altLang="en-US" sz="1000" dirty="0">
                <a:solidFill>
                  <a:srgbClr val="000000"/>
                </a:solidFill>
                <a:latin typeface="+mn-ea"/>
                <a:ea typeface="+mn-ea"/>
                <a:cs typeface="Meiryo UI" pitchFamily="50" charset="-128"/>
              </a:rPr>
              <a:t> </a:t>
            </a:r>
            <a:r>
              <a:rPr lang="en-US" altLang="ja-JP" sz="1000" dirty="0">
                <a:solidFill>
                  <a:srgbClr val="000000"/>
                </a:solidFill>
                <a:latin typeface="+mn-ea"/>
                <a:ea typeface="+mn-ea"/>
                <a:cs typeface="Meiryo UI" pitchFamily="50" charset="-128"/>
              </a:rPr>
              <a:t>Services Criteria Assessment Indicators</a:t>
            </a:r>
            <a:r>
              <a:rPr lang="ja-JP" altLang="en-US" sz="1000" dirty="0">
                <a:solidFill>
                  <a:srgbClr val="000000"/>
                </a:solidFill>
                <a:latin typeface="+mn-ea"/>
                <a:ea typeface="+mn-ea"/>
                <a:cs typeface="Meiryo UI" pitchFamily="50" charset="-128"/>
              </a:rPr>
              <a:t>（</a:t>
            </a:r>
            <a:r>
              <a:rPr lang="en-US" altLang="ja-JP" sz="1000" dirty="0">
                <a:solidFill>
                  <a:srgbClr val="000000"/>
                </a:solidFill>
                <a:latin typeface="+mn-ea"/>
                <a:ea typeface="+mn-ea"/>
                <a:cs typeface="Meiryo UI" pitchFamily="50" charset="-128"/>
              </a:rPr>
              <a:t>https://docs.sbtiservices.com/resources/CriteriaAssessmentIndicators.pdf</a:t>
            </a:r>
            <a:r>
              <a:rPr lang="ja-JP" altLang="en-US" sz="1000" dirty="0">
                <a:solidFill>
                  <a:srgbClr val="000000"/>
                </a:solidFill>
                <a:latin typeface="+mn-ea"/>
                <a:ea typeface="+mn-ea"/>
                <a:cs typeface="Meiryo UI" pitchFamily="50" charset="-128"/>
              </a:rPr>
              <a:t>）より作成</a:t>
            </a:r>
          </a:p>
        </p:txBody>
      </p:sp>
      <p:sp>
        <p:nvSpPr>
          <p:cNvPr id="6" name="テキスト ボックス 5">
            <a:extLst>
              <a:ext uri="{FF2B5EF4-FFF2-40B4-BE49-F238E27FC236}">
                <a16:creationId xmlns:a16="http://schemas.microsoft.com/office/drawing/2014/main" id="{AEAB6620-26C7-F49F-10EC-E36375D2AB53}"/>
              </a:ext>
            </a:extLst>
          </p:cNvPr>
          <p:cNvSpPr txBox="1"/>
          <p:nvPr/>
        </p:nvSpPr>
        <p:spPr>
          <a:xfrm>
            <a:off x="6914854" y="6565150"/>
            <a:ext cx="3199430" cy="338554"/>
          </a:xfrm>
          <a:prstGeom prst="rect">
            <a:avLst/>
          </a:prstGeom>
          <a:noFill/>
        </p:spPr>
        <p:txBody>
          <a:bodyPr wrap="square" rtlCol="0">
            <a:spAutoFit/>
          </a:bodyPr>
          <a:lstStyle/>
          <a:p>
            <a:pPr marL="46772" algn="ctr">
              <a:buSzPct val="91000"/>
            </a:pPr>
            <a:r>
              <a:rPr lang="ja-JP" altLang="en-US" sz="1600">
                <a:latin typeface="+mn-ea"/>
              </a:rPr>
              <a:t>▲</a:t>
            </a:r>
            <a:r>
              <a:rPr lang="en-US" altLang="zh-TW" sz="1600">
                <a:latin typeface="+mn-ea"/>
                <a:hlinkClick r:id="rId2"/>
              </a:rPr>
              <a:t>SBTi</a:t>
            </a:r>
            <a:r>
              <a:rPr lang="zh-TW" altLang="en-US" sz="1600">
                <a:latin typeface="+mn-ea"/>
                <a:hlinkClick r:id="rId2"/>
              </a:rPr>
              <a:t>基準評価指標（</a:t>
            </a:r>
            <a:r>
              <a:rPr lang="en-US" altLang="zh-TW" sz="1600">
                <a:latin typeface="+mn-ea"/>
                <a:hlinkClick r:id="rId2"/>
              </a:rPr>
              <a:t>CAI</a:t>
            </a:r>
            <a:r>
              <a:rPr lang="zh-TW" altLang="en-US" sz="1600">
                <a:latin typeface="+mn-ea"/>
                <a:hlinkClick r:id="rId2"/>
              </a:rPr>
              <a:t>）</a:t>
            </a:r>
            <a:endParaRPr lang="zh-TW" altLang="en-US" sz="1600">
              <a:latin typeface="+mn-ea"/>
            </a:endParaRPr>
          </a:p>
        </p:txBody>
      </p:sp>
      <p:sp>
        <p:nvSpPr>
          <p:cNvPr id="19" name="テキスト ボックス 18">
            <a:extLst>
              <a:ext uri="{FF2B5EF4-FFF2-40B4-BE49-F238E27FC236}">
                <a16:creationId xmlns:a16="http://schemas.microsoft.com/office/drawing/2014/main" id="{FF1D14E8-CB4B-2FD4-1A60-DC608D29886C}"/>
              </a:ext>
            </a:extLst>
          </p:cNvPr>
          <p:cNvSpPr txBox="1"/>
          <p:nvPr/>
        </p:nvSpPr>
        <p:spPr>
          <a:xfrm>
            <a:off x="577529" y="2175166"/>
            <a:ext cx="5759797" cy="4555093"/>
          </a:xfrm>
          <a:prstGeom prst="rect">
            <a:avLst/>
          </a:prstGeom>
          <a:noFill/>
        </p:spPr>
        <p:txBody>
          <a:bodyPr wrap="square" rtlCol="0">
            <a:spAutoFit/>
          </a:bodyPr>
          <a:lstStyle/>
          <a:p>
            <a:pPr>
              <a:buSzPts val="1800"/>
            </a:pPr>
            <a:r>
              <a:rPr lang="en-US" altLang="ja-JP" sz="2000" b="1" u="sng">
                <a:solidFill>
                  <a:srgbClr val="000000"/>
                </a:solidFill>
                <a:latin typeface="+mn-ea"/>
              </a:rPr>
              <a:t>SBTi</a:t>
            </a:r>
            <a:r>
              <a:rPr lang="ja-JP" altLang="ja-JP" sz="2000" b="1" u="sng">
                <a:solidFill>
                  <a:srgbClr val="000000"/>
                </a:solidFill>
                <a:latin typeface="+mn-ea"/>
              </a:rPr>
              <a:t>基準評価指標（</a:t>
            </a:r>
            <a:r>
              <a:rPr lang="en-US" altLang="ja-JP" sz="2000" b="1" u="sng">
                <a:solidFill>
                  <a:srgbClr val="000000"/>
                </a:solidFill>
                <a:latin typeface="+mn-ea"/>
              </a:rPr>
              <a:t>CAI</a:t>
            </a:r>
            <a:r>
              <a:rPr lang="ja-JP" altLang="ja-JP" sz="2000" b="1" u="sng">
                <a:solidFill>
                  <a:srgbClr val="000000"/>
                </a:solidFill>
                <a:latin typeface="+mn-ea"/>
              </a:rPr>
              <a:t>）</a:t>
            </a:r>
            <a:endParaRPr lang="en-US" altLang="ja-JP" sz="2000" b="1" u="sng">
              <a:solidFill>
                <a:srgbClr val="000000"/>
              </a:solidFill>
              <a:latin typeface="+mn-ea"/>
            </a:endParaRPr>
          </a:p>
          <a:p>
            <a:pPr marL="271463" indent="-271463">
              <a:buSzPct val="91000"/>
              <a:buFont typeface="Wingdings" panose="05000000000000000000" pitchFamily="2" charset="2"/>
              <a:buChar char="ü"/>
            </a:pPr>
            <a:r>
              <a:rPr lang="ja-JP" altLang="en-US">
                <a:solidFill>
                  <a:srgbClr val="000000"/>
                </a:solidFill>
                <a:latin typeface="+mn-ea"/>
              </a:rPr>
              <a:t>概要</a:t>
            </a:r>
            <a:endParaRPr lang="en-US" altLang="ja-JP">
              <a:solidFill>
                <a:srgbClr val="000000"/>
              </a:solidFill>
              <a:latin typeface="+mn-ea"/>
            </a:endParaRPr>
          </a:p>
          <a:p>
            <a:pPr marL="742950" lvl="1" indent="-285750">
              <a:buSzPct val="91000"/>
              <a:buFont typeface="Arial" panose="020B0604020202020204" pitchFamily="34" charset="0"/>
              <a:buChar char="•"/>
            </a:pPr>
            <a:r>
              <a:rPr lang="ja-JP" altLang="en-US"/>
              <a:t>企業が提出した目標やデータが</a:t>
            </a:r>
            <a:r>
              <a:rPr lang="en-US" altLang="ja-JP"/>
              <a:t>SBTi</a:t>
            </a:r>
            <a:r>
              <a:rPr lang="ja-JP" altLang="en-US"/>
              <a:t>の基準に適合しているかを判定するためのチェックリスト</a:t>
            </a:r>
            <a:endParaRPr lang="en-US" altLang="ja-JP"/>
          </a:p>
          <a:p>
            <a:pPr marL="742950" lvl="1" indent="-285750">
              <a:buSzPct val="91000"/>
              <a:buFont typeface="Arial" panose="020B0604020202020204" pitchFamily="34" charset="0"/>
              <a:buChar char="•"/>
            </a:pPr>
            <a:r>
              <a:rPr lang="ja-JP" altLang="en-US">
                <a:solidFill>
                  <a:srgbClr val="000000"/>
                </a:solidFill>
                <a:latin typeface="+mn-ea"/>
              </a:rPr>
              <a:t>各</a:t>
            </a:r>
            <a:r>
              <a:rPr lang="en-US" altLang="ja-JP">
                <a:solidFill>
                  <a:srgbClr val="000000"/>
                </a:solidFill>
                <a:latin typeface="+mn-ea"/>
              </a:rPr>
              <a:t>CAI</a:t>
            </a:r>
            <a:r>
              <a:rPr lang="ja-JP" altLang="en-US">
                <a:solidFill>
                  <a:srgbClr val="000000"/>
                </a:solidFill>
                <a:latin typeface="+mn-ea"/>
              </a:rPr>
              <a:t>には、</a:t>
            </a:r>
            <a:r>
              <a:rPr lang="ja-JP" altLang="en-US"/>
              <a:t>該当要件を満たすための最低限の要件内容と、適合を証明するために必要な書類が記載されている</a:t>
            </a:r>
            <a:endParaRPr lang="en-US" altLang="ja-JP"/>
          </a:p>
          <a:p>
            <a:pPr marL="285750" indent="-285750">
              <a:buSzPct val="91000"/>
              <a:buFont typeface="Wingdings" panose="05000000000000000000" pitchFamily="2" charset="2"/>
              <a:buChar char="ü"/>
            </a:pPr>
            <a:r>
              <a:rPr lang="ja-JP" altLang="en-US">
                <a:solidFill>
                  <a:srgbClr val="000000"/>
                </a:solidFill>
                <a:latin typeface="+mn-ea"/>
              </a:rPr>
              <a:t>目的</a:t>
            </a:r>
            <a:endParaRPr lang="en-US" altLang="ja-JP">
              <a:solidFill>
                <a:srgbClr val="000000"/>
              </a:solidFill>
              <a:latin typeface="+mn-ea"/>
            </a:endParaRPr>
          </a:p>
          <a:p>
            <a:pPr marL="742950" lvl="1" indent="-285750">
              <a:buSzPct val="91000"/>
              <a:buFont typeface="Arial" panose="020B0604020202020204" pitchFamily="34" charset="0"/>
              <a:buChar char="•"/>
            </a:pPr>
            <a:r>
              <a:rPr lang="ja-JP" altLang="en-US">
                <a:solidFill>
                  <a:srgbClr val="000000"/>
                </a:solidFill>
                <a:latin typeface="+mn-ea"/>
              </a:rPr>
              <a:t>企業及び金融機関が申請フォームの記入時に本文書を活用し、目標が全ての関連基準を満たしてることを確認することが推奨される</a:t>
            </a:r>
            <a:endParaRPr lang="en-US" altLang="ja-JP">
              <a:solidFill>
                <a:srgbClr val="000000"/>
              </a:solidFill>
              <a:latin typeface="+mn-ea"/>
            </a:endParaRPr>
          </a:p>
          <a:p>
            <a:pPr marL="271463" indent="-271463">
              <a:buSzPct val="91000"/>
              <a:buFont typeface="Wingdings" panose="05000000000000000000" pitchFamily="2" charset="2"/>
              <a:buChar char="ü"/>
            </a:pPr>
            <a:r>
              <a:rPr lang="ja-JP" altLang="en-US">
                <a:solidFill>
                  <a:srgbClr val="000000"/>
                </a:solidFill>
                <a:latin typeface="+mn-ea"/>
              </a:rPr>
              <a:t>使用されている言葉の定義</a:t>
            </a:r>
            <a:endParaRPr lang="en-US" altLang="ja-JP">
              <a:latin typeface="+mn-ea"/>
            </a:endParaRPr>
          </a:p>
          <a:p>
            <a:pPr marL="723900" lvl="1" indent="-279400">
              <a:buSzPct val="91000"/>
              <a:buFont typeface="Arial" panose="020B0604020202020204" pitchFamily="34" charset="0"/>
              <a:buChar char="•"/>
            </a:pPr>
            <a:r>
              <a:rPr lang="en-US" altLang="ja-JP">
                <a:solidFill>
                  <a:srgbClr val="000000"/>
                </a:solidFill>
                <a:latin typeface="+mn-ea"/>
              </a:rPr>
              <a:t>Shall/must/required</a:t>
            </a:r>
            <a:r>
              <a:rPr lang="ja-JP" altLang="ja-JP">
                <a:solidFill>
                  <a:srgbClr val="000000"/>
                </a:solidFill>
                <a:latin typeface="+mn-ea"/>
              </a:rPr>
              <a:t>：</a:t>
            </a:r>
            <a:r>
              <a:rPr lang="ja-JP" altLang="en-US">
                <a:solidFill>
                  <a:srgbClr val="000000"/>
                </a:solidFill>
                <a:latin typeface="+mn-ea"/>
              </a:rPr>
              <a:t>必須事項</a:t>
            </a:r>
            <a:endParaRPr lang="en-US" altLang="ja-JP">
              <a:latin typeface="+mn-ea"/>
            </a:endParaRPr>
          </a:p>
          <a:p>
            <a:pPr marL="723900" lvl="1" indent="-279400">
              <a:buSzPct val="91000"/>
              <a:buFont typeface="Arial" panose="020B0604020202020204" pitchFamily="34" charset="0"/>
              <a:buChar char="•"/>
            </a:pPr>
            <a:r>
              <a:rPr lang="en-US" altLang="ja-JP">
                <a:solidFill>
                  <a:srgbClr val="000000"/>
                </a:solidFill>
                <a:latin typeface="+mn-ea"/>
              </a:rPr>
              <a:t>should/can/is encouraged</a:t>
            </a:r>
            <a:r>
              <a:rPr lang="ja-JP" altLang="en-US">
                <a:solidFill>
                  <a:srgbClr val="000000"/>
                </a:solidFill>
                <a:latin typeface="+mn-ea"/>
              </a:rPr>
              <a:t>：推奨事項</a:t>
            </a:r>
            <a:endParaRPr lang="en-US" altLang="ja-JP">
              <a:latin typeface="+mn-ea"/>
            </a:endParaRPr>
          </a:p>
          <a:p>
            <a:pPr marL="723900" lvl="1" indent="-279400">
              <a:buSzPct val="91000"/>
              <a:buFont typeface="Arial" panose="020B0604020202020204" pitchFamily="34" charset="0"/>
              <a:buChar char="•"/>
            </a:pPr>
            <a:r>
              <a:rPr lang="en-US" altLang="ja-JP">
                <a:solidFill>
                  <a:srgbClr val="000000"/>
                </a:solidFill>
                <a:latin typeface="+mn-ea"/>
              </a:rPr>
              <a:t>May</a:t>
            </a:r>
            <a:r>
              <a:rPr lang="ja-JP" altLang="ja-JP">
                <a:solidFill>
                  <a:srgbClr val="000000"/>
                </a:solidFill>
                <a:latin typeface="+mn-ea"/>
              </a:rPr>
              <a:t>：許容されるオプション</a:t>
            </a:r>
            <a:endParaRPr lang="en-US" altLang="ja-JP">
              <a:latin typeface="+mn-ea"/>
            </a:endParaRPr>
          </a:p>
          <a:p>
            <a:pPr marL="723900" lvl="1" indent="-279400">
              <a:buSzPct val="91000"/>
              <a:buFont typeface="Arial" panose="020B0604020202020204" pitchFamily="34" charset="0"/>
              <a:buChar char="•"/>
            </a:pPr>
            <a:r>
              <a:rPr lang="en-US" altLang="ja-JP">
                <a:solidFill>
                  <a:srgbClr val="000000"/>
                </a:solidFill>
                <a:latin typeface="+mn-ea"/>
              </a:rPr>
              <a:t>Cannot</a:t>
            </a:r>
            <a:r>
              <a:rPr lang="ja-JP" altLang="ja-JP">
                <a:solidFill>
                  <a:srgbClr val="000000"/>
                </a:solidFill>
                <a:latin typeface="+mn-ea"/>
              </a:rPr>
              <a:t>：不可能なアクション</a:t>
            </a:r>
            <a:endParaRPr lang="ja-JP" altLang="ja-JP">
              <a:latin typeface="+mn-ea"/>
            </a:endParaRPr>
          </a:p>
        </p:txBody>
      </p:sp>
      <p:pic>
        <p:nvPicPr>
          <p:cNvPr id="7" name="図 6">
            <a:extLst>
              <a:ext uri="{FF2B5EF4-FFF2-40B4-BE49-F238E27FC236}">
                <a16:creationId xmlns:a16="http://schemas.microsoft.com/office/drawing/2014/main" id="{A34AC518-F86F-7C27-4B75-AC78E267E9D6}"/>
              </a:ext>
            </a:extLst>
          </p:cNvPr>
          <p:cNvPicPr>
            <a:picLocks noChangeAspect="1"/>
          </p:cNvPicPr>
          <p:nvPr/>
        </p:nvPicPr>
        <p:blipFill>
          <a:blip r:embed="rId3"/>
          <a:srcRect r="1151"/>
          <a:stretch>
            <a:fillRect/>
          </a:stretch>
        </p:blipFill>
        <p:spPr>
          <a:xfrm>
            <a:off x="6914854" y="2001722"/>
            <a:ext cx="3199430" cy="4555093"/>
          </a:xfrm>
          <a:prstGeom prst="rect">
            <a:avLst/>
          </a:prstGeom>
          <a:ln>
            <a:solidFill>
              <a:schemeClr val="tx1"/>
            </a:solidFill>
          </a:ln>
        </p:spPr>
      </p:pic>
    </p:spTree>
    <p:extLst>
      <p:ext uri="{BB962C8B-B14F-4D97-AF65-F5344CB8AC3E}">
        <p14:creationId xmlns:p14="http://schemas.microsoft.com/office/powerpoint/2010/main" val="34996285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1E311-BDA1-10BC-6357-87AC71E6511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0633F7E-E3B9-6E26-EF8C-620EEBE61D86}"/>
              </a:ext>
            </a:extLst>
          </p:cNvPr>
          <p:cNvSpPr>
            <a:spLocks noGrp="1"/>
          </p:cNvSpPr>
          <p:nvPr>
            <p:ph type="title"/>
          </p:nvPr>
        </p:nvSpPr>
        <p:spPr/>
        <p:txBody>
          <a:bodyPr/>
          <a:lstStyle/>
          <a:p>
            <a:r>
              <a:rPr kumimoji="1" lang="ja-JP" altLang="en-US"/>
              <a:t>④ </a:t>
            </a:r>
            <a:r>
              <a:rPr kumimoji="1" lang="en-US" altLang="ja-JP"/>
              <a:t>Submit</a:t>
            </a:r>
            <a:r>
              <a:rPr kumimoji="1" lang="ja-JP" altLang="en-US"/>
              <a:t>：目標申請</a:t>
            </a:r>
          </a:p>
        </p:txBody>
      </p:sp>
      <p:graphicFrame>
        <p:nvGraphicFramePr>
          <p:cNvPr id="4" name="コンテンツ プレースホルダー 3">
            <a:extLst>
              <a:ext uri="{FF2B5EF4-FFF2-40B4-BE49-F238E27FC236}">
                <a16:creationId xmlns:a16="http://schemas.microsoft.com/office/drawing/2014/main" id="{3CD91F4C-93CC-936C-FCD8-9CE6012C178D}"/>
              </a:ext>
            </a:extLst>
          </p:cNvPr>
          <p:cNvGraphicFramePr>
            <a:graphicFrameLocks noGrp="1"/>
          </p:cNvGraphicFramePr>
          <p:nvPr>
            <p:ph sz="quarter" idx="12"/>
            <p:extLst>
              <p:ext uri="{D42A27DB-BD31-4B8C-83A1-F6EECF244321}">
                <p14:modId xmlns:p14="http://schemas.microsoft.com/office/powerpoint/2010/main" val="1122161792"/>
              </p:ext>
            </p:extLst>
          </p:nvPr>
        </p:nvGraphicFramePr>
        <p:xfrm>
          <a:off x="735012" y="2461148"/>
          <a:ext cx="9221787" cy="4475574"/>
        </p:xfrm>
        <a:graphic>
          <a:graphicData uri="http://schemas.openxmlformats.org/drawingml/2006/table">
            <a:tbl>
              <a:tblPr firstRow="1" bandRow="1"/>
              <a:tblGrid>
                <a:gridCol w="1740186">
                  <a:extLst>
                    <a:ext uri="{9D8B030D-6E8A-4147-A177-3AD203B41FA5}">
                      <a16:colId xmlns:a16="http://schemas.microsoft.com/office/drawing/2014/main" val="2041532155"/>
                    </a:ext>
                  </a:extLst>
                </a:gridCol>
                <a:gridCol w="7481601">
                  <a:extLst>
                    <a:ext uri="{9D8B030D-6E8A-4147-A177-3AD203B41FA5}">
                      <a16:colId xmlns:a16="http://schemas.microsoft.com/office/drawing/2014/main" val="2133406912"/>
                    </a:ext>
                  </a:extLst>
                </a:gridCol>
              </a:tblGrid>
              <a:tr h="950997">
                <a:tc>
                  <a:txBody>
                    <a:bodyPr/>
                    <a:lstStyle/>
                    <a:p>
                      <a:pPr marL="0" marR="0" lvl="0" indent="0" algn="ctr" defTabSz="1007943" rtl="0" eaLnBrk="1" fontAlgn="ctr" latinLnBrk="0" hangingPunct="1">
                        <a:lnSpc>
                          <a:spcPct val="100000"/>
                        </a:lnSpc>
                        <a:spcBef>
                          <a:spcPts val="0"/>
                        </a:spcBef>
                        <a:spcAft>
                          <a:spcPts val="0"/>
                        </a:spcAft>
                        <a:buClrTx/>
                        <a:buSzTx/>
                        <a:buFontTx/>
                        <a:buNone/>
                        <a:tabLst/>
                        <a:defRPr/>
                      </a:pPr>
                      <a:r>
                        <a:rPr lang="ja-JP" altLang="en-US" sz="1800" b="1">
                          <a:latin typeface="Meiryo UI" panose="020B0604030504040204" pitchFamily="50" charset="-128"/>
                          <a:ea typeface="Meiryo UI" panose="020B0604030504040204" pitchFamily="50" charset="-128"/>
                        </a:rPr>
                        <a:t>目標申請</a:t>
                      </a:r>
                      <a:endParaRPr lang="en-US" altLang="ja-JP" sz="1800" b="1">
                        <a:latin typeface="Meiryo UI" panose="020B0604030504040204" pitchFamily="50" charset="-128"/>
                        <a:ea typeface="Meiryo UI" panose="020B0604030504040204" pitchFamily="50" charset="-128"/>
                      </a:endParaRPr>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marL="285750" lvl="0" indent="-285750">
                        <a:buSzPct val="91000"/>
                        <a:buFont typeface="Wingdings" panose="05000000000000000000" pitchFamily="2" charset="2"/>
                        <a:buChar char="ü"/>
                      </a:pPr>
                      <a:r>
                        <a:rPr lang="ja-JP" altLang="en-US" sz="1600" b="0"/>
                        <a:t>企業及び中小企業</a:t>
                      </a:r>
                      <a:endParaRPr lang="en-US" altLang="ja-JP" sz="1600" b="0"/>
                    </a:p>
                    <a:p>
                      <a:pPr marL="789722" marR="0" lvl="1" indent="-285750" algn="l" defTabSz="1007943" rtl="0" eaLnBrk="1" fontAlgn="auto" latinLnBrk="0" hangingPunct="1">
                        <a:lnSpc>
                          <a:spcPct val="100000"/>
                        </a:lnSpc>
                        <a:spcBef>
                          <a:spcPts val="0"/>
                        </a:spcBef>
                        <a:spcAft>
                          <a:spcPts val="0"/>
                        </a:spcAft>
                        <a:buClr>
                          <a:schemeClr val="tx1"/>
                        </a:buClr>
                        <a:buSzPct val="91000"/>
                        <a:buFont typeface="Arial" panose="020B0604020202020204" pitchFamily="34" charset="0"/>
                        <a:buChar char="•"/>
                        <a:tabLst/>
                        <a:defRPr/>
                      </a:pPr>
                      <a:r>
                        <a:rPr lang="ja-JP" altLang="en-US" sz="1600" b="0">
                          <a:solidFill>
                            <a:srgbClr val="FF0000"/>
                          </a:solidFill>
                        </a:rPr>
                        <a:t>検証ポータル内で直接申請を完了することが可能</a:t>
                      </a:r>
                      <a:endParaRPr lang="en-US" altLang="ja-JP" sz="1600" b="0">
                        <a:solidFill>
                          <a:srgbClr val="FF0000"/>
                        </a:solidFill>
                      </a:endParaRPr>
                    </a:p>
                    <a:p>
                      <a:pPr marL="789722" marR="0" lvl="1" indent="-285750" algn="l" defTabSz="1007943" rtl="0" eaLnBrk="1" fontAlgn="auto" latinLnBrk="0" hangingPunct="1">
                        <a:lnSpc>
                          <a:spcPct val="100000"/>
                        </a:lnSpc>
                        <a:spcBef>
                          <a:spcPts val="0"/>
                        </a:spcBef>
                        <a:spcAft>
                          <a:spcPts val="0"/>
                        </a:spcAft>
                        <a:buClr>
                          <a:schemeClr val="tx1"/>
                        </a:buClr>
                        <a:buSzPct val="91000"/>
                        <a:buFont typeface="Arial" panose="020B0604020202020204" pitchFamily="34" charset="0"/>
                        <a:buChar char="•"/>
                        <a:tabLst/>
                        <a:defRPr/>
                      </a:pPr>
                      <a:r>
                        <a:rPr lang="ja-JP" altLang="en-US" sz="1600" b="0"/>
                        <a:t>セクター別目標を設定する企業は、関連する目標設定ツールをポータルに補足としてアップロードする必要がある</a:t>
                      </a:r>
                      <a:endParaRPr lang="en-US" altLang="ja-JP" sz="1600" b="0">
                        <a:solidFill>
                          <a:srgbClr val="FF0000"/>
                        </a:solidFill>
                      </a:endParaRPr>
                    </a:p>
                    <a:p>
                      <a:pPr marL="285750" lvl="0" indent="-285750">
                        <a:buSzPct val="91000"/>
                        <a:buFont typeface="Wingdings" panose="05000000000000000000" pitchFamily="2" charset="2"/>
                        <a:buChar char="ü"/>
                      </a:pPr>
                      <a:r>
                        <a:rPr lang="ja-JP" altLang="en-US" sz="1600" b="0"/>
                        <a:t>金融機関</a:t>
                      </a:r>
                      <a:endParaRPr lang="en-US" altLang="ja-JP" sz="1600" b="0"/>
                    </a:p>
                    <a:p>
                      <a:pPr marL="675422" lvl="1" indent="-171450">
                        <a:buSzPct val="91000"/>
                        <a:buFont typeface="Arial" panose="020B0604020202020204" pitchFamily="34" charset="0"/>
                        <a:buChar char="•"/>
                      </a:pPr>
                      <a:r>
                        <a:rPr lang="ja-JP" altLang="en-US" sz="1600" b="0"/>
                        <a:t>以下の書類を提出する必要があり、正式な検証の前にスクリーニングが行われる</a:t>
                      </a:r>
                    </a:p>
                    <a:p>
                      <a:pPr marL="789722" lvl="1" indent="-285750">
                        <a:buSzPct val="91000"/>
                        <a:buFont typeface="Wingdings" panose="05000000000000000000" pitchFamily="2" charset="2"/>
                        <a:buChar char="Ø"/>
                      </a:pPr>
                      <a:r>
                        <a:rPr lang="ja-JP" altLang="en-US" sz="1600" b="0">
                          <a:hlinkClick r:id="rId2"/>
                        </a:rPr>
                        <a:t>金融機関向け目標申請フォーム</a:t>
                      </a:r>
                      <a:endParaRPr lang="ja-JP" altLang="en-US" sz="1600" b="0"/>
                    </a:p>
                    <a:p>
                      <a:pPr marL="789722" lvl="1" indent="-285750">
                        <a:buSzPct val="91000"/>
                        <a:buFont typeface="Wingdings" panose="05000000000000000000" pitchFamily="2" charset="2"/>
                        <a:buChar char="Ø"/>
                      </a:pPr>
                      <a:r>
                        <a:rPr lang="ja-JP" altLang="en-US" sz="1600" b="0"/>
                        <a:t>（該当する場合）</a:t>
                      </a:r>
                      <a:r>
                        <a:rPr lang="ja-JP" altLang="en-US" sz="1600" b="0">
                          <a:hlinkClick r:id="rId3"/>
                        </a:rPr>
                        <a:t>建築付属文書（</a:t>
                      </a:r>
                      <a:r>
                        <a:rPr lang="en-US" altLang="ja-JP" sz="1600" b="0">
                          <a:hlinkClick r:id="rId3"/>
                        </a:rPr>
                        <a:t>Buildings</a:t>
                      </a:r>
                      <a:r>
                        <a:rPr lang="ja-JP" altLang="en-US" sz="1600" b="0">
                          <a:hlinkClick r:id="rId3"/>
                        </a:rPr>
                        <a:t> </a:t>
                      </a:r>
                      <a:r>
                        <a:rPr lang="en-US" altLang="ja-JP" sz="1600" b="0">
                          <a:hlinkClick r:id="rId3"/>
                        </a:rPr>
                        <a:t>Annex</a:t>
                      </a:r>
                      <a:r>
                        <a:rPr lang="ja-JP" altLang="en-US" sz="1600" b="0">
                          <a:hlinkClick r:id="rId3"/>
                        </a:rPr>
                        <a:t>）</a:t>
                      </a:r>
                      <a:endParaRPr lang="ja-JP" altLang="en-US" sz="1600" b="0"/>
                    </a:p>
                    <a:p>
                      <a:pPr marL="789722" marR="0" lvl="1" indent="-285750" algn="l" defTabSz="1007943" rtl="0" eaLnBrk="1" fontAlgn="auto" latinLnBrk="0" hangingPunct="1">
                        <a:lnSpc>
                          <a:spcPct val="100000"/>
                        </a:lnSpc>
                        <a:spcBef>
                          <a:spcPts val="0"/>
                        </a:spcBef>
                        <a:spcAft>
                          <a:spcPts val="0"/>
                        </a:spcAft>
                        <a:buClrTx/>
                        <a:buSzPct val="91000"/>
                        <a:buFont typeface="Wingdings" panose="05000000000000000000" pitchFamily="2" charset="2"/>
                        <a:buChar char="Ø"/>
                        <a:tabLst/>
                        <a:defRPr/>
                      </a:pPr>
                      <a:r>
                        <a:rPr lang="ja-JP" altLang="en-US" sz="1600" b="0"/>
                        <a:t>気温評価またはポートフォリオカバレッジ目標に関連する目標設定ツール及び計算書類すべての関連ツール及びフォームは、検証ポータル及び</a:t>
                      </a:r>
                      <a:r>
                        <a:rPr lang="en-US" altLang="ja-JP" sz="1600" b="0"/>
                        <a:t>Resources</a:t>
                      </a:r>
                      <a:r>
                        <a:rPr lang="ja-JP" altLang="en-US" sz="1600" b="0"/>
                        <a:t>ページから入手可能</a:t>
                      </a:r>
                    </a:p>
                    <a:p>
                      <a:pPr marL="285750" indent="-285750">
                        <a:buSzPct val="91000"/>
                        <a:buFont typeface="Wingdings" panose="05000000000000000000" pitchFamily="2" charset="2"/>
                        <a:buChar char="ü"/>
                      </a:pPr>
                      <a:r>
                        <a:rPr lang="ja-JP" altLang="en-US" sz="1600" b="0"/>
                        <a:t>全ての企業</a:t>
                      </a:r>
                    </a:p>
                    <a:p>
                      <a:pPr marL="675422" lvl="1" indent="-171450">
                        <a:buSzPct val="91000"/>
                        <a:buFont typeface="Arial" panose="020B0604020202020204" pitchFamily="34" charset="0"/>
                        <a:buChar char="•"/>
                      </a:pPr>
                      <a:r>
                        <a:rPr lang="ja-JP" altLang="en-US" sz="1600" b="0"/>
                        <a:t>請求書情報を提出が必要となる</a:t>
                      </a:r>
                    </a:p>
                    <a:p>
                      <a:pPr marL="675422" lvl="1" indent="-171450">
                        <a:buSzPct val="91000"/>
                        <a:buFont typeface="Arial" panose="020B0604020202020204" pitchFamily="34" charset="0"/>
                        <a:buChar char="•"/>
                      </a:pPr>
                      <a:r>
                        <a:rPr lang="en-US" altLang="ja-JP" sz="1600" b="0"/>
                        <a:t>SBTi</a:t>
                      </a:r>
                      <a:r>
                        <a:rPr lang="ja-JP" altLang="en-US" sz="1600" b="0"/>
                        <a:t>サービスの利用規約に署名することが必要となる</a:t>
                      </a:r>
                    </a:p>
                    <a:p>
                      <a:pPr marL="285750" indent="-285750">
                        <a:buClr>
                          <a:schemeClr val="tx1"/>
                        </a:buClr>
                        <a:buSzPct val="91000"/>
                        <a:buFont typeface="Wingdings" panose="05000000000000000000" pitchFamily="2" charset="2"/>
                        <a:buChar char="ü"/>
                      </a:pPr>
                      <a:r>
                        <a:rPr lang="ja-JP" altLang="en-US" sz="1600" b="0">
                          <a:solidFill>
                            <a:srgbClr val="000000"/>
                          </a:solidFill>
                        </a:rPr>
                        <a:t>目標の申請及び検証プロセスの進捗については、メール及び検証ポータルを通じて随時通知される</a:t>
                      </a:r>
                      <a:endParaRPr lang="en-US" altLang="ja-JP" sz="1600" b="0">
                        <a:solidFill>
                          <a:srgbClr val="000000"/>
                        </a:solidFill>
                      </a:endParaRPr>
                    </a:p>
                    <a:p>
                      <a:pPr marL="285750" indent="-285750">
                        <a:buClr>
                          <a:schemeClr val="tx1"/>
                        </a:buClr>
                        <a:buSzPct val="91000"/>
                        <a:buFont typeface="Wingdings" panose="05000000000000000000" pitchFamily="2" charset="2"/>
                        <a:buChar char="ü"/>
                      </a:pPr>
                      <a:r>
                        <a:rPr lang="ja-JP" altLang="en-US" sz="1600" b="0">
                          <a:solidFill>
                            <a:srgbClr val="000000"/>
                          </a:solidFill>
                        </a:rPr>
                        <a:t>検証プロセス及び想定スケジュールの詳細については、</a:t>
                      </a:r>
                      <a:r>
                        <a:rPr lang="en-US" altLang="ja-JP" sz="1600" b="0">
                          <a:solidFill>
                            <a:srgbClr val="000000"/>
                          </a:solidFill>
                          <a:hlinkClick r:id="rId4"/>
                        </a:rPr>
                        <a:t>SBTi</a:t>
                      </a:r>
                      <a:r>
                        <a:rPr lang="ja-JP" altLang="en-US" sz="1600" b="0">
                          <a:solidFill>
                            <a:srgbClr val="000000"/>
                          </a:solidFill>
                          <a:hlinkClick r:id="rId4"/>
                        </a:rPr>
                        <a:t>目標検証の手続き</a:t>
                      </a:r>
                      <a:r>
                        <a:rPr lang="ja-JP" altLang="en-US" sz="1600" b="0">
                          <a:solidFill>
                            <a:srgbClr val="000000"/>
                          </a:solidFill>
                        </a:rPr>
                        <a:t>及び</a:t>
                      </a:r>
                      <a:r>
                        <a:rPr lang="ja-JP" altLang="en-US" sz="1600" b="0">
                          <a:solidFill>
                            <a:srgbClr val="000000"/>
                          </a:solidFill>
                          <a:hlinkClick r:id="rId5"/>
                        </a:rPr>
                        <a:t>検証スケジュール</a:t>
                      </a:r>
                      <a:r>
                        <a:rPr lang="ja-JP" altLang="en-US" sz="1600" b="0">
                          <a:solidFill>
                            <a:srgbClr val="000000"/>
                          </a:solidFill>
                        </a:rPr>
                        <a:t>を参照</a:t>
                      </a:r>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78240274"/>
                  </a:ext>
                </a:extLst>
              </a:tr>
            </a:tbl>
          </a:graphicData>
        </a:graphic>
      </p:graphicFrame>
      <p:sp>
        <p:nvSpPr>
          <p:cNvPr id="5" name="コンテンツ プレースホルダー 2">
            <a:extLst>
              <a:ext uri="{FF2B5EF4-FFF2-40B4-BE49-F238E27FC236}">
                <a16:creationId xmlns:a16="http://schemas.microsoft.com/office/drawing/2014/main" id="{4E1A53DA-5964-7B23-9EF3-E6A9B40B8B11}"/>
              </a:ext>
            </a:extLst>
          </p:cNvPr>
          <p:cNvSpPr txBox="1">
            <a:spLocks/>
          </p:cNvSpPr>
          <p:nvPr/>
        </p:nvSpPr>
        <p:spPr>
          <a:xfrm>
            <a:off x="161925" y="1110920"/>
            <a:ext cx="10367963" cy="958106"/>
          </a:xfrm>
          <a:prstGeom prst="rect">
            <a:avLst/>
          </a:prstGeom>
          <a:ln w="19050">
            <a:solidFill>
              <a:schemeClr val="tx2"/>
            </a:solidFill>
          </a:ln>
        </p:spPr>
        <p:txBody>
          <a:bodyPr wrap="square" lIns="180000" tIns="180000" rIns="180000" bIns="144000" anchor="t" anchorCtr="0">
            <a:spAutoFit/>
          </a:bodyPr>
          <a:lstStyle>
            <a:lvl1pPr marL="285750" indent="-285750" algn="l" defTabSz="1007943" rtl="0" eaLnBrk="1" latinLnBrk="0" hangingPunct="1">
              <a:lnSpc>
                <a:spcPct val="100000"/>
              </a:lnSpc>
              <a:spcBef>
                <a:spcPts val="600"/>
              </a:spcBef>
              <a:spcAft>
                <a:spcPts val="0"/>
              </a:spcAft>
              <a:buFont typeface="Wingdings" panose="05000000000000000000" pitchFamily="2" charset="2"/>
              <a:buChar char="n"/>
              <a:defRPr kumimoji="1" sz="1800" b="0" kern="1200">
                <a:solidFill>
                  <a:schemeClr val="tx1"/>
                </a:solidFill>
                <a:latin typeface="Meiryo UI" panose="020B0604030504040204" pitchFamily="50" charset="-128"/>
                <a:ea typeface="Meiryo UI" panose="020B0604030504040204" pitchFamily="50" charset="-128"/>
                <a:cs typeface="+mn-cs"/>
              </a:defRPr>
            </a:lvl1pPr>
            <a:lvl2pPr marL="0" indent="0" algn="l" defTabSz="1007943" rtl="0" eaLnBrk="1" latinLnBrk="0" hangingPunct="1">
              <a:lnSpc>
                <a:spcPct val="90000"/>
              </a:lnSpc>
              <a:spcBef>
                <a:spcPts val="551"/>
              </a:spcBef>
              <a:buFontTx/>
              <a:buNone/>
              <a:defRPr kumimoji="1" sz="2646" kern="1200">
                <a:solidFill>
                  <a:schemeClr val="tx1"/>
                </a:solidFill>
                <a:latin typeface="+mn-lt"/>
                <a:ea typeface="+mn-ea"/>
                <a:cs typeface="+mn-cs"/>
              </a:defRPr>
            </a:lvl2pPr>
            <a:lvl3pPr marL="0" indent="0" algn="l" defTabSz="1007943" rtl="0" eaLnBrk="1" latinLnBrk="0" hangingPunct="1">
              <a:lnSpc>
                <a:spcPct val="90000"/>
              </a:lnSpc>
              <a:spcBef>
                <a:spcPts val="551"/>
              </a:spcBef>
              <a:buFontTx/>
              <a:buNone/>
              <a:defRPr kumimoji="1" sz="2205" kern="1200">
                <a:solidFill>
                  <a:schemeClr val="tx1"/>
                </a:solidFill>
                <a:latin typeface="+mn-lt"/>
                <a:ea typeface="+mn-ea"/>
                <a:cs typeface="+mn-cs"/>
              </a:defRPr>
            </a:lvl3pPr>
            <a:lvl4pPr marL="0" indent="0" algn="l" defTabSz="1007943" rtl="0" eaLnBrk="1" latinLnBrk="0" hangingPunct="1">
              <a:lnSpc>
                <a:spcPct val="90000"/>
              </a:lnSpc>
              <a:spcBef>
                <a:spcPts val="551"/>
              </a:spcBef>
              <a:buFontTx/>
              <a:buNone/>
              <a:defRPr kumimoji="1" sz="1984" kern="1200">
                <a:solidFill>
                  <a:schemeClr val="tx1"/>
                </a:solidFill>
                <a:latin typeface="+mn-lt"/>
                <a:ea typeface="+mn-ea"/>
                <a:cs typeface="+mn-cs"/>
              </a:defRPr>
            </a:lvl4pPr>
            <a:lvl5pPr marL="0" indent="0" algn="l" defTabSz="1007943" rtl="0" eaLnBrk="1" latinLnBrk="0" hangingPunct="1">
              <a:lnSpc>
                <a:spcPct val="90000"/>
              </a:lnSpc>
              <a:spcBef>
                <a:spcPts val="551"/>
              </a:spcBef>
              <a:buFontTx/>
              <a:buNone/>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a:t>企業及び中小企業は、検証ポータル内で目標申請手続きを直接完了することが可能である。</a:t>
            </a:r>
            <a:endParaRPr lang="en-US" altLang="ja-JP"/>
          </a:p>
          <a:p>
            <a:r>
              <a:rPr lang="ja-JP" altLang="en-US"/>
              <a:t>金融機関は、専用の目標申請フォームを用いて申請を行う必要がある。</a:t>
            </a:r>
            <a:endParaRPr lang="en-US" altLang="ja-JP"/>
          </a:p>
        </p:txBody>
      </p:sp>
      <p:sp>
        <p:nvSpPr>
          <p:cNvPr id="7" name="テキスト ボックス 6">
            <a:extLst>
              <a:ext uri="{FF2B5EF4-FFF2-40B4-BE49-F238E27FC236}">
                <a16:creationId xmlns:a16="http://schemas.microsoft.com/office/drawing/2014/main" id="{E3262D18-936D-53D4-9C78-62D1D07E5538}"/>
              </a:ext>
            </a:extLst>
          </p:cNvPr>
          <p:cNvSpPr txBox="1">
            <a:spLocks noChangeArrowheads="1"/>
          </p:cNvSpPr>
          <p:nvPr/>
        </p:nvSpPr>
        <p:spPr bwMode="auto">
          <a:xfrm>
            <a:off x="161925" y="7328843"/>
            <a:ext cx="95367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1000" dirty="0">
                <a:solidFill>
                  <a:srgbClr val="000000"/>
                </a:solidFill>
                <a:latin typeface="Meiryo UI" pitchFamily="50" charset="-128"/>
                <a:ea typeface="Meiryo UI" pitchFamily="50" charset="-128"/>
                <a:cs typeface="Meiryo UI" pitchFamily="50" charset="-128"/>
              </a:rPr>
              <a:t>[</a:t>
            </a:r>
            <a:r>
              <a:rPr lang="ja-JP" altLang="en-US" sz="1000" dirty="0">
                <a:solidFill>
                  <a:srgbClr val="000000"/>
                </a:solidFill>
                <a:latin typeface="Meiryo UI" pitchFamily="50" charset="-128"/>
                <a:ea typeface="Meiryo UI" pitchFamily="50" charset="-128"/>
                <a:cs typeface="Meiryo UI" pitchFamily="50" charset="-128"/>
              </a:rPr>
              <a:t>出所</a:t>
            </a:r>
            <a:r>
              <a:rPr lang="en-US" altLang="ja-JP" sz="1000" dirty="0">
                <a:solidFill>
                  <a:srgbClr val="000000"/>
                </a:solidFill>
                <a:latin typeface="Meiryo UI" pitchFamily="50" charset="-128"/>
                <a:ea typeface="Meiryo UI" pitchFamily="50" charset="-128"/>
                <a:cs typeface="Meiryo UI" pitchFamily="50" charset="-128"/>
              </a:rPr>
              <a:t>] SBTi</a:t>
            </a:r>
            <a:r>
              <a:rPr lang="ja-JP" altLang="en-US" sz="1000" dirty="0">
                <a:solidFill>
                  <a:srgbClr val="000000"/>
                </a:solidFill>
                <a:latin typeface="Meiryo UI" pitchFamily="50" charset="-128"/>
                <a:ea typeface="Meiryo UI" pitchFamily="50" charset="-128"/>
                <a:cs typeface="Meiryo UI" pitchFamily="50" charset="-128"/>
              </a:rPr>
              <a:t> </a:t>
            </a:r>
            <a:r>
              <a:rPr lang="en-US" altLang="ja-JP" sz="1000" dirty="0">
                <a:solidFill>
                  <a:srgbClr val="000000"/>
                </a:solidFill>
                <a:latin typeface="Meiryo UI" pitchFamily="50" charset="-128"/>
                <a:ea typeface="Meiryo UI" pitchFamily="50" charset="-128"/>
                <a:cs typeface="Meiryo UI" pitchFamily="50" charset="-128"/>
              </a:rPr>
              <a:t>Services</a:t>
            </a:r>
            <a:r>
              <a:rPr lang="ja-JP" altLang="en-US" sz="1000" dirty="0">
                <a:solidFill>
                  <a:srgbClr val="000000"/>
                </a:solidFill>
                <a:latin typeface="Meiryo UI" pitchFamily="50" charset="-128"/>
                <a:ea typeface="Meiryo UI" pitchFamily="50" charset="-128"/>
                <a:cs typeface="Meiryo UI" pitchFamily="50" charset="-128"/>
              </a:rPr>
              <a:t>ウェブサイト（</a:t>
            </a:r>
            <a:r>
              <a:rPr lang="en-US" altLang="ja-JP" sz="1000" dirty="0">
                <a:solidFill>
                  <a:srgbClr val="000000"/>
                </a:solidFill>
                <a:latin typeface="Meiryo UI" pitchFamily="50" charset="-128"/>
                <a:ea typeface="Meiryo UI" pitchFamily="50" charset="-128"/>
                <a:cs typeface="Meiryo UI" pitchFamily="50" charset="-128"/>
              </a:rPr>
              <a:t>https://sbtiservices.com/services/corporates_fi</a:t>
            </a:r>
            <a:r>
              <a:rPr lang="ja-JP" altLang="en-US" sz="100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3305481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1C6D79-395E-E15E-CD48-FE1E7727D0D8}"/>
              </a:ext>
            </a:extLst>
          </p:cNvPr>
          <p:cNvSpPr>
            <a:spLocks noGrp="1"/>
          </p:cNvSpPr>
          <p:nvPr>
            <p:ph type="title"/>
          </p:nvPr>
        </p:nvSpPr>
        <p:spPr/>
        <p:txBody>
          <a:bodyPr/>
          <a:lstStyle/>
          <a:p>
            <a:r>
              <a:rPr lang="ja-JP" altLang="en-US"/>
              <a:t>④ </a:t>
            </a:r>
            <a:r>
              <a:rPr lang="en-US" altLang="ja-JP"/>
              <a:t>Submit</a:t>
            </a:r>
            <a:r>
              <a:rPr lang="ja-JP" altLang="en-US"/>
              <a:t>：</a:t>
            </a:r>
            <a:r>
              <a:rPr lang="en-US" altLang="ja-JP"/>
              <a:t>【</a:t>
            </a:r>
            <a:r>
              <a:rPr lang="ja-JP" altLang="en-US"/>
              <a:t>参考</a:t>
            </a:r>
            <a:r>
              <a:rPr lang="en-US" altLang="ja-JP"/>
              <a:t>】</a:t>
            </a:r>
            <a:r>
              <a:rPr lang="ja-JP" altLang="en-US"/>
              <a:t>検証ポータル上での目標申請手順</a:t>
            </a:r>
            <a:endParaRPr kumimoji="1" lang="ja-JP" altLang="en-US"/>
          </a:p>
        </p:txBody>
      </p:sp>
      <p:sp>
        <p:nvSpPr>
          <p:cNvPr id="3" name="コンテンツ プレースホルダー 2">
            <a:extLst>
              <a:ext uri="{FF2B5EF4-FFF2-40B4-BE49-F238E27FC236}">
                <a16:creationId xmlns:a16="http://schemas.microsoft.com/office/drawing/2014/main" id="{AEB89C02-8099-76C1-2485-823377BB60E0}"/>
              </a:ext>
            </a:extLst>
          </p:cNvPr>
          <p:cNvSpPr>
            <a:spLocks noGrp="1"/>
          </p:cNvSpPr>
          <p:nvPr>
            <p:ph sz="quarter" idx="12"/>
          </p:nvPr>
        </p:nvSpPr>
        <p:spPr/>
        <p:txBody>
          <a:bodyPr/>
          <a:lstStyle/>
          <a:p>
            <a:r>
              <a:rPr kumimoji="1" lang="ja-JP" altLang="en-US"/>
              <a:t>検証ポータル内での申請手順は以下の通りである。</a:t>
            </a:r>
          </a:p>
        </p:txBody>
      </p:sp>
      <p:sp>
        <p:nvSpPr>
          <p:cNvPr id="9" name="コンテンツ プレースホルダー 2">
            <a:extLst>
              <a:ext uri="{FF2B5EF4-FFF2-40B4-BE49-F238E27FC236}">
                <a16:creationId xmlns:a16="http://schemas.microsoft.com/office/drawing/2014/main" id="{5F52761C-5D62-EFAC-5095-BEB9D10A7BCF}"/>
              </a:ext>
            </a:extLst>
          </p:cNvPr>
          <p:cNvSpPr txBox="1">
            <a:spLocks/>
          </p:cNvSpPr>
          <p:nvPr/>
        </p:nvSpPr>
        <p:spPr>
          <a:xfrm>
            <a:off x="161925" y="2152084"/>
            <a:ext cx="6572704" cy="4739759"/>
          </a:xfrm>
          <a:prstGeom prst="rect">
            <a:avLst/>
          </a:prstGeom>
        </p:spPr>
        <p:txBody>
          <a:bodyPr vert="horz" wrap="square" lIns="91440" tIns="45720" rIns="91440" bIns="45720" numCol="1" rtlCol="0">
            <a:sp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74613" lvl="1" indent="0" fontAlgn="auto">
              <a:spcBef>
                <a:spcPts val="600"/>
              </a:spcBef>
              <a:spcAft>
                <a:spcPts val="0"/>
              </a:spcAft>
              <a:buNone/>
            </a:pPr>
            <a:r>
              <a:rPr lang="ja-JP" altLang="en-US" sz="1800" b="1" u="sng">
                <a:latin typeface="Meiryo UI" panose="020B0604030504040204" pitchFamily="50" charset="-128"/>
                <a:ea typeface="Meiryo UI" panose="020B0604030504040204" pitchFamily="50" charset="-128"/>
              </a:rPr>
              <a:t>検証ポータル内での目標申請手順</a:t>
            </a:r>
            <a:endParaRPr lang="en-US" altLang="ja-JP" sz="1800" b="1" u="sng">
              <a:latin typeface="Meiryo UI" panose="020B0604030504040204" pitchFamily="50" charset="-128"/>
              <a:ea typeface="Meiryo UI" panose="020B0604030504040204" pitchFamily="50" charset="-128"/>
            </a:endParaRPr>
          </a:p>
          <a:p>
            <a:pPr marL="74613" lvl="1" indent="0" fontAlgn="auto">
              <a:spcBef>
                <a:spcPts val="600"/>
              </a:spcBef>
              <a:spcAft>
                <a:spcPts val="0"/>
              </a:spcAft>
              <a:buNone/>
            </a:pPr>
            <a:r>
              <a:rPr lang="ja-JP" altLang="en-US" sz="1600">
                <a:latin typeface="Meiryo UI" panose="020B0604030504040204" pitchFamily="50" charset="-128"/>
                <a:ea typeface="Meiryo UI" panose="020B0604030504040204" pitchFamily="50" charset="-128"/>
              </a:rPr>
              <a:t>準拠する資料：</a:t>
            </a:r>
            <a:r>
              <a:rPr lang="ja-JP" altLang="en-US" sz="1600">
                <a:latin typeface="Meiryo UI" panose="020B0604030504040204" pitchFamily="50" charset="-128"/>
                <a:ea typeface="Meiryo UI" panose="020B0604030504040204" pitchFamily="50" charset="-128"/>
                <a:hlinkClick r:id="rId3"/>
              </a:rPr>
              <a:t>企業申請マニュアル</a:t>
            </a:r>
            <a:endParaRPr lang="en-US" altLang="ja-JP" sz="1600">
              <a:latin typeface="Meiryo UI" panose="020B0604030504040204" pitchFamily="50" charset="-128"/>
              <a:ea typeface="Meiryo UI" panose="020B0604030504040204" pitchFamily="50" charset="-128"/>
            </a:endParaRPr>
          </a:p>
          <a:p>
            <a:pPr marL="417513" lvl="1" indent="-342900" fontAlgn="auto">
              <a:spcBef>
                <a:spcPts val="600"/>
              </a:spcBef>
              <a:spcAft>
                <a:spcPts val="0"/>
              </a:spcAft>
              <a:buFont typeface="+mj-lt"/>
              <a:buAutoNum type="arabicPeriod"/>
            </a:pPr>
            <a:r>
              <a:rPr lang="ja-JP" altLang="en-US" sz="1600">
                <a:latin typeface="Meiryo UI" panose="020B0604030504040204" pitchFamily="50" charset="-128"/>
                <a:ea typeface="Meiryo UI" panose="020B0604030504040204" pitchFamily="50" charset="-128"/>
              </a:rPr>
              <a:t>検証ポータル内の「</a:t>
            </a:r>
            <a:r>
              <a:rPr lang="en-US" altLang="ja-JP" sz="1600">
                <a:latin typeface="Meiryo UI" panose="020B0604030504040204" pitchFamily="50" charset="-128"/>
                <a:ea typeface="Meiryo UI" panose="020B0604030504040204" pitchFamily="50" charset="-128"/>
              </a:rPr>
              <a:t>Submission</a:t>
            </a:r>
            <a:r>
              <a:rPr lang="ja-JP" altLang="en-US" sz="1600">
                <a:latin typeface="Meiryo UI" panose="020B0604030504040204" pitchFamily="50" charset="-128"/>
                <a:ea typeface="Meiryo UI" panose="020B0604030504040204" pitchFamily="50" charset="-128"/>
              </a:rPr>
              <a:t> </a:t>
            </a:r>
            <a:r>
              <a:rPr lang="en-US" altLang="ja-JP" sz="1600">
                <a:latin typeface="Meiryo UI" panose="020B0604030504040204" pitchFamily="50" charset="-128"/>
                <a:ea typeface="Meiryo UI" panose="020B0604030504040204" pitchFamily="50" charset="-128"/>
              </a:rPr>
              <a:t>Validation</a:t>
            </a:r>
            <a:r>
              <a:rPr lang="ja-JP" altLang="en-US" sz="1600">
                <a:latin typeface="Meiryo UI" panose="020B0604030504040204" pitchFamily="50" charset="-128"/>
                <a:ea typeface="Meiryo UI" panose="020B0604030504040204" pitchFamily="50" charset="-128"/>
              </a:rPr>
              <a:t>」タブを開く</a:t>
            </a:r>
            <a:endParaRPr lang="en-US" altLang="ja-JP" sz="1600">
              <a:latin typeface="Meiryo UI" panose="020B0604030504040204" pitchFamily="50" charset="-128"/>
              <a:ea typeface="Meiryo UI" panose="020B0604030504040204" pitchFamily="50" charset="-128"/>
            </a:endParaRPr>
          </a:p>
          <a:p>
            <a:pPr marL="417513" lvl="1" indent="-342900" fontAlgn="auto">
              <a:spcBef>
                <a:spcPts val="600"/>
              </a:spcBef>
              <a:spcAft>
                <a:spcPts val="0"/>
              </a:spcAft>
              <a:buFont typeface="+mj-lt"/>
              <a:buAutoNum type="arabicPeriod"/>
            </a:pPr>
            <a:r>
              <a:rPr lang="ja-JP" altLang="en-US" sz="1600">
                <a:latin typeface="Meiryo UI" panose="020B0604030504040204" pitchFamily="50" charset="-128"/>
                <a:ea typeface="Meiryo UI" panose="020B0604030504040204" pitchFamily="50" charset="-128"/>
              </a:rPr>
              <a:t>「</a:t>
            </a:r>
            <a:r>
              <a:rPr lang="en-US" altLang="ja-JP" sz="1600">
                <a:latin typeface="Meiryo UI" panose="020B0604030504040204" pitchFamily="50" charset="-128"/>
                <a:ea typeface="Meiryo UI" panose="020B0604030504040204" pitchFamily="50" charset="-128"/>
              </a:rPr>
              <a:t>Create</a:t>
            </a:r>
            <a:r>
              <a:rPr lang="ja-JP" altLang="en-US" sz="1600">
                <a:latin typeface="Meiryo UI" panose="020B0604030504040204" pitchFamily="50" charset="-128"/>
                <a:ea typeface="Meiryo UI" panose="020B0604030504040204" pitchFamily="50" charset="-128"/>
              </a:rPr>
              <a:t> </a:t>
            </a:r>
            <a:r>
              <a:rPr lang="en-US" altLang="ja-JP" sz="1600">
                <a:latin typeface="Meiryo UI" panose="020B0604030504040204" pitchFamily="50" charset="-128"/>
                <a:ea typeface="Meiryo UI" panose="020B0604030504040204" pitchFamily="50" charset="-128"/>
              </a:rPr>
              <a:t>new Submission</a:t>
            </a:r>
            <a:r>
              <a:rPr lang="ja-JP" altLang="en-US" sz="1600">
                <a:latin typeface="Meiryo UI" panose="020B0604030504040204" pitchFamily="50" charset="-128"/>
                <a:ea typeface="Meiryo UI" panose="020B0604030504040204" pitchFamily="50" charset="-128"/>
              </a:rPr>
              <a:t>」ボタンを押下</a:t>
            </a:r>
            <a:endParaRPr lang="en-US" altLang="ja-JP" sz="1600">
              <a:latin typeface="Meiryo UI" panose="020B0604030504040204" pitchFamily="50" charset="-128"/>
              <a:ea typeface="Meiryo UI" panose="020B0604030504040204" pitchFamily="50" charset="-128"/>
            </a:endParaRPr>
          </a:p>
          <a:p>
            <a:pPr marL="417513" lvl="1" indent="-342900" fontAlgn="auto">
              <a:spcBef>
                <a:spcPts val="600"/>
              </a:spcBef>
              <a:spcAft>
                <a:spcPts val="0"/>
              </a:spcAft>
              <a:buFont typeface="+mj-lt"/>
              <a:buAutoNum type="arabicPeriod"/>
            </a:pPr>
            <a:r>
              <a:rPr lang="ja-JP" altLang="en-US" sz="1600">
                <a:latin typeface="Meiryo UI" panose="020B0604030504040204" pitchFamily="50" charset="-128"/>
                <a:ea typeface="Meiryo UI" panose="020B0604030504040204" pitchFamily="50" charset="-128"/>
              </a:rPr>
              <a:t>表示される以下の手順に従って手続きを進める</a:t>
            </a:r>
            <a:endParaRPr lang="en-US" altLang="ja-JP" sz="1600">
              <a:latin typeface="Meiryo UI" panose="020B0604030504040204" pitchFamily="50" charset="-128"/>
              <a:ea typeface="Meiryo UI" panose="020B0604030504040204" pitchFamily="50" charset="-128"/>
            </a:endParaRPr>
          </a:p>
          <a:p>
            <a:pPr marL="817563" lvl="2" indent="-342900">
              <a:spcBef>
                <a:spcPts val="600"/>
              </a:spcBef>
              <a:buFont typeface="+mj-ea"/>
              <a:buAutoNum type="circleNumDbPlain"/>
            </a:pPr>
            <a:r>
              <a:rPr lang="en-US" altLang="ja-JP" sz="1600">
                <a:latin typeface="Meiryo UI" panose="020B0604030504040204" pitchFamily="50" charset="-128"/>
                <a:ea typeface="Meiryo UI" panose="020B0604030504040204" pitchFamily="50" charset="-128"/>
              </a:rPr>
              <a:t>Validation</a:t>
            </a:r>
            <a:r>
              <a:rPr lang="ja-JP" altLang="en-US" sz="1600">
                <a:latin typeface="Meiryo UI" panose="020B0604030504040204" pitchFamily="50" charset="-128"/>
                <a:ea typeface="Meiryo UI" panose="020B0604030504040204" pitchFamily="50" charset="-128"/>
              </a:rPr>
              <a:t> </a:t>
            </a:r>
            <a:r>
              <a:rPr lang="en-US" altLang="ja-JP" sz="1600">
                <a:latin typeface="Meiryo UI" panose="020B0604030504040204" pitchFamily="50" charset="-128"/>
                <a:ea typeface="Meiryo UI" panose="020B0604030504040204" pitchFamily="50" charset="-128"/>
              </a:rPr>
              <a:t>service</a:t>
            </a:r>
            <a:r>
              <a:rPr lang="ja-JP" altLang="en-US" sz="1600">
                <a:latin typeface="Meiryo UI" panose="020B0604030504040204" pitchFamily="50" charset="-128"/>
                <a:ea typeface="Meiryo UI" panose="020B0604030504040204" pitchFamily="50" charset="-128"/>
              </a:rPr>
              <a:t>：申請する検証サービスを選択</a:t>
            </a:r>
            <a:endParaRPr lang="en-US" altLang="ja-JP" sz="1600">
              <a:latin typeface="Meiryo UI" panose="020B0604030504040204" pitchFamily="50" charset="-128"/>
              <a:ea typeface="Meiryo UI" panose="020B0604030504040204" pitchFamily="50" charset="-128"/>
            </a:endParaRPr>
          </a:p>
          <a:p>
            <a:pPr marL="817563" lvl="2" indent="-342900">
              <a:spcBef>
                <a:spcPts val="600"/>
              </a:spcBef>
              <a:buFont typeface="+mj-ea"/>
              <a:buAutoNum type="circleNumDbPlain"/>
            </a:pPr>
            <a:r>
              <a:rPr lang="en-US" altLang="ja-JP" sz="1600">
                <a:latin typeface="Meiryo UI" panose="020B0604030504040204" pitchFamily="50" charset="-128"/>
                <a:ea typeface="Meiryo UI" panose="020B0604030504040204" pitchFamily="50" charset="-128"/>
              </a:rPr>
              <a:t>Submission elements</a:t>
            </a:r>
          </a:p>
          <a:p>
            <a:pPr marL="1274763" lvl="3" indent="-342900">
              <a:spcBef>
                <a:spcPts val="600"/>
              </a:spcBef>
              <a:buSzPct val="91000"/>
              <a:buFont typeface="Wingdings" panose="05000000000000000000" pitchFamily="2" charset="2"/>
              <a:buChar char="ü"/>
            </a:pPr>
            <a:r>
              <a:rPr lang="en-US" altLang="ja-JP" sz="1600">
                <a:latin typeface="Meiryo UI" panose="020B0604030504040204" pitchFamily="50" charset="-128"/>
                <a:ea typeface="Meiryo UI" panose="020B0604030504040204" pitchFamily="50" charset="-128"/>
              </a:rPr>
              <a:t>GHG Inventory</a:t>
            </a:r>
            <a:r>
              <a:rPr lang="ja-JP" altLang="en-US" sz="1600">
                <a:latin typeface="Meiryo UI" panose="020B0604030504040204" pitchFamily="50" charset="-128"/>
                <a:ea typeface="Meiryo UI" panose="020B0604030504040204" pitchFamily="50" charset="-128"/>
              </a:rPr>
              <a:t>：基準年や</a:t>
            </a:r>
            <a:r>
              <a:rPr lang="en-US" altLang="ja-JP" sz="1600">
                <a:latin typeface="Meiryo UI" panose="020B0604030504040204" pitchFamily="50" charset="-128"/>
                <a:ea typeface="Meiryo UI" panose="020B0604030504040204" pitchFamily="50" charset="-128"/>
              </a:rPr>
              <a:t>Scope</a:t>
            </a:r>
            <a:r>
              <a:rPr lang="ja-JP" altLang="en-US" sz="1600">
                <a:latin typeface="Meiryo UI" panose="020B0604030504040204" pitchFamily="50" charset="-128"/>
                <a:ea typeface="Meiryo UI" panose="020B0604030504040204" pitchFamily="50" charset="-128"/>
              </a:rPr>
              <a:t>ごとの排出量を記入</a:t>
            </a:r>
            <a:endParaRPr lang="en-US" altLang="ja-JP" sz="1600">
              <a:latin typeface="Meiryo UI" panose="020B0604030504040204" pitchFamily="50" charset="-128"/>
              <a:ea typeface="Meiryo UI" panose="020B0604030504040204" pitchFamily="50" charset="-128"/>
            </a:endParaRPr>
          </a:p>
          <a:p>
            <a:pPr marL="1274763" lvl="3" indent="-342900">
              <a:spcBef>
                <a:spcPts val="600"/>
              </a:spcBef>
              <a:buSzPct val="91000"/>
              <a:buFont typeface="Wingdings" panose="05000000000000000000" pitchFamily="2" charset="2"/>
              <a:buChar char="ü"/>
            </a:pPr>
            <a:r>
              <a:rPr lang="en-US" altLang="ja-JP" sz="1600">
                <a:latin typeface="Meiryo UI" panose="020B0604030504040204" pitchFamily="50" charset="-128"/>
                <a:ea typeface="Meiryo UI" panose="020B0604030504040204" pitchFamily="50" charset="-128"/>
              </a:rPr>
              <a:t>Targets</a:t>
            </a:r>
            <a:r>
              <a:rPr lang="ja-JP" altLang="en-US" sz="1600">
                <a:latin typeface="Meiryo UI" panose="020B0604030504040204" pitchFamily="50" charset="-128"/>
                <a:ea typeface="Meiryo UI" panose="020B0604030504040204" pitchFamily="50" charset="-128"/>
              </a:rPr>
              <a:t>：目標等について記入</a:t>
            </a:r>
            <a:endParaRPr lang="en-US" altLang="ja-JP" sz="1600">
              <a:latin typeface="Meiryo UI" panose="020B0604030504040204" pitchFamily="50" charset="-128"/>
              <a:ea typeface="Meiryo UI" panose="020B0604030504040204" pitchFamily="50" charset="-128"/>
            </a:endParaRPr>
          </a:p>
          <a:p>
            <a:pPr marL="1274763" lvl="3" indent="-342900">
              <a:spcBef>
                <a:spcPts val="600"/>
              </a:spcBef>
              <a:buSzPct val="91000"/>
              <a:buFont typeface="Wingdings" panose="05000000000000000000" pitchFamily="2" charset="2"/>
              <a:buChar char="ü"/>
            </a:pPr>
            <a:r>
              <a:rPr lang="en-US" altLang="ja-JP" sz="1600">
                <a:latin typeface="Meiryo UI" panose="020B0604030504040204" pitchFamily="50" charset="-128"/>
                <a:ea typeface="Meiryo UI" panose="020B0604030504040204" pitchFamily="50" charset="-128"/>
              </a:rPr>
              <a:t>Progress and reporting</a:t>
            </a:r>
            <a:r>
              <a:rPr lang="ja-JP" altLang="en-US" sz="1600">
                <a:latin typeface="Meiryo UI" panose="020B0604030504040204" pitchFamily="50" charset="-128"/>
                <a:ea typeface="Meiryo UI" panose="020B0604030504040204" pitchFamily="50" charset="-128"/>
              </a:rPr>
              <a:t>：達成方法や開示についての質問に回答</a:t>
            </a:r>
            <a:endParaRPr lang="en-US" altLang="ja-JP" sz="1600">
              <a:latin typeface="Meiryo UI" panose="020B0604030504040204" pitchFamily="50" charset="-128"/>
              <a:ea typeface="Meiryo UI" panose="020B0604030504040204" pitchFamily="50" charset="-128"/>
            </a:endParaRPr>
          </a:p>
          <a:p>
            <a:pPr marL="1274763" lvl="3" indent="-342900">
              <a:spcBef>
                <a:spcPts val="600"/>
              </a:spcBef>
              <a:buSzPct val="91000"/>
              <a:buFont typeface="Wingdings" panose="05000000000000000000" pitchFamily="2" charset="2"/>
              <a:buChar char="ü"/>
            </a:pPr>
            <a:r>
              <a:rPr lang="en-US" altLang="ja-JP" sz="1600">
                <a:latin typeface="Meiryo UI" panose="020B0604030504040204" pitchFamily="50" charset="-128"/>
                <a:ea typeface="Meiryo UI" panose="020B0604030504040204" pitchFamily="50" charset="-128"/>
              </a:rPr>
              <a:t>Evaluation questions</a:t>
            </a:r>
            <a:r>
              <a:rPr lang="ja-JP" altLang="en-US" sz="1600">
                <a:latin typeface="Meiryo UI" panose="020B0604030504040204" pitchFamily="50" charset="-128"/>
                <a:ea typeface="Meiryo UI" panose="020B0604030504040204" pitchFamily="50" charset="-128"/>
              </a:rPr>
              <a:t>：将来的な変動についての回答や任意の資料をアップロード</a:t>
            </a:r>
            <a:endParaRPr lang="en-US" altLang="ja-JP" sz="1600">
              <a:latin typeface="Meiryo UI" panose="020B0604030504040204" pitchFamily="50" charset="-128"/>
              <a:ea typeface="Meiryo UI" panose="020B0604030504040204" pitchFamily="50" charset="-128"/>
            </a:endParaRPr>
          </a:p>
          <a:p>
            <a:pPr marL="817563" lvl="2" indent="-342900">
              <a:spcBef>
                <a:spcPts val="600"/>
              </a:spcBef>
              <a:buFont typeface="+mj-ea"/>
              <a:buAutoNum type="circleNumDbPlain"/>
            </a:pPr>
            <a:r>
              <a:rPr lang="en-US" altLang="ja-JP" sz="1600">
                <a:latin typeface="Meiryo UI" panose="020B0604030504040204" pitchFamily="50" charset="-128"/>
                <a:ea typeface="Meiryo UI" panose="020B0604030504040204" pitchFamily="50" charset="-128"/>
              </a:rPr>
              <a:t>Payment</a:t>
            </a:r>
            <a:r>
              <a:rPr lang="ja-JP" altLang="en-US" sz="1600">
                <a:latin typeface="Meiryo UI" panose="020B0604030504040204" pitchFamily="50" charset="-128"/>
                <a:ea typeface="Meiryo UI" panose="020B0604030504040204" pitchFamily="50" charset="-128"/>
              </a:rPr>
              <a:t>：費用の支払い</a:t>
            </a:r>
            <a:endParaRPr lang="en-US" altLang="ja-JP" sz="1600">
              <a:latin typeface="Meiryo UI" panose="020B0604030504040204" pitchFamily="50" charset="-128"/>
              <a:ea typeface="Meiryo UI" panose="020B0604030504040204" pitchFamily="50" charset="-128"/>
            </a:endParaRPr>
          </a:p>
          <a:p>
            <a:pPr marL="817563" lvl="2" indent="-342900">
              <a:spcBef>
                <a:spcPts val="600"/>
              </a:spcBef>
              <a:buFont typeface="+mj-ea"/>
              <a:buAutoNum type="circleNumDbPlain"/>
            </a:pPr>
            <a:r>
              <a:rPr lang="en-US" altLang="ja-JP" sz="1600">
                <a:latin typeface="Meiryo UI" panose="020B0604030504040204" pitchFamily="50" charset="-128"/>
                <a:ea typeface="Meiryo UI" panose="020B0604030504040204" pitchFamily="50" charset="-128"/>
              </a:rPr>
              <a:t>Term &amp; Conditions</a:t>
            </a:r>
            <a:r>
              <a:rPr lang="ja-JP" altLang="en-US" sz="1600">
                <a:latin typeface="Meiryo UI" panose="020B0604030504040204" pitchFamily="50" charset="-128"/>
                <a:ea typeface="Meiryo UI" panose="020B0604030504040204" pitchFamily="50" charset="-128"/>
              </a:rPr>
              <a:t>：利用規約への同意</a:t>
            </a:r>
            <a:endParaRPr lang="en-US" altLang="ja-JP" sz="160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7660C7CB-1D2A-A292-A27D-613107B41527}"/>
              </a:ext>
            </a:extLst>
          </p:cNvPr>
          <p:cNvSpPr txBox="1">
            <a:spLocks noChangeArrowheads="1"/>
          </p:cNvSpPr>
          <p:nvPr/>
        </p:nvSpPr>
        <p:spPr bwMode="auto">
          <a:xfrm>
            <a:off x="161925" y="7328843"/>
            <a:ext cx="95367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1000" dirty="0">
                <a:solidFill>
                  <a:srgbClr val="000000"/>
                </a:solidFill>
                <a:latin typeface="Meiryo UI" pitchFamily="50" charset="-128"/>
                <a:ea typeface="Meiryo UI" pitchFamily="50" charset="-128"/>
                <a:cs typeface="Meiryo UI" pitchFamily="50" charset="-128"/>
              </a:rPr>
              <a:t>[</a:t>
            </a:r>
            <a:r>
              <a:rPr lang="ja-JP" altLang="en-US" sz="1000" dirty="0">
                <a:solidFill>
                  <a:srgbClr val="000000"/>
                </a:solidFill>
                <a:latin typeface="Meiryo UI" pitchFamily="50" charset="-128"/>
                <a:ea typeface="Meiryo UI" pitchFamily="50" charset="-128"/>
                <a:cs typeface="Meiryo UI" pitchFamily="50" charset="-128"/>
              </a:rPr>
              <a:t>出所</a:t>
            </a:r>
            <a:r>
              <a:rPr lang="en-US" altLang="ja-JP" sz="1000" dirty="0">
                <a:solidFill>
                  <a:srgbClr val="000000"/>
                </a:solidFill>
                <a:latin typeface="Meiryo UI" pitchFamily="50" charset="-128"/>
                <a:ea typeface="Meiryo UI" pitchFamily="50" charset="-128"/>
                <a:cs typeface="Meiryo UI" pitchFamily="50" charset="-128"/>
              </a:rPr>
              <a:t>]</a:t>
            </a:r>
            <a:r>
              <a:rPr lang="en-US" altLang="ja-JP" sz="1000" dirty="0">
                <a:solidFill>
                  <a:srgbClr val="000000"/>
                </a:solidFill>
                <a:latin typeface="+mn-ea"/>
                <a:cs typeface="Meiryo UI" pitchFamily="50" charset="-128"/>
              </a:rPr>
              <a:t> Validation Portal:</a:t>
            </a:r>
            <a:r>
              <a:rPr lang="ja-JP" altLang="en-US" sz="1000" dirty="0">
                <a:solidFill>
                  <a:srgbClr val="000000"/>
                </a:solidFill>
                <a:latin typeface="+mn-ea"/>
                <a:cs typeface="Meiryo UI" pitchFamily="50" charset="-128"/>
              </a:rPr>
              <a:t> </a:t>
            </a:r>
            <a:r>
              <a:rPr lang="en-US" altLang="ja-JP" sz="1000" dirty="0">
                <a:solidFill>
                  <a:srgbClr val="000000"/>
                </a:solidFill>
                <a:latin typeface="Meiryo UI" pitchFamily="50" charset="-128"/>
                <a:ea typeface="Meiryo UI" pitchFamily="50" charset="-128"/>
                <a:cs typeface="Meiryo UI" pitchFamily="50" charset="-128"/>
              </a:rPr>
              <a:t>Corporate</a:t>
            </a:r>
            <a:r>
              <a:rPr lang="ja-JP" altLang="en-US" sz="1000" dirty="0">
                <a:solidFill>
                  <a:srgbClr val="000000"/>
                </a:solidFill>
                <a:latin typeface="Meiryo UI" pitchFamily="50" charset="-128"/>
                <a:ea typeface="Meiryo UI" pitchFamily="50" charset="-128"/>
                <a:cs typeface="Meiryo UI" pitchFamily="50" charset="-128"/>
              </a:rPr>
              <a:t> </a:t>
            </a:r>
            <a:r>
              <a:rPr lang="en-US" altLang="ja-JP" sz="1000" dirty="0">
                <a:solidFill>
                  <a:srgbClr val="000000"/>
                </a:solidFill>
                <a:latin typeface="Meiryo UI" pitchFamily="50" charset="-128"/>
                <a:ea typeface="Meiryo UI" pitchFamily="50" charset="-128"/>
                <a:cs typeface="Meiryo UI" pitchFamily="50" charset="-128"/>
              </a:rPr>
              <a:t>Submission</a:t>
            </a:r>
            <a:r>
              <a:rPr lang="ja-JP" altLang="en-US" sz="1000" dirty="0">
                <a:solidFill>
                  <a:srgbClr val="000000"/>
                </a:solidFill>
                <a:latin typeface="Meiryo UI" pitchFamily="50" charset="-128"/>
                <a:ea typeface="Meiryo UI" pitchFamily="50" charset="-128"/>
                <a:cs typeface="Meiryo UI" pitchFamily="50" charset="-128"/>
              </a:rPr>
              <a:t> </a:t>
            </a:r>
            <a:r>
              <a:rPr lang="en-US" altLang="ja-JP" sz="1000" dirty="0">
                <a:solidFill>
                  <a:srgbClr val="000000"/>
                </a:solidFill>
                <a:latin typeface="Meiryo UI" pitchFamily="50" charset="-128"/>
                <a:ea typeface="Meiryo UI" pitchFamily="50" charset="-128"/>
                <a:cs typeface="Meiryo UI" pitchFamily="50" charset="-128"/>
              </a:rPr>
              <a:t>Manual</a:t>
            </a:r>
            <a:r>
              <a:rPr lang="ja-JP" altLang="en-US" sz="1000" dirty="0">
                <a:solidFill>
                  <a:srgbClr val="000000"/>
                </a:solidFill>
                <a:latin typeface="Meiryo UI" pitchFamily="50" charset="-128"/>
                <a:ea typeface="Meiryo UI" pitchFamily="50" charset="-128"/>
                <a:cs typeface="Meiryo UI" pitchFamily="50" charset="-128"/>
              </a:rPr>
              <a:t>（</a:t>
            </a:r>
            <a:r>
              <a:rPr lang="en-US" altLang="ja-JP" sz="1000" dirty="0">
                <a:solidFill>
                  <a:srgbClr val="000000"/>
                </a:solidFill>
                <a:latin typeface="Meiryo UI" pitchFamily="50" charset="-128"/>
                <a:ea typeface="Meiryo UI" pitchFamily="50" charset="-128"/>
                <a:cs typeface="Meiryo UI" pitchFamily="50" charset="-128"/>
              </a:rPr>
              <a:t>https://docs.sbtiservices.com/resources/ValidationPortalSubmissionManual.pdf</a:t>
            </a:r>
            <a:r>
              <a:rPr lang="ja-JP" altLang="en-US" sz="1000" dirty="0">
                <a:solidFill>
                  <a:srgbClr val="000000"/>
                </a:solidFill>
                <a:latin typeface="Meiryo UI" pitchFamily="50" charset="-128"/>
                <a:ea typeface="Meiryo UI" pitchFamily="50" charset="-128"/>
                <a:cs typeface="Meiryo UI" pitchFamily="50" charset="-128"/>
              </a:rPr>
              <a:t>）より作成</a:t>
            </a:r>
          </a:p>
        </p:txBody>
      </p:sp>
      <p:grpSp>
        <p:nvGrpSpPr>
          <p:cNvPr id="17" name="グループ化 16">
            <a:extLst>
              <a:ext uri="{FF2B5EF4-FFF2-40B4-BE49-F238E27FC236}">
                <a16:creationId xmlns:a16="http://schemas.microsoft.com/office/drawing/2014/main" id="{ECEFE3A9-FF93-B0A8-D8C9-50E020569C2B}"/>
              </a:ext>
            </a:extLst>
          </p:cNvPr>
          <p:cNvGrpSpPr/>
          <p:nvPr/>
        </p:nvGrpSpPr>
        <p:grpSpPr>
          <a:xfrm>
            <a:off x="6734629" y="4790064"/>
            <a:ext cx="3795260" cy="2388235"/>
            <a:chOff x="6734629" y="4823677"/>
            <a:chExt cx="3795260" cy="2388235"/>
          </a:xfrm>
        </p:grpSpPr>
        <p:pic>
          <p:nvPicPr>
            <p:cNvPr id="5" name="図 4">
              <a:extLst>
                <a:ext uri="{FF2B5EF4-FFF2-40B4-BE49-F238E27FC236}">
                  <a16:creationId xmlns:a16="http://schemas.microsoft.com/office/drawing/2014/main" id="{DEA0317F-70F9-D2C0-D387-8B4305242A5A}"/>
                </a:ext>
              </a:extLst>
            </p:cNvPr>
            <p:cNvPicPr>
              <a:picLocks noChangeAspect="1"/>
            </p:cNvPicPr>
            <p:nvPr/>
          </p:nvPicPr>
          <p:blipFill>
            <a:blip r:embed="rId4"/>
            <a:stretch>
              <a:fillRect/>
            </a:stretch>
          </p:blipFill>
          <p:spPr>
            <a:xfrm>
              <a:off x="6734629" y="5214556"/>
              <a:ext cx="3795260" cy="1720357"/>
            </a:xfrm>
            <a:prstGeom prst="rect">
              <a:avLst/>
            </a:prstGeom>
            <a:ln>
              <a:solidFill>
                <a:schemeClr val="tx1"/>
              </a:solidFill>
            </a:ln>
          </p:spPr>
        </p:pic>
        <p:sp>
          <p:nvSpPr>
            <p:cNvPr id="11" name="テキスト ボックス 10">
              <a:extLst>
                <a:ext uri="{FF2B5EF4-FFF2-40B4-BE49-F238E27FC236}">
                  <a16:creationId xmlns:a16="http://schemas.microsoft.com/office/drawing/2014/main" id="{90884644-9BF6-C369-C145-D3640174C947}"/>
                </a:ext>
              </a:extLst>
            </p:cNvPr>
            <p:cNvSpPr txBox="1"/>
            <p:nvPr/>
          </p:nvSpPr>
          <p:spPr>
            <a:xfrm>
              <a:off x="6734629" y="6934913"/>
              <a:ext cx="3795260" cy="276999"/>
            </a:xfrm>
            <a:prstGeom prst="rect">
              <a:avLst/>
            </a:prstGeom>
            <a:noFill/>
          </p:spPr>
          <p:txBody>
            <a:bodyPr wrap="square" rtlCol="0">
              <a:spAutoFit/>
            </a:bodyPr>
            <a:lstStyle/>
            <a:p>
              <a:pPr algn="r"/>
              <a:r>
                <a:rPr kumimoji="1" lang="ja-JP" altLang="en-US" sz="1200"/>
                <a:t>▲検証ポータル内の目標申請画面イメージ</a:t>
              </a:r>
            </a:p>
          </p:txBody>
        </p:sp>
        <p:sp>
          <p:nvSpPr>
            <p:cNvPr id="16" name="テキスト ボックス 15">
              <a:extLst>
                <a:ext uri="{FF2B5EF4-FFF2-40B4-BE49-F238E27FC236}">
                  <a16:creationId xmlns:a16="http://schemas.microsoft.com/office/drawing/2014/main" id="{4A09127C-F0B5-754F-AD11-82867E14016C}"/>
                </a:ext>
              </a:extLst>
            </p:cNvPr>
            <p:cNvSpPr txBox="1"/>
            <p:nvPr/>
          </p:nvSpPr>
          <p:spPr>
            <a:xfrm>
              <a:off x="8998857" y="4823677"/>
              <a:ext cx="1531031" cy="276999"/>
            </a:xfrm>
            <a:prstGeom prst="rect">
              <a:avLst/>
            </a:prstGeom>
            <a:noFill/>
          </p:spPr>
          <p:txBody>
            <a:bodyPr wrap="square" rtlCol="0">
              <a:spAutoFit/>
            </a:bodyPr>
            <a:lstStyle/>
            <a:p>
              <a:r>
                <a:rPr lang="ja-JP" altLang="en-US" sz="1200"/>
                <a:t>◀企業申請マニュアル</a:t>
              </a:r>
              <a:endParaRPr kumimoji="1" lang="ja-JP" altLang="en-US" sz="1200"/>
            </a:p>
          </p:txBody>
        </p:sp>
      </p:grpSp>
      <p:pic>
        <p:nvPicPr>
          <p:cNvPr id="6" name="図 5">
            <a:extLst>
              <a:ext uri="{FF2B5EF4-FFF2-40B4-BE49-F238E27FC236}">
                <a16:creationId xmlns:a16="http://schemas.microsoft.com/office/drawing/2014/main" id="{0255E083-5331-F0E9-CC43-45933ACD5BDC}"/>
              </a:ext>
            </a:extLst>
          </p:cNvPr>
          <p:cNvPicPr>
            <a:picLocks noChangeAspect="1"/>
          </p:cNvPicPr>
          <p:nvPr/>
        </p:nvPicPr>
        <p:blipFill>
          <a:blip r:embed="rId5"/>
          <a:stretch>
            <a:fillRect/>
          </a:stretch>
        </p:blipFill>
        <p:spPr>
          <a:xfrm>
            <a:off x="6734630" y="1859102"/>
            <a:ext cx="2264228" cy="3246569"/>
          </a:xfrm>
          <a:prstGeom prst="rect">
            <a:avLst/>
          </a:prstGeom>
          <a:ln>
            <a:solidFill>
              <a:schemeClr val="tx1"/>
            </a:solidFill>
          </a:ln>
        </p:spPr>
      </p:pic>
    </p:spTree>
    <p:extLst>
      <p:ext uri="{BB962C8B-B14F-4D97-AF65-F5344CB8AC3E}">
        <p14:creationId xmlns:p14="http://schemas.microsoft.com/office/powerpoint/2010/main" val="24772766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18EAE2-307F-81CD-4506-75A6D43FA953}"/>
              </a:ext>
            </a:extLst>
          </p:cNvPr>
          <p:cNvSpPr>
            <a:spLocks noGrp="1"/>
          </p:cNvSpPr>
          <p:nvPr>
            <p:ph type="title"/>
          </p:nvPr>
        </p:nvSpPr>
        <p:spPr/>
        <p:txBody>
          <a:bodyPr/>
          <a:lstStyle/>
          <a:p>
            <a:r>
              <a:rPr lang="ja-JP" altLang="en-US"/>
              <a:t>④ </a:t>
            </a:r>
            <a:r>
              <a:rPr lang="en-US" altLang="ja-JP"/>
              <a:t>Submit</a:t>
            </a:r>
            <a:r>
              <a:rPr lang="ja-JP" altLang="en-US"/>
              <a:t>：</a:t>
            </a:r>
            <a:r>
              <a:rPr lang="en-US" altLang="ja-JP"/>
              <a:t>【</a:t>
            </a:r>
            <a:r>
              <a:rPr lang="ja-JP" altLang="en-US"/>
              <a:t>参考</a:t>
            </a:r>
            <a:r>
              <a:rPr lang="en-US" altLang="ja-JP"/>
              <a:t>】</a:t>
            </a:r>
            <a:r>
              <a:rPr lang="ja-JP" altLang="en-US"/>
              <a:t>目標検証の種類</a:t>
            </a:r>
            <a:endParaRPr kumimoji="1" lang="ja-JP" altLang="en-US"/>
          </a:p>
        </p:txBody>
      </p:sp>
      <p:graphicFrame>
        <p:nvGraphicFramePr>
          <p:cNvPr id="4" name="表 3">
            <a:extLst>
              <a:ext uri="{FF2B5EF4-FFF2-40B4-BE49-F238E27FC236}">
                <a16:creationId xmlns:a16="http://schemas.microsoft.com/office/drawing/2014/main" id="{A342817C-A58C-B565-FB2A-F755F264AA9D}"/>
              </a:ext>
            </a:extLst>
          </p:cNvPr>
          <p:cNvGraphicFramePr>
            <a:graphicFrameLocks noGrp="1"/>
          </p:cNvGraphicFramePr>
          <p:nvPr>
            <p:extLst>
              <p:ext uri="{D42A27DB-BD31-4B8C-83A1-F6EECF244321}">
                <p14:modId xmlns:p14="http://schemas.microsoft.com/office/powerpoint/2010/main" val="816814270"/>
              </p:ext>
            </p:extLst>
          </p:nvPr>
        </p:nvGraphicFramePr>
        <p:xfrm>
          <a:off x="161924" y="1038536"/>
          <a:ext cx="10367963" cy="6065520"/>
        </p:xfrm>
        <a:graphic>
          <a:graphicData uri="http://schemas.openxmlformats.org/drawingml/2006/table">
            <a:tbl>
              <a:tblPr firstRow="1" bandRow="1">
                <a:tableStyleId>{5C22544A-7EE6-4342-B048-85BDC9FD1C3A}</a:tableStyleId>
              </a:tblPr>
              <a:tblGrid>
                <a:gridCol w="1351190">
                  <a:extLst>
                    <a:ext uri="{9D8B030D-6E8A-4147-A177-3AD203B41FA5}">
                      <a16:colId xmlns:a16="http://schemas.microsoft.com/office/drawing/2014/main" val="2379252172"/>
                    </a:ext>
                  </a:extLst>
                </a:gridCol>
                <a:gridCol w="6067557">
                  <a:extLst>
                    <a:ext uri="{9D8B030D-6E8A-4147-A177-3AD203B41FA5}">
                      <a16:colId xmlns:a16="http://schemas.microsoft.com/office/drawing/2014/main" val="1484068932"/>
                    </a:ext>
                  </a:extLst>
                </a:gridCol>
                <a:gridCol w="2949216">
                  <a:extLst>
                    <a:ext uri="{9D8B030D-6E8A-4147-A177-3AD203B41FA5}">
                      <a16:colId xmlns:a16="http://schemas.microsoft.com/office/drawing/2014/main" val="597392627"/>
                    </a:ext>
                  </a:extLst>
                </a:gridCol>
              </a:tblGrid>
              <a:tr h="246506">
                <a:tc>
                  <a:txBody>
                    <a:bodyPr/>
                    <a:lstStyle/>
                    <a:p>
                      <a:pPr algn="ctr"/>
                      <a:r>
                        <a:rPr kumimoji="1" lang="ja-JP" altLang="en-US" sz="1200">
                          <a:solidFill>
                            <a:schemeClr val="tx1"/>
                          </a:solidFill>
                        </a:rPr>
                        <a:t>検証タイプ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kumimoji="1" lang="ja-JP" altLang="en-US" sz="1200">
                          <a:solidFill>
                            <a:schemeClr val="tx1"/>
                          </a:solidFill>
                        </a:rPr>
                        <a:t>検証の説明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kumimoji="1" lang="ja-JP" altLang="en-US" sz="1200">
                          <a:solidFill>
                            <a:schemeClr val="tx1"/>
                          </a:solidFill>
                        </a:rPr>
                        <a:t>検証期間</a:t>
                      </a:r>
                      <a:r>
                        <a:rPr kumimoji="1" lang="en-US" altLang="ja-JP" sz="1200" baseline="30000">
                          <a:solidFill>
                            <a:schemeClr val="tx1"/>
                          </a:solidFill>
                        </a:rPr>
                        <a:t>※</a:t>
                      </a:r>
                      <a:endParaRPr kumimoji="1" lang="ja-JP" altLang="en-US" sz="1200" baseline="30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668780934"/>
                  </a:ext>
                </a:extLst>
              </a:tr>
              <a:tr h="369759">
                <a:tc rowSpan="3">
                  <a:txBody>
                    <a:bodyPr/>
                    <a:lstStyle/>
                    <a:p>
                      <a:pPr algn="ctr"/>
                      <a:r>
                        <a:rPr kumimoji="1" lang="ja-JP" altLang="en-US" sz="1000" b="1"/>
                        <a:t>完全目標検証</a:t>
                      </a:r>
                      <a:endParaRPr kumimoji="1" lang="en-US" altLang="ja-JP" sz="1000" b="1"/>
                    </a:p>
                    <a:p>
                      <a:pPr algn="ctr"/>
                      <a:r>
                        <a:rPr kumimoji="1" lang="en-US" altLang="ja-JP" sz="1000" b="0"/>
                        <a:t>(Full Target Validation)</a:t>
                      </a:r>
                      <a:endParaRPr kumimoji="1" lang="ja-JP" altLang="en-US" sz="10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171450" indent="-171450">
                        <a:buFont typeface="Wingdings" panose="05000000000000000000" pitchFamily="2" charset="2"/>
                        <a:buChar char="ü"/>
                      </a:pPr>
                      <a:r>
                        <a:rPr lang="ja-JP" altLang="en-US" sz="1100" b="0"/>
                        <a:t>自社の目標が、</a:t>
                      </a:r>
                      <a:r>
                        <a:rPr lang="en-US" altLang="ja-JP" sz="1100" b="0"/>
                        <a:t>SBTi</a:t>
                      </a:r>
                      <a:r>
                        <a:rPr lang="ja-JP" altLang="en-US" sz="1100" b="0"/>
                        <a:t>の基準及びガイダンスに照らして評価されるために必要となる最初の検証プロセス</a:t>
                      </a:r>
                      <a:endParaRPr lang="en-US" altLang="ja-JP" sz="1100" b="0"/>
                    </a:p>
                    <a:p>
                      <a:pPr marL="171450" indent="-171450">
                        <a:buFont typeface="Wingdings" panose="05000000000000000000" pitchFamily="2" charset="2"/>
                        <a:buChar char="ü"/>
                      </a:pPr>
                      <a:r>
                        <a:rPr lang="ja-JP" altLang="en-US" sz="1100" b="0"/>
                        <a:t>検証の種類（企業、金融機関、中小企業）は、登録フェーズや検証ポータル内の他の情報に基づいて決定される</a:t>
                      </a:r>
                      <a:endParaRPr kumimoji="1" lang="ja-JP" altLang="en-US" sz="1100" b="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ja-JP" altLang="en-US" sz="1050" b="1">
                          <a:latin typeface="+mn-ea"/>
                          <a:ea typeface="+mn-ea"/>
                        </a:rPr>
                        <a:t>企業</a:t>
                      </a:r>
                      <a:r>
                        <a:rPr lang="ja-JP" altLang="en-US" sz="1050">
                          <a:latin typeface="+mn-ea"/>
                          <a:ea typeface="+mn-ea"/>
                        </a:rPr>
                        <a:t>：契約開始日から</a:t>
                      </a:r>
                      <a:r>
                        <a:rPr lang="en-US" altLang="ja-JP" sz="1050">
                          <a:latin typeface="+mn-ea"/>
                          <a:ea typeface="+mn-ea"/>
                        </a:rPr>
                        <a:t>40〜60</a:t>
                      </a:r>
                      <a:r>
                        <a:rPr lang="ja-JP" altLang="en-US" sz="1050">
                          <a:latin typeface="+mn-ea"/>
                          <a:ea typeface="+mn-ea"/>
                        </a:rPr>
                        <a:t>営業</a:t>
                      </a:r>
                      <a:endParaRPr lang="en-US" altLang="ja-JP" sz="1050">
                        <a:latin typeface="+mn-ea"/>
                        <a:ea typeface="+mn-ea"/>
                      </a:endParaRPr>
                    </a:p>
                    <a:p>
                      <a:pPr algn="l"/>
                      <a:r>
                        <a:rPr lang="en-US" altLang="ja-JP" sz="1050">
                          <a:latin typeface="+mn-ea"/>
                          <a:ea typeface="+mn-ea"/>
                        </a:rPr>
                        <a:t>※</a:t>
                      </a:r>
                      <a:r>
                        <a:rPr lang="ja-JP" altLang="en-US" sz="1050">
                          <a:latin typeface="+mn-ea"/>
                          <a:ea typeface="+mn-ea"/>
                        </a:rPr>
                        <a:t>サービスの種類によって異なる</a:t>
                      </a:r>
                      <a:endParaRPr kumimoji="1" lang="ja-JP" altLang="en-US" sz="105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20370371"/>
                  </a:ext>
                </a:extLst>
              </a:tr>
              <a:tr h="225964">
                <a:tc vMerge="1">
                  <a:txBody>
                    <a:bodyPr/>
                    <a:lstStyle/>
                    <a:p>
                      <a:endParaRPr kumimoji="1" lang="ja-JP" altLang="en-US"/>
                    </a:p>
                  </a:txBody>
                  <a:tcPr/>
                </a:tc>
                <a:tc vMerge="1">
                  <a:txBody>
                    <a:bodyPr/>
                    <a:lstStyle/>
                    <a:p>
                      <a:endParaRPr kumimoji="1" lang="ja-JP" altLang="en-US"/>
                    </a:p>
                  </a:txBody>
                  <a:tcPr/>
                </a:tc>
                <a:tc>
                  <a:txBody>
                    <a:bodyPr/>
                    <a:lstStyle/>
                    <a:p>
                      <a:pPr algn="l"/>
                      <a:r>
                        <a:rPr lang="ja-JP" altLang="en-US" sz="1050" b="1">
                          <a:latin typeface="+mn-ea"/>
                          <a:ea typeface="+mn-ea"/>
                        </a:rPr>
                        <a:t>金融機関</a:t>
                      </a:r>
                      <a:r>
                        <a:rPr lang="ja-JP" altLang="en-US" sz="1050">
                          <a:latin typeface="+mn-ea"/>
                          <a:ea typeface="+mn-ea"/>
                        </a:rPr>
                        <a:t>：契約開始日から</a:t>
                      </a:r>
                      <a:r>
                        <a:rPr lang="en-US" altLang="ja-JP" sz="1050">
                          <a:latin typeface="+mn-ea"/>
                          <a:ea typeface="+mn-ea"/>
                        </a:rPr>
                        <a:t>60</a:t>
                      </a:r>
                      <a:r>
                        <a:rPr lang="ja-JP" altLang="en-US" sz="1050">
                          <a:latin typeface="+mn-ea"/>
                          <a:ea typeface="+mn-ea"/>
                        </a:rPr>
                        <a:t>営業日</a:t>
                      </a:r>
                      <a:endParaRPr kumimoji="1" lang="ja-JP" altLang="en-US" sz="105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1292092"/>
                  </a:ext>
                </a:extLst>
              </a:tr>
              <a:tr h="225964">
                <a:tc vMerge="1">
                  <a:txBody>
                    <a:bodyPr/>
                    <a:lstStyle/>
                    <a:p>
                      <a:endParaRPr kumimoji="1" lang="ja-JP" altLang="en-US"/>
                    </a:p>
                  </a:txBody>
                  <a:tcPr/>
                </a:tc>
                <a:tc vMerge="1">
                  <a:txBody>
                    <a:bodyPr/>
                    <a:lstStyle/>
                    <a:p>
                      <a:endParaRPr kumimoji="1" lang="ja-JP" altLang="en-US"/>
                    </a:p>
                  </a:txBody>
                  <a:tcPr/>
                </a:tc>
                <a:tc>
                  <a:txBody>
                    <a:bodyPr/>
                    <a:lstStyle/>
                    <a:p>
                      <a:pPr algn="l"/>
                      <a:r>
                        <a:rPr kumimoji="1" lang="ja-JP" altLang="en-US" sz="1050" b="1">
                          <a:latin typeface="+mn-ea"/>
                          <a:ea typeface="+mn-ea"/>
                        </a:rPr>
                        <a:t>中小企業</a:t>
                      </a:r>
                      <a:r>
                        <a:rPr kumimoji="1" lang="ja-JP" altLang="en-US" sz="1050">
                          <a:latin typeface="+mn-ea"/>
                          <a:ea typeface="+mn-ea"/>
                        </a:rPr>
                        <a:t>：</a:t>
                      </a:r>
                      <a:r>
                        <a:rPr lang="ja-JP" altLang="en-US" sz="1050">
                          <a:latin typeface="+mn-ea"/>
                          <a:ea typeface="+mn-ea"/>
                        </a:rPr>
                        <a:t>契約開始日から</a:t>
                      </a:r>
                      <a:r>
                        <a:rPr kumimoji="1" lang="en-US" altLang="ja-JP" sz="1050">
                          <a:latin typeface="+mn-ea"/>
                          <a:ea typeface="+mn-ea"/>
                        </a:rPr>
                        <a:t>21</a:t>
                      </a:r>
                      <a:r>
                        <a:rPr kumimoji="1" lang="ja-JP" altLang="en-US" sz="1050">
                          <a:latin typeface="+mn-ea"/>
                          <a:ea typeface="+mn-ea"/>
                        </a:rPr>
                        <a:t>営業日以内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9343491"/>
                  </a:ext>
                </a:extLst>
              </a:tr>
              <a:tr h="369759">
                <a:tc rowSpan="3">
                  <a:txBody>
                    <a:bodyPr/>
                    <a:lstStyle/>
                    <a:p>
                      <a:pPr algn="ctr"/>
                      <a:r>
                        <a:rPr kumimoji="1" lang="ja-JP" altLang="en-US" sz="1000" b="1"/>
                        <a:t>目標更新検証</a:t>
                      </a:r>
                      <a:endParaRPr kumimoji="1" lang="en-US" altLang="ja-JP" sz="1000" b="1"/>
                    </a:p>
                    <a:p>
                      <a:pPr algn="ctr"/>
                      <a:r>
                        <a:rPr kumimoji="1" lang="en-US" altLang="ja-JP" sz="1000" b="0"/>
                        <a:t>(Target Update Validation)</a:t>
                      </a:r>
                      <a:endParaRPr kumimoji="1" lang="ja-JP" altLang="en-US" sz="10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171450" indent="-171450">
                        <a:buFont typeface="Wingdings" panose="05000000000000000000" pitchFamily="2" charset="2"/>
                        <a:buChar char="ü"/>
                      </a:pPr>
                      <a:r>
                        <a:rPr lang="ja-JP" altLang="en-US" sz="1100" b="0"/>
                        <a:t>顧客は、最新の気候科学、ベストプラクティス、組織の変化に沿うように、認定済みの目標を見直し・再計算することが可能</a:t>
                      </a:r>
                    </a:p>
                    <a:p>
                      <a:pPr marL="171450" indent="-171450">
                        <a:buFont typeface="Wingdings" panose="05000000000000000000" pitchFamily="2" charset="2"/>
                        <a:buChar char="ü"/>
                      </a:pPr>
                      <a:r>
                        <a:rPr lang="en-US" altLang="ja-JP" sz="1100" b="0"/>
                        <a:t>SBTi</a:t>
                      </a:r>
                      <a:r>
                        <a:rPr lang="ja-JP" altLang="en-US" sz="1100" b="0"/>
                        <a:t>の基準・ガイダンスに合わせるための調整</a:t>
                      </a:r>
                    </a:p>
                    <a:p>
                      <a:pPr marL="171450" indent="-171450">
                        <a:buFont typeface="Wingdings" panose="05000000000000000000" pitchFamily="2" charset="2"/>
                        <a:buChar char="ü"/>
                      </a:pPr>
                      <a:r>
                        <a:rPr lang="ja-JP" altLang="en-US" sz="1100" b="0"/>
                        <a:t>組織構造の変更、手法の更新、基準年の変更などに伴う目標の見直し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ja-JP" altLang="en-US" sz="1050" b="1">
                          <a:latin typeface="+mn-ea"/>
                          <a:ea typeface="+mn-ea"/>
                        </a:rPr>
                        <a:t>企業</a:t>
                      </a:r>
                      <a:r>
                        <a:rPr lang="ja-JP" altLang="en-US" sz="1050">
                          <a:latin typeface="+mn-ea"/>
                          <a:ea typeface="+mn-ea"/>
                        </a:rPr>
                        <a:t>：契約開始日から</a:t>
                      </a:r>
                      <a:r>
                        <a:rPr lang="en-US" altLang="ja-JP" sz="1050">
                          <a:latin typeface="+mn-ea"/>
                          <a:ea typeface="+mn-ea"/>
                        </a:rPr>
                        <a:t>40〜60</a:t>
                      </a:r>
                      <a:r>
                        <a:rPr lang="ja-JP" altLang="en-US" sz="1050">
                          <a:latin typeface="+mn-ea"/>
                          <a:ea typeface="+mn-ea"/>
                        </a:rPr>
                        <a:t>営業日</a:t>
                      </a:r>
                      <a:endParaRPr lang="en-US" altLang="ja-JP" sz="1050">
                        <a:latin typeface="+mn-ea"/>
                        <a:ea typeface="+mn-ea"/>
                      </a:endParaRPr>
                    </a:p>
                    <a:p>
                      <a:pPr algn="l"/>
                      <a:r>
                        <a:rPr lang="en-US" altLang="ja-JP" sz="1050">
                          <a:latin typeface="+mn-ea"/>
                          <a:ea typeface="+mn-ea"/>
                        </a:rPr>
                        <a:t>※</a:t>
                      </a:r>
                      <a:r>
                        <a:rPr lang="ja-JP" altLang="en-US" sz="1050">
                          <a:latin typeface="+mn-ea"/>
                          <a:ea typeface="+mn-ea"/>
                        </a:rPr>
                        <a:t>サービスの種類によって異なる</a:t>
                      </a:r>
                      <a:endParaRPr kumimoji="1" lang="ja-JP" altLang="en-US" sz="105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6994214"/>
                  </a:ext>
                </a:extLst>
              </a:tr>
              <a:tr h="225964">
                <a:tc vMerge="1">
                  <a:txBody>
                    <a:bodyPr/>
                    <a:lstStyle/>
                    <a:p>
                      <a:endParaRPr kumimoji="1" lang="ja-JP" altLang="en-US"/>
                    </a:p>
                  </a:txBody>
                  <a:tcPr/>
                </a:tc>
                <a:tc vMerge="1">
                  <a:txBody>
                    <a:bodyPr/>
                    <a:lstStyle/>
                    <a:p>
                      <a:endParaRPr kumimoji="1" lang="ja-JP" altLang="en-US"/>
                    </a:p>
                  </a:txBody>
                  <a:tcPr/>
                </a:tc>
                <a:tc>
                  <a:txBody>
                    <a:bodyPr/>
                    <a:lstStyle/>
                    <a:p>
                      <a:pPr algn="l"/>
                      <a:r>
                        <a:rPr lang="ja-JP" altLang="en-US" sz="1050" b="1">
                          <a:latin typeface="+mn-ea"/>
                          <a:ea typeface="+mn-ea"/>
                        </a:rPr>
                        <a:t>金融機関</a:t>
                      </a:r>
                      <a:r>
                        <a:rPr lang="ja-JP" altLang="en-US" sz="1050">
                          <a:latin typeface="+mn-ea"/>
                          <a:ea typeface="+mn-ea"/>
                        </a:rPr>
                        <a:t>：契約開始日から</a:t>
                      </a:r>
                      <a:r>
                        <a:rPr lang="en-US" altLang="ja-JP" sz="1050">
                          <a:latin typeface="+mn-ea"/>
                          <a:ea typeface="+mn-ea"/>
                        </a:rPr>
                        <a:t>60</a:t>
                      </a:r>
                      <a:r>
                        <a:rPr lang="ja-JP" altLang="en-US" sz="1050">
                          <a:latin typeface="+mn-ea"/>
                          <a:ea typeface="+mn-ea"/>
                        </a:rPr>
                        <a:t>営業日</a:t>
                      </a:r>
                      <a:endParaRPr kumimoji="1" lang="ja-JP" altLang="en-US" sz="105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3198638"/>
                  </a:ext>
                </a:extLst>
              </a:tr>
              <a:tr h="225964">
                <a:tc vMerge="1">
                  <a:txBody>
                    <a:bodyPr/>
                    <a:lstStyle/>
                    <a:p>
                      <a:endParaRPr kumimoji="1" lang="ja-JP" altLang="en-US"/>
                    </a:p>
                  </a:txBody>
                  <a:tcPr/>
                </a:tc>
                <a:tc vMerge="1">
                  <a:txBody>
                    <a:bodyPr/>
                    <a:lstStyle/>
                    <a:p>
                      <a:endParaRPr kumimoji="1" lang="ja-JP" altLang="en-US"/>
                    </a:p>
                  </a:txBody>
                  <a:tcPr/>
                </a:tc>
                <a:tc>
                  <a:txBody>
                    <a:bodyPr/>
                    <a:lstStyle/>
                    <a:p>
                      <a:pPr algn="l"/>
                      <a:r>
                        <a:rPr kumimoji="1" lang="ja-JP" altLang="en-US" sz="1050" b="1">
                          <a:latin typeface="+mn-ea"/>
                          <a:ea typeface="+mn-ea"/>
                        </a:rPr>
                        <a:t>中小企業</a:t>
                      </a:r>
                      <a:r>
                        <a:rPr kumimoji="1" lang="ja-JP" altLang="en-US" sz="1050">
                          <a:latin typeface="+mn-ea"/>
                          <a:ea typeface="+mn-ea"/>
                        </a:rPr>
                        <a:t>：</a:t>
                      </a:r>
                      <a:r>
                        <a:rPr lang="ja-JP" altLang="en-US" sz="1050">
                          <a:latin typeface="+mn-ea"/>
                          <a:ea typeface="+mn-ea"/>
                        </a:rPr>
                        <a:t>契約開始日から</a:t>
                      </a:r>
                      <a:r>
                        <a:rPr kumimoji="1" lang="en-US" altLang="ja-JP" sz="1050">
                          <a:latin typeface="+mn-ea"/>
                          <a:ea typeface="+mn-ea"/>
                        </a:rPr>
                        <a:t>21</a:t>
                      </a:r>
                      <a:r>
                        <a:rPr kumimoji="1" lang="ja-JP" altLang="en-US" sz="1050">
                          <a:latin typeface="+mn-ea"/>
                          <a:ea typeface="+mn-ea"/>
                        </a:rPr>
                        <a:t>営業日以内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97355436"/>
                  </a:ext>
                </a:extLst>
              </a:tr>
              <a:tr h="225964">
                <a:tc rowSpan="3">
                  <a:txBody>
                    <a:bodyPr/>
                    <a:lstStyle/>
                    <a:p>
                      <a:pPr algn="ctr"/>
                      <a:r>
                        <a:rPr kumimoji="1" lang="ja-JP" altLang="en-US" sz="1000" b="1"/>
                        <a:t>義務的な</a:t>
                      </a:r>
                      <a:endParaRPr kumimoji="1" lang="en-US" altLang="ja-JP" sz="1000" b="1"/>
                    </a:p>
                    <a:p>
                      <a:pPr algn="ctr"/>
                      <a:r>
                        <a:rPr kumimoji="1" lang="en-US" altLang="ja-JP" sz="1000" b="1"/>
                        <a:t>5</a:t>
                      </a:r>
                      <a:r>
                        <a:rPr kumimoji="1" lang="ja-JP" altLang="en-US" sz="1000" b="1"/>
                        <a:t>年おきの目標</a:t>
                      </a:r>
                      <a:endParaRPr kumimoji="1" lang="en-US" altLang="ja-JP" sz="1000" b="1"/>
                    </a:p>
                    <a:p>
                      <a:pPr algn="ctr"/>
                      <a:r>
                        <a:rPr kumimoji="1" lang="ja-JP" altLang="en-US" sz="1000" b="1"/>
                        <a:t>見直し検証</a:t>
                      </a:r>
                      <a:endParaRPr kumimoji="1" lang="en-US" altLang="ja-JP" sz="1000" b="1"/>
                    </a:p>
                    <a:p>
                      <a:pPr algn="ctr"/>
                      <a:r>
                        <a:rPr kumimoji="1" lang="en-US" altLang="ja-JP" sz="1000" b="0"/>
                        <a:t>(Mandatory Five-Year Target Review Validation)</a:t>
                      </a:r>
                      <a:endParaRPr kumimoji="1" lang="ja-JP" altLang="en-US" sz="10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171450" indent="-171450">
                        <a:buFont typeface="Wingdings" panose="05000000000000000000" pitchFamily="2" charset="2"/>
                        <a:buChar char="ü"/>
                      </a:pPr>
                      <a:r>
                        <a:rPr lang="ja-JP" altLang="en-US" sz="1100" b="0"/>
                        <a:t>目標の野心度が引き続き最新の科学と整合していることと目標が下記の</a:t>
                      </a:r>
                      <a:r>
                        <a:rPr lang="en-US" altLang="zh-TW" sz="1100" b="0"/>
                        <a:t>SBTi</a:t>
                      </a:r>
                      <a:r>
                        <a:rPr lang="zh-TW" altLang="en-US" sz="1100" b="0"/>
                        <a:t>基準評価指標（</a:t>
                      </a:r>
                      <a:r>
                        <a:rPr lang="en-US" altLang="zh-TW" sz="1100" b="0"/>
                        <a:t>CAI</a:t>
                      </a:r>
                      <a:r>
                        <a:rPr lang="zh-TW" altLang="en-US" sz="1100" b="0"/>
                        <a:t>）</a:t>
                      </a:r>
                      <a:r>
                        <a:rPr lang="ja-JP" altLang="en-US" sz="1100" b="0"/>
                        <a:t>に適合していることを確認する</a:t>
                      </a:r>
                    </a:p>
                    <a:p>
                      <a:pPr marL="675422" lvl="1" indent="-171450">
                        <a:buFont typeface="Arial" panose="020B0604020202020204" pitchFamily="34" charset="0"/>
                        <a:buChar char="•"/>
                      </a:pPr>
                      <a:r>
                        <a:rPr lang="en-US" altLang="ja-JP" sz="1100" b="0"/>
                        <a:t>C26</a:t>
                      </a:r>
                      <a:r>
                        <a:rPr lang="ja-JP" altLang="en-US" sz="1100" b="0"/>
                        <a:t>（</a:t>
                      </a:r>
                      <a:r>
                        <a:rPr lang="en-US" altLang="zh-TW" sz="1100" b="0"/>
                        <a:t>SBTi</a:t>
                      </a:r>
                      <a:r>
                        <a:rPr lang="zh-TW" altLang="en-US" sz="1100" b="0"/>
                        <a:t>企業短期</a:t>
                      </a:r>
                      <a:r>
                        <a:rPr lang="ja-JP" altLang="en-US" sz="1100" b="0"/>
                        <a:t>要件）</a:t>
                      </a:r>
                    </a:p>
                    <a:p>
                      <a:pPr marL="675422" lvl="1" indent="-171450" algn="l" defTabSz="1007943" rtl="0" eaLnBrk="1" latinLnBrk="0" hangingPunct="1">
                        <a:buFont typeface="Arial" panose="020B0604020202020204" pitchFamily="34" charset="0"/>
                        <a:buChar char="•"/>
                      </a:pPr>
                      <a:r>
                        <a:rPr kumimoji="1" lang="en-US" altLang="ja-JP" sz="1100" b="0" kern="1200">
                          <a:solidFill>
                            <a:schemeClr val="dk1"/>
                          </a:solidFill>
                          <a:latin typeface="+mn-lt"/>
                          <a:ea typeface="+mn-ea"/>
                          <a:cs typeface="+mn-cs"/>
                        </a:rPr>
                        <a:t>C32</a:t>
                      </a:r>
                      <a:r>
                        <a:rPr kumimoji="1" lang="ja-JP" altLang="en-US" sz="1100" b="0" kern="1200">
                          <a:solidFill>
                            <a:schemeClr val="dk1"/>
                          </a:solidFill>
                          <a:latin typeface="+mn-lt"/>
                          <a:ea typeface="+mn-ea"/>
                          <a:cs typeface="+mn-cs"/>
                        </a:rPr>
                        <a:t>（</a:t>
                      </a:r>
                      <a:r>
                        <a:rPr kumimoji="1" lang="en-US" altLang="ja-JP" sz="1100" b="0" kern="1200">
                          <a:solidFill>
                            <a:schemeClr val="dk1"/>
                          </a:solidFill>
                          <a:latin typeface="+mn-lt"/>
                          <a:ea typeface="+mn-ea"/>
                          <a:cs typeface="+mn-cs"/>
                        </a:rPr>
                        <a:t>SBTi</a:t>
                      </a:r>
                      <a:r>
                        <a:rPr kumimoji="1" lang="ja-JP" altLang="en-US" sz="1100" b="0" kern="1200">
                          <a:solidFill>
                            <a:schemeClr val="dk1"/>
                          </a:solidFill>
                          <a:latin typeface="+mn-lt"/>
                          <a:ea typeface="+mn-ea"/>
                          <a:cs typeface="+mn-cs"/>
                        </a:rPr>
                        <a:t>企業ネットゼロ基準）</a:t>
                      </a:r>
                      <a:r>
                        <a:rPr kumimoji="1" lang="en-US" altLang="ja-JP" sz="1100" b="0" kern="1200">
                          <a:solidFill>
                            <a:schemeClr val="dk1"/>
                          </a:solidFill>
                          <a:latin typeface="+mn-lt"/>
                          <a:ea typeface="+mn-ea"/>
                          <a:cs typeface="+mn-cs"/>
                        </a:rPr>
                        <a:t>※SME</a:t>
                      </a:r>
                      <a:r>
                        <a:rPr kumimoji="1" lang="ja-JP" altLang="en-US" sz="1100" b="0" kern="1200">
                          <a:solidFill>
                            <a:schemeClr val="dk1"/>
                          </a:solidFill>
                          <a:latin typeface="+mn-lt"/>
                          <a:ea typeface="+mn-ea"/>
                          <a:cs typeface="+mn-cs"/>
                        </a:rPr>
                        <a:t>にも適用</a:t>
                      </a:r>
                    </a:p>
                    <a:p>
                      <a:pPr marL="675422" lvl="1" indent="-171450" algn="l" defTabSz="1007943" rtl="0" eaLnBrk="1" latinLnBrk="0" hangingPunct="1">
                        <a:buFont typeface="Arial" panose="020B0604020202020204" pitchFamily="34" charset="0"/>
                        <a:buChar char="•"/>
                      </a:pPr>
                      <a:r>
                        <a:rPr kumimoji="1" lang="en-US" altLang="ja-JP" sz="1100" b="0" kern="1200">
                          <a:solidFill>
                            <a:schemeClr val="dk1"/>
                          </a:solidFill>
                          <a:latin typeface="+mn-lt"/>
                          <a:ea typeface="+mn-ea"/>
                          <a:cs typeface="+mn-cs"/>
                        </a:rPr>
                        <a:t>FI-C21</a:t>
                      </a:r>
                      <a:r>
                        <a:rPr kumimoji="1" lang="ja-JP" altLang="en-US" sz="1100" b="0" kern="1200">
                          <a:solidFill>
                            <a:schemeClr val="dk1"/>
                          </a:solidFill>
                          <a:latin typeface="+mn-lt"/>
                          <a:ea typeface="+mn-ea"/>
                          <a:cs typeface="+mn-cs"/>
                        </a:rPr>
                        <a:t>（金融機関の短期要件）</a:t>
                      </a:r>
                      <a:endParaRPr kumimoji="1" lang="en-US" altLang="ja-JP" sz="1100" b="0" kern="1200">
                        <a:solidFill>
                          <a:schemeClr val="dk1"/>
                        </a:solidFill>
                        <a:latin typeface="+mn-lt"/>
                        <a:ea typeface="+mn-ea"/>
                        <a:cs typeface="+mn-cs"/>
                      </a:endParaRPr>
                    </a:p>
                    <a:p>
                      <a:pPr marL="675422" marR="0" lvl="1" indent="-171450" algn="l" defTabSz="10079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100" b="0" kern="1200">
                          <a:solidFill>
                            <a:schemeClr val="dk1"/>
                          </a:solidFill>
                          <a:latin typeface="+mn-lt"/>
                          <a:ea typeface="+mn-ea"/>
                          <a:cs typeface="+mn-cs"/>
                        </a:rPr>
                        <a:t>FINZ-C18</a:t>
                      </a:r>
                      <a:r>
                        <a:rPr kumimoji="1" lang="ja-JP" altLang="en-US" sz="1100" b="0" kern="1200">
                          <a:solidFill>
                            <a:schemeClr val="dk1"/>
                          </a:solidFill>
                          <a:latin typeface="+mn-lt"/>
                          <a:ea typeface="+mn-ea"/>
                          <a:cs typeface="+mn-cs"/>
                        </a:rPr>
                        <a:t>（金融機関ネットゼロ基準）</a:t>
                      </a:r>
                    </a:p>
                    <a:p>
                      <a:pPr marL="171450" indent="-171450">
                        <a:buFont typeface="Wingdings" panose="05000000000000000000" pitchFamily="2" charset="2"/>
                        <a:buChar char="ü"/>
                      </a:pPr>
                      <a:endParaRPr kumimoji="1" lang="ja-JP" altLang="en-US" sz="11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ja-JP" altLang="en-US" sz="1050" b="1">
                          <a:latin typeface="+mn-ea"/>
                          <a:ea typeface="+mn-ea"/>
                        </a:rPr>
                        <a:t>企業</a:t>
                      </a:r>
                      <a:r>
                        <a:rPr lang="ja-JP" altLang="en-US" sz="1050">
                          <a:latin typeface="+mn-ea"/>
                          <a:ea typeface="+mn-ea"/>
                        </a:rPr>
                        <a:t>：契約開始日から</a:t>
                      </a:r>
                      <a:r>
                        <a:rPr lang="en-US" altLang="ja-JP" sz="1050">
                          <a:latin typeface="+mn-ea"/>
                          <a:ea typeface="+mn-ea"/>
                        </a:rPr>
                        <a:t>40</a:t>
                      </a:r>
                      <a:r>
                        <a:rPr lang="ja-JP" altLang="en-US" sz="1050">
                          <a:latin typeface="+mn-ea"/>
                          <a:ea typeface="+mn-ea"/>
                        </a:rPr>
                        <a:t>営業日</a:t>
                      </a:r>
                      <a:endParaRPr kumimoji="1" lang="ja-JP" altLang="en-US" sz="105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57241652"/>
                  </a:ext>
                </a:extLst>
              </a:tr>
              <a:tr h="225964">
                <a:tc vMerge="1">
                  <a:txBody>
                    <a:bodyPr/>
                    <a:lstStyle/>
                    <a:p>
                      <a:endParaRPr kumimoji="1" lang="ja-JP" altLang="en-US"/>
                    </a:p>
                  </a:txBody>
                  <a:tcPr/>
                </a:tc>
                <a:tc vMerge="1">
                  <a:txBody>
                    <a:bodyPr/>
                    <a:lstStyle/>
                    <a:p>
                      <a:endParaRPr kumimoji="1" lang="ja-JP" altLang="en-US"/>
                    </a:p>
                  </a:txBody>
                  <a:tcPr/>
                </a:tc>
                <a:tc>
                  <a:txBody>
                    <a:bodyPr/>
                    <a:lstStyle/>
                    <a:p>
                      <a:pPr algn="l"/>
                      <a:r>
                        <a:rPr lang="ja-JP" altLang="en-US" sz="1050" b="1">
                          <a:latin typeface="+mn-ea"/>
                          <a:ea typeface="+mn-ea"/>
                        </a:rPr>
                        <a:t>金融機関</a:t>
                      </a:r>
                      <a:r>
                        <a:rPr lang="ja-JP" altLang="en-US" sz="1050">
                          <a:latin typeface="+mn-ea"/>
                          <a:ea typeface="+mn-ea"/>
                        </a:rPr>
                        <a:t>：</a:t>
                      </a:r>
                      <a:r>
                        <a:rPr lang="en-US" altLang="ja-JP" sz="1050" u="sng">
                          <a:latin typeface="+mn-ea"/>
                          <a:ea typeface="+mn-ea"/>
                        </a:rPr>
                        <a:t>TBD</a:t>
                      </a:r>
                      <a:endParaRPr kumimoji="1" lang="ja-JP" altLang="en-US" sz="1050" u="sng">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1588349"/>
                  </a:ext>
                </a:extLst>
              </a:tr>
              <a:tr h="684739">
                <a:tc vMerge="1">
                  <a:txBody>
                    <a:bodyPr/>
                    <a:lstStyle/>
                    <a:p>
                      <a:endParaRPr kumimoji="1" lang="ja-JP" altLang="en-US"/>
                    </a:p>
                  </a:txBody>
                  <a:tcPr/>
                </a:tc>
                <a:tc vMerge="1">
                  <a:txBody>
                    <a:bodyPr/>
                    <a:lstStyle/>
                    <a:p>
                      <a:endParaRPr kumimoji="1" lang="ja-JP" altLang="en-US"/>
                    </a:p>
                  </a:txBody>
                  <a:tcPr/>
                </a:tc>
                <a:tc>
                  <a:txBody>
                    <a:bodyPr/>
                    <a:lstStyle/>
                    <a:p>
                      <a:pPr algn="l"/>
                      <a:r>
                        <a:rPr kumimoji="1" lang="ja-JP" altLang="en-US" sz="1050" b="1">
                          <a:latin typeface="+mn-ea"/>
                          <a:ea typeface="+mn-ea"/>
                        </a:rPr>
                        <a:t>中小企業</a:t>
                      </a:r>
                      <a:r>
                        <a:rPr kumimoji="1" lang="ja-JP" altLang="en-US" sz="1050">
                          <a:latin typeface="+mn-ea"/>
                          <a:ea typeface="+mn-ea"/>
                        </a:rPr>
                        <a:t>：</a:t>
                      </a:r>
                      <a:r>
                        <a:rPr lang="ja-JP" altLang="en-US" sz="1050">
                          <a:latin typeface="+mn-ea"/>
                          <a:ea typeface="+mn-ea"/>
                        </a:rPr>
                        <a:t>契約開始日から</a:t>
                      </a:r>
                      <a:r>
                        <a:rPr kumimoji="1" lang="en-US" altLang="ja-JP" sz="1050">
                          <a:latin typeface="+mn-ea"/>
                          <a:ea typeface="+mn-ea"/>
                        </a:rPr>
                        <a:t>21</a:t>
                      </a:r>
                      <a:r>
                        <a:rPr kumimoji="1" lang="ja-JP" altLang="en-US" sz="1050">
                          <a:latin typeface="+mn-ea"/>
                          <a:ea typeface="+mn-ea"/>
                        </a:rPr>
                        <a:t>営業日以内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9817375"/>
                  </a:ext>
                </a:extLst>
              </a:tr>
              <a:tr h="225964">
                <a:tc rowSpan="3">
                  <a:txBody>
                    <a:bodyPr/>
                    <a:lstStyle/>
                    <a:p>
                      <a:pPr algn="ctr"/>
                      <a:r>
                        <a:rPr kumimoji="1" lang="ja-JP" altLang="en-US" sz="1000" b="1"/>
                        <a:t>影響を受けた</a:t>
                      </a:r>
                      <a:endParaRPr kumimoji="1" lang="en-US" altLang="ja-JP" sz="1000" b="1"/>
                    </a:p>
                    <a:p>
                      <a:pPr algn="ctr"/>
                      <a:r>
                        <a:rPr kumimoji="1" lang="ja-JP" altLang="en-US" sz="1000" b="1"/>
                        <a:t>再計算の検証</a:t>
                      </a:r>
                      <a:endParaRPr kumimoji="1" lang="en-US" altLang="ja-JP" sz="1000" b="1"/>
                    </a:p>
                    <a:p>
                      <a:pPr algn="ctr"/>
                      <a:r>
                        <a:rPr kumimoji="1" lang="en-US" altLang="ja-JP" sz="1000" b="0"/>
                        <a:t>(Triggered Recalculation Validation)</a:t>
                      </a:r>
                      <a:endParaRPr kumimoji="1" lang="ja-JP" altLang="en-US" sz="10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171450" indent="-171450">
                        <a:buFont typeface="Wingdings" panose="05000000000000000000" pitchFamily="2" charset="2"/>
                        <a:buChar char="ü"/>
                      </a:pPr>
                      <a:r>
                        <a:rPr lang="ja-JP" altLang="en-US" sz="1100" b="0"/>
                        <a:t>すでに検証された目標についても、以下の</a:t>
                      </a:r>
                      <a:r>
                        <a:rPr lang="en-US" altLang="zh-TW" sz="1100" b="0"/>
                        <a:t>SBTi</a:t>
                      </a:r>
                      <a:r>
                        <a:rPr lang="zh-TW" altLang="en-US" sz="1100" b="0"/>
                        <a:t>基準評価指標（</a:t>
                      </a:r>
                      <a:r>
                        <a:rPr lang="en-US" altLang="zh-TW" sz="1100" b="0"/>
                        <a:t>CAI</a:t>
                      </a:r>
                      <a:r>
                        <a:rPr lang="zh-TW" altLang="en-US" sz="1100" b="0"/>
                        <a:t>）</a:t>
                      </a:r>
                      <a:r>
                        <a:rPr lang="ja-JP" altLang="en-US" sz="1100" b="0"/>
                        <a:t>に適合するために更新が必要</a:t>
                      </a:r>
                    </a:p>
                    <a:p>
                      <a:pPr marL="675422" lvl="1" indent="-171450">
                        <a:buFont typeface="Arial" panose="020B0604020202020204" pitchFamily="34" charset="0"/>
                        <a:buChar char="•"/>
                      </a:pPr>
                      <a:r>
                        <a:rPr lang="en-US" altLang="ja-JP" sz="1100" b="0"/>
                        <a:t>C27</a:t>
                      </a:r>
                      <a:r>
                        <a:rPr lang="ja-JP" altLang="en-US" sz="1100" b="0"/>
                        <a:t>（</a:t>
                      </a:r>
                      <a:r>
                        <a:rPr lang="en-US" altLang="zh-TW" sz="1100" b="0"/>
                        <a:t>SBTi</a:t>
                      </a:r>
                      <a:r>
                        <a:rPr lang="zh-TW" altLang="en-US" sz="1100" b="0"/>
                        <a:t>企業短期</a:t>
                      </a:r>
                      <a:r>
                        <a:rPr lang="ja-JP" altLang="en-US" sz="1100" b="0"/>
                        <a:t>要件）</a:t>
                      </a:r>
                    </a:p>
                    <a:p>
                      <a:pPr marL="675422" lvl="1" indent="-171450">
                        <a:buFont typeface="Arial" panose="020B0604020202020204" pitchFamily="34" charset="0"/>
                        <a:buChar char="•"/>
                      </a:pPr>
                      <a:r>
                        <a:rPr lang="en-US" altLang="ja-JP" sz="1100" b="0"/>
                        <a:t>C33</a:t>
                      </a:r>
                      <a:r>
                        <a:rPr lang="ja-JP" altLang="en-US" sz="1100" b="0"/>
                        <a:t>（</a:t>
                      </a:r>
                      <a:r>
                        <a:rPr lang="en-US" altLang="ja-JP" sz="1100" b="0"/>
                        <a:t>SBTi</a:t>
                      </a:r>
                      <a:r>
                        <a:rPr lang="ja-JP" altLang="en-US" sz="1100" b="0"/>
                        <a:t>企業ネットゼロ基準、</a:t>
                      </a:r>
                      <a:r>
                        <a:rPr lang="en-US" altLang="ja-JP" sz="1100" b="0"/>
                        <a:t>SME</a:t>
                      </a:r>
                      <a:r>
                        <a:rPr lang="ja-JP" altLang="en-US" sz="1100" b="0"/>
                        <a:t>にも適用）</a:t>
                      </a:r>
                    </a:p>
                    <a:p>
                      <a:pPr marL="675422" lvl="1" indent="-171450">
                        <a:buFont typeface="Arial" panose="020B0604020202020204" pitchFamily="34" charset="0"/>
                        <a:buChar char="•"/>
                      </a:pPr>
                      <a:r>
                        <a:rPr lang="en-US" altLang="ja-JP" sz="1100" b="0"/>
                        <a:t>FI-R14</a:t>
                      </a:r>
                      <a:r>
                        <a:rPr lang="ja-JP" altLang="en-US" sz="1100" b="0"/>
                        <a:t>（</a:t>
                      </a:r>
                      <a:r>
                        <a:rPr lang="en-US" altLang="zh-TW" sz="1100" b="0"/>
                        <a:t>SBTi</a:t>
                      </a:r>
                      <a:r>
                        <a:rPr lang="zh-TW" altLang="en-US" sz="1100" b="0"/>
                        <a:t>金融機関短期</a:t>
                      </a:r>
                      <a:r>
                        <a:rPr lang="ja-JP" altLang="en-US" sz="1100" b="0"/>
                        <a:t>要件）</a:t>
                      </a:r>
                      <a:endParaRPr lang="en-US" altLang="ja-JP" sz="1100" b="0"/>
                    </a:p>
                    <a:p>
                      <a:pPr marL="675422" lvl="1" indent="-171450">
                        <a:buFont typeface="Arial" panose="020B0604020202020204" pitchFamily="34" charset="0"/>
                        <a:buChar char="•"/>
                      </a:pPr>
                      <a:r>
                        <a:rPr lang="en-US" altLang="ja-JP" sz="1100" b="0"/>
                        <a:t>FINZ-C16</a:t>
                      </a:r>
                      <a:r>
                        <a:rPr lang="ja-JP" altLang="en-US" sz="1100" b="0"/>
                        <a:t>（金融機関ネットゼロ基準）</a:t>
                      </a:r>
                      <a:endParaRPr lang="en-US" altLang="ja-JP" sz="1100" b="0"/>
                    </a:p>
                    <a:p>
                      <a:pPr marL="675422" lvl="1" indent="-171450">
                        <a:buFont typeface="Arial" panose="020B0604020202020204" pitchFamily="34" charset="0"/>
                        <a:buChar char="•"/>
                      </a:pPr>
                      <a:r>
                        <a:rPr lang="ja-JP" altLang="en-US" sz="1100" b="0"/>
                        <a:t>現行目標の野心度の向上</a:t>
                      </a:r>
                    </a:p>
                    <a:p>
                      <a:pPr marL="171450" indent="-171450">
                        <a:buFont typeface="Wingdings" panose="05000000000000000000" pitchFamily="2" charset="2"/>
                        <a:buChar char="ü"/>
                      </a:pPr>
                      <a:r>
                        <a:rPr lang="ja-JP" altLang="en-US" sz="1100" b="0"/>
                        <a:t>影響を受けた目標のみが再評価される（再計算によって他の目標の見直しが求められる場合は除く）</a:t>
                      </a:r>
                    </a:p>
                    <a:p>
                      <a:pPr marL="171450" indent="-171450">
                        <a:buFont typeface="Wingdings" panose="05000000000000000000" pitchFamily="2" charset="2"/>
                        <a:buChar char="ü"/>
                      </a:pPr>
                      <a:r>
                        <a:rPr lang="ja-JP" altLang="en-US" sz="1100" b="0"/>
                        <a:t>再計算が行われた企業でも、その目標が直近の検証時点での</a:t>
                      </a:r>
                      <a:r>
                        <a:rPr lang="en-US" altLang="ja-JP" sz="1100" b="0"/>
                        <a:t>SBTi</a:t>
                      </a:r>
                      <a:r>
                        <a:rPr lang="ja-JP" altLang="en-US" sz="1100" b="0"/>
                        <a:t>基準に適合している場合は、再提出による検証は不要となる</a:t>
                      </a:r>
                    </a:p>
                    <a:p>
                      <a:pPr marL="171450" indent="-171450">
                        <a:buFont typeface="Wingdings" panose="05000000000000000000" pitchFamily="2" charset="2"/>
                        <a:buChar char="ü"/>
                      </a:pPr>
                      <a:r>
                        <a:rPr lang="ja-JP" altLang="en-US" sz="1100" b="0"/>
                        <a:t>影響を受けていない目標は、新しいまたは更新された</a:t>
                      </a:r>
                      <a:r>
                        <a:rPr lang="en-US" altLang="ja-JP" sz="1100" b="0"/>
                        <a:t>SBTi</a:t>
                      </a:r>
                      <a:r>
                        <a:rPr lang="ja-JP" altLang="en-US" sz="1100" b="0"/>
                        <a:t>の基準やガイダンスに基づき必要とされる場合を除き、再提出の義務はない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ja-JP" altLang="en-US" sz="1050" b="1">
                          <a:latin typeface="+mn-ea"/>
                          <a:ea typeface="+mn-ea"/>
                        </a:rPr>
                        <a:t>企業</a:t>
                      </a:r>
                      <a:r>
                        <a:rPr lang="ja-JP" altLang="en-US" sz="1050">
                          <a:latin typeface="+mn-ea"/>
                          <a:ea typeface="+mn-ea"/>
                        </a:rPr>
                        <a:t>：契約開始日から</a:t>
                      </a:r>
                      <a:r>
                        <a:rPr lang="en-US" altLang="ja-JP" sz="1050">
                          <a:latin typeface="+mn-ea"/>
                          <a:ea typeface="+mn-ea"/>
                        </a:rPr>
                        <a:t>40</a:t>
                      </a:r>
                      <a:r>
                        <a:rPr lang="ja-JP" altLang="en-US" sz="1050">
                          <a:latin typeface="+mn-ea"/>
                          <a:ea typeface="+mn-ea"/>
                        </a:rPr>
                        <a:t>営業日</a:t>
                      </a:r>
                      <a:endParaRPr kumimoji="1" lang="ja-JP" altLang="en-US" sz="105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412996"/>
                  </a:ext>
                </a:extLst>
              </a:tr>
              <a:tr h="225964">
                <a:tc vMerge="1">
                  <a:txBody>
                    <a:bodyPr/>
                    <a:lstStyle/>
                    <a:p>
                      <a:endParaRPr kumimoji="1" lang="ja-JP" altLang="en-US"/>
                    </a:p>
                  </a:txBody>
                  <a:tcPr/>
                </a:tc>
                <a:tc vMerge="1">
                  <a:txBody>
                    <a:bodyPr/>
                    <a:lstStyle/>
                    <a:p>
                      <a:endParaRPr kumimoji="1" lang="ja-JP" altLang="en-US"/>
                    </a:p>
                  </a:txBody>
                  <a:tcPr/>
                </a:tc>
                <a:tc>
                  <a:txBody>
                    <a:bodyPr/>
                    <a:lstStyle/>
                    <a:p>
                      <a:pPr algn="l"/>
                      <a:r>
                        <a:rPr lang="ja-JP" altLang="en-US" sz="1050" b="1">
                          <a:latin typeface="+mn-ea"/>
                          <a:ea typeface="+mn-ea"/>
                        </a:rPr>
                        <a:t>金融機関</a:t>
                      </a:r>
                      <a:r>
                        <a:rPr lang="ja-JP" altLang="en-US" sz="1050">
                          <a:latin typeface="+mn-ea"/>
                          <a:ea typeface="+mn-ea"/>
                        </a:rPr>
                        <a:t>：契約開始日から</a:t>
                      </a:r>
                      <a:r>
                        <a:rPr lang="en-US" altLang="ja-JP" sz="1050">
                          <a:latin typeface="+mn-ea"/>
                          <a:ea typeface="+mn-ea"/>
                        </a:rPr>
                        <a:t>60</a:t>
                      </a:r>
                      <a:r>
                        <a:rPr lang="ja-JP" altLang="en-US" sz="1050">
                          <a:latin typeface="+mn-ea"/>
                          <a:ea typeface="+mn-ea"/>
                        </a:rPr>
                        <a:t>営業日</a:t>
                      </a:r>
                      <a:endParaRPr kumimoji="1" lang="ja-JP" altLang="en-US" sz="105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45212094"/>
                  </a:ext>
                </a:extLst>
              </a:tr>
              <a:tr h="1345917">
                <a:tc vMerge="1">
                  <a:txBody>
                    <a:bodyPr/>
                    <a:lstStyle/>
                    <a:p>
                      <a:endParaRPr kumimoji="1" lang="ja-JP" altLang="en-US"/>
                    </a:p>
                  </a:txBody>
                  <a:tcPr/>
                </a:tc>
                <a:tc vMerge="1">
                  <a:txBody>
                    <a:bodyPr/>
                    <a:lstStyle/>
                    <a:p>
                      <a:endParaRPr kumimoji="1" lang="ja-JP" altLang="en-US"/>
                    </a:p>
                  </a:txBody>
                  <a:tcPr/>
                </a:tc>
                <a:tc>
                  <a:txBody>
                    <a:bodyPr/>
                    <a:lstStyle/>
                    <a:p>
                      <a:pPr algn="l"/>
                      <a:r>
                        <a:rPr kumimoji="1" lang="ja-JP" altLang="en-US" sz="1050" b="1">
                          <a:latin typeface="+mn-ea"/>
                          <a:ea typeface="+mn-ea"/>
                        </a:rPr>
                        <a:t>中小企業</a:t>
                      </a:r>
                      <a:r>
                        <a:rPr kumimoji="1" lang="ja-JP" altLang="en-US" sz="1050">
                          <a:latin typeface="+mn-ea"/>
                          <a:ea typeface="+mn-ea"/>
                        </a:rPr>
                        <a:t>：契約開始日から</a:t>
                      </a:r>
                      <a:r>
                        <a:rPr kumimoji="1" lang="en-US" altLang="ja-JP" sz="1050">
                          <a:latin typeface="+mn-ea"/>
                          <a:ea typeface="+mn-ea"/>
                        </a:rPr>
                        <a:t>20~30</a:t>
                      </a:r>
                      <a:r>
                        <a:rPr kumimoji="1" lang="ja-JP" altLang="en-US" sz="1050">
                          <a:latin typeface="+mn-ea"/>
                          <a:ea typeface="+mn-ea"/>
                        </a:rPr>
                        <a:t>営業日以内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794368"/>
                  </a:ext>
                </a:extLst>
              </a:tr>
              <a:tr h="684739">
                <a:tc>
                  <a:txBody>
                    <a:bodyPr/>
                    <a:lstStyle/>
                    <a:p>
                      <a:pPr algn="ctr"/>
                      <a:r>
                        <a:rPr kumimoji="1" lang="ja-JP" altLang="en-US" sz="1000" b="1"/>
                        <a:t>不適合申し立て調査</a:t>
                      </a:r>
                      <a:endParaRPr kumimoji="1" lang="en-US" altLang="ja-JP" sz="1000" b="1"/>
                    </a:p>
                    <a:p>
                      <a:pPr algn="ctr"/>
                      <a:r>
                        <a:rPr kumimoji="1" lang="en-US" altLang="ja-JP" sz="1000" b="0"/>
                        <a:t>(Non-compliance allegations Investigation)</a:t>
                      </a:r>
                      <a:endParaRPr kumimoji="1" lang="ja-JP" altLang="en-US" sz="10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Wingdings" panose="05000000000000000000" pitchFamily="2" charset="2"/>
                        <a:buChar char="ü"/>
                      </a:pPr>
                      <a:r>
                        <a:rPr lang="en-US" altLang="ja-JP" sz="1100" b="0"/>
                        <a:t>SBTi Services </a:t>
                      </a:r>
                      <a:r>
                        <a:rPr lang="ja-JP" altLang="en-US" sz="1100" b="0"/>
                        <a:t>は、第三者からの申し立てやランダム監査の一環として、コンプライアンスレビューを実施する場合がある</a:t>
                      </a:r>
                      <a:endParaRPr lang="en-US" altLang="ja-JP" sz="1100" b="0"/>
                    </a:p>
                    <a:p>
                      <a:pPr marL="171450" indent="-171450">
                        <a:buFont typeface="Wingdings" panose="05000000000000000000" pitchFamily="2" charset="2"/>
                        <a:buChar char="ü"/>
                      </a:pPr>
                      <a:r>
                        <a:rPr lang="ja-JP" altLang="en-US" sz="1100" b="0"/>
                        <a:t>検証済みの目標が引き続き</a:t>
                      </a:r>
                      <a:r>
                        <a:rPr lang="en-US" altLang="ja-JP" sz="1100" b="0"/>
                        <a:t>SBTi</a:t>
                      </a:r>
                      <a:r>
                        <a:rPr lang="ja-JP" altLang="en-US" sz="1100" b="0"/>
                        <a:t>の基準に適合しているかどうかを確認するため、特定の側面について検証が行われる</a:t>
                      </a:r>
                      <a:endParaRPr kumimoji="1" lang="ja-JP" altLang="en-US" sz="1100" b="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en-US" altLang="ja-JP" sz="1100">
                          <a:latin typeface="+mn-ea"/>
                          <a:ea typeface="+mn-ea"/>
                        </a:rPr>
                        <a:t>N/A</a:t>
                      </a:r>
                      <a:endParaRPr kumimoji="1" lang="ja-JP" altLang="en-US" sz="110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7384258"/>
                  </a:ext>
                </a:extLst>
              </a:tr>
            </a:tbl>
          </a:graphicData>
        </a:graphic>
      </p:graphicFrame>
      <p:sp>
        <p:nvSpPr>
          <p:cNvPr id="10" name="テキスト ボックス 9">
            <a:extLst>
              <a:ext uri="{FF2B5EF4-FFF2-40B4-BE49-F238E27FC236}">
                <a16:creationId xmlns:a16="http://schemas.microsoft.com/office/drawing/2014/main" id="{638FD061-4464-24B0-2A79-1750CD4C309A}"/>
              </a:ext>
            </a:extLst>
          </p:cNvPr>
          <p:cNvSpPr txBox="1">
            <a:spLocks noChangeArrowheads="1"/>
          </p:cNvSpPr>
          <p:nvPr/>
        </p:nvSpPr>
        <p:spPr bwMode="auto">
          <a:xfrm>
            <a:off x="161924" y="7134218"/>
            <a:ext cx="95367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1000" dirty="0">
                <a:solidFill>
                  <a:srgbClr val="000000"/>
                </a:solidFill>
                <a:latin typeface="Meiryo UI" pitchFamily="50" charset="-128"/>
                <a:ea typeface="Meiryo UI" pitchFamily="50" charset="-128"/>
                <a:cs typeface="Meiryo UI" pitchFamily="50" charset="-128"/>
              </a:rPr>
              <a:t>※ </a:t>
            </a:r>
            <a:r>
              <a:rPr lang="ja-JP" altLang="en-US" sz="1000" dirty="0">
                <a:solidFill>
                  <a:srgbClr val="000000"/>
                </a:solidFill>
                <a:latin typeface="Meiryo UI" pitchFamily="50" charset="-128"/>
                <a:ea typeface="Meiryo UI" pitchFamily="50" charset="-128"/>
                <a:cs typeface="Meiryo UI" pitchFamily="50" charset="-128"/>
              </a:rPr>
              <a:t>検証期間は、契約開始日から起算される</a:t>
            </a:r>
            <a:endParaRPr lang="en-US" altLang="ja-JP" sz="1000" dirty="0">
              <a:solidFill>
                <a:srgbClr val="000000"/>
              </a:solidFill>
              <a:latin typeface="Meiryo UI" pitchFamily="50" charset="-128"/>
              <a:ea typeface="Meiryo UI" pitchFamily="50" charset="-128"/>
              <a:cs typeface="Meiryo UI" pitchFamily="50" charset="-128"/>
            </a:endParaRPr>
          </a:p>
          <a:p>
            <a:pPr defTabSz="844083" eaLnBrk="1" fontAlgn="auto" hangingPunct="1">
              <a:spcBef>
                <a:spcPts val="0"/>
              </a:spcBef>
              <a:spcAft>
                <a:spcPts val="0"/>
              </a:spcAft>
              <a:defRPr/>
            </a:pPr>
            <a:r>
              <a:rPr lang="en-US" altLang="ja-JP" sz="1000" dirty="0">
                <a:solidFill>
                  <a:srgbClr val="000000"/>
                </a:solidFill>
                <a:latin typeface="Meiryo UI" pitchFamily="50" charset="-128"/>
                <a:ea typeface="Meiryo UI" pitchFamily="50" charset="-128"/>
                <a:cs typeface="Meiryo UI" pitchFamily="50" charset="-128"/>
              </a:rPr>
              <a:t>[</a:t>
            </a:r>
            <a:r>
              <a:rPr lang="ja-JP" altLang="en-US" sz="1000" dirty="0">
                <a:solidFill>
                  <a:srgbClr val="000000"/>
                </a:solidFill>
                <a:latin typeface="Meiryo UI" pitchFamily="50" charset="-128"/>
                <a:ea typeface="Meiryo UI" pitchFamily="50" charset="-128"/>
                <a:cs typeface="Meiryo UI" pitchFamily="50" charset="-128"/>
              </a:rPr>
              <a:t>出所</a:t>
            </a:r>
            <a:r>
              <a:rPr lang="en-US" altLang="ja-JP" sz="1000" dirty="0">
                <a:solidFill>
                  <a:srgbClr val="000000"/>
                </a:solidFill>
                <a:latin typeface="Meiryo UI" pitchFamily="50" charset="-128"/>
                <a:ea typeface="Meiryo UI" pitchFamily="50" charset="-128"/>
                <a:cs typeface="Meiryo UI" pitchFamily="50" charset="-128"/>
              </a:rPr>
              <a:t>] Standard Operating Procedure for the Validation of SBTi Targets</a:t>
            </a:r>
            <a:r>
              <a:rPr lang="ja-JP" altLang="en-US" sz="1000" dirty="0">
                <a:solidFill>
                  <a:srgbClr val="000000"/>
                </a:solidFill>
                <a:latin typeface="Meiryo UI" pitchFamily="50" charset="-128"/>
                <a:ea typeface="Meiryo UI" pitchFamily="50" charset="-128"/>
                <a:cs typeface="Meiryo UI" pitchFamily="50" charset="-128"/>
              </a:rPr>
              <a:t>（</a:t>
            </a:r>
            <a:r>
              <a:rPr lang="en-US" altLang="ja-JP" sz="1000" dirty="0">
                <a:solidFill>
                  <a:srgbClr val="000000"/>
                </a:solidFill>
                <a:latin typeface="Meiryo UI" pitchFamily="50" charset="-128"/>
                <a:ea typeface="Meiryo UI" pitchFamily="50" charset="-128"/>
                <a:cs typeface="Meiryo UI" pitchFamily="50" charset="-128"/>
              </a:rPr>
              <a:t>https://docs.sbtiservices.com/resources/SOPTargetValidation.pdf</a:t>
            </a:r>
            <a:r>
              <a:rPr lang="ja-JP" altLang="en-US" sz="100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42941575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C7005A-85E0-9F7D-B3D2-BAEFDC7079AE}"/>
              </a:ext>
            </a:extLst>
          </p:cNvPr>
          <p:cNvSpPr>
            <a:spLocks noGrp="1"/>
          </p:cNvSpPr>
          <p:nvPr>
            <p:ph type="title"/>
          </p:nvPr>
        </p:nvSpPr>
        <p:spPr/>
        <p:txBody>
          <a:bodyPr/>
          <a:lstStyle/>
          <a:p>
            <a:r>
              <a:rPr lang="ja-JP" altLang="en-US"/>
              <a:t>④ </a:t>
            </a:r>
            <a:r>
              <a:rPr lang="en-US" altLang="ja-JP"/>
              <a:t>Submit</a:t>
            </a:r>
            <a:r>
              <a:rPr lang="ja-JP" altLang="en-US"/>
              <a:t>：</a:t>
            </a:r>
            <a:r>
              <a:rPr lang="en-US" altLang="ja-JP"/>
              <a:t>【</a:t>
            </a:r>
            <a:r>
              <a:rPr lang="ja-JP" altLang="en-US"/>
              <a:t>参考</a:t>
            </a:r>
            <a:r>
              <a:rPr lang="en-US" altLang="ja-JP"/>
              <a:t>】</a:t>
            </a:r>
            <a:r>
              <a:rPr lang="ja-JP" altLang="en-US"/>
              <a:t>目標検証チームの構成</a:t>
            </a:r>
            <a:endParaRPr kumimoji="1" lang="ja-JP" altLang="en-US"/>
          </a:p>
        </p:txBody>
      </p:sp>
      <p:sp>
        <p:nvSpPr>
          <p:cNvPr id="3" name="コンテンツ プレースホルダー 2">
            <a:extLst>
              <a:ext uri="{FF2B5EF4-FFF2-40B4-BE49-F238E27FC236}">
                <a16:creationId xmlns:a16="http://schemas.microsoft.com/office/drawing/2014/main" id="{E914B128-BACE-C4A7-C7F7-3C533F7C2F90}"/>
              </a:ext>
            </a:extLst>
          </p:cNvPr>
          <p:cNvSpPr>
            <a:spLocks noGrp="1"/>
          </p:cNvSpPr>
          <p:nvPr>
            <p:ph sz="quarter" idx="12"/>
          </p:nvPr>
        </p:nvSpPr>
        <p:spPr/>
        <p:txBody>
          <a:bodyPr/>
          <a:lstStyle/>
          <a:p>
            <a:r>
              <a:rPr kumimoji="1" lang="ja-JP" altLang="en-US"/>
              <a:t>目標検証チームの体制と役割は以下の通りである。</a:t>
            </a:r>
          </a:p>
        </p:txBody>
      </p:sp>
      <p:graphicFrame>
        <p:nvGraphicFramePr>
          <p:cNvPr id="4" name="コンテンツ プレースホルダー 3">
            <a:extLst>
              <a:ext uri="{FF2B5EF4-FFF2-40B4-BE49-F238E27FC236}">
                <a16:creationId xmlns:a16="http://schemas.microsoft.com/office/drawing/2014/main" id="{C77E5AC4-199D-7B8F-6448-FAD7F9C71B84}"/>
              </a:ext>
            </a:extLst>
          </p:cNvPr>
          <p:cNvGraphicFramePr>
            <a:graphicFrameLocks/>
          </p:cNvGraphicFramePr>
          <p:nvPr>
            <p:extLst>
              <p:ext uri="{D42A27DB-BD31-4B8C-83A1-F6EECF244321}">
                <p14:modId xmlns:p14="http://schemas.microsoft.com/office/powerpoint/2010/main" val="2710966114"/>
              </p:ext>
            </p:extLst>
          </p:nvPr>
        </p:nvGraphicFramePr>
        <p:xfrm>
          <a:off x="735012" y="2627307"/>
          <a:ext cx="9221787" cy="4158645"/>
        </p:xfrm>
        <a:graphic>
          <a:graphicData uri="http://schemas.openxmlformats.org/drawingml/2006/table">
            <a:tbl>
              <a:tblPr firstRow="1" bandRow="1"/>
              <a:tblGrid>
                <a:gridCol w="2833688">
                  <a:extLst>
                    <a:ext uri="{9D8B030D-6E8A-4147-A177-3AD203B41FA5}">
                      <a16:colId xmlns:a16="http://schemas.microsoft.com/office/drawing/2014/main" val="2041532155"/>
                    </a:ext>
                  </a:extLst>
                </a:gridCol>
                <a:gridCol w="6388099">
                  <a:extLst>
                    <a:ext uri="{9D8B030D-6E8A-4147-A177-3AD203B41FA5}">
                      <a16:colId xmlns:a16="http://schemas.microsoft.com/office/drawing/2014/main" val="2133406912"/>
                    </a:ext>
                  </a:extLst>
                </a:gridCol>
              </a:tblGrid>
              <a:tr h="950997">
                <a:tc>
                  <a:txBody>
                    <a:bodyPr/>
                    <a:lstStyle/>
                    <a:p>
                      <a:pPr marL="0" marR="0" lvl="0" indent="0" algn="ctr" defTabSz="1007943" rtl="0" eaLnBrk="1" fontAlgn="ctr" latinLnBrk="0" hangingPunct="1">
                        <a:lnSpc>
                          <a:spcPct val="100000"/>
                        </a:lnSpc>
                        <a:spcBef>
                          <a:spcPts val="0"/>
                        </a:spcBef>
                        <a:spcAft>
                          <a:spcPts val="0"/>
                        </a:spcAft>
                        <a:buClrTx/>
                        <a:buSzTx/>
                        <a:buFontTx/>
                        <a:buNone/>
                        <a:tabLst/>
                        <a:defRPr/>
                      </a:pPr>
                      <a:r>
                        <a:rPr lang="ja-JP" altLang="en-US" sz="1800" b="1">
                          <a:latin typeface="Meiryo UI" panose="020B0604030504040204" pitchFamily="50" charset="-128"/>
                          <a:ea typeface="Meiryo UI" panose="020B0604030504040204" pitchFamily="50" charset="-128"/>
                        </a:rPr>
                        <a:t>主任レビュアー</a:t>
                      </a:r>
                      <a:endParaRPr lang="en-US" altLang="ja-JP" sz="1800" b="1">
                        <a:latin typeface="Meiryo UI" panose="020B0604030504040204" pitchFamily="50" charset="-128"/>
                        <a:ea typeface="Meiryo UI" panose="020B0604030504040204" pitchFamily="50" charset="-128"/>
                      </a:endParaRPr>
                    </a:p>
                    <a:p>
                      <a:pPr marL="0" marR="0" lvl="0" indent="0" algn="ctr" defTabSz="1007943" rtl="0" eaLnBrk="1" fontAlgn="ctr" latinLnBrk="0" hangingPunct="1">
                        <a:lnSpc>
                          <a:spcPct val="100000"/>
                        </a:lnSpc>
                        <a:spcBef>
                          <a:spcPts val="0"/>
                        </a:spcBef>
                        <a:spcAft>
                          <a:spcPts val="0"/>
                        </a:spcAft>
                        <a:buClrTx/>
                        <a:buSzTx/>
                        <a:buFontTx/>
                        <a:buNone/>
                        <a:tabLst/>
                        <a:defRPr/>
                      </a:pPr>
                      <a:r>
                        <a:rPr lang="ja-JP" altLang="en-US" sz="1400" b="0">
                          <a:latin typeface="Meiryo UI" panose="020B0604030504040204" pitchFamily="50" charset="-128"/>
                          <a:ea typeface="Meiryo UI" panose="020B0604030504040204" pitchFamily="50" charset="-128"/>
                        </a:rPr>
                        <a:t>（</a:t>
                      </a:r>
                      <a:r>
                        <a:rPr lang="en-US" altLang="ja-JP" sz="1400" b="0">
                          <a:latin typeface="Meiryo UI" panose="020B0604030504040204" pitchFamily="50" charset="-128"/>
                          <a:ea typeface="Meiryo UI" panose="020B0604030504040204" pitchFamily="50" charset="-128"/>
                        </a:rPr>
                        <a:t>Lead</a:t>
                      </a:r>
                      <a:r>
                        <a:rPr lang="ja-JP" altLang="en-US" sz="1400" b="0">
                          <a:latin typeface="Meiryo UI" panose="020B0604030504040204" pitchFamily="50" charset="-128"/>
                          <a:ea typeface="Meiryo UI" panose="020B0604030504040204" pitchFamily="50" charset="-128"/>
                        </a:rPr>
                        <a:t> </a:t>
                      </a:r>
                      <a:r>
                        <a:rPr lang="en-US" altLang="ja-JP" sz="1400" b="0">
                          <a:latin typeface="Meiryo UI" panose="020B0604030504040204" pitchFamily="50" charset="-128"/>
                          <a:ea typeface="Meiryo UI" panose="020B0604030504040204" pitchFamily="50" charset="-128"/>
                        </a:rPr>
                        <a:t>Reviewers</a:t>
                      </a:r>
                      <a:r>
                        <a:rPr lang="ja-JP" altLang="en-US" sz="1400" b="0">
                          <a:latin typeface="Meiryo UI" panose="020B0604030504040204" pitchFamily="50" charset="-128"/>
                          <a:ea typeface="Meiryo UI" panose="020B0604030504040204" pitchFamily="50" charset="-128"/>
                        </a:rPr>
                        <a:t>）</a:t>
                      </a:r>
                      <a:endParaRPr lang="en-US" altLang="ja-JP" sz="1400" b="0">
                        <a:latin typeface="Meiryo UI" panose="020B0604030504040204" pitchFamily="50" charset="-128"/>
                        <a:ea typeface="Meiryo UI" panose="020B0604030504040204" pitchFamily="50" charset="-128"/>
                      </a:endParaRPr>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marL="285750" lvl="0" indent="-285750">
                        <a:buSzPct val="91000"/>
                        <a:buFont typeface="Wingdings" panose="05000000000000000000" pitchFamily="2" charset="2"/>
                        <a:buChar char="ü"/>
                      </a:pPr>
                      <a:r>
                        <a:rPr lang="ja-JP" altLang="en-US" sz="1600"/>
                        <a:t>提出されたデータや文書を詳細に確認し、検証レポートを作成する</a:t>
                      </a:r>
                      <a:endParaRPr lang="en-US" altLang="ja-JP" sz="1600"/>
                    </a:p>
                    <a:p>
                      <a:pPr marL="285750" lvl="0" indent="-285750">
                        <a:buSzPct val="91000"/>
                        <a:buFont typeface="Wingdings" panose="05000000000000000000" pitchFamily="2" charset="2"/>
                        <a:buChar char="ü"/>
                      </a:pPr>
                      <a:r>
                        <a:rPr lang="en-US" altLang="ja-JP" sz="1600"/>
                        <a:t>SBTi</a:t>
                      </a:r>
                      <a:r>
                        <a:rPr lang="ja-JP" altLang="en-US" sz="1600"/>
                        <a:t>の基準とガイダンスへの適合を確保する責任がある</a:t>
                      </a:r>
                      <a:endParaRPr lang="en-US" altLang="ja-JP" sz="1600" b="0"/>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78240274"/>
                  </a:ext>
                </a:extLst>
              </a:tr>
              <a:tr h="950997">
                <a:tc>
                  <a:txBody>
                    <a:bodyPr/>
                    <a:lstStyle/>
                    <a:p>
                      <a:pPr marL="0" marR="0" lvl="0" indent="0" algn="ctr" defTabSz="1007943" rtl="0" eaLnBrk="1" fontAlgn="ctr" latinLnBrk="0" hangingPunct="1">
                        <a:lnSpc>
                          <a:spcPct val="100000"/>
                        </a:lnSpc>
                        <a:spcBef>
                          <a:spcPts val="0"/>
                        </a:spcBef>
                        <a:spcAft>
                          <a:spcPts val="0"/>
                        </a:spcAft>
                        <a:buClrTx/>
                        <a:buSzTx/>
                        <a:buFontTx/>
                        <a:buNone/>
                        <a:tabLst/>
                        <a:defRPr/>
                      </a:pPr>
                      <a:r>
                        <a:rPr lang="ja-JP" altLang="en-US" sz="1800" b="1">
                          <a:latin typeface="Meiryo UI" panose="020B0604030504040204" pitchFamily="50" charset="-128"/>
                          <a:ea typeface="Meiryo UI" panose="020B0604030504040204" pitchFamily="50" charset="-128"/>
                        </a:rPr>
                        <a:t>ピアレビュアー</a:t>
                      </a:r>
                      <a:endParaRPr lang="en-US" altLang="ja-JP" sz="1800" b="1">
                        <a:latin typeface="Meiryo UI" panose="020B0604030504040204" pitchFamily="50" charset="-128"/>
                        <a:ea typeface="Meiryo UI" panose="020B0604030504040204" pitchFamily="50" charset="-128"/>
                      </a:endParaRPr>
                    </a:p>
                    <a:p>
                      <a:pPr marL="0" marR="0" lvl="0" indent="0" algn="ctr" defTabSz="1007943" rtl="0" eaLnBrk="1" fontAlgn="ctr" latinLnBrk="0" hangingPunct="1">
                        <a:lnSpc>
                          <a:spcPct val="100000"/>
                        </a:lnSpc>
                        <a:spcBef>
                          <a:spcPts val="0"/>
                        </a:spcBef>
                        <a:spcAft>
                          <a:spcPts val="0"/>
                        </a:spcAft>
                        <a:buClrTx/>
                        <a:buSzTx/>
                        <a:buFontTx/>
                        <a:buNone/>
                        <a:tabLst/>
                        <a:defRPr/>
                      </a:pPr>
                      <a:r>
                        <a:rPr lang="ja-JP" altLang="en-US" sz="1400" b="0">
                          <a:latin typeface="Meiryo UI" panose="020B0604030504040204" pitchFamily="50" charset="-128"/>
                          <a:ea typeface="Meiryo UI" panose="020B0604030504040204" pitchFamily="50" charset="-128"/>
                        </a:rPr>
                        <a:t>（</a:t>
                      </a:r>
                      <a:r>
                        <a:rPr lang="en-US" altLang="ja-JP" sz="1400" b="0">
                          <a:latin typeface="Meiryo UI" panose="020B0604030504040204" pitchFamily="50" charset="-128"/>
                          <a:ea typeface="Meiryo UI" panose="020B0604030504040204" pitchFamily="50" charset="-128"/>
                        </a:rPr>
                        <a:t>Peer</a:t>
                      </a:r>
                      <a:r>
                        <a:rPr lang="ja-JP" altLang="en-US" sz="1400" b="0">
                          <a:latin typeface="Meiryo UI" panose="020B0604030504040204" pitchFamily="50" charset="-128"/>
                          <a:ea typeface="Meiryo UI" panose="020B0604030504040204" pitchFamily="50" charset="-128"/>
                        </a:rPr>
                        <a:t> </a:t>
                      </a:r>
                      <a:r>
                        <a:rPr lang="en-US" altLang="ja-JP" sz="1400" b="0">
                          <a:latin typeface="Meiryo UI" panose="020B0604030504040204" pitchFamily="50" charset="-128"/>
                          <a:ea typeface="Meiryo UI" panose="020B0604030504040204" pitchFamily="50" charset="-128"/>
                        </a:rPr>
                        <a:t>Reviewers</a:t>
                      </a:r>
                      <a:r>
                        <a:rPr lang="ja-JP" altLang="en-US" sz="1400" b="0">
                          <a:latin typeface="Meiryo UI" panose="020B0604030504040204" pitchFamily="50" charset="-128"/>
                          <a:ea typeface="Meiryo UI" panose="020B0604030504040204" pitchFamily="50" charset="-128"/>
                        </a:rPr>
                        <a:t>）</a:t>
                      </a:r>
                      <a:endParaRPr lang="en-US" altLang="ja-JP" sz="1400" b="0">
                        <a:latin typeface="Meiryo UI" panose="020B0604030504040204" pitchFamily="50" charset="-128"/>
                        <a:ea typeface="Meiryo UI" panose="020B0604030504040204" pitchFamily="50" charset="-128"/>
                      </a:endParaRPr>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marL="285750" lvl="0" indent="-285750">
                        <a:buSzPct val="91000"/>
                        <a:buFont typeface="Wingdings" panose="05000000000000000000" pitchFamily="2" charset="2"/>
                        <a:buChar char="ü"/>
                      </a:pPr>
                      <a:r>
                        <a:rPr lang="ja-JP" altLang="en-US" sz="1600"/>
                        <a:t>独立した立場でセカンドレビューを行い、データと文書が基準に適合しているか確認する</a:t>
                      </a:r>
                      <a:endParaRPr lang="en-US" altLang="ja-JP" sz="1600"/>
                    </a:p>
                    <a:p>
                      <a:pPr marL="285750" lvl="0" indent="-285750">
                        <a:buSzPct val="91000"/>
                        <a:buFont typeface="Wingdings" panose="05000000000000000000" pitchFamily="2" charset="2"/>
                        <a:buChar char="ü"/>
                      </a:pPr>
                      <a:r>
                        <a:rPr lang="ja-JP" altLang="en-US" sz="1600"/>
                        <a:t>レビュアーの評価をサポートする役割もある</a:t>
                      </a:r>
                      <a:endParaRPr lang="en-US" altLang="ja-JP" sz="1600" b="0"/>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34427972"/>
                  </a:ext>
                </a:extLst>
              </a:tr>
              <a:tr h="950997">
                <a:tc>
                  <a:txBody>
                    <a:bodyPr/>
                    <a:lstStyle/>
                    <a:p>
                      <a:pPr marL="0" marR="0" lvl="0" indent="0" algn="ctr" defTabSz="1007943" rtl="0" eaLnBrk="1" fontAlgn="ctr" latinLnBrk="0" hangingPunct="1">
                        <a:lnSpc>
                          <a:spcPct val="100000"/>
                        </a:lnSpc>
                        <a:spcBef>
                          <a:spcPts val="0"/>
                        </a:spcBef>
                        <a:spcAft>
                          <a:spcPts val="0"/>
                        </a:spcAft>
                        <a:buClrTx/>
                        <a:buSzTx/>
                        <a:buFontTx/>
                        <a:buNone/>
                        <a:tabLst/>
                        <a:defRPr/>
                      </a:pPr>
                      <a:r>
                        <a:rPr lang="ja-JP" altLang="en-US" sz="1800" b="1">
                          <a:latin typeface="Meiryo UI" panose="020B0604030504040204" pitchFamily="50" charset="-128"/>
                          <a:ea typeface="Meiryo UI" panose="020B0604030504040204" pitchFamily="50" charset="-128"/>
                        </a:rPr>
                        <a:t>検証者</a:t>
                      </a:r>
                      <a:endParaRPr lang="en-US" altLang="ja-JP" sz="1800" b="1">
                        <a:latin typeface="Meiryo UI" panose="020B0604030504040204" pitchFamily="50" charset="-128"/>
                        <a:ea typeface="Meiryo UI" panose="020B0604030504040204" pitchFamily="50" charset="-128"/>
                      </a:endParaRPr>
                    </a:p>
                    <a:p>
                      <a:pPr marL="0" marR="0" lvl="0" indent="0" algn="ctr" defTabSz="1007943" rtl="0" eaLnBrk="1" fontAlgn="ctr" latinLnBrk="0" hangingPunct="1">
                        <a:lnSpc>
                          <a:spcPct val="100000"/>
                        </a:lnSpc>
                        <a:spcBef>
                          <a:spcPts val="0"/>
                        </a:spcBef>
                        <a:spcAft>
                          <a:spcPts val="0"/>
                        </a:spcAft>
                        <a:buClrTx/>
                        <a:buSzTx/>
                        <a:buFontTx/>
                        <a:buNone/>
                        <a:tabLst/>
                        <a:defRPr/>
                      </a:pPr>
                      <a:r>
                        <a:rPr lang="ja-JP" altLang="en-US" sz="1400" b="0">
                          <a:latin typeface="Meiryo UI" panose="020B0604030504040204" pitchFamily="50" charset="-128"/>
                          <a:ea typeface="Meiryo UI" panose="020B0604030504040204" pitchFamily="50" charset="-128"/>
                        </a:rPr>
                        <a:t>（</a:t>
                      </a:r>
                      <a:r>
                        <a:rPr lang="en-US" altLang="ja-JP" sz="1400" b="0">
                          <a:latin typeface="Meiryo UI" panose="020B0604030504040204" pitchFamily="50" charset="-128"/>
                          <a:ea typeface="Meiryo UI" panose="020B0604030504040204" pitchFamily="50" charset="-128"/>
                        </a:rPr>
                        <a:t>Validator</a:t>
                      </a:r>
                      <a:r>
                        <a:rPr lang="ja-JP" altLang="en-US" sz="1400" b="0">
                          <a:latin typeface="Meiryo UI" panose="020B0604030504040204" pitchFamily="50" charset="-128"/>
                          <a:ea typeface="Meiryo UI" panose="020B0604030504040204" pitchFamily="50" charset="-128"/>
                        </a:rPr>
                        <a:t>）</a:t>
                      </a:r>
                      <a:endParaRPr lang="en-US" altLang="ja-JP" sz="1400" b="0">
                        <a:latin typeface="Meiryo UI" panose="020B0604030504040204" pitchFamily="50" charset="-128"/>
                        <a:ea typeface="Meiryo UI" panose="020B0604030504040204" pitchFamily="50" charset="-128"/>
                      </a:endParaRPr>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marL="285750" lvl="0" indent="-285750">
                        <a:buSzPct val="91000"/>
                        <a:buFont typeface="Wingdings" panose="05000000000000000000" pitchFamily="2" charset="2"/>
                        <a:buChar char="ü"/>
                      </a:pPr>
                      <a:r>
                        <a:rPr lang="ja-JP" altLang="en-US" sz="1600"/>
                        <a:t>検証プロセス全体を管理する</a:t>
                      </a:r>
                      <a:endParaRPr lang="en-US" altLang="ja-JP" sz="1600"/>
                    </a:p>
                    <a:p>
                      <a:pPr marL="285750" lvl="0" indent="-285750">
                        <a:buSzPct val="91000"/>
                        <a:buFont typeface="Wingdings" panose="05000000000000000000" pitchFamily="2" charset="2"/>
                        <a:buChar char="ü"/>
                      </a:pPr>
                      <a:r>
                        <a:rPr lang="en-US" altLang="ja-JP" sz="1600"/>
                        <a:t>SOP</a:t>
                      </a:r>
                      <a:r>
                        <a:rPr lang="ja-JP" altLang="en-US" sz="1600"/>
                        <a:t>や</a:t>
                      </a:r>
                      <a:r>
                        <a:rPr lang="en-US" altLang="ja-JP" sz="1600"/>
                        <a:t>SBTi</a:t>
                      </a:r>
                      <a:r>
                        <a:rPr lang="ja-JP" altLang="en-US" sz="1600"/>
                        <a:t>の要件に従っているかを確認し、企業の検証結果に最終的な承認を与える</a:t>
                      </a:r>
                      <a:endParaRPr lang="en-US" altLang="ja-JP" sz="1600"/>
                    </a:p>
                    <a:p>
                      <a:pPr marL="285750" lvl="0" indent="-285750">
                        <a:buSzPct val="91000"/>
                        <a:buFont typeface="Wingdings" panose="05000000000000000000" pitchFamily="2" charset="2"/>
                        <a:buChar char="ü"/>
                      </a:pPr>
                      <a:r>
                        <a:rPr lang="ja-JP" altLang="en-US" sz="1600"/>
                        <a:t>運営の一貫性と効率性を保つため、他の</a:t>
                      </a:r>
                      <a:r>
                        <a:rPr lang="en-US" altLang="ja-JP" sz="1600"/>
                        <a:t>SBTi</a:t>
                      </a:r>
                      <a:r>
                        <a:rPr lang="ja-JP" altLang="en-US" sz="1600"/>
                        <a:t>サービスチームとも連携する</a:t>
                      </a:r>
                      <a:endParaRPr lang="en-US" altLang="ja-JP" sz="1600"/>
                    </a:p>
                    <a:p>
                      <a:pPr marL="285750" lvl="0" indent="-285750">
                        <a:buSzPct val="91000"/>
                        <a:buFont typeface="Wingdings" panose="05000000000000000000" pitchFamily="2" charset="2"/>
                        <a:buChar char="ü"/>
                      </a:pPr>
                      <a:r>
                        <a:rPr lang="ja-JP" altLang="en-US" sz="1600"/>
                        <a:t>マネージャーや上級メンバーが務める</a:t>
                      </a:r>
                      <a:endParaRPr lang="en-US" altLang="ja-JP" sz="1600" b="0"/>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15729160"/>
                  </a:ext>
                </a:extLst>
              </a:tr>
              <a:tr h="950997">
                <a:tc>
                  <a:txBody>
                    <a:bodyPr/>
                    <a:lstStyle/>
                    <a:p>
                      <a:pPr marL="0" marR="0" lvl="0" indent="0" algn="ctr" defTabSz="1007943" rtl="0" eaLnBrk="1" fontAlgn="ctr" latinLnBrk="0" hangingPunct="1">
                        <a:lnSpc>
                          <a:spcPct val="100000"/>
                        </a:lnSpc>
                        <a:spcBef>
                          <a:spcPts val="0"/>
                        </a:spcBef>
                        <a:spcAft>
                          <a:spcPts val="0"/>
                        </a:spcAft>
                        <a:buClrTx/>
                        <a:buSzTx/>
                        <a:buFontTx/>
                        <a:buNone/>
                        <a:tabLst/>
                        <a:defRPr/>
                      </a:pPr>
                      <a:r>
                        <a:rPr lang="ja-JP" altLang="en-US" sz="1800" b="1">
                          <a:latin typeface="Meiryo UI" panose="020B0604030504040204" pitchFamily="50" charset="-128"/>
                          <a:ea typeface="Meiryo UI" panose="020B0604030504040204" pitchFamily="50" charset="-128"/>
                        </a:rPr>
                        <a:t>金融機関目標検証チーム</a:t>
                      </a:r>
                      <a:r>
                        <a:rPr lang="ja-JP" altLang="en-US" sz="1400" b="0">
                          <a:latin typeface="Meiryo UI" panose="020B0604030504040204" pitchFamily="50" charset="-128"/>
                          <a:ea typeface="Meiryo UI" panose="020B0604030504040204" pitchFamily="50" charset="-128"/>
                        </a:rPr>
                        <a:t>（</a:t>
                      </a:r>
                      <a:r>
                        <a:rPr lang="en-US" altLang="ja-JP" sz="1400" b="0">
                          <a:latin typeface="Meiryo UI" panose="020B0604030504040204" pitchFamily="50" charset="-128"/>
                          <a:ea typeface="Meiryo UI" panose="020B0604030504040204" pitchFamily="50" charset="-128"/>
                        </a:rPr>
                        <a:t>Financial Institutions Target Validation Team</a:t>
                      </a:r>
                      <a:r>
                        <a:rPr lang="ja-JP" altLang="en-US" sz="1400" b="0">
                          <a:latin typeface="Meiryo UI" panose="020B0604030504040204" pitchFamily="50" charset="-128"/>
                          <a:ea typeface="Meiryo UI" panose="020B0604030504040204" pitchFamily="50" charset="-128"/>
                        </a:rPr>
                        <a:t>）</a:t>
                      </a:r>
                      <a:endParaRPr lang="en-US" altLang="ja-JP" sz="1600" b="0">
                        <a:latin typeface="Meiryo UI" panose="020B0604030504040204" pitchFamily="50" charset="-128"/>
                        <a:ea typeface="Meiryo UI" panose="020B0604030504040204" pitchFamily="50" charset="-128"/>
                      </a:endParaRPr>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marL="285750" marR="0" lvl="0" indent="-285750" algn="l" defTabSz="1007943" rtl="0" eaLnBrk="1" fontAlgn="auto" latinLnBrk="0" hangingPunct="1">
                        <a:lnSpc>
                          <a:spcPct val="100000"/>
                        </a:lnSpc>
                        <a:spcBef>
                          <a:spcPts val="0"/>
                        </a:spcBef>
                        <a:spcAft>
                          <a:spcPts val="0"/>
                        </a:spcAft>
                        <a:buClrTx/>
                        <a:buSzPct val="91000"/>
                        <a:buFont typeface="Wingdings" panose="05000000000000000000" pitchFamily="2" charset="2"/>
                        <a:buChar char="ü"/>
                        <a:tabLst/>
                        <a:defRPr/>
                      </a:pPr>
                      <a:r>
                        <a:rPr lang="ja-JP" altLang="en-US" sz="1600"/>
                        <a:t>金融機関に関する検証の決定を承認する役割を持つ</a:t>
                      </a:r>
                      <a:endParaRPr lang="en-US" altLang="ja-JP" sz="1600" b="0"/>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99230007"/>
                  </a:ext>
                </a:extLst>
              </a:tr>
            </a:tbl>
          </a:graphicData>
        </a:graphic>
      </p:graphicFrame>
      <p:sp>
        <p:nvSpPr>
          <p:cNvPr id="6" name="テキスト ボックス 5">
            <a:extLst>
              <a:ext uri="{FF2B5EF4-FFF2-40B4-BE49-F238E27FC236}">
                <a16:creationId xmlns:a16="http://schemas.microsoft.com/office/drawing/2014/main" id="{1D0F9850-67DC-425C-6FA3-37DAFBFE1331}"/>
              </a:ext>
            </a:extLst>
          </p:cNvPr>
          <p:cNvSpPr txBox="1"/>
          <p:nvPr/>
        </p:nvSpPr>
        <p:spPr>
          <a:xfrm>
            <a:off x="735012" y="2257975"/>
            <a:ext cx="3900488" cy="369332"/>
          </a:xfrm>
          <a:prstGeom prst="rect">
            <a:avLst/>
          </a:prstGeom>
          <a:noFill/>
        </p:spPr>
        <p:txBody>
          <a:bodyPr wrap="square" rtlCol="0">
            <a:spAutoFit/>
          </a:bodyPr>
          <a:lstStyle/>
          <a:p>
            <a:r>
              <a:rPr kumimoji="1" lang="ja-JP" altLang="en-US"/>
              <a:t>▼目標検証チームの構成と役割</a:t>
            </a:r>
          </a:p>
        </p:txBody>
      </p:sp>
      <p:sp>
        <p:nvSpPr>
          <p:cNvPr id="7" name="テキスト ボックス 6">
            <a:extLst>
              <a:ext uri="{FF2B5EF4-FFF2-40B4-BE49-F238E27FC236}">
                <a16:creationId xmlns:a16="http://schemas.microsoft.com/office/drawing/2014/main" id="{AD2697E0-ADDD-3DB6-C363-4C8048705309}"/>
              </a:ext>
            </a:extLst>
          </p:cNvPr>
          <p:cNvSpPr txBox="1">
            <a:spLocks noChangeArrowheads="1"/>
          </p:cNvSpPr>
          <p:nvPr/>
        </p:nvSpPr>
        <p:spPr bwMode="auto">
          <a:xfrm>
            <a:off x="161925" y="7328844"/>
            <a:ext cx="95367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1000" dirty="0">
                <a:solidFill>
                  <a:srgbClr val="000000"/>
                </a:solidFill>
                <a:latin typeface="Meiryo UI" pitchFamily="50" charset="-128"/>
                <a:ea typeface="Meiryo UI" pitchFamily="50" charset="-128"/>
                <a:cs typeface="Meiryo UI" pitchFamily="50" charset="-128"/>
              </a:rPr>
              <a:t>[</a:t>
            </a:r>
            <a:r>
              <a:rPr lang="ja-JP" altLang="en-US" sz="1000" dirty="0">
                <a:solidFill>
                  <a:srgbClr val="000000"/>
                </a:solidFill>
                <a:latin typeface="Meiryo UI" pitchFamily="50" charset="-128"/>
                <a:ea typeface="Meiryo UI" pitchFamily="50" charset="-128"/>
                <a:cs typeface="Meiryo UI" pitchFamily="50" charset="-128"/>
              </a:rPr>
              <a:t>出所</a:t>
            </a:r>
            <a:r>
              <a:rPr lang="en-US" altLang="ja-JP" sz="1000" dirty="0">
                <a:solidFill>
                  <a:srgbClr val="000000"/>
                </a:solidFill>
                <a:latin typeface="Meiryo UI" pitchFamily="50" charset="-128"/>
                <a:ea typeface="Meiryo UI" pitchFamily="50" charset="-128"/>
                <a:cs typeface="Meiryo UI" pitchFamily="50" charset="-128"/>
              </a:rPr>
              <a:t>] Standard Operating Procedure for the Validation of SBTi Targets</a:t>
            </a:r>
            <a:r>
              <a:rPr lang="ja-JP" altLang="en-US" sz="1000" dirty="0">
                <a:solidFill>
                  <a:srgbClr val="000000"/>
                </a:solidFill>
                <a:latin typeface="Meiryo UI" pitchFamily="50" charset="-128"/>
                <a:ea typeface="Meiryo UI" pitchFamily="50" charset="-128"/>
                <a:cs typeface="Meiryo UI" pitchFamily="50" charset="-128"/>
              </a:rPr>
              <a:t>（</a:t>
            </a:r>
            <a:r>
              <a:rPr lang="en-US" altLang="ja-JP" sz="1000" dirty="0">
                <a:solidFill>
                  <a:srgbClr val="000000"/>
                </a:solidFill>
                <a:latin typeface="Meiryo UI" pitchFamily="50" charset="-128"/>
                <a:ea typeface="Meiryo UI" pitchFamily="50" charset="-128"/>
                <a:cs typeface="Meiryo UI" pitchFamily="50" charset="-128"/>
              </a:rPr>
              <a:t>https://docs.sbtiservices.com/resources/SOPTargetValidation.pdf</a:t>
            </a:r>
            <a:r>
              <a:rPr lang="ja-JP" altLang="en-US" sz="100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7857945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096CB-181A-7FE1-E3B1-02D32255527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7CCAE2D-3481-04CC-9EC3-9CBD6CCA598F}"/>
              </a:ext>
            </a:extLst>
          </p:cNvPr>
          <p:cNvSpPr>
            <a:spLocks noGrp="1"/>
          </p:cNvSpPr>
          <p:nvPr>
            <p:ph type="title"/>
          </p:nvPr>
        </p:nvSpPr>
        <p:spPr/>
        <p:txBody>
          <a:bodyPr/>
          <a:lstStyle/>
          <a:p>
            <a:r>
              <a:rPr lang="ja-JP" altLang="en-US"/>
              <a:t>④ </a:t>
            </a:r>
            <a:r>
              <a:rPr lang="en-US" altLang="ja-JP"/>
              <a:t>Submit</a:t>
            </a:r>
            <a:r>
              <a:rPr lang="ja-JP" altLang="en-US"/>
              <a:t>：</a:t>
            </a:r>
            <a:r>
              <a:rPr kumimoji="1" lang="en-US" altLang="ja-JP"/>
              <a:t>【</a:t>
            </a:r>
            <a:r>
              <a:rPr kumimoji="1" lang="ja-JP" altLang="en-US"/>
              <a:t>参考</a:t>
            </a:r>
            <a:r>
              <a:rPr kumimoji="1" lang="en-US" altLang="ja-JP"/>
              <a:t>】</a:t>
            </a:r>
            <a:r>
              <a:rPr lang="ja-JP" altLang="en-US"/>
              <a:t>目標検証の段階　　　</a:t>
            </a:r>
            <a:endParaRPr kumimoji="1" lang="ja-JP" altLang="en-US" sz="1600"/>
          </a:p>
        </p:txBody>
      </p:sp>
      <p:graphicFrame>
        <p:nvGraphicFramePr>
          <p:cNvPr id="4" name="コンテンツ プレースホルダー 3">
            <a:extLst>
              <a:ext uri="{FF2B5EF4-FFF2-40B4-BE49-F238E27FC236}">
                <a16:creationId xmlns:a16="http://schemas.microsoft.com/office/drawing/2014/main" id="{7B5EE08E-D98D-5F9A-4B1A-A685732238EA}"/>
              </a:ext>
            </a:extLst>
          </p:cNvPr>
          <p:cNvGraphicFramePr>
            <a:graphicFrameLocks noGrp="1"/>
          </p:cNvGraphicFramePr>
          <p:nvPr>
            <p:ph sz="quarter" idx="12"/>
            <p:extLst>
              <p:ext uri="{D42A27DB-BD31-4B8C-83A1-F6EECF244321}">
                <p14:modId xmlns:p14="http://schemas.microsoft.com/office/powerpoint/2010/main" val="2496228640"/>
              </p:ext>
            </p:extLst>
          </p:nvPr>
        </p:nvGraphicFramePr>
        <p:xfrm>
          <a:off x="161925" y="1821167"/>
          <a:ext cx="10367964" cy="5271346"/>
        </p:xfrm>
        <a:graphic>
          <a:graphicData uri="http://schemas.openxmlformats.org/drawingml/2006/table">
            <a:tbl>
              <a:tblPr firstRow="1" bandRow="1"/>
              <a:tblGrid>
                <a:gridCol w="1955950">
                  <a:extLst>
                    <a:ext uri="{9D8B030D-6E8A-4147-A177-3AD203B41FA5}">
                      <a16:colId xmlns:a16="http://schemas.microsoft.com/office/drawing/2014/main" val="1637739984"/>
                    </a:ext>
                  </a:extLst>
                </a:gridCol>
                <a:gridCol w="8412014">
                  <a:extLst>
                    <a:ext uri="{9D8B030D-6E8A-4147-A177-3AD203B41FA5}">
                      <a16:colId xmlns:a16="http://schemas.microsoft.com/office/drawing/2014/main" val="970732621"/>
                    </a:ext>
                  </a:extLst>
                </a:gridCol>
              </a:tblGrid>
              <a:tr h="215547">
                <a:tc gridSpan="2">
                  <a:txBody>
                    <a:bodyPr/>
                    <a:lstStyle/>
                    <a:p>
                      <a:pPr marL="0" marR="0" indent="0" algn="ctr" rtl="0" eaLnBrk="1" fontAlgn="ctr" latinLnBrk="0" hangingPunct="1">
                        <a:buFontTx/>
                        <a:buNone/>
                      </a:pPr>
                      <a:r>
                        <a:rPr lang="ja-JP" altLang="en-US" sz="1200" b="1" i="0" u="none" strike="noStrike">
                          <a:effectLst/>
                          <a:latin typeface="+mn-lt"/>
                          <a:ea typeface="+mn-ea"/>
                        </a:rPr>
                        <a:t>評価段階</a:t>
                      </a:r>
                    </a:p>
                  </a:txBody>
                  <a:tcPr marL="86487" marR="86487" marT="43180" marB="431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hMerge="1">
                  <a:txBody>
                    <a:bodyPr/>
                    <a:lstStyle/>
                    <a:p>
                      <a:pPr marL="0" lvl="0" indent="0" algn="l" rtl="0" eaLnBrk="1" fontAlgn="ctr" latinLnBrk="0" hangingPunct="1">
                        <a:lnSpc>
                          <a:spcPct val="100000"/>
                        </a:lnSpc>
                        <a:buClrTx/>
                        <a:buSzPct val="80000"/>
                        <a:buFont typeface="Arial" panose="020B0604020202020204" pitchFamily="34" charset="0"/>
                        <a:buNone/>
                      </a:pPr>
                      <a:endParaRPr kumimoji="1" lang="en-US" altLang="ja-JP" sz="1200" b="1" i="0" u="none" strike="noStrike" kern="1200">
                        <a:solidFill>
                          <a:srgbClr val="000000"/>
                        </a:solidFill>
                        <a:effectLst/>
                        <a:latin typeface="+mn-ea"/>
                        <a:ea typeface="+mn-ea"/>
                        <a:cs typeface="ADLaM Display" panose="020F0502020204030204" pitchFamily="2" charset="0"/>
                      </a:endParaRPr>
                    </a:p>
                  </a:txBody>
                  <a:tcPr marL="86487" marR="86487" marT="43180" marB="431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90380089"/>
                  </a:ext>
                </a:extLst>
              </a:tr>
              <a:tr h="325354">
                <a:tc>
                  <a:txBody>
                    <a:bodyPr/>
                    <a:lstStyle/>
                    <a:p>
                      <a:pPr marL="0" marR="0" indent="0" algn="ctr" rtl="0" eaLnBrk="1" fontAlgn="ctr" latinLnBrk="0" hangingPunct="1">
                        <a:buFontTx/>
                        <a:buNone/>
                      </a:pPr>
                      <a:r>
                        <a:rPr kumimoji="1" lang="ja-JP" altLang="en-US" sz="1200" b="1" i="0" u="none" strike="noStrike" kern="1200">
                          <a:solidFill>
                            <a:srgbClr val="000000"/>
                          </a:solidFill>
                          <a:effectLst/>
                          <a:latin typeface="+mn-lt"/>
                          <a:ea typeface="+mn-ea"/>
                        </a:rPr>
                        <a:t>契約締結</a:t>
                      </a:r>
                      <a:endParaRPr lang="ja-JP" altLang="en-US" sz="1200" b="1" i="0" u="none" strike="noStrike">
                        <a:effectLst/>
                        <a:latin typeface="+mn-lt"/>
                        <a:ea typeface="+mn-ea"/>
                      </a:endParaRPr>
                    </a:p>
                  </a:txBody>
                  <a:tcPr marL="86487" marR="86487" marT="43180" marB="431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indent="-171450" algn="l" rtl="0" eaLnBrk="1" fontAlgn="ctr" latinLnBrk="0" hangingPunct="1">
                        <a:lnSpc>
                          <a:spcPct val="100000"/>
                        </a:lnSpc>
                        <a:buClrTx/>
                        <a:buSzPct val="91000"/>
                        <a:buFont typeface="Wingdings" panose="05000000000000000000" pitchFamily="2" charset="2"/>
                        <a:buChar char="ü"/>
                      </a:pPr>
                      <a:r>
                        <a:rPr kumimoji="1" lang="ja-JP" altLang="en-US" sz="1050" b="0" i="0" u="none" strike="noStrike" kern="1200">
                          <a:solidFill>
                            <a:srgbClr val="000000"/>
                          </a:solidFill>
                          <a:effectLst/>
                          <a:latin typeface="+mn-ea"/>
                          <a:ea typeface="+mn-ea"/>
                          <a:cs typeface="ADLaM Display" panose="020F0502020204030204" pitchFamily="2" charset="0"/>
                        </a:rPr>
                        <a:t>目標申請プロセスの一環として、企業は</a:t>
                      </a:r>
                      <a:r>
                        <a:rPr kumimoji="1" lang="en-US" altLang="ja-JP" sz="1050" b="0" i="0" u="none" strike="noStrike" kern="1200">
                          <a:solidFill>
                            <a:srgbClr val="000000"/>
                          </a:solidFill>
                          <a:effectLst/>
                          <a:latin typeface="+mn-ea"/>
                          <a:ea typeface="+mn-ea"/>
                          <a:cs typeface="ADLaM Display" panose="020F0502020204030204" pitchFamily="2" charset="0"/>
                        </a:rPr>
                        <a:t>SBTi</a:t>
                      </a:r>
                      <a:r>
                        <a:rPr kumimoji="1" lang="ja-JP" altLang="en-US" sz="1050" b="0" i="0" u="none" strike="noStrike" kern="1200">
                          <a:solidFill>
                            <a:srgbClr val="000000"/>
                          </a:solidFill>
                          <a:effectLst/>
                          <a:latin typeface="+mn-ea"/>
                          <a:ea typeface="+mn-ea"/>
                          <a:cs typeface="ADLaM Display" panose="020F0502020204030204" pitchFamily="2" charset="0"/>
                        </a:rPr>
                        <a:t> </a:t>
                      </a:r>
                      <a:r>
                        <a:rPr kumimoji="1" lang="en-US" altLang="ja-JP" sz="1050" b="0" i="0" u="none" strike="noStrike" kern="1200">
                          <a:solidFill>
                            <a:srgbClr val="000000"/>
                          </a:solidFill>
                          <a:effectLst/>
                          <a:latin typeface="+mn-ea"/>
                          <a:ea typeface="+mn-ea"/>
                          <a:cs typeface="ADLaM Display" panose="020F0502020204030204" pitchFamily="2" charset="0"/>
                        </a:rPr>
                        <a:t>Services</a:t>
                      </a:r>
                      <a:r>
                        <a:rPr kumimoji="1" lang="ja-JP" altLang="en-US" sz="1050" b="0" i="0" u="none" strike="noStrike" kern="1200">
                          <a:solidFill>
                            <a:srgbClr val="000000"/>
                          </a:solidFill>
                          <a:effectLst/>
                          <a:latin typeface="+mn-ea"/>
                          <a:ea typeface="+mn-ea"/>
                          <a:cs typeface="ADLaM Display" panose="020F0502020204030204" pitchFamily="2" charset="0"/>
                        </a:rPr>
                        <a:t>と契約を締結する必要がある</a:t>
                      </a:r>
                      <a:endParaRPr kumimoji="1" lang="en-US" altLang="ja-JP" sz="1050" b="0" i="0" u="none" strike="noStrike" kern="1200">
                        <a:solidFill>
                          <a:srgbClr val="000000"/>
                        </a:solidFill>
                        <a:effectLst/>
                        <a:latin typeface="+mn-ea"/>
                        <a:ea typeface="+mn-ea"/>
                        <a:cs typeface="ADLaM Display" panose="020F0502020204030204" pitchFamily="2" charset="0"/>
                      </a:endParaRPr>
                    </a:p>
                    <a:p>
                      <a:pPr marL="675422" lvl="1" indent="-171450" algn="l" rtl="0" eaLnBrk="1" fontAlgn="ctr" latinLnBrk="0" hangingPunct="1">
                        <a:lnSpc>
                          <a:spcPct val="100000"/>
                        </a:lnSpc>
                        <a:buClrTx/>
                        <a:buSzPct val="91000"/>
                        <a:buFont typeface="Arial" panose="020B0604020202020204" pitchFamily="34" charset="0"/>
                        <a:buChar char="•"/>
                      </a:pPr>
                      <a:r>
                        <a:rPr kumimoji="1" lang="ja-JP" altLang="en-US" sz="1050" b="0" i="0" u="none" strike="noStrike" kern="1200">
                          <a:solidFill>
                            <a:srgbClr val="000000"/>
                          </a:solidFill>
                          <a:effectLst/>
                          <a:latin typeface="+mn-ea"/>
                          <a:ea typeface="+mn-ea"/>
                          <a:cs typeface="ADLaM Display" panose="020F0502020204030204" pitchFamily="2" charset="0"/>
                        </a:rPr>
                        <a:t>検証サービスの条件、範囲、提供内容への同意を行う</a:t>
                      </a:r>
                      <a:endParaRPr kumimoji="1" lang="en-US" altLang="ja-JP" sz="1050" b="0" i="0" u="none" strike="noStrike" kern="1200">
                        <a:solidFill>
                          <a:srgbClr val="000000"/>
                        </a:solidFill>
                        <a:effectLst/>
                        <a:latin typeface="+mn-ea"/>
                        <a:ea typeface="+mn-ea"/>
                        <a:cs typeface="ADLaM Display" panose="020F0502020204030204" pitchFamily="2" charset="0"/>
                      </a:endParaRPr>
                    </a:p>
                  </a:txBody>
                  <a:tcPr marL="86487" marR="86487" marT="43180" marB="431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9499434"/>
                  </a:ext>
                </a:extLst>
              </a:tr>
              <a:tr h="709754">
                <a:tc>
                  <a:txBody>
                    <a:bodyPr/>
                    <a:lstStyle/>
                    <a:p>
                      <a:pPr marL="0" algn="ctr" rtl="0" eaLnBrk="1" fontAlgn="ctr" latinLnBrk="0" hangingPunct="1">
                        <a:buFontTx/>
                        <a:buNone/>
                      </a:pPr>
                      <a:r>
                        <a:rPr kumimoji="1" lang="ja-JP" altLang="en-US" sz="1200" b="1" i="0" u="none" strike="noStrike" kern="1200">
                          <a:solidFill>
                            <a:srgbClr val="000000"/>
                          </a:solidFill>
                          <a:effectLst/>
                          <a:latin typeface="+mn-lt"/>
                          <a:ea typeface="+mn-ea"/>
                        </a:rPr>
                        <a:t>初期レビュー</a:t>
                      </a:r>
                      <a:endParaRPr lang="ja-JP" altLang="en-US" sz="1200" b="1" i="0" u="none" strike="noStrike">
                        <a:effectLst/>
                        <a:latin typeface="+mn-lt"/>
                        <a:ea typeface="+mn-ea"/>
                      </a:endParaRPr>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indent="-171450" algn="l" rtl="0" eaLnBrk="1" fontAlgn="ctr" latinLnBrk="0" hangingPunct="1">
                        <a:lnSpc>
                          <a:spcPct val="100000"/>
                        </a:lnSpc>
                        <a:buClrTx/>
                        <a:buSzPct val="91000"/>
                        <a:buFont typeface="Wingdings" panose="05000000000000000000" pitchFamily="2" charset="2"/>
                        <a:buChar char="ü"/>
                      </a:pPr>
                      <a:r>
                        <a:rPr lang="ja-JP" altLang="en-US" sz="1050" b="0"/>
                        <a:t>主任レビュアーは、</a:t>
                      </a:r>
                      <a:r>
                        <a:rPr lang="ja-JP" altLang="en-US" sz="1050" b="0">
                          <a:solidFill>
                            <a:srgbClr val="FF0000"/>
                          </a:solidFill>
                        </a:rPr>
                        <a:t>提出された文書及び公開されている文書</a:t>
                      </a:r>
                      <a:r>
                        <a:rPr lang="ja-JP" altLang="en-US" sz="1050" b="0"/>
                        <a:t>（例：サステナビリティ報告書、財務報告書、排出量の第三者検証レポート 等）について初期レビューを行う</a:t>
                      </a:r>
                      <a:endParaRPr lang="en-US" altLang="ja-JP" sz="1050" b="0"/>
                    </a:p>
                    <a:p>
                      <a:pPr marL="675422" lvl="1" indent="-171450" algn="l" rtl="0" eaLnBrk="1" fontAlgn="ctr" latinLnBrk="0" hangingPunct="1">
                        <a:lnSpc>
                          <a:spcPct val="100000"/>
                        </a:lnSpc>
                        <a:buClrTx/>
                        <a:buSzPct val="91000"/>
                        <a:buFont typeface="Arial" panose="020B0604020202020204" pitchFamily="34" charset="0"/>
                        <a:buChar char="•"/>
                      </a:pPr>
                      <a:r>
                        <a:rPr lang="ja-JP" altLang="en-US" sz="1050" b="0"/>
                        <a:t>提供された情報の正確性、</a:t>
                      </a:r>
                      <a:r>
                        <a:rPr lang="en-US" altLang="ja-JP" sz="1050" b="0"/>
                        <a:t>GHG</a:t>
                      </a:r>
                      <a:r>
                        <a:rPr lang="ja-JP" altLang="en-US" sz="1050" b="0"/>
                        <a:t>インベントリの完全性、同業他社との整合性に焦点を当てる</a:t>
                      </a:r>
                      <a:endParaRPr lang="en-US" altLang="ja-JP" sz="1050" b="0" i="0" u="none" strike="noStrike">
                        <a:effectLst/>
                        <a:latin typeface="+mn-ea"/>
                        <a:ea typeface="+mn-ea"/>
                        <a:cs typeface="ADLaM Display" panose="020F0502020204030204" pitchFamily="2" charset="0"/>
                      </a:endParaRPr>
                    </a:p>
                    <a:p>
                      <a:pPr marL="675422" lvl="1" indent="-171450" algn="l" rtl="0" eaLnBrk="1" fontAlgn="ctr" latinLnBrk="0" hangingPunct="1">
                        <a:lnSpc>
                          <a:spcPct val="100000"/>
                        </a:lnSpc>
                        <a:buClrTx/>
                        <a:buSzPct val="91000"/>
                        <a:buFont typeface="Arial" panose="020B0604020202020204" pitchFamily="34" charset="0"/>
                        <a:buChar char="•"/>
                      </a:pPr>
                      <a:r>
                        <a:rPr lang="ja-JP" altLang="en-US" sz="1050" b="0" i="0" u="none" strike="noStrike">
                          <a:effectLst/>
                          <a:latin typeface="+mn-ea"/>
                          <a:ea typeface="+mn-ea"/>
                          <a:cs typeface="ADLaM Display" panose="020F0502020204030204" pitchFamily="2" charset="0"/>
                        </a:rPr>
                        <a:t>必要に応じて、主任レビュアーは照会（例：</a:t>
                      </a:r>
                      <a:r>
                        <a:rPr lang="en-US" altLang="ja-JP" sz="1050" b="0" i="0" u="none" strike="noStrike">
                          <a:effectLst/>
                          <a:latin typeface="+mn-ea"/>
                          <a:ea typeface="+mn-ea"/>
                          <a:cs typeface="ADLaM Display" panose="020F0502020204030204" pitchFamily="2" charset="0"/>
                        </a:rPr>
                        <a:t>GHG</a:t>
                      </a:r>
                      <a:r>
                        <a:rPr lang="ja-JP" altLang="en-US" sz="1050" b="0" i="0" u="none" strike="noStrike">
                          <a:effectLst/>
                          <a:latin typeface="+mn-ea"/>
                          <a:ea typeface="+mn-ea"/>
                          <a:cs typeface="ADLaM Display" panose="020F0502020204030204" pitchFamily="2" charset="0"/>
                        </a:rPr>
                        <a:t>会計手法、データ解釈、目標の文言 等）を行う</a:t>
                      </a:r>
                      <a:endParaRPr lang="en-US" altLang="ja-JP" sz="1050" b="0" i="0" u="none" strike="noStrike">
                        <a:effectLst/>
                        <a:latin typeface="+mn-ea"/>
                        <a:ea typeface="+mn-ea"/>
                        <a:cs typeface="ADLaM Display" panose="020F0502020204030204" pitchFamily="2" charset="0"/>
                      </a:endParaRPr>
                    </a:p>
                    <a:p>
                      <a:pPr marL="675422" lvl="1" indent="-171450" algn="l" rtl="0" eaLnBrk="1" fontAlgn="ctr" latinLnBrk="0" hangingPunct="1">
                        <a:lnSpc>
                          <a:spcPct val="100000"/>
                        </a:lnSpc>
                        <a:buClrTx/>
                        <a:buSzPct val="91000"/>
                        <a:buFont typeface="Arial" panose="020B0604020202020204" pitchFamily="34" charset="0"/>
                        <a:buChar char="•"/>
                      </a:pPr>
                      <a:r>
                        <a:rPr lang="en-US" altLang="ja-JP" sz="1050" b="0" i="0" u="none" strike="noStrike">
                          <a:effectLst/>
                          <a:latin typeface="+mn-ea"/>
                          <a:ea typeface="+mn-ea"/>
                          <a:cs typeface="ADLaM Display" panose="020F0502020204030204" pitchFamily="2" charset="0"/>
                        </a:rPr>
                        <a:t>SBTi</a:t>
                      </a:r>
                      <a:r>
                        <a:rPr lang="ja-JP" altLang="en-US" sz="1050" b="0" i="0" u="none" strike="noStrike">
                          <a:effectLst/>
                          <a:latin typeface="+mn-ea"/>
                          <a:ea typeface="+mn-ea"/>
                          <a:cs typeface="ADLaM Display" panose="020F0502020204030204" pitchFamily="2" charset="0"/>
                        </a:rPr>
                        <a:t>基準及び</a:t>
                      </a:r>
                      <a:r>
                        <a:rPr lang="en-US" altLang="ja-JP" sz="1050" b="0" i="0" u="none" strike="noStrike">
                          <a:effectLst/>
                          <a:latin typeface="+mn-ea"/>
                          <a:ea typeface="+mn-ea"/>
                          <a:cs typeface="ADLaM Display" panose="020F0502020204030204" pitchFamily="2" charset="0"/>
                        </a:rPr>
                        <a:t>CAI</a:t>
                      </a:r>
                      <a:r>
                        <a:rPr lang="ja-JP" altLang="en-US" sz="1050" b="0" i="0" u="none" strike="noStrike">
                          <a:effectLst/>
                          <a:latin typeface="+mn-ea"/>
                          <a:ea typeface="+mn-ea"/>
                          <a:cs typeface="ADLaM Display" panose="020F0502020204030204" pitchFamily="2" charset="0"/>
                        </a:rPr>
                        <a:t>との適合性も確認される</a:t>
                      </a:r>
                      <a:endParaRPr lang="en-US" altLang="ja-JP" sz="1050" b="0" i="0" u="none" strike="noStrike">
                        <a:effectLst/>
                        <a:latin typeface="+mn-ea"/>
                        <a:ea typeface="+mn-ea"/>
                        <a:cs typeface="ADLaM Display" panose="020F0502020204030204" pitchFamily="2" charset="0"/>
                      </a:endParaRPr>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78246038"/>
                  </a:ext>
                </a:extLst>
              </a:tr>
              <a:tr h="325429">
                <a:tc>
                  <a:txBody>
                    <a:bodyPr/>
                    <a:lstStyle/>
                    <a:p>
                      <a:pPr marL="0" algn="ctr" rtl="0" eaLnBrk="1" fontAlgn="ctr" latinLnBrk="0" hangingPunct="1">
                        <a:buFontTx/>
                        <a:buNone/>
                      </a:pPr>
                      <a:r>
                        <a:rPr lang="ja-JP" altLang="en-US" sz="1200" b="1" i="0" u="none" strike="noStrike">
                          <a:effectLst/>
                          <a:latin typeface="+mn-lt"/>
                          <a:ea typeface="+mn-ea"/>
                        </a:rPr>
                        <a:t>検証コール</a:t>
                      </a:r>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lvl="0" indent="-171450" algn="l" rtl="0" eaLnBrk="1" fontAlgn="ctr" latinLnBrk="0" hangingPunct="1">
                        <a:lnSpc>
                          <a:spcPct val="100000"/>
                        </a:lnSpc>
                        <a:buClrTx/>
                        <a:buSzPct val="91000"/>
                        <a:buFont typeface="Wingdings" panose="05000000000000000000" pitchFamily="2" charset="2"/>
                        <a:buChar char="ü"/>
                      </a:pPr>
                      <a:r>
                        <a:rPr lang="ja-JP" altLang="en-US" sz="1050" b="0" i="0" u="none" strike="noStrike">
                          <a:effectLst/>
                          <a:latin typeface="+mn-ea"/>
                          <a:ea typeface="+mn-ea"/>
                          <a:cs typeface="ADLaM Display" panose="020F0502020204030204" pitchFamily="2" charset="0"/>
                        </a:rPr>
                        <a:t>評価ステージの最初に、主任レビュアーは通話を設定し、照会事項、不適合、補足説明の確認を行う</a:t>
                      </a:r>
                      <a:endParaRPr lang="en-US" altLang="ja-JP" sz="1050" b="0" i="0" u="none" strike="noStrike">
                        <a:effectLst/>
                        <a:latin typeface="+mn-ea"/>
                        <a:ea typeface="+mn-ea"/>
                        <a:cs typeface="ADLaM Display" panose="020F0502020204030204" pitchFamily="2" charset="0"/>
                      </a:endParaRPr>
                    </a:p>
                    <a:p>
                      <a:pPr marL="675422" lvl="1" indent="-171450" algn="l" rtl="0" eaLnBrk="1" fontAlgn="ctr" latinLnBrk="0" hangingPunct="1">
                        <a:lnSpc>
                          <a:spcPct val="100000"/>
                        </a:lnSpc>
                        <a:buClr>
                          <a:schemeClr val="tx1"/>
                        </a:buClr>
                        <a:buSzPct val="91000"/>
                        <a:buFont typeface="Arial" panose="020B0604020202020204" pitchFamily="34" charset="0"/>
                        <a:buChar char="•"/>
                      </a:pPr>
                      <a:r>
                        <a:rPr lang="ja-JP" altLang="en-US" sz="1050" b="0" i="0" u="none" strike="noStrike">
                          <a:solidFill>
                            <a:srgbClr val="FF0000"/>
                          </a:solidFill>
                          <a:effectLst/>
                          <a:latin typeface="+mn-ea"/>
                          <a:ea typeface="+mn-ea"/>
                          <a:cs typeface="ADLaM Display" panose="020F0502020204030204" pitchFamily="2" charset="0"/>
                        </a:rPr>
                        <a:t>企業が質問を行う機会にもなる</a:t>
                      </a:r>
                      <a:endParaRPr lang="en-US" altLang="ja-JP" sz="1050" b="0" i="0" u="none" strike="noStrike">
                        <a:solidFill>
                          <a:srgbClr val="FF0000"/>
                        </a:solidFill>
                        <a:effectLst/>
                        <a:latin typeface="+mn-ea"/>
                        <a:ea typeface="+mn-ea"/>
                        <a:cs typeface="ADLaM Display" panose="020F0502020204030204" pitchFamily="2" charset="0"/>
                      </a:endParaRPr>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8993722"/>
                  </a:ext>
                </a:extLst>
              </a:tr>
              <a:tr h="215622">
                <a:tc>
                  <a:txBody>
                    <a:bodyPr/>
                    <a:lstStyle/>
                    <a:p>
                      <a:pPr marL="0" algn="ctr" rtl="0" eaLnBrk="1" fontAlgn="ctr" latinLnBrk="0" hangingPunct="1">
                        <a:buFontTx/>
                        <a:buNone/>
                      </a:pPr>
                      <a:r>
                        <a:rPr lang="ja-JP" altLang="en-US" sz="1200" b="1" i="0" u="none" strike="noStrike">
                          <a:effectLst/>
                          <a:latin typeface="+mn-lt"/>
                          <a:ea typeface="+mn-ea"/>
                        </a:rPr>
                        <a:t>ピアレビュー</a:t>
                      </a:r>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indent="-171450" algn="l" rtl="0" eaLnBrk="1" fontAlgn="ctr" latinLnBrk="0" hangingPunct="1">
                        <a:lnSpc>
                          <a:spcPct val="100000"/>
                        </a:lnSpc>
                        <a:buClrTx/>
                        <a:buSzPct val="91000"/>
                        <a:buFont typeface="Wingdings" panose="05000000000000000000" pitchFamily="2" charset="2"/>
                        <a:buChar char="ü"/>
                      </a:pPr>
                      <a:r>
                        <a:rPr lang="ja-JP" altLang="en-US" sz="1050" b="0" i="0" u="none" strike="noStrike">
                          <a:effectLst/>
                          <a:latin typeface="+mn-ea"/>
                          <a:ea typeface="+mn-ea"/>
                          <a:cs typeface="ADLaM Display" panose="020F0502020204030204" pitchFamily="2" charset="0"/>
                        </a:rPr>
                        <a:t>ピアレビュアーが、提出物及び主任レビュアーによる評価内容、企業が提出した追加情報を対象に独立したセカンドレビューを実施する</a:t>
                      </a:r>
                      <a:endParaRPr lang="en-US" altLang="ja-JP" sz="1050" b="0" i="0" u="none" strike="noStrike">
                        <a:effectLst/>
                        <a:latin typeface="+mn-ea"/>
                        <a:ea typeface="+mn-ea"/>
                        <a:cs typeface="ADLaM Display" panose="020F0502020204030204" pitchFamily="2" charset="0"/>
                      </a:endParaRPr>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57187242"/>
                  </a:ext>
                </a:extLst>
              </a:tr>
              <a:tr h="215622">
                <a:tc gridSpan="2">
                  <a:txBody>
                    <a:bodyPr/>
                    <a:lstStyle/>
                    <a:p>
                      <a:pPr marL="0" algn="ctr" rtl="0" eaLnBrk="1" fontAlgn="ctr" latinLnBrk="0" hangingPunct="1">
                        <a:buSzPct val="91000"/>
                        <a:buFontTx/>
                        <a:buNone/>
                      </a:pPr>
                      <a:r>
                        <a:rPr lang="ja-JP" altLang="en-US" sz="1200" b="1" i="0" u="none" strike="noStrike">
                          <a:effectLst/>
                          <a:latin typeface="+mn-lt"/>
                          <a:ea typeface="+mn-ea"/>
                        </a:rPr>
                        <a:t>判定段階</a:t>
                      </a:r>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hMerge="1">
                  <a:txBody>
                    <a:bodyPr/>
                    <a:lstStyle/>
                    <a:p>
                      <a:pPr marL="675422" lvl="1" indent="-171450" algn="l" rtl="0" eaLnBrk="1" fontAlgn="ctr" latinLnBrk="0" hangingPunct="1">
                        <a:lnSpc>
                          <a:spcPct val="100000"/>
                        </a:lnSpc>
                        <a:buClrTx/>
                        <a:buSzPct val="80000"/>
                        <a:buFont typeface="Wingdings" panose="05000000000000000000" pitchFamily="2" charset="2"/>
                        <a:buChar char="ü"/>
                      </a:pPr>
                      <a:endParaRPr lang="en-US" altLang="ja-JP" sz="1200" b="0" i="0" u="none" strike="noStrike">
                        <a:effectLst/>
                        <a:latin typeface="+mn-ea"/>
                        <a:ea typeface="+mn-ea"/>
                        <a:cs typeface="ADLaM Display" panose="020F0502020204030204" pitchFamily="2" charset="0"/>
                      </a:endParaRPr>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28249818"/>
                  </a:ext>
                </a:extLst>
              </a:tr>
              <a:tr h="325429">
                <a:tc>
                  <a:txBody>
                    <a:bodyPr/>
                    <a:lstStyle/>
                    <a:p>
                      <a:pPr marL="0" algn="ctr" rtl="0" eaLnBrk="1" fontAlgn="ctr" latinLnBrk="0" hangingPunct="1">
                        <a:buFontTx/>
                        <a:buNone/>
                      </a:pPr>
                      <a:r>
                        <a:rPr lang="ja-JP" altLang="en-US" sz="1200" b="1" i="0" u="none" strike="noStrike">
                          <a:effectLst/>
                          <a:latin typeface="+mn-lt"/>
                          <a:ea typeface="+mn-ea"/>
                        </a:rPr>
                        <a:t>中間報告書</a:t>
                      </a:r>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indent="-171450" algn="l" rtl="0" eaLnBrk="1" fontAlgn="ctr" latinLnBrk="0" hangingPunct="1">
                        <a:lnSpc>
                          <a:spcPct val="100000"/>
                        </a:lnSpc>
                        <a:buClr>
                          <a:schemeClr val="tx1"/>
                        </a:buClr>
                        <a:buSzPct val="91000"/>
                        <a:buFont typeface="Wingdings" panose="05000000000000000000" pitchFamily="2" charset="2"/>
                        <a:buChar char="ü"/>
                      </a:pPr>
                      <a:r>
                        <a:rPr lang="ja-JP" altLang="en-US" sz="1050" b="0" i="0" u="none" strike="noStrike">
                          <a:solidFill>
                            <a:srgbClr val="FF0000"/>
                          </a:solidFill>
                          <a:effectLst/>
                          <a:latin typeface="+mn-ea"/>
                          <a:ea typeface="+mn-ea"/>
                          <a:cs typeface="ADLaM Display" panose="020F0502020204030204" pitchFamily="2" charset="0"/>
                        </a:rPr>
                        <a:t>評価段階の終了時点で、照会事項や不適合が未解決のまま残っている場合、レビュアーがその内容をまとめた中間報告書を作成し、企業に共有する</a:t>
                      </a:r>
                      <a:endParaRPr lang="en-US" altLang="ja-JP" sz="1050" b="0" i="0" u="none" strike="noStrike">
                        <a:solidFill>
                          <a:srgbClr val="FF0000"/>
                        </a:solidFill>
                        <a:effectLst/>
                        <a:latin typeface="+mn-ea"/>
                        <a:ea typeface="+mn-ea"/>
                        <a:cs typeface="ADLaM Display" panose="020F0502020204030204" pitchFamily="2" charset="0"/>
                      </a:endParaRPr>
                    </a:p>
                    <a:p>
                      <a:pPr marL="675422" lvl="1" indent="-171450" algn="l" rtl="0" eaLnBrk="1" fontAlgn="ctr" latinLnBrk="0" hangingPunct="1">
                        <a:lnSpc>
                          <a:spcPct val="100000"/>
                        </a:lnSpc>
                        <a:buClrTx/>
                        <a:buSzPct val="91000"/>
                        <a:buFont typeface="Arial" panose="020B0604020202020204" pitchFamily="34" charset="0"/>
                        <a:buChar char="•"/>
                      </a:pPr>
                      <a:r>
                        <a:rPr lang="ja-JP" altLang="en-US" sz="1050" b="0" i="0" u="none" strike="noStrike">
                          <a:effectLst/>
                          <a:latin typeface="+mn-ea"/>
                          <a:ea typeface="+mn-ea"/>
                          <a:cs typeface="ADLaM Display" panose="020F0502020204030204" pitchFamily="2" charset="0"/>
                        </a:rPr>
                        <a:t>この報告書が送付された時点で、企業は判定段階に移行したとみなされる</a:t>
                      </a:r>
                      <a:endParaRPr lang="en-US" altLang="ja-JP" sz="1050" b="0" i="0" u="none" strike="noStrike">
                        <a:effectLst/>
                        <a:latin typeface="+mn-ea"/>
                        <a:ea typeface="+mn-ea"/>
                        <a:cs typeface="ADLaM Display" panose="020F0502020204030204" pitchFamily="2" charset="0"/>
                      </a:endParaRPr>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38858953"/>
                  </a:ext>
                </a:extLst>
              </a:tr>
              <a:tr h="215622">
                <a:tc gridSpan="2">
                  <a:txBody>
                    <a:bodyPr/>
                    <a:lstStyle/>
                    <a:p>
                      <a:pPr marL="0" algn="ctr" rtl="0" eaLnBrk="1" fontAlgn="ctr" latinLnBrk="0" hangingPunct="1">
                        <a:buSzPct val="91000"/>
                        <a:buFontTx/>
                        <a:buNone/>
                      </a:pPr>
                      <a:r>
                        <a:rPr lang="ja-JP" altLang="en-US" sz="1200" b="1" i="0" u="none" strike="noStrike">
                          <a:effectLst/>
                          <a:latin typeface="+mn-lt"/>
                          <a:ea typeface="+mn-ea"/>
                        </a:rPr>
                        <a:t>決定段階</a:t>
                      </a:r>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hMerge="1">
                  <a:txBody>
                    <a:bodyPr/>
                    <a:lstStyle/>
                    <a:p>
                      <a:pPr marL="171450" lvl="0" indent="-171450" algn="l" rtl="0" eaLnBrk="1" fontAlgn="ctr" latinLnBrk="0" hangingPunct="1">
                        <a:lnSpc>
                          <a:spcPct val="100000"/>
                        </a:lnSpc>
                        <a:buClrTx/>
                        <a:buSzPct val="80000"/>
                        <a:buFont typeface="Wingdings" panose="05000000000000000000" pitchFamily="2" charset="2"/>
                        <a:buChar char="ü"/>
                      </a:pPr>
                      <a:endParaRPr lang="en-US" altLang="ja-JP" sz="1200" b="0" i="0" u="none" strike="noStrike">
                        <a:effectLst/>
                        <a:latin typeface="+mn-ea"/>
                        <a:ea typeface="+mn-ea"/>
                        <a:cs typeface="ADLaM Display" panose="020F0502020204030204" pitchFamily="2" charset="0"/>
                      </a:endParaRPr>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74620284"/>
                  </a:ext>
                </a:extLst>
              </a:tr>
              <a:tr h="508441">
                <a:tc>
                  <a:txBody>
                    <a:bodyPr/>
                    <a:lstStyle/>
                    <a:p>
                      <a:pPr marL="0" algn="ctr" rtl="0" eaLnBrk="1" fontAlgn="ctr" latinLnBrk="0" hangingPunct="1">
                        <a:buFontTx/>
                        <a:buNone/>
                      </a:pPr>
                      <a:r>
                        <a:rPr lang="ja-JP" altLang="en-US" sz="1200" b="1" i="0" u="none" strike="noStrike">
                          <a:effectLst/>
                          <a:latin typeface="+mn-lt"/>
                          <a:ea typeface="+mn-ea"/>
                        </a:rPr>
                        <a:t>照会</a:t>
                      </a:r>
                      <a:endParaRPr lang="en-US" altLang="ja-JP" sz="1200" b="1" i="0" u="none" strike="noStrike">
                        <a:effectLst/>
                        <a:latin typeface="+mn-lt"/>
                        <a:ea typeface="+mn-ea"/>
                      </a:endParaRPr>
                    </a:p>
                    <a:p>
                      <a:pPr marL="0" algn="ctr" rtl="0" eaLnBrk="1" fontAlgn="ctr" latinLnBrk="0" hangingPunct="1">
                        <a:buFontTx/>
                        <a:buNone/>
                      </a:pPr>
                      <a:r>
                        <a:rPr lang="ja-JP" altLang="en-US" sz="1200" b="1" i="0" u="none" strike="noStrike">
                          <a:effectLst/>
                          <a:latin typeface="+mn-lt"/>
                          <a:ea typeface="+mn-ea"/>
                        </a:rPr>
                        <a:t>及び</a:t>
                      </a:r>
                      <a:r>
                        <a:rPr lang="en-US" altLang="ja-JP" sz="1200" b="1" i="0" u="none" strike="noStrike">
                          <a:effectLst/>
                          <a:latin typeface="+mn-lt"/>
                          <a:ea typeface="+mn-ea"/>
                        </a:rPr>
                        <a:t>/</a:t>
                      </a:r>
                      <a:r>
                        <a:rPr lang="ja-JP" altLang="en-US" sz="1200" b="1" i="0" u="none" strike="noStrike">
                          <a:effectLst/>
                          <a:latin typeface="+mn-lt"/>
                          <a:ea typeface="+mn-ea"/>
                        </a:rPr>
                        <a:t>または</a:t>
                      </a:r>
                      <a:endParaRPr lang="en-US" altLang="ja-JP" sz="1200" b="1" i="0" u="none" strike="noStrike">
                        <a:effectLst/>
                        <a:latin typeface="+mn-lt"/>
                        <a:ea typeface="+mn-ea"/>
                      </a:endParaRPr>
                    </a:p>
                    <a:p>
                      <a:pPr marL="0" algn="ctr" rtl="0" eaLnBrk="1" fontAlgn="ctr" latinLnBrk="0" hangingPunct="1">
                        <a:buFontTx/>
                        <a:buNone/>
                      </a:pPr>
                      <a:r>
                        <a:rPr lang="ja-JP" altLang="en-US" sz="1200" b="1" i="0" u="none" strike="noStrike">
                          <a:effectLst/>
                          <a:latin typeface="+mn-lt"/>
                          <a:ea typeface="+mn-ea"/>
                        </a:rPr>
                        <a:t>修正のレビュー</a:t>
                      </a:r>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lvl="0" indent="-171450" algn="l" rtl="0" eaLnBrk="1" fontAlgn="ctr" latinLnBrk="0" hangingPunct="1">
                        <a:lnSpc>
                          <a:spcPct val="100000"/>
                        </a:lnSpc>
                        <a:buClrTx/>
                        <a:buSzPct val="91000"/>
                        <a:buFont typeface="Wingdings" panose="05000000000000000000" pitchFamily="2" charset="2"/>
                        <a:buChar char="ü"/>
                      </a:pPr>
                      <a:r>
                        <a:rPr lang="ja-JP" altLang="en-US" sz="1050" b="0"/>
                        <a:t>独立したレビュアーが、以前の照会事項に対する明確化や、申請フォームまたは該当する目標設定ツールの修正として提出された追加情報を評価する</a:t>
                      </a:r>
                      <a:endParaRPr lang="en-US" altLang="ja-JP" sz="1050" b="0"/>
                    </a:p>
                    <a:p>
                      <a:pPr marL="171450" lvl="0" indent="-171450" algn="l" rtl="0" eaLnBrk="1" fontAlgn="ctr" latinLnBrk="0" hangingPunct="1">
                        <a:lnSpc>
                          <a:spcPct val="100000"/>
                        </a:lnSpc>
                        <a:buClrTx/>
                        <a:buSzPct val="91000"/>
                        <a:buFont typeface="Wingdings" panose="05000000000000000000" pitchFamily="2" charset="2"/>
                        <a:buChar char="ü"/>
                      </a:pPr>
                      <a:r>
                        <a:rPr lang="ja-JP" altLang="en-US" sz="1050" b="0" i="0" u="none" strike="noStrike">
                          <a:effectLst/>
                          <a:latin typeface="+mn-ea"/>
                          <a:ea typeface="+mn-ea"/>
                          <a:cs typeface="ADLaM Display" panose="020F0502020204030204" pitchFamily="2" charset="0"/>
                        </a:rPr>
                        <a:t>ピアレビュアーは主任レビュアーに対して問題提起をすることがあり、提起された問題が修正された後、</a:t>
                      </a:r>
                      <a:r>
                        <a:rPr lang="ja-JP" altLang="en-US" sz="1050" b="0" i="0" u="none" strike="noStrike">
                          <a:solidFill>
                            <a:srgbClr val="FF0000"/>
                          </a:solidFill>
                          <a:effectLst/>
                          <a:latin typeface="+mn-ea"/>
                          <a:ea typeface="+mn-ea"/>
                          <a:cs typeface="ADLaM Display" panose="020F0502020204030204" pitchFamily="2" charset="0"/>
                        </a:rPr>
                        <a:t>両者は勧告に関して合意する必要がある</a:t>
                      </a:r>
                      <a:endParaRPr lang="en-US" altLang="ja-JP" sz="1050" b="0" i="0" u="none" strike="noStrike">
                        <a:solidFill>
                          <a:srgbClr val="FF0000"/>
                        </a:solidFill>
                        <a:effectLst/>
                        <a:latin typeface="+mn-ea"/>
                        <a:ea typeface="+mn-ea"/>
                        <a:cs typeface="ADLaM Display" panose="020F0502020204030204" pitchFamily="2" charset="0"/>
                      </a:endParaRPr>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74198265"/>
                  </a:ext>
                </a:extLst>
              </a:tr>
              <a:tr h="709754">
                <a:tc>
                  <a:txBody>
                    <a:bodyPr/>
                    <a:lstStyle/>
                    <a:p>
                      <a:pPr marL="0" algn="ctr" rtl="0" eaLnBrk="1" fontAlgn="ctr" latinLnBrk="0" hangingPunct="1">
                        <a:buFontTx/>
                        <a:buNone/>
                      </a:pPr>
                      <a:r>
                        <a:rPr lang="ja-JP" altLang="en-US" sz="1200" b="1" i="0" u="none" strike="noStrike">
                          <a:effectLst/>
                          <a:latin typeface="+mn-lt"/>
                          <a:ea typeface="+mn-ea"/>
                        </a:rPr>
                        <a:t>勧告</a:t>
                      </a:r>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lvl="0" indent="-171450" algn="l" rtl="0" eaLnBrk="1" fontAlgn="ctr" latinLnBrk="0" hangingPunct="1">
                        <a:lnSpc>
                          <a:spcPct val="100000"/>
                        </a:lnSpc>
                        <a:buClrTx/>
                        <a:buSzPct val="91000"/>
                        <a:buFont typeface="Wingdings" panose="05000000000000000000" pitchFamily="2" charset="2"/>
                        <a:buChar char="ü"/>
                      </a:pPr>
                      <a:r>
                        <a:rPr lang="ja-JP" altLang="en-US" sz="1050" b="0"/>
                        <a:t>主任レビュアーは勧告文書を作成し、</a:t>
                      </a:r>
                      <a:r>
                        <a:rPr lang="ja-JP" altLang="en-US" sz="1050" b="0">
                          <a:solidFill>
                            <a:srgbClr val="FF0000"/>
                          </a:solidFill>
                        </a:rPr>
                        <a:t>企業に関する検証の場合は検証者が、金融機関に関する検証では金融機関目標検証チームが確認を行う</a:t>
                      </a:r>
                      <a:endParaRPr lang="en-US" altLang="ja-JP" sz="1050" b="0">
                        <a:solidFill>
                          <a:srgbClr val="FF0000"/>
                        </a:solidFill>
                      </a:endParaRPr>
                    </a:p>
                    <a:p>
                      <a:pPr marL="675422" lvl="1" indent="-171450" algn="l" rtl="0" eaLnBrk="1" fontAlgn="ctr" latinLnBrk="0" hangingPunct="1">
                        <a:lnSpc>
                          <a:spcPct val="100000"/>
                        </a:lnSpc>
                        <a:buClrTx/>
                        <a:buSzPct val="91000"/>
                        <a:buFont typeface="Arial" panose="020B0604020202020204" pitchFamily="34" charset="0"/>
                        <a:buChar char="•"/>
                      </a:pPr>
                      <a:r>
                        <a:rPr lang="en-US" altLang="ja-JP" sz="1050" b="0"/>
                        <a:t>SBTi</a:t>
                      </a:r>
                      <a:r>
                        <a:rPr lang="ja-JP" altLang="en-US" sz="1050" b="0"/>
                        <a:t>の基準及びガイダンス要件への適合確認、不適合事項の文書化及び解決、ならびに検証者または金融機関目標検証チームがレビューを完了するために必要なその他の関連情報を含む</a:t>
                      </a:r>
                      <a:endParaRPr lang="en-US" altLang="ja-JP" sz="1050" b="0"/>
                    </a:p>
                    <a:p>
                      <a:pPr marL="675422" lvl="1" indent="-171450" algn="l" rtl="0" eaLnBrk="1" fontAlgn="ctr" latinLnBrk="0" hangingPunct="1">
                        <a:lnSpc>
                          <a:spcPct val="100000"/>
                        </a:lnSpc>
                        <a:buClrTx/>
                        <a:buSzPct val="91000"/>
                        <a:buFont typeface="Arial" panose="020B0604020202020204" pitchFamily="34" charset="0"/>
                        <a:buChar char="•"/>
                      </a:pPr>
                      <a:r>
                        <a:rPr lang="ja-JP" altLang="en-US" sz="1050" b="0"/>
                        <a:t>検証者または金融機関目標検証チームがさらなる明確化を必要とする場合、主任レビュアーは会社に追加情報の提供を求め、解決後に第二の勧告文書を検証者または金融機関目標検証チームに発行する</a:t>
                      </a:r>
                      <a:endParaRPr lang="en-US" altLang="ja-JP" sz="1050" b="0" i="0" u="none" strike="noStrike">
                        <a:effectLst/>
                        <a:latin typeface="+mn-ea"/>
                        <a:ea typeface="+mn-ea"/>
                        <a:cs typeface="ADLaM Display" panose="020F0502020204030204" pitchFamily="2" charset="0"/>
                      </a:endParaRPr>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8607377"/>
                  </a:ext>
                </a:extLst>
              </a:tr>
              <a:tr h="453538">
                <a:tc>
                  <a:txBody>
                    <a:bodyPr/>
                    <a:lstStyle/>
                    <a:p>
                      <a:pPr marL="0" algn="ctr" rtl="0" eaLnBrk="1" fontAlgn="ctr" latinLnBrk="0" hangingPunct="1">
                        <a:buFontTx/>
                        <a:buNone/>
                      </a:pPr>
                      <a:r>
                        <a:rPr lang="ja-JP" altLang="en-US" sz="1200" b="1" i="0" u="none" strike="noStrike">
                          <a:effectLst/>
                          <a:latin typeface="+mn-lt"/>
                          <a:ea typeface="+mn-ea"/>
                        </a:rPr>
                        <a:t>検証決定</a:t>
                      </a:r>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lvl="0" indent="0" algn="l" rtl="0" eaLnBrk="1" fontAlgn="ctr" latinLnBrk="0" hangingPunct="1">
                        <a:lnSpc>
                          <a:spcPct val="100000"/>
                        </a:lnSpc>
                        <a:buClrTx/>
                        <a:buSzPct val="91000"/>
                        <a:buFont typeface="Wingdings" panose="05000000000000000000" pitchFamily="2" charset="2"/>
                        <a:buNone/>
                      </a:pPr>
                      <a:r>
                        <a:rPr lang="ja-JP" altLang="en-US" sz="1050" b="0"/>
                        <a:t>検証者または金融機関目標検証チームは、主任レビュアー及びピアレビュアーの勧告に基づいて最終決定を行う</a:t>
                      </a:r>
                      <a:endParaRPr lang="en-US" altLang="ja-JP" sz="1050" b="0" i="0" u="none" strike="noStrike">
                        <a:effectLst/>
                        <a:latin typeface="+mn-ea"/>
                        <a:ea typeface="+mn-ea"/>
                        <a:cs typeface="ADLaM Display" panose="020F0502020204030204" pitchFamily="2" charset="0"/>
                      </a:endParaRPr>
                    </a:p>
                    <a:p>
                      <a:pPr marL="171450" lvl="0" indent="-171450" algn="l" rtl="0" eaLnBrk="1" fontAlgn="ctr" latinLnBrk="0" hangingPunct="1">
                        <a:lnSpc>
                          <a:spcPct val="100000"/>
                        </a:lnSpc>
                        <a:buClr>
                          <a:schemeClr val="tx1"/>
                        </a:buClr>
                        <a:buSzPct val="91000"/>
                        <a:buFont typeface="Wingdings" panose="05000000000000000000" pitchFamily="2" charset="2"/>
                        <a:buChar char="ü"/>
                      </a:pPr>
                      <a:r>
                        <a:rPr lang="ja-JP" altLang="en-US" sz="1050" b="0" i="0" u="none" strike="noStrike">
                          <a:solidFill>
                            <a:srgbClr val="FF0000"/>
                          </a:solidFill>
                          <a:effectLst/>
                          <a:latin typeface="+mn-ea"/>
                          <a:ea typeface="+mn-ea"/>
                          <a:cs typeface="ADLaM Display" panose="020F0502020204030204" pitchFamily="2" charset="0"/>
                        </a:rPr>
                        <a:t>認定：</a:t>
                      </a:r>
                      <a:r>
                        <a:rPr lang="ja-JP" altLang="en-US" sz="1050" b="0">
                          <a:solidFill>
                            <a:srgbClr val="FF0000"/>
                          </a:solidFill>
                        </a:rPr>
                        <a:t>提出された目標が、適用されるすべての</a:t>
                      </a:r>
                      <a:r>
                        <a:rPr lang="en-US" altLang="ja-JP" sz="1050" b="0">
                          <a:solidFill>
                            <a:srgbClr val="FF0000"/>
                          </a:solidFill>
                        </a:rPr>
                        <a:t>SBTi</a:t>
                      </a:r>
                      <a:r>
                        <a:rPr lang="ja-JP" altLang="en-US" sz="1050" b="0">
                          <a:solidFill>
                            <a:srgbClr val="FF0000"/>
                          </a:solidFill>
                        </a:rPr>
                        <a:t>基準及びガイダンス要件を満たしている場合</a:t>
                      </a:r>
                      <a:endParaRPr lang="en-US" altLang="ja-JP" sz="1050" b="0">
                        <a:solidFill>
                          <a:srgbClr val="FF0000"/>
                        </a:solidFill>
                      </a:endParaRPr>
                    </a:p>
                    <a:p>
                      <a:pPr marL="171450" lvl="0" indent="-171450" algn="l" rtl="0" eaLnBrk="1" fontAlgn="ctr" latinLnBrk="0" hangingPunct="1">
                        <a:lnSpc>
                          <a:spcPct val="100000"/>
                        </a:lnSpc>
                        <a:buClr>
                          <a:schemeClr val="tx1"/>
                        </a:buClr>
                        <a:buSzPct val="91000"/>
                        <a:buFont typeface="Wingdings" panose="05000000000000000000" pitchFamily="2" charset="2"/>
                        <a:buChar char="ü"/>
                      </a:pPr>
                      <a:r>
                        <a:rPr lang="ja-JP" altLang="en-US" sz="1050" b="0" i="0" u="none" strike="noStrike">
                          <a:solidFill>
                            <a:srgbClr val="FF0000"/>
                          </a:solidFill>
                          <a:effectLst/>
                          <a:latin typeface="+mn-ea"/>
                          <a:ea typeface="+mn-ea"/>
                          <a:cs typeface="ADLaM Display" panose="020F0502020204030204" pitchFamily="2" charset="0"/>
                        </a:rPr>
                        <a:t>却下：</a:t>
                      </a:r>
                      <a:r>
                        <a:rPr lang="ja-JP" altLang="en-US" sz="1050" b="0">
                          <a:solidFill>
                            <a:srgbClr val="FF0000"/>
                          </a:solidFill>
                        </a:rPr>
                        <a:t>提出された目標が</a:t>
                      </a:r>
                      <a:r>
                        <a:rPr lang="en-US" altLang="ja-JP" sz="1050" b="0">
                          <a:solidFill>
                            <a:srgbClr val="FF0000"/>
                          </a:solidFill>
                        </a:rPr>
                        <a:t>SBTi</a:t>
                      </a:r>
                      <a:r>
                        <a:rPr lang="ja-JP" altLang="en-US" sz="1050" b="0">
                          <a:solidFill>
                            <a:srgbClr val="FF0000"/>
                          </a:solidFill>
                        </a:rPr>
                        <a:t>要件を満たしていない、あるいは未解決の問題があった、または会社がレビュアーの提出期限を守らなかった場合</a:t>
                      </a:r>
                      <a:endParaRPr lang="en-US" altLang="ja-JP" sz="1050" b="0" i="0" u="none" strike="noStrike">
                        <a:solidFill>
                          <a:srgbClr val="FF0000"/>
                        </a:solidFill>
                        <a:effectLst/>
                        <a:latin typeface="+mn-ea"/>
                        <a:ea typeface="+mn-ea"/>
                        <a:cs typeface="ADLaM Display" panose="020F0502020204030204" pitchFamily="2" charset="0"/>
                      </a:endParaRPr>
                    </a:p>
                  </a:txBody>
                  <a:tcPr marL="86454" marR="86454" marT="43227" marB="432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80876891"/>
                  </a:ext>
                </a:extLst>
              </a:tr>
            </a:tbl>
          </a:graphicData>
        </a:graphic>
      </p:graphicFrame>
      <p:sp>
        <p:nvSpPr>
          <p:cNvPr id="5" name="コンテンツ プレースホルダー 2">
            <a:extLst>
              <a:ext uri="{FF2B5EF4-FFF2-40B4-BE49-F238E27FC236}">
                <a16:creationId xmlns:a16="http://schemas.microsoft.com/office/drawing/2014/main" id="{5CA79E3A-4134-9673-9C57-F2575E25080B}"/>
              </a:ext>
            </a:extLst>
          </p:cNvPr>
          <p:cNvSpPr txBox="1">
            <a:spLocks/>
          </p:cNvSpPr>
          <p:nvPr/>
        </p:nvSpPr>
        <p:spPr>
          <a:xfrm>
            <a:off x="161925" y="1110920"/>
            <a:ext cx="10367963" cy="604163"/>
          </a:xfrm>
          <a:prstGeom prst="rect">
            <a:avLst/>
          </a:prstGeom>
          <a:ln w="19050">
            <a:solidFill>
              <a:schemeClr val="tx2"/>
            </a:solidFill>
          </a:ln>
        </p:spPr>
        <p:txBody>
          <a:bodyPr wrap="square" lIns="180000" tIns="180000" rIns="180000" bIns="144000" anchor="t" anchorCtr="0">
            <a:spAutoFit/>
          </a:bodyPr>
          <a:lstStyle>
            <a:lvl1pPr marL="285750" indent="-285750" algn="l" defTabSz="1007943" rtl="0" eaLnBrk="1" latinLnBrk="0" hangingPunct="1">
              <a:lnSpc>
                <a:spcPct val="100000"/>
              </a:lnSpc>
              <a:spcBef>
                <a:spcPts val="600"/>
              </a:spcBef>
              <a:spcAft>
                <a:spcPts val="0"/>
              </a:spcAft>
              <a:buFont typeface="Wingdings" panose="05000000000000000000" pitchFamily="2" charset="2"/>
              <a:buChar char="n"/>
              <a:defRPr kumimoji="1" sz="1800" b="0" kern="1200">
                <a:solidFill>
                  <a:schemeClr val="tx1"/>
                </a:solidFill>
                <a:latin typeface="Meiryo UI" panose="020B0604030504040204" pitchFamily="50" charset="-128"/>
                <a:ea typeface="Meiryo UI" panose="020B0604030504040204" pitchFamily="50" charset="-128"/>
                <a:cs typeface="+mn-cs"/>
              </a:defRPr>
            </a:lvl1pPr>
            <a:lvl2pPr marL="0" indent="0" algn="l" defTabSz="1007943" rtl="0" eaLnBrk="1" latinLnBrk="0" hangingPunct="1">
              <a:lnSpc>
                <a:spcPct val="90000"/>
              </a:lnSpc>
              <a:spcBef>
                <a:spcPts val="551"/>
              </a:spcBef>
              <a:buFontTx/>
              <a:buNone/>
              <a:defRPr kumimoji="1" sz="2646" kern="1200">
                <a:solidFill>
                  <a:schemeClr val="tx1"/>
                </a:solidFill>
                <a:latin typeface="+mn-lt"/>
                <a:ea typeface="+mn-ea"/>
                <a:cs typeface="+mn-cs"/>
              </a:defRPr>
            </a:lvl2pPr>
            <a:lvl3pPr marL="0" indent="0" algn="l" defTabSz="1007943" rtl="0" eaLnBrk="1" latinLnBrk="0" hangingPunct="1">
              <a:lnSpc>
                <a:spcPct val="90000"/>
              </a:lnSpc>
              <a:spcBef>
                <a:spcPts val="551"/>
              </a:spcBef>
              <a:buFontTx/>
              <a:buNone/>
              <a:defRPr kumimoji="1" sz="2205" kern="1200">
                <a:solidFill>
                  <a:schemeClr val="tx1"/>
                </a:solidFill>
                <a:latin typeface="+mn-lt"/>
                <a:ea typeface="+mn-ea"/>
                <a:cs typeface="+mn-cs"/>
              </a:defRPr>
            </a:lvl3pPr>
            <a:lvl4pPr marL="0" indent="0" algn="l" defTabSz="1007943" rtl="0" eaLnBrk="1" latinLnBrk="0" hangingPunct="1">
              <a:lnSpc>
                <a:spcPct val="90000"/>
              </a:lnSpc>
              <a:spcBef>
                <a:spcPts val="551"/>
              </a:spcBef>
              <a:buFontTx/>
              <a:buNone/>
              <a:defRPr kumimoji="1" sz="1984" kern="1200">
                <a:solidFill>
                  <a:schemeClr val="tx1"/>
                </a:solidFill>
                <a:latin typeface="+mn-lt"/>
                <a:ea typeface="+mn-ea"/>
                <a:cs typeface="+mn-cs"/>
              </a:defRPr>
            </a:lvl4pPr>
            <a:lvl5pPr marL="0" indent="0" algn="l" defTabSz="1007943" rtl="0" eaLnBrk="1" latinLnBrk="0" hangingPunct="1">
              <a:lnSpc>
                <a:spcPct val="90000"/>
              </a:lnSpc>
              <a:spcBef>
                <a:spcPts val="551"/>
              </a:spcBef>
              <a:buFontTx/>
              <a:buNone/>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en-US" altLang="ja-JP"/>
              <a:t>SBTi</a:t>
            </a:r>
            <a:r>
              <a:rPr lang="ja-JP" altLang="en-US"/>
              <a:t> </a:t>
            </a:r>
            <a:r>
              <a:rPr lang="en-US" altLang="ja-JP"/>
              <a:t>Services</a:t>
            </a:r>
            <a:r>
              <a:rPr lang="ja-JP" altLang="en-US"/>
              <a:t>による目標検証は、大きく</a:t>
            </a:r>
            <a:r>
              <a:rPr lang="en-US" altLang="ja-JP"/>
              <a:t>3</a:t>
            </a:r>
            <a:r>
              <a:rPr lang="ja-JP" altLang="en-US"/>
              <a:t>つの段階に分かれている。</a:t>
            </a:r>
          </a:p>
        </p:txBody>
      </p:sp>
      <p:sp>
        <p:nvSpPr>
          <p:cNvPr id="6" name="テキスト ボックス 5">
            <a:extLst>
              <a:ext uri="{FF2B5EF4-FFF2-40B4-BE49-F238E27FC236}">
                <a16:creationId xmlns:a16="http://schemas.microsoft.com/office/drawing/2014/main" id="{2E4238C5-B615-D571-34C7-CC5B216A9CBB}"/>
              </a:ext>
            </a:extLst>
          </p:cNvPr>
          <p:cNvSpPr txBox="1">
            <a:spLocks noChangeArrowheads="1"/>
          </p:cNvSpPr>
          <p:nvPr/>
        </p:nvSpPr>
        <p:spPr bwMode="auto">
          <a:xfrm>
            <a:off x="161925" y="7132577"/>
            <a:ext cx="95367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1000" dirty="0">
                <a:solidFill>
                  <a:srgbClr val="000000"/>
                </a:solidFill>
                <a:latin typeface="Meiryo UI" pitchFamily="50" charset="-128"/>
                <a:ea typeface="Meiryo UI" pitchFamily="50" charset="-128"/>
                <a:cs typeface="Meiryo UI" pitchFamily="50" charset="-128"/>
              </a:rPr>
              <a:t>※ </a:t>
            </a:r>
            <a:r>
              <a:rPr lang="ja-JP" altLang="en-US" sz="1000" dirty="0">
                <a:solidFill>
                  <a:srgbClr val="000000"/>
                </a:solidFill>
                <a:latin typeface="Meiryo UI" pitchFamily="50" charset="-128"/>
                <a:ea typeface="Meiryo UI" pitchFamily="50" charset="-128"/>
                <a:cs typeface="Meiryo UI" pitchFamily="50" charset="-128"/>
              </a:rPr>
              <a:t>中小企業については</a:t>
            </a:r>
            <a:r>
              <a:rPr lang="en-US" altLang="ja-JP" sz="1000" dirty="0">
                <a:solidFill>
                  <a:srgbClr val="000000"/>
                </a:solidFill>
                <a:latin typeface="Meiryo UI" pitchFamily="50" charset="-128"/>
                <a:ea typeface="Meiryo UI" pitchFamily="50" charset="-128"/>
                <a:cs typeface="Meiryo UI" pitchFamily="50" charset="-128"/>
              </a:rPr>
              <a:t>P113</a:t>
            </a:r>
            <a:r>
              <a:rPr lang="ja-JP" altLang="en-US" sz="1000" dirty="0">
                <a:solidFill>
                  <a:srgbClr val="000000"/>
                </a:solidFill>
                <a:latin typeface="Meiryo UI" pitchFamily="50" charset="-128"/>
                <a:ea typeface="Meiryo UI" pitchFamily="50" charset="-128"/>
                <a:cs typeface="Meiryo UI" pitchFamily="50" charset="-128"/>
              </a:rPr>
              <a:t>を参照</a:t>
            </a:r>
            <a:endParaRPr lang="en-US" altLang="ja-JP" sz="1000" dirty="0">
              <a:solidFill>
                <a:srgbClr val="000000"/>
              </a:solidFill>
              <a:latin typeface="Meiryo UI" pitchFamily="50" charset="-128"/>
              <a:ea typeface="Meiryo UI" pitchFamily="50" charset="-128"/>
              <a:cs typeface="Meiryo UI" pitchFamily="50" charset="-128"/>
            </a:endParaRPr>
          </a:p>
          <a:p>
            <a:pPr defTabSz="844083" eaLnBrk="1" fontAlgn="auto" hangingPunct="1">
              <a:spcBef>
                <a:spcPts val="0"/>
              </a:spcBef>
              <a:spcAft>
                <a:spcPts val="0"/>
              </a:spcAft>
              <a:defRPr/>
            </a:pPr>
            <a:r>
              <a:rPr lang="en-US" altLang="ja-JP" sz="1000" dirty="0">
                <a:solidFill>
                  <a:srgbClr val="000000"/>
                </a:solidFill>
                <a:latin typeface="Meiryo UI" pitchFamily="50" charset="-128"/>
                <a:ea typeface="Meiryo UI" pitchFamily="50" charset="-128"/>
                <a:cs typeface="Meiryo UI" pitchFamily="50" charset="-128"/>
              </a:rPr>
              <a:t>[</a:t>
            </a:r>
            <a:r>
              <a:rPr lang="ja-JP" altLang="en-US" sz="1000" dirty="0">
                <a:solidFill>
                  <a:srgbClr val="000000"/>
                </a:solidFill>
                <a:latin typeface="Meiryo UI" pitchFamily="50" charset="-128"/>
                <a:ea typeface="Meiryo UI" pitchFamily="50" charset="-128"/>
                <a:cs typeface="Meiryo UI" pitchFamily="50" charset="-128"/>
              </a:rPr>
              <a:t>出所</a:t>
            </a:r>
            <a:r>
              <a:rPr lang="en-US" altLang="ja-JP" sz="1000" dirty="0">
                <a:solidFill>
                  <a:srgbClr val="000000"/>
                </a:solidFill>
                <a:latin typeface="Meiryo UI" pitchFamily="50" charset="-128"/>
                <a:ea typeface="Meiryo UI" pitchFamily="50" charset="-128"/>
                <a:cs typeface="Meiryo UI" pitchFamily="50" charset="-128"/>
              </a:rPr>
              <a:t>] Standard Operating Procedure for the Validation of SBTi Targets</a:t>
            </a:r>
            <a:r>
              <a:rPr lang="ja-JP" altLang="en-US" sz="1000" dirty="0">
                <a:solidFill>
                  <a:srgbClr val="000000"/>
                </a:solidFill>
                <a:latin typeface="Meiryo UI" pitchFamily="50" charset="-128"/>
                <a:ea typeface="Meiryo UI" pitchFamily="50" charset="-128"/>
                <a:cs typeface="Meiryo UI" pitchFamily="50" charset="-128"/>
              </a:rPr>
              <a:t>（</a:t>
            </a:r>
            <a:r>
              <a:rPr lang="en-US" altLang="ja-JP" sz="1000" dirty="0">
                <a:solidFill>
                  <a:srgbClr val="000000"/>
                </a:solidFill>
                <a:latin typeface="Meiryo UI" pitchFamily="50" charset="-128"/>
                <a:ea typeface="Meiryo UI" pitchFamily="50" charset="-128"/>
                <a:cs typeface="Meiryo UI" pitchFamily="50" charset="-128"/>
              </a:rPr>
              <a:t>https://docs.sbtiservices.com/resources/SOPTargetValidation.pdf</a:t>
            </a:r>
            <a:r>
              <a:rPr lang="ja-JP" altLang="en-US" sz="1000" dirty="0">
                <a:solidFill>
                  <a:srgbClr val="000000"/>
                </a:solidFill>
                <a:latin typeface="Meiryo UI" pitchFamily="50" charset="-128"/>
                <a:ea typeface="Meiryo UI" pitchFamily="50" charset="-128"/>
                <a:cs typeface="Meiryo UI" pitchFamily="50" charset="-128"/>
              </a:rPr>
              <a:t>）より作成</a:t>
            </a:r>
          </a:p>
        </p:txBody>
      </p:sp>
      <p:sp>
        <p:nvSpPr>
          <p:cNvPr id="7" name="テキスト ボックス 6">
            <a:extLst>
              <a:ext uri="{FF2B5EF4-FFF2-40B4-BE49-F238E27FC236}">
                <a16:creationId xmlns:a16="http://schemas.microsoft.com/office/drawing/2014/main" id="{1247F6CC-0CBB-CE5C-A3C6-B12709650EA3}"/>
              </a:ext>
            </a:extLst>
          </p:cNvPr>
          <p:cNvSpPr txBox="1"/>
          <p:nvPr/>
        </p:nvSpPr>
        <p:spPr>
          <a:xfrm>
            <a:off x="6312788" y="596213"/>
            <a:ext cx="3542412" cy="307777"/>
          </a:xfrm>
          <a:prstGeom prst="rect">
            <a:avLst/>
          </a:prstGeom>
          <a:noFill/>
        </p:spPr>
        <p:txBody>
          <a:bodyPr wrap="square">
            <a:spAutoFit/>
          </a:bodyPr>
          <a:lstStyle/>
          <a:p>
            <a:r>
              <a:rPr lang="en-US" altLang="ja-JP" sz="1400">
                <a:solidFill>
                  <a:schemeClr val="bg1"/>
                </a:solidFill>
              </a:rPr>
              <a:t>※ </a:t>
            </a:r>
            <a:r>
              <a:rPr lang="ja-JP" altLang="en-US" sz="1400">
                <a:solidFill>
                  <a:schemeClr val="bg1"/>
                </a:solidFill>
              </a:rPr>
              <a:t>中小企業以外の企業及び金融機関の場合</a:t>
            </a:r>
          </a:p>
        </p:txBody>
      </p:sp>
    </p:spTree>
    <p:extLst>
      <p:ext uri="{BB962C8B-B14F-4D97-AF65-F5344CB8AC3E}">
        <p14:creationId xmlns:p14="http://schemas.microsoft.com/office/powerpoint/2010/main" val="31476718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D8589-C2F2-BEAB-973D-D6C0F5EF26E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35ADCAA-54A1-11B1-8252-220ACCCA632B}"/>
              </a:ext>
            </a:extLst>
          </p:cNvPr>
          <p:cNvSpPr>
            <a:spLocks noGrp="1"/>
          </p:cNvSpPr>
          <p:nvPr>
            <p:ph type="title"/>
          </p:nvPr>
        </p:nvSpPr>
        <p:spPr>
          <a:xfrm>
            <a:off x="161925" y="284266"/>
            <a:ext cx="9736818" cy="648000"/>
          </a:xfrm>
        </p:spPr>
        <p:txBody>
          <a:bodyPr/>
          <a:lstStyle/>
          <a:p>
            <a:r>
              <a:rPr lang="ja-JP" altLang="en-US"/>
              <a:t>⑤ </a:t>
            </a:r>
            <a:r>
              <a:rPr lang="en-US" altLang="ja-JP"/>
              <a:t>Communicate</a:t>
            </a:r>
            <a:r>
              <a:rPr lang="ja-JP" altLang="en-US"/>
              <a:t>：結果の通知・公開</a:t>
            </a:r>
            <a:endParaRPr kumimoji="1" lang="ja-JP" altLang="en-US"/>
          </a:p>
        </p:txBody>
      </p:sp>
      <p:sp>
        <p:nvSpPr>
          <p:cNvPr id="3" name="コンテンツ プレースホルダー 2">
            <a:extLst>
              <a:ext uri="{FF2B5EF4-FFF2-40B4-BE49-F238E27FC236}">
                <a16:creationId xmlns:a16="http://schemas.microsoft.com/office/drawing/2014/main" id="{BD65F38F-1B8B-D1D5-2D3F-984C403FC73C}"/>
              </a:ext>
            </a:extLst>
          </p:cNvPr>
          <p:cNvSpPr>
            <a:spLocks noGrp="1"/>
          </p:cNvSpPr>
          <p:nvPr>
            <p:ph sz="quarter" idx="12"/>
          </p:nvPr>
        </p:nvSpPr>
        <p:spPr>
          <a:xfrm>
            <a:off x="161925" y="1098220"/>
            <a:ext cx="10367963" cy="958106"/>
          </a:xfrm>
        </p:spPr>
        <p:txBody>
          <a:bodyPr/>
          <a:lstStyle/>
          <a:p>
            <a:r>
              <a:rPr kumimoji="1" lang="en-US" altLang="ja-JP"/>
              <a:t>SBTi</a:t>
            </a:r>
            <a:r>
              <a:rPr kumimoji="1" lang="ja-JP" altLang="en-US"/>
              <a:t> </a:t>
            </a:r>
            <a:r>
              <a:rPr kumimoji="1" lang="en-US" altLang="ja-JP"/>
              <a:t>Services</a:t>
            </a:r>
            <a:r>
              <a:rPr kumimoji="1" lang="ja-JP" altLang="en-US"/>
              <a:t>は検証ステートメントを通じ、結果を企業に通知する。</a:t>
            </a:r>
            <a:endParaRPr kumimoji="1" lang="en-US" altLang="ja-JP"/>
          </a:p>
          <a:p>
            <a:r>
              <a:rPr lang="ja-JP" altLang="en-US"/>
              <a:t>認定を受けた企業の目標は、</a:t>
            </a:r>
            <a:r>
              <a:rPr lang="en-US" altLang="ja-JP"/>
              <a:t>SBTi</a:t>
            </a:r>
            <a:r>
              <a:rPr lang="ja-JP" altLang="en-US"/>
              <a:t>ウェブサイト内のダッシュボードで公開される</a:t>
            </a:r>
            <a:r>
              <a:rPr kumimoji="1" lang="ja-JP" altLang="en-US"/>
              <a:t>。</a:t>
            </a:r>
            <a:endParaRPr kumimoji="1" lang="en-US" altLang="ja-JP"/>
          </a:p>
        </p:txBody>
      </p:sp>
      <p:graphicFrame>
        <p:nvGraphicFramePr>
          <p:cNvPr id="4" name="表 3">
            <a:extLst>
              <a:ext uri="{FF2B5EF4-FFF2-40B4-BE49-F238E27FC236}">
                <a16:creationId xmlns:a16="http://schemas.microsoft.com/office/drawing/2014/main" id="{0BDA1257-578C-CB9B-7B78-216194010915}"/>
              </a:ext>
            </a:extLst>
          </p:cNvPr>
          <p:cNvGraphicFramePr>
            <a:graphicFrameLocks noGrp="1"/>
          </p:cNvGraphicFramePr>
          <p:nvPr>
            <p:extLst>
              <p:ext uri="{D42A27DB-BD31-4B8C-83A1-F6EECF244321}">
                <p14:modId xmlns:p14="http://schemas.microsoft.com/office/powerpoint/2010/main" val="2074475757"/>
              </p:ext>
            </p:extLst>
          </p:nvPr>
        </p:nvGraphicFramePr>
        <p:xfrm>
          <a:off x="741507" y="2215415"/>
          <a:ext cx="9219600" cy="4815840"/>
        </p:xfrm>
        <a:graphic>
          <a:graphicData uri="http://schemas.openxmlformats.org/drawingml/2006/table">
            <a:tbl>
              <a:tblPr firstRow="1" bandRow="1"/>
              <a:tblGrid>
                <a:gridCol w="1738800">
                  <a:extLst>
                    <a:ext uri="{9D8B030D-6E8A-4147-A177-3AD203B41FA5}">
                      <a16:colId xmlns:a16="http://schemas.microsoft.com/office/drawing/2014/main" val="20000"/>
                    </a:ext>
                  </a:extLst>
                </a:gridCol>
                <a:gridCol w="7480800">
                  <a:extLst>
                    <a:ext uri="{9D8B030D-6E8A-4147-A177-3AD203B41FA5}">
                      <a16:colId xmlns:a16="http://schemas.microsoft.com/office/drawing/2014/main" val="20001"/>
                    </a:ext>
                  </a:extLst>
                </a:gridCol>
              </a:tblGrid>
              <a:tr h="530264">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2000">
                          <a:solidFill>
                            <a:schemeClr val="tx1"/>
                          </a:solidFill>
                          <a:latin typeface="Meiryo UI" panose="020B0604030504040204" pitchFamily="50" charset="-128"/>
                          <a:ea typeface="Meiryo UI" panose="020B0604030504040204" pitchFamily="50" charset="-128"/>
                          <a:cs typeface="Meiryo UI" panose="020B0604030504040204" pitchFamily="50" charset="-128"/>
                        </a:rPr>
                        <a:t>結果の通知</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marL="285750" indent="-285750" algn="l">
                        <a:buSzPct val="91000"/>
                        <a:buFont typeface="Wingdings" panose="05000000000000000000" pitchFamily="2" charset="2"/>
                        <a:buChar char="ü"/>
                      </a:pPr>
                      <a:r>
                        <a:rPr kumimoji="1" lang="ja-JP" altLang="en-US" sz="1600" b="0">
                          <a:solidFill>
                            <a:schemeClr val="tx1"/>
                          </a:solidFill>
                          <a:latin typeface="Meiryo UI" panose="020B0604030504040204" pitchFamily="50" charset="-128"/>
                          <a:ea typeface="Meiryo UI" panose="020B0604030504040204" pitchFamily="50" charset="-128"/>
                          <a:cs typeface="Meiryo UI" panose="020B0604030504040204" pitchFamily="50" charset="-128"/>
                        </a:rPr>
                        <a:t>検証ステートメント</a:t>
                      </a:r>
                      <a:endParaRPr kumimoji="1" lang="en-US" altLang="ja-JP" sz="16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742950" lvl="1" indent="-285750" algn="l">
                        <a:buSzPct val="91000"/>
                        <a:buFont typeface="Arial" panose="020B0604020202020204" pitchFamily="34" charset="0"/>
                        <a:buChar char="•"/>
                      </a:pPr>
                      <a:r>
                        <a:rPr kumimoji="1" lang="ja-JP" altLang="en-US" sz="1600" b="0">
                          <a:solidFill>
                            <a:schemeClr val="tx1"/>
                          </a:solidFill>
                          <a:latin typeface="Meiryo UI" panose="020B0604030504040204" pitchFamily="50" charset="-128"/>
                          <a:ea typeface="Meiryo UI" panose="020B0604030504040204" pitchFamily="50" charset="-128"/>
                          <a:cs typeface="Meiryo UI" panose="020B0604030504040204" pitchFamily="50" charset="-128"/>
                        </a:rPr>
                        <a:t>最終的な検証決定に基づき、主任レビュアーが検証ステートメントを作成し、企業に通知する</a:t>
                      </a:r>
                      <a:endParaRPr kumimoji="1" lang="en-US" altLang="ja-JP" sz="16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742950" lvl="1" indent="-285750" algn="l">
                        <a:buClr>
                          <a:schemeClr val="tx1"/>
                        </a:buClr>
                        <a:buSzPct val="91000"/>
                        <a:buFont typeface="Arial" panose="020B0604020202020204" pitchFamily="34" charset="0"/>
                        <a:buChar char="•"/>
                      </a:pPr>
                      <a:r>
                        <a:rPr kumimoji="1" lang="ja-JP" altLang="en-US" sz="1600" b="0">
                          <a:solidFill>
                            <a:srgbClr val="FF0000"/>
                          </a:solidFill>
                          <a:latin typeface="Meiryo UI" panose="020B0604030504040204" pitchFamily="50" charset="-128"/>
                          <a:ea typeface="Meiryo UI" panose="020B0604030504040204" pitchFamily="50" charset="-128"/>
                          <a:cs typeface="Meiryo UI" panose="020B0604030504040204" pitchFamily="50" charset="-128"/>
                        </a:rPr>
                        <a:t>検証ステートメントが企業に通知された時点で、検証プロセスが完了する</a:t>
                      </a:r>
                      <a:endParaRPr kumimoji="1" lang="en-US" altLang="ja-JP" sz="1600" b="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285750" lvl="0" indent="-285750" algn="l">
                        <a:buSzPct val="91000"/>
                        <a:buFont typeface="Wingdings" panose="05000000000000000000" pitchFamily="2" charset="2"/>
                        <a:buChar char="ü"/>
                      </a:pPr>
                      <a:r>
                        <a:rPr kumimoji="1" lang="ja-JP" altLang="en-US" sz="1600" b="0">
                          <a:solidFill>
                            <a:schemeClr val="tx1"/>
                          </a:solidFill>
                          <a:latin typeface="Meiryo UI" panose="020B0604030504040204" pitchFamily="50" charset="-128"/>
                          <a:ea typeface="Meiryo UI" panose="020B0604030504040204" pitchFamily="50" charset="-128"/>
                          <a:cs typeface="Meiryo UI" panose="020B0604030504040204" pitchFamily="50" charset="-128"/>
                        </a:rPr>
                        <a:t>検証レポートが企業に提供される（以下はその内容の例）</a:t>
                      </a:r>
                      <a:endParaRPr kumimoji="1" lang="en-US" altLang="ja-JP" sz="16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742950" lvl="1" indent="-285750" algn="l">
                        <a:buSzPct val="91000"/>
                        <a:buFont typeface="Arial" panose="020B0604020202020204" pitchFamily="34" charset="0"/>
                        <a:buChar char="•"/>
                      </a:pPr>
                      <a:r>
                        <a:rPr kumimoji="1" lang="ja-JP" altLang="en-US" sz="1600" b="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企業の</a:t>
                      </a:r>
                      <a:r>
                        <a:rPr kumimoji="1" lang="en-US" altLang="ja-JP" sz="1600" b="0">
                          <a:solidFill>
                            <a:schemeClr val="tx1"/>
                          </a:solidFill>
                          <a:latin typeface="Meiryo UI" panose="020B0604030504040204" pitchFamily="50" charset="-128"/>
                          <a:ea typeface="Meiryo UI" panose="020B0604030504040204" pitchFamily="50" charset="-128"/>
                          <a:cs typeface="Meiryo UI" panose="020B0604030504040204" pitchFamily="50" charset="-128"/>
                        </a:rPr>
                        <a:t>GHG</a:t>
                      </a:r>
                      <a:r>
                        <a:rPr kumimoji="1" lang="ja-JP" altLang="en-US" sz="1600" b="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インベントリの概要</a:t>
                      </a:r>
                      <a:endParaRPr kumimoji="1" lang="en-US" altLang="ja-JP" sz="16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742950" lvl="1" indent="-285750" algn="l">
                        <a:buSzPct val="91000"/>
                        <a:buFont typeface="Arial" panose="020B0604020202020204" pitchFamily="34" charset="0"/>
                        <a:buChar char="•"/>
                      </a:pPr>
                      <a:r>
                        <a:rPr kumimoji="1" lang="ja-JP" altLang="en-US" sz="1600" b="0">
                          <a:solidFill>
                            <a:schemeClr val="tx1"/>
                          </a:solidFill>
                          <a:latin typeface="Meiryo UI" panose="020B0604030504040204" pitchFamily="50" charset="-128"/>
                          <a:ea typeface="Meiryo UI" panose="020B0604030504040204" pitchFamily="50" charset="-128"/>
                          <a:cs typeface="Meiryo UI" panose="020B0604030504040204" pitchFamily="50" charset="-128"/>
                        </a:rPr>
                        <a:t>認定された目標の内容</a:t>
                      </a:r>
                      <a:endParaRPr kumimoji="1" lang="en-US" altLang="ja-JP" sz="16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742950" lvl="1" indent="-285750" algn="l">
                        <a:buSzPct val="91000"/>
                        <a:buFont typeface="Arial" panose="020B0604020202020204" pitchFamily="34" charset="0"/>
                        <a:buChar char="•"/>
                      </a:pPr>
                      <a:r>
                        <a:rPr kumimoji="1" lang="ja-JP" altLang="en-US" sz="1600" b="0">
                          <a:solidFill>
                            <a:schemeClr val="tx1"/>
                          </a:solidFill>
                          <a:latin typeface="Meiryo UI" panose="020B0604030504040204" pitchFamily="50" charset="-128"/>
                          <a:ea typeface="Meiryo UI" panose="020B0604030504040204" pitchFamily="50" charset="-128"/>
                          <a:cs typeface="Meiryo UI" panose="020B0604030504040204" pitchFamily="50" charset="-128"/>
                        </a:rPr>
                        <a:t>適用される</a:t>
                      </a:r>
                      <a:r>
                        <a:rPr kumimoji="1" lang="en-US" altLang="ja-JP" sz="1600" b="0">
                          <a:solidFill>
                            <a:schemeClr val="tx1"/>
                          </a:solidFill>
                          <a:latin typeface="Meiryo UI" panose="020B0604030504040204" pitchFamily="50" charset="-128"/>
                          <a:ea typeface="Meiryo UI" panose="020B0604030504040204" pitchFamily="50" charset="-128"/>
                          <a:cs typeface="Meiryo UI" panose="020B0604030504040204" pitchFamily="50" charset="-128"/>
                        </a:rPr>
                        <a:t>CAI</a:t>
                      </a:r>
                      <a:r>
                        <a:rPr kumimoji="1" lang="ja-JP" altLang="en-US" sz="1600" b="0">
                          <a:solidFill>
                            <a:schemeClr val="tx1"/>
                          </a:solidFill>
                          <a:latin typeface="Meiryo UI" panose="020B0604030504040204" pitchFamily="50" charset="-128"/>
                          <a:ea typeface="Meiryo UI" panose="020B0604030504040204" pitchFamily="50" charset="-128"/>
                          <a:cs typeface="Meiryo UI" panose="020B0604030504040204" pitchFamily="50" charset="-128"/>
                        </a:rPr>
                        <a:t>及び基準に対する適合状況</a:t>
                      </a:r>
                      <a:endParaRPr kumimoji="1" lang="en-US" altLang="ja-JP" sz="16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742950" lvl="1" indent="-285750" algn="l">
                        <a:buSzPct val="91000"/>
                        <a:buFont typeface="Arial" panose="020B0604020202020204" pitchFamily="34" charset="0"/>
                        <a:buChar char="•"/>
                      </a:pPr>
                      <a:r>
                        <a:rPr kumimoji="1" lang="ja-JP" altLang="en-US" sz="1600" b="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将来的な対応に関連する詳細情報</a:t>
                      </a:r>
                      <a:endParaRPr kumimoji="1" lang="en-US" altLang="ja-JP" sz="16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112786">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2000" b="1">
                          <a:solidFill>
                            <a:schemeClr val="tx1"/>
                          </a:solidFill>
                          <a:latin typeface="Meiryo UI" panose="020B0604030504040204" pitchFamily="50" charset="-128"/>
                          <a:ea typeface="Meiryo UI" panose="020B0604030504040204" pitchFamily="50" charset="-128"/>
                          <a:cs typeface="Meiryo UI" panose="020B0604030504040204" pitchFamily="50" charset="-128"/>
                        </a:rPr>
                        <a:t>目標の公開</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285750" indent="-285750">
                        <a:buClr>
                          <a:schemeClr val="tx1"/>
                        </a:buClr>
                        <a:buSzPct val="91000"/>
                        <a:buFont typeface="Wingdings" panose="05000000000000000000" pitchFamily="2" charset="2"/>
                        <a:buChar char="ü"/>
                      </a:pPr>
                      <a:r>
                        <a:rPr kumimoji="1" lang="ja-JP" altLang="en-US" sz="1600">
                          <a:solidFill>
                            <a:srgbClr val="FF0000"/>
                          </a:solidFill>
                          <a:latin typeface="Meiryo UI" panose="020B0604030504040204" pitchFamily="50" charset="-128"/>
                          <a:ea typeface="Meiryo UI" panose="020B0604030504040204" pitchFamily="50" charset="-128"/>
                          <a:cs typeface="Meiryo UI" panose="020B0604030504040204" pitchFamily="50" charset="-128"/>
                        </a:rPr>
                        <a:t>全ての認定済み目標は、</a:t>
                      </a:r>
                      <a:r>
                        <a:rPr kumimoji="1" lang="en-US" altLang="ja-JP" sz="1600">
                          <a:solidFill>
                            <a:srgbClr val="FF0000"/>
                          </a:solidFill>
                          <a:latin typeface="Meiryo UI" panose="020B0604030504040204" pitchFamily="50" charset="-128"/>
                          <a:ea typeface="Meiryo UI" panose="020B0604030504040204" pitchFamily="50" charset="-128"/>
                          <a:cs typeface="Meiryo UI" panose="020B0604030504040204" pitchFamily="50" charset="-128"/>
                        </a:rPr>
                        <a:t>SBTi</a:t>
                      </a:r>
                      <a:r>
                        <a:rPr kumimoji="1" lang="ja-JP" altLang="en-US" sz="1600">
                          <a:solidFill>
                            <a:srgbClr val="FF0000"/>
                          </a:solidFill>
                          <a:latin typeface="Meiryo UI" panose="020B0604030504040204" pitchFamily="50" charset="-128"/>
                          <a:ea typeface="Meiryo UI" panose="020B0604030504040204" pitchFamily="50" charset="-128"/>
                          <a:cs typeface="Meiryo UI" panose="020B0604030504040204" pitchFamily="50" charset="-128"/>
                        </a:rPr>
                        <a:t>ウェブサイトのダッシュボードに掲載される</a:t>
                      </a:r>
                      <a:endParaRPr kumimoji="1" lang="en-US" altLang="ja-JP" sz="16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742950" marR="0" lvl="1" indent="-285750" algn="l" defTabSz="914400" rtl="0" eaLnBrk="1" fontAlgn="auto" latinLnBrk="0" hangingPunct="1">
                        <a:lnSpc>
                          <a:spcPct val="100000"/>
                        </a:lnSpc>
                        <a:spcBef>
                          <a:spcPts val="0"/>
                        </a:spcBef>
                        <a:spcAft>
                          <a:spcPts val="0"/>
                        </a:spcAft>
                        <a:buClr>
                          <a:schemeClr val="tx1"/>
                        </a:buClr>
                        <a:buSzPct val="91000"/>
                        <a:buFont typeface="Arial" panose="020B0604020202020204" pitchFamily="34" charset="0"/>
                        <a:buChar char="•"/>
                        <a:tabLst/>
                        <a:defRPr/>
                      </a:pPr>
                      <a:r>
                        <a:rPr kumimoji="1"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企業は目標の公開日の変更を要請することが出来るが、検証結果が出てから</a:t>
                      </a:r>
                      <a:r>
                        <a:rPr kumimoji="1" lang="en-US" altLang="ja-JP"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か月以内に公開する必要があり、それを超えると当該目標は無効となり、その目標は再検証が必要となる</a:t>
                      </a:r>
                      <a:endParaRPr kumimoji="1" lang="en-US" altLang="ja-JP" sz="16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Clr>
                          <a:schemeClr val="tx1"/>
                        </a:buClr>
                        <a:buSzPct val="91000"/>
                        <a:buFont typeface="Wingdings" panose="05000000000000000000" pitchFamily="2" charset="2"/>
                        <a:buChar char="ü"/>
                      </a:pPr>
                      <a:r>
                        <a:rPr kumimoji="1"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新たに認定された目標について、適切な情報発信を行うためのガイドラインを含むウェルカムパックを受け取る</a:t>
                      </a:r>
                      <a:endParaRPr kumimoji="1" lang="en-US" altLang="ja-JP" sz="16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742950" lvl="1" indent="-285750">
                        <a:buClr>
                          <a:schemeClr val="tx1"/>
                        </a:buClr>
                        <a:buSzPct val="91000"/>
                        <a:buFont typeface="Arial" panose="020B0604020202020204" pitchFamily="34" charset="0"/>
                        <a:buChar char="•"/>
                      </a:pPr>
                      <a:r>
                        <a:rPr kumimoji="1"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認定された目標について社内外で発信する際、企業は</a:t>
                      </a:r>
                      <a:r>
                        <a:rPr kumimoji="1" lang="en-US" altLang="ja-JP" sz="1600" u="none">
                          <a:solidFill>
                            <a:srgbClr val="0563C1"/>
                          </a:solidFill>
                          <a:latin typeface="Meiryo UI" panose="020B0604030504040204" pitchFamily="50" charset="-128"/>
                          <a:ea typeface="Meiryo UI" panose="020B0604030504040204" pitchFamily="50" charset="-128"/>
                          <a:cs typeface="Meiryo UI" panose="020B0604030504040204" pitchFamily="50" charset="-128"/>
                          <a:hlinkClick r:id="rId3"/>
                        </a:rPr>
                        <a:t>SBTi</a:t>
                      </a:r>
                      <a:r>
                        <a:rPr kumimoji="1" lang="ja-JP" altLang="en-US" sz="1600" u="none">
                          <a:solidFill>
                            <a:srgbClr val="0563C1"/>
                          </a:solidFill>
                          <a:latin typeface="Meiryo UI" panose="020B0604030504040204" pitchFamily="50" charset="-128"/>
                          <a:ea typeface="Meiryo UI" panose="020B0604030504040204" pitchFamily="50" charset="-128"/>
                          <a:cs typeface="Meiryo UI" panose="020B0604030504040204" pitchFamily="50" charset="-128"/>
                          <a:hlinkClick r:id="rId3"/>
                        </a:rPr>
                        <a:t>コミュニケーションガイドライン</a:t>
                      </a:r>
                      <a:r>
                        <a:rPr kumimoji="1"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に従う必要がある</a:t>
                      </a:r>
                      <a:endParaRPr kumimoji="1" lang="en-US" altLang="ja-JP" sz="16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742950" lvl="1" indent="-285750">
                        <a:buClr>
                          <a:schemeClr val="tx1"/>
                        </a:buClr>
                        <a:buSzPct val="91000"/>
                        <a:buFont typeface="Arial" panose="020B0604020202020204" pitchFamily="34" charset="0"/>
                        <a:buChar char="•"/>
                      </a:pPr>
                      <a:r>
                        <a:rPr kumimoji="1"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比較可能性と透明性の観点から、</a:t>
                      </a:r>
                      <a:r>
                        <a:rPr kumimoji="1" lang="ja-JP" altLang="en-US" sz="1600">
                          <a:solidFill>
                            <a:srgbClr val="FF0000"/>
                          </a:solidFill>
                          <a:latin typeface="Meiryo UI" panose="020B0604030504040204" pitchFamily="50" charset="-128"/>
                          <a:ea typeface="Meiryo UI" panose="020B0604030504040204" pitchFamily="50" charset="-128"/>
                          <a:cs typeface="Meiryo UI" panose="020B0604030504040204" pitchFamily="50" charset="-128"/>
                        </a:rPr>
                        <a:t>企業はテンプレートを用いて逸脱しない表現を用いる必要がある</a:t>
                      </a:r>
                      <a:endParaRPr kumimoji="1" lang="en-US" altLang="ja-JP" sz="160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
        <p:nvSpPr>
          <p:cNvPr id="5" name="テキスト ボックス 4">
            <a:extLst>
              <a:ext uri="{FF2B5EF4-FFF2-40B4-BE49-F238E27FC236}">
                <a16:creationId xmlns:a16="http://schemas.microsoft.com/office/drawing/2014/main" id="{49596F9F-007B-3BAC-CB75-DDA3A54E586D}"/>
              </a:ext>
            </a:extLst>
          </p:cNvPr>
          <p:cNvSpPr txBox="1">
            <a:spLocks noChangeArrowheads="1"/>
          </p:cNvSpPr>
          <p:nvPr/>
        </p:nvSpPr>
        <p:spPr bwMode="auto">
          <a:xfrm>
            <a:off x="577528" y="7190343"/>
            <a:ext cx="95367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900" dirty="0">
                <a:solidFill>
                  <a:srgbClr val="000000"/>
                </a:solidFill>
                <a:latin typeface="Meiryo UI" pitchFamily="50" charset="-128"/>
                <a:ea typeface="Meiryo UI" pitchFamily="50" charset="-128"/>
                <a:cs typeface="Meiryo UI" pitchFamily="50" charset="-128"/>
              </a:rPr>
              <a:t>[</a:t>
            </a:r>
            <a:r>
              <a:rPr lang="ja-JP" altLang="en-US" sz="900" dirty="0">
                <a:solidFill>
                  <a:srgbClr val="000000"/>
                </a:solidFill>
                <a:latin typeface="Meiryo UI" pitchFamily="50" charset="-128"/>
                <a:ea typeface="Meiryo UI" pitchFamily="50" charset="-128"/>
                <a:cs typeface="Meiryo UI" pitchFamily="50" charset="-128"/>
              </a:rPr>
              <a:t>出所</a:t>
            </a:r>
            <a:r>
              <a:rPr lang="en-US" altLang="ja-JP" sz="900" dirty="0">
                <a:solidFill>
                  <a:srgbClr val="000000"/>
                </a:solidFill>
                <a:latin typeface="Meiryo UI" pitchFamily="50" charset="-128"/>
                <a:ea typeface="Meiryo UI" pitchFamily="50" charset="-128"/>
                <a:cs typeface="Meiryo UI" pitchFamily="50" charset="-128"/>
              </a:rPr>
              <a:t>]Standard Operating Procedure for the Validation of SBTi Targets</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https://docs.sbtiservices.com/resources/SOPTargetValidation.pdf</a:t>
            </a:r>
            <a:r>
              <a:rPr lang="ja-JP" altLang="en-US" sz="900" dirty="0">
                <a:solidFill>
                  <a:srgbClr val="000000"/>
                </a:solidFill>
                <a:latin typeface="Meiryo UI" pitchFamily="50" charset="-128"/>
                <a:ea typeface="Meiryo UI" pitchFamily="50" charset="-128"/>
                <a:cs typeface="Meiryo UI" pitchFamily="50" charset="-128"/>
              </a:rPr>
              <a:t>）、</a:t>
            </a:r>
            <a:r>
              <a:rPr lang="en-US" altLang="ja-JP" sz="900" dirty="0">
                <a:solidFill>
                  <a:srgbClr val="000000"/>
                </a:solidFill>
                <a:latin typeface="Meiryo UI" pitchFamily="50" charset="-128"/>
                <a:ea typeface="Meiryo UI" pitchFamily="50" charset="-128"/>
                <a:cs typeface="Meiryo UI" pitchFamily="50" charset="-128"/>
              </a:rPr>
              <a:t>SBTi</a:t>
            </a:r>
            <a:r>
              <a:rPr lang="ja-JP" altLang="en-US" sz="900" dirty="0">
                <a:solidFill>
                  <a:srgbClr val="000000"/>
                </a:solidFill>
                <a:latin typeface="Meiryo UI" pitchFamily="50" charset="-128"/>
                <a:ea typeface="Meiryo UI" pitchFamily="50" charset="-128"/>
                <a:cs typeface="Meiryo UI" pitchFamily="50" charset="-128"/>
              </a:rPr>
              <a:t> </a:t>
            </a:r>
            <a:r>
              <a:rPr lang="en-US" altLang="ja-JP" sz="900" dirty="0">
                <a:solidFill>
                  <a:srgbClr val="000000"/>
                </a:solidFill>
                <a:latin typeface="Meiryo UI" pitchFamily="50" charset="-128"/>
                <a:ea typeface="Meiryo UI" pitchFamily="50" charset="-128"/>
                <a:cs typeface="Meiryo UI" pitchFamily="50" charset="-128"/>
              </a:rPr>
              <a:t>Services</a:t>
            </a:r>
            <a:r>
              <a:rPr lang="ja-JP" altLang="en-US" sz="900" dirty="0">
                <a:solidFill>
                  <a:srgbClr val="000000"/>
                </a:solidFill>
                <a:latin typeface="Meiryo UI" pitchFamily="50" charset="-128"/>
                <a:ea typeface="Meiryo UI" pitchFamily="50" charset="-128"/>
                <a:cs typeface="Meiryo UI" pitchFamily="50" charset="-128"/>
              </a:rPr>
              <a:t>ウェブサイト（</a:t>
            </a:r>
            <a:r>
              <a:rPr lang="en-US" altLang="ja-JP" sz="900" dirty="0">
                <a:solidFill>
                  <a:srgbClr val="000000"/>
                </a:solidFill>
                <a:latin typeface="Meiryo UI" pitchFamily="50" charset="-128"/>
                <a:ea typeface="Meiryo UI" pitchFamily="50" charset="-128"/>
                <a:cs typeface="Meiryo UI" pitchFamily="50" charset="-128"/>
              </a:rPr>
              <a:t>https://sbtiservices.com/</a:t>
            </a:r>
            <a:r>
              <a:rPr lang="ja-JP" altLang="en-US" sz="90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19578009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612369-E0EC-6B01-7EC8-B55C1A20B87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A11B613-8C14-7387-9BA4-5356D41EF85A}"/>
              </a:ext>
            </a:extLst>
          </p:cNvPr>
          <p:cNvSpPr>
            <a:spLocks noGrp="1"/>
          </p:cNvSpPr>
          <p:nvPr>
            <p:ph type="title"/>
          </p:nvPr>
        </p:nvSpPr>
        <p:spPr>
          <a:xfrm>
            <a:off x="161925" y="284266"/>
            <a:ext cx="9736818" cy="648000"/>
          </a:xfrm>
        </p:spPr>
        <p:txBody>
          <a:bodyPr/>
          <a:lstStyle/>
          <a:p>
            <a:r>
              <a:rPr kumimoji="1" lang="ja-JP" altLang="en-US"/>
              <a:t>⑥ </a:t>
            </a:r>
            <a:r>
              <a:rPr kumimoji="1" lang="en-US" altLang="ja-JP"/>
              <a:t>Disclose</a:t>
            </a:r>
            <a:r>
              <a:rPr kumimoji="1" lang="ja-JP" altLang="en-US"/>
              <a:t>：開示</a:t>
            </a:r>
          </a:p>
        </p:txBody>
      </p:sp>
      <p:sp>
        <p:nvSpPr>
          <p:cNvPr id="3" name="コンテンツ プレースホルダー 2">
            <a:extLst>
              <a:ext uri="{FF2B5EF4-FFF2-40B4-BE49-F238E27FC236}">
                <a16:creationId xmlns:a16="http://schemas.microsoft.com/office/drawing/2014/main" id="{74347D51-019A-E1E8-CD7B-457E57DCD89C}"/>
              </a:ext>
            </a:extLst>
          </p:cNvPr>
          <p:cNvSpPr>
            <a:spLocks noGrp="1"/>
          </p:cNvSpPr>
          <p:nvPr>
            <p:ph sz="quarter" idx="12"/>
          </p:nvPr>
        </p:nvSpPr>
        <p:spPr>
          <a:xfrm>
            <a:off x="161925" y="1098220"/>
            <a:ext cx="10367963" cy="604163"/>
          </a:xfrm>
        </p:spPr>
        <p:txBody>
          <a:bodyPr/>
          <a:lstStyle/>
          <a:p>
            <a:r>
              <a:rPr lang="ja-JP" altLang="en-US"/>
              <a:t>目標の認定を受けた企業は、</a:t>
            </a:r>
            <a:r>
              <a:rPr lang="en-US" altLang="ja-JP"/>
              <a:t>GHG</a:t>
            </a:r>
            <a:r>
              <a:rPr lang="ja-JP" altLang="en-US"/>
              <a:t>排出量と目標に対する進捗状況について年次で開示する必要がある。</a:t>
            </a:r>
            <a:endParaRPr kumimoji="1" lang="en-US" altLang="ja-JP"/>
          </a:p>
        </p:txBody>
      </p:sp>
      <p:graphicFrame>
        <p:nvGraphicFramePr>
          <p:cNvPr id="4" name="表 3">
            <a:extLst>
              <a:ext uri="{FF2B5EF4-FFF2-40B4-BE49-F238E27FC236}">
                <a16:creationId xmlns:a16="http://schemas.microsoft.com/office/drawing/2014/main" id="{A00D0253-00D4-8BB3-0D91-713E12E2C086}"/>
              </a:ext>
            </a:extLst>
          </p:cNvPr>
          <p:cNvGraphicFramePr>
            <a:graphicFrameLocks noGrp="1"/>
          </p:cNvGraphicFramePr>
          <p:nvPr>
            <p:extLst>
              <p:ext uri="{D42A27DB-BD31-4B8C-83A1-F6EECF244321}">
                <p14:modId xmlns:p14="http://schemas.microsoft.com/office/powerpoint/2010/main" val="1677312195"/>
              </p:ext>
            </p:extLst>
          </p:nvPr>
        </p:nvGraphicFramePr>
        <p:xfrm>
          <a:off x="736106" y="2987602"/>
          <a:ext cx="9219600" cy="2529840"/>
        </p:xfrm>
        <a:graphic>
          <a:graphicData uri="http://schemas.openxmlformats.org/drawingml/2006/table">
            <a:tbl>
              <a:tblPr firstRow="1" bandRow="1"/>
              <a:tblGrid>
                <a:gridCol w="1738800">
                  <a:extLst>
                    <a:ext uri="{9D8B030D-6E8A-4147-A177-3AD203B41FA5}">
                      <a16:colId xmlns:a16="http://schemas.microsoft.com/office/drawing/2014/main" val="20000"/>
                    </a:ext>
                  </a:extLst>
                </a:gridCol>
                <a:gridCol w="7480800">
                  <a:extLst>
                    <a:ext uri="{9D8B030D-6E8A-4147-A177-3AD203B41FA5}">
                      <a16:colId xmlns:a16="http://schemas.microsoft.com/office/drawing/2014/main" val="20001"/>
                    </a:ext>
                  </a:extLst>
                </a:gridCol>
              </a:tblGrid>
              <a:tr h="147872">
                <a:tc>
                  <a:txBody>
                    <a:bodyPr/>
                    <a:lstStyle/>
                    <a:p>
                      <a:pPr algn="ctr"/>
                      <a:r>
                        <a:rPr kumimoji="1" lang="ja-JP" altLang="en-US" sz="2000" b="1">
                          <a:solidFill>
                            <a:schemeClr val="tx1"/>
                          </a:solidFill>
                          <a:latin typeface="Meiryo UI" panose="020B0604030504040204" pitchFamily="50" charset="-128"/>
                          <a:ea typeface="Meiryo UI" panose="020B0604030504040204" pitchFamily="50" charset="-128"/>
                          <a:cs typeface="Meiryo UI" panose="020B0604030504040204" pitchFamily="50" charset="-128"/>
                        </a:rPr>
                        <a:t>進捗状況の</a:t>
                      </a:r>
                      <a:endParaRPr kumimoji="1" lang="en-US" altLang="ja-JP" sz="20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2000" b="1">
                          <a:solidFill>
                            <a:schemeClr val="tx1"/>
                          </a:solidFill>
                          <a:latin typeface="Meiryo UI" panose="020B0604030504040204" pitchFamily="50" charset="-128"/>
                          <a:ea typeface="Meiryo UI" panose="020B0604030504040204" pitchFamily="50" charset="-128"/>
                          <a:cs typeface="Meiryo UI" panose="020B0604030504040204" pitchFamily="50" charset="-128"/>
                        </a:rPr>
                        <a:t>開示</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DCE6F2"/>
                    </a:solidFill>
                  </a:tcPr>
                </a:tc>
                <a:tc>
                  <a:txBody>
                    <a:bodyPr/>
                    <a:lstStyle/>
                    <a:p>
                      <a:pPr marL="271463" marR="0" lvl="1" indent="-271463" algn="l" defTabSz="1007943" rtl="0" eaLnBrk="1" fontAlgn="auto" latinLnBrk="0" hangingPunct="1">
                        <a:lnSpc>
                          <a:spcPct val="100000"/>
                        </a:lnSpc>
                        <a:spcBef>
                          <a:spcPts val="0"/>
                        </a:spcBef>
                        <a:spcAft>
                          <a:spcPts val="0"/>
                        </a:spcAft>
                        <a:buClrTx/>
                        <a:buSzPct val="91000"/>
                        <a:buFont typeface="Wingdings" panose="05000000000000000000" pitchFamily="2" charset="2"/>
                        <a:buChar char="ü"/>
                        <a:tabLst/>
                        <a:defRPr/>
                      </a:pPr>
                      <a:r>
                        <a:rPr kumimoji="1" lang="ja-JP" altLang="en-US" sz="1600" b="0">
                          <a:solidFill>
                            <a:schemeClr val="tx1"/>
                          </a:solidFill>
                          <a:latin typeface="Meiryo UI" panose="020B0604030504040204" pitchFamily="50" charset="-128"/>
                          <a:ea typeface="Meiryo UI" panose="020B0604030504040204" pitchFamily="50" charset="-128"/>
                          <a:cs typeface="Meiryo UI" panose="020B0604030504040204" pitchFamily="50" charset="-128"/>
                        </a:rPr>
                        <a:t>毎年、</a:t>
                      </a:r>
                      <a:r>
                        <a:rPr kumimoji="1" lang="en-US" altLang="ja-JP" sz="1600" b="0">
                          <a:solidFill>
                            <a:schemeClr val="tx1"/>
                          </a:solidFill>
                          <a:latin typeface="Meiryo UI" panose="020B0604030504040204" pitchFamily="50" charset="-128"/>
                          <a:ea typeface="Meiryo UI" panose="020B0604030504040204" pitchFamily="50" charset="-128"/>
                          <a:cs typeface="Meiryo UI" panose="020B0604030504040204" pitchFamily="50" charset="-128"/>
                        </a:rPr>
                        <a:t>GHG</a:t>
                      </a:r>
                      <a:r>
                        <a:rPr kumimoji="1" lang="ja-JP" altLang="en-US" sz="1600" b="0">
                          <a:solidFill>
                            <a:schemeClr val="tx1"/>
                          </a:solidFill>
                          <a:latin typeface="Meiryo UI" panose="020B0604030504040204" pitchFamily="50" charset="-128"/>
                          <a:ea typeface="Meiryo UI" panose="020B0604030504040204" pitchFamily="50" charset="-128"/>
                          <a:cs typeface="Meiryo UI" panose="020B0604030504040204" pitchFamily="50" charset="-128"/>
                        </a:rPr>
                        <a:t>排出量及び目標に対する進捗状況を開示するとともに、目標達成に向けた進捗状況を継続的にもモニタリングする必要がある（以下は開示場所の推奨例）</a:t>
                      </a:r>
                      <a:endParaRPr kumimoji="1" lang="en-US" altLang="ja-JP" sz="16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675421" marR="0" lvl="2" indent="-171450" algn="l" defTabSz="1007943" rtl="0" eaLnBrk="1" fontAlgn="auto" latinLnBrk="0" hangingPunct="1">
                        <a:lnSpc>
                          <a:spcPct val="100000"/>
                        </a:lnSpc>
                        <a:spcBef>
                          <a:spcPts val="0"/>
                        </a:spcBef>
                        <a:spcAft>
                          <a:spcPts val="0"/>
                        </a:spcAft>
                        <a:buClrTx/>
                        <a:buSzPct val="91000"/>
                        <a:buFont typeface="Arial" panose="020B0604020202020204" pitchFamily="34" charset="0"/>
                        <a:buChar char="•"/>
                        <a:tabLst/>
                        <a:defRPr/>
                      </a:pPr>
                      <a:r>
                        <a:rPr kumimoji="1" lang="ja-JP" altLang="en-US" sz="1600" b="0">
                          <a:solidFill>
                            <a:schemeClr val="tx1"/>
                          </a:solidFill>
                          <a:latin typeface="Meiryo UI" panose="020B0604030504040204" pitchFamily="50" charset="-128"/>
                          <a:ea typeface="Meiryo UI" panose="020B0604030504040204" pitchFamily="50" charset="-128"/>
                          <a:cs typeface="Meiryo UI" panose="020B0604030504040204" pitchFamily="50" charset="-128"/>
                        </a:rPr>
                        <a:t>年次報告書</a:t>
                      </a:r>
                      <a:endParaRPr kumimoji="1" lang="en-US" altLang="ja-JP" sz="16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675421" marR="0" lvl="2" indent="-171450" algn="l" defTabSz="1007943" rtl="0" eaLnBrk="1" fontAlgn="auto" latinLnBrk="0" hangingPunct="1">
                        <a:lnSpc>
                          <a:spcPct val="100000"/>
                        </a:lnSpc>
                        <a:spcBef>
                          <a:spcPts val="0"/>
                        </a:spcBef>
                        <a:spcAft>
                          <a:spcPts val="0"/>
                        </a:spcAft>
                        <a:buClrTx/>
                        <a:buSzPct val="91000"/>
                        <a:buFont typeface="Arial" panose="020B0604020202020204" pitchFamily="34" charset="0"/>
                        <a:buChar char="•"/>
                        <a:tabLst/>
                        <a:defRPr/>
                      </a:pPr>
                      <a:r>
                        <a:rPr kumimoji="1" lang="ja-JP" altLang="en-US" sz="1600" b="0">
                          <a:solidFill>
                            <a:schemeClr val="tx1"/>
                          </a:solidFill>
                          <a:latin typeface="Meiryo UI" panose="020B0604030504040204" pitchFamily="50" charset="-128"/>
                          <a:ea typeface="Meiryo UI" panose="020B0604030504040204" pitchFamily="50" charset="-128"/>
                          <a:cs typeface="Meiryo UI" panose="020B0604030504040204" pitchFamily="50" charset="-128"/>
                        </a:rPr>
                        <a:t>サステナビリティレポート</a:t>
                      </a:r>
                      <a:endParaRPr kumimoji="1" lang="en-US" altLang="ja-JP" sz="16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675421" marR="0" lvl="2" indent="-171450" algn="l" defTabSz="1007943" rtl="0" eaLnBrk="1" fontAlgn="auto" latinLnBrk="0" hangingPunct="1">
                        <a:lnSpc>
                          <a:spcPct val="100000"/>
                        </a:lnSpc>
                        <a:spcBef>
                          <a:spcPts val="0"/>
                        </a:spcBef>
                        <a:spcAft>
                          <a:spcPts val="0"/>
                        </a:spcAft>
                        <a:buClrTx/>
                        <a:buSzPct val="91000"/>
                        <a:buFont typeface="Arial" panose="020B0604020202020204" pitchFamily="34" charset="0"/>
                        <a:buChar char="•"/>
                        <a:tabLst/>
                        <a:defRPr/>
                      </a:pPr>
                      <a:r>
                        <a:rPr kumimoji="1" lang="ja-JP" altLang="en-US" sz="1600" b="0">
                          <a:solidFill>
                            <a:schemeClr val="tx1"/>
                          </a:solidFill>
                          <a:latin typeface="Meiryo UI" panose="020B0604030504040204" pitchFamily="50" charset="-128"/>
                          <a:ea typeface="Meiryo UI" panose="020B0604030504040204" pitchFamily="50" charset="-128"/>
                          <a:cs typeface="Meiryo UI" panose="020B0604030504040204" pitchFamily="50" charset="-128"/>
                        </a:rPr>
                        <a:t>自社ウェブサイト</a:t>
                      </a:r>
                      <a:endParaRPr kumimoji="1" lang="en-US" altLang="ja-JP" sz="16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675421" marR="0" lvl="2" indent="-171450" algn="l" defTabSz="1007943" rtl="0" eaLnBrk="1" fontAlgn="auto" latinLnBrk="0" hangingPunct="1">
                        <a:lnSpc>
                          <a:spcPct val="100000"/>
                        </a:lnSpc>
                        <a:spcBef>
                          <a:spcPts val="0"/>
                        </a:spcBef>
                        <a:spcAft>
                          <a:spcPts val="0"/>
                        </a:spcAft>
                        <a:buClrTx/>
                        <a:buSzPct val="91000"/>
                        <a:buFont typeface="Arial" panose="020B0604020202020204" pitchFamily="34" charset="0"/>
                        <a:buChar char="•"/>
                        <a:tabLst/>
                        <a:defRPr/>
                      </a:pPr>
                      <a:r>
                        <a:rPr kumimoji="1" lang="en-US" altLang="ja-JP" sz="1600" b="0">
                          <a:solidFill>
                            <a:schemeClr val="tx1"/>
                          </a:solidFill>
                          <a:latin typeface="Meiryo UI" panose="020B0604030504040204" pitchFamily="50" charset="-128"/>
                          <a:ea typeface="Meiryo UI" panose="020B0604030504040204" pitchFamily="50" charset="-128"/>
                          <a:cs typeface="Meiryo UI" panose="020B0604030504040204" pitchFamily="50" charset="-128"/>
                        </a:rPr>
                        <a:t>CDP</a:t>
                      </a:r>
                      <a:r>
                        <a:rPr kumimoji="1" lang="ja-JP" altLang="en-US" sz="1600" b="0">
                          <a:solidFill>
                            <a:schemeClr val="tx1"/>
                          </a:solidFill>
                          <a:latin typeface="Meiryo UI" panose="020B0604030504040204" pitchFamily="50" charset="-128"/>
                          <a:ea typeface="Meiryo UI" panose="020B0604030504040204" pitchFamily="50" charset="-128"/>
                          <a:cs typeface="Meiryo UI" panose="020B0604030504040204" pitchFamily="50" charset="-128"/>
                        </a:rPr>
                        <a:t>（カーボン・ディスクロージャー・プロジェクト）</a:t>
                      </a:r>
                      <a:endParaRPr kumimoji="1" lang="en-US" altLang="ja-JP" sz="16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675421" marR="0" lvl="2" indent="-171450" algn="l" defTabSz="1007943" rtl="0" eaLnBrk="1" fontAlgn="auto" latinLnBrk="0" hangingPunct="1">
                        <a:lnSpc>
                          <a:spcPct val="100000"/>
                        </a:lnSpc>
                        <a:spcBef>
                          <a:spcPts val="0"/>
                        </a:spcBef>
                        <a:spcAft>
                          <a:spcPts val="0"/>
                        </a:spcAft>
                        <a:buClrTx/>
                        <a:buSzPct val="91000"/>
                        <a:buFont typeface="Arial" panose="020B0604020202020204" pitchFamily="34" charset="0"/>
                        <a:buChar char="•"/>
                        <a:tabLst/>
                        <a:defRPr/>
                      </a:pPr>
                      <a:r>
                        <a:rPr kumimoji="1" lang="en-US" altLang="ja-JP" sz="1600" b="0">
                          <a:solidFill>
                            <a:schemeClr val="tx1"/>
                          </a:solidFill>
                          <a:latin typeface="Meiryo UI" panose="020B0604030504040204" pitchFamily="50" charset="-128"/>
                          <a:ea typeface="Meiryo UI" panose="020B0604030504040204" pitchFamily="50" charset="-128"/>
                          <a:cs typeface="Meiryo UI" panose="020B0604030504040204" pitchFamily="50" charset="-128"/>
                        </a:rPr>
                        <a:t>CSRD</a:t>
                      </a:r>
                      <a:r>
                        <a:rPr kumimoji="1" lang="ja-JP" altLang="en-US" sz="1600" b="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（企業持続可能性報告指令）</a:t>
                      </a:r>
                      <a:endParaRPr kumimoji="1" lang="en-US" altLang="ja-JP" sz="16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675421" marR="0" lvl="2" indent="-171450" algn="l" defTabSz="1007943" rtl="0" eaLnBrk="1" fontAlgn="auto" latinLnBrk="0" hangingPunct="1">
                        <a:lnSpc>
                          <a:spcPct val="100000"/>
                        </a:lnSpc>
                        <a:spcBef>
                          <a:spcPts val="0"/>
                        </a:spcBef>
                        <a:spcAft>
                          <a:spcPts val="0"/>
                        </a:spcAft>
                        <a:buClrTx/>
                        <a:buSzPct val="91000"/>
                        <a:buFont typeface="Arial" panose="020B0604020202020204" pitchFamily="34" charset="0"/>
                        <a:buChar char="•"/>
                        <a:tabLst/>
                        <a:defRPr/>
                      </a:pPr>
                      <a:r>
                        <a:rPr kumimoji="1" lang="ja-JP" altLang="en-US" sz="1600" b="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その他一般に公開される文書</a:t>
                      </a:r>
                      <a:endParaRPr kumimoji="1" lang="en-US" altLang="ja-JP" sz="16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marR="0" lvl="1" indent="-285750" algn="l" defTabSz="1007943" rtl="0" eaLnBrk="1" fontAlgn="auto" latinLnBrk="0" hangingPunct="1">
                        <a:lnSpc>
                          <a:spcPct val="100000"/>
                        </a:lnSpc>
                        <a:spcBef>
                          <a:spcPts val="0"/>
                        </a:spcBef>
                        <a:spcAft>
                          <a:spcPts val="0"/>
                        </a:spcAft>
                        <a:buClrTx/>
                        <a:buSzPct val="91000"/>
                        <a:buFont typeface="Wingdings" panose="05000000000000000000" pitchFamily="2" charset="2"/>
                        <a:buChar char="ü"/>
                        <a:tabLst/>
                        <a:defRPr/>
                      </a:pPr>
                      <a:r>
                        <a:rPr kumimoji="1" lang="ja-JP" altLang="en-US" sz="1600" b="0">
                          <a:solidFill>
                            <a:schemeClr val="tx1"/>
                          </a:solidFill>
                          <a:latin typeface="Meiryo UI" panose="020B0604030504040204" pitchFamily="50" charset="-128"/>
                          <a:ea typeface="Meiryo UI" panose="020B0604030504040204" pitchFamily="50" charset="-128"/>
                          <a:cs typeface="Meiryo UI" panose="020B0604030504040204" pitchFamily="50" charset="-128"/>
                        </a:rPr>
                        <a:t>開示に関する詳細なガイダンスは</a:t>
                      </a:r>
                      <a:r>
                        <a:rPr kumimoji="1" lang="en-US" altLang="ja-JP" sz="1600" b="0">
                          <a:solidFill>
                            <a:schemeClr val="tx1"/>
                          </a:solidFill>
                          <a:latin typeface="Meiryo UI" panose="020B0604030504040204" pitchFamily="50" charset="-128"/>
                          <a:ea typeface="Meiryo UI" panose="020B0604030504040204" pitchFamily="50" charset="-128"/>
                          <a:cs typeface="Meiryo UI" panose="020B0604030504040204" pitchFamily="50" charset="-128"/>
                          <a:hlinkClick r:id="rId3"/>
                        </a:rPr>
                        <a:t>SBTi</a:t>
                      </a:r>
                      <a:r>
                        <a:rPr kumimoji="1" lang="ja-JP" altLang="en-US" sz="1600" b="0">
                          <a:solidFill>
                            <a:schemeClr val="tx1"/>
                          </a:solidFill>
                          <a:latin typeface="Meiryo UI" panose="020B0604030504040204" pitchFamily="50" charset="-128"/>
                          <a:ea typeface="Meiryo UI" panose="020B0604030504040204" pitchFamily="50" charset="-128"/>
                          <a:cs typeface="Meiryo UI" panose="020B0604030504040204" pitchFamily="50" charset="-128"/>
                          <a:hlinkClick r:id="rId3"/>
                        </a:rPr>
                        <a:t>企業ネットゼロ基準</a:t>
                      </a:r>
                      <a:r>
                        <a:rPr kumimoji="1" lang="ja-JP" altLang="en-US" sz="1600" b="0">
                          <a:solidFill>
                            <a:schemeClr val="tx1"/>
                          </a:solidFill>
                          <a:latin typeface="Meiryo UI" panose="020B0604030504040204" pitchFamily="50" charset="-128"/>
                          <a:ea typeface="Meiryo UI" panose="020B0604030504040204" pitchFamily="50" charset="-128"/>
                          <a:cs typeface="Meiryo UI" panose="020B0604030504040204" pitchFamily="50" charset="-128"/>
                        </a:rPr>
                        <a:t>の付属書</a:t>
                      </a:r>
                      <a:r>
                        <a:rPr kumimoji="1" lang="en-US" altLang="ja-JP" sz="1600" b="0">
                          <a:solidFill>
                            <a:schemeClr val="tx1"/>
                          </a:solidFill>
                          <a:latin typeface="Meiryo UI" panose="020B0604030504040204" pitchFamily="50" charset="-128"/>
                          <a:ea typeface="Meiryo UI" panose="020B0604030504040204" pitchFamily="50" charset="-128"/>
                          <a:cs typeface="Meiryo UI" panose="020B0604030504040204" pitchFamily="50" charset="-128"/>
                        </a:rPr>
                        <a:t>D</a:t>
                      </a:r>
                      <a:r>
                        <a:rPr kumimoji="1" lang="ja-JP" altLang="en-US" sz="1600" b="0">
                          <a:solidFill>
                            <a:schemeClr val="tx1"/>
                          </a:solidFill>
                          <a:latin typeface="Meiryo UI" panose="020B0604030504040204" pitchFamily="50" charset="-128"/>
                          <a:ea typeface="Meiryo UI" panose="020B0604030504040204" pitchFamily="50" charset="-128"/>
                          <a:cs typeface="Meiryo UI" panose="020B0604030504040204" pitchFamily="50" charset="-128"/>
                        </a:rPr>
                        <a:t>及び</a:t>
                      </a:r>
                      <a:r>
                        <a:rPr kumimoji="1" lang="ja-JP" altLang="en-US" sz="1600" b="0">
                          <a:solidFill>
                            <a:schemeClr val="tx1"/>
                          </a:solidFill>
                          <a:latin typeface="Meiryo UI" panose="020B0604030504040204" pitchFamily="50" charset="-128"/>
                          <a:ea typeface="Meiryo UI" panose="020B0604030504040204" pitchFamily="50" charset="-128"/>
                          <a:cs typeface="Meiryo UI" panose="020B0604030504040204" pitchFamily="50" charset="-128"/>
                          <a:hlinkClick r:id="rId4"/>
                        </a:rPr>
                        <a:t>金融機関ネットゼロ基準</a:t>
                      </a:r>
                      <a:r>
                        <a:rPr kumimoji="1" lang="ja-JP" altLang="en-US" sz="1600" b="0">
                          <a:solidFill>
                            <a:schemeClr val="tx1"/>
                          </a:solidFill>
                          <a:latin typeface="Meiryo UI" panose="020B0604030504040204" pitchFamily="50" charset="-128"/>
                          <a:ea typeface="Meiryo UI" panose="020B0604030504040204" pitchFamily="50" charset="-128"/>
                          <a:cs typeface="Meiryo UI" panose="020B0604030504040204" pitchFamily="50" charset="-128"/>
                        </a:rPr>
                        <a:t>の第</a:t>
                      </a:r>
                      <a:r>
                        <a:rPr kumimoji="1" lang="en-US" altLang="ja-JP" sz="1600" b="0">
                          <a:solidFill>
                            <a:schemeClr val="tx1"/>
                          </a:solidFill>
                          <a:latin typeface="Meiryo UI" panose="020B0604030504040204" pitchFamily="50" charset="-128"/>
                          <a:ea typeface="Meiryo UI" panose="020B0604030504040204" pitchFamily="50" charset="-128"/>
                          <a:cs typeface="Meiryo UI" panose="020B0604030504040204" pitchFamily="50" charset="-128"/>
                        </a:rPr>
                        <a:t>4.1</a:t>
                      </a:r>
                      <a:r>
                        <a:rPr kumimoji="1" lang="ja-JP" altLang="en-US" sz="1600" b="0">
                          <a:solidFill>
                            <a:schemeClr val="tx1"/>
                          </a:solidFill>
                          <a:latin typeface="Meiryo UI" panose="020B0604030504040204" pitchFamily="50" charset="-128"/>
                          <a:ea typeface="Meiryo UI" panose="020B0604030504040204" pitchFamily="50" charset="-128"/>
                          <a:cs typeface="Meiryo UI" panose="020B0604030504040204" pitchFamily="50" charset="-128"/>
                        </a:rPr>
                        <a:t>章を参照</a:t>
                      </a:r>
                      <a:endParaRPr kumimoji="1" lang="en-US" altLang="ja-JP" sz="16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57656253"/>
                  </a:ext>
                </a:extLst>
              </a:tr>
            </a:tbl>
          </a:graphicData>
        </a:graphic>
      </p:graphicFrame>
      <p:sp>
        <p:nvSpPr>
          <p:cNvPr id="7" name="テキスト ボックス 6">
            <a:extLst>
              <a:ext uri="{FF2B5EF4-FFF2-40B4-BE49-F238E27FC236}">
                <a16:creationId xmlns:a16="http://schemas.microsoft.com/office/drawing/2014/main" id="{504E9A36-3106-387A-D4FF-BA34D498AD69}"/>
              </a:ext>
            </a:extLst>
          </p:cNvPr>
          <p:cNvSpPr txBox="1">
            <a:spLocks noChangeArrowheads="1"/>
          </p:cNvSpPr>
          <p:nvPr/>
        </p:nvSpPr>
        <p:spPr bwMode="auto">
          <a:xfrm>
            <a:off x="161925" y="7328843"/>
            <a:ext cx="95367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1000" dirty="0">
                <a:solidFill>
                  <a:srgbClr val="000000"/>
                </a:solidFill>
                <a:latin typeface="Meiryo UI" pitchFamily="50" charset="-128"/>
                <a:ea typeface="Meiryo UI" pitchFamily="50" charset="-128"/>
                <a:cs typeface="Meiryo UI" pitchFamily="50" charset="-128"/>
              </a:rPr>
              <a:t>[</a:t>
            </a:r>
            <a:r>
              <a:rPr lang="ja-JP" altLang="en-US" sz="1000" dirty="0">
                <a:solidFill>
                  <a:srgbClr val="000000"/>
                </a:solidFill>
                <a:latin typeface="Meiryo UI" pitchFamily="50" charset="-128"/>
                <a:ea typeface="Meiryo UI" pitchFamily="50" charset="-128"/>
                <a:cs typeface="Meiryo UI" pitchFamily="50" charset="-128"/>
              </a:rPr>
              <a:t>出所</a:t>
            </a:r>
            <a:r>
              <a:rPr lang="en-US" altLang="ja-JP" sz="1000" dirty="0">
                <a:solidFill>
                  <a:srgbClr val="000000"/>
                </a:solidFill>
                <a:latin typeface="Meiryo UI" pitchFamily="50" charset="-128"/>
                <a:ea typeface="Meiryo UI" pitchFamily="50" charset="-128"/>
                <a:cs typeface="Meiryo UI" pitchFamily="50" charset="-128"/>
              </a:rPr>
              <a:t>] SBTi</a:t>
            </a:r>
            <a:r>
              <a:rPr lang="ja-JP" altLang="en-US" sz="1000" dirty="0">
                <a:solidFill>
                  <a:srgbClr val="000000"/>
                </a:solidFill>
                <a:latin typeface="Meiryo UI" pitchFamily="50" charset="-128"/>
                <a:ea typeface="Meiryo UI" pitchFamily="50" charset="-128"/>
                <a:cs typeface="Meiryo UI" pitchFamily="50" charset="-128"/>
              </a:rPr>
              <a:t> </a:t>
            </a:r>
            <a:r>
              <a:rPr lang="en-US" altLang="ja-JP" sz="1000" dirty="0">
                <a:solidFill>
                  <a:srgbClr val="000000"/>
                </a:solidFill>
                <a:latin typeface="Meiryo UI" pitchFamily="50" charset="-128"/>
                <a:ea typeface="Meiryo UI" pitchFamily="50" charset="-128"/>
                <a:cs typeface="Meiryo UI" pitchFamily="50" charset="-128"/>
              </a:rPr>
              <a:t>Services</a:t>
            </a:r>
            <a:r>
              <a:rPr lang="ja-JP" altLang="en-US" sz="1000" dirty="0">
                <a:solidFill>
                  <a:srgbClr val="000000"/>
                </a:solidFill>
                <a:latin typeface="Meiryo UI" pitchFamily="50" charset="-128"/>
                <a:ea typeface="Meiryo UI" pitchFamily="50" charset="-128"/>
                <a:cs typeface="Meiryo UI" pitchFamily="50" charset="-128"/>
              </a:rPr>
              <a:t>ウェブサイト（</a:t>
            </a:r>
            <a:r>
              <a:rPr lang="en-US" altLang="ja-JP" sz="1000" dirty="0">
                <a:solidFill>
                  <a:srgbClr val="000000"/>
                </a:solidFill>
                <a:latin typeface="Meiryo UI" pitchFamily="50" charset="-128"/>
                <a:ea typeface="Meiryo UI" pitchFamily="50" charset="-128"/>
                <a:cs typeface="Meiryo UI" pitchFamily="50" charset="-128"/>
              </a:rPr>
              <a:t>https://sbtiservices.com/services/corporates_fi</a:t>
            </a:r>
            <a:r>
              <a:rPr lang="ja-JP" altLang="en-US" sz="1000" dirty="0">
                <a:solidFill>
                  <a:srgbClr val="000000"/>
                </a:solidFill>
                <a:latin typeface="Meiryo UI" pitchFamily="50" charset="-128"/>
                <a:ea typeface="Meiryo UI" pitchFamily="50" charset="-128"/>
                <a:cs typeface="Meiryo UI" pitchFamily="50" charset="-128"/>
              </a:rPr>
              <a:t>）より作成</a:t>
            </a:r>
          </a:p>
        </p:txBody>
      </p:sp>
    </p:spTree>
    <p:extLst>
      <p:ext uri="{BB962C8B-B14F-4D97-AF65-F5344CB8AC3E}">
        <p14:creationId xmlns:p14="http://schemas.microsoft.com/office/powerpoint/2010/main" val="30264885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DCFED-F87F-59BF-BF2E-80F744A70F7B}"/>
            </a:ext>
          </a:extLst>
        </p:cNvPr>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FA773308-7F4D-75DD-91A3-175272D84F20}"/>
              </a:ext>
            </a:extLst>
          </p:cNvPr>
          <p:cNvGraphicFramePr>
            <a:graphicFrameLocks noChangeAspect="1"/>
          </p:cNvGraphicFramePr>
          <p:nvPr>
            <p:custDataLst>
              <p:tags r:id="rId1"/>
            </p:custDataLst>
            <p:extLst>
              <p:ext uri="{D42A27DB-BD31-4B8C-83A1-F6EECF244321}">
                <p14:modId xmlns:p14="http://schemas.microsoft.com/office/powerpoint/2010/main" val="12330115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98" imgH="499" progId="TCLayout.ActiveDocument.1">
                  <p:embed/>
                </p:oleObj>
              </mc:Choice>
              <mc:Fallback>
                <p:oleObj name="think-cellスライド" r:id="rId4" imgW="498" imgH="499" progId="TCLayout.ActiveDocument.1">
                  <p:embed/>
                  <p:pic>
                    <p:nvPicPr>
                      <p:cNvPr id="12" name="think-cell data - do not delete" hidden="1">
                        <a:extLst>
                          <a:ext uri="{FF2B5EF4-FFF2-40B4-BE49-F238E27FC236}">
                            <a16:creationId xmlns:a16="http://schemas.microsoft.com/office/drawing/2014/main" id="{FA773308-7F4D-75DD-91A3-175272D84F2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803692C9-28B3-C9D5-9043-364B3919BE8D}"/>
              </a:ext>
            </a:extLst>
          </p:cNvPr>
          <p:cNvSpPr>
            <a:spLocks noGrp="1"/>
          </p:cNvSpPr>
          <p:nvPr>
            <p:ph type="title"/>
          </p:nvPr>
        </p:nvSpPr>
        <p:spPr>
          <a:xfrm>
            <a:off x="161925" y="284266"/>
            <a:ext cx="9288000" cy="648000"/>
          </a:xfrm>
        </p:spPr>
        <p:txBody>
          <a:bodyPr vert="horz"/>
          <a:lstStyle/>
          <a:p>
            <a:r>
              <a:rPr kumimoji="1" lang="ja-JP" altLang="en-US"/>
              <a:t>検証サービスの料金</a:t>
            </a:r>
          </a:p>
        </p:txBody>
      </p:sp>
      <p:sp>
        <p:nvSpPr>
          <p:cNvPr id="6" name="コンテンツ プレースホルダー 2">
            <a:extLst>
              <a:ext uri="{FF2B5EF4-FFF2-40B4-BE49-F238E27FC236}">
                <a16:creationId xmlns:a16="http://schemas.microsoft.com/office/drawing/2014/main" id="{6FCA4CD6-42DA-47D8-0D9C-70C1A407316E}"/>
              </a:ext>
            </a:extLst>
          </p:cNvPr>
          <p:cNvSpPr txBox="1">
            <a:spLocks/>
          </p:cNvSpPr>
          <p:nvPr/>
        </p:nvSpPr>
        <p:spPr>
          <a:xfrm>
            <a:off x="161923" y="1099513"/>
            <a:ext cx="10367963" cy="604163"/>
          </a:xfrm>
          <a:prstGeom prst="rect">
            <a:avLst/>
          </a:prstGeom>
          <a:ln w="19050">
            <a:solidFill>
              <a:schemeClr val="tx2"/>
            </a:solidFill>
          </a:ln>
        </p:spPr>
        <p:txBody>
          <a:bodyPr wrap="square" lIns="180000" tIns="180000" rIns="180000" bIns="144000" anchor="t" anchorCtr="0">
            <a:spAutoFit/>
          </a:bodyPr>
          <a:lstStyle>
            <a:lvl1pPr marL="285750" indent="-285750" algn="l" defTabSz="1007943" rtl="0" eaLnBrk="1" latinLnBrk="0" hangingPunct="1">
              <a:lnSpc>
                <a:spcPct val="100000"/>
              </a:lnSpc>
              <a:spcBef>
                <a:spcPts val="600"/>
              </a:spcBef>
              <a:spcAft>
                <a:spcPts val="0"/>
              </a:spcAft>
              <a:buFont typeface="Wingdings" panose="05000000000000000000" pitchFamily="2" charset="2"/>
              <a:buChar char="n"/>
              <a:defRPr kumimoji="1" sz="1800" b="0" kern="1200">
                <a:solidFill>
                  <a:schemeClr val="tx1"/>
                </a:solidFill>
                <a:latin typeface="Meiryo UI" panose="020B0604030504040204" pitchFamily="50" charset="-128"/>
                <a:ea typeface="Meiryo UI" panose="020B0604030504040204" pitchFamily="50" charset="-128"/>
                <a:cs typeface="+mn-cs"/>
              </a:defRPr>
            </a:lvl1pPr>
            <a:lvl2pPr marL="0" indent="0" algn="l" defTabSz="1007943" rtl="0" eaLnBrk="1" latinLnBrk="0" hangingPunct="1">
              <a:lnSpc>
                <a:spcPct val="90000"/>
              </a:lnSpc>
              <a:spcBef>
                <a:spcPts val="551"/>
              </a:spcBef>
              <a:buFontTx/>
              <a:buNone/>
              <a:defRPr kumimoji="1" sz="2646" kern="1200">
                <a:solidFill>
                  <a:schemeClr val="tx1"/>
                </a:solidFill>
                <a:latin typeface="+mn-lt"/>
                <a:ea typeface="+mn-ea"/>
                <a:cs typeface="+mn-cs"/>
              </a:defRPr>
            </a:lvl2pPr>
            <a:lvl3pPr marL="0" indent="0" algn="l" defTabSz="1007943" rtl="0" eaLnBrk="1" latinLnBrk="0" hangingPunct="1">
              <a:lnSpc>
                <a:spcPct val="90000"/>
              </a:lnSpc>
              <a:spcBef>
                <a:spcPts val="551"/>
              </a:spcBef>
              <a:buFontTx/>
              <a:buNone/>
              <a:defRPr kumimoji="1" sz="2205" kern="1200">
                <a:solidFill>
                  <a:schemeClr val="tx1"/>
                </a:solidFill>
                <a:latin typeface="+mn-lt"/>
                <a:ea typeface="+mn-ea"/>
                <a:cs typeface="+mn-cs"/>
              </a:defRPr>
            </a:lvl3pPr>
            <a:lvl4pPr marL="0" indent="0" algn="l" defTabSz="1007943" rtl="0" eaLnBrk="1" latinLnBrk="0" hangingPunct="1">
              <a:lnSpc>
                <a:spcPct val="90000"/>
              </a:lnSpc>
              <a:spcBef>
                <a:spcPts val="551"/>
              </a:spcBef>
              <a:buFontTx/>
              <a:buNone/>
              <a:defRPr kumimoji="1" sz="1984" kern="1200">
                <a:solidFill>
                  <a:schemeClr val="tx1"/>
                </a:solidFill>
                <a:latin typeface="+mn-lt"/>
                <a:ea typeface="+mn-ea"/>
                <a:cs typeface="+mn-cs"/>
              </a:defRPr>
            </a:lvl4pPr>
            <a:lvl5pPr marL="0" indent="0" algn="l" defTabSz="1007943" rtl="0" eaLnBrk="1" latinLnBrk="0" hangingPunct="1">
              <a:lnSpc>
                <a:spcPct val="90000"/>
              </a:lnSpc>
              <a:spcBef>
                <a:spcPts val="551"/>
              </a:spcBef>
              <a:buFontTx/>
              <a:buNone/>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285750" marR="0" lvl="0" indent="-285750" algn="l" defTabSz="1007943" rtl="0" eaLnBrk="1" fontAlgn="auto" latinLnBrk="0" hangingPunct="1">
              <a:lnSpc>
                <a:spcPct val="100000"/>
              </a:lnSpc>
              <a:spcBef>
                <a:spcPts val="600"/>
              </a:spcBef>
              <a:spcAft>
                <a:spcPts val="0"/>
              </a:spcAft>
              <a:buClrTx/>
              <a:buSzTx/>
              <a:buFont typeface="Wingdings" panose="05000000000000000000" pitchFamily="2" charset="2"/>
              <a:buChar char="n"/>
              <a:tabLst/>
              <a:defRPr/>
            </a:pPr>
            <a:r>
              <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検証サービスの料金は組織のティアと利用するサービスの種類に基づき決定される。</a:t>
            </a:r>
          </a:p>
        </p:txBody>
      </p:sp>
      <p:sp>
        <p:nvSpPr>
          <p:cNvPr id="10" name="テキスト ボックス 9">
            <a:extLst>
              <a:ext uri="{FF2B5EF4-FFF2-40B4-BE49-F238E27FC236}">
                <a16:creationId xmlns:a16="http://schemas.microsoft.com/office/drawing/2014/main" id="{01C296D8-0346-33D2-67ED-722F8B0A7FB6}"/>
              </a:ext>
            </a:extLst>
          </p:cNvPr>
          <p:cNvSpPr txBox="1">
            <a:spLocks noChangeArrowheads="1"/>
          </p:cNvSpPr>
          <p:nvPr/>
        </p:nvSpPr>
        <p:spPr bwMode="auto">
          <a:xfrm>
            <a:off x="161923" y="6790234"/>
            <a:ext cx="95367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120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※1</a:t>
            </a:r>
            <a:r>
              <a:rPr lang="ja-JP" altLang="en-US" sz="1200" dirty="0">
                <a:solidFill>
                  <a:srgbClr val="000000"/>
                </a:solidFill>
                <a:latin typeface="Meiryo UI" pitchFamily="50" charset="-128"/>
                <a:ea typeface="Meiryo UI" pitchFamily="50" charset="-128"/>
                <a:cs typeface="Meiryo UI" pitchFamily="50" charset="-128"/>
              </a:rPr>
              <a:t> </a:t>
            </a:r>
            <a:r>
              <a:rPr kumimoji="1" lang="ja-JP" altLang="en-US" sz="120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申請は目標の新規設定、更新は既存の目標のアップデートを示す</a:t>
            </a:r>
            <a:endParaRPr kumimoji="1" lang="en-US" altLang="ja-JP" sz="120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120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※2</a:t>
            </a:r>
            <a:r>
              <a:rPr lang="ja-JP" altLang="en-US" sz="1200" dirty="0">
                <a:solidFill>
                  <a:srgbClr val="000000"/>
                </a:solidFill>
                <a:latin typeface="Meiryo UI" pitchFamily="50" charset="-128"/>
                <a:ea typeface="Meiryo UI" pitchFamily="50" charset="-128"/>
                <a:cs typeface="Meiryo UI" pitchFamily="50" charset="-128"/>
              </a:rPr>
              <a:t> </a:t>
            </a:r>
            <a:r>
              <a:rPr kumimoji="1" lang="ja-JP" altLang="en-US" sz="120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組織</a:t>
            </a:r>
            <a:r>
              <a:rPr lang="ja-JP" altLang="en-US" sz="1200" dirty="0">
                <a:solidFill>
                  <a:srgbClr val="000000"/>
                </a:solidFill>
                <a:latin typeface="Meiryo UI" pitchFamily="50" charset="-128"/>
                <a:ea typeface="Meiryo UI" pitchFamily="50" charset="-128"/>
                <a:cs typeface="Meiryo UI" pitchFamily="50" charset="-128"/>
              </a:rPr>
              <a:t>の</a:t>
            </a:r>
            <a:r>
              <a:rPr kumimoji="1" lang="ja-JP" altLang="en-US" sz="120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ティアについては次ページ参照</a:t>
            </a:r>
            <a:endParaRPr kumimoji="1" lang="en-US" altLang="ja-JP" sz="120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endParaRPr>
          </a:p>
          <a:p>
            <a:pPr lvl="0" defTabSz="844083" eaLnBrk="1" hangingPunct="1">
              <a:defRPr/>
            </a:pPr>
            <a:r>
              <a:rPr kumimoji="1" lang="en-US" altLang="ja-JP" sz="10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a:t>
            </a:r>
            <a:r>
              <a:rPr kumimoji="1" lang="ja-JP" altLang="en-US" sz="10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出所</a:t>
            </a:r>
            <a:r>
              <a:rPr kumimoji="1" lang="en-US" altLang="ja-JP" sz="10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a:t>
            </a:r>
            <a:r>
              <a:rPr lang="en-US" altLang="ja-JP" sz="1000" dirty="0">
                <a:solidFill>
                  <a:srgbClr val="000000"/>
                </a:solidFill>
                <a:latin typeface="Meiryo UI" pitchFamily="50" charset="-128"/>
                <a:ea typeface="Meiryo UI" pitchFamily="50" charset="-128"/>
                <a:cs typeface="Meiryo UI" pitchFamily="50" charset="-128"/>
              </a:rPr>
              <a:t> Target Validation Service Offerings </a:t>
            </a:r>
            <a:r>
              <a:rPr kumimoji="1" lang="ja-JP" altLang="en-US" sz="10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a:t>
            </a:r>
            <a:r>
              <a:rPr kumimoji="1" lang="en-US" altLang="ja-JP" sz="1000" b="0" i="0"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https://docs.sbtiservices.com/resources/TargetValidationServicesOfferingsV6.pdf?v=6.1</a:t>
            </a:r>
            <a:r>
              <a:rPr kumimoji="1" lang="ja-JP" altLang="en-US" sz="1000" b="0" i="0"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a:t>
            </a:r>
            <a:endParaRPr kumimoji="1" lang="en-US" altLang="ja-JP" sz="1000" b="0" i="0"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endParaRPr>
          </a:p>
          <a:p>
            <a:pPr lvl="0" defTabSz="844083" eaLnBrk="1" hangingPunct="1">
              <a:defRPr/>
            </a:pPr>
            <a:r>
              <a:rPr lang="en-US" altLang="ja-JP" sz="1000" dirty="0">
                <a:solidFill>
                  <a:srgbClr val="000000"/>
                </a:solidFill>
                <a:latin typeface="Meiryo UI" pitchFamily="50" charset="-128"/>
                <a:ea typeface="Meiryo UI" pitchFamily="50" charset="-128"/>
                <a:cs typeface="Meiryo UI" pitchFamily="50" charset="-128"/>
              </a:rPr>
              <a:t> Target Validation Application Checklist For SMEs</a:t>
            </a:r>
            <a:r>
              <a:rPr lang="ja-JP" altLang="en-US" sz="1000" dirty="0">
                <a:solidFill>
                  <a:srgbClr val="000000"/>
                </a:solidFill>
                <a:latin typeface="Meiryo UI" pitchFamily="50" charset="-128"/>
                <a:ea typeface="Meiryo UI" pitchFamily="50" charset="-128"/>
                <a:cs typeface="Meiryo UI" pitchFamily="50" charset="-128"/>
              </a:rPr>
              <a:t>（</a:t>
            </a:r>
            <a:r>
              <a:rPr lang="en-US" altLang="ja-JP" sz="1000" dirty="0">
                <a:solidFill>
                  <a:srgbClr val="000000"/>
                </a:solidFill>
                <a:latin typeface="Meiryo UI" pitchFamily="50" charset="-128"/>
                <a:ea typeface="Meiryo UI" pitchFamily="50" charset="-128"/>
                <a:cs typeface="Meiryo UI" pitchFamily="50" charset="-128"/>
              </a:rPr>
              <a:t>https://docs.sbtiservices.com/resources/TargetValidationApplicationChecklistforSMEs.pdf</a:t>
            </a:r>
            <a:r>
              <a:rPr lang="ja-JP" altLang="en-US" sz="1000" dirty="0">
                <a:solidFill>
                  <a:srgbClr val="000000"/>
                </a:solidFill>
                <a:latin typeface="Meiryo UI" pitchFamily="50" charset="-128"/>
                <a:ea typeface="Meiryo UI" pitchFamily="50" charset="-128"/>
                <a:cs typeface="Meiryo UI" pitchFamily="50" charset="-128"/>
              </a:rPr>
              <a:t>）</a:t>
            </a:r>
            <a:r>
              <a:rPr kumimoji="1" lang="ja-JP" altLang="en-US" sz="10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より作成</a:t>
            </a:r>
          </a:p>
        </p:txBody>
      </p:sp>
      <p:graphicFrame>
        <p:nvGraphicFramePr>
          <p:cNvPr id="11" name="コンテンツ プレースホルダー 10">
            <a:extLst>
              <a:ext uri="{FF2B5EF4-FFF2-40B4-BE49-F238E27FC236}">
                <a16:creationId xmlns:a16="http://schemas.microsoft.com/office/drawing/2014/main" id="{3B8CF5A0-9B48-F0C6-9ECD-82E1B9BFAA70}"/>
              </a:ext>
            </a:extLst>
          </p:cNvPr>
          <p:cNvGraphicFramePr>
            <a:graphicFrameLocks noGrp="1"/>
          </p:cNvGraphicFramePr>
          <p:nvPr>
            <p:ph sz="quarter" idx="12"/>
            <p:extLst>
              <p:ext uri="{D42A27DB-BD31-4B8C-83A1-F6EECF244321}">
                <p14:modId xmlns:p14="http://schemas.microsoft.com/office/powerpoint/2010/main" val="1817522927"/>
              </p:ext>
            </p:extLst>
          </p:nvPr>
        </p:nvGraphicFramePr>
        <p:xfrm>
          <a:off x="175364" y="2326004"/>
          <a:ext cx="10354521" cy="4288608"/>
        </p:xfrm>
        <a:graphic>
          <a:graphicData uri="http://schemas.openxmlformats.org/drawingml/2006/table">
            <a:tbl>
              <a:tblPr firstRow="1" bandRow="1">
                <a:tableStyleId>{5C22544A-7EE6-4342-B048-85BDC9FD1C3A}</a:tableStyleId>
              </a:tblPr>
              <a:tblGrid>
                <a:gridCol w="4263901">
                  <a:extLst>
                    <a:ext uri="{9D8B030D-6E8A-4147-A177-3AD203B41FA5}">
                      <a16:colId xmlns:a16="http://schemas.microsoft.com/office/drawing/2014/main" val="2496234661"/>
                    </a:ext>
                  </a:extLst>
                </a:gridCol>
                <a:gridCol w="1522655">
                  <a:extLst>
                    <a:ext uri="{9D8B030D-6E8A-4147-A177-3AD203B41FA5}">
                      <a16:colId xmlns:a16="http://schemas.microsoft.com/office/drawing/2014/main" val="4215356470"/>
                    </a:ext>
                  </a:extLst>
                </a:gridCol>
                <a:gridCol w="1522655">
                  <a:extLst>
                    <a:ext uri="{9D8B030D-6E8A-4147-A177-3AD203B41FA5}">
                      <a16:colId xmlns:a16="http://schemas.microsoft.com/office/drawing/2014/main" val="2182462260"/>
                    </a:ext>
                  </a:extLst>
                </a:gridCol>
                <a:gridCol w="1522655">
                  <a:extLst>
                    <a:ext uri="{9D8B030D-6E8A-4147-A177-3AD203B41FA5}">
                      <a16:colId xmlns:a16="http://schemas.microsoft.com/office/drawing/2014/main" val="3080676893"/>
                    </a:ext>
                  </a:extLst>
                </a:gridCol>
                <a:gridCol w="1522655">
                  <a:extLst>
                    <a:ext uri="{9D8B030D-6E8A-4147-A177-3AD203B41FA5}">
                      <a16:colId xmlns:a16="http://schemas.microsoft.com/office/drawing/2014/main" val="1205371880"/>
                    </a:ext>
                  </a:extLst>
                </a:gridCol>
              </a:tblGrid>
              <a:tr h="268038">
                <a:tc>
                  <a:txBody>
                    <a:bodyPr/>
                    <a:lstStyle/>
                    <a:p>
                      <a:pPr algn="ctr" fontAlgn="t">
                        <a:buNone/>
                      </a:pPr>
                      <a:r>
                        <a:rPr lang="ja-JP" altLang="en-US" sz="1200" b="1" i="0" u="none" strike="noStrike">
                          <a:solidFill>
                            <a:schemeClr val="bg1"/>
                          </a:solidFill>
                          <a:effectLst/>
                          <a:latin typeface="Meiryo UI" panose="020B0604030504040204" pitchFamily="50" charset="-128"/>
                          <a:ea typeface="Meiryo UI" panose="020B0604030504040204" pitchFamily="50" charset="-128"/>
                        </a:rPr>
                        <a:t>企業</a:t>
                      </a:r>
                      <a:r>
                        <a:rPr lang="en-US" sz="1200" b="1" i="0" u="none" strike="noStrike">
                          <a:solidFill>
                            <a:schemeClr val="bg1"/>
                          </a:solidFill>
                          <a:effectLst/>
                          <a:latin typeface="Meiryo UI" panose="020B0604030504040204" pitchFamily="50" charset="-128"/>
                          <a:ea typeface="Meiryo UI" panose="020B0604030504040204" pitchFamily="50" charset="-128"/>
                        </a:rPr>
                        <a:t> </a:t>
                      </a:r>
                      <a:r>
                        <a:rPr lang="ja-JP" altLang="en-US" sz="1200" b="1" i="0" u="none" strike="noStrike">
                          <a:solidFill>
                            <a:schemeClr val="bg1"/>
                          </a:solidFill>
                          <a:effectLst/>
                          <a:latin typeface="Meiryo UI" panose="020B0604030504040204" pitchFamily="50" charset="-128"/>
                          <a:ea typeface="Meiryo UI" panose="020B0604030504040204" pitchFamily="50" charset="-128"/>
                        </a:rPr>
                        <a:t>サービス</a:t>
                      </a:r>
                      <a:endParaRPr lang="en-US" sz="1200" b="1" i="0" u="none" strike="noStrike">
                        <a:solidFill>
                          <a:schemeClr val="bg1"/>
                        </a:solidFill>
                        <a:effectLst/>
                        <a:latin typeface="Meiryo UI" panose="020B0604030504040204" pitchFamily="50" charset="-128"/>
                        <a:ea typeface="Meiryo UI" panose="020B0604030504040204" pitchFamily="50" charset="-128"/>
                      </a:endParaRPr>
                    </a:p>
                  </a:txBody>
                  <a:tcPr marL="762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fontAlgn="t">
                        <a:buNone/>
                      </a:pPr>
                      <a:r>
                        <a:rPr lang="ja-JP" altLang="en-US" sz="1200" b="1" i="0" u="none" strike="noStrike">
                          <a:solidFill>
                            <a:schemeClr val="bg1"/>
                          </a:solidFill>
                          <a:effectLst/>
                          <a:latin typeface="Meiryo UI" panose="020B0604030504040204" pitchFamily="50" charset="-128"/>
                          <a:ea typeface="Meiryo UI" panose="020B0604030504040204" pitchFamily="50" charset="-128"/>
                        </a:rPr>
                        <a:t>　　ティア</a:t>
                      </a:r>
                      <a:r>
                        <a:rPr lang="en-US" sz="1200" b="1" i="0" u="none" strike="noStrike">
                          <a:solidFill>
                            <a:schemeClr val="bg1"/>
                          </a:solidFill>
                          <a:effectLst/>
                          <a:latin typeface="Meiryo UI" panose="020B0604030504040204" pitchFamily="50" charset="-128"/>
                          <a:ea typeface="Meiryo UI" panose="020B0604030504040204" pitchFamily="50" charset="-128"/>
                        </a:rPr>
                        <a:t> 1</a:t>
                      </a:r>
                      <a:r>
                        <a:rPr lang="en-US" altLang="ja-JP" sz="1200" b="1" i="0" u="none" strike="noStrike" baseline="30000">
                          <a:solidFill>
                            <a:schemeClr val="bg1"/>
                          </a:solidFill>
                          <a:effectLst/>
                          <a:latin typeface="Meiryo UI" panose="020B0604030504040204" pitchFamily="50" charset="-128"/>
                          <a:ea typeface="Meiryo UI" panose="020B0604030504040204" pitchFamily="50" charset="-128"/>
                        </a:rPr>
                        <a:t>※2</a:t>
                      </a:r>
                      <a:endParaRPr lang="en-US" sz="1200" b="1" i="0" u="none" strike="noStrike" baseline="30000">
                        <a:solidFill>
                          <a:schemeClr val="bg1"/>
                        </a:solidFill>
                        <a:effectLst/>
                        <a:latin typeface="Meiryo UI" panose="020B0604030504040204" pitchFamily="50" charset="-128"/>
                        <a:ea typeface="Meiryo UI" panose="020B0604030504040204" pitchFamily="50" charset="-128"/>
                      </a:endParaRP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fontAlgn="t">
                        <a:buNone/>
                      </a:pPr>
                      <a:r>
                        <a:rPr lang="ja-JP" altLang="en-US" sz="1200" b="1" i="0" u="none" strike="noStrike">
                          <a:solidFill>
                            <a:schemeClr val="bg1"/>
                          </a:solidFill>
                          <a:effectLst/>
                          <a:latin typeface="Meiryo UI" panose="020B0604030504040204" pitchFamily="50" charset="-128"/>
                          <a:ea typeface="Meiryo UI" panose="020B0604030504040204" pitchFamily="50" charset="-128"/>
                        </a:rPr>
                        <a:t>ティア</a:t>
                      </a:r>
                      <a:r>
                        <a:rPr lang="en-US" sz="1200" b="1" i="0" u="none" strike="noStrike">
                          <a:solidFill>
                            <a:schemeClr val="bg1"/>
                          </a:solidFill>
                          <a:effectLst/>
                          <a:latin typeface="Meiryo UI" panose="020B0604030504040204" pitchFamily="50" charset="-128"/>
                          <a:ea typeface="Meiryo UI" panose="020B0604030504040204" pitchFamily="50" charset="-128"/>
                        </a:rPr>
                        <a:t> 2</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fontAlgn="t">
                        <a:buNone/>
                      </a:pPr>
                      <a:r>
                        <a:rPr lang="ja-JP" altLang="en-US" sz="1200" b="1" i="0" u="none" strike="noStrike">
                          <a:solidFill>
                            <a:schemeClr val="bg1"/>
                          </a:solidFill>
                          <a:effectLst/>
                          <a:latin typeface="Meiryo UI" panose="020B0604030504040204" pitchFamily="50" charset="-128"/>
                          <a:ea typeface="Meiryo UI" panose="020B0604030504040204" pitchFamily="50" charset="-128"/>
                        </a:rPr>
                        <a:t>ティア</a:t>
                      </a:r>
                      <a:r>
                        <a:rPr lang="en-US" sz="1200" b="1" i="0" u="none" strike="noStrike">
                          <a:solidFill>
                            <a:schemeClr val="bg1"/>
                          </a:solidFill>
                          <a:effectLst/>
                          <a:latin typeface="Meiryo UI" panose="020B0604030504040204" pitchFamily="50" charset="-128"/>
                          <a:ea typeface="Meiryo UI" panose="020B0604030504040204" pitchFamily="50" charset="-128"/>
                        </a:rPr>
                        <a:t> 3</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fontAlgn="t">
                        <a:buNone/>
                      </a:pPr>
                      <a:r>
                        <a:rPr lang="ja-JP" altLang="en-US" sz="1200" b="1" i="0" u="none" strike="noStrike">
                          <a:solidFill>
                            <a:schemeClr val="bg1"/>
                          </a:solidFill>
                          <a:effectLst/>
                          <a:latin typeface="Meiryo UI" panose="020B0604030504040204" pitchFamily="50" charset="-128"/>
                          <a:ea typeface="Meiryo UI" panose="020B0604030504040204" pitchFamily="50" charset="-128"/>
                        </a:rPr>
                        <a:t>ティア</a:t>
                      </a:r>
                      <a:r>
                        <a:rPr lang="en-US" sz="1200" b="1" i="0" u="none" strike="noStrike">
                          <a:solidFill>
                            <a:schemeClr val="bg1"/>
                          </a:solidFill>
                          <a:effectLst/>
                          <a:latin typeface="Meiryo UI" panose="020B0604030504040204" pitchFamily="50" charset="-128"/>
                          <a:ea typeface="Meiryo UI" panose="020B0604030504040204" pitchFamily="50" charset="-128"/>
                        </a:rPr>
                        <a:t> 4</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4239364736"/>
                  </a:ext>
                </a:extLst>
              </a:tr>
              <a:tr h="268038">
                <a:tc>
                  <a:txBody>
                    <a:bodyPr/>
                    <a:lstStyle/>
                    <a:p>
                      <a:pPr algn="ctr" fontAlgn="b">
                        <a:buNone/>
                      </a:pPr>
                      <a:r>
                        <a:rPr lang="ja-JP" altLang="en-US" sz="1200" b="0" i="0" u="none" strike="noStrike">
                          <a:solidFill>
                            <a:srgbClr val="000000"/>
                          </a:solidFill>
                          <a:effectLst/>
                          <a:latin typeface="Meiryo UI" panose="020B0604030504040204" pitchFamily="50" charset="-128"/>
                          <a:ea typeface="Meiryo UI" panose="020B0604030504040204" pitchFamily="50" charset="-128"/>
                        </a:rPr>
                        <a:t>短期目標 </a:t>
                      </a:r>
                      <a:r>
                        <a:rPr lang="en-US" altLang="ja-JP" sz="1200" b="0" i="0" u="none" strike="noStrike">
                          <a:solidFill>
                            <a:srgbClr val="000000"/>
                          </a:solidFill>
                          <a:effectLst/>
                          <a:latin typeface="Meiryo UI" panose="020B0604030504040204" pitchFamily="50" charset="-128"/>
                          <a:ea typeface="Meiryo UI" panose="020B0604030504040204" pitchFamily="50" charset="-128"/>
                        </a:rPr>
                        <a:t>(</a:t>
                      </a:r>
                      <a:r>
                        <a:rPr lang="ja-JP" altLang="en-US" sz="1200" b="0" i="0" u="none" strike="noStrike">
                          <a:solidFill>
                            <a:srgbClr val="0070C0"/>
                          </a:solidFill>
                          <a:effectLst/>
                          <a:latin typeface="Meiryo UI" panose="020B0604030504040204" pitchFamily="50" charset="-128"/>
                          <a:ea typeface="Meiryo UI" panose="020B0604030504040204" pitchFamily="50" charset="-128"/>
                        </a:rPr>
                        <a:t>申請</a:t>
                      </a:r>
                      <a:r>
                        <a:rPr lang="en-US" altLang="ja-JP" sz="1200" b="0" i="0" u="none" strike="noStrike" baseline="30000">
                          <a:solidFill>
                            <a:schemeClr val="tx1"/>
                          </a:solidFill>
                          <a:effectLst/>
                          <a:latin typeface="Meiryo UI" panose="020B0604030504040204" pitchFamily="50" charset="-128"/>
                          <a:ea typeface="Meiryo UI" panose="020B0604030504040204" pitchFamily="50" charset="-128"/>
                        </a:rPr>
                        <a:t>※1</a:t>
                      </a:r>
                      <a:r>
                        <a:rPr lang="en-US" altLang="ja-JP" sz="1200" b="0" i="0" u="none" strike="noStrike">
                          <a:solidFill>
                            <a:srgbClr val="000000"/>
                          </a:solidFill>
                          <a:effectLst/>
                          <a:latin typeface="Meiryo UI" panose="020B0604030504040204" pitchFamily="50" charset="-128"/>
                          <a:ea typeface="Meiryo UI" panose="020B0604030504040204" pitchFamily="50" charset="-128"/>
                        </a:rPr>
                        <a:t>)</a:t>
                      </a:r>
                      <a:endParaRPr lang="en-US" sz="1200" b="0" i="0" u="none" strike="noStrike">
                        <a:solidFill>
                          <a:srgbClr val="000000"/>
                        </a:solidFill>
                        <a:effectLst/>
                        <a:latin typeface="Meiryo UI" panose="020B0604030504040204" pitchFamily="50" charset="-128"/>
                        <a:ea typeface="Meiryo UI" panose="020B0604030504040204" pitchFamily="50" charset="-128"/>
                      </a:endParaRPr>
                    </a:p>
                  </a:txBody>
                  <a:tcPr marL="10800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buNone/>
                      </a:pPr>
                      <a:r>
                        <a:rPr lang="en-US" altLang="ja-JP" sz="1200" b="0" i="0" u="none" strike="noStrike">
                          <a:solidFill>
                            <a:srgbClr val="000000"/>
                          </a:solidFill>
                          <a:effectLst/>
                          <a:latin typeface="Meiryo UI" panose="020B0604030504040204" pitchFamily="50" charset="-128"/>
                          <a:ea typeface="Meiryo UI" panose="020B0604030504040204" pitchFamily="50" charset="-128"/>
                        </a:rPr>
                        <a:t>$13,000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US" altLang="ja-JP" sz="1200" b="0" i="0" u="none" strike="noStrike">
                          <a:solidFill>
                            <a:srgbClr val="000000"/>
                          </a:solidFill>
                          <a:effectLst/>
                          <a:latin typeface="Meiryo UI" panose="020B0604030504040204" pitchFamily="50" charset="-128"/>
                          <a:ea typeface="Meiryo UI" panose="020B0604030504040204" pitchFamily="50" charset="-128"/>
                        </a:rPr>
                        <a:t>$16,000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US" altLang="ja-JP" sz="1200" b="0" i="0" u="none" strike="noStrike">
                          <a:solidFill>
                            <a:srgbClr val="000000"/>
                          </a:solidFill>
                          <a:effectLst/>
                          <a:latin typeface="Meiryo UI" panose="020B0604030504040204" pitchFamily="50" charset="-128"/>
                          <a:ea typeface="Meiryo UI" panose="020B0604030504040204" pitchFamily="50" charset="-128"/>
                        </a:rPr>
                        <a:t>$21,000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US" altLang="ja-JP" sz="1200" b="0" i="0" u="none" strike="noStrike">
                          <a:solidFill>
                            <a:srgbClr val="000000"/>
                          </a:solidFill>
                          <a:effectLst/>
                          <a:latin typeface="Meiryo UI" panose="020B0604030504040204" pitchFamily="50" charset="-128"/>
                          <a:ea typeface="Meiryo UI" panose="020B0604030504040204" pitchFamily="50" charset="-128"/>
                        </a:rPr>
                        <a:t>$26,000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21203697"/>
                  </a:ext>
                </a:extLst>
              </a:tr>
              <a:tr h="268038">
                <a:tc>
                  <a:txBody>
                    <a:bodyPr/>
                    <a:lstStyle/>
                    <a:p>
                      <a:pPr algn="ctr" fontAlgn="b">
                        <a:buNone/>
                      </a:pPr>
                      <a:r>
                        <a:rPr lang="ja-JP" altLang="en-US" sz="1200" b="0" i="0" u="none" strike="noStrike">
                          <a:solidFill>
                            <a:srgbClr val="000000"/>
                          </a:solidFill>
                          <a:effectLst/>
                          <a:latin typeface="Meiryo UI" panose="020B0604030504040204" pitchFamily="50" charset="-128"/>
                          <a:ea typeface="Meiryo UI" panose="020B0604030504040204" pitchFamily="50" charset="-128"/>
                        </a:rPr>
                        <a:t>ネットゼロ目標 </a:t>
                      </a:r>
                      <a:r>
                        <a:rPr lang="en-US" altLang="ja-JP" sz="1200" b="0" i="0" u="none" strike="noStrike">
                          <a:solidFill>
                            <a:srgbClr val="000000"/>
                          </a:solidFill>
                          <a:effectLst/>
                          <a:latin typeface="Meiryo UI" panose="020B0604030504040204" pitchFamily="50" charset="-128"/>
                          <a:ea typeface="Meiryo UI" panose="020B0604030504040204" pitchFamily="50" charset="-128"/>
                        </a:rPr>
                        <a:t>(</a:t>
                      </a:r>
                      <a:r>
                        <a:rPr lang="ja-JP" altLang="en-US" sz="1200" b="0" i="0" u="none" strike="noStrike">
                          <a:solidFill>
                            <a:srgbClr val="0070C0"/>
                          </a:solidFill>
                          <a:effectLst/>
                          <a:latin typeface="Meiryo UI" panose="020B0604030504040204" pitchFamily="50" charset="-128"/>
                          <a:ea typeface="Meiryo UI" panose="020B0604030504040204" pitchFamily="50" charset="-128"/>
                        </a:rPr>
                        <a:t>申請</a:t>
                      </a:r>
                      <a:r>
                        <a:rPr lang="en-US" altLang="ja-JP" sz="1200" b="0" i="0" u="none" strike="noStrike">
                          <a:solidFill>
                            <a:srgbClr val="000000"/>
                          </a:solidFill>
                          <a:effectLst/>
                          <a:latin typeface="Meiryo UI" panose="020B0604030504040204" pitchFamily="50" charset="-128"/>
                          <a:ea typeface="Meiryo UI" panose="020B0604030504040204" pitchFamily="50" charset="-128"/>
                        </a:rPr>
                        <a:t>)</a:t>
                      </a:r>
                      <a:endParaRPr lang="en-US" sz="1200" b="0" i="0" u="none" strike="noStrike">
                        <a:solidFill>
                          <a:srgbClr val="000000"/>
                        </a:solidFill>
                        <a:effectLst/>
                        <a:latin typeface="Meiryo UI" panose="020B0604030504040204" pitchFamily="50" charset="-128"/>
                        <a:ea typeface="Meiryo UI" panose="020B0604030504040204" pitchFamily="50" charset="-128"/>
                      </a:endParaRPr>
                    </a:p>
                  </a:txBody>
                  <a:tcPr marL="10800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buNone/>
                      </a:pPr>
                      <a:r>
                        <a:rPr lang="en-US" altLang="ja-JP" sz="1200" b="0" i="0" u="none" strike="noStrike">
                          <a:solidFill>
                            <a:srgbClr val="000000"/>
                          </a:solidFill>
                          <a:effectLst/>
                          <a:latin typeface="Meiryo UI" panose="020B0604030504040204" pitchFamily="50" charset="-128"/>
                          <a:ea typeface="Meiryo UI" panose="020B0604030504040204" pitchFamily="50" charset="-128"/>
                        </a:rPr>
                        <a:t>$11,000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US" altLang="ja-JP" sz="1200" b="0" i="0" u="none" strike="noStrike">
                          <a:solidFill>
                            <a:srgbClr val="000000"/>
                          </a:solidFill>
                          <a:effectLst/>
                          <a:latin typeface="Meiryo UI" panose="020B0604030504040204" pitchFamily="50" charset="-128"/>
                          <a:ea typeface="Meiryo UI" panose="020B0604030504040204" pitchFamily="50" charset="-128"/>
                        </a:rPr>
                        <a:t>$12,000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US" altLang="ja-JP" sz="1200" b="0" i="0" u="none" strike="noStrike">
                          <a:solidFill>
                            <a:srgbClr val="000000"/>
                          </a:solidFill>
                          <a:effectLst/>
                          <a:latin typeface="Meiryo UI" panose="020B0604030504040204" pitchFamily="50" charset="-128"/>
                          <a:ea typeface="Meiryo UI" panose="020B0604030504040204" pitchFamily="50" charset="-128"/>
                        </a:rPr>
                        <a:t>$15,000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US" altLang="ja-JP" sz="1200" b="0" i="0" u="none" strike="noStrike">
                          <a:solidFill>
                            <a:srgbClr val="000000"/>
                          </a:solidFill>
                          <a:effectLst/>
                          <a:latin typeface="Meiryo UI" panose="020B0604030504040204" pitchFamily="50" charset="-128"/>
                          <a:ea typeface="Meiryo UI" panose="020B0604030504040204" pitchFamily="50" charset="-128"/>
                        </a:rPr>
                        <a:t>$18,000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7818207"/>
                  </a:ext>
                </a:extLst>
              </a:tr>
              <a:tr h="268038">
                <a:tc>
                  <a:txBody>
                    <a:bodyPr/>
                    <a:lstStyle/>
                    <a:p>
                      <a:pPr algn="ctr" fontAlgn="b">
                        <a:buNone/>
                      </a:pPr>
                      <a:r>
                        <a:rPr lang="ja-JP" altLang="en-US" sz="1200" b="0" i="0" u="none" strike="noStrike">
                          <a:solidFill>
                            <a:srgbClr val="000000"/>
                          </a:solidFill>
                          <a:effectLst/>
                          <a:latin typeface="Meiryo UI" panose="020B0604030504040204" pitchFamily="50" charset="-128"/>
                          <a:ea typeface="Meiryo UI" panose="020B0604030504040204" pitchFamily="50" charset="-128"/>
                        </a:rPr>
                        <a:t>短期目標及びネットゼロ目標 </a:t>
                      </a:r>
                      <a:r>
                        <a:rPr lang="en-US" altLang="ja-JP" sz="1200" b="0" i="0" u="none" strike="noStrike">
                          <a:solidFill>
                            <a:srgbClr val="000000"/>
                          </a:solidFill>
                          <a:effectLst/>
                          <a:latin typeface="Meiryo UI" panose="020B0604030504040204" pitchFamily="50" charset="-128"/>
                          <a:ea typeface="Meiryo UI" panose="020B0604030504040204" pitchFamily="50" charset="-128"/>
                        </a:rPr>
                        <a:t>(</a:t>
                      </a:r>
                      <a:r>
                        <a:rPr lang="ja-JP" altLang="en-US" sz="1200" b="0" i="0" u="none" strike="noStrike">
                          <a:solidFill>
                            <a:srgbClr val="0070C0"/>
                          </a:solidFill>
                          <a:effectLst/>
                          <a:latin typeface="Meiryo UI" panose="020B0604030504040204" pitchFamily="50" charset="-128"/>
                          <a:ea typeface="Meiryo UI" panose="020B0604030504040204" pitchFamily="50" charset="-128"/>
                        </a:rPr>
                        <a:t>申請</a:t>
                      </a:r>
                      <a:r>
                        <a:rPr lang="en-US" altLang="ja-JP" sz="1200" b="0" i="0" u="none" strike="noStrike">
                          <a:solidFill>
                            <a:srgbClr val="000000"/>
                          </a:solidFill>
                          <a:effectLst/>
                          <a:latin typeface="Meiryo UI" panose="020B0604030504040204" pitchFamily="50" charset="-128"/>
                          <a:ea typeface="Meiryo UI" panose="020B0604030504040204" pitchFamily="50" charset="-128"/>
                        </a:rPr>
                        <a:t>)</a:t>
                      </a:r>
                      <a:endParaRPr lang="en-US" sz="1200" b="0" i="0" u="none" strike="noStrike">
                        <a:solidFill>
                          <a:srgbClr val="000000"/>
                        </a:solidFill>
                        <a:effectLst/>
                        <a:latin typeface="Meiryo UI" panose="020B0604030504040204" pitchFamily="50" charset="-128"/>
                        <a:ea typeface="Meiryo UI" panose="020B0604030504040204" pitchFamily="50" charset="-128"/>
                      </a:endParaRPr>
                    </a:p>
                  </a:txBody>
                  <a:tcPr marL="10800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buNone/>
                      </a:pPr>
                      <a:r>
                        <a:rPr lang="en-US" altLang="ja-JP" sz="1200" b="0" i="0" u="none" strike="noStrike">
                          <a:solidFill>
                            <a:srgbClr val="000000"/>
                          </a:solidFill>
                          <a:effectLst/>
                          <a:latin typeface="Meiryo UI" panose="020B0604030504040204" pitchFamily="50" charset="-128"/>
                          <a:ea typeface="Meiryo UI" panose="020B0604030504040204" pitchFamily="50" charset="-128"/>
                        </a:rPr>
                        <a:t>$17,000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US" altLang="ja-JP" sz="1200" b="0" i="0" u="none" strike="noStrike">
                          <a:solidFill>
                            <a:srgbClr val="000000"/>
                          </a:solidFill>
                          <a:effectLst/>
                          <a:latin typeface="Meiryo UI" panose="020B0604030504040204" pitchFamily="50" charset="-128"/>
                          <a:ea typeface="Meiryo UI" panose="020B0604030504040204" pitchFamily="50" charset="-128"/>
                        </a:rPr>
                        <a:t>$20,000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US" altLang="ja-JP" sz="1200" b="0" i="0" u="none" strike="noStrike">
                          <a:solidFill>
                            <a:srgbClr val="000000"/>
                          </a:solidFill>
                          <a:effectLst/>
                          <a:latin typeface="Meiryo UI" panose="020B0604030504040204" pitchFamily="50" charset="-128"/>
                          <a:ea typeface="Meiryo UI" panose="020B0604030504040204" pitchFamily="50" charset="-128"/>
                        </a:rPr>
                        <a:t>$27,000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US" altLang="ja-JP" sz="1200" b="0" i="0" u="none" strike="noStrike">
                          <a:solidFill>
                            <a:srgbClr val="000000"/>
                          </a:solidFill>
                          <a:effectLst/>
                          <a:latin typeface="Meiryo UI" panose="020B0604030504040204" pitchFamily="50" charset="-128"/>
                          <a:ea typeface="Meiryo UI" panose="020B0604030504040204" pitchFamily="50" charset="-128"/>
                        </a:rPr>
                        <a:t>$34,000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09538126"/>
                  </a:ext>
                </a:extLst>
              </a:tr>
              <a:tr h="268038">
                <a:tc>
                  <a:txBody>
                    <a:bodyPr/>
                    <a:lstStyle/>
                    <a:p>
                      <a:pPr algn="ctr" fontAlgn="b">
                        <a:buNone/>
                      </a:pPr>
                      <a:r>
                        <a:rPr lang="ja-JP" altLang="en-US" sz="1200" b="0" i="0" u="none" strike="noStrike">
                          <a:solidFill>
                            <a:srgbClr val="000000"/>
                          </a:solidFill>
                          <a:effectLst/>
                          <a:latin typeface="Meiryo UI" panose="020B0604030504040204" pitchFamily="50" charset="-128"/>
                          <a:ea typeface="Meiryo UI" panose="020B0604030504040204" pitchFamily="50" charset="-128"/>
                        </a:rPr>
                        <a:t>短期目標及び</a:t>
                      </a:r>
                      <a:r>
                        <a:rPr lang="en-US" altLang="ja-JP" sz="1200" b="0" i="0" u="none" strike="noStrike">
                          <a:solidFill>
                            <a:srgbClr val="000000"/>
                          </a:solidFill>
                          <a:effectLst/>
                          <a:latin typeface="Meiryo UI" panose="020B0604030504040204" pitchFamily="50" charset="-128"/>
                          <a:ea typeface="Meiryo UI" panose="020B0604030504040204" pitchFamily="50" charset="-128"/>
                        </a:rPr>
                        <a:t>/</a:t>
                      </a:r>
                      <a:r>
                        <a:rPr lang="ja-JP" altLang="en-US" sz="1200" b="0" i="0" u="none" strike="noStrike">
                          <a:solidFill>
                            <a:srgbClr val="000000"/>
                          </a:solidFill>
                          <a:effectLst/>
                          <a:latin typeface="Meiryo UI" panose="020B0604030504040204" pitchFamily="50" charset="-128"/>
                          <a:ea typeface="Meiryo UI" panose="020B0604030504040204" pitchFamily="50" charset="-128"/>
                        </a:rPr>
                        <a:t>または ネットゼロ目標 </a:t>
                      </a:r>
                      <a:r>
                        <a:rPr lang="en-US" altLang="ja-JP" sz="1200" b="0" i="0" u="none" strike="noStrike">
                          <a:solidFill>
                            <a:srgbClr val="000000"/>
                          </a:solidFill>
                          <a:effectLst/>
                          <a:latin typeface="Meiryo UI" panose="020B0604030504040204" pitchFamily="50" charset="-128"/>
                          <a:ea typeface="Meiryo UI" panose="020B0604030504040204" pitchFamily="50" charset="-128"/>
                        </a:rPr>
                        <a:t>(</a:t>
                      </a:r>
                      <a:r>
                        <a:rPr lang="ja-JP" altLang="en-US" sz="1200" b="0" i="0" u="none" strike="noStrike">
                          <a:solidFill>
                            <a:srgbClr val="38BEE2"/>
                          </a:solidFill>
                          <a:effectLst/>
                          <a:latin typeface="Meiryo UI" panose="020B0604030504040204" pitchFamily="50" charset="-128"/>
                          <a:ea typeface="Meiryo UI" panose="020B0604030504040204" pitchFamily="50" charset="-128"/>
                        </a:rPr>
                        <a:t>更新</a:t>
                      </a:r>
                      <a:r>
                        <a:rPr lang="en-US" altLang="ja-JP" sz="1200" b="0" i="0" u="none" strike="noStrike">
                          <a:solidFill>
                            <a:srgbClr val="000000"/>
                          </a:solidFill>
                          <a:effectLst/>
                          <a:latin typeface="Meiryo UI" panose="020B0604030504040204" pitchFamily="50" charset="-128"/>
                          <a:ea typeface="Meiryo UI" panose="020B0604030504040204" pitchFamily="50" charset="-128"/>
                        </a:rPr>
                        <a:t>)</a:t>
                      </a:r>
                      <a:endParaRPr lang="en-US" sz="1200" b="0" i="0" u="none" strike="noStrike">
                        <a:solidFill>
                          <a:srgbClr val="000000"/>
                        </a:solidFill>
                        <a:effectLst/>
                        <a:latin typeface="Meiryo UI" panose="020B0604030504040204" pitchFamily="50" charset="-128"/>
                        <a:ea typeface="Meiryo UI" panose="020B0604030504040204" pitchFamily="50" charset="-128"/>
                      </a:endParaRPr>
                    </a:p>
                  </a:txBody>
                  <a:tcPr marL="10800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buNone/>
                      </a:pPr>
                      <a:r>
                        <a:rPr lang="en-US" altLang="ja-JP" sz="1200" b="0" i="0" u="none" strike="noStrike">
                          <a:solidFill>
                            <a:srgbClr val="000000"/>
                          </a:solidFill>
                          <a:effectLst/>
                          <a:latin typeface="Meiryo UI" panose="020B0604030504040204" pitchFamily="50" charset="-128"/>
                          <a:ea typeface="Meiryo UI" panose="020B0604030504040204" pitchFamily="50" charset="-128"/>
                        </a:rPr>
                        <a:t>$5,500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US" altLang="ja-JP" sz="1200" b="0" i="0" u="none" strike="noStrike">
                          <a:solidFill>
                            <a:srgbClr val="000000"/>
                          </a:solidFill>
                          <a:effectLst/>
                          <a:latin typeface="Meiryo UI" panose="020B0604030504040204" pitchFamily="50" charset="-128"/>
                          <a:ea typeface="Meiryo UI" panose="020B0604030504040204" pitchFamily="50" charset="-128"/>
                        </a:rPr>
                        <a:t>$6,000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US" altLang="ja-JP" sz="1200" b="0" i="0" u="none" strike="noStrike">
                          <a:solidFill>
                            <a:srgbClr val="000000"/>
                          </a:solidFill>
                          <a:effectLst/>
                          <a:latin typeface="Meiryo UI" panose="020B0604030504040204" pitchFamily="50" charset="-128"/>
                          <a:ea typeface="Meiryo UI" panose="020B0604030504040204" pitchFamily="50" charset="-128"/>
                        </a:rPr>
                        <a:t>$8,500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US" altLang="ja-JP" sz="1200" b="0" i="0" u="none" strike="noStrike">
                          <a:solidFill>
                            <a:srgbClr val="000000"/>
                          </a:solidFill>
                          <a:effectLst/>
                          <a:latin typeface="Meiryo UI" panose="020B0604030504040204" pitchFamily="50" charset="-128"/>
                          <a:ea typeface="Meiryo UI" panose="020B0604030504040204" pitchFamily="50" charset="-128"/>
                        </a:rPr>
                        <a:t>$10,000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22887770"/>
                  </a:ext>
                </a:extLst>
              </a:tr>
              <a:tr h="268038">
                <a:tc>
                  <a:txBody>
                    <a:bodyPr/>
                    <a:lstStyle/>
                    <a:p>
                      <a:pPr algn="ctr" fontAlgn="b">
                        <a:buNone/>
                      </a:pPr>
                      <a:r>
                        <a:rPr lang="ja-JP" altLang="en-US" sz="1200" b="0" i="0" u="none" strike="noStrike">
                          <a:solidFill>
                            <a:srgbClr val="000000"/>
                          </a:solidFill>
                          <a:effectLst/>
                          <a:latin typeface="Meiryo UI" panose="020B0604030504040204" pitchFamily="50" charset="-128"/>
                          <a:ea typeface="Meiryo UI" panose="020B0604030504040204" pitchFamily="50" charset="-128"/>
                        </a:rPr>
                        <a:t>短期目標 </a:t>
                      </a:r>
                      <a:r>
                        <a:rPr lang="en-US" altLang="ja-JP" sz="1200" b="0" i="0" u="none" strike="noStrike">
                          <a:solidFill>
                            <a:srgbClr val="000000"/>
                          </a:solidFill>
                          <a:effectLst/>
                          <a:latin typeface="Meiryo UI" panose="020B0604030504040204" pitchFamily="50" charset="-128"/>
                          <a:ea typeface="Meiryo UI" panose="020B0604030504040204" pitchFamily="50" charset="-128"/>
                        </a:rPr>
                        <a:t>(</a:t>
                      </a:r>
                      <a:r>
                        <a:rPr lang="ja-JP" altLang="en-US" sz="1200" b="0" i="0" u="none" strike="noStrike">
                          <a:solidFill>
                            <a:schemeClr val="accent1"/>
                          </a:solidFill>
                          <a:effectLst/>
                          <a:latin typeface="Meiryo UI" panose="020B0604030504040204" pitchFamily="50" charset="-128"/>
                          <a:ea typeface="Meiryo UI" panose="020B0604030504040204" pitchFamily="50" charset="-128"/>
                        </a:rPr>
                        <a:t>更新</a:t>
                      </a:r>
                      <a:r>
                        <a:rPr lang="en-US" altLang="ja-JP" sz="1200" b="0" i="0" u="none" strike="noStrike" baseline="30000">
                          <a:solidFill>
                            <a:schemeClr val="tx1"/>
                          </a:solidFill>
                          <a:effectLst/>
                          <a:latin typeface="Meiryo UI" panose="020B0604030504040204" pitchFamily="50" charset="-128"/>
                          <a:ea typeface="Meiryo UI" panose="020B0604030504040204" pitchFamily="50" charset="-128"/>
                        </a:rPr>
                        <a:t>※1</a:t>
                      </a:r>
                      <a:r>
                        <a:rPr lang="en-US" altLang="ja-JP" sz="1200" b="0" i="0" u="none" strike="noStrike">
                          <a:solidFill>
                            <a:srgbClr val="000000"/>
                          </a:solidFill>
                          <a:effectLst/>
                          <a:latin typeface="Meiryo UI" panose="020B0604030504040204" pitchFamily="50" charset="-128"/>
                          <a:ea typeface="Meiryo UI" panose="020B0604030504040204" pitchFamily="50" charset="-128"/>
                        </a:rPr>
                        <a:t>)</a:t>
                      </a:r>
                      <a:r>
                        <a:rPr lang="ja-JP" altLang="en-US" sz="1200" b="0" i="0" u="none" strike="noStrike">
                          <a:solidFill>
                            <a:srgbClr val="000000"/>
                          </a:solidFill>
                          <a:effectLst/>
                          <a:latin typeface="Meiryo UI" panose="020B0604030504040204" pitchFamily="50" charset="-128"/>
                          <a:ea typeface="Meiryo UI" panose="020B0604030504040204" pitchFamily="50" charset="-128"/>
                        </a:rPr>
                        <a:t> 及びネットゼロ目標 </a:t>
                      </a:r>
                      <a:r>
                        <a:rPr lang="en-US" altLang="ja-JP" sz="1200" b="0" i="0" u="none" strike="noStrike">
                          <a:solidFill>
                            <a:srgbClr val="000000"/>
                          </a:solidFill>
                          <a:effectLst/>
                          <a:latin typeface="Meiryo UI" panose="020B0604030504040204" pitchFamily="50" charset="-128"/>
                          <a:ea typeface="Meiryo UI" panose="020B0604030504040204" pitchFamily="50" charset="-128"/>
                        </a:rPr>
                        <a:t>(</a:t>
                      </a:r>
                      <a:r>
                        <a:rPr lang="ja-JP" altLang="en-US" sz="1200" b="0" i="0" u="none" strike="noStrike">
                          <a:solidFill>
                            <a:srgbClr val="0070C0"/>
                          </a:solidFill>
                          <a:effectLst/>
                          <a:latin typeface="Meiryo UI" panose="020B0604030504040204" pitchFamily="50" charset="-128"/>
                          <a:ea typeface="Meiryo UI" panose="020B0604030504040204" pitchFamily="50" charset="-128"/>
                        </a:rPr>
                        <a:t>申請</a:t>
                      </a:r>
                      <a:r>
                        <a:rPr lang="en-US" altLang="ja-JP" sz="1200" b="0" i="0" u="none" strike="noStrike">
                          <a:solidFill>
                            <a:srgbClr val="000000"/>
                          </a:solidFill>
                          <a:effectLst/>
                          <a:latin typeface="Meiryo UI" panose="020B0604030504040204" pitchFamily="50" charset="-128"/>
                          <a:ea typeface="Meiryo UI" panose="020B0604030504040204" pitchFamily="50" charset="-128"/>
                        </a:rPr>
                        <a:t>)</a:t>
                      </a:r>
                      <a:endParaRPr lang="en-US" sz="1200" b="0" i="0" u="none" strike="noStrike">
                        <a:solidFill>
                          <a:srgbClr val="000000"/>
                        </a:solidFill>
                        <a:effectLst/>
                        <a:latin typeface="Meiryo UI" panose="020B0604030504040204" pitchFamily="50" charset="-128"/>
                        <a:ea typeface="Meiryo UI" panose="020B0604030504040204" pitchFamily="50" charset="-128"/>
                      </a:endParaRPr>
                    </a:p>
                  </a:txBody>
                  <a:tcPr marL="10800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buNone/>
                      </a:pPr>
                      <a:r>
                        <a:rPr lang="en-US" altLang="ja-JP" sz="1200" b="0" i="0" u="none" strike="noStrike">
                          <a:solidFill>
                            <a:srgbClr val="000000"/>
                          </a:solidFill>
                          <a:effectLst/>
                          <a:latin typeface="Meiryo UI" panose="020B0604030504040204" pitchFamily="50" charset="-128"/>
                          <a:ea typeface="Meiryo UI" panose="020B0604030504040204" pitchFamily="50" charset="-128"/>
                        </a:rPr>
                        <a:t>$15,000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US" altLang="ja-JP" sz="1200" b="0" i="0" u="none" strike="noStrike">
                          <a:solidFill>
                            <a:srgbClr val="000000"/>
                          </a:solidFill>
                          <a:effectLst/>
                          <a:latin typeface="Meiryo UI" panose="020B0604030504040204" pitchFamily="50" charset="-128"/>
                          <a:ea typeface="Meiryo UI" panose="020B0604030504040204" pitchFamily="50" charset="-128"/>
                        </a:rPr>
                        <a:t>$16,000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US" altLang="ja-JP" sz="1200" b="0" i="0" u="none" strike="noStrike">
                          <a:solidFill>
                            <a:srgbClr val="000000"/>
                          </a:solidFill>
                          <a:effectLst/>
                          <a:latin typeface="Meiryo UI" panose="020B0604030504040204" pitchFamily="50" charset="-128"/>
                          <a:ea typeface="Meiryo UI" panose="020B0604030504040204" pitchFamily="50" charset="-128"/>
                        </a:rPr>
                        <a:t>$21,000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US" altLang="ja-JP" sz="1200" b="0" i="0" u="none" strike="noStrike">
                          <a:solidFill>
                            <a:srgbClr val="000000"/>
                          </a:solidFill>
                          <a:effectLst/>
                          <a:latin typeface="Meiryo UI" panose="020B0604030504040204" pitchFamily="50" charset="-128"/>
                          <a:ea typeface="Meiryo UI" panose="020B0604030504040204" pitchFamily="50" charset="-128"/>
                        </a:rPr>
                        <a:t>$25,000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90530946"/>
                  </a:ext>
                </a:extLst>
              </a:tr>
              <a:tr h="268038">
                <a:tc>
                  <a:txBody>
                    <a:bodyPr/>
                    <a:lstStyle/>
                    <a:p>
                      <a:pPr algn="ctr" fontAlgn="b">
                        <a:buNone/>
                      </a:pPr>
                      <a:r>
                        <a:rPr lang="en-US" sz="1200" b="0" i="0" u="none" strike="noStrike">
                          <a:solidFill>
                            <a:srgbClr val="000000"/>
                          </a:solidFill>
                          <a:effectLst/>
                          <a:latin typeface="Meiryo UI" panose="020B0604030504040204" pitchFamily="50" charset="-128"/>
                          <a:ea typeface="Meiryo UI" panose="020B0604030504040204" pitchFamily="50" charset="-128"/>
                        </a:rPr>
                        <a:t>FLAG</a:t>
                      </a:r>
                      <a:r>
                        <a:rPr lang="ja-JP" altLang="en-US" sz="1200" b="0" i="0" u="none" strike="noStrike">
                          <a:solidFill>
                            <a:srgbClr val="000000"/>
                          </a:solidFill>
                          <a:effectLst/>
                          <a:latin typeface="Meiryo UI" panose="020B0604030504040204" pitchFamily="50" charset="-128"/>
                          <a:ea typeface="Meiryo UI" panose="020B0604030504040204" pitchFamily="50" charset="-128"/>
                        </a:rPr>
                        <a:t>目標及び</a:t>
                      </a:r>
                      <a:r>
                        <a:rPr lang="en-US" altLang="ja-JP" sz="1200" b="0" i="0" u="none" strike="noStrike">
                          <a:solidFill>
                            <a:srgbClr val="000000"/>
                          </a:solidFill>
                          <a:effectLst/>
                          <a:latin typeface="Meiryo UI" panose="020B0604030504040204" pitchFamily="50" charset="-128"/>
                          <a:ea typeface="Meiryo UI" panose="020B0604030504040204" pitchFamily="50" charset="-128"/>
                        </a:rPr>
                        <a:t>/</a:t>
                      </a:r>
                      <a:r>
                        <a:rPr lang="ja-JP" altLang="en-US" sz="1200" b="0" i="0" u="none" strike="noStrike">
                          <a:solidFill>
                            <a:srgbClr val="000000"/>
                          </a:solidFill>
                          <a:effectLst/>
                          <a:latin typeface="Meiryo UI" panose="020B0604030504040204" pitchFamily="50" charset="-128"/>
                          <a:ea typeface="Meiryo UI" panose="020B0604030504040204" pitchFamily="50" charset="-128"/>
                        </a:rPr>
                        <a:t>または建築セクターの目標 </a:t>
                      </a:r>
                      <a:r>
                        <a:rPr lang="en-US" altLang="ja-JP" sz="1200" b="0" i="0" u="none" strike="noStrike">
                          <a:solidFill>
                            <a:srgbClr val="000000"/>
                          </a:solidFill>
                          <a:effectLst/>
                          <a:latin typeface="Meiryo UI" panose="020B0604030504040204" pitchFamily="50" charset="-128"/>
                          <a:ea typeface="Meiryo UI" panose="020B0604030504040204" pitchFamily="50" charset="-128"/>
                        </a:rPr>
                        <a:t>(</a:t>
                      </a:r>
                      <a:r>
                        <a:rPr lang="ja-JP" altLang="en-US" sz="1200" b="0" i="0" u="none" strike="noStrike">
                          <a:solidFill>
                            <a:srgbClr val="0070C0"/>
                          </a:solidFill>
                          <a:effectLst/>
                          <a:latin typeface="Meiryo UI" panose="020B0604030504040204" pitchFamily="50" charset="-128"/>
                          <a:ea typeface="Meiryo UI" panose="020B0604030504040204" pitchFamily="50" charset="-128"/>
                        </a:rPr>
                        <a:t>申請</a:t>
                      </a:r>
                      <a:r>
                        <a:rPr lang="en-US" altLang="ja-JP" sz="1200" b="0" i="0" u="none" strike="noStrike">
                          <a:solidFill>
                            <a:srgbClr val="000000"/>
                          </a:solidFill>
                          <a:effectLst/>
                          <a:latin typeface="Meiryo UI" panose="020B0604030504040204" pitchFamily="50" charset="-128"/>
                          <a:ea typeface="Meiryo UI" panose="020B0604030504040204" pitchFamily="50" charset="-128"/>
                        </a:rPr>
                        <a:t>)</a:t>
                      </a:r>
                      <a:endParaRPr lang="en-US" sz="1200" b="0" i="0" u="none" strike="noStrike">
                        <a:solidFill>
                          <a:srgbClr val="000000"/>
                        </a:solidFill>
                        <a:effectLst/>
                        <a:latin typeface="Meiryo UI" panose="020B0604030504040204" pitchFamily="50" charset="-128"/>
                        <a:ea typeface="Meiryo UI" panose="020B0604030504040204" pitchFamily="50" charset="-128"/>
                      </a:endParaRPr>
                    </a:p>
                  </a:txBody>
                  <a:tcPr marL="10800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buNone/>
                      </a:pPr>
                      <a:r>
                        <a:rPr lang="en-US" altLang="ja-JP" sz="1200" b="0" i="0" u="none" strike="noStrike">
                          <a:solidFill>
                            <a:srgbClr val="000000"/>
                          </a:solidFill>
                          <a:effectLst/>
                          <a:latin typeface="Meiryo UI" panose="020B0604030504040204" pitchFamily="50" charset="-128"/>
                          <a:ea typeface="Meiryo UI" panose="020B0604030504040204" pitchFamily="50" charset="-128"/>
                        </a:rPr>
                        <a:t>$9,000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US" altLang="ja-JP" sz="1200" b="0" i="0" u="none" strike="noStrike">
                          <a:solidFill>
                            <a:srgbClr val="000000"/>
                          </a:solidFill>
                          <a:effectLst/>
                          <a:latin typeface="Meiryo UI" panose="020B0604030504040204" pitchFamily="50" charset="-128"/>
                          <a:ea typeface="Meiryo UI" panose="020B0604030504040204" pitchFamily="50" charset="-128"/>
                        </a:rPr>
                        <a:t>$10,000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US" altLang="ja-JP" sz="1200" b="0" i="0" u="none" strike="noStrike">
                          <a:solidFill>
                            <a:srgbClr val="000000"/>
                          </a:solidFill>
                          <a:effectLst/>
                          <a:latin typeface="Meiryo UI" panose="020B0604030504040204" pitchFamily="50" charset="-128"/>
                          <a:ea typeface="Meiryo UI" panose="020B0604030504040204" pitchFamily="50" charset="-128"/>
                        </a:rPr>
                        <a:t>$13,000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US" altLang="ja-JP" sz="1200" b="0" i="0" u="none" strike="noStrike">
                          <a:solidFill>
                            <a:srgbClr val="000000"/>
                          </a:solidFill>
                          <a:effectLst/>
                          <a:latin typeface="Meiryo UI" panose="020B0604030504040204" pitchFamily="50" charset="-128"/>
                          <a:ea typeface="Meiryo UI" panose="020B0604030504040204" pitchFamily="50" charset="-128"/>
                        </a:rPr>
                        <a:t>$16,000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806083"/>
                  </a:ext>
                </a:extLst>
              </a:tr>
              <a:tr h="268038">
                <a:tc>
                  <a:txBody>
                    <a:bodyPr/>
                    <a:lstStyle/>
                    <a:p>
                      <a:pPr algn="ctr" fontAlgn="b">
                        <a:buNone/>
                      </a:pPr>
                      <a:r>
                        <a:rPr lang="en-US" sz="1200" b="0" i="0" u="none" strike="noStrike">
                          <a:solidFill>
                            <a:srgbClr val="000000"/>
                          </a:solidFill>
                          <a:effectLst/>
                          <a:latin typeface="Meiryo UI" panose="020B0604030504040204" pitchFamily="50" charset="-128"/>
                          <a:ea typeface="Meiryo UI" panose="020B0604030504040204" pitchFamily="50" charset="-128"/>
                        </a:rPr>
                        <a:t>FLAG</a:t>
                      </a:r>
                      <a:r>
                        <a:rPr lang="ja-JP" altLang="en-US" sz="1200" b="0" i="0" u="none" strike="noStrike">
                          <a:solidFill>
                            <a:srgbClr val="000000"/>
                          </a:solidFill>
                          <a:effectLst/>
                          <a:latin typeface="Meiryo UI" panose="020B0604030504040204" pitchFamily="50" charset="-128"/>
                          <a:ea typeface="Meiryo UI" panose="020B0604030504040204" pitchFamily="50" charset="-128"/>
                        </a:rPr>
                        <a:t>目標及び</a:t>
                      </a:r>
                      <a:r>
                        <a:rPr lang="en-US" sz="1200" b="0" i="0" u="none" strike="noStrike">
                          <a:solidFill>
                            <a:srgbClr val="000000"/>
                          </a:solidFill>
                          <a:effectLst/>
                          <a:latin typeface="Meiryo UI" panose="020B0604030504040204" pitchFamily="50" charset="-128"/>
                          <a:ea typeface="Meiryo UI" panose="020B0604030504040204" pitchFamily="50" charset="-128"/>
                        </a:rPr>
                        <a:t>/</a:t>
                      </a:r>
                      <a:r>
                        <a:rPr lang="ja-JP" altLang="en-US" sz="1200" b="0" i="0" u="none" strike="noStrike">
                          <a:solidFill>
                            <a:srgbClr val="000000"/>
                          </a:solidFill>
                          <a:effectLst/>
                          <a:latin typeface="Meiryo UI" panose="020B0604030504040204" pitchFamily="50" charset="-128"/>
                          <a:ea typeface="Meiryo UI" panose="020B0604030504040204" pitchFamily="50" charset="-128"/>
                        </a:rPr>
                        <a:t>または建築セクターの目標  </a:t>
                      </a:r>
                      <a:r>
                        <a:rPr lang="en-US" altLang="ja-JP" sz="1200" b="0" i="0" u="none" strike="noStrike">
                          <a:solidFill>
                            <a:srgbClr val="000000"/>
                          </a:solidFill>
                          <a:effectLst/>
                          <a:latin typeface="Meiryo UI" panose="020B0604030504040204" pitchFamily="50" charset="-128"/>
                          <a:ea typeface="Meiryo UI" panose="020B0604030504040204" pitchFamily="50" charset="-128"/>
                        </a:rPr>
                        <a:t>(</a:t>
                      </a:r>
                      <a:r>
                        <a:rPr lang="ja-JP" altLang="en-US" sz="1200" b="0" i="0" u="none" strike="noStrike">
                          <a:solidFill>
                            <a:schemeClr val="accent1"/>
                          </a:solidFill>
                          <a:effectLst/>
                          <a:latin typeface="Meiryo UI" panose="020B0604030504040204" pitchFamily="50" charset="-128"/>
                          <a:ea typeface="Meiryo UI" panose="020B0604030504040204" pitchFamily="50" charset="-128"/>
                        </a:rPr>
                        <a:t>更新</a:t>
                      </a:r>
                      <a:r>
                        <a:rPr lang="en-US" altLang="ja-JP" sz="1200" b="0" i="0" u="none" strike="noStrike">
                          <a:solidFill>
                            <a:srgbClr val="000000"/>
                          </a:solidFill>
                          <a:effectLst/>
                          <a:latin typeface="Meiryo UI" panose="020B0604030504040204" pitchFamily="50" charset="-128"/>
                          <a:ea typeface="Meiryo UI" panose="020B0604030504040204" pitchFamily="50" charset="-128"/>
                        </a:rPr>
                        <a:t>)</a:t>
                      </a:r>
                      <a:endParaRPr lang="en-US" sz="1200" b="0" i="0" u="none" strike="noStrike">
                        <a:solidFill>
                          <a:srgbClr val="000000"/>
                        </a:solidFill>
                        <a:effectLst/>
                        <a:latin typeface="Meiryo UI" panose="020B0604030504040204" pitchFamily="50" charset="-128"/>
                        <a:ea typeface="Meiryo UI" panose="020B0604030504040204" pitchFamily="50" charset="-128"/>
                      </a:endParaRPr>
                    </a:p>
                  </a:txBody>
                  <a:tcPr marL="10800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buNone/>
                      </a:pPr>
                      <a:r>
                        <a:rPr lang="en-US" altLang="ja-JP" sz="1200" b="0" i="0" u="none" strike="noStrike">
                          <a:solidFill>
                            <a:srgbClr val="000000"/>
                          </a:solidFill>
                          <a:effectLst/>
                          <a:latin typeface="Meiryo UI" panose="020B0604030504040204" pitchFamily="50" charset="-128"/>
                          <a:ea typeface="Meiryo UI" panose="020B0604030504040204" pitchFamily="50" charset="-128"/>
                        </a:rPr>
                        <a:t>$4,500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US" altLang="ja-JP" sz="1200" b="0" i="0" u="none" strike="noStrike">
                          <a:solidFill>
                            <a:srgbClr val="000000"/>
                          </a:solidFill>
                          <a:effectLst/>
                          <a:latin typeface="Meiryo UI" panose="020B0604030504040204" pitchFamily="50" charset="-128"/>
                          <a:ea typeface="Meiryo UI" panose="020B0604030504040204" pitchFamily="50" charset="-128"/>
                        </a:rPr>
                        <a:t>$5,000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US" altLang="ja-JP" sz="1200" b="0" i="0" u="none" strike="noStrike">
                          <a:solidFill>
                            <a:srgbClr val="000000"/>
                          </a:solidFill>
                          <a:effectLst/>
                          <a:latin typeface="Meiryo UI" panose="020B0604030504040204" pitchFamily="50" charset="-128"/>
                          <a:ea typeface="Meiryo UI" panose="020B0604030504040204" pitchFamily="50" charset="-128"/>
                        </a:rPr>
                        <a:t>$6,500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US" altLang="ja-JP" sz="1200" b="0" i="0" u="none" strike="noStrike">
                          <a:solidFill>
                            <a:srgbClr val="000000"/>
                          </a:solidFill>
                          <a:effectLst/>
                          <a:latin typeface="Meiryo UI" panose="020B0604030504040204" pitchFamily="50" charset="-128"/>
                          <a:ea typeface="Meiryo UI" panose="020B0604030504040204" pitchFamily="50" charset="-128"/>
                        </a:rPr>
                        <a:t>$8,000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9113133"/>
                  </a:ext>
                </a:extLst>
              </a:tr>
              <a:tr h="268038">
                <a:tc>
                  <a:txBody>
                    <a:bodyPr/>
                    <a:lstStyle/>
                    <a:p>
                      <a:pPr algn="ctr" fontAlgn="t">
                        <a:buNone/>
                      </a:pPr>
                      <a:r>
                        <a:rPr lang="ja-JP" altLang="en-US" sz="1200" b="1" i="0" u="none" strike="noStrike">
                          <a:solidFill>
                            <a:schemeClr val="bg1"/>
                          </a:solidFill>
                          <a:effectLst/>
                          <a:latin typeface="Meiryo UI" panose="020B0604030504040204" pitchFamily="50" charset="-128"/>
                          <a:ea typeface="Meiryo UI" panose="020B0604030504040204" pitchFamily="50" charset="-128"/>
                        </a:rPr>
                        <a:t>金融機関</a:t>
                      </a:r>
                      <a:r>
                        <a:rPr lang="en-US" sz="1200" b="1" i="0" u="none" strike="noStrike">
                          <a:solidFill>
                            <a:schemeClr val="bg1"/>
                          </a:solidFill>
                          <a:effectLst/>
                          <a:latin typeface="Meiryo UI" panose="020B0604030504040204" pitchFamily="50" charset="-128"/>
                          <a:ea typeface="Meiryo UI" panose="020B0604030504040204" pitchFamily="50" charset="-128"/>
                        </a:rPr>
                        <a:t> </a:t>
                      </a:r>
                      <a:r>
                        <a:rPr lang="ja-JP" altLang="en-US" sz="1200" b="1" i="0" u="none" strike="noStrike">
                          <a:solidFill>
                            <a:schemeClr val="bg1"/>
                          </a:solidFill>
                          <a:effectLst/>
                          <a:latin typeface="Meiryo UI" panose="020B0604030504040204" pitchFamily="50" charset="-128"/>
                          <a:ea typeface="Meiryo UI" panose="020B0604030504040204" pitchFamily="50" charset="-128"/>
                        </a:rPr>
                        <a:t>サービス</a:t>
                      </a:r>
                      <a:endParaRPr lang="en-US" sz="1200" b="1" i="0" u="none" strike="noStrike">
                        <a:solidFill>
                          <a:schemeClr val="bg1"/>
                        </a:solidFill>
                        <a:effectLst/>
                        <a:latin typeface="Meiryo UI" panose="020B0604030504040204" pitchFamily="50" charset="-128"/>
                        <a:ea typeface="Meiryo UI" panose="020B0604030504040204" pitchFamily="50" charset="-128"/>
                      </a:endParaRPr>
                    </a:p>
                  </a:txBody>
                  <a:tcPr marL="10800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fontAlgn="t">
                        <a:buNone/>
                      </a:pPr>
                      <a:r>
                        <a:rPr lang="ja-JP" altLang="en-US" sz="1200" b="1" i="0" u="none" strike="noStrike">
                          <a:solidFill>
                            <a:schemeClr val="bg1"/>
                          </a:solidFill>
                          <a:effectLst/>
                          <a:latin typeface="Meiryo UI" panose="020B0604030504040204" pitchFamily="50" charset="-128"/>
                          <a:ea typeface="Meiryo UI" panose="020B0604030504040204" pitchFamily="50" charset="-128"/>
                        </a:rPr>
                        <a:t>ティア</a:t>
                      </a:r>
                      <a:r>
                        <a:rPr lang="en-US" sz="1200" b="1" i="0" u="none" strike="noStrike">
                          <a:solidFill>
                            <a:schemeClr val="bg1"/>
                          </a:solidFill>
                          <a:effectLst/>
                          <a:latin typeface="Meiryo UI" panose="020B0604030504040204" pitchFamily="50" charset="-128"/>
                          <a:ea typeface="Meiryo UI" panose="020B0604030504040204" pitchFamily="50" charset="-128"/>
                        </a:rPr>
                        <a:t> 1</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fontAlgn="t">
                        <a:buNone/>
                      </a:pPr>
                      <a:r>
                        <a:rPr lang="ja-JP" altLang="en-US" sz="1200" b="1" i="0" u="none" strike="noStrike">
                          <a:solidFill>
                            <a:schemeClr val="bg1"/>
                          </a:solidFill>
                          <a:effectLst/>
                          <a:latin typeface="Meiryo UI" panose="020B0604030504040204" pitchFamily="50" charset="-128"/>
                          <a:ea typeface="Meiryo UI" panose="020B0604030504040204" pitchFamily="50" charset="-128"/>
                        </a:rPr>
                        <a:t>ティア</a:t>
                      </a:r>
                      <a:r>
                        <a:rPr lang="en-US" sz="1200" b="1" i="0" u="none" strike="noStrike">
                          <a:solidFill>
                            <a:schemeClr val="bg1"/>
                          </a:solidFill>
                          <a:effectLst/>
                          <a:latin typeface="Meiryo UI" panose="020B0604030504040204" pitchFamily="50" charset="-128"/>
                          <a:ea typeface="Meiryo UI" panose="020B0604030504040204" pitchFamily="50" charset="-128"/>
                        </a:rPr>
                        <a:t> 2</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fontAlgn="t">
                        <a:buNone/>
                      </a:pPr>
                      <a:r>
                        <a:rPr lang="ja-JP" altLang="en-US" sz="1200" b="1" i="0" u="none" strike="noStrike">
                          <a:solidFill>
                            <a:schemeClr val="bg1"/>
                          </a:solidFill>
                          <a:effectLst/>
                          <a:latin typeface="Meiryo UI" panose="020B0604030504040204" pitchFamily="50" charset="-128"/>
                          <a:ea typeface="Meiryo UI" panose="020B0604030504040204" pitchFamily="50" charset="-128"/>
                        </a:rPr>
                        <a:t>ティア</a:t>
                      </a:r>
                      <a:r>
                        <a:rPr lang="en-US" sz="1200" b="1" i="0" u="none" strike="noStrike">
                          <a:solidFill>
                            <a:schemeClr val="bg1"/>
                          </a:solidFill>
                          <a:effectLst/>
                          <a:latin typeface="Meiryo UI" panose="020B0604030504040204" pitchFamily="50" charset="-128"/>
                          <a:ea typeface="Meiryo UI" panose="020B0604030504040204" pitchFamily="50" charset="-128"/>
                        </a:rPr>
                        <a:t> 3</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fontAlgn="t">
                        <a:buNone/>
                      </a:pPr>
                      <a:r>
                        <a:rPr lang="ja-JP" altLang="en-US" sz="1200" b="1" i="0" u="none" strike="noStrike">
                          <a:solidFill>
                            <a:schemeClr val="bg1"/>
                          </a:solidFill>
                          <a:effectLst/>
                          <a:latin typeface="Meiryo UI" panose="020B0604030504040204" pitchFamily="50" charset="-128"/>
                          <a:ea typeface="Meiryo UI" panose="020B0604030504040204" pitchFamily="50" charset="-128"/>
                        </a:rPr>
                        <a:t>ティア</a:t>
                      </a:r>
                      <a:r>
                        <a:rPr lang="en-US" sz="1200" b="1" i="0" u="none" strike="noStrike">
                          <a:solidFill>
                            <a:schemeClr val="bg1"/>
                          </a:solidFill>
                          <a:effectLst/>
                          <a:latin typeface="Meiryo UI" panose="020B0604030504040204" pitchFamily="50" charset="-128"/>
                          <a:ea typeface="Meiryo UI" panose="020B0604030504040204" pitchFamily="50" charset="-128"/>
                        </a:rPr>
                        <a:t> 4</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75359216"/>
                  </a:ext>
                </a:extLst>
              </a:tr>
              <a:tr h="268038">
                <a:tc>
                  <a:txBody>
                    <a:bodyPr/>
                    <a:lstStyle/>
                    <a:p>
                      <a:pPr algn="ctr" fontAlgn="b">
                        <a:buNone/>
                      </a:pPr>
                      <a:r>
                        <a:rPr lang="ja-JP" altLang="en-US" sz="1200" b="0" i="0" u="none" strike="noStrike">
                          <a:solidFill>
                            <a:srgbClr val="000000"/>
                          </a:solidFill>
                          <a:effectLst/>
                          <a:latin typeface="Meiryo UI" panose="020B0604030504040204" pitchFamily="50" charset="-128"/>
                          <a:ea typeface="Meiryo UI" panose="020B0604030504040204" pitchFamily="50" charset="-128"/>
                        </a:rPr>
                        <a:t>短期目標 </a:t>
                      </a:r>
                      <a:r>
                        <a:rPr lang="en-US" altLang="ja-JP" sz="1200" b="0" i="0" u="none" strike="noStrike">
                          <a:solidFill>
                            <a:srgbClr val="000000"/>
                          </a:solidFill>
                          <a:effectLst/>
                          <a:latin typeface="Meiryo UI" panose="020B0604030504040204" pitchFamily="50" charset="-128"/>
                          <a:ea typeface="Meiryo UI" panose="020B0604030504040204" pitchFamily="50" charset="-128"/>
                        </a:rPr>
                        <a:t>(</a:t>
                      </a:r>
                      <a:r>
                        <a:rPr lang="ja-JP" altLang="en-US" sz="1200" b="0" i="0" u="none" strike="noStrike">
                          <a:solidFill>
                            <a:srgbClr val="0070C0"/>
                          </a:solidFill>
                          <a:effectLst/>
                          <a:latin typeface="Meiryo UI" panose="020B0604030504040204" pitchFamily="50" charset="-128"/>
                          <a:ea typeface="Meiryo UI" panose="020B0604030504040204" pitchFamily="50" charset="-128"/>
                        </a:rPr>
                        <a:t>申請</a:t>
                      </a:r>
                      <a:r>
                        <a:rPr lang="en-US" altLang="ja-JP" sz="1200" b="0" i="0" u="none" strike="noStrike">
                          <a:solidFill>
                            <a:srgbClr val="000000"/>
                          </a:solidFill>
                          <a:effectLst/>
                          <a:latin typeface="Meiryo UI" panose="020B0604030504040204" pitchFamily="50" charset="-128"/>
                          <a:ea typeface="Meiryo UI" panose="020B0604030504040204" pitchFamily="50" charset="-128"/>
                        </a:rPr>
                        <a:t>)</a:t>
                      </a:r>
                      <a:endParaRPr lang="en-US" sz="1200" b="0" i="0" u="none" strike="noStrike">
                        <a:solidFill>
                          <a:srgbClr val="000000"/>
                        </a:solidFill>
                        <a:effectLst/>
                        <a:latin typeface="Meiryo UI" panose="020B0604030504040204" pitchFamily="50" charset="-128"/>
                        <a:ea typeface="Meiryo UI" panose="020B0604030504040204" pitchFamily="50" charset="-128"/>
                      </a:endParaRPr>
                    </a:p>
                  </a:txBody>
                  <a:tcPr marL="10800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buNone/>
                      </a:pPr>
                      <a:r>
                        <a:rPr lang="en-US" altLang="ja-JP" sz="1200" b="0" i="0" u="none" strike="noStrike">
                          <a:solidFill>
                            <a:srgbClr val="000000"/>
                          </a:solidFill>
                          <a:effectLst/>
                          <a:latin typeface="Meiryo UI" panose="020B0604030504040204" pitchFamily="50" charset="-128"/>
                          <a:ea typeface="Meiryo UI" panose="020B0604030504040204" pitchFamily="50" charset="-128"/>
                        </a:rPr>
                        <a:t>$20,000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US" altLang="ja-JP" sz="1200" b="0" i="0" u="none" strike="noStrike">
                          <a:solidFill>
                            <a:srgbClr val="000000"/>
                          </a:solidFill>
                          <a:effectLst/>
                          <a:latin typeface="Meiryo UI" panose="020B0604030504040204" pitchFamily="50" charset="-128"/>
                          <a:ea typeface="Meiryo UI" panose="020B0604030504040204" pitchFamily="50" charset="-128"/>
                        </a:rPr>
                        <a:t>$26,500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US" altLang="ja-JP" sz="1200" b="0" i="0" u="none" strike="noStrike">
                          <a:solidFill>
                            <a:srgbClr val="000000"/>
                          </a:solidFill>
                          <a:effectLst/>
                          <a:latin typeface="Meiryo UI" panose="020B0604030504040204" pitchFamily="50" charset="-128"/>
                          <a:ea typeface="Meiryo UI" panose="020B0604030504040204" pitchFamily="50" charset="-128"/>
                        </a:rPr>
                        <a:t>$41,500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US" altLang="ja-JP" sz="1200" b="0" i="0" u="none" strike="noStrike">
                          <a:solidFill>
                            <a:srgbClr val="000000"/>
                          </a:solidFill>
                          <a:effectLst/>
                          <a:latin typeface="Meiryo UI" panose="020B0604030504040204" pitchFamily="50" charset="-128"/>
                          <a:ea typeface="Meiryo UI" panose="020B0604030504040204" pitchFamily="50" charset="-128"/>
                        </a:rPr>
                        <a:t>$49,800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235806"/>
                  </a:ext>
                </a:extLst>
              </a:tr>
              <a:tr h="268038">
                <a:tc>
                  <a:txBody>
                    <a:bodyPr/>
                    <a:lstStyle/>
                    <a:p>
                      <a:pPr algn="ctr" fontAlgn="b">
                        <a:buNone/>
                      </a:pPr>
                      <a:r>
                        <a:rPr lang="ja-JP" altLang="en-US" sz="1200" b="0" i="0" u="none" strike="noStrike">
                          <a:solidFill>
                            <a:srgbClr val="000000"/>
                          </a:solidFill>
                          <a:effectLst/>
                          <a:latin typeface="Meiryo UI" panose="020B0604030504040204" pitchFamily="50" charset="-128"/>
                          <a:ea typeface="Meiryo UI" panose="020B0604030504040204" pitchFamily="50" charset="-128"/>
                        </a:rPr>
                        <a:t>ネットゼロ目標 </a:t>
                      </a:r>
                      <a:r>
                        <a:rPr lang="en-US" altLang="ja-JP" sz="1200" b="0" i="0" u="none" strike="noStrike">
                          <a:solidFill>
                            <a:srgbClr val="000000"/>
                          </a:solidFill>
                          <a:effectLst/>
                          <a:latin typeface="Meiryo UI" panose="020B0604030504040204" pitchFamily="50" charset="-128"/>
                          <a:ea typeface="Meiryo UI" panose="020B0604030504040204" pitchFamily="50" charset="-128"/>
                        </a:rPr>
                        <a:t>(</a:t>
                      </a:r>
                      <a:r>
                        <a:rPr lang="ja-JP" altLang="en-US" sz="1200" b="0" i="0" u="none" strike="noStrike">
                          <a:solidFill>
                            <a:srgbClr val="0070C0"/>
                          </a:solidFill>
                          <a:effectLst/>
                          <a:latin typeface="Meiryo UI" panose="020B0604030504040204" pitchFamily="50" charset="-128"/>
                          <a:ea typeface="Meiryo UI" panose="020B0604030504040204" pitchFamily="50" charset="-128"/>
                        </a:rPr>
                        <a:t>申請</a:t>
                      </a:r>
                      <a:r>
                        <a:rPr lang="en-US" altLang="ja-JP" sz="1200" b="0" i="0" u="none" strike="noStrike">
                          <a:solidFill>
                            <a:srgbClr val="000000"/>
                          </a:solidFill>
                          <a:effectLst/>
                          <a:latin typeface="Meiryo UI" panose="020B0604030504040204" pitchFamily="50" charset="-128"/>
                          <a:ea typeface="Meiryo UI" panose="020B0604030504040204" pitchFamily="50" charset="-128"/>
                        </a:rPr>
                        <a:t>)</a:t>
                      </a:r>
                      <a:endParaRPr lang="en-US" sz="1200" b="0" i="0" u="none" strike="noStrike">
                        <a:solidFill>
                          <a:srgbClr val="000000"/>
                        </a:solidFill>
                        <a:effectLst/>
                        <a:latin typeface="Meiryo UI" panose="020B0604030504040204" pitchFamily="50" charset="-128"/>
                        <a:ea typeface="Meiryo UI" panose="020B0604030504040204" pitchFamily="50" charset="-128"/>
                      </a:endParaRPr>
                    </a:p>
                  </a:txBody>
                  <a:tcPr marL="10800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buNone/>
                      </a:pPr>
                      <a:r>
                        <a:rPr lang="en-US" altLang="ja-JP" sz="1200" b="0" i="0" u="none" strike="noStrike">
                          <a:solidFill>
                            <a:srgbClr val="000000"/>
                          </a:solidFill>
                          <a:effectLst/>
                          <a:latin typeface="Meiryo UI" panose="020B0604030504040204" pitchFamily="50" charset="-128"/>
                          <a:ea typeface="Meiryo UI" panose="020B0604030504040204" pitchFamily="50" charset="-128"/>
                        </a:rPr>
                        <a:t>$20,000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US" altLang="ja-JP" sz="1200" b="0" i="0" u="none" strike="noStrike">
                          <a:solidFill>
                            <a:srgbClr val="000000"/>
                          </a:solidFill>
                          <a:effectLst/>
                          <a:latin typeface="Meiryo UI" panose="020B0604030504040204" pitchFamily="50" charset="-128"/>
                          <a:ea typeface="Meiryo UI" panose="020B0604030504040204" pitchFamily="50" charset="-128"/>
                        </a:rPr>
                        <a:t>$26,500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US" altLang="ja-JP" sz="1200" b="0" i="0" u="none" strike="noStrike">
                          <a:solidFill>
                            <a:srgbClr val="000000"/>
                          </a:solidFill>
                          <a:effectLst/>
                          <a:latin typeface="Meiryo UI" panose="020B0604030504040204" pitchFamily="50" charset="-128"/>
                          <a:ea typeface="Meiryo UI" panose="020B0604030504040204" pitchFamily="50" charset="-128"/>
                        </a:rPr>
                        <a:t>$41,500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US" altLang="ja-JP" sz="1200" b="0" i="0" u="none" strike="noStrike">
                          <a:solidFill>
                            <a:srgbClr val="000000"/>
                          </a:solidFill>
                          <a:effectLst/>
                          <a:latin typeface="Meiryo UI" panose="020B0604030504040204" pitchFamily="50" charset="-128"/>
                          <a:ea typeface="Meiryo UI" panose="020B0604030504040204" pitchFamily="50" charset="-128"/>
                        </a:rPr>
                        <a:t>$49,800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0585401"/>
                  </a:ext>
                </a:extLst>
              </a:tr>
              <a:tr h="268038">
                <a:tc>
                  <a:txBody>
                    <a:bodyPr/>
                    <a:lstStyle/>
                    <a:p>
                      <a:pPr algn="ctr" fontAlgn="b">
                        <a:buNone/>
                      </a:pPr>
                      <a:r>
                        <a:rPr lang="ja-JP" altLang="en-US" sz="1200" b="0" i="0" u="none" strike="noStrike">
                          <a:solidFill>
                            <a:srgbClr val="000000"/>
                          </a:solidFill>
                          <a:effectLst/>
                          <a:latin typeface="Meiryo UI" panose="020B0604030504040204" pitchFamily="50" charset="-128"/>
                          <a:ea typeface="Meiryo UI" panose="020B0604030504040204" pitchFamily="50" charset="-128"/>
                        </a:rPr>
                        <a:t>短期目標 </a:t>
                      </a:r>
                      <a:r>
                        <a:rPr lang="en-US" altLang="ja-JP" sz="1200" b="0" i="0" u="none" strike="noStrike">
                          <a:solidFill>
                            <a:srgbClr val="000000"/>
                          </a:solidFill>
                          <a:effectLst/>
                          <a:latin typeface="Meiryo UI" panose="020B0604030504040204" pitchFamily="50" charset="-128"/>
                          <a:ea typeface="Meiryo UI" panose="020B0604030504040204" pitchFamily="50" charset="-128"/>
                        </a:rPr>
                        <a:t>(</a:t>
                      </a:r>
                      <a:r>
                        <a:rPr lang="ja-JP" altLang="en-US" sz="1200" b="0" i="0" u="none" strike="noStrike">
                          <a:solidFill>
                            <a:schemeClr val="accent1"/>
                          </a:solidFill>
                          <a:effectLst/>
                          <a:latin typeface="Meiryo UI" panose="020B0604030504040204" pitchFamily="50" charset="-128"/>
                          <a:ea typeface="Meiryo UI" panose="020B0604030504040204" pitchFamily="50" charset="-128"/>
                        </a:rPr>
                        <a:t>更新</a:t>
                      </a:r>
                      <a:r>
                        <a:rPr lang="en-US" altLang="ja-JP" sz="1200" b="0" i="0" u="none" strike="noStrike">
                          <a:solidFill>
                            <a:srgbClr val="000000"/>
                          </a:solidFill>
                          <a:effectLst/>
                          <a:latin typeface="Meiryo UI" panose="020B0604030504040204" pitchFamily="50" charset="-128"/>
                          <a:ea typeface="Meiryo UI" panose="020B0604030504040204" pitchFamily="50" charset="-128"/>
                        </a:rPr>
                        <a:t>)</a:t>
                      </a:r>
                      <a:endParaRPr lang="en-US" sz="1200" b="0" i="0" u="none" strike="noStrike">
                        <a:solidFill>
                          <a:srgbClr val="000000"/>
                        </a:solidFill>
                        <a:effectLst/>
                        <a:latin typeface="Meiryo UI" panose="020B0604030504040204" pitchFamily="50" charset="-128"/>
                        <a:ea typeface="Meiryo UI" panose="020B0604030504040204" pitchFamily="50" charset="-128"/>
                      </a:endParaRPr>
                    </a:p>
                  </a:txBody>
                  <a:tcPr marL="10800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buNone/>
                      </a:pPr>
                      <a:r>
                        <a:rPr lang="en-US" altLang="ja-JP" sz="1200" b="0" i="0" u="none" strike="noStrike">
                          <a:solidFill>
                            <a:srgbClr val="000000"/>
                          </a:solidFill>
                          <a:effectLst/>
                          <a:latin typeface="Meiryo UI" panose="020B0604030504040204" pitchFamily="50" charset="-128"/>
                          <a:ea typeface="Meiryo UI" panose="020B0604030504040204" pitchFamily="50" charset="-128"/>
                        </a:rPr>
                        <a:t>$10,000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US" altLang="ja-JP" sz="1200" b="0" i="0" u="none" strike="noStrike">
                          <a:solidFill>
                            <a:srgbClr val="000000"/>
                          </a:solidFill>
                          <a:effectLst/>
                          <a:latin typeface="Meiryo UI" panose="020B0604030504040204" pitchFamily="50" charset="-128"/>
                          <a:ea typeface="Meiryo UI" panose="020B0604030504040204" pitchFamily="50" charset="-128"/>
                        </a:rPr>
                        <a:t>$13,250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US" altLang="ja-JP" sz="1200" b="0" i="0" u="none" strike="noStrike">
                          <a:solidFill>
                            <a:srgbClr val="000000"/>
                          </a:solidFill>
                          <a:effectLst/>
                          <a:latin typeface="Meiryo UI" panose="020B0604030504040204" pitchFamily="50" charset="-128"/>
                          <a:ea typeface="Meiryo UI" panose="020B0604030504040204" pitchFamily="50" charset="-128"/>
                        </a:rPr>
                        <a:t>$21,000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US" altLang="ja-JP" sz="1200" b="0" i="0" u="none" strike="noStrike">
                          <a:solidFill>
                            <a:srgbClr val="000000"/>
                          </a:solidFill>
                          <a:effectLst/>
                          <a:latin typeface="Meiryo UI" panose="020B0604030504040204" pitchFamily="50" charset="-128"/>
                          <a:ea typeface="Meiryo UI" panose="020B0604030504040204" pitchFamily="50" charset="-128"/>
                        </a:rPr>
                        <a:t>$25,000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0556563"/>
                  </a:ext>
                </a:extLst>
              </a:tr>
              <a:tr h="268038">
                <a:tc>
                  <a:txBody>
                    <a:bodyPr/>
                    <a:lstStyle/>
                    <a:p>
                      <a:pPr algn="ctr" fontAlgn="t">
                        <a:buNone/>
                      </a:pPr>
                      <a:r>
                        <a:rPr lang="ja-JP" altLang="en-US" sz="1200" b="1" i="0" u="none" strike="noStrike">
                          <a:solidFill>
                            <a:schemeClr val="bg1"/>
                          </a:solidFill>
                          <a:effectLst/>
                          <a:latin typeface="Meiryo UI" panose="020B0604030504040204" pitchFamily="50" charset="-128"/>
                          <a:ea typeface="Meiryo UI" panose="020B0604030504040204" pitchFamily="50" charset="-128"/>
                        </a:rPr>
                        <a:t>中小企業</a:t>
                      </a:r>
                      <a:r>
                        <a:rPr lang="en-US" sz="1200" b="1" i="0" u="none" strike="noStrike">
                          <a:solidFill>
                            <a:schemeClr val="bg1"/>
                          </a:solidFill>
                          <a:effectLst/>
                          <a:latin typeface="Meiryo UI" panose="020B0604030504040204" pitchFamily="50" charset="-128"/>
                          <a:ea typeface="Meiryo UI" panose="020B0604030504040204" pitchFamily="50" charset="-128"/>
                        </a:rPr>
                        <a:t> </a:t>
                      </a:r>
                      <a:r>
                        <a:rPr lang="ja-JP" altLang="en-US" sz="1200" b="1" i="0" u="none" strike="noStrike">
                          <a:solidFill>
                            <a:schemeClr val="bg1"/>
                          </a:solidFill>
                          <a:effectLst/>
                          <a:latin typeface="Meiryo UI" panose="020B0604030504040204" pitchFamily="50" charset="-128"/>
                          <a:ea typeface="Meiryo UI" panose="020B0604030504040204" pitchFamily="50" charset="-128"/>
                        </a:rPr>
                        <a:t>サービス</a:t>
                      </a:r>
                      <a:endParaRPr lang="en-US" sz="1200" b="1" i="0" u="none" strike="noStrike">
                        <a:solidFill>
                          <a:schemeClr val="bg1"/>
                        </a:solidFill>
                        <a:effectLst/>
                        <a:latin typeface="Meiryo UI" panose="020B0604030504040204" pitchFamily="50" charset="-128"/>
                        <a:ea typeface="Meiryo UI" panose="020B0604030504040204" pitchFamily="50" charset="-128"/>
                      </a:endParaRPr>
                    </a:p>
                  </a:txBody>
                  <a:tcPr marL="10800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fontAlgn="t">
                        <a:buNone/>
                      </a:pPr>
                      <a:r>
                        <a:rPr lang="ja-JP" altLang="en-US" sz="1200" b="1" i="0" u="none" strike="noStrike">
                          <a:solidFill>
                            <a:schemeClr val="bg1"/>
                          </a:solidFill>
                          <a:effectLst/>
                          <a:latin typeface="Meiryo UI" panose="020B0604030504040204" pitchFamily="50" charset="-128"/>
                          <a:ea typeface="Meiryo UI" panose="020B0604030504040204" pitchFamily="50" charset="-128"/>
                        </a:rPr>
                        <a:t>ティア</a:t>
                      </a:r>
                      <a:r>
                        <a:rPr lang="en-US" sz="1200" b="1" i="0" u="none" strike="noStrike">
                          <a:solidFill>
                            <a:schemeClr val="bg1"/>
                          </a:solidFill>
                          <a:effectLst/>
                          <a:latin typeface="Meiryo UI" panose="020B0604030504040204" pitchFamily="50" charset="-128"/>
                          <a:ea typeface="Meiryo UI" panose="020B0604030504040204" pitchFamily="50" charset="-128"/>
                        </a:rPr>
                        <a:t> 1</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fontAlgn="t">
                        <a:buNone/>
                      </a:pPr>
                      <a:r>
                        <a:rPr lang="ja-JP" altLang="en-US" sz="1200" b="1" i="0" u="none" strike="noStrike">
                          <a:solidFill>
                            <a:schemeClr val="bg1"/>
                          </a:solidFill>
                          <a:effectLst/>
                          <a:latin typeface="Meiryo UI" panose="020B0604030504040204" pitchFamily="50" charset="-128"/>
                          <a:ea typeface="Meiryo UI" panose="020B0604030504040204" pitchFamily="50" charset="-128"/>
                        </a:rPr>
                        <a:t>ティア</a:t>
                      </a:r>
                      <a:r>
                        <a:rPr lang="en-US" sz="1200" b="1" i="0" u="none" strike="noStrike">
                          <a:solidFill>
                            <a:schemeClr val="bg1"/>
                          </a:solidFill>
                          <a:effectLst/>
                          <a:latin typeface="Meiryo UI" panose="020B0604030504040204" pitchFamily="50" charset="-128"/>
                          <a:ea typeface="Meiryo UI" panose="020B0604030504040204" pitchFamily="50" charset="-128"/>
                        </a:rPr>
                        <a:t> 2</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fontAlgn="t">
                        <a:buNone/>
                      </a:pPr>
                      <a:r>
                        <a:rPr lang="ja-JP" altLang="en-US" sz="1200" b="1" i="0" u="none" strike="noStrike">
                          <a:solidFill>
                            <a:schemeClr val="bg1"/>
                          </a:solidFill>
                          <a:effectLst/>
                          <a:latin typeface="Meiryo UI" panose="020B0604030504040204" pitchFamily="50" charset="-128"/>
                          <a:ea typeface="Meiryo UI" panose="020B0604030504040204" pitchFamily="50" charset="-128"/>
                        </a:rPr>
                        <a:t>ティア</a:t>
                      </a:r>
                      <a:r>
                        <a:rPr lang="en-US" sz="1200" b="1" i="0" u="none" strike="noStrike">
                          <a:solidFill>
                            <a:schemeClr val="bg1"/>
                          </a:solidFill>
                          <a:effectLst/>
                          <a:latin typeface="Meiryo UI" panose="020B0604030504040204" pitchFamily="50" charset="-128"/>
                          <a:ea typeface="Meiryo UI" panose="020B0604030504040204" pitchFamily="50" charset="-128"/>
                        </a:rPr>
                        <a:t> 3</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fontAlgn="t">
                        <a:buNone/>
                      </a:pPr>
                      <a:r>
                        <a:rPr lang="ja-JP" altLang="en-US" sz="1200" b="1" i="0" u="none" strike="noStrike">
                          <a:solidFill>
                            <a:schemeClr val="bg1"/>
                          </a:solidFill>
                          <a:effectLst/>
                          <a:latin typeface="Meiryo UI" panose="020B0604030504040204" pitchFamily="50" charset="-128"/>
                          <a:ea typeface="Meiryo UI" panose="020B0604030504040204" pitchFamily="50" charset="-128"/>
                        </a:rPr>
                        <a:t>ティア</a:t>
                      </a:r>
                      <a:r>
                        <a:rPr lang="en-US" sz="1200" b="1" i="0" u="none" strike="noStrike">
                          <a:solidFill>
                            <a:schemeClr val="bg1"/>
                          </a:solidFill>
                          <a:effectLst/>
                          <a:latin typeface="Meiryo UI" panose="020B0604030504040204" pitchFamily="50" charset="-128"/>
                          <a:ea typeface="Meiryo UI" panose="020B0604030504040204" pitchFamily="50" charset="-128"/>
                        </a:rPr>
                        <a:t> 4</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2527391621"/>
                  </a:ext>
                </a:extLst>
              </a:tr>
              <a:tr h="268038">
                <a:tc>
                  <a:txBody>
                    <a:bodyPr/>
                    <a:lstStyle/>
                    <a:p>
                      <a:pPr algn="ctr" fontAlgn="b">
                        <a:buNone/>
                      </a:pPr>
                      <a:r>
                        <a:rPr lang="ja-JP" altLang="en-US" sz="1200" b="0" i="0" u="none" strike="noStrike">
                          <a:solidFill>
                            <a:srgbClr val="000000"/>
                          </a:solidFill>
                          <a:effectLst/>
                          <a:latin typeface="Meiryo UI" panose="020B0604030504040204" pitchFamily="50" charset="-128"/>
                          <a:ea typeface="Meiryo UI" panose="020B0604030504040204" pitchFamily="50" charset="-128"/>
                        </a:rPr>
                        <a:t>短期目標 </a:t>
                      </a:r>
                      <a:r>
                        <a:rPr lang="en-US" altLang="ja-JP" sz="1200" b="0" i="0" u="none" strike="noStrike">
                          <a:solidFill>
                            <a:srgbClr val="000000"/>
                          </a:solidFill>
                          <a:effectLst/>
                          <a:latin typeface="Meiryo UI" panose="020B0604030504040204" pitchFamily="50" charset="-128"/>
                          <a:ea typeface="Meiryo UI" panose="020B0604030504040204" pitchFamily="50" charset="-128"/>
                        </a:rPr>
                        <a:t>(</a:t>
                      </a:r>
                      <a:r>
                        <a:rPr lang="ja-JP" altLang="en-US" sz="1200" b="0" i="0" u="none" strike="noStrike">
                          <a:solidFill>
                            <a:srgbClr val="0070C0"/>
                          </a:solidFill>
                          <a:effectLst/>
                          <a:latin typeface="Meiryo UI" panose="020B0604030504040204" pitchFamily="50" charset="-128"/>
                          <a:ea typeface="Meiryo UI" panose="020B0604030504040204" pitchFamily="50" charset="-128"/>
                        </a:rPr>
                        <a:t>申請）</a:t>
                      </a:r>
                      <a:endParaRPr lang="en-US" altLang="ja-JP" sz="1200" b="0" i="0" u="none" strike="noStrike">
                        <a:solidFill>
                          <a:srgbClr val="000000"/>
                        </a:solidFill>
                        <a:effectLst/>
                        <a:latin typeface="Meiryo UI" panose="020B0604030504040204" pitchFamily="50" charset="-128"/>
                        <a:ea typeface="Meiryo UI" panose="020B0604030504040204" pitchFamily="50" charset="-128"/>
                      </a:endParaRPr>
                    </a:p>
                  </a:txBody>
                  <a:tcPr marL="10800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buNone/>
                      </a:pPr>
                      <a:r>
                        <a:rPr lang="en-US" altLang="ja-JP" sz="1200" b="0" i="0" u="none" strike="noStrike">
                          <a:solidFill>
                            <a:srgbClr val="000000"/>
                          </a:solidFill>
                          <a:effectLst/>
                          <a:latin typeface="Meiryo UI" panose="020B0604030504040204" pitchFamily="50" charset="-128"/>
                          <a:ea typeface="Meiryo UI" panose="020B0604030504040204" pitchFamily="50" charset="-128"/>
                        </a:rPr>
                        <a:t>$1,250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US" altLang="ja-JP" sz="1200" b="0" i="0" u="none" strike="noStrike">
                          <a:solidFill>
                            <a:srgbClr val="000000"/>
                          </a:solidFill>
                          <a:effectLst/>
                          <a:latin typeface="Meiryo UI" panose="020B0604030504040204" pitchFamily="50" charset="-128"/>
                          <a:ea typeface="Meiryo UI" panose="020B0604030504040204" pitchFamily="50" charset="-128"/>
                        </a:rPr>
                        <a:t>$2,000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200" b="0" i="0" u="none" strike="noStrike">
                          <a:solidFill>
                            <a:srgbClr val="000000"/>
                          </a:solidFill>
                          <a:effectLst/>
                          <a:latin typeface="Meiryo UI" panose="020B0604030504040204" pitchFamily="50" charset="-128"/>
                          <a:ea typeface="Meiryo UI" panose="020B0604030504040204" pitchFamily="50" charset="-128"/>
                        </a:rPr>
                        <a:t>N/A</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200" b="0" i="0" u="none" strike="noStrike">
                          <a:solidFill>
                            <a:srgbClr val="000000"/>
                          </a:solidFill>
                          <a:effectLst/>
                          <a:latin typeface="Meiryo UI" panose="020B0604030504040204" pitchFamily="50" charset="-128"/>
                          <a:ea typeface="Meiryo UI" panose="020B0604030504040204" pitchFamily="50" charset="-128"/>
                        </a:rPr>
                        <a:t>N/A</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4443320"/>
                  </a:ext>
                </a:extLst>
              </a:tr>
              <a:tr h="268038">
                <a:tc>
                  <a:txBody>
                    <a:bodyPr/>
                    <a:lstStyle/>
                    <a:p>
                      <a:pPr algn="ctr" fontAlgn="b">
                        <a:buNone/>
                      </a:pPr>
                      <a:r>
                        <a:rPr lang="ja-JP" altLang="en-US" sz="1200" b="0" i="0" u="none" strike="noStrike">
                          <a:solidFill>
                            <a:srgbClr val="000000"/>
                          </a:solidFill>
                          <a:effectLst/>
                          <a:latin typeface="Meiryo UI" panose="020B0604030504040204" pitchFamily="50" charset="-128"/>
                          <a:ea typeface="Meiryo UI" panose="020B0604030504040204" pitchFamily="50" charset="-128"/>
                        </a:rPr>
                        <a:t>ネットゼロ目標 </a:t>
                      </a:r>
                      <a:r>
                        <a:rPr lang="en-US" altLang="ja-JP" sz="1200" b="0" i="0" u="none" strike="noStrike">
                          <a:solidFill>
                            <a:srgbClr val="000000"/>
                          </a:solidFill>
                          <a:effectLst/>
                          <a:latin typeface="Meiryo UI" panose="020B0604030504040204" pitchFamily="50" charset="-128"/>
                          <a:ea typeface="Meiryo UI" panose="020B0604030504040204" pitchFamily="50" charset="-128"/>
                        </a:rPr>
                        <a:t>(</a:t>
                      </a:r>
                      <a:r>
                        <a:rPr lang="ja-JP" altLang="en-US" sz="1200" b="0" i="0" u="none" strike="noStrike">
                          <a:solidFill>
                            <a:srgbClr val="0070C0"/>
                          </a:solidFill>
                          <a:effectLst/>
                          <a:latin typeface="Meiryo UI" panose="020B0604030504040204" pitchFamily="50" charset="-128"/>
                          <a:ea typeface="Meiryo UI" panose="020B0604030504040204" pitchFamily="50" charset="-128"/>
                        </a:rPr>
                        <a:t>申請</a:t>
                      </a:r>
                      <a:r>
                        <a:rPr lang="en-US" altLang="ja-JP" sz="1200" b="0" i="0" u="none" strike="noStrike">
                          <a:solidFill>
                            <a:srgbClr val="000000"/>
                          </a:solidFill>
                          <a:effectLst/>
                          <a:latin typeface="Meiryo UI" panose="020B0604030504040204" pitchFamily="50" charset="-128"/>
                          <a:ea typeface="Meiryo UI" panose="020B0604030504040204" pitchFamily="50" charset="-128"/>
                        </a:rPr>
                        <a:t>)</a:t>
                      </a:r>
                      <a:endParaRPr lang="en-US" sz="1200" b="0" i="0" u="none" strike="noStrike">
                        <a:solidFill>
                          <a:srgbClr val="000000"/>
                        </a:solidFill>
                        <a:effectLst/>
                        <a:latin typeface="Meiryo UI" panose="020B0604030504040204" pitchFamily="50" charset="-128"/>
                        <a:ea typeface="Meiryo UI" panose="020B0604030504040204" pitchFamily="50" charset="-128"/>
                      </a:endParaRPr>
                    </a:p>
                  </a:txBody>
                  <a:tcPr marL="10800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buNone/>
                      </a:pPr>
                      <a:r>
                        <a:rPr lang="en-US" altLang="ja-JP" sz="1200" b="0" i="0" u="none" strike="noStrike">
                          <a:solidFill>
                            <a:srgbClr val="000000"/>
                          </a:solidFill>
                          <a:effectLst/>
                          <a:latin typeface="Meiryo UI" panose="020B0604030504040204" pitchFamily="50" charset="-128"/>
                          <a:ea typeface="Meiryo UI" panose="020B0604030504040204" pitchFamily="50" charset="-128"/>
                        </a:rPr>
                        <a:t>$1,250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US" altLang="ja-JP" sz="1200" b="0" i="0" u="none" strike="noStrike">
                          <a:solidFill>
                            <a:srgbClr val="000000"/>
                          </a:solidFill>
                          <a:effectLst/>
                          <a:latin typeface="Meiryo UI" panose="020B0604030504040204" pitchFamily="50" charset="-128"/>
                          <a:ea typeface="Meiryo UI" panose="020B0604030504040204" pitchFamily="50" charset="-128"/>
                        </a:rPr>
                        <a:t>$2,000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200" b="0" i="0" u="none" strike="noStrike">
                          <a:solidFill>
                            <a:srgbClr val="000000"/>
                          </a:solidFill>
                          <a:effectLst/>
                          <a:latin typeface="Meiryo UI" panose="020B0604030504040204" pitchFamily="50" charset="-128"/>
                          <a:ea typeface="Meiryo UI" panose="020B0604030504040204" pitchFamily="50" charset="-128"/>
                        </a:rPr>
                        <a:t>N/A</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200" b="0" i="0" u="none" strike="noStrike">
                          <a:solidFill>
                            <a:srgbClr val="000000"/>
                          </a:solidFill>
                          <a:effectLst/>
                          <a:latin typeface="Meiryo UI" panose="020B0604030504040204" pitchFamily="50" charset="-128"/>
                          <a:ea typeface="Meiryo UI" panose="020B0604030504040204" pitchFamily="50" charset="-128"/>
                        </a:rPr>
                        <a:t>N/A</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3465644"/>
                  </a:ext>
                </a:extLst>
              </a:tr>
              <a:tr h="268038">
                <a:tc>
                  <a:txBody>
                    <a:bodyPr/>
                    <a:lstStyle/>
                    <a:p>
                      <a:pPr algn="ctr" fontAlgn="b">
                        <a:buNone/>
                      </a:pPr>
                      <a:r>
                        <a:rPr lang="ja-JP" altLang="en-US" sz="1200" b="0" i="0" u="none" strike="noStrike">
                          <a:solidFill>
                            <a:srgbClr val="000000"/>
                          </a:solidFill>
                          <a:effectLst/>
                          <a:latin typeface="Meiryo UI" panose="020B0604030504040204" pitchFamily="50" charset="-128"/>
                          <a:ea typeface="Meiryo UI" panose="020B0604030504040204" pitchFamily="50" charset="-128"/>
                        </a:rPr>
                        <a:t>短期目標及びネットゼロ目標 </a:t>
                      </a:r>
                      <a:r>
                        <a:rPr lang="en-US" altLang="ja-JP" sz="1200" b="0" i="0" u="none" strike="noStrike">
                          <a:solidFill>
                            <a:srgbClr val="000000"/>
                          </a:solidFill>
                          <a:effectLst/>
                          <a:latin typeface="Meiryo UI" panose="020B0604030504040204" pitchFamily="50" charset="-128"/>
                          <a:ea typeface="Meiryo UI" panose="020B0604030504040204" pitchFamily="50" charset="-128"/>
                        </a:rPr>
                        <a:t>(</a:t>
                      </a:r>
                      <a:r>
                        <a:rPr lang="ja-JP" altLang="en-US" sz="1200" b="0" i="0" u="none" strike="noStrike">
                          <a:solidFill>
                            <a:srgbClr val="0070C0"/>
                          </a:solidFill>
                          <a:effectLst/>
                          <a:latin typeface="Meiryo UI" panose="020B0604030504040204" pitchFamily="50" charset="-128"/>
                          <a:ea typeface="Meiryo UI" panose="020B0604030504040204" pitchFamily="50" charset="-128"/>
                        </a:rPr>
                        <a:t>申請</a:t>
                      </a:r>
                      <a:r>
                        <a:rPr lang="en-US" altLang="ja-JP" sz="1200" b="0" i="0" u="none" strike="noStrike">
                          <a:solidFill>
                            <a:srgbClr val="000000"/>
                          </a:solidFill>
                          <a:effectLst/>
                          <a:latin typeface="Meiryo UI" panose="020B0604030504040204" pitchFamily="50" charset="-128"/>
                          <a:ea typeface="Meiryo UI" panose="020B0604030504040204" pitchFamily="50" charset="-128"/>
                        </a:rPr>
                        <a:t>)</a:t>
                      </a:r>
                      <a:endParaRPr lang="en-US" sz="1200" b="0" i="0" u="none" strike="noStrike">
                        <a:solidFill>
                          <a:srgbClr val="000000"/>
                        </a:solidFill>
                        <a:effectLst/>
                        <a:latin typeface="Meiryo UI" panose="020B0604030504040204" pitchFamily="50" charset="-128"/>
                        <a:ea typeface="Meiryo UI" panose="020B0604030504040204" pitchFamily="50" charset="-128"/>
                      </a:endParaRPr>
                    </a:p>
                  </a:txBody>
                  <a:tcPr marL="108000" marR="762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buNone/>
                      </a:pPr>
                      <a:r>
                        <a:rPr lang="en-US" altLang="ja-JP" sz="1200" b="0" i="0" u="none" strike="noStrike">
                          <a:solidFill>
                            <a:srgbClr val="000000"/>
                          </a:solidFill>
                          <a:effectLst/>
                          <a:latin typeface="Meiryo UI" panose="020B0604030504040204" pitchFamily="50" charset="-128"/>
                          <a:ea typeface="Meiryo UI" panose="020B0604030504040204" pitchFamily="50" charset="-128"/>
                        </a:rPr>
                        <a:t>$2,500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buNone/>
                      </a:pPr>
                      <a:r>
                        <a:rPr lang="en-US" altLang="ja-JP" sz="1200" b="0" i="0" u="none" strike="noStrike">
                          <a:solidFill>
                            <a:srgbClr val="000000"/>
                          </a:solidFill>
                          <a:effectLst/>
                          <a:latin typeface="Meiryo UI" panose="020B0604030504040204" pitchFamily="50" charset="-128"/>
                          <a:ea typeface="Meiryo UI" panose="020B0604030504040204" pitchFamily="50" charset="-128"/>
                        </a:rPr>
                        <a:t>$3,500</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200" b="0" i="0" u="none" strike="noStrike">
                          <a:solidFill>
                            <a:srgbClr val="000000"/>
                          </a:solidFill>
                          <a:effectLst/>
                          <a:latin typeface="Meiryo UI" panose="020B0604030504040204" pitchFamily="50" charset="-128"/>
                          <a:ea typeface="Meiryo UI" panose="020B0604030504040204" pitchFamily="50" charset="-128"/>
                        </a:rPr>
                        <a:t>N/A</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200" b="0" i="0" u="none" strike="noStrike">
                          <a:solidFill>
                            <a:srgbClr val="000000"/>
                          </a:solidFill>
                          <a:effectLst/>
                          <a:latin typeface="Meiryo UI" panose="020B0604030504040204" pitchFamily="50" charset="-128"/>
                          <a:ea typeface="Meiryo UI" panose="020B0604030504040204" pitchFamily="50" charset="-128"/>
                        </a:rPr>
                        <a:t>N/A</a:t>
                      </a:r>
                    </a:p>
                  </a:txBody>
                  <a:tcPr marL="7620" marR="72000" marT="762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8983580"/>
                  </a:ext>
                </a:extLst>
              </a:tr>
            </a:tbl>
          </a:graphicData>
        </a:graphic>
      </p:graphicFrame>
      <p:cxnSp>
        <p:nvCxnSpPr>
          <p:cNvPr id="15" name="直線矢印コネクタ 14">
            <a:extLst>
              <a:ext uri="{FF2B5EF4-FFF2-40B4-BE49-F238E27FC236}">
                <a16:creationId xmlns:a16="http://schemas.microsoft.com/office/drawing/2014/main" id="{DD58A825-2473-FBC9-02C8-6D08F916F6EE}"/>
              </a:ext>
            </a:extLst>
          </p:cNvPr>
          <p:cNvCxnSpPr>
            <a:cxnSpLocks/>
          </p:cNvCxnSpPr>
          <p:nvPr/>
        </p:nvCxnSpPr>
        <p:spPr>
          <a:xfrm>
            <a:off x="1350170" y="2217852"/>
            <a:ext cx="7991475"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80C5C1E8-7108-55CB-9023-0935793A7190}"/>
              </a:ext>
            </a:extLst>
          </p:cNvPr>
          <p:cNvSpPr txBox="1"/>
          <p:nvPr/>
        </p:nvSpPr>
        <p:spPr>
          <a:xfrm>
            <a:off x="1350170" y="1879298"/>
            <a:ext cx="799147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a:ea typeface="Meiryo UI"/>
                <a:cs typeface="+mn-cs"/>
              </a:rPr>
              <a:t>検証サービスのメニュー表</a:t>
            </a:r>
            <a:endParaRPr kumimoji="1" lang="en-US" sz="1600" b="0" i="0" u="none" strike="noStrike" kern="1200" cap="none" spc="0" normalizeH="0" baseline="0" noProof="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9044112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A592E-70E1-44DB-5641-F869124BBD01}"/>
            </a:ext>
          </a:extLst>
        </p:cNvPr>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077B98D9-1DA6-5F8D-C3C2-A7CA9C502511}"/>
              </a:ext>
            </a:extLst>
          </p:cNvPr>
          <p:cNvGraphicFramePr>
            <a:graphicFrameLocks noChangeAspect="1"/>
          </p:cNvGraphicFramePr>
          <p:nvPr>
            <p:custDataLst>
              <p:tags r:id="rId1"/>
            </p:custDataLst>
            <p:extLst>
              <p:ext uri="{D42A27DB-BD31-4B8C-83A1-F6EECF244321}">
                <p14:modId xmlns:p14="http://schemas.microsoft.com/office/powerpoint/2010/main" val="9360660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98" imgH="499" progId="TCLayout.ActiveDocument.1">
                  <p:embed/>
                </p:oleObj>
              </mc:Choice>
              <mc:Fallback>
                <p:oleObj name="think-cellスライド" r:id="rId4" imgW="498" imgH="499" progId="TCLayout.ActiveDocument.1">
                  <p:embed/>
                  <p:pic>
                    <p:nvPicPr>
                      <p:cNvPr id="12" name="think-cell data - do not delete" hidden="1">
                        <a:extLst>
                          <a:ext uri="{FF2B5EF4-FFF2-40B4-BE49-F238E27FC236}">
                            <a16:creationId xmlns:a16="http://schemas.microsoft.com/office/drawing/2014/main" id="{077B98D9-1DA6-5F8D-C3C2-A7CA9C5025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3EB44EB5-3EF0-B955-BEB3-C749887108F8}"/>
              </a:ext>
            </a:extLst>
          </p:cNvPr>
          <p:cNvSpPr>
            <a:spLocks noGrp="1"/>
          </p:cNvSpPr>
          <p:nvPr>
            <p:ph type="title"/>
          </p:nvPr>
        </p:nvSpPr>
        <p:spPr>
          <a:xfrm>
            <a:off x="161925" y="284266"/>
            <a:ext cx="9288000" cy="648000"/>
          </a:xfrm>
        </p:spPr>
        <p:txBody>
          <a:bodyPr vert="horz"/>
          <a:lstStyle/>
          <a:p>
            <a:r>
              <a:rPr kumimoji="1" lang="ja-JP" altLang="en-US"/>
              <a:t>検証サービスの料金</a:t>
            </a:r>
          </a:p>
        </p:txBody>
      </p:sp>
      <p:sp>
        <p:nvSpPr>
          <p:cNvPr id="6" name="コンテンツ プレースホルダー 2">
            <a:extLst>
              <a:ext uri="{FF2B5EF4-FFF2-40B4-BE49-F238E27FC236}">
                <a16:creationId xmlns:a16="http://schemas.microsoft.com/office/drawing/2014/main" id="{4031207A-A197-25B0-5586-FA3C08EE7C99}"/>
              </a:ext>
            </a:extLst>
          </p:cNvPr>
          <p:cNvSpPr txBox="1">
            <a:spLocks/>
          </p:cNvSpPr>
          <p:nvPr/>
        </p:nvSpPr>
        <p:spPr>
          <a:xfrm>
            <a:off x="161923" y="1099513"/>
            <a:ext cx="10367963" cy="958106"/>
          </a:xfrm>
          <a:prstGeom prst="rect">
            <a:avLst/>
          </a:prstGeom>
          <a:ln w="19050">
            <a:solidFill>
              <a:schemeClr val="tx2"/>
            </a:solidFill>
          </a:ln>
        </p:spPr>
        <p:txBody>
          <a:bodyPr wrap="square" lIns="180000" tIns="180000" rIns="180000" bIns="144000" anchor="t" anchorCtr="0">
            <a:spAutoFit/>
          </a:bodyPr>
          <a:lstStyle>
            <a:lvl1pPr marL="285750" indent="-285750" algn="l" defTabSz="1007943" rtl="0" eaLnBrk="1" latinLnBrk="0" hangingPunct="1">
              <a:lnSpc>
                <a:spcPct val="100000"/>
              </a:lnSpc>
              <a:spcBef>
                <a:spcPts val="600"/>
              </a:spcBef>
              <a:spcAft>
                <a:spcPts val="0"/>
              </a:spcAft>
              <a:buFont typeface="Wingdings" panose="05000000000000000000" pitchFamily="2" charset="2"/>
              <a:buChar char="n"/>
              <a:defRPr kumimoji="1" sz="1800" b="0" kern="1200">
                <a:solidFill>
                  <a:schemeClr val="tx1"/>
                </a:solidFill>
                <a:latin typeface="Meiryo UI" panose="020B0604030504040204" pitchFamily="50" charset="-128"/>
                <a:ea typeface="Meiryo UI" panose="020B0604030504040204" pitchFamily="50" charset="-128"/>
                <a:cs typeface="+mn-cs"/>
              </a:defRPr>
            </a:lvl1pPr>
            <a:lvl2pPr marL="0" indent="0" algn="l" defTabSz="1007943" rtl="0" eaLnBrk="1" latinLnBrk="0" hangingPunct="1">
              <a:lnSpc>
                <a:spcPct val="90000"/>
              </a:lnSpc>
              <a:spcBef>
                <a:spcPts val="551"/>
              </a:spcBef>
              <a:buFontTx/>
              <a:buNone/>
              <a:defRPr kumimoji="1" sz="2646" kern="1200">
                <a:solidFill>
                  <a:schemeClr val="tx1"/>
                </a:solidFill>
                <a:latin typeface="+mn-lt"/>
                <a:ea typeface="+mn-ea"/>
                <a:cs typeface="+mn-cs"/>
              </a:defRPr>
            </a:lvl2pPr>
            <a:lvl3pPr marL="0" indent="0" algn="l" defTabSz="1007943" rtl="0" eaLnBrk="1" latinLnBrk="0" hangingPunct="1">
              <a:lnSpc>
                <a:spcPct val="90000"/>
              </a:lnSpc>
              <a:spcBef>
                <a:spcPts val="551"/>
              </a:spcBef>
              <a:buFontTx/>
              <a:buNone/>
              <a:defRPr kumimoji="1" sz="2205" kern="1200">
                <a:solidFill>
                  <a:schemeClr val="tx1"/>
                </a:solidFill>
                <a:latin typeface="+mn-lt"/>
                <a:ea typeface="+mn-ea"/>
                <a:cs typeface="+mn-cs"/>
              </a:defRPr>
            </a:lvl3pPr>
            <a:lvl4pPr marL="0" indent="0" algn="l" defTabSz="1007943" rtl="0" eaLnBrk="1" latinLnBrk="0" hangingPunct="1">
              <a:lnSpc>
                <a:spcPct val="90000"/>
              </a:lnSpc>
              <a:spcBef>
                <a:spcPts val="551"/>
              </a:spcBef>
              <a:buFontTx/>
              <a:buNone/>
              <a:defRPr kumimoji="1" sz="1984" kern="1200">
                <a:solidFill>
                  <a:schemeClr val="tx1"/>
                </a:solidFill>
                <a:latin typeface="+mn-lt"/>
                <a:ea typeface="+mn-ea"/>
                <a:cs typeface="+mn-cs"/>
              </a:defRPr>
            </a:lvl4pPr>
            <a:lvl5pPr marL="0" indent="0" algn="l" defTabSz="1007943" rtl="0" eaLnBrk="1" latinLnBrk="0" hangingPunct="1">
              <a:lnSpc>
                <a:spcPct val="90000"/>
              </a:lnSpc>
              <a:spcBef>
                <a:spcPts val="551"/>
              </a:spcBef>
              <a:buFontTx/>
              <a:buNone/>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285750" marR="0" lvl="0" indent="-285750" algn="l" defTabSz="1007943" rtl="0" eaLnBrk="1" fontAlgn="auto" latinLnBrk="0" hangingPunct="1">
              <a:lnSpc>
                <a:spcPct val="100000"/>
              </a:lnSpc>
              <a:spcBef>
                <a:spcPts val="600"/>
              </a:spcBef>
              <a:spcAft>
                <a:spcPts val="0"/>
              </a:spcAft>
              <a:buClrTx/>
              <a:buSzTx/>
              <a:buFont typeface="Wingdings" panose="05000000000000000000" pitchFamily="2" charset="2"/>
              <a:buChar char="n"/>
              <a:tabLst/>
              <a:defRPr/>
            </a:pPr>
            <a:r>
              <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組織ごとに、年間売上高に基づくティアが設定されている。</a:t>
            </a:r>
            <a:endParaRPr kumimoji="1" lang="en-US" altLang="ja-JP"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85750" marR="0" lvl="0" indent="-285750" algn="l" defTabSz="1007943" rtl="0" eaLnBrk="1" fontAlgn="auto" latinLnBrk="0" hangingPunct="1">
              <a:lnSpc>
                <a:spcPct val="100000"/>
              </a:lnSpc>
              <a:spcBef>
                <a:spcPts val="600"/>
              </a:spcBef>
              <a:spcAft>
                <a:spcPts val="0"/>
              </a:spcAft>
              <a:buClrTx/>
              <a:buSzTx/>
              <a:buFont typeface="Wingdings" panose="05000000000000000000" pitchFamily="2" charset="2"/>
              <a:buChar char="n"/>
              <a:tabLst/>
              <a:defRPr/>
            </a:pPr>
            <a:r>
              <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ティア及び組織区分は登録時に決定され、その時の最新の財務諸表が確認される。</a:t>
            </a:r>
          </a:p>
        </p:txBody>
      </p:sp>
      <p:sp>
        <p:nvSpPr>
          <p:cNvPr id="10" name="テキスト ボックス 9">
            <a:extLst>
              <a:ext uri="{FF2B5EF4-FFF2-40B4-BE49-F238E27FC236}">
                <a16:creationId xmlns:a16="http://schemas.microsoft.com/office/drawing/2014/main" id="{E56D77EC-7C95-4892-5524-D376676BB2C7}"/>
              </a:ext>
            </a:extLst>
          </p:cNvPr>
          <p:cNvSpPr txBox="1">
            <a:spLocks noChangeArrowheads="1"/>
          </p:cNvSpPr>
          <p:nvPr/>
        </p:nvSpPr>
        <p:spPr bwMode="auto">
          <a:xfrm>
            <a:off x="161923" y="6984705"/>
            <a:ext cx="999971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defTabSz="844083" eaLnBrk="1" hangingPunct="1">
              <a:defRPr/>
            </a:pPr>
            <a:r>
              <a:rPr lang="en-US" altLang="ja-JP" sz="1000" dirty="0">
                <a:solidFill>
                  <a:srgbClr val="000000"/>
                </a:solidFill>
                <a:latin typeface="Meiryo UI" pitchFamily="50" charset="-128"/>
                <a:ea typeface="Meiryo UI" pitchFamily="50" charset="-128"/>
                <a:cs typeface="Meiryo UI" pitchFamily="50" charset="-128"/>
              </a:rPr>
              <a:t>※ </a:t>
            </a:r>
            <a:r>
              <a:rPr lang="ja-JP" altLang="en-US" sz="1000" dirty="0">
                <a:solidFill>
                  <a:srgbClr val="000000"/>
                </a:solidFill>
                <a:latin typeface="Meiryo UI" pitchFamily="50" charset="-128"/>
                <a:ea typeface="Meiryo UI" pitchFamily="50" charset="-128"/>
                <a:cs typeface="Meiryo UI" pitchFamily="50" charset="-128"/>
              </a:rPr>
              <a:t>適用される料金区分及び組織区分は、検証サービスの登録時に決定され、その際、最新の財務諸表に基づき年間売上高を確認される。年間売上高は、ユーロ建てで表示され、</a:t>
            </a:r>
            <a:r>
              <a:rPr lang="en-US" altLang="ja-JP" sz="1000" dirty="0">
                <a:solidFill>
                  <a:srgbClr val="000000"/>
                </a:solidFill>
                <a:latin typeface="Meiryo UI" pitchFamily="50" charset="-128"/>
                <a:ea typeface="Meiryo UI" pitchFamily="50" charset="-128"/>
                <a:cs typeface="Meiryo UI" pitchFamily="50" charset="-128"/>
              </a:rPr>
              <a:t>10</a:t>
            </a:r>
            <a:r>
              <a:rPr lang="ja-JP" altLang="en-US" sz="1000" dirty="0">
                <a:solidFill>
                  <a:srgbClr val="000000"/>
                </a:solidFill>
                <a:latin typeface="Meiryo UI" pitchFamily="50" charset="-128"/>
                <a:ea typeface="Meiryo UI" pitchFamily="50" charset="-128"/>
                <a:cs typeface="Meiryo UI" pitchFamily="50" charset="-128"/>
              </a:rPr>
              <a:t>億（</a:t>
            </a:r>
            <a:r>
              <a:rPr lang="en-US" altLang="ja-JP" sz="1000" dirty="0">
                <a:solidFill>
                  <a:srgbClr val="000000"/>
                </a:solidFill>
                <a:latin typeface="Meiryo UI" pitchFamily="50" charset="-128"/>
                <a:ea typeface="Meiryo UI" pitchFamily="50" charset="-128"/>
                <a:cs typeface="Meiryo UI" pitchFamily="50" charset="-128"/>
              </a:rPr>
              <a:t>B</a:t>
            </a:r>
            <a:r>
              <a:rPr lang="ja-JP" altLang="en-US" sz="1000" dirty="0">
                <a:solidFill>
                  <a:srgbClr val="000000"/>
                </a:solidFill>
                <a:latin typeface="Meiryo UI" pitchFamily="50" charset="-128"/>
                <a:ea typeface="Meiryo UI" pitchFamily="50" charset="-128"/>
                <a:cs typeface="Meiryo UI" pitchFamily="50" charset="-128"/>
              </a:rPr>
              <a:t>）、</a:t>
            </a:r>
            <a:r>
              <a:rPr lang="en-US" altLang="ja-JP" sz="1000" dirty="0">
                <a:solidFill>
                  <a:srgbClr val="000000"/>
                </a:solidFill>
                <a:latin typeface="Meiryo UI" pitchFamily="50" charset="-128"/>
                <a:ea typeface="Meiryo UI" pitchFamily="50" charset="-128"/>
                <a:cs typeface="Meiryo UI" pitchFamily="50" charset="-128"/>
              </a:rPr>
              <a:t>100</a:t>
            </a:r>
            <a:r>
              <a:rPr lang="ja-JP" altLang="en-US" sz="1000" dirty="0">
                <a:solidFill>
                  <a:srgbClr val="000000"/>
                </a:solidFill>
                <a:latin typeface="Meiryo UI" pitchFamily="50" charset="-128"/>
                <a:ea typeface="Meiryo UI" pitchFamily="50" charset="-128"/>
                <a:cs typeface="Meiryo UI" pitchFamily="50" charset="-128"/>
              </a:rPr>
              <a:t>万（</a:t>
            </a:r>
            <a:r>
              <a:rPr lang="en-US" altLang="ja-JP" sz="1000" dirty="0">
                <a:solidFill>
                  <a:srgbClr val="000000"/>
                </a:solidFill>
                <a:latin typeface="Meiryo UI" pitchFamily="50" charset="-128"/>
                <a:ea typeface="Meiryo UI" pitchFamily="50" charset="-128"/>
                <a:cs typeface="Meiryo UI" pitchFamily="50" charset="-128"/>
              </a:rPr>
              <a:t>M</a:t>
            </a:r>
            <a:r>
              <a:rPr lang="ja-JP" altLang="en-US" sz="1000" dirty="0">
                <a:solidFill>
                  <a:srgbClr val="000000"/>
                </a:solidFill>
                <a:latin typeface="Meiryo UI" pitchFamily="50" charset="-128"/>
                <a:ea typeface="Meiryo UI" pitchFamily="50" charset="-128"/>
                <a:cs typeface="Meiryo UI" pitchFamily="50" charset="-128"/>
              </a:rPr>
              <a:t>）単位で表記される</a:t>
            </a:r>
          </a:p>
          <a:p>
            <a:pPr lvl="0" defTabSz="844083" eaLnBrk="1" hangingPunct="1">
              <a:defRPr/>
            </a:pPr>
            <a:r>
              <a:rPr lang="en-US" altLang="ja-JP" sz="1000" dirty="0">
                <a:solidFill>
                  <a:srgbClr val="000000"/>
                </a:solidFill>
                <a:latin typeface="Meiryo UI" pitchFamily="50" charset="-128"/>
                <a:ea typeface="Meiryo UI" pitchFamily="50" charset="-128"/>
                <a:cs typeface="Meiryo UI" pitchFamily="50" charset="-128"/>
              </a:rPr>
              <a:t>[</a:t>
            </a:r>
            <a:r>
              <a:rPr lang="ja-JP" altLang="en-US" sz="1000" dirty="0">
                <a:solidFill>
                  <a:srgbClr val="000000"/>
                </a:solidFill>
                <a:latin typeface="Meiryo UI" pitchFamily="50" charset="-128"/>
                <a:ea typeface="Meiryo UI" pitchFamily="50" charset="-128"/>
                <a:cs typeface="Meiryo UI" pitchFamily="50" charset="-128"/>
              </a:rPr>
              <a:t>出所</a:t>
            </a:r>
            <a:r>
              <a:rPr lang="en-US" altLang="ja-JP" sz="1000" dirty="0">
                <a:solidFill>
                  <a:srgbClr val="000000"/>
                </a:solidFill>
                <a:latin typeface="Meiryo UI" pitchFamily="50" charset="-128"/>
                <a:ea typeface="Meiryo UI" pitchFamily="50" charset="-128"/>
                <a:cs typeface="Meiryo UI" pitchFamily="50" charset="-128"/>
              </a:rPr>
              <a:t>] Target Validation Service Offerings</a:t>
            </a:r>
            <a:r>
              <a:rPr lang="ja-JP" altLang="en-US" sz="1000" dirty="0">
                <a:solidFill>
                  <a:srgbClr val="000000"/>
                </a:solidFill>
                <a:latin typeface="Meiryo UI" pitchFamily="50" charset="-128"/>
                <a:ea typeface="Meiryo UI" pitchFamily="50" charset="-128"/>
                <a:cs typeface="Meiryo UI" pitchFamily="50" charset="-128"/>
              </a:rPr>
              <a:t>（</a:t>
            </a:r>
            <a:r>
              <a:rPr lang="en-US" altLang="ja-JP" sz="1000" dirty="0">
                <a:solidFill>
                  <a:srgbClr val="000000"/>
                </a:solidFill>
                <a:latin typeface="Meiryo UI" pitchFamily="50" charset="-128"/>
                <a:ea typeface="Meiryo UI" pitchFamily="50" charset="-128"/>
                <a:cs typeface="Meiryo UI" pitchFamily="50" charset="-128"/>
              </a:rPr>
              <a:t>https://docs.sbtiservices.com/resources/TargetValidationServicesOfferingsV6.pdf?v=6.1</a:t>
            </a:r>
            <a:r>
              <a:rPr lang="ja-JP" altLang="en-US" sz="1000" dirty="0">
                <a:solidFill>
                  <a:srgbClr val="000000"/>
                </a:solidFill>
                <a:latin typeface="Meiryo UI" pitchFamily="50" charset="-128"/>
                <a:ea typeface="Meiryo UI" pitchFamily="50" charset="-128"/>
                <a:cs typeface="Meiryo UI" pitchFamily="50" charset="-128"/>
              </a:rPr>
              <a:t>）より作成</a:t>
            </a:r>
            <a:endParaRPr kumimoji="1" lang="ja-JP" altLang="en-US" sz="100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endParaRPr>
          </a:p>
        </p:txBody>
      </p:sp>
      <p:graphicFrame>
        <p:nvGraphicFramePr>
          <p:cNvPr id="14" name="コンテンツ プレースホルダー 3">
            <a:extLst>
              <a:ext uri="{FF2B5EF4-FFF2-40B4-BE49-F238E27FC236}">
                <a16:creationId xmlns:a16="http://schemas.microsoft.com/office/drawing/2014/main" id="{E1AA4D82-44B2-16D5-585C-D760E202C8CA}"/>
              </a:ext>
            </a:extLst>
          </p:cNvPr>
          <p:cNvGraphicFramePr>
            <a:graphicFrameLocks/>
          </p:cNvGraphicFramePr>
          <p:nvPr>
            <p:extLst>
              <p:ext uri="{D42A27DB-BD31-4B8C-83A1-F6EECF244321}">
                <p14:modId xmlns:p14="http://schemas.microsoft.com/office/powerpoint/2010/main" val="2476206336"/>
              </p:ext>
            </p:extLst>
          </p:nvPr>
        </p:nvGraphicFramePr>
        <p:xfrm>
          <a:off x="161924" y="3104928"/>
          <a:ext cx="10367960" cy="2729230"/>
        </p:xfrm>
        <a:graphic>
          <a:graphicData uri="http://schemas.openxmlformats.org/drawingml/2006/table">
            <a:tbl>
              <a:tblPr firstRow="1" bandRow="1">
                <a:tableStyleId>{5C22544A-7EE6-4342-B048-85BDC9FD1C3A}</a:tableStyleId>
              </a:tblPr>
              <a:tblGrid>
                <a:gridCol w="2591990">
                  <a:extLst>
                    <a:ext uri="{9D8B030D-6E8A-4147-A177-3AD203B41FA5}">
                      <a16:colId xmlns:a16="http://schemas.microsoft.com/office/drawing/2014/main" val="3532690161"/>
                    </a:ext>
                  </a:extLst>
                </a:gridCol>
                <a:gridCol w="2591990">
                  <a:extLst>
                    <a:ext uri="{9D8B030D-6E8A-4147-A177-3AD203B41FA5}">
                      <a16:colId xmlns:a16="http://schemas.microsoft.com/office/drawing/2014/main" val="1852455181"/>
                    </a:ext>
                  </a:extLst>
                </a:gridCol>
                <a:gridCol w="2591990">
                  <a:extLst>
                    <a:ext uri="{9D8B030D-6E8A-4147-A177-3AD203B41FA5}">
                      <a16:colId xmlns:a16="http://schemas.microsoft.com/office/drawing/2014/main" val="3690089551"/>
                    </a:ext>
                  </a:extLst>
                </a:gridCol>
                <a:gridCol w="2591990">
                  <a:extLst>
                    <a:ext uri="{9D8B030D-6E8A-4147-A177-3AD203B41FA5}">
                      <a16:colId xmlns:a16="http://schemas.microsoft.com/office/drawing/2014/main" val="495130005"/>
                    </a:ext>
                  </a:extLst>
                </a:gridCol>
              </a:tblGrid>
              <a:tr h="545846">
                <a:tc>
                  <a:txBody>
                    <a:bodyPr/>
                    <a:lstStyle/>
                    <a:p>
                      <a:pPr algn="ctr"/>
                      <a:endParaRPr lang="en-US">
                        <a:latin typeface="Meiryo UI" panose="020B0604030504040204" pitchFamily="50" charset="-128"/>
                        <a:ea typeface="Meiryo UI" panose="020B0604030504040204"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a:r>
                        <a:rPr lang="ja-JP" altLang="en-US">
                          <a:solidFill>
                            <a:schemeClr val="bg1"/>
                          </a:solidFill>
                          <a:latin typeface="Meiryo UI" panose="020B0604030504040204" pitchFamily="50" charset="-128"/>
                          <a:ea typeface="Meiryo UI" panose="020B0604030504040204" pitchFamily="50" charset="-128"/>
                        </a:rPr>
                        <a:t>企業</a:t>
                      </a:r>
                      <a:endParaRPr lang="en-US">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a:r>
                        <a:rPr lang="ja-JP" altLang="en-US">
                          <a:solidFill>
                            <a:schemeClr val="bg1"/>
                          </a:solidFill>
                          <a:latin typeface="Meiryo UI" panose="020B0604030504040204" pitchFamily="50" charset="-128"/>
                          <a:ea typeface="Meiryo UI" panose="020B0604030504040204" pitchFamily="50" charset="-128"/>
                        </a:rPr>
                        <a:t>金融機関</a:t>
                      </a:r>
                      <a:endParaRPr lang="en-US">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a:r>
                        <a:rPr lang="ja-JP" altLang="en-US">
                          <a:solidFill>
                            <a:schemeClr val="bg1"/>
                          </a:solidFill>
                          <a:latin typeface="Meiryo UI" panose="020B0604030504040204" pitchFamily="50" charset="-128"/>
                          <a:ea typeface="Meiryo UI" panose="020B0604030504040204" pitchFamily="50" charset="-128"/>
                        </a:rPr>
                        <a:t>中小企業</a:t>
                      </a:r>
                      <a:endParaRPr lang="en-US">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717354616"/>
                  </a:ext>
                </a:extLst>
              </a:tr>
              <a:tr h="545846">
                <a:tc>
                  <a:txBody>
                    <a:bodyPr/>
                    <a:lstStyle/>
                    <a:p>
                      <a:pPr algn="ctr"/>
                      <a:r>
                        <a:rPr lang="ja-JP" altLang="en-US" b="1">
                          <a:latin typeface="Meiryo UI" panose="020B0604030504040204" pitchFamily="50" charset="-128"/>
                          <a:ea typeface="Meiryo UI" panose="020B0604030504040204" pitchFamily="50" charset="-128"/>
                        </a:rPr>
                        <a:t>ティア</a:t>
                      </a:r>
                      <a:r>
                        <a:rPr lang="en-US" altLang="ja-JP" b="1">
                          <a:latin typeface="Meiryo UI" panose="020B0604030504040204" pitchFamily="50" charset="-128"/>
                          <a:ea typeface="Meiryo UI" panose="020B0604030504040204" pitchFamily="50" charset="-128"/>
                        </a:rPr>
                        <a:t>1</a:t>
                      </a:r>
                      <a:endParaRPr lang="en-US" b="1">
                        <a:latin typeface="Meiryo UI" panose="020B0604030504040204" pitchFamily="50" charset="-128"/>
                        <a:ea typeface="Meiryo UI" panose="020B0604030504040204"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r"/>
                      <a:r>
                        <a:rPr lang="ja-JP" altLang="en-US">
                          <a:latin typeface="Meiryo UI" panose="020B0604030504040204" pitchFamily="50" charset="-128"/>
                          <a:ea typeface="Meiryo UI" panose="020B0604030504040204" pitchFamily="50" charset="-128"/>
                        </a:rPr>
                        <a:t>€</a:t>
                      </a:r>
                      <a:r>
                        <a:rPr lang="en-US" altLang="ja-JP">
                          <a:latin typeface="Meiryo UI" panose="020B0604030504040204" pitchFamily="50" charset="-128"/>
                          <a:ea typeface="Meiryo UI" panose="020B0604030504040204" pitchFamily="50" charset="-128"/>
                        </a:rPr>
                        <a:t>250m</a:t>
                      </a:r>
                      <a:r>
                        <a:rPr lang="ja-JP" altLang="en-US">
                          <a:latin typeface="Meiryo UI" panose="020B0604030504040204" pitchFamily="50" charset="-128"/>
                          <a:ea typeface="Meiryo UI" panose="020B0604030504040204" pitchFamily="50" charset="-128"/>
                        </a:rPr>
                        <a:t>未満</a:t>
                      </a:r>
                      <a:endParaRPr lang="en-US">
                        <a:latin typeface="Meiryo UI" panose="020B0604030504040204" pitchFamily="50" charset="-128"/>
                        <a:ea typeface="Meiryo UI" panose="020B0604030504040204" pitchFamily="50" charset="-128"/>
                      </a:endParaRPr>
                    </a:p>
                  </a:txBody>
                  <a:tcPr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ja-JP" altLang="en-US">
                          <a:latin typeface="Meiryo UI" panose="020B0604030504040204" pitchFamily="50" charset="-128"/>
                          <a:ea typeface="Meiryo UI" panose="020B0604030504040204" pitchFamily="50" charset="-128"/>
                        </a:rPr>
                        <a:t>€</a:t>
                      </a:r>
                      <a:r>
                        <a:rPr lang="en-US" altLang="ja-JP">
                          <a:latin typeface="Meiryo UI" panose="020B0604030504040204" pitchFamily="50" charset="-128"/>
                          <a:ea typeface="Meiryo UI" panose="020B0604030504040204" pitchFamily="50" charset="-128"/>
                        </a:rPr>
                        <a:t>1B</a:t>
                      </a:r>
                      <a:r>
                        <a:rPr lang="ja-JP" altLang="en-US">
                          <a:latin typeface="Meiryo UI" panose="020B0604030504040204" pitchFamily="50" charset="-128"/>
                          <a:ea typeface="Meiryo UI" panose="020B0604030504040204" pitchFamily="50" charset="-128"/>
                        </a:rPr>
                        <a:t>未満</a:t>
                      </a:r>
                      <a:endParaRPr lang="en-US">
                        <a:latin typeface="Meiryo UI" panose="020B0604030504040204" pitchFamily="50" charset="-128"/>
                        <a:ea typeface="Meiryo UI" panose="020B0604030504040204" pitchFamily="50" charset="-128"/>
                      </a:endParaRPr>
                    </a:p>
                  </a:txBody>
                  <a:tcPr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ja-JP" altLang="en-US">
                          <a:latin typeface="Meiryo UI" panose="020B0604030504040204" pitchFamily="50" charset="-128"/>
                          <a:ea typeface="Meiryo UI" panose="020B0604030504040204" pitchFamily="50" charset="-128"/>
                        </a:rPr>
                        <a:t>€</a:t>
                      </a:r>
                      <a:r>
                        <a:rPr lang="en-US" altLang="ja-JP">
                          <a:latin typeface="Meiryo UI" panose="020B0604030504040204" pitchFamily="50" charset="-128"/>
                          <a:ea typeface="Meiryo UI" panose="020B0604030504040204" pitchFamily="50" charset="-128"/>
                        </a:rPr>
                        <a:t>5m</a:t>
                      </a:r>
                      <a:r>
                        <a:rPr lang="ja-JP" altLang="en-US">
                          <a:latin typeface="Meiryo UI" panose="020B0604030504040204" pitchFamily="50" charset="-128"/>
                          <a:ea typeface="Meiryo UI" panose="020B0604030504040204" pitchFamily="50" charset="-128"/>
                        </a:rPr>
                        <a:t>未満</a:t>
                      </a:r>
                      <a:endParaRPr lang="en-US">
                        <a:latin typeface="Meiryo UI" panose="020B0604030504040204" pitchFamily="50" charset="-128"/>
                        <a:ea typeface="Meiryo UI" panose="020B0604030504040204" pitchFamily="50" charset="-128"/>
                      </a:endParaRPr>
                    </a:p>
                  </a:txBody>
                  <a:tcPr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4970225"/>
                  </a:ext>
                </a:extLst>
              </a:tr>
              <a:tr h="545846">
                <a:tc>
                  <a:txBody>
                    <a:bodyPr/>
                    <a:lstStyle/>
                    <a:p>
                      <a:pPr algn="ctr"/>
                      <a:r>
                        <a:rPr lang="ja-JP" altLang="en-US" b="1">
                          <a:latin typeface="Meiryo UI" panose="020B0604030504040204" pitchFamily="50" charset="-128"/>
                          <a:ea typeface="Meiryo UI" panose="020B0604030504040204" pitchFamily="50" charset="-128"/>
                        </a:rPr>
                        <a:t>ティア</a:t>
                      </a:r>
                      <a:r>
                        <a:rPr lang="en-US" altLang="ja-JP" b="1">
                          <a:latin typeface="Meiryo UI" panose="020B0604030504040204" pitchFamily="50" charset="-128"/>
                          <a:ea typeface="Meiryo UI" panose="020B0604030504040204" pitchFamily="50" charset="-128"/>
                        </a:rPr>
                        <a:t>2</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r"/>
                      <a:r>
                        <a:rPr lang="ja-JP" altLang="en-US">
                          <a:latin typeface="Meiryo UI" panose="020B0604030504040204" pitchFamily="50" charset="-128"/>
                          <a:ea typeface="Meiryo UI" panose="020B0604030504040204" pitchFamily="50" charset="-128"/>
                        </a:rPr>
                        <a:t>€</a:t>
                      </a:r>
                      <a:r>
                        <a:rPr lang="en-US" altLang="ja-JP">
                          <a:latin typeface="Meiryo UI" panose="020B0604030504040204" pitchFamily="50" charset="-128"/>
                          <a:ea typeface="Meiryo UI" panose="020B0604030504040204" pitchFamily="50" charset="-128"/>
                        </a:rPr>
                        <a:t>250</a:t>
                      </a:r>
                      <a:r>
                        <a:rPr lang="ja-JP" altLang="en-US">
                          <a:latin typeface="Meiryo UI" panose="020B0604030504040204" pitchFamily="50" charset="-128"/>
                          <a:ea typeface="Meiryo UI" panose="020B0604030504040204" pitchFamily="50" charset="-128"/>
                        </a:rPr>
                        <a:t>以上 €</a:t>
                      </a:r>
                      <a:r>
                        <a:rPr lang="en-US" altLang="ja-JP">
                          <a:latin typeface="Meiryo UI" panose="020B0604030504040204" pitchFamily="50" charset="-128"/>
                          <a:ea typeface="Meiryo UI" panose="020B0604030504040204" pitchFamily="50" charset="-128"/>
                        </a:rPr>
                        <a:t>1B</a:t>
                      </a:r>
                      <a:r>
                        <a:rPr lang="ja-JP" altLang="en-US">
                          <a:latin typeface="Meiryo UI" panose="020B0604030504040204" pitchFamily="50" charset="-128"/>
                          <a:ea typeface="Meiryo UI" panose="020B0604030504040204" pitchFamily="50" charset="-128"/>
                        </a:rPr>
                        <a:t>未満</a:t>
                      </a:r>
                      <a:endParaRPr lang="en-US">
                        <a:latin typeface="Meiryo UI" panose="020B0604030504040204" pitchFamily="50" charset="-128"/>
                        <a:ea typeface="Meiryo UI" panose="020B0604030504040204" pitchFamily="50" charset="-128"/>
                      </a:endParaRPr>
                    </a:p>
                  </a:txBody>
                  <a:tcPr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ja-JP" altLang="en-US">
                          <a:latin typeface="Meiryo UI" panose="020B0604030504040204" pitchFamily="50" charset="-128"/>
                          <a:ea typeface="Meiryo UI" panose="020B0604030504040204" pitchFamily="50" charset="-128"/>
                        </a:rPr>
                        <a:t>€</a:t>
                      </a:r>
                      <a:r>
                        <a:rPr lang="en-US" altLang="ja-JP">
                          <a:latin typeface="Meiryo UI" panose="020B0604030504040204" pitchFamily="50" charset="-128"/>
                          <a:ea typeface="Meiryo UI" panose="020B0604030504040204" pitchFamily="50" charset="-128"/>
                        </a:rPr>
                        <a:t>1B</a:t>
                      </a:r>
                      <a:r>
                        <a:rPr lang="ja-JP" altLang="en-US">
                          <a:latin typeface="Meiryo UI" panose="020B0604030504040204" pitchFamily="50" charset="-128"/>
                          <a:ea typeface="Meiryo UI" panose="020B0604030504040204" pitchFamily="50" charset="-128"/>
                        </a:rPr>
                        <a:t>以上 €</a:t>
                      </a:r>
                      <a:r>
                        <a:rPr lang="en-US" altLang="ja-JP">
                          <a:latin typeface="Meiryo UI" panose="020B0604030504040204" pitchFamily="50" charset="-128"/>
                          <a:ea typeface="Meiryo UI" panose="020B0604030504040204" pitchFamily="50" charset="-128"/>
                        </a:rPr>
                        <a:t>10B</a:t>
                      </a:r>
                      <a:r>
                        <a:rPr lang="ja-JP" altLang="en-US">
                          <a:latin typeface="Meiryo UI" panose="020B0604030504040204" pitchFamily="50" charset="-128"/>
                          <a:ea typeface="Meiryo UI" panose="020B0604030504040204" pitchFamily="50" charset="-128"/>
                        </a:rPr>
                        <a:t>未満</a:t>
                      </a:r>
                      <a:endParaRPr lang="en-US">
                        <a:latin typeface="Meiryo UI" panose="020B0604030504040204" pitchFamily="50" charset="-128"/>
                        <a:ea typeface="Meiryo UI" panose="020B0604030504040204" pitchFamily="50" charset="-128"/>
                      </a:endParaRPr>
                    </a:p>
                  </a:txBody>
                  <a:tcPr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ja-JP" altLang="en-US">
                          <a:latin typeface="Meiryo UI" panose="020B0604030504040204" pitchFamily="50" charset="-128"/>
                          <a:ea typeface="Meiryo UI" panose="020B0604030504040204" pitchFamily="50" charset="-128"/>
                        </a:rPr>
                        <a:t>€</a:t>
                      </a:r>
                      <a:r>
                        <a:rPr lang="en-US" altLang="ja-JP">
                          <a:latin typeface="Meiryo UI" panose="020B0604030504040204" pitchFamily="50" charset="-128"/>
                          <a:ea typeface="Meiryo UI" panose="020B0604030504040204" pitchFamily="50" charset="-128"/>
                        </a:rPr>
                        <a:t>5m</a:t>
                      </a:r>
                      <a:r>
                        <a:rPr lang="ja-JP" altLang="en-US">
                          <a:latin typeface="Meiryo UI" panose="020B0604030504040204" pitchFamily="50" charset="-128"/>
                          <a:ea typeface="Meiryo UI" panose="020B0604030504040204" pitchFamily="50" charset="-128"/>
                        </a:rPr>
                        <a:t>以上</a:t>
                      </a:r>
                      <a:endParaRPr lang="en-US">
                        <a:latin typeface="Meiryo UI" panose="020B0604030504040204" pitchFamily="50" charset="-128"/>
                        <a:ea typeface="Meiryo UI" panose="020B0604030504040204" pitchFamily="50" charset="-128"/>
                      </a:endParaRPr>
                    </a:p>
                  </a:txBody>
                  <a:tcPr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3750798"/>
                  </a:ext>
                </a:extLst>
              </a:tr>
              <a:tr h="545846">
                <a:tc>
                  <a:txBody>
                    <a:bodyPr/>
                    <a:lstStyle/>
                    <a:p>
                      <a:pPr algn="ctr"/>
                      <a:r>
                        <a:rPr lang="ja-JP" altLang="en-US" b="1">
                          <a:latin typeface="Meiryo UI" panose="020B0604030504040204" pitchFamily="50" charset="-128"/>
                          <a:ea typeface="Meiryo UI" panose="020B0604030504040204" pitchFamily="50" charset="-128"/>
                        </a:rPr>
                        <a:t>ティア</a:t>
                      </a:r>
                      <a:r>
                        <a:rPr lang="en-US" altLang="ja-JP" b="1">
                          <a:latin typeface="Meiryo UI" panose="020B0604030504040204" pitchFamily="50" charset="-128"/>
                          <a:ea typeface="Meiryo UI" panose="020B0604030504040204" pitchFamily="50" charset="-128"/>
                        </a:rPr>
                        <a:t>3</a:t>
                      </a:r>
                      <a:endParaRPr lang="en-US" b="1">
                        <a:latin typeface="Meiryo UI" panose="020B0604030504040204" pitchFamily="50" charset="-128"/>
                        <a:ea typeface="Meiryo UI" panose="020B0604030504040204"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r"/>
                      <a:r>
                        <a:rPr lang="ja-JP" altLang="en-US">
                          <a:latin typeface="Meiryo UI" panose="020B0604030504040204" pitchFamily="50" charset="-128"/>
                          <a:ea typeface="Meiryo UI" panose="020B0604030504040204" pitchFamily="50" charset="-128"/>
                        </a:rPr>
                        <a:t>€</a:t>
                      </a:r>
                      <a:r>
                        <a:rPr lang="en-US" altLang="ja-JP">
                          <a:latin typeface="Meiryo UI" panose="020B0604030504040204" pitchFamily="50" charset="-128"/>
                          <a:ea typeface="Meiryo UI" panose="020B0604030504040204" pitchFamily="50" charset="-128"/>
                        </a:rPr>
                        <a:t>1B</a:t>
                      </a:r>
                      <a:r>
                        <a:rPr lang="ja-JP" altLang="en-US">
                          <a:latin typeface="Meiryo UI" panose="020B0604030504040204" pitchFamily="50" charset="-128"/>
                          <a:ea typeface="Meiryo UI" panose="020B0604030504040204" pitchFamily="50" charset="-128"/>
                        </a:rPr>
                        <a:t>以上 €</a:t>
                      </a:r>
                      <a:r>
                        <a:rPr lang="en-US" altLang="ja-JP">
                          <a:latin typeface="Meiryo UI" panose="020B0604030504040204" pitchFamily="50" charset="-128"/>
                          <a:ea typeface="Meiryo UI" panose="020B0604030504040204" pitchFamily="50" charset="-128"/>
                        </a:rPr>
                        <a:t>10B</a:t>
                      </a:r>
                      <a:r>
                        <a:rPr lang="ja-JP" altLang="en-US">
                          <a:latin typeface="Meiryo UI" panose="020B0604030504040204" pitchFamily="50" charset="-128"/>
                          <a:ea typeface="Meiryo UI" panose="020B0604030504040204" pitchFamily="50" charset="-128"/>
                        </a:rPr>
                        <a:t>未満</a:t>
                      </a:r>
                      <a:endParaRPr lang="en-US">
                        <a:latin typeface="Meiryo UI" panose="020B0604030504040204" pitchFamily="50" charset="-128"/>
                        <a:ea typeface="Meiryo UI" panose="020B0604030504040204" pitchFamily="50" charset="-128"/>
                      </a:endParaRPr>
                    </a:p>
                  </a:txBody>
                  <a:tcPr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ja-JP" altLang="en-US">
                          <a:latin typeface="Meiryo UI" panose="020B0604030504040204" pitchFamily="50" charset="-128"/>
                          <a:ea typeface="Meiryo UI" panose="020B0604030504040204" pitchFamily="50" charset="-128"/>
                        </a:rPr>
                        <a:t>€</a:t>
                      </a:r>
                      <a:r>
                        <a:rPr lang="en-US" altLang="ja-JP">
                          <a:latin typeface="Meiryo UI" panose="020B0604030504040204" pitchFamily="50" charset="-128"/>
                          <a:ea typeface="Meiryo UI" panose="020B0604030504040204" pitchFamily="50" charset="-128"/>
                        </a:rPr>
                        <a:t>10B</a:t>
                      </a:r>
                      <a:r>
                        <a:rPr lang="ja-JP" altLang="en-US">
                          <a:latin typeface="Meiryo UI" panose="020B0604030504040204" pitchFamily="50" charset="-128"/>
                          <a:ea typeface="Meiryo UI" panose="020B0604030504040204" pitchFamily="50" charset="-128"/>
                        </a:rPr>
                        <a:t>以上 €</a:t>
                      </a:r>
                      <a:r>
                        <a:rPr lang="en-US" altLang="ja-JP">
                          <a:latin typeface="Meiryo UI" panose="020B0604030504040204" pitchFamily="50" charset="-128"/>
                          <a:ea typeface="Meiryo UI" panose="020B0604030504040204" pitchFamily="50" charset="-128"/>
                        </a:rPr>
                        <a:t>30B</a:t>
                      </a:r>
                      <a:r>
                        <a:rPr lang="ja-JP" altLang="en-US">
                          <a:latin typeface="Meiryo UI" panose="020B0604030504040204" pitchFamily="50" charset="-128"/>
                          <a:ea typeface="Meiryo UI" panose="020B0604030504040204" pitchFamily="50" charset="-128"/>
                        </a:rPr>
                        <a:t>未満</a:t>
                      </a:r>
                      <a:endParaRPr lang="en-US">
                        <a:latin typeface="Meiryo UI" panose="020B0604030504040204" pitchFamily="50" charset="-128"/>
                        <a:ea typeface="Meiryo UI" panose="020B0604030504040204" pitchFamily="50" charset="-128"/>
                      </a:endParaRPr>
                    </a:p>
                  </a:txBody>
                  <a:tcPr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ja-JP">
                          <a:latin typeface="Meiryo UI" panose="020B0604030504040204" pitchFamily="50" charset="-128"/>
                          <a:ea typeface="Meiryo UI" panose="020B0604030504040204" pitchFamily="50" charset="-128"/>
                        </a:rPr>
                        <a:t>N/A</a:t>
                      </a:r>
                      <a:endParaRPr lang="en-US">
                        <a:latin typeface="Meiryo UI" panose="020B0604030504040204" pitchFamily="50" charset="-128"/>
                        <a:ea typeface="Meiryo UI" panose="020B0604030504040204" pitchFamily="50" charset="-128"/>
                      </a:endParaRPr>
                    </a:p>
                  </a:txBody>
                  <a:tcPr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2658515"/>
                  </a:ext>
                </a:extLst>
              </a:tr>
              <a:tr h="545846">
                <a:tc>
                  <a:txBody>
                    <a:bodyPr/>
                    <a:lstStyle/>
                    <a:p>
                      <a:pPr algn="ctr"/>
                      <a:r>
                        <a:rPr lang="ja-JP" altLang="en-US" b="1">
                          <a:latin typeface="Meiryo UI" panose="020B0604030504040204" pitchFamily="50" charset="-128"/>
                          <a:ea typeface="Meiryo UI" panose="020B0604030504040204" pitchFamily="50" charset="-128"/>
                        </a:rPr>
                        <a:t>ティア</a:t>
                      </a:r>
                      <a:r>
                        <a:rPr lang="en-US" altLang="ja-JP" b="1">
                          <a:latin typeface="Meiryo UI" panose="020B0604030504040204" pitchFamily="50" charset="-128"/>
                          <a:ea typeface="Meiryo UI" panose="020B0604030504040204" pitchFamily="50" charset="-128"/>
                        </a:rPr>
                        <a:t>4</a:t>
                      </a:r>
                      <a:endParaRPr lang="en-US" b="1">
                        <a:latin typeface="Meiryo UI" panose="020B0604030504040204" pitchFamily="50" charset="-128"/>
                        <a:ea typeface="Meiryo UI" panose="020B0604030504040204" pitchFamily="50" charset="-128"/>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r"/>
                      <a:r>
                        <a:rPr lang="ja-JP" altLang="en-US">
                          <a:latin typeface="Meiryo UI" panose="020B0604030504040204" pitchFamily="50" charset="-128"/>
                          <a:ea typeface="Meiryo UI" panose="020B0604030504040204" pitchFamily="50" charset="-128"/>
                        </a:rPr>
                        <a:t>€</a:t>
                      </a:r>
                      <a:r>
                        <a:rPr lang="en-US" altLang="ja-JP">
                          <a:latin typeface="Meiryo UI" panose="020B0604030504040204" pitchFamily="50" charset="-128"/>
                          <a:ea typeface="Meiryo UI" panose="020B0604030504040204" pitchFamily="50" charset="-128"/>
                        </a:rPr>
                        <a:t>10B</a:t>
                      </a:r>
                      <a:r>
                        <a:rPr lang="ja-JP" altLang="en-US">
                          <a:latin typeface="Meiryo UI" panose="020B0604030504040204" pitchFamily="50" charset="-128"/>
                          <a:ea typeface="Meiryo UI" panose="020B0604030504040204" pitchFamily="50" charset="-128"/>
                        </a:rPr>
                        <a:t>以上</a:t>
                      </a:r>
                      <a:endParaRPr lang="en-US">
                        <a:latin typeface="Meiryo UI" panose="020B0604030504040204" pitchFamily="50" charset="-128"/>
                        <a:ea typeface="Meiryo UI" panose="020B0604030504040204" pitchFamily="50" charset="-128"/>
                      </a:endParaRPr>
                    </a:p>
                  </a:txBody>
                  <a:tcPr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ja-JP" altLang="en-US">
                          <a:latin typeface="Meiryo UI" panose="020B0604030504040204" pitchFamily="50" charset="-128"/>
                          <a:ea typeface="Meiryo UI" panose="020B0604030504040204" pitchFamily="50" charset="-128"/>
                        </a:rPr>
                        <a:t>€</a:t>
                      </a:r>
                      <a:r>
                        <a:rPr lang="en-US" altLang="ja-JP">
                          <a:latin typeface="Meiryo UI" panose="020B0604030504040204" pitchFamily="50" charset="-128"/>
                          <a:ea typeface="Meiryo UI" panose="020B0604030504040204" pitchFamily="50" charset="-128"/>
                        </a:rPr>
                        <a:t>30B</a:t>
                      </a:r>
                      <a:r>
                        <a:rPr lang="ja-JP" altLang="en-US">
                          <a:latin typeface="Meiryo UI" panose="020B0604030504040204" pitchFamily="50" charset="-128"/>
                          <a:ea typeface="Meiryo UI" panose="020B0604030504040204" pitchFamily="50" charset="-128"/>
                        </a:rPr>
                        <a:t>以上</a:t>
                      </a:r>
                      <a:endParaRPr lang="en-US">
                        <a:latin typeface="Meiryo UI" panose="020B0604030504040204" pitchFamily="50" charset="-128"/>
                        <a:ea typeface="Meiryo UI" panose="020B0604030504040204" pitchFamily="50" charset="-128"/>
                      </a:endParaRPr>
                    </a:p>
                  </a:txBody>
                  <a:tcPr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atin typeface="Meiryo UI" panose="020B0604030504040204" pitchFamily="50" charset="-128"/>
                          <a:ea typeface="Meiryo UI" panose="020B0604030504040204" pitchFamily="50" charset="-128"/>
                        </a:rPr>
                        <a:t>N/A</a:t>
                      </a:r>
                    </a:p>
                  </a:txBody>
                  <a:tcPr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1838291"/>
                  </a:ext>
                </a:extLst>
              </a:tr>
            </a:tbl>
          </a:graphicData>
        </a:graphic>
      </p:graphicFrame>
      <p:cxnSp>
        <p:nvCxnSpPr>
          <p:cNvPr id="9" name="直線矢印コネクタ 8">
            <a:extLst>
              <a:ext uri="{FF2B5EF4-FFF2-40B4-BE49-F238E27FC236}">
                <a16:creationId xmlns:a16="http://schemas.microsoft.com/office/drawing/2014/main" id="{BB750478-F92E-1112-0A69-CEAD3C0DCF29}"/>
              </a:ext>
            </a:extLst>
          </p:cNvPr>
          <p:cNvCxnSpPr>
            <a:cxnSpLocks/>
          </p:cNvCxnSpPr>
          <p:nvPr/>
        </p:nvCxnSpPr>
        <p:spPr>
          <a:xfrm>
            <a:off x="1350170" y="2952750"/>
            <a:ext cx="7991475" cy="0"/>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A2E91516-BB95-D324-F95B-78495AD9D32D}"/>
              </a:ext>
            </a:extLst>
          </p:cNvPr>
          <p:cNvSpPr txBox="1"/>
          <p:nvPr/>
        </p:nvSpPr>
        <p:spPr>
          <a:xfrm>
            <a:off x="1350169" y="2554322"/>
            <a:ext cx="7991475" cy="400110"/>
          </a:xfrm>
          <a:prstGeom prst="rect">
            <a:avLst/>
          </a:prstGeom>
          <a:noFill/>
        </p:spPr>
        <p:txBody>
          <a:bodyPr wrap="square" rtlCol="0">
            <a:spAutoFit/>
          </a:bodyPr>
          <a:lstStyle/>
          <a:p>
            <a:pPr lvl="0" algn="ctr">
              <a:defRPr/>
            </a:pPr>
            <a:r>
              <a:rPr kumimoji="1" lang="ja-JP" altLang="en-US" sz="2000" b="0" i="0" u="none" strike="noStrike" kern="1200" cap="none" spc="0" normalizeH="0" baseline="0" noProof="0">
                <a:ln>
                  <a:noFill/>
                </a:ln>
                <a:solidFill>
                  <a:prstClr val="black"/>
                </a:solidFill>
                <a:effectLst/>
                <a:uLnTx/>
                <a:uFillTx/>
                <a:latin typeface="Meiryo UI"/>
                <a:ea typeface="Meiryo UI"/>
                <a:cs typeface="+mn-cs"/>
              </a:rPr>
              <a:t>組織のティア</a:t>
            </a:r>
            <a:r>
              <a:rPr lang="ja-JP" altLang="en-US" sz="2000">
                <a:solidFill>
                  <a:prstClr val="black"/>
                </a:solidFill>
              </a:rPr>
              <a:t>（組織区分・年間売上高別</a:t>
            </a:r>
            <a:r>
              <a:rPr kumimoji="1" lang="ja-JP" altLang="en-US" sz="2000" b="0" i="0" u="none" strike="noStrike" kern="1200" cap="none" spc="0" normalizeH="0" baseline="0" noProof="0">
                <a:ln>
                  <a:noFill/>
                </a:ln>
                <a:solidFill>
                  <a:prstClr val="black"/>
                </a:solidFill>
                <a:effectLst/>
                <a:uLnTx/>
                <a:uFillTx/>
                <a:latin typeface="Meiryo UI"/>
                <a:ea typeface="Meiryo UI"/>
                <a:cs typeface="+mn-cs"/>
              </a:rPr>
              <a:t>）</a:t>
            </a:r>
            <a:r>
              <a:rPr kumimoji="1" lang="en-US" altLang="ja-JP" sz="2000" b="0" i="0" u="none" strike="noStrike" kern="1200" cap="none" spc="0" normalizeH="0" baseline="30000" noProof="0">
                <a:ln>
                  <a:noFill/>
                </a:ln>
                <a:solidFill>
                  <a:prstClr val="black"/>
                </a:solidFill>
                <a:effectLst/>
                <a:uLnTx/>
                <a:uFillTx/>
                <a:latin typeface="Meiryo UI"/>
                <a:ea typeface="Meiryo UI"/>
                <a:cs typeface="+mn-cs"/>
              </a:rPr>
              <a:t>※</a:t>
            </a:r>
            <a:endParaRPr kumimoji="1" lang="en-US" sz="2000" b="0" i="0" u="none" strike="noStrike" kern="1200" cap="none" spc="0" normalizeH="0" baseline="30000" noProof="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3161573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a:t>SBT</a:t>
            </a:r>
            <a:r>
              <a:rPr kumimoji="1" lang="ja-JP" altLang="en-US"/>
              <a:t>が削減対象とする排出量</a:t>
            </a:r>
          </a:p>
        </p:txBody>
      </p:sp>
      <p:sp>
        <p:nvSpPr>
          <p:cNvPr id="3" name="コンテンツ プレースホルダー 2"/>
          <p:cNvSpPr>
            <a:spLocks noGrp="1"/>
          </p:cNvSpPr>
          <p:nvPr>
            <p:ph sz="quarter" idx="12"/>
          </p:nvPr>
        </p:nvSpPr>
        <p:spPr>
          <a:xfrm>
            <a:off x="161925" y="1110920"/>
            <a:ext cx="10367963" cy="1235105"/>
          </a:xfrm>
        </p:spPr>
        <p:txBody>
          <a:bodyPr/>
          <a:lstStyle/>
          <a:p>
            <a:pPr>
              <a:buClr>
                <a:schemeClr val="tx1"/>
              </a:buClr>
            </a:pPr>
            <a:r>
              <a:rPr lang="ja-JP" altLang="en-US" b="1">
                <a:solidFill>
                  <a:srgbClr val="FF0000"/>
                </a:solidFill>
              </a:rPr>
              <a:t>サプライチェーン排出量</a:t>
            </a:r>
            <a:r>
              <a:rPr lang="ja-JP" altLang="en-US"/>
              <a:t>（事業者自らの排出だけでなく、事業活動に関係するあらゆる排出を合計した排出量）の削減が、</a:t>
            </a:r>
            <a:r>
              <a:rPr lang="en-US" altLang="ja-JP"/>
              <a:t>SBT</a:t>
            </a:r>
            <a:r>
              <a:rPr lang="ja-JP" altLang="en-US"/>
              <a:t>では求められる</a:t>
            </a:r>
            <a:endParaRPr lang="en-US" altLang="ja-JP"/>
          </a:p>
          <a:p>
            <a:r>
              <a:rPr lang="ja-JP" altLang="en-US"/>
              <a:t>サプライチェーン排出量＝</a:t>
            </a:r>
            <a:r>
              <a:rPr lang="en-US" altLang="ja-JP" b="1">
                <a:solidFill>
                  <a:srgbClr val="0070C0"/>
                </a:solidFill>
              </a:rPr>
              <a:t>Scope1</a:t>
            </a:r>
            <a:r>
              <a:rPr lang="ja-JP" altLang="en-US" b="1">
                <a:solidFill>
                  <a:srgbClr val="0070C0"/>
                </a:solidFill>
              </a:rPr>
              <a:t>排出量</a:t>
            </a:r>
            <a:r>
              <a:rPr lang="ja-JP" altLang="en-US" b="1"/>
              <a:t>＋</a:t>
            </a:r>
            <a:r>
              <a:rPr lang="en-US" altLang="ja-JP" b="1">
                <a:solidFill>
                  <a:srgbClr val="FF33CC"/>
                </a:solidFill>
              </a:rPr>
              <a:t>Scope2</a:t>
            </a:r>
            <a:r>
              <a:rPr lang="ja-JP" altLang="en-US" b="1">
                <a:solidFill>
                  <a:srgbClr val="FF33CC"/>
                </a:solidFill>
              </a:rPr>
              <a:t>排出量</a:t>
            </a:r>
            <a:r>
              <a:rPr lang="ja-JP" altLang="en-US" b="1"/>
              <a:t>＋</a:t>
            </a:r>
            <a:r>
              <a:rPr lang="en-US" altLang="ja-JP" b="1">
                <a:solidFill>
                  <a:srgbClr val="009900"/>
                </a:solidFill>
              </a:rPr>
              <a:t>Scope3</a:t>
            </a:r>
            <a:r>
              <a:rPr lang="ja-JP" altLang="en-US" b="1">
                <a:solidFill>
                  <a:srgbClr val="009900"/>
                </a:solidFill>
              </a:rPr>
              <a:t>排出量</a:t>
            </a:r>
            <a:endParaRPr lang="en-US" altLang="ja-JP" b="1">
              <a:solidFill>
                <a:srgbClr val="009900"/>
              </a:solidFill>
            </a:endParaRPr>
          </a:p>
        </p:txBody>
      </p:sp>
      <p:sp>
        <p:nvSpPr>
          <p:cNvPr id="10" name="テキスト ボックス 9"/>
          <p:cNvSpPr txBox="1"/>
          <p:nvPr/>
        </p:nvSpPr>
        <p:spPr>
          <a:xfrm>
            <a:off x="573404" y="6000322"/>
            <a:ext cx="9757139" cy="1015663"/>
          </a:xfrm>
          <a:prstGeom prst="rect">
            <a:avLst/>
          </a:prstGeom>
          <a:noFill/>
        </p:spPr>
        <p:txBody>
          <a:bodyPr wrap="square" rtlCol="0" anchor="t">
            <a:spAutoFit/>
          </a:bodyPr>
          <a:lstStyle/>
          <a:p>
            <a:r>
              <a:rPr lang="en-US" altLang="ja-JP" sz="2000" b="1">
                <a:solidFill>
                  <a:srgbClr val="0066CC"/>
                </a:solidFill>
                <a:latin typeface="Meiryo UI" panose="020B0604030504040204" pitchFamily="50" charset="-128"/>
                <a:ea typeface="Meiryo UI" panose="020B0604030504040204" pitchFamily="50" charset="-128"/>
              </a:rPr>
              <a:t>Scope1</a:t>
            </a:r>
            <a:r>
              <a:rPr lang="ja-JP" altLang="en-US" sz="2000" b="1">
                <a:solidFill>
                  <a:srgbClr val="0066CC"/>
                </a:solidFill>
                <a:latin typeface="Meiryo UI" panose="020B0604030504040204" pitchFamily="50" charset="-128"/>
                <a:ea typeface="Meiryo UI" panose="020B0604030504040204" pitchFamily="50" charset="-128"/>
              </a:rPr>
              <a:t>：事業者自らによる温室効果ガスの直接排出（燃料の燃焼、工業プロセス）</a:t>
            </a:r>
            <a:endParaRPr lang="en-US" altLang="ja-JP" sz="2000" b="1">
              <a:solidFill>
                <a:srgbClr val="0066CC"/>
              </a:solidFill>
              <a:latin typeface="Meiryo UI" panose="020B0604030504040204" pitchFamily="50" charset="-128"/>
              <a:ea typeface="Meiryo UI" panose="020B0604030504040204" pitchFamily="50" charset="-128"/>
            </a:endParaRPr>
          </a:p>
          <a:p>
            <a:r>
              <a:rPr lang="en-US" altLang="ja-JP" sz="2000" b="1">
                <a:solidFill>
                  <a:srgbClr val="FF33CC"/>
                </a:solidFill>
                <a:latin typeface="Meiryo UI" panose="020B0604030504040204" pitchFamily="50" charset="-128"/>
                <a:ea typeface="Meiryo UI" panose="020B0604030504040204" pitchFamily="50" charset="-128"/>
              </a:rPr>
              <a:t>Scope2 :</a:t>
            </a:r>
            <a:r>
              <a:rPr lang="ja-JP" altLang="en-US" sz="2000" b="1">
                <a:solidFill>
                  <a:srgbClr val="FF33CC"/>
                </a:solidFill>
                <a:latin typeface="Meiryo UI" panose="020B0604030504040204" pitchFamily="50" charset="-128"/>
                <a:ea typeface="Meiryo UI" panose="020B0604030504040204" pitchFamily="50" charset="-128"/>
              </a:rPr>
              <a:t> 他社から供給された電気、熱・蒸気の使用に伴う間接排出</a:t>
            </a:r>
            <a:endParaRPr lang="en-US" altLang="ja-JP" sz="2000" b="1">
              <a:solidFill>
                <a:srgbClr val="FF33CC"/>
              </a:solidFill>
              <a:latin typeface="Meiryo UI" panose="020B0604030504040204" pitchFamily="50" charset="-128"/>
              <a:ea typeface="Meiryo UI" panose="020B0604030504040204" pitchFamily="50" charset="-128"/>
            </a:endParaRPr>
          </a:p>
          <a:p>
            <a:r>
              <a:rPr lang="en-US" altLang="ja-JP" sz="2000" b="1">
                <a:solidFill>
                  <a:srgbClr val="009900"/>
                </a:solidFill>
                <a:latin typeface="Meiryo UI" panose="020B0604030504040204" pitchFamily="50" charset="-128"/>
                <a:ea typeface="Meiryo UI" panose="020B0604030504040204" pitchFamily="50" charset="-128"/>
              </a:rPr>
              <a:t>Scope3 : Scope1</a:t>
            </a:r>
            <a:r>
              <a:rPr lang="ja-JP" altLang="en-US" sz="2000" b="1">
                <a:solidFill>
                  <a:srgbClr val="009900"/>
                </a:solidFill>
                <a:latin typeface="Meiryo UI" panose="020B0604030504040204" pitchFamily="50" charset="-128"/>
                <a:ea typeface="Meiryo UI" panose="020B0604030504040204" pitchFamily="50" charset="-128"/>
              </a:rPr>
              <a:t>、</a:t>
            </a:r>
            <a:r>
              <a:rPr lang="en-US" altLang="ja-JP" sz="2000" b="1">
                <a:solidFill>
                  <a:srgbClr val="009900"/>
                </a:solidFill>
                <a:latin typeface="Meiryo UI" panose="020B0604030504040204" pitchFamily="50" charset="-128"/>
                <a:ea typeface="Meiryo UI" panose="020B0604030504040204" pitchFamily="50" charset="-128"/>
              </a:rPr>
              <a:t>Scope2</a:t>
            </a:r>
            <a:r>
              <a:rPr lang="ja-JP" altLang="en-US" sz="2000" b="1">
                <a:solidFill>
                  <a:srgbClr val="009900"/>
                </a:solidFill>
                <a:latin typeface="Meiryo UI" panose="020B0604030504040204" pitchFamily="50" charset="-128"/>
                <a:ea typeface="Meiryo UI" panose="020B0604030504040204" pitchFamily="50" charset="-128"/>
              </a:rPr>
              <a:t>以外の間接排出（事業者の活動に関連する他社の排出）</a:t>
            </a:r>
            <a:endParaRPr lang="en-US" altLang="ja-JP" sz="2000" b="1">
              <a:solidFill>
                <a:srgbClr val="009900"/>
              </a:solidFill>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2"/>
          <a:stretch>
            <a:fillRect/>
          </a:stretch>
        </p:blipFill>
        <p:spPr>
          <a:xfrm>
            <a:off x="573404" y="2921336"/>
            <a:ext cx="9563319" cy="2697775"/>
          </a:xfrm>
          <a:prstGeom prst="rect">
            <a:avLst/>
          </a:prstGeom>
        </p:spPr>
      </p:pic>
      <p:sp>
        <p:nvSpPr>
          <p:cNvPr id="12" name="テキスト ボックス 11"/>
          <p:cNvSpPr txBox="1"/>
          <p:nvPr/>
        </p:nvSpPr>
        <p:spPr>
          <a:xfrm>
            <a:off x="530527" y="5585632"/>
            <a:ext cx="2806727" cy="253916"/>
          </a:xfrm>
          <a:prstGeom prst="rect">
            <a:avLst/>
          </a:prstGeom>
          <a:noFill/>
        </p:spPr>
        <p:txBody>
          <a:bodyPr wrap="square" rtlCol="0">
            <a:spAutoFit/>
          </a:bodyPr>
          <a:lstStyle/>
          <a:p>
            <a:pPr defTabSz="914400" fontAlgn="base">
              <a:spcBef>
                <a:spcPct val="0"/>
              </a:spcBef>
              <a:spcAft>
                <a:spcPct val="0"/>
              </a:spcAft>
            </a:pPr>
            <a:r>
              <a:rPr lang="ja-JP" altLang="en-US" sz="1050">
                <a:solidFill>
                  <a:prstClr val="black"/>
                </a:solidFill>
                <a:latin typeface="Segoe UI"/>
              </a:rPr>
              <a:t>○の数字は</a:t>
            </a:r>
            <a:r>
              <a:rPr lang="en-US" altLang="ja-JP" sz="1050">
                <a:solidFill>
                  <a:prstClr val="black"/>
                </a:solidFill>
                <a:latin typeface="Segoe UI"/>
              </a:rPr>
              <a:t>Scope3</a:t>
            </a:r>
            <a:r>
              <a:rPr lang="ja-JP" altLang="en-US" sz="1050">
                <a:solidFill>
                  <a:prstClr val="black"/>
                </a:solidFill>
                <a:latin typeface="Segoe UI"/>
              </a:rPr>
              <a:t>のカテゴリ</a:t>
            </a:r>
          </a:p>
        </p:txBody>
      </p:sp>
    </p:spTree>
    <p:extLst>
      <p:ext uri="{BB962C8B-B14F-4D97-AF65-F5344CB8AC3E}">
        <p14:creationId xmlns:p14="http://schemas.microsoft.com/office/powerpoint/2010/main" val="27127027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EFA0E9B-9F04-4296-A40B-CF80463D00D0}"/>
              </a:ext>
            </a:extLst>
          </p:cNvPr>
          <p:cNvSpPr>
            <a:spLocks noGrp="1"/>
          </p:cNvSpPr>
          <p:nvPr>
            <p:ph type="title"/>
          </p:nvPr>
        </p:nvSpPr>
        <p:spPr/>
        <p:txBody>
          <a:bodyPr/>
          <a:lstStyle/>
          <a:p>
            <a:pPr marL="742950" indent="-742950">
              <a:buFont typeface="+mj-lt"/>
              <a:buAutoNum type="arabicPeriod" startAt="6"/>
            </a:pPr>
            <a:r>
              <a:rPr lang="ja-JP" altLang="en-US"/>
              <a:t>短期</a:t>
            </a:r>
            <a:r>
              <a:rPr lang="en-US" altLang="ja-JP"/>
              <a:t>SBT</a:t>
            </a:r>
            <a:r>
              <a:rPr lang="ja-JP" altLang="en-US"/>
              <a:t>の認定基準</a:t>
            </a:r>
          </a:p>
        </p:txBody>
      </p:sp>
    </p:spTree>
    <p:extLst>
      <p:ext uri="{BB962C8B-B14F-4D97-AF65-F5344CB8AC3E}">
        <p14:creationId xmlns:p14="http://schemas.microsoft.com/office/powerpoint/2010/main" val="42436016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a:latin typeface="+mn-lt"/>
              </a:rPr>
              <a:t>SBT</a:t>
            </a:r>
            <a:r>
              <a:rPr kumimoji="1" lang="ja-JP" altLang="en-US">
                <a:latin typeface="+mn-lt"/>
              </a:rPr>
              <a:t>の考え方</a:t>
            </a:r>
          </a:p>
        </p:txBody>
      </p:sp>
      <p:sp>
        <p:nvSpPr>
          <p:cNvPr id="3" name="コンテンツ プレースホルダー 2"/>
          <p:cNvSpPr>
            <a:spLocks noGrp="1"/>
          </p:cNvSpPr>
          <p:nvPr>
            <p:ph sz="quarter" idx="12"/>
          </p:nvPr>
        </p:nvSpPr>
        <p:spPr>
          <a:xfrm>
            <a:off x="161925" y="1110920"/>
            <a:ext cx="10367963" cy="2173823"/>
          </a:xfrm>
        </p:spPr>
        <p:txBody>
          <a:bodyPr/>
          <a:lstStyle/>
          <a:p>
            <a:pPr marL="273050" indent="-273050"/>
            <a:r>
              <a:rPr lang="en-US" altLang="ja-JP">
                <a:latin typeface="+mn-lt"/>
              </a:rPr>
              <a:t>SBT</a:t>
            </a:r>
            <a:r>
              <a:rPr lang="ja-JP" altLang="en-US">
                <a:latin typeface="+mn-lt"/>
              </a:rPr>
              <a:t>の削減目標設定は下記の経路が基本となる。</a:t>
            </a:r>
            <a:endParaRPr lang="en-US" altLang="ja-JP">
              <a:latin typeface="+mn-lt"/>
            </a:endParaRPr>
          </a:p>
          <a:p>
            <a:pPr marL="622300" indent="-342900">
              <a:lnSpc>
                <a:spcPts val="1800"/>
              </a:lnSpc>
              <a:buFont typeface="Wingdings" panose="05000000000000000000" pitchFamily="2" charset="2"/>
              <a:buChar char="l"/>
            </a:pPr>
            <a:r>
              <a:rPr lang="en-US" altLang="ja-JP" sz="1800">
                <a:latin typeface="+mn-lt"/>
              </a:rPr>
              <a:t>Scope1,2</a:t>
            </a:r>
            <a:r>
              <a:rPr lang="ja-JP" altLang="en-US" sz="1800">
                <a:latin typeface="+mn-lt"/>
              </a:rPr>
              <a:t>及び</a:t>
            </a:r>
            <a:r>
              <a:rPr lang="en-US" altLang="ja-JP" sz="1800">
                <a:latin typeface="+mn-lt"/>
              </a:rPr>
              <a:t>Scope3</a:t>
            </a:r>
            <a:r>
              <a:rPr lang="ja-JP" altLang="en-US" sz="1800">
                <a:latin typeface="+mn-lt"/>
              </a:rPr>
              <a:t>（該当する場合）について目標設定の必要がある。</a:t>
            </a:r>
            <a:endParaRPr lang="en-US" altLang="ja-JP" sz="1800">
              <a:latin typeface="+mn-lt"/>
            </a:endParaRPr>
          </a:p>
          <a:p>
            <a:pPr marL="622300" indent="-342900">
              <a:lnSpc>
                <a:spcPts val="1800"/>
              </a:lnSpc>
              <a:buFont typeface="Wingdings" panose="05000000000000000000" pitchFamily="2" charset="2"/>
              <a:buChar char="l"/>
            </a:pPr>
            <a:r>
              <a:rPr lang="en-US" altLang="ja-JP" sz="1800">
                <a:latin typeface="+mn-lt"/>
              </a:rPr>
              <a:t>Scope1,2</a:t>
            </a:r>
            <a:r>
              <a:rPr lang="ja-JP" altLang="en-US" sz="1800">
                <a:latin typeface="+mn-lt"/>
              </a:rPr>
              <a:t>の目標は、セクター共通の水準としては「</a:t>
            </a:r>
            <a:r>
              <a:rPr lang="ja-JP" altLang="en-US" sz="1800" b="1">
                <a:solidFill>
                  <a:srgbClr val="FF0000"/>
                </a:solidFill>
                <a:latin typeface="+mn-lt"/>
              </a:rPr>
              <a:t>総量同量</a:t>
            </a:r>
            <a:r>
              <a:rPr lang="ja-JP" altLang="en-US" sz="1800">
                <a:latin typeface="+mn-lt"/>
              </a:rPr>
              <a:t>」削減とする必要がある。</a:t>
            </a:r>
            <a:endParaRPr lang="en-US" altLang="ja-JP" sz="1800">
              <a:latin typeface="+mn-lt"/>
            </a:endParaRPr>
          </a:p>
          <a:p>
            <a:pPr marL="622300" indent="-342900">
              <a:lnSpc>
                <a:spcPts val="1800"/>
              </a:lnSpc>
              <a:buFont typeface="Wingdings" panose="05000000000000000000" pitchFamily="2" charset="2"/>
              <a:buChar char="l"/>
            </a:pPr>
            <a:r>
              <a:rPr lang="en-US" altLang="ja-JP" sz="1800">
                <a:latin typeface="+mn-lt"/>
              </a:rPr>
              <a:t>Scope3</a:t>
            </a:r>
            <a:r>
              <a:rPr lang="ja-JP" altLang="en-US" sz="1800">
                <a:latin typeface="+mn-lt"/>
              </a:rPr>
              <a:t>の目標は、以下のいずれかを満たす「</a:t>
            </a:r>
            <a:r>
              <a:rPr lang="ja-JP" altLang="en-US" sz="1800" b="1">
                <a:solidFill>
                  <a:srgbClr val="FF0000"/>
                </a:solidFill>
                <a:latin typeface="+mn-lt"/>
              </a:rPr>
              <a:t>野心的な</a:t>
            </a:r>
            <a:r>
              <a:rPr lang="ja-JP" altLang="en-US" sz="1800">
                <a:latin typeface="+mn-lt"/>
              </a:rPr>
              <a:t>」目標を設定する。</a:t>
            </a:r>
            <a:endParaRPr lang="en-US" altLang="ja-JP" sz="1800">
              <a:latin typeface="+mn-lt"/>
            </a:endParaRPr>
          </a:p>
          <a:p>
            <a:pPr marL="0" indent="0">
              <a:lnSpc>
                <a:spcPts val="1800"/>
              </a:lnSpc>
              <a:buNone/>
            </a:pPr>
            <a:r>
              <a:rPr lang="ja-JP" altLang="en-US" sz="1800">
                <a:latin typeface="+mn-lt"/>
              </a:rPr>
              <a:t>　　　　（総量削減か原単位削減、あるいはサプライヤー</a:t>
            </a:r>
            <a:r>
              <a:rPr lang="en-US" altLang="ja-JP" sz="1800">
                <a:latin typeface="+mn-lt"/>
              </a:rPr>
              <a:t>/</a:t>
            </a:r>
            <a:r>
              <a:rPr lang="ja-JP" altLang="en-US" sz="1800">
                <a:latin typeface="+mn-lt"/>
              </a:rPr>
              <a:t>顧客エンゲージメント目標）</a:t>
            </a:r>
            <a:endParaRPr lang="en-US" altLang="ja-JP" sz="1800">
              <a:latin typeface="+mn-lt"/>
            </a:endParaRPr>
          </a:p>
          <a:p>
            <a:pPr marL="622300" indent="-342900">
              <a:lnSpc>
                <a:spcPts val="1800"/>
              </a:lnSpc>
              <a:buFont typeface="Wingdings" panose="05000000000000000000" pitchFamily="2" charset="2"/>
              <a:buChar char="l"/>
            </a:pPr>
            <a:r>
              <a:rPr lang="ja-JP" altLang="en-US" sz="1800">
                <a:latin typeface="+mn-lt"/>
              </a:rPr>
              <a:t>事業セクターによっては、</a:t>
            </a:r>
            <a:r>
              <a:rPr lang="ja-JP" altLang="en-US" sz="1800" u="sng">
                <a:latin typeface="+mn-lt"/>
              </a:rPr>
              <a:t>セクターの特性を踏まえた算定手法</a:t>
            </a:r>
            <a:r>
              <a:rPr lang="ja-JP" altLang="en-US" sz="1800">
                <a:latin typeface="+mn-lt"/>
              </a:rPr>
              <a:t>も用意されている（</a:t>
            </a:r>
            <a:r>
              <a:rPr lang="en-US" altLang="ja-JP" sz="1800" b="1">
                <a:solidFill>
                  <a:srgbClr val="FF0000"/>
                </a:solidFill>
                <a:latin typeface="+mn-lt"/>
              </a:rPr>
              <a:t>SDA</a:t>
            </a:r>
            <a:r>
              <a:rPr lang="ja-JP" altLang="en-US" sz="1800">
                <a:latin typeface="+mn-lt"/>
              </a:rPr>
              <a:t>）。</a:t>
            </a:r>
          </a:p>
        </p:txBody>
      </p:sp>
      <p:cxnSp>
        <p:nvCxnSpPr>
          <p:cNvPr id="6" name="直線コネクタ 5"/>
          <p:cNvCxnSpPr>
            <a:cxnSpLocks noChangeAspect="1"/>
          </p:cNvCxnSpPr>
          <p:nvPr/>
        </p:nvCxnSpPr>
        <p:spPr bwMode="auto">
          <a:xfrm>
            <a:off x="2408634" y="4824790"/>
            <a:ext cx="3712613" cy="1818751"/>
          </a:xfrm>
          <a:prstGeom prst="line">
            <a:avLst/>
          </a:prstGeom>
          <a:noFill/>
          <a:ln w="28575" cap="flat" cmpd="sng" algn="ctr">
            <a:solidFill>
              <a:srgbClr val="FF0000"/>
            </a:solidFill>
            <a:prstDash val="dash"/>
            <a:headEnd type="none" w="med" len="med"/>
            <a:tailEnd type="none" w="med" len="med"/>
          </a:ln>
          <a:effectLst/>
        </p:spPr>
      </p:cxnSp>
      <p:cxnSp>
        <p:nvCxnSpPr>
          <p:cNvPr id="7" name="直線コネクタ 6"/>
          <p:cNvCxnSpPr>
            <a:cxnSpLocks noChangeAspect="1"/>
          </p:cNvCxnSpPr>
          <p:nvPr/>
        </p:nvCxnSpPr>
        <p:spPr bwMode="auto">
          <a:xfrm>
            <a:off x="2389258" y="4879182"/>
            <a:ext cx="3702370" cy="1188000"/>
          </a:xfrm>
          <a:prstGeom prst="line">
            <a:avLst/>
          </a:prstGeom>
          <a:noFill/>
          <a:ln w="28575" cap="flat" cmpd="sng" algn="ctr">
            <a:solidFill>
              <a:srgbClr val="00B050"/>
            </a:solidFill>
            <a:prstDash val="dash"/>
            <a:round/>
            <a:headEnd type="none" w="med" len="med"/>
            <a:tailEnd type="none" w="med" len="med"/>
          </a:ln>
          <a:effectLst/>
        </p:spPr>
      </p:cxnSp>
      <p:cxnSp>
        <p:nvCxnSpPr>
          <p:cNvPr id="8" name="直線矢印コネクタ 7"/>
          <p:cNvCxnSpPr/>
          <p:nvPr/>
        </p:nvCxnSpPr>
        <p:spPr bwMode="auto">
          <a:xfrm>
            <a:off x="2010111" y="6967282"/>
            <a:ext cx="4680000" cy="0"/>
          </a:xfrm>
          <a:prstGeom prst="straightConnector1">
            <a:avLst/>
          </a:prstGeom>
          <a:noFill/>
          <a:ln w="38100" cap="flat" cmpd="sng" algn="ctr">
            <a:solidFill>
              <a:sysClr val="windowText" lastClr="000000"/>
            </a:solidFill>
            <a:prstDash val="solid"/>
            <a:round/>
            <a:headEnd type="none" w="med" len="med"/>
            <a:tailEnd type="triangle"/>
          </a:ln>
          <a:effectLst/>
        </p:spPr>
      </p:cxnSp>
      <p:cxnSp>
        <p:nvCxnSpPr>
          <p:cNvPr id="9" name="直線矢印コネクタ 8"/>
          <p:cNvCxnSpPr/>
          <p:nvPr/>
        </p:nvCxnSpPr>
        <p:spPr bwMode="auto">
          <a:xfrm flipV="1">
            <a:off x="2010111" y="3906942"/>
            <a:ext cx="0" cy="3060000"/>
          </a:xfrm>
          <a:prstGeom prst="straightConnector1">
            <a:avLst/>
          </a:prstGeom>
          <a:noFill/>
          <a:ln w="38100" cap="flat" cmpd="sng" algn="ctr">
            <a:solidFill>
              <a:sysClr val="windowText" lastClr="000000"/>
            </a:solidFill>
            <a:prstDash val="solid"/>
            <a:round/>
            <a:headEnd type="none" w="med" len="med"/>
            <a:tailEnd type="triangle"/>
          </a:ln>
          <a:effectLst/>
        </p:spPr>
      </p:cxnSp>
      <p:sp>
        <p:nvSpPr>
          <p:cNvPr id="10" name="テキスト ボックス 9"/>
          <p:cNvSpPr txBox="1"/>
          <p:nvPr/>
        </p:nvSpPr>
        <p:spPr bwMode="auto">
          <a:xfrm>
            <a:off x="6170036" y="5846813"/>
            <a:ext cx="3459601" cy="415498"/>
          </a:xfrm>
          <a:prstGeom prst="rect">
            <a:avLst/>
          </a:prstGeom>
          <a:noFill/>
          <a:ln w="9525">
            <a:noFill/>
            <a:miter lim="800000"/>
            <a:headEnd/>
            <a:tailEnd/>
          </a:ln>
        </p:spPr>
        <p:txBody>
          <a:bodyPr wrap="none" rtlCol="0">
            <a:spAutoFit/>
          </a:bodyPr>
          <a:lstStyle/>
          <a:p>
            <a:pPr defTabSz="914400"/>
            <a:r>
              <a:rPr lang="ja-JP" altLang="en-US" sz="2100" u="sng">
                <a:solidFill>
                  <a:srgbClr val="FF0000"/>
                </a:solidFill>
                <a:cs typeface="Meiryo UI" panose="020B0604030504040204" pitchFamily="50" charset="-128"/>
              </a:rPr>
              <a:t>毎年</a:t>
            </a:r>
            <a:r>
              <a:rPr lang="en-US" altLang="ja-JP" sz="2100" u="sng">
                <a:solidFill>
                  <a:srgbClr val="FF0000"/>
                </a:solidFill>
                <a:cs typeface="Meiryo UI" panose="020B0604030504040204" pitchFamily="50" charset="-128"/>
              </a:rPr>
              <a:t>2.5%</a:t>
            </a:r>
            <a:r>
              <a:rPr lang="ja-JP" altLang="en-US" sz="2100" u="sng">
                <a:solidFill>
                  <a:srgbClr val="FF0000"/>
                </a:solidFill>
                <a:cs typeface="Meiryo UI" panose="020B0604030504040204" pitchFamily="50" charset="-128"/>
              </a:rPr>
              <a:t>削減（</a:t>
            </a:r>
            <a:r>
              <a:rPr lang="en-US" altLang="ja-JP" sz="2100" u="sng">
                <a:solidFill>
                  <a:srgbClr val="FF0000"/>
                </a:solidFill>
                <a:cs typeface="Meiryo UI" panose="020B0604030504040204" pitchFamily="50" charset="-128"/>
              </a:rPr>
              <a:t>Scope3</a:t>
            </a:r>
            <a:r>
              <a:rPr lang="ja-JP" altLang="en-US" sz="2100" u="sng">
                <a:solidFill>
                  <a:srgbClr val="FF0000"/>
                </a:solidFill>
                <a:cs typeface="Meiryo UI" panose="020B0604030504040204" pitchFamily="50" charset="-128"/>
              </a:rPr>
              <a:t>）</a:t>
            </a:r>
          </a:p>
        </p:txBody>
      </p:sp>
      <p:sp>
        <p:nvSpPr>
          <p:cNvPr id="11" name="テキスト ボックス 10"/>
          <p:cNvSpPr txBox="1"/>
          <p:nvPr/>
        </p:nvSpPr>
        <p:spPr bwMode="auto">
          <a:xfrm>
            <a:off x="2273258" y="6984444"/>
            <a:ext cx="877163" cy="369332"/>
          </a:xfrm>
          <a:prstGeom prst="rect">
            <a:avLst/>
          </a:prstGeom>
          <a:noFill/>
          <a:ln w="9525">
            <a:noFill/>
            <a:miter lim="800000"/>
            <a:headEnd/>
            <a:tailEnd/>
          </a:ln>
        </p:spPr>
        <p:txBody>
          <a:bodyPr wrap="none" rtlCol="0">
            <a:spAutoFit/>
          </a:bodyPr>
          <a:lstStyle/>
          <a:p>
            <a:pPr defTabSz="914400"/>
            <a:r>
              <a:rPr lang="ja-JP" altLang="en-US">
                <a:solidFill>
                  <a:prstClr val="black"/>
                </a:solidFill>
                <a:cs typeface="Meiryo UI" panose="020B0604030504040204" pitchFamily="50" charset="-128"/>
              </a:rPr>
              <a:t>申請時</a:t>
            </a:r>
            <a:endParaRPr lang="ja-JP" altLang="en-US" sz="1800">
              <a:solidFill>
                <a:prstClr val="black"/>
              </a:solidFill>
              <a:cs typeface="Meiryo UI" panose="020B0604030504040204" pitchFamily="50" charset="-128"/>
            </a:endParaRPr>
          </a:p>
        </p:txBody>
      </p:sp>
      <p:sp>
        <p:nvSpPr>
          <p:cNvPr id="12" name="テキスト ボックス 11"/>
          <p:cNvSpPr txBox="1"/>
          <p:nvPr/>
        </p:nvSpPr>
        <p:spPr bwMode="auto">
          <a:xfrm>
            <a:off x="3452458" y="6984444"/>
            <a:ext cx="1575969" cy="369332"/>
          </a:xfrm>
          <a:prstGeom prst="rect">
            <a:avLst/>
          </a:prstGeom>
          <a:noFill/>
          <a:ln w="9525">
            <a:noFill/>
            <a:miter lim="800000"/>
            <a:headEnd/>
            <a:tailEnd/>
          </a:ln>
        </p:spPr>
        <p:txBody>
          <a:bodyPr wrap="square" rtlCol="0">
            <a:spAutoFit/>
          </a:bodyPr>
          <a:lstStyle/>
          <a:p>
            <a:pPr algn="ctr" defTabSz="914400"/>
            <a:r>
              <a:rPr lang="ja-JP" altLang="en-US" sz="1800">
                <a:solidFill>
                  <a:prstClr val="black"/>
                </a:solidFill>
                <a:cs typeface="Meiryo UI" panose="020B0604030504040204" pitchFamily="50" charset="-128"/>
              </a:rPr>
              <a:t>目標年</a:t>
            </a:r>
          </a:p>
        </p:txBody>
      </p:sp>
      <p:sp>
        <p:nvSpPr>
          <p:cNvPr id="13" name="テキスト ボックス 12"/>
          <p:cNvSpPr txBox="1"/>
          <p:nvPr/>
        </p:nvSpPr>
        <p:spPr bwMode="auto">
          <a:xfrm>
            <a:off x="6170036" y="6388926"/>
            <a:ext cx="3720890" cy="415498"/>
          </a:xfrm>
          <a:prstGeom prst="rect">
            <a:avLst/>
          </a:prstGeom>
          <a:noFill/>
          <a:ln w="9525">
            <a:noFill/>
            <a:miter lim="800000"/>
            <a:headEnd/>
            <a:tailEnd/>
          </a:ln>
        </p:spPr>
        <p:txBody>
          <a:bodyPr wrap="none" rtlCol="0">
            <a:spAutoFit/>
          </a:bodyPr>
          <a:lstStyle/>
          <a:p>
            <a:pPr defTabSz="914400"/>
            <a:r>
              <a:rPr lang="ja-JP" altLang="en-US" sz="2100" u="sng">
                <a:solidFill>
                  <a:srgbClr val="FF0000"/>
                </a:solidFill>
                <a:cs typeface="Meiryo UI" panose="020B0604030504040204" pitchFamily="50" charset="-128"/>
              </a:rPr>
              <a:t>毎年</a:t>
            </a:r>
            <a:r>
              <a:rPr lang="en-US" altLang="ja-JP" sz="2100" u="sng">
                <a:solidFill>
                  <a:srgbClr val="FF0000"/>
                </a:solidFill>
                <a:cs typeface="Meiryo UI" panose="020B0604030504040204" pitchFamily="50" charset="-128"/>
              </a:rPr>
              <a:t>4.2%</a:t>
            </a:r>
            <a:r>
              <a:rPr lang="ja-JP" altLang="en-US" sz="2100" u="sng">
                <a:solidFill>
                  <a:srgbClr val="FF0000"/>
                </a:solidFill>
                <a:cs typeface="Meiryo UI" panose="020B0604030504040204" pitchFamily="50" charset="-128"/>
              </a:rPr>
              <a:t>削減（</a:t>
            </a:r>
            <a:r>
              <a:rPr lang="en-US" altLang="ja-JP" sz="2100" u="sng">
                <a:solidFill>
                  <a:srgbClr val="FF0000"/>
                </a:solidFill>
                <a:cs typeface="Meiryo UI" panose="020B0604030504040204" pitchFamily="50" charset="-128"/>
              </a:rPr>
              <a:t>Scope1,2</a:t>
            </a:r>
            <a:r>
              <a:rPr lang="ja-JP" altLang="en-US" sz="2100" u="sng">
                <a:solidFill>
                  <a:srgbClr val="FF0000"/>
                </a:solidFill>
                <a:cs typeface="Meiryo UI" panose="020B0604030504040204" pitchFamily="50" charset="-128"/>
              </a:rPr>
              <a:t>）</a:t>
            </a:r>
            <a:endParaRPr lang="ja-JP" altLang="en-US" sz="2100" u="sng" baseline="30000">
              <a:solidFill>
                <a:srgbClr val="FF0000"/>
              </a:solidFill>
              <a:cs typeface="Meiryo UI" panose="020B0604030504040204" pitchFamily="50" charset="-128"/>
            </a:endParaRPr>
          </a:p>
        </p:txBody>
      </p:sp>
      <p:cxnSp>
        <p:nvCxnSpPr>
          <p:cNvPr id="14" name="直線矢印コネクタ 13"/>
          <p:cNvCxnSpPr/>
          <p:nvPr/>
        </p:nvCxnSpPr>
        <p:spPr bwMode="auto">
          <a:xfrm flipV="1">
            <a:off x="3580715" y="5013048"/>
            <a:ext cx="1217977" cy="0"/>
          </a:xfrm>
          <a:prstGeom prst="straightConnector1">
            <a:avLst/>
          </a:prstGeom>
          <a:noFill/>
          <a:ln w="28575" cap="flat" cmpd="sng" algn="ctr">
            <a:solidFill>
              <a:srgbClr val="0A50A0"/>
            </a:solidFill>
            <a:prstDash val="dash"/>
            <a:round/>
            <a:headEnd type="triangle"/>
            <a:tailEnd type="triangle"/>
          </a:ln>
          <a:effectLst/>
        </p:spPr>
      </p:cxnSp>
      <p:sp>
        <p:nvSpPr>
          <p:cNvPr id="15" name="角丸四角形 14"/>
          <p:cNvSpPr/>
          <p:nvPr/>
        </p:nvSpPr>
        <p:spPr bwMode="auto">
          <a:xfrm>
            <a:off x="3577993" y="5135602"/>
            <a:ext cx="1242728" cy="1827848"/>
          </a:xfrm>
          <a:prstGeom prst="roundRect">
            <a:avLst>
              <a:gd name="adj" fmla="val 19267"/>
            </a:avLst>
          </a:prstGeom>
          <a:noFill/>
          <a:ln w="28575">
            <a:solidFill>
              <a:srgbClr val="0A50A0"/>
            </a:solidFill>
            <a:round/>
            <a:headEnd/>
            <a:tailEnd/>
          </a:ln>
        </p:spPr>
        <p:txBody>
          <a:bodyPr wrap="square" lIns="0" tIns="0" rIns="0" bIns="0" rtlCol="0" anchor="ctr">
            <a:noAutofit/>
          </a:bodyPr>
          <a:lstStyle/>
          <a:p>
            <a:pPr marL="542925" indent="-542925" algn="just" defTabSz="914400">
              <a:lnSpc>
                <a:spcPct val="120000"/>
              </a:lnSpc>
              <a:spcBef>
                <a:spcPct val="0"/>
              </a:spcBef>
              <a:spcAft>
                <a:spcPct val="50000"/>
              </a:spcAft>
            </a:pPr>
            <a:endParaRPr lang="ja-JP" altLang="en-US" sz="2800" b="1">
              <a:solidFill>
                <a:prstClr val="black"/>
              </a:solidFill>
              <a:cs typeface="Meiryo UI" panose="020B0604030504040204" pitchFamily="50" charset="-128"/>
            </a:endParaRPr>
          </a:p>
        </p:txBody>
      </p:sp>
      <p:sp>
        <p:nvSpPr>
          <p:cNvPr id="16" name="テキスト ボックス 15"/>
          <p:cNvSpPr txBox="1"/>
          <p:nvPr/>
        </p:nvSpPr>
        <p:spPr bwMode="auto">
          <a:xfrm>
            <a:off x="3553567" y="5995270"/>
            <a:ext cx="1210589" cy="707886"/>
          </a:xfrm>
          <a:prstGeom prst="rect">
            <a:avLst/>
          </a:prstGeom>
          <a:noFill/>
          <a:ln w="9525">
            <a:noFill/>
            <a:miter lim="800000"/>
            <a:headEnd/>
            <a:tailEnd/>
          </a:ln>
        </p:spPr>
        <p:txBody>
          <a:bodyPr wrap="none" rtlCol="0">
            <a:spAutoFit/>
          </a:bodyPr>
          <a:lstStyle/>
          <a:p>
            <a:pPr algn="ctr" defTabSz="914400"/>
            <a:r>
              <a:rPr lang="ja-JP" altLang="en-US" sz="2000" b="1" u="sng">
                <a:solidFill>
                  <a:srgbClr val="0A50A0"/>
                </a:solidFill>
                <a:cs typeface="Meiryo UI" panose="020B0604030504040204" pitchFamily="50" charset="-128"/>
              </a:rPr>
              <a:t>④目標値</a:t>
            </a:r>
            <a:endParaRPr lang="en-US" altLang="ja-JP" sz="2000" b="1" u="sng">
              <a:solidFill>
                <a:srgbClr val="0A50A0"/>
              </a:solidFill>
              <a:cs typeface="Meiryo UI" panose="020B0604030504040204" pitchFamily="50" charset="-128"/>
            </a:endParaRPr>
          </a:p>
          <a:p>
            <a:pPr algn="ctr" defTabSz="914400"/>
            <a:r>
              <a:rPr lang="ja-JP" altLang="en-US" sz="2000" b="1" u="sng">
                <a:solidFill>
                  <a:srgbClr val="0A50A0"/>
                </a:solidFill>
                <a:cs typeface="Meiryo UI" panose="020B0604030504040204" pitchFamily="50" charset="-128"/>
              </a:rPr>
              <a:t>の決定</a:t>
            </a:r>
          </a:p>
        </p:txBody>
      </p:sp>
      <p:sp>
        <p:nvSpPr>
          <p:cNvPr id="17" name="テキスト ボックス 16"/>
          <p:cNvSpPr txBox="1"/>
          <p:nvPr/>
        </p:nvSpPr>
        <p:spPr bwMode="auto">
          <a:xfrm>
            <a:off x="2603856" y="3921769"/>
            <a:ext cx="3163271" cy="1015663"/>
          </a:xfrm>
          <a:prstGeom prst="rect">
            <a:avLst/>
          </a:prstGeom>
          <a:noFill/>
          <a:ln w="9525">
            <a:noFill/>
            <a:miter lim="800000"/>
            <a:headEnd/>
            <a:tailEnd/>
          </a:ln>
        </p:spPr>
        <p:txBody>
          <a:bodyPr wrap="square" rtlCol="0">
            <a:spAutoFit/>
          </a:bodyPr>
          <a:lstStyle/>
          <a:p>
            <a:pPr algn="ctr" defTabSz="914400"/>
            <a:r>
              <a:rPr lang="ja-JP" altLang="en-US" sz="2000">
                <a:solidFill>
                  <a:srgbClr val="0A50A0"/>
                </a:solidFill>
                <a:cs typeface="Meiryo UI" panose="020B0604030504040204" pitchFamily="50" charset="-128"/>
              </a:rPr>
              <a:t>③</a:t>
            </a:r>
            <a:r>
              <a:rPr lang="en-US" altLang="ja-JP" sz="2000">
                <a:solidFill>
                  <a:srgbClr val="0A50A0"/>
                </a:solidFill>
                <a:cs typeface="Meiryo UI" panose="020B0604030504040204" pitchFamily="50" charset="-128"/>
              </a:rPr>
              <a:t>SBT</a:t>
            </a:r>
            <a:r>
              <a:rPr lang="ja-JP" altLang="en-US" sz="2000">
                <a:solidFill>
                  <a:srgbClr val="0A50A0"/>
                </a:solidFill>
                <a:cs typeface="Meiryo UI" panose="020B0604030504040204" pitchFamily="50" charset="-128"/>
              </a:rPr>
              <a:t>目標年を</a:t>
            </a:r>
            <a:endParaRPr lang="en-US" altLang="ja-JP" sz="2000">
              <a:solidFill>
                <a:srgbClr val="0A50A0"/>
              </a:solidFill>
              <a:cs typeface="Meiryo UI" panose="020B0604030504040204" pitchFamily="50" charset="-128"/>
            </a:endParaRPr>
          </a:p>
          <a:p>
            <a:pPr algn="ctr" defTabSz="914400"/>
            <a:r>
              <a:rPr lang="ja-JP" altLang="en-US" sz="2000" u="sng">
                <a:solidFill>
                  <a:srgbClr val="0A50A0"/>
                </a:solidFill>
                <a:cs typeface="Meiryo UI" panose="020B0604030504040204" pitchFamily="50" charset="-128"/>
              </a:rPr>
              <a:t>申請時より</a:t>
            </a:r>
            <a:r>
              <a:rPr lang="en-US" altLang="ja-JP" sz="2000" u="sng">
                <a:solidFill>
                  <a:srgbClr val="0A50A0"/>
                </a:solidFill>
                <a:cs typeface="Meiryo UI" panose="020B0604030504040204" pitchFamily="50" charset="-128"/>
              </a:rPr>
              <a:t>5</a:t>
            </a:r>
            <a:r>
              <a:rPr lang="ja-JP" altLang="en-US" sz="2000" u="sng">
                <a:solidFill>
                  <a:srgbClr val="0A50A0"/>
                </a:solidFill>
                <a:cs typeface="Meiryo UI" panose="020B0604030504040204" pitchFamily="50" charset="-128"/>
              </a:rPr>
              <a:t>年～</a:t>
            </a:r>
            <a:r>
              <a:rPr lang="en-US" altLang="ja-JP" sz="2000" u="sng">
                <a:solidFill>
                  <a:srgbClr val="0A50A0"/>
                </a:solidFill>
                <a:cs typeface="Meiryo UI" panose="020B0604030504040204" pitchFamily="50" charset="-128"/>
              </a:rPr>
              <a:t>10</a:t>
            </a:r>
            <a:r>
              <a:rPr lang="ja-JP" altLang="en-US" sz="2000" u="sng">
                <a:solidFill>
                  <a:srgbClr val="0A50A0"/>
                </a:solidFill>
                <a:cs typeface="Meiryo UI" panose="020B0604030504040204" pitchFamily="50" charset="-128"/>
              </a:rPr>
              <a:t>年先</a:t>
            </a:r>
            <a:endParaRPr lang="en-US" altLang="ja-JP" sz="2000" u="sng">
              <a:solidFill>
                <a:srgbClr val="0A50A0"/>
              </a:solidFill>
              <a:cs typeface="Meiryo UI" panose="020B0604030504040204" pitchFamily="50" charset="-128"/>
            </a:endParaRPr>
          </a:p>
          <a:p>
            <a:pPr algn="ctr" defTabSz="914400"/>
            <a:r>
              <a:rPr lang="ja-JP" altLang="en-US" sz="2000">
                <a:solidFill>
                  <a:srgbClr val="0A50A0"/>
                </a:solidFill>
                <a:cs typeface="Meiryo UI" panose="020B0604030504040204" pitchFamily="50" charset="-128"/>
              </a:rPr>
              <a:t>の範囲から選択</a:t>
            </a:r>
          </a:p>
        </p:txBody>
      </p:sp>
      <p:sp>
        <p:nvSpPr>
          <p:cNvPr id="18" name="テキスト ボックス 17"/>
          <p:cNvSpPr txBox="1"/>
          <p:nvPr/>
        </p:nvSpPr>
        <p:spPr bwMode="auto">
          <a:xfrm>
            <a:off x="759448" y="3829271"/>
            <a:ext cx="1250663" cy="338554"/>
          </a:xfrm>
          <a:prstGeom prst="rect">
            <a:avLst/>
          </a:prstGeom>
          <a:noFill/>
          <a:ln w="9525">
            <a:noFill/>
            <a:miter lim="800000"/>
            <a:headEnd/>
            <a:tailEnd/>
          </a:ln>
        </p:spPr>
        <p:txBody>
          <a:bodyPr wrap="none" rtlCol="0">
            <a:spAutoFit/>
          </a:bodyPr>
          <a:lstStyle/>
          <a:p>
            <a:pPr defTabSz="914400"/>
            <a:r>
              <a:rPr lang="en-US" altLang="ja-JP" sz="1600">
                <a:solidFill>
                  <a:prstClr val="black"/>
                </a:solidFill>
                <a:cs typeface="Meiryo UI" panose="020B0604030504040204" pitchFamily="50" charset="-128"/>
              </a:rPr>
              <a:t>GHG</a:t>
            </a:r>
            <a:r>
              <a:rPr lang="ja-JP" altLang="en-US" sz="1600">
                <a:solidFill>
                  <a:prstClr val="black"/>
                </a:solidFill>
                <a:cs typeface="Meiryo UI" panose="020B0604030504040204" pitchFamily="50" charset="-128"/>
              </a:rPr>
              <a:t>排出量</a:t>
            </a:r>
          </a:p>
        </p:txBody>
      </p:sp>
      <p:sp>
        <p:nvSpPr>
          <p:cNvPr id="19" name="テキスト ボックス 18"/>
          <p:cNvSpPr txBox="1"/>
          <p:nvPr/>
        </p:nvSpPr>
        <p:spPr bwMode="auto">
          <a:xfrm>
            <a:off x="6684759" y="6968875"/>
            <a:ext cx="415498" cy="369332"/>
          </a:xfrm>
          <a:prstGeom prst="rect">
            <a:avLst/>
          </a:prstGeom>
          <a:noFill/>
          <a:ln w="9525">
            <a:noFill/>
            <a:miter lim="800000"/>
            <a:headEnd/>
            <a:tailEnd/>
          </a:ln>
        </p:spPr>
        <p:txBody>
          <a:bodyPr wrap="none" rtlCol="0">
            <a:spAutoFit/>
          </a:bodyPr>
          <a:lstStyle/>
          <a:p>
            <a:pPr defTabSz="914400"/>
            <a:r>
              <a:rPr lang="ja-JP" altLang="en-US" sz="1800">
                <a:solidFill>
                  <a:prstClr val="black"/>
                </a:solidFill>
                <a:cs typeface="Meiryo UI" panose="020B0604030504040204" pitchFamily="50" charset="-128"/>
              </a:rPr>
              <a:t>年</a:t>
            </a:r>
          </a:p>
        </p:txBody>
      </p:sp>
      <p:sp>
        <p:nvSpPr>
          <p:cNvPr id="21" name="テキスト ボックス 20"/>
          <p:cNvSpPr txBox="1"/>
          <p:nvPr/>
        </p:nvSpPr>
        <p:spPr bwMode="auto">
          <a:xfrm>
            <a:off x="182103" y="3407747"/>
            <a:ext cx="3916080" cy="400110"/>
          </a:xfrm>
          <a:prstGeom prst="rect">
            <a:avLst/>
          </a:prstGeom>
          <a:noFill/>
          <a:ln w="9525">
            <a:solidFill>
              <a:sysClr val="windowText" lastClr="000000"/>
            </a:solidFill>
            <a:miter lim="800000"/>
            <a:headEnd/>
            <a:tailEnd/>
          </a:ln>
        </p:spPr>
        <p:txBody>
          <a:bodyPr wrap="square" rtlCol="0">
            <a:spAutoFit/>
          </a:bodyPr>
          <a:lstStyle/>
          <a:p>
            <a:pPr defTabSz="914400">
              <a:defRPr/>
            </a:pPr>
            <a:r>
              <a:rPr kumimoji="0" lang="ja-JP" altLang="en-US" sz="2000" kern="0">
                <a:solidFill>
                  <a:prstClr val="black"/>
                </a:solidFill>
                <a:cs typeface="Meiryo UI" panose="020B0604030504040204" pitchFamily="50" charset="-128"/>
              </a:rPr>
              <a:t>（参考）</a:t>
            </a:r>
            <a:r>
              <a:rPr kumimoji="0" lang="en-US" altLang="ja-JP" sz="2000" kern="0">
                <a:solidFill>
                  <a:prstClr val="black"/>
                </a:solidFill>
                <a:cs typeface="Meiryo UI" panose="020B0604030504040204" pitchFamily="50" charset="-128"/>
              </a:rPr>
              <a:t>SBT</a:t>
            </a:r>
            <a:r>
              <a:rPr kumimoji="0" lang="ja-JP" altLang="en-US" sz="2000" kern="0">
                <a:solidFill>
                  <a:prstClr val="black"/>
                </a:solidFill>
                <a:cs typeface="Meiryo UI" panose="020B0604030504040204" pitchFamily="50" charset="-128"/>
              </a:rPr>
              <a:t>の基本的な削減経路</a:t>
            </a:r>
          </a:p>
        </p:txBody>
      </p:sp>
      <p:sp>
        <p:nvSpPr>
          <p:cNvPr id="22" name="楕円 62"/>
          <p:cNvSpPr/>
          <p:nvPr/>
        </p:nvSpPr>
        <p:spPr bwMode="auto">
          <a:xfrm>
            <a:off x="2605640" y="4879050"/>
            <a:ext cx="212400" cy="212400"/>
          </a:xfrm>
          <a:prstGeom prst="ellipse">
            <a:avLst/>
          </a:prstGeom>
          <a:solidFill>
            <a:sysClr val="window" lastClr="FFFFFF"/>
          </a:solidFill>
          <a:ln w="28575" cap="flat" cmpd="sng" algn="ctr">
            <a:solidFill>
              <a:srgbClr val="FF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3200" kern="0">
              <a:solidFill>
                <a:prstClr val="black"/>
              </a:solidFill>
              <a:cs typeface="Meiryo UI" panose="020B0604030504040204" pitchFamily="50" charset="-128"/>
            </a:endParaRPr>
          </a:p>
        </p:txBody>
      </p:sp>
      <p:sp>
        <p:nvSpPr>
          <p:cNvPr id="23" name="楕円 64"/>
          <p:cNvSpPr/>
          <p:nvPr/>
        </p:nvSpPr>
        <p:spPr bwMode="auto">
          <a:xfrm>
            <a:off x="4287455" y="5380826"/>
            <a:ext cx="212400" cy="212400"/>
          </a:xfrm>
          <a:prstGeom prst="ellipse">
            <a:avLst/>
          </a:prstGeom>
          <a:solidFill>
            <a:schemeClr val="bg1"/>
          </a:solidFill>
          <a:ln w="28575" cap="flat" cmpd="sng" algn="ctr">
            <a:solidFill>
              <a:schemeClr val="tx1"/>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fontAlgn="base">
              <a:spcBef>
                <a:spcPct val="0"/>
              </a:spcBef>
              <a:spcAft>
                <a:spcPct val="0"/>
              </a:spcAft>
            </a:pPr>
            <a:endParaRPr lang="ja-JP" altLang="en-US" sz="3200">
              <a:solidFill>
                <a:prstClr val="black"/>
              </a:solidFill>
              <a:cs typeface="Meiryo UI" panose="020B0604030504040204" pitchFamily="50" charset="-128"/>
            </a:endParaRPr>
          </a:p>
        </p:txBody>
      </p:sp>
      <p:sp>
        <p:nvSpPr>
          <p:cNvPr id="24" name="楕円 64"/>
          <p:cNvSpPr/>
          <p:nvPr/>
        </p:nvSpPr>
        <p:spPr bwMode="auto">
          <a:xfrm>
            <a:off x="4287455" y="5694159"/>
            <a:ext cx="212400" cy="212400"/>
          </a:xfrm>
          <a:prstGeom prst="ellipse">
            <a:avLst/>
          </a:prstGeom>
          <a:solidFill>
            <a:sysClr val="window" lastClr="FFFFFF"/>
          </a:solidFill>
          <a:ln w="28575"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3200" kern="0">
              <a:solidFill>
                <a:prstClr val="black"/>
              </a:solidFill>
              <a:cs typeface="Meiryo UI" panose="020B0604030504040204" pitchFamily="50" charset="-128"/>
            </a:endParaRPr>
          </a:p>
        </p:txBody>
      </p:sp>
      <p:cxnSp>
        <p:nvCxnSpPr>
          <p:cNvPr id="25" name="直線コネクタ 24"/>
          <p:cNvCxnSpPr>
            <a:stCxn id="22" idx="4"/>
            <a:endCxn id="11" idx="0"/>
          </p:cNvCxnSpPr>
          <p:nvPr/>
        </p:nvCxnSpPr>
        <p:spPr>
          <a:xfrm>
            <a:off x="2711840" y="5091450"/>
            <a:ext cx="0" cy="1892994"/>
          </a:xfrm>
          <a:prstGeom prst="line">
            <a:avLst/>
          </a:prstGeom>
          <a:noFill/>
          <a:ln w="19050" cap="flat" cmpd="sng" algn="ctr">
            <a:solidFill>
              <a:sysClr val="windowText" lastClr="000000"/>
            </a:solidFill>
            <a:prstDash val="sysDot"/>
          </a:ln>
          <a:effectLst/>
        </p:spPr>
      </p:cxnSp>
      <p:sp>
        <p:nvSpPr>
          <p:cNvPr id="26" name="テキスト ボックス 25"/>
          <p:cNvSpPr txBox="1"/>
          <p:nvPr/>
        </p:nvSpPr>
        <p:spPr bwMode="auto">
          <a:xfrm>
            <a:off x="6089564" y="5432887"/>
            <a:ext cx="3520516" cy="415498"/>
          </a:xfrm>
          <a:prstGeom prst="rect">
            <a:avLst/>
          </a:prstGeom>
          <a:noFill/>
          <a:ln w="9525">
            <a:noFill/>
            <a:miter lim="800000"/>
            <a:headEnd/>
            <a:tailEnd/>
          </a:ln>
        </p:spPr>
        <p:txBody>
          <a:bodyPr wrap="none" rtlCol="0">
            <a:spAutoFit/>
          </a:bodyPr>
          <a:lstStyle/>
          <a:p>
            <a:pPr defTabSz="914400"/>
            <a:r>
              <a:rPr lang="ja-JP" altLang="en-US" sz="2100" u="sng">
                <a:solidFill>
                  <a:prstClr val="black"/>
                </a:solidFill>
                <a:cs typeface="Meiryo UI" panose="020B0604030504040204" pitchFamily="50" charset="-128"/>
              </a:rPr>
              <a:t>①目標水準と設定手法を選択</a:t>
            </a:r>
          </a:p>
        </p:txBody>
      </p:sp>
      <p:sp>
        <p:nvSpPr>
          <p:cNvPr id="27" name="左矢印 26"/>
          <p:cNvSpPr/>
          <p:nvPr/>
        </p:nvSpPr>
        <p:spPr>
          <a:xfrm rot="19129481">
            <a:off x="5074121" y="5132884"/>
            <a:ext cx="1048295" cy="212400"/>
          </a:xfrm>
          <a:prstGeom prst="leftArrow">
            <a:avLst/>
          </a:prstGeom>
          <a:solidFill>
            <a:sysClr val="window" lastClr="FFFFFF"/>
          </a:solidFill>
          <a:ln w="25400" cap="flat" cmpd="sng" algn="ctr">
            <a:solidFill>
              <a:sysClr val="windowText" lastClr="000000"/>
            </a:solidFill>
            <a:prstDash val="solid"/>
          </a:ln>
          <a:effectLst/>
        </p:spPr>
        <p:txBody>
          <a:bodyPr rtlCol="0" anchor="ctr"/>
          <a:lstStyle/>
          <a:p>
            <a:pPr algn="ctr" defTabSz="914400">
              <a:lnSpc>
                <a:spcPct val="120000"/>
              </a:lnSpc>
              <a:spcAft>
                <a:spcPct val="70000"/>
              </a:spcAft>
              <a:defRPr/>
            </a:pPr>
            <a:endParaRPr kumimoji="0" lang="ja-JP" altLang="en-US" sz="1400" b="1" kern="0">
              <a:solidFill>
                <a:prstClr val="black"/>
              </a:solidFill>
              <a:ea typeface="ＭＳ Ｐゴシック" panose="020B0600070205080204" pitchFamily="50" charset="-128"/>
            </a:endParaRPr>
          </a:p>
        </p:txBody>
      </p:sp>
      <p:sp>
        <p:nvSpPr>
          <p:cNvPr id="28" name="テキスト ボックス 27"/>
          <p:cNvSpPr txBox="1"/>
          <p:nvPr/>
        </p:nvSpPr>
        <p:spPr bwMode="auto">
          <a:xfrm>
            <a:off x="6009066" y="4452356"/>
            <a:ext cx="2273379" cy="415498"/>
          </a:xfrm>
          <a:prstGeom prst="rect">
            <a:avLst/>
          </a:prstGeom>
          <a:noFill/>
          <a:ln w="9525">
            <a:noFill/>
            <a:miter lim="800000"/>
            <a:headEnd/>
            <a:tailEnd/>
          </a:ln>
        </p:spPr>
        <p:txBody>
          <a:bodyPr wrap="none" rtlCol="0">
            <a:spAutoFit/>
          </a:bodyPr>
          <a:lstStyle/>
          <a:p>
            <a:pPr defTabSz="914400"/>
            <a:r>
              <a:rPr lang="ja-JP" altLang="en-US" sz="2100" u="sng">
                <a:solidFill>
                  <a:prstClr val="black"/>
                </a:solidFill>
                <a:cs typeface="Meiryo UI" panose="020B0604030504040204" pitchFamily="50" charset="-128"/>
              </a:rPr>
              <a:t>②削減経路を算出</a:t>
            </a:r>
          </a:p>
        </p:txBody>
      </p:sp>
      <p:sp>
        <p:nvSpPr>
          <p:cNvPr id="4" name="テキスト ボックス 3">
            <a:extLst>
              <a:ext uri="{FF2B5EF4-FFF2-40B4-BE49-F238E27FC236}">
                <a16:creationId xmlns:a16="http://schemas.microsoft.com/office/drawing/2014/main" id="{6401FB24-C837-E3B7-4958-C3217B4E1CB9}"/>
              </a:ext>
            </a:extLst>
          </p:cNvPr>
          <p:cNvSpPr txBox="1">
            <a:spLocks noChangeArrowheads="1"/>
          </p:cNvSpPr>
          <p:nvPr/>
        </p:nvSpPr>
        <p:spPr bwMode="auto">
          <a:xfrm>
            <a:off x="161925" y="7328843"/>
            <a:ext cx="95367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1000" dirty="0">
                <a:solidFill>
                  <a:srgbClr val="000000"/>
                </a:solidFill>
                <a:latin typeface="+mn-ea"/>
                <a:ea typeface="+mn-ea"/>
                <a:cs typeface="Meiryo UI" pitchFamily="50" charset="-128"/>
              </a:rPr>
              <a:t>[</a:t>
            </a:r>
            <a:r>
              <a:rPr lang="ja-JP" altLang="en-US" sz="1000" dirty="0">
                <a:solidFill>
                  <a:srgbClr val="000000"/>
                </a:solidFill>
                <a:latin typeface="+mn-ea"/>
                <a:ea typeface="+mn-ea"/>
                <a:cs typeface="Meiryo UI" pitchFamily="50" charset="-128"/>
              </a:rPr>
              <a:t>出所</a:t>
            </a:r>
            <a:r>
              <a:rPr lang="en-US" altLang="ja-JP" sz="1000" dirty="0">
                <a:solidFill>
                  <a:srgbClr val="000000"/>
                </a:solidFill>
                <a:latin typeface="+mn-ea"/>
                <a:ea typeface="+mn-ea"/>
                <a:cs typeface="Meiryo UI" pitchFamily="50" charset="-128"/>
              </a:rPr>
              <a:t>]</a:t>
            </a:r>
            <a:r>
              <a:rPr lang="en-US" altLang="ja-JP" sz="1000" dirty="0">
                <a:latin typeface="+mn-ea"/>
                <a:ea typeface="+mn-ea"/>
              </a:rPr>
              <a:t> </a:t>
            </a:r>
            <a:r>
              <a:rPr lang="it-IT" altLang="ja-JP" sz="1000" dirty="0">
                <a:latin typeface="+mn-ea"/>
                <a:ea typeface="+mn-ea"/>
              </a:rPr>
              <a:t>SBTi Corporate Net-Zero Standard</a:t>
            </a:r>
            <a:r>
              <a:rPr lang="ja-JP" altLang="en-US" sz="1000" dirty="0">
                <a:latin typeface="+mn-ea"/>
                <a:ea typeface="+mn-ea"/>
              </a:rPr>
              <a:t> </a:t>
            </a:r>
            <a:r>
              <a:rPr lang="it-IT" altLang="ja-JP" sz="1000" dirty="0">
                <a:latin typeface="+mn-ea"/>
                <a:ea typeface="+mn-ea"/>
              </a:rPr>
              <a:t>Version 1.3.1</a:t>
            </a:r>
            <a:r>
              <a:rPr lang="ja-JP" altLang="en-US" sz="1000" dirty="0">
                <a:solidFill>
                  <a:srgbClr val="000000"/>
                </a:solidFill>
                <a:latin typeface="+mn-ea"/>
                <a:ea typeface="+mn-ea"/>
                <a:cs typeface="Meiryo UI" pitchFamily="50" charset="-128"/>
              </a:rPr>
              <a:t>（</a:t>
            </a:r>
            <a:r>
              <a:rPr lang="it-IT" altLang="ja-JP" sz="1000" dirty="0">
                <a:latin typeface="+mn-ea"/>
                <a:ea typeface="+mn-ea"/>
              </a:rPr>
              <a:t>https://files.sciencebasedtargets.org/production/files/Net-Zero-Standard.pdf</a:t>
            </a:r>
            <a:r>
              <a:rPr lang="ja-JP" altLang="en-US" sz="1000" dirty="0">
                <a:solidFill>
                  <a:srgbClr val="000000"/>
                </a:solidFill>
                <a:latin typeface="+mn-ea"/>
                <a:ea typeface="+mn-ea"/>
                <a:cs typeface="Meiryo UI" pitchFamily="50" charset="-128"/>
              </a:rPr>
              <a:t>）より作成</a:t>
            </a:r>
          </a:p>
        </p:txBody>
      </p:sp>
    </p:spTree>
    <p:extLst>
      <p:ext uri="{BB962C8B-B14F-4D97-AF65-F5344CB8AC3E}">
        <p14:creationId xmlns:p14="http://schemas.microsoft.com/office/powerpoint/2010/main" val="38721119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短期</a:t>
            </a:r>
            <a:r>
              <a:rPr kumimoji="1" lang="en-US" altLang="ja-JP"/>
              <a:t>SBT</a:t>
            </a:r>
            <a:r>
              <a:rPr kumimoji="1" lang="ja-JP" altLang="en-US"/>
              <a:t>設定の基準概要 </a:t>
            </a:r>
            <a:r>
              <a:rPr kumimoji="1" lang="en-US" altLang="ja-JP"/>
              <a:t>1/2</a:t>
            </a:r>
            <a:endParaRPr kumimoji="1" lang="ja-JP" altLang="en-US"/>
          </a:p>
        </p:txBody>
      </p:sp>
      <p:graphicFrame>
        <p:nvGraphicFramePr>
          <p:cNvPr id="30" name="表 29"/>
          <p:cNvGraphicFramePr>
            <a:graphicFrameLocks noGrp="1"/>
          </p:cNvGraphicFramePr>
          <p:nvPr>
            <p:extLst>
              <p:ext uri="{D42A27DB-BD31-4B8C-83A1-F6EECF244321}">
                <p14:modId xmlns:p14="http://schemas.microsoft.com/office/powerpoint/2010/main" val="3794203339"/>
              </p:ext>
            </p:extLst>
          </p:nvPr>
        </p:nvGraphicFramePr>
        <p:xfrm>
          <a:off x="493521" y="1561051"/>
          <a:ext cx="9653666" cy="4815840"/>
        </p:xfrm>
        <a:graphic>
          <a:graphicData uri="http://schemas.openxmlformats.org/drawingml/2006/table">
            <a:tbl>
              <a:tblPr firstRow="1" bandRow="1"/>
              <a:tblGrid>
                <a:gridCol w="2452866">
                  <a:extLst>
                    <a:ext uri="{9D8B030D-6E8A-4147-A177-3AD203B41FA5}">
                      <a16:colId xmlns:a16="http://schemas.microsoft.com/office/drawing/2014/main" val="20000"/>
                    </a:ext>
                  </a:extLst>
                </a:gridCol>
                <a:gridCol w="7200800">
                  <a:extLst>
                    <a:ext uri="{9D8B030D-6E8A-4147-A177-3AD203B41FA5}">
                      <a16:colId xmlns:a16="http://schemas.microsoft.com/office/drawing/2014/main" val="20001"/>
                    </a:ext>
                  </a:extLst>
                </a:gridCol>
              </a:tblGrid>
              <a:tr h="0">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2200" b="1">
                          <a:solidFill>
                            <a:sysClr val="windowText" lastClr="000000"/>
                          </a:solidFill>
                        </a:rPr>
                        <a:t>項目</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2400">
                          <a:solidFill>
                            <a:sysClr val="windowText" lastClr="000000"/>
                          </a:solidFill>
                          <a:latin typeface="+mn-ea"/>
                          <a:ea typeface="+mn-ea"/>
                        </a:rPr>
                        <a:t>内容</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lgn="ctr">
                        <a:buFont typeface="+mj-lt"/>
                        <a:buNone/>
                      </a:pPr>
                      <a:r>
                        <a:rPr kumimoji="1" lang="ja-JP" altLang="en-US" sz="2200" b="1">
                          <a:solidFill>
                            <a:sysClr val="windowText" lastClr="000000"/>
                          </a:solidFill>
                        </a:rPr>
                        <a:t>バウンダリ</a:t>
                      </a:r>
                      <a:r>
                        <a:rPr kumimoji="1" lang="en-US" altLang="ja-JP" sz="2200" b="1">
                          <a:solidFill>
                            <a:sysClr val="windowText" lastClr="000000"/>
                          </a:solidFill>
                        </a:rPr>
                        <a:t>(</a:t>
                      </a:r>
                      <a:r>
                        <a:rPr kumimoji="1" lang="ja-JP" altLang="en-US" sz="2200" b="1">
                          <a:solidFill>
                            <a:sysClr val="windowText" lastClr="000000"/>
                          </a:solidFill>
                        </a:rPr>
                        <a:t>範囲</a:t>
                      </a:r>
                      <a:r>
                        <a:rPr kumimoji="1" lang="en-US" altLang="ja-JP" sz="2200" b="1">
                          <a:solidFill>
                            <a:sysClr val="windowText" lastClr="000000"/>
                          </a:solidFill>
                        </a:rPr>
                        <a:t>)</a:t>
                      </a:r>
                      <a:endParaRPr kumimoji="1" lang="ja-JP" altLang="en-US" sz="2200" b="1">
                        <a:solidFill>
                          <a:sysClr val="windowText" lastClr="000000"/>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2000" b="1">
                          <a:solidFill>
                            <a:srgbClr val="FF0000"/>
                          </a:solidFill>
                          <a:latin typeface="+mn-ea"/>
                          <a:ea typeface="+mn-ea"/>
                        </a:rPr>
                        <a:t>企業全体（子会社含む）</a:t>
                      </a:r>
                      <a:r>
                        <a:rPr kumimoji="1" lang="en-US" altLang="ja-JP" sz="2000" baseline="30000">
                          <a:solidFill>
                            <a:schemeClr val="tx1"/>
                          </a:solidFill>
                          <a:latin typeface="+mn-ea"/>
                          <a:ea typeface="+mn-ea"/>
                        </a:rPr>
                        <a:t>※</a:t>
                      </a:r>
                      <a:r>
                        <a:rPr kumimoji="1" lang="ja-JP" altLang="en-US" sz="2000" baseline="0">
                          <a:solidFill>
                            <a:schemeClr val="tx1"/>
                          </a:solidFill>
                          <a:latin typeface="+mn-ea"/>
                          <a:ea typeface="+mn-ea"/>
                        </a:rPr>
                        <a:t>の</a:t>
                      </a:r>
                      <a:r>
                        <a:rPr kumimoji="1" lang="en-US" altLang="ja-JP" sz="2000" baseline="0">
                          <a:solidFill>
                            <a:schemeClr val="tx1"/>
                          </a:solidFill>
                          <a:latin typeface="+mn-ea"/>
                          <a:ea typeface="+mn-ea"/>
                        </a:rPr>
                        <a:t>Scope1</a:t>
                      </a:r>
                      <a:r>
                        <a:rPr kumimoji="1" lang="ja-JP" altLang="en-US" sz="2000" baseline="0">
                          <a:solidFill>
                            <a:schemeClr val="tx1"/>
                          </a:solidFill>
                          <a:latin typeface="+mn-ea"/>
                          <a:ea typeface="+mn-ea"/>
                        </a:rPr>
                        <a:t>及び</a:t>
                      </a:r>
                      <a:r>
                        <a:rPr kumimoji="1" lang="en-US" altLang="ja-JP" sz="2000" baseline="0">
                          <a:solidFill>
                            <a:schemeClr val="tx1"/>
                          </a:solidFill>
                          <a:latin typeface="+mn-ea"/>
                          <a:ea typeface="+mn-ea"/>
                        </a:rPr>
                        <a:t>2</a:t>
                      </a:r>
                      <a:r>
                        <a:rPr kumimoji="1" lang="ja-JP" altLang="en-US" sz="2000" baseline="0">
                          <a:solidFill>
                            <a:schemeClr val="tx1"/>
                          </a:solidFill>
                          <a:latin typeface="+mn-ea"/>
                          <a:ea typeface="+mn-ea"/>
                        </a:rPr>
                        <a:t>をカバーする、すべての関連する</a:t>
                      </a:r>
                      <a:r>
                        <a:rPr kumimoji="1" lang="en-US" altLang="ja-JP" sz="2000" baseline="0">
                          <a:solidFill>
                            <a:schemeClr val="tx1"/>
                          </a:solidFill>
                          <a:latin typeface="+mn-ea"/>
                          <a:ea typeface="+mn-ea"/>
                        </a:rPr>
                        <a:t>GHG</a:t>
                      </a:r>
                      <a:r>
                        <a:rPr kumimoji="1" lang="ja-JP" altLang="en-US" sz="2000" baseline="0">
                          <a:solidFill>
                            <a:schemeClr val="tx1"/>
                          </a:solidFill>
                          <a:latin typeface="+mn-ea"/>
                          <a:ea typeface="+mn-ea"/>
                        </a:rPr>
                        <a:t>が対象となる</a:t>
                      </a:r>
                      <a:endParaRPr kumimoji="1" lang="ja-JP" altLang="en-US" sz="2000" baseline="3000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2200" b="1">
                          <a:solidFill>
                            <a:sysClr val="windowText" lastClr="000000"/>
                          </a:solidFill>
                          <a:latin typeface="+mn-ea"/>
                          <a:ea typeface="+mn-ea"/>
                        </a:rPr>
                        <a:t>基準年・目標年</a:t>
                      </a:r>
                      <a:endParaRPr kumimoji="1" lang="en-US" altLang="ja-JP" sz="2200" b="1">
                        <a:solidFill>
                          <a:sysClr val="windowText" lastClr="000000"/>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342900" indent="-342900">
                        <a:buFont typeface="Wingdings" panose="05000000000000000000" pitchFamily="2" charset="2"/>
                        <a:buChar char="ü"/>
                      </a:pPr>
                      <a:r>
                        <a:rPr kumimoji="1" lang="ja-JP" altLang="en-US" sz="2000" kern="1200">
                          <a:solidFill>
                            <a:schemeClr val="dk1"/>
                          </a:solidFill>
                          <a:latin typeface="+mn-ea"/>
                          <a:ea typeface="Meiryo UI"/>
                          <a:cs typeface="+mn-cs"/>
                        </a:rPr>
                        <a:t>基準年はデータが存在する最新年とすることが推奨される</a:t>
                      </a:r>
                      <a:br>
                        <a:rPr kumimoji="1" lang="en-US" altLang="ja-JP" sz="2000" kern="1200">
                          <a:solidFill>
                            <a:schemeClr val="dk1"/>
                          </a:solidFill>
                          <a:latin typeface="+mn-ea"/>
                          <a:ea typeface="Meiryo UI"/>
                          <a:cs typeface="+mn-cs"/>
                        </a:rPr>
                      </a:br>
                      <a:r>
                        <a:rPr kumimoji="1" lang="ja-JP" altLang="en-US" sz="1600" kern="1200">
                          <a:solidFill>
                            <a:schemeClr val="dk1"/>
                          </a:solidFill>
                          <a:latin typeface="+mn-ea"/>
                          <a:ea typeface="Meiryo UI"/>
                          <a:cs typeface="+mn-cs"/>
                        </a:rPr>
                        <a:t>（未来の年を設定することは認められていない）</a:t>
                      </a:r>
                      <a:endParaRPr kumimoji="1" lang="en-US" altLang="ja-JP" sz="1600" kern="1200">
                        <a:solidFill>
                          <a:schemeClr val="dk1"/>
                        </a:solidFill>
                        <a:latin typeface="+mn-ea"/>
                        <a:ea typeface="Meiryo UI"/>
                        <a:cs typeface="+mn-cs"/>
                      </a:endParaRPr>
                    </a:p>
                    <a:p>
                      <a:pPr marL="342900" indent="-342900">
                        <a:buFont typeface="Wingdings" panose="05000000000000000000" pitchFamily="2" charset="2"/>
                        <a:buChar char="ü"/>
                      </a:pPr>
                      <a:r>
                        <a:rPr kumimoji="1" lang="ja-JP" altLang="en-US" sz="2000">
                          <a:solidFill>
                            <a:schemeClr val="tx1"/>
                          </a:solidFill>
                          <a:latin typeface="+mn-ea"/>
                          <a:ea typeface="+mn-ea"/>
                        </a:rPr>
                        <a:t>目標年は申請時から</a:t>
                      </a:r>
                      <a:r>
                        <a:rPr kumimoji="1" lang="ja-JP" altLang="en-US" sz="2000" b="1">
                          <a:solidFill>
                            <a:srgbClr val="FF0000"/>
                          </a:solidFill>
                          <a:latin typeface="+mn-ea"/>
                          <a:ea typeface="+mn-ea"/>
                        </a:rPr>
                        <a:t>最短</a:t>
                      </a:r>
                      <a:r>
                        <a:rPr kumimoji="1" lang="en-US" altLang="ja-JP" sz="2000" b="1">
                          <a:solidFill>
                            <a:srgbClr val="FF0000"/>
                          </a:solidFill>
                          <a:latin typeface="+mn-ea"/>
                          <a:ea typeface="+mn-ea"/>
                        </a:rPr>
                        <a:t>5</a:t>
                      </a:r>
                      <a:r>
                        <a:rPr kumimoji="1" lang="ja-JP" altLang="en-US" sz="2000" b="1">
                          <a:solidFill>
                            <a:srgbClr val="FF0000"/>
                          </a:solidFill>
                          <a:latin typeface="+mn-ea"/>
                          <a:ea typeface="+mn-ea"/>
                        </a:rPr>
                        <a:t>年、最長</a:t>
                      </a:r>
                      <a:r>
                        <a:rPr kumimoji="1" lang="en-US" altLang="ja-JP" sz="2000" b="1">
                          <a:solidFill>
                            <a:srgbClr val="FF0000"/>
                          </a:solidFill>
                          <a:latin typeface="+mn-ea"/>
                          <a:ea typeface="+mn-ea"/>
                        </a:rPr>
                        <a:t>10</a:t>
                      </a:r>
                      <a:r>
                        <a:rPr kumimoji="1" lang="ja-JP" altLang="en-US" sz="2000" b="1">
                          <a:solidFill>
                            <a:srgbClr val="FF0000"/>
                          </a:solidFill>
                          <a:latin typeface="+mn-ea"/>
                          <a:ea typeface="+mn-ea"/>
                        </a:rPr>
                        <a:t>年以内</a:t>
                      </a:r>
                      <a:endParaRPr kumimoji="1" lang="en-US" altLang="ja-JP" sz="2000" b="1" baseline="3000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rowSpan="3">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2200" b="1">
                          <a:solidFill>
                            <a:sysClr val="windowText" lastClr="000000"/>
                          </a:solidFill>
                        </a:rPr>
                        <a:t>目標水準</a:t>
                      </a:r>
                      <a:endParaRPr kumimoji="1" lang="en-US" altLang="ja-JP" sz="2200" b="1">
                        <a:solidFill>
                          <a:sysClr val="windowText" lastClr="000000"/>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schemeClr val="tx1"/>
                          </a:solidFill>
                          <a:effectLst/>
                          <a:uLnTx/>
                          <a:uFillTx/>
                          <a:latin typeface="Meiryo UI"/>
                          <a:ea typeface="+mn-ea"/>
                          <a:cs typeface="+mn-cs"/>
                        </a:rPr>
                        <a:t>最低でも、世界の気温上昇を産業革命前と比べて</a:t>
                      </a:r>
                      <a:r>
                        <a:rPr kumimoji="1" lang="en-US" altLang="ja-JP" sz="2000" b="1" i="0" u="none" strike="noStrike" kern="1200" cap="none" spc="0" normalizeH="0" baseline="0" noProof="0">
                          <a:ln>
                            <a:noFill/>
                          </a:ln>
                          <a:solidFill>
                            <a:srgbClr val="FF0000"/>
                          </a:solidFill>
                          <a:effectLst/>
                          <a:uLnTx/>
                          <a:uFillTx/>
                          <a:latin typeface="Meiryo UI"/>
                          <a:ea typeface="+mn-ea"/>
                          <a:cs typeface="+mn-cs"/>
                        </a:rPr>
                        <a:t>1.5</a:t>
                      </a:r>
                      <a:r>
                        <a:rPr kumimoji="1" lang="ja-JP" altLang="en-US" sz="2000" b="1" i="0" u="none" strike="noStrike" kern="1200" cap="none" spc="0" normalizeH="0" baseline="0" noProof="0">
                          <a:ln>
                            <a:noFill/>
                          </a:ln>
                          <a:solidFill>
                            <a:srgbClr val="FF0000"/>
                          </a:solidFill>
                          <a:effectLst/>
                          <a:uLnTx/>
                          <a:uFillTx/>
                          <a:latin typeface="Meiryo UI"/>
                          <a:ea typeface="+mn-ea"/>
                          <a:cs typeface="+mn-cs"/>
                        </a:rPr>
                        <a:t>℃</a:t>
                      </a:r>
                      <a:r>
                        <a:rPr kumimoji="1" lang="ja-JP" altLang="en-US" sz="2000" b="0" i="0" u="none" strike="noStrike" kern="1200" cap="none" spc="0" normalizeH="0" baseline="0" noProof="0">
                          <a:ln>
                            <a:noFill/>
                          </a:ln>
                          <a:solidFill>
                            <a:schemeClr val="tx1"/>
                          </a:solidFill>
                          <a:effectLst/>
                          <a:uLnTx/>
                          <a:uFillTx/>
                          <a:latin typeface="Meiryo UI"/>
                          <a:ea typeface="+mn-ea"/>
                          <a:cs typeface="+mn-cs"/>
                        </a:rPr>
                        <a:t>以内に抑える削減目標を設定しなければならない</a:t>
                      </a:r>
                      <a:endParaRPr kumimoji="1" lang="en-US" altLang="ja-JP" sz="2000" b="0" i="0" u="none" strike="noStrike" kern="1200" cap="none" spc="0" normalizeH="0" baseline="0" noProof="0">
                        <a:ln>
                          <a:noFill/>
                        </a:ln>
                        <a:solidFill>
                          <a:schemeClr val="tx1"/>
                        </a:solidFill>
                        <a:effectLst/>
                        <a:uLnTx/>
                        <a:uFillTx/>
                        <a:latin typeface="Meiryo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schemeClr val="tx1"/>
                          </a:solidFill>
                          <a:effectLst/>
                          <a:uLnTx/>
                          <a:uFillTx/>
                          <a:latin typeface="Meiryo UI"/>
                          <a:ea typeface="+mn-ea"/>
                          <a:cs typeface="+mn-cs"/>
                        </a:rPr>
                        <a:t>→</a:t>
                      </a:r>
                      <a:r>
                        <a:rPr kumimoji="1" lang="en-US" altLang="ja-JP" sz="2000" b="0" i="0" u="none" strike="noStrike" kern="1200" cap="none" spc="0" normalizeH="0" baseline="0" noProof="0">
                          <a:ln>
                            <a:noFill/>
                          </a:ln>
                          <a:solidFill>
                            <a:schemeClr val="tx1"/>
                          </a:solidFill>
                          <a:effectLst/>
                          <a:uLnTx/>
                          <a:uFillTx/>
                          <a:latin typeface="Meiryo UI"/>
                          <a:ea typeface="+mn-ea"/>
                          <a:cs typeface="+mn-cs"/>
                        </a:rPr>
                        <a:t>SBTi</a:t>
                      </a:r>
                      <a:r>
                        <a:rPr kumimoji="1" lang="ja-JP" altLang="en-US" sz="2000" b="0" i="0" u="none" strike="noStrike" kern="1200" cap="none" spc="0" normalizeH="0" baseline="0" noProof="0">
                          <a:ln>
                            <a:noFill/>
                          </a:ln>
                          <a:solidFill>
                            <a:schemeClr val="tx1"/>
                          </a:solidFill>
                          <a:effectLst/>
                          <a:uLnTx/>
                          <a:uFillTx/>
                          <a:latin typeface="Meiryo UI"/>
                          <a:ea typeface="+mn-ea"/>
                          <a:cs typeface="+mn-cs"/>
                        </a:rPr>
                        <a:t>が認定する</a:t>
                      </a:r>
                      <a:r>
                        <a:rPr kumimoji="1" lang="en-US" altLang="ja-JP" sz="2000" b="0" i="0" u="none" strike="noStrike" kern="1200" cap="none" spc="0" normalizeH="0" baseline="0" noProof="0">
                          <a:ln>
                            <a:noFill/>
                          </a:ln>
                          <a:solidFill>
                            <a:schemeClr val="tx1"/>
                          </a:solidFill>
                          <a:effectLst/>
                          <a:uLnTx/>
                          <a:uFillTx/>
                          <a:latin typeface="Meiryo UI"/>
                          <a:ea typeface="+mn-ea"/>
                          <a:cs typeface="+mn-cs"/>
                        </a:rPr>
                        <a:t>SBT</a:t>
                      </a:r>
                      <a:r>
                        <a:rPr kumimoji="1" lang="ja-JP" altLang="en-US" sz="2000" b="0" i="0" u="none" strike="noStrike" kern="1200" cap="none" spc="0" normalizeH="0" baseline="0" noProof="0">
                          <a:ln>
                            <a:noFill/>
                          </a:ln>
                          <a:solidFill>
                            <a:schemeClr val="tx1"/>
                          </a:solidFill>
                          <a:effectLst/>
                          <a:uLnTx/>
                          <a:uFillTx/>
                          <a:latin typeface="Meiryo UI"/>
                          <a:ea typeface="+mn-ea"/>
                          <a:cs typeface="+mn-cs"/>
                        </a:rPr>
                        <a:t>手法（</a:t>
                      </a:r>
                      <a:r>
                        <a:rPr kumimoji="1" lang="en-US" altLang="ja-JP" sz="2000" b="0" i="0" u="none" strike="noStrike" kern="1200" cap="none" spc="0" normalizeH="0" baseline="0" noProof="0">
                          <a:ln>
                            <a:noFill/>
                          </a:ln>
                          <a:solidFill>
                            <a:schemeClr val="tx1"/>
                          </a:solidFill>
                          <a:effectLst/>
                          <a:uLnTx/>
                          <a:uFillTx/>
                          <a:latin typeface="Meiryo UI"/>
                          <a:ea typeface="+mn-ea"/>
                          <a:cs typeface="+mn-cs"/>
                        </a:rPr>
                        <a:t>2</a:t>
                      </a:r>
                      <a:r>
                        <a:rPr kumimoji="1" lang="ja-JP" altLang="en-US" sz="2000" b="0" i="0" u="none" strike="noStrike" kern="1200" cap="none" spc="0" normalizeH="0" baseline="0" noProof="0">
                          <a:ln>
                            <a:noFill/>
                          </a:ln>
                          <a:solidFill>
                            <a:schemeClr val="tx1"/>
                          </a:solidFill>
                          <a:effectLst/>
                          <a:uLnTx/>
                          <a:uFillTx/>
                          <a:latin typeface="Meiryo UI"/>
                          <a:ea typeface="+mn-ea"/>
                          <a:cs typeface="+mn-cs"/>
                        </a:rPr>
                        <a:t>手法）に基づき目標設定する</a:t>
                      </a:r>
                      <a:endParaRPr kumimoji="1" lang="en-US" altLang="ja-JP" sz="2000" b="0" i="0" u="none" strike="noStrike" kern="1200" cap="none" spc="0" normalizeH="0" baseline="0" noProof="0">
                        <a:ln>
                          <a:noFill/>
                        </a:ln>
                        <a:solidFill>
                          <a:schemeClr val="tx1"/>
                        </a:solidFill>
                        <a:effectLst/>
                        <a:uLnTx/>
                        <a:uFillTx/>
                        <a:latin typeface="Meiryo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schemeClr val="tx1"/>
                          </a:solidFill>
                          <a:effectLst/>
                          <a:uLnTx/>
                          <a:uFillTx/>
                          <a:latin typeface="Meiryo UI"/>
                          <a:ea typeface="+mn-ea"/>
                          <a:cs typeface="+mn-cs"/>
                        </a:rPr>
                        <a:t>→総量同量削減の場合は</a:t>
                      </a:r>
                      <a:r>
                        <a:rPr kumimoji="1" lang="ja-JP" altLang="en-US" sz="2000" b="1" i="0" u="none" strike="noStrike" kern="1200" cap="none" spc="0" normalizeH="0" baseline="0" noProof="0">
                          <a:ln>
                            <a:noFill/>
                          </a:ln>
                          <a:solidFill>
                            <a:srgbClr val="FF0000"/>
                          </a:solidFill>
                          <a:effectLst/>
                          <a:uLnTx/>
                          <a:uFillTx/>
                          <a:latin typeface="Meiryo UI"/>
                          <a:ea typeface="+mn-ea"/>
                          <a:cs typeface="+mn-cs"/>
                        </a:rPr>
                        <a:t>毎年</a:t>
                      </a:r>
                      <a:r>
                        <a:rPr kumimoji="1" lang="en-US" altLang="ja-JP" sz="2000" b="1" i="0" u="none" strike="noStrike" kern="1200" cap="none" spc="0" normalizeH="0" baseline="0" noProof="0">
                          <a:ln>
                            <a:noFill/>
                          </a:ln>
                          <a:solidFill>
                            <a:srgbClr val="FF0000"/>
                          </a:solidFill>
                          <a:effectLst/>
                          <a:uLnTx/>
                          <a:uFillTx/>
                          <a:latin typeface="Meiryo UI"/>
                          <a:ea typeface="+mn-ea"/>
                          <a:cs typeface="+mn-cs"/>
                        </a:rPr>
                        <a:t>4.2%</a:t>
                      </a:r>
                      <a:r>
                        <a:rPr kumimoji="1" lang="ja-JP" altLang="en-US" sz="2000" b="1" i="0" u="none" strike="noStrike" kern="1200" cap="none" spc="0" normalizeH="0" baseline="0" noProof="0">
                          <a:ln>
                            <a:noFill/>
                          </a:ln>
                          <a:solidFill>
                            <a:srgbClr val="FF0000"/>
                          </a:solidFill>
                          <a:effectLst/>
                          <a:uLnTx/>
                          <a:uFillTx/>
                          <a:latin typeface="Meiryo UI"/>
                          <a:ea typeface="+mn-ea"/>
                          <a:cs typeface="+mn-cs"/>
                        </a:rPr>
                        <a:t>削減</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a:solidFill>
                            <a:schemeClr val="tx1"/>
                          </a:solidFill>
                          <a:latin typeface="+mn-ea"/>
                          <a:ea typeface="+mn-ea"/>
                        </a:rPr>
                        <a:t>Scope</a:t>
                      </a:r>
                      <a:r>
                        <a:rPr kumimoji="1" lang="ja-JP" altLang="en-US" sz="2000">
                          <a:solidFill>
                            <a:schemeClr val="tx1"/>
                          </a:solidFill>
                          <a:latin typeface="+mn-ea"/>
                          <a:ea typeface="+mn-ea"/>
                        </a:rPr>
                        <a:t>を複数合算（例：</a:t>
                      </a:r>
                      <a:r>
                        <a:rPr kumimoji="1" lang="en-US" altLang="ja-JP" sz="2000">
                          <a:solidFill>
                            <a:schemeClr val="tx1"/>
                          </a:solidFill>
                          <a:latin typeface="+mn-ea"/>
                          <a:ea typeface="+mn-ea"/>
                        </a:rPr>
                        <a:t>1+2</a:t>
                      </a:r>
                      <a:r>
                        <a:rPr kumimoji="1" lang="ja-JP" altLang="en-US" sz="2000">
                          <a:solidFill>
                            <a:schemeClr val="tx1"/>
                          </a:solidFill>
                          <a:latin typeface="+mn-ea"/>
                          <a:ea typeface="+mn-ea"/>
                        </a:rPr>
                        <a:t>または</a:t>
                      </a:r>
                      <a:r>
                        <a:rPr kumimoji="1" lang="en-US" altLang="ja-JP" sz="2000">
                          <a:solidFill>
                            <a:schemeClr val="tx1"/>
                          </a:solidFill>
                          <a:latin typeface="+mn-ea"/>
                          <a:ea typeface="+mn-ea"/>
                        </a:rPr>
                        <a:t>1+2+3</a:t>
                      </a:r>
                      <a:r>
                        <a:rPr kumimoji="1" lang="ja-JP" altLang="en-US" sz="2000">
                          <a:solidFill>
                            <a:schemeClr val="tx1"/>
                          </a:solidFill>
                          <a:latin typeface="+mn-ea"/>
                          <a:ea typeface="+mn-ea"/>
                        </a:rPr>
                        <a:t>）した目標設定が可能。ただし、</a:t>
                      </a:r>
                      <a:r>
                        <a:rPr kumimoji="1" lang="en-US" altLang="ja-JP" sz="2000">
                          <a:solidFill>
                            <a:schemeClr val="tx1"/>
                          </a:solidFill>
                          <a:latin typeface="+mn-ea"/>
                          <a:ea typeface="+mn-ea"/>
                        </a:rPr>
                        <a:t>Scope1+2</a:t>
                      </a:r>
                      <a:r>
                        <a:rPr kumimoji="1" lang="ja-JP" altLang="en-US" sz="2000">
                          <a:solidFill>
                            <a:schemeClr val="tx1"/>
                          </a:solidFill>
                          <a:latin typeface="+mn-ea"/>
                          <a:ea typeface="+mn-ea"/>
                        </a:rPr>
                        <a:t>及び</a:t>
                      </a:r>
                      <a:r>
                        <a:rPr kumimoji="1" lang="en-US" altLang="ja-JP" sz="2000">
                          <a:solidFill>
                            <a:schemeClr val="tx1"/>
                          </a:solidFill>
                          <a:latin typeface="+mn-ea"/>
                          <a:ea typeface="+mn-ea"/>
                        </a:rPr>
                        <a:t>Scope3</a:t>
                      </a:r>
                      <a:r>
                        <a:rPr kumimoji="1" lang="ja-JP" altLang="en-US" sz="2000">
                          <a:solidFill>
                            <a:schemeClr val="tx1"/>
                          </a:solidFill>
                          <a:latin typeface="+mn-ea"/>
                          <a:ea typeface="+mn-ea"/>
                        </a:rPr>
                        <a:t>で</a:t>
                      </a:r>
                      <a:r>
                        <a:rPr kumimoji="1" lang="en-US" altLang="ja-JP" sz="2000">
                          <a:solidFill>
                            <a:schemeClr val="tx1"/>
                          </a:solidFill>
                          <a:latin typeface="+mn-ea"/>
                          <a:ea typeface="+mn-ea"/>
                        </a:rPr>
                        <a:t>SBT</a:t>
                      </a:r>
                      <a:r>
                        <a:rPr kumimoji="1" lang="ja-JP" altLang="en-US" sz="2000">
                          <a:solidFill>
                            <a:schemeClr val="tx1"/>
                          </a:solidFill>
                          <a:latin typeface="+mn-ea"/>
                          <a:ea typeface="+mn-ea"/>
                        </a:rPr>
                        <a:t>水準を満たすことが前提</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0">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a:solidFill>
                            <a:srgbClr val="FF0000"/>
                          </a:solidFill>
                          <a:latin typeface="+mn-ea"/>
                          <a:ea typeface="+mn-ea"/>
                        </a:rPr>
                        <a:t>他者のクレジットの取得による削減、もしくは削減貢献量は、</a:t>
                      </a:r>
                      <a:r>
                        <a:rPr kumimoji="1" lang="en-US" altLang="ja-JP" sz="2000" b="1">
                          <a:solidFill>
                            <a:srgbClr val="FF0000"/>
                          </a:solidFill>
                          <a:latin typeface="+mn-ea"/>
                          <a:ea typeface="+mn-ea"/>
                        </a:rPr>
                        <a:t>SBT</a:t>
                      </a:r>
                      <a:r>
                        <a:rPr kumimoji="1" lang="ja-JP" altLang="en-US" sz="2000" b="1">
                          <a:solidFill>
                            <a:srgbClr val="FF0000"/>
                          </a:solidFill>
                          <a:latin typeface="+mn-ea"/>
                          <a:ea typeface="+mn-ea"/>
                        </a:rPr>
                        <a:t>達成のための削減に算入できない</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3" name="テキスト ボックス 2">
            <a:extLst>
              <a:ext uri="{FF2B5EF4-FFF2-40B4-BE49-F238E27FC236}">
                <a16:creationId xmlns:a16="http://schemas.microsoft.com/office/drawing/2014/main" id="{50FE04BA-932A-1ACB-B59D-D6BCC2949DE3}"/>
              </a:ext>
            </a:extLst>
          </p:cNvPr>
          <p:cNvSpPr txBox="1">
            <a:spLocks noChangeArrowheads="1"/>
          </p:cNvSpPr>
          <p:nvPr/>
        </p:nvSpPr>
        <p:spPr bwMode="auto">
          <a:xfrm>
            <a:off x="161925" y="6974900"/>
            <a:ext cx="953675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990570">
              <a:defRPr/>
            </a:pPr>
            <a:r>
              <a:rPr lang="en-US" altLang="ja-JP" sz="1200" dirty="0">
                <a:solidFill>
                  <a:prstClr val="black"/>
                </a:solidFill>
                <a:latin typeface="+mn-ea"/>
                <a:ea typeface="+mn-ea"/>
              </a:rPr>
              <a:t>※ </a:t>
            </a:r>
            <a:r>
              <a:rPr lang="ja-JP" altLang="en-US" sz="1200" dirty="0">
                <a:solidFill>
                  <a:prstClr val="black"/>
                </a:solidFill>
                <a:latin typeface="+mn-ea"/>
                <a:ea typeface="+mn-ea"/>
              </a:rPr>
              <a:t>親会社もしくはグループのみの目標設定を推奨。ただし、子会社が独自に設定することも可能。</a:t>
            </a:r>
            <a:endParaRPr lang="en-US" altLang="ja-JP" sz="1200" dirty="0">
              <a:solidFill>
                <a:srgbClr val="000000"/>
              </a:solidFill>
              <a:latin typeface="+mn-ea"/>
              <a:ea typeface="+mn-ea"/>
              <a:cs typeface="Meiryo UI" pitchFamily="50" charset="-128"/>
            </a:endParaRPr>
          </a:p>
          <a:p>
            <a:pPr marL="358775" indent="-358775" defTabSz="844083" eaLnBrk="1" fontAlgn="auto" hangingPunct="1">
              <a:spcBef>
                <a:spcPts val="0"/>
              </a:spcBef>
              <a:spcAft>
                <a:spcPts val="0"/>
              </a:spcAft>
              <a:defRPr/>
            </a:pPr>
            <a:r>
              <a:rPr lang="it-IT" altLang="ja-JP" sz="1000" dirty="0">
                <a:solidFill>
                  <a:srgbClr val="000000"/>
                </a:solidFill>
                <a:latin typeface="+mn-ea"/>
                <a:ea typeface="+mn-ea"/>
                <a:cs typeface="Meiryo UI" pitchFamily="50" charset="-128"/>
              </a:rPr>
              <a:t>[</a:t>
            </a:r>
            <a:r>
              <a:rPr lang="ja-JP" altLang="it-IT" sz="1000" dirty="0">
                <a:solidFill>
                  <a:srgbClr val="000000"/>
                </a:solidFill>
                <a:latin typeface="+mn-ea"/>
                <a:ea typeface="+mn-ea"/>
                <a:cs typeface="Meiryo UI" pitchFamily="50" charset="-128"/>
              </a:rPr>
              <a:t>出所</a:t>
            </a:r>
            <a:r>
              <a:rPr lang="it-IT" altLang="ja-JP" sz="1000" dirty="0">
                <a:solidFill>
                  <a:srgbClr val="000000"/>
                </a:solidFill>
                <a:latin typeface="+mn-ea"/>
                <a:ea typeface="+mn-ea"/>
                <a:cs typeface="Meiryo UI" pitchFamily="50" charset="-128"/>
              </a:rPr>
              <a:t>] SBTi Corporate Near-Term Criteria Version 5.3.1</a:t>
            </a:r>
            <a:r>
              <a:rPr lang="ja-JP" altLang="it-IT" sz="1000" dirty="0">
                <a:solidFill>
                  <a:srgbClr val="000000"/>
                </a:solidFill>
                <a:latin typeface="+mn-ea"/>
                <a:ea typeface="+mn-ea"/>
                <a:cs typeface="Meiryo UI" pitchFamily="50" charset="-128"/>
              </a:rPr>
              <a:t>（</a:t>
            </a:r>
            <a:r>
              <a:rPr lang="it-IT" altLang="ja-JP" sz="1000" dirty="0">
                <a:solidFill>
                  <a:srgbClr val="000000"/>
                </a:solidFill>
                <a:latin typeface="+mn-ea"/>
                <a:ea typeface="+mn-ea"/>
                <a:cs typeface="Meiryo UI" pitchFamily="50" charset="-128"/>
              </a:rPr>
              <a:t>https://files.sciencebasedtargets.org/production/files/SBTi-criteria.pdf</a:t>
            </a:r>
            <a:r>
              <a:rPr lang="ja-JP" altLang="it-IT" sz="1000" dirty="0">
                <a:solidFill>
                  <a:srgbClr val="000000"/>
                </a:solidFill>
                <a:latin typeface="+mn-ea"/>
                <a:ea typeface="+mn-ea"/>
                <a:cs typeface="Meiryo UI" pitchFamily="50" charset="-128"/>
              </a:rPr>
              <a:t>）、</a:t>
            </a:r>
          </a:p>
          <a:p>
            <a:pPr marL="358775" indent="1588" defTabSz="844083" eaLnBrk="1" fontAlgn="auto" hangingPunct="1">
              <a:spcBef>
                <a:spcPts val="0"/>
              </a:spcBef>
              <a:spcAft>
                <a:spcPts val="0"/>
              </a:spcAft>
              <a:defRPr/>
            </a:pPr>
            <a:r>
              <a:rPr lang="it-IT" altLang="ja-JP" sz="1000" dirty="0">
                <a:solidFill>
                  <a:srgbClr val="000000"/>
                </a:solidFill>
                <a:latin typeface="+mn-ea"/>
                <a:ea typeface="+mn-ea"/>
                <a:cs typeface="Meiryo UI" pitchFamily="50" charset="-128"/>
              </a:rPr>
              <a:t>SBTi Corporate Net-Zero Standard Version 1.3.1</a:t>
            </a:r>
            <a:r>
              <a:rPr lang="ja-JP" altLang="it-IT" sz="1000" dirty="0">
                <a:solidFill>
                  <a:srgbClr val="000000"/>
                </a:solidFill>
                <a:latin typeface="+mn-ea"/>
                <a:ea typeface="+mn-ea"/>
                <a:cs typeface="Meiryo UI" pitchFamily="50" charset="-128"/>
              </a:rPr>
              <a:t>（</a:t>
            </a:r>
            <a:r>
              <a:rPr lang="it-IT" altLang="ja-JP" sz="1000" dirty="0">
                <a:solidFill>
                  <a:srgbClr val="000000"/>
                </a:solidFill>
                <a:latin typeface="+mn-ea"/>
                <a:ea typeface="+mn-ea"/>
                <a:cs typeface="Meiryo UI" pitchFamily="50" charset="-128"/>
              </a:rPr>
              <a:t>https://files.sciencebasedtargets.org/production/files/Net-Zero-Standard.pdf</a:t>
            </a:r>
            <a:r>
              <a:rPr lang="ja-JP" altLang="it-IT" sz="1000" dirty="0">
                <a:solidFill>
                  <a:srgbClr val="000000"/>
                </a:solidFill>
                <a:latin typeface="+mn-ea"/>
                <a:ea typeface="+mn-ea"/>
                <a:cs typeface="Meiryo UI" pitchFamily="50" charset="-128"/>
              </a:rPr>
              <a:t>）より作成</a:t>
            </a:r>
          </a:p>
        </p:txBody>
      </p:sp>
    </p:spTree>
    <p:extLst>
      <p:ext uri="{BB962C8B-B14F-4D97-AF65-F5344CB8AC3E}">
        <p14:creationId xmlns:p14="http://schemas.microsoft.com/office/powerpoint/2010/main" val="21630790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latin typeface="+mn-lt"/>
              </a:rPr>
              <a:t>短期</a:t>
            </a:r>
            <a:r>
              <a:rPr kumimoji="1" lang="en-US" altLang="ja-JP">
                <a:latin typeface="+mn-lt"/>
              </a:rPr>
              <a:t>SBT</a:t>
            </a:r>
            <a:r>
              <a:rPr kumimoji="1" lang="ja-JP" altLang="en-US">
                <a:latin typeface="+mn-lt"/>
              </a:rPr>
              <a:t>設定の基準概要 </a:t>
            </a:r>
            <a:r>
              <a:rPr lang="en-US" altLang="ja-JP">
                <a:latin typeface="+mn-lt"/>
              </a:rPr>
              <a:t>2</a:t>
            </a:r>
            <a:r>
              <a:rPr kumimoji="1" lang="en-US" altLang="ja-JP">
                <a:latin typeface="+mn-lt"/>
              </a:rPr>
              <a:t>/2</a:t>
            </a:r>
            <a:endParaRPr kumimoji="1" lang="ja-JP" altLang="en-US">
              <a:latin typeface="+mn-lt"/>
            </a:endParaRPr>
          </a:p>
        </p:txBody>
      </p:sp>
      <p:graphicFrame>
        <p:nvGraphicFramePr>
          <p:cNvPr id="6" name="表 5"/>
          <p:cNvGraphicFramePr>
            <a:graphicFrameLocks noGrp="1"/>
          </p:cNvGraphicFramePr>
          <p:nvPr>
            <p:extLst>
              <p:ext uri="{D42A27DB-BD31-4B8C-83A1-F6EECF244321}">
                <p14:modId xmlns:p14="http://schemas.microsoft.com/office/powerpoint/2010/main" val="4082568411"/>
              </p:ext>
            </p:extLst>
          </p:nvPr>
        </p:nvGraphicFramePr>
        <p:xfrm>
          <a:off x="493521" y="1119985"/>
          <a:ext cx="9653666" cy="5882640"/>
        </p:xfrm>
        <a:graphic>
          <a:graphicData uri="http://schemas.openxmlformats.org/drawingml/2006/table">
            <a:tbl>
              <a:tblPr firstRow="1" bandRow="1"/>
              <a:tblGrid>
                <a:gridCol w="2452866">
                  <a:extLst>
                    <a:ext uri="{9D8B030D-6E8A-4147-A177-3AD203B41FA5}">
                      <a16:colId xmlns:a16="http://schemas.microsoft.com/office/drawing/2014/main" val="20000"/>
                    </a:ext>
                  </a:extLst>
                </a:gridCol>
                <a:gridCol w="7200800">
                  <a:extLst>
                    <a:ext uri="{9D8B030D-6E8A-4147-A177-3AD203B41FA5}">
                      <a16:colId xmlns:a16="http://schemas.microsoft.com/office/drawing/2014/main" val="20001"/>
                    </a:ext>
                  </a:extLst>
                </a:gridCol>
              </a:tblGrid>
              <a:tr h="372072">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2200" b="1">
                          <a:solidFill>
                            <a:sysClr val="windowText" lastClr="000000"/>
                          </a:solidFill>
                        </a:rPr>
                        <a:t>項目</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2400">
                          <a:solidFill>
                            <a:schemeClr val="tx1"/>
                          </a:solidFill>
                          <a:latin typeface="+mn-ea"/>
                          <a:ea typeface="+mn-ea"/>
                        </a:rPr>
                        <a:t>内容</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520901">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lgn="ctr">
                        <a:buFont typeface="+mj-lt"/>
                        <a:buNone/>
                      </a:pPr>
                      <a:r>
                        <a:rPr kumimoji="1" lang="en-US" altLang="ja-JP" sz="2200" b="1">
                          <a:solidFill>
                            <a:sysClr val="windowText" lastClr="000000"/>
                          </a:solidFill>
                          <a:latin typeface="+mn-ea"/>
                          <a:ea typeface="+mn-ea"/>
                        </a:rPr>
                        <a:t>Scope2</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buClr>
                          <a:schemeClr val="tx1"/>
                        </a:buClr>
                        <a:buFont typeface="Arial" panose="020B0604020202020204" pitchFamily="34" charset="0"/>
                        <a:buNone/>
                      </a:pPr>
                      <a:r>
                        <a:rPr kumimoji="1" lang="ja-JP" altLang="en-US" sz="1800" baseline="0">
                          <a:solidFill>
                            <a:schemeClr val="tx1"/>
                          </a:solidFill>
                          <a:latin typeface="+mn-ea"/>
                          <a:ea typeface="+mn-ea"/>
                        </a:rPr>
                        <a:t>再エネ電力を</a:t>
                      </a:r>
                      <a:r>
                        <a:rPr kumimoji="1" lang="en-US" altLang="ja-JP" sz="1800" baseline="0">
                          <a:solidFill>
                            <a:schemeClr val="tx1"/>
                          </a:solidFill>
                          <a:latin typeface="+mn-ea"/>
                          <a:ea typeface="+mn-ea"/>
                        </a:rPr>
                        <a:t>1.5</a:t>
                      </a:r>
                      <a:r>
                        <a:rPr kumimoji="1" lang="ja-JP" altLang="en-US" sz="1800" baseline="0">
                          <a:solidFill>
                            <a:schemeClr val="tx1"/>
                          </a:solidFill>
                          <a:latin typeface="+mn-ea"/>
                          <a:ea typeface="+mn-ea"/>
                        </a:rPr>
                        <a:t>℃シナリオに準ずる割合で調達することは、</a:t>
                      </a:r>
                      <a:r>
                        <a:rPr kumimoji="1" lang="en-US" altLang="ja-JP" sz="1800" baseline="0">
                          <a:solidFill>
                            <a:schemeClr val="tx1"/>
                          </a:solidFill>
                          <a:latin typeface="+mn-ea"/>
                          <a:ea typeface="+mn-ea"/>
                        </a:rPr>
                        <a:t>Scope2</a:t>
                      </a:r>
                      <a:r>
                        <a:rPr kumimoji="1" lang="ja-JP" altLang="en-US" sz="1800" baseline="0">
                          <a:solidFill>
                            <a:schemeClr val="tx1"/>
                          </a:solidFill>
                          <a:latin typeface="+mn-ea"/>
                          <a:ea typeface="+mn-ea"/>
                        </a:rPr>
                        <a:t>排出削減目標の代替案として認められる</a:t>
                      </a:r>
                      <a:endParaRPr kumimoji="1" lang="en-US" altLang="ja-JP" sz="1800" baseline="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199821">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lgn="ctr">
                        <a:buFont typeface="+mj-lt"/>
                        <a:buNone/>
                      </a:pPr>
                      <a:r>
                        <a:rPr kumimoji="1" lang="en-US" altLang="ja-JP" sz="2200" b="1">
                          <a:solidFill>
                            <a:sysClr val="windowText" lastClr="000000"/>
                          </a:solidFill>
                          <a:latin typeface="+mn-ea"/>
                          <a:ea typeface="+mn-ea"/>
                        </a:rPr>
                        <a:t>Scope3</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285750" indent="-285750">
                        <a:spcBef>
                          <a:spcPts val="0"/>
                        </a:spcBef>
                        <a:spcAft>
                          <a:spcPts val="0"/>
                        </a:spcAft>
                        <a:buClr>
                          <a:schemeClr val="tx1"/>
                        </a:buClr>
                        <a:buFont typeface="Wingdings" panose="05000000000000000000" pitchFamily="2" charset="2"/>
                        <a:buChar char="ü"/>
                      </a:pPr>
                      <a:r>
                        <a:rPr kumimoji="1" lang="en-US" altLang="ja-JP" sz="1800" baseline="0" dirty="0">
                          <a:solidFill>
                            <a:schemeClr val="tx1"/>
                          </a:solidFill>
                          <a:latin typeface="+mn-ea"/>
                          <a:ea typeface="+mn-ea"/>
                        </a:rPr>
                        <a:t>Scope3</a:t>
                      </a:r>
                      <a:r>
                        <a:rPr kumimoji="1" lang="ja-JP" altLang="en-US" sz="1800" b="0" baseline="0" dirty="0">
                          <a:solidFill>
                            <a:schemeClr val="tx1"/>
                          </a:solidFill>
                          <a:latin typeface="+mn-ea"/>
                          <a:ea typeface="+mn-ea"/>
                        </a:rPr>
                        <a:t>排出量が</a:t>
                      </a:r>
                      <a:r>
                        <a:rPr kumimoji="1" lang="en-US" altLang="ja-JP" sz="1800" b="1" baseline="0" dirty="0">
                          <a:solidFill>
                            <a:srgbClr val="FF0000"/>
                          </a:solidFill>
                          <a:latin typeface="+mn-ea"/>
                          <a:ea typeface="+mn-ea"/>
                        </a:rPr>
                        <a:t>Scope1+2+3</a:t>
                      </a:r>
                      <a:r>
                        <a:rPr kumimoji="1" lang="ja-JP" altLang="en-US" sz="1800" b="1" baseline="0" dirty="0">
                          <a:solidFill>
                            <a:srgbClr val="FF0000"/>
                          </a:solidFill>
                          <a:latin typeface="+mn-ea"/>
                          <a:ea typeface="+mn-ea"/>
                        </a:rPr>
                        <a:t>排出量合計の</a:t>
                      </a:r>
                      <a:r>
                        <a:rPr kumimoji="1" lang="en-US" altLang="ja-JP" sz="1800" b="1" baseline="0" dirty="0">
                          <a:solidFill>
                            <a:srgbClr val="FF0000"/>
                          </a:solidFill>
                          <a:latin typeface="+mn-ea"/>
                          <a:ea typeface="+mn-ea"/>
                        </a:rPr>
                        <a:t>40</a:t>
                      </a:r>
                      <a:r>
                        <a:rPr kumimoji="1" lang="ja-JP" altLang="en-US" sz="1800" b="1" baseline="0" dirty="0">
                          <a:solidFill>
                            <a:srgbClr val="FF0000"/>
                          </a:solidFill>
                          <a:latin typeface="+mn-ea"/>
                          <a:ea typeface="+mn-ea"/>
                        </a:rPr>
                        <a:t>％以上</a:t>
                      </a:r>
                      <a:r>
                        <a:rPr kumimoji="1" lang="ja-JP" altLang="en-US" sz="1800" b="0" baseline="0" dirty="0">
                          <a:solidFill>
                            <a:schemeClr val="tx1"/>
                          </a:solidFill>
                          <a:latin typeface="+mn-ea"/>
                          <a:ea typeface="+mn-ea"/>
                        </a:rPr>
                        <a:t>の場合に</a:t>
                      </a:r>
                      <a:r>
                        <a:rPr kumimoji="1" lang="en-US" altLang="ja-JP" sz="1800" b="0" baseline="0" dirty="0">
                          <a:solidFill>
                            <a:schemeClr val="tx1"/>
                          </a:solidFill>
                          <a:latin typeface="+mn-ea"/>
                          <a:ea typeface="+mn-ea"/>
                        </a:rPr>
                        <a:t>Scope3</a:t>
                      </a:r>
                      <a:r>
                        <a:rPr kumimoji="1" lang="ja-JP" altLang="en-US" sz="1800" b="0" baseline="0" dirty="0">
                          <a:solidFill>
                            <a:schemeClr val="tx1"/>
                          </a:solidFill>
                          <a:latin typeface="+mn-ea"/>
                          <a:ea typeface="+mn-ea"/>
                        </a:rPr>
                        <a:t>目標の設定が必須となる</a:t>
                      </a:r>
                    </a:p>
                    <a:p>
                      <a:pPr marL="285750" indent="-285750">
                        <a:spcBef>
                          <a:spcPts val="0"/>
                        </a:spcBef>
                        <a:spcAft>
                          <a:spcPts val="0"/>
                        </a:spcAft>
                        <a:buClr>
                          <a:schemeClr val="tx1"/>
                        </a:buClr>
                        <a:buFont typeface="Wingdings" panose="05000000000000000000" pitchFamily="2" charset="2"/>
                        <a:buChar char="ü"/>
                      </a:pPr>
                      <a:r>
                        <a:rPr kumimoji="1" lang="en-US" altLang="ja-JP" sz="1800" b="1" baseline="0" dirty="0">
                          <a:solidFill>
                            <a:srgbClr val="FF0000"/>
                          </a:solidFill>
                          <a:latin typeface="+mn-ea"/>
                          <a:ea typeface="+mn-ea"/>
                        </a:rPr>
                        <a:t>Scope3</a:t>
                      </a:r>
                      <a:r>
                        <a:rPr kumimoji="1" lang="ja-JP" altLang="en-US" sz="1800" b="1" baseline="0" dirty="0">
                          <a:solidFill>
                            <a:srgbClr val="FF0000"/>
                          </a:solidFill>
                          <a:latin typeface="+mn-ea"/>
                          <a:ea typeface="+mn-ea"/>
                        </a:rPr>
                        <a:t>排出量全体の少なくとも</a:t>
                      </a:r>
                      <a:r>
                        <a:rPr kumimoji="1" lang="en-US" altLang="ja-JP" sz="1800" b="1" baseline="0" dirty="0">
                          <a:solidFill>
                            <a:srgbClr val="FF0000"/>
                          </a:solidFill>
                          <a:latin typeface="+mn-ea"/>
                          <a:ea typeface="+mn-ea"/>
                        </a:rPr>
                        <a:t>67%</a:t>
                      </a:r>
                      <a:r>
                        <a:rPr kumimoji="1" lang="ja-JP" altLang="en-US" sz="1800" b="1" baseline="0" dirty="0">
                          <a:solidFill>
                            <a:srgbClr val="FF0000"/>
                          </a:solidFill>
                          <a:latin typeface="+mn-ea"/>
                          <a:ea typeface="+mn-ea"/>
                        </a:rPr>
                        <a:t>をカバーする</a:t>
                      </a:r>
                      <a:r>
                        <a:rPr kumimoji="1" lang="ja-JP" altLang="en-US" sz="1800" b="0" baseline="0" dirty="0">
                          <a:solidFill>
                            <a:schemeClr val="tx1"/>
                          </a:solidFill>
                          <a:latin typeface="+mn-ea"/>
                          <a:ea typeface="+mn-ea"/>
                        </a:rPr>
                        <a:t>目標を、以下のいずれかまたは併用で設定すること</a:t>
                      </a:r>
                      <a:endParaRPr kumimoji="1" lang="en-US" altLang="ja-JP" sz="1800" b="0" baseline="0" dirty="0">
                        <a:solidFill>
                          <a:schemeClr val="tx1"/>
                        </a:solidFill>
                        <a:latin typeface="+mn-ea"/>
                        <a:ea typeface="+mn-ea"/>
                      </a:endParaRPr>
                    </a:p>
                    <a:p>
                      <a:pPr marL="467950" indent="-285750">
                        <a:buClr>
                          <a:schemeClr val="tx1"/>
                        </a:buClr>
                        <a:buFont typeface="Arial" panose="020B0604020202020204" pitchFamily="34" charset="0"/>
                        <a:buChar char="•"/>
                      </a:pPr>
                      <a:r>
                        <a:rPr kumimoji="1" lang="ja-JP" altLang="en-US" sz="1800" b="0" baseline="0" dirty="0">
                          <a:solidFill>
                            <a:schemeClr val="tx1"/>
                          </a:solidFill>
                          <a:latin typeface="+mn-ea"/>
                          <a:ea typeface="+mn-ea"/>
                        </a:rPr>
                        <a:t>総量削減：世界の気温上昇が産業革命以前の気温と比べて、</a:t>
                      </a:r>
                      <a:r>
                        <a:rPr kumimoji="1" lang="en-US" altLang="ja-JP" sz="1800" b="1" baseline="0" dirty="0">
                          <a:solidFill>
                            <a:srgbClr val="FF0000"/>
                          </a:solidFill>
                          <a:latin typeface="+mn-ea"/>
                          <a:ea typeface="+mn-ea"/>
                        </a:rPr>
                        <a:t>2℃</a:t>
                      </a:r>
                      <a:r>
                        <a:rPr kumimoji="1" lang="ja-JP" altLang="en-US" sz="1800" b="1" baseline="0" dirty="0">
                          <a:solidFill>
                            <a:srgbClr val="FF0000"/>
                          </a:solidFill>
                          <a:latin typeface="+mn-ea"/>
                          <a:ea typeface="+mn-ea"/>
                        </a:rPr>
                        <a:t>を十分に下回るよう抑える水準（毎年</a:t>
                      </a:r>
                      <a:r>
                        <a:rPr kumimoji="1" lang="en-US" altLang="ja-JP" sz="1800" b="1" baseline="0" dirty="0">
                          <a:solidFill>
                            <a:srgbClr val="FF0000"/>
                          </a:solidFill>
                          <a:latin typeface="+mn-ea"/>
                          <a:ea typeface="+mn-ea"/>
                        </a:rPr>
                        <a:t>2.5%</a:t>
                      </a:r>
                      <a:r>
                        <a:rPr kumimoji="1" lang="ja-JP" altLang="en-US" sz="1800" b="1" baseline="0" dirty="0">
                          <a:solidFill>
                            <a:srgbClr val="FF0000"/>
                          </a:solidFill>
                          <a:latin typeface="+mn-ea"/>
                          <a:ea typeface="+mn-ea"/>
                        </a:rPr>
                        <a:t>削減）に合致する総量排出削減目標</a:t>
                      </a:r>
                    </a:p>
                    <a:p>
                      <a:pPr marL="467950" indent="-285750">
                        <a:buClr>
                          <a:schemeClr val="tx1"/>
                        </a:buClr>
                        <a:buFont typeface="Arial" panose="020B0604020202020204" pitchFamily="34" charset="0"/>
                        <a:buChar char="•"/>
                      </a:pPr>
                      <a:r>
                        <a:rPr kumimoji="1" lang="ja-JP" altLang="en-US" sz="1800" b="0" baseline="0" dirty="0">
                          <a:solidFill>
                            <a:schemeClr val="tx1"/>
                          </a:solidFill>
                          <a:latin typeface="+mn-ea"/>
                          <a:ea typeface="+mn-ea"/>
                        </a:rPr>
                        <a:t>経済的原単位：付加価値あたりの排出量を前年比で少なくとも</a:t>
                      </a:r>
                      <a:r>
                        <a:rPr kumimoji="1" lang="en-US" altLang="ja-JP" sz="1800" b="0" baseline="0" dirty="0">
                          <a:solidFill>
                            <a:schemeClr val="tx1"/>
                          </a:solidFill>
                          <a:latin typeface="+mn-ea"/>
                          <a:ea typeface="+mn-ea"/>
                        </a:rPr>
                        <a:t>7</a:t>
                      </a:r>
                      <a:r>
                        <a:rPr kumimoji="1" lang="ja-JP" altLang="en-US" sz="1800" b="0" baseline="0" dirty="0">
                          <a:solidFill>
                            <a:schemeClr val="tx1"/>
                          </a:solidFill>
                          <a:latin typeface="+mn-ea"/>
                          <a:ea typeface="+mn-ea"/>
                        </a:rPr>
                        <a:t>％削減する経済的原単位</a:t>
                      </a:r>
                    </a:p>
                    <a:p>
                      <a:pPr marL="467950" indent="-285750">
                        <a:buClr>
                          <a:schemeClr val="tx1"/>
                        </a:buClr>
                        <a:buFont typeface="Arial" panose="020B0604020202020204" pitchFamily="34" charset="0"/>
                        <a:buChar char="•"/>
                      </a:pPr>
                      <a:r>
                        <a:rPr kumimoji="1" lang="ja-JP" altLang="en-US" sz="1800" b="0" baseline="0" dirty="0">
                          <a:solidFill>
                            <a:schemeClr val="tx1"/>
                          </a:solidFill>
                          <a:latin typeface="+mn-ea"/>
                          <a:ea typeface="+mn-ea"/>
                        </a:rPr>
                        <a:t>物理的原単位：部門別脱炭素化アプローチ内の関連する部門削減経路に沿った原単位削減。もしくは、総排出量の増加につながらず</a:t>
                      </a:r>
                      <a:r>
                        <a:rPr kumimoji="1" lang="ja-JP" altLang="en-US" sz="1800" baseline="0" dirty="0">
                          <a:solidFill>
                            <a:schemeClr val="tx1"/>
                          </a:solidFill>
                          <a:latin typeface="+mn-ea"/>
                          <a:ea typeface="+mn-ea"/>
                        </a:rPr>
                        <a:t>、物量あたりの排出量を前年比で少なくとも</a:t>
                      </a:r>
                      <a:r>
                        <a:rPr kumimoji="1" lang="en-US" altLang="ja-JP" sz="1800" baseline="0" dirty="0">
                          <a:solidFill>
                            <a:schemeClr val="tx1"/>
                          </a:solidFill>
                          <a:latin typeface="+mn-ea"/>
                          <a:ea typeface="+mn-ea"/>
                        </a:rPr>
                        <a:t>7</a:t>
                      </a:r>
                      <a:r>
                        <a:rPr kumimoji="1" lang="ja-JP" altLang="en-US" sz="1800" baseline="0" dirty="0">
                          <a:solidFill>
                            <a:schemeClr val="tx1"/>
                          </a:solidFill>
                          <a:latin typeface="+mn-ea"/>
                          <a:ea typeface="+mn-ea"/>
                        </a:rPr>
                        <a:t>％削減する目標</a:t>
                      </a:r>
                      <a:endParaRPr kumimoji="1" lang="en-US" altLang="ja-JP" sz="1800" baseline="0" dirty="0">
                        <a:solidFill>
                          <a:schemeClr val="tx1"/>
                        </a:solidFill>
                        <a:latin typeface="+mn-ea"/>
                        <a:ea typeface="+mn-ea"/>
                      </a:endParaRPr>
                    </a:p>
                    <a:p>
                      <a:pPr marL="467950" indent="-285750">
                        <a:buClr>
                          <a:schemeClr val="tx1"/>
                        </a:buClr>
                        <a:buFont typeface="Arial" panose="020B0604020202020204" pitchFamily="34" charset="0"/>
                        <a:buChar char="•"/>
                      </a:pPr>
                      <a:r>
                        <a:rPr kumimoji="1" lang="ja-JP" altLang="en-US" sz="1800" baseline="0" dirty="0">
                          <a:solidFill>
                            <a:schemeClr val="tx1"/>
                          </a:solidFill>
                          <a:latin typeface="+mn-ea"/>
                          <a:ea typeface="+mn-ea"/>
                        </a:rPr>
                        <a:t>サプライヤー</a:t>
                      </a:r>
                      <a:r>
                        <a:rPr kumimoji="1" lang="en-US" altLang="ja-JP" sz="1800" baseline="0" dirty="0">
                          <a:solidFill>
                            <a:schemeClr val="tx1"/>
                          </a:solidFill>
                          <a:latin typeface="+mn-ea"/>
                          <a:ea typeface="+mn-ea"/>
                        </a:rPr>
                        <a:t>/</a:t>
                      </a:r>
                      <a:r>
                        <a:rPr kumimoji="1" lang="ja-JP" altLang="en-US" sz="1800" baseline="0" dirty="0">
                          <a:solidFill>
                            <a:schemeClr val="tx1"/>
                          </a:solidFill>
                          <a:latin typeface="+mn-ea"/>
                          <a:ea typeface="+mn-ea"/>
                        </a:rPr>
                        <a:t>顧客エンゲージメント目標：サプライヤー</a:t>
                      </a:r>
                      <a:r>
                        <a:rPr kumimoji="1" lang="en-US" altLang="ja-JP" sz="1800" baseline="0" dirty="0">
                          <a:solidFill>
                            <a:schemeClr val="tx1"/>
                          </a:solidFill>
                          <a:latin typeface="+mn-ea"/>
                          <a:ea typeface="+mn-ea"/>
                        </a:rPr>
                        <a:t>/</a:t>
                      </a:r>
                      <a:r>
                        <a:rPr kumimoji="1" lang="ja-JP" altLang="en-US" sz="1800" baseline="0" dirty="0">
                          <a:solidFill>
                            <a:schemeClr val="tx1"/>
                          </a:solidFill>
                          <a:latin typeface="+mn-ea"/>
                          <a:ea typeface="+mn-ea"/>
                        </a:rPr>
                        <a:t>顧客に対して、気候科学に基づく排出削減目標の設定を勧める目標</a:t>
                      </a:r>
                      <a:endParaRPr kumimoji="1" lang="en-US" altLang="ja-JP" sz="1800" baseline="0" dirty="0">
                        <a:solidFill>
                          <a:schemeClr val="tx1"/>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47267">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2200" b="1">
                          <a:solidFill>
                            <a:sysClr val="windowText" lastClr="000000"/>
                          </a:solidFill>
                          <a:latin typeface="+mn-lt"/>
                          <a:ea typeface="+mn-ea"/>
                        </a:rPr>
                        <a:t>開示</a:t>
                      </a:r>
                      <a:endParaRPr kumimoji="1" lang="ja-JP" altLang="en-US" sz="2200" b="1">
                        <a:solidFill>
                          <a:sysClr val="windowText" lastClr="000000"/>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800">
                          <a:latin typeface="+mn-ea"/>
                          <a:ea typeface="+mn-ea"/>
                        </a:rPr>
                        <a:t>企業全体の</a:t>
                      </a:r>
                      <a:r>
                        <a:rPr kumimoji="1" lang="en-US" altLang="ja-JP" sz="1800">
                          <a:latin typeface="+mn-ea"/>
                          <a:ea typeface="+mn-ea"/>
                        </a:rPr>
                        <a:t>GHG</a:t>
                      </a:r>
                      <a:r>
                        <a:rPr kumimoji="1" lang="ja-JP" altLang="en-US" sz="1800">
                          <a:latin typeface="+mn-ea"/>
                          <a:ea typeface="+mn-ea"/>
                        </a:rPr>
                        <a:t>排出状況を毎年開示する必要がある</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47267">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r>
                        <a:rPr kumimoji="1" lang="ja-JP" altLang="en-US" sz="2200" b="1">
                          <a:solidFill>
                            <a:sysClr val="windowText" lastClr="000000"/>
                          </a:solidFill>
                        </a:rPr>
                        <a:t>再計算</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1800" dirty="0">
                          <a:latin typeface="+mn-ea"/>
                          <a:ea typeface="+mn-ea"/>
                        </a:rPr>
                        <a:t>最低でも</a:t>
                      </a:r>
                      <a:r>
                        <a:rPr kumimoji="1" lang="en-US" altLang="ja-JP" sz="1800" dirty="0">
                          <a:latin typeface="+mn-ea"/>
                          <a:ea typeface="+mn-ea"/>
                        </a:rPr>
                        <a:t>5</a:t>
                      </a:r>
                      <a:r>
                        <a:rPr kumimoji="1" lang="ja-JP" altLang="en-US" sz="1800" dirty="0">
                          <a:latin typeface="+mn-ea"/>
                          <a:ea typeface="+mn-ea"/>
                        </a:rPr>
                        <a:t>年ごとに目標の見直しが必要となる</a:t>
                      </a:r>
                      <a:r>
                        <a:rPr kumimoji="1" lang="en-US" altLang="ja-JP" sz="1800" baseline="30000" dirty="0">
                          <a:latin typeface="+mn-ea"/>
                          <a:ea typeface="+mn-ea"/>
                        </a:rPr>
                        <a:t>※</a:t>
                      </a:r>
                      <a:endParaRPr kumimoji="1" lang="ja-JP" altLang="en-US" sz="1800" baseline="30000" dirty="0">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
        <p:nvSpPr>
          <p:cNvPr id="3" name="テキスト ボックス 2">
            <a:extLst>
              <a:ext uri="{FF2B5EF4-FFF2-40B4-BE49-F238E27FC236}">
                <a16:creationId xmlns:a16="http://schemas.microsoft.com/office/drawing/2014/main" id="{E617DA1E-C1F8-BB22-8151-F5EB5B407C52}"/>
              </a:ext>
            </a:extLst>
          </p:cNvPr>
          <p:cNvSpPr txBox="1">
            <a:spLocks noChangeArrowheads="1"/>
          </p:cNvSpPr>
          <p:nvPr/>
        </p:nvSpPr>
        <p:spPr bwMode="auto">
          <a:xfrm>
            <a:off x="161925" y="7002625"/>
            <a:ext cx="998526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358775" indent="-358775" defTabSz="844083" eaLnBrk="1" fontAlgn="auto" hangingPunct="1">
              <a:spcBef>
                <a:spcPts val="0"/>
              </a:spcBef>
              <a:spcAft>
                <a:spcPts val="0"/>
              </a:spcAft>
              <a:defRPr/>
            </a:pPr>
            <a:r>
              <a:rPr lang="en-US" altLang="ja-JP" sz="1000" dirty="0">
                <a:solidFill>
                  <a:srgbClr val="000000"/>
                </a:solidFill>
                <a:latin typeface="+mn-ea"/>
                <a:ea typeface="+mn-ea"/>
                <a:cs typeface="Meiryo UI" pitchFamily="50" charset="-128"/>
              </a:rPr>
              <a:t>※ </a:t>
            </a:r>
            <a:r>
              <a:rPr lang="ja-JP" altLang="en-US" sz="1000" dirty="0">
                <a:solidFill>
                  <a:srgbClr val="000000"/>
                </a:solidFill>
                <a:latin typeface="+mn-ea"/>
                <a:ea typeface="+mn-ea"/>
                <a:cs typeface="Meiryo UI" pitchFamily="50" charset="-128"/>
              </a:rPr>
              <a:t>詳細は</a:t>
            </a:r>
            <a:r>
              <a:rPr lang="en-US" altLang="ja-JP" sz="1000" dirty="0">
                <a:solidFill>
                  <a:srgbClr val="000000"/>
                </a:solidFill>
                <a:latin typeface="+mn-ea"/>
                <a:ea typeface="+mn-ea"/>
                <a:cs typeface="Meiryo UI" pitchFamily="50" charset="-128"/>
              </a:rPr>
              <a:t>SBTi</a:t>
            </a:r>
            <a:r>
              <a:rPr lang="ja-JP" altLang="en-US" sz="1000" dirty="0">
                <a:solidFill>
                  <a:srgbClr val="000000"/>
                </a:solidFill>
                <a:latin typeface="+mn-ea"/>
                <a:ea typeface="+mn-ea"/>
                <a:cs typeface="Meiryo UI" pitchFamily="50" charset="-128"/>
              </a:rPr>
              <a:t>ウェブサイトを参照（</a:t>
            </a:r>
            <a:r>
              <a:rPr lang="en-US" altLang="ja-JP" sz="1000" dirty="0">
                <a:solidFill>
                  <a:srgbClr val="000000"/>
                </a:solidFill>
                <a:latin typeface="+mn-ea"/>
                <a:ea typeface="+mn-ea"/>
                <a:cs typeface="Meiryo UI" pitchFamily="50" charset="-128"/>
              </a:rPr>
              <a:t>https://sciencebasedtargets.org/blog/forging-the-next-chapter-sbti-releases-new-guidance-for-five-year-target-reviews</a:t>
            </a:r>
            <a:r>
              <a:rPr lang="ja-JP" altLang="en-US" sz="1000" dirty="0">
                <a:solidFill>
                  <a:srgbClr val="000000"/>
                </a:solidFill>
                <a:latin typeface="+mn-ea"/>
                <a:ea typeface="+mn-ea"/>
                <a:cs typeface="Meiryo UI" pitchFamily="50" charset="-128"/>
              </a:rPr>
              <a:t>）</a:t>
            </a:r>
            <a:endParaRPr lang="it-IT" altLang="ja-JP" sz="1000" dirty="0">
              <a:solidFill>
                <a:srgbClr val="000000"/>
              </a:solidFill>
              <a:latin typeface="+mn-ea"/>
              <a:ea typeface="+mn-ea"/>
              <a:cs typeface="Meiryo UI" pitchFamily="50" charset="-128"/>
            </a:endParaRPr>
          </a:p>
          <a:p>
            <a:pPr marL="358775" indent="-358775" defTabSz="844083" eaLnBrk="1" fontAlgn="auto" hangingPunct="1">
              <a:spcBef>
                <a:spcPts val="0"/>
              </a:spcBef>
              <a:spcAft>
                <a:spcPts val="0"/>
              </a:spcAft>
              <a:defRPr/>
            </a:pPr>
            <a:r>
              <a:rPr lang="it-IT" altLang="ja-JP" sz="1000" dirty="0">
                <a:solidFill>
                  <a:srgbClr val="000000"/>
                </a:solidFill>
                <a:latin typeface="+mn-ea"/>
                <a:ea typeface="+mn-ea"/>
                <a:cs typeface="Meiryo UI" pitchFamily="50" charset="-128"/>
              </a:rPr>
              <a:t>[</a:t>
            </a:r>
            <a:r>
              <a:rPr lang="ja-JP" altLang="it-IT" sz="1000" dirty="0">
                <a:solidFill>
                  <a:srgbClr val="000000"/>
                </a:solidFill>
                <a:latin typeface="+mn-ea"/>
                <a:ea typeface="+mn-ea"/>
                <a:cs typeface="Meiryo UI" pitchFamily="50" charset="-128"/>
              </a:rPr>
              <a:t>出所</a:t>
            </a:r>
            <a:r>
              <a:rPr lang="it-IT" altLang="ja-JP" sz="1000" dirty="0">
                <a:solidFill>
                  <a:srgbClr val="000000"/>
                </a:solidFill>
                <a:latin typeface="+mn-ea"/>
                <a:ea typeface="+mn-ea"/>
                <a:cs typeface="Meiryo UI" pitchFamily="50" charset="-128"/>
              </a:rPr>
              <a:t>] SBTi Corporate Near-Term Criteria Version 5.3.1 </a:t>
            </a:r>
            <a:r>
              <a:rPr lang="ja-JP" altLang="it-IT" sz="1000" dirty="0">
                <a:solidFill>
                  <a:srgbClr val="000000"/>
                </a:solidFill>
                <a:latin typeface="+mn-ea"/>
                <a:ea typeface="+mn-ea"/>
                <a:cs typeface="Meiryo UI" pitchFamily="50" charset="-128"/>
              </a:rPr>
              <a:t>（</a:t>
            </a:r>
            <a:r>
              <a:rPr lang="it-IT" altLang="ja-JP" sz="1000" dirty="0">
                <a:solidFill>
                  <a:srgbClr val="000000"/>
                </a:solidFill>
                <a:latin typeface="+mn-ea"/>
                <a:ea typeface="+mn-ea"/>
                <a:cs typeface="Meiryo UI" pitchFamily="50" charset="-128"/>
              </a:rPr>
              <a:t>https://files.sciencebasedtargets.org/production/files/SBTi-criteria.pdf</a:t>
            </a:r>
            <a:r>
              <a:rPr lang="ja-JP" altLang="it-IT" sz="1000" dirty="0">
                <a:solidFill>
                  <a:srgbClr val="000000"/>
                </a:solidFill>
                <a:latin typeface="+mn-ea"/>
                <a:ea typeface="+mn-ea"/>
                <a:cs typeface="Meiryo UI" pitchFamily="50" charset="-128"/>
              </a:rPr>
              <a:t>）、</a:t>
            </a:r>
          </a:p>
          <a:p>
            <a:pPr marL="358775" indent="1588" defTabSz="844083" eaLnBrk="1" fontAlgn="auto" hangingPunct="1">
              <a:spcBef>
                <a:spcPts val="0"/>
              </a:spcBef>
              <a:spcAft>
                <a:spcPts val="0"/>
              </a:spcAft>
              <a:defRPr/>
            </a:pPr>
            <a:r>
              <a:rPr lang="ja-JP" altLang="en-US" sz="1000" dirty="0">
                <a:solidFill>
                  <a:srgbClr val="000000"/>
                </a:solidFill>
                <a:latin typeface="+mn-ea"/>
                <a:ea typeface="+mn-ea"/>
                <a:cs typeface="Meiryo UI" pitchFamily="50" charset="-128"/>
              </a:rPr>
              <a:t> </a:t>
            </a:r>
            <a:r>
              <a:rPr lang="it-IT" altLang="ja-JP" sz="1000" dirty="0">
                <a:solidFill>
                  <a:srgbClr val="000000"/>
                </a:solidFill>
                <a:latin typeface="+mn-ea"/>
                <a:ea typeface="+mn-ea"/>
                <a:cs typeface="Meiryo UI" pitchFamily="50" charset="-128"/>
              </a:rPr>
              <a:t>SBTi Corporate Net-Zero Standard Version 1.3.1</a:t>
            </a:r>
            <a:r>
              <a:rPr lang="ja-JP" altLang="it-IT" sz="1000" dirty="0">
                <a:solidFill>
                  <a:srgbClr val="000000"/>
                </a:solidFill>
                <a:latin typeface="+mn-ea"/>
                <a:ea typeface="+mn-ea"/>
                <a:cs typeface="Meiryo UI" pitchFamily="50" charset="-128"/>
              </a:rPr>
              <a:t>（</a:t>
            </a:r>
            <a:r>
              <a:rPr lang="it-IT" altLang="ja-JP" sz="1000" dirty="0">
                <a:solidFill>
                  <a:srgbClr val="000000"/>
                </a:solidFill>
                <a:latin typeface="+mn-ea"/>
                <a:ea typeface="+mn-ea"/>
                <a:cs typeface="Meiryo UI" pitchFamily="50" charset="-128"/>
              </a:rPr>
              <a:t>https://files.sciencebasedtargets.org/production/files/Net-Zero-Standard.pdf</a:t>
            </a:r>
            <a:r>
              <a:rPr lang="ja-JP" altLang="it-IT" sz="1000" dirty="0">
                <a:solidFill>
                  <a:srgbClr val="000000"/>
                </a:solidFill>
                <a:latin typeface="+mn-ea"/>
                <a:ea typeface="+mn-ea"/>
                <a:cs typeface="Meiryo UI" pitchFamily="50" charset="-128"/>
              </a:rPr>
              <a:t>）より作成</a:t>
            </a:r>
          </a:p>
        </p:txBody>
      </p:sp>
    </p:spTree>
    <p:extLst>
      <p:ext uri="{BB962C8B-B14F-4D97-AF65-F5344CB8AC3E}">
        <p14:creationId xmlns:p14="http://schemas.microsoft.com/office/powerpoint/2010/main" val="10798838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1924" y="284266"/>
            <a:ext cx="9793409" cy="648000"/>
          </a:xfrm>
        </p:spPr>
        <p:txBody>
          <a:bodyPr/>
          <a:lstStyle/>
          <a:p>
            <a:r>
              <a:rPr kumimoji="1" lang="ja-JP" altLang="en-US" sz="2400"/>
              <a:t>短期</a:t>
            </a:r>
            <a:r>
              <a:rPr kumimoji="1" lang="en-US" altLang="ja-JP" sz="2400"/>
              <a:t>SBT</a:t>
            </a:r>
            <a:r>
              <a:rPr kumimoji="1" lang="ja-JP" altLang="en-US" sz="2400"/>
              <a:t>の基本要件　</a:t>
            </a:r>
            <a:r>
              <a:rPr lang="en-US" altLang="ja-JP" sz="2400"/>
              <a:t>1.GHG</a:t>
            </a:r>
            <a:r>
              <a:rPr lang="ja-JP" altLang="en-US" sz="2400"/>
              <a:t>排出インベントリと目標のバウンダリ </a:t>
            </a:r>
            <a:r>
              <a:rPr lang="en-US" altLang="ja-JP" sz="2400"/>
              <a:t>1/3</a:t>
            </a:r>
            <a:endParaRPr kumimoji="1" lang="ja-JP" altLang="en-US" sz="2400"/>
          </a:p>
        </p:txBody>
      </p:sp>
      <p:sp>
        <p:nvSpPr>
          <p:cNvPr id="4" name="テキスト ボックス 47"/>
          <p:cNvSpPr txBox="1">
            <a:spLocks noChangeArrowheads="1"/>
          </p:cNvSpPr>
          <p:nvPr/>
        </p:nvSpPr>
        <p:spPr bwMode="auto">
          <a:xfrm>
            <a:off x="449202" y="1953035"/>
            <a:ext cx="9793410" cy="435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9pPr>
          </a:lstStyle>
          <a:p>
            <a:pPr eaLnBrk="1" hangingPunct="1">
              <a:spcBef>
                <a:spcPts val="600"/>
              </a:spcBef>
              <a:defRPr/>
            </a:pPr>
            <a:r>
              <a:rPr lang="ja-JP" altLang="en-US" sz="2800" b="1">
                <a:solidFill>
                  <a:srgbClr val="000000"/>
                </a:solidFill>
                <a:latin typeface="Meiryo UI" panose="020B0604030504040204" pitchFamily="50" charset="-128"/>
                <a:ea typeface="Meiryo UI" panose="020B0604030504040204" pitchFamily="50" charset="-128"/>
              </a:rPr>
              <a:t>（必須事項）</a:t>
            </a:r>
            <a:endParaRPr lang="en-US" altLang="ja-JP" sz="2800" b="1">
              <a:solidFill>
                <a:srgbClr val="000000"/>
              </a:solidFill>
              <a:latin typeface="Meiryo UI" panose="020B0604030504040204" pitchFamily="50" charset="-128"/>
              <a:ea typeface="Meiryo UI" panose="020B0604030504040204" pitchFamily="50" charset="-128"/>
            </a:endParaRPr>
          </a:p>
          <a:p>
            <a:pPr marL="457200" indent="-457200" eaLnBrk="1" hangingPunct="1">
              <a:spcBef>
                <a:spcPts val="600"/>
              </a:spcBef>
              <a:buClr>
                <a:schemeClr val="tx1"/>
              </a:buClr>
              <a:buFont typeface="Wingdings" panose="05000000000000000000" pitchFamily="2" charset="2"/>
              <a:buChar char="ü"/>
              <a:defRPr/>
            </a:pPr>
            <a:r>
              <a:rPr lang="ja-JP" altLang="en-US" sz="2800" b="1">
                <a:solidFill>
                  <a:srgbClr val="FF0000"/>
                </a:solidFill>
                <a:latin typeface="Meiryo UI" panose="020B0604030504040204" pitchFamily="50" charset="-128"/>
                <a:ea typeface="Meiryo UI" panose="020B0604030504040204" pitchFamily="50" charset="-128"/>
              </a:rPr>
              <a:t>親会社もしくはグループのみが目標を申請することが推奨される。</a:t>
            </a:r>
            <a:r>
              <a:rPr lang="ja-JP" altLang="en-US" sz="2800">
                <a:latin typeface="Meiryo UI" panose="020B0604030504040204" pitchFamily="50" charset="-128"/>
                <a:ea typeface="Meiryo UI" panose="020B0604030504040204" pitchFamily="50" charset="-128"/>
              </a:rPr>
              <a:t>親会社は</a:t>
            </a:r>
            <a:r>
              <a:rPr lang="en-US" altLang="ja-JP" sz="2800">
                <a:latin typeface="Meiryo UI" panose="020B0604030504040204" pitchFamily="50" charset="-128"/>
                <a:ea typeface="Meiryo UI" panose="020B0604030504040204" pitchFamily="50" charset="-128"/>
              </a:rPr>
              <a:t>GHG</a:t>
            </a:r>
            <a:r>
              <a:rPr lang="ja-JP" altLang="en-US" sz="2800">
                <a:latin typeface="Meiryo UI" panose="020B0604030504040204" pitchFamily="50" charset="-128"/>
                <a:ea typeface="Meiryo UI" panose="020B0604030504040204" pitchFamily="50" charset="-128"/>
              </a:rPr>
              <a:t>プロトコルの企業範囲で定義されるすべての子会社の排出を目標に含めなければならない。</a:t>
            </a:r>
            <a:endParaRPr lang="en-US" altLang="ja-JP" sz="2800">
              <a:latin typeface="Meiryo UI" panose="020B0604030504040204" pitchFamily="50" charset="-128"/>
              <a:ea typeface="Meiryo UI" panose="020B0604030504040204" pitchFamily="50" charset="-128"/>
            </a:endParaRPr>
          </a:p>
          <a:p>
            <a:pPr marL="1200150" lvl="1" indent="-457200" eaLnBrk="1" hangingPunct="1">
              <a:spcBef>
                <a:spcPts val="600"/>
              </a:spcBef>
              <a:buClr>
                <a:schemeClr val="tx1"/>
              </a:buClr>
              <a:buFont typeface="Arial" panose="020B0604020202020204" pitchFamily="34" charset="0"/>
              <a:buChar char="•"/>
              <a:defRPr/>
            </a:pPr>
            <a:r>
              <a:rPr lang="ja-JP" altLang="en-US" sz="2800">
                <a:solidFill>
                  <a:srgbClr val="000000"/>
                </a:solidFill>
                <a:latin typeface="Meiryo UI" panose="020B0604030504040204" pitchFamily="50" charset="-128"/>
                <a:ea typeface="Meiryo UI" panose="020B0604030504040204" pitchFamily="50" charset="-128"/>
              </a:rPr>
              <a:t>親会社と子会社の両方が目標を申請している場合は、親会社の目標に子会社の排出量が含まれる必要がある。</a:t>
            </a:r>
            <a:endParaRPr lang="en-US" altLang="ja-JP" sz="2800">
              <a:solidFill>
                <a:srgbClr val="000000"/>
              </a:solidFill>
              <a:latin typeface="Meiryo UI" panose="020B0604030504040204" pitchFamily="50" charset="-128"/>
              <a:ea typeface="Meiryo UI" panose="020B0604030504040204" pitchFamily="50" charset="-128"/>
            </a:endParaRPr>
          </a:p>
          <a:p>
            <a:pPr eaLnBrk="1" hangingPunct="1">
              <a:spcBef>
                <a:spcPts val="1200"/>
              </a:spcBef>
              <a:buClr>
                <a:schemeClr val="tx1"/>
              </a:buClr>
              <a:defRPr/>
            </a:pPr>
            <a:r>
              <a:rPr lang="ja-JP" altLang="en-US" sz="2800" b="1">
                <a:solidFill>
                  <a:prstClr val="black"/>
                </a:solidFill>
                <a:latin typeface="Meiryo UI" panose="020B0604030504040204" pitchFamily="50" charset="-128"/>
                <a:ea typeface="Meiryo UI" panose="020B0604030504040204" pitchFamily="50" charset="-128"/>
              </a:rPr>
              <a:t>（推奨事項）</a:t>
            </a:r>
          </a:p>
          <a:p>
            <a:pPr marL="457200" indent="-457200" eaLnBrk="1" hangingPunct="1">
              <a:spcBef>
                <a:spcPts val="600"/>
              </a:spcBef>
              <a:buFont typeface="Wingdings" panose="05000000000000000000" pitchFamily="2" charset="2"/>
              <a:buChar char="ü"/>
              <a:defRPr/>
            </a:pPr>
            <a:r>
              <a:rPr lang="ja-JP" altLang="en-US" sz="2800">
                <a:solidFill>
                  <a:prstClr val="black"/>
                </a:solidFill>
                <a:latin typeface="Meiryo UI" panose="020B0604030504040204" pitchFamily="50" charset="-128"/>
                <a:ea typeface="Meiryo UI" panose="020B0604030504040204" pitchFamily="50" charset="-128"/>
              </a:rPr>
              <a:t>企業範囲は、企業の財務会計において使用されている組織範囲と一致することが推奨される。</a:t>
            </a:r>
            <a:endParaRPr lang="en-US" altLang="ja-JP" sz="2800">
              <a:solidFill>
                <a:prstClr val="black"/>
              </a:solidFill>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AB81C9D6-8B37-1AE9-4CEF-757CC734EB39}"/>
              </a:ext>
            </a:extLst>
          </p:cNvPr>
          <p:cNvSpPr txBox="1">
            <a:spLocks noChangeArrowheads="1"/>
          </p:cNvSpPr>
          <p:nvPr/>
        </p:nvSpPr>
        <p:spPr bwMode="auto">
          <a:xfrm>
            <a:off x="161924" y="7328843"/>
            <a:ext cx="95367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1000" dirty="0">
                <a:solidFill>
                  <a:srgbClr val="000000"/>
                </a:solidFill>
                <a:latin typeface="+mn-ea"/>
                <a:ea typeface="+mn-ea"/>
                <a:cs typeface="Meiryo UI" pitchFamily="50" charset="-128"/>
              </a:rPr>
              <a:t>[</a:t>
            </a:r>
            <a:r>
              <a:rPr lang="ja-JP" altLang="en-US" sz="1000" dirty="0">
                <a:solidFill>
                  <a:srgbClr val="000000"/>
                </a:solidFill>
                <a:latin typeface="+mn-ea"/>
                <a:ea typeface="+mn-ea"/>
                <a:cs typeface="Meiryo UI" pitchFamily="50" charset="-128"/>
              </a:rPr>
              <a:t>出所</a:t>
            </a:r>
            <a:r>
              <a:rPr lang="en-US" altLang="ja-JP" sz="1000" dirty="0">
                <a:solidFill>
                  <a:srgbClr val="000000"/>
                </a:solidFill>
                <a:latin typeface="+mn-ea"/>
                <a:ea typeface="+mn-ea"/>
                <a:cs typeface="Meiryo UI" pitchFamily="50" charset="-128"/>
              </a:rPr>
              <a:t>]</a:t>
            </a:r>
            <a:r>
              <a:rPr lang="en-US" altLang="ja-JP" sz="1000" dirty="0">
                <a:latin typeface="+mn-ea"/>
                <a:ea typeface="+mn-ea"/>
              </a:rPr>
              <a:t> SBTi Corporate Near-Term Criteria Version 5.3.1 </a:t>
            </a:r>
            <a:r>
              <a:rPr lang="ja-JP" altLang="en-US" sz="1000" dirty="0">
                <a:solidFill>
                  <a:srgbClr val="000000"/>
                </a:solidFill>
                <a:latin typeface="+mn-ea"/>
                <a:ea typeface="+mn-ea"/>
                <a:cs typeface="Meiryo UI" pitchFamily="50" charset="-128"/>
              </a:rPr>
              <a:t>（</a:t>
            </a:r>
            <a:r>
              <a:rPr lang="it-IT" altLang="ja-JP" sz="1000" dirty="0">
                <a:latin typeface="+mn-ea"/>
                <a:ea typeface="+mn-ea"/>
              </a:rPr>
              <a:t>https://files.sciencebasedtargets.org/production/files/SBTi-criteria.pdf</a:t>
            </a:r>
            <a:r>
              <a:rPr lang="ja-JP" altLang="en-US" sz="1000" dirty="0">
                <a:solidFill>
                  <a:srgbClr val="000000"/>
                </a:solidFill>
                <a:latin typeface="+mn-ea"/>
                <a:ea typeface="+mn-ea"/>
                <a:cs typeface="Meiryo UI" pitchFamily="50" charset="-128"/>
              </a:rPr>
              <a:t>）より作成</a:t>
            </a:r>
          </a:p>
        </p:txBody>
      </p:sp>
    </p:spTree>
    <p:extLst>
      <p:ext uri="{BB962C8B-B14F-4D97-AF65-F5344CB8AC3E}">
        <p14:creationId xmlns:p14="http://schemas.microsoft.com/office/powerpoint/2010/main" val="4923650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803DF-D60F-F069-B4E9-AA7A407144D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AF6C8B2-E923-A90A-EB26-ADB3A8618938}"/>
              </a:ext>
            </a:extLst>
          </p:cNvPr>
          <p:cNvSpPr>
            <a:spLocks noGrp="1"/>
          </p:cNvSpPr>
          <p:nvPr>
            <p:ph type="title"/>
          </p:nvPr>
        </p:nvSpPr>
        <p:spPr/>
        <p:txBody>
          <a:bodyPr/>
          <a:lstStyle/>
          <a:p>
            <a:r>
              <a:rPr kumimoji="1" lang="en-US" altLang="ja-JP"/>
              <a:t>【</a:t>
            </a:r>
            <a:r>
              <a:rPr kumimoji="1" lang="ja-JP" altLang="en-US"/>
              <a:t>補足</a:t>
            </a:r>
            <a:r>
              <a:rPr kumimoji="1" lang="en-US" altLang="ja-JP"/>
              <a:t>】GHG</a:t>
            </a:r>
            <a:r>
              <a:rPr kumimoji="1" lang="ja-JP" altLang="en-US"/>
              <a:t>プロトコルにおける企業範囲とは？</a:t>
            </a:r>
          </a:p>
        </p:txBody>
      </p:sp>
      <p:sp>
        <p:nvSpPr>
          <p:cNvPr id="5" name="コンテンツ プレースホルダー 2">
            <a:extLst>
              <a:ext uri="{FF2B5EF4-FFF2-40B4-BE49-F238E27FC236}">
                <a16:creationId xmlns:a16="http://schemas.microsoft.com/office/drawing/2014/main" id="{491DABD7-D357-6230-C771-6C4B80922F32}"/>
              </a:ext>
            </a:extLst>
          </p:cNvPr>
          <p:cNvSpPr>
            <a:spLocks noGrp="1"/>
          </p:cNvSpPr>
          <p:nvPr>
            <p:ph sz="quarter" idx="12"/>
          </p:nvPr>
        </p:nvSpPr>
        <p:spPr>
          <a:xfrm>
            <a:off x="161925" y="1110920"/>
            <a:ext cx="10367963" cy="958106"/>
          </a:xfrm>
        </p:spPr>
        <p:txBody>
          <a:bodyPr/>
          <a:lstStyle/>
          <a:p>
            <a:r>
              <a:rPr lang="en-US" altLang="ja-JP"/>
              <a:t>GHG</a:t>
            </a:r>
            <a:r>
              <a:rPr lang="ja-JP" altLang="en-US"/>
              <a:t>プロトコルでは、自社≒自グループとされる。</a:t>
            </a:r>
            <a:endParaRPr lang="en-US" altLang="ja-JP"/>
          </a:p>
          <a:p>
            <a:r>
              <a:rPr lang="ja-JP" altLang="en-US"/>
              <a:t>組織境界の基準には「支配力基準」と「出資比率基準」の</a:t>
            </a:r>
            <a:r>
              <a:rPr lang="en-US" altLang="ja-JP"/>
              <a:t>2</a:t>
            </a:r>
            <a:r>
              <a:rPr lang="ja-JP" altLang="en-US"/>
              <a:t>種類のグループ範囲がある。</a:t>
            </a:r>
            <a:endParaRPr lang="en-US" altLang="ja-JP"/>
          </a:p>
        </p:txBody>
      </p:sp>
      <p:graphicFrame>
        <p:nvGraphicFramePr>
          <p:cNvPr id="3" name="表 2">
            <a:extLst>
              <a:ext uri="{FF2B5EF4-FFF2-40B4-BE49-F238E27FC236}">
                <a16:creationId xmlns:a16="http://schemas.microsoft.com/office/drawing/2014/main" id="{19150892-464A-652A-260D-4FB24AC7EC8A}"/>
              </a:ext>
            </a:extLst>
          </p:cNvPr>
          <p:cNvGraphicFramePr>
            <a:graphicFrameLocks noGrp="1"/>
          </p:cNvGraphicFramePr>
          <p:nvPr>
            <p:extLst>
              <p:ext uri="{D42A27DB-BD31-4B8C-83A1-F6EECF244321}">
                <p14:modId xmlns:p14="http://schemas.microsoft.com/office/powerpoint/2010/main" val="3401516366"/>
              </p:ext>
            </p:extLst>
          </p:nvPr>
        </p:nvGraphicFramePr>
        <p:xfrm>
          <a:off x="519074" y="2193412"/>
          <a:ext cx="9653666" cy="822960"/>
        </p:xfrm>
        <a:graphic>
          <a:graphicData uri="http://schemas.openxmlformats.org/drawingml/2006/table">
            <a:tbl>
              <a:tblPr firstRow="1" bandRow="1"/>
              <a:tblGrid>
                <a:gridCol w="2452866">
                  <a:extLst>
                    <a:ext uri="{9D8B030D-6E8A-4147-A177-3AD203B41FA5}">
                      <a16:colId xmlns:a16="http://schemas.microsoft.com/office/drawing/2014/main" val="4282236903"/>
                    </a:ext>
                  </a:extLst>
                </a:gridCol>
                <a:gridCol w="7200800">
                  <a:extLst>
                    <a:ext uri="{9D8B030D-6E8A-4147-A177-3AD203B41FA5}">
                      <a16:colId xmlns:a16="http://schemas.microsoft.com/office/drawing/2014/main" val="3311214874"/>
                    </a:ext>
                  </a:extLst>
                </a:gridCol>
              </a:tblGrid>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lgn="ctr">
                        <a:buFont typeface="+mj-lt"/>
                        <a:buNone/>
                      </a:pPr>
                      <a:r>
                        <a:rPr kumimoji="1" lang="en-US" altLang="ja-JP" sz="2000" b="1">
                          <a:solidFill>
                            <a:sysClr val="windowText" lastClr="000000"/>
                          </a:solidFill>
                          <a:latin typeface="+mn-ea"/>
                          <a:ea typeface="+mn-ea"/>
                        </a:rPr>
                        <a:t>GHG</a:t>
                      </a:r>
                      <a:r>
                        <a:rPr kumimoji="1" lang="ja-JP" altLang="en-US" sz="2000" b="1">
                          <a:solidFill>
                            <a:sysClr val="windowText" lastClr="000000"/>
                          </a:solidFill>
                          <a:latin typeface="+mn-ea"/>
                          <a:ea typeface="+mn-ea"/>
                        </a:rPr>
                        <a:t>プロトコル</a:t>
                      </a:r>
                      <a:endParaRPr kumimoji="1" lang="en-US" altLang="ja-JP" sz="2000" b="1">
                        <a:solidFill>
                          <a:sysClr val="windowText" lastClr="000000"/>
                        </a:solidFill>
                        <a:latin typeface="+mn-ea"/>
                        <a:ea typeface="+mn-ea"/>
                      </a:endParaRPr>
                    </a:p>
                    <a:p>
                      <a:pPr marL="0" indent="0" algn="ctr">
                        <a:buFont typeface="+mj-lt"/>
                        <a:buNone/>
                      </a:pPr>
                      <a:r>
                        <a:rPr kumimoji="1" lang="ja-JP" altLang="en-US" sz="2000" b="1">
                          <a:solidFill>
                            <a:sysClr val="windowText" lastClr="000000"/>
                          </a:solidFill>
                          <a:latin typeface="+mn-ea"/>
                          <a:ea typeface="+mn-ea"/>
                        </a:rPr>
                        <a:t>における「自社」</a:t>
                      </a:r>
                      <a:endParaRPr kumimoji="1" lang="en-US" altLang="ja-JP" sz="2000" b="1">
                        <a:solidFill>
                          <a:sysClr val="windowText" lastClr="000000"/>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lvl="1" indent="0" eaLnBrk="1" fontAlgn="base" hangingPunct="1">
                        <a:spcBef>
                          <a:spcPts val="0"/>
                        </a:spcBef>
                        <a:buFont typeface="Wingdings" panose="05000000000000000000" pitchFamily="2" charset="2"/>
                        <a:buNone/>
                        <a:tabLst>
                          <a:tab pos="541338" algn="l"/>
                        </a:tabLst>
                        <a:defRPr/>
                      </a:pPr>
                      <a:r>
                        <a:rPr kumimoji="0" lang="ja-JP" altLang="en-US" sz="1600">
                          <a:solidFill>
                            <a:prstClr val="black"/>
                          </a:solidFill>
                          <a:latin typeface="Meiryo UI" panose="020B0604030504040204" pitchFamily="50" charset="-128"/>
                          <a:ea typeface="Meiryo UI" panose="020B0604030504040204" pitchFamily="50" charset="-128"/>
                        </a:rPr>
                        <a:t>事業者の</a:t>
                      </a:r>
                      <a:r>
                        <a:rPr kumimoji="0" lang="ja-JP" altLang="en-US" sz="1600" b="1">
                          <a:solidFill>
                            <a:srgbClr val="FF0000"/>
                          </a:solidFill>
                          <a:latin typeface="Meiryo UI" panose="020B0604030504040204" pitchFamily="50" charset="-128"/>
                          <a:ea typeface="Meiryo UI" panose="020B0604030504040204" pitchFamily="50" charset="-128"/>
                        </a:rPr>
                        <a:t>組織境界</a:t>
                      </a:r>
                      <a:r>
                        <a:rPr kumimoji="0" lang="ja-JP" altLang="en-US" sz="1600">
                          <a:solidFill>
                            <a:prstClr val="black"/>
                          </a:solidFill>
                          <a:latin typeface="Meiryo UI" panose="020B0604030504040204" pitchFamily="50" charset="-128"/>
                          <a:ea typeface="Meiryo UI" panose="020B0604030504040204" pitchFamily="50" charset="-128"/>
                        </a:rPr>
                        <a:t>の範囲で、原則として自社（法人 等）及び連結対象事業者等事業者が所有または支配する全ての事業活動の範囲（≒グループ）</a:t>
                      </a:r>
                      <a:endParaRPr kumimoji="0" lang="en-US" altLang="ja-JP" sz="1600">
                        <a:solidFill>
                          <a:prstClr val="black"/>
                        </a:solidFill>
                        <a:latin typeface="Meiryo UI" panose="020B0604030504040204" pitchFamily="50" charset="-128"/>
                        <a:ea typeface="Meiryo UI" panose="020B0604030504040204" pitchFamily="50" charset="-128"/>
                      </a:endParaRPr>
                    </a:p>
                    <a:p>
                      <a:pPr marL="285750" lvl="1" indent="-285750" eaLnBrk="1" fontAlgn="base" hangingPunct="1">
                        <a:spcBef>
                          <a:spcPts val="0"/>
                        </a:spcBef>
                        <a:buFont typeface="Wingdings" panose="05000000000000000000" pitchFamily="2" charset="2"/>
                        <a:buChar char="ü"/>
                        <a:tabLst>
                          <a:tab pos="541338" algn="l"/>
                        </a:tabLst>
                        <a:defRPr/>
                      </a:pPr>
                      <a:r>
                        <a:rPr kumimoji="0" lang="ja-JP" altLang="en-US" sz="1600">
                          <a:solidFill>
                            <a:prstClr val="black"/>
                          </a:solidFill>
                          <a:latin typeface="Meiryo UI" panose="020B0604030504040204" pitchFamily="50" charset="-128"/>
                          <a:ea typeface="Meiryo UI" panose="020B0604030504040204" pitchFamily="50" charset="-128"/>
                        </a:rPr>
                        <a:t>事業者が会社以外の組織の場合も同様</a:t>
                      </a:r>
                      <a:endParaRPr kumimoji="0" lang="en-US" altLang="ja-JP" sz="1600">
                        <a:solidFill>
                          <a:prstClr val="black"/>
                        </a:solidFill>
                        <a:latin typeface="Meiryo UI" panose="020B0604030504040204" pitchFamily="50" charset="-128"/>
                        <a:ea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80789807"/>
                  </a:ext>
                </a:extLst>
              </a:tr>
            </a:tbl>
          </a:graphicData>
        </a:graphic>
      </p:graphicFrame>
      <p:graphicFrame>
        <p:nvGraphicFramePr>
          <p:cNvPr id="4" name="表 3">
            <a:extLst>
              <a:ext uri="{FF2B5EF4-FFF2-40B4-BE49-F238E27FC236}">
                <a16:creationId xmlns:a16="http://schemas.microsoft.com/office/drawing/2014/main" id="{588BFD99-B9D2-F9CC-E4C3-F10676FE118E}"/>
              </a:ext>
            </a:extLst>
          </p:cNvPr>
          <p:cNvGraphicFramePr>
            <a:graphicFrameLocks noGrp="1"/>
          </p:cNvGraphicFramePr>
          <p:nvPr>
            <p:extLst>
              <p:ext uri="{D42A27DB-BD31-4B8C-83A1-F6EECF244321}">
                <p14:modId xmlns:p14="http://schemas.microsoft.com/office/powerpoint/2010/main" val="2782129681"/>
              </p:ext>
            </p:extLst>
          </p:nvPr>
        </p:nvGraphicFramePr>
        <p:xfrm>
          <a:off x="519074" y="3483358"/>
          <a:ext cx="9653666" cy="3581400"/>
        </p:xfrm>
        <a:graphic>
          <a:graphicData uri="http://schemas.openxmlformats.org/drawingml/2006/table">
            <a:tbl>
              <a:tblPr firstRow="1" bandRow="1"/>
              <a:tblGrid>
                <a:gridCol w="2452866">
                  <a:extLst>
                    <a:ext uri="{9D8B030D-6E8A-4147-A177-3AD203B41FA5}">
                      <a16:colId xmlns:a16="http://schemas.microsoft.com/office/drawing/2014/main" val="4282236903"/>
                    </a:ext>
                  </a:extLst>
                </a:gridCol>
                <a:gridCol w="7200800">
                  <a:extLst>
                    <a:ext uri="{9D8B030D-6E8A-4147-A177-3AD203B41FA5}">
                      <a16:colId xmlns:a16="http://schemas.microsoft.com/office/drawing/2014/main" val="3311214874"/>
                    </a:ext>
                  </a:extLst>
                </a:gridCol>
              </a:tblGrid>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lgn="ctr">
                        <a:buFont typeface="+mj-lt"/>
                        <a:buNone/>
                      </a:pPr>
                      <a:r>
                        <a:rPr kumimoji="1" lang="ja-JP" altLang="en-US" sz="2200" b="1">
                          <a:solidFill>
                            <a:sysClr val="windowText" lastClr="000000"/>
                          </a:solidFill>
                          <a:latin typeface="+mn-ea"/>
                          <a:ea typeface="+mn-ea"/>
                        </a:rPr>
                        <a:t>支配力基準</a:t>
                      </a:r>
                      <a:endParaRPr kumimoji="1" lang="en-US" altLang="ja-JP" sz="2200" b="1">
                        <a:solidFill>
                          <a:sysClr val="windowText" lastClr="000000"/>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285750" lvl="1" indent="-285750" eaLnBrk="1" fontAlgn="base" hangingPunct="1">
                        <a:lnSpc>
                          <a:spcPct val="100000"/>
                        </a:lnSpc>
                        <a:spcBef>
                          <a:spcPts val="0"/>
                        </a:spcBef>
                        <a:buClrTx/>
                        <a:buFont typeface="Wingdings" panose="05000000000000000000" pitchFamily="2" charset="2"/>
                        <a:buChar char="ü"/>
                        <a:tabLst/>
                        <a:defRPr/>
                      </a:pPr>
                      <a:r>
                        <a:rPr kumimoji="0" lang="ja-JP" altLang="en-US" sz="1600">
                          <a:solidFill>
                            <a:prstClr val="black"/>
                          </a:solidFill>
                          <a:latin typeface="Meiryo UI" panose="020B0604030504040204" pitchFamily="50" charset="-128"/>
                          <a:ea typeface="Meiryo UI" panose="020B0604030504040204" pitchFamily="50" charset="-128"/>
                        </a:rPr>
                        <a:t>関連会社の中で、</a:t>
                      </a:r>
                      <a:endParaRPr kumimoji="0" lang="en-US" altLang="ja-JP" sz="1600">
                        <a:solidFill>
                          <a:prstClr val="black"/>
                        </a:solidFill>
                        <a:latin typeface="Meiryo UI" panose="020B0604030504040204" pitchFamily="50" charset="-128"/>
                        <a:ea typeface="Meiryo UI" panose="020B0604030504040204" pitchFamily="50" charset="-128"/>
                      </a:endParaRPr>
                    </a:p>
                    <a:p>
                      <a:pPr marL="457200" lvl="2" indent="-279400" eaLnBrk="1" fontAlgn="base" hangingPunct="1">
                        <a:lnSpc>
                          <a:spcPct val="100000"/>
                        </a:lnSpc>
                        <a:spcBef>
                          <a:spcPts val="0"/>
                        </a:spcBef>
                        <a:buFont typeface="Arial" panose="020B0604020202020204" pitchFamily="34" charset="0"/>
                        <a:buChar char="•"/>
                        <a:tabLst>
                          <a:tab pos="1435100" algn="l"/>
                        </a:tabLst>
                        <a:defRPr/>
                      </a:pPr>
                      <a:r>
                        <a:rPr kumimoji="0" lang="ja-JP" altLang="en-US" sz="1600" u="sng">
                          <a:solidFill>
                            <a:prstClr val="black"/>
                          </a:solidFill>
                          <a:latin typeface="Meiryo UI" panose="020B0604030504040204" pitchFamily="50" charset="-128"/>
                          <a:ea typeface="Meiryo UI" panose="020B0604030504040204" pitchFamily="50" charset="-128"/>
                        </a:rPr>
                        <a:t>支配力を及ぼしている先</a:t>
                      </a:r>
                      <a:r>
                        <a:rPr kumimoji="0" lang="ja-JP" altLang="en-US" sz="1600">
                          <a:solidFill>
                            <a:prstClr val="black"/>
                          </a:solidFill>
                          <a:latin typeface="Meiryo UI" panose="020B0604030504040204" pitchFamily="50" charset="-128"/>
                          <a:ea typeface="Meiryo UI" panose="020B0604030504040204" pitchFamily="50" charset="-128"/>
                        </a:rPr>
                        <a:t>については、相手</a:t>
                      </a:r>
                      <a:r>
                        <a:rPr kumimoji="0" lang="ja-JP" altLang="en-US" sz="1600" u="none">
                          <a:solidFill>
                            <a:prstClr val="black"/>
                          </a:solidFill>
                          <a:latin typeface="Meiryo UI" panose="020B0604030504040204" pitchFamily="50" charset="-128"/>
                          <a:ea typeface="Meiryo UI" panose="020B0604030504040204" pitchFamily="50" charset="-128"/>
                        </a:rPr>
                        <a:t>先企業の排出量の</a:t>
                      </a:r>
                      <a:r>
                        <a:rPr kumimoji="0" lang="en-US" altLang="ja-JP" sz="1600" b="1" u="none">
                          <a:solidFill>
                            <a:srgbClr val="FF0000"/>
                          </a:solidFill>
                          <a:latin typeface="Meiryo UI" panose="020B0604030504040204" pitchFamily="50" charset="-128"/>
                          <a:ea typeface="Meiryo UI" panose="020B0604030504040204" pitchFamily="50" charset="-128"/>
                        </a:rPr>
                        <a:t>100%</a:t>
                      </a:r>
                      <a:r>
                        <a:rPr kumimoji="0" lang="ja-JP" altLang="en-US" sz="1600" b="1" u="none">
                          <a:solidFill>
                            <a:srgbClr val="FF0000"/>
                          </a:solidFill>
                          <a:latin typeface="Meiryo UI" panose="020B0604030504040204" pitchFamily="50" charset="-128"/>
                          <a:ea typeface="Meiryo UI" panose="020B0604030504040204" pitchFamily="50" charset="-128"/>
                        </a:rPr>
                        <a:t>を自社の排出量として計上</a:t>
                      </a:r>
                      <a:endParaRPr kumimoji="0" lang="en-US" altLang="ja-JP" sz="1600" b="1" u="none">
                        <a:solidFill>
                          <a:srgbClr val="FF0000"/>
                        </a:solidFill>
                        <a:latin typeface="Meiryo UI" panose="020B0604030504040204" pitchFamily="50" charset="-128"/>
                        <a:ea typeface="Meiryo UI" panose="020B0604030504040204" pitchFamily="50" charset="-128"/>
                      </a:endParaRPr>
                    </a:p>
                    <a:p>
                      <a:pPr marL="457200" marR="0" lvl="2" indent="-279400" algn="l" defTabSz="914400" rtl="0" eaLnBrk="1" fontAlgn="base" latinLnBrk="0" hangingPunct="1">
                        <a:lnSpc>
                          <a:spcPct val="100000"/>
                        </a:lnSpc>
                        <a:spcBef>
                          <a:spcPts val="0"/>
                        </a:spcBef>
                        <a:spcAft>
                          <a:spcPts val="600"/>
                        </a:spcAft>
                        <a:buClrTx/>
                        <a:buSzTx/>
                        <a:buFont typeface="Arial" panose="020B0604020202020204" pitchFamily="34" charset="0"/>
                        <a:buChar char="•"/>
                        <a:tabLst>
                          <a:tab pos="541338" algn="l"/>
                        </a:tabLst>
                        <a:defRPr/>
                      </a:pPr>
                      <a:r>
                        <a:rPr kumimoji="0" lang="ja-JP" altLang="en-US" sz="1600" u="sng">
                          <a:solidFill>
                            <a:prstClr val="black"/>
                          </a:solidFill>
                          <a:latin typeface="Meiryo UI" panose="020B0604030504040204" pitchFamily="50" charset="-128"/>
                          <a:ea typeface="Meiryo UI" panose="020B0604030504040204" pitchFamily="50" charset="-128"/>
                        </a:rPr>
                        <a:t>支配力を及ぼしていない先</a:t>
                      </a:r>
                      <a:r>
                        <a:rPr kumimoji="0" lang="ja-JP" altLang="en-US" sz="1600">
                          <a:solidFill>
                            <a:prstClr val="black"/>
                          </a:solidFill>
                          <a:latin typeface="Meiryo UI" panose="020B0604030504040204" pitchFamily="50" charset="-128"/>
                          <a:ea typeface="Meiryo UI" panose="020B0604030504040204" pitchFamily="50" charset="-128"/>
                        </a:rPr>
                        <a:t>につい</a:t>
                      </a:r>
                      <a:r>
                        <a:rPr kumimoji="0" lang="ja-JP" altLang="en-US" sz="1600" u="none">
                          <a:solidFill>
                            <a:prstClr val="black"/>
                          </a:solidFill>
                          <a:latin typeface="Meiryo UI" panose="020B0604030504040204" pitchFamily="50" charset="-128"/>
                          <a:ea typeface="Meiryo UI" panose="020B0604030504040204" pitchFamily="50" charset="-128"/>
                        </a:rPr>
                        <a:t>ては、相手先企業の排出量は、</a:t>
                      </a:r>
                      <a:r>
                        <a:rPr kumimoji="0" lang="ja-JP" altLang="en-US" sz="1600" b="1" u="none">
                          <a:solidFill>
                            <a:srgbClr val="FF0000"/>
                          </a:solidFill>
                          <a:latin typeface="Meiryo UI" panose="020B0604030504040204" pitchFamily="50" charset="-128"/>
                          <a:ea typeface="Meiryo UI" panose="020B0604030504040204" pitchFamily="50" charset="-128"/>
                        </a:rPr>
                        <a:t>自社の排出量と見なさない</a:t>
                      </a:r>
                      <a:r>
                        <a:rPr kumimoji="0" lang="ja-JP" altLang="en-US" sz="1600" u="none">
                          <a:solidFill>
                            <a:prstClr val="black"/>
                          </a:solidFill>
                          <a:latin typeface="Meiryo UI" panose="020B0604030504040204" pitchFamily="50" charset="-128"/>
                          <a:ea typeface="Meiryo UI" panose="020B0604030504040204" pitchFamily="50" charset="-128"/>
                        </a:rPr>
                        <a:t>、とする考え方</a:t>
                      </a:r>
                      <a:endParaRPr kumimoji="0" lang="en-US" altLang="ja-JP" sz="1600" u="none">
                        <a:solidFill>
                          <a:prstClr val="black"/>
                        </a:solidFill>
                        <a:latin typeface="Meiryo UI" panose="020B0604030504040204" pitchFamily="50" charset="-128"/>
                        <a:ea typeface="Meiryo UI" panose="020B0604030504040204" pitchFamily="50" charset="-128"/>
                      </a:endParaRPr>
                    </a:p>
                    <a:p>
                      <a:pPr marL="457200" marR="0" lvl="2" indent="-279400" algn="l" defTabSz="914400" rtl="0" eaLnBrk="1" fontAlgn="base" latinLnBrk="0" hangingPunct="1">
                        <a:lnSpc>
                          <a:spcPct val="100000"/>
                        </a:lnSpc>
                        <a:spcBef>
                          <a:spcPts val="0"/>
                        </a:spcBef>
                        <a:spcAft>
                          <a:spcPts val="600"/>
                        </a:spcAft>
                        <a:buClr>
                          <a:schemeClr val="tx1"/>
                        </a:buClr>
                        <a:buSzTx/>
                        <a:buFont typeface="Arial" panose="020B0604020202020204" pitchFamily="34" charset="0"/>
                        <a:buChar char="•"/>
                        <a:tabLst>
                          <a:tab pos="541338" algn="l"/>
                        </a:tabLst>
                        <a:defRPr/>
                      </a:pPr>
                      <a:r>
                        <a:rPr kumimoji="0" lang="ja-JP" altLang="en-US" sz="1600" b="1">
                          <a:solidFill>
                            <a:srgbClr val="FF0000"/>
                          </a:solidFill>
                          <a:latin typeface="Meiryo UI" panose="020B0604030504040204" pitchFamily="50" charset="-128"/>
                          <a:ea typeface="Meiryo UI" panose="020B0604030504040204" pitchFamily="50" charset="-128"/>
                        </a:rPr>
                        <a:t>連結対象事業者は組織境界に含む</a:t>
                      </a:r>
                      <a:endParaRPr kumimoji="0" lang="en-US" altLang="ja-JP" sz="1600" b="1">
                        <a:solidFill>
                          <a:srgbClr val="FF0000"/>
                        </a:solidFill>
                        <a:latin typeface="Meiryo UI" panose="020B0604030504040204" pitchFamily="50" charset="-128"/>
                        <a:ea typeface="Meiryo UI" panose="020B0604030504040204" pitchFamily="50" charset="-128"/>
                      </a:endParaRPr>
                    </a:p>
                    <a:p>
                      <a:pPr marL="285750" lvl="1" indent="-285750" eaLnBrk="1" fontAlgn="base" hangingPunct="1">
                        <a:lnSpc>
                          <a:spcPct val="100000"/>
                        </a:lnSpc>
                        <a:spcBef>
                          <a:spcPts val="0"/>
                        </a:spcBef>
                        <a:buClrTx/>
                        <a:buFont typeface="Wingdings" panose="05000000000000000000" pitchFamily="2" charset="2"/>
                        <a:buChar char="ü"/>
                        <a:tabLst>
                          <a:tab pos="541338" algn="l"/>
                        </a:tabLst>
                        <a:defRPr/>
                      </a:pPr>
                      <a:r>
                        <a:rPr kumimoji="0" lang="ja-JP" altLang="en-US" sz="1600">
                          <a:solidFill>
                            <a:prstClr val="black"/>
                          </a:solidFill>
                          <a:latin typeface="Meiryo UI" panose="020B0604030504040204" pitchFamily="50" charset="-128"/>
                          <a:ea typeface="Meiryo UI" panose="020B0604030504040204" pitchFamily="50" charset="-128"/>
                        </a:rPr>
                        <a:t>支配力の定義</a:t>
                      </a:r>
                      <a:endParaRPr kumimoji="0" lang="en-US" altLang="ja-JP" sz="1600">
                        <a:solidFill>
                          <a:prstClr val="black"/>
                        </a:solidFill>
                        <a:latin typeface="Meiryo UI" panose="020B0604030504040204" pitchFamily="50" charset="-128"/>
                        <a:ea typeface="Meiryo UI" panose="020B0604030504040204" pitchFamily="50" charset="-128"/>
                      </a:endParaRPr>
                    </a:p>
                    <a:p>
                      <a:pPr marL="444500" lvl="1" indent="-266700" eaLnBrk="1" fontAlgn="base" hangingPunct="1">
                        <a:lnSpc>
                          <a:spcPct val="100000"/>
                        </a:lnSpc>
                        <a:spcBef>
                          <a:spcPts val="0"/>
                        </a:spcBef>
                        <a:buClr>
                          <a:schemeClr val="tx1"/>
                        </a:buClr>
                        <a:buFont typeface="Arial" panose="020B0604020202020204" pitchFamily="34" charset="0"/>
                        <a:buChar char="•"/>
                        <a:tabLst>
                          <a:tab pos="541338" algn="l"/>
                        </a:tabLst>
                        <a:defRPr/>
                      </a:pPr>
                      <a:r>
                        <a:rPr kumimoji="0" lang="ja-JP" altLang="en-US" sz="1600" b="1">
                          <a:solidFill>
                            <a:srgbClr val="FF0000"/>
                          </a:solidFill>
                          <a:latin typeface="Meiryo UI" panose="020B0604030504040204" pitchFamily="50" charset="-128"/>
                          <a:ea typeface="Meiryo UI" panose="020B0604030504040204" pitchFamily="50" charset="-128"/>
                        </a:rPr>
                        <a:t>財務支配力</a:t>
                      </a:r>
                      <a:r>
                        <a:rPr kumimoji="0" lang="ja-JP" altLang="en-US" sz="1600">
                          <a:solidFill>
                            <a:schemeClr val="tx1"/>
                          </a:solidFill>
                          <a:latin typeface="Meiryo UI" panose="020B0604030504040204" pitchFamily="50" charset="-128"/>
                          <a:ea typeface="Meiryo UI" panose="020B0604030504040204" pitchFamily="50" charset="-128"/>
                        </a:rPr>
                        <a:t>：</a:t>
                      </a:r>
                      <a:r>
                        <a:rPr kumimoji="0" lang="ja-JP" altLang="en-US" sz="1600">
                          <a:solidFill>
                            <a:prstClr val="black"/>
                          </a:solidFill>
                          <a:latin typeface="Meiryo UI" panose="020B0604030504040204" pitchFamily="50" charset="-128"/>
                          <a:ea typeface="Meiryo UI" panose="020B0604030504040204" pitchFamily="50" charset="-128"/>
                        </a:rPr>
                        <a:t>当該事業者の財務方針及び経営方針を決定する力を持つ</a:t>
                      </a:r>
                      <a:endParaRPr kumimoji="0" lang="en-US" altLang="ja-JP" sz="1600">
                        <a:solidFill>
                          <a:prstClr val="black"/>
                        </a:solidFill>
                        <a:latin typeface="Meiryo UI" panose="020B0604030504040204" pitchFamily="50" charset="-128"/>
                        <a:ea typeface="Meiryo UI" panose="020B0604030504040204" pitchFamily="50" charset="-128"/>
                      </a:endParaRPr>
                    </a:p>
                    <a:p>
                      <a:pPr marL="450850" lvl="2" indent="-269875" eaLnBrk="1" fontAlgn="base" hangingPunct="1">
                        <a:lnSpc>
                          <a:spcPct val="100000"/>
                        </a:lnSpc>
                        <a:spcBef>
                          <a:spcPts val="0"/>
                        </a:spcBef>
                        <a:spcAft>
                          <a:spcPts val="600"/>
                        </a:spcAft>
                        <a:buClr>
                          <a:schemeClr val="tx1"/>
                        </a:buClr>
                        <a:buFont typeface="Arial" panose="020B0604020202020204" pitchFamily="34" charset="0"/>
                        <a:buChar char="•"/>
                        <a:tabLst>
                          <a:tab pos="541338" algn="l"/>
                        </a:tabLst>
                        <a:defRPr/>
                      </a:pPr>
                      <a:r>
                        <a:rPr kumimoji="0" lang="ja-JP" altLang="en-US" sz="1600" b="1">
                          <a:solidFill>
                            <a:srgbClr val="FF0000"/>
                          </a:solidFill>
                          <a:latin typeface="Meiryo UI" panose="020B0604030504040204" pitchFamily="50" charset="-128"/>
                          <a:ea typeface="Meiryo UI" panose="020B0604030504040204" pitchFamily="50" charset="-128"/>
                        </a:rPr>
                        <a:t>経営支配力</a:t>
                      </a:r>
                      <a:r>
                        <a:rPr kumimoji="0" lang="ja-JP" altLang="en-US" sz="1600">
                          <a:solidFill>
                            <a:schemeClr val="tx1"/>
                          </a:solidFill>
                          <a:latin typeface="Meiryo UI" panose="020B0604030504040204" pitchFamily="50" charset="-128"/>
                          <a:ea typeface="Meiryo UI" panose="020B0604030504040204" pitchFamily="50" charset="-128"/>
                        </a:rPr>
                        <a:t>：</a:t>
                      </a:r>
                      <a:r>
                        <a:rPr kumimoji="0" lang="ja-JP" altLang="en-US" sz="1600">
                          <a:solidFill>
                            <a:prstClr val="black"/>
                          </a:solidFill>
                          <a:latin typeface="Meiryo UI" panose="020B0604030504040204" pitchFamily="50" charset="-128"/>
                          <a:ea typeface="Meiryo UI" panose="020B0604030504040204" pitchFamily="50" charset="-128"/>
                        </a:rPr>
                        <a:t>当該事業者に対して自らの経営方針を導入して実施する完全な権限を持つ</a:t>
                      </a:r>
                      <a:endParaRPr kumimoji="0" lang="en-US" altLang="ja-JP" sz="1600">
                        <a:solidFill>
                          <a:srgbClr val="FF0000"/>
                        </a:solidFill>
                        <a:latin typeface="Meiryo UI" panose="020B0604030504040204" pitchFamily="50" charset="-128"/>
                        <a:ea typeface="Meiryo UI" panose="020B0604030504040204" pitchFamily="50" charset="-128"/>
                      </a:endParaRPr>
                    </a:p>
                    <a:p>
                      <a:pPr marL="285750" lvl="2" indent="-285750" eaLnBrk="1" fontAlgn="base" hangingPunct="1">
                        <a:lnSpc>
                          <a:spcPct val="100000"/>
                        </a:lnSpc>
                        <a:spcBef>
                          <a:spcPts val="0"/>
                        </a:spcBef>
                        <a:spcAft>
                          <a:spcPts val="600"/>
                        </a:spcAft>
                        <a:buClr>
                          <a:schemeClr val="tx1"/>
                        </a:buClr>
                        <a:buFont typeface="Wingdings" panose="05000000000000000000" pitchFamily="2" charset="2"/>
                        <a:buChar char="ü"/>
                        <a:tabLst/>
                        <a:defRPr/>
                      </a:pPr>
                      <a:r>
                        <a:rPr kumimoji="0" lang="ja-JP" altLang="en-US" sz="1600">
                          <a:solidFill>
                            <a:prstClr val="black"/>
                          </a:solidFill>
                          <a:latin typeface="Meiryo UI" panose="020B0604030504040204" pitchFamily="50" charset="-128"/>
                          <a:ea typeface="Meiryo UI" panose="020B0604030504040204" pitchFamily="50" charset="-128"/>
                        </a:rPr>
                        <a:t>企業範囲について</a:t>
                      </a:r>
                      <a:r>
                        <a:rPr kumimoji="0" lang="ja-JP" altLang="en-US" sz="1600" b="1">
                          <a:solidFill>
                            <a:srgbClr val="FF0000"/>
                          </a:solidFill>
                          <a:latin typeface="Meiryo UI" panose="020B0604030504040204" pitchFamily="50" charset="-128"/>
                          <a:ea typeface="Meiryo UI" panose="020B0604030504040204" pitchFamily="50" charset="-128"/>
                        </a:rPr>
                        <a:t>自社＋連結対象事業者</a:t>
                      </a:r>
                      <a:r>
                        <a:rPr kumimoji="0" lang="ja-JP" altLang="en-US" sz="1600">
                          <a:solidFill>
                            <a:prstClr val="black"/>
                          </a:solidFill>
                          <a:latin typeface="Meiryo UI" panose="020B0604030504040204" pitchFamily="50" charset="-128"/>
                          <a:ea typeface="Meiryo UI" panose="020B0604030504040204" pitchFamily="50" charset="-128"/>
                        </a:rPr>
                        <a:t>と考えればよい</a:t>
                      </a:r>
                      <a:endParaRPr kumimoji="0" lang="en-US" altLang="ja-JP" sz="1600">
                        <a:solidFill>
                          <a:prstClr val="black"/>
                        </a:solidFill>
                        <a:latin typeface="Meiryo UI" panose="020B0604030504040204" pitchFamily="50" charset="-128"/>
                        <a:ea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80789807"/>
                  </a:ext>
                </a:extLst>
              </a:tr>
              <a:tr h="0">
                <a:tc>
                  <a:txBody>
                    <a:bodyPr/>
                    <a:lstStyle/>
                    <a:p>
                      <a:pPr marL="0" indent="0" algn="ctr">
                        <a:buFont typeface="+mj-lt"/>
                        <a:buNone/>
                      </a:pPr>
                      <a:r>
                        <a:rPr kumimoji="1" lang="ja-JP" altLang="en-US" sz="2200" b="1">
                          <a:solidFill>
                            <a:sysClr val="windowText" lastClr="000000"/>
                          </a:solidFill>
                          <a:latin typeface="+mn-ea"/>
                          <a:ea typeface="+mn-ea"/>
                        </a:rPr>
                        <a:t>出資比率基準</a:t>
                      </a:r>
                      <a:endParaRPr kumimoji="1" lang="en-US" altLang="ja-JP" sz="2200" b="1">
                        <a:solidFill>
                          <a:sysClr val="windowText" lastClr="000000"/>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285750" marR="0" lvl="1" indent="-285750" algn="l" defTabSz="1007943" rtl="0" eaLnBrk="1" fontAlgn="base" latinLnBrk="0" hangingPunct="1">
                        <a:lnSpc>
                          <a:spcPct val="100000"/>
                        </a:lnSpc>
                        <a:spcBef>
                          <a:spcPts val="0"/>
                        </a:spcBef>
                        <a:spcAft>
                          <a:spcPts val="0"/>
                        </a:spcAft>
                        <a:buClrTx/>
                        <a:buSzTx/>
                        <a:buFont typeface="Wingdings" panose="05000000000000000000" pitchFamily="2" charset="2"/>
                        <a:buChar char="ü"/>
                        <a:tabLst>
                          <a:tab pos="541338" algn="l"/>
                        </a:tabLst>
                        <a:defRPr/>
                      </a:pPr>
                      <a:r>
                        <a:rPr kumimoji="0" lang="ja-JP" altLang="en-US" sz="1600">
                          <a:solidFill>
                            <a:prstClr val="black"/>
                          </a:solidFill>
                          <a:latin typeface="Meiryo UI" panose="020B0604030504040204" pitchFamily="50" charset="-128"/>
                          <a:ea typeface="Meiryo UI" panose="020B0604030504040204" pitchFamily="50" charset="-128"/>
                        </a:rPr>
                        <a:t>株式保有している企業全てについて、対象企業の排出量の出資比率相当分を自社の排出量とする考え方</a:t>
                      </a:r>
                      <a:endParaRPr kumimoji="0" lang="en-US" altLang="ja-JP" sz="1600">
                        <a:solidFill>
                          <a:prstClr val="black"/>
                        </a:solidFill>
                        <a:latin typeface="Meiryo UI" panose="020B0604030504040204" pitchFamily="50" charset="-128"/>
                        <a:ea typeface="Meiryo UI" panose="020B0604030504040204"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35747928"/>
                  </a:ext>
                </a:extLst>
              </a:tr>
            </a:tbl>
          </a:graphicData>
        </a:graphic>
      </p:graphicFrame>
      <p:sp>
        <p:nvSpPr>
          <p:cNvPr id="7" name="テキスト ボックス 6">
            <a:extLst>
              <a:ext uri="{FF2B5EF4-FFF2-40B4-BE49-F238E27FC236}">
                <a16:creationId xmlns:a16="http://schemas.microsoft.com/office/drawing/2014/main" id="{DFC56F28-8143-EBE1-AB94-5E9EC9EB71A1}"/>
              </a:ext>
            </a:extLst>
          </p:cNvPr>
          <p:cNvSpPr txBox="1"/>
          <p:nvPr/>
        </p:nvSpPr>
        <p:spPr>
          <a:xfrm>
            <a:off x="519074" y="3144804"/>
            <a:ext cx="2465387" cy="338554"/>
          </a:xfrm>
          <a:prstGeom prst="rect">
            <a:avLst/>
          </a:prstGeom>
          <a:noFill/>
        </p:spPr>
        <p:txBody>
          <a:bodyPr wrap="square" rtlCol="0">
            <a:spAutoFit/>
          </a:bodyPr>
          <a:lstStyle/>
          <a:p>
            <a:r>
              <a:rPr kumimoji="1" lang="en-US" altLang="ja-JP" sz="1600"/>
              <a:t>【</a:t>
            </a:r>
            <a:r>
              <a:rPr kumimoji="1" lang="ja-JP" altLang="en-US" sz="1600"/>
              <a:t>組織境界の基準</a:t>
            </a:r>
            <a:r>
              <a:rPr kumimoji="1" lang="en-US" altLang="ja-JP" sz="1600"/>
              <a:t>】</a:t>
            </a:r>
            <a:endParaRPr kumimoji="1" lang="ja-JP" altLang="en-US" sz="1600"/>
          </a:p>
        </p:txBody>
      </p:sp>
      <p:sp>
        <p:nvSpPr>
          <p:cNvPr id="12" name="テキスト ボックス 11">
            <a:extLst>
              <a:ext uri="{FF2B5EF4-FFF2-40B4-BE49-F238E27FC236}">
                <a16:creationId xmlns:a16="http://schemas.microsoft.com/office/drawing/2014/main" id="{9EC1BBA5-D50A-462C-57FC-7BF0754B7EEE}"/>
              </a:ext>
            </a:extLst>
          </p:cNvPr>
          <p:cNvSpPr txBox="1">
            <a:spLocks noChangeArrowheads="1"/>
          </p:cNvSpPr>
          <p:nvPr/>
        </p:nvSpPr>
        <p:spPr bwMode="auto">
          <a:xfrm>
            <a:off x="161925" y="7162412"/>
            <a:ext cx="95367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360363" indent="-360363" defTabSz="844083" eaLnBrk="1" fontAlgn="auto" hangingPunct="1">
              <a:spcBef>
                <a:spcPts val="0"/>
              </a:spcBef>
              <a:spcAft>
                <a:spcPts val="0"/>
              </a:spcAft>
              <a:defRPr/>
            </a:pPr>
            <a:r>
              <a:rPr lang="en-US" altLang="ja-JP" sz="1000" dirty="0">
                <a:solidFill>
                  <a:srgbClr val="000000"/>
                </a:solidFill>
                <a:latin typeface="+mn-ea"/>
                <a:ea typeface="+mn-ea"/>
                <a:cs typeface="Meiryo UI" pitchFamily="50" charset="-128"/>
              </a:rPr>
              <a:t>[</a:t>
            </a:r>
            <a:r>
              <a:rPr lang="ja-JP" altLang="en-US" sz="1000" dirty="0">
                <a:solidFill>
                  <a:srgbClr val="000000"/>
                </a:solidFill>
                <a:latin typeface="+mn-ea"/>
                <a:ea typeface="+mn-ea"/>
                <a:cs typeface="Meiryo UI" pitchFamily="50" charset="-128"/>
              </a:rPr>
              <a:t>出所</a:t>
            </a:r>
            <a:r>
              <a:rPr lang="en-US" altLang="ja-JP" sz="1000" dirty="0">
                <a:solidFill>
                  <a:srgbClr val="000000"/>
                </a:solidFill>
                <a:latin typeface="+mn-ea"/>
                <a:ea typeface="+mn-ea"/>
                <a:cs typeface="Meiryo UI" pitchFamily="50" charset="-128"/>
              </a:rPr>
              <a:t>]</a:t>
            </a:r>
            <a:r>
              <a:rPr lang="ja-JP" altLang="en-US" sz="1000" dirty="0">
                <a:solidFill>
                  <a:srgbClr val="000000"/>
                </a:solidFill>
                <a:latin typeface="+mn-ea"/>
                <a:ea typeface="+mn-ea"/>
                <a:cs typeface="Meiryo UI" pitchFamily="50" charset="-128"/>
              </a:rPr>
              <a:t> サプライチェーンを通じた温室効果ガス排出量算定に関する基本ガイドライン </a:t>
            </a:r>
            <a:r>
              <a:rPr lang="en-US" altLang="ja-JP" sz="1000" dirty="0">
                <a:solidFill>
                  <a:srgbClr val="000000"/>
                </a:solidFill>
                <a:latin typeface="+mn-ea"/>
                <a:ea typeface="+mn-ea"/>
                <a:cs typeface="Meiryo UI" pitchFamily="50" charset="-128"/>
              </a:rPr>
              <a:t>(ver.2.8)</a:t>
            </a:r>
            <a:br>
              <a:rPr lang="en-US" altLang="ja-JP" sz="1000" dirty="0">
                <a:solidFill>
                  <a:srgbClr val="000000"/>
                </a:solidFill>
                <a:latin typeface="+mn-ea"/>
                <a:ea typeface="+mn-ea"/>
                <a:cs typeface="Meiryo UI" pitchFamily="50" charset="-128"/>
              </a:rPr>
            </a:br>
            <a:r>
              <a:rPr lang="ja-JP" altLang="en-US" sz="1000" dirty="0">
                <a:solidFill>
                  <a:srgbClr val="000000"/>
                </a:solidFill>
                <a:latin typeface="+mn-ea"/>
                <a:ea typeface="+mn-ea"/>
                <a:cs typeface="Meiryo UI" pitchFamily="50" charset="-128"/>
              </a:rPr>
              <a:t>（</a:t>
            </a:r>
            <a:r>
              <a:rPr lang="en-US" altLang="ja-JP" sz="1000" dirty="0">
                <a:solidFill>
                  <a:srgbClr val="000000"/>
                </a:solidFill>
                <a:latin typeface="+mn-ea"/>
                <a:ea typeface="+mn-ea"/>
                <a:cs typeface="Meiryo UI" pitchFamily="50" charset="-128"/>
              </a:rPr>
              <a:t>https://www.env.go.jp/earth/ondanka/supply_chain/gvc/files/tools/GuideLine_ver.2.8.pdf</a:t>
            </a:r>
            <a:r>
              <a:rPr lang="ja-JP" altLang="en-US" sz="1000" dirty="0">
                <a:solidFill>
                  <a:srgbClr val="000000"/>
                </a:solidFill>
                <a:latin typeface="+mn-ea"/>
                <a:ea typeface="+mn-ea"/>
                <a:cs typeface="Meiryo UI" pitchFamily="50" charset="-128"/>
              </a:rPr>
              <a:t>）より作成</a:t>
            </a:r>
          </a:p>
        </p:txBody>
      </p:sp>
    </p:spTree>
    <p:extLst>
      <p:ext uri="{BB962C8B-B14F-4D97-AF65-F5344CB8AC3E}">
        <p14:creationId xmlns:p14="http://schemas.microsoft.com/office/powerpoint/2010/main" val="210329252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a:t>【</a:t>
            </a:r>
            <a:r>
              <a:rPr kumimoji="1" lang="ja-JP" altLang="en-US"/>
              <a:t>補足</a:t>
            </a:r>
            <a:r>
              <a:rPr kumimoji="1" lang="en-US" altLang="ja-JP"/>
              <a:t>】</a:t>
            </a:r>
            <a:r>
              <a:rPr kumimoji="1" lang="ja-JP" altLang="en-US"/>
              <a:t>企業範囲のイメージ</a:t>
            </a:r>
          </a:p>
        </p:txBody>
      </p:sp>
      <p:sp>
        <p:nvSpPr>
          <p:cNvPr id="7" name="円/楕円 6"/>
          <p:cNvSpPr/>
          <p:nvPr/>
        </p:nvSpPr>
        <p:spPr bwMode="auto">
          <a:xfrm>
            <a:off x="6174397" y="2104633"/>
            <a:ext cx="3595638" cy="3488307"/>
          </a:xfrm>
          <a:prstGeom prst="ellipse">
            <a:avLst/>
          </a:prstGeom>
          <a:solidFill>
            <a:sysClr val="window" lastClr="FFFFFF"/>
          </a:solidFill>
          <a:ln w="19050" cap="flat" cmpd="sng" algn="ctr">
            <a:solidFill>
              <a:srgbClr val="0099FF"/>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8" name="円/楕円 7"/>
          <p:cNvSpPr/>
          <p:nvPr/>
        </p:nvSpPr>
        <p:spPr bwMode="auto">
          <a:xfrm>
            <a:off x="6559928" y="2500895"/>
            <a:ext cx="2808312" cy="2724482"/>
          </a:xfrm>
          <a:prstGeom prst="ellipse">
            <a:avLst/>
          </a:prstGeom>
          <a:solidFill>
            <a:srgbClr val="4BACC6">
              <a:lumMod val="20000"/>
              <a:lumOff val="80000"/>
            </a:srgbClr>
          </a:solidFill>
          <a:ln w="19050" cap="flat" cmpd="sng" algn="ctr">
            <a:solidFill>
              <a:srgbClr val="0099FF"/>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marL="0" marR="0" lvl="0" indent="0" algn="ctr" defTabSz="862013" eaLnBrk="1" fontAlgn="base" latinLnBrk="0" hangingPunct="1">
              <a:lnSpc>
                <a:spcPct val="100000"/>
              </a:lnSpc>
              <a:spcBef>
                <a:spcPct val="0"/>
              </a:spcBef>
              <a:spcAft>
                <a:spcPct val="0"/>
              </a:spcAft>
              <a:buClrTx/>
              <a:buSzTx/>
              <a:buFontTx/>
              <a:buNone/>
              <a:tabLst/>
              <a:defRPr/>
            </a:pPr>
            <a:endParaRPr kumimoji="0" lang="ja-JP" altLang="en-US" sz="1900" b="0" i="0" u="none" strike="noStrike" kern="0" cap="none" spc="0" normalizeH="0" baseline="0" noProof="0">
              <a:ln>
                <a:noFill/>
              </a:ln>
              <a:solidFill>
                <a:prstClr val="black"/>
              </a:solidFill>
              <a:effectLst/>
              <a:uLnTx/>
              <a:uFillTx/>
              <a:latin typeface="HGP創英角ｺﾞｼｯｸUB" pitchFamily="50" charset="-128"/>
              <a:ea typeface="HGP創英角ｺﾞｼｯｸUB" pitchFamily="50" charset="-128"/>
            </a:endParaRPr>
          </a:p>
        </p:txBody>
      </p:sp>
      <p:sp>
        <p:nvSpPr>
          <p:cNvPr id="9" name="円/楕円 8"/>
          <p:cNvSpPr/>
          <p:nvPr/>
        </p:nvSpPr>
        <p:spPr bwMode="auto">
          <a:xfrm>
            <a:off x="7094449" y="3036655"/>
            <a:ext cx="1697727" cy="1647049"/>
          </a:xfrm>
          <a:prstGeom prst="ellipse">
            <a:avLst/>
          </a:prstGeom>
          <a:solidFill>
            <a:srgbClr val="EEECE1">
              <a:lumMod val="90000"/>
            </a:srgbClr>
          </a:solidFill>
          <a:ln w="19050" cap="flat" cmpd="sng" algn="ctr">
            <a:solidFill>
              <a:srgbClr val="0099FF"/>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10" name="円/楕円 9"/>
          <p:cNvSpPr/>
          <p:nvPr/>
        </p:nvSpPr>
        <p:spPr bwMode="auto">
          <a:xfrm>
            <a:off x="1705139" y="2645986"/>
            <a:ext cx="2592288" cy="2514906"/>
          </a:xfrm>
          <a:prstGeom prst="ellipse">
            <a:avLst/>
          </a:prstGeom>
          <a:solidFill>
            <a:srgbClr val="EEECE1">
              <a:lumMod val="90000"/>
            </a:srgbClr>
          </a:solidFill>
          <a:ln w="38100" cap="flat" cmpd="sng" algn="ctr">
            <a:solidFill>
              <a:srgbClr val="0099FF"/>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11" name="角丸四角形 10"/>
          <p:cNvSpPr/>
          <p:nvPr/>
        </p:nvSpPr>
        <p:spPr bwMode="auto">
          <a:xfrm>
            <a:off x="2569235" y="3648724"/>
            <a:ext cx="864096" cy="504056"/>
          </a:xfrm>
          <a:prstGeom prst="roundRect">
            <a:avLst/>
          </a:prstGeom>
          <a:solidFill>
            <a:srgbClr val="00B0F0"/>
          </a:solidFill>
          <a:ln w="28575"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r>
              <a:rPr kumimoji="0" lang="ja-JP" altLang="en-US" sz="2400" kern="0">
                <a:solidFill>
                  <a:prstClr val="black"/>
                </a:solidFill>
                <a:latin typeface="Meiryo UI" panose="020B0604030504040204" pitchFamily="50" charset="-128"/>
                <a:cs typeface="Meiryo UI" panose="020B0604030504040204" pitchFamily="50" charset="-128"/>
              </a:rPr>
              <a:t>単体</a:t>
            </a:r>
          </a:p>
        </p:txBody>
      </p:sp>
      <p:sp>
        <p:nvSpPr>
          <p:cNvPr id="12" name="円/楕円 11"/>
          <p:cNvSpPr/>
          <p:nvPr/>
        </p:nvSpPr>
        <p:spPr bwMode="auto">
          <a:xfrm>
            <a:off x="4225419" y="3000652"/>
            <a:ext cx="216024" cy="216024"/>
          </a:xfrm>
          <a:prstGeom prst="ellipse">
            <a:avLst/>
          </a:prstGeom>
          <a:solidFill>
            <a:sysClr val="window" lastClr="FFFFFF"/>
          </a:solidFill>
          <a:ln w="9525" cap="flat" cmpd="sng" algn="ctr">
            <a:solidFill>
              <a:sysClr val="windowText" lastClr="000000"/>
            </a:solidFill>
            <a:prstDash val="dash"/>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13" name="円/楕円 12"/>
          <p:cNvSpPr/>
          <p:nvPr/>
        </p:nvSpPr>
        <p:spPr bwMode="auto">
          <a:xfrm>
            <a:off x="3649355" y="3936756"/>
            <a:ext cx="216024" cy="216024"/>
          </a:xfrm>
          <a:prstGeom prst="ellipse">
            <a:avLst/>
          </a:prstGeom>
          <a:solidFill>
            <a:srgbClr val="0099FF"/>
          </a:solidFill>
          <a:ln w="28575"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14" name="円/楕円 13"/>
          <p:cNvSpPr/>
          <p:nvPr/>
        </p:nvSpPr>
        <p:spPr bwMode="auto">
          <a:xfrm>
            <a:off x="3001283" y="4368804"/>
            <a:ext cx="216024" cy="216024"/>
          </a:xfrm>
          <a:prstGeom prst="ellipse">
            <a:avLst/>
          </a:prstGeom>
          <a:solidFill>
            <a:srgbClr val="0099FF"/>
          </a:solidFill>
          <a:ln w="28575"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15" name="円/楕円 14"/>
          <p:cNvSpPr/>
          <p:nvPr/>
        </p:nvSpPr>
        <p:spPr bwMode="auto">
          <a:xfrm>
            <a:off x="3153683" y="4800852"/>
            <a:ext cx="216024" cy="216024"/>
          </a:xfrm>
          <a:prstGeom prst="ellipse">
            <a:avLst/>
          </a:prstGeom>
          <a:solidFill>
            <a:srgbClr val="0099FF"/>
          </a:solidFill>
          <a:ln w="28575"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16" name="円/楕円 15"/>
          <p:cNvSpPr/>
          <p:nvPr/>
        </p:nvSpPr>
        <p:spPr bwMode="auto">
          <a:xfrm>
            <a:off x="2137187" y="4512820"/>
            <a:ext cx="216024" cy="216024"/>
          </a:xfrm>
          <a:prstGeom prst="ellipse">
            <a:avLst/>
          </a:prstGeom>
          <a:solidFill>
            <a:srgbClr val="0099FF"/>
          </a:solidFill>
          <a:ln w="28575"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17" name="円/楕円 16"/>
          <p:cNvSpPr/>
          <p:nvPr/>
        </p:nvSpPr>
        <p:spPr bwMode="auto">
          <a:xfrm>
            <a:off x="2289587" y="3144668"/>
            <a:ext cx="216024" cy="216024"/>
          </a:xfrm>
          <a:prstGeom prst="ellipse">
            <a:avLst/>
          </a:prstGeom>
          <a:solidFill>
            <a:srgbClr val="0099FF"/>
          </a:solidFill>
          <a:ln w="28575"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18" name="円/楕円 17"/>
          <p:cNvSpPr/>
          <p:nvPr/>
        </p:nvSpPr>
        <p:spPr bwMode="auto">
          <a:xfrm>
            <a:off x="2321399" y="2261513"/>
            <a:ext cx="216024" cy="216024"/>
          </a:xfrm>
          <a:prstGeom prst="ellipse">
            <a:avLst/>
          </a:prstGeom>
          <a:solidFill>
            <a:sysClr val="window" lastClr="FFFFFF"/>
          </a:solidFill>
          <a:ln w="9525" cap="flat" cmpd="sng" algn="ctr">
            <a:solidFill>
              <a:sysClr val="windowText" lastClr="000000"/>
            </a:solidFill>
            <a:prstDash val="dash"/>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19" name="円/楕円 18"/>
          <p:cNvSpPr/>
          <p:nvPr/>
        </p:nvSpPr>
        <p:spPr bwMode="auto">
          <a:xfrm>
            <a:off x="1705139" y="2519461"/>
            <a:ext cx="216024" cy="216024"/>
          </a:xfrm>
          <a:prstGeom prst="ellipse">
            <a:avLst/>
          </a:prstGeom>
          <a:solidFill>
            <a:sysClr val="window" lastClr="FFFFFF"/>
          </a:solidFill>
          <a:ln w="9525" cap="flat" cmpd="sng" algn="ctr">
            <a:solidFill>
              <a:sysClr val="windowText" lastClr="000000"/>
            </a:solidFill>
            <a:prstDash val="dash"/>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20" name="円/楕円 19"/>
          <p:cNvSpPr/>
          <p:nvPr/>
        </p:nvSpPr>
        <p:spPr bwMode="auto">
          <a:xfrm>
            <a:off x="3073291" y="2784628"/>
            <a:ext cx="216024" cy="216024"/>
          </a:xfrm>
          <a:prstGeom prst="ellipse">
            <a:avLst/>
          </a:prstGeom>
          <a:solidFill>
            <a:srgbClr val="0099FF"/>
          </a:solidFill>
          <a:ln w="28575"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21" name="円/楕円 20"/>
          <p:cNvSpPr/>
          <p:nvPr/>
        </p:nvSpPr>
        <p:spPr bwMode="auto">
          <a:xfrm>
            <a:off x="1417107" y="2918515"/>
            <a:ext cx="216024" cy="216024"/>
          </a:xfrm>
          <a:prstGeom prst="ellipse">
            <a:avLst/>
          </a:prstGeom>
          <a:solidFill>
            <a:sysClr val="window" lastClr="FFFFFF"/>
          </a:solidFill>
          <a:ln w="9525" cap="flat" cmpd="sng" algn="ctr">
            <a:solidFill>
              <a:sysClr val="windowText" lastClr="000000"/>
            </a:solidFill>
            <a:prstDash val="dash"/>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22" name="円/楕円 21"/>
          <p:cNvSpPr/>
          <p:nvPr/>
        </p:nvSpPr>
        <p:spPr bwMode="auto">
          <a:xfrm>
            <a:off x="1057067" y="4044768"/>
            <a:ext cx="216024" cy="216024"/>
          </a:xfrm>
          <a:prstGeom prst="ellipse">
            <a:avLst/>
          </a:prstGeom>
          <a:solidFill>
            <a:sysClr val="window" lastClr="FFFFFF"/>
          </a:solidFill>
          <a:ln w="9525" cap="flat" cmpd="sng" algn="ctr">
            <a:solidFill>
              <a:sysClr val="windowText" lastClr="000000"/>
            </a:solidFill>
            <a:prstDash val="dash"/>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23" name="円/楕円 22"/>
          <p:cNvSpPr/>
          <p:nvPr/>
        </p:nvSpPr>
        <p:spPr bwMode="auto">
          <a:xfrm>
            <a:off x="1993171" y="5016876"/>
            <a:ext cx="216024" cy="216024"/>
          </a:xfrm>
          <a:prstGeom prst="ellipse">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24" name="円/楕円 23"/>
          <p:cNvSpPr/>
          <p:nvPr/>
        </p:nvSpPr>
        <p:spPr bwMode="auto">
          <a:xfrm>
            <a:off x="2569235" y="5418294"/>
            <a:ext cx="216024" cy="216024"/>
          </a:xfrm>
          <a:prstGeom prst="ellipse">
            <a:avLst/>
          </a:prstGeom>
          <a:solidFill>
            <a:sysClr val="window" lastClr="FFFFFF"/>
          </a:solidFill>
          <a:ln w="9525" cap="flat" cmpd="sng" algn="ctr">
            <a:solidFill>
              <a:sysClr val="windowText" lastClr="000000"/>
            </a:solidFill>
            <a:prstDash val="dash"/>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25" name="円/楕円 24"/>
          <p:cNvSpPr/>
          <p:nvPr/>
        </p:nvSpPr>
        <p:spPr bwMode="auto">
          <a:xfrm>
            <a:off x="4009395" y="5052880"/>
            <a:ext cx="216024" cy="216024"/>
          </a:xfrm>
          <a:prstGeom prst="ellipse">
            <a:avLst/>
          </a:prstGeom>
          <a:solidFill>
            <a:sysClr val="window" lastClr="FFFFFF"/>
          </a:solidFill>
          <a:ln w="9525" cap="flat" cmpd="sng" algn="ctr">
            <a:solidFill>
              <a:sysClr val="windowText" lastClr="000000"/>
            </a:solidFill>
            <a:prstDash val="dash"/>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26" name="円/楕円 25"/>
          <p:cNvSpPr/>
          <p:nvPr/>
        </p:nvSpPr>
        <p:spPr bwMode="auto">
          <a:xfrm>
            <a:off x="4441443" y="4260792"/>
            <a:ext cx="216024" cy="216024"/>
          </a:xfrm>
          <a:prstGeom prst="ellipse">
            <a:avLst/>
          </a:prstGeom>
          <a:solidFill>
            <a:sysClr val="window" lastClr="FFFFFF"/>
          </a:solidFill>
          <a:ln w="9525" cap="flat" cmpd="sng" algn="ctr">
            <a:solidFill>
              <a:sysClr val="windowText" lastClr="000000"/>
            </a:solidFill>
            <a:prstDash val="dash"/>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27" name="円/楕円 26"/>
          <p:cNvSpPr/>
          <p:nvPr/>
        </p:nvSpPr>
        <p:spPr bwMode="auto">
          <a:xfrm>
            <a:off x="3793371" y="2478083"/>
            <a:ext cx="216024" cy="216024"/>
          </a:xfrm>
          <a:prstGeom prst="ellipse">
            <a:avLst/>
          </a:prstGeom>
          <a:solidFill>
            <a:sysClr val="window" lastClr="FFFFFF"/>
          </a:solidFill>
          <a:ln w="9525" cap="flat" cmpd="sng" algn="ctr">
            <a:solidFill>
              <a:sysClr val="windowText" lastClr="000000"/>
            </a:solidFill>
            <a:prstDash val="dash"/>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28" name="円/楕円 27"/>
          <p:cNvSpPr/>
          <p:nvPr/>
        </p:nvSpPr>
        <p:spPr bwMode="auto">
          <a:xfrm>
            <a:off x="3001283" y="3216676"/>
            <a:ext cx="216024" cy="216024"/>
          </a:xfrm>
          <a:prstGeom prst="ellipse">
            <a:avLst/>
          </a:prstGeom>
          <a:solidFill>
            <a:srgbClr val="0099FF"/>
          </a:solidFill>
          <a:ln w="28575"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cxnSp>
        <p:nvCxnSpPr>
          <p:cNvPr id="29" name="直線矢印コネクタ 28"/>
          <p:cNvCxnSpPr>
            <a:stCxn id="11" idx="2"/>
          </p:cNvCxnSpPr>
          <p:nvPr/>
        </p:nvCxnSpPr>
        <p:spPr bwMode="auto">
          <a:xfrm flipH="1">
            <a:off x="2577619" y="4152780"/>
            <a:ext cx="423664" cy="792088"/>
          </a:xfrm>
          <a:prstGeom prst="straightConnector1">
            <a:avLst/>
          </a:prstGeom>
          <a:noFill/>
          <a:ln w="76200" cap="flat" cmpd="sng" algn="ctr">
            <a:solidFill>
              <a:srgbClr val="0099FF"/>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角丸四角形吹き出し 29"/>
          <p:cNvSpPr/>
          <p:nvPr/>
        </p:nvSpPr>
        <p:spPr bwMode="auto">
          <a:xfrm>
            <a:off x="727280" y="5694565"/>
            <a:ext cx="4536504" cy="1362778"/>
          </a:xfrm>
          <a:prstGeom prst="wedgeRoundRectCallout">
            <a:avLst>
              <a:gd name="adj1" fmla="val -4502"/>
              <a:gd name="adj2" fmla="val -42464"/>
              <a:gd name="adj3" fmla="val 16667"/>
            </a:avLst>
          </a:prstGeom>
          <a:solidFill>
            <a:srgbClr val="C0504D">
              <a:lumMod val="20000"/>
              <a:lumOff val="80000"/>
            </a:srgbClr>
          </a:solidFill>
          <a:ln w="9525" cap="flat" cmpd="sng" algn="ctr">
            <a:solidFill>
              <a:sysClr val="windowText" lastClr="000000"/>
            </a:solidFill>
            <a:prstDash val="solid"/>
            <a:round/>
            <a:headEnd type="none" w="med" len="med"/>
            <a:tailEnd type="none" w="med" len="med"/>
          </a:ln>
          <a:effectLst/>
        </p:spPr>
        <p:txBody>
          <a:bodyPr vert="horz" wrap="square" lIns="86210" tIns="43105" rIns="86210" bIns="43105" numCol="1" rtlCol="0" anchor="ctr" anchorCtr="0" compatLnSpc="1">
            <a:prstTxWarp prst="textNoShape">
              <a:avLst/>
            </a:prstTxWarp>
          </a:bodyPr>
          <a:lstStyle/>
          <a:p>
            <a:pPr algn="ctr" defTabSz="862013">
              <a:defRPr/>
            </a:pPr>
            <a:r>
              <a:rPr kumimoji="0" lang="ja-JP" altLang="en-US" sz="2400" kern="0">
                <a:solidFill>
                  <a:prstClr val="black"/>
                </a:solidFill>
                <a:latin typeface="Meiryo UI" panose="020B0604030504040204" pitchFamily="50" charset="-128"/>
                <a:cs typeface="Meiryo UI" panose="020B0604030504040204" pitchFamily="50" charset="-128"/>
              </a:rPr>
              <a:t>支配力内の関係会社の排出量は</a:t>
            </a:r>
            <a:r>
              <a:rPr kumimoji="0" lang="en-US" altLang="ja-JP" sz="2400" kern="0">
                <a:solidFill>
                  <a:prstClr val="black"/>
                </a:solidFill>
                <a:latin typeface="Meiryo UI" panose="020B0604030504040204" pitchFamily="50" charset="-128"/>
                <a:cs typeface="Meiryo UI" panose="020B0604030504040204" pitchFamily="50" charset="-128"/>
              </a:rPr>
              <a:t>100%</a:t>
            </a:r>
            <a:r>
              <a:rPr kumimoji="0" lang="ja-JP" altLang="en-US" sz="2400" kern="0">
                <a:solidFill>
                  <a:prstClr val="black"/>
                </a:solidFill>
                <a:latin typeface="Meiryo UI" panose="020B0604030504040204" pitchFamily="50" charset="-128"/>
                <a:cs typeface="Meiryo UI" panose="020B0604030504040204" pitchFamily="50" charset="-128"/>
              </a:rPr>
              <a:t>自社分に計上</a:t>
            </a:r>
            <a:endParaRPr kumimoji="0" lang="en-US" altLang="ja-JP" sz="2400" kern="0">
              <a:solidFill>
                <a:prstClr val="black"/>
              </a:solidFill>
              <a:latin typeface="Meiryo UI" panose="020B0604030504040204" pitchFamily="50" charset="-128"/>
              <a:cs typeface="Meiryo UI" panose="020B0604030504040204" pitchFamily="50" charset="-128"/>
            </a:endParaRPr>
          </a:p>
          <a:p>
            <a:pPr algn="ctr" defTabSz="862013">
              <a:defRPr/>
            </a:pPr>
            <a:r>
              <a:rPr kumimoji="0" lang="ja-JP" altLang="en-US" sz="2400" b="1" kern="0">
                <a:solidFill>
                  <a:srgbClr val="FC0019"/>
                </a:solidFill>
                <a:latin typeface="Meiryo UI" panose="020B0604030504040204" pitchFamily="50" charset="-128"/>
                <a:cs typeface="Meiryo UI" panose="020B0604030504040204" pitchFamily="50" charset="-128"/>
              </a:rPr>
              <a:t>（支配力外は</a:t>
            </a:r>
            <a:r>
              <a:rPr kumimoji="0" lang="en-US" altLang="ja-JP" sz="2400" b="1" kern="0">
                <a:solidFill>
                  <a:srgbClr val="FC0019"/>
                </a:solidFill>
                <a:latin typeface="Meiryo UI" panose="020B0604030504040204" pitchFamily="50" charset="-128"/>
                <a:cs typeface="Meiryo UI" panose="020B0604030504040204" pitchFamily="50" charset="-128"/>
              </a:rPr>
              <a:t>0%</a:t>
            </a:r>
            <a:r>
              <a:rPr kumimoji="0" lang="ja-JP" altLang="en-US" sz="2400" b="1" kern="0">
                <a:solidFill>
                  <a:srgbClr val="FC0019"/>
                </a:solidFill>
                <a:latin typeface="Meiryo UI" panose="020B0604030504040204" pitchFamily="50" charset="-128"/>
                <a:cs typeface="Meiryo UI" panose="020B0604030504040204" pitchFamily="50" charset="-128"/>
              </a:rPr>
              <a:t>計上）</a:t>
            </a:r>
            <a:endParaRPr kumimoji="0" lang="ja-JP" altLang="en-US" sz="2400" kern="0">
              <a:solidFill>
                <a:prstClr val="black"/>
              </a:solidFill>
              <a:latin typeface="Meiryo UI" panose="020B0604030504040204" pitchFamily="50" charset="-128"/>
              <a:cs typeface="Meiryo UI" panose="020B0604030504040204" pitchFamily="50" charset="-128"/>
            </a:endParaRPr>
          </a:p>
        </p:txBody>
      </p:sp>
      <p:sp>
        <p:nvSpPr>
          <p:cNvPr id="31" name="円/楕円 30"/>
          <p:cNvSpPr/>
          <p:nvPr/>
        </p:nvSpPr>
        <p:spPr bwMode="auto">
          <a:xfrm>
            <a:off x="3001283" y="2262059"/>
            <a:ext cx="216024" cy="216024"/>
          </a:xfrm>
          <a:prstGeom prst="ellipse">
            <a:avLst/>
          </a:prstGeom>
          <a:solidFill>
            <a:sysClr val="window" lastClr="FFFFFF"/>
          </a:solidFill>
          <a:ln w="9525" cap="flat" cmpd="sng" algn="ctr">
            <a:solidFill>
              <a:sysClr val="windowText" lastClr="000000"/>
            </a:solidFill>
            <a:prstDash val="dash"/>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32" name="テキスト ボックス 31"/>
          <p:cNvSpPr txBox="1"/>
          <p:nvPr/>
        </p:nvSpPr>
        <p:spPr>
          <a:xfrm>
            <a:off x="432246" y="3349371"/>
            <a:ext cx="1584176" cy="400110"/>
          </a:xfrm>
          <a:prstGeom prst="rect">
            <a:avLst/>
          </a:prstGeom>
          <a:noFill/>
        </p:spPr>
        <p:txBody>
          <a:bodyPr wrap="square" rtlCol="0">
            <a:spAutoFit/>
          </a:bodyPr>
          <a:lstStyle/>
          <a:p>
            <a:pPr defTabSz="914400" fontAlgn="base">
              <a:lnSpc>
                <a:spcPct val="120000"/>
              </a:lnSpc>
              <a:spcBef>
                <a:spcPct val="0"/>
              </a:spcBef>
              <a:spcAft>
                <a:spcPct val="70000"/>
              </a:spcAft>
            </a:pPr>
            <a:r>
              <a:rPr lang="ja-JP" altLang="en-US" sz="2000" b="1">
                <a:solidFill>
                  <a:srgbClr val="FC0019"/>
                </a:solidFill>
                <a:latin typeface="Meiryo UI" panose="020B0604030504040204" pitchFamily="50" charset="-128"/>
                <a:cs typeface="Meiryo UI" panose="020B0604030504040204" pitchFamily="50" charset="-128"/>
              </a:rPr>
              <a:t>関係会社</a:t>
            </a:r>
          </a:p>
        </p:txBody>
      </p:sp>
      <p:sp>
        <p:nvSpPr>
          <p:cNvPr id="33" name="正方形/長方形 32"/>
          <p:cNvSpPr/>
          <p:nvPr/>
        </p:nvSpPr>
        <p:spPr>
          <a:xfrm>
            <a:off x="1386854" y="4966063"/>
            <a:ext cx="1107996" cy="461665"/>
          </a:xfrm>
          <a:prstGeom prst="rect">
            <a:avLst/>
          </a:prstGeom>
          <a:solidFill>
            <a:sysClr val="window" lastClr="FFFFFF"/>
          </a:solidFill>
          <a:ln w="38100">
            <a:solidFill>
              <a:srgbClr val="0099FF"/>
            </a:solidFill>
          </a:ln>
        </p:spPr>
        <p:txBody>
          <a:bodyPr wrap="none">
            <a:spAutoFit/>
          </a:bodyPr>
          <a:lstStyle/>
          <a:p>
            <a:pPr defTabSz="914400">
              <a:defRPr/>
            </a:pPr>
            <a:r>
              <a:rPr kumimoji="0" lang="ja-JP" altLang="en-US" sz="2400" b="1" kern="0">
                <a:solidFill>
                  <a:srgbClr val="FC0019"/>
                </a:solidFill>
                <a:latin typeface="Meiryo UI" panose="020B0604030504040204" pitchFamily="50" charset="-128"/>
                <a:cs typeface="Meiryo UI" panose="020B0604030504040204" pitchFamily="50" charset="-128"/>
              </a:rPr>
              <a:t>支配力</a:t>
            </a:r>
            <a:endParaRPr kumimoji="0" lang="ja-JP" altLang="en-US" sz="2000" b="1" kern="0">
              <a:solidFill>
                <a:srgbClr val="FC0019"/>
              </a:solidFill>
              <a:latin typeface="ＭＳ Ｐゴシック" charset="-128"/>
              <a:ea typeface="ＭＳ Ｐゴシック" charset="-128"/>
            </a:endParaRPr>
          </a:p>
        </p:txBody>
      </p:sp>
      <p:sp>
        <p:nvSpPr>
          <p:cNvPr id="34" name="角丸四角形 33"/>
          <p:cNvSpPr/>
          <p:nvPr/>
        </p:nvSpPr>
        <p:spPr bwMode="auto">
          <a:xfrm>
            <a:off x="7496032" y="3648724"/>
            <a:ext cx="864096" cy="504056"/>
          </a:xfrm>
          <a:prstGeom prst="roundRect">
            <a:avLst/>
          </a:prstGeom>
          <a:solidFill>
            <a:srgbClr val="00B0F0"/>
          </a:solidFill>
          <a:ln w="28575"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r>
              <a:rPr kumimoji="0" lang="ja-JP" altLang="en-US" sz="2400" kern="0">
                <a:solidFill>
                  <a:prstClr val="black"/>
                </a:solidFill>
                <a:latin typeface="Meiryo UI" panose="020B0604030504040204" pitchFamily="50" charset="-128"/>
                <a:cs typeface="Meiryo UI" panose="020B0604030504040204" pitchFamily="50" charset="-128"/>
              </a:rPr>
              <a:t>単体</a:t>
            </a:r>
          </a:p>
        </p:txBody>
      </p:sp>
      <p:sp>
        <p:nvSpPr>
          <p:cNvPr id="35" name="円/楕円 34"/>
          <p:cNvSpPr/>
          <p:nvPr/>
        </p:nvSpPr>
        <p:spPr bwMode="auto">
          <a:xfrm>
            <a:off x="9152216" y="3036656"/>
            <a:ext cx="216024" cy="216024"/>
          </a:xfrm>
          <a:prstGeom prst="ellipse">
            <a:avLst/>
          </a:prstGeom>
          <a:solidFill>
            <a:srgbClr val="EFFFFF"/>
          </a:solidFill>
          <a:ln w="9525"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36" name="円/楕円 35"/>
          <p:cNvSpPr/>
          <p:nvPr/>
        </p:nvSpPr>
        <p:spPr bwMode="auto">
          <a:xfrm>
            <a:off x="8576152" y="3936756"/>
            <a:ext cx="216024" cy="216024"/>
          </a:xfrm>
          <a:prstGeom prst="ellipse">
            <a:avLst/>
          </a:prstGeom>
          <a:solidFill>
            <a:srgbClr val="0099FF"/>
          </a:solidFill>
          <a:ln w="28575"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37" name="円/楕円 36"/>
          <p:cNvSpPr/>
          <p:nvPr/>
        </p:nvSpPr>
        <p:spPr bwMode="auto">
          <a:xfrm>
            <a:off x="7928080" y="4368804"/>
            <a:ext cx="216024" cy="216024"/>
          </a:xfrm>
          <a:prstGeom prst="ellipse">
            <a:avLst/>
          </a:prstGeom>
          <a:solidFill>
            <a:srgbClr val="0099FF"/>
          </a:solidFill>
          <a:ln w="28575"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38" name="円/楕円 37"/>
          <p:cNvSpPr/>
          <p:nvPr/>
        </p:nvSpPr>
        <p:spPr bwMode="auto">
          <a:xfrm>
            <a:off x="8080480" y="4800852"/>
            <a:ext cx="216024" cy="216024"/>
          </a:xfrm>
          <a:prstGeom prst="ellipse">
            <a:avLst/>
          </a:prstGeom>
          <a:solidFill>
            <a:srgbClr val="EEECE1">
              <a:lumMod val="90000"/>
            </a:srgbClr>
          </a:solidFill>
          <a:ln w="12700"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39" name="円/楕円 38"/>
          <p:cNvSpPr/>
          <p:nvPr/>
        </p:nvSpPr>
        <p:spPr bwMode="auto">
          <a:xfrm>
            <a:off x="6930579" y="4235256"/>
            <a:ext cx="216024" cy="216024"/>
          </a:xfrm>
          <a:prstGeom prst="ellipse">
            <a:avLst/>
          </a:prstGeom>
          <a:solidFill>
            <a:srgbClr val="EEECE1">
              <a:lumMod val="90000"/>
            </a:srgbClr>
          </a:solidFill>
          <a:ln w="12700"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40" name="円/楕円 39"/>
          <p:cNvSpPr/>
          <p:nvPr/>
        </p:nvSpPr>
        <p:spPr bwMode="auto">
          <a:xfrm>
            <a:off x="7216384" y="3144668"/>
            <a:ext cx="216024" cy="216024"/>
          </a:xfrm>
          <a:prstGeom prst="ellipse">
            <a:avLst/>
          </a:prstGeom>
          <a:solidFill>
            <a:srgbClr val="EEECE1">
              <a:lumMod val="90000"/>
            </a:srgbClr>
          </a:solidFill>
          <a:ln w="12700"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41" name="円/楕円 40"/>
          <p:cNvSpPr/>
          <p:nvPr/>
        </p:nvSpPr>
        <p:spPr bwMode="auto">
          <a:xfrm>
            <a:off x="6631936" y="2537974"/>
            <a:ext cx="216024" cy="216024"/>
          </a:xfrm>
          <a:prstGeom prst="ellipse">
            <a:avLst/>
          </a:prstGeom>
          <a:solidFill>
            <a:srgbClr val="EFFFFF"/>
          </a:solidFill>
          <a:ln w="9525"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42" name="円/楕円 41"/>
          <p:cNvSpPr/>
          <p:nvPr/>
        </p:nvSpPr>
        <p:spPr bwMode="auto">
          <a:xfrm>
            <a:off x="8000088" y="2784628"/>
            <a:ext cx="216024" cy="216024"/>
          </a:xfrm>
          <a:prstGeom prst="ellipse">
            <a:avLst/>
          </a:prstGeom>
          <a:solidFill>
            <a:srgbClr val="EEECE1">
              <a:lumMod val="90000"/>
            </a:srgbClr>
          </a:solidFill>
          <a:ln w="12700"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43" name="円/楕円 42"/>
          <p:cNvSpPr/>
          <p:nvPr/>
        </p:nvSpPr>
        <p:spPr bwMode="auto">
          <a:xfrm>
            <a:off x="6343904" y="2937028"/>
            <a:ext cx="216024" cy="216024"/>
          </a:xfrm>
          <a:prstGeom prst="ellipse">
            <a:avLst/>
          </a:prstGeom>
          <a:solidFill>
            <a:srgbClr val="EFFFFF"/>
          </a:solidFill>
          <a:ln w="9525"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44" name="円/楕円 43"/>
          <p:cNvSpPr/>
          <p:nvPr/>
        </p:nvSpPr>
        <p:spPr bwMode="auto">
          <a:xfrm>
            <a:off x="5803844" y="4080772"/>
            <a:ext cx="216024" cy="216024"/>
          </a:xfrm>
          <a:prstGeom prst="ellipse">
            <a:avLst/>
          </a:prstGeom>
          <a:solidFill>
            <a:sysClr val="window" lastClr="FFFFFF"/>
          </a:solidFill>
          <a:ln w="9525" cap="flat" cmpd="sng" algn="ctr">
            <a:solidFill>
              <a:sysClr val="windowText" lastClr="000000"/>
            </a:solidFill>
            <a:prstDash val="dash"/>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45" name="円/楕円 44"/>
          <p:cNvSpPr/>
          <p:nvPr/>
        </p:nvSpPr>
        <p:spPr bwMode="auto">
          <a:xfrm>
            <a:off x="6578357" y="4692840"/>
            <a:ext cx="216024" cy="216024"/>
          </a:xfrm>
          <a:prstGeom prst="ellipse">
            <a:avLst/>
          </a:prstGeom>
          <a:solidFill>
            <a:srgbClr val="EFFFFF"/>
          </a:solidFill>
          <a:ln w="9525"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46" name="円/楕円 45"/>
          <p:cNvSpPr/>
          <p:nvPr/>
        </p:nvSpPr>
        <p:spPr bwMode="auto">
          <a:xfrm>
            <a:off x="9038453" y="4855008"/>
            <a:ext cx="216024" cy="216024"/>
          </a:xfrm>
          <a:prstGeom prst="ellipse">
            <a:avLst/>
          </a:prstGeom>
          <a:solidFill>
            <a:srgbClr val="EFFFFF"/>
          </a:solidFill>
          <a:ln w="9525"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47" name="円/楕円 46"/>
          <p:cNvSpPr/>
          <p:nvPr/>
        </p:nvSpPr>
        <p:spPr bwMode="auto">
          <a:xfrm>
            <a:off x="9368240" y="4296796"/>
            <a:ext cx="216024" cy="216024"/>
          </a:xfrm>
          <a:prstGeom prst="ellipse">
            <a:avLst/>
          </a:prstGeom>
          <a:solidFill>
            <a:srgbClr val="EFFFFF"/>
          </a:solidFill>
          <a:ln w="9525"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48" name="円/楕円 47"/>
          <p:cNvSpPr/>
          <p:nvPr/>
        </p:nvSpPr>
        <p:spPr bwMode="auto">
          <a:xfrm>
            <a:off x="8720168" y="2496596"/>
            <a:ext cx="216024" cy="216024"/>
          </a:xfrm>
          <a:prstGeom prst="ellipse">
            <a:avLst/>
          </a:prstGeom>
          <a:solidFill>
            <a:srgbClr val="EFFFFF"/>
          </a:solidFill>
          <a:ln w="9525"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sp>
        <p:nvSpPr>
          <p:cNvPr id="49" name="円/楕円 48"/>
          <p:cNvSpPr/>
          <p:nvPr/>
        </p:nvSpPr>
        <p:spPr bwMode="auto">
          <a:xfrm>
            <a:off x="7928080" y="3216676"/>
            <a:ext cx="216024" cy="216024"/>
          </a:xfrm>
          <a:prstGeom prst="ellipse">
            <a:avLst/>
          </a:prstGeom>
          <a:solidFill>
            <a:srgbClr val="0099FF"/>
          </a:solidFill>
          <a:ln w="28575" cap="flat" cmpd="sng" algn="ctr">
            <a:solidFill>
              <a:sysClr val="windowText" lastClr="000000"/>
            </a:solidFill>
            <a:prstDash val="solid"/>
            <a:round/>
            <a:headEnd type="none" w="med" len="med"/>
            <a:tailEnd type="none" w="med" len="med"/>
          </a:ln>
          <a:effectLst/>
        </p:spPr>
        <p:txBody>
          <a:bodyPr vert="horz" wrap="none" lIns="86210" tIns="43105" rIns="86210" bIns="43105" numCol="1" rtlCol="0" anchor="ctr" anchorCtr="0" compatLnSpc="1">
            <a:prstTxWarp prst="textNoShape">
              <a:avLst/>
            </a:prstTxWarp>
          </a:bodyPr>
          <a:lstStyle/>
          <a:p>
            <a:pPr algn="ctr" defTabSz="862013">
              <a:defRPr/>
            </a:pPr>
            <a:endParaRPr kumimoji="0" lang="ja-JP" altLang="en-US" sz="1900" kern="0">
              <a:solidFill>
                <a:prstClr val="black"/>
              </a:solidFill>
              <a:latin typeface="HGP創英角ｺﾞｼｯｸUB" pitchFamily="50" charset="-128"/>
              <a:ea typeface="HGP創英角ｺﾞｼｯｸUB" pitchFamily="50" charset="-128"/>
            </a:endParaRPr>
          </a:p>
        </p:txBody>
      </p:sp>
      <p:cxnSp>
        <p:nvCxnSpPr>
          <p:cNvPr id="50" name="直線矢印コネクタ 49"/>
          <p:cNvCxnSpPr/>
          <p:nvPr/>
        </p:nvCxnSpPr>
        <p:spPr bwMode="auto">
          <a:xfrm flipH="1">
            <a:off x="7141718" y="4188784"/>
            <a:ext cx="650730" cy="1216613"/>
          </a:xfrm>
          <a:prstGeom prst="straightConnector1">
            <a:avLst/>
          </a:prstGeom>
          <a:noFill/>
          <a:ln w="76200" cap="flat" cmpd="sng" algn="ctr">
            <a:solidFill>
              <a:srgbClr val="0099FF"/>
            </a:solidFill>
            <a:prstDash val="solid"/>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正方形/長方形 50"/>
          <p:cNvSpPr/>
          <p:nvPr/>
        </p:nvSpPr>
        <p:spPr>
          <a:xfrm>
            <a:off x="7554790" y="5246871"/>
            <a:ext cx="1415772" cy="461665"/>
          </a:xfrm>
          <a:prstGeom prst="rect">
            <a:avLst/>
          </a:prstGeom>
          <a:solidFill>
            <a:sysClr val="window" lastClr="FFFFFF"/>
          </a:solidFill>
          <a:ln w="38100">
            <a:solidFill>
              <a:srgbClr val="0099FF"/>
            </a:solidFill>
          </a:ln>
        </p:spPr>
        <p:txBody>
          <a:bodyPr wrap="none">
            <a:spAutoFit/>
          </a:bodyPr>
          <a:lstStyle/>
          <a:p>
            <a:pPr defTabSz="914400">
              <a:defRPr/>
            </a:pPr>
            <a:r>
              <a:rPr kumimoji="0" lang="ja-JP" altLang="en-US" sz="2400" b="1" kern="0">
                <a:solidFill>
                  <a:srgbClr val="FC0019"/>
                </a:solidFill>
                <a:latin typeface="Meiryo UI" panose="020B0604030504040204" pitchFamily="50" charset="-128"/>
                <a:cs typeface="Meiryo UI" panose="020B0604030504040204" pitchFamily="50" charset="-128"/>
              </a:rPr>
              <a:t>出資比率</a:t>
            </a:r>
            <a:endParaRPr kumimoji="0" lang="ja-JP" altLang="en-US" sz="2000" b="1" kern="0">
              <a:solidFill>
                <a:srgbClr val="FC0019"/>
              </a:solidFill>
              <a:latin typeface="ＭＳ Ｐゴシック" charset="-128"/>
              <a:ea typeface="ＭＳ Ｐゴシック" charset="-128"/>
            </a:endParaRPr>
          </a:p>
        </p:txBody>
      </p:sp>
      <p:sp>
        <p:nvSpPr>
          <p:cNvPr id="52" name="角丸四角形吹き出し 51"/>
          <p:cNvSpPr/>
          <p:nvPr/>
        </p:nvSpPr>
        <p:spPr bwMode="auto">
          <a:xfrm>
            <a:off x="5479808" y="5845267"/>
            <a:ext cx="4536504" cy="1217450"/>
          </a:xfrm>
          <a:prstGeom prst="wedgeRoundRectCallout">
            <a:avLst>
              <a:gd name="adj1" fmla="val -7489"/>
              <a:gd name="adj2" fmla="val -38115"/>
              <a:gd name="adj3" fmla="val 16667"/>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86210" tIns="43105" rIns="86210" bIns="43105" numCol="1" rtlCol="0" anchor="ctr" anchorCtr="0" compatLnSpc="1">
            <a:prstTxWarp prst="textNoShape">
              <a:avLst/>
            </a:prstTxWarp>
          </a:bodyPr>
          <a:lstStyle/>
          <a:p>
            <a:pPr algn="ctr" defTabSz="862013">
              <a:defRPr/>
            </a:pPr>
            <a:r>
              <a:rPr kumimoji="0" lang="ja-JP" altLang="en-US" sz="2400" b="1" kern="0">
                <a:solidFill>
                  <a:srgbClr val="FC0019"/>
                </a:solidFill>
                <a:latin typeface="Meiryo UI" panose="020B0604030504040204" pitchFamily="50" charset="-128"/>
                <a:cs typeface="Meiryo UI" panose="020B0604030504040204" pitchFamily="50" charset="-128"/>
              </a:rPr>
              <a:t>出資先の排出量は、出資比率に比例して自社分として計上</a:t>
            </a:r>
            <a:endParaRPr kumimoji="0" lang="en-US" altLang="ja-JP" sz="2400" b="1" kern="0">
              <a:solidFill>
                <a:srgbClr val="FC0019"/>
              </a:solidFill>
              <a:latin typeface="Meiryo UI" panose="020B0604030504040204" pitchFamily="50" charset="-128"/>
              <a:cs typeface="Meiryo UI" panose="020B0604030504040204" pitchFamily="50" charset="-128"/>
            </a:endParaRPr>
          </a:p>
        </p:txBody>
      </p:sp>
      <p:sp>
        <p:nvSpPr>
          <p:cNvPr id="53" name="テキスト ボックス 52"/>
          <p:cNvSpPr txBox="1"/>
          <p:nvPr/>
        </p:nvSpPr>
        <p:spPr>
          <a:xfrm>
            <a:off x="5608744" y="3255513"/>
            <a:ext cx="1584176" cy="400110"/>
          </a:xfrm>
          <a:prstGeom prst="rect">
            <a:avLst/>
          </a:prstGeom>
          <a:noFill/>
        </p:spPr>
        <p:txBody>
          <a:bodyPr wrap="square" rtlCol="0">
            <a:spAutoFit/>
          </a:bodyPr>
          <a:lstStyle/>
          <a:p>
            <a:pPr defTabSz="914400" fontAlgn="base">
              <a:lnSpc>
                <a:spcPct val="120000"/>
              </a:lnSpc>
              <a:spcBef>
                <a:spcPct val="0"/>
              </a:spcBef>
              <a:spcAft>
                <a:spcPct val="70000"/>
              </a:spcAft>
            </a:pPr>
            <a:r>
              <a:rPr lang="ja-JP" altLang="en-US" sz="2000" b="1">
                <a:solidFill>
                  <a:srgbClr val="FC0019"/>
                </a:solidFill>
                <a:latin typeface="Meiryo UI" panose="020B0604030504040204" pitchFamily="50" charset="-128"/>
                <a:cs typeface="Meiryo UI" panose="020B0604030504040204" pitchFamily="50" charset="-128"/>
              </a:rPr>
              <a:t>関係会社</a:t>
            </a:r>
          </a:p>
        </p:txBody>
      </p:sp>
      <p:sp>
        <p:nvSpPr>
          <p:cNvPr id="54" name="テキスト ボックス 53"/>
          <p:cNvSpPr txBox="1"/>
          <p:nvPr/>
        </p:nvSpPr>
        <p:spPr>
          <a:xfrm>
            <a:off x="594767" y="1158061"/>
            <a:ext cx="5101066" cy="1052596"/>
          </a:xfrm>
          <a:prstGeom prst="rect">
            <a:avLst/>
          </a:prstGeom>
          <a:noFill/>
        </p:spPr>
        <p:txBody>
          <a:bodyPr wrap="square" rtlCol="0">
            <a:spAutoFit/>
          </a:bodyPr>
          <a:lstStyle/>
          <a:p>
            <a:pPr algn="ctr" defTabSz="914400" fontAlgn="base">
              <a:lnSpc>
                <a:spcPct val="120000"/>
              </a:lnSpc>
              <a:spcBef>
                <a:spcPct val="0"/>
              </a:spcBef>
            </a:pPr>
            <a:r>
              <a:rPr lang="ja-JP" altLang="en-US" sz="2800" b="1" u="sng">
                <a:solidFill>
                  <a:srgbClr val="FC0019"/>
                </a:solidFill>
                <a:latin typeface="Meiryo UI" panose="020B0604030504040204" pitchFamily="50" charset="-128"/>
                <a:cs typeface="Meiryo UI" panose="020B0604030504040204" pitchFamily="50" charset="-128"/>
              </a:rPr>
              <a:t>支配力基準</a:t>
            </a:r>
            <a:endParaRPr lang="en-US" altLang="ja-JP" sz="2800" b="1" u="sng">
              <a:solidFill>
                <a:srgbClr val="FC0019"/>
              </a:solidFill>
              <a:latin typeface="Meiryo UI" panose="020B0604030504040204" pitchFamily="50" charset="-128"/>
              <a:cs typeface="Meiryo UI" panose="020B0604030504040204" pitchFamily="50" charset="-128"/>
            </a:endParaRPr>
          </a:p>
          <a:p>
            <a:pPr algn="ctr" defTabSz="914400" fontAlgn="base">
              <a:lnSpc>
                <a:spcPct val="120000"/>
              </a:lnSpc>
              <a:spcBef>
                <a:spcPct val="0"/>
              </a:spcBef>
              <a:spcAft>
                <a:spcPct val="70000"/>
              </a:spcAft>
            </a:pPr>
            <a:r>
              <a:rPr lang="ja-JP" altLang="en-US" sz="2400" b="1">
                <a:solidFill>
                  <a:srgbClr val="FC0019"/>
                </a:solidFill>
                <a:latin typeface="Meiryo UI" panose="020B0604030504040204" pitchFamily="50" charset="-128"/>
                <a:cs typeface="Meiryo UI" panose="020B0604030504040204" pitchFamily="50" charset="-128"/>
              </a:rPr>
              <a:t>（財務支配</a:t>
            </a:r>
            <a:r>
              <a:rPr lang="en-US" altLang="ja-JP" sz="2400" b="1">
                <a:solidFill>
                  <a:srgbClr val="FC0019"/>
                </a:solidFill>
                <a:latin typeface="Meiryo UI" panose="020B0604030504040204" pitchFamily="50" charset="-128"/>
                <a:cs typeface="Meiryo UI" panose="020B0604030504040204" pitchFamily="50" charset="-128"/>
              </a:rPr>
              <a:t>or</a:t>
            </a:r>
            <a:r>
              <a:rPr lang="ja-JP" altLang="en-US" sz="2400" b="1">
                <a:solidFill>
                  <a:srgbClr val="FC0019"/>
                </a:solidFill>
                <a:latin typeface="Meiryo UI" panose="020B0604030504040204" pitchFamily="50" charset="-128"/>
                <a:cs typeface="Meiryo UI" panose="020B0604030504040204" pitchFamily="50" charset="-128"/>
              </a:rPr>
              <a:t>経営支配の２種）</a:t>
            </a:r>
          </a:p>
        </p:txBody>
      </p:sp>
      <p:sp>
        <p:nvSpPr>
          <p:cNvPr id="55" name="テキスト ボックス 54"/>
          <p:cNvSpPr txBox="1"/>
          <p:nvPr/>
        </p:nvSpPr>
        <p:spPr>
          <a:xfrm>
            <a:off x="6457667" y="1282913"/>
            <a:ext cx="2977819" cy="523220"/>
          </a:xfrm>
          <a:prstGeom prst="rect">
            <a:avLst/>
          </a:prstGeom>
          <a:noFill/>
        </p:spPr>
        <p:txBody>
          <a:bodyPr wrap="square" rtlCol="0">
            <a:spAutoFit/>
          </a:bodyPr>
          <a:lstStyle/>
          <a:p>
            <a:pPr algn="ctr" defTabSz="914400" fontAlgn="base">
              <a:lnSpc>
                <a:spcPct val="120000"/>
              </a:lnSpc>
              <a:spcBef>
                <a:spcPct val="0"/>
              </a:spcBef>
              <a:spcAft>
                <a:spcPct val="70000"/>
              </a:spcAft>
            </a:pPr>
            <a:r>
              <a:rPr lang="ja-JP" altLang="en-US" sz="2800" b="1" u="sng">
                <a:solidFill>
                  <a:srgbClr val="FC0019"/>
                </a:solidFill>
                <a:latin typeface="Meiryo UI" panose="020B0604030504040204" pitchFamily="50" charset="-128"/>
                <a:cs typeface="Meiryo UI" panose="020B0604030504040204" pitchFamily="50" charset="-128"/>
              </a:rPr>
              <a:t>出資比率基準</a:t>
            </a:r>
          </a:p>
        </p:txBody>
      </p:sp>
      <p:sp>
        <p:nvSpPr>
          <p:cNvPr id="56" name="テキスト ボックス 55"/>
          <p:cNvSpPr txBox="1"/>
          <p:nvPr/>
        </p:nvSpPr>
        <p:spPr>
          <a:xfrm>
            <a:off x="7474911" y="4251225"/>
            <a:ext cx="609922" cy="400110"/>
          </a:xfrm>
          <a:prstGeom prst="rect">
            <a:avLst/>
          </a:prstGeom>
          <a:noFill/>
        </p:spPr>
        <p:txBody>
          <a:bodyPr wrap="square" rtlCol="0">
            <a:spAutoFit/>
          </a:bodyPr>
          <a:lstStyle/>
          <a:p>
            <a:pPr defTabSz="914400" fontAlgn="base">
              <a:lnSpc>
                <a:spcPct val="120000"/>
              </a:lnSpc>
              <a:spcBef>
                <a:spcPct val="0"/>
              </a:spcBef>
              <a:spcAft>
                <a:spcPct val="70000"/>
              </a:spcAft>
            </a:pPr>
            <a:r>
              <a:rPr lang="ja-JP" altLang="en-US" sz="2000" b="1">
                <a:solidFill>
                  <a:srgbClr val="FC0019"/>
                </a:solidFill>
                <a:latin typeface="Meiryo UI" panose="020B0604030504040204" pitchFamily="50" charset="-128"/>
                <a:cs typeface="Meiryo UI" panose="020B0604030504040204" pitchFamily="50" charset="-128"/>
              </a:rPr>
              <a:t>大</a:t>
            </a:r>
          </a:p>
        </p:txBody>
      </p:sp>
      <p:sp>
        <p:nvSpPr>
          <p:cNvPr id="57" name="テキスト ボックス 56"/>
          <p:cNvSpPr txBox="1"/>
          <p:nvPr/>
        </p:nvSpPr>
        <p:spPr>
          <a:xfrm>
            <a:off x="7143889" y="5046493"/>
            <a:ext cx="609922" cy="400110"/>
          </a:xfrm>
          <a:prstGeom prst="rect">
            <a:avLst/>
          </a:prstGeom>
          <a:noFill/>
        </p:spPr>
        <p:txBody>
          <a:bodyPr wrap="square" rtlCol="0">
            <a:spAutoFit/>
          </a:bodyPr>
          <a:lstStyle/>
          <a:p>
            <a:pPr defTabSz="914400" fontAlgn="base">
              <a:lnSpc>
                <a:spcPct val="120000"/>
              </a:lnSpc>
              <a:spcBef>
                <a:spcPct val="0"/>
              </a:spcBef>
              <a:spcAft>
                <a:spcPct val="70000"/>
              </a:spcAft>
            </a:pPr>
            <a:r>
              <a:rPr lang="ja-JP" altLang="en-US" sz="2000" b="1">
                <a:solidFill>
                  <a:srgbClr val="FC0019"/>
                </a:solidFill>
                <a:latin typeface="Meiryo UI" panose="020B0604030504040204" pitchFamily="50" charset="-128"/>
                <a:cs typeface="Meiryo UI" panose="020B0604030504040204" pitchFamily="50" charset="-128"/>
              </a:rPr>
              <a:t>小</a:t>
            </a:r>
          </a:p>
        </p:txBody>
      </p:sp>
    </p:spTree>
    <p:extLst>
      <p:ext uri="{BB962C8B-B14F-4D97-AF65-F5344CB8AC3E}">
        <p14:creationId xmlns:p14="http://schemas.microsoft.com/office/powerpoint/2010/main" val="33150659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7BE4B-F424-EC07-ECC8-653F30E1734D}"/>
            </a:ext>
          </a:extLst>
        </p:cNvPr>
        <p:cNvGrpSpPr/>
        <p:nvPr/>
      </p:nvGrpSpPr>
      <p:grpSpPr>
        <a:xfrm>
          <a:off x="0" y="0"/>
          <a:ext cx="0" cy="0"/>
          <a:chOff x="0" y="0"/>
          <a:chExt cx="0" cy="0"/>
        </a:xfrm>
      </p:grpSpPr>
      <p:sp>
        <p:nvSpPr>
          <p:cNvPr id="4" name="テキスト ボックス 47">
            <a:extLst>
              <a:ext uri="{FF2B5EF4-FFF2-40B4-BE49-F238E27FC236}">
                <a16:creationId xmlns:a16="http://schemas.microsoft.com/office/drawing/2014/main" id="{F4958862-8316-CAF7-41CB-DBE27C317AD0}"/>
              </a:ext>
            </a:extLst>
          </p:cNvPr>
          <p:cNvSpPr txBox="1">
            <a:spLocks noChangeArrowheads="1"/>
          </p:cNvSpPr>
          <p:nvPr/>
        </p:nvSpPr>
        <p:spPr bwMode="auto">
          <a:xfrm>
            <a:off x="449202" y="1237455"/>
            <a:ext cx="9793410" cy="578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9pPr>
          </a:lstStyle>
          <a:p>
            <a:pPr eaLnBrk="1" hangingPunct="1">
              <a:spcBef>
                <a:spcPts val="600"/>
              </a:spcBef>
              <a:defRPr/>
            </a:pPr>
            <a:r>
              <a:rPr lang="ja-JP" altLang="en-US" sz="2000" b="1">
                <a:solidFill>
                  <a:srgbClr val="000000"/>
                </a:solidFill>
                <a:latin typeface="Meiryo UI" panose="020B0604030504040204" pitchFamily="50" charset="-128"/>
                <a:ea typeface="Meiryo UI" panose="020B0604030504040204" pitchFamily="50" charset="-128"/>
              </a:rPr>
              <a:t>（必須事項）</a:t>
            </a:r>
            <a:endParaRPr lang="en-US" altLang="ja-JP" sz="2000" b="1">
              <a:solidFill>
                <a:srgbClr val="000000"/>
              </a:solidFill>
              <a:latin typeface="Meiryo UI" panose="020B0604030504040204" pitchFamily="50" charset="-128"/>
              <a:ea typeface="Meiryo UI" panose="020B0604030504040204" pitchFamily="50" charset="-128"/>
            </a:endParaRPr>
          </a:p>
          <a:p>
            <a:pPr marL="457200" indent="-457200" eaLnBrk="1" hangingPunct="1">
              <a:spcBef>
                <a:spcPts val="600"/>
              </a:spcBef>
              <a:buClr>
                <a:schemeClr val="tx1"/>
              </a:buClr>
              <a:buFont typeface="Wingdings" panose="05000000000000000000" pitchFamily="2" charset="2"/>
              <a:buChar char="ü"/>
              <a:defRPr/>
            </a:pPr>
            <a:r>
              <a:rPr lang="en-US" altLang="ja-JP" sz="2000">
                <a:latin typeface="Meiryo UI" panose="020B0604030504040204" pitchFamily="50" charset="-128"/>
                <a:ea typeface="Meiryo UI" panose="020B0604030504040204" pitchFamily="50" charset="-128"/>
              </a:rPr>
              <a:t>GHG</a:t>
            </a:r>
            <a:r>
              <a:rPr lang="ja-JP" altLang="en-US" sz="2000">
                <a:latin typeface="Meiryo UI" panose="020B0604030504040204" pitchFamily="50" charset="-128"/>
                <a:ea typeface="Meiryo UI" panose="020B0604030504040204" pitchFamily="50" charset="-128"/>
              </a:rPr>
              <a:t>プロトコル企業基準に則った、</a:t>
            </a:r>
            <a:r>
              <a:rPr lang="en-US" altLang="ja-JP" sz="2000" b="1">
                <a:solidFill>
                  <a:srgbClr val="FF0000"/>
                </a:solidFill>
                <a:latin typeface="Meiryo UI" panose="020B0604030504040204" pitchFamily="50" charset="-128"/>
                <a:ea typeface="Meiryo UI" panose="020B0604030504040204" pitchFamily="50" charset="-128"/>
              </a:rPr>
              <a:t>7</a:t>
            </a:r>
            <a:r>
              <a:rPr lang="ja-JP" altLang="en-US" sz="2000" b="1">
                <a:solidFill>
                  <a:srgbClr val="FF0000"/>
                </a:solidFill>
                <a:latin typeface="Meiryo UI" panose="020B0604030504040204" pitchFamily="50" charset="-128"/>
                <a:ea typeface="Meiryo UI" panose="020B0604030504040204" pitchFamily="50" charset="-128"/>
              </a:rPr>
              <a:t>つの温室効果ガス（下記）の全ての関連する排出量をおさえる</a:t>
            </a:r>
            <a:r>
              <a:rPr lang="ja-JP" altLang="en-US" sz="2000">
                <a:latin typeface="Meiryo UI" panose="020B0604030504040204" pitchFamily="50" charset="-128"/>
                <a:ea typeface="Meiryo UI" panose="020B0604030504040204" pitchFamily="50" charset="-128"/>
              </a:rPr>
              <a:t>必要がある。</a:t>
            </a:r>
            <a:endParaRPr lang="en-US" altLang="ja-JP" sz="2000">
              <a:latin typeface="Meiryo UI" panose="020B0604030504040204" pitchFamily="50" charset="-128"/>
              <a:ea typeface="Meiryo UI" panose="020B0604030504040204" pitchFamily="50" charset="-128"/>
            </a:endParaRPr>
          </a:p>
          <a:p>
            <a:pPr marL="1200150" lvl="1" indent="-457200" eaLnBrk="1" hangingPunct="1">
              <a:spcBef>
                <a:spcPts val="600"/>
              </a:spcBef>
              <a:buClr>
                <a:schemeClr val="tx1"/>
              </a:buClr>
              <a:buFont typeface="Arial" panose="020B0604020202020204" pitchFamily="34" charset="0"/>
              <a:buChar char="•"/>
              <a:defRPr/>
            </a:pPr>
            <a:r>
              <a:rPr lang="ja-JP" altLang="en-US" sz="2000">
                <a:latin typeface="Meiryo UI" panose="020B0604030504040204" pitchFamily="50" charset="-128"/>
                <a:ea typeface="Meiryo UI" panose="020B0604030504040204" pitchFamily="50" charset="-128"/>
              </a:rPr>
              <a:t>二酸化炭素（</a:t>
            </a:r>
            <a:r>
              <a:rPr lang="en-US" altLang="ja-JP" sz="2000">
                <a:latin typeface="Meiryo UI" panose="020B0604030504040204" pitchFamily="50" charset="-128"/>
                <a:ea typeface="Meiryo UI" panose="020B0604030504040204" pitchFamily="50" charset="-128"/>
              </a:rPr>
              <a:t>CO2</a:t>
            </a:r>
            <a:r>
              <a:rPr lang="ja-JP" altLang="en-US" sz="2000">
                <a:latin typeface="Meiryo UI" panose="020B0604030504040204" pitchFamily="50" charset="-128"/>
                <a:ea typeface="Meiryo UI" panose="020B0604030504040204" pitchFamily="50" charset="-128"/>
              </a:rPr>
              <a:t>）、メタン（</a:t>
            </a:r>
            <a:r>
              <a:rPr lang="en-US" altLang="ja-JP" sz="2000">
                <a:latin typeface="Meiryo UI" panose="020B0604030504040204" pitchFamily="50" charset="-128"/>
                <a:ea typeface="Meiryo UI" panose="020B0604030504040204" pitchFamily="50" charset="-128"/>
              </a:rPr>
              <a:t>CH4</a:t>
            </a:r>
            <a:r>
              <a:rPr lang="ja-JP" altLang="en-US" sz="2000">
                <a:latin typeface="Meiryo UI" panose="020B0604030504040204" pitchFamily="50" charset="-128"/>
                <a:ea typeface="Meiryo UI" panose="020B0604030504040204" pitchFamily="50" charset="-128"/>
              </a:rPr>
              <a:t>）、亜酸化窒素（</a:t>
            </a:r>
            <a:r>
              <a:rPr lang="en-US" altLang="ja-JP" sz="2000">
                <a:latin typeface="Meiryo UI" panose="020B0604030504040204" pitchFamily="50" charset="-128"/>
                <a:ea typeface="Meiryo UI" panose="020B0604030504040204" pitchFamily="50" charset="-128"/>
              </a:rPr>
              <a:t>N2O</a:t>
            </a:r>
            <a:r>
              <a:rPr lang="ja-JP" altLang="en-US" sz="2000">
                <a:latin typeface="Meiryo UI" panose="020B0604030504040204" pitchFamily="50" charset="-128"/>
                <a:ea typeface="Meiryo UI" panose="020B0604030504040204" pitchFamily="50" charset="-128"/>
              </a:rPr>
              <a:t>）、ハイドロフルオロカーボン（</a:t>
            </a:r>
            <a:r>
              <a:rPr lang="en-US" altLang="ja-JP" sz="2000">
                <a:latin typeface="Meiryo UI" panose="020B0604030504040204" pitchFamily="50" charset="-128"/>
                <a:ea typeface="Meiryo UI" panose="020B0604030504040204" pitchFamily="50" charset="-128"/>
              </a:rPr>
              <a:t>HFCs</a:t>
            </a:r>
            <a:r>
              <a:rPr lang="ja-JP" altLang="en-US" sz="2000">
                <a:latin typeface="Meiryo UI" panose="020B0604030504040204" pitchFamily="50" charset="-128"/>
                <a:ea typeface="Meiryo UI" panose="020B0604030504040204" pitchFamily="50" charset="-128"/>
              </a:rPr>
              <a:t>）、パーフルオロカーボン（</a:t>
            </a:r>
            <a:r>
              <a:rPr lang="en-US" altLang="ja-JP" sz="2000">
                <a:latin typeface="Meiryo UI" panose="020B0604030504040204" pitchFamily="50" charset="-128"/>
                <a:ea typeface="Meiryo UI" panose="020B0604030504040204" pitchFamily="50" charset="-128"/>
              </a:rPr>
              <a:t>PFCs</a:t>
            </a:r>
            <a:r>
              <a:rPr lang="ja-JP" altLang="en-US" sz="2000">
                <a:latin typeface="Meiryo UI" panose="020B0604030504040204" pitchFamily="50" charset="-128"/>
                <a:ea typeface="Meiryo UI" panose="020B0604030504040204" pitchFamily="50" charset="-128"/>
              </a:rPr>
              <a:t>）、六フッ化硫黄（</a:t>
            </a:r>
            <a:r>
              <a:rPr lang="en-US" altLang="ja-JP" sz="2000">
                <a:latin typeface="Meiryo UI" panose="020B0604030504040204" pitchFamily="50" charset="-128"/>
                <a:ea typeface="Meiryo UI" panose="020B0604030504040204" pitchFamily="50" charset="-128"/>
              </a:rPr>
              <a:t>SF6</a:t>
            </a:r>
            <a:r>
              <a:rPr lang="ja-JP" altLang="en-US" sz="2000">
                <a:latin typeface="Meiryo UI" panose="020B0604030504040204" pitchFamily="50" charset="-128"/>
                <a:ea typeface="Meiryo UI" panose="020B0604030504040204" pitchFamily="50" charset="-128"/>
              </a:rPr>
              <a:t>）、三フッ化窒素（</a:t>
            </a:r>
            <a:r>
              <a:rPr lang="en-US" altLang="ja-JP" sz="2000">
                <a:latin typeface="Meiryo UI" panose="020B0604030504040204" pitchFamily="50" charset="-128"/>
                <a:ea typeface="Meiryo UI" panose="020B0604030504040204" pitchFamily="50" charset="-128"/>
              </a:rPr>
              <a:t>NF3</a:t>
            </a:r>
            <a:r>
              <a:rPr lang="ja-JP" altLang="en-US" sz="2000">
                <a:latin typeface="Meiryo UI" panose="020B0604030504040204" pitchFamily="50" charset="-128"/>
                <a:ea typeface="Meiryo UI" panose="020B0604030504040204" pitchFamily="50" charset="-128"/>
              </a:rPr>
              <a:t>）</a:t>
            </a:r>
            <a:endParaRPr lang="en-US" altLang="ja-JP" sz="2000">
              <a:latin typeface="Meiryo UI" panose="020B0604030504040204" pitchFamily="50" charset="-128"/>
              <a:ea typeface="Meiryo UI" panose="020B0604030504040204" pitchFamily="50" charset="-128"/>
            </a:endParaRPr>
          </a:p>
          <a:p>
            <a:pPr marL="457200" indent="-457200" eaLnBrk="1" hangingPunct="1">
              <a:spcBef>
                <a:spcPts val="600"/>
              </a:spcBef>
              <a:buClr>
                <a:schemeClr val="tx1"/>
              </a:buClr>
              <a:buFont typeface="Wingdings" panose="05000000000000000000" pitchFamily="2" charset="2"/>
              <a:buChar char="ü"/>
              <a:defRPr/>
            </a:pPr>
            <a:r>
              <a:rPr lang="en-US" altLang="ja-JP" sz="2000">
                <a:latin typeface="Meiryo UI" panose="020B0604030504040204" pitchFamily="50" charset="-128"/>
                <a:ea typeface="Meiryo UI" panose="020B0604030504040204" pitchFamily="50" charset="-128"/>
              </a:rPr>
              <a:t>GHG</a:t>
            </a:r>
            <a:r>
              <a:rPr lang="ja-JP" altLang="en-US" sz="2000">
                <a:latin typeface="Meiryo UI" panose="020B0604030504040204" pitchFamily="50" charset="-128"/>
                <a:ea typeface="Meiryo UI" panose="020B0604030504040204" pitchFamily="50" charset="-128"/>
              </a:rPr>
              <a:t>プロトコル企業基準に則った、</a:t>
            </a:r>
            <a:r>
              <a:rPr lang="ja-JP" altLang="en-US" sz="2000" b="1">
                <a:solidFill>
                  <a:srgbClr val="FF0000"/>
                </a:solidFill>
                <a:latin typeface="Meiryo UI" panose="020B0604030504040204" pitchFamily="50" charset="-128"/>
                <a:ea typeface="Meiryo UI" panose="020B0604030504040204" pitchFamily="50" charset="-128"/>
              </a:rPr>
              <a:t>企業全体（子会社含む）の</a:t>
            </a:r>
            <a:r>
              <a:rPr lang="en-US" altLang="ja-JP" sz="2000" b="1">
                <a:solidFill>
                  <a:srgbClr val="FF0000"/>
                </a:solidFill>
                <a:latin typeface="Meiryo UI" panose="020B0604030504040204" pitchFamily="50" charset="-128"/>
                <a:ea typeface="Meiryo UI" panose="020B0604030504040204" pitchFamily="50" charset="-128"/>
              </a:rPr>
              <a:t>Scope1,2</a:t>
            </a:r>
            <a:r>
              <a:rPr lang="ja-JP" altLang="en-US" sz="2000" b="1">
                <a:solidFill>
                  <a:srgbClr val="FF0000"/>
                </a:solidFill>
                <a:latin typeface="Meiryo UI" panose="020B0604030504040204" pitchFamily="50" charset="-128"/>
                <a:ea typeface="Meiryo UI" panose="020B0604030504040204" pitchFamily="50" charset="-128"/>
              </a:rPr>
              <a:t>排出量をおさえる</a:t>
            </a:r>
            <a:r>
              <a:rPr lang="ja-JP" altLang="en-US" sz="2000">
                <a:latin typeface="Meiryo UI" panose="020B0604030504040204" pitchFamily="50" charset="-128"/>
                <a:ea typeface="Meiryo UI" panose="020B0604030504040204" pitchFamily="50" charset="-128"/>
              </a:rPr>
              <a:t>必要がある。</a:t>
            </a:r>
            <a:endParaRPr lang="en-US" altLang="ja-JP" sz="2000">
              <a:latin typeface="Meiryo UI" panose="020B0604030504040204" pitchFamily="50" charset="-128"/>
              <a:ea typeface="Meiryo UI" panose="020B0604030504040204" pitchFamily="50" charset="-128"/>
            </a:endParaRPr>
          </a:p>
          <a:p>
            <a:pPr marL="457200" indent="-457200" eaLnBrk="1" hangingPunct="1">
              <a:spcBef>
                <a:spcPts val="600"/>
              </a:spcBef>
              <a:buClr>
                <a:schemeClr val="tx1"/>
              </a:buClr>
              <a:buFont typeface="Wingdings" panose="05000000000000000000" pitchFamily="2" charset="2"/>
              <a:buChar char="ü"/>
              <a:defRPr/>
            </a:pPr>
            <a:r>
              <a:rPr lang="en-US" altLang="ja-JP" sz="2000">
                <a:latin typeface="Meiryo UI" panose="020B0604030504040204" pitchFamily="50" charset="-128"/>
                <a:ea typeface="Meiryo UI" panose="020B0604030504040204" pitchFamily="50" charset="-128"/>
              </a:rPr>
              <a:t>Scope1,2</a:t>
            </a:r>
            <a:r>
              <a:rPr lang="ja-JP" altLang="en-US" sz="2000">
                <a:latin typeface="Meiryo UI" panose="020B0604030504040204" pitchFamily="50" charset="-128"/>
                <a:ea typeface="Meiryo UI" panose="020B0604030504040204" pitchFamily="50" charset="-128"/>
              </a:rPr>
              <a:t>では排出量の実績と目標において、排出量の</a:t>
            </a:r>
            <a:r>
              <a:rPr lang="en-US" altLang="ja-JP" sz="2000">
                <a:latin typeface="Meiryo UI" panose="020B0604030504040204" pitchFamily="50" charset="-128"/>
                <a:ea typeface="Meiryo UI" panose="020B0604030504040204" pitchFamily="50" charset="-128"/>
              </a:rPr>
              <a:t>95%</a:t>
            </a:r>
            <a:r>
              <a:rPr lang="ja-JP" altLang="en-US" sz="2000">
                <a:latin typeface="Meiryo UI" panose="020B0604030504040204" pitchFamily="50" charset="-128"/>
                <a:ea typeface="Meiryo UI" panose="020B0604030504040204" pitchFamily="50" charset="-128"/>
              </a:rPr>
              <a:t>以上をカバーする必要がある。 （排出量の実績と目標の両者は、５％を超えて除外してはならない。）</a:t>
            </a:r>
          </a:p>
          <a:p>
            <a:pPr marL="457200" indent="-457200" eaLnBrk="1" hangingPunct="1">
              <a:spcBef>
                <a:spcPts val="600"/>
              </a:spcBef>
              <a:buClr>
                <a:schemeClr val="tx1"/>
              </a:buClr>
              <a:buFont typeface="Wingdings" panose="05000000000000000000" pitchFamily="2" charset="2"/>
              <a:buChar char="ü"/>
              <a:defRPr/>
            </a:pPr>
            <a:r>
              <a:rPr lang="ja-JP" altLang="en-US" sz="2000" b="1">
                <a:solidFill>
                  <a:srgbClr val="FF0000"/>
                </a:solidFill>
                <a:latin typeface="Meiryo UI" panose="020B0604030504040204" pitchFamily="50" charset="-128"/>
                <a:ea typeface="Meiryo UI" panose="020B0604030504040204" pitchFamily="50" charset="-128"/>
              </a:rPr>
              <a:t>企業の</a:t>
            </a:r>
            <a:r>
              <a:rPr lang="en-US" altLang="ja-JP" sz="2000" b="1">
                <a:solidFill>
                  <a:srgbClr val="FF0000"/>
                </a:solidFill>
                <a:latin typeface="Meiryo UI" panose="020B0604030504040204" pitchFamily="50" charset="-128"/>
                <a:ea typeface="Meiryo UI" panose="020B0604030504040204" pitchFamily="50" charset="-128"/>
              </a:rPr>
              <a:t>Scope3</a:t>
            </a:r>
            <a:r>
              <a:rPr lang="ja-JP" altLang="en-US" sz="2000" b="1">
                <a:solidFill>
                  <a:srgbClr val="FF0000"/>
                </a:solidFill>
                <a:latin typeface="Meiryo UI" panose="020B0604030504040204" pitchFamily="50" charset="-128"/>
                <a:ea typeface="Meiryo UI" panose="020B0604030504040204" pitchFamily="50" charset="-128"/>
              </a:rPr>
              <a:t>排出量が</a:t>
            </a:r>
            <a:r>
              <a:rPr lang="en-US" altLang="ja-JP" sz="2000" b="1">
                <a:solidFill>
                  <a:srgbClr val="FF0000"/>
                </a:solidFill>
                <a:latin typeface="Meiryo UI" panose="020B0604030504040204" pitchFamily="50" charset="-128"/>
                <a:ea typeface="Meiryo UI" panose="020B0604030504040204" pitchFamily="50" charset="-128"/>
              </a:rPr>
              <a:t>Scope1,2,3</a:t>
            </a:r>
            <a:r>
              <a:rPr lang="ja-JP" altLang="en-US" sz="2000" b="1">
                <a:solidFill>
                  <a:srgbClr val="FF0000"/>
                </a:solidFill>
                <a:latin typeface="Meiryo UI" panose="020B0604030504040204" pitchFamily="50" charset="-128"/>
                <a:ea typeface="Meiryo UI" panose="020B0604030504040204" pitchFamily="50" charset="-128"/>
              </a:rPr>
              <a:t>を合わせた量の</a:t>
            </a:r>
            <a:r>
              <a:rPr lang="en-US" altLang="ja-JP" sz="2000" b="1">
                <a:solidFill>
                  <a:srgbClr val="FF0000"/>
                </a:solidFill>
                <a:latin typeface="Meiryo UI" panose="020B0604030504040204" pitchFamily="50" charset="-128"/>
                <a:ea typeface="Meiryo UI" panose="020B0604030504040204" pitchFamily="50" charset="-128"/>
              </a:rPr>
              <a:t>40%</a:t>
            </a:r>
            <a:r>
              <a:rPr lang="ja-JP" altLang="en-US" sz="2000" b="1">
                <a:solidFill>
                  <a:srgbClr val="FF0000"/>
                </a:solidFill>
                <a:latin typeface="Meiryo UI" panose="020B0604030504040204" pitchFamily="50" charset="-128"/>
                <a:ea typeface="Meiryo UI" panose="020B0604030504040204" pitchFamily="50" charset="-128"/>
              </a:rPr>
              <a:t>以上を占める場合、</a:t>
            </a:r>
            <a:r>
              <a:rPr lang="en-US" altLang="ja-JP" sz="2000" b="1">
                <a:solidFill>
                  <a:srgbClr val="FF0000"/>
                </a:solidFill>
                <a:latin typeface="Meiryo UI" panose="020B0604030504040204" pitchFamily="50" charset="-128"/>
                <a:ea typeface="Meiryo UI" panose="020B0604030504040204" pitchFamily="50" charset="-128"/>
              </a:rPr>
              <a:t>Scope3</a:t>
            </a:r>
            <a:r>
              <a:rPr lang="ja-JP" altLang="en-US" sz="2000" b="1">
                <a:solidFill>
                  <a:srgbClr val="FF0000"/>
                </a:solidFill>
                <a:latin typeface="Meiryo UI" panose="020B0604030504040204" pitchFamily="50" charset="-128"/>
                <a:ea typeface="Meiryo UI" panose="020B0604030504040204" pitchFamily="50" charset="-128"/>
              </a:rPr>
              <a:t>目標の設定が必要。</a:t>
            </a:r>
            <a:r>
              <a:rPr lang="ja-JP" altLang="en-US" sz="2000">
                <a:latin typeface="Meiryo UI" panose="020B0604030504040204" pitchFamily="50" charset="-128"/>
                <a:ea typeface="Meiryo UI" panose="020B0604030504040204" pitchFamily="50" charset="-128"/>
              </a:rPr>
              <a:t>また、天然ガスやその他化石燃料の販売や配送に関わっている企業は、自社の</a:t>
            </a:r>
            <a:r>
              <a:rPr lang="en-US" altLang="ja-JP" sz="2000">
                <a:latin typeface="Meiryo UI" panose="020B0604030504040204" pitchFamily="50" charset="-128"/>
                <a:ea typeface="Meiryo UI" panose="020B0604030504040204" pitchFamily="50" charset="-128"/>
              </a:rPr>
              <a:t>Scope1,2,3</a:t>
            </a:r>
            <a:r>
              <a:rPr lang="ja-JP" altLang="en-US" sz="2000">
                <a:latin typeface="Meiryo UI" panose="020B0604030504040204" pitchFamily="50" charset="-128"/>
                <a:ea typeface="Meiryo UI" panose="020B0604030504040204" pitchFamily="50" charset="-128"/>
              </a:rPr>
              <a:t>合計排出量と比較したこれらの排出量比率に関係なく、販売した製品由来の</a:t>
            </a:r>
            <a:r>
              <a:rPr lang="en-US" altLang="ja-JP" sz="2000">
                <a:latin typeface="Meiryo UI" panose="020B0604030504040204" pitchFamily="50" charset="-128"/>
                <a:ea typeface="Meiryo UI" panose="020B0604030504040204" pitchFamily="50" charset="-128"/>
              </a:rPr>
              <a:t>Scope3</a:t>
            </a:r>
            <a:r>
              <a:rPr lang="ja-JP" altLang="en-US" sz="2000">
                <a:latin typeface="Meiryo UI" panose="020B0604030504040204" pitchFamily="50" charset="-128"/>
                <a:ea typeface="Meiryo UI" panose="020B0604030504040204" pitchFamily="50" charset="-128"/>
              </a:rPr>
              <a:t>目標の設定が必要となる。</a:t>
            </a:r>
            <a:endParaRPr lang="en-US" altLang="ja-JP" sz="2000">
              <a:latin typeface="+mn-ea"/>
              <a:ea typeface="+mn-ea"/>
            </a:endParaRPr>
          </a:p>
          <a:p>
            <a:pPr marL="457200" indent="-457200" eaLnBrk="1" hangingPunct="1">
              <a:spcBef>
                <a:spcPts val="600"/>
              </a:spcBef>
              <a:buClr>
                <a:schemeClr val="tx1"/>
              </a:buClr>
              <a:buFont typeface="Wingdings" panose="05000000000000000000" pitchFamily="2" charset="2"/>
              <a:buChar char="ü"/>
              <a:defRPr/>
            </a:pPr>
            <a:r>
              <a:rPr lang="en-US" altLang="ja-JP" sz="2000">
                <a:latin typeface="+mn-ea"/>
                <a:ea typeface="+mn-ea"/>
              </a:rPr>
              <a:t>Scope3</a:t>
            </a:r>
            <a:r>
              <a:rPr lang="ja-JP" altLang="en-US" sz="2000">
                <a:latin typeface="+mn-ea"/>
                <a:ea typeface="+mn-ea"/>
              </a:rPr>
              <a:t>目標は、</a:t>
            </a:r>
            <a:r>
              <a:rPr lang="en-US" altLang="ja-JP" sz="2000">
                <a:latin typeface="+mn-ea"/>
                <a:ea typeface="+mn-ea"/>
              </a:rPr>
              <a:t> GHG</a:t>
            </a:r>
            <a:r>
              <a:rPr lang="ja-JP" altLang="en-US" sz="2000">
                <a:latin typeface="+mn-ea"/>
                <a:ea typeface="+mn-ea"/>
              </a:rPr>
              <a:t>プロトコル企業バリューチェーン（</a:t>
            </a:r>
            <a:r>
              <a:rPr lang="en-US" altLang="ja-JP" sz="2000">
                <a:latin typeface="+mn-ea"/>
                <a:ea typeface="+mn-ea"/>
              </a:rPr>
              <a:t>Scope3</a:t>
            </a:r>
            <a:r>
              <a:rPr lang="ja-JP" altLang="en-US" sz="2000">
                <a:latin typeface="+mn-ea"/>
                <a:ea typeface="+mn-ea"/>
              </a:rPr>
              <a:t>）算定・報告基準</a:t>
            </a:r>
            <a:r>
              <a:rPr lang="ja-JP" altLang="en-US" sz="2000">
                <a:latin typeface="Meiryo UI" panose="020B0604030504040204" pitchFamily="50" charset="-128"/>
                <a:ea typeface="Meiryo UI" panose="020B0604030504040204" pitchFamily="50" charset="-128"/>
              </a:rPr>
              <a:t>に則り、</a:t>
            </a:r>
            <a:r>
              <a:rPr lang="en-US" altLang="ja-JP" sz="2000" b="1">
                <a:solidFill>
                  <a:srgbClr val="FF0000"/>
                </a:solidFill>
                <a:latin typeface="Meiryo UI" panose="020B0604030504040204" pitchFamily="50" charset="-128"/>
                <a:ea typeface="Meiryo UI" panose="020B0604030504040204" pitchFamily="50" charset="-128"/>
              </a:rPr>
              <a:t>Scope3</a:t>
            </a:r>
            <a:r>
              <a:rPr lang="ja-JP" altLang="en-US" sz="2000" b="1">
                <a:solidFill>
                  <a:srgbClr val="FF0000"/>
                </a:solidFill>
                <a:latin typeface="Meiryo UI" panose="020B0604030504040204" pitchFamily="50" charset="-128"/>
                <a:ea typeface="Meiryo UI" panose="020B0604030504040204" pitchFamily="50" charset="-128"/>
              </a:rPr>
              <a:t>全体の少なくとも</a:t>
            </a:r>
            <a:r>
              <a:rPr lang="en-US" altLang="ja-JP" sz="2000" b="1">
                <a:solidFill>
                  <a:srgbClr val="FF0000"/>
                </a:solidFill>
                <a:latin typeface="Meiryo UI" panose="020B0604030504040204" pitchFamily="50" charset="-128"/>
                <a:ea typeface="Meiryo UI" panose="020B0604030504040204" pitchFamily="50" charset="-128"/>
              </a:rPr>
              <a:t>67%</a:t>
            </a:r>
            <a:r>
              <a:rPr lang="ja-JP" altLang="en-US" sz="2000" b="1">
                <a:solidFill>
                  <a:srgbClr val="FF0000"/>
                </a:solidFill>
                <a:latin typeface="Meiryo UI" panose="020B0604030504040204" pitchFamily="50" charset="-128"/>
                <a:ea typeface="Meiryo UI" panose="020B0604030504040204" pitchFamily="50" charset="-128"/>
              </a:rPr>
              <a:t>をカバー</a:t>
            </a:r>
            <a:r>
              <a:rPr lang="ja-JP" altLang="en-US" sz="2000">
                <a:latin typeface="Meiryo UI" panose="020B0604030504040204" pitchFamily="50" charset="-128"/>
                <a:ea typeface="Meiryo UI" panose="020B0604030504040204" pitchFamily="50" charset="-128"/>
              </a:rPr>
              <a:t>する、排出削減目標とサプライヤー</a:t>
            </a:r>
            <a:r>
              <a:rPr lang="en-US" altLang="ja-JP" sz="2000">
                <a:latin typeface="Meiryo UI" panose="020B0604030504040204" pitchFamily="50" charset="-128"/>
                <a:ea typeface="Meiryo UI" panose="020B0604030504040204" pitchFamily="50" charset="-128"/>
              </a:rPr>
              <a:t>/</a:t>
            </a:r>
            <a:r>
              <a:rPr lang="ja-JP" altLang="en-US" sz="2000">
                <a:latin typeface="Meiryo UI" panose="020B0604030504040204" pitchFamily="50" charset="-128"/>
                <a:ea typeface="Meiryo UI" panose="020B0604030504040204" pitchFamily="50" charset="-128"/>
              </a:rPr>
              <a:t>顧客・エンゲージメント目標のいずれかまたは双方の併用で、設定する必要がある。</a:t>
            </a:r>
          </a:p>
        </p:txBody>
      </p:sp>
      <p:sp>
        <p:nvSpPr>
          <p:cNvPr id="63" name="テキスト ボックス 62">
            <a:extLst>
              <a:ext uri="{FF2B5EF4-FFF2-40B4-BE49-F238E27FC236}">
                <a16:creationId xmlns:a16="http://schemas.microsoft.com/office/drawing/2014/main" id="{F519448E-A67F-5FBB-7DA4-2135C32D5BA1}"/>
              </a:ext>
            </a:extLst>
          </p:cNvPr>
          <p:cNvSpPr txBox="1">
            <a:spLocks noChangeArrowheads="1"/>
          </p:cNvSpPr>
          <p:nvPr/>
        </p:nvSpPr>
        <p:spPr bwMode="auto">
          <a:xfrm>
            <a:off x="161924" y="7328843"/>
            <a:ext cx="95367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1000" dirty="0">
                <a:solidFill>
                  <a:srgbClr val="000000"/>
                </a:solidFill>
                <a:latin typeface="+mn-ea"/>
                <a:ea typeface="+mn-ea"/>
                <a:cs typeface="Meiryo UI" pitchFamily="50" charset="-128"/>
              </a:rPr>
              <a:t>[</a:t>
            </a:r>
            <a:r>
              <a:rPr lang="ja-JP" altLang="en-US" sz="1000" dirty="0">
                <a:solidFill>
                  <a:srgbClr val="000000"/>
                </a:solidFill>
                <a:latin typeface="+mn-ea"/>
                <a:ea typeface="+mn-ea"/>
                <a:cs typeface="Meiryo UI" pitchFamily="50" charset="-128"/>
              </a:rPr>
              <a:t>出所</a:t>
            </a:r>
            <a:r>
              <a:rPr lang="en-US" altLang="ja-JP" sz="1000" dirty="0">
                <a:solidFill>
                  <a:srgbClr val="000000"/>
                </a:solidFill>
                <a:latin typeface="+mn-ea"/>
                <a:ea typeface="+mn-ea"/>
                <a:cs typeface="Meiryo UI" pitchFamily="50" charset="-128"/>
              </a:rPr>
              <a:t>]</a:t>
            </a:r>
            <a:r>
              <a:rPr lang="en-US" altLang="ja-JP" sz="1000" dirty="0">
                <a:latin typeface="+mn-ea"/>
                <a:ea typeface="+mn-ea"/>
              </a:rPr>
              <a:t> SBTi Corporate Near-Term Criteria Version 5.3.1 </a:t>
            </a:r>
            <a:r>
              <a:rPr lang="ja-JP" altLang="en-US" sz="1000" dirty="0">
                <a:solidFill>
                  <a:srgbClr val="000000"/>
                </a:solidFill>
                <a:latin typeface="+mn-ea"/>
                <a:ea typeface="+mn-ea"/>
                <a:cs typeface="Meiryo UI" pitchFamily="50" charset="-128"/>
              </a:rPr>
              <a:t>（</a:t>
            </a:r>
            <a:r>
              <a:rPr lang="it-IT" altLang="ja-JP" sz="1000" dirty="0">
                <a:latin typeface="+mn-ea"/>
                <a:ea typeface="+mn-ea"/>
              </a:rPr>
              <a:t>https://files.sciencebasedtargets.org/production/files/SBTi-criteria.pdf</a:t>
            </a:r>
            <a:r>
              <a:rPr lang="ja-JP" altLang="en-US" sz="1000" dirty="0">
                <a:solidFill>
                  <a:srgbClr val="000000"/>
                </a:solidFill>
                <a:latin typeface="+mn-ea"/>
                <a:ea typeface="+mn-ea"/>
                <a:cs typeface="Meiryo UI" pitchFamily="50" charset="-128"/>
              </a:rPr>
              <a:t>）より作成</a:t>
            </a:r>
          </a:p>
        </p:txBody>
      </p:sp>
      <p:sp>
        <p:nvSpPr>
          <p:cNvPr id="5" name="タイトル 4">
            <a:extLst>
              <a:ext uri="{FF2B5EF4-FFF2-40B4-BE49-F238E27FC236}">
                <a16:creationId xmlns:a16="http://schemas.microsoft.com/office/drawing/2014/main" id="{63BFBB11-A9AB-CDCC-D608-57A0B43A8B27}"/>
              </a:ext>
            </a:extLst>
          </p:cNvPr>
          <p:cNvSpPr>
            <a:spLocks noGrp="1"/>
          </p:cNvSpPr>
          <p:nvPr>
            <p:ph type="title"/>
          </p:nvPr>
        </p:nvSpPr>
        <p:spPr>
          <a:xfrm>
            <a:off x="161924" y="284266"/>
            <a:ext cx="10080687" cy="648000"/>
          </a:xfrm>
        </p:spPr>
        <p:txBody>
          <a:bodyPr/>
          <a:lstStyle/>
          <a:p>
            <a:r>
              <a:rPr lang="ja-JP" altLang="en-US" sz="2400"/>
              <a:t>短期</a:t>
            </a:r>
            <a:r>
              <a:rPr lang="en-US" altLang="ja-JP" sz="2400"/>
              <a:t>SBT</a:t>
            </a:r>
            <a:r>
              <a:rPr lang="ja-JP" altLang="en-US" sz="2400"/>
              <a:t>の基本要件　</a:t>
            </a:r>
            <a:r>
              <a:rPr lang="en-US" altLang="ja-JP" sz="2400"/>
              <a:t>1.GHG</a:t>
            </a:r>
            <a:r>
              <a:rPr lang="ja-JP" altLang="en-US" sz="2400"/>
              <a:t>排出インベントリと目標のバウンダリ </a:t>
            </a:r>
            <a:r>
              <a:rPr lang="en-US" altLang="ja-JP" sz="2400"/>
              <a:t>2/3</a:t>
            </a:r>
            <a:endParaRPr lang="ja-JP" altLang="en-US" sz="2400"/>
          </a:p>
        </p:txBody>
      </p:sp>
    </p:spTree>
    <p:extLst>
      <p:ext uri="{BB962C8B-B14F-4D97-AF65-F5344CB8AC3E}">
        <p14:creationId xmlns:p14="http://schemas.microsoft.com/office/powerpoint/2010/main" val="12643329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23586-393A-E826-588B-505A6C7C417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9DB7C43-7538-8AFD-A438-D15B03284E49}"/>
              </a:ext>
            </a:extLst>
          </p:cNvPr>
          <p:cNvSpPr>
            <a:spLocks noGrp="1"/>
          </p:cNvSpPr>
          <p:nvPr>
            <p:ph type="title"/>
          </p:nvPr>
        </p:nvSpPr>
        <p:spPr>
          <a:xfrm>
            <a:off x="161925" y="284266"/>
            <a:ext cx="9793410" cy="648000"/>
          </a:xfrm>
        </p:spPr>
        <p:txBody>
          <a:bodyPr/>
          <a:lstStyle/>
          <a:p>
            <a:r>
              <a:rPr kumimoji="1" lang="ja-JP" altLang="en-US" sz="2400"/>
              <a:t>短期</a:t>
            </a:r>
            <a:r>
              <a:rPr kumimoji="1" lang="en-US" altLang="ja-JP" sz="2400"/>
              <a:t>SBT</a:t>
            </a:r>
            <a:r>
              <a:rPr kumimoji="1" lang="ja-JP" altLang="en-US" sz="2400"/>
              <a:t>の基本要件　</a:t>
            </a:r>
            <a:r>
              <a:rPr lang="en-US" altLang="ja-JP" sz="2400"/>
              <a:t>1.GHG</a:t>
            </a:r>
            <a:r>
              <a:rPr lang="ja-JP" altLang="en-US" sz="2400"/>
              <a:t>排出インベントリと目標のバウンダリ </a:t>
            </a:r>
            <a:r>
              <a:rPr lang="en-US" altLang="ja-JP" sz="2400"/>
              <a:t>3/3</a:t>
            </a:r>
            <a:endParaRPr kumimoji="1" lang="ja-JP" altLang="en-US" sz="2400"/>
          </a:p>
        </p:txBody>
      </p:sp>
      <p:sp>
        <p:nvSpPr>
          <p:cNvPr id="4" name="テキスト ボックス 47">
            <a:extLst>
              <a:ext uri="{FF2B5EF4-FFF2-40B4-BE49-F238E27FC236}">
                <a16:creationId xmlns:a16="http://schemas.microsoft.com/office/drawing/2014/main" id="{B4F03A3E-D8AB-93A5-D471-D0AC06EECF66}"/>
              </a:ext>
            </a:extLst>
          </p:cNvPr>
          <p:cNvSpPr txBox="1">
            <a:spLocks noChangeArrowheads="1"/>
          </p:cNvSpPr>
          <p:nvPr/>
        </p:nvSpPr>
        <p:spPr bwMode="auto">
          <a:xfrm>
            <a:off x="449202" y="1683731"/>
            <a:ext cx="979341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9pPr>
          </a:lstStyle>
          <a:p>
            <a:pPr eaLnBrk="1" hangingPunct="1">
              <a:spcBef>
                <a:spcPts val="1200"/>
              </a:spcBef>
              <a:buClr>
                <a:schemeClr val="tx1"/>
              </a:buClr>
              <a:defRPr/>
            </a:pPr>
            <a:r>
              <a:rPr lang="ja-JP" altLang="en-US" sz="2800" b="1">
                <a:latin typeface="+mn-ea"/>
                <a:ea typeface="+mn-ea"/>
              </a:rPr>
              <a:t>（推奨事項）</a:t>
            </a:r>
          </a:p>
          <a:p>
            <a:pPr marL="457200" indent="-457200" eaLnBrk="1" hangingPunct="1">
              <a:spcBef>
                <a:spcPts val="600"/>
              </a:spcBef>
              <a:buFont typeface="Wingdings" panose="05000000000000000000" pitchFamily="2" charset="2"/>
              <a:buChar char="ü"/>
              <a:defRPr/>
            </a:pPr>
            <a:r>
              <a:rPr lang="en-US" altLang="ja-JP" sz="2800">
                <a:latin typeface="+mn-ea"/>
                <a:ea typeface="+mn-ea"/>
              </a:rPr>
              <a:t>Scope3</a:t>
            </a:r>
            <a:r>
              <a:rPr lang="ja-JP" altLang="en-US" sz="2800">
                <a:latin typeface="+mn-ea"/>
                <a:ea typeface="+mn-ea"/>
              </a:rPr>
              <a:t>の最小バウンダリ以外の排出を削減する目標は必須ではないが、排出量が多い場合には設定を推奨する。</a:t>
            </a:r>
            <a:endParaRPr lang="en-US" altLang="ja-JP" sz="2800">
              <a:latin typeface="+mn-ea"/>
              <a:ea typeface="+mn-ea"/>
            </a:endParaRPr>
          </a:p>
          <a:p>
            <a:pPr marL="457200" indent="-457200" eaLnBrk="1" hangingPunct="1">
              <a:spcBef>
                <a:spcPts val="600"/>
              </a:spcBef>
              <a:buClr>
                <a:schemeClr val="tx1"/>
              </a:buClr>
              <a:buFont typeface="Wingdings" panose="05000000000000000000" pitchFamily="2" charset="2"/>
              <a:buChar char="ü"/>
              <a:defRPr/>
            </a:pPr>
            <a:r>
              <a:rPr lang="ja-JP" altLang="en-US" sz="2800" b="1">
                <a:solidFill>
                  <a:srgbClr val="FF0000"/>
                </a:solidFill>
                <a:latin typeface="+mn-ea"/>
                <a:ea typeface="+mn-ea"/>
              </a:rPr>
              <a:t>これらの排出は</a:t>
            </a:r>
            <a:r>
              <a:rPr lang="en-US" altLang="ja-JP" sz="2800" b="1">
                <a:solidFill>
                  <a:srgbClr val="FF0000"/>
                </a:solidFill>
                <a:latin typeface="+mn-ea"/>
                <a:ea typeface="+mn-ea"/>
              </a:rPr>
              <a:t>Scope3</a:t>
            </a:r>
            <a:r>
              <a:rPr lang="ja-JP" altLang="en-US" sz="2800" b="1">
                <a:solidFill>
                  <a:srgbClr val="FF0000"/>
                </a:solidFill>
                <a:latin typeface="+mn-ea"/>
                <a:ea typeface="+mn-ea"/>
              </a:rPr>
              <a:t>の目標範囲に含めることができるが、前ページにおける</a:t>
            </a:r>
            <a:r>
              <a:rPr lang="en-US" altLang="ja-JP" sz="2800" b="1">
                <a:solidFill>
                  <a:srgbClr val="FF0000"/>
                </a:solidFill>
                <a:latin typeface="+mn-ea"/>
                <a:ea typeface="+mn-ea"/>
              </a:rPr>
              <a:t>67%</a:t>
            </a:r>
            <a:r>
              <a:rPr lang="ja-JP" altLang="en-US" sz="2800" b="1">
                <a:solidFill>
                  <a:srgbClr val="FF0000"/>
                </a:solidFill>
                <a:latin typeface="+mn-ea"/>
                <a:ea typeface="+mn-ea"/>
              </a:rPr>
              <a:t>の閾値に含めることはできない。</a:t>
            </a:r>
            <a:endParaRPr lang="en-US" altLang="ja-JP" sz="2800" b="1">
              <a:solidFill>
                <a:srgbClr val="FF0000"/>
              </a:solidFill>
              <a:latin typeface="+mn-ea"/>
              <a:ea typeface="+mn-ea"/>
            </a:endParaRPr>
          </a:p>
          <a:p>
            <a:pPr marL="1200150" lvl="1" indent="-457200" eaLnBrk="1" hangingPunct="1">
              <a:spcBef>
                <a:spcPts val="600"/>
              </a:spcBef>
              <a:buFont typeface="Arial" panose="020B0604020202020204" pitchFamily="34" charset="0"/>
              <a:buChar char="•"/>
              <a:defRPr/>
            </a:pPr>
            <a:r>
              <a:rPr lang="ja-JP" altLang="en-US" sz="2800">
                <a:latin typeface="+mn-ea"/>
                <a:ea typeface="+mn-ea"/>
              </a:rPr>
              <a:t>これらの目標は、企業の</a:t>
            </a:r>
            <a:r>
              <a:rPr lang="en-US" altLang="ja-JP" sz="2800">
                <a:latin typeface="+mn-ea"/>
                <a:ea typeface="+mn-ea"/>
              </a:rPr>
              <a:t>Scope3</a:t>
            </a:r>
            <a:r>
              <a:rPr lang="ja-JP" altLang="en-US" sz="2800">
                <a:latin typeface="+mn-ea"/>
                <a:ea typeface="+mn-ea"/>
              </a:rPr>
              <a:t>目標に追加される形で設定されるものとなる。</a:t>
            </a:r>
            <a:endParaRPr lang="en-US" altLang="ja-JP" sz="2800">
              <a:latin typeface="+mn-ea"/>
              <a:ea typeface="+mn-ea"/>
            </a:endParaRPr>
          </a:p>
          <a:p>
            <a:pPr marL="1200150" lvl="1" indent="-457200" eaLnBrk="1" hangingPunct="1">
              <a:spcBef>
                <a:spcPts val="600"/>
              </a:spcBef>
              <a:buFont typeface="Arial" panose="020B0604020202020204" pitchFamily="34" charset="0"/>
              <a:buChar char="•"/>
              <a:defRPr/>
            </a:pPr>
            <a:r>
              <a:rPr lang="en-US" altLang="ja-JP" sz="2800">
                <a:latin typeface="+mn-ea"/>
                <a:ea typeface="+mn-ea"/>
              </a:rPr>
              <a:t>Scope3</a:t>
            </a:r>
            <a:r>
              <a:rPr lang="ja-JP" altLang="en-US" sz="2800">
                <a:latin typeface="+mn-ea"/>
                <a:ea typeface="+mn-ea"/>
              </a:rPr>
              <a:t>の各カテゴリにおける排出量の定義については、「</a:t>
            </a:r>
            <a:r>
              <a:rPr lang="en-US" altLang="ja-JP" sz="2800">
                <a:latin typeface="+mn-ea"/>
                <a:ea typeface="+mn-ea"/>
              </a:rPr>
              <a:t>GHG</a:t>
            </a:r>
            <a:r>
              <a:rPr lang="ja-JP" altLang="en-US" sz="2800">
                <a:latin typeface="+mn-ea"/>
                <a:ea typeface="+mn-ea"/>
              </a:rPr>
              <a:t>プロトコル企業バリューチェーン（</a:t>
            </a:r>
            <a:r>
              <a:rPr lang="en-US" altLang="ja-JP" sz="2800">
                <a:latin typeface="+mn-ea"/>
                <a:ea typeface="+mn-ea"/>
              </a:rPr>
              <a:t>Scope3</a:t>
            </a:r>
            <a:r>
              <a:rPr lang="ja-JP" altLang="en-US" sz="2800">
                <a:latin typeface="+mn-ea"/>
                <a:ea typeface="+mn-ea"/>
              </a:rPr>
              <a:t>）算定・報告基準」（</a:t>
            </a:r>
            <a:r>
              <a:rPr lang="en-US" altLang="ja-JP" sz="2800">
                <a:latin typeface="+mn-ea"/>
                <a:ea typeface="+mn-ea"/>
              </a:rPr>
              <a:t>P34-37</a:t>
            </a:r>
            <a:r>
              <a:rPr lang="ja-JP" altLang="en-US" sz="2800">
                <a:latin typeface="+mn-ea"/>
                <a:ea typeface="+mn-ea"/>
              </a:rPr>
              <a:t> 表</a:t>
            </a:r>
            <a:r>
              <a:rPr lang="en-US" altLang="ja-JP" sz="2800">
                <a:latin typeface="+mn-ea"/>
                <a:ea typeface="+mn-ea"/>
              </a:rPr>
              <a:t>5.4</a:t>
            </a:r>
            <a:r>
              <a:rPr lang="ja-JP" altLang="en-US" sz="2800">
                <a:latin typeface="+mn-ea"/>
                <a:ea typeface="+mn-ea"/>
              </a:rPr>
              <a:t>）を参照</a:t>
            </a:r>
            <a:r>
              <a:rPr lang="en-US" altLang="ja-JP" sz="2800" baseline="30000">
                <a:latin typeface="+mn-ea"/>
                <a:ea typeface="+mn-ea"/>
              </a:rPr>
              <a:t>※ </a:t>
            </a:r>
            <a:r>
              <a:rPr lang="ja-JP" altLang="en-US" sz="2800">
                <a:latin typeface="+mn-ea"/>
                <a:ea typeface="+mn-ea"/>
              </a:rPr>
              <a:t>。</a:t>
            </a:r>
            <a:endParaRPr lang="en-US" altLang="ja-JP" sz="2800">
              <a:latin typeface="+mn-ea"/>
              <a:ea typeface="+mn-ea"/>
            </a:endParaRPr>
          </a:p>
        </p:txBody>
      </p:sp>
      <p:sp>
        <p:nvSpPr>
          <p:cNvPr id="21" name="テキスト ボックス 20">
            <a:extLst>
              <a:ext uri="{FF2B5EF4-FFF2-40B4-BE49-F238E27FC236}">
                <a16:creationId xmlns:a16="http://schemas.microsoft.com/office/drawing/2014/main" id="{84E3C3C7-C037-D0CC-0E63-7FFB907CE387}"/>
              </a:ext>
            </a:extLst>
          </p:cNvPr>
          <p:cNvSpPr txBox="1">
            <a:spLocks noChangeArrowheads="1"/>
          </p:cNvSpPr>
          <p:nvPr/>
        </p:nvSpPr>
        <p:spPr bwMode="auto">
          <a:xfrm>
            <a:off x="161925" y="6774845"/>
            <a:ext cx="9910989"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1200" dirty="0">
                <a:solidFill>
                  <a:srgbClr val="000000"/>
                </a:solidFill>
                <a:latin typeface="+mn-ea"/>
                <a:ea typeface="+mn-ea"/>
                <a:cs typeface="Meiryo UI" pitchFamily="50" charset="-128"/>
              </a:rPr>
              <a:t>※ </a:t>
            </a:r>
            <a:r>
              <a:rPr lang="en-US" altLang="ja-JP" sz="1200" dirty="0">
                <a:latin typeface="+mn-ea"/>
                <a:ea typeface="+mn-ea"/>
              </a:rPr>
              <a:t>GHG</a:t>
            </a:r>
            <a:r>
              <a:rPr lang="ja-JP" altLang="en-US" sz="1200" dirty="0">
                <a:latin typeface="+mn-ea"/>
                <a:ea typeface="+mn-ea"/>
              </a:rPr>
              <a:t>プロトコル企業バリューチェーン（</a:t>
            </a:r>
            <a:r>
              <a:rPr lang="en-US" altLang="ja-JP" sz="1200" dirty="0">
                <a:latin typeface="+mn-ea"/>
                <a:ea typeface="+mn-ea"/>
              </a:rPr>
              <a:t>Scope3</a:t>
            </a:r>
            <a:r>
              <a:rPr lang="ja-JP" altLang="en-US" sz="1200" dirty="0">
                <a:latin typeface="+mn-ea"/>
                <a:ea typeface="+mn-ea"/>
              </a:rPr>
              <a:t>）算定・報告基準（</a:t>
            </a:r>
            <a:r>
              <a:rPr lang="en-US" altLang="ja-JP" sz="1200" dirty="0">
                <a:latin typeface="+mn-ea"/>
                <a:ea typeface="+mn-ea"/>
              </a:rPr>
              <a:t>https://ghgprotocol.org/sites/default/files/standards/Corporate-Value-Chain-Accounting-Reporing-Standard_041613_2.pdf</a:t>
            </a:r>
            <a:r>
              <a:rPr lang="ja-JP" altLang="en-US" sz="1200" dirty="0">
                <a:latin typeface="+mn-ea"/>
                <a:ea typeface="+mn-ea"/>
              </a:rPr>
              <a:t>）</a:t>
            </a:r>
            <a:endParaRPr lang="en-US" altLang="ja-JP" sz="1200" dirty="0">
              <a:solidFill>
                <a:srgbClr val="000000"/>
              </a:solidFill>
              <a:latin typeface="+mn-ea"/>
              <a:ea typeface="+mn-ea"/>
              <a:cs typeface="Meiryo UI" pitchFamily="50" charset="-128"/>
            </a:endParaRPr>
          </a:p>
          <a:p>
            <a:pPr defTabSz="844083" eaLnBrk="1" fontAlgn="auto" hangingPunct="1">
              <a:spcBef>
                <a:spcPts val="0"/>
              </a:spcBef>
              <a:spcAft>
                <a:spcPts val="0"/>
              </a:spcAft>
              <a:defRPr/>
            </a:pPr>
            <a:r>
              <a:rPr lang="en-US" altLang="ja-JP" sz="1000" dirty="0">
                <a:solidFill>
                  <a:srgbClr val="000000"/>
                </a:solidFill>
                <a:latin typeface="+mn-ea"/>
                <a:ea typeface="+mn-ea"/>
                <a:cs typeface="Meiryo UI" pitchFamily="50" charset="-128"/>
              </a:rPr>
              <a:t>[</a:t>
            </a:r>
            <a:r>
              <a:rPr lang="ja-JP" altLang="en-US" sz="1000" dirty="0">
                <a:solidFill>
                  <a:srgbClr val="000000"/>
                </a:solidFill>
                <a:latin typeface="+mn-ea"/>
                <a:ea typeface="+mn-ea"/>
                <a:cs typeface="Meiryo UI" pitchFamily="50" charset="-128"/>
              </a:rPr>
              <a:t>出所</a:t>
            </a:r>
            <a:r>
              <a:rPr lang="en-US" altLang="ja-JP" sz="1000" dirty="0">
                <a:solidFill>
                  <a:srgbClr val="000000"/>
                </a:solidFill>
                <a:latin typeface="+mn-ea"/>
                <a:ea typeface="+mn-ea"/>
                <a:cs typeface="Meiryo UI" pitchFamily="50" charset="-128"/>
              </a:rPr>
              <a:t>]</a:t>
            </a:r>
            <a:r>
              <a:rPr lang="en-US" altLang="ja-JP" sz="1000" dirty="0">
                <a:latin typeface="+mn-ea"/>
                <a:ea typeface="+mn-ea"/>
              </a:rPr>
              <a:t> SBTi Corporate Near-Term Criteria Version 5.3.1 </a:t>
            </a:r>
            <a:r>
              <a:rPr lang="ja-JP" altLang="en-US" sz="1000" dirty="0">
                <a:solidFill>
                  <a:srgbClr val="000000"/>
                </a:solidFill>
                <a:latin typeface="+mn-ea"/>
                <a:ea typeface="+mn-ea"/>
                <a:cs typeface="Meiryo UI" pitchFamily="50" charset="-128"/>
              </a:rPr>
              <a:t>（</a:t>
            </a:r>
            <a:r>
              <a:rPr lang="it-IT" altLang="ja-JP" sz="1000" dirty="0">
                <a:latin typeface="+mn-ea"/>
                <a:ea typeface="+mn-ea"/>
              </a:rPr>
              <a:t>https://files.sciencebasedtargets.org/production/files/SBTi-criteria.pdf</a:t>
            </a:r>
            <a:r>
              <a:rPr lang="ja-JP" altLang="en-US" sz="1000" dirty="0">
                <a:solidFill>
                  <a:srgbClr val="000000"/>
                </a:solidFill>
                <a:latin typeface="+mn-ea"/>
                <a:ea typeface="+mn-ea"/>
                <a:cs typeface="Meiryo UI" pitchFamily="50" charset="-128"/>
              </a:rPr>
              <a:t>）より作成</a:t>
            </a:r>
          </a:p>
        </p:txBody>
      </p:sp>
    </p:spTree>
    <p:extLst>
      <p:ext uri="{BB962C8B-B14F-4D97-AF65-F5344CB8AC3E}">
        <p14:creationId xmlns:p14="http://schemas.microsoft.com/office/powerpoint/2010/main" val="42185186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短期</a:t>
            </a:r>
            <a:r>
              <a:rPr kumimoji="1" lang="en-US" altLang="ja-JP"/>
              <a:t>SBT</a:t>
            </a:r>
            <a:r>
              <a:rPr kumimoji="1" lang="ja-JP" altLang="en-US"/>
              <a:t>の基本要件　</a:t>
            </a:r>
            <a:r>
              <a:rPr lang="en-US" altLang="ja-JP"/>
              <a:t>2.</a:t>
            </a:r>
            <a:r>
              <a:rPr lang="ja-JP" altLang="en-US"/>
              <a:t>手法の有効性</a:t>
            </a:r>
            <a:endParaRPr kumimoji="1" lang="ja-JP" altLang="en-US"/>
          </a:p>
        </p:txBody>
      </p:sp>
      <p:sp>
        <p:nvSpPr>
          <p:cNvPr id="4" name="テキスト ボックス 47"/>
          <p:cNvSpPr txBox="1">
            <a:spLocks noChangeArrowheads="1"/>
          </p:cNvSpPr>
          <p:nvPr/>
        </p:nvSpPr>
        <p:spPr bwMode="auto">
          <a:xfrm>
            <a:off x="449202" y="2968698"/>
            <a:ext cx="9793410" cy="232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9pPr>
          </a:lstStyle>
          <a:p>
            <a:pPr eaLnBrk="1" hangingPunct="1">
              <a:spcBef>
                <a:spcPts val="600"/>
              </a:spcBef>
              <a:defRPr/>
            </a:pPr>
            <a:r>
              <a:rPr lang="ja-JP" altLang="en-US" sz="2800" b="1">
                <a:solidFill>
                  <a:srgbClr val="000000"/>
                </a:solidFill>
                <a:latin typeface="Meiryo UI" panose="020B0604030504040204" pitchFamily="50" charset="-128"/>
                <a:ea typeface="Meiryo UI" panose="020B0604030504040204" pitchFamily="50" charset="-128"/>
              </a:rPr>
              <a:t>（必須事項）</a:t>
            </a:r>
            <a:endParaRPr lang="en-US" altLang="ja-JP" sz="2800" b="1">
              <a:solidFill>
                <a:srgbClr val="000000"/>
              </a:solidFill>
              <a:latin typeface="Meiryo UI" panose="020B0604030504040204" pitchFamily="50" charset="-128"/>
              <a:ea typeface="Meiryo UI" panose="020B0604030504040204" pitchFamily="50" charset="-128"/>
            </a:endParaRPr>
          </a:p>
          <a:p>
            <a:pPr marL="457200" indent="-457200" eaLnBrk="1" hangingPunct="1">
              <a:spcBef>
                <a:spcPts val="600"/>
              </a:spcBef>
              <a:buClr>
                <a:schemeClr val="tx1"/>
              </a:buClr>
              <a:buFont typeface="Wingdings" panose="05000000000000000000" pitchFamily="2" charset="2"/>
              <a:buChar char="ü"/>
              <a:defRPr/>
            </a:pPr>
            <a:r>
              <a:rPr lang="ja-JP" altLang="en-US" sz="2800">
                <a:latin typeface="Meiryo UI" panose="020B0604030504040204" pitchFamily="50" charset="-128"/>
                <a:ea typeface="Meiryo UI" panose="020B0604030504040204" pitchFamily="50" charset="-128"/>
              </a:rPr>
              <a:t>目標は、最新の方法やツールによって計算される必要がある。旧バージョンのツールや方法を利用して計算した目標については、改訂または関連する部門別ツールの発行後</a:t>
            </a:r>
            <a:r>
              <a:rPr lang="en-US" altLang="ja-JP" sz="2800">
                <a:latin typeface="Meiryo UI" panose="020B0604030504040204" pitchFamily="50" charset="-128"/>
                <a:ea typeface="Meiryo UI" panose="020B0604030504040204" pitchFamily="50" charset="-128"/>
              </a:rPr>
              <a:t>6</a:t>
            </a:r>
            <a:r>
              <a:rPr lang="ja-JP" altLang="en-US" sz="2800">
                <a:latin typeface="Meiryo UI" panose="020B0604030504040204" pitchFamily="50" charset="-128"/>
                <a:ea typeface="Meiryo UI" panose="020B0604030504040204" pitchFamily="50" charset="-128"/>
              </a:rPr>
              <a:t>か月以内に正式申請をしたときのみ有効。</a:t>
            </a:r>
          </a:p>
        </p:txBody>
      </p:sp>
      <p:sp>
        <p:nvSpPr>
          <p:cNvPr id="18" name="テキスト ボックス 17">
            <a:extLst>
              <a:ext uri="{FF2B5EF4-FFF2-40B4-BE49-F238E27FC236}">
                <a16:creationId xmlns:a16="http://schemas.microsoft.com/office/drawing/2014/main" id="{A8B90E28-9E4F-52DE-92D7-33D8776AC03D}"/>
              </a:ext>
            </a:extLst>
          </p:cNvPr>
          <p:cNvSpPr txBox="1">
            <a:spLocks noChangeArrowheads="1"/>
          </p:cNvSpPr>
          <p:nvPr/>
        </p:nvSpPr>
        <p:spPr bwMode="auto">
          <a:xfrm>
            <a:off x="161925" y="7328843"/>
            <a:ext cx="95367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1000" dirty="0">
                <a:solidFill>
                  <a:srgbClr val="000000"/>
                </a:solidFill>
                <a:latin typeface="+mn-ea"/>
                <a:ea typeface="+mn-ea"/>
                <a:cs typeface="Meiryo UI" pitchFamily="50" charset="-128"/>
              </a:rPr>
              <a:t>[</a:t>
            </a:r>
            <a:r>
              <a:rPr lang="ja-JP" altLang="en-US" sz="1000" dirty="0">
                <a:solidFill>
                  <a:srgbClr val="000000"/>
                </a:solidFill>
                <a:latin typeface="+mn-ea"/>
                <a:ea typeface="+mn-ea"/>
                <a:cs typeface="Meiryo UI" pitchFamily="50" charset="-128"/>
              </a:rPr>
              <a:t>出所</a:t>
            </a:r>
            <a:r>
              <a:rPr lang="en-US" altLang="ja-JP" sz="1000" dirty="0">
                <a:solidFill>
                  <a:srgbClr val="000000"/>
                </a:solidFill>
                <a:latin typeface="+mn-ea"/>
                <a:ea typeface="+mn-ea"/>
                <a:cs typeface="Meiryo UI" pitchFamily="50" charset="-128"/>
              </a:rPr>
              <a:t>]</a:t>
            </a:r>
            <a:r>
              <a:rPr lang="en-US" altLang="ja-JP" sz="1000" dirty="0">
                <a:latin typeface="+mn-ea"/>
                <a:ea typeface="+mn-ea"/>
              </a:rPr>
              <a:t> SBTi Corporate Near-Term Criteria Version 5.3.1 </a:t>
            </a:r>
            <a:r>
              <a:rPr lang="ja-JP" altLang="en-US" sz="1000" dirty="0">
                <a:solidFill>
                  <a:srgbClr val="000000"/>
                </a:solidFill>
                <a:latin typeface="+mn-ea"/>
                <a:ea typeface="+mn-ea"/>
                <a:cs typeface="Meiryo UI" pitchFamily="50" charset="-128"/>
              </a:rPr>
              <a:t>（</a:t>
            </a:r>
            <a:r>
              <a:rPr lang="it-IT" altLang="ja-JP" sz="1000" dirty="0">
                <a:latin typeface="+mn-ea"/>
                <a:ea typeface="+mn-ea"/>
              </a:rPr>
              <a:t>https://files.sciencebasedtargets.org/production/files/SBTi-criteria.pdf</a:t>
            </a:r>
            <a:r>
              <a:rPr lang="ja-JP" altLang="en-US" sz="1000" dirty="0">
                <a:solidFill>
                  <a:srgbClr val="000000"/>
                </a:solidFill>
                <a:latin typeface="+mn-ea"/>
                <a:ea typeface="+mn-ea"/>
                <a:cs typeface="Meiryo UI" pitchFamily="50" charset="-128"/>
              </a:rPr>
              <a:t>）より作成</a:t>
            </a:r>
          </a:p>
        </p:txBody>
      </p:sp>
    </p:spTree>
    <p:extLst>
      <p:ext uri="{BB962C8B-B14F-4D97-AF65-F5344CB8AC3E}">
        <p14:creationId xmlns:p14="http://schemas.microsoft.com/office/powerpoint/2010/main" val="1569642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EFA0E9B-9F04-4296-A40B-CF80463D00D0}"/>
              </a:ext>
            </a:extLst>
          </p:cNvPr>
          <p:cNvSpPr>
            <a:spLocks noGrp="1"/>
          </p:cNvSpPr>
          <p:nvPr>
            <p:ph type="title"/>
          </p:nvPr>
        </p:nvSpPr>
        <p:spPr/>
        <p:txBody>
          <a:bodyPr/>
          <a:lstStyle/>
          <a:p>
            <a:pPr marL="742950" indent="-742950">
              <a:buFont typeface="+mj-lt"/>
              <a:buAutoNum type="arabicPeriod" startAt="2"/>
            </a:pPr>
            <a:r>
              <a:rPr lang="en-US" altLang="ja-JP"/>
              <a:t>SBTi</a:t>
            </a:r>
            <a:r>
              <a:rPr lang="ja-JP" altLang="en-US"/>
              <a:t>の運営機関</a:t>
            </a:r>
          </a:p>
        </p:txBody>
      </p:sp>
    </p:spTree>
    <p:extLst>
      <p:ext uri="{BB962C8B-B14F-4D97-AF65-F5344CB8AC3E}">
        <p14:creationId xmlns:p14="http://schemas.microsoft.com/office/powerpoint/2010/main" val="373138392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47"/>
          <p:cNvSpPr txBox="1">
            <a:spLocks noChangeArrowheads="1"/>
          </p:cNvSpPr>
          <p:nvPr/>
        </p:nvSpPr>
        <p:spPr bwMode="auto">
          <a:xfrm>
            <a:off x="449202" y="1237455"/>
            <a:ext cx="9793410" cy="578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9pPr>
          </a:lstStyle>
          <a:p>
            <a:pPr eaLnBrk="1" hangingPunct="1">
              <a:spcBef>
                <a:spcPts val="600"/>
              </a:spcBef>
              <a:defRPr/>
            </a:pPr>
            <a:r>
              <a:rPr lang="ja-JP" altLang="en-US" sz="2800" b="1">
                <a:solidFill>
                  <a:srgbClr val="000000"/>
                </a:solidFill>
                <a:latin typeface="Meiryo UI" panose="020B0604030504040204" pitchFamily="50" charset="-128"/>
                <a:ea typeface="Meiryo UI" panose="020B0604030504040204" pitchFamily="50" charset="-128"/>
              </a:rPr>
              <a:t>（必須事項）</a:t>
            </a:r>
            <a:endParaRPr lang="en-US" altLang="ja-JP" sz="2800" b="1">
              <a:solidFill>
                <a:srgbClr val="000000"/>
              </a:solidFill>
              <a:latin typeface="Meiryo UI" panose="020B0604030504040204" pitchFamily="50" charset="-128"/>
              <a:ea typeface="Meiryo UI" panose="020B0604030504040204" pitchFamily="50" charset="-128"/>
            </a:endParaRPr>
          </a:p>
          <a:p>
            <a:pPr marL="457200" indent="-457200">
              <a:spcBef>
                <a:spcPts val="600"/>
              </a:spcBef>
              <a:buFont typeface="Wingdings" panose="05000000000000000000" pitchFamily="2" charset="2"/>
              <a:buChar char="ü"/>
              <a:defRPr/>
            </a:pPr>
            <a:r>
              <a:rPr lang="ja-JP" altLang="en-US" sz="2400">
                <a:solidFill>
                  <a:prstClr val="black"/>
                </a:solidFill>
                <a:latin typeface="Meiryo UI" panose="020B0604030504040204" pitchFamily="50" charset="-128"/>
                <a:ea typeface="Meiryo UI" panose="020B0604030504040204" pitchFamily="50" charset="-128"/>
              </a:rPr>
              <a:t>企業は基準年の排出量や</a:t>
            </a:r>
            <a:r>
              <a:rPr lang="en-US" altLang="ja-JP" sz="2400">
                <a:solidFill>
                  <a:prstClr val="black"/>
                </a:solidFill>
                <a:latin typeface="Meiryo UI" panose="020B0604030504040204" pitchFamily="50" charset="-128"/>
                <a:ea typeface="Meiryo UI" panose="020B0604030504040204" pitchFamily="50" charset="-128"/>
              </a:rPr>
              <a:t>SBT</a:t>
            </a:r>
            <a:r>
              <a:rPr lang="ja-JP" altLang="en-US" sz="2400">
                <a:solidFill>
                  <a:prstClr val="black"/>
                </a:solidFill>
                <a:latin typeface="Meiryo UI" panose="020B0604030504040204" pitchFamily="50" charset="-128"/>
                <a:ea typeface="Meiryo UI" panose="020B0604030504040204" pitchFamily="50" charset="-128"/>
              </a:rPr>
              <a:t>達成の度合を検証するために、</a:t>
            </a:r>
            <a:r>
              <a:rPr lang="en-US" altLang="ja-JP" sz="2400">
                <a:solidFill>
                  <a:prstClr val="black"/>
                </a:solidFill>
                <a:latin typeface="Meiryo UI" panose="020B0604030504040204" pitchFamily="50" charset="-128"/>
                <a:ea typeface="Meiryo UI" panose="020B0604030504040204" pitchFamily="50" charset="-128"/>
              </a:rPr>
              <a:t>GHG</a:t>
            </a:r>
            <a:r>
              <a:rPr lang="ja-JP" altLang="en-US" sz="2400">
                <a:solidFill>
                  <a:prstClr val="black"/>
                </a:solidFill>
                <a:latin typeface="Meiryo UI" panose="020B0604030504040204" pitchFamily="50" charset="-128"/>
                <a:ea typeface="Meiryo UI" panose="020B0604030504040204" pitchFamily="50" charset="-128"/>
              </a:rPr>
              <a:t>プロトコル</a:t>
            </a:r>
            <a:r>
              <a:rPr lang="en-US" altLang="ja-JP" sz="2400">
                <a:solidFill>
                  <a:prstClr val="black"/>
                </a:solidFill>
                <a:latin typeface="Meiryo UI" panose="020B0604030504040204" pitchFamily="50" charset="-128"/>
                <a:ea typeface="Meiryo UI" panose="020B0604030504040204" pitchFamily="50" charset="-128"/>
              </a:rPr>
              <a:t>Scope2</a:t>
            </a:r>
            <a:r>
              <a:rPr lang="ja-JP" altLang="en-US" sz="2400">
                <a:solidFill>
                  <a:prstClr val="black"/>
                </a:solidFill>
                <a:latin typeface="Meiryo UI" panose="020B0604030504040204" pitchFamily="50" charset="-128"/>
                <a:ea typeface="Meiryo UI" panose="020B0604030504040204" pitchFamily="50" charset="-128"/>
              </a:rPr>
              <a:t>ガイダンスの</a:t>
            </a:r>
            <a:r>
              <a:rPr lang="ja-JP" altLang="en-US" sz="2400" b="1">
                <a:solidFill>
                  <a:srgbClr val="FF0000"/>
                </a:solidFill>
                <a:latin typeface="Meiryo UI" panose="020B0604030504040204" pitchFamily="50" charset="-128"/>
                <a:ea typeface="Meiryo UI" panose="020B0604030504040204" pitchFamily="50" charset="-128"/>
              </a:rPr>
              <a:t>ロケーション基準、マーケット基準のどちらを利用しているのかを開示</a:t>
            </a:r>
            <a:r>
              <a:rPr lang="ja-JP" altLang="en-US" sz="2400">
                <a:solidFill>
                  <a:prstClr val="black"/>
                </a:solidFill>
                <a:latin typeface="Meiryo UI" panose="020B0604030504040204" pitchFamily="50" charset="-128"/>
                <a:ea typeface="Meiryo UI" panose="020B0604030504040204" pitchFamily="50" charset="-128"/>
              </a:rPr>
              <a:t>する必要がある。なお</a:t>
            </a:r>
            <a:r>
              <a:rPr lang="en-US" altLang="ja-JP" sz="2400">
                <a:solidFill>
                  <a:prstClr val="black"/>
                </a:solidFill>
                <a:latin typeface="Meiryo UI" panose="020B0604030504040204" pitchFamily="50" charset="-128"/>
                <a:ea typeface="Meiryo UI" panose="020B0604030504040204" pitchFamily="50" charset="-128"/>
              </a:rPr>
              <a:t>SBT</a:t>
            </a:r>
            <a:r>
              <a:rPr lang="ja-JP" altLang="en-US" sz="2400">
                <a:solidFill>
                  <a:prstClr val="black"/>
                </a:solidFill>
                <a:latin typeface="Meiryo UI" panose="020B0604030504040204" pitchFamily="50" charset="-128"/>
                <a:ea typeface="Meiryo UI" panose="020B0604030504040204" pitchFamily="50" charset="-128"/>
              </a:rPr>
              <a:t>の設定と進捗の把握には、同一の</a:t>
            </a:r>
            <a:r>
              <a:rPr lang="en-US" altLang="ja-JP" sz="2400">
                <a:solidFill>
                  <a:prstClr val="black"/>
                </a:solidFill>
                <a:latin typeface="Meiryo UI" panose="020B0604030504040204" pitchFamily="50" charset="-128"/>
                <a:ea typeface="Meiryo UI" panose="020B0604030504040204" pitchFamily="50" charset="-128"/>
              </a:rPr>
              <a:t>Scope2</a:t>
            </a:r>
            <a:r>
              <a:rPr lang="ja-JP" altLang="en-US" sz="2400">
                <a:solidFill>
                  <a:prstClr val="black"/>
                </a:solidFill>
                <a:latin typeface="Meiryo UI" panose="020B0604030504040204" pitchFamily="50" charset="-128"/>
                <a:ea typeface="Meiryo UI" panose="020B0604030504040204" pitchFamily="50" charset="-128"/>
              </a:rPr>
              <a:t>算定アプローチを使用するものとする。</a:t>
            </a:r>
            <a:endParaRPr lang="en-US" altLang="ja-JP" sz="2400">
              <a:solidFill>
                <a:prstClr val="black"/>
              </a:solidFill>
              <a:latin typeface="Meiryo UI" panose="020B0604030504040204" pitchFamily="50" charset="-128"/>
              <a:ea typeface="Meiryo UI" panose="020B0604030504040204" pitchFamily="50" charset="-128"/>
            </a:endParaRPr>
          </a:p>
          <a:p>
            <a:pPr marL="457200" indent="-457200">
              <a:spcBef>
                <a:spcPts val="600"/>
              </a:spcBef>
              <a:buFont typeface="Wingdings" panose="05000000000000000000" pitchFamily="2" charset="2"/>
              <a:buChar char="ü"/>
              <a:defRPr/>
            </a:pPr>
            <a:r>
              <a:rPr lang="ja-JP" altLang="en-US" sz="2400">
                <a:solidFill>
                  <a:prstClr val="black"/>
                </a:solidFill>
                <a:latin typeface="Meiryo UI" panose="020B0604030504040204" pitchFamily="50" charset="-128"/>
                <a:ea typeface="Meiryo UI" panose="020B0604030504040204" pitchFamily="50" charset="-128"/>
              </a:rPr>
              <a:t>企業は</a:t>
            </a:r>
            <a:r>
              <a:rPr lang="en-US" altLang="ja-JP" sz="2400">
                <a:solidFill>
                  <a:prstClr val="black"/>
                </a:solidFill>
                <a:latin typeface="Meiryo UI" panose="020B0604030504040204" pitchFamily="50" charset="-128"/>
                <a:ea typeface="Meiryo UI" panose="020B0604030504040204" pitchFamily="50" charset="-128"/>
              </a:rPr>
              <a:t>GHG</a:t>
            </a:r>
            <a:r>
              <a:rPr lang="ja-JP" altLang="en-US" sz="2400">
                <a:solidFill>
                  <a:prstClr val="black"/>
                </a:solidFill>
                <a:latin typeface="Meiryo UI" panose="020B0604030504040204" pitchFamily="50" charset="-128"/>
                <a:ea typeface="Meiryo UI" panose="020B0604030504040204" pitchFamily="50" charset="-128"/>
              </a:rPr>
              <a:t>プロトコルにしたがって、全ての関連する排出源をカバーする</a:t>
            </a:r>
            <a:r>
              <a:rPr lang="en-US" altLang="ja-JP" sz="2400">
                <a:solidFill>
                  <a:prstClr val="black"/>
                </a:solidFill>
                <a:latin typeface="Meiryo UI" panose="020B0604030504040204" pitchFamily="50" charset="-128"/>
                <a:ea typeface="Meiryo UI" panose="020B0604030504040204" pitchFamily="50" charset="-128"/>
              </a:rPr>
              <a:t>Scope3</a:t>
            </a:r>
            <a:r>
              <a:rPr lang="ja-JP" altLang="en-US" sz="2400">
                <a:solidFill>
                  <a:prstClr val="black"/>
                </a:solidFill>
                <a:latin typeface="Meiryo UI" panose="020B0604030504040204" pitchFamily="50" charset="-128"/>
                <a:ea typeface="Meiryo UI" panose="020B0604030504040204" pitchFamily="50" charset="-128"/>
              </a:rPr>
              <a:t>排出量のインベントリを作成しなければならない。</a:t>
            </a:r>
            <a:endParaRPr lang="en-US" altLang="ja-JP" sz="2400">
              <a:solidFill>
                <a:prstClr val="black"/>
              </a:solidFill>
              <a:latin typeface="Meiryo UI" panose="020B0604030504040204" pitchFamily="50" charset="-128"/>
              <a:ea typeface="Meiryo UI" panose="020B0604030504040204" pitchFamily="50" charset="-128"/>
            </a:endParaRPr>
          </a:p>
          <a:p>
            <a:pPr marL="457200" indent="-457200">
              <a:spcBef>
                <a:spcPts val="600"/>
              </a:spcBef>
              <a:buClr>
                <a:schemeClr val="tx1"/>
              </a:buClr>
              <a:buFont typeface="Wingdings" panose="05000000000000000000" pitchFamily="2" charset="2"/>
              <a:buChar char="ü"/>
              <a:defRPr/>
            </a:pPr>
            <a:r>
              <a:rPr lang="ja-JP" altLang="en-US" sz="2400" b="1">
                <a:solidFill>
                  <a:srgbClr val="FF0000"/>
                </a:solidFill>
                <a:latin typeface="Meiryo UI" panose="020B0604030504040204" pitchFamily="50" charset="-128"/>
                <a:ea typeface="Meiryo UI" panose="020B0604030504040204" pitchFamily="50" charset="-128"/>
              </a:rPr>
              <a:t>他者のクレジット（排出権）の取得による削減（カーボンオフセット）は、企業の</a:t>
            </a:r>
            <a:r>
              <a:rPr lang="en-US" altLang="ja-JP" sz="2400" b="1">
                <a:solidFill>
                  <a:srgbClr val="FF0000"/>
                </a:solidFill>
                <a:latin typeface="Meiryo UI" panose="020B0604030504040204" pitchFamily="50" charset="-128"/>
                <a:ea typeface="Meiryo UI" panose="020B0604030504040204" pitchFamily="50" charset="-128"/>
              </a:rPr>
              <a:t>SBT</a:t>
            </a:r>
            <a:r>
              <a:rPr lang="ja-JP" altLang="en-US" sz="2400" b="1">
                <a:solidFill>
                  <a:srgbClr val="FF0000"/>
                </a:solidFill>
                <a:latin typeface="Meiryo UI" panose="020B0604030504040204" pitchFamily="50" charset="-128"/>
                <a:ea typeface="Meiryo UI" panose="020B0604030504040204" pitchFamily="50" charset="-128"/>
              </a:rPr>
              <a:t>達成のための削減に算入できない</a:t>
            </a:r>
            <a:r>
              <a:rPr lang="ja-JP" altLang="en-US" sz="2400">
                <a:latin typeface="Meiryo UI" panose="020B0604030504040204" pitchFamily="50" charset="-128"/>
                <a:ea typeface="Meiryo UI" panose="020B0604030504040204" pitchFamily="50" charset="-128"/>
              </a:rPr>
              <a:t>（以下を除く）。</a:t>
            </a:r>
            <a:endParaRPr lang="en-US" altLang="ja-JP" sz="2400">
              <a:latin typeface="Meiryo UI" panose="020B0604030504040204" pitchFamily="50" charset="-128"/>
              <a:ea typeface="Meiryo UI" panose="020B0604030504040204" pitchFamily="50" charset="-128"/>
            </a:endParaRPr>
          </a:p>
          <a:p>
            <a:pPr marL="1200150" lvl="1" indent="-457200">
              <a:spcBef>
                <a:spcPts val="600"/>
              </a:spcBef>
              <a:buClr>
                <a:schemeClr val="tx1"/>
              </a:buClr>
              <a:buFont typeface="Arial" panose="020B0604020202020204" pitchFamily="34" charset="0"/>
              <a:buChar char="•"/>
              <a:defRPr/>
            </a:pPr>
            <a:r>
              <a:rPr lang="ja-JP" altLang="en-US" sz="2400">
                <a:latin typeface="Meiryo UI" panose="020B0604030504040204" pitchFamily="50" charset="-128"/>
                <a:ea typeface="Meiryo UI" panose="020B0604030504040204" pitchFamily="50" charset="-128"/>
              </a:rPr>
              <a:t>残余排出量（</a:t>
            </a:r>
            <a:r>
              <a:rPr lang="en-US" altLang="ja-JP" sz="2400">
                <a:latin typeface="Meiryo UI" panose="020B0604030504040204" pitchFamily="50" charset="-128"/>
                <a:ea typeface="Meiryo UI" panose="020B0604030504040204" pitchFamily="50" charset="-128"/>
              </a:rPr>
              <a:t>SBT</a:t>
            </a:r>
            <a:r>
              <a:rPr lang="ja-JP" altLang="en-US" sz="2400">
                <a:latin typeface="Meiryo UI" panose="020B0604030504040204" pitchFamily="50" charset="-128"/>
                <a:ea typeface="Meiryo UI" panose="020B0604030504040204" pitchFamily="50" charset="-128"/>
              </a:rPr>
              <a:t>達成後の未削減の排出量）を中和する目的</a:t>
            </a:r>
            <a:endParaRPr lang="en-US" altLang="ja-JP" sz="2400">
              <a:latin typeface="Meiryo UI" panose="020B0604030504040204" pitchFamily="50" charset="-128"/>
              <a:ea typeface="Meiryo UI" panose="020B0604030504040204" pitchFamily="50" charset="-128"/>
            </a:endParaRPr>
          </a:p>
          <a:p>
            <a:pPr marL="1200150" lvl="1" indent="-457200">
              <a:spcBef>
                <a:spcPts val="600"/>
              </a:spcBef>
              <a:buClr>
                <a:schemeClr val="tx1"/>
              </a:buClr>
              <a:buFont typeface="Arial" panose="020B0604020202020204" pitchFamily="34" charset="0"/>
              <a:buChar char="•"/>
              <a:defRPr/>
            </a:pPr>
            <a:r>
              <a:rPr lang="en-US" altLang="ja-JP" sz="2400">
                <a:latin typeface="Meiryo UI" panose="020B0604030504040204" pitchFamily="50" charset="-128"/>
                <a:ea typeface="Meiryo UI" panose="020B0604030504040204" pitchFamily="50" charset="-128"/>
              </a:rPr>
              <a:t>SBT</a:t>
            </a:r>
            <a:r>
              <a:rPr lang="ja-JP" altLang="en-US" sz="2400">
                <a:latin typeface="Meiryo UI" panose="020B0604030504040204" pitchFamily="50" charset="-128"/>
                <a:ea typeface="Meiryo UI" panose="020B0604030504040204" pitchFamily="50" charset="-128"/>
              </a:rPr>
              <a:t>を超えた追加的な気候変動対策への資金提供</a:t>
            </a:r>
          </a:p>
          <a:p>
            <a:pPr marL="457200" indent="-457200">
              <a:spcBef>
                <a:spcPts val="600"/>
              </a:spcBef>
              <a:buClr>
                <a:schemeClr val="tx1"/>
              </a:buClr>
              <a:buFont typeface="Wingdings" panose="05000000000000000000" pitchFamily="2" charset="2"/>
              <a:buChar char="ü"/>
              <a:defRPr/>
            </a:pPr>
            <a:r>
              <a:rPr lang="ja-JP" altLang="en-US" sz="2400" b="1">
                <a:solidFill>
                  <a:srgbClr val="FF0000"/>
                </a:solidFill>
                <a:latin typeface="Meiryo UI" panose="020B0604030504040204" pitchFamily="50" charset="-128"/>
                <a:ea typeface="Meiryo UI" panose="020B0604030504040204" pitchFamily="50" charset="-128"/>
              </a:rPr>
              <a:t>削減貢献量</a:t>
            </a:r>
            <a:r>
              <a:rPr lang="ja-JP" altLang="en-US" sz="2400">
                <a:solidFill>
                  <a:prstClr val="black"/>
                </a:solidFill>
                <a:latin typeface="Meiryo UI" panose="020B0604030504040204" pitchFamily="50" charset="-128"/>
                <a:ea typeface="Meiryo UI" panose="020B0604030504040204" pitchFamily="50" charset="-128"/>
              </a:rPr>
              <a:t>（従来使用されていた製品・サービスを自社製品・サービスで代替することによる、サプライチェーン上の「削減量」）は、企業のインベントリそのものではないため、</a:t>
            </a:r>
            <a:r>
              <a:rPr lang="ja-JP" altLang="en-US" sz="2400" b="1">
                <a:solidFill>
                  <a:srgbClr val="FF0000"/>
                </a:solidFill>
                <a:latin typeface="Meiryo UI" panose="020B0604030504040204" pitchFamily="50" charset="-128"/>
                <a:ea typeface="Meiryo UI" panose="020B0604030504040204" pitchFamily="50" charset="-128"/>
              </a:rPr>
              <a:t>目標設定に算入するのは不可。</a:t>
            </a:r>
          </a:p>
        </p:txBody>
      </p:sp>
      <p:sp>
        <p:nvSpPr>
          <p:cNvPr id="46" name="タイトル 45">
            <a:extLst>
              <a:ext uri="{FF2B5EF4-FFF2-40B4-BE49-F238E27FC236}">
                <a16:creationId xmlns:a16="http://schemas.microsoft.com/office/drawing/2014/main" id="{2CC38D7E-7473-2942-EABC-8BCF475C8B03}"/>
              </a:ext>
            </a:extLst>
          </p:cNvPr>
          <p:cNvSpPr>
            <a:spLocks noGrp="1"/>
          </p:cNvSpPr>
          <p:nvPr>
            <p:ph type="title"/>
          </p:nvPr>
        </p:nvSpPr>
        <p:spPr/>
        <p:txBody>
          <a:bodyPr/>
          <a:lstStyle/>
          <a:p>
            <a:r>
              <a:rPr lang="ja-JP" altLang="en-US"/>
              <a:t>短期</a:t>
            </a:r>
            <a:r>
              <a:rPr lang="en-US" altLang="ja-JP"/>
              <a:t>SBT</a:t>
            </a:r>
            <a:r>
              <a:rPr lang="ja-JP" altLang="en-US"/>
              <a:t>の基本要件　</a:t>
            </a:r>
            <a:r>
              <a:rPr lang="en-US" altLang="ja-JP"/>
              <a:t>3.</a:t>
            </a:r>
            <a:r>
              <a:rPr lang="ja-JP" altLang="en-US"/>
              <a:t>排出量算定の必要要件 </a:t>
            </a:r>
            <a:r>
              <a:rPr lang="en-US" altLang="ja-JP"/>
              <a:t>1/3</a:t>
            </a:r>
            <a:endParaRPr lang="ja-JP" altLang="en-US"/>
          </a:p>
        </p:txBody>
      </p:sp>
      <p:sp>
        <p:nvSpPr>
          <p:cNvPr id="78" name="テキスト ボックス 77">
            <a:extLst>
              <a:ext uri="{FF2B5EF4-FFF2-40B4-BE49-F238E27FC236}">
                <a16:creationId xmlns:a16="http://schemas.microsoft.com/office/drawing/2014/main" id="{7D6220A6-E1FB-BF08-1B25-CFB3716B35DF}"/>
              </a:ext>
            </a:extLst>
          </p:cNvPr>
          <p:cNvSpPr txBox="1">
            <a:spLocks noChangeArrowheads="1"/>
          </p:cNvSpPr>
          <p:nvPr/>
        </p:nvSpPr>
        <p:spPr bwMode="auto">
          <a:xfrm>
            <a:off x="161925" y="7328843"/>
            <a:ext cx="95367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1000" dirty="0">
                <a:solidFill>
                  <a:srgbClr val="000000"/>
                </a:solidFill>
                <a:latin typeface="+mn-ea"/>
                <a:ea typeface="+mn-ea"/>
                <a:cs typeface="Meiryo UI" pitchFamily="50" charset="-128"/>
              </a:rPr>
              <a:t>[</a:t>
            </a:r>
            <a:r>
              <a:rPr lang="ja-JP" altLang="en-US" sz="1000" dirty="0">
                <a:solidFill>
                  <a:srgbClr val="000000"/>
                </a:solidFill>
                <a:latin typeface="+mn-ea"/>
                <a:ea typeface="+mn-ea"/>
                <a:cs typeface="Meiryo UI" pitchFamily="50" charset="-128"/>
              </a:rPr>
              <a:t>出所</a:t>
            </a:r>
            <a:r>
              <a:rPr lang="en-US" altLang="ja-JP" sz="1000" dirty="0">
                <a:solidFill>
                  <a:srgbClr val="000000"/>
                </a:solidFill>
                <a:latin typeface="+mn-ea"/>
                <a:ea typeface="+mn-ea"/>
                <a:cs typeface="Meiryo UI" pitchFamily="50" charset="-128"/>
              </a:rPr>
              <a:t>]</a:t>
            </a:r>
            <a:r>
              <a:rPr lang="en-US" altLang="ja-JP" sz="1000" dirty="0">
                <a:latin typeface="+mn-ea"/>
                <a:ea typeface="+mn-ea"/>
              </a:rPr>
              <a:t> SBTi Corporate Near-Term Criteria Version 5.3.1 </a:t>
            </a:r>
            <a:r>
              <a:rPr lang="ja-JP" altLang="en-US" sz="1000" dirty="0">
                <a:solidFill>
                  <a:srgbClr val="000000"/>
                </a:solidFill>
                <a:latin typeface="+mn-ea"/>
                <a:ea typeface="+mn-ea"/>
                <a:cs typeface="Meiryo UI" pitchFamily="50" charset="-128"/>
              </a:rPr>
              <a:t>（</a:t>
            </a:r>
            <a:r>
              <a:rPr lang="it-IT" altLang="ja-JP" sz="1000" dirty="0">
                <a:latin typeface="+mn-ea"/>
                <a:ea typeface="+mn-ea"/>
              </a:rPr>
              <a:t>https://files.sciencebasedtargets.org/production/files/SBTi-criteria.pdf</a:t>
            </a:r>
            <a:r>
              <a:rPr lang="ja-JP" altLang="en-US" sz="1000" dirty="0">
                <a:solidFill>
                  <a:srgbClr val="000000"/>
                </a:solidFill>
                <a:latin typeface="+mn-ea"/>
                <a:ea typeface="+mn-ea"/>
                <a:cs typeface="Meiryo UI" pitchFamily="50" charset="-128"/>
              </a:rPr>
              <a:t>）より作成</a:t>
            </a:r>
          </a:p>
        </p:txBody>
      </p:sp>
    </p:spTree>
    <p:extLst>
      <p:ext uri="{BB962C8B-B14F-4D97-AF65-F5344CB8AC3E}">
        <p14:creationId xmlns:p14="http://schemas.microsoft.com/office/powerpoint/2010/main" val="179512626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a:t>【</a:t>
            </a:r>
            <a:r>
              <a:rPr kumimoji="1" lang="ja-JP" altLang="en-US"/>
              <a:t>補足</a:t>
            </a:r>
            <a:r>
              <a:rPr kumimoji="1" lang="en-US" altLang="ja-JP"/>
              <a:t>】Scope2</a:t>
            </a:r>
            <a:r>
              <a:rPr kumimoji="1" lang="ja-JP" altLang="en-US"/>
              <a:t>排出量の報告方法</a:t>
            </a:r>
          </a:p>
        </p:txBody>
      </p:sp>
      <p:sp>
        <p:nvSpPr>
          <p:cNvPr id="4" name="コンテンツ プレースホルダー 2"/>
          <p:cNvSpPr>
            <a:spLocks noGrp="1"/>
          </p:cNvSpPr>
          <p:nvPr>
            <p:ph sz="quarter" idx="12"/>
          </p:nvPr>
        </p:nvSpPr>
        <p:spPr>
          <a:xfrm>
            <a:off x="161925" y="1110920"/>
            <a:ext cx="10367963" cy="1866047"/>
          </a:xfrm>
        </p:spPr>
        <p:txBody>
          <a:bodyPr/>
          <a:lstStyle/>
          <a:p>
            <a:pPr marL="273050" indent="-273050"/>
            <a:r>
              <a:rPr lang="ja-JP" altLang="en-US"/>
              <a:t>基準年の排出量を算定する際は、</a:t>
            </a:r>
            <a:r>
              <a:rPr lang="en-US" altLang="ja-JP"/>
              <a:t>GHG</a:t>
            </a:r>
            <a:r>
              <a:rPr lang="ja-JP" altLang="en-US"/>
              <a:t>プロトコル</a:t>
            </a:r>
            <a:r>
              <a:rPr lang="en-US" altLang="ja-JP"/>
              <a:t>Scope2</a:t>
            </a:r>
            <a:r>
              <a:rPr lang="ja-JP" altLang="en-US"/>
              <a:t>ガイダンスのロケーション基準又はマーケット基準のどちらか一方を選択する。</a:t>
            </a:r>
            <a:endParaRPr lang="en-US" altLang="ja-JP"/>
          </a:p>
          <a:p>
            <a:pPr marL="273050" indent="-273050"/>
            <a:r>
              <a:rPr lang="ja-JP" altLang="en-US"/>
              <a:t>国・地域によらず基準は統一する必要がある。</a:t>
            </a:r>
            <a:endParaRPr lang="en-US" altLang="ja-JP"/>
          </a:p>
          <a:p>
            <a:pPr marL="273050" indent="-273050"/>
            <a:r>
              <a:rPr lang="ja-JP" altLang="en-US"/>
              <a:t>マーケット基準を選択したものの、マーケット基準で適用する排出係数がない国・地域（電力自由化等が未実施）は、自動的にロケーション基準の排出係数となる。</a:t>
            </a:r>
            <a:endParaRPr lang="en-US" altLang="ja-JP"/>
          </a:p>
        </p:txBody>
      </p:sp>
      <p:graphicFrame>
        <p:nvGraphicFramePr>
          <p:cNvPr id="28" name="表 27">
            <a:extLst>
              <a:ext uri="{FF2B5EF4-FFF2-40B4-BE49-F238E27FC236}">
                <a16:creationId xmlns:a16="http://schemas.microsoft.com/office/drawing/2014/main" id="{C87E237F-7A8B-1076-0906-3B6C4784432B}"/>
              </a:ext>
            </a:extLst>
          </p:cNvPr>
          <p:cNvGraphicFramePr>
            <a:graphicFrameLocks noGrp="1"/>
          </p:cNvGraphicFramePr>
          <p:nvPr>
            <p:extLst>
              <p:ext uri="{D42A27DB-BD31-4B8C-83A1-F6EECF244321}">
                <p14:modId xmlns:p14="http://schemas.microsoft.com/office/powerpoint/2010/main" val="3333456626"/>
              </p:ext>
            </p:extLst>
          </p:nvPr>
        </p:nvGraphicFramePr>
        <p:xfrm>
          <a:off x="467387" y="4322399"/>
          <a:ext cx="9757040" cy="1676400"/>
        </p:xfrm>
        <a:graphic>
          <a:graphicData uri="http://schemas.openxmlformats.org/drawingml/2006/table">
            <a:tbl>
              <a:tblPr firstRow="1" bandRow="1"/>
              <a:tblGrid>
                <a:gridCol w="2376068">
                  <a:extLst>
                    <a:ext uri="{9D8B030D-6E8A-4147-A177-3AD203B41FA5}">
                      <a16:colId xmlns:a16="http://schemas.microsoft.com/office/drawing/2014/main" val="4081375135"/>
                    </a:ext>
                  </a:extLst>
                </a:gridCol>
                <a:gridCol w="7380972">
                  <a:extLst>
                    <a:ext uri="{9D8B030D-6E8A-4147-A177-3AD203B41FA5}">
                      <a16:colId xmlns:a16="http://schemas.microsoft.com/office/drawing/2014/main" val="3942316456"/>
                    </a:ext>
                  </a:extLst>
                </a:gridCol>
              </a:tblGrid>
              <a:tr h="0">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2400" b="1">
                          <a:solidFill>
                            <a:sysClr val="windowText" lastClr="000000"/>
                          </a:solidFill>
                        </a:rPr>
                        <a:t>報告方法</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2400">
                          <a:solidFill>
                            <a:sysClr val="windowText" lastClr="000000"/>
                          </a:solidFill>
                          <a:latin typeface="+mn-ea"/>
                          <a:ea typeface="+mn-ea"/>
                        </a:rPr>
                        <a:t>適用する排出係数</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2309288145"/>
                  </a:ext>
                </a:extLst>
              </a:tr>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lgn="ctr">
                        <a:buFont typeface="+mj-lt"/>
                        <a:buNone/>
                      </a:pPr>
                      <a:r>
                        <a:rPr kumimoji="1" lang="ja-JP" altLang="en-US" sz="2400" b="1">
                          <a:solidFill>
                            <a:sysClr val="windowText" lastClr="000000"/>
                          </a:solidFill>
                        </a:rPr>
                        <a:t>ロケーション基準</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r>
                        <a:rPr kumimoji="1" lang="ja-JP" altLang="en-US" sz="2200" baseline="0">
                          <a:solidFill>
                            <a:schemeClr val="tx1"/>
                          </a:solidFill>
                          <a:latin typeface="+mn-ea"/>
                          <a:ea typeface="+mn-ea"/>
                        </a:rPr>
                        <a:t>系統網平均の排出係数</a:t>
                      </a:r>
                      <a:endParaRPr kumimoji="1" lang="en-US" altLang="ja-JP" sz="2200" baseline="0">
                        <a:solidFill>
                          <a:schemeClr val="tx1"/>
                        </a:solidFill>
                        <a:latin typeface="+mn-ea"/>
                        <a:ea typeface="+mn-ea"/>
                      </a:endParaRPr>
                    </a:p>
                    <a:p>
                      <a:r>
                        <a:rPr kumimoji="1" lang="ja-JP" altLang="en-US" sz="2200" baseline="0">
                          <a:solidFill>
                            <a:schemeClr val="tx1"/>
                          </a:solidFill>
                          <a:latin typeface="+mn-ea"/>
                          <a:ea typeface="+mn-ea"/>
                        </a:rPr>
                        <a:t>（地域、国などの区域ににおける発電に伴う平均の排出係数）</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5956683"/>
                  </a:ext>
                </a:extLst>
              </a:tr>
              <a:tr h="0">
                <a:tc>
                  <a:txBody>
                    <a:bodyPr/>
                    <a:lstStyle/>
                    <a:p>
                      <a:pPr marL="0" indent="0" algn="ctr">
                        <a:buFont typeface="+mj-lt"/>
                        <a:buNone/>
                      </a:pPr>
                      <a:r>
                        <a:rPr kumimoji="1" lang="ja-JP" altLang="en-US" sz="2400" b="1">
                          <a:solidFill>
                            <a:sysClr val="windowText" lastClr="000000"/>
                          </a:solidFill>
                        </a:rPr>
                        <a:t>マーケット基準</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r>
                        <a:rPr kumimoji="1" lang="ja-JP" altLang="en-US" sz="2200" baseline="0">
                          <a:solidFill>
                            <a:schemeClr val="tx1"/>
                          </a:solidFill>
                          <a:latin typeface="+mn-ea"/>
                          <a:ea typeface="+mn-ea"/>
                        </a:rPr>
                        <a:t>契約に基づく排出係数</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3955364"/>
                  </a:ext>
                </a:extLst>
              </a:tr>
            </a:tbl>
          </a:graphicData>
        </a:graphic>
      </p:graphicFrame>
      <p:sp>
        <p:nvSpPr>
          <p:cNvPr id="29" name="テキスト ボックス 28">
            <a:extLst>
              <a:ext uri="{FF2B5EF4-FFF2-40B4-BE49-F238E27FC236}">
                <a16:creationId xmlns:a16="http://schemas.microsoft.com/office/drawing/2014/main" id="{CA5F5CD9-9AA7-1E78-87C1-80B2A86A20FD}"/>
              </a:ext>
            </a:extLst>
          </p:cNvPr>
          <p:cNvSpPr txBox="1">
            <a:spLocks noChangeArrowheads="1"/>
          </p:cNvSpPr>
          <p:nvPr/>
        </p:nvSpPr>
        <p:spPr bwMode="auto">
          <a:xfrm>
            <a:off x="161926" y="7005677"/>
            <a:ext cx="996364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360363" indent="-360363" defTabSz="844083" eaLnBrk="1" fontAlgn="auto" hangingPunct="1">
              <a:spcBef>
                <a:spcPts val="0"/>
              </a:spcBef>
              <a:spcAft>
                <a:spcPts val="0"/>
              </a:spcAft>
              <a:defRPr/>
            </a:pPr>
            <a:r>
              <a:rPr lang="en-US" altLang="ja-JP" sz="1000" dirty="0">
                <a:solidFill>
                  <a:srgbClr val="000000"/>
                </a:solidFill>
                <a:latin typeface="+mn-ea"/>
                <a:ea typeface="+mn-ea"/>
                <a:cs typeface="Meiryo UI" pitchFamily="50" charset="-128"/>
              </a:rPr>
              <a:t>[</a:t>
            </a:r>
            <a:r>
              <a:rPr lang="ja-JP" altLang="en-US" sz="1000" dirty="0">
                <a:solidFill>
                  <a:srgbClr val="000000"/>
                </a:solidFill>
                <a:latin typeface="+mn-ea"/>
                <a:ea typeface="+mn-ea"/>
                <a:cs typeface="Meiryo UI" pitchFamily="50" charset="-128"/>
              </a:rPr>
              <a:t>出所</a:t>
            </a:r>
            <a:r>
              <a:rPr lang="en-US" altLang="ja-JP" sz="1000" dirty="0">
                <a:solidFill>
                  <a:srgbClr val="000000"/>
                </a:solidFill>
                <a:latin typeface="+mn-ea"/>
                <a:ea typeface="+mn-ea"/>
                <a:cs typeface="Meiryo UI" pitchFamily="50" charset="-128"/>
              </a:rPr>
              <a:t>]</a:t>
            </a:r>
            <a:r>
              <a:rPr lang="en-US" altLang="ja-JP" sz="1000" dirty="0">
                <a:latin typeface="+mn-ea"/>
                <a:ea typeface="+mn-ea"/>
              </a:rPr>
              <a:t> </a:t>
            </a:r>
            <a:r>
              <a:rPr lang="ja-JP" altLang="en-US" sz="1000" dirty="0">
                <a:solidFill>
                  <a:srgbClr val="000000"/>
                </a:solidFill>
                <a:latin typeface="+mn-ea"/>
                <a:ea typeface="+mn-ea"/>
                <a:cs typeface="Meiryo UI" pitchFamily="50" charset="-128"/>
              </a:rPr>
              <a:t>サプライチェーンを通じた温室効果ガス排出量算定に関する基本ガイドライン </a:t>
            </a:r>
            <a:r>
              <a:rPr lang="en-US" altLang="ja-JP" sz="1000" dirty="0">
                <a:solidFill>
                  <a:srgbClr val="000000"/>
                </a:solidFill>
                <a:latin typeface="+mn-ea"/>
                <a:ea typeface="+mn-ea"/>
                <a:cs typeface="Meiryo UI" pitchFamily="50" charset="-128"/>
              </a:rPr>
              <a:t>(ver.2.8)</a:t>
            </a:r>
            <a:br>
              <a:rPr lang="en-US" altLang="ja-JP" sz="1000" dirty="0">
                <a:solidFill>
                  <a:srgbClr val="000000"/>
                </a:solidFill>
                <a:latin typeface="+mn-ea"/>
                <a:ea typeface="+mn-ea"/>
                <a:cs typeface="Meiryo UI" pitchFamily="50" charset="-128"/>
              </a:rPr>
            </a:br>
            <a:r>
              <a:rPr lang="ja-JP" altLang="en-US" sz="1000" dirty="0">
                <a:solidFill>
                  <a:srgbClr val="000000"/>
                </a:solidFill>
                <a:latin typeface="+mn-ea"/>
                <a:ea typeface="+mn-ea"/>
                <a:cs typeface="Meiryo UI" pitchFamily="50" charset="-128"/>
              </a:rPr>
              <a:t>（</a:t>
            </a:r>
            <a:r>
              <a:rPr lang="en-US" altLang="ja-JP" sz="1000" dirty="0">
                <a:solidFill>
                  <a:srgbClr val="000000"/>
                </a:solidFill>
                <a:latin typeface="+mn-ea"/>
                <a:ea typeface="+mn-ea"/>
                <a:cs typeface="Meiryo UI" pitchFamily="50" charset="-128"/>
              </a:rPr>
              <a:t>https://www.env.go.jp/earth/ondanka/supply_chain/gvc/files/tools/GuideLine_ver.2.8.pdf</a:t>
            </a:r>
            <a:r>
              <a:rPr lang="ja-JP" altLang="en-US" sz="1000" dirty="0">
                <a:solidFill>
                  <a:srgbClr val="000000"/>
                </a:solidFill>
                <a:latin typeface="+mn-ea"/>
                <a:ea typeface="+mn-ea"/>
                <a:cs typeface="Meiryo UI" pitchFamily="50" charset="-128"/>
              </a:rPr>
              <a:t>）、</a:t>
            </a:r>
            <a:br>
              <a:rPr lang="en-US" altLang="ja-JP" sz="1000" dirty="0">
                <a:solidFill>
                  <a:srgbClr val="000000"/>
                </a:solidFill>
                <a:latin typeface="+mn-ea"/>
                <a:ea typeface="+mn-ea"/>
                <a:cs typeface="Meiryo UI" pitchFamily="50" charset="-128"/>
              </a:rPr>
            </a:br>
            <a:r>
              <a:rPr lang="it-IT" altLang="ja-JP" sz="1000" dirty="0">
                <a:latin typeface="+mn-ea"/>
                <a:ea typeface="+mn-ea"/>
              </a:rPr>
              <a:t>GHG Protocol Scope 2 Guidance </a:t>
            </a:r>
            <a:r>
              <a:rPr lang="ja-JP" altLang="en-US" sz="1000" dirty="0">
                <a:solidFill>
                  <a:srgbClr val="000000"/>
                </a:solidFill>
                <a:latin typeface="+mn-ea"/>
                <a:ea typeface="+mn-ea"/>
                <a:cs typeface="Meiryo UI" pitchFamily="50" charset="-128"/>
              </a:rPr>
              <a:t>（</a:t>
            </a:r>
            <a:r>
              <a:rPr lang="en-US" altLang="ja-JP" sz="1000" dirty="0">
                <a:solidFill>
                  <a:srgbClr val="000000"/>
                </a:solidFill>
                <a:latin typeface="+mn-ea"/>
                <a:ea typeface="+mn-ea"/>
                <a:cs typeface="Meiryo UI" pitchFamily="50" charset="-128"/>
              </a:rPr>
              <a:t>https://ghgprotocol.org/sites/default/files/2023-03/Scope%202%20Guidance.pdf</a:t>
            </a:r>
            <a:r>
              <a:rPr lang="ja-JP" altLang="en-US" sz="1000" dirty="0">
                <a:solidFill>
                  <a:srgbClr val="000000"/>
                </a:solidFill>
                <a:latin typeface="+mn-ea"/>
                <a:ea typeface="+mn-ea"/>
                <a:cs typeface="Meiryo UI" pitchFamily="50" charset="-128"/>
              </a:rPr>
              <a:t>）より作成</a:t>
            </a:r>
            <a:endParaRPr lang="en-US" altLang="ja-JP" sz="1000" dirty="0">
              <a:solidFill>
                <a:srgbClr val="000000"/>
              </a:solidFill>
              <a:latin typeface="+mn-ea"/>
              <a:ea typeface="+mn-ea"/>
              <a:cs typeface="Meiryo UI" pitchFamily="50" charset="-128"/>
            </a:endParaRPr>
          </a:p>
        </p:txBody>
      </p:sp>
    </p:spTree>
    <p:extLst>
      <p:ext uri="{BB962C8B-B14F-4D97-AF65-F5344CB8AC3E}">
        <p14:creationId xmlns:p14="http://schemas.microsoft.com/office/powerpoint/2010/main" val="175663741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a:t>【</a:t>
            </a:r>
            <a:r>
              <a:rPr kumimoji="1" lang="ja-JP" altLang="en-US"/>
              <a:t>補足</a:t>
            </a:r>
            <a:r>
              <a:rPr kumimoji="1" lang="en-US" altLang="ja-JP"/>
              <a:t>】</a:t>
            </a:r>
            <a:r>
              <a:rPr kumimoji="1" lang="ja-JP" altLang="en-US"/>
              <a:t>クレジットを取得した削減について</a:t>
            </a:r>
          </a:p>
        </p:txBody>
      </p:sp>
      <p:sp>
        <p:nvSpPr>
          <p:cNvPr id="6" name="正方形/長方形 5"/>
          <p:cNvSpPr/>
          <p:nvPr/>
        </p:nvSpPr>
        <p:spPr>
          <a:xfrm>
            <a:off x="487271" y="1213182"/>
            <a:ext cx="9449153" cy="5832366"/>
          </a:xfrm>
          <a:prstGeom prst="rect">
            <a:avLst/>
          </a:prstGeom>
        </p:spPr>
        <p:txBody>
          <a:bodyPr wrap="square">
            <a:spAutoFit/>
          </a:bodyPr>
          <a:lstStyle/>
          <a:p>
            <a:pPr marL="457200" indent="-457200">
              <a:spcBef>
                <a:spcPts val="600"/>
              </a:spcBef>
              <a:buSzPct val="95000"/>
              <a:buFont typeface="Wingdings" panose="05000000000000000000" pitchFamily="2" charset="2"/>
              <a:buChar char="ü"/>
              <a:tabLst>
                <a:tab pos="533400" algn="l"/>
                <a:tab pos="990600" algn="l"/>
              </a:tabLst>
              <a:defRPr/>
            </a:pPr>
            <a:r>
              <a:rPr lang="ja-JP" altLang="en-US">
                <a:solidFill>
                  <a:prstClr val="black"/>
                </a:solidFill>
                <a:latin typeface="Meiryo UI" panose="020B0604030504040204" pitchFamily="50" charset="-128"/>
                <a:ea typeface="Meiryo UI" panose="020B0604030504040204" pitchFamily="50" charset="-128"/>
              </a:rPr>
              <a:t>クレジット（排出権）とは、あるプロジェクト（排出削減対策）を実施したことによって発生する、</a:t>
            </a:r>
            <a:br>
              <a:rPr lang="en-US" altLang="ja-JP">
                <a:solidFill>
                  <a:prstClr val="black"/>
                </a:solidFill>
                <a:latin typeface="Meiryo UI" panose="020B0604030504040204" pitchFamily="50" charset="-128"/>
                <a:ea typeface="Meiryo UI" panose="020B0604030504040204" pitchFamily="50" charset="-128"/>
              </a:rPr>
            </a:br>
            <a:r>
              <a:rPr lang="ja-JP" altLang="en-US" b="1">
                <a:solidFill>
                  <a:srgbClr val="FF0000"/>
                </a:solidFill>
                <a:latin typeface="Meiryo UI" panose="020B0604030504040204" pitchFamily="50" charset="-128"/>
                <a:ea typeface="Meiryo UI" panose="020B0604030504040204" pitchFamily="50" charset="-128"/>
              </a:rPr>
              <a:t>認定されたベースラインからの削減分、又は定められた排出枠（キャップ）からの削減分を取引できるようにしたもの</a:t>
            </a:r>
            <a:r>
              <a:rPr lang="ja-JP" altLang="en-US">
                <a:solidFill>
                  <a:prstClr val="black"/>
                </a:solidFill>
                <a:latin typeface="Meiryo UI" panose="020B0604030504040204" pitchFamily="50" charset="-128"/>
                <a:ea typeface="Meiryo UI" panose="020B0604030504040204" pitchFamily="50" charset="-128"/>
              </a:rPr>
              <a:t>。</a:t>
            </a:r>
            <a:endParaRPr lang="en-US" altLang="ja-JP">
              <a:solidFill>
                <a:prstClr val="black"/>
              </a:solidFill>
              <a:latin typeface="Meiryo UI" panose="020B0604030504040204" pitchFamily="50" charset="-128"/>
              <a:ea typeface="Meiryo UI" panose="020B0604030504040204" pitchFamily="50" charset="-128"/>
            </a:endParaRPr>
          </a:p>
          <a:p>
            <a:pPr marL="457200" indent="-457200">
              <a:spcBef>
                <a:spcPts val="600"/>
              </a:spcBef>
              <a:buSzPct val="95000"/>
              <a:buFont typeface="Wingdings" panose="05000000000000000000" pitchFamily="2" charset="2"/>
              <a:buChar char="ü"/>
              <a:tabLst>
                <a:tab pos="533400" algn="l"/>
                <a:tab pos="990600" algn="l"/>
              </a:tabLst>
              <a:defRPr/>
            </a:pPr>
            <a:r>
              <a:rPr lang="ja-JP" altLang="en-US">
                <a:solidFill>
                  <a:prstClr val="black"/>
                </a:solidFill>
                <a:latin typeface="Meiryo UI" panose="020B0604030504040204" pitchFamily="50" charset="-128"/>
                <a:ea typeface="Meiryo UI" panose="020B0604030504040204" pitchFamily="50" charset="-128"/>
              </a:rPr>
              <a:t>他者のクレジットを自社に移転する行為は、地球全体の排出量は削減したことにはならない。つまり、他者のクレジットを取得することによる自らの削減は、総量削減を求める</a:t>
            </a:r>
            <a:r>
              <a:rPr lang="en-US" altLang="ja-JP" b="1">
                <a:solidFill>
                  <a:srgbClr val="FF0000"/>
                </a:solidFill>
                <a:latin typeface="Meiryo UI" panose="020B0604030504040204" pitchFamily="50" charset="-128"/>
                <a:ea typeface="Meiryo UI" panose="020B0604030504040204" pitchFamily="50" charset="-128"/>
              </a:rPr>
              <a:t>SBT</a:t>
            </a:r>
            <a:r>
              <a:rPr lang="ja-JP" altLang="en-US" b="1">
                <a:solidFill>
                  <a:srgbClr val="FF0000"/>
                </a:solidFill>
                <a:latin typeface="Meiryo UI" panose="020B0604030504040204" pitchFamily="50" charset="-128"/>
                <a:ea typeface="Meiryo UI" panose="020B0604030504040204" pitchFamily="50" charset="-128"/>
              </a:rPr>
              <a:t>達成のための削減には使えない</a:t>
            </a:r>
            <a:r>
              <a:rPr lang="ja-JP" altLang="en-US">
                <a:solidFill>
                  <a:prstClr val="black"/>
                </a:solidFill>
                <a:latin typeface="Meiryo UI" panose="020B0604030504040204" pitchFamily="50" charset="-128"/>
                <a:ea typeface="Meiryo UI" panose="020B0604030504040204" pitchFamily="50" charset="-128"/>
              </a:rPr>
              <a:t>という整理。</a:t>
            </a:r>
            <a:endParaRPr lang="en-US" altLang="ja-JP">
              <a:solidFill>
                <a:prstClr val="black"/>
              </a:solidFill>
              <a:latin typeface="Meiryo UI" panose="020B0604030504040204" pitchFamily="50" charset="-128"/>
              <a:ea typeface="Meiryo UI" panose="020B0604030504040204" pitchFamily="50" charset="-128"/>
            </a:endParaRPr>
          </a:p>
          <a:p>
            <a:pPr marL="457200" indent="-457200">
              <a:spcBef>
                <a:spcPts val="600"/>
              </a:spcBef>
              <a:buSzPct val="95000"/>
              <a:buFont typeface="Wingdings" panose="05000000000000000000" pitchFamily="2" charset="2"/>
              <a:buChar char="ü"/>
              <a:tabLst>
                <a:tab pos="533400" algn="l"/>
                <a:tab pos="990600" algn="l"/>
              </a:tabLst>
              <a:defRPr/>
            </a:pPr>
            <a:r>
              <a:rPr lang="ja-JP" altLang="en-US">
                <a:solidFill>
                  <a:prstClr val="black"/>
                </a:solidFill>
                <a:latin typeface="Meiryo UI" panose="020B0604030504040204" pitchFamily="50" charset="-128"/>
                <a:ea typeface="Meiryo UI" panose="020B0604030504040204" pitchFamily="50" charset="-128"/>
              </a:rPr>
              <a:t>ただし、</a:t>
            </a:r>
            <a:r>
              <a:rPr lang="en-US" altLang="ja-JP">
                <a:solidFill>
                  <a:prstClr val="black"/>
                </a:solidFill>
                <a:latin typeface="Meiryo UI" panose="020B0604030504040204" pitchFamily="50" charset="-128"/>
                <a:ea typeface="Meiryo UI" panose="020B0604030504040204" pitchFamily="50" charset="-128"/>
              </a:rPr>
              <a:t>SBT</a:t>
            </a:r>
            <a:r>
              <a:rPr lang="ja-JP" altLang="en-US">
                <a:solidFill>
                  <a:prstClr val="black"/>
                </a:solidFill>
                <a:latin typeface="Meiryo UI" panose="020B0604030504040204" pitchFamily="50" charset="-128"/>
                <a:ea typeface="Meiryo UI" panose="020B0604030504040204" pitchFamily="50" charset="-128"/>
              </a:rPr>
              <a:t>が要求する以上の削減を実施し、排出量をゼロ（カーボン・ニュートラル）を目指す</a:t>
            </a:r>
            <a:br>
              <a:rPr lang="en-US" altLang="ja-JP">
                <a:solidFill>
                  <a:prstClr val="black"/>
                </a:solidFill>
                <a:latin typeface="Meiryo UI" panose="020B0604030504040204" pitchFamily="50" charset="-128"/>
                <a:ea typeface="Meiryo UI" panose="020B0604030504040204" pitchFamily="50" charset="-128"/>
              </a:rPr>
            </a:br>
            <a:r>
              <a:rPr lang="ja-JP" altLang="en-US">
                <a:solidFill>
                  <a:prstClr val="black"/>
                </a:solidFill>
                <a:latin typeface="Meiryo UI" panose="020B0604030504040204" pitchFamily="50" charset="-128"/>
                <a:ea typeface="Meiryo UI" panose="020B0604030504040204" pitchFamily="50" charset="-128"/>
              </a:rPr>
              <a:t>企業がクレジットを使うことは支持。</a:t>
            </a:r>
            <a:endParaRPr lang="en-US" altLang="ja-JP">
              <a:solidFill>
                <a:prstClr val="black"/>
              </a:solidFill>
              <a:latin typeface="Meiryo UI" panose="020B0604030504040204" pitchFamily="50" charset="-128"/>
              <a:ea typeface="Meiryo UI" panose="020B0604030504040204" pitchFamily="50" charset="-128"/>
            </a:endParaRPr>
          </a:p>
          <a:p>
            <a:pPr>
              <a:spcBef>
                <a:spcPts val="1200"/>
              </a:spcBef>
              <a:buSzPct val="95000"/>
              <a:tabLst>
                <a:tab pos="533400" algn="l"/>
                <a:tab pos="990600" algn="l"/>
              </a:tabLst>
              <a:defRPr/>
            </a:pPr>
            <a:endParaRPr lang="en-US" altLang="ja-JP">
              <a:solidFill>
                <a:prstClr val="black"/>
              </a:solidFill>
              <a:latin typeface="Meiryo UI" panose="020B0604030504040204" pitchFamily="50" charset="-128"/>
              <a:ea typeface="Meiryo UI" panose="020B0604030504040204" pitchFamily="50" charset="-128"/>
            </a:endParaRPr>
          </a:p>
          <a:p>
            <a:pPr>
              <a:spcBef>
                <a:spcPts val="1200"/>
              </a:spcBef>
              <a:buSzPct val="95000"/>
              <a:tabLst>
                <a:tab pos="533400" algn="l"/>
                <a:tab pos="990600" algn="l"/>
              </a:tabLst>
              <a:defRPr/>
            </a:pPr>
            <a:endParaRPr lang="en-US" altLang="ja-JP">
              <a:solidFill>
                <a:prstClr val="black"/>
              </a:solidFill>
              <a:latin typeface="Meiryo UI" panose="020B0604030504040204" pitchFamily="50" charset="-128"/>
              <a:ea typeface="Meiryo UI" panose="020B0604030504040204" pitchFamily="50" charset="-128"/>
            </a:endParaRPr>
          </a:p>
          <a:p>
            <a:pPr>
              <a:spcBef>
                <a:spcPts val="1200"/>
              </a:spcBef>
              <a:buSzPct val="95000"/>
              <a:tabLst>
                <a:tab pos="533400" algn="l"/>
                <a:tab pos="990600" algn="l"/>
              </a:tabLst>
              <a:defRPr/>
            </a:pPr>
            <a:endParaRPr lang="en-US" altLang="ja-JP">
              <a:solidFill>
                <a:prstClr val="black"/>
              </a:solidFill>
              <a:latin typeface="Meiryo UI" panose="020B0604030504040204" pitchFamily="50" charset="-128"/>
              <a:ea typeface="Meiryo UI" panose="020B0604030504040204" pitchFamily="50" charset="-128"/>
            </a:endParaRPr>
          </a:p>
          <a:p>
            <a:pPr>
              <a:spcBef>
                <a:spcPts val="1200"/>
              </a:spcBef>
              <a:buSzPct val="95000"/>
              <a:tabLst>
                <a:tab pos="533400" algn="l"/>
                <a:tab pos="990600" algn="l"/>
              </a:tabLst>
              <a:defRPr/>
            </a:pPr>
            <a:endParaRPr lang="en-US" altLang="ja-JP">
              <a:solidFill>
                <a:prstClr val="black"/>
              </a:solidFill>
              <a:latin typeface="Meiryo UI" panose="020B0604030504040204" pitchFamily="50" charset="-128"/>
              <a:ea typeface="Meiryo UI" panose="020B0604030504040204" pitchFamily="50" charset="-128"/>
            </a:endParaRPr>
          </a:p>
          <a:p>
            <a:pPr>
              <a:spcBef>
                <a:spcPts val="1200"/>
              </a:spcBef>
              <a:buSzPct val="95000"/>
              <a:tabLst>
                <a:tab pos="533400" algn="l"/>
                <a:tab pos="990600" algn="l"/>
              </a:tabLst>
              <a:defRPr/>
            </a:pPr>
            <a:endParaRPr lang="en-US" altLang="ja-JP">
              <a:solidFill>
                <a:prstClr val="black"/>
              </a:solidFill>
              <a:latin typeface="Meiryo UI" panose="020B0604030504040204" pitchFamily="50" charset="-128"/>
              <a:ea typeface="Meiryo UI" panose="020B0604030504040204" pitchFamily="50" charset="-128"/>
            </a:endParaRPr>
          </a:p>
          <a:p>
            <a:pPr>
              <a:spcBef>
                <a:spcPts val="1200"/>
              </a:spcBef>
              <a:buSzPct val="95000"/>
              <a:tabLst>
                <a:tab pos="533400" algn="l"/>
                <a:tab pos="990600" algn="l"/>
              </a:tabLst>
              <a:defRPr/>
            </a:pPr>
            <a:endParaRPr lang="en-US" altLang="ja-JP">
              <a:solidFill>
                <a:prstClr val="black"/>
              </a:solidFill>
              <a:latin typeface="Meiryo UI" panose="020B0604030504040204" pitchFamily="50" charset="-128"/>
              <a:ea typeface="Meiryo UI" panose="020B0604030504040204" pitchFamily="50" charset="-128"/>
            </a:endParaRPr>
          </a:p>
          <a:p>
            <a:pPr>
              <a:spcBef>
                <a:spcPts val="1200"/>
              </a:spcBef>
              <a:buSzPct val="95000"/>
              <a:tabLst>
                <a:tab pos="533400" algn="l"/>
                <a:tab pos="990600" algn="l"/>
              </a:tabLst>
              <a:defRPr/>
            </a:pPr>
            <a:r>
              <a:rPr lang="en-US" altLang="ja-JP">
                <a:solidFill>
                  <a:prstClr val="black"/>
                </a:solidFill>
                <a:latin typeface="Meiryo UI" panose="020B0604030504040204" pitchFamily="50" charset="-128"/>
                <a:ea typeface="Meiryo UI" panose="020B0604030504040204" pitchFamily="50" charset="-128"/>
              </a:rPr>
              <a:t>※</a:t>
            </a:r>
            <a:r>
              <a:rPr lang="ja-JP" altLang="en-US">
                <a:solidFill>
                  <a:prstClr val="black"/>
                </a:solidFill>
                <a:latin typeface="Meiryo UI" panose="020B0604030504040204" pitchFamily="50" charset="-128"/>
                <a:ea typeface="Meiryo UI" panose="020B0604030504040204" pitchFamily="50" charset="-128"/>
              </a:rPr>
              <a:t>なお、経済産業省、環境省、農林水産省が運営するＪ－クレジット制度の内、</a:t>
            </a:r>
            <a:r>
              <a:rPr lang="ja-JP" altLang="en-US" b="1">
                <a:solidFill>
                  <a:srgbClr val="FF0000"/>
                </a:solidFill>
                <a:latin typeface="Meiryo UI" panose="020B0604030504040204" pitchFamily="50" charset="-128"/>
                <a:ea typeface="Meiryo UI" panose="020B0604030504040204" pitchFamily="50" charset="-128"/>
              </a:rPr>
              <a:t>再エネ電力・再エネ熱由来のＪ－クレジットは</a:t>
            </a:r>
            <a:r>
              <a:rPr lang="en-US" altLang="ja-JP" b="1">
                <a:solidFill>
                  <a:srgbClr val="FF0000"/>
                </a:solidFill>
                <a:latin typeface="Meiryo UI" panose="020B0604030504040204" pitchFamily="50" charset="-128"/>
                <a:ea typeface="Meiryo UI" panose="020B0604030504040204" pitchFamily="50" charset="-128"/>
              </a:rPr>
              <a:t>SBT</a:t>
            </a:r>
            <a:r>
              <a:rPr lang="ja-JP" altLang="en-US" b="1">
                <a:solidFill>
                  <a:srgbClr val="FF0000"/>
                </a:solidFill>
                <a:latin typeface="Meiryo UI" panose="020B0604030504040204" pitchFamily="50" charset="-128"/>
                <a:ea typeface="Meiryo UI" panose="020B0604030504040204" pitchFamily="50" charset="-128"/>
              </a:rPr>
              <a:t>の目標達成において再エネ調達量として報告可能。</a:t>
            </a:r>
            <a:endParaRPr lang="en-US" altLang="ja-JP" b="1">
              <a:solidFill>
                <a:srgbClr val="FF0000"/>
              </a:solidFill>
              <a:latin typeface="Meiryo UI" panose="020B0604030504040204" pitchFamily="50" charset="-128"/>
              <a:ea typeface="Meiryo UI" panose="020B0604030504040204" pitchFamily="50" charset="-128"/>
            </a:endParaRPr>
          </a:p>
        </p:txBody>
      </p:sp>
      <p:sp>
        <p:nvSpPr>
          <p:cNvPr id="7" name="フローチャート: 処理 6"/>
          <p:cNvSpPr/>
          <p:nvPr/>
        </p:nvSpPr>
        <p:spPr>
          <a:xfrm>
            <a:off x="2044045" y="4747554"/>
            <a:ext cx="540060" cy="1487190"/>
          </a:xfrm>
          <a:prstGeom prst="flowChartProcess">
            <a:avLst/>
          </a:prstGeom>
          <a:solidFill>
            <a:srgbClr val="4BACC6"/>
          </a:solidFill>
          <a:ln w="25400" cap="flat" cmpd="sng" algn="ctr">
            <a:solidFill>
              <a:srgbClr val="4BACC6">
                <a:shade val="50000"/>
              </a:srgbClr>
            </a:solidFill>
            <a:prstDash val="solid"/>
          </a:ln>
          <a:effectLst/>
        </p:spPr>
        <p:txBody>
          <a:bodyPr rtlCol="0" anchor="ctr"/>
          <a:lstStyle/>
          <a:p>
            <a:pPr marL="0" marR="0" lvl="0" indent="0" algn="ctr" defTabSz="914400" eaLnBrk="1" fontAlgn="auto" latinLnBrk="0" hangingPunct="1">
              <a:lnSpc>
                <a:spcPct val="120000"/>
              </a:lnSpc>
              <a:spcBef>
                <a:spcPts val="0"/>
              </a:spcBef>
              <a:spcAft>
                <a:spcPct val="70000"/>
              </a:spcAft>
              <a:buClrTx/>
              <a:buSzTx/>
              <a:buFontTx/>
              <a:buNone/>
              <a:tabLst/>
              <a:defRPr/>
            </a:pPr>
            <a:endParaRPr kumimoji="0" lang="ja-JP" altLang="en-US" sz="1400" b="1"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8" name="直線コネクタ 7"/>
          <p:cNvCxnSpPr/>
          <p:nvPr/>
        </p:nvCxnSpPr>
        <p:spPr>
          <a:xfrm>
            <a:off x="819909" y="6240268"/>
            <a:ext cx="6624736" cy="0"/>
          </a:xfrm>
          <a:prstGeom prst="line">
            <a:avLst/>
          </a:prstGeom>
          <a:noFill/>
          <a:ln w="28575" cap="flat" cmpd="sng" algn="ctr">
            <a:solidFill>
              <a:sysClr val="windowText" lastClr="000000">
                <a:shade val="95000"/>
                <a:satMod val="105000"/>
              </a:sysClr>
            </a:solidFill>
            <a:prstDash val="solid"/>
          </a:ln>
          <a:effectLst/>
        </p:spPr>
      </p:cxnSp>
      <p:sp>
        <p:nvSpPr>
          <p:cNvPr id="9" name="フローチャート: 処理 8"/>
          <p:cNvSpPr/>
          <p:nvPr/>
        </p:nvSpPr>
        <p:spPr>
          <a:xfrm>
            <a:off x="819909" y="3913482"/>
            <a:ext cx="2776609" cy="485404"/>
          </a:xfrm>
          <a:prstGeom prst="flowChartProcess">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black"/>
                </a:solidFill>
                <a:effectLst/>
                <a:uLnTx/>
                <a:uFillTx/>
                <a:latin typeface="+mn-ea"/>
                <a:ea typeface="+mn-ea"/>
                <a:cs typeface="Meiryo UI" panose="020B0604030504040204" pitchFamily="50" charset="-128"/>
              </a:rPr>
              <a:t>ベースライン排出量</a:t>
            </a:r>
            <a:endParaRPr kumimoji="0" lang="en-US" altLang="ja-JP" sz="1600" b="0" i="0" u="none" strike="noStrike" kern="0" cap="none" spc="0" normalizeH="0" baseline="0" noProof="0">
              <a:ln>
                <a:noFill/>
              </a:ln>
              <a:solidFill>
                <a:prstClr val="black"/>
              </a:solidFill>
              <a:effectLst/>
              <a:uLnTx/>
              <a:uFillTx/>
              <a:latin typeface="+mn-ea"/>
              <a:ea typeface="+mn-ea"/>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black"/>
                </a:solidFill>
                <a:effectLst/>
                <a:uLnTx/>
                <a:uFillTx/>
                <a:latin typeface="+mn-ea"/>
                <a:ea typeface="+mn-ea"/>
                <a:cs typeface="Meiryo UI" panose="020B0604030504040204" pitchFamily="50" charset="-128"/>
              </a:rPr>
              <a:t>（削減対策を行わなかった場合の</a:t>
            </a:r>
            <a:r>
              <a:rPr kumimoji="0" lang="ja-JP" altLang="en-US" sz="1600" b="0" i="0" u="none" strike="noStrike" kern="0" cap="none" spc="0" normalizeH="0" baseline="0" noProof="0">
                <a:ln>
                  <a:noFill/>
                </a:ln>
                <a:solidFill>
                  <a:srgbClr val="FF0000"/>
                </a:solidFill>
                <a:effectLst/>
                <a:uLnTx/>
                <a:uFillTx/>
                <a:latin typeface="+mn-ea"/>
                <a:ea typeface="+mn-ea"/>
                <a:cs typeface="Meiryo UI" panose="020B0604030504040204" pitchFamily="50" charset="-128"/>
              </a:rPr>
              <a:t>架空の排出量</a:t>
            </a:r>
            <a:r>
              <a:rPr kumimoji="0" lang="ja-JP" altLang="en-US" sz="1600" b="0" i="0" u="none" strike="noStrike" kern="0" cap="none" spc="0" normalizeH="0" baseline="0" noProof="0">
                <a:ln>
                  <a:noFill/>
                </a:ln>
                <a:solidFill>
                  <a:prstClr val="black"/>
                </a:solidFill>
                <a:effectLst/>
                <a:uLnTx/>
                <a:uFillTx/>
                <a:latin typeface="+mn-ea"/>
                <a:ea typeface="+mn-ea"/>
                <a:cs typeface="Meiryo UI" panose="020B0604030504040204" pitchFamily="50" charset="-128"/>
              </a:rPr>
              <a:t>）</a:t>
            </a:r>
            <a:endParaRPr kumimoji="0" lang="en-US" altLang="ja-JP" sz="1600" b="0" i="0" u="none" strike="noStrike" kern="0" cap="none" spc="0" normalizeH="0" baseline="0" noProof="0">
              <a:ln>
                <a:noFill/>
              </a:ln>
              <a:solidFill>
                <a:prstClr val="black"/>
              </a:solidFill>
              <a:effectLst/>
              <a:uLnTx/>
              <a:uFillTx/>
              <a:latin typeface="+mn-ea"/>
              <a:ea typeface="+mn-ea"/>
              <a:cs typeface="Meiryo UI" panose="020B0604030504040204" pitchFamily="50" charset="-128"/>
            </a:endParaRPr>
          </a:p>
        </p:txBody>
      </p:sp>
      <p:sp>
        <p:nvSpPr>
          <p:cNvPr id="10" name="フローチャート: 処理 9"/>
          <p:cNvSpPr/>
          <p:nvPr/>
        </p:nvSpPr>
        <p:spPr>
          <a:xfrm>
            <a:off x="4744345" y="5463551"/>
            <a:ext cx="540060" cy="770657"/>
          </a:xfrm>
          <a:prstGeom prst="flowChartProcess">
            <a:avLst/>
          </a:prstGeom>
          <a:solidFill>
            <a:srgbClr val="4BACC6"/>
          </a:solidFill>
          <a:ln w="25400" cap="flat" cmpd="sng" algn="ctr">
            <a:solidFill>
              <a:srgbClr val="4BACC6">
                <a:shade val="50000"/>
              </a:srgbClr>
            </a:solidFill>
            <a:prstDash val="solid"/>
          </a:ln>
          <a:effectLst/>
        </p:spPr>
        <p:txBody>
          <a:bodyPr rtlCol="0" anchor="ctr"/>
          <a:lstStyle/>
          <a:p>
            <a:pPr marL="0" marR="0" lvl="0" indent="0" algn="ctr" defTabSz="914400" eaLnBrk="1" fontAlgn="auto" latinLnBrk="0" hangingPunct="1">
              <a:lnSpc>
                <a:spcPct val="120000"/>
              </a:lnSpc>
              <a:spcBef>
                <a:spcPts val="0"/>
              </a:spcBef>
              <a:spcAft>
                <a:spcPct val="70000"/>
              </a:spcAft>
              <a:buClrTx/>
              <a:buSzTx/>
              <a:buFontTx/>
              <a:buNone/>
              <a:tabLst/>
              <a:defRPr/>
            </a:pPr>
            <a:endParaRPr kumimoji="0" lang="ja-JP" altLang="en-US" sz="1400" b="1"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 name="フローチャート: 処理 10"/>
          <p:cNvSpPr/>
          <p:nvPr/>
        </p:nvSpPr>
        <p:spPr>
          <a:xfrm>
            <a:off x="4740553" y="4747554"/>
            <a:ext cx="540060" cy="722841"/>
          </a:xfrm>
          <a:prstGeom prst="flowChartProcess">
            <a:avLst/>
          </a:prstGeom>
          <a:solidFill>
            <a:sysClr val="window" lastClr="FFFFFF"/>
          </a:solidFill>
          <a:ln w="25400" cap="flat" cmpd="sng" algn="ctr">
            <a:solidFill>
              <a:srgbClr val="4BACC6"/>
            </a:solidFill>
            <a:prstDash val="dash"/>
          </a:ln>
          <a:effectLst/>
        </p:spPr>
        <p:txBody>
          <a:bodyPr rtlCol="0" anchor="ctr"/>
          <a:lstStyle/>
          <a:p>
            <a:pPr marL="0" marR="0" lvl="0" indent="0" algn="ctr" defTabSz="914400" eaLnBrk="1" fontAlgn="auto" latinLnBrk="0" hangingPunct="1">
              <a:lnSpc>
                <a:spcPct val="120000"/>
              </a:lnSpc>
              <a:spcBef>
                <a:spcPts val="0"/>
              </a:spcBef>
              <a:spcAft>
                <a:spcPct val="70000"/>
              </a:spcAft>
              <a:buClrTx/>
              <a:buSzTx/>
              <a:buFontTx/>
              <a:buNone/>
              <a:tabLst/>
              <a:defRPr/>
            </a:pPr>
            <a:endParaRPr kumimoji="0" lang="ja-JP" altLang="en-US" sz="1400" b="1" i="0" u="none" strike="noStrike" kern="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cxnSp>
        <p:nvCxnSpPr>
          <p:cNvPr id="12" name="直線矢印コネクタ 11"/>
          <p:cNvCxnSpPr/>
          <p:nvPr/>
        </p:nvCxnSpPr>
        <p:spPr>
          <a:xfrm>
            <a:off x="2580313" y="4741494"/>
            <a:ext cx="2156448" cy="728901"/>
          </a:xfrm>
          <a:prstGeom prst="straightConnector1">
            <a:avLst/>
          </a:prstGeom>
          <a:noFill/>
          <a:ln w="28575" cap="flat" cmpd="sng" algn="ctr">
            <a:solidFill>
              <a:srgbClr val="4BACC6">
                <a:shade val="95000"/>
                <a:satMod val="105000"/>
              </a:srgbClr>
            </a:solidFill>
            <a:prstDash val="solid"/>
            <a:tailEnd type="triangle"/>
          </a:ln>
          <a:effectLst/>
        </p:spPr>
      </p:cxnSp>
      <p:sp>
        <p:nvSpPr>
          <p:cNvPr id="13" name="フローチャート: 処理 12"/>
          <p:cNvSpPr/>
          <p:nvPr/>
        </p:nvSpPr>
        <p:spPr>
          <a:xfrm>
            <a:off x="3728140" y="3930351"/>
            <a:ext cx="2564886" cy="485404"/>
          </a:xfrm>
          <a:prstGeom prst="flowChartProcess">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black"/>
                </a:solidFill>
                <a:effectLst/>
                <a:uLnTx/>
                <a:uFillTx/>
                <a:latin typeface="+mn-ea"/>
                <a:ea typeface="+mn-ea"/>
                <a:cs typeface="Meiryo UI" panose="020B0604030504040204" pitchFamily="50" charset="-128"/>
              </a:rPr>
              <a:t>プロジェクト排出量</a:t>
            </a:r>
            <a:endParaRPr kumimoji="0" lang="en-US" altLang="ja-JP" sz="1600" b="0" i="0" u="none" strike="noStrike" kern="0" cap="none" spc="0" normalizeH="0" baseline="0" noProof="0">
              <a:ln>
                <a:noFill/>
              </a:ln>
              <a:solidFill>
                <a:prstClr val="black"/>
              </a:solidFill>
              <a:effectLst/>
              <a:uLnTx/>
              <a:uFillTx/>
              <a:latin typeface="+mn-ea"/>
              <a:ea typeface="+mn-ea"/>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black"/>
                </a:solidFill>
                <a:effectLst/>
                <a:uLnTx/>
                <a:uFillTx/>
                <a:latin typeface="+mn-ea"/>
                <a:ea typeface="+mn-ea"/>
                <a:cs typeface="Meiryo UI" panose="020B0604030504040204" pitchFamily="50" charset="-128"/>
              </a:rPr>
              <a:t>（削減対策を行った場合の</a:t>
            </a:r>
            <a:r>
              <a:rPr kumimoji="0" lang="ja-JP" altLang="en-US" sz="1600" b="0" i="0" u="none" strike="noStrike" kern="0" cap="none" spc="0" normalizeH="0" baseline="0" noProof="0">
                <a:ln>
                  <a:noFill/>
                </a:ln>
                <a:solidFill>
                  <a:srgbClr val="FF0000"/>
                </a:solidFill>
                <a:effectLst/>
                <a:uLnTx/>
                <a:uFillTx/>
                <a:latin typeface="+mn-ea"/>
                <a:ea typeface="+mn-ea"/>
                <a:cs typeface="Meiryo UI" panose="020B0604030504040204" pitchFamily="50" charset="-128"/>
              </a:rPr>
              <a:t>現実の排出量</a:t>
            </a:r>
            <a:r>
              <a:rPr kumimoji="0" lang="ja-JP" altLang="en-US" sz="1600" b="0" i="0" u="none" strike="noStrike" kern="0" cap="none" spc="0" normalizeH="0" baseline="0" noProof="0">
                <a:ln>
                  <a:noFill/>
                </a:ln>
                <a:solidFill>
                  <a:prstClr val="black"/>
                </a:solidFill>
                <a:effectLst/>
                <a:uLnTx/>
                <a:uFillTx/>
                <a:latin typeface="+mn-ea"/>
                <a:ea typeface="+mn-ea"/>
                <a:cs typeface="Meiryo UI" panose="020B0604030504040204" pitchFamily="50" charset="-128"/>
              </a:rPr>
              <a:t>）</a:t>
            </a:r>
            <a:endParaRPr kumimoji="0" lang="en-US" altLang="ja-JP" sz="1600" b="0" i="0" u="none" strike="noStrike" kern="0" cap="none" spc="0" normalizeH="0" baseline="0" noProof="0">
              <a:ln>
                <a:noFill/>
              </a:ln>
              <a:solidFill>
                <a:prstClr val="black"/>
              </a:solidFill>
              <a:effectLst/>
              <a:uLnTx/>
              <a:uFillTx/>
              <a:latin typeface="+mn-ea"/>
              <a:ea typeface="+mn-ea"/>
              <a:cs typeface="Meiryo UI" panose="020B0604030504040204" pitchFamily="50" charset="-128"/>
            </a:endParaRPr>
          </a:p>
        </p:txBody>
      </p:sp>
      <p:sp>
        <p:nvSpPr>
          <p:cNvPr id="14" name="右矢印 13"/>
          <p:cNvSpPr/>
          <p:nvPr/>
        </p:nvSpPr>
        <p:spPr>
          <a:xfrm>
            <a:off x="5500429" y="4999839"/>
            <a:ext cx="504056" cy="360040"/>
          </a:xfrm>
          <a:prstGeom prst="rightArrow">
            <a:avLst/>
          </a:prstGeom>
          <a:solidFill>
            <a:sysClr val="window" lastClr="FFFFFF"/>
          </a:solidFill>
          <a:ln w="25400" cap="flat" cmpd="sng" algn="ctr">
            <a:solidFill>
              <a:srgbClr val="4BACC6"/>
            </a:solidFill>
            <a:prstDash val="solid"/>
          </a:ln>
          <a:effectLst/>
        </p:spPr>
        <p:txBody>
          <a:bodyPr rtlCol="0" anchor="ctr"/>
          <a:lstStyle/>
          <a:p>
            <a:pPr marL="0" marR="0" lvl="0" indent="0" algn="ctr" defTabSz="914400" eaLnBrk="1" fontAlgn="auto" latinLnBrk="0" hangingPunct="1">
              <a:lnSpc>
                <a:spcPct val="120000"/>
              </a:lnSpc>
              <a:spcBef>
                <a:spcPts val="0"/>
              </a:spcBef>
              <a:spcAft>
                <a:spcPct val="70000"/>
              </a:spcAft>
              <a:buClrTx/>
              <a:buSzTx/>
              <a:buFontTx/>
              <a:buNone/>
              <a:tabLst/>
              <a:defRPr/>
            </a:pPr>
            <a:endParaRPr kumimoji="0" lang="ja-JP" altLang="en-US" sz="1400" b="1" i="0" u="none" strike="noStrike" kern="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5" name="フローチャート: 処理 14"/>
          <p:cNvSpPr/>
          <p:nvPr/>
        </p:nvSpPr>
        <p:spPr>
          <a:xfrm>
            <a:off x="5752457" y="4937157"/>
            <a:ext cx="1908212" cy="485404"/>
          </a:xfrm>
          <a:prstGeom prst="flowChartProcess">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b="0" i="0" u="sng" strike="noStrike" kern="0" cap="none" spc="0" normalizeH="0" baseline="0" noProof="0">
                <a:ln>
                  <a:noFill/>
                </a:ln>
                <a:solidFill>
                  <a:prstClr val="black"/>
                </a:solidFill>
                <a:effectLst/>
                <a:uLnTx/>
                <a:uFillTx/>
                <a:latin typeface="+mn-ea"/>
                <a:ea typeface="+mn-ea"/>
                <a:cs typeface="Meiryo UI" panose="020B0604030504040204" pitchFamily="50" charset="-128"/>
              </a:rPr>
              <a:t>クレジット</a:t>
            </a:r>
            <a:endParaRPr kumimoji="0" lang="en-US" altLang="ja-JP" sz="2400" b="0" i="0" u="sng" strike="noStrike" kern="0" cap="none" spc="0" normalizeH="0" baseline="0" noProof="0">
              <a:ln>
                <a:noFill/>
              </a:ln>
              <a:solidFill>
                <a:prstClr val="black"/>
              </a:solidFill>
              <a:effectLst/>
              <a:uLnTx/>
              <a:uFillTx/>
              <a:latin typeface="+mn-ea"/>
              <a:ea typeface="+mn-ea"/>
              <a:cs typeface="Meiryo UI" panose="020B0604030504040204" pitchFamily="50" charset="-128"/>
            </a:endParaRPr>
          </a:p>
        </p:txBody>
      </p:sp>
      <p:sp>
        <p:nvSpPr>
          <p:cNvPr id="16" name="正方形/長方形 15"/>
          <p:cNvSpPr/>
          <p:nvPr/>
        </p:nvSpPr>
        <p:spPr>
          <a:xfrm>
            <a:off x="7440852" y="4678290"/>
            <a:ext cx="2236041" cy="1034268"/>
          </a:xfrm>
          <a:prstGeom prst="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b="0" i="0" u="none" strike="noStrike" kern="0" cap="none" spc="0" normalizeH="0" baseline="0" noProof="0">
                <a:ln>
                  <a:noFill/>
                </a:ln>
                <a:solidFill>
                  <a:prstClr val="black"/>
                </a:solidFill>
                <a:effectLst/>
                <a:uLnTx/>
                <a:uFillTx/>
                <a:latin typeface="+mn-ea"/>
                <a:ea typeface="+mn-ea"/>
                <a:cs typeface="Meiryo UI" panose="020B0604030504040204" pitchFamily="50" charset="-128"/>
              </a:rPr>
              <a:t>他社に移転ができるが、地球全体の排出量は減らない</a:t>
            </a:r>
          </a:p>
        </p:txBody>
      </p:sp>
    </p:spTree>
    <p:extLst>
      <p:ext uri="{BB962C8B-B14F-4D97-AF65-F5344CB8AC3E}">
        <p14:creationId xmlns:p14="http://schemas.microsoft.com/office/powerpoint/2010/main" val="257040174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短期</a:t>
            </a:r>
            <a:r>
              <a:rPr kumimoji="1" lang="en-US" altLang="ja-JP"/>
              <a:t>SBT</a:t>
            </a:r>
            <a:r>
              <a:rPr kumimoji="1" lang="ja-JP" altLang="en-US"/>
              <a:t>の基本要件　</a:t>
            </a:r>
            <a:r>
              <a:rPr lang="en-US" altLang="ja-JP"/>
              <a:t>3.</a:t>
            </a:r>
            <a:r>
              <a:rPr lang="ja-JP" altLang="en-US"/>
              <a:t>排出量算定の必要要件 </a:t>
            </a:r>
            <a:r>
              <a:rPr lang="en-US" altLang="ja-JP"/>
              <a:t>2/3</a:t>
            </a:r>
            <a:endParaRPr kumimoji="1" lang="ja-JP" altLang="en-US"/>
          </a:p>
        </p:txBody>
      </p:sp>
      <p:sp>
        <p:nvSpPr>
          <p:cNvPr id="7" name="テキスト ボックス 47"/>
          <p:cNvSpPr txBox="1">
            <a:spLocks noChangeArrowheads="1"/>
          </p:cNvSpPr>
          <p:nvPr/>
        </p:nvSpPr>
        <p:spPr bwMode="auto">
          <a:xfrm>
            <a:off x="449202" y="1391343"/>
            <a:ext cx="9793410"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9pPr>
          </a:lstStyle>
          <a:p>
            <a:pPr eaLnBrk="1" hangingPunct="1">
              <a:spcBef>
                <a:spcPts val="600"/>
              </a:spcBef>
              <a:defRPr/>
            </a:pPr>
            <a:r>
              <a:rPr lang="ja-JP" altLang="en-US" sz="2800" b="1">
                <a:solidFill>
                  <a:srgbClr val="000000"/>
                </a:solidFill>
                <a:latin typeface="Meiryo UI" panose="020B0604030504040204" pitchFamily="50" charset="-128"/>
                <a:ea typeface="Meiryo UI" panose="020B0604030504040204" pitchFamily="50" charset="-128"/>
              </a:rPr>
              <a:t>（必須事項）</a:t>
            </a:r>
            <a:endParaRPr lang="en-US" altLang="ja-JP" sz="2800" b="1">
              <a:solidFill>
                <a:srgbClr val="000000"/>
              </a:solidFill>
              <a:latin typeface="Meiryo UI" panose="020B0604030504040204" pitchFamily="50" charset="-128"/>
              <a:ea typeface="Meiryo UI" panose="020B0604030504040204" pitchFamily="50" charset="-128"/>
            </a:endParaRPr>
          </a:p>
          <a:p>
            <a:pPr marL="457200" indent="-457200" eaLnBrk="1" hangingPunct="1">
              <a:spcBef>
                <a:spcPts val="600"/>
              </a:spcBef>
              <a:buClr>
                <a:schemeClr val="tx1"/>
              </a:buClr>
              <a:buFont typeface="Wingdings" panose="05000000000000000000" pitchFamily="2" charset="2"/>
              <a:buChar char="ü"/>
              <a:defRPr/>
            </a:pPr>
            <a:r>
              <a:rPr lang="ja-JP" altLang="en-US" sz="2400" b="1">
                <a:solidFill>
                  <a:srgbClr val="FF0000"/>
                </a:solidFill>
                <a:latin typeface="Meiryo UI" panose="020B0604030504040204" pitchFamily="50" charset="-128"/>
                <a:ea typeface="Meiryo UI" panose="020B0604030504040204" pitchFamily="50" charset="-128"/>
              </a:rPr>
              <a:t>バイオエネルギーの燃焼、加工、流通段階での</a:t>
            </a:r>
            <a:r>
              <a:rPr lang="en-US" altLang="ja-JP" sz="2400" b="1">
                <a:solidFill>
                  <a:srgbClr val="FF0000"/>
                </a:solidFill>
                <a:latin typeface="Meiryo UI" panose="020B0604030504040204" pitchFamily="50" charset="-128"/>
                <a:ea typeface="Meiryo UI" panose="020B0604030504040204" pitchFamily="50" charset="-128"/>
              </a:rPr>
              <a:t>CO2</a:t>
            </a:r>
            <a:r>
              <a:rPr lang="ja-JP" altLang="en-US" sz="2400" b="1">
                <a:solidFill>
                  <a:srgbClr val="FF0000"/>
                </a:solidFill>
                <a:latin typeface="Meiryo UI" panose="020B0604030504040204" pitchFamily="50" charset="-128"/>
                <a:ea typeface="Meiryo UI" panose="020B0604030504040204" pitchFamily="50" charset="-128"/>
              </a:rPr>
              <a:t>排出量、バイオエネルギー原料に関連する土地利用からの排出や除去については、企業の</a:t>
            </a:r>
            <a:r>
              <a:rPr lang="en-US" altLang="ja-JP" sz="2400" b="1">
                <a:solidFill>
                  <a:srgbClr val="FF0000"/>
                </a:solidFill>
                <a:latin typeface="Meiryo UI" panose="020B0604030504040204" pitchFamily="50" charset="-128"/>
                <a:ea typeface="Meiryo UI" panose="020B0604030504040204" pitchFamily="50" charset="-128"/>
              </a:rPr>
              <a:t>GHG</a:t>
            </a:r>
            <a:r>
              <a:rPr lang="ja-JP" altLang="en-US" sz="2400" b="1">
                <a:solidFill>
                  <a:srgbClr val="FF0000"/>
                </a:solidFill>
                <a:latin typeface="Meiryo UI" panose="020B0604030504040204" pitchFamily="50" charset="-128"/>
                <a:ea typeface="Meiryo UI" panose="020B0604030504040204" pitchFamily="50" charset="-128"/>
              </a:rPr>
              <a:t>インベントリと分けて報告することが必要。</a:t>
            </a:r>
            <a:r>
              <a:rPr lang="ja-JP" altLang="en-US" sz="2400">
                <a:latin typeface="Meiryo UI" panose="020B0604030504040204" pitchFamily="50" charset="-128"/>
                <a:ea typeface="Meiryo UI" panose="020B0604030504040204" pitchFamily="50" charset="-128"/>
              </a:rPr>
              <a:t>また、バイオエネルギーの燃焼、加工、流通段階での</a:t>
            </a:r>
            <a:r>
              <a:rPr lang="en-US" altLang="ja-JP" sz="2400">
                <a:latin typeface="Meiryo UI" panose="020B0604030504040204" pitchFamily="50" charset="-128"/>
                <a:ea typeface="Meiryo UI" panose="020B0604030504040204" pitchFamily="50" charset="-128"/>
              </a:rPr>
              <a:t>CO2</a:t>
            </a:r>
            <a:r>
              <a:rPr lang="ja-JP" altLang="en-US" sz="2400">
                <a:latin typeface="Meiryo UI" panose="020B0604030504040204" pitchFamily="50" charset="-128"/>
                <a:ea typeface="Meiryo UI" panose="020B0604030504040204" pitchFamily="50" charset="-128"/>
              </a:rPr>
              <a:t>排出量、バイオエネルギー原料に関連する土地利用からの排出や除去については、（</a:t>
            </a:r>
            <a:r>
              <a:rPr lang="en-US" altLang="ja-JP" sz="2400">
                <a:latin typeface="Meiryo UI" panose="020B0604030504040204" pitchFamily="50" charset="-128"/>
                <a:ea typeface="Meiryo UI" panose="020B0604030504040204" pitchFamily="50" charset="-128"/>
              </a:rPr>
              <a:t>Scope1,2</a:t>
            </a:r>
            <a:r>
              <a:rPr lang="ja-JP" altLang="en-US" sz="2400">
                <a:latin typeface="Meiryo UI" panose="020B0604030504040204" pitchFamily="50" charset="-128"/>
                <a:ea typeface="Meiryo UI" panose="020B0604030504040204" pitchFamily="50" charset="-128"/>
              </a:rPr>
              <a:t>及び</a:t>
            </a:r>
            <a:r>
              <a:rPr lang="en-US" altLang="ja-JP" sz="2400">
                <a:latin typeface="Meiryo UI" panose="020B0604030504040204" pitchFamily="50" charset="-128"/>
                <a:ea typeface="Meiryo UI" panose="020B0604030504040204" pitchFamily="50" charset="-128"/>
              </a:rPr>
              <a:t>/</a:t>
            </a:r>
            <a:r>
              <a:rPr lang="ja-JP" altLang="en-US" sz="2400">
                <a:latin typeface="Meiryo UI" panose="020B0604030504040204" pitchFamily="50" charset="-128"/>
                <a:ea typeface="Meiryo UI" panose="020B0604030504040204" pitchFamily="50" charset="-128"/>
              </a:rPr>
              <a:t>または該当する場合は</a:t>
            </a:r>
            <a:r>
              <a:rPr lang="en-US" altLang="ja-JP" sz="2400">
                <a:latin typeface="Meiryo UI" panose="020B0604030504040204" pitchFamily="50" charset="-128"/>
                <a:ea typeface="Meiryo UI" panose="020B0604030504040204" pitchFamily="50" charset="-128"/>
              </a:rPr>
              <a:t>Scope3</a:t>
            </a:r>
            <a:r>
              <a:rPr lang="ja-JP" altLang="en-US" sz="2400">
                <a:latin typeface="Meiryo UI" panose="020B0604030504040204" pitchFamily="50" charset="-128"/>
                <a:ea typeface="Meiryo UI" panose="020B0604030504040204" pitchFamily="50" charset="-128"/>
              </a:rPr>
              <a:t>について）</a:t>
            </a:r>
            <a:r>
              <a:rPr lang="en-US" altLang="ja-JP" sz="2400" b="1">
                <a:solidFill>
                  <a:srgbClr val="FF0000"/>
                </a:solidFill>
                <a:latin typeface="Meiryo UI" panose="020B0604030504040204" pitchFamily="50" charset="-128"/>
                <a:ea typeface="Meiryo UI" panose="020B0604030504040204" pitchFamily="50" charset="-128"/>
              </a:rPr>
              <a:t>SBT</a:t>
            </a:r>
            <a:r>
              <a:rPr lang="ja-JP" altLang="en-US" sz="2400" b="1">
                <a:solidFill>
                  <a:srgbClr val="FF0000"/>
                </a:solidFill>
                <a:latin typeface="Meiryo UI" panose="020B0604030504040204" pitchFamily="50" charset="-128"/>
                <a:ea typeface="Meiryo UI" panose="020B0604030504040204" pitchFamily="50" charset="-128"/>
              </a:rPr>
              <a:t>を設定する際の目標バウンダリ、目標の進捗を報告する際のバウンダリに含めることが必要。</a:t>
            </a:r>
            <a:endParaRPr lang="en-US" altLang="ja-JP" sz="2400" b="1">
              <a:solidFill>
                <a:srgbClr val="FF0000"/>
              </a:solidFill>
              <a:latin typeface="Meiryo UI" panose="020B0604030504040204" pitchFamily="50" charset="-128"/>
              <a:ea typeface="Meiryo UI" panose="020B0604030504040204" pitchFamily="50" charset="-128"/>
            </a:endParaRPr>
          </a:p>
          <a:p>
            <a:pPr marL="457200" indent="-457200" eaLnBrk="1" hangingPunct="1">
              <a:spcBef>
                <a:spcPts val="600"/>
              </a:spcBef>
              <a:buClr>
                <a:schemeClr val="tx1"/>
              </a:buClr>
              <a:buFont typeface="Wingdings" panose="05000000000000000000" pitchFamily="2" charset="2"/>
              <a:buChar char="ü"/>
              <a:defRPr/>
            </a:pPr>
            <a:r>
              <a:rPr lang="ja-JP" altLang="en-US" sz="2400">
                <a:latin typeface="Meiryo UI" panose="020B0604030504040204" pitchFamily="50" charset="-128"/>
                <a:ea typeface="Meiryo UI" panose="020B0604030504040204" pitchFamily="50" charset="-128"/>
              </a:rPr>
              <a:t>土地関連排出量の算定については、直接的な土地利用変化 </a:t>
            </a:r>
            <a:r>
              <a:rPr lang="en-US" altLang="ja-JP" sz="2400">
                <a:latin typeface="Meiryo UI" panose="020B0604030504040204" pitchFamily="50" charset="-128"/>
                <a:ea typeface="Meiryo UI" panose="020B0604030504040204" pitchFamily="50" charset="-128"/>
              </a:rPr>
              <a:t>(LUC, land use change) </a:t>
            </a:r>
            <a:r>
              <a:rPr lang="ja-JP" altLang="en-US" sz="2400">
                <a:latin typeface="Meiryo UI" panose="020B0604030504040204" pitchFamily="50" charset="-128"/>
                <a:ea typeface="Meiryo UI" panose="020B0604030504040204" pitchFamily="50" charset="-128"/>
              </a:rPr>
              <a:t>による</a:t>
            </a:r>
            <a:r>
              <a:rPr lang="en-US" altLang="ja-JP" sz="2400">
                <a:latin typeface="Meiryo UI" panose="020B0604030504040204" pitchFamily="50" charset="-128"/>
                <a:ea typeface="Meiryo UI" panose="020B0604030504040204" pitchFamily="50" charset="-128"/>
              </a:rPr>
              <a:t>CO2</a:t>
            </a:r>
            <a:r>
              <a:rPr lang="ja-JP" altLang="en-US" sz="2400">
                <a:latin typeface="Meiryo UI" panose="020B0604030504040204" pitchFamily="50" charset="-128"/>
                <a:ea typeface="Meiryo UI" panose="020B0604030504040204" pitchFamily="50" charset="-128"/>
              </a:rPr>
              <a:t>排出量と、土地利用管理からの</a:t>
            </a:r>
            <a:r>
              <a:rPr lang="en-US" altLang="ja-JP" sz="2400">
                <a:latin typeface="Meiryo UI" panose="020B0604030504040204" pitchFamily="50" charset="-128"/>
                <a:ea typeface="Meiryo UI" panose="020B0604030504040204" pitchFamily="50" charset="-128"/>
              </a:rPr>
              <a:t>N2O</a:t>
            </a:r>
            <a:r>
              <a:rPr lang="ja-JP" altLang="en-US" sz="2400">
                <a:latin typeface="Meiryo UI" panose="020B0604030504040204" pitchFamily="50" charset="-128"/>
                <a:ea typeface="Meiryo UI" panose="020B0604030504040204" pitchFamily="50" charset="-128"/>
              </a:rPr>
              <a:t>と</a:t>
            </a:r>
            <a:r>
              <a:rPr lang="en-US" altLang="ja-JP" sz="2400">
                <a:latin typeface="Meiryo UI" panose="020B0604030504040204" pitchFamily="50" charset="-128"/>
                <a:ea typeface="Meiryo UI" panose="020B0604030504040204" pitchFamily="50" charset="-128"/>
              </a:rPr>
              <a:t>CH4</a:t>
            </a:r>
            <a:r>
              <a:rPr lang="ja-JP" altLang="en-US" sz="2400">
                <a:latin typeface="Meiryo UI" panose="020B0604030504040204" pitchFamily="50" charset="-128"/>
                <a:ea typeface="Meiryo UI" panose="020B0604030504040204" pitchFamily="50" charset="-128"/>
              </a:rPr>
              <a:t>排出を含む非</a:t>
            </a:r>
            <a:r>
              <a:rPr lang="en-US" altLang="ja-JP" sz="2400">
                <a:latin typeface="Meiryo UI" panose="020B0604030504040204" pitchFamily="50" charset="-128"/>
                <a:ea typeface="Meiryo UI" panose="020B0604030504040204" pitchFamily="50" charset="-128"/>
              </a:rPr>
              <a:t>LUC</a:t>
            </a:r>
            <a:r>
              <a:rPr lang="ja-JP" altLang="en-US" sz="2400">
                <a:latin typeface="Meiryo UI" panose="020B0604030504040204" pitchFamily="50" charset="-128"/>
                <a:ea typeface="Meiryo UI" panose="020B0604030504040204" pitchFamily="50" charset="-128"/>
              </a:rPr>
              <a:t>排出を含むことが必要。間接的な土地利用変化に関連する排出を含めることは任意。企業はバイオエネルギー算定についての追加の</a:t>
            </a:r>
            <a:r>
              <a:rPr lang="en-US" altLang="ja-JP" sz="2400">
                <a:latin typeface="Meiryo UI" panose="020B0604030504040204" pitchFamily="50" charset="-128"/>
                <a:ea typeface="Meiryo UI" panose="020B0604030504040204" pitchFamily="50" charset="-128"/>
              </a:rPr>
              <a:t>GHG</a:t>
            </a:r>
            <a:r>
              <a:rPr lang="ja-JP" altLang="en-US" sz="2400">
                <a:latin typeface="Meiryo UI" panose="020B0604030504040204" pitchFamily="50" charset="-128"/>
                <a:ea typeface="Meiryo UI" panose="020B0604030504040204" pitchFamily="50" charset="-128"/>
              </a:rPr>
              <a:t>プロトコルガイダンスが公表された場合、本要件への遵守を維持するべく、これに従うことが期待されている。</a:t>
            </a:r>
            <a:endParaRPr lang="en-US" altLang="ja-JP" sz="240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46E1E088-A239-954A-5DD6-F42EDE0BE867}"/>
              </a:ext>
            </a:extLst>
          </p:cNvPr>
          <p:cNvSpPr txBox="1">
            <a:spLocks noChangeArrowheads="1"/>
          </p:cNvSpPr>
          <p:nvPr/>
        </p:nvSpPr>
        <p:spPr bwMode="auto">
          <a:xfrm>
            <a:off x="161925" y="7328843"/>
            <a:ext cx="95367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1000" dirty="0">
                <a:solidFill>
                  <a:srgbClr val="000000"/>
                </a:solidFill>
                <a:latin typeface="+mn-ea"/>
                <a:ea typeface="+mn-ea"/>
                <a:cs typeface="Meiryo UI" pitchFamily="50" charset="-128"/>
              </a:rPr>
              <a:t>[</a:t>
            </a:r>
            <a:r>
              <a:rPr lang="ja-JP" altLang="en-US" sz="1000" dirty="0">
                <a:solidFill>
                  <a:srgbClr val="000000"/>
                </a:solidFill>
                <a:latin typeface="+mn-ea"/>
                <a:ea typeface="+mn-ea"/>
                <a:cs typeface="Meiryo UI" pitchFamily="50" charset="-128"/>
              </a:rPr>
              <a:t>出所</a:t>
            </a:r>
            <a:r>
              <a:rPr lang="en-US" altLang="ja-JP" sz="1000" dirty="0">
                <a:solidFill>
                  <a:srgbClr val="000000"/>
                </a:solidFill>
                <a:latin typeface="+mn-ea"/>
                <a:ea typeface="+mn-ea"/>
                <a:cs typeface="Meiryo UI" pitchFamily="50" charset="-128"/>
              </a:rPr>
              <a:t>]</a:t>
            </a:r>
            <a:r>
              <a:rPr lang="en-US" altLang="ja-JP" sz="1000" dirty="0">
                <a:latin typeface="+mn-ea"/>
                <a:ea typeface="+mn-ea"/>
              </a:rPr>
              <a:t> SBTi Corporate Near-Term Criteria Version 5.3.1</a:t>
            </a:r>
            <a:r>
              <a:rPr lang="ja-JP" altLang="en-US" sz="1000" dirty="0">
                <a:solidFill>
                  <a:srgbClr val="000000"/>
                </a:solidFill>
                <a:latin typeface="+mn-ea"/>
                <a:ea typeface="+mn-ea"/>
                <a:cs typeface="Meiryo UI" pitchFamily="50" charset="-128"/>
              </a:rPr>
              <a:t>（</a:t>
            </a:r>
            <a:r>
              <a:rPr lang="it-IT" altLang="ja-JP" sz="1000" dirty="0">
                <a:latin typeface="+mn-ea"/>
                <a:ea typeface="+mn-ea"/>
              </a:rPr>
              <a:t>https://files.sciencebasedtargets.org/production/files/SBTi-criteria.pdf</a:t>
            </a:r>
            <a:r>
              <a:rPr lang="ja-JP" altLang="en-US" sz="1000" dirty="0">
                <a:solidFill>
                  <a:srgbClr val="000000"/>
                </a:solidFill>
                <a:latin typeface="+mn-ea"/>
                <a:ea typeface="+mn-ea"/>
                <a:cs typeface="Meiryo UI" pitchFamily="50" charset="-128"/>
              </a:rPr>
              <a:t>）より作成</a:t>
            </a:r>
          </a:p>
        </p:txBody>
      </p:sp>
    </p:spTree>
    <p:extLst>
      <p:ext uri="{BB962C8B-B14F-4D97-AF65-F5344CB8AC3E}">
        <p14:creationId xmlns:p14="http://schemas.microsoft.com/office/powerpoint/2010/main" val="386934408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短期</a:t>
            </a:r>
            <a:r>
              <a:rPr kumimoji="1" lang="en-US" altLang="ja-JP"/>
              <a:t>SBT</a:t>
            </a:r>
            <a:r>
              <a:rPr kumimoji="1" lang="ja-JP" altLang="en-US"/>
              <a:t>の基本要件　</a:t>
            </a:r>
            <a:r>
              <a:rPr lang="en-US" altLang="ja-JP"/>
              <a:t>3.</a:t>
            </a:r>
            <a:r>
              <a:rPr lang="ja-JP" altLang="en-US"/>
              <a:t>排出量算定の必要要件 </a:t>
            </a:r>
            <a:r>
              <a:rPr lang="en-US" altLang="ja-JP"/>
              <a:t>3/3</a:t>
            </a:r>
            <a:endParaRPr kumimoji="1" lang="ja-JP" altLang="en-US"/>
          </a:p>
        </p:txBody>
      </p:sp>
      <p:sp>
        <p:nvSpPr>
          <p:cNvPr id="7" name="テキスト ボックス 47"/>
          <p:cNvSpPr txBox="1">
            <a:spLocks noChangeArrowheads="1"/>
          </p:cNvSpPr>
          <p:nvPr/>
        </p:nvSpPr>
        <p:spPr bwMode="auto">
          <a:xfrm>
            <a:off x="449202" y="1637565"/>
            <a:ext cx="9793410"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9pPr>
          </a:lstStyle>
          <a:p>
            <a:pPr eaLnBrk="1" hangingPunct="1">
              <a:spcBef>
                <a:spcPts val="600"/>
              </a:spcBef>
              <a:defRPr/>
            </a:pPr>
            <a:r>
              <a:rPr lang="ja-JP" altLang="en-US" sz="2800" b="1">
                <a:solidFill>
                  <a:srgbClr val="000000"/>
                </a:solidFill>
                <a:latin typeface="Meiryo UI" panose="020B0604030504040204" pitchFamily="50" charset="-128"/>
                <a:ea typeface="Meiryo UI" panose="020B0604030504040204" pitchFamily="50" charset="-128"/>
              </a:rPr>
              <a:t>（推奨事項）</a:t>
            </a:r>
            <a:endParaRPr lang="en-US" altLang="ja-JP" sz="2800" b="1">
              <a:solidFill>
                <a:srgbClr val="000000"/>
              </a:solidFill>
              <a:latin typeface="Meiryo UI" panose="020B0604030504040204" pitchFamily="50" charset="-128"/>
              <a:ea typeface="Meiryo UI" panose="020B0604030504040204" pitchFamily="50" charset="-128"/>
            </a:endParaRPr>
          </a:p>
          <a:p>
            <a:pPr marL="457200" indent="-457200" eaLnBrk="1" hangingPunct="1">
              <a:spcBef>
                <a:spcPts val="600"/>
              </a:spcBef>
              <a:buClr>
                <a:schemeClr val="tx1"/>
              </a:buClr>
              <a:buFont typeface="Wingdings" panose="05000000000000000000" pitchFamily="2" charset="2"/>
              <a:buChar char="ü"/>
              <a:defRPr/>
            </a:pPr>
            <a:r>
              <a:rPr lang="en-US" altLang="ja-JP" sz="2800">
                <a:latin typeface="Meiryo UI" panose="020B0604030504040204" pitchFamily="50" charset="-128"/>
                <a:ea typeface="Meiryo UI" panose="020B0604030504040204" pitchFamily="50" charset="-128"/>
              </a:rPr>
              <a:t>SBTi</a:t>
            </a:r>
            <a:r>
              <a:rPr lang="ja-JP" altLang="en-US" sz="2800">
                <a:latin typeface="Meiryo UI" panose="020B0604030504040204" pitchFamily="50" charset="-128"/>
                <a:ea typeface="Meiryo UI" panose="020B0604030504040204" pitchFamily="50" charset="-128"/>
              </a:rPr>
              <a:t>は、輸送用のバイオ燃料を使用または生産している企業については、土地関連の排出量と除去量が該当するバイオ燃料生産のものであることを開示する際に、バイオエネルギーの</a:t>
            </a:r>
            <a:r>
              <a:rPr lang="en-US" altLang="ja-JP" sz="2800">
                <a:latin typeface="Meiryo UI" panose="020B0604030504040204" pitchFamily="50" charset="-128"/>
                <a:ea typeface="Meiryo UI" panose="020B0604030504040204" pitchFamily="50" charset="-128"/>
              </a:rPr>
              <a:t>GHG</a:t>
            </a:r>
            <a:r>
              <a:rPr lang="ja-JP" altLang="en-US" sz="2800">
                <a:latin typeface="Meiryo UI" panose="020B0604030504040204" pitchFamily="50" charset="-128"/>
                <a:ea typeface="Meiryo UI" panose="020B0604030504040204" pitchFamily="50" charset="-128"/>
              </a:rPr>
              <a:t>算定について公認のバイオ燃料認証による裏付けが推奨される。</a:t>
            </a:r>
            <a:endParaRPr lang="en-US" altLang="ja-JP" sz="2800">
              <a:latin typeface="Meiryo UI" panose="020B0604030504040204" pitchFamily="50" charset="-128"/>
              <a:ea typeface="Meiryo UI" panose="020B0604030504040204" pitchFamily="50" charset="-128"/>
            </a:endParaRPr>
          </a:p>
          <a:p>
            <a:pPr marL="457200" indent="-457200" eaLnBrk="1" hangingPunct="1">
              <a:spcBef>
                <a:spcPts val="600"/>
              </a:spcBef>
              <a:buClr>
                <a:schemeClr val="tx1"/>
              </a:buClr>
              <a:buFont typeface="Wingdings" panose="05000000000000000000" pitchFamily="2" charset="2"/>
              <a:buChar char="ü"/>
              <a:defRPr/>
            </a:pPr>
            <a:r>
              <a:rPr lang="en-US" altLang="ja-JP" sz="2800">
                <a:latin typeface="Meiryo UI" panose="020B0604030504040204" pitchFamily="50" charset="-128"/>
                <a:ea typeface="Meiryo UI" panose="020B0604030504040204" pitchFamily="50" charset="-128"/>
              </a:rPr>
              <a:t>SBTi</a:t>
            </a:r>
            <a:r>
              <a:rPr lang="ja-JP" altLang="en-US" sz="2800">
                <a:latin typeface="Meiryo UI" panose="020B0604030504040204" pitchFamily="50" charset="-128"/>
                <a:ea typeface="Meiryo UI" panose="020B0604030504040204" pitchFamily="50" charset="-128"/>
              </a:rPr>
              <a:t>は、企業が直接的な生物由来</a:t>
            </a:r>
            <a:r>
              <a:rPr lang="en-US" altLang="ja-JP" sz="2800">
                <a:latin typeface="Meiryo UI" panose="020B0604030504040204" pitchFamily="50" charset="-128"/>
                <a:ea typeface="Meiryo UI" panose="020B0604030504040204" pitchFamily="50" charset="-128"/>
              </a:rPr>
              <a:t>CO2</a:t>
            </a:r>
            <a:r>
              <a:rPr lang="ja-JP" altLang="en-US" sz="2800">
                <a:latin typeface="Meiryo UI" panose="020B0604030504040204" pitchFamily="50" charset="-128"/>
                <a:ea typeface="Meiryo UI" panose="020B0604030504040204" pitchFamily="50" charset="-128"/>
              </a:rPr>
              <a:t>排出量と除去量について、それぞれ別に報告することを推奨している。バイオエネルギーに関わる</a:t>
            </a:r>
            <a:r>
              <a:rPr lang="en-US" altLang="ja-JP" sz="2800">
                <a:latin typeface="Meiryo UI" panose="020B0604030504040204" pitchFamily="50" charset="-128"/>
                <a:ea typeface="Meiryo UI" panose="020B0604030504040204" pitchFamily="50" charset="-128"/>
              </a:rPr>
              <a:t>CO2</a:t>
            </a:r>
            <a:r>
              <a:rPr lang="ja-JP" altLang="en-US" sz="2800">
                <a:latin typeface="Meiryo UI" panose="020B0604030504040204" pitchFamily="50" charset="-128"/>
                <a:ea typeface="Meiryo UI" panose="020B0604030504040204" pitchFamily="50" charset="-128"/>
              </a:rPr>
              <a:t>の排出量と除去量については、前ページに基づき最低限でもネット（差し引き後）排出量にて報告することが必須であるが、バイオエネルギー原料からの総排出量と総除去量についても別々に報告することが推奨されている。</a:t>
            </a:r>
            <a:endParaRPr lang="en-US" altLang="ja-JP" sz="280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2EB66D49-BB09-7AC0-00C6-04C80ACF09A3}"/>
              </a:ext>
            </a:extLst>
          </p:cNvPr>
          <p:cNvSpPr txBox="1">
            <a:spLocks noChangeArrowheads="1"/>
          </p:cNvSpPr>
          <p:nvPr/>
        </p:nvSpPr>
        <p:spPr bwMode="auto">
          <a:xfrm>
            <a:off x="161925" y="7328843"/>
            <a:ext cx="95367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1000" dirty="0">
                <a:solidFill>
                  <a:srgbClr val="000000"/>
                </a:solidFill>
                <a:latin typeface="+mn-ea"/>
                <a:ea typeface="+mn-ea"/>
                <a:cs typeface="Meiryo UI" pitchFamily="50" charset="-128"/>
              </a:rPr>
              <a:t>[</a:t>
            </a:r>
            <a:r>
              <a:rPr lang="ja-JP" altLang="en-US" sz="1000" dirty="0">
                <a:solidFill>
                  <a:srgbClr val="000000"/>
                </a:solidFill>
                <a:latin typeface="+mn-ea"/>
                <a:ea typeface="+mn-ea"/>
                <a:cs typeface="Meiryo UI" pitchFamily="50" charset="-128"/>
              </a:rPr>
              <a:t>出所</a:t>
            </a:r>
            <a:r>
              <a:rPr lang="en-US" altLang="ja-JP" sz="1000" dirty="0">
                <a:solidFill>
                  <a:srgbClr val="000000"/>
                </a:solidFill>
                <a:latin typeface="+mn-ea"/>
                <a:ea typeface="+mn-ea"/>
                <a:cs typeface="Meiryo UI" pitchFamily="50" charset="-128"/>
              </a:rPr>
              <a:t>]</a:t>
            </a:r>
            <a:r>
              <a:rPr lang="en-US" altLang="ja-JP" sz="1000" dirty="0">
                <a:latin typeface="+mn-ea"/>
                <a:ea typeface="+mn-ea"/>
              </a:rPr>
              <a:t> SBTi Corporate Near-Term Criteria Version 5.3.1</a:t>
            </a:r>
            <a:r>
              <a:rPr lang="ja-JP" altLang="en-US" sz="1000" dirty="0">
                <a:solidFill>
                  <a:srgbClr val="000000"/>
                </a:solidFill>
                <a:latin typeface="+mn-ea"/>
                <a:ea typeface="+mn-ea"/>
                <a:cs typeface="Meiryo UI" pitchFamily="50" charset="-128"/>
              </a:rPr>
              <a:t>（</a:t>
            </a:r>
            <a:r>
              <a:rPr lang="it-IT" altLang="ja-JP" sz="1000" dirty="0">
                <a:latin typeface="+mn-ea"/>
                <a:ea typeface="+mn-ea"/>
              </a:rPr>
              <a:t>https://files.sciencebasedtargets.org/production/files/SBTi-criteria.pdf</a:t>
            </a:r>
            <a:r>
              <a:rPr lang="ja-JP" altLang="en-US" sz="1000" dirty="0">
                <a:solidFill>
                  <a:srgbClr val="000000"/>
                </a:solidFill>
                <a:latin typeface="+mn-ea"/>
                <a:ea typeface="+mn-ea"/>
                <a:cs typeface="Meiryo UI" pitchFamily="50" charset="-128"/>
              </a:rPr>
              <a:t>）より作成</a:t>
            </a:r>
          </a:p>
        </p:txBody>
      </p:sp>
    </p:spTree>
    <p:extLst>
      <p:ext uri="{BB962C8B-B14F-4D97-AF65-F5344CB8AC3E}">
        <p14:creationId xmlns:p14="http://schemas.microsoft.com/office/powerpoint/2010/main" val="92085249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1126A-1D2D-0850-BC12-36985DAF317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E262564-C20A-7EEB-4DBF-E23D478BAC64}"/>
              </a:ext>
            </a:extLst>
          </p:cNvPr>
          <p:cNvSpPr>
            <a:spLocks noGrp="1"/>
          </p:cNvSpPr>
          <p:nvPr>
            <p:ph type="title"/>
          </p:nvPr>
        </p:nvSpPr>
        <p:spPr/>
        <p:txBody>
          <a:bodyPr/>
          <a:lstStyle/>
          <a:p>
            <a:r>
              <a:rPr kumimoji="1" lang="ja-JP" altLang="en-US"/>
              <a:t>短期</a:t>
            </a:r>
            <a:r>
              <a:rPr kumimoji="1" lang="en-US" altLang="ja-JP"/>
              <a:t>SBT</a:t>
            </a:r>
            <a:r>
              <a:rPr kumimoji="1" lang="ja-JP" altLang="en-US"/>
              <a:t>の基本要件　</a:t>
            </a:r>
            <a:r>
              <a:rPr lang="en-US" altLang="ja-JP"/>
              <a:t>4.</a:t>
            </a:r>
            <a:r>
              <a:rPr lang="ja-JP" altLang="en-US"/>
              <a:t>目標の策定 </a:t>
            </a:r>
            <a:r>
              <a:rPr lang="en-US" altLang="ja-JP"/>
              <a:t>1/2</a:t>
            </a:r>
            <a:endParaRPr kumimoji="1" lang="ja-JP" altLang="en-US"/>
          </a:p>
        </p:txBody>
      </p:sp>
      <p:sp>
        <p:nvSpPr>
          <p:cNvPr id="37" name="テキスト ボックス 36">
            <a:extLst>
              <a:ext uri="{FF2B5EF4-FFF2-40B4-BE49-F238E27FC236}">
                <a16:creationId xmlns:a16="http://schemas.microsoft.com/office/drawing/2014/main" id="{D5DC95A7-9804-C372-1473-5ADE332015B9}"/>
              </a:ext>
            </a:extLst>
          </p:cNvPr>
          <p:cNvSpPr txBox="1">
            <a:spLocks noChangeArrowheads="1"/>
          </p:cNvSpPr>
          <p:nvPr/>
        </p:nvSpPr>
        <p:spPr bwMode="auto">
          <a:xfrm>
            <a:off x="161925" y="7328843"/>
            <a:ext cx="95367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1000" dirty="0">
                <a:solidFill>
                  <a:srgbClr val="000000"/>
                </a:solidFill>
                <a:latin typeface="+mn-ea"/>
                <a:ea typeface="+mn-ea"/>
                <a:cs typeface="Meiryo UI" pitchFamily="50" charset="-128"/>
              </a:rPr>
              <a:t>[</a:t>
            </a:r>
            <a:r>
              <a:rPr lang="ja-JP" altLang="en-US" sz="1000" dirty="0">
                <a:solidFill>
                  <a:srgbClr val="000000"/>
                </a:solidFill>
                <a:latin typeface="+mn-ea"/>
                <a:ea typeface="+mn-ea"/>
                <a:cs typeface="Meiryo UI" pitchFamily="50" charset="-128"/>
              </a:rPr>
              <a:t>出所</a:t>
            </a:r>
            <a:r>
              <a:rPr lang="en-US" altLang="ja-JP" sz="1000" dirty="0">
                <a:solidFill>
                  <a:srgbClr val="000000"/>
                </a:solidFill>
                <a:latin typeface="+mn-ea"/>
                <a:ea typeface="+mn-ea"/>
                <a:cs typeface="Meiryo UI" pitchFamily="50" charset="-128"/>
              </a:rPr>
              <a:t>]</a:t>
            </a:r>
            <a:r>
              <a:rPr lang="en-US" altLang="ja-JP" sz="1000" dirty="0">
                <a:latin typeface="+mn-ea"/>
                <a:ea typeface="+mn-ea"/>
              </a:rPr>
              <a:t> SBTi Corporate Near-Term Criteria Version 5.3.1</a:t>
            </a:r>
            <a:r>
              <a:rPr lang="ja-JP" altLang="en-US" sz="1000" dirty="0">
                <a:solidFill>
                  <a:srgbClr val="000000"/>
                </a:solidFill>
                <a:latin typeface="+mn-ea"/>
                <a:ea typeface="+mn-ea"/>
                <a:cs typeface="Meiryo UI" pitchFamily="50" charset="-128"/>
              </a:rPr>
              <a:t>（</a:t>
            </a:r>
            <a:r>
              <a:rPr lang="it-IT" altLang="ja-JP" sz="1000" dirty="0">
                <a:latin typeface="+mn-ea"/>
                <a:ea typeface="+mn-ea"/>
              </a:rPr>
              <a:t>https://files.sciencebasedtargets.org/production/files/SBTi-criteria.pdf</a:t>
            </a:r>
            <a:r>
              <a:rPr lang="ja-JP" altLang="en-US" sz="1000" dirty="0">
                <a:solidFill>
                  <a:srgbClr val="000000"/>
                </a:solidFill>
                <a:latin typeface="+mn-ea"/>
                <a:ea typeface="+mn-ea"/>
                <a:cs typeface="Meiryo UI" pitchFamily="50" charset="-128"/>
              </a:rPr>
              <a:t>）より作成</a:t>
            </a:r>
          </a:p>
        </p:txBody>
      </p:sp>
      <p:graphicFrame>
        <p:nvGraphicFramePr>
          <p:cNvPr id="3" name="表 2">
            <a:extLst>
              <a:ext uri="{FF2B5EF4-FFF2-40B4-BE49-F238E27FC236}">
                <a16:creationId xmlns:a16="http://schemas.microsoft.com/office/drawing/2014/main" id="{9A086724-EAF5-3A3B-2062-4CCE86B07338}"/>
              </a:ext>
            </a:extLst>
          </p:cNvPr>
          <p:cNvGraphicFramePr>
            <a:graphicFrameLocks noGrp="1"/>
          </p:cNvGraphicFramePr>
          <p:nvPr>
            <p:extLst>
              <p:ext uri="{D42A27DB-BD31-4B8C-83A1-F6EECF244321}">
                <p14:modId xmlns:p14="http://schemas.microsoft.com/office/powerpoint/2010/main" val="903192223"/>
              </p:ext>
            </p:extLst>
          </p:nvPr>
        </p:nvGraphicFramePr>
        <p:xfrm>
          <a:off x="371247" y="1498060"/>
          <a:ext cx="9949320" cy="5286176"/>
        </p:xfrm>
        <a:graphic>
          <a:graphicData uri="http://schemas.openxmlformats.org/drawingml/2006/table">
            <a:tbl>
              <a:tblPr firstRow="1" bandRow="1"/>
              <a:tblGrid>
                <a:gridCol w="1332114">
                  <a:extLst>
                    <a:ext uri="{9D8B030D-6E8A-4147-A177-3AD203B41FA5}">
                      <a16:colId xmlns:a16="http://schemas.microsoft.com/office/drawing/2014/main" val="3373433108"/>
                    </a:ext>
                  </a:extLst>
                </a:gridCol>
                <a:gridCol w="8617206">
                  <a:extLst>
                    <a:ext uri="{9D8B030D-6E8A-4147-A177-3AD203B41FA5}">
                      <a16:colId xmlns:a16="http://schemas.microsoft.com/office/drawing/2014/main" val="3059091761"/>
                    </a:ext>
                  </a:extLst>
                </a:gridCol>
              </a:tblGrid>
              <a:tr h="200234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lgn="ctr">
                        <a:buFont typeface="+mj-lt"/>
                        <a:buNone/>
                      </a:pPr>
                      <a:r>
                        <a:rPr kumimoji="1" lang="ja-JP" altLang="en-US" sz="1800" b="1">
                          <a:solidFill>
                            <a:sysClr val="windowText" lastClr="000000"/>
                          </a:solidFill>
                          <a:latin typeface="+mn-ea"/>
                          <a:ea typeface="+mn-ea"/>
                        </a:rPr>
                        <a:t>基準年</a:t>
                      </a:r>
                      <a:endParaRPr kumimoji="1" lang="en-US" altLang="ja-JP" sz="1800" b="1">
                        <a:solidFill>
                          <a:sysClr val="windowText" lastClr="000000"/>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lvl="1" indent="0" eaLnBrk="1" fontAlgn="base" hangingPunct="1">
                        <a:lnSpc>
                          <a:spcPct val="100000"/>
                        </a:lnSpc>
                        <a:spcBef>
                          <a:spcPts val="0"/>
                        </a:spcBef>
                        <a:buClrTx/>
                        <a:buFont typeface="Wingdings" panose="05000000000000000000" pitchFamily="2" charset="2"/>
                        <a:buNone/>
                        <a:tabLst/>
                        <a:defRPr/>
                      </a:pPr>
                      <a:r>
                        <a:rPr kumimoji="0" lang="ja-JP" altLang="en-US" sz="1800" b="1">
                          <a:solidFill>
                            <a:prstClr val="black"/>
                          </a:solidFill>
                          <a:latin typeface="Meiryo UI" panose="020B0604030504040204" pitchFamily="50" charset="-128"/>
                          <a:ea typeface="Meiryo UI" panose="020B0604030504040204" pitchFamily="50" charset="-128"/>
                        </a:rPr>
                        <a:t>（必須事項）</a:t>
                      </a:r>
                      <a:endParaRPr kumimoji="0" lang="en-US" altLang="ja-JP" sz="1800" b="1">
                        <a:solidFill>
                          <a:prstClr val="black"/>
                        </a:solidFill>
                        <a:latin typeface="Meiryo UI" panose="020B0604030504040204" pitchFamily="50" charset="-128"/>
                        <a:ea typeface="Meiryo UI" panose="020B0604030504040204" pitchFamily="50" charset="-128"/>
                      </a:endParaRPr>
                    </a:p>
                    <a:p>
                      <a:pPr marL="285750" lvl="1" indent="-285750" eaLnBrk="1" fontAlgn="base" hangingPunct="1">
                        <a:lnSpc>
                          <a:spcPct val="100000"/>
                        </a:lnSpc>
                        <a:spcBef>
                          <a:spcPts val="0"/>
                        </a:spcBef>
                        <a:buClrTx/>
                        <a:buFont typeface="Wingdings" panose="05000000000000000000" pitchFamily="2" charset="2"/>
                        <a:buChar char="ü"/>
                        <a:tabLst/>
                        <a:defRPr/>
                      </a:pPr>
                      <a:r>
                        <a:rPr kumimoji="0" lang="en-US" altLang="ja-JP" sz="1800">
                          <a:solidFill>
                            <a:prstClr val="black"/>
                          </a:solidFill>
                          <a:latin typeface="Meiryo UI" panose="020B0604030504040204" pitchFamily="50" charset="-128"/>
                          <a:ea typeface="Meiryo UI" panose="020B0604030504040204" pitchFamily="50" charset="-128"/>
                        </a:rPr>
                        <a:t>2015</a:t>
                      </a:r>
                      <a:r>
                        <a:rPr kumimoji="0" lang="ja-JP" altLang="en-US" sz="1800">
                          <a:solidFill>
                            <a:prstClr val="black"/>
                          </a:solidFill>
                          <a:latin typeface="Meiryo UI" panose="020B0604030504040204" pitchFamily="50" charset="-128"/>
                          <a:ea typeface="Meiryo UI" panose="020B0604030504040204" pitchFamily="50" charset="-128"/>
                        </a:rPr>
                        <a:t>年よりも前を選択してはならない</a:t>
                      </a:r>
                      <a:endParaRPr kumimoji="0" lang="en-US" altLang="ja-JP" sz="1800">
                        <a:solidFill>
                          <a:prstClr val="black"/>
                        </a:solidFill>
                        <a:latin typeface="Meiryo UI" panose="020B0604030504040204" pitchFamily="50" charset="-128"/>
                        <a:ea typeface="Meiryo UI" panose="020B0604030504040204" pitchFamily="50" charset="-128"/>
                      </a:endParaRPr>
                    </a:p>
                    <a:p>
                      <a:pPr marL="800100" marR="0" lvl="2"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00" kern="1200">
                          <a:solidFill>
                            <a:schemeClr val="dk1"/>
                          </a:solidFill>
                          <a:latin typeface="+mn-ea"/>
                          <a:ea typeface="Meiryo UI"/>
                          <a:cs typeface="+mn-cs"/>
                        </a:rPr>
                        <a:t>短期目標と長期目標には同じ基準年を使用する必要がある（</a:t>
                      </a:r>
                      <a:r>
                        <a:rPr kumimoji="1" lang="en-US" altLang="ja-JP" sz="1800" kern="1200">
                          <a:solidFill>
                            <a:schemeClr val="dk1"/>
                          </a:solidFill>
                          <a:latin typeface="+mn-ea"/>
                          <a:ea typeface="Meiryo UI"/>
                          <a:cs typeface="+mn-cs"/>
                        </a:rPr>
                        <a:t>Scope1,2</a:t>
                      </a:r>
                      <a:r>
                        <a:rPr kumimoji="1" lang="ja-JP" altLang="en-US" sz="1800" kern="1200">
                          <a:solidFill>
                            <a:schemeClr val="dk1"/>
                          </a:solidFill>
                          <a:latin typeface="+mn-ea"/>
                          <a:ea typeface="Meiryo UI"/>
                          <a:cs typeface="+mn-cs"/>
                        </a:rPr>
                        <a:t>も同じ基準年を使用しなければならない）</a:t>
                      </a:r>
                      <a:endParaRPr kumimoji="1" lang="en-US" altLang="ja-JP" sz="1800" kern="1200">
                        <a:solidFill>
                          <a:schemeClr val="dk1"/>
                        </a:solidFill>
                        <a:latin typeface="+mn-ea"/>
                        <a:ea typeface="Meiryo UI"/>
                        <a:cs typeface="+mn-cs"/>
                      </a:endParaRPr>
                    </a:p>
                    <a:p>
                      <a:pPr marL="0" marR="0" lvl="1" indent="0" algn="l" defTabSz="914400" rtl="0" eaLnBrk="1" fontAlgn="base"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800" b="1" kern="1200">
                          <a:solidFill>
                            <a:schemeClr val="dk1"/>
                          </a:solidFill>
                          <a:latin typeface="+mn-ea"/>
                          <a:ea typeface="Meiryo UI"/>
                          <a:cs typeface="+mn-cs"/>
                        </a:rPr>
                        <a:t>（推奨事項）</a:t>
                      </a:r>
                      <a:endParaRPr kumimoji="1" lang="en-US" altLang="ja-JP" sz="1800" b="1" kern="1200">
                        <a:solidFill>
                          <a:schemeClr val="dk1"/>
                        </a:solidFill>
                        <a:latin typeface="+mn-ea"/>
                        <a:ea typeface="Meiryo UI"/>
                        <a:cs typeface="+mn-cs"/>
                      </a:endParaRPr>
                    </a:p>
                    <a:p>
                      <a:pPr marL="285750" marR="0" lvl="1" indent="-285750" algn="l" defTabSz="914400" rtl="0" eaLnBrk="1" fontAlgn="base"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800" kern="1200">
                          <a:solidFill>
                            <a:schemeClr val="dk1"/>
                          </a:solidFill>
                          <a:latin typeface="+mn-ea"/>
                          <a:ea typeface="Meiryo UI"/>
                          <a:cs typeface="+mn-cs"/>
                        </a:rPr>
                        <a:t>全ての短期目標について同じ基準年を用いることが推奨される</a:t>
                      </a:r>
                      <a:endParaRPr kumimoji="1" lang="en-US" altLang="ja-JP" sz="1800" kern="1200">
                        <a:solidFill>
                          <a:schemeClr val="dk1"/>
                        </a:solidFill>
                        <a:latin typeface="+mn-ea"/>
                        <a:ea typeface="Meiryo UI"/>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50485081"/>
                  </a:ext>
                </a:extLst>
              </a:tr>
              <a:tr h="3283836">
                <a:tc>
                  <a:txBody>
                    <a:bodyPr/>
                    <a:lstStyle/>
                    <a:p>
                      <a:pPr marL="0" indent="0" algn="ctr">
                        <a:buFont typeface="+mj-lt"/>
                        <a:buNone/>
                      </a:pPr>
                      <a:r>
                        <a:rPr kumimoji="1" lang="ja-JP" altLang="en-US" sz="1800" b="1">
                          <a:solidFill>
                            <a:sysClr val="windowText" lastClr="000000"/>
                          </a:solidFill>
                          <a:latin typeface="+mn-ea"/>
                          <a:ea typeface="+mn-ea"/>
                        </a:rPr>
                        <a:t>目標年</a:t>
                      </a:r>
                      <a:endParaRPr kumimoji="1" lang="en-US" altLang="ja-JP" sz="1800" b="1">
                        <a:solidFill>
                          <a:sysClr val="windowText" lastClr="000000"/>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marR="0" lvl="1" indent="0" algn="l" defTabSz="1007943" rtl="0" eaLnBrk="1" fontAlgn="base" latinLnBrk="0" hangingPunct="1">
                        <a:lnSpc>
                          <a:spcPct val="100000"/>
                        </a:lnSpc>
                        <a:spcBef>
                          <a:spcPts val="0"/>
                        </a:spcBef>
                        <a:spcAft>
                          <a:spcPts val="0"/>
                        </a:spcAft>
                        <a:buClrTx/>
                        <a:buSzTx/>
                        <a:buFont typeface="Wingdings" panose="05000000000000000000" pitchFamily="2" charset="2"/>
                        <a:buNone/>
                        <a:tabLst>
                          <a:tab pos="541338" algn="l"/>
                        </a:tabLst>
                        <a:defRPr/>
                      </a:pPr>
                      <a:r>
                        <a:rPr kumimoji="0" lang="ja-JP" altLang="en-US" sz="1800" b="1">
                          <a:solidFill>
                            <a:prstClr val="black"/>
                          </a:solidFill>
                          <a:latin typeface="Meiryo UI" panose="020B0604030504040204" pitchFamily="50" charset="-128"/>
                          <a:ea typeface="Meiryo UI" panose="020B0604030504040204" pitchFamily="50" charset="-128"/>
                        </a:rPr>
                        <a:t>（必須事項）</a:t>
                      </a:r>
                      <a:endParaRPr kumimoji="0" lang="en-US" altLang="ja-JP" sz="1800" b="1">
                        <a:solidFill>
                          <a:prstClr val="black"/>
                        </a:solidFill>
                        <a:latin typeface="Meiryo UI" panose="020B0604030504040204" pitchFamily="50" charset="-128"/>
                        <a:ea typeface="Meiryo UI" panose="020B0604030504040204" pitchFamily="50" charset="-128"/>
                      </a:endParaRPr>
                    </a:p>
                    <a:p>
                      <a:pPr marL="285750" marR="0" lvl="1" indent="-285750" algn="l" defTabSz="1007943" rtl="0" eaLnBrk="1" fontAlgn="base" latinLnBrk="0" hangingPunct="1">
                        <a:lnSpc>
                          <a:spcPct val="100000"/>
                        </a:lnSpc>
                        <a:spcBef>
                          <a:spcPts val="0"/>
                        </a:spcBef>
                        <a:spcAft>
                          <a:spcPts val="0"/>
                        </a:spcAft>
                        <a:buClrTx/>
                        <a:buSzTx/>
                        <a:buFont typeface="Wingdings" panose="05000000000000000000" pitchFamily="2" charset="2"/>
                        <a:buChar char="ü"/>
                        <a:tabLst>
                          <a:tab pos="541338" algn="l"/>
                        </a:tabLst>
                        <a:defRPr/>
                      </a:pPr>
                      <a:r>
                        <a:rPr kumimoji="0" lang="en-US" altLang="ja-JP" sz="1800">
                          <a:solidFill>
                            <a:prstClr val="black"/>
                          </a:solidFill>
                          <a:latin typeface="Meiryo UI" panose="020B0604030504040204" pitchFamily="50" charset="-128"/>
                          <a:ea typeface="Meiryo UI" panose="020B0604030504040204" pitchFamily="50" charset="-128"/>
                        </a:rPr>
                        <a:t>SBTi</a:t>
                      </a:r>
                      <a:r>
                        <a:rPr kumimoji="0" lang="ja-JP" altLang="en-US" sz="1800">
                          <a:solidFill>
                            <a:prstClr val="black"/>
                          </a:solidFill>
                          <a:latin typeface="Meiryo UI" panose="020B0604030504040204" pitchFamily="50" charset="-128"/>
                          <a:ea typeface="Meiryo UI" panose="020B0604030504040204" pitchFamily="50" charset="-128"/>
                        </a:rPr>
                        <a:t>への申請時から</a:t>
                      </a:r>
                      <a:r>
                        <a:rPr kumimoji="0" lang="en-US" altLang="ja-JP" sz="1800" b="1">
                          <a:solidFill>
                            <a:srgbClr val="FF0000"/>
                          </a:solidFill>
                          <a:latin typeface="Meiryo UI" panose="020B0604030504040204" pitchFamily="50" charset="-128"/>
                          <a:ea typeface="Meiryo UI" panose="020B0604030504040204" pitchFamily="50" charset="-128"/>
                        </a:rPr>
                        <a:t>5</a:t>
                      </a:r>
                      <a:r>
                        <a:rPr kumimoji="0" lang="ja-JP" altLang="en-US" sz="1800" b="1">
                          <a:solidFill>
                            <a:srgbClr val="FF0000"/>
                          </a:solidFill>
                          <a:latin typeface="Meiryo UI" panose="020B0604030504040204" pitchFamily="50" charset="-128"/>
                          <a:ea typeface="Meiryo UI" panose="020B0604030504040204" pitchFamily="50" charset="-128"/>
                        </a:rPr>
                        <a:t>年以上先、</a:t>
                      </a:r>
                      <a:r>
                        <a:rPr kumimoji="0" lang="en-US" altLang="ja-JP" sz="1800" b="1">
                          <a:solidFill>
                            <a:srgbClr val="FF0000"/>
                          </a:solidFill>
                          <a:latin typeface="Meiryo UI" panose="020B0604030504040204" pitchFamily="50" charset="-128"/>
                          <a:ea typeface="Meiryo UI" panose="020B0604030504040204" pitchFamily="50" charset="-128"/>
                        </a:rPr>
                        <a:t>10</a:t>
                      </a:r>
                      <a:r>
                        <a:rPr kumimoji="0" lang="ja-JP" altLang="en-US" sz="1800" b="1">
                          <a:solidFill>
                            <a:srgbClr val="FF0000"/>
                          </a:solidFill>
                          <a:latin typeface="Meiryo UI" panose="020B0604030504040204" pitchFamily="50" charset="-128"/>
                          <a:ea typeface="Meiryo UI" panose="020B0604030504040204" pitchFamily="50" charset="-128"/>
                        </a:rPr>
                        <a:t>年以内の目標</a:t>
                      </a:r>
                      <a:r>
                        <a:rPr kumimoji="0" lang="ja-JP" altLang="en-US" sz="1800">
                          <a:solidFill>
                            <a:prstClr val="black"/>
                          </a:solidFill>
                          <a:latin typeface="Meiryo UI" panose="020B0604030504040204" pitchFamily="50" charset="-128"/>
                          <a:ea typeface="Meiryo UI" panose="020B0604030504040204" pitchFamily="50" charset="-128"/>
                        </a:rPr>
                        <a:t>でなければならない（以下例）</a:t>
                      </a:r>
                      <a:endParaRPr kumimoji="0" lang="en-US" altLang="ja-JP" sz="1800">
                        <a:solidFill>
                          <a:prstClr val="black"/>
                        </a:solidFill>
                        <a:latin typeface="Meiryo UI" panose="020B0604030504040204" pitchFamily="50" charset="-128"/>
                        <a:ea typeface="Meiryo UI" panose="020B0604030504040204" pitchFamily="50" charset="-128"/>
                      </a:endParaRPr>
                    </a:p>
                    <a:p>
                      <a:pPr marL="846871" marR="0" lvl="2" indent="-342900" algn="l" defTabSz="1007943" rtl="0" eaLnBrk="1" fontAlgn="base" latinLnBrk="0" hangingPunct="1">
                        <a:lnSpc>
                          <a:spcPct val="100000"/>
                        </a:lnSpc>
                        <a:spcBef>
                          <a:spcPts val="0"/>
                        </a:spcBef>
                        <a:spcAft>
                          <a:spcPts val="0"/>
                        </a:spcAft>
                        <a:buClrTx/>
                        <a:buSzTx/>
                        <a:buFont typeface="Arial" panose="020B0604020202020204" pitchFamily="34" charset="0"/>
                        <a:buChar char="•"/>
                        <a:tabLst>
                          <a:tab pos="541338" algn="l"/>
                        </a:tabLst>
                        <a:defRPr/>
                      </a:pPr>
                      <a:r>
                        <a:rPr kumimoji="0" lang="en-US" altLang="ja-JP" sz="1800">
                          <a:solidFill>
                            <a:prstClr val="black"/>
                          </a:solidFill>
                          <a:latin typeface="Meiryo UI" panose="020B0604030504040204" pitchFamily="50" charset="-128"/>
                          <a:ea typeface="Meiryo UI" panose="020B0604030504040204" pitchFamily="50" charset="-128"/>
                        </a:rPr>
                        <a:t>2024</a:t>
                      </a:r>
                      <a:r>
                        <a:rPr kumimoji="0" lang="ja-JP" altLang="en-US" sz="1800">
                          <a:solidFill>
                            <a:prstClr val="black"/>
                          </a:solidFill>
                          <a:latin typeface="Meiryo UI" panose="020B0604030504040204" pitchFamily="50" charset="-128"/>
                          <a:ea typeface="Meiryo UI" panose="020B0604030504040204" pitchFamily="50" charset="-128"/>
                        </a:rPr>
                        <a:t>年前期に申請したものは「</a:t>
                      </a:r>
                      <a:r>
                        <a:rPr kumimoji="0" lang="en-US" altLang="ja-JP" sz="1800">
                          <a:solidFill>
                            <a:prstClr val="black"/>
                          </a:solidFill>
                          <a:latin typeface="Meiryo UI" panose="020B0604030504040204" pitchFamily="50" charset="-128"/>
                          <a:ea typeface="Meiryo UI" panose="020B0604030504040204" pitchFamily="50" charset="-128"/>
                        </a:rPr>
                        <a:t>2028-2033</a:t>
                      </a:r>
                      <a:r>
                        <a:rPr kumimoji="0" lang="ja-JP" altLang="en-US" sz="1800">
                          <a:solidFill>
                            <a:prstClr val="black"/>
                          </a:solidFill>
                          <a:latin typeface="Meiryo UI" panose="020B0604030504040204" pitchFamily="50" charset="-128"/>
                          <a:ea typeface="Meiryo UI" panose="020B0604030504040204" pitchFamily="50" charset="-128"/>
                        </a:rPr>
                        <a:t>年」が選択可能であり、</a:t>
                      </a:r>
                      <a:r>
                        <a:rPr kumimoji="0" lang="en-US" altLang="ja-JP" sz="1800">
                          <a:solidFill>
                            <a:prstClr val="black"/>
                          </a:solidFill>
                          <a:latin typeface="Meiryo UI" panose="020B0604030504040204" pitchFamily="50" charset="-128"/>
                          <a:ea typeface="Meiryo UI" panose="020B0604030504040204" pitchFamily="50" charset="-128"/>
                        </a:rPr>
                        <a:t>2024</a:t>
                      </a:r>
                      <a:r>
                        <a:rPr kumimoji="0" lang="ja-JP" altLang="en-US" sz="1800">
                          <a:solidFill>
                            <a:prstClr val="black"/>
                          </a:solidFill>
                          <a:latin typeface="Meiryo UI" panose="020B0604030504040204" pitchFamily="50" charset="-128"/>
                          <a:ea typeface="Meiryo UI" panose="020B0604030504040204" pitchFamily="50" charset="-128"/>
                        </a:rPr>
                        <a:t>年後期については「</a:t>
                      </a:r>
                      <a:r>
                        <a:rPr kumimoji="0" lang="en-US" altLang="ja-JP" sz="1800">
                          <a:solidFill>
                            <a:prstClr val="black"/>
                          </a:solidFill>
                          <a:latin typeface="Meiryo UI" panose="020B0604030504040204" pitchFamily="50" charset="-128"/>
                          <a:ea typeface="Meiryo UI" panose="020B0604030504040204" pitchFamily="50" charset="-128"/>
                        </a:rPr>
                        <a:t>2029-2034</a:t>
                      </a:r>
                      <a:r>
                        <a:rPr kumimoji="0" lang="ja-JP" altLang="en-US" sz="1800">
                          <a:solidFill>
                            <a:prstClr val="black"/>
                          </a:solidFill>
                          <a:latin typeface="Meiryo UI" panose="020B0604030504040204" pitchFamily="50" charset="-128"/>
                          <a:ea typeface="Meiryo UI" panose="020B0604030504040204" pitchFamily="50" charset="-128"/>
                        </a:rPr>
                        <a:t>年」が選択可能</a:t>
                      </a:r>
                      <a:endParaRPr kumimoji="0" lang="en-US" altLang="ja-JP" sz="1800">
                        <a:solidFill>
                          <a:prstClr val="black"/>
                        </a:solidFill>
                        <a:latin typeface="Meiryo UI" panose="020B0604030504040204" pitchFamily="50" charset="-128"/>
                        <a:ea typeface="Meiryo UI" panose="020B0604030504040204" pitchFamily="50" charset="-128"/>
                      </a:endParaRPr>
                    </a:p>
                    <a:p>
                      <a:pPr marL="285750" marR="0" lvl="1" indent="-285750" algn="l" defTabSz="1007943" rtl="0" eaLnBrk="1" fontAlgn="base" latinLnBrk="0" hangingPunct="1">
                        <a:lnSpc>
                          <a:spcPct val="100000"/>
                        </a:lnSpc>
                        <a:spcBef>
                          <a:spcPts val="0"/>
                        </a:spcBef>
                        <a:spcAft>
                          <a:spcPts val="0"/>
                        </a:spcAft>
                        <a:buClrTx/>
                        <a:buSzTx/>
                        <a:buFont typeface="Wingdings" panose="05000000000000000000" pitchFamily="2" charset="2"/>
                        <a:buChar char="ü"/>
                        <a:tabLst>
                          <a:tab pos="541338" algn="l"/>
                        </a:tabLst>
                        <a:defRPr/>
                      </a:pPr>
                      <a:r>
                        <a:rPr kumimoji="0" lang="ja-JP" altLang="en-US" sz="1800">
                          <a:solidFill>
                            <a:prstClr val="black"/>
                          </a:solidFill>
                          <a:latin typeface="Meiryo UI" panose="020B0604030504040204" pitchFamily="50" charset="-128"/>
                          <a:ea typeface="Meiryo UI" panose="020B0604030504040204" pitchFamily="50" charset="-128"/>
                        </a:rPr>
                        <a:t>最低限の目標水準は、直近年から</a:t>
                      </a:r>
                      <a:r>
                        <a:rPr kumimoji="0" lang="en-US" altLang="ja-JP" sz="1800" b="1">
                          <a:solidFill>
                            <a:srgbClr val="FF0000"/>
                          </a:solidFill>
                          <a:latin typeface="Meiryo UI" panose="020B0604030504040204" pitchFamily="50" charset="-128"/>
                          <a:ea typeface="Meiryo UI" panose="020B0604030504040204" pitchFamily="50" charset="-128"/>
                        </a:rPr>
                        <a:t>2050</a:t>
                      </a:r>
                      <a:r>
                        <a:rPr kumimoji="0" lang="ja-JP" altLang="en-US" sz="1800" b="1">
                          <a:solidFill>
                            <a:srgbClr val="FF0000"/>
                          </a:solidFill>
                          <a:latin typeface="Meiryo UI" panose="020B0604030504040204" pitchFamily="50" charset="-128"/>
                          <a:ea typeface="Meiryo UI" panose="020B0604030504040204" pitchFamily="50" charset="-128"/>
                        </a:rPr>
                        <a:t>年までの間に直線的な総量削減、直線的な原単位削減</a:t>
                      </a:r>
                      <a:r>
                        <a:rPr kumimoji="0" lang="ja-JP" altLang="en-US" sz="1800">
                          <a:solidFill>
                            <a:prstClr val="black"/>
                          </a:solidFill>
                          <a:latin typeface="Meiryo UI" panose="020B0604030504040204" pitchFamily="50" charset="-128"/>
                          <a:ea typeface="Meiryo UI" panose="020B0604030504040204" pitchFamily="50" charset="-128"/>
                        </a:rPr>
                        <a:t>、または直近年から</a:t>
                      </a:r>
                      <a:r>
                        <a:rPr kumimoji="0" lang="en-US" altLang="ja-JP" sz="1800">
                          <a:solidFill>
                            <a:prstClr val="black"/>
                          </a:solidFill>
                          <a:latin typeface="Meiryo UI" panose="020B0604030504040204" pitchFamily="50" charset="-128"/>
                          <a:ea typeface="Meiryo UI" panose="020B0604030504040204" pitchFamily="50" charset="-128"/>
                        </a:rPr>
                        <a:t>2050</a:t>
                      </a:r>
                      <a:r>
                        <a:rPr kumimoji="0" lang="ja-JP" altLang="en-US" sz="1800">
                          <a:solidFill>
                            <a:prstClr val="black"/>
                          </a:solidFill>
                          <a:latin typeface="Meiryo UI" panose="020B0604030504040204" pitchFamily="50" charset="-128"/>
                          <a:ea typeface="Meiryo UI" panose="020B0604030504040204" pitchFamily="50" charset="-128"/>
                        </a:rPr>
                        <a:t>年までの間に原単位が収束する（そして総量排出量や原単位排出量が増加しない）ことを想定し、</a:t>
                      </a:r>
                      <a:r>
                        <a:rPr kumimoji="0" lang="en-US" altLang="ja-JP" sz="1800" b="1">
                          <a:solidFill>
                            <a:srgbClr val="FF0000"/>
                          </a:solidFill>
                          <a:latin typeface="Meiryo UI" panose="020B0604030504040204" pitchFamily="50" charset="-128"/>
                          <a:ea typeface="Meiryo UI" panose="020B0604030504040204" pitchFamily="50" charset="-128"/>
                        </a:rPr>
                        <a:t>2050</a:t>
                      </a:r>
                      <a:r>
                        <a:rPr kumimoji="0" lang="ja-JP" altLang="en-US" sz="1800" b="1">
                          <a:solidFill>
                            <a:srgbClr val="FF0000"/>
                          </a:solidFill>
                          <a:latin typeface="Meiryo UI" panose="020B0604030504040204" pitchFamily="50" charset="-128"/>
                          <a:ea typeface="Meiryo UI" panose="020B0604030504040204" pitchFamily="50" charset="-128"/>
                        </a:rPr>
                        <a:t>年にネットゼロに達することと整合</a:t>
                      </a:r>
                      <a:r>
                        <a:rPr kumimoji="0" lang="ja-JP" altLang="en-US" sz="1800">
                          <a:solidFill>
                            <a:prstClr val="black"/>
                          </a:solidFill>
                          <a:latin typeface="Meiryo UI" panose="020B0604030504040204" pitchFamily="50" charset="-128"/>
                          <a:ea typeface="Meiryo UI" panose="020B0604030504040204" pitchFamily="50" charset="-128"/>
                        </a:rPr>
                        <a:t>している削減</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97079389"/>
                  </a:ext>
                </a:extLst>
              </a:tr>
            </a:tbl>
          </a:graphicData>
        </a:graphic>
      </p:graphicFrame>
    </p:spTree>
    <p:extLst>
      <p:ext uri="{BB962C8B-B14F-4D97-AF65-F5344CB8AC3E}">
        <p14:creationId xmlns:p14="http://schemas.microsoft.com/office/powerpoint/2010/main" val="32633470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a:extLst>
              <a:ext uri="{FF2B5EF4-FFF2-40B4-BE49-F238E27FC236}">
                <a16:creationId xmlns:a16="http://schemas.microsoft.com/office/drawing/2014/main" id="{8D6635CA-5014-91FC-52B4-FAC755C2B5ED}"/>
              </a:ext>
            </a:extLst>
          </p:cNvPr>
          <p:cNvCxnSpPr>
            <a:cxnSpLocks/>
          </p:cNvCxnSpPr>
          <p:nvPr/>
        </p:nvCxnSpPr>
        <p:spPr>
          <a:xfrm>
            <a:off x="9462558" y="3233939"/>
            <a:ext cx="0" cy="190779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3" name="直線矢印コネクタ 122">
            <a:extLst>
              <a:ext uri="{FF2B5EF4-FFF2-40B4-BE49-F238E27FC236}">
                <a16:creationId xmlns:a16="http://schemas.microsoft.com/office/drawing/2014/main" id="{9355D52C-D287-5A70-A7E6-5A56E7A72B5F}"/>
              </a:ext>
            </a:extLst>
          </p:cNvPr>
          <p:cNvCxnSpPr>
            <a:cxnSpLocks/>
          </p:cNvCxnSpPr>
          <p:nvPr/>
        </p:nvCxnSpPr>
        <p:spPr>
          <a:xfrm>
            <a:off x="5305331" y="3413180"/>
            <a:ext cx="4082033" cy="0"/>
          </a:xfrm>
          <a:prstGeom prst="straightConnector1">
            <a:avLst/>
          </a:prstGeom>
          <a:ln w="28575">
            <a:solidFill>
              <a:schemeClr val="accent5">
                <a:lumMod val="20000"/>
                <a:lumOff val="8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p:txBody>
          <a:bodyPr/>
          <a:lstStyle/>
          <a:p>
            <a:r>
              <a:rPr lang="ja-JP" altLang="en-US"/>
              <a:t>短期</a:t>
            </a:r>
            <a:r>
              <a:rPr lang="en-US" altLang="ja-JP"/>
              <a:t>SBT</a:t>
            </a:r>
            <a:r>
              <a:rPr lang="ja-JP" altLang="en-US"/>
              <a:t>の基本要件　</a:t>
            </a:r>
            <a:r>
              <a:rPr lang="en-US" altLang="ja-JP"/>
              <a:t>4.</a:t>
            </a:r>
            <a:r>
              <a:rPr lang="ja-JP" altLang="en-US"/>
              <a:t>目標の策定 </a:t>
            </a:r>
            <a:r>
              <a:rPr lang="en-US" altLang="ja-JP"/>
              <a:t>2/2</a:t>
            </a:r>
            <a:endParaRPr kumimoji="1" lang="ja-JP" altLang="en-US"/>
          </a:p>
        </p:txBody>
      </p:sp>
      <p:sp>
        <p:nvSpPr>
          <p:cNvPr id="19" name="テキスト ボックス 47"/>
          <p:cNvSpPr txBox="1">
            <a:spLocks noChangeArrowheads="1"/>
          </p:cNvSpPr>
          <p:nvPr/>
        </p:nvSpPr>
        <p:spPr bwMode="auto">
          <a:xfrm>
            <a:off x="604123" y="1378295"/>
            <a:ext cx="9380173" cy="400110"/>
          </a:xfrm>
          <a:prstGeom prst="rect">
            <a:avLst/>
          </a:prstGeom>
          <a:noFill/>
          <a:ln w="9525">
            <a:noFill/>
            <a:miter lim="800000"/>
            <a:headEnd/>
            <a:tailEnd/>
          </a:ln>
        </p:spPr>
        <p:txBody>
          <a:bodyPr wrap="square">
            <a:spAutoFit/>
          </a:bodyPr>
          <a:lstStyle/>
          <a:p>
            <a:pPr marL="342900" indent="-342900" defTabSz="914400" fontAlgn="base">
              <a:spcBef>
                <a:spcPct val="0"/>
              </a:spcBef>
              <a:spcAft>
                <a:spcPct val="0"/>
              </a:spcAft>
              <a:buFont typeface="Wingdings" panose="05000000000000000000" pitchFamily="2" charset="2"/>
              <a:buChar char="l"/>
              <a:defRPr/>
            </a:pPr>
            <a:r>
              <a:rPr lang="ja-JP" altLang="en-US" sz="2000" dirty="0">
                <a:solidFill>
                  <a:srgbClr val="000000"/>
                </a:solidFill>
                <a:latin typeface="Meiryo UI" panose="020B0604030504040204" pitchFamily="50" charset="-128"/>
              </a:rPr>
              <a:t>基準年と直近年、目標年の設定範囲のイメージ（</a:t>
            </a:r>
            <a:r>
              <a:rPr lang="en-US" altLang="ja-JP" sz="2000" dirty="0">
                <a:solidFill>
                  <a:srgbClr val="000000"/>
                </a:solidFill>
                <a:latin typeface="Meiryo UI" panose="020B0604030504040204" pitchFamily="50" charset="-128"/>
              </a:rPr>
              <a:t>SBT</a:t>
            </a:r>
            <a:r>
              <a:rPr lang="ja-JP" altLang="en-US" sz="2000" dirty="0">
                <a:solidFill>
                  <a:srgbClr val="000000"/>
                </a:solidFill>
                <a:latin typeface="Meiryo UI" panose="020B0604030504040204" pitchFamily="50" charset="-128"/>
              </a:rPr>
              <a:t>申請年が</a:t>
            </a:r>
            <a:r>
              <a:rPr lang="en-US" altLang="ja-JP" sz="2000" dirty="0">
                <a:solidFill>
                  <a:srgbClr val="000000"/>
                </a:solidFill>
                <a:latin typeface="Meiryo UI" panose="020B0604030504040204" pitchFamily="50" charset="-128"/>
              </a:rPr>
              <a:t>2026</a:t>
            </a:r>
            <a:r>
              <a:rPr lang="ja-JP" altLang="en-US" sz="2000" dirty="0">
                <a:solidFill>
                  <a:srgbClr val="000000"/>
                </a:solidFill>
                <a:latin typeface="Meiryo UI" panose="020B0604030504040204" pitchFamily="50" charset="-128"/>
              </a:rPr>
              <a:t>年の場合）</a:t>
            </a:r>
            <a:endParaRPr lang="en-US" altLang="ja-JP" sz="2000" dirty="0">
              <a:solidFill>
                <a:srgbClr val="000000"/>
              </a:solidFill>
              <a:latin typeface="Meiryo UI" panose="020B0604030504040204" pitchFamily="50" charset="-128"/>
            </a:endParaRPr>
          </a:p>
        </p:txBody>
      </p:sp>
      <p:sp>
        <p:nvSpPr>
          <p:cNvPr id="3" name="テキスト ボックス 2">
            <a:extLst>
              <a:ext uri="{FF2B5EF4-FFF2-40B4-BE49-F238E27FC236}">
                <a16:creationId xmlns:a16="http://schemas.microsoft.com/office/drawing/2014/main" id="{CEE7C2F8-55F2-9027-877F-6D2CE6426BF0}"/>
              </a:ext>
            </a:extLst>
          </p:cNvPr>
          <p:cNvSpPr txBox="1"/>
          <p:nvPr/>
        </p:nvSpPr>
        <p:spPr>
          <a:xfrm>
            <a:off x="161925" y="6679475"/>
            <a:ext cx="9996425" cy="861774"/>
          </a:xfrm>
          <a:prstGeom prst="rect">
            <a:avLst/>
          </a:prstGeom>
          <a:noFill/>
        </p:spPr>
        <p:txBody>
          <a:bodyPr wrap="square" rtlCol="0">
            <a:spAutoFit/>
          </a:bodyPr>
          <a:lstStyle/>
          <a:p>
            <a:r>
              <a:rPr kumimoji="1" lang="en-US" altLang="ja-JP" sz="1000" dirty="0"/>
              <a:t>※ </a:t>
            </a:r>
            <a:r>
              <a:rPr lang="ja-JP" altLang="en-US" sz="1000" dirty="0"/>
              <a:t>直近年とは、目標の申請から</a:t>
            </a:r>
            <a:r>
              <a:rPr lang="en-US" altLang="ja-JP" sz="1000" dirty="0"/>
              <a:t>2</a:t>
            </a:r>
            <a:r>
              <a:rPr lang="ja-JP" altLang="en-US" sz="1000" dirty="0"/>
              <a:t>年以内で、最新の</a:t>
            </a:r>
            <a:r>
              <a:rPr lang="en-US" altLang="ja-JP" sz="1000" dirty="0"/>
              <a:t>GHG</a:t>
            </a:r>
            <a:r>
              <a:rPr lang="ja-JP" altLang="en-US" sz="1000" dirty="0"/>
              <a:t>排出量データが存在する年のことであり、基準年と同一にすることができる。基準年とは異なり、目標の野心度（</a:t>
            </a:r>
            <a:r>
              <a:rPr lang="en-US" altLang="ja-JP" sz="1000" dirty="0"/>
              <a:t>Forward-Looking Ambition</a:t>
            </a:r>
            <a:r>
              <a:rPr lang="ja-JP" altLang="en-US" sz="1000" dirty="0"/>
              <a:t>）を計算する際の起点として使用される。一方、基準年は、</a:t>
            </a:r>
            <a:r>
              <a:rPr lang="en-US" altLang="ja-JP" sz="1000" dirty="0"/>
              <a:t>2015</a:t>
            </a:r>
            <a:r>
              <a:rPr lang="ja-JP" altLang="en-US" sz="1000" dirty="0"/>
              <a:t>年以降の企業の排出量を経年的に追跡するための基準として用いられる年で、</a:t>
            </a:r>
            <a:r>
              <a:rPr lang="en-US" altLang="ja-JP" sz="1000" dirty="0"/>
              <a:t>Scope1</a:t>
            </a:r>
            <a:r>
              <a:rPr lang="ja-JP" altLang="en-US" sz="1000" dirty="0"/>
              <a:t>、</a:t>
            </a:r>
            <a:r>
              <a:rPr lang="en-US" altLang="ja-JP" sz="1000" dirty="0"/>
              <a:t>2</a:t>
            </a:r>
            <a:r>
              <a:rPr lang="ja-JP" altLang="en-US" sz="1000" dirty="0"/>
              <a:t>の排出量に用いる基準年は同一でなければならず、</a:t>
            </a:r>
            <a:r>
              <a:rPr lang="en-US" altLang="ja-JP" sz="1000" dirty="0"/>
              <a:t>Scope3</a:t>
            </a:r>
            <a:r>
              <a:rPr lang="ja-JP" altLang="en-US" sz="1000" dirty="0"/>
              <a:t>については</a:t>
            </a:r>
            <a:r>
              <a:rPr lang="en-US" altLang="ja-JP" sz="1000" dirty="0"/>
              <a:t>Scope1</a:t>
            </a:r>
            <a:r>
              <a:rPr lang="ja-JP" altLang="en-US" sz="1000" dirty="0"/>
              <a:t>、</a:t>
            </a:r>
            <a:r>
              <a:rPr lang="en-US" altLang="ja-JP" sz="1000" dirty="0"/>
              <a:t>2</a:t>
            </a:r>
            <a:r>
              <a:rPr lang="ja-JP" altLang="en-US" sz="1000" dirty="0"/>
              <a:t>と同じ年とすることが推奨される。</a:t>
            </a:r>
            <a:endParaRPr lang="en-US" altLang="ja-JP" sz="1000" dirty="0"/>
          </a:p>
          <a:p>
            <a:r>
              <a:rPr lang="en-US" altLang="ja-JP" sz="1000" dirty="0"/>
              <a:t>[</a:t>
            </a:r>
            <a:r>
              <a:rPr lang="ja-JP" altLang="en-US" sz="1000" dirty="0"/>
              <a:t>出所</a:t>
            </a:r>
            <a:r>
              <a:rPr lang="en-US" altLang="ja-JP" sz="1000" dirty="0"/>
              <a:t>] </a:t>
            </a:r>
            <a:r>
              <a:rPr lang="en-US" altLang="ja-JP" sz="1000" dirty="0">
                <a:latin typeface="+mn-ea"/>
              </a:rPr>
              <a:t>SBTi Corporate Near-Term Criteria Version 5.3.1</a:t>
            </a:r>
            <a:r>
              <a:rPr lang="ja-JP" altLang="en-US" sz="1000" dirty="0"/>
              <a:t>（</a:t>
            </a:r>
            <a:r>
              <a:rPr lang="en-US" altLang="ja-JP" sz="1000" dirty="0"/>
              <a:t>https://files.sciencebasedtargets.org/production/files/SBTi-criteria.pdf</a:t>
            </a:r>
            <a:r>
              <a:rPr lang="ja-JP" altLang="en-US" sz="1000" dirty="0"/>
              <a:t>）、</a:t>
            </a:r>
            <a:r>
              <a:rPr lang="en-US" altLang="ja-JP" sz="1000" dirty="0"/>
              <a:t>SBTi Glossary Version 1.4</a:t>
            </a:r>
            <a:r>
              <a:rPr lang="ja-JP" altLang="en-US" sz="1000" dirty="0"/>
              <a:t>（</a:t>
            </a:r>
            <a:r>
              <a:rPr lang="en-US" altLang="ja-JP" sz="1000" dirty="0"/>
              <a:t>https://files.sciencebasedtargets.org/production/files/SBTi-Glossary.pdf</a:t>
            </a:r>
            <a:r>
              <a:rPr lang="ja-JP" altLang="en-US" sz="1000" dirty="0"/>
              <a:t>）より作成</a:t>
            </a:r>
            <a:endParaRPr lang="en-US" altLang="ja-JP" sz="1000" dirty="0"/>
          </a:p>
        </p:txBody>
      </p:sp>
      <p:sp>
        <p:nvSpPr>
          <p:cNvPr id="40" name="テキスト ボックス 39">
            <a:extLst>
              <a:ext uri="{FF2B5EF4-FFF2-40B4-BE49-F238E27FC236}">
                <a16:creationId xmlns:a16="http://schemas.microsoft.com/office/drawing/2014/main" id="{A7EFF78B-B3AC-54A8-2E54-084EFA2B2AE3}"/>
              </a:ext>
            </a:extLst>
          </p:cNvPr>
          <p:cNvSpPr txBox="1"/>
          <p:nvPr/>
        </p:nvSpPr>
        <p:spPr>
          <a:xfrm>
            <a:off x="3380742" y="5198222"/>
            <a:ext cx="755335" cy="369332"/>
          </a:xfrm>
          <a:prstGeom prst="rect">
            <a:avLst/>
          </a:prstGeom>
          <a:noFill/>
        </p:spPr>
        <p:txBody>
          <a:bodyPr wrap="none" rtlCol="0">
            <a:spAutoFit/>
          </a:bodyPr>
          <a:lstStyle/>
          <a:p>
            <a:r>
              <a:rPr kumimoji="1" lang="en-US" altLang="ja-JP" dirty="0"/>
              <a:t>2024</a:t>
            </a:r>
            <a:endParaRPr kumimoji="1" lang="ja-JP" altLang="en-US" dirty="0"/>
          </a:p>
        </p:txBody>
      </p:sp>
      <p:sp>
        <p:nvSpPr>
          <p:cNvPr id="41" name="テキスト ボックス 40">
            <a:extLst>
              <a:ext uri="{FF2B5EF4-FFF2-40B4-BE49-F238E27FC236}">
                <a16:creationId xmlns:a16="http://schemas.microsoft.com/office/drawing/2014/main" id="{E4888D3E-DC69-F2BF-9B6A-A933BD55D1E9}"/>
              </a:ext>
            </a:extLst>
          </p:cNvPr>
          <p:cNvSpPr txBox="1"/>
          <p:nvPr/>
        </p:nvSpPr>
        <p:spPr>
          <a:xfrm>
            <a:off x="4100188" y="5198222"/>
            <a:ext cx="755335" cy="369332"/>
          </a:xfrm>
          <a:prstGeom prst="rect">
            <a:avLst/>
          </a:prstGeom>
          <a:noFill/>
        </p:spPr>
        <p:txBody>
          <a:bodyPr wrap="none" rtlCol="0">
            <a:spAutoFit/>
          </a:bodyPr>
          <a:lstStyle/>
          <a:p>
            <a:r>
              <a:rPr kumimoji="1" lang="en-US" altLang="ja-JP" dirty="0"/>
              <a:t>2025</a:t>
            </a:r>
            <a:endParaRPr kumimoji="1" lang="ja-JP" altLang="en-US" dirty="0"/>
          </a:p>
        </p:txBody>
      </p:sp>
      <p:sp>
        <p:nvSpPr>
          <p:cNvPr id="42" name="テキスト ボックス 41">
            <a:extLst>
              <a:ext uri="{FF2B5EF4-FFF2-40B4-BE49-F238E27FC236}">
                <a16:creationId xmlns:a16="http://schemas.microsoft.com/office/drawing/2014/main" id="{33315562-25F5-4E41-E58F-6B7B632149EA}"/>
              </a:ext>
            </a:extLst>
          </p:cNvPr>
          <p:cNvSpPr txBox="1"/>
          <p:nvPr/>
        </p:nvSpPr>
        <p:spPr>
          <a:xfrm>
            <a:off x="4808007" y="5198222"/>
            <a:ext cx="806631" cy="369332"/>
          </a:xfrm>
          <a:prstGeom prst="rect">
            <a:avLst/>
          </a:prstGeom>
          <a:noFill/>
        </p:spPr>
        <p:txBody>
          <a:bodyPr wrap="none" rtlCol="0">
            <a:spAutoFit/>
          </a:bodyPr>
          <a:lstStyle/>
          <a:p>
            <a:r>
              <a:rPr kumimoji="1" lang="en-US" altLang="ja-JP" b="1" dirty="0">
                <a:solidFill>
                  <a:schemeClr val="accent6"/>
                </a:solidFill>
              </a:rPr>
              <a:t>2026</a:t>
            </a:r>
            <a:endParaRPr kumimoji="1" lang="ja-JP" altLang="en-US" b="1" dirty="0">
              <a:solidFill>
                <a:schemeClr val="accent6"/>
              </a:solidFill>
            </a:endParaRPr>
          </a:p>
        </p:txBody>
      </p:sp>
      <p:cxnSp>
        <p:nvCxnSpPr>
          <p:cNvPr id="53" name="直線コネクタ 52">
            <a:extLst>
              <a:ext uri="{FF2B5EF4-FFF2-40B4-BE49-F238E27FC236}">
                <a16:creationId xmlns:a16="http://schemas.microsoft.com/office/drawing/2014/main" id="{3B109194-D5BE-0DE9-51CF-0C5088C52F09}"/>
              </a:ext>
            </a:extLst>
          </p:cNvPr>
          <p:cNvCxnSpPr>
            <a:cxnSpLocks/>
          </p:cNvCxnSpPr>
          <p:nvPr/>
        </p:nvCxnSpPr>
        <p:spPr>
          <a:xfrm>
            <a:off x="3757446" y="3828315"/>
            <a:ext cx="0" cy="131342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7AD3FDF1-CCEB-AEE4-431D-6BDEE5D12969}"/>
              </a:ext>
            </a:extLst>
          </p:cNvPr>
          <p:cNvCxnSpPr>
            <a:cxnSpLocks/>
          </p:cNvCxnSpPr>
          <p:nvPr/>
        </p:nvCxnSpPr>
        <p:spPr>
          <a:xfrm>
            <a:off x="5208939" y="2633133"/>
            <a:ext cx="0" cy="2508607"/>
          </a:xfrm>
          <a:prstGeom prst="line">
            <a:avLst/>
          </a:prstGeom>
          <a:ln w="19050">
            <a:solidFill>
              <a:srgbClr val="F29F66"/>
            </a:solidFill>
            <a:prstDash val="dash"/>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46DBA253-D8E1-996C-F86C-F07FE59D159C}"/>
              </a:ext>
            </a:extLst>
          </p:cNvPr>
          <p:cNvCxnSpPr>
            <a:cxnSpLocks/>
          </p:cNvCxnSpPr>
          <p:nvPr/>
        </p:nvCxnSpPr>
        <p:spPr>
          <a:xfrm>
            <a:off x="3758170" y="4997740"/>
            <a:ext cx="0" cy="28800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A9C5A6E9-516D-71CB-2BEC-49EA30CE384C}"/>
              </a:ext>
            </a:extLst>
          </p:cNvPr>
          <p:cNvSpPr txBox="1"/>
          <p:nvPr/>
        </p:nvSpPr>
        <p:spPr>
          <a:xfrm>
            <a:off x="5977243" y="5198222"/>
            <a:ext cx="755335" cy="369332"/>
          </a:xfrm>
          <a:prstGeom prst="rect">
            <a:avLst/>
          </a:prstGeom>
          <a:noFill/>
        </p:spPr>
        <p:txBody>
          <a:bodyPr wrap="none" rtlCol="0">
            <a:spAutoFit/>
          </a:bodyPr>
          <a:lstStyle/>
          <a:p>
            <a:r>
              <a:rPr kumimoji="1" lang="en-US" altLang="ja-JP" dirty="0"/>
              <a:t>2031</a:t>
            </a:r>
            <a:endParaRPr kumimoji="1" lang="ja-JP" altLang="en-US" dirty="0"/>
          </a:p>
        </p:txBody>
      </p:sp>
      <p:sp>
        <p:nvSpPr>
          <p:cNvPr id="69" name="テキスト ボックス 68">
            <a:extLst>
              <a:ext uri="{FF2B5EF4-FFF2-40B4-BE49-F238E27FC236}">
                <a16:creationId xmlns:a16="http://schemas.microsoft.com/office/drawing/2014/main" id="{CAEACB7B-D094-AC2A-45F1-306DFE4E114E}"/>
              </a:ext>
            </a:extLst>
          </p:cNvPr>
          <p:cNvSpPr txBox="1"/>
          <p:nvPr/>
        </p:nvSpPr>
        <p:spPr>
          <a:xfrm>
            <a:off x="8046806" y="5200222"/>
            <a:ext cx="755335" cy="369332"/>
          </a:xfrm>
          <a:prstGeom prst="rect">
            <a:avLst/>
          </a:prstGeom>
          <a:noFill/>
        </p:spPr>
        <p:txBody>
          <a:bodyPr wrap="none" rtlCol="0">
            <a:spAutoFit/>
          </a:bodyPr>
          <a:lstStyle/>
          <a:p>
            <a:r>
              <a:rPr kumimoji="1" lang="en-US" altLang="ja-JP" dirty="0"/>
              <a:t>2036</a:t>
            </a:r>
            <a:endParaRPr kumimoji="1" lang="ja-JP" altLang="en-US" dirty="0"/>
          </a:p>
        </p:txBody>
      </p:sp>
      <p:sp>
        <p:nvSpPr>
          <p:cNvPr id="70" name="テキスト ボックス 69">
            <a:extLst>
              <a:ext uri="{FF2B5EF4-FFF2-40B4-BE49-F238E27FC236}">
                <a16:creationId xmlns:a16="http://schemas.microsoft.com/office/drawing/2014/main" id="{3CE10538-543C-C47D-6417-0AC396216818}"/>
              </a:ext>
            </a:extLst>
          </p:cNvPr>
          <p:cNvSpPr txBox="1"/>
          <p:nvPr/>
        </p:nvSpPr>
        <p:spPr>
          <a:xfrm>
            <a:off x="9102440" y="5200222"/>
            <a:ext cx="755335" cy="369332"/>
          </a:xfrm>
          <a:prstGeom prst="rect">
            <a:avLst/>
          </a:prstGeom>
          <a:noFill/>
        </p:spPr>
        <p:txBody>
          <a:bodyPr wrap="none" rtlCol="0">
            <a:spAutoFit/>
          </a:bodyPr>
          <a:lstStyle/>
          <a:p>
            <a:r>
              <a:rPr kumimoji="1" lang="en-US" altLang="ja-JP" dirty="0"/>
              <a:t>2050</a:t>
            </a:r>
            <a:endParaRPr kumimoji="1" lang="ja-JP" altLang="en-US" dirty="0"/>
          </a:p>
        </p:txBody>
      </p:sp>
      <p:sp>
        <p:nvSpPr>
          <p:cNvPr id="71" name="テキスト ボックス 70">
            <a:extLst>
              <a:ext uri="{FF2B5EF4-FFF2-40B4-BE49-F238E27FC236}">
                <a16:creationId xmlns:a16="http://schemas.microsoft.com/office/drawing/2014/main" id="{33060328-3305-92D6-78CA-E4831BCE89D2}"/>
              </a:ext>
            </a:extLst>
          </p:cNvPr>
          <p:cNvSpPr txBox="1"/>
          <p:nvPr/>
        </p:nvSpPr>
        <p:spPr>
          <a:xfrm>
            <a:off x="1062767" y="5198222"/>
            <a:ext cx="755335" cy="369332"/>
          </a:xfrm>
          <a:prstGeom prst="rect">
            <a:avLst/>
          </a:prstGeom>
          <a:noFill/>
        </p:spPr>
        <p:txBody>
          <a:bodyPr wrap="none" rtlCol="0">
            <a:spAutoFit/>
          </a:bodyPr>
          <a:lstStyle/>
          <a:p>
            <a:r>
              <a:rPr kumimoji="1" lang="en-US" altLang="ja-JP" dirty="0"/>
              <a:t>2015</a:t>
            </a:r>
            <a:endParaRPr kumimoji="1" lang="ja-JP" altLang="en-US" dirty="0"/>
          </a:p>
        </p:txBody>
      </p:sp>
      <p:sp>
        <p:nvSpPr>
          <p:cNvPr id="74" name="テキスト ボックス 73">
            <a:extLst>
              <a:ext uri="{FF2B5EF4-FFF2-40B4-BE49-F238E27FC236}">
                <a16:creationId xmlns:a16="http://schemas.microsoft.com/office/drawing/2014/main" id="{B8F06E88-06E0-835B-5EAF-5585485FA7BB}"/>
              </a:ext>
            </a:extLst>
          </p:cNvPr>
          <p:cNvSpPr txBox="1"/>
          <p:nvPr/>
        </p:nvSpPr>
        <p:spPr>
          <a:xfrm>
            <a:off x="5723364" y="5493471"/>
            <a:ext cx="1263487" cy="369332"/>
          </a:xfrm>
          <a:prstGeom prst="rect">
            <a:avLst/>
          </a:prstGeom>
          <a:noFill/>
        </p:spPr>
        <p:txBody>
          <a:bodyPr wrap="none" rtlCol="0">
            <a:spAutoFit/>
          </a:bodyPr>
          <a:lstStyle/>
          <a:p>
            <a:r>
              <a:rPr lang="ja-JP" altLang="en-US" b="1" dirty="0"/>
              <a:t>（</a:t>
            </a:r>
            <a:r>
              <a:rPr lang="en-US" altLang="ja-JP" b="1" dirty="0"/>
              <a:t>5</a:t>
            </a:r>
            <a:r>
              <a:rPr lang="ja-JP" altLang="en-US" b="1" dirty="0"/>
              <a:t>年後）</a:t>
            </a:r>
            <a:endParaRPr kumimoji="1" lang="en-US" altLang="ja-JP" b="1" dirty="0"/>
          </a:p>
        </p:txBody>
      </p:sp>
      <p:sp>
        <p:nvSpPr>
          <p:cNvPr id="75" name="テキスト ボックス 74">
            <a:extLst>
              <a:ext uri="{FF2B5EF4-FFF2-40B4-BE49-F238E27FC236}">
                <a16:creationId xmlns:a16="http://schemas.microsoft.com/office/drawing/2014/main" id="{EEAB9398-883A-09D1-6921-24444BFC8831}"/>
              </a:ext>
            </a:extLst>
          </p:cNvPr>
          <p:cNvSpPr txBox="1"/>
          <p:nvPr/>
        </p:nvSpPr>
        <p:spPr>
          <a:xfrm>
            <a:off x="7766354" y="5493471"/>
            <a:ext cx="1418978" cy="369332"/>
          </a:xfrm>
          <a:prstGeom prst="rect">
            <a:avLst/>
          </a:prstGeom>
          <a:noFill/>
        </p:spPr>
        <p:txBody>
          <a:bodyPr wrap="none" rtlCol="0">
            <a:spAutoFit/>
          </a:bodyPr>
          <a:lstStyle/>
          <a:p>
            <a:r>
              <a:rPr lang="ja-JP" altLang="en-US" b="1" dirty="0"/>
              <a:t>（</a:t>
            </a:r>
            <a:r>
              <a:rPr lang="en-US" altLang="ja-JP" b="1" dirty="0"/>
              <a:t>10</a:t>
            </a:r>
            <a:r>
              <a:rPr lang="ja-JP" altLang="en-US" b="1" dirty="0"/>
              <a:t>年後）</a:t>
            </a:r>
            <a:endParaRPr kumimoji="1" lang="en-US" altLang="ja-JP" b="1" dirty="0"/>
          </a:p>
        </p:txBody>
      </p:sp>
      <p:cxnSp>
        <p:nvCxnSpPr>
          <p:cNvPr id="35" name="直線コネクタ 34">
            <a:extLst>
              <a:ext uri="{FF2B5EF4-FFF2-40B4-BE49-F238E27FC236}">
                <a16:creationId xmlns:a16="http://schemas.microsoft.com/office/drawing/2014/main" id="{64517767-EEBE-7824-8846-E447C21FC605}"/>
              </a:ext>
            </a:extLst>
          </p:cNvPr>
          <p:cNvCxnSpPr>
            <a:cxnSpLocks/>
          </p:cNvCxnSpPr>
          <p:nvPr/>
        </p:nvCxnSpPr>
        <p:spPr>
          <a:xfrm>
            <a:off x="5209132" y="4997740"/>
            <a:ext cx="0" cy="28800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BCEA847F-A218-3B9F-71AE-5C84F4D8762D}"/>
              </a:ext>
            </a:extLst>
          </p:cNvPr>
          <p:cNvCxnSpPr>
            <a:cxnSpLocks/>
          </p:cNvCxnSpPr>
          <p:nvPr/>
        </p:nvCxnSpPr>
        <p:spPr>
          <a:xfrm>
            <a:off x="505880" y="5141740"/>
            <a:ext cx="955422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4B167655-3503-0605-327B-2AA093FC2B86}"/>
              </a:ext>
            </a:extLst>
          </p:cNvPr>
          <p:cNvCxnSpPr>
            <a:cxnSpLocks/>
          </p:cNvCxnSpPr>
          <p:nvPr/>
        </p:nvCxnSpPr>
        <p:spPr>
          <a:xfrm>
            <a:off x="4483651" y="4997740"/>
            <a:ext cx="0" cy="28800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6DE55896-00D9-F3AE-BFA4-6B8A3A6BDF7E}"/>
              </a:ext>
            </a:extLst>
          </p:cNvPr>
          <p:cNvCxnSpPr>
            <a:cxnSpLocks/>
          </p:cNvCxnSpPr>
          <p:nvPr/>
        </p:nvCxnSpPr>
        <p:spPr>
          <a:xfrm>
            <a:off x="1434886" y="4997740"/>
            <a:ext cx="0" cy="28800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20729E92-87AA-CBA7-79A7-AD328D7753DD}"/>
              </a:ext>
            </a:extLst>
          </p:cNvPr>
          <p:cNvCxnSpPr>
            <a:cxnSpLocks/>
          </p:cNvCxnSpPr>
          <p:nvPr/>
        </p:nvCxnSpPr>
        <p:spPr>
          <a:xfrm>
            <a:off x="1430652" y="3233939"/>
            <a:ext cx="0" cy="190779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D6D8F08F-A998-0CDC-80DE-79C6C52D7DA9}"/>
              </a:ext>
            </a:extLst>
          </p:cNvPr>
          <p:cNvSpPr/>
          <p:nvPr/>
        </p:nvSpPr>
        <p:spPr>
          <a:xfrm>
            <a:off x="2551145" y="5119710"/>
            <a:ext cx="8986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p:txBody>
      </p:sp>
      <p:cxnSp>
        <p:nvCxnSpPr>
          <p:cNvPr id="31" name="直線コネクタ 30">
            <a:extLst>
              <a:ext uri="{FF2B5EF4-FFF2-40B4-BE49-F238E27FC236}">
                <a16:creationId xmlns:a16="http://schemas.microsoft.com/office/drawing/2014/main" id="{DDF90ACE-FBF9-2CD2-1E72-164D78132FC9}"/>
              </a:ext>
            </a:extLst>
          </p:cNvPr>
          <p:cNvCxnSpPr>
            <a:cxnSpLocks/>
          </p:cNvCxnSpPr>
          <p:nvPr/>
        </p:nvCxnSpPr>
        <p:spPr>
          <a:xfrm>
            <a:off x="9464286" y="5004837"/>
            <a:ext cx="0" cy="28800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62" name="正方形/長方形 61">
            <a:extLst>
              <a:ext uri="{FF2B5EF4-FFF2-40B4-BE49-F238E27FC236}">
                <a16:creationId xmlns:a16="http://schemas.microsoft.com/office/drawing/2014/main" id="{704DA563-FEB2-DBA4-4DED-FCAF6B123F58}"/>
              </a:ext>
            </a:extLst>
          </p:cNvPr>
          <p:cNvSpPr/>
          <p:nvPr/>
        </p:nvSpPr>
        <p:spPr>
          <a:xfrm>
            <a:off x="2883215" y="4342395"/>
            <a:ext cx="111357"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p:txBody>
      </p:sp>
      <p:grpSp>
        <p:nvGrpSpPr>
          <p:cNvPr id="63" name="グループ化 62">
            <a:extLst>
              <a:ext uri="{FF2B5EF4-FFF2-40B4-BE49-F238E27FC236}">
                <a16:creationId xmlns:a16="http://schemas.microsoft.com/office/drawing/2014/main" id="{BAC3468E-7DCC-27A3-3560-4EF33B90A9C4}"/>
              </a:ext>
            </a:extLst>
          </p:cNvPr>
          <p:cNvGrpSpPr/>
          <p:nvPr/>
        </p:nvGrpSpPr>
        <p:grpSpPr>
          <a:xfrm>
            <a:off x="2293166" y="4877482"/>
            <a:ext cx="616661" cy="543740"/>
            <a:chOff x="2071102" y="4475996"/>
            <a:chExt cx="616661" cy="543740"/>
          </a:xfrm>
        </p:grpSpPr>
        <p:sp>
          <p:nvSpPr>
            <p:cNvPr id="64" name="テキスト ボックス 63">
              <a:extLst>
                <a:ext uri="{FF2B5EF4-FFF2-40B4-BE49-F238E27FC236}">
                  <a16:creationId xmlns:a16="http://schemas.microsoft.com/office/drawing/2014/main" id="{93AABE03-1B5E-EF0A-3AC0-EB31E6C8CF98}"/>
                </a:ext>
              </a:extLst>
            </p:cNvPr>
            <p:cNvSpPr txBox="1"/>
            <p:nvPr/>
          </p:nvSpPr>
          <p:spPr>
            <a:xfrm rot="5400000">
              <a:off x="2060842" y="4486256"/>
              <a:ext cx="543739" cy="523220"/>
            </a:xfrm>
            <a:prstGeom prst="rect">
              <a:avLst/>
            </a:prstGeom>
            <a:noFill/>
          </p:spPr>
          <p:txBody>
            <a:bodyPr wrap="none" rtlCol="0">
              <a:spAutoFit/>
            </a:bodyPr>
            <a:lstStyle/>
            <a:p>
              <a:r>
                <a:rPr kumimoji="1" lang="ja-JP" altLang="en-US" sz="2800" dirty="0"/>
                <a:t>～</a:t>
              </a:r>
            </a:p>
          </p:txBody>
        </p:sp>
        <p:sp>
          <p:nvSpPr>
            <p:cNvPr id="67" name="テキスト ボックス 66">
              <a:extLst>
                <a:ext uri="{FF2B5EF4-FFF2-40B4-BE49-F238E27FC236}">
                  <a16:creationId xmlns:a16="http://schemas.microsoft.com/office/drawing/2014/main" id="{AB47882B-2DFE-041B-BA8B-186C741A3C48}"/>
                </a:ext>
              </a:extLst>
            </p:cNvPr>
            <p:cNvSpPr txBox="1"/>
            <p:nvPr/>
          </p:nvSpPr>
          <p:spPr>
            <a:xfrm rot="5400000">
              <a:off x="2154283" y="4486257"/>
              <a:ext cx="543739" cy="523220"/>
            </a:xfrm>
            <a:prstGeom prst="rect">
              <a:avLst/>
            </a:prstGeom>
            <a:noFill/>
          </p:spPr>
          <p:txBody>
            <a:bodyPr wrap="none" rtlCol="0">
              <a:spAutoFit/>
            </a:bodyPr>
            <a:lstStyle/>
            <a:p>
              <a:r>
                <a:rPr kumimoji="1" lang="ja-JP" altLang="en-US" sz="2800" dirty="0"/>
                <a:t>～</a:t>
              </a:r>
            </a:p>
          </p:txBody>
        </p:sp>
      </p:grpSp>
      <p:sp>
        <p:nvSpPr>
          <p:cNvPr id="85" name="正方形/長方形 84">
            <a:extLst>
              <a:ext uri="{FF2B5EF4-FFF2-40B4-BE49-F238E27FC236}">
                <a16:creationId xmlns:a16="http://schemas.microsoft.com/office/drawing/2014/main" id="{D70509E7-148F-518E-6BAB-0297121313DC}"/>
              </a:ext>
            </a:extLst>
          </p:cNvPr>
          <p:cNvSpPr/>
          <p:nvPr/>
        </p:nvSpPr>
        <p:spPr>
          <a:xfrm>
            <a:off x="7366597" y="5119710"/>
            <a:ext cx="8986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87" name="正方形/長方形 86">
            <a:extLst>
              <a:ext uri="{FF2B5EF4-FFF2-40B4-BE49-F238E27FC236}">
                <a16:creationId xmlns:a16="http://schemas.microsoft.com/office/drawing/2014/main" id="{82379C30-F4CF-CE71-C513-911F7C143104}"/>
              </a:ext>
            </a:extLst>
          </p:cNvPr>
          <p:cNvSpPr/>
          <p:nvPr/>
        </p:nvSpPr>
        <p:spPr>
          <a:xfrm>
            <a:off x="8982653" y="5119710"/>
            <a:ext cx="8986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p:txBody>
      </p:sp>
      <p:grpSp>
        <p:nvGrpSpPr>
          <p:cNvPr id="78" name="グループ化 77">
            <a:extLst>
              <a:ext uri="{FF2B5EF4-FFF2-40B4-BE49-F238E27FC236}">
                <a16:creationId xmlns:a16="http://schemas.microsoft.com/office/drawing/2014/main" id="{5B85D7FA-F803-BFFE-EEE0-5436BA0E19D9}"/>
              </a:ext>
            </a:extLst>
          </p:cNvPr>
          <p:cNvGrpSpPr/>
          <p:nvPr/>
        </p:nvGrpSpPr>
        <p:grpSpPr>
          <a:xfrm>
            <a:off x="7114444" y="4877482"/>
            <a:ext cx="614120" cy="543740"/>
            <a:chOff x="2081262" y="4475996"/>
            <a:chExt cx="614120" cy="543740"/>
          </a:xfrm>
        </p:grpSpPr>
        <p:sp>
          <p:nvSpPr>
            <p:cNvPr id="79" name="テキスト ボックス 78">
              <a:extLst>
                <a:ext uri="{FF2B5EF4-FFF2-40B4-BE49-F238E27FC236}">
                  <a16:creationId xmlns:a16="http://schemas.microsoft.com/office/drawing/2014/main" id="{2E033643-EE72-1B1E-0511-729CDE89E552}"/>
                </a:ext>
              </a:extLst>
            </p:cNvPr>
            <p:cNvSpPr txBox="1"/>
            <p:nvPr/>
          </p:nvSpPr>
          <p:spPr>
            <a:xfrm rot="5400000">
              <a:off x="2071002" y="4486256"/>
              <a:ext cx="543739" cy="523220"/>
            </a:xfrm>
            <a:prstGeom prst="rect">
              <a:avLst/>
            </a:prstGeom>
            <a:noFill/>
          </p:spPr>
          <p:txBody>
            <a:bodyPr wrap="none" rtlCol="0">
              <a:spAutoFit/>
            </a:bodyPr>
            <a:lstStyle/>
            <a:p>
              <a:r>
                <a:rPr kumimoji="1" lang="ja-JP" altLang="en-US" sz="2800" dirty="0"/>
                <a:t>～</a:t>
              </a:r>
            </a:p>
          </p:txBody>
        </p:sp>
        <p:sp>
          <p:nvSpPr>
            <p:cNvPr id="80" name="テキスト ボックス 79">
              <a:extLst>
                <a:ext uri="{FF2B5EF4-FFF2-40B4-BE49-F238E27FC236}">
                  <a16:creationId xmlns:a16="http://schemas.microsoft.com/office/drawing/2014/main" id="{8A9C9FCE-30C5-4F98-48D5-B73249DFBD64}"/>
                </a:ext>
              </a:extLst>
            </p:cNvPr>
            <p:cNvSpPr txBox="1"/>
            <p:nvPr/>
          </p:nvSpPr>
          <p:spPr>
            <a:xfrm rot="5400000">
              <a:off x="2161902" y="4486257"/>
              <a:ext cx="543739" cy="523220"/>
            </a:xfrm>
            <a:prstGeom prst="rect">
              <a:avLst/>
            </a:prstGeom>
            <a:noFill/>
          </p:spPr>
          <p:txBody>
            <a:bodyPr wrap="none" rtlCol="0">
              <a:spAutoFit/>
            </a:bodyPr>
            <a:lstStyle/>
            <a:p>
              <a:r>
                <a:rPr kumimoji="1" lang="ja-JP" altLang="en-US" sz="2800" dirty="0"/>
                <a:t>～</a:t>
              </a:r>
            </a:p>
          </p:txBody>
        </p:sp>
      </p:grpSp>
      <p:grpSp>
        <p:nvGrpSpPr>
          <p:cNvPr id="81" name="グループ化 80">
            <a:extLst>
              <a:ext uri="{FF2B5EF4-FFF2-40B4-BE49-F238E27FC236}">
                <a16:creationId xmlns:a16="http://schemas.microsoft.com/office/drawing/2014/main" id="{12B50602-DF1E-5A15-7D93-0162AC619CC2}"/>
              </a:ext>
            </a:extLst>
          </p:cNvPr>
          <p:cNvGrpSpPr/>
          <p:nvPr/>
        </p:nvGrpSpPr>
        <p:grpSpPr>
          <a:xfrm>
            <a:off x="8729352" y="4877482"/>
            <a:ext cx="609887" cy="543740"/>
            <a:chOff x="2072796" y="4475996"/>
            <a:chExt cx="609887" cy="543740"/>
          </a:xfrm>
        </p:grpSpPr>
        <p:sp>
          <p:nvSpPr>
            <p:cNvPr id="82" name="テキスト ボックス 81">
              <a:extLst>
                <a:ext uri="{FF2B5EF4-FFF2-40B4-BE49-F238E27FC236}">
                  <a16:creationId xmlns:a16="http://schemas.microsoft.com/office/drawing/2014/main" id="{82684470-C9AB-A537-9686-63E0D07B61AF}"/>
                </a:ext>
              </a:extLst>
            </p:cNvPr>
            <p:cNvSpPr txBox="1"/>
            <p:nvPr/>
          </p:nvSpPr>
          <p:spPr>
            <a:xfrm rot="5400000">
              <a:off x="2062536" y="4486256"/>
              <a:ext cx="543739" cy="523220"/>
            </a:xfrm>
            <a:prstGeom prst="rect">
              <a:avLst/>
            </a:prstGeom>
            <a:noFill/>
          </p:spPr>
          <p:txBody>
            <a:bodyPr wrap="none" rtlCol="0">
              <a:spAutoFit/>
            </a:bodyPr>
            <a:lstStyle/>
            <a:p>
              <a:r>
                <a:rPr kumimoji="1" lang="ja-JP" altLang="en-US" sz="2800" dirty="0"/>
                <a:t>～</a:t>
              </a:r>
            </a:p>
          </p:txBody>
        </p:sp>
        <p:sp>
          <p:nvSpPr>
            <p:cNvPr id="83" name="テキスト ボックス 82">
              <a:extLst>
                <a:ext uri="{FF2B5EF4-FFF2-40B4-BE49-F238E27FC236}">
                  <a16:creationId xmlns:a16="http://schemas.microsoft.com/office/drawing/2014/main" id="{37BE2F98-414C-16E0-76FC-67A248BB2626}"/>
                </a:ext>
              </a:extLst>
            </p:cNvPr>
            <p:cNvSpPr txBox="1"/>
            <p:nvPr/>
          </p:nvSpPr>
          <p:spPr>
            <a:xfrm rot="5400000">
              <a:off x="2149203" y="4486257"/>
              <a:ext cx="543739" cy="523220"/>
            </a:xfrm>
            <a:prstGeom prst="rect">
              <a:avLst/>
            </a:prstGeom>
            <a:noFill/>
          </p:spPr>
          <p:txBody>
            <a:bodyPr wrap="none" rtlCol="0">
              <a:spAutoFit/>
            </a:bodyPr>
            <a:lstStyle/>
            <a:p>
              <a:r>
                <a:rPr kumimoji="1" lang="ja-JP" altLang="en-US" sz="2800" dirty="0"/>
                <a:t>～</a:t>
              </a:r>
            </a:p>
          </p:txBody>
        </p:sp>
      </p:grpSp>
      <p:cxnSp>
        <p:nvCxnSpPr>
          <p:cNvPr id="90" name="直線矢印コネクタ 89">
            <a:extLst>
              <a:ext uri="{FF2B5EF4-FFF2-40B4-BE49-F238E27FC236}">
                <a16:creationId xmlns:a16="http://schemas.microsoft.com/office/drawing/2014/main" id="{121A47D9-1D2E-D9E2-444B-5FF05D5C3D7F}"/>
              </a:ext>
            </a:extLst>
          </p:cNvPr>
          <p:cNvCxnSpPr>
            <a:cxnSpLocks/>
          </p:cNvCxnSpPr>
          <p:nvPr/>
        </p:nvCxnSpPr>
        <p:spPr>
          <a:xfrm>
            <a:off x="1490716" y="3413180"/>
            <a:ext cx="3669421" cy="0"/>
          </a:xfrm>
          <a:prstGeom prst="straightConnector1">
            <a:avLst/>
          </a:prstGeom>
          <a:ln w="5715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8" name="テキスト ボックス 87">
            <a:extLst>
              <a:ext uri="{FF2B5EF4-FFF2-40B4-BE49-F238E27FC236}">
                <a16:creationId xmlns:a16="http://schemas.microsoft.com/office/drawing/2014/main" id="{9AC87FC8-B44E-D937-ACF7-3B1191FCFBA7}"/>
              </a:ext>
            </a:extLst>
          </p:cNvPr>
          <p:cNvSpPr txBox="1"/>
          <p:nvPr/>
        </p:nvSpPr>
        <p:spPr>
          <a:xfrm>
            <a:off x="2782149" y="2979273"/>
            <a:ext cx="909337" cy="369332"/>
          </a:xfrm>
          <a:prstGeom prst="rect">
            <a:avLst/>
          </a:prstGeom>
          <a:solidFill>
            <a:schemeClr val="bg1"/>
          </a:solidFill>
        </p:spPr>
        <p:txBody>
          <a:bodyPr wrap="square" rtlCol="0">
            <a:spAutoFit/>
          </a:bodyPr>
          <a:lstStyle/>
          <a:p>
            <a:pPr algn="ctr"/>
            <a:r>
              <a:rPr kumimoji="1" lang="ja-JP" altLang="en-US" dirty="0"/>
              <a:t>基準年</a:t>
            </a:r>
          </a:p>
        </p:txBody>
      </p:sp>
      <p:cxnSp>
        <p:nvCxnSpPr>
          <p:cNvPr id="93" name="直線矢印コネクタ 92">
            <a:extLst>
              <a:ext uri="{FF2B5EF4-FFF2-40B4-BE49-F238E27FC236}">
                <a16:creationId xmlns:a16="http://schemas.microsoft.com/office/drawing/2014/main" id="{14B3A97F-5F0D-7E48-5084-3B4B23E213E3}"/>
              </a:ext>
            </a:extLst>
          </p:cNvPr>
          <p:cNvCxnSpPr>
            <a:cxnSpLocks/>
          </p:cNvCxnSpPr>
          <p:nvPr/>
        </p:nvCxnSpPr>
        <p:spPr>
          <a:xfrm flipH="1">
            <a:off x="423333" y="3413180"/>
            <a:ext cx="927301" cy="0"/>
          </a:xfrm>
          <a:prstGeom prst="straightConnector1">
            <a:avLst/>
          </a:prstGeom>
          <a:ln w="57150">
            <a:solidFill>
              <a:schemeClr val="accent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8" name="乗算記号 97">
            <a:extLst>
              <a:ext uri="{FF2B5EF4-FFF2-40B4-BE49-F238E27FC236}">
                <a16:creationId xmlns:a16="http://schemas.microsoft.com/office/drawing/2014/main" id="{AD856148-E9FD-1386-14E1-F6CF6E8B6591}"/>
              </a:ext>
            </a:extLst>
          </p:cNvPr>
          <p:cNvSpPr/>
          <p:nvPr/>
        </p:nvSpPr>
        <p:spPr>
          <a:xfrm>
            <a:off x="611370" y="3049699"/>
            <a:ext cx="746510" cy="746510"/>
          </a:xfrm>
          <a:prstGeom prst="mathMultiply">
            <a:avLst>
              <a:gd name="adj1" fmla="val 877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100" name="テキスト ボックス 99">
            <a:extLst>
              <a:ext uri="{FF2B5EF4-FFF2-40B4-BE49-F238E27FC236}">
                <a16:creationId xmlns:a16="http://schemas.microsoft.com/office/drawing/2014/main" id="{897B2C47-2180-C23F-A9A8-343A6B00B242}"/>
              </a:ext>
            </a:extLst>
          </p:cNvPr>
          <p:cNvSpPr txBox="1"/>
          <p:nvPr/>
        </p:nvSpPr>
        <p:spPr>
          <a:xfrm>
            <a:off x="161925" y="2457714"/>
            <a:ext cx="2068647" cy="523220"/>
          </a:xfrm>
          <a:prstGeom prst="rect">
            <a:avLst/>
          </a:prstGeom>
          <a:solidFill>
            <a:schemeClr val="bg1"/>
          </a:solidFill>
        </p:spPr>
        <p:txBody>
          <a:bodyPr wrap="square" rtlCol="0">
            <a:spAutoFit/>
          </a:bodyPr>
          <a:lstStyle/>
          <a:p>
            <a:pPr algn="ctr"/>
            <a:r>
              <a:rPr kumimoji="1" lang="en-US" altLang="ja-JP" sz="1400" dirty="0"/>
              <a:t>2015</a:t>
            </a:r>
            <a:r>
              <a:rPr kumimoji="1" lang="ja-JP" altLang="en-US" sz="1400" dirty="0"/>
              <a:t>年よりも前を基準年</a:t>
            </a:r>
            <a:endParaRPr kumimoji="1" lang="en-US" altLang="ja-JP" sz="1400" dirty="0"/>
          </a:p>
          <a:p>
            <a:pPr algn="ctr"/>
            <a:r>
              <a:rPr kumimoji="1" lang="ja-JP" altLang="en-US" sz="1400" dirty="0"/>
              <a:t>として選択してはならない</a:t>
            </a:r>
          </a:p>
        </p:txBody>
      </p:sp>
      <p:cxnSp>
        <p:nvCxnSpPr>
          <p:cNvPr id="102" name="直線矢印コネクタ 101">
            <a:extLst>
              <a:ext uri="{FF2B5EF4-FFF2-40B4-BE49-F238E27FC236}">
                <a16:creationId xmlns:a16="http://schemas.microsoft.com/office/drawing/2014/main" id="{8173E926-BACD-A3A8-24D7-43FBDE651DB4}"/>
              </a:ext>
            </a:extLst>
          </p:cNvPr>
          <p:cNvCxnSpPr>
            <a:cxnSpLocks/>
          </p:cNvCxnSpPr>
          <p:nvPr/>
        </p:nvCxnSpPr>
        <p:spPr>
          <a:xfrm>
            <a:off x="3826933" y="4212217"/>
            <a:ext cx="1333204" cy="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104" name="テキスト ボックス 103">
            <a:extLst>
              <a:ext uri="{FF2B5EF4-FFF2-40B4-BE49-F238E27FC236}">
                <a16:creationId xmlns:a16="http://schemas.microsoft.com/office/drawing/2014/main" id="{443B5556-965E-1F09-B5BE-44550FD1670F}"/>
              </a:ext>
            </a:extLst>
          </p:cNvPr>
          <p:cNvSpPr txBox="1"/>
          <p:nvPr/>
        </p:nvSpPr>
        <p:spPr>
          <a:xfrm>
            <a:off x="4024282" y="3787030"/>
            <a:ext cx="909337" cy="369332"/>
          </a:xfrm>
          <a:prstGeom prst="rect">
            <a:avLst/>
          </a:prstGeom>
          <a:solidFill>
            <a:schemeClr val="bg1"/>
          </a:solidFill>
        </p:spPr>
        <p:txBody>
          <a:bodyPr wrap="square" rtlCol="0">
            <a:spAutoFit/>
          </a:bodyPr>
          <a:lstStyle/>
          <a:p>
            <a:pPr algn="ctr"/>
            <a:r>
              <a:rPr kumimoji="1" lang="ja-JP" altLang="en-US" dirty="0"/>
              <a:t>直近年</a:t>
            </a:r>
          </a:p>
        </p:txBody>
      </p:sp>
      <p:sp>
        <p:nvSpPr>
          <p:cNvPr id="109" name="テキスト ボックス 108">
            <a:extLst>
              <a:ext uri="{FF2B5EF4-FFF2-40B4-BE49-F238E27FC236}">
                <a16:creationId xmlns:a16="http://schemas.microsoft.com/office/drawing/2014/main" id="{296AE828-4D2E-6653-B9F4-FCCE1536B220}"/>
              </a:ext>
            </a:extLst>
          </p:cNvPr>
          <p:cNvSpPr txBox="1"/>
          <p:nvPr/>
        </p:nvSpPr>
        <p:spPr>
          <a:xfrm>
            <a:off x="4754270" y="2055673"/>
            <a:ext cx="909337" cy="646331"/>
          </a:xfrm>
          <a:prstGeom prst="rect">
            <a:avLst/>
          </a:prstGeom>
          <a:solidFill>
            <a:schemeClr val="bg1"/>
          </a:solidFill>
        </p:spPr>
        <p:txBody>
          <a:bodyPr wrap="square" rtlCol="0">
            <a:spAutoFit/>
          </a:bodyPr>
          <a:lstStyle/>
          <a:p>
            <a:pPr algn="ctr"/>
            <a:r>
              <a:rPr kumimoji="1" lang="en-US" altLang="ja-JP" b="1" dirty="0">
                <a:solidFill>
                  <a:schemeClr val="accent6"/>
                </a:solidFill>
              </a:rPr>
              <a:t>SBT</a:t>
            </a:r>
          </a:p>
          <a:p>
            <a:pPr algn="ctr"/>
            <a:r>
              <a:rPr kumimoji="1" lang="ja-JP" altLang="en-US" b="1" dirty="0">
                <a:solidFill>
                  <a:schemeClr val="accent6"/>
                </a:solidFill>
              </a:rPr>
              <a:t>申請年</a:t>
            </a:r>
          </a:p>
        </p:txBody>
      </p:sp>
      <p:cxnSp>
        <p:nvCxnSpPr>
          <p:cNvPr id="110" name="直線コネクタ 109">
            <a:extLst>
              <a:ext uri="{FF2B5EF4-FFF2-40B4-BE49-F238E27FC236}">
                <a16:creationId xmlns:a16="http://schemas.microsoft.com/office/drawing/2014/main" id="{6756CF7C-CE8C-902D-7F2C-64ECF81A5640}"/>
              </a:ext>
            </a:extLst>
          </p:cNvPr>
          <p:cNvCxnSpPr>
            <a:cxnSpLocks/>
          </p:cNvCxnSpPr>
          <p:nvPr/>
        </p:nvCxnSpPr>
        <p:spPr>
          <a:xfrm>
            <a:off x="8420377" y="3233939"/>
            <a:ext cx="0" cy="190779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3DB48F07-920D-51D5-B6E9-6DF6CF42FDBB}"/>
              </a:ext>
            </a:extLst>
          </p:cNvPr>
          <p:cNvCxnSpPr>
            <a:cxnSpLocks/>
          </p:cNvCxnSpPr>
          <p:nvPr/>
        </p:nvCxnSpPr>
        <p:spPr>
          <a:xfrm>
            <a:off x="8420377" y="4997740"/>
            <a:ext cx="0" cy="28800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111" name="正方形/長方形 110">
            <a:extLst>
              <a:ext uri="{FF2B5EF4-FFF2-40B4-BE49-F238E27FC236}">
                <a16:creationId xmlns:a16="http://schemas.microsoft.com/office/drawing/2014/main" id="{E6A84570-32F4-FC59-A22A-28E5A85AD389}"/>
              </a:ext>
            </a:extLst>
          </p:cNvPr>
          <p:cNvSpPr/>
          <p:nvPr/>
        </p:nvSpPr>
        <p:spPr>
          <a:xfrm>
            <a:off x="5736340" y="5119710"/>
            <a:ext cx="8986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dirty="0">
              <a:solidFill>
                <a:schemeClr val="tx1"/>
              </a:solidFill>
              <a:latin typeface="Meiryo UI" panose="020B0604030504040204" pitchFamily="50" charset="-128"/>
              <a:ea typeface="Meiryo UI" panose="020B0604030504040204" pitchFamily="50" charset="-128"/>
            </a:endParaRPr>
          </a:p>
        </p:txBody>
      </p:sp>
      <p:grpSp>
        <p:nvGrpSpPr>
          <p:cNvPr id="112" name="グループ化 111">
            <a:extLst>
              <a:ext uri="{FF2B5EF4-FFF2-40B4-BE49-F238E27FC236}">
                <a16:creationId xmlns:a16="http://schemas.microsoft.com/office/drawing/2014/main" id="{67D2C550-3CA5-D500-E622-F056F83C274F}"/>
              </a:ext>
            </a:extLst>
          </p:cNvPr>
          <p:cNvGrpSpPr/>
          <p:nvPr/>
        </p:nvGrpSpPr>
        <p:grpSpPr>
          <a:xfrm>
            <a:off x="5479107" y="4877482"/>
            <a:ext cx="611581" cy="543740"/>
            <a:chOff x="2071102" y="4475996"/>
            <a:chExt cx="611581" cy="543740"/>
          </a:xfrm>
        </p:grpSpPr>
        <p:sp>
          <p:nvSpPr>
            <p:cNvPr id="113" name="テキスト ボックス 112">
              <a:extLst>
                <a:ext uri="{FF2B5EF4-FFF2-40B4-BE49-F238E27FC236}">
                  <a16:creationId xmlns:a16="http://schemas.microsoft.com/office/drawing/2014/main" id="{5EAE9B44-A010-6873-5E12-EA57D7EA104D}"/>
                </a:ext>
              </a:extLst>
            </p:cNvPr>
            <p:cNvSpPr txBox="1"/>
            <p:nvPr/>
          </p:nvSpPr>
          <p:spPr>
            <a:xfrm rot="5400000">
              <a:off x="2060842" y="4486256"/>
              <a:ext cx="543739" cy="523220"/>
            </a:xfrm>
            <a:prstGeom prst="rect">
              <a:avLst/>
            </a:prstGeom>
            <a:noFill/>
          </p:spPr>
          <p:txBody>
            <a:bodyPr wrap="none" rtlCol="0">
              <a:spAutoFit/>
            </a:bodyPr>
            <a:lstStyle/>
            <a:p>
              <a:r>
                <a:rPr kumimoji="1" lang="ja-JP" altLang="en-US" sz="2800" dirty="0"/>
                <a:t>～</a:t>
              </a:r>
            </a:p>
          </p:txBody>
        </p:sp>
        <p:sp>
          <p:nvSpPr>
            <p:cNvPr id="114" name="テキスト ボックス 113">
              <a:extLst>
                <a:ext uri="{FF2B5EF4-FFF2-40B4-BE49-F238E27FC236}">
                  <a16:creationId xmlns:a16="http://schemas.microsoft.com/office/drawing/2014/main" id="{4389FDBB-C5DE-4BFA-970D-379F5F0E274C}"/>
                </a:ext>
              </a:extLst>
            </p:cNvPr>
            <p:cNvSpPr txBox="1"/>
            <p:nvPr/>
          </p:nvSpPr>
          <p:spPr>
            <a:xfrm rot="5400000">
              <a:off x="2149203" y="4486257"/>
              <a:ext cx="543739" cy="523220"/>
            </a:xfrm>
            <a:prstGeom prst="rect">
              <a:avLst/>
            </a:prstGeom>
            <a:noFill/>
          </p:spPr>
          <p:txBody>
            <a:bodyPr wrap="none" rtlCol="0">
              <a:spAutoFit/>
            </a:bodyPr>
            <a:lstStyle/>
            <a:p>
              <a:r>
                <a:rPr kumimoji="1" lang="ja-JP" altLang="en-US" sz="2800" dirty="0"/>
                <a:t>～</a:t>
              </a:r>
            </a:p>
          </p:txBody>
        </p:sp>
      </p:grpSp>
      <p:cxnSp>
        <p:nvCxnSpPr>
          <p:cNvPr id="115" name="直線コネクタ 114">
            <a:extLst>
              <a:ext uri="{FF2B5EF4-FFF2-40B4-BE49-F238E27FC236}">
                <a16:creationId xmlns:a16="http://schemas.microsoft.com/office/drawing/2014/main" id="{B99D6B07-C839-8718-F6ED-47A9C94834FC}"/>
              </a:ext>
            </a:extLst>
          </p:cNvPr>
          <p:cNvCxnSpPr>
            <a:cxnSpLocks/>
          </p:cNvCxnSpPr>
          <p:nvPr/>
        </p:nvCxnSpPr>
        <p:spPr>
          <a:xfrm>
            <a:off x="6351271" y="3233939"/>
            <a:ext cx="0" cy="190779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B61DA1EA-AA39-CB4F-9A57-069E0486456F}"/>
              </a:ext>
            </a:extLst>
          </p:cNvPr>
          <p:cNvCxnSpPr>
            <a:cxnSpLocks/>
          </p:cNvCxnSpPr>
          <p:nvPr/>
        </p:nvCxnSpPr>
        <p:spPr>
          <a:xfrm>
            <a:off x="6351271" y="4997740"/>
            <a:ext cx="0" cy="28800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6" name="直線矢印コネクタ 115">
            <a:extLst>
              <a:ext uri="{FF2B5EF4-FFF2-40B4-BE49-F238E27FC236}">
                <a16:creationId xmlns:a16="http://schemas.microsoft.com/office/drawing/2014/main" id="{19404F39-128F-80F9-B418-0EA30DAEF9F2}"/>
              </a:ext>
            </a:extLst>
          </p:cNvPr>
          <p:cNvCxnSpPr>
            <a:cxnSpLocks/>
          </p:cNvCxnSpPr>
          <p:nvPr/>
        </p:nvCxnSpPr>
        <p:spPr>
          <a:xfrm>
            <a:off x="6392332" y="3413180"/>
            <a:ext cx="1985710" cy="0"/>
          </a:xfrm>
          <a:prstGeom prst="straightConnector1">
            <a:avLst/>
          </a:prstGeom>
          <a:ln w="57150">
            <a:solidFill>
              <a:schemeClr val="accent5">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7" name="テキスト ボックス 116">
            <a:extLst>
              <a:ext uri="{FF2B5EF4-FFF2-40B4-BE49-F238E27FC236}">
                <a16:creationId xmlns:a16="http://schemas.microsoft.com/office/drawing/2014/main" id="{C73D3F74-6B47-1641-6E12-788881213012}"/>
              </a:ext>
            </a:extLst>
          </p:cNvPr>
          <p:cNvSpPr txBox="1"/>
          <p:nvPr/>
        </p:nvSpPr>
        <p:spPr>
          <a:xfrm>
            <a:off x="6933888" y="2979273"/>
            <a:ext cx="909337" cy="369332"/>
          </a:xfrm>
          <a:prstGeom prst="rect">
            <a:avLst/>
          </a:prstGeom>
          <a:solidFill>
            <a:schemeClr val="bg1"/>
          </a:solidFill>
        </p:spPr>
        <p:txBody>
          <a:bodyPr wrap="square" rtlCol="0">
            <a:spAutoFit/>
          </a:bodyPr>
          <a:lstStyle/>
          <a:p>
            <a:pPr algn="ctr"/>
            <a:r>
              <a:rPr lang="ja-JP" altLang="en-US" dirty="0"/>
              <a:t>目標</a:t>
            </a:r>
            <a:r>
              <a:rPr kumimoji="1" lang="ja-JP" altLang="en-US" dirty="0"/>
              <a:t>年</a:t>
            </a:r>
          </a:p>
        </p:txBody>
      </p:sp>
      <p:sp>
        <p:nvSpPr>
          <p:cNvPr id="120" name="テキスト ボックス 119">
            <a:extLst>
              <a:ext uri="{FF2B5EF4-FFF2-40B4-BE49-F238E27FC236}">
                <a16:creationId xmlns:a16="http://schemas.microsoft.com/office/drawing/2014/main" id="{3E55CA51-2490-D156-EB56-BBCCEA82E60F}"/>
              </a:ext>
            </a:extLst>
          </p:cNvPr>
          <p:cNvSpPr txBox="1"/>
          <p:nvPr/>
        </p:nvSpPr>
        <p:spPr>
          <a:xfrm>
            <a:off x="6178590" y="2466173"/>
            <a:ext cx="2472373" cy="523220"/>
          </a:xfrm>
          <a:prstGeom prst="rect">
            <a:avLst/>
          </a:prstGeom>
          <a:solidFill>
            <a:schemeClr val="bg1"/>
          </a:solidFill>
        </p:spPr>
        <p:txBody>
          <a:bodyPr wrap="square" rtlCol="0">
            <a:spAutoFit/>
          </a:bodyPr>
          <a:lstStyle/>
          <a:p>
            <a:pPr algn="ctr"/>
            <a:r>
              <a:rPr kumimoji="1" lang="ja-JP" altLang="en-US" sz="1400" dirty="0"/>
              <a:t>申請時から</a:t>
            </a:r>
            <a:r>
              <a:rPr kumimoji="1" lang="en-US" altLang="ja-JP" sz="1400" dirty="0"/>
              <a:t>5</a:t>
            </a:r>
            <a:r>
              <a:rPr kumimoji="1" lang="ja-JP" altLang="en-US" sz="1400" dirty="0"/>
              <a:t>年以上</a:t>
            </a:r>
            <a:r>
              <a:rPr kumimoji="1" lang="en-US" altLang="ja-JP" sz="1400" dirty="0"/>
              <a:t>10</a:t>
            </a:r>
            <a:r>
              <a:rPr kumimoji="1" lang="ja-JP" altLang="en-US" sz="1400" dirty="0"/>
              <a:t>年以内</a:t>
            </a:r>
            <a:endParaRPr kumimoji="1" lang="en-US" altLang="ja-JP" sz="1400" dirty="0"/>
          </a:p>
          <a:p>
            <a:pPr algn="ctr"/>
            <a:r>
              <a:rPr kumimoji="1" lang="ja-JP" altLang="en-US" sz="1400" dirty="0"/>
              <a:t>の目標でなければならない</a:t>
            </a:r>
          </a:p>
        </p:txBody>
      </p:sp>
      <p:sp>
        <p:nvSpPr>
          <p:cNvPr id="4" name="テキスト ボックス 3">
            <a:extLst>
              <a:ext uri="{FF2B5EF4-FFF2-40B4-BE49-F238E27FC236}">
                <a16:creationId xmlns:a16="http://schemas.microsoft.com/office/drawing/2014/main" id="{5D0F891A-28E8-CAAA-3627-5CCDC0E7E942}"/>
              </a:ext>
            </a:extLst>
          </p:cNvPr>
          <p:cNvSpPr txBox="1"/>
          <p:nvPr/>
        </p:nvSpPr>
        <p:spPr>
          <a:xfrm>
            <a:off x="4735468" y="3766675"/>
            <a:ext cx="307056" cy="261610"/>
          </a:xfrm>
          <a:prstGeom prst="rect">
            <a:avLst/>
          </a:prstGeom>
          <a:noFill/>
        </p:spPr>
        <p:txBody>
          <a:bodyPr wrap="square" rtlCol="0">
            <a:spAutoFit/>
          </a:bodyPr>
          <a:lstStyle/>
          <a:p>
            <a:pPr algn="ctr"/>
            <a:r>
              <a:rPr lang="en-US" altLang="ja-JP" sz="1050" dirty="0"/>
              <a:t>※</a:t>
            </a:r>
            <a:endParaRPr kumimoji="1" lang="ja-JP" altLang="en-US" sz="1050" dirty="0"/>
          </a:p>
        </p:txBody>
      </p:sp>
    </p:spTree>
    <p:extLst>
      <p:ext uri="{BB962C8B-B14F-4D97-AF65-F5344CB8AC3E}">
        <p14:creationId xmlns:p14="http://schemas.microsoft.com/office/powerpoint/2010/main" val="423465447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短期</a:t>
            </a:r>
            <a:r>
              <a:rPr kumimoji="1" lang="en-US" altLang="ja-JP"/>
              <a:t>SBT</a:t>
            </a:r>
            <a:r>
              <a:rPr kumimoji="1" lang="ja-JP" altLang="en-US"/>
              <a:t>の基本要件　</a:t>
            </a:r>
            <a:r>
              <a:rPr lang="en-US" altLang="ja-JP"/>
              <a:t>5.</a:t>
            </a:r>
            <a:r>
              <a:rPr lang="ja-JP" altLang="en-US"/>
              <a:t>目標水準 </a:t>
            </a:r>
            <a:r>
              <a:rPr lang="en-US" altLang="ja-JP"/>
              <a:t>1/5</a:t>
            </a:r>
            <a:endParaRPr kumimoji="1" lang="ja-JP" altLang="en-US"/>
          </a:p>
        </p:txBody>
      </p:sp>
      <p:sp>
        <p:nvSpPr>
          <p:cNvPr id="4" name="テキスト ボックス 47"/>
          <p:cNvSpPr txBox="1">
            <a:spLocks noChangeArrowheads="1"/>
          </p:cNvSpPr>
          <p:nvPr/>
        </p:nvSpPr>
        <p:spPr bwMode="auto">
          <a:xfrm>
            <a:off x="449202" y="1483676"/>
            <a:ext cx="9793410"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9pPr>
          </a:lstStyle>
          <a:p>
            <a:pPr eaLnBrk="1" hangingPunct="1">
              <a:spcBef>
                <a:spcPts val="600"/>
              </a:spcBef>
              <a:defRPr/>
            </a:pPr>
            <a:r>
              <a:rPr lang="ja-JP" altLang="en-US" sz="2800" b="1">
                <a:solidFill>
                  <a:srgbClr val="000000"/>
                </a:solidFill>
                <a:latin typeface="Meiryo UI" panose="020B0604030504040204" pitchFamily="50" charset="-128"/>
                <a:ea typeface="Meiryo UI" panose="020B0604030504040204" pitchFamily="50" charset="-128"/>
              </a:rPr>
              <a:t>（必須事項）</a:t>
            </a:r>
            <a:endParaRPr lang="en-US" altLang="ja-JP" sz="2800" b="1">
              <a:solidFill>
                <a:srgbClr val="000000"/>
              </a:solidFill>
              <a:latin typeface="Meiryo UI" panose="020B0604030504040204" pitchFamily="50" charset="-128"/>
              <a:ea typeface="Meiryo UI" panose="020B0604030504040204" pitchFamily="50" charset="-128"/>
            </a:endParaRPr>
          </a:p>
          <a:p>
            <a:pPr marL="457200" indent="-457200">
              <a:spcBef>
                <a:spcPts val="600"/>
              </a:spcBef>
              <a:buFont typeface="Wingdings" panose="05000000000000000000" pitchFamily="2" charset="2"/>
              <a:buChar char="ü"/>
              <a:defRPr/>
            </a:pPr>
            <a:r>
              <a:rPr lang="ja-JP" altLang="en-US" sz="2800">
                <a:latin typeface="Meiryo UI" panose="020B0604030504040204" pitchFamily="50" charset="-128"/>
                <a:ea typeface="Meiryo UI" panose="020B0604030504040204" pitchFamily="50" charset="-128"/>
              </a:rPr>
              <a:t>少なくとも</a:t>
            </a:r>
            <a:r>
              <a:rPr lang="en-US" altLang="ja-JP" sz="2800">
                <a:latin typeface="Meiryo UI" panose="020B0604030504040204" pitchFamily="50" charset="-128"/>
                <a:ea typeface="Meiryo UI" panose="020B0604030504040204" pitchFamily="50" charset="-128"/>
              </a:rPr>
              <a:t>Scope1,2</a:t>
            </a:r>
            <a:r>
              <a:rPr lang="ja-JP" altLang="en-US" sz="2800">
                <a:latin typeface="Meiryo UI" panose="020B0604030504040204" pitchFamily="50" charset="-128"/>
                <a:ea typeface="Meiryo UI" panose="020B0604030504040204" pitchFamily="50" charset="-128"/>
              </a:rPr>
              <a:t>の目標は、</a:t>
            </a:r>
            <a:r>
              <a:rPr lang="ja-JP" altLang="en-US" sz="2800" b="1">
                <a:solidFill>
                  <a:srgbClr val="FF0000"/>
                </a:solidFill>
                <a:latin typeface="Meiryo UI" panose="020B0604030504040204" pitchFamily="50" charset="-128"/>
                <a:ea typeface="Meiryo UI" panose="020B0604030504040204" pitchFamily="50" charset="-128"/>
              </a:rPr>
              <a:t>世界の気温上昇を産業革命以前と比較して</a:t>
            </a:r>
            <a:r>
              <a:rPr lang="en-US" altLang="ja-JP" sz="2800" b="1">
                <a:solidFill>
                  <a:srgbClr val="FF0000"/>
                </a:solidFill>
                <a:latin typeface="Meiryo UI" panose="020B0604030504040204" pitchFamily="50" charset="-128"/>
                <a:ea typeface="Meiryo UI" panose="020B0604030504040204" pitchFamily="50" charset="-128"/>
              </a:rPr>
              <a:t>1.5</a:t>
            </a:r>
            <a:r>
              <a:rPr lang="ja-JP" altLang="en-US" sz="2800" b="1">
                <a:solidFill>
                  <a:srgbClr val="FF0000"/>
                </a:solidFill>
                <a:latin typeface="Meiryo UI" panose="020B0604030504040204" pitchFamily="50" charset="-128"/>
                <a:ea typeface="Meiryo UI" panose="020B0604030504040204" pitchFamily="50" charset="-128"/>
              </a:rPr>
              <a:t>℃以内に抑える水準</a:t>
            </a:r>
            <a:r>
              <a:rPr lang="ja-JP" altLang="en-US" sz="2800">
                <a:latin typeface="Meiryo UI" panose="020B0604030504040204" pitchFamily="50" charset="-128"/>
                <a:ea typeface="Meiryo UI" panose="020B0604030504040204" pitchFamily="50" charset="-128"/>
              </a:rPr>
              <a:t>でなければならない。</a:t>
            </a:r>
            <a:endParaRPr lang="en-US" altLang="ja-JP" sz="2800">
              <a:latin typeface="Meiryo UI" panose="020B0604030504040204" pitchFamily="50" charset="-128"/>
              <a:ea typeface="Meiryo UI" panose="020B0604030504040204" pitchFamily="50" charset="-128"/>
            </a:endParaRPr>
          </a:p>
          <a:p>
            <a:pPr marL="1200150" lvl="1" indent="-457200">
              <a:spcBef>
                <a:spcPts val="600"/>
              </a:spcBef>
              <a:buFont typeface="Arial" panose="020B0604020202020204" pitchFamily="34" charset="0"/>
              <a:buChar char="•"/>
              <a:defRPr/>
            </a:pPr>
            <a:r>
              <a:rPr lang="en-US" altLang="ja-JP" sz="2800">
                <a:latin typeface="Meiryo UI" panose="020B0604030504040204" pitchFamily="50" charset="-128"/>
                <a:ea typeface="Meiryo UI" panose="020B0604030504040204" pitchFamily="50" charset="-128"/>
              </a:rPr>
              <a:t>Scope1,2</a:t>
            </a:r>
            <a:r>
              <a:rPr lang="ja-JP" altLang="en-US" sz="2800">
                <a:latin typeface="Meiryo UI" panose="020B0604030504040204" pitchFamily="50" charset="-128"/>
                <a:ea typeface="Meiryo UI" panose="020B0604030504040204" pitchFamily="50" charset="-128"/>
              </a:rPr>
              <a:t>の総量削減目標は、</a:t>
            </a:r>
            <a:r>
              <a:rPr lang="en-US" altLang="ja-JP" sz="2800">
                <a:latin typeface="Meiryo UI" panose="020B0604030504040204" pitchFamily="50" charset="-128"/>
                <a:ea typeface="Meiryo UI" panose="020B0604030504040204" pitchFamily="50" charset="-128"/>
              </a:rPr>
              <a:t>1.5°C</a:t>
            </a:r>
            <a:r>
              <a:rPr lang="ja-JP" altLang="en-US" sz="2800">
                <a:latin typeface="Meiryo UI" panose="020B0604030504040204" pitchFamily="50" charset="-128"/>
                <a:ea typeface="Meiryo UI" panose="020B0604030504040204" pitchFamily="50" charset="-128"/>
              </a:rPr>
              <a:t>目標と整合する野心を持つ場合に有効となる。</a:t>
            </a:r>
            <a:endParaRPr lang="en-US" altLang="ja-JP" sz="2800">
              <a:latin typeface="Meiryo UI" panose="020B0604030504040204" pitchFamily="50" charset="-128"/>
              <a:ea typeface="Meiryo UI" panose="020B0604030504040204" pitchFamily="50" charset="-128"/>
            </a:endParaRPr>
          </a:p>
          <a:p>
            <a:pPr marL="1200150" lvl="1" indent="-457200">
              <a:spcBef>
                <a:spcPts val="600"/>
              </a:spcBef>
              <a:buFont typeface="Arial" panose="020B0604020202020204" pitchFamily="34" charset="0"/>
              <a:buChar char="•"/>
              <a:defRPr/>
            </a:pPr>
            <a:r>
              <a:rPr lang="en-US" altLang="ja-JP" sz="2800">
                <a:latin typeface="Meiryo UI" panose="020B0604030504040204" pitchFamily="50" charset="-128"/>
                <a:ea typeface="Meiryo UI" panose="020B0604030504040204" pitchFamily="50" charset="-128"/>
              </a:rPr>
              <a:t>Scope1,2</a:t>
            </a:r>
            <a:r>
              <a:rPr lang="ja-JP" altLang="en-US" sz="2800">
                <a:latin typeface="Meiryo UI" panose="020B0604030504040204" pitchFamily="50" charset="-128"/>
                <a:ea typeface="Meiryo UI" panose="020B0604030504040204" pitchFamily="50" charset="-128"/>
              </a:rPr>
              <a:t>の原単位ベース目標は、企業の事業活動に適用可能な</a:t>
            </a:r>
            <a:r>
              <a:rPr lang="en-US" altLang="ja-JP" sz="2800">
                <a:latin typeface="Meiryo UI" panose="020B0604030504040204" pitchFamily="50" charset="-128"/>
                <a:ea typeface="Meiryo UI" panose="020B0604030504040204" pitchFamily="50" charset="-128"/>
              </a:rPr>
              <a:t>1.5℃</a:t>
            </a:r>
            <a:r>
              <a:rPr lang="ja-JP" altLang="en-US" sz="2800">
                <a:latin typeface="Meiryo UI" panose="020B0604030504040204" pitchFamily="50" charset="-128"/>
                <a:ea typeface="Meiryo UI" panose="020B0604030504040204" pitchFamily="50" charset="-128"/>
              </a:rPr>
              <a:t>セクター別削減経路を用いてモデル化されている場合に有効となる。</a:t>
            </a:r>
            <a:endParaRPr lang="en-US" altLang="ja-JP" sz="2800">
              <a:latin typeface="Meiryo UI" panose="020B0604030504040204" pitchFamily="50" charset="-128"/>
              <a:ea typeface="Meiryo UI" panose="020B0604030504040204" pitchFamily="50" charset="-128"/>
            </a:endParaRPr>
          </a:p>
          <a:p>
            <a:pPr lvl="0" eaLnBrk="1" hangingPunct="1">
              <a:spcBef>
                <a:spcPts val="1200"/>
              </a:spcBef>
              <a:buClr>
                <a:prstClr val="black"/>
              </a:buClr>
              <a:defRPr/>
            </a:pPr>
            <a:r>
              <a:rPr lang="ja-JP" altLang="en-US" sz="2800" b="1">
                <a:solidFill>
                  <a:prstClr val="black"/>
                </a:solidFill>
                <a:latin typeface="Meiryo UI" panose="020B0604030504040204" pitchFamily="50" charset="-128"/>
                <a:ea typeface="Meiryo UI" panose="020B0604030504040204" pitchFamily="50" charset="-128"/>
              </a:rPr>
              <a:t>（推奨事項）</a:t>
            </a:r>
          </a:p>
          <a:p>
            <a:pPr marL="457200" lvl="0" indent="-457200" eaLnBrk="1" hangingPunct="1">
              <a:spcBef>
                <a:spcPts val="600"/>
              </a:spcBef>
              <a:buFont typeface="Wingdings" panose="05000000000000000000" pitchFamily="2" charset="2"/>
              <a:buChar char="ü"/>
              <a:defRPr/>
            </a:pPr>
            <a:r>
              <a:rPr lang="ja-JP" altLang="en-US" sz="2800">
                <a:solidFill>
                  <a:prstClr val="black"/>
                </a:solidFill>
                <a:latin typeface="Meiryo UI" panose="020B0604030504040204" pitchFamily="50" charset="-128"/>
                <a:ea typeface="Meiryo UI" panose="020B0604030504040204" pitchFamily="50" charset="-128"/>
              </a:rPr>
              <a:t>最も早く累積排出が最も少ない削減シナリオの利用が推奨されている。</a:t>
            </a:r>
          </a:p>
        </p:txBody>
      </p:sp>
      <p:sp>
        <p:nvSpPr>
          <p:cNvPr id="23" name="テキスト ボックス 22">
            <a:extLst>
              <a:ext uri="{FF2B5EF4-FFF2-40B4-BE49-F238E27FC236}">
                <a16:creationId xmlns:a16="http://schemas.microsoft.com/office/drawing/2014/main" id="{156B6A11-EED7-6F44-F1C3-26E26CB8B234}"/>
              </a:ext>
            </a:extLst>
          </p:cNvPr>
          <p:cNvSpPr txBox="1">
            <a:spLocks noChangeArrowheads="1"/>
          </p:cNvSpPr>
          <p:nvPr/>
        </p:nvSpPr>
        <p:spPr bwMode="auto">
          <a:xfrm>
            <a:off x="161925" y="7328843"/>
            <a:ext cx="95367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1000" dirty="0">
                <a:solidFill>
                  <a:srgbClr val="000000"/>
                </a:solidFill>
                <a:latin typeface="+mn-ea"/>
                <a:ea typeface="+mn-ea"/>
                <a:cs typeface="Meiryo UI" pitchFamily="50" charset="-128"/>
              </a:rPr>
              <a:t>[</a:t>
            </a:r>
            <a:r>
              <a:rPr lang="ja-JP" altLang="en-US" sz="1000" dirty="0">
                <a:solidFill>
                  <a:srgbClr val="000000"/>
                </a:solidFill>
                <a:latin typeface="+mn-ea"/>
                <a:ea typeface="+mn-ea"/>
                <a:cs typeface="Meiryo UI" pitchFamily="50" charset="-128"/>
              </a:rPr>
              <a:t>出所</a:t>
            </a:r>
            <a:r>
              <a:rPr lang="en-US" altLang="ja-JP" sz="1000" dirty="0">
                <a:solidFill>
                  <a:srgbClr val="000000"/>
                </a:solidFill>
                <a:latin typeface="+mn-ea"/>
                <a:ea typeface="+mn-ea"/>
                <a:cs typeface="Meiryo UI" pitchFamily="50" charset="-128"/>
              </a:rPr>
              <a:t>]</a:t>
            </a:r>
            <a:r>
              <a:rPr lang="en-US" altLang="ja-JP" sz="1000" dirty="0">
                <a:latin typeface="+mn-ea"/>
                <a:ea typeface="+mn-ea"/>
              </a:rPr>
              <a:t> SBTi Corporate Near-Term Criteria Version 5.3.1</a:t>
            </a:r>
            <a:r>
              <a:rPr lang="ja-JP" altLang="en-US" sz="1000" dirty="0">
                <a:solidFill>
                  <a:srgbClr val="000000"/>
                </a:solidFill>
                <a:latin typeface="+mn-ea"/>
                <a:ea typeface="+mn-ea"/>
                <a:cs typeface="Meiryo UI" pitchFamily="50" charset="-128"/>
              </a:rPr>
              <a:t>（</a:t>
            </a:r>
            <a:r>
              <a:rPr lang="it-IT" altLang="ja-JP" sz="1000" dirty="0">
                <a:latin typeface="+mn-ea"/>
                <a:ea typeface="+mn-ea"/>
              </a:rPr>
              <a:t>https://files.sciencebasedtargets.org/production/files/SBTi-criteria.pdf</a:t>
            </a:r>
            <a:r>
              <a:rPr lang="ja-JP" altLang="en-US" sz="1000" dirty="0">
                <a:solidFill>
                  <a:srgbClr val="000000"/>
                </a:solidFill>
                <a:latin typeface="+mn-ea"/>
                <a:ea typeface="+mn-ea"/>
                <a:cs typeface="Meiryo UI" pitchFamily="50" charset="-128"/>
              </a:rPr>
              <a:t>）より作成</a:t>
            </a:r>
          </a:p>
        </p:txBody>
      </p:sp>
    </p:spTree>
    <p:extLst>
      <p:ext uri="{BB962C8B-B14F-4D97-AF65-F5344CB8AC3E}">
        <p14:creationId xmlns:p14="http://schemas.microsoft.com/office/powerpoint/2010/main" val="282896704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短期</a:t>
            </a:r>
            <a:r>
              <a:rPr kumimoji="1" lang="en-US" altLang="ja-JP"/>
              <a:t>SBT</a:t>
            </a:r>
            <a:r>
              <a:rPr kumimoji="1" lang="ja-JP" altLang="en-US"/>
              <a:t>の基本要件　</a:t>
            </a:r>
            <a:r>
              <a:rPr lang="en-US" altLang="ja-JP"/>
              <a:t>5.</a:t>
            </a:r>
            <a:r>
              <a:rPr lang="ja-JP" altLang="en-US"/>
              <a:t>目標水準 </a:t>
            </a:r>
            <a:r>
              <a:rPr lang="en-US" altLang="ja-JP"/>
              <a:t>2/5</a:t>
            </a:r>
            <a:endParaRPr kumimoji="1" lang="ja-JP" altLang="en-US"/>
          </a:p>
        </p:txBody>
      </p:sp>
      <p:sp>
        <p:nvSpPr>
          <p:cNvPr id="4" name="テキスト ボックス 47"/>
          <p:cNvSpPr txBox="1">
            <a:spLocks noChangeArrowheads="1"/>
          </p:cNvSpPr>
          <p:nvPr/>
        </p:nvSpPr>
        <p:spPr bwMode="auto">
          <a:xfrm>
            <a:off x="449202" y="1491370"/>
            <a:ext cx="9793410" cy="5278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9pPr>
          </a:lstStyle>
          <a:p>
            <a:pPr eaLnBrk="1" hangingPunct="1">
              <a:spcBef>
                <a:spcPts val="600"/>
              </a:spcBef>
              <a:defRPr/>
            </a:pPr>
            <a:r>
              <a:rPr lang="ja-JP" altLang="en-US" sz="2400" b="1">
                <a:solidFill>
                  <a:srgbClr val="000000"/>
                </a:solidFill>
                <a:latin typeface="Meiryo UI" panose="020B0604030504040204" pitchFamily="50" charset="-128"/>
                <a:ea typeface="Meiryo UI" panose="020B0604030504040204" pitchFamily="50" charset="-128"/>
              </a:rPr>
              <a:t>（必須事項）</a:t>
            </a:r>
            <a:endParaRPr lang="en-US" altLang="ja-JP" sz="2400" b="1">
              <a:solidFill>
                <a:srgbClr val="000000"/>
              </a:solidFill>
              <a:latin typeface="Meiryo UI" panose="020B0604030504040204" pitchFamily="50" charset="-128"/>
              <a:ea typeface="Meiryo UI" panose="020B0604030504040204" pitchFamily="50" charset="-128"/>
            </a:endParaRPr>
          </a:p>
          <a:p>
            <a:pPr marL="457200" indent="-457200">
              <a:spcBef>
                <a:spcPts val="600"/>
              </a:spcBef>
              <a:buFont typeface="Wingdings" panose="05000000000000000000" pitchFamily="2" charset="2"/>
              <a:buChar char="ü"/>
              <a:defRPr/>
            </a:pPr>
            <a:r>
              <a:rPr lang="ja-JP" altLang="en-US" sz="2000">
                <a:latin typeface="Meiryo UI" panose="020B0604030504040204" pitchFamily="50" charset="-128"/>
                <a:ea typeface="Meiryo UI" panose="020B0604030504040204" pitchFamily="50" charset="-128"/>
              </a:rPr>
              <a:t>少なくとも</a:t>
            </a:r>
            <a:r>
              <a:rPr lang="en-US" altLang="ja-JP" sz="2000">
                <a:latin typeface="Meiryo UI" panose="020B0604030504040204" pitchFamily="50" charset="-128"/>
                <a:ea typeface="Meiryo UI" panose="020B0604030504040204" pitchFamily="50" charset="-128"/>
              </a:rPr>
              <a:t>Scope3</a:t>
            </a:r>
            <a:r>
              <a:rPr lang="ja-JP" altLang="en-US" sz="2000">
                <a:latin typeface="Meiryo UI" panose="020B0604030504040204" pitchFamily="50" charset="-128"/>
                <a:ea typeface="Meiryo UI" panose="020B0604030504040204" pitchFamily="50" charset="-128"/>
              </a:rPr>
              <a:t>の目標は、</a:t>
            </a:r>
            <a:r>
              <a:rPr lang="ja-JP" altLang="en-US" sz="2000" b="1">
                <a:solidFill>
                  <a:srgbClr val="FF0000"/>
                </a:solidFill>
                <a:latin typeface="Meiryo UI" panose="020B0604030504040204" pitchFamily="50" charset="-128"/>
                <a:ea typeface="Meiryo UI" panose="020B0604030504040204" pitchFamily="50" charset="-128"/>
              </a:rPr>
              <a:t>世界の気温上昇を産業革命以前と比較して</a:t>
            </a:r>
            <a:r>
              <a:rPr lang="en-US" altLang="ja-JP" sz="2000" b="1">
                <a:solidFill>
                  <a:srgbClr val="FF0000"/>
                </a:solidFill>
                <a:latin typeface="Meiryo UI" panose="020B0604030504040204" pitchFamily="50" charset="-128"/>
                <a:ea typeface="Meiryo UI" panose="020B0604030504040204" pitchFamily="50" charset="-128"/>
              </a:rPr>
              <a:t>2℃</a:t>
            </a:r>
            <a:r>
              <a:rPr lang="ja-JP" altLang="en-US" sz="2000" b="1">
                <a:solidFill>
                  <a:srgbClr val="FF0000"/>
                </a:solidFill>
                <a:latin typeface="Meiryo UI" panose="020B0604030504040204" pitchFamily="50" charset="-128"/>
                <a:ea typeface="Meiryo UI" panose="020B0604030504040204" pitchFamily="50" charset="-128"/>
              </a:rPr>
              <a:t>を十分に下回る水準に抑えるもの</a:t>
            </a:r>
            <a:r>
              <a:rPr lang="ja-JP" altLang="en-US" sz="2000">
                <a:latin typeface="Meiryo UI" panose="020B0604030504040204" pitchFamily="50" charset="-128"/>
                <a:ea typeface="Meiryo UI" panose="020B0604030504040204" pitchFamily="50" charset="-128"/>
              </a:rPr>
              <a:t>でなければならない。</a:t>
            </a:r>
            <a:endParaRPr lang="en-US" altLang="ja-JP" sz="2000">
              <a:latin typeface="Meiryo UI" panose="020B0604030504040204" pitchFamily="50" charset="-128"/>
              <a:ea typeface="Meiryo UI" panose="020B0604030504040204" pitchFamily="50" charset="-128"/>
            </a:endParaRPr>
          </a:p>
          <a:p>
            <a:pPr marL="457200" indent="-457200">
              <a:spcBef>
                <a:spcPts val="600"/>
              </a:spcBef>
              <a:buFont typeface="Wingdings" panose="05000000000000000000" pitchFamily="2" charset="2"/>
              <a:buChar char="ü"/>
              <a:defRPr/>
            </a:pPr>
            <a:r>
              <a:rPr lang="ja-JP" altLang="en-US" sz="2000">
                <a:latin typeface="Meiryo UI" panose="020B0604030504040204" pitchFamily="50" charset="-128"/>
                <a:ea typeface="Meiryo UI" panose="020B0604030504040204" pitchFamily="50" charset="-128"/>
              </a:rPr>
              <a:t>サプライヤー</a:t>
            </a:r>
            <a:r>
              <a:rPr lang="en-US" altLang="ja-JP" sz="2000">
                <a:latin typeface="Meiryo UI" panose="020B0604030504040204" pitchFamily="50" charset="-128"/>
                <a:ea typeface="Meiryo UI" panose="020B0604030504040204" pitchFamily="50" charset="-128"/>
              </a:rPr>
              <a:t>/</a:t>
            </a:r>
            <a:r>
              <a:rPr lang="ja-JP" altLang="en-US" sz="2000">
                <a:latin typeface="Meiryo UI" panose="020B0604030504040204" pitchFamily="50" charset="-128"/>
                <a:ea typeface="Meiryo UI" panose="020B0604030504040204" pitchFamily="50" charset="-128"/>
              </a:rPr>
              <a:t>顧客に対する科学的根拠に基づく排出削減目標の採用を促進するための短期エンゲージメント目標は、以下の要件が満たさなければならない。</a:t>
            </a:r>
          </a:p>
          <a:p>
            <a:pPr marL="895350" indent="-457200" eaLnBrk="1" hangingPunct="1">
              <a:spcBef>
                <a:spcPts val="600"/>
              </a:spcBef>
              <a:buFont typeface="Arial" panose="020B0604020202020204" pitchFamily="34" charset="0"/>
              <a:buChar char="•"/>
              <a:defRPr/>
            </a:pPr>
            <a:r>
              <a:rPr lang="ja-JP" altLang="en-US" sz="1400">
                <a:solidFill>
                  <a:prstClr val="black"/>
                </a:solidFill>
                <a:latin typeface="Meiryo UI" panose="020B0604030504040204" pitchFamily="50" charset="-128"/>
                <a:ea typeface="Meiryo UI" panose="020B0604030504040204" pitchFamily="50" charset="-128"/>
              </a:rPr>
              <a:t>企業は、上流または下流の関連がある</a:t>
            </a:r>
            <a:r>
              <a:rPr lang="en-US" altLang="ja-JP" sz="1400">
                <a:solidFill>
                  <a:prstClr val="black"/>
                </a:solidFill>
                <a:latin typeface="Meiryo UI" panose="020B0604030504040204" pitchFamily="50" charset="-128"/>
                <a:ea typeface="Meiryo UI" panose="020B0604030504040204" pitchFamily="50" charset="-128"/>
              </a:rPr>
              <a:t>Scope3</a:t>
            </a:r>
            <a:r>
              <a:rPr lang="ja-JP" altLang="en-US" sz="1400">
                <a:solidFill>
                  <a:prstClr val="black"/>
                </a:solidFill>
                <a:latin typeface="Meiryo UI" panose="020B0604030504040204" pitchFamily="50" charset="-128"/>
                <a:ea typeface="Meiryo UI" panose="020B0604030504040204" pitchFamily="50" charset="-128"/>
              </a:rPr>
              <a:t>カテゴリについて目標の設定が可能。</a:t>
            </a:r>
          </a:p>
          <a:p>
            <a:pPr marL="895350" indent="-457200" eaLnBrk="1" hangingPunct="1">
              <a:spcBef>
                <a:spcPts val="600"/>
              </a:spcBef>
              <a:buFont typeface="Arial" panose="020B0604020202020204" pitchFamily="34" charset="0"/>
              <a:buChar char="•"/>
              <a:defRPr/>
            </a:pPr>
            <a:r>
              <a:rPr lang="ja-JP" altLang="en-US" sz="1400">
                <a:solidFill>
                  <a:prstClr val="black"/>
                </a:solidFill>
                <a:latin typeface="Meiryo UI" panose="020B0604030504040204" pitchFamily="50" charset="-128"/>
                <a:ea typeface="Meiryo UI" panose="020B0604030504040204" pitchFamily="50" charset="-128"/>
              </a:rPr>
              <a:t>関連する上流または下流カテゴリの排出量の何％がエンゲージメント目標によってカバーされるか、</a:t>
            </a:r>
            <a:r>
              <a:rPr lang="en-US" altLang="ja-JP" sz="1400">
                <a:solidFill>
                  <a:prstClr val="black"/>
                </a:solidFill>
                <a:latin typeface="Meiryo UI" panose="020B0604030504040204" pitchFamily="50" charset="-128"/>
                <a:ea typeface="Meiryo UI" panose="020B0604030504040204" pitchFamily="50" charset="-128"/>
              </a:rPr>
              <a:t>SBTi</a:t>
            </a:r>
            <a:r>
              <a:rPr lang="ja-JP" altLang="en-US" sz="1400">
                <a:solidFill>
                  <a:prstClr val="black"/>
                </a:solidFill>
                <a:latin typeface="Meiryo UI" panose="020B0604030504040204" pitchFamily="50" charset="-128"/>
                <a:ea typeface="Meiryo UI" panose="020B0604030504040204" pitchFamily="50" charset="-128"/>
              </a:rPr>
              <a:t>に報告しなければならない。排出量が不明の場合は、年間の調達金額の何％が目標に含まれるかについて情報を記載しなければならない。</a:t>
            </a:r>
          </a:p>
          <a:p>
            <a:pPr marL="895350" indent="-457200" eaLnBrk="1" hangingPunct="1">
              <a:spcBef>
                <a:spcPts val="600"/>
              </a:spcBef>
              <a:buFont typeface="Arial" panose="020B0604020202020204" pitchFamily="34" charset="0"/>
              <a:buChar char="•"/>
              <a:defRPr/>
            </a:pPr>
            <a:r>
              <a:rPr lang="ja-JP" altLang="en-US" sz="1400">
                <a:solidFill>
                  <a:prstClr val="black"/>
                </a:solidFill>
                <a:latin typeface="Meiryo UI" panose="020B0604030504040204" pitchFamily="50" charset="-128"/>
                <a:ea typeface="Meiryo UI" panose="020B0604030504040204" pitchFamily="50" charset="-128"/>
              </a:rPr>
              <a:t>目標は、</a:t>
            </a:r>
            <a:r>
              <a:rPr lang="en-US" altLang="ja-JP" sz="1400">
                <a:solidFill>
                  <a:prstClr val="black"/>
                </a:solidFill>
                <a:latin typeface="Meiryo UI" panose="020B0604030504040204" pitchFamily="50" charset="-128"/>
                <a:ea typeface="Meiryo UI" panose="020B0604030504040204" pitchFamily="50" charset="-128"/>
              </a:rPr>
              <a:t>SBTi</a:t>
            </a:r>
            <a:r>
              <a:rPr lang="ja-JP" altLang="en-US" sz="1400">
                <a:solidFill>
                  <a:prstClr val="black"/>
                </a:solidFill>
                <a:latin typeface="Meiryo UI" panose="020B0604030504040204" pitchFamily="50" charset="-128"/>
                <a:ea typeface="Meiryo UI" panose="020B0604030504040204" pitchFamily="50" charset="-128"/>
              </a:rPr>
              <a:t>に正式に申請された日から</a:t>
            </a:r>
            <a:r>
              <a:rPr lang="ja-JP" altLang="en-US" sz="1400" b="1">
                <a:solidFill>
                  <a:srgbClr val="FF0000"/>
                </a:solidFill>
                <a:latin typeface="Meiryo UI" panose="020B0604030504040204" pitchFamily="50" charset="-128"/>
                <a:ea typeface="Meiryo UI" panose="020B0604030504040204" pitchFamily="50" charset="-128"/>
              </a:rPr>
              <a:t>遅くとも</a:t>
            </a:r>
            <a:r>
              <a:rPr lang="en-US" altLang="ja-JP" sz="1400" b="1">
                <a:solidFill>
                  <a:srgbClr val="FF0000"/>
                </a:solidFill>
                <a:latin typeface="Meiryo UI" panose="020B0604030504040204" pitchFamily="50" charset="-128"/>
                <a:ea typeface="Meiryo UI" panose="020B0604030504040204" pitchFamily="50" charset="-128"/>
              </a:rPr>
              <a:t>5</a:t>
            </a:r>
            <a:r>
              <a:rPr lang="ja-JP" altLang="en-US" sz="1400" b="1">
                <a:solidFill>
                  <a:srgbClr val="FF0000"/>
                </a:solidFill>
                <a:latin typeface="Meiryo UI" panose="020B0604030504040204" pitchFamily="50" charset="-128"/>
                <a:ea typeface="Meiryo UI" panose="020B0604030504040204" pitchFamily="50" charset="-128"/>
              </a:rPr>
              <a:t>年以内に達成する必要がある</a:t>
            </a:r>
            <a:r>
              <a:rPr lang="ja-JP" altLang="en-US" sz="1400">
                <a:solidFill>
                  <a:prstClr val="black"/>
                </a:solidFill>
                <a:latin typeface="Meiryo UI" panose="020B0604030504040204" pitchFamily="50" charset="-128"/>
                <a:ea typeface="Meiryo UI" panose="020B0604030504040204" pitchFamily="50" charset="-128"/>
              </a:rPr>
              <a:t>。</a:t>
            </a:r>
          </a:p>
          <a:p>
            <a:pPr marL="895350" indent="-457200" eaLnBrk="1" hangingPunct="1">
              <a:spcBef>
                <a:spcPts val="600"/>
              </a:spcBef>
              <a:buFont typeface="Arial" panose="020B0604020202020204" pitchFamily="34" charset="0"/>
              <a:buChar char="•"/>
              <a:defRPr/>
            </a:pPr>
            <a:r>
              <a:rPr lang="ja-JP" altLang="en-US" sz="1400">
                <a:solidFill>
                  <a:prstClr val="black"/>
                </a:solidFill>
                <a:latin typeface="Meiryo UI" panose="020B0604030504040204" pitchFamily="50" charset="-128"/>
                <a:ea typeface="Meiryo UI" panose="020B0604030504040204" pitchFamily="50" charset="-128"/>
              </a:rPr>
              <a:t>サプライヤー</a:t>
            </a:r>
            <a:r>
              <a:rPr lang="en-US" altLang="ja-JP" sz="1400">
                <a:latin typeface="Meiryo UI" panose="020B0604030504040204" pitchFamily="50" charset="-128"/>
                <a:ea typeface="Meiryo UI" panose="020B0604030504040204" pitchFamily="50" charset="-128"/>
              </a:rPr>
              <a:t>/</a:t>
            </a:r>
            <a:r>
              <a:rPr lang="ja-JP" altLang="en-US" sz="1400">
                <a:latin typeface="Meiryo UI" panose="020B0604030504040204" pitchFamily="50" charset="-128"/>
                <a:ea typeface="Meiryo UI" panose="020B0604030504040204" pitchFamily="50" charset="-128"/>
              </a:rPr>
              <a:t>顧客は、最新の</a:t>
            </a:r>
            <a:r>
              <a:rPr lang="en-US" altLang="ja-JP" sz="1400">
                <a:latin typeface="Meiryo UI" panose="020B0604030504040204" pitchFamily="50" charset="-128"/>
                <a:ea typeface="Meiryo UI" panose="020B0604030504040204" pitchFamily="50" charset="-128"/>
              </a:rPr>
              <a:t>SBTi</a:t>
            </a:r>
            <a:r>
              <a:rPr lang="ja-JP" altLang="en-US" sz="1400">
                <a:latin typeface="Meiryo UI" panose="020B0604030504040204" pitchFamily="50" charset="-128"/>
                <a:ea typeface="Meiryo UI" panose="020B0604030504040204" pitchFamily="50" charset="-128"/>
              </a:rPr>
              <a:t> </a:t>
            </a:r>
            <a:r>
              <a:rPr lang="en-US" altLang="ja-JP" sz="1400">
                <a:latin typeface="Meiryo UI" panose="020B0604030504040204" pitchFamily="50" charset="-128"/>
                <a:ea typeface="Meiryo UI" panose="020B0604030504040204" pitchFamily="50" charset="-128"/>
              </a:rPr>
              <a:t>Near-Term</a:t>
            </a:r>
            <a:r>
              <a:rPr lang="ja-JP" altLang="en-US" sz="1400">
                <a:latin typeface="Meiryo UI" panose="020B0604030504040204" pitchFamily="50" charset="-128"/>
                <a:ea typeface="Meiryo UI" panose="020B0604030504040204" pitchFamily="50" charset="-128"/>
              </a:rPr>
              <a:t> </a:t>
            </a:r>
            <a:r>
              <a:rPr lang="en-US" altLang="ja-JP" sz="1400">
                <a:latin typeface="Meiryo UI" panose="020B0604030504040204" pitchFamily="50" charset="-128"/>
                <a:ea typeface="Meiryo UI" panose="020B0604030504040204" pitchFamily="50" charset="-128"/>
              </a:rPr>
              <a:t>Criteria</a:t>
            </a:r>
            <a:r>
              <a:rPr lang="ja-JP" altLang="en-US" sz="1400">
                <a:latin typeface="Meiryo UI" panose="020B0604030504040204" pitchFamily="50" charset="-128"/>
                <a:ea typeface="Meiryo UI" panose="020B0604030504040204" pitchFamily="50" charset="-128"/>
              </a:rPr>
              <a:t>と整合する</a:t>
            </a:r>
            <a:r>
              <a:rPr lang="ja-JP" altLang="en-US" sz="1400">
                <a:solidFill>
                  <a:prstClr val="black"/>
                </a:solidFill>
                <a:latin typeface="Meiryo UI" panose="020B0604030504040204" pitchFamily="50" charset="-128"/>
                <a:ea typeface="Meiryo UI" panose="020B0604030504040204" pitchFamily="50" charset="-128"/>
              </a:rPr>
              <a:t>気候科学に基づいた排出削減目標を設定しなければならない。</a:t>
            </a:r>
          </a:p>
          <a:p>
            <a:pPr lvl="0" eaLnBrk="1" hangingPunct="1">
              <a:spcBef>
                <a:spcPts val="1200"/>
              </a:spcBef>
              <a:buClr>
                <a:prstClr val="black"/>
              </a:buClr>
              <a:defRPr/>
            </a:pPr>
            <a:r>
              <a:rPr lang="ja-JP" altLang="en-US" sz="2400" b="1">
                <a:solidFill>
                  <a:prstClr val="black"/>
                </a:solidFill>
                <a:latin typeface="Meiryo UI" panose="020B0604030504040204" pitchFamily="50" charset="-128"/>
                <a:ea typeface="Meiryo UI" panose="020B0604030504040204" pitchFamily="50" charset="-128"/>
              </a:rPr>
              <a:t>（推奨事項）</a:t>
            </a:r>
          </a:p>
          <a:p>
            <a:pPr marL="457200" lvl="0" indent="-457200" eaLnBrk="1" hangingPunct="1">
              <a:spcBef>
                <a:spcPts val="600"/>
              </a:spcBef>
              <a:buFont typeface="Wingdings" panose="05000000000000000000" pitchFamily="2" charset="2"/>
              <a:buChar char="ü"/>
              <a:defRPr/>
            </a:pPr>
            <a:r>
              <a:rPr lang="ja-JP" altLang="en-US" sz="2000">
                <a:solidFill>
                  <a:prstClr val="black"/>
                </a:solidFill>
                <a:latin typeface="Meiryo UI" panose="020B0604030504040204" pitchFamily="50" charset="-128"/>
                <a:ea typeface="Meiryo UI" panose="020B0604030504040204" pitchFamily="50" charset="-128"/>
              </a:rPr>
              <a:t>サプライヤーが</a:t>
            </a:r>
            <a:r>
              <a:rPr lang="en-US" altLang="ja-JP" sz="2000">
                <a:solidFill>
                  <a:prstClr val="black"/>
                </a:solidFill>
                <a:latin typeface="Meiryo UI" panose="020B0604030504040204" pitchFamily="50" charset="-128"/>
                <a:ea typeface="Meiryo UI" panose="020B0604030504040204" pitchFamily="50" charset="-128"/>
              </a:rPr>
              <a:t>SBT</a:t>
            </a:r>
            <a:r>
              <a:rPr lang="ja-JP" altLang="en-US" sz="2000">
                <a:solidFill>
                  <a:prstClr val="black"/>
                </a:solidFill>
                <a:latin typeface="Meiryo UI" panose="020B0604030504040204" pitchFamily="50" charset="-128"/>
                <a:ea typeface="Meiryo UI" panose="020B0604030504040204" pitchFamily="50" charset="-128"/>
              </a:rPr>
              <a:t>目標を設定する際に、</a:t>
            </a:r>
            <a:r>
              <a:rPr lang="en-US" altLang="ja-JP" sz="2000">
                <a:solidFill>
                  <a:prstClr val="black"/>
                </a:solidFill>
                <a:latin typeface="Meiryo UI" panose="020B0604030504040204" pitchFamily="50" charset="-128"/>
                <a:ea typeface="Meiryo UI" panose="020B0604030504040204" pitchFamily="50" charset="-128"/>
              </a:rPr>
              <a:t>SBT</a:t>
            </a:r>
            <a:r>
              <a:rPr lang="ja-JP" altLang="en-US" sz="2000">
                <a:solidFill>
                  <a:prstClr val="black"/>
                </a:solidFill>
                <a:latin typeface="Meiryo UI" panose="020B0604030504040204" pitchFamily="50" charset="-128"/>
                <a:ea typeface="Meiryo UI" panose="020B0604030504040204" pitchFamily="50" charset="-128"/>
              </a:rPr>
              <a:t>ガイダンスやツールを使用することを推奨している。</a:t>
            </a:r>
            <a:r>
              <a:rPr lang="ja-JP" altLang="en-US" sz="2000" b="1">
                <a:solidFill>
                  <a:srgbClr val="FF0000"/>
                </a:solidFill>
                <a:latin typeface="Meiryo UI" panose="020B0604030504040204" pitchFamily="50" charset="-128"/>
                <a:ea typeface="Meiryo UI" panose="020B0604030504040204" pitchFamily="50" charset="-128"/>
              </a:rPr>
              <a:t>サプライヤーの目標の認定取得は必須ではないが、推奨される。</a:t>
            </a:r>
            <a:r>
              <a:rPr lang="ja-JP" altLang="en-US" sz="2000" b="1">
                <a:latin typeface="Meiryo UI" panose="020B0604030504040204" pitchFamily="50" charset="-128"/>
                <a:ea typeface="Meiryo UI" panose="020B0604030504040204" pitchFamily="50" charset="-128"/>
              </a:rPr>
              <a:t>さらに、サプライヤー・エンゲージメント目標の達成年としては、</a:t>
            </a:r>
            <a:r>
              <a:rPr lang="en-US" altLang="ja-JP" sz="2000" b="1">
                <a:latin typeface="Meiryo UI" panose="020B0604030504040204" pitchFamily="50" charset="-128"/>
                <a:ea typeface="Meiryo UI" panose="020B0604030504040204" pitchFamily="50" charset="-128"/>
              </a:rPr>
              <a:t>2030</a:t>
            </a:r>
            <a:r>
              <a:rPr lang="ja-JP" altLang="en-US" sz="2000" b="1">
                <a:latin typeface="Meiryo UI" panose="020B0604030504040204" pitchFamily="50" charset="-128"/>
                <a:ea typeface="Meiryo UI" panose="020B0604030504040204" pitchFamily="50" charset="-128"/>
              </a:rPr>
              <a:t>年またはそれ以前を設定することが推奨される。</a:t>
            </a:r>
          </a:p>
        </p:txBody>
      </p:sp>
      <p:sp>
        <p:nvSpPr>
          <p:cNvPr id="15" name="テキスト ボックス 14">
            <a:extLst>
              <a:ext uri="{FF2B5EF4-FFF2-40B4-BE49-F238E27FC236}">
                <a16:creationId xmlns:a16="http://schemas.microsoft.com/office/drawing/2014/main" id="{534B4560-785E-A274-EE8E-BA8F769D4321}"/>
              </a:ext>
            </a:extLst>
          </p:cNvPr>
          <p:cNvSpPr txBox="1">
            <a:spLocks noChangeArrowheads="1"/>
          </p:cNvSpPr>
          <p:nvPr/>
        </p:nvSpPr>
        <p:spPr bwMode="auto">
          <a:xfrm>
            <a:off x="161925" y="7328843"/>
            <a:ext cx="95367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1000" dirty="0">
                <a:solidFill>
                  <a:srgbClr val="000000"/>
                </a:solidFill>
                <a:latin typeface="+mn-ea"/>
                <a:ea typeface="+mn-ea"/>
                <a:cs typeface="Meiryo UI" pitchFamily="50" charset="-128"/>
              </a:rPr>
              <a:t>[</a:t>
            </a:r>
            <a:r>
              <a:rPr lang="ja-JP" altLang="en-US" sz="1000" dirty="0">
                <a:solidFill>
                  <a:srgbClr val="000000"/>
                </a:solidFill>
                <a:latin typeface="+mn-ea"/>
                <a:ea typeface="+mn-ea"/>
                <a:cs typeface="Meiryo UI" pitchFamily="50" charset="-128"/>
              </a:rPr>
              <a:t>出所</a:t>
            </a:r>
            <a:r>
              <a:rPr lang="en-US" altLang="ja-JP" sz="1000" dirty="0">
                <a:solidFill>
                  <a:srgbClr val="000000"/>
                </a:solidFill>
                <a:latin typeface="+mn-ea"/>
                <a:ea typeface="+mn-ea"/>
                <a:cs typeface="Meiryo UI" pitchFamily="50" charset="-128"/>
              </a:rPr>
              <a:t>]</a:t>
            </a:r>
            <a:r>
              <a:rPr lang="en-US" altLang="ja-JP" sz="1000" dirty="0">
                <a:latin typeface="+mn-ea"/>
                <a:ea typeface="+mn-ea"/>
              </a:rPr>
              <a:t> SBTi Corporate Near-Term Criteria Version 5.3.1</a:t>
            </a:r>
            <a:r>
              <a:rPr lang="ja-JP" altLang="en-US" sz="1000" dirty="0">
                <a:solidFill>
                  <a:srgbClr val="000000"/>
                </a:solidFill>
                <a:latin typeface="+mn-ea"/>
                <a:ea typeface="+mn-ea"/>
                <a:cs typeface="Meiryo UI" pitchFamily="50" charset="-128"/>
              </a:rPr>
              <a:t>（</a:t>
            </a:r>
            <a:r>
              <a:rPr lang="it-IT" altLang="ja-JP" sz="1000" dirty="0">
                <a:latin typeface="+mn-ea"/>
                <a:ea typeface="+mn-ea"/>
              </a:rPr>
              <a:t>https://files.sciencebasedtargets.org/production/files/SBTi-criteria.pdf</a:t>
            </a:r>
            <a:r>
              <a:rPr lang="ja-JP" altLang="en-US" sz="1000" dirty="0">
                <a:solidFill>
                  <a:srgbClr val="000000"/>
                </a:solidFill>
                <a:latin typeface="+mn-ea"/>
                <a:ea typeface="+mn-ea"/>
                <a:cs typeface="Meiryo UI" pitchFamily="50" charset="-128"/>
              </a:rPr>
              <a:t>）より作成</a:t>
            </a:r>
          </a:p>
        </p:txBody>
      </p:sp>
    </p:spTree>
    <p:extLst>
      <p:ext uri="{BB962C8B-B14F-4D97-AF65-F5344CB8AC3E}">
        <p14:creationId xmlns:p14="http://schemas.microsoft.com/office/powerpoint/2010/main" val="251719321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短期</a:t>
            </a:r>
            <a:r>
              <a:rPr kumimoji="1" lang="en-US" altLang="ja-JP"/>
              <a:t>SBT</a:t>
            </a:r>
            <a:r>
              <a:rPr kumimoji="1" lang="ja-JP" altLang="en-US"/>
              <a:t>の基本要件　</a:t>
            </a:r>
            <a:r>
              <a:rPr lang="en-US" altLang="ja-JP"/>
              <a:t>5.</a:t>
            </a:r>
            <a:r>
              <a:rPr lang="ja-JP" altLang="en-US"/>
              <a:t>目標水準 </a:t>
            </a:r>
            <a:r>
              <a:rPr lang="en-US" altLang="ja-JP"/>
              <a:t>3/5</a:t>
            </a:r>
            <a:endParaRPr kumimoji="1" lang="ja-JP" altLang="en-US"/>
          </a:p>
        </p:txBody>
      </p:sp>
      <p:sp>
        <p:nvSpPr>
          <p:cNvPr id="4" name="テキスト ボックス 47"/>
          <p:cNvSpPr txBox="1">
            <a:spLocks noChangeArrowheads="1"/>
          </p:cNvSpPr>
          <p:nvPr/>
        </p:nvSpPr>
        <p:spPr bwMode="auto">
          <a:xfrm>
            <a:off x="449202" y="1245149"/>
            <a:ext cx="9793410" cy="5770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9pPr>
          </a:lstStyle>
          <a:p>
            <a:pPr eaLnBrk="1" hangingPunct="1">
              <a:spcBef>
                <a:spcPts val="600"/>
              </a:spcBef>
              <a:defRPr/>
            </a:pPr>
            <a:r>
              <a:rPr lang="ja-JP" altLang="en-US" sz="2800" b="1">
                <a:solidFill>
                  <a:srgbClr val="000000"/>
                </a:solidFill>
                <a:latin typeface="Meiryo UI" panose="020B0604030504040204" pitchFamily="50" charset="-128"/>
                <a:ea typeface="Meiryo UI" panose="020B0604030504040204" pitchFamily="50" charset="-128"/>
              </a:rPr>
              <a:t>（必須事項）</a:t>
            </a:r>
            <a:endParaRPr lang="en-US" altLang="ja-JP" sz="2800" b="1">
              <a:solidFill>
                <a:srgbClr val="000000"/>
              </a:solidFill>
              <a:latin typeface="Meiryo UI" panose="020B0604030504040204" pitchFamily="50" charset="-128"/>
              <a:ea typeface="Meiryo UI" panose="020B0604030504040204" pitchFamily="50" charset="-128"/>
            </a:endParaRPr>
          </a:p>
          <a:p>
            <a:pPr marL="457200" indent="-457200">
              <a:spcBef>
                <a:spcPts val="600"/>
              </a:spcBef>
              <a:buClr>
                <a:schemeClr val="tx1"/>
              </a:buClr>
              <a:buFont typeface="Wingdings" panose="05000000000000000000" pitchFamily="2" charset="2"/>
              <a:buChar char="ü"/>
              <a:defRPr/>
            </a:pPr>
            <a:r>
              <a:rPr lang="en-US" altLang="ja-JP" sz="2400">
                <a:latin typeface="Meiryo UI" panose="020B0604030504040204" pitchFamily="50" charset="-128"/>
                <a:ea typeface="Meiryo UI" panose="020B0604030504040204" pitchFamily="50" charset="-128"/>
              </a:rPr>
              <a:t>Scope</a:t>
            </a:r>
            <a:r>
              <a:rPr lang="ja-JP" altLang="en-US" sz="2400">
                <a:latin typeface="Meiryo UI" panose="020B0604030504040204" pitchFamily="50" charset="-128"/>
                <a:ea typeface="Meiryo UI" panose="020B0604030504040204" pitchFamily="50" charset="-128"/>
              </a:rPr>
              <a:t>を複数合算</a:t>
            </a:r>
            <a:r>
              <a:rPr lang="en-US" altLang="ja-JP" sz="2400">
                <a:latin typeface="Meiryo UI" panose="020B0604030504040204" pitchFamily="50" charset="-128"/>
                <a:ea typeface="Meiryo UI" panose="020B0604030504040204" pitchFamily="50" charset="-128"/>
              </a:rPr>
              <a:t>(</a:t>
            </a:r>
            <a:r>
              <a:rPr lang="ja-JP" altLang="en-US" sz="2400">
                <a:latin typeface="Meiryo UI" panose="020B0604030504040204" pitchFamily="50" charset="-128"/>
                <a:ea typeface="Meiryo UI" panose="020B0604030504040204" pitchFamily="50" charset="-128"/>
              </a:rPr>
              <a:t>例えば</a:t>
            </a:r>
            <a:r>
              <a:rPr lang="en-US" altLang="ja-JP" sz="2400">
                <a:latin typeface="Meiryo UI" panose="020B0604030504040204" pitchFamily="50" charset="-128"/>
                <a:ea typeface="Meiryo UI" panose="020B0604030504040204" pitchFamily="50" charset="-128"/>
              </a:rPr>
              <a:t>1+2</a:t>
            </a:r>
            <a:r>
              <a:rPr lang="ja-JP" altLang="en-US" sz="2400">
                <a:latin typeface="Meiryo UI" panose="020B0604030504040204" pitchFamily="50" charset="-128"/>
                <a:ea typeface="Meiryo UI" panose="020B0604030504040204" pitchFamily="50" charset="-128"/>
              </a:rPr>
              <a:t>、または</a:t>
            </a:r>
            <a:r>
              <a:rPr lang="en-US" altLang="ja-JP" sz="2400">
                <a:latin typeface="Meiryo UI" panose="020B0604030504040204" pitchFamily="50" charset="-128"/>
                <a:ea typeface="Meiryo UI" panose="020B0604030504040204" pitchFamily="50" charset="-128"/>
              </a:rPr>
              <a:t>1+2+3)</a:t>
            </a:r>
            <a:r>
              <a:rPr lang="ja-JP" altLang="en-US" sz="2400">
                <a:latin typeface="Meiryo UI" panose="020B0604030504040204" pitchFamily="50" charset="-128"/>
                <a:ea typeface="Meiryo UI" panose="020B0604030504040204" pitchFamily="50" charset="-128"/>
              </a:rPr>
              <a:t>した目標設定が可能。ただし、</a:t>
            </a:r>
            <a:r>
              <a:rPr lang="en-US" altLang="ja-JP" sz="2400">
                <a:latin typeface="Meiryo UI" panose="020B0604030504040204" pitchFamily="50" charset="-128"/>
                <a:ea typeface="Meiryo UI" panose="020B0604030504040204" pitchFamily="50" charset="-128"/>
              </a:rPr>
              <a:t>Scope1+2</a:t>
            </a:r>
            <a:r>
              <a:rPr lang="ja-JP" altLang="en-US" sz="2400">
                <a:latin typeface="Meiryo UI" panose="020B0604030504040204" pitchFamily="50" charset="-128"/>
                <a:ea typeface="Meiryo UI" panose="020B0604030504040204" pitchFamily="50" charset="-128"/>
              </a:rPr>
              <a:t>は</a:t>
            </a:r>
            <a:r>
              <a:rPr lang="en-US" altLang="ja-JP" sz="2400">
                <a:latin typeface="Meiryo UI" panose="020B0604030504040204" pitchFamily="50" charset="-128"/>
                <a:ea typeface="Meiryo UI" panose="020B0604030504040204" pitchFamily="50" charset="-128"/>
              </a:rPr>
              <a:t>1.5℃</a:t>
            </a:r>
            <a:r>
              <a:rPr lang="ja-JP" altLang="en-US" sz="2400">
                <a:latin typeface="Meiryo UI" panose="020B0604030504040204" pitchFamily="50" charset="-128"/>
                <a:ea typeface="Meiryo UI" panose="020B0604030504040204" pitchFamily="50" charset="-128"/>
              </a:rPr>
              <a:t>シナリオと、</a:t>
            </a:r>
            <a:r>
              <a:rPr lang="en-US" altLang="ja-JP" sz="2400">
                <a:latin typeface="Meiryo UI" panose="020B0604030504040204" pitchFamily="50" charset="-128"/>
                <a:ea typeface="Meiryo UI" panose="020B0604030504040204" pitchFamily="50" charset="-128"/>
              </a:rPr>
              <a:t>Scope3</a:t>
            </a:r>
            <a:r>
              <a:rPr lang="ja-JP" altLang="en-US" sz="2400">
                <a:latin typeface="Meiryo UI" panose="020B0604030504040204" pitchFamily="50" charset="-128"/>
                <a:ea typeface="Meiryo UI" panose="020B0604030504040204" pitchFamily="50" charset="-128"/>
              </a:rPr>
              <a:t>は</a:t>
            </a:r>
            <a:r>
              <a:rPr lang="en-US" altLang="ja-JP" sz="2400">
                <a:latin typeface="Meiryo UI" panose="020B0604030504040204" pitchFamily="50" charset="-128"/>
                <a:ea typeface="Meiryo UI" panose="020B0604030504040204" pitchFamily="50" charset="-128"/>
              </a:rPr>
              <a:t>2℃</a:t>
            </a:r>
            <a:r>
              <a:rPr lang="ja-JP" altLang="en-US" sz="2400">
                <a:latin typeface="Meiryo UI" panose="020B0604030504040204" pitchFamily="50" charset="-128"/>
                <a:ea typeface="Meiryo UI" panose="020B0604030504040204" pitchFamily="50" charset="-128"/>
              </a:rPr>
              <a:t>を十分に下回るシナリオと整合することが必要となる。</a:t>
            </a:r>
            <a:endParaRPr lang="en-US" altLang="ja-JP" sz="2400">
              <a:latin typeface="Meiryo UI" panose="020B0604030504040204" pitchFamily="50" charset="-128"/>
              <a:ea typeface="Meiryo UI" panose="020B0604030504040204" pitchFamily="50" charset="-128"/>
            </a:endParaRPr>
          </a:p>
          <a:p>
            <a:pPr marL="457200" indent="-457200">
              <a:spcBef>
                <a:spcPts val="600"/>
              </a:spcBef>
              <a:buClr>
                <a:schemeClr val="tx1"/>
              </a:buClr>
              <a:buFont typeface="Wingdings" panose="05000000000000000000" pitchFamily="2" charset="2"/>
              <a:buChar char="ü"/>
              <a:defRPr/>
            </a:pPr>
            <a:r>
              <a:rPr lang="ja-JP" altLang="en-US" sz="2400" b="1">
                <a:solidFill>
                  <a:srgbClr val="FF0000"/>
                </a:solidFill>
                <a:latin typeface="Meiryo UI" panose="020B0604030504040204" pitchFamily="50" charset="-128"/>
                <a:ea typeface="Meiryo UI" panose="020B0604030504040204" pitchFamily="50" charset="-128"/>
              </a:rPr>
              <a:t>再エネ電力を</a:t>
            </a:r>
            <a:r>
              <a:rPr lang="en-US" altLang="ja-JP" sz="2400" b="1">
                <a:solidFill>
                  <a:srgbClr val="FF0000"/>
                </a:solidFill>
                <a:latin typeface="Meiryo UI" panose="020B0604030504040204" pitchFamily="50" charset="-128"/>
                <a:ea typeface="Meiryo UI" panose="020B0604030504040204" pitchFamily="50" charset="-128"/>
              </a:rPr>
              <a:t>1.5℃</a:t>
            </a:r>
            <a:r>
              <a:rPr lang="ja-JP" altLang="en-US" sz="2400" b="1">
                <a:solidFill>
                  <a:srgbClr val="FF0000"/>
                </a:solidFill>
                <a:latin typeface="Meiryo UI" panose="020B0604030504040204" pitchFamily="50" charset="-128"/>
                <a:ea typeface="Meiryo UI" panose="020B0604030504040204" pitchFamily="50" charset="-128"/>
              </a:rPr>
              <a:t>シナリオに準ずる割合で積極的に調達する目標は、</a:t>
            </a:r>
            <a:r>
              <a:rPr lang="en-US" altLang="ja-JP" sz="2400" b="1">
                <a:solidFill>
                  <a:srgbClr val="FF0000"/>
                </a:solidFill>
                <a:latin typeface="Meiryo UI" panose="020B0604030504040204" pitchFamily="50" charset="-128"/>
                <a:ea typeface="Meiryo UI" panose="020B0604030504040204" pitchFamily="50" charset="-128"/>
              </a:rPr>
              <a:t>Scope2</a:t>
            </a:r>
            <a:r>
              <a:rPr lang="ja-JP" altLang="en-US" sz="2400" b="1">
                <a:solidFill>
                  <a:srgbClr val="FF0000"/>
                </a:solidFill>
                <a:latin typeface="Meiryo UI" panose="020B0604030504040204" pitchFamily="50" charset="-128"/>
                <a:ea typeface="Meiryo UI" panose="020B0604030504040204" pitchFamily="50" charset="-128"/>
              </a:rPr>
              <a:t>排出削減目標の代替案として認められる。</a:t>
            </a:r>
            <a:r>
              <a:rPr lang="en-US" altLang="ja-JP" sz="2400">
                <a:latin typeface="Meiryo UI" panose="020B0604030504040204" pitchFamily="50" charset="-128"/>
                <a:ea typeface="Meiryo UI" panose="020B0604030504040204" pitchFamily="50" charset="-128"/>
              </a:rPr>
              <a:t>SBTi</a:t>
            </a:r>
            <a:r>
              <a:rPr lang="ja-JP" altLang="en-US" sz="2400">
                <a:latin typeface="Meiryo UI" panose="020B0604030504040204" pitchFamily="50" charset="-128"/>
                <a:ea typeface="Meiryo UI" panose="020B0604030504040204" pitchFamily="50" charset="-128"/>
              </a:rPr>
              <a:t>は、</a:t>
            </a:r>
            <a:r>
              <a:rPr lang="en-US" altLang="ja-JP" sz="2400">
                <a:latin typeface="Meiryo UI" panose="020B0604030504040204" pitchFamily="50" charset="-128"/>
                <a:ea typeface="Meiryo UI" panose="020B0604030504040204" pitchFamily="50" charset="-128"/>
              </a:rPr>
              <a:t>RE100</a:t>
            </a:r>
            <a:r>
              <a:rPr lang="ja-JP" altLang="en-US" sz="2400">
                <a:latin typeface="Meiryo UI" panose="020B0604030504040204" pitchFamily="50" charset="-128"/>
                <a:ea typeface="Meiryo UI" panose="020B0604030504040204" pitchFamily="50" charset="-128"/>
              </a:rPr>
              <a:t>の推奨事項に沿って、このアプローチにおける再生可能電力閾値（総エネルギー使用量に対する再生可能エネルギー割合）を、</a:t>
            </a:r>
            <a:r>
              <a:rPr lang="en-US" altLang="ja-JP" sz="2400" b="1">
                <a:solidFill>
                  <a:srgbClr val="FF0000"/>
                </a:solidFill>
                <a:latin typeface="Meiryo UI" panose="020B0604030504040204" pitchFamily="50" charset="-128"/>
                <a:ea typeface="Meiryo UI" panose="020B0604030504040204" pitchFamily="50" charset="-128"/>
              </a:rPr>
              <a:t>2025</a:t>
            </a:r>
            <a:r>
              <a:rPr lang="ja-JP" altLang="en-US" sz="2400" b="1">
                <a:solidFill>
                  <a:srgbClr val="FF0000"/>
                </a:solidFill>
                <a:latin typeface="Meiryo UI" panose="020B0604030504040204" pitchFamily="50" charset="-128"/>
                <a:ea typeface="Meiryo UI" panose="020B0604030504040204" pitchFamily="50" charset="-128"/>
              </a:rPr>
              <a:t>年までに</a:t>
            </a:r>
            <a:r>
              <a:rPr lang="en-US" altLang="ja-JP" sz="2400" b="1">
                <a:solidFill>
                  <a:srgbClr val="FF0000"/>
                </a:solidFill>
                <a:latin typeface="Meiryo UI" panose="020B0604030504040204" pitchFamily="50" charset="-128"/>
                <a:ea typeface="Meiryo UI" panose="020B0604030504040204" pitchFamily="50" charset="-128"/>
              </a:rPr>
              <a:t>80</a:t>
            </a:r>
            <a:r>
              <a:rPr lang="ja-JP" altLang="en-US" sz="2400" b="1">
                <a:solidFill>
                  <a:srgbClr val="FF0000"/>
                </a:solidFill>
                <a:latin typeface="Meiryo UI" panose="020B0604030504040204" pitchFamily="50" charset="-128"/>
                <a:ea typeface="Meiryo UI" panose="020B0604030504040204" pitchFamily="50" charset="-128"/>
              </a:rPr>
              <a:t>％、</a:t>
            </a:r>
            <a:r>
              <a:rPr lang="en-US" altLang="ja-JP" sz="2400" b="1">
                <a:solidFill>
                  <a:srgbClr val="FF0000"/>
                </a:solidFill>
                <a:latin typeface="Meiryo UI" panose="020B0604030504040204" pitchFamily="50" charset="-128"/>
                <a:ea typeface="Meiryo UI" panose="020B0604030504040204" pitchFamily="50" charset="-128"/>
              </a:rPr>
              <a:t>2030</a:t>
            </a:r>
            <a:r>
              <a:rPr lang="ja-JP" altLang="en-US" sz="2400" b="1">
                <a:solidFill>
                  <a:srgbClr val="FF0000"/>
                </a:solidFill>
                <a:latin typeface="Meiryo UI" panose="020B0604030504040204" pitchFamily="50" charset="-128"/>
                <a:ea typeface="Meiryo UI" panose="020B0604030504040204" pitchFamily="50" charset="-128"/>
              </a:rPr>
              <a:t>年までに</a:t>
            </a:r>
            <a:r>
              <a:rPr lang="en-US" altLang="ja-JP" sz="2400" b="1">
                <a:solidFill>
                  <a:srgbClr val="FF0000"/>
                </a:solidFill>
                <a:latin typeface="Meiryo UI" panose="020B0604030504040204" pitchFamily="50" charset="-128"/>
                <a:ea typeface="Meiryo UI" panose="020B0604030504040204" pitchFamily="50" charset="-128"/>
              </a:rPr>
              <a:t>100</a:t>
            </a:r>
            <a:r>
              <a:rPr lang="ja-JP" altLang="en-US" sz="2400" b="1">
                <a:solidFill>
                  <a:srgbClr val="FF0000"/>
                </a:solidFill>
                <a:latin typeface="Meiryo UI" panose="020B0604030504040204" pitchFamily="50" charset="-128"/>
                <a:ea typeface="Meiryo UI" panose="020B0604030504040204" pitchFamily="50" charset="-128"/>
              </a:rPr>
              <a:t>％とする</a:t>
            </a:r>
            <a:r>
              <a:rPr lang="ja-JP" altLang="en-US" sz="2400">
                <a:latin typeface="Meiryo UI" panose="020B0604030504040204" pitchFamily="50" charset="-128"/>
                <a:ea typeface="Meiryo UI" panose="020B0604030504040204" pitchFamily="50" charset="-128"/>
              </a:rPr>
              <a:t>こととしている。既にこの基準値以上の電力を調達している企業は、再生可能エネルギー使用割合を維持または増加させる必要がある。</a:t>
            </a:r>
            <a:endParaRPr lang="en-US" altLang="ja-JP" sz="2400">
              <a:latin typeface="Meiryo UI" panose="020B0604030504040204" pitchFamily="50" charset="-128"/>
              <a:ea typeface="Meiryo UI" panose="020B0604030504040204" pitchFamily="50" charset="-128"/>
            </a:endParaRPr>
          </a:p>
          <a:p>
            <a:pPr lvl="0" eaLnBrk="1" hangingPunct="1">
              <a:spcBef>
                <a:spcPts val="1200"/>
              </a:spcBef>
              <a:buClr>
                <a:prstClr val="black"/>
              </a:buClr>
              <a:defRPr/>
            </a:pPr>
            <a:r>
              <a:rPr lang="ja-JP" altLang="en-US" sz="2800" b="1">
                <a:solidFill>
                  <a:prstClr val="black"/>
                </a:solidFill>
                <a:latin typeface="Meiryo UI" panose="020B0604030504040204" pitchFamily="50" charset="-128"/>
                <a:ea typeface="Meiryo UI" panose="020B0604030504040204" pitchFamily="50" charset="-128"/>
              </a:rPr>
              <a:t>（推奨事項）</a:t>
            </a:r>
          </a:p>
          <a:p>
            <a:pPr marL="457200" lvl="0" indent="-457200" eaLnBrk="1" hangingPunct="1">
              <a:spcBef>
                <a:spcPts val="600"/>
              </a:spcBef>
              <a:buFont typeface="Wingdings" panose="05000000000000000000" pitchFamily="2" charset="2"/>
              <a:buChar char="ü"/>
              <a:defRPr/>
            </a:pPr>
            <a:r>
              <a:rPr lang="en-US" altLang="ja-JP" sz="2400">
                <a:solidFill>
                  <a:prstClr val="black"/>
                </a:solidFill>
                <a:latin typeface="Meiryo UI" panose="020B0604030504040204" pitchFamily="50" charset="-128"/>
                <a:ea typeface="Meiryo UI" panose="020B0604030504040204" pitchFamily="50" charset="-128"/>
              </a:rPr>
              <a:t>SDA</a:t>
            </a:r>
            <a:r>
              <a:rPr lang="ja-JP" altLang="en-US" sz="2400">
                <a:solidFill>
                  <a:prstClr val="black"/>
                </a:solidFill>
                <a:latin typeface="Meiryo UI" panose="020B0604030504040204" pitchFamily="50" charset="-128"/>
                <a:ea typeface="Meiryo UI" panose="020B0604030504040204" pitchFamily="50" charset="-128"/>
              </a:rPr>
              <a:t>を用いる企業は、熱と蒸気による排出を直接排出（</a:t>
            </a:r>
            <a:r>
              <a:rPr lang="en-US" altLang="ja-JP" sz="2400">
                <a:solidFill>
                  <a:prstClr val="black"/>
                </a:solidFill>
                <a:latin typeface="Meiryo UI" panose="020B0604030504040204" pitchFamily="50" charset="-128"/>
                <a:ea typeface="Meiryo UI" panose="020B0604030504040204" pitchFamily="50" charset="-128"/>
              </a:rPr>
              <a:t>Scope1</a:t>
            </a:r>
            <a:r>
              <a:rPr lang="ja-JP" altLang="en-US" sz="2400">
                <a:solidFill>
                  <a:prstClr val="black"/>
                </a:solidFill>
                <a:latin typeface="Meiryo UI" panose="020B0604030504040204" pitchFamily="50" charset="-128"/>
                <a:ea typeface="Meiryo UI" panose="020B0604030504040204" pitchFamily="50" charset="-128"/>
              </a:rPr>
              <a:t>）として計算することが推奨される。</a:t>
            </a:r>
          </a:p>
        </p:txBody>
      </p:sp>
      <p:sp>
        <p:nvSpPr>
          <p:cNvPr id="15" name="テキスト ボックス 14">
            <a:extLst>
              <a:ext uri="{FF2B5EF4-FFF2-40B4-BE49-F238E27FC236}">
                <a16:creationId xmlns:a16="http://schemas.microsoft.com/office/drawing/2014/main" id="{E0842C5D-4FE4-B539-D8E7-E755DD9042F8}"/>
              </a:ext>
            </a:extLst>
          </p:cNvPr>
          <p:cNvSpPr txBox="1">
            <a:spLocks noChangeArrowheads="1"/>
          </p:cNvSpPr>
          <p:nvPr/>
        </p:nvSpPr>
        <p:spPr bwMode="auto">
          <a:xfrm>
            <a:off x="161925" y="7328843"/>
            <a:ext cx="95367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1000" dirty="0">
                <a:solidFill>
                  <a:srgbClr val="000000"/>
                </a:solidFill>
                <a:latin typeface="+mn-ea"/>
                <a:ea typeface="+mn-ea"/>
                <a:cs typeface="Meiryo UI" pitchFamily="50" charset="-128"/>
              </a:rPr>
              <a:t>[</a:t>
            </a:r>
            <a:r>
              <a:rPr lang="ja-JP" altLang="en-US" sz="1000" dirty="0">
                <a:solidFill>
                  <a:srgbClr val="000000"/>
                </a:solidFill>
                <a:latin typeface="+mn-ea"/>
                <a:ea typeface="+mn-ea"/>
                <a:cs typeface="Meiryo UI" pitchFamily="50" charset="-128"/>
              </a:rPr>
              <a:t>出所</a:t>
            </a:r>
            <a:r>
              <a:rPr lang="en-US" altLang="ja-JP" sz="1000" dirty="0">
                <a:solidFill>
                  <a:srgbClr val="000000"/>
                </a:solidFill>
                <a:latin typeface="+mn-ea"/>
                <a:ea typeface="+mn-ea"/>
                <a:cs typeface="Meiryo UI" pitchFamily="50" charset="-128"/>
              </a:rPr>
              <a:t>]</a:t>
            </a:r>
            <a:r>
              <a:rPr lang="en-US" altLang="ja-JP" sz="1000" dirty="0">
                <a:latin typeface="+mn-ea"/>
                <a:ea typeface="+mn-ea"/>
              </a:rPr>
              <a:t> SBTi Corporate Near-Term Criteria Version 5.3.1</a:t>
            </a:r>
            <a:r>
              <a:rPr lang="ja-JP" altLang="en-US" sz="1000" dirty="0">
                <a:solidFill>
                  <a:srgbClr val="000000"/>
                </a:solidFill>
                <a:latin typeface="+mn-ea"/>
                <a:ea typeface="+mn-ea"/>
                <a:cs typeface="Meiryo UI" pitchFamily="50" charset="-128"/>
              </a:rPr>
              <a:t>（</a:t>
            </a:r>
            <a:r>
              <a:rPr lang="it-IT" altLang="ja-JP" sz="1000" dirty="0">
                <a:latin typeface="+mn-ea"/>
                <a:ea typeface="+mn-ea"/>
              </a:rPr>
              <a:t>https://files.sciencebasedtargets.org/production/files/SBTi-criteria.pdf</a:t>
            </a:r>
            <a:r>
              <a:rPr lang="ja-JP" altLang="en-US" sz="1000" dirty="0">
                <a:solidFill>
                  <a:srgbClr val="000000"/>
                </a:solidFill>
                <a:latin typeface="+mn-ea"/>
                <a:ea typeface="+mn-ea"/>
                <a:cs typeface="Meiryo UI" pitchFamily="50" charset="-128"/>
              </a:rPr>
              <a:t>）より作成</a:t>
            </a:r>
          </a:p>
        </p:txBody>
      </p:sp>
    </p:spTree>
    <p:extLst>
      <p:ext uri="{BB962C8B-B14F-4D97-AF65-F5344CB8AC3E}">
        <p14:creationId xmlns:p14="http://schemas.microsoft.com/office/powerpoint/2010/main" val="1346427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hink-cell data - do not delete" hidden="1">
            <a:extLst>
              <a:ext uri="{FF2B5EF4-FFF2-40B4-BE49-F238E27FC236}">
                <a16:creationId xmlns:a16="http://schemas.microsoft.com/office/drawing/2014/main" id="{1E1F7696-A11D-E6E3-A616-7533844DA132}"/>
              </a:ext>
            </a:extLst>
          </p:cNvPr>
          <p:cNvGraphicFramePr>
            <a:graphicFrameLocks noChangeAspect="1"/>
          </p:cNvGraphicFramePr>
          <p:nvPr>
            <p:custDataLst>
              <p:tags r:id="rId1"/>
            </p:custDataLst>
            <p:extLst>
              <p:ext uri="{D42A27DB-BD31-4B8C-83A1-F6EECF244321}">
                <p14:modId xmlns:p14="http://schemas.microsoft.com/office/powerpoint/2010/main" val="37812264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15" imgH="416" progId="TCLayout.ActiveDocument.1">
                  <p:embed/>
                </p:oleObj>
              </mc:Choice>
              <mc:Fallback>
                <p:oleObj name="think-cellスライド" r:id="rId4" imgW="415" imgH="416" progId="TCLayout.ActiveDocument.1">
                  <p:embed/>
                  <p:pic>
                    <p:nvPicPr>
                      <p:cNvPr id="18" name="think-cell data - do not delete" hidden="1">
                        <a:extLst>
                          <a:ext uri="{FF2B5EF4-FFF2-40B4-BE49-F238E27FC236}">
                            <a16:creationId xmlns:a16="http://schemas.microsoft.com/office/drawing/2014/main" id="{1E1F7696-A11D-E6E3-A616-7533844DA13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en-US" altLang="ja-JP"/>
              <a:t>SBTi</a:t>
            </a:r>
            <a:r>
              <a:rPr lang="ja-JP" altLang="en-US"/>
              <a:t>の運営機関</a:t>
            </a:r>
            <a:endParaRPr kumimoji="1" lang="ja-JP" altLang="en-US" sz="2000"/>
          </a:p>
        </p:txBody>
      </p:sp>
      <p:sp>
        <p:nvSpPr>
          <p:cNvPr id="3" name="コンテンツ プレースホルダー 2"/>
          <p:cNvSpPr>
            <a:spLocks noGrp="1"/>
          </p:cNvSpPr>
          <p:nvPr>
            <p:ph sz="quarter" idx="12"/>
          </p:nvPr>
        </p:nvSpPr>
        <p:spPr>
          <a:xfrm>
            <a:off x="161925" y="1110921"/>
            <a:ext cx="10367963" cy="1512104"/>
          </a:xfrm>
        </p:spPr>
        <p:txBody>
          <a:bodyPr/>
          <a:lstStyle/>
          <a:p>
            <a:r>
              <a:rPr lang="en-US" altLang="ja-JP" sz="1800"/>
              <a:t>SBTi</a:t>
            </a:r>
            <a:r>
              <a:rPr lang="ja-JP" altLang="en-US" sz="1800"/>
              <a:t>（</a:t>
            </a:r>
            <a:r>
              <a:rPr lang="en-US" altLang="ja-JP" sz="1800"/>
              <a:t>Science Based Targets initiative</a:t>
            </a:r>
            <a:r>
              <a:rPr lang="ja-JP" altLang="en-US" sz="1800"/>
              <a:t>）は、企業が科学的根拠に基づいた温室効果ガス</a:t>
            </a:r>
            <a:r>
              <a:rPr lang="ja-JP" altLang="en-US"/>
              <a:t>排出</a:t>
            </a:r>
            <a:r>
              <a:rPr lang="ja-JP" altLang="en-US" sz="1800"/>
              <a:t>削減目標を設定するための基準、ツール、及びガイダンスを策定する国際的な枠組み</a:t>
            </a:r>
            <a:r>
              <a:rPr lang="en-US" altLang="ja-JP" baseline="30000"/>
              <a:t>※</a:t>
            </a:r>
            <a:endParaRPr lang="en-US" altLang="ja-JP" sz="1800" baseline="30000"/>
          </a:p>
          <a:p>
            <a:r>
              <a:rPr lang="en-US" altLang="ja-JP" sz="1800"/>
              <a:t>CDP</a:t>
            </a:r>
            <a:r>
              <a:rPr lang="ja-JP" altLang="en-US" sz="1800"/>
              <a:t>・国連グローバルコンパクト（</a:t>
            </a:r>
            <a:r>
              <a:rPr lang="en-US" altLang="ja-JP" sz="1800"/>
              <a:t>UNGC</a:t>
            </a:r>
            <a:r>
              <a:rPr lang="ja-JP" altLang="en-US" sz="1800"/>
              <a:t>）・世界資源研究所（</a:t>
            </a:r>
            <a:r>
              <a:rPr lang="en-US" altLang="ja-JP" sz="1800"/>
              <a:t>WRI</a:t>
            </a:r>
            <a:r>
              <a:rPr lang="ja-JP" altLang="en-US" sz="1800"/>
              <a:t>）・世界自然保護基金（</a:t>
            </a:r>
            <a:r>
              <a:rPr lang="en-US" altLang="ja-JP" sz="1800"/>
              <a:t>WWF</a:t>
            </a:r>
            <a:r>
              <a:rPr lang="ja-JP" altLang="en-US" sz="1800"/>
              <a:t>）の</a:t>
            </a:r>
            <a:r>
              <a:rPr lang="en-US" altLang="ja-JP" sz="1800"/>
              <a:t>4</a:t>
            </a:r>
            <a:r>
              <a:rPr lang="ja-JP" altLang="en-US" sz="1800"/>
              <a:t>つの機関が共同で運営</a:t>
            </a:r>
            <a:endParaRPr lang="en-US" altLang="ja-JP" sz="1800"/>
          </a:p>
        </p:txBody>
      </p:sp>
      <p:graphicFrame>
        <p:nvGraphicFramePr>
          <p:cNvPr id="13" name="表 12"/>
          <p:cNvGraphicFramePr>
            <a:graphicFrameLocks noGrp="1"/>
          </p:cNvGraphicFramePr>
          <p:nvPr>
            <p:extLst>
              <p:ext uri="{D42A27DB-BD31-4B8C-83A1-F6EECF244321}">
                <p14:modId xmlns:p14="http://schemas.microsoft.com/office/powerpoint/2010/main" val="4206154533"/>
              </p:ext>
            </p:extLst>
          </p:nvPr>
        </p:nvGraphicFramePr>
        <p:xfrm>
          <a:off x="161925" y="2778235"/>
          <a:ext cx="10367963" cy="4305342"/>
        </p:xfrm>
        <a:graphic>
          <a:graphicData uri="http://schemas.openxmlformats.org/drawingml/2006/table">
            <a:tbl>
              <a:tblPr firstRow="1" bandRow="1"/>
              <a:tblGrid>
                <a:gridCol w="1952090">
                  <a:extLst>
                    <a:ext uri="{9D8B030D-6E8A-4147-A177-3AD203B41FA5}">
                      <a16:colId xmlns:a16="http://schemas.microsoft.com/office/drawing/2014/main" val="20000"/>
                    </a:ext>
                  </a:extLst>
                </a:gridCol>
                <a:gridCol w="8415873">
                  <a:extLst>
                    <a:ext uri="{9D8B030D-6E8A-4147-A177-3AD203B41FA5}">
                      <a16:colId xmlns:a16="http://schemas.microsoft.com/office/drawing/2014/main" val="20001"/>
                    </a:ext>
                  </a:extLst>
                </a:gridCol>
              </a:tblGrid>
              <a:tr h="265324">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16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共同運営組織</a:t>
                      </a:r>
                    </a:p>
                  </a:txBody>
                  <a:tcPr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b="1" kern="1200">
                          <a:solidFill>
                            <a:schemeClr val="lt1"/>
                          </a:solidFill>
                          <a:latin typeface="Segoe UI"/>
                          <a:ea typeface="Meiryo UI"/>
                        </a:defRPr>
                      </a:lvl1pPr>
                      <a:lvl2pPr marL="457200" algn="l" defTabSz="914400" rtl="0" eaLnBrk="1" latinLnBrk="0" hangingPunct="1">
                        <a:defRPr kumimoji="1" sz="1800" b="1" kern="1200">
                          <a:solidFill>
                            <a:schemeClr val="lt1"/>
                          </a:solidFill>
                          <a:latin typeface="Segoe UI"/>
                          <a:ea typeface="Meiryo UI"/>
                        </a:defRPr>
                      </a:lvl2pPr>
                      <a:lvl3pPr marL="914400" algn="l" defTabSz="914400" rtl="0" eaLnBrk="1" latinLnBrk="0" hangingPunct="1">
                        <a:defRPr kumimoji="1" sz="1800" b="1" kern="1200">
                          <a:solidFill>
                            <a:schemeClr val="lt1"/>
                          </a:solidFill>
                          <a:latin typeface="Segoe UI"/>
                          <a:ea typeface="Meiryo UI"/>
                        </a:defRPr>
                      </a:lvl3pPr>
                      <a:lvl4pPr marL="1371600" algn="l" defTabSz="914400" rtl="0" eaLnBrk="1" latinLnBrk="0" hangingPunct="1">
                        <a:defRPr kumimoji="1" sz="1800" b="1" kern="1200">
                          <a:solidFill>
                            <a:schemeClr val="lt1"/>
                          </a:solidFill>
                          <a:latin typeface="Segoe UI"/>
                          <a:ea typeface="Meiryo UI"/>
                        </a:defRPr>
                      </a:lvl4pPr>
                      <a:lvl5pPr marL="1828800" algn="l" defTabSz="914400" rtl="0" eaLnBrk="1" latinLnBrk="0" hangingPunct="1">
                        <a:defRPr kumimoji="1" sz="1800" b="1" kern="1200">
                          <a:solidFill>
                            <a:schemeClr val="lt1"/>
                          </a:solidFill>
                          <a:latin typeface="Segoe UI"/>
                          <a:ea typeface="Meiryo UI"/>
                        </a:defRPr>
                      </a:lvl5pPr>
                      <a:lvl6pPr marL="2286000" algn="l" defTabSz="914400" rtl="0" eaLnBrk="1" latinLnBrk="0" hangingPunct="1">
                        <a:defRPr kumimoji="1" sz="1800" b="1" kern="1200">
                          <a:solidFill>
                            <a:schemeClr val="lt1"/>
                          </a:solidFill>
                          <a:latin typeface="Segoe UI"/>
                          <a:ea typeface="Meiryo UI"/>
                        </a:defRPr>
                      </a:lvl6pPr>
                      <a:lvl7pPr marL="2743200" algn="l" defTabSz="914400" rtl="0" eaLnBrk="1" latinLnBrk="0" hangingPunct="1">
                        <a:defRPr kumimoji="1" sz="1800" b="1" kern="1200">
                          <a:solidFill>
                            <a:schemeClr val="lt1"/>
                          </a:solidFill>
                          <a:latin typeface="Segoe UI"/>
                          <a:ea typeface="Meiryo UI"/>
                        </a:defRPr>
                      </a:lvl7pPr>
                      <a:lvl8pPr marL="3200400" algn="l" defTabSz="914400" rtl="0" eaLnBrk="1" latinLnBrk="0" hangingPunct="1">
                        <a:defRPr kumimoji="1" sz="1800" b="1" kern="1200">
                          <a:solidFill>
                            <a:schemeClr val="lt1"/>
                          </a:solidFill>
                          <a:latin typeface="Segoe UI"/>
                          <a:ea typeface="Meiryo UI"/>
                        </a:defRPr>
                      </a:lvl8pPr>
                      <a:lvl9pPr marL="3657600" algn="l" defTabSz="914400" rtl="0" eaLnBrk="1" latinLnBrk="0" hangingPunct="1">
                        <a:defRPr kumimoji="1" sz="1800" b="1" kern="1200">
                          <a:solidFill>
                            <a:schemeClr val="lt1"/>
                          </a:solidFill>
                          <a:latin typeface="Segoe UI"/>
                          <a:ea typeface="Meiryo UI"/>
                        </a:defRPr>
                      </a:lvl9pPr>
                    </a:lstStyle>
                    <a:p>
                      <a:pPr algn="ctr"/>
                      <a:r>
                        <a:rPr kumimoji="1" lang="ja-JP" altLang="en-US" sz="16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概要</a:t>
                      </a:r>
                    </a:p>
                  </a:txBody>
                  <a:tcPr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747582">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endParaRPr kumimoji="1" lang="en-US" altLang="ja-JP" sz="140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40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400">
                          <a:latin typeface="Meiryo UI" panose="020B0604030504040204" pitchFamily="50" charset="-128"/>
                          <a:ea typeface="Meiryo UI" panose="020B0604030504040204" pitchFamily="50" charset="-128"/>
                          <a:cs typeface="Meiryo UI" panose="020B0604030504040204" pitchFamily="50" charset="-128"/>
                        </a:rPr>
                        <a:t>CDP</a:t>
                      </a:r>
                      <a:endParaRPr kumimoji="1" lang="ja-JP" altLang="en-US" sz="1400">
                        <a:latin typeface="Meiryo UI" panose="020B0604030504040204" pitchFamily="50" charset="-128"/>
                        <a:ea typeface="Meiryo UI" panose="020B0604030504040204" pitchFamily="50" charset="-128"/>
                        <a:cs typeface="Meiryo UI" panose="020B0604030504040204" pitchFamily="50" charset="-128"/>
                      </a:endParaRPr>
                    </a:p>
                  </a:txBody>
                  <a:tcPr marB="3600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108000" indent="-108000">
                        <a:buFont typeface="Arial" panose="020B0604020202020204" pitchFamily="34" charset="0"/>
                        <a:buChar char="•"/>
                      </a:pPr>
                      <a:r>
                        <a:rPr kumimoji="1" lang="ja-JP" altLang="en-US" sz="1400">
                          <a:latin typeface="Meiryo UI" panose="020B0604030504040204" pitchFamily="50" charset="-128"/>
                          <a:ea typeface="Meiryo UI" panose="020B0604030504040204" pitchFamily="50" charset="-128"/>
                          <a:cs typeface="Meiryo UI" panose="020B0604030504040204" pitchFamily="50" charset="-128"/>
                        </a:rPr>
                        <a:t>企業の気候変動、水、森林に関する世界最大の情報開示プログラムを運営する英国で設立された国際</a:t>
                      </a:r>
                      <a:r>
                        <a:rPr kumimoji="1" lang="en-US" altLang="ja-JP" sz="1400">
                          <a:latin typeface="Meiryo UI" panose="020B0604030504040204" pitchFamily="50" charset="-128"/>
                          <a:ea typeface="Meiryo UI" panose="020B0604030504040204" pitchFamily="50" charset="-128"/>
                          <a:cs typeface="Meiryo UI" panose="020B0604030504040204" pitchFamily="50" charset="-128"/>
                        </a:rPr>
                        <a:t>NGO</a:t>
                      </a:r>
                      <a:r>
                        <a:rPr kumimoji="1" lang="ja-JP" altLang="en-US" sz="140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a:latin typeface="Meiryo UI" panose="020B0604030504040204" pitchFamily="50" charset="-128"/>
                        <a:ea typeface="Meiryo UI" panose="020B0604030504040204" pitchFamily="50" charset="-128"/>
                        <a:cs typeface="Meiryo UI" panose="020B0604030504040204" pitchFamily="50" charset="-128"/>
                      </a:endParaRPr>
                    </a:p>
                    <a:p>
                      <a:pPr marL="108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世界約</a:t>
                      </a:r>
                      <a:r>
                        <a:rPr kumimoji="1" lang="en-US" altLang="ja-JP"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23,100</a:t>
                      </a:r>
                      <a:r>
                        <a:rPr kumimoji="1" lang="ja-JP" altLang="en-US"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組織以上の環境データを有する</a:t>
                      </a:r>
                      <a:r>
                        <a:rPr kumimoji="1" lang="en-US" altLang="ja-JP"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CDP</a:t>
                      </a:r>
                      <a:r>
                        <a:rPr kumimoji="1" lang="ja-JP" altLang="en-US"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データは</a:t>
                      </a:r>
                      <a:r>
                        <a:rPr kumimoji="1" lang="en-US" altLang="ja-JP"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640</a:t>
                      </a:r>
                      <a:r>
                        <a:rPr kumimoji="1" lang="ja-JP" altLang="en-US"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超の機関投資家の</a:t>
                      </a:r>
                      <a:r>
                        <a:rPr kumimoji="1" lang="en-US" altLang="ja-JP"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ESG</a:t>
                      </a:r>
                      <a:r>
                        <a:rPr kumimoji="1" lang="ja-JP" altLang="en-US"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投資における基礎データとしての地位を確立（</a:t>
                      </a:r>
                      <a:r>
                        <a:rPr kumimoji="1" lang="en-US" altLang="ja-JP"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年実績）</a:t>
                      </a:r>
                      <a:r>
                        <a:rPr kumimoji="1" lang="ja-JP" altLang="en-US" sz="1400">
                          <a:latin typeface="Meiryo UI" panose="020B0604030504040204" pitchFamily="50" charset="-128"/>
                          <a:ea typeface="Meiryo UI" panose="020B0604030504040204" pitchFamily="50" charset="-128"/>
                          <a:cs typeface="Meiryo UI" panose="020B0604030504040204" pitchFamily="50" charset="-128"/>
                        </a:rPr>
                        <a:t>。</a:t>
                      </a:r>
                    </a:p>
                  </a:txBody>
                  <a:tcPr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36017">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endParaRPr kumimoji="1" lang="en-US" altLang="ja-JP" sz="14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4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国連グローバル</a:t>
                      </a:r>
                      <a:endParaRPr kumimoji="1" lang="en-US" altLang="ja-JP" sz="14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コンパクト（</a:t>
                      </a:r>
                      <a:r>
                        <a:rPr kumimoji="1" lang="en-US" altLang="ja-JP"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UNGC</a:t>
                      </a:r>
                      <a:r>
                        <a:rPr kumimoji="1" lang="ja-JP" altLang="en-US"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B="3600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108000" indent="-108000">
                        <a:buFont typeface="Arial" panose="020B0604020202020204" pitchFamily="34" charset="0"/>
                        <a:buChar char="•"/>
                      </a:pPr>
                      <a:r>
                        <a:rPr kumimoji="1" lang="ja-JP" altLang="en-US"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参加企業・団体に「人権」「労働」「環境」「腐敗防止」の</a:t>
                      </a:r>
                      <a:r>
                        <a:rPr kumimoji="1" lang="en-US" altLang="ja-JP"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分野・</a:t>
                      </a:r>
                      <a:r>
                        <a:rPr kumimoji="1" lang="en-US" altLang="ja-JP"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原則を支持し、本質的な価値観を容認し、支持し、実行に移すことを求めているサステナビリティ・イニシアチブ。</a:t>
                      </a:r>
                      <a:endParaRPr kumimoji="1" lang="en-US" altLang="ja-JP" sz="14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08000" indent="-108000">
                        <a:buFont typeface="Arial" panose="020B0604020202020204" pitchFamily="34" charset="0"/>
                        <a:buChar char="•"/>
                      </a:pPr>
                      <a:r>
                        <a:rPr kumimoji="1" lang="en-US" altLang="ja-JP"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1999</a:t>
                      </a:r>
                      <a:r>
                        <a:rPr kumimoji="1" lang="ja-JP" altLang="en-US"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年の世界経済フォーラム（ダボス会議）において、当時の国連事務総長</a:t>
                      </a:r>
                      <a:r>
                        <a:rPr kumimoji="1" lang="en-US" altLang="ja-JP"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Kofi Atta Annan</a:t>
                      </a:r>
                      <a:r>
                        <a:rPr kumimoji="1" lang="ja-JP" altLang="en-US"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が提唱し、</a:t>
                      </a:r>
                      <a:r>
                        <a:rPr kumimoji="1" lang="en-US" altLang="ja-JP"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2000</a:t>
                      </a:r>
                      <a:r>
                        <a:rPr kumimoji="1" lang="ja-JP" altLang="en-US"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年に正式発足。現在</a:t>
                      </a:r>
                      <a:r>
                        <a:rPr kumimoji="1" lang="en-US" altLang="ja-JP"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23,800</a:t>
                      </a:r>
                      <a:r>
                        <a:rPr kumimoji="1" lang="ja-JP" altLang="en-US"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の企業・団体が加盟（日本は</a:t>
                      </a:r>
                      <a:r>
                        <a:rPr kumimoji="1" lang="en-US" altLang="ja-JP"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675</a:t>
                      </a:r>
                      <a:r>
                        <a:rPr kumimoji="1" lang="ja-JP" altLang="en-US"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の企業・団体が加盟（</a:t>
                      </a:r>
                      <a:r>
                        <a:rPr kumimoji="1" lang="en-US" altLang="ja-JP"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2026</a:t>
                      </a:r>
                      <a:r>
                        <a:rPr kumimoji="1" lang="ja-JP" altLang="en-US"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年４月</a:t>
                      </a:r>
                      <a:r>
                        <a:rPr kumimoji="1" lang="en-US" altLang="ja-JP"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日時点））。</a:t>
                      </a:r>
                      <a:endParaRPr kumimoji="1" lang="en-US" altLang="ja-JP" sz="14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62134">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endParaRPr kumimoji="1" lang="en-US" altLang="ja-JP" sz="140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40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a:latin typeface="Meiryo UI" panose="020B0604030504040204" pitchFamily="50" charset="-128"/>
                          <a:ea typeface="Meiryo UI" panose="020B0604030504040204" pitchFamily="50" charset="-128"/>
                          <a:cs typeface="Meiryo UI" panose="020B0604030504040204" pitchFamily="50" charset="-128"/>
                        </a:rPr>
                        <a:t>世界資源研究所（</a:t>
                      </a:r>
                      <a:r>
                        <a:rPr kumimoji="1" lang="en-US" altLang="ja-JP" sz="1400">
                          <a:latin typeface="Meiryo UI" panose="020B0604030504040204" pitchFamily="50" charset="-128"/>
                          <a:ea typeface="Meiryo UI" panose="020B0604030504040204" pitchFamily="50" charset="-128"/>
                          <a:cs typeface="Meiryo UI" panose="020B0604030504040204" pitchFamily="50" charset="-128"/>
                        </a:rPr>
                        <a:t>WRI</a:t>
                      </a:r>
                      <a:r>
                        <a:rPr kumimoji="1" lang="ja-JP" altLang="en-US" sz="1400">
                          <a:latin typeface="Meiryo UI" panose="020B0604030504040204" pitchFamily="50" charset="-128"/>
                          <a:ea typeface="Meiryo UI" panose="020B0604030504040204" pitchFamily="50" charset="-128"/>
                          <a:cs typeface="Meiryo UI" panose="020B0604030504040204" pitchFamily="50" charset="-128"/>
                        </a:rPr>
                        <a:t>）</a:t>
                      </a:r>
                    </a:p>
                  </a:txBody>
                  <a:tcPr marB="3600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108000" indent="-108000">
                        <a:buFont typeface="Arial" panose="020B0604020202020204" pitchFamily="34" charset="0"/>
                        <a:buChar char="•"/>
                      </a:pPr>
                      <a:r>
                        <a:rPr kumimoji="1" lang="ja-JP" altLang="en-US" sz="1400">
                          <a:latin typeface="Meiryo UI" panose="020B0604030504040204" pitchFamily="50" charset="-128"/>
                          <a:ea typeface="Meiryo UI" panose="020B0604030504040204" pitchFamily="50" charset="-128"/>
                          <a:cs typeface="Meiryo UI" panose="020B0604030504040204" pitchFamily="50" charset="-128"/>
                        </a:rPr>
                        <a:t>気候、エネルギー、食料、森林、水等の自然資源の持続可能性について調査・研究を行う国際的なシンクタンク。</a:t>
                      </a:r>
                      <a:endParaRPr kumimoji="1" lang="en-US" altLang="ja-JP" sz="1400">
                        <a:latin typeface="Meiryo UI" panose="020B0604030504040204" pitchFamily="50" charset="-128"/>
                        <a:ea typeface="Meiryo UI" panose="020B0604030504040204" pitchFamily="50" charset="-128"/>
                        <a:cs typeface="Meiryo UI" panose="020B0604030504040204" pitchFamily="50" charset="-128"/>
                      </a:endParaRPr>
                    </a:p>
                    <a:p>
                      <a:pPr marL="108000" indent="-108000">
                        <a:buFont typeface="Arial" panose="020B0604020202020204" pitchFamily="34" charset="0"/>
                        <a:buChar char="•"/>
                      </a:pPr>
                      <a:r>
                        <a:rPr kumimoji="1" lang="ja-JP" altLang="en-US" sz="140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a:latin typeface="Meiryo UI" panose="020B0604030504040204" pitchFamily="50" charset="-128"/>
                          <a:ea typeface="Meiryo UI" panose="020B0604030504040204" pitchFamily="50" charset="-128"/>
                          <a:cs typeface="Meiryo UI" panose="020B0604030504040204" pitchFamily="50" charset="-128"/>
                        </a:rPr>
                        <a:t>GHG</a:t>
                      </a:r>
                      <a:r>
                        <a:rPr kumimoji="1" lang="ja-JP" altLang="en-US" sz="1400">
                          <a:latin typeface="Meiryo UI" panose="020B0604030504040204" pitchFamily="50" charset="-128"/>
                          <a:ea typeface="Meiryo UI" panose="020B0604030504040204" pitchFamily="50" charset="-128"/>
                          <a:cs typeface="Meiryo UI" panose="020B0604030504040204" pitchFamily="50" charset="-128"/>
                        </a:rPr>
                        <a:t>プロトコル」の共催団体の一つとして、国際的な</a:t>
                      </a:r>
                      <a:r>
                        <a:rPr kumimoji="1" lang="en-US" altLang="ja-JP" sz="1400">
                          <a:latin typeface="Meiryo UI" panose="020B0604030504040204" pitchFamily="50" charset="-128"/>
                          <a:ea typeface="Meiryo UI" panose="020B0604030504040204" pitchFamily="50" charset="-128"/>
                          <a:cs typeface="Meiryo UI" panose="020B0604030504040204" pitchFamily="50" charset="-128"/>
                        </a:rPr>
                        <a:t>GHG</a:t>
                      </a:r>
                      <a:r>
                        <a:rPr kumimoji="1" lang="ja-JP" altLang="en-US" sz="1400">
                          <a:latin typeface="Meiryo UI" panose="020B0604030504040204" pitchFamily="50" charset="-128"/>
                          <a:ea typeface="Meiryo UI" panose="020B0604030504040204" pitchFamily="50" charset="-128"/>
                          <a:cs typeface="Meiryo UI" panose="020B0604030504040204" pitchFamily="50" charset="-128"/>
                        </a:rPr>
                        <a:t>排出量算定基準の作成などにも取組む。</a:t>
                      </a:r>
                    </a:p>
                  </a:txBody>
                  <a:tcPr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936017">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algn="ctr"/>
                      <a:endParaRPr kumimoji="1" lang="en-US" altLang="ja-JP" sz="140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40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40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a:latin typeface="Meiryo UI" panose="020B0604030504040204" pitchFamily="50" charset="-128"/>
                          <a:ea typeface="Meiryo UI" panose="020B0604030504040204" pitchFamily="50" charset="-128"/>
                          <a:cs typeface="Meiryo UI" panose="020B0604030504040204" pitchFamily="50" charset="-128"/>
                        </a:rPr>
                        <a:t>世界自然保護基金（</a:t>
                      </a:r>
                      <a:r>
                        <a:rPr kumimoji="1" lang="en-US" altLang="ja-JP" sz="1400">
                          <a:latin typeface="Meiryo UI" panose="020B0604030504040204" pitchFamily="50" charset="-128"/>
                          <a:ea typeface="Meiryo UI" panose="020B0604030504040204" pitchFamily="50" charset="-128"/>
                          <a:cs typeface="Meiryo UI" panose="020B0604030504040204" pitchFamily="50" charset="-128"/>
                        </a:rPr>
                        <a:t>WWF</a:t>
                      </a:r>
                      <a:r>
                        <a:rPr kumimoji="1" lang="ja-JP" altLang="en-US" sz="1400">
                          <a:latin typeface="Meiryo UI" panose="020B0604030504040204" pitchFamily="50" charset="-128"/>
                          <a:ea typeface="Meiryo UI" panose="020B0604030504040204" pitchFamily="50" charset="-128"/>
                          <a:cs typeface="Meiryo UI" panose="020B0604030504040204" pitchFamily="50" charset="-128"/>
                        </a:rPr>
                        <a:t>）</a:t>
                      </a:r>
                    </a:p>
                  </a:txBody>
                  <a:tcPr marB="3600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108000" indent="-108000">
                        <a:buFont typeface="Arial" panose="020B0604020202020204" pitchFamily="34" charset="0"/>
                        <a:buChar char="•"/>
                      </a:pPr>
                      <a:r>
                        <a:rPr kumimoji="1" lang="ja-JP" altLang="en-US" sz="1400">
                          <a:latin typeface="Meiryo UI" panose="020B0604030504040204" pitchFamily="50" charset="-128"/>
                          <a:ea typeface="Meiryo UI" panose="020B0604030504040204" pitchFamily="50" charset="-128"/>
                          <a:cs typeface="Meiryo UI" panose="020B0604030504040204" pitchFamily="50" charset="-128"/>
                        </a:rPr>
                        <a:t>生物多様性の保全、再生可能な資源利用、環境汚染と浪費的な消費の削減を使命とし、世界約</a:t>
                      </a:r>
                      <a:r>
                        <a:rPr kumimoji="1" lang="en-US" altLang="ja-JP" sz="1400">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1400">
                          <a:latin typeface="Meiryo UI" panose="020B0604030504040204" pitchFamily="50" charset="-128"/>
                          <a:ea typeface="Meiryo UI" panose="020B0604030504040204" pitchFamily="50" charset="-128"/>
                          <a:cs typeface="Meiryo UI" panose="020B0604030504040204" pitchFamily="50" charset="-128"/>
                        </a:rPr>
                        <a:t>カ国以上で活動する環境保全団体。</a:t>
                      </a:r>
                    </a:p>
                  </a:txBody>
                  <a:tcPr marB="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14" name="object 8">
            <a:extLst>
              <a:ext uri="{FF2B5EF4-FFF2-40B4-BE49-F238E27FC236}">
                <a16:creationId xmlns:a16="http://schemas.microsoft.com/office/drawing/2014/main" id="{F609D152-E330-5165-3E43-A7BE1AD1AF79}"/>
              </a:ext>
            </a:extLst>
          </p:cNvPr>
          <p:cNvSpPr>
            <a:spLocks noChangeAspect="1"/>
          </p:cNvSpPr>
          <p:nvPr/>
        </p:nvSpPr>
        <p:spPr>
          <a:xfrm>
            <a:off x="683121" y="3169397"/>
            <a:ext cx="818308" cy="397463"/>
          </a:xfrm>
          <a:prstGeom prst="rect">
            <a:avLst/>
          </a:prstGeom>
          <a:blipFill>
            <a:blip r:embed="rId6" cstate="email">
              <a:extLst>
                <a:ext uri="{28A0092B-C50C-407E-A947-70E740481C1C}">
                  <a14:useLocalDpi xmlns:a14="http://schemas.microsoft.com/office/drawing/2010/main"/>
                </a:ext>
              </a:extLst>
            </a:blip>
            <a:stretch>
              <a:fillRect/>
            </a:stretch>
          </a:blipFill>
          <a:ln w="38100">
            <a:noFill/>
          </a:ln>
        </p:spPr>
        <p:txBody>
          <a:bodyPr wrap="square" lIns="0" tIns="0" rIns="0" bIns="0" rtlCol="0">
            <a:noAutofit/>
          </a:bodyPr>
          <a:lstStyle/>
          <a:p>
            <a:pPr marL="0" marR="0" lvl="0" indent="0" algn="l" defTabSz="990570" rtl="0" eaLnBrk="1" fontAlgn="auto" latinLnBrk="0" hangingPunct="1">
              <a:lnSpc>
                <a:spcPct val="100000"/>
              </a:lnSpc>
              <a:spcBef>
                <a:spcPts val="0"/>
              </a:spcBef>
              <a:spcAft>
                <a:spcPts val="0"/>
              </a:spcAft>
              <a:buClrTx/>
              <a:buSzTx/>
              <a:buFontTx/>
              <a:buNone/>
              <a:tabLst/>
              <a:defRPr/>
            </a:pPr>
            <a:endParaRPr kumimoji="0" sz="4006" b="0" i="0" u="none" strike="noStrike" kern="1200" cap="none" spc="0" normalizeH="0" baseline="0" noProof="0">
              <a:ln>
                <a:noFill/>
              </a:ln>
              <a:solidFill>
                <a:prstClr val="black"/>
              </a:solidFill>
              <a:effectLst/>
              <a:uLnTx/>
              <a:uFillTx/>
              <a:latin typeface="Calibri"/>
              <a:ea typeface="ＭＳ Ｐゴシック" charset="-128"/>
              <a:cs typeface="+mn-cs"/>
            </a:endParaRPr>
          </a:p>
        </p:txBody>
      </p:sp>
      <p:pic>
        <p:nvPicPr>
          <p:cNvPr id="15" name="Picture 4" descr="http://sustainable-event-alliance.org/wp-content/uploads/2010/06/Global_compact_logo-300x283.jpg">
            <a:extLst>
              <a:ext uri="{FF2B5EF4-FFF2-40B4-BE49-F238E27FC236}">
                <a16:creationId xmlns:a16="http://schemas.microsoft.com/office/drawing/2014/main" id="{373E5BDC-8E4E-DCF6-7977-10223FC222B2}"/>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58433" y="3860189"/>
            <a:ext cx="695319" cy="655919"/>
          </a:xfrm>
          <a:prstGeom prst="rect">
            <a:avLst/>
          </a:prstGeom>
          <a:noFill/>
          <a:ln w="38100">
            <a:noFill/>
          </a:ln>
          <a:extLst>
            <a:ext uri="{909E8E84-426E-40DD-AFC4-6F175D3DCCD1}">
              <a14:hiddenFill xmlns:a14="http://schemas.microsoft.com/office/drawing/2010/main">
                <a:solidFill>
                  <a:srgbClr val="FFFFFF"/>
                </a:solidFill>
              </a14:hiddenFill>
            </a:ext>
          </a:extLst>
        </p:spPr>
      </p:pic>
      <p:pic>
        <p:nvPicPr>
          <p:cNvPr id="16" name="Picture 2" descr="https://upload.wikimedia.org/wikipedia/en/0/0b/World_Resources_Institute_logo.jpg">
            <a:extLst>
              <a:ext uri="{FF2B5EF4-FFF2-40B4-BE49-F238E27FC236}">
                <a16:creationId xmlns:a16="http://schemas.microsoft.com/office/drawing/2014/main" id="{4B5401E2-B08F-3CF7-4823-BF3F0CA653EE}"/>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53843" y="5086401"/>
            <a:ext cx="1104499" cy="383506"/>
          </a:xfrm>
          <a:prstGeom prst="rect">
            <a:avLst/>
          </a:prstGeom>
          <a:noFill/>
          <a:ln w="38100">
            <a:noFill/>
          </a:ln>
          <a:extLst>
            <a:ext uri="{909E8E84-426E-40DD-AFC4-6F175D3DCCD1}">
              <a14:hiddenFill xmlns:a14="http://schemas.microsoft.com/office/drawing/2010/main">
                <a:solidFill>
                  <a:srgbClr val="FFFFFF"/>
                </a:solidFill>
              </a14:hiddenFill>
            </a:ext>
          </a:extLst>
        </p:spPr>
      </p:pic>
      <p:pic>
        <p:nvPicPr>
          <p:cNvPr id="1026" name="Picture 2" descr="WWF Japan | Minato-ku Tokyo">
            <a:extLst>
              <a:ext uri="{FF2B5EF4-FFF2-40B4-BE49-F238E27FC236}">
                <a16:creationId xmlns:a16="http://schemas.microsoft.com/office/drawing/2014/main" id="{AB6927A1-9D5F-852A-5C2A-34F0DB00552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8076" y="5964629"/>
            <a:ext cx="556032" cy="624225"/>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6AD01C77-7B93-29B9-B421-1B38A9AE3530}"/>
              </a:ext>
            </a:extLst>
          </p:cNvPr>
          <p:cNvSpPr txBox="1"/>
          <p:nvPr/>
        </p:nvSpPr>
        <p:spPr>
          <a:xfrm>
            <a:off x="161925" y="7159565"/>
            <a:ext cx="10034261" cy="246221"/>
          </a:xfrm>
          <a:prstGeom prst="rect">
            <a:avLst/>
          </a:prstGeom>
          <a:noFill/>
        </p:spPr>
        <p:txBody>
          <a:bodyPr wrap="square" rtlCol="0">
            <a:spAutoFit/>
          </a:bodyPr>
          <a:lstStyle/>
          <a:p>
            <a:r>
              <a:rPr lang="en-US" altLang="ja-JP" sz="1000"/>
              <a:t>※ SBT</a:t>
            </a:r>
            <a:r>
              <a:rPr lang="ja-JP" altLang="en-US" sz="1000"/>
              <a:t>（</a:t>
            </a:r>
            <a:r>
              <a:rPr lang="en-US" altLang="ja-JP" sz="1000"/>
              <a:t>Science Based Targets</a:t>
            </a:r>
            <a:r>
              <a:rPr lang="ja-JP" altLang="en-US" sz="1000"/>
              <a:t>）は科学的根拠に基づいた温室効果ガス削減目標そのものを指す</a:t>
            </a:r>
            <a:endParaRPr kumimoji="1" lang="ja-JP" altLang="en-US" sz="1000"/>
          </a:p>
        </p:txBody>
      </p:sp>
    </p:spTree>
    <p:extLst>
      <p:ext uri="{BB962C8B-B14F-4D97-AF65-F5344CB8AC3E}">
        <p14:creationId xmlns:p14="http://schemas.microsoft.com/office/powerpoint/2010/main" val="293512866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AEAA2-38C2-05AE-5FEC-386077F4761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4A60923-3109-39F4-0999-F7486297C57D}"/>
              </a:ext>
            </a:extLst>
          </p:cNvPr>
          <p:cNvSpPr>
            <a:spLocks noGrp="1"/>
          </p:cNvSpPr>
          <p:nvPr>
            <p:ph type="title"/>
          </p:nvPr>
        </p:nvSpPr>
        <p:spPr/>
        <p:txBody>
          <a:bodyPr/>
          <a:lstStyle/>
          <a:p>
            <a:r>
              <a:rPr kumimoji="1" lang="ja-JP" altLang="en-US"/>
              <a:t>短期</a:t>
            </a:r>
            <a:r>
              <a:rPr kumimoji="1" lang="en-US" altLang="ja-JP"/>
              <a:t>SBT</a:t>
            </a:r>
            <a:r>
              <a:rPr kumimoji="1" lang="ja-JP" altLang="en-US"/>
              <a:t>の基本要件　</a:t>
            </a:r>
            <a:r>
              <a:rPr lang="en-US" altLang="ja-JP"/>
              <a:t>5.</a:t>
            </a:r>
            <a:r>
              <a:rPr lang="ja-JP" altLang="en-US"/>
              <a:t>目標水準 </a:t>
            </a:r>
            <a:r>
              <a:rPr lang="en-US" altLang="ja-JP"/>
              <a:t>4/5</a:t>
            </a:r>
            <a:endParaRPr kumimoji="1" lang="ja-JP" altLang="en-US"/>
          </a:p>
        </p:txBody>
      </p:sp>
      <p:sp>
        <p:nvSpPr>
          <p:cNvPr id="4" name="テキスト ボックス 47">
            <a:extLst>
              <a:ext uri="{FF2B5EF4-FFF2-40B4-BE49-F238E27FC236}">
                <a16:creationId xmlns:a16="http://schemas.microsoft.com/office/drawing/2014/main" id="{3DBD55A2-C37B-B715-99A2-F130528E6523}"/>
              </a:ext>
            </a:extLst>
          </p:cNvPr>
          <p:cNvSpPr txBox="1">
            <a:spLocks noChangeArrowheads="1"/>
          </p:cNvSpPr>
          <p:nvPr/>
        </p:nvSpPr>
        <p:spPr bwMode="auto">
          <a:xfrm>
            <a:off x="449202" y="1568314"/>
            <a:ext cx="9793410" cy="512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9pPr>
          </a:lstStyle>
          <a:p>
            <a:pPr eaLnBrk="1" hangingPunct="1">
              <a:spcBef>
                <a:spcPts val="600"/>
              </a:spcBef>
              <a:defRPr/>
            </a:pPr>
            <a:r>
              <a:rPr lang="ja-JP" altLang="en-US" sz="2800" b="1">
                <a:solidFill>
                  <a:srgbClr val="000000"/>
                </a:solidFill>
                <a:latin typeface="Meiryo UI" panose="020B0604030504040204" pitchFamily="50" charset="-128"/>
                <a:ea typeface="Meiryo UI" panose="020B0604030504040204" pitchFamily="50" charset="-128"/>
              </a:rPr>
              <a:t>（</a:t>
            </a:r>
            <a:r>
              <a:rPr lang="ja-JP" altLang="en-US" sz="2800" b="1">
                <a:latin typeface="Meiryo UI" panose="020B0604030504040204" pitchFamily="50" charset="-128"/>
                <a:ea typeface="Meiryo UI" panose="020B0604030504040204" pitchFamily="50" charset="-128"/>
              </a:rPr>
              <a:t>必須事項）</a:t>
            </a:r>
            <a:endParaRPr lang="en-US" altLang="ja-JP" sz="2800" b="1">
              <a:latin typeface="Meiryo UI" panose="020B0604030504040204" pitchFamily="50" charset="-128"/>
              <a:ea typeface="Meiryo UI" panose="020B0604030504040204" pitchFamily="50" charset="-128"/>
            </a:endParaRPr>
          </a:p>
          <a:p>
            <a:pPr marL="457200" indent="-457200">
              <a:spcBef>
                <a:spcPts val="600"/>
              </a:spcBef>
              <a:buClr>
                <a:schemeClr val="tx1"/>
              </a:buClr>
              <a:buFont typeface="Wingdings" panose="05000000000000000000" pitchFamily="2" charset="2"/>
              <a:buChar char="ü"/>
              <a:defRPr/>
            </a:pPr>
            <a:r>
              <a:rPr lang="ja-JP" altLang="en-US" sz="2400" b="1">
                <a:solidFill>
                  <a:srgbClr val="FF0000"/>
                </a:solidFill>
                <a:latin typeface="Meiryo UI" panose="020B0604030504040204" pitchFamily="50" charset="-128"/>
                <a:ea typeface="Meiryo UI" panose="020B0604030504040204" pitchFamily="50" charset="-128"/>
              </a:rPr>
              <a:t>天然ガスやその他の化石燃料を販売・輸送・流通している企業</a:t>
            </a:r>
            <a:r>
              <a:rPr lang="ja-JP" altLang="en-US" sz="2400">
                <a:latin typeface="Meiryo UI" panose="020B0604030504040204" pitchFamily="50" charset="-128"/>
                <a:ea typeface="Meiryo UI" panose="020B0604030504040204" pitchFamily="50" charset="-128"/>
              </a:rPr>
              <a:t>は、販売、輸送、配給された化石燃料の燃焼から発生する排出量を対象とした</a:t>
            </a:r>
            <a:r>
              <a:rPr lang="ja-JP" altLang="en-US" sz="2400" b="1">
                <a:solidFill>
                  <a:srgbClr val="FF0000"/>
                </a:solidFill>
                <a:latin typeface="Meiryo UI" panose="020B0604030504040204" pitchFamily="50" charset="-128"/>
                <a:ea typeface="Meiryo UI" panose="020B0604030504040204" pitchFamily="50" charset="-128"/>
              </a:rPr>
              <a:t>個別の排出削減目標を設定しなければならない。</a:t>
            </a:r>
            <a:endParaRPr lang="en-US" altLang="ja-JP" sz="2400" b="1">
              <a:solidFill>
                <a:srgbClr val="FF0000"/>
              </a:solidFill>
              <a:latin typeface="Meiryo UI" panose="020B0604030504040204" pitchFamily="50" charset="-128"/>
              <a:ea typeface="Meiryo UI" panose="020B0604030504040204" pitchFamily="50" charset="-128"/>
            </a:endParaRPr>
          </a:p>
          <a:p>
            <a:pPr marL="1200150" lvl="1" indent="-457200">
              <a:spcBef>
                <a:spcPts val="600"/>
              </a:spcBef>
              <a:buClr>
                <a:schemeClr val="tx1"/>
              </a:buClr>
              <a:buFont typeface="Arial" panose="020B0604020202020204" pitchFamily="34" charset="0"/>
              <a:buChar char="•"/>
              <a:defRPr/>
            </a:pPr>
            <a:r>
              <a:rPr lang="ja-JP" altLang="en-US" sz="2400">
                <a:latin typeface="Meiryo UI" panose="020B0604030504040204" pitchFamily="50" charset="-128"/>
                <a:ea typeface="Meiryo UI" panose="020B0604030504040204" pitchFamily="50" charset="-128"/>
              </a:rPr>
              <a:t>目標は、産業革命前と比較して地球の気温上昇を</a:t>
            </a:r>
            <a:r>
              <a:rPr lang="en-US" altLang="ja-JP" sz="2400">
                <a:latin typeface="Meiryo UI" panose="020B0604030504040204" pitchFamily="50" charset="-128"/>
                <a:ea typeface="Meiryo UI" panose="020B0604030504040204" pitchFamily="50" charset="-128"/>
              </a:rPr>
              <a:t>1.5°C</a:t>
            </a:r>
            <a:r>
              <a:rPr lang="ja-JP" altLang="en-US" sz="2400">
                <a:latin typeface="Meiryo UI" panose="020B0604030504040204" pitchFamily="50" charset="-128"/>
                <a:ea typeface="Meiryo UI" panose="020B0604030504040204" pitchFamily="50" charset="-128"/>
              </a:rPr>
              <a:t>に抑えるために必要な脱炭素化の水準と少なくとも一致していなければならない。</a:t>
            </a:r>
            <a:endParaRPr lang="en-US" altLang="ja-JP" sz="2400">
              <a:latin typeface="Meiryo UI" panose="020B0604030504040204" pitchFamily="50" charset="-128"/>
              <a:ea typeface="Meiryo UI" panose="020B0604030504040204" pitchFamily="50" charset="-128"/>
            </a:endParaRPr>
          </a:p>
          <a:p>
            <a:pPr marL="1200150" lvl="1" indent="-457200">
              <a:spcBef>
                <a:spcPts val="600"/>
              </a:spcBef>
              <a:buClr>
                <a:schemeClr val="tx1"/>
              </a:buClr>
              <a:buFont typeface="Arial" panose="020B0604020202020204" pitchFamily="34" charset="0"/>
              <a:buChar char="•"/>
              <a:defRPr/>
            </a:pPr>
            <a:r>
              <a:rPr lang="ja-JP" altLang="en-US" sz="2400">
                <a:latin typeface="Meiryo UI" panose="020B0604030504040204" pitchFamily="50" charset="-128"/>
                <a:ea typeface="Meiryo UI" panose="020B0604030504040204" pitchFamily="50" charset="-128"/>
              </a:rPr>
              <a:t>顧客エンゲージメント目標はこの基準には適用されない。</a:t>
            </a:r>
            <a:endParaRPr lang="en-US" altLang="ja-JP" sz="2400">
              <a:latin typeface="Meiryo UI" panose="020B0604030504040204" pitchFamily="50" charset="-128"/>
              <a:ea typeface="Meiryo UI" panose="020B0604030504040204" pitchFamily="50" charset="-128"/>
            </a:endParaRPr>
          </a:p>
          <a:p>
            <a:pPr marL="457200" indent="-457200">
              <a:spcBef>
                <a:spcPts val="600"/>
              </a:spcBef>
              <a:buClr>
                <a:schemeClr val="tx1"/>
              </a:buClr>
              <a:buFont typeface="Wingdings" panose="05000000000000000000" pitchFamily="2" charset="2"/>
              <a:buChar char="ü"/>
              <a:defRPr/>
            </a:pPr>
            <a:r>
              <a:rPr lang="ja-JP" altLang="en-US" sz="2400">
                <a:latin typeface="Meiryo UI" panose="020B0604030504040204" pitchFamily="50" charset="-128"/>
                <a:ea typeface="Meiryo UI" panose="020B0604030504040204" pitchFamily="50" charset="-128"/>
              </a:rPr>
              <a:t>上記規定は、以下に関係なく適用される。</a:t>
            </a:r>
            <a:endParaRPr lang="en-US" altLang="ja-JP" sz="2400">
              <a:latin typeface="Meiryo UI" panose="020B0604030504040204" pitchFamily="50" charset="-128"/>
              <a:ea typeface="Meiryo UI" panose="020B0604030504040204" pitchFamily="50" charset="-128"/>
            </a:endParaRPr>
          </a:p>
          <a:p>
            <a:pPr marL="1200150" lvl="1" indent="-457200">
              <a:spcBef>
                <a:spcPts val="600"/>
              </a:spcBef>
              <a:buClr>
                <a:schemeClr val="tx1"/>
              </a:buClr>
              <a:buFont typeface="Arial" panose="020B0604020202020204" pitchFamily="34" charset="0"/>
              <a:buChar char="•"/>
              <a:defRPr/>
            </a:pPr>
            <a:r>
              <a:rPr lang="ja-JP" altLang="en-US" sz="2400">
                <a:latin typeface="Meiryo UI" panose="020B0604030504040204" pitchFamily="50" charset="-128"/>
                <a:ea typeface="Meiryo UI" panose="020B0604030504040204" pitchFamily="50" charset="-128"/>
              </a:rPr>
              <a:t>これらの排出量が企業の</a:t>
            </a:r>
            <a:r>
              <a:rPr lang="en-US" altLang="ja-JP" sz="2400">
                <a:latin typeface="Meiryo UI" panose="020B0604030504040204" pitchFamily="50" charset="-128"/>
                <a:ea typeface="Meiryo UI" panose="020B0604030504040204" pitchFamily="50" charset="-128"/>
              </a:rPr>
              <a:t>Scope1</a:t>
            </a:r>
            <a:r>
              <a:rPr lang="ja-JP" altLang="en-US" sz="2400">
                <a:latin typeface="Meiryo UI" panose="020B0604030504040204" pitchFamily="50" charset="-128"/>
                <a:ea typeface="Meiryo UI" panose="020B0604030504040204" pitchFamily="50" charset="-128"/>
              </a:rPr>
              <a:t>、</a:t>
            </a:r>
            <a:r>
              <a:rPr lang="en-US" altLang="ja-JP" sz="2400">
                <a:latin typeface="Meiryo UI" panose="020B0604030504040204" pitchFamily="50" charset="-128"/>
                <a:ea typeface="Meiryo UI" panose="020B0604030504040204" pitchFamily="50" charset="-128"/>
              </a:rPr>
              <a:t>2</a:t>
            </a:r>
            <a:r>
              <a:rPr lang="ja-JP" altLang="en-US" sz="2400">
                <a:latin typeface="Meiryo UI" panose="020B0604030504040204" pitchFamily="50" charset="-128"/>
                <a:ea typeface="Meiryo UI" panose="020B0604030504040204" pitchFamily="50" charset="-128"/>
              </a:rPr>
              <a:t>、</a:t>
            </a:r>
            <a:r>
              <a:rPr lang="en-US" altLang="ja-JP" sz="2400">
                <a:latin typeface="Meiryo UI" panose="020B0604030504040204" pitchFamily="50" charset="-128"/>
                <a:ea typeface="Meiryo UI" panose="020B0604030504040204" pitchFamily="50" charset="-128"/>
              </a:rPr>
              <a:t>3</a:t>
            </a:r>
            <a:r>
              <a:rPr lang="ja-JP" altLang="en-US" sz="2400">
                <a:latin typeface="Meiryo UI" panose="020B0604030504040204" pitchFamily="50" charset="-128"/>
                <a:ea typeface="Meiryo UI" panose="020B0604030504040204" pitchFamily="50" charset="-128"/>
              </a:rPr>
              <a:t>全体の排出量の中で占める割合</a:t>
            </a:r>
            <a:endParaRPr lang="en-US" altLang="ja-JP" sz="2400">
              <a:latin typeface="Meiryo UI" panose="020B0604030504040204" pitchFamily="50" charset="-128"/>
              <a:ea typeface="Meiryo UI" panose="020B0604030504040204" pitchFamily="50" charset="-128"/>
            </a:endParaRPr>
          </a:p>
          <a:p>
            <a:pPr marL="1200150" lvl="1" indent="-457200">
              <a:spcBef>
                <a:spcPts val="600"/>
              </a:spcBef>
              <a:buClr>
                <a:schemeClr val="tx1"/>
              </a:buClr>
              <a:buFont typeface="Arial" panose="020B0604020202020204" pitchFamily="34" charset="0"/>
              <a:buChar char="•"/>
              <a:defRPr/>
            </a:pPr>
            <a:r>
              <a:rPr lang="ja-JP" altLang="en-US" sz="2400">
                <a:latin typeface="Meiryo UI" panose="020B0604030504040204" pitchFamily="50" charset="-128"/>
                <a:ea typeface="Meiryo UI" panose="020B0604030504040204" pitchFamily="50" charset="-128"/>
              </a:rPr>
              <a:t>企業の業種分類</a:t>
            </a:r>
            <a:endParaRPr lang="en-US" altLang="ja-JP" sz="2400">
              <a:latin typeface="Meiryo UI" panose="020B0604030504040204" pitchFamily="50" charset="-128"/>
              <a:ea typeface="Meiryo UI" panose="020B0604030504040204" pitchFamily="50" charset="-128"/>
            </a:endParaRPr>
          </a:p>
          <a:p>
            <a:pPr marL="1200150" lvl="1" indent="-457200">
              <a:spcBef>
                <a:spcPts val="600"/>
              </a:spcBef>
              <a:buClr>
                <a:schemeClr val="tx1"/>
              </a:buClr>
              <a:buFont typeface="Arial" panose="020B0604020202020204" pitchFamily="34" charset="0"/>
              <a:buChar char="•"/>
              <a:defRPr/>
            </a:pPr>
            <a:r>
              <a:rPr lang="ja-JP" altLang="en-US" sz="2400">
                <a:latin typeface="Meiryo UI" panose="020B0604030504040204" pitchFamily="50" charset="-128"/>
                <a:ea typeface="Meiryo UI" panose="020B0604030504040204" pitchFamily="50" charset="-128"/>
              </a:rPr>
              <a:t>化石燃料の販売・配給が企業の主たる事業であるかどうか</a:t>
            </a:r>
            <a:endParaRPr lang="en-US" altLang="ja-JP" sz="240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B5315FE6-9D9A-2542-678B-EFD6572BB776}"/>
              </a:ext>
            </a:extLst>
          </p:cNvPr>
          <p:cNvSpPr txBox="1">
            <a:spLocks noChangeArrowheads="1"/>
          </p:cNvSpPr>
          <p:nvPr/>
        </p:nvSpPr>
        <p:spPr bwMode="auto">
          <a:xfrm>
            <a:off x="161925" y="7328843"/>
            <a:ext cx="95367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1000" dirty="0">
                <a:solidFill>
                  <a:srgbClr val="000000"/>
                </a:solidFill>
                <a:latin typeface="+mn-ea"/>
                <a:ea typeface="+mn-ea"/>
                <a:cs typeface="Meiryo UI" pitchFamily="50" charset="-128"/>
              </a:rPr>
              <a:t>[</a:t>
            </a:r>
            <a:r>
              <a:rPr lang="ja-JP" altLang="en-US" sz="1000" dirty="0">
                <a:solidFill>
                  <a:srgbClr val="000000"/>
                </a:solidFill>
                <a:latin typeface="+mn-ea"/>
                <a:ea typeface="+mn-ea"/>
                <a:cs typeface="Meiryo UI" pitchFamily="50" charset="-128"/>
              </a:rPr>
              <a:t>出所</a:t>
            </a:r>
            <a:r>
              <a:rPr lang="en-US" altLang="ja-JP" sz="1000" dirty="0">
                <a:solidFill>
                  <a:srgbClr val="000000"/>
                </a:solidFill>
                <a:latin typeface="+mn-ea"/>
                <a:ea typeface="+mn-ea"/>
                <a:cs typeface="Meiryo UI" pitchFamily="50" charset="-128"/>
              </a:rPr>
              <a:t>]</a:t>
            </a:r>
            <a:r>
              <a:rPr lang="en-US" altLang="ja-JP" sz="1000" dirty="0">
                <a:latin typeface="+mn-ea"/>
                <a:ea typeface="+mn-ea"/>
              </a:rPr>
              <a:t> SBTi Corporate Near-Term Criteria Version 5.3.1</a:t>
            </a:r>
            <a:r>
              <a:rPr lang="ja-JP" altLang="en-US" sz="1000" dirty="0">
                <a:solidFill>
                  <a:srgbClr val="000000"/>
                </a:solidFill>
                <a:latin typeface="+mn-ea"/>
                <a:ea typeface="+mn-ea"/>
                <a:cs typeface="Meiryo UI" pitchFamily="50" charset="-128"/>
              </a:rPr>
              <a:t>（</a:t>
            </a:r>
            <a:r>
              <a:rPr lang="it-IT" altLang="ja-JP" sz="1000" dirty="0">
                <a:latin typeface="+mn-ea"/>
                <a:ea typeface="+mn-ea"/>
              </a:rPr>
              <a:t>https://files.sciencebasedtargets.org/production/files/SBTi-criteria.pdf</a:t>
            </a:r>
            <a:r>
              <a:rPr lang="ja-JP" altLang="en-US" sz="1000" dirty="0">
                <a:solidFill>
                  <a:srgbClr val="000000"/>
                </a:solidFill>
                <a:latin typeface="+mn-ea"/>
                <a:ea typeface="+mn-ea"/>
                <a:cs typeface="Meiryo UI" pitchFamily="50" charset="-128"/>
              </a:rPr>
              <a:t>）より作成</a:t>
            </a:r>
          </a:p>
        </p:txBody>
      </p:sp>
    </p:spTree>
    <p:extLst>
      <p:ext uri="{BB962C8B-B14F-4D97-AF65-F5344CB8AC3E}">
        <p14:creationId xmlns:p14="http://schemas.microsoft.com/office/powerpoint/2010/main" val="410059671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E8F00-D2ED-E16B-BD54-F3E9A832C6C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9A7327F-77DC-B697-26F3-AE128CCB6B21}"/>
              </a:ext>
            </a:extLst>
          </p:cNvPr>
          <p:cNvSpPr>
            <a:spLocks noGrp="1"/>
          </p:cNvSpPr>
          <p:nvPr>
            <p:ph type="title"/>
          </p:nvPr>
        </p:nvSpPr>
        <p:spPr/>
        <p:txBody>
          <a:bodyPr/>
          <a:lstStyle/>
          <a:p>
            <a:r>
              <a:rPr kumimoji="1" lang="ja-JP" altLang="en-US"/>
              <a:t>短期</a:t>
            </a:r>
            <a:r>
              <a:rPr kumimoji="1" lang="en-US" altLang="ja-JP"/>
              <a:t>SBT</a:t>
            </a:r>
            <a:r>
              <a:rPr kumimoji="1" lang="ja-JP" altLang="en-US"/>
              <a:t>の基本要件　</a:t>
            </a:r>
            <a:r>
              <a:rPr lang="en-US" altLang="ja-JP"/>
              <a:t>5.</a:t>
            </a:r>
            <a:r>
              <a:rPr lang="ja-JP" altLang="en-US"/>
              <a:t>目標水準 </a:t>
            </a:r>
            <a:r>
              <a:rPr lang="en-US" altLang="ja-JP"/>
              <a:t>5/5</a:t>
            </a:r>
            <a:endParaRPr kumimoji="1" lang="ja-JP" altLang="en-US"/>
          </a:p>
        </p:txBody>
      </p:sp>
      <p:sp>
        <p:nvSpPr>
          <p:cNvPr id="4" name="テキスト ボックス 47">
            <a:extLst>
              <a:ext uri="{FF2B5EF4-FFF2-40B4-BE49-F238E27FC236}">
                <a16:creationId xmlns:a16="http://schemas.microsoft.com/office/drawing/2014/main" id="{0E662695-7D15-24D6-A542-179971C33F46}"/>
              </a:ext>
            </a:extLst>
          </p:cNvPr>
          <p:cNvSpPr txBox="1">
            <a:spLocks noChangeArrowheads="1"/>
          </p:cNvSpPr>
          <p:nvPr/>
        </p:nvSpPr>
        <p:spPr bwMode="auto">
          <a:xfrm>
            <a:off x="449202" y="2053062"/>
            <a:ext cx="979341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9pPr>
          </a:lstStyle>
          <a:p>
            <a:pPr eaLnBrk="1" hangingPunct="1">
              <a:spcBef>
                <a:spcPts val="600"/>
              </a:spcBef>
              <a:defRPr/>
            </a:pPr>
            <a:r>
              <a:rPr lang="ja-JP" altLang="en-US" sz="2800" b="1">
                <a:solidFill>
                  <a:srgbClr val="000000"/>
                </a:solidFill>
                <a:latin typeface="Meiryo UI" panose="020B0604030504040204" pitchFamily="50" charset="-128"/>
                <a:ea typeface="Meiryo UI" panose="020B0604030504040204" pitchFamily="50" charset="-128"/>
              </a:rPr>
              <a:t>（</a:t>
            </a:r>
            <a:r>
              <a:rPr lang="ja-JP" altLang="en-US" sz="2800" b="1">
                <a:latin typeface="Meiryo UI" panose="020B0604030504040204" pitchFamily="50" charset="-128"/>
                <a:ea typeface="Meiryo UI" panose="020B0604030504040204" pitchFamily="50" charset="-128"/>
              </a:rPr>
              <a:t>必須事項）</a:t>
            </a:r>
            <a:endParaRPr lang="en-US" altLang="ja-JP" sz="2800" b="1">
              <a:latin typeface="Meiryo UI" panose="020B0604030504040204" pitchFamily="50" charset="-128"/>
              <a:ea typeface="Meiryo UI" panose="020B0604030504040204" pitchFamily="50" charset="-128"/>
            </a:endParaRPr>
          </a:p>
          <a:p>
            <a:pPr marL="457200" indent="-457200">
              <a:spcBef>
                <a:spcPts val="600"/>
              </a:spcBef>
              <a:buClr>
                <a:schemeClr val="tx1"/>
              </a:buClr>
              <a:buFont typeface="Wingdings" panose="05000000000000000000" pitchFamily="2" charset="2"/>
              <a:buChar char="ü"/>
              <a:defRPr/>
            </a:pPr>
            <a:r>
              <a:rPr lang="ja-JP" altLang="en-US" sz="2400">
                <a:latin typeface="Meiryo UI" panose="020B0604030504040204" pitchFamily="50" charset="-128"/>
                <a:ea typeface="Meiryo UI" panose="020B0604030504040204" pitchFamily="50" charset="-128"/>
              </a:rPr>
              <a:t>以下の企業について、</a:t>
            </a:r>
            <a:r>
              <a:rPr lang="en-US" altLang="ja-JP" sz="2400">
                <a:latin typeface="Meiryo UI" panose="020B0604030504040204" pitchFamily="50" charset="-128"/>
                <a:ea typeface="Meiryo UI" panose="020B0604030504040204" pitchFamily="50" charset="-128"/>
              </a:rPr>
              <a:t>SBTi</a:t>
            </a:r>
            <a:r>
              <a:rPr lang="ja-JP" altLang="en-US" sz="2400">
                <a:latin typeface="Meiryo UI" panose="020B0604030504040204" pitchFamily="50" charset="-128"/>
                <a:ea typeface="Meiryo UI" panose="020B0604030504040204" pitchFamily="50" charset="-128"/>
              </a:rPr>
              <a:t>は現時点で目標の検証を行っていない。</a:t>
            </a:r>
            <a:endParaRPr lang="en-US" altLang="ja-JP" sz="2400">
              <a:latin typeface="Meiryo UI" panose="020B0604030504040204" pitchFamily="50" charset="-128"/>
              <a:ea typeface="Meiryo UI" panose="020B0604030504040204" pitchFamily="50" charset="-128"/>
            </a:endParaRPr>
          </a:p>
          <a:p>
            <a:pPr marL="1200150" lvl="1" indent="-457200">
              <a:spcBef>
                <a:spcPts val="600"/>
              </a:spcBef>
              <a:buClr>
                <a:schemeClr val="tx1"/>
              </a:buClr>
              <a:buFont typeface="Arial" panose="020B0604020202020204" pitchFamily="34" charset="0"/>
              <a:buChar char="•"/>
              <a:defRPr/>
            </a:pPr>
            <a:r>
              <a:rPr lang="ja-JP" altLang="en-US" sz="2400">
                <a:latin typeface="Meiryo UI" panose="020B0604030504040204" pitchFamily="50" charset="-128"/>
                <a:ea typeface="Meiryo UI" panose="020B0604030504040204" pitchFamily="50" charset="-128"/>
              </a:rPr>
              <a:t>（これらの活動から得られる売上の割合にかかわらず）石油、天然ガス、石炭、その他の化石燃料の「探査、抽出、採掘、そして</a:t>
            </a:r>
            <a:r>
              <a:rPr lang="en-US" altLang="ja-JP" sz="2400">
                <a:latin typeface="Meiryo UI" panose="020B0604030504040204" pitchFamily="50" charset="-128"/>
                <a:ea typeface="Meiryo UI" panose="020B0604030504040204" pitchFamily="50" charset="-128"/>
              </a:rPr>
              <a:t>/</a:t>
            </a:r>
            <a:r>
              <a:rPr lang="ja-JP" altLang="en-US" sz="2400">
                <a:latin typeface="Meiryo UI" panose="020B0604030504040204" pitchFamily="50" charset="-128"/>
                <a:ea typeface="Meiryo UI" panose="020B0604030504040204" pitchFamily="50" charset="-128"/>
              </a:rPr>
              <a:t>または生産を行っている企業</a:t>
            </a:r>
            <a:endParaRPr lang="en-US" altLang="ja-JP" sz="2400" b="1">
              <a:latin typeface="+mj-lt"/>
              <a:ea typeface="+mn-ea"/>
            </a:endParaRPr>
          </a:p>
          <a:p>
            <a:pPr marL="1200150" lvl="1" indent="-457200">
              <a:spcBef>
                <a:spcPts val="600"/>
              </a:spcBef>
              <a:buClr>
                <a:schemeClr val="tx1"/>
              </a:buClr>
              <a:buFont typeface="Arial" panose="020B0604020202020204" pitchFamily="34" charset="0"/>
              <a:buChar char="•"/>
              <a:defRPr/>
            </a:pPr>
            <a:r>
              <a:rPr lang="ja-JP" altLang="en-US" sz="2400">
                <a:latin typeface="+mn-ea"/>
                <a:ea typeface="+mn-ea"/>
              </a:rPr>
              <a:t>化石燃料の販売、輸送、流通または化石燃料企業への機器やサービスの提供によって売上の</a:t>
            </a:r>
            <a:r>
              <a:rPr lang="en-US" altLang="ja-JP" sz="2400">
                <a:latin typeface="+mn-ea"/>
                <a:ea typeface="+mn-ea"/>
              </a:rPr>
              <a:t>50</a:t>
            </a:r>
            <a:r>
              <a:rPr lang="ja-JP" altLang="en-US" sz="2400">
                <a:latin typeface="+mn-ea"/>
                <a:ea typeface="+mn-ea"/>
              </a:rPr>
              <a:t>％以上を得ている企業</a:t>
            </a:r>
            <a:endParaRPr lang="en-US" altLang="ja-JP" sz="2400">
              <a:latin typeface="+mn-ea"/>
              <a:ea typeface="+mn-ea"/>
            </a:endParaRPr>
          </a:p>
          <a:p>
            <a:pPr marL="1200150" lvl="1" indent="-457200">
              <a:spcBef>
                <a:spcPts val="600"/>
              </a:spcBef>
              <a:buClr>
                <a:schemeClr val="tx1"/>
              </a:buClr>
              <a:buFont typeface="Arial" panose="020B0604020202020204" pitchFamily="34" charset="0"/>
              <a:buChar char="•"/>
              <a:defRPr/>
            </a:pPr>
            <a:r>
              <a:rPr lang="ja-JP" altLang="en-US" sz="2400">
                <a:latin typeface="+mn-ea"/>
                <a:ea typeface="+mn-ea"/>
              </a:rPr>
              <a:t>石炭鉱山、亜炭鉱山等の化石燃料資産からの採掘活動によって商業的に売上を得ている企業のうち、それによる売上が</a:t>
            </a:r>
            <a:r>
              <a:rPr lang="en-US" altLang="ja-JP" sz="2400">
                <a:latin typeface="+mn-ea"/>
                <a:ea typeface="+mn-ea"/>
              </a:rPr>
              <a:t>5</a:t>
            </a:r>
            <a:r>
              <a:rPr lang="ja-JP" altLang="en-US" sz="2400">
                <a:latin typeface="+mn-ea"/>
                <a:ea typeface="+mn-ea"/>
              </a:rPr>
              <a:t>％以上を占める企業</a:t>
            </a:r>
            <a:endParaRPr lang="en-US" altLang="ja-JP" sz="2400">
              <a:latin typeface="+mn-ea"/>
              <a:ea typeface="+mn-ea"/>
            </a:endParaRPr>
          </a:p>
        </p:txBody>
      </p:sp>
      <p:sp>
        <p:nvSpPr>
          <p:cNvPr id="12" name="テキスト ボックス 11">
            <a:extLst>
              <a:ext uri="{FF2B5EF4-FFF2-40B4-BE49-F238E27FC236}">
                <a16:creationId xmlns:a16="http://schemas.microsoft.com/office/drawing/2014/main" id="{652C65B1-FD1C-9591-05DF-4B241A06B15C}"/>
              </a:ext>
            </a:extLst>
          </p:cNvPr>
          <p:cNvSpPr txBox="1">
            <a:spLocks noChangeArrowheads="1"/>
          </p:cNvSpPr>
          <p:nvPr/>
        </p:nvSpPr>
        <p:spPr bwMode="auto">
          <a:xfrm>
            <a:off x="161925" y="7328843"/>
            <a:ext cx="95367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1000" dirty="0">
                <a:solidFill>
                  <a:srgbClr val="000000"/>
                </a:solidFill>
                <a:latin typeface="+mn-ea"/>
                <a:ea typeface="+mn-ea"/>
                <a:cs typeface="Meiryo UI" pitchFamily="50" charset="-128"/>
              </a:rPr>
              <a:t>[</a:t>
            </a:r>
            <a:r>
              <a:rPr lang="ja-JP" altLang="en-US" sz="1000" dirty="0">
                <a:solidFill>
                  <a:srgbClr val="000000"/>
                </a:solidFill>
                <a:latin typeface="+mn-ea"/>
                <a:ea typeface="+mn-ea"/>
                <a:cs typeface="Meiryo UI" pitchFamily="50" charset="-128"/>
              </a:rPr>
              <a:t>出所</a:t>
            </a:r>
            <a:r>
              <a:rPr lang="en-US" altLang="ja-JP" sz="1000" dirty="0">
                <a:solidFill>
                  <a:srgbClr val="000000"/>
                </a:solidFill>
                <a:latin typeface="+mn-ea"/>
                <a:ea typeface="+mn-ea"/>
                <a:cs typeface="Meiryo UI" pitchFamily="50" charset="-128"/>
              </a:rPr>
              <a:t>]</a:t>
            </a:r>
            <a:r>
              <a:rPr lang="en-US" altLang="ja-JP" sz="1000" dirty="0">
                <a:latin typeface="+mn-ea"/>
                <a:ea typeface="+mn-ea"/>
              </a:rPr>
              <a:t> SBTi Corporate Near-Term Criteria Version 5.3.1</a:t>
            </a:r>
            <a:r>
              <a:rPr lang="ja-JP" altLang="en-US" sz="1000" dirty="0">
                <a:solidFill>
                  <a:srgbClr val="000000"/>
                </a:solidFill>
                <a:latin typeface="+mn-ea"/>
                <a:ea typeface="+mn-ea"/>
                <a:cs typeface="Meiryo UI" pitchFamily="50" charset="-128"/>
              </a:rPr>
              <a:t>（</a:t>
            </a:r>
            <a:r>
              <a:rPr lang="it-IT" altLang="ja-JP" sz="1000" dirty="0">
                <a:latin typeface="+mn-ea"/>
                <a:ea typeface="+mn-ea"/>
              </a:rPr>
              <a:t>https://files.sciencebasedtargets.org/production/files/SBTi-criteria.pdf</a:t>
            </a:r>
            <a:r>
              <a:rPr lang="ja-JP" altLang="en-US" sz="1000" dirty="0">
                <a:solidFill>
                  <a:srgbClr val="000000"/>
                </a:solidFill>
                <a:latin typeface="+mn-ea"/>
                <a:ea typeface="+mn-ea"/>
                <a:cs typeface="Meiryo UI" pitchFamily="50" charset="-128"/>
              </a:rPr>
              <a:t>）より作成</a:t>
            </a:r>
          </a:p>
        </p:txBody>
      </p:sp>
    </p:spTree>
    <p:extLst>
      <p:ext uri="{BB962C8B-B14F-4D97-AF65-F5344CB8AC3E}">
        <p14:creationId xmlns:p14="http://schemas.microsoft.com/office/powerpoint/2010/main" val="7628155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短期</a:t>
            </a:r>
            <a:r>
              <a:rPr kumimoji="1" lang="en-US" altLang="ja-JP"/>
              <a:t>SBT</a:t>
            </a:r>
            <a:r>
              <a:rPr kumimoji="1" lang="ja-JP" altLang="en-US"/>
              <a:t>の基本要件　</a:t>
            </a:r>
            <a:r>
              <a:rPr lang="en-US" altLang="ja-JP"/>
              <a:t>6.</a:t>
            </a:r>
            <a:r>
              <a:rPr lang="ja-JP" altLang="en-US"/>
              <a:t>セクター別ガイダンス</a:t>
            </a:r>
            <a:endParaRPr kumimoji="1" lang="ja-JP" altLang="en-US"/>
          </a:p>
        </p:txBody>
      </p:sp>
      <p:sp>
        <p:nvSpPr>
          <p:cNvPr id="4" name="テキスト ボックス 47"/>
          <p:cNvSpPr txBox="1">
            <a:spLocks noChangeArrowheads="1"/>
          </p:cNvSpPr>
          <p:nvPr/>
        </p:nvSpPr>
        <p:spPr bwMode="auto">
          <a:xfrm>
            <a:off x="449202" y="2171575"/>
            <a:ext cx="9793410"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9pPr>
          </a:lstStyle>
          <a:p>
            <a:pPr eaLnBrk="1" hangingPunct="1">
              <a:spcBef>
                <a:spcPts val="600"/>
              </a:spcBef>
              <a:defRPr/>
            </a:pPr>
            <a:r>
              <a:rPr lang="ja-JP" altLang="en-US" sz="2800" b="1">
                <a:solidFill>
                  <a:srgbClr val="000000"/>
                </a:solidFill>
                <a:latin typeface="Meiryo UI" panose="020B0604030504040204" pitchFamily="50" charset="-128"/>
                <a:ea typeface="Meiryo UI" panose="020B0604030504040204" pitchFamily="50" charset="-128"/>
              </a:rPr>
              <a:t>（必須事項）</a:t>
            </a:r>
            <a:endParaRPr lang="en-US" altLang="ja-JP" sz="2800" b="1">
              <a:solidFill>
                <a:srgbClr val="000000"/>
              </a:solidFill>
              <a:latin typeface="Meiryo UI" panose="020B0604030504040204" pitchFamily="50" charset="-128"/>
              <a:ea typeface="Meiryo UI" panose="020B0604030504040204" pitchFamily="50" charset="-128"/>
            </a:endParaRPr>
          </a:p>
          <a:p>
            <a:pPr marL="457200" indent="-457200">
              <a:spcBef>
                <a:spcPts val="600"/>
              </a:spcBef>
              <a:buClr>
                <a:schemeClr val="tx1"/>
              </a:buClr>
              <a:buFont typeface="Wingdings" panose="05000000000000000000" pitchFamily="2" charset="2"/>
              <a:buChar char="ü"/>
              <a:defRPr/>
            </a:pPr>
            <a:r>
              <a:rPr lang="ja-JP" altLang="en-US" sz="2400">
                <a:latin typeface="Meiryo UI" panose="020B0604030504040204" pitchFamily="50" charset="-128"/>
                <a:ea typeface="Meiryo UI" panose="020B0604030504040204" pitchFamily="50" charset="-128"/>
              </a:rPr>
              <a:t>企業は、セクター別ガイダンスが公開されてから遅くとも</a:t>
            </a:r>
            <a:r>
              <a:rPr lang="en-US" altLang="ja-JP" sz="2400">
                <a:latin typeface="Meiryo UI" panose="020B0604030504040204" pitchFamily="50" charset="-128"/>
                <a:ea typeface="Meiryo UI" panose="020B0604030504040204" pitchFamily="50" charset="-128"/>
              </a:rPr>
              <a:t>6</a:t>
            </a:r>
            <a:r>
              <a:rPr lang="ja-JP" altLang="en-US" sz="2400">
                <a:latin typeface="Meiryo UI" panose="020B0604030504040204" pitchFamily="50" charset="-128"/>
                <a:ea typeface="Meiryo UI" panose="020B0604030504040204" pitchFamily="50" charset="-128"/>
              </a:rPr>
              <a:t>か月経過後については、該当するセクター別手法やガイダンスに示された目標設定の際の要求事項や最低限の削減水準について、必ず遵守しなくてはならない。</a:t>
            </a:r>
            <a:endParaRPr lang="en-US" altLang="ja-JP" sz="240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F0848E6F-788D-9E1B-C7A6-02579BCA1D9B}"/>
              </a:ext>
            </a:extLst>
          </p:cNvPr>
          <p:cNvSpPr txBox="1">
            <a:spLocks noChangeArrowheads="1"/>
          </p:cNvSpPr>
          <p:nvPr/>
        </p:nvSpPr>
        <p:spPr bwMode="auto">
          <a:xfrm>
            <a:off x="161925" y="7328843"/>
            <a:ext cx="95367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1000" dirty="0">
                <a:solidFill>
                  <a:srgbClr val="000000"/>
                </a:solidFill>
                <a:latin typeface="+mn-ea"/>
                <a:ea typeface="+mn-ea"/>
                <a:cs typeface="Meiryo UI" pitchFamily="50" charset="-128"/>
              </a:rPr>
              <a:t>[</a:t>
            </a:r>
            <a:r>
              <a:rPr lang="ja-JP" altLang="en-US" sz="1000" dirty="0">
                <a:solidFill>
                  <a:srgbClr val="000000"/>
                </a:solidFill>
                <a:latin typeface="+mn-ea"/>
                <a:ea typeface="+mn-ea"/>
                <a:cs typeface="Meiryo UI" pitchFamily="50" charset="-128"/>
              </a:rPr>
              <a:t>出所</a:t>
            </a:r>
            <a:r>
              <a:rPr lang="en-US" altLang="ja-JP" sz="1000" dirty="0">
                <a:solidFill>
                  <a:srgbClr val="000000"/>
                </a:solidFill>
                <a:latin typeface="+mn-ea"/>
                <a:ea typeface="+mn-ea"/>
                <a:cs typeface="Meiryo UI" pitchFamily="50" charset="-128"/>
              </a:rPr>
              <a:t>]</a:t>
            </a:r>
            <a:r>
              <a:rPr lang="en-US" altLang="ja-JP" sz="1000" dirty="0">
                <a:latin typeface="+mn-ea"/>
                <a:ea typeface="+mn-ea"/>
              </a:rPr>
              <a:t> SBTi Corporate Near-Term Criteria Version 5.3.1</a:t>
            </a:r>
            <a:r>
              <a:rPr lang="ja-JP" altLang="en-US" sz="1000" dirty="0">
                <a:solidFill>
                  <a:srgbClr val="000000"/>
                </a:solidFill>
                <a:latin typeface="+mn-ea"/>
                <a:ea typeface="+mn-ea"/>
                <a:cs typeface="Meiryo UI" pitchFamily="50" charset="-128"/>
              </a:rPr>
              <a:t>（</a:t>
            </a:r>
            <a:r>
              <a:rPr lang="it-IT" altLang="ja-JP" sz="1000" dirty="0">
                <a:latin typeface="+mn-ea"/>
                <a:ea typeface="+mn-ea"/>
              </a:rPr>
              <a:t>https://files.sciencebasedtargets.org/production/files/SBTi-criteria.pdf</a:t>
            </a:r>
            <a:r>
              <a:rPr lang="ja-JP" altLang="en-US" sz="1000" dirty="0">
                <a:solidFill>
                  <a:srgbClr val="000000"/>
                </a:solidFill>
                <a:latin typeface="+mn-ea"/>
                <a:ea typeface="+mn-ea"/>
                <a:cs typeface="Meiryo UI" pitchFamily="50" charset="-128"/>
              </a:rPr>
              <a:t>）より作成</a:t>
            </a:r>
          </a:p>
        </p:txBody>
      </p:sp>
    </p:spTree>
    <p:extLst>
      <p:ext uri="{BB962C8B-B14F-4D97-AF65-F5344CB8AC3E}">
        <p14:creationId xmlns:p14="http://schemas.microsoft.com/office/powerpoint/2010/main" val="268911828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8F405-9534-8559-CDFB-1971B5260BE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2A2CFCB-A59B-C63B-89E3-F29E4711EA8D}"/>
              </a:ext>
            </a:extLst>
          </p:cNvPr>
          <p:cNvSpPr>
            <a:spLocks noGrp="1"/>
          </p:cNvSpPr>
          <p:nvPr>
            <p:ph type="title"/>
          </p:nvPr>
        </p:nvSpPr>
        <p:spPr/>
        <p:txBody>
          <a:bodyPr/>
          <a:lstStyle/>
          <a:p>
            <a:r>
              <a:rPr kumimoji="1" lang="ja-JP" altLang="en-US"/>
              <a:t>短期</a:t>
            </a:r>
            <a:r>
              <a:rPr kumimoji="1" lang="en-US" altLang="ja-JP"/>
              <a:t>SBT</a:t>
            </a:r>
            <a:r>
              <a:rPr kumimoji="1" lang="ja-JP" altLang="en-US"/>
              <a:t>の基本要件　</a:t>
            </a:r>
            <a:r>
              <a:rPr lang="en-US" altLang="ja-JP"/>
              <a:t>7.</a:t>
            </a:r>
            <a:r>
              <a:rPr lang="ja-JP" altLang="en-US"/>
              <a:t>開示と再計算 </a:t>
            </a:r>
            <a:r>
              <a:rPr lang="en-US" altLang="ja-JP"/>
              <a:t>1/3</a:t>
            </a:r>
            <a:endParaRPr kumimoji="1" lang="ja-JP" altLang="en-US"/>
          </a:p>
        </p:txBody>
      </p:sp>
      <p:sp>
        <p:nvSpPr>
          <p:cNvPr id="3" name="テキスト ボックス 47">
            <a:extLst>
              <a:ext uri="{FF2B5EF4-FFF2-40B4-BE49-F238E27FC236}">
                <a16:creationId xmlns:a16="http://schemas.microsoft.com/office/drawing/2014/main" id="{9EC60DB0-4DA5-742A-E7A8-4A92992F740C}"/>
              </a:ext>
            </a:extLst>
          </p:cNvPr>
          <p:cNvSpPr txBox="1">
            <a:spLocks noChangeArrowheads="1"/>
          </p:cNvSpPr>
          <p:nvPr/>
        </p:nvSpPr>
        <p:spPr bwMode="auto">
          <a:xfrm>
            <a:off x="449202" y="1245149"/>
            <a:ext cx="9793410" cy="5770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9pPr>
          </a:lstStyle>
          <a:p>
            <a:pPr eaLnBrk="1" hangingPunct="1">
              <a:spcBef>
                <a:spcPts val="600"/>
              </a:spcBef>
              <a:defRPr/>
            </a:pPr>
            <a:r>
              <a:rPr lang="ja-JP" altLang="en-US" sz="2800" b="1">
                <a:solidFill>
                  <a:srgbClr val="000000"/>
                </a:solidFill>
                <a:latin typeface="Meiryo UI" panose="020B0604030504040204" pitchFamily="50" charset="-128"/>
                <a:ea typeface="Meiryo UI" panose="020B0604030504040204" pitchFamily="50" charset="-128"/>
              </a:rPr>
              <a:t>（必須事項）</a:t>
            </a:r>
            <a:endParaRPr lang="en-US" altLang="ja-JP" sz="2800" b="1">
              <a:solidFill>
                <a:srgbClr val="000000"/>
              </a:solidFill>
              <a:latin typeface="Meiryo UI" panose="020B0604030504040204" pitchFamily="50" charset="-128"/>
              <a:ea typeface="Meiryo UI" panose="020B0604030504040204" pitchFamily="50" charset="-128"/>
            </a:endParaRPr>
          </a:p>
          <a:p>
            <a:pPr marL="457200" indent="-457200">
              <a:spcBef>
                <a:spcPts val="600"/>
              </a:spcBef>
              <a:buClr>
                <a:schemeClr val="tx1"/>
              </a:buClr>
              <a:buFont typeface="Wingdings" panose="05000000000000000000" pitchFamily="2" charset="2"/>
              <a:buChar char="ü"/>
              <a:defRPr/>
            </a:pPr>
            <a:r>
              <a:rPr lang="ja-JP" altLang="en-US" sz="2400">
                <a:latin typeface="Meiryo UI" panose="020B0604030504040204" pitchFamily="50" charset="-128"/>
                <a:ea typeface="Meiryo UI" panose="020B0604030504040204" pitchFamily="50" charset="-128"/>
              </a:rPr>
              <a:t>企業は企業全体の</a:t>
            </a:r>
            <a:r>
              <a:rPr lang="en-US" altLang="ja-JP" sz="2400">
                <a:latin typeface="Meiryo UI" panose="020B0604030504040204" pitchFamily="50" charset="-128"/>
                <a:ea typeface="Meiryo UI" panose="020B0604030504040204" pitchFamily="50" charset="-128"/>
              </a:rPr>
              <a:t>GHG</a:t>
            </a:r>
            <a:r>
              <a:rPr lang="ja-JP" altLang="en-US" sz="2400">
                <a:latin typeface="Meiryo UI" panose="020B0604030504040204" pitchFamily="50" charset="-128"/>
                <a:ea typeface="Meiryo UI" panose="020B0604030504040204" pitchFamily="50" charset="-128"/>
              </a:rPr>
              <a:t>排出量インベントリと公表した目標に対する</a:t>
            </a:r>
            <a:r>
              <a:rPr lang="ja-JP" altLang="en-US" sz="2400" b="1">
                <a:solidFill>
                  <a:srgbClr val="FF0000"/>
                </a:solidFill>
                <a:latin typeface="Meiryo UI" panose="020B0604030504040204" pitchFamily="50" charset="-128"/>
                <a:ea typeface="Meiryo UI" panose="020B0604030504040204" pitchFamily="50" charset="-128"/>
              </a:rPr>
              <a:t>進捗を年に</a:t>
            </a:r>
            <a:r>
              <a:rPr lang="en-US" altLang="ja-JP" sz="2400" b="1">
                <a:solidFill>
                  <a:srgbClr val="FF0000"/>
                </a:solidFill>
                <a:latin typeface="Meiryo UI" panose="020B0604030504040204" pitchFamily="50" charset="-128"/>
                <a:ea typeface="Meiryo UI" panose="020B0604030504040204" pitchFamily="50" charset="-128"/>
              </a:rPr>
              <a:t>1</a:t>
            </a:r>
            <a:r>
              <a:rPr lang="ja-JP" altLang="en-US" sz="2400" b="1">
                <a:solidFill>
                  <a:srgbClr val="FF0000"/>
                </a:solidFill>
                <a:latin typeface="Meiryo UI" panose="020B0604030504040204" pitchFamily="50" charset="-128"/>
                <a:ea typeface="Meiryo UI" panose="020B0604030504040204" pitchFamily="50" charset="-128"/>
              </a:rPr>
              <a:t>度開示</a:t>
            </a:r>
            <a:r>
              <a:rPr lang="ja-JP" altLang="en-US" sz="2400">
                <a:latin typeface="Meiryo UI" panose="020B0604030504040204" pitchFamily="50" charset="-128"/>
                <a:ea typeface="Meiryo UI" panose="020B0604030504040204" pitchFamily="50" charset="-128"/>
              </a:rPr>
              <a:t>しなくてはいけない。</a:t>
            </a:r>
            <a:endParaRPr lang="en-US" altLang="ja-JP" sz="2400">
              <a:latin typeface="Meiryo UI" panose="020B0604030504040204" pitchFamily="50" charset="-128"/>
              <a:ea typeface="Meiryo UI" panose="020B0604030504040204" pitchFamily="50" charset="-128"/>
            </a:endParaRPr>
          </a:p>
          <a:p>
            <a:pPr marL="457200" indent="-457200">
              <a:spcBef>
                <a:spcPts val="600"/>
              </a:spcBef>
              <a:buClr>
                <a:schemeClr val="tx1"/>
              </a:buClr>
              <a:buFont typeface="Wingdings" panose="05000000000000000000" pitchFamily="2" charset="2"/>
              <a:buChar char="ü"/>
              <a:defRPr/>
            </a:pPr>
            <a:r>
              <a:rPr lang="ja-JP" altLang="en-US" sz="2400">
                <a:latin typeface="Meiryo UI" panose="020B0604030504040204" pitchFamily="50" charset="-128"/>
                <a:ea typeface="Meiryo UI" panose="020B0604030504040204" pitchFamily="50" charset="-128"/>
              </a:rPr>
              <a:t>目標が認定された企業は、認定日から</a:t>
            </a:r>
            <a:r>
              <a:rPr lang="en-US" altLang="ja-JP" sz="2400">
                <a:latin typeface="Meiryo UI" panose="020B0604030504040204" pitchFamily="50" charset="-128"/>
                <a:ea typeface="Meiryo UI" panose="020B0604030504040204" pitchFamily="50" charset="-128"/>
              </a:rPr>
              <a:t>6</a:t>
            </a:r>
            <a:r>
              <a:rPr lang="ja-JP" altLang="en-US" sz="2400">
                <a:latin typeface="Meiryo UI" panose="020B0604030504040204" pitchFamily="50" charset="-128"/>
                <a:ea typeface="Meiryo UI" panose="020B0604030504040204" pitchFamily="50" charset="-128"/>
              </a:rPr>
              <a:t>か月以内に</a:t>
            </a:r>
            <a:r>
              <a:rPr lang="en-US" altLang="ja-JP" sz="2400">
                <a:latin typeface="Meiryo UI" panose="020B0604030504040204" pitchFamily="50" charset="-128"/>
                <a:ea typeface="Meiryo UI" panose="020B0604030504040204" pitchFamily="50" charset="-128"/>
              </a:rPr>
              <a:t>SBTi </a:t>
            </a:r>
            <a:r>
              <a:rPr lang="ja-JP" altLang="en-US" sz="2400">
                <a:latin typeface="Meiryo UI" panose="020B0604030504040204" pitchFamily="50" charset="-128"/>
                <a:ea typeface="Meiryo UI" panose="020B0604030504040204" pitchFamily="50" charset="-128"/>
              </a:rPr>
              <a:t>ウェブサイトで目標を公開する必要がある。他の公開時期について</a:t>
            </a:r>
            <a:r>
              <a:rPr lang="en-US" altLang="ja-JP" sz="2400">
                <a:latin typeface="Meiryo UI" panose="020B0604030504040204" pitchFamily="50" charset="-128"/>
                <a:ea typeface="Meiryo UI" panose="020B0604030504040204" pitchFamily="50" charset="-128"/>
              </a:rPr>
              <a:t>SBTi</a:t>
            </a:r>
            <a:r>
              <a:rPr lang="ja-JP" altLang="en-US" sz="2400">
                <a:latin typeface="Meiryo UI" panose="020B0604030504040204" pitchFamily="50" charset="-128"/>
                <a:ea typeface="Meiryo UI" panose="020B0604030504040204" pitchFamily="50" charset="-128"/>
              </a:rPr>
              <a:t>との合意がされていない限り、</a:t>
            </a:r>
            <a:r>
              <a:rPr lang="en-US" altLang="ja-JP" sz="2400">
                <a:latin typeface="Meiryo UI" panose="020B0604030504040204" pitchFamily="50" charset="-128"/>
                <a:ea typeface="Meiryo UI" panose="020B0604030504040204" pitchFamily="50" charset="-128"/>
              </a:rPr>
              <a:t>6</a:t>
            </a:r>
            <a:r>
              <a:rPr lang="ja-JP" altLang="en-US" sz="2400">
                <a:latin typeface="Meiryo UI" panose="020B0604030504040204" pitchFamily="50" charset="-128"/>
                <a:ea typeface="Meiryo UI" panose="020B0604030504040204" pitchFamily="50" charset="-128"/>
              </a:rPr>
              <a:t>か月後に公開されていない目標は再度認定プロセスを経なければならない。</a:t>
            </a:r>
            <a:endParaRPr lang="en-US" altLang="ja-JP" sz="2400">
              <a:latin typeface="Meiryo UI" panose="020B0604030504040204" pitchFamily="50" charset="-128"/>
              <a:ea typeface="Meiryo UI" panose="020B0604030504040204" pitchFamily="50" charset="-128"/>
            </a:endParaRPr>
          </a:p>
          <a:p>
            <a:pPr>
              <a:spcBef>
                <a:spcPts val="600"/>
              </a:spcBef>
              <a:buClr>
                <a:schemeClr val="tx1"/>
              </a:buClr>
              <a:defRPr/>
            </a:pPr>
            <a:r>
              <a:rPr lang="ja-JP" altLang="en-US" sz="2800" b="1">
                <a:latin typeface="Meiryo UI" panose="020B0604030504040204" pitchFamily="50" charset="-128"/>
                <a:ea typeface="Meiryo UI" panose="020B0604030504040204" pitchFamily="50" charset="-128"/>
              </a:rPr>
              <a:t>（推奨事項）</a:t>
            </a:r>
            <a:endParaRPr lang="en-US" altLang="ja-JP" sz="2800" b="1">
              <a:latin typeface="Meiryo UI" panose="020B0604030504040204" pitchFamily="50" charset="-128"/>
              <a:ea typeface="Meiryo UI" panose="020B0604030504040204" pitchFamily="50" charset="-128"/>
            </a:endParaRPr>
          </a:p>
          <a:p>
            <a:pPr marL="457200" indent="-457200">
              <a:spcBef>
                <a:spcPts val="600"/>
              </a:spcBef>
              <a:buClr>
                <a:schemeClr val="tx1"/>
              </a:buClr>
              <a:buFont typeface="Wingdings" panose="05000000000000000000" pitchFamily="2" charset="2"/>
              <a:buChar char="ü"/>
              <a:defRPr/>
            </a:pPr>
            <a:r>
              <a:rPr lang="ja-JP" altLang="en-US" sz="2400">
                <a:latin typeface="Meiryo UI" panose="020B0604030504040204" pitchFamily="50" charset="-128"/>
                <a:ea typeface="Meiryo UI" panose="020B0604030504040204" pitchFamily="50" charset="-128"/>
              </a:rPr>
              <a:t>インベントリ及び公表された目標に対する進捗の開示場所について、特定の要件はないが、一般に公開されていることが条件である。</a:t>
            </a:r>
          </a:p>
          <a:p>
            <a:pPr marL="1200150" lvl="1" indent="-457200">
              <a:spcBef>
                <a:spcPts val="600"/>
              </a:spcBef>
              <a:buClr>
                <a:schemeClr val="tx1"/>
              </a:buClr>
              <a:buFont typeface="Arial" panose="020B0604020202020204" pitchFamily="34" charset="0"/>
              <a:buChar char="•"/>
              <a:defRPr/>
            </a:pPr>
            <a:r>
              <a:rPr lang="en-US" altLang="ja-JP" sz="2400">
                <a:latin typeface="Meiryo UI" panose="020B0604030504040204" pitchFamily="50" charset="-128"/>
                <a:ea typeface="Meiryo UI" panose="020B0604030504040204" pitchFamily="50" charset="-128"/>
              </a:rPr>
              <a:t>SBTi </a:t>
            </a:r>
            <a:r>
              <a:rPr lang="ja-JP" altLang="en-US" sz="2400">
                <a:latin typeface="Meiryo UI" panose="020B0604030504040204" pitchFamily="50" charset="-128"/>
                <a:ea typeface="Meiryo UI" panose="020B0604030504040204" pitchFamily="50" charset="-128"/>
              </a:rPr>
              <a:t>は、</a:t>
            </a:r>
            <a:r>
              <a:rPr lang="en-US" altLang="ja-JP" sz="2400" b="1">
                <a:solidFill>
                  <a:srgbClr val="FF0000"/>
                </a:solidFill>
                <a:latin typeface="Meiryo UI" panose="020B0604030504040204" pitchFamily="50" charset="-128"/>
                <a:ea typeface="Meiryo UI" panose="020B0604030504040204" pitchFamily="50" charset="-128"/>
              </a:rPr>
              <a:t>CDP</a:t>
            </a:r>
            <a:r>
              <a:rPr lang="ja-JP" altLang="en-US" sz="2400" b="1">
                <a:solidFill>
                  <a:srgbClr val="FF0000"/>
                </a:solidFill>
                <a:latin typeface="Meiryo UI" panose="020B0604030504040204" pitchFamily="50" charset="-128"/>
                <a:ea typeface="Meiryo UI" panose="020B0604030504040204" pitchFamily="50" charset="-128"/>
              </a:rPr>
              <a:t>の気候変動年次質問書</a:t>
            </a:r>
            <a:r>
              <a:rPr lang="ja-JP" altLang="en-US" sz="2400">
                <a:latin typeface="Meiryo UI" panose="020B0604030504040204" pitchFamily="50" charset="-128"/>
                <a:ea typeface="Meiryo UI" panose="020B0604030504040204" pitchFamily="50" charset="-128"/>
              </a:rPr>
              <a:t>など、標準化され比較可能なデータプラットフォームでの開示を推奨している。</a:t>
            </a:r>
            <a:r>
              <a:rPr lang="ja-JP" altLang="en-US" sz="2400" b="1">
                <a:solidFill>
                  <a:srgbClr val="FF0000"/>
                </a:solidFill>
                <a:latin typeface="Meiryo UI" panose="020B0604030504040204" pitchFamily="50" charset="-128"/>
                <a:ea typeface="Meiryo UI" panose="020B0604030504040204" pitchFamily="50" charset="-128"/>
              </a:rPr>
              <a:t>年次報告書、サステナビリティレポート、企業のウェブサイト</a:t>
            </a:r>
            <a:r>
              <a:rPr lang="ja-JP" altLang="en-US" sz="2400">
                <a:latin typeface="Meiryo UI" panose="020B0604030504040204" pitchFamily="50" charset="-128"/>
                <a:ea typeface="Meiryo UI" panose="020B0604030504040204" pitchFamily="50" charset="-128"/>
              </a:rPr>
              <a:t>も適切な開示プラットフォームと見なされる。</a:t>
            </a:r>
          </a:p>
        </p:txBody>
      </p:sp>
      <p:sp>
        <p:nvSpPr>
          <p:cNvPr id="19" name="テキスト ボックス 18">
            <a:extLst>
              <a:ext uri="{FF2B5EF4-FFF2-40B4-BE49-F238E27FC236}">
                <a16:creationId xmlns:a16="http://schemas.microsoft.com/office/drawing/2014/main" id="{0EE7C01A-6F97-1BD4-7660-1DCA5BD3CF4B}"/>
              </a:ext>
            </a:extLst>
          </p:cNvPr>
          <p:cNvSpPr txBox="1">
            <a:spLocks noChangeArrowheads="1"/>
          </p:cNvSpPr>
          <p:nvPr/>
        </p:nvSpPr>
        <p:spPr bwMode="auto">
          <a:xfrm>
            <a:off x="161925" y="7328843"/>
            <a:ext cx="95367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1000" dirty="0">
                <a:solidFill>
                  <a:srgbClr val="000000"/>
                </a:solidFill>
                <a:latin typeface="+mn-ea"/>
                <a:ea typeface="+mn-ea"/>
                <a:cs typeface="Meiryo UI" pitchFamily="50" charset="-128"/>
              </a:rPr>
              <a:t>[</a:t>
            </a:r>
            <a:r>
              <a:rPr lang="ja-JP" altLang="en-US" sz="1000" dirty="0">
                <a:solidFill>
                  <a:srgbClr val="000000"/>
                </a:solidFill>
                <a:latin typeface="+mn-ea"/>
                <a:ea typeface="+mn-ea"/>
                <a:cs typeface="Meiryo UI" pitchFamily="50" charset="-128"/>
              </a:rPr>
              <a:t>出所</a:t>
            </a:r>
            <a:r>
              <a:rPr lang="en-US" altLang="ja-JP" sz="1000" dirty="0">
                <a:solidFill>
                  <a:srgbClr val="000000"/>
                </a:solidFill>
                <a:latin typeface="+mn-ea"/>
                <a:ea typeface="+mn-ea"/>
                <a:cs typeface="Meiryo UI" pitchFamily="50" charset="-128"/>
              </a:rPr>
              <a:t>]</a:t>
            </a:r>
            <a:r>
              <a:rPr lang="en-US" altLang="ja-JP" sz="1000" dirty="0">
                <a:latin typeface="+mn-ea"/>
                <a:ea typeface="+mn-ea"/>
              </a:rPr>
              <a:t> SBTi Corporate Near-Term Criteria Version 5.3.1</a:t>
            </a:r>
            <a:r>
              <a:rPr lang="ja-JP" altLang="en-US" sz="1000" dirty="0">
                <a:solidFill>
                  <a:srgbClr val="000000"/>
                </a:solidFill>
                <a:latin typeface="+mn-ea"/>
                <a:ea typeface="+mn-ea"/>
                <a:cs typeface="Meiryo UI" pitchFamily="50" charset="-128"/>
              </a:rPr>
              <a:t>（</a:t>
            </a:r>
            <a:r>
              <a:rPr lang="it-IT" altLang="ja-JP" sz="1000" dirty="0">
                <a:latin typeface="+mn-ea"/>
                <a:ea typeface="+mn-ea"/>
              </a:rPr>
              <a:t>https://files.sciencebasedtargets.org/production/files/SBTi-criteria.pdf</a:t>
            </a:r>
            <a:r>
              <a:rPr lang="ja-JP" altLang="en-US" sz="1000" dirty="0">
                <a:solidFill>
                  <a:srgbClr val="000000"/>
                </a:solidFill>
                <a:latin typeface="+mn-ea"/>
                <a:ea typeface="+mn-ea"/>
                <a:cs typeface="Meiryo UI" pitchFamily="50" charset="-128"/>
              </a:rPr>
              <a:t>）より作成</a:t>
            </a:r>
          </a:p>
        </p:txBody>
      </p:sp>
    </p:spTree>
    <p:extLst>
      <p:ext uri="{BB962C8B-B14F-4D97-AF65-F5344CB8AC3E}">
        <p14:creationId xmlns:p14="http://schemas.microsoft.com/office/powerpoint/2010/main" val="377519820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AC2D5-9CD9-1C41-2783-94AC16D4448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C72F15A-92FA-B143-F7BB-90255AA5F45F}"/>
              </a:ext>
            </a:extLst>
          </p:cNvPr>
          <p:cNvSpPr>
            <a:spLocks noGrp="1"/>
          </p:cNvSpPr>
          <p:nvPr>
            <p:ph type="title"/>
          </p:nvPr>
        </p:nvSpPr>
        <p:spPr/>
        <p:txBody>
          <a:bodyPr/>
          <a:lstStyle/>
          <a:p>
            <a:r>
              <a:rPr kumimoji="1" lang="ja-JP" altLang="en-US"/>
              <a:t>短期</a:t>
            </a:r>
            <a:r>
              <a:rPr kumimoji="1" lang="en-US" altLang="ja-JP"/>
              <a:t>SBT</a:t>
            </a:r>
            <a:r>
              <a:rPr kumimoji="1" lang="ja-JP" altLang="en-US"/>
              <a:t>の基本要件　</a:t>
            </a:r>
            <a:r>
              <a:rPr lang="en-US" altLang="ja-JP"/>
              <a:t>7.</a:t>
            </a:r>
            <a:r>
              <a:rPr lang="ja-JP" altLang="en-US"/>
              <a:t>開示と再計算 </a:t>
            </a:r>
            <a:r>
              <a:rPr lang="en-US" altLang="ja-JP"/>
              <a:t>2/3</a:t>
            </a:r>
            <a:endParaRPr kumimoji="1" lang="ja-JP" altLang="en-US"/>
          </a:p>
        </p:txBody>
      </p:sp>
      <p:sp>
        <p:nvSpPr>
          <p:cNvPr id="33" name="テキスト ボックス 32">
            <a:extLst>
              <a:ext uri="{FF2B5EF4-FFF2-40B4-BE49-F238E27FC236}">
                <a16:creationId xmlns:a16="http://schemas.microsoft.com/office/drawing/2014/main" id="{639236C3-BAC2-4494-DCF4-5820C9BD6092}"/>
              </a:ext>
            </a:extLst>
          </p:cNvPr>
          <p:cNvSpPr txBox="1">
            <a:spLocks noChangeArrowheads="1"/>
          </p:cNvSpPr>
          <p:nvPr/>
        </p:nvSpPr>
        <p:spPr bwMode="auto">
          <a:xfrm>
            <a:off x="161925" y="7144177"/>
            <a:ext cx="953675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hangingPunct="1">
              <a:defRPr/>
            </a:pPr>
            <a:r>
              <a:rPr lang="en-US" altLang="ja-JP" sz="1200" dirty="0">
                <a:solidFill>
                  <a:srgbClr val="000000"/>
                </a:solidFill>
                <a:latin typeface="+mn-ea"/>
                <a:ea typeface="+mn-ea"/>
                <a:cs typeface="Meiryo UI" pitchFamily="50" charset="-128"/>
              </a:rPr>
              <a:t>※</a:t>
            </a:r>
            <a:r>
              <a:rPr lang="ja-JP" altLang="en-US" sz="1200" dirty="0">
                <a:solidFill>
                  <a:srgbClr val="000000"/>
                </a:solidFill>
                <a:latin typeface="+mn-ea"/>
                <a:ea typeface="+mn-ea"/>
                <a:cs typeface="Meiryo UI" pitchFamily="50" charset="-128"/>
              </a:rPr>
              <a:t> </a:t>
            </a:r>
            <a:r>
              <a:rPr lang="ja-JP" altLang="en-US" sz="1200" dirty="0">
                <a:latin typeface="Meiryo UI" panose="020B0604030504040204" pitchFamily="50" charset="-128"/>
                <a:ea typeface="Meiryo UI" panose="020B0604030504040204" pitchFamily="50" charset="-128"/>
              </a:rPr>
              <a:t>いずれの場合においても、目標を再申請する際には最新の基準に従う必要がある。</a:t>
            </a:r>
            <a:endParaRPr lang="en-US" altLang="ja-JP" sz="1200" dirty="0">
              <a:solidFill>
                <a:srgbClr val="000000"/>
              </a:solidFill>
              <a:latin typeface="+mn-ea"/>
              <a:ea typeface="+mn-ea"/>
              <a:cs typeface="Meiryo UI" pitchFamily="50" charset="-128"/>
            </a:endParaRPr>
          </a:p>
          <a:p>
            <a:pPr defTabSz="844083" eaLnBrk="1" fontAlgn="auto" hangingPunct="1">
              <a:spcBef>
                <a:spcPts val="0"/>
              </a:spcBef>
              <a:spcAft>
                <a:spcPts val="0"/>
              </a:spcAft>
              <a:defRPr/>
            </a:pPr>
            <a:r>
              <a:rPr lang="en-US" altLang="ja-JP" sz="1000" dirty="0">
                <a:solidFill>
                  <a:srgbClr val="000000"/>
                </a:solidFill>
                <a:latin typeface="+mn-ea"/>
                <a:ea typeface="+mn-ea"/>
                <a:cs typeface="Meiryo UI" pitchFamily="50" charset="-128"/>
              </a:rPr>
              <a:t>[</a:t>
            </a:r>
            <a:r>
              <a:rPr lang="ja-JP" altLang="en-US" sz="1000" dirty="0">
                <a:solidFill>
                  <a:srgbClr val="000000"/>
                </a:solidFill>
                <a:latin typeface="+mn-ea"/>
                <a:ea typeface="+mn-ea"/>
                <a:cs typeface="Meiryo UI" pitchFamily="50" charset="-128"/>
              </a:rPr>
              <a:t>出所</a:t>
            </a:r>
            <a:r>
              <a:rPr lang="en-US" altLang="ja-JP" sz="1000" dirty="0">
                <a:solidFill>
                  <a:srgbClr val="000000"/>
                </a:solidFill>
                <a:latin typeface="+mn-ea"/>
                <a:ea typeface="+mn-ea"/>
                <a:cs typeface="Meiryo UI" pitchFamily="50" charset="-128"/>
              </a:rPr>
              <a:t>]</a:t>
            </a:r>
            <a:r>
              <a:rPr lang="en-US" altLang="ja-JP" sz="1000" dirty="0">
                <a:latin typeface="+mn-ea"/>
                <a:ea typeface="+mn-ea"/>
              </a:rPr>
              <a:t> SBTi Corporate Near-Term Criteria Version 5.3.1</a:t>
            </a:r>
            <a:r>
              <a:rPr lang="ja-JP" altLang="en-US" sz="1000" dirty="0">
                <a:solidFill>
                  <a:srgbClr val="000000"/>
                </a:solidFill>
                <a:latin typeface="+mn-ea"/>
                <a:ea typeface="+mn-ea"/>
                <a:cs typeface="Meiryo UI" pitchFamily="50" charset="-128"/>
              </a:rPr>
              <a:t>（</a:t>
            </a:r>
            <a:r>
              <a:rPr lang="it-IT" altLang="ja-JP" sz="1000" dirty="0">
                <a:latin typeface="+mn-ea"/>
                <a:ea typeface="+mn-ea"/>
              </a:rPr>
              <a:t>https://files.sciencebasedtargets.org/production/files/SBTi-criteria.pdf</a:t>
            </a:r>
            <a:r>
              <a:rPr lang="ja-JP" altLang="en-US" sz="1000" dirty="0">
                <a:solidFill>
                  <a:srgbClr val="000000"/>
                </a:solidFill>
                <a:latin typeface="+mn-ea"/>
                <a:ea typeface="+mn-ea"/>
                <a:cs typeface="Meiryo UI" pitchFamily="50" charset="-128"/>
              </a:rPr>
              <a:t>）より作成</a:t>
            </a:r>
          </a:p>
        </p:txBody>
      </p:sp>
      <p:graphicFrame>
        <p:nvGraphicFramePr>
          <p:cNvPr id="4" name="表 3">
            <a:extLst>
              <a:ext uri="{FF2B5EF4-FFF2-40B4-BE49-F238E27FC236}">
                <a16:creationId xmlns:a16="http://schemas.microsoft.com/office/drawing/2014/main" id="{22AEF43E-6CA9-44A4-EC0D-A660EE9A6C54}"/>
              </a:ext>
            </a:extLst>
          </p:cNvPr>
          <p:cNvGraphicFramePr>
            <a:graphicFrameLocks noGrp="1"/>
          </p:cNvGraphicFramePr>
          <p:nvPr>
            <p:extLst>
              <p:ext uri="{D42A27DB-BD31-4B8C-83A1-F6EECF244321}">
                <p14:modId xmlns:p14="http://schemas.microsoft.com/office/powerpoint/2010/main" val="2073839277"/>
              </p:ext>
            </p:extLst>
          </p:nvPr>
        </p:nvGraphicFramePr>
        <p:xfrm>
          <a:off x="419785" y="1935101"/>
          <a:ext cx="9852242" cy="4206240"/>
        </p:xfrm>
        <a:graphic>
          <a:graphicData uri="http://schemas.openxmlformats.org/drawingml/2006/table">
            <a:tbl>
              <a:tblPr firstRow="1" bandRow="1"/>
              <a:tblGrid>
                <a:gridCol w="2285315">
                  <a:extLst>
                    <a:ext uri="{9D8B030D-6E8A-4147-A177-3AD203B41FA5}">
                      <a16:colId xmlns:a16="http://schemas.microsoft.com/office/drawing/2014/main" val="3373433108"/>
                    </a:ext>
                  </a:extLst>
                </a:gridCol>
                <a:gridCol w="7566927">
                  <a:extLst>
                    <a:ext uri="{9D8B030D-6E8A-4147-A177-3AD203B41FA5}">
                      <a16:colId xmlns:a16="http://schemas.microsoft.com/office/drawing/2014/main" val="3059091761"/>
                    </a:ext>
                  </a:extLst>
                </a:gridCol>
              </a:tblGrid>
              <a:tr h="0">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indent="0" algn="ctr">
                        <a:buFont typeface="+mj-lt"/>
                        <a:buNone/>
                      </a:pPr>
                      <a:r>
                        <a:rPr kumimoji="1" lang="ja-JP" altLang="en-US" sz="2800" b="1">
                          <a:solidFill>
                            <a:sysClr val="windowText" lastClr="000000"/>
                          </a:solidFill>
                          <a:latin typeface="+mn-ea"/>
                          <a:ea typeface="+mn-ea"/>
                        </a:rPr>
                        <a:t>義務的な</a:t>
                      </a:r>
                      <a:endParaRPr kumimoji="1" lang="en-US" altLang="ja-JP" sz="2800" b="1">
                        <a:solidFill>
                          <a:sysClr val="windowText" lastClr="000000"/>
                        </a:solidFill>
                        <a:latin typeface="+mn-ea"/>
                        <a:ea typeface="+mn-ea"/>
                      </a:endParaRPr>
                    </a:p>
                    <a:p>
                      <a:pPr marL="0" indent="0" algn="ctr">
                        <a:buFont typeface="+mj-lt"/>
                        <a:buNone/>
                      </a:pPr>
                      <a:r>
                        <a:rPr kumimoji="1" lang="ja-JP" altLang="en-US" sz="2800" b="1">
                          <a:solidFill>
                            <a:sysClr val="windowText" lastClr="000000"/>
                          </a:solidFill>
                          <a:latin typeface="+mn-ea"/>
                          <a:ea typeface="+mn-ea"/>
                        </a:rPr>
                        <a:t>再計算</a:t>
                      </a:r>
                      <a:r>
                        <a:rPr kumimoji="1" lang="en-US" altLang="ja-JP" sz="2800" b="1" baseline="30000">
                          <a:solidFill>
                            <a:sysClr val="windowText" lastClr="000000"/>
                          </a:solidFill>
                          <a:latin typeface="+mn-ea"/>
                          <a:ea typeface="+mn-ea"/>
                        </a:rPr>
                        <a:t>※</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Segoe UI"/>
                          <a:ea typeface="Meiryo UI"/>
                        </a:defRPr>
                      </a:lvl1pPr>
                      <a:lvl2pPr marL="457200" algn="l" defTabSz="914400" rtl="0" eaLnBrk="1" latinLnBrk="0" hangingPunct="1">
                        <a:defRPr kumimoji="1" sz="1800" kern="1200">
                          <a:solidFill>
                            <a:schemeClr val="dk1"/>
                          </a:solidFill>
                          <a:latin typeface="Segoe UI"/>
                          <a:ea typeface="Meiryo UI"/>
                        </a:defRPr>
                      </a:lvl2pPr>
                      <a:lvl3pPr marL="914400" algn="l" defTabSz="914400" rtl="0" eaLnBrk="1" latinLnBrk="0" hangingPunct="1">
                        <a:defRPr kumimoji="1" sz="1800" kern="1200">
                          <a:solidFill>
                            <a:schemeClr val="dk1"/>
                          </a:solidFill>
                          <a:latin typeface="Segoe UI"/>
                          <a:ea typeface="Meiryo UI"/>
                        </a:defRPr>
                      </a:lvl3pPr>
                      <a:lvl4pPr marL="1371600" algn="l" defTabSz="914400" rtl="0" eaLnBrk="1" latinLnBrk="0" hangingPunct="1">
                        <a:defRPr kumimoji="1" sz="1800" kern="1200">
                          <a:solidFill>
                            <a:schemeClr val="dk1"/>
                          </a:solidFill>
                          <a:latin typeface="Segoe UI"/>
                          <a:ea typeface="Meiryo UI"/>
                        </a:defRPr>
                      </a:lvl4pPr>
                      <a:lvl5pPr marL="1828800" algn="l" defTabSz="914400" rtl="0" eaLnBrk="1" latinLnBrk="0" hangingPunct="1">
                        <a:defRPr kumimoji="1" sz="1800" kern="1200">
                          <a:solidFill>
                            <a:schemeClr val="dk1"/>
                          </a:solidFill>
                          <a:latin typeface="Segoe UI"/>
                          <a:ea typeface="Meiryo UI"/>
                        </a:defRPr>
                      </a:lvl5pPr>
                      <a:lvl6pPr marL="2286000" algn="l" defTabSz="914400" rtl="0" eaLnBrk="1" latinLnBrk="0" hangingPunct="1">
                        <a:defRPr kumimoji="1" sz="1800" kern="1200">
                          <a:solidFill>
                            <a:schemeClr val="dk1"/>
                          </a:solidFill>
                          <a:latin typeface="Segoe UI"/>
                          <a:ea typeface="Meiryo UI"/>
                        </a:defRPr>
                      </a:lvl6pPr>
                      <a:lvl7pPr marL="2743200" algn="l" defTabSz="914400" rtl="0" eaLnBrk="1" latinLnBrk="0" hangingPunct="1">
                        <a:defRPr kumimoji="1" sz="1800" kern="1200">
                          <a:solidFill>
                            <a:schemeClr val="dk1"/>
                          </a:solidFill>
                          <a:latin typeface="Segoe UI"/>
                          <a:ea typeface="Meiryo UI"/>
                        </a:defRPr>
                      </a:lvl7pPr>
                      <a:lvl8pPr marL="3200400" algn="l" defTabSz="914400" rtl="0" eaLnBrk="1" latinLnBrk="0" hangingPunct="1">
                        <a:defRPr kumimoji="1" sz="1800" kern="1200">
                          <a:solidFill>
                            <a:schemeClr val="dk1"/>
                          </a:solidFill>
                          <a:latin typeface="Segoe UI"/>
                          <a:ea typeface="Meiryo UI"/>
                        </a:defRPr>
                      </a:lvl8pPr>
                      <a:lvl9pPr marL="3657600" algn="l" defTabSz="914400" rtl="0" eaLnBrk="1" latinLnBrk="0" hangingPunct="1">
                        <a:defRPr kumimoji="1" sz="1800" kern="1200">
                          <a:solidFill>
                            <a:schemeClr val="dk1"/>
                          </a:solidFill>
                          <a:latin typeface="Segoe UI"/>
                          <a:ea typeface="Meiryo UI"/>
                        </a:defRPr>
                      </a:lvl9pPr>
                    </a:lstStyle>
                    <a:p>
                      <a:pPr marL="0" lvl="1" indent="0" eaLnBrk="1" fontAlgn="base" hangingPunct="1">
                        <a:lnSpc>
                          <a:spcPct val="100000"/>
                        </a:lnSpc>
                        <a:spcBef>
                          <a:spcPts val="0"/>
                        </a:spcBef>
                        <a:buClrTx/>
                        <a:buFont typeface="Wingdings" panose="05000000000000000000" pitchFamily="2" charset="2"/>
                        <a:buNone/>
                        <a:tabLst/>
                        <a:defRPr/>
                      </a:pPr>
                      <a:r>
                        <a:rPr kumimoji="0" lang="ja-JP" altLang="en-US" sz="2400" b="1">
                          <a:solidFill>
                            <a:prstClr val="black"/>
                          </a:solidFill>
                          <a:latin typeface="+mn-ea"/>
                          <a:ea typeface="+mn-ea"/>
                        </a:rPr>
                        <a:t>（必須事項）</a:t>
                      </a:r>
                      <a:endParaRPr kumimoji="0" lang="en-US" altLang="ja-JP" sz="2400" b="1">
                        <a:solidFill>
                          <a:prstClr val="black"/>
                        </a:solidFill>
                        <a:latin typeface="+mn-ea"/>
                        <a:ea typeface="+mn-ea"/>
                      </a:endParaRPr>
                    </a:p>
                    <a:p>
                      <a:pPr marL="342900" lvl="1" indent="-342900" eaLnBrk="1" fontAlgn="base" hangingPunct="1">
                        <a:lnSpc>
                          <a:spcPct val="100000"/>
                        </a:lnSpc>
                        <a:spcBef>
                          <a:spcPts val="0"/>
                        </a:spcBef>
                        <a:buClrTx/>
                        <a:buFont typeface="Wingdings" panose="05000000000000000000" pitchFamily="2" charset="2"/>
                        <a:buChar char="ü"/>
                        <a:tabLst/>
                        <a:defRPr/>
                      </a:pPr>
                      <a:r>
                        <a:rPr lang="ja-JP" altLang="en-US" sz="2400" b="0">
                          <a:latin typeface="+mn-ea"/>
                          <a:ea typeface="+mn-ea"/>
                        </a:rPr>
                        <a:t>最新の気候科学とベストプラクティスとの整合性を確実にするために、</a:t>
                      </a:r>
                      <a:r>
                        <a:rPr lang="ja-JP" altLang="en-US" sz="2400" b="1">
                          <a:solidFill>
                            <a:srgbClr val="FF0000"/>
                          </a:solidFill>
                          <a:latin typeface="+mn-ea"/>
                          <a:ea typeface="+mn-ea"/>
                        </a:rPr>
                        <a:t>最低</a:t>
                      </a:r>
                      <a:r>
                        <a:rPr lang="en-US" altLang="ja-JP" sz="2400" b="1">
                          <a:solidFill>
                            <a:srgbClr val="FF0000"/>
                          </a:solidFill>
                          <a:latin typeface="+mn-ea"/>
                          <a:ea typeface="+mn-ea"/>
                        </a:rPr>
                        <a:t>5</a:t>
                      </a:r>
                      <a:r>
                        <a:rPr lang="ja-JP" altLang="en-US" sz="2400" b="1">
                          <a:solidFill>
                            <a:srgbClr val="FF0000"/>
                          </a:solidFill>
                          <a:latin typeface="+mn-ea"/>
                          <a:ea typeface="+mn-ea"/>
                        </a:rPr>
                        <a:t>年ごとに目標の見直し</a:t>
                      </a:r>
                      <a:r>
                        <a:rPr lang="ja-JP" altLang="en-US" sz="2400" b="0">
                          <a:latin typeface="+mn-ea"/>
                          <a:ea typeface="+mn-ea"/>
                        </a:rPr>
                        <a:t>を行い、必要に応じて再計算、再検証を受けなければならない</a:t>
                      </a:r>
                    </a:p>
                    <a:p>
                      <a:pPr marL="342900" lvl="1" indent="-342900" eaLnBrk="1" fontAlgn="base" hangingPunct="1">
                        <a:lnSpc>
                          <a:spcPct val="100000"/>
                        </a:lnSpc>
                        <a:spcBef>
                          <a:spcPts val="0"/>
                        </a:spcBef>
                        <a:buClrTx/>
                        <a:buFont typeface="Wingdings" panose="05000000000000000000" pitchFamily="2" charset="2"/>
                        <a:buChar char="ü"/>
                        <a:tabLst/>
                        <a:defRPr/>
                      </a:pPr>
                      <a:r>
                        <a:rPr lang="ja-JP" altLang="en-US" sz="2400" b="0">
                          <a:latin typeface="+mn-ea"/>
                          <a:ea typeface="+mn-ea"/>
                        </a:rPr>
                        <a:t>目標が</a:t>
                      </a:r>
                      <a:r>
                        <a:rPr lang="en-US" altLang="ja-JP" sz="2400" b="0">
                          <a:latin typeface="+mn-ea"/>
                          <a:ea typeface="+mn-ea"/>
                        </a:rPr>
                        <a:t>SBTi</a:t>
                      </a:r>
                      <a:r>
                        <a:rPr lang="ja-JP" altLang="en-US" sz="2400" b="0">
                          <a:latin typeface="+mn-ea"/>
                          <a:ea typeface="+mn-ea"/>
                        </a:rPr>
                        <a:t>の基準を満たしていない場合、その目標は更新され再認定を受ける必要がある</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50485081"/>
                  </a:ext>
                </a:extLst>
              </a:tr>
              <a:tr h="0">
                <a:tc>
                  <a:txBody>
                    <a:bodyPr/>
                    <a:lstStyle/>
                    <a:p>
                      <a:pPr marL="0" indent="0" algn="ctr">
                        <a:buFont typeface="+mj-lt"/>
                        <a:buNone/>
                      </a:pPr>
                      <a:r>
                        <a:rPr kumimoji="1" lang="ja-JP" altLang="en-US" sz="2800" b="1">
                          <a:solidFill>
                            <a:sysClr val="windowText" lastClr="000000"/>
                          </a:solidFill>
                          <a:latin typeface="+mn-ea"/>
                          <a:ea typeface="+mn-ea"/>
                        </a:rPr>
                        <a:t>影響を受けた</a:t>
                      </a:r>
                      <a:endParaRPr kumimoji="1" lang="en-US" altLang="ja-JP" sz="2800" b="1">
                        <a:solidFill>
                          <a:sysClr val="windowText" lastClr="000000"/>
                        </a:solidFill>
                        <a:latin typeface="+mn-ea"/>
                        <a:ea typeface="+mn-ea"/>
                      </a:endParaRPr>
                    </a:p>
                    <a:p>
                      <a:pPr marL="0" indent="0" algn="ctr">
                        <a:buFont typeface="+mj-lt"/>
                        <a:buNone/>
                      </a:pPr>
                      <a:r>
                        <a:rPr kumimoji="1" lang="ja-JP" altLang="en-US" sz="2800" b="1">
                          <a:solidFill>
                            <a:sysClr val="windowText" lastClr="000000"/>
                          </a:solidFill>
                          <a:latin typeface="+mn-ea"/>
                          <a:ea typeface="+mn-ea"/>
                        </a:rPr>
                        <a:t>再計算</a:t>
                      </a:r>
                      <a:r>
                        <a:rPr kumimoji="1" lang="en-US" altLang="ja-JP" sz="2800" b="1" baseline="30000">
                          <a:solidFill>
                            <a:sysClr val="windowText" lastClr="000000"/>
                          </a:solidFill>
                          <a:latin typeface="+mn-ea"/>
                          <a:ea typeface="+mn-ea"/>
                        </a:rPr>
                        <a:t>※</a:t>
                      </a:r>
                      <a:endParaRPr kumimoji="1" lang="en-US" altLang="ja-JP" sz="2800" b="1">
                        <a:solidFill>
                          <a:sysClr val="windowText" lastClr="000000"/>
                        </a:solidFill>
                        <a:latin typeface="+mn-ea"/>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pPr marL="0" marR="0" lvl="1" indent="0" algn="l" defTabSz="1007943" rtl="0" eaLnBrk="1" fontAlgn="base" latinLnBrk="0" hangingPunct="1">
                        <a:lnSpc>
                          <a:spcPct val="100000"/>
                        </a:lnSpc>
                        <a:spcBef>
                          <a:spcPts val="0"/>
                        </a:spcBef>
                        <a:spcAft>
                          <a:spcPts val="0"/>
                        </a:spcAft>
                        <a:buClrTx/>
                        <a:buSzTx/>
                        <a:buFont typeface="Wingdings" panose="05000000000000000000" pitchFamily="2" charset="2"/>
                        <a:buNone/>
                        <a:tabLst>
                          <a:tab pos="541338" algn="l"/>
                        </a:tabLst>
                        <a:defRPr/>
                      </a:pPr>
                      <a:r>
                        <a:rPr kumimoji="0" lang="ja-JP" altLang="en-US" sz="2400" b="1">
                          <a:solidFill>
                            <a:prstClr val="black"/>
                          </a:solidFill>
                          <a:latin typeface="+mn-ea"/>
                          <a:ea typeface="+mn-ea"/>
                        </a:rPr>
                        <a:t>（必須事項）</a:t>
                      </a:r>
                      <a:endParaRPr kumimoji="0" lang="en-US" altLang="ja-JP" sz="2400" b="1">
                        <a:solidFill>
                          <a:prstClr val="black"/>
                        </a:solidFill>
                        <a:latin typeface="+mn-ea"/>
                        <a:ea typeface="+mn-ea"/>
                      </a:endParaRPr>
                    </a:p>
                    <a:p>
                      <a:pPr marL="355600" marR="0" lvl="1" indent="-355600" algn="l" defTabSz="1007943" rtl="0" eaLnBrk="1" fontAlgn="base" latinLnBrk="0" hangingPunct="1">
                        <a:lnSpc>
                          <a:spcPct val="100000"/>
                        </a:lnSpc>
                        <a:spcBef>
                          <a:spcPts val="0"/>
                        </a:spcBef>
                        <a:spcAft>
                          <a:spcPts val="0"/>
                        </a:spcAft>
                        <a:buClrTx/>
                        <a:buSzTx/>
                        <a:buFont typeface="Wingdings" panose="05000000000000000000" pitchFamily="2" charset="2"/>
                        <a:buChar char="ü"/>
                        <a:tabLst>
                          <a:tab pos="541338" algn="l"/>
                        </a:tabLst>
                        <a:defRPr/>
                      </a:pPr>
                      <a:r>
                        <a:rPr kumimoji="0" lang="ja-JP" altLang="en-US" sz="2400" b="0">
                          <a:solidFill>
                            <a:prstClr val="black"/>
                          </a:solidFill>
                          <a:latin typeface="+mn-ea"/>
                          <a:ea typeface="+mn-ea"/>
                        </a:rPr>
                        <a:t>重大な変更が発生し、企業の目標が</a:t>
                      </a:r>
                      <a:r>
                        <a:rPr kumimoji="0" lang="en-US" altLang="ja-JP" sz="2400" b="0">
                          <a:solidFill>
                            <a:prstClr val="black"/>
                          </a:solidFill>
                          <a:latin typeface="+mn-ea"/>
                          <a:ea typeface="+mn-ea"/>
                        </a:rPr>
                        <a:t>SBTi</a:t>
                      </a:r>
                      <a:r>
                        <a:rPr kumimoji="0" lang="ja-JP" altLang="en-US" sz="2400" b="0">
                          <a:solidFill>
                            <a:prstClr val="black"/>
                          </a:solidFill>
                          <a:latin typeface="+mn-ea"/>
                          <a:ea typeface="+mn-ea"/>
                        </a:rPr>
                        <a:t>の基準を満たさなくなった場合、</a:t>
                      </a:r>
                      <a:r>
                        <a:rPr kumimoji="0" lang="ja-JP" altLang="en-US" sz="2400" b="1">
                          <a:solidFill>
                            <a:srgbClr val="FF0000"/>
                          </a:solidFill>
                          <a:latin typeface="+mn-ea"/>
                          <a:ea typeface="+mn-ea"/>
                        </a:rPr>
                        <a:t>影響を受けた目標のみを再計算</a:t>
                      </a:r>
                      <a:r>
                        <a:rPr kumimoji="0" lang="ja-JP" altLang="en-US" sz="2400" b="0">
                          <a:solidFill>
                            <a:prstClr val="black"/>
                          </a:solidFill>
                          <a:latin typeface="+mn-ea"/>
                          <a:ea typeface="+mn-ea"/>
                        </a:rPr>
                        <a:t>し再度認定を受けなければならない（具体的なケースは次ページ参照）</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97079389"/>
                  </a:ext>
                </a:extLst>
              </a:tr>
            </a:tbl>
          </a:graphicData>
        </a:graphic>
      </p:graphicFrame>
    </p:spTree>
    <p:extLst>
      <p:ext uri="{BB962C8B-B14F-4D97-AF65-F5344CB8AC3E}">
        <p14:creationId xmlns:p14="http://schemas.microsoft.com/office/powerpoint/2010/main" val="202504298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CD43E-0101-A9A9-91B8-311CE677EC2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CBBED99-F1F4-D732-AB94-0E0028361AA6}"/>
              </a:ext>
            </a:extLst>
          </p:cNvPr>
          <p:cNvSpPr>
            <a:spLocks noGrp="1"/>
          </p:cNvSpPr>
          <p:nvPr>
            <p:ph type="title"/>
          </p:nvPr>
        </p:nvSpPr>
        <p:spPr/>
        <p:txBody>
          <a:bodyPr/>
          <a:lstStyle/>
          <a:p>
            <a:r>
              <a:rPr kumimoji="1" lang="ja-JP" altLang="en-US"/>
              <a:t>短期</a:t>
            </a:r>
            <a:r>
              <a:rPr kumimoji="1" lang="en-US" altLang="ja-JP"/>
              <a:t>SBT</a:t>
            </a:r>
            <a:r>
              <a:rPr kumimoji="1" lang="ja-JP" altLang="en-US"/>
              <a:t>の基本要件　</a:t>
            </a:r>
            <a:r>
              <a:rPr lang="en-US" altLang="ja-JP"/>
              <a:t>7.</a:t>
            </a:r>
            <a:r>
              <a:rPr lang="ja-JP" altLang="en-US"/>
              <a:t>開示と再計算 </a:t>
            </a:r>
            <a:r>
              <a:rPr lang="en-US" altLang="ja-JP"/>
              <a:t>3/3</a:t>
            </a:r>
            <a:endParaRPr kumimoji="1" lang="ja-JP" altLang="en-US"/>
          </a:p>
        </p:txBody>
      </p:sp>
      <p:sp>
        <p:nvSpPr>
          <p:cNvPr id="4" name="テキスト ボックス 47">
            <a:extLst>
              <a:ext uri="{FF2B5EF4-FFF2-40B4-BE49-F238E27FC236}">
                <a16:creationId xmlns:a16="http://schemas.microsoft.com/office/drawing/2014/main" id="{06A15BE5-DC0A-1AE3-100A-65DF8CE8C5FA}"/>
              </a:ext>
            </a:extLst>
          </p:cNvPr>
          <p:cNvSpPr txBox="1">
            <a:spLocks noChangeArrowheads="1"/>
          </p:cNvSpPr>
          <p:nvPr/>
        </p:nvSpPr>
        <p:spPr bwMode="auto">
          <a:xfrm>
            <a:off x="449202" y="1345176"/>
            <a:ext cx="9793410"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13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defRPr kumimoji="1" sz="1300">
                <a:solidFill>
                  <a:schemeClr val="tx1"/>
                </a:solidFill>
                <a:latin typeface="HGP創英角ｺﾞｼｯｸUB" panose="020B0900000000000000" pitchFamily="50" charset="-128"/>
                <a:ea typeface="HGP創英角ｺﾞｼｯｸUB" panose="020B0900000000000000" pitchFamily="50" charset="-128"/>
              </a:defRPr>
            </a:lvl9pPr>
          </a:lstStyle>
          <a:p>
            <a:pPr eaLnBrk="1" hangingPunct="1">
              <a:spcBef>
                <a:spcPts val="600"/>
              </a:spcBef>
              <a:defRPr/>
            </a:pPr>
            <a:r>
              <a:rPr lang="ja-JP" altLang="en-US" sz="1800" b="1">
                <a:solidFill>
                  <a:srgbClr val="000000"/>
                </a:solidFill>
                <a:latin typeface="Meiryo UI" panose="020B0604030504040204" pitchFamily="50" charset="-128"/>
                <a:ea typeface="Meiryo UI" panose="020B0604030504040204" pitchFamily="50" charset="-128"/>
              </a:rPr>
              <a:t>（必須事項）</a:t>
            </a:r>
            <a:endParaRPr lang="en-US" altLang="ja-JP" sz="1800" b="1">
              <a:solidFill>
                <a:srgbClr val="000000"/>
              </a:solidFill>
              <a:latin typeface="Meiryo UI" panose="020B0604030504040204" pitchFamily="50" charset="-128"/>
              <a:ea typeface="Meiryo UI" panose="020B0604030504040204" pitchFamily="50" charset="-128"/>
            </a:endParaRPr>
          </a:p>
          <a:p>
            <a:pPr marL="266700" indent="-266700">
              <a:spcBef>
                <a:spcPts val="600"/>
              </a:spcBef>
              <a:buClr>
                <a:schemeClr val="tx1"/>
              </a:buClr>
              <a:buFont typeface="Wingdings" panose="05000000000000000000" pitchFamily="2" charset="2"/>
              <a:buChar char="ü"/>
              <a:defRPr/>
            </a:pPr>
            <a:r>
              <a:rPr lang="ja-JP" altLang="en-US" sz="1800">
                <a:latin typeface="Meiryo UI" panose="020B0604030504040204" pitchFamily="50" charset="-128"/>
                <a:ea typeface="Meiryo UI" panose="020B0604030504040204" pitchFamily="50" charset="-128"/>
              </a:rPr>
              <a:t>影響を受けたことによる再計算を要するケース</a:t>
            </a:r>
            <a:endParaRPr lang="en-US" altLang="ja-JP" sz="1800">
              <a:latin typeface="Meiryo UI" panose="020B0604030504040204" pitchFamily="50" charset="-128"/>
              <a:ea typeface="Meiryo UI" panose="020B0604030504040204" pitchFamily="50" charset="-128"/>
            </a:endParaRPr>
          </a:p>
          <a:p>
            <a:pPr marL="1079500" lvl="1" indent="-336550">
              <a:spcBef>
                <a:spcPts val="600"/>
              </a:spcBef>
              <a:buClr>
                <a:schemeClr val="tx1"/>
              </a:buClr>
              <a:buSzPct val="91000"/>
              <a:buFont typeface="Arial" panose="020B0604020202020204" pitchFamily="34" charset="0"/>
              <a:buChar char="•"/>
              <a:defRPr/>
            </a:pPr>
            <a:r>
              <a:rPr lang="en-US" altLang="ja-JP" sz="1800">
                <a:latin typeface="Meiryo UI" panose="020B0604030504040204" pitchFamily="50" charset="-128"/>
                <a:ea typeface="Meiryo UI" panose="020B0604030504040204" pitchFamily="50" charset="-128"/>
              </a:rPr>
              <a:t>Scope3</a:t>
            </a:r>
            <a:r>
              <a:rPr lang="ja-JP" altLang="en-US" sz="1800">
                <a:latin typeface="Meiryo UI" panose="020B0604030504040204" pitchFamily="50" charset="-128"/>
                <a:ea typeface="Meiryo UI" panose="020B0604030504040204" pitchFamily="50" charset="-128"/>
              </a:rPr>
              <a:t>の排出量が、</a:t>
            </a:r>
            <a:r>
              <a:rPr lang="en-US" altLang="ja-JP" sz="1800">
                <a:latin typeface="Meiryo UI" panose="020B0604030504040204" pitchFamily="50" charset="-128"/>
                <a:ea typeface="Meiryo UI" panose="020B0604030504040204" pitchFamily="50" charset="-128"/>
              </a:rPr>
              <a:t>Scope1,2,3</a:t>
            </a:r>
            <a:r>
              <a:rPr lang="ja-JP" altLang="en-US" sz="1800">
                <a:latin typeface="Meiryo UI" panose="020B0604030504040204" pitchFamily="50" charset="-128"/>
                <a:ea typeface="Meiryo UI" panose="020B0604030504040204" pitchFamily="50" charset="-128"/>
              </a:rPr>
              <a:t>の合計排出量の</a:t>
            </a:r>
            <a:r>
              <a:rPr lang="en-US" altLang="ja-JP" sz="1800">
                <a:latin typeface="Meiryo UI" panose="020B0604030504040204" pitchFamily="50" charset="-128"/>
                <a:ea typeface="Meiryo UI" panose="020B0604030504040204" pitchFamily="50" charset="-128"/>
              </a:rPr>
              <a:t>40%</a:t>
            </a:r>
            <a:r>
              <a:rPr lang="ja-JP" altLang="en-US" sz="1800">
                <a:latin typeface="Meiryo UI" panose="020B0604030504040204" pitchFamily="50" charset="-128"/>
                <a:ea typeface="Meiryo UI" panose="020B0604030504040204" pitchFamily="50" charset="-128"/>
              </a:rPr>
              <a:t>以上になる場合</a:t>
            </a:r>
            <a:endParaRPr lang="en-US" altLang="ja-JP" sz="1800">
              <a:latin typeface="Meiryo UI" panose="020B0604030504040204" pitchFamily="50" charset="-128"/>
              <a:ea typeface="Meiryo UI" panose="020B0604030504040204" pitchFamily="50" charset="-128"/>
            </a:endParaRPr>
          </a:p>
          <a:p>
            <a:pPr marL="1079500" lvl="1" indent="-336550">
              <a:spcBef>
                <a:spcPts val="600"/>
              </a:spcBef>
              <a:buClr>
                <a:schemeClr val="tx1"/>
              </a:buClr>
              <a:buSzPct val="91000"/>
              <a:buFont typeface="Arial" panose="020B0604020202020204" pitchFamily="34" charset="0"/>
              <a:buChar char="•"/>
              <a:defRPr/>
            </a:pPr>
            <a:r>
              <a:rPr lang="ja-JP" altLang="en-US" sz="1800">
                <a:latin typeface="Meiryo UI" panose="020B0604030504040204" pitchFamily="50" charset="-128"/>
                <a:ea typeface="Meiryo UI" panose="020B0604030504040204" pitchFamily="50" charset="-128"/>
              </a:rPr>
              <a:t>温室効果ガスインベントリで選択した統合アプローチに変更があった場合</a:t>
            </a:r>
            <a:endParaRPr lang="en-US" altLang="ja-JP" sz="1800">
              <a:latin typeface="Meiryo UI" panose="020B0604030504040204" pitchFamily="50" charset="-128"/>
              <a:ea typeface="Meiryo UI" panose="020B0604030504040204" pitchFamily="50" charset="-128"/>
            </a:endParaRPr>
          </a:p>
          <a:p>
            <a:pPr marL="1079500" lvl="1" indent="-336550">
              <a:spcBef>
                <a:spcPts val="600"/>
              </a:spcBef>
              <a:buClr>
                <a:schemeClr val="tx1"/>
              </a:buClr>
              <a:buSzPct val="91000"/>
              <a:buFont typeface="Arial" panose="020B0604020202020204" pitchFamily="34" charset="0"/>
              <a:buChar char="•"/>
              <a:defRPr/>
            </a:pPr>
            <a:r>
              <a:rPr lang="ja-JP" altLang="en-US" sz="1800">
                <a:latin typeface="Meiryo UI" panose="020B0604030504040204" pitchFamily="50" charset="-128"/>
                <a:ea typeface="Meiryo UI" panose="020B0604030504040204" pitchFamily="50" charset="-128"/>
              </a:rPr>
              <a:t>インベントリまたは目標範囲における除外排出量の大幅な変化</a:t>
            </a:r>
            <a:endParaRPr lang="en-US" altLang="ja-JP" sz="1800">
              <a:latin typeface="Meiryo UI" panose="020B0604030504040204" pitchFamily="50" charset="-128"/>
              <a:ea typeface="Meiryo UI" panose="020B0604030504040204" pitchFamily="50" charset="-128"/>
            </a:endParaRPr>
          </a:p>
          <a:p>
            <a:pPr marL="1079500" lvl="1" indent="-336550">
              <a:spcBef>
                <a:spcPts val="600"/>
              </a:spcBef>
              <a:buClr>
                <a:schemeClr val="tx1"/>
              </a:buClr>
              <a:buSzPct val="91000"/>
              <a:buFont typeface="Arial" panose="020B0604020202020204" pitchFamily="34" charset="0"/>
              <a:buChar char="•"/>
              <a:defRPr/>
            </a:pPr>
            <a:r>
              <a:rPr lang="ja-JP" altLang="en-US" sz="1800">
                <a:latin typeface="Meiryo UI" panose="020B0604030504040204" pitchFamily="50" charset="-128"/>
                <a:ea typeface="Meiryo UI" panose="020B0604030504040204" pitchFamily="50" charset="-128"/>
              </a:rPr>
              <a:t>企業構造や活動の重大な変更（例：買収、売却、合併、内製化・外注化、製品やサービスの大幅な変更）</a:t>
            </a:r>
            <a:endParaRPr lang="en-US" altLang="ja-JP" sz="1800">
              <a:latin typeface="Meiryo UI" panose="020B0604030504040204" pitchFamily="50" charset="-128"/>
              <a:ea typeface="Meiryo UI" panose="020B0604030504040204" pitchFamily="50" charset="-128"/>
            </a:endParaRPr>
          </a:p>
          <a:p>
            <a:pPr marL="1079500" lvl="1" indent="-336550">
              <a:spcBef>
                <a:spcPts val="600"/>
              </a:spcBef>
              <a:buClr>
                <a:schemeClr val="tx1"/>
              </a:buClr>
              <a:buSzPct val="91000"/>
              <a:buFont typeface="Arial" panose="020B0604020202020204" pitchFamily="34" charset="0"/>
              <a:buChar char="•"/>
              <a:defRPr/>
            </a:pPr>
            <a:r>
              <a:rPr lang="ja-JP" altLang="en-US" sz="1800">
                <a:latin typeface="Meiryo UI" panose="020B0604030504040204" pitchFamily="50" charset="-128"/>
                <a:ea typeface="Meiryo UI" panose="020B0604030504040204" pitchFamily="50" charset="-128"/>
              </a:rPr>
              <a:t>データまたは算出方法の調整により、組織の基準年排出量全体、もしくは目標範囲の基準年排出量に重大な変更が生じた場合（例：重大な誤りの発見、または複数の累積的な誤りが集合的に重大な影響を及ぼす場合）</a:t>
            </a:r>
            <a:endParaRPr lang="en-US" altLang="ja-JP" sz="1800">
              <a:latin typeface="Meiryo UI" panose="020B0604030504040204" pitchFamily="50" charset="-128"/>
              <a:ea typeface="Meiryo UI" panose="020B0604030504040204" pitchFamily="50" charset="-128"/>
            </a:endParaRPr>
          </a:p>
          <a:p>
            <a:pPr marL="1079500" lvl="1" indent="-336550">
              <a:spcBef>
                <a:spcPts val="600"/>
              </a:spcBef>
              <a:buClr>
                <a:schemeClr val="tx1"/>
              </a:buClr>
              <a:buSzPct val="91000"/>
              <a:buFont typeface="Arial" panose="020B0604020202020204" pitchFamily="34" charset="0"/>
              <a:buChar char="•"/>
              <a:defRPr/>
            </a:pPr>
            <a:r>
              <a:rPr lang="en-US" altLang="ja-JP" sz="1800">
                <a:latin typeface="Meiryo UI" panose="020B0604030504040204" pitchFamily="50" charset="-128"/>
                <a:ea typeface="Meiryo UI" panose="020B0604030504040204" pitchFamily="50" charset="-128"/>
              </a:rPr>
              <a:t>SBT</a:t>
            </a:r>
            <a:r>
              <a:rPr lang="ja-JP" altLang="en-US" sz="1800">
                <a:latin typeface="Meiryo UI" panose="020B0604030504040204" pitchFamily="50" charset="-128"/>
                <a:ea typeface="Meiryo UI" panose="020B0604030504040204" pitchFamily="50" charset="-128"/>
              </a:rPr>
              <a:t>の設定に用いられた予測</a:t>
            </a:r>
            <a:r>
              <a:rPr lang="en-US" altLang="ja-JP" sz="1800">
                <a:latin typeface="Meiryo UI" panose="020B0604030504040204" pitchFamily="50" charset="-128"/>
                <a:ea typeface="Meiryo UI" panose="020B0604030504040204" pitchFamily="50" charset="-128"/>
              </a:rPr>
              <a:t>/</a:t>
            </a:r>
            <a:r>
              <a:rPr lang="ja-JP" altLang="en-US" sz="1800">
                <a:latin typeface="Meiryo UI" panose="020B0604030504040204" pitchFamily="50" charset="-128"/>
                <a:ea typeface="Meiryo UI" panose="020B0604030504040204" pitchFamily="50" charset="-128"/>
              </a:rPr>
              <a:t>仮定に対するその他の重大な変更</a:t>
            </a:r>
            <a:endParaRPr lang="en-US" altLang="ja-JP" sz="1800">
              <a:latin typeface="Meiryo UI" panose="020B0604030504040204" pitchFamily="50" charset="-128"/>
              <a:ea typeface="Meiryo UI" panose="020B0604030504040204" pitchFamily="50" charset="-128"/>
            </a:endParaRPr>
          </a:p>
          <a:p>
            <a:pPr marL="266700" indent="-266700">
              <a:spcBef>
                <a:spcPts val="600"/>
              </a:spcBef>
              <a:buClr>
                <a:schemeClr val="tx1"/>
              </a:buClr>
              <a:buFont typeface="Wingdings" panose="05000000000000000000" pitchFamily="2" charset="2"/>
              <a:buChar char="ü"/>
              <a:defRPr/>
            </a:pPr>
            <a:r>
              <a:rPr lang="ja-JP" altLang="en-US" sz="1800">
                <a:latin typeface="Meiryo UI" panose="020B0604030504040204" pitchFamily="50" charset="-128"/>
                <a:ea typeface="Meiryo UI" panose="020B0604030504040204" pitchFamily="50" charset="-128"/>
              </a:rPr>
              <a:t>基準年排出量に関しては、組織の基準年における総排出量が</a:t>
            </a:r>
            <a:r>
              <a:rPr lang="en-US" altLang="ja-JP" sz="1800">
                <a:latin typeface="Meiryo UI" panose="020B0604030504040204" pitchFamily="50" charset="-128"/>
                <a:ea typeface="Meiryo UI" panose="020B0604030504040204" pitchFamily="50" charset="-128"/>
              </a:rPr>
              <a:t>5</a:t>
            </a:r>
            <a:r>
              <a:rPr lang="ja-JP" altLang="en-US" sz="1800">
                <a:latin typeface="Meiryo UI" panose="020B0604030504040204" pitchFamily="50" charset="-128"/>
                <a:ea typeface="Meiryo UI" panose="020B0604030504040204" pitchFamily="50" charset="-128"/>
              </a:rPr>
              <a:t>％変化した場合、基準年排出量の再計算が必要となる。目標範囲内でカバーされる基準年排出量に</a:t>
            </a:r>
            <a:r>
              <a:rPr lang="en-US" altLang="ja-JP" sz="1800">
                <a:latin typeface="Meiryo UI" panose="020B0604030504040204" pitchFamily="50" charset="-128"/>
                <a:ea typeface="Meiryo UI" panose="020B0604030504040204" pitchFamily="50" charset="-128"/>
              </a:rPr>
              <a:t>5</a:t>
            </a:r>
            <a:r>
              <a:rPr lang="ja-JP" altLang="en-US" sz="1800">
                <a:latin typeface="Meiryo UI" panose="020B0604030504040204" pitchFamily="50" charset="-128"/>
                <a:ea typeface="Meiryo UI" panose="020B0604030504040204" pitchFamily="50" charset="-128"/>
              </a:rPr>
              <a:t>％以上の変化があった場合には、目標の再計算が必要となる。</a:t>
            </a:r>
            <a:endParaRPr lang="en-US" altLang="ja-JP" sz="1800">
              <a:latin typeface="Meiryo UI" panose="020B0604030504040204" pitchFamily="50" charset="-128"/>
              <a:ea typeface="Meiryo UI" panose="020B0604030504040204" pitchFamily="50" charset="-128"/>
            </a:endParaRPr>
          </a:p>
          <a:p>
            <a:pPr>
              <a:spcBef>
                <a:spcPts val="600"/>
              </a:spcBef>
              <a:buClr>
                <a:schemeClr val="tx1"/>
              </a:buClr>
              <a:defRPr/>
            </a:pPr>
            <a:r>
              <a:rPr lang="ja-JP" altLang="en-US" sz="1800" b="1">
                <a:latin typeface="Meiryo UI" panose="020B0604030504040204" pitchFamily="50" charset="-128"/>
                <a:ea typeface="Meiryo UI" panose="020B0604030504040204" pitchFamily="50" charset="-128"/>
              </a:rPr>
              <a:t>（推奨事項）</a:t>
            </a:r>
            <a:endParaRPr lang="en-US" altLang="ja-JP" sz="1800" b="1">
              <a:latin typeface="Meiryo UI" panose="020B0604030504040204" pitchFamily="50" charset="-128"/>
              <a:ea typeface="Meiryo UI" panose="020B0604030504040204" pitchFamily="50" charset="-128"/>
            </a:endParaRPr>
          </a:p>
          <a:p>
            <a:pPr marL="285750" indent="-285750">
              <a:spcBef>
                <a:spcPts val="600"/>
              </a:spcBef>
              <a:buClr>
                <a:schemeClr val="tx1"/>
              </a:buClr>
              <a:buFont typeface="Wingdings" panose="05000000000000000000" pitchFamily="2" charset="2"/>
              <a:buChar char="ü"/>
              <a:defRPr/>
            </a:pPr>
            <a:r>
              <a:rPr lang="en-US" altLang="ja-JP" sz="1800">
                <a:latin typeface="Meiryo UI" panose="020B0604030504040204" pitchFamily="50" charset="-128"/>
                <a:ea typeface="Meiryo UI" panose="020B0604030504040204" pitchFamily="50" charset="-128"/>
              </a:rPr>
              <a:t>SBTi</a:t>
            </a:r>
            <a:r>
              <a:rPr lang="ja-JP" altLang="en-US" sz="1800">
                <a:latin typeface="Meiryo UI" panose="020B0604030504040204" pitchFamily="50" charset="-128"/>
                <a:ea typeface="Meiryo UI" panose="020B0604030504040204" pitchFamily="50" charset="-128"/>
              </a:rPr>
              <a:t>は、企業が目標に関連する予測の有効性を毎年確認することを推奨している。企業は、重大な変更があった場合には</a:t>
            </a:r>
            <a:r>
              <a:rPr lang="en-US" altLang="ja-JP" sz="1800">
                <a:latin typeface="Meiryo UI" panose="020B0604030504040204" pitchFamily="50" charset="-128"/>
                <a:ea typeface="Meiryo UI" panose="020B0604030504040204" pitchFamily="50" charset="-128"/>
              </a:rPr>
              <a:t>SBTi</a:t>
            </a:r>
            <a:r>
              <a:rPr lang="ja-JP" altLang="en-US" sz="1800">
                <a:latin typeface="Meiryo UI" panose="020B0604030504040204" pitchFamily="50" charset="-128"/>
                <a:ea typeface="Meiryo UI" panose="020B0604030504040204" pitchFamily="50" charset="-128"/>
              </a:rPr>
              <a:t>に通知し、必要に応じてこれらの重要な変更を公に報告すべきとされる。</a:t>
            </a:r>
          </a:p>
        </p:txBody>
      </p:sp>
      <p:sp>
        <p:nvSpPr>
          <p:cNvPr id="20" name="テキスト ボックス 19">
            <a:extLst>
              <a:ext uri="{FF2B5EF4-FFF2-40B4-BE49-F238E27FC236}">
                <a16:creationId xmlns:a16="http://schemas.microsoft.com/office/drawing/2014/main" id="{0673B8D1-5AEA-D55F-752D-51DA7208DEDD}"/>
              </a:ext>
            </a:extLst>
          </p:cNvPr>
          <p:cNvSpPr txBox="1">
            <a:spLocks noChangeArrowheads="1"/>
          </p:cNvSpPr>
          <p:nvPr/>
        </p:nvSpPr>
        <p:spPr bwMode="auto">
          <a:xfrm>
            <a:off x="161925" y="7328843"/>
            <a:ext cx="95367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1000" dirty="0">
                <a:solidFill>
                  <a:srgbClr val="000000"/>
                </a:solidFill>
                <a:latin typeface="+mn-ea"/>
                <a:ea typeface="+mn-ea"/>
                <a:cs typeface="Meiryo UI" pitchFamily="50" charset="-128"/>
              </a:rPr>
              <a:t>[</a:t>
            </a:r>
            <a:r>
              <a:rPr lang="ja-JP" altLang="en-US" sz="1000" dirty="0">
                <a:solidFill>
                  <a:srgbClr val="000000"/>
                </a:solidFill>
                <a:latin typeface="+mn-ea"/>
                <a:ea typeface="+mn-ea"/>
                <a:cs typeface="Meiryo UI" pitchFamily="50" charset="-128"/>
              </a:rPr>
              <a:t>出所</a:t>
            </a:r>
            <a:r>
              <a:rPr lang="en-US" altLang="ja-JP" sz="1000" dirty="0">
                <a:solidFill>
                  <a:srgbClr val="000000"/>
                </a:solidFill>
                <a:latin typeface="+mn-ea"/>
                <a:ea typeface="+mn-ea"/>
                <a:cs typeface="Meiryo UI" pitchFamily="50" charset="-128"/>
              </a:rPr>
              <a:t>]</a:t>
            </a:r>
            <a:r>
              <a:rPr lang="en-US" altLang="ja-JP" sz="1000" dirty="0">
                <a:latin typeface="+mn-ea"/>
                <a:ea typeface="+mn-ea"/>
              </a:rPr>
              <a:t> SBTi Corporate Near-Term Criteria Version 5.3.1</a:t>
            </a:r>
            <a:r>
              <a:rPr lang="ja-JP" altLang="en-US" sz="1000" dirty="0">
                <a:solidFill>
                  <a:srgbClr val="000000"/>
                </a:solidFill>
                <a:latin typeface="+mn-ea"/>
                <a:ea typeface="+mn-ea"/>
                <a:cs typeface="Meiryo UI" pitchFamily="50" charset="-128"/>
              </a:rPr>
              <a:t>（</a:t>
            </a:r>
            <a:r>
              <a:rPr lang="it-IT" altLang="ja-JP" sz="1000" dirty="0">
                <a:latin typeface="+mn-ea"/>
                <a:ea typeface="+mn-ea"/>
              </a:rPr>
              <a:t>https://files.sciencebasedtargets.org/production/files/SBTi-criteria.pdf</a:t>
            </a:r>
            <a:r>
              <a:rPr lang="ja-JP" altLang="en-US" sz="1000" dirty="0">
                <a:solidFill>
                  <a:srgbClr val="000000"/>
                </a:solidFill>
                <a:latin typeface="+mn-ea"/>
                <a:ea typeface="+mn-ea"/>
                <a:cs typeface="Meiryo UI" pitchFamily="50" charset="-128"/>
              </a:rPr>
              <a:t>）より作成</a:t>
            </a:r>
          </a:p>
        </p:txBody>
      </p:sp>
    </p:spTree>
    <p:extLst>
      <p:ext uri="{BB962C8B-B14F-4D97-AF65-F5344CB8AC3E}">
        <p14:creationId xmlns:p14="http://schemas.microsoft.com/office/powerpoint/2010/main" val="89969882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EFA0E9B-9F04-4296-A40B-CF80463D00D0}"/>
              </a:ext>
            </a:extLst>
          </p:cNvPr>
          <p:cNvSpPr>
            <a:spLocks noGrp="1"/>
          </p:cNvSpPr>
          <p:nvPr>
            <p:ph type="title"/>
          </p:nvPr>
        </p:nvSpPr>
        <p:spPr/>
        <p:txBody>
          <a:bodyPr/>
          <a:lstStyle/>
          <a:p>
            <a:pPr marL="742950" indent="-742950">
              <a:buFont typeface="+mj-lt"/>
              <a:buAutoNum type="arabicPeriod" startAt="7"/>
            </a:pPr>
            <a:r>
              <a:rPr lang="ja-JP" altLang="en-US"/>
              <a:t>短期</a:t>
            </a:r>
            <a:r>
              <a:rPr lang="en-US" altLang="ja-JP"/>
              <a:t>SBT</a:t>
            </a:r>
            <a:r>
              <a:rPr lang="ja-JP" altLang="en-US"/>
              <a:t>の設定手法</a:t>
            </a:r>
          </a:p>
        </p:txBody>
      </p:sp>
    </p:spTree>
    <p:extLst>
      <p:ext uri="{BB962C8B-B14F-4D97-AF65-F5344CB8AC3E}">
        <p14:creationId xmlns:p14="http://schemas.microsoft.com/office/powerpoint/2010/main" val="348188201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91583-0FD3-EF0A-DDF7-0A7260BC1E4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10CD420-011A-F50F-B4DA-91CDAD2256D5}"/>
              </a:ext>
            </a:extLst>
          </p:cNvPr>
          <p:cNvSpPr>
            <a:spLocks noGrp="1"/>
          </p:cNvSpPr>
          <p:nvPr>
            <p:ph type="title"/>
          </p:nvPr>
        </p:nvSpPr>
        <p:spPr/>
        <p:txBody>
          <a:bodyPr/>
          <a:lstStyle/>
          <a:p>
            <a:r>
              <a:rPr kumimoji="1" lang="en-US" altLang="ja-JP"/>
              <a:t>SBT</a:t>
            </a:r>
            <a:r>
              <a:rPr kumimoji="1" lang="ja-JP" altLang="en-US"/>
              <a:t>の設定手法</a:t>
            </a:r>
          </a:p>
        </p:txBody>
      </p:sp>
      <p:sp>
        <p:nvSpPr>
          <p:cNvPr id="4" name="コンテンツ プレースホルダー 2">
            <a:extLst>
              <a:ext uri="{FF2B5EF4-FFF2-40B4-BE49-F238E27FC236}">
                <a16:creationId xmlns:a16="http://schemas.microsoft.com/office/drawing/2014/main" id="{9D47C7D0-EBF7-95DF-963C-5094F2DAE2B6}"/>
              </a:ext>
            </a:extLst>
          </p:cNvPr>
          <p:cNvSpPr>
            <a:spLocks noGrp="1"/>
          </p:cNvSpPr>
          <p:nvPr>
            <p:ph sz="quarter" idx="12"/>
          </p:nvPr>
        </p:nvSpPr>
        <p:spPr>
          <a:xfrm>
            <a:off x="161925" y="1110920"/>
            <a:ext cx="10367963" cy="604163"/>
          </a:xfrm>
        </p:spPr>
        <p:txBody>
          <a:bodyPr/>
          <a:lstStyle/>
          <a:p>
            <a:pPr marL="273050" indent="-273050"/>
            <a:r>
              <a:rPr lang="en-US" altLang="ja-JP"/>
              <a:t>Scope1,2</a:t>
            </a:r>
            <a:r>
              <a:rPr lang="ja-JP" altLang="en-US"/>
              <a:t>の</a:t>
            </a:r>
            <a:r>
              <a:rPr lang="en-US" altLang="ja-JP"/>
              <a:t>SBT</a:t>
            </a:r>
            <a:r>
              <a:rPr lang="ja-JP" altLang="en-US"/>
              <a:t>設定手法として、原則「</a:t>
            </a:r>
            <a:r>
              <a:rPr lang="ja-JP" altLang="en-US" b="1">
                <a:solidFill>
                  <a:srgbClr val="FF0000"/>
                </a:solidFill>
              </a:rPr>
              <a:t>総量削減</a:t>
            </a:r>
            <a:r>
              <a:rPr lang="ja-JP" altLang="en-US"/>
              <a:t>」、「</a:t>
            </a:r>
            <a:r>
              <a:rPr lang="en-US" altLang="ja-JP" b="1">
                <a:solidFill>
                  <a:srgbClr val="FF0000"/>
                </a:solidFill>
              </a:rPr>
              <a:t>SDA</a:t>
            </a:r>
            <a:r>
              <a:rPr lang="ja-JP" altLang="en-US"/>
              <a:t>」の</a:t>
            </a:r>
            <a:r>
              <a:rPr lang="en-US" altLang="ja-JP"/>
              <a:t>2</a:t>
            </a:r>
            <a:r>
              <a:rPr lang="ja-JP" altLang="en-US"/>
              <a:t>手法を推奨している。</a:t>
            </a:r>
            <a:endParaRPr lang="en-US" altLang="ja-JP"/>
          </a:p>
        </p:txBody>
      </p:sp>
      <p:graphicFrame>
        <p:nvGraphicFramePr>
          <p:cNvPr id="5" name="表 4">
            <a:extLst>
              <a:ext uri="{FF2B5EF4-FFF2-40B4-BE49-F238E27FC236}">
                <a16:creationId xmlns:a16="http://schemas.microsoft.com/office/drawing/2014/main" id="{C50E5501-A7FF-E610-FE08-81FA38B8121C}"/>
              </a:ext>
            </a:extLst>
          </p:cNvPr>
          <p:cNvGraphicFramePr>
            <a:graphicFrameLocks noGrp="1"/>
          </p:cNvGraphicFramePr>
          <p:nvPr>
            <p:extLst>
              <p:ext uri="{D42A27DB-BD31-4B8C-83A1-F6EECF244321}">
                <p14:modId xmlns:p14="http://schemas.microsoft.com/office/powerpoint/2010/main" val="3047700606"/>
              </p:ext>
            </p:extLst>
          </p:nvPr>
        </p:nvGraphicFramePr>
        <p:xfrm>
          <a:off x="488511" y="2037891"/>
          <a:ext cx="9648826" cy="4783478"/>
        </p:xfrm>
        <a:graphic>
          <a:graphicData uri="http://schemas.openxmlformats.org/drawingml/2006/table">
            <a:tbl>
              <a:tblPr firstRow="1" bandRow="1"/>
              <a:tblGrid>
                <a:gridCol w="1979600">
                  <a:extLst>
                    <a:ext uri="{9D8B030D-6E8A-4147-A177-3AD203B41FA5}">
                      <a16:colId xmlns:a16="http://schemas.microsoft.com/office/drawing/2014/main" val="20000"/>
                    </a:ext>
                  </a:extLst>
                </a:gridCol>
                <a:gridCol w="4645013">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2160117">
                  <a:extLst>
                    <a:ext uri="{9D8B030D-6E8A-4147-A177-3AD203B41FA5}">
                      <a16:colId xmlns:a16="http://schemas.microsoft.com/office/drawing/2014/main" val="20003"/>
                    </a:ext>
                  </a:extLst>
                </a:gridCol>
              </a:tblGrid>
              <a:tr h="455318">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800" b="1">
                          <a:latin typeface="Meiryo UI" panose="020B0604030504040204" pitchFamily="50" charset="-128"/>
                          <a:ea typeface="Meiryo UI" panose="020B0604030504040204" pitchFamily="50" charset="-128"/>
                          <a:cs typeface="Meiryo UI" panose="020B0604030504040204" pitchFamily="50" charset="-128"/>
                        </a:rPr>
                        <a:t>手法</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800" b="1">
                          <a:latin typeface="Meiryo UI" panose="020B0604030504040204" pitchFamily="50" charset="-128"/>
                          <a:ea typeface="Meiryo UI" panose="020B0604030504040204" pitchFamily="50" charset="-128"/>
                          <a:cs typeface="Meiryo UI" panose="020B0604030504040204" pitchFamily="50" charset="-128"/>
                        </a:rPr>
                        <a:t>概要</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800" b="1">
                          <a:latin typeface="Meiryo UI" panose="020B0604030504040204" pitchFamily="50" charset="-128"/>
                          <a:ea typeface="Meiryo UI" panose="020B0604030504040204" pitchFamily="50" charset="-128"/>
                          <a:cs typeface="Meiryo UI" panose="020B0604030504040204" pitchFamily="50" charset="-128"/>
                        </a:rPr>
                        <a:t>基準</a:t>
                      </a:r>
                    </a:p>
                  </a:txBody>
                  <a:tcPr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r>
                        <a:rPr kumimoji="1" lang="ja-JP" altLang="en-US" sz="1800" b="1">
                          <a:latin typeface="Meiryo UI" panose="020B0604030504040204" pitchFamily="50" charset="-128"/>
                          <a:ea typeface="Meiryo UI" panose="020B0604030504040204" pitchFamily="50" charset="-128"/>
                          <a:cs typeface="Meiryo UI" panose="020B0604030504040204" pitchFamily="50" charset="-128"/>
                        </a:rPr>
                        <a:t>認定水準</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16:rowId xmlns:a16="http://schemas.microsoft.com/office/drawing/2014/main" val="10000"/>
                  </a:ext>
                </a:extLst>
              </a:tr>
              <a:tr h="849927">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800">
                          <a:latin typeface="Meiryo UI" panose="020B0604030504040204" pitchFamily="50" charset="-128"/>
                          <a:ea typeface="Meiryo UI" panose="020B0604030504040204" pitchFamily="50" charset="-128"/>
                          <a:cs typeface="Meiryo UI" panose="020B0604030504040204" pitchFamily="50" charset="-128"/>
                        </a:rPr>
                        <a:t>総量削減</a:t>
                      </a:r>
                      <a:endParaRPr kumimoji="1" lang="en-US" altLang="ja-JP" sz="180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200">
                          <a:latin typeface="Meiryo UI" panose="020B0604030504040204" pitchFamily="50" charset="-128"/>
                          <a:ea typeface="Meiryo UI" panose="020B0604030504040204" pitchFamily="50" charset="-128"/>
                          <a:cs typeface="Meiryo UI" panose="020B0604030504040204" pitchFamily="50" charset="-128"/>
                        </a:rPr>
                        <a:t>Absolute Emissions</a:t>
                      </a:r>
                    </a:p>
                    <a:p>
                      <a:r>
                        <a:rPr kumimoji="1" lang="en-US" altLang="ja-JP" sz="1200">
                          <a:latin typeface="Meiryo UI" panose="020B0604030504040204" pitchFamily="50" charset="-128"/>
                          <a:ea typeface="Meiryo UI" panose="020B0604030504040204" pitchFamily="50" charset="-128"/>
                          <a:cs typeface="Meiryo UI" panose="020B0604030504040204" pitchFamily="50" charset="-128"/>
                        </a:rPr>
                        <a:t>Contraction</a:t>
                      </a:r>
                      <a:endParaRPr kumimoji="1" lang="ja-JP" altLang="en-US" sz="1800">
                        <a:latin typeface="Meiryo UI" panose="020B0604030504040204" pitchFamily="50" charset="-128"/>
                        <a:ea typeface="Meiryo UI" panose="020B0604030504040204" pitchFamily="50" charset="-128"/>
                        <a:cs typeface="Meiryo UI" panose="020B0604030504040204" pitchFamily="50" charset="-128"/>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177800" indent="-177800">
                        <a:buFont typeface="Arial" panose="020B0604020202020204" pitchFamily="34" charset="0"/>
                        <a:buChar char="•"/>
                      </a:pP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（当初の排出量実績に関係なく）全企業が排出総量を同じ割合で削減する手法。</a:t>
                      </a:r>
                      <a:endParaRPr kumimoji="1" lang="en-US" altLang="ja-JP" sz="1600">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600">
                          <a:solidFill>
                            <a:schemeClr val="tx1"/>
                          </a:solidFill>
                          <a:latin typeface="Meiryo UI" panose="020B0604030504040204" pitchFamily="50" charset="-128"/>
                          <a:ea typeface="Meiryo UI" panose="020B0604030504040204" pitchFamily="50" charset="-128"/>
                        </a:rPr>
                        <a:t>目標の設定と進捗状況の把握が容易で分かり易い手法。</a:t>
                      </a:r>
                      <a:endParaRPr lang="en-US" altLang="ja-JP" sz="1600">
                        <a:solidFill>
                          <a:schemeClr val="tx1"/>
                        </a:solidFill>
                        <a:latin typeface="Meiryo UI" panose="020B0604030504040204" pitchFamily="50" charset="-128"/>
                        <a:ea typeface="Meiryo UI" panose="020B0604030504040204" pitchFamily="50" charset="-128"/>
                      </a:endParaRPr>
                    </a:p>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600">
                          <a:solidFill>
                            <a:schemeClr val="tx1"/>
                          </a:solidFill>
                          <a:latin typeface="Meiryo UI" panose="020B0604030504040204" pitchFamily="50" charset="-128"/>
                          <a:ea typeface="Meiryo UI" panose="020B0604030504040204" pitchFamily="50" charset="-128"/>
                        </a:rPr>
                        <a:t>多くのセクターに応用が可能（ただし、使用が推奨されないセクターもある）。</a:t>
                      </a:r>
                      <a:endParaRPr kumimoji="1" lang="en-US" altLang="ja-JP" sz="1600">
                        <a:latin typeface="Meiryo UI" panose="020B0604030504040204" pitchFamily="50" charset="-128"/>
                        <a:ea typeface="Meiryo UI" panose="020B0604030504040204" pitchFamily="50" charset="-128"/>
                        <a:cs typeface="Meiryo UI" panose="020B0604030504040204" pitchFamily="50" charset="-128"/>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ja-JP" altLang="en-US" sz="1600">
                          <a:latin typeface="Meiryo UI" panose="020B0604030504040204" pitchFamily="50" charset="-128"/>
                          <a:ea typeface="Meiryo UI" panose="020B0604030504040204" pitchFamily="50" charset="-128"/>
                          <a:cs typeface="Meiryo UI" panose="020B0604030504040204" pitchFamily="50" charset="-128"/>
                        </a:rPr>
                        <a:t>総量</a:t>
                      </a: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en-US" altLang="ja-JP" sz="160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a:t>
                      </a: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82206">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r>
                        <a:rPr kumimoji="1" lang="en-US" altLang="ja-JP" sz="1800">
                          <a:latin typeface="Meiryo UI" panose="020B0604030504040204" pitchFamily="50" charset="-128"/>
                          <a:ea typeface="Meiryo UI" panose="020B0604030504040204" pitchFamily="50" charset="-128"/>
                          <a:cs typeface="Meiryo UI" panose="020B0604030504040204" pitchFamily="50" charset="-128"/>
                        </a:rPr>
                        <a:t>SDA</a:t>
                      </a:r>
                    </a:p>
                    <a:p>
                      <a:r>
                        <a:rPr kumimoji="1" lang="en-US" altLang="ja-JP" sz="1200">
                          <a:latin typeface="Meiryo UI" panose="020B0604030504040204" pitchFamily="50" charset="-128"/>
                          <a:ea typeface="Meiryo UI" panose="020B0604030504040204" pitchFamily="50" charset="-128"/>
                          <a:cs typeface="Meiryo UI" panose="020B0604030504040204" pitchFamily="50" charset="-128"/>
                        </a:rPr>
                        <a:t>Sectoral</a:t>
                      </a:r>
                    </a:p>
                    <a:p>
                      <a:r>
                        <a:rPr kumimoji="1" lang="en-US" altLang="ja-JP" sz="1200">
                          <a:latin typeface="Meiryo UI" panose="020B0604030504040204" pitchFamily="50" charset="-128"/>
                          <a:ea typeface="Meiryo UI" panose="020B0604030504040204" pitchFamily="50" charset="-128"/>
                          <a:cs typeface="Meiryo UI" panose="020B0604030504040204" pitchFamily="50" charset="-128"/>
                        </a:rPr>
                        <a:t>Decarbonization</a:t>
                      </a:r>
                    </a:p>
                    <a:p>
                      <a:r>
                        <a:rPr kumimoji="1" lang="en-US" altLang="ja-JP" sz="1200">
                          <a:latin typeface="Meiryo UI" panose="020B0604030504040204" pitchFamily="50" charset="-128"/>
                          <a:ea typeface="Meiryo UI" panose="020B0604030504040204" pitchFamily="50" charset="-128"/>
                          <a:cs typeface="Meiryo UI" panose="020B0604030504040204" pitchFamily="50" charset="-128"/>
                        </a:rPr>
                        <a:t>Approach</a:t>
                      </a:r>
                      <a:endParaRPr kumimoji="1" lang="ja-JP" altLang="en-US" sz="1200">
                        <a:latin typeface="Meiryo UI" panose="020B0604030504040204" pitchFamily="50" charset="-128"/>
                        <a:ea typeface="Meiryo UI" panose="020B0604030504040204" pitchFamily="50" charset="-128"/>
                        <a:cs typeface="Meiryo UI" panose="020B0604030504040204" pitchFamily="50" charset="-128"/>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177800" indent="-177800">
                        <a:buFont typeface="Arial" panose="020B0604020202020204" pitchFamily="34" charset="0"/>
                        <a:buChar char="•"/>
                      </a:pP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IEA</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が定めた</a:t>
                      </a:r>
                      <a:r>
                        <a:rPr kumimoji="1" lang="ja-JP" altLang="en-US" sz="1600" u="sng">
                          <a:latin typeface="Meiryo UI" panose="020B0604030504040204" pitchFamily="50" charset="-128"/>
                          <a:ea typeface="Meiryo UI" panose="020B0604030504040204" pitchFamily="50" charset="-128"/>
                          <a:cs typeface="Meiryo UI" panose="020B0604030504040204" pitchFamily="50" charset="-128"/>
                        </a:rPr>
                        <a:t>セクター別の原単位</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の改善経路に沿って削減する手法</a:t>
                      </a:r>
                      <a:endParaRPr kumimoji="1" lang="en-US" altLang="ja-JP" sz="1600">
                        <a:latin typeface="Meiryo UI" panose="020B0604030504040204" pitchFamily="50" charset="-128"/>
                        <a:ea typeface="Meiryo UI" panose="020B0604030504040204" pitchFamily="50" charset="-128"/>
                        <a:cs typeface="Meiryo UI" panose="020B0604030504040204" pitchFamily="50" charset="-128"/>
                      </a:endParaRPr>
                    </a:p>
                    <a:p>
                      <a:pPr marL="177800" indent="-177800">
                        <a:buFont typeface="Arial" panose="020B0604020202020204" pitchFamily="34" charset="0"/>
                        <a:buChar char="•"/>
                      </a:pP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SDA</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を利用可能なセクターは下記の通り。</a:t>
                      </a:r>
                      <a:endParaRPr kumimoji="1" lang="en-US" altLang="ja-JP" sz="1600">
                        <a:latin typeface="Meiryo UI" panose="020B0604030504040204" pitchFamily="50" charset="-128"/>
                        <a:ea typeface="Meiryo UI" panose="020B0604030504040204" pitchFamily="50" charset="-128"/>
                        <a:cs typeface="Meiryo UI" panose="020B0604030504040204" pitchFamily="50" charset="-128"/>
                      </a:endParaRPr>
                    </a:p>
                    <a:p>
                      <a:pPr marL="360000" indent="-285750">
                        <a:buFont typeface="Wingdings" panose="05000000000000000000" pitchFamily="2" charset="2"/>
                        <a:buChar char="ü"/>
                      </a:pP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空輸</a:t>
                      </a:r>
                      <a:endParaRPr kumimoji="1" lang="en-US" altLang="ja-JP" sz="1600">
                        <a:latin typeface="Meiryo UI" panose="020B0604030504040204" pitchFamily="50" charset="-128"/>
                        <a:ea typeface="Meiryo UI" panose="020B0604030504040204" pitchFamily="50" charset="-128"/>
                        <a:cs typeface="Meiryo UI" panose="020B0604030504040204" pitchFamily="50" charset="-128"/>
                      </a:endParaRPr>
                    </a:p>
                    <a:p>
                      <a:pPr marL="36000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住宅建築</a:t>
                      </a:r>
                      <a:endParaRPr kumimoji="1" lang="en-US" altLang="ja-JP" sz="1600">
                        <a:latin typeface="Meiryo UI" panose="020B0604030504040204" pitchFamily="50" charset="-128"/>
                        <a:ea typeface="Meiryo UI" panose="020B0604030504040204" pitchFamily="50" charset="-128"/>
                        <a:cs typeface="Meiryo UI" panose="020B0604030504040204" pitchFamily="50" charset="-128"/>
                      </a:endParaRPr>
                    </a:p>
                    <a:p>
                      <a:pPr marL="36000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サービス・商業ビル</a:t>
                      </a:r>
                      <a:endParaRPr kumimoji="1" lang="en-US" altLang="ja-JP" sz="1600">
                        <a:latin typeface="Meiryo UI" panose="020B0604030504040204" pitchFamily="50" charset="-128"/>
                        <a:ea typeface="Meiryo UI" panose="020B0604030504040204" pitchFamily="50" charset="-128"/>
                        <a:cs typeface="Meiryo UI" panose="020B0604030504040204" pitchFamily="50" charset="-128"/>
                      </a:endParaRPr>
                    </a:p>
                    <a:p>
                      <a:pPr marL="360000" indent="-285750">
                        <a:buFont typeface="Wingdings" panose="05000000000000000000" pitchFamily="2" charset="2"/>
                        <a:buChar char="ü"/>
                      </a:pP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セメント</a:t>
                      </a:r>
                      <a:endParaRPr kumimoji="1" lang="en-US" altLang="ja-JP" sz="1600">
                        <a:latin typeface="Meiryo UI" panose="020B0604030504040204" pitchFamily="50" charset="-128"/>
                        <a:ea typeface="Meiryo UI" panose="020B0604030504040204" pitchFamily="50" charset="-128"/>
                        <a:cs typeface="Meiryo UI" panose="020B0604030504040204" pitchFamily="50" charset="-128"/>
                      </a:endParaRPr>
                    </a:p>
                    <a:p>
                      <a:pPr marL="360000" indent="-285750">
                        <a:buFont typeface="Wingdings" panose="05000000000000000000" pitchFamily="2" charset="2"/>
                        <a:buChar char="ü"/>
                      </a:pP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金融機関</a:t>
                      </a:r>
                      <a:endParaRPr kumimoji="1" lang="en-US" altLang="ja-JP" sz="1600">
                        <a:latin typeface="Meiryo UI" panose="020B0604030504040204" pitchFamily="50" charset="-128"/>
                        <a:ea typeface="Meiryo UI" panose="020B0604030504040204" pitchFamily="50" charset="-128"/>
                        <a:cs typeface="Meiryo UI" panose="020B0604030504040204" pitchFamily="50" charset="-128"/>
                      </a:endParaRPr>
                    </a:p>
                    <a:p>
                      <a:pPr marL="360000" indent="-285750">
                        <a:buFont typeface="Wingdings" panose="05000000000000000000" pitchFamily="2" charset="2"/>
                        <a:buChar char="ü"/>
                      </a:pP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鉄鋼</a:t>
                      </a:r>
                      <a:endParaRPr kumimoji="1" lang="en-US" altLang="ja-JP" sz="1600">
                        <a:latin typeface="Meiryo UI" panose="020B0604030504040204" pitchFamily="50" charset="-128"/>
                        <a:ea typeface="Meiryo UI" panose="020B0604030504040204" pitchFamily="50" charset="-128"/>
                        <a:cs typeface="Meiryo UI" panose="020B0604030504040204" pitchFamily="50" charset="-128"/>
                      </a:endParaRPr>
                    </a:p>
                    <a:p>
                      <a:pPr marL="360000" indent="-285750">
                        <a:buFont typeface="Wingdings" panose="05000000000000000000" pitchFamily="2" charset="2"/>
                        <a:buChar char="ü"/>
                      </a:pP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海運</a:t>
                      </a:r>
                      <a:endParaRPr kumimoji="1" lang="en-US" altLang="ja-JP" sz="1600">
                        <a:latin typeface="Meiryo UI" panose="020B0604030504040204" pitchFamily="50" charset="-128"/>
                        <a:ea typeface="Meiryo UI" panose="020B0604030504040204" pitchFamily="50" charset="-128"/>
                        <a:cs typeface="Meiryo UI" panose="020B0604030504040204" pitchFamily="50" charset="-128"/>
                      </a:endParaRPr>
                    </a:p>
                    <a:p>
                      <a:pPr marL="360000" indent="-285750">
                        <a:buFont typeface="Wingdings" panose="05000000000000000000" pitchFamily="2" charset="2"/>
                        <a:buChar char="ü"/>
                      </a:pP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電力</a:t>
                      </a:r>
                      <a:endParaRPr kumimoji="1" lang="en-US" altLang="ja-JP" sz="1600">
                        <a:latin typeface="Meiryo UI" panose="020B0604030504040204" pitchFamily="50" charset="-128"/>
                        <a:ea typeface="Meiryo UI" panose="020B0604030504040204" pitchFamily="50" charset="-128"/>
                        <a:cs typeface="Meiryo UI" panose="020B0604030504040204" pitchFamily="50" charset="-128"/>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l"/>
                      <a:r>
                        <a:rPr kumimoji="1" lang="ja-JP" altLang="en-US" sz="1600">
                          <a:latin typeface="Meiryo UI" panose="020B0604030504040204" pitchFamily="50" charset="-128"/>
                          <a:ea typeface="Meiryo UI" panose="020B0604030504040204" pitchFamily="50" charset="-128"/>
                          <a:cs typeface="Meiryo UI" panose="020B0604030504040204" pitchFamily="50" charset="-128"/>
                        </a:rPr>
                        <a:t>原単位</a:t>
                      </a:r>
                      <a:endParaRPr kumimoji="1" lang="en-US" altLang="ja-JP" sz="1600">
                        <a:latin typeface="Meiryo UI" panose="020B0604030504040204" pitchFamily="50" charset="-128"/>
                        <a:ea typeface="Meiryo UI" panose="020B0604030504040204" pitchFamily="50" charset="-128"/>
                        <a:cs typeface="Meiryo UI" panose="020B060403050404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l"/>
                      <a:r>
                        <a:rPr kumimoji="1" lang="en-US" altLang="ja-JP" sz="160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a:t>
                      </a:r>
                      <a:br>
                        <a:rPr kumimoji="1" lang="en-US" altLang="ja-JP" sz="1600">
                          <a:latin typeface="Meiryo UI" panose="020B0604030504040204" pitchFamily="50" charset="-128"/>
                          <a:ea typeface="Meiryo UI" panose="020B0604030504040204" pitchFamily="50" charset="-128"/>
                          <a:cs typeface="Meiryo UI" panose="020B0604030504040204" pitchFamily="50" charset="-128"/>
                        </a:rPr>
                      </a:b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a:latin typeface="Meiryo UI" panose="020B0604030504040204" pitchFamily="50" charset="-128"/>
                          <a:ea typeface="Meiryo UI" panose="020B0604030504040204" pitchFamily="50" charset="-128"/>
                          <a:cs typeface="Meiryo UI" panose="020B0604030504040204" pitchFamily="50" charset="-128"/>
                        </a:rPr>
                        <a:t>IEA B2DS</a:t>
                      </a:r>
                      <a:r>
                        <a:rPr kumimoji="1" lang="ja-JP" altLang="en-US" sz="1600">
                          <a:latin typeface="Meiryo UI" panose="020B0604030504040204" pitchFamily="50" charset="-128"/>
                          <a:ea typeface="Meiryo UI" panose="020B0604030504040204" pitchFamily="50" charset="-128"/>
                          <a:cs typeface="Meiryo UI" panose="020B0604030504040204" pitchFamily="50" charset="-128"/>
                        </a:rPr>
                        <a:t>シナリオ）</a:t>
                      </a: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76" name="テキスト ボックス 75">
            <a:extLst>
              <a:ext uri="{FF2B5EF4-FFF2-40B4-BE49-F238E27FC236}">
                <a16:creationId xmlns:a16="http://schemas.microsoft.com/office/drawing/2014/main" id="{19DB7063-893D-748A-F8B7-33F98EFE1A38}"/>
              </a:ext>
            </a:extLst>
          </p:cNvPr>
          <p:cNvSpPr txBox="1">
            <a:spLocks noChangeArrowheads="1"/>
          </p:cNvSpPr>
          <p:nvPr/>
        </p:nvSpPr>
        <p:spPr bwMode="auto">
          <a:xfrm>
            <a:off x="161925" y="7128788"/>
            <a:ext cx="953675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auto" hangingPunct="1">
              <a:spcBef>
                <a:spcPts val="0"/>
              </a:spcBef>
              <a:spcAft>
                <a:spcPts val="0"/>
              </a:spcAft>
              <a:defRPr/>
            </a:pPr>
            <a:r>
              <a:rPr lang="en-US" altLang="ja-JP" sz="1200" dirty="0">
                <a:solidFill>
                  <a:srgbClr val="000000"/>
                </a:solidFill>
                <a:latin typeface="+mn-ea"/>
                <a:ea typeface="+mn-ea"/>
                <a:cs typeface="Meiryo UI" pitchFamily="50" charset="-128"/>
              </a:rPr>
              <a:t>※ </a:t>
            </a:r>
            <a:r>
              <a:rPr lang="ja-JP" altLang="en-US" sz="1200" dirty="0">
                <a:solidFill>
                  <a:srgbClr val="000000"/>
                </a:solidFill>
                <a:latin typeface="+mn-ea"/>
                <a:ea typeface="+mn-ea"/>
                <a:cs typeface="Meiryo UI" pitchFamily="50" charset="-128"/>
              </a:rPr>
              <a:t>その他の設定手法については</a:t>
            </a:r>
            <a:r>
              <a:rPr lang="en-US" altLang="ja-JP" sz="1200" dirty="0">
                <a:solidFill>
                  <a:srgbClr val="000000"/>
                </a:solidFill>
                <a:latin typeface="+mn-ea"/>
                <a:ea typeface="+mn-ea"/>
                <a:cs typeface="Meiryo UI" pitchFamily="50" charset="-128"/>
              </a:rPr>
              <a:t>P103</a:t>
            </a:r>
            <a:r>
              <a:rPr lang="ja-JP" altLang="en-US" sz="1200" dirty="0">
                <a:solidFill>
                  <a:srgbClr val="000000"/>
                </a:solidFill>
                <a:latin typeface="+mn-ea"/>
                <a:ea typeface="+mn-ea"/>
                <a:cs typeface="Meiryo UI" pitchFamily="50" charset="-128"/>
              </a:rPr>
              <a:t>参照</a:t>
            </a:r>
            <a:endParaRPr lang="en-US" altLang="ja-JP" sz="1200" dirty="0">
              <a:solidFill>
                <a:srgbClr val="000000"/>
              </a:solidFill>
              <a:latin typeface="+mn-ea"/>
              <a:ea typeface="+mn-ea"/>
              <a:cs typeface="Meiryo UI" pitchFamily="50" charset="-128"/>
            </a:endParaRPr>
          </a:p>
          <a:p>
            <a:pPr defTabSz="844083" eaLnBrk="1" fontAlgn="auto" hangingPunct="1">
              <a:spcBef>
                <a:spcPts val="0"/>
              </a:spcBef>
              <a:spcAft>
                <a:spcPts val="0"/>
              </a:spcAft>
              <a:defRPr/>
            </a:pPr>
            <a:r>
              <a:rPr lang="en-US" altLang="ja-JP" sz="1000" dirty="0">
                <a:solidFill>
                  <a:srgbClr val="000000"/>
                </a:solidFill>
                <a:latin typeface="+mn-ea"/>
                <a:ea typeface="+mn-ea"/>
                <a:cs typeface="Meiryo UI" pitchFamily="50" charset="-128"/>
              </a:rPr>
              <a:t>[</a:t>
            </a:r>
            <a:r>
              <a:rPr lang="ja-JP" altLang="en-US" sz="1000" dirty="0">
                <a:solidFill>
                  <a:srgbClr val="000000"/>
                </a:solidFill>
                <a:latin typeface="+mn-ea"/>
                <a:ea typeface="+mn-ea"/>
                <a:cs typeface="Meiryo UI" pitchFamily="50" charset="-128"/>
              </a:rPr>
              <a:t>出所</a:t>
            </a:r>
            <a:r>
              <a:rPr lang="en-US" altLang="ja-JP" sz="1000" dirty="0">
                <a:solidFill>
                  <a:srgbClr val="000000"/>
                </a:solidFill>
                <a:latin typeface="+mn-ea"/>
                <a:ea typeface="+mn-ea"/>
                <a:cs typeface="Meiryo UI" pitchFamily="50" charset="-128"/>
              </a:rPr>
              <a:t>]</a:t>
            </a:r>
            <a:r>
              <a:rPr lang="en-US" altLang="ja-JP" sz="1000" dirty="0">
                <a:latin typeface="+mn-ea"/>
                <a:ea typeface="+mn-ea"/>
              </a:rPr>
              <a:t> SBTi Corporate Near-Term Criteria Version 5.3.1</a:t>
            </a:r>
            <a:r>
              <a:rPr lang="ja-JP" altLang="en-US" sz="1000" dirty="0">
                <a:solidFill>
                  <a:srgbClr val="000000"/>
                </a:solidFill>
                <a:latin typeface="+mn-ea"/>
                <a:ea typeface="+mn-ea"/>
                <a:cs typeface="Meiryo UI" pitchFamily="50" charset="-128"/>
              </a:rPr>
              <a:t>（</a:t>
            </a:r>
            <a:r>
              <a:rPr lang="it-IT" altLang="ja-JP" sz="1000" dirty="0">
                <a:latin typeface="+mn-ea"/>
                <a:ea typeface="+mn-ea"/>
              </a:rPr>
              <a:t>https://files.sciencebasedtargets.org/production/files/SBTi-criteria.pdf</a:t>
            </a:r>
            <a:r>
              <a:rPr lang="ja-JP" altLang="en-US" sz="1000" dirty="0">
                <a:solidFill>
                  <a:srgbClr val="000000"/>
                </a:solidFill>
                <a:latin typeface="+mn-ea"/>
                <a:ea typeface="+mn-ea"/>
                <a:cs typeface="Meiryo UI" pitchFamily="50" charset="-128"/>
              </a:rPr>
              <a:t>）より作成</a:t>
            </a:r>
          </a:p>
        </p:txBody>
      </p:sp>
    </p:spTree>
    <p:extLst>
      <p:ext uri="{BB962C8B-B14F-4D97-AF65-F5344CB8AC3E}">
        <p14:creationId xmlns:p14="http://schemas.microsoft.com/office/powerpoint/2010/main" val="260302823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600"/>
              <a:t>手法その</a:t>
            </a:r>
            <a:r>
              <a:rPr kumimoji="1" lang="en-US" altLang="ja-JP" sz="2600"/>
              <a:t>1 </a:t>
            </a:r>
            <a:r>
              <a:rPr kumimoji="1" lang="ja-JP" altLang="en-US" sz="2600"/>
              <a:t>総量削減（</a:t>
            </a:r>
            <a:r>
              <a:rPr kumimoji="1" lang="en-US" altLang="ja-JP" sz="2600"/>
              <a:t>Absolute</a:t>
            </a:r>
            <a:r>
              <a:rPr kumimoji="1" lang="ja-JP" altLang="en-US" sz="2600"/>
              <a:t> </a:t>
            </a:r>
            <a:r>
              <a:rPr kumimoji="1" lang="en-US" altLang="ja-JP" sz="2600"/>
              <a:t>Emission</a:t>
            </a:r>
            <a:r>
              <a:rPr kumimoji="1" lang="ja-JP" altLang="en-US" sz="2600"/>
              <a:t> </a:t>
            </a:r>
            <a:r>
              <a:rPr kumimoji="1" lang="en-US" altLang="ja-JP" sz="2600"/>
              <a:t>Contraction</a:t>
            </a:r>
            <a:r>
              <a:rPr kumimoji="1" lang="ja-JP" altLang="en-US" sz="2600"/>
              <a:t>）</a:t>
            </a:r>
          </a:p>
        </p:txBody>
      </p:sp>
      <p:sp>
        <p:nvSpPr>
          <p:cNvPr id="6" name="正方形/長方形 5"/>
          <p:cNvSpPr/>
          <p:nvPr/>
        </p:nvSpPr>
        <p:spPr>
          <a:xfrm>
            <a:off x="483686" y="1103236"/>
            <a:ext cx="9649071" cy="1421928"/>
          </a:xfrm>
          <a:prstGeom prst="rect">
            <a:avLst/>
          </a:prstGeom>
        </p:spPr>
        <p:txBody>
          <a:bodyPr wrap="square">
            <a:spAutoFit/>
          </a:bodyPr>
          <a:lstStyle/>
          <a:p>
            <a:pPr marL="457200" indent="-457200">
              <a:lnSpc>
                <a:spcPct val="120000"/>
              </a:lnSpc>
              <a:spcAft>
                <a:spcPts val="0"/>
              </a:spcAft>
              <a:buFont typeface="Wingdings" panose="05000000000000000000" pitchFamily="2" charset="2"/>
              <a:buChar char="u"/>
            </a:pPr>
            <a:r>
              <a:rPr lang="ja-JP" altLang="en-US" sz="2400">
                <a:solidFill>
                  <a:prstClr val="black"/>
                </a:solidFill>
                <a:latin typeface="Meiryo UI" panose="020B0604030504040204" pitchFamily="50" charset="-128"/>
                <a:ea typeface="Meiryo UI" panose="020B0604030504040204" pitchFamily="50" charset="-128"/>
              </a:rPr>
              <a:t>全企業が排出総量を同じ割合で削減する手法。</a:t>
            </a:r>
            <a:endParaRPr lang="en-US" altLang="ja-JP" sz="2400">
              <a:solidFill>
                <a:prstClr val="black"/>
              </a:solidFill>
              <a:latin typeface="Meiryo UI" panose="020B0604030504040204" pitchFamily="50" charset="-128"/>
              <a:ea typeface="Meiryo UI" panose="020B0604030504040204" pitchFamily="50" charset="-128"/>
            </a:endParaRPr>
          </a:p>
          <a:p>
            <a:pPr marL="457200" indent="-457200">
              <a:lnSpc>
                <a:spcPct val="120000"/>
              </a:lnSpc>
              <a:spcAft>
                <a:spcPts val="0"/>
              </a:spcAft>
              <a:buFont typeface="Wingdings" panose="05000000000000000000" pitchFamily="2" charset="2"/>
              <a:buChar char="u"/>
            </a:pPr>
            <a:r>
              <a:rPr lang="ja-JP" altLang="en-US" sz="2400">
                <a:solidFill>
                  <a:prstClr val="black"/>
                </a:solidFill>
                <a:latin typeface="Meiryo UI" panose="020B0604030504040204" pitchFamily="50" charset="-128"/>
                <a:ea typeface="Meiryo UI" panose="020B0604030504040204" pitchFamily="50" charset="-128"/>
              </a:rPr>
              <a:t>基準年から毎年同量を削減していく想定で、申請時から</a:t>
            </a:r>
            <a:r>
              <a:rPr lang="en-US" altLang="ja-JP" sz="2400">
                <a:solidFill>
                  <a:prstClr val="black"/>
                </a:solidFill>
                <a:latin typeface="Meiryo UI" panose="020B0604030504040204" pitchFamily="50" charset="-128"/>
                <a:ea typeface="Meiryo UI" panose="020B0604030504040204" pitchFamily="50" charset="-128"/>
              </a:rPr>
              <a:t>5</a:t>
            </a:r>
            <a:r>
              <a:rPr lang="ja-JP" altLang="en-US" sz="2400">
                <a:solidFill>
                  <a:prstClr val="black"/>
                </a:solidFill>
                <a:latin typeface="Meiryo UI" panose="020B0604030504040204" pitchFamily="50" charset="-128"/>
                <a:ea typeface="Meiryo UI" panose="020B0604030504040204" pitchFamily="50" charset="-128"/>
              </a:rPr>
              <a:t>～</a:t>
            </a:r>
            <a:r>
              <a:rPr lang="en-US" altLang="ja-JP" sz="2400">
                <a:solidFill>
                  <a:prstClr val="black"/>
                </a:solidFill>
                <a:latin typeface="Meiryo UI" panose="020B0604030504040204" pitchFamily="50" charset="-128"/>
                <a:ea typeface="Meiryo UI" panose="020B0604030504040204" pitchFamily="50" charset="-128"/>
              </a:rPr>
              <a:t>10</a:t>
            </a:r>
            <a:r>
              <a:rPr lang="ja-JP" altLang="en-US" sz="2400">
                <a:solidFill>
                  <a:prstClr val="black"/>
                </a:solidFill>
                <a:latin typeface="Meiryo UI" panose="020B0604030504040204" pitchFamily="50" charset="-128"/>
                <a:ea typeface="Meiryo UI" panose="020B0604030504040204" pitchFamily="50" charset="-128"/>
              </a:rPr>
              <a:t>年後の</a:t>
            </a:r>
            <a:br>
              <a:rPr lang="en-US" altLang="ja-JP" sz="2400">
                <a:solidFill>
                  <a:prstClr val="black"/>
                </a:solidFill>
                <a:latin typeface="Meiryo UI" panose="020B0604030504040204" pitchFamily="50" charset="-128"/>
                <a:ea typeface="Meiryo UI" panose="020B0604030504040204" pitchFamily="50" charset="-128"/>
              </a:rPr>
            </a:br>
            <a:r>
              <a:rPr lang="ja-JP" altLang="en-US" sz="2400">
                <a:solidFill>
                  <a:prstClr val="black"/>
                </a:solidFill>
                <a:latin typeface="Meiryo UI" panose="020B0604030504040204" pitchFamily="50" charset="-128"/>
                <a:ea typeface="Meiryo UI" panose="020B0604030504040204" pitchFamily="50" charset="-128"/>
              </a:rPr>
              <a:t>目標を設定。</a:t>
            </a:r>
            <a:endParaRPr lang="en-US" altLang="ja-JP" sz="2400" b="1">
              <a:solidFill>
                <a:srgbClr val="FF0000"/>
              </a:solidFill>
              <a:latin typeface="Meiryo UI" panose="020B0604030504040204" pitchFamily="50" charset="-128"/>
              <a:ea typeface="Meiryo UI" panose="020B0604030504040204" pitchFamily="50" charset="-128"/>
            </a:endParaRPr>
          </a:p>
        </p:txBody>
      </p:sp>
      <p:sp>
        <p:nvSpPr>
          <p:cNvPr id="24" name="四角形吹き出し 23"/>
          <p:cNvSpPr/>
          <p:nvPr/>
        </p:nvSpPr>
        <p:spPr bwMode="auto">
          <a:xfrm>
            <a:off x="3693277" y="2632110"/>
            <a:ext cx="2656973" cy="596538"/>
          </a:xfrm>
          <a:prstGeom prst="wedgeRectCallout">
            <a:avLst>
              <a:gd name="adj1" fmla="val -45926"/>
              <a:gd name="adj2" fmla="val 105221"/>
            </a:avLst>
          </a:prstGeom>
          <a:solidFill>
            <a:schemeClr val="bg1"/>
          </a:solidFill>
          <a:ln w="28575"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a:ln>
                  <a:noFill/>
                </a:ln>
                <a:solidFill>
                  <a:srgbClr val="FF0000"/>
                </a:solidFill>
                <a:effectLst/>
                <a:latin typeface="+mn-ea"/>
                <a:ea typeface="+mn-ea"/>
              </a:rPr>
              <a:t>直線的な削減が前提</a:t>
            </a:r>
          </a:p>
        </p:txBody>
      </p:sp>
      <p:sp>
        <p:nvSpPr>
          <p:cNvPr id="3" name="吹き出し: 線 (枠付き、強調線付き) 2">
            <a:extLst>
              <a:ext uri="{FF2B5EF4-FFF2-40B4-BE49-F238E27FC236}">
                <a16:creationId xmlns:a16="http://schemas.microsoft.com/office/drawing/2014/main" id="{59B55CF1-51D2-6A27-21C6-3FF51698A2BB}"/>
              </a:ext>
            </a:extLst>
          </p:cNvPr>
          <p:cNvSpPr/>
          <p:nvPr/>
        </p:nvSpPr>
        <p:spPr>
          <a:xfrm>
            <a:off x="6655246" y="3127615"/>
            <a:ext cx="3355270" cy="1185716"/>
          </a:xfrm>
          <a:prstGeom prst="accentBorderCallout1">
            <a:avLst>
              <a:gd name="adj1" fmla="val 49062"/>
              <a:gd name="adj2" fmla="val -1380"/>
              <a:gd name="adj3" fmla="val 106895"/>
              <a:gd name="adj4" fmla="val -43942"/>
            </a:avLst>
          </a:prstGeom>
          <a:solidFill>
            <a:schemeClr val="accent2">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r>
              <a:rPr lang="en-US" altLang="ja-JP" sz="1600">
                <a:solidFill>
                  <a:schemeClr val="tx1"/>
                </a:solidFill>
                <a:latin typeface="Meiryo UI" panose="020B0604030504040204" pitchFamily="50" charset="-128"/>
                <a:ea typeface="Meiryo UI" panose="020B0604030504040204" pitchFamily="50" charset="-128"/>
              </a:rPr>
              <a:t>well‑below2</a:t>
            </a:r>
            <a:r>
              <a:rPr lang="ja-JP" altLang="en-US" sz="1600">
                <a:solidFill>
                  <a:schemeClr val="tx1"/>
                </a:solidFill>
                <a:latin typeface="Meiryo UI" panose="020B0604030504040204" pitchFamily="50" charset="-128"/>
                <a:ea typeface="Meiryo UI" panose="020B0604030504040204" pitchFamily="50" charset="-128"/>
              </a:rPr>
              <a:t>℃水準（</a:t>
            </a:r>
            <a:r>
              <a:rPr lang="en-US" altLang="ja-JP" sz="1600">
                <a:solidFill>
                  <a:schemeClr val="tx1"/>
                </a:solidFill>
                <a:latin typeface="Meiryo UI" panose="020B0604030504040204" pitchFamily="50" charset="-128"/>
                <a:ea typeface="Meiryo UI" panose="020B0604030504040204" pitchFamily="50" charset="-128"/>
              </a:rPr>
              <a:t>Scope3</a:t>
            </a:r>
            <a:r>
              <a:rPr lang="ja-JP" altLang="en-US" sz="1600">
                <a:solidFill>
                  <a:schemeClr val="tx1"/>
                </a:solidFill>
                <a:latin typeface="Meiryo UI" panose="020B0604030504040204" pitchFamily="50" charset="-128"/>
                <a:ea typeface="Meiryo UI" panose="020B0604030504040204" pitchFamily="50" charset="-128"/>
              </a:rPr>
              <a:t>）</a:t>
            </a:r>
            <a:endParaRPr lang="en-US" altLang="ja-JP" sz="160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600">
                <a:solidFill>
                  <a:schemeClr val="tx1"/>
                </a:solidFill>
                <a:latin typeface="Meiryo UI" panose="020B0604030504040204" pitchFamily="50" charset="-128"/>
                <a:ea typeface="Meiryo UI" panose="020B0604030504040204" pitchFamily="50" charset="-128"/>
              </a:rPr>
              <a:t>削減率　年</a:t>
            </a:r>
            <a:r>
              <a:rPr lang="en-US" altLang="ja-JP" sz="1600">
                <a:solidFill>
                  <a:schemeClr val="tx1"/>
                </a:solidFill>
                <a:latin typeface="Meiryo UI" panose="020B0604030504040204" pitchFamily="50" charset="-128"/>
                <a:ea typeface="Meiryo UI" panose="020B0604030504040204" pitchFamily="50" charset="-128"/>
              </a:rPr>
              <a:t>2.5</a:t>
            </a:r>
            <a:r>
              <a:rPr kumimoji="1" lang="en-US" altLang="ja-JP" sz="1600">
                <a:solidFill>
                  <a:schemeClr val="tx1"/>
                </a:solidFill>
                <a:latin typeface="Meiryo UI" panose="020B0604030504040204" pitchFamily="50" charset="-128"/>
                <a:ea typeface="Meiryo UI" panose="020B0604030504040204" pitchFamily="50" charset="-128"/>
              </a:rPr>
              <a:t>%</a:t>
            </a:r>
            <a:r>
              <a:rPr kumimoji="1" lang="ja-JP" altLang="en-US" sz="1600">
                <a:solidFill>
                  <a:schemeClr val="tx1"/>
                </a:solidFill>
                <a:latin typeface="Meiryo UI" panose="020B0604030504040204" pitchFamily="50" charset="-128"/>
                <a:ea typeface="Meiryo UI" panose="020B0604030504040204" pitchFamily="50" charset="-128"/>
              </a:rPr>
              <a:t>以上</a:t>
            </a:r>
            <a:endParaRPr kumimoji="1" lang="en-US" altLang="ja-JP" sz="1600">
              <a:solidFill>
                <a:schemeClr val="tx1"/>
              </a:solidFill>
              <a:latin typeface="Meiryo UI" panose="020B0604030504040204" pitchFamily="50" charset="-128"/>
              <a:ea typeface="Meiryo UI" panose="020B0604030504040204" pitchFamily="50" charset="-128"/>
            </a:endParaRPr>
          </a:p>
        </p:txBody>
      </p:sp>
      <p:sp>
        <p:nvSpPr>
          <p:cNvPr id="4" name="吹き出し: 線 (枠付き、強調線付き) 3">
            <a:extLst>
              <a:ext uri="{FF2B5EF4-FFF2-40B4-BE49-F238E27FC236}">
                <a16:creationId xmlns:a16="http://schemas.microsoft.com/office/drawing/2014/main" id="{8C368E43-EFF8-A265-FEF5-A8C80AFD4834}"/>
              </a:ext>
            </a:extLst>
          </p:cNvPr>
          <p:cNvSpPr/>
          <p:nvPr/>
        </p:nvSpPr>
        <p:spPr>
          <a:xfrm>
            <a:off x="6655247" y="4423009"/>
            <a:ext cx="3355270" cy="1185717"/>
          </a:xfrm>
          <a:prstGeom prst="accentBorderCallout1">
            <a:avLst>
              <a:gd name="adj1" fmla="val 39104"/>
              <a:gd name="adj2" fmla="val -1193"/>
              <a:gd name="adj3" fmla="val 86749"/>
              <a:gd name="adj4" fmla="val -42828"/>
            </a:avLst>
          </a:prstGeom>
          <a:solidFill>
            <a:schemeClr val="accent6">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lstStyle/>
          <a:p>
            <a:r>
              <a:rPr lang="en-US" altLang="ja-JP" sz="1600">
                <a:solidFill>
                  <a:schemeClr val="tx1"/>
                </a:solidFill>
                <a:latin typeface="Meiryo UI" panose="020B0604030504040204" pitchFamily="50" charset="-128"/>
                <a:ea typeface="Meiryo UI" panose="020B0604030504040204" pitchFamily="50" charset="-128"/>
              </a:rPr>
              <a:t>1.5</a:t>
            </a:r>
            <a:r>
              <a:rPr kumimoji="1" lang="en-US" altLang="ja-JP" sz="1600">
                <a:solidFill>
                  <a:schemeClr val="tx1"/>
                </a:solidFill>
                <a:latin typeface="Meiryo UI" panose="020B0604030504040204" pitchFamily="50" charset="-128"/>
                <a:ea typeface="Meiryo UI" panose="020B0604030504040204" pitchFamily="50" charset="-128"/>
              </a:rPr>
              <a:t>℃</a:t>
            </a:r>
            <a:r>
              <a:rPr kumimoji="1" lang="ja-JP" altLang="en-US" sz="1600">
                <a:solidFill>
                  <a:schemeClr val="tx1"/>
                </a:solidFill>
                <a:latin typeface="Meiryo UI" panose="020B0604030504040204" pitchFamily="50" charset="-128"/>
                <a:ea typeface="Meiryo UI" panose="020B0604030504040204" pitchFamily="50" charset="-128"/>
              </a:rPr>
              <a:t>水準（</a:t>
            </a:r>
            <a:r>
              <a:rPr lang="en-US" altLang="ja-JP" sz="1600">
                <a:solidFill>
                  <a:schemeClr val="tx1"/>
                </a:solidFill>
                <a:latin typeface="Meiryo UI" panose="020B0604030504040204" pitchFamily="50" charset="-128"/>
                <a:ea typeface="Meiryo UI" panose="020B0604030504040204" pitchFamily="50" charset="-128"/>
              </a:rPr>
              <a:t>Scope1</a:t>
            </a:r>
            <a:r>
              <a:rPr lang="ja-JP" altLang="en-US" sz="1600">
                <a:solidFill>
                  <a:schemeClr val="tx1"/>
                </a:solidFill>
                <a:latin typeface="Meiryo UI" panose="020B0604030504040204" pitchFamily="50" charset="-128"/>
                <a:ea typeface="Meiryo UI" panose="020B0604030504040204" pitchFamily="50" charset="-128"/>
              </a:rPr>
              <a:t>、</a:t>
            </a:r>
            <a:r>
              <a:rPr lang="en-US" altLang="ja-JP" sz="1600">
                <a:solidFill>
                  <a:schemeClr val="tx1"/>
                </a:solidFill>
                <a:latin typeface="Meiryo UI" panose="020B0604030504040204" pitchFamily="50" charset="-128"/>
                <a:ea typeface="Meiryo UI" panose="020B0604030504040204" pitchFamily="50" charset="-128"/>
              </a:rPr>
              <a:t>2</a:t>
            </a:r>
            <a:r>
              <a:rPr kumimoji="1" lang="ja-JP" altLang="en-US" sz="1600">
                <a:solidFill>
                  <a:schemeClr val="tx1"/>
                </a:solidFill>
                <a:latin typeface="Meiryo UI" panose="020B0604030504040204" pitchFamily="50" charset="-128"/>
                <a:ea typeface="Meiryo UI" panose="020B0604030504040204" pitchFamily="50" charset="-128"/>
              </a:rPr>
              <a:t>）</a:t>
            </a:r>
          </a:p>
          <a:p>
            <a:pPr marL="285750" indent="-285750">
              <a:buFont typeface="Arial" panose="020B0604020202020204" pitchFamily="34" charset="0"/>
              <a:buChar char="•"/>
            </a:pPr>
            <a:r>
              <a:rPr kumimoji="1" lang="ja-JP" altLang="en-US" sz="1600">
                <a:solidFill>
                  <a:schemeClr val="tx1"/>
                </a:solidFill>
                <a:latin typeface="Meiryo UI" panose="020B0604030504040204" pitchFamily="50" charset="-128"/>
                <a:ea typeface="Meiryo UI" panose="020B0604030504040204" pitchFamily="50" charset="-128"/>
              </a:rPr>
              <a:t>削減率　年</a:t>
            </a:r>
            <a:r>
              <a:rPr lang="en-US" altLang="ja-JP" sz="1600">
                <a:solidFill>
                  <a:schemeClr val="tx1"/>
                </a:solidFill>
                <a:latin typeface="Meiryo UI" panose="020B0604030504040204" pitchFamily="50" charset="-128"/>
                <a:ea typeface="Meiryo UI" panose="020B0604030504040204" pitchFamily="50" charset="-128"/>
              </a:rPr>
              <a:t>4.2</a:t>
            </a:r>
            <a:r>
              <a:rPr kumimoji="1" lang="en-US" altLang="ja-JP" sz="1600">
                <a:solidFill>
                  <a:schemeClr val="tx1"/>
                </a:solidFill>
                <a:latin typeface="Meiryo UI" panose="020B0604030504040204" pitchFamily="50" charset="-128"/>
                <a:ea typeface="Meiryo UI" panose="020B0604030504040204" pitchFamily="50" charset="-128"/>
              </a:rPr>
              <a:t>%</a:t>
            </a:r>
            <a:r>
              <a:rPr kumimoji="1" lang="ja-JP" altLang="en-US" sz="1600">
                <a:solidFill>
                  <a:schemeClr val="tx1"/>
                </a:solidFill>
                <a:latin typeface="Meiryo UI" panose="020B0604030504040204" pitchFamily="50" charset="-128"/>
                <a:ea typeface="Meiryo UI" panose="020B0604030504040204" pitchFamily="50" charset="-128"/>
              </a:rPr>
              <a:t>以上</a:t>
            </a:r>
            <a:r>
              <a:rPr kumimoji="1" lang="en-US" altLang="ja-JP" sz="1600" baseline="30000">
                <a:solidFill>
                  <a:schemeClr val="tx1"/>
                </a:solidFill>
                <a:latin typeface="Meiryo UI" panose="020B0604030504040204" pitchFamily="50" charset="-128"/>
                <a:ea typeface="Meiryo UI" panose="020B0604030504040204" pitchFamily="50" charset="-128"/>
              </a:rPr>
              <a:t>※</a:t>
            </a:r>
          </a:p>
        </p:txBody>
      </p:sp>
      <p:sp>
        <p:nvSpPr>
          <p:cNvPr id="29" name="テキスト ボックス 28">
            <a:extLst>
              <a:ext uri="{FF2B5EF4-FFF2-40B4-BE49-F238E27FC236}">
                <a16:creationId xmlns:a16="http://schemas.microsoft.com/office/drawing/2014/main" id="{EB07E1B5-35E5-3D58-BF47-0ACC711024DF}"/>
              </a:ext>
            </a:extLst>
          </p:cNvPr>
          <p:cNvSpPr txBox="1"/>
          <p:nvPr/>
        </p:nvSpPr>
        <p:spPr>
          <a:xfrm>
            <a:off x="161925" y="6517956"/>
            <a:ext cx="9994445" cy="1061829"/>
          </a:xfrm>
          <a:prstGeom prst="rect">
            <a:avLst/>
          </a:prstGeom>
          <a:noFill/>
        </p:spPr>
        <p:txBody>
          <a:bodyPr wrap="square">
            <a:spAutoFit/>
          </a:bodyPr>
          <a:lstStyle/>
          <a:p>
            <a:r>
              <a:rPr lang="en-US" altLang="ja-JP" sz="1050"/>
              <a:t>※ 2026</a:t>
            </a:r>
            <a:r>
              <a:rPr lang="ja-JP" altLang="en-US" sz="1050"/>
              <a:t>年</a:t>
            </a:r>
            <a:r>
              <a:rPr lang="en-US" altLang="ja-JP" sz="1050"/>
              <a:t>4</a:t>
            </a:r>
            <a:r>
              <a:rPr lang="ja-JP" altLang="en-US" sz="1050"/>
              <a:t>月</a:t>
            </a:r>
            <a:r>
              <a:rPr lang="en-US" altLang="ja-JP" sz="1050"/>
              <a:t>29</a:t>
            </a:r>
            <a:r>
              <a:rPr lang="ja-JP" altLang="en-US" sz="1050"/>
              <a:t>日に</a:t>
            </a:r>
            <a:r>
              <a:rPr lang="en-US" altLang="ja-JP" sz="1050"/>
              <a:t>SBTi</a:t>
            </a:r>
            <a:r>
              <a:rPr lang="ja-JP" altLang="en-US" sz="1050"/>
              <a:t>ホームページにて公表された改定では、</a:t>
            </a:r>
            <a:r>
              <a:rPr lang="en-US" altLang="ja-JP" sz="1050"/>
              <a:t>2050</a:t>
            </a:r>
            <a:r>
              <a:rPr lang="ja-JP" altLang="en-US" sz="1050"/>
              <a:t>年までのネットゼロ達成及び基準年から目標年までの最低年間削減率の下限を</a:t>
            </a:r>
            <a:r>
              <a:rPr lang="en-US" altLang="ja-JP" sz="1050"/>
              <a:t>4.2%</a:t>
            </a:r>
            <a:r>
              <a:rPr lang="ja-JP" altLang="en-US" sz="1050"/>
              <a:t>とすることは維持されつつも、短期目標における排出削減量の算定方法が基準年と目標年を考慮する算定方法に変更された。これにより、</a:t>
            </a:r>
            <a:r>
              <a:rPr lang="en-US" altLang="ja-JP" sz="1050"/>
              <a:t>2026</a:t>
            </a:r>
            <a:r>
              <a:rPr lang="ja-JP" altLang="en-US" sz="1050"/>
              <a:t>年・</a:t>
            </a:r>
            <a:r>
              <a:rPr lang="en-US" altLang="ja-JP" sz="1050"/>
              <a:t>2027</a:t>
            </a:r>
            <a:r>
              <a:rPr lang="ja-JP" altLang="en-US" sz="1050"/>
              <a:t>年に新たに目標を設定する企業が設定する削減率が過度に厳しくなることを防ぐとともに、今後、削減目標を更新する企業が、過去の削減実績を踏まえた削減計画を立てることができるようになる。なお、従来の削減率の算出方法に基づいて認定された目標は引き続き有効である。</a:t>
            </a:r>
            <a:endParaRPr lang="en-US" altLang="ja-JP" sz="1050"/>
          </a:p>
          <a:p>
            <a:r>
              <a:rPr lang="en-US" altLang="ja-JP" sz="1050"/>
              <a:t>[</a:t>
            </a:r>
            <a:r>
              <a:rPr lang="ja-JP" altLang="en-US" sz="1050"/>
              <a:t>出所</a:t>
            </a:r>
            <a:r>
              <a:rPr lang="en-US" altLang="ja-JP" sz="1050"/>
              <a:t>] SBTi</a:t>
            </a:r>
            <a:r>
              <a:rPr lang="ja-JP" altLang="en-US" sz="1050"/>
              <a:t>公式ホームページ（</a:t>
            </a:r>
            <a:r>
              <a:rPr lang="en-US" altLang="ja-JP" sz="1050"/>
              <a:t>https://sciencebasedtargets.org/news/the-sbti-updates-the-absolute-contraction-approach-to-improve-consistency-and-implementation-while-maintaining-net-zero-ambition</a:t>
            </a:r>
            <a:r>
              <a:rPr lang="ja-JP" altLang="en-US" sz="1050"/>
              <a:t>）</a:t>
            </a:r>
          </a:p>
        </p:txBody>
      </p:sp>
      <p:grpSp>
        <p:nvGrpSpPr>
          <p:cNvPr id="30" name="グループ化 29">
            <a:extLst>
              <a:ext uri="{FF2B5EF4-FFF2-40B4-BE49-F238E27FC236}">
                <a16:creationId xmlns:a16="http://schemas.microsoft.com/office/drawing/2014/main" id="{1B069FCB-CB73-778D-A8D4-4E89EB8BA101}"/>
              </a:ext>
            </a:extLst>
          </p:cNvPr>
          <p:cNvGrpSpPr/>
          <p:nvPr/>
        </p:nvGrpSpPr>
        <p:grpSpPr>
          <a:xfrm>
            <a:off x="811439" y="2625378"/>
            <a:ext cx="5733736" cy="3874800"/>
            <a:chOff x="1566182" y="2672184"/>
            <a:chExt cx="5733736" cy="3874800"/>
          </a:xfrm>
        </p:grpSpPr>
        <p:sp>
          <p:nvSpPr>
            <p:cNvPr id="31" name="直角三角形 30">
              <a:extLst>
                <a:ext uri="{FF2B5EF4-FFF2-40B4-BE49-F238E27FC236}">
                  <a16:creationId xmlns:a16="http://schemas.microsoft.com/office/drawing/2014/main" id="{05BFFFF5-B0B9-C84B-77B5-56C35C855152}"/>
                </a:ext>
              </a:extLst>
            </p:cNvPr>
            <p:cNvSpPr/>
            <p:nvPr/>
          </p:nvSpPr>
          <p:spPr>
            <a:xfrm>
              <a:off x="3072309" y="4007379"/>
              <a:ext cx="1636487" cy="870323"/>
            </a:xfrm>
            <a:prstGeom prst="rtTriangle">
              <a:avLst/>
            </a:prstGeom>
            <a:solidFill>
              <a:srgbClr val="F29F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endParaRPr>
            </a:p>
          </p:txBody>
        </p:sp>
        <p:grpSp>
          <p:nvGrpSpPr>
            <p:cNvPr id="32" name="グループ化 31">
              <a:extLst>
                <a:ext uri="{FF2B5EF4-FFF2-40B4-BE49-F238E27FC236}">
                  <a16:creationId xmlns:a16="http://schemas.microsoft.com/office/drawing/2014/main" id="{C71AC03C-3EE2-BC5D-EA3F-F634D4590DD1}"/>
                </a:ext>
              </a:extLst>
            </p:cNvPr>
            <p:cNvGrpSpPr/>
            <p:nvPr/>
          </p:nvGrpSpPr>
          <p:grpSpPr>
            <a:xfrm>
              <a:off x="1566182" y="2672184"/>
              <a:ext cx="5733736" cy="3874800"/>
              <a:chOff x="1566182" y="2672184"/>
              <a:chExt cx="5733736" cy="3874800"/>
            </a:xfrm>
          </p:grpSpPr>
          <p:grpSp>
            <p:nvGrpSpPr>
              <p:cNvPr id="33" name="グループ化 32">
                <a:extLst>
                  <a:ext uri="{FF2B5EF4-FFF2-40B4-BE49-F238E27FC236}">
                    <a16:creationId xmlns:a16="http://schemas.microsoft.com/office/drawing/2014/main" id="{1CA723C2-D6E0-D9E3-EFE1-CC1F837F6E15}"/>
                  </a:ext>
                </a:extLst>
              </p:cNvPr>
              <p:cNvGrpSpPr/>
              <p:nvPr/>
            </p:nvGrpSpPr>
            <p:grpSpPr>
              <a:xfrm>
                <a:off x="1566182" y="2672184"/>
                <a:ext cx="5733736" cy="3874800"/>
                <a:chOff x="1566182" y="2802762"/>
                <a:chExt cx="5733736" cy="3874800"/>
              </a:xfrm>
            </p:grpSpPr>
            <p:sp>
              <p:nvSpPr>
                <p:cNvPr id="36" name="テキスト ボックス 50">
                  <a:extLst>
                    <a:ext uri="{FF2B5EF4-FFF2-40B4-BE49-F238E27FC236}">
                      <a16:creationId xmlns:a16="http://schemas.microsoft.com/office/drawing/2014/main" id="{6208EF9A-0C1D-FB7B-E56A-DF2F5EDF61A3}"/>
                    </a:ext>
                  </a:extLst>
                </p:cNvPr>
                <p:cNvSpPr txBox="1"/>
                <p:nvPr/>
              </p:nvSpPr>
              <p:spPr>
                <a:xfrm>
                  <a:off x="6910068" y="6104131"/>
                  <a:ext cx="389850" cy="338554"/>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p>
              </p:txBody>
            </p:sp>
            <p:sp>
              <p:nvSpPr>
                <p:cNvPr id="37" name="テキスト ボックス 17">
                  <a:extLst>
                    <a:ext uri="{FF2B5EF4-FFF2-40B4-BE49-F238E27FC236}">
                      <a16:creationId xmlns:a16="http://schemas.microsoft.com/office/drawing/2014/main" id="{4E3F22BA-28F3-F384-BBC7-DA2CD2DED904}"/>
                    </a:ext>
                  </a:extLst>
                </p:cNvPr>
                <p:cNvSpPr txBox="1"/>
                <p:nvPr/>
              </p:nvSpPr>
              <p:spPr>
                <a:xfrm>
                  <a:off x="2028751" y="2802762"/>
                  <a:ext cx="1784463" cy="307777"/>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温室効果ガス排出量</a:t>
                  </a:r>
                </a:p>
              </p:txBody>
            </p:sp>
            <p:sp>
              <p:nvSpPr>
                <p:cNvPr id="38" name="テキスト ボックス 49">
                  <a:extLst>
                    <a:ext uri="{FF2B5EF4-FFF2-40B4-BE49-F238E27FC236}">
                      <a16:creationId xmlns:a16="http://schemas.microsoft.com/office/drawing/2014/main" id="{55D8713E-4C19-8415-BEBE-B639003B34DD}"/>
                    </a:ext>
                  </a:extLst>
                </p:cNvPr>
                <p:cNvSpPr txBox="1"/>
                <p:nvPr/>
              </p:nvSpPr>
              <p:spPr>
                <a:xfrm>
                  <a:off x="1566182" y="6339008"/>
                  <a:ext cx="800219" cy="338554"/>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申請時</a:t>
                  </a:r>
                </a:p>
              </p:txBody>
            </p:sp>
            <p:sp>
              <p:nvSpPr>
                <p:cNvPr id="39" name="テキスト ボックス 51">
                  <a:extLst>
                    <a:ext uri="{FF2B5EF4-FFF2-40B4-BE49-F238E27FC236}">
                      <a16:creationId xmlns:a16="http://schemas.microsoft.com/office/drawing/2014/main" id="{1AE5AEA2-6066-E14D-4503-AD915324EEA1}"/>
                    </a:ext>
                  </a:extLst>
                </p:cNvPr>
                <p:cNvSpPr txBox="1"/>
                <p:nvPr/>
              </p:nvSpPr>
              <p:spPr>
                <a:xfrm>
                  <a:off x="3475563" y="6339008"/>
                  <a:ext cx="800219" cy="338554"/>
                </a:xfrm>
                <a:prstGeom prst="rect">
                  <a:avLst/>
                </a:prstGeom>
                <a:solidFill>
                  <a:schemeClr val="bg1"/>
                </a:solid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目標年</a:t>
                  </a:r>
                </a:p>
              </p:txBody>
            </p:sp>
            <p:sp>
              <p:nvSpPr>
                <p:cNvPr id="40" name="テキスト ボックス 49">
                  <a:extLst>
                    <a:ext uri="{FF2B5EF4-FFF2-40B4-BE49-F238E27FC236}">
                      <a16:creationId xmlns:a16="http://schemas.microsoft.com/office/drawing/2014/main" id="{18598051-FEEC-9A20-0414-0F6128C6CA9E}"/>
                    </a:ext>
                  </a:extLst>
                </p:cNvPr>
                <p:cNvSpPr txBox="1"/>
                <p:nvPr/>
              </p:nvSpPr>
              <p:spPr>
                <a:xfrm>
                  <a:off x="4295576" y="6339008"/>
                  <a:ext cx="851515" cy="338554"/>
                </a:xfrm>
                <a:prstGeom prst="rect">
                  <a:avLst/>
                </a:prstGeom>
                <a:solidFill>
                  <a:schemeClr val="bg1"/>
                </a:solid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年先</a:t>
                  </a:r>
                </a:p>
              </p:txBody>
            </p:sp>
            <p:sp>
              <p:nvSpPr>
                <p:cNvPr id="41" name="テキスト ボックス 49">
                  <a:extLst>
                    <a:ext uri="{FF2B5EF4-FFF2-40B4-BE49-F238E27FC236}">
                      <a16:creationId xmlns:a16="http://schemas.microsoft.com/office/drawing/2014/main" id="{DF354776-3508-44AA-0374-B39FDE10CDD2}"/>
                    </a:ext>
                  </a:extLst>
                </p:cNvPr>
                <p:cNvSpPr txBox="1"/>
                <p:nvPr/>
              </p:nvSpPr>
              <p:spPr>
                <a:xfrm>
                  <a:off x="2698146" y="6339008"/>
                  <a:ext cx="723275" cy="338554"/>
                </a:xfrm>
                <a:prstGeom prst="rect">
                  <a:avLst/>
                </a:prstGeom>
                <a:solidFill>
                  <a:schemeClr val="bg1"/>
                </a:solidFill>
              </p:spPr>
              <p:txBody>
                <a:bodyPr wrap="none" rtlCol="0">
                  <a:spAutoFit/>
                </a:bodyPr>
                <a:ls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682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364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0463"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7291"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4109" algn="l" defTabSz="913643" rtl="0" eaLnBrk="1" latinLnBrk="0" hangingPunct="1">
                    <a:defRPr kumimoji="1" kern="1200">
                      <a:solidFill>
                        <a:schemeClr val="tx1"/>
                      </a:solidFill>
                      <a:latin typeface="Calibri" pitchFamily="34" charset="0"/>
                      <a:ea typeface="ＭＳ Ｐゴシック" pitchFamily="50" charset="-128"/>
                      <a:cs typeface="+mn-cs"/>
                    </a:defRPr>
                  </a:lvl6pPr>
                  <a:lvl7pPr marL="2740936" algn="l" defTabSz="913643" rtl="0" eaLnBrk="1" latinLnBrk="0" hangingPunct="1">
                    <a:defRPr kumimoji="1" kern="1200">
                      <a:solidFill>
                        <a:schemeClr val="tx1"/>
                      </a:solidFill>
                      <a:latin typeface="Calibri" pitchFamily="34" charset="0"/>
                      <a:ea typeface="ＭＳ Ｐゴシック" pitchFamily="50" charset="-128"/>
                      <a:cs typeface="+mn-cs"/>
                    </a:defRPr>
                  </a:lvl7pPr>
                  <a:lvl8pPr marL="3197757" algn="l" defTabSz="913643" rtl="0" eaLnBrk="1" latinLnBrk="0" hangingPunct="1">
                    <a:defRPr kumimoji="1" kern="1200">
                      <a:solidFill>
                        <a:schemeClr val="tx1"/>
                      </a:solidFill>
                      <a:latin typeface="Calibri" pitchFamily="34" charset="0"/>
                      <a:ea typeface="ＭＳ Ｐゴシック" pitchFamily="50" charset="-128"/>
                      <a:cs typeface="+mn-cs"/>
                    </a:defRPr>
                  </a:lvl8pPr>
                  <a:lvl9pPr marL="3654579" algn="l" defTabSz="913643" rtl="0" eaLnBrk="1" latinLnBrk="0" hangingPunct="1">
                    <a:defRPr kumimoji="1" kern="1200">
                      <a:solidFill>
                        <a:schemeClr val="tx1"/>
                      </a:solidFill>
                      <a:latin typeface="Calibri" pitchFamily="34" charset="0"/>
                      <a:ea typeface="ＭＳ Ｐゴシック" pitchFamily="50" charset="-128"/>
                      <a:cs typeface="+mn-cs"/>
                    </a:defRPr>
                  </a:lvl9pPr>
                </a:lstStyle>
                <a:p>
                  <a:pPr defTabSz="914400"/>
                  <a:r>
                    <a:rPr lang="en-US" altLang="ja-JP"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年先</a:t>
                  </a:r>
                </a:p>
              </p:txBody>
            </p:sp>
            <p:cxnSp>
              <p:nvCxnSpPr>
                <p:cNvPr id="42" name="直線矢印コネクタ 41">
                  <a:extLst>
                    <a:ext uri="{FF2B5EF4-FFF2-40B4-BE49-F238E27FC236}">
                      <a16:creationId xmlns:a16="http://schemas.microsoft.com/office/drawing/2014/main" id="{A6C3B700-C3C9-BA48-6779-BEBEA5DEB647}"/>
                    </a:ext>
                  </a:extLst>
                </p:cNvPr>
                <p:cNvCxnSpPr>
                  <a:cxnSpLocks/>
                </p:cNvCxnSpPr>
                <p:nvPr/>
              </p:nvCxnSpPr>
              <p:spPr>
                <a:xfrm flipV="1">
                  <a:off x="1966292" y="2943067"/>
                  <a:ext cx="0" cy="33303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id="{8A69FB07-55FF-7B11-96E5-A587BF4C8502}"/>
                    </a:ext>
                  </a:extLst>
                </p:cNvPr>
                <p:cNvCxnSpPr/>
                <p:nvPr/>
              </p:nvCxnSpPr>
              <p:spPr>
                <a:xfrm>
                  <a:off x="1966292" y="6273408"/>
                  <a:ext cx="488963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0573D401-03B1-353E-80E0-D6D9D823B21E}"/>
                    </a:ext>
                  </a:extLst>
                </p:cNvPr>
                <p:cNvCxnSpPr>
                  <a:cxnSpLocks/>
                </p:cNvCxnSpPr>
                <p:nvPr/>
              </p:nvCxnSpPr>
              <p:spPr>
                <a:xfrm>
                  <a:off x="1966291" y="3520736"/>
                  <a:ext cx="3954015" cy="1046248"/>
                </a:xfrm>
                <a:prstGeom prst="line">
                  <a:avLst/>
                </a:prstGeom>
                <a:ln w="38100">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45" name="正方形/長方形 44">
                  <a:extLst>
                    <a:ext uri="{FF2B5EF4-FFF2-40B4-BE49-F238E27FC236}">
                      <a16:creationId xmlns:a16="http://schemas.microsoft.com/office/drawing/2014/main" id="{23D6B7A6-EE46-E3C9-2A44-EDDFA9AC46D4}"/>
                    </a:ext>
                  </a:extLst>
                </p:cNvPr>
                <p:cNvSpPr/>
                <p:nvPr/>
              </p:nvSpPr>
              <p:spPr>
                <a:xfrm>
                  <a:off x="3072285" y="5001109"/>
                  <a:ext cx="1621234" cy="1277487"/>
                </a:xfrm>
                <a:prstGeom prst="rect">
                  <a:avLst/>
                </a:prstGeom>
                <a:solidFill>
                  <a:srgbClr val="F29F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endParaRPr>
                </a:p>
              </p:txBody>
            </p:sp>
            <p:grpSp>
              <p:nvGrpSpPr>
                <p:cNvPr id="46" name="グループ化 45">
                  <a:extLst>
                    <a:ext uri="{FF2B5EF4-FFF2-40B4-BE49-F238E27FC236}">
                      <a16:creationId xmlns:a16="http://schemas.microsoft.com/office/drawing/2014/main" id="{55A5FE0E-96B5-7F00-11A1-C78F9D14E0CF}"/>
                    </a:ext>
                  </a:extLst>
                </p:cNvPr>
                <p:cNvGrpSpPr/>
                <p:nvPr/>
              </p:nvGrpSpPr>
              <p:grpSpPr>
                <a:xfrm>
                  <a:off x="3066901" y="3825223"/>
                  <a:ext cx="1801078" cy="1113376"/>
                  <a:chOff x="3066901" y="3825223"/>
                  <a:chExt cx="1801078" cy="1113376"/>
                </a:xfrm>
              </p:grpSpPr>
              <p:sp>
                <p:nvSpPr>
                  <p:cNvPr id="50" name="直角三角形 49">
                    <a:extLst>
                      <a:ext uri="{FF2B5EF4-FFF2-40B4-BE49-F238E27FC236}">
                        <a16:creationId xmlns:a16="http://schemas.microsoft.com/office/drawing/2014/main" id="{6E0B1DD7-E5AC-764C-0772-77EC3C417132}"/>
                      </a:ext>
                    </a:extLst>
                  </p:cNvPr>
                  <p:cNvSpPr/>
                  <p:nvPr/>
                </p:nvSpPr>
                <p:spPr>
                  <a:xfrm rot="226789">
                    <a:off x="3112330" y="3884245"/>
                    <a:ext cx="1586202" cy="312613"/>
                  </a:xfrm>
                  <a:prstGeom prst="rtTriangle">
                    <a:avLst/>
                  </a:prstGeom>
                  <a:solidFill>
                    <a:srgbClr val="009C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endParaRPr>
                  </a:p>
                </p:txBody>
              </p:sp>
              <p:sp>
                <p:nvSpPr>
                  <p:cNvPr id="64" name="直角三角形 63">
                    <a:extLst>
                      <a:ext uri="{FF2B5EF4-FFF2-40B4-BE49-F238E27FC236}">
                        <a16:creationId xmlns:a16="http://schemas.microsoft.com/office/drawing/2014/main" id="{C9A8240F-B47E-3366-F1B7-6E54869677AE}"/>
                      </a:ext>
                    </a:extLst>
                  </p:cNvPr>
                  <p:cNvSpPr/>
                  <p:nvPr/>
                </p:nvSpPr>
                <p:spPr>
                  <a:xfrm rot="12465229" flipV="1">
                    <a:off x="3137215" y="3850186"/>
                    <a:ext cx="1494021" cy="657444"/>
                  </a:xfrm>
                  <a:prstGeom prst="rtTriangle">
                    <a:avLst/>
                  </a:prstGeom>
                  <a:solidFill>
                    <a:srgbClr val="009C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endParaRPr>
                  </a:p>
                </p:txBody>
              </p:sp>
              <p:sp>
                <p:nvSpPr>
                  <p:cNvPr id="65" name="直角三角形 64">
                    <a:extLst>
                      <a:ext uri="{FF2B5EF4-FFF2-40B4-BE49-F238E27FC236}">
                        <a16:creationId xmlns:a16="http://schemas.microsoft.com/office/drawing/2014/main" id="{A1120878-49A7-A254-7CEB-2A268781CE14}"/>
                      </a:ext>
                    </a:extLst>
                  </p:cNvPr>
                  <p:cNvSpPr/>
                  <p:nvPr/>
                </p:nvSpPr>
                <p:spPr>
                  <a:xfrm rot="17902299" flipV="1">
                    <a:off x="4360375" y="4430995"/>
                    <a:ext cx="662210" cy="352998"/>
                  </a:xfrm>
                  <a:prstGeom prst="rtTriangle">
                    <a:avLst/>
                  </a:prstGeom>
                  <a:solidFill>
                    <a:srgbClr val="009C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endParaRPr>
                  </a:p>
                </p:txBody>
              </p:sp>
              <p:sp>
                <p:nvSpPr>
                  <p:cNvPr id="66" name="正方形/長方形 65">
                    <a:extLst>
                      <a:ext uri="{FF2B5EF4-FFF2-40B4-BE49-F238E27FC236}">
                        <a16:creationId xmlns:a16="http://schemas.microsoft.com/office/drawing/2014/main" id="{AF8EF0BB-CD21-9007-589D-56D8C4C20B9E}"/>
                      </a:ext>
                    </a:extLst>
                  </p:cNvPr>
                  <p:cNvSpPr/>
                  <p:nvPr/>
                </p:nvSpPr>
                <p:spPr>
                  <a:xfrm>
                    <a:off x="3066901" y="3825223"/>
                    <a:ext cx="94887" cy="293080"/>
                  </a:xfrm>
                  <a:prstGeom prst="rect">
                    <a:avLst/>
                  </a:prstGeom>
                  <a:solidFill>
                    <a:srgbClr val="009C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600">
                      <a:solidFill>
                        <a:schemeClr val="tx1"/>
                      </a:solidFill>
                      <a:latin typeface="Meiryo UI" panose="020B0604030504040204" pitchFamily="50" charset="-128"/>
                      <a:ea typeface="Meiryo UI" panose="020B0604030504040204" pitchFamily="50" charset="-128"/>
                    </a:endParaRPr>
                  </a:p>
                </p:txBody>
              </p:sp>
            </p:grpSp>
            <p:cxnSp>
              <p:nvCxnSpPr>
                <p:cNvPr id="47" name="直線コネクタ 46">
                  <a:extLst>
                    <a:ext uri="{FF2B5EF4-FFF2-40B4-BE49-F238E27FC236}">
                      <a16:creationId xmlns:a16="http://schemas.microsoft.com/office/drawing/2014/main" id="{394B21EA-F04D-3C2B-66B0-C92FDF9471AC}"/>
                    </a:ext>
                  </a:extLst>
                </p:cNvPr>
                <p:cNvCxnSpPr>
                  <a:cxnSpLocks/>
                </p:cNvCxnSpPr>
                <p:nvPr/>
              </p:nvCxnSpPr>
              <p:spPr>
                <a:xfrm>
                  <a:off x="1966290" y="3536086"/>
                  <a:ext cx="4004196" cy="2125262"/>
                </a:xfrm>
                <a:prstGeom prst="line">
                  <a:avLst/>
                </a:prstGeom>
                <a:ln w="38100">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980B313C-1484-CDCF-4988-2CD5F28C53D7}"/>
                    </a:ext>
                  </a:extLst>
                </p:cNvPr>
                <p:cNvCxnSpPr>
                  <a:cxnSpLocks/>
                </p:cNvCxnSpPr>
                <p:nvPr/>
              </p:nvCxnSpPr>
              <p:spPr>
                <a:xfrm>
                  <a:off x="3059783" y="3825223"/>
                  <a:ext cx="0" cy="2444817"/>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5E374D4E-10EA-1354-FE43-AA38CF69294C}"/>
                    </a:ext>
                  </a:extLst>
                </p:cNvPr>
                <p:cNvCxnSpPr>
                  <a:cxnSpLocks/>
                </p:cNvCxnSpPr>
                <p:nvPr/>
              </p:nvCxnSpPr>
              <p:spPr>
                <a:xfrm>
                  <a:off x="4702283" y="4294921"/>
                  <a:ext cx="0" cy="1978487"/>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cxnSp>
            <p:nvCxnSpPr>
              <p:cNvPr id="34" name="直線矢印コネクタ 33">
                <a:extLst>
                  <a:ext uri="{FF2B5EF4-FFF2-40B4-BE49-F238E27FC236}">
                    <a16:creationId xmlns:a16="http://schemas.microsoft.com/office/drawing/2014/main" id="{5F500C40-D172-CE1D-6CB3-C8DB18A2DBFA}"/>
                  </a:ext>
                </a:extLst>
              </p:cNvPr>
              <p:cNvCxnSpPr/>
              <p:nvPr/>
            </p:nvCxnSpPr>
            <p:spPr>
              <a:xfrm>
                <a:off x="3813213" y="3876310"/>
                <a:ext cx="0" cy="483827"/>
              </a:xfrm>
              <a:prstGeom prst="straightConnector1">
                <a:avLst/>
              </a:prstGeom>
              <a:noFill/>
              <a:ln w="12700" cap="flat" cmpd="sng" algn="ctr">
                <a:solidFill>
                  <a:sysClr val="windowText" lastClr="000000">
                    <a:shade val="95000"/>
                    <a:satMod val="105000"/>
                  </a:sysClr>
                </a:solidFill>
                <a:prstDash val="solid"/>
                <a:headEnd type="triangle"/>
                <a:tailEnd type="triangle"/>
              </a:ln>
              <a:effectLst/>
            </p:spPr>
          </p:cxnSp>
          <p:cxnSp>
            <p:nvCxnSpPr>
              <p:cNvPr id="35" name="直線矢印コネクタ 34">
                <a:extLst>
                  <a:ext uri="{FF2B5EF4-FFF2-40B4-BE49-F238E27FC236}">
                    <a16:creationId xmlns:a16="http://schemas.microsoft.com/office/drawing/2014/main" id="{0B901679-17A1-4C89-9491-3CE391B4BAF9}"/>
                  </a:ext>
                </a:extLst>
              </p:cNvPr>
              <p:cNvCxnSpPr>
                <a:cxnSpLocks/>
              </p:cNvCxnSpPr>
              <p:nvPr/>
            </p:nvCxnSpPr>
            <p:spPr>
              <a:xfrm>
                <a:off x="3813213" y="4387618"/>
                <a:ext cx="0" cy="1760400"/>
              </a:xfrm>
              <a:prstGeom prst="straightConnector1">
                <a:avLst/>
              </a:prstGeom>
              <a:noFill/>
              <a:ln w="12700" cap="flat" cmpd="sng" algn="ctr">
                <a:solidFill>
                  <a:sysClr val="windowText" lastClr="000000">
                    <a:shade val="95000"/>
                    <a:satMod val="105000"/>
                  </a:sysClr>
                </a:solidFill>
                <a:prstDash val="solid"/>
                <a:headEnd type="triangle"/>
                <a:tailEnd type="triangle"/>
              </a:ln>
              <a:effectLst/>
            </p:spPr>
          </p:cxnSp>
        </p:grpSp>
      </p:grpSp>
    </p:spTree>
    <p:extLst>
      <p:ext uri="{BB962C8B-B14F-4D97-AF65-F5344CB8AC3E}">
        <p14:creationId xmlns:p14="http://schemas.microsoft.com/office/powerpoint/2010/main" val="427231306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600"/>
              <a:t>手法その</a:t>
            </a:r>
            <a:r>
              <a:rPr lang="en-US" altLang="ja-JP" sz="2600"/>
              <a:t>2</a:t>
            </a:r>
            <a:r>
              <a:rPr kumimoji="1" lang="en-US" altLang="ja-JP" sz="2600"/>
              <a:t> SDA</a:t>
            </a:r>
            <a:r>
              <a:rPr kumimoji="1" lang="ja-JP" altLang="en-US" sz="2600"/>
              <a:t>（部門別脱炭素化アプローチ） </a:t>
            </a:r>
            <a:r>
              <a:rPr kumimoji="1" lang="en-US" altLang="ja-JP" sz="2600"/>
              <a:t>1/2</a:t>
            </a:r>
            <a:endParaRPr kumimoji="1" lang="ja-JP" altLang="en-US" sz="2600"/>
          </a:p>
        </p:txBody>
      </p:sp>
      <p:sp>
        <p:nvSpPr>
          <p:cNvPr id="25" name="正方形/長方形 24"/>
          <p:cNvSpPr/>
          <p:nvPr/>
        </p:nvSpPr>
        <p:spPr>
          <a:xfrm>
            <a:off x="699601" y="1240311"/>
            <a:ext cx="9292612" cy="4228850"/>
          </a:xfrm>
          <a:prstGeom prst="rect">
            <a:avLst/>
          </a:prstGeom>
        </p:spPr>
        <p:txBody>
          <a:bodyPr wrap="square">
            <a:spAutoFit/>
          </a:bodyPr>
          <a:lstStyle/>
          <a:p>
            <a:pPr marL="457200" indent="-457200">
              <a:lnSpc>
                <a:spcPct val="120000"/>
              </a:lnSpc>
              <a:spcAft>
                <a:spcPts val="0"/>
              </a:spcAft>
              <a:buFont typeface="Wingdings" panose="05000000000000000000" pitchFamily="2" charset="2"/>
              <a:buChar char="ü"/>
            </a:pPr>
            <a:r>
              <a:rPr lang="ja-JP" altLang="en-US" sz="2800">
                <a:solidFill>
                  <a:prstClr val="black"/>
                </a:solidFill>
                <a:latin typeface="Meiryo UI" panose="020B0604030504040204" pitchFamily="50" charset="-128"/>
                <a:ea typeface="Meiryo UI" panose="020B0604030504040204" pitchFamily="50" charset="-128"/>
              </a:rPr>
              <a:t>総量削減アプローチは、全企業が排出総量を同じ割合で</a:t>
            </a:r>
            <a:br>
              <a:rPr lang="en-US" altLang="ja-JP" sz="2800">
                <a:solidFill>
                  <a:prstClr val="black"/>
                </a:solidFill>
                <a:latin typeface="Meiryo UI" panose="020B0604030504040204" pitchFamily="50" charset="-128"/>
                <a:ea typeface="Meiryo UI" panose="020B0604030504040204" pitchFamily="50" charset="-128"/>
              </a:rPr>
            </a:br>
            <a:r>
              <a:rPr lang="ja-JP" altLang="en-US" sz="2800">
                <a:solidFill>
                  <a:prstClr val="black"/>
                </a:solidFill>
                <a:latin typeface="Meiryo UI" panose="020B0604030504040204" pitchFamily="50" charset="-128"/>
                <a:ea typeface="Meiryo UI" panose="020B0604030504040204" pitchFamily="50" charset="-128"/>
              </a:rPr>
              <a:t>削減するものであるが、当然、部門・業種・業態によって、</a:t>
            </a:r>
            <a:br>
              <a:rPr lang="en-US" altLang="ja-JP" sz="2800">
                <a:solidFill>
                  <a:prstClr val="black"/>
                </a:solidFill>
                <a:latin typeface="Meiryo UI" panose="020B0604030504040204" pitchFamily="50" charset="-128"/>
                <a:ea typeface="Meiryo UI" panose="020B0604030504040204" pitchFamily="50" charset="-128"/>
              </a:rPr>
            </a:br>
            <a:r>
              <a:rPr lang="ja-JP" altLang="en-US" sz="2800">
                <a:solidFill>
                  <a:prstClr val="black"/>
                </a:solidFill>
                <a:latin typeface="Meiryo UI" panose="020B0604030504040204" pitchFamily="50" charset="-128"/>
                <a:ea typeface="Meiryo UI" panose="020B0604030504040204" pitchFamily="50" charset="-128"/>
              </a:rPr>
              <a:t>排出の実態やこれまでの削減取組の進捗も異なる。</a:t>
            </a:r>
            <a:endParaRPr lang="en-US" altLang="ja-JP" sz="2800">
              <a:solidFill>
                <a:prstClr val="black"/>
              </a:solidFill>
              <a:latin typeface="Meiryo UI" panose="020B0604030504040204" pitchFamily="50" charset="-128"/>
              <a:ea typeface="Meiryo UI" panose="020B0604030504040204" pitchFamily="50" charset="-128"/>
            </a:endParaRPr>
          </a:p>
          <a:p>
            <a:pPr marL="457200" indent="-457200">
              <a:lnSpc>
                <a:spcPct val="120000"/>
              </a:lnSpc>
              <a:spcAft>
                <a:spcPts val="0"/>
              </a:spcAft>
              <a:buFont typeface="Wingdings" panose="05000000000000000000" pitchFamily="2" charset="2"/>
              <a:buChar char="ü"/>
            </a:pPr>
            <a:r>
              <a:rPr lang="ja-JP" altLang="en-US" sz="2800">
                <a:solidFill>
                  <a:prstClr val="black"/>
                </a:solidFill>
                <a:latin typeface="Meiryo UI" panose="020B0604030504040204" pitchFamily="50" charset="-128"/>
                <a:ea typeface="Meiryo UI" panose="020B0604030504040204" pitchFamily="50" charset="-128"/>
              </a:rPr>
              <a:t>このため、</a:t>
            </a:r>
            <a:r>
              <a:rPr lang="en-US" altLang="ja-JP" sz="2800">
                <a:solidFill>
                  <a:prstClr val="black"/>
                </a:solidFill>
                <a:latin typeface="Meiryo UI" panose="020B0604030504040204" pitchFamily="50" charset="-128"/>
                <a:ea typeface="Meiryo UI" panose="020B0604030504040204" pitchFamily="50" charset="-128"/>
              </a:rPr>
              <a:t>SBT</a:t>
            </a:r>
            <a:r>
              <a:rPr lang="ja-JP" altLang="en-US" sz="2800">
                <a:solidFill>
                  <a:prstClr val="black"/>
                </a:solidFill>
                <a:latin typeface="Meiryo UI" panose="020B0604030504040204" pitchFamily="50" charset="-128"/>
                <a:ea typeface="Meiryo UI" panose="020B0604030504040204" pitchFamily="50" charset="-128"/>
              </a:rPr>
              <a:t>ではいくつかの部門について、</a:t>
            </a:r>
            <a:r>
              <a:rPr lang="en-US" altLang="ja-JP" sz="2800" b="1">
                <a:solidFill>
                  <a:srgbClr val="FF0000"/>
                </a:solidFill>
                <a:latin typeface="Meiryo UI" panose="020B0604030504040204" pitchFamily="50" charset="-128"/>
                <a:ea typeface="Meiryo UI" panose="020B0604030504040204" pitchFamily="50" charset="-128"/>
              </a:rPr>
              <a:t>2050</a:t>
            </a:r>
            <a:r>
              <a:rPr lang="ja-JP" altLang="en-US" sz="2800" b="1">
                <a:solidFill>
                  <a:srgbClr val="FF0000"/>
                </a:solidFill>
                <a:latin typeface="Meiryo UI" panose="020B0604030504040204" pitchFamily="50" charset="-128"/>
                <a:ea typeface="Meiryo UI" panose="020B0604030504040204" pitchFamily="50" charset="-128"/>
              </a:rPr>
              <a:t>年の、</a:t>
            </a:r>
            <a:br>
              <a:rPr lang="en-US" altLang="ja-JP" sz="2800" b="1">
                <a:solidFill>
                  <a:srgbClr val="FF0000"/>
                </a:solidFill>
                <a:latin typeface="Meiryo UI" panose="020B0604030504040204" pitchFamily="50" charset="-128"/>
                <a:ea typeface="Meiryo UI" panose="020B0604030504040204" pitchFamily="50" charset="-128"/>
              </a:rPr>
            </a:br>
            <a:r>
              <a:rPr lang="ja-JP" altLang="en-US" sz="2800" b="1">
                <a:solidFill>
                  <a:srgbClr val="FF0000"/>
                </a:solidFill>
                <a:latin typeface="Meiryo UI" panose="020B0604030504040204" pitchFamily="50" charset="-128"/>
                <a:ea typeface="Meiryo UI" panose="020B0604030504040204" pitchFamily="50" charset="-128"/>
              </a:rPr>
              <a:t>何らかの活動量当たりの原単位の低減水準を設定</a:t>
            </a:r>
            <a:r>
              <a:rPr lang="ja-JP" altLang="en-US" sz="2800">
                <a:solidFill>
                  <a:prstClr val="black"/>
                </a:solidFill>
                <a:latin typeface="Meiryo UI" panose="020B0604030504040204" pitchFamily="50" charset="-128"/>
                <a:ea typeface="Meiryo UI" panose="020B0604030504040204" pitchFamily="50" charset="-128"/>
              </a:rPr>
              <a:t>し、</a:t>
            </a:r>
            <a:br>
              <a:rPr lang="en-US" altLang="ja-JP" sz="2800">
                <a:solidFill>
                  <a:prstClr val="black"/>
                </a:solidFill>
                <a:latin typeface="Meiryo UI" panose="020B0604030504040204" pitchFamily="50" charset="-128"/>
                <a:ea typeface="Meiryo UI" panose="020B0604030504040204" pitchFamily="50" charset="-128"/>
              </a:rPr>
            </a:br>
            <a:r>
              <a:rPr lang="ja-JP" altLang="en-US" sz="2800">
                <a:solidFill>
                  <a:prstClr val="black"/>
                </a:solidFill>
                <a:latin typeface="Meiryo UI" panose="020B0604030504040204" pitchFamily="50" charset="-128"/>
                <a:ea typeface="Meiryo UI" panose="020B0604030504040204" pitchFamily="50" charset="-128"/>
              </a:rPr>
              <a:t>その部門に該当する企業は、その原単位まで下げるという目標を設定するアプローチも用意している。</a:t>
            </a:r>
            <a:endParaRPr lang="en-US" altLang="ja-JP" sz="2800">
              <a:solidFill>
                <a:prstClr val="black"/>
              </a:solidFill>
              <a:latin typeface="Meiryo UI" panose="020B0604030504040204" pitchFamily="50" charset="-128"/>
              <a:ea typeface="Meiryo UI" panose="020B0604030504040204" pitchFamily="50" charset="-128"/>
            </a:endParaRPr>
          </a:p>
          <a:p>
            <a:pPr>
              <a:lnSpc>
                <a:spcPct val="120000"/>
              </a:lnSpc>
              <a:spcAft>
                <a:spcPts val="0"/>
              </a:spcAft>
            </a:pPr>
            <a:r>
              <a:rPr lang="ja-JP" altLang="en-US" sz="2800">
                <a:solidFill>
                  <a:prstClr val="black"/>
                </a:solidFill>
                <a:latin typeface="Meiryo UI" panose="020B0604030504040204" pitchFamily="50" charset="-128"/>
                <a:ea typeface="Meiryo UI" panose="020B0604030504040204" pitchFamily="50" charset="-128"/>
              </a:rPr>
              <a:t>⇒　</a:t>
            </a:r>
            <a:r>
              <a:rPr lang="en-US" altLang="ja-JP" sz="2800" b="1">
                <a:solidFill>
                  <a:srgbClr val="FF0000"/>
                </a:solidFill>
                <a:latin typeface="Meiryo UI" panose="020B0604030504040204" pitchFamily="50" charset="-128"/>
                <a:ea typeface="Meiryo UI" panose="020B0604030504040204" pitchFamily="50" charset="-128"/>
              </a:rPr>
              <a:t>Sectoral Decarbonization Approach</a:t>
            </a:r>
            <a:r>
              <a:rPr lang="ja-JP" altLang="en-US" sz="2800" b="1">
                <a:solidFill>
                  <a:srgbClr val="FF0000"/>
                </a:solidFill>
                <a:latin typeface="Meiryo UI" panose="020B0604030504040204" pitchFamily="50" charset="-128"/>
                <a:ea typeface="Meiryo UI" panose="020B0604030504040204" pitchFamily="50" charset="-128"/>
              </a:rPr>
              <a:t>（</a:t>
            </a:r>
            <a:r>
              <a:rPr lang="en-US" altLang="ja-JP" sz="2800" b="1">
                <a:solidFill>
                  <a:srgbClr val="FF0000"/>
                </a:solidFill>
                <a:latin typeface="Meiryo UI" panose="020B0604030504040204" pitchFamily="50" charset="-128"/>
                <a:ea typeface="Meiryo UI" panose="020B0604030504040204" pitchFamily="50" charset="-128"/>
              </a:rPr>
              <a:t>SDA</a:t>
            </a:r>
            <a:r>
              <a:rPr lang="ja-JP" altLang="en-US" sz="2800" b="1">
                <a:solidFill>
                  <a:srgbClr val="FF0000"/>
                </a:solidFill>
                <a:latin typeface="Meiryo UI" panose="020B0604030504040204" pitchFamily="50" charset="-128"/>
                <a:ea typeface="Meiryo UI" panose="020B0604030504040204" pitchFamily="50" charset="-128"/>
              </a:rPr>
              <a:t>）</a:t>
            </a:r>
            <a:endParaRPr lang="en-US" altLang="ja-JP" sz="2800" b="1">
              <a:solidFill>
                <a:srgbClr val="FF0000"/>
              </a:solidFill>
              <a:latin typeface="Meiryo UI" panose="020B0604030504040204" pitchFamily="50" charset="-128"/>
              <a:ea typeface="Meiryo UI" panose="020B0604030504040204" pitchFamily="50" charset="-128"/>
            </a:endParaRPr>
          </a:p>
        </p:txBody>
      </p:sp>
      <p:sp>
        <p:nvSpPr>
          <p:cNvPr id="26" name="コンテンツ プレースホルダー 2"/>
          <p:cNvSpPr txBox="1">
            <a:spLocks/>
          </p:cNvSpPr>
          <p:nvPr/>
        </p:nvSpPr>
        <p:spPr>
          <a:xfrm>
            <a:off x="699602" y="5777206"/>
            <a:ext cx="9292612" cy="8280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266700" indent="-266700" fontAlgn="auto">
              <a:spcAft>
                <a:spcPts val="0"/>
              </a:spcAft>
              <a:buFont typeface="Arial" pitchFamily="34" charset="0"/>
              <a:buNone/>
            </a:pPr>
            <a:r>
              <a:rPr lang="en-US" altLang="ja-JP" sz="2200">
                <a:latin typeface="Meiryo UI" panose="020B0604030504040204" pitchFamily="50" charset="-128"/>
                <a:ea typeface="Meiryo UI" panose="020B0604030504040204" pitchFamily="50" charset="-128"/>
              </a:rPr>
              <a:t>※</a:t>
            </a:r>
            <a:r>
              <a:rPr lang="ja-JP" altLang="en-US" sz="2200">
                <a:latin typeface="Meiryo UI" panose="020B0604030504040204" pitchFamily="50" charset="-128"/>
                <a:ea typeface="Meiryo UI" panose="020B0604030504040204" pitchFamily="50" charset="-128"/>
              </a:rPr>
              <a:t>具体的な</a:t>
            </a:r>
            <a:r>
              <a:rPr lang="en-US" altLang="ja-JP" sz="2200">
                <a:latin typeface="Meiryo UI" panose="020B0604030504040204" pitchFamily="50" charset="-128"/>
                <a:ea typeface="Meiryo UI" panose="020B0604030504040204" pitchFamily="50" charset="-128"/>
              </a:rPr>
              <a:t>2050</a:t>
            </a:r>
            <a:r>
              <a:rPr lang="ja-JP" altLang="en-US" sz="2200">
                <a:latin typeface="Meiryo UI" panose="020B0604030504040204" pitchFamily="50" charset="-128"/>
                <a:ea typeface="Meiryo UI" panose="020B0604030504040204" pitchFamily="50" charset="-128"/>
              </a:rPr>
              <a:t>年の部門ごとの原単位目標は、</a:t>
            </a:r>
            <a:r>
              <a:rPr lang="en-US" altLang="ja-JP" sz="2200">
                <a:latin typeface="Meiryo UI" panose="020B0604030504040204" pitchFamily="50" charset="-128"/>
                <a:ea typeface="Meiryo UI" panose="020B0604030504040204" pitchFamily="50" charset="-128"/>
              </a:rPr>
              <a:t>IEA</a:t>
            </a:r>
            <a:r>
              <a:rPr lang="ja-JP" altLang="en-US" sz="2200">
                <a:latin typeface="Meiryo UI" panose="020B0604030504040204" pitchFamily="50" charset="-128"/>
                <a:ea typeface="Meiryo UI" panose="020B0604030504040204" pitchFamily="50" charset="-128"/>
              </a:rPr>
              <a:t>が実施した最適化計算による原単位予測をベースにして、</a:t>
            </a:r>
            <a:r>
              <a:rPr lang="en-US" altLang="ja-JP" sz="2200">
                <a:latin typeface="Meiryo UI" panose="020B0604030504040204" pitchFamily="50" charset="-128"/>
                <a:ea typeface="Meiryo UI" panose="020B0604030504040204" pitchFamily="50" charset="-128"/>
              </a:rPr>
              <a:t>SBTi</a:t>
            </a:r>
            <a:r>
              <a:rPr lang="ja-JP" altLang="en-US" sz="2200">
                <a:latin typeface="Meiryo UI" panose="020B0604030504040204" pitchFamily="50" charset="-128"/>
                <a:ea typeface="Meiryo UI" panose="020B0604030504040204" pitchFamily="50" charset="-128"/>
              </a:rPr>
              <a:t>にて設定している。</a:t>
            </a:r>
            <a:endParaRPr lang="en-US" altLang="ja-JP" sz="220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EF13FFDF-7197-45C2-1FCE-42067B60104B}"/>
              </a:ext>
            </a:extLst>
          </p:cNvPr>
          <p:cNvSpPr txBox="1">
            <a:spLocks noChangeArrowheads="1"/>
          </p:cNvSpPr>
          <p:nvPr/>
        </p:nvSpPr>
        <p:spPr bwMode="auto">
          <a:xfrm>
            <a:off x="161925" y="6697901"/>
            <a:ext cx="1001077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361950" indent="-361950" defTabSz="844083" eaLnBrk="1" fontAlgn="auto" hangingPunct="1">
              <a:spcBef>
                <a:spcPts val="0"/>
              </a:spcBef>
              <a:spcAft>
                <a:spcPts val="0"/>
              </a:spcAft>
              <a:defRPr/>
            </a:pPr>
            <a:r>
              <a:rPr lang="en-US" altLang="ja-JP" sz="1000" dirty="0">
                <a:solidFill>
                  <a:srgbClr val="000000"/>
                </a:solidFill>
                <a:latin typeface="+mn-ea"/>
                <a:ea typeface="+mn-ea"/>
                <a:cs typeface="Meiryo UI" pitchFamily="50" charset="-128"/>
              </a:rPr>
              <a:t>[</a:t>
            </a:r>
            <a:r>
              <a:rPr lang="ja-JP" altLang="en-US" sz="1000" dirty="0">
                <a:solidFill>
                  <a:srgbClr val="000000"/>
                </a:solidFill>
                <a:latin typeface="+mn-ea"/>
                <a:ea typeface="+mn-ea"/>
                <a:cs typeface="Meiryo UI" pitchFamily="50" charset="-128"/>
              </a:rPr>
              <a:t>出所</a:t>
            </a:r>
            <a:r>
              <a:rPr lang="en-US" altLang="ja-JP" sz="1000" dirty="0">
                <a:solidFill>
                  <a:srgbClr val="000000"/>
                </a:solidFill>
                <a:latin typeface="+mn-ea"/>
                <a:ea typeface="+mn-ea"/>
                <a:cs typeface="Meiryo UI" pitchFamily="50" charset="-128"/>
              </a:rPr>
              <a:t>]</a:t>
            </a:r>
            <a:r>
              <a:rPr lang="ja-JP" altLang="en-US" sz="1000" dirty="0">
                <a:solidFill>
                  <a:srgbClr val="000000"/>
                </a:solidFill>
                <a:latin typeface="+mn-ea"/>
                <a:ea typeface="+mn-ea"/>
                <a:cs typeface="Meiryo UI" pitchFamily="50" charset="-128"/>
              </a:rPr>
              <a:t> </a:t>
            </a:r>
            <a:r>
              <a:rPr lang="en-US" altLang="ja-JP" sz="1000" dirty="0">
                <a:latin typeface="+mn-ea"/>
                <a:ea typeface="+mn-ea"/>
              </a:rPr>
              <a:t>SECTORAL DECARBONIZATION APPROACH (SDA) Version</a:t>
            </a:r>
            <a:r>
              <a:rPr lang="ja-JP" altLang="en-US" sz="1000" dirty="0">
                <a:latin typeface="+mn-ea"/>
                <a:ea typeface="+mn-ea"/>
              </a:rPr>
              <a:t> </a:t>
            </a:r>
            <a:r>
              <a:rPr lang="en-US" altLang="ja-JP" sz="1000" dirty="0">
                <a:latin typeface="+mn-ea"/>
                <a:ea typeface="+mn-ea"/>
              </a:rPr>
              <a:t>1</a:t>
            </a:r>
            <a:r>
              <a:rPr lang="ja-JP" altLang="en-US" sz="1000" dirty="0">
                <a:solidFill>
                  <a:srgbClr val="000000"/>
                </a:solidFill>
                <a:latin typeface="+mn-ea"/>
                <a:ea typeface="+mn-ea"/>
                <a:cs typeface="Meiryo UI" pitchFamily="50" charset="-128"/>
              </a:rPr>
              <a:t>（</a:t>
            </a:r>
            <a:r>
              <a:rPr lang="it-IT" altLang="ja-JP" sz="1000" dirty="0">
                <a:latin typeface="+mn-ea"/>
                <a:ea typeface="+mn-ea"/>
              </a:rPr>
              <a:t>https://files.sciencebasedtargets.org/production/files/Sectoral-Decarbonization-Approach-Report.pdf?dm=1734357650&amp;_gl=1*jrr9kk*_gcl_au*NzQzNjgzMTQyLjE3NDgyMjMyNTAuMTczMTM3NTUxMS4xNzQ5MTIzNDA2LjE3NDkxMjM0MDU.*_ga*MTY2ODk1ODU3NC4xNzQ3ODkxNTgw*_ga_22VNHNTFT3*czE3NDkyMjk4NDckbzIxJGcxJHQxNzQ5MjMwMDUwJGo4JGwwJGgxMzM3NTExMTM1</a:t>
            </a:r>
            <a:r>
              <a:rPr lang="ja-JP" altLang="en-US" sz="1000" dirty="0">
                <a:solidFill>
                  <a:srgbClr val="000000"/>
                </a:solidFill>
                <a:latin typeface="+mn-ea"/>
                <a:ea typeface="+mn-ea"/>
                <a:cs typeface="Meiryo UI" pitchFamily="50" charset="-128"/>
              </a:rPr>
              <a:t>）より作成</a:t>
            </a:r>
          </a:p>
        </p:txBody>
      </p:sp>
    </p:spTree>
    <p:extLst>
      <p:ext uri="{BB962C8B-B14F-4D97-AF65-F5344CB8AC3E}">
        <p14:creationId xmlns:p14="http://schemas.microsoft.com/office/powerpoint/2010/main" val="28470525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6cd991bf-f022-4378-96e7-2c338aeb3f5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テーマ">
  <a:themeElements>
    <a:clrScheme name="環境省template">
      <a:dk1>
        <a:sysClr val="windowText" lastClr="000000"/>
      </a:dk1>
      <a:lt1>
        <a:sysClr val="window" lastClr="FFFFFF"/>
      </a:lt1>
      <a:dk2>
        <a:srgbClr val="009C89"/>
      </a:dk2>
      <a:lt2>
        <a:srgbClr val="00584E"/>
      </a:lt2>
      <a:accent1>
        <a:srgbClr val="38BEE2"/>
      </a:accent1>
      <a:accent2>
        <a:srgbClr val="43B99A"/>
      </a:accent2>
      <a:accent3>
        <a:srgbClr val="83A4D1"/>
      </a:accent3>
      <a:accent4>
        <a:srgbClr val="C89E28"/>
      </a:accent4>
      <a:accent5>
        <a:srgbClr val="AC353C"/>
      </a:accent5>
      <a:accent6>
        <a:srgbClr val="ED7D31"/>
      </a:accent6>
      <a:hlink>
        <a:srgbClr val="0563C1"/>
      </a:hlink>
      <a:folHlink>
        <a:srgbClr val="954F72"/>
      </a:folHlink>
    </a:clrScheme>
    <a:fontScheme name="ユーザー定義 1">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0" tIns="0" rIns="0" bIns="0" rtlCol="0" anchor="ctr"/>
      <a:lstStyle>
        <a:defPPr algn="ctr">
          <a:defRPr kumimoji="1" sz="1600" dirty="0" smtClean="0">
            <a:solidFill>
              <a:schemeClr val="tx1"/>
            </a:solidFill>
            <a:latin typeface="Meiryo UI" panose="020B0604030504040204" pitchFamily="50" charset="-128"/>
            <a:ea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中扉_Light">
  <a:themeElements>
    <a:clrScheme name="NTT DATA Group Corp.">
      <a:dk1>
        <a:srgbClr val="000000"/>
      </a:dk1>
      <a:lt1>
        <a:srgbClr val="FFFFFF"/>
      </a:lt1>
      <a:dk2>
        <a:srgbClr val="2E404D"/>
      </a:dk2>
      <a:lt2>
        <a:srgbClr val="19A3FC"/>
      </a:lt2>
      <a:accent1>
        <a:srgbClr val="070F26"/>
      </a:accent1>
      <a:accent2>
        <a:srgbClr val="0072BC"/>
      </a:accent2>
      <a:accent3>
        <a:srgbClr val="005B96"/>
      </a:accent3>
      <a:accent4>
        <a:srgbClr val="00DFED"/>
      </a:accent4>
      <a:accent5>
        <a:srgbClr val="00CB5D"/>
      </a:accent5>
      <a:accent6>
        <a:srgbClr val="949494"/>
      </a:accent6>
      <a:hlink>
        <a:srgbClr val="19A3FC"/>
      </a:hlink>
      <a:folHlink>
        <a:srgbClr val="0072BC"/>
      </a:folHlink>
    </a:clrScheme>
    <a:fontScheme name="NTT DATA Group Corp.">
      <a:majorFont>
        <a:latin typeface="Arial"/>
        <a:ea typeface="Meiryo UI"/>
        <a:cs typeface=""/>
      </a:majorFont>
      <a:minorFont>
        <a:latin typeface="Arial"/>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10000"/>
            <a:lumOff val="90000"/>
          </a:schemeClr>
        </a:solidFill>
        <a:ln w="3175">
          <a:solidFill>
            <a:schemeClr val="tx1"/>
          </a:solidFill>
        </a:ln>
        <a:effectLst/>
      </a:spPr>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algn="ctr">
          <a:defRPr kumimoji="1" sz="1400" dirty="0" err="1"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3175">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rIns="0" rtlCol="0">
        <a:noAutofit/>
      </a:bodyPr>
      <a:lstStyle>
        <a:defPPr algn="l" defTabSz="288000">
          <a:defRPr kumimoji="1">
            <a:latin typeface="+mn-ea"/>
          </a:defRPr>
        </a:defPPr>
      </a:lstStyle>
    </a:txDef>
  </a:objectDefaults>
  <a:extraClrSchemeLst/>
  <a:custClrLst>
    <a:custClr name="Yellow">
      <a:srgbClr val="FFC400"/>
    </a:custClr>
    <a:custClr name="Orange">
      <a:srgbClr val="FF7A00"/>
    </a:custClr>
    <a:custClr name="Orange 100">
      <a:srgbClr val="E42600"/>
    </a:custClr>
    <a:custClr name="Orange 150">
      <a:srgbClr val="B22000"/>
    </a:custClr>
  </a:custClrLst>
  <a:extLst>
    <a:ext uri="{05A4C25C-085E-4340-85A3-A5531E510DB2}">
      <thm15:themeFamily xmlns:thm15="http://schemas.microsoft.com/office/thememl/2012/main" name="プレゼンテーション2" id="{8E0A2384-AE5A-4713-BACE-AC67E7765ADC}" vid="{0BFE1A67-4E46-4950-91CE-81CDB0C7203C}"/>
    </a:ext>
  </a:extLst>
</a:theme>
</file>

<file path=ppt/theme/theme3.xml><?xml version="1.0" encoding="utf-8"?>
<a:theme xmlns:a="http://schemas.openxmlformats.org/drawingml/2006/main" name="1_Office テーマ">
  <a:themeElements>
    <a:clrScheme name="環境省template">
      <a:dk1>
        <a:sysClr val="windowText" lastClr="000000"/>
      </a:dk1>
      <a:lt1>
        <a:sysClr val="window" lastClr="FFFFFF"/>
      </a:lt1>
      <a:dk2>
        <a:srgbClr val="009C89"/>
      </a:dk2>
      <a:lt2>
        <a:srgbClr val="00584E"/>
      </a:lt2>
      <a:accent1>
        <a:srgbClr val="38BEE2"/>
      </a:accent1>
      <a:accent2>
        <a:srgbClr val="43B99A"/>
      </a:accent2>
      <a:accent3>
        <a:srgbClr val="83A4D1"/>
      </a:accent3>
      <a:accent4>
        <a:srgbClr val="C89E28"/>
      </a:accent4>
      <a:accent5>
        <a:srgbClr val="AC353C"/>
      </a:accent5>
      <a:accent6>
        <a:srgbClr val="ED7D31"/>
      </a:accent6>
      <a:hlink>
        <a:srgbClr val="0563C1"/>
      </a:hlink>
      <a:folHlink>
        <a:srgbClr val="954F72"/>
      </a:folHlink>
    </a:clrScheme>
    <a:fontScheme name="ユーザー定義 1">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0" tIns="0" rIns="0" bIns="0" rtlCol="0" anchor="ctr"/>
      <a:lstStyle>
        <a:defPPr algn="ctr">
          <a:defRPr kumimoji="1" sz="1600" dirty="0" smtClean="0">
            <a:solidFill>
              <a:schemeClr val="tx1"/>
            </a:solidFill>
            <a:latin typeface="Meiryo UI" panose="020B0604030504040204" pitchFamily="50" charset="-128"/>
            <a:ea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628A4BF0CE8E8046933BCCF57CA325F5" ma:contentTypeVersion="11" ma:contentTypeDescription="新しいドキュメントを作成します。" ma:contentTypeScope="" ma:versionID="4565e779b0ad0fea530c263c5cef1a01">
  <xsd:schema xmlns:xsd="http://www.w3.org/2001/XMLSchema" xmlns:xs="http://www.w3.org/2001/XMLSchema" xmlns:p="http://schemas.microsoft.com/office/2006/metadata/properties" xmlns:ns2="18ed448e-7a60-4b35-af30-8fc719c7ae84" xmlns:ns3="5ab54f30-9ca2-4fa4-889e-56aeb90c86a9" targetNamespace="http://schemas.microsoft.com/office/2006/metadata/properties" ma:root="true" ma:fieldsID="7988378c116f87b1142a9cda86555b86" ns2:_="" ns3:_="">
    <xsd:import namespace="18ed448e-7a60-4b35-af30-8fc719c7ae84"/>
    <xsd:import namespace="5ab54f30-9ca2-4fa4-889e-56aeb90c86a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ed448e-7a60-4b35-af30-8fc719c7ae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ab54f30-9ca2-4fa4-889e-56aeb90c86a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30491a4-d4c8-49c8-8567-2b5ce8028988}" ma:internalName="TaxCatchAll" ma:showField="CatchAllData" ma:web="5ab54f30-9ca2-4fa4-889e-56aeb90c86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ab54f30-9ca2-4fa4-889e-56aeb90c86a9" xsi:nil="true"/>
    <lcf76f155ced4ddcb4097134ff3c332f xmlns="18ed448e-7a60-4b35-af30-8fc719c7ae8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DBD6027-5A77-472D-A784-7144EAD79931}"/>
</file>

<file path=customXml/itemProps2.xml><?xml version="1.0" encoding="utf-8"?>
<ds:datastoreItem xmlns:ds="http://schemas.openxmlformats.org/officeDocument/2006/customXml" ds:itemID="{26EFEE55-7CCD-482C-8552-9AA6C9B8B5E9}">
  <ds:schemaRefs>
    <ds:schemaRef ds:uri="http://schemas.microsoft.com/sharepoint/v3/contenttype/forms"/>
  </ds:schemaRefs>
</ds:datastoreItem>
</file>

<file path=customXml/itemProps3.xml><?xml version="1.0" encoding="utf-8"?>
<ds:datastoreItem xmlns:ds="http://schemas.openxmlformats.org/officeDocument/2006/customXml" ds:itemID="{6AFA3F0B-B594-4BFA-A1FE-B202DBFC4B11}">
  <ds:schemaRefs>
    <ds:schemaRef ds:uri="http://schemas.microsoft.com/office/2006/documentManagement/types"/>
    <ds:schemaRef ds:uri="http://purl.org/dc/dcmitype/"/>
    <ds:schemaRef ds:uri="http://purl.org/dc/elements/1.1/"/>
    <ds:schemaRef ds:uri="http://schemas.microsoft.com/office/infopath/2007/PartnerControls"/>
    <ds:schemaRef ds:uri="http://schemas.microsoft.com/office/2006/metadata/properties"/>
    <ds:schemaRef ds:uri="http://schemas.openxmlformats.org/package/2006/metadata/core-properties"/>
    <ds:schemaRef ds:uri="http://www.w3.org/XML/1998/namespace"/>
    <ds:schemaRef ds:uri="5ab54f30-9ca2-4fa4-889e-56aeb90c86a9"/>
    <ds:schemaRef ds:uri="18ed448e-7a60-4b35-af30-8fc719c7ae84"/>
    <ds:schemaRef ds:uri="http://purl.org/dc/terms/"/>
  </ds:schemaRefs>
</ds:datastoreItem>
</file>

<file path=docProps/app.xml><?xml version="1.0" encoding="utf-8"?>
<Properties xmlns="http://schemas.openxmlformats.org/officeDocument/2006/extended-properties" xmlns:vt="http://schemas.openxmlformats.org/officeDocument/2006/docPropsVTypes">
  <TotalTime>48</TotalTime>
  <Words>26006</Words>
  <PresentationFormat>ユーザー設定</PresentationFormat>
  <Paragraphs>2475</Paragraphs>
  <Slides>117</Slides>
  <Notes>48</Notes>
  <HiddenSlides>0</HiddenSlides>
  <MMClips>0</MMClips>
  <ScaleCrop>false</ScaleCrop>
  <HeadingPairs>
    <vt:vector size="8" baseType="variant">
      <vt:variant>
        <vt:lpstr>使用されているフォント</vt:lpstr>
      </vt:variant>
      <vt:variant>
        <vt:i4>10</vt:i4>
      </vt:variant>
      <vt:variant>
        <vt:lpstr>テーマ</vt:lpstr>
      </vt:variant>
      <vt:variant>
        <vt:i4>3</vt:i4>
      </vt:variant>
      <vt:variant>
        <vt:lpstr>埋め込まれた OLE サーバー</vt:lpstr>
      </vt:variant>
      <vt:variant>
        <vt:i4>1</vt:i4>
      </vt:variant>
      <vt:variant>
        <vt:lpstr>スライド タイトル</vt:lpstr>
      </vt:variant>
      <vt:variant>
        <vt:i4>117</vt:i4>
      </vt:variant>
    </vt:vector>
  </HeadingPairs>
  <TitlesOfParts>
    <vt:vector size="131" baseType="lpstr">
      <vt:lpstr>HGPｺﾞｼｯｸM</vt:lpstr>
      <vt:lpstr>HGP創英角ｺﾞｼｯｸUB</vt:lpstr>
      <vt:lpstr>Meiryo UI</vt:lpstr>
      <vt:lpstr>ＭＳ Ｐゴシック</vt:lpstr>
      <vt:lpstr>Segoe Sans</vt:lpstr>
      <vt:lpstr>游ゴシック</vt:lpstr>
      <vt:lpstr>Arial</vt:lpstr>
      <vt:lpstr>Calibri</vt:lpstr>
      <vt:lpstr>Segoe UI</vt:lpstr>
      <vt:lpstr>Wingdings</vt:lpstr>
      <vt:lpstr>Office テーマ</vt:lpstr>
      <vt:lpstr>中扉_Light</vt:lpstr>
      <vt:lpstr>1_Office テーマ</vt:lpstr>
      <vt:lpstr>think-cellスライド</vt:lpstr>
      <vt:lpstr>SBT（Science Based Targets）について</vt:lpstr>
      <vt:lpstr>PowerPoint プレゼンテーション</vt:lpstr>
      <vt:lpstr>第１部 SBTの概要</vt:lpstr>
      <vt:lpstr>SBTとは？</vt:lpstr>
      <vt:lpstr>SBT（Science Based Targets）とは？</vt:lpstr>
      <vt:lpstr>SBT（Near-term SBT）のイメージ</vt:lpstr>
      <vt:lpstr>SBTが削減対象とする排出量</vt:lpstr>
      <vt:lpstr>SBTiの運営機関</vt:lpstr>
      <vt:lpstr>SBTiの運営機関</vt:lpstr>
      <vt:lpstr>We Mean BusinessとSBTi</vt:lpstr>
      <vt:lpstr>SBTに取組むメリット</vt:lpstr>
      <vt:lpstr>SBTに取り組むメリット</vt:lpstr>
      <vt:lpstr>SBTに取り組むメリット</vt:lpstr>
      <vt:lpstr>①対投資家へのメリット</vt:lpstr>
      <vt:lpstr>CDPには数多くの投資家が参加</vt:lpstr>
      <vt:lpstr>SBT認定を受けているとCDPで得点が上がる 1/4</vt:lpstr>
      <vt:lpstr>SBT認定を受けているとCDPで得点が上がる 2/4</vt:lpstr>
      <vt:lpstr>SBT認定を受けているとCDPで得点が上がる 3/4</vt:lpstr>
      <vt:lpstr>SBT認定を受けているとCDPで得点が上がる 4/4</vt:lpstr>
      <vt:lpstr>投資家からのエンゲージメントでパリ協定に整合する目標が求められている</vt:lpstr>
      <vt:lpstr>投資家対応のためにSBT設定を行った事例</vt:lpstr>
      <vt:lpstr>企業事例　－Land Securities－</vt:lpstr>
      <vt:lpstr>②対顧客へのメリット</vt:lpstr>
      <vt:lpstr>サプライヤーへの目標設定を求めるSBT認定企業もいる 1/6</vt:lpstr>
      <vt:lpstr>サプライヤーへの目標設定を求めるSBT認定企業もいる 2/6</vt:lpstr>
      <vt:lpstr>サプライヤーへの目標設定を求めるSBT認定企業もいる 3/6</vt:lpstr>
      <vt:lpstr>サプライヤーへの目標設定を求めるSBT認定企業もいる 4/6</vt:lpstr>
      <vt:lpstr>サプライヤーへの目標設定を求めるSBT認定企業もいる 5/6</vt:lpstr>
      <vt:lpstr>サプライヤーへの目標設定を求めるSBT認定企業もいる 6/6</vt:lpstr>
      <vt:lpstr>顧客対応のためにSBT設定を行った事例</vt:lpstr>
      <vt:lpstr>企業事例　－DELL－</vt:lpstr>
      <vt:lpstr>③対サプライヤーへのメリット</vt:lpstr>
      <vt:lpstr>サプライチェーンには様々なリスクが潜んでいる</vt:lpstr>
      <vt:lpstr>サプライヤー対応のためにSBT設定を行った事例</vt:lpstr>
      <vt:lpstr>企業事例　－Kellog－</vt:lpstr>
      <vt:lpstr>④対社内・従業員へのメリット</vt:lpstr>
      <vt:lpstr>SBTは社内の削減取組みを促進させる</vt:lpstr>
      <vt:lpstr>SBT設定により社内モチベーションを高めた事例</vt:lpstr>
      <vt:lpstr>企業事例　－Pfizer－</vt:lpstr>
      <vt:lpstr>企業事例　－Ørsted－</vt:lpstr>
      <vt:lpstr>SBT参加企業</vt:lpstr>
      <vt:lpstr>全世界のSBT参加企業</vt:lpstr>
      <vt:lpstr>日本のSBT参加企業</vt:lpstr>
      <vt:lpstr>SBTiダッシュボード</vt:lpstr>
      <vt:lpstr>SBT認定取得済み日本企業の取組</vt:lpstr>
      <vt:lpstr>SBT認定取得済み日本企業の取組</vt:lpstr>
      <vt:lpstr>物理的原単位削減の活用</vt:lpstr>
      <vt:lpstr>経済的原単位削減の活用</vt:lpstr>
      <vt:lpstr>経済的原単位削減の活用事例</vt:lpstr>
      <vt:lpstr>物理的原単位削減の活用事例</vt:lpstr>
      <vt:lpstr>第２部 SBTの設定</vt:lpstr>
      <vt:lpstr>SBTの手続き</vt:lpstr>
      <vt:lpstr>SBTの窓口</vt:lpstr>
      <vt:lpstr>SBT設定の対象組織</vt:lpstr>
      <vt:lpstr>【参考】SBT設定の対象組織</vt:lpstr>
      <vt:lpstr>SBT申請の流れ</vt:lpstr>
      <vt:lpstr>① Resister：検証ポータルへの登録</vt:lpstr>
      <vt:lpstr>② Commitment：コミットメント（任意）</vt:lpstr>
      <vt:lpstr>③ Develop：目標策定</vt:lpstr>
      <vt:lpstr>④ Submit：【参考】基準評価指標（CAI）</vt:lpstr>
      <vt:lpstr>④ Submit：目標申請</vt:lpstr>
      <vt:lpstr>④ Submit：【参考】検証ポータル上での目標申請手順</vt:lpstr>
      <vt:lpstr>④ Submit：【参考】目標検証の種類</vt:lpstr>
      <vt:lpstr>④ Submit：【参考】目標検証チームの構成</vt:lpstr>
      <vt:lpstr>④ Submit：【参考】目標検証の段階　　　</vt:lpstr>
      <vt:lpstr>⑤ Communicate：結果の通知・公開</vt:lpstr>
      <vt:lpstr>⑥ Disclose：開示</vt:lpstr>
      <vt:lpstr>検証サービスの料金</vt:lpstr>
      <vt:lpstr>検証サービスの料金</vt:lpstr>
      <vt:lpstr>短期SBTの認定基準</vt:lpstr>
      <vt:lpstr>SBTの考え方</vt:lpstr>
      <vt:lpstr>短期SBT設定の基準概要 1/2</vt:lpstr>
      <vt:lpstr>短期SBT設定の基準概要 2/2</vt:lpstr>
      <vt:lpstr>短期SBTの基本要件　1.GHG排出インベントリと目標のバウンダリ 1/3</vt:lpstr>
      <vt:lpstr>【補足】GHGプロトコルにおける企業範囲とは？</vt:lpstr>
      <vt:lpstr>【補足】企業範囲のイメージ</vt:lpstr>
      <vt:lpstr>短期SBTの基本要件　1.GHG排出インベントリと目標のバウンダリ 2/3</vt:lpstr>
      <vt:lpstr>短期SBTの基本要件　1.GHG排出インベントリと目標のバウンダリ 3/3</vt:lpstr>
      <vt:lpstr>短期SBTの基本要件　2.手法の有効性</vt:lpstr>
      <vt:lpstr>短期SBTの基本要件　3.排出量算定の必要要件 1/3</vt:lpstr>
      <vt:lpstr>【補足】Scope2排出量の報告方法</vt:lpstr>
      <vt:lpstr>【補足】クレジットを取得した削減について</vt:lpstr>
      <vt:lpstr>短期SBTの基本要件　3.排出量算定の必要要件 2/3</vt:lpstr>
      <vt:lpstr>短期SBTの基本要件　3.排出量算定の必要要件 3/3</vt:lpstr>
      <vt:lpstr>短期SBTの基本要件　4.目標の策定 1/2</vt:lpstr>
      <vt:lpstr>短期SBTの基本要件　4.目標の策定 2/2</vt:lpstr>
      <vt:lpstr>短期SBTの基本要件　5.目標水準 1/5</vt:lpstr>
      <vt:lpstr>短期SBTの基本要件　5.目標水準 2/5</vt:lpstr>
      <vt:lpstr>短期SBTの基本要件　5.目標水準 3/5</vt:lpstr>
      <vt:lpstr>短期SBTの基本要件　5.目標水準 4/5</vt:lpstr>
      <vt:lpstr>短期SBTの基本要件　5.目標水準 5/5</vt:lpstr>
      <vt:lpstr>短期SBTの基本要件　6.セクター別ガイダンス</vt:lpstr>
      <vt:lpstr>短期SBTの基本要件　7.開示と再計算 1/3</vt:lpstr>
      <vt:lpstr>短期SBTの基本要件　7.開示と再計算 2/3</vt:lpstr>
      <vt:lpstr>短期SBTの基本要件　7.開示と再計算 3/3</vt:lpstr>
      <vt:lpstr>短期SBTの設定手法</vt:lpstr>
      <vt:lpstr>SBTの設定手法</vt:lpstr>
      <vt:lpstr>手法その1 総量削減（Absolute Emission Contraction）</vt:lpstr>
      <vt:lpstr>手法その2 SDA（部門別脱炭素化アプローチ） 1/2</vt:lpstr>
      <vt:lpstr>手法その2 SDA（部門別脱炭素化アプローチ） 2/2</vt:lpstr>
      <vt:lpstr>セクター別ガイダンスの準備状況</vt:lpstr>
      <vt:lpstr>SBT Net-Zeroの設定手法</vt:lpstr>
      <vt:lpstr>SBT Net-Zeroとは？ </vt:lpstr>
      <vt:lpstr>SBT Net-Zeroの目標設定手法 </vt:lpstr>
      <vt:lpstr>中和（Neutralization）の扱い</vt:lpstr>
      <vt:lpstr>バリューチェーンを越えた緩和（BVCM）の扱い</vt:lpstr>
      <vt:lpstr>Net-Zero目標</vt:lpstr>
      <vt:lpstr>【参考①】関連資料</vt:lpstr>
      <vt:lpstr>関連資料</vt:lpstr>
      <vt:lpstr>【参考②】中小企業向けSBT</vt:lpstr>
      <vt:lpstr>中小企業向けSBTの関連資料</vt:lpstr>
      <vt:lpstr>中小企業向けSBTの申請要件</vt:lpstr>
      <vt:lpstr>中小企業向けSBTの検証サービス概要</vt:lpstr>
      <vt:lpstr>中小企業向けSBTの目標検証段階</vt:lpstr>
      <vt:lpstr>中小企業向けSBTの検証サービス料金</vt:lpstr>
      <vt:lpstr>中小企業向けSBT認定取得数</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erms:created xsi:type="dcterms:W3CDTF">2025-09-04T05:37:37Z</dcterms:created>
  <dcterms:modified xsi:type="dcterms:W3CDTF">2026-06-16T05:04:34Z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0x010100628A4BF0CE8E8046933BCCF57CA325F5</vt:lpwstr>
  </property>
  <property fmtid="{D5CDD505-2E9C-101B-9397-08002B2CF9AE}" pid="3" name="MediaServiceImageTags">
    <vt:lpwstr/>
  </property>
  <property fmtid="{D5CDD505-2E9C-101B-9397-08002B2CF9AE}" pid="4" name="Order">
    <vt:r8>34000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